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27"/>
  </p:notesMasterIdLst>
  <p:sldIdLst>
    <p:sldId id="256" r:id="rId3"/>
    <p:sldId id="257" r:id="rId4"/>
    <p:sldId id="258" r:id="rId5"/>
    <p:sldId id="262" r:id="rId6"/>
    <p:sldId id="263" r:id="rId7"/>
    <p:sldId id="264" r:id="rId8"/>
    <p:sldId id="265" r:id="rId9"/>
    <p:sldId id="266" r:id="rId10"/>
    <p:sldId id="260" r:id="rId11"/>
    <p:sldId id="259" r:id="rId12"/>
    <p:sldId id="261" r:id="rId13"/>
    <p:sldId id="267" r:id="rId14"/>
    <p:sldId id="270" r:id="rId15"/>
    <p:sldId id="271" r:id="rId16"/>
    <p:sldId id="272" r:id="rId17"/>
    <p:sldId id="273" r:id="rId18"/>
    <p:sldId id="275" r:id="rId19"/>
    <p:sldId id="268" r:id="rId20"/>
    <p:sldId id="274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hite, Patrick W. (MSFC-EV44)" initials="WPW(" lastIdx="0" clrIdx="0">
    <p:extLst>
      <p:ext uri="{19B8F6BF-5375-455C-9EA6-DF929625EA0E}">
        <p15:presenceInfo xmlns:p15="http://schemas.microsoft.com/office/powerpoint/2012/main" userId="S-1-5-21-330711430-3775241029-4075259233-1060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340D7-8175-4717-B57C-E4F1AB342091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C57B2-BDF4-44BA-81B6-7EA736FB8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3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42CEF1-5798-440E-BB6A-42F4F4AE9732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21751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DE202-C266-46E9-81DA-7C2973822A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17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144658" indent="0" algn="ctr">
              <a:buNone/>
              <a:defRPr/>
            </a:lvl2pPr>
            <a:lvl3pPr marL="289315" indent="0" algn="ctr">
              <a:buNone/>
              <a:defRPr/>
            </a:lvl3pPr>
            <a:lvl4pPr marL="433973" indent="0" algn="ctr">
              <a:buNone/>
              <a:defRPr/>
            </a:lvl4pPr>
            <a:lvl5pPr marL="578630" indent="0" algn="ctr">
              <a:buNone/>
              <a:defRPr/>
            </a:lvl5pPr>
            <a:lvl6pPr marL="723287" indent="0" algn="ctr">
              <a:buNone/>
              <a:defRPr/>
            </a:lvl6pPr>
            <a:lvl7pPr marL="867944" indent="0" algn="ctr">
              <a:buNone/>
              <a:defRPr/>
            </a:lvl7pPr>
            <a:lvl8pPr marL="1012601" indent="0" algn="ctr">
              <a:buNone/>
              <a:defRPr/>
            </a:lvl8pPr>
            <a:lvl9pPr marL="11572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29051556-48B5-466A-B033-A828CE3E2992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9A357C7B-8696-4F5D-9250-224AFFCE87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862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5619528-6208-4BEE-835F-5BA4234944CF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2D62EE30-7278-4E9F-AB02-0D0413D0E9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0305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1266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33"/>
            </a:lvl1pPr>
            <a:lvl2pPr marL="144658" indent="0">
              <a:buNone/>
              <a:defRPr sz="570"/>
            </a:lvl2pPr>
            <a:lvl3pPr marL="289315" indent="0">
              <a:buNone/>
              <a:defRPr sz="506"/>
            </a:lvl3pPr>
            <a:lvl4pPr marL="433973" indent="0">
              <a:buNone/>
              <a:defRPr sz="443"/>
            </a:lvl4pPr>
            <a:lvl5pPr marL="578630" indent="0">
              <a:buNone/>
              <a:defRPr sz="443"/>
            </a:lvl5pPr>
            <a:lvl6pPr marL="723287" indent="0">
              <a:buNone/>
              <a:defRPr sz="443"/>
            </a:lvl6pPr>
            <a:lvl7pPr marL="867944" indent="0">
              <a:buNone/>
              <a:defRPr sz="443"/>
            </a:lvl7pPr>
            <a:lvl8pPr marL="1012601" indent="0">
              <a:buNone/>
              <a:defRPr sz="443"/>
            </a:lvl8pPr>
            <a:lvl9pPr marL="1157259" indent="0">
              <a:buNone/>
              <a:defRPr sz="44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97C65D2-B13B-4F88-B5DB-D5EA5F77907E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954E91B1-0969-4924-91CC-6F1A6C7ECB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891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886"/>
            </a:lvl1pPr>
            <a:lvl2pPr>
              <a:defRPr sz="760"/>
            </a:lvl2pPr>
            <a:lvl3pPr>
              <a:defRPr sz="633"/>
            </a:lvl3pPr>
            <a:lvl4pPr>
              <a:defRPr sz="570"/>
            </a:lvl4pPr>
            <a:lvl5pPr>
              <a:defRPr sz="570"/>
            </a:lvl5pPr>
            <a:lvl6pPr>
              <a:defRPr sz="570"/>
            </a:lvl6pPr>
            <a:lvl7pPr>
              <a:defRPr sz="570"/>
            </a:lvl7pPr>
            <a:lvl8pPr>
              <a:defRPr sz="570"/>
            </a:lvl8pPr>
            <a:lvl9pPr>
              <a:defRPr sz="57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886"/>
            </a:lvl1pPr>
            <a:lvl2pPr>
              <a:defRPr sz="760"/>
            </a:lvl2pPr>
            <a:lvl3pPr>
              <a:defRPr sz="633"/>
            </a:lvl3pPr>
            <a:lvl4pPr>
              <a:defRPr sz="570"/>
            </a:lvl4pPr>
            <a:lvl5pPr>
              <a:defRPr sz="570"/>
            </a:lvl5pPr>
            <a:lvl6pPr>
              <a:defRPr sz="570"/>
            </a:lvl6pPr>
            <a:lvl7pPr>
              <a:defRPr sz="570"/>
            </a:lvl7pPr>
            <a:lvl8pPr>
              <a:defRPr sz="570"/>
            </a:lvl8pPr>
            <a:lvl9pPr>
              <a:defRPr sz="57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10FC9F33-970B-4CB3-8551-D98D09388490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8ED590F5-509E-4604-8360-FA3884E1CF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94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760" b="1"/>
            </a:lvl1pPr>
            <a:lvl2pPr marL="144658" indent="0">
              <a:buNone/>
              <a:defRPr sz="633" b="1"/>
            </a:lvl2pPr>
            <a:lvl3pPr marL="289315" indent="0">
              <a:buNone/>
              <a:defRPr sz="570" b="1"/>
            </a:lvl3pPr>
            <a:lvl4pPr marL="433973" indent="0">
              <a:buNone/>
              <a:defRPr sz="506" b="1"/>
            </a:lvl4pPr>
            <a:lvl5pPr marL="578630" indent="0">
              <a:buNone/>
              <a:defRPr sz="506" b="1"/>
            </a:lvl5pPr>
            <a:lvl6pPr marL="723287" indent="0">
              <a:buNone/>
              <a:defRPr sz="506" b="1"/>
            </a:lvl6pPr>
            <a:lvl7pPr marL="867944" indent="0">
              <a:buNone/>
              <a:defRPr sz="506" b="1"/>
            </a:lvl7pPr>
            <a:lvl8pPr marL="1012601" indent="0">
              <a:buNone/>
              <a:defRPr sz="506" b="1"/>
            </a:lvl8pPr>
            <a:lvl9pPr marL="1157259" indent="0">
              <a:buNone/>
              <a:defRPr sz="50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760"/>
            </a:lvl1pPr>
            <a:lvl2pPr>
              <a:defRPr sz="633"/>
            </a:lvl2pPr>
            <a:lvl3pPr>
              <a:defRPr sz="570"/>
            </a:lvl3pPr>
            <a:lvl4pPr>
              <a:defRPr sz="506"/>
            </a:lvl4pPr>
            <a:lvl5pPr>
              <a:defRPr sz="506"/>
            </a:lvl5pPr>
            <a:lvl6pPr>
              <a:defRPr sz="506"/>
            </a:lvl6pPr>
            <a:lvl7pPr>
              <a:defRPr sz="506"/>
            </a:lvl7pPr>
            <a:lvl8pPr>
              <a:defRPr sz="506"/>
            </a:lvl8pPr>
            <a:lvl9pPr>
              <a:defRPr sz="50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760" b="1"/>
            </a:lvl1pPr>
            <a:lvl2pPr marL="144658" indent="0">
              <a:buNone/>
              <a:defRPr sz="633" b="1"/>
            </a:lvl2pPr>
            <a:lvl3pPr marL="289315" indent="0">
              <a:buNone/>
              <a:defRPr sz="570" b="1"/>
            </a:lvl3pPr>
            <a:lvl4pPr marL="433973" indent="0">
              <a:buNone/>
              <a:defRPr sz="506" b="1"/>
            </a:lvl4pPr>
            <a:lvl5pPr marL="578630" indent="0">
              <a:buNone/>
              <a:defRPr sz="506" b="1"/>
            </a:lvl5pPr>
            <a:lvl6pPr marL="723287" indent="0">
              <a:buNone/>
              <a:defRPr sz="506" b="1"/>
            </a:lvl6pPr>
            <a:lvl7pPr marL="867944" indent="0">
              <a:buNone/>
              <a:defRPr sz="506" b="1"/>
            </a:lvl7pPr>
            <a:lvl8pPr marL="1012601" indent="0">
              <a:buNone/>
              <a:defRPr sz="506" b="1"/>
            </a:lvl8pPr>
            <a:lvl9pPr marL="1157259" indent="0">
              <a:buNone/>
              <a:defRPr sz="50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760"/>
            </a:lvl1pPr>
            <a:lvl2pPr>
              <a:defRPr sz="633"/>
            </a:lvl2pPr>
            <a:lvl3pPr>
              <a:defRPr sz="570"/>
            </a:lvl3pPr>
            <a:lvl4pPr>
              <a:defRPr sz="506"/>
            </a:lvl4pPr>
            <a:lvl5pPr>
              <a:defRPr sz="506"/>
            </a:lvl5pPr>
            <a:lvl6pPr>
              <a:defRPr sz="506"/>
            </a:lvl6pPr>
            <a:lvl7pPr>
              <a:defRPr sz="506"/>
            </a:lvl7pPr>
            <a:lvl8pPr>
              <a:defRPr sz="506"/>
            </a:lvl8pPr>
            <a:lvl9pPr>
              <a:defRPr sz="50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B94F5D7-A7D6-4168-AE34-251A72ED857C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A9693B48-A217-4EA3-91BF-5C6A595C63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168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C2F6764-C5A1-4B43-8B67-E751C476FBF1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87FE2819-2D14-486C-8E75-0784CE1E82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912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B5C2CBB-6FE3-40CD-B6F3-4DAA46243002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139CD5CF-BF62-45D9-9836-76138A8760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269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63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1013"/>
            </a:lvl1pPr>
            <a:lvl2pPr>
              <a:defRPr sz="886"/>
            </a:lvl2pPr>
            <a:lvl3pPr>
              <a:defRPr sz="760"/>
            </a:lvl3pPr>
            <a:lvl4pPr>
              <a:defRPr sz="633"/>
            </a:lvl4pPr>
            <a:lvl5pPr>
              <a:defRPr sz="633"/>
            </a:lvl5pPr>
            <a:lvl6pPr>
              <a:defRPr sz="633"/>
            </a:lvl6pPr>
            <a:lvl7pPr>
              <a:defRPr sz="633"/>
            </a:lvl7pPr>
            <a:lvl8pPr>
              <a:defRPr sz="633"/>
            </a:lvl8pPr>
            <a:lvl9pPr>
              <a:defRPr sz="6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3"/>
            </a:lvl1pPr>
            <a:lvl2pPr marL="144658" indent="0">
              <a:buNone/>
              <a:defRPr sz="380"/>
            </a:lvl2pPr>
            <a:lvl3pPr marL="289315" indent="0">
              <a:buNone/>
              <a:defRPr sz="316"/>
            </a:lvl3pPr>
            <a:lvl4pPr marL="433973" indent="0">
              <a:buNone/>
              <a:defRPr sz="285"/>
            </a:lvl4pPr>
            <a:lvl5pPr marL="578630" indent="0">
              <a:buNone/>
              <a:defRPr sz="285"/>
            </a:lvl5pPr>
            <a:lvl6pPr marL="723287" indent="0">
              <a:buNone/>
              <a:defRPr sz="285"/>
            </a:lvl6pPr>
            <a:lvl7pPr marL="867944" indent="0">
              <a:buNone/>
              <a:defRPr sz="285"/>
            </a:lvl7pPr>
            <a:lvl8pPr marL="1012601" indent="0">
              <a:buNone/>
              <a:defRPr sz="285"/>
            </a:lvl8pPr>
            <a:lvl9pPr marL="1157259" indent="0">
              <a:buNone/>
              <a:defRPr sz="28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B9562AB-1BD6-4CE1-B2FB-1552AD15FA98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B3549856-F04E-4FFA-B9BA-30DA52BBB9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130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63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13"/>
            </a:lvl1pPr>
            <a:lvl2pPr marL="144658" indent="0">
              <a:buNone/>
              <a:defRPr sz="886"/>
            </a:lvl2pPr>
            <a:lvl3pPr marL="289315" indent="0">
              <a:buNone/>
              <a:defRPr sz="760"/>
            </a:lvl3pPr>
            <a:lvl4pPr marL="433973" indent="0">
              <a:buNone/>
              <a:defRPr sz="633"/>
            </a:lvl4pPr>
            <a:lvl5pPr marL="578630" indent="0">
              <a:buNone/>
              <a:defRPr sz="633"/>
            </a:lvl5pPr>
            <a:lvl6pPr marL="723287" indent="0">
              <a:buNone/>
              <a:defRPr sz="633"/>
            </a:lvl6pPr>
            <a:lvl7pPr marL="867944" indent="0">
              <a:buNone/>
              <a:defRPr sz="633"/>
            </a:lvl7pPr>
            <a:lvl8pPr marL="1012601" indent="0">
              <a:buNone/>
              <a:defRPr sz="633"/>
            </a:lvl8pPr>
            <a:lvl9pPr marL="1157259" indent="0">
              <a:buNone/>
              <a:defRPr sz="633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3"/>
            </a:lvl1pPr>
            <a:lvl2pPr marL="144658" indent="0">
              <a:buNone/>
              <a:defRPr sz="380"/>
            </a:lvl2pPr>
            <a:lvl3pPr marL="289315" indent="0">
              <a:buNone/>
              <a:defRPr sz="316"/>
            </a:lvl3pPr>
            <a:lvl4pPr marL="433973" indent="0">
              <a:buNone/>
              <a:defRPr sz="285"/>
            </a:lvl4pPr>
            <a:lvl5pPr marL="578630" indent="0">
              <a:buNone/>
              <a:defRPr sz="285"/>
            </a:lvl5pPr>
            <a:lvl6pPr marL="723287" indent="0">
              <a:buNone/>
              <a:defRPr sz="285"/>
            </a:lvl6pPr>
            <a:lvl7pPr marL="867944" indent="0">
              <a:buNone/>
              <a:defRPr sz="285"/>
            </a:lvl7pPr>
            <a:lvl8pPr marL="1012601" indent="0">
              <a:buNone/>
              <a:defRPr sz="285"/>
            </a:lvl8pPr>
            <a:lvl9pPr marL="1157259" indent="0">
              <a:buNone/>
              <a:defRPr sz="28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3456AF9-79BF-427A-B711-0F5EDB0BC149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0D1FB677-5E41-4DFC-B66E-3E81FC985F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503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EA886F0E-ED88-44D1-8829-C2F722424764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D22A5EF8-6150-43A8-A110-E7D5F2721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6669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533412"/>
            <a:ext cx="207645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533412"/>
            <a:ext cx="6076950" cy="55927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900990E2-88AF-4320-A160-08057DAB9DFE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79F2D68D-DD86-43E9-8861-48723EDF18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0023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76958-F463-4007-8ED8-93A54A323C25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750C12B0-9724-40BD-BC10-1B5C07728E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584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FF278-36C4-4BBB-81E4-B5186ACF754B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DE1E53A8-4664-48FD-8B13-D4DA954F2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0107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1F25D6E0-727F-4B41-9BC7-C01BEE0F2A60}" type="datetime1">
              <a:rPr lang="en-US" smtClean="0"/>
              <a:t>12/21/2020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8768A0D7-D1B4-4C3E-A1B3-9F0EDC41B1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8750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F8FC2DA7-686F-4100-AC3E-AB0911C3A233}" type="datetime1">
              <a:rPr lang="en-US" smtClean="0"/>
              <a:t>12/21/2020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670BBC84-ECD9-4332-8544-0D7FFCC979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7311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A54034CB-1AB2-462B-99DE-A26192D6AF24}" type="datetime1">
              <a:rPr lang="en-US" smtClean="0"/>
              <a:t>12/21/2020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71EB513D-C356-4527-A562-AFE412E595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3882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2C79708B-9669-43ED-BA0B-57E3714DC442}" type="datetime1">
              <a:rPr lang="en-US" smtClean="0"/>
              <a:t>12/21/2020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6D912079-A995-418A-B9FA-1730EB8DE3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34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E6DA6060-08A9-4A84-B3B0-1F9CAC0E1845}" type="datetime1">
              <a:rPr lang="en-US" smtClean="0"/>
              <a:t>12/21/2020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3EE9ACC6-2173-429D-861E-C9E13FA90C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424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95C9A662-3100-4985-A77B-17B9D62EFFC1}" type="datetime1">
              <a:rPr lang="en-US" smtClean="0"/>
              <a:t>12/21/2020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40918208-0590-40A6-A9EA-5D5569CDB8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831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BDD12619-00C9-4609-B830-22210652539D}" type="datetime1">
              <a:rPr lang="en-US" smtClean="0"/>
              <a:t>12/21/2020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4C80982B-1E26-41E0-B2D5-5338BD3F03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583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FAEDB60F-86F0-46CF-9F1B-218CC796CB6A}" type="datetime1">
              <a:rPr lang="en-US" smtClean="0"/>
              <a:t>12/21/2020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24AB399A-FF41-4FFF-82B5-F157709DA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9001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4691BBA5-9981-4103-9576-D1CFE1CBA593}" type="datetime1">
              <a:rPr lang="en-US" smtClean="0"/>
              <a:t>12/21/2020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1E255580-AB39-42F9-AD45-FC7B98B99E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71837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6CD149F5-388E-4776-BDF0-B52A4AEC2DC4}" type="datetime1">
              <a:rPr lang="en-US" smtClean="0"/>
              <a:t>12/21/2020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A7BAA416-6EEE-4BE6-A2B0-1AC0CF89FA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27459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533402"/>
            <a:ext cx="207645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533402"/>
            <a:ext cx="6076950" cy="55927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6B8E1DA9-A0DA-43D9-B9BD-079B911DD4CF}" type="datetime1">
              <a:rPr lang="en-US" smtClean="0"/>
              <a:t>12/21/2020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1BC1FDC1-2E26-47E1-A018-1F26B6807F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16313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F64A5-CBD1-435E-A8BE-183DC715C180}" type="datetime1">
              <a:rPr lang="en-US" smtClean="0"/>
              <a:t>12/21/2020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33B0F49D-9F67-498F-A5C0-AF7DB8F852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1625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7CEF5-0A59-4233-A6F6-880F278035DE}" type="datetime1">
              <a:rPr lang="en-US" smtClean="0"/>
              <a:t>12/21/2020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C958B72E-CDCA-4FFA-AB52-ED449E5DC2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906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172200"/>
            <a:ext cx="259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443" b="1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A55F263B-88C0-4196-B08C-8BFB4F51D57B}" type="datetime1">
              <a:rPr lang="en-US" smtClean="0"/>
              <a:pPr>
                <a:defRPr/>
              </a:pPr>
              <a:t>12/17/2020</a:t>
            </a:fld>
            <a:endParaRPr lang="en-US"/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auto">
          <a:xfrm flipH="1">
            <a:off x="423868" y="1196975"/>
            <a:ext cx="8295085" cy="0"/>
          </a:xfrm>
          <a:prstGeom prst="line">
            <a:avLst/>
          </a:prstGeom>
          <a:noFill/>
          <a:ln w="76200">
            <a:solidFill>
              <a:srgbClr val="CF0E3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570">
              <a:solidFill>
                <a:srgbClr val="000000"/>
              </a:solidFill>
            </a:endParaRP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398865" y="6054725"/>
            <a:ext cx="8311753" cy="0"/>
          </a:xfrm>
          <a:prstGeom prst="line">
            <a:avLst/>
          </a:prstGeom>
          <a:noFill/>
          <a:ln w="12700">
            <a:solidFill>
              <a:srgbClr val="CF0E3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570">
              <a:solidFill>
                <a:srgbClr val="000000"/>
              </a:solidFill>
            </a:endParaRPr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33400"/>
            <a:ext cx="441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pic>
        <p:nvPicPr>
          <p:cNvPr id="1030" name="Picture 7" descr="meatball3d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42" y="6086486"/>
            <a:ext cx="804863" cy="695325"/>
          </a:xfrm>
          <a:prstGeom prst="rect">
            <a:avLst/>
          </a:prstGeom>
          <a:solidFill>
            <a:srgbClr val="BDF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05200" y="6172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4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7DB42B-E264-4A30-A7A3-E1C818544D60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237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5pPr>
      <a:lvl6pPr marL="144658" algn="l" rtl="0" eaLnBrk="1" fontAlgn="base" hangingPunct="1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6pPr>
      <a:lvl7pPr marL="289315" algn="l" rtl="0" eaLnBrk="1" fontAlgn="base" hangingPunct="1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7pPr>
      <a:lvl8pPr marL="433973" algn="l" rtl="0" eaLnBrk="1" fontAlgn="base" hangingPunct="1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8pPr>
      <a:lvl9pPr marL="578630" algn="l" rtl="0" eaLnBrk="1" fontAlgn="base" hangingPunct="1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9pPr>
    </p:titleStyle>
    <p:bodyStyle>
      <a:lvl1pPr marL="108493" indent="-108493" algn="l" rtl="0" eaLnBrk="0" fontAlgn="base" hangingPunct="0">
        <a:spcBef>
          <a:spcPct val="20000"/>
        </a:spcBef>
        <a:spcAft>
          <a:spcPct val="0"/>
        </a:spcAft>
        <a:buChar char="•"/>
        <a:defRPr sz="1013">
          <a:solidFill>
            <a:schemeClr val="tx1"/>
          </a:solidFill>
          <a:latin typeface="+mn-lt"/>
          <a:ea typeface="+mn-ea"/>
          <a:cs typeface="+mn-cs"/>
        </a:defRPr>
      </a:lvl1pPr>
      <a:lvl2pPr marL="235068" indent="-90411" algn="l" rtl="0" eaLnBrk="0" fontAlgn="base" hangingPunct="0">
        <a:spcBef>
          <a:spcPct val="20000"/>
        </a:spcBef>
        <a:spcAft>
          <a:spcPct val="0"/>
        </a:spcAft>
        <a:buChar char="–"/>
        <a:defRPr sz="886">
          <a:solidFill>
            <a:schemeClr val="tx1"/>
          </a:solidFill>
          <a:latin typeface="+mn-lt"/>
        </a:defRPr>
      </a:lvl2pPr>
      <a:lvl3pPr marL="361643" indent="-72329" algn="l" rtl="0" eaLnBrk="0" fontAlgn="base" hangingPunct="0">
        <a:spcBef>
          <a:spcPct val="20000"/>
        </a:spcBef>
        <a:spcAft>
          <a:spcPct val="0"/>
        </a:spcAft>
        <a:buChar char="•"/>
        <a:defRPr sz="760">
          <a:solidFill>
            <a:schemeClr val="tx1"/>
          </a:solidFill>
          <a:latin typeface="+mn-lt"/>
        </a:defRPr>
      </a:lvl3pPr>
      <a:lvl4pPr marL="506301" indent="-72329" algn="l" rtl="0" eaLnBrk="0" fontAlgn="base" hangingPunct="0">
        <a:spcBef>
          <a:spcPct val="20000"/>
        </a:spcBef>
        <a:spcAft>
          <a:spcPct val="0"/>
        </a:spcAft>
        <a:buChar char="–"/>
        <a:defRPr sz="633">
          <a:solidFill>
            <a:schemeClr val="tx1"/>
          </a:solidFill>
          <a:latin typeface="+mn-lt"/>
        </a:defRPr>
      </a:lvl4pPr>
      <a:lvl5pPr marL="650958" indent="-72329" algn="l" rtl="0" eaLnBrk="0" fontAlgn="base" hangingPunct="0">
        <a:spcBef>
          <a:spcPct val="20000"/>
        </a:spcBef>
        <a:spcAft>
          <a:spcPct val="0"/>
        </a:spcAft>
        <a:buChar char="»"/>
        <a:defRPr sz="633">
          <a:solidFill>
            <a:schemeClr val="tx1"/>
          </a:solidFill>
          <a:latin typeface="+mn-lt"/>
        </a:defRPr>
      </a:lvl5pPr>
      <a:lvl6pPr marL="795615" indent="-72329" algn="l" rtl="0" eaLnBrk="1" fontAlgn="base" hangingPunct="1">
        <a:spcBef>
          <a:spcPct val="20000"/>
        </a:spcBef>
        <a:spcAft>
          <a:spcPct val="0"/>
        </a:spcAft>
        <a:buChar char="»"/>
        <a:defRPr sz="633">
          <a:solidFill>
            <a:schemeClr val="tx1"/>
          </a:solidFill>
          <a:latin typeface="+mn-lt"/>
        </a:defRPr>
      </a:lvl6pPr>
      <a:lvl7pPr marL="940273" indent="-72329" algn="l" rtl="0" eaLnBrk="1" fontAlgn="base" hangingPunct="1">
        <a:spcBef>
          <a:spcPct val="20000"/>
        </a:spcBef>
        <a:spcAft>
          <a:spcPct val="0"/>
        </a:spcAft>
        <a:buChar char="»"/>
        <a:defRPr sz="633">
          <a:solidFill>
            <a:schemeClr val="tx1"/>
          </a:solidFill>
          <a:latin typeface="+mn-lt"/>
        </a:defRPr>
      </a:lvl7pPr>
      <a:lvl8pPr marL="1084931" indent="-72329" algn="l" rtl="0" eaLnBrk="1" fontAlgn="base" hangingPunct="1">
        <a:spcBef>
          <a:spcPct val="20000"/>
        </a:spcBef>
        <a:spcAft>
          <a:spcPct val="0"/>
        </a:spcAft>
        <a:buChar char="»"/>
        <a:defRPr sz="633">
          <a:solidFill>
            <a:schemeClr val="tx1"/>
          </a:solidFill>
          <a:latin typeface="+mn-lt"/>
        </a:defRPr>
      </a:lvl8pPr>
      <a:lvl9pPr marL="1229588" indent="-72329" algn="l" rtl="0" eaLnBrk="1" fontAlgn="base" hangingPunct="1">
        <a:spcBef>
          <a:spcPct val="20000"/>
        </a:spcBef>
        <a:spcAft>
          <a:spcPct val="0"/>
        </a:spcAft>
        <a:buChar char="»"/>
        <a:defRPr sz="6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1pPr>
      <a:lvl2pPr marL="144658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2pPr>
      <a:lvl3pPr marL="289315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3pPr>
      <a:lvl4pPr marL="433973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4pPr>
      <a:lvl5pPr marL="578630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5pPr>
      <a:lvl6pPr marL="723287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6pPr>
      <a:lvl7pPr marL="867944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7pPr>
      <a:lvl8pPr marL="1012601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8pPr>
      <a:lvl9pPr marL="1157259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172200"/>
            <a:ext cx="259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761A15C7-7142-4B51-9471-4BCF8030E6D6}" type="datetime1">
              <a:rPr lang="en-US" smtClean="0"/>
              <a:t>12/21/2020</a:t>
            </a:fld>
            <a:endParaRPr lang="en-US"/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auto">
          <a:xfrm flipH="1">
            <a:off x="423863" y="1196975"/>
            <a:ext cx="8295085" cy="0"/>
          </a:xfrm>
          <a:prstGeom prst="line">
            <a:avLst/>
          </a:prstGeom>
          <a:noFill/>
          <a:ln w="76200">
            <a:solidFill>
              <a:srgbClr val="CF0E3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398860" y="6054725"/>
            <a:ext cx="8311753" cy="0"/>
          </a:xfrm>
          <a:prstGeom prst="line">
            <a:avLst/>
          </a:prstGeom>
          <a:noFill/>
          <a:ln w="12700">
            <a:solidFill>
              <a:srgbClr val="CF0E3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33400"/>
            <a:ext cx="441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pic>
        <p:nvPicPr>
          <p:cNvPr id="1030" name="Picture 7" descr="meatball3d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6086476"/>
            <a:ext cx="804863" cy="695325"/>
          </a:xfrm>
          <a:prstGeom prst="rect">
            <a:avLst/>
          </a:prstGeom>
          <a:solidFill>
            <a:srgbClr val="BDF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05200" y="6172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EE9522-DCC6-447B-BC9B-AAED84517446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229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oftware.nasa.gov/software/MFS-32780-2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oftware.nasa.gov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858900" y="1539797"/>
            <a:ext cx="7215447" cy="826889"/>
          </a:xfrm>
        </p:spPr>
        <p:txBody>
          <a:bodyPr/>
          <a:lstStyle/>
          <a:p>
            <a:pPr algn="ctr"/>
            <a:r>
              <a:rPr lang="en-US" sz="2400" dirty="0"/>
              <a:t>Earth Global Reference Atmospheric Model (GRAM) </a:t>
            </a:r>
            <a:r>
              <a:rPr lang="en-US" sz="2400" dirty="0" smtClean="0"/>
              <a:t>Overview and Future </a:t>
            </a:r>
            <a:r>
              <a:rPr lang="en-US" sz="2400" dirty="0" smtClean="0"/>
              <a:t>Improvements</a:t>
            </a:r>
            <a:br>
              <a:rPr lang="en-US" sz="2400" dirty="0" smtClean="0"/>
            </a:br>
            <a:r>
              <a:rPr lang="en-US" sz="2400" dirty="0" smtClean="0"/>
              <a:t>COSPAR 2021</a:t>
            </a:r>
            <a:endParaRPr lang="en-US" sz="24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48182" y="3779606"/>
            <a:ext cx="6236882" cy="985838"/>
          </a:xfrm>
        </p:spPr>
        <p:txBody>
          <a:bodyPr/>
          <a:lstStyle/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/>
              <a:t>Patrick White</a:t>
            </a:r>
          </a:p>
          <a:p>
            <a:r>
              <a:rPr lang="en-US" sz="2000" dirty="0" smtClean="0"/>
              <a:t>NASA, Marshall Space Flight Center, Huntsville, AL </a:t>
            </a:r>
            <a:r>
              <a:rPr lang="en-US" sz="2000" dirty="0"/>
              <a:t>Natural Environments </a:t>
            </a:r>
          </a:p>
          <a:p>
            <a:r>
              <a:rPr lang="en-US" sz="2000" dirty="0"/>
              <a:t>Earth-GRAM Lead</a:t>
            </a:r>
          </a:p>
        </p:txBody>
      </p:sp>
    </p:spTree>
    <p:extLst>
      <p:ext uri="{BB962C8B-B14F-4D97-AF65-F5344CB8AC3E}">
        <p14:creationId xmlns:p14="http://schemas.microsoft.com/office/powerpoint/2010/main" val="173257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Outline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4361"/>
            <a:ext cx="8229600" cy="4525963"/>
          </a:xfrm>
        </p:spPr>
        <p:txBody>
          <a:bodyPr/>
          <a:lstStyle/>
          <a:p>
            <a:r>
              <a:rPr lang="en-US" sz="2000" dirty="0" smtClean="0"/>
              <a:t> Overview </a:t>
            </a:r>
          </a:p>
          <a:p>
            <a:r>
              <a:rPr lang="en-US" sz="2000" dirty="0" smtClean="0"/>
              <a:t> Benefits to using Earth-GRAM</a:t>
            </a:r>
          </a:p>
          <a:p>
            <a:r>
              <a:rPr lang="en-US" sz="2000" dirty="0" smtClean="0"/>
              <a:t> Current Status</a:t>
            </a:r>
          </a:p>
          <a:p>
            <a:r>
              <a:rPr lang="en-US" sz="2000" dirty="0" smtClean="0"/>
              <a:t> Upgrade Plans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Hourly Comparison to Wind Pairs Databases  </a:t>
            </a:r>
          </a:p>
          <a:p>
            <a:r>
              <a:rPr lang="en-US" sz="2000" dirty="0" smtClean="0"/>
              <a:t> </a:t>
            </a:r>
            <a:r>
              <a:rPr lang="en-US" sz="2000" dirty="0"/>
              <a:t>Modern-Era Retrospective Analysis for Research and Applications, Version 2 (MERRA-2)</a:t>
            </a:r>
            <a:r>
              <a:rPr lang="en-US" sz="2000" dirty="0" smtClean="0"/>
              <a:t> Implementation</a:t>
            </a:r>
          </a:p>
          <a:p>
            <a:r>
              <a:rPr lang="en-US" sz="2000" dirty="0" smtClean="0"/>
              <a:t> Boundary Layer Improvement Study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6099066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2</a:t>
            </a:fld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7565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Overview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76" y="1394618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sz="2000" dirty="0" smtClean="0"/>
              <a:t> </a:t>
            </a:r>
            <a:r>
              <a:rPr lang="en-US" altLang="en-US" sz="2000" dirty="0"/>
              <a:t>Earth Global Reference Atmospheric Model (Earth-GRAM) provides monthly mean and standard deviation for any point in the atmosphere</a:t>
            </a:r>
          </a:p>
          <a:p>
            <a:pPr lvl="1">
              <a:defRPr/>
            </a:pPr>
            <a:r>
              <a:rPr lang="en-US" altLang="en-US" sz="2000" dirty="0"/>
              <a:t>Includes Monthly, Geographic, and Altitude Variation</a:t>
            </a:r>
          </a:p>
          <a:p>
            <a:pPr>
              <a:defRPr/>
            </a:pPr>
            <a:r>
              <a:rPr lang="en-US" altLang="en-US" sz="2000" dirty="0" smtClean="0"/>
              <a:t> Atmospheric </a:t>
            </a:r>
            <a:r>
              <a:rPr lang="en-US" altLang="en-US" sz="2000" dirty="0"/>
              <a:t>variables output included:  pressure, density, temperature, horizontal and vertical winds, speed of sound, and atmospheric constituents</a:t>
            </a:r>
          </a:p>
          <a:p>
            <a:pPr>
              <a:defRPr/>
            </a:pPr>
            <a:r>
              <a:rPr lang="en-US" altLang="en-US" sz="2000" dirty="0" smtClean="0"/>
              <a:t> Used </a:t>
            </a:r>
            <a:r>
              <a:rPr lang="en-US" altLang="en-US" sz="2000" dirty="0"/>
              <a:t>by engineering community because of ability to create dispersions in the atmosphere at a rapid runtime</a:t>
            </a:r>
          </a:p>
          <a:p>
            <a:pPr lvl="1">
              <a:defRPr/>
            </a:pPr>
            <a:r>
              <a:rPr lang="en-US" altLang="en-US" sz="2000" dirty="0"/>
              <a:t>Often embedded in trajectory simulation software </a:t>
            </a:r>
          </a:p>
          <a:p>
            <a:pPr>
              <a:defRPr/>
            </a:pPr>
            <a:r>
              <a:rPr lang="en-US" altLang="en-US" sz="2000" dirty="0" smtClean="0"/>
              <a:t> Earth-GRAM </a:t>
            </a:r>
            <a:r>
              <a:rPr lang="en-US" altLang="en-US" sz="2000" dirty="0"/>
              <a:t>is not a forecast model</a:t>
            </a:r>
          </a:p>
          <a:p>
            <a:pPr>
              <a:defRPr/>
            </a:pPr>
            <a:r>
              <a:rPr lang="en-US" altLang="en-US" sz="2000" dirty="0" smtClean="0"/>
              <a:t> Does </a:t>
            </a:r>
            <a:r>
              <a:rPr lang="en-US" altLang="en-US" sz="2000" dirty="0"/>
              <a:t>not readily capture localized atmospheric effects</a:t>
            </a:r>
          </a:p>
          <a:p>
            <a:pPr marL="0" indent="0">
              <a:buNone/>
            </a:pPr>
            <a:r>
              <a:rPr lang="en-US" sz="2000" dirty="0" smtClean="0"/>
              <a:t> 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93776" y="6172200"/>
            <a:ext cx="2133600" cy="47625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2EE30-7278-4E9F-AB02-0D0413D0E9A5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925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652616"/>
            <a:ext cx="5943600" cy="4572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Earth-GRAM Model Input</a:t>
            </a:r>
          </a:p>
        </p:txBody>
      </p:sp>
      <p:pic>
        <p:nvPicPr>
          <p:cNvPr id="61445" name="Content Placeholder 11" descr="DataChart.bmp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50" y="1548582"/>
            <a:ext cx="5780651" cy="42950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419100" y="6164829"/>
            <a:ext cx="2133600" cy="357188"/>
          </a:xfrm>
        </p:spPr>
        <p:txBody>
          <a:bodyPr/>
          <a:lstStyle/>
          <a:p>
            <a:pPr>
              <a:defRPr/>
            </a:pPr>
            <a:fld id="{8494AA4B-DEA6-43FF-B795-0BB5BF8BB09B}" type="slidenum">
              <a:rPr lang="en-US" altLang="en-US" sz="1500"/>
              <a:pPr>
                <a:defRPr/>
              </a:pPr>
              <a:t>4</a:t>
            </a:fld>
            <a:endParaRPr lang="en-US" altLang="en-US" sz="1500" dirty="0"/>
          </a:p>
        </p:txBody>
      </p:sp>
      <p:sp>
        <p:nvSpPr>
          <p:cNvPr id="3" name="TextBox 2"/>
          <p:cNvSpPr txBox="1"/>
          <p:nvPr/>
        </p:nvSpPr>
        <p:spPr>
          <a:xfrm>
            <a:off x="7314483" y="2457927"/>
            <a:ext cx="177115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350" b="1" dirty="0">
                <a:latin typeface="Arial" pitchFamily="34" charset="0"/>
                <a:cs typeface="Arial" pitchFamily="34" charset="0"/>
              </a:rPr>
              <a:t>Range Reference </a:t>
            </a:r>
            <a:r>
              <a:rPr lang="en-US" sz="1350" b="1" dirty="0" smtClean="0">
                <a:latin typeface="Arial" pitchFamily="34" charset="0"/>
                <a:cs typeface="Arial" pitchFamily="34" charset="0"/>
              </a:rPr>
              <a:t>Atmosphere (RRA) </a:t>
            </a:r>
            <a:r>
              <a:rPr lang="en-US" sz="1350" b="1" dirty="0">
                <a:latin typeface="Arial" pitchFamily="34" charset="0"/>
                <a:cs typeface="Arial" pitchFamily="34" charset="0"/>
              </a:rPr>
              <a:t>Option</a:t>
            </a:r>
          </a:p>
          <a:p>
            <a:pPr algn="l"/>
            <a:endParaRPr lang="en-US" sz="1350" b="1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350" b="1" dirty="0">
                <a:latin typeface="Arial" pitchFamily="34" charset="0"/>
                <a:cs typeface="Arial" pitchFamily="34" charset="0"/>
              </a:rPr>
              <a:t>Auxiliary Profile Input Option</a:t>
            </a:r>
          </a:p>
        </p:txBody>
      </p:sp>
    </p:spTree>
    <p:extLst>
      <p:ext uri="{BB962C8B-B14F-4D97-AF65-F5344CB8AC3E}">
        <p14:creationId xmlns:p14="http://schemas.microsoft.com/office/powerpoint/2010/main" val="122527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31" y="565979"/>
            <a:ext cx="7277099" cy="457200"/>
          </a:xfrm>
        </p:spPr>
        <p:txBody>
          <a:bodyPr/>
          <a:lstStyle/>
          <a:p>
            <a:r>
              <a:rPr lang="en-US" sz="2400" dirty="0" smtClean="0"/>
              <a:t>Range Reference Atmosphere (RRA) Database and Auxiliary Profile Option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831" y="1404194"/>
            <a:ext cx="8229600" cy="4525963"/>
          </a:xfrm>
        </p:spPr>
        <p:txBody>
          <a:bodyPr/>
          <a:lstStyle/>
          <a:p>
            <a:r>
              <a:rPr lang="en-US" sz="2000" dirty="0" smtClean="0"/>
              <a:t> Earth-GRAM </a:t>
            </a:r>
            <a:r>
              <a:rPr lang="en-US" sz="2000" dirty="0" smtClean="0"/>
              <a:t>has the ability to use the RRA site specific databases</a:t>
            </a:r>
          </a:p>
          <a:p>
            <a:pPr lvl="1"/>
            <a:r>
              <a:rPr lang="en-US" sz="2000" dirty="0" smtClean="0"/>
              <a:t> Earth-GRAM </a:t>
            </a:r>
            <a:r>
              <a:rPr lang="en-US" sz="2000" dirty="0" smtClean="0"/>
              <a:t>includes 1983, 2006 and 2013 RRA databases</a:t>
            </a:r>
          </a:p>
          <a:p>
            <a:pPr lvl="1"/>
            <a:r>
              <a:rPr lang="en-US" sz="2000" dirty="0" smtClean="0"/>
              <a:t> 15 </a:t>
            </a:r>
            <a:r>
              <a:rPr lang="en-US" sz="2000" dirty="0" smtClean="0"/>
              <a:t>2013 RRA sites developed by MSFC/Natural Environments Branch for the Range Commanders Council – Meteorology Group</a:t>
            </a:r>
          </a:p>
          <a:p>
            <a:r>
              <a:rPr lang="en-US" sz="2000" dirty="0" smtClean="0"/>
              <a:t> Climatology </a:t>
            </a:r>
            <a:r>
              <a:rPr lang="en-US" sz="2000" dirty="0" smtClean="0"/>
              <a:t>built from balloon and rocketsonde measurements </a:t>
            </a:r>
          </a:p>
          <a:p>
            <a:r>
              <a:rPr lang="en-US" sz="2000" dirty="0" smtClean="0"/>
              <a:t> MSFC </a:t>
            </a:r>
            <a:r>
              <a:rPr lang="en-US" sz="2000" dirty="0" smtClean="0"/>
              <a:t>- Natural Environments recommends the use of the </a:t>
            </a:r>
            <a:r>
              <a:rPr lang="en-US" sz="2000" dirty="0" smtClean="0"/>
              <a:t>2013 </a:t>
            </a:r>
            <a:r>
              <a:rPr lang="en-US" sz="2000" dirty="0" smtClean="0"/>
              <a:t>RRA </a:t>
            </a:r>
            <a:r>
              <a:rPr lang="en-US" sz="2000" dirty="0" smtClean="0"/>
              <a:t>database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Natural Environment’s has recently developed 2019 RRA database</a:t>
            </a:r>
          </a:p>
          <a:p>
            <a:pPr lvl="1"/>
            <a:r>
              <a:rPr lang="en-US" sz="1873" dirty="0" smtClean="0"/>
              <a:t>Plan to implement in Earth-GRAM </a:t>
            </a:r>
            <a:r>
              <a:rPr lang="en-US" sz="1873" dirty="0" smtClean="0"/>
              <a:t> </a:t>
            </a:r>
          </a:p>
          <a:p>
            <a:r>
              <a:rPr lang="en-US" sz="2000" dirty="0" smtClean="0"/>
              <a:t> Auxiliary </a:t>
            </a:r>
            <a:r>
              <a:rPr lang="en-US" sz="2000" dirty="0" smtClean="0"/>
              <a:t>Profile option allows users the option to include profile of their choice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40831" y="6135327"/>
            <a:ext cx="2133600" cy="357188"/>
          </a:xfrm>
        </p:spPr>
        <p:txBody>
          <a:bodyPr/>
          <a:lstStyle/>
          <a:p>
            <a:pPr>
              <a:defRPr/>
            </a:pPr>
            <a:fld id="{8494AA4B-DEA6-43FF-B795-0BB5BF8BB09B}" type="slidenum">
              <a:rPr lang="en-US" altLang="en-US" sz="1000"/>
              <a:pPr>
                <a:defRPr/>
              </a:pPr>
              <a:t>5</a:t>
            </a:fld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68014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Box 3"/>
          <p:cNvSpPr txBox="1">
            <a:spLocks noChangeArrowheads="1"/>
          </p:cNvSpPr>
          <p:nvPr/>
        </p:nvSpPr>
        <p:spPr bwMode="auto">
          <a:xfrm>
            <a:off x="849640" y="1519386"/>
            <a:ext cx="71513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</a:rPr>
              <a:t>Values From Earth-GRAM =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</a:rPr>
              <a:t>Mean value  +  Large-scale perturbation  +  Small-scale perturbation</a:t>
            </a:r>
          </a:p>
        </p:txBody>
      </p:sp>
      <p:sp>
        <p:nvSpPr>
          <p:cNvPr id="63491" name="Rectangle 2"/>
          <p:cNvSpPr>
            <a:spLocks noChangeArrowheads="1"/>
          </p:cNvSpPr>
          <p:nvPr/>
        </p:nvSpPr>
        <p:spPr bwMode="auto">
          <a:xfrm>
            <a:off x="1143002" y="707208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1143002" y="707208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</a:endParaRPr>
          </a:p>
        </p:txBody>
      </p:sp>
      <p:grpSp>
        <p:nvGrpSpPr>
          <p:cNvPr id="63493" name="Group 24"/>
          <p:cNvGrpSpPr>
            <a:grpSpLocks/>
          </p:cNvGrpSpPr>
          <p:nvPr/>
        </p:nvGrpSpPr>
        <p:grpSpPr bwMode="auto">
          <a:xfrm>
            <a:off x="3018973" y="4063348"/>
            <a:ext cx="4384715" cy="937528"/>
            <a:chOff x="3296101" y="4976006"/>
            <a:chExt cx="5847042" cy="1250037"/>
          </a:xfrm>
        </p:grpSpPr>
        <p:sp>
          <p:nvSpPr>
            <p:cNvPr id="63499" name="Right Brace 9"/>
            <p:cNvSpPr>
              <a:spLocks/>
            </p:cNvSpPr>
            <p:nvPr/>
          </p:nvSpPr>
          <p:spPr bwMode="auto">
            <a:xfrm rot="5400000">
              <a:off x="5862745" y="2409362"/>
              <a:ext cx="482605" cy="5615893"/>
            </a:xfrm>
            <a:prstGeom prst="rightBrace">
              <a:avLst>
                <a:gd name="adj1" fmla="val 8370"/>
                <a:gd name="adj2" fmla="val 50000"/>
              </a:avLst>
            </a:prstGeom>
            <a:noFill/>
            <a:ln w="9525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 sz="135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3500" name="TextBox 16"/>
            <p:cNvSpPr txBox="1">
              <a:spLocks noChangeArrowheads="1"/>
            </p:cNvSpPr>
            <p:nvPr/>
          </p:nvSpPr>
          <p:spPr bwMode="auto">
            <a:xfrm>
              <a:off x="3591002" y="5774638"/>
              <a:ext cx="5552141" cy="45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dirty="0">
                  <a:solidFill>
                    <a:srgbClr val="0070C0"/>
                  </a:solidFill>
                </a:rPr>
                <a:t>Driven by observed standard deviation</a:t>
              </a:r>
            </a:p>
          </p:txBody>
        </p:sp>
      </p:grpSp>
      <p:sp>
        <p:nvSpPr>
          <p:cNvPr id="63494" name="Rectangle 18"/>
          <p:cNvSpPr>
            <a:spLocks noChangeArrowheads="1"/>
          </p:cNvSpPr>
          <p:nvPr/>
        </p:nvSpPr>
        <p:spPr bwMode="auto">
          <a:xfrm>
            <a:off x="5035417" y="3087396"/>
            <a:ext cx="36483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B050"/>
                </a:solidFill>
              </a:rPr>
              <a:t>Modeled as a stochastic (random) process </a:t>
            </a:r>
          </a:p>
        </p:txBody>
      </p:sp>
      <p:sp>
        <p:nvSpPr>
          <p:cNvPr id="63495" name="Right Brace 19"/>
          <p:cNvSpPr>
            <a:spLocks/>
          </p:cNvSpPr>
          <p:nvPr/>
        </p:nvSpPr>
        <p:spPr bwMode="auto">
          <a:xfrm rot="5400000">
            <a:off x="3605195" y="1630916"/>
            <a:ext cx="263164" cy="2318146"/>
          </a:xfrm>
          <a:prstGeom prst="rightBrace">
            <a:avLst>
              <a:gd name="adj1" fmla="val 8315"/>
              <a:gd name="adj2" fmla="val 50000"/>
            </a:avLst>
          </a:prstGeom>
          <a:noFill/>
          <a:ln w="952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6" name="Right Brace 21"/>
          <p:cNvSpPr>
            <a:spLocks/>
          </p:cNvSpPr>
          <p:nvPr/>
        </p:nvSpPr>
        <p:spPr bwMode="auto">
          <a:xfrm rot="5400000">
            <a:off x="6417189" y="1684098"/>
            <a:ext cx="342901" cy="2249531"/>
          </a:xfrm>
          <a:prstGeom prst="rightBrace">
            <a:avLst>
              <a:gd name="adj1" fmla="val 8340"/>
              <a:gd name="adj2" fmla="val 50000"/>
            </a:avLst>
          </a:prstGeom>
          <a:noFill/>
          <a:ln w="952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sz="135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7" name="Rectangle 23"/>
          <p:cNvSpPr>
            <a:spLocks noChangeArrowheads="1"/>
          </p:cNvSpPr>
          <p:nvPr/>
        </p:nvSpPr>
        <p:spPr bwMode="auto">
          <a:xfrm>
            <a:off x="2739937" y="3080114"/>
            <a:ext cx="23181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B050"/>
                </a:solidFill>
              </a:rPr>
              <a:t>Modeled as a wave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88144" y="671662"/>
            <a:ext cx="6000750" cy="457200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 dirty="0" smtClean="0">
                <a:solidFill>
                  <a:srgbClr val="000000"/>
                </a:solidFill>
              </a:rPr>
              <a:t>Earth-GRAM Perturbation </a:t>
            </a:r>
            <a:r>
              <a:rPr lang="en-US" sz="2400" b="1" kern="0" dirty="0">
                <a:solidFill>
                  <a:srgbClr val="000000"/>
                </a:solidFill>
              </a:rPr>
              <a:t>Model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419100" y="6135331"/>
            <a:ext cx="2133600" cy="357188"/>
          </a:xfrm>
        </p:spPr>
        <p:txBody>
          <a:bodyPr/>
          <a:lstStyle/>
          <a:p>
            <a:pPr>
              <a:defRPr/>
            </a:pPr>
            <a:fld id="{AE3BE562-3616-4B96-B2D6-E7BE5D84BAEF}" type="slidenum">
              <a:rPr lang="en-US" altLang="en-US" sz="1000"/>
              <a:pPr>
                <a:defRPr/>
              </a:pPr>
              <a:t>6</a:t>
            </a:fld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7071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dirty="0" smtClean="0"/>
              <a:t>Sample Earth-GRAM Output</a:t>
            </a:r>
          </a:p>
        </p:txBody>
      </p:sp>
      <p:pic>
        <p:nvPicPr>
          <p:cNvPr id="6451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22" y="1742537"/>
            <a:ext cx="3942159" cy="3171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581" y="1742537"/>
            <a:ext cx="3823097" cy="3191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TextBox 3"/>
          <p:cNvSpPr txBox="1">
            <a:spLocks noChangeArrowheads="1"/>
          </p:cNvSpPr>
          <p:nvPr/>
        </p:nvSpPr>
        <p:spPr bwMode="auto">
          <a:xfrm>
            <a:off x="1048826" y="5301653"/>
            <a:ext cx="3601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Mean and Dispersed East-West Wind</a:t>
            </a:r>
          </a:p>
        </p:txBody>
      </p:sp>
      <p:sp>
        <p:nvSpPr>
          <p:cNvPr id="64518" name="TextBox 4"/>
          <p:cNvSpPr txBox="1">
            <a:spLocks noChangeArrowheads="1"/>
          </p:cNvSpPr>
          <p:nvPr/>
        </p:nvSpPr>
        <p:spPr bwMode="auto">
          <a:xfrm>
            <a:off x="4800600" y="5178542"/>
            <a:ext cx="39565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1000 Monte Carlo Dispersed Profiles with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January Monthly 3-Sigma Envelope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419100" y="6150081"/>
            <a:ext cx="2133600" cy="357188"/>
          </a:xfrm>
        </p:spPr>
        <p:txBody>
          <a:bodyPr/>
          <a:lstStyle/>
          <a:p>
            <a:pPr>
              <a:defRPr/>
            </a:pPr>
            <a:fld id="{87FE2819-2D14-486C-8E75-0784CE1E82A9}" type="slidenum">
              <a:rPr lang="en-US" altLang="en-US" sz="1000"/>
              <a:pPr>
                <a:defRPr/>
              </a:pPr>
              <a:t>7</a:t>
            </a:fld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67538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dirty="0" smtClean="0"/>
              <a:t>Sample Earth-GRAM Output</a:t>
            </a:r>
          </a:p>
        </p:txBody>
      </p:sp>
      <p:sp>
        <p:nvSpPr>
          <p:cNvPr id="65540" name="TextBox 2"/>
          <p:cNvSpPr txBox="1">
            <a:spLocks noChangeArrowheads="1"/>
          </p:cNvSpPr>
          <p:nvPr/>
        </p:nvSpPr>
        <p:spPr bwMode="auto">
          <a:xfrm>
            <a:off x="1702138" y="5544163"/>
            <a:ext cx="61253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Earth-GRAM dispersions are approximately Gaussian distributed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447675" y="6179577"/>
            <a:ext cx="2133600" cy="357188"/>
          </a:xfrm>
        </p:spPr>
        <p:txBody>
          <a:bodyPr/>
          <a:lstStyle/>
          <a:p>
            <a:pPr>
              <a:defRPr/>
            </a:pPr>
            <a:fld id="{9502D4EC-3219-4BB7-B389-E86DA7E44267}" type="slidenum">
              <a:rPr lang="en-US" altLang="en-US" sz="1000"/>
              <a:pPr>
                <a:defRPr/>
              </a:pPr>
              <a:t>8</a:t>
            </a:fld>
            <a:endParaRPr lang="en-US" altLang="en-US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457" y="1312606"/>
            <a:ext cx="6432225" cy="423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533400"/>
            <a:ext cx="6037385" cy="609600"/>
          </a:xfrm>
        </p:spPr>
        <p:txBody>
          <a:bodyPr/>
          <a:lstStyle/>
          <a:p>
            <a:r>
              <a:rPr lang="en-US" sz="2400" dirty="0" smtClean="0"/>
              <a:t>Benefits to using Earth-GRAM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1001"/>
            <a:ext cx="8229600" cy="4525963"/>
          </a:xfrm>
        </p:spPr>
        <p:txBody>
          <a:bodyPr/>
          <a:lstStyle/>
          <a:p>
            <a:r>
              <a:rPr lang="en-US" sz="2000" dirty="0"/>
              <a:t> </a:t>
            </a:r>
            <a:r>
              <a:rPr lang="en-US" sz="2000" dirty="0" smtClean="0"/>
              <a:t>GRAM </a:t>
            </a:r>
            <a:r>
              <a:rPr lang="en-US" sz="2000" dirty="0"/>
              <a:t>t</a:t>
            </a:r>
            <a:r>
              <a:rPr lang="en-US" sz="2000" dirty="0" smtClean="0"/>
              <a:t>eam dedicated to improve models</a:t>
            </a:r>
          </a:p>
          <a:p>
            <a:pPr lvl="1"/>
            <a:r>
              <a:rPr lang="en-US" sz="1873" dirty="0" smtClean="0"/>
              <a:t>Modernize code to improve ease of use</a:t>
            </a:r>
          </a:p>
          <a:p>
            <a:pPr lvl="1"/>
            <a:r>
              <a:rPr lang="en-US" sz="1873" dirty="0" smtClean="0"/>
              <a:t>Implement quality atmospheric data sources</a:t>
            </a:r>
          </a:p>
          <a:p>
            <a:pPr lvl="1"/>
            <a:r>
              <a:rPr lang="en-US" sz="1873" dirty="0" smtClean="0"/>
              <a:t>Address limited capabilities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Scientific Use</a:t>
            </a:r>
          </a:p>
          <a:p>
            <a:pPr lvl="1"/>
            <a:r>
              <a:rPr lang="en-US" sz="1873" dirty="0" smtClean="0"/>
              <a:t>Full geographic and monthly variability of atmospheric statistics</a:t>
            </a:r>
          </a:p>
          <a:p>
            <a:pPr lvl="1"/>
            <a:r>
              <a:rPr lang="en-US" sz="1873" dirty="0" smtClean="0"/>
              <a:t>Quality atmospheric comparison tool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Engineering Use</a:t>
            </a:r>
          </a:p>
          <a:p>
            <a:pPr lvl="1"/>
            <a:r>
              <a:rPr lang="en-US" sz="1873" dirty="0" smtClean="0"/>
              <a:t>Rapid runtime with Monte Carlo dispersions</a:t>
            </a:r>
          </a:p>
          <a:p>
            <a:pPr marL="144657" lvl="1" indent="0">
              <a:buNone/>
            </a:pPr>
            <a:r>
              <a:rPr lang="en-US" sz="1873" dirty="0" smtClean="0"/>
              <a:t> 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4270" y="6172200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9</a:t>
            </a:fld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08112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Current </a:t>
            </a:r>
            <a:r>
              <a:rPr lang="en-US" sz="2400" dirty="0" smtClean="0"/>
              <a:t>Status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4618"/>
            <a:ext cx="8229600" cy="4525963"/>
          </a:xfrm>
        </p:spPr>
        <p:txBody>
          <a:bodyPr/>
          <a:lstStyle/>
          <a:p>
            <a:r>
              <a:rPr lang="en-US" sz="2000" dirty="0" smtClean="0"/>
              <a:t> </a:t>
            </a:r>
            <a:r>
              <a:rPr lang="en-US" sz="1800" dirty="0" smtClean="0"/>
              <a:t>Currently Releasing Earth-GRAM 2016 Version 2.0</a:t>
            </a:r>
          </a:p>
          <a:p>
            <a:pPr lvl="1"/>
            <a:r>
              <a:rPr lang="en-US" sz="1800" dirty="0" smtClean="0"/>
              <a:t>C++ object oriented software</a:t>
            </a:r>
          </a:p>
          <a:p>
            <a:pPr lvl="1"/>
            <a:r>
              <a:rPr lang="en-US" sz="1800" dirty="0" smtClean="0"/>
              <a:t>Ability to incorporate code in multi-body trajectory simulations</a:t>
            </a:r>
          </a:p>
          <a:p>
            <a:pPr lvl="1"/>
            <a:r>
              <a:rPr lang="en-US" sz="1800" dirty="0" smtClean="0"/>
              <a:t>Includes ability to produce hourly atmosphere dispersions</a:t>
            </a:r>
          </a:p>
          <a:p>
            <a:pPr lvl="1"/>
            <a:r>
              <a:rPr lang="en-US" sz="1800" dirty="0" smtClean="0"/>
              <a:t>Software </a:t>
            </a:r>
            <a:r>
              <a:rPr lang="en-US" sz="1800" dirty="0"/>
              <a:t>Request Link:  </a:t>
            </a:r>
            <a:r>
              <a:rPr lang="en-US" sz="1800" dirty="0">
                <a:hlinkClick r:id="rId2"/>
              </a:rPr>
              <a:t>https://</a:t>
            </a:r>
            <a:r>
              <a:rPr lang="en-US" sz="1800" dirty="0" smtClean="0">
                <a:hlinkClick r:id="rId2"/>
              </a:rPr>
              <a:t>software.nasa.gov/software/MFS-32780-2</a:t>
            </a:r>
            <a:endParaRPr lang="en-US" sz="1800" dirty="0" smtClean="0"/>
          </a:p>
          <a:p>
            <a:r>
              <a:rPr lang="en-US" sz="1800" dirty="0" smtClean="0"/>
              <a:t> Featured in NASA SPINOFF 2018 for use in Commercial Crew Program</a:t>
            </a:r>
          </a:p>
          <a:p>
            <a:r>
              <a:rPr lang="en-US" sz="1800" dirty="0" smtClean="0"/>
              <a:t> Conducted comparison of Earth-GRAM hourly wind dispersions to hourly wind pairs databases</a:t>
            </a:r>
          </a:p>
          <a:p>
            <a:r>
              <a:rPr lang="en-US" sz="1800" dirty="0" smtClean="0"/>
              <a:t> Conducted comparisons of Earth-GRAM to </a:t>
            </a:r>
            <a:r>
              <a:rPr lang="en-US" sz="1800" dirty="0"/>
              <a:t>Modern-Era Retrospective Analysis for Research and Applications, Version 2 (MERRA-2</a:t>
            </a:r>
            <a:r>
              <a:rPr lang="en-US" sz="1800" dirty="0" smtClean="0"/>
              <a:t>)</a:t>
            </a:r>
            <a:endParaRPr lang="en-US" sz="1800" dirty="0" smtClean="0"/>
          </a:p>
          <a:p>
            <a:pPr lvl="1"/>
            <a:r>
              <a:rPr lang="en-US" sz="1800" dirty="0" smtClean="0"/>
              <a:t>Conducted comparison of wind and thermodynamic monthly </a:t>
            </a:r>
            <a:r>
              <a:rPr lang="en-US" sz="1800" dirty="0" smtClean="0"/>
              <a:t>statistics</a:t>
            </a:r>
          </a:p>
          <a:p>
            <a:pPr lvl="1"/>
            <a:r>
              <a:rPr lang="en-US" sz="1800" dirty="0" smtClean="0"/>
              <a:t>Study showed good comparison between MERRA-2 and data sources within Earth-GRAM </a:t>
            </a: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6172199"/>
            <a:ext cx="2133600" cy="47625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2EE30-7278-4E9F-AB02-0D0413D0E9A5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82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Earth-GRAM Upgrade Plans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9864"/>
            <a:ext cx="8229600" cy="4525963"/>
          </a:xfrm>
        </p:spPr>
        <p:txBody>
          <a:bodyPr/>
          <a:lstStyle/>
          <a:p>
            <a:r>
              <a:rPr lang="en-US" sz="2000" dirty="0" smtClean="0"/>
              <a:t> Plan to implement Earth-GRAM in GRAM Suite Software</a:t>
            </a:r>
          </a:p>
          <a:p>
            <a:pPr lvl="1"/>
            <a:r>
              <a:rPr lang="en-US" sz="2000" dirty="0" smtClean="0"/>
              <a:t>Include Earth-GRAM in common </a:t>
            </a:r>
            <a:r>
              <a:rPr lang="en-US" sz="2000" dirty="0" smtClean="0"/>
              <a:t>C++ framework of GRAM Planetary </a:t>
            </a:r>
            <a:r>
              <a:rPr lang="en-US" sz="2000" dirty="0" smtClean="0"/>
              <a:t>Models</a:t>
            </a:r>
          </a:p>
          <a:p>
            <a:pPr lvl="1"/>
            <a:r>
              <a:rPr lang="en-US" sz="2000" dirty="0" smtClean="0"/>
              <a:t>Allows users ability to implement multiple GRAM models in simulation software</a:t>
            </a:r>
            <a:endParaRPr lang="en-US" sz="2000" dirty="0" smtClean="0"/>
          </a:p>
          <a:p>
            <a:pPr lvl="1"/>
            <a:r>
              <a:rPr lang="en-US" sz="2000" dirty="0" smtClean="0"/>
              <a:t>GRAM Suite is available through NASA </a:t>
            </a:r>
            <a:r>
              <a:rPr lang="en-US" sz="2000" dirty="0"/>
              <a:t>Software Catalog </a:t>
            </a: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software.nasa.gov</a:t>
            </a:r>
            <a:endParaRPr lang="en-US" sz="2000" dirty="0" smtClean="0"/>
          </a:p>
          <a:p>
            <a:r>
              <a:rPr lang="en-US" sz="2000" dirty="0" smtClean="0"/>
              <a:t> Incorporate the 2019 RRAs </a:t>
            </a:r>
          </a:p>
          <a:p>
            <a:r>
              <a:rPr lang="en-US" sz="2000" dirty="0" smtClean="0"/>
              <a:t> Improve </a:t>
            </a:r>
            <a:r>
              <a:rPr lang="en-US" sz="2000" dirty="0" smtClean="0"/>
              <a:t>boundary layer capabilities in Earth-GRAM </a:t>
            </a:r>
          </a:p>
          <a:p>
            <a:r>
              <a:rPr lang="en-US" sz="2000" dirty="0" smtClean="0"/>
              <a:t> Incorporate MERRA-2 as global atmosphere option in Earth-GRAM</a:t>
            </a:r>
          </a:p>
          <a:p>
            <a:pPr marL="144657" lvl="1" indent="0">
              <a:buNone/>
            </a:pPr>
            <a:endParaRPr lang="en-US" sz="1873" dirty="0" smtClean="0"/>
          </a:p>
          <a:p>
            <a:pPr marL="144657" lvl="1" indent="0">
              <a:buNone/>
            </a:pPr>
            <a:r>
              <a:rPr lang="en-US" sz="1873" dirty="0" smtClean="0"/>
              <a:t>  </a:t>
            </a:r>
            <a:endParaRPr lang="en-US" sz="1873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81000" y="6173615"/>
            <a:ext cx="2133600" cy="47625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2EE30-7278-4E9F-AB02-0D0413D0E9A5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303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533400"/>
            <a:ext cx="6556131" cy="609600"/>
          </a:xfrm>
        </p:spPr>
        <p:txBody>
          <a:bodyPr/>
          <a:lstStyle/>
          <a:p>
            <a:r>
              <a:rPr lang="en-US" sz="2400" dirty="0" smtClean="0"/>
              <a:t>Hourly Comparison to Wind Pairs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4618"/>
            <a:ext cx="8229600" cy="4525963"/>
          </a:xfrm>
        </p:spPr>
        <p:txBody>
          <a:bodyPr/>
          <a:lstStyle/>
          <a:p>
            <a:r>
              <a:rPr lang="en-US" sz="2000" dirty="0" smtClean="0">
                <a:solidFill>
                  <a:srgbClr val="000000"/>
                </a:solidFill>
              </a:rPr>
              <a:t> The hourly wind comparison at Cape Canaveral, FL consisted of:</a:t>
            </a:r>
          </a:p>
          <a:p>
            <a:pPr lvl="1"/>
            <a:r>
              <a:rPr lang="en-US" sz="1873" dirty="0" smtClean="0"/>
              <a:t>3-hr </a:t>
            </a:r>
            <a:r>
              <a:rPr lang="en-US" sz="1873" dirty="0"/>
              <a:t>MERRA-2 </a:t>
            </a:r>
            <a:r>
              <a:rPr lang="en-US" sz="1873" dirty="0" smtClean="0"/>
              <a:t>pairs</a:t>
            </a:r>
          </a:p>
          <a:p>
            <a:pPr lvl="1"/>
            <a:r>
              <a:rPr lang="en-US" sz="2000" dirty="0" smtClean="0"/>
              <a:t>Jimsphere </a:t>
            </a:r>
            <a:r>
              <a:rPr lang="en-US" sz="2000" dirty="0"/>
              <a:t>balloon </a:t>
            </a:r>
            <a:r>
              <a:rPr lang="en-US" sz="2000" dirty="0" smtClean="0"/>
              <a:t>3-hour </a:t>
            </a:r>
            <a:r>
              <a:rPr lang="en-US" sz="2000" dirty="0"/>
              <a:t>seasonal </a:t>
            </a:r>
            <a:r>
              <a:rPr lang="en-US" sz="2000" dirty="0" smtClean="0"/>
              <a:t>pairs</a:t>
            </a:r>
          </a:p>
          <a:p>
            <a:pPr lvl="1"/>
            <a:r>
              <a:rPr lang="en-US" sz="2000" dirty="0" smtClean="0"/>
              <a:t>NASA </a:t>
            </a:r>
            <a:r>
              <a:rPr lang="en-US" sz="2000" dirty="0"/>
              <a:t>Launch Service Provider (LSP) </a:t>
            </a:r>
            <a:r>
              <a:rPr lang="en-US" sz="2000" dirty="0" smtClean="0"/>
              <a:t>3-hr </a:t>
            </a:r>
            <a:r>
              <a:rPr lang="en-US" sz="2000" dirty="0"/>
              <a:t>pairs, composed of 50 MHz Doppler </a:t>
            </a:r>
            <a:r>
              <a:rPr lang="en-US" sz="2000" dirty="0" smtClean="0"/>
              <a:t>Radar </a:t>
            </a:r>
            <a:r>
              <a:rPr lang="en-US" sz="2000" dirty="0"/>
              <a:t>Wind Profiler and 915 </a:t>
            </a:r>
            <a:r>
              <a:rPr lang="en-US" sz="2000" dirty="0" smtClean="0"/>
              <a:t>MHz Profiler</a:t>
            </a:r>
          </a:p>
          <a:p>
            <a:pPr lvl="1"/>
            <a:r>
              <a:rPr lang="en-US" sz="2000" dirty="0" smtClean="0"/>
              <a:t>Earth-GRAM hourly wind dispersions     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 CorrMonte is function in Earth-GRAM that can evaluate </a:t>
            </a:r>
            <a:r>
              <a:rPr lang="en-US" sz="2000" dirty="0">
                <a:solidFill>
                  <a:srgbClr val="000000"/>
                </a:solidFill>
              </a:rPr>
              <a:t>multiple profiles separated by a fixed time increment</a:t>
            </a:r>
          </a:p>
          <a:p>
            <a:pPr marL="417899" lvl="1" indent="-160731"/>
            <a:r>
              <a:rPr lang="en-US" sz="2000" dirty="0">
                <a:solidFill>
                  <a:srgbClr val="000000"/>
                </a:solidFill>
              </a:rPr>
              <a:t>Earth-GRAM provides a monthly dispersion with Monte Carlo runs </a:t>
            </a:r>
          </a:p>
          <a:p>
            <a:pPr marL="417899" lvl="1" indent="-160731"/>
            <a:r>
              <a:rPr lang="en-US" sz="2000" dirty="0">
                <a:solidFill>
                  <a:srgbClr val="000000"/>
                </a:solidFill>
              </a:rPr>
              <a:t>CorrMonte provides an hourly dispersion with Monte Carlo runs</a:t>
            </a:r>
          </a:p>
          <a:p>
            <a:pPr marL="417899" lvl="1" indent="-160731"/>
            <a:r>
              <a:rPr lang="en-US" sz="2000" dirty="0">
                <a:solidFill>
                  <a:srgbClr val="000000"/>
                </a:solidFill>
              </a:rPr>
              <a:t>CorrMonte produces several profiles that are cross-correlated</a:t>
            </a:r>
          </a:p>
          <a:p>
            <a:pPr marL="192876" lvl="0" indent="-192876"/>
            <a:r>
              <a:rPr lang="en-US" sz="2000" dirty="0">
                <a:solidFill>
                  <a:srgbClr val="000000"/>
                </a:solidFill>
              </a:rPr>
              <a:t>CorrMonte is useful for providing less conservatism in certain spacecraft design and operational </a:t>
            </a:r>
            <a:r>
              <a:rPr lang="en-US" sz="2000" dirty="0" smtClean="0">
                <a:solidFill>
                  <a:srgbClr val="000000"/>
                </a:solidFill>
              </a:rPr>
              <a:t>situations.</a:t>
            </a:r>
          </a:p>
          <a:p>
            <a:pPr marL="192876" lvl="0" indent="-192876"/>
            <a:endParaRPr 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6172199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12</a:t>
            </a:fld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55943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6477000" cy="609600"/>
          </a:xfrm>
        </p:spPr>
        <p:txBody>
          <a:bodyPr/>
          <a:lstStyle/>
          <a:p>
            <a:r>
              <a:rPr lang="en-US" sz="2400" dirty="0" smtClean="0"/>
              <a:t>Hourly Comparison to Wind Pairs, January East-West Wind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45477" y="6128238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13</a:t>
            </a:fld>
            <a:endParaRPr lang="en-US" altLang="en-US" sz="1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40094"/>
            <a:ext cx="8261839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8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6547338" cy="609600"/>
          </a:xfrm>
        </p:spPr>
        <p:txBody>
          <a:bodyPr/>
          <a:lstStyle/>
          <a:p>
            <a:r>
              <a:rPr lang="en-US" sz="2400" dirty="0"/>
              <a:t>Hourly Comparison to Wind </a:t>
            </a:r>
            <a:r>
              <a:rPr lang="en-US" sz="2400" dirty="0" smtClean="0"/>
              <a:t>Pairs, January North-South Wind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78069" y="6172199"/>
            <a:ext cx="2133600" cy="476250"/>
          </a:xfrm>
        </p:spPr>
        <p:txBody>
          <a:bodyPr/>
          <a:lstStyle/>
          <a:p>
            <a:pPr>
              <a:defRPr/>
            </a:pPr>
            <a:fld id="{87FE2819-2D14-486C-8E75-0784CE1E82A9}" type="slidenum">
              <a:rPr lang="en-US" altLang="en-US" sz="1000" smtClean="0"/>
              <a:pPr>
                <a:defRPr/>
              </a:pPr>
              <a:t>14</a:t>
            </a:fld>
            <a:endParaRPr lang="en-US" alt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69" y="1336064"/>
            <a:ext cx="8387861" cy="464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2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533400"/>
            <a:ext cx="6503377" cy="609600"/>
          </a:xfrm>
        </p:spPr>
        <p:txBody>
          <a:bodyPr/>
          <a:lstStyle/>
          <a:p>
            <a:r>
              <a:rPr lang="en-US" sz="2400" dirty="0">
                <a:solidFill>
                  <a:srgbClr val="000000"/>
                </a:solidFill>
              </a:rPr>
              <a:t>Hourly Comparison to Wind </a:t>
            </a:r>
            <a:r>
              <a:rPr lang="en-US" sz="2400" dirty="0" smtClean="0">
                <a:solidFill>
                  <a:srgbClr val="000000"/>
                </a:solidFill>
              </a:rPr>
              <a:t>Pairs, October East-West Wind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81000" y="6137031"/>
            <a:ext cx="2133600" cy="476250"/>
          </a:xfrm>
        </p:spPr>
        <p:txBody>
          <a:bodyPr/>
          <a:lstStyle/>
          <a:p>
            <a:pPr>
              <a:defRPr/>
            </a:pPr>
            <a:fld id="{87FE2819-2D14-486C-8E75-0784CE1E82A9}" type="slidenum">
              <a:rPr lang="en-US" altLang="en-US" sz="1000" smtClean="0"/>
              <a:pPr>
                <a:defRPr/>
              </a:pPr>
              <a:t>15</a:t>
            </a:fld>
            <a:endParaRPr lang="en-US" alt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33145"/>
            <a:ext cx="8323385" cy="443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5799992" cy="609600"/>
          </a:xfrm>
        </p:spPr>
        <p:txBody>
          <a:bodyPr/>
          <a:lstStyle/>
          <a:p>
            <a:r>
              <a:rPr lang="en-US" sz="2400" dirty="0">
                <a:solidFill>
                  <a:srgbClr val="000000"/>
                </a:solidFill>
              </a:rPr>
              <a:t>Hourly Comparison </a:t>
            </a:r>
            <a:r>
              <a:rPr lang="en-US" sz="2400" dirty="0" smtClean="0">
                <a:solidFill>
                  <a:srgbClr val="000000"/>
                </a:solidFill>
              </a:rPr>
              <a:t>Results, October North-South Wind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81000" y="6146553"/>
            <a:ext cx="2133600" cy="476250"/>
          </a:xfrm>
        </p:spPr>
        <p:txBody>
          <a:bodyPr/>
          <a:lstStyle/>
          <a:p>
            <a:pPr>
              <a:defRPr/>
            </a:pPr>
            <a:fld id="{87FE2819-2D14-486C-8E75-0784CE1E82A9}" type="slidenum">
              <a:rPr lang="en-US" altLang="en-US" sz="1000" smtClean="0"/>
              <a:pPr>
                <a:defRPr/>
              </a:pPr>
              <a:t>16</a:t>
            </a:fld>
            <a:endParaRPr lang="en-US" alt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59522"/>
            <a:ext cx="8253046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9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533400"/>
            <a:ext cx="6160477" cy="609600"/>
          </a:xfrm>
        </p:spPr>
        <p:txBody>
          <a:bodyPr/>
          <a:lstStyle/>
          <a:p>
            <a:r>
              <a:rPr lang="en-US" dirty="0" smtClean="0"/>
              <a:t>MERRA-2 Implementation, </a:t>
            </a:r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23900"/>
            <a:ext cx="8229600" cy="3394472"/>
          </a:xfrm>
        </p:spPr>
        <p:txBody>
          <a:bodyPr/>
          <a:lstStyle/>
          <a:p>
            <a:r>
              <a:rPr lang="en-US" sz="2000" dirty="0"/>
              <a:t>Developed by Goddard </a:t>
            </a:r>
            <a:r>
              <a:rPr lang="en-US" sz="2000" dirty="0" smtClean="0"/>
              <a:t>Modeling </a:t>
            </a:r>
            <a:r>
              <a:rPr lang="en-US" sz="2000" dirty="0"/>
              <a:t>and Assimilation Office (GMAO)</a:t>
            </a:r>
          </a:p>
          <a:p>
            <a:r>
              <a:rPr lang="en-US" sz="2000" dirty="0"/>
              <a:t>Horizontal Resolution:  0.625°x0.5° longitude-by-latitude grid (NCEP reanalysis I, 2.5</a:t>
            </a:r>
            <a:r>
              <a:rPr lang="en-US" sz="2000" dirty="0">
                <a:solidFill>
                  <a:srgbClr val="000000"/>
                </a:solidFill>
              </a:rPr>
              <a:t>°x</a:t>
            </a:r>
            <a:r>
              <a:rPr lang="en-US" sz="2000" dirty="0"/>
              <a:t>2.5</a:t>
            </a:r>
            <a:r>
              <a:rPr lang="en-US" sz="2000" dirty="0" smtClean="0">
                <a:solidFill>
                  <a:srgbClr val="000000"/>
                </a:solidFill>
              </a:rPr>
              <a:t>° currently used in Earth-GRAM)</a:t>
            </a:r>
            <a:endParaRPr lang="en-US" sz="2000" dirty="0"/>
          </a:p>
          <a:p>
            <a:r>
              <a:rPr lang="en-US" sz="2000" dirty="0"/>
              <a:t>Vertical resolution:  72 model layers or interpolated to 42 pressure levels to 0.1 hPa (NCEP reanalysis I, 10hPa)</a:t>
            </a:r>
          </a:p>
          <a:p>
            <a:r>
              <a:rPr lang="en-US" sz="2000" dirty="0"/>
              <a:t>Input Observations:  </a:t>
            </a:r>
          </a:p>
          <a:p>
            <a:pPr lvl="1"/>
            <a:r>
              <a:rPr lang="en-US" sz="2000" dirty="0"/>
              <a:t>Surface:  land, ship and buoy observations</a:t>
            </a:r>
          </a:p>
          <a:p>
            <a:pPr lvl="1"/>
            <a:r>
              <a:rPr lang="en-US" sz="2000" dirty="0"/>
              <a:t>Upper Air:  balloon, radar, wind profiler, satellite derived winds, and satellite retrieved measurements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6143625"/>
            <a:ext cx="2133600" cy="47625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0BBC84-ECD9-4332-8544-0D7FFCC9794D}" type="slidenum">
              <a:rPr kumimoji="0" lang="en-US" altLang="en-US" sz="15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445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MERRA-2 Implementation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209"/>
            <a:ext cx="8229600" cy="4525963"/>
          </a:xfrm>
        </p:spPr>
        <p:txBody>
          <a:bodyPr/>
          <a:lstStyle/>
          <a:p>
            <a:r>
              <a:rPr lang="en-US" sz="2000" dirty="0" smtClean="0"/>
              <a:t> Current plans to implement Earth-GRAM as a data source option.</a:t>
            </a:r>
          </a:p>
          <a:p>
            <a:r>
              <a:rPr lang="en-US" sz="2000" dirty="0" smtClean="0"/>
              <a:t> Positive cases for implementing MERRA-2 into Earth-GRAM:</a:t>
            </a:r>
          </a:p>
          <a:p>
            <a:pPr lvl="1"/>
            <a:r>
              <a:rPr lang="en-US" sz="1873" dirty="0" smtClean="0"/>
              <a:t>Improved horizontal resolution compared to NCEP Reanalysis I</a:t>
            </a:r>
          </a:p>
          <a:p>
            <a:pPr lvl="1"/>
            <a:r>
              <a:rPr lang="en-US" sz="1873" dirty="0" smtClean="0"/>
              <a:t>Improved altitudinal extent of data compared to NCEP Reanalysis I</a:t>
            </a:r>
          </a:p>
          <a:p>
            <a:pPr lvl="1"/>
            <a:r>
              <a:rPr lang="en-US" sz="1873" dirty="0" smtClean="0"/>
              <a:t>Showed good comparison to current Earth-GRAM data sources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Have developed global statistics on 42 pressure levels of east-west wind (U), north-south wind (V), total wind speed, and U-V correlation.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Calculated statistics compared well to Earth-GRAM data sources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Plans to develop global statistics for thermodynamic variables</a:t>
            </a:r>
            <a:r>
              <a:rPr lang="en-US" sz="1873" dirty="0" smtClean="0"/>
              <a:t> </a:t>
            </a:r>
            <a:endParaRPr lang="en-US" sz="1873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6145823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18</a:t>
            </a:fld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404885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533400"/>
            <a:ext cx="6222023" cy="609600"/>
          </a:xfrm>
        </p:spPr>
        <p:txBody>
          <a:bodyPr/>
          <a:lstStyle/>
          <a:p>
            <a:r>
              <a:rPr lang="en-US" sz="2400" dirty="0" smtClean="0"/>
              <a:t>Boundary Layer Improvement Study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1944"/>
            <a:ext cx="8229600" cy="4525963"/>
          </a:xfrm>
        </p:spPr>
        <p:txBody>
          <a:bodyPr/>
          <a:lstStyle/>
          <a:p>
            <a:r>
              <a:rPr lang="en-US" sz="2000" dirty="0" smtClean="0">
                <a:solidFill>
                  <a:srgbClr val="000000"/>
                </a:solidFill>
              </a:rPr>
              <a:t> Earth-GRAM </a:t>
            </a:r>
            <a:r>
              <a:rPr lang="en-US" sz="2000" dirty="0">
                <a:solidFill>
                  <a:srgbClr val="000000"/>
                </a:solidFill>
              </a:rPr>
              <a:t>uses a boundary layer model to approximate vertical wind standard </a:t>
            </a:r>
            <a:r>
              <a:rPr lang="en-US" sz="2000" dirty="0" smtClean="0">
                <a:solidFill>
                  <a:srgbClr val="000000"/>
                </a:solidFill>
              </a:rPr>
              <a:t>deviation.</a:t>
            </a:r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 Vertical </a:t>
            </a:r>
            <a:r>
              <a:rPr lang="en-US" sz="2000" dirty="0">
                <a:solidFill>
                  <a:srgbClr val="000000"/>
                </a:solidFill>
              </a:rPr>
              <a:t>wind standard deviation dependent on: surface roughness (based on 1 degree surface code map), friction velocity, surface elevation, solar elevation angle and time of day, and Monin-Obukhov </a:t>
            </a:r>
            <a:r>
              <a:rPr lang="en-US" sz="2000" dirty="0" smtClean="0">
                <a:solidFill>
                  <a:srgbClr val="000000"/>
                </a:solidFill>
              </a:rPr>
              <a:t>length.</a:t>
            </a:r>
          </a:p>
          <a:p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Earth-GRAM currently does not account for boundary layer effects on horizontal winds.</a:t>
            </a:r>
          </a:p>
          <a:p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For this study, the log profile for mean wind speed was used for comparison.</a:t>
            </a:r>
          </a:p>
          <a:p>
            <a:endParaRPr lang="en-US" sz="2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6126169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19</a:t>
            </a:fld>
            <a:endParaRPr lang="en-US" altLang="en-US" sz="1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27" y="4887073"/>
            <a:ext cx="3751546" cy="8526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0" y="4609968"/>
            <a:ext cx="32191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Where </a:t>
            </a:r>
            <a:r>
              <a:rPr lang="en-US" i="1" dirty="0"/>
              <a:t>u</a:t>
            </a:r>
            <a:r>
              <a:rPr lang="en-US" i="1" baseline="-25000" dirty="0"/>
              <a:t>*</a:t>
            </a:r>
            <a:r>
              <a:rPr lang="en-US" i="1" dirty="0"/>
              <a:t> </a:t>
            </a:r>
            <a:r>
              <a:rPr lang="en-US" dirty="0"/>
              <a:t>is friction velocity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z</a:t>
            </a:r>
            <a:r>
              <a:rPr lang="en-US" baseline="-25000" dirty="0"/>
              <a:t>o</a:t>
            </a:r>
            <a:r>
              <a:rPr lang="en-US" dirty="0"/>
              <a:t> is surface </a:t>
            </a:r>
            <a:r>
              <a:rPr lang="en-US" dirty="0" smtClean="0"/>
              <a:t>roughness.  </a:t>
            </a:r>
          </a:p>
          <a:p>
            <a:r>
              <a:rPr lang="en-US" dirty="0" smtClean="0"/>
              <a:t>Two variables available from </a:t>
            </a:r>
          </a:p>
          <a:p>
            <a:r>
              <a:rPr lang="en-US" dirty="0" smtClean="0"/>
              <a:t>the Earth-GRAM boundary </a:t>
            </a:r>
          </a:p>
          <a:p>
            <a:r>
              <a:rPr lang="en-US" dirty="0" smtClean="0"/>
              <a:t>layer model. </a:t>
            </a:r>
            <a:endParaRPr lang="en-US" dirty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69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0999" y="533400"/>
            <a:ext cx="5773615" cy="609600"/>
          </a:xfrm>
        </p:spPr>
        <p:txBody>
          <a:bodyPr/>
          <a:lstStyle/>
          <a:p>
            <a:r>
              <a:rPr lang="en-US" sz="2400" dirty="0" smtClean="0"/>
              <a:t>Boundary Layer Improvement Study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6180992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20</a:t>
            </a:fld>
            <a:endParaRPr lang="en-US" altLang="en-US" sz="1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59529"/>
            <a:ext cx="8229600" cy="4525963"/>
          </a:xfrm>
        </p:spPr>
        <p:txBody>
          <a:bodyPr/>
          <a:lstStyle/>
          <a:p>
            <a:r>
              <a:rPr lang="en-US" sz="2000" dirty="0" smtClean="0"/>
              <a:t> The study then ran the Earth-GRAM boundary layer model for 100 days in July at Cape Canaveral, Florida.  Retrieving results for friction velocity and surface roughness.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5" y="2435470"/>
            <a:ext cx="8220808" cy="30224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16331" y="5537054"/>
            <a:ext cx="3711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Friction Velocity from Earth-GRAM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28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533400"/>
            <a:ext cx="6450623" cy="609600"/>
          </a:xfrm>
        </p:spPr>
        <p:txBody>
          <a:bodyPr/>
          <a:lstStyle/>
          <a:p>
            <a:r>
              <a:rPr lang="en-US" sz="2400" dirty="0"/>
              <a:t>Boundary Layer Improvement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512283"/>
            <a:ext cx="8229600" cy="4525963"/>
          </a:xfrm>
        </p:spPr>
        <p:txBody>
          <a:bodyPr/>
          <a:lstStyle/>
          <a:p>
            <a:r>
              <a:rPr lang="en-US" sz="2000" dirty="0" smtClean="0"/>
              <a:t> The study also examined friction velocity from 100 days in July at Cape Canaveral, FL from the MERRA-2 dataset.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80999" y="6109913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21</a:t>
            </a:fld>
            <a:endParaRPr lang="en-US" altLang="en-US" sz="1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338754"/>
            <a:ext cx="7315200" cy="32233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05412" y="5633806"/>
            <a:ext cx="3429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Friction Velocity from MERRA-2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33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5861538" cy="609600"/>
          </a:xfrm>
        </p:spPr>
        <p:txBody>
          <a:bodyPr/>
          <a:lstStyle/>
          <a:p>
            <a:r>
              <a:rPr lang="en-US" sz="2400" dirty="0">
                <a:solidFill>
                  <a:srgbClr val="000000"/>
                </a:solidFill>
              </a:rPr>
              <a:t>Boundary Layer Improvement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5906"/>
            <a:ext cx="8229600" cy="4525963"/>
          </a:xfrm>
        </p:spPr>
        <p:txBody>
          <a:bodyPr/>
          <a:lstStyle/>
          <a:p>
            <a:r>
              <a:rPr lang="en-US" sz="2000" dirty="0" smtClean="0"/>
              <a:t> The friction velocity and surface roughness from Earth-GRAM were then applied to the calculation for log profile for mean wind speed.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6126169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22</a:t>
            </a:fld>
            <a:endParaRPr lang="en-US" altLang="en-US" sz="1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27" y="2254251"/>
            <a:ext cx="7376746" cy="30738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0" y="5400708"/>
            <a:ext cx="6378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2400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July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og Profile Mean Wind Speed cases compared to </a:t>
            </a:r>
          </a:p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ean wind speed in Earth-GRAM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89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533400"/>
            <a:ext cx="6397869" cy="609600"/>
          </a:xfrm>
        </p:spPr>
        <p:txBody>
          <a:bodyPr/>
          <a:lstStyle/>
          <a:p>
            <a:r>
              <a:rPr lang="en-US" sz="2400" dirty="0">
                <a:solidFill>
                  <a:srgbClr val="000000"/>
                </a:solidFill>
              </a:rPr>
              <a:t>Boundary Layer Improvement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1392"/>
            <a:ext cx="8229600" cy="4525963"/>
          </a:xfrm>
        </p:spPr>
        <p:txBody>
          <a:bodyPr/>
          <a:lstStyle/>
          <a:p>
            <a:pPr lvl="0"/>
            <a:r>
              <a:rPr lang="en-US" sz="2000" dirty="0">
                <a:solidFill>
                  <a:srgbClr val="000000"/>
                </a:solidFill>
              </a:rPr>
              <a:t>The friction velocity </a:t>
            </a:r>
            <a:r>
              <a:rPr lang="en-US" sz="2000" dirty="0" smtClean="0">
                <a:solidFill>
                  <a:srgbClr val="000000"/>
                </a:solidFill>
              </a:rPr>
              <a:t>from MERRA-2 </a:t>
            </a:r>
            <a:r>
              <a:rPr lang="en-US" sz="2000" dirty="0">
                <a:solidFill>
                  <a:srgbClr val="000000"/>
                </a:solidFill>
              </a:rPr>
              <a:t>were then applied to the calculation for log profile for mean wind speed.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80999" y="6198576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23</a:t>
            </a:fld>
            <a:endParaRPr lang="en-US" altLang="en-US" sz="1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473" y="2136531"/>
            <a:ext cx="7025054" cy="32641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0" y="5400708"/>
            <a:ext cx="6378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2400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July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og Profile Mean Wind Speed cases compared to </a:t>
            </a:r>
          </a:p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ean wind speed in Earth-GRAM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56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Summary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408" y="1420995"/>
            <a:ext cx="8229600" cy="4525963"/>
          </a:xfrm>
        </p:spPr>
        <p:txBody>
          <a:bodyPr/>
          <a:lstStyle/>
          <a:p>
            <a:r>
              <a:rPr lang="en-US" sz="2000" dirty="0"/>
              <a:t> </a:t>
            </a:r>
            <a:r>
              <a:rPr lang="en-US" sz="2000" dirty="0" smtClean="0"/>
              <a:t>CorrMonte shows favorable comparisons to wind pairs databases.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Earth-GRAM does not adequately account for boundary layer effects on horizontal winds</a:t>
            </a:r>
          </a:p>
          <a:p>
            <a:pPr lvl="1"/>
            <a:r>
              <a:rPr lang="en-US" sz="1873" dirty="0" smtClean="0"/>
              <a:t>The Log Profile for Mean Wind Speed better characterizes boundary layer winds and varying stability cases.</a:t>
            </a:r>
          </a:p>
          <a:p>
            <a:pPr lvl="1"/>
            <a:r>
              <a:rPr lang="en-US" sz="1873" dirty="0" smtClean="0"/>
              <a:t>Plans to continue to examine boundary layer improvements with Log Profile </a:t>
            </a:r>
          </a:p>
          <a:p>
            <a:r>
              <a:rPr lang="en-US" sz="2000" dirty="0" smtClean="0"/>
              <a:t> Plans to continue implement MERRA-2 into Earth-GRAM</a:t>
            </a:r>
          </a:p>
          <a:p>
            <a:pPr lvl="1"/>
            <a:r>
              <a:rPr lang="en-US" sz="1873" dirty="0" smtClean="0"/>
              <a:t>Plans to complete implementation in 2021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The GRAM team plans to continue to modernize the software, implement quality data sources, and improve areas of limitation.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81000" y="6224954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24</a:t>
            </a:fld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51690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V13">
  <a:themeElements>
    <a:clrScheme name="EV1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V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EV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EV13">
  <a:themeElements>
    <a:clrScheme name="EV1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V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EV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5756</TotalTime>
  <Words>1249</Words>
  <Application>Microsoft Office PowerPoint</Application>
  <PresentationFormat>On-screen Show (4:3)</PresentationFormat>
  <Paragraphs>170</Paragraphs>
  <Slides>24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Times New Roman</vt:lpstr>
      <vt:lpstr>1_EV13</vt:lpstr>
      <vt:lpstr>2_EV13</vt:lpstr>
      <vt:lpstr>Unknown</vt:lpstr>
      <vt:lpstr>Earth Global Reference Atmospheric Model (GRAM) Overview and Future Improvements COSPAR 2021</vt:lpstr>
      <vt:lpstr>Outline</vt:lpstr>
      <vt:lpstr>Overview</vt:lpstr>
      <vt:lpstr>Earth-GRAM Model Input</vt:lpstr>
      <vt:lpstr>Range Reference Atmosphere (RRA) Database and Auxiliary Profile Option</vt:lpstr>
      <vt:lpstr>PowerPoint Presentation</vt:lpstr>
      <vt:lpstr>Sample Earth-GRAM Output</vt:lpstr>
      <vt:lpstr>Sample Earth-GRAM Output</vt:lpstr>
      <vt:lpstr>Benefits to using Earth-GRAM</vt:lpstr>
      <vt:lpstr>Current Status</vt:lpstr>
      <vt:lpstr>Earth-GRAM Upgrade Plans</vt:lpstr>
      <vt:lpstr>Hourly Comparison to Wind Pairs</vt:lpstr>
      <vt:lpstr>Hourly Comparison to Wind Pairs, January East-West Wind</vt:lpstr>
      <vt:lpstr>Hourly Comparison to Wind Pairs, January North-South Wind</vt:lpstr>
      <vt:lpstr>Hourly Comparison to Wind Pairs, October East-West Wind</vt:lpstr>
      <vt:lpstr>Hourly Comparison Results, October North-South Wind</vt:lpstr>
      <vt:lpstr>MERRA-2 Implementation, Background</vt:lpstr>
      <vt:lpstr>MERRA-2 Implementation</vt:lpstr>
      <vt:lpstr>Boundary Layer Improvement Study</vt:lpstr>
      <vt:lpstr>Boundary Layer Improvement Study</vt:lpstr>
      <vt:lpstr>Boundary Layer Improvement Study</vt:lpstr>
      <vt:lpstr>Boundary Layer Improvement Study</vt:lpstr>
      <vt:lpstr>Boundary Layer Improvement Study</vt:lpstr>
      <vt:lpstr>Summary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 Global Reference Atmospheric Model (GRAM) Overview and Future Improvements</dc:title>
  <dc:creator>White, Patrick W. (MSFC-EV44)</dc:creator>
  <cp:lastModifiedBy>White, Patrick W. (MSFC-EV44)</cp:lastModifiedBy>
  <cp:revision>128</cp:revision>
  <dcterms:created xsi:type="dcterms:W3CDTF">2020-12-17T22:09:01Z</dcterms:created>
  <dcterms:modified xsi:type="dcterms:W3CDTF">2020-12-21T22:05:34Z</dcterms:modified>
</cp:coreProperties>
</file>