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01" r:id="rId3"/>
    <p:sldId id="402" r:id="rId4"/>
    <p:sldId id="403" r:id="rId5"/>
    <p:sldId id="405" r:id="rId6"/>
    <p:sldId id="406" r:id="rId7"/>
    <p:sldId id="407" r:id="rId8"/>
    <p:sldId id="408" r:id="rId9"/>
    <p:sldId id="409" r:id="rId10"/>
    <p:sldId id="372" r:id="rId11"/>
    <p:sldId id="411" r:id="rId12"/>
    <p:sldId id="414" r:id="rId13"/>
    <p:sldId id="41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essio, Jennifer (MSFC-ER41)[ESSCA]" initials="DJ(" lastIdx="42" clrIdx="0">
    <p:extLst>
      <p:ext uri="{19B8F6BF-5375-455C-9EA6-DF929625EA0E}">
        <p15:presenceInfo xmlns:p15="http://schemas.microsoft.com/office/powerpoint/2012/main" userId="S-1-5-21-330711430-3775241029-4075259233-646644" providerId="AD"/>
      </p:ext>
    </p:extLst>
  </p:cmAuthor>
  <p:cmAuthor id="2" name="Wray, Timothy J. (MSFC-ER41)" initials="WTJ(" lastIdx="1" clrIdx="1">
    <p:extLst>
      <p:ext uri="{19B8F6BF-5375-455C-9EA6-DF929625EA0E}">
        <p15:presenceInfo xmlns:p15="http://schemas.microsoft.com/office/powerpoint/2012/main" userId="S-1-5-21-330711430-3775241029-4075259233-904177" providerId="AD"/>
      </p:ext>
    </p:extLst>
  </p:cmAuthor>
  <p:cmAuthor id="3" name="Brown, Andrew M. (MSFC-ER41)" initials="BAM(" lastIdx="2" clrIdx="2">
    <p:extLst>
      <p:ext uri="{19B8F6BF-5375-455C-9EA6-DF929625EA0E}">
        <p15:presenceInfo xmlns:p15="http://schemas.microsoft.com/office/powerpoint/2012/main" userId="S-1-5-21-330711430-3775241029-4075259233-60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37" autoAdjust="0"/>
    <p:restoredTop sz="96654" autoAdjust="0"/>
  </p:normalViewPr>
  <p:slideViewPr>
    <p:cSldViewPr snapToGrid="0">
      <p:cViewPr varScale="1">
        <p:scale>
          <a:sx n="96" d="100"/>
          <a:sy n="96" d="100"/>
        </p:scale>
        <p:origin x="87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A2EA6-F120-4618-90DD-9CE740251936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DE642-D4B2-49E2-9224-0710F41ED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2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A. Brown/MSFC,  Propulsin Dep’t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17"/>
          <p:cNvSpPr>
            <a:spLocks noChangeShapeType="1"/>
          </p:cNvSpPr>
          <p:nvPr userDrawn="1"/>
        </p:nvSpPr>
        <p:spPr bwMode="auto">
          <a:xfrm>
            <a:off x="1371600" y="609600"/>
            <a:ext cx="6527800" cy="0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9" name="Picture 18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54" y="0"/>
            <a:ext cx="8153400" cy="63976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18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 userDrawn="1"/>
        </p:nvCxnSpPr>
        <p:spPr>
          <a:xfrm>
            <a:off x="1177638" y="651157"/>
            <a:ext cx="7550728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244436" cy="365125"/>
          </a:xfrm>
        </p:spPr>
        <p:txBody>
          <a:bodyPr/>
          <a:lstStyle/>
          <a:p>
            <a:r>
              <a:rPr lang="en-US"/>
              <a:t>A. Brown/MSFC,  Propulsin Dep’t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7010400" y="6356354"/>
            <a:ext cx="2133600" cy="365125"/>
          </a:xfrm>
        </p:spPr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Line 17"/>
          <p:cNvSpPr>
            <a:spLocks noChangeShapeType="1"/>
          </p:cNvSpPr>
          <p:nvPr userDrawn="1"/>
        </p:nvSpPr>
        <p:spPr bwMode="auto">
          <a:xfrm>
            <a:off x="1295400" y="609600"/>
            <a:ext cx="6527800" cy="0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8" name="Picture 18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 userDrawn="1"/>
        </p:nvSpPr>
        <p:spPr>
          <a:xfrm>
            <a:off x="8077201" y="0"/>
            <a:ext cx="1066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None/>
            </a:pPr>
            <a:r>
              <a:rPr lang="en-US" sz="1400" baseline="0" dirty="0"/>
              <a:t>A. Brown</a:t>
            </a:r>
          </a:p>
          <a:p>
            <a:pPr marL="342891" indent="-342891">
              <a:buNone/>
            </a:pPr>
            <a:r>
              <a:rPr lang="en-US" sz="1400" baseline="0" dirty="0"/>
              <a:t>NASA/MSFC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858002" cy="889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17"/>
          <p:cNvSpPr>
            <a:spLocks noChangeShapeType="1"/>
          </p:cNvSpPr>
          <p:nvPr userDrawn="1"/>
        </p:nvSpPr>
        <p:spPr bwMode="auto">
          <a:xfrm>
            <a:off x="1384302" y="889000"/>
            <a:ext cx="6527800" cy="0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9" name="Picture 18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 userDrawn="1"/>
        </p:nvSpPr>
        <p:spPr>
          <a:xfrm>
            <a:off x="7924801" y="1524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None/>
            </a:pPr>
            <a:r>
              <a:rPr lang="en-US" sz="1400" baseline="0" dirty="0"/>
              <a:t>A. Brown</a:t>
            </a:r>
          </a:p>
          <a:p>
            <a:pPr marL="342891" indent="-342891">
              <a:buNone/>
            </a:pPr>
            <a:r>
              <a:rPr lang="en-US" sz="1400" baseline="0" dirty="0"/>
              <a:t>NASA/MSFC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A. Brown/MSFC,  Propulsin Dep’t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 Brown/MSFC,  Propulsin Dep’t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0DFC-E074-4DE7-88C6-3D8C7CF9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3.png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video" Target="../media/media1.mp4"/><Relationship Id="rId16" Type="http://schemas.openxmlformats.org/officeDocument/2006/relationships/image" Target="../media/image26.png"/><Relationship Id="rId1" Type="http://schemas.microsoft.com/office/2007/relationships/media" Target="../media/media1.mp4"/><Relationship Id="rId6" Type="http://schemas.openxmlformats.org/officeDocument/2006/relationships/image" Target="../media/image18.jpe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5" Type="http://schemas.openxmlformats.org/officeDocument/2006/relationships/image" Target="../media/image25.png"/><Relationship Id="rId10" Type="http://schemas.openxmlformats.org/officeDocument/2006/relationships/image" Target="../media/image200.png"/><Relationship Id="rId4" Type="http://schemas.openxmlformats.org/officeDocument/2006/relationships/image" Target="../media/image3.emf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924800" cy="222885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Uncertainty Quantification of Inducer Eigenvalues using Conditional Assessment of Models and Modal Test of Simpler Systems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3900" y="3715230"/>
            <a:ext cx="7848600" cy="24384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Paper #10505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Andy Brown, Jen DeLessio, Tim Wray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NASA/Marshall Space Flight Center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ER41/Propulsion Structural &amp; Dynamic Analysis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February, 2021</a:t>
            </a:r>
          </a:p>
          <a:p>
            <a:r>
              <a:rPr lang="en-US" sz="2400" i="1" dirty="0" smtClean="0">
                <a:solidFill>
                  <a:schemeClr val="tx1"/>
                </a:solidFill>
              </a:rPr>
              <a:t>IMAC-XXXIX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&amp;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0502"/>
            <a:ext cx="6391747" cy="4118142"/>
          </a:xfrm>
        </p:spPr>
        <p:txBody>
          <a:bodyPr>
            <a:normAutofit/>
          </a:bodyPr>
          <a:lstStyle/>
          <a:p>
            <a:pPr marL="225425" indent="-225425"/>
            <a:r>
              <a:rPr lang="en-US" sz="2200" dirty="0" smtClean="0"/>
              <a:t>RS-25 rocket engines powering SLS 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Stage combust oxygen and hydrogen, stored as liquid (LO2 and LH2).</a:t>
            </a:r>
          </a:p>
          <a:p>
            <a:pPr marL="225425" indent="-225425"/>
            <a:r>
              <a:rPr lang="en-US" sz="2200" dirty="0" smtClean="0"/>
              <a:t>Inducer in low-pressure fuel pump takes LH2 at tank pressure &amp; increases several hundred psi.</a:t>
            </a:r>
          </a:p>
          <a:p>
            <a:pPr marL="225425" indent="-225425"/>
            <a:r>
              <a:rPr lang="en-US" sz="2200" dirty="0" smtClean="0"/>
              <a:t>As with any inducer, cavitation exists, but additional high-frequency, “higher-order cavitation (HOC)” generated here.</a:t>
            </a:r>
          </a:p>
          <a:p>
            <a:pPr lvl="1"/>
            <a:r>
              <a:rPr lang="en-US" sz="1800" dirty="0" smtClean="0"/>
              <a:t>causes </a:t>
            </a:r>
            <a:r>
              <a:rPr lang="en-US" sz="1800" dirty="0"/>
              <a:t>acoustic </a:t>
            </a:r>
            <a:r>
              <a:rPr lang="en-US" sz="1800" dirty="0" smtClean="0"/>
              <a:t>wave emanating upstream</a:t>
            </a:r>
            <a:r>
              <a:rPr lang="en-US" sz="1800" dirty="0"/>
              <a:t> </a:t>
            </a:r>
            <a:r>
              <a:rPr lang="en-US" sz="1800" dirty="0" smtClean="0"/>
              <a:t>&amp; downstream at frequency of 6.4-6.7 engine speed.</a:t>
            </a:r>
          </a:p>
          <a:p>
            <a:pPr lvl="1"/>
            <a:r>
              <a:rPr lang="en-US" sz="1800" dirty="0"/>
              <a:t>m</a:t>
            </a:r>
            <a:r>
              <a:rPr lang="en-US" sz="1800" dirty="0" smtClean="0"/>
              <a:t>agnitude high enough to potentially cause high resonant response on impinging structures such as inducer blades.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92" y="984912"/>
            <a:ext cx="2761774" cy="248801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Text Box 1"/>
          <p:cNvSpPr txBox="1"/>
          <p:nvPr/>
        </p:nvSpPr>
        <p:spPr>
          <a:xfrm>
            <a:off x="6286533" y="3501896"/>
            <a:ext cx="2761774" cy="430887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spcAft>
                <a:spcPts val="750"/>
              </a:spcAft>
            </a:pPr>
            <a:r>
              <a:rPr lang="en-US" sz="1400" i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Typical </a:t>
            </a:r>
            <a:r>
              <a:rPr lang="en-US" sz="1400" i="1" dirty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Rocket Engine Turbopump Inducer (not to scale)</a:t>
            </a:r>
            <a:endParaRPr lang="en-US" sz="1400" i="1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4762850"/>
            <a:ext cx="6522720" cy="2243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/>
            <a:r>
              <a:rPr lang="en-US" sz="2000" dirty="0"/>
              <a:t>RS-25 is upgraded SSME, which had &gt;1M sec of testing, but RS-25 has different operating conditions </a:t>
            </a:r>
            <a:r>
              <a:rPr lang="en-US" sz="2000" dirty="0" smtClean="0"/>
              <a:t>causing significantly </a:t>
            </a:r>
            <a:r>
              <a:rPr lang="en-US" sz="2000" dirty="0"/>
              <a:t>more time in </a:t>
            </a:r>
            <a:r>
              <a:rPr lang="en-US" sz="2000" dirty="0" smtClean="0"/>
              <a:t>HOC.</a:t>
            </a:r>
          </a:p>
          <a:p>
            <a:pPr marL="225425" indent="-225425"/>
            <a:r>
              <a:rPr lang="en-US" sz="2000" dirty="0" smtClean="0"/>
              <a:t>Structural </a:t>
            </a:r>
            <a:r>
              <a:rPr lang="en-US" sz="2000" dirty="0"/>
              <a:t>dynamic assessment therefore required.</a:t>
            </a:r>
          </a:p>
          <a:p>
            <a:pPr marL="225425" indent="-225425"/>
            <a:r>
              <a:rPr lang="en-US" sz="2000" dirty="0"/>
              <a:t>Natural frequency of excitable modes have large uncertainty, though, due to many complicating factors.</a:t>
            </a:r>
          </a:p>
        </p:txBody>
      </p:sp>
    </p:spTree>
    <p:extLst>
      <p:ext uri="{BB962C8B-B14F-4D97-AF65-F5344CB8AC3E}">
        <p14:creationId xmlns:p14="http://schemas.microsoft.com/office/powerpoint/2010/main" val="41701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Complicating Factors cause large Uncertainty in </a:t>
            </a:r>
            <a:r>
              <a:rPr lang="en-US" dirty="0" err="1" smtClean="0">
                <a:latin typeface="Symbol" panose="05050102010706020507" pitchFamily="18" charset="2"/>
              </a:rPr>
              <a:t>w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14" y="783063"/>
            <a:ext cx="8696208" cy="542998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Factors</a:t>
            </a:r>
          </a:p>
          <a:p>
            <a:pPr lvl="1"/>
            <a:r>
              <a:rPr lang="en-US" sz="2200" dirty="0" smtClean="0"/>
              <a:t>Large adjustment of </a:t>
            </a:r>
            <a:r>
              <a:rPr lang="en-US" sz="2200" dirty="0" err="1" smtClean="0"/>
              <a:t>E</a:t>
            </a:r>
            <a:r>
              <a:rPr lang="en-US" sz="2200" baseline="-25000" dirty="0" err="1" smtClean="0"/>
              <a:t>Ti</a:t>
            </a:r>
            <a:r>
              <a:rPr lang="en-US" sz="2200" dirty="0" smtClean="0"/>
              <a:t> due to cryogenic operating temperature.</a:t>
            </a:r>
          </a:p>
          <a:p>
            <a:pPr lvl="1"/>
            <a:r>
              <a:rPr lang="en-US" sz="2200" dirty="0" smtClean="0"/>
              <a:t>Fluid-added mass (FAM) of LH2</a:t>
            </a:r>
          </a:p>
          <a:p>
            <a:pPr lvl="1"/>
            <a:r>
              <a:rPr lang="en-US" sz="2200" dirty="0" smtClean="0"/>
              <a:t>Magnification of FAM due to tight tip clearance.</a:t>
            </a:r>
          </a:p>
          <a:p>
            <a:pPr lvl="1"/>
            <a:r>
              <a:rPr lang="en-US" sz="2200" dirty="0" smtClean="0"/>
              <a:t>Effect of Structural-acoustic interaction with small compressibility.</a:t>
            </a:r>
          </a:p>
          <a:p>
            <a:pPr lvl="1"/>
            <a:r>
              <a:rPr lang="en-US" sz="2200" dirty="0" smtClean="0"/>
              <a:t>Multi-phase fluid density where liquid is cavitating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Magnitude of effects initially estimated using some available test data and fundamental physics.</a:t>
            </a:r>
          </a:p>
          <a:p>
            <a:r>
              <a:rPr lang="en-US" dirty="0" smtClean="0"/>
              <a:t>Uncertainties in each adjustment based purely on subject confidence level – “low, medium, or high”, which translated to arbitrary percentages.</a:t>
            </a:r>
          </a:p>
          <a:p>
            <a:r>
              <a:rPr lang="en-US" u="sng" dirty="0"/>
              <a:t>Actual value of operating </a:t>
            </a:r>
            <a:r>
              <a:rPr lang="en-US" u="sng" dirty="0" err="1">
                <a:latin typeface="Symbol" panose="05050102010706020507" pitchFamily="18" charset="2"/>
              </a:rPr>
              <a:t>w</a:t>
            </a:r>
            <a:r>
              <a:rPr lang="en-US" u="sng" baseline="-25000" dirty="0" err="1"/>
              <a:t>n</a:t>
            </a:r>
            <a:r>
              <a:rPr lang="en-US" u="sng" baseline="-25000" dirty="0"/>
              <a:t> </a:t>
            </a:r>
            <a:r>
              <a:rPr lang="en-US" u="sng" dirty="0"/>
              <a:t> cannot </a:t>
            </a:r>
            <a:endParaRPr lang="en-US" u="sng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u="sng" dirty="0" smtClean="0"/>
              <a:t>be </a:t>
            </a:r>
            <a:r>
              <a:rPr lang="en-US" u="sng" dirty="0"/>
              <a:t>measured </a:t>
            </a:r>
            <a:r>
              <a:rPr lang="en-US" dirty="0"/>
              <a:t>due to environment,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/>
              <a:t>expense </a:t>
            </a:r>
            <a:r>
              <a:rPr lang="en-US" dirty="0"/>
              <a:t>of hardware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815" y="0"/>
            <a:ext cx="8153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Extensive Test &amp; Analytical Campaign Previously Documented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52" y="689354"/>
            <a:ext cx="9068547" cy="2759240"/>
          </a:xfrm>
        </p:spPr>
        <p:txBody>
          <a:bodyPr>
            <a:normAutofit/>
          </a:bodyPr>
          <a:lstStyle/>
          <a:p>
            <a:pPr marL="227013" indent="-227013"/>
            <a:r>
              <a:rPr lang="en-US" sz="2200" dirty="0" smtClean="0"/>
              <a:t>Ping </a:t>
            </a:r>
            <a:r>
              <a:rPr lang="en-US" sz="2200" dirty="0"/>
              <a:t>tests in air and LH2 of cantilever beam (CBeam) made of the same Titanium alloy as the actual inducer. </a:t>
            </a:r>
          </a:p>
          <a:p>
            <a:pPr marL="227013" indent="-227013"/>
            <a:r>
              <a:rPr lang="en-US" sz="2200" dirty="0" smtClean="0"/>
              <a:t>Ping </a:t>
            </a:r>
            <a:r>
              <a:rPr lang="en-US" sz="2200" dirty="0"/>
              <a:t>test of cantilever beam in LH2 with a tight tip clearance. </a:t>
            </a:r>
          </a:p>
          <a:p>
            <a:pPr marL="227013" indent="-227013"/>
            <a:r>
              <a:rPr lang="en-US" sz="2200" dirty="0" smtClean="0"/>
              <a:t>Modal </a:t>
            </a:r>
            <a:r>
              <a:rPr lang="en-US" sz="2200" dirty="0"/>
              <a:t>test of </a:t>
            </a:r>
            <a:r>
              <a:rPr lang="en-US" sz="2200" dirty="0" smtClean="0"/>
              <a:t>stainless steel sub-scale (SS) </a:t>
            </a:r>
            <a:r>
              <a:rPr lang="en-US" sz="2200" dirty="0"/>
              <a:t>inducer with medium tight tip clearance in water. </a:t>
            </a:r>
          </a:p>
          <a:p>
            <a:pPr marL="227013" indent="-227013"/>
            <a:r>
              <a:rPr lang="en-US" sz="2200" dirty="0" smtClean="0"/>
              <a:t>Modal </a:t>
            </a:r>
            <a:r>
              <a:rPr lang="en-US" sz="2200" dirty="0"/>
              <a:t>test of </a:t>
            </a:r>
            <a:r>
              <a:rPr lang="en-US" sz="2200" dirty="0" smtClean="0"/>
              <a:t>SS inducer with open clearance in water</a:t>
            </a:r>
            <a:r>
              <a:rPr lang="en-US" sz="2200" dirty="0"/>
              <a:t>,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    ping </a:t>
            </a:r>
            <a:r>
              <a:rPr lang="en-US" sz="2200" dirty="0"/>
              <a:t>test in LH2. </a:t>
            </a: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860" y="3154723"/>
            <a:ext cx="1850774" cy="2112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89" y="3182736"/>
            <a:ext cx="2158267" cy="19839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2411" y="2306913"/>
            <a:ext cx="1920719" cy="2770005"/>
          </a:xfrm>
          <a:prstGeom prst="rect">
            <a:avLst/>
          </a:prstGeom>
        </p:spPr>
      </p:pic>
      <p:pic>
        <p:nvPicPr>
          <p:cNvPr id="11" name="PingTest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453" y="3386899"/>
            <a:ext cx="2795043" cy="15529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" y="5345448"/>
            <a:ext cx="6008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200" dirty="0" smtClean="0"/>
              <a:t>Campaign quantified nominal adjustments and improved fluid/structure modeling techniques, yielding test/analysis errors from 0.8-3.7%.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659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125" y="0"/>
            <a:ext cx="7365273" cy="639762"/>
          </a:xfrm>
        </p:spPr>
        <p:txBody>
          <a:bodyPr>
            <a:noAutofit/>
          </a:bodyPr>
          <a:lstStyle/>
          <a:p>
            <a:r>
              <a:rPr lang="en-US" sz="2400" dirty="0" smtClean="0"/>
              <a:t>How do you Quantify Uncertainty of Structural Modes in Operation?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807802"/>
            <a:ext cx="8721435" cy="5952548"/>
          </a:xfrm>
        </p:spPr>
        <p:txBody>
          <a:bodyPr>
            <a:noAutofit/>
          </a:bodyPr>
          <a:lstStyle/>
          <a:p>
            <a:r>
              <a:rPr lang="en-US" sz="2200" dirty="0" smtClean="0"/>
              <a:t>Extensive literature survey undertaken to identify approach.</a:t>
            </a:r>
          </a:p>
          <a:p>
            <a:pPr lvl="1"/>
            <a:r>
              <a:rPr lang="en-US" dirty="0"/>
              <a:t>Atamturktur, Van Buren, Marwala looked at UQ of structural nat. </a:t>
            </a:r>
            <a:r>
              <a:rPr lang="en-US" dirty="0" err="1"/>
              <a:t>freqs</a:t>
            </a:r>
            <a:r>
              <a:rPr lang="en-US" dirty="0"/>
              <a:t> and modes based on correlation to primitive </a:t>
            </a:r>
            <a:r>
              <a:rPr lang="en-US" dirty="0" smtClean="0"/>
              <a:t>rv’s (updated using modal test), </a:t>
            </a:r>
            <a:r>
              <a:rPr lang="en-US" dirty="0"/>
              <a:t>generating new posterior distribution of dynamic characteristics. </a:t>
            </a:r>
            <a:endParaRPr lang="en-US" dirty="0" smtClean="0"/>
          </a:p>
          <a:p>
            <a:r>
              <a:rPr lang="en-US" sz="2200" dirty="0" smtClean="0"/>
              <a:t>Mahadevan developed extensive Bayesian framework incorporating many issues in UQ discipline (aleatory vs epistemic rv propagation, sparse data, using experiment, model-form error) - very advanced, complex.</a:t>
            </a:r>
          </a:p>
          <a:p>
            <a:r>
              <a:rPr lang="en-US" sz="2200" dirty="0" smtClean="0"/>
              <a:t>Motivation here is to only quantify uncertainty of final structural natural frequencies</a:t>
            </a:r>
          </a:p>
          <a:p>
            <a:pPr lvl="1"/>
            <a:r>
              <a:rPr lang="en-US" dirty="0"/>
              <a:t>Excessively complex to apply above techniques, which focus on updating primitive rv’s and generating non-deterministic models for propagation.</a:t>
            </a:r>
          </a:p>
          <a:p>
            <a:r>
              <a:rPr lang="en-US" sz="2200" dirty="0" smtClean="0"/>
              <a:t>Extended method used by author for UQ of SLS.</a:t>
            </a:r>
          </a:p>
          <a:p>
            <a:pPr marL="574675" lvl="1" indent="-117475">
              <a:spcBef>
                <a:spcPts val="0"/>
              </a:spcBef>
            </a:pPr>
            <a:r>
              <a:rPr lang="en-US" dirty="0" smtClean="0"/>
              <a:t>Obtained UQ of launch vehicle primary </a:t>
            </a:r>
            <a:endParaRPr lang="en-US" dirty="0" smtClean="0"/>
          </a:p>
          <a:p>
            <a:pPr marL="457188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u="sng" dirty="0" smtClean="0"/>
              <a:t>flight </a:t>
            </a:r>
            <a:r>
              <a:rPr lang="en-US" dirty="0" smtClean="0"/>
              <a:t>mode given single mode from a test </a:t>
            </a:r>
            <a:endParaRPr lang="en-US" dirty="0" smtClean="0"/>
          </a:p>
          <a:p>
            <a:pPr marL="457188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of </a:t>
            </a:r>
            <a:r>
              <a:rPr lang="en-US" dirty="0" smtClean="0"/>
              <a:t>SLS </a:t>
            </a:r>
            <a:r>
              <a:rPr lang="en-US" u="sng" dirty="0" smtClean="0"/>
              <a:t>ground</a:t>
            </a:r>
            <a:r>
              <a:rPr lang="en-US" dirty="0" smtClean="0"/>
              <a:t> configuration using Quartile </a:t>
            </a:r>
            <a:endParaRPr lang="en-US" dirty="0" smtClean="0"/>
          </a:p>
          <a:p>
            <a:pPr marL="457188" lvl="1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Linear </a:t>
            </a:r>
            <a:r>
              <a:rPr lang="en-US" dirty="0" smtClean="0"/>
              <a:t>Regression.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507" y="3202"/>
            <a:ext cx="8153400" cy="639762"/>
          </a:xfrm>
        </p:spPr>
        <p:txBody>
          <a:bodyPr/>
          <a:lstStyle/>
          <a:p>
            <a:r>
              <a:rPr lang="en-US" dirty="0" smtClean="0"/>
              <a:t>Conditional Covariance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207" y="728938"/>
            <a:ext cx="8648700" cy="2368878"/>
          </a:xfrm>
        </p:spPr>
        <p:txBody>
          <a:bodyPr/>
          <a:lstStyle/>
          <a:p>
            <a:r>
              <a:rPr lang="en-US" sz="2000" dirty="0"/>
              <a:t>H</a:t>
            </a:r>
            <a:r>
              <a:rPr lang="en-US" sz="2000" dirty="0" smtClean="0"/>
              <a:t>ave 4 modal-tested </a:t>
            </a:r>
            <a:r>
              <a:rPr lang="en-US" sz="2000" dirty="0"/>
              <a:t>configurations whose resulting dynamic data could be used to </a:t>
            </a:r>
            <a:r>
              <a:rPr lang="en-US" sz="2000" dirty="0" smtClean="0"/>
              <a:t>improve </a:t>
            </a:r>
            <a:r>
              <a:rPr lang="en-US" sz="2000" dirty="0"/>
              <a:t>posterior distribution </a:t>
            </a:r>
            <a:r>
              <a:rPr lang="en-US" sz="2000" dirty="0" smtClean="0"/>
              <a:t>of </a:t>
            </a:r>
            <a:r>
              <a:rPr lang="en-US" sz="2000" dirty="0"/>
              <a:t>full-scale inducer </a:t>
            </a:r>
            <a:r>
              <a:rPr lang="en-US" sz="2000" dirty="0" err="1">
                <a:latin typeface="Symbol" panose="05050102010706020507" pitchFamily="18" charset="2"/>
              </a:rPr>
              <a:t>w</a:t>
            </a:r>
            <a:r>
              <a:rPr lang="en-US" sz="2000" baseline="-25000" dirty="0" err="1"/>
              <a:t>n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Using Bayes theorem:</a:t>
            </a:r>
          </a:p>
          <a:p>
            <a:pPr marL="0" indent="0">
              <a:buNone/>
            </a:pPr>
            <a:r>
              <a:rPr lang="en-US" sz="2000" dirty="0" smtClean="0"/>
              <a:t>For multi-variate random distribution, express as</a:t>
            </a:r>
          </a:p>
          <a:p>
            <a:pPr marL="0" indent="0">
              <a:buNone/>
            </a:pPr>
            <a:r>
              <a:rPr lang="en-US" sz="2000" dirty="0" smtClean="0"/>
              <a:t>Covariance matrix relating rv’s can be partitioned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3236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817310"/>
              </p:ext>
            </p:extLst>
          </p:nvPr>
        </p:nvGraphicFramePr>
        <p:xfrm>
          <a:off x="5464747" y="1634728"/>
          <a:ext cx="2150945" cy="642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" name="Equation" r:id="rId3" imgW="1447800" imgH="431800" progId="Equation.DSMT4">
                  <p:embed/>
                </p:oleObj>
              </mc:Choice>
              <mc:Fallback>
                <p:oleObj name="Equation" r:id="rId3" imgW="1447800" imgH="4318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747" y="1634728"/>
                        <a:ext cx="2150945" cy="6422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-110836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787254"/>
              </p:ext>
            </p:extLst>
          </p:nvPr>
        </p:nvGraphicFramePr>
        <p:xfrm>
          <a:off x="1065757" y="2621851"/>
          <a:ext cx="773112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" name="Equation" r:id="rId5" imgW="558720" imgH="469800" progId="Equation.DSMT4">
                  <p:embed/>
                </p:oleObj>
              </mc:Choice>
              <mc:Fallback>
                <p:oleObj name="Equation" r:id="rId5" imgW="558720" imgH="469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757" y="2621851"/>
                        <a:ext cx="773112" cy="652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203586"/>
              </p:ext>
            </p:extLst>
          </p:nvPr>
        </p:nvGraphicFramePr>
        <p:xfrm>
          <a:off x="2686419" y="2600862"/>
          <a:ext cx="142081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" name="Equation" r:id="rId7" imgW="965160" imgH="469800" progId="Equation.DSMT4">
                  <p:embed/>
                </p:oleObj>
              </mc:Choice>
              <mc:Fallback>
                <p:oleObj name="Equation" r:id="rId7" imgW="965160" imgH="469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419" y="2600862"/>
                        <a:ext cx="1420813" cy="692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67466" y="3347227"/>
            <a:ext cx="528893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US" alt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conditional on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US" alt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equaling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known vector (in our case, the vector of modal test natural frequencies) is therefore is multivariate normal (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US" alt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x</a:t>
            </a:r>
            <a:r>
              <a:rPr kumimoji="0" lang="en-US" altLang="en-US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~N          where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346760"/>
              </p:ext>
            </p:extLst>
          </p:nvPr>
        </p:nvGraphicFramePr>
        <p:xfrm>
          <a:off x="3770445" y="4331216"/>
          <a:ext cx="478559" cy="328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" name="Equation" r:id="rId9" imgW="406080" imgH="279360" progId="Equation.DSMT4">
                  <p:embed/>
                </p:oleObj>
              </mc:Choice>
              <mc:Fallback>
                <p:oleObj name="Equation" r:id="rId9" imgW="406080" imgH="2793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445" y="4331216"/>
                        <a:ext cx="478559" cy="3285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where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899878"/>
              </p:ext>
            </p:extLst>
          </p:nvPr>
        </p:nvGraphicFramePr>
        <p:xfrm>
          <a:off x="1755978" y="4670666"/>
          <a:ext cx="2205652" cy="36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" name="Equation" r:id="rId11" imgW="1447800" imgH="241300" progId="Equation.DSMT4">
                  <p:embed/>
                </p:oleObj>
              </mc:Choice>
              <mc:Fallback>
                <p:oleObj name="Equation" r:id="rId11" imgW="1447800" imgH="2413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978" y="4670666"/>
                        <a:ext cx="2205652" cy="368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238330"/>
              </p:ext>
            </p:extLst>
          </p:nvPr>
        </p:nvGraphicFramePr>
        <p:xfrm>
          <a:off x="259306" y="5089972"/>
          <a:ext cx="4597570" cy="431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" name="Equation" r:id="rId13" imgW="2565400" imgH="241300" progId="Equation.DSMT4">
                  <p:embed/>
                </p:oleObj>
              </mc:Choice>
              <mc:Fallback>
                <p:oleObj name="Equation" r:id="rId13" imgW="2565400" imgH="2413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06" y="5089972"/>
                        <a:ext cx="4597570" cy="4319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64748" y="2344253"/>
            <a:ext cx="3539232" cy="28138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582529" y="2370029"/>
            <a:ext cx="3450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Multi-variate Normal Probability Density Function with 2-D slice at given information value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5591146"/>
            <a:ext cx="5364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Here, we obtain Covariance of </a:t>
            </a:r>
            <a:r>
              <a:rPr lang="en-US" sz="2000" dirty="0" err="1" smtClean="0"/>
              <a:t>nat</a:t>
            </a:r>
            <a:r>
              <a:rPr lang="en-US" sz="2000" dirty="0" smtClean="0"/>
              <a:t> frequencies of all models and use for inference to update variance of desired </a:t>
            </a:r>
            <a:r>
              <a:rPr lang="en-US" sz="2000" dirty="0" err="1">
                <a:latin typeface="Symbol" panose="05050102010706020507" pitchFamily="18" charset="2"/>
              </a:rPr>
              <a:t>w</a:t>
            </a:r>
            <a:r>
              <a:rPr lang="en-US" sz="2000" baseline="-25000" dirty="0" err="1"/>
              <a:t>n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21" name="Right Arrow 20"/>
          <p:cNvSpPr/>
          <p:nvPr/>
        </p:nvSpPr>
        <p:spPr>
          <a:xfrm>
            <a:off x="2037806" y="2839990"/>
            <a:ext cx="374468" cy="106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Pathfinder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22" y="677483"/>
            <a:ext cx="8868064" cy="749913"/>
          </a:xfrm>
        </p:spPr>
        <p:txBody>
          <a:bodyPr>
            <a:normAutofit/>
          </a:bodyPr>
          <a:lstStyle/>
          <a:p>
            <a:pPr marL="227013" indent="-227013"/>
            <a:r>
              <a:rPr lang="en-US" sz="2000" dirty="0" smtClean="0"/>
              <a:t>ANSYS Workbench and Six-Sigma </a:t>
            </a:r>
            <a:r>
              <a:rPr lang="en-US" sz="2000" dirty="0" err="1" smtClean="0"/>
              <a:t>toobox</a:t>
            </a:r>
            <a:r>
              <a:rPr lang="en-US" sz="2000" dirty="0" smtClean="0"/>
              <a:t> used on cantilever plate with pseudo-modal test and simply-supported plate in H20.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837" y="1608837"/>
            <a:ext cx="2217565" cy="15755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345" y="2396592"/>
            <a:ext cx="2088307" cy="11002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345" y="1465118"/>
            <a:ext cx="2088307" cy="828894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0" y="3496811"/>
            <a:ext cx="8854211" cy="3291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/>
            <a:r>
              <a:rPr lang="en-US" sz="2000" dirty="0"/>
              <a:t>Eventually realized that every conceivable source of error in modal-test has to be represented by primitive rv’s, including geometric variations.</a:t>
            </a:r>
          </a:p>
          <a:p>
            <a:pPr marL="227013" indent="-227013"/>
            <a:r>
              <a:rPr lang="en-US" sz="2000" dirty="0"/>
              <a:t>RV’s created with means of 1.0 and </a:t>
            </a:r>
            <a:r>
              <a:rPr lang="en-US" sz="2000" dirty="0" smtClean="0"/>
              <a:t>very large standard </a:t>
            </a:r>
            <a:r>
              <a:rPr lang="en-US" sz="2000" dirty="0"/>
              <a:t>deviations of 0.05 </a:t>
            </a:r>
          </a:p>
          <a:p>
            <a:pPr lvl="1"/>
            <a:r>
              <a:rPr lang="en-US" sz="1800" dirty="0" smtClean="0"/>
              <a:t>“</a:t>
            </a:r>
            <a:r>
              <a:rPr lang="en-US" sz="1800" dirty="0"/>
              <a:t>fluid-added mass (FAM) with tight tip clearance (TC) factor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“</a:t>
            </a:r>
            <a:r>
              <a:rPr lang="en-US" sz="1800" dirty="0"/>
              <a:t>cantilever plate geometric imperfection factor (GIF</a:t>
            </a:r>
            <a:r>
              <a:rPr lang="en-US" sz="1800" dirty="0" smtClean="0"/>
              <a:t>)”</a:t>
            </a:r>
          </a:p>
          <a:p>
            <a:pPr lvl="1"/>
            <a:r>
              <a:rPr lang="en-US" sz="1800" dirty="0" smtClean="0"/>
              <a:t>“flat </a:t>
            </a:r>
            <a:r>
              <a:rPr lang="en-US" sz="1800" dirty="0"/>
              <a:t>plate geometric imperfection factor</a:t>
            </a:r>
            <a:r>
              <a:rPr lang="en-US" sz="1800" dirty="0" smtClean="0"/>
              <a:t>”</a:t>
            </a:r>
          </a:p>
          <a:p>
            <a:pPr marL="227013" indent="-227013">
              <a:spcBef>
                <a:spcPts val="0"/>
              </a:spcBef>
            </a:pPr>
            <a:r>
              <a:rPr lang="en-US" sz="2000" dirty="0"/>
              <a:t>ANSYS response surface methodology used to </a:t>
            </a: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 smtClean="0"/>
              <a:t>calculate </a:t>
            </a:r>
            <a:r>
              <a:rPr lang="en-US" sz="2000" dirty="0"/>
              <a:t>correlation between </a:t>
            </a:r>
            <a:r>
              <a:rPr lang="en-US" sz="2000" dirty="0" smtClean="0"/>
              <a:t>eigenvalues</a:t>
            </a:r>
          </a:p>
          <a:p>
            <a:pPr marL="227013" indent="-227013">
              <a:spcBef>
                <a:spcPts val="0"/>
              </a:spcBef>
            </a:pPr>
            <a:r>
              <a:rPr lang="en-US" sz="2000" dirty="0"/>
              <a:t>Pseudo-modal </a:t>
            </a:r>
            <a:r>
              <a:rPr lang="en-US" sz="2000" dirty="0"/>
              <a:t>test results taken as one sample </a:t>
            </a:r>
            <a:endParaRPr lang="en-US" sz="2000" dirty="0"/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000" dirty="0"/>
              <a:t> </a:t>
            </a:r>
            <a:r>
              <a:rPr lang="en-US" sz="2000" dirty="0"/>
              <a:t>   of </a:t>
            </a:r>
            <a:r>
              <a:rPr lang="en-US" sz="2000" dirty="0"/>
              <a:t>prim rv’s</a:t>
            </a:r>
            <a:r>
              <a:rPr lang="en-US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7017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Pathfinder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717236"/>
              </p:ext>
            </p:extLst>
          </p:nvPr>
        </p:nvGraphicFramePr>
        <p:xfrm>
          <a:off x="94309" y="3473304"/>
          <a:ext cx="5765367" cy="2641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5842">
                  <a:extLst>
                    <a:ext uri="{9D8B030D-6E8A-4147-A177-3AD203B41FA5}">
                      <a16:colId xmlns:a16="http://schemas.microsoft.com/office/drawing/2014/main" val="4018397159"/>
                    </a:ext>
                  </a:extLst>
                </a:gridCol>
                <a:gridCol w="824169">
                  <a:extLst>
                    <a:ext uri="{9D8B030D-6E8A-4147-A177-3AD203B41FA5}">
                      <a16:colId xmlns:a16="http://schemas.microsoft.com/office/drawing/2014/main" val="2236507143"/>
                    </a:ext>
                  </a:extLst>
                </a:gridCol>
                <a:gridCol w="1304934">
                  <a:extLst>
                    <a:ext uri="{9D8B030D-6E8A-4147-A177-3AD203B41FA5}">
                      <a16:colId xmlns:a16="http://schemas.microsoft.com/office/drawing/2014/main" val="843656063"/>
                    </a:ext>
                  </a:extLst>
                </a:gridCol>
                <a:gridCol w="2060422">
                  <a:extLst>
                    <a:ext uri="{9D8B030D-6E8A-4147-A177-3AD203B41FA5}">
                      <a16:colId xmlns:a16="http://schemas.microsoft.com/office/drawing/2014/main" val="56737476"/>
                    </a:ext>
                  </a:extLst>
                </a:gridCol>
              </a:tblGrid>
              <a:tr h="3023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Mean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Coeff Variation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Modal Test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244544"/>
                  </a:ext>
                </a:extLst>
              </a:tr>
              <a:tr h="2771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Cant Plate mode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39.02 Hz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2.56%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42.991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109913"/>
                  </a:ext>
                </a:extLst>
              </a:tr>
              <a:tr h="2771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Cant Plate mode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258.01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2.49%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278.52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9931851"/>
                  </a:ext>
                </a:extLst>
              </a:tr>
              <a:tr h="2771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Conditional Coeff Variation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9477656"/>
                  </a:ext>
                </a:extLst>
              </a:tr>
              <a:tr h="2771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SS Plate mode 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2.79%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2.40%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8400255"/>
                  </a:ext>
                </a:extLst>
              </a:tr>
              <a:tr h="2771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SS Plate mode 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434.33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2.43%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2.24%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9485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553572"/>
              </p:ext>
            </p:extLst>
          </p:nvPr>
        </p:nvGraphicFramePr>
        <p:xfrm>
          <a:off x="2150629" y="1045582"/>
          <a:ext cx="3387726" cy="1614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5875">
                  <a:extLst>
                    <a:ext uri="{9D8B030D-6E8A-4147-A177-3AD203B41FA5}">
                      <a16:colId xmlns:a16="http://schemas.microsoft.com/office/drawing/2014/main" val="3453408020"/>
                    </a:ext>
                  </a:extLst>
                </a:gridCol>
                <a:gridCol w="805875">
                  <a:extLst>
                    <a:ext uri="{9D8B030D-6E8A-4147-A177-3AD203B41FA5}">
                      <a16:colId xmlns:a16="http://schemas.microsoft.com/office/drawing/2014/main" val="993432221"/>
                    </a:ext>
                  </a:extLst>
                </a:gridCol>
                <a:gridCol w="887539">
                  <a:extLst>
                    <a:ext uri="{9D8B030D-6E8A-4147-A177-3AD203B41FA5}">
                      <a16:colId xmlns:a16="http://schemas.microsoft.com/office/drawing/2014/main" val="3060965296"/>
                    </a:ext>
                  </a:extLst>
                </a:gridCol>
                <a:gridCol w="888437">
                  <a:extLst>
                    <a:ext uri="{9D8B030D-6E8A-4147-A177-3AD203B41FA5}">
                      <a16:colId xmlns:a16="http://schemas.microsoft.com/office/drawing/2014/main" val="671779206"/>
                    </a:ext>
                  </a:extLst>
                </a:gridCol>
              </a:tblGrid>
              <a:tr h="322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 M1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CP M2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SSP M1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SSP M2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6682252"/>
                  </a:ext>
                </a:extLst>
              </a:tr>
              <a:tr h="322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.3803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.2995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499410"/>
                  </a:ext>
                </a:extLst>
              </a:tr>
              <a:tr h="322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.3565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.2821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8341015"/>
                  </a:ext>
                </a:extLst>
              </a:tr>
              <a:tr h="322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.3803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.3565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8229612"/>
                  </a:ext>
                </a:extLst>
              </a:tr>
              <a:tr h="3228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.2995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.2821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41753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4572" y="694014"/>
            <a:ext cx="581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Correlation Matrix </a:t>
            </a:r>
            <a:r>
              <a:rPr lang="en-US" smtClean="0"/>
              <a:t>of Eigenvalue </a:t>
            </a:r>
            <a:r>
              <a:rPr lang="en-US" dirty="0" smtClean="0"/>
              <a:t>poor </a:t>
            </a:r>
            <a:r>
              <a:rPr lang="en-US" smtClean="0"/>
              <a:t>but non-negligible 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4572" y="2826973"/>
            <a:ext cx="8413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Calculation of Conditional Covariance performed in Matlab.  Small but non-</a:t>
            </a:r>
            <a:r>
              <a:rPr lang="en-US" dirty="0" err="1" smtClean="0"/>
              <a:t>neglible</a:t>
            </a:r>
            <a:r>
              <a:rPr lang="en-US" dirty="0" smtClean="0"/>
              <a:t> improvement, reasonable considering poor correlation.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6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Inducer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7" y="660684"/>
            <a:ext cx="9079173" cy="304048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5 prim rv’s to represent modal-tested configurations</a:t>
            </a:r>
          </a:p>
          <a:p>
            <a:pPr lvl="1"/>
            <a:r>
              <a:rPr lang="en-US" sz="1800" dirty="0" smtClean="0"/>
              <a:t>FAM effect on liquid density</a:t>
            </a:r>
          </a:p>
          <a:p>
            <a:pPr lvl="1"/>
            <a:r>
              <a:rPr lang="en-US" sz="1800" dirty="0" smtClean="0"/>
              <a:t>Tip Clearance effect on liquid density, assumed to be same for LH2 &amp; H20.</a:t>
            </a:r>
          </a:p>
          <a:p>
            <a:pPr lvl="1"/>
            <a:r>
              <a:rPr lang="en-US" sz="1800" dirty="0" smtClean="0"/>
              <a:t>Cryogenic effect on Ti alloy.</a:t>
            </a:r>
          </a:p>
          <a:p>
            <a:pPr lvl="1"/>
            <a:r>
              <a:rPr lang="en-US" sz="1800" dirty="0" smtClean="0"/>
              <a:t>Geometric imperfection effect on E of sub-scale inducer</a:t>
            </a:r>
          </a:p>
          <a:p>
            <a:pPr lvl="1"/>
            <a:r>
              <a:rPr lang="en-US" sz="1800" dirty="0" smtClean="0"/>
              <a:t>Geometric imperfection effect on E of tight and open Ti Cantilever Beams</a:t>
            </a:r>
            <a:r>
              <a:rPr lang="en-US" sz="16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827" y="3722093"/>
            <a:ext cx="5390401" cy="3330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4" y="3901468"/>
            <a:ext cx="3544388" cy="2542875"/>
          </a:xfrm>
          <a:prstGeom prst="rect">
            <a:avLst/>
          </a:prstGeom>
        </p:spPr>
      </p:pic>
      <p:sp>
        <p:nvSpPr>
          <p:cNvPr id="7" name="Text Box 21"/>
          <p:cNvSpPr txBox="1"/>
          <p:nvPr/>
        </p:nvSpPr>
        <p:spPr>
          <a:xfrm>
            <a:off x="391497" y="6469829"/>
            <a:ext cx="3623945" cy="307777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000" i="0" dirty="0" smtClean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Zero </a:t>
            </a:r>
            <a:r>
              <a:rPr lang="en-US" sz="1000" i="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Nodal Diameter, 2nd Bending mode of FS Inducer (illustration warped).</a:t>
            </a:r>
            <a:endParaRPr lang="en-US" sz="9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167" y="2644989"/>
            <a:ext cx="8517524" cy="742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0ND and 1ND modes from SS inducer,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&amp;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bending modes of </a:t>
            </a:r>
            <a:r>
              <a:rPr lang="en-US" sz="2000" dirty="0" err="1" smtClean="0"/>
              <a:t>Cbeam</a:t>
            </a:r>
            <a:r>
              <a:rPr lang="en-US" sz="2000" dirty="0" smtClean="0"/>
              <a:t> chosen for correlation</a:t>
            </a:r>
            <a:r>
              <a:rPr lang="en-US" sz="1800" dirty="0" smtClean="0"/>
              <a:t> to FS Inducer 0ND mode.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2032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 of Uncertainty Analysis Procedure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158" y="767096"/>
            <a:ext cx="1797684" cy="1674457"/>
          </a:xfrm>
          <a:prstGeom prst="rect">
            <a:avLst/>
          </a:prstGeom>
        </p:spPr>
      </p:pic>
      <p:pic>
        <p:nvPicPr>
          <p:cNvPr id="6" name="PingTest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5249" y="1978352"/>
            <a:ext cx="2069832" cy="1149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754" y="2678283"/>
            <a:ext cx="2029906" cy="15224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3628" y="923848"/>
            <a:ext cx="2243241" cy="26396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470" y="3190952"/>
            <a:ext cx="1813392" cy="201951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95811" y="5001151"/>
                <a:ext cx="1730854" cy="166199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u="sng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US" b="0" i="0" u="sng" smtClean="0">
                        <a:latin typeface="Cambria Math" panose="02040503050406030204" pitchFamily="18" charset="0"/>
                      </a:rPr>
                      <m:t>iven</m:t>
                    </m:r>
                    <m:r>
                      <a:rPr lang="en-US" b="0" i="0" u="sng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b="0" i="1" u="sng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u="sng" dirty="0">
                            <a:latin typeface="Symbol" panose="05050102010706020507" pitchFamily="18" charset="2"/>
                          </a:rPr>
                          <m:t>w</m:t>
                        </m:r>
                      </m:e>
                    </m:d>
                    <m:r>
                      <a:rPr lang="en-US" b="0" i="1" u="sng" baseline="30000" smtClean="0">
                        <a:latin typeface="Cambria Math" panose="02040503050406030204" pitchFamily="18" charset="0"/>
                      </a:rPr>
                      <m:t>𝐶𝑏𝑒𝑎𝑚</m:t>
                    </m:r>
                  </m:oMath>
                </a14:m>
                <a:r>
                  <a:rPr lang="en-US" dirty="0" smtClean="0"/>
                  <a:t> 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dirty="0">
                            <a:latin typeface="Symbol" panose="05050102010706020507" pitchFamily="18" charset="2"/>
                          </a:rPr>
                          <m:t>w</m:t>
                        </m:r>
                      </m:e>
                    </m:d>
                    <m:r>
                      <a:rPr lang="en-US" b="0" i="1" baseline="30000" smtClean="0">
                        <a:latin typeface="Cambria Math" panose="02040503050406030204" pitchFamily="18" charset="0"/>
                      </a:rPr>
                      <m:t>𝐶𝑏𝑡𝑖𝑔h𝑡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>
                    <a:latin typeface="Symbol" panose="05050102010706020507" pitchFamily="18" charset="2"/>
                  </a:rPr>
                  <a:t> {w}</a:t>
                </a:r>
                <a:r>
                  <a:rPr lang="en-US" baseline="30000" dirty="0" smtClean="0"/>
                  <a:t>SSIndH20</a:t>
                </a:r>
                <a:r>
                  <a:rPr lang="en-US" dirty="0" smtClean="0"/>
                  <a:t> , [Covariance], </a:t>
                </a:r>
              </a:p>
              <a:p>
                <a:r>
                  <a:rPr lang="en-US" u="sng" dirty="0"/>
                  <a:t>C</a:t>
                </a:r>
                <a:r>
                  <a:rPr lang="en-US" u="sng" dirty="0" smtClean="0"/>
                  <a:t>alculate</a:t>
                </a:r>
                <a:r>
                  <a:rPr lang="en-US" dirty="0" smtClean="0"/>
                  <a:t> </a:t>
                </a:r>
                <a:r>
                  <a:rPr lang="en-US" dirty="0">
                    <a:latin typeface="Symbol" panose="05050102010706020507" pitchFamily="18" charset="2"/>
                  </a:rPr>
                  <a:t>w</a:t>
                </a:r>
                <a14:m>
                  <m:oMath xmlns:m="http://schemas.openxmlformats.org/officeDocument/2006/math">
                    <m:r>
                      <a:rPr lang="en-US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baseline="30000">
                        <a:latin typeface="Cambria Math" panose="02040503050406030204" pitchFamily="18" charset="0"/>
                      </a:rPr>
                      <m:t>FS</m:t>
                    </m:r>
                    <m:r>
                      <a:rPr lang="en-US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>
                            <a:latin typeface="Symbol" panose="05050102010706020507" pitchFamily="18" charset="2"/>
                          </a:rPr>
                          <m:t>s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  <a:endParaRPr lang="en-US" baseline="30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1" y="5001151"/>
                <a:ext cx="1730854" cy="1661993"/>
              </a:xfrm>
              <a:prstGeom prst="rect">
                <a:avLst/>
              </a:prstGeom>
              <a:blipFill>
                <a:blip r:embed="rId9"/>
                <a:stretch>
                  <a:fillRect l="-8042" t="-4364" b="-654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861954" y="606272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315249" y="3143262"/>
            <a:ext cx="2375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Ansys models of 3 related, modeled, &amp; tested structures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1878880" y="2328727"/>
            <a:ext cx="394741" cy="37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2333732">
            <a:off x="5869782" y="4414156"/>
            <a:ext cx="709779" cy="8985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>
            <a:off x="2080199" y="5510402"/>
            <a:ext cx="677190" cy="30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945429" y="6193655"/>
            <a:ext cx="2879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[Covariance of all </a:t>
            </a:r>
            <a:r>
              <a:rPr lang="en-US" dirty="0" smtClean="0">
                <a:latin typeface="Symbol" panose="05050102010706020507" pitchFamily="18" charset="2"/>
              </a:rPr>
              <a:t>w</a:t>
            </a:r>
            <a:r>
              <a:rPr lang="en-US" dirty="0" smtClean="0"/>
              <a:t>’s] from Ansys response surface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577660" y="695078"/>
            <a:ext cx="261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Mistakenly not used in final run.</a:t>
            </a:r>
            <a:endParaRPr lang="en-US" sz="1400" dirty="0"/>
          </a:p>
        </p:txBody>
      </p:sp>
      <p:sp>
        <p:nvSpPr>
          <p:cNvPr id="25" name="Right Brace 24"/>
          <p:cNvSpPr/>
          <p:nvPr/>
        </p:nvSpPr>
        <p:spPr>
          <a:xfrm rot="16200000">
            <a:off x="7727275" y="-43031"/>
            <a:ext cx="269356" cy="21001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14678" y="2070547"/>
            <a:ext cx="1484856" cy="1663623"/>
            <a:chOff x="114678" y="1875475"/>
            <a:chExt cx="1484856" cy="16636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47342" y="1875475"/>
                  <a:ext cx="14521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Symbol" panose="05050102010706020507" pitchFamily="18" charset="2"/>
                    </a:rPr>
                    <a:t>r</a:t>
                  </a:r>
                  <a:r>
                    <a:rPr lang="en-US" baseline="30000" dirty="0"/>
                    <a:t>C</a:t>
                  </a:r>
                  <a:r>
                    <a:rPr lang="en-US" baseline="30000" dirty="0" smtClean="0"/>
                    <a:t>beam</a:t>
                  </a:r>
                  <a14:m>
                    <m:oMath xmlns:m="http://schemas.openxmlformats.org/officeDocument/2006/math">
                      <m:r>
                        <a:rPr lang="en-US" i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Symbol" panose="05050102010706020507" pitchFamily="18" charset="2"/>
                            </a:rPr>
                            <m:t>s</m:t>
                          </m:r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342" y="1875475"/>
                  <a:ext cx="1452192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9664" t="-33333" b="-4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35840" y="2168973"/>
                  <a:ext cx="1168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Symbol" panose="05050102010706020507" pitchFamily="18" charset="2"/>
                    </a:rPr>
                    <a:t>E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aseline="30000">
                          <a:latin typeface="Cambria Math" panose="02040503050406030204" pitchFamily="18" charset="0"/>
                        </a:rPr>
                        <m:t>Cbeam</m:t>
                      </m:r>
                      <m:r>
                        <a:rPr lang="en-US" baseline="3000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baseline="3000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 baseline="300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aseline="3000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aseline="300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baseline="30000" dirty="0"/>
                            <m:t>s</m:t>
                          </m:r>
                        </m:e>
                      </m:d>
                    </m:oMath>
                  </a14:m>
                  <a:endParaRPr lang="en-US" baseline="30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840" y="2168973"/>
                  <a:ext cx="1168718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1979" t="-28889" b="-5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32965" y="2462471"/>
                  <a:ext cx="135601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>
                      <a:latin typeface="Symbol" panose="05050102010706020507" pitchFamily="18" charset="2"/>
                    </a:rPr>
                    <a:t>r</a:t>
                  </a:r>
                  <a:r>
                    <a:rPr lang="en-US" baseline="30000" dirty="0"/>
                    <a:t>SSInd</a:t>
                  </a:r>
                  <a14:m>
                    <m:oMath xmlns:m="http://schemas.openxmlformats.org/officeDocument/2006/math">
                      <m:r>
                        <a:rPr lang="en-US" i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Symbol" panose="05050102010706020507" pitchFamily="18" charset="2"/>
                            </a:rPr>
                            <m:t>s</m:t>
                          </m:r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965" y="2462471"/>
                  <a:ext cx="1356012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10811" t="-33333" b="-4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19339" y="2993218"/>
                  <a:ext cx="11508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Symbol" panose="05050102010706020507" pitchFamily="18" charset="2"/>
                    </a:rPr>
                    <a:t>E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baseline="30000" dirty="0">
                          <a:latin typeface="Cambria Math" panose="02040503050406030204" pitchFamily="18" charset="0"/>
                        </a:rPr>
                        <m:t>FS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a14:m>
                  <a:endParaRPr lang="en-US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339" y="2993218"/>
                  <a:ext cx="1150828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12766" t="-28889" b="-5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21694" y="2705107"/>
                  <a:ext cx="14650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latin typeface="Symbol" panose="05050102010706020507" pitchFamily="18" charset="2"/>
                    </a:rPr>
                    <a:t>E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aseline="30000">
                          <a:latin typeface="Cambria Math" panose="02040503050406030204" pitchFamily="18" charset="0"/>
                        </a:rPr>
                        <m:t>SSInd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dirty="0"/>
                            <m:t>s</m:t>
                          </m:r>
                        </m:e>
                      </m:d>
                      <m:r>
                        <a:rPr lang="en-US" baseline="3000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694" y="2705107"/>
                  <a:ext cx="1465016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10000" t="-33333" r="-1667" b="-4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14678" y="3262099"/>
                  <a:ext cx="11550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>
                      <a:latin typeface="Symbol" panose="05050102010706020507" pitchFamily="18" charset="2"/>
                    </a:rPr>
                    <a:t>r</a:t>
                  </a:r>
                  <a:r>
                    <a:rPr lang="en-US" baseline="30000" dirty="0"/>
                    <a:t>FS</a:t>
                  </a:r>
                  <a14:m>
                    <m:oMath xmlns:m="http://schemas.openxmlformats.org/officeDocument/2006/math">
                      <m:r>
                        <a:rPr lang="en-US" i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Symbol" panose="05050102010706020507" pitchFamily="18" charset="2"/>
                            </a:rPr>
                            <m:t>s</m:t>
                          </m:r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678" y="3262099"/>
                  <a:ext cx="1155060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12698" t="-32609" b="-456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4678" y="1032751"/>
                <a:ext cx="2642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P18,19,60,61,62 ~N(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>
                            <a:latin typeface="Symbol" panose="05050102010706020507" pitchFamily="18" charset="2"/>
                          </a:rPr>
                          <m:t>s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78" y="1032751"/>
                <a:ext cx="2642711" cy="369332"/>
              </a:xfrm>
              <a:prstGeom prst="rect">
                <a:avLst/>
              </a:prstGeom>
              <a:blipFill>
                <a:blip r:embed="rId16"/>
                <a:stretch>
                  <a:fillRect l="-207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Down Arrow 31"/>
          <p:cNvSpPr/>
          <p:nvPr/>
        </p:nvSpPr>
        <p:spPr>
          <a:xfrm>
            <a:off x="726929" y="1518069"/>
            <a:ext cx="431311" cy="504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70999"/>
              </p:ext>
            </p:extLst>
          </p:nvPr>
        </p:nvGraphicFramePr>
        <p:xfrm>
          <a:off x="2975899" y="5353254"/>
          <a:ext cx="3030680" cy="9116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258">
                  <a:extLst>
                    <a:ext uri="{9D8B030D-6E8A-4147-A177-3AD203B41FA5}">
                      <a16:colId xmlns:a16="http://schemas.microsoft.com/office/drawing/2014/main" val="3801557285"/>
                    </a:ext>
                  </a:extLst>
                </a:gridCol>
                <a:gridCol w="462665">
                  <a:extLst>
                    <a:ext uri="{9D8B030D-6E8A-4147-A177-3AD203B41FA5}">
                      <a16:colId xmlns:a16="http://schemas.microsoft.com/office/drawing/2014/main" val="3263807360"/>
                    </a:ext>
                  </a:extLst>
                </a:gridCol>
                <a:gridCol w="462665">
                  <a:extLst>
                    <a:ext uri="{9D8B030D-6E8A-4147-A177-3AD203B41FA5}">
                      <a16:colId xmlns:a16="http://schemas.microsoft.com/office/drawing/2014/main" val="4259015505"/>
                    </a:ext>
                  </a:extLst>
                </a:gridCol>
                <a:gridCol w="462665">
                  <a:extLst>
                    <a:ext uri="{9D8B030D-6E8A-4147-A177-3AD203B41FA5}">
                      <a16:colId xmlns:a16="http://schemas.microsoft.com/office/drawing/2014/main" val="1052247509"/>
                    </a:ext>
                  </a:extLst>
                </a:gridCol>
                <a:gridCol w="462665">
                  <a:extLst>
                    <a:ext uri="{9D8B030D-6E8A-4147-A177-3AD203B41FA5}">
                      <a16:colId xmlns:a16="http://schemas.microsoft.com/office/drawing/2014/main" val="4253902992"/>
                    </a:ext>
                  </a:extLst>
                </a:gridCol>
                <a:gridCol w="364246">
                  <a:extLst>
                    <a:ext uri="{9D8B030D-6E8A-4147-A177-3AD203B41FA5}">
                      <a16:colId xmlns:a16="http://schemas.microsoft.com/office/drawing/2014/main" val="3505382903"/>
                    </a:ext>
                  </a:extLst>
                </a:gridCol>
                <a:gridCol w="552516">
                  <a:extLst>
                    <a:ext uri="{9D8B030D-6E8A-4147-A177-3AD203B41FA5}">
                      <a16:colId xmlns:a16="http://schemas.microsoft.com/office/drawing/2014/main" val="2350315094"/>
                    </a:ext>
                  </a:extLst>
                </a:gridCol>
              </a:tblGrid>
              <a:tr h="85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0.871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0.465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0.464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4184002159"/>
                  </a:ext>
                </a:extLst>
              </a:tr>
              <a:tr h="130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0.871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0.668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2927235209"/>
                  </a:ext>
                </a:extLst>
              </a:tr>
              <a:tr h="49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0.465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0.588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1.000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2718618142"/>
                  </a:ext>
                </a:extLst>
              </a:tr>
              <a:tr h="130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0.464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1.000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0.979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610745976"/>
                  </a:ext>
                </a:extLst>
              </a:tr>
              <a:tr h="130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0.590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0.999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0.207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2323458338"/>
                  </a:ext>
                </a:extLst>
              </a:tr>
              <a:tr h="130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0.573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0.668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0.983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0.999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0.188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3156625049"/>
                  </a:ext>
                </a:extLst>
              </a:tr>
              <a:tr h="1301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0.716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0.557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0.058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0.207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0.188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3" marR="8313" marT="8313" marB="0" anchor="b"/>
                </a:tc>
                <a:extLst>
                  <a:ext uri="{0D108BD9-81ED-4DB2-BD59-A6C34878D82A}">
                    <a16:rowId xmlns:a16="http://schemas.microsoft.com/office/drawing/2014/main" val="1295778777"/>
                  </a:ext>
                </a:extLst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350165" y="4204026"/>
            <a:ext cx="2822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54 “Design Points” – unique combinations of </a:t>
            </a:r>
            <a:r>
              <a:rPr lang="en-US" dirty="0" err="1" smtClean="0"/>
              <a:t>rv’s</a:t>
            </a:r>
            <a:r>
              <a:rPr lang="en-US" dirty="0" smtClean="0"/>
              <a:t>, manual mode tracking.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8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Eigenvalue Correlation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7907"/>
            <a:ext cx="8283647" cy="472752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53109" y="688617"/>
            <a:ext cx="86775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Eigenvalue Correlation Matrix shows good correlations, but not perfect, which would indicate uncertainties are not being captured.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623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Inducer Covariance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7557" y="890638"/>
            <a:ext cx="8718213" cy="5301931"/>
          </a:xfrm>
        </p:spPr>
        <p:txBody>
          <a:bodyPr>
            <a:normAutofit/>
          </a:bodyPr>
          <a:lstStyle/>
          <a:p>
            <a:pPr marL="227013" indent="-227013"/>
            <a:r>
              <a:rPr lang="en-US" sz="2200" dirty="0"/>
              <a:t>P</a:t>
            </a:r>
            <a:r>
              <a:rPr lang="en-US" sz="2200" dirty="0" smtClean="0"/>
              <a:t>osterior </a:t>
            </a:r>
            <a:r>
              <a:rPr lang="en-US" sz="2200" dirty="0"/>
              <a:t>coefficient of variation of the FS Inducer 0ND mode of 0.68</a:t>
            </a:r>
            <a:r>
              <a:rPr lang="en-US" sz="2200" dirty="0" smtClean="0"/>
              <a:t>%, 3</a:t>
            </a:r>
            <a:r>
              <a:rPr lang="en-US" sz="2200" dirty="0" smtClean="0">
                <a:latin typeface="Symbol" panose="05050102010706020507" pitchFamily="18" charset="2"/>
              </a:rPr>
              <a:t>s</a:t>
            </a:r>
            <a:r>
              <a:rPr lang="en-US" sz="2200" dirty="0" smtClean="0"/>
              <a:t> range of 2.04%.</a:t>
            </a:r>
          </a:p>
          <a:p>
            <a:pPr lvl="1"/>
            <a:r>
              <a:rPr lang="en-US" sz="2200" dirty="0" smtClean="0"/>
              <a:t>Substantially </a:t>
            </a:r>
            <a:r>
              <a:rPr lang="en-US" sz="2200" dirty="0"/>
              <a:t>yet believably improved from the </a:t>
            </a:r>
            <a:r>
              <a:rPr lang="en-US" sz="2200" dirty="0" err="1" smtClean="0"/>
              <a:t>CoVar</a:t>
            </a:r>
            <a:r>
              <a:rPr lang="en-US" sz="2200" dirty="0" smtClean="0"/>
              <a:t> value </a:t>
            </a:r>
            <a:r>
              <a:rPr lang="en-US" sz="2200" dirty="0"/>
              <a:t>obtained directly from propagation of the primitive rv’s of 1.18%.  </a:t>
            </a:r>
            <a:endParaRPr lang="en-US" sz="2200" dirty="0" smtClean="0"/>
          </a:p>
          <a:p>
            <a:pPr marL="227013" indent="-227013"/>
            <a:r>
              <a:rPr lang="en-US" sz="2200" dirty="0" smtClean="0"/>
              <a:t>Because of </a:t>
            </a:r>
            <a:r>
              <a:rPr lang="en-US" sz="2200" dirty="0"/>
              <a:t>considerable uncertainties </a:t>
            </a:r>
            <a:r>
              <a:rPr lang="en-US" sz="2200" dirty="0" smtClean="0"/>
              <a:t>in methodology, </a:t>
            </a:r>
            <a:r>
              <a:rPr lang="en-US" sz="2200" dirty="0"/>
              <a:t>this value </a:t>
            </a:r>
            <a:r>
              <a:rPr lang="en-US" sz="2200" dirty="0" smtClean="0"/>
              <a:t>compared with direct test/analysis </a:t>
            </a:r>
            <a:r>
              <a:rPr lang="en-US" sz="2200" dirty="0"/>
              <a:t>errors </a:t>
            </a:r>
            <a:r>
              <a:rPr lang="en-US" sz="2200" dirty="0" smtClean="0"/>
              <a:t>and rough </a:t>
            </a:r>
            <a:r>
              <a:rPr lang="en-US" sz="2200" dirty="0"/>
              <a:t>“upper bound” on uncertainty of </a:t>
            </a:r>
            <a:r>
              <a:rPr lang="en-US" sz="2200" dirty="0" smtClean="0"/>
              <a:t>3</a:t>
            </a:r>
            <a:r>
              <a:rPr lang="en-US" sz="2200" dirty="0"/>
              <a:t>% </a:t>
            </a:r>
            <a:r>
              <a:rPr lang="en-US" sz="2200" dirty="0" smtClean="0"/>
              <a:t>chosen </a:t>
            </a:r>
            <a:r>
              <a:rPr lang="en-US" sz="2200" dirty="0"/>
              <a:t>for use </a:t>
            </a:r>
            <a:r>
              <a:rPr lang="en-US" sz="2200" dirty="0" smtClean="0"/>
              <a:t>in inducer </a:t>
            </a:r>
            <a:r>
              <a:rPr lang="en-US" sz="2200" dirty="0"/>
              <a:t>assessment.  </a:t>
            </a:r>
            <a:endParaRPr lang="en-US" sz="2200" dirty="0" smtClean="0"/>
          </a:p>
          <a:p>
            <a:pPr marL="227013" indent="-227013"/>
            <a:r>
              <a:rPr lang="en-US" sz="2200" dirty="0" smtClean="0"/>
              <a:t>As </a:t>
            </a:r>
            <a:r>
              <a:rPr lang="en-US" sz="2200" dirty="0"/>
              <a:t>this value still reduces </a:t>
            </a:r>
            <a:r>
              <a:rPr lang="en-US" sz="2200" dirty="0" smtClean="0"/>
              <a:t>original </a:t>
            </a:r>
            <a:r>
              <a:rPr lang="en-US" sz="2200" dirty="0"/>
              <a:t>estimated total </a:t>
            </a:r>
            <a:r>
              <a:rPr lang="en-US" sz="2200" dirty="0" smtClean="0"/>
              <a:t>double-sided 3</a:t>
            </a:r>
            <a:r>
              <a:rPr lang="en-US" sz="2200" dirty="0" smtClean="0">
                <a:latin typeface="Symbol" panose="05050102010706020507" pitchFamily="18" charset="2"/>
              </a:rPr>
              <a:t>s</a:t>
            </a:r>
            <a:r>
              <a:rPr lang="en-US" sz="2200" dirty="0" smtClean="0"/>
              <a:t> range of +/-4.56% </a:t>
            </a:r>
            <a:r>
              <a:rPr lang="en-US" sz="2200" dirty="0"/>
              <a:t>of uncertainty by 3%, </a:t>
            </a:r>
            <a:r>
              <a:rPr lang="en-US" sz="2200" dirty="0" smtClean="0"/>
              <a:t>is </a:t>
            </a:r>
            <a:r>
              <a:rPr lang="en-US" sz="2200" dirty="0"/>
              <a:t>of </a:t>
            </a:r>
            <a:r>
              <a:rPr lang="en-US" sz="2200" u="sng" dirty="0" smtClean="0"/>
              <a:t>significant </a:t>
            </a:r>
            <a:r>
              <a:rPr lang="en-US" sz="2200" dirty="0" smtClean="0"/>
              <a:t>value to program (helps to avoid possible resonance).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6606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8" y="770226"/>
            <a:ext cx="9004428" cy="6211734"/>
          </a:xfrm>
        </p:spPr>
        <p:txBody>
          <a:bodyPr>
            <a:normAutofit/>
          </a:bodyPr>
          <a:lstStyle/>
          <a:p>
            <a:pPr marL="230188" indent="-230188">
              <a:spcBef>
                <a:spcPts val="600"/>
              </a:spcBef>
            </a:pPr>
            <a:r>
              <a:rPr lang="en-US" sz="2200" dirty="0" smtClean="0"/>
              <a:t>New methodology for quantifying uncertainty of a fundamental natural frequency of a complex, untested system based upon Bayesian conditional covariance of modal-tested models of simpler systems.  </a:t>
            </a:r>
            <a:endParaRPr lang="en-US" sz="2200" dirty="0"/>
          </a:p>
          <a:p>
            <a:pPr marL="230188" indent="-230188">
              <a:spcBef>
                <a:spcPts val="600"/>
              </a:spcBef>
            </a:pPr>
            <a:r>
              <a:rPr lang="en-US" sz="2200" dirty="0"/>
              <a:t>Number of questions remain on accuracy of the final variance value obtained:</a:t>
            </a:r>
          </a:p>
          <a:p>
            <a:pPr marL="569913" lvl="1" indent="-342900">
              <a:spcBef>
                <a:spcPts val="600"/>
              </a:spcBef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many and which uncertainties to represent for each </a:t>
            </a:r>
            <a:r>
              <a:rPr lang="en-US" dirty="0" smtClean="0"/>
              <a:t>configuration</a:t>
            </a:r>
          </a:p>
          <a:p>
            <a:pPr marL="569913" lvl="1" indent="-342900">
              <a:spcBef>
                <a:spcPts val="600"/>
              </a:spcBef>
            </a:pPr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this value should relate to test/analysis </a:t>
            </a:r>
            <a:r>
              <a:rPr lang="en-US" dirty="0" smtClean="0"/>
              <a:t>error </a:t>
            </a:r>
          </a:p>
          <a:p>
            <a:pPr marL="569913" lvl="1" indent="-342900">
              <a:spcBef>
                <a:spcPts val="600"/>
              </a:spcBef>
            </a:pPr>
            <a:r>
              <a:rPr lang="en-US" dirty="0" smtClean="0"/>
              <a:t>Theoretical </a:t>
            </a:r>
            <a:r>
              <a:rPr lang="en-US" dirty="0"/>
              <a:t>accuracy </a:t>
            </a:r>
            <a:r>
              <a:rPr lang="en-US" dirty="0" smtClean="0"/>
              <a:t>of </a:t>
            </a:r>
            <a:r>
              <a:rPr lang="en-US" dirty="0"/>
              <a:t>methodology in </a:t>
            </a:r>
            <a:r>
              <a:rPr lang="en-US" dirty="0" smtClean="0"/>
              <a:t>context of </a:t>
            </a:r>
            <a:r>
              <a:rPr lang="en-US" dirty="0"/>
              <a:t>Bayesian UQ hierarchy </a:t>
            </a:r>
            <a:r>
              <a:rPr lang="en-US" dirty="0" smtClean="0"/>
              <a:t>(Mahadevan).  </a:t>
            </a:r>
          </a:p>
          <a:p>
            <a:pPr marL="230188" indent="-230188">
              <a:spcBef>
                <a:spcPts val="600"/>
              </a:spcBef>
            </a:pPr>
            <a:r>
              <a:rPr lang="en-US" sz="2200" dirty="0" smtClean="0"/>
              <a:t>Future </a:t>
            </a:r>
            <a:r>
              <a:rPr lang="en-US" sz="2200" dirty="0"/>
              <a:t>work to validate </a:t>
            </a:r>
            <a:r>
              <a:rPr lang="en-US" sz="2200" dirty="0" smtClean="0"/>
              <a:t>technique, particularly fabrication of simpler set of structures which uncertainty could be measured and compared against.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150DFC-E074-4DE7-88C6-3D8C7CF9056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8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overing Side Loads, ABrown, SDM09, v2.potx" id="{23868BBE-0D64-4BBA-AEB3-B6BB1BF3DABC}" vid="{A17DC03B-430F-4109-8288-D4B6039A6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Recovering Side Loads, ABrown, SDM09, v2</Template>
  <TotalTime>10986</TotalTime>
  <Words>1400</Words>
  <Application>Microsoft Office PowerPoint</Application>
  <PresentationFormat>On-screen Show (4:3)</PresentationFormat>
  <Paragraphs>219</Paragraphs>
  <Slides>13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Symbol</vt:lpstr>
      <vt:lpstr>Times New Roman</vt:lpstr>
      <vt:lpstr>Office Theme</vt:lpstr>
      <vt:lpstr>Equation</vt:lpstr>
      <vt:lpstr>  Uncertainty Quantification of Inducer Eigenvalues using Conditional Assessment of Models and Modal Test of Simpler Systems  </vt:lpstr>
      <vt:lpstr>Introduction &amp; Motivation</vt:lpstr>
      <vt:lpstr>Complicating Factors cause large Uncertainty in wn</vt:lpstr>
      <vt:lpstr>Extensive Test &amp; Analytical Campaign Previously Documented</vt:lpstr>
      <vt:lpstr>How do you Quantify Uncertainty of Structural Modes in Operation?</vt:lpstr>
      <vt:lpstr>Conditional Covariance</vt:lpstr>
      <vt:lpstr>Application to Pathfinder Case</vt:lpstr>
      <vt:lpstr>Pathfinder results</vt:lpstr>
      <vt:lpstr>Application to Inducer</vt:lpstr>
      <vt:lpstr>Schematic of Uncertainty Analysis Procedure</vt:lpstr>
      <vt:lpstr>Eigenvalue Correlation</vt:lpstr>
      <vt:lpstr>Inducer Covariance Results</vt:lpstr>
      <vt:lpstr>Conclusions &amp; Future Work</vt:lpstr>
    </vt:vector>
  </TitlesOfParts>
  <Company>NASA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RS25 Subscale Inducer Natural Frequency Test in Liquid Hydrogen</dc:title>
  <dc:creator>Brown, Andrew M. (MSFC-ER41)</dc:creator>
  <cp:lastModifiedBy>Brown, Andrew M. (MSFC-ER41)</cp:lastModifiedBy>
  <cp:revision>457</cp:revision>
  <dcterms:created xsi:type="dcterms:W3CDTF">2017-05-23T14:40:56Z</dcterms:created>
  <dcterms:modified xsi:type="dcterms:W3CDTF">2020-12-31T14:35:13Z</dcterms:modified>
</cp:coreProperties>
</file>