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7" r:id="rId3"/>
    <p:sldId id="264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6FC64-25C1-46B6-95DD-E39693C98930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1F957-886F-42F7-BC8E-9DBF02D39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0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1FE7B-6FD1-4262-BE89-9C03771E9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338F4-3AA8-4F5C-B16C-AFBCE70FF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50710-BD5D-4FB4-ABBB-3802C927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C17AD-DC29-41D9-8A3A-2407DA9177C9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4D00-E5F8-4124-8681-19E2A22C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55DA9-AAE5-4030-9B4F-C5498AF8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7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169D1-5C8E-4C72-B615-020D5E17F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2D16-044C-4D65-BCAB-0B7328BFC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6021E-B8E1-41EB-8452-04FB2687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5F8E-359D-486A-8F31-D42F32A5D0AD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D25C0-BB85-4E58-962E-E442CF1D1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F77D8-0385-4283-8AB4-875FD7BE2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8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2C71-D74D-4895-AA20-03D8E19D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06340-A315-443B-8760-45AAC6C7A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6849B-14A5-4EB9-A705-C18183E12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906E7-38E4-4868-8E58-B32C4ED0C197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6E81D-91AC-40B8-9883-F6387541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E3896-AEE0-4968-9784-4E6E2AAFA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75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E2F56-1DCA-4F6F-9A20-B52EB5DA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E33D3-1CAF-4417-A06A-47FCBBA5C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B0669-BACF-41AC-82D4-BB940BD31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28950-A76B-4CF3-8F68-9C66F50C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E24B7-05E9-470F-B37B-672BC6FF38B7}" type="datetime1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31344-EF22-4ABB-B183-D764622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CA71B-E1AF-4C14-AF39-5517A7BCB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9B01D3-9000-465B-85CC-673CE6CFEAFB}"/>
              </a:ext>
            </a:extLst>
          </p:cNvPr>
          <p:cNvGrpSpPr/>
          <p:nvPr userDrawn="1"/>
        </p:nvGrpSpPr>
        <p:grpSpPr>
          <a:xfrm>
            <a:off x="11329786" y="75220"/>
            <a:ext cx="771524" cy="646406"/>
            <a:chOff x="7234238" y="4199878"/>
            <a:chExt cx="771524" cy="64640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8A61DB-3090-4D47-AB53-C995EE6BD217}"/>
                </a:ext>
              </a:extLst>
            </p:cNvPr>
            <p:cNvSpPr/>
            <p:nvPr/>
          </p:nvSpPr>
          <p:spPr>
            <a:xfrm>
              <a:off x="7270812" y="4216892"/>
              <a:ext cx="639192" cy="615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3A14E0B-5DF4-427C-9562-6555D4986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4238" y="4199878"/>
              <a:ext cx="771524" cy="646406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A992212-FC87-4E45-B137-C504F66CBA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0" y="70736"/>
            <a:ext cx="1309742" cy="6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E8A88-8E89-4973-8337-264A4B8A6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BB4B1-D530-463A-B23F-933B0E54B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EE935-5673-4758-898A-875779813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244BA-3AC6-4362-8593-F7A238E03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FE5BEB-C50E-4E82-9A38-03C5A49C1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967D71-8347-47F9-BBAA-863DB8BA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0AAC-5781-4A08-8E7C-23C55352AB83}" type="datetime1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B39259-40AB-48B8-91F1-1CCC19275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623B62-30A5-48B6-989C-18690D0F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EE05-4612-427D-9928-89CF2C4D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0169B3-8692-4EB5-9D16-0F8D7E316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52B-2FA6-4724-BAF8-41999DE68441}" type="datetime1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209E8F-4253-45AC-9AB1-434978DC7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DC321F-FD01-4453-9E46-308CBCFC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61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4B1CEC-901E-4646-B949-8C396D572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52A8-802E-45C7-8BDF-3DA8C2488B5A}" type="datetime1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962003-0F2F-4692-B84D-5C1AB6ED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DC2C7-16D7-4661-950D-B9A76A8FC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4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E45AF-EB42-4778-B90A-C61F5E1B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7FF43-4466-4F6E-AF53-B316085F7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E0CC6-2C07-47CC-BFD8-E8184DEAE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FA2F5-E0CB-4DEB-A5F1-60686032F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AE091-2BD8-4AD9-8C6C-682CFF32F645}" type="datetime1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B5BE8-0F7A-4F1E-8BCA-7D59340A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90F63-9B68-4165-836D-DE6FA2F3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9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8CF15-CFBF-4FA0-8423-87AA6D1B9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2E07FE-29D0-45BB-B5C2-72469AEB0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37232-8AEC-4EB1-B132-4FC8311AB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368DA-94CF-4ADB-B353-607451E0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144E9-2455-47D1-989E-B4A63B989906}" type="datetime1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18A20-189D-4C4E-8467-ADD1120FB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5727F-DA96-46CA-9B73-D75DBB7B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1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9FD2-CDD5-4BC8-ACFA-9AAEAD33C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CAC6BE-54F5-49F7-A428-2829A9FA2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F62C0-21A2-42D8-ADFF-9E30AB9A4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FE76A-DAD3-4E94-89A6-6918F200FB07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FB10D-A2F1-49AE-8AC7-EE442EE7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D0BB9-E977-40A8-9940-3527F6BA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2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2FAC1D-81FE-408A-9DFD-BAEE99709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CB41C3-CC32-4E2E-9EA7-654A431BA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FE686-2F34-4C9C-BD09-D57290612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29B0-2E99-4967-804E-6F014902037D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1C5E8-8FB3-4081-A3BF-1D425A0AB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74F3-81C9-4E74-A780-DF5B5D1B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6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82D8FB-A9E6-4F1F-8034-CA09C1C0B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037E4-58B7-43CB-8328-842DA74CF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9F548-2243-4EB2-A798-DF318006C0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37681-D5A4-46C5-8F50-BCF3E5997030}" type="datetime1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99F7D-0D49-48DC-97F8-99E11FF67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8B380-0C7D-41D0-9FED-0D4D272CC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989F1-7218-4133-9A02-C868E064F03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4556E3D-40D6-4FD2-827C-E8D2620673B4}"/>
              </a:ext>
            </a:extLst>
          </p:cNvPr>
          <p:cNvGrpSpPr/>
          <p:nvPr userDrawn="1"/>
        </p:nvGrpSpPr>
        <p:grpSpPr>
          <a:xfrm>
            <a:off x="11329786" y="75220"/>
            <a:ext cx="771524" cy="646406"/>
            <a:chOff x="7234238" y="4199878"/>
            <a:chExt cx="771524" cy="64640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9DAA686-9872-4B23-80F9-07C06655366E}"/>
                </a:ext>
              </a:extLst>
            </p:cNvPr>
            <p:cNvSpPr/>
            <p:nvPr/>
          </p:nvSpPr>
          <p:spPr>
            <a:xfrm>
              <a:off x="7270812" y="4216892"/>
              <a:ext cx="639192" cy="615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AFCF7A8-FAB4-4775-B950-414963FDD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4238" y="4199878"/>
              <a:ext cx="771524" cy="646406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AAF02AD-1D48-46EE-8E3D-02AD0C66E4A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0" y="70736"/>
            <a:ext cx="1309742" cy="6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5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3072BB8-10F3-4C0C-9FCD-FCB0037C2B02}"/>
              </a:ext>
            </a:extLst>
          </p:cNvPr>
          <p:cNvGrpSpPr/>
          <p:nvPr/>
        </p:nvGrpSpPr>
        <p:grpSpPr>
          <a:xfrm>
            <a:off x="0" y="-13965"/>
            <a:ext cx="12192000" cy="6870478"/>
            <a:chOff x="0" y="-13965"/>
            <a:chExt cx="12192000" cy="6870478"/>
          </a:xfrm>
        </p:grpSpPr>
        <p:pic>
          <p:nvPicPr>
            <p:cNvPr id="15" name="Picture 14" descr="A picture containing sky, outdoor, shore, city&#10;&#10;Description automatically generated">
              <a:extLst>
                <a:ext uri="{FF2B5EF4-FFF2-40B4-BE49-F238E27FC236}">
                  <a16:creationId xmlns:a16="http://schemas.microsoft.com/office/drawing/2014/main" id="{89C4E440-A455-42BA-82A1-9EB9CE44F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91832"/>
            <a:stretch/>
          </p:blipFill>
          <p:spPr>
            <a:xfrm>
              <a:off x="0" y="-13965"/>
              <a:ext cx="12192000" cy="1134841"/>
            </a:xfrm>
            <a:prstGeom prst="rect">
              <a:avLst/>
            </a:prstGeom>
          </p:spPr>
        </p:pic>
        <p:pic>
          <p:nvPicPr>
            <p:cNvPr id="11" name="Picture 10" descr="A picture containing sky, outdoor, shore, city&#10;&#10;Description automatically generated">
              <a:extLst>
                <a:ext uri="{FF2B5EF4-FFF2-40B4-BE49-F238E27FC236}">
                  <a16:creationId xmlns:a16="http://schemas.microsoft.com/office/drawing/2014/main" id="{8C353A74-E938-4BFB-A128-F8361E21B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366"/>
            <a:stretch/>
          </p:blipFill>
          <p:spPr>
            <a:xfrm>
              <a:off x="0" y="1120876"/>
              <a:ext cx="12192000" cy="573563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A62161-171D-41E1-96D9-1B89D33B5DEA}"/>
              </a:ext>
            </a:extLst>
          </p:cNvPr>
          <p:cNvGrpSpPr/>
          <p:nvPr/>
        </p:nvGrpSpPr>
        <p:grpSpPr>
          <a:xfrm>
            <a:off x="11333723" y="77061"/>
            <a:ext cx="771524" cy="646406"/>
            <a:chOff x="7234238" y="4199878"/>
            <a:chExt cx="771524" cy="64640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36A62D-026C-41B0-A9E9-0A32CC031D6D}"/>
                </a:ext>
              </a:extLst>
            </p:cNvPr>
            <p:cNvSpPr/>
            <p:nvPr/>
          </p:nvSpPr>
          <p:spPr>
            <a:xfrm>
              <a:off x="7270812" y="4216892"/>
              <a:ext cx="639192" cy="615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178D49-B8F4-4354-AC66-B80DB2BBC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4238" y="4199878"/>
              <a:ext cx="771524" cy="646406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1F33535-985B-4F91-9B38-E1CF768727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" y="72577"/>
            <a:ext cx="1309742" cy="6508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53E4CF-C9E3-4D98-A8BF-1CF49B0728C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32881">
            <a:off x="82388" y="368217"/>
            <a:ext cx="5763233" cy="201606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Subtitle 4">
            <a:extLst>
              <a:ext uri="{FF2B5EF4-FFF2-40B4-BE49-F238E27FC236}">
                <a16:creationId xmlns:a16="http://schemas.microsoft.com/office/drawing/2014/main" id="{0D2472C6-F13C-4478-B6D9-D7517E311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7192" y="4262854"/>
            <a:ext cx="8237615" cy="173736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AIAA 2021 SciTech Conference, January 11-21, 2021</a:t>
            </a:r>
            <a:endParaRPr lang="en-US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Vahram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Stepanyan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Thomas Lombaerts, Kimberlee Shish, Nicholas Cramer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Ames Research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CE80A3-EC9B-4FC2-A485-E3FB396B1913}"/>
              </a:ext>
            </a:extLst>
          </p:cNvPr>
          <p:cNvSpPr txBox="1"/>
          <p:nvPr/>
        </p:nvSpPr>
        <p:spPr>
          <a:xfrm>
            <a:off x="7611387" y="6202659"/>
            <a:ext cx="4580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bg1"/>
                </a:solidFill>
              </a:rPr>
              <a:t>This material is declared a work of the U.S. Government and </a:t>
            </a:r>
          </a:p>
          <a:p>
            <a:r>
              <a:rPr lang="en-GB" sz="1400" i="1" dirty="0">
                <a:solidFill>
                  <a:schemeClr val="bg1"/>
                </a:solidFill>
              </a:rPr>
              <a:t>is not subject to copyright protection in the United States.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9" name="Picture 2" descr="Branding and Logo | AIAA">
            <a:extLst>
              <a:ext uri="{FF2B5EF4-FFF2-40B4-BE49-F238E27FC236}">
                <a16:creationId xmlns:a16="http://schemas.microsoft.com/office/drawing/2014/main" id="{5B247EE9-95CD-47BB-B340-FD5905269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73" y="6011442"/>
            <a:ext cx="2153407" cy="71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EF3E8F57-5B16-4F58-9B3F-B44F4C10D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330" y="2413779"/>
            <a:ext cx="11094995" cy="1511687"/>
          </a:xfrm>
        </p:spPr>
        <p:txBody>
          <a:bodyPr>
            <a:noAutofit/>
          </a:bodyPr>
          <a:lstStyle/>
          <a:p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Adaptive Multi-Sensor Localization Information Fusion For Autonomous Urban Air Mobility Operations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66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790E-2592-4696-8D7E-8F2FAF96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26851-C1EE-4535-81DF-89B52A46A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3529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Problem setup</a:t>
            </a:r>
            <a:endParaRPr lang="en-US" dirty="0"/>
          </a:p>
          <a:p>
            <a:r>
              <a:rPr lang="en-US" dirty="0" smtClean="0"/>
              <a:t>Information content measure</a:t>
            </a:r>
          </a:p>
          <a:p>
            <a:r>
              <a:rPr lang="en-US" dirty="0" smtClean="0"/>
              <a:t>Application example</a:t>
            </a:r>
          </a:p>
          <a:p>
            <a:r>
              <a:rPr lang="en-US" dirty="0" smtClean="0"/>
              <a:t>Iterated Extended </a:t>
            </a:r>
            <a:r>
              <a:rPr lang="en-US" dirty="0" err="1" smtClean="0"/>
              <a:t>Kalman</a:t>
            </a:r>
            <a:r>
              <a:rPr lang="en-US" dirty="0" smtClean="0"/>
              <a:t> filter setup</a:t>
            </a:r>
          </a:p>
          <a:p>
            <a:r>
              <a:rPr lang="en-US" dirty="0" smtClean="0"/>
              <a:t>Simulation results</a:t>
            </a:r>
          </a:p>
          <a:p>
            <a:r>
              <a:rPr lang="en-US" dirty="0" smtClean="0"/>
              <a:t>Conclusions and recommendations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F7646-B364-4246-B74A-9A77FCF6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852" t="16944" r="6171" b="4907"/>
          <a:stretch/>
        </p:blipFill>
        <p:spPr>
          <a:xfrm>
            <a:off x="7063543" y="2951529"/>
            <a:ext cx="5124451" cy="306827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A9F5A13-3059-43C8-9FCB-7A4C254E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Setup</a:t>
            </a:r>
            <a:r>
              <a:rPr lang="en-US" dirty="0"/>
              <a:t>: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571500" y="1625966"/>
            <a:ext cx="732623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Assumption: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Static map of urban air mobility environment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Sensors</a:t>
            </a:r>
            <a:r>
              <a:rPr lang="en-US" dirty="0"/>
              <a:t>: IMU/INS, GPS, </a:t>
            </a:r>
            <a:r>
              <a:rPr lang="en-US" dirty="0" err="1"/>
              <a:t>exteroceptive</a:t>
            </a:r>
            <a:r>
              <a:rPr lang="en-US" dirty="0"/>
              <a:t> (Visual, LIDAR,RADAR, IR, etc</a:t>
            </a:r>
            <a:r>
              <a:rPr lang="en-US" dirty="0" smtClean="0"/>
              <a:t>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Uncertainties: bias, noise (uncorrelated zero mean Gaussian)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Framework: Iterated Extended </a:t>
            </a:r>
            <a:r>
              <a:rPr lang="en-US" dirty="0" err="1" smtClean="0"/>
              <a:t>Kalman</a:t>
            </a:r>
            <a:r>
              <a:rPr lang="en-US" dirty="0" smtClean="0"/>
              <a:t> Filter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Objective: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Localize the vehicle in real time adaptively fusing info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Approach: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information is reliable?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Information content measure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to process?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As soon as information becomes available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Processing type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Loosely coupled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037DEFAF-628D-4867-A8B5-EE45BEA5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3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3B75A6-5BC0-48F4-BCA0-1D48AA44084A}"/>
              </a:ext>
            </a:extLst>
          </p:cNvPr>
          <p:cNvSpPr txBox="1"/>
          <p:nvPr/>
        </p:nvSpPr>
        <p:spPr>
          <a:xfrm>
            <a:off x="2111692" y="6538056"/>
            <a:ext cx="816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Problem setup </a:t>
            </a:r>
            <a:r>
              <a:rPr lang="en-US" sz="1400" dirty="0"/>
              <a:t>– Information content measure – Application example – IEKF – Simulation results – Conclusions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23220" y="4128013"/>
            <a:ext cx="1280160" cy="45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2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9F5A13-3059-43C8-9FCB-7A4C254E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Content Measure </a:t>
            </a:r>
            <a:endParaRPr lang="en-US" dirty="0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037DEFAF-628D-4867-A8B5-EE45BEA5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4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536780" y="1462088"/>
            <a:ext cx="247830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Gray scale visual images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Average intensity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Gradient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Entropy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3365705" y="1958846"/>
            <a:ext cx="5467842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Both end of gray scale spectrum does not carry much info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70C0"/>
                </a:solidFill>
              </a:rPr>
              <a:t>White or black images need not be processed</a:t>
            </a:r>
          </a:p>
          <a:p>
            <a:r>
              <a:rPr lang="en-US" sz="1600" dirty="0" smtClean="0">
                <a:solidFill>
                  <a:srgbClr val="FFC000"/>
                </a:solidFill>
              </a:rPr>
              <a:t>Not much information on image structural content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C000"/>
                </a:solidFill>
              </a:rPr>
              <a:t>Flying objects on the skyline will not add much info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3365704" y="3336648"/>
            <a:ext cx="5467843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Indicates image structural changes directions and magnitudes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70C0"/>
                </a:solidFill>
              </a:rPr>
              <a:t>Abrupt gradient change detects edges on the image</a:t>
            </a:r>
          </a:p>
          <a:p>
            <a:r>
              <a:rPr lang="en-US" sz="1600" dirty="0" smtClean="0">
                <a:solidFill>
                  <a:srgbClr val="FFC000"/>
                </a:solidFill>
              </a:rPr>
              <a:t>Adds computational intensity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C000"/>
                </a:solidFill>
              </a:rPr>
              <a:t>Slows down the processing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3365705" y="4732338"/>
            <a:ext cx="5467843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Measures image content such as texture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70C0"/>
                </a:solidFill>
              </a:rPr>
              <a:t>Low entropy means low </a:t>
            </a:r>
            <a:r>
              <a:rPr lang="en-US" sz="1600" dirty="0">
                <a:solidFill>
                  <a:srgbClr val="0070C0"/>
                </a:solidFill>
              </a:rPr>
              <a:t>variance within </a:t>
            </a:r>
            <a:r>
              <a:rPr lang="en-US" sz="1600" dirty="0" smtClean="0">
                <a:solidFill>
                  <a:srgbClr val="0070C0"/>
                </a:solidFill>
              </a:rPr>
              <a:t>the image </a:t>
            </a:r>
          </a:p>
          <a:p>
            <a:r>
              <a:rPr lang="en-US" sz="1600" dirty="0" smtClean="0">
                <a:solidFill>
                  <a:srgbClr val="FFC000"/>
                </a:solidFill>
              </a:rPr>
              <a:t>It is </a:t>
            </a:r>
            <a:r>
              <a:rPr lang="en-US" sz="1600" dirty="0">
                <a:solidFill>
                  <a:srgbClr val="FFC000"/>
                </a:solidFill>
              </a:rPr>
              <a:t>totally blind to image spatial </a:t>
            </a:r>
            <a:r>
              <a:rPr lang="en-US" sz="1600" dirty="0" smtClean="0">
                <a:solidFill>
                  <a:srgbClr val="FFC000"/>
                </a:solidFill>
              </a:rPr>
              <a:t>structure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FC000"/>
                </a:solidFill>
              </a:rPr>
              <a:t>Random and linear gradient images have same entropy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690311" y="2389471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2685843" y="3779912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2686138" y="5150232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9047420" y="2407400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727786" y="2237482"/>
            <a:ext cx="1817101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Gaussian function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of average intensity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>
            <a:off x="9047420" y="3812665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9047420" y="5140706"/>
            <a:ext cx="519614" cy="210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746476" y="3581508"/>
            <a:ext cx="1821589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Image maximum 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gradient magnitude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727786" y="4961066"/>
            <a:ext cx="1858970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Entropy of image</a:t>
            </a:r>
          </a:p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directional gradient </a:t>
            </a: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394280" y="5908437"/>
            <a:ext cx="5385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Product of selected measures = information content measure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704209" y="1648895"/>
            <a:ext cx="1770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70C0"/>
                </a:solidFill>
              </a:rPr>
              <a:t>Selected measures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3B75A6-5BC0-48F4-BCA0-1D48AA44084A}"/>
              </a:ext>
            </a:extLst>
          </p:cNvPr>
          <p:cNvSpPr txBox="1"/>
          <p:nvPr/>
        </p:nvSpPr>
        <p:spPr>
          <a:xfrm>
            <a:off x="1933575" y="6538056"/>
            <a:ext cx="8346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</a:t>
            </a:r>
            <a:r>
              <a:rPr lang="en-US" sz="1400" b="1" dirty="0"/>
              <a:t>Information content measure </a:t>
            </a:r>
            <a:r>
              <a:rPr lang="en-US" sz="1400" dirty="0"/>
              <a:t>– Application example – IEKF – Simulation results – Conclusions </a:t>
            </a:r>
          </a:p>
        </p:txBody>
      </p:sp>
    </p:spTree>
    <p:extLst>
      <p:ext uri="{BB962C8B-B14F-4D97-AF65-F5344CB8AC3E}">
        <p14:creationId xmlns:p14="http://schemas.microsoft.com/office/powerpoint/2010/main" val="285019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C36A145-C723-4CA3-8E7D-FE2F10DFC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39" y="3724935"/>
            <a:ext cx="2761963" cy="98061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A9F5A13-3059-43C8-9FCB-7A4C254E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Example: Scenario Setup </a:t>
            </a:r>
          </a:p>
        </p:txBody>
      </p:sp>
      <p:pic>
        <p:nvPicPr>
          <p:cNvPr id="16" name="Content Placeholder 1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88A41B9-A280-48A0-855E-D679DD092E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5" y="2129631"/>
            <a:ext cx="4781550" cy="3743325"/>
          </a:xfrm>
        </p:spPr>
      </p:pic>
      <p:pic>
        <p:nvPicPr>
          <p:cNvPr id="18" name="Content Placeholder 1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7AA7E9-62DC-4A4D-9C76-02AB888C4B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0408"/>
            <a:ext cx="5181600" cy="1731164"/>
          </a:xfrm>
        </p:spPr>
      </p:pic>
      <p:pic>
        <p:nvPicPr>
          <p:cNvPr id="20" name="Picture 19" descr="Engineering drawing&#10;&#10;Description automatically generated">
            <a:extLst>
              <a:ext uri="{FF2B5EF4-FFF2-40B4-BE49-F238E27FC236}">
                <a16:creationId xmlns:a16="http://schemas.microsoft.com/office/drawing/2014/main" id="{11138BE7-378B-4279-A626-769E560329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4406" r="18383"/>
          <a:stretch/>
        </p:blipFill>
        <p:spPr>
          <a:xfrm>
            <a:off x="3567035" y="3267404"/>
            <a:ext cx="2628977" cy="2684208"/>
          </a:xfrm>
          <a:prstGeom prst="rect">
            <a:avLst/>
          </a:prstGeom>
        </p:spPr>
      </p:pic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4D38E461-3C4E-4415-979F-AD1687643D21}"/>
              </a:ext>
            </a:extLst>
          </p:cNvPr>
          <p:cNvSpPr>
            <a:spLocks noChangeAspect="1"/>
          </p:cNvSpPr>
          <p:nvPr/>
        </p:nvSpPr>
        <p:spPr>
          <a:xfrm>
            <a:off x="3716594" y="2787820"/>
            <a:ext cx="196645" cy="1898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31EA135B-A427-4320-AD08-1379337CAECF}"/>
              </a:ext>
            </a:extLst>
          </p:cNvPr>
          <p:cNvSpPr>
            <a:spLocks noChangeAspect="1"/>
          </p:cNvSpPr>
          <p:nvPr/>
        </p:nvSpPr>
        <p:spPr>
          <a:xfrm>
            <a:off x="4862051" y="5035981"/>
            <a:ext cx="196645" cy="1898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808EDD3-CD09-4636-BA01-7D0D35EC42DC}"/>
              </a:ext>
            </a:extLst>
          </p:cNvPr>
          <p:cNvCxnSpPr>
            <a:cxnSpLocks/>
          </p:cNvCxnSpPr>
          <p:nvPr/>
        </p:nvCxnSpPr>
        <p:spPr>
          <a:xfrm flipH="1">
            <a:off x="2762865" y="5191432"/>
            <a:ext cx="2094270" cy="35396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B5D3955-9165-487C-BC0A-11A9B14F9B92}"/>
              </a:ext>
            </a:extLst>
          </p:cNvPr>
          <p:cNvSpPr txBox="1"/>
          <p:nvPr/>
        </p:nvSpPr>
        <p:spPr>
          <a:xfrm>
            <a:off x="1249621" y="5503624"/>
            <a:ext cx="217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Tracked feature point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982B97D-3CDC-41D7-AA7B-607FB8DA52C1}"/>
              </a:ext>
            </a:extLst>
          </p:cNvPr>
          <p:cNvCxnSpPr/>
          <p:nvPr/>
        </p:nvCxnSpPr>
        <p:spPr>
          <a:xfrm flipV="1">
            <a:off x="2635045" y="3048000"/>
            <a:ext cx="1081549" cy="245562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F3CF60F-C6ED-495D-A570-3338A115F31C}"/>
              </a:ext>
            </a:extLst>
          </p:cNvPr>
          <p:cNvSpPr txBox="1"/>
          <p:nvPr/>
        </p:nvSpPr>
        <p:spPr>
          <a:xfrm>
            <a:off x="7118555" y="1690688"/>
            <a:ext cx="306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Optical system measurements: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8FAD50-CEAC-4619-9242-1BE35D6DBBDA}"/>
              </a:ext>
            </a:extLst>
          </p:cNvPr>
          <p:cNvSpPr txBox="1"/>
          <p:nvPr/>
        </p:nvSpPr>
        <p:spPr>
          <a:xfrm>
            <a:off x="473929" y="4609508"/>
            <a:ext cx="2162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Vehicle:</a:t>
            </a:r>
          </a:p>
          <a:p>
            <a:r>
              <a:rPr lang="en-US" dirty="0"/>
              <a:t>6 person quadrotor</a:t>
            </a:r>
          </a:p>
          <a:p>
            <a:r>
              <a:rPr lang="en-US" dirty="0"/>
              <a:t>Total weight 6480 </a:t>
            </a:r>
            <a:r>
              <a:rPr lang="en-US" dirty="0" err="1"/>
              <a:t>lbs</a:t>
            </a:r>
            <a:endParaRPr lang="en-US" dirty="0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037DEFAF-628D-4867-A8B5-EE45BEA5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782011-14EB-4703-BE84-EA68D0D0FEF2}"/>
              </a:ext>
            </a:extLst>
          </p:cNvPr>
          <p:cNvSpPr txBox="1"/>
          <p:nvPr/>
        </p:nvSpPr>
        <p:spPr>
          <a:xfrm>
            <a:off x="2111691" y="6538056"/>
            <a:ext cx="82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Information content measure – </a:t>
            </a:r>
            <a:r>
              <a:rPr lang="en-US" sz="1400" b="1" dirty="0"/>
              <a:t>Application example </a:t>
            </a:r>
            <a:r>
              <a:rPr lang="en-US" sz="1400" dirty="0"/>
              <a:t>– IEKF – Simulation results – Conclusions </a:t>
            </a:r>
          </a:p>
        </p:txBody>
      </p:sp>
    </p:spTree>
    <p:extLst>
      <p:ext uri="{BB962C8B-B14F-4D97-AF65-F5344CB8AC3E}">
        <p14:creationId xmlns:p14="http://schemas.microsoft.com/office/powerpoint/2010/main" val="303436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210"/>
    </mc:Choice>
    <mc:Fallback xmlns="">
      <p:transition spd="slow" advTm="6621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0DA6-C9A1-4222-BDFC-23F97E8F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Iterated Extended Kalman Filter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CD50BC-B302-4D8B-B07E-027093A41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586" y="1866105"/>
            <a:ext cx="6864116" cy="397485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D1282-09FB-4BF1-B162-8A440022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FA2FE5-4106-4F4A-BAF0-768DA8B0CB4C}"/>
              </a:ext>
            </a:extLst>
          </p:cNvPr>
          <p:cNvSpPr txBox="1"/>
          <p:nvPr/>
        </p:nvSpPr>
        <p:spPr>
          <a:xfrm>
            <a:off x="7696199" y="1623507"/>
            <a:ext cx="365760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Inputs (higher sampling rate):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forces (accelerometers)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Angular rates (rate gyros)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CF385A-C9CB-40D6-A486-52453C8A6C4C}"/>
              </a:ext>
            </a:extLst>
          </p:cNvPr>
          <p:cNvSpPr txBox="1"/>
          <p:nvPr/>
        </p:nvSpPr>
        <p:spPr>
          <a:xfrm>
            <a:off x="7696199" y="2881693"/>
            <a:ext cx="365760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States: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Position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Velocity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Attitude angles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Inertial biases (accel &amp; rate gyros)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63C30-5A15-43C8-BFD8-77D8FF2DE3C7}"/>
              </a:ext>
            </a:extLst>
          </p:cNvPr>
          <p:cNvSpPr txBox="1"/>
          <p:nvPr/>
        </p:nvSpPr>
        <p:spPr>
          <a:xfrm>
            <a:off x="7696198" y="4693877"/>
            <a:ext cx="365760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Observations (lower sampling rate):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ECC4A-A908-4DBB-A274-0C9BCC07F69E}"/>
              </a:ext>
            </a:extLst>
          </p:cNvPr>
          <p:cNvSpPr txBox="1"/>
          <p:nvPr/>
        </p:nvSpPr>
        <p:spPr>
          <a:xfrm>
            <a:off x="7696199" y="5079728"/>
            <a:ext cx="171839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GPS based: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Position (GPS)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Velocity (GPS)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CEA905-F23C-4853-9849-B8CFC638159D}"/>
              </a:ext>
            </a:extLst>
          </p:cNvPr>
          <p:cNvSpPr txBox="1"/>
          <p:nvPr/>
        </p:nvSpPr>
        <p:spPr>
          <a:xfrm>
            <a:off x="9635409" y="5079728"/>
            <a:ext cx="171839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Optical signal based: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Range + </a:t>
            </a:r>
            <a:r>
              <a:rPr lang="en-US" sz="1400" dirty="0" err="1"/>
              <a:t>deriv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Azimuth + </a:t>
            </a:r>
            <a:r>
              <a:rPr lang="en-US" sz="1400" dirty="0" err="1"/>
              <a:t>deriv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Elevation + </a:t>
            </a:r>
            <a:r>
              <a:rPr lang="en-US" sz="1400" dirty="0" err="1"/>
              <a:t>deriv</a:t>
            </a:r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A1F4CF-D681-41D2-B1AB-D86EA6191D8D}"/>
              </a:ext>
            </a:extLst>
          </p:cNvPr>
          <p:cNvSpPr txBox="1"/>
          <p:nvPr/>
        </p:nvSpPr>
        <p:spPr>
          <a:xfrm>
            <a:off x="7696198" y="6028935"/>
            <a:ext cx="3657601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/>
              <a:t>Attitude angles (integrating gyros)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08EA476-A256-4A10-8FAD-E7E72CB409E4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9525000" y="2546837"/>
            <a:ext cx="0" cy="3348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BE34A8-0109-4FE1-8C20-1D19A1DD6561}"/>
              </a:ext>
            </a:extLst>
          </p:cNvPr>
          <p:cNvCxnSpPr/>
          <p:nvPr/>
        </p:nvCxnSpPr>
        <p:spPr>
          <a:xfrm>
            <a:off x="9525000" y="4359021"/>
            <a:ext cx="0" cy="3348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912CF79-6D13-4BC1-A652-F103D3B4FB22}"/>
              </a:ext>
            </a:extLst>
          </p:cNvPr>
          <p:cNvSpPr txBox="1"/>
          <p:nvPr/>
        </p:nvSpPr>
        <p:spPr>
          <a:xfrm>
            <a:off x="9616747" y="2548068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accent1"/>
                </a:solidFill>
              </a:rPr>
              <a:t>prediction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9603DF-02B2-4C93-AB8F-35B74FA98199}"/>
              </a:ext>
            </a:extLst>
          </p:cNvPr>
          <p:cNvSpPr txBox="1"/>
          <p:nvPr/>
        </p:nvSpPr>
        <p:spPr>
          <a:xfrm>
            <a:off x="9616746" y="4352313"/>
            <a:ext cx="1045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accent1"/>
                </a:solidFill>
              </a:rPr>
              <a:t>correction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65CAD0-7772-410A-833F-3C4EDF5B2140}"/>
              </a:ext>
            </a:extLst>
          </p:cNvPr>
          <p:cNvSpPr txBox="1"/>
          <p:nvPr/>
        </p:nvSpPr>
        <p:spPr>
          <a:xfrm>
            <a:off x="2111692" y="6538056"/>
            <a:ext cx="816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Information content measure – Application example – </a:t>
            </a:r>
            <a:r>
              <a:rPr lang="en-US" sz="1400" b="1" dirty="0"/>
              <a:t>IEKF</a:t>
            </a:r>
            <a:r>
              <a:rPr lang="en-US" sz="1400" dirty="0"/>
              <a:t> – Simulation results – Conclusions </a:t>
            </a:r>
          </a:p>
        </p:txBody>
      </p:sp>
    </p:spTree>
    <p:extLst>
      <p:ext uri="{BB962C8B-B14F-4D97-AF65-F5344CB8AC3E}">
        <p14:creationId xmlns:p14="http://schemas.microsoft.com/office/powerpoint/2010/main" val="29223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01"/>
    </mc:Choice>
    <mc:Fallback xmlns="">
      <p:transition spd="slow" advTm="4670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AFD3-C778-4F2F-BDD0-9FE9B8A5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Mechanism Performance</a:t>
            </a:r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2C874238-8640-4FA3-8CA7-95156E41F5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6704"/>
          <a:stretch/>
        </p:blipFill>
        <p:spPr>
          <a:xfrm>
            <a:off x="681446" y="3172505"/>
            <a:ext cx="10293531" cy="332037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512D24-60E2-4EE1-865F-F990EDA53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419" y="1365690"/>
            <a:ext cx="6740636" cy="31070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7EDC5D-0C55-4D0A-9306-1A7BDD32B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277" y="1365690"/>
            <a:ext cx="3641839" cy="3471781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411982-E89F-4895-B292-A6836A79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04B0C3-36CB-48AD-A6FF-9AD5E64D9553}"/>
              </a:ext>
            </a:extLst>
          </p:cNvPr>
          <p:cNvSpPr txBox="1"/>
          <p:nvPr/>
        </p:nvSpPr>
        <p:spPr>
          <a:xfrm>
            <a:off x="2111692" y="6538056"/>
            <a:ext cx="816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Information content measure – Application example – IEKF – </a:t>
            </a:r>
            <a:r>
              <a:rPr lang="en-US" sz="1400" b="1" dirty="0"/>
              <a:t>Simulation results </a:t>
            </a:r>
            <a:r>
              <a:rPr lang="en-US" sz="1400" dirty="0"/>
              <a:t>– Conclusions </a:t>
            </a:r>
          </a:p>
        </p:txBody>
      </p:sp>
    </p:spTree>
    <p:extLst>
      <p:ext uri="{BB962C8B-B14F-4D97-AF65-F5344CB8AC3E}">
        <p14:creationId xmlns:p14="http://schemas.microsoft.com/office/powerpoint/2010/main" val="214041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157"/>
    </mc:Choice>
    <mc:Fallback xmlns="">
      <p:transition spd="slow" advTm="14815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74AF5-C680-458D-9854-86B43DDF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Estimation Results of Switching Kalman Filter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20F9F3AF-23FD-4FD4-8D6F-DC388F40AD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2115344"/>
            <a:ext cx="4914900" cy="3771900"/>
          </a:xfrm>
        </p:spPr>
      </p:pic>
      <p:pic>
        <p:nvPicPr>
          <p:cNvPr id="10" name="Content Placeholder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B4015B09-A315-4ACE-8818-B8CAB4199A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87" y="2043906"/>
            <a:ext cx="4924425" cy="3914775"/>
          </a:xfr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12A06F0-A7D1-4259-A5D1-2ACA57880932}"/>
              </a:ext>
            </a:extLst>
          </p:cNvPr>
          <p:cNvGrpSpPr/>
          <p:nvPr/>
        </p:nvGrpSpPr>
        <p:grpSpPr>
          <a:xfrm>
            <a:off x="1706509" y="2344994"/>
            <a:ext cx="4032521" cy="624041"/>
            <a:chOff x="1706509" y="2344994"/>
            <a:chExt cx="4032521" cy="62404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92CFD4-2964-4818-A799-D98DBF970EC6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7909D9-E222-4D55-ADA0-B0B8785C5B29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F54F43-4534-4411-8D9E-6C34A5B65BD9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AE0A82-6ABD-475A-91CB-FE6444730EED}"/>
              </a:ext>
            </a:extLst>
          </p:cNvPr>
          <p:cNvGrpSpPr/>
          <p:nvPr/>
        </p:nvGrpSpPr>
        <p:grpSpPr>
          <a:xfrm>
            <a:off x="1706509" y="3548430"/>
            <a:ext cx="4032521" cy="624041"/>
            <a:chOff x="1706509" y="2344994"/>
            <a:chExt cx="4032521" cy="62404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4424BC7-2644-4FC8-9D32-F25A20AD379B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9DA16C-794A-4B3D-8BB1-2A1AF098ED5F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4EDCE9-6356-47C9-B112-18567A95FE43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579A83-8F9D-41DD-B2D5-E71962682A40}"/>
              </a:ext>
            </a:extLst>
          </p:cNvPr>
          <p:cNvGrpSpPr/>
          <p:nvPr/>
        </p:nvGrpSpPr>
        <p:grpSpPr>
          <a:xfrm>
            <a:off x="1706509" y="4743709"/>
            <a:ext cx="4032521" cy="624041"/>
            <a:chOff x="1706509" y="2344994"/>
            <a:chExt cx="4032521" cy="62404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45497E-0BAD-464C-B6A7-3D46B670E722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DF3974-C5A7-467D-B9C9-9F62F27EA7D6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3C674D7-997E-42CB-B127-3C51FC3D192E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F048150-CF98-4C08-B3C2-76887D10A744}"/>
              </a:ext>
            </a:extLst>
          </p:cNvPr>
          <p:cNvGrpSpPr/>
          <p:nvPr/>
        </p:nvGrpSpPr>
        <p:grpSpPr>
          <a:xfrm>
            <a:off x="7032889" y="2263140"/>
            <a:ext cx="4040876" cy="774475"/>
            <a:chOff x="1706509" y="2344994"/>
            <a:chExt cx="4032521" cy="62404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370B39-5799-433B-A073-56F51C4FC4FF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7914BE5-7B50-434D-A4FB-1E814D1BFAFF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959DB5A-4B7D-412B-AD35-855D8F209068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27762D9-2C12-4F0C-AE3D-B29C7FB9F2AB}"/>
              </a:ext>
            </a:extLst>
          </p:cNvPr>
          <p:cNvGrpSpPr/>
          <p:nvPr/>
        </p:nvGrpSpPr>
        <p:grpSpPr>
          <a:xfrm>
            <a:off x="7025269" y="3470265"/>
            <a:ext cx="4054211" cy="768756"/>
            <a:chOff x="1706509" y="2344994"/>
            <a:chExt cx="4032521" cy="62404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B38AB8E-2FD5-4AA2-BD32-127F1D4DFED2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D59DA43-2DD2-49BA-87FE-4159BE82C34A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75956CE-2674-49D9-A248-C583B6E288B8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63331E6-0FBE-472F-B85B-E49F26CFDD8E}"/>
              </a:ext>
            </a:extLst>
          </p:cNvPr>
          <p:cNvGrpSpPr/>
          <p:nvPr/>
        </p:nvGrpSpPr>
        <p:grpSpPr>
          <a:xfrm>
            <a:off x="7032889" y="4661427"/>
            <a:ext cx="4040141" cy="768756"/>
            <a:chOff x="1706509" y="2344994"/>
            <a:chExt cx="4032521" cy="624041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9A5B22-526F-4F43-8F91-596B6D56F013}"/>
                </a:ext>
              </a:extLst>
            </p:cNvPr>
            <p:cNvSpPr/>
            <p:nvPr/>
          </p:nvSpPr>
          <p:spPr>
            <a:xfrm>
              <a:off x="1864319" y="2349602"/>
              <a:ext cx="2625213" cy="619433"/>
            </a:xfrm>
            <a:prstGeom prst="rect">
              <a:avLst/>
            </a:prstGeom>
            <a:solidFill>
              <a:srgbClr val="9DC3E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F6BE23-1EFB-4106-A99F-7A182AFFA1CF}"/>
                </a:ext>
              </a:extLst>
            </p:cNvPr>
            <p:cNvSpPr/>
            <p:nvPr/>
          </p:nvSpPr>
          <p:spPr>
            <a:xfrm>
              <a:off x="4504095" y="2344994"/>
              <a:ext cx="1234935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984640-1069-4F56-AA04-B93643D4849F}"/>
                </a:ext>
              </a:extLst>
            </p:cNvPr>
            <p:cNvSpPr/>
            <p:nvPr/>
          </p:nvSpPr>
          <p:spPr>
            <a:xfrm>
              <a:off x="1706509" y="2348316"/>
              <a:ext cx="143246" cy="619433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5" name="Content Placeholder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41AC4DDB-4125-4BE8-84FE-35F390050F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7" t="12218" r="52166" b="74741"/>
          <a:stretch/>
        </p:blipFill>
        <p:spPr>
          <a:xfrm>
            <a:off x="7399020" y="2514601"/>
            <a:ext cx="1264920" cy="510540"/>
          </a:xfrm>
          <a:prstGeom prst="rect">
            <a:avLst/>
          </a:prstGeom>
        </p:spPr>
      </p:pic>
      <p:pic>
        <p:nvPicPr>
          <p:cNvPr id="36" name="Content Placeholder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E2E9E727-07E3-4F3C-A960-290B561A15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7" t="12218" r="52166" b="74741"/>
          <a:stretch/>
        </p:blipFill>
        <p:spPr>
          <a:xfrm>
            <a:off x="2080644" y="4844982"/>
            <a:ext cx="1264920" cy="51054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5A92ABF-8B5B-4D14-A95A-3CDD08E22BB2}"/>
              </a:ext>
            </a:extLst>
          </p:cNvPr>
          <p:cNvSpPr txBox="1"/>
          <p:nvPr/>
        </p:nvSpPr>
        <p:spPr>
          <a:xfrm>
            <a:off x="2611201" y="2329904"/>
            <a:ext cx="11657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  <a:t>GPS signal based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712720-0974-4370-BB2B-6008D652B457}"/>
              </a:ext>
            </a:extLst>
          </p:cNvPr>
          <p:cNvSpPr txBox="1"/>
          <p:nvPr/>
        </p:nvSpPr>
        <p:spPr>
          <a:xfrm>
            <a:off x="4440228" y="2327869"/>
            <a:ext cx="1353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6">
                    <a:lumMod val="75000"/>
                  </a:schemeClr>
                </a:solidFill>
              </a:rPr>
              <a:t>Optical signal based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CB28C9-81A5-4341-8BEC-4A9554C0DAC2}"/>
              </a:ext>
            </a:extLst>
          </p:cNvPr>
          <p:cNvSpPr txBox="1"/>
          <p:nvPr/>
        </p:nvSpPr>
        <p:spPr>
          <a:xfrm>
            <a:off x="8691961" y="2805285"/>
            <a:ext cx="11657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5">
                    <a:lumMod val="75000"/>
                  </a:schemeClr>
                </a:solidFill>
              </a:rPr>
              <a:t>GPS signal based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4A6721-56E1-42E0-914A-21DD1EDAAB72}"/>
              </a:ext>
            </a:extLst>
          </p:cNvPr>
          <p:cNvSpPr txBox="1"/>
          <p:nvPr/>
        </p:nvSpPr>
        <p:spPr>
          <a:xfrm>
            <a:off x="9789468" y="2803250"/>
            <a:ext cx="13532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accent6">
                    <a:lumMod val="75000"/>
                  </a:schemeClr>
                </a:solidFill>
              </a:rPr>
              <a:t>Optical signal based</a:t>
            </a: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3054C665-A651-469F-971D-ED5B521D7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8</a:t>
            </a:fld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6EAC8A-BB31-46B0-AE94-AE03AE2A3891}"/>
              </a:ext>
            </a:extLst>
          </p:cNvPr>
          <p:cNvSpPr txBox="1"/>
          <p:nvPr/>
        </p:nvSpPr>
        <p:spPr>
          <a:xfrm>
            <a:off x="2111692" y="6538056"/>
            <a:ext cx="816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Information content measure – Application example – IEKF – </a:t>
            </a:r>
            <a:r>
              <a:rPr lang="en-US" sz="1400" b="1" dirty="0"/>
              <a:t>Simulation results </a:t>
            </a:r>
            <a:r>
              <a:rPr lang="en-US" sz="1400" dirty="0"/>
              <a:t>– Conclusions </a:t>
            </a:r>
          </a:p>
        </p:txBody>
      </p:sp>
    </p:spTree>
    <p:extLst>
      <p:ext uri="{BB962C8B-B14F-4D97-AF65-F5344CB8AC3E}">
        <p14:creationId xmlns:p14="http://schemas.microsoft.com/office/powerpoint/2010/main" val="225772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77"/>
    </mc:Choice>
    <mc:Fallback xmlns="">
      <p:transition spd="slow" advTm="58477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790E-2592-4696-8D7E-8F2FAF96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26851-C1EE-4535-81DF-89B52A46A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8352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Adaptive method using information content measure based on optical gradients in images provided by optical sensors.</a:t>
            </a:r>
          </a:p>
          <a:p>
            <a:r>
              <a:rPr lang="en-US" dirty="0"/>
              <a:t>Switching between two state estimators:</a:t>
            </a:r>
          </a:p>
          <a:p>
            <a:pPr lvl="1"/>
            <a:r>
              <a:rPr lang="en-US" dirty="0"/>
              <a:t>Based on GPS signals outside urban environment: no GPS signal loss</a:t>
            </a:r>
          </a:p>
          <a:p>
            <a:pPr lvl="1"/>
            <a:r>
              <a:rPr lang="en-US" dirty="0"/>
              <a:t>Based on images from visual systems inside urban environment: feature rich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/>
              <a:t>Future research:</a:t>
            </a:r>
          </a:p>
          <a:p>
            <a:r>
              <a:rPr lang="en-US" dirty="0"/>
              <a:t>Bank angle compensation?</a:t>
            </a:r>
          </a:p>
          <a:p>
            <a:r>
              <a:rPr lang="en-US" dirty="0"/>
              <a:t>Robust and adaptive threshold definition for switching </a:t>
            </a:r>
          </a:p>
          <a:p>
            <a:r>
              <a:rPr lang="en-US" dirty="0"/>
              <a:t>Combine with object tracking based on images and other sensors (DAA)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F7646-B364-4246-B74A-9A77FCF68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989F1-7218-4133-9A02-C868E064F03C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3B75A6-5BC0-48F4-BCA0-1D48AA44084A}"/>
              </a:ext>
            </a:extLst>
          </p:cNvPr>
          <p:cNvSpPr txBox="1"/>
          <p:nvPr/>
        </p:nvSpPr>
        <p:spPr>
          <a:xfrm>
            <a:off x="2111692" y="6538056"/>
            <a:ext cx="816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Problem setup – Information content measure – Application example – IEKF – Simulation results – </a:t>
            </a:r>
            <a:r>
              <a:rPr lang="en-US" sz="1400" b="1" dirty="0"/>
              <a:t>Conclusions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53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72"/>
    </mc:Choice>
    <mc:Fallback xmlns="">
      <p:transition spd="slow" advTm="5477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3072BB8-10F3-4C0C-9FCD-FCB0037C2B02}"/>
              </a:ext>
            </a:extLst>
          </p:cNvPr>
          <p:cNvGrpSpPr/>
          <p:nvPr/>
        </p:nvGrpSpPr>
        <p:grpSpPr>
          <a:xfrm>
            <a:off x="0" y="-13965"/>
            <a:ext cx="12192000" cy="6870478"/>
            <a:chOff x="0" y="-13965"/>
            <a:chExt cx="12192000" cy="6870478"/>
          </a:xfrm>
        </p:grpSpPr>
        <p:pic>
          <p:nvPicPr>
            <p:cNvPr id="15" name="Picture 14" descr="A picture containing sky, outdoor, shore, city&#10;&#10;Description automatically generated">
              <a:extLst>
                <a:ext uri="{FF2B5EF4-FFF2-40B4-BE49-F238E27FC236}">
                  <a16:creationId xmlns:a16="http://schemas.microsoft.com/office/drawing/2014/main" id="{89C4E440-A455-42BA-82A1-9EB9CE44F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91832"/>
            <a:stretch/>
          </p:blipFill>
          <p:spPr>
            <a:xfrm>
              <a:off x="0" y="-13965"/>
              <a:ext cx="12192000" cy="1134841"/>
            </a:xfrm>
            <a:prstGeom prst="rect">
              <a:avLst/>
            </a:prstGeom>
          </p:spPr>
        </p:pic>
        <p:pic>
          <p:nvPicPr>
            <p:cNvPr id="11" name="Picture 10" descr="A picture containing sky, outdoor, shore, city&#10;&#10;Description automatically generated">
              <a:extLst>
                <a:ext uri="{FF2B5EF4-FFF2-40B4-BE49-F238E27FC236}">
                  <a16:creationId xmlns:a16="http://schemas.microsoft.com/office/drawing/2014/main" id="{8C353A74-E938-4BFB-A128-F8361E21B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366"/>
            <a:stretch/>
          </p:blipFill>
          <p:spPr>
            <a:xfrm>
              <a:off x="0" y="1120876"/>
              <a:ext cx="12192000" cy="5735637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4A62161-171D-41E1-96D9-1B89D33B5DEA}"/>
              </a:ext>
            </a:extLst>
          </p:cNvPr>
          <p:cNvGrpSpPr/>
          <p:nvPr/>
        </p:nvGrpSpPr>
        <p:grpSpPr>
          <a:xfrm>
            <a:off x="11333723" y="77061"/>
            <a:ext cx="771524" cy="646406"/>
            <a:chOff x="7234238" y="4199878"/>
            <a:chExt cx="771524" cy="64640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36A62D-026C-41B0-A9E9-0A32CC031D6D}"/>
                </a:ext>
              </a:extLst>
            </p:cNvPr>
            <p:cNvSpPr/>
            <p:nvPr/>
          </p:nvSpPr>
          <p:spPr>
            <a:xfrm>
              <a:off x="7270812" y="4216892"/>
              <a:ext cx="639192" cy="6154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178D49-B8F4-4354-AC66-B80DB2BBC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4238" y="4199878"/>
              <a:ext cx="771524" cy="646406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1F33535-985B-4F91-9B38-E1CF768727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" y="72577"/>
            <a:ext cx="1309742" cy="6508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053E4CF-C9E3-4D98-A8BF-1CF49B0728C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32881">
            <a:off x="82388" y="368217"/>
            <a:ext cx="5763233" cy="2016068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6" name="Subtitle 4">
            <a:extLst>
              <a:ext uri="{FF2B5EF4-FFF2-40B4-BE49-F238E27FC236}">
                <a16:creationId xmlns:a16="http://schemas.microsoft.com/office/drawing/2014/main" id="{0D2472C6-F13C-4478-B6D9-D7517E311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7192" y="4262854"/>
            <a:ext cx="8237615" cy="173736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AIAA 2021 SciTech Conference, January 11-21, 2021</a:t>
            </a:r>
            <a:endParaRPr lang="en-US" b="1" strike="sng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Vahram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Stepanyan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Thomas Lombaerts, Kimberlee Shish, Nicholas Cramer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Ames Research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CE80A3-EC9B-4FC2-A485-E3FB396B1913}"/>
              </a:ext>
            </a:extLst>
          </p:cNvPr>
          <p:cNvSpPr txBox="1"/>
          <p:nvPr/>
        </p:nvSpPr>
        <p:spPr>
          <a:xfrm>
            <a:off x="7611387" y="6202659"/>
            <a:ext cx="4580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>
                <a:solidFill>
                  <a:schemeClr val="bg1"/>
                </a:solidFill>
              </a:rPr>
              <a:t>This material is declared a work of the U.S. Government and </a:t>
            </a:r>
          </a:p>
          <a:p>
            <a:r>
              <a:rPr lang="en-GB" sz="1400" i="1" dirty="0">
                <a:solidFill>
                  <a:schemeClr val="bg1"/>
                </a:solidFill>
              </a:rPr>
              <a:t>is not subject to copyright protection in the United States.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9" name="Picture 2" descr="Branding and Logo | AIAA">
            <a:extLst>
              <a:ext uri="{FF2B5EF4-FFF2-40B4-BE49-F238E27FC236}">
                <a16:creationId xmlns:a16="http://schemas.microsoft.com/office/drawing/2014/main" id="{5B247EE9-95CD-47BB-B340-FD5905269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73" y="6011442"/>
            <a:ext cx="2153407" cy="71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>
            <a:extLst>
              <a:ext uri="{FF2B5EF4-FFF2-40B4-BE49-F238E27FC236}">
                <a16:creationId xmlns:a16="http://schemas.microsoft.com/office/drawing/2014/main" id="{EF3E8F57-5B16-4F58-9B3F-B44F4C10D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330" y="2413779"/>
            <a:ext cx="11094995" cy="1511687"/>
          </a:xfrm>
        </p:spPr>
        <p:txBody>
          <a:bodyPr>
            <a:noAutofit/>
          </a:bodyPr>
          <a:lstStyle/>
          <a:p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Adaptive Multi-Sensor Localization Information Fusion For Autonomous Urban Air Mobility Operations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B7D02C-C6FE-4F11-99EF-6B3049128120}"/>
              </a:ext>
            </a:extLst>
          </p:cNvPr>
          <p:cNvSpPr txBox="1"/>
          <p:nvPr/>
        </p:nvSpPr>
        <p:spPr>
          <a:xfrm>
            <a:off x="10422684" y="5873226"/>
            <a:ext cx="176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AIAA-2021-1115</a:t>
            </a:r>
          </a:p>
        </p:txBody>
      </p:sp>
    </p:spTree>
    <p:extLst>
      <p:ext uri="{BB962C8B-B14F-4D97-AF65-F5344CB8AC3E}">
        <p14:creationId xmlns:p14="http://schemas.microsoft.com/office/powerpoint/2010/main" val="158747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3"/>
    </mc:Choice>
    <mc:Fallback xmlns="">
      <p:transition spd="slow" advTm="514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652</Words>
  <Application>Microsoft Office PowerPoint</Application>
  <PresentationFormat>Widescreen</PresentationFormat>
  <Paragraphs>129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Adaptive Multi-Sensor Localization Information Fusion For Autonomous Urban Air Mobility Operations</vt:lpstr>
      <vt:lpstr>Outline</vt:lpstr>
      <vt:lpstr>Problem Setup: </vt:lpstr>
      <vt:lpstr>Information Content Measure </vt:lpstr>
      <vt:lpstr>Application Example: Scenario Setup </vt:lpstr>
      <vt:lpstr>Iterated Extended Kalman Filter</vt:lpstr>
      <vt:lpstr>Adaptive Mechanism Performance</vt:lpstr>
      <vt:lpstr>Estimation Results of Switching Kalman Filter</vt:lpstr>
      <vt:lpstr>Conclusions and Recommendations</vt:lpstr>
      <vt:lpstr>Adaptive Multi-Sensor Localization Information Fusion For Autonomous Urban Air Mobility Operations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 setup:</dc:title>
  <dc:creator>Thomas Lombaerts</dc:creator>
  <cp:lastModifiedBy>Stepanyan, Vahram (ARC-TI)[UNIVERSITIES SPACE RESEARCH ASSN]</cp:lastModifiedBy>
  <cp:revision>64</cp:revision>
  <dcterms:created xsi:type="dcterms:W3CDTF">2020-12-07T19:22:21Z</dcterms:created>
  <dcterms:modified xsi:type="dcterms:W3CDTF">2021-01-04T20:03:49Z</dcterms:modified>
</cp:coreProperties>
</file>