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gif" ContentType="image/gif"/>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rawings/drawing1.xml" ContentType="application/vnd.openxmlformats-officedocument.drawingml.chartshapes+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
  </p:notesMasterIdLst>
  <p:sldIdLst>
    <p:sldId id="260" r:id="rId2"/>
    <p:sldId id="259" r:id="rId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FCBE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73" autoAdjust="0"/>
    <p:restoredTop sz="67282" autoAdjust="0"/>
  </p:normalViewPr>
  <p:slideViewPr>
    <p:cSldViewPr snapToGrid="0">
      <p:cViewPr varScale="1">
        <p:scale>
          <a:sx n="51" d="100"/>
          <a:sy n="51" d="100"/>
        </p:scale>
        <p:origin x="1248"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3" Type="http://schemas.openxmlformats.org/officeDocument/2006/relationships/oleObject" Target="file:///D:\Code%20371-322\Reliability&amp;Risk%20Advancement\OSMA%20(HQ)\Long%20Duration\NASA%20Mission%20duration%20performance.xlsx" TargetMode="Externa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chartUserShapes" Target="../drawings/drawing1.xml"/></Relationships>
</file>

<file path=ppt/charts/_rels/chart2.xml.rels><?xml version="1.0" encoding="UTF-8" standalone="yes"?>
<Relationships xmlns="http://schemas.openxmlformats.org/package/2006/relationships"><Relationship Id="rId3" Type="http://schemas.openxmlformats.org/officeDocument/2006/relationships/oleObject" Target="file:///D:\Code%20371-322\Reliability&amp;Risk%20Advancement\OSMA%20(HQ)\Long%20Duration\NASA%20Mission%20duration%20performance.xlsx" TargetMode="External"/><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sz="1100" dirty="0" smtClean="0"/>
              <a:t>Free </a:t>
            </a:r>
            <a:r>
              <a:rPr lang="en-US" sz="1100" dirty="0"/>
              <a:t>Flyer NASA</a:t>
            </a:r>
            <a:r>
              <a:rPr lang="en-US" sz="1100" baseline="0" dirty="0"/>
              <a:t> Mission Life versus Design Goal</a:t>
            </a:r>
            <a:endParaRPr lang="en-US" sz="1100" dirty="0"/>
          </a:p>
        </c:rich>
      </c:tx>
      <c:layout>
        <c:manualLayout>
          <c:xMode val="edge"/>
          <c:yMode val="edge"/>
          <c:x val="0.36067599807667455"/>
          <c:y val="1.6069931808226363E-2"/>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8.0319254261855905E-2"/>
          <c:y val="0.11862472351755927"/>
          <c:w val="0.9043572490261268"/>
          <c:h val="0.66887986930813847"/>
        </c:manualLayout>
      </c:layout>
      <c:barChart>
        <c:barDir val="col"/>
        <c:grouping val="stacked"/>
        <c:varyColors val="0"/>
        <c:ser>
          <c:idx val="1"/>
          <c:order val="0"/>
          <c:tx>
            <c:strRef>
              <c:f>Sheet1!$G$2:$G$69</c:f>
              <c:strCache>
                <c:ptCount val="68"/>
                <c:pt idx="0">
                  <c:v>6</c:v>
                </c:pt>
                <c:pt idx="1">
                  <c:v>6</c:v>
                </c:pt>
                <c:pt idx="2">
                  <c:v>3</c:v>
                </c:pt>
                <c:pt idx="3">
                  <c:v>3</c:v>
                </c:pt>
                <c:pt idx="4">
                  <c:v>3</c:v>
                </c:pt>
                <c:pt idx="5">
                  <c:v>2</c:v>
                </c:pt>
                <c:pt idx="6">
                  <c:v>10</c:v>
                </c:pt>
                <c:pt idx="7">
                  <c:v>3</c:v>
                </c:pt>
                <c:pt idx="8">
                  <c:v>5</c:v>
                </c:pt>
                <c:pt idx="9">
                  <c:v>5</c:v>
                </c:pt>
                <c:pt idx="10">
                  <c:v>5</c:v>
                </c:pt>
                <c:pt idx="11">
                  <c:v>3.3</c:v>
                </c:pt>
                <c:pt idx="12">
                  <c:v>6</c:v>
                </c:pt>
                <c:pt idx="13">
                  <c:v>5</c:v>
                </c:pt>
                <c:pt idx="14">
                  <c:v>6</c:v>
                </c:pt>
                <c:pt idx="15">
                  <c:v>2</c:v>
                </c:pt>
                <c:pt idx="16">
                  <c:v>2</c:v>
                </c:pt>
                <c:pt idx="17">
                  <c:v>4</c:v>
                </c:pt>
                <c:pt idx="18">
                  <c:v>9</c:v>
                </c:pt>
                <c:pt idx="19">
                  <c:v>5</c:v>
                </c:pt>
                <c:pt idx="20">
                  <c:v>2</c:v>
                </c:pt>
                <c:pt idx="21">
                  <c:v>5</c:v>
                </c:pt>
                <c:pt idx="22">
                  <c:v>4</c:v>
                </c:pt>
                <c:pt idx="23">
                  <c:v>3</c:v>
                </c:pt>
                <c:pt idx="24">
                  <c:v>4.5</c:v>
                </c:pt>
                <c:pt idx="25">
                  <c:v>2</c:v>
                </c:pt>
                <c:pt idx="26">
                  <c:v>3.2</c:v>
                </c:pt>
                <c:pt idx="27">
                  <c:v>2</c:v>
                </c:pt>
                <c:pt idx="28">
                  <c:v>2</c:v>
                </c:pt>
                <c:pt idx="29">
                  <c:v>2</c:v>
                </c:pt>
                <c:pt idx="30">
                  <c:v>5</c:v>
                </c:pt>
                <c:pt idx="31">
                  <c:v>7</c:v>
                </c:pt>
                <c:pt idx="32">
                  <c:v>10</c:v>
                </c:pt>
                <c:pt idx="33">
                  <c:v>44.69041096</c:v>
                </c:pt>
                <c:pt idx="34">
                  <c:v>28.2109589</c:v>
                </c:pt>
                <c:pt idx="35">
                  <c:v>1</c:v>
                </c:pt>
                <c:pt idx="36">
                  <c:v>15</c:v>
                </c:pt>
                <c:pt idx="37">
                  <c:v>3.166666667</c:v>
                </c:pt>
                <c:pt idx="38">
                  <c:v>5</c:v>
                </c:pt>
                <c:pt idx="39">
                  <c:v>2</c:v>
                </c:pt>
                <c:pt idx="40">
                  <c:v>8</c:v>
                </c:pt>
                <c:pt idx="41">
                  <c:v>5</c:v>
                </c:pt>
                <c:pt idx="42">
                  <c:v>5</c:v>
                </c:pt>
                <c:pt idx="43">
                  <c:v>5</c:v>
                </c:pt>
                <c:pt idx="44">
                  <c:v>2</c:v>
                </c:pt>
                <c:pt idx="45">
                  <c:v>1.25</c:v>
                </c:pt>
                <c:pt idx="46">
                  <c:v>15</c:v>
                </c:pt>
                <c:pt idx="47">
                  <c:v>10</c:v>
                </c:pt>
                <c:pt idx="48">
                  <c:v>10</c:v>
                </c:pt>
                <c:pt idx="49">
                  <c:v>7</c:v>
                </c:pt>
                <c:pt idx="50">
                  <c:v>3</c:v>
                </c:pt>
                <c:pt idx="51">
                  <c:v>7</c:v>
                </c:pt>
                <c:pt idx="52">
                  <c:v>11.5</c:v>
                </c:pt>
                <c:pt idx="53">
                  <c:v>2</c:v>
                </c:pt>
                <c:pt idx="54">
                  <c:v>5</c:v>
                </c:pt>
                <c:pt idx="55">
                  <c:v>7</c:v>
                </c:pt>
                <c:pt idx="56">
                  <c:v>6</c:v>
                </c:pt>
                <c:pt idx="57">
                  <c:v>0.5</c:v>
                </c:pt>
                <c:pt idx="58">
                  <c:v>2</c:v>
                </c:pt>
                <c:pt idx="59">
                  <c:v>2</c:v>
                </c:pt>
                <c:pt idx="60">
                  <c:v>2</c:v>
                </c:pt>
                <c:pt idx="61">
                  <c:v>2</c:v>
                </c:pt>
                <c:pt idx="62">
                  <c:v>2</c:v>
                </c:pt>
                <c:pt idx="63">
                  <c:v>2</c:v>
                </c:pt>
                <c:pt idx="64">
                  <c:v>5</c:v>
                </c:pt>
                <c:pt idx="65">
                  <c:v>5</c:v>
                </c:pt>
                <c:pt idx="66">
                  <c:v>3</c:v>
                </c:pt>
                <c:pt idx="67">
                  <c:v>10</c:v>
                </c:pt>
              </c:strCache>
            </c:strRef>
          </c:tx>
          <c:spPr>
            <a:solidFill>
              <a:schemeClr val="accent1">
                <a:lumMod val="60000"/>
                <a:lumOff val="40000"/>
              </a:schemeClr>
            </a:solidFill>
            <a:ln>
              <a:noFill/>
            </a:ln>
            <a:effectLst/>
          </c:spPr>
          <c:invertIfNegative val="0"/>
          <c:cat>
            <c:strRef>
              <c:f>Sheet1!$A$2:$A$69</c:f>
              <c:strCache>
                <c:ptCount val="68"/>
                <c:pt idx="0">
                  <c:v>AQUA </c:v>
                </c:pt>
                <c:pt idx="1">
                  <c:v>AURA </c:v>
                </c:pt>
                <c:pt idx="2">
                  <c:v>CALIPSO</c:v>
                </c:pt>
                <c:pt idx="3">
                  <c:v>CloudSat</c:v>
                </c:pt>
                <c:pt idx="4">
                  <c:v>CYGNSS</c:v>
                </c:pt>
                <c:pt idx="5">
                  <c:v>DSCVR</c:v>
                </c:pt>
                <c:pt idx="6">
                  <c:v>GOES N-P</c:v>
                </c:pt>
                <c:pt idx="7">
                  <c:v>GPM</c:v>
                </c:pt>
                <c:pt idx="8">
                  <c:v>Landsat-7</c:v>
                </c:pt>
                <c:pt idx="9">
                  <c:v>Landsat-8</c:v>
                </c:pt>
                <c:pt idx="10">
                  <c:v>OCO-2</c:v>
                </c:pt>
                <c:pt idx="11">
                  <c:v>SMAP</c:v>
                </c:pt>
                <c:pt idx="12">
                  <c:v>SORCE</c:v>
                </c:pt>
                <c:pt idx="13">
                  <c:v>SNPP</c:v>
                </c:pt>
                <c:pt idx="14">
                  <c:v>TERRA</c:v>
                </c:pt>
                <c:pt idx="15">
                  <c:v>ACE</c:v>
                </c:pt>
                <c:pt idx="16">
                  <c:v>AIM</c:v>
                </c:pt>
                <c:pt idx="17">
                  <c:v>Cassini</c:v>
                </c:pt>
                <c:pt idx="18">
                  <c:v>CERES</c:v>
                </c:pt>
                <c:pt idx="19">
                  <c:v>Chandra</c:v>
                </c:pt>
                <c:pt idx="20">
                  <c:v>CYGNSS</c:v>
                </c:pt>
                <c:pt idx="21">
                  <c:v>Fermi</c:v>
                </c:pt>
                <c:pt idx="22">
                  <c:v>GeoTail</c:v>
                </c:pt>
                <c:pt idx="23">
                  <c:v>Hinode/Solar-B</c:v>
                </c:pt>
                <c:pt idx="24">
                  <c:v>Hubble*</c:v>
                </c:pt>
                <c:pt idx="25">
                  <c:v>IBEX</c:v>
                </c:pt>
                <c:pt idx="26">
                  <c:v>ICESat-2</c:v>
                </c:pt>
                <c:pt idx="27">
                  <c:v>ICON</c:v>
                </c:pt>
                <c:pt idx="28">
                  <c:v>INTEGRAL</c:v>
                </c:pt>
                <c:pt idx="29">
                  <c:v>IRIS</c:v>
                </c:pt>
                <c:pt idx="30">
                  <c:v>Jason-3 </c:v>
                </c:pt>
                <c:pt idx="31">
                  <c:v>JPSS-1/NOAA-20</c:v>
                </c:pt>
                <c:pt idx="32">
                  <c:v>Juno</c:v>
                </c:pt>
                <c:pt idx="33">
                  <c:v>LAGEOS-1**</c:v>
                </c:pt>
                <c:pt idx="34">
                  <c:v>LAGEOS-2**</c:v>
                </c:pt>
                <c:pt idx="35">
                  <c:v>LRO</c:v>
                </c:pt>
                <c:pt idx="36">
                  <c:v>Mars Express </c:v>
                </c:pt>
                <c:pt idx="37">
                  <c:v>Mars Odyssey</c:v>
                </c:pt>
                <c:pt idx="38">
                  <c:v>MRO</c:v>
                </c:pt>
                <c:pt idx="39">
                  <c:v>Maven</c:v>
                </c:pt>
                <c:pt idx="40">
                  <c:v>Messenger </c:v>
                </c:pt>
                <c:pt idx="41">
                  <c:v>Met-Op A</c:v>
                </c:pt>
                <c:pt idx="42">
                  <c:v>Met-Op B</c:v>
                </c:pt>
                <c:pt idx="43">
                  <c:v>Met-Op C</c:v>
                </c:pt>
                <c:pt idx="44">
                  <c:v>MMS</c:v>
                </c:pt>
                <c:pt idx="45">
                  <c:v>NeoWise</c:v>
                </c:pt>
                <c:pt idx="46">
                  <c:v>New Horizons</c:v>
                </c:pt>
                <c:pt idx="47">
                  <c:v>NOAA-18/POES</c:v>
                </c:pt>
                <c:pt idx="48">
                  <c:v>NuSTAR</c:v>
                </c:pt>
                <c:pt idx="49">
                  <c:v>OSIRIS-Rex</c:v>
                </c:pt>
                <c:pt idx="50">
                  <c:v>OSTM/Jason-2</c:v>
                </c:pt>
                <c:pt idx="51">
                  <c:v>Parker Solar Probe</c:v>
                </c:pt>
                <c:pt idx="52">
                  <c:v>Rosetta</c:v>
                </c:pt>
                <c:pt idx="53">
                  <c:v>SOHO</c:v>
                </c:pt>
                <c:pt idx="54">
                  <c:v>SDO</c:v>
                </c:pt>
                <c:pt idx="55">
                  <c:v>Solar Orbiter</c:v>
                </c:pt>
                <c:pt idx="56">
                  <c:v>SORCE</c:v>
                </c:pt>
                <c:pt idx="57">
                  <c:v>SORTIE</c:v>
                </c:pt>
                <c:pt idx="58">
                  <c:v>Stereo-A</c:v>
                </c:pt>
                <c:pt idx="59">
                  <c:v>Stereo-B</c:v>
                </c:pt>
                <c:pt idx="60">
                  <c:v>Swift</c:v>
                </c:pt>
                <c:pt idx="61">
                  <c:v>TESS</c:v>
                </c:pt>
                <c:pt idx="62">
                  <c:v>THEMIS</c:v>
                </c:pt>
                <c:pt idx="63">
                  <c:v>TIMED</c:v>
                </c:pt>
                <c:pt idx="64">
                  <c:v>Voyager-1</c:v>
                </c:pt>
                <c:pt idx="65">
                  <c:v>Voyager-2</c:v>
                </c:pt>
                <c:pt idx="66">
                  <c:v>WIND</c:v>
                </c:pt>
                <c:pt idx="67">
                  <c:v>XMM-Newton</c:v>
                </c:pt>
              </c:strCache>
            </c:strRef>
          </c:cat>
          <c:val>
            <c:numRef>
              <c:f>Sheet1!$G$2:$G$69</c:f>
              <c:numCache>
                <c:formatCode>General</c:formatCode>
                <c:ptCount val="68"/>
                <c:pt idx="0">
                  <c:v>6</c:v>
                </c:pt>
                <c:pt idx="1">
                  <c:v>6</c:v>
                </c:pt>
                <c:pt idx="2">
                  <c:v>3</c:v>
                </c:pt>
                <c:pt idx="3">
                  <c:v>3</c:v>
                </c:pt>
                <c:pt idx="4">
                  <c:v>3</c:v>
                </c:pt>
                <c:pt idx="5">
                  <c:v>2</c:v>
                </c:pt>
                <c:pt idx="6">
                  <c:v>10</c:v>
                </c:pt>
                <c:pt idx="7">
                  <c:v>3</c:v>
                </c:pt>
                <c:pt idx="8">
                  <c:v>5</c:v>
                </c:pt>
                <c:pt idx="9">
                  <c:v>5</c:v>
                </c:pt>
                <c:pt idx="10">
                  <c:v>5</c:v>
                </c:pt>
                <c:pt idx="11">
                  <c:v>3.3</c:v>
                </c:pt>
                <c:pt idx="12">
                  <c:v>6</c:v>
                </c:pt>
                <c:pt idx="13">
                  <c:v>5</c:v>
                </c:pt>
                <c:pt idx="14">
                  <c:v>6</c:v>
                </c:pt>
                <c:pt idx="15">
                  <c:v>2</c:v>
                </c:pt>
                <c:pt idx="16">
                  <c:v>2</c:v>
                </c:pt>
                <c:pt idx="17">
                  <c:v>4</c:v>
                </c:pt>
                <c:pt idx="18">
                  <c:v>9</c:v>
                </c:pt>
                <c:pt idx="19">
                  <c:v>5</c:v>
                </c:pt>
                <c:pt idx="20">
                  <c:v>2</c:v>
                </c:pt>
                <c:pt idx="21">
                  <c:v>5</c:v>
                </c:pt>
                <c:pt idx="22">
                  <c:v>4</c:v>
                </c:pt>
                <c:pt idx="23">
                  <c:v>3</c:v>
                </c:pt>
                <c:pt idx="24">
                  <c:v>4.5</c:v>
                </c:pt>
                <c:pt idx="25">
                  <c:v>2</c:v>
                </c:pt>
                <c:pt idx="26">
                  <c:v>3.2</c:v>
                </c:pt>
                <c:pt idx="27">
                  <c:v>2</c:v>
                </c:pt>
                <c:pt idx="28">
                  <c:v>2</c:v>
                </c:pt>
                <c:pt idx="29">
                  <c:v>2</c:v>
                </c:pt>
                <c:pt idx="30">
                  <c:v>5</c:v>
                </c:pt>
                <c:pt idx="31">
                  <c:v>7</c:v>
                </c:pt>
                <c:pt idx="32">
                  <c:v>10</c:v>
                </c:pt>
                <c:pt idx="33">
                  <c:v>44.69041095890411</c:v>
                </c:pt>
                <c:pt idx="34">
                  <c:v>28.210958904109589</c:v>
                </c:pt>
                <c:pt idx="35">
                  <c:v>1</c:v>
                </c:pt>
                <c:pt idx="36">
                  <c:v>15</c:v>
                </c:pt>
                <c:pt idx="37">
                  <c:v>3.1666666666666665</c:v>
                </c:pt>
                <c:pt idx="38">
                  <c:v>5</c:v>
                </c:pt>
                <c:pt idx="39">
                  <c:v>2</c:v>
                </c:pt>
                <c:pt idx="40">
                  <c:v>8</c:v>
                </c:pt>
                <c:pt idx="41">
                  <c:v>5</c:v>
                </c:pt>
                <c:pt idx="42">
                  <c:v>5</c:v>
                </c:pt>
                <c:pt idx="43">
                  <c:v>5</c:v>
                </c:pt>
                <c:pt idx="44">
                  <c:v>2</c:v>
                </c:pt>
                <c:pt idx="45">
                  <c:v>1.25</c:v>
                </c:pt>
                <c:pt idx="46">
                  <c:v>15</c:v>
                </c:pt>
                <c:pt idx="47">
                  <c:v>10</c:v>
                </c:pt>
                <c:pt idx="48">
                  <c:v>10</c:v>
                </c:pt>
                <c:pt idx="49">
                  <c:v>7</c:v>
                </c:pt>
                <c:pt idx="50">
                  <c:v>3</c:v>
                </c:pt>
                <c:pt idx="51">
                  <c:v>7</c:v>
                </c:pt>
                <c:pt idx="52">
                  <c:v>11.5</c:v>
                </c:pt>
                <c:pt idx="53">
                  <c:v>2</c:v>
                </c:pt>
                <c:pt idx="54">
                  <c:v>5</c:v>
                </c:pt>
                <c:pt idx="55">
                  <c:v>7</c:v>
                </c:pt>
                <c:pt idx="56">
                  <c:v>6</c:v>
                </c:pt>
                <c:pt idx="57">
                  <c:v>0.5</c:v>
                </c:pt>
                <c:pt idx="58">
                  <c:v>2</c:v>
                </c:pt>
                <c:pt idx="59">
                  <c:v>2</c:v>
                </c:pt>
                <c:pt idx="60">
                  <c:v>2</c:v>
                </c:pt>
                <c:pt idx="61">
                  <c:v>2</c:v>
                </c:pt>
                <c:pt idx="62">
                  <c:v>2</c:v>
                </c:pt>
                <c:pt idx="63">
                  <c:v>2</c:v>
                </c:pt>
                <c:pt idx="64">
                  <c:v>5</c:v>
                </c:pt>
                <c:pt idx="65">
                  <c:v>5</c:v>
                </c:pt>
                <c:pt idx="66">
                  <c:v>3</c:v>
                </c:pt>
                <c:pt idx="67">
                  <c:v>10</c:v>
                </c:pt>
              </c:numCache>
            </c:numRef>
          </c:val>
          <c:extLst>
            <c:ext xmlns:c16="http://schemas.microsoft.com/office/drawing/2014/chart" uri="{C3380CC4-5D6E-409C-BE32-E72D297353CC}">
              <c16:uniqueId val="{00000000-EF0B-4C9A-82E5-92FC235178C5}"/>
            </c:ext>
          </c:extLst>
        </c:ser>
        <c:ser>
          <c:idx val="0"/>
          <c:order val="1"/>
          <c:spPr>
            <a:solidFill>
              <a:schemeClr val="accent6">
                <a:lumMod val="40000"/>
                <a:lumOff val="60000"/>
              </a:schemeClr>
            </a:solidFill>
            <a:ln>
              <a:noFill/>
            </a:ln>
            <a:effectLst/>
          </c:spPr>
          <c:invertIfNegative val="0"/>
          <c:cat>
            <c:strRef>
              <c:f>Sheet1!$A$2:$A$69</c:f>
              <c:strCache>
                <c:ptCount val="68"/>
                <c:pt idx="0">
                  <c:v>AQUA </c:v>
                </c:pt>
                <c:pt idx="1">
                  <c:v>AURA </c:v>
                </c:pt>
                <c:pt idx="2">
                  <c:v>CALIPSO</c:v>
                </c:pt>
                <c:pt idx="3">
                  <c:v>CloudSat</c:v>
                </c:pt>
                <c:pt idx="4">
                  <c:v>CYGNSS</c:v>
                </c:pt>
                <c:pt idx="5">
                  <c:v>DSCVR</c:v>
                </c:pt>
                <c:pt idx="6">
                  <c:v>GOES N-P</c:v>
                </c:pt>
                <c:pt idx="7">
                  <c:v>GPM</c:v>
                </c:pt>
                <c:pt idx="8">
                  <c:v>Landsat-7</c:v>
                </c:pt>
                <c:pt idx="9">
                  <c:v>Landsat-8</c:v>
                </c:pt>
                <c:pt idx="10">
                  <c:v>OCO-2</c:v>
                </c:pt>
                <c:pt idx="11">
                  <c:v>SMAP</c:v>
                </c:pt>
                <c:pt idx="12">
                  <c:v>SORCE</c:v>
                </c:pt>
                <c:pt idx="13">
                  <c:v>SNPP</c:v>
                </c:pt>
                <c:pt idx="14">
                  <c:v>TERRA</c:v>
                </c:pt>
                <c:pt idx="15">
                  <c:v>ACE</c:v>
                </c:pt>
                <c:pt idx="16">
                  <c:v>AIM</c:v>
                </c:pt>
                <c:pt idx="17">
                  <c:v>Cassini</c:v>
                </c:pt>
                <c:pt idx="18">
                  <c:v>CERES</c:v>
                </c:pt>
                <c:pt idx="19">
                  <c:v>Chandra</c:v>
                </c:pt>
                <c:pt idx="20">
                  <c:v>CYGNSS</c:v>
                </c:pt>
                <c:pt idx="21">
                  <c:v>Fermi</c:v>
                </c:pt>
                <c:pt idx="22">
                  <c:v>GeoTail</c:v>
                </c:pt>
                <c:pt idx="23">
                  <c:v>Hinode/Solar-B</c:v>
                </c:pt>
                <c:pt idx="24">
                  <c:v>Hubble*</c:v>
                </c:pt>
                <c:pt idx="25">
                  <c:v>IBEX</c:v>
                </c:pt>
                <c:pt idx="26">
                  <c:v>ICESat-2</c:v>
                </c:pt>
                <c:pt idx="27">
                  <c:v>ICON</c:v>
                </c:pt>
                <c:pt idx="28">
                  <c:v>INTEGRAL</c:v>
                </c:pt>
                <c:pt idx="29">
                  <c:v>IRIS</c:v>
                </c:pt>
                <c:pt idx="30">
                  <c:v>Jason-3 </c:v>
                </c:pt>
                <c:pt idx="31">
                  <c:v>JPSS-1/NOAA-20</c:v>
                </c:pt>
                <c:pt idx="32">
                  <c:v>Juno</c:v>
                </c:pt>
                <c:pt idx="33">
                  <c:v>LAGEOS-1**</c:v>
                </c:pt>
                <c:pt idx="34">
                  <c:v>LAGEOS-2**</c:v>
                </c:pt>
                <c:pt idx="35">
                  <c:v>LRO</c:v>
                </c:pt>
                <c:pt idx="36">
                  <c:v>Mars Express </c:v>
                </c:pt>
                <c:pt idx="37">
                  <c:v>Mars Odyssey</c:v>
                </c:pt>
                <c:pt idx="38">
                  <c:v>MRO</c:v>
                </c:pt>
                <c:pt idx="39">
                  <c:v>Maven</c:v>
                </c:pt>
                <c:pt idx="40">
                  <c:v>Messenger </c:v>
                </c:pt>
                <c:pt idx="41">
                  <c:v>Met-Op A</c:v>
                </c:pt>
                <c:pt idx="42">
                  <c:v>Met-Op B</c:v>
                </c:pt>
                <c:pt idx="43">
                  <c:v>Met-Op C</c:v>
                </c:pt>
                <c:pt idx="44">
                  <c:v>MMS</c:v>
                </c:pt>
                <c:pt idx="45">
                  <c:v>NeoWise</c:v>
                </c:pt>
                <c:pt idx="46">
                  <c:v>New Horizons</c:v>
                </c:pt>
                <c:pt idx="47">
                  <c:v>NOAA-18/POES</c:v>
                </c:pt>
                <c:pt idx="48">
                  <c:v>NuSTAR</c:v>
                </c:pt>
                <c:pt idx="49">
                  <c:v>OSIRIS-Rex</c:v>
                </c:pt>
                <c:pt idx="50">
                  <c:v>OSTM/Jason-2</c:v>
                </c:pt>
                <c:pt idx="51">
                  <c:v>Parker Solar Probe</c:v>
                </c:pt>
                <c:pt idx="52">
                  <c:v>Rosetta</c:v>
                </c:pt>
                <c:pt idx="53">
                  <c:v>SOHO</c:v>
                </c:pt>
                <c:pt idx="54">
                  <c:v>SDO</c:v>
                </c:pt>
                <c:pt idx="55">
                  <c:v>Solar Orbiter</c:v>
                </c:pt>
                <c:pt idx="56">
                  <c:v>SORCE</c:v>
                </c:pt>
                <c:pt idx="57">
                  <c:v>SORTIE</c:v>
                </c:pt>
                <c:pt idx="58">
                  <c:v>Stereo-A</c:v>
                </c:pt>
                <c:pt idx="59">
                  <c:v>Stereo-B</c:v>
                </c:pt>
                <c:pt idx="60">
                  <c:v>Swift</c:v>
                </c:pt>
                <c:pt idx="61">
                  <c:v>TESS</c:v>
                </c:pt>
                <c:pt idx="62">
                  <c:v>THEMIS</c:v>
                </c:pt>
                <c:pt idx="63">
                  <c:v>TIMED</c:v>
                </c:pt>
                <c:pt idx="64">
                  <c:v>Voyager-1</c:v>
                </c:pt>
                <c:pt idx="65">
                  <c:v>Voyager-2</c:v>
                </c:pt>
                <c:pt idx="66">
                  <c:v>WIND</c:v>
                </c:pt>
                <c:pt idx="67">
                  <c:v>XMM-Newton</c:v>
                </c:pt>
              </c:strCache>
            </c:strRef>
          </c:cat>
          <c:val>
            <c:numRef>
              <c:f>Sheet1!$F$2:$F$69</c:f>
              <c:numCache>
                <c:formatCode>General</c:formatCode>
                <c:ptCount val="68"/>
                <c:pt idx="0">
                  <c:v>12.673972602739727</c:v>
                </c:pt>
                <c:pt idx="1">
                  <c:v>10.473972602739725</c:v>
                </c:pt>
                <c:pt idx="2">
                  <c:v>11.687671232876712</c:v>
                </c:pt>
                <c:pt idx="3">
                  <c:v>11.687671232876712</c:v>
                </c:pt>
                <c:pt idx="4">
                  <c:v>1.0465753424657533</c:v>
                </c:pt>
                <c:pt idx="5">
                  <c:v>3.8904109589041092</c:v>
                </c:pt>
                <c:pt idx="6">
                  <c:v>5.6164383561643838</c:v>
                </c:pt>
                <c:pt idx="7">
                  <c:v>3.8465753424657532</c:v>
                </c:pt>
                <c:pt idx="8">
                  <c:v>16.728767123287671</c:v>
                </c:pt>
                <c:pt idx="9">
                  <c:v>2.8904109589041092</c:v>
                </c:pt>
                <c:pt idx="10">
                  <c:v>1.5041095890410956</c:v>
                </c:pt>
                <c:pt idx="11">
                  <c:v>2.6205479452054794</c:v>
                </c:pt>
                <c:pt idx="12">
                  <c:v>11.945205479452056</c:v>
                </c:pt>
                <c:pt idx="13">
                  <c:v>4.1835616438356169</c:v>
                </c:pt>
                <c:pt idx="14">
                  <c:v>15.052054794520547</c:v>
                </c:pt>
                <c:pt idx="15">
                  <c:v>21.367123287671234</c:v>
                </c:pt>
                <c:pt idx="16">
                  <c:v>11.695890410958905</c:v>
                </c:pt>
                <c:pt idx="17">
                  <c:v>6.2958904109589042</c:v>
                </c:pt>
                <c:pt idx="18">
                  <c:v>2.1041095890410961</c:v>
                </c:pt>
                <c:pt idx="19">
                  <c:v>16.457534246575342</c:v>
                </c:pt>
                <c:pt idx="20">
                  <c:v>2.0465753424657533</c:v>
                </c:pt>
                <c:pt idx="21">
                  <c:v>7.5643835616438349</c:v>
                </c:pt>
                <c:pt idx="22">
                  <c:v>24.457534246575342</c:v>
                </c:pt>
                <c:pt idx="23">
                  <c:v>11.282191780821918</c:v>
                </c:pt>
                <c:pt idx="24">
                  <c:v>26.209589041095889</c:v>
                </c:pt>
                <c:pt idx="25">
                  <c:v>10.208219178082192</c:v>
                </c:pt>
                <c:pt idx="26">
                  <c:v>0</c:v>
                </c:pt>
                <c:pt idx="27">
                  <c:v>0</c:v>
                </c:pt>
                <c:pt idx="28">
                  <c:v>16.219178082191782</c:v>
                </c:pt>
                <c:pt idx="29">
                  <c:v>5.5178082191780824</c:v>
                </c:pt>
                <c:pt idx="30">
                  <c:v>0</c:v>
                </c:pt>
                <c:pt idx="31">
                  <c:v>0</c:v>
                </c:pt>
                <c:pt idx="32">
                  <c:v>0</c:v>
                </c:pt>
                <c:pt idx="33">
                  <c:v>0</c:v>
                </c:pt>
                <c:pt idx="34">
                  <c:v>0</c:v>
                </c:pt>
                <c:pt idx="35">
                  <c:v>10.547945205479452</c:v>
                </c:pt>
                <c:pt idx="36">
                  <c:v>2.5945205479452049</c:v>
                </c:pt>
                <c:pt idx="37">
                  <c:v>16.581278538812786</c:v>
                </c:pt>
                <c:pt idx="38">
                  <c:v>10.397260273972602</c:v>
                </c:pt>
                <c:pt idx="39">
                  <c:v>5.1232876712328768</c:v>
                </c:pt>
                <c:pt idx="40">
                  <c:v>2.7452054794520553</c:v>
                </c:pt>
                <c:pt idx="41">
                  <c:v>9.2109589041095887</c:v>
                </c:pt>
                <c:pt idx="42">
                  <c:v>3.293150684931506</c:v>
                </c:pt>
                <c:pt idx="43">
                  <c:v>0</c:v>
                </c:pt>
                <c:pt idx="44">
                  <c:v>3.8109589041095893</c:v>
                </c:pt>
                <c:pt idx="45">
                  <c:v>9.8404109589041102</c:v>
                </c:pt>
                <c:pt idx="46">
                  <c:v>0</c:v>
                </c:pt>
                <c:pt idx="47">
                  <c:v>5.6273972602739732</c:v>
                </c:pt>
                <c:pt idx="48">
                  <c:v>0</c:v>
                </c:pt>
                <c:pt idx="49">
                  <c:v>0</c:v>
                </c:pt>
                <c:pt idx="50">
                  <c:v>8.287671232876713</c:v>
                </c:pt>
                <c:pt idx="51">
                  <c:v>0</c:v>
                </c:pt>
                <c:pt idx="52">
                  <c:v>1.0890410958904102</c:v>
                </c:pt>
                <c:pt idx="53">
                  <c:v>23.098630136986301</c:v>
                </c:pt>
                <c:pt idx="54">
                  <c:v>5.8931506849315074</c:v>
                </c:pt>
                <c:pt idx="55">
                  <c:v>0</c:v>
                </c:pt>
                <c:pt idx="56">
                  <c:v>11.095890410958905</c:v>
                </c:pt>
                <c:pt idx="57">
                  <c:v>0.36575342465753424</c:v>
                </c:pt>
                <c:pt idx="58">
                  <c:v>12.194520547945206</c:v>
                </c:pt>
                <c:pt idx="59">
                  <c:v>7.9205479452054792</c:v>
                </c:pt>
                <c:pt idx="60">
                  <c:v>14.123287671232877</c:v>
                </c:pt>
                <c:pt idx="61">
                  <c:v>0.70684931506849313</c:v>
                </c:pt>
                <c:pt idx="62">
                  <c:v>11.87945205479452</c:v>
                </c:pt>
                <c:pt idx="63">
                  <c:v>17.079452054794519</c:v>
                </c:pt>
                <c:pt idx="64">
                  <c:v>38.350684931506848</c:v>
                </c:pt>
                <c:pt idx="65">
                  <c:v>38.394520547945206</c:v>
                </c:pt>
                <c:pt idx="66">
                  <c:v>23.183561643835617</c:v>
                </c:pt>
                <c:pt idx="67">
                  <c:v>11.073972602739726</c:v>
                </c:pt>
              </c:numCache>
            </c:numRef>
          </c:val>
          <c:extLst>
            <c:ext xmlns:c16="http://schemas.microsoft.com/office/drawing/2014/chart" uri="{C3380CC4-5D6E-409C-BE32-E72D297353CC}">
              <c16:uniqueId val="{00000001-EF0B-4C9A-82E5-92FC235178C5}"/>
            </c:ext>
          </c:extLst>
        </c:ser>
        <c:dLbls>
          <c:showLegendKey val="0"/>
          <c:showVal val="0"/>
          <c:showCatName val="0"/>
          <c:showSerName val="0"/>
          <c:showPercent val="0"/>
          <c:showBubbleSize val="0"/>
        </c:dLbls>
        <c:gapWidth val="150"/>
        <c:overlap val="100"/>
        <c:axId val="521544792"/>
        <c:axId val="521549384"/>
      </c:barChart>
      <c:catAx>
        <c:axId val="5215447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3000000" spcFirstLastPara="1" vertOverflow="ellipsis" wrap="square" anchor="ctr" anchorCtr="1"/>
          <a:lstStyle/>
          <a:p>
            <a:pPr>
              <a:defRPr sz="500" b="0" i="0" u="none" strike="noStrike" kern="1200" baseline="0">
                <a:solidFill>
                  <a:schemeClr val="tx1">
                    <a:lumMod val="65000"/>
                    <a:lumOff val="35000"/>
                  </a:schemeClr>
                </a:solidFill>
                <a:latin typeface="+mn-lt"/>
                <a:ea typeface="+mn-ea"/>
                <a:cs typeface="+mn-cs"/>
              </a:defRPr>
            </a:pPr>
            <a:endParaRPr lang="en-US"/>
          </a:p>
        </c:txPr>
        <c:crossAx val="521549384"/>
        <c:crosses val="autoZero"/>
        <c:auto val="1"/>
        <c:lblAlgn val="ctr"/>
        <c:lblOffset val="100"/>
        <c:noMultiLvlLbl val="0"/>
      </c:catAx>
      <c:valAx>
        <c:axId val="521549384"/>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dirty="0"/>
                  <a:t>Years</a:t>
                </a:r>
              </a:p>
            </c:rich>
          </c:tx>
          <c:layout/>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521544792"/>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userShapes r:id="rId4"/>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sz="1050" dirty="0"/>
              <a:t>Defense Mission Life </a:t>
            </a:r>
            <a:r>
              <a:rPr lang="en-US" sz="1050" baseline="0" dirty="0"/>
              <a:t>versus Design Goal</a:t>
            </a:r>
            <a:endParaRPr lang="en-US" sz="1050" dirty="0"/>
          </a:p>
        </c:rich>
      </c:tx>
      <c:layout>
        <c:manualLayout>
          <c:xMode val="edge"/>
          <c:yMode val="edge"/>
          <c:x val="0.10429734513274336"/>
          <c:y val="3.415517048258241E-2"/>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0.22731695575221239"/>
          <c:y val="0.15707162902215074"/>
          <c:w val="0.34821796155095153"/>
          <c:h val="0.67931436122387823"/>
        </c:manualLayout>
      </c:layout>
      <c:barChart>
        <c:barDir val="col"/>
        <c:grouping val="stacked"/>
        <c:varyColors val="0"/>
        <c:ser>
          <c:idx val="1"/>
          <c:order val="0"/>
          <c:tx>
            <c:strRef>
              <c:f>Sheet1!$G$71:$G$77</c:f>
              <c:strCache>
                <c:ptCount val="7"/>
                <c:pt idx="0">
                  <c:v>10</c:v>
                </c:pt>
                <c:pt idx="1">
                  <c:v>10</c:v>
                </c:pt>
                <c:pt idx="2">
                  <c:v>10</c:v>
                </c:pt>
                <c:pt idx="3">
                  <c:v>10</c:v>
                </c:pt>
                <c:pt idx="4">
                  <c:v>10</c:v>
                </c:pt>
                <c:pt idx="5">
                  <c:v>10</c:v>
                </c:pt>
                <c:pt idx="6">
                  <c:v>10</c:v>
                </c:pt>
              </c:strCache>
            </c:strRef>
          </c:tx>
          <c:spPr>
            <a:solidFill>
              <a:schemeClr val="accent5">
                <a:lumMod val="60000"/>
                <a:lumOff val="40000"/>
              </a:schemeClr>
            </a:solidFill>
            <a:ln>
              <a:noFill/>
            </a:ln>
            <a:effectLst/>
          </c:spPr>
          <c:invertIfNegative val="0"/>
          <c:cat>
            <c:strRef>
              <c:f>Sheet1!$A$71:$A$77</c:f>
              <c:strCache>
                <c:ptCount val="7"/>
                <c:pt idx="0">
                  <c:v>DSCS-3 (B10)</c:v>
                </c:pt>
                <c:pt idx="1">
                  <c:v>DSCS-3 (B7)</c:v>
                </c:pt>
                <c:pt idx="2">
                  <c:v>DSCS-3 (B13)</c:v>
                </c:pt>
                <c:pt idx="3">
                  <c:v>DSCS-3 (B8)</c:v>
                </c:pt>
                <c:pt idx="4">
                  <c:v>DSCS-3 (B11)</c:v>
                </c:pt>
                <c:pt idx="5">
                  <c:v>DSCS-3 (A-3)</c:v>
                </c:pt>
                <c:pt idx="6">
                  <c:v>DSCS-3 (B-6)</c:v>
                </c:pt>
              </c:strCache>
            </c:strRef>
          </c:cat>
          <c:val>
            <c:numRef>
              <c:f>Sheet1!$G$71:$G$77</c:f>
              <c:numCache>
                <c:formatCode>General</c:formatCode>
                <c:ptCount val="7"/>
                <c:pt idx="0">
                  <c:v>10</c:v>
                </c:pt>
                <c:pt idx="1">
                  <c:v>10</c:v>
                </c:pt>
                <c:pt idx="2">
                  <c:v>10</c:v>
                </c:pt>
                <c:pt idx="3">
                  <c:v>10</c:v>
                </c:pt>
                <c:pt idx="4">
                  <c:v>10</c:v>
                </c:pt>
                <c:pt idx="5">
                  <c:v>10</c:v>
                </c:pt>
                <c:pt idx="6">
                  <c:v>10</c:v>
                </c:pt>
              </c:numCache>
            </c:numRef>
          </c:val>
          <c:extLst>
            <c:ext xmlns:c16="http://schemas.microsoft.com/office/drawing/2014/chart" uri="{C3380CC4-5D6E-409C-BE32-E72D297353CC}">
              <c16:uniqueId val="{00000000-C96F-48BC-9EF3-FB53D3169213}"/>
            </c:ext>
          </c:extLst>
        </c:ser>
        <c:ser>
          <c:idx val="0"/>
          <c:order val="1"/>
          <c:spPr>
            <a:solidFill>
              <a:schemeClr val="accent6">
                <a:lumMod val="40000"/>
                <a:lumOff val="60000"/>
              </a:schemeClr>
            </a:solidFill>
            <a:ln>
              <a:noFill/>
            </a:ln>
            <a:effectLst/>
          </c:spPr>
          <c:invertIfNegative val="0"/>
          <c:cat>
            <c:strRef>
              <c:f>Sheet1!$A$71:$A$77</c:f>
              <c:strCache>
                <c:ptCount val="7"/>
                <c:pt idx="0">
                  <c:v>DSCS-3 (B10)</c:v>
                </c:pt>
                <c:pt idx="1">
                  <c:v>DSCS-3 (B7)</c:v>
                </c:pt>
                <c:pt idx="2">
                  <c:v>DSCS-3 (B13)</c:v>
                </c:pt>
                <c:pt idx="3">
                  <c:v>DSCS-3 (B8)</c:v>
                </c:pt>
                <c:pt idx="4">
                  <c:v>DSCS-3 (B11)</c:v>
                </c:pt>
                <c:pt idx="5">
                  <c:v>DSCS-3 (A-3)</c:v>
                </c:pt>
                <c:pt idx="6">
                  <c:v>DSCS-3 (B-6)</c:v>
                </c:pt>
              </c:strCache>
            </c:strRef>
          </c:cat>
          <c:val>
            <c:numRef>
              <c:f>Sheet1!$F$71:$F$77</c:f>
              <c:numCache>
                <c:formatCode>General</c:formatCode>
                <c:ptCount val="7"/>
                <c:pt idx="0">
                  <c:v>17.109589041095891</c:v>
                </c:pt>
                <c:pt idx="1">
                  <c:v>15.438356164383563</c:v>
                </c:pt>
                <c:pt idx="2">
                  <c:v>13.2</c:v>
                </c:pt>
                <c:pt idx="3">
                  <c:v>10.958904109589042</c:v>
                </c:pt>
                <c:pt idx="4">
                  <c:v>10.210958904109589</c:v>
                </c:pt>
                <c:pt idx="5">
                  <c:v>7.8219178082191796</c:v>
                </c:pt>
                <c:pt idx="6">
                  <c:v>7.3534246575342479</c:v>
                </c:pt>
              </c:numCache>
            </c:numRef>
          </c:val>
          <c:extLst>
            <c:ext xmlns:c16="http://schemas.microsoft.com/office/drawing/2014/chart" uri="{C3380CC4-5D6E-409C-BE32-E72D297353CC}">
              <c16:uniqueId val="{00000001-C96F-48BC-9EF3-FB53D3169213}"/>
            </c:ext>
          </c:extLst>
        </c:ser>
        <c:dLbls>
          <c:showLegendKey val="0"/>
          <c:showVal val="0"/>
          <c:showCatName val="0"/>
          <c:showSerName val="0"/>
          <c:showPercent val="0"/>
          <c:showBubbleSize val="0"/>
        </c:dLbls>
        <c:gapWidth val="150"/>
        <c:overlap val="100"/>
        <c:axId val="521544792"/>
        <c:axId val="521549384"/>
      </c:barChart>
      <c:catAx>
        <c:axId val="5215447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2880000" spcFirstLastPara="1" vertOverflow="ellipsis" wrap="square" anchor="ctr" anchorCtr="1"/>
          <a:lstStyle/>
          <a:p>
            <a:pPr>
              <a:defRPr sz="500" b="0" i="0" u="none" strike="noStrike" kern="1200" baseline="0">
                <a:solidFill>
                  <a:schemeClr val="tx1">
                    <a:lumMod val="65000"/>
                    <a:lumOff val="35000"/>
                  </a:schemeClr>
                </a:solidFill>
                <a:latin typeface="+mn-lt"/>
                <a:ea typeface="+mn-ea"/>
                <a:cs typeface="+mn-cs"/>
              </a:defRPr>
            </a:pPr>
            <a:endParaRPr lang="en-US"/>
          </a:p>
        </c:txPr>
        <c:crossAx val="521549384"/>
        <c:crosses val="autoZero"/>
        <c:auto val="1"/>
        <c:lblAlgn val="ctr"/>
        <c:lblOffset val="100"/>
        <c:noMultiLvlLbl val="0"/>
      </c:catAx>
      <c:valAx>
        <c:axId val="521549384"/>
        <c:scaling>
          <c:orientation val="minMax"/>
          <c:max val="5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one"/>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521544792"/>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D554A85-BDAC-4F6B-B44C-7885C2DE9FBC}" type="doc">
      <dgm:prSet loTypeId="urn:microsoft.com/office/officeart/2005/8/layout/StepDownProcess" loCatId="process" qsTypeId="urn:microsoft.com/office/officeart/2005/8/quickstyle/simple2" qsCatId="simple" csTypeId="urn:microsoft.com/office/officeart/2005/8/colors/accent1_2" csCatId="accent1" phldr="1"/>
      <dgm:spPr/>
      <dgm:t>
        <a:bodyPr/>
        <a:lstStyle/>
        <a:p>
          <a:endParaRPr lang="en-US"/>
        </a:p>
      </dgm:t>
    </dgm:pt>
    <dgm:pt modelId="{126D21DC-6674-4A06-A6A1-A4054E48D135}">
      <dgm:prSet phldrT="[Text]" custT="1"/>
      <dgm:spPr>
        <a:solidFill>
          <a:srgbClr val="F79646"/>
        </a:solidFill>
      </dgm:spPr>
      <dgm:t>
        <a:bodyPr/>
        <a:lstStyle/>
        <a:p>
          <a:r>
            <a:rPr lang="en-US" sz="1200" dirty="0" smtClean="0"/>
            <a:t>Strategic Design/Mission </a:t>
          </a:r>
          <a:r>
            <a:rPr lang="en-US" sz="1200" dirty="0" smtClean="0"/>
            <a:t>Concept and Mgt</a:t>
          </a:r>
          <a:endParaRPr lang="en-US" sz="1200" dirty="0"/>
        </a:p>
      </dgm:t>
    </dgm:pt>
    <dgm:pt modelId="{EA3A115F-8DF3-422C-95C8-3FE73771F70D}" type="parTrans" cxnId="{33B54A94-8F33-4AC5-92C2-9199A08E95B4}">
      <dgm:prSet/>
      <dgm:spPr/>
      <dgm:t>
        <a:bodyPr/>
        <a:lstStyle/>
        <a:p>
          <a:endParaRPr lang="en-US"/>
        </a:p>
      </dgm:t>
    </dgm:pt>
    <dgm:pt modelId="{6EC241B6-5703-49B1-961B-7AE5A552A14F}" type="sibTrans" cxnId="{33B54A94-8F33-4AC5-92C2-9199A08E95B4}">
      <dgm:prSet/>
      <dgm:spPr/>
      <dgm:t>
        <a:bodyPr/>
        <a:lstStyle/>
        <a:p>
          <a:endParaRPr lang="en-US"/>
        </a:p>
      </dgm:t>
    </dgm:pt>
    <dgm:pt modelId="{F5EF0012-0AB8-4E64-9AB4-FFC25E4A4EAF}">
      <dgm:prSet phldrT="[Text]" custT="1"/>
      <dgm:spPr/>
      <dgm:t>
        <a:bodyPr/>
        <a:lstStyle/>
        <a:p>
          <a:pPr marL="119063" indent="-119063">
            <a:lnSpc>
              <a:spcPct val="100000"/>
            </a:lnSpc>
          </a:pPr>
          <a:r>
            <a:rPr lang="en-US" sz="1100" dirty="0" smtClean="0">
              <a:solidFill>
                <a:schemeClr val="bg1"/>
              </a:solidFill>
            </a:rPr>
            <a:t>Trade Mission Performance Options</a:t>
          </a:r>
          <a:endParaRPr lang="en-US" sz="1100" dirty="0">
            <a:solidFill>
              <a:schemeClr val="bg1"/>
            </a:solidFill>
          </a:endParaRPr>
        </a:p>
      </dgm:t>
    </dgm:pt>
    <dgm:pt modelId="{4AE3AE4E-0357-42BD-BAA4-97EA41C6CE75}" type="parTrans" cxnId="{371FB5E8-1F75-440F-B2EA-2F415CB1D208}">
      <dgm:prSet/>
      <dgm:spPr/>
      <dgm:t>
        <a:bodyPr/>
        <a:lstStyle/>
        <a:p>
          <a:endParaRPr lang="en-US"/>
        </a:p>
      </dgm:t>
    </dgm:pt>
    <dgm:pt modelId="{EDED32C4-F949-4321-AC56-420F76C5418A}" type="sibTrans" cxnId="{371FB5E8-1F75-440F-B2EA-2F415CB1D208}">
      <dgm:prSet/>
      <dgm:spPr/>
      <dgm:t>
        <a:bodyPr/>
        <a:lstStyle/>
        <a:p>
          <a:endParaRPr lang="en-US"/>
        </a:p>
      </dgm:t>
    </dgm:pt>
    <dgm:pt modelId="{0479EF17-1777-40E2-958F-E8EFA55DD956}">
      <dgm:prSet phldrT="[Text]" custT="1"/>
      <dgm:spPr>
        <a:solidFill>
          <a:srgbClr val="F79646"/>
        </a:solidFill>
      </dgm:spPr>
      <dgm:t>
        <a:bodyPr/>
        <a:lstStyle/>
        <a:p>
          <a:r>
            <a:rPr lang="en-US" sz="1200" dirty="0" smtClean="0"/>
            <a:t>Integrated Maintenance Planning</a:t>
          </a:r>
        </a:p>
      </dgm:t>
    </dgm:pt>
    <dgm:pt modelId="{8FABB132-40DC-42B0-8FDB-AC98DD0A2051}" type="parTrans" cxnId="{22696851-9672-4184-A520-71BD91C5C629}">
      <dgm:prSet/>
      <dgm:spPr/>
      <dgm:t>
        <a:bodyPr/>
        <a:lstStyle/>
        <a:p>
          <a:endParaRPr lang="en-US"/>
        </a:p>
      </dgm:t>
    </dgm:pt>
    <dgm:pt modelId="{3A73DE17-96D6-470F-AC46-BAA2DF4D98BE}" type="sibTrans" cxnId="{22696851-9672-4184-A520-71BD91C5C629}">
      <dgm:prSet/>
      <dgm:spPr/>
      <dgm:t>
        <a:bodyPr/>
        <a:lstStyle/>
        <a:p>
          <a:endParaRPr lang="en-US"/>
        </a:p>
      </dgm:t>
    </dgm:pt>
    <dgm:pt modelId="{76AD71BC-B813-4673-A5E9-875A9054BD57}">
      <dgm:prSet phldrT="[Text]" custT="1"/>
      <dgm:spPr/>
      <dgm:t>
        <a:bodyPr/>
        <a:lstStyle/>
        <a:p>
          <a:pPr marL="119063" indent="-119063">
            <a:lnSpc>
              <a:spcPct val="100000"/>
            </a:lnSpc>
          </a:pPr>
          <a:r>
            <a:rPr lang="en-US" sz="1100" dirty="0" smtClean="0">
              <a:solidFill>
                <a:schemeClr val="bg1"/>
              </a:solidFill>
            </a:rPr>
            <a:t>Flight and Ground sustainment </a:t>
          </a:r>
          <a:r>
            <a:rPr lang="en-US" sz="1100" dirty="0" smtClean="0">
              <a:solidFill>
                <a:schemeClr val="bg1"/>
              </a:solidFill>
            </a:rPr>
            <a:t>analysis</a:t>
          </a:r>
          <a:endParaRPr lang="en-US" sz="1100" dirty="0">
            <a:solidFill>
              <a:schemeClr val="bg1"/>
            </a:solidFill>
          </a:endParaRPr>
        </a:p>
      </dgm:t>
    </dgm:pt>
    <dgm:pt modelId="{4343B3A2-DB13-4F66-86AF-51EDBD682A52}" type="parTrans" cxnId="{2F467186-058A-42BF-9A6B-6DC5AA0B0616}">
      <dgm:prSet/>
      <dgm:spPr/>
      <dgm:t>
        <a:bodyPr/>
        <a:lstStyle/>
        <a:p>
          <a:endParaRPr lang="en-US"/>
        </a:p>
      </dgm:t>
    </dgm:pt>
    <dgm:pt modelId="{12FB0F15-8105-4B80-9C34-6ADE1DC1A06B}" type="sibTrans" cxnId="{2F467186-058A-42BF-9A6B-6DC5AA0B0616}">
      <dgm:prSet/>
      <dgm:spPr/>
      <dgm:t>
        <a:bodyPr/>
        <a:lstStyle/>
        <a:p>
          <a:endParaRPr lang="en-US"/>
        </a:p>
      </dgm:t>
    </dgm:pt>
    <dgm:pt modelId="{D3A64AF8-5BDB-450F-B884-9260D6B9E6CB}">
      <dgm:prSet custT="1"/>
      <dgm:spPr>
        <a:solidFill>
          <a:srgbClr val="F79646"/>
        </a:solidFill>
      </dgm:spPr>
      <dgm:t>
        <a:bodyPr/>
        <a:lstStyle/>
        <a:p>
          <a:r>
            <a:rPr lang="en-US" sz="1200" dirty="0" smtClean="0"/>
            <a:t>Tactical Life </a:t>
          </a:r>
          <a:r>
            <a:rPr lang="en-US" sz="1200" dirty="0" smtClean="0"/>
            <a:t>and Environmental Testing</a:t>
          </a:r>
          <a:endParaRPr lang="en-US" sz="1200" dirty="0" smtClean="0"/>
        </a:p>
      </dgm:t>
    </dgm:pt>
    <dgm:pt modelId="{AED30747-4348-42E7-9E38-784B89FF517D}" type="parTrans" cxnId="{4B69332F-BFAB-489C-9C5E-62135A59F4A4}">
      <dgm:prSet/>
      <dgm:spPr/>
      <dgm:t>
        <a:bodyPr/>
        <a:lstStyle/>
        <a:p>
          <a:endParaRPr lang="en-US"/>
        </a:p>
      </dgm:t>
    </dgm:pt>
    <dgm:pt modelId="{7DD8CE74-4348-4371-9883-24FA4C2321BC}" type="sibTrans" cxnId="{4B69332F-BFAB-489C-9C5E-62135A59F4A4}">
      <dgm:prSet/>
      <dgm:spPr/>
      <dgm:t>
        <a:bodyPr/>
        <a:lstStyle/>
        <a:p>
          <a:endParaRPr lang="en-US"/>
        </a:p>
      </dgm:t>
    </dgm:pt>
    <dgm:pt modelId="{39BCEE3C-EA7D-49A7-A9E4-AC940CED744A}">
      <dgm:prSet custT="1"/>
      <dgm:spPr/>
      <dgm:t>
        <a:bodyPr/>
        <a:lstStyle/>
        <a:p>
          <a:pPr marL="119063" marR="0" lvl="0" indent="-119063" defTabSz="914400" eaLnBrk="1" fontAlgn="auto" latinLnBrk="0" hangingPunct="1">
            <a:lnSpc>
              <a:spcPct val="100000"/>
            </a:lnSpc>
            <a:spcBef>
              <a:spcPts val="0"/>
            </a:spcBef>
            <a:spcAft>
              <a:spcPts val="0"/>
            </a:spcAft>
            <a:buClrTx/>
            <a:buSzTx/>
            <a:buFontTx/>
            <a:buNone/>
            <a:tabLst/>
            <a:defRPr/>
          </a:pPr>
          <a:r>
            <a:rPr lang="en-US" sz="1100" dirty="0" smtClean="0">
              <a:solidFill>
                <a:schemeClr val="bg1"/>
              </a:solidFill>
            </a:rPr>
            <a:t>Use heritage and analysis instead of testing to update life expectancy</a:t>
          </a:r>
          <a:endParaRPr lang="en-US" sz="1100" dirty="0" smtClean="0">
            <a:solidFill>
              <a:schemeClr val="bg1"/>
            </a:solidFill>
          </a:endParaRPr>
        </a:p>
      </dgm:t>
    </dgm:pt>
    <dgm:pt modelId="{7D7865D3-62A1-478C-8C02-53E1CB9533BD}" type="parTrans" cxnId="{F17A6001-2807-408E-88FC-42DC1BC570BD}">
      <dgm:prSet/>
      <dgm:spPr/>
      <dgm:t>
        <a:bodyPr/>
        <a:lstStyle/>
        <a:p>
          <a:endParaRPr lang="en-US"/>
        </a:p>
      </dgm:t>
    </dgm:pt>
    <dgm:pt modelId="{90EE79B0-2F7F-4818-B08C-66C34BBD0343}" type="sibTrans" cxnId="{F17A6001-2807-408E-88FC-42DC1BC570BD}">
      <dgm:prSet/>
      <dgm:spPr/>
      <dgm:t>
        <a:bodyPr/>
        <a:lstStyle/>
        <a:p>
          <a:endParaRPr lang="en-US"/>
        </a:p>
      </dgm:t>
    </dgm:pt>
    <dgm:pt modelId="{10C25F6C-9544-4D63-843F-9926B78905AE}">
      <dgm:prSet custT="1"/>
      <dgm:spPr/>
      <dgm:t>
        <a:bodyPr/>
        <a:lstStyle/>
        <a:p>
          <a:r>
            <a:rPr lang="en-US" sz="1200" dirty="0" smtClean="0"/>
            <a:t>Concept Implementation</a:t>
          </a:r>
        </a:p>
      </dgm:t>
    </dgm:pt>
    <dgm:pt modelId="{22E7B64C-49A6-44D2-A347-1DAFF55FA7ED}" type="sibTrans" cxnId="{EB5B1A18-1F71-42F8-AEFA-CF9A5E1953CB}">
      <dgm:prSet/>
      <dgm:spPr/>
      <dgm:t>
        <a:bodyPr/>
        <a:lstStyle/>
        <a:p>
          <a:endParaRPr lang="en-US"/>
        </a:p>
      </dgm:t>
    </dgm:pt>
    <dgm:pt modelId="{AC07CC48-E3F4-42D8-96EB-18AEF5D450EE}" type="parTrans" cxnId="{EB5B1A18-1F71-42F8-AEFA-CF9A5E1953CB}">
      <dgm:prSet/>
      <dgm:spPr/>
      <dgm:t>
        <a:bodyPr/>
        <a:lstStyle/>
        <a:p>
          <a:endParaRPr lang="en-US"/>
        </a:p>
      </dgm:t>
    </dgm:pt>
    <dgm:pt modelId="{33878F2A-45B7-8A4A-852F-FA081DD1B683}">
      <dgm:prSet phldrT="[Text]" custT="1"/>
      <dgm:spPr/>
      <dgm:t>
        <a:bodyPr/>
        <a:lstStyle/>
        <a:p>
          <a:pPr marL="119063" indent="-119063">
            <a:lnSpc>
              <a:spcPct val="100000"/>
            </a:lnSpc>
          </a:pPr>
          <a:r>
            <a:rPr lang="en-US" sz="1100" dirty="0" smtClean="0">
              <a:solidFill>
                <a:schemeClr val="bg1"/>
              </a:solidFill>
            </a:rPr>
            <a:t>Failure and life </a:t>
          </a:r>
          <a:r>
            <a:rPr lang="en-US" sz="1100" dirty="0" smtClean="0">
              <a:solidFill>
                <a:schemeClr val="bg1"/>
              </a:solidFill>
            </a:rPr>
            <a:t>analysis</a:t>
          </a:r>
          <a:endParaRPr lang="en-US" sz="1100" dirty="0">
            <a:solidFill>
              <a:schemeClr val="bg1"/>
            </a:solidFill>
          </a:endParaRPr>
        </a:p>
      </dgm:t>
    </dgm:pt>
    <dgm:pt modelId="{8D53D26B-734A-9F4D-BC80-E65569AD533C}" type="parTrans" cxnId="{7B2FC623-9E4B-494F-A8B5-830BA6540D8D}">
      <dgm:prSet/>
      <dgm:spPr/>
      <dgm:t>
        <a:bodyPr/>
        <a:lstStyle/>
        <a:p>
          <a:endParaRPr lang="en-US"/>
        </a:p>
      </dgm:t>
    </dgm:pt>
    <dgm:pt modelId="{290F9447-81E3-0B4F-BB95-41F126250808}" type="sibTrans" cxnId="{7B2FC623-9E4B-494F-A8B5-830BA6540D8D}">
      <dgm:prSet/>
      <dgm:spPr/>
      <dgm:t>
        <a:bodyPr/>
        <a:lstStyle/>
        <a:p>
          <a:endParaRPr lang="en-US"/>
        </a:p>
      </dgm:t>
    </dgm:pt>
    <dgm:pt modelId="{0A91B49B-89D6-436F-A301-91B3A6CB1878}">
      <dgm:prSet phldrT="[Text]" custT="1"/>
      <dgm:spPr>
        <a:solidFill>
          <a:srgbClr val="F79646"/>
        </a:solidFill>
      </dgm:spPr>
      <dgm:t>
        <a:bodyPr/>
        <a:lstStyle/>
        <a:p>
          <a:r>
            <a:rPr lang="en-US" sz="1200" dirty="0" smtClean="0"/>
            <a:t>Considered Assurance/Fault Mgt Application</a:t>
          </a:r>
          <a:endParaRPr lang="en-US" sz="1200" dirty="0"/>
        </a:p>
      </dgm:t>
    </dgm:pt>
    <dgm:pt modelId="{A6EC8057-BCB0-418B-AD52-9501EAF28227}" type="sibTrans" cxnId="{DF95C405-1177-432E-9A18-8C751A7EFCBD}">
      <dgm:prSet/>
      <dgm:spPr/>
      <dgm:t>
        <a:bodyPr/>
        <a:lstStyle/>
        <a:p>
          <a:endParaRPr lang="en-US"/>
        </a:p>
      </dgm:t>
    </dgm:pt>
    <dgm:pt modelId="{145FE6CA-F90B-4039-B0D6-0526B3BBCD53}" type="parTrans" cxnId="{DF95C405-1177-432E-9A18-8C751A7EFCBD}">
      <dgm:prSet/>
      <dgm:spPr/>
      <dgm:t>
        <a:bodyPr/>
        <a:lstStyle/>
        <a:p>
          <a:endParaRPr lang="en-US"/>
        </a:p>
      </dgm:t>
    </dgm:pt>
    <dgm:pt modelId="{CB21E5FA-3AA1-46B6-827D-53F2EAC66674}">
      <dgm:prSet custT="1"/>
      <dgm:spPr/>
      <dgm:t>
        <a:bodyPr/>
        <a:lstStyle/>
        <a:p>
          <a:r>
            <a:rPr lang="en-US" sz="1200" dirty="0" smtClean="0"/>
            <a:t>Mission Integration</a:t>
          </a:r>
        </a:p>
      </dgm:t>
    </dgm:pt>
    <dgm:pt modelId="{8D635D00-E1A0-4846-A07A-3DD0867E2788}" type="parTrans" cxnId="{808F33DA-9FCD-4A89-8D92-988D2B953CE7}">
      <dgm:prSet/>
      <dgm:spPr/>
      <dgm:t>
        <a:bodyPr/>
        <a:lstStyle/>
        <a:p>
          <a:endParaRPr lang="en-US"/>
        </a:p>
      </dgm:t>
    </dgm:pt>
    <dgm:pt modelId="{DB3108C6-1191-4B01-ACF8-5C84C0BD9110}" type="sibTrans" cxnId="{808F33DA-9FCD-4A89-8D92-988D2B953CE7}">
      <dgm:prSet/>
      <dgm:spPr/>
      <dgm:t>
        <a:bodyPr/>
        <a:lstStyle/>
        <a:p>
          <a:endParaRPr lang="en-US"/>
        </a:p>
      </dgm:t>
    </dgm:pt>
    <dgm:pt modelId="{4B2BF0EC-0EFE-4C67-BBFE-797F4B7A1BD7}">
      <dgm:prSet custT="1"/>
      <dgm:spPr/>
      <dgm:t>
        <a:bodyPr/>
        <a:lstStyle/>
        <a:p>
          <a:r>
            <a:rPr lang="en-US" sz="1200" dirty="0" smtClean="0"/>
            <a:t>50 Year Mission Execution</a:t>
          </a:r>
        </a:p>
      </dgm:t>
    </dgm:pt>
    <dgm:pt modelId="{576555BD-2F70-4C4E-A0CD-C58D6C45A135}" type="parTrans" cxnId="{8DB185E4-8D89-461A-A934-C2357FE8E0D8}">
      <dgm:prSet/>
      <dgm:spPr/>
      <dgm:t>
        <a:bodyPr/>
        <a:lstStyle/>
        <a:p>
          <a:endParaRPr lang="en-US"/>
        </a:p>
      </dgm:t>
    </dgm:pt>
    <dgm:pt modelId="{E16BC037-6822-4F60-BEB8-825E8A979DAE}" type="sibTrans" cxnId="{8DB185E4-8D89-461A-A934-C2357FE8E0D8}">
      <dgm:prSet/>
      <dgm:spPr/>
      <dgm:t>
        <a:bodyPr/>
        <a:lstStyle/>
        <a:p>
          <a:endParaRPr lang="en-US"/>
        </a:p>
      </dgm:t>
    </dgm:pt>
    <dgm:pt modelId="{AB775914-F1DA-460F-92C8-4932647CBD1E}">
      <dgm:prSet custT="1"/>
      <dgm:spPr/>
      <dgm:t>
        <a:bodyPr/>
        <a:lstStyle/>
        <a:p>
          <a:pPr marL="119063" indent="-119063">
            <a:lnSpc>
              <a:spcPct val="100000"/>
            </a:lnSpc>
          </a:pPr>
          <a:r>
            <a:rPr lang="en-US" sz="1100" dirty="0" smtClean="0">
              <a:solidFill>
                <a:schemeClr val="bg1"/>
              </a:solidFill>
            </a:rPr>
            <a:t>Re-analyze based on test results</a:t>
          </a:r>
          <a:endParaRPr lang="en-US" sz="1100" dirty="0" smtClean="0">
            <a:solidFill>
              <a:schemeClr val="bg1"/>
            </a:solidFill>
          </a:endParaRPr>
        </a:p>
      </dgm:t>
    </dgm:pt>
    <dgm:pt modelId="{A978261D-CDE3-4001-99CA-9838F9D09EE3}" type="parTrans" cxnId="{E5650854-ED79-4C62-B753-00EBB948F452}">
      <dgm:prSet/>
      <dgm:spPr/>
      <dgm:t>
        <a:bodyPr/>
        <a:lstStyle/>
        <a:p>
          <a:endParaRPr lang="en-US"/>
        </a:p>
      </dgm:t>
    </dgm:pt>
    <dgm:pt modelId="{E376C7B3-BD72-49D3-88F3-3EBE6907569B}" type="sibTrans" cxnId="{E5650854-ED79-4C62-B753-00EBB948F452}">
      <dgm:prSet/>
      <dgm:spPr/>
      <dgm:t>
        <a:bodyPr/>
        <a:lstStyle/>
        <a:p>
          <a:endParaRPr lang="en-US"/>
        </a:p>
      </dgm:t>
    </dgm:pt>
    <dgm:pt modelId="{F322E00D-6C1D-429E-94DC-DB265CF5BB79}">
      <dgm:prSet custT="1"/>
      <dgm:spPr/>
      <dgm:t>
        <a:bodyPr/>
        <a:lstStyle/>
        <a:p>
          <a:pPr marL="119063" indent="-119063">
            <a:lnSpc>
              <a:spcPct val="100000"/>
            </a:lnSpc>
          </a:pPr>
          <a:r>
            <a:rPr lang="en-US" sz="1100" dirty="0" smtClean="0">
              <a:solidFill>
                <a:schemeClr val="bg1"/>
              </a:solidFill>
            </a:rPr>
            <a:t>Re-Analyze</a:t>
          </a:r>
        </a:p>
      </dgm:t>
    </dgm:pt>
    <dgm:pt modelId="{FC2E57AD-4078-403B-AC34-D32A802BD3FF}" type="parTrans" cxnId="{43CEBB6B-C4DA-46B6-8508-3CABEBAC99B3}">
      <dgm:prSet/>
      <dgm:spPr/>
      <dgm:t>
        <a:bodyPr/>
        <a:lstStyle/>
        <a:p>
          <a:endParaRPr lang="en-US"/>
        </a:p>
      </dgm:t>
    </dgm:pt>
    <dgm:pt modelId="{ECB2DC12-7AB6-4F7F-8A5A-4F5C281C0319}" type="sibTrans" cxnId="{43CEBB6B-C4DA-46B6-8508-3CABEBAC99B3}">
      <dgm:prSet/>
      <dgm:spPr/>
      <dgm:t>
        <a:bodyPr/>
        <a:lstStyle/>
        <a:p>
          <a:endParaRPr lang="en-US"/>
        </a:p>
      </dgm:t>
    </dgm:pt>
    <dgm:pt modelId="{CBCD77C1-DF5C-4F5E-9499-D3E8D33962A3}">
      <dgm:prSet custT="1"/>
      <dgm:spPr/>
      <dgm:t>
        <a:bodyPr/>
        <a:lstStyle/>
        <a:p>
          <a:pPr marL="119063" indent="-119063">
            <a:lnSpc>
              <a:spcPct val="100000"/>
            </a:lnSpc>
          </a:pPr>
          <a:r>
            <a:rPr lang="en-US" sz="1100" dirty="0" smtClean="0">
              <a:solidFill>
                <a:schemeClr val="bg1"/>
              </a:solidFill>
            </a:rPr>
            <a:t>Conduct Preventative Maintence and Nominal Operations</a:t>
          </a:r>
        </a:p>
      </dgm:t>
    </dgm:pt>
    <dgm:pt modelId="{5F9E71D6-1998-4141-B621-C2FDA8F92C26}" type="parTrans" cxnId="{1EB30214-39AA-42A8-92EB-0D03A208963C}">
      <dgm:prSet/>
      <dgm:spPr/>
      <dgm:t>
        <a:bodyPr/>
        <a:lstStyle/>
        <a:p>
          <a:endParaRPr lang="en-US"/>
        </a:p>
      </dgm:t>
    </dgm:pt>
    <dgm:pt modelId="{21252604-310F-4E70-A10A-F388E1041196}" type="sibTrans" cxnId="{1EB30214-39AA-42A8-92EB-0D03A208963C}">
      <dgm:prSet/>
      <dgm:spPr/>
      <dgm:t>
        <a:bodyPr/>
        <a:lstStyle/>
        <a:p>
          <a:endParaRPr lang="en-US"/>
        </a:p>
      </dgm:t>
    </dgm:pt>
    <dgm:pt modelId="{1956365D-BCF5-4956-961E-CA8A7D57CBC4}">
      <dgm:prSet phldrT="[Text]" custT="1"/>
      <dgm:spPr/>
      <dgm:t>
        <a:bodyPr/>
        <a:lstStyle/>
        <a:p>
          <a:pPr marL="119063" indent="-119063">
            <a:lnSpc>
              <a:spcPct val="100000"/>
            </a:lnSpc>
          </a:pPr>
          <a:r>
            <a:rPr lang="en-US" sz="1100" dirty="0" smtClean="0">
              <a:solidFill>
                <a:schemeClr val="bg1"/>
              </a:solidFill>
            </a:rPr>
            <a:t>Autonomous Fault Management Design</a:t>
          </a:r>
          <a:endParaRPr lang="en-US" sz="1100" dirty="0">
            <a:solidFill>
              <a:schemeClr val="bg1"/>
            </a:solidFill>
          </a:endParaRPr>
        </a:p>
      </dgm:t>
    </dgm:pt>
    <dgm:pt modelId="{A7D43709-B37F-4D20-832E-22165D5A9C9C}" type="parTrans" cxnId="{53C20BA5-F9BB-4091-BA11-8A5F9AA3F668}">
      <dgm:prSet/>
      <dgm:spPr/>
      <dgm:t>
        <a:bodyPr/>
        <a:lstStyle/>
        <a:p>
          <a:endParaRPr lang="en-US"/>
        </a:p>
      </dgm:t>
    </dgm:pt>
    <dgm:pt modelId="{7E0748DF-4CEE-4A31-AA1D-D7D9272ADA71}" type="sibTrans" cxnId="{53C20BA5-F9BB-4091-BA11-8A5F9AA3F668}">
      <dgm:prSet/>
      <dgm:spPr/>
      <dgm:t>
        <a:bodyPr/>
        <a:lstStyle/>
        <a:p>
          <a:endParaRPr lang="en-US"/>
        </a:p>
      </dgm:t>
    </dgm:pt>
    <dgm:pt modelId="{12419809-FB18-4C4D-866B-089C320352BD}">
      <dgm:prSet phldrT="[Text]" custT="1"/>
      <dgm:spPr/>
      <dgm:t>
        <a:bodyPr/>
        <a:lstStyle/>
        <a:p>
          <a:pPr marL="119063" indent="-119063">
            <a:lnSpc>
              <a:spcPct val="100000"/>
            </a:lnSpc>
          </a:pPr>
          <a:r>
            <a:rPr lang="en-US" sz="1100" dirty="0" smtClean="0">
              <a:solidFill>
                <a:schemeClr val="bg1"/>
              </a:solidFill>
            </a:rPr>
            <a:t>Overall and Segment specific sustainment plan</a:t>
          </a:r>
          <a:endParaRPr lang="en-US" sz="1100" dirty="0">
            <a:solidFill>
              <a:schemeClr val="bg1"/>
            </a:solidFill>
          </a:endParaRPr>
        </a:p>
      </dgm:t>
    </dgm:pt>
    <dgm:pt modelId="{F5315C39-EA00-4CF4-AA1D-883867941397}" type="parTrans" cxnId="{38A8F9FC-106D-41D7-934D-FD0453D4C962}">
      <dgm:prSet/>
      <dgm:spPr/>
      <dgm:t>
        <a:bodyPr/>
        <a:lstStyle/>
        <a:p>
          <a:endParaRPr lang="en-US"/>
        </a:p>
      </dgm:t>
    </dgm:pt>
    <dgm:pt modelId="{43FE6B77-EB02-4C91-8A68-42CC2C320DE2}" type="sibTrans" cxnId="{38A8F9FC-106D-41D7-934D-FD0453D4C962}">
      <dgm:prSet/>
      <dgm:spPr/>
      <dgm:t>
        <a:bodyPr/>
        <a:lstStyle/>
        <a:p>
          <a:endParaRPr lang="en-US"/>
        </a:p>
      </dgm:t>
    </dgm:pt>
    <dgm:pt modelId="{C8CA1865-9059-411D-B0E4-39AD67364D7C}">
      <dgm:prSet custT="1"/>
      <dgm:spPr/>
      <dgm:t>
        <a:bodyPr/>
        <a:lstStyle/>
        <a:p>
          <a:pPr marL="119063" indent="-119063">
            <a:lnSpc>
              <a:spcPct val="100000"/>
            </a:lnSpc>
          </a:pPr>
          <a:r>
            <a:rPr lang="en-US" sz="1100" dirty="0" smtClean="0">
              <a:solidFill>
                <a:schemeClr val="bg1"/>
              </a:solidFill>
            </a:rPr>
            <a:t>Tailored  but Fully Test as You Fly –</a:t>
          </a:r>
          <a:br>
            <a:rPr lang="en-US" sz="1100" dirty="0" smtClean="0">
              <a:solidFill>
                <a:schemeClr val="bg1"/>
              </a:solidFill>
            </a:rPr>
          </a:br>
          <a:r>
            <a:rPr lang="en-US" sz="1100" dirty="0" smtClean="0">
              <a:solidFill>
                <a:schemeClr val="bg1"/>
              </a:solidFill>
            </a:rPr>
            <a:t>nominal  and anomalous operations</a:t>
          </a:r>
          <a:endParaRPr lang="en-US" sz="1100" dirty="0" smtClean="0">
            <a:solidFill>
              <a:schemeClr val="bg1"/>
            </a:solidFill>
          </a:endParaRPr>
        </a:p>
      </dgm:t>
    </dgm:pt>
    <dgm:pt modelId="{6D101012-B816-4206-B6B4-9F529CCD3D0C}" type="parTrans" cxnId="{6DE412F2-BAA8-4AC3-A904-F80254200D72}">
      <dgm:prSet/>
      <dgm:spPr/>
      <dgm:t>
        <a:bodyPr/>
        <a:lstStyle/>
        <a:p>
          <a:endParaRPr lang="en-US"/>
        </a:p>
      </dgm:t>
    </dgm:pt>
    <dgm:pt modelId="{7CFA33F5-D814-43C9-9DA7-0C69DA0B2513}" type="sibTrans" cxnId="{6DE412F2-BAA8-4AC3-A904-F80254200D72}">
      <dgm:prSet/>
      <dgm:spPr/>
      <dgm:t>
        <a:bodyPr/>
        <a:lstStyle/>
        <a:p>
          <a:endParaRPr lang="en-US"/>
        </a:p>
      </dgm:t>
    </dgm:pt>
    <dgm:pt modelId="{F158AF4F-55F5-4273-ABED-18967E892AC0}">
      <dgm:prSet custT="1"/>
      <dgm:spPr/>
      <dgm:t>
        <a:bodyPr/>
        <a:lstStyle/>
        <a:p>
          <a:pPr marL="119063" indent="-119063">
            <a:lnSpc>
              <a:spcPct val="100000"/>
            </a:lnSpc>
          </a:pPr>
          <a:r>
            <a:rPr lang="en-US" sz="1100" dirty="0" smtClean="0">
              <a:solidFill>
                <a:schemeClr val="bg1"/>
              </a:solidFill>
            </a:rPr>
            <a:t>Assess and mange risk for meeting plans and mission objectives</a:t>
          </a:r>
        </a:p>
      </dgm:t>
    </dgm:pt>
    <dgm:pt modelId="{ECDE3C83-87E9-4E7A-8E52-6657A3355503}" type="parTrans" cxnId="{15E932D8-5164-4F9A-B879-D651F9F34518}">
      <dgm:prSet/>
      <dgm:spPr/>
      <dgm:t>
        <a:bodyPr/>
        <a:lstStyle/>
        <a:p>
          <a:endParaRPr lang="en-US"/>
        </a:p>
      </dgm:t>
    </dgm:pt>
    <dgm:pt modelId="{F3AF780E-FC9C-4632-AD61-D2D34AE240AB}" type="sibTrans" cxnId="{15E932D8-5164-4F9A-B879-D651F9F34518}">
      <dgm:prSet/>
      <dgm:spPr/>
      <dgm:t>
        <a:bodyPr/>
        <a:lstStyle/>
        <a:p>
          <a:endParaRPr lang="en-US"/>
        </a:p>
      </dgm:t>
    </dgm:pt>
    <dgm:pt modelId="{C1A38CD7-31D2-44D1-81DD-A0E1A2D7F4D2}">
      <dgm:prSet custT="1"/>
      <dgm:spPr/>
      <dgm:t>
        <a:bodyPr/>
        <a:lstStyle/>
        <a:p>
          <a:pPr marL="119063" indent="-119063">
            <a:lnSpc>
              <a:spcPct val="100000"/>
            </a:lnSpc>
          </a:pPr>
          <a:r>
            <a:rPr lang="en-US" sz="1100" dirty="0" smtClean="0">
              <a:solidFill>
                <a:schemeClr val="bg1"/>
              </a:solidFill>
            </a:rPr>
            <a:t>Routinely assess Flight and Ground Resiliency</a:t>
          </a:r>
        </a:p>
      </dgm:t>
    </dgm:pt>
    <dgm:pt modelId="{683C2611-BC32-4691-B704-BFFD859BFE41}" type="parTrans" cxnId="{BA23212C-4457-437F-96E4-4843BD5E9881}">
      <dgm:prSet/>
      <dgm:spPr/>
      <dgm:t>
        <a:bodyPr/>
        <a:lstStyle/>
        <a:p>
          <a:endParaRPr lang="en-US"/>
        </a:p>
      </dgm:t>
    </dgm:pt>
    <dgm:pt modelId="{EAB9867A-67A4-4BC2-862A-DCA5D2A01128}" type="sibTrans" cxnId="{BA23212C-4457-437F-96E4-4843BD5E9881}">
      <dgm:prSet/>
      <dgm:spPr/>
      <dgm:t>
        <a:bodyPr/>
        <a:lstStyle/>
        <a:p>
          <a:endParaRPr lang="en-US"/>
        </a:p>
      </dgm:t>
    </dgm:pt>
    <dgm:pt modelId="{8CA64F60-F745-4583-8195-6A349F5B742A}">
      <dgm:prSet custT="1"/>
      <dgm:spPr/>
      <dgm:t>
        <a:bodyPr/>
        <a:lstStyle/>
        <a:p>
          <a:pPr marL="119063" indent="-119063">
            <a:lnSpc>
              <a:spcPct val="100000"/>
            </a:lnSpc>
          </a:pPr>
          <a:r>
            <a:rPr lang="en-US" sz="1100" dirty="0" smtClean="0">
              <a:solidFill>
                <a:schemeClr val="bg1"/>
              </a:solidFill>
            </a:rPr>
            <a:t>Maintain Ground/Digital Twin</a:t>
          </a:r>
        </a:p>
      </dgm:t>
    </dgm:pt>
    <dgm:pt modelId="{175B1BB9-1FBC-423B-A045-164B5AFC12BE}" type="parTrans" cxnId="{20ABB68F-DAE8-4911-8F9A-52669412CF0D}">
      <dgm:prSet/>
      <dgm:spPr/>
      <dgm:t>
        <a:bodyPr/>
        <a:lstStyle/>
        <a:p>
          <a:endParaRPr lang="en-US"/>
        </a:p>
      </dgm:t>
    </dgm:pt>
    <dgm:pt modelId="{A8A2E63C-4A9D-4737-A6A9-980C396D6555}" type="sibTrans" cxnId="{20ABB68F-DAE8-4911-8F9A-52669412CF0D}">
      <dgm:prSet/>
      <dgm:spPr/>
      <dgm:t>
        <a:bodyPr/>
        <a:lstStyle/>
        <a:p>
          <a:endParaRPr lang="en-US"/>
        </a:p>
      </dgm:t>
    </dgm:pt>
    <dgm:pt modelId="{91BFB0BE-30D6-46F1-A981-CF732D7A3FB3}">
      <dgm:prSet phldrT="[Text]" custT="1"/>
      <dgm:spPr/>
      <dgm:t>
        <a:bodyPr/>
        <a:lstStyle/>
        <a:p>
          <a:pPr marL="119063" indent="-119063">
            <a:lnSpc>
              <a:spcPct val="100000"/>
            </a:lnSpc>
          </a:pPr>
          <a:r>
            <a:rPr lang="en-US" sz="1100" dirty="0" smtClean="0">
              <a:solidFill>
                <a:schemeClr val="bg1"/>
              </a:solidFill>
            </a:rPr>
            <a:t>Environmental Forecasting and Sensitivity Analysis</a:t>
          </a:r>
          <a:endParaRPr lang="en-US" sz="1100" dirty="0">
            <a:solidFill>
              <a:schemeClr val="bg1"/>
            </a:solidFill>
          </a:endParaRPr>
        </a:p>
      </dgm:t>
    </dgm:pt>
    <dgm:pt modelId="{7FF31FB2-A50E-4528-84A1-0AECBDE266C6}" type="parTrans" cxnId="{9F723465-D571-4DD5-B4D3-CB4980810C31}">
      <dgm:prSet/>
      <dgm:spPr/>
      <dgm:t>
        <a:bodyPr/>
        <a:lstStyle/>
        <a:p>
          <a:endParaRPr lang="en-US"/>
        </a:p>
      </dgm:t>
    </dgm:pt>
    <dgm:pt modelId="{72775D10-196D-4184-AF46-48C592238748}" type="sibTrans" cxnId="{9F723465-D571-4DD5-B4D3-CB4980810C31}">
      <dgm:prSet/>
      <dgm:spPr/>
      <dgm:t>
        <a:bodyPr/>
        <a:lstStyle/>
        <a:p>
          <a:endParaRPr lang="en-US"/>
        </a:p>
      </dgm:t>
    </dgm:pt>
    <dgm:pt modelId="{27B8767A-7DE0-4B52-A090-0489B75635CD}">
      <dgm:prSet phldrT="[Text]" custT="1"/>
      <dgm:spPr/>
      <dgm:t>
        <a:bodyPr/>
        <a:lstStyle/>
        <a:p>
          <a:pPr marL="119063" indent="-119063">
            <a:lnSpc>
              <a:spcPct val="100000"/>
            </a:lnSpc>
          </a:pPr>
          <a:endParaRPr lang="en-US" sz="1100" dirty="0">
            <a:solidFill>
              <a:schemeClr val="bg1"/>
            </a:solidFill>
          </a:endParaRPr>
        </a:p>
      </dgm:t>
    </dgm:pt>
    <dgm:pt modelId="{AD4A8222-CBC9-4199-B472-297A7B7C8EE4}" type="parTrans" cxnId="{C75C5B20-4C60-47D3-A379-E032F1451E68}">
      <dgm:prSet/>
      <dgm:spPr/>
      <dgm:t>
        <a:bodyPr/>
        <a:lstStyle/>
        <a:p>
          <a:endParaRPr lang="en-US"/>
        </a:p>
      </dgm:t>
    </dgm:pt>
    <dgm:pt modelId="{06B12D74-48C0-4C3E-A43E-74FE0BFD7FBA}" type="sibTrans" cxnId="{C75C5B20-4C60-47D3-A379-E032F1451E68}">
      <dgm:prSet/>
      <dgm:spPr/>
      <dgm:t>
        <a:bodyPr/>
        <a:lstStyle/>
        <a:p>
          <a:endParaRPr lang="en-US"/>
        </a:p>
      </dgm:t>
    </dgm:pt>
    <dgm:pt modelId="{1663F6E9-8D02-4665-9B61-038A5DA076A9}">
      <dgm:prSet custT="1"/>
      <dgm:spPr/>
      <dgm:t>
        <a:bodyPr/>
        <a:lstStyle/>
        <a:p>
          <a:r>
            <a:rPr lang="en-US" sz="1100" dirty="0" smtClean="0">
              <a:solidFill>
                <a:schemeClr val="bg1"/>
              </a:solidFill>
            </a:rPr>
            <a:t> Selection of proven long life items and appropriate redundancy or designs</a:t>
          </a:r>
          <a:endParaRPr lang="en-US" sz="1100" dirty="0" smtClean="0">
            <a:solidFill>
              <a:schemeClr val="bg1"/>
            </a:solidFill>
          </a:endParaRPr>
        </a:p>
      </dgm:t>
    </dgm:pt>
    <dgm:pt modelId="{8AC3090F-EE55-435D-9742-AE4141625F4A}" type="parTrans" cxnId="{469F6A54-0A6A-47F3-8616-BC4D0F4E54FF}">
      <dgm:prSet/>
      <dgm:spPr/>
      <dgm:t>
        <a:bodyPr/>
        <a:lstStyle/>
        <a:p>
          <a:endParaRPr lang="en-US"/>
        </a:p>
      </dgm:t>
    </dgm:pt>
    <dgm:pt modelId="{799924AF-2308-4711-95EB-375BF284BE02}" type="sibTrans" cxnId="{469F6A54-0A6A-47F3-8616-BC4D0F4E54FF}">
      <dgm:prSet/>
      <dgm:spPr/>
      <dgm:t>
        <a:bodyPr/>
        <a:lstStyle/>
        <a:p>
          <a:endParaRPr lang="en-US"/>
        </a:p>
      </dgm:t>
    </dgm:pt>
    <dgm:pt modelId="{098E2379-8033-4C10-8911-4BD8C5A3F6F2}">
      <dgm:prSet phldrT="[Text]" custT="1"/>
      <dgm:spPr/>
      <dgm:t>
        <a:bodyPr/>
        <a:lstStyle/>
        <a:p>
          <a:pPr marL="119063" indent="-119063">
            <a:lnSpc>
              <a:spcPct val="100000"/>
            </a:lnSpc>
          </a:pPr>
          <a:r>
            <a:rPr lang="en-US" sz="1100" dirty="0" smtClean="0">
              <a:solidFill>
                <a:schemeClr val="bg1"/>
              </a:solidFill>
            </a:rPr>
            <a:t>Consistent Project/Risk Management/RMA Plans  (Development  -&gt; Operations) </a:t>
          </a:r>
          <a:endParaRPr lang="en-US" sz="1100" dirty="0">
            <a:solidFill>
              <a:schemeClr val="bg1"/>
            </a:solidFill>
          </a:endParaRPr>
        </a:p>
      </dgm:t>
    </dgm:pt>
    <dgm:pt modelId="{DE52CEE9-C0BF-4E04-88E5-6BAD37F470C8}" type="parTrans" cxnId="{DD8A085C-3E64-404F-97BF-1324C7238459}">
      <dgm:prSet/>
      <dgm:spPr/>
      <dgm:t>
        <a:bodyPr/>
        <a:lstStyle/>
        <a:p>
          <a:endParaRPr lang="en-US"/>
        </a:p>
      </dgm:t>
    </dgm:pt>
    <dgm:pt modelId="{5BF112E2-295F-4D9D-AEA2-061F6A300786}" type="sibTrans" cxnId="{DD8A085C-3E64-404F-97BF-1324C7238459}">
      <dgm:prSet/>
      <dgm:spPr/>
      <dgm:t>
        <a:bodyPr/>
        <a:lstStyle/>
        <a:p>
          <a:endParaRPr lang="en-US"/>
        </a:p>
      </dgm:t>
    </dgm:pt>
    <dgm:pt modelId="{89E8D5B7-6336-40FD-94FE-7D0F46354F37}">
      <dgm:prSet custT="1"/>
      <dgm:spPr/>
      <dgm:t>
        <a:bodyPr/>
        <a:lstStyle/>
        <a:p>
          <a:pPr marL="119063" marR="0" lvl="0" indent="-119063" defTabSz="914400" eaLnBrk="1" fontAlgn="auto" latinLnBrk="0" hangingPunct="1">
            <a:lnSpc>
              <a:spcPct val="100000"/>
            </a:lnSpc>
            <a:spcBef>
              <a:spcPts val="0"/>
            </a:spcBef>
            <a:spcAft>
              <a:spcPts val="0"/>
            </a:spcAft>
            <a:buClrTx/>
            <a:buSzTx/>
            <a:buFontTx/>
            <a:buNone/>
            <a:tabLst/>
            <a:defRPr/>
          </a:pPr>
          <a:endParaRPr lang="en-US" sz="1100" dirty="0" smtClean="0">
            <a:solidFill>
              <a:schemeClr val="bg1"/>
            </a:solidFill>
          </a:endParaRPr>
        </a:p>
      </dgm:t>
    </dgm:pt>
    <dgm:pt modelId="{712332AB-2843-4C9E-98D7-1BA0D98DBFA3}" type="parTrans" cxnId="{E2570241-9D9C-406B-AAE3-826CA6C742DA}">
      <dgm:prSet/>
      <dgm:spPr/>
      <dgm:t>
        <a:bodyPr/>
        <a:lstStyle/>
        <a:p>
          <a:endParaRPr lang="en-US"/>
        </a:p>
      </dgm:t>
    </dgm:pt>
    <dgm:pt modelId="{2F6BA85E-017B-47D7-B395-C867B1882E44}" type="sibTrans" cxnId="{E2570241-9D9C-406B-AAE3-826CA6C742DA}">
      <dgm:prSet/>
      <dgm:spPr/>
      <dgm:t>
        <a:bodyPr/>
        <a:lstStyle/>
        <a:p>
          <a:endParaRPr lang="en-US"/>
        </a:p>
      </dgm:t>
    </dgm:pt>
    <dgm:pt modelId="{400368FF-393D-4ED0-B76C-65DBDA3CE28B}">
      <dgm:prSet custT="1"/>
      <dgm:spPr/>
      <dgm:t>
        <a:bodyPr/>
        <a:lstStyle/>
        <a:p>
          <a:pPr marL="119063" marR="0" lvl="0" indent="-119063" defTabSz="914400" eaLnBrk="1" fontAlgn="auto" latinLnBrk="0" hangingPunct="1">
            <a:lnSpc>
              <a:spcPct val="100000"/>
            </a:lnSpc>
            <a:spcBef>
              <a:spcPts val="0"/>
            </a:spcBef>
            <a:spcAft>
              <a:spcPts val="0"/>
            </a:spcAft>
            <a:buClrTx/>
            <a:buSzTx/>
            <a:buFontTx/>
            <a:buNone/>
            <a:tabLst/>
            <a:defRPr/>
          </a:pPr>
          <a:r>
            <a:rPr lang="en-US" sz="1100" dirty="0" smtClean="0">
              <a:solidFill>
                <a:schemeClr val="bg1"/>
              </a:solidFill>
            </a:rPr>
            <a:t>Life test new design concepts</a:t>
          </a:r>
          <a:endParaRPr lang="en-US" sz="1100" dirty="0" smtClean="0">
            <a:solidFill>
              <a:schemeClr val="bg1"/>
            </a:solidFill>
          </a:endParaRPr>
        </a:p>
      </dgm:t>
    </dgm:pt>
    <dgm:pt modelId="{0CEE70FE-E8DB-4288-B612-EB9678468833}" type="parTrans" cxnId="{A5276531-CA60-45ED-96C1-80C614519B8B}">
      <dgm:prSet/>
      <dgm:spPr/>
      <dgm:t>
        <a:bodyPr/>
        <a:lstStyle/>
        <a:p>
          <a:endParaRPr lang="en-US"/>
        </a:p>
      </dgm:t>
    </dgm:pt>
    <dgm:pt modelId="{B2498FF5-F161-42DF-B761-4BBFDEC194C4}" type="sibTrans" cxnId="{A5276531-CA60-45ED-96C1-80C614519B8B}">
      <dgm:prSet/>
      <dgm:spPr/>
      <dgm:t>
        <a:bodyPr/>
        <a:lstStyle/>
        <a:p>
          <a:endParaRPr lang="en-US"/>
        </a:p>
      </dgm:t>
    </dgm:pt>
    <dgm:pt modelId="{26DC9AE5-83C5-4A01-87E7-35018EE14150}">
      <dgm:prSet custT="1"/>
      <dgm:spPr/>
      <dgm:t>
        <a:bodyPr/>
        <a:lstStyle/>
        <a:p>
          <a:pPr marL="119063" marR="0" lvl="0" indent="-119063" defTabSz="914400" eaLnBrk="1" fontAlgn="auto" latinLnBrk="0" hangingPunct="1">
            <a:lnSpc>
              <a:spcPct val="100000"/>
            </a:lnSpc>
            <a:spcBef>
              <a:spcPts val="0"/>
            </a:spcBef>
            <a:spcAft>
              <a:spcPts val="0"/>
            </a:spcAft>
            <a:buClrTx/>
            <a:buSzTx/>
            <a:buFontTx/>
            <a:buNone/>
            <a:tabLst/>
            <a:defRPr/>
          </a:pPr>
          <a:r>
            <a:rPr lang="en-US" sz="1100" dirty="0" smtClean="0">
              <a:solidFill>
                <a:schemeClr val="bg1"/>
              </a:solidFill>
            </a:rPr>
            <a:t>Test environmental protection and sensitive units</a:t>
          </a:r>
          <a:endParaRPr lang="en-US" sz="1100" dirty="0" smtClean="0">
            <a:solidFill>
              <a:schemeClr val="bg1"/>
            </a:solidFill>
          </a:endParaRPr>
        </a:p>
      </dgm:t>
    </dgm:pt>
    <dgm:pt modelId="{662C2B0F-364E-434A-9218-DA86BAC69315}" type="parTrans" cxnId="{E35816F2-88E3-400B-89AC-CC8480C7A030}">
      <dgm:prSet/>
      <dgm:spPr/>
      <dgm:t>
        <a:bodyPr/>
        <a:lstStyle/>
        <a:p>
          <a:endParaRPr lang="en-US"/>
        </a:p>
      </dgm:t>
    </dgm:pt>
    <dgm:pt modelId="{7C97DB9A-492C-4079-BCB6-2040FD637540}" type="sibTrans" cxnId="{E35816F2-88E3-400B-89AC-CC8480C7A030}">
      <dgm:prSet/>
      <dgm:spPr/>
      <dgm:t>
        <a:bodyPr/>
        <a:lstStyle/>
        <a:p>
          <a:endParaRPr lang="en-US"/>
        </a:p>
      </dgm:t>
    </dgm:pt>
    <dgm:pt modelId="{5AD5CCD5-A985-4ABE-8745-8DBE555101CC}" type="pres">
      <dgm:prSet presAssocID="{DD554A85-BDAC-4F6B-B44C-7885C2DE9FBC}" presName="rootnode" presStyleCnt="0">
        <dgm:presLayoutVars>
          <dgm:chMax/>
          <dgm:chPref/>
          <dgm:dir/>
          <dgm:animLvl val="lvl"/>
        </dgm:presLayoutVars>
      </dgm:prSet>
      <dgm:spPr/>
      <dgm:t>
        <a:bodyPr/>
        <a:lstStyle/>
        <a:p>
          <a:endParaRPr lang="en-US"/>
        </a:p>
      </dgm:t>
    </dgm:pt>
    <dgm:pt modelId="{4FE0891D-4D42-41A1-BD81-CE37557B2C5D}" type="pres">
      <dgm:prSet presAssocID="{126D21DC-6674-4A06-A6A1-A4054E48D135}" presName="composite" presStyleCnt="0"/>
      <dgm:spPr/>
      <dgm:t>
        <a:bodyPr/>
        <a:lstStyle/>
        <a:p>
          <a:endParaRPr lang="en-US"/>
        </a:p>
      </dgm:t>
    </dgm:pt>
    <dgm:pt modelId="{F3368F73-1DF6-43E8-B843-6B011407812F}" type="pres">
      <dgm:prSet presAssocID="{126D21DC-6674-4A06-A6A1-A4054E48D135}" presName="bentUpArrow1" presStyleLbl="alignImgPlace1" presStyleIdx="0" presStyleCnt="6" custScaleX="178763" custScaleY="164139" custLinFactX="-11769" custLinFactY="-98352" custLinFactNeighborX="-100000" custLinFactNeighborY="-100000"/>
      <dgm:spPr>
        <a:prstGeom prst="leftUpArrow">
          <a:avLst/>
        </a:prstGeom>
      </dgm:spPr>
      <dgm:t>
        <a:bodyPr/>
        <a:lstStyle/>
        <a:p>
          <a:endParaRPr lang="en-US"/>
        </a:p>
      </dgm:t>
    </dgm:pt>
    <dgm:pt modelId="{367CA135-05D9-4DB3-AE61-1021D5FDAEB8}" type="pres">
      <dgm:prSet presAssocID="{126D21DC-6674-4A06-A6A1-A4054E48D135}" presName="ParentText" presStyleLbl="node1" presStyleIdx="0" presStyleCnt="7" custScaleX="285652" custScaleY="154392" custLinFactY="-100000" custLinFactNeighborX="-41482" custLinFactNeighborY="-134800">
        <dgm:presLayoutVars>
          <dgm:chMax val="1"/>
          <dgm:chPref val="1"/>
          <dgm:bulletEnabled val="1"/>
        </dgm:presLayoutVars>
      </dgm:prSet>
      <dgm:spPr/>
      <dgm:t>
        <a:bodyPr/>
        <a:lstStyle/>
        <a:p>
          <a:endParaRPr lang="en-US"/>
        </a:p>
      </dgm:t>
    </dgm:pt>
    <dgm:pt modelId="{AD0E4763-3797-4EA6-841F-D4523F9EF5E1}" type="pres">
      <dgm:prSet presAssocID="{126D21DC-6674-4A06-A6A1-A4054E48D135}" presName="ChildText" presStyleLbl="revTx" presStyleIdx="0" presStyleCnt="7" custScaleX="741933" custScaleY="110000" custLinFactX="197929" custLinFactY="-118484" custLinFactNeighborX="200000" custLinFactNeighborY="-200000">
        <dgm:presLayoutVars>
          <dgm:chMax val="0"/>
          <dgm:chPref val="0"/>
          <dgm:bulletEnabled val="1"/>
        </dgm:presLayoutVars>
      </dgm:prSet>
      <dgm:spPr/>
      <dgm:t>
        <a:bodyPr/>
        <a:lstStyle/>
        <a:p>
          <a:endParaRPr lang="en-US"/>
        </a:p>
      </dgm:t>
    </dgm:pt>
    <dgm:pt modelId="{D92B2ADE-9334-40E1-BB2C-18DFE46108DD}" type="pres">
      <dgm:prSet presAssocID="{6EC241B6-5703-49B1-961B-7AE5A552A14F}" presName="sibTrans" presStyleCnt="0"/>
      <dgm:spPr/>
      <dgm:t>
        <a:bodyPr/>
        <a:lstStyle/>
        <a:p>
          <a:endParaRPr lang="en-US"/>
        </a:p>
      </dgm:t>
    </dgm:pt>
    <dgm:pt modelId="{DEDCF809-1795-4B5A-BA76-7F661431636A}" type="pres">
      <dgm:prSet presAssocID="{0A91B49B-89D6-436F-A301-91B3A6CB1878}" presName="composite" presStyleCnt="0"/>
      <dgm:spPr/>
      <dgm:t>
        <a:bodyPr/>
        <a:lstStyle/>
        <a:p>
          <a:endParaRPr lang="en-US"/>
        </a:p>
      </dgm:t>
    </dgm:pt>
    <dgm:pt modelId="{8AE172C8-1FC7-4B0D-9ED0-EBF7BC70A37F}" type="pres">
      <dgm:prSet presAssocID="{0A91B49B-89D6-436F-A301-91B3A6CB1878}" presName="bentUpArrow1" presStyleLbl="alignImgPlace1" presStyleIdx="1" presStyleCnt="6" custFlipVert="1" custScaleX="83432" custScaleY="33444" custLinFactX="-113733" custLinFactNeighborX="-200000" custLinFactNeighborY="14059"/>
      <dgm:spPr>
        <a:prstGeom prst="leftUpArrow">
          <a:avLst/>
        </a:prstGeom>
        <a:solidFill>
          <a:schemeClr val="accent1">
            <a:lumMod val="75000"/>
          </a:schemeClr>
        </a:solidFill>
        <a:ln>
          <a:solidFill>
            <a:schemeClr val="accent1">
              <a:lumMod val="75000"/>
            </a:schemeClr>
          </a:solidFill>
        </a:ln>
      </dgm:spPr>
      <dgm:t>
        <a:bodyPr/>
        <a:lstStyle/>
        <a:p>
          <a:endParaRPr lang="en-US"/>
        </a:p>
      </dgm:t>
    </dgm:pt>
    <dgm:pt modelId="{1E2BD952-6CF0-4C21-8916-570C7E1057B7}" type="pres">
      <dgm:prSet presAssocID="{0A91B49B-89D6-436F-A301-91B3A6CB1878}" presName="ParentText" presStyleLbl="node1" presStyleIdx="1" presStyleCnt="7" custScaleX="300817" custScaleY="166550" custLinFactX="-135060" custLinFactY="-100000" custLinFactNeighborX="-200000" custLinFactNeighborY="-131919">
        <dgm:presLayoutVars>
          <dgm:chMax val="1"/>
          <dgm:chPref val="1"/>
          <dgm:bulletEnabled val="1"/>
        </dgm:presLayoutVars>
      </dgm:prSet>
      <dgm:spPr/>
      <dgm:t>
        <a:bodyPr/>
        <a:lstStyle/>
        <a:p>
          <a:endParaRPr lang="en-US"/>
        </a:p>
      </dgm:t>
    </dgm:pt>
    <dgm:pt modelId="{7927FAA2-1494-45E9-BFDA-3AF3A602CFEC}" type="pres">
      <dgm:prSet presAssocID="{0A91B49B-89D6-436F-A301-91B3A6CB1878}" presName="ChildText" presStyleLbl="revTx" presStyleIdx="1" presStyleCnt="7" custScaleX="1323637" custScaleY="58505" custLinFactX="104508" custLinFactY="-100000" custLinFactNeighborX="200000" custLinFactNeighborY="-155620">
        <dgm:presLayoutVars>
          <dgm:chMax val="0"/>
          <dgm:chPref val="0"/>
          <dgm:bulletEnabled val="1"/>
        </dgm:presLayoutVars>
      </dgm:prSet>
      <dgm:spPr/>
      <dgm:t>
        <a:bodyPr/>
        <a:lstStyle/>
        <a:p>
          <a:endParaRPr lang="en-US"/>
        </a:p>
      </dgm:t>
    </dgm:pt>
    <dgm:pt modelId="{BFE36BAB-6253-48B9-B02E-EACF69D41FCB}" type="pres">
      <dgm:prSet presAssocID="{A6EC8057-BCB0-418B-AD52-9501EAF28227}" presName="sibTrans" presStyleCnt="0"/>
      <dgm:spPr/>
      <dgm:t>
        <a:bodyPr/>
        <a:lstStyle/>
        <a:p>
          <a:endParaRPr lang="en-US"/>
        </a:p>
      </dgm:t>
    </dgm:pt>
    <dgm:pt modelId="{09670ABE-70B7-4A37-996B-8632042A8F88}" type="pres">
      <dgm:prSet presAssocID="{0479EF17-1777-40E2-958F-E8EFA55DD956}" presName="composite" presStyleCnt="0"/>
      <dgm:spPr/>
      <dgm:t>
        <a:bodyPr/>
        <a:lstStyle/>
        <a:p>
          <a:endParaRPr lang="en-US"/>
        </a:p>
      </dgm:t>
    </dgm:pt>
    <dgm:pt modelId="{4FC7E091-2E46-4E54-80E7-01801AA7512E}" type="pres">
      <dgm:prSet presAssocID="{0479EF17-1777-40E2-958F-E8EFA55DD956}" presName="bentUpArrow1" presStyleLbl="alignImgPlace1" presStyleIdx="2" presStyleCnt="6" custScaleX="229434" custScaleY="165922" custLinFactX="-282935" custLinFactY="-135163" custLinFactNeighborX="-300000" custLinFactNeighborY="-200000"/>
      <dgm:spPr>
        <a:prstGeom prst="leftUpArrow">
          <a:avLst/>
        </a:prstGeom>
      </dgm:spPr>
      <dgm:t>
        <a:bodyPr/>
        <a:lstStyle/>
        <a:p>
          <a:endParaRPr lang="en-US"/>
        </a:p>
      </dgm:t>
    </dgm:pt>
    <dgm:pt modelId="{757407B4-1230-440C-99CC-72D72FCAEE1A}" type="pres">
      <dgm:prSet presAssocID="{0479EF17-1777-40E2-958F-E8EFA55DD956}" presName="ParentText" presStyleLbl="node1" presStyleIdx="2" presStyleCnt="7" custScaleX="317232" custScaleY="158918" custLinFactX="-56521" custLinFactY="-45516" custLinFactNeighborX="-100000" custLinFactNeighborY="-100000">
        <dgm:presLayoutVars>
          <dgm:chMax val="1"/>
          <dgm:chPref val="1"/>
          <dgm:bulletEnabled val="1"/>
        </dgm:presLayoutVars>
      </dgm:prSet>
      <dgm:spPr/>
      <dgm:t>
        <a:bodyPr/>
        <a:lstStyle/>
        <a:p>
          <a:endParaRPr lang="en-US"/>
        </a:p>
      </dgm:t>
    </dgm:pt>
    <dgm:pt modelId="{963BD525-1735-463A-B909-1178D9349449}" type="pres">
      <dgm:prSet presAssocID="{0479EF17-1777-40E2-958F-E8EFA55DD956}" presName="ChildText" presStyleLbl="revTx" presStyleIdx="2" presStyleCnt="7" custScaleX="818529" custScaleY="114565" custLinFactX="111215" custLinFactY="-76601" custLinFactNeighborX="200000" custLinFactNeighborY="-100000">
        <dgm:presLayoutVars>
          <dgm:chMax val="0"/>
          <dgm:chPref val="0"/>
          <dgm:bulletEnabled val="1"/>
        </dgm:presLayoutVars>
      </dgm:prSet>
      <dgm:spPr/>
      <dgm:t>
        <a:bodyPr/>
        <a:lstStyle/>
        <a:p>
          <a:endParaRPr lang="en-US"/>
        </a:p>
      </dgm:t>
    </dgm:pt>
    <dgm:pt modelId="{F19AF3DF-9905-407A-9FF6-A11BADEAE60D}" type="pres">
      <dgm:prSet presAssocID="{3A73DE17-96D6-470F-AC46-BAA2DF4D98BE}" presName="sibTrans" presStyleCnt="0"/>
      <dgm:spPr/>
      <dgm:t>
        <a:bodyPr/>
        <a:lstStyle/>
        <a:p>
          <a:endParaRPr lang="en-US"/>
        </a:p>
      </dgm:t>
    </dgm:pt>
    <dgm:pt modelId="{68D73465-221B-4169-9847-50CBF6665F56}" type="pres">
      <dgm:prSet presAssocID="{D3A64AF8-5BDB-450F-B884-9260D6B9E6CB}" presName="composite" presStyleCnt="0"/>
      <dgm:spPr/>
      <dgm:t>
        <a:bodyPr/>
        <a:lstStyle/>
        <a:p>
          <a:endParaRPr lang="en-US"/>
        </a:p>
      </dgm:t>
    </dgm:pt>
    <dgm:pt modelId="{DA0078E6-3881-4323-99CB-EEE00E515E52}" type="pres">
      <dgm:prSet presAssocID="{D3A64AF8-5BDB-450F-B884-9260D6B9E6CB}" presName="bentUpArrow1" presStyleLbl="alignImgPlace1" presStyleIdx="3" presStyleCnt="6" custScaleX="194725" custScaleY="172948" custLinFactX="-300000" custLinFactNeighborX="-324896" custLinFactNeighborY="-20501"/>
      <dgm:spPr/>
      <dgm:t>
        <a:bodyPr/>
        <a:lstStyle/>
        <a:p>
          <a:endParaRPr lang="en-US"/>
        </a:p>
      </dgm:t>
    </dgm:pt>
    <dgm:pt modelId="{FD8CD221-8146-4B3F-A691-C12BFC9F4119}" type="pres">
      <dgm:prSet presAssocID="{D3A64AF8-5BDB-450F-B884-9260D6B9E6CB}" presName="ParentText" presStyleLbl="node1" presStyleIdx="3" presStyleCnt="7" custScaleX="280150" custScaleY="169951" custLinFactX="-200000" custLinFactY="-9649" custLinFactNeighborX="-231619" custLinFactNeighborY="-100000">
        <dgm:presLayoutVars>
          <dgm:chMax val="1"/>
          <dgm:chPref val="1"/>
          <dgm:bulletEnabled val="1"/>
        </dgm:presLayoutVars>
      </dgm:prSet>
      <dgm:spPr/>
      <dgm:t>
        <a:bodyPr/>
        <a:lstStyle/>
        <a:p>
          <a:endParaRPr lang="en-US"/>
        </a:p>
      </dgm:t>
    </dgm:pt>
    <dgm:pt modelId="{FBF19370-745D-4FD9-B087-5DE71FE5FE16}" type="pres">
      <dgm:prSet presAssocID="{D3A64AF8-5BDB-450F-B884-9260D6B9E6CB}" presName="ChildText" presStyleLbl="revTx" presStyleIdx="3" presStyleCnt="7" custScaleX="1256487" custScaleY="58242" custLinFactX="23601" custLinFactY="-8837" custLinFactNeighborX="100000" custLinFactNeighborY="-100000">
        <dgm:presLayoutVars>
          <dgm:chMax val="0"/>
          <dgm:chPref val="0"/>
          <dgm:bulletEnabled val="1"/>
        </dgm:presLayoutVars>
      </dgm:prSet>
      <dgm:spPr/>
      <dgm:t>
        <a:bodyPr/>
        <a:lstStyle/>
        <a:p>
          <a:endParaRPr lang="en-US"/>
        </a:p>
      </dgm:t>
    </dgm:pt>
    <dgm:pt modelId="{C35E2DF6-E835-4166-9DFD-6C6B10FB8BF7}" type="pres">
      <dgm:prSet presAssocID="{7DD8CE74-4348-4371-9883-24FA4C2321BC}" presName="sibTrans" presStyleCnt="0"/>
      <dgm:spPr/>
      <dgm:t>
        <a:bodyPr/>
        <a:lstStyle/>
        <a:p>
          <a:endParaRPr lang="en-US"/>
        </a:p>
      </dgm:t>
    </dgm:pt>
    <dgm:pt modelId="{3484B08B-9C21-4438-882C-8A45E0F10651}" type="pres">
      <dgm:prSet presAssocID="{10C25F6C-9544-4D63-843F-9926B78905AE}" presName="composite" presStyleCnt="0"/>
      <dgm:spPr/>
      <dgm:t>
        <a:bodyPr/>
        <a:lstStyle/>
        <a:p>
          <a:endParaRPr lang="en-US"/>
        </a:p>
      </dgm:t>
    </dgm:pt>
    <dgm:pt modelId="{0AD46D33-8746-454A-A4D4-1C59DBD07A3C}" type="pres">
      <dgm:prSet presAssocID="{10C25F6C-9544-4D63-843F-9926B78905AE}" presName="bentUpArrow1" presStyleLbl="alignImgPlace1" presStyleIdx="4" presStyleCnt="6" custScaleX="227022" custScaleY="187543" custLinFactX="-200000" custLinFactNeighborX="-206106" custLinFactNeighborY="-14544"/>
      <dgm:spPr>
        <a:prstGeom prst="leftUpArrow">
          <a:avLst/>
        </a:prstGeom>
      </dgm:spPr>
      <dgm:t>
        <a:bodyPr/>
        <a:lstStyle/>
        <a:p>
          <a:endParaRPr lang="en-US"/>
        </a:p>
      </dgm:t>
    </dgm:pt>
    <dgm:pt modelId="{4408D300-EB1A-4EB0-8780-D6463300829D}" type="pres">
      <dgm:prSet presAssocID="{10C25F6C-9544-4D63-843F-9926B78905AE}" presName="ParentText" presStyleLbl="node1" presStyleIdx="4" presStyleCnt="7" custScaleX="251519" custScaleY="163515" custLinFactX="-100000" custLinFactNeighborX="-199188" custLinFactNeighborY="-83116">
        <dgm:presLayoutVars>
          <dgm:chMax val="1"/>
          <dgm:chPref val="1"/>
          <dgm:bulletEnabled val="1"/>
        </dgm:presLayoutVars>
      </dgm:prSet>
      <dgm:spPr/>
      <dgm:t>
        <a:bodyPr/>
        <a:lstStyle/>
        <a:p>
          <a:endParaRPr lang="en-US"/>
        </a:p>
      </dgm:t>
    </dgm:pt>
    <dgm:pt modelId="{E27648A8-0E28-4072-A30C-8C2956457C84}" type="pres">
      <dgm:prSet presAssocID="{10C25F6C-9544-4D63-843F-9926B78905AE}" presName="ChildText" presStyleLbl="revTx" presStyleIdx="4" presStyleCnt="7" custScaleX="715449" custScaleY="140284" custLinFactY="-2044" custLinFactNeighborX="12350" custLinFactNeighborY="-100000">
        <dgm:presLayoutVars>
          <dgm:chMax val="0"/>
          <dgm:chPref val="0"/>
          <dgm:bulletEnabled val="1"/>
        </dgm:presLayoutVars>
      </dgm:prSet>
      <dgm:spPr/>
      <dgm:t>
        <a:bodyPr/>
        <a:lstStyle/>
        <a:p>
          <a:endParaRPr lang="en-US"/>
        </a:p>
      </dgm:t>
    </dgm:pt>
    <dgm:pt modelId="{7FD3D07B-50AA-4AC1-8E92-BDDF915FDD6B}" type="pres">
      <dgm:prSet presAssocID="{22E7B64C-49A6-44D2-A347-1DAFF55FA7ED}" presName="sibTrans" presStyleCnt="0"/>
      <dgm:spPr/>
      <dgm:t>
        <a:bodyPr/>
        <a:lstStyle/>
        <a:p>
          <a:endParaRPr lang="en-US"/>
        </a:p>
      </dgm:t>
    </dgm:pt>
    <dgm:pt modelId="{C95A0737-AA14-4721-904B-3B9684BE1352}" type="pres">
      <dgm:prSet presAssocID="{CB21E5FA-3AA1-46B6-827D-53F2EAC66674}" presName="composite" presStyleCnt="0"/>
      <dgm:spPr/>
      <dgm:t>
        <a:bodyPr/>
        <a:lstStyle/>
        <a:p>
          <a:endParaRPr lang="en-US"/>
        </a:p>
      </dgm:t>
    </dgm:pt>
    <dgm:pt modelId="{5D02453D-18F5-461C-96DD-83733CC26D13}" type="pres">
      <dgm:prSet presAssocID="{CB21E5FA-3AA1-46B6-827D-53F2EAC66674}" presName="bentUpArrow1" presStyleLbl="alignImgPlace1" presStyleIdx="5" presStyleCnt="6" custScaleX="211867" custScaleY="232376" custLinFactX="-273101" custLinFactNeighborX="-300000" custLinFactNeighborY="72742"/>
      <dgm:spPr>
        <a:prstGeom prst="leftUpArrow">
          <a:avLst/>
        </a:prstGeom>
      </dgm:spPr>
      <dgm:t>
        <a:bodyPr/>
        <a:lstStyle/>
        <a:p>
          <a:endParaRPr lang="en-US"/>
        </a:p>
      </dgm:t>
    </dgm:pt>
    <dgm:pt modelId="{F7DFF684-5E20-4D0F-88EE-3D686F3CD9AA}" type="pres">
      <dgm:prSet presAssocID="{CB21E5FA-3AA1-46B6-827D-53F2EAC66674}" presName="ParentText" presStyleLbl="node1" presStyleIdx="5" presStyleCnt="7" custScaleX="218315" custScaleY="144234" custLinFactX="-200000" custLinFactNeighborX="-206787" custLinFactNeighborY="-34905">
        <dgm:presLayoutVars>
          <dgm:chMax val="1"/>
          <dgm:chPref val="1"/>
          <dgm:bulletEnabled val="1"/>
        </dgm:presLayoutVars>
      </dgm:prSet>
      <dgm:spPr/>
      <dgm:t>
        <a:bodyPr/>
        <a:lstStyle/>
        <a:p>
          <a:endParaRPr lang="en-US"/>
        </a:p>
      </dgm:t>
    </dgm:pt>
    <dgm:pt modelId="{0E3B385A-3950-4DA4-8680-0F3D7739885B}" type="pres">
      <dgm:prSet presAssocID="{CB21E5FA-3AA1-46B6-827D-53F2EAC66674}" presName="ChildText" presStyleLbl="revTx" presStyleIdx="5" presStyleCnt="7" custScaleX="858032" custScaleY="69022" custLinFactNeighborX="-76023" custLinFactNeighborY="-38109">
        <dgm:presLayoutVars>
          <dgm:chMax val="0"/>
          <dgm:chPref val="0"/>
          <dgm:bulletEnabled val="1"/>
        </dgm:presLayoutVars>
      </dgm:prSet>
      <dgm:spPr/>
      <dgm:t>
        <a:bodyPr/>
        <a:lstStyle/>
        <a:p>
          <a:endParaRPr lang="en-US"/>
        </a:p>
      </dgm:t>
    </dgm:pt>
    <dgm:pt modelId="{E66126B7-DDB1-450C-9E69-D13AC971D4F6}" type="pres">
      <dgm:prSet presAssocID="{DB3108C6-1191-4B01-ACF8-5C84C0BD9110}" presName="sibTrans" presStyleCnt="0"/>
      <dgm:spPr/>
      <dgm:t>
        <a:bodyPr/>
        <a:lstStyle/>
        <a:p>
          <a:endParaRPr lang="en-US"/>
        </a:p>
      </dgm:t>
    </dgm:pt>
    <dgm:pt modelId="{C3FA79B2-3B34-4DFC-B5C1-6AF1C0D4194F}" type="pres">
      <dgm:prSet presAssocID="{4B2BF0EC-0EFE-4C67-BBFE-797F4B7A1BD7}" presName="composite" presStyleCnt="0"/>
      <dgm:spPr/>
      <dgm:t>
        <a:bodyPr/>
        <a:lstStyle/>
        <a:p>
          <a:endParaRPr lang="en-US"/>
        </a:p>
      </dgm:t>
    </dgm:pt>
    <dgm:pt modelId="{2F04A27E-6B2D-40C5-B5D7-2701C3FCB2FA}" type="pres">
      <dgm:prSet presAssocID="{4B2BF0EC-0EFE-4C67-BBFE-797F4B7A1BD7}" presName="ParentText" presStyleLbl="node1" presStyleIdx="6" presStyleCnt="7" custScaleX="240869" custScaleY="165759" custLinFactX="-157623" custLinFactNeighborX="-200000" custLinFactNeighborY="15001">
        <dgm:presLayoutVars>
          <dgm:chMax val="1"/>
          <dgm:chPref val="1"/>
          <dgm:bulletEnabled val="1"/>
        </dgm:presLayoutVars>
      </dgm:prSet>
      <dgm:spPr/>
      <dgm:t>
        <a:bodyPr/>
        <a:lstStyle/>
        <a:p>
          <a:endParaRPr lang="en-US"/>
        </a:p>
      </dgm:t>
    </dgm:pt>
    <dgm:pt modelId="{741A2A27-5B38-430A-B3E0-0DC1FFBAC95D}" type="pres">
      <dgm:prSet presAssocID="{4B2BF0EC-0EFE-4C67-BBFE-797F4B7A1BD7}" presName="FinalChildText" presStyleLbl="revTx" presStyleIdx="6" presStyleCnt="7" custScaleX="604189" custScaleY="209280" custLinFactX="-33090" custLinFactNeighborX="-100000" custLinFactNeighborY="31013">
        <dgm:presLayoutVars>
          <dgm:chMax val="0"/>
          <dgm:chPref val="0"/>
          <dgm:bulletEnabled val="1"/>
        </dgm:presLayoutVars>
      </dgm:prSet>
      <dgm:spPr/>
      <dgm:t>
        <a:bodyPr/>
        <a:lstStyle/>
        <a:p>
          <a:endParaRPr lang="en-US"/>
        </a:p>
      </dgm:t>
    </dgm:pt>
  </dgm:ptLst>
  <dgm:cxnLst>
    <dgm:cxn modelId="{E35816F2-88E3-400B-89AC-CC8480C7A030}" srcId="{D3A64AF8-5BDB-450F-B884-9260D6B9E6CB}" destId="{26DC9AE5-83C5-4A01-87E7-35018EE14150}" srcOrd="2" destOrd="0" parTransId="{662C2B0F-364E-434A-9218-DA86BAC69315}" sibTransId="{7C97DB9A-492C-4079-BCB6-2040FD637540}"/>
    <dgm:cxn modelId="{20ABB68F-DAE8-4911-8F9A-52669412CF0D}" srcId="{4B2BF0EC-0EFE-4C67-BBFE-797F4B7A1BD7}" destId="{8CA64F60-F745-4583-8195-6A349F5B742A}" srcOrd="2" destOrd="0" parTransId="{175B1BB9-1FBC-423B-A045-164B5AFC12BE}" sibTransId="{A8A2E63C-4A9D-4737-A6A9-980C396D6555}"/>
    <dgm:cxn modelId="{43CEBB6B-C4DA-46B6-8508-3CABEBAC99B3}" srcId="{CB21E5FA-3AA1-46B6-827D-53F2EAC66674}" destId="{F322E00D-6C1D-429E-94DC-DB265CF5BB79}" srcOrd="0" destOrd="0" parTransId="{FC2E57AD-4078-403B-AC34-D32A802BD3FF}" sibTransId="{ECB2DC12-7AB6-4F7F-8A5A-4F5C281C0319}"/>
    <dgm:cxn modelId="{3356BF23-1927-CD40-BCB7-A94B6738F8AF}" type="presOf" srcId="{10C25F6C-9544-4D63-843F-9926B78905AE}" destId="{4408D300-EB1A-4EB0-8780-D6463300829D}" srcOrd="0" destOrd="0" presId="urn:microsoft.com/office/officeart/2005/8/layout/StepDownProcess"/>
    <dgm:cxn modelId="{451793C4-6D91-4F9D-8B59-E5CDF89D1779}" type="presOf" srcId="{C1A38CD7-31D2-44D1-81DD-A0E1A2D7F4D2}" destId="{741A2A27-5B38-430A-B3E0-0DC1FFBAC95D}" srcOrd="0" destOrd="1" presId="urn:microsoft.com/office/officeart/2005/8/layout/StepDownProcess"/>
    <dgm:cxn modelId="{F17A6001-2807-408E-88FC-42DC1BC570BD}" srcId="{D3A64AF8-5BDB-450F-B884-9260D6B9E6CB}" destId="{39BCEE3C-EA7D-49A7-A9E4-AC940CED744A}" srcOrd="0" destOrd="0" parTransId="{7D7865D3-62A1-478C-8C02-53E1CB9533BD}" sibTransId="{90EE79B0-2F7F-4818-B08C-66C34BBD0343}"/>
    <dgm:cxn modelId="{DF95C405-1177-432E-9A18-8C751A7EFCBD}" srcId="{DD554A85-BDAC-4F6B-B44C-7885C2DE9FBC}" destId="{0A91B49B-89D6-436F-A301-91B3A6CB1878}" srcOrd="1" destOrd="0" parTransId="{145FE6CA-F90B-4039-B0D6-0526B3BBCD53}" sibTransId="{A6EC8057-BCB0-418B-AD52-9501EAF28227}"/>
    <dgm:cxn modelId="{284F73E5-0D8E-024D-A355-C6D943BBDBC0}" type="presOf" srcId="{F322E00D-6C1D-429E-94DC-DB265CF5BB79}" destId="{0E3B385A-3950-4DA4-8680-0F3D7739885B}" srcOrd="0" destOrd="0" presId="urn:microsoft.com/office/officeart/2005/8/layout/StepDownProcess"/>
    <dgm:cxn modelId="{FBD8E787-9A11-E940-8065-8EAC926C5E59}" type="presOf" srcId="{DD554A85-BDAC-4F6B-B44C-7885C2DE9FBC}" destId="{5AD5CCD5-A985-4ABE-8745-8DBE555101CC}" srcOrd="0" destOrd="0" presId="urn:microsoft.com/office/officeart/2005/8/layout/StepDownProcess"/>
    <dgm:cxn modelId="{B21A65B2-820E-47D4-B20F-1738C2AA0B55}" type="presOf" srcId="{91BFB0BE-30D6-46F1-A981-CF732D7A3FB3}" destId="{7927FAA2-1494-45E9-BFDA-3AF3A602CFEC}" srcOrd="0" destOrd="2" presId="urn:microsoft.com/office/officeart/2005/8/layout/StepDownProcess"/>
    <dgm:cxn modelId="{9F723465-D571-4DD5-B4D3-CB4980810C31}" srcId="{0A91B49B-89D6-436F-A301-91B3A6CB1878}" destId="{91BFB0BE-30D6-46F1-A981-CF732D7A3FB3}" srcOrd="2" destOrd="0" parTransId="{7FF31FB2-A50E-4528-84A1-0AECBDE266C6}" sibTransId="{72775D10-196D-4184-AF46-48C592238748}"/>
    <dgm:cxn modelId="{EB399378-EFA7-4FFA-8032-96B6A8D6FCFB}" type="presOf" srcId="{26DC9AE5-83C5-4A01-87E7-35018EE14150}" destId="{FBF19370-745D-4FD9-B087-5DE71FE5FE16}" srcOrd="0" destOrd="2" presId="urn:microsoft.com/office/officeart/2005/8/layout/StepDownProcess"/>
    <dgm:cxn modelId="{E5650854-ED79-4C62-B753-00EBB948F452}" srcId="{10C25F6C-9544-4D63-843F-9926B78905AE}" destId="{AB775914-F1DA-460F-92C8-4932647CBD1E}" srcOrd="0" destOrd="0" parTransId="{A978261D-CDE3-4001-99CA-9838F9D09EE3}" sibTransId="{E376C7B3-BD72-49D3-88F3-3EBE6907569B}"/>
    <dgm:cxn modelId="{808F33DA-9FCD-4A89-8D92-988D2B953CE7}" srcId="{DD554A85-BDAC-4F6B-B44C-7885C2DE9FBC}" destId="{CB21E5FA-3AA1-46B6-827D-53F2EAC66674}" srcOrd="5" destOrd="0" parTransId="{8D635D00-E1A0-4846-A07A-3DD0867E2788}" sibTransId="{DB3108C6-1191-4B01-ACF8-5C84C0BD9110}"/>
    <dgm:cxn modelId="{4E4D635E-3CE5-438C-87BB-B5CA46F807E9}" type="presOf" srcId="{12419809-FB18-4C4D-866B-089C320352BD}" destId="{963BD525-1735-463A-B909-1178D9349449}" srcOrd="0" destOrd="1" presId="urn:microsoft.com/office/officeart/2005/8/layout/StepDownProcess"/>
    <dgm:cxn modelId="{91C4625F-E3DC-4F88-B7A5-C62744F40AD3}" type="presOf" srcId="{098E2379-8033-4C10-8911-4BD8C5A3F6F2}" destId="{AD0E4763-3797-4EA6-841F-D4523F9EF5E1}" srcOrd="0" destOrd="1" presId="urn:microsoft.com/office/officeart/2005/8/layout/StepDownProcess"/>
    <dgm:cxn modelId="{DD604042-A93B-664C-BEE3-02CB66B10218}" type="presOf" srcId="{4B2BF0EC-0EFE-4C67-BBFE-797F4B7A1BD7}" destId="{2F04A27E-6B2D-40C5-B5D7-2701C3FCB2FA}" srcOrd="0" destOrd="0" presId="urn:microsoft.com/office/officeart/2005/8/layout/StepDownProcess"/>
    <dgm:cxn modelId="{53C20BA5-F9BB-4091-BA11-8A5F9AA3F668}" srcId="{0A91B49B-89D6-436F-A301-91B3A6CB1878}" destId="{1956365D-BCF5-4956-961E-CA8A7D57CBC4}" srcOrd="3" destOrd="0" parTransId="{A7D43709-B37F-4D20-832E-22165D5A9C9C}" sibTransId="{7E0748DF-4CEE-4A31-AA1D-D7D9272ADA71}"/>
    <dgm:cxn modelId="{5EAB2999-8C3F-4F4F-81E8-B93D7ADB90C7}" type="presOf" srcId="{CB21E5FA-3AA1-46B6-827D-53F2EAC66674}" destId="{F7DFF684-5E20-4D0F-88EE-3D686F3CD9AA}" srcOrd="0" destOrd="0" presId="urn:microsoft.com/office/officeart/2005/8/layout/StepDownProcess"/>
    <dgm:cxn modelId="{2B4EB258-E23F-4DF0-ADEC-3C807D1BBCA0}" type="presOf" srcId="{F158AF4F-55F5-4273-ABED-18967E892AC0}" destId="{E27648A8-0E28-4072-A30C-8C2956457C84}" srcOrd="0" destOrd="1" presId="urn:microsoft.com/office/officeart/2005/8/layout/StepDownProcess"/>
    <dgm:cxn modelId="{EB5B1A18-1F71-42F8-AEFA-CF9A5E1953CB}" srcId="{DD554A85-BDAC-4F6B-B44C-7885C2DE9FBC}" destId="{10C25F6C-9544-4D63-843F-9926B78905AE}" srcOrd="4" destOrd="0" parTransId="{AC07CC48-E3F4-42D8-96EB-18AEF5D450EE}" sibTransId="{22E7B64C-49A6-44D2-A347-1DAFF55FA7ED}"/>
    <dgm:cxn modelId="{1EB30214-39AA-42A8-92EB-0D03A208963C}" srcId="{4B2BF0EC-0EFE-4C67-BBFE-797F4B7A1BD7}" destId="{CBCD77C1-DF5C-4F5E-9499-D3E8D33962A3}" srcOrd="0" destOrd="0" parTransId="{5F9E71D6-1998-4141-B621-C2FDA8F92C26}" sibTransId="{21252604-310F-4E70-A10A-F388E1041196}"/>
    <dgm:cxn modelId="{4B69332F-BFAB-489C-9C5E-62135A59F4A4}" srcId="{DD554A85-BDAC-4F6B-B44C-7885C2DE9FBC}" destId="{D3A64AF8-5BDB-450F-B884-9260D6B9E6CB}" srcOrd="3" destOrd="0" parTransId="{AED30747-4348-42E7-9E38-784B89FF517D}" sibTransId="{7DD8CE74-4348-4371-9883-24FA4C2321BC}"/>
    <dgm:cxn modelId="{275E6C17-F1C2-1546-9F8F-9588A5E27DA5}" type="presOf" srcId="{F5EF0012-0AB8-4E64-9AB4-FFC25E4A4EAF}" destId="{AD0E4763-3797-4EA6-841F-D4523F9EF5E1}" srcOrd="0" destOrd="0" presId="urn:microsoft.com/office/officeart/2005/8/layout/StepDownProcess"/>
    <dgm:cxn modelId="{8DB185E4-8D89-461A-A934-C2357FE8E0D8}" srcId="{DD554A85-BDAC-4F6B-B44C-7885C2DE9FBC}" destId="{4B2BF0EC-0EFE-4C67-BBFE-797F4B7A1BD7}" srcOrd="6" destOrd="0" parTransId="{576555BD-2F70-4C4E-A0CD-C58D6C45A135}" sibTransId="{E16BC037-6822-4F60-BEB8-825E8A979DAE}"/>
    <dgm:cxn modelId="{33B54A94-8F33-4AC5-92C2-9199A08E95B4}" srcId="{DD554A85-BDAC-4F6B-B44C-7885C2DE9FBC}" destId="{126D21DC-6674-4A06-A6A1-A4054E48D135}" srcOrd="0" destOrd="0" parTransId="{EA3A115F-8DF3-422C-95C8-3FE73771F70D}" sibTransId="{6EC241B6-5703-49B1-961B-7AE5A552A14F}"/>
    <dgm:cxn modelId="{ABA703B9-D1D0-5448-A722-A459B8ACF4EC}" type="presOf" srcId="{0479EF17-1777-40E2-958F-E8EFA55DD956}" destId="{757407B4-1230-440C-99CC-72D72FCAEE1A}" srcOrd="0" destOrd="0" presId="urn:microsoft.com/office/officeart/2005/8/layout/StepDownProcess"/>
    <dgm:cxn modelId="{B7E3B7D6-621A-4ADD-9263-027AF533D230}" type="presOf" srcId="{1956365D-BCF5-4956-961E-CA8A7D57CBC4}" destId="{7927FAA2-1494-45E9-BFDA-3AF3A602CFEC}" srcOrd="0" destOrd="3" presId="urn:microsoft.com/office/officeart/2005/8/layout/StepDownProcess"/>
    <dgm:cxn modelId="{469F6A54-0A6A-47F3-8616-BC4D0F4E54FF}" srcId="{0A91B49B-89D6-436F-A301-91B3A6CB1878}" destId="{1663F6E9-8D02-4665-9B61-038A5DA076A9}" srcOrd="1" destOrd="0" parTransId="{8AC3090F-EE55-435D-9742-AE4141625F4A}" sibTransId="{799924AF-2308-4711-95EB-375BF284BE02}"/>
    <dgm:cxn modelId="{7B2FC623-9E4B-494F-A8B5-830BA6540D8D}" srcId="{0A91B49B-89D6-436F-A301-91B3A6CB1878}" destId="{33878F2A-45B7-8A4A-852F-FA081DD1B683}" srcOrd="0" destOrd="0" parTransId="{8D53D26B-734A-9F4D-BC80-E65569AD533C}" sibTransId="{290F9447-81E3-0B4F-BB95-41F126250808}"/>
    <dgm:cxn modelId="{42A46DC6-97BF-4E25-B025-4D0BC25713BA}" type="presOf" srcId="{1663F6E9-8D02-4665-9B61-038A5DA076A9}" destId="{7927FAA2-1494-45E9-BFDA-3AF3A602CFEC}" srcOrd="0" destOrd="1" presId="urn:microsoft.com/office/officeart/2005/8/layout/StepDownProcess"/>
    <dgm:cxn modelId="{4DB6CADF-2198-4477-ABBF-C00EEDFC057A}" type="presOf" srcId="{8CA64F60-F745-4583-8195-6A349F5B742A}" destId="{741A2A27-5B38-430A-B3E0-0DC1FFBAC95D}" srcOrd="0" destOrd="2" presId="urn:microsoft.com/office/officeart/2005/8/layout/StepDownProcess"/>
    <dgm:cxn modelId="{15E932D8-5164-4F9A-B879-D651F9F34518}" srcId="{10C25F6C-9544-4D63-843F-9926B78905AE}" destId="{F158AF4F-55F5-4273-ABED-18967E892AC0}" srcOrd="1" destOrd="0" parTransId="{ECDE3C83-87E9-4E7A-8E52-6657A3355503}" sibTransId="{F3AF780E-FC9C-4632-AD61-D2D34AE240AB}"/>
    <dgm:cxn modelId="{B6D2CE52-2C67-A646-AB20-7390E5C7F163}" type="presOf" srcId="{0A91B49B-89D6-436F-A301-91B3A6CB1878}" destId="{1E2BD952-6CF0-4C21-8916-570C7E1057B7}" srcOrd="0" destOrd="0" presId="urn:microsoft.com/office/officeart/2005/8/layout/StepDownProcess"/>
    <dgm:cxn modelId="{494CD210-A80A-6741-8555-798AE2B44585}" type="presOf" srcId="{126D21DC-6674-4A06-A6A1-A4054E48D135}" destId="{367CA135-05D9-4DB3-AE61-1021D5FDAEB8}" srcOrd="0" destOrd="0" presId="urn:microsoft.com/office/officeart/2005/8/layout/StepDownProcess"/>
    <dgm:cxn modelId="{C75C5B20-4C60-47D3-A379-E032F1451E68}" srcId="{0A91B49B-89D6-436F-A301-91B3A6CB1878}" destId="{27B8767A-7DE0-4B52-A090-0489B75635CD}" srcOrd="4" destOrd="0" parTransId="{AD4A8222-CBC9-4199-B472-297A7B7C8EE4}" sibTransId="{06B12D74-48C0-4C3E-A43E-74FE0BFD7FBA}"/>
    <dgm:cxn modelId="{6266F036-FB4D-4930-AD9C-B7AE6EA5B928}" type="presOf" srcId="{27B8767A-7DE0-4B52-A090-0489B75635CD}" destId="{7927FAA2-1494-45E9-BFDA-3AF3A602CFEC}" srcOrd="0" destOrd="4" presId="urn:microsoft.com/office/officeart/2005/8/layout/StepDownProcess"/>
    <dgm:cxn modelId="{22696851-9672-4184-A520-71BD91C5C629}" srcId="{DD554A85-BDAC-4F6B-B44C-7885C2DE9FBC}" destId="{0479EF17-1777-40E2-958F-E8EFA55DD956}" srcOrd="2" destOrd="0" parTransId="{8FABB132-40DC-42B0-8FDB-AC98DD0A2051}" sibTransId="{3A73DE17-96D6-470F-AC46-BAA2DF4D98BE}"/>
    <dgm:cxn modelId="{E2570241-9D9C-406B-AAE3-826CA6C742DA}" srcId="{D3A64AF8-5BDB-450F-B884-9260D6B9E6CB}" destId="{89E8D5B7-6336-40FD-94FE-7D0F46354F37}" srcOrd="3" destOrd="0" parTransId="{712332AB-2843-4C9E-98D7-1BA0D98DBFA3}" sibTransId="{2F6BA85E-017B-47D7-B395-C867B1882E44}"/>
    <dgm:cxn modelId="{9ACF01FD-DDC6-794E-824E-78AC15B8FD27}" type="presOf" srcId="{CBCD77C1-DF5C-4F5E-9499-D3E8D33962A3}" destId="{741A2A27-5B38-430A-B3E0-0DC1FFBAC95D}" srcOrd="0" destOrd="0" presId="urn:microsoft.com/office/officeart/2005/8/layout/StepDownProcess"/>
    <dgm:cxn modelId="{6FE3F250-D4DD-D446-9330-984D31A06241}" type="presOf" srcId="{33878F2A-45B7-8A4A-852F-FA081DD1B683}" destId="{7927FAA2-1494-45E9-BFDA-3AF3A602CFEC}" srcOrd="0" destOrd="0" presId="urn:microsoft.com/office/officeart/2005/8/layout/StepDownProcess"/>
    <dgm:cxn modelId="{DA4F8172-B245-DD4A-9EBB-0260CC30DDEC}" type="presOf" srcId="{76AD71BC-B813-4673-A5E9-875A9054BD57}" destId="{963BD525-1735-463A-B909-1178D9349449}" srcOrd="0" destOrd="0" presId="urn:microsoft.com/office/officeart/2005/8/layout/StepDownProcess"/>
    <dgm:cxn modelId="{38A8F9FC-106D-41D7-934D-FD0453D4C962}" srcId="{0479EF17-1777-40E2-958F-E8EFA55DD956}" destId="{12419809-FB18-4C4D-866B-089C320352BD}" srcOrd="1" destOrd="0" parTransId="{F5315C39-EA00-4CF4-AA1D-883867941397}" sibTransId="{43FE6B77-EB02-4C91-8A68-42CC2C320DE2}"/>
    <dgm:cxn modelId="{AC6ACD07-D2BF-D347-9A11-F3C76EA417C9}" type="presOf" srcId="{D3A64AF8-5BDB-450F-B884-9260D6B9E6CB}" destId="{FD8CD221-8146-4B3F-A691-C12BFC9F4119}" srcOrd="0" destOrd="0" presId="urn:microsoft.com/office/officeart/2005/8/layout/StepDownProcess"/>
    <dgm:cxn modelId="{BA23212C-4457-437F-96E4-4843BD5E9881}" srcId="{4B2BF0EC-0EFE-4C67-BBFE-797F4B7A1BD7}" destId="{C1A38CD7-31D2-44D1-81DD-A0E1A2D7F4D2}" srcOrd="1" destOrd="0" parTransId="{683C2611-BC32-4691-B704-BFFD859BFE41}" sibTransId="{EAB9867A-67A4-4BC2-862A-DCA5D2A01128}"/>
    <dgm:cxn modelId="{044D47D0-F8DB-754E-AE5B-6B8D837DBA29}" type="presOf" srcId="{AB775914-F1DA-460F-92C8-4932647CBD1E}" destId="{E27648A8-0E28-4072-A30C-8C2956457C84}" srcOrd="0" destOrd="0" presId="urn:microsoft.com/office/officeart/2005/8/layout/StepDownProcess"/>
    <dgm:cxn modelId="{3F429240-7FDC-4737-841B-089FA71C85C4}" type="presOf" srcId="{C8CA1865-9059-411D-B0E4-39AD67364D7C}" destId="{0E3B385A-3950-4DA4-8680-0F3D7739885B}" srcOrd="0" destOrd="1" presId="urn:microsoft.com/office/officeart/2005/8/layout/StepDownProcess"/>
    <dgm:cxn modelId="{371FB5E8-1F75-440F-B2EA-2F415CB1D208}" srcId="{126D21DC-6674-4A06-A6A1-A4054E48D135}" destId="{F5EF0012-0AB8-4E64-9AB4-FFC25E4A4EAF}" srcOrd="0" destOrd="0" parTransId="{4AE3AE4E-0357-42BD-BAA4-97EA41C6CE75}" sibTransId="{EDED32C4-F949-4321-AC56-420F76C5418A}"/>
    <dgm:cxn modelId="{A5276531-CA60-45ED-96C1-80C614519B8B}" srcId="{D3A64AF8-5BDB-450F-B884-9260D6B9E6CB}" destId="{400368FF-393D-4ED0-B76C-65DBDA3CE28B}" srcOrd="1" destOrd="0" parTransId="{0CEE70FE-E8DB-4288-B612-EB9678468833}" sibTransId="{B2498FF5-F161-42DF-B761-4BBFDEC194C4}"/>
    <dgm:cxn modelId="{9DA9C8B8-F48B-4C01-9BD4-09E42D76A5D3}" type="presOf" srcId="{400368FF-393D-4ED0-B76C-65DBDA3CE28B}" destId="{FBF19370-745D-4FD9-B087-5DE71FE5FE16}" srcOrd="0" destOrd="1" presId="urn:microsoft.com/office/officeart/2005/8/layout/StepDownProcess"/>
    <dgm:cxn modelId="{83D3495C-413C-8D48-AF54-3AACF894A968}" type="presOf" srcId="{39BCEE3C-EA7D-49A7-A9E4-AC940CED744A}" destId="{FBF19370-745D-4FD9-B087-5DE71FE5FE16}" srcOrd="0" destOrd="0" presId="urn:microsoft.com/office/officeart/2005/8/layout/StepDownProcess"/>
    <dgm:cxn modelId="{DD8A085C-3E64-404F-97BF-1324C7238459}" srcId="{126D21DC-6674-4A06-A6A1-A4054E48D135}" destId="{098E2379-8033-4C10-8911-4BD8C5A3F6F2}" srcOrd="1" destOrd="0" parTransId="{DE52CEE9-C0BF-4E04-88E5-6BAD37F470C8}" sibTransId="{5BF112E2-295F-4D9D-AEA2-061F6A300786}"/>
    <dgm:cxn modelId="{2F467186-058A-42BF-9A6B-6DC5AA0B0616}" srcId="{0479EF17-1777-40E2-958F-E8EFA55DD956}" destId="{76AD71BC-B813-4673-A5E9-875A9054BD57}" srcOrd="0" destOrd="0" parTransId="{4343B3A2-DB13-4F66-86AF-51EDBD682A52}" sibTransId="{12FB0F15-8105-4B80-9C34-6ADE1DC1A06B}"/>
    <dgm:cxn modelId="{6DE412F2-BAA8-4AC3-A904-F80254200D72}" srcId="{CB21E5FA-3AA1-46B6-827D-53F2EAC66674}" destId="{C8CA1865-9059-411D-B0E4-39AD67364D7C}" srcOrd="1" destOrd="0" parTransId="{6D101012-B816-4206-B6B4-9F529CCD3D0C}" sibTransId="{7CFA33F5-D814-43C9-9DA7-0C69DA0B2513}"/>
    <dgm:cxn modelId="{870E4894-85E9-45AE-BDD5-3BCC7F9FCFFB}" type="presOf" srcId="{89E8D5B7-6336-40FD-94FE-7D0F46354F37}" destId="{FBF19370-745D-4FD9-B087-5DE71FE5FE16}" srcOrd="0" destOrd="3" presId="urn:microsoft.com/office/officeart/2005/8/layout/StepDownProcess"/>
    <dgm:cxn modelId="{40216CFD-0932-334D-B85A-A20A64B0D376}" type="presParOf" srcId="{5AD5CCD5-A985-4ABE-8745-8DBE555101CC}" destId="{4FE0891D-4D42-41A1-BD81-CE37557B2C5D}" srcOrd="0" destOrd="0" presId="urn:microsoft.com/office/officeart/2005/8/layout/StepDownProcess"/>
    <dgm:cxn modelId="{112C93AE-508B-FD44-AA04-75BB44082893}" type="presParOf" srcId="{4FE0891D-4D42-41A1-BD81-CE37557B2C5D}" destId="{F3368F73-1DF6-43E8-B843-6B011407812F}" srcOrd="0" destOrd="0" presId="urn:microsoft.com/office/officeart/2005/8/layout/StepDownProcess"/>
    <dgm:cxn modelId="{9D35E8C0-2AB5-FD4C-B021-740D7EFE3085}" type="presParOf" srcId="{4FE0891D-4D42-41A1-BD81-CE37557B2C5D}" destId="{367CA135-05D9-4DB3-AE61-1021D5FDAEB8}" srcOrd="1" destOrd="0" presId="urn:microsoft.com/office/officeart/2005/8/layout/StepDownProcess"/>
    <dgm:cxn modelId="{E684C09A-F237-684A-812F-B523129333F2}" type="presParOf" srcId="{4FE0891D-4D42-41A1-BD81-CE37557B2C5D}" destId="{AD0E4763-3797-4EA6-841F-D4523F9EF5E1}" srcOrd="2" destOrd="0" presId="urn:microsoft.com/office/officeart/2005/8/layout/StepDownProcess"/>
    <dgm:cxn modelId="{2E1B1279-4F30-4241-882A-A36598F5C67A}" type="presParOf" srcId="{5AD5CCD5-A985-4ABE-8745-8DBE555101CC}" destId="{D92B2ADE-9334-40E1-BB2C-18DFE46108DD}" srcOrd="1" destOrd="0" presId="urn:microsoft.com/office/officeart/2005/8/layout/StepDownProcess"/>
    <dgm:cxn modelId="{12B6D39D-616C-2642-9924-5843E67D9541}" type="presParOf" srcId="{5AD5CCD5-A985-4ABE-8745-8DBE555101CC}" destId="{DEDCF809-1795-4B5A-BA76-7F661431636A}" srcOrd="2" destOrd="0" presId="urn:microsoft.com/office/officeart/2005/8/layout/StepDownProcess"/>
    <dgm:cxn modelId="{F93269E2-4DA0-3640-A0F7-0D9AF9DCFE5F}" type="presParOf" srcId="{DEDCF809-1795-4B5A-BA76-7F661431636A}" destId="{8AE172C8-1FC7-4B0D-9ED0-EBF7BC70A37F}" srcOrd="0" destOrd="0" presId="urn:microsoft.com/office/officeart/2005/8/layout/StepDownProcess"/>
    <dgm:cxn modelId="{0CA9AE85-A70A-9E45-AC49-D96B13DD3954}" type="presParOf" srcId="{DEDCF809-1795-4B5A-BA76-7F661431636A}" destId="{1E2BD952-6CF0-4C21-8916-570C7E1057B7}" srcOrd="1" destOrd="0" presId="urn:microsoft.com/office/officeart/2005/8/layout/StepDownProcess"/>
    <dgm:cxn modelId="{97F92AD1-3C2F-8744-AE69-8B7C3FB23825}" type="presParOf" srcId="{DEDCF809-1795-4B5A-BA76-7F661431636A}" destId="{7927FAA2-1494-45E9-BFDA-3AF3A602CFEC}" srcOrd="2" destOrd="0" presId="urn:microsoft.com/office/officeart/2005/8/layout/StepDownProcess"/>
    <dgm:cxn modelId="{35A8C2D7-BA53-0C44-BFFC-2155FE07B6F8}" type="presParOf" srcId="{5AD5CCD5-A985-4ABE-8745-8DBE555101CC}" destId="{BFE36BAB-6253-48B9-B02E-EACF69D41FCB}" srcOrd="3" destOrd="0" presId="urn:microsoft.com/office/officeart/2005/8/layout/StepDownProcess"/>
    <dgm:cxn modelId="{4F48B4C5-AB90-A049-8BBA-F9384A6B8BFA}" type="presParOf" srcId="{5AD5CCD5-A985-4ABE-8745-8DBE555101CC}" destId="{09670ABE-70B7-4A37-996B-8632042A8F88}" srcOrd="4" destOrd="0" presId="urn:microsoft.com/office/officeart/2005/8/layout/StepDownProcess"/>
    <dgm:cxn modelId="{9B868D4B-594D-0B4C-921B-008ABFB94250}" type="presParOf" srcId="{09670ABE-70B7-4A37-996B-8632042A8F88}" destId="{4FC7E091-2E46-4E54-80E7-01801AA7512E}" srcOrd="0" destOrd="0" presId="urn:microsoft.com/office/officeart/2005/8/layout/StepDownProcess"/>
    <dgm:cxn modelId="{55F879D1-65F9-4545-855A-F74DA3D56959}" type="presParOf" srcId="{09670ABE-70B7-4A37-996B-8632042A8F88}" destId="{757407B4-1230-440C-99CC-72D72FCAEE1A}" srcOrd="1" destOrd="0" presId="urn:microsoft.com/office/officeart/2005/8/layout/StepDownProcess"/>
    <dgm:cxn modelId="{CC01A697-64A9-6F45-9244-40603D5613B9}" type="presParOf" srcId="{09670ABE-70B7-4A37-996B-8632042A8F88}" destId="{963BD525-1735-463A-B909-1178D9349449}" srcOrd="2" destOrd="0" presId="urn:microsoft.com/office/officeart/2005/8/layout/StepDownProcess"/>
    <dgm:cxn modelId="{003DC020-5817-114F-A3E8-04CD2D5EFAB5}" type="presParOf" srcId="{5AD5CCD5-A985-4ABE-8745-8DBE555101CC}" destId="{F19AF3DF-9905-407A-9FF6-A11BADEAE60D}" srcOrd="5" destOrd="0" presId="urn:microsoft.com/office/officeart/2005/8/layout/StepDownProcess"/>
    <dgm:cxn modelId="{D7EEB506-A3C5-B542-975C-04FB385FF261}" type="presParOf" srcId="{5AD5CCD5-A985-4ABE-8745-8DBE555101CC}" destId="{68D73465-221B-4169-9847-50CBF6665F56}" srcOrd="6" destOrd="0" presId="urn:microsoft.com/office/officeart/2005/8/layout/StepDownProcess"/>
    <dgm:cxn modelId="{54461618-1833-3A45-A63F-3D24E87B62F6}" type="presParOf" srcId="{68D73465-221B-4169-9847-50CBF6665F56}" destId="{DA0078E6-3881-4323-99CB-EEE00E515E52}" srcOrd="0" destOrd="0" presId="urn:microsoft.com/office/officeart/2005/8/layout/StepDownProcess"/>
    <dgm:cxn modelId="{D84413CB-4F3D-3041-8587-DA69BAB159DF}" type="presParOf" srcId="{68D73465-221B-4169-9847-50CBF6665F56}" destId="{FD8CD221-8146-4B3F-A691-C12BFC9F4119}" srcOrd="1" destOrd="0" presId="urn:microsoft.com/office/officeart/2005/8/layout/StepDownProcess"/>
    <dgm:cxn modelId="{55013C04-1179-984C-89E5-8D2E930DBF14}" type="presParOf" srcId="{68D73465-221B-4169-9847-50CBF6665F56}" destId="{FBF19370-745D-4FD9-B087-5DE71FE5FE16}" srcOrd="2" destOrd="0" presId="urn:microsoft.com/office/officeart/2005/8/layout/StepDownProcess"/>
    <dgm:cxn modelId="{B0FBB1A2-C2A0-D14F-B5F8-6A11EAA0485D}" type="presParOf" srcId="{5AD5CCD5-A985-4ABE-8745-8DBE555101CC}" destId="{C35E2DF6-E835-4166-9DFD-6C6B10FB8BF7}" srcOrd="7" destOrd="0" presId="urn:microsoft.com/office/officeart/2005/8/layout/StepDownProcess"/>
    <dgm:cxn modelId="{1D0B8192-7209-5440-990E-1FC992E44CD1}" type="presParOf" srcId="{5AD5CCD5-A985-4ABE-8745-8DBE555101CC}" destId="{3484B08B-9C21-4438-882C-8A45E0F10651}" srcOrd="8" destOrd="0" presId="urn:microsoft.com/office/officeart/2005/8/layout/StepDownProcess"/>
    <dgm:cxn modelId="{594A5B85-5F96-0541-99F8-DE835E467318}" type="presParOf" srcId="{3484B08B-9C21-4438-882C-8A45E0F10651}" destId="{0AD46D33-8746-454A-A4D4-1C59DBD07A3C}" srcOrd="0" destOrd="0" presId="urn:microsoft.com/office/officeart/2005/8/layout/StepDownProcess"/>
    <dgm:cxn modelId="{E3F790E4-9714-A444-B2D9-3DA143EE5C6E}" type="presParOf" srcId="{3484B08B-9C21-4438-882C-8A45E0F10651}" destId="{4408D300-EB1A-4EB0-8780-D6463300829D}" srcOrd="1" destOrd="0" presId="urn:microsoft.com/office/officeart/2005/8/layout/StepDownProcess"/>
    <dgm:cxn modelId="{E5AA5A86-9EE3-8741-9173-0C85BB9A1CD4}" type="presParOf" srcId="{3484B08B-9C21-4438-882C-8A45E0F10651}" destId="{E27648A8-0E28-4072-A30C-8C2956457C84}" srcOrd="2" destOrd="0" presId="urn:microsoft.com/office/officeart/2005/8/layout/StepDownProcess"/>
    <dgm:cxn modelId="{6B80128F-3AB2-214E-B9B6-4A657DA96E63}" type="presParOf" srcId="{5AD5CCD5-A985-4ABE-8745-8DBE555101CC}" destId="{7FD3D07B-50AA-4AC1-8E92-BDDF915FDD6B}" srcOrd="9" destOrd="0" presId="urn:microsoft.com/office/officeart/2005/8/layout/StepDownProcess"/>
    <dgm:cxn modelId="{1C282551-7106-FB41-B305-E517AD976CF7}" type="presParOf" srcId="{5AD5CCD5-A985-4ABE-8745-8DBE555101CC}" destId="{C95A0737-AA14-4721-904B-3B9684BE1352}" srcOrd="10" destOrd="0" presId="urn:microsoft.com/office/officeart/2005/8/layout/StepDownProcess"/>
    <dgm:cxn modelId="{FEBC6329-618A-4841-837B-259177B1193F}" type="presParOf" srcId="{C95A0737-AA14-4721-904B-3B9684BE1352}" destId="{5D02453D-18F5-461C-96DD-83733CC26D13}" srcOrd="0" destOrd="0" presId="urn:microsoft.com/office/officeart/2005/8/layout/StepDownProcess"/>
    <dgm:cxn modelId="{EFD90D08-0927-D74F-9362-660C7C57089A}" type="presParOf" srcId="{C95A0737-AA14-4721-904B-3B9684BE1352}" destId="{F7DFF684-5E20-4D0F-88EE-3D686F3CD9AA}" srcOrd="1" destOrd="0" presId="urn:microsoft.com/office/officeart/2005/8/layout/StepDownProcess"/>
    <dgm:cxn modelId="{0A44A4B6-E330-A64B-85EA-DD391C080ABF}" type="presParOf" srcId="{C95A0737-AA14-4721-904B-3B9684BE1352}" destId="{0E3B385A-3950-4DA4-8680-0F3D7739885B}" srcOrd="2" destOrd="0" presId="urn:microsoft.com/office/officeart/2005/8/layout/StepDownProcess"/>
    <dgm:cxn modelId="{25F73AD0-204E-EF42-B167-4DFCB5AEA80F}" type="presParOf" srcId="{5AD5CCD5-A985-4ABE-8745-8DBE555101CC}" destId="{E66126B7-DDB1-450C-9E69-D13AC971D4F6}" srcOrd="11" destOrd="0" presId="urn:microsoft.com/office/officeart/2005/8/layout/StepDownProcess"/>
    <dgm:cxn modelId="{E717B069-BA79-214C-8606-FFE8C6EDA35C}" type="presParOf" srcId="{5AD5CCD5-A985-4ABE-8745-8DBE555101CC}" destId="{C3FA79B2-3B34-4DFC-B5C1-6AF1C0D4194F}" srcOrd="12" destOrd="0" presId="urn:microsoft.com/office/officeart/2005/8/layout/StepDownProcess"/>
    <dgm:cxn modelId="{83E08A78-8E71-2645-AFB1-826A5FEC3472}" type="presParOf" srcId="{C3FA79B2-3B34-4DFC-B5C1-6AF1C0D4194F}" destId="{2F04A27E-6B2D-40C5-B5D7-2701C3FCB2FA}" srcOrd="0" destOrd="0" presId="urn:microsoft.com/office/officeart/2005/8/layout/StepDownProcess"/>
    <dgm:cxn modelId="{807FF274-D6DA-F946-BBC0-3FE89D302D2A}" type="presParOf" srcId="{C3FA79B2-3B34-4DFC-B5C1-6AF1C0D4194F}" destId="{741A2A27-5B38-430A-B3E0-0DC1FFBAC95D}" srcOrd="1" destOrd="0" presId="urn:microsoft.com/office/officeart/2005/8/layout/StepDownProcess"/>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3368F73-1DF6-43E8-B843-6B011407812F}">
      <dsp:nvSpPr>
        <dsp:cNvPr id="0" name=""/>
        <dsp:cNvSpPr/>
      </dsp:nvSpPr>
      <dsp:spPr>
        <a:xfrm rot="5400000">
          <a:off x="277209" y="508961"/>
          <a:ext cx="487810" cy="604834"/>
        </a:xfrm>
        <a:prstGeom prst="leftUpArrow">
          <a:avLst/>
        </a:prstGeom>
        <a:solidFill>
          <a:schemeClr val="accent1">
            <a:tint val="50000"/>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dsp:style>
    </dsp:sp>
    <dsp:sp modelId="{367CA135-05D9-4DB3-AE61-1021D5FDAEB8}">
      <dsp:nvSpPr>
        <dsp:cNvPr id="0" name=""/>
        <dsp:cNvSpPr/>
      </dsp:nvSpPr>
      <dsp:spPr>
        <a:xfrm>
          <a:off x="1" y="0"/>
          <a:ext cx="1429114" cy="540670"/>
        </a:xfrm>
        <a:prstGeom prst="roundRect">
          <a:avLst>
            <a:gd name="adj" fmla="val 16670"/>
          </a:avLst>
        </a:prstGeom>
        <a:solidFill>
          <a:srgbClr val="F79646"/>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US" sz="1200" kern="1200" dirty="0" smtClean="0"/>
            <a:t>Strategic Design/Mission </a:t>
          </a:r>
          <a:r>
            <a:rPr lang="en-US" sz="1200" kern="1200" dirty="0" smtClean="0"/>
            <a:t>Concept and Mgt</a:t>
          </a:r>
          <a:endParaRPr lang="en-US" sz="1200" kern="1200" dirty="0"/>
        </a:p>
      </dsp:txBody>
      <dsp:txXfrm>
        <a:off x="26399" y="26398"/>
        <a:ext cx="1376318" cy="487874"/>
      </dsp:txXfrm>
    </dsp:sp>
    <dsp:sp modelId="{AD0E4763-3797-4EA6-841F-D4523F9EF5E1}">
      <dsp:nvSpPr>
        <dsp:cNvPr id="0" name=""/>
        <dsp:cNvSpPr/>
      </dsp:nvSpPr>
      <dsp:spPr>
        <a:xfrm>
          <a:off x="1452286" y="20055"/>
          <a:ext cx="2699671" cy="31134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1910" tIns="41910" rIns="41910" bIns="41910" numCol="1" spcCol="1270" anchor="ctr" anchorCtr="0">
          <a:noAutofit/>
        </a:bodyPr>
        <a:lstStyle/>
        <a:p>
          <a:pPr marL="119063" lvl="1" indent="-119063" algn="l" defTabSz="488950">
            <a:lnSpc>
              <a:spcPct val="100000"/>
            </a:lnSpc>
            <a:spcBef>
              <a:spcPct val="0"/>
            </a:spcBef>
            <a:spcAft>
              <a:spcPct val="15000"/>
            </a:spcAft>
            <a:buChar char="••"/>
          </a:pPr>
          <a:r>
            <a:rPr lang="en-US" sz="1100" kern="1200" dirty="0" smtClean="0">
              <a:solidFill>
                <a:schemeClr val="bg1"/>
              </a:solidFill>
            </a:rPr>
            <a:t>Trade Mission Performance Options</a:t>
          </a:r>
          <a:endParaRPr lang="en-US" sz="1100" kern="1200" dirty="0">
            <a:solidFill>
              <a:schemeClr val="bg1"/>
            </a:solidFill>
          </a:endParaRPr>
        </a:p>
        <a:p>
          <a:pPr marL="119063" lvl="1" indent="-119063" algn="l" defTabSz="488950">
            <a:lnSpc>
              <a:spcPct val="100000"/>
            </a:lnSpc>
            <a:spcBef>
              <a:spcPct val="0"/>
            </a:spcBef>
            <a:spcAft>
              <a:spcPct val="15000"/>
            </a:spcAft>
            <a:buChar char="••"/>
          </a:pPr>
          <a:r>
            <a:rPr lang="en-US" sz="1100" kern="1200" dirty="0" smtClean="0">
              <a:solidFill>
                <a:schemeClr val="bg1"/>
              </a:solidFill>
            </a:rPr>
            <a:t>Consistent Project/Risk Management/RMA Plans  (Development  -&gt; Operations) </a:t>
          </a:r>
          <a:endParaRPr lang="en-US" sz="1100" kern="1200" dirty="0">
            <a:solidFill>
              <a:schemeClr val="bg1"/>
            </a:solidFill>
          </a:endParaRPr>
        </a:p>
      </dsp:txBody>
      <dsp:txXfrm>
        <a:off x="1452286" y="20055"/>
        <a:ext cx="2699671" cy="311345"/>
      </dsp:txXfrm>
    </dsp:sp>
    <dsp:sp modelId="{8AE172C8-1FC7-4B0D-9ED0-EBF7BC70A37F}">
      <dsp:nvSpPr>
        <dsp:cNvPr id="0" name=""/>
        <dsp:cNvSpPr/>
      </dsp:nvSpPr>
      <dsp:spPr>
        <a:xfrm rot="16200000" flipV="1">
          <a:off x="2142248" y="1906724"/>
          <a:ext cx="99393" cy="282287"/>
        </a:xfrm>
        <a:prstGeom prst="leftUpArrow">
          <a:avLst/>
        </a:prstGeom>
        <a:solidFill>
          <a:schemeClr val="accent1">
            <a:lumMod val="75000"/>
          </a:schemeClr>
        </a:solidFill>
        <a:ln w="19050" cap="flat" cmpd="sng" algn="ctr">
          <a:solidFill>
            <a:schemeClr val="accent1">
              <a:lumMod val="75000"/>
            </a:schemeClr>
          </a:solidFill>
          <a:prstDash val="solid"/>
          <a:miter lim="800000"/>
        </a:ln>
        <a:effectLst/>
      </dsp:spPr>
      <dsp:style>
        <a:lnRef idx="3">
          <a:scrgbClr r="0" g="0" b="0"/>
        </a:lnRef>
        <a:fillRef idx="1">
          <a:scrgbClr r="0" g="0" b="0"/>
        </a:fillRef>
        <a:effectRef idx="1">
          <a:scrgbClr r="0" g="0" b="0"/>
        </a:effectRef>
        <a:fontRef idx="minor"/>
      </dsp:style>
    </dsp:sp>
    <dsp:sp modelId="{1E2BD952-6CF0-4C21-8916-570C7E1057B7}">
      <dsp:nvSpPr>
        <dsp:cNvPr id="0" name=""/>
        <dsp:cNvSpPr/>
      </dsp:nvSpPr>
      <dsp:spPr>
        <a:xfrm>
          <a:off x="847463" y="578777"/>
          <a:ext cx="1504985" cy="583246"/>
        </a:xfrm>
        <a:prstGeom prst="roundRect">
          <a:avLst>
            <a:gd name="adj" fmla="val 16670"/>
          </a:avLst>
        </a:prstGeom>
        <a:solidFill>
          <a:srgbClr val="F79646"/>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US" sz="1200" kern="1200" dirty="0" smtClean="0"/>
            <a:t>Considered Assurance/Fault Mgt Application</a:t>
          </a:r>
          <a:endParaRPr lang="en-US" sz="1200" kern="1200" dirty="0"/>
        </a:p>
      </dsp:txBody>
      <dsp:txXfrm>
        <a:off x="875940" y="607254"/>
        <a:ext cx="1448031" cy="526292"/>
      </dsp:txXfrm>
    </dsp:sp>
    <dsp:sp modelId="{7927FAA2-1494-45E9-BFDA-3AF3A602CFEC}">
      <dsp:nvSpPr>
        <dsp:cNvPr id="0" name=""/>
        <dsp:cNvSpPr/>
      </dsp:nvSpPr>
      <dsp:spPr>
        <a:xfrm>
          <a:off x="2408197" y="876080"/>
          <a:ext cx="4816317" cy="16559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1910" tIns="41910" rIns="41910" bIns="41910" numCol="1" spcCol="1270" anchor="ctr" anchorCtr="0">
          <a:noAutofit/>
        </a:bodyPr>
        <a:lstStyle/>
        <a:p>
          <a:pPr marL="119063" lvl="1" indent="-119063" algn="l" defTabSz="488950">
            <a:lnSpc>
              <a:spcPct val="100000"/>
            </a:lnSpc>
            <a:spcBef>
              <a:spcPct val="0"/>
            </a:spcBef>
            <a:spcAft>
              <a:spcPct val="15000"/>
            </a:spcAft>
            <a:buChar char="••"/>
          </a:pPr>
          <a:r>
            <a:rPr lang="en-US" sz="1100" kern="1200" dirty="0" smtClean="0">
              <a:solidFill>
                <a:schemeClr val="bg1"/>
              </a:solidFill>
            </a:rPr>
            <a:t>Failure and life </a:t>
          </a:r>
          <a:r>
            <a:rPr lang="en-US" sz="1100" kern="1200" dirty="0" smtClean="0">
              <a:solidFill>
                <a:schemeClr val="bg1"/>
              </a:solidFill>
            </a:rPr>
            <a:t>analysis</a:t>
          </a:r>
          <a:endParaRPr lang="en-US" sz="1100" kern="1200" dirty="0">
            <a:solidFill>
              <a:schemeClr val="bg1"/>
            </a:solidFill>
          </a:endParaRPr>
        </a:p>
        <a:p>
          <a:pPr marL="57150" lvl="1" indent="-57150" algn="l" defTabSz="488950">
            <a:lnSpc>
              <a:spcPct val="90000"/>
            </a:lnSpc>
            <a:spcBef>
              <a:spcPct val="0"/>
            </a:spcBef>
            <a:spcAft>
              <a:spcPct val="15000"/>
            </a:spcAft>
            <a:buChar char="••"/>
          </a:pPr>
          <a:r>
            <a:rPr lang="en-US" sz="1100" kern="1200" dirty="0" smtClean="0">
              <a:solidFill>
                <a:schemeClr val="bg1"/>
              </a:solidFill>
            </a:rPr>
            <a:t> Selection of proven long life items and appropriate redundancy or designs</a:t>
          </a:r>
          <a:endParaRPr lang="en-US" sz="1100" kern="1200" dirty="0" smtClean="0">
            <a:solidFill>
              <a:schemeClr val="bg1"/>
            </a:solidFill>
          </a:endParaRPr>
        </a:p>
        <a:p>
          <a:pPr marL="119063" lvl="1" indent="-119063" algn="l" defTabSz="488950">
            <a:lnSpc>
              <a:spcPct val="100000"/>
            </a:lnSpc>
            <a:spcBef>
              <a:spcPct val="0"/>
            </a:spcBef>
            <a:spcAft>
              <a:spcPct val="15000"/>
            </a:spcAft>
            <a:buChar char="••"/>
          </a:pPr>
          <a:r>
            <a:rPr lang="en-US" sz="1100" kern="1200" dirty="0" smtClean="0">
              <a:solidFill>
                <a:schemeClr val="bg1"/>
              </a:solidFill>
            </a:rPr>
            <a:t>Environmental Forecasting and Sensitivity Analysis</a:t>
          </a:r>
          <a:endParaRPr lang="en-US" sz="1100" kern="1200" dirty="0">
            <a:solidFill>
              <a:schemeClr val="bg1"/>
            </a:solidFill>
          </a:endParaRPr>
        </a:p>
        <a:p>
          <a:pPr marL="119063" lvl="1" indent="-119063" algn="l" defTabSz="488950">
            <a:lnSpc>
              <a:spcPct val="100000"/>
            </a:lnSpc>
            <a:spcBef>
              <a:spcPct val="0"/>
            </a:spcBef>
            <a:spcAft>
              <a:spcPct val="15000"/>
            </a:spcAft>
            <a:buChar char="••"/>
          </a:pPr>
          <a:r>
            <a:rPr lang="en-US" sz="1100" kern="1200" dirty="0" smtClean="0">
              <a:solidFill>
                <a:schemeClr val="bg1"/>
              </a:solidFill>
            </a:rPr>
            <a:t>Autonomous Fault Management Design</a:t>
          </a:r>
          <a:endParaRPr lang="en-US" sz="1100" kern="1200" dirty="0">
            <a:solidFill>
              <a:schemeClr val="bg1"/>
            </a:solidFill>
          </a:endParaRPr>
        </a:p>
        <a:p>
          <a:pPr marL="119063" lvl="1" indent="-119063" algn="l" defTabSz="488950">
            <a:lnSpc>
              <a:spcPct val="100000"/>
            </a:lnSpc>
            <a:spcBef>
              <a:spcPct val="0"/>
            </a:spcBef>
            <a:spcAft>
              <a:spcPct val="15000"/>
            </a:spcAft>
            <a:buChar char="••"/>
          </a:pPr>
          <a:endParaRPr lang="en-US" sz="1100" kern="1200" dirty="0">
            <a:solidFill>
              <a:schemeClr val="bg1"/>
            </a:solidFill>
          </a:endParaRPr>
        </a:p>
      </dsp:txBody>
      <dsp:txXfrm>
        <a:off x="2408197" y="876080"/>
        <a:ext cx="4816317" cy="165593"/>
      </dsp:txXfrm>
    </dsp:sp>
    <dsp:sp modelId="{4FC7E091-2E46-4E54-80E7-01801AA7512E}">
      <dsp:nvSpPr>
        <dsp:cNvPr id="0" name=""/>
        <dsp:cNvSpPr/>
      </dsp:nvSpPr>
      <dsp:spPr>
        <a:xfrm rot="5400000">
          <a:off x="1411434" y="1019509"/>
          <a:ext cx="493109" cy="776277"/>
        </a:xfrm>
        <a:prstGeom prst="leftUpArrow">
          <a:avLst/>
        </a:prstGeom>
        <a:solidFill>
          <a:schemeClr val="accent1">
            <a:tint val="50000"/>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dsp:style>
    </dsp:sp>
    <dsp:sp modelId="{757407B4-1230-440C-99CC-72D72FCAEE1A}">
      <dsp:nvSpPr>
        <dsp:cNvPr id="0" name=""/>
        <dsp:cNvSpPr/>
      </dsp:nvSpPr>
      <dsp:spPr>
        <a:xfrm>
          <a:off x="2076504" y="1292363"/>
          <a:ext cx="1587109" cy="556520"/>
        </a:xfrm>
        <a:prstGeom prst="roundRect">
          <a:avLst>
            <a:gd name="adj" fmla="val 16670"/>
          </a:avLst>
        </a:prstGeom>
        <a:solidFill>
          <a:srgbClr val="F79646"/>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US" sz="1200" kern="1200" dirty="0" smtClean="0"/>
            <a:t>Integrated Maintenance Planning</a:t>
          </a:r>
        </a:p>
      </dsp:txBody>
      <dsp:txXfrm>
        <a:off x="2103676" y="1319535"/>
        <a:ext cx="1532765" cy="502176"/>
      </dsp:txXfrm>
    </dsp:sp>
    <dsp:sp modelId="{963BD525-1735-463A-B909-1178D9349449}">
      <dsp:nvSpPr>
        <dsp:cNvPr id="0" name=""/>
        <dsp:cNvSpPr/>
      </dsp:nvSpPr>
      <dsp:spPr>
        <a:xfrm>
          <a:off x="3728444" y="1418046"/>
          <a:ext cx="2978381" cy="3242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1910" tIns="41910" rIns="41910" bIns="41910" numCol="1" spcCol="1270" anchor="ctr" anchorCtr="0">
          <a:noAutofit/>
        </a:bodyPr>
        <a:lstStyle/>
        <a:p>
          <a:pPr marL="119063" lvl="1" indent="-119063" algn="l" defTabSz="488950">
            <a:lnSpc>
              <a:spcPct val="100000"/>
            </a:lnSpc>
            <a:spcBef>
              <a:spcPct val="0"/>
            </a:spcBef>
            <a:spcAft>
              <a:spcPct val="15000"/>
            </a:spcAft>
            <a:buChar char="••"/>
          </a:pPr>
          <a:r>
            <a:rPr lang="en-US" sz="1100" kern="1200" dirty="0" smtClean="0">
              <a:solidFill>
                <a:schemeClr val="bg1"/>
              </a:solidFill>
            </a:rPr>
            <a:t>Flight and Ground sustainment </a:t>
          </a:r>
          <a:r>
            <a:rPr lang="en-US" sz="1100" kern="1200" dirty="0" smtClean="0">
              <a:solidFill>
                <a:schemeClr val="bg1"/>
              </a:solidFill>
            </a:rPr>
            <a:t>analysis</a:t>
          </a:r>
          <a:endParaRPr lang="en-US" sz="1100" kern="1200" dirty="0">
            <a:solidFill>
              <a:schemeClr val="bg1"/>
            </a:solidFill>
          </a:endParaRPr>
        </a:p>
        <a:p>
          <a:pPr marL="119063" lvl="1" indent="-119063" algn="l" defTabSz="488950">
            <a:lnSpc>
              <a:spcPct val="100000"/>
            </a:lnSpc>
            <a:spcBef>
              <a:spcPct val="0"/>
            </a:spcBef>
            <a:spcAft>
              <a:spcPct val="15000"/>
            </a:spcAft>
            <a:buChar char="••"/>
          </a:pPr>
          <a:r>
            <a:rPr lang="en-US" sz="1100" kern="1200" dirty="0" smtClean="0">
              <a:solidFill>
                <a:schemeClr val="bg1"/>
              </a:solidFill>
            </a:rPr>
            <a:t>Overall and Segment specific sustainment plan</a:t>
          </a:r>
          <a:endParaRPr lang="en-US" sz="1100" kern="1200" dirty="0">
            <a:solidFill>
              <a:schemeClr val="bg1"/>
            </a:solidFill>
          </a:endParaRPr>
        </a:p>
      </dsp:txBody>
      <dsp:txXfrm>
        <a:off x="3728444" y="1418046"/>
        <a:ext cx="2978381" cy="324266"/>
      </dsp:txXfrm>
    </dsp:sp>
    <dsp:sp modelId="{DA0078E6-3881-4323-99CB-EEE00E515E52}">
      <dsp:nvSpPr>
        <dsp:cNvPr id="0" name=""/>
        <dsp:cNvSpPr/>
      </dsp:nvSpPr>
      <dsp:spPr>
        <a:xfrm rot="5400000">
          <a:off x="3351662" y="2627205"/>
          <a:ext cx="513990" cy="658841"/>
        </a:xfrm>
        <a:prstGeom prst="bentUpArrow">
          <a:avLst>
            <a:gd name="adj1" fmla="val 32840"/>
            <a:gd name="adj2" fmla="val 25000"/>
            <a:gd name="adj3" fmla="val 35780"/>
          </a:avLst>
        </a:prstGeom>
        <a:solidFill>
          <a:schemeClr val="accent1">
            <a:tint val="50000"/>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dsp:style>
    </dsp:sp>
    <dsp:sp modelId="{FD8CD221-8146-4B3F-A691-C12BFC9F4119}">
      <dsp:nvSpPr>
        <dsp:cNvPr id="0" name=""/>
        <dsp:cNvSpPr/>
      </dsp:nvSpPr>
      <dsp:spPr>
        <a:xfrm>
          <a:off x="2885593" y="2012471"/>
          <a:ext cx="1401588" cy="595156"/>
        </a:xfrm>
        <a:prstGeom prst="roundRect">
          <a:avLst>
            <a:gd name="adj" fmla="val 16670"/>
          </a:avLst>
        </a:prstGeom>
        <a:solidFill>
          <a:srgbClr val="F79646"/>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US" sz="1200" kern="1200" dirty="0" smtClean="0"/>
            <a:t>Tactical Life </a:t>
          </a:r>
          <a:r>
            <a:rPr lang="en-US" sz="1200" kern="1200" dirty="0" smtClean="0"/>
            <a:t>and Environmental Testing</a:t>
          </a:r>
          <a:endParaRPr lang="en-US" sz="1200" kern="1200" dirty="0" smtClean="0"/>
        </a:p>
      </dsp:txBody>
      <dsp:txXfrm>
        <a:off x="2914651" y="2041529"/>
        <a:ext cx="1343472" cy="537040"/>
      </dsp:txXfrm>
    </dsp:sp>
    <dsp:sp modelId="{FBF19370-745D-4FD9-B087-5DE71FE5FE16}">
      <dsp:nvSpPr>
        <dsp:cNvPr id="0" name=""/>
        <dsp:cNvSpPr/>
      </dsp:nvSpPr>
      <dsp:spPr>
        <a:xfrm>
          <a:off x="4341615" y="2303377"/>
          <a:ext cx="4571978" cy="16484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1910" tIns="41910" rIns="41910" bIns="41910" numCol="1" spcCol="1270" anchor="ctr" anchorCtr="0">
          <a:noAutofit/>
        </a:bodyPr>
        <a:lstStyle/>
        <a:p>
          <a:pPr marL="119063" marR="0" lvl="0" indent="-119063" algn="l" defTabSz="914400" eaLnBrk="1" fontAlgn="auto" latinLnBrk="0" hangingPunct="1">
            <a:lnSpc>
              <a:spcPct val="100000"/>
            </a:lnSpc>
            <a:spcBef>
              <a:spcPct val="0"/>
            </a:spcBef>
            <a:spcAft>
              <a:spcPts val="0"/>
            </a:spcAft>
            <a:buClrTx/>
            <a:buSzTx/>
            <a:buFontTx/>
            <a:buChar char="••"/>
            <a:tabLst/>
            <a:defRPr/>
          </a:pPr>
          <a:r>
            <a:rPr lang="en-US" sz="1100" kern="1200" dirty="0" smtClean="0">
              <a:solidFill>
                <a:schemeClr val="bg1"/>
              </a:solidFill>
            </a:rPr>
            <a:t>Use heritage and analysis instead of testing to update life expectancy</a:t>
          </a:r>
          <a:endParaRPr lang="en-US" sz="1100" kern="1200" dirty="0" smtClean="0">
            <a:solidFill>
              <a:schemeClr val="bg1"/>
            </a:solidFill>
          </a:endParaRPr>
        </a:p>
        <a:p>
          <a:pPr marL="119063" marR="0" lvl="0" indent="-119063" algn="l" defTabSz="914400" eaLnBrk="1" fontAlgn="auto" latinLnBrk="0" hangingPunct="1">
            <a:lnSpc>
              <a:spcPct val="100000"/>
            </a:lnSpc>
            <a:spcBef>
              <a:spcPct val="0"/>
            </a:spcBef>
            <a:spcAft>
              <a:spcPts val="0"/>
            </a:spcAft>
            <a:buClrTx/>
            <a:buSzTx/>
            <a:buFontTx/>
            <a:buChar char="••"/>
            <a:tabLst/>
            <a:defRPr/>
          </a:pPr>
          <a:r>
            <a:rPr lang="en-US" sz="1100" kern="1200" dirty="0" smtClean="0">
              <a:solidFill>
                <a:schemeClr val="bg1"/>
              </a:solidFill>
            </a:rPr>
            <a:t>Life test new design concepts</a:t>
          </a:r>
          <a:endParaRPr lang="en-US" sz="1100" kern="1200" dirty="0" smtClean="0">
            <a:solidFill>
              <a:schemeClr val="bg1"/>
            </a:solidFill>
          </a:endParaRPr>
        </a:p>
        <a:p>
          <a:pPr marL="119063" marR="0" lvl="0" indent="-119063" algn="l" defTabSz="914400" eaLnBrk="1" fontAlgn="auto" latinLnBrk="0" hangingPunct="1">
            <a:lnSpc>
              <a:spcPct val="100000"/>
            </a:lnSpc>
            <a:spcBef>
              <a:spcPct val="0"/>
            </a:spcBef>
            <a:spcAft>
              <a:spcPts val="0"/>
            </a:spcAft>
            <a:buClrTx/>
            <a:buSzTx/>
            <a:buFontTx/>
            <a:buChar char="••"/>
            <a:tabLst/>
            <a:defRPr/>
          </a:pPr>
          <a:r>
            <a:rPr lang="en-US" sz="1100" kern="1200" dirty="0" smtClean="0">
              <a:solidFill>
                <a:schemeClr val="bg1"/>
              </a:solidFill>
            </a:rPr>
            <a:t>Test environmental protection and sensitive units</a:t>
          </a:r>
          <a:endParaRPr lang="en-US" sz="1100" kern="1200" dirty="0" smtClean="0">
            <a:solidFill>
              <a:schemeClr val="bg1"/>
            </a:solidFill>
          </a:endParaRPr>
        </a:p>
        <a:p>
          <a:pPr marL="119063" marR="0" lvl="0" indent="-119063" algn="l" defTabSz="914400" eaLnBrk="1" fontAlgn="auto" latinLnBrk="0" hangingPunct="1">
            <a:lnSpc>
              <a:spcPct val="100000"/>
            </a:lnSpc>
            <a:spcBef>
              <a:spcPct val="0"/>
            </a:spcBef>
            <a:spcAft>
              <a:spcPts val="0"/>
            </a:spcAft>
            <a:buClrTx/>
            <a:buSzTx/>
            <a:buFontTx/>
            <a:buChar char="••"/>
            <a:tabLst/>
            <a:defRPr/>
          </a:pPr>
          <a:endParaRPr lang="en-US" sz="1100" kern="1200" dirty="0" smtClean="0">
            <a:solidFill>
              <a:schemeClr val="bg1"/>
            </a:solidFill>
          </a:endParaRPr>
        </a:p>
      </dsp:txBody>
      <dsp:txXfrm>
        <a:off x="4341615" y="2303377"/>
        <a:ext cx="4571978" cy="164849"/>
      </dsp:txXfrm>
    </dsp:sp>
    <dsp:sp modelId="{0AD46D33-8746-454A-A4D4-1C59DBD07A3C}">
      <dsp:nvSpPr>
        <dsp:cNvPr id="0" name=""/>
        <dsp:cNvSpPr/>
      </dsp:nvSpPr>
      <dsp:spPr>
        <a:xfrm rot="5400000">
          <a:off x="4381743" y="3203265"/>
          <a:ext cx="557365" cy="768116"/>
        </a:xfrm>
        <a:prstGeom prst="leftUpArrow">
          <a:avLst/>
        </a:prstGeom>
        <a:solidFill>
          <a:schemeClr val="accent1">
            <a:tint val="50000"/>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dsp:style>
    </dsp:sp>
    <dsp:sp modelId="{4408D300-EB1A-4EB0-8780-D6463300829D}">
      <dsp:nvSpPr>
        <dsp:cNvPr id="0" name=""/>
        <dsp:cNvSpPr/>
      </dsp:nvSpPr>
      <dsp:spPr>
        <a:xfrm>
          <a:off x="3931269" y="2729651"/>
          <a:ext cx="1258347" cy="572618"/>
        </a:xfrm>
        <a:prstGeom prst="roundRect">
          <a:avLst>
            <a:gd name="adj" fmla="val 1667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US" sz="1200" kern="1200" dirty="0" smtClean="0"/>
            <a:t>Concept Implementation</a:t>
          </a:r>
        </a:p>
      </dsp:txBody>
      <dsp:txXfrm>
        <a:off x="3959227" y="2757609"/>
        <a:ext cx="1202431" cy="516702"/>
      </dsp:txXfrm>
    </dsp:sp>
    <dsp:sp modelId="{E27648A8-0E28-4072-A30C-8C2956457C84}">
      <dsp:nvSpPr>
        <dsp:cNvPr id="0" name=""/>
        <dsp:cNvSpPr/>
      </dsp:nvSpPr>
      <dsp:spPr>
        <a:xfrm>
          <a:off x="5232649" y="2819492"/>
          <a:ext cx="2603304" cy="39706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1910" tIns="41910" rIns="41910" bIns="41910" numCol="1" spcCol="1270" anchor="ctr" anchorCtr="0">
          <a:noAutofit/>
        </a:bodyPr>
        <a:lstStyle/>
        <a:p>
          <a:pPr marL="119063" lvl="1" indent="-119063" algn="l" defTabSz="488950">
            <a:lnSpc>
              <a:spcPct val="100000"/>
            </a:lnSpc>
            <a:spcBef>
              <a:spcPct val="0"/>
            </a:spcBef>
            <a:spcAft>
              <a:spcPct val="15000"/>
            </a:spcAft>
            <a:buChar char="••"/>
          </a:pPr>
          <a:r>
            <a:rPr lang="en-US" sz="1100" kern="1200" dirty="0" smtClean="0">
              <a:solidFill>
                <a:schemeClr val="bg1"/>
              </a:solidFill>
            </a:rPr>
            <a:t>Re-analyze based on test results</a:t>
          </a:r>
          <a:endParaRPr lang="en-US" sz="1100" kern="1200" dirty="0" smtClean="0">
            <a:solidFill>
              <a:schemeClr val="bg1"/>
            </a:solidFill>
          </a:endParaRPr>
        </a:p>
        <a:p>
          <a:pPr marL="119063" lvl="1" indent="-119063" algn="l" defTabSz="488950">
            <a:lnSpc>
              <a:spcPct val="100000"/>
            </a:lnSpc>
            <a:spcBef>
              <a:spcPct val="0"/>
            </a:spcBef>
            <a:spcAft>
              <a:spcPct val="15000"/>
            </a:spcAft>
            <a:buChar char="••"/>
          </a:pPr>
          <a:r>
            <a:rPr lang="en-US" sz="1100" kern="1200" dirty="0" smtClean="0">
              <a:solidFill>
                <a:schemeClr val="bg1"/>
              </a:solidFill>
            </a:rPr>
            <a:t>Assess and mange risk for meeting plans and mission objectives</a:t>
          </a:r>
        </a:p>
      </dsp:txBody>
      <dsp:txXfrm>
        <a:off x="5232649" y="2819492"/>
        <a:ext cx="2603304" cy="397062"/>
      </dsp:txXfrm>
    </dsp:sp>
    <dsp:sp modelId="{5D02453D-18F5-461C-96DD-83733CC26D13}">
      <dsp:nvSpPr>
        <dsp:cNvPr id="0" name=""/>
        <dsp:cNvSpPr/>
      </dsp:nvSpPr>
      <dsp:spPr>
        <a:xfrm rot="5400000">
          <a:off x="5305355" y="4089233"/>
          <a:ext cx="690606" cy="716840"/>
        </a:xfrm>
        <a:prstGeom prst="leftUpArrow">
          <a:avLst/>
        </a:prstGeom>
        <a:solidFill>
          <a:schemeClr val="accent1">
            <a:tint val="50000"/>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dsp:style>
    </dsp:sp>
    <dsp:sp modelId="{F7DFF684-5E20-4D0F-88EE-3D686F3CD9AA}">
      <dsp:nvSpPr>
        <dsp:cNvPr id="0" name=""/>
        <dsp:cNvSpPr/>
      </dsp:nvSpPr>
      <dsp:spPr>
        <a:xfrm>
          <a:off x="5031262" y="3533164"/>
          <a:ext cx="1092228" cy="505097"/>
        </a:xfrm>
        <a:prstGeom prst="roundRect">
          <a:avLst>
            <a:gd name="adj" fmla="val 1667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US" sz="1200" kern="1200" dirty="0" smtClean="0"/>
            <a:t>Mission Integration</a:t>
          </a:r>
        </a:p>
      </dsp:txBody>
      <dsp:txXfrm>
        <a:off x="5055923" y="3557825"/>
        <a:ext cx="1042906" cy="455775"/>
      </dsp:txXfrm>
    </dsp:sp>
    <dsp:sp modelId="{0E3B385A-3950-4DA4-8680-0F3D7739885B}">
      <dsp:nvSpPr>
        <dsp:cNvPr id="0" name=""/>
        <dsp:cNvSpPr/>
      </dsp:nvSpPr>
      <dsp:spPr>
        <a:xfrm>
          <a:off x="6206928" y="3702226"/>
          <a:ext cx="3122120" cy="1953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1910" tIns="41910" rIns="41910" bIns="41910" numCol="1" spcCol="1270" anchor="ctr" anchorCtr="0">
          <a:noAutofit/>
        </a:bodyPr>
        <a:lstStyle/>
        <a:p>
          <a:pPr marL="119063" lvl="1" indent="-119063" algn="l" defTabSz="488950">
            <a:lnSpc>
              <a:spcPct val="100000"/>
            </a:lnSpc>
            <a:spcBef>
              <a:spcPct val="0"/>
            </a:spcBef>
            <a:spcAft>
              <a:spcPct val="15000"/>
            </a:spcAft>
            <a:buChar char="••"/>
          </a:pPr>
          <a:r>
            <a:rPr lang="en-US" sz="1100" kern="1200" dirty="0" smtClean="0">
              <a:solidFill>
                <a:schemeClr val="bg1"/>
              </a:solidFill>
            </a:rPr>
            <a:t>Re-Analyze</a:t>
          </a:r>
        </a:p>
        <a:p>
          <a:pPr marL="119063" lvl="1" indent="-119063" algn="l" defTabSz="488950">
            <a:lnSpc>
              <a:spcPct val="100000"/>
            </a:lnSpc>
            <a:spcBef>
              <a:spcPct val="0"/>
            </a:spcBef>
            <a:spcAft>
              <a:spcPct val="15000"/>
            </a:spcAft>
            <a:buChar char="••"/>
          </a:pPr>
          <a:r>
            <a:rPr lang="en-US" sz="1100" kern="1200" dirty="0" smtClean="0">
              <a:solidFill>
                <a:schemeClr val="bg1"/>
              </a:solidFill>
            </a:rPr>
            <a:t>Tailored  but Fully Test as You Fly –</a:t>
          </a:r>
          <a:br>
            <a:rPr lang="en-US" sz="1100" kern="1200" dirty="0" smtClean="0">
              <a:solidFill>
                <a:schemeClr val="bg1"/>
              </a:solidFill>
            </a:rPr>
          </a:br>
          <a:r>
            <a:rPr lang="en-US" sz="1100" kern="1200" dirty="0" smtClean="0">
              <a:solidFill>
                <a:schemeClr val="bg1"/>
              </a:solidFill>
            </a:rPr>
            <a:t>nominal  and anomalous operations</a:t>
          </a:r>
          <a:endParaRPr lang="en-US" sz="1100" kern="1200" dirty="0" smtClean="0">
            <a:solidFill>
              <a:schemeClr val="bg1"/>
            </a:solidFill>
          </a:endParaRPr>
        </a:p>
      </dsp:txBody>
      <dsp:txXfrm>
        <a:off x="6206928" y="3702226"/>
        <a:ext cx="3122120" cy="195360"/>
      </dsp:txXfrm>
    </dsp:sp>
    <dsp:sp modelId="{2F04A27E-6B2D-40C5-B5D7-2701C3FCB2FA}">
      <dsp:nvSpPr>
        <dsp:cNvPr id="0" name=""/>
        <dsp:cNvSpPr/>
      </dsp:nvSpPr>
      <dsp:spPr>
        <a:xfrm>
          <a:off x="6054824" y="4381586"/>
          <a:ext cx="1205065" cy="580476"/>
        </a:xfrm>
        <a:prstGeom prst="roundRect">
          <a:avLst>
            <a:gd name="adj" fmla="val 1667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US" sz="1200" kern="1200" dirty="0" smtClean="0"/>
            <a:t>50 Year Mission Execution</a:t>
          </a:r>
        </a:p>
      </dsp:txBody>
      <dsp:txXfrm>
        <a:off x="6083166" y="4409928"/>
        <a:ext cx="1148381" cy="523792"/>
      </dsp:txXfrm>
    </dsp:sp>
    <dsp:sp modelId="{741A2A27-5B38-430A-B3E0-0DC1FFBAC95D}">
      <dsp:nvSpPr>
        <dsp:cNvPr id="0" name=""/>
        <dsp:cNvSpPr/>
      </dsp:nvSpPr>
      <dsp:spPr>
        <a:xfrm>
          <a:off x="7295121" y="4410720"/>
          <a:ext cx="2198462" cy="59234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1910" tIns="41910" rIns="41910" bIns="41910" numCol="1" spcCol="1270" anchor="ctr" anchorCtr="0">
          <a:noAutofit/>
        </a:bodyPr>
        <a:lstStyle/>
        <a:p>
          <a:pPr marL="119063" lvl="1" indent="-119063" algn="l" defTabSz="488950">
            <a:lnSpc>
              <a:spcPct val="100000"/>
            </a:lnSpc>
            <a:spcBef>
              <a:spcPct val="0"/>
            </a:spcBef>
            <a:spcAft>
              <a:spcPct val="15000"/>
            </a:spcAft>
            <a:buChar char="••"/>
          </a:pPr>
          <a:r>
            <a:rPr lang="en-US" sz="1100" kern="1200" dirty="0" smtClean="0">
              <a:solidFill>
                <a:schemeClr val="bg1"/>
              </a:solidFill>
            </a:rPr>
            <a:t>Conduct Preventative Maintence and Nominal Operations</a:t>
          </a:r>
        </a:p>
        <a:p>
          <a:pPr marL="119063" lvl="1" indent="-119063" algn="l" defTabSz="488950">
            <a:lnSpc>
              <a:spcPct val="100000"/>
            </a:lnSpc>
            <a:spcBef>
              <a:spcPct val="0"/>
            </a:spcBef>
            <a:spcAft>
              <a:spcPct val="15000"/>
            </a:spcAft>
            <a:buChar char="••"/>
          </a:pPr>
          <a:r>
            <a:rPr lang="en-US" sz="1100" kern="1200" dirty="0" smtClean="0">
              <a:solidFill>
                <a:schemeClr val="bg1"/>
              </a:solidFill>
            </a:rPr>
            <a:t>Routinely assess Flight and Ground Resiliency</a:t>
          </a:r>
        </a:p>
        <a:p>
          <a:pPr marL="119063" lvl="1" indent="-119063" algn="l" defTabSz="488950">
            <a:lnSpc>
              <a:spcPct val="100000"/>
            </a:lnSpc>
            <a:spcBef>
              <a:spcPct val="0"/>
            </a:spcBef>
            <a:spcAft>
              <a:spcPct val="15000"/>
            </a:spcAft>
            <a:buChar char="••"/>
          </a:pPr>
          <a:r>
            <a:rPr lang="en-US" sz="1100" kern="1200" dirty="0" smtClean="0">
              <a:solidFill>
                <a:schemeClr val="bg1"/>
              </a:solidFill>
            </a:rPr>
            <a:t>Maintain Ground/Digital Twin</a:t>
          </a:r>
        </a:p>
      </dsp:txBody>
      <dsp:txXfrm>
        <a:off x="7295121" y="4410720"/>
        <a:ext cx="2198462" cy="592349"/>
      </dsp:txXfrm>
    </dsp:sp>
  </dsp:spTree>
</dsp:drawing>
</file>

<file path=ppt/diagrams/layout1.xml><?xml version="1.0" encoding="utf-8"?>
<dgm:layoutDef xmlns:dgm="http://schemas.openxmlformats.org/drawingml/2006/diagram" xmlns:a="http://schemas.openxmlformats.org/drawingml/2006/main" uniqueId="urn:microsoft.com/office/officeart/2005/8/layout/StepDownProcess">
  <dgm:title val=""/>
  <dgm:desc val=""/>
  <dgm:catLst>
    <dgm:cat type="process" pri="1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tL"/>
          <dgm:param type="flowDir" val="row"/>
          <dgm:param type="off" val="off"/>
          <dgm:param type="bkpt" val="fixed"/>
          <dgm:param type="bkPtFixedVal" val="1"/>
        </dgm:alg>
      </dgm:if>
      <dgm:else name="Name2">
        <dgm:alg type="snake">
          <dgm:param type="grDir" val="tR"/>
          <dgm:param type="flowDir" val="row"/>
          <dgm:param type="off" val="off"/>
          <dgm:param type="bkpt" val="fixed"/>
          <dgm:param type="bkPtFixedVal" val="1"/>
        </dgm:alg>
      </dgm:else>
    </dgm:choose>
    <dgm:shape xmlns:r="http://schemas.openxmlformats.org/officeDocument/2006/relationships" r:blip="">
      <dgm:adjLst/>
    </dgm:shape>
    <dgm:choose name="Name3">
      <dgm:if name="Name4" func="var" arg="dir" op="equ" val="norm">
        <dgm:constrLst>
          <dgm:constr type="alignOff" forName="rootnode" val="0.48"/>
          <dgm:constr type="primFontSz" for="des" forName="ParentText" val="65"/>
          <dgm:constr type="primFontSz" for="des" forName="ChildText" refType="primFontSz" refFor="des" refForName="ParentText" op="lte"/>
          <dgm:constr type="w" for="ch" forName="composite" refType="w"/>
          <dgm:constr type="h" for="ch" forName="composite" refType="h"/>
          <dgm:constr type="sp" refType="h" refFor="ch" refForName="composite" op="equ" fact="-0.38"/>
        </dgm:constrLst>
      </dgm:if>
      <dgm:else name="Name5">
        <dgm:constrLst>
          <dgm:constr type="alignOff" forName="rootnode" val="0.48"/>
          <dgm:constr type="primFontSz" for="des" forName="ParentText" val="65"/>
          <dgm:constr type="primFontSz" for="des" forName="ChildText" refType="primFontSz" refFor="des" refForName="ParentText" op="lte"/>
          <dgm:constr type="w" for="ch" forName="composite" refType="w"/>
          <dgm:constr type="h" for="ch" forName="composite" refType="h"/>
          <dgm:constr type="sp" refType="h" refFor="ch" refForName="composite" op="equ" fact="-0.38"/>
        </dgm:constrLst>
      </dgm:else>
    </dgm:choose>
    <dgm:forEach name="nodesForEach" axis="ch" ptType="node">
      <dgm:layoutNode name="composite">
        <dgm:alg type="composite">
          <dgm:param type="ar" val="1.2439"/>
        </dgm:alg>
        <dgm:shape xmlns:r="http://schemas.openxmlformats.org/officeDocument/2006/relationships" r:blip="">
          <dgm:adjLst/>
        </dgm:shape>
        <dgm:choose name="Name6">
          <dgm:if name="Name7" func="var" arg="dir" op="equ" val="norm">
            <dgm:constrLst>
              <dgm:constr type="l" for="ch" forName="bentUpArrow1" refType="w" fact="0.07"/>
              <dgm:constr type="t" for="ch" forName="bentUpArrow1" refType="h" fact="0.524"/>
              <dgm:constr type="w" for="ch" forName="bentUpArrow1" refType="w" fact="0.3844"/>
              <dgm:constr type="h" for="ch" forName="bentUpArrow1" refType="h" fact="0.42"/>
              <dgm:constr type="l" for="ch" forName="ParentText" refType="w" fact="0"/>
              <dgm:constr type="t" for="ch" forName="ParentText" refType="h" fact="0"/>
              <dgm:constr type="w" for="ch" forName="ParentText" refType="w" fact="0.5684"/>
              <dgm:constr type="h" for="ch" forName="ParentText" refType="h" fact="0.4949"/>
              <dgm:constr type="l" for="ch" forName="ChildText" refType="w" refFor="ch" refForName="ParentText"/>
              <dgm:constr type="t" for="ch" forName="ChildText" refType="h" fact="0.05"/>
              <dgm:constr type="w" for="ch" forName="ChildText" refType="w" fact="0.4134"/>
              <dgm:constr type="h" for="ch" forName="ChildText" refType="h" fact="0.4"/>
              <dgm:constr type="l" for="ch" forName="FinalChildText" refType="w" refFor="ch" refForName="ParentText"/>
              <dgm:constr type="t" for="ch" forName="FinalChildText" refType="h" fact="0.05"/>
              <dgm:constr type="w" for="ch" forName="FinalChildText" refType="w" fact="0.4134"/>
              <dgm:constr type="h" for="ch" forName="FinalChildText" refType="h" fact="0.4"/>
            </dgm:constrLst>
          </dgm:if>
          <dgm:else name="Name8">
            <dgm:constrLst>
              <dgm:constr type="r" for="ch" forName="bentUpArrow1" refType="w" fact="0.97"/>
              <dgm:constr type="t" for="ch" forName="bentUpArrow1" refType="h" fact="0.524"/>
              <dgm:constr type="w" for="ch" forName="bentUpArrow1" refType="w" fact="0.3844"/>
              <dgm:constr type="h" for="ch" forName="bentUpArrow1" refType="h" fact="0.42"/>
              <dgm:constr type="l" for="ch" forName="ParentText" refType="w" fact="0.4316"/>
              <dgm:constr type="t" for="ch" forName="ParentText" refType="h" fact="0"/>
              <dgm:constr type="w" for="ch" forName="ParentText" refType="w" fact="0.5684"/>
              <dgm:constr type="h" for="ch" forName="ParentText" refType="h" fact="0.4949"/>
              <dgm:constr type="l" for="ch" forName="ChildText" refType="w" fact="0"/>
              <dgm:constr type="t" for="ch" forName="ChildText" refType="h" fact="0.05"/>
              <dgm:constr type="w" for="ch" forName="ChildText" refType="w" fact="0.4134"/>
              <dgm:constr type="h" for="ch" forName="ChildText" refType="h" fact="0.4"/>
              <dgm:constr type="l" for="ch" forName="FinalChildText" refType="w" fact="0"/>
              <dgm:constr type="t" for="ch" forName="FinalChildText" refType="h" fact="0.05"/>
              <dgm:constr type="w" for="ch" forName="FinalChildText" refType="w" fact="0.4134"/>
              <dgm:constr type="h" for="ch" forName="FinalChildText" refType="h" fact="0.4"/>
            </dgm:constrLst>
          </dgm:else>
        </dgm:choose>
        <dgm:choose name="Name9">
          <dgm:if name="Name10" axis="followSib" ptType="node" func="cnt" op="gte" val="1">
            <dgm:layoutNode name="bentUpArrow1" styleLbl="alignImgPlace1">
              <dgm:alg type="sp"/>
              <dgm:choose name="Name11">
                <dgm:if name="Name12" func="var" arg="dir" op="equ" val="norm">
                  <dgm:shape xmlns:r="http://schemas.openxmlformats.org/officeDocument/2006/relationships" rot="90" type="bentUpArrow" r:blip="">
                    <dgm:adjLst>
                      <dgm:adj idx="1" val="0.3284"/>
                      <dgm:adj idx="2" val="0.25"/>
                      <dgm:adj idx="3" val="0.3578"/>
                    </dgm:adjLst>
                  </dgm:shape>
                </dgm:if>
                <dgm:else name="Name13">
                  <dgm:shape xmlns:r="http://schemas.openxmlformats.org/officeDocument/2006/relationships" rot="180" type="bentArrow" r:blip="">
                    <dgm:adjLst>
                      <dgm:adj idx="1" val="0.3284"/>
                      <dgm:adj idx="2" val="0.25"/>
                      <dgm:adj idx="3" val="0.3578"/>
                      <dgm:adj idx="4" val="0"/>
                    </dgm:adjLst>
                  </dgm:shape>
                </dgm:else>
              </dgm:choose>
              <dgm:presOf/>
            </dgm:layoutNode>
          </dgm:if>
          <dgm:else name="Name14"/>
        </dgm:choose>
        <dgm:layoutNode name="ParentText" styleLbl="node1">
          <dgm:varLst>
            <dgm:chMax val="1"/>
            <dgm:chPref val="1"/>
            <dgm:bulletEnabled val="1"/>
          </dgm:varLst>
          <dgm:alg type="tx"/>
          <dgm:shape xmlns:r="http://schemas.openxmlformats.org/officeDocument/2006/relationships" type="roundRect" r:blip="">
            <dgm:adjLst>
              <dgm:adj idx="1" val="0.166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15">
          <dgm:if name="Name16" axis="followSib" ptType="node" func="cnt" op="equ" val="0">
            <dgm:choose name="Name17">
              <dgm:if name="Name18" axis="ch" ptType="node" func="cnt" op="gte" val="1">
                <dgm:layoutNode name="FinalChildText" styleLbl="revTx">
                  <dgm:varLst>
                    <dgm:chMax val="0"/>
                    <dgm:chPref val="0"/>
                    <dgm:bulletEnabled val="1"/>
                  </dgm:varLst>
                  <dgm:alg type="tx">
                    <dgm:param type="stBulletLvl" val="1"/>
                    <dgm:param type="txAnchorVertCh" val="mid"/>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9"/>
            </dgm:choose>
          </dgm:if>
          <dgm:else name="Name20">
            <dgm:layoutNode name="ChildText" styleLbl="revTx">
              <dgm:varLst>
                <dgm:chMax val="0"/>
                <dgm:chPref val="0"/>
                <dgm:bulletEnabled val="1"/>
              </dgm:varLst>
              <dgm:alg type="tx">
                <dgm:param type="stBulletLvl" val="1"/>
                <dgm:param type="txAnchorVertCh" val="mid"/>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drawing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image" Target="../media/image5.png"/><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drawings/_rels/vmlDrawing1.vml.rels><?xml version="1.0" encoding="UTF-8" standalone="yes"?>
<Relationships xmlns="http://schemas.openxmlformats.org/package/2006/relationships"><Relationship Id="rId1" Type="http://schemas.openxmlformats.org/officeDocument/2006/relationships/image" Target="../media/image74.wmf"/></Relationships>
</file>

<file path=ppt/drawings/drawing1.xml><?xml version="1.0" encoding="utf-8"?>
<c:userShapes xmlns:c="http://schemas.openxmlformats.org/drawingml/2006/chart">
  <cdr:relSizeAnchor xmlns:cdr="http://schemas.openxmlformats.org/drawingml/2006/chartDrawing">
    <cdr:from>
      <cdr:x>0.11487</cdr:x>
      <cdr:y>0.51919</cdr:y>
    </cdr:from>
    <cdr:to>
      <cdr:x>0.13994</cdr:x>
      <cdr:y>0.59189</cdr:y>
    </cdr:to>
    <cdr:pic>
      <cdr:nvPicPr>
        <cdr:cNvPr id="4" name="Picture 3"/>
        <cdr:cNvPicPr>
          <a:picLocks xmlns:a="http://schemas.openxmlformats.org/drawingml/2006/main" noChangeAspect="1"/>
        </cdr:cNvPicPr>
      </cdr:nvPicPr>
      <cdr:blipFill>
        <a:blip xmlns:a="http://schemas.openxmlformats.org/drawingml/2006/main" xmlns:r="http://schemas.openxmlformats.org/officeDocument/2006/relationships" r:embed="rId1">
          <a:extLst>
            <a:ext uri="{28A0092B-C50C-407E-A947-70E740481C1C}">
              <a14:useLocalDpi xmlns:a14="http://schemas.microsoft.com/office/drawing/2010/main" val="0"/>
            </a:ext>
          </a:extLst>
        </a:blip>
        <a:stretch xmlns:a="http://schemas.openxmlformats.org/drawingml/2006/main">
          <a:fillRect/>
        </a:stretch>
      </cdr:blipFill>
      <cdr:spPr>
        <a:xfrm xmlns:a="http://schemas.openxmlformats.org/drawingml/2006/main">
          <a:off x="1798320" y="2101206"/>
          <a:ext cx="392545" cy="294225"/>
        </a:xfrm>
        <a:prstGeom xmlns:a="http://schemas.openxmlformats.org/drawingml/2006/main" prst="rect">
          <a:avLst/>
        </a:prstGeom>
      </cdr:spPr>
    </cdr:pic>
  </cdr:relSizeAnchor>
  <cdr:relSizeAnchor xmlns:cdr="http://schemas.openxmlformats.org/drawingml/2006/chartDrawing">
    <cdr:from>
      <cdr:x>0.38241</cdr:x>
      <cdr:y>0.47227</cdr:y>
    </cdr:from>
    <cdr:to>
      <cdr:x>0.40296</cdr:x>
      <cdr:y>0.58298</cdr:y>
    </cdr:to>
    <cdr:pic>
      <cdr:nvPicPr>
        <cdr:cNvPr id="3" name="chart"/>
        <cdr:cNvPicPr>
          <a:picLocks xmlns:a="http://schemas.openxmlformats.org/drawingml/2006/main" noChangeAspect="1"/>
        </cdr:cNvPicPr>
      </cdr:nvPicPr>
      <cdr:blipFill>
        <a:blip xmlns:a="http://schemas.openxmlformats.org/drawingml/2006/main" xmlns:r="http://schemas.openxmlformats.org/officeDocument/2006/relationships" r:embed="rId2"/>
        <a:stretch xmlns:a="http://schemas.openxmlformats.org/drawingml/2006/main">
          <a:fillRect/>
        </a:stretch>
      </cdr:blipFill>
      <cdr:spPr>
        <a:xfrm xmlns:a="http://schemas.openxmlformats.org/drawingml/2006/main" rot="16200000">
          <a:off x="5925769" y="1954360"/>
          <a:ext cx="443855" cy="321733"/>
        </a:xfrm>
        <a:prstGeom xmlns:a="http://schemas.openxmlformats.org/drawingml/2006/main" prst="rect">
          <a:avLst/>
        </a:prstGeom>
      </cdr:spPr>
    </cdr:pic>
  </cdr:relSizeAnchor>
  <cdr:relSizeAnchor xmlns:cdr="http://schemas.openxmlformats.org/drawingml/2006/chartDrawing">
    <cdr:from>
      <cdr:x>0.39701</cdr:x>
      <cdr:y>0.26321</cdr:y>
    </cdr:from>
    <cdr:to>
      <cdr:x>0.41349</cdr:x>
      <cdr:y>0.37469</cdr:y>
    </cdr:to>
    <cdr:pic>
      <cdr:nvPicPr>
        <cdr:cNvPr id="5" name="chart"/>
        <cdr:cNvPicPr>
          <a:picLocks xmlns:a="http://schemas.openxmlformats.org/drawingml/2006/main" noChangeAspect="1"/>
        </cdr:cNvPicPr>
      </cdr:nvPicPr>
      <cdr:blipFill rotWithShape="1">
        <a:blip xmlns:a="http://schemas.openxmlformats.org/drawingml/2006/main" xmlns:r="http://schemas.openxmlformats.org/officeDocument/2006/relationships" r:embed="rId3"/>
        <a:srcRect xmlns:a="http://schemas.openxmlformats.org/drawingml/2006/main" b="16760"/>
        <a:stretch xmlns:a="http://schemas.openxmlformats.org/drawingml/2006/main"/>
      </cdr:blipFill>
      <cdr:spPr>
        <a:xfrm xmlns:a="http://schemas.openxmlformats.org/drawingml/2006/main">
          <a:off x="6215478" y="1071917"/>
          <a:ext cx="257908" cy="453980"/>
        </a:xfrm>
        <a:prstGeom xmlns:a="http://schemas.openxmlformats.org/drawingml/2006/main" prst="rect">
          <a:avLst/>
        </a:prstGeom>
      </cdr:spPr>
    </cdr:pic>
  </cdr:relSizeAnchor>
  <cdr:relSizeAnchor xmlns:cdr="http://schemas.openxmlformats.org/drawingml/2006/chartDrawing">
    <cdr:from>
      <cdr:x>0.66667</cdr:x>
      <cdr:y>0.61655</cdr:y>
    </cdr:from>
    <cdr:to>
      <cdr:x>0.67661</cdr:x>
      <cdr:y>0.70629</cdr:y>
    </cdr:to>
    <cdr:pic>
      <cdr:nvPicPr>
        <cdr:cNvPr id="6" name="chart"/>
        <cdr:cNvPicPr>
          <a:picLocks xmlns:a="http://schemas.openxmlformats.org/drawingml/2006/main" noChangeAspect="1"/>
        </cdr:cNvPicPr>
      </cdr:nvPicPr>
      <cdr:blipFill>
        <a:blip xmlns:a="http://schemas.openxmlformats.org/drawingml/2006/main" xmlns:r="http://schemas.openxmlformats.org/officeDocument/2006/relationships" r:embed="rId4"/>
        <a:stretch xmlns:a="http://schemas.openxmlformats.org/drawingml/2006/main">
          <a:fillRect/>
        </a:stretch>
      </cdr:blipFill>
      <cdr:spPr>
        <a:xfrm xmlns:a="http://schemas.openxmlformats.org/drawingml/2006/main">
          <a:off x="10437201" y="2471738"/>
          <a:ext cx="155623" cy="359759"/>
        </a:xfrm>
        <a:prstGeom xmlns:a="http://schemas.openxmlformats.org/drawingml/2006/main" prst="rect">
          <a:avLst/>
        </a:prstGeom>
      </cdr:spPr>
    </cdr:pic>
  </cdr:relSizeAnchor>
  <cdr:relSizeAnchor xmlns:cdr="http://schemas.openxmlformats.org/drawingml/2006/chartDrawing">
    <cdr:from>
      <cdr:x>0.70454</cdr:x>
      <cdr:y>0.31719</cdr:y>
    </cdr:from>
    <cdr:to>
      <cdr:x>0.76294</cdr:x>
      <cdr:y>0.54527</cdr:y>
    </cdr:to>
    <cdr:sp macro="" textlink="">
      <cdr:nvSpPr>
        <cdr:cNvPr id="7" name="TextBox 6"/>
        <cdr:cNvSpPr txBox="1"/>
      </cdr:nvSpPr>
      <cdr:spPr>
        <a:xfrm xmlns:a="http://schemas.openxmlformats.org/drawingml/2006/main">
          <a:off x="11029950" y="1271588"/>
          <a:ext cx="914400" cy="9144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en-US" sz="1100" dirty="0"/>
        </a:p>
      </cdr:txBody>
    </cdr:sp>
  </cdr:relSizeAnchor>
  <cdr:relSizeAnchor xmlns:cdr="http://schemas.openxmlformats.org/drawingml/2006/chartDrawing">
    <cdr:from>
      <cdr:x>0.64643</cdr:x>
      <cdr:y>0.67357</cdr:y>
    </cdr:from>
    <cdr:to>
      <cdr:x>0.67533</cdr:x>
      <cdr:y>0.72466</cdr:y>
    </cdr:to>
    <cdr:sp macro="" textlink="">
      <cdr:nvSpPr>
        <cdr:cNvPr id="8" name="TextBox 7"/>
        <cdr:cNvSpPr txBox="1"/>
      </cdr:nvSpPr>
      <cdr:spPr>
        <a:xfrm xmlns:a="http://schemas.openxmlformats.org/drawingml/2006/main">
          <a:off x="10120313" y="2700338"/>
          <a:ext cx="452437" cy="204787"/>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200" dirty="0"/>
            <a:t>Met-Op C</a:t>
          </a:r>
        </a:p>
      </cdr:txBody>
    </cdr:sp>
  </cdr:relSizeAnchor>
  <cdr:relSizeAnchor xmlns:cdr="http://schemas.openxmlformats.org/drawingml/2006/chartDrawing">
    <cdr:from>
      <cdr:x>0.7021</cdr:x>
      <cdr:y>0.45499</cdr:y>
    </cdr:from>
    <cdr:to>
      <cdr:x>0.73191</cdr:x>
      <cdr:y>0.56785</cdr:y>
    </cdr:to>
    <cdr:pic>
      <cdr:nvPicPr>
        <cdr:cNvPr id="10" name="chart"/>
        <cdr:cNvPicPr>
          <a:picLocks xmlns:a="http://schemas.openxmlformats.org/drawingml/2006/main" noChangeAspect="1"/>
        </cdr:cNvPicPr>
      </cdr:nvPicPr>
      <cdr:blipFill>
        <a:blip xmlns:a="http://schemas.openxmlformats.org/drawingml/2006/main" xmlns:r="http://schemas.openxmlformats.org/officeDocument/2006/relationships" r:embed="rId5"/>
        <a:stretch xmlns:a="http://schemas.openxmlformats.org/drawingml/2006/main">
          <a:fillRect/>
        </a:stretch>
      </cdr:blipFill>
      <cdr:spPr>
        <a:xfrm xmlns:a="http://schemas.openxmlformats.org/drawingml/2006/main">
          <a:off x="10991850" y="1824038"/>
          <a:ext cx="466725" cy="452437"/>
        </a:xfrm>
        <a:prstGeom xmlns:a="http://schemas.openxmlformats.org/drawingml/2006/main" prst="rect">
          <a:avLst/>
        </a:prstGeom>
      </cdr:spPr>
    </cdr:pic>
  </cdr:relSizeAnchor>
  <cdr:relSizeAnchor xmlns:cdr="http://schemas.openxmlformats.org/drawingml/2006/chartDrawing">
    <cdr:from>
      <cdr:x>0.69038</cdr:x>
      <cdr:y>0.50607</cdr:y>
    </cdr:from>
    <cdr:to>
      <cdr:x>0.70849</cdr:x>
      <cdr:y>0.5802</cdr:y>
    </cdr:to>
    <cdr:pic>
      <cdr:nvPicPr>
        <cdr:cNvPr id="9" name="chart"/>
        <cdr:cNvPicPr>
          <a:picLocks xmlns:a="http://schemas.openxmlformats.org/drawingml/2006/main" noChangeAspect="1"/>
        </cdr:cNvPicPr>
      </cdr:nvPicPr>
      <cdr:blipFill>
        <a:blip xmlns:a="http://schemas.openxmlformats.org/drawingml/2006/main" xmlns:r="http://schemas.openxmlformats.org/officeDocument/2006/relationships" r:embed="rId6"/>
        <a:stretch xmlns:a="http://schemas.openxmlformats.org/drawingml/2006/main">
          <a:fillRect/>
        </a:stretch>
      </cdr:blipFill>
      <cdr:spPr>
        <a:xfrm xmlns:a="http://schemas.openxmlformats.org/drawingml/2006/main">
          <a:off x="10808404" y="2028826"/>
          <a:ext cx="283459" cy="297195"/>
        </a:xfrm>
        <a:prstGeom xmlns:a="http://schemas.openxmlformats.org/drawingml/2006/main" prst="rect">
          <a:avLst/>
        </a:prstGeom>
      </cdr:spPr>
    </cdr:pic>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672C70C-AC64-44AC-BB2A-9709EB751A01}" type="datetimeFigureOut">
              <a:rPr lang="en-US" smtClean="0"/>
              <a:t>1/4/2021</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BE1D829-74AA-4901-B578-47A70A71C177}" type="slidenum">
              <a:rPr lang="en-US" smtClean="0"/>
              <a:t>‹#›</a:t>
            </a:fld>
            <a:endParaRPr lang="en-US" dirty="0"/>
          </a:p>
        </p:txBody>
      </p:sp>
    </p:spTree>
    <p:extLst>
      <p:ext uri="{BB962C8B-B14F-4D97-AF65-F5344CB8AC3E}">
        <p14:creationId xmlns:p14="http://schemas.microsoft.com/office/powerpoint/2010/main" val="16204798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trs.jpl.nasa.gov/bitstream/handle/2014/11661/02-0220.pdf?sequence=1" TargetMode="External"/><Relationship Id="rId7" Type="http://schemas.openxmlformats.org/officeDocument/2006/relationships/hyperlink" Target="https://nepp.nasa.gov/workshops/etw2012/talks/Tuesday/T03_Ladbury_Updated_SSR_Radiation.pdf" TargetMode="External"/><Relationship Id="rId2" Type="http://schemas.openxmlformats.org/officeDocument/2006/relationships/slide" Target="../slides/slide1.xml"/><Relationship Id="rId1" Type="http://schemas.openxmlformats.org/officeDocument/2006/relationships/notesMaster" Target="../notesMasters/notesMaster1.xml"/><Relationship Id="rId6" Type="http://schemas.openxmlformats.org/officeDocument/2006/relationships/hyperlink" Target="https://www.nasa.gov/offices/nesc/articles/understanding-the-potential-dangers-of-spacecraft-charging" TargetMode="External"/><Relationship Id="rId5" Type="http://schemas.openxmlformats.org/officeDocument/2006/relationships/hyperlink" Target="https://gcc02.safelinks.protection.outlook.com/?url=https%3A%2F%2Farc.aiaa.org%2Fdoi%2Fpdf%2F10.2514%2F3.26645&amp;data=04%7C01%7Cnancy.j.lindsey%40nasa.gov%7C599a8a60f9aa440c68f108d8b19d7ad5%7C7005d45845be48ae8140d43da96dd17b%7C0%7C0%7C637454637231473886%7CUnknown%7CTWFpbGZsb3d8eyJWIjoiMC4wLjAwMDAiLCJQIjoiV2luMzIiLCJBTiI6Ik1haWwiLCJXVCI6Mn0%3D%7C1000&amp;sdata=1oaAwSKG7HKtK79tL5rsj0bjZN%2BCrbfu8ooQ20VMFk0%3D&amp;reserved=0" TargetMode="External"/><Relationship Id="rId4" Type="http://schemas.openxmlformats.org/officeDocument/2006/relationships/hyperlink" Target="https://nepp.nasa.gov/DocUploads/1ABD387A-4AE6-4347-9F3BA1A9C675D1A1/RADECS02_MAP.pdf" TargetMode="Externa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smtClean="0"/>
              <a:t>Not All NASA or DOD missions are successful (you will hear</a:t>
            </a:r>
            <a:r>
              <a:rPr lang="en-US" b="1" baseline="0" dirty="0" smtClean="0"/>
              <a:t> more about some of the unsuccessful later in this panel)</a:t>
            </a:r>
            <a:r>
              <a:rPr lang="en-US" b="1" dirty="0" smtClean="0"/>
              <a:t>.</a:t>
            </a:r>
            <a:r>
              <a:rPr lang="en-US" b="1" baseline="0" dirty="0" smtClean="0"/>
              <a:t> Some fail in their infancy while others last long into extended operations. </a:t>
            </a:r>
            <a:r>
              <a:rPr lang="en-US" b="1" dirty="0" smtClean="0"/>
              <a:t>Highlight shows those that have major anomaly impacting</a:t>
            </a:r>
            <a:r>
              <a:rPr lang="en-US" b="1" baseline="0" dirty="0" smtClean="0"/>
              <a:t> operations or out of service at the moment; Or has been serviced.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smtClean="0"/>
              <a:t>For example: </a:t>
            </a:r>
            <a:r>
              <a:rPr lang="en-US" b="1" dirty="0" smtClean="0"/>
              <a:t>27 August 2020</a:t>
            </a:r>
            <a:r>
              <a:rPr lang="en-US" dirty="0" smtClean="0"/>
              <a:t> CloudSat suffered a failure of one of its three remaining reaction wheels on August 27th, 2020 which automatically puts the spacecraft into standby mode. Radar data collection has ceased until the team determines if operations can continue with two </a:t>
            </a:r>
            <a:r>
              <a:rPr lang="en-US" dirty="0" smtClean="0"/>
              <a:t>wheels. So it is not a lost mission yet. &amp; GPM RWA failure in 2019 – no impact on</a:t>
            </a:r>
            <a:r>
              <a:rPr lang="en-US" baseline="0" dirty="0" smtClean="0"/>
              <a:t> mission.</a:t>
            </a:r>
            <a:endParaRPr lang="en-US" dirty="0" smtClean="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smtClean="0"/>
          </a:p>
          <a:p>
            <a:endParaRPr lang="en-US" sz="1200" b="0" kern="1200" baseline="0" dirty="0" smtClean="0">
              <a:solidFill>
                <a:schemeClr val="tx1"/>
              </a:solidFill>
              <a:effectLst/>
              <a:latin typeface="+mn-lt"/>
              <a:ea typeface="+mn-ea"/>
              <a:cs typeface="+mn-cs"/>
            </a:endParaRPr>
          </a:p>
          <a:p>
            <a:r>
              <a:rPr lang="en-US" sz="1200" b="0" kern="1200" dirty="0" smtClean="0">
                <a:solidFill>
                  <a:schemeClr val="tx1"/>
                </a:solidFill>
                <a:effectLst/>
                <a:latin typeface="+mn-lt"/>
                <a:ea typeface="+mn-ea"/>
                <a:cs typeface="+mn-cs"/>
              </a:rPr>
              <a:t>Do</a:t>
            </a:r>
            <a:r>
              <a:rPr lang="en-US" sz="1200" b="0" kern="1200" baseline="0" dirty="0" smtClean="0">
                <a:solidFill>
                  <a:schemeClr val="tx1"/>
                </a:solidFill>
                <a:effectLst/>
                <a:latin typeface="+mn-lt"/>
                <a:ea typeface="+mn-ea"/>
                <a:cs typeface="+mn-cs"/>
              </a:rPr>
              <a:t> parts control programs impact life or failure potential? </a:t>
            </a:r>
            <a:r>
              <a:rPr lang="en-US" sz="1200" b="0" i="1" u="sng" kern="1200" baseline="0" dirty="0" smtClean="0">
                <a:solidFill>
                  <a:schemeClr val="tx1"/>
                </a:solidFill>
                <a:effectLst/>
                <a:latin typeface="+mn-lt"/>
                <a:ea typeface="+mn-ea"/>
                <a:cs typeface="+mn-cs"/>
              </a:rPr>
              <a:t>Maybe some</a:t>
            </a:r>
          </a:p>
          <a:p>
            <a:r>
              <a:rPr lang="en-US" sz="1200" b="0" kern="1200" dirty="0" smtClean="0">
                <a:solidFill>
                  <a:schemeClr val="tx1"/>
                </a:solidFill>
                <a:effectLst/>
                <a:latin typeface="+mn-lt"/>
                <a:ea typeface="+mn-ea"/>
                <a:cs typeface="+mn-cs"/>
              </a:rPr>
              <a:t>T3</a:t>
            </a:r>
            <a:r>
              <a:rPr lang="en-US" sz="1200" b="0" kern="1200" baseline="0" dirty="0" smtClean="0">
                <a:solidFill>
                  <a:schemeClr val="tx1"/>
                </a:solidFill>
                <a:effectLst/>
                <a:latin typeface="+mn-lt"/>
                <a:ea typeface="+mn-ea"/>
                <a:cs typeface="+mn-cs"/>
              </a:rPr>
              <a:t> Space draft paper for NASA EEE Parts, “</a:t>
            </a:r>
            <a:r>
              <a:rPr lang="en-US" sz="1200" b="1" kern="1200" dirty="0" smtClean="0">
                <a:solidFill>
                  <a:schemeClr val="tx1"/>
                </a:solidFill>
                <a:effectLst/>
                <a:latin typeface="+mn-lt"/>
                <a:ea typeface="+mn-ea"/>
                <a:cs typeface="+mn-cs"/>
              </a:rPr>
              <a:t>Summary of Satellite Failures </a:t>
            </a:r>
            <a:r>
              <a:rPr lang="en-US" sz="1200" b="1" kern="1200" baseline="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And Initial Correlation</a:t>
            </a:r>
            <a:r>
              <a:rPr lang="en-US" sz="1200" b="1" kern="1200" baseline="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To Parts Programs and Space Anomalies,” </a:t>
            </a:r>
            <a:r>
              <a:rPr lang="en-US" sz="1200" kern="1200" dirty="0" smtClean="0">
                <a:solidFill>
                  <a:schemeClr val="tx1"/>
                </a:solidFill>
                <a:effectLst/>
                <a:latin typeface="+mn-lt"/>
                <a:ea typeface="+mn-ea"/>
                <a:cs typeface="+mn-cs"/>
              </a:rPr>
              <a:t>Zambotti et</a:t>
            </a:r>
            <a:r>
              <a:rPr lang="en-US" sz="1200" kern="1200" baseline="0" dirty="0" smtClean="0">
                <a:solidFill>
                  <a:schemeClr val="tx1"/>
                </a:solidFill>
                <a:effectLst/>
                <a:latin typeface="+mn-lt"/>
                <a:ea typeface="+mn-ea"/>
                <a:cs typeface="+mn-cs"/>
              </a:rPr>
              <a:t> al, 2005</a:t>
            </a:r>
          </a:p>
          <a:p>
            <a:r>
              <a:rPr lang="en-US" sz="1200" b="1" kern="1200" dirty="0" smtClean="0">
                <a:solidFill>
                  <a:schemeClr val="tx1"/>
                </a:solidFill>
                <a:effectLst/>
                <a:latin typeface="+mn-lt"/>
                <a:ea typeface="+mn-ea"/>
                <a:cs typeface="+mn-cs"/>
              </a:rPr>
              <a:t>Level 1 Parts Program</a:t>
            </a:r>
            <a:r>
              <a:rPr lang="en-US" sz="1200" b="1" kern="1200" baseline="0" dirty="0" smtClean="0">
                <a:solidFill>
                  <a:schemeClr val="tx1"/>
                </a:solidFill>
                <a:effectLst/>
                <a:latin typeface="+mn-lt"/>
                <a:ea typeface="+mn-ea"/>
                <a:cs typeface="+mn-cs"/>
              </a:rPr>
              <a:t> Mission’s had a overall 12.1% Overall Failure Rate, L2 18%, L3 30.3% but only about ½ (50-60%) the failures in L1 and L2 seem to be attributable to EEE parts but ¾ (75%) of the L3 mission failures seem to be part related.</a:t>
            </a:r>
          </a:p>
          <a:p>
            <a:endParaRPr lang="en-US" sz="1200" b="1" kern="1200" baseline="0" dirty="0" smtClean="0">
              <a:solidFill>
                <a:schemeClr val="tx1"/>
              </a:solidFill>
              <a:effectLst/>
              <a:latin typeface="+mn-lt"/>
              <a:ea typeface="+mn-ea"/>
              <a:cs typeface="+mn-cs"/>
            </a:endParaRPr>
          </a:p>
          <a:p>
            <a:r>
              <a:rPr lang="en-US" sz="1200" b="0" kern="1200" baseline="0" dirty="0" smtClean="0">
                <a:solidFill>
                  <a:schemeClr val="tx1"/>
                </a:solidFill>
                <a:effectLst/>
                <a:latin typeface="+mn-lt"/>
                <a:ea typeface="+mn-ea"/>
                <a:cs typeface="+mn-cs"/>
              </a:rPr>
              <a:t>NASA has had part failures with military grade L1/L2 (SDO) and Commercial L1/L2 (Aquarius); GSFC’s CE’s opinion is that n</a:t>
            </a:r>
            <a:r>
              <a:rPr lang="en-US" sz="1200" dirty="0" smtClean="0"/>
              <a:t>either part upscreening or use of MIL-SPEC parts provides protection against a poor or overly-sensitive design</a:t>
            </a:r>
            <a:endParaRPr lang="en-US" sz="1200" b="0" kern="1200" dirty="0" smtClean="0">
              <a:solidFill>
                <a:schemeClr val="tx1"/>
              </a:solidFill>
              <a:effectLst/>
              <a:latin typeface="+mn-lt"/>
              <a:ea typeface="+mn-ea"/>
              <a:cs typeface="+mn-cs"/>
            </a:endParaRPr>
          </a:p>
          <a:p>
            <a:endParaRPr lang="en-US" dirty="0" smtClean="0"/>
          </a:p>
          <a:p>
            <a:endParaRPr lang="en-US" dirty="0" smtClean="0"/>
          </a:p>
          <a:p>
            <a:r>
              <a:rPr lang="en-US" dirty="0" smtClean="0"/>
              <a:t>Does Reliability</a:t>
            </a:r>
            <a:r>
              <a:rPr lang="en-US" baseline="0" dirty="0" smtClean="0"/>
              <a:t> Prediction correlate? </a:t>
            </a:r>
            <a:r>
              <a:rPr lang="en-US" u="sng" baseline="0" dirty="0" smtClean="0"/>
              <a:t>Not a true indication of performance or life- to date it is best used for trades and may help evaluate robustness of design but failure analysis is a better assessment and tool for improving robustness.</a:t>
            </a:r>
            <a:endParaRPr lang="en-US" baseline="0" dirty="0" smtClean="0"/>
          </a:p>
          <a:p>
            <a:r>
              <a:rPr lang="en-US" dirty="0" smtClean="0"/>
              <a:t>Use </a:t>
            </a:r>
            <a:r>
              <a:rPr lang="en-US" dirty="0" smtClean="0"/>
              <a:t>example Ps for </a:t>
            </a:r>
            <a:r>
              <a:rPr lang="en-US" dirty="0" smtClean="0"/>
              <a:t>AQUA</a:t>
            </a:r>
            <a:r>
              <a:rPr lang="en-US" baseline="0" dirty="0" smtClean="0"/>
              <a:t> at launch had a 0.13 probability of making its 6yr design life. As of 2019 ~70% of continuing useful operations until 2027 with mission critical instruments (bus 0.90). We can improve these predictions using PoF, Bayesian Inference, and AI.</a:t>
            </a:r>
          </a:p>
          <a:p>
            <a:endParaRPr lang="en-US" baseline="0" dirty="0" smtClean="0"/>
          </a:p>
          <a:p>
            <a:endParaRPr lang="en-US" dirty="0" smtClean="0"/>
          </a:p>
          <a:p>
            <a:r>
              <a:rPr lang="en-US" sz="2000" b="0" kern="1200" dirty="0" smtClean="0">
                <a:solidFill>
                  <a:schemeClr val="tx1"/>
                </a:solidFill>
                <a:effectLst/>
                <a:latin typeface="+mn-lt"/>
                <a:ea typeface="+mn-ea"/>
                <a:cs typeface="+mn-cs"/>
              </a:rPr>
              <a:t>Does Mission Class and associated processes impact life or failure potential?</a:t>
            </a:r>
            <a:r>
              <a:rPr lang="en-US" sz="2000" b="0" kern="1200" baseline="0" dirty="0" smtClean="0">
                <a:solidFill>
                  <a:schemeClr val="tx1"/>
                </a:solidFill>
                <a:effectLst/>
                <a:latin typeface="+mn-lt"/>
                <a:ea typeface="+mn-ea"/>
                <a:cs typeface="+mn-cs"/>
              </a:rPr>
              <a:t> </a:t>
            </a:r>
            <a:r>
              <a:rPr lang="en-US" sz="2000" b="0" i="1" u="sng" kern="1200" baseline="0" dirty="0" smtClean="0">
                <a:solidFill>
                  <a:schemeClr val="tx1"/>
                </a:solidFill>
                <a:effectLst/>
                <a:latin typeface="+mn-lt"/>
                <a:ea typeface="+mn-ea"/>
                <a:cs typeface="+mn-cs"/>
              </a:rPr>
              <a:t>It depends on risk management and decision making pre-and post-launch. But more likely it’s the desire to not fail  and testing that has the most impact. </a:t>
            </a:r>
            <a:r>
              <a:rPr lang="en-US" sz="1200" dirty="0" smtClean="0"/>
              <a:t>Class A: Failure would have extreme consequences to public safety or high priority national science objectives;</a:t>
            </a:r>
            <a:r>
              <a:rPr lang="en-US" sz="1200" baseline="0" dirty="0" smtClean="0"/>
              <a:t> </a:t>
            </a:r>
            <a:r>
              <a:rPr lang="en-US" sz="1200" dirty="0" smtClean="0"/>
              <a:t>Class B: Represents a high priority National asset whose loss would constitute a high impact to public safety (e.g.,</a:t>
            </a:r>
            <a:r>
              <a:rPr lang="en-US" sz="1200" baseline="0" dirty="0" smtClean="0"/>
              <a:t> weather) </a:t>
            </a:r>
            <a:r>
              <a:rPr lang="en-US" sz="1200" dirty="0" smtClean="0"/>
              <a:t>or national science objectives;</a:t>
            </a:r>
            <a:r>
              <a:rPr lang="en-US" sz="1200" baseline="0" dirty="0" smtClean="0"/>
              <a:t> </a:t>
            </a:r>
            <a:r>
              <a:rPr lang="en-US" sz="1200" dirty="0" smtClean="0"/>
              <a:t>Class C: Represents an instrument or spacecraft whose loss would result in a loss or delay of some key national science objectives; Class D: Technical risk is medium by design.</a:t>
            </a:r>
            <a:endParaRPr lang="en-US" sz="1200" b="0" i="1" u="sng" kern="1200" baseline="0" dirty="0" smtClean="0">
              <a:solidFill>
                <a:schemeClr val="tx1"/>
              </a:solidFill>
              <a:effectLst/>
              <a:latin typeface="+mn-lt"/>
              <a:ea typeface="+mn-ea"/>
              <a:cs typeface="+mn-cs"/>
            </a:endParaRPr>
          </a:p>
          <a:p>
            <a:endParaRPr lang="en-US" sz="2000" b="0" i="1" u="sng" kern="1200" baseline="0" dirty="0" smtClean="0">
              <a:solidFill>
                <a:schemeClr val="tx1"/>
              </a:solidFill>
              <a:effectLst/>
              <a:latin typeface="+mn-lt"/>
              <a:ea typeface="+mn-ea"/>
              <a:cs typeface="+mn-cs"/>
            </a:endParaRPr>
          </a:p>
          <a:p>
            <a:r>
              <a:rPr lang="en-US" dirty="0" smtClean="0"/>
              <a:t>Class A</a:t>
            </a:r>
            <a:r>
              <a:rPr lang="en-US" baseline="0" dirty="0" smtClean="0"/>
              <a:t> E</a:t>
            </a:r>
            <a:r>
              <a:rPr lang="en-US" dirty="0" smtClean="0"/>
              <a:t>xamples: HST, Cassini, GOESN-P, Chandra,</a:t>
            </a:r>
            <a:r>
              <a:rPr lang="en-US" baseline="0" dirty="0" smtClean="0"/>
              <a:t> </a:t>
            </a:r>
            <a:endParaRPr lang="en-US" dirty="0" smtClean="0"/>
          </a:p>
          <a:p>
            <a:r>
              <a:rPr lang="en-US" dirty="0" smtClean="0"/>
              <a:t>Class B</a:t>
            </a:r>
            <a:r>
              <a:rPr lang="en-US" baseline="0" dirty="0" smtClean="0"/>
              <a:t> Examples: Cloudsat, GPM, </a:t>
            </a:r>
            <a:r>
              <a:rPr lang="en-US" dirty="0" smtClean="0"/>
              <a:t>MAVEN, OSIRIS-Rex, Landsat-8, SNPP, Fermi, JPSS,</a:t>
            </a:r>
            <a:r>
              <a:rPr lang="en-US" baseline="0" dirty="0" smtClean="0"/>
              <a:t> NOAA-18, Parker Solar</a:t>
            </a:r>
          </a:p>
          <a:p>
            <a:r>
              <a:rPr lang="en-US" dirty="0" smtClean="0"/>
              <a:t>Class C</a:t>
            </a:r>
            <a:r>
              <a:rPr lang="en-US" baseline="0" dirty="0" smtClean="0"/>
              <a:t> Examples: CALIPSO, </a:t>
            </a:r>
            <a:r>
              <a:rPr lang="en-US" dirty="0" smtClean="0"/>
              <a:t>ICESat-2, LRO, MMS,</a:t>
            </a:r>
            <a:r>
              <a:rPr lang="en-US" baseline="0" dirty="0" smtClean="0"/>
              <a:t> </a:t>
            </a:r>
            <a:r>
              <a:rPr lang="en-US" dirty="0" smtClean="0"/>
              <a:t>TESS, ICON, OCO-2,</a:t>
            </a:r>
            <a:r>
              <a:rPr lang="en-US" baseline="0" dirty="0" smtClean="0"/>
              <a:t> SMAP, SORCE, ACE, IBEX, Juno, SDO </a:t>
            </a:r>
            <a:endParaRPr lang="en-US" sz="2000" b="0" i="1" u="sng" kern="1200" baseline="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Class D</a:t>
            </a:r>
            <a:r>
              <a:rPr lang="en-US" baseline="0" dirty="0" smtClean="0"/>
              <a:t> Examples: CYGNSS, </a:t>
            </a:r>
            <a:r>
              <a:rPr lang="en-US" dirty="0" smtClean="0"/>
              <a:t>LADEE,</a:t>
            </a:r>
            <a:r>
              <a:rPr lang="en-US" baseline="0" dirty="0" smtClean="0"/>
              <a:t> NICER, DSCVER,IRIS, NuStar</a:t>
            </a:r>
            <a:endParaRPr lang="en-US" sz="2000" b="0" i="1" u="sng" kern="1200" baseline="0" dirty="0" smtClean="0">
              <a:solidFill>
                <a:schemeClr val="tx1"/>
              </a:solidFill>
              <a:effectLst/>
              <a:latin typeface="+mn-lt"/>
              <a:ea typeface="+mn-ea"/>
              <a:cs typeface="+mn-cs"/>
            </a:endParaRPr>
          </a:p>
          <a:p>
            <a:endParaRPr lang="en-US" sz="2000" b="0" kern="1200" baseline="0" dirty="0" smtClean="0">
              <a:solidFill>
                <a:schemeClr val="tx1"/>
              </a:solidFill>
              <a:effectLst/>
              <a:latin typeface="+mn-lt"/>
              <a:ea typeface="+mn-ea"/>
              <a:cs typeface="+mn-cs"/>
            </a:endParaRPr>
          </a:p>
          <a:p>
            <a:r>
              <a:rPr lang="en-US" sz="2000" b="0" kern="1200" baseline="0" dirty="0" smtClean="0">
                <a:solidFill>
                  <a:schemeClr val="tx1"/>
                </a:solidFill>
                <a:effectLst/>
                <a:latin typeface="+mn-lt"/>
                <a:ea typeface="+mn-ea"/>
                <a:cs typeface="+mn-cs"/>
              </a:rPr>
              <a:t>Testing –  Traditional is Performance Testing as you Fly; This must change for 50 year mission life, later in flight life issues may be impossible to test. </a:t>
            </a:r>
          </a:p>
          <a:p>
            <a:endParaRPr lang="en-US" sz="2000" b="0" kern="1200" baseline="0" dirty="0" smtClean="0">
              <a:solidFill>
                <a:schemeClr val="tx1"/>
              </a:solidFill>
              <a:effectLst/>
              <a:latin typeface="+mn-lt"/>
              <a:ea typeface="+mn-ea"/>
              <a:cs typeface="+mn-cs"/>
            </a:endParaRPr>
          </a:p>
          <a:p>
            <a:r>
              <a:rPr lang="en-US" sz="2000" b="0" kern="1200" dirty="0" smtClean="0">
                <a:solidFill>
                  <a:schemeClr val="tx1"/>
                </a:solidFill>
                <a:effectLst/>
                <a:latin typeface="+mn-lt"/>
                <a:ea typeface="+mn-ea"/>
                <a:cs typeface="+mn-cs"/>
              </a:rPr>
              <a:t>Does Space Environments</a:t>
            </a:r>
            <a:r>
              <a:rPr lang="en-US" sz="2000" b="0" kern="1200" baseline="0" dirty="0" smtClean="0">
                <a:solidFill>
                  <a:schemeClr val="tx1"/>
                </a:solidFill>
                <a:effectLst/>
                <a:latin typeface="+mn-lt"/>
                <a:ea typeface="+mn-ea"/>
                <a:cs typeface="+mn-cs"/>
              </a:rPr>
              <a:t> </a:t>
            </a:r>
            <a:r>
              <a:rPr lang="en-US" sz="2000" b="0" kern="1200" dirty="0" smtClean="0">
                <a:solidFill>
                  <a:schemeClr val="tx1"/>
                </a:solidFill>
                <a:effectLst/>
                <a:latin typeface="+mn-lt"/>
                <a:ea typeface="+mn-ea"/>
                <a:cs typeface="+mn-cs"/>
              </a:rPr>
              <a:t>impact life or failure potential?</a:t>
            </a:r>
            <a:r>
              <a:rPr lang="en-US" sz="2000" b="0" kern="1200" baseline="0" dirty="0" smtClean="0">
                <a:solidFill>
                  <a:schemeClr val="tx1"/>
                </a:solidFill>
                <a:effectLst/>
                <a:latin typeface="+mn-lt"/>
                <a:ea typeface="+mn-ea"/>
                <a:cs typeface="+mn-cs"/>
              </a:rPr>
              <a:t> </a:t>
            </a:r>
            <a:r>
              <a:rPr lang="en-US" sz="2000" b="0" i="1" u="sng" kern="1200" baseline="0" dirty="0" smtClean="0">
                <a:solidFill>
                  <a:schemeClr val="tx1"/>
                </a:solidFill>
                <a:effectLst/>
                <a:latin typeface="+mn-lt"/>
                <a:ea typeface="+mn-ea"/>
                <a:cs typeface="+mn-cs"/>
              </a:rPr>
              <a:t>Norm is to ensure the most benign environment possible. But we do see wear (AQUA/AURA SAs)</a:t>
            </a:r>
          </a:p>
          <a:p>
            <a:r>
              <a:rPr lang="en-US" sz="2000" b="0" i="0" u="none" kern="1200" baseline="0" dirty="0" smtClean="0">
                <a:solidFill>
                  <a:schemeClr val="tx1"/>
                </a:solidFill>
                <a:effectLst/>
                <a:latin typeface="+mn-lt"/>
                <a:ea typeface="+mn-ea"/>
                <a:cs typeface="+mn-cs"/>
              </a:rPr>
              <a:t>NASA/DOD has lost missions to surface ESD (DSCSII -1973), radiation (MSTI), MMOD (Olympus, SEDS2, MSTI2) - http://adsabs.harvard.edu/pdf/1998sct..conf....7K </a:t>
            </a:r>
          </a:p>
          <a:p>
            <a:endParaRPr lang="en-US" sz="2000" b="0" i="0" u="none" kern="1200" baseline="0" dirty="0" smtClean="0">
              <a:solidFill>
                <a:schemeClr val="tx1"/>
              </a:solidFill>
              <a:effectLst/>
              <a:latin typeface="+mn-lt"/>
              <a:ea typeface="+mn-ea"/>
              <a:cs typeface="+mn-cs"/>
            </a:endParaRPr>
          </a:p>
          <a:p>
            <a:r>
              <a:rPr lang="en-US" sz="2000" b="0" i="0" u="none" kern="1200" baseline="0" dirty="0" smtClean="0">
                <a:solidFill>
                  <a:schemeClr val="tx1"/>
                </a:solidFill>
                <a:effectLst/>
                <a:latin typeface="+mn-lt"/>
                <a:ea typeface="+mn-ea"/>
                <a:cs typeface="+mn-cs"/>
              </a:rPr>
              <a:t>Radiation- </a:t>
            </a:r>
            <a:r>
              <a:rPr lang="es-ES" sz="1200" b="0" i="0" u="none" strike="noStrike" kern="1200" baseline="0" dirty="0" smtClean="0">
                <a:solidFill>
                  <a:schemeClr val="tx1"/>
                </a:solidFill>
                <a:latin typeface="+mn-lt"/>
                <a:ea typeface="+mn-ea"/>
                <a:cs typeface="+mn-cs"/>
              </a:rPr>
              <a:t>NASA, ESA, CNES or JAXA have lost missions </a:t>
            </a:r>
            <a:r>
              <a:rPr lang="en-US" sz="1200" b="0" i="0" u="none" kern="1200" baseline="0" dirty="0" smtClean="0">
                <a:solidFill>
                  <a:schemeClr val="tx1"/>
                </a:solidFill>
                <a:effectLst/>
                <a:latin typeface="+mn-lt"/>
                <a:ea typeface="+mn-ea"/>
                <a:cs typeface="+mn-cs"/>
              </a:rPr>
              <a:t>or had operational Gaps due </a:t>
            </a:r>
            <a:r>
              <a:rPr lang="es-ES" sz="1200" b="0" i="0" u="none" strike="noStrike" kern="1200" baseline="0" dirty="0" smtClean="0">
                <a:solidFill>
                  <a:schemeClr val="tx1"/>
                </a:solidFill>
                <a:latin typeface="+mn-lt"/>
                <a:ea typeface="+mn-ea"/>
                <a:cs typeface="+mn-cs"/>
              </a:rPr>
              <a:t>to radiation and solar activity in </a:t>
            </a:r>
            <a:r>
              <a:rPr lang="en-US" sz="1200" b="0" i="0" u="none" strike="noStrike" kern="1200" baseline="0" dirty="0" smtClean="0">
                <a:solidFill>
                  <a:schemeClr val="tx1"/>
                </a:solidFill>
                <a:latin typeface="+mn-lt"/>
                <a:ea typeface="+mn-ea"/>
                <a:cs typeface="+mn-cs"/>
              </a:rPr>
              <a:t>young, mature or ageing spacecraft. More in aging S/C on average (2011 IEEE NSREC Short Course - Robert Ecoffet, CNES). </a:t>
            </a:r>
            <a:r>
              <a:rPr lang="en-US" sz="1200" b="0" i="1" u="none" strike="noStrike" kern="1200" baseline="0" dirty="0" smtClean="0">
                <a:solidFill>
                  <a:schemeClr val="tx1"/>
                </a:solidFill>
                <a:latin typeface="+mn-lt"/>
                <a:ea typeface="+mn-ea"/>
                <a:cs typeface="+mn-cs"/>
              </a:rPr>
              <a:t>CALIPSO, </a:t>
            </a:r>
            <a:r>
              <a:rPr lang="en-US" sz="1200" b="0" i="0" u="none" strike="noStrike" kern="1200" baseline="0" dirty="0" smtClean="0">
                <a:solidFill>
                  <a:schemeClr val="tx1"/>
                </a:solidFill>
                <a:latin typeface="+mn-lt"/>
                <a:ea typeface="+mn-ea"/>
                <a:cs typeface="+mn-cs"/>
              </a:rPr>
              <a:t>AQUA, WIND, GOES, DMSP, and more. </a:t>
            </a:r>
            <a:endParaRPr lang="en-US" sz="2000" b="0" i="0" u="none" kern="1200" baseline="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2000" b="0" kern="1200" baseline="0" dirty="0" smtClean="0">
                <a:solidFill>
                  <a:schemeClr val="tx1"/>
                </a:solidFill>
                <a:effectLst/>
                <a:latin typeface="+mn-lt"/>
                <a:ea typeface="+mn-ea"/>
                <a:cs typeface="+mn-cs"/>
              </a:rPr>
              <a:t>Analysis &amp; Testing –  Environmental Analysis/Prediction and Test units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2000" b="0" kern="1200" baseline="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Galileo: </a:t>
            </a:r>
            <a:r>
              <a:rPr lang="en-US" sz="1200" u="sng" kern="1200" dirty="0" smtClean="0">
                <a:solidFill>
                  <a:schemeClr val="tx1"/>
                </a:solidFill>
                <a:effectLst/>
                <a:latin typeface="+mn-lt"/>
                <a:ea typeface="+mn-ea"/>
                <a:cs typeface="+mn-cs"/>
                <a:hlinkClick r:id="rId3"/>
              </a:rPr>
              <a:t>02-0220.pdf (nasa.gov)</a:t>
            </a:r>
            <a:r>
              <a:rPr lang="en-US" sz="1200" u="sng" kern="1200" dirty="0" smtClean="0">
                <a:solidFill>
                  <a:schemeClr val="tx1"/>
                </a:solidFill>
                <a:effectLst/>
                <a:latin typeface="+mn-lt"/>
                <a:ea typeface="+mn-ea"/>
                <a:cs typeface="+mn-cs"/>
              </a:rPr>
              <a:t>, https://trs.jpl.nasa.gov/bitstream/handle/2014/11661/02-0220.pdf?sequence=1,</a:t>
            </a:r>
            <a:r>
              <a:rPr lang="en-US" sz="1200" u="sng"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charged particle environment (modelled low) leading to Gyro issues from Solid state S/w radiation impacts, bus resets (SEU)</a:t>
            </a:r>
            <a:r>
              <a:rPr lang="en-US" sz="1200" kern="1200" baseline="0" dirty="0" smtClean="0">
                <a:solidFill>
                  <a:schemeClr val="tx1"/>
                </a:solidFill>
                <a:effectLst/>
                <a:latin typeface="+mn-lt"/>
                <a:ea typeface="+mn-ea"/>
                <a:cs typeface="+mn-cs"/>
              </a:rPr>
              <a:t> false reset signal, </a:t>
            </a:r>
            <a:r>
              <a:rPr lang="en-US" sz="1200" kern="1200" dirty="0" smtClean="0">
                <a:solidFill>
                  <a:schemeClr val="tx1"/>
                </a:solidFill>
                <a:effectLst/>
                <a:latin typeface="+mn-lt"/>
                <a:ea typeface="+mn-ea"/>
                <a:cs typeface="+mn-cs"/>
              </a:rPr>
              <a:t>Quartz Oscillator freq shift, and instrument noise. “As predicted, the spacecraft began to suffer major anomalies just as it was exceeding its radiation design dose, but only in a small portion of the circuits that might have failed at this dose. “</a:t>
            </a:r>
          </a:p>
          <a:p>
            <a:r>
              <a:rPr lang="en-US" sz="1200" kern="1200" dirty="0" smtClean="0">
                <a:solidFill>
                  <a:schemeClr val="tx1"/>
                </a:solidFill>
                <a:effectLst/>
                <a:latin typeface="+mn-lt"/>
                <a:ea typeface="+mn-ea"/>
                <a:cs typeface="+mn-cs"/>
              </a:rPr>
              <a:t>MAP: </a:t>
            </a:r>
            <a:r>
              <a:rPr lang="en-US" sz="1200" u="sng" kern="1200" dirty="0" smtClean="0">
                <a:solidFill>
                  <a:schemeClr val="tx1"/>
                </a:solidFill>
                <a:effectLst/>
                <a:latin typeface="+mn-lt"/>
                <a:ea typeface="+mn-ea"/>
                <a:cs typeface="+mn-cs"/>
                <a:hlinkClick r:id="rId4"/>
              </a:rPr>
              <a:t>A Space Weather Event on the Microwave Anisotropy Probe (MAP) (nasa.gov)</a:t>
            </a:r>
            <a:r>
              <a:rPr lang="en-US" sz="1200" u="sng" kern="1200" dirty="0" smtClean="0">
                <a:solidFill>
                  <a:schemeClr val="tx1"/>
                </a:solidFill>
                <a:effectLst/>
                <a:latin typeface="+mn-lt"/>
                <a:ea typeface="+mn-ea"/>
                <a:cs typeface="+mn-cs"/>
              </a:rPr>
              <a:t>; https://nepp.nasa.gov/DocUploads/1ABD387A-4AE6-4347-9F3BA1A9C675D1A1/RADECS02_MAP.pdf;</a:t>
            </a:r>
            <a:r>
              <a:rPr lang="en-US" sz="1200" u="sng"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Single Event Transient in C&amp;DH</a:t>
            </a:r>
          </a:p>
          <a:p>
            <a:r>
              <a:rPr lang="en-US" sz="1200" kern="1200" dirty="0" smtClean="0">
                <a:solidFill>
                  <a:schemeClr val="tx1"/>
                </a:solidFill>
                <a:effectLst/>
                <a:latin typeface="+mn-lt"/>
                <a:ea typeface="+mn-ea"/>
                <a:cs typeface="+mn-cs"/>
              </a:rPr>
              <a:t>ANIK: </a:t>
            </a:r>
            <a:r>
              <a:rPr lang="en-US" sz="1200" u="sng" kern="1200" dirty="0" smtClean="0">
                <a:solidFill>
                  <a:schemeClr val="tx1"/>
                </a:solidFill>
                <a:effectLst/>
                <a:latin typeface="+mn-lt"/>
                <a:ea typeface="+mn-ea"/>
                <a:cs typeface="+mn-cs"/>
                <a:hlinkClick r:id="rId5"/>
              </a:rPr>
              <a:t>Conclusive evidence for internal dielectric charging anomalies on geosynchronous communications spacecraft (aiaa.org)</a:t>
            </a:r>
            <a:r>
              <a:rPr lang="en-US" sz="1200" u="sng" kern="1200" dirty="0" smtClean="0">
                <a:solidFill>
                  <a:schemeClr val="tx1"/>
                </a:solidFill>
                <a:effectLst/>
                <a:latin typeface="+mn-lt"/>
                <a:ea typeface="+mn-ea"/>
                <a:cs typeface="+mn-cs"/>
              </a:rPr>
              <a:t> https://arc.aiaa.org/doi/pdf/10.2514/3.26645;</a:t>
            </a:r>
            <a:r>
              <a:rPr lang="en-US" sz="1200" u="sng"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Internal Dielectric Charging causing 57 switch</a:t>
            </a:r>
            <a:r>
              <a:rPr lang="en-US" sz="1200" kern="1200" baseline="0" dirty="0" smtClean="0">
                <a:solidFill>
                  <a:schemeClr val="tx1"/>
                </a:solidFill>
                <a:effectLst/>
                <a:latin typeface="+mn-lt"/>
                <a:ea typeface="+mn-ea"/>
                <a:cs typeface="+mn-cs"/>
              </a:rPr>
              <a:t> executions</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Galaxy 15: </a:t>
            </a:r>
            <a:r>
              <a:rPr lang="en-US" sz="1200" u="sng" kern="1200" dirty="0" smtClean="0">
                <a:solidFill>
                  <a:schemeClr val="tx1"/>
                </a:solidFill>
                <a:effectLst/>
                <a:latin typeface="+mn-lt"/>
                <a:ea typeface="+mn-ea"/>
                <a:cs typeface="+mn-cs"/>
                <a:hlinkClick r:id="rId6"/>
              </a:rPr>
              <a:t>Understanding the Potential Dangers of Spacecraft Charging | NASA</a:t>
            </a:r>
            <a:r>
              <a:rPr lang="en-US" sz="1200" u="sng" kern="1200" dirty="0" smtClean="0">
                <a:solidFill>
                  <a:schemeClr val="tx1"/>
                </a:solidFill>
                <a:effectLst/>
                <a:latin typeface="+mn-lt"/>
                <a:ea typeface="+mn-ea"/>
                <a:cs typeface="+mn-cs"/>
              </a:rPr>
              <a:t>  https://www.nasa.gov/offices/nesc/articles/understanding-the-potential-dangers-of-spacecraft-charging </a:t>
            </a:r>
            <a:r>
              <a:rPr lang="en-US" dirty="0" smtClean="0"/>
              <a:t>Galaxy 15 telecommunications satellite was set adrift, wandering away from its assigned place in geosynchronous orbit - They were able to establish a work around to recover use of the satellite. ADEOS-II lost 2003</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LRO Solid State Recorder Errors: </a:t>
            </a:r>
            <a:r>
              <a:rPr lang="en-US" sz="1200" u="sng" kern="1200" dirty="0" smtClean="0">
                <a:solidFill>
                  <a:schemeClr val="tx1"/>
                </a:solidFill>
                <a:effectLst/>
                <a:latin typeface="+mn-lt"/>
                <a:ea typeface="+mn-ea"/>
                <a:cs typeface="+mn-cs"/>
                <a:hlinkClick r:id="rId7"/>
              </a:rPr>
              <a:t>Updated Solid State Recorder (SSR) Radiation Guidelines (nasa.gov)</a:t>
            </a:r>
            <a:r>
              <a:rPr lang="en-US" sz="1200" u="sng" kern="1200" dirty="0" smtClean="0">
                <a:solidFill>
                  <a:schemeClr val="tx1"/>
                </a:solidFill>
                <a:effectLst/>
                <a:latin typeface="+mn-lt"/>
                <a:ea typeface="+mn-ea"/>
                <a:cs typeface="+mn-cs"/>
              </a:rPr>
              <a:t> https://nepp.nasa.gov/workshops/etw2012/talks/Tuesday/T03_Ladbury_Updated_SSR_Radiation.pdf SSR SEUs,</a:t>
            </a:r>
            <a:r>
              <a:rPr lang="en-US" sz="1200" u="sng" kern="1200" baseline="0" dirty="0" smtClean="0">
                <a:solidFill>
                  <a:schemeClr val="tx1"/>
                </a:solidFill>
                <a:effectLst/>
                <a:latin typeface="+mn-lt"/>
                <a:ea typeface="+mn-ea"/>
                <a:cs typeface="+mn-cs"/>
              </a:rPr>
              <a:t> but </a:t>
            </a:r>
            <a:r>
              <a:rPr lang="en-US" sz="1200" kern="1200" dirty="0" smtClean="0">
                <a:solidFill>
                  <a:schemeClr val="tx1"/>
                </a:solidFill>
                <a:effectLst/>
                <a:latin typeface="+mn-lt"/>
                <a:ea typeface="+mn-ea"/>
                <a:cs typeface="+mn-cs"/>
              </a:rPr>
              <a:t>Current error mitigation approaches yield robust data integrity for SSR designs used to date</a:t>
            </a:r>
          </a:p>
          <a:p>
            <a:endParaRPr lang="en-US" sz="2000" b="0" i="0" u="none" kern="1200" baseline="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5BE1D829-74AA-4901-B578-47A70A71C177}" type="slidenum">
              <a:rPr lang="en-US" smtClean="0"/>
              <a:t>1</a:t>
            </a:fld>
            <a:endParaRPr lang="en-US" dirty="0"/>
          </a:p>
        </p:txBody>
      </p:sp>
    </p:spTree>
    <p:extLst>
      <p:ext uri="{BB962C8B-B14F-4D97-AF65-F5344CB8AC3E}">
        <p14:creationId xmlns:p14="http://schemas.microsoft.com/office/powerpoint/2010/main" val="25953980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37890"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baseline="0" dirty="0" smtClean="0">
                <a:solidFill>
                  <a:schemeClr val="tx1"/>
                </a:solidFill>
                <a:effectLst/>
                <a:latin typeface="+mn-lt"/>
                <a:ea typeface="+mn-ea"/>
                <a:cs typeface="+mn-cs"/>
              </a:rPr>
              <a:t>A complete Assurance Case needs to address Flight and Ground. A previous panel, “ Organizational Support for Long Duration Missions” (yesterday) covered Ground concerns so while we will mention them here our panel is focused most on the flight </a:t>
            </a:r>
            <a:r>
              <a:rPr lang="en-US" sz="1200" kern="1200" baseline="0" smtClean="0">
                <a:solidFill>
                  <a:schemeClr val="tx1"/>
                </a:solidFill>
                <a:effectLst/>
                <a:latin typeface="+mn-lt"/>
                <a:ea typeface="+mn-ea"/>
                <a:cs typeface="+mn-cs"/>
              </a:rPr>
              <a:t>segment.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baseline="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baseline="0" dirty="0" smtClean="0">
                <a:solidFill>
                  <a:schemeClr val="tx1"/>
                </a:solidFill>
                <a:effectLst/>
                <a:latin typeface="+mn-lt"/>
                <a:ea typeface="+mn-ea"/>
                <a:cs typeface="+mn-cs"/>
              </a:rPr>
              <a:t>NASA Best Practices: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baseline="0" dirty="0" smtClean="0">
                <a:solidFill>
                  <a:schemeClr val="tx1"/>
                </a:solidFill>
                <a:effectLst/>
                <a:latin typeface="+mn-lt"/>
                <a:ea typeface="+mn-ea"/>
                <a:cs typeface="+mn-cs"/>
              </a:rPr>
              <a:t>1. Define/Document “</a:t>
            </a:r>
            <a:r>
              <a:rPr lang="en-US" sz="1200" kern="1200" dirty="0" smtClean="0">
                <a:solidFill>
                  <a:schemeClr val="tx1"/>
                </a:solidFill>
                <a:effectLst/>
                <a:latin typeface="+mn-lt"/>
                <a:ea typeface="+mn-ea"/>
                <a:cs typeface="+mn-cs"/>
              </a:rPr>
              <a:t>balanced acquisition and development approach for achieving the risk classification level designated”</a:t>
            </a:r>
            <a:r>
              <a:rPr lang="en-US" sz="1200" kern="1200" baseline="0" dirty="0" smtClean="0">
                <a:solidFill>
                  <a:schemeClr val="tx1"/>
                </a:solidFill>
                <a:effectLst/>
                <a:latin typeface="+mn-lt"/>
                <a:ea typeface="+mn-ea"/>
                <a:cs typeface="+mn-cs"/>
              </a:rPr>
              <a:t>(NPR 8705.4) – </a:t>
            </a:r>
            <a:r>
              <a:rPr lang="en-US" sz="1200" b="1" kern="1200" baseline="0" dirty="0" smtClean="0">
                <a:solidFill>
                  <a:schemeClr val="tx1"/>
                </a:solidFill>
                <a:effectLst/>
                <a:latin typeface="+mn-lt"/>
                <a:ea typeface="+mn-ea"/>
                <a:cs typeface="+mn-cs"/>
              </a:rPr>
              <a:t>Rev A </a:t>
            </a:r>
            <a:r>
              <a:rPr lang="en-US" sz="1200" b="1" kern="1200" baseline="0" dirty="0" smtClean="0">
                <a:solidFill>
                  <a:schemeClr val="tx1"/>
                </a:solidFill>
                <a:effectLst/>
                <a:latin typeface="+mn-lt"/>
                <a:ea typeface="+mn-ea"/>
                <a:cs typeface="+mn-cs"/>
                <a:sym typeface="Wingdings" panose="05000000000000000000" pitchFamily="2" charset="2"/>
              </a:rPr>
              <a:t></a:t>
            </a:r>
            <a:r>
              <a:rPr lang="en-US" sz="1200" b="1" kern="1200" baseline="0" dirty="0" smtClean="0">
                <a:solidFill>
                  <a:schemeClr val="tx1"/>
                </a:solidFill>
                <a:effectLst/>
                <a:latin typeface="+mn-lt"/>
                <a:ea typeface="+mn-ea"/>
                <a:cs typeface="+mn-cs"/>
              </a:rPr>
              <a:t> AIM Assurance Implementation Matrix , SMAP,  Objectives Based. Early Planning</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baseline="0" dirty="0" smtClean="0">
                <a:solidFill>
                  <a:schemeClr val="tx1"/>
                </a:solidFill>
                <a:effectLst/>
                <a:latin typeface="+mn-lt"/>
                <a:ea typeface="+mn-ea"/>
                <a:cs typeface="+mn-cs"/>
              </a:rPr>
              <a:t>2. </a:t>
            </a:r>
            <a:r>
              <a:rPr lang="en-US" sz="1200" kern="1200" dirty="0" smtClean="0">
                <a:solidFill>
                  <a:schemeClr val="tx1"/>
                </a:solidFill>
                <a:effectLst/>
                <a:latin typeface="+mn-lt"/>
                <a:ea typeface="+mn-ea"/>
                <a:cs typeface="+mn-cs"/>
              </a:rPr>
              <a:t>System Conforms to design intent and performs as planned; System Remains Functional for life;</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System is fault Tolerant for life;</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System has acceptable Availability/Maintainability (8729.1)</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3. System is</a:t>
            </a:r>
            <a:r>
              <a:rPr lang="en-US" sz="1200" kern="1200" baseline="0" dirty="0" smtClean="0">
                <a:solidFill>
                  <a:schemeClr val="tx1"/>
                </a:solidFill>
                <a:effectLst/>
                <a:latin typeface="+mn-lt"/>
                <a:ea typeface="+mn-ea"/>
                <a:cs typeface="+mn-cs"/>
              </a:rPr>
              <a:t> manufactured/constructed with quality and </a:t>
            </a:r>
            <a:r>
              <a:rPr lang="en-US" sz="1200" kern="1200" dirty="0" smtClean="0">
                <a:solidFill>
                  <a:schemeClr val="tx1"/>
                </a:solidFill>
                <a:effectLst/>
                <a:latin typeface="+mn-lt"/>
                <a:ea typeface="+mn-ea"/>
                <a:cs typeface="+mn-cs"/>
              </a:rPr>
              <a:t>Workmanship and</a:t>
            </a:r>
            <a:r>
              <a:rPr lang="en-US" sz="1200" kern="1200" baseline="0" dirty="0" smtClean="0">
                <a:solidFill>
                  <a:schemeClr val="tx1"/>
                </a:solidFill>
                <a:effectLst/>
                <a:latin typeface="+mn-lt"/>
                <a:ea typeface="+mn-ea"/>
                <a:cs typeface="+mn-cs"/>
              </a:rPr>
              <a:t> Assurance </a:t>
            </a:r>
            <a:r>
              <a:rPr lang="en-US" sz="1200" kern="1200" dirty="0" smtClean="0">
                <a:solidFill>
                  <a:schemeClr val="tx1"/>
                </a:solidFill>
                <a:effectLst/>
                <a:latin typeface="+mn-lt"/>
                <a:ea typeface="+mn-ea"/>
                <a:cs typeface="+mn-cs"/>
              </a:rPr>
              <a:t>(8739s)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4. System performs</a:t>
            </a:r>
            <a:r>
              <a:rPr lang="en-US" sz="1200" kern="1200" baseline="0" dirty="0" smtClean="0">
                <a:solidFill>
                  <a:schemeClr val="tx1"/>
                </a:solidFill>
                <a:effectLst/>
                <a:latin typeface="+mn-lt"/>
                <a:ea typeface="+mn-ea"/>
                <a:cs typeface="+mn-cs"/>
              </a:rPr>
              <a:t> as expected under all conditions and for the life of the mission. Tailored approached! “P</a:t>
            </a:r>
            <a:r>
              <a:rPr lang="en-US" sz="1200" kern="1200" dirty="0" smtClean="0">
                <a:solidFill>
                  <a:schemeClr val="tx1"/>
                </a:solidFill>
                <a:effectLst/>
                <a:latin typeface="+mn-lt"/>
                <a:ea typeface="+mn-ea"/>
                <a:cs typeface="+mn-cs"/>
              </a:rPr>
              <a:t>rograms shall set a total hour "failure-free“ performance requirement tailored to hardware classification, criticality, and mission-reliability goals. (7002)</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Reinforces other presentations:</a:t>
            </a:r>
          </a:p>
          <a:p>
            <a:endParaRPr lang="en-US"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Failure Tolerant design/plan – Reduce/eliminate moving parts; </a:t>
            </a:r>
            <a:r>
              <a:rPr lang="en-US" sz="1200" kern="1200" baseline="0" dirty="0" smtClean="0">
                <a:solidFill>
                  <a:schemeClr val="tx1"/>
                </a:solidFill>
                <a:effectLst/>
                <a:latin typeface="+mn-lt"/>
                <a:ea typeface="+mn-ea"/>
                <a:cs typeface="+mn-cs"/>
              </a:rPr>
              <a:t>Redundancy is not enough, preventive maintenance processes implement where needed (minimize)</a:t>
            </a:r>
            <a:endParaRPr lang="en-US"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Analysis : </a:t>
            </a:r>
            <a:r>
              <a:rPr lang="en-US" sz="1200" kern="1200" baseline="0" dirty="0" smtClean="0">
                <a:solidFill>
                  <a:schemeClr val="tx1"/>
                </a:solidFill>
                <a:effectLst/>
                <a:latin typeface="+mn-lt"/>
                <a:ea typeface="+mn-ea"/>
                <a:cs typeface="+mn-cs"/>
              </a:rPr>
              <a:t>Traditional and  non-traditional </a:t>
            </a:r>
            <a:r>
              <a:rPr lang="en-US" sz="1200" kern="1200" dirty="0" smtClean="0">
                <a:solidFill>
                  <a:schemeClr val="tx1"/>
                </a:solidFill>
                <a:effectLst/>
                <a:latin typeface="+mn-lt"/>
                <a:ea typeface="+mn-ea"/>
                <a:cs typeface="+mn-cs"/>
              </a:rPr>
              <a:t>PoF and Bayesian/AI</a:t>
            </a:r>
            <a:r>
              <a:rPr lang="en-US" sz="1200" kern="1200" baseline="0" dirty="0" smtClean="0">
                <a:solidFill>
                  <a:schemeClr val="tx1"/>
                </a:solidFill>
                <a:effectLst/>
                <a:latin typeface="+mn-lt"/>
                <a:ea typeface="+mn-ea"/>
                <a:cs typeface="+mn-cs"/>
              </a:rPr>
              <a:t> update to Probabilities (with conservatism and confidence) and define failure scenarios and FDIR responses/risks; </a:t>
            </a:r>
            <a:r>
              <a:rPr lang="en-US" sz="1200" b="0" i="0" u="none" strike="noStrike" kern="1200" baseline="0" dirty="0" smtClean="0">
                <a:solidFill>
                  <a:schemeClr val="tx1"/>
                </a:solidFill>
                <a:latin typeface="+mn-lt"/>
                <a:ea typeface="+mn-ea"/>
                <a:cs typeface="+mn-cs"/>
              </a:rPr>
              <a:t>SEE Analysis, Sneak Circuits, FMECA, FT, Maintainability --- resilience/robustness.</a:t>
            </a:r>
            <a:endParaRPr lang="en-US" sz="1200" kern="1200" baseline="0" dirty="0" smtClean="0">
              <a:solidFill>
                <a:schemeClr val="tx1"/>
              </a:solidFill>
              <a:effectLst/>
              <a:latin typeface="+mn-lt"/>
              <a:ea typeface="+mn-ea"/>
              <a:cs typeface="+mn-cs"/>
            </a:endParaRPr>
          </a:p>
          <a:p>
            <a:r>
              <a:rPr lang="en-US" sz="1200" kern="1200" baseline="0" dirty="0" smtClean="0">
                <a:solidFill>
                  <a:schemeClr val="tx1"/>
                </a:solidFill>
                <a:effectLst/>
                <a:latin typeface="+mn-lt"/>
                <a:ea typeface="+mn-ea"/>
                <a:cs typeface="+mn-cs"/>
              </a:rPr>
              <a:t>Heritage: Is performance, research, mission and space weather monitors/experiment data (Voyager, etc); known sensitive and ultrasensitive components – ie USO</a:t>
            </a:r>
          </a:p>
          <a:p>
            <a:r>
              <a:rPr lang="en-US" sz="1200" kern="1200" baseline="0" dirty="0" smtClean="0">
                <a:solidFill>
                  <a:schemeClr val="tx1"/>
                </a:solidFill>
                <a:effectLst/>
                <a:latin typeface="+mn-lt"/>
                <a:ea typeface="+mn-ea"/>
                <a:cs typeface="+mn-cs"/>
              </a:rPr>
              <a:t>Ops Plans: Nominal and Contingency Operations (including </a:t>
            </a:r>
            <a:r>
              <a:rPr lang="en-US" sz="1200" b="1" i="1" u="none" strike="noStrike" kern="1200" baseline="0" dirty="0" smtClean="0">
                <a:solidFill>
                  <a:schemeClr val="tx1"/>
                </a:solidFill>
                <a:latin typeface="+mn-lt"/>
                <a:ea typeface="+mn-ea"/>
                <a:cs typeface="+mn-cs"/>
              </a:rPr>
              <a:t>Space Weather and Preventive Actions)</a:t>
            </a:r>
            <a:r>
              <a:rPr lang="en-US" sz="1200" b="0" i="0" u="none" strike="noStrike" kern="1200" baseline="0" dirty="0" smtClean="0">
                <a:solidFill>
                  <a:schemeClr val="tx1"/>
                </a:solidFill>
                <a:latin typeface="+mn-lt"/>
                <a:ea typeface="+mn-ea"/>
                <a:cs typeface="+mn-cs"/>
              </a:rPr>
              <a:t> for flight and ground.</a:t>
            </a:r>
            <a:endParaRPr lang="en-US" sz="1200" kern="1200" baseline="0" dirty="0" smtClean="0">
              <a:solidFill>
                <a:schemeClr val="tx1"/>
              </a:solidFill>
              <a:effectLst/>
              <a:latin typeface="+mn-lt"/>
              <a:ea typeface="+mn-ea"/>
              <a:cs typeface="+mn-cs"/>
            </a:endParaRPr>
          </a:p>
          <a:p>
            <a:r>
              <a:rPr lang="en-US" sz="1200" kern="1200" baseline="0" dirty="0" smtClean="0">
                <a:solidFill>
                  <a:schemeClr val="tx1"/>
                </a:solidFill>
                <a:effectLst/>
                <a:latin typeface="+mn-lt"/>
                <a:ea typeface="+mn-ea"/>
                <a:cs typeface="+mn-cs"/>
              </a:rPr>
              <a:t>Plan FDIR:</a:t>
            </a:r>
            <a:r>
              <a:rPr lang="en-US" sz="1200" kern="120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sensor optimization </a:t>
            </a:r>
            <a:r>
              <a:rPr lang="en-US" sz="1200" kern="1200" dirty="0" smtClean="0">
                <a:solidFill>
                  <a:schemeClr val="tx1"/>
                </a:solidFill>
                <a:effectLst/>
                <a:latin typeface="+mn-lt"/>
                <a:ea typeface="+mn-ea"/>
                <a:cs typeface="+mn-cs"/>
              </a:rPr>
              <a:t>through</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modeling/analysis, </a:t>
            </a:r>
            <a:r>
              <a:rPr lang="en-US" sz="1200" kern="1200" dirty="0" smtClean="0">
                <a:solidFill>
                  <a:schemeClr val="tx1"/>
                </a:solidFill>
                <a:effectLst/>
                <a:latin typeface="+mn-lt"/>
                <a:ea typeface="+mn-ea"/>
                <a:cs typeface="+mn-cs"/>
              </a:rPr>
              <a:t>cold spares, </a:t>
            </a:r>
            <a:r>
              <a:rPr lang="en-US" sz="1200" kern="1200" dirty="0" smtClean="0">
                <a:solidFill>
                  <a:schemeClr val="tx1"/>
                </a:solidFill>
                <a:effectLst/>
                <a:latin typeface="+mn-lt"/>
                <a:ea typeface="+mn-ea"/>
                <a:cs typeface="+mn-cs"/>
              </a:rPr>
              <a:t>FDIR,</a:t>
            </a:r>
            <a:r>
              <a:rPr lang="en-US" sz="1200" kern="1200" baseline="0" dirty="0" smtClean="0">
                <a:solidFill>
                  <a:schemeClr val="tx1"/>
                </a:solidFill>
                <a:effectLst/>
                <a:latin typeface="+mn-lt"/>
                <a:ea typeface="+mn-ea"/>
                <a:cs typeface="+mn-cs"/>
              </a:rPr>
              <a:t> Autonomy/AI</a:t>
            </a:r>
            <a:endParaRPr lang="en-US" sz="1200" kern="1200" baseline="0" dirty="0" smtClean="0">
              <a:solidFill>
                <a:schemeClr val="tx1"/>
              </a:solidFill>
              <a:effectLst/>
              <a:latin typeface="+mn-lt"/>
              <a:ea typeface="+mn-ea"/>
              <a:cs typeface="+mn-cs"/>
            </a:endParaRPr>
          </a:p>
          <a:p>
            <a:endParaRPr lang="en-US" sz="1200" kern="1200" baseline="0" dirty="0" smtClean="0">
              <a:solidFill>
                <a:schemeClr val="tx1"/>
              </a:solidFill>
              <a:effectLst/>
              <a:latin typeface="+mn-lt"/>
              <a:ea typeface="+mn-ea"/>
              <a:cs typeface="+mn-cs"/>
            </a:endParaRPr>
          </a:p>
          <a:p>
            <a:r>
              <a:rPr lang="en-US" sz="1200" kern="1200" baseline="0" dirty="0" smtClean="0">
                <a:solidFill>
                  <a:schemeClr val="tx1"/>
                </a:solidFill>
                <a:effectLst/>
                <a:latin typeface="+mn-lt"/>
                <a:ea typeface="+mn-ea"/>
                <a:cs typeface="+mn-cs"/>
              </a:rPr>
              <a:t>Balanced = Tailored/Risk based/appropriate/Objectives oriented/Thoughtful</a:t>
            </a:r>
          </a:p>
          <a:p>
            <a:endParaRPr lang="en-US" sz="1200" kern="1200" baseline="0" dirty="0" smtClean="0">
              <a:solidFill>
                <a:schemeClr val="tx1"/>
              </a:solidFill>
              <a:effectLst/>
              <a:latin typeface="+mn-lt"/>
              <a:ea typeface="+mn-ea"/>
              <a:cs typeface="+mn-cs"/>
            </a:endParaRPr>
          </a:p>
        </p:txBody>
      </p:sp>
      <p:sp>
        <p:nvSpPr>
          <p:cNvPr id="37891" name="Slide Number Placeholder 4"/>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Calibri" charset="0"/>
                <a:ea typeface="MS PGothic" charset="0"/>
                <a:cs typeface="MS PGothic" charset="0"/>
              </a:defRPr>
            </a:lvl1pPr>
            <a:lvl2pPr marL="742950" indent="-285750">
              <a:defRPr sz="2400">
                <a:solidFill>
                  <a:schemeClr val="tx1"/>
                </a:solidFill>
                <a:latin typeface="Calibri" charset="0"/>
                <a:ea typeface="MS PGothic" charset="0"/>
                <a:cs typeface="MS PGothic" charset="0"/>
              </a:defRPr>
            </a:lvl2pPr>
            <a:lvl3pPr marL="1143000" indent="-228600">
              <a:defRPr sz="2400">
                <a:solidFill>
                  <a:schemeClr val="tx1"/>
                </a:solidFill>
                <a:latin typeface="Calibri" charset="0"/>
                <a:ea typeface="MS PGothic" charset="0"/>
                <a:cs typeface="MS PGothic" charset="0"/>
              </a:defRPr>
            </a:lvl3pPr>
            <a:lvl4pPr marL="1600200" indent="-228600">
              <a:defRPr sz="2400">
                <a:solidFill>
                  <a:schemeClr val="tx1"/>
                </a:solidFill>
                <a:latin typeface="Calibri" charset="0"/>
                <a:ea typeface="MS PGothic" charset="0"/>
                <a:cs typeface="MS PGothic" charset="0"/>
              </a:defRPr>
            </a:lvl4pPr>
            <a:lvl5pPr marL="2057400" indent="-228600">
              <a:defRPr sz="2400">
                <a:solidFill>
                  <a:schemeClr val="tx1"/>
                </a:solidFill>
                <a:latin typeface="Calibri"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Calibri"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Calibri"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Calibri"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Calibri" charset="0"/>
                <a:ea typeface="MS PGothic" charset="0"/>
                <a:cs typeface="MS PGothic" charset="0"/>
              </a:defRPr>
            </a:lvl9pPr>
          </a:lstStyle>
          <a:p>
            <a:fld id="{52D4C19D-5C52-504E-8EA3-632B4DB71F55}" type="slidenum">
              <a:rPr lang="en-US" sz="1200"/>
              <a:pPr/>
              <a:t>2</a:t>
            </a:fld>
            <a:endParaRPr lang="en-US" sz="1200" dirty="0"/>
          </a:p>
        </p:txBody>
      </p:sp>
      <p:sp>
        <p:nvSpPr>
          <p:cNvPr id="37892" name="Date Placeholder 5"/>
          <p:cNvSpPr>
            <a:spLocks noGrp="1"/>
          </p:cNvSpPr>
          <p:nvPr>
            <p:ph type="dt" sz="quarter"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Calibri" charset="0"/>
                <a:ea typeface="MS PGothic" charset="0"/>
                <a:cs typeface="MS PGothic" charset="0"/>
              </a:defRPr>
            </a:lvl1pPr>
            <a:lvl2pPr marL="742950" indent="-285750">
              <a:defRPr sz="2400">
                <a:solidFill>
                  <a:schemeClr val="tx1"/>
                </a:solidFill>
                <a:latin typeface="Calibri" charset="0"/>
                <a:ea typeface="MS PGothic" charset="0"/>
                <a:cs typeface="MS PGothic" charset="0"/>
              </a:defRPr>
            </a:lvl2pPr>
            <a:lvl3pPr marL="1143000" indent="-228600">
              <a:defRPr sz="2400">
                <a:solidFill>
                  <a:schemeClr val="tx1"/>
                </a:solidFill>
                <a:latin typeface="Calibri" charset="0"/>
                <a:ea typeface="MS PGothic" charset="0"/>
                <a:cs typeface="MS PGothic" charset="0"/>
              </a:defRPr>
            </a:lvl3pPr>
            <a:lvl4pPr marL="1600200" indent="-228600">
              <a:defRPr sz="2400">
                <a:solidFill>
                  <a:schemeClr val="tx1"/>
                </a:solidFill>
                <a:latin typeface="Calibri" charset="0"/>
                <a:ea typeface="MS PGothic" charset="0"/>
                <a:cs typeface="MS PGothic" charset="0"/>
              </a:defRPr>
            </a:lvl4pPr>
            <a:lvl5pPr marL="2057400" indent="-228600">
              <a:defRPr sz="2400">
                <a:solidFill>
                  <a:schemeClr val="tx1"/>
                </a:solidFill>
                <a:latin typeface="Calibri"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Calibri"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Calibri"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Calibri"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Calibri" charset="0"/>
                <a:ea typeface="MS PGothic" charset="0"/>
                <a:cs typeface="MS PGothic" charset="0"/>
              </a:defRPr>
            </a:lvl9pPr>
          </a:lstStyle>
          <a:p>
            <a:fld id="{DD6801A0-D9C0-294D-AC5A-7B485489C67D}" type="datetime1">
              <a:rPr lang="en-US" sz="1200"/>
              <a:pPr/>
              <a:t>1/5/2021</a:t>
            </a:fld>
            <a:endParaRPr lang="en-US" sz="1200" dirty="0"/>
          </a:p>
        </p:txBody>
      </p:sp>
    </p:spTree>
    <p:extLst>
      <p:ext uri="{BB962C8B-B14F-4D97-AF65-F5344CB8AC3E}">
        <p14:creationId xmlns:p14="http://schemas.microsoft.com/office/powerpoint/2010/main" val="227474711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C4A0E66A-39F5-4901-9F77-7D66ADFE65C6}" type="datetimeFigureOut">
              <a:rPr lang="en-US" smtClean="0"/>
              <a:t>1/4/2021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2F2954D-4159-43A3-B235-2E3087E049BB}" type="slidenum">
              <a:rPr lang="en-US" smtClean="0"/>
              <a:t>‹#›</a:t>
            </a:fld>
            <a:endParaRPr lang="en-US" dirty="0"/>
          </a:p>
        </p:txBody>
      </p:sp>
    </p:spTree>
    <p:extLst>
      <p:ext uri="{BB962C8B-B14F-4D97-AF65-F5344CB8AC3E}">
        <p14:creationId xmlns:p14="http://schemas.microsoft.com/office/powerpoint/2010/main" val="1254441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4A0E66A-39F5-4901-9F77-7D66ADFE65C6}" type="datetimeFigureOut">
              <a:rPr lang="en-US" smtClean="0"/>
              <a:t>1/4/2021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2F2954D-4159-43A3-B235-2E3087E049BB}" type="slidenum">
              <a:rPr lang="en-US" smtClean="0"/>
              <a:t>‹#›</a:t>
            </a:fld>
            <a:endParaRPr lang="en-US" dirty="0"/>
          </a:p>
        </p:txBody>
      </p:sp>
    </p:spTree>
    <p:extLst>
      <p:ext uri="{BB962C8B-B14F-4D97-AF65-F5344CB8AC3E}">
        <p14:creationId xmlns:p14="http://schemas.microsoft.com/office/powerpoint/2010/main" val="30186560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C4A0E66A-39F5-4901-9F77-7D66ADFE65C6}" type="datetimeFigureOut">
              <a:rPr lang="en-US" smtClean="0"/>
              <a:t>1/4/2021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2F2954D-4159-43A3-B235-2E3087E049BB}" type="slidenum">
              <a:rPr lang="en-US" smtClean="0"/>
              <a:t>‹#›</a:t>
            </a:fld>
            <a:endParaRPr lang="en-US" dirty="0"/>
          </a:p>
        </p:txBody>
      </p:sp>
    </p:spTree>
    <p:extLst>
      <p:ext uri="{BB962C8B-B14F-4D97-AF65-F5344CB8AC3E}">
        <p14:creationId xmlns:p14="http://schemas.microsoft.com/office/powerpoint/2010/main" val="3484735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4A0E66A-39F5-4901-9F77-7D66ADFE65C6}" type="datetimeFigureOut">
              <a:rPr lang="en-US" smtClean="0"/>
              <a:t>1/4/2021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2F2954D-4159-43A3-B235-2E3087E049BB}" type="slidenum">
              <a:rPr lang="en-US" smtClean="0"/>
              <a:t>‹#›</a:t>
            </a:fld>
            <a:endParaRPr lang="en-US" dirty="0"/>
          </a:p>
        </p:txBody>
      </p:sp>
    </p:spTree>
    <p:extLst>
      <p:ext uri="{BB962C8B-B14F-4D97-AF65-F5344CB8AC3E}">
        <p14:creationId xmlns:p14="http://schemas.microsoft.com/office/powerpoint/2010/main" val="39396353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C4A0E66A-39F5-4901-9F77-7D66ADFE65C6}" type="datetimeFigureOut">
              <a:rPr lang="en-US" smtClean="0"/>
              <a:t>1/4/2021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2F2954D-4159-43A3-B235-2E3087E049BB}" type="slidenum">
              <a:rPr lang="en-US" smtClean="0"/>
              <a:t>‹#›</a:t>
            </a:fld>
            <a:endParaRPr lang="en-US" dirty="0"/>
          </a:p>
        </p:txBody>
      </p:sp>
    </p:spTree>
    <p:extLst>
      <p:ext uri="{BB962C8B-B14F-4D97-AF65-F5344CB8AC3E}">
        <p14:creationId xmlns:p14="http://schemas.microsoft.com/office/powerpoint/2010/main" val="25068586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4A0E66A-39F5-4901-9F77-7D66ADFE65C6}" type="datetimeFigureOut">
              <a:rPr lang="en-US" smtClean="0"/>
              <a:t>1/4/2021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2F2954D-4159-43A3-B235-2E3087E049BB}" type="slidenum">
              <a:rPr lang="en-US" smtClean="0"/>
              <a:t>‹#›</a:t>
            </a:fld>
            <a:endParaRPr lang="en-US" dirty="0"/>
          </a:p>
        </p:txBody>
      </p:sp>
    </p:spTree>
    <p:extLst>
      <p:ext uri="{BB962C8B-B14F-4D97-AF65-F5344CB8AC3E}">
        <p14:creationId xmlns:p14="http://schemas.microsoft.com/office/powerpoint/2010/main" val="7787716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4A0E66A-39F5-4901-9F77-7D66ADFE65C6}" type="datetimeFigureOut">
              <a:rPr lang="en-US" smtClean="0"/>
              <a:t>1/4/2021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2F2954D-4159-43A3-B235-2E3087E049BB}" type="slidenum">
              <a:rPr lang="en-US" smtClean="0"/>
              <a:t>‹#›</a:t>
            </a:fld>
            <a:endParaRPr lang="en-US" dirty="0"/>
          </a:p>
        </p:txBody>
      </p:sp>
    </p:spTree>
    <p:extLst>
      <p:ext uri="{BB962C8B-B14F-4D97-AF65-F5344CB8AC3E}">
        <p14:creationId xmlns:p14="http://schemas.microsoft.com/office/powerpoint/2010/main" val="34720537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C4A0E66A-39F5-4901-9F77-7D66ADFE65C6}" type="datetimeFigureOut">
              <a:rPr lang="en-US" smtClean="0"/>
              <a:t>1/4/2021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2F2954D-4159-43A3-B235-2E3087E049BB}" type="slidenum">
              <a:rPr lang="en-US" smtClean="0"/>
              <a:t>‹#›</a:t>
            </a:fld>
            <a:endParaRPr lang="en-US" dirty="0"/>
          </a:p>
        </p:txBody>
      </p:sp>
    </p:spTree>
    <p:extLst>
      <p:ext uri="{BB962C8B-B14F-4D97-AF65-F5344CB8AC3E}">
        <p14:creationId xmlns:p14="http://schemas.microsoft.com/office/powerpoint/2010/main" val="41527891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C4A0E66A-39F5-4901-9F77-7D66ADFE65C6}" type="datetimeFigureOut">
              <a:rPr lang="en-US" smtClean="0"/>
              <a:t>1/4/2021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2F2954D-4159-43A3-B235-2E3087E049BB}" type="slidenum">
              <a:rPr lang="en-US" smtClean="0"/>
              <a:t>‹#›</a:t>
            </a:fld>
            <a:endParaRPr lang="en-US" dirty="0"/>
          </a:p>
        </p:txBody>
      </p:sp>
    </p:spTree>
    <p:extLst>
      <p:ext uri="{BB962C8B-B14F-4D97-AF65-F5344CB8AC3E}">
        <p14:creationId xmlns:p14="http://schemas.microsoft.com/office/powerpoint/2010/main" val="11084259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4A0E66A-39F5-4901-9F77-7D66ADFE65C6}" type="datetimeFigureOut">
              <a:rPr lang="en-US" smtClean="0"/>
              <a:t>1/4/2021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2F2954D-4159-43A3-B235-2E3087E049BB}" type="slidenum">
              <a:rPr lang="en-US" smtClean="0"/>
              <a:t>‹#›</a:t>
            </a:fld>
            <a:endParaRPr lang="en-US" dirty="0"/>
          </a:p>
        </p:txBody>
      </p:sp>
    </p:spTree>
    <p:extLst>
      <p:ext uri="{BB962C8B-B14F-4D97-AF65-F5344CB8AC3E}">
        <p14:creationId xmlns:p14="http://schemas.microsoft.com/office/powerpoint/2010/main" val="4765724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4A0E66A-39F5-4901-9F77-7D66ADFE65C6}" type="datetimeFigureOut">
              <a:rPr lang="en-US" smtClean="0"/>
              <a:t>1/4/2021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2F2954D-4159-43A3-B235-2E3087E049BB}" type="slidenum">
              <a:rPr lang="en-US" smtClean="0"/>
              <a:t>‹#›</a:t>
            </a:fld>
            <a:endParaRPr lang="en-US" dirty="0"/>
          </a:p>
        </p:txBody>
      </p:sp>
    </p:spTree>
    <p:extLst>
      <p:ext uri="{BB962C8B-B14F-4D97-AF65-F5344CB8AC3E}">
        <p14:creationId xmlns:p14="http://schemas.microsoft.com/office/powerpoint/2010/main" val="27596034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4A0E66A-39F5-4901-9F77-7D66ADFE65C6}" type="datetimeFigureOut">
              <a:rPr lang="en-US" smtClean="0"/>
              <a:t>1/4/2021</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2F2954D-4159-43A3-B235-2E3087E049BB}" type="slidenum">
              <a:rPr lang="en-US" smtClean="0"/>
              <a:t>‹#›</a:t>
            </a:fld>
            <a:endParaRPr lang="en-US" dirty="0"/>
          </a:p>
        </p:txBody>
      </p:sp>
    </p:spTree>
    <p:extLst>
      <p:ext uri="{BB962C8B-B14F-4D97-AF65-F5344CB8AC3E}">
        <p14:creationId xmlns:p14="http://schemas.microsoft.com/office/powerpoint/2010/main" val="234224098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3" Type="http://schemas.openxmlformats.org/officeDocument/2006/relationships/image" Target="../media/image16.png"/><Relationship Id="rId18" Type="http://schemas.openxmlformats.org/officeDocument/2006/relationships/image" Target="../media/image21.png"/><Relationship Id="rId26" Type="http://schemas.openxmlformats.org/officeDocument/2006/relationships/image" Target="../media/image29.png"/><Relationship Id="rId39" Type="http://schemas.openxmlformats.org/officeDocument/2006/relationships/image" Target="../media/image42.png"/><Relationship Id="rId21" Type="http://schemas.openxmlformats.org/officeDocument/2006/relationships/image" Target="../media/image24.png"/><Relationship Id="rId34" Type="http://schemas.openxmlformats.org/officeDocument/2006/relationships/image" Target="../media/image37.png"/><Relationship Id="rId42" Type="http://schemas.openxmlformats.org/officeDocument/2006/relationships/image" Target="../media/image45.png"/><Relationship Id="rId47" Type="http://schemas.openxmlformats.org/officeDocument/2006/relationships/image" Target="../media/image50.png"/><Relationship Id="rId50" Type="http://schemas.openxmlformats.org/officeDocument/2006/relationships/image" Target="../media/image53.png"/><Relationship Id="rId55" Type="http://schemas.openxmlformats.org/officeDocument/2006/relationships/image" Target="../media/image58.png"/><Relationship Id="rId63" Type="http://schemas.openxmlformats.org/officeDocument/2006/relationships/image" Target="../media/image66.png"/><Relationship Id="rId68" Type="http://schemas.openxmlformats.org/officeDocument/2006/relationships/image" Target="../media/image70.png"/><Relationship Id="rId7" Type="http://schemas.openxmlformats.org/officeDocument/2006/relationships/chart" Target="../charts/chart1.xml"/><Relationship Id="rId71" Type="http://schemas.openxmlformats.org/officeDocument/2006/relationships/image" Target="../media/image72.jpeg"/><Relationship Id="rId2" Type="http://schemas.openxmlformats.org/officeDocument/2006/relationships/notesSlide" Target="../notesSlides/notesSlide1.xml"/><Relationship Id="rId16" Type="http://schemas.openxmlformats.org/officeDocument/2006/relationships/image" Target="../media/image19.png"/><Relationship Id="rId29" Type="http://schemas.openxmlformats.org/officeDocument/2006/relationships/image" Target="../media/image32.png"/><Relationship Id="rId1" Type="http://schemas.openxmlformats.org/officeDocument/2006/relationships/slideLayout" Target="../slideLayouts/slideLayout2.xml"/><Relationship Id="rId6" Type="http://schemas.openxmlformats.org/officeDocument/2006/relationships/image" Target="../media/image4.png"/><Relationship Id="rId11" Type="http://schemas.openxmlformats.org/officeDocument/2006/relationships/image" Target="../media/image14.png"/><Relationship Id="rId24" Type="http://schemas.openxmlformats.org/officeDocument/2006/relationships/image" Target="../media/image27.png"/><Relationship Id="rId32" Type="http://schemas.openxmlformats.org/officeDocument/2006/relationships/image" Target="../media/image35.png"/><Relationship Id="rId37" Type="http://schemas.openxmlformats.org/officeDocument/2006/relationships/image" Target="../media/image40.png"/><Relationship Id="rId40" Type="http://schemas.openxmlformats.org/officeDocument/2006/relationships/image" Target="../media/image43.png"/><Relationship Id="rId45" Type="http://schemas.openxmlformats.org/officeDocument/2006/relationships/image" Target="../media/image48.png"/><Relationship Id="rId53" Type="http://schemas.openxmlformats.org/officeDocument/2006/relationships/image" Target="../media/image56.png"/><Relationship Id="rId58" Type="http://schemas.openxmlformats.org/officeDocument/2006/relationships/image" Target="../media/image61.png"/><Relationship Id="rId66" Type="http://schemas.openxmlformats.org/officeDocument/2006/relationships/image" Target="../media/image68.gif"/><Relationship Id="rId5" Type="http://schemas.openxmlformats.org/officeDocument/2006/relationships/image" Target="../media/image3.png"/><Relationship Id="rId15" Type="http://schemas.openxmlformats.org/officeDocument/2006/relationships/image" Target="../media/image18.png"/><Relationship Id="rId23" Type="http://schemas.openxmlformats.org/officeDocument/2006/relationships/image" Target="../media/image26.png"/><Relationship Id="rId28" Type="http://schemas.openxmlformats.org/officeDocument/2006/relationships/image" Target="../media/image31.png"/><Relationship Id="rId36" Type="http://schemas.openxmlformats.org/officeDocument/2006/relationships/image" Target="../media/image39.png"/><Relationship Id="rId49" Type="http://schemas.openxmlformats.org/officeDocument/2006/relationships/image" Target="../media/image52.png"/><Relationship Id="rId57" Type="http://schemas.openxmlformats.org/officeDocument/2006/relationships/image" Target="../media/image60.png"/><Relationship Id="rId61" Type="http://schemas.openxmlformats.org/officeDocument/2006/relationships/image" Target="../media/image64.png"/><Relationship Id="rId10" Type="http://schemas.openxmlformats.org/officeDocument/2006/relationships/image" Target="../media/image13.png"/><Relationship Id="rId19" Type="http://schemas.openxmlformats.org/officeDocument/2006/relationships/image" Target="../media/image22.png"/><Relationship Id="rId31" Type="http://schemas.openxmlformats.org/officeDocument/2006/relationships/image" Target="../media/image34.png"/><Relationship Id="rId44" Type="http://schemas.openxmlformats.org/officeDocument/2006/relationships/image" Target="../media/image47.png"/><Relationship Id="rId52" Type="http://schemas.openxmlformats.org/officeDocument/2006/relationships/image" Target="../media/image55.png"/><Relationship Id="rId60" Type="http://schemas.openxmlformats.org/officeDocument/2006/relationships/image" Target="../media/image63.png"/><Relationship Id="rId65" Type="http://schemas.openxmlformats.org/officeDocument/2006/relationships/chart" Target="../charts/chart2.xml"/><Relationship Id="rId4" Type="http://schemas.openxmlformats.org/officeDocument/2006/relationships/image" Target="../media/image2.png"/><Relationship Id="rId9" Type="http://schemas.openxmlformats.org/officeDocument/2006/relationships/image" Target="../media/image12.png"/><Relationship Id="rId14" Type="http://schemas.openxmlformats.org/officeDocument/2006/relationships/image" Target="../media/image17.png"/><Relationship Id="rId22" Type="http://schemas.openxmlformats.org/officeDocument/2006/relationships/image" Target="../media/image25.png"/><Relationship Id="rId27" Type="http://schemas.openxmlformats.org/officeDocument/2006/relationships/image" Target="../media/image30.png"/><Relationship Id="rId30" Type="http://schemas.openxmlformats.org/officeDocument/2006/relationships/image" Target="../media/image33.png"/><Relationship Id="rId35" Type="http://schemas.openxmlformats.org/officeDocument/2006/relationships/image" Target="../media/image38.png"/><Relationship Id="rId43" Type="http://schemas.openxmlformats.org/officeDocument/2006/relationships/image" Target="../media/image46.png"/><Relationship Id="rId48" Type="http://schemas.openxmlformats.org/officeDocument/2006/relationships/image" Target="../media/image51.png"/><Relationship Id="rId56" Type="http://schemas.openxmlformats.org/officeDocument/2006/relationships/image" Target="../media/image59.png"/><Relationship Id="rId64" Type="http://schemas.openxmlformats.org/officeDocument/2006/relationships/image" Target="../media/image67.png"/><Relationship Id="rId69" Type="http://schemas.openxmlformats.org/officeDocument/2006/relationships/image" Target="../media/image71.gif"/><Relationship Id="rId8" Type="http://schemas.openxmlformats.org/officeDocument/2006/relationships/image" Target="../media/image11.png"/><Relationship Id="rId51" Type="http://schemas.openxmlformats.org/officeDocument/2006/relationships/image" Target="../media/image54.png"/><Relationship Id="rId72" Type="http://schemas.openxmlformats.org/officeDocument/2006/relationships/image" Target="../media/image73.png"/><Relationship Id="rId3" Type="http://schemas.openxmlformats.org/officeDocument/2006/relationships/image" Target="../media/image1.png"/><Relationship Id="rId12" Type="http://schemas.openxmlformats.org/officeDocument/2006/relationships/image" Target="../media/image15.png"/><Relationship Id="rId17" Type="http://schemas.openxmlformats.org/officeDocument/2006/relationships/image" Target="../media/image20.png"/><Relationship Id="rId25" Type="http://schemas.openxmlformats.org/officeDocument/2006/relationships/image" Target="../media/image28.png"/><Relationship Id="rId33" Type="http://schemas.openxmlformats.org/officeDocument/2006/relationships/image" Target="../media/image36.png"/><Relationship Id="rId38" Type="http://schemas.openxmlformats.org/officeDocument/2006/relationships/image" Target="../media/image41.png"/><Relationship Id="rId46" Type="http://schemas.openxmlformats.org/officeDocument/2006/relationships/image" Target="../media/image49.png"/><Relationship Id="rId59" Type="http://schemas.openxmlformats.org/officeDocument/2006/relationships/image" Target="../media/image62.png"/><Relationship Id="rId67" Type="http://schemas.openxmlformats.org/officeDocument/2006/relationships/image" Target="../media/image69.png"/><Relationship Id="rId20" Type="http://schemas.openxmlformats.org/officeDocument/2006/relationships/image" Target="../media/image23.png"/><Relationship Id="rId41" Type="http://schemas.openxmlformats.org/officeDocument/2006/relationships/image" Target="../media/image44.png"/><Relationship Id="rId54" Type="http://schemas.openxmlformats.org/officeDocument/2006/relationships/image" Target="../media/image57.png"/><Relationship Id="rId62" Type="http://schemas.openxmlformats.org/officeDocument/2006/relationships/image" Target="../media/image65.png"/><Relationship Id="rId70" Type="http://schemas.openxmlformats.org/officeDocument/2006/relationships/image" Target="file://localhost/Users/kgammage/Documents/CustomerWork/Meatballs/NASA.gif" TargetMode="External"/></Relationships>
</file>

<file path=ppt/slides/_rels/slide2.xml.rels><?xml version="1.0" encoding="UTF-8" standalone="yes"?>
<Relationships xmlns="http://schemas.openxmlformats.org/package/2006/relationships"><Relationship Id="rId8" Type="http://schemas.microsoft.com/office/2007/relationships/diagramDrawing" Target="../diagrams/drawing1.xml"/><Relationship Id="rId13" Type="http://schemas.openxmlformats.org/officeDocument/2006/relationships/image" Target="../media/image79.png"/><Relationship Id="rId18" Type="http://schemas.openxmlformats.org/officeDocument/2006/relationships/image" Target="../media/image84.png"/><Relationship Id="rId3" Type="http://schemas.openxmlformats.org/officeDocument/2006/relationships/notesSlide" Target="../notesSlides/notesSlide2.xml"/><Relationship Id="rId21" Type="http://schemas.openxmlformats.org/officeDocument/2006/relationships/oleObject" Target="../embeddings/oleObject1.bin"/><Relationship Id="rId7" Type="http://schemas.openxmlformats.org/officeDocument/2006/relationships/diagramColors" Target="../diagrams/colors1.xml"/><Relationship Id="rId12" Type="http://schemas.openxmlformats.org/officeDocument/2006/relationships/image" Target="../media/image78.png"/><Relationship Id="rId17" Type="http://schemas.openxmlformats.org/officeDocument/2006/relationships/image" Target="../media/image83.png"/><Relationship Id="rId2" Type="http://schemas.openxmlformats.org/officeDocument/2006/relationships/slideLayout" Target="../slideLayouts/slideLayout6.xml"/><Relationship Id="rId16" Type="http://schemas.openxmlformats.org/officeDocument/2006/relationships/image" Target="../media/image82.jpeg"/><Relationship Id="rId20" Type="http://schemas.openxmlformats.org/officeDocument/2006/relationships/image" Target="../media/image86.png"/><Relationship Id="rId1" Type="http://schemas.openxmlformats.org/officeDocument/2006/relationships/vmlDrawing" Target="../drawings/vmlDrawing1.vml"/><Relationship Id="rId6" Type="http://schemas.openxmlformats.org/officeDocument/2006/relationships/diagramQuickStyle" Target="../diagrams/quickStyle1.xml"/><Relationship Id="rId11" Type="http://schemas.openxmlformats.org/officeDocument/2006/relationships/image" Target="../media/image77.png"/><Relationship Id="rId24" Type="http://schemas.openxmlformats.org/officeDocument/2006/relationships/image" Target="../media/image87.png"/><Relationship Id="rId5" Type="http://schemas.openxmlformats.org/officeDocument/2006/relationships/diagramLayout" Target="../diagrams/layout1.xml"/><Relationship Id="rId15" Type="http://schemas.openxmlformats.org/officeDocument/2006/relationships/image" Target="../media/image81.gif"/><Relationship Id="rId23" Type="http://schemas.openxmlformats.org/officeDocument/2006/relationships/oleObject" Target="../embeddings/oleObject2.bin"/><Relationship Id="rId10" Type="http://schemas.openxmlformats.org/officeDocument/2006/relationships/image" Target="../media/image76.png"/><Relationship Id="rId19" Type="http://schemas.openxmlformats.org/officeDocument/2006/relationships/image" Target="../media/image85.png"/><Relationship Id="rId4" Type="http://schemas.openxmlformats.org/officeDocument/2006/relationships/diagramData" Target="../diagrams/data1.xml"/><Relationship Id="rId9" Type="http://schemas.openxmlformats.org/officeDocument/2006/relationships/image" Target="../media/image75.png"/><Relationship Id="rId14" Type="http://schemas.openxmlformats.org/officeDocument/2006/relationships/image" Target="../media/image80.png"/><Relationship Id="rId22" Type="http://schemas.openxmlformats.org/officeDocument/2006/relationships/image" Target="../media/image74.w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 name="Picture 62"/>
          <p:cNvPicPr>
            <a:picLocks noChangeAspect="1"/>
          </p:cNvPicPr>
          <p:nvPr/>
        </p:nvPicPr>
        <p:blipFill>
          <a:blip r:embed="rId3"/>
          <a:stretch>
            <a:fillRect/>
          </a:stretch>
        </p:blipFill>
        <p:spPr>
          <a:xfrm>
            <a:off x="10988718" y="-6691"/>
            <a:ext cx="1249788" cy="6864691"/>
          </a:xfrm>
          <a:prstGeom prst="rect">
            <a:avLst/>
          </a:prstGeom>
        </p:spPr>
      </p:pic>
      <p:grpSp>
        <p:nvGrpSpPr>
          <p:cNvPr id="96" name="Group 95"/>
          <p:cNvGrpSpPr/>
          <p:nvPr/>
        </p:nvGrpSpPr>
        <p:grpSpPr>
          <a:xfrm>
            <a:off x="0" y="-8467"/>
            <a:ext cx="12192000" cy="6866467"/>
            <a:chOff x="0" y="-8467"/>
            <a:chExt cx="12192000" cy="6866467"/>
          </a:xfrm>
        </p:grpSpPr>
        <p:sp>
          <p:nvSpPr>
            <p:cNvPr id="97" name="Freeform 96"/>
            <p:cNvSpPr/>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98" name="Straight Connector 97"/>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99" name="Straight Connector 98"/>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100"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01"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02" name="Isosceles Triangle 101"/>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03"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06" name="Isosceles Triangle 105"/>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pic>
        <p:nvPicPr>
          <p:cNvPr id="2" name="Picture 1"/>
          <p:cNvPicPr>
            <a:picLocks/>
          </p:cNvPicPr>
          <p:nvPr/>
        </p:nvPicPr>
        <p:blipFill rotWithShape="1">
          <a:blip r:embed="rId4"/>
          <a:srcRect l="8336"/>
          <a:stretch/>
        </p:blipFill>
        <p:spPr>
          <a:xfrm>
            <a:off x="10977934" y="1943149"/>
            <a:ext cx="230361" cy="1989123"/>
          </a:xfrm>
          <a:prstGeom prst="rect">
            <a:avLst/>
          </a:prstGeom>
        </p:spPr>
      </p:pic>
      <p:grpSp>
        <p:nvGrpSpPr>
          <p:cNvPr id="82" name="Group 81"/>
          <p:cNvGrpSpPr>
            <a:grpSpLocks noChangeAspect="1"/>
          </p:cNvGrpSpPr>
          <p:nvPr/>
        </p:nvGrpSpPr>
        <p:grpSpPr>
          <a:xfrm>
            <a:off x="3279050" y="4106604"/>
            <a:ext cx="5590508" cy="442934"/>
            <a:chOff x="2085242" y="3369219"/>
            <a:chExt cx="7797169" cy="637709"/>
          </a:xfrm>
        </p:grpSpPr>
        <p:grpSp>
          <p:nvGrpSpPr>
            <p:cNvPr id="81" name="Group 80"/>
            <p:cNvGrpSpPr/>
            <p:nvPr/>
          </p:nvGrpSpPr>
          <p:grpSpPr>
            <a:xfrm>
              <a:off x="2085242" y="3602663"/>
              <a:ext cx="3519622" cy="306380"/>
              <a:chOff x="2085242" y="3602663"/>
              <a:chExt cx="3519622" cy="306380"/>
            </a:xfrm>
          </p:grpSpPr>
          <p:pic>
            <p:nvPicPr>
              <p:cNvPr id="77" name="Picture 76"/>
              <p:cNvPicPr>
                <a:picLocks noChangeAspect="1"/>
              </p:cNvPicPr>
              <p:nvPr/>
            </p:nvPicPr>
            <p:blipFill>
              <a:blip r:embed="rId5"/>
              <a:stretch>
                <a:fillRect/>
              </a:stretch>
            </p:blipFill>
            <p:spPr>
              <a:xfrm>
                <a:off x="4299939" y="3623293"/>
                <a:ext cx="1304925" cy="285750"/>
              </a:xfrm>
              <a:prstGeom prst="rect">
                <a:avLst/>
              </a:prstGeom>
            </p:spPr>
          </p:pic>
          <p:pic>
            <p:nvPicPr>
              <p:cNvPr id="78" name="Picture 77"/>
              <p:cNvPicPr>
                <a:picLocks noChangeAspect="1"/>
              </p:cNvPicPr>
              <p:nvPr/>
            </p:nvPicPr>
            <p:blipFill>
              <a:blip r:embed="rId6"/>
              <a:stretch>
                <a:fillRect/>
              </a:stretch>
            </p:blipFill>
            <p:spPr>
              <a:xfrm>
                <a:off x="2085242" y="3602663"/>
                <a:ext cx="1266825" cy="285750"/>
              </a:xfrm>
              <a:prstGeom prst="rect">
                <a:avLst/>
              </a:prstGeom>
            </p:spPr>
          </p:pic>
        </p:grpSp>
        <p:sp>
          <p:nvSpPr>
            <p:cNvPr id="79" name="TextBox 78"/>
            <p:cNvSpPr txBox="1"/>
            <p:nvPr/>
          </p:nvSpPr>
          <p:spPr>
            <a:xfrm>
              <a:off x="6239924" y="3369219"/>
              <a:ext cx="1487210" cy="605596"/>
            </a:xfrm>
            <a:prstGeom prst="rect">
              <a:avLst/>
            </a:prstGeom>
            <a:noFill/>
          </p:spPr>
          <p:txBody>
            <a:bodyPr wrap="none" rtlCol="0">
              <a:spAutoFit/>
            </a:bodyPr>
            <a:lstStyle/>
            <a:p>
              <a:r>
                <a:rPr lang="en-US" sz="2000" baseline="-25000" dirty="0" smtClean="0">
                  <a:solidFill>
                    <a:schemeClr val="tx1">
                      <a:lumMod val="65000"/>
                      <a:lumOff val="35000"/>
                    </a:schemeClr>
                  </a:solidFill>
                </a:rPr>
                <a:t>*</a:t>
              </a:r>
              <a:r>
                <a:rPr lang="en-US" sz="3200" baseline="-25000" dirty="0" smtClean="0">
                  <a:solidFill>
                    <a:schemeClr val="tx1">
                      <a:lumMod val="65000"/>
                      <a:lumOff val="35000"/>
                    </a:schemeClr>
                  </a:solidFill>
                </a:rPr>
                <a:t> </a:t>
              </a:r>
              <a:r>
                <a:rPr lang="en-US" sz="800" dirty="0" smtClean="0">
                  <a:solidFill>
                    <a:schemeClr val="tx1">
                      <a:lumMod val="65000"/>
                      <a:lumOff val="35000"/>
                    </a:schemeClr>
                  </a:solidFill>
                </a:rPr>
                <a:t>Serviced Mission</a:t>
              </a:r>
              <a:endParaRPr lang="en-US" sz="800" dirty="0">
                <a:solidFill>
                  <a:schemeClr val="tx1">
                    <a:lumMod val="65000"/>
                    <a:lumOff val="35000"/>
                  </a:schemeClr>
                </a:solidFill>
              </a:endParaRPr>
            </a:p>
          </p:txBody>
        </p:sp>
        <p:sp>
          <p:nvSpPr>
            <p:cNvPr id="80" name="TextBox 79"/>
            <p:cNvSpPr txBox="1"/>
            <p:nvPr/>
          </p:nvSpPr>
          <p:spPr>
            <a:xfrm>
              <a:off x="8390729" y="3401332"/>
              <a:ext cx="1491682" cy="605596"/>
            </a:xfrm>
            <a:prstGeom prst="rect">
              <a:avLst/>
            </a:prstGeom>
            <a:noFill/>
          </p:spPr>
          <p:txBody>
            <a:bodyPr wrap="none" rtlCol="0">
              <a:spAutoFit/>
            </a:bodyPr>
            <a:lstStyle/>
            <a:p>
              <a:r>
                <a:rPr lang="en-US" sz="2000" baseline="-25000" dirty="0" smtClean="0">
                  <a:solidFill>
                    <a:schemeClr val="tx1">
                      <a:lumMod val="65000"/>
                      <a:lumOff val="35000"/>
                    </a:schemeClr>
                  </a:solidFill>
                </a:rPr>
                <a:t>**</a:t>
              </a:r>
              <a:r>
                <a:rPr lang="en-US" sz="3200" baseline="-25000" dirty="0" smtClean="0">
                  <a:solidFill>
                    <a:schemeClr val="tx1">
                      <a:lumMod val="65000"/>
                      <a:lumOff val="35000"/>
                    </a:schemeClr>
                  </a:solidFill>
                </a:rPr>
                <a:t> </a:t>
              </a:r>
              <a:r>
                <a:rPr lang="en-US" sz="800" dirty="0" smtClean="0">
                  <a:solidFill>
                    <a:schemeClr val="tx1">
                      <a:lumMod val="65000"/>
                      <a:lumOff val="35000"/>
                    </a:schemeClr>
                  </a:solidFill>
                </a:rPr>
                <a:t>Passive Mission</a:t>
              </a:r>
              <a:endParaRPr lang="en-US" sz="800" dirty="0">
                <a:solidFill>
                  <a:schemeClr val="tx1">
                    <a:lumMod val="65000"/>
                    <a:lumOff val="35000"/>
                  </a:schemeClr>
                </a:solidFill>
              </a:endParaRPr>
            </a:p>
          </p:txBody>
        </p:sp>
      </p:grpSp>
      <p:sp>
        <p:nvSpPr>
          <p:cNvPr id="83" name="Rectangle 82"/>
          <p:cNvSpPr/>
          <p:nvPr/>
        </p:nvSpPr>
        <p:spPr>
          <a:xfrm>
            <a:off x="457200" y="1281798"/>
            <a:ext cx="11188700" cy="324543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5" name="Chart 4"/>
          <p:cNvGraphicFramePr>
            <a:graphicFrameLocks/>
          </p:cNvGraphicFramePr>
          <p:nvPr>
            <p:extLst>
              <p:ext uri="{D42A27DB-BD31-4B8C-83A1-F6EECF244321}">
                <p14:modId xmlns:p14="http://schemas.microsoft.com/office/powerpoint/2010/main" val="804073566"/>
              </p:ext>
            </p:extLst>
          </p:nvPr>
        </p:nvGraphicFramePr>
        <p:xfrm>
          <a:off x="330200" y="1770421"/>
          <a:ext cx="9244405" cy="2639028"/>
        </p:xfrm>
        <a:graphic>
          <a:graphicData uri="http://schemas.openxmlformats.org/drawingml/2006/chart">
            <c:chart xmlns:c="http://schemas.openxmlformats.org/drawingml/2006/chart" xmlns:r="http://schemas.openxmlformats.org/officeDocument/2006/relationships" r:id="rId7"/>
          </a:graphicData>
        </a:graphic>
      </p:graphicFrame>
      <p:pic>
        <p:nvPicPr>
          <p:cNvPr id="6" name="Picture 5"/>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021984" y="2909645"/>
            <a:ext cx="211847" cy="288464"/>
          </a:xfrm>
          <a:prstGeom prst="rect">
            <a:avLst/>
          </a:prstGeom>
        </p:spPr>
      </p:pic>
      <p:pic>
        <p:nvPicPr>
          <p:cNvPr id="7" name="Picture 6"/>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152279" y="3012070"/>
            <a:ext cx="200599" cy="253974"/>
          </a:xfrm>
          <a:prstGeom prst="rect">
            <a:avLst/>
          </a:prstGeom>
        </p:spPr>
      </p:pic>
      <p:pic>
        <p:nvPicPr>
          <p:cNvPr id="8" name="Picture 7"/>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1673460" y="2973400"/>
            <a:ext cx="363702" cy="337586"/>
          </a:xfrm>
          <a:prstGeom prst="rect">
            <a:avLst/>
          </a:prstGeom>
        </p:spPr>
      </p:pic>
      <p:pic>
        <p:nvPicPr>
          <p:cNvPr id="9" name="Picture 8"/>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1818754" y="3369515"/>
            <a:ext cx="295273" cy="247703"/>
          </a:xfrm>
          <a:prstGeom prst="rect">
            <a:avLst/>
          </a:prstGeom>
        </p:spPr>
      </p:pic>
      <p:pic>
        <p:nvPicPr>
          <p:cNvPr id="10" name="Picture 9"/>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1904992" y="2684936"/>
            <a:ext cx="409633" cy="426425"/>
          </a:xfrm>
          <a:prstGeom prst="rect">
            <a:avLst/>
          </a:prstGeom>
        </p:spPr>
      </p:pic>
      <p:pic>
        <p:nvPicPr>
          <p:cNvPr id="11" name="Picture 10"/>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2081219" y="3254547"/>
            <a:ext cx="285899" cy="326090"/>
          </a:xfrm>
          <a:prstGeom prst="rect">
            <a:avLst/>
          </a:prstGeom>
        </p:spPr>
      </p:pic>
      <p:pic>
        <p:nvPicPr>
          <p:cNvPr id="12" name="Picture 11"/>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2261195" y="3276496"/>
            <a:ext cx="168728" cy="346993"/>
          </a:xfrm>
          <a:prstGeom prst="rect">
            <a:avLst/>
          </a:prstGeom>
        </p:spPr>
      </p:pic>
      <p:pic>
        <p:nvPicPr>
          <p:cNvPr id="13" name="Picture 12"/>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2358682" y="2827078"/>
            <a:ext cx="457440" cy="384619"/>
          </a:xfrm>
          <a:prstGeom prst="rect">
            <a:avLst/>
          </a:prstGeom>
        </p:spPr>
      </p:pic>
      <p:pic>
        <p:nvPicPr>
          <p:cNvPr id="14" name="Picture 13"/>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1510356" y="3454173"/>
            <a:ext cx="209972" cy="267561"/>
          </a:xfrm>
          <a:prstGeom prst="rect">
            <a:avLst/>
          </a:prstGeom>
        </p:spPr>
      </p:pic>
      <p:pic>
        <p:nvPicPr>
          <p:cNvPr id="15" name="Picture 14"/>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1647213" y="3409231"/>
            <a:ext cx="188413" cy="223664"/>
          </a:xfrm>
          <a:prstGeom prst="rect">
            <a:avLst/>
          </a:prstGeom>
        </p:spPr>
      </p:pic>
      <p:pic>
        <p:nvPicPr>
          <p:cNvPr id="16" name="Picture 15"/>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2540533" y="3219012"/>
            <a:ext cx="359952" cy="302051"/>
          </a:xfrm>
          <a:prstGeom prst="rect">
            <a:avLst/>
          </a:prstGeom>
        </p:spPr>
      </p:pic>
      <p:pic>
        <p:nvPicPr>
          <p:cNvPr id="17" name="Picture 16"/>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2264945" y="3326664"/>
            <a:ext cx="375888" cy="328180"/>
          </a:xfrm>
          <a:prstGeom prst="rect">
            <a:avLst/>
          </a:prstGeom>
        </p:spPr>
      </p:pic>
      <p:pic>
        <p:nvPicPr>
          <p:cNvPr id="18" name="Picture 17"/>
          <p:cNvPicPr>
            <a:picLocks noChangeAspect="1" noChangeArrowheads="1"/>
          </p:cNvPicPr>
          <p:nvPr/>
        </p:nvPicPr>
        <p:blipFill>
          <a:blip r:embed="rId20" cstate="print">
            <a:extLst>
              <a:ext uri="{28A0092B-C50C-407E-A947-70E740481C1C}">
                <a14:useLocalDpi xmlns:a14="http://schemas.microsoft.com/office/drawing/2010/main" val="0"/>
              </a:ext>
            </a:extLst>
          </a:blip>
          <a:srcRect/>
          <a:stretch>
            <a:fillRect/>
          </a:stretch>
        </p:blipFill>
        <p:spPr bwMode="auto">
          <a:xfrm>
            <a:off x="3011146" y="3197064"/>
            <a:ext cx="217471" cy="152593"/>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18"/>
          <p:cNvPicPr>
            <a:picLocks noChangeAspect="1" noChangeArrowheads="1"/>
          </p:cNvPicPr>
          <p:nvPr/>
        </p:nvPicPr>
        <p:blipFill>
          <a:blip r:embed="rId21" cstate="print">
            <a:extLst>
              <a:ext uri="{28A0092B-C50C-407E-A947-70E740481C1C}">
                <a14:useLocalDpi xmlns:a14="http://schemas.microsoft.com/office/drawing/2010/main" val="0"/>
              </a:ext>
            </a:extLst>
          </a:blip>
          <a:srcRect/>
          <a:stretch>
            <a:fillRect/>
          </a:stretch>
        </p:blipFill>
        <p:spPr bwMode="auto">
          <a:xfrm>
            <a:off x="2875176" y="2855297"/>
            <a:ext cx="244656" cy="143187"/>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19"/>
          <p:cNvPicPr>
            <a:picLocks noChangeAspect="1"/>
          </p:cNvPicPr>
          <p:nvPr/>
        </p:nvPicPr>
        <p:blipFill>
          <a:blip r:embed="rId22" cstate="print">
            <a:extLst>
              <a:ext uri="{28A0092B-C50C-407E-A947-70E740481C1C}">
                <a14:useLocalDpi xmlns:a14="http://schemas.microsoft.com/office/drawing/2010/main" val="0"/>
              </a:ext>
            </a:extLst>
          </a:blip>
          <a:stretch>
            <a:fillRect/>
          </a:stretch>
        </p:blipFill>
        <p:spPr>
          <a:xfrm>
            <a:off x="2671766" y="2859477"/>
            <a:ext cx="304647" cy="238296"/>
          </a:xfrm>
          <a:prstGeom prst="rect">
            <a:avLst/>
          </a:prstGeom>
        </p:spPr>
      </p:pic>
      <p:pic>
        <p:nvPicPr>
          <p:cNvPr id="21" name="Picture 20"/>
          <p:cNvPicPr>
            <a:picLocks noChangeAspect="1" noChangeArrowheads="1"/>
          </p:cNvPicPr>
          <p:nvPr/>
        </p:nvPicPr>
        <p:blipFill>
          <a:blip r:embed="rId23" cstate="print">
            <a:extLst>
              <a:ext uri="{28A0092B-C50C-407E-A947-70E740481C1C}">
                <a14:useLocalDpi xmlns:a14="http://schemas.microsoft.com/office/drawing/2010/main" val="0"/>
              </a:ext>
            </a:extLst>
          </a:blip>
          <a:srcRect/>
          <a:stretch>
            <a:fillRect/>
          </a:stretch>
        </p:blipFill>
        <p:spPr bwMode="auto">
          <a:xfrm>
            <a:off x="3122644" y="3262909"/>
            <a:ext cx="157479" cy="216348"/>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21"/>
          <p:cNvPicPr>
            <a:picLocks noChangeAspect="1" noChangeArrowheads="1"/>
          </p:cNvPicPr>
          <p:nvPr/>
        </p:nvPicPr>
        <p:blipFill>
          <a:blip r:embed="rId24" cstate="print">
            <a:extLst>
              <a:ext uri="{28A0092B-C50C-407E-A947-70E740481C1C}">
                <a14:useLocalDpi xmlns:a14="http://schemas.microsoft.com/office/drawing/2010/main" val="0"/>
              </a:ext>
            </a:extLst>
          </a:blip>
          <a:srcRect/>
          <a:stretch>
            <a:fillRect/>
          </a:stretch>
        </p:blipFill>
        <p:spPr bwMode="auto">
          <a:xfrm rot="16454892">
            <a:off x="3223327" y="3240392"/>
            <a:ext cx="228890" cy="153730"/>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22"/>
          <p:cNvPicPr>
            <a:picLocks noChangeAspect="1" noChangeArrowheads="1"/>
          </p:cNvPicPr>
          <p:nvPr/>
        </p:nvPicPr>
        <p:blipFill>
          <a:blip r:embed="rId25" cstate="print">
            <a:extLst>
              <a:ext uri="{28A0092B-C50C-407E-A947-70E740481C1C}">
                <a14:useLocalDpi xmlns:a14="http://schemas.microsoft.com/office/drawing/2010/main" val="0"/>
              </a:ext>
            </a:extLst>
          </a:blip>
          <a:srcRect/>
          <a:stretch>
            <a:fillRect/>
          </a:stretch>
        </p:blipFill>
        <p:spPr bwMode="auto">
          <a:xfrm rot="16200000">
            <a:off x="3436962" y="3507543"/>
            <a:ext cx="248748" cy="128420"/>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23"/>
          <p:cNvPicPr>
            <a:picLocks noChangeAspect="1" noChangeArrowheads="1"/>
          </p:cNvPicPr>
          <p:nvPr/>
        </p:nvPicPr>
        <p:blipFill>
          <a:blip r:embed="rId26" cstate="print">
            <a:extLst>
              <a:ext uri="{28A0092B-C50C-407E-A947-70E740481C1C}">
                <a14:useLocalDpi xmlns:a14="http://schemas.microsoft.com/office/drawing/2010/main" val="0"/>
              </a:ext>
            </a:extLst>
          </a:blip>
          <a:srcRect/>
          <a:stretch>
            <a:fillRect/>
          </a:stretch>
        </p:blipFill>
        <p:spPr bwMode="auto">
          <a:xfrm>
            <a:off x="3576334" y="2942045"/>
            <a:ext cx="186538" cy="464051"/>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24"/>
          <p:cNvPicPr>
            <a:picLocks noChangeAspect="1" noChangeArrowheads="1"/>
          </p:cNvPicPr>
          <p:nvPr/>
        </p:nvPicPr>
        <p:blipFill>
          <a:blip r:embed="rId27" cstate="print">
            <a:extLst>
              <a:ext uri="{28A0092B-C50C-407E-A947-70E740481C1C}">
                <a14:useLocalDpi xmlns:a14="http://schemas.microsoft.com/office/drawing/2010/main" val="0"/>
              </a:ext>
            </a:extLst>
          </a:blip>
          <a:srcRect/>
          <a:stretch>
            <a:fillRect/>
          </a:stretch>
        </p:blipFill>
        <p:spPr bwMode="auto">
          <a:xfrm>
            <a:off x="3237004" y="2843800"/>
            <a:ext cx="432131" cy="226799"/>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25"/>
          <p:cNvPicPr>
            <a:picLocks noChangeAspect="1" noChangeArrowheads="1"/>
          </p:cNvPicPr>
          <p:nvPr/>
        </p:nvPicPr>
        <p:blipFill rotWithShape="1">
          <a:blip r:embed="rId28" cstate="print">
            <a:extLst>
              <a:ext uri="{28A0092B-C50C-407E-A947-70E740481C1C}">
                <a14:useLocalDpi xmlns:a14="http://schemas.microsoft.com/office/drawing/2010/main" val="0"/>
              </a:ext>
            </a:extLst>
          </a:blip>
          <a:srcRect b="14888"/>
          <a:stretch/>
        </p:blipFill>
        <p:spPr bwMode="auto">
          <a:xfrm>
            <a:off x="3671946" y="2520846"/>
            <a:ext cx="254966" cy="311458"/>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26"/>
          <p:cNvPicPr>
            <a:picLocks noChangeAspect="1" noChangeArrowheads="1"/>
          </p:cNvPicPr>
          <p:nvPr/>
        </p:nvPicPr>
        <p:blipFill>
          <a:blip r:embed="rId29" cstate="print">
            <a:extLst>
              <a:ext uri="{28A0092B-C50C-407E-A947-70E740481C1C}">
                <a14:useLocalDpi xmlns:a14="http://schemas.microsoft.com/office/drawing/2010/main" val="0"/>
              </a:ext>
            </a:extLst>
          </a:blip>
          <a:srcRect/>
          <a:stretch>
            <a:fillRect/>
          </a:stretch>
        </p:blipFill>
        <p:spPr bwMode="auto">
          <a:xfrm>
            <a:off x="4115325" y="3206470"/>
            <a:ext cx="285899" cy="206942"/>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27"/>
          <p:cNvPicPr>
            <a:picLocks noChangeAspect="1" noChangeArrowheads="1"/>
          </p:cNvPicPr>
          <p:nvPr/>
        </p:nvPicPr>
        <p:blipFill>
          <a:blip r:embed="rId30" cstate="print">
            <a:extLst>
              <a:ext uri="{28A0092B-C50C-407E-A947-70E740481C1C}">
                <a14:useLocalDpi xmlns:a14="http://schemas.microsoft.com/office/drawing/2010/main" val="0"/>
              </a:ext>
            </a:extLst>
          </a:blip>
          <a:srcRect/>
          <a:stretch>
            <a:fillRect/>
          </a:stretch>
        </p:blipFill>
        <p:spPr bwMode="auto">
          <a:xfrm rot="16438821">
            <a:off x="4186259" y="3526291"/>
            <a:ext cx="296825" cy="90925"/>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28"/>
          <p:cNvPicPr>
            <a:picLocks noChangeAspect="1" noChangeArrowheads="1"/>
          </p:cNvPicPr>
          <p:nvPr/>
        </p:nvPicPr>
        <p:blipFill>
          <a:blip r:embed="rId31" cstate="print">
            <a:extLst>
              <a:ext uri="{28A0092B-C50C-407E-A947-70E740481C1C}">
                <a14:useLocalDpi xmlns:a14="http://schemas.microsoft.com/office/drawing/2010/main" val="0"/>
              </a:ext>
            </a:extLst>
          </a:blip>
          <a:srcRect/>
          <a:stretch>
            <a:fillRect/>
          </a:stretch>
        </p:blipFill>
        <p:spPr bwMode="auto">
          <a:xfrm>
            <a:off x="4407787" y="3424909"/>
            <a:ext cx="100299" cy="335496"/>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29"/>
          <p:cNvPicPr>
            <a:picLocks noChangeAspect="1" noChangeArrowheads="1"/>
          </p:cNvPicPr>
          <p:nvPr/>
        </p:nvPicPr>
        <p:blipFill>
          <a:blip r:embed="rId32" cstate="print">
            <a:extLst>
              <a:ext uri="{28A0092B-C50C-407E-A947-70E740481C1C}">
                <a14:useLocalDpi xmlns:a14="http://schemas.microsoft.com/office/drawing/2010/main" val="0"/>
              </a:ext>
            </a:extLst>
          </a:blip>
          <a:srcRect/>
          <a:stretch>
            <a:fillRect/>
          </a:stretch>
        </p:blipFill>
        <p:spPr bwMode="auto">
          <a:xfrm>
            <a:off x="4464967" y="3032974"/>
            <a:ext cx="275589" cy="157819"/>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30"/>
          <p:cNvPicPr>
            <a:picLocks noChangeAspect="1" noChangeArrowheads="1"/>
          </p:cNvPicPr>
          <p:nvPr/>
        </p:nvPicPr>
        <p:blipFill rotWithShape="1">
          <a:blip r:embed="rId33" cstate="print">
            <a:extLst>
              <a:ext uri="{28A0092B-C50C-407E-A947-70E740481C1C}">
                <a14:useLocalDpi xmlns:a14="http://schemas.microsoft.com/office/drawing/2010/main" val="0"/>
              </a:ext>
            </a:extLst>
          </a:blip>
          <a:srcRect b="17017"/>
          <a:stretch/>
        </p:blipFill>
        <p:spPr bwMode="auto">
          <a:xfrm>
            <a:off x="4629945" y="3240961"/>
            <a:ext cx="188413" cy="329225"/>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31"/>
          <p:cNvPicPr>
            <a:picLocks noChangeAspect="1" noChangeArrowheads="1"/>
          </p:cNvPicPr>
          <p:nvPr/>
        </p:nvPicPr>
        <p:blipFill rotWithShape="1">
          <a:blip r:embed="rId34" cstate="print">
            <a:extLst>
              <a:ext uri="{28A0092B-C50C-407E-A947-70E740481C1C}">
                <a14:useLocalDpi xmlns:a14="http://schemas.microsoft.com/office/drawing/2010/main" val="0"/>
              </a:ext>
            </a:extLst>
          </a:blip>
          <a:srcRect l="20689" r="10345"/>
          <a:stretch/>
        </p:blipFill>
        <p:spPr bwMode="auto">
          <a:xfrm>
            <a:off x="4762115" y="3520018"/>
            <a:ext cx="152792" cy="150503"/>
          </a:xfrm>
          <a:prstGeom prst="rect">
            <a:avLst/>
          </a:prstGeom>
          <a:noFill/>
          <a:extLst>
            <a:ext uri="{909E8E84-426E-40DD-AFC4-6F175D3DCCD1}">
              <a14:hiddenFill xmlns:a14="http://schemas.microsoft.com/office/drawing/2010/main">
                <a:solidFill>
                  <a:srgbClr val="FFFFFF"/>
                </a:solidFill>
              </a14:hiddenFill>
            </a:ext>
          </a:extLst>
        </p:spPr>
      </p:pic>
      <p:pic>
        <p:nvPicPr>
          <p:cNvPr id="33" name="Picture 32"/>
          <p:cNvPicPr>
            <a:picLocks noChangeAspect="1" noChangeArrowheads="1"/>
          </p:cNvPicPr>
          <p:nvPr/>
        </p:nvPicPr>
        <p:blipFill>
          <a:blip r:embed="rId35" cstate="print">
            <a:extLst>
              <a:ext uri="{28A0092B-C50C-407E-A947-70E740481C1C}">
                <a14:useLocalDpi xmlns:a14="http://schemas.microsoft.com/office/drawing/2010/main" val="0"/>
              </a:ext>
            </a:extLst>
          </a:blip>
          <a:srcRect/>
          <a:stretch>
            <a:fillRect/>
          </a:stretch>
        </p:blipFill>
        <p:spPr bwMode="auto">
          <a:xfrm>
            <a:off x="5016144" y="3155258"/>
            <a:ext cx="138732" cy="330270"/>
          </a:xfrm>
          <a:prstGeom prst="rect">
            <a:avLst/>
          </a:prstGeom>
          <a:noFill/>
          <a:extLst>
            <a:ext uri="{909E8E84-426E-40DD-AFC4-6F175D3DCCD1}">
              <a14:hiddenFill xmlns:a14="http://schemas.microsoft.com/office/drawing/2010/main">
                <a:solidFill>
                  <a:srgbClr val="FFFFFF"/>
                </a:solidFill>
              </a14:hiddenFill>
            </a:ext>
          </a:extLst>
        </p:spPr>
      </p:pic>
      <p:pic>
        <p:nvPicPr>
          <p:cNvPr id="34" name="Picture 33"/>
          <p:cNvPicPr>
            <a:picLocks noChangeAspect="1" noChangeArrowheads="1"/>
          </p:cNvPicPr>
          <p:nvPr/>
        </p:nvPicPr>
        <p:blipFill>
          <a:blip r:embed="rId36" cstate="print">
            <a:extLst>
              <a:ext uri="{28A0092B-C50C-407E-A947-70E740481C1C}">
                <a14:useLocalDpi xmlns:a14="http://schemas.microsoft.com/office/drawing/2010/main" val="0"/>
              </a:ext>
            </a:extLst>
          </a:blip>
          <a:srcRect/>
          <a:stretch>
            <a:fillRect/>
          </a:stretch>
        </p:blipFill>
        <p:spPr bwMode="auto">
          <a:xfrm>
            <a:off x="5124879" y="2041118"/>
            <a:ext cx="159354" cy="204851"/>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34"/>
          <p:cNvPicPr>
            <a:picLocks noChangeAspect="1" noChangeArrowheads="1"/>
          </p:cNvPicPr>
          <p:nvPr/>
        </p:nvPicPr>
        <p:blipFill>
          <a:blip r:embed="rId37" cstate="print">
            <a:extLst>
              <a:ext uri="{28A0092B-C50C-407E-A947-70E740481C1C}">
                <a14:useLocalDpi xmlns:a14="http://schemas.microsoft.com/office/drawing/2010/main" val="0"/>
              </a:ext>
            </a:extLst>
          </a:blip>
          <a:srcRect/>
          <a:stretch>
            <a:fillRect/>
          </a:stretch>
        </p:blipFill>
        <p:spPr bwMode="auto">
          <a:xfrm>
            <a:off x="5224241" y="2649400"/>
            <a:ext cx="195912" cy="194400"/>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35"/>
          <p:cNvPicPr>
            <a:picLocks noChangeAspect="1" noChangeArrowheads="1"/>
          </p:cNvPicPr>
          <p:nvPr/>
        </p:nvPicPr>
        <p:blipFill>
          <a:blip r:embed="rId38" cstate="print">
            <a:extLst>
              <a:ext uri="{28A0092B-C50C-407E-A947-70E740481C1C}">
                <a14:useLocalDpi xmlns:a14="http://schemas.microsoft.com/office/drawing/2010/main" val="0"/>
              </a:ext>
            </a:extLst>
          </a:blip>
          <a:srcRect/>
          <a:stretch>
            <a:fillRect/>
          </a:stretch>
        </p:blipFill>
        <p:spPr bwMode="auto">
          <a:xfrm>
            <a:off x="5698554" y="3096729"/>
            <a:ext cx="261528" cy="196490"/>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36"/>
          <p:cNvPicPr>
            <a:picLocks noChangeAspect="1" noChangeArrowheads="1"/>
          </p:cNvPicPr>
          <p:nvPr/>
        </p:nvPicPr>
        <p:blipFill>
          <a:blip r:embed="rId39" cstate="print">
            <a:extLst>
              <a:ext uri="{28A0092B-C50C-407E-A947-70E740481C1C}">
                <a14:useLocalDpi xmlns:a14="http://schemas.microsoft.com/office/drawing/2010/main" val="0"/>
              </a:ext>
            </a:extLst>
          </a:blip>
          <a:srcRect/>
          <a:stretch>
            <a:fillRect/>
          </a:stretch>
        </p:blipFill>
        <p:spPr bwMode="auto">
          <a:xfrm>
            <a:off x="5347975" y="3187657"/>
            <a:ext cx="179976" cy="250838"/>
          </a:xfrm>
          <a:prstGeom prst="rect">
            <a:avLst/>
          </a:prstGeom>
          <a:noFill/>
          <a:extLst>
            <a:ext uri="{909E8E84-426E-40DD-AFC4-6F175D3DCCD1}">
              <a14:hiddenFill xmlns:a14="http://schemas.microsoft.com/office/drawing/2010/main">
                <a:solidFill>
                  <a:srgbClr val="FFFFFF"/>
                </a:solidFill>
              </a14:hiddenFill>
            </a:ext>
          </a:extLst>
        </p:spPr>
      </p:pic>
      <p:pic>
        <p:nvPicPr>
          <p:cNvPr id="38" name="Picture 37"/>
          <p:cNvPicPr>
            <a:picLocks noChangeAspect="1" noChangeArrowheads="1"/>
          </p:cNvPicPr>
          <p:nvPr/>
        </p:nvPicPr>
        <p:blipFill rotWithShape="1">
          <a:blip r:embed="rId40" cstate="print">
            <a:extLst>
              <a:ext uri="{28A0092B-C50C-407E-A947-70E740481C1C}">
                <a14:useLocalDpi xmlns:a14="http://schemas.microsoft.com/office/drawing/2010/main" val="0"/>
              </a:ext>
            </a:extLst>
          </a:blip>
          <a:srcRect l="-834"/>
          <a:stretch/>
        </p:blipFill>
        <p:spPr bwMode="auto">
          <a:xfrm>
            <a:off x="5826975" y="3336070"/>
            <a:ext cx="197786" cy="252929"/>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38"/>
          <p:cNvPicPr>
            <a:picLocks noChangeAspect="1" noChangeArrowheads="1"/>
          </p:cNvPicPr>
          <p:nvPr/>
        </p:nvPicPr>
        <p:blipFill rotWithShape="1">
          <a:blip r:embed="rId41" cstate="print">
            <a:extLst>
              <a:ext uri="{28A0092B-C50C-407E-A947-70E740481C1C}">
                <a14:useLocalDpi xmlns:a14="http://schemas.microsoft.com/office/drawing/2010/main" val="0"/>
              </a:ext>
            </a:extLst>
          </a:blip>
          <a:srcRect l="21013"/>
          <a:stretch/>
        </p:blipFill>
        <p:spPr bwMode="auto">
          <a:xfrm>
            <a:off x="6266604" y="3215891"/>
            <a:ext cx="162166" cy="327135"/>
          </a:xfrm>
          <a:prstGeom prst="rect">
            <a:avLst/>
          </a:prstGeom>
          <a:noFill/>
          <a:extLst>
            <a:ext uri="{909E8E84-426E-40DD-AFC4-6F175D3DCCD1}">
              <a14:hiddenFill xmlns:a14="http://schemas.microsoft.com/office/drawing/2010/main">
                <a:solidFill>
                  <a:srgbClr val="FFFFFF"/>
                </a:solidFill>
              </a14:hiddenFill>
            </a:ext>
          </a:extLst>
        </p:spPr>
      </p:pic>
      <p:pic>
        <p:nvPicPr>
          <p:cNvPr id="40" name="Picture 39"/>
          <p:cNvPicPr>
            <a:picLocks noChangeAspect="1" noChangeArrowheads="1"/>
          </p:cNvPicPr>
          <p:nvPr/>
        </p:nvPicPr>
        <p:blipFill>
          <a:blip r:embed="rId42" cstate="print">
            <a:extLst>
              <a:ext uri="{28A0092B-C50C-407E-A947-70E740481C1C}">
                <a14:useLocalDpi xmlns:a14="http://schemas.microsoft.com/office/drawing/2010/main" val="0"/>
              </a:ext>
            </a:extLst>
          </a:blip>
          <a:srcRect/>
          <a:stretch>
            <a:fillRect/>
          </a:stretch>
        </p:blipFill>
        <p:spPr bwMode="auto">
          <a:xfrm>
            <a:off x="6018199" y="3075826"/>
            <a:ext cx="289649" cy="245612"/>
          </a:xfrm>
          <a:prstGeom prst="rect">
            <a:avLst/>
          </a:prstGeom>
          <a:noFill/>
          <a:extLst>
            <a:ext uri="{909E8E84-426E-40DD-AFC4-6F175D3DCCD1}">
              <a14:hiddenFill xmlns:a14="http://schemas.microsoft.com/office/drawing/2010/main">
                <a:solidFill>
                  <a:srgbClr val="FFFFFF"/>
                </a:solidFill>
              </a14:hiddenFill>
            </a:ext>
          </a:extLst>
        </p:spPr>
      </p:pic>
      <p:pic>
        <p:nvPicPr>
          <p:cNvPr id="41" name="Picture 40"/>
          <p:cNvPicPr>
            <a:picLocks noChangeAspect="1" noChangeArrowheads="1"/>
          </p:cNvPicPr>
          <p:nvPr/>
        </p:nvPicPr>
        <p:blipFill>
          <a:blip r:embed="rId43" cstate="print">
            <a:extLst>
              <a:ext uri="{28A0092B-C50C-407E-A947-70E740481C1C}">
                <a14:useLocalDpi xmlns:a14="http://schemas.microsoft.com/office/drawing/2010/main" val="0"/>
              </a:ext>
            </a:extLst>
          </a:blip>
          <a:srcRect/>
          <a:stretch>
            <a:fillRect/>
          </a:stretch>
        </p:blipFill>
        <p:spPr bwMode="auto">
          <a:xfrm>
            <a:off x="5985391" y="3249322"/>
            <a:ext cx="164978" cy="201715"/>
          </a:xfrm>
          <a:prstGeom prst="rect">
            <a:avLst/>
          </a:prstGeom>
          <a:noFill/>
          <a:extLst>
            <a:ext uri="{909E8E84-426E-40DD-AFC4-6F175D3DCCD1}">
              <a14:hiddenFill xmlns:a14="http://schemas.microsoft.com/office/drawing/2010/main">
                <a:solidFill>
                  <a:srgbClr val="FFFFFF"/>
                </a:solidFill>
              </a14:hiddenFill>
            </a:ext>
          </a:extLst>
        </p:spPr>
      </p:pic>
      <p:pic>
        <p:nvPicPr>
          <p:cNvPr id="42" name="Picture 41"/>
          <p:cNvPicPr>
            <a:picLocks noChangeAspect="1" noChangeArrowheads="1"/>
          </p:cNvPicPr>
          <p:nvPr/>
        </p:nvPicPr>
        <p:blipFill>
          <a:blip r:embed="rId44" cstate="print">
            <a:extLst>
              <a:ext uri="{28A0092B-C50C-407E-A947-70E740481C1C}">
                <a14:useLocalDpi xmlns:a14="http://schemas.microsoft.com/office/drawing/2010/main" val="0"/>
              </a:ext>
            </a:extLst>
          </a:blip>
          <a:srcRect/>
          <a:stretch>
            <a:fillRect/>
          </a:stretch>
        </p:blipFill>
        <p:spPr bwMode="auto">
          <a:xfrm>
            <a:off x="6615308" y="3262909"/>
            <a:ext cx="132170" cy="181858"/>
          </a:xfrm>
          <a:prstGeom prst="rect">
            <a:avLst/>
          </a:prstGeom>
          <a:noFill/>
          <a:extLst>
            <a:ext uri="{909E8E84-426E-40DD-AFC4-6F175D3DCCD1}">
              <a14:hiddenFill xmlns:a14="http://schemas.microsoft.com/office/drawing/2010/main">
                <a:solidFill>
                  <a:srgbClr val="FFFFFF"/>
                </a:solidFill>
              </a14:hiddenFill>
            </a:ext>
          </a:extLst>
        </p:spPr>
      </p:pic>
      <p:pic>
        <p:nvPicPr>
          <p:cNvPr id="43" name="Picture 42"/>
          <p:cNvPicPr>
            <a:picLocks noChangeAspect="1" noChangeArrowheads="1"/>
          </p:cNvPicPr>
          <p:nvPr/>
        </p:nvPicPr>
        <p:blipFill rotWithShape="1">
          <a:blip r:embed="rId45" cstate="print">
            <a:extLst>
              <a:ext uri="{28A0092B-C50C-407E-A947-70E740481C1C}">
                <a14:useLocalDpi xmlns:a14="http://schemas.microsoft.com/office/drawing/2010/main" val="0"/>
              </a:ext>
            </a:extLst>
          </a:blip>
          <a:srcRect l="6441" t="5838" r="9491" b="5410"/>
          <a:stretch/>
        </p:blipFill>
        <p:spPr bwMode="auto">
          <a:xfrm>
            <a:off x="4865227" y="3346521"/>
            <a:ext cx="139669" cy="236206"/>
          </a:xfrm>
          <a:prstGeom prst="rect">
            <a:avLst/>
          </a:prstGeom>
          <a:noFill/>
          <a:extLst>
            <a:ext uri="{909E8E84-426E-40DD-AFC4-6F175D3DCCD1}">
              <a14:hiddenFill xmlns:a14="http://schemas.microsoft.com/office/drawing/2010/main">
                <a:solidFill>
                  <a:srgbClr val="FFFFFF"/>
                </a:solidFill>
              </a14:hiddenFill>
            </a:ext>
          </a:extLst>
        </p:spPr>
      </p:pic>
      <p:pic>
        <p:nvPicPr>
          <p:cNvPr id="44" name="Picture 43"/>
          <p:cNvPicPr>
            <a:picLocks noChangeAspect="1" noChangeArrowheads="1"/>
          </p:cNvPicPr>
          <p:nvPr/>
        </p:nvPicPr>
        <p:blipFill>
          <a:blip r:embed="rId46" cstate="print">
            <a:extLst>
              <a:ext uri="{28A0092B-C50C-407E-A947-70E740481C1C}">
                <a14:useLocalDpi xmlns:a14="http://schemas.microsoft.com/office/drawing/2010/main" val="0"/>
              </a:ext>
            </a:extLst>
          </a:blip>
          <a:srcRect/>
          <a:stretch>
            <a:fillRect/>
          </a:stretch>
        </p:blipFill>
        <p:spPr bwMode="auto">
          <a:xfrm>
            <a:off x="5437963" y="2842755"/>
            <a:ext cx="213722" cy="364761"/>
          </a:xfrm>
          <a:prstGeom prst="rect">
            <a:avLst/>
          </a:prstGeom>
          <a:noFill/>
          <a:extLst>
            <a:ext uri="{909E8E84-426E-40DD-AFC4-6F175D3DCCD1}">
              <a14:hiddenFill xmlns:a14="http://schemas.microsoft.com/office/drawing/2010/main">
                <a:solidFill>
                  <a:srgbClr val="FFFFFF"/>
                </a:solidFill>
              </a14:hiddenFill>
            </a:ext>
          </a:extLst>
        </p:spPr>
      </p:pic>
      <p:pic>
        <p:nvPicPr>
          <p:cNvPr id="45" name="Picture 44"/>
          <p:cNvPicPr>
            <a:picLocks noChangeAspect="1" noChangeArrowheads="1"/>
          </p:cNvPicPr>
          <p:nvPr/>
        </p:nvPicPr>
        <p:blipFill>
          <a:blip r:embed="rId47" cstate="print">
            <a:extLst>
              <a:ext uri="{28A0092B-C50C-407E-A947-70E740481C1C}">
                <a14:useLocalDpi xmlns:a14="http://schemas.microsoft.com/office/drawing/2010/main" val="0"/>
              </a:ext>
            </a:extLst>
          </a:blip>
          <a:srcRect/>
          <a:stretch>
            <a:fillRect/>
          </a:stretch>
        </p:blipFill>
        <p:spPr bwMode="auto">
          <a:xfrm>
            <a:off x="5600130" y="2749736"/>
            <a:ext cx="190287" cy="365806"/>
          </a:xfrm>
          <a:prstGeom prst="rect">
            <a:avLst/>
          </a:prstGeom>
          <a:noFill/>
          <a:extLst>
            <a:ext uri="{909E8E84-426E-40DD-AFC4-6F175D3DCCD1}">
              <a14:hiddenFill xmlns:a14="http://schemas.microsoft.com/office/drawing/2010/main">
                <a:solidFill>
                  <a:srgbClr val="FFFFFF"/>
                </a:solidFill>
              </a14:hiddenFill>
            </a:ext>
          </a:extLst>
        </p:spPr>
      </p:pic>
      <p:pic>
        <p:nvPicPr>
          <p:cNvPr id="46" name="Picture 45"/>
          <p:cNvPicPr>
            <a:picLocks noChangeAspect="1" noChangeArrowheads="1"/>
          </p:cNvPicPr>
          <p:nvPr/>
        </p:nvPicPr>
        <p:blipFill>
          <a:blip r:embed="rId48" cstate="print">
            <a:extLst>
              <a:ext uri="{28A0092B-C50C-407E-A947-70E740481C1C}">
                <a14:useLocalDpi xmlns:a14="http://schemas.microsoft.com/office/drawing/2010/main" val="0"/>
              </a:ext>
            </a:extLst>
          </a:blip>
          <a:srcRect/>
          <a:stretch>
            <a:fillRect/>
          </a:stretch>
        </p:blipFill>
        <p:spPr bwMode="auto">
          <a:xfrm>
            <a:off x="6966824" y="3206470"/>
            <a:ext cx="199661" cy="272787"/>
          </a:xfrm>
          <a:prstGeom prst="rect">
            <a:avLst/>
          </a:prstGeom>
          <a:noFill/>
          <a:extLst>
            <a:ext uri="{909E8E84-426E-40DD-AFC4-6F175D3DCCD1}">
              <a14:hiddenFill xmlns:a14="http://schemas.microsoft.com/office/drawing/2010/main">
                <a:solidFill>
                  <a:srgbClr val="FFFFFF"/>
                </a:solidFill>
              </a14:hiddenFill>
            </a:ext>
          </a:extLst>
        </p:spPr>
      </p:pic>
      <p:pic>
        <p:nvPicPr>
          <p:cNvPr id="47" name="Picture 46"/>
          <p:cNvPicPr>
            <a:picLocks noChangeAspect="1" noChangeArrowheads="1"/>
          </p:cNvPicPr>
          <p:nvPr/>
        </p:nvPicPr>
        <p:blipFill>
          <a:blip r:embed="rId49" cstate="print">
            <a:extLst>
              <a:ext uri="{28A0092B-C50C-407E-A947-70E740481C1C}">
                <a14:useLocalDpi xmlns:a14="http://schemas.microsoft.com/office/drawing/2010/main" val="0"/>
              </a:ext>
            </a:extLst>
          </a:blip>
          <a:srcRect/>
          <a:stretch>
            <a:fillRect/>
          </a:stretch>
        </p:blipFill>
        <p:spPr bwMode="auto">
          <a:xfrm>
            <a:off x="7084934" y="3388328"/>
            <a:ext cx="140606" cy="204851"/>
          </a:xfrm>
          <a:prstGeom prst="rect">
            <a:avLst/>
          </a:prstGeom>
          <a:noFill/>
          <a:extLst>
            <a:ext uri="{909E8E84-426E-40DD-AFC4-6F175D3DCCD1}">
              <a14:hiddenFill xmlns:a14="http://schemas.microsoft.com/office/drawing/2010/main">
                <a:solidFill>
                  <a:srgbClr val="FFFFFF"/>
                </a:solidFill>
              </a14:hiddenFill>
            </a:ext>
          </a:extLst>
        </p:spPr>
      </p:pic>
      <p:pic>
        <p:nvPicPr>
          <p:cNvPr id="48" name="Picture 47"/>
          <p:cNvPicPr>
            <a:picLocks noChangeAspect="1" noChangeArrowheads="1"/>
          </p:cNvPicPr>
          <p:nvPr/>
        </p:nvPicPr>
        <p:blipFill>
          <a:blip r:embed="rId50" cstate="print">
            <a:extLst>
              <a:ext uri="{28A0092B-C50C-407E-A947-70E740481C1C}">
                <a14:useLocalDpi xmlns:a14="http://schemas.microsoft.com/office/drawing/2010/main" val="0"/>
              </a:ext>
            </a:extLst>
          </a:blip>
          <a:srcRect/>
          <a:stretch>
            <a:fillRect/>
          </a:stretch>
        </p:blipFill>
        <p:spPr bwMode="auto">
          <a:xfrm>
            <a:off x="7176796" y="3221102"/>
            <a:ext cx="239968" cy="196490"/>
          </a:xfrm>
          <a:prstGeom prst="rect">
            <a:avLst/>
          </a:prstGeom>
          <a:noFill/>
          <a:extLst>
            <a:ext uri="{909E8E84-426E-40DD-AFC4-6F175D3DCCD1}">
              <a14:hiddenFill xmlns:a14="http://schemas.microsoft.com/office/drawing/2010/main">
                <a:solidFill>
                  <a:srgbClr val="FFFFFF"/>
                </a:solidFill>
              </a14:hiddenFill>
            </a:ext>
          </a:extLst>
        </p:spPr>
      </p:pic>
      <p:pic>
        <p:nvPicPr>
          <p:cNvPr id="49" name="Picture 48"/>
          <p:cNvPicPr>
            <a:picLocks noChangeAspect="1" noChangeArrowheads="1"/>
          </p:cNvPicPr>
          <p:nvPr/>
        </p:nvPicPr>
        <p:blipFill>
          <a:blip r:embed="rId51" cstate="print">
            <a:extLst>
              <a:ext uri="{28A0092B-C50C-407E-A947-70E740481C1C}">
                <a14:useLocalDpi xmlns:a14="http://schemas.microsoft.com/office/drawing/2010/main" val="0"/>
              </a:ext>
            </a:extLst>
          </a:blip>
          <a:srcRect/>
          <a:stretch>
            <a:fillRect/>
          </a:stretch>
        </p:blipFill>
        <p:spPr bwMode="auto">
          <a:xfrm>
            <a:off x="7323027" y="3407141"/>
            <a:ext cx="166853" cy="179767"/>
          </a:xfrm>
          <a:prstGeom prst="rect">
            <a:avLst/>
          </a:prstGeom>
          <a:noFill/>
          <a:extLst>
            <a:ext uri="{909E8E84-426E-40DD-AFC4-6F175D3DCCD1}">
              <a14:hiddenFill xmlns:a14="http://schemas.microsoft.com/office/drawing/2010/main">
                <a:solidFill>
                  <a:srgbClr val="FFFFFF"/>
                </a:solidFill>
              </a14:hiddenFill>
            </a:ext>
          </a:extLst>
        </p:spPr>
      </p:pic>
      <p:pic>
        <p:nvPicPr>
          <p:cNvPr id="50" name="Picture 49"/>
          <p:cNvPicPr>
            <a:picLocks noChangeAspect="1" noChangeArrowheads="1"/>
          </p:cNvPicPr>
          <p:nvPr/>
        </p:nvPicPr>
        <p:blipFill rotWithShape="1">
          <a:blip r:embed="rId52" cstate="print">
            <a:extLst>
              <a:ext uri="{28A0092B-C50C-407E-A947-70E740481C1C}">
                <a14:useLocalDpi xmlns:a14="http://schemas.microsoft.com/office/drawing/2010/main" val="0"/>
              </a:ext>
            </a:extLst>
          </a:blip>
          <a:srcRect l="18892" t="9033" r="26342" b="5805"/>
          <a:stretch/>
        </p:blipFill>
        <p:spPr bwMode="auto">
          <a:xfrm>
            <a:off x="7459884" y="3109271"/>
            <a:ext cx="164041" cy="276967"/>
          </a:xfrm>
          <a:prstGeom prst="rect">
            <a:avLst/>
          </a:prstGeom>
          <a:noFill/>
          <a:extLst>
            <a:ext uri="{909E8E84-426E-40DD-AFC4-6F175D3DCCD1}">
              <a14:hiddenFill xmlns:a14="http://schemas.microsoft.com/office/drawing/2010/main">
                <a:solidFill>
                  <a:srgbClr val="FFFFFF"/>
                </a:solidFill>
              </a14:hiddenFill>
            </a:ext>
          </a:extLst>
        </p:spPr>
      </p:pic>
      <p:pic>
        <p:nvPicPr>
          <p:cNvPr id="51" name="Picture 50"/>
          <p:cNvPicPr>
            <a:picLocks noChangeAspect="1" noChangeArrowheads="1"/>
          </p:cNvPicPr>
          <p:nvPr/>
        </p:nvPicPr>
        <p:blipFill>
          <a:blip r:embed="rId53" cstate="print">
            <a:extLst>
              <a:ext uri="{28A0092B-C50C-407E-A947-70E740481C1C}">
                <a14:useLocalDpi xmlns:a14="http://schemas.microsoft.com/office/drawing/2010/main" val="0"/>
              </a:ext>
            </a:extLst>
          </a:blip>
          <a:srcRect/>
          <a:stretch>
            <a:fillRect/>
          </a:stretch>
        </p:blipFill>
        <p:spPr bwMode="auto">
          <a:xfrm>
            <a:off x="7519876" y="2714200"/>
            <a:ext cx="306522" cy="248748"/>
          </a:xfrm>
          <a:prstGeom prst="rect">
            <a:avLst/>
          </a:prstGeom>
          <a:noFill/>
          <a:extLst>
            <a:ext uri="{909E8E84-426E-40DD-AFC4-6F175D3DCCD1}">
              <a14:hiddenFill xmlns:a14="http://schemas.microsoft.com/office/drawing/2010/main">
                <a:solidFill>
                  <a:srgbClr val="FFFFFF"/>
                </a:solidFill>
              </a14:hiddenFill>
            </a:ext>
          </a:extLst>
        </p:spPr>
      </p:pic>
      <p:pic>
        <p:nvPicPr>
          <p:cNvPr id="52" name="Picture 51"/>
          <p:cNvPicPr>
            <a:picLocks noChangeAspect="1" noChangeArrowheads="1"/>
          </p:cNvPicPr>
          <p:nvPr/>
        </p:nvPicPr>
        <p:blipFill>
          <a:blip r:embed="rId54" cstate="print">
            <a:extLst>
              <a:ext uri="{28A0092B-C50C-407E-A947-70E740481C1C}">
                <a14:useLocalDpi xmlns:a14="http://schemas.microsoft.com/office/drawing/2010/main" val="0"/>
              </a:ext>
            </a:extLst>
          </a:blip>
          <a:srcRect/>
          <a:stretch>
            <a:fillRect/>
          </a:stretch>
        </p:blipFill>
        <p:spPr bwMode="auto">
          <a:xfrm>
            <a:off x="7817024" y="3268135"/>
            <a:ext cx="171540" cy="349083"/>
          </a:xfrm>
          <a:prstGeom prst="rect">
            <a:avLst/>
          </a:prstGeom>
          <a:noFill/>
          <a:extLst>
            <a:ext uri="{909E8E84-426E-40DD-AFC4-6F175D3DCCD1}">
              <a14:hiddenFill xmlns:a14="http://schemas.microsoft.com/office/drawing/2010/main">
                <a:solidFill>
                  <a:srgbClr val="FFFFFF"/>
                </a:solidFill>
              </a14:hiddenFill>
            </a:ext>
          </a:extLst>
        </p:spPr>
      </p:pic>
      <p:pic>
        <p:nvPicPr>
          <p:cNvPr id="53" name="Picture 52"/>
          <p:cNvPicPr>
            <a:picLocks noChangeAspect="1" noChangeArrowheads="1"/>
          </p:cNvPicPr>
          <p:nvPr/>
        </p:nvPicPr>
        <p:blipFill rotWithShape="1">
          <a:blip r:embed="rId55" cstate="print">
            <a:extLst>
              <a:ext uri="{28A0092B-C50C-407E-A947-70E740481C1C}">
                <a14:useLocalDpi xmlns:a14="http://schemas.microsoft.com/office/drawing/2010/main" val="0"/>
              </a:ext>
            </a:extLst>
          </a:blip>
          <a:srcRect l="2920" t="2733" r="2555" b="3292"/>
          <a:stretch/>
        </p:blipFill>
        <p:spPr bwMode="auto">
          <a:xfrm>
            <a:off x="7696103" y="3248276"/>
            <a:ext cx="193100" cy="229935"/>
          </a:xfrm>
          <a:prstGeom prst="rect">
            <a:avLst/>
          </a:prstGeom>
          <a:noFill/>
          <a:extLst>
            <a:ext uri="{909E8E84-426E-40DD-AFC4-6F175D3DCCD1}">
              <a14:hiddenFill xmlns:a14="http://schemas.microsoft.com/office/drawing/2010/main">
                <a:solidFill>
                  <a:srgbClr val="FFFFFF"/>
                </a:solidFill>
              </a14:hiddenFill>
            </a:ext>
          </a:extLst>
        </p:spPr>
      </p:pic>
      <p:pic>
        <p:nvPicPr>
          <p:cNvPr id="54" name="Picture 53"/>
          <p:cNvPicPr>
            <a:picLocks noChangeAspect="1" noChangeArrowheads="1"/>
          </p:cNvPicPr>
          <p:nvPr/>
        </p:nvPicPr>
        <p:blipFill>
          <a:blip r:embed="rId56" cstate="print">
            <a:extLst>
              <a:ext uri="{28A0092B-C50C-407E-A947-70E740481C1C}">
                <a14:useLocalDpi xmlns:a14="http://schemas.microsoft.com/office/drawing/2010/main" val="0"/>
              </a:ext>
            </a:extLst>
          </a:blip>
          <a:srcRect/>
          <a:stretch>
            <a:fillRect/>
          </a:stretch>
        </p:blipFill>
        <p:spPr bwMode="auto">
          <a:xfrm>
            <a:off x="7907012" y="2950406"/>
            <a:ext cx="252155" cy="286374"/>
          </a:xfrm>
          <a:prstGeom prst="rect">
            <a:avLst/>
          </a:prstGeom>
          <a:noFill/>
          <a:extLst>
            <a:ext uri="{909E8E84-426E-40DD-AFC4-6F175D3DCCD1}">
              <a14:hiddenFill xmlns:a14="http://schemas.microsoft.com/office/drawing/2010/main">
                <a:solidFill>
                  <a:srgbClr val="FFFFFF"/>
                </a:solidFill>
              </a14:hiddenFill>
            </a:ext>
          </a:extLst>
        </p:spPr>
      </p:pic>
      <p:pic>
        <p:nvPicPr>
          <p:cNvPr id="55" name="Picture 54"/>
          <p:cNvPicPr>
            <a:picLocks noChangeAspect="1" noChangeArrowheads="1"/>
          </p:cNvPicPr>
          <p:nvPr/>
        </p:nvPicPr>
        <p:blipFill>
          <a:blip r:embed="rId57" cstate="print">
            <a:extLst>
              <a:ext uri="{28A0092B-C50C-407E-A947-70E740481C1C}">
                <a14:useLocalDpi xmlns:a14="http://schemas.microsoft.com/office/drawing/2010/main" val="0"/>
              </a:ext>
            </a:extLst>
          </a:blip>
          <a:srcRect/>
          <a:stretch>
            <a:fillRect/>
          </a:stretch>
        </p:blipFill>
        <p:spPr bwMode="auto">
          <a:xfrm>
            <a:off x="8096362" y="3590044"/>
            <a:ext cx="143419" cy="190219"/>
          </a:xfrm>
          <a:prstGeom prst="rect">
            <a:avLst/>
          </a:prstGeom>
          <a:noFill/>
          <a:extLst>
            <a:ext uri="{909E8E84-426E-40DD-AFC4-6F175D3DCCD1}">
              <a14:hiddenFill xmlns:a14="http://schemas.microsoft.com/office/drawing/2010/main">
                <a:solidFill>
                  <a:srgbClr val="FFFFFF"/>
                </a:solidFill>
              </a14:hiddenFill>
            </a:ext>
          </a:extLst>
        </p:spPr>
      </p:pic>
      <p:pic>
        <p:nvPicPr>
          <p:cNvPr id="56" name="Picture 55"/>
          <p:cNvPicPr>
            <a:picLocks noChangeAspect="1" noChangeArrowheads="1"/>
          </p:cNvPicPr>
          <p:nvPr/>
        </p:nvPicPr>
        <p:blipFill>
          <a:blip r:embed="rId58" cstate="print">
            <a:extLst>
              <a:ext uri="{28A0092B-C50C-407E-A947-70E740481C1C}">
                <a14:useLocalDpi xmlns:a14="http://schemas.microsoft.com/office/drawing/2010/main" val="0"/>
              </a:ext>
            </a:extLst>
          </a:blip>
          <a:srcRect/>
          <a:stretch>
            <a:fillRect/>
          </a:stretch>
        </p:blipFill>
        <p:spPr bwMode="auto">
          <a:xfrm>
            <a:off x="8163853" y="2966083"/>
            <a:ext cx="274652" cy="385664"/>
          </a:xfrm>
          <a:prstGeom prst="rect">
            <a:avLst/>
          </a:prstGeom>
          <a:noFill/>
          <a:extLst>
            <a:ext uri="{909E8E84-426E-40DD-AFC4-6F175D3DCCD1}">
              <a14:hiddenFill xmlns:a14="http://schemas.microsoft.com/office/drawing/2010/main">
                <a:solidFill>
                  <a:srgbClr val="FFFFFF"/>
                </a:solidFill>
              </a14:hiddenFill>
            </a:ext>
          </a:extLst>
        </p:spPr>
      </p:pic>
      <p:pic>
        <p:nvPicPr>
          <p:cNvPr id="57" name="Picture 56"/>
          <p:cNvPicPr>
            <a:picLocks noChangeAspect="1" noChangeArrowheads="1"/>
          </p:cNvPicPr>
          <p:nvPr/>
        </p:nvPicPr>
        <p:blipFill>
          <a:blip r:embed="rId59" cstate="print">
            <a:extLst>
              <a:ext uri="{28A0092B-C50C-407E-A947-70E740481C1C}">
                <a14:useLocalDpi xmlns:a14="http://schemas.microsoft.com/office/drawing/2010/main" val="0"/>
              </a:ext>
            </a:extLst>
          </a:blip>
          <a:srcRect/>
          <a:stretch>
            <a:fillRect/>
          </a:stretch>
        </p:blipFill>
        <p:spPr bwMode="auto">
          <a:xfrm>
            <a:off x="8416008" y="2910690"/>
            <a:ext cx="261528" cy="385664"/>
          </a:xfrm>
          <a:prstGeom prst="rect">
            <a:avLst/>
          </a:prstGeom>
          <a:noFill/>
          <a:extLst>
            <a:ext uri="{909E8E84-426E-40DD-AFC4-6F175D3DCCD1}">
              <a14:hiddenFill xmlns:a14="http://schemas.microsoft.com/office/drawing/2010/main">
                <a:solidFill>
                  <a:srgbClr val="FFFFFF"/>
                </a:solidFill>
              </a14:hiddenFill>
            </a:ext>
          </a:extLst>
        </p:spPr>
      </p:pic>
      <p:pic>
        <p:nvPicPr>
          <p:cNvPr id="58" name="Picture 57"/>
          <p:cNvPicPr>
            <a:picLocks noChangeAspect="1" noChangeArrowheads="1"/>
          </p:cNvPicPr>
          <p:nvPr/>
        </p:nvPicPr>
        <p:blipFill>
          <a:blip r:embed="rId60" cstate="print">
            <a:extLst>
              <a:ext uri="{28A0092B-C50C-407E-A947-70E740481C1C}">
                <a14:useLocalDpi xmlns:a14="http://schemas.microsoft.com/office/drawing/2010/main" val="0"/>
              </a:ext>
            </a:extLst>
          </a:blip>
          <a:srcRect/>
          <a:stretch>
            <a:fillRect/>
          </a:stretch>
        </p:blipFill>
        <p:spPr bwMode="auto">
          <a:xfrm>
            <a:off x="8536929" y="3511657"/>
            <a:ext cx="194037" cy="203806"/>
          </a:xfrm>
          <a:prstGeom prst="rect">
            <a:avLst/>
          </a:prstGeom>
          <a:noFill/>
          <a:extLst>
            <a:ext uri="{909E8E84-426E-40DD-AFC4-6F175D3DCCD1}">
              <a14:hiddenFill xmlns:a14="http://schemas.microsoft.com/office/drawing/2010/main">
                <a:solidFill>
                  <a:srgbClr val="FFFFFF"/>
                </a:solidFill>
              </a14:hiddenFill>
            </a:ext>
          </a:extLst>
        </p:spPr>
      </p:pic>
      <p:pic>
        <p:nvPicPr>
          <p:cNvPr id="59" name="Picture 58"/>
          <p:cNvPicPr>
            <a:picLocks noChangeAspect="1" noChangeArrowheads="1"/>
          </p:cNvPicPr>
          <p:nvPr/>
        </p:nvPicPr>
        <p:blipFill>
          <a:blip r:embed="rId61" cstate="print">
            <a:extLst>
              <a:ext uri="{28A0092B-C50C-407E-A947-70E740481C1C}">
                <a14:useLocalDpi xmlns:a14="http://schemas.microsoft.com/office/drawing/2010/main" val="0"/>
              </a:ext>
            </a:extLst>
          </a:blip>
          <a:srcRect/>
          <a:stretch>
            <a:fillRect/>
          </a:stretch>
        </p:blipFill>
        <p:spPr bwMode="auto">
          <a:xfrm>
            <a:off x="8644728" y="2974445"/>
            <a:ext cx="198724" cy="371032"/>
          </a:xfrm>
          <a:prstGeom prst="rect">
            <a:avLst/>
          </a:prstGeom>
          <a:noFill/>
          <a:extLst>
            <a:ext uri="{909E8E84-426E-40DD-AFC4-6F175D3DCCD1}">
              <a14:hiddenFill xmlns:a14="http://schemas.microsoft.com/office/drawing/2010/main">
                <a:solidFill>
                  <a:srgbClr val="FFFFFF"/>
                </a:solidFill>
              </a14:hiddenFill>
            </a:ext>
          </a:extLst>
        </p:spPr>
      </p:pic>
      <p:pic>
        <p:nvPicPr>
          <p:cNvPr id="60" name="Picture 59"/>
          <p:cNvPicPr>
            <a:picLocks noChangeAspect="1" noChangeArrowheads="1"/>
          </p:cNvPicPr>
          <p:nvPr/>
        </p:nvPicPr>
        <p:blipFill>
          <a:blip r:embed="rId62" cstate="print">
            <a:extLst>
              <a:ext uri="{28A0092B-C50C-407E-A947-70E740481C1C}">
                <a14:useLocalDpi xmlns:a14="http://schemas.microsoft.com/office/drawing/2010/main" val="0"/>
              </a:ext>
            </a:extLst>
          </a:blip>
          <a:srcRect/>
          <a:stretch>
            <a:fillRect/>
          </a:stretch>
        </p:blipFill>
        <p:spPr bwMode="auto">
          <a:xfrm>
            <a:off x="8892195" y="1909428"/>
            <a:ext cx="462126" cy="381483"/>
          </a:xfrm>
          <a:prstGeom prst="rect">
            <a:avLst/>
          </a:prstGeom>
          <a:noFill/>
          <a:extLst>
            <a:ext uri="{909E8E84-426E-40DD-AFC4-6F175D3DCCD1}">
              <a14:hiddenFill xmlns:a14="http://schemas.microsoft.com/office/drawing/2010/main">
                <a:solidFill>
                  <a:srgbClr val="FFFFFF"/>
                </a:solidFill>
              </a14:hiddenFill>
            </a:ext>
          </a:extLst>
        </p:spPr>
      </p:pic>
      <p:pic>
        <p:nvPicPr>
          <p:cNvPr id="65" name="Picture 64"/>
          <p:cNvPicPr>
            <a:picLocks noChangeAspect="1" noChangeArrowheads="1"/>
          </p:cNvPicPr>
          <p:nvPr/>
        </p:nvPicPr>
        <p:blipFill>
          <a:blip r:embed="rId63" cstate="print">
            <a:extLst>
              <a:ext uri="{28A0092B-C50C-407E-A947-70E740481C1C}">
                <a14:useLocalDpi xmlns:a14="http://schemas.microsoft.com/office/drawing/2010/main" val="0"/>
              </a:ext>
            </a:extLst>
          </a:blip>
          <a:srcRect/>
          <a:stretch>
            <a:fillRect/>
          </a:stretch>
        </p:blipFill>
        <p:spPr bwMode="auto">
          <a:xfrm>
            <a:off x="8830328" y="2721516"/>
            <a:ext cx="138732" cy="443148"/>
          </a:xfrm>
          <a:prstGeom prst="rect">
            <a:avLst/>
          </a:prstGeom>
          <a:noFill/>
          <a:extLst>
            <a:ext uri="{909E8E84-426E-40DD-AFC4-6F175D3DCCD1}">
              <a14:hiddenFill xmlns:a14="http://schemas.microsoft.com/office/drawing/2010/main">
                <a:solidFill>
                  <a:srgbClr val="FFFFFF"/>
                </a:solidFill>
              </a14:hiddenFill>
            </a:ext>
          </a:extLst>
        </p:spPr>
      </p:pic>
      <p:pic>
        <p:nvPicPr>
          <p:cNvPr id="64" name="Picture 63"/>
          <p:cNvPicPr>
            <a:picLocks noChangeAspect="1" noChangeArrowheads="1"/>
          </p:cNvPicPr>
          <p:nvPr/>
        </p:nvPicPr>
        <p:blipFill>
          <a:blip r:embed="rId64" cstate="print">
            <a:extLst>
              <a:ext uri="{28A0092B-C50C-407E-A947-70E740481C1C}">
                <a14:useLocalDpi xmlns:a14="http://schemas.microsoft.com/office/drawing/2010/main" val="0"/>
              </a:ext>
            </a:extLst>
          </a:blip>
          <a:srcRect/>
          <a:stretch>
            <a:fillRect/>
          </a:stretch>
        </p:blipFill>
        <p:spPr bwMode="auto">
          <a:xfrm>
            <a:off x="9291517" y="2815580"/>
            <a:ext cx="273714" cy="263380"/>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70" name="Chart 69"/>
          <p:cNvGraphicFramePr>
            <a:graphicFrameLocks/>
          </p:cNvGraphicFramePr>
          <p:nvPr>
            <p:extLst>
              <p:ext uri="{D42A27DB-BD31-4B8C-83A1-F6EECF244321}">
                <p14:modId xmlns:p14="http://schemas.microsoft.com/office/powerpoint/2010/main" val="1623616361"/>
              </p:ext>
            </p:extLst>
          </p:nvPr>
        </p:nvGraphicFramePr>
        <p:xfrm>
          <a:off x="8932617" y="1652092"/>
          <a:ext cx="3531250" cy="2642616"/>
        </p:xfrm>
        <a:graphic>
          <a:graphicData uri="http://schemas.openxmlformats.org/drawingml/2006/chart">
            <c:chart xmlns:c="http://schemas.openxmlformats.org/drawingml/2006/chart" xmlns:r="http://schemas.openxmlformats.org/officeDocument/2006/relationships" r:id="rId65"/>
          </a:graphicData>
        </a:graphic>
      </p:graphicFrame>
      <p:pic>
        <p:nvPicPr>
          <p:cNvPr id="73" name="Picture 72"/>
          <p:cNvPicPr>
            <a:picLocks noChangeAspect="1"/>
          </p:cNvPicPr>
          <p:nvPr/>
        </p:nvPicPr>
        <p:blipFill>
          <a:blip r:embed="rId66" cstate="print">
            <a:grayscl/>
            <a:extLst>
              <a:ext uri="{28A0092B-C50C-407E-A947-70E740481C1C}">
                <a14:useLocalDpi xmlns:a14="http://schemas.microsoft.com/office/drawing/2010/main" val="0"/>
              </a:ext>
            </a:extLst>
          </a:blip>
          <a:stretch>
            <a:fillRect/>
          </a:stretch>
        </p:blipFill>
        <p:spPr>
          <a:xfrm>
            <a:off x="10047401" y="2394038"/>
            <a:ext cx="666795" cy="282537"/>
          </a:xfrm>
          <a:prstGeom prst="rect">
            <a:avLst/>
          </a:prstGeom>
        </p:spPr>
      </p:pic>
      <p:grpSp>
        <p:nvGrpSpPr>
          <p:cNvPr id="67" name="Group 66"/>
          <p:cNvGrpSpPr/>
          <p:nvPr/>
        </p:nvGrpSpPr>
        <p:grpSpPr>
          <a:xfrm>
            <a:off x="9165976" y="2404669"/>
            <a:ext cx="223725" cy="395969"/>
            <a:chOff x="0" y="0"/>
            <a:chExt cx="312421" cy="479214"/>
          </a:xfrm>
        </p:grpSpPr>
        <p:sp>
          <p:nvSpPr>
            <p:cNvPr id="69" name="TextBox 84"/>
            <p:cNvSpPr txBox="1"/>
            <p:nvPr/>
          </p:nvSpPr>
          <p:spPr>
            <a:xfrm>
              <a:off x="28787" y="397369"/>
              <a:ext cx="246286" cy="81845"/>
            </a:xfrm>
            <a:prstGeom prst="rect">
              <a:avLst/>
            </a:prstGeom>
            <a:solidFill>
              <a:schemeClr val="bg1"/>
            </a:solidFill>
          </p:spPr>
          <p:style>
            <a:lnRef idx="0">
              <a:scrgbClr r="0" g="0" b="0"/>
            </a:lnRef>
            <a:fillRef idx="0">
              <a:scrgbClr r="0" g="0" b="0"/>
            </a:fillRef>
            <a:effectRef idx="0">
              <a:scrgbClr r="0" g="0" b="0"/>
            </a:effectRef>
            <a:fontRef idx="minor">
              <a:schemeClr val="tx1"/>
            </a:fontRef>
          </p:style>
          <p:txBody>
            <a:bodyPr wrap="none" rtlCol="0" anchor="t">
              <a:no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r>
                <a:rPr lang="en-US" sz="200" dirty="0"/>
                <a:t>WIND</a:t>
              </a:r>
            </a:p>
          </p:txBody>
        </p:sp>
        <p:pic>
          <p:nvPicPr>
            <p:cNvPr id="68" name="Picture 67"/>
            <p:cNvPicPr>
              <a:picLocks noChangeAspect="1" noChangeArrowheads="1"/>
            </p:cNvPicPr>
            <p:nvPr/>
          </p:nvPicPr>
          <p:blipFill rotWithShape="1">
            <a:blip r:embed="rId67" cstate="print">
              <a:extLst>
                <a:ext uri="{28A0092B-C50C-407E-A947-70E740481C1C}">
                  <a14:useLocalDpi xmlns:a14="http://schemas.microsoft.com/office/drawing/2010/main" val="0"/>
                </a:ext>
              </a:extLst>
            </a:blip>
            <a:srcRect b="14888"/>
            <a:stretch/>
          </p:blipFill>
          <p:spPr bwMode="auto">
            <a:xfrm>
              <a:off x="0" y="0"/>
              <a:ext cx="312421" cy="474134"/>
            </a:xfrm>
            <a:prstGeom prst="rect">
              <a:avLst/>
            </a:prstGeom>
            <a:noFill/>
            <a:extLst>
              <a:ext uri="{909E8E84-426E-40DD-AFC4-6F175D3DCCD1}">
                <a14:hiddenFill xmlns:a14="http://schemas.microsoft.com/office/drawing/2010/main">
                  <a:solidFill>
                    <a:srgbClr val="FFFFFF"/>
                  </a:solidFill>
                </a14:hiddenFill>
              </a:ext>
            </a:extLst>
          </p:spPr>
        </p:pic>
      </p:grpSp>
      <p:sp>
        <p:nvSpPr>
          <p:cNvPr id="84" name="Rectangle 83"/>
          <p:cNvSpPr/>
          <p:nvPr/>
        </p:nvSpPr>
        <p:spPr>
          <a:xfrm>
            <a:off x="5069105" y="1389174"/>
            <a:ext cx="2141099" cy="276999"/>
          </a:xfrm>
          <a:prstGeom prst="rect">
            <a:avLst/>
          </a:prstGeom>
        </p:spPr>
        <p:txBody>
          <a:bodyPr wrap="none">
            <a:spAutoFit/>
          </a:bodyPr>
          <a:lstStyle/>
          <a:p>
            <a:r>
              <a:rPr lang="en-US" sz="1200" dirty="0"/>
              <a:t>Currently </a:t>
            </a:r>
            <a:r>
              <a:rPr lang="en-US" sz="1200" dirty="0" smtClean="0"/>
              <a:t>Operating Spacecraft </a:t>
            </a:r>
            <a:endParaRPr lang="en-US" sz="1200" dirty="0"/>
          </a:p>
        </p:txBody>
      </p:sp>
      <p:pic>
        <p:nvPicPr>
          <p:cNvPr id="76" name="Picture 75"/>
          <p:cNvPicPr>
            <a:picLocks noChangeAspect="1"/>
          </p:cNvPicPr>
          <p:nvPr/>
        </p:nvPicPr>
        <p:blipFill>
          <a:blip r:embed="rId68" cstate="print">
            <a:extLst>
              <a:ext uri="{28A0092B-C50C-407E-A947-70E740481C1C}">
                <a14:useLocalDpi xmlns:a14="http://schemas.microsoft.com/office/drawing/2010/main" val="0"/>
              </a:ext>
            </a:extLst>
          </a:blip>
          <a:stretch>
            <a:fillRect/>
          </a:stretch>
        </p:blipFill>
        <p:spPr>
          <a:xfrm>
            <a:off x="1248934" y="3036361"/>
            <a:ext cx="243960" cy="302591"/>
          </a:xfrm>
          <a:prstGeom prst="rect">
            <a:avLst/>
          </a:prstGeom>
        </p:spPr>
      </p:pic>
      <p:sp>
        <p:nvSpPr>
          <p:cNvPr id="3" name="Oval 2"/>
          <p:cNvSpPr/>
          <p:nvPr/>
        </p:nvSpPr>
        <p:spPr>
          <a:xfrm>
            <a:off x="1402932" y="3105817"/>
            <a:ext cx="211847" cy="243840"/>
          </a:xfrm>
          <a:prstGeom prst="ellipse">
            <a:avLst/>
          </a:prstGeom>
          <a:solidFill>
            <a:schemeClr val="accent2">
              <a:lumMod val="20000"/>
              <a:lumOff val="80000"/>
              <a:alpha val="58000"/>
            </a:schemeClr>
          </a:solidFill>
          <a:ln>
            <a:solidFill>
              <a:schemeClr val="accent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5" name="Oval 84"/>
          <p:cNvSpPr/>
          <p:nvPr/>
        </p:nvSpPr>
        <p:spPr>
          <a:xfrm>
            <a:off x="3105712" y="3232650"/>
            <a:ext cx="211847" cy="243840"/>
          </a:xfrm>
          <a:prstGeom prst="ellipse">
            <a:avLst/>
          </a:prstGeom>
          <a:solidFill>
            <a:schemeClr val="accent2">
              <a:lumMod val="20000"/>
              <a:lumOff val="80000"/>
              <a:alpha val="58000"/>
            </a:schemeClr>
          </a:solidFill>
          <a:ln>
            <a:solidFill>
              <a:schemeClr val="accent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6" name="Oval 85"/>
          <p:cNvSpPr/>
          <p:nvPr/>
        </p:nvSpPr>
        <p:spPr>
          <a:xfrm>
            <a:off x="3231814" y="3184766"/>
            <a:ext cx="211847" cy="243840"/>
          </a:xfrm>
          <a:prstGeom prst="ellipse">
            <a:avLst/>
          </a:prstGeom>
          <a:solidFill>
            <a:schemeClr val="accent2">
              <a:lumMod val="20000"/>
              <a:lumOff val="80000"/>
              <a:alpha val="58000"/>
            </a:schemeClr>
          </a:solidFill>
          <a:ln>
            <a:solidFill>
              <a:schemeClr val="accent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7" name="Oval 86"/>
          <p:cNvSpPr/>
          <p:nvPr/>
        </p:nvSpPr>
        <p:spPr>
          <a:xfrm>
            <a:off x="5945083" y="3206470"/>
            <a:ext cx="211847" cy="243840"/>
          </a:xfrm>
          <a:prstGeom prst="ellipse">
            <a:avLst/>
          </a:prstGeom>
          <a:solidFill>
            <a:schemeClr val="accent2">
              <a:lumMod val="20000"/>
              <a:lumOff val="80000"/>
              <a:alpha val="58000"/>
            </a:schemeClr>
          </a:solidFill>
          <a:ln>
            <a:solidFill>
              <a:schemeClr val="accent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8" name="Oval 87"/>
          <p:cNvSpPr/>
          <p:nvPr/>
        </p:nvSpPr>
        <p:spPr>
          <a:xfrm>
            <a:off x="7429065" y="3105529"/>
            <a:ext cx="211847" cy="243840"/>
          </a:xfrm>
          <a:prstGeom prst="ellipse">
            <a:avLst/>
          </a:prstGeom>
          <a:solidFill>
            <a:schemeClr val="accent2">
              <a:lumMod val="20000"/>
              <a:lumOff val="80000"/>
              <a:alpha val="58000"/>
            </a:schemeClr>
          </a:solidFill>
          <a:ln>
            <a:solidFill>
              <a:schemeClr val="accent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9" name="Oval 88"/>
          <p:cNvSpPr/>
          <p:nvPr/>
        </p:nvSpPr>
        <p:spPr>
          <a:xfrm>
            <a:off x="7898113" y="2956641"/>
            <a:ext cx="248949" cy="280175"/>
          </a:xfrm>
          <a:prstGeom prst="ellipse">
            <a:avLst/>
          </a:prstGeom>
          <a:solidFill>
            <a:schemeClr val="accent2">
              <a:lumMod val="20000"/>
              <a:lumOff val="80000"/>
              <a:alpha val="58000"/>
            </a:schemeClr>
          </a:solidFill>
          <a:ln>
            <a:solidFill>
              <a:schemeClr val="accent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2" name="Oval 91"/>
          <p:cNvSpPr/>
          <p:nvPr/>
        </p:nvSpPr>
        <p:spPr>
          <a:xfrm>
            <a:off x="1959847" y="2721516"/>
            <a:ext cx="334156" cy="301806"/>
          </a:xfrm>
          <a:prstGeom prst="ellipse">
            <a:avLst/>
          </a:prstGeom>
          <a:solidFill>
            <a:schemeClr val="accent2">
              <a:lumMod val="20000"/>
              <a:lumOff val="80000"/>
              <a:alpha val="58000"/>
            </a:schemeClr>
          </a:solidFill>
          <a:ln>
            <a:solidFill>
              <a:schemeClr val="accent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3" name="Oval 92"/>
          <p:cNvSpPr/>
          <p:nvPr/>
        </p:nvSpPr>
        <p:spPr>
          <a:xfrm>
            <a:off x="2439765" y="2815944"/>
            <a:ext cx="288294" cy="399947"/>
          </a:xfrm>
          <a:prstGeom prst="ellipse">
            <a:avLst/>
          </a:prstGeom>
          <a:solidFill>
            <a:schemeClr val="accent2">
              <a:lumMod val="20000"/>
              <a:lumOff val="80000"/>
              <a:alpha val="58000"/>
            </a:schemeClr>
          </a:solidFill>
          <a:ln>
            <a:solidFill>
              <a:schemeClr val="accent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4" name="Oval 93"/>
          <p:cNvSpPr/>
          <p:nvPr/>
        </p:nvSpPr>
        <p:spPr>
          <a:xfrm>
            <a:off x="3963435" y="2485476"/>
            <a:ext cx="211847" cy="243840"/>
          </a:xfrm>
          <a:prstGeom prst="ellipse">
            <a:avLst/>
          </a:prstGeom>
          <a:solidFill>
            <a:schemeClr val="accent4">
              <a:lumMod val="20000"/>
              <a:lumOff val="80000"/>
              <a:alpha val="58000"/>
            </a:schemeClr>
          </a:solidFill>
          <a:ln>
            <a:solidFill>
              <a:schemeClr val="accent4">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5" name="Oval 94"/>
          <p:cNvSpPr/>
          <p:nvPr/>
        </p:nvSpPr>
        <p:spPr>
          <a:xfrm>
            <a:off x="7178671" y="3174070"/>
            <a:ext cx="211847" cy="243840"/>
          </a:xfrm>
          <a:prstGeom prst="ellipse">
            <a:avLst/>
          </a:prstGeom>
          <a:solidFill>
            <a:schemeClr val="accent2">
              <a:lumMod val="20000"/>
              <a:lumOff val="80000"/>
              <a:alpha val="58000"/>
            </a:schemeClr>
          </a:solidFill>
          <a:ln>
            <a:solidFill>
              <a:schemeClr val="accent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1" name="TextBox 60"/>
          <p:cNvSpPr txBox="1"/>
          <p:nvPr/>
        </p:nvSpPr>
        <p:spPr>
          <a:xfrm>
            <a:off x="588499" y="4856035"/>
            <a:ext cx="11041357" cy="923330"/>
          </a:xfrm>
          <a:prstGeom prst="rect">
            <a:avLst/>
          </a:prstGeom>
          <a:solidFill>
            <a:schemeClr val="accent1">
              <a:lumMod val="40000"/>
              <a:lumOff val="60000"/>
            </a:schemeClr>
          </a:solidFill>
        </p:spPr>
        <p:txBody>
          <a:bodyPr wrap="none" rtlCol="0">
            <a:spAutoFit/>
          </a:bodyPr>
          <a:lstStyle/>
          <a:p>
            <a:pPr algn="ctr"/>
            <a:r>
              <a:rPr lang="en-US" b="1" dirty="0" smtClean="0"/>
              <a:t>NASA/DOD have been highly successful and have honed their processes and procedures</a:t>
            </a:r>
            <a:br>
              <a:rPr lang="en-US" b="1" dirty="0" smtClean="0"/>
            </a:br>
            <a:r>
              <a:rPr lang="en-US" b="1" dirty="0" smtClean="0"/>
              <a:t>to ensure that successful missions are probable, but the only true guarantee of success is the judicious application</a:t>
            </a:r>
          </a:p>
          <a:p>
            <a:pPr algn="ctr"/>
            <a:r>
              <a:rPr lang="en-US" b="1" dirty="0" smtClean="0"/>
              <a:t>of fault tolerant design and implementation based on risk analysis.</a:t>
            </a:r>
            <a:endParaRPr lang="en-US" b="1" dirty="0"/>
          </a:p>
        </p:txBody>
      </p:sp>
      <p:sp>
        <p:nvSpPr>
          <p:cNvPr id="62" name="TextBox 61"/>
          <p:cNvSpPr txBox="1"/>
          <p:nvPr/>
        </p:nvSpPr>
        <p:spPr>
          <a:xfrm>
            <a:off x="2227892" y="7427"/>
            <a:ext cx="7312138" cy="1015663"/>
          </a:xfrm>
          <a:prstGeom prst="rect">
            <a:avLst/>
          </a:prstGeom>
          <a:noFill/>
        </p:spPr>
        <p:txBody>
          <a:bodyPr wrap="square" rtlCol="0">
            <a:spAutoFit/>
          </a:bodyPr>
          <a:lstStyle/>
          <a:p>
            <a:pPr algn="ctr"/>
            <a:r>
              <a:rPr lang="en-US" sz="3000" dirty="0" smtClean="0">
                <a:solidFill>
                  <a:srgbClr val="5FCBEF"/>
                </a:solidFill>
                <a:latin typeface="Trebuchet MS" panose="020B0603020202020204" pitchFamily="34" charset="0"/>
              </a:rPr>
              <a:t>Mission Duration </a:t>
            </a:r>
          </a:p>
          <a:p>
            <a:pPr algn="ctr"/>
            <a:r>
              <a:rPr lang="en-US" sz="3000" dirty="0" smtClean="0">
                <a:solidFill>
                  <a:srgbClr val="5FCBEF"/>
                </a:solidFill>
                <a:latin typeface="Trebuchet MS" panose="020B0603020202020204" pitchFamily="34" charset="0"/>
              </a:rPr>
              <a:t>an Historical Perspective</a:t>
            </a:r>
            <a:endParaRPr lang="en-US" sz="3000" dirty="0">
              <a:solidFill>
                <a:srgbClr val="5FCBEF"/>
              </a:solidFill>
              <a:latin typeface="Trebuchet MS" panose="020B0603020202020204" pitchFamily="34" charset="0"/>
            </a:endParaRPr>
          </a:p>
        </p:txBody>
      </p:sp>
      <p:sp>
        <p:nvSpPr>
          <p:cNvPr id="107" name="TextBox 106"/>
          <p:cNvSpPr txBox="1"/>
          <p:nvPr/>
        </p:nvSpPr>
        <p:spPr>
          <a:xfrm>
            <a:off x="16428" y="117501"/>
            <a:ext cx="2524105" cy="723275"/>
          </a:xfrm>
          <a:prstGeom prst="rect">
            <a:avLst/>
          </a:prstGeom>
          <a:noFill/>
        </p:spPr>
        <p:txBody>
          <a:bodyPr wrap="square" rtlCol="0">
            <a:spAutoFit/>
          </a:bodyPr>
          <a:lstStyle/>
          <a:p>
            <a:r>
              <a:rPr lang="en-US" sz="1000" dirty="0">
                <a:solidFill>
                  <a:srgbClr val="0A3474"/>
                </a:solidFill>
                <a:latin typeface="Arial"/>
                <a:cs typeface="Arial"/>
              </a:rPr>
              <a:t>National Aeronautics</a:t>
            </a:r>
            <a:r>
              <a:rPr lang="en-US" sz="1000" baseline="0" dirty="0">
                <a:solidFill>
                  <a:srgbClr val="0A3474"/>
                </a:solidFill>
                <a:latin typeface="Arial"/>
                <a:cs typeface="Arial"/>
              </a:rPr>
              <a:t> and Space </a:t>
            </a:r>
            <a:r>
              <a:rPr lang="en-US" sz="1000" baseline="0" dirty="0" smtClean="0">
                <a:solidFill>
                  <a:srgbClr val="0A3474"/>
                </a:solidFill>
                <a:latin typeface="Arial"/>
                <a:cs typeface="Arial"/>
              </a:rPr>
              <a:t>Administration</a:t>
            </a:r>
          </a:p>
          <a:p>
            <a:endParaRPr lang="en-US" sz="1050" b="1" dirty="0" smtClean="0">
              <a:solidFill>
                <a:srgbClr val="0A3474"/>
              </a:solidFill>
              <a:latin typeface="Arial"/>
              <a:cs typeface="Arial"/>
            </a:endParaRPr>
          </a:p>
          <a:p>
            <a:r>
              <a:rPr lang="en-US" sz="1050" b="1" dirty="0" smtClean="0">
                <a:solidFill>
                  <a:srgbClr val="0A3474"/>
                </a:solidFill>
                <a:latin typeface="Arial"/>
                <a:cs typeface="Arial"/>
              </a:rPr>
              <a:t>www.nasa.gov</a:t>
            </a:r>
            <a:endParaRPr lang="en-US" sz="1050" b="1" dirty="0">
              <a:solidFill>
                <a:srgbClr val="0A3474"/>
              </a:solidFill>
              <a:latin typeface="Arial"/>
              <a:cs typeface="Arial"/>
            </a:endParaRPr>
          </a:p>
        </p:txBody>
      </p:sp>
      <p:pic>
        <p:nvPicPr>
          <p:cNvPr id="108" name="NASA.gif" descr="/Users/kgammage/Documents/CustomerWork/Meatballs/NASA.gif"/>
          <p:cNvPicPr>
            <a:picLocks noChangeAspect="1"/>
          </p:cNvPicPr>
          <p:nvPr/>
        </p:nvPicPr>
        <p:blipFill>
          <a:blip r:embed="rId69" r:link="rId70"/>
          <a:stretch>
            <a:fillRect/>
          </a:stretch>
        </p:blipFill>
        <p:spPr>
          <a:xfrm>
            <a:off x="10988717" y="135505"/>
            <a:ext cx="972337" cy="836210"/>
          </a:xfrm>
          <a:prstGeom prst="rect">
            <a:avLst/>
          </a:prstGeom>
        </p:spPr>
      </p:pic>
      <p:sp>
        <p:nvSpPr>
          <p:cNvPr id="109" name="TextBox 108"/>
          <p:cNvSpPr txBox="1"/>
          <p:nvPr/>
        </p:nvSpPr>
        <p:spPr>
          <a:xfrm>
            <a:off x="3516087" y="6303140"/>
            <a:ext cx="8389152" cy="469487"/>
          </a:xfrm>
          <a:prstGeom prst="rect">
            <a:avLst/>
          </a:prstGeom>
          <a:noFill/>
        </p:spPr>
        <p:txBody>
          <a:bodyPr wrap="square" rtlCol="0">
            <a:spAutoFit/>
          </a:bodyPr>
          <a:lstStyle/>
          <a:p>
            <a:pPr marL="0" marR="0" indent="0" algn="r" defTabSz="457167" rtl="0" eaLnBrk="1" fontAlgn="auto" latinLnBrk="0" hangingPunct="1">
              <a:lnSpc>
                <a:spcPct val="100000"/>
              </a:lnSpc>
              <a:spcBef>
                <a:spcPts val="0"/>
              </a:spcBef>
              <a:spcAft>
                <a:spcPts val="0"/>
              </a:spcAft>
              <a:buClrTx/>
              <a:buSzTx/>
              <a:buFontTx/>
              <a:buNone/>
              <a:tabLst/>
              <a:defRPr/>
            </a:pPr>
            <a:r>
              <a:rPr lang="en-US" sz="1400" b="1" spc="200" dirty="0" smtClean="0">
                <a:solidFill>
                  <a:srgbClr val="1861AC"/>
                </a:solidFill>
                <a:latin typeface="Arial"/>
                <a:cs typeface="Arial"/>
              </a:rPr>
              <a:t>GSFC SAFETY</a:t>
            </a:r>
            <a:r>
              <a:rPr lang="en-US" sz="1400" b="1" spc="200" baseline="0" dirty="0" smtClean="0">
                <a:solidFill>
                  <a:srgbClr val="1861AC"/>
                </a:solidFill>
                <a:latin typeface="Arial"/>
                <a:cs typeface="Arial"/>
              </a:rPr>
              <a:t> </a:t>
            </a:r>
            <a:r>
              <a:rPr lang="en-US" sz="1400" b="1" spc="200" baseline="0" dirty="0">
                <a:solidFill>
                  <a:srgbClr val="1861AC"/>
                </a:solidFill>
                <a:latin typeface="Arial"/>
                <a:cs typeface="Arial"/>
              </a:rPr>
              <a:t>and MISSION ASSURANCE DIRECTORATE</a:t>
            </a:r>
          </a:p>
          <a:p>
            <a:pPr marL="0" marR="0" indent="0" algn="r" defTabSz="457167" rtl="0" eaLnBrk="1" fontAlgn="auto" latinLnBrk="0" hangingPunct="1">
              <a:lnSpc>
                <a:spcPct val="100000"/>
              </a:lnSpc>
              <a:spcBef>
                <a:spcPts val="0"/>
              </a:spcBef>
              <a:spcAft>
                <a:spcPts val="0"/>
              </a:spcAft>
              <a:buClrTx/>
              <a:buSzTx/>
              <a:buFontTx/>
              <a:buNone/>
              <a:tabLst/>
              <a:defRPr/>
            </a:pPr>
            <a:r>
              <a:rPr lang="en-US" sz="1051" b="0" spc="200" baseline="0" dirty="0">
                <a:solidFill>
                  <a:srgbClr val="1861AC"/>
                </a:solidFill>
                <a:latin typeface="Arial"/>
                <a:cs typeface="Arial"/>
              </a:rPr>
              <a:t>Code </a:t>
            </a:r>
            <a:r>
              <a:rPr lang="en-US" sz="1051" b="0" spc="200" baseline="0" dirty="0" smtClean="0">
                <a:solidFill>
                  <a:srgbClr val="1861AC"/>
                </a:solidFill>
                <a:latin typeface="Arial"/>
                <a:cs typeface="Arial"/>
              </a:rPr>
              <a:t>300</a:t>
            </a:r>
            <a:endParaRPr lang="en-US" sz="1051" b="0" spc="200" baseline="0" dirty="0">
              <a:solidFill>
                <a:srgbClr val="1861AC"/>
              </a:solidFill>
              <a:latin typeface="Arial"/>
              <a:cs typeface="Arial"/>
            </a:endParaRPr>
          </a:p>
        </p:txBody>
      </p:sp>
      <p:pic>
        <p:nvPicPr>
          <p:cNvPr id="114" name="Picture 113"/>
          <p:cNvPicPr>
            <a:picLocks noChangeAspect="1"/>
          </p:cNvPicPr>
          <p:nvPr/>
        </p:nvPicPr>
        <p:blipFill rotWithShape="1">
          <a:blip r:embed="rId71"/>
          <a:srcRect b="23636"/>
          <a:stretch/>
        </p:blipFill>
        <p:spPr>
          <a:xfrm>
            <a:off x="62148" y="6178828"/>
            <a:ext cx="1735942" cy="602178"/>
          </a:xfrm>
          <a:prstGeom prst="rect">
            <a:avLst/>
          </a:prstGeom>
        </p:spPr>
      </p:pic>
      <p:sp>
        <p:nvSpPr>
          <p:cNvPr id="115" name="Rectangle 114"/>
          <p:cNvSpPr/>
          <p:nvPr/>
        </p:nvSpPr>
        <p:spPr>
          <a:xfrm>
            <a:off x="1907062" y="6211648"/>
            <a:ext cx="9998177" cy="56807"/>
          </a:xfrm>
          <a:prstGeom prst="rect">
            <a:avLst/>
          </a:prstGeom>
          <a:solidFill>
            <a:srgbClr val="0070C0"/>
          </a:solidFill>
          <a:ln>
            <a:solidFill>
              <a:srgbClr val="1863A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dirty="0"/>
          </a:p>
        </p:txBody>
      </p:sp>
      <p:pic>
        <p:nvPicPr>
          <p:cNvPr id="91" name="Picture 90"/>
          <p:cNvPicPr>
            <a:picLocks noChangeAspect="1" noChangeArrowheads="1"/>
          </p:cNvPicPr>
          <p:nvPr/>
        </p:nvPicPr>
        <p:blipFill>
          <a:blip r:embed="rId72" cstate="print">
            <a:extLst>
              <a:ext uri="{28A0092B-C50C-407E-A947-70E740481C1C}">
                <a14:useLocalDpi xmlns:a14="http://schemas.microsoft.com/office/drawing/2010/main" val="0"/>
              </a:ext>
            </a:extLst>
          </a:blip>
          <a:srcRect/>
          <a:stretch>
            <a:fillRect/>
          </a:stretch>
        </p:blipFill>
        <p:spPr bwMode="auto">
          <a:xfrm>
            <a:off x="8300480" y="3358000"/>
            <a:ext cx="159350" cy="223758"/>
          </a:xfrm>
          <a:prstGeom prst="rect">
            <a:avLst/>
          </a:prstGeom>
          <a:noFill/>
          <a:extLst>
            <a:ext uri="{909E8E84-426E-40DD-AFC4-6F175D3DCCD1}">
              <a14:hiddenFill xmlns:a14="http://schemas.microsoft.com/office/drawing/2010/main">
                <a:solidFill>
                  <a:srgbClr val="FFFFFF"/>
                </a:solidFill>
              </a14:hiddenFill>
            </a:ext>
          </a:extLst>
        </p:spPr>
      </p:pic>
      <p:sp>
        <p:nvSpPr>
          <p:cNvPr id="90" name="Oval 89"/>
          <p:cNvSpPr/>
          <p:nvPr/>
        </p:nvSpPr>
        <p:spPr>
          <a:xfrm>
            <a:off x="8282432" y="3311344"/>
            <a:ext cx="211847" cy="243840"/>
          </a:xfrm>
          <a:prstGeom prst="ellipse">
            <a:avLst/>
          </a:prstGeom>
          <a:solidFill>
            <a:schemeClr val="accent2">
              <a:lumMod val="20000"/>
              <a:lumOff val="80000"/>
              <a:alpha val="58000"/>
            </a:schemeClr>
          </a:solidFill>
          <a:ln>
            <a:solidFill>
              <a:schemeClr val="accent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463116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87"/>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95"/>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88"/>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89"/>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90"/>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9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85" grpId="0" animBg="1"/>
      <p:bldP spid="86" grpId="0" animBg="1"/>
      <p:bldP spid="87" grpId="0" animBg="1"/>
      <p:bldP spid="88" grpId="0" animBg="1"/>
      <p:bldP spid="89" grpId="0" animBg="1"/>
      <p:bldP spid="92" grpId="0" animBg="1"/>
      <p:bldP spid="93" grpId="0" animBg="1"/>
      <p:bldP spid="94" grpId="0" animBg="1"/>
      <p:bldP spid="95" grpId="0" animBg="1"/>
      <p:bldP spid="90"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lumMod val="75000"/>
          </a:schemeClr>
        </a:solidFill>
        <a:effectLst/>
      </p:bgPr>
    </p:bg>
    <p:spTree>
      <p:nvGrpSpPr>
        <p:cNvPr id="1" name=""/>
        <p:cNvGrpSpPr/>
        <p:nvPr/>
      </p:nvGrpSpPr>
      <p:grpSpPr>
        <a:xfrm>
          <a:off x="0" y="0"/>
          <a:ext cx="0" cy="0"/>
          <a:chOff x="0" y="0"/>
          <a:chExt cx="0" cy="0"/>
        </a:xfrm>
      </p:grpSpPr>
      <p:sp>
        <p:nvSpPr>
          <p:cNvPr id="36868" name="Title 1"/>
          <p:cNvSpPr txBox="1">
            <a:spLocks/>
          </p:cNvSpPr>
          <p:nvPr/>
        </p:nvSpPr>
        <p:spPr bwMode="auto">
          <a:xfrm>
            <a:off x="2230648" y="-7871"/>
            <a:ext cx="8144366" cy="8001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1418" tIns="45709" rIns="91418" bIns="45709" anchor="ctr"/>
          <a:lstStyle>
            <a:lvl1pPr defTabSz="455613">
              <a:defRPr sz="2400">
                <a:solidFill>
                  <a:schemeClr val="tx1"/>
                </a:solidFill>
                <a:latin typeface="Calibri" charset="0"/>
                <a:ea typeface="MS PGothic" charset="0"/>
                <a:cs typeface="MS PGothic" charset="0"/>
              </a:defRPr>
            </a:lvl1pPr>
            <a:lvl2pPr marL="742950" indent="-285750" defTabSz="455613">
              <a:defRPr sz="2400">
                <a:solidFill>
                  <a:schemeClr val="tx1"/>
                </a:solidFill>
                <a:latin typeface="Calibri" charset="0"/>
                <a:ea typeface="MS PGothic" charset="0"/>
                <a:cs typeface="MS PGothic" charset="0"/>
              </a:defRPr>
            </a:lvl2pPr>
            <a:lvl3pPr marL="1143000" indent="-228600" defTabSz="455613">
              <a:defRPr sz="2400">
                <a:solidFill>
                  <a:schemeClr val="tx1"/>
                </a:solidFill>
                <a:latin typeface="Calibri" charset="0"/>
                <a:ea typeface="MS PGothic" charset="0"/>
                <a:cs typeface="MS PGothic" charset="0"/>
              </a:defRPr>
            </a:lvl3pPr>
            <a:lvl4pPr marL="1600200" indent="-228600" defTabSz="455613">
              <a:defRPr sz="2400">
                <a:solidFill>
                  <a:schemeClr val="tx1"/>
                </a:solidFill>
                <a:latin typeface="Calibri" charset="0"/>
                <a:ea typeface="MS PGothic" charset="0"/>
                <a:cs typeface="MS PGothic" charset="0"/>
              </a:defRPr>
            </a:lvl4pPr>
            <a:lvl5pPr marL="2057400" indent="-228600" defTabSz="455613">
              <a:defRPr sz="2400">
                <a:solidFill>
                  <a:schemeClr val="tx1"/>
                </a:solidFill>
                <a:latin typeface="Calibri" charset="0"/>
                <a:ea typeface="MS PGothic" charset="0"/>
                <a:cs typeface="MS PGothic" charset="0"/>
              </a:defRPr>
            </a:lvl5pPr>
            <a:lvl6pPr marL="2514600" indent="-228600" defTabSz="455613" eaLnBrk="0" fontAlgn="base" hangingPunct="0">
              <a:spcBef>
                <a:spcPct val="0"/>
              </a:spcBef>
              <a:spcAft>
                <a:spcPct val="0"/>
              </a:spcAft>
              <a:defRPr sz="2400">
                <a:solidFill>
                  <a:schemeClr val="tx1"/>
                </a:solidFill>
                <a:latin typeface="Calibri" charset="0"/>
                <a:ea typeface="MS PGothic" charset="0"/>
                <a:cs typeface="MS PGothic" charset="0"/>
              </a:defRPr>
            </a:lvl6pPr>
            <a:lvl7pPr marL="2971800" indent="-228600" defTabSz="455613" eaLnBrk="0" fontAlgn="base" hangingPunct="0">
              <a:spcBef>
                <a:spcPct val="0"/>
              </a:spcBef>
              <a:spcAft>
                <a:spcPct val="0"/>
              </a:spcAft>
              <a:defRPr sz="2400">
                <a:solidFill>
                  <a:schemeClr val="tx1"/>
                </a:solidFill>
                <a:latin typeface="Calibri" charset="0"/>
                <a:ea typeface="MS PGothic" charset="0"/>
                <a:cs typeface="MS PGothic" charset="0"/>
              </a:defRPr>
            </a:lvl7pPr>
            <a:lvl8pPr marL="3429000" indent="-228600" defTabSz="455613" eaLnBrk="0" fontAlgn="base" hangingPunct="0">
              <a:spcBef>
                <a:spcPct val="0"/>
              </a:spcBef>
              <a:spcAft>
                <a:spcPct val="0"/>
              </a:spcAft>
              <a:defRPr sz="2400">
                <a:solidFill>
                  <a:schemeClr val="tx1"/>
                </a:solidFill>
                <a:latin typeface="Calibri" charset="0"/>
                <a:ea typeface="MS PGothic" charset="0"/>
                <a:cs typeface="MS PGothic" charset="0"/>
              </a:defRPr>
            </a:lvl8pPr>
            <a:lvl9pPr marL="3886200" indent="-228600" defTabSz="455613" eaLnBrk="0" fontAlgn="base" hangingPunct="0">
              <a:spcBef>
                <a:spcPct val="0"/>
              </a:spcBef>
              <a:spcAft>
                <a:spcPct val="0"/>
              </a:spcAft>
              <a:defRPr sz="2400">
                <a:solidFill>
                  <a:schemeClr val="tx1"/>
                </a:solidFill>
                <a:latin typeface="Calibri" charset="0"/>
                <a:ea typeface="MS PGothic" charset="0"/>
                <a:cs typeface="MS PGothic" charset="0"/>
              </a:defRPr>
            </a:lvl9pPr>
          </a:lstStyle>
          <a:p>
            <a:pPr algn="ctr"/>
            <a:r>
              <a:rPr lang="en-US" sz="2800" b="1" dirty="0" smtClean="0">
                <a:solidFill>
                  <a:schemeClr val="bg1"/>
                </a:solidFill>
                <a:latin typeface="Trebuchet MS" panose="020B0603020202020204" pitchFamily="34" charset="0"/>
                <a:cs typeface="Arial" charset="0"/>
              </a:rPr>
              <a:t>Expanded Mission Assurance Use Case </a:t>
            </a:r>
            <a:br>
              <a:rPr lang="en-US" sz="2800" b="1" dirty="0" smtClean="0">
                <a:solidFill>
                  <a:schemeClr val="bg1"/>
                </a:solidFill>
                <a:latin typeface="Trebuchet MS" panose="020B0603020202020204" pitchFamily="34" charset="0"/>
                <a:cs typeface="Arial" charset="0"/>
              </a:rPr>
            </a:br>
            <a:r>
              <a:rPr lang="en-US" sz="2800" b="1" dirty="0" smtClean="0">
                <a:solidFill>
                  <a:schemeClr val="bg1"/>
                </a:solidFill>
                <a:latin typeface="Trebuchet MS" panose="020B0603020202020204" pitchFamily="34" charset="0"/>
                <a:cs typeface="Arial" charset="0"/>
              </a:rPr>
              <a:t>for Long Duration Missions </a:t>
            </a:r>
            <a:endParaRPr lang="en-US" sz="2800" b="1" dirty="0">
              <a:solidFill>
                <a:schemeClr val="bg1"/>
              </a:solidFill>
              <a:latin typeface="Trebuchet MS" panose="020B0603020202020204" pitchFamily="34" charset="0"/>
              <a:cs typeface="Arial" charset="0"/>
            </a:endParaRPr>
          </a:p>
        </p:txBody>
      </p:sp>
      <p:graphicFrame>
        <p:nvGraphicFramePr>
          <p:cNvPr id="80" name="Diagram 79"/>
          <p:cNvGraphicFramePr/>
          <p:nvPr>
            <p:extLst>
              <p:ext uri="{D42A27DB-BD31-4B8C-83A1-F6EECF244321}">
                <p14:modId xmlns:p14="http://schemas.microsoft.com/office/powerpoint/2010/main" val="1365512404"/>
              </p:ext>
            </p:extLst>
          </p:nvPr>
        </p:nvGraphicFramePr>
        <p:xfrm>
          <a:off x="2286001" y="1069154"/>
          <a:ext cx="9982200" cy="572230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4" name="Slide Number Placeholder 2"/>
          <p:cNvSpPr>
            <a:spLocks noGrp="1"/>
          </p:cNvSpPr>
          <p:nvPr>
            <p:ph type="sldNum" sz="quarter" idx="4294967295"/>
          </p:nvPr>
        </p:nvSpPr>
        <p:spPr>
          <a:xfrm>
            <a:off x="11332030" y="6629400"/>
            <a:ext cx="381000" cy="228600"/>
          </a:xfrm>
          <a:prstGeom prst="rect">
            <a:avLst/>
          </a:prstGeom>
        </p:spPr>
        <p:txBody>
          <a:bodyPr/>
          <a:lstStyle/>
          <a:p>
            <a:pPr algn="r" fontAlgn="base">
              <a:spcBef>
                <a:spcPct val="0"/>
              </a:spcBef>
              <a:spcAft>
                <a:spcPct val="0"/>
              </a:spcAft>
              <a:defRPr/>
            </a:pPr>
            <a:fld id="{830BB744-E6EB-43E7-8404-D60FB2D2CAC5}" type="slidenum">
              <a:rPr lang="en-US" sz="800">
                <a:solidFill>
                  <a:srgbClr val="000000"/>
                </a:solidFill>
                <a:latin typeface="Arial" pitchFamily="34" charset="0"/>
              </a:rPr>
              <a:pPr algn="r" fontAlgn="base">
                <a:spcBef>
                  <a:spcPct val="0"/>
                </a:spcBef>
                <a:spcAft>
                  <a:spcPct val="0"/>
                </a:spcAft>
                <a:defRPr/>
              </a:pPr>
              <a:t>2</a:t>
            </a:fld>
            <a:endParaRPr lang="en-US" sz="800" dirty="0">
              <a:solidFill>
                <a:srgbClr val="000000"/>
              </a:solidFill>
              <a:latin typeface="Arial" pitchFamily="34" charset="0"/>
            </a:endParaRPr>
          </a:p>
        </p:txBody>
      </p:sp>
      <p:sp>
        <p:nvSpPr>
          <p:cNvPr id="9" name="Left-Up Arrow 8"/>
          <p:cNvSpPr/>
          <p:nvPr/>
        </p:nvSpPr>
        <p:spPr>
          <a:xfrm rot="5400000">
            <a:off x="4621427" y="2938256"/>
            <a:ext cx="533399" cy="566939"/>
          </a:xfrm>
          <a:prstGeom prst="leftUpArrow">
            <a:avLst>
              <a:gd name="adj1" fmla="val 25000"/>
              <a:gd name="adj2" fmla="val 26006"/>
              <a:gd name="adj3" fmla="val 25000"/>
            </a:avLst>
          </a:prstGeom>
        </p:spPr>
        <p:style>
          <a:lnRef idx="3">
            <a:schemeClr val="lt1">
              <a:hueOff val="0"/>
              <a:satOff val="0"/>
              <a:lumOff val="0"/>
              <a:alphaOff val="0"/>
            </a:schemeClr>
          </a:lnRef>
          <a:fillRef idx="1">
            <a:schemeClr val="accent1">
              <a:tint val="50000"/>
              <a:hueOff val="0"/>
              <a:satOff val="0"/>
              <a:lumOff val="0"/>
              <a:alphaOff val="0"/>
            </a:schemeClr>
          </a:fillRef>
          <a:effectRef idx="1">
            <a:schemeClr val="accent1">
              <a:tint val="50000"/>
              <a:hueOff val="0"/>
              <a:satOff val="0"/>
              <a:lumOff val="0"/>
              <a:alphaOff val="0"/>
            </a:schemeClr>
          </a:effectRef>
          <a:fontRef idx="minor">
            <a:schemeClr val="lt1">
              <a:hueOff val="0"/>
              <a:satOff val="0"/>
              <a:lumOff val="0"/>
              <a:alphaOff val="0"/>
            </a:schemeClr>
          </a:fontRef>
        </p:style>
      </p:sp>
      <p:pic>
        <p:nvPicPr>
          <p:cNvPr id="4" name="Picture 3"/>
          <p:cNvPicPr>
            <a:picLocks noChangeAspect="1"/>
          </p:cNvPicPr>
          <p:nvPr/>
        </p:nvPicPr>
        <p:blipFill>
          <a:blip r:embed="rId9">
            <a:duotone>
              <a:prstClr val="black"/>
              <a:schemeClr val="tx2">
                <a:tint val="45000"/>
                <a:satMod val="400000"/>
              </a:schemeClr>
            </a:duotone>
          </a:blip>
          <a:stretch>
            <a:fillRect/>
          </a:stretch>
        </p:blipFill>
        <p:spPr>
          <a:xfrm>
            <a:off x="438142" y="1069154"/>
            <a:ext cx="1573671" cy="2105706"/>
          </a:xfrm>
          <a:prstGeom prst="rect">
            <a:avLst/>
          </a:prstGeom>
          <a:gradFill>
            <a:gsLst>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solidFill>
              <a:schemeClr val="accent1">
                <a:lumMod val="75000"/>
              </a:schemeClr>
            </a:solidFill>
          </a:ln>
        </p:spPr>
      </p:pic>
      <p:pic>
        <p:nvPicPr>
          <p:cNvPr id="2" name="Picture 1"/>
          <p:cNvPicPr>
            <a:picLocks noChangeAspect="1"/>
          </p:cNvPicPr>
          <p:nvPr/>
        </p:nvPicPr>
        <p:blipFill>
          <a:blip r:embed="rId10">
            <a:duotone>
              <a:prstClr val="black"/>
              <a:schemeClr val="tx2">
                <a:tint val="45000"/>
                <a:satMod val="400000"/>
              </a:schemeClr>
            </a:duotone>
          </a:blip>
          <a:stretch>
            <a:fillRect/>
          </a:stretch>
        </p:blipFill>
        <p:spPr>
          <a:xfrm>
            <a:off x="1819270" y="2751247"/>
            <a:ext cx="1528350" cy="1851069"/>
          </a:xfrm>
          <a:prstGeom prst="rect">
            <a:avLst/>
          </a:prstGeom>
          <a:gradFill>
            <a:gsLst>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solidFill>
              <a:schemeClr val="accent1">
                <a:lumMod val="75000"/>
              </a:schemeClr>
            </a:solidFill>
          </a:ln>
        </p:spPr>
      </p:pic>
      <p:pic>
        <p:nvPicPr>
          <p:cNvPr id="5" name="Picture 4"/>
          <p:cNvPicPr>
            <a:picLocks noChangeAspect="1"/>
          </p:cNvPicPr>
          <p:nvPr/>
        </p:nvPicPr>
        <p:blipFill>
          <a:blip r:embed="rId11">
            <a:duotone>
              <a:prstClr val="black"/>
              <a:schemeClr val="tx2">
                <a:tint val="45000"/>
                <a:satMod val="400000"/>
              </a:schemeClr>
            </a:duotone>
          </a:blip>
          <a:stretch>
            <a:fillRect/>
          </a:stretch>
        </p:blipFill>
        <p:spPr>
          <a:xfrm>
            <a:off x="3068143" y="3632636"/>
            <a:ext cx="1686565" cy="2190120"/>
          </a:xfrm>
          <a:prstGeom prst="rect">
            <a:avLst/>
          </a:prstGeom>
          <a:gradFill>
            <a:gsLst>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solidFill>
              <a:schemeClr val="accent1">
                <a:lumMod val="75000"/>
              </a:schemeClr>
            </a:solidFill>
          </a:ln>
        </p:spPr>
      </p:pic>
      <p:pic>
        <p:nvPicPr>
          <p:cNvPr id="3" name="Picture 2"/>
          <p:cNvPicPr>
            <a:picLocks noChangeAspect="1"/>
          </p:cNvPicPr>
          <p:nvPr/>
        </p:nvPicPr>
        <p:blipFill>
          <a:blip r:embed="rId12">
            <a:duotone>
              <a:prstClr val="black"/>
              <a:schemeClr val="tx2">
                <a:tint val="45000"/>
                <a:satMod val="400000"/>
              </a:schemeClr>
            </a:duotone>
          </a:blip>
          <a:stretch>
            <a:fillRect/>
          </a:stretch>
        </p:blipFill>
        <p:spPr>
          <a:xfrm>
            <a:off x="4457701" y="4372380"/>
            <a:ext cx="1600428" cy="1953295"/>
          </a:xfrm>
          <a:prstGeom prst="rect">
            <a:avLst/>
          </a:prstGeom>
          <a:gradFill>
            <a:gsLst>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solidFill>
              <a:schemeClr val="accent1">
                <a:lumMod val="75000"/>
              </a:schemeClr>
            </a:solidFill>
          </a:ln>
        </p:spPr>
      </p:pic>
      <p:pic>
        <p:nvPicPr>
          <p:cNvPr id="11" name="Picture 10"/>
          <p:cNvPicPr>
            <a:picLocks noChangeAspect="1"/>
          </p:cNvPicPr>
          <p:nvPr/>
        </p:nvPicPr>
        <p:blipFill rotWithShape="1">
          <a:blip r:embed="rId13"/>
          <a:srcRect t="9762"/>
          <a:stretch/>
        </p:blipFill>
        <p:spPr>
          <a:xfrm>
            <a:off x="10023648" y="843061"/>
            <a:ext cx="867297" cy="405949"/>
          </a:xfrm>
          <a:prstGeom prst="rect">
            <a:avLst/>
          </a:prstGeom>
        </p:spPr>
      </p:pic>
      <p:sp>
        <p:nvSpPr>
          <p:cNvPr id="12" name="Rectangle 11"/>
          <p:cNvSpPr/>
          <p:nvPr/>
        </p:nvSpPr>
        <p:spPr>
          <a:xfrm>
            <a:off x="9756505" y="1243108"/>
            <a:ext cx="1553630" cy="230832"/>
          </a:xfrm>
          <a:prstGeom prst="rect">
            <a:avLst/>
          </a:prstGeom>
        </p:spPr>
        <p:txBody>
          <a:bodyPr wrap="none">
            <a:spAutoFit/>
          </a:bodyPr>
          <a:lstStyle/>
          <a:p>
            <a:pPr algn="ctr" eaLnBrk="0" fontAlgn="base" hangingPunct="0">
              <a:spcBef>
                <a:spcPct val="0"/>
              </a:spcBef>
              <a:spcAft>
                <a:spcPct val="0"/>
              </a:spcAft>
            </a:pPr>
            <a:r>
              <a:rPr lang="en-US" sz="900" b="1" i="1" dirty="0"/>
              <a:t>Evolvable </a:t>
            </a:r>
            <a:r>
              <a:rPr lang="en-US" sz="900" b="1" i="1" dirty="0" smtClean="0"/>
              <a:t>Mission </a:t>
            </a:r>
            <a:r>
              <a:rPr lang="en-US" sz="900" b="1" i="1" dirty="0"/>
              <a:t>Campaign</a:t>
            </a:r>
            <a:endParaRPr lang="en-US" sz="900" b="1" i="1" dirty="0"/>
          </a:p>
        </p:txBody>
      </p:sp>
      <p:pic>
        <p:nvPicPr>
          <p:cNvPr id="13" name="Picture 12"/>
          <p:cNvPicPr>
            <a:picLocks noChangeAspect="1"/>
          </p:cNvPicPr>
          <p:nvPr/>
        </p:nvPicPr>
        <p:blipFill>
          <a:blip r:embed="rId14"/>
          <a:stretch>
            <a:fillRect/>
          </a:stretch>
        </p:blipFill>
        <p:spPr>
          <a:xfrm>
            <a:off x="9316124" y="1499096"/>
            <a:ext cx="1070199" cy="1065558"/>
          </a:xfrm>
          <a:prstGeom prst="rect">
            <a:avLst/>
          </a:prstGeom>
        </p:spPr>
      </p:pic>
      <p:sp>
        <p:nvSpPr>
          <p:cNvPr id="21" name="Rectangle 20"/>
          <p:cNvSpPr/>
          <p:nvPr/>
        </p:nvSpPr>
        <p:spPr>
          <a:xfrm>
            <a:off x="9138168" y="2563655"/>
            <a:ext cx="1398140" cy="230832"/>
          </a:xfrm>
          <a:prstGeom prst="rect">
            <a:avLst/>
          </a:prstGeom>
        </p:spPr>
        <p:txBody>
          <a:bodyPr wrap="none">
            <a:spAutoFit/>
          </a:bodyPr>
          <a:lstStyle/>
          <a:p>
            <a:pPr algn="ctr" eaLnBrk="0" fontAlgn="base" hangingPunct="0">
              <a:spcBef>
                <a:spcPct val="0"/>
              </a:spcBef>
              <a:spcAft>
                <a:spcPct val="0"/>
              </a:spcAft>
            </a:pPr>
            <a:r>
              <a:rPr lang="en-US" sz="900" b="1" i="1" dirty="0" smtClean="0"/>
              <a:t>Sustainable Sparing Plan</a:t>
            </a:r>
            <a:endParaRPr lang="en-US" sz="900" b="1" i="1" dirty="0"/>
          </a:p>
        </p:txBody>
      </p:sp>
      <p:pic>
        <p:nvPicPr>
          <p:cNvPr id="17" name="Picture 16"/>
          <p:cNvPicPr>
            <a:picLocks noChangeAspect="1"/>
          </p:cNvPicPr>
          <p:nvPr/>
        </p:nvPicPr>
        <p:blipFill rotWithShape="1">
          <a:blip r:embed="rId15" cstate="print">
            <a:extLst>
              <a:ext uri="{28A0092B-C50C-407E-A947-70E740481C1C}">
                <a14:useLocalDpi xmlns:a14="http://schemas.microsoft.com/office/drawing/2010/main" val="0"/>
              </a:ext>
            </a:extLst>
          </a:blip>
          <a:srcRect l="28766" r="26118"/>
          <a:stretch/>
        </p:blipFill>
        <p:spPr>
          <a:xfrm>
            <a:off x="10782956" y="1926471"/>
            <a:ext cx="926949" cy="982631"/>
          </a:xfrm>
          <a:prstGeom prst="rect">
            <a:avLst/>
          </a:prstGeom>
        </p:spPr>
      </p:pic>
      <p:sp>
        <p:nvSpPr>
          <p:cNvPr id="24" name="Rectangle 23"/>
          <p:cNvSpPr/>
          <p:nvPr/>
        </p:nvSpPr>
        <p:spPr>
          <a:xfrm>
            <a:off x="10375014" y="2916199"/>
            <a:ext cx="1712328" cy="230832"/>
          </a:xfrm>
          <a:prstGeom prst="rect">
            <a:avLst/>
          </a:prstGeom>
        </p:spPr>
        <p:txBody>
          <a:bodyPr wrap="none">
            <a:spAutoFit/>
          </a:bodyPr>
          <a:lstStyle/>
          <a:p>
            <a:pPr algn="ctr" eaLnBrk="0" fontAlgn="base" hangingPunct="0">
              <a:spcBef>
                <a:spcPct val="0"/>
              </a:spcBef>
              <a:spcAft>
                <a:spcPct val="0"/>
              </a:spcAft>
            </a:pPr>
            <a:r>
              <a:rPr lang="en-US" sz="900" b="1" i="1" dirty="0" smtClean="0"/>
              <a:t>Optimized Sensor and FDIR Plan</a:t>
            </a:r>
            <a:endParaRPr lang="en-US" sz="900" b="1" i="1" dirty="0"/>
          </a:p>
        </p:txBody>
      </p:sp>
      <p:pic>
        <p:nvPicPr>
          <p:cNvPr id="18" name="Picture 17"/>
          <p:cNvPicPr>
            <a:picLocks noChangeAspect="1"/>
          </p:cNvPicPr>
          <p:nvPr/>
        </p:nvPicPr>
        <p:blipFill rotWithShape="1">
          <a:blip r:embed="rId16" cstate="print">
            <a:extLst>
              <a:ext uri="{28A0092B-C50C-407E-A947-70E740481C1C}">
                <a14:useLocalDpi xmlns:a14="http://schemas.microsoft.com/office/drawing/2010/main" val="0"/>
              </a:ext>
            </a:extLst>
          </a:blip>
          <a:srcRect t="4167" b="5952"/>
          <a:stretch/>
        </p:blipFill>
        <p:spPr>
          <a:xfrm>
            <a:off x="10737580" y="3488425"/>
            <a:ext cx="1188899" cy="1396855"/>
          </a:xfrm>
          <a:prstGeom prst="rect">
            <a:avLst/>
          </a:prstGeom>
        </p:spPr>
      </p:pic>
      <p:sp>
        <p:nvSpPr>
          <p:cNvPr id="26" name="Rectangle 25"/>
          <p:cNvSpPr/>
          <p:nvPr/>
        </p:nvSpPr>
        <p:spPr>
          <a:xfrm>
            <a:off x="10852385" y="4883582"/>
            <a:ext cx="1056700" cy="369332"/>
          </a:xfrm>
          <a:prstGeom prst="rect">
            <a:avLst/>
          </a:prstGeom>
        </p:spPr>
        <p:txBody>
          <a:bodyPr wrap="none">
            <a:spAutoFit/>
          </a:bodyPr>
          <a:lstStyle/>
          <a:p>
            <a:pPr algn="ctr" eaLnBrk="0" fontAlgn="base" hangingPunct="0">
              <a:spcBef>
                <a:spcPct val="0"/>
              </a:spcBef>
              <a:spcAft>
                <a:spcPct val="0"/>
              </a:spcAft>
            </a:pPr>
            <a:r>
              <a:rPr lang="en-US" sz="900" b="1" i="1" dirty="0" smtClean="0"/>
              <a:t>Operations and </a:t>
            </a:r>
          </a:p>
          <a:p>
            <a:pPr algn="ctr" eaLnBrk="0" fontAlgn="base" hangingPunct="0">
              <a:spcBef>
                <a:spcPct val="0"/>
              </a:spcBef>
              <a:spcAft>
                <a:spcPct val="0"/>
              </a:spcAft>
            </a:pPr>
            <a:r>
              <a:rPr lang="en-US" sz="900" b="1" i="1" dirty="0" smtClean="0"/>
              <a:t>Maintenance Plan</a:t>
            </a:r>
            <a:endParaRPr lang="en-US" sz="900" b="1" i="1" dirty="0"/>
          </a:p>
        </p:txBody>
      </p:sp>
      <p:pic>
        <p:nvPicPr>
          <p:cNvPr id="41" name="Picture 40"/>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293091" y="96951"/>
            <a:ext cx="1557258" cy="380001"/>
          </a:xfrm>
          <a:prstGeom prst="rect">
            <a:avLst/>
          </a:prstGeom>
        </p:spPr>
      </p:pic>
      <p:pic>
        <p:nvPicPr>
          <p:cNvPr id="42" name="Picture 41"/>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10605102" y="12050"/>
            <a:ext cx="1621356" cy="810679"/>
          </a:xfrm>
          <a:prstGeom prst="rect">
            <a:avLst/>
          </a:prstGeom>
        </p:spPr>
      </p:pic>
      <p:pic>
        <p:nvPicPr>
          <p:cNvPr id="25" name="Picture 24"/>
          <p:cNvPicPr>
            <a:picLocks noChangeAspect="1"/>
          </p:cNvPicPr>
          <p:nvPr/>
        </p:nvPicPr>
        <p:blipFill>
          <a:blip r:embed="rId19"/>
          <a:stretch>
            <a:fillRect/>
          </a:stretch>
        </p:blipFill>
        <p:spPr>
          <a:xfrm>
            <a:off x="438142" y="6163243"/>
            <a:ext cx="595211" cy="592235"/>
          </a:xfrm>
          <a:prstGeom prst="rect">
            <a:avLst/>
          </a:prstGeom>
        </p:spPr>
      </p:pic>
      <p:pic>
        <p:nvPicPr>
          <p:cNvPr id="8" name="Picture 7"/>
          <p:cNvPicPr>
            <a:picLocks noChangeAspect="1"/>
          </p:cNvPicPr>
          <p:nvPr/>
        </p:nvPicPr>
        <p:blipFill>
          <a:blip r:embed="rId20"/>
          <a:stretch>
            <a:fillRect/>
          </a:stretch>
        </p:blipFill>
        <p:spPr>
          <a:xfrm>
            <a:off x="344855" y="3948619"/>
            <a:ext cx="1941146" cy="1881549"/>
          </a:xfrm>
          <a:prstGeom prst="rect">
            <a:avLst/>
          </a:prstGeom>
          <a:solidFill>
            <a:schemeClr val="accent1">
              <a:lumMod val="75000"/>
              <a:alpha val="2000"/>
            </a:schemeClr>
          </a:solidFill>
        </p:spPr>
      </p:pic>
      <p:sp>
        <p:nvSpPr>
          <p:cNvPr id="43" name="Rectangle 42"/>
          <p:cNvSpPr/>
          <p:nvPr/>
        </p:nvSpPr>
        <p:spPr>
          <a:xfrm>
            <a:off x="1303742" y="6379506"/>
            <a:ext cx="10783600" cy="415498"/>
          </a:xfrm>
          <a:prstGeom prst="rect">
            <a:avLst/>
          </a:prstGeom>
        </p:spPr>
        <p:txBody>
          <a:bodyPr wrap="square">
            <a:spAutoFit/>
          </a:bodyPr>
          <a:lstStyle/>
          <a:p>
            <a:pPr algn="r"/>
            <a:r>
              <a:rPr lang="en-US" sz="1050" b="1" dirty="0">
                <a:solidFill>
                  <a:schemeClr val="bg1"/>
                </a:solidFill>
              </a:rPr>
              <a:t>Mission Assurance Standards and Capabilities </a:t>
            </a:r>
            <a:r>
              <a:rPr lang="en-US" sz="1050" b="1" dirty="0" smtClean="0">
                <a:solidFill>
                  <a:schemeClr val="bg1"/>
                </a:solidFill>
              </a:rPr>
              <a:t>Division</a:t>
            </a:r>
          </a:p>
          <a:p>
            <a:pPr algn="r"/>
            <a:r>
              <a:rPr lang="en-US" sz="1050" b="1" dirty="0">
                <a:solidFill>
                  <a:schemeClr val="bg1"/>
                </a:solidFill>
              </a:rPr>
              <a:t>OSMA HQ-GD000</a:t>
            </a:r>
          </a:p>
        </p:txBody>
      </p:sp>
      <p:sp>
        <p:nvSpPr>
          <p:cNvPr id="49" name="Rectangle 48"/>
          <p:cNvSpPr/>
          <p:nvPr/>
        </p:nvSpPr>
        <p:spPr>
          <a:xfrm>
            <a:off x="1303741" y="6375987"/>
            <a:ext cx="10698480" cy="45719"/>
          </a:xfrm>
          <a:prstGeom prst="rect">
            <a:avLst/>
          </a:prstGeom>
          <a:solidFill>
            <a:schemeClr val="bg1"/>
          </a:solidFill>
          <a:ln w="3175">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dirty="0">
              <a:solidFill>
                <a:schemeClr val="bg1"/>
              </a:solidFill>
            </a:endParaRPr>
          </a:p>
        </p:txBody>
      </p:sp>
      <p:sp>
        <p:nvSpPr>
          <p:cNvPr id="27" name="TextBox 26"/>
          <p:cNvSpPr txBox="1"/>
          <p:nvPr/>
        </p:nvSpPr>
        <p:spPr>
          <a:xfrm>
            <a:off x="3267437" y="6099681"/>
            <a:ext cx="4729347" cy="646331"/>
          </a:xfrm>
          <a:prstGeom prst="rect">
            <a:avLst/>
          </a:prstGeom>
          <a:solidFill>
            <a:schemeClr val="accent1">
              <a:lumMod val="40000"/>
              <a:lumOff val="60000"/>
            </a:schemeClr>
          </a:solidFill>
        </p:spPr>
        <p:txBody>
          <a:bodyPr wrap="square" rtlCol="0">
            <a:spAutoFit/>
          </a:bodyPr>
          <a:lstStyle/>
          <a:p>
            <a:pPr algn="ctr"/>
            <a:r>
              <a:rPr lang="en-US" b="1" dirty="0" smtClean="0"/>
              <a:t>Complete and balanced information, planning, and implementation ensure success.</a:t>
            </a:r>
            <a:endParaRPr lang="en-US" b="1" dirty="0"/>
          </a:p>
        </p:txBody>
      </p:sp>
      <p:graphicFrame>
        <p:nvGraphicFramePr>
          <p:cNvPr id="44" name="Object 43"/>
          <p:cNvGraphicFramePr>
            <a:graphicFrameLocks noChangeAspect="1"/>
          </p:cNvGraphicFramePr>
          <p:nvPr>
            <p:extLst>
              <p:ext uri="{D42A27DB-BD31-4B8C-83A1-F6EECF244321}">
                <p14:modId xmlns:p14="http://schemas.microsoft.com/office/powerpoint/2010/main" val="2929268682"/>
              </p:ext>
            </p:extLst>
          </p:nvPr>
        </p:nvGraphicFramePr>
        <p:xfrm>
          <a:off x="7669519" y="966175"/>
          <a:ext cx="587564" cy="602858"/>
        </p:xfrm>
        <a:graphic>
          <a:graphicData uri="http://schemas.openxmlformats.org/presentationml/2006/ole">
            <mc:AlternateContent xmlns:mc="http://schemas.openxmlformats.org/markup-compatibility/2006">
              <mc:Choice xmlns:v="urn:schemas-microsoft-com:vml" Requires="v">
                <p:oleObj spid="_x0000_s3077" name="Bitmap Image" r:id="rId21" imgW="3710880" imgH="4869360" progId="Paint.Picture">
                  <p:embed/>
                </p:oleObj>
              </mc:Choice>
              <mc:Fallback>
                <p:oleObj name="Bitmap Image" r:id="rId21" imgW="3710880" imgH="4869360" progId="Paint.Picture">
                  <p:embed/>
                  <p:pic>
                    <p:nvPicPr>
                      <p:cNvPr id="0" name=""/>
                      <p:cNvPicPr/>
                      <p:nvPr/>
                    </p:nvPicPr>
                    <p:blipFill>
                      <a:blip r:embed="rId22"/>
                      <a:stretch>
                        <a:fillRect/>
                      </a:stretch>
                    </p:blipFill>
                    <p:spPr>
                      <a:xfrm>
                        <a:off x="7669519" y="966175"/>
                        <a:ext cx="587564" cy="602858"/>
                      </a:xfrm>
                      <a:prstGeom prst="rect">
                        <a:avLst/>
                      </a:prstGeom>
                    </p:spPr>
                  </p:pic>
                </p:oleObj>
              </mc:Fallback>
            </mc:AlternateContent>
          </a:graphicData>
        </a:graphic>
      </p:graphicFrame>
      <p:graphicFrame>
        <p:nvGraphicFramePr>
          <p:cNvPr id="51" name="Object 50"/>
          <p:cNvGraphicFramePr>
            <a:graphicFrameLocks noChangeAspect="1"/>
          </p:cNvGraphicFramePr>
          <p:nvPr>
            <p:extLst>
              <p:ext uri="{D42A27DB-BD31-4B8C-83A1-F6EECF244321}">
                <p14:modId xmlns:p14="http://schemas.microsoft.com/office/powerpoint/2010/main" val="1972406754"/>
              </p:ext>
            </p:extLst>
          </p:nvPr>
        </p:nvGraphicFramePr>
        <p:xfrm>
          <a:off x="8014018" y="896238"/>
          <a:ext cx="587564" cy="602858"/>
        </p:xfrm>
        <a:graphic>
          <a:graphicData uri="http://schemas.openxmlformats.org/presentationml/2006/ole">
            <mc:AlternateContent xmlns:mc="http://schemas.openxmlformats.org/markup-compatibility/2006">
              <mc:Choice xmlns:v="urn:schemas-microsoft-com:vml" Requires="v">
                <p:oleObj spid="_x0000_s3078" name="Bitmap Image" r:id="rId23" imgW="3710880" imgH="4869360" progId="Paint.Picture">
                  <p:embed/>
                </p:oleObj>
              </mc:Choice>
              <mc:Fallback>
                <p:oleObj name="Bitmap Image" r:id="rId23" imgW="3710880" imgH="4869360" progId="Paint.Picture">
                  <p:embed/>
                  <p:pic>
                    <p:nvPicPr>
                      <p:cNvPr id="44" name="Object 43"/>
                      <p:cNvPicPr/>
                      <p:nvPr/>
                    </p:nvPicPr>
                    <p:blipFill>
                      <a:blip r:embed="rId22"/>
                      <a:stretch>
                        <a:fillRect/>
                      </a:stretch>
                    </p:blipFill>
                    <p:spPr>
                      <a:xfrm>
                        <a:off x="8014018" y="896238"/>
                        <a:ext cx="587564" cy="602858"/>
                      </a:xfrm>
                      <a:prstGeom prst="rect">
                        <a:avLst/>
                      </a:prstGeom>
                    </p:spPr>
                  </p:pic>
                </p:oleObj>
              </mc:Fallback>
            </mc:AlternateContent>
          </a:graphicData>
        </a:graphic>
      </p:graphicFrame>
      <p:sp>
        <p:nvSpPr>
          <p:cNvPr id="52" name="Rectangle 51"/>
          <p:cNvSpPr/>
          <p:nvPr/>
        </p:nvSpPr>
        <p:spPr>
          <a:xfrm>
            <a:off x="7028591" y="1544161"/>
            <a:ext cx="1806906" cy="230832"/>
          </a:xfrm>
          <a:prstGeom prst="rect">
            <a:avLst/>
          </a:prstGeom>
        </p:spPr>
        <p:txBody>
          <a:bodyPr wrap="none">
            <a:spAutoFit/>
          </a:bodyPr>
          <a:lstStyle/>
          <a:p>
            <a:pPr algn="ctr" eaLnBrk="0" fontAlgn="base" hangingPunct="0">
              <a:spcBef>
                <a:spcPct val="0"/>
              </a:spcBef>
              <a:spcAft>
                <a:spcPct val="0"/>
              </a:spcAft>
            </a:pPr>
            <a:r>
              <a:rPr lang="en-US" sz="900" b="1" i="1" dirty="0" smtClean="0"/>
              <a:t>Project Plans and RMA Plans/AIM</a:t>
            </a:r>
            <a:endParaRPr lang="en-US" sz="900" b="1" i="1" dirty="0"/>
          </a:p>
        </p:txBody>
      </p:sp>
      <p:pic>
        <p:nvPicPr>
          <p:cNvPr id="45" name="Picture 44"/>
          <p:cNvPicPr>
            <a:picLocks noChangeAspect="1"/>
          </p:cNvPicPr>
          <p:nvPr/>
        </p:nvPicPr>
        <p:blipFill>
          <a:blip r:embed="rId24"/>
          <a:stretch>
            <a:fillRect/>
          </a:stretch>
        </p:blipFill>
        <p:spPr>
          <a:xfrm>
            <a:off x="7095413" y="867228"/>
            <a:ext cx="661331" cy="607474"/>
          </a:xfrm>
          <a:prstGeom prst="rect">
            <a:avLst/>
          </a:prstGeom>
        </p:spPr>
      </p:pic>
    </p:spTree>
    <p:extLst>
      <p:ext uri="{BB962C8B-B14F-4D97-AF65-F5344CB8AC3E}">
        <p14:creationId xmlns:p14="http://schemas.microsoft.com/office/powerpoint/2010/main" val="20853989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9067</TotalTime>
  <Words>1534</Words>
  <Application>Microsoft Office PowerPoint</Application>
  <PresentationFormat>Widescreen</PresentationFormat>
  <Paragraphs>109</Paragraphs>
  <Slides>2</Slides>
  <Notes>2</Notes>
  <HiddenSlides>0</HiddenSlides>
  <MMClips>0</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1</vt:i4>
      </vt:variant>
      <vt:variant>
        <vt:lpstr>Slide Titles</vt:lpstr>
      </vt:variant>
      <vt:variant>
        <vt:i4>2</vt:i4>
      </vt:variant>
    </vt:vector>
  </HeadingPairs>
  <TitlesOfParts>
    <vt:vector size="10" baseType="lpstr">
      <vt:lpstr>MS PGothic</vt:lpstr>
      <vt:lpstr>Arial</vt:lpstr>
      <vt:lpstr>Calibri</vt:lpstr>
      <vt:lpstr>Calibri Light</vt:lpstr>
      <vt:lpstr>Trebuchet MS</vt:lpstr>
      <vt:lpstr>Wingdings</vt:lpstr>
      <vt:lpstr>Office Theme</vt:lpstr>
      <vt:lpstr>Paintbrush Picture</vt:lpstr>
      <vt:lpstr>PowerPoint Presentation</vt:lpstr>
      <vt:lpstr>PowerPoint Presentation</vt:lpstr>
    </vt:vector>
  </TitlesOfParts>
  <Company>NASA ACES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Lindsey, Nancy J. (GSFC-3710)</dc:creator>
  <cp:lastModifiedBy>Lindsey, Nancy J. (GSFC-3710)</cp:lastModifiedBy>
  <cp:revision>156</cp:revision>
  <dcterms:created xsi:type="dcterms:W3CDTF">2020-12-03T16:35:34Z</dcterms:created>
  <dcterms:modified xsi:type="dcterms:W3CDTF">2021-01-05T20:04:05Z</dcterms:modified>
</cp:coreProperties>
</file>