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300" r:id="rId3"/>
    <p:sldId id="265" r:id="rId4"/>
    <p:sldId id="286" r:id="rId5"/>
    <p:sldId id="1287" r:id="rId6"/>
    <p:sldId id="279" r:id="rId7"/>
    <p:sldId id="301" r:id="rId8"/>
    <p:sldId id="281" r:id="rId9"/>
    <p:sldId id="292" r:id="rId10"/>
    <p:sldId id="1280" r:id="rId11"/>
    <p:sldId id="1285" r:id="rId12"/>
    <p:sldId id="271" r:id="rId13"/>
    <p:sldId id="293" r:id="rId14"/>
    <p:sldId id="284" r:id="rId15"/>
    <p:sldId id="277" r:id="rId16"/>
    <p:sldId id="257" r:id="rId17"/>
    <p:sldId id="260" r:id="rId18"/>
    <p:sldId id="303" r:id="rId19"/>
    <p:sldId id="274" r:id="rId20"/>
    <p:sldId id="276" r:id="rId21"/>
    <p:sldId id="1279" r:id="rId2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87" autoAdjust="0"/>
    <p:restoredTop sz="94660"/>
  </p:normalViewPr>
  <p:slideViewPr>
    <p:cSldViewPr snapToGrid="0">
      <p:cViewPr>
        <p:scale>
          <a:sx n="96" d="100"/>
          <a:sy n="96" d="100"/>
        </p:scale>
        <p:origin x="76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A37126E2-1127-4C0B-BAA7-AE8F602E49C6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D1AC25BB-3F1B-4756-BFE4-7AB163461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91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8B79-F5C3-4C87-9485-8F9CA1A0AD8F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5B92-CEF8-47AC-B323-746A1B18C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8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8B79-F5C3-4C87-9485-8F9CA1A0AD8F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5B92-CEF8-47AC-B323-746A1B18C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90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8B79-F5C3-4C87-9485-8F9CA1A0AD8F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5B92-CEF8-47AC-B323-746A1B18C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7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8605"/>
          </a:xfrm>
        </p:spPr>
        <p:txBody>
          <a:bodyPr>
            <a:normAutofit/>
          </a:bodyPr>
          <a:lstStyle>
            <a:lvl1pPr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2270"/>
            <a:ext cx="10515600" cy="4914693"/>
          </a:xfrm>
        </p:spPr>
        <p:txBody>
          <a:bodyPr/>
          <a:lstStyle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8B79-F5C3-4C87-9485-8F9CA1A0AD8F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5B92-CEF8-47AC-B323-746A1B18C76C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73FB024D-1E8E-4DDA-A92E-09AF8965B324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552285903"/>
              </p:ext>
            </p:extLst>
          </p:nvPr>
        </p:nvGraphicFramePr>
        <p:xfrm>
          <a:off x="11035431" y="90488"/>
          <a:ext cx="928687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Image" r:id="rId3" imgW="1380744" imgH="1143000" progId="Word.Picture.8">
                  <p:embed/>
                </p:oleObj>
              </mc:Choice>
              <mc:Fallback>
                <p:oleObj name="Image" r:id="rId3" imgW="1380744" imgH="1143000" progId="Word.Picture.8">
                  <p:embed/>
                  <p:pic>
                    <p:nvPicPr>
                      <p:cNvPr id="8" name="Object 8">
                        <a:extLst>
                          <a:ext uri="{FF2B5EF4-FFF2-40B4-BE49-F238E27FC236}">
                            <a16:creationId xmlns:a16="http://schemas.microsoft.com/office/drawing/2014/main" id="{00AAF32B-7611-4141-BF4B-1F5FA2FBEF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5431" y="90488"/>
                        <a:ext cx="928687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69F13CD6-61D0-4904-8D55-FC140C8DA7D8}"/>
              </a:ext>
            </a:extLst>
          </p:cNvPr>
          <p:cNvGrpSpPr/>
          <p:nvPr userDrawn="1"/>
        </p:nvGrpSpPr>
        <p:grpSpPr>
          <a:xfrm>
            <a:off x="478465" y="999455"/>
            <a:ext cx="11291777" cy="74965"/>
            <a:chOff x="478465" y="999455"/>
            <a:chExt cx="11291777" cy="7496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7E084C5-D2B1-455A-846A-509A356CC291}"/>
                </a:ext>
              </a:extLst>
            </p:cNvPr>
            <p:cNvCxnSpPr/>
            <p:nvPr userDrawn="1"/>
          </p:nvCxnSpPr>
          <p:spPr>
            <a:xfrm>
              <a:off x="478465" y="999455"/>
              <a:ext cx="11291777" cy="0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3BEAFF-CC73-4DBD-887E-CABA323CBC33}"/>
                </a:ext>
              </a:extLst>
            </p:cNvPr>
            <p:cNvCxnSpPr/>
            <p:nvPr userDrawn="1"/>
          </p:nvCxnSpPr>
          <p:spPr>
            <a:xfrm>
              <a:off x="478465" y="1074420"/>
              <a:ext cx="11291777" cy="0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738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8B79-F5C3-4C87-9485-8F9CA1A0AD8F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5B92-CEF8-47AC-B323-746A1B18C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8B79-F5C3-4C87-9485-8F9CA1A0AD8F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5B92-CEF8-47AC-B323-746A1B18C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5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8B79-F5C3-4C87-9485-8F9CA1A0AD8F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5B92-CEF8-47AC-B323-746A1B18C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0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>
            <a:lvl1pPr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8B79-F5C3-4C87-9485-8F9CA1A0AD8F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5B92-CEF8-47AC-B323-746A1B18C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0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8B79-F5C3-4C87-9485-8F9CA1A0AD8F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5B92-CEF8-47AC-B323-746A1B18C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7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8B79-F5C3-4C87-9485-8F9CA1A0AD8F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5B92-CEF8-47AC-B323-746A1B18C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3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8B79-F5C3-4C87-9485-8F9CA1A0AD8F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5B92-CEF8-47AC-B323-746A1B18C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C8B79-F5C3-4C87-9485-8F9CA1A0AD8F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C5B92-CEF8-47AC-B323-746A1B18C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0753" y="1932219"/>
            <a:ext cx="9144000" cy="1146661"/>
          </a:xfrm>
        </p:spPr>
        <p:txBody>
          <a:bodyPr>
            <a:normAutofit/>
          </a:bodyPr>
          <a:lstStyle/>
          <a:p>
            <a:r>
              <a:rPr lang="en-US" sz="3200" b="0" dirty="0"/>
              <a:t>Quantifying Performance Requirements for Next-Generation Spaceborne Aerosol Lidars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889" y="6363478"/>
            <a:ext cx="9144000" cy="378025"/>
          </a:xfrm>
        </p:spPr>
        <p:txBody>
          <a:bodyPr>
            <a:normAutofit/>
          </a:bodyPr>
          <a:lstStyle/>
          <a:p>
            <a:r>
              <a:rPr lang="en-US" sz="1800" dirty="0"/>
              <a:t>AMS Annual Meeting, 10-14 Jan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202613-BFAD-4C44-8809-D9995B70203E}"/>
              </a:ext>
            </a:extLst>
          </p:cNvPr>
          <p:cNvSpPr txBox="1"/>
          <p:nvPr/>
        </p:nvSpPr>
        <p:spPr>
          <a:xfrm>
            <a:off x="2048186" y="4010533"/>
            <a:ext cx="83091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Dave Winker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Mark Vaughan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Stuart Young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Travis Toth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Kathy Powell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Anne Garnier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endParaRPr lang="en-US" sz="2000" dirty="0"/>
          </a:p>
          <a:p>
            <a:pPr marL="342900" indent="-342900" algn="ctr">
              <a:spcAft>
                <a:spcPts val="600"/>
              </a:spcAft>
              <a:buAutoNum type="arabicParenR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NASA Langley Research Center, Hampton, VA</a:t>
            </a:r>
          </a:p>
          <a:p>
            <a:pPr marL="342900" indent="-342900" algn="ctr">
              <a:spcAft>
                <a:spcPts val="600"/>
              </a:spcAft>
              <a:buAutoNum type="arabicParenR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CISIRO,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Aspendale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Australia (retired)</a:t>
            </a:r>
          </a:p>
          <a:p>
            <a:pPr marL="342900" indent="-342900" algn="ctr">
              <a:spcAft>
                <a:spcPts val="600"/>
              </a:spcAft>
              <a:buAutoNum type="arabicParenR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NASA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LaRC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/SAIC, Hampton, VA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76FF6E-B68E-4004-BBD0-DBAEEA2B0CF5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2771"/>
            <a:ext cx="12192001" cy="985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8472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38CCF4-8689-4802-AE27-D66B4F04C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Symbol" panose="05050102010706020507" pitchFamily="18" charset="2"/>
              </a:rPr>
              <a:t>b</a:t>
            </a:r>
            <a:r>
              <a:rPr lang="en-US" baseline="-25000" dirty="0" err="1"/>
              <a:t>min</a:t>
            </a:r>
            <a:r>
              <a:rPr lang="en-US" dirty="0"/>
              <a:t> is relevant to detection of layer </a:t>
            </a:r>
            <a:r>
              <a:rPr lang="en-US" i="1" dirty="0"/>
              <a:t>top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13167-1E3C-4CB3-A0A2-064393364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2270"/>
            <a:ext cx="10515600" cy="1701407"/>
          </a:xfrm>
        </p:spPr>
        <p:txBody>
          <a:bodyPr/>
          <a:lstStyle/>
          <a:p>
            <a:r>
              <a:rPr lang="en-US" dirty="0"/>
              <a:t>Detection of layer base is a separate issue</a:t>
            </a:r>
          </a:p>
          <a:p>
            <a:r>
              <a:rPr lang="en-US" dirty="0"/>
              <a:t>An important part of the ‘missing AOD’ issue</a:t>
            </a:r>
          </a:p>
          <a:p>
            <a:pPr lvl="1"/>
            <a:r>
              <a:rPr lang="en-US" dirty="0"/>
              <a:t>CALIOP  only retrieves between detected layer top and estimated layer base</a:t>
            </a:r>
          </a:p>
          <a:p>
            <a:pPr lvl="1"/>
            <a:r>
              <a:rPr lang="en-US" dirty="0"/>
              <a:t>Layer base is ‘extended’ in some cases, but imperfectly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8D4DB4-99E4-4D25-B6E7-1C6C43A2A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540" y="2884303"/>
            <a:ext cx="6745001" cy="360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38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1F221-145D-4D30-B809-9259F15CE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Analysis of BSL Retrieval Uncertainties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354E1-F5F0-444E-9F6A-CCEE21A4E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9774"/>
            <a:ext cx="10515600" cy="4507189"/>
          </a:xfrm>
        </p:spPr>
        <p:txBody>
          <a:bodyPr>
            <a:normAutofit/>
          </a:bodyPr>
          <a:lstStyle/>
          <a:p>
            <a:r>
              <a:rPr lang="en-US" dirty="0"/>
              <a:t>Examine error sources one at a time</a:t>
            </a:r>
          </a:p>
          <a:p>
            <a:endParaRPr lang="en-US" dirty="0"/>
          </a:p>
          <a:p>
            <a:r>
              <a:rPr lang="en-US" dirty="0"/>
              <a:t>Consider idealized case of a single, homogeneous aerosol layer</a:t>
            </a:r>
          </a:p>
          <a:p>
            <a:pPr lvl="1"/>
            <a:r>
              <a:rPr lang="en-US" dirty="0"/>
              <a:t>lidar ratio and scattering ratio are constant with range</a:t>
            </a:r>
          </a:p>
          <a:p>
            <a:endParaRPr lang="en-US" dirty="0"/>
          </a:p>
          <a:p>
            <a:r>
              <a:rPr lang="en-US" dirty="0"/>
              <a:t>Goal: </a:t>
            </a:r>
          </a:p>
          <a:p>
            <a:pPr lvl="1"/>
            <a:r>
              <a:rPr lang="en-US" dirty="0"/>
              <a:t>Quantify impact of calibration errors</a:t>
            </a:r>
          </a:p>
          <a:p>
            <a:pPr lvl="1"/>
            <a:r>
              <a:rPr lang="en-US" dirty="0"/>
              <a:t>Quantify impact of lidar ratio uncertainties</a:t>
            </a:r>
          </a:p>
          <a:p>
            <a:pPr lvl="1"/>
            <a:r>
              <a:rPr lang="en-US" dirty="0"/>
              <a:t>Quantify impact of errors in retrieval of overlying cirrus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303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69" y="1260088"/>
            <a:ext cx="5653854" cy="29167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6E5B38-C30B-4324-A243-221DE58051A1}"/>
              </a:ext>
            </a:extLst>
          </p:cNvPr>
          <p:cNvSpPr txBox="1"/>
          <p:nvPr/>
        </p:nvSpPr>
        <p:spPr>
          <a:xfrm>
            <a:off x="4258829" y="4674582"/>
            <a:ext cx="7824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Contour plots of the relative error in retrieved optical depth  as a function of optical depth and error in lidar ratio, for scattering ratio = 1.5. </a:t>
            </a:r>
          </a:p>
          <a:p>
            <a:r>
              <a:rPr lang="en-US" dirty="0"/>
              <a:t>Magnitude of optical depth error is indicated by the color bar and contour lines.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6E1750-1A23-41FD-96E8-E7AAFD591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277" y="1470755"/>
            <a:ext cx="5323619" cy="30639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FDB805-4511-451F-99B8-F868F2FA2050}"/>
              </a:ext>
            </a:extLst>
          </p:cNvPr>
          <p:cNvSpPr txBox="1"/>
          <p:nvPr/>
        </p:nvSpPr>
        <p:spPr>
          <a:xfrm>
            <a:off x="9064486" y="6138568"/>
            <a:ext cx="2470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Young et al. (</a:t>
            </a:r>
            <a:r>
              <a:rPr lang="en-US" dirty="0" err="1"/>
              <a:t>JTech</a:t>
            </a:r>
            <a:r>
              <a:rPr lang="en-US" dirty="0"/>
              <a:t> 2013)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21EDA7-9225-4D22-B058-AE448793F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Retrieval errors scale non-linearly with AOD</a:t>
            </a:r>
          </a:p>
        </p:txBody>
      </p:sp>
    </p:spTree>
    <p:extLst>
      <p:ext uri="{BB962C8B-B14F-4D97-AF65-F5344CB8AC3E}">
        <p14:creationId xmlns:p14="http://schemas.microsoft.com/office/powerpoint/2010/main" val="2157132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0824"/>
            <a:ext cx="10515600" cy="658605"/>
          </a:xfrm>
        </p:spPr>
        <p:txBody>
          <a:bodyPr>
            <a:normAutofit fontScale="90000"/>
          </a:bodyPr>
          <a:lstStyle/>
          <a:p>
            <a:r>
              <a:rPr lang="en-US" dirty="0"/>
              <a:t>Lidar Ratios retrieved by airborne HSRL </a:t>
            </a:r>
            <a:br>
              <a:rPr lang="en-US" dirty="0"/>
            </a:br>
            <a:r>
              <a:rPr lang="en-US" dirty="0"/>
              <a:t>as a function of CALIOP type classification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628" y="3592327"/>
            <a:ext cx="9104551" cy="20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5130" y="5779434"/>
            <a:ext cx="7780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Figure 11.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Daytime histograms of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lidar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ratio. The numbers in the top row are the means and SDs of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lidar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ratios measured by the HSRL.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00208" y="6295825"/>
            <a:ext cx="2490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Rogers et al. (AMT 2014)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3393" y="4531032"/>
            <a:ext cx="1260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Daytime</a:t>
            </a:r>
          </a:p>
          <a:p>
            <a:r>
              <a:rPr lang="en-US" sz="2400" b="1" dirty="0"/>
              <a:t>flights</a:t>
            </a:r>
          </a:p>
        </p:txBody>
      </p:sp>
      <p:sp>
        <p:nvSpPr>
          <p:cNvPr id="11" name="Oval 10"/>
          <p:cNvSpPr/>
          <p:nvPr/>
        </p:nvSpPr>
        <p:spPr>
          <a:xfrm>
            <a:off x="2186483" y="3681670"/>
            <a:ext cx="1873215" cy="185971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415232" y="3803439"/>
            <a:ext cx="1873215" cy="185971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5DFADB9-1D99-478D-8E4D-35190DC02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2270"/>
            <a:ext cx="10515600" cy="1878495"/>
          </a:xfrm>
        </p:spPr>
        <p:txBody>
          <a:bodyPr>
            <a:normAutofit/>
          </a:bodyPr>
          <a:lstStyle/>
          <a:p>
            <a:r>
              <a:rPr lang="en-US" dirty="0"/>
              <a:t>Lidar ratio selected by CALIOP typing algorithm vs measured by HSRL</a:t>
            </a:r>
          </a:p>
          <a:p>
            <a:pPr lvl="1"/>
            <a:r>
              <a:rPr lang="en-US" dirty="0"/>
              <a:t>Uncertainty in Sa used by CALIOP: 20% at best, more typically 30% - 40%</a:t>
            </a:r>
          </a:p>
          <a:p>
            <a:endParaRPr lang="en-US" dirty="0"/>
          </a:p>
          <a:p>
            <a:r>
              <a:rPr lang="en-US" dirty="0"/>
              <a:t>CALIOP-HSRL discrepancy is also an indicator of limited type information</a:t>
            </a:r>
          </a:p>
          <a:p>
            <a:pPr lvl="1"/>
            <a:r>
              <a:rPr lang="en-US" dirty="0"/>
              <a:t>HSRL retrievals of Sa provide additional information on aerosol type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826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uncertainty in AOD (single layer)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" t="9296" r="11070" b="1792"/>
          <a:stretch/>
        </p:blipFill>
        <p:spPr>
          <a:xfrm>
            <a:off x="6627295" y="2613676"/>
            <a:ext cx="4526478" cy="37329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" t="9892" r="10919"/>
          <a:stretch/>
        </p:blipFill>
        <p:spPr>
          <a:xfrm>
            <a:off x="932208" y="2622871"/>
            <a:ext cx="4610111" cy="37875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6F8973-B66C-4E9E-9641-7A43CE6406EE}"/>
              </a:ext>
            </a:extLst>
          </p:cNvPr>
          <p:cNvSpPr txBox="1"/>
          <p:nvPr/>
        </p:nvSpPr>
        <p:spPr>
          <a:xfrm>
            <a:off x="932208" y="1151349"/>
            <a:ext cx="72154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Accurate AOD is important for: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Aerosol climate forcing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An important performance metric for model evaluation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C5D4DD-1C21-4700-8697-E2DAC9F55E68}"/>
              </a:ext>
            </a:extLst>
          </p:cNvPr>
          <p:cNvSpPr txBox="1"/>
          <p:nvPr/>
        </p:nvSpPr>
        <p:spPr>
          <a:xfrm>
            <a:off x="1630739" y="2284317"/>
            <a:ext cx="4003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Uncertainty due to lidar ratio uncertainty only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AC1F02-3F03-4252-B956-11BCFE6E99DF}"/>
              </a:ext>
            </a:extLst>
          </p:cNvPr>
          <p:cNvSpPr txBox="1"/>
          <p:nvPr/>
        </p:nvSpPr>
        <p:spPr>
          <a:xfrm>
            <a:off x="7309158" y="2284317"/>
            <a:ext cx="3547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Uncertainty due to calibration error only</a:t>
            </a:r>
          </a:p>
        </p:txBody>
      </p:sp>
    </p:spTree>
    <p:extLst>
      <p:ext uri="{BB962C8B-B14F-4D97-AF65-F5344CB8AC3E}">
        <p14:creationId xmlns:p14="http://schemas.microsoft.com/office/powerpoint/2010/main" val="3365203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2251" y="186641"/>
            <a:ext cx="10515600" cy="53333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Uncertainty in near-surface aerosol extinction (BSL)</a:t>
            </a:r>
            <a:endParaRPr lang="en-US" b="0" dirty="0"/>
          </a:p>
        </p:txBody>
      </p:sp>
      <p:sp>
        <p:nvSpPr>
          <p:cNvPr id="7" name="TextBox 6"/>
          <p:cNvSpPr txBox="1"/>
          <p:nvPr/>
        </p:nvSpPr>
        <p:spPr>
          <a:xfrm>
            <a:off x="1413986" y="2543286"/>
            <a:ext cx="4003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Uncertainty due to lidar ratio uncertainty only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74356" y="2543286"/>
            <a:ext cx="3547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Uncertainty due to calibration error only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t="9175" r="11525"/>
          <a:stretch/>
        </p:blipFill>
        <p:spPr>
          <a:xfrm>
            <a:off x="6141273" y="2815936"/>
            <a:ext cx="4298249" cy="35547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" t="8746" r="11249"/>
          <a:stretch/>
        </p:blipFill>
        <p:spPr>
          <a:xfrm>
            <a:off x="1068895" y="2815936"/>
            <a:ext cx="4348751" cy="35715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A58AD2-98F3-4D68-988F-54393AEDA62D}"/>
              </a:ext>
            </a:extLst>
          </p:cNvPr>
          <p:cNvSpPr/>
          <p:nvPr/>
        </p:nvSpPr>
        <p:spPr>
          <a:xfrm>
            <a:off x="488191" y="1275868"/>
            <a:ext cx="76790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Accurate near-surface extinction (to 20-30%) is important for: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Air Quality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Evaluation of models</a:t>
            </a:r>
          </a:p>
        </p:txBody>
      </p:sp>
    </p:spTree>
    <p:extLst>
      <p:ext uri="{BB962C8B-B14F-4D97-AF65-F5344CB8AC3E}">
        <p14:creationId xmlns:p14="http://schemas.microsoft.com/office/powerpoint/2010/main" val="3580454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F12AA7C7-6180-4763-9828-0A4B865118D7}"/>
              </a:ext>
            </a:extLst>
          </p:cNvPr>
          <p:cNvSpPr txBox="1"/>
          <p:nvPr/>
        </p:nvSpPr>
        <p:spPr>
          <a:xfrm>
            <a:off x="568240" y="5155374"/>
            <a:ext cx="732432" cy="38120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630569BC-F87C-4C0B-A450-6F80C8730186}"/>
              </a:ext>
            </a:extLst>
          </p:cNvPr>
          <p:cNvSpPr txBox="1"/>
          <p:nvPr/>
        </p:nvSpPr>
        <p:spPr>
          <a:xfrm>
            <a:off x="2325582" y="3480615"/>
            <a:ext cx="1430861" cy="38120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unconstrained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D4CB08E-0399-4648-B007-993EDDCB4B1A}"/>
              </a:ext>
            </a:extLst>
          </p:cNvPr>
          <p:cNvSpPr txBox="1"/>
          <p:nvPr/>
        </p:nvSpPr>
        <p:spPr>
          <a:xfrm>
            <a:off x="5789336" y="3480616"/>
            <a:ext cx="1072710" cy="38120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constrained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A23A9F-FEDD-4206-8EF6-8B23667155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4"/>
          <a:stretch/>
        </p:blipFill>
        <p:spPr>
          <a:xfrm>
            <a:off x="1479108" y="3861812"/>
            <a:ext cx="6213964" cy="2417335"/>
          </a:xfrm>
          <a:prstGeom prst="rect">
            <a:avLst/>
          </a:prstGeom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7A036569-867E-47BD-A4E0-F2A6086FEC26}"/>
              </a:ext>
            </a:extLst>
          </p:cNvPr>
          <p:cNvSpPr txBox="1"/>
          <p:nvPr/>
        </p:nvSpPr>
        <p:spPr>
          <a:xfrm>
            <a:off x="3317381" y="5495158"/>
            <a:ext cx="425549" cy="3601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C1DA1F-8272-4289-829D-457639BC5212}"/>
              </a:ext>
            </a:extLst>
          </p:cNvPr>
          <p:cNvSpPr txBox="1"/>
          <p:nvPr/>
        </p:nvSpPr>
        <p:spPr>
          <a:xfrm>
            <a:off x="6020291" y="4909153"/>
            <a:ext cx="1223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rms CALIOP-IIR COD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3BBF07-50B1-4AE1-89E5-A9DCD481E4EE}"/>
              </a:ext>
            </a:extLst>
          </p:cNvPr>
          <p:cNvSpPr txBox="1"/>
          <p:nvPr/>
        </p:nvSpPr>
        <p:spPr>
          <a:xfrm rot="5400000">
            <a:off x="6671044" y="5463217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9C831C-A97E-4B13-871D-C7D791893A6C}"/>
              </a:ext>
            </a:extLst>
          </p:cNvPr>
          <p:cNvSpPr txBox="1"/>
          <p:nvPr/>
        </p:nvSpPr>
        <p:spPr>
          <a:xfrm>
            <a:off x="6059377" y="5718049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mean CALIOP-IIR COD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F256FA-D349-4A59-8495-4707D10192AE}"/>
              </a:ext>
            </a:extLst>
          </p:cNvPr>
          <p:cNvSpPr txBox="1"/>
          <p:nvPr/>
        </p:nvSpPr>
        <p:spPr>
          <a:xfrm>
            <a:off x="1578151" y="2844225"/>
            <a:ext cx="6015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CALIOP cirrus OD errors from co-located 5-km IIR OD retrievals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Ocean only, single-layer ROI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C2BE00-846C-4768-87CF-A4F69AD51C6D}"/>
              </a:ext>
            </a:extLst>
          </p:cNvPr>
          <p:cNvSpPr txBox="1"/>
          <p:nvPr/>
        </p:nvSpPr>
        <p:spPr>
          <a:xfrm>
            <a:off x="7905771" y="4938626"/>
            <a:ext cx="4207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results suggest daytime unconstrained retrievals are more accurate than constrained for OD &lt; 0.5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65196A-96AD-44A8-9698-17E42334C90F}"/>
              </a:ext>
            </a:extLst>
          </p:cNvPr>
          <p:cNvSpPr txBox="1"/>
          <p:nvPr/>
        </p:nvSpPr>
        <p:spPr>
          <a:xfrm>
            <a:off x="1599793" y="1374548"/>
            <a:ext cx="55451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Mostly interested in thinner cirrus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Most cirrus has OD &lt;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retrieval errors under dense cirrus are large</a:t>
            </a:r>
          </a:p>
        </p:txBody>
      </p:sp>
      <p:pic>
        <p:nvPicPr>
          <p:cNvPr id="21" name="Picture 20" descr="Screen Shot 2016-05-13 at 11.40.30 PM.png">
            <a:extLst>
              <a:ext uri="{FF2B5EF4-FFF2-40B4-BE49-F238E27FC236}">
                <a16:creationId xmlns:a16="http://schemas.microsoft.com/office/drawing/2014/main" id="{81E43D09-801B-4EEA-9F80-B98C592C74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71"/>
          <a:stretch/>
        </p:blipFill>
        <p:spPr bwMode="auto">
          <a:xfrm>
            <a:off x="7871508" y="1203829"/>
            <a:ext cx="4039410" cy="29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99FB603C-FF28-4F78-A7B9-EFD13800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0" y="183686"/>
            <a:ext cx="10515600" cy="658605"/>
          </a:xfrm>
        </p:spPr>
        <p:txBody>
          <a:bodyPr/>
          <a:lstStyle/>
          <a:p>
            <a:r>
              <a:rPr lang="en-US" dirty="0"/>
              <a:t>Quantification of CALIOP Cirrus OD Errors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21A4C5-071D-412F-A460-EEE9FE338C86}"/>
              </a:ext>
            </a:extLst>
          </p:cNvPr>
          <p:cNvSpPr txBox="1"/>
          <p:nvPr/>
        </p:nvSpPr>
        <p:spPr>
          <a:xfrm rot="5400000">
            <a:off x="6514630" y="469611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28BCC8-0643-4AE4-A247-EE22CBCCF09C}"/>
              </a:ext>
            </a:extLst>
          </p:cNvPr>
          <p:cNvSpPr txBox="1"/>
          <p:nvPr/>
        </p:nvSpPr>
        <p:spPr>
          <a:xfrm>
            <a:off x="4111820" y="6279147"/>
            <a:ext cx="263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(analysis by Anne Garnier)</a:t>
            </a:r>
          </a:p>
        </p:txBody>
      </p:sp>
    </p:spTree>
    <p:extLst>
      <p:ext uri="{BB962C8B-B14F-4D97-AF65-F5344CB8AC3E}">
        <p14:creationId xmlns:p14="http://schemas.microsoft.com/office/powerpoint/2010/main" val="3693707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A8F9E5-7B17-4DD1-AD1A-006E1723C75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0" r="8712" b="4595"/>
          <a:stretch/>
        </p:blipFill>
        <p:spPr bwMode="auto">
          <a:xfrm>
            <a:off x="335560" y="2525612"/>
            <a:ext cx="5352672" cy="3545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C9EBB5-EA6F-4D7B-A351-C2040DC8657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" r="7176" b="4312"/>
          <a:stretch/>
        </p:blipFill>
        <p:spPr bwMode="auto">
          <a:xfrm>
            <a:off x="5704513" y="2525611"/>
            <a:ext cx="5519957" cy="3545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FCC06A-305F-410D-82BE-244642B9F06D}"/>
              </a:ext>
            </a:extLst>
          </p:cNvPr>
          <p:cNvSpPr txBox="1"/>
          <p:nvPr/>
        </p:nvSpPr>
        <p:spPr>
          <a:xfrm>
            <a:off x="2230074" y="2371722"/>
            <a:ext cx="8800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Relative uncertainty in PBL AOD                                                  Relative uncertainty in near-surface aerosol extinction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22899B-28B2-426F-B50E-6FDA24D37A56}"/>
              </a:ext>
            </a:extLst>
          </p:cNvPr>
          <p:cNvSpPr txBox="1"/>
          <p:nvPr/>
        </p:nvSpPr>
        <p:spPr>
          <a:xfrm>
            <a:off x="8920480" y="5974151"/>
            <a:ext cx="2606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Solid lines: 2 km PBL height</a:t>
            </a:r>
          </a:p>
          <a:p>
            <a:r>
              <a:rPr lang="en-US" sz="1400" dirty="0"/>
              <a:t>Dashed lines: 500 m PBL height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8A3509-4C52-4240-BEBD-FF9F004AE544}"/>
              </a:ext>
            </a:extLst>
          </p:cNvPr>
          <p:cNvSpPr txBox="1"/>
          <p:nvPr/>
        </p:nvSpPr>
        <p:spPr>
          <a:xfrm>
            <a:off x="464037" y="1524976"/>
            <a:ext cx="661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results from Young et al. (2013), the cirrus attenuation correction error is converted into a relative calibration error: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C9730F0-6A57-4D64-A408-7AD45593B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80" y="149818"/>
            <a:ext cx="10515600" cy="704015"/>
          </a:xfrm>
        </p:spPr>
        <p:txBody>
          <a:bodyPr>
            <a:normAutofit/>
          </a:bodyPr>
          <a:lstStyle/>
          <a:p>
            <a:r>
              <a:rPr lang="en-US" dirty="0"/>
              <a:t>Uncertainty from error in correction of overlying cirrus attenuation</a:t>
            </a:r>
            <a:br>
              <a:rPr lang="en-US" dirty="0"/>
            </a:br>
            <a:r>
              <a:rPr lang="en-US" sz="1800" b="0" dirty="0"/>
              <a:t>Assumes unconstrained retrievals with perfect lidar calibration and lidar ratio</a:t>
            </a:r>
          </a:p>
        </p:txBody>
      </p:sp>
    </p:spTree>
    <p:extLst>
      <p:ext uri="{BB962C8B-B14F-4D97-AF65-F5344CB8AC3E}">
        <p14:creationId xmlns:p14="http://schemas.microsoft.com/office/powerpoint/2010/main" val="3460463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8DFFA0-34D2-4D1F-8EED-117ED7FD797C}"/>
              </a:ext>
            </a:extLst>
          </p:cNvPr>
          <p:cNvSpPr txBox="1"/>
          <p:nvPr/>
        </p:nvSpPr>
        <p:spPr>
          <a:xfrm>
            <a:off x="3576522" y="5971209"/>
            <a:ext cx="531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Solid lines: error from correction of overlying attenuation</a:t>
            </a:r>
          </a:p>
          <a:p>
            <a:r>
              <a:rPr lang="en-US" sz="1400" dirty="0"/>
              <a:t>Dashed lines: error from CALIOP calibration (1.5%) in cloud-free skies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80F05-03E1-4AAB-972D-958BF34FD939}"/>
              </a:ext>
            </a:extLst>
          </p:cNvPr>
          <p:cNvSpPr txBox="1"/>
          <p:nvPr/>
        </p:nvSpPr>
        <p:spPr>
          <a:xfrm>
            <a:off x="1347787" y="1942710"/>
            <a:ext cx="10206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Relative uncertainty in PBL AOD, 2 km PBL height                           Relative uncertainty in near-surface aerosol extinction, 500 m PBL height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437601-10DA-4082-9512-57D89A0E689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" t="8702" b="5509"/>
          <a:stretch/>
        </p:blipFill>
        <p:spPr>
          <a:xfrm>
            <a:off x="219075" y="2250487"/>
            <a:ext cx="5896736" cy="3674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C0FD75-6FA2-43B9-ACEF-E12525DC242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" t="7822" r="4309" b="5483"/>
          <a:stretch/>
        </p:blipFill>
        <p:spPr>
          <a:xfrm>
            <a:off x="6133869" y="2250487"/>
            <a:ext cx="5524731" cy="35949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C355D6-BE51-4A07-97D1-547284CAE2CD}"/>
              </a:ext>
            </a:extLst>
          </p:cNvPr>
          <p:cNvSpPr txBox="1"/>
          <p:nvPr/>
        </p:nvSpPr>
        <p:spPr>
          <a:xfrm>
            <a:off x="1347787" y="1337975"/>
            <a:ext cx="618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Plotting previous results as a function of AOD or extinction: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D8CA9AE-A295-465F-BBFC-00526E663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23730"/>
          </a:xfrm>
        </p:spPr>
        <p:txBody>
          <a:bodyPr>
            <a:normAutofit/>
          </a:bodyPr>
          <a:lstStyle/>
          <a:p>
            <a:r>
              <a:rPr lang="en-US" dirty="0"/>
              <a:t>Uncertainty from correction of overlying cirrus attenuation </a:t>
            </a:r>
            <a:br>
              <a:rPr lang="en-US" dirty="0"/>
            </a:br>
            <a:r>
              <a:rPr lang="en-US" sz="1800" b="0" dirty="0"/>
              <a:t>Assumes perfect calibration and lidar ratio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90870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How is HSRL different from backscatter lidar?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7262" y="1328679"/>
            <a:ext cx="48417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backscatter </a:t>
            </a:r>
            <a:r>
              <a:rPr lang="en-US" dirty="0" err="1"/>
              <a:t>lidar</a:t>
            </a:r>
            <a:r>
              <a:rPr lang="en-US" dirty="0"/>
              <a:t> measures the total attenuated </a:t>
            </a:r>
          </a:p>
          <a:p>
            <a:r>
              <a:rPr lang="en-US" dirty="0"/>
              <a:t>              backscatter signal: 	</a:t>
            </a:r>
          </a:p>
          <a:p>
            <a:endParaRPr lang="en-US" dirty="0"/>
          </a:p>
          <a:p>
            <a:r>
              <a:rPr lang="en-US" dirty="0"/>
              <a:t>          </a:t>
            </a:r>
            <a:r>
              <a:rPr lang="en-US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’</a:t>
            </a:r>
            <a:r>
              <a:rPr lang="en-US" dirty="0"/>
              <a:t> = (</a:t>
            </a:r>
            <a:r>
              <a:rPr lang="en-US" dirty="0" err="1">
                <a:latin typeface="Symbol" panose="05050102010706020507" pitchFamily="18" charset="2"/>
              </a:rPr>
              <a:t>b</a:t>
            </a:r>
            <a:r>
              <a:rPr lang="en-US" baseline="-25000" dirty="0" err="1"/>
              <a:t>p</a:t>
            </a:r>
            <a:r>
              <a:rPr lang="en-US" dirty="0"/>
              <a:t>  + </a:t>
            </a:r>
            <a:r>
              <a:rPr lang="en-US" dirty="0" err="1">
                <a:latin typeface="Symbol" panose="05050102010706020507" pitchFamily="18" charset="2"/>
              </a:rPr>
              <a:t>b</a:t>
            </a:r>
            <a:r>
              <a:rPr lang="en-US" baseline="-25000" dirty="0" err="1"/>
              <a:t>m</a:t>
            </a:r>
            <a:r>
              <a:rPr lang="en-US" dirty="0"/>
              <a:t>) e</a:t>
            </a:r>
            <a:r>
              <a:rPr lang="en-US" baseline="30000" dirty="0"/>
              <a:t>-2</a:t>
            </a:r>
            <a:r>
              <a:rPr lang="en-US" baseline="30000" dirty="0">
                <a:latin typeface="Symbol" panose="05050102010706020507" pitchFamily="18" charset="2"/>
              </a:rPr>
              <a:t>t</a:t>
            </a:r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and retrieves particulate backscatter:</a:t>
            </a:r>
          </a:p>
          <a:p>
            <a:endParaRPr lang="en-US" dirty="0"/>
          </a:p>
          <a:p>
            <a:r>
              <a:rPr lang="en-US" dirty="0"/>
              <a:t>        </a:t>
            </a:r>
            <a:r>
              <a:rPr lang="en-US" dirty="0" err="1">
                <a:latin typeface="Symbol" panose="05050102010706020507" pitchFamily="18" charset="2"/>
              </a:rPr>
              <a:t>b</a:t>
            </a:r>
            <a:r>
              <a:rPr lang="en-US" baseline="-25000" dirty="0" err="1"/>
              <a:t>p</a:t>
            </a:r>
            <a:r>
              <a:rPr lang="en-US" dirty="0"/>
              <a:t> =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’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baseline="30000" dirty="0">
                <a:solidFill>
                  <a:srgbClr val="FF0000"/>
                </a:solidFill>
              </a:rPr>
              <a:t>+2</a:t>
            </a:r>
            <a:r>
              <a:rPr lang="en-US" baseline="30000" dirty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en-US" baseline="30000" dirty="0"/>
              <a:t> </a:t>
            </a:r>
            <a:r>
              <a:rPr lang="en-US" dirty="0"/>
              <a:t> –  </a:t>
            </a:r>
            <a:r>
              <a:rPr lang="en-US" dirty="0" err="1">
                <a:latin typeface="Symbol" panose="05050102010706020507" pitchFamily="18" charset="2"/>
              </a:rPr>
              <a:t>b</a:t>
            </a:r>
            <a:r>
              <a:rPr lang="en-US" baseline="-25000" dirty="0" err="1"/>
              <a:t>m</a:t>
            </a:r>
            <a:endParaRPr lang="en-US" baseline="-25000" dirty="0"/>
          </a:p>
          <a:p>
            <a:endParaRPr lang="en-US" dirty="0"/>
          </a:p>
          <a:p>
            <a:r>
              <a:rPr lang="en-US" dirty="0"/>
              <a:t>extinction is then  estimated:</a:t>
            </a:r>
          </a:p>
          <a:p>
            <a:endParaRPr lang="en-US" dirty="0"/>
          </a:p>
          <a:p>
            <a:r>
              <a:rPr lang="en-US" dirty="0">
                <a:latin typeface="Symbol" panose="05050102010706020507" pitchFamily="18" charset="2"/>
              </a:rPr>
              <a:t>        </a:t>
            </a:r>
            <a:r>
              <a:rPr lang="en-US" dirty="0" err="1">
                <a:latin typeface="Symbol" panose="05050102010706020507" pitchFamily="18" charset="2"/>
              </a:rPr>
              <a:t>s</a:t>
            </a:r>
            <a:r>
              <a:rPr lang="en-US" baseline="-25000" dirty="0" err="1"/>
              <a:t>p</a:t>
            </a:r>
            <a:r>
              <a:rPr lang="en-US" dirty="0"/>
              <a:t> = </a:t>
            </a:r>
            <a:r>
              <a:rPr lang="en-US" dirty="0" err="1">
                <a:solidFill>
                  <a:srgbClr val="FF0000"/>
                </a:solidFill>
              </a:rPr>
              <a:t>S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/>
              <a:t> </a:t>
            </a:r>
            <a:r>
              <a:rPr lang="en-US" dirty="0" err="1">
                <a:latin typeface="Symbol" panose="05050102010706020507" pitchFamily="18" charset="2"/>
              </a:rPr>
              <a:t>b</a:t>
            </a:r>
            <a:r>
              <a:rPr lang="en-US" baseline="-25000" dirty="0" err="1"/>
              <a:t>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Uncertainties propagate downward, largest near the surface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0" y="1328679"/>
            <a:ext cx="59336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HSRL measures aerosol scattering ratio from attenuated </a:t>
            </a:r>
          </a:p>
          <a:p>
            <a:r>
              <a:rPr lang="en-US" dirty="0"/>
              <a:t>particulate and molecular backscatter signals:</a:t>
            </a:r>
          </a:p>
          <a:p>
            <a:endParaRPr lang="en-US" dirty="0"/>
          </a:p>
          <a:p>
            <a:r>
              <a:rPr lang="en-US" dirty="0"/>
              <a:t>  	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 = 1 + (</a:t>
            </a:r>
            <a:r>
              <a:rPr lang="en-US" dirty="0" err="1">
                <a:latin typeface="Symbol" panose="05050102010706020507" pitchFamily="18" charset="2"/>
              </a:rPr>
              <a:t>b</a:t>
            </a:r>
            <a:r>
              <a:rPr lang="en-US" baseline="-25000" dirty="0" err="1"/>
              <a:t>p</a:t>
            </a:r>
            <a:r>
              <a:rPr lang="en-US" dirty="0"/>
              <a:t> e</a:t>
            </a:r>
            <a:r>
              <a:rPr lang="en-US" baseline="30000" dirty="0"/>
              <a:t>-2</a:t>
            </a:r>
            <a:r>
              <a:rPr lang="en-US" baseline="30000" dirty="0">
                <a:latin typeface="Symbol" panose="05050102010706020507" pitchFamily="18" charset="2"/>
              </a:rPr>
              <a:t>t</a:t>
            </a:r>
            <a:r>
              <a:rPr lang="en-US" baseline="30000" dirty="0"/>
              <a:t> </a:t>
            </a:r>
            <a:r>
              <a:rPr lang="en-US" dirty="0"/>
              <a:t>) / ( </a:t>
            </a:r>
            <a:r>
              <a:rPr lang="en-US" dirty="0" err="1">
                <a:latin typeface="Symbol" panose="05050102010706020507" pitchFamily="18" charset="2"/>
              </a:rPr>
              <a:t>b</a:t>
            </a:r>
            <a:r>
              <a:rPr lang="en-US" baseline="-25000" dirty="0" err="1"/>
              <a:t>m</a:t>
            </a:r>
            <a:r>
              <a:rPr lang="en-US" baseline="-25000" dirty="0"/>
              <a:t>  </a:t>
            </a:r>
            <a:r>
              <a:rPr lang="en-US" dirty="0"/>
              <a:t>e</a:t>
            </a:r>
            <a:r>
              <a:rPr lang="en-US" baseline="30000" dirty="0"/>
              <a:t>-2</a:t>
            </a:r>
            <a:r>
              <a:rPr lang="en-US" baseline="30000" dirty="0">
                <a:latin typeface="Symbol" panose="05050102010706020507" pitchFamily="18" charset="2"/>
              </a:rPr>
              <a:t>t </a:t>
            </a:r>
            <a:r>
              <a:rPr lang="en-US" dirty="0"/>
              <a:t>) = 1 + </a:t>
            </a:r>
            <a:r>
              <a:rPr lang="en-US" dirty="0" err="1">
                <a:latin typeface="Symbol" panose="05050102010706020507" pitchFamily="18" charset="2"/>
              </a:rPr>
              <a:t>b</a:t>
            </a:r>
            <a:r>
              <a:rPr lang="en-US" baseline="-25000" dirty="0" err="1"/>
              <a:t>p</a:t>
            </a:r>
            <a:r>
              <a:rPr lang="en-US" baseline="30000" dirty="0"/>
              <a:t> </a:t>
            </a:r>
            <a:r>
              <a:rPr lang="en-US" dirty="0"/>
              <a:t>/ </a:t>
            </a:r>
            <a:r>
              <a:rPr lang="en-US" dirty="0" err="1">
                <a:latin typeface="Symbol" panose="05050102010706020507" pitchFamily="18" charset="2"/>
              </a:rPr>
              <a:t>b</a:t>
            </a:r>
            <a:r>
              <a:rPr lang="en-US" baseline="-25000" dirty="0" err="1"/>
              <a:t>mol</a:t>
            </a:r>
            <a:r>
              <a:rPr lang="en-US" baseline="-25000" dirty="0"/>
              <a:t>  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HSRL particulate backscatter is computed :  </a:t>
            </a:r>
          </a:p>
          <a:p>
            <a:endParaRPr lang="en-US" dirty="0"/>
          </a:p>
          <a:p>
            <a:r>
              <a:rPr lang="en-US" dirty="0"/>
              <a:t>                 </a:t>
            </a:r>
            <a:r>
              <a:rPr lang="en-US" dirty="0" err="1">
                <a:latin typeface="Symbol" panose="05050102010706020507" pitchFamily="18" charset="2"/>
              </a:rPr>
              <a:t>b</a:t>
            </a:r>
            <a:r>
              <a:rPr lang="en-US" baseline="-25000" dirty="0" err="1"/>
              <a:t>p</a:t>
            </a:r>
            <a:r>
              <a:rPr lang="en-US" dirty="0"/>
              <a:t> = </a:t>
            </a:r>
            <a:r>
              <a:rPr lang="en-US" dirty="0" err="1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baseline="-25000" dirty="0" err="1">
                <a:solidFill>
                  <a:srgbClr val="FF0000"/>
                </a:solidFill>
              </a:rPr>
              <a:t>m,mod</a:t>
            </a:r>
            <a:r>
              <a:rPr lang="en-US" dirty="0"/>
              <a:t> (R – 1)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Aerosol extinction is estimated independently from the slope of the (attenuated) molecular channel signal: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Aerosol scattering ratio measured directly, overlying extinction errors do not propagate downward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699462" y="4744999"/>
                <a:ext cx="3806199" cy="4525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000" dirty="0"/>
                  <a:t> ln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sz="2000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462" y="4744999"/>
                <a:ext cx="3806199" cy="452560"/>
              </a:xfrm>
              <a:prstGeom prst="rect">
                <a:avLst/>
              </a:prstGeom>
              <a:blipFill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84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BF054-43CD-445F-8F56-0DB1D0546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4F4D9-4AA0-4151-8FFE-DC5455A21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50334"/>
            <a:ext cx="11302408" cy="5317165"/>
          </a:xfrm>
        </p:spPr>
        <p:txBody>
          <a:bodyPr>
            <a:normAutofit/>
          </a:bodyPr>
          <a:lstStyle/>
          <a:p>
            <a:r>
              <a:rPr lang="en-US" dirty="0"/>
              <a:t>A question before the ACCP study team: </a:t>
            </a:r>
          </a:p>
          <a:p>
            <a:pPr marL="0" indent="0">
              <a:buNone/>
            </a:pPr>
            <a:r>
              <a:rPr lang="en-US" dirty="0"/>
              <a:t>                                         How can we improve on CALIOP performance?</a:t>
            </a:r>
          </a:p>
          <a:p>
            <a:pPr lvl="1"/>
            <a:r>
              <a:rPr lang="en-US" dirty="0"/>
              <a:t>Better SNR </a:t>
            </a:r>
            <a:r>
              <a:rPr lang="en-US" dirty="0">
                <a:sym typeface="Wingdings" panose="05000000000000000000" pitchFamily="2" charset="2"/>
              </a:rPr>
              <a:t> better </a:t>
            </a:r>
            <a:r>
              <a:rPr lang="en-US" dirty="0"/>
              <a:t>spatial resolution than CALIOP</a:t>
            </a:r>
          </a:p>
          <a:p>
            <a:pPr lvl="2"/>
            <a:r>
              <a:rPr lang="en-US" dirty="0"/>
              <a:t>PBL height</a:t>
            </a:r>
          </a:p>
          <a:p>
            <a:pPr lvl="1"/>
            <a:r>
              <a:rPr lang="en-US" dirty="0"/>
              <a:t>More accurate AOD</a:t>
            </a:r>
          </a:p>
          <a:p>
            <a:pPr lvl="2"/>
            <a:r>
              <a:rPr lang="en-US" dirty="0"/>
              <a:t>Climate forcing from aerosol radiative effects at TOA and surface</a:t>
            </a:r>
          </a:p>
          <a:p>
            <a:pPr lvl="1"/>
            <a:r>
              <a:rPr lang="en-US" dirty="0"/>
              <a:t>More accurate near-surface aerosol extinction</a:t>
            </a:r>
          </a:p>
          <a:p>
            <a:pPr lvl="2"/>
            <a:r>
              <a:rPr lang="en-US" dirty="0"/>
              <a:t>Air Quality</a:t>
            </a:r>
          </a:p>
          <a:p>
            <a:pPr lvl="2"/>
            <a:r>
              <a:rPr lang="en-US" dirty="0"/>
              <a:t>Model evaluation (surface is an aerosol source)</a:t>
            </a:r>
          </a:p>
          <a:p>
            <a:r>
              <a:rPr lang="en-US" dirty="0"/>
              <a:t>A few issues</a:t>
            </a:r>
          </a:p>
          <a:p>
            <a:pPr lvl="1"/>
            <a:r>
              <a:rPr lang="en-US" dirty="0"/>
              <a:t>How to flow science requirements defined for ACCP down to instrument design requirements?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What are the best performance metrics?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Better quantify CALIOP performance as a baseline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BB4BB5-E646-4E3D-9BF0-8DB07B2E0947}"/>
              </a:ext>
            </a:extLst>
          </p:cNvPr>
          <p:cNvGrpSpPr/>
          <p:nvPr/>
        </p:nvGrpSpPr>
        <p:grpSpPr>
          <a:xfrm>
            <a:off x="9027899" y="2533331"/>
            <a:ext cx="2534623" cy="1791337"/>
            <a:chOff x="5292207" y="2719958"/>
            <a:chExt cx="5354022" cy="378170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904D6C2-17EB-4E4B-9F50-618D86534B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91"/>
            <a:stretch/>
          </p:blipFill>
          <p:spPr>
            <a:xfrm>
              <a:off x="7229627" y="3050264"/>
              <a:ext cx="394315" cy="302574"/>
            </a:xfrm>
            <a:prstGeom prst="rect">
              <a:avLst/>
            </a:prstGeom>
          </p:spPr>
        </p:pic>
        <p:pic>
          <p:nvPicPr>
            <p:cNvPr id="14" name="Picture 13">
              <a:hlinkClick r:id="" action="ppaction://noaction"/>
              <a:extLst>
                <a:ext uri="{FF2B5EF4-FFF2-40B4-BE49-F238E27FC236}">
                  <a16:creationId xmlns:a16="http://schemas.microsoft.com/office/drawing/2014/main" id="{6421ABD2-78A6-4102-82E7-B71BF1347A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0383"/>
            <a:stretch/>
          </p:blipFill>
          <p:spPr>
            <a:xfrm>
              <a:off x="5292207" y="2719958"/>
              <a:ext cx="5354022" cy="3781701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ABB5479-954B-4ABC-B2C3-D3635AAB686B}"/>
                </a:ext>
              </a:extLst>
            </p:cNvPr>
            <p:cNvSpPr/>
            <p:nvPr/>
          </p:nvSpPr>
          <p:spPr>
            <a:xfrm rot="21270298">
              <a:off x="8504959" y="2996508"/>
              <a:ext cx="350507" cy="321605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6">
                <a:solidFill>
                  <a:srgbClr val="FF0000"/>
                </a:solidFill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601AEBC-CD67-461E-ABC0-FA83358ED3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91"/>
            <a:stretch/>
          </p:blipFill>
          <p:spPr>
            <a:xfrm>
              <a:off x="7712401" y="2801903"/>
              <a:ext cx="768373" cy="686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7324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Uncertainty in aerosol backscatter coefficient: BSL vs HSRL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93" y="1120047"/>
            <a:ext cx="6848015" cy="5243513"/>
          </a:xfrm>
        </p:spPr>
      </p:pic>
      <p:sp>
        <p:nvSpPr>
          <p:cNvPr id="3" name="TextBox 2"/>
          <p:cNvSpPr txBox="1"/>
          <p:nvPr/>
        </p:nvSpPr>
        <p:spPr>
          <a:xfrm>
            <a:off x="6940827" y="5604681"/>
            <a:ext cx="4412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 = particulate scattering ratio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 = photoelectron count in range bin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671623" y="3557138"/>
            <a:ext cx="8210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latin typeface="Symbol" panose="05050102010706020507" pitchFamily="18" charset="2"/>
              </a:rPr>
              <a:t>Db</a:t>
            </a:r>
            <a:r>
              <a:rPr lang="en-US" baseline="-25000" dirty="0" err="1"/>
              <a:t>p</a:t>
            </a:r>
            <a:r>
              <a:rPr lang="en-US" dirty="0"/>
              <a:t>/</a:t>
            </a:r>
            <a:r>
              <a:rPr lang="en-US" dirty="0" err="1">
                <a:latin typeface="Symbol" panose="05050102010706020507" pitchFamily="18" charset="2"/>
              </a:rPr>
              <a:t>b</a:t>
            </a:r>
            <a:r>
              <a:rPr lang="en-US" baseline="-25000" dirty="0" err="1"/>
              <a:t>p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6733738" y="1432531"/>
            <a:ext cx="499606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ideal HSRL measures aerosol and molecular backscatter independently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a given number of signal photons: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uncertainty in retrieved aerosol backscatter coefficient varies with scattering ratio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HSRL is more sensitive to tenuous aerosol: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Important for Objective 5	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- Important for Objective 8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- Important for evaluation of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Aerocom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models  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in free troposphere </a:t>
            </a:r>
          </a:p>
        </p:txBody>
      </p:sp>
    </p:spTree>
    <p:extLst>
      <p:ext uri="{BB962C8B-B14F-4D97-AF65-F5344CB8AC3E}">
        <p14:creationId xmlns:p14="http://schemas.microsoft.com/office/powerpoint/2010/main" val="982303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Chart&#10;&#10;Description automatically generated">
            <a:extLst>
              <a:ext uri="{FF2B5EF4-FFF2-40B4-BE49-F238E27FC236}">
                <a16:creationId xmlns:a16="http://schemas.microsoft.com/office/drawing/2014/main" id="{DCA09065-5B39-457E-9F44-713DD7175E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998" b="5334"/>
          <a:stretch/>
        </p:blipFill>
        <p:spPr>
          <a:xfrm>
            <a:off x="4807447" y="2456675"/>
            <a:ext cx="4600124" cy="324712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8E27859-179C-43CF-AAB8-29415606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Conclusion: Comprehensive Retrieval Simulations for ACCP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1C0B07-FECF-45F2-AE85-41BA9578D107}"/>
              </a:ext>
            </a:extLst>
          </p:cNvPr>
          <p:cNvSpPr txBox="1"/>
          <p:nvPr/>
        </p:nvSpPr>
        <p:spPr>
          <a:xfrm>
            <a:off x="1796524" y="1369268"/>
            <a:ext cx="639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Simulated 532 nm lidar extinction retrieval uncertainties including SNR and systematic calibration and lidar ratio errors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C12767-D282-4AFD-81DA-527C7300B3FE}"/>
              </a:ext>
            </a:extLst>
          </p:cNvPr>
          <p:cNvSpPr txBox="1"/>
          <p:nvPr/>
        </p:nvSpPr>
        <p:spPr>
          <a:xfrm>
            <a:off x="8316097" y="5790430"/>
            <a:ext cx="3271537" cy="8309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Figures courtesy of Travis </a:t>
            </a:r>
          </a:p>
          <a:p>
            <a:r>
              <a:rPr lang="en-US" sz="1600" dirty="0"/>
              <a:t>Toth and Kathy Powell (ACCP SIT)</a:t>
            </a:r>
          </a:p>
          <a:p>
            <a:r>
              <a:rPr lang="en-US" sz="1600" dirty="0"/>
              <a:t>Method developed by Mark Vaughan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B424F2-C994-4655-940A-16BCEAD5AD92}"/>
              </a:ext>
            </a:extLst>
          </p:cNvPr>
          <p:cNvSpPr txBox="1"/>
          <p:nvPr/>
        </p:nvSpPr>
        <p:spPr>
          <a:xfrm>
            <a:off x="6579804" y="2176471"/>
            <a:ext cx="728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Night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592B9B-D83A-4C9B-88F8-EC0F8589B78F}"/>
              </a:ext>
            </a:extLst>
          </p:cNvPr>
          <p:cNvGrpSpPr/>
          <p:nvPr/>
        </p:nvGrpSpPr>
        <p:grpSpPr>
          <a:xfrm>
            <a:off x="284921" y="2176471"/>
            <a:ext cx="4564060" cy="3709979"/>
            <a:chOff x="8086468" y="984185"/>
            <a:chExt cx="3518930" cy="2708100"/>
          </a:xfrm>
        </p:grpSpPr>
        <p:pic>
          <p:nvPicPr>
            <p:cNvPr id="37" name="Picture 36" descr="Chart&#10;&#10;Description automatically generated">
              <a:extLst>
                <a:ext uri="{FF2B5EF4-FFF2-40B4-BE49-F238E27FC236}">
                  <a16:creationId xmlns:a16="http://schemas.microsoft.com/office/drawing/2014/main" id="{55F14439-2AAC-45E0-9E39-EDA0D2EBA5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734" b="54285"/>
            <a:stretch/>
          </p:blipFill>
          <p:spPr>
            <a:xfrm>
              <a:off x="8086468" y="1188720"/>
              <a:ext cx="3518930" cy="250356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165EE5-713F-4E93-A723-3298AE5A1D8F}"/>
                </a:ext>
              </a:extLst>
            </p:cNvPr>
            <p:cNvSpPr txBox="1"/>
            <p:nvPr/>
          </p:nvSpPr>
          <p:spPr>
            <a:xfrm>
              <a:off x="9231604" y="1933265"/>
              <a:ext cx="7262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smoke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173413-73B1-4F4D-A8D8-F69C87E12FB2}"/>
                </a:ext>
              </a:extLst>
            </p:cNvPr>
            <p:cNvSpPr txBox="1"/>
            <p:nvPr/>
          </p:nvSpPr>
          <p:spPr>
            <a:xfrm>
              <a:off x="8662680" y="2827522"/>
              <a:ext cx="9220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pollution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62F53E7-FC5F-4401-BD4E-24F059CA6198}"/>
                </a:ext>
              </a:extLst>
            </p:cNvPr>
            <p:cNvSpPr txBox="1"/>
            <p:nvPr/>
          </p:nvSpPr>
          <p:spPr>
            <a:xfrm>
              <a:off x="9797619" y="984185"/>
              <a:ext cx="423430" cy="269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Day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E5C9D7F-DDB5-41D9-9E74-0037175C7044}"/>
                </a:ext>
              </a:extLst>
            </p:cNvPr>
            <p:cNvSpPr txBox="1"/>
            <p:nvPr/>
          </p:nvSpPr>
          <p:spPr>
            <a:xfrm>
              <a:off x="10202533" y="2356912"/>
              <a:ext cx="11140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(AOD = 0.43)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82C7244-8825-4669-A17B-72F16C075C26}"/>
              </a:ext>
            </a:extLst>
          </p:cNvPr>
          <p:cNvSpPr txBox="1"/>
          <p:nvPr/>
        </p:nvSpPr>
        <p:spPr>
          <a:xfrm>
            <a:off x="9194595" y="2868471"/>
            <a:ext cx="25064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Lidar09 – advanced     </a:t>
            </a:r>
          </a:p>
          <a:p>
            <a:r>
              <a:rPr lang="en-US" sz="1600" dirty="0"/>
              <a:t>                  backscatter lidar</a:t>
            </a:r>
          </a:p>
          <a:p>
            <a:r>
              <a:rPr lang="en-US" sz="1600" dirty="0">
                <a:solidFill>
                  <a:srgbClr val="00B050"/>
                </a:solidFill>
              </a:rPr>
              <a:t>Lidar05 – HSRL</a:t>
            </a:r>
          </a:p>
          <a:p>
            <a:r>
              <a:rPr lang="en-US" sz="1600" dirty="0">
                <a:solidFill>
                  <a:srgbClr val="FF0000"/>
                </a:solidFill>
              </a:rPr>
              <a:t>Lidar06 – HSRL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204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 of global AOD datasets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540C38C-FB56-430B-9A70-BDB4EC689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3166" y="1380787"/>
            <a:ext cx="3704520" cy="4826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CALIOP biased low </a:t>
            </a:r>
            <a:r>
              <a:rPr lang="en-US" b="0" dirty="0"/>
              <a:t>due to undetected aerosol</a:t>
            </a:r>
          </a:p>
          <a:p>
            <a:pPr>
              <a:lnSpc>
                <a:spcPct val="120000"/>
              </a:lnSpc>
            </a:pPr>
            <a:r>
              <a:rPr lang="en-US" dirty="0"/>
              <a:t>MODIS likely biased high</a:t>
            </a:r>
            <a:r>
              <a:rPr lang="en-US" b="0" dirty="0"/>
              <a:t>, due to cloud masking biases, 3D scattering </a:t>
            </a:r>
          </a:p>
          <a:p>
            <a:endParaRPr lang="en-US" dirty="0"/>
          </a:p>
          <a:p>
            <a:r>
              <a:rPr lang="en-US" dirty="0"/>
              <a:t>Kim et al (JGR 2017):</a:t>
            </a:r>
          </a:p>
          <a:p>
            <a:pPr>
              <a:lnSpc>
                <a:spcPct val="120000"/>
              </a:lnSpc>
            </a:pPr>
            <a:r>
              <a:rPr lang="en-US" sz="1800" b="0" dirty="0"/>
              <a:t>Estimate CALIOP daytime global mean AOD bias of 0.036 due to undetected aerosol (25%)</a:t>
            </a:r>
          </a:p>
          <a:p>
            <a:pPr marL="0" indent="0">
              <a:buNone/>
            </a:pPr>
            <a:endParaRPr lang="en-US" b="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See also: </a:t>
            </a:r>
          </a:p>
          <a:p>
            <a:pPr marL="457200" lvl="1" indent="0">
              <a:buNone/>
            </a:pPr>
            <a:r>
              <a:rPr lang="en-US" sz="1800" b="0" dirty="0">
                <a:sym typeface="Wingdings" panose="05000000000000000000" pitchFamily="2" charset="2"/>
              </a:rPr>
              <a:t>Thorsen et al (GRL 2017)</a:t>
            </a:r>
          </a:p>
          <a:p>
            <a:pPr marL="457200" lvl="1" indent="0">
              <a:buNone/>
            </a:pPr>
            <a:r>
              <a:rPr lang="en-US" sz="1800" b="0" dirty="0">
                <a:sym typeface="Wingdings" panose="05000000000000000000" pitchFamily="2" charset="2"/>
              </a:rPr>
              <a:t>Toth et al. (AMT 2018)</a:t>
            </a:r>
            <a:endParaRPr lang="en-US" sz="18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3803" b="10166"/>
          <a:stretch/>
        </p:blipFill>
        <p:spPr>
          <a:xfrm>
            <a:off x="350891" y="1616609"/>
            <a:ext cx="7469134" cy="43545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09931" y="5994140"/>
            <a:ext cx="2515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(Sayer et al., JGR, 2018).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6302" y="1255081"/>
            <a:ext cx="6010620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/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Global-mean over-ocean AOD          </a:t>
            </a:r>
          </a:p>
        </p:txBody>
      </p:sp>
    </p:spTree>
    <p:extLst>
      <p:ext uri="{BB962C8B-B14F-4D97-AF65-F5344CB8AC3E}">
        <p14:creationId xmlns:p14="http://schemas.microsoft.com/office/powerpoint/2010/main" val="262924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877"/>
            <a:ext cx="10515600" cy="658605"/>
          </a:xfrm>
        </p:spPr>
        <p:txBody>
          <a:bodyPr>
            <a:normAutofit/>
          </a:bodyPr>
          <a:lstStyle/>
          <a:p>
            <a:r>
              <a:rPr lang="en-US" dirty="0"/>
              <a:t>Power-Aperture Product as a Simple Metric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1531"/>
            <a:ext cx="10515600" cy="1480719"/>
          </a:xfrm>
        </p:spPr>
        <p:txBody>
          <a:bodyPr>
            <a:normAutofit/>
          </a:bodyPr>
          <a:lstStyle/>
          <a:p>
            <a:r>
              <a:rPr lang="en-US" dirty="0"/>
              <a:t>Power aperture product:  </a:t>
            </a:r>
            <a:r>
              <a:rPr lang="en-US" b="0" dirty="0" err="1"/>
              <a:t>PxA</a:t>
            </a:r>
            <a:r>
              <a:rPr lang="en-US" b="0" dirty="0"/>
              <a:t> = J x </a:t>
            </a:r>
            <a:r>
              <a:rPr lang="en-US" b="0" dirty="0" err="1"/>
              <a:t>pps</a:t>
            </a:r>
            <a:r>
              <a:rPr lang="en-US" b="0" dirty="0"/>
              <a:t> x D</a:t>
            </a:r>
            <a:r>
              <a:rPr lang="en-US" b="0" baseline="30000" dirty="0"/>
              <a:t>2</a:t>
            </a:r>
            <a:r>
              <a:rPr lang="en-US" b="0" dirty="0"/>
              <a:t> </a:t>
            </a:r>
          </a:p>
          <a:p>
            <a:pPr lvl="1"/>
            <a:r>
              <a:rPr lang="en-US" b="0" dirty="0"/>
              <a:t>Is proportional to signal and is related to SNR</a:t>
            </a:r>
          </a:p>
          <a:p>
            <a:pPr lvl="1"/>
            <a:r>
              <a:rPr lang="en-US" dirty="0"/>
              <a:t>Useful for a relative ranking of performance, if everything else is the same: </a:t>
            </a:r>
          </a:p>
          <a:p>
            <a:pPr lvl="2"/>
            <a:r>
              <a:rPr lang="en-US" dirty="0"/>
              <a:t>Orbit altitude, detectors, receiver FOV, pulse rate, solar rejection etc.</a:t>
            </a:r>
            <a:endParaRPr lang="en-US" b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3DFAFC-969C-4B1D-B747-A4E148E481E3}"/>
              </a:ext>
            </a:extLst>
          </p:cNvPr>
          <p:cNvSpPr txBox="1"/>
          <p:nvPr/>
        </p:nvSpPr>
        <p:spPr>
          <a:xfrm>
            <a:off x="905983" y="2866599"/>
            <a:ext cx="108045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</a:t>
            </a:r>
            <a:r>
              <a:rPr lang="en-US" u="sng" dirty="0"/>
              <a:t>LITE</a:t>
            </a:r>
            <a:r>
              <a:rPr lang="en-US" dirty="0"/>
              <a:t>  	</a:t>
            </a:r>
            <a:r>
              <a:rPr lang="en-US" u="sng" dirty="0"/>
              <a:t>CALIOP</a:t>
            </a:r>
            <a:r>
              <a:rPr lang="en-US" dirty="0"/>
              <a:t>     </a:t>
            </a:r>
            <a:r>
              <a:rPr lang="en-US" u="sng" dirty="0"/>
              <a:t>CATS</a:t>
            </a:r>
            <a:r>
              <a:rPr lang="en-US" dirty="0"/>
              <a:t>            	</a:t>
            </a:r>
            <a:r>
              <a:rPr lang="en-US" u="sng" dirty="0"/>
              <a:t>ATLID</a:t>
            </a:r>
            <a:endParaRPr lang="en-US" u="sng" dirty="0">
              <a:solidFill>
                <a:srgbClr val="FF0000"/>
              </a:solidFill>
            </a:endParaRPr>
          </a:p>
          <a:p>
            <a:r>
              <a:rPr lang="en-US" dirty="0"/>
              <a:t>     J		0.530	0.110	0.002		0.035</a:t>
            </a:r>
          </a:p>
          <a:p>
            <a:r>
              <a:rPr lang="en-US" dirty="0">
                <a:latin typeface="Symbol" panose="05050102010706020507" pitchFamily="18" charset="2"/>
              </a:rPr>
              <a:t>  l</a:t>
            </a:r>
            <a:r>
              <a:rPr lang="en-US" dirty="0"/>
              <a:t>(nm)		532 	532	532		</a:t>
            </a:r>
            <a:r>
              <a:rPr lang="en-US" dirty="0">
                <a:solidFill>
                  <a:srgbClr val="0070C0"/>
                </a:solidFill>
              </a:rPr>
              <a:t>355</a:t>
            </a:r>
            <a:r>
              <a:rPr lang="en-US" dirty="0"/>
              <a:t> </a:t>
            </a:r>
          </a:p>
          <a:p>
            <a:r>
              <a:rPr lang="en-US" dirty="0"/>
              <a:t>   </a:t>
            </a:r>
            <a:r>
              <a:rPr lang="en-US" dirty="0" err="1"/>
              <a:t>pps</a:t>
            </a:r>
            <a:r>
              <a:rPr lang="en-US" dirty="0"/>
              <a:t>		10	20	</a:t>
            </a:r>
            <a:r>
              <a:rPr lang="en-US" dirty="0">
                <a:solidFill>
                  <a:srgbClr val="0070C0"/>
                </a:solidFill>
              </a:rPr>
              <a:t>4000</a:t>
            </a:r>
            <a:r>
              <a:rPr lang="en-US" dirty="0"/>
              <a:t>		51</a:t>
            </a:r>
          </a:p>
          <a:p>
            <a:r>
              <a:rPr lang="en-US" dirty="0"/>
              <a:t>   P (W)		5.3	2.2	8.0		1.8</a:t>
            </a:r>
          </a:p>
          <a:p>
            <a:r>
              <a:rPr lang="en-US" dirty="0"/>
              <a:t>   D		1	1	0.60		0.62</a:t>
            </a:r>
          </a:p>
          <a:p>
            <a:r>
              <a:rPr lang="en-US" b="1" dirty="0" err="1"/>
              <a:t>PxA</a:t>
            </a:r>
            <a:r>
              <a:rPr lang="en-US" b="1" dirty="0"/>
              <a:t>		5.3	2.2	2.9		0.69                     	</a:t>
            </a:r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4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877"/>
            <a:ext cx="10515600" cy="658605"/>
          </a:xfrm>
        </p:spPr>
        <p:txBody>
          <a:bodyPr>
            <a:normAutofit/>
          </a:bodyPr>
          <a:lstStyle/>
          <a:p>
            <a:r>
              <a:rPr lang="en-US" dirty="0"/>
              <a:t>Power-Aperture Product as a Simple Metric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1531"/>
            <a:ext cx="10515600" cy="1480719"/>
          </a:xfrm>
        </p:spPr>
        <p:txBody>
          <a:bodyPr>
            <a:normAutofit/>
          </a:bodyPr>
          <a:lstStyle/>
          <a:p>
            <a:r>
              <a:rPr lang="en-US" dirty="0"/>
              <a:t>Power aperture product:  </a:t>
            </a:r>
            <a:r>
              <a:rPr lang="en-US" b="0" dirty="0" err="1"/>
              <a:t>PxA</a:t>
            </a:r>
            <a:r>
              <a:rPr lang="en-US" b="0" dirty="0"/>
              <a:t> = J x </a:t>
            </a:r>
            <a:r>
              <a:rPr lang="en-US" b="0" dirty="0" err="1"/>
              <a:t>pps</a:t>
            </a:r>
            <a:r>
              <a:rPr lang="en-US" b="0" dirty="0"/>
              <a:t> x D</a:t>
            </a:r>
            <a:r>
              <a:rPr lang="en-US" b="0" baseline="30000" dirty="0"/>
              <a:t>2</a:t>
            </a:r>
            <a:r>
              <a:rPr lang="en-US" b="0" dirty="0"/>
              <a:t> </a:t>
            </a:r>
          </a:p>
          <a:p>
            <a:pPr lvl="1"/>
            <a:r>
              <a:rPr lang="en-US" b="0" dirty="0"/>
              <a:t>Is proportional to signal and is related to SNR</a:t>
            </a:r>
          </a:p>
          <a:p>
            <a:pPr lvl="1"/>
            <a:r>
              <a:rPr lang="en-US" dirty="0"/>
              <a:t>Useful for a relative ranking of performance, if everything else is the same: </a:t>
            </a:r>
          </a:p>
          <a:p>
            <a:pPr lvl="2"/>
            <a:r>
              <a:rPr lang="en-US" dirty="0"/>
              <a:t>Orbit altitude, detectors, receiver FOV, pulse rate, solar rejection etc.</a:t>
            </a:r>
            <a:endParaRPr lang="en-US" b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3DFAFC-969C-4B1D-B747-A4E148E481E3}"/>
              </a:ext>
            </a:extLst>
          </p:cNvPr>
          <p:cNvSpPr txBox="1"/>
          <p:nvPr/>
        </p:nvSpPr>
        <p:spPr>
          <a:xfrm>
            <a:off x="905983" y="2866599"/>
            <a:ext cx="108045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</a:t>
            </a:r>
            <a:r>
              <a:rPr lang="en-US" u="sng" dirty="0"/>
              <a:t>LITE</a:t>
            </a:r>
            <a:r>
              <a:rPr lang="en-US" dirty="0"/>
              <a:t>  	</a:t>
            </a:r>
            <a:r>
              <a:rPr lang="en-US" u="sng" dirty="0"/>
              <a:t>CALIOP</a:t>
            </a:r>
            <a:r>
              <a:rPr lang="en-US" dirty="0"/>
              <a:t>     </a:t>
            </a:r>
            <a:r>
              <a:rPr lang="en-US" u="sng" dirty="0"/>
              <a:t>CATS</a:t>
            </a:r>
            <a:r>
              <a:rPr lang="en-US" dirty="0"/>
              <a:t>            	</a:t>
            </a:r>
            <a:r>
              <a:rPr lang="en-US" u="sng" dirty="0"/>
              <a:t>ATLID</a:t>
            </a:r>
            <a:endParaRPr lang="en-US" u="sng" dirty="0">
              <a:solidFill>
                <a:srgbClr val="FF0000"/>
              </a:solidFill>
            </a:endParaRPr>
          </a:p>
          <a:p>
            <a:r>
              <a:rPr lang="en-US" dirty="0"/>
              <a:t>     J		0.530	0.110	0.002		0.035</a:t>
            </a:r>
          </a:p>
          <a:p>
            <a:r>
              <a:rPr lang="en-US" dirty="0">
                <a:latin typeface="Symbol" panose="05050102010706020507" pitchFamily="18" charset="2"/>
              </a:rPr>
              <a:t>  l</a:t>
            </a:r>
            <a:r>
              <a:rPr lang="en-US" dirty="0"/>
              <a:t>(nm)		532 	532	532		</a:t>
            </a:r>
            <a:r>
              <a:rPr lang="en-US" dirty="0">
                <a:solidFill>
                  <a:srgbClr val="0070C0"/>
                </a:solidFill>
              </a:rPr>
              <a:t>355</a:t>
            </a:r>
            <a:r>
              <a:rPr lang="en-US" dirty="0"/>
              <a:t> </a:t>
            </a:r>
          </a:p>
          <a:p>
            <a:r>
              <a:rPr lang="en-US" dirty="0"/>
              <a:t>   </a:t>
            </a:r>
            <a:r>
              <a:rPr lang="en-US" dirty="0" err="1"/>
              <a:t>pps</a:t>
            </a:r>
            <a:r>
              <a:rPr lang="en-US" dirty="0"/>
              <a:t>		10	20	</a:t>
            </a:r>
            <a:r>
              <a:rPr lang="en-US" dirty="0">
                <a:solidFill>
                  <a:srgbClr val="0070C0"/>
                </a:solidFill>
              </a:rPr>
              <a:t>4000</a:t>
            </a:r>
            <a:r>
              <a:rPr lang="en-US" dirty="0"/>
              <a:t>		51</a:t>
            </a:r>
          </a:p>
          <a:p>
            <a:r>
              <a:rPr lang="en-US" dirty="0"/>
              <a:t>   P (W)		5.3	2.2	8.0		1.8</a:t>
            </a:r>
          </a:p>
          <a:p>
            <a:r>
              <a:rPr lang="en-US" dirty="0"/>
              <a:t>   D		1	1	0.60		0.62</a:t>
            </a:r>
          </a:p>
          <a:p>
            <a:r>
              <a:rPr lang="en-US" b="1" dirty="0" err="1"/>
              <a:t>PxA</a:t>
            </a:r>
            <a:r>
              <a:rPr lang="en-US" b="1" dirty="0"/>
              <a:t>		5.3	2.2	2.9		0.69                     	</a:t>
            </a:r>
          </a:p>
          <a:p>
            <a:r>
              <a:rPr lang="en-US" dirty="0"/>
              <a:t>   R (km)		</a:t>
            </a:r>
            <a:r>
              <a:rPr lang="en-US" dirty="0">
                <a:solidFill>
                  <a:srgbClr val="0070C0"/>
                </a:solidFill>
              </a:rPr>
              <a:t>250</a:t>
            </a:r>
            <a:r>
              <a:rPr lang="en-US" dirty="0"/>
              <a:t>	705	550		400</a:t>
            </a:r>
          </a:p>
          <a:p>
            <a:r>
              <a:rPr lang="en-US" b="1" dirty="0"/>
              <a:t>PxAxH</a:t>
            </a:r>
            <a:r>
              <a:rPr lang="en-US" b="1" baseline="30000" dirty="0"/>
              <a:t>2</a:t>
            </a:r>
            <a:r>
              <a:rPr lang="en-US" dirty="0"/>
              <a:t>   		</a:t>
            </a:r>
            <a:r>
              <a:rPr lang="en-US" b="1" dirty="0"/>
              <a:t>42.2	2.2 	4.8		2.1	</a:t>
            </a:r>
            <a:r>
              <a:rPr lang="en-US" dirty="0"/>
              <a:t>range-normalized,	H = 705 km/orbit altitude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55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1735" y="174514"/>
            <a:ext cx="6564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Minimum detectable scattering ratio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meaningful than SNR as a simple BSL metric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504219" y="2571057"/>
            <a:ext cx="3505200" cy="2200275"/>
            <a:chOff x="1098624" y="2266692"/>
            <a:chExt cx="3505200" cy="2200275"/>
          </a:xfrm>
        </p:grpSpPr>
        <p:pic>
          <p:nvPicPr>
            <p:cNvPr id="10" name="Picture 9" descr="DetectionTheory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2" t="4788" r="3122" b="4788"/>
            <a:stretch>
              <a:fillRect/>
            </a:stretch>
          </p:blipFill>
          <p:spPr bwMode="auto">
            <a:xfrm>
              <a:off x="1098624" y="2266692"/>
              <a:ext cx="3505200" cy="2200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616086" y="2411862"/>
              <a:ext cx="457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0" rIns="91440" bIns="0" anchor="t" anchorCtr="0" upright="1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</a:t>
              </a:r>
              <a:r>
                <a:rPr lang="en-US" sz="1400" baseline="-2500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178061" y="3203072"/>
              <a:ext cx="457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0" rIns="91440" bIns="0" anchor="t" anchorCtr="0" upright="1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 err="1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en-US" sz="1400" baseline="-25000" dirty="0" err="1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3239021" y="4182242"/>
              <a:ext cx="457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0" rIns="91440" bIns="0" anchor="t" anchorCtr="0" upright="1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 err="1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en-US" sz="1400" baseline="-25000" dirty="0" err="1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 flipH="1" flipV="1">
              <a:off x="3071381" y="4029842"/>
              <a:ext cx="228600" cy="228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" name="TextBox 3"/>
          <p:cNvSpPr txBox="1"/>
          <p:nvPr/>
        </p:nvSpPr>
        <p:spPr>
          <a:xfrm>
            <a:off x="987674" y="4862561"/>
            <a:ext cx="4984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limiting case where background light, detector noise, and dark current are all negligible: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53349" y="51351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143083"/>
              </p:ext>
            </p:extLst>
          </p:nvPr>
        </p:nvGraphicFramePr>
        <p:xfrm>
          <a:off x="1267142" y="5652247"/>
          <a:ext cx="4191920" cy="918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" r:id="rId4" imgW="2997200" imgH="660400" progId="Equation.DSMT4">
                  <p:embed/>
                </p:oleObj>
              </mc:Choice>
              <mc:Fallback>
                <p:oleObj r:id="rId4" imgW="2997200" imgH="660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7142" y="5652247"/>
                        <a:ext cx="4191920" cy="9182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96736" y="256769"/>
            <a:ext cx="121035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96736" y="1138057"/>
          <a:ext cx="7219568" cy="79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" r:id="rId6" imgW="5295900" imgH="584200" progId="Equation.DSMT4">
                  <p:embed/>
                </p:oleObj>
              </mc:Choice>
              <mc:Fallback>
                <p:oleObj r:id="rId6" imgW="5295900" imgH="58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736" y="1138057"/>
                        <a:ext cx="7219568" cy="792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597419" y="1909116"/>
            <a:ext cx="150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reference: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t="8908" r="9910" b="6745"/>
          <a:stretch/>
        </p:blipFill>
        <p:spPr>
          <a:xfrm>
            <a:off x="6138304" y="2257432"/>
            <a:ext cx="5523532" cy="4502374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6738153" y="5287572"/>
            <a:ext cx="4031226" cy="1098"/>
          </a:xfrm>
          <a:prstGeom prst="straightConnector1">
            <a:avLst/>
          </a:prstGeom>
          <a:ln w="25400">
            <a:prstDash val="lg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208115" y="5144217"/>
            <a:ext cx="188686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CALIOP dynamic range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0793763" y="5135172"/>
            <a:ext cx="0" cy="2860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0324315">
            <a:off x="8361650" y="1257352"/>
            <a:ext cx="3466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Notional scattering strengths for various targets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8208115" y="2526162"/>
            <a:ext cx="545651" cy="974684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994663" y="2550873"/>
            <a:ext cx="762180" cy="121128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865716" y="2541829"/>
            <a:ext cx="128947" cy="1131252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2483" y="1982251"/>
            <a:ext cx="3461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Usefulness of this relation validated starting with McGill et al. (2007)</a:t>
            </a:r>
          </a:p>
        </p:txBody>
      </p:sp>
    </p:spTree>
    <p:extLst>
      <p:ext uri="{BB962C8B-B14F-4D97-AF65-F5344CB8AC3E}">
        <p14:creationId xmlns:p14="http://schemas.microsoft.com/office/powerpoint/2010/main" val="2069691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E780F-D82C-40E1-AEBF-012CCBE72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ymbol" panose="05050102010706020507" pitchFamily="18" charset="2"/>
              </a:rPr>
              <a:t>b</a:t>
            </a:r>
            <a:r>
              <a:rPr lang="en-US" baseline="-25000" dirty="0" err="1"/>
              <a:t>min</a:t>
            </a:r>
            <a:r>
              <a:rPr lang="en-US" dirty="0"/>
              <a:t> vs. SNR (CALIOP, 532 nm)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1A61D2-CF72-4DE9-BFBE-509BF065A1B1}"/>
              </a:ext>
            </a:extLst>
          </p:cNvPr>
          <p:cNvSpPr txBox="1"/>
          <p:nvPr/>
        </p:nvSpPr>
        <p:spPr>
          <a:xfrm>
            <a:off x="666377" y="2337269"/>
            <a:ext cx="50353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Performance improves with SNR, but SNR  does not define “performance”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SNR requirements depend on: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allowable averaging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magnitude of target scattering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required retrieval accuracy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always trade resolution for SNR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B82571-B2CA-43D0-BE12-BC935799E797}"/>
              </a:ext>
            </a:extLst>
          </p:cNvPr>
          <p:cNvGrpSpPr/>
          <p:nvPr/>
        </p:nvGrpSpPr>
        <p:grpSpPr>
          <a:xfrm>
            <a:off x="5674853" y="1376540"/>
            <a:ext cx="5836062" cy="5206465"/>
            <a:chOff x="5674853" y="1376540"/>
            <a:chExt cx="5836062" cy="520646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DA45C91-0814-4C12-801E-8DB9952F49C6}"/>
                </a:ext>
              </a:extLst>
            </p:cNvPr>
            <p:cNvGrpSpPr/>
            <p:nvPr/>
          </p:nvGrpSpPr>
          <p:grpSpPr>
            <a:xfrm>
              <a:off x="5674853" y="2123148"/>
              <a:ext cx="5836062" cy="4459857"/>
              <a:chOff x="5695635" y="1676339"/>
              <a:chExt cx="5836062" cy="4459857"/>
            </a:xfrm>
          </p:grpSpPr>
          <p:pic>
            <p:nvPicPr>
              <p:cNvPr id="4" name="Picture 3" descr="Chart, line chart&#10;&#10;Description automatically generated">
                <a:extLst>
                  <a:ext uri="{FF2B5EF4-FFF2-40B4-BE49-F238E27FC236}">
                    <a16:creationId xmlns:a16="http://schemas.microsoft.com/office/drawing/2014/main" id="{9B39BB6B-EAAB-4D53-A53D-483CF5FB2B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5635" y="1676339"/>
                <a:ext cx="5836062" cy="4459857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5E20EC-0782-467D-8B93-1CCCA77065C2}"/>
                  </a:ext>
                </a:extLst>
              </p:cNvPr>
              <p:cNvSpPr txBox="1"/>
              <p:nvPr/>
            </p:nvSpPr>
            <p:spPr>
              <a:xfrm>
                <a:off x="8158596" y="5100905"/>
                <a:ext cx="10586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LITE aerosol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6BFD5FB-FBA6-4B6F-B760-09E85F177D3E}"/>
                  </a:ext>
                </a:extLst>
              </p:cNvPr>
              <p:cNvCxnSpPr/>
              <p:nvPr/>
            </p:nvCxnSpPr>
            <p:spPr>
              <a:xfrm>
                <a:off x="6889172" y="5130101"/>
                <a:ext cx="0" cy="25238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7C387FF-8118-4A7B-9F20-87FA6700A9A9}"/>
                  </a:ext>
                </a:extLst>
              </p:cNvPr>
              <p:cNvCxnSpPr/>
              <p:nvPr/>
            </p:nvCxnSpPr>
            <p:spPr>
              <a:xfrm>
                <a:off x="10532918" y="5128598"/>
                <a:ext cx="0" cy="25238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21889707-7603-43F3-9A08-B656D229DC7B}"/>
                  </a:ext>
                </a:extLst>
              </p:cNvPr>
              <p:cNvCxnSpPr/>
              <p:nvPr/>
            </p:nvCxnSpPr>
            <p:spPr>
              <a:xfrm>
                <a:off x="9299864" y="5254792"/>
                <a:ext cx="1233054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58F46FCD-C654-43BB-A320-67D7EF0175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89172" y="5269102"/>
                <a:ext cx="1233054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321373-C885-4999-8013-146366D2A7AA}"/>
                </a:ext>
              </a:extLst>
            </p:cNvPr>
            <p:cNvSpPr txBox="1"/>
            <p:nvPr/>
          </p:nvSpPr>
          <p:spPr>
            <a:xfrm>
              <a:off x="6475583" y="1376540"/>
              <a:ext cx="503533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Symbol" panose="05050102010706020507" pitchFamily="18" charset="2"/>
                </a:rPr>
                <a:t>b</a:t>
              </a:r>
              <a:r>
                <a:rPr lang="en-US" sz="2000" baseline="-25000" dirty="0" err="1"/>
                <a:t>min</a:t>
              </a:r>
              <a:r>
                <a:rPr lang="en-US" dirty="0"/>
                <a:t> =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minimum particulate backscatter detectable against the molecular background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4232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" t="8024" r="10645"/>
          <a:stretch/>
        </p:blipFill>
        <p:spPr>
          <a:xfrm>
            <a:off x="859170" y="1833863"/>
            <a:ext cx="5518409" cy="47922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1221" y="1485749"/>
            <a:ext cx="2614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CALIOP 532 nm at 705 km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20FE3D-00D7-4EA0-9EDC-2E809882FDDF}"/>
              </a:ext>
            </a:extLst>
          </p:cNvPr>
          <p:cNvGrpSpPr/>
          <p:nvPr/>
        </p:nvGrpSpPr>
        <p:grpSpPr>
          <a:xfrm>
            <a:off x="6461641" y="1162583"/>
            <a:ext cx="5131204" cy="5277951"/>
            <a:chOff x="6461641" y="1162583"/>
            <a:chExt cx="5131204" cy="527795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B3A81B6-888D-4322-9234-9C00FE0026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4" t="5928" r="10874"/>
            <a:stretch/>
          </p:blipFill>
          <p:spPr>
            <a:xfrm>
              <a:off x="6461641" y="1833863"/>
              <a:ext cx="5131204" cy="46066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7DE28E-0278-46D1-BF44-C935A535E62D}"/>
                </a:ext>
              </a:extLst>
            </p:cNvPr>
            <p:cNvSpPr txBox="1"/>
            <p:nvPr/>
          </p:nvSpPr>
          <p:spPr>
            <a:xfrm>
              <a:off x="7358378" y="1162583"/>
              <a:ext cx="37895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CALIOP at 450 km vs 705 km</a:t>
              </a:r>
            </a:p>
            <a:p>
              <a:pPr algn="ctr"/>
              <a:r>
                <a:rPr lang="en-US" dirty="0"/>
                <a:t>Lidar-04 = hi rep rate backscatter lidar</a:t>
              </a:r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CBC3262E-3FD8-4B0A-A64E-4D7B5CB34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ymbol" panose="05050102010706020507" pitchFamily="18" charset="2"/>
              </a:rPr>
              <a:t>b</a:t>
            </a:r>
            <a:r>
              <a:rPr lang="en-US" baseline="-25000" dirty="0" err="1"/>
              <a:t>min</a:t>
            </a:r>
            <a:r>
              <a:rPr lang="en-US" dirty="0"/>
              <a:t> for CALIOP and Two Variants</a:t>
            </a:r>
          </a:p>
        </p:txBody>
      </p:sp>
    </p:spTree>
    <p:extLst>
      <p:ext uri="{BB962C8B-B14F-4D97-AF65-F5344CB8AC3E}">
        <p14:creationId xmlns:p14="http://schemas.microsoft.com/office/powerpoint/2010/main" val="287023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Symbol" panose="05050102010706020507" pitchFamily="18" charset="2"/>
              </a:rPr>
              <a:t>b</a:t>
            </a:r>
            <a:r>
              <a:rPr lang="en-US" baseline="-25000" dirty="0" err="1"/>
              <a:t>min</a:t>
            </a:r>
            <a:r>
              <a:rPr lang="en-US" dirty="0"/>
              <a:t> for constant average laser power as a function of pulse rate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t="4014" r="10919"/>
          <a:stretch/>
        </p:blipFill>
        <p:spPr>
          <a:xfrm>
            <a:off x="404659" y="1341489"/>
            <a:ext cx="5779185" cy="52356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6332" y="1627192"/>
            <a:ext cx="4686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One design choice:  </a:t>
            </a:r>
            <a:r>
              <a:rPr lang="en-US" dirty="0"/>
              <a:t>high energy/low rep rate vs low energy/high rep rate</a:t>
            </a:r>
          </a:p>
          <a:p>
            <a:endParaRPr lang="en-US" dirty="0"/>
          </a:p>
          <a:p>
            <a:r>
              <a:rPr lang="en-US" dirty="0"/>
              <a:t>At night – if detectors/electronics are signal-limited there is no penalty to high rep rates</a:t>
            </a:r>
          </a:p>
          <a:p>
            <a:endParaRPr lang="en-US" dirty="0"/>
          </a:p>
          <a:p>
            <a:r>
              <a:rPr lang="en-US" dirty="0"/>
              <a:t>During day – each time a profile is acquired, solar background is integrated into the signal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70511" y="4750474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SNR </a:t>
            </a:r>
            <a:r>
              <a:rPr lang="en-US" dirty="0">
                <a:latin typeface="Symbol" panose="05050102010706020507" pitchFamily="18" charset="2"/>
              </a:rPr>
              <a:t>µ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18831" y="4935140"/>
            <a:ext cx="1725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((J + BG) x </a:t>
            </a:r>
            <a:r>
              <a:rPr lang="en-US" dirty="0" err="1"/>
              <a:t>pps</a:t>
            </a:r>
            <a:r>
              <a:rPr lang="en-US" dirty="0"/>
              <a:t> )</a:t>
            </a:r>
            <a:r>
              <a:rPr lang="en-US" baseline="30000" dirty="0"/>
              <a:t>½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40251" y="4565808"/>
            <a:ext cx="848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 x </a:t>
            </a:r>
            <a:r>
              <a:rPr lang="en-US" dirty="0" err="1"/>
              <a:t>pps</a:t>
            </a:r>
            <a:r>
              <a:rPr lang="en-US" dirty="0"/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475981" y="4935140"/>
            <a:ext cx="154431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305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4847</TotalTime>
  <Words>1204</Words>
  <Application>Microsoft Office PowerPoint</Application>
  <PresentationFormat>Widescreen</PresentationFormat>
  <Paragraphs>225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Comic Sans MS</vt:lpstr>
      <vt:lpstr>Symbol</vt:lpstr>
      <vt:lpstr>Office Theme</vt:lpstr>
      <vt:lpstr>Equation.DSMT4</vt:lpstr>
      <vt:lpstr>Image</vt:lpstr>
      <vt:lpstr>Quantifying Performance Requirements for Next-Generation Spaceborne Aerosol Lidars</vt:lpstr>
      <vt:lpstr>Motivation</vt:lpstr>
      <vt:lpstr>Current state of global AOD datasets</vt:lpstr>
      <vt:lpstr>Power-Aperture Product as a Simple Metric</vt:lpstr>
      <vt:lpstr>Power-Aperture Product as a Simple Metric</vt:lpstr>
      <vt:lpstr>PowerPoint Presentation</vt:lpstr>
      <vt:lpstr>bmin vs. SNR (CALIOP, 532 nm)</vt:lpstr>
      <vt:lpstr>bmin for CALIOP and Two Variants</vt:lpstr>
      <vt:lpstr>bmin for constant average laser power as a function of pulse rate</vt:lpstr>
      <vt:lpstr>bmin is relevant to detection of layer top</vt:lpstr>
      <vt:lpstr>Analysis of BSL Retrieval Uncertainties</vt:lpstr>
      <vt:lpstr>Retrieval errors scale non-linearly with AOD</vt:lpstr>
      <vt:lpstr>Lidar Ratios retrieved by airborne HSRL  as a function of CALIOP type classification</vt:lpstr>
      <vt:lpstr>Relative uncertainty in AOD (single layer)</vt:lpstr>
      <vt:lpstr>Uncertainty in near-surface aerosol extinction (BSL)</vt:lpstr>
      <vt:lpstr>Quantification of CALIOP Cirrus OD Errors</vt:lpstr>
      <vt:lpstr>Uncertainty from error in correction of overlying cirrus attenuation Assumes unconstrained retrievals with perfect lidar calibration and lidar ratio</vt:lpstr>
      <vt:lpstr>Uncertainty from correction of overlying cirrus attenuation  Assumes perfect calibration and lidar ratio</vt:lpstr>
      <vt:lpstr>How is HSRL different from backscatter lidar?</vt:lpstr>
      <vt:lpstr>Uncertainty in aerosol backscatter coefficient: BSL vs HSRL</vt:lpstr>
      <vt:lpstr>Conclusion: Comprehensive Retrieval Simulations for ACCP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Addendum to 23 July Lidar_Performance_Briefing.ppt</dc:title>
  <dc:creator>Winker, David M. (LARC-E304)</dc:creator>
  <cp:lastModifiedBy>Winker, David M. (LARC-E304)</cp:lastModifiedBy>
  <cp:revision>194</cp:revision>
  <cp:lastPrinted>2021-01-04T04:28:32Z</cp:lastPrinted>
  <dcterms:created xsi:type="dcterms:W3CDTF">2019-07-31T03:19:45Z</dcterms:created>
  <dcterms:modified xsi:type="dcterms:W3CDTF">2021-01-04T04:36:33Z</dcterms:modified>
</cp:coreProperties>
</file>