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9"/>
  </p:notesMasterIdLst>
  <p:handoutMasterIdLst>
    <p:handoutMasterId r:id="rId10"/>
  </p:handoutMasterIdLst>
  <p:sldIdLst>
    <p:sldId id="357" r:id="rId2"/>
    <p:sldId id="610" r:id="rId3"/>
    <p:sldId id="616" r:id="rId4"/>
    <p:sldId id="617" r:id="rId5"/>
    <p:sldId id="621" r:id="rId6"/>
    <p:sldId id="620" r:id="rId7"/>
    <p:sldId id="619" r:id="rId8"/>
  </p:sldIdLst>
  <p:sldSz cx="9144000" cy="6858000" type="screen4x3"/>
  <p:notesSz cx="6642100" cy="9779000"/>
  <p:kinsoku lang="ja-JP" invalStChars="、。，．・：；？！゛゜ヽヾゝゞ々ー’”）〕］｝〉》」』】°‰′″℃￠％ぁぃぅぇぉっゃゅょゎァィゥェォッャュョヮヵヶ!%),.:;?]}｡｣､･ｧｨｩｪｫｬｭｮｯｰﾞﾟ" invalEndChars="‘“（〔［｛〈《「『【￥＄$([\{｢￡"/>
  <p:defaultTextStyle>
    <a:defPPr>
      <a:defRPr lang="fr-FR"/>
    </a:defPPr>
    <a:lvl1pPr algn="ctr" rtl="0" eaLnBrk="0" fontAlgn="base" hangingPunct="0">
      <a:lnSpc>
        <a:spcPct val="90000"/>
      </a:lnSpc>
      <a:spcBef>
        <a:spcPct val="0"/>
      </a:spcBef>
      <a:spcAft>
        <a:spcPct val="0"/>
      </a:spcAft>
      <a:defRPr b="1" kern="1200">
        <a:solidFill>
          <a:schemeClr val="tx1"/>
        </a:solidFill>
        <a:latin typeface="Helvetica" charset="0"/>
        <a:ea typeface="ＭＳ Ｐゴシック" charset="0"/>
        <a:cs typeface="+mn-cs"/>
      </a:defRPr>
    </a:lvl1pPr>
    <a:lvl2pPr marL="457200" algn="ctr" rtl="0" eaLnBrk="0" fontAlgn="base" hangingPunct="0">
      <a:lnSpc>
        <a:spcPct val="90000"/>
      </a:lnSpc>
      <a:spcBef>
        <a:spcPct val="0"/>
      </a:spcBef>
      <a:spcAft>
        <a:spcPct val="0"/>
      </a:spcAft>
      <a:defRPr b="1" kern="1200">
        <a:solidFill>
          <a:schemeClr val="tx1"/>
        </a:solidFill>
        <a:latin typeface="Helvetica" charset="0"/>
        <a:ea typeface="ＭＳ Ｐゴシック" charset="0"/>
        <a:cs typeface="+mn-cs"/>
      </a:defRPr>
    </a:lvl2pPr>
    <a:lvl3pPr marL="914400" algn="ctr" rtl="0" eaLnBrk="0" fontAlgn="base" hangingPunct="0">
      <a:lnSpc>
        <a:spcPct val="90000"/>
      </a:lnSpc>
      <a:spcBef>
        <a:spcPct val="0"/>
      </a:spcBef>
      <a:spcAft>
        <a:spcPct val="0"/>
      </a:spcAft>
      <a:defRPr b="1" kern="1200">
        <a:solidFill>
          <a:schemeClr val="tx1"/>
        </a:solidFill>
        <a:latin typeface="Helvetica" charset="0"/>
        <a:ea typeface="ＭＳ Ｐゴシック" charset="0"/>
        <a:cs typeface="+mn-cs"/>
      </a:defRPr>
    </a:lvl3pPr>
    <a:lvl4pPr marL="1371600" algn="ctr" rtl="0" eaLnBrk="0" fontAlgn="base" hangingPunct="0">
      <a:lnSpc>
        <a:spcPct val="90000"/>
      </a:lnSpc>
      <a:spcBef>
        <a:spcPct val="0"/>
      </a:spcBef>
      <a:spcAft>
        <a:spcPct val="0"/>
      </a:spcAft>
      <a:defRPr b="1" kern="1200">
        <a:solidFill>
          <a:schemeClr val="tx1"/>
        </a:solidFill>
        <a:latin typeface="Helvetica" charset="0"/>
        <a:ea typeface="ＭＳ Ｐゴシック" charset="0"/>
        <a:cs typeface="+mn-cs"/>
      </a:defRPr>
    </a:lvl4pPr>
    <a:lvl5pPr marL="1828800" algn="ctr" rtl="0" eaLnBrk="0" fontAlgn="base" hangingPunct="0">
      <a:lnSpc>
        <a:spcPct val="90000"/>
      </a:lnSpc>
      <a:spcBef>
        <a:spcPct val="0"/>
      </a:spcBef>
      <a:spcAft>
        <a:spcPct val="0"/>
      </a:spcAft>
      <a:defRPr b="1" kern="1200">
        <a:solidFill>
          <a:schemeClr val="tx1"/>
        </a:solidFill>
        <a:latin typeface="Helvetica" charset="0"/>
        <a:ea typeface="ＭＳ Ｐゴシック" charset="0"/>
        <a:cs typeface="+mn-cs"/>
      </a:defRPr>
    </a:lvl5pPr>
    <a:lvl6pPr marL="2286000" algn="l" defTabSz="457200" rtl="0" eaLnBrk="1" latinLnBrk="0" hangingPunct="1">
      <a:defRPr b="1" kern="1200">
        <a:solidFill>
          <a:schemeClr val="tx1"/>
        </a:solidFill>
        <a:latin typeface="Helvetica" charset="0"/>
        <a:ea typeface="ＭＳ Ｐゴシック" charset="0"/>
        <a:cs typeface="+mn-cs"/>
      </a:defRPr>
    </a:lvl6pPr>
    <a:lvl7pPr marL="2743200" algn="l" defTabSz="457200" rtl="0" eaLnBrk="1" latinLnBrk="0" hangingPunct="1">
      <a:defRPr b="1" kern="1200">
        <a:solidFill>
          <a:schemeClr val="tx1"/>
        </a:solidFill>
        <a:latin typeface="Helvetica" charset="0"/>
        <a:ea typeface="ＭＳ Ｐゴシック" charset="0"/>
        <a:cs typeface="+mn-cs"/>
      </a:defRPr>
    </a:lvl7pPr>
    <a:lvl8pPr marL="3200400" algn="l" defTabSz="457200" rtl="0" eaLnBrk="1" latinLnBrk="0" hangingPunct="1">
      <a:defRPr b="1" kern="1200">
        <a:solidFill>
          <a:schemeClr val="tx1"/>
        </a:solidFill>
        <a:latin typeface="Helvetica" charset="0"/>
        <a:ea typeface="ＭＳ Ｐゴシック" charset="0"/>
        <a:cs typeface="+mn-cs"/>
      </a:defRPr>
    </a:lvl8pPr>
    <a:lvl9pPr marL="3657600" algn="l" defTabSz="457200" rtl="0" eaLnBrk="1" latinLnBrk="0" hangingPunct="1">
      <a:defRPr b="1" kern="1200">
        <a:solidFill>
          <a:schemeClr val="tx1"/>
        </a:solidFill>
        <a:latin typeface="Helvetica" charset="0"/>
        <a:ea typeface="ＭＳ Ｐゴシック" charset="0"/>
        <a:cs typeface="+mn-cs"/>
      </a:defRPr>
    </a:lvl9pPr>
  </p:defaultTextStyle>
  <p:extLst>
    <p:ext uri="{EFAFB233-063F-42B5-8137-9DF3F51BA10A}">
      <p15:sldGuideLst xmlns:p15="http://schemas.microsoft.com/office/powerpoint/2012/main">
        <p15:guide id="1" orient="horz" pos="456" userDrawn="1">
          <p15:clr>
            <a:srgbClr val="A4A3A4"/>
          </p15:clr>
        </p15:guide>
        <p15:guide id="2" pos="1512" userDrawn="1">
          <p15:clr>
            <a:srgbClr val="A4A3A4"/>
          </p15:clr>
        </p15:guide>
      </p15:sldGuideLst>
    </p:ext>
    <p:ext uri="{2D200454-40CA-4A62-9FC3-DE9A4176ACB9}">
      <p15:notesGuideLst xmlns:p15="http://schemas.microsoft.com/office/powerpoint/2012/main">
        <p15:guide id="1" orient="horz" pos="3080">
          <p15:clr>
            <a:srgbClr val="A4A3A4"/>
          </p15:clr>
        </p15:guide>
        <p15:guide id="2" pos="209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628F6"/>
    <a:srgbClr val="FFD607"/>
    <a:srgbClr val="F5E9BC"/>
    <a:srgbClr val="FFFF91"/>
    <a:srgbClr val="06FFFF"/>
    <a:srgbClr val="6F079C"/>
    <a:srgbClr val="0421FF"/>
    <a:srgbClr val="FDEED0"/>
    <a:srgbClr val="2C2C2C"/>
    <a:srgbClr val="0A0A8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05" autoAdjust="0"/>
    <p:restoredTop sz="89932" autoAdjust="0"/>
  </p:normalViewPr>
  <p:slideViewPr>
    <p:cSldViewPr snapToGrid="0" showGuides="1">
      <p:cViewPr varScale="1">
        <p:scale>
          <a:sx n="76" d="100"/>
          <a:sy n="76" d="100"/>
        </p:scale>
        <p:origin x="1076" y="36"/>
      </p:cViewPr>
      <p:guideLst>
        <p:guide orient="horz" pos="456"/>
        <p:guide pos="151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75" d="100"/>
          <a:sy n="75" d="100"/>
        </p:scale>
        <p:origin x="-1792" y="-112"/>
      </p:cViewPr>
      <p:guideLst>
        <p:guide orient="horz" pos="3080"/>
        <p:guide pos="209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932884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Rot="1" noChangeAspect="1" noChangeArrowheads="1" noTextEdit="1"/>
          </p:cNvSpPr>
          <p:nvPr>
            <p:ph type="sldImg" idx="2"/>
          </p:nvPr>
        </p:nvSpPr>
        <p:spPr bwMode="auto">
          <a:xfrm>
            <a:off x="1049338" y="746125"/>
            <a:ext cx="4556125" cy="3416300"/>
          </a:xfrm>
          <a:prstGeom prst="rect">
            <a:avLst/>
          </a:prstGeom>
          <a:noFill/>
          <a:ln>
            <a:noFill/>
          </a:ln>
          <a:effectLst/>
          <a:extLst>
            <a:ext uri="{909E8E84-426E-40dd-AFC4-6F175D3DCCD1}">
              <a14:hiddenFill xmlns="" xmlns:a14="http://schemas.microsoft.com/office/drawing/2010/main">
                <a:noFill/>
              </a14:hiddenFill>
            </a:ext>
            <a:ext uri="{91240B29-F687-4f45-9708-019B960494DF}">
              <a14:hiddenLine xmlns="" xmlns:a14="http://schemas.microsoft.com/office/drawing/2010/main" w="127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Tree>
    <p:extLst>
      <p:ext uri="{BB962C8B-B14F-4D97-AF65-F5344CB8AC3E}">
        <p14:creationId xmlns:p14="http://schemas.microsoft.com/office/powerpoint/2010/main" val="4168544161"/>
      </p:ext>
    </p:extLst>
  </p:cSld>
  <p:clrMap bg1="lt1" tx1="dk1" bg2="lt2" tx2="dk2" accent1="accent1" accent2="accent2" accent3="accent3" accent4="accent4" accent5="accent5" accent6="accent6" hlink="hlink" folHlink="folHlink"/>
  <p:hf hdr="0" ftr="0" dt="0"/>
  <p:notesStyle>
    <a:lvl1pPr algn="l" defTabSz="762000" rtl="0" eaLnBrk="0" fontAlgn="base" hangingPunct="0">
      <a:lnSpc>
        <a:spcPct val="90000"/>
      </a:lnSpc>
      <a:spcBef>
        <a:spcPct val="40000"/>
      </a:spcBef>
      <a:spcAft>
        <a:spcPct val="0"/>
      </a:spcAft>
      <a:defRPr sz="1200" kern="1200">
        <a:solidFill>
          <a:schemeClr val="tx1"/>
        </a:solidFill>
        <a:latin typeface="Helvetica" charset="0"/>
        <a:ea typeface="ＭＳ Ｐゴシック" charset="0"/>
        <a:cs typeface="+mn-cs"/>
      </a:defRPr>
    </a:lvl1pPr>
    <a:lvl2pPr marL="457200" algn="l" defTabSz="762000" rtl="0" eaLnBrk="0" fontAlgn="base" hangingPunct="0">
      <a:lnSpc>
        <a:spcPct val="90000"/>
      </a:lnSpc>
      <a:spcBef>
        <a:spcPct val="40000"/>
      </a:spcBef>
      <a:spcAft>
        <a:spcPct val="0"/>
      </a:spcAft>
      <a:defRPr sz="1200" kern="1200">
        <a:solidFill>
          <a:schemeClr val="tx1"/>
        </a:solidFill>
        <a:latin typeface="Helvetica" charset="0"/>
        <a:ea typeface="ＭＳ Ｐゴシック" charset="0"/>
        <a:cs typeface="+mn-cs"/>
      </a:defRPr>
    </a:lvl2pPr>
    <a:lvl3pPr marL="914400" algn="l" defTabSz="762000" rtl="0" eaLnBrk="0" fontAlgn="base" hangingPunct="0">
      <a:lnSpc>
        <a:spcPct val="90000"/>
      </a:lnSpc>
      <a:spcBef>
        <a:spcPct val="40000"/>
      </a:spcBef>
      <a:spcAft>
        <a:spcPct val="0"/>
      </a:spcAft>
      <a:defRPr sz="1200" kern="1200">
        <a:solidFill>
          <a:schemeClr val="tx1"/>
        </a:solidFill>
        <a:latin typeface="Helvetica" charset="0"/>
        <a:ea typeface="ＭＳ Ｐゴシック" charset="0"/>
        <a:cs typeface="+mn-cs"/>
      </a:defRPr>
    </a:lvl3pPr>
    <a:lvl4pPr marL="1371600" algn="l" defTabSz="762000" rtl="0" eaLnBrk="0" fontAlgn="base" hangingPunct="0">
      <a:lnSpc>
        <a:spcPct val="90000"/>
      </a:lnSpc>
      <a:spcBef>
        <a:spcPct val="40000"/>
      </a:spcBef>
      <a:spcAft>
        <a:spcPct val="0"/>
      </a:spcAft>
      <a:defRPr sz="1200" kern="1200">
        <a:solidFill>
          <a:schemeClr val="tx1"/>
        </a:solidFill>
        <a:latin typeface="Helvetica" charset="0"/>
        <a:ea typeface="ＭＳ Ｐゴシック" charset="0"/>
        <a:cs typeface="+mn-cs"/>
      </a:defRPr>
    </a:lvl4pPr>
    <a:lvl5pPr marL="1828800" algn="l" defTabSz="762000" rtl="0" eaLnBrk="0" fontAlgn="base" hangingPunct="0">
      <a:lnSpc>
        <a:spcPct val="90000"/>
      </a:lnSpc>
      <a:spcBef>
        <a:spcPct val="40000"/>
      </a:spcBef>
      <a:spcAft>
        <a:spcPct val="0"/>
      </a:spcAft>
      <a:defRPr sz="1200" kern="1200">
        <a:solidFill>
          <a:schemeClr val="tx1"/>
        </a:solidFill>
        <a:latin typeface="Helvetica"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Rot="1" noChangeAspect="1" noChangeArrowheads="1" noTextEdit="1"/>
          </p:cNvSpPr>
          <p:nvPr>
            <p:ph type="sldImg"/>
          </p:nvPr>
        </p:nvSpPr>
        <p:spPr>
          <a:extLst>
            <a:ext uri="{FAA26D3D-D897-4be2-8F04-BA451C77F1D7}">
              <ma14:placeholderFlag xmlns="" xmlns:ma14="http://schemas.microsoft.com/office/mac/drawingml/2011/main" val="1"/>
            </a:ext>
          </a:extLst>
        </p:spPr>
      </p:sp>
      <p:sp>
        <p:nvSpPr>
          <p:cNvPr id="380931" name="Rectangle 3"/>
          <p:cNvSpPr>
            <a:spLocks noGrp="1" noChangeArrowheads="1"/>
          </p:cNvSpPr>
          <p:nvPr>
            <p:ph type="body" idx="1"/>
          </p:nvPr>
        </p:nvSpPr>
        <p:spPr bwMode="auto">
          <a:xfrm>
            <a:off x="914400" y="4648200"/>
            <a:ext cx="4876800" cy="44196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57150" cmpd="thickThin">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r>
              <a:rPr lang="en-US" sz="1400" baseline="0" dirty="0"/>
              <a:t>Science Team includes Lead Scientists from the Human Health and Performance Laboratories at the NASA Johnson Space Center. </a:t>
            </a:r>
          </a:p>
          <a:p>
            <a:r>
              <a:rPr lang="en-US" sz="1400" baseline="0" dirty="0"/>
              <a:t>Support Team is provided by the Research Operation &amp; Integration Element of NASA HRP.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Rectangle 2"/>
          <p:cNvSpPr>
            <a:spLocks noGrp="1" noRot="1" noChangeAspect="1" noChangeArrowheads="1"/>
          </p:cNvSpPr>
          <p:nvPr>
            <p:ph type="sldImg"/>
          </p:nvPr>
        </p:nvSpPr>
        <p:spPr bwMode="auto">
          <a:xfrm>
            <a:off x="1049338" y="746125"/>
            <a:ext cx="4556125" cy="34163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712707" name="Rectangle 3"/>
          <p:cNvSpPr>
            <a:spLocks noGrp="1" noChangeArrowheads="1"/>
          </p:cNvSpPr>
          <p:nvPr>
            <p:ph type="body" idx="1"/>
          </p:nvPr>
        </p:nvSpPr>
        <p:spPr bwMode="auto">
          <a:xfrm>
            <a:off x="914400" y="4648200"/>
            <a:ext cx="4876800" cy="44196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57150" cmpd="thickThin">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endParaRPr lang="en-US" sz="16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3575" y="4706938"/>
            <a:ext cx="5314950" cy="3849687"/>
          </a:xfrm>
          <a:prstGeom prst="rect">
            <a:avLst/>
          </a:prstGeom>
        </p:spPr>
        <p:txBody>
          <a:bodyPr/>
          <a:lstStyle/>
          <a:p>
            <a:pPr marL="0" marR="0" lvl="0" indent="0" algn="l" defTabSz="762000" rtl="0" eaLnBrk="0" fontAlgn="base" latinLnBrk="0" hangingPunct="0">
              <a:lnSpc>
                <a:spcPct val="90000"/>
              </a:lnSpc>
              <a:spcBef>
                <a:spcPct val="40000"/>
              </a:spcBef>
              <a:spcAft>
                <a:spcPct val="0"/>
              </a:spcAft>
              <a:buClrTx/>
              <a:buSzTx/>
              <a:buFontTx/>
              <a:buNone/>
              <a:tabLst/>
              <a:defRPr/>
            </a:pPr>
            <a:r>
              <a:rPr lang="en-US" sz="1400" kern="1200" dirty="0">
                <a:solidFill>
                  <a:schemeClr val="tx1"/>
                </a:solidFill>
                <a:effectLst/>
                <a:latin typeface="Helvetica" charset="0"/>
                <a:ea typeface="ＭＳ Ｐゴシック" charset="0"/>
                <a:cs typeface="+mn-cs"/>
              </a:rPr>
              <a:t>Data collected under the </a:t>
            </a:r>
            <a:r>
              <a:rPr lang="en-US" sz="1400" i="1" kern="1200" dirty="0">
                <a:solidFill>
                  <a:schemeClr val="tx1"/>
                </a:solidFill>
                <a:effectLst/>
                <a:latin typeface="Helvetica" charset="0"/>
                <a:ea typeface="ＭＳ Ｐゴシック" charset="0"/>
                <a:cs typeface="+mn-cs"/>
              </a:rPr>
              <a:t>Spaceflight Standard Measures</a:t>
            </a:r>
            <a:r>
              <a:rPr lang="en-US" sz="1400" kern="1200" dirty="0">
                <a:solidFill>
                  <a:schemeClr val="tx1"/>
                </a:solidFill>
                <a:effectLst/>
                <a:latin typeface="Helvetica" charset="0"/>
                <a:ea typeface="ＭＳ Ｐゴシック" charset="0"/>
                <a:cs typeface="+mn-cs"/>
              </a:rPr>
              <a:t> project include assessments of sleep/wake cycles, cognition, immune status and function, general blood and urine chemistry, microbiome composition, cardiovascular structure and function, sensorimotor function, and team processes. Data is collected once or twice before the flight (180 and 90 days before launch), twice during the 6-month missions (fight day 30 and 30 days before return to Earth) with the exception of actigraphy, which is recorded during two-week periods, and sleep quality and team questionnaire which are administered monthly during the mission.</a:t>
            </a:r>
          </a:p>
          <a:p>
            <a:endParaRPr lang="en-US" dirty="0"/>
          </a:p>
        </p:txBody>
      </p:sp>
    </p:spTree>
    <p:extLst>
      <p:ext uri="{BB962C8B-B14F-4D97-AF65-F5344CB8AC3E}">
        <p14:creationId xmlns:p14="http://schemas.microsoft.com/office/powerpoint/2010/main" val="2280663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Rectangle 2"/>
          <p:cNvSpPr>
            <a:spLocks noGrp="1" noRot="1" noChangeAspect="1" noChangeArrowheads="1"/>
          </p:cNvSpPr>
          <p:nvPr>
            <p:ph type="sldImg"/>
          </p:nvPr>
        </p:nvSpPr>
        <p:spPr bwMode="auto">
          <a:xfrm>
            <a:off x="1049338" y="746125"/>
            <a:ext cx="4556125" cy="34163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12707" name="Rectangle 3"/>
          <p:cNvSpPr>
            <a:spLocks noGrp="1" noChangeArrowheads="1"/>
          </p:cNvSpPr>
          <p:nvPr>
            <p:ph type="body" idx="1"/>
          </p:nvPr>
        </p:nvSpPr>
        <p:spPr bwMode="auto">
          <a:xfrm>
            <a:off x="914400" y="4648200"/>
            <a:ext cx="4876800" cy="4419600"/>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7150" cmpd="thickThin">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sz="1600" dirty="0"/>
          </a:p>
        </p:txBody>
      </p:sp>
    </p:spTree>
    <p:extLst>
      <p:ext uri="{BB962C8B-B14F-4D97-AF65-F5344CB8AC3E}">
        <p14:creationId xmlns:p14="http://schemas.microsoft.com/office/powerpoint/2010/main" val="2000429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Rectangle 2"/>
          <p:cNvSpPr>
            <a:spLocks noGrp="1" noRot="1" noChangeAspect="1" noChangeArrowheads="1"/>
          </p:cNvSpPr>
          <p:nvPr>
            <p:ph type="sldImg"/>
          </p:nvPr>
        </p:nvSpPr>
        <p:spPr bwMode="auto">
          <a:xfrm>
            <a:off x="1049338" y="746125"/>
            <a:ext cx="4556125" cy="34163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12707" name="Rectangle 3"/>
          <p:cNvSpPr>
            <a:spLocks noGrp="1" noChangeArrowheads="1"/>
          </p:cNvSpPr>
          <p:nvPr>
            <p:ph type="body" idx="1"/>
          </p:nvPr>
        </p:nvSpPr>
        <p:spPr bwMode="auto">
          <a:xfrm>
            <a:off x="914400" y="4648200"/>
            <a:ext cx="4876800" cy="4419600"/>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7150" cmpd="thickThin">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sz="1600" dirty="0"/>
          </a:p>
        </p:txBody>
      </p:sp>
    </p:spTree>
    <p:extLst>
      <p:ext uri="{BB962C8B-B14F-4D97-AF65-F5344CB8AC3E}">
        <p14:creationId xmlns:p14="http://schemas.microsoft.com/office/powerpoint/2010/main" val="495268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Rectangle 2"/>
          <p:cNvSpPr>
            <a:spLocks noGrp="1" noRot="1" noChangeAspect="1" noChangeArrowheads="1"/>
          </p:cNvSpPr>
          <p:nvPr>
            <p:ph type="sldImg"/>
          </p:nvPr>
        </p:nvSpPr>
        <p:spPr bwMode="auto">
          <a:xfrm>
            <a:off x="1049338" y="746125"/>
            <a:ext cx="4556125" cy="34163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712707" name="Rectangle 3"/>
          <p:cNvSpPr>
            <a:spLocks noGrp="1" noChangeArrowheads="1"/>
          </p:cNvSpPr>
          <p:nvPr>
            <p:ph type="body" idx="1"/>
          </p:nvPr>
        </p:nvSpPr>
        <p:spPr bwMode="auto">
          <a:xfrm>
            <a:off x="914400" y="4648200"/>
            <a:ext cx="4876800" cy="44196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57150" cmpd="thickThin">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endParaRPr lang="en-US" sz="1600" dirty="0"/>
          </a:p>
        </p:txBody>
      </p:sp>
    </p:spTree>
    <p:extLst>
      <p:ext uri="{BB962C8B-B14F-4D97-AF65-F5344CB8AC3E}">
        <p14:creationId xmlns:p14="http://schemas.microsoft.com/office/powerpoint/2010/main" val="134821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Rectangle 2"/>
          <p:cNvSpPr>
            <a:spLocks noGrp="1" noRot="1" noChangeAspect="1" noChangeArrowheads="1"/>
          </p:cNvSpPr>
          <p:nvPr>
            <p:ph type="sldImg"/>
          </p:nvPr>
        </p:nvSpPr>
        <p:spPr bwMode="auto">
          <a:xfrm>
            <a:off x="1049338" y="746125"/>
            <a:ext cx="4556125" cy="34163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12707" name="Rectangle 3"/>
          <p:cNvSpPr>
            <a:spLocks noGrp="1" noChangeArrowheads="1"/>
          </p:cNvSpPr>
          <p:nvPr>
            <p:ph type="body" idx="1"/>
          </p:nvPr>
        </p:nvSpPr>
        <p:spPr bwMode="auto">
          <a:xfrm>
            <a:off x="914400" y="4648200"/>
            <a:ext cx="4876800" cy="4419600"/>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7150" cmpd="thickThin">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r>
              <a:rPr lang="en-US" sz="1400" kern="1200" dirty="0">
                <a:solidFill>
                  <a:schemeClr val="tx1"/>
                </a:solidFill>
                <a:effectLst/>
                <a:latin typeface="Helvetica" charset="0"/>
                <a:ea typeface="ＭＳ Ｐゴシック" charset="0"/>
                <a:cs typeface="+mn-cs"/>
              </a:rPr>
              <a:t>Data from the </a:t>
            </a:r>
            <a:r>
              <a:rPr lang="en-US" sz="1400" i="1" kern="1200" dirty="0">
                <a:solidFill>
                  <a:schemeClr val="tx1"/>
                </a:solidFill>
                <a:effectLst/>
                <a:latin typeface="Helvetica" charset="0"/>
                <a:ea typeface="ＭＳ Ｐゴシック" charset="0"/>
                <a:cs typeface="+mn-cs"/>
              </a:rPr>
              <a:t>Standard Measures Project </a:t>
            </a:r>
            <a:r>
              <a:rPr lang="en-US" sz="1400" kern="1200" dirty="0">
                <a:solidFill>
                  <a:schemeClr val="tx1"/>
                </a:solidFill>
                <a:effectLst/>
                <a:latin typeface="Helvetica" charset="0"/>
                <a:ea typeface="ＭＳ Ｐゴシック" charset="0"/>
                <a:cs typeface="+mn-cs"/>
              </a:rPr>
              <a:t>are placed in the NASA Life Sciences Data Archive and are available for occupational surveillance, Institutional Review Board-approved data sharing requests, and retrospective data requests. This data repository enables high-level monitoring of the effectiveness of countermeasures and meaningful interpretation of health and performance outcomes for various mission durations. The knowledge gained from this project informs and supports future hypothesis-driven research that will enable the success of planetary missions. </a:t>
            </a:r>
            <a:endParaRPr lang="en-US" sz="1400" dirty="0"/>
          </a:p>
        </p:txBody>
      </p:sp>
    </p:spTree>
    <p:extLst>
      <p:ext uri="{BB962C8B-B14F-4D97-AF65-F5344CB8AC3E}">
        <p14:creationId xmlns:p14="http://schemas.microsoft.com/office/powerpoint/2010/main" val="485110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653048134"/>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0677438"/>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36805303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838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3763895"/>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8847406"/>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64823320"/>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7353428"/>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19379311"/>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50456332"/>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7078675"/>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4613"/>
            <a:ext cx="1943100" cy="48783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4613"/>
            <a:ext cx="5676900" cy="48783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539128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www.nasa.gov/sites/default/files/thumbnails/image/nasa-logo-web-rgb.png"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009577" y="136780"/>
            <a:ext cx="5129609" cy="482183"/>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cmpd="thickThin">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none" lIns="63500" tIns="25400" rIns="63500" bIns="25400" numCol="1" anchor="t" anchorCtr="0" compatLnSpc="1">
            <a:prstTxWarp prst="textNoShape">
              <a:avLst/>
            </a:prstTxWarp>
            <a:spAutoFit/>
          </a:bodyPr>
          <a:lstStyle/>
          <a:p>
            <a:pPr lvl="0"/>
            <a:r>
              <a:rPr lang="fr-FR" dirty="0"/>
              <a:t>Click to </a:t>
            </a:r>
            <a:r>
              <a:rPr lang="fr-FR" dirty="0" err="1"/>
              <a:t>edit</a:t>
            </a:r>
            <a:r>
              <a:rPr lang="fr-FR" dirty="0"/>
              <a:t> Master </a:t>
            </a:r>
            <a:r>
              <a:rPr lang="fr-FR" dirty="0" err="1"/>
              <a:t>title</a:t>
            </a:r>
            <a:r>
              <a:rPr lang="fr-FR" dirty="0"/>
              <a:t> style</a:t>
            </a:r>
          </a:p>
        </p:txBody>
      </p:sp>
      <p:sp>
        <p:nvSpPr>
          <p:cNvPr id="1028" name="Rectangle 4"/>
          <p:cNvSpPr>
            <a:spLocks noGrp="1" noChangeArrowheads="1"/>
          </p:cNvSpPr>
          <p:nvPr>
            <p:ph type="body" idx="1"/>
          </p:nvPr>
        </p:nvSpPr>
        <p:spPr bwMode="auto">
          <a:xfrm>
            <a:off x="685800" y="838200"/>
            <a:ext cx="7772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57150" cmpd="thickThin">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fr-FR" dirty="0"/>
              <a:t>Click to </a:t>
            </a:r>
            <a:r>
              <a:rPr lang="fr-FR" dirty="0" err="1"/>
              <a:t>edit</a:t>
            </a:r>
            <a:r>
              <a:rPr lang="fr-FR" dirty="0"/>
              <a:t> Master </a:t>
            </a:r>
            <a:r>
              <a:rPr lang="fr-FR" dirty="0" err="1"/>
              <a:t>text</a:t>
            </a:r>
            <a:r>
              <a:rPr lang="fr-FR" dirty="0"/>
              <a:t> styles</a:t>
            </a:r>
          </a:p>
          <a:p>
            <a:pPr lvl="1"/>
            <a:r>
              <a:rPr lang="fr-FR" dirty="0"/>
              <a:t>Second </a:t>
            </a:r>
            <a:r>
              <a:rPr lang="fr-FR" dirty="0" err="1"/>
              <a:t>level</a:t>
            </a:r>
            <a:endParaRPr lang="fr-FR" dirty="0"/>
          </a:p>
          <a:p>
            <a:pPr lvl="2"/>
            <a:r>
              <a:rPr lang="fr-FR" dirty="0" err="1"/>
              <a:t>Third</a:t>
            </a:r>
            <a:r>
              <a:rPr lang="fr-FR" dirty="0"/>
              <a:t> </a:t>
            </a:r>
            <a:r>
              <a:rPr lang="fr-FR" dirty="0" err="1"/>
              <a:t>level</a:t>
            </a:r>
            <a:endParaRPr lang="fr-FR" dirty="0"/>
          </a:p>
        </p:txBody>
      </p:sp>
      <p:sp>
        <p:nvSpPr>
          <p:cNvPr id="2" name="TextBox 1"/>
          <p:cNvSpPr txBox="1"/>
          <p:nvPr userDrawn="1"/>
        </p:nvSpPr>
        <p:spPr>
          <a:xfrm>
            <a:off x="8585201" y="6506046"/>
            <a:ext cx="558799" cy="313932"/>
          </a:xfrm>
          <a:prstGeom prst="rect">
            <a:avLst/>
          </a:prstGeom>
          <a:noFill/>
        </p:spPr>
        <p:txBody>
          <a:bodyPr wrap="square" rtlCol="0">
            <a:spAutoFit/>
          </a:bodyPr>
          <a:lstStyle/>
          <a:p>
            <a:fld id="{B95D7136-A140-254B-B2B3-21BFC4D7B7CF}" type="slidenum">
              <a:rPr lang="en-US" sz="1600" b="0" smtClean="0">
                <a:latin typeface="+mn-lt"/>
              </a:rPr>
              <a:t>‹#›</a:t>
            </a:fld>
            <a:endParaRPr lang="en-US" sz="1600" b="0" dirty="0">
              <a:latin typeface="+mn-lt"/>
            </a:endParaRPr>
          </a:p>
        </p:txBody>
      </p:sp>
      <p:pic>
        <p:nvPicPr>
          <p:cNvPr id="5" name="Picture 2" descr="NASA logo">
            <a:hlinkClick r:id="rId13"/>
            <a:extLst>
              <a:ext uri="{FF2B5EF4-FFF2-40B4-BE49-F238E27FC236}">
                <a16:creationId xmlns:a16="http://schemas.microsoft.com/office/drawing/2014/main" id="{34E46261-5404-074E-81D6-11D51A3EC27C}"/>
              </a:ext>
            </a:extLst>
          </p:cNvPr>
          <p:cNvPicPr>
            <a:picLocks noChangeAspect="1" noChangeArrowheads="1"/>
          </p:cNvPicPr>
          <p:nvPr userDrawn="1"/>
        </p:nvPicPr>
        <p:blipFill rotWithShape="1">
          <a:blip r:embed="rId14" cstate="email">
            <a:extLst>
              <a:ext uri="{28A0092B-C50C-407E-A947-70E740481C1C}">
                <a14:useLocalDpi xmlns:a14="http://schemas.microsoft.com/office/drawing/2010/main"/>
              </a:ext>
            </a:extLst>
          </a:blip>
          <a:srcRect/>
          <a:stretch/>
        </p:blipFill>
        <p:spPr bwMode="auto">
          <a:xfrm>
            <a:off x="8428808" y="27914"/>
            <a:ext cx="726372" cy="627321"/>
          </a:xfrm>
          <a:prstGeom prst="rect">
            <a:avLst/>
          </a:prstGeom>
          <a:noFill/>
          <a:extLst>
            <a:ext uri="{909E8E84-426E-40dd-AFC4-6F175D3DCCD1}">
              <a14:hiddenFill xmlns=""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hdr="0" ftr="0" dt="0"/>
  <p:txStyles>
    <p:titleStyle>
      <a:lvl1pPr algn="ctr" defTabSz="762000" rtl="0" eaLnBrk="0" fontAlgn="base" hangingPunct="0">
        <a:lnSpc>
          <a:spcPct val="85000"/>
        </a:lnSpc>
        <a:spcBef>
          <a:spcPct val="0"/>
        </a:spcBef>
        <a:spcAft>
          <a:spcPct val="0"/>
        </a:spcAft>
        <a:defRPr sz="3200" b="1">
          <a:solidFill>
            <a:srgbClr val="000000"/>
          </a:solidFill>
          <a:latin typeface="+mj-lt"/>
          <a:ea typeface="+mj-ea"/>
          <a:cs typeface="+mj-cs"/>
        </a:defRPr>
      </a:lvl1pPr>
      <a:lvl2pPr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2pPr>
      <a:lvl3pPr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3pPr>
      <a:lvl4pPr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4pPr>
      <a:lvl5pPr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5pPr>
      <a:lvl6pPr marL="457200"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6pPr>
      <a:lvl7pPr marL="914400"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7pPr>
      <a:lvl8pPr marL="1371600"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8pPr>
      <a:lvl9pPr marL="1828800"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9pPr>
    </p:titleStyle>
    <p:bodyStyle>
      <a:lvl1pPr marL="288000" indent="-288000" algn="l" defTabSz="762000" rtl="0" eaLnBrk="0" fontAlgn="base" hangingPunct="0">
        <a:lnSpc>
          <a:spcPct val="90000"/>
        </a:lnSpc>
        <a:spcBef>
          <a:spcPct val="30000"/>
        </a:spcBef>
        <a:spcAft>
          <a:spcPct val="0"/>
        </a:spcAft>
        <a:buClr>
          <a:schemeClr val="tx1"/>
        </a:buClr>
        <a:buFont typeface="Arial"/>
        <a:buChar char="•"/>
        <a:defRPr sz="2400">
          <a:solidFill>
            <a:schemeClr val="tx1"/>
          </a:solidFill>
          <a:latin typeface="+mn-lt"/>
          <a:ea typeface="+mn-ea"/>
          <a:cs typeface="+mn-cs"/>
        </a:defRPr>
      </a:lvl1pPr>
      <a:lvl2pPr marL="576000" indent="-288000" algn="l" defTabSz="762000" rtl="0" eaLnBrk="0" fontAlgn="base" hangingPunct="0">
        <a:lnSpc>
          <a:spcPct val="90000"/>
        </a:lnSpc>
        <a:spcBef>
          <a:spcPct val="30000"/>
        </a:spcBef>
        <a:spcAft>
          <a:spcPct val="0"/>
        </a:spcAft>
        <a:buClr>
          <a:schemeClr val="tx1"/>
        </a:buClr>
        <a:buSzPct val="100000"/>
        <a:buFont typeface="Lucida Grande"/>
        <a:buChar char="–"/>
        <a:defRPr sz="2400">
          <a:solidFill>
            <a:schemeClr val="tx1"/>
          </a:solidFill>
          <a:latin typeface="+mn-lt"/>
          <a:ea typeface="+mn-ea"/>
        </a:defRPr>
      </a:lvl2pPr>
      <a:lvl3pPr marL="864000" indent="-288000" algn="l" defTabSz="762000" rtl="0" eaLnBrk="0" fontAlgn="base" hangingPunct="0">
        <a:lnSpc>
          <a:spcPct val="90000"/>
        </a:lnSpc>
        <a:spcBef>
          <a:spcPct val="30000"/>
        </a:spcBef>
        <a:spcAft>
          <a:spcPct val="0"/>
        </a:spcAft>
        <a:buClr>
          <a:schemeClr val="tx1"/>
        </a:buClr>
        <a:buSzPct val="100000"/>
        <a:buFont typeface="Arial"/>
        <a:buChar char="•"/>
        <a:defRPr sz="2400">
          <a:solidFill>
            <a:schemeClr val="tx1"/>
          </a:solidFill>
          <a:latin typeface="+mn-lt"/>
          <a:ea typeface="+mn-ea"/>
        </a:defRPr>
      </a:lvl3pPr>
      <a:lvl4pPr marL="1543050" indent="-171450" algn="l" defTabSz="762000" rtl="0" eaLnBrk="0" fontAlgn="base" hangingPunct="0">
        <a:spcBef>
          <a:spcPct val="20000"/>
        </a:spcBef>
        <a:spcAft>
          <a:spcPct val="0"/>
        </a:spcAft>
        <a:buClr>
          <a:schemeClr val="tx1"/>
        </a:buClr>
        <a:buFont typeface="Arial"/>
        <a:buChar char="•"/>
        <a:defRPr sz="2000">
          <a:solidFill>
            <a:schemeClr val="tx1"/>
          </a:solidFill>
          <a:latin typeface="Times" charset="0"/>
          <a:ea typeface="+mn-ea"/>
        </a:defRPr>
      </a:lvl4pPr>
      <a:lvl5pPr marL="2000250" indent="-171450" algn="l" defTabSz="762000" rtl="0" eaLnBrk="0" fontAlgn="base" hangingPunct="0">
        <a:spcBef>
          <a:spcPct val="20000"/>
        </a:spcBef>
        <a:spcAft>
          <a:spcPct val="0"/>
        </a:spcAft>
        <a:buClr>
          <a:schemeClr val="tx1"/>
        </a:buClr>
        <a:buFont typeface="Arial"/>
        <a:buChar char="•"/>
        <a:defRPr sz="2000">
          <a:solidFill>
            <a:schemeClr val="tx1"/>
          </a:solidFill>
          <a:latin typeface="Times" charset="0"/>
          <a:ea typeface="+mn-ea"/>
        </a:defRPr>
      </a:lvl5pPr>
      <a:lvl6pPr marL="2457450" indent="-171450" algn="l" defTabSz="762000" rtl="0" eaLnBrk="0" fontAlgn="base" hangingPunct="0">
        <a:spcBef>
          <a:spcPct val="20000"/>
        </a:spcBef>
        <a:spcAft>
          <a:spcPct val="0"/>
        </a:spcAft>
        <a:buChar char="»"/>
        <a:defRPr sz="2000">
          <a:solidFill>
            <a:schemeClr val="tx1"/>
          </a:solidFill>
          <a:latin typeface="Times" charset="0"/>
          <a:ea typeface="+mn-ea"/>
        </a:defRPr>
      </a:lvl6pPr>
      <a:lvl7pPr marL="2914650" indent="-171450" algn="l" defTabSz="762000" rtl="0" eaLnBrk="0" fontAlgn="base" hangingPunct="0">
        <a:spcBef>
          <a:spcPct val="20000"/>
        </a:spcBef>
        <a:spcAft>
          <a:spcPct val="0"/>
        </a:spcAft>
        <a:buChar char="»"/>
        <a:defRPr sz="2000">
          <a:solidFill>
            <a:schemeClr val="tx1"/>
          </a:solidFill>
          <a:latin typeface="Times" charset="0"/>
          <a:ea typeface="+mn-ea"/>
        </a:defRPr>
      </a:lvl7pPr>
      <a:lvl8pPr marL="3371850" indent="-171450" algn="l" defTabSz="762000" rtl="0" eaLnBrk="0" fontAlgn="base" hangingPunct="0">
        <a:spcBef>
          <a:spcPct val="20000"/>
        </a:spcBef>
        <a:spcAft>
          <a:spcPct val="0"/>
        </a:spcAft>
        <a:buChar char="»"/>
        <a:defRPr sz="2000">
          <a:solidFill>
            <a:schemeClr val="tx1"/>
          </a:solidFill>
          <a:latin typeface="Times" charset="0"/>
          <a:ea typeface="+mn-ea"/>
        </a:defRPr>
      </a:lvl8pPr>
      <a:lvl9pPr marL="3829050" indent="-171450" algn="l" defTabSz="762000" rtl="0" eaLnBrk="0" fontAlgn="base" hangingPunct="0">
        <a:spcBef>
          <a:spcPct val="20000"/>
        </a:spcBef>
        <a:spcAft>
          <a:spcPct val="0"/>
        </a:spcAft>
        <a:buChar char="»"/>
        <a:defRPr sz="2000">
          <a:solidFill>
            <a:schemeClr val="tx1"/>
          </a:solidFill>
          <a:latin typeface="Times" charset="0"/>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B2E4BC-6AFA-6041-BF92-9142793510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94322" y="16388"/>
            <a:ext cx="2933290" cy="2933290"/>
          </a:xfrm>
          <a:prstGeom prst="rect">
            <a:avLst/>
          </a:prstGeom>
        </p:spPr>
      </p:pic>
      <p:sp>
        <p:nvSpPr>
          <p:cNvPr id="365624" name="Rectangle 56"/>
          <p:cNvSpPr>
            <a:spLocks noChangeArrowheads="1"/>
          </p:cNvSpPr>
          <p:nvPr/>
        </p:nvSpPr>
        <p:spPr bwMode="auto">
          <a:xfrm>
            <a:off x="387770" y="433139"/>
            <a:ext cx="5904877" cy="102540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cmpd="thickThin">
                <a:solidFill>
                  <a:schemeClr val="tx1"/>
                </a:solidFill>
                <a:miter lim="800000"/>
                <a:headEnd/>
                <a:tailEnd/>
              </a14:hiddenLine>
            </a:ext>
          </a:extLst>
        </p:spPr>
        <p:txBody>
          <a:bodyPr wrap="square" lIns="90487" tIns="44450" rIns="90487" bIns="44450">
            <a:spAutoFit/>
          </a:bodyPr>
          <a:lstStyle/>
          <a:p>
            <a:pPr algn="l" defTabSz="762000">
              <a:lnSpc>
                <a:spcPct val="95000"/>
              </a:lnSpc>
              <a:spcBef>
                <a:spcPts val="0"/>
              </a:spcBef>
              <a:buClr>
                <a:srgbClr val="0628F6"/>
              </a:buClr>
              <a:buFont typeface="Times" charset="0"/>
              <a:buNone/>
            </a:pPr>
            <a:r>
              <a:rPr lang="en-GB" sz="3200" dirty="0">
                <a:latin typeface="+mn-lt"/>
              </a:rPr>
              <a:t>Standard Measures during Spaceflight</a:t>
            </a:r>
          </a:p>
        </p:txBody>
      </p:sp>
      <p:sp>
        <p:nvSpPr>
          <p:cNvPr id="2" name="Rectangle 1"/>
          <p:cNvSpPr/>
          <p:nvPr/>
        </p:nvSpPr>
        <p:spPr bwMode="auto">
          <a:xfrm>
            <a:off x="8739065" y="92212"/>
            <a:ext cx="215248" cy="215237"/>
          </a:xfrm>
          <a:prstGeom prst="rect">
            <a:avLst/>
          </a:prstGeom>
          <a:solidFill>
            <a:srgbClr val="FFFFFF"/>
          </a:solidFill>
          <a:ln w="57150" cap="flat" cmpd="thickThin"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9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Helvetica" charset="0"/>
              <a:ea typeface="ＭＳ Ｐゴシック" charset="0"/>
            </a:endParaRPr>
          </a:p>
        </p:txBody>
      </p:sp>
      <p:sp>
        <p:nvSpPr>
          <p:cNvPr id="7" name="Text Box 7">
            <a:extLst>
              <a:ext uri="{FF2B5EF4-FFF2-40B4-BE49-F238E27FC236}">
                <a16:creationId xmlns:a16="http://schemas.microsoft.com/office/drawing/2014/main" id="{260590E1-6B7E-2E46-8E27-99EC23837188}"/>
              </a:ext>
            </a:extLst>
          </p:cNvPr>
          <p:cNvSpPr txBox="1">
            <a:spLocks noChangeArrowheads="1"/>
          </p:cNvSpPr>
          <p:nvPr/>
        </p:nvSpPr>
        <p:spPr bwMode="auto">
          <a:xfrm>
            <a:off x="368027" y="1635405"/>
            <a:ext cx="7093855" cy="5401479"/>
          </a:xfrm>
          <a:prstGeom prst="rect">
            <a:avLst/>
          </a:prstGeom>
          <a:noFill/>
          <a:ln w="9525">
            <a:noFill/>
            <a:miter lim="800000"/>
            <a:headEnd/>
            <a:tailEnd/>
          </a:ln>
        </p:spPr>
        <p:txBody>
          <a:bodyPr wrap="square">
            <a:spAutoFit/>
          </a:bodyPr>
          <a:lstStyle/>
          <a:p>
            <a:pPr algn="l">
              <a:lnSpc>
                <a:spcPct val="100000"/>
              </a:lnSpc>
              <a:spcAft>
                <a:spcPts val="600"/>
              </a:spcAft>
            </a:pPr>
            <a:r>
              <a:rPr lang="en-US" sz="2200" b="0" dirty="0">
                <a:latin typeface="+mn-lt"/>
              </a:rPr>
              <a:t>Principal Investigator:	Gilles Clement, PhD, KBR</a:t>
            </a:r>
          </a:p>
          <a:p>
            <a:pPr algn="l">
              <a:lnSpc>
                <a:spcPct val="100000"/>
              </a:lnSpc>
              <a:spcAft>
                <a:spcPts val="0"/>
              </a:spcAft>
            </a:pPr>
            <a:r>
              <a:rPr lang="en-US" sz="2200" b="0" dirty="0">
                <a:latin typeface="+mn-lt"/>
              </a:rPr>
              <a:t>Science Team:		Brian Crucian, PhD, NASA JSC</a:t>
            </a:r>
          </a:p>
          <a:p>
            <a:pPr marL="0" indent="0" algn="l">
              <a:lnSpc>
                <a:spcPct val="100000"/>
              </a:lnSpc>
              <a:buNone/>
            </a:pPr>
            <a:r>
              <a:rPr lang="en-US" sz="2200" b="0" dirty="0">
                <a:latin typeface="+mn-lt"/>
              </a:rPr>
              <a:t>			Stuart Lee, PhD, KBR</a:t>
            </a:r>
          </a:p>
          <a:p>
            <a:pPr marL="0" indent="0" algn="l">
              <a:lnSpc>
                <a:spcPct val="100000"/>
              </a:lnSpc>
              <a:buNone/>
            </a:pPr>
            <a:r>
              <a:rPr lang="en-US" sz="2200" b="0" dirty="0">
                <a:latin typeface="+mn-lt"/>
              </a:rPr>
              <a:t>			Mark Ott, PhD, NASA JSC				Millard Reschke, PhD, NASA JSC </a:t>
            </a:r>
          </a:p>
          <a:p>
            <a:pPr marL="0" indent="0" algn="l">
              <a:lnSpc>
                <a:spcPct val="100000"/>
              </a:lnSpc>
              <a:buNone/>
            </a:pPr>
            <a:r>
              <a:rPr lang="en-US" sz="2200" b="0" dirty="0">
                <a:latin typeface="+mn-lt"/>
              </a:rPr>
              <a:t>			Peter Roma, PhD, KBR </a:t>
            </a:r>
          </a:p>
          <a:p>
            <a:pPr marL="0" indent="0" algn="l">
              <a:lnSpc>
                <a:spcPct val="100000"/>
              </a:lnSpc>
              <a:buNone/>
            </a:pPr>
            <a:r>
              <a:rPr lang="en-US" sz="2200" b="0" dirty="0">
                <a:latin typeface="+mn-lt"/>
              </a:rPr>
              <a:t>			Scott Smith, PhD, NASA JSC</a:t>
            </a:r>
          </a:p>
          <a:p>
            <a:pPr marL="0" indent="0" algn="l">
              <a:lnSpc>
                <a:spcPct val="100000"/>
              </a:lnSpc>
              <a:buNone/>
            </a:pPr>
            <a:r>
              <a:rPr lang="en-US" sz="2200" b="0" dirty="0">
                <a:latin typeface="+mn-lt"/>
              </a:rPr>
              <a:t>			Scott Wood, PhD, NASA JSC</a:t>
            </a:r>
          </a:p>
          <a:p>
            <a:pPr marL="0" indent="0" algn="l">
              <a:lnSpc>
                <a:spcPct val="100000"/>
              </a:lnSpc>
              <a:buNone/>
            </a:pPr>
            <a:r>
              <a:rPr lang="en-US" sz="2200" b="0" dirty="0">
                <a:latin typeface="+mn-lt"/>
              </a:rPr>
              <a:t>			Sara Zwart, PhD, UTMB</a:t>
            </a:r>
          </a:p>
          <a:p>
            <a:pPr marL="0" indent="0" algn="l">
              <a:lnSpc>
                <a:spcPct val="100000"/>
              </a:lnSpc>
              <a:spcBef>
                <a:spcPts val="600"/>
              </a:spcBef>
              <a:buNone/>
            </a:pPr>
            <a:r>
              <a:rPr lang="en-US" sz="2200" b="0" dirty="0">
                <a:latin typeface="+mn-lt"/>
              </a:rPr>
              <a:t>Support Team:		Nicolas Bell, KBR</a:t>
            </a:r>
          </a:p>
          <a:p>
            <a:pPr marL="0" indent="0" algn="l">
              <a:lnSpc>
                <a:spcPct val="100000"/>
              </a:lnSpc>
              <a:spcBef>
                <a:spcPts val="0"/>
              </a:spcBef>
              <a:buNone/>
            </a:pPr>
            <a:r>
              <a:rPr lang="en-US" sz="2200" b="0" dirty="0">
                <a:latin typeface="+mn-lt"/>
              </a:rPr>
              <a:t>			Scott Humbert, KBR</a:t>
            </a:r>
          </a:p>
          <a:p>
            <a:pPr algn="l">
              <a:lnSpc>
                <a:spcPct val="100000"/>
              </a:lnSpc>
            </a:pPr>
            <a:r>
              <a:rPr lang="en-US" sz="2200" b="0" dirty="0">
                <a:latin typeface="+mn-lt"/>
              </a:rPr>
              <a:t>			Carol </a:t>
            </a:r>
            <a:r>
              <a:rPr lang="en-US" sz="2200" b="0" dirty="0" err="1">
                <a:latin typeface="+mn-lt"/>
              </a:rPr>
              <a:t>Mullenax</a:t>
            </a:r>
            <a:r>
              <a:rPr lang="en-US" sz="2200" b="0" dirty="0">
                <a:latin typeface="+mn-lt"/>
              </a:rPr>
              <a:t>, PhD, KBR</a:t>
            </a:r>
          </a:p>
          <a:p>
            <a:pPr algn="l">
              <a:lnSpc>
                <a:spcPct val="100000"/>
              </a:lnSpc>
            </a:pPr>
            <a:r>
              <a:rPr lang="en-US" sz="2200" b="0" dirty="0">
                <a:latin typeface="+mn-lt"/>
              </a:rPr>
              <a:t>			Gwenn Sandoz, KBR</a:t>
            </a:r>
          </a:p>
          <a:p>
            <a:pPr marL="0" indent="0" algn="l">
              <a:lnSpc>
                <a:spcPct val="100000"/>
              </a:lnSpc>
              <a:buNone/>
            </a:pPr>
            <a:r>
              <a:rPr lang="en-US" sz="2200" b="0" dirty="0">
                <a:latin typeface="+mn-lt"/>
              </a:rPr>
              <a:t>			Shelby </a:t>
            </a:r>
            <a:r>
              <a:rPr lang="en-US" sz="2200" b="0" dirty="0" err="1">
                <a:latin typeface="+mn-lt"/>
              </a:rPr>
              <a:t>Weyand</a:t>
            </a:r>
            <a:r>
              <a:rPr lang="en-US" sz="2200" b="0" dirty="0">
                <a:latin typeface="+mn-lt"/>
              </a:rPr>
              <a:t>, KBR</a:t>
            </a:r>
          </a:p>
          <a:p>
            <a:pPr marL="0" indent="0" algn="l">
              <a:lnSpc>
                <a:spcPct val="100000"/>
              </a:lnSpc>
              <a:buNone/>
            </a:pPr>
            <a:r>
              <a:rPr lang="en-US" sz="2200" b="0" dirty="0">
                <a:latin typeface="+mn-lt"/>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3" name="Rectangle 3"/>
          <p:cNvSpPr>
            <a:spLocks noGrp="1" noChangeArrowheads="1"/>
          </p:cNvSpPr>
          <p:nvPr>
            <p:ph type="body" idx="1"/>
          </p:nvPr>
        </p:nvSpPr>
        <p:spPr>
          <a:xfrm>
            <a:off x="2192651" y="1132886"/>
            <a:ext cx="6092704" cy="1971675"/>
          </a:xfrm>
        </p:spPr>
        <p:txBody>
          <a:bodyPr/>
          <a:lstStyle/>
          <a:p>
            <a:pPr marL="144000" indent="0">
              <a:lnSpc>
                <a:spcPct val="95000"/>
              </a:lnSpc>
              <a:spcBef>
                <a:spcPts val="1200"/>
              </a:spcBef>
              <a:spcAft>
                <a:spcPts val="0"/>
              </a:spcAft>
              <a:buNone/>
            </a:pPr>
            <a:r>
              <a:rPr lang="en-US" sz="2200" dirty="0">
                <a:solidFill>
                  <a:srgbClr val="000000"/>
                </a:solidFill>
              </a:rPr>
              <a:t>To ensure that a set of measures, representing the Human Research Program’s key risks and acquired with minimal impact on time and resources, is consistently captured from crewmembers through the end of the ISS Program</a:t>
            </a:r>
          </a:p>
        </p:txBody>
      </p:sp>
      <p:sp>
        <p:nvSpPr>
          <p:cNvPr id="3" name="Title 2"/>
          <p:cNvSpPr>
            <a:spLocks noGrp="1"/>
          </p:cNvSpPr>
          <p:nvPr>
            <p:ph type="title"/>
          </p:nvPr>
        </p:nvSpPr>
        <p:spPr>
          <a:xfrm>
            <a:off x="2333922" y="399409"/>
            <a:ext cx="1752083" cy="473528"/>
          </a:xfrm>
        </p:spPr>
        <p:txBody>
          <a:bodyPr/>
          <a:lstStyle/>
          <a:p>
            <a:r>
              <a:rPr lang="en-US" dirty="0"/>
              <a:t>Objective</a:t>
            </a:r>
            <a:endParaRPr lang="en-US" sz="3200" dirty="0"/>
          </a:p>
        </p:txBody>
      </p:sp>
      <p:pic>
        <p:nvPicPr>
          <p:cNvPr id="4" name="Picture 3">
            <a:extLst>
              <a:ext uri="{FF2B5EF4-FFF2-40B4-BE49-F238E27FC236}">
                <a16:creationId xmlns:a16="http://schemas.microsoft.com/office/drawing/2014/main" id="{92B2E4BC-6AFA-6041-BF92-9142793510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6415" y="32776"/>
            <a:ext cx="2088000" cy="4022814"/>
          </a:xfrm>
          <a:prstGeom prst="rect">
            <a:avLst/>
          </a:prstGeom>
        </p:spPr>
      </p:pic>
    </p:spTree>
    <p:extLst>
      <p:ext uri="{BB962C8B-B14F-4D97-AF65-F5344CB8AC3E}">
        <p14:creationId xmlns:p14="http://schemas.microsoft.com/office/powerpoint/2010/main" val="3297083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4088F-C3A8-7F49-8477-26F6B10248E9}"/>
              </a:ext>
            </a:extLst>
          </p:cNvPr>
          <p:cNvSpPr>
            <a:spLocks noGrp="1"/>
          </p:cNvSpPr>
          <p:nvPr>
            <p:ph type="title"/>
          </p:nvPr>
        </p:nvSpPr>
        <p:spPr>
          <a:xfrm>
            <a:off x="2049333" y="191865"/>
            <a:ext cx="5050123" cy="900759"/>
          </a:xfrm>
        </p:spPr>
        <p:txBody>
          <a:bodyPr/>
          <a:lstStyle/>
          <a:p>
            <a:r>
              <a:rPr lang="en-US" dirty="0"/>
              <a:t>Experiment Design Overview</a:t>
            </a:r>
            <a:br>
              <a:rPr lang="en-US" dirty="0"/>
            </a:br>
            <a:r>
              <a:rPr lang="en-US" dirty="0"/>
              <a:t>6-month mission</a:t>
            </a:r>
          </a:p>
        </p:txBody>
      </p:sp>
      <p:graphicFrame>
        <p:nvGraphicFramePr>
          <p:cNvPr id="5" name="Table 4">
            <a:extLst>
              <a:ext uri="{FF2B5EF4-FFF2-40B4-BE49-F238E27FC236}">
                <a16:creationId xmlns:a16="http://schemas.microsoft.com/office/drawing/2014/main" id="{2D218977-E12B-AC4A-9E09-1B7A9D6FDABC}"/>
              </a:ext>
            </a:extLst>
          </p:cNvPr>
          <p:cNvGraphicFramePr>
            <a:graphicFrameLocks noGrp="1"/>
          </p:cNvGraphicFramePr>
          <p:nvPr>
            <p:extLst>
              <p:ext uri="{D42A27DB-BD31-4B8C-83A1-F6EECF244321}">
                <p14:modId xmlns:p14="http://schemas.microsoft.com/office/powerpoint/2010/main" val="322539757"/>
              </p:ext>
            </p:extLst>
          </p:nvPr>
        </p:nvGraphicFramePr>
        <p:xfrm>
          <a:off x="348341" y="1179330"/>
          <a:ext cx="8444429" cy="5055231"/>
        </p:xfrm>
        <a:graphic>
          <a:graphicData uri="http://schemas.openxmlformats.org/drawingml/2006/table">
            <a:tbl>
              <a:tblPr firstRow="1" bandRow="1">
                <a:effectLst>
                  <a:outerShdw blurRad="50800" dist="38100" dir="2700000">
                    <a:srgbClr val="000000">
                      <a:alpha val="43000"/>
                    </a:srgbClr>
                  </a:outerShdw>
                </a:effectLst>
                <a:tableStyleId>{073A0DAA-6AF3-43AB-8588-CEC1D06C72B9}</a:tableStyleId>
              </a:tblPr>
              <a:tblGrid>
                <a:gridCol w="2744460">
                  <a:extLst>
                    <a:ext uri="{9D8B030D-6E8A-4147-A177-3AD203B41FA5}">
                      <a16:colId xmlns:a16="http://schemas.microsoft.com/office/drawing/2014/main" val="20000"/>
                    </a:ext>
                  </a:extLst>
                </a:gridCol>
                <a:gridCol w="3029397">
                  <a:extLst>
                    <a:ext uri="{9D8B030D-6E8A-4147-A177-3AD203B41FA5}">
                      <a16:colId xmlns:a16="http://schemas.microsoft.com/office/drawing/2014/main" val="20001"/>
                    </a:ext>
                  </a:extLst>
                </a:gridCol>
                <a:gridCol w="2670572">
                  <a:extLst>
                    <a:ext uri="{9D8B030D-6E8A-4147-A177-3AD203B41FA5}">
                      <a16:colId xmlns:a16="http://schemas.microsoft.com/office/drawing/2014/main" val="20002"/>
                    </a:ext>
                  </a:extLst>
                </a:gridCol>
              </a:tblGrid>
              <a:tr h="478779">
                <a:tc>
                  <a:txBody>
                    <a:bodyPr/>
                    <a:lstStyle/>
                    <a:p>
                      <a:pPr algn="ctr"/>
                      <a:r>
                        <a:rPr lang="en-US" sz="2400" dirty="0">
                          <a:latin typeface="+mn-lt"/>
                        </a:rPr>
                        <a:t>Pre-flight</a:t>
                      </a:r>
                    </a:p>
                  </a:txBody>
                  <a:tcPr>
                    <a:lnL w="28575" cap="flat" cmpd="sng" algn="ctr">
                      <a:solidFill>
                        <a:scrgbClr r="0" g="0" b="0"/>
                      </a:solidFill>
                      <a:prstDash val="solid"/>
                      <a:round/>
                      <a:headEnd type="none" w="med" len="med"/>
                      <a:tailEnd type="none" w="med" len="med"/>
                    </a:lnL>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a:txBody>
                    <a:bodyPr/>
                    <a:lstStyle/>
                    <a:p>
                      <a:pPr algn="ctr"/>
                      <a:r>
                        <a:rPr lang="en-US" sz="2400" dirty="0">
                          <a:latin typeface="+mn-lt"/>
                        </a:rPr>
                        <a:t>In-flight</a:t>
                      </a:r>
                    </a:p>
                  </a:txBody>
                  <a:tcP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a:txBody>
                    <a:bodyPr/>
                    <a:lstStyle/>
                    <a:p>
                      <a:pPr algn="ctr"/>
                      <a:r>
                        <a:rPr lang="en-US" sz="2400" dirty="0">
                          <a:latin typeface="+mn-lt"/>
                        </a:rPr>
                        <a:t>Post-flight</a:t>
                      </a:r>
                    </a:p>
                  </a:txBody>
                  <a:tcPr>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0"/>
                  </a:ext>
                </a:extLst>
              </a:tr>
              <a:tr h="488793">
                <a:tc>
                  <a:txBody>
                    <a:bodyPr/>
                    <a:lstStyle/>
                    <a:p>
                      <a:pPr marL="0" marR="0">
                        <a:lnSpc>
                          <a:spcPct val="100000"/>
                        </a:lnSpc>
                        <a:spcBef>
                          <a:spcPts val="0"/>
                        </a:spcBef>
                        <a:spcAft>
                          <a:spcPts val="0"/>
                        </a:spcAft>
                        <a:tabLst>
                          <a:tab pos="5486400" algn="l"/>
                        </a:tabLst>
                      </a:pPr>
                      <a:r>
                        <a:rPr lang="en-US" sz="1600" kern="0" baseline="0" dirty="0">
                          <a:effectLst/>
                          <a:latin typeface="+mn-lt"/>
                          <a:ea typeface="Times New Roman" panose="02020603050405020304" pitchFamily="18" charset="0"/>
                        </a:rPr>
                        <a:t>Actigraphy w/ sleep logs (2 weeks each)</a:t>
                      </a:r>
                      <a:r>
                        <a:rPr kumimoji="0" lang="en-US" sz="1600" b="0" i="0" u="none" strike="noStrike" kern="0" cap="none" spc="0" normalizeH="0" baseline="0" dirty="0">
                          <a:ln>
                            <a:noFill/>
                          </a:ln>
                          <a:solidFill>
                            <a:srgbClr val="00CC99">
                              <a:lumMod val="50000"/>
                            </a:srgbClr>
                          </a:solidFill>
                          <a:effectLst/>
                          <a:uLnTx/>
                          <a:uFillTx/>
                          <a:latin typeface="+mn-lt"/>
                          <a:ea typeface="Times New Roman" panose="02020603050405020304" pitchFamily="18" charset="0"/>
                          <a:cs typeface="+mn-cs"/>
                        </a:rPr>
                        <a:t>  </a:t>
                      </a:r>
                      <a:r>
                        <a:rPr kumimoji="0" lang="en-US" sz="1600" b="0" i="0" u="none" strike="noStrike" kern="0" cap="none" spc="0" normalizeH="0" baseline="0" dirty="0">
                          <a:ln>
                            <a:noFill/>
                          </a:ln>
                          <a:solidFill>
                            <a:schemeClr val="accent2"/>
                          </a:solidFill>
                          <a:effectLst/>
                          <a:uLnTx/>
                          <a:uFillTx/>
                          <a:latin typeface="+mn-lt"/>
                          <a:ea typeface="Times New Roman" panose="02020603050405020304" pitchFamily="18" charset="0"/>
                          <a:cs typeface="+mn-cs"/>
                        </a:rPr>
                        <a:t>(L-180, L-90)</a:t>
                      </a:r>
                    </a:p>
                  </a:txBody>
                  <a:tcPr marL="68580" marR="68580" marT="0" marB="0" anchor="ctr">
                    <a:lnL w="28575" cap="flat" cmpd="sng" algn="ctr">
                      <a:solidFill>
                        <a:scrgbClr r="0" g="0" b="0"/>
                      </a:solidFill>
                      <a:prstDash val="solid"/>
                      <a:round/>
                      <a:headEnd type="none" w="med" len="med"/>
                      <a:tailEnd type="none" w="med" len="med"/>
                    </a:lnL>
                    <a:lnT w="28575" cap="flat" cmpd="sng" algn="ctr">
                      <a:solidFill>
                        <a:scrgbClr r="0" g="0" b="0"/>
                      </a:solidFill>
                      <a:prstDash val="solid"/>
                      <a:round/>
                      <a:headEnd type="none" w="med" len="med"/>
                      <a:tailEnd type="none" w="med" len="med"/>
                    </a:lnT>
                    <a:solidFill>
                      <a:schemeClr val="tx2">
                        <a:lumMod val="10000"/>
                        <a:lumOff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lang="en-US" sz="1600" kern="0" baseline="0" dirty="0">
                          <a:effectLst/>
                          <a:latin typeface="+mn-lt"/>
                          <a:ea typeface="Times New Roman" panose="02020603050405020304" pitchFamily="18" charset="0"/>
                        </a:rPr>
                        <a:t>Actigraphy (2 weeks each) </a:t>
                      </a:r>
                      <a:r>
                        <a:rPr lang="en-US" sz="1600" kern="0" baseline="0" dirty="0">
                          <a:solidFill>
                            <a:schemeClr val="accent2"/>
                          </a:solidFill>
                          <a:effectLst/>
                          <a:latin typeface="+mn-lt"/>
                          <a:ea typeface="Times New Roman" panose="02020603050405020304" pitchFamily="18" charset="0"/>
                        </a:rPr>
                        <a:t>(bimonthly)</a:t>
                      </a:r>
                    </a:p>
                  </a:txBody>
                  <a:tcPr marL="68580" marR="68580" marT="0" marB="0" anchor="ctr">
                    <a:lnT w="28575" cap="flat" cmpd="sng" algn="ctr">
                      <a:solidFill>
                        <a:scrgbClr r="0" g="0" b="0"/>
                      </a:solidFill>
                      <a:prstDash val="solid"/>
                      <a:round/>
                      <a:headEnd type="none" w="med" len="med"/>
                      <a:tailEnd type="none" w="med" len="med"/>
                    </a:lnT>
                    <a:solidFill>
                      <a:schemeClr val="tx2">
                        <a:lumMod val="10000"/>
                        <a:lumOff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lang="en-US" sz="1600" kern="0" baseline="0" dirty="0" err="1">
                          <a:effectLst/>
                          <a:latin typeface="+mn-lt"/>
                          <a:ea typeface="Times New Roman" panose="02020603050405020304" pitchFamily="18" charset="0"/>
                        </a:rPr>
                        <a:t>Actigraphy</a:t>
                      </a:r>
                      <a:r>
                        <a:rPr lang="en-US" sz="1600" kern="0" baseline="0" dirty="0">
                          <a:effectLst/>
                          <a:latin typeface="+mn-lt"/>
                          <a:ea typeface="Times New Roman" panose="02020603050405020304" pitchFamily="18" charset="0"/>
                        </a:rPr>
                        <a:t> w/ sleep logs (2 weeks) </a:t>
                      </a:r>
                      <a:r>
                        <a:rPr lang="en-US" sz="1600" kern="0" baseline="0" dirty="0">
                          <a:solidFill>
                            <a:schemeClr val="accent2"/>
                          </a:solidFill>
                          <a:effectLst/>
                          <a:latin typeface="+mn-lt"/>
                          <a:ea typeface="Times New Roman" panose="02020603050405020304" pitchFamily="18" charset="0"/>
                          <a:cs typeface="+mn-cs"/>
                        </a:rPr>
                        <a:t>(R+0)</a:t>
                      </a:r>
                    </a:p>
                  </a:txBody>
                  <a:tcPr marL="68580" marR="68580" marT="0" marB="0" anchor="ctr">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solidFill>
                      <a:schemeClr val="tx2">
                        <a:lumMod val="10000"/>
                        <a:lumOff val="90000"/>
                      </a:schemeClr>
                    </a:solidFill>
                  </a:tcPr>
                </a:tc>
                <a:extLst>
                  <a:ext uri="{0D108BD9-81ED-4DB2-BD59-A6C34878D82A}">
                    <a16:rowId xmlns:a16="http://schemas.microsoft.com/office/drawing/2014/main" val="10002"/>
                  </a:ext>
                </a:extLst>
              </a:tr>
              <a:tr h="488793">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Personality Survey  </a:t>
                      </a: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(anytime preflight)</a:t>
                      </a:r>
                    </a:p>
                  </a:txBody>
                  <a:tcPr marL="68580" marR="68580" marT="0" marB="0" anchor="ctr">
                    <a:lnL w="28575" cap="flat" cmpd="sng" algn="ctr">
                      <a:solidFill>
                        <a:scrgbClr r="0" g="0" b="0"/>
                      </a:solidFill>
                      <a:prstDash val="solid"/>
                      <a:round/>
                      <a:headEnd type="none" w="med" len="med"/>
                      <a:tailEnd type="none" w="med" len="med"/>
                    </a:lnL>
                    <a:solidFill>
                      <a:schemeClr val="tx2">
                        <a:lumMod val="25000"/>
                        <a:lumOff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0" baseline="0" dirty="0">
                          <a:effectLst/>
                          <a:latin typeface="+mn-lt"/>
                          <a:ea typeface="Times New Roman" panose="02020603050405020304" pitchFamily="18" charset="0"/>
                        </a:rPr>
                        <a:t>Sleep Quality/Team Questionnaire </a:t>
                      </a:r>
                      <a:r>
                        <a:rPr lang="en-US" sz="1600" kern="0" baseline="0" dirty="0">
                          <a:solidFill>
                            <a:schemeClr val="accent2"/>
                          </a:solidFill>
                          <a:effectLst/>
                          <a:latin typeface="+mn-lt"/>
                          <a:ea typeface="Times New Roman" panose="02020603050405020304" pitchFamily="18" charset="0"/>
                          <a:cs typeface="+mn-cs"/>
                        </a:rPr>
                        <a:t>(monthly)</a:t>
                      </a:r>
                    </a:p>
                  </a:txBody>
                  <a:tcPr anchor="ctr">
                    <a:solidFill>
                      <a:schemeClr val="tx2">
                        <a:lumMod val="25000"/>
                        <a:lumOff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Cellular Profile Survey  </a:t>
                      </a: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(R+15)</a:t>
                      </a:r>
                      <a:endParaRPr lang="en-US" sz="1600" kern="0" baseline="0" dirty="0">
                        <a:solidFill>
                          <a:schemeClr val="accent2"/>
                        </a:solidFill>
                        <a:effectLst/>
                        <a:latin typeface="+mn-lt"/>
                        <a:ea typeface="Times New Roman" panose="02020603050405020304" pitchFamily="18" charset="0"/>
                        <a:cs typeface="+mn-cs"/>
                      </a:endParaRPr>
                    </a:p>
                  </a:txBody>
                  <a:tcPr marL="68580" marR="68580" marT="0" marB="0" anchor="ctr">
                    <a:lnR w="28575" cap="flat" cmpd="sng" algn="ctr">
                      <a:solidFill>
                        <a:scrgbClr r="0" g="0" b="0"/>
                      </a:solidFill>
                      <a:prstDash val="solid"/>
                      <a:round/>
                      <a:headEnd type="none" w="med" len="med"/>
                      <a:tailEnd type="none" w="med" len="med"/>
                    </a:lnR>
                    <a:solidFill>
                      <a:schemeClr val="tx2">
                        <a:lumMod val="25000"/>
                        <a:lumOff val="75000"/>
                      </a:schemeClr>
                    </a:solidFill>
                  </a:tcPr>
                </a:tc>
                <a:extLst>
                  <a:ext uri="{0D108BD9-81ED-4DB2-BD59-A6C34878D82A}">
                    <a16:rowId xmlns:a16="http://schemas.microsoft.com/office/drawing/2014/main" val="2806325776"/>
                  </a:ext>
                </a:extLst>
              </a:tr>
              <a:tr h="488793">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kern="0" baseline="0" dirty="0">
                          <a:effectLst/>
                          <a:latin typeface="+mn-lt"/>
                          <a:ea typeface="Times New Roman" panose="02020603050405020304" pitchFamily="18" charset="0"/>
                        </a:rPr>
                        <a:t>Cognition </a:t>
                      </a:r>
                      <a:r>
                        <a:rPr kumimoji="0" lang="en-US" sz="1600" b="0" i="0" u="none" strike="noStrike" kern="0" cap="none" spc="0" normalizeH="0" baseline="0" dirty="0">
                          <a:ln>
                            <a:noFill/>
                          </a:ln>
                          <a:solidFill>
                            <a:schemeClr val="accent2"/>
                          </a:solidFill>
                          <a:effectLst/>
                          <a:uLnTx/>
                          <a:uFillTx/>
                          <a:latin typeface="+mn-lt"/>
                          <a:ea typeface="Times New Roman" panose="02020603050405020304" pitchFamily="18" charset="0"/>
                          <a:cs typeface="+mn-cs"/>
                        </a:rPr>
                        <a:t>(L-120 fam, L-90)</a:t>
                      </a:r>
                    </a:p>
                  </a:txBody>
                  <a:tcPr marL="68580" marR="68580" marT="0" marB="0" anchor="ctr">
                    <a:lnL w="28575" cap="flat" cmpd="sng" algn="ctr">
                      <a:solidFill>
                        <a:scrgbClr r="0" g="0" b="0"/>
                      </a:solidFill>
                      <a:prstDash val="solid"/>
                      <a:round/>
                      <a:headEnd type="none" w="med" len="med"/>
                      <a:tailEnd type="none" w="med" len="med"/>
                    </a:lnL>
                    <a:solidFill>
                      <a:srgbClr val="06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Cognition </a:t>
                      </a: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(FD30 &amp; R-30)</a:t>
                      </a:r>
                    </a:p>
                  </a:txBody>
                  <a:tcPr anchor="ctr">
                    <a:solidFill>
                      <a:srgbClr val="06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lang="en-US" sz="1600" kern="0" baseline="0" dirty="0">
                          <a:effectLst/>
                          <a:latin typeface="+mn-lt"/>
                          <a:ea typeface="Times New Roman" panose="02020603050405020304" pitchFamily="18" charset="0"/>
                        </a:rPr>
                        <a:t>Cognition </a:t>
                      </a:r>
                      <a:r>
                        <a:rPr lang="en-US" sz="1600" kern="0" baseline="0" dirty="0">
                          <a:solidFill>
                            <a:schemeClr val="accent2"/>
                          </a:solidFill>
                          <a:effectLst/>
                          <a:latin typeface="+mn-lt"/>
                          <a:ea typeface="Times New Roman" panose="02020603050405020304" pitchFamily="18" charset="0"/>
                          <a:cs typeface="+mn-cs"/>
                        </a:rPr>
                        <a:t>(R+10, R+30)</a:t>
                      </a:r>
                    </a:p>
                  </a:txBody>
                  <a:tcPr marL="68580" marR="68580" marT="0" marB="0" anchor="ctr">
                    <a:lnR w="28575" cap="flat" cmpd="sng" algn="ctr">
                      <a:solidFill>
                        <a:scrgbClr r="0" g="0" b="0"/>
                      </a:solidFill>
                      <a:prstDash val="solid"/>
                      <a:round/>
                      <a:headEnd type="none" w="med" len="med"/>
                      <a:tailEnd type="none" w="med" len="med"/>
                    </a:lnR>
                    <a:solidFill>
                      <a:srgbClr val="06FFFF"/>
                    </a:solidFill>
                  </a:tcPr>
                </a:tc>
                <a:extLst>
                  <a:ext uri="{0D108BD9-81ED-4DB2-BD59-A6C34878D82A}">
                    <a16:rowId xmlns:a16="http://schemas.microsoft.com/office/drawing/2014/main" val="1553178553"/>
                  </a:ext>
                </a:extLst>
              </a:tr>
              <a:tr h="488793">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kern="0" baseline="0" dirty="0">
                          <a:effectLst/>
                          <a:latin typeface="+mn-lt"/>
                          <a:ea typeface="Times New Roman" panose="02020603050405020304" pitchFamily="18" charset="0"/>
                        </a:rPr>
                        <a:t>Cellular Profile (ambient blood, saliva) </a:t>
                      </a:r>
                      <a:r>
                        <a:rPr kumimoji="0" lang="en-US" sz="1600" b="0" i="0" u="none" strike="noStrike" kern="0" cap="none" spc="0" normalizeH="0" baseline="0" dirty="0">
                          <a:ln>
                            <a:noFill/>
                          </a:ln>
                          <a:solidFill>
                            <a:schemeClr val="accent2"/>
                          </a:solidFill>
                          <a:effectLst/>
                          <a:uLnTx/>
                          <a:uFillTx/>
                          <a:latin typeface="+mn-lt"/>
                          <a:ea typeface="Times New Roman" panose="02020603050405020304" pitchFamily="18" charset="0"/>
                          <a:cs typeface="+mn-cs"/>
                        </a:rPr>
                        <a:t>(</a:t>
                      </a:r>
                      <a:r>
                        <a:rPr kumimoji="0" lang="en-US" sz="1600" b="0" i="0" u="none" strike="noStrike" kern="0" cap="none" spc="0" normalizeH="0" baseline="0" dirty="0">
                          <a:ln>
                            <a:noFill/>
                          </a:ln>
                          <a:solidFill>
                            <a:srgbClr val="0628F6"/>
                          </a:solidFill>
                          <a:effectLst/>
                          <a:uLnTx/>
                          <a:uFillTx/>
                          <a:latin typeface="+mn-lt"/>
                          <a:ea typeface="Times New Roman" panose="02020603050405020304" pitchFamily="18" charset="0"/>
                          <a:cs typeface="+mn-cs"/>
                        </a:rPr>
                        <a:t>L-180, L-90</a:t>
                      </a:r>
                      <a:r>
                        <a:rPr kumimoji="0" lang="en-US" sz="1600" b="0" i="0" u="none" strike="noStrike" kern="0" cap="none" spc="0" normalizeH="0" baseline="0" dirty="0">
                          <a:ln>
                            <a:noFill/>
                          </a:ln>
                          <a:solidFill>
                            <a:schemeClr val="accent2"/>
                          </a:solidFill>
                          <a:effectLst/>
                          <a:uLnTx/>
                          <a:uFillTx/>
                          <a:latin typeface="+mn-lt"/>
                          <a:ea typeface="Times New Roman" panose="02020603050405020304" pitchFamily="18" charset="0"/>
                          <a:cs typeface="+mn-cs"/>
                        </a:rPr>
                        <a:t>)</a:t>
                      </a:r>
                    </a:p>
                  </a:txBody>
                  <a:tcPr marL="68580" marR="68580" marT="0" marB="0" anchor="ctr">
                    <a:lnL w="28575" cap="flat" cmpd="sng" algn="ctr">
                      <a:solidFill>
                        <a:scrgbClr r="0" g="0" b="0"/>
                      </a:solidFill>
                      <a:prstDash val="solid"/>
                      <a:round/>
                      <a:headEnd type="none" w="med" len="med"/>
                      <a:tailEnd type="none" w="med" len="med"/>
                    </a:lnL>
                    <a:solidFill>
                      <a:srgbClr val="FFFF9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Cellular Profile (ambient blood, saliva) </a:t>
                      </a:r>
                    </a:p>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(Early mission vehicle return, R-0)</a:t>
                      </a:r>
                    </a:p>
                  </a:txBody>
                  <a:tcPr marL="68580" marR="68580" marT="0" marB="0" anchor="ctr">
                    <a:solidFill>
                      <a:srgbClr val="FFFF9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Cellular Profile (ambient blood, saliva) </a:t>
                      </a: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(R+30)</a:t>
                      </a:r>
                    </a:p>
                  </a:txBody>
                  <a:tcPr marL="68580" marR="68580" marT="0" marB="0" anchor="ctr">
                    <a:lnR w="28575" cap="flat" cmpd="sng" algn="ctr">
                      <a:solidFill>
                        <a:scrgbClr r="0" g="0" b="0"/>
                      </a:solidFill>
                      <a:prstDash val="solid"/>
                      <a:round/>
                      <a:headEnd type="none" w="med" len="med"/>
                      <a:tailEnd type="none" w="med" len="med"/>
                    </a:lnR>
                    <a:solidFill>
                      <a:srgbClr val="FFFF91"/>
                    </a:solidFill>
                  </a:tcPr>
                </a:tc>
                <a:extLst>
                  <a:ext uri="{0D108BD9-81ED-4DB2-BD59-A6C34878D82A}">
                    <a16:rowId xmlns:a16="http://schemas.microsoft.com/office/drawing/2014/main" val="10003"/>
                  </a:ext>
                </a:extLst>
              </a:tr>
              <a:tr h="488793">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kern="0" baseline="0" dirty="0">
                          <a:solidFill>
                            <a:schemeClr val="dk1"/>
                          </a:solidFill>
                          <a:effectLst/>
                          <a:latin typeface="+mn-lt"/>
                          <a:ea typeface="Times New Roman" panose="02020603050405020304" pitchFamily="18" charset="0"/>
                          <a:cs typeface="+mn-cs"/>
                        </a:rPr>
                        <a:t>Biochemical Markers (blood, urine) </a:t>
                      </a:r>
                      <a:r>
                        <a:rPr kumimoji="0" lang="en-US" sz="1600" b="0" i="0" u="none" strike="noStrike" kern="0" cap="none" spc="0" normalizeH="0" baseline="0" dirty="0">
                          <a:ln>
                            <a:noFill/>
                          </a:ln>
                          <a:solidFill>
                            <a:schemeClr val="accent2"/>
                          </a:solidFill>
                          <a:effectLst/>
                          <a:uLnTx/>
                          <a:uFillTx/>
                          <a:latin typeface="+mn-lt"/>
                          <a:ea typeface="Times New Roman" panose="02020603050405020304" pitchFamily="18" charset="0"/>
                          <a:cs typeface="+mn-cs"/>
                        </a:rPr>
                        <a:t>(L-180)</a:t>
                      </a:r>
                    </a:p>
                  </a:txBody>
                  <a:tcPr marL="68580" marR="68580" marT="0" marB="0" anchor="ctr">
                    <a:lnL w="28575" cap="flat" cmpd="sng" algn="ctr">
                      <a:solidFill>
                        <a:scrgbClr r="0" g="0" b="0"/>
                      </a:solidFill>
                      <a:prstDash val="solid"/>
                      <a:round/>
                      <a:headEnd type="none" w="med" len="med"/>
                      <a:tailEnd type="none" w="med" len="med"/>
                    </a:lnL>
                    <a:solidFill>
                      <a:srgbClr val="F5E9B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Biochemical Markers (blood only)  </a:t>
                      </a: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(FD30, R-30)</a:t>
                      </a:r>
                    </a:p>
                  </a:txBody>
                  <a:tcPr marL="68580" marR="68580" marT="0" marB="0" anchor="ctr">
                    <a:solidFill>
                      <a:srgbClr val="F5E9B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Biochemical Markers (blood, urine) </a:t>
                      </a: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(R+30)</a:t>
                      </a:r>
                    </a:p>
                  </a:txBody>
                  <a:tcPr marL="68580" marR="68580" marT="0" marB="0" anchor="ctr">
                    <a:lnR w="28575" cap="flat" cmpd="sng" algn="ctr">
                      <a:solidFill>
                        <a:scrgbClr r="0" g="0" b="0"/>
                      </a:solidFill>
                      <a:prstDash val="solid"/>
                      <a:round/>
                      <a:headEnd type="none" w="med" len="med"/>
                      <a:tailEnd type="none" w="med" len="med"/>
                    </a:lnR>
                    <a:solidFill>
                      <a:srgbClr val="F5E9BC"/>
                    </a:solidFill>
                  </a:tcPr>
                </a:tc>
                <a:extLst>
                  <a:ext uri="{0D108BD9-81ED-4DB2-BD59-A6C34878D82A}">
                    <a16:rowId xmlns:a16="http://schemas.microsoft.com/office/drawing/2014/main" val="109783455"/>
                  </a:ext>
                </a:extLst>
              </a:tr>
              <a:tr h="488793">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kern="0" baseline="0" dirty="0">
                          <a:solidFill>
                            <a:schemeClr val="dk1"/>
                          </a:solidFill>
                          <a:effectLst/>
                          <a:latin typeface="+mn-lt"/>
                          <a:ea typeface="Times New Roman" panose="02020603050405020304" pitchFamily="18" charset="0"/>
                          <a:cs typeface="+mn-cs"/>
                        </a:rPr>
                        <a:t>Microbiome (body, saliva, fecal) </a:t>
                      </a:r>
                      <a:r>
                        <a:rPr kumimoji="0" lang="en-US" sz="1600" b="0" i="0" u="none" strike="noStrike" kern="0" cap="none" spc="0" normalizeH="0" baseline="0" dirty="0">
                          <a:ln>
                            <a:noFill/>
                          </a:ln>
                          <a:solidFill>
                            <a:schemeClr val="accent2"/>
                          </a:solidFill>
                          <a:effectLst/>
                          <a:uLnTx/>
                          <a:uFillTx/>
                          <a:latin typeface="+mn-lt"/>
                          <a:ea typeface="Times New Roman" panose="02020603050405020304" pitchFamily="18" charset="0"/>
                          <a:cs typeface="+mn-cs"/>
                        </a:rPr>
                        <a:t>(L-90)</a:t>
                      </a:r>
                    </a:p>
                  </a:txBody>
                  <a:tcPr marL="68580" marR="68580" marT="0" marB="0" anchor="ctr">
                    <a:lnL w="28575" cap="flat" cmpd="sng" algn="ctr">
                      <a:solidFill>
                        <a:scrgbClr r="0" g="0" b="0"/>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Microbiome (body, saliva, fecal)</a:t>
                      </a:r>
                    </a:p>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(FD30, R-30)</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Microbiome (body, saliva, fecal) </a:t>
                      </a: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(R+30)</a:t>
                      </a:r>
                    </a:p>
                  </a:txBody>
                  <a:tcPr marL="68580" marR="68580" marT="0" marB="0" anchor="ctr">
                    <a:lnR w="28575"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980719984"/>
                  </a:ext>
                </a:extLst>
              </a:tr>
              <a:tr h="488793">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kern="0" baseline="0" dirty="0">
                          <a:solidFill>
                            <a:schemeClr val="dk1"/>
                          </a:solidFill>
                          <a:effectLst/>
                          <a:latin typeface="+mn-lt"/>
                          <a:ea typeface="Times New Roman" panose="02020603050405020304" pitchFamily="18" charset="0"/>
                          <a:cs typeface="+mn-cs"/>
                        </a:rPr>
                        <a:t>Carotid Intima-Media Thickness (</a:t>
                      </a:r>
                      <a:r>
                        <a:rPr lang="en-US" sz="1600" kern="0" baseline="0" dirty="0" err="1">
                          <a:solidFill>
                            <a:schemeClr val="dk1"/>
                          </a:solidFill>
                          <a:effectLst/>
                          <a:latin typeface="+mn-lt"/>
                          <a:ea typeface="Times New Roman" panose="02020603050405020304" pitchFamily="18" charset="0"/>
                          <a:cs typeface="+mn-cs"/>
                        </a:rPr>
                        <a:t>cIMT</a:t>
                      </a:r>
                      <a:r>
                        <a:rPr lang="en-US" sz="1600" kern="0" baseline="0" dirty="0">
                          <a:solidFill>
                            <a:schemeClr val="dk1"/>
                          </a:solidFill>
                          <a:effectLst/>
                          <a:latin typeface="+mn-lt"/>
                          <a:ea typeface="Times New Roman" panose="02020603050405020304" pitchFamily="18" charset="0"/>
                          <a:cs typeface="+mn-cs"/>
                        </a:rPr>
                        <a:t>)  </a:t>
                      </a:r>
                      <a:r>
                        <a:rPr lang="en-US" sz="1600" kern="0" baseline="0" dirty="0">
                          <a:solidFill>
                            <a:schemeClr val="accent2"/>
                          </a:solidFill>
                          <a:effectLst/>
                          <a:latin typeface="+mn-lt"/>
                          <a:ea typeface="Times New Roman" panose="02020603050405020304" pitchFamily="18" charset="0"/>
                        </a:rPr>
                        <a:t>(L-180)</a:t>
                      </a:r>
                    </a:p>
                  </a:txBody>
                  <a:tcPr marL="68580" marR="68580" marT="0" marB="0" anchor="ctr">
                    <a:lnL w="28575" cap="flat" cmpd="sng" algn="ctr">
                      <a:solidFill>
                        <a:scrgbClr r="0" g="0" b="0"/>
                      </a:solidFill>
                      <a:prstDash val="solid"/>
                      <a:round/>
                      <a:headEnd type="none" w="med" len="med"/>
                      <a:tailEnd type="none" w="med" len="med"/>
                    </a:lnL>
                    <a:solidFill>
                      <a:schemeClr val="accent1">
                        <a:lumMod val="20000"/>
                        <a:lumOff val="80000"/>
                      </a:schemeClr>
                    </a:solidFill>
                  </a:tcPr>
                </a:tc>
                <a:tc>
                  <a:txBody>
                    <a:bodyPr/>
                    <a:lstStyle/>
                    <a:p>
                      <a:pPr marL="0" marR="0">
                        <a:lnSpc>
                          <a:spcPct val="100000"/>
                        </a:lnSpc>
                        <a:spcBef>
                          <a:spcPts val="0"/>
                        </a:spcBef>
                        <a:spcAft>
                          <a:spcPts val="0"/>
                        </a:spcAft>
                        <a:tabLst>
                          <a:tab pos="2743200" algn="ctr"/>
                          <a:tab pos="5486400" algn="r"/>
                          <a:tab pos="5486400" algn="l"/>
                        </a:tabLst>
                      </a:pPr>
                      <a:r>
                        <a:rPr lang="en-US" sz="1600" kern="0" baseline="0" dirty="0">
                          <a:solidFill>
                            <a:schemeClr val="tx1"/>
                          </a:solidFill>
                          <a:effectLst/>
                          <a:latin typeface="+mn-lt"/>
                          <a:ea typeface="Times New Roman" panose="02020603050405020304" pitchFamily="18" charset="0"/>
                          <a:cs typeface="+mn-cs"/>
                        </a:rPr>
                        <a:t>N/A</a:t>
                      </a:r>
                    </a:p>
                  </a:txBody>
                  <a:tcPr marL="68580" marR="68580" marT="0" marB="0" anchor="c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lang="en-US" sz="1600" kern="0" baseline="0" dirty="0">
                          <a:solidFill>
                            <a:schemeClr val="dk1"/>
                          </a:solidFill>
                          <a:effectLst/>
                          <a:latin typeface="+mn-lt"/>
                          <a:ea typeface="Times New Roman" panose="02020603050405020304" pitchFamily="18" charset="0"/>
                          <a:cs typeface="+mn-cs"/>
                        </a:rPr>
                        <a:t>Carotid Intima-Media Thickness (</a:t>
                      </a:r>
                      <a:r>
                        <a:rPr lang="en-US" sz="1600" kern="0" baseline="0" dirty="0" err="1">
                          <a:solidFill>
                            <a:schemeClr val="dk1"/>
                          </a:solidFill>
                          <a:effectLst/>
                          <a:latin typeface="+mn-lt"/>
                          <a:ea typeface="Times New Roman" panose="02020603050405020304" pitchFamily="18" charset="0"/>
                          <a:cs typeface="+mn-cs"/>
                        </a:rPr>
                        <a:t>cIMT</a:t>
                      </a:r>
                      <a:r>
                        <a:rPr lang="en-US" sz="1600" kern="0" baseline="0" dirty="0">
                          <a:solidFill>
                            <a:schemeClr val="dk1"/>
                          </a:solidFill>
                          <a:effectLst/>
                          <a:latin typeface="+mn-lt"/>
                          <a:ea typeface="Times New Roman" panose="02020603050405020304" pitchFamily="18" charset="0"/>
                          <a:cs typeface="+mn-cs"/>
                        </a:rPr>
                        <a:t>) </a:t>
                      </a:r>
                      <a:r>
                        <a:rPr lang="en-US" sz="1600" kern="0" baseline="0" dirty="0">
                          <a:effectLst/>
                          <a:latin typeface="+mn-lt"/>
                          <a:ea typeface="Times New Roman" panose="02020603050405020304" pitchFamily="18" charset="0"/>
                        </a:rPr>
                        <a:t> </a:t>
                      </a:r>
                      <a:r>
                        <a:rPr lang="en-US" sz="1600" kern="0" baseline="0" dirty="0">
                          <a:solidFill>
                            <a:schemeClr val="accent2"/>
                          </a:solidFill>
                          <a:effectLst/>
                          <a:latin typeface="+mn-lt"/>
                          <a:ea typeface="Times New Roman" panose="02020603050405020304" pitchFamily="18" charset="0"/>
                          <a:cs typeface="+mn-cs"/>
                        </a:rPr>
                        <a:t>(R+5, R+30)</a:t>
                      </a:r>
                    </a:p>
                  </a:txBody>
                  <a:tcPr marL="68580" marR="68580" marT="0" marB="0" anchor="ctr">
                    <a:lnR w="28575" cap="flat" cmpd="sng" algn="ctr">
                      <a:solidFill>
                        <a:scrgbClr r="0" g="0" b="0"/>
                      </a:solidFill>
                      <a:prstDash val="solid"/>
                      <a:round/>
                      <a:headEnd type="none" w="med" len="med"/>
                      <a:tailEnd type="none" w="med" len="med"/>
                    </a:lnR>
                    <a:solidFill>
                      <a:schemeClr val="accent1">
                        <a:lumMod val="20000"/>
                        <a:lumOff val="80000"/>
                      </a:schemeClr>
                    </a:solidFill>
                  </a:tcPr>
                </a:tc>
                <a:extLst>
                  <a:ext uri="{0D108BD9-81ED-4DB2-BD59-A6C34878D82A}">
                    <a16:rowId xmlns:a16="http://schemas.microsoft.com/office/drawing/2014/main" val="1158779074"/>
                  </a:ext>
                </a:extLst>
              </a:tr>
              <a:tr h="488793">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kern="0" baseline="0" dirty="0">
                          <a:effectLst/>
                          <a:latin typeface="+mn-lt"/>
                          <a:ea typeface="Times New Roman" panose="02020603050405020304" pitchFamily="18" charset="0"/>
                        </a:rPr>
                        <a:t>Sensorimotor Measures  </a:t>
                      </a:r>
                    </a:p>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kern="0" baseline="0" dirty="0">
                          <a:solidFill>
                            <a:schemeClr val="accent2"/>
                          </a:solidFill>
                          <a:effectLst/>
                          <a:latin typeface="+mn-lt"/>
                          <a:ea typeface="Times New Roman" panose="02020603050405020304" pitchFamily="18" charset="0"/>
                        </a:rPr>
                        <a:t>(</a:t>
                      </a:r>
                      <a:r>
                        <a:rPr lang="en-US" sz="1600" kern="0" baseline="0" dirty="0">
                          <a:solidFill>
                            <a:srgbClr val="0628F6"/>
                          </a:solidFill>
                          <a:effectLst/>
                          <a:latin typeface="+mn-lt"/>
                          <a:ea typeface="Times New Roman" panose="02020603050405020304" pitchFamily="18" charset="0"/>
                        </a:rPr>
                        <a:t>L-180 , L-</a:t>
                      </a:r>
                      <a:r>
                        <a:rPr lang="en-US" sz="1600" kern="0" baseline="0" dirty="0">
                          <a:solidFill>
                            <a:srgbClr val="0628F6"/>
                          </a:solidFill>
                          <a:effectLst/>
                          <a:latin typeface="+mn-lt"/>
                          <a:ea typeface="Times New Roman" panose="02020603050405020304" pitchFamily="18" charset="0"/>
                          <a:cs typeface="+mn-cs"/>
                        </a:rPr>
                        <a:t>90</a:t>
                      </a:r>
                      <a:r>
                        <a:rPr lang="en-US" sz="1600" kern="0" baseline="0" dirty="0">
                          <a:solidFill>
                            <a:schemeClr val="accent2"/>
                          </a:solidFill>
                          <a:effectLst/>
                          <a:latin typeface="+mn-lt"/>
                          <a:ea typeface="Times New Roman" panose="02020603050405020304" pitchFamily="18" charset="0"/>
                        </a:rPr>
                        <a:t>)</a:t>
                      </a:r>
                    </a:p>
                  </a:txBody>
                  <a:tcPr marL="68580" marR="68580" marT="0" marB="0" anchor="ctr">
                    <a:lnL w="28575" cap="flat" cmpd="sng" algn="ctr">
                      <a:solidFill>
                        <a:scrgbClr r="0" g="0" b="0"/>
                      </a:solidFill>
                      <a:prstDash val="solid"/>
                      <a:round/>
                      <a:headEnd type="none" w="med" len="med"/>
                      <a:tailEnd type="none" w="med" len="med"/>
                    </a:lnL>
                    <a:solidFill>
                      <a:srgbClr val="92D050"/>
                    </a:solidFill>
                  </a:tcPr>
                </a:tc>
                <a:tc>
                  <a:txBody>
                    <a:bodyPr/>
                    <a:lstStyle/>
                    <a:p>
                      <a:pPr marL="0" marR="0">
                        <a:lnSpc>
                          <a:spcPct val="100000"/>
                        </a:lnSpc>
                        <a:spcBef>
                          <a:spcPts val="0"/>
                        </a:spcBef>
                        <a:spcAft>
                          <a:spcPts val="0"/>
                        </a:spcAft>
                        <a:tabLst>
                          <a:tab pos="5486400" algn="l"/>
                        </a:tabLst>
                      </a:pPr>
                      <a:r>
                        <a:rPr lang="en-US" sz="1600" kern="0" baseline="0" dirty="0">
                          <a:solidFill>
                            <a:schemeClr val="tx1"/>
                          </a:solidFill>
                          <a:effectLst/>
                          <a:latin typeface="+mn-lt"/>
                          <a:ea typeface="Times New Roman" panose="02020603050405020304" pitchFamily="18" charset="0"/>
                          <a:cs typeface="+mn-cs"/>
                        </a:rPr>
                        <a:t>N/A</a:t>
                      </a:r>
                    </a:p>
                  </a:txBody>
                  <a:tcPr marL="68580" marR="68580" marT="0" marB="0" anchor="ct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lang="en-US" sz="1600" kern="0" baseline="0" dirty="0">
                          <a:effectLst/>
                          <a:latin typeface="+mn-lt"/>
                          <a:ea typeface="Times New Roman" panose="02020603050405020304" pitchFamily="18" charset="0"/>
                        </a:rPr>
                        <a:t>Sensorimotor Measures </a:t>
                      </a:r>
                    </a:p>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lang="en-US" sz="1600" kern="0" baseline="0" dirty="0">
                          <a:solidFill>
                            <a:schemeClr val="accent2"/>
                          </a:solidFill>
                          <a:effectLst/>
                          <a:latin typeface="+mn-lt"/>
                          <a:ea typeface="Times New Roman" panose="02020603050405020304" pitchFamily="18" charset="0"/>
                          <a:cs typeface="+mn-cs"/>
                        </a:rPr>
                        <a:t>(R+0 at landing site,                  R+0 at JSC, R+9)</a:t>
                      </a:r>
                    </a:p>
                  </a:txBody>
                  <a:tcPr marL="68580" marR="68580" marT="0" marB="0" anchor="ctr">
                    <a:lnR w="28575" cap="flat" cmpd="sng" algn="ctr">
                      <a:solidFill>
                        <a:scrgbClr r="0" g="0" b="0"/>
                      </a:solidFill>
                      <a:prstDash val="solid"/>
                      <a:round/>
                      <a:headEnd type="none" w="med" len="med"/>
                      <a:tailEnd type="none" w="med" len="med"/>
                    </a:lnR>
                    <a:solidFill>
                      <a:srgbClr val="92D050"/>
                    </a:solidFill>
                  </a:tcPr>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3D61D056-B7DF-C845-B50C-CF41AEC17CD9}"/>
              </a:ext>
            </a:extLst>
          </p:cNvPr>
          <p:cNvSpPr txBox="1"/>
          <p:nvPr/>
        </p:nvSpPr>
        <p:spPr>
          <a:xfrm>
            <a:off x="348340" y="6299876"/>
            <a:ext cx="2754087" cy="315151"/>
          </a:xfrm>
          <a:prstGeom prst="rect">
            <a:avLst/>
          </a:prstGeom>
          <a:noFill/>
        </p:spPr>
        <p:txBody>
          <a:bodyPr wrap="square" rtlCol="0">
            <a:spAutoFit/>
          </a:bodyPr>
          <a:lstStyle/>
          <a:p>
            <a:r>
              <a:rPr lang="en-US" sz="1600" b="0" dirty="0"/>
              <a:t>Crew time: 6.67 </a:t>
            </a:r>
            <a:r>
              <a:rPr lang="en-US" sz="1600" b="0" dirty="0" err="1"/>
              <a:t>hr</a:t>
            </a:r>
            <a:endParaRPr lang="en-US" sz="1600" b="0" dirty="0"/>
          </a:p>
        </p:txBody>
      </p:sp>
      <p:sp>
        <p:nvSpPr>
          <p:cNvPr id="6" name="TextBox 5">
            <a:extLst>
              <a:ext uri="{FF2B5EF4-FFF2-40B4-BE49-F238E27FC236}">
                <a16:creationId xmlns:a16="http://schemas.microsoft.com/office/drawing/2014/main" id="{8A190A0B-FC78-D443-9E37-B6287D011502}"/>
              </a:ext>
            </a:extLst>
          </p:cNvPr>
          <p:cNvSpPr txBox="1"/>
          <p:nvPr/>
        </p:nvSpPr>
        <p:spPr>
          <a:xfrm>
            <a:off x="3069772" y="6299876"/>
            <a:ext cx="3037114" cy="315151"/>
          </a:xfrm>
          <a:prstGeom prst="rect">
            <a:avLst/>
          </a:prstGeom>
          <a:noFill/>
        </p:spPr>
        <p:txBody>
          <a:bodyPr wrap="square" rtlCol="0">
            <a:spAutoFit/>
          </a:bodyPr>
          <a:lstStyle/>
          <a:p>
            <a:r>
              <a:rPr lang="en-US" sz="1600" b="0" dirty="0"/>
              <a:t>Crew time: 18.33 </a:t>
            </a:r>
            <a:r>
              <a:rPr lang="en-US" sz="1600" b="0" dirty="0" err="1"/>
              <a:t>hr</a:t>
            </a:r>
            <a:endParaRPr lang="en-US" sz="1600" b="0" dirty="0"/>
          </a:p>
        </p:txBody>
      </p:sp>
      <p:sp>
        <p:nvSpPr>
          <p:cNvPr id="7" name="TextBox 6">
            <a:extLst>
              <a:ext uri="{FF2B5EF4-FFF2-40B4-BE49-F238E27FC236}">
                <a16:creationId xmlns:a16="http://schemas.microsoft.com/office/drawing/2014/main" id="{87CAE379-8CCE-5D46-952B-45998165AAEE}"/>
              </a:ext>
            </a:extLst>
          </p:cNvPr>
          <p:cNvSpPr txBox="1"/>
          <p:nvPr/>
        </p:nvSpPr>
        <p:spPr>
          <a:xfrm>
            <a:off x="6139543" y="6299876"/>
            <a:ext cx="2653228" cy="315151"/>
          </a:xfrm>
          <a:prstGeom prst="rect">
            <a:avLst/>
          </a:prstGeom>
          <a:noFill/>
        </p:spPr>
        <p:txBody>
          <a:bodyPr wrap="square" rtlCol="0">
            <a:spAutoFit/>
          </a:bodyPr>
          <a:lstStyle/>
          <a:p>
            <a:r>
              <a:rPr lang="en-US" sz="1600" b="0" dirty="0"/>
              <a:t>Crew time: 5.75 </a:t>
            </a:r>
            <a:r>
              <a:rPr lang="en-US" sz="1600" b="0" dirty="0" err="1"/>
              <a:t>hr</a:t>
            </a:r>
            <a:endParaRPr lang="en-US" sz="1600" b="0" dirty="0"/>
          </a:p>
        </p:txBody>
      </p:sp>
    </p:spTree>
    <p:extLst>
      <p:ext uri="{BB962C8B-B14F-4D97-AF65-F5344CB8AC3E}">
        <p14:creationId xmlns:p14="http://schemas.microsoft.com/office/powerpoint/2010/main" val="109219424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3" name="Rectangle 3"/>
          <p:cNvSpPr>
            <a:spLocks noGrp="1" noChangeArrowheads="1"/>
          </p:cNvSpPr>
          <p:nvPr>
            <p:ph type="body" idx="1"/>
          </p:nvPr>
        </p:nvSpPr>
        <p:spPr>
          <a:xfrm>
            <a:off x="2159198" y="1132886"/>
            <a:ext cx="6748870" cy="1971675"/>
          </a:xfrm>
        </p:spPr>
        <p:txBody>
          <a:bodyPr/>
          <a:lstStyle/>
          <a:p>
            <a:pPr>
              <a:lnSpc>
                <a:spcPct val="100000"/>
              </a:lnSpc>
              <a:spcBef>
                <a:spcPts val="600"/>
              </a:spcBef>
              <a:spcAft>
                <a:spcPts val="0"/>
              </a:spcAft>
            </a:pPr>
            <a:endParaRPr lang="en-US" sz="2200" dirty="0">
              <a:solidFill>
                <a:srgbClr val="000000"/>
              </a:solidFill>
            </a:endParaRPr>
          </a:p>
          <a:p>
            <a:pPr>
              <a:lnSpc>
                <a:spcPct val="100000"/>
              </a:lnSpc>
              <a:spcBef>
                <a:spcPts val="600"/>
              </a:spcBef>
              <a:spcAft>
                <a:spcPts val="0"/>
              </a:spcAft>
            </a:pPr>
            <a:endParaRPr lang="en-US" sz="2200" dirty="0">
              <a:solidFill>
                <a:srgbClr val="000000"/>
              </a:solidFill>
            </a:endParaRPr>
          </a:p>
        </p:txBody>
      </p:sp>
      <p:sp>
        <p:nvSpPr>
          <p:cNvPr id="3" name="Title 2"/>
          <p:cNvSpPr>
            <a:spLocks noGrp="1"/>
          </p:cNvSpPr>
          <p:nvPr>
            <p:ph type="title"/>
          </p:nvPr>
        </p:nvSpPr>
        <p:spPr>
          <a:xfrm>
            <a:off x="2334138" y="399409"/>
            <a:ext cx="4204677" cy="473528"/>
          </a:xfrm>
        </p:spPr>
        <p:txBody>
          <a:bodyPr/>
          <a:lstStyle/>
          <a:p>
            <a:pPr algn="l"/>
            <a:r>
              <a:rPr lang="en-US" dirty="0"/>
              <a:t>Sensorimotor Measures</a:t>
            </a:r>
            <a:endParaRPr lang="en-US" sz="3200" dirty="0"/>
          </a:p>
        </p:txBody>
      </p:sp>
      <p:pic>
        <p:nvPicPr>
          <p:cNvPr id="4" name="Picture 3">
            <a:extLst>
              <a:ext uri="{FF2B5EF4-FFF2-40B4-BE49-F238E27FC236}">
                <a16:creationId xmlns:a16="http://schemas.microsoft.com/office/drawing/2014/main" id="{92B2E4BC-6AFA-6041-BF92-9142793510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6415" y="32776"/>
            <a:ext cx="2088000" cy="4022814"/>
          </a:xfrm>
          <a:prstGeom prst="rect">
            <a:avLst/>
          </a:prstGeom>
        </p:spPr>
      </p:pic>
      <p:pic>
        <p:nvPicPr>
          <p:cNvPr id="7" name="Picture 6">
            <a:extLst>
              <a:ext uri="{FF2B5EF4-FFF2-40B4-BE49-F238E27FC236}">
                <a16:creationId xmlns:a16="http://schemas.microsoft.com/office/drawing/2014/main" id="{ECBB6B80-3CFF-4442-89B5-D50775F3F61D}"/>
              </a:ext>
            </a:extLst>
          </p:cNvPr>
          <p:cNvPicPr>
            <a:picLocks noChangeAspect="1"/>
          </p:cNvPicPr>
          <p:nvPr/>
        </p:nvPicPr>
        <p:blipFill>
          <a:blip r:embed="rId4"/>
          <a:stretch>
            <a:fillRect/>
          </a:stretch>
        </p:blipFill>
        <p:spPr>
          <a:xfrm>
            <a:off x="2173126" y="2029522"/>
            <a:ext cx="6731116" cy="3149901"/>
          </a:xfrm>
          <a:prstGeom prst="rect">
            <a:avLst/>
          </a:prstGeom>
        </p:spPr>
      </p:pic>
    </p:spTree>
    <p:extLst>
      <p:ext uri="{BB962C8B-B14F-4D97-AF65-F5344CB8AC3E}">
        <p14:creationId xmlns:p14="http://schemas.microsoft.com/office/powerpoint/2010/main" val="667620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34138" y="399409"/>
            <a:ext cx="5531964" cy="473528"/>
          </a:xfrm>
        </p:spPr>
        <p:txBody>
          <a:bodyPr/>
          <a:lstStyle/>
          <a:p>
            <a:pPr algn="l"/>
            <a:r>
              <a:rPr lang="en-US" sz="3200" dirty="0"/>
              <a:t>Carotid Intima-Media Thickness</a:t>
            </a:r>
          </a:p>
        </p:txBody>
      </p:sp>
      <p:pic>
        <p:nvPicPr>
          <p:cNvPr id="4" name="Picture 3">
            <a:extLst>
              <a:ext uri="{FF2B5EF4-FFF2-40B4-BE49-F238E27FC236}">
                <a16:creationId xmlns:a16="http://schemas.microsoft.com/office/drawing/2014/main" id="{92B2E4BC-6AFA-6041-BF92-9142793510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6415" y="32776"/>
            <a:ext cx="2088000" cy="4022814"/>
          </a:xfrm>
          <a:prstGeom prst="rect">
            <a:avLst/>
          </a:prstGeom>
        </p:spPr>
      </p:pic>
      <p:pic>
        <p:nvPicPr>
          <p:cNvPr id="5" name="Picture 4">
            <a:extLst>
              <a:ext uri="{FF2B5EF4-FFF2-40B4-BE49-F238E27FC236}">
                <a16:creationId xmlns:a16="http://schemas.microsoft.com/office/drawing/2014/main" id="{22D2E275-6021-224C-9F47-39ED01A40BD5}"/>
              </a:ext>
            </a:extLst>
          </p:cNvPr>
          <p:cNvPicPr>
            <a:picLocks noChangeAspect="1"/>
          </p:cNvPicPr>
          <p:nvPr/>
        </p:nvPicPr>
        <p:blipFill>
          <a:blip r:embed="rId4"/>
          <a:stretch>
            <a:fillRect/>
          </a:stretch>
        </p:blipFill>
        <p:spPr>
          <a:xfrm>
            <a:off x="3426062" y="1795348"/>
            <a:ext cx="3454242" cy="3439353"/>
          </a:xfrm>
          <a:prstGeom prst="rect">
            <a:avLst/>
          </a:prstGeom>
        </p:spPr>
      </p:pic>
    </p:spTree>
    <p:extLst>
      <p:ext uri="{BB962C8B-B14F-4D97-AF65-F5344CB8AC3E}">
        <p14:creationId xmlns:p14="http://schemas.microsoft.com/office/powerpoint/2010/main" val="69632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34138" y="399409"/>
            <a:ext cx="1766509" cy="473528"/>
          </a:xfrm>
        </p:spPr>
        <p:txBody>
          <a:bodyPr/>
          <a:lstStyle/>
          <a:p>
            <a:pPr algn="l"/>
            <a:r>
              <a:rPr lang="en-US" dirty="0"/>
              <a:t>Cognition</a:t>
            </a:r>
            <a:endParaRPr lang="en-US" sz="3200" dirty="0"/>
          </a:p>
        </p:txBody>
      </p:sp>
      <p:pic>
        <p:nvPicPr>
          <p:cNvPr id="4" name="Picture 3">
            <a:extLst>
              <a:ext uri="{FF2B5EF4-FFF2-40B4-BE49-F238E27FC236}">
                <a16:creationId xmlns:a16="http://schemas.microsoft.com/office/drawing/2014/main" id="{92B2E4BC-6AFA-6041-BF92-9142793510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6415" y="32776"/>
            <a:ext cx="2088000" cy="4022814"/>
          </a:xfrm>
          <a:prstGeom prst="rect">
            <a:avLst/>
          </a:prstGeom>
        </p:spPr>
      </p:pic>
      <p:pic>
        <p:nvPicPr>
          <p:cNvPr id="8" name="Picture 7">
            <a:extLst>
              <a:ext uri="{FF2B5EF4-FFF2-40B4-BE49-F238E27FC236}">
                <a16:creationId xmlns:a16="http://schemas.microsoft.com/office/drawing/2014/main" id="{FE25B833-1ACD-914B-8D1E-ADE138021144}"/>
              </a:ext>
            </a:extLst>
          </p:cNvPr>
          <p:cNvPicPr>
            <a:picLocks noChangeAspect="1"/>
          </p:cNvPicPr>
          <p:nvPr/>
        </p:nvPicPr>
        <p:blipFill>
          <a:blip r:embed="rId4"/>
          <a:stretch>
            <a:fillRect/>
          </a:stretch>
        </p:blipFill>
        <p:spPr>
          <a:xfrm>
            <a:off x="2134415" y="1821160"/>
            <a:ext cx="6565900" cy="3429000"/>
          </a:xfrm>
          <a:prstGeom prst="rect">
            <a:avLst/>
          </a:prstGeom>
        </p:spPr>
      </p:pic>
    </p:spTree>
    <p:extLst>
      <p:ext uri="{BB962C8B-B14F-4D97-AF65-F5344CB8AC3E}">
        <p14:creationId xmlns:p14="http://schemas.microsoft.com/office/powerpoint/2010/main" val="3997900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3" name="Rectangle 3"/>
          <p:cNvSpPr>
            <a:spLocks noGrp="1" noChangeArrowheads="1"/>
          </p:cNvSpPr>
          <p:nvPr>
            <p:ph type="body" idx="1"/>
          </p:nvPr>
        </p:nvSpPr>
        <p:spPr>
          <a:xfrm>
            <a:off x="2170350" y="1132886"/>
            <a:ext cx="5891982" cy="1971675"/>
          </a:xfrm>
        </p:spPr>
        <p:txBody>
          <a:bodyPr/>
          <a:lstStyle/>
          <a:p>
            <a:pPr marL="144000" indent="0">
              <a:lnSpc>
                <a:spcPct val="100000"/>
              </a:lnSpc>
              <a:spcBef>
                <a:spcPts val="1200"/>
              </a:spcBef>
              <a:spcAft>
                <a:spcPts val="0"/>
              </a:spcAft>
              <a:buNone/>
            </a:pPr>
            <a:r>
              <a:rPr lang="en-US" sz="2200" i="1" dirty="0">
                <a:solidFill>
                  <a:srgbClr val="000000"/>
                </a:solidFill>
              </a:rPr>
              <a:t>Spaceflight Standard Measures </a:t>
            </a:r>
            <a:r>
              <a:rPr lang="en-US" sz="2200" dirty="0">
                <a:solidFill>
                  <a:srgbClr val="000000"/>
                </a:solidFill>
              </a:rPr>
              <a:t>constitute a database for:</a:t>
            </a:r>
          </a:p>
          <a:p>
            <a:pPr marL="504000" lvl="1" indent="-183600">
              <a:lnSpc>
                <a:spcPct val="100000"/>
              </a:lnSpc>
              <a:spcBef>
                <a:spcPts val="300"/>
              </a:spcBef>
              <a:spcAft>
                <a:spcPts val="0"/>
              </a:spcAft>
            </a:pPr>
            <a:r>
              <a:rPr lang="en-US" sz="2200" dirty="0">
                <a:solidFill>
                  <a:srgbClr val="000000"/>
                </a:solidFill>
              </a:rPr>
              <a:t>Providing context for data acquired by concurrent experiments</a:t>
            </a:r>
          </a:p>
          <a:p>
            <a:pPr marL="504000" lvl="1" indent="-183600">
              <a:lnSpc>
                <a:spcPct val="100000"/>
              </a:lnSpc>
              <a:spcBef>
                <a:spcPts val="300"/>
              </a:spcBef>
              <a:spcAft>
                <a:spcPts val="0"/>
              </a:spcAft>
            </a:pPr>
            <a:r>
              <a:rPr lang="en-US" sz="2200" dirty="0">
                <a:solidFill>
                  <a:srgbClr val="000000"/>
                </a:solidFill>
              </a:rPr>
              <a:t>Supporting or developing hypotheses</a:t>
            </a:r>
          </a:p>
          <a:p>
            <a:pPr marL="504000" lvl="1" indent="-183600">
              <a:lnSpc>
                <a:spcPct val="100000"/>
              </a:lnSpc>
              <a:spcBef>
                <a:spcPts val="300"/>
              </a:spcBef>
              <a:spcAft>
                <a:spcPts val="0"/>
              </a:spcAft>
            </a:pPr>
            <a:r>
              <a:rPr lang="en-US" sz="2200" dirty="0">
                <a:solidFill>
                  <a:srgbClr val="000000"/>
                </a:solidFill>
              </a:rPr>
              <a:t>Evaluating the effectiveness of various in-flight countermeasure profiles </a:t>
            </a:r>
          </a:p>
          <a:p>
            <a:pPr marL="504000" lvl="1" indent="-183600">
              <a:lnSpc>
                <a:spcPct val="100000"/>
              </a:lnSpc>
              <a:spcBef>
                <a:spcPts val="300"/>
              </a:spcBef>
              <a:spcAft>
                <a:spcPts val="0"/>
              </a:spcAft>
            </a:pPr>
            <a:r>
              <a:rPr lang="en-US" sz="2200" dirty="0">
                <a:solidFill>
                  <a:srgbClr val="000000"/>
                </a:solidFill>
              </a:rPr>
              <a:t>Comparing population responses to various mission durations (6 weeks, 6 months, 1 year) </a:t>
            </a:r>
          </a:p>
          <a:p>
            <a:pPr>
              <a:lnSpc>
                <a:spcPct val="100000"/>
              </a:lnSpc>
              <a:spcBef>
                <a:spcPts val="600"/>
              </a:spcBef>
              <a:spcAft>
                <a:spcPts val="0"/>
              </a:spcAft>
            </a:pPr>
            <a:endParaRPr lang="en-US" sz="2200" dirty="0">
              <a:solidFill>
                <a:srgbClr val="000000"/>
              </a:solidFill>
            </a:endParaRPr>
          </a:p>
          <a:p>
            <a:pPr>
              <a:lnSpc>
                <a:spcPct val="100000"/>
              </a:lnSpc>
              <a:spcBef>
                <a:spcPts val="600"/>
              </a:spcBef>
              <a:spcAft>
                <a:spcPts val="0"/>
              </a:spcAft>
            </a:pPr>
            <a:endParaRPr lang="en-US" sz="2200" dirty="0">
              <a:solidFill>
                <a:srgbClr val="000000"/>
              </a:solidFill>
            </a:endParaRPr>
          </a:p>
        </p:txBody>
      </p:sp>
      <p:sp>
        <p:nvSpPr>
          <p:cNvPr id="3" name="Title 2"/>
          <p:cNvSpPr>
            <a:spLocks noGrp="1"/>
          </p:cNvSpPr>
          <p:nvPr>
            <p:ph type="title"/>
          </p:nvPr>
        </p:nvSpPr>
        <p:spPr>
          <a:xfrm>
            <a:off x="2333394" y="388258"/>
            <a:ext cx="913713" cy="473528"/>
          </a:xfrm>
        </p:spPr>
        <p:txBody>
          <a:bodyPr/>
          <a:lstStyle/>
          <a:p>
            <a:r>
              <a:rPr lang="en-US" dirty="0"/>
              <a:t>Goal</a:t>
            </a:r>
            <a:endParaRPr lang="en-US" sz="3200" dirty="0"/>
          </a:p>
        </p:txBody>
      </p:sp>
      <p:pic>
        <p:nvPicPr>
          <p:cNvPr id="4" name="Picture 3">
            <a:extLst>
              <a:ext uri="{FF2B5EF4-FFF2-40B4-BE49-F238E27FC236}">
                <a16:creationId xmlns:a16="http://schemas.microsoft.com/office/drawing/2014/main" id="{92B2E4BC-6AFA-6041-BF92-9142793510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6415" y="32776"/>
            <a:ext cx="2088000" cy="4022814"/>
          </a:xfrm>
          <a:prstGeom prst="rect">
            <a:avLst/>
          </a:prstGeom>
        </p:spPr>
      </p:pic>
    </p:spTree>
    <p:extLst>
      <p:ext uri="{BB962C8B-B14F-4D97-AF65-F5344CB8AC3E}">
        <p14:creationId xmlns:p14="http://schemas.microsoft.com/office/powerpoint/2010/main" val="2850228415"/>
      </p:ext>
    </p:extLst>
  </p:cSld>
  <p:clrMapOvr>
    <a:masterClrMapping/>
  </p:clrMapOvr>
</p:sld>
</file>

<file path=ppt/theme/theme1.xml><?xml version="1.0" encoding="utf-8"?>
<a:theme xmlns:a="http://schemas.openxmlformats.org/drawingml/2006/main" name="Microsoft Office 98">
  <a:themeElements>
    <a:clrScheme name="">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DFCA"/>
      </a:hlink>
      <a:folHlink>
        <a:srgbClr val="EAEC5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57150" cap="flat" cmpd="thickThin" algn="ctr">
          <a:solidFill>
            <a:schemeClr val="tx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9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Helvetica" charset="0"/>
            <a:ea typeface="ＭＳ Ｐゴシック" charset="0"/>
          </a:defRPr>
        </a:defPPr>
      </a:lstStyle>
    </a:spDef>
    <a:lnDef>
      <a:spPr bwMode="auto">
        <a:xfrm>
          <a:off x="0" y="0"/>
          <a:ext cx="1" cy="1"/>
        </a:xfrm>
        <a:custGeom>
          <a:avLst/>
          <a:gdLst/>
          <a:ahLst/>
          <a:cxnLst/>
          <a:rect l="0" t="0" r="0" b="0"/>
          <a:pathLst/>
        </a:custGeom>
        <a:noFill/>
        <a:ln w="57150" cap="flat" cmpd="thickThin" algn="ctr">
          <a:solidFill>
            <a:schemeClr val="tx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9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Helvetica" charset="0"/>
            <a:ea typeface="ＭＳ Ｐゴシック" charset="0"/>
          </a:defRPr>
        </a:defPPr>
      </a:lstStyle>
    </a:lnDef>
  </a:objectDefaults>
  <a:extraClrSchemeLst>
    <a:extraClrScheme>
      <a:clrScheme name="Microsoft Office 98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icrosoft Office 98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icrosoft Office 98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icrosoft Office 98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icrosoft Office 98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icrosoft Office 98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icrosoft Office 98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DFCA"/>
      </a:hlink>
      <a:folHlink>
        <a:srgbClr val="EAEC5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DFCA"/>
      </a:hlink>
      <a:folHlink>
        <a:srgbClr val="EAEC5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19603</TotalTime>
  <Pages>50</Pages>
  <Words>588</Words>
  <Application>Microsoft Office PowerPoint</Application>
  <PresentationFormat>On-screen Show (4:3)</PresentationFormat>
  <Paragraphs>65</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Helvetica</vt:lpstr>
      <vt:lpstr>Lucida Grande</vt:lpstr>
      <vt:lpstr>Times</vt:lpstr>
      <vt:lpstr>Microsoft Office 98</vt:lpstr>
      <vt:lpstr>PowerPoint Presentation</vt:lpstr>
      <vt:lpstr>Objective</vt:lpstr>
      <vt:lpstr>Experiment Design Overview 6-month mission</vt:lpstr>
      <vt:lpstr>Sensorimotor Measures</vt:lpstr>
      <vt:lpstr>Carotid Intima-Media Thickness</vt:lpstr>
      <vt:lpstr>Cognition</vt:lpstr>
      <vt:lpstr>Goal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Interactive Approach of the Brain to Spatial Orientation</dc:title>
  <dc:subject/>
  <dc:creator>Gilles Clément</dc:creator>
  <cp:keywords/>
  <dc:description/>
  <cp:lastModifiedBy>George, Kerry A. (JSC-SK)[WYLE LABORATORIES, INC.]</cp:lastModifiedBy>
  <cp:revision>1890</cp:revision>
  <cp:lastPrinted>2000-04-14T17:12:36Z</cp:lastPrinted>
  <dcterms:created xsi:type="dcterms:W3CDTF">1999-11-09T11:28:58Z</dcterms:created>
  <dcterms:modified xsi:type="dcterms:W3CDTF">2021-01-08T17:52:55Z</dcterms:modified>
</cp:coreProperties>
</file>