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72" r:id="rId7"/>
    <p:sldId id="258" r:id="rId8"/>
    <p:sldId id="284" r:id="rId9"/>
    <p:sldId id="274" r:id="rId10"/>
    <p:sldId id="282" r:id="rId11"/>
    <p:sldId id="279" r:id="rId12"/>
    <p:sldId id="283" r:id="rId13"/>
    <p:sldId id="276" r:id="rId14"/>
    <p:sldId id="285" r:id="rId15"/>
    <p:sldId id="287" r:id="rId16"/>
    <p:sldId id="286" r:id="rId17"/>
    <p:sldId id="288" r:id="rId18"/>
    <p:sldId id="275" r:id="rId19"/>
    <p:sldId id="265" r:id="rId20"/>
    <p:sldId id="260" r:id="rId21"/>
    <p:sldId id="266" r:id="rId22"/>
    <p:sldId id="273" r:id="rId23"/>
    <p:sldId id="268" r:id="rId24"/>
    <p:sldId id="270" r:id="rId25"/>
    <p:sldId id="271" r:id="rId26"/>
    <p:sldId id="277" r:id="rId27"/>
    <p:sldId id="259"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82" autoAdjust="0"/>
    <p:restoredTop sz="94660"/>
  </p:normalViewPr>
  <p:slideViewPr>
    <p:cSldViewPr snapToGrid="0">
      <p:cViewPr varScale="1">
        <p:scale>
          <a:sx n="106" d="100"/>
          <a:sy n="106" d="100"/>
        </p:scale>
        <p:origin x="302" y="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A72F54-A5CB-4DF8-A555-21595324651F}"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1513370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A72F54-A5CB-4DF8-A555-21595324651F}"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A7AE3F-23C0-4230-8544-F0BCF70D5448}" type="slidenum">
              <a:rPr lang="en-US" smtClean="0"/>
              <a:t>‹#›</a:t>
            </a:fld>
            <a:endParaRPr lang="en-US" dirty="0"/>
          </a:p>
        </p:txBody>
      </p:sp>
      <p:pic>
        <p:nvPicPr>
          <p:cNvPr id="10" name="Picture 9">
            <a:extLst>
              <a:ext uri="{FF2B5EF4-FFF2-40B4-BE49-F238E27FC236}">
                <a16:creationId xmlns:a16="http://schemas.microsoft.com/office/drawing/2014/main" id="{24D984A1-192D-4E7D-A32F-28860427E64B}"/>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221278" y="0"/>
            <a:ext cx="932622" cy="932622"/>
          </a:xfrm>
          <a:prstGeom prst="rect">
            <a:avLst/>
          </a:prstGeom>
        </p:spPr>
      </p:pic>
      <p:pic>
        <p:nvPicPr>
          <p:cNvPr id="16" name="Picture 15">
            <a:extLst>
              <a:ext uri="{FF2B5EF4-FFF2-40B4-BE49-F238E27FC236}">
                <a16:creationId xmlns:a16="http://schemas.microsoft.com/office/drawing/2014/main" id="{C00C44AA-5916-41C7-A7C9-AD3ABFB5357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376733"/>
            <a:ext cx="12192000" cy="466725"/>
          </a:xfrm>
          <a:prstGeom prst="rect">
            <a:avLst/>
          </a:prstGeom>
        </p:spPr>
      </p:pic>
    </p:spTree>
    <p:extLst>
      <p:ext uri="{BB962C8B-B14F-4D97-AF65-F5344CB8AC3E}">
        <p14:creationId xmlns:p14="http://schemas.microsoft.com/office/powerpoint/2010/main" val="3896385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8A72F54-A5CB-4DF8-A555-21595324651F}"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719333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A72F54-A5CB-4DF8-A555-21595324651F}" type="datetimeFigureOut">
              <a:rPr lang="en-US" smtClean="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3216519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A72F54-A5CB-4DF8-A555-21595324651F}" type="datetimeFigureOut">
              <a:rPr lang="en-US" smtClean="0"/>
              <a:t>1/12/2021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2009888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A72F54-A5CB-4DF8-A555-21595324651F}" type="datetimeFigureOut">
              <a:rPr lang="en-US" smtClean="0"/>
              <a:t>1/12/2021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232804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A72F54-A5CB-4DF8-A555-21595324651F}" type="datetimeFigureOut">
              <a:rPr lang="en-US" smtClean="0"/>
              <a:t>1/12/2021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1420644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8A72F54-A5CB-4DF8-A555-21595324651F}" type="datetimeFigureOut">
              <a:rPr lang="en-US" smtClean="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43707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8A72F54-A5CB-4DF8-A555-21595324651F}" type="datetimeFigureOut">
              <a:rPr lang="en-US" smtClean="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2228578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A72F54-A5CB-4DF8-A555-21595324651F}"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3795966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A72F54-A5CB-4DF8-A555-21595324651F}"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A7AE3F-23C0-4230-8544-F0BCF70D5448}" type="slidenum">
              <a:rPr lang="en-US" smtClean="0"/>
              <a:t>‹#›</a:t>
            </a:fld>
            <a:endParaRPr lang="en-US" dirty="0"/>
          </a:p>
        </p:txBody>
      </p:sp>
    </p:spTree>
    <p:extLst>
      <p:ext uri="{BB962C8B-B14F-4D97-AF65-F5344CB8AC3E}">
        <p14:creationId xmlns:p14="http://schemas.microsoft.com/office/powerpoint/2010/main" val="1565535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A72F54-A5CB-4DF8-A555-21595324651F}" type="datetimeFigureOut">
              <a:rPr lang="en-US" smtClean="0"/>
              <a:t>1/12/2021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A7AE3F-23C0-4230-8544-F0BCF70D5448}" type="slidenum">
              <a:rPr lang="en-US" smtClean="0"/>
              <a:t>‹#›</a:t>
            </a:fld>
            <a:endParaRPr lang="en-US" dirty="0"/>
          </a:p>
        </p:txBody>
      </p:sp>
    </p:spTree>
    <p:extLst>
      <p:ext uri="{BB962C8B-B14F-4D97-AF65-F5344CB8AC3E}">
        <p14:creationId xmlns:p14="http://schemas.microsoft.com/office/powerpoint/2010/main" val="218014011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7.emf"/><Relationship Id="rId13" Type="http://schemas.openxmlformats.org/officeDocument/2006/relationships/image" Target="../media/image22.emf"/><Relationship Id="rId3" Type="http://schemas.openxmlformats.org/officeDocument/2006/relationships/image" Target="../media/image12.png"/><Relationship Id="rId7" Type="http://schemas.openxmlformats.org/officeDocument/2006/relationships/image" Target="../media/image16.emf"/><Relationship Id="rId12"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emf"/><Relationship Id="rId11" Type="http://schemas.openxmlformats.org/officeDocument/2006/relationships/image" Target="../media/image20.png"/><Relationship Id="rId5" Type="http://schemas.openxmlformats.org/officeDocument/2006/relationships/image" Target="../media/image14.emf"/><Relationship Id="rId10" Type="http://schemas.openxmlformats.org/officeDocument/2006/relationships/image" Target="../media/image19.png"/><Relationship Id="rId4" Type="http://schemas.openxmlformats.org/officeDocument/2006/relationships/image" Target="../media/image13.emf"/><Relationship Id="rId9" Type="http://schemas.openxmlformats.org/officeDocument/2006/relationships/image" Target="../media/image18.emf"/><Relationship Id="rId14" Type="http://schemas.openxmlformats.org/officeDocument/2006/relationships/image" Target="../media/image23.emf"/></Relationships>
</file>

<file path=ppt/slides/_rels/slide1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2.tiff"/><Relationship Id="rId13" Type="http://schemas.openxmlformats.org/officeDocument/2006/relationships/image" Target="../media/image37.png"/><Relationship Id="rId3" Type="http://schemas.openxmlformats.org/officeDocument/2006/relationships/image" Target="../media/image27.tiff"/><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image" Target="../media/image26.png"/><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tiff"/><Relationship Id="rId9" Type="http://schemas.openxmlformats.org/officeDocument/2006/relationships/image" Target="../media/image33.png"/><Relationship Id="rId14"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75751-E9C4-42B5-9D0E-40966A44662B}"/>
              </a:ext>
            </a:extLst>
          </p:cNvPr>
          <p:cNvSpPr>
            <a:spLocks noGrp="1"/>
          </p:cNvSpPr>
          <p:nvPr>
            <p:ph type="ctrTitle"/>
          </p:nvPr>
        </p:nvSpPr>
        <p:spPr>
          <a:xfrm>
            <a:off x="1752600" y="110089"/>
            <a:ext cx="9144000" cy="1883602"/>
          </a:xfrm>
        </p:spPr>
        <p:txBody>
          <a:bodyPr>
            <a:normAutofit fontScale="90000"/>
          </a:bodyPr>
          <a:lstStyle/>
          <a:p>
            <a:r>
              <a:rPr lang="en-US" b="1" dirty="0">
                <a:ln>
                  <a:solidFill>
                    <a:srgbClr val="00B0F0"/>
                  </a:solidFill>
                </a:ln>
                <a:solidFill>
                  <a:srgbClr val="FFFF00"/>
                </a:solidFill>
              </a:rPr>
              <a:t>Case Studies in </a:t>
            </a:r>
            <a:br>
              <a:rPr lang="en-US" b="1" dirty="0">
                <a:ln>
                  <a:solidFill>
                    <a:srgbClr val="00B0F0"/>
                  </a:solidFill>
                </a:ln>
                <a:solidFill>
                  <a:srgbClr val="FFFF00"/>
                </a:solidFill>
              </a:rPr>
            </a:br>
            <a:r>
              <a:rPr lang="en-US" b="1" dirty="0">
                <a:ln>
                  <a:solidFill>
                    <a:srgbClr val="00B0F0"/>
                  </a:solidFill>
                </a:ln>
                <a:solidFill>
                  <a:srgbClr val="FFFF00"/>
                </a:solidFill>
              </a:rPr>
              <a:t>Verifying Spacecraft Autonomy</a:t>
            </a:r>
          </a:p>
        </p:txBody>
      </p:sp>
      <p:sp>
        <p:nvSpPr>
          <p:cNvPr id="3" name="Subtitle 2">
            <a:extLst>
              <a:ext uri="{FF2B5EF4-FFF2-40B4-BE49-F238E27FC236}">
                <a16:creationId xmlns:a16="http://schemas.microsoft.com/office/drawing/2014/main" id="{1E36CC54-AC44-4DC7-856F-33028E69F906}"/>
              </a:ext>
            </a:extLst>
          </p:cNvPr>
          <p:cNvSpPr>
            <a:spLocks noGrp="1"/>
          </p:cNvSpPr>
          <p:nvPr>
            <p:ph type="subTitle" idx="1"/>
          </p:nvPr>
        </p:nvSpPr>
        <p:spPr>
          <a:xfrm>
            <a:off x="0" y="5396948"/>
            <a:ext cx="12066104" cy="1461052"/>
          </a:xfrm>
        </p:spPr>
        <p:txBody>
          <a:bodyPr>
            <a:normAutofit fontScale="92500" lnSpcReduction="20000"/>
          </a:bodyPr>
          <a:lstStyle/>
          <a:p>
            <a:r>
              <a:rPr lang="en-US" sz="2800" b="1" dirty="0">
                <a:ln>
                  <a:solidFill>
                    <a:srgbClr val="00B0F0"/>
                  </a:solidFill>
                </a:ln>
                <a:solidFill>
                  <a:srgbClr val="FFFF00"/>
                </a:solidFill>
              </a:rPr>
              <a:t>Lorraine E. Prokop &amp; Daniel J. Dorney: NASA – Langley Research Center</a:t>
            </a:r>
          </a:p>
          <a:p>
            <a:r>
              <a:rPr lang="en-US" sz="2800" b="1" dirty="0">
                <a:ln>
                  <a:solidFill>
                    <a:srgbClr val="00B0F0"/>
                  </a:solidFill>
                </a:ln>
                <a:solidFill>
                  <a:srgbClr val="FFFF00"/>
                </a:solidFill>
              </a:rPr>
              <a:t>Martin S.  Feather: Jet Propulsion Laboratory, California Institute of Technology</a:t>
            </a:r>
          </a:p>
          <a:p>
            <a:r>
              <a:rPr lang="en-US" sz="2800" b="1" dirty="0">
                <a:ln>
                  <a:solidFill>
                    <a:srgbClr val="00B0F0"/>
                  </a:solidFill>
                </a:ln>
                <a:solidFill>
                  <a:srgbClr val="FFFF00"/>
                </a:solidFill>
              </a:rPr>
              <a:t>Stephen B. Johnson: NASA Marshall Space Flight Center, Jacobs Space Exploration Group</a:t>
            </a:r>
          </a:p>
        </p:txBody>
      </p:sp>
      <p:pic>
        <p:nvPicPr>
          <p:cNvPr id="5" name="Picture 4">
            <a:extLst>
              <a:ext uri="{FF2B5EF4-FFF2-40B4-BE49-F238E27FC236}">
                <a16:creationId xmlns:a16="http://schemas.microsoft.com/office/drawing/2014/main" id="{CFAE69B6-0A6D-4D64-8978-A3E61E6FEC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9387" y="-198783"/>
            <a:ext cx="2022613" cy="2022613"/>
          </a:xfrm>
          <a:prstGeom prst="rect">
            <a:avLst/>
          </a:prstGeom>
        </p:spPr>
      </p:pic>
    </p:spTree>
    <p:extLst>
      <p:ext uri="{BB962C8B-B14F-4D97-AF65-F5344CB8AC3E}">
        <p14:creationId xmlns:p14="http://schemas.microsoft.com/office/powerpoint/2010/main" val="2051736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E1549-55E5-46DB-9726-D0FA96E4897B}"/>
              </a:ext>
            </a:extLst>
          </p:cNvPr>
          <p:cNvSpPr>
            <a:spLocks noGrp="1"/>
          </p:cNvSpPr>
          <p:nvPr>
            <p:ph type="title"/>
          </p:nvPr>
        </p:nvSpPr>
        <p:spPr>
          <a:xfrm>
            <a:off x="657201" y="-55541"/>
            <a:ext cx="10515600" cy="876916"/>
          </a:xfrm>
        </p:spPr>
        <p:txBody>
          <a:bodyPr/>
          <a:lstStyle/>
          <a:p>
            <a:pPr algn="ctr"/>
            <a:r>
              <a:rPr lang="en-US" dirty="0"/>
              <a:t>The Authors</a:t>
            </a:r>
          </a:p>
        </p:txBody>
      </p:sp>
      <p:pic>
        <p:nvPicPr>
          <p:cNvPr id="6" name="Picture 5">
            <a:extLst>
              <a:ext uri="{FF2B5EF4-FFF2-40B4-BE49-F238E27FC236}">
                <a16:creationId xmlns:a16="http://schemas.microsoft.com/office/drawing/2014/main" id="{420F3C8C-BF5E-497E-BCFE-ACA24B8007A0}"/>
              </a:ext>
            </a:extLst>
          </p:cNvPr>
          <p:cNvPicPr>
            <a:picLocks noChangeAspect="1"/>
          </p:cNvPicPr>
          <p:nvPr/>
        </p:nvPicPr>
        <p:blipFill>
          <a:blip r:embed="rId2"/>
          <a:stretch>
            <a:fillRect/>
          </a:stretch>
        </p:blipFill>
        <p:spPr>
          <a:xfrm>
            <a:off x="6291635" y="1471666"/>
            <a:ext cx="2294916" cy="2286000"/>
          </a:xfrm>
          <a:prstGeom prst="rect">
            <a:avLst/>
          </a:prstGeom>
        </p:spPr>
      </p:pic>
      <p:pic>
        <p:nvPicPr>
          <p:cNvPr id="7" name="Picture 6">
            <a:extLst>
              <a:ext uri="{FF2B5EF4-FFF2-40B4-BE49-F238E27FC236}">
                <a16:creationId xmlns:a16="http://schemas.microsoft.com/office/drawing/2014/main" id="{175F32DB-B9CA-450B-8181-97B25D74DAFF}"/>
              </a:ext>
            </a:extLst>
          </p:cNvPr>
          <p:cNvPicPr>
            <a:picLocks noChangeAspect="1"/>
          </p:cNvPicPr>
          <p:nvPr/>
        </p:nvPicPr>
        <p:blipFill>
          <a:blip r:embed="rId3"/>
          <a:stretch>
            <a:fillRect/>
          </a:stretch>
        </p:blipFill>
        <p:spPr>
          <a:xfrm>
            <a:off x="9178555" y="1471666"/>
            <a:ext cx="2286000" cy="2286000"/>
          </a:xfrm>
          <a:prstGeom prst="rect">
            <a:avLst/>
          </a:prstGeom>
        </p:spPr>
      </p:pic>
      <p:pic>
        <p:nvPicPr>
          <p:cNvPr id="8" name="Picture 7">
            <a:extLst>
              <a:ext uri="{FF2B5EF4-FFF2-40B4-BE49-F238E27FC236}">
                <a16:creationId xmlns:a16="http://schemas.microsoft.com/office/drawing/2014/main" id="{639CC75E-46A5-47E2-BBB1-7C91A1D994D0}"/>
              </a:ext>
            </a:extLst>
          </p:cNvPr>
          <p:cNvPicPr>
            <a:picLocks noChangeAspect="1"/>
          </p:cNvPicPr>
          <p:nvPr/>
        </p:nvPicPr>
        <p:blipFill>
          <a:blip r:embed="rId4"/>
          <a:stretch>
            <a:fillRect/>
          </a:stretch>
        </p:blipFill>
        <p:spPr>
          <a:xfrm>
            <a:off x="3332402" y="1471666"/>
            <a:ext cx="2356701" cy="2286000"/>
          </a:xfrm>
          <a:prstGeom prst="rect">
            <a:avLst/>
          </a:prstGeom>
        </p:spPr>
      </p:pic>
      <p:pic>
        <p:nvPicPr>
          <p:cNvPr id="9" name="Picture 8">
            <a:extLst>
              <a:ext uri="{FF2B5EF4-FFF2-40B4-BE49-F238E27FC236}">
                <a16:creationId xmlns:a16="http://schemas.microsoft.com/office/drawing/2014/main" id="{D05C528B-5487-4C77-8AC3-42B2DFA7F54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54275" y="1471666"/>
            <a:ext cx="1587149" cy="2286000"/>
          </a:xfrm>
          <a:prstGeom prst="rect">
            <a:avLst/>
          </a:prstGeom>
        </p:spPr>
      </p:pic>
      <p:sp>
        <p:nvSpPr>
          <p:cNvPr id="3" name="TextBox 2">
            <a:extLst>
              <a:ext uri="{FF2B5EF4-FFF2-40B4-BE49-F238E27FC236}">
                <a16:creationId xmlns:a16="http://schemas.microsoft.com/office/drawing/2014/main" id="{B11C8692-00FC-414C-9EFD-8378F42B304F}"/>
              </a:ext>
            </a:extLst>
          </p:cNvPr>
          <p:cNvSpPr txBox="1"/>
          <p:nvPr/>
        </p:nvSpPr>
        <p:spPr>
          <a:xfrm>
            <a:off x="865820" y="5471257"/>
            <a:ext cx="10673315" cy="584775"/>
          </a:xfrm>
          <a:prstGeom prst="rect">
            <a:avLst/>
          </a:prstGeom>
          <a:noFill/>
        </p:spPr>
        <p:txBody>
          <a:bodyPr wrap="square" rtlCol="0">
            <a:spAutoFit/>
          </a:bodyPr>
          <a:lstStyle/>
          <a:p>
            <a:r>
              <a:rPr lang="en-US" sz="1600" dirty="0"/>
              <a:t>This research was carried out at NASA - Langley Research Center, Jacobs Space Exploration, and the Jet Propulsion Laboratory, California Institute of Technology under a contract with the National Aeronautics and Space Administration.</a:t>
            </a:r>
          </a:p>
        </p:txBody>
      </p:sp>
      <p:sp>
        <p:nvSpPr>
          <p:cNvPr id="4" name="Rounded Rectangle 3"/>
          <p:cNvSpPr/>
          <p:nvPr/>
        </p:nvSpPr>
        <p:spPr>
          <a:xfrm>
            <a:off x="6117201" y="4061446"/>
            <a:ext cx="2643784" cy="1091761"/>
          </a:xfrm>
          <a:prstGeom prst="roundRect">
            <a:avLst/>
          </a:prstGeom>
          <a:solidFill>
            <a:schemeClr val="bg1"/>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rPr>
              <a:t>Transit Phase </a:t>
            </a:r>
            <a:r>
              <a:rPr lang="en-US" dirty="0"/>
              <a:t>–</a:t>
            </a:r>
          </a:p>
          <a:p>
            <a:pPr algn="ctr"/>
            <a:r>
              <a:rPr lang="en-US" dirty="0"/>
              <a:t>Orion Optical Navigation (</a:t>
            </a:r>
            <a:r>
              <a:rPr lang="en-US" dirty="0" err="1"/>
              <a:t>OpNav</a:t>
            </a:r>
            <a:r>
              <a:rPr lang="en-US" dirty="0"/>
              <a:t>)</a:t>
            </a:r>
          </a:p>
        </p:txBody>
      </p:sp>
      <p:sp>
        <p:nvSpPr>
          <p:cNvPr id="10" name="Rounded Rectangle 9"/>
          <p:cNvSpPr/>
          <p:nvPr/>
        </p:nvSpPr>
        <p:spPr>
          <a:xfrm>
            <a:off x="300147" y="4061446"/>
            <a:ext cx="2584939" cy="1091761"/>
          </a:xfrm>
          <a:prstGeom prst="roundRect">
            <a:avLst/>
          </a:prstGeom>
          <a:solidFill>
            <a:schemeClr val="bg1"/>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rPr>
              <a:t>Ascent Phase </a:t>
            </a:r>
            <a:r>
              <a:rPr lang="en-US" dirty="0"/>
              <a:t>–</a:t>
            </a:r>
          </a:p>
          <a:p>
            <a:pPr algn="ctr"/>
            <a:r>
              <a:rPr lang="en-US" dirty="0"/>
              <a:t>Space Launch System (SLS) Fault Management</a:t>
            </a:r>
          </a:p>
        </p:txBody>
      </p:sp>
      <p:sp>
        <p:nvSpPr>
          <p:cNvPr id="11" name="Rounded Rectangle 10"/>
          <p:cNvSpPr/>
          <p:nvPr/>
        </p:nvSpPr>
        <p:spPr>
          <a:xfrm>
            <a:off x="3165630" y="4061446"/>
            <a:ext cx="2699340" cy="1109652"/>
          </a:xfrm>
          <a:prstGeom prst="roundRect">
            <a:avLst/>
          </a:prstGeom>
          <a:solidFill>
            <a:schemeClr val="bg1"/>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rPr>
              <a:t>Ascent Phase </a:t>
            </a:r>
            <a:r>
              <a:rPr lang="en-US" dirty="0"/>
              <a:t>–</a:t>
            </a:r>
          </a:p>
          <a:p>
            <a:pPr algn="ctr"/>
            <a:r>
              <a:rPr lang="en-US" dirty="0" err="1"/>
              <a:t>SpaceX</a:t>
            </a:r>
            <a:r>
              <a:rPr lang="en-US" dirty="0"/>
              <a:t> Autonomous Flight Termination System (AFTS)</a:t>
            </a:r>
          </a:p>
        </p:txBody>
      </p:sp>
      <p:sp>
        <p:nvSpPr>
          <p:cNvPr id="13" name="Rounded Rectangle 12"/>
          <p:cNvSpPr/>
          <p:nvPr/>
        </p:nvSpPr>
        <p:spPr>
          <a:xfrm>
            <a:off x="9013215" y="4061446"/>
            <a:ext cx="3000109" cy="1109652"/>
          </a:xfrm>
          <a:prstGeom prst="roundRect">
            <a:avLst/>
          </a:prstGeom>
          <a:solidFill>
            <a:schemeClr val="bg1"/>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rPr>
              <a:t>Descent/Landing Phase </a:t>
            </a:r>
            <a:r>
              <a:rPr lang="en-US" dirty="0"/>
              <a:t>– MER-DIMES</a:t>
            </a:r>
          </a:p>
          <a:p>
            <a:pPr algn="ctr"/>
            <a:r>
              <a:rPr lang="en-US" dirty="0">
                <a:solidFill>
                  <a:srgbClr val="FFFF00"/>
                </a:solidFill>
              </a:rPr>
              <a:t>Science Phase </a:t>
            </a:r>
            <a:r>
              <a:rPr lang="en-US" dirty="0"/>
              <a:t>– </a:t>
            </a:r>
          </a:p>
          <a:p>
            <a:pPr algn="ctr"/>
            <a:r>
              <a:rPr lang="en-US" dirty="0"/>
              <a:t>Curiosity/Opportunity  AEGIS</a:t>
            </a:r>
          </a:p>
        </p:txBody>
      </p:sp>
      <p:sp>
        <p:nvSpPr>
          <p:cNvPr id="5" name="Rectangle 4"/>
          <p:cNvSpPr/>
          <p:nvPr/>
        </p:nvSpPr>
        <p:spPr>
          <a:xfrm>
            <a:off x="6350093" y="1152250"/>
            <a:ext cx="1951496" cy="276999"/>
          </a:xfrm>
          <a:prstGeom prst="rect">
            <a:avLst/>
          </a:prstGeom>
        </p:spPr>
        <p:txBody>
          <a:bodyPr wrap="none">
            <a:spAutoFit/>
          </a:bodyPr>
          <a:lstStyle/>
          <a:p>
            <a:r>
              <a:rPr lang="en-US" sz="1200" dirty="0"/>
              <a:t>lorraine.e.prokop@nasa.gov</a:t>
            </a:r>
          </a:p>
        </p:txBody>
      </p:sp>
      <p:sp>
        <p:nvSpPr>
          <p:cNvPr id="14" name="Rectangle 13"/>
          <p:cNvSpPr/>
          <p:nvPr/>
        </p:nvSpPr>
        <p:spPr>
          <a:xfrm>
            <a:off x="9217767" y="1171507"/>
            <a:ext cx="2067874" cy="276999"/>
          </a:xfrm>
          <a:prstGeom prst="rect">
            <a:avLst/>
          </a:prstGeom>
        </p:spPr>
        <p:txBody>
          <a:bodyPr wrap="none">
            <a:spAutoFit/>
          </a:bodyPr>
          <a:lstStyle/>
          <a:p>
            <a:r>
              <a:rPr lang="en-US" sz="1200" dirty="0"/>
              <a:t>martin.s.feather@jpl.nasa.gov</a:t>
            </a:r>
          </a:p>
        </p:txBody>
      </p:sp>
      <p:sp>
        <p:nvSpPr>
          <p:cNvPr id="15" name="Rectangle 14"/>
          <p:cNvSpPr/>
          <p:nvPr/>
        </p:nvSpPr>
        <p:spPr>
          <a:xfrm>
            <a:off x="575361" y="1153616"/>
            <a:ext cx="2034275" cy="276999"/>
          </a:xfrm>
          <a:prstGeom prst="rect">
            <a:avLst/>
          </a:prstGeom>
        </p:spPr>
        <p:txBody>
          <a:bodyPr wrap="none">
            <a:spAutoFit/>
          </a:bodyPr>
          <a:lstStyle/>
          <a:p>
            <a:r>
              <a:rPr lang="en-US" sz="1200" dirty="0"/>
              <a:t>stephen.b.johnson@nasa.gov</a:t>
            </a:r>
          </a:p>
        </p:txBody>
      </p:sp>
      <p:sp>
        <p:nvSpPr>
          <p:cNvPr id="16" name="Rectangle 15"/>
          <p:cNvSpPr/>
          <p:nvPr/>
        </p:nvSpPr>
        <p:spPr>
          <a:xfrm>
            <a:off x="3510055" y="1162562"/>
            <a:ext cx="1807482" cy="276999"/>
          </a:xfrm>
          <a:prstGeom prst="rect">
            <a:avLst/>
          </a:prstGeom>
        </p:spPr>
        <p:txBody>
          <a:bodyPr wrap="none">
            <a:spAutoFit/>
          </a:bodyPr>
          <a:lstStyle/>
          <a:p>
            <a:r>
              <a:rPr lang="en-US" sz="1200" dirty="0"/>
              <a:t>daniel.j.dorney@nasa.gov</a:t>
            </a:r>
          </a:p>
        </p:txBody>
      </p:sp>
      <p:sp>
        <p:nvSpPr>
          <p:cNvPr id="17" name="Rectangle 16"/>
          <p:cNvSpPr/>
          <p:nvPr/>
        </p:nvSpPr>
        <p:spPr>
          <a:xfrm>
            <a:off x="547018" y="796475"/>
            <a:ext cx="2096984" cy="369332"/>
          </a:xfrm>
          <a:prstGeom prst="rect">
            <a:avLst/>
          </a:prstGeom>
        </p:spPr>
        <p:txBody>
          <a:bodyPr wrap="none">
            <a:spAutoFit/>
          </a:bodyPr>
          <a:lstStyle/>
          <a:p>
            <a:r>
              <a:rPr lang="en-US" dirty="0">
                <a:solidFill>
                  <a:srgbClr val="FFFF00"/>
                </a:solidFill>
              </a:rPr>
              <a:t>Dr. Stephen Johnson</a:t>
            </a:r>
          </a:p>
        </p:txBody>
      </p:sp>
      <p:sp>
        <p:nvSpPr>
          <p:cNvPr id="18" name="Rectangle 17"/>
          <p:cNvSpPr/>
          <p:nvPr/>
        </p:nvSpPr>
        <p:spPr>
          <a:xfrm>
            <a:off x="3499443" y="793223"/>
            <a:ext cx="1828706" cy="369332"/>
          </a:xfrm>
          <a:prstGeom prst="rect">
            <a:avLst/>
          </a:prstGeom>
        </p:spPr>
        <p:txBody>
          <a:bodyPr wrap="none">
            <a:spAutoFit/>
          </a:bodyPr>
          <a:lstStyle/>
          <a:p>
            <a:r>
              <a:rPr lang="en-US" dirty="0">
                <a:solidFill>
                  <a:srgbClr val="FFFF00"/>
                </a:solidFill>
              </a:rPr>
              <a:t>Dr. Daniel Dorney</a:t>
            </a:r>
          </a:p>
        </p:txBody>
      </p:sp>
      <p:sp>
        <p:nvSpPr>
          <p:cNvPr id="19" name="Rectangle 18"/>
          <p:cNvSpPr/>
          <p:nvPr/>
        </p:nvSpPr>
        <p:spPr>
          <a:xfrm>
            <a:off x="6350093" y="798554"/>
            <a:ext cx="1980670" cy="369332"/>
          </a:xfrm>
          <a:prstGeom prst="rect">
            <a:avLst/>
          </a:prstGeom>
        </p:spPr>
        <p:txBody>
          <a:bodyPr wrap="none">
            <a:spAutoFit/>
          </a:bodyPr>
          <a:lstStyle/>
          <a:p>
            <a:r>
              <a:rPr lang="en-US" dirty="0">
                <a:solidFill>
                  <a:srgbClr val="FFFF00"/>
                </a:solidFill>
              </a:rPr>
              <a:t>Dr. Lorraine Prokop</a:t>
            </a:r>
          </a:p>
        </p:txBody>
      </p:sp>
      <p:sp>
        <p:nvSpPr>
          <p:cNvPr id="20" name="Rectangle 19"/>
          <p:cNvSpPr/>
          <p:nvPr/>
        </p:nvSpPr>
        <p:spPr>
          <a:xfrm>
            <a:off x="9275390" y="790595"/>
            <a:ext cx="1908023" cy="369332"/>
          </a:xfrm>
          <a:prstGeom prst="rect">
            <a:avLst/>
          </a:prstGeom>
        </p:spPr>
        <p:txBody>
          <a:bodyPr wrap="none">
            <a:spAutoFit/>
          </a:bodyPr>
          <a:lstStyle/>
          <a:p>
            <a:r>
              <a:rPr lang="en-US" dirty="0">
                <a:solidFill>
                  <a:srgbClr val="FFFF00"/>
                </a:solidFill>
              </a:rPr>
              <a:t>Dr. Martin Feather</a:t>
            </a:r>
          </a:p>
        </p:txBody>
      </p:sp>
    </p:spTree>
    <p:extLst>
      <p:ext uri="{BB962C8B-B14F-4D97-AF65-F5344CB8AC3E}">
        <p14:creationId xmlns:p14="http://schemas.microsoft.com/office/powerpoint/2010/main" val="661482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838200" y="2459739"/>
            <a:ext cx="10789920" cy="1325563"/>
          </a:xfrm>
        </p:spPr>
        <p:txBody>
          <a:bodyPr>
            <a:normAutofit fontScale="90000"/>
          </a:bodyPr>
          <a:lstStyle/>
          <a:p>
            <a:pPr algn="ctr"/>
            <a:r>
              <a:rPr lang="en-US" dirty="0" smtClean="0"/>
              <a:t>Ascent - Human-Rated </a:t>
            </a:r>
            <a:r>
              <a:rPr lang="en-US" dirty="0"/>
              <a:t>Launcher Fault Management (FM): NASA Space Launch System (SLS)</a:t>
            </a:r>
          </a:p>
        </p:txBody>
      </p:sp>
    </p:spTree>
    <p:extLst>
      <p:ext uri="{BB962C8B-B14F-4D97-AF65-F5344CB8AC3E}">
        <p14:creationId xmlns:p14="http://schemas.microsoft.com/office/powerpoint/2010/main" val="3241124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838199" y="12882"/>
            <a:ext cx="9742716" cy="810078"/>
          </a:xfrm>
        </p:spPr>
        <p:txBody>
          <a:bodyPr>
            <a:normAutofit/>
          </a:bodyPr>
          <a:lstStyle/>
          <a:p>
            <a:pPr algn="ctr"/>
            <a:r>
              <a:rPr lang="en-US" b="1" dirty="0"/>
              <a:t>SLS – Key Autonomy and FM Requirements</a:t>
            </a:r>
          </a:p>
        </p:txBody>
      </p:sp>
      <p:sp>
        <p:nvSpPr>
          <p:cNvPr id="3" name="Content Placeholder 2">
            <a:extLst>
              <a:ext uri="{FF2B5EF4-FFF2-40B4-BE49-F238E27FC236}">
                <a16:creationId xmlns:a16="http://schemas.microsoft.com/office/drawing/2014/main" id="{DB1C7C55-B740-4F00-9A02-A72A0AA62B29}"/>
              </a:ext>
            </a:extLst>
          </p:cNvPr>
          <p:cNvSpPr>
            <a:spLocks noGrp="1"/>
          </p:cNvSpPr>
          <p:nvPr>
            <p:ph idx="1"/>
          </p:nvPr>
        </p:nvSpPr>
        <p:spPr>
          <a:xfrm>
            <a:off x="333829" y="710112"/>
            <a:ext cx="10463480" cy="5564958"/>
          </a:xfrm>
        </p:spPr>
        <p:txBody>
          <a:bodyPr>
            <a:normAutofit fontScale="92500" lnSpcReduction="10000"/>
          </a:bodyPr>
          <a:lstStyle/>
          <a:p>
            <a:r>
              <a:rPr lang="en-US" dirty="0"/>
              <a:t>NASA’s next-generation human-rated deep space launch vehicle</a:t>
            </a:r>
          </a:p>
          <a:p>
            <a:pPr lvl="1"/>
            <a:r>
              <a:rPr lang="en-US" dirty="0"/>
              <a:t>Intended to boost humans and cargo beyond Earth orbit</a:t>
            </a:r>
          </a:p>
          <a:p>
            <a:r>
              <a:rPr lang="en-US" sz="2800" dirty="0" smtClean="0"/>
              <a:t>SLS autonomy needed for nominal flight sequencing and control, and for FM due to very fast times-to-criticality</a:t>
            </a:r>
          </a:p>
          <a:p>
            <a:pPr lvl="1"/>
            <a:r>
              <a:rPr lang="en-US" dirty="0" smtClean="0"/>
              <a:t>Rapid failure propagation - engine combustion, thrust vector control, propellant mixing</a:t>
            </a:r>
          </a:p>
          <a:p>
            <a:r>
              <a:rPr lang="en-US" dirty="0" smtClean="0"/>
              <a:t>Key </a:t>
            </a:r>
            <a:r>
              <a:rPr lang="en-US" dirty="0"/>
              <a:t>Autonomy &amp; Fault Management requirements derived from NASA NPR 8705.2C Human Rating Requirements for Space Systems</a:t>
            </a:r>
          </a:p>
          <a:p>
            <a:pPr lvl="1"/>
            <a:r>
              <a:rPr lang="en-US" dirty="0">
                <a:solidFill>
                  <a:srgbClr val="FFFF00"/>
                </a:solidFill>
              </a:rPr>
              <a:t>Autonomous operation </a:t>
            </a:r>
            <a:r>
              <a:rPr lang="en-US" dirty="0"/>
              <a:t>for functions, which if lost, would result in a catastrophic event</a:t>
            </a:r>
          </a:p>
          <a:p>
            <a:pPr lvl="1"/>
            <a:r>
              <a:rPr lang="en-US" dirty="0">
                <a:solidFill>
                  <a:srgbClr val="FFFF00"/>
                </a:solidFill>
              </a:rPr>
              <a:t>Isolate and recover from faults </a:t>
            </a:r>
            <a:r>
              <a:rPr lang="en-US" dirty="0"/>
              <a:t>…  that would result in a catastrophic event</a:t>
            </a:r>
          </a:p>
          <a:p>
            <a:pPr lvl="1"/>
            <a:r>
              <a:rPr lang="en-US" dirty="0">
                <a:solidFill>
                  <a:srgbClr val="FFFF00"/>
                </a:solidFill>
              </a:rPr>
              <a:t>Failure tolerance to catastrophic events</a:t>
            </a:r>
            <a:r>
              <a:rPr lang="en-US" dirty="0"/>
              <a:t>, with levels of failure tolerance and implementation (similar or dissimilar redundancy) derived from integration of the design and safety </a:t>
            </a:r>
            <a:r>
              <a:rPr lang="en-US" dirty="0" smtClean="0"/>
              <a:t>analysis</a:t>
            </a:r>
            <a:endParaRPr lang="en-US" dirty="0"/>
          </a:p>
          <a:p>
            <a:pPr lvl="1"/>
            <a:r>
              <a:rPr lang="en-US" dirty="0">
                <a:solidFill>
                  <a:srgbClr val="FFFF00"/>
                </a:solidFill>
              </a:rPr>
              <a:t>Abort capability </a:t>
            </a:r>
            <a:r>
              <a:rPr lang="en-US" dirty="0"/>
              <a:t>from the launch pad to Earth-orbit insertion to protect for the following ascent failure scenarios (minimum list): a. Complete loss of ascent thrust propulsion; b. Loss of attitude or flight path </a:t>
            </a:r>
            <a:r>
              <a:rPr lang="en-US" dirty="0" smtClean="0"/>
              <a:t>control</a:t>
            </a:r>
            <a:endParaRPr lang="en-US" dirty="0"/>
          </a:p>
        </p:txBody>
      </p:sp>
      <p:pic>
        <p:nvPicPr>
          <p:cNvPr id="4" name="Picture 3" descr="SLS 70t 7.5H.png">
            <a:extLst>
              <a:ext uri="{FF2B5EF4-FFF2-40B4-BE49-F238E27FC236}">
                <a16:creationId xmlns:a16="http://schemas.microsoft.com/office/drawing/2014/main" id="{33272EE7-B4DB-4AC0-9DFD-E5EE09AD66F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80915" y="365125"/>
            <a:ext cx="1150257" cy="6103961"/>
          </a:xfrm>
          <a:prstGeom prst="rect">
            <a:avLst/>
          </a:prstGeom>
        </p:spPr>
      </p:pic>
    </p:spTree>
    <p:extLst>
      <p:ext uri="{BB962C8B-B14F-4D97-AF65-F5344CB8AC3E}">
        <p14:creationId xmlns:p14="http://schemas.microsoft.com/office/powerpoint/2010/main" val="2813908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838200" y="0"/>
            <a:ext cx="10515600" cy="781504"/>
          </a:xfrm>
        </p:spPr>
        <p:txBody>
          <a:bodyPr/>
          <a:lstStyle/>
          <a:p>
            <a:pPr algn="ctr"/>
            <a:r>
              <a:rPr lang="en-US" b="1" dirty="0"/>
              <a:t>Autonomy Verification Strategy</a:t>
            </a:r>
          </a:p>
        </p:txBody>
      </p:sp>
      <p:sp>
        <p:nvSpPr>
          <p:cNvPr id="3" name="Content Placeholder 2">
            <a:extLst>
              <a:ext uri="{FF2B5EF4-FFF2-40B4-BE49-F238E27FC236}">
                <a16:creationId xmlns:a16="http://schemas.microsoft.com/office/drawing/2014/main" id="{DB1C7C55-B740-4F00-9A02-A72A0AA62B29}"/>
              </a:ext>
            </a:extLst>
          </p:cNvPr>
          <p:cNvSpPr>
            <a:spLocks noGrp="1"/>
          </p:cNvSpPr>
          <p:nvPr>
            <p:ph idx="1"/>
          </p:nvPr>
        </p:nvSpPr>
        <p:spPr>
          <a:xfrm>
            <a:off x="558165" y="655782"/>
            <a:ext cx="11075670" cy="5733588"/>
          </a:xfrm>
        </p:spPr>
        <p:txBody>
          <a:bodyPr>
            <a:normAutofit lnSpcReduction="10000"/>
          </a:bodyPr>
          <a:lstStyle/>
          <a:p>
            <a:r>
              <a:rPr lang="en-US" sz="2400" dirty="0" smtClean="0"/>
              <a:t>Fault Management Architecture is “monitor-respond”</a:t>
            </a:r>
          </a:p>
          <a:p>
            <a:r>
              <a:rPr lang="en-US" sz="2400" dirty="0" smtClean="0"/>
              <a:t>NASA </a:t>
            </a:r>
            <a:r>
              <a:rPr lang="en-US" sz="2400" dirty="0"/>
              <a:t>process uses “Detailed Verification Objectives” (DVOs</a:t>
            </a:r>
            <a:r>
              <a:rPr lang="en-US" sz="2400" dirty="0" smtClean="0"/>
              <a:t>) for top-level requirements</a:t>
            </a:r>
            <a:endParaRPr lang="en-US" sz="2400" dirty="0"/>
          </a:p>
          <a:p>
            <a:r>
              <a:rPr lang="en-US" sz="2400" dirty="0"/>
              <a:t>Nominal autonomy verified by Systems Integration Laboratory (SIL) test for nominal flight operations.</a:t>
            </a:r>
          </a:p>
          <a:p>
            <a:r>
              <a:rPr lang="en-US" sz="2400" dirty="0"/>
              <a:t>Fault Management verification is much harder due to the large number of algorithms (&gt;200) and very large number of failure scenarios (&gt;1,600) and modes (&gt; 30,000)</a:t>
            </a:r>
          </a:p>
          <a:p>
            <a:pPr lvl="1"/>
            <a:r>
              <a:rPr lang="en-US" sz="2000" dirty="0"/>
              <a:t>Each algorithm is executed for risk reduction via State Analysis </a:t>
            </a:r>
            <a:r>
              <a:rPr lang="en-US" sz="2000" dirty="0" smtClean="0"/>
              <a:t>Model (SAM) </a:t>
            </a:r>
            <a:r>
              <a:rPr lang="en-US" sz="2000" dirty="0"/>
              <a:t>execution (state machine) and physics-based simulation in Vehicle Management End-to-End </a:t>
            </a:r>
            <a:r>
              <a:rPr lang="en-US" sz="2000" dirty="0" smtClean="0"/>
              <a:t>Testbed (VMET), </a:t>
            </a:r>
            <a:r>
              <a:rPr lang="en-US" sz="2000" dirty="0"/>
              <a:t>and formally tested in the Software Development </a:t>
            </a:r>
            <a:r>
              <a:rPr lang="en-US" sz="2000" dirty="0" smtClean="0"/>
              <a:t>Facility (SDF) </a:t>
            </a:r>
            <a:r>
              <a:rPr lang="en-US" sz="2000" dirty="0"/>
              <a:t>and SIL. </a:t>
            </a:r>
          </a:p>
          <a:p>
            <a:pPr lvl="1"/>
            <a:r>
              <a:rPr lang="en-US" sz="2000" dirty="0"/>
              <a:t>The need for algorithms (which ones are valuable and needed), and their performance is verified by analysis.  Analysis performed via failure scenarios.</a:t>
            </a:r>
          </a:p>
          <a:p>
            <a:pPr lvl="2"/>
            <a:r>
              <a:rPr lang="en-US" sz="1800" dirty="0"/>
              <a:t>Quantitative estimates of the value of abort algorithms against the metric of “Loss of Crew Benefit” (Loss of Crew avoided due to existence of the algorithm), compared to the risks of those algorithms activating when they should not (false positives, causes Loss of Mission). Estimated per scenario and then results “slice and diced” to get the total estimates per algorithm.</a:t>
            </a:r>
          </a:p>
          <a:p>
            <a:pPr lvl="2"/>
            <a:r>
              <a:rPr lang="en-US" sz="1800" dirty="0"/>
              <a:t>Qualitative judgments of algorithm need &amp; value via task teams that include SLS engineering, Systems Engineering &amp; Integration, Mission Operations and Crew Office (both part of Flight Operations Directorate).</a:t>
            </a:r>
          </a:p>
          <a:p>
            <a:pPr lvl="1"/>
            <a:endParaRPr lang="en-US" sz="2000" dirty="0"/>
          </a:p>
          <a:p>
            <a:pPr lvl="1"/>
            <a:endParaRPr lang="en-US" sz="2000" dirty="0"/>
          </a:p>
          <a:p>
            <a:endParaRPr lang="en-US" sz="2400" dirty="0"/>
          </a:p>
        </p:txBody>
      </p:sp>
    </p:spTree>
    <p:extLst>
      <p:ext uri="{BB962C8B-B14F-4D97-AF65-F5344CB8AC3E}">
        <p14:creationId xmlns:p14="http://schemas.microsoft.com/office/powerpoint/2010/main" val="4120820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838200" y="2459739"/>
            <a:ext cx="10713720" cy="1325563"/>
          </a:xfrm>
        </p:spPr>
        <p:txBody>
          <a:bodyPr/>
          <a:lstStyle/>
          <a:p>
            <a:pPr algn="ctr"/>
            <a:r>
              <a:rPr lang="en-US" dirty="0" smtClean="0"/>
              <a:t>Ascent - Launch Termination :  </a:t>
            </a:r>
            <a:r>
              <a:rPr lang="en-US" dirty="0" err="1" smtClean="0"/>
              <a:t>SpaceX</a:t>
            </a:r>
            <a:r>
              <a:rPr lang="en-US" dirty="0"/>
              <a:t> </a:t>
            </a:r>
            <a:r>
              <a:rPr lang="en-US" dirty="0" smtClean="0"/>
              <a:t>Falcon 9</a:t>
            </a:r>
            <a:endParaRPr lang="en-US" dirty="0"/>
          </a:p>
        </p:txBody>
      </p:sp>
    </p:spTree>
    <p:extLst>
      <p:ext uri="{BB962C8B-B14F-4D97-AF65-F5344CB8AC3E}">
        <p14:creationId xmlns:p14="http://schemas.microsoft.com/office/powerpoint/2010/main" val="355343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838200" y="184365"/>
            <a:ext cx="10515600" cy="676866"/>
          </a:xfrm>
        </p:spPr>
        <p:txBody>
          <a:bodyPr>
            <a:normAutofit/>
          </a:bodyPr>
          <a:lstStyle/>
          <a:p>
            <a:pPr algn="ctr"/>
            <a:r>
              <a:rPr lang="en-US" sz="3600" b="1" dirty="0"/>
              <a:t>Automated Flight Termination System (AFTS)</a:t>
            </a:r>
          </a:p>
        </p:txBody>
      </p:sp>
      <p:sp>
        <p:nvSpPr>
          <p:cNvPr id="3" name="Content Placeholder 2">
            <a:extLst>
              <a:ext uri="{FF2B5EF4-FFF2-40B4-BE49-F238E27FC236}">
                <a16:creationId xmlns:a16="http://schemas.microsoft.com/office/drawing/2014/main" id="{DB1C7C55-B740-4F00-9A02-A72A0AA62B29}"/>
              </a:ext>
            </a:extLst>
          </p:cNvPr>
          <p:cNvSpPr>
            <a:spLocks noGrp="1"/>
          </p:cNvSpPr>
          <p:nvPr>
            <p:ph idx="1"/>
          </p:nvPr>
        </p:nvSpPr>
        <p:spPr>
          <a:xfrm>
            <a:off x="244550" y="1041992"/>
            <a:ext cx="11802138" cy="2722073"/>
          </a:xfrm>
        </p:spPr>
        <p:txBody>
          <a:bodyPr/>
          <a:lstStyle/>
          <a:p>
            <a:r>
              <a:rPr lang="en-US" dirty="0"/>
              <a:t>The launching of flight vehicles is a complex and energetic process necessitating many safety precautions and protocols</a:t>
            </a:r>
          </a:p>
          <a:p>
            <a:r>
              <a:rPr lang="en-US" dirty="0"/>
              <a:t>The time-to-criticality can be below human reaction time, necessitating the need for increased flight system autonomy</a:t>
            </a:r>
          </a:p>
          <a:p>
            <a:r>
              <a:rPr lang="en-US" dirty="0"/>
              <a:t>Active monitoring , historically provided by range-safety personnel, is becoming more automated </a:t>
            </a:r>
          </a:p>
          <a:p>
            <a:endParaRPr lang="en-US" dirty="0"/>
          </a:p>
        </p:txBody>
      </p:sp>
      <p:pic>
        <p:nvPicPr>
          <p:cNvPr id="4" name="Picture 3">
            <a:extLst>
              <a:ext uri="{FF2B5EF4-FFF2-40B4-BE49-F238E27FC236}">
                <a16:creationId xmlns:a16="http://schemas.microsoft.com/office/drawing/2014/main" id="{CE072607-D016-4F80-ADE4-60B0C3B869B7}"/>
              </a:ext>
            </a:extLst>
          </p:cNvPr>
          <p:cNvPicPr>
            <a:picLocks noChangeAspect="1"/>
          </p:cNvPicPr>
          <p:nvPr/>
        </p:nvPicPr>
        <p:blipFill>
          <a:blip r:embed="rId2"/>
          <a:stretch>
            <a:fillRect/>
          </a:stretch>
        </p:blipFill>
        <p:spPr>
          <a:xfrm>
            <a:off x="7055240" y="3870394"/>
            <a:ext cx="4815225" cy="2051943"/>
          </a:xfrm>
          <a:prstGeom prst="rect">
            <a:avLst/>
          </a:prstGeom>
        </p:spPr>
      </p:pic>
      <p:sp>
        <p:nvSpPr>
          <p:cNvPr id="5" name="TextBox 4">
            <a:extLst>
              <a:ext uri="{FF2B5EF4-FFF2-40B4-BE49-F238E27FC236}">
                <a16:creationId xmlns:a16="http://schemas.microsoft.com/office/drawing/2014/main" id="{E6852B1A-6A33-4CF9-82E6-8FA913A052C8}"/>
              </a:ext>
            </a:extLst>
          </p:cNvPr>
          <p:cNvSpPr txBox="1"/>
          <p:nvPr/>
        </p:nvSpPr>
        <p:spPr>
          <a:xfrm>
            <a:off x="244550" y="3768031"/>
            <a:ext cx="6707093" cy="2523768"/>
          </a:xfrm>
          <a:prstGeom prst="rect">
            <a:avLst/>
          </a:prstGeom>
          <a:noFill/>
        </p:spPr>
        <p:txBody>
          <a:bodyPr wrap="square" rtlCol="0">
            <a:spAutoFit/>
          </a:bodyPr>
          <a:lstStyle/>
          <a:p>
            <a:pPr marL="285750" indent="-285750">
              <a:buFont typeface="Arial" panose="020B0604020202020204" pitchFamily="34" charset="0"/>
              <a:buChar char="•"/>
            </a:pPr>
            <a:r>
              <a:rPr lang="en-US" sz="2800" dirty="0"/>
              <a:t>The Falcon 9 originally used a traditional flight termination system but transitioned to an AFTS to enable the simultaneous return of multiple boosters and to support crewed launches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886246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838200" y="184365"/>
            <a:ext cx="10515600" cy="676866"/>
          </a:xfrm>
        </p:spPr>
        <p:txBody>
          <a:bodyPr>
            <a:normAutofit/>
          </a:bodyPr>
          <a:lstStyle/>
          <a:p>
            <a:pPr algn="ctr"/>
            <a:r>
              <a:rPr lang="en-US" sz="3600" b="1" dirty="0"/>
              <a:t>AFTS Development</a:t>
            </a:r>
          </a:p>
        </p:txBody>
      </p:sp>
      <p:sp>
        <p:nvSpPr>
          <p:cNvPr id="3" name="Content Placeholder 2">
            <a:extLst>
              <a:ext uri="{FF2B5EF4-FFF2-40B4-BE49-F238E27FC236}">
                <a16:creationId xmlns:a16="http://schemas.microsoft.com/office/drawing/2014/main" id="{DB1C7C55-B740-4F00-9A02-A72A0AA62B29}"/>
              </a:ext>
            </a:extLst>
          </p:cNvPr>
          <p:cNvSpPr>
            <a:spLocks noGrp="1"/>
          </p:cNvSpPr>
          <p:nvPr>
            <p:ph idx="1"/>
          </p:nvPr>
        </p:nvSpPr>
        <p:spPr>
          <a:xfrm>
            <a:off x="244550" y="903763"/>
            <a:ext cx="11802138" cy="5348175"/>
          </a:xfrm>
        </p:spPr>
        <p:txBody>
          <a:bodyPr>
            <a:normAutofit fontScale="92500" lnSpcReduction="10000"/>
          </a:bodyPr>
          <a:lstStyle/>
          <a:p>
            <a:r>
              <a:rPr lang="en-US" dirty="0"/>
              <a:t>The AFTS system uses a core software package developed by NASA, the Air Force and DARPA </a:t>
            </a:r>
            <a:r>
              <a:rPr lang="en-US" dirty="0">
                <a:sym typeface="Wingdings" panose="05000000000000000000" pitchFamily="2" charset="2"/>
              </a:rPr>
              <a:t> </a:t>
            </a:r>
            <a:r>
              <a:rPr lang="en-US" dirty="0"/>
              <a:t>with a customized software wrapper added by </a:t>
            </a:r>
            <a:r>
              <a:rPr lang="en-US" dirty="0" err="1" smtClean="0"/>
              <a:t>SpaceX</a:t>
            </a:r>
            <a:endParaRPr lang="en-US" dirty="0"/>
          </a:p>
          <a:p>
            <a:r>
              <a:rPr lang="en-US" dirty="0"/>
              <a:t>AFTS design features include (not limited to):</a:t>
            </a:r>
          </a:p>
          <a:p>
            <a:pPr lvl="1"/>
            <a:r>
              <a:rPr lang="en-US" dirty="0"/>
              <a:t>Complete functional independence from the launch vehicle</a:t>
            </a:r>
            <a:endParaRPr lang="en-US" sz="3600" dirty="0"/>
          </a:p>
          <a:p>
            <a:pPr lvl="1"/>
            <a:r>
              <a:rPr lang="en-US" dirty="0"/>
              <a:t>Reliability of 99.9% with a 95% confidence level</a:t>
            </a:r>
            <a:endParaRPr lang="en-US" sz="3600" dirty="0"/>
          </a:p>
          <a:p>
            <a:pPr lvl="1"/>
            <a:r>
              <a:rPr lang="en-US" dirty="0"/>
              <a:t>Single fault tolerance with regard to performance degradation during flight and inadvertent initiation of the termination command</a:t>
            </a:r>
          </a:p>
          <a:p>
            <a:pPr lvl="1"/>
            <a:r>
              <a:rPr lang="en-US" dirty="0"/>
              <a:t>Capability to issue telemetry throughout all mission phases by land-based connections or by interfacing with a space based telemetry system</a:t>
            </a:r>
          </a:p>
          <a:p>
            <a:r>
              <a:rPr lang="en-US" dirty="0"/>
              <a:t>AFTS can use multiple sensor types to provide position, velocity, attitude, and other state vector data </a:t>
            </a:r>
            <a:r>
              <a:rPr lang="en-US" dirty="0">
                <a:sym typeface="Wingdings" panose="05000000000000000000" pitchFamily="2" charset="2"/>
              </a:rPr>
              <a:t> inertial navigation system (INS), global positioning system (GPS), inertial measurement units (IMUs), accelerometers, etc.</a:t>
            </a:r>
          </a:p>
          <a:p>
            <a:r>
              <a:rPr lang="en-US" dirty="0"/>
              <a:t>Configurable rule-based algorithms make the flight termination decisions</a:t>
            </a:r>
          </a:p>
          <a:p>
            <a:r>
              <a:rPr lang="en-US" dirty="0"/>
              <a:t>Mission rules are developed using the inventory of rule types from current human-in-the-loop operational flight safety practices</a:t>
            </a:r>
            <a:endParaRPr lang="en-US" sz="4000" dirty="0"/>
          </a:p>
        </p:txBody>
      </p:sp>
    </p:spTree>
    <p:extLst>
      <p:ext uri="{BB962C8B-B14F-4D97-AF65-F5344CB8AC3E}">
        <p14:creationId xmlns:p14="http://schemas.microsoft.com/office/powerpoint/2010/main" val="2966855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838200" y="184365"/>
            <a:ext cx="10515600" cy="676866"/>
          </a:xfrm>
        </p:spPr>
        <p:txBody>
          <a:bodyPr>
            <a:normAutofit/>
          </a:bodyPr>
          <a:lstStyle/>
          <a:p>
            <a:pPr algn="ctr"/>
            <a:r>
              <a:rPr lang="en-US" sz="3600" b="1" dirty="0"/>
              <a:t>AFTS Hardware and Applications</a:t>
            </a:r>
          </a:p>
        </p:txBody>
      </p:sp>
      <p:sp>
        <p:nvSpPr>
          <p:cNvPr id="3" name="Content Placeholder 2">
            <a:extLst>
              <a:ext uri="{FF2B5EF4-FFF2-40B4-BE49-F238E27FC236}">
                <a16:creationId xmlns:a16="http://schemas.microsoft.com/office/drawing/2014/main" id="{DB1C7C55-B740-4F00-9A02-A72A0AA62B29}"/>
              </a:ext>
            </a:extLst>
          </p:cNvPr>
          <p:cNvSpPr>
            <a:spLocks noGrp="1"/>
          </p:cNvSpPr>
          <p:nvPr>
            <p:ph idx="1"/>
          </p:nvPr>
        </p:nvSpPr>
        <p:spPr>
          <a:xfrm>
            <a:off x="244550" y="880517"/>
            <a:ext cx="11802138" cy="1212116"/>
          </a:xfrm>
        </p:spPr>
        <p:txBody>
          <a:bodyPr>
            <a:normAutofit lnSpcReduction="10000"/>
          </a:bodyPr>
          <a:lstStyle/>
          <a:p>
            <a:r>
              <a:rPr lang="en-US" dirty="0"/>
              <a:t>The AFTS uses redundant chassis (each with redundant sensor inputs), the Core Autonomous Safety Software (CASS), and a launch vehicle specific software wrapper </a:t>
            </a:r>
            <a:r>
              <a:rPr lang="en-US" sz="2400" dirty="0">
                <a:solidFill>
                  <a:srgbClr val="FFFF00"/>
                </a:solidFill>
                <a:sym typeface="Wingdings" panose="05000000000000000000" pitchFamily="2" charset="2"/>
              </a:rPr>
              <a:t></a:t>
            </a:r>
            <a:r>
              <a:rPr lang="en-US" dirty="0">
                <a:solidFill>
                  <a:srgbClr val="FFFF00"/>
                </a:solidFill>
                <a:sym typeface="Wingdings" panose="05000000000000000000" pitchFamily="2" charset="2"/>
              </a:rPr>
              <a:t> either chassis can initiate flight termination</a:t>
            </a:r>
            <a:endParaRPr lang="en-US" sz="4000" dirty="0">
              <a:solidFill>
                <a:srgbClr val="FFFF00"/>
              </a:solidFill>
            </a:endParaRPr>
          </a:p>
        </p:txBody>
      </p:sp>
      <p:sp>
        <p:nvSpPr>
          <p:cNvPr id="5" name="TextBox 4">
            <a:extLst>
              <a:ext uri="{FF2B5EF4-FFF2-40B4-BE49-F238E27FC236}">
                <a16:creationId xmlns:a16="http://schemas.microsoft.com/office/drawing/2014/main" id="{8ED26C27-528B-472F-A418-79DED7C23A5B}"/>
              </a:ext>
            </a:extLst>
          </p:cNvPr>
          <p:cNvSpPr txBox="1"/>
          <p:nvPr/>
        </p:nvSpPr>
        <p:spPr>
          <a:xfrm>
            <a:off x="244551" y="1986307"/>
            <a:ext cx="7194635" cy="4817729"/>
          </a:xfrm>
          <a:prstGeom prst="rect">
            <a:avLst/>
          </a:prstGeom>
          <a:noFill/>
        </p:spPr>
        <p:txBody>
          <a:bodyPr wrap="square" rtlCol="0">
            <a:spAutoFit/>
          </a:bodyPr>
          <a:lstStyle/>
          <a:p>
            <a:pPr marL="228600" indent="-228600" defTabSz="914400">
              <a:lnSpc>
                <a:spcPct val="90000"/>
              </a:lnSpc>
              <a:spcBef>
                <a:spcPts val="1000"/>
              </a:spcBef>
              <a:buFont typeface="Arial" panose="020B0604020202020204" pitchFamily="34" charset="0"/>
              <a:buChar char="•"/>
            </a:pPr>
            <a:r>
              <a:rPr lang="en-US" sz="2800" dirty="0"/>
              <a:t>AFTS built and tested to NASA design </a:t>
            </a:r>
            <a:br>
              <a:rPr lang="en-US" sz="2800" dirty="0"/>
            </a:br>
            <a:r>
              <a:rPr lang="en-US" sz="2800" dirty="0"/>
              <a:t>and construction </a:t>
            </a:r>
            <a:r>
              <a:rPr lang="en-US" sz="2800" dirty="0" smtClean="0"/>
              <a:t>standards</a:t>
            </a:r>
            <a:endParaRPr lang="en-US" sz="2800" dirty="0"/>
          </a:p>
          <a:p>
            <a:pPr marL="742950" lvl="1" indent="-285750">
              <a:buFont typeface="Arial" panose="020B0604020202020204" pitchFamily="34" charset="0"/>
              <a:buChar char="•"/>
            </a:pPr>
            <a:r>
              <a:rPr lang="en-US" sz="2400" dirty="0">
                <a:solidFill>
                  <a:srgbClr val="FFFF00"/>
                </a:solidFill>
              </a:rPr>
              <a:t>Hazard report process to identify catastrophic failure modes for crewed flights</a:t>
            </a:r>
          </a:p>
          <a:p>
            <a:pPr marL="742950" lvl="1" indent="-285750">
              <a:buFont typeface="Arial" panose="020B0604020202020204" pitchFamily="34" charset="0"/>
              <a:buChar char="•"/>
            </a:pPr>
            <a:r>
              <a:rPr lang="en-US" sz="2400" dirty="0">
                <a:solidFill>
                  <a:srgbClr val="FFFF00"/>
                </a:solidFill>
              </a:rPr>
              <a:t>Tested on sounding rockets and operated in shadow mode on the Falcon 9 for thirteen flights</a:t>
            </a:r>
          </a:p>
          <a:p>
            <a:pPr marL="228600" indent="-228600" defTabSz="914400">
              <a:lnSpc>
                <a:spcPct val="90000"/>
              </a:lnSpc>
              <a:spcBef>
                <a:spcPts val="1000"/>
              </a:spcBef>
              <a:buFont typeface="Arial" panose="020B0604020202020204" pitchFamily="34" charset="0"/>
              <a:buChar char="•"/>
            </a:pPr>
            <a:r>
              <a:rPr lang="en-US" sz="2800" dirty="0"/>
              <a:t>AFTS first flown as primary flight termination system for the Falcon 9 on 2/19/17 </a:t>
            </a:r>
            <a:r>
              <a:rPr lang="en-US" sz="2800" dirty="0">
                <a:solidFill>
                  <a:srgbClr val="FFFF00"/>
                </a:solidFill>
              </a:rPr>
              <a:t>and used on all Falcon 9/Falcon Heavy launches since</a:t>
            </a:r>
          </a:p>
          <a:p>
            <a:pPr marL="228600" indent="-228600" defTabSz="914400">
              <a:lnSpc>
                <a:spcPct val="90000"/>
              </a:lnSpc>
              <a:spcBef>
                <a:spcPts val="1000"/>
              </a:spcBef>
              <a:buFont typeface="Arial" panose="020B0604020202020204" pitchFamily="34" charset="0"/>
              <a:buChar char="•"/>
            </a:pPr>
            <a:r>
              <a:rPr lang="en-US" sz="2800" dirty="0"/>
              <a:t>SpaceX estimates that </a:t>
            </a:r>
            <a:r>
              <a:rPr lang="en-US" sz="2800" dirty="0">
                <a:solidFill>
                  <a:srgbClr val="FFFF00"/>
                </a:solidFill>
              </a:rPr>
              <a:t>AFTS provides a 50% reduction in range-related expenses</a:t>
            </a:r>
          </a:p>
          <a:p>
            <a:endParaRPr lang="en-US" dirty="0"/>
          </a:p>
        </p:txBody>
      </p:sp>
      <p:pic>
        <p:nvPicPr>
          <p:cNvPr id="7" name="Picture 6">
            <a:extLst>
              <a:ext uri="{FF2B5EF4-FFF2-40B4-BE49-F238E27FC236}">
                <a16:creationId xmlns:a16="http://schemas.microsoft.com/office/drawing/2014/main" id="{A44CE583-3E5C-422E-94FE-BA549857E0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1822" y="2363854"/>
            <a:ext cx="4438650" cy="2990850"/>
          </a:xfrm>
          <a:prstGeom prst="rect">
            <a:avLst/>
          </a:prstGeom>
        </p:spPr>
      </p:pic>
      <p:sp>
        <p:nvSpPr>
          <p:cNvPr id="6" name="TextBox 5">
            <a:extLst>
              <a:ext uri="{FF2B5EF4-FFF2-40B4-BE49-F238E27FC236}">
                <a16:creationId xmlns:a16="http://schemas.microsoft.com/office/drawing/2014/main" id="{8C12E822-0EB0-4CCC-A7DC-FC440B88D906}"/>
              </a:ext>
            </a:extLst>
          </p:cNvPr>
          <p:cNvSpPr txBox="1"/>
          <p:nvPr/>
        </p:nvSpPr>
        <p:spPr>
          <a:xfrm rot="5400000">
            <a:off x="9433544" y="3528033"/>
            <a:ext cx="5178357" cy="338554"/>
          </a:xfrm>
          <a:prstGeom prst="rect">
            <a:avLst/>
          </a:prstGeom>
          <a:noFill/>
        </p:spPr>
        <p:txBody>
          <a:bodyPr wrap="square" rtlCol="0">
            <a:spAutoFit/>
          </a:bodyPr>
          <a:lstStyle/>
          <a:p>
            <a:r>
              <a:rPr lang="en-US" sz="1600" dirty="0"/>
              <a:t>https://ses.gsfc.nasa.gov/ses_data_2011/110913_Esper.pdf</a:t>
            </a:r>
          </a:p>
        </p:txBody>
      </p:sp>
      <p:sp>
        <p:nvSpPr>
          <p:cNvPr id="4" name="TextBox 3">
            <a:extLst>
              <a:ext uri="{FF2B5EF4-FFF2-40B4-BE49-F238E27FC236}">
                <a16:creationId xmlns:a16="http://schemas.microsoft.com/office/drawing/2014/main" id="{80BD7401-A1A8-4964-92B7-3FAA3F00CF1B}"/>
              </a:ext>
            </a:extLst>
          </p:cNvPr>
          <p:cNvSpPr txBox="1"/>
          <p:nvPr/>
        </p:nvSpPr>
        <p:spPr>
          <a:xfrm>
            <a:off x="8250090" y="5372463"/>
            <a:ext cx="2730460" cy="646331"/>
          </a:xfrm>
          <a:prstGeom prst="rect">
            <a:avLst/>
          </a:prstGeom>
          <a:noFill/>
        </p:spPr>
        <p:txBody>
          <a:bodyPr wrap="square" rtlCol="0">
            <a:spAutoFit/>
          </a:bodyPr>
          <a:lstStyle/>
          <a:p>
            <a:pPr algn="ctr"/>
            <a:r>
              <a:rPr lang="en-US" dirty="0"/>
              <a:t>Early Test Hardware on SpaceX Falcon 1</a:t>
            </a:r>
          </a:p>
        </p:txBody>
      </p:sp>
    </p:spTree>
    <p:extLst>
      <p:ext uri="{BB962C8B-B14F-4D97-AF65-F5344CB8AC3E}">
        <p14:creationId xmlns:p14="http://schemas.microsoft.com/office/powerpoint/2010/main" val="2869701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838200" y="2459739"/>
            <a:ext cx="10515600" cy="1325563"/>
          </a:xfrm>
        </p:spPr>
        <p:txBody>
          <a:bodyPr/>
          <a:lstStyle/>
          <a:p>
            <a:pPr algn="ctr"/>
            <a:r>
              <a:rPr lang="en-US" dirty="0" smtClean="0"/>
              <a:t>Transit – Orion Optical Navigation</a:t>
            </a:r>
            <a:endParaRPr lang="en-US" dirty="0"/>
          </a:p>
        </p:txBody>
      </p:sp>
    </p:spTree>
    <p:extLst>
      <p:ext uri="{BB962C8B-B14F-4D97-AF65-F5344CB8AC3E}">
        <p14:creationId xmlns:p14="http://schemas.microsoft.com/office/powerpoint/2010/main" val="213674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887" y="207127"/>
            <a:ext cx="10515600" cy="338887"/>
          </a:xfrm>
        </p:spPr>
        <p:txBody>
          <a:bodyPr>
            <a:normAutofit fontScale="90000"/>
          </a:bodyPr>
          <a:lstStyle/>
          <a:p>
            <a:pPr algn="ctr"/>
            <a:r>
              <a:rPr lang="en-US" b="1" dirty="0"/>
              <a:t>Orion Optical Navigation (</a:t>
            </a:r>
            <a:r>
              <a:rPr lang="en-US" b="1" dirty="0" err="1"/>
              <a:t>OpNav</a:t>
            </a:r>
            <a:r>
              <a:rPr lang="en-US" b="1" dirty="0"/>
              <a:t>)</a:t>
            </a:r>
          </a:p>
        </p:txBody>
      </p:sp>
      <p:pic>
        <p:nvPicPr>
          <p:cNvPr id="4" name="Picture 3"/>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974928" y="4771923"/>
            <a:ext cx="3706310" cy="2030007"/>
          </a:xfrm>
          <a:prstGeom prst="rect">
            <a:avLst/>
          </a:prstGeom>
          <a:solidFill>
            <a:schemeClr val="accent3">
              <a:lumMod val="75000"/>
            </a:schemeClr>
          </a:solidFill>
          <a:ln w="28575">
            <a:noFill/>
          </a:ln>
        </p:spPr>
      </p:pic>
      <p:pic>
        <p:nvPicPr>
          <p:cNvPr id="7" name="Picture 6"/>
          <p:cNvPicPr>
            <a:picLocks noChangeAspect="1"/>
          </p:cNvPicPr>
          <p:nvPr/>
        </p:nvPicPr>
        <p:blipFill rotWithShape="1">
          <a:blip r:embed="rId3"/>
          <a:srcRect l="19482" t="7229" r="17985" b="10844"/>
          <a:stretch/>
        </p:blipFill>
        <p:spPr>
          <a:xfrm>
            <a:off x="4343009" y="900353"/>
            <a:ext cx="2761331" cy="2415054"/>
          </a:xfrm>
          <a:prstGeom prst="flowChartAlternateProcess">
            <a:avLst/>
          </a:prstGeom>
          <a:ln w="28575">
            <a:solidFill>
              <a:srgbClr val="FFFF00"/>
            </a:solidFill>
          </a:ln>
        </p:spPr>
      </p:pic>
      <p:sp>
        <p:nvSpPr>
          <p:cNvPr id="12" name="Rectangle 5"/>
          <p:cNvSpPr>
            <a:spLocks noChangeArrowheads="1"/>
          </p:cNvSpPr>
          <p:nvPr/>
        </p:nvSpPr>
        <p:spPr bwMode="auto">
          <a:xfrm>
            <a:off x="476068" y="5747579"/>
            <a:ext cx="87312"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 name="Rectangle 7"/>
          <p:cNvSpPr>
            <a:spLocks noChangeArrowheads="1"/>
          </p:cNvSpPr>
          <p:nvPr/>
        </p:nvSpPr>
        <p:spPr bwMode="auto">
          <a:xfrm>
            <a:off x="-1975030" y="5860291"/>
            <a:ext cx="87312"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2" name="Rectangle 15"/>
          <p:cNvSpPr>
            <a:spLocks noChangeArrowheads="1"/>
          </p:cNvSpPr>
          <p:nvPr/>
        </p:nvSpPr>
        <p:spPr bwMode="auto">
          <a:xfrm>
            <a:off x="1369830" y="5323716"/>
            <a:ext cx="80962"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5" name="Rectangle 18"/>
          <p:cNvSpPr>
            <a:spLocks noChangeArrowheads="1"/>
          </p:cNvSpPr>
          <p:nvPr/>
        </p:nvSpPr>
        <p:spPr bwMode="auto">
          <a:xfrm>
            <a:off x="2741429" y="5198304"/>
            <a:ext cx="82550" cy="19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7" name="Rectangle 20"/>
          <p:cNvSpPr>
            <a:spLocks noChangeArrowheads="1"/>
          </p:cNvSpPr>
          <p:nvPr/>
        </p:nvSpPr>
        <p:spPr bwMode="auto">
          <a:xfrm>
            <a:off x="37919" y="5261804"/>
            <a:ext cx="369887"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Times New Roman" panose="02020603050405020304" pitchFamily="18" charset="0"/>
              </a:rPr>
              <a:t>Shield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0" name="Rectangle 24"/>
          <p:cNvSpPr>
            <a:spLocks noChangeArrowheads="1"/>
          </p:cNvSpPr>
          <p:nvPr/>
        </p:nvSpPr>
        <p:spPr bwMode="auto">
          <a:xfrm>
            <a:off x="1888942" y="5279266"/>
            <a:ext cx="80962"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1" name="Rectangle 26"/>
          <p:cNvSpPr>
            <a:spLocks noChangeArrowheads="1"/>
          </p:cNvSpPr>
          <p:nvPr/>
        </p:nvSpPr>
        <p:spPr bwMode="auto">
          <a:xfrm>
            <a:off x="1914342" y="5420554"/>
            <a:ext cx="80962"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32" name="Picture 27"/>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47568" y="4312479"/>
            <a:ext cx="366712"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8"/>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047568" y="4312479"/>
            <a:ext cx="366712"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0"/>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1490480" y="4463291"/>
            <a:ext cx="347662"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31"/>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1490480" y="4463291"/>
            <a:ext cx="347662"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3"/>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927042" y="4491866"/>
            <a:ext cx="3397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4"/>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1925455" y="4491866"/>
            <a:ext cx="341312"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40"/>
          <p:cNvPicPr>
            <a:picLocks noChangeAspect="1"/>
          </p:cNvPicPr>
          <p:nvPr/>
        </p:nvPicPr>
        <p:blipFill rotWithShape="1">
          <a:blip r:embed="rId10"/>
          <a:srcRect l="53314" t="50385"/>
          <a:stretch/>
        </p:blipFill>
        <p:spPr>
          <a:xfrm>
            <a:off x="323343" y="900353"/>
            <a:ext cx="3708651" cy="2676932"/>
          </a:xfrm>
          <a:prstGeom prst="rect">
            <a:avLst/>
          </a:prstGeom>
        </p:spPr>
      </p:pic>
      <p:grpSp>
        <p:nvGrpSpPr>
          <p:cNvPr id="45" name="Group 44"/>
          <p:cNvGrpSpPr/>
          <p:nvPr/>
        </p:nvGrpSpPr>
        <p:grpSpPr>
          <a:xfrm>
            <a:off x="7454977" y="901170"/>
            <a:ext cx="4416977" cy="3732415"/>
            <a:chOff x="2967644" y="1263535"/>
            <a:chExt cx="4830445" cy="4430325"/>
          </a:xfrm>
        </p:grpSpPr>
        <p:pic>
          <p:nvPicPr>
            <p:cNvPr id="42" name="Picture 41"/>
            <p:cNvPicPr>
              <a:picLocks noChangeAspect="1"/>
            </p:cNvPicPr>
            <p:nvPr/>
          </p:nvPicPr>
          <p:blipFill rotWithShape="1">
            <a:blip r:embed="rId11"/>
            <a:srcRect l="4509" t="2195" r="28282"/>
            <a:stretch/>
          </p:blipFill>
          <p:spPr>
            <a:xfrm>
              <a:off x="2967644" y="1263535"/>
              <a:ext cx="4621876" cy="4430325"/>
            </a:xfrm>
            <a:prstGeom prst="rect">
              <a:avLst/>
            </a:prstGeom>
            <a:ln>
              <a:noFill/>
            </a:ln>
          </p:spPr>
        </p:pic>
        <p:pic>
          <p:nvPicPr>
            <p:cNvPr id="43" name="Picture 42"/>
            <p:cNvPicPr>
              <a:picLocks noChangeAspect="1"/>
            </p:cNvPicPr>
            <p:nvPr/>
          </p:nvPicPr>
          <p:blipFill rotWithShape="1">
            <a:blip r:embed="rId11"/>
            <a:srcRect l="70348" t="6904" r="1003" b="76212"/>
            <a:stretch/>
          </p:blipFill>
          <p:spPr>
            <a:xfrm>
              <a:off x="5827972" y="2871095"/>
              <a:ext cx="1970117" cy="764771"/>
            </a:xfrm>
            <a:prstGeom prst="rect">
              <a:avLst/>
            </a:prstGeom>
            <a:ln>
              <a:noFill/>
            </a:ln>
          </p:spPr>
        </p:pic>
        <p:sp>
          <p:nvSpPr>
            <p:cNvPr id="44" name="Rectangle 43"/>
            <p:cNvSpPr/>
            <p:nvPr/>
          </p:nvSpPr>
          <p:spPr>
            <a:xfrm>
              <a:off x="7014001" y="1427740"/>
              <a:ext cx="575519" cy="8671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7" name="Straight Connector 46"/>
          <p:cNvCxnSpPr/>
          <p:nvPr/>
        </p:nvCxnSpPr>
        <p:spPr>
          <a:xfrm>
            <a:off x="2227811" y="2136371"/>
            <a:ext cx="914400" cy="914400"/>
          </a:xfrm>
          <a:prstGeom prst="line">
            <a:avLst/>
          </a:prstGeom>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4338592" y="3374772"/>
            <a:ext cx="3173679" cy="3046988"/>
          </a:xfrm>
          <a:prstGeom prst="rect">
            <a:avLst/>
          </a:prstGeom>
          <a:noFill/>
        </p:spPr>
        <p:txBody>
          <a:bodyPr wrap="square" rtlCol="0">
            <a:spAutoFit/>
          </a:bodyPr>
          <a:lstStyle/>
          <a:p>
            <a:r>
              <a:rPr lang="en-US" sz="2400" dirty="0">
                <a:solidFill>
                  <a:srgbClr val="FFFF00"/>
                </a:solidFill>
              </a:rPr>
              <a:t>Optical Images processed for autonomous navigation under communications loss – safety critical</a:t>
            </a:r>
          </a:p>
          <a:p>
            <a:endParaRPr lang="en-US" sz="2400" dirty="0">
              <a:solidFill>
                <a:srgbClr val="FFFF00"/>
              </a:solidFill>
            </a:endParaRPr>
          </a:p>
          <a:p>
            <a:r>
              <a:rPr lang="en-US" sz="2400" dirty="0">
                <a:solidFill>
                  <a:srgbClr val="FFFF00"/>
                </a:solidFill>
              </a:rPr>
              <a:t>Similar role as Apollo Space Sextant</a:t>
            </a:r>
          </a:p>
        </p:txBody>
      </p:sp>
      <p:pic>
        <p:nvPicPr>
          <p:cNvPr id="55" name="Picture 54"/>
          <p:cNvPicPr>
            <a:picLocks noChangeAspect="1"/>
          </p:cNvPicPr>
          <p:nvPr/>
        </p:nvPicPr>
        <p:blipFill>
          <a:blip r:embed="rId12"/>
          <a:stretch>
            <a:fillRect/>
          </a:stretch>
        </p:blipFill>
        <p:spPr>
          <a:xfrm>
            <a:off x="2628391" y="4538052"/>
            <a:ext cx="1644773" cy="2222667"/>
          </a:xfrm>
          <a:prstGeom prst="rect">
            <a:avLst/>
          </a:prstGeom>
        </p:spPr>
      </p:pic>
      <p:grpSp>
        <p:nvGrpSpPr>
          <p:cNvPr id="58" name="Group 57"/>
          <p:cNvGrpSpPr/>
          <p:nvPr/>
        </p:nvGrpSpPr>
        <p:grpSpPr>
          <a:xfrm>
            <a:off x="323343" y="3799777"/>
            <a:ext cx="2298698" cy="1384300"/>
            <a:chOff x="588781" y="3763204"/>
            <a:chExt cx="2298698" cy="1384300"/>
          </a:xfrm>
        </p:grpSpPr>
        <p:sp>
          <p:nvSpPr>
            <p:cNvPr id="13" name="Rectangle 6"/>
            <p:cNvSpPr>
              <a:spLocks noChangeArrowheads="1"/>
            </p:cNvSpPr>
            <p:nvPr/>
          </p:nvSpPr>
          <p:spPr bwMode="auto">
            <a:xfrm>
              <a:off x="2800167" y="4937954"/>
              <a:ext cx="87312"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6" name="Picture 9"/>
            <p:cNvPicPr>
              <a:picLocks noChangeAspect="1" noChangeArrowheads="1"/>
            </p:cNvPicPr>
            <p:nvPr/>
          </p:nvPicPr>
          <p:blipFill>
            <a:blip r:embed="rId13" cstate="hqprint">
              <a:extLst>
                <a:ext uri="{28A0092B-C50C-407E-A947-70E740481C1C}">
                  <a14:useLocalDpi xmlns:a14="http://schemas.microsoft.com/office/drawing/2010/main" val="0"/>
                </a:ext>
              </a:extLst>
            </a:blip>
            <a:srcRect/>
            <a:stretch>
              <a:fillRect/>
            </a:stretch>
          </p:blipFill>
          <p:spPr bwMode="auto">
            <a:xfrm>
              <a:off x="588781" y="3763204"/>
              <a:ext cx="2205036"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0"/>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auto">
            <a:xfrm>
              <a:off x="588781" y="3763204"/>
              <a:ext cx="2205036"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14"/>
            <p:cNvSpPr>
              <a:spLocks noChangeArrowheads="1"/>
            </p:cNvSpPr>
            <p:nvPr/>
          </p:nvSpPr>
          <p:spPr bwMode="auto">
            <a:xfrm>
              <a:off x="685618" y="4791904"/>
              <a:ext cx="736599"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latin typeface="Times New Roman" panose="02020603050405020304" pitchFamily="18" charset="0"/>
                </a:rPr>
                <a:t>Star Tracker 2</a:t>
              </a:r>
              <a:endParaRPr kumimoji="0" lang="en-US" altLang="en-US" sz="1800" b="0" i="0" u="none" strike="noStrike" cap="none" normalizeH="0" baseline="0" dirty="0">
                <a:ln>
                  <a:noFill/>
                </a:ln>
                <a:effectLst/>
              </a:endParaRPr>
            </a:p>
          </p:txBody>
        </p:sp>
        <p:sp>
          <p:nvSpPr>
            <p:cNvPr id="24" name="Rectangle 17"/>
            <p:cNvSpPr>
              <a:spLocks noChangeArrowheads="1"/>
            </p:cNvSpPr>
            <p:nvPr/>
          </p:nvSpPr>
          <p:spPr bwMode="auto">
            <a:xfrm>
              <a:off x="2011180" y="4607754"/>
              <a:ext cx="755649"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effectLst/>
                  <a:latin typeface="Times New Roman" panose="02020603050405020304" pitchFamily="18" charset="0"/>
                </a:rPr>
                <a:t>Star Tracker 1 with RCS plume shield</a:t>
              </a:r>
              <a:endParaRPr kumimoji="0" lang="en-US" altLang="en-US" sz="1800" b="0" i="0" u="none" strike="noStrike" cap="none" normalizeH="0" baseline="0" dirty="0">
                <a:ln>
                  <a:noFill/>
                </a:ln>
                <a:effectLst/>
              </a:endParaRPr>
            </a:p>
          </p:txBody>
        </p:sp>
        <p:sp>
          <p:nvSpPr>
            <p:cNvPr id="34" name="Freeform 29"/>
            <p:cNvSpPr>
              <a:spLocks noEditPoints="1"/>
            </p:cNvSpPr>
            <p:nvPr/>
          </p:nvSpPr>
          <p:spPr bwMode="auto">
            <a:xfrm>
              <a:off x="957080" y="4491866"/>
              <a:ext cx="184150" cy="300037"/>
            </a:xfrm>
            <a:custGeom>
              <a:avLst/>
              <a:gdLst>
                <a:gd name="T0" fmla="*/ 129 w 1447"/>
                <a:gd name="T1" fmla="*/ 4418 h 4418"/>
                <a:gd name="T2" fmla="*/ 1320 w 1447"/>
                <a:gd name="T3" fmla="*/ 145 h 4418"/>
                <a:gd name="T4" fmla="*/ 1191 w 1447"/>
                <a:gd name="T5" fmla="*/ 109 h 4418"/>
                <a:gd name="T6" fmla="*/ 0 w 1447"/>
                <a:gd name="T7" fmla="*/ 4382 h 4418"/>
                <a:gd name="T8" fmla="*/ 129 w 1447"/>
                <a:gd name="T9" fmla="*/ 4418 h 4418"/>
                <a:gd name="T10" fmla="*/ 1438 w 1447"/>
                <a:gd name="T11" fmla="*/ 558 h 4418"/>
                <a:gd name="T12" fmla="*/ 1291 w 1447"/>
                <a:gd name="T13" fmla="*/ 0 h 4418"/>
                <a:gd name="T14" fmla="*/ 877 w 1447"/>
                <a:gd name="T15" fmla="*/ 402 h 4418"/>
                <a:gd name="T16" fmla="*/ 876 w 1447"/>
                <a:gd name="T17" fmla="*/ 496 h 4418"/>
                <a:gd name="T18" fmla="*/ 970 w 1447"/>
                <a:gd name="T19" fmla="*/ 498 h 4418"/>
                <a:gd name="T20" fmla="*/ 1302 w 1447"/>
                <a:gd name="T21" fmla="*/ 175 h 4418"/>
                <a:gd name="T22" fmla="*/ 1191 w 1447"/>
                <a:gd name="T23" fmla="*/ 144 h 4418"/>
                <a:gd name="T24" fmla="*/ 1309 w 1447"/>
                <a:gd name="T25" fmla="*/ 592 h 4418"/>
                <a:gd name="T26" fmla="*/ 1390 w 1447"/>
                <a:gd name="T27" fmla="*/ 640 h 4418"/>
                <a:gd name="T28" fmla="*/ 1438 w 1447"/>
                <a:gd name="T29" fmla="*/ 558 h 4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7" h="4418">
                  <a:moveTo>
                    <a:pt x="129" y="4418"/>
                  </a:moveTo>
                  <a:lnTo>
                    <a:pt x="1320" y="145"/>
                  </a:lnTo>
                  <a:lnTo>
                    <a:pt x="1191" y="109"/>
                  </a:lnTo>
                  <a:lnTo>
                    <a:pt x="0" y="4382"/>
                  </a:lnTo>
                  <a:lnTo>
                    <a:pt x="129" y="4418"/>
                  </a:lnTo>
                  <a:close/>
                  <a:moveTo>
                    <a:pt x="1438" y="558"/>
                  </a:moveTo>
                  <a:lnTo>
                    <a:pt x="1291" y="0"/>
                  </a:lnTo>
                  <a:lnTo>
                    <a:pt x="877" y="402"/>
                  </a:lnTo>
                  <a:cubicBezTo>
                    <a:pt x="851" y="428"/>
                    <a:pt x="850" y="470"/>
                    <a:pt x="876" y="496"/>
                  </a:cubicBezTo>
                  <a:cubicBezTo>
                    <a:pt x="901" y="523"/>
                    <a:pt x="944" y="523"/>
                    <a:pt x="970" y="498"/>
                  </a:cubicBezTo>
                  <a:lnTo>
                    <a:pt x="1302" y="175"/>
                  </a:lnTo>
                  <a:lnTo>
                    <a:pt x="1191" y="144"/>
                  </a:lnTo>
                  <a:lnTo>
                    <a:pt x="1309" y="592"/>
                  </a:lnTo>
                  <a:cubicBezTo>
                    <a:pt x="1318" y="628"/>
                    <a:pt x="1354" y="649"/>
                    <a:pt x="1390" y="640"/>
                  </a:cubicBezTo>
                  <a:cubicBezTo>
                    <a:pt x="1426" y="630"/>
                    <a:pt x="1447" y="594"/>
                    <a:pt x="1438" y="558"/>
                  </a:cubicBezTo>
                  <a:close/>
                </a:path>
              </a:pathLst>
            </a:custGeom>
            <a:solidFill>
              <a:srgbClr val="9BBB59"/>
            </a:solidFill>
            <a:ln w="0" cap="flat">
              <a:solidFill>
                <a:srgbClr val="9BBB5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EditPoints="1"/>
            </p:cNvSpPr>
            <p:nvPr/>
          </p:nvSpPr>
          <p:spPr bwMode="auto">
            <a:xfrm>
              <a:off x="1593667" y="4607754"/>
              <a:ext cx="100012" cy="166687"/>
            </a:xfrm>
            <a:custGeom>
              <a:avLst/>
              <a:gdLst>
                <a:gd name="T0" fmla="*/ 1198 w 1326"/>
                <a:gd name="T1" fmla="*/ 3902 h 3902"/>
                <a:gd name="T2" fmla="*/ 124 w 1326"/>
                <a:gd name="T3" fmla="*/ 146 h 3902"/>
                <a:gd name="T4" fmla="*/ 252 w 1326"/>
                <a:gd name="T5" fmla="*/ 109 h 3902"/>
                <a:gd name="T6" fmla="*/ 1326 w 1326"/>
                <a:gd name="T7" fmla="*/ 3865 h 3902"/>
                <a:gd name="T8" fmla="*/ 1198 w 1326"/>
                <a:gd name="T9" fmla="*/ 3902 h 3902"/>
                <a:gd name="T10" fmla="*/ 9 w 1326"/>
                <a:gd name="T11" fmla="*/ 560 h 3902"/>
                <a:gd name="T12" fmla="*/ 152 w 1326"/>
                <a:gd name="T13" fmla="*/ 0 h 3902"/>
                <a:gd name="T14" fmla="*/ 568 w 1326"/>
                <a:gd name="T15" fmla="*/ 400 h 3902"/>
                <a:gd name="T16" fmla="*/ 570 w 1326"/>
                <a:gd name="T17" fmla="*/ 494 h 3902"/>
                <a:gd name="T18" fmla="*/ 476 w 1326"/>
                <a:gd name="T19" fmla="*/ 496 h 3902"/>
                <a:gd name="T20" fmla="*/ 142 w 1326"/>
                <a:gd name="T21" fmla="*/ 176 h 3902"/>
                <a:gd name="T22" fmla="*/ 253 w 1326"/>
                <a:gd name="T23" fmla="*/ 144 h 3902"/>
                <a:gd name="T24" fmla="*/ 138 w 1326"/>
                <a:gd name="T25" fmla="*/ 593 h 3902"/>
                <a:gd name="T26" fmla="*/ 57 w 1326"/>
                <a:gd name="T27" fmla="*/ 641 h 3902"/>
                <a:gd name="T28" fmla="*/ 9 w 1326"/>
                <a:gd name="T29" fmla="*/ 560 h 3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6" h="3902">
                  <a:moveTo>
                    <a:pt x="1198" y="3902"/>
                  </a:moveTo>
                  <a:lnTo>
                    <a:pt x="124" y="146"/>
                  </a:lnTo>
                  <a:lnTo>
                    <a:pt x="252" y="109"/>
                  </a:lnTo>
                  <a:lnTo>
                    <a:pt x="1326" y="3865"/>
                  </a:lnTo>
                  <a:lnTo>
                    <a:pt x="1198" y="3902"/>
                  </a:lnTo>
                  <a:close/>
                  <a:moveTo>
                    <a:pt x="9" y="560"/>
                  </a:moveTo>
                  <a:lnTo>
                    <a:pt x="152" y="0"/>
                  </a:lnTo>
                  <a:lnTo>
                    <a:pt x="568" y="400"/>
                  </a:lnTo>
                  <a:cubicBezTo>
                    <a:pt x="595" y="425"/>
                    <a:pt x="596" y="467"/>
                    <a:pt x="570" y="494"/>
                  </a:cubicBezTo>
                  <a:cubicBezTo>
                    <a:pt x="545" y="521"/>
                    <a:pt x="503" y="521"/>
                    <a:pt x="476" y="496"/>
                  </a:cubicBezTo>
                  <a:lnTo>
                    <a:pt x="142" y="176"/>
                  </a:lnTo>
                  <a:lnTo>
                    <a:pt x="253" y="144"/>
                  </a:lnTo>
                  <a:lnTo>
                    <a:pt x="138" y="593"/>
                  </a:lnTo>
                  <a:cubicBezTo>
                    <a:pt x="129" y="628"/>
                    <a:pt x="93" y="650"/>
                    <a:pt x="57" y="641"/>
                  </a:cubicBezTo>
                  <a:cubicBezTo>
                    <a:pt x="22" y="632"/>
                    <a:pt x="0" y="595"/>
                    <a:pt x="9" y="560"/>
                  </a:cubicBezTo>
                  <a:close/>
                </a:path>
              </a:pathLst>
            </a:custGeom>
            <a:solidFill>
              <a:srgbClr val="9BBB59"/>
            </a:solidFill>
            <a:ln w="28575" cap="flat">
              <a:solidFill>
                <a:srgbClr val="9BBB5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noEditPoints="1"/>
            </p:cNvSpPr>
            <p:nvPr/>
          </p:nvSpPr>
          <p:spPr bwMode="auto">
            <a:xfrm>
              <a:off x="2209617" y="4425191"/>
              <a:ext cx="180975" cy="223837"/>
            </a:xfrm>
            <a:custGeom>
              <a:avLst/>
              <a:gdLst>
                <a:gd name="T0" fmla="*/ 1125 w 1250"/>
                <a:gd name="T1" fmla="*/ 3049 h 3049"/>
                <a:gd name="T2" fmla="*/ 95 w 1250"/>
                <a:gd name="T3" fmla="*/ 147 h 3049"/>
                <a:gd name="T4" fmla="*/ 221 w 1250"/>
                <a:gd name="T5" fmla="*/ 102 h 3049"/>
                <a:gd name="T6" fmla="*/ 1250 w 1250"/>
                <a:gd name="T7" fmla="*/ 3005 h 3049"/>
                <a:gd name="T8" fmla="*/ 1125 w 1250"/>
                <a:gd name="T9" fmla="*/ 3049 h 3049"/>
                <a:gd name="T10" fmla="*/ 7 w 1250"/>
                <a:gd name="T11" fmla="*/ 567 h 3049"/>
                <a:gd name="T12" fmla="*/ 114 w 1250"/>
                <a:gd name="T13" fmla="*/ 0 h 3049"/>
                <a:gd name="T14" fmla="*/ 555 w 1250"/>
                <a:gd name="T15" fmla="*/ 373 h 3049"/>
                <a:gd name="T16" fmla="*/ 563 w 1250"/>
                <a:gd name="T17" fmla="*/ 467 h 3049"/>
                <a:gd name="T18" fmla="*/ 469 w 1250"/>
                <a:gd name="T19" fmla="*/ 474 h 3049"/>
                <a:gd name="T20" fmla="*/ 115 w 1250"/>
                <a:gd name="T21" fmla="*/ 175 h 3049"/>
                <a:gd name="T22" fmla="*/ 224 w 1250"/>
                <a:gd name="T23" fmla="*/ 137 h 3049"/>
                <a:gd name="T24" fmla="*/ 138 w 1250"/>
                <a:gd name="T25" fmla="*/ 592 h 3049"/>
                <a:gd name="T26" fmla="*/ 60 w 1250"/>
                <a:gd name="T27" fmla="*/ 645 h 3049"/>
                <a:gd name="T28" fmla="*/ 7 w 1250"/>
                <a:gd name="T29" fmla="*/ 567 h 3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0" h="3049">
                  <a:moveTo>
                    <a:pt x="1125" y="3049"/>
                  </a:moveTo>
                  <a:lnTo>
                    <a:pt x="95" y="147"/>
                  </a:lnTo>
                  <a:lnTo>
                    <a:pt x="221" y="102"/>
                  </a:lnTo>
                  <a:lnTo>
                    <a:pt x="1250" y="3005"/>
                  </a:lnTo>
                  <a:lnTo>
                    <a:pt x="1125" y="3049"/>
                  </a:lnTo>
                  <a:close/>
                  <a:moveTo>
                    <a:pt x="7" y="567"/>
                  </a:moveTo>
                  <a:lnTo>
                    <a:pt x="114" y="0"/>
                  </a:lnTo>
                  <a:lnTo>
                    <a:pt x="555" y="373"/>
                  </a:lnTo>
                  <a:cubicBezTo>
                    <a:pt x="583" y="396"/>
                    <a:pt x="587" y="438"/>
                    <a:pt x="563" y="467"/>
                  </a:cubicBezTo>
                  <a:cubicBezTo>
                    <a:pt x="539" y="495"/>
                    <a:pt x="497" y="498"/>
                    <a:pt x="469" y="474"/>
                  </a:cubicBezTo>
                  <a:lnTo>
                    <a:pt x="115" y="175"/>
                  </a:lnTo>
                  <a:lnTo>
                    <a:pt x="224" y="137"/>
                  </a:lnTo>
                  <a:lnTo>
                    <a:pt x="138" y="592"/>
                  </a:lnTo>
                  <a:cubicBezTo>
                    <a:pt x="131" y="628"/>
                    <a:pt x="96" y="652"/>
                    <a:pt x="60" y="645"/>
                  </a:cubicBezTo>
                  <a:cubicBezTo>
                    <a:pt x="23" y="638"/>
                    <a:pt x="0" y="603"/>
                    <a:pt x="7" y="567"/>
                  </a:cubicBezTo>
                  <a:close/>
                </a:path>
              </a:pathLst>
            </a:custGeom>
            <a:solidFill>
              <a:srgbClr val="9BBB59"/>
            </a:solidFill>
            <a:ln w="0" cap="flat">
              <a:solidFill>
                <a:srgbClr val="9BBB59"/>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Rectangle 14"/>
            <p:cNvSpPr>
              <a:spLocks noChangeArrowheads="1"/>
            </p:cNvSpPr>
            <p:nvPr/>
          </p:nvSpPr>
          <p:spPr bwMode="auto">
            <a:xfrm>
              <a:off x="1520540" y="4735605"/>
              <a:ext cx="422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effectLst/>
                  <a:latin typeface="Times New Roman" panose="02020603050405020304" pitchFamily="18" charset="0"/>
                </a:rPr>
                <a:t>OpNav</a:t>
              </a:r>
              <a:r>
                <a:rPr kumimoji="0" lang="en-US" altLang="en-US" sz="1000" b="0" i="0" u="none" strike="noStrike" cap="none" normalizeH="0" baseline="0" dirty="0">
                  <a:ln>
                    <a:noFill/>
                  </a:ln>
                  <a:effectLst/>
                  <a:latin typeface="Times New Roman" panose="02020603050405020304" pitchFamily="18" charset="0"/>
                </a:rPr>
                <a:t> Camera</a:t>
              </a:r>
              <a:endParaRPr kumimoji="0" lang="en-US" altLang="en-US" sz="1800" b="0" i="0" u="none" strike="noStrike" cap="none" normalizeH="0" baseline="0" dirty="0">
                <a:ln>
                  <a:noFill/>
                </a:ln>
                <a:effectLst/>
              </a:endParaRPr>
            </a:p>
          </p:txBody>
        </p:sp>
      </p:grpSp>
      <p:cxnSp>
        <p:nvCxnSpPr>
          <p:cNvPr id="49" name="Straight Connector 48"/>
          <p:cNvCxnSpPr/>
          <p:nvPr/>
        </p:nvCxnSpPr>
        <p:spPr>
          <a:xfrm flipH="1">
            <a:off x="1351758" y="2181402"/>
            <a:ext cx="948936" cy="2137487"/>
          </a:xfrm>
          <a:prstGeom prst="line">
            <a:avLst/>
          </a:prstGeom>
          <a:ln w="38100">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3270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155520" y="3906230"/>
            <a:ext cx="3568297" cy="2187142"/>
          </a:xfrm>
          <a:prstGeom prst="rect">
            <a:avLst/>
          </a:prstGeom>
        </p:spPr>
      </p:pic>
      <p:sp>
        <p:nvSpPr>
          <p:cNvPr id="7" name="Title 1"/>
          <p:cNvSpPr>
            <a:spLocks noGrp="1"/>
          </p:cNvSpPr>
          <p:nvPr>
            <p:ph type="title"/>
          </p:nvPr>
        </p:nvSpPr>
        <p:spPr>
          <a:xfrm>
            <a:off x="559962" y="246541"/>
            <a:ext cx="10515600" cy="338887"/>
          </a:xfrm>
        </p:spPr>
        <p:txBody>
          <a:bodyPr>
            <a:normAutofit fontScale="90000"/>
          </a:bodyPr>
          <a:lstStyle/>
          <a:p>
            <a:pPr algn="ctr"/>
            <a:r>
              <a:rPr lang="en-US" b="1" dirty="0" err="1"/>
              <a:t>OpNav</a:t>
            </a:r>
            <a:r>
              <a:rPr lang="en-US" b="1" dirty="0"/>
              <a:t> Software Basics</a:t>
            </a:r>
          </a:p>
        </p:txBody>
      </p:sp>
      <p:sp>
        <p:nvSpPr>
          <p:cNvPr id="8" name="Content Placeholder 2">
            <a:extLst>
              <a:ext uri="{FF2B5EF4-FFF2-40B4-BE49-F238E27FC236}">
                <a16:creationId xmlns:a16="http://schemas.microsoft.com/office/drawing/2014/main" id="{DB1C7C55-B740-4F00-9A02-A72A0AA62B29}"/>
              </a:ext>
            </a:extLst>
          </p:cNvPr>
          <p:cNvSpPr>
            <a:spLocks noGrp="1"/>
          </p:cNvSpPr>
          <p:nvPr>
            <p:ph idx="1"/>
          </p:nvPr>
        </p:nvSpPr>
        <p:spPr>
          <a:xfrm>
            <a:off x="244550" y="880517"/>
            <a:ext cx="7512084" cy="5070966"/>
          </a:xfrm>
        </p:spPr>
        <p:txBody>
          <a:bodyPr>
            <a:normAutofit fontScale="70000" lnSpcReduction="20000"/>
          </a:bodyPr>
          <a:lstStyle/>
          <a:p>
            <a:r>
              <a:rPr lang="en-US" sz="4000" dirty="0">
                <a:solidFill>
                  <a:srgbClr val="FFFF00"/>
                </a:solidFill>
              </a:rPr>
              <a:t>Images processed onboard in real time during “</a:t>
            </a:r>
            <a:r>
              <a:rPr lang="en-US" sz="4000" dirty="0" err="1">
                <a:solidFill>
                  <a:srgbClr val="FFFF00"/>
                </a:solidFill>
              </a:rPr>
              <a:t>opnav</a:t>
            </a:r>
            <a:r>
              <a:rPr lang="en-US" sz="4000" dirty="0">
                <a:solidFill>
                  <a:srgbClr val="FFFF00"/>
                </a:solidFill>
              </a:rPr>
              <a:t> passes”</a:t>
            </a:r>
          </a:p>
          <a:p>
            <a:r>
              <a:rPr lang="en-US" sz="4000" dirty="0">
                <a:solidFill>
                  <a:srgbClr val="FFFF00"/>
                </a:solidFill>
              </a:rPr>
              <a:t>Still images of </a:t>
            </a:r>
            <a:r>
              <a:rPr lang="en-US" sz="4000" i="1" dirty="0">
                <a:solidFill>
                  <a:srgbClr val="FFFF00"/>
                </a:solidFill>
              </a:rPr>
              <a:t>Moon or Earth  </a:t>
            </a:r>
            <a:r>
              <a:rPr lang="en-US" sz="4000" dirty="0">
                <a:solidFill>
                  <a:srgbClr val="FFFF00"/>
                </a:solidFill>
              </a:rPr>
              <a:t>-&gt;               apparent angular diameter/centroid -&gt; range/bearing </a:t>
            </a:r>
          </a:p>
          <a:p>
            <a:pPr lvl="1"/>
            <a:r>
              <a:rPr lang="en-US" sz="3600" dirty="0">
                <a:solidFill>
                  <a:srgbClr val="FFFF00"/>
                </a:solidFill>
              </a:rPr>
              <a:t>Artemis 1 – range/bearing with star tracker attitude</a:t>
            </a:r>
          </a:p>
          <a:p>
            <a:pPr lvl="1"/>
            <a:r>
              <a:rPr lang="en-US" sz="3600" dirty="0">
                <a:solidFill>
                  <a:srgbClr val="FFFF00"/>
                </a:solidFill>
              </a:rPr>
              <a:t>Artemis 2 – self attitude determination from star centroiding</a:t>
            </a:r>
          </a:p>
          <a:p>
            <a:r>
              <a:rPr lang="en-US" sz="4000" dirty="0" smtClean="0">
                <a:solidFill>
                  <a:srgbClr val="FFFF00"/>
                </a:solidFill>
              </a:rPr>
              <a:t>Calibrates and undistorts images in real-time based on star centroids</a:t>
            </a:r>
          </a:p>
          <a:p>
            <a:r>
              <a:rPr lang="en-US" sz="4000" dirty="0" smtClean="0">
                <a:solidFill>
                  <a:srgbClr val="FFFF00"/>
                </a:solidFill>
              </a:rPr>
              <a:t>Class A Safety-Critical Software, developed according to the following process standards: </a:t>
            </a:r>
          </a:p>
          <a:p>
            <a:pPr lvl="1"/>
            <a:r>
              <a:rPr lang="en-US" sz="3600" dirty="0" smtClean="0">
                <a:solidFill>
                  <a:srgbClr val="FFFF00"/>
                </a:solidFill>
              </a:rPr>
              <a:t>NPR </a:t>
            </a:r>
            <a:r>
              <a:rPr lang="en-US" sz="3600" dirty="0">
                <a:solidFill>
                  <a:srgbClr val="FFFF00"/>
                </a:solidFill>
              </a:rPr>
              <a:t>7150.2B</a:t>
            </a:r>
          </a:p>
          <a:p>
            <a:pPr lvl="1"/>
            <a:r>
              <a:rPr lang="en-US" sz="3600" dirty="0">
                <a:solidFill>
                  <a:srgbClr val="FFFF00"/>
                </a:solidFill>
              </a:rPr>
              <a:t>CMMI Level 3</a:t>
            </a:r>
          </a:p>
          <a:p>
            <a:pPr lvl="1"/>
            <a:endParaRPr lang="en-US" sz="3600" dirty="0">
              <a:solidFill>
                <a:srgbClr val="FFFF00"/>
              </a:solidFill>
            </a:endParaRPr>
          </a:p>
          <a:p>
            <a:endParaRPr lang="en-US" sz="4000" dirty="0">
              <a:solidFill>
                <a:srgbClr val="FFFF00"/>
              </a:solidFill>
            </a:endParaRPr>
          </a:p>
        </p:txBody>
      </p:sp>
      <p:pic>
        <p:nvPicPr>
          <p:cNvPr id="4" name="Picture 3"/>
          <p:cNvPicPr>
            <a:picLocks noChangeAspect="1"/>
          </p:cNvPicPr>
          <p:nvPr/>
        </p:nvPicPr>
        <p:blipFill>
          <a:blip r:embed="rId3"/>
          <a:stretch>
            <a:fillRect/>
          </a:stretch>
        </p:blipFill>
        <p:spPr>
          <a:xfrm>
            <a:off x="7571831" y="854517"/>
            <a:ext cx="3565770" cy="2698255"/>
          </a:xfrm>
          <a:prstGeom prst="rect">
            <a:avLst/>
          </a:prstGeom>
        </p:spPr>
      </p:pic>
    </p:spTree>
    <p:extLst>
      <p:ext uri="{BB962C8B-B14F-4D97-AF65-F5344CB8AC3E}">
        <p14:creationId xmlns:p14="http://schemas.microsoft.com/office/powerpoint/2010/main" val="3152145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654" y="1"/>
            <a:ext cx="10515600" cy="1001110"/>
          </a:xfrm>
        </p:spPr>
        <p:txBody>
          <a:bodyPr/>
          <a:lstStyle/>
          <a:p>
            <a:pPr algn="ctr"/>
            <a:r>
              <a:rPr lang="en-US" b="1" dirty="0" err="1"/>
              <a:t>OpNav</a:t>
            </a:r>
            <a:r>
              <a:rPr lang="en-US" b="1" dirty="0"/>
              <a:t> Software Test Campaign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5831310"/>
              </p:ext>
            </p:extLst>
          </p:nvPr>
        </p:nvGraphicFramePr>
        <p:xfrm>
          <a:off x="7567448" y="1083950"/>
          <a:ext cx="4493173" cy="2550001"/>
        </p:xfrm>
        <a:graphic>
          <a:graphicData uri="http://schemas.openxmlformats.org/drawingml/2006/table">
            <a:tbl>
              <a:tblPr firstRow="1" firstCol="1" bandRow="1">
                <a:tableStyleId>{B301B821-A1FF-4177-AEE7-76D212191A09}</a:tableStyleId>
              </a:tblPr>
              <a:tblGrid>
                <a:gridCol w="3175503">
                  <a:extLst>
                    <a:ext uri="{9D8B030D-6E8A-4147-A177-3AD203B41FA5}">
                      <a16:colId xmlns:a16="http://schemas.microsoft.com/office/drawing/2014/main" val="1167056735"/>
                    </a:ext>
                  </a:extLst>
                </a:gridCol>
                <a:gridCol w="1317670">
                  <a:extLst>
                    <a:ext uri="{9D8B030D-6E8A-4147-A177-3AD203B41FA5}">
                      <a16:colId xmlns:a16="http://schemas.microsoft.com/office/drawing/2014/main" val="4071877833"/>
                    </a:ext>
                  </a:extLst>
                </a:gridCol>
              </a:tblGrid>
              <a:tr h="374554">
                <a:tc>
                  <a:txBody>
                    <a:bodyPr/>
                    <a:lstStyle/>
                    <a:p>
                      <a:pPr marL="0" marR="0" algn="ctr">
                        <a:spcBef>
                          <a:spcPts val="0"/>
                        </a:spcBef>
                        <a:spcAft>
                          <a:spcPts val="300"/>
                        </a:spcAft>
                      </a:pPr>
                      <a:r>
                        <a:rPr lang="en-US" sz="1400" dirty="0">
                          <a:effectLst/>
                        </a:rPr>
                        <a:t>Item</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300"/>
                        </a:spcAft>
                      </a:pPr>
                      <a:r>
                        <a:rPr lang="en-US" sz="1400" dirty="0">
                          <a:effectLst/>
                        </a:rPr>
                        <a:t>Quantification</a:t>
                      </a:r>
                      <a:endParaRPr lang="en-US" sz="2400" b="1" dirty="0">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12700" cmpd="sng">
                      <a:noFill/>
                    </a:lnR>
                    <a:lnT w="12700" cmpd="sng">
                      <a:noFill/>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9748618"/>
                  </a:ext>
                </a:extLst>
              </a:tr>
              <a:tr h="324382">
                <a:tc>
                  <a:txBody>
                    <a:bodyPr/>
                    <a:lstStyle/>
                    <a:p>
                      <a:pPr marL="0" marR="0" algn="l">
                        <a:spcBef>
                          <a:spcPts val="0"/>
                        </a:spcBef>
                        <a:spcAft>
                          <a:spcPts val="300"/>
                        </a:spcAft>
                      </a:pPr>
                      <a:r>
                        <a:rPr lang="en-US" sz="1400" dirty="0">
                          <a:effectLst/>
                        </a:rPr>
                        <a:t>Flight Software Size (SLOC)</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spcBef>
                          <a:spcPts val="0"/>
                        </a:spcBef>
                        <a:spcAft>
                          <a:spcPts val="300"/>
                        </a:spcAft>
                      </a:pPr>
                      <a:r>
                        <a:rPr lang="en-US" sz="1400">
                          <a:effectLst/>
                        </a:rPr>
                        <a:t>8,800</a:t>
                      </a:r>
                      <a:endParaRPr lang="en-US" sz="2400" b="1">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12700" cmpd="sng">
                      <a:noFill/>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00191141"/>
                  </a:ext>
                </a:extLst>
              </a:tr>
              <a:tr h="260159">
                <a:tc>
                  <a:txBody>
                    <a:bodyPr/>
                    <a:lstStyle/>
                    <a:p>
                      <a:pPr marL="0" marR="0" algn="l">
                        <a:spcBef>
                          <a:spcPts val="0"/>
                        </a:spcBef>
                        <a:spcAft>
                          <a:spcPts val="300"/>
                        </a:spcAft>
                      </a:pPr>
                      <a:r>
                        <a:rPr lang="en-US" sz="1400" dirty="0">
                          <a:effectLst/>
                        </a:rPr>
                        <a:t>Test Software Size (SLOC)</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spcBef>
                          <a:spcPts val="0"/>
                        </a:spcBef>
                        <a:spcAft>
                          <a:spcPts val="300"/>
                        </a:spcAft>
                      </a:pPr>
                      <a:r>
                        <a:rPr lang="en-US" sz="1400">
                          <a:effectLst/>
                        </a:rPr>
                        <a:t>35,400 </a:t>
                      </a:r>
                      <a:endParaRPr lang="en-US" sz="2400" b="1">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12700" cmpd="sng">
                      <a:noFill/>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00054314"/>
                  </a:ext>
                </a:extLst>
              </a:tr>
              <a:tr h="260159">
                <a:tc>
                  <a:txBody>
                    <a:bodyPr/>
                    <a:lstStyle/>
                    <a:p>
                      <a:pPr marL="0" marR="0" algn="l">
                        <a:spcBef>
                          <a:spcPts val="0"/>
                        </a:spcBef>
                        <a:spcAft>
                          <a:spcPts val="300"/>
                        </a:spcAft>
                      </a:pPr>
                      <a:r>
                        <a:rPr lang="en-US" sz="1400" dirty="0">
                          <a:effectLst/>
                        </a:rPr>
                        <a:t>Individual Pass/Fail Test Cases (Total)</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spcBef>
                          <a:spcPts val="0"/>
                        </a:spcBef>
                        <a:spcAft>
                          <a:spcPts val="300"/>
                        </a:spcAft>
                      </a:pPr>
                      <a:r>
                        <a:rPr lang="en-US" sz="1400" dirty="0">
                          <a:effectLst/>
                        </a:rPr>
                        <a:t>21,322</a:t>
                      </a:r>
                      <a:endParaRPr lang="en-US" sz="2400" b="1" dirty="0">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12700" cmpd="sng">
                      <a:noFill/>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27611586"/>
                  </a:ext>
                </a:extLst>
              </a:tr>
              <a:tr h="260159">
                <a:tc>
                  <a:txBody>
                    <a:bodyPr/>
                    <a:lstStyle/>
                    <a:p>
                      <a:pPr marL="0" marR="0" algn="l">
                        <a:spcBef>
                          <a:spcPts val="0"/>
                        </a:spcBef>
                        <a:spcAft>
                          <a:spcPts val="300"/>
                        </a:spcAft>
                      </a:pPr>
                      <a:r>
                        <a:rPr lang="en-US" sz="1400" dirty="0">
                          <a:effectLst/>
                        </a:rPr>
                        <a:t>   Unit Test Cases</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spcBef>
                          <a:spcPts val="0"/>
                        </a:spcBef>
                        <a:spcAft>
                          <a:spcPts val="300"/>
                        </a:spcAft>
                      </a:pPr>
                      <a:r>
                        <a:rPr lang="en-US" sz="1400" dirty="0">
                          <a:effectLst/>
                        </a:rPr>
                        <a:t>2,769</a:t>
                      </a:r>
                      <a:endParaRPr lang="en-US" sz="2400" b="1" dirty="0">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12700" cmpd="sng">
                      <a:noFill/>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88415632"/>
                  </a:ext>
                </a:extLst>
              </a:tr>
              <a:tr h="260159">
                <a:tc>
                  <a:txBody>
                    <a:bodyPr/>
                    <a:lstStyle/>
                    <a:p>
                      <a:pPr marL="0" marR="0" algn="l">
                        <a:spcBef>
                          <a:spcPts val="0"/>
                        </a:spcBef>
                        <a:spcAft>
                          <a:spcPts val="300"/>
                        </a:spcAft>
                      </a:pPr>
                      <a:r>
                        <a:rPr lang="en-US" sz="1400" dirty="0">
                          <a:effectLst/>
                        </a:rPr>
                        <a:t>   Verification Test Cases (Nominal)</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spcBef>
                          <a:spcPts val="0"/>
                        </a:spcBef>
                        <a:spcAft>
                          <a:spcPts val="300"/>
                        </a:spcAft>
                      </a:pPr>
                      <a:r>
                        <a:rPr lang="en-US" sz="1400" dirty="0">
                          <a:effectLst/>
                        </a:rPr>
                        <a:t>16,618</a:t>
                      </a:r>
                      <a:endParaRPr lang="en-US" sz="2400" b="1" dirty="0">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12700" cmpd="sng">
                      <a:noFill/>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51670380"/>
                  </a:ext>
                </a:extLst>
              </a:tr>
              <a:tr h="260159">
                <a:tc>
                  <a:txBody>
                    <a:bodyPr/>
                    <a:lstStyle/>
                    <a:p>
                      <a:pPr marL="0" marR="0" algn="l">
                        <a:spcBef>
                          <a:spcPts val="0"/>
                        </a:spcBef>
                        <a:spcAft>
                          <a:spcPts val="300"/>
                        </a:spcAft>
                      </a:pPr>
                      <a:r>
                        <a:rPr lang="en-US" sz="1400" dirty="0">
                          <a:effectLst/>
                        </a:rPr>
                        <a:t>   Verification Test Cases (Off Nominal)</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spcBef>
                          <a:spcPts val="0"/>
                        </a:spcBef>
                        <a:spcAft>
                          <a:spcPts val="300"/>
                        </a:spcAft>
                      </a:pPr>
                      <a:r>
                        <a:rPr lang="en-US" sz="1400" dirty="0">
                          <a:effectLst/>
                        </a:rPr>
                        <a:t>1,935</a:t>
                      </a:r>
                      <a:endParaRPr lang="en-US" sz="2400" b="1" dirty="0">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12700" cmpd="sng">
                      <a:noFill/>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57538898"/>
                  </a:ext>
                </a:extLst>
              </a:tr>
              <a:tr h="290111">
                <a:tc>
                  <a:txBody>
                    <a:bodyPr/>
                    <a:lstStyle/>
                    <a:p>
                      <a:pPr marL="0" marR="0" algn="l">
                        <a:spcBef>
                          <a:spcPts val="0"/>
                        </a:spcBef>
                        <a:spcAft>
                          <a:spcPts val="300"/>
                        </a:spcAft>
                      </a:pPr>
                      <a:r>
                        <a:rPr lang="en-US" sz="1400" dirty="0">
                          <a:effectLst/>
                        </a:rPr>
                        <a:t>Nominal Synthetic Test Images</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spcBef>
                          <a:spcPts val="0"/>
                        </a:spcBef>
                        <a:spcAft>
                          <a:spcPts val="300"/>
                        </a:spcAft>
                      </a:pPr>
                      <a:r>
                        <a:rPr lang="en-US" sz="1400" dirty="0">
                          <a:effectLst/>
                        </a:rPr>
                        <a:t>3,382</a:t>
                      </a:r>
                      <a:endParaRPr lang="en-US" sz="2400" b="1" dirty="0">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12700" cmpd="sng">
                      <a:noFill/>
                    </a:lnR>
                    <a:lnT w="5715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116496"/>
                  </a:ext>
                </a:extLst>
              </a:tr>
              <a:tr h="260159">
                <a:tc>
                  <a:txBody>
                    <a:bodyPr/>
                    <a:lstStyle/>
                    <a:p>
                      <a:pPr marL="0" marR="0" algn="l">
                        <a:spcBef>
                          <a:spcPts val="0"/>
                        </a:spcBef>
                        <a:spcAft>
                          <a:spcPts val="300"/>
                        </a:spcAft>
                      </a:pPr>
                      <a:r>
                        <a:rPr lang="en-US" sz="1400" dirty="0">
                          <a:effectLst/>
                        </a:rPr>
                        <a:t>Off Nominal Test Images</a:t>
                      </a:r>
                      <a:endParaRPr lang="en-US" sz="2400" dirty="0">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spcBef>
                          <a:spcPts val="0"/>
                        </a:spcBef>
                        <a:spcAft>
                          <a:spcPts val="300"/>
                        </a:spcAft>
                      </a:pPr>
                      <a:r>
                        <a:rPr lang="en-US" sz="1400" dirty="0">
                          <a:effectLst/>
                        </a:rPr>
                        <a:t>2,299</a:t>
                      </a:r>
                      <a:endParaRPr lang="en-US" sz="2400" b="1" dirty="0">
                        <a:effectLst/>
                        <a:latin typeface="Times New Roman" panose="02020603050405020304" pitchFamily="18" charset="0"/>
                        <a:ea typeface="Times New Roman" panose="02020603050405020304" pitchFamily="18" charset="0"/>
                      </a:endParaRPr>
                    </a:p>
                  </a:txBody>
                  <a:tcPr marL="68580" marR="68580" marT="0" marB="0" anchor="ctr">
                    <a:lnL w="6350" cap="flat" cmpd="sng" algn="ctr">
                      <a:solidFill>
                        <a:schemeClr val="tx1"/>
                      </a:solidFill>
                      <a:prstDash val="solid"/>
                      <a:round/>
                      <a:headEnd type="none" w="med" len="med"/>
                      <a:tailEnd type="none" w="med" len="med"/>
                    </a:lnL>
                    <a:lnR w="12700" cmpd="sng">
                      <a:noFill/>
                    </a:lnR>
                    <a:lnT w="571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57963693"/>
                  </a:ext>
                </a:extLst>
              </a:tr>
            </a:tbl>
          </a:graphicData>
        </a:graphic>
      </p:graphicFrame>
      <p:graphicFrame>
        <p:nvGraphicFramePr>
          <p:cNvPr id="5" name="Content Placeholder 4"/>
          <p:cNvGraphicFramePr>
            <a:graphicFrameLocks/>
          </p:cNvGraphicFramePr>
          <p:nvPr>
            <p:extLst>
              <p:ext uri="{D42A27DB-BD31-4B8C-83A1-F6EECF244321}">
                <p14:modId xmlns:p14="http://schemas.microsoft.com/office/powerpoint/2010/main" val="1087787135"/>
              </p:ext>
            </p:extLst>
          </p:nvPr>
        </p:nvGraphicFramePr>
        <p:xfrm>
          <a:off x="7567448" y="4051737"/>
          <a:ext cx="4493173" cy="2062650"/>
        </p:xfrm>
        <a:graphic>
          <a:graphicData uri="http://schemas.openxmlformats.org/drawingml/2006/table">
            <a:tbl>
              <a:tblPr firstRow="1" bandRow="1">
                <a:tableStyleId>{5C22544A-7EE6-4342-B048-85BDC9FD1C3A}</a:tableStyleId>
              </a:tblPr>
              <a:tblGrid>
                <a:gridCol w="3326525">
                  <a:extLst>
                    <a:ext uri="{9D8B030D-6E8A-4147-A177-3AD203B41FA5}">
                      <a16:colId xmlns:a16="http://schemas.microsoft.com/office/drawing/2014/main" val="3685901650"/>
                    </a:ext>
                  </a:extLst>
                </a:gridCol>
                <a:gridCol w="622738">
                  <a:extLst>
                    <a:ext uri="{9D8B030D-6E8A-4147-A177-3AD203B41FA5}">
                      <a16:colId xmlns:a16="http://schemas.microsoft.com/office/drawing/2014/main" val="1235793382"/>
                    </a:ext>
                  </a:extLst>
                </a:gridCol>
                <a:gridCol w="543910">
                  <a:extLst>
                    <a:ext uri="{9D8B030D-6E8A-4147-A177-3AD203B41FA5}">
                      <a16:colId xmlns:a16="http://schemas.microsoft.com/office/drawing/2014/main" val="2288958526"/>
                    </a:ext>
                  </a:extLst>
                </a:gridCol>
              </a:tblGrid>
              <a:tr h="377320">
                <a:tc>
                  <a:txBody>
                    <a:bodyPr/>
                    <a:lstStyle/>
                    <a:p>
                      <a:pPr marL="0" marR="0" indent="0" algn="just" hangingPunct="0">
                        <a:lnSpc>
                          <a:spcPts val="1200"/>
                        </a:lnSpc>
                        <a:spcBef>
                          <a:spcPts val="0"/>
                        </a:spcBef>
                        <a:spcAft>
                          <a:spcPts val="0"/>
                        </a:spcAft>
                      </a:pPr>
                      <a:r>
                        <a:rPr lang="en-US" sz="1400" b="1" dirty="0">
                          <a:effectLst/>
                        </a:rPr>
                        <a:t>Review Type / Product</a:t>
                      </a:r>
                      <a:endParaRPr lang="en-US" sz="16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indent="0" algn="just" hangingPunct="0">
                        <a:lnSpc>
                          <a:spcPts val="1200"/>
                        </a:lnSpc>
                        <a:spcBef>
                          <a:spcPts val="0"/>
                        </a:spcBef>
                        <a:spcAft>
                          <a:spcPts val="0"/>
                        </a:spcAft>
                      </a:pPr>
                      <a:r>
                        <a:rPr lang="en-US" sz="1100" b="1" dirty="0">
                          <a:effectLst/>
                        </a:rPr>
                        <a:t>Major Issues</a:t>
                      </a:r>
                      <a:endParaRPr lang="en-US" sz="12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indent="0" algn="just" hangingPunct="0">
                        <a:lnSpc>
                          <a:spcPts val="1200"/>
                        </a:lnSpc>
                        <a:spcBef>
                          <a:spcPts val="0"/>
                        </a:spcBef>
                        <a:spcAft>
                          <a:spcPts val="0"/>
                        </a:spcAft>
                      </a:pPr>
                      <a:r>
                        <a:rPr lang="en-US" sz="1100" b="1" dirty="0">
                          <a:effectLst/>
                        </a:rPr>
                        <a:t>Minor Issues</a:t>
                      </a:r>
                      <a:endParaRPr lang="en-US" sz="12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039119091"/>
                  </a:ext>
                </a:extLst>
              </a:tr>
              <a:tr h="277735">
                <a:tc>
                  <a:txBody>
                    <a:bodyPr/>
                    <a:lstStyle/>
                    <a:p>
                      <a:pPr marL="0" marR="0" indent="0" algn="just" hangingPunct="0">
                        <a:lnSpc>
                          <a:spcPts val="1200"/>
                        </a:lnSpc>
                        <a:spcBef>
                          <a:spcPts val="0"/>
                        </a:spcBef>
                        <a:spcAft>
                          <a:spcPts val="0"/>
                        </a:spcAft>
                      </a:pPr>
                      <a:r>
                        <a:rPr lang="en-US" sz="1400" b="1" dirty="0">
                          <a:effectLst/>
                        </a:rPr>
                        <a:t>Software Development Plan (SDP)</a:t>
                      </a:r>
                      <a:endParaRPr lang="en-US" sz="16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indent="0" algn="just" hangingPunct="0">
                        <a:lnSpc>
                          <a:spcPts val="1200"/>
                        </a:lnSpc>
                        <a:spcBef>
                          <a:spcPts val="0"/>
                        </a:spcBef>
                        <a:spcAft>
                          <a:spcPts val="0"/>
                        </a:spcAft>
                      </a:pPr>
                      <a:r>
                        <a:rPr lang="en-US" sz="1400" b="1">
                          <a:effectLst/>
                        </a:rPr>
                        <a:t>1</a:t>
                      </a:r>
                      <a:endParaRPr lang="en-US" sz="1600" b="1">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indent="0" algn="just" hangingPunct="0">
                        <a:lnSpc>
                          <a:spcPts val="1200"/>
                        </a:lnSpc>
                        <a:spcBef>
                          <a:spcPts val="0"/>
                        </a:spcBef>
                        <a:spcAft>
                          <a:spcPts val="0"/>
                        </a:spcAft>
                      </a:pPr>
                      <a:r>
                        <a:rPr lang="en-US" sz="1400" b="1">
                          <a:effectLst/>
                        </a:rPr>
                        <a:t>6</a:t>
                      </a:r>
                      <a:endParaRPr lang="en-US" sz="1600" b="1">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327367090"/>
                  </a:ext>
                </a:extLst>
              </a:tr>
              <a:tr h="277735">
                <a:tc>
                  <a:txBody>
                    <a:bodyPr/>
                    <a:lstStyle/>
                    <a:p>
                      <a:pPr marL="0" marR="0" indent="0" algn="just" hangingPunct="0">
                        <a:lnSpc>
                          <a:spcPts val="1200"/>
                        </a:lnSpc>
                        <a:spcBef>
                          <a:spcPts val="0"/>
                        </a:spcBef>
                        <a:spcAft>
                          <a:spcPts val="0"/>
                        </a:spcAft>
                      </a:pPr>
                      <a:r>
                        <a:rPr lang="en-US" sz="1400" b="1" dirty="0">
                          <a:effectLst/>
                        </a:rPr>
                        <a:t>Software</a:t>
                      </a:r>
                      <a:r>
                        <a:rPr lang="en-US" sz="1400" b="1" baseline="0" dirty="0">
                          <a:effectLst/>
                        </a:rPr>
                        <a:t> </a:t>
                      </a:r>
                      <a:r>
                        <a:rPr lang="en-US" sz="1400" b="1" dirty="0">
                          <a:effectLst/>
                        </a:rPr>
                        <a:t>Requirements Specification (SRS)</a:t>
                      </a:r>
                      <a:endParaRPr lang="en-US" sz="16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indent="0" algn="just" hangingPunct="0">
                        <a:lnSpc>
                          <a:spcPts val="1200"/>
                        </a:lnSpc>
                        <a:spcBef>
                          <a:spcPts val="0"/>
                        </a:spcBef>
                        <a:spcAft>
                          <a:spcPts val="0"/>
                        </a:spcAft>
                      </a:pPr>
                      <a:r>
                        <a:rPr lang="en-US" sz="1400" b="1">
                          <a:effectLst/>
                        </a:rPr>
                        <a:t>4</a:t>
                      </a:r>
                      <a:endParaRPr lang="en-US" sz="1600" b="1">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indent="0" algn="just" hangingPunct="0">
                        <a:lnSpc>
                          <a:spcPts val="1200"/>
                        </a:lnSpc>
                        <a:spcBef>
                          <a:spcPts val="0"/>
                        </a:spcBef>
                        <a:spcAft>
                          <a:spcPts val="0"/>
                        </a:spcAft>
                      </a:pPr>
                      <a:r>
                        <a:rPr lang="en-US" sz="1400" b="1">
                          <a:effectLst/>
                        </a:rPr>
                        <a:t>21</a:t>
                      </a:r>
                      <a:endParaRPr lang="en-US" sz="1600" b="1">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474596947"/>
                  </a:ext>
                </a:extLst>
              </a:tr>
              <a:tr h="277735">
                <a:tc>
                  <a:txBody>
                    <a:bodyPr/>
                    <a:lstStyle/>
                    <a:p>
                      <a:pPr marL="0" marR="0" indent="0" algn="just" hangingPunct="0">
                        <a:lnSpc>
                          <a:spcPts val="1200"/>
                        </a:lnSpc>
                        <a:spcBef>
                          <a:spcPts val="0"/>
                        </a:spcBef>
                        <a:spcAft>
                          <a:spcPts val="0"/>
                        </a:spcAft>
                      </a:pPr>
                      <a:r>
                        <a:rPr lang="en-US" sz="1400" b="1" dirty="0">
                          <a:effectLst/>
                        </a:rPr>
                        <a:t>Critical Design Review (CDR)</a:t>
                      </a:r>
                      <a:endParaRPr lang="en-US" sz="16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indent="0" algn="just" hangingPunct="0">
                        <a:lnSpc>
                          <a:spcPts val="1200"/>
                        </a:lnSpc>
                        <a:spcBef>
                          <a:spcPts val="0"/>
                        </a:spcBef>
                        <a:spcAft>
                          <a:spcPts val="0"/>
                        </a:spcAft>
                      </a:pPr>
                      <a:r>
                        <a:rPr lang="en-US" sz="1400" b="1" dirty="0">
                          <a:effectLst/>
                        </a:rPr>
                        <a:t>7</a:t>
                      </a:r>
                      <a:endParaRPr lang="en-US" sz="16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indent="0" algn="just" hangingPunct="0">
                        <a:lnSpc>
                          <a:spcPts val="1200"/>
                        </a:lnSpc>
                        <a:spcBef>
                          <a:spcPts val="0"/>
                        </a:spcBef>
                        <a:spcAft>
                          <a:spcPts val="0"/>
                        </a:spcAft>
                      </a:pPr>
                      <a:r>
                        <a:rPr lang="en-US" sz="1400" b="1">
                          <a:effectLst/>
                        </a:rPr>
                        <a:t>11</a:t>
                      </a:r>
                      <a:endParaRPr lang="en-US" sz="1600" b="1">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998976897"/>
                  </a:ext>
                </a:extLst>
              </a:tr>
              <a:tr h="277735">
                <a:tc>
                  <a:txBody>
                    <a:bodyPr/>
                    <a:lstStyle/>
                    <a:p>
                      <a:pPr marL="0" marR="0" indent="0" algn="just" hangingPunct="0">
                        <a:lnSpc>
                          <a:spcPts val="1200"/>
                        </a:lnSpc>
                        <a:spcBef>
                          <a:spcPts val="0"/>
                        </a:spcBef>
                        <a:spcAft>
                          <a:spcPts val="0"/>
                        </a:spcAft>
                      </a:pPr>
                      <a:r>
                        <a:rPr lang="en-US" sz="1400" b="1" dirty="0">
                          <a:effectLst/>
                        </a:rPr>
                        <a:t>Verification Test Review (VTR)</a:t>
                      </a:r>
                      <a:endParaRPr lang="en-US" sz="16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indent="0" algn="just" hangingPunct="0">
                        <a:lnSpc>
                          <a:spcPts val="1200"/>
                        </a:lnSpc>
                        <a:spcBef>
                          <a:spcPts val="0"/>
                        </a:spcBef>
                        <a:spcAft>
                          <a:spcPts val="0"/>
                        </a:spcAft>
                      </a:pPr>
                      <a:r>
                        <a:rPr lang="en-US" sz="1400" b="1">
                          <a:effectLst/>
                        </a:rPr>
                        <a:t>0</a:t>
                      </a:r>
                      <a:endParaRPr lang="en-US" sz="1600" b="1">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indent="0" algn="just" hangingPunct="0">
                        <a:lnSpc>
                          <a:spcPts val="1200"/>
                        </a:lnSpc>
                        <a:spcBef>
                          <a:spcPts val="0"/>
                        </a:spcBef>
                        <a:spcAft>
                          <a:spcPts val="0"/>
                        </a:spcAft>
                      </a:pPr>
                      <a:r>
                        <a:rPr lang="en-US" sz="1400" b="1">
                          <a:effectLst/>
                        </a:rPr>
                        <a:t>7</a:t>
                      </a:r>
                      <a:endParaRPr lang="en-US" sz="1600" b="1">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952035740"/>
                  </a:ext>
                </a:extLst>
              </a:tr>
              <a:tr h="277735">
                <a:tc>
                  <a:txBody>
                    <a:bodyPr/>
                    <a:lstStyle/>
                    <a:p>
                      <a:pPr marL="0" marR="0" indent="0" algn="just" hangingPunct="0">
                        <a:lnSpc>
                          <a:spcPts val="1200"/>
                        </a:lnSpc>
                        <a:spcBef>
                          <a:spcPts val="0"/>
                        </a:spcBef>
                        <a:spcAft>
                          <a:spcPts val="0"/>
                        </a:spcAft>
                      </a:pPr>
                      <a:r>
                        <a:rPr lang="en-US" sz="1400" b="1" dirty="0">
                          <a:effectLst/>
                        </a:rPr>
                        <a:t>Test Readiness Review (TRR)</a:t>
                      </a:r>
                      <a:endParaRPr lang="en-US" sz="16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indent="0" algn="just" hangingPunct="0">
                        <a:lnSpc>
                          <a:spcPts val="1200"/>
                        </a:lnSpc>
                        <a:spcBef>
                          <a:spcPts val="0"/>
                        </a:spcBef>
                        <a:spcAft>
                          <a:spcPts val="0"/>
                        </a:spcAft>
                      </a:pPr>
                      <a:r>
                        <a:rPr lang="en-US" sz="1400" b="1" dirty="0">
                          <a:effectLst/>
                        </a:rPr>
                        <a:t>0</a:t>
                      </a:r>
                      <a:endParaRPr lang="en-US" sz="16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indent="0" algn="just" hangingPunct="0">
                        <a:lnSpc>
                          <a:spcPts val="1200"/>
                        </a:lnSpc>
                        <a:spcBef>
                          <a:spcPts val="0"/>
                        </a:spcBef>
                        <a:spcAft>
                          <a:spcPts val="0"/>
                        </a:spcAft>
                      </a:pPr>
                      <a:r>
                        <a:rPr lang="en-US" sz="1400" b="1">
                          <a:effectLst/>
                        </a:rPr>
                        <a:t>0</a:t>
                      </a:r>
                      <a:endParaRPr lang="en-US" sz="1600" b="1">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883265971"/>
                  </a:ext>
                </a:extLst>
              </a:tr>
              <a:tr h="277735">
                <a:tc>
                  <a:txBody>
                    <a:bodyPr/>
                    <a:lstStyle/>
                    <a:p>
                      <a:pPr marL="0" marR="0" indent="0" algn="just" hangingPunct="0">
                        <a:lnSpc>
                          <a:spcPts val="1200"/>
                        </a:lnSpc>
                        <a:spcBef>
                          <a:spcPts val="0"/>
                        </a:spcBef>
                        <a:spcAft>
                          <a:spcPts val="0"/>
                        </a:spcAft>
                      </a:pPr>
                      <a:r>
                        <a:rPr lang="en-US" sz="1400" b="1" dirty="0">
                          <a:effectLst/>
                        </a:rPr>
                        <a:t>Code Inspections </a:t>
                      </a:r>
                      <a:endParaRPr lang="en-US" sz="16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indent="0" algn="just" hangingPunct="0">
                        <a:lnSpc>
                          <a:spcPts val="1200"/>
                        </a:lnSpc>
                        <a:spcBef>
                          <a:spcPts val="0"/>
                        </a:spcBef>
                        <a:spcAft>
                          <a:spcPts val="0"/>
                        </a:spcAft>
                      </a:pPr>
                      <a:r>
                        <a:rPr lang="en-US" sz="1400" b="1" dirty="0">
                          <a:effectLst/>
                        </a:rPr>
                        <a:t>49</a:t>
                      </a:r>
                      <a:endParaRPr lang="en-US" sz="16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indent="0" algn="just" hangingPunct="0">
                        <a:lnSpc>
                          <a:spcPts val="1200"/>
                        </a:lnSpc>
                        <a:spcBef>
                          <a:spcPts val="0"/>
                        </a:spcBef>
                        <a:spcAft>
                          <a:spcPts val="0"/>
                        </a:spcAft>
                      </a:pPr>
                      <a:r>
                        <a:rPr lang="en-US" sz="1400" b="1" dirty="0">
                          <a:effectLst/>
                        </a:rPr>
                        <a:t>305</a:t>
                      </a:r>
                      <a:endParaRPr lang="en-US" sz="1600" b="1" dirty="0">
                        <a:effectLst/>
                        <a:latin typeface="Times"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879897590"/>
                  </a:ext>
                </a:extLst>
              </a:tr>
            </a:tbl>
          </a:graphicData>
        </a:graphic>
      </p:graphicFrame>
      <p:sp>
        <p:nvSpPr>
          <p:cNvPr id="7" name="Content Placeholder 2">
            <a:extLst>
              <a:ext uri="{FF2B5EF4-FFF2-40B4-BE49-F238E27FC236}">
                <a16:creationId xmlns:a16="http://schemas.microsoft.com/office/drawing/2014/main" id="{DB1C7C55-B740-4F00-9A02-A72A0AA62B29}"/>
              </a:ext>
            </a:extLst>
          </p:cNvPr>
          <p:cNvSpPr txBox="1">
            <a:spLocks/>
          </p:cNvSpPr>
          <p:nvPr/>
        </p:nvSpPr>
        <p:spPr>
          <a:xfrm>
            <a:off x="149956" y="1001111"/>
            <a:ext cx="7346547" cy="5070966"/>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dirty="0">
                <a:solidFill>
                  <a:srgbClr val="FFFF00"/>
                </a:solidFill>
              </a:rPr>
              <a:t>Key performance requirements on accuracy of calibration, </a:t>
            </a:r>
            <a:r>
              <a:rPr lang="en-US" sz="4000" dirty="0" err="1">
                <a:solidFill>
                  <a:srgbClr val="FFFF00"/>
                </a:solidFill>
              </a:rPr>
              <a:t>undistortion</a:t>
            </a:r>
            <a:r>
              <a:rPr lang="en-US" sz="4000" dirty="0">
                <a:solidFill>
                  <a:srgbClr val="FFFF00"/>
                </a:solidFill>
              </a:rPr>
              <a:t>, range/bearing, and attitude drove test success criteria </a:t>
            </a:r>
          </a:p>
          <a:p>
            <a:pPr lvl="1"/>
            <a:r>
              <a:rPr lang="en-US" sz="3600" dirty="0">
                <a:solidFill>
                  <a:srgbClr val="FFFF00"/>
                </a:solidFill>
              </a:rPr>
              <a:t>No output data allowed out of spec</a:t>
            </a:r>
          </a:p>
          <a:p>
            <a:r>
              <a:rPr lang="en-US" sz="4000" dirty="0">
                <a:solidFill>
                  <a:srgbClr val="FFFF00"/>
                </a:solidFill>
              </a:rPr>
              <a:t>Test campaign consisted of the following</a:t>
            </a:r>
          </a:p>
          <a:p>
            <a:pPr lvl="1"/>
            <a:r>
              <a:rPr lang="en-US" sz="3200" dirty="0">
                <a:solidFill>
                  <a:srgbClr val="FFFF00"/>
                </a:solidFill>
              </a:rPr>
              <a:t>Lifecycle reviews</a:t>
            </a:r>
          </a:p>
          <a:p>
            <a:pPr lvl="1"/>
            <a:r>
              <a:rPr lang="en-US" sz="3200" dirty="0">
                <a:solidFill>
                  <a:srgbClr val="FFFF00"/>
                </a:solidFill>
              </a:rPr>
              <a:t>Unit testing (100% Multiple Condition Coverage – MCC)</a:t>
            </a:r>
          </a:p>
          <a:p>
            <a:pPr lvl="1"/>
            <a:r>
              <a:rPr lang="en-US" sz="3200" dirty="0">
                <a:solidFill>
                  <a:srgbClr val="FFFF00"/>
                </a:solidFill>
              </a:rPr>
              <a:t>Code inspections &amp; static code analysis</a:t>
            </a:r>
          </a:p>
          <a:p>
            <a:pPr lvl="1"/>
            <a:r>
              <a:rPr lang="en-US" sz="3200" dirty="0">
                <a:solidFill>
                  <a:srgbClr val="FFFF00"/>
                </a:solidFill>
              </a:rPr>
              <a:t>Verification testing – synthetic imagery</a:t>
            </a:r>
          </a:p>
          <a:p>
            <a:pPr lvl="2"/>
            <a:r>
              <a:rPr lang="en-US" sz="2800" dirty="0">
                <a:solidFill>
                  <a:srgbClr val="FFFF00"/>
                </a:solidFill>
              </a:rPr>
              <a:t>Verification test peer reviews</a:t>
            </a:r>
          </a:p>
          <a:p>
            <a:pPr lvl="2"/>
            <a:r>
              <a:rPr lang="en-US" sz="2800" dirty="0">
                <a:solidFill>
                  <a:srgbClr val="FFFF00"/>
                </a:solidFill>
              </a:rPr>
              <a:t>Extensive test cases</a:t>
            </a:r>
          </a:p>
          <a:p>
            <a:pPr lvl="1"/>
            <a:r>
              <a:rPr lang="en-US" sz="3200" dirty="0">
                <a:solidFill>
                  <a:srgbClr val="FFFF00"/>
                </a:solidFill>
              </a:rPr>
              <a:t>Off-nominal and robustness testing</a:t>
            </a:r>
          </a:p>
          <a:p>
            <a:pPr lvl="1"/>
            <a:r>
              <a:rPr lang="en-US" sz="3200" dirty="0">
                <a:solidFill>
                  <a:srgbClr val="FFFF00"/>
                </a:solidFill>
              </a:rPr>
              <a:t>Continuous integration &amp; regression</a:t>
            </a:r>
          </a:p>
          <a:p>
            <a:pPr lvl="1"/>
            <a:r>
              <a:rPr lang="en-US" sz="3200" dirty="0">
                <a:solidFill>
                  <a:srgbClr val="FFFF00"/>
                </a:solidFill>
              </a:rPr>
              <a:t>Integration testing – higher fidelity labs</a:t>
            </a:r>
          </a:p>
          <a:p>
            <a:pPr lvl="1"/>
            <a:r>
              <a:rPr lang="en-US" sz="3200" dirty="0">
                <a:solidFill>
                  <a:srgbClr val="FFFF00"/>
                </a:solidFill>
              </a:rPr>
              <a:t>Validation – final validation with actual imagery in-flight during outbound leg of Artemis I</a:t>
            </a:r>
          </a:p>
          <a:p>
            <a:pPr lvl="1"/>
            <a:endParaRPr lang="en-US" sz="3600" dirty="0">
              <a:solidFill>
                <a:srgbClr val="FFFF00"/>
              </a:solidFill>
            </a:endParaRPr>
          </a:p>
          <a:p>
            <a:endParaRPr lang="en-US" sz="4000" dirty="0">
              <a:solidFill>
                <a:srgbClr val="FFFF00"/>
              </a:solidFill>
            </a:endParaRPr>
          </a:p>
        </p:txBody>
      </p:sp>
    </p:spTree>
    <p:extLst>
      <p:ext uri="{BB962C8B-B14F-4D97-AF65-F5344CB8AC3E}">
        <p14:creationId xmlns:p14="http://schemas.microsoft.com/office/powerpoint/2010/main" val="3357530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193" y="120759"/>
            <a:ext cx="10515600" cy="675399"/>
          </a:xfrm>
        </p:spPr>
        <p:txBody>
          <a:bodyPr>
            <a:normAutofit fontScale="90000"/>
          </a:bodyPr>
          <a:lstStyle/>
          <a:p>
            <a:r>
              <a:rPr lang="en-US" dirty="0"/>
              <a:t>Sample </a:t>
            </a:r>
            <a:r>
              <a:rPr lang="en-US" dirty="0" err="1"/>
              <a:t>OpNav</a:t>
            </a:r>
            <a:r>
              <a:rPr lang="en-US" dirty="0"/>
              <a:t> Synthetic Test Imagery</a:t>
            </a:r>
          </a:p>
        </p:txBody>
      </p:sp>
      <p:pic>
        <p:nvPicPr>
          <p:cNvPr id="4" name="Picture 3"/>
          <p:cNvPicPr/>
          <p:nvPr/>
        </p:nvPicPr>
        <p:blipFill rotWithShape="1">
          <a:blip r:embed="rId2">
            <a:extLst>
              <a:ext uri="{28A0092B-C50C-407E-A947-70E740481C1C}">
                <a14:useLocalDpi xmlns:a14="http://schemas.microsoft.com/office/drawing/2010/main" val="0"/>
              </a:ext>
            </a:extLst>
          </a:blip>
          <a:srcRect l="34867" t="28555" r="37020" b="29466"/>
          <a:stretch/>
        </p:blipFill>
        <p:spPr bwMode="auto">
          <a:xfrm>
            <a:off x="517473" y="1209567"/>
            <a:ext cx="1671145" cy="1970689"/>
          </a:xfrm>
          <a:prstGeom prst="rect">
            <a:avLst/>
          </a:prstGeom>
          <a:noFill/>
          <a:ln>
            <a:solidFill>
              <a:schemeClr val="tx1"/>
            </a:solidFill>
          </a:ln>
        </p:spPr>
      </p:pic>
      <p:pic>
        <p:nvPicPr>
          <p:cNvPr id="5" name="Content Placeholder 4" descr="C:\Users\lprokop\Desktop\Over-UnderExposed\0114665_M_Nom_W-Dist_OverExp_NoOverExp_VT010-11.1.tif"/>
          <p:cNvPicPr>
            <a:picLocks noGrp="1"/>
          </p:cNvPicPr>
          <p:nvPr>
            <p:ph idx="1"/>
          </p:nvPr>
        </p:nvPicPr>
        <p:blipFill rotWithShape="1">
          <a:blip r:embed="rId3" cstate="print">
            <a:extLst>
              <a:ext uri="{28A0092B-C50C-407E-A947-70E740481C1C}">
                <a14:useLocalDpi xmlns:a14="http://schemas.microsoft.com/office/drawing/2010/main" val="0"/>
              </a:ext>
            </a:extLst>
          </a:blip>
          <a:srcRect l="45259" t="43790" r="42984" b="44023"/>
          <a:stretch/>
        </p:blipFill>
        <p:spPr bwMode="auto">
          <a:xfrm>
            <a:off x="2373862" y="1193801"/>
            <a:ext cx="827689" cy="677917"/>
          </a:xfrm>
          <a:prstGeom prst="rect">
            <a:avLst/>
          </a:prstGeom>
          <a:noFill/>
          <a:ln>
            <a:solidFill>
              <a:schemeClr val="tx1"/>
            </a:solidFill>
          </a:ln>
        </p:spPr>
      </p:pic>
      <p:pic>
        <p:nvPicPr>
          <p:cNvPr id="6" name="Content Placeholder 4" descr="C:\Users\lprokop\Desktop\Over-UnderExposed\1369312_M_Nom_W-Dist_OverExp_NoOverExp_VT010-11.1.tif"/>
          <p:cNvPicPr>
            <a:picLocks/>
          </p:cNvPicPr>
          <p:nvPr/>
        </p:nvPicPr>
        <p:blipFill rotWithShape="1">
          <a:blip r:embed="rId4" cstate="print">
            <a:extLst>
              <a:ext uri="{28A0092B-C50C-407E-A947-70E740481C1C}">
                <a14:useLocalDpi xmlns:a14="http://schemas.microsoft.com/office/drawing/2010/main" val="0"/>
              </a:ext>
            </a:extLst>
          </a:blip>
          <a:srcRect l="27569" t="35146" r="55300" b="43881"/>
          <a:stretch/>
        </p:blipFill>
        <p:spPr bwMode="auto">
          <a:xfrm>
            <a:off x="2373862" y="2021491"/>
            <a:ext cx="1206063" cy="1166648"/>
          </a:xfrm>
          <a:prstGeom prst="rect">
            <a:avLst/>
          </a:prstGeom>
          <a:noFill/>
          <a:ln w="9525">
            <a:solidFill>
              <a:schemeClr val="tx1"/>
            </a:solidFill>
            <a:miter lim="800000"/>
            <a:headEnd/>
            <a:tailEnd/>
          </a:ln>
        </p:spPr>
      </p:pic>
      <p:pic>
        <p:nvPicPr>
          <p:cNvPr id="7" name="Picture 6"/>
          <p:cNvPicPr>
            <a:picLocks noChangeAspect="1"/>
          </p:cNvPicPr>
          <p:nvPr/>
        </p:nvPicPr>
        <p:blipFill rotWithShape="1">
          <a:blip r:embed="rId5"/>
          <a:srcRect l="47385" t="40076" r="40514" b="36389"/>
          <a:stretch/>
        </p:blipFill>
        <p:spPr>
          <a:xfrm>
            <a:off x="3765169" y="1896623"/>
            <a:ext cx="851338" cy="1308538"/>
          </a:xfrm>
          <a:prstGeom prst="rect">
            <a:avLst/>
          </a:prstGeom>
          <a:ln>
            <a:solidFill>
              <a:schemeClr val="tx1"/>
            </a:solidFill>
          </a:ln>
        </p:spPr>
      </p:pic>
      <p:pic>
        <p:nvPicPr>
          <p:cNvPr id="8" name="Picture 7"/>
          <p:cNvPicPr>
            <a:picLocks noChangeAspect="1"/>
          </p:cNvPicPr>
          <p:nvPr/>
        </p:nvPicPr>
        <p:blipFill rotWithShape="1">
          <a:blip r:embed="rId6"/>
          <a:srcRect l="7162" t="34688" r="55863" b="20936"/>
          <a:stretch/>
        </p:blipFill>
        <p:spPr>
          <a:xfrm>
            <a:off x="9377855" y="4274916"/>
            <a:ext cx="2601310" cy="2467305"/>
          </a:xfrm>
          <a:prstGeom prst="rect">
            <a:avLst/>
          </a:prstGeom>
          <a:ln>
            <a:solidFill>
              <a:schemeClr val="tx1"/>
            </a:solidFill>
          </a:ln>
        </p:spPr>
      </p:pic>
      <p:pic>
        <p:nvPicPr>
          <p:cNvPr id="9" name="Picture 8"/>
          <p:cNvPicPr>
            <a:picLocks noChangeAspect="1"/>
          </p:cNvPicPr>
          <p:nvPr/>
        </p:nvPicPr>
        <p:blipFill rotWithShape="1">
          <a:blip r:embed="rId7"/>
          <a:srcRect l="25356" t="25255" r="29535" b="34618"/>
          <a:stretch/>
        </p:blipFill>
        <p:spPr>
          <a:xfrm>
            <a:off x="9676083" y="1395248"/>
            <a:ext cx="2183524" cy="1418897"/>
          </a:xfrm>
          <a:prstGeom prst="rect">
            <a:avLst/>
          </a:prstGeom>
          <a:ln>
            <a:solidFill>
              <a:schemeClr val="tx1"/>
            </a:solidFill>
          </a:ln>
        </p:spPr>
      </p:pic>
      <p:pic>
        <p:nvPicPr>
          <p:cNvPr id="10" name="Picture 9" descr="C:\Users\lprokop\Desktop\imgs_for_team_mtg\1111041_M_Offnom_W-Dist_Eclipse_VT010-30.tif"/>
          <p:cNvPicPr/>
          <p:nvPr/>
        </p:nvPicPr>
        <p:blipFill rotWithShape="1">
          <a:blip r:embed="rId8" cstate="print">
            <a:extLst>
              <a:ext uri="{28A0092B-C50C-407E-A947-70E740481C1C}">
                <a14:useLocalDpi xmlns:a14="http://schemas.microsoft.com/office/drawing/2010/main" val="0"/>
              </a:ext>
            </a:extLst>
          </a:blip>
          <a:srcRect l="47513" t="38228" r="33068" b="38538"/>
          <a:stretch/>
        </p:blipFill>
        <p:spPr bwMode="auto">
          <a:xfrm>
            <a:off x="8879926" y="450574"/>
            <a:ext cx="1584435" cy="1458310"/>
          </a:xfrm>
          <a:prstGeom prst="rect">
            <a:avLst/>
          </a:prstGeom>
          <a:noFill/>
          <a:ln>
            <a:solidFill>
              <a:schemeClr val="tx1"/>
            </a:solidFill>
          </a:ln>
          <a:extLst>
            <a:ext uri="{53640926-AAD7-44D8-BBD7-CCE9431645EC}">
              <a14:shadowObscured xmlns:a14="http://schemas.microsoft.com/office/drawing/2010/main"/>
            </a:ext>
          </a:extLst>
        </p:spPr>
      </p:pic>
      <p:pic>
        <p:nvPicPr>
          <p:cNvPr id="12" name="Picture 11"/>
          <p:cNvPicPr>
            <a:picLocks noChangeAspect="1"/>
          </p:cNvPicPr>
          <p:nvPr/>
        </p:nvPicPr>
        <p:blipFill>
          <a:blip r:embed="rId9"/>
          <a:stretch>
            <a:fillRect/>
          </a:stretch>
        </p:blipFill>
        <p:spPr>
          <a:xfrm rot="10800000">
            <a:off x="241266" y="3933497"/>
            <a:ext cx="3537645" cy="2795782"/>
          </a:xfrm>
          <a:prstGeom prst="rect">
            <a:avLst/>
          </a:prstGeom>
          <a:ln>
            <a:solidFill>
              <a:schemeClr val="tx1"/>
            </a:solidFill>
          </a:ln>
        </p:spPr>
      </p:pic>
      <p:pic>
        <p:nvPicPr>
          <p:cNvPr id="13" name="Picture 12"/>
          <p:cNvPicPr>
            <a:picLocks noChangeAspect="1"/>
          </p:cNvPicPr>
          <p:nvPr/>
        </p:nvPicPr>
        <p:blipFill>
          <a:blip r:embed="rId10"/>
          <a:stretch>
            <a:fillRect/>
          </a:stretch>
        </p:blipFill>
        <p:spPr>
          <a:xfrm>
            <a:off x="1489178" y="3489586"/>
            <a:ext cx="3693745" cy="2919147"/>
          </a:xfrm>
          <a:prstGeom prst="rect">
            <a:avLst/>
          </a:prstGeom>
          <a:ln>
            <a:solidFill>
              <a:schemeClr val="tx1"/>
            </a:solidFill>
          </a:ln>
        </p:spPr>
      </p:pic>
      <p:pic>
        <p:nvPicPr>
          <p:cNvPr id="14" name="Picture 13"/>
          <p:cNvPicPr>
            <a:picLocks noChangeAspect="1"/>
          </p:cNvPicPr>
          <p:nvPr/>
        </p:nvPicPr>
        <p:blipFill rotWithShape="1">
          <a:blip r:embed="rId11"/>
          <a:srcRect l="89402" t="38516" b="38659"/>
          <a:stretch/>
        </p:blipFill>
        <p:spPr>
          <a:xfrm>
            <a:off x="5828021" y="4621757"/>
            <a:ext cx="745594" cy="1269124"/>
          </a:xfrm>
          <a:prstGeom prst="rect">
            <a:avLst/>
          </a:prstGeom>
          <a:ln>
            <a:solidFill>
              <a:schemeClr val="tx1"/>
            </a:solidFill>
          </a:ln>
        </p:spPr>
      </p:pic>
      <p:pic>
        <p:nvPicPr>
          <p:cNvPr id="15" name="Picture 14"/>
          <p:cNvPicPr>
            <a:picLocks noChangeAspect="1"/>
          </p:cNvPicPr>
          <p:nvPr/>
        </p:nvPicPr>
        <p:blipFill rotWithShape="1">
          <a:blip r:embed="rId12"/>
          <a:srcRect l="23517" t="33762" r="31378" b="15696"/>
          <a:stretch/>
        </p:blipFill>
        <p:spPr>
          <a:xfrm>
            <a:off x="6868713" y="4274916"/>
            <a:ext cx="2246586" cy="1962807"/>
          </a:xfrm>
          <a:prstGeom prst="rect">
            <a:avLst/>
          </a:prstGeom>
          <a:ln>
            <a:solidFill>
              <a:schemeClr val="tx1"/>
            </a:solidFill>
          </a:ln>
        </p:spPr>
      </p:pic>
      <p:grpSp>
        <p:nvGrpSpPr>
          <p:cNvPr id="17" name="Group 16"/>
          <p:cNvGrpSpPr/>
          <p:nvPr/>
        </p:nvGrpSpPr>
        <p:grpSpPr>
          <a:xfrm>
            <a:off x="5825871" y="797653"/>
            <a:ext cx="2435256" cy="2614086"/>
            <a:chOff x="6505919" y="1691853"/>
            <a:chExt cx="2435256" cy="2614086"/>
          </a:xfrm>
        </p:grpSpPr>
        <p:pic>
          <p:nvPicPr>
            <p:cNvPr id="11" name="Picture 10"/>
            <p:cNvPicPr>
              <a:picLocks noChangeAspect="1"/>
            </p:cNvPicPr>
            <p:nvPr/>
          </p:nvPicPr>
          <p:blipFill>
            <a:blip r:embed="rId13"/>
            <a:stretch>
              <a:fillRect/>
            </a:stretch>
          </p:blipFill>
          <p:spPr>
            <a:xfrm>
              <a:off x="6505919" y="1691853"/>
              <a:ext cx="2207069" cy="2614086"/>
            </a:xfrm>
            <a:prstGeom prst="rect">
              <a:avLst/>
            </a:prstGeom>
            <a:ln>
              <a:solidFill>
                <a:schemeClr val="tx1"/>
              </a:solidFill>
            </a:ln>
          </p:spPr>
        </p:pic>
        <p:sp>
          <p:nvSpPr>
            <p:cNvPr id="16" name="TextBox 15"/>
            <p:cNvSpPr txBox="1"/>
            <p:nvPr/>
          </p:nvSpPr>
          <p:spPr>
            <a:xfrm>
              <a:off x="7548761" y="3382609"/>
              <a:ext cx="1392414" cy="923330"/>
            </a:xfrm>
            <a:prstGeom prst="rect">
              <a:avLst/>
            </a:prstGeom>
            <a:noFill/>
          </p:spPr>
          <p:txBody>
            <a:bodyPr wrap="square" rtlCol="0">
              <a:spAutoFit/>
            </a:bodyPr>
            <a:lstStyle/>
            <a:p>
              <a:r>
                <a:rPr lang="en-US" dirty="0"/>
                <a:t>Multiple phases and exposures</a:t>
              </a:r>
            </a:p>
          </p:txBody>
        </p:sp>
      </p:grpSp>
      <p:sp>
        <p:nvSpPr>
          <p:cNvPr id="18" name="TextBox 17"/>
          <p:cNvSpPr txBox="1"/>
          <p:nvPr/>
        </p:nvSpPr>
        <p:spPr>
          <a:xfrm>
            <a:off x="3272677" y="796158"/>
            <a:ext cx="2424646" cy="1015663"/>
          </a:xfrm>
          <a:prstGeom prst="rect">
            <a:avLst/>
          </a:prstGeom>
          <a:noFill/>
        </p:spPr>
        <p:txBody>
          <a:bodyPr wrap="square" rtlCol="0">
            <a:spAutoFit/>
          </a:bodyPr>
          <a:lstStyle/>
          <a:p>
            <a:r>
              <a:rPr lang="en-US" sz="2000" dirty="0">
                <a:solidFill>
                  <a:srgbClr val="FFFF00"/>
                </a:solidFill>
              </a:rPr>
              <a:t>Nominal Images expected during mission timeline</a:t>
            </a:r>
          </a:p>
        </p:txBody>
      </p:sp>
      <p:sp>
        <p:nvSpPr>
          <p:cNvPr id="19" name="TextBox 18"/>
          <p:cNvSpPr txBox="1"/>
          <p:nvPr/>
        </p:nvSpPr>
        <p:spPr>
          <a:xfrm>
            <a:off x="5739755" y="3660090"/>
            <a:ext cx="3021831" cy="461665"/>
          </a:xfrm>
          <a:prstGeom prst="rect">
            <a:avLst/>
          </a:prstGeom>
          <a:noFill/>
        </p:spPr>
        <p:txBody>
          <a:bodyPr wrap="square" rtlCol="0">
            <a:spAutoFit/>
          </a:bodyPr>
          <a:lstStyle/>
          <a:p>
            <a:r>
              <a:rPr lang="en-US" sz="2400" dirty="0">
                <a:solidFill>
                  <a:srgbClr val="FFFF00"/>
                </a:solidFill>
              </a:rPr>
              <a:t>Off Nominal Images</a:t>
            </a:r>
          </a:p>
        </p:txBody>
      </p:sp>
      <p:pic>
        <p:nvPicPr>
          <p:cNvPr id="20" name="Picture 19"/>
          <p:cNvPicPr>
            <a:picLocks noChangeAspect="1"/>
          </p:cNvPicPr>
          <p:nvPr/>
        </p:nvPicPr>
        <p:blipFill rotWithShape="1">
          <a:blip r:embed="rId14"/>
          <a:srcRect t="26040" r="57208" b="38942"/>
          <a:stretch/>
        </p:blipFill>
        <p:spPr>
          <a:xfrm>
            <a:off x="2528707" y="3772682"/>
            <a:ext cx="3010573" cy="1947041"/>
          </a:xfrm>
          <a:prstGeom prst="rect">
            <a:avLst/>
          </a:prstGeom>
          <a:ln>
            <a:solidFill>
              <a:schemeClr val="tx1"/>
            </a:solidFill>
          </a:ln>
        </p:spPr>
      </p:pic>
      <p:pic>
        <p:nvPicPr>
          <p:cNvPr id="21" name="Picture 20"/>
          <p:cNvPicPr>
            <a:picLocks noChangeAspect="1"/>
          </p:cNvPicPr>
          <p:nvPr/>
        </p:nvPicPr>
        <p:blipFill rotWithShape="1">
          <a:blip r:embed="rId15"/>
          <a:srcRect l="39866" t="42243" r="36844" b="33571"/>
          <a:stretch/>
        </p:blipFill>
        <p:spPr>
          <a:xfrm>
            <a:off x="8738289" y="2904322"/>
            <a:ext cx="1600200" cy="1253357"/>
          </a:xfrm>
          <a:prstGeom prst="rect">
            <a:avLst/>
          </a:prstGeom>
        </p:spPr>
      </p:pic>
      <p:pic>
        <p:nvPicPr>
          <p:cNvPr id="22" name="Picture 21"/>
          <p:cNvPicPr>
            <a:picLocks noChangeAspect="1"/>
          </p:cNvPicPr>
          <p:nvPr/>
        </p:nvPicPr>
        <p:blipFill>
          <a:blip r:embed="rId16"/>
          <a:stretch>
            <a:fillRect/>
          </a:stretch>
        </p:blipFill>
        <p:spPr>
          <a:xfrm>
            <a:off x="10051781" y="2964056"/>
            <a:ext cx="1253458" cy="990601"/>
          </a:xfrm>
          <a:prstGeom prst="rect">
            <a:avLst/>
          </a:prstGeom>
          <a:ln>
            <a:solidFill>
              <a:schemeClr val="tx1"/>
            </a:solidFill>
          </a:ln>
        </p:spPr>
      </p:pic>
    </p:spTree>
    <p:extLst>
      <p:ext uri="{BB962C8B-B14F-4D97-AF65-F5344CB8AC3E}">
        <p14:creationId xmlns:p14="http://schemas.microsoft.com/office/powerpoint/2010/main" val="1332696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838200" y="2459739"/>
            <a:ext cx="10515600" cy="1325563"/>
          </a:xfrm>
        </p:spPr>
        <p:txBody>
          <a:bodyPr/>
          <a:lstStyle/>
          <a:p>
            <a:pPr algn="ctr"/>
            <a:r>
              <a:rPr lang="en-US" dirty="0"/>
              <a:t>Entry, Descent and Landing - Mars Exploration Rovers (</a:t>
            </a:r>
            <a:r>
              <a:rPr lang="en-US" dirty="0" smtClean="0"/>
              <a:t>MERs) DIMES</a:t>
            </a:r>
            <a:endParaRPr lang="en-US" dirty="0"/>
          </a:p>
        </p:txBody>
      </p:sp>
    </p:spTree>
    <p:extLst>
      <p:ext uri="{BB962C8B-B14F-4D97-AF65-F5344CB8AC3E}">
        <p14:creationId xmlns:p14="http://schemas.microsoft.com/office/powerpoint/2010/main" val="2909984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1960789" y="98175"/>
            <a:ext cx="7603013" cy="1325563"/>
          </a:xfrm>
        </p:spPr>
        <p:txBody>
          <a:bodyPr>
            <a:normAutofit/>
          </a:bodyPr>
          <a:lstStyle/>
          <a:p>
            <a:pPr algn="ctr"/>
            <a:r>
              <a:rPr lang="en-US" sz="3600" b="1" dirty="0"/>
              <a:t>Successful Entry, Descent &amp; Landing of </a:t>
            </a:r>
            <a:br>
              <a:rPr lang="en-US" sz="3600" b="1" dirty="0"/>
            </a:br>
            <a:r>
              <a:rPr lang="en-US" sz="3600" b="1" dirty="0"/>
              <a:t>both Mars Exploration Rovers in 2004</a:t>
            </a:r>
            <a:endParaRPr lang="en-US" b="1" dirty="0"/>
          </a:p>
        </p:txBody>
      </p:sp>
      <p:sp>
        <p:nvSpPr>
          <p:cNvPr id="12" name="TextBox 11">
            <a:extLst>
              <a:ext uri="{FF2B5EF4-FFF2-40B4-BE49-F238E27FC236}">
                <a16:creationId xmlns:a16="http://schemas.microsoft.com/office/drawing/2014/main" id="{C4B0BBB0-F42F-494A-9D40-ED3B16E5121F}"/>
              </a:ext>
            </a:extLst>
          </p:cNvPr>
          <p:cNvSpPr txBox="1"/>
          <p:nvPr/>
        </p:nvSpPr>
        <p:spPr>
          <a:xfrm rot="16200000">
            <a:off x="9059820" y="3720209"/>
            <a:ext cx="5845845" cy="369332"/>
          </a:xfrm>
          <a:prstGeom prst="rect">
            <a:avLst/>
          </a:prstGeom>
          <a:noFill/>
        </p:spPr>
        <p:txBody>
          <a:bodyPr wrap="square" rtlCol="0">
            <a:spAutoFit/>
          </a:bodyPr>
          <a:lstStyle/>
          <a:p>
            <a:pPr algn="r"/>
            <a:r>
              <a:rPr lang="en-US" dirty="0"/>
              <a:t>https://mars.nasa.gov/mer/mission/timeline/edl/steps/</a:t>
            </a:r>
          </a:p>
        </p:txBody>
      </p:sp>
      <p:grpSp>
        <p:nvGrpSpPr>
          <p:cNvPr id="5" name="Group 4">
            <a:extLst>
              <a:ext uri="{FF2B5EF4-FFF2-40B4-BE49-F238E27FC236}">
                <a16:creationId xmlns:a16="http://schemas.microsoft.com/office/drawing/2014/main" id="{9DCAD647-314B-4006-B343-3A32C8816E6D}"/>
              </a:ext>
            </a:extLst>
          </p:cNvPr>
          <p:cNvGrpSpPr/>
          <p:nvPr/>
        </p:nvGrpSpPr>
        <p:grpSpPr>
          <a:xfrm>
            <a:off x="8231080" y="1456768"/>
            <a:ext cx="3122720" cy="4894065"/>
            <a:chOff x="8231080" y="1456768"/>
            <a:chExt cx="3122720" cy="4894065"/>
          </a:xfrm>
        </p:grpSpPr>
        <p:sp>
          <p:nvSpPr>
            <p:cNvPr id="16" name="Oval 15">
              <a:extLst>
                <a:ext uri="{FF2B5EF4-FFF2-40B4-BE49-F238E27FC236}">
                  <a16:creationId xmlns:a16="http://schemas.microsoft.com/office/drawing/2014/main" id="{7018EE6B-EAF2-43C9-9598-08AC17566ACE}"/>
                </a:ext>
              </a:extLst>
            </p:cNvPr>
            <p:cNvSpPr/>
            <p:nvPr/>
          </p:nvSpPr>
          <p:spPr>
            <a:xfrm>
              <a:off x="8231080" y="1456768"/>
              <a:ext cx="2902688" cy="3856508"/>
            </a:xfrm>
            <a:prstGeom prst="ellipse">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53C4BB4E-1782-4FE0-AB31-BD41C9B938A0}"/>
                </a:ext>
              </a:extLst>
            </p:cNvPr>
            <p:cNvSpPr txBox="1"/>
            <p:nvPr/>
          </p:nvSpPr>
          <p:spPr>
            <a:xfrm>
              <a:off x="9154632" y="3904875"/>
              <a:ext cx="1531089" cy="584775"/>
            </a:xfrm>
            <a:prstGeom prst="rect">
              <a:avLst/>
            </a:prstGeom>
            <a:noFill/>
          </p:spPr>
          <p:txBody>
            <a:bodyPr wrap="square" rtlCol="0">
              <a:spAutoFit/>
            </a:bodyPr>
            <a:lstStyle/>
            <a:p>
              <a:r>
                <a:rPr lang="en-US" sz="3200" b="1" dirty="0">
                  <a:solidFill>
                    <a:srgbClr val="FFFF00"/>
                  </a:solidFill>
                </a:rPr>
                <a:t>Airbags</a:t>
              </a:r>
            </a:p>
          </p:txBody>
        </p:sp>
        <p:sp>
          <p:nvSpPr>
            <p:cNvPr id="24" name="TextBox 23">
              <a:extLst>
                <a:ext uri="{FF2B5EF4-FFF2-40B4-BE49-F238E27FC236}">
                  <a16:creationId xmlns:a16="http://schemas.microsoft.com/office/drawing/2014/main" id="{BB75D3DE-89C4-4E93-A4F1-D122237D467E}"/>
                </a:ext>
              </a:extLst>
            </p:cNvPr>
            <p:cNvSpPr txBox="1"/>
            <p:nvPr/>
          </p:nvSpPr>
          <p:spPr>
            <a:xfrm>
              <a:off x="8323521" y="5273615"/>
              <a:ext cx="3030279" cy="1077218"/>
            </a:xfrm>
            <a:prstGeom prst="rect">
              <a:avLst/>
            </a:prstGeom>
            <a:noFill/>
          </p:spPr>
          <p:txBody>
            <a:bodyPr wrap="square" rtlCol="0">
              <a:spAutoFit/>
            </a:bodyPr>
            <a:lstStyle/>
            <a:p>
              <a:pPr algn="ctr"/>
              <a:r>
                <a:rPr lang="en-US" sz="3200" b="1" dirty="0">
                  <a:solidFill>
                    <a:srgbClr val="FFFF00"/>
                  </a:solidFill>
                </a:rPr>
                <a:t>Airbags cushion final drop</a:t>
              </a:r>
            </a:p>
          </p:txBody>
        </p:sp>
      </p:grpSp>
      <p:grpSp>
        <p:nvGrpSpPr>
          <p:cNvPr id="4" name="Group 3">
            <a:extLst>
              <a:ext uri="{FF2B5EF4-FFF2-40B4-BE49-F238E27FC236}">
                <a16:creationId xmlns:a16="http://schemas.microsoft.com/office/drawing/2014/main" id="{36C10392-8BA2-483D-81E6-7E59896DF77E}"/>
              </a:ext>
            </a:extLst>
          </p:cNvPr>
          <p:cNvGrpSpPr/>
          <p:nvPr/>
        </p:nvGrpSpPr>
        <p:grpSpPr>
          <a:xfrm>
            <a:off x="4314954" y="1456768"/>
            <a:ext cx="3363705" cy="4894065"/>
            <a:chOff x="4314954" y="1456768"/>
            <a:chExt cx="3363705" cy="4894065"/>
          </a:xfrm>
        </p:grpSpPr>
        <p:sp>
          <p:nvSpPr>
            <p:cNvPr id="15" name="Oval 14">
              <a:extLst>
                <a:ext uri="{FF2B5EF4-FFF2-40B4-BE49-F238E27FC236}">
                  <a16:creationId xmlns:a16="http://schemas.microsoft.com/office/drawing/2014/main" id="{59B2C5ED-D6CC-47DA-864C-09AA5626C13B}"/>
                </a:ext>
              </a:extLst>
            </p:cNvPr>
            <p:cNvSpPr/>
            <p:nvPr/>
          </p:nvSpPr>
          <p:spPr>
            <a:xfrm>
              <a:off x="4426841" y="1456768"/>
              <a:ext cx="2902688" cy="3856508"/>
            </a:xfrm>
            <a:prstGeom prst="ellipse">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592015F9-6824-4A5A-B1C9-2A6A9DEAD206}"/>
                </a:ext>
              </a:extLst>
            </p:cNvPr>
            <p:cNvSpPr txBox="1"/>
            <p:nvPr/>
          </p:nvSpPr>
          <p:spPr>
            <a:xfrm>
              <a:off x="4584003" y="3189764"/>
              <a:ext cx="1511997" cy="584775"/>
            </a:xfrm>
            <a:prstGeom prst="rect">
              <a:avLst/>
            </a:prstGeom>
            <a:noFill/>
          </p:spPr>
          <p:txBody>
            <a:bodyPr wrap="square" rtlCol="0">
              <a:spAutoFit/>
            </a:bodyPr>
            <a:lstStyle/>
            <a:p>
              <a:r>
                <a:rPr lang="en-US" sz="3200" b="1" dirty="0">
                  <a:solidFill>
                    <a:srgbClr val="FFFF00"/>
                  </a:solidFill>
                </a:rPr>
                <a:t>Rockets</a:t>
              </a:r>
            </a:p>
          </p:txBody>
        </p:sp>
        <p:sp>
          <p:nvSpPr>
            <p:cNvPr id="25" name="TextBox 24">
              <a:extLst>
                <a:ext uri="{FF2B5EF4-FFF2-40B4-BE49-F238E27FC236}">
                  <a16:creationId xmlns:a16="http://schemas.microsoft.com/office/drawing/2014/main" id="{8D6BEC13-B854-4F29-BE66-B47AC58C400B}"/>
                </a:ext>
              </a:extLst>
            </p:cNvPr>
            <p:cNvSpPr txBox="1"/>
            <p:nvPr/>
          </p:nvSpPr>
          <p:spPr>
            <a:xfrm>
              <a:off x="4314954" y="5273615"/>
              <a:ext cx="3363705" cy="1077218"/>
            </a:xfrm>
            <a:prstGeom prst="rect">
              <a:avLst/>
            </a:prstGeom>
            <a:noFill/>
          </p:spPr>
          <p:txBody>
            <a:bodyPr wrap="square" rtlCol="0">
              <a:spAutoFit/>
            </a:bodyPr>
            <a:lstStyle/>
            <a:p>
              <a:pPr algn="ctr"/>
              <a:r>
                <a:rPr lang="en-US" sz="3200" b="1" dirty="0">
                  <a:solidFill>
                    <a:srgbClr val="FFFF00"/>
                  </a:solidFill>
                </a:rPr>
                <a:t>Rockets cancel velocity</a:t>
              </a:r>
            </a:p>
          </p:txBody>
        </p:sp>
      </p:grpSp>
      <p:grpSp>
        <p:nvGrpSpPr>
          <p:cNvPr id="3" name="Group 2">
            <a:extLst>
              <a:ext uri="{FF2B5EF4-FFF2-40B4-BE49-F238E27FC236}">
                <a16:creationId xmlns:a16="http://schemas.microsoft.com/office/drawing/2014/main" id="{0B16552B-56BA-4FAF-8F94-3B7FC1733683}"/>
              </a:ext>
            </a:extLst>
          </p:cNvPr>
          <p:cNvGrpSpPr/>
          <p:nvPr/>
        </p:nvGrpSpPr>
        <p:grpSpPr>
          <a:xfrm>
            <a:off x="398828" y="1456768"/>
            <a:ext cx="3363705" cy="4894065"/>
            <a:chOff x="398828" y="1456768"/>
            <a:chExt cx="3363705" cy="4894065"/>
          </a:xfrm>
        </p:grpSpPr>
        <p:sp>
          <p:nvSpPr>
            <p:cNvPr id="17" name="Oval 16">
              <a:extLst>
                <a:ext uri="{FF2B5EF4-FFF2-40B4-BE49-F238E27FC236}">
                  <a16:creationId xmlns:a16="http://schemas.microsoft.com/office/drawing/2014/main" id="{B699E697-2194-4720-803A-0BB60C670C6D}"/>
                </a:ext>
              </a:extLst>
            </p:cNvPr>
            <p:cNvSpPr/>
            <p:nvPr/>
          </p:nvSpPr>
          <p:spPr>
            <a:xfrm>
              <a:off x="578299" y="1456768"/>
              <a:ext cx="2902688" cy="3856508"/>
            </a:xfrm>
            <a:prstGeom prst="ellipse">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9240BAE7-DE64-4551-9957-B4ABD0B016B8}"/>
                </a:ext>
              </a:extLst>
            </p:cNvPr>
            <p:cNvSpPr txBox="1"/>
            <p:nvPr/>
          </p:nvSpPr>
          <p:spPr>
            <a:xfrm>
              <a:off x="1253465" y="4234408"/>
              <a:ext cx="1297615" cy="584775"/>
            </a:xfrm>
            <a:prstGeom prst="rect">
              <a:avLst/>
            </a:prstGeom>
            <a:noFill/>
          </p:spPr>
          <p:txBody>
            <a:bodyPr wrap="square" rtlCol="0">
              <a:spAutoFit/>
            </a:bodyPr>
            <a:lstStyle/>
            <a:p>
              <a:r>
                <a:rPr lang="en-US" sz="3200" b="1" dirty="0">
                  <a:solidFill>
                    <a:srgbClr val="FFFF00"/>
                  </a:solidFill>
                </a:rPr>
                <a:t>Rover</a:t>
              </a:r>
            </a:p>
          </p:txBody>
        </p:sp>
        <p:sp>
          <p:nvSpPr>
            <p:cNvPr id="20" name="TextBox 19">
              <a:extLst>
                <a:ext uri="{FF2B5EF4-FFF2-40B4-BE49-F238E27FC236}">
                  <a16:creationId xmlns:a16="http://schemas.microsoft.com/office/drawing/2014/main" id="{96915BE4-DDC4-4F2C-A5A8-0DABF82DF27D}"/>
                </a:ext>
              </a:extLst>
            </p:cNvPr>
            <p:cNvSpPr txBox="1"/>
            <p:nvPr/>
          </p:nvSpPr>
          <p:spPr>
            <a:xfrm>
              <a:off x="1154783" y="2038818"/>
              <a:ext cx="1981822" cy="584775"/>
            </a:xfrm>
            <a:prstGeom prst="rect">
              <a:avLst/>
            </a:prstGeom>
            <a:noFill/>
          </p:spPr>
          <p:txBody>
            <a:bodyPr wrap="square" rtlCol="0">
              <a:spAutoFit/>
            </a:bodyPr>
            <a:lstStyle/>
            <a:p>
              <a:r>
                <a:rPr lang="en-US" sz="3200" b="1" dirty="0">
                  <a:solidFill>
                    <a:srgbClr val="FFFF00"/>
                  </a:solidFill>
                </a:rPr>
                <a:t>Parachute</a:t>
              </a:r>
            </a:p>
          </p:txBody>
        </p:sp>
        <p:sp>
          <p:nvSpPr>
            <p:cNvPr id="21" name="TextBox 20">
              <a:extLst>
                <a:ext uri="{FF2B5EF4-FFF2-40B4-BE49-F238E27FC236}">
                  <a16:creationId xmlns:a16="http://schemas.microsoft.com/office/drawing/2014/main" id="{3098BC19-1010-4DE6-A554-55902D42A785}"/>
                </a:ext>
              </a:extLst>
            </p:cNvPr>
            <p:cNvSpPr txBox="1"/>
            <p:nvPr/>
          </p:nvSpPr>
          <p:spPr>
            <a:xfrm>
              <a:off x="701749" y="3029953"/>
              <a:ext cx="1589609" cy="584775"/>
            </a:xfrm>
            <a:prstGeom prst="rect">
              <a:avLst/>
            </a:prstGeom>
            <a:noFill/>
          </p:spPr>
          <p:txBody>
            <a:bodyPr wrap="square" rtlCol="0">
              <a:spAutoFit/>
            </a:bodyPr>
            <a:lstStyle/>
            <a:p>
              <a:r>
                <a:rPr lang="en-US" sz="3200" b="1" dirty="0">
                  <a:solidFill>
                    <a:srgbClr val="FFFF00"/>
                  </a:solidFill>
                </a:rPr>
                <a:t>Lander</a:t>
              </a:r>
            </a:p>
          </p:txBody>
        </p:sp>
        <p:sp>
          <p:nvSpPr>
            <p:cNvPr id="26" name="TextBox 25">
              <a:extLst>
                <a:ext uri="{FF2B5EF4-FFF2-40B4-BE49-F238E27FC236}">
                  <a16:creationId xmlns:a16="http://schemas.microsoft.com/office/drawing/2014/main" id="{3CE60D2E-0CC6-4605-93C4-6240E69A547F}"/>
                </a:ext>
              </a:extLst>
            </p:cNvPr>
            <p:cNvSpPr txBox="1"/>
            <p:nvPr/>
          </p:nvSpPr>
          <p:spPr>
            <a:xfrm>
              <a:off x="398828" y="5273615"/>
              <a:ext cx="3363705" cy="1077218"/>
            </a:xfrm>
            <a:prstGeom prst="rect">
              <a:avLst/>
            </a:prstGeom>
            <a:noFill/>
          </p:spPr>
          <p:txBody>
            <a:bodyPr wrap="square" rtlCol="0">
              <a:spAutoFit/>
            </a:bodyPr>
            <a:lstStyle/>
            <a:p>
              <a:pPr algn="ctr"/>
              <a:r>
                <a:rPr lang="en-US" sz="3200" b="1" dirty="0">
                  <a:solidFill>
                    <a:srgbClr val="FFFF00"/>
                  </a:solidFill>
                </a:rPr>
                <a:t>Parachute slows descent</a:t>
              </a:r>
            </a:p>
          </p:txBody>
        </p:sp>
      </p:grpSp>
    </p:spTree>
    <p:extLst>
      <p:ext uri="{BB962C8B-B14F-4D97-AF65-F5344CB8AC3E}">
        <p14:creationId xmlns:p14="http://schemas.microsoft.com/office/powerpoint/2010/main" val="2657022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191386" y="0"/>
            <a:ext cx="11063220" cy="1325563"/>
          </a:xfrm>
        </p:spPr>
        <p:txBody>
          <a:bodyPr>
            <a:normAutofit/>
          </a:bodyPr>
          <a:lstStyle/>
          <a:p>
            <a:pPr algn="ctr"/>
            <a:r>
              <a:rPr lang="en-US" b="1" dirty="0"/>
              <a:t>DIMES </a:t>
            </a:r>
            <a:r>
              <a:rPr lang="en-US" sz="3600" b="1" dirty="0"/>
              <a:t>(Descent Image Motion Estimation System)</a:t>
            </a:r>
            <a:endParaRPr lang="en-US" b="1" dirty="0"/>
          </a:p>
        </p:txBody>
      </p:sp>
      <p:sp>
        <p:nvSpPr>
          <p:cNvPr id="12" name="TextBox 11">
            <a:extLst>
              <a:ext uri="{FF2B5EF4-FFF2-40B4-BE49-F238E27FC236}">
                <a16:creationId xmlns:a16="http://schemas.microsoft.com/office/drawing/2014/main" id="{C4B0BBB0-F42F-494A-9D40-ED3B16E5121F}"/>
              </a:ext>
            </a:extLst>
          </p:cNvPr>
          <p:cNvSpPr txBox="1"/>
          <p:nvPr/>
        </p:nvSpPr>
        <p:spPr>
          <a:xfrm rot="16200000">
            <a:off x="9059820" y="3720209"/>
            <a:ext cx="5845845" cy="369332"/>
          </a:xfrm>
          <a:prstGeom prst="rect">
            <a:avLst/>
          </a:prstGeom>
          <a:noFill/>
        </p:spPr>
        <p:txBody>
          <a:bodyPr wrap="square" rtlCol="0">
            <a:spAutoFit/>
          </a:bodyPr>
          <a:lstStyle/>
          <a:p>
            <a:pPr algn="r"/>
            <a:r>
              <a:rPr lang="en-US" dirty="0"/>
              <a:t>https://mars.nasa.gov/mer/mission/timeline/edl/steps/</a:t>
            </a:r>
          </a:p>
        </p:txBody>
      </p:sp>
      <p:sp>
        <p:nvSpPr>
          <p:cNvPr id="29" name="TextBox 28">
            <a:extLst>
              <a:ext uri="{FF2B5EF4-FFF2-40B4-BE49-F238E27FC236}">
                <a16:creationId xmlns:a16="http://schemas.microsoft.com/office/drawing/2014/main" id="{FCB5DE57-3C41-4CC9-9B09-9D69C23C6FF5}"/>
              </a:ext>
            </a:extLst>
          </p:cNvPr>
          <p:cNvSpPr txBox="1"/>
          <p:nvPr/>
        </p:nvSpPr>
        <p:spPr>
          <a:xfrm>
            <a:off x="24591" y="5224985"/>
            <a:ext cx="2495325" cy="1384995"/>
          </a:xfrm>
          <a:prstGeom prst="rect">
            <a:avLst/>
          </a:prstGeom>
          <a:noFill/>
        </p:spPr>
        <p:txBody>
          <a:bodyPr wrap="square" rtlCol="0">
            <a:spAutoFit/>
          </a:bodyPr>
          <a:lstStyle/>
          <a:p>
            <a:pPr algn="ctr"/>
            <a:r>
              <a:rPr lang="en-US" sz="2800" b="1" dirty="0">
                <a:solidFill>
                  <a:srgbClr val="FFFF00"/>
                </a:solidFill>
              </a:rPr>
              <a:t>Vertical velocity predicted</a:t>
            </a:r>
          </a:p>
        </p:txBody>
      </p:sp>
      <p:sp>
        <p:nvSpPr>
          <p:cNvPr id="30" name="TextBox 29">
            <a:extLst>
              <a:ext uri="{FF2B5EF4-FFF2-40B4-BE49-F238E27FC236}">
                <a16:creationId xmlns:a16="http://schemas.microsoft.com/office/drawing/2014/main" id="{117C0D5B-2F1B-4425-BC01-F211A1C330F5}"/>
              </a:ext>
            </a:extLst>
          </p:cNvPr>
          <p:cNvSpPr txBox="1"/>
          <p:nvPr/>
        </p:nvSpPr>
        <p:spPr>
          <a:xfrm>
            <a:off x="3677472" y="1302697"/>
            <a:ext cx="7577134" cy="954107"/>
          </a:xfrm>
          <a:prstGeom prst="rect">
            <a:avLst/>
          </a:prstGeom>
          <a:noFill/>
        </p:spPr>
        <p:txBody>
          <a:bodyPr wrap="square" rtlCol="0">
            <a:spAutoFit/>
          </a:bodyPr>
          <a:lstStyle/>
          <a:p>
            <a:pPr algn="ctr"/>
            <a:r>
              <a:rPr lang="en-US" sz="2800" b="1" dirty="0">
                <a:solidFill>
                  <a:srgbClr val="FF0000"/>
                </a:solidFill>
              </a:rPr>
              <a:t>UNKNOWN</a:t>
            </a:r>
            <a:r>
              <a:rPr lang="en-US" sz="2800" b="1" dirty="0">
                <a:solidFill>
                  <a:srgbClr val="FFFF00"/>
                </a:solidFill>
              </a:rPr>
              <a:t> horizontal velocity due to unpredictable cross-winds in Martian atmosphere</a:t>
            </a:r>
          </a:p>
        </p:txBody>
      </p:sp>
      <p:sp>
        <p:nvSpPr>
          <p:cNvPr id="31" name="Arrow: Down 30">
            <a:extLst>
              <a:ext uri="{FF2B5EF4-FFF2-40B4-BE49-F238E27FC236}">
                <a16:creationId xmlns:a16="http://schemas.microsoft.com/office/drawing/2014/main" id="{963E48A8-5EFF-472F-9ED2-262B291661E9}"/>
              </a:ext>
            </a:extLst>
          </p:cNvPr>
          <p:cNvSpPr/>
          <p:nvPr/>
        </p:nvSpPr>
        <p:spPr>
          <a:xfrm rot="19468223">
            <a:off x="2030723" y="1557909"/>
            <a:ext cx="1095154" cy="4235896"/>
          </a:xfrm>
          <a:prstGeom prst="downArrow">
            <a:avLst>
              <a:gd name="adj1" fmla="val 35720"/>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Arrow: Down 26">
            <a:extLst>
              <a:ext uri="{FF2B5EF4-FFF2-40B4-BE49-F238E27FC236}">
                <a16:creationId xmlns:a16="http://schemas.microsoft.com/office/drawing/2014/main" id="{E9B74DF1-0F9C-44F6-ADBA-052DE533F611}"/>
              </a:ext>
            </a:extLst>
          </p:cNvPr>
          <p:cNvSpPr/>
          <p:nvPr/>
        </p:nvSpPr>
        <p:spPr>
          <a:xfrm>
            <a:off x="723015" y="1679936"/>
            <a:ext cx="1095154" cy="3700132"/>
          </a:xfrm>
          <a:prstGeom prst="downArrow">
            <a:avLst>
              <a:gd name="adj1" fmla="val 35720"/>
              <a:gd name="adj2"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Arrow: Down 27">
            <a:extLst>
              <a:ext uri="{FF2B5EF4-FFF2-40B4-BE49-F238E27FC236}">
                <a16:creationId xmlns:a16="http://schemas.microsoft.com/office/drawing/2014/main" id="{9F36EFCE-8701-41C8-83B1-836E58F23391}"/>
              </a:ext>
            </a:extLst>
          </p:cNvPr>
          <p:cNvSpPr/>
          <p:nvPr/>
        </p:nvSpPr>
        <p:spPr>
          <a:xfrm rot="16200000">
            <a:off x="2077779" y="706168"/>
            <a:ext cx="1095154" cy="2294865"/>
          </a:xfrm>
          <a:prstGeom prst="downArrow">
            <a:avLst>
              <a:gd name="adj1" fmla="val 35720"/>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a:extLst>
              <a:ext uri="{FF2B5EF4-FFF2-40B4-BE49-F238E27FC236}">
                <a16:creationId xmlns:a16="http://schemas.microsoft.com/office/drawing/2014/main" id="{51659B29-4AAD-45CD-93B8-20499AF7E0FF}"/>
              </a:ext>
            </a:extLst>
          </p:cNvPr>
          <p:cNvSpPr txBox="1"/>
          <p:nvPr/>
        </p:nvSpPr>
        <p:spPr>
          <a:xfrm>
            <a:off x="1417058" y="2360256"/>
            <a:ext cx="2931097" cy="2677656"/>
          </a:xfrm>
          <a:prstGeom prst="rect">
            <a:avLst/>
          </a:prstGeom>
          <a:noFill/>
        </p:spPr>
        <p:txBody>
          <a:bodyPr wrap="square" rtlCol="0">
            <a:spAutoFit/>
          </a:bodyPr>
          <a:lstStyle/>
          <a:p>
            <a:pPr algn="ctr"/>
            <a:r>
              <a:rPr lang="en-US" sz="2800" b="1" dirty="0">
                <a:solidFill>
                  <a:srgbClr val="FF0000"/>
                </a:solidFill>
              </a:rPr>
              <a:t>DANGER</a:t>
            </a:r>
            <a:r>
              <a:rPr lang="en-US" sz="2800" b="1" dirty="0">
                <a:solidFill>
                  <a:srgbClr val="FFFF00"/>
                </a:solidFill>
              </a:rPr>
              <a:t/>
            </a:r>
            <a:br>
              <a:rPr lang="en-US" sz="2800" b="1" dirty="0">
                <a:solidFill>
                  <a:srgbClr val="FFFF00"/>
                </a:solidFill>
              </a:rPr>
            </a:br>
            <a:r>
              <a:rPr lang="en-US" sz="2800" b="1" dirty="0">
                <a:solidFill>
                  <a:srgbClr val="FFFF00"/>
                </a:solidFill>
              </a:rPr>
              <a:t>Addition of horizontal velocity may exceed capacity of airbags</a:t>
            </a:r>
          </a:p>
        </p:txBody>
      </p:sp>
      <p:sp>
        <p:nvSpPr>
          <p:cNvPr id="37" name="TextBox 36">
            <a:extLst>
              <a:ext uri="{FF2B5EF4-FFF2-40B4-BE49-F238E27FC236}">
                <a16:creationId xmlns:a16="http://schemas.microsoft.com/office/drawing/2014/main" id="{5639C306-E31D-4BE8-8ACD-231AE4635D6A}"/>
              </a:ext>
            </a:extLst>
          </p:cNvPr>
          <p:cNvSpPr txBox="1"/>
          <p:nvPr/>
        </p:nvSpPr>
        <p:spPr>
          <a:xfrm>
            <a:off x="4798188" y="2539518"/>
            <a:ext cx="6298142" cy="3539430"/>
          </a:xfrm>
          <a:prstGeom prst="rect">
            <a:avLst/>
          </a:prstGeom>
          <a:noFill/>
          <a:ln w="31750">
            <a:solidFill>
              <a:srgbClr val="FFFF00"/>
            </a:solidFill>
          </a:ln>
        </p:spPr>
        <p:txBody>
          <a:bodyPr wrap="square" rtlCol="0">
            <a:spAutoFit/>
          </a:bodyPr>
          <a:lstStyle/>
          <a:p>
            <a:pPr algn="ctr"/>
            <a:r>
              <a:rPr lang="en-US" sz="2800" b="1" dirty="0">
                <a:solidFill>
                  <a:srgbClr val="FFFF00"/>
                </a:solidFill>
              </a:rPr>
              <a:t>DIMES estimates horizontal velocity</a:t>
            </a:r>
          </a:p>
          <a:p>
            <a:pPr algn="ctr"/>
            <a:r>
              <a:rPr lang="en-US" sz="2800" b="1" dirty="0">
                <a:solidFill>
                  <a:srgbClr val="FFFF00"/>
                </a:solidFill>
              </a:rPr>
              <a:t>Rockets fired to compensate if need be</a:t>
            </a:r>
          </a:p>
          <a:p>
            <a:pPr algn="ctr"/>
            <a:r>
              <a:rPr lang="en-US" sz="2800" b="1" dirty="0">
                <a:solidFill>
                  <a:srgbClr val="FFFF00"/>
                </a:solidFill>
              </a:rPr>
              <a:t>Estimation:</a:t>
            </a:r>
          </a:p>
          <a:p>
            <a:pPr marL="457200" indent="-457200">
              <a:buFont typeface="Arial" panose="020B0604020202020204" pitchFamily="34" charset="0"/>
              <a:buChar char="•"/>
            </a:pPr>
            <a:r>
              <a:rPr lang="en-US" sz="2800" b="1" dirty="0">
                <a:solidFill>
                  <a:srgbClr val="FFFF00"/>
                </a:solidFill>
              </a:rPr>
              <a:t>During descent, take photos of ground</a:t>
            </a:r>
          </a:p>
          <a:p>
            <a:pPr marL="457200" indent="-457200">
              <a:buFont typeface="Arial" panose="020B0604020202020204" pitchFamily="34" charset="0"/>
              <a:buChar char="•"/>
            </a:pPr>
            <a:r>
              <a:rPr lang="en-US" sz="2800" b="1" dirty="0">
                <a:solidFill>
                  <a:srgbClr val="FFFF00"/>
                </a:solidFill>
              </a:rPr>
              <a:t>Pick a feature in first photo</a:t>
            </a:r>
          </a:p>
          <a:p>
            <a:pPr marL="457200" indent="-457200">
              <a:buFont typeface="Arial" panose="020B0604020202020204" pitchFamily="34" charset="0"/>
              <a:buChar char="•"/>
            </a:pPr>
            <a:r>
              <a:rPr lang="en-US" sz="2800" b="1" dirty="0">
                <a:solidFill>
                  <a:srgbClr val="FFFF00"/>
                </a:solidFill>
              </a:rPr>
              <a:t>Identify that feature in second photo</a:t>
            </a:r>
          </a:p>
          <a:p>
            <a:pPr marL="457200" indent="-457200">
              <a:buFont typeface="Arial" panose="020B0604020202020204" pitchFamily="34" charset="0"/>
              <a:buChar char="•"/>
            </a:pPr>
            <a:r>
              <a:rPr lang="en-US" sz="2800" b="1" dirty="0">
                <a:solidFill>
                  <a:srgbClr val="FFFF00"/>
                </a:solidFill>
              </a:rPr>
              <a:t>Deduce horizontal velocity from motion of feature between photos</a:t>
            </a:r>
          </a:p>
        </p:txBody>
      </p:sp>
    </p:spTree>
    <p:extLst>
      <p:ext uri="{BB962C8B-B14F-4D97-AF65-F5344CB8AC3E}">
        <p14:creationId xmlns:p14="http://schemas.microsoft.com/office/powerpoint/2010/main" val="3955830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p:txBody>
          <a:bodyPr/>
          <a:lstStyle/>
          <a:p>
            <a:r>
              <a:rPr lang="en-US" dirty="0"/>
              <a:t>DIMES requirements</a:t>
            </a:r>
          </a:p>
        </p:txBody>
      </p:sp>
      <p:sp>
        <p:nvSpPr>
          <p:cNvPr id="4" name="TextBox 3">
            <a:extLst>
              <a:ext uri="{FF2B5EF4-FFF2-40B4-BE49-F238E27FC236}">
                <a16:creationId xmlns:a16="http://schemas.microsoft.com/office/drawing/2014/main" id="{69B8199C-A265-4139-BDC3-A72F1BA452D4}"/>
              </a:ext>
            </a:extLst>
          </p:cNvPr>
          <p:cNvSpPr txBox="1"/>
          <p:nvPr/>
        </p:nvSpPr>
        <p:spPr>
          <a:xfrm>
            <a:off x="901998" y="1343208"/>
            <a:ext cx="10040679" cy="1384995"/>
          </a:xfrm>
          <a:prstGeom prst="rect">
            <a:avLst/>
          </a:prstGeom>
          <a:noFill/>
        </p:spPr>
        <p:txBody>
          <a:bodyPr wrap="square" rtlCol="0">
            <a:spAutoFit/>
          </a:bodyPr>
          <a:lstStyle/>
          <a:p>
            <a:r>
              <a:rPr lang="en-US" sz="2800" dirty="0"/>
              <a:t>Perform within 20 seconds using 40% allocation of flight processor</a:t>
            </a:r>
          </a:p>
          <a:p>
            <a:r>
              <a:rPr lang="en-US" sz="2800" dirty="0"/>
              <a:t>Probability of reporting an </a:t>
            </a:r>
            <a:r>
              <a:rPr lang="en-US" sz="2800" b="1" i="1" dirty="0"/>
              <a:t>incorrect</a:t>
            </a:r>
            <a:r>
              <a:rPr lang="en-US" sz="2800" dirty="0"/>
              <a:t> velocity estimate &lt; 0.1%</a:t>
            </a:r>
          </a:p>
          <a:p>
            <a:r>
              <a:rPr lang="en-US" sz="2800" dirty="0"/>
              <a:t>Probability of </a:t>
            </a:r>
            <a:r>
              <a:rPr lang="en-US" sz="2800" b="1" i="1" dirty="0"/>
              <a:t>not</a:t>
            </a:r>
            <a:r>
              <a:rPr lang="en-US" sz="2800" dirty="0"/>
              <a:t> reporting a velocity estimate ≤ 10%</a:t>
            </a:r>
          </a:p>
        </p:txBody>
      </p:sp>
      <p:sp>
        <p:nvSpPr>
          <p:cNvPr id="7" name="TextBox 6">
            <a:extLst>
              <a:ext uri="{FF2B5EF4-FFF2-40B4-BE49-F238E27FC236}">
                <a16:creationId xmlns:a16="http://schemas.microsoft.com/office/drawing/2014/main" id="{D37A91B6-CE79-42A4-B5F3-D7B9301610F8}"/>
              </a:ext>
            </a:extLst>
          </p:cNvPr>
          <p:cNvSpPr txBox="1"/>
          <p:nvPr/>
        </p:nvSpPr>
        <p:spPr>
          <a:xfrm>
            <a:off x="3583172" y="2668771"/>
            <a:ext cx="8187070" cy="954107"/>
          </a:xfrm>
          <a:prstGeom prst="rect">
            <a:avLst/>
          </a:prstGeom>
          <a:noFill/>
        </p:spPr>
        <p:txBody>
          <a:bodyPr wrap="square" rtlCol="0">
            <a:spAutoFit/>
          </a:bodyPr>
          <a:lstStyle/>
          <a:p>
            <a:pPr algn="r"/>
            <a:r>
              <a:rPr lang="en-US" sz="2800" dirty="0">
                <a:solidFill>
                  <a:srgbClr val="FFFF00"/>
                </a:solidFill>
              </a:rPr>
              <a:t>“Do no harm” - avoid an incorrect estimate causing failure when the landing might have succeeded anyway</a:t>
            </a:r>
          </a:p>
        </p:txBody>
      </p:sp>
      <p:sp>
        <p:nvSpPr>
          <p:cNvPr id="8" name="Right Brace 7">
            <a:extLst>
              <a:ext uri="{FF2B5EF4-FFF2-40B4-BE49-F238E27FC236}">
                <a16:creationId xmlns:a16="http://schemas.microsoft.com/office/drawing/2014/main" id="{7E9BBAFE-D1B8-4D7D-AB8F-B6454576E2C2}"/>
              </a:ext>
            </a:extLst>
          </p:cNvPr>
          <p:cNvSpPr/>
          <p:nvPr/>
        </p:nvSpPr>
        <p:spPr>
          <a:xfrm>
            <a:off x="9888279" y="1954009"/>
            <a:ext cx="393406" cy="586552"/>
          </a:xfrm>
          <a:prstGeom prst="rightBrace">
            <a:avLst>
              <a:gd name="adj1" fmla="val 17156"/>
              <a:gd name="adj2" fmla="val 52598"/>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Arc 8">
            <a:extLst>
              <a:ext uri="{FF2B5EF4-FFF2-40B4-BE49-F238E27FC236}">
                <a16:creationId xmlns:a16="http://schemas.microsoft.com/office/drawing/2014/main" id="{21F97E81-B089-4201-B17D-268D973850E0}"/>
              </a:ext>
            </a:extLst>
          </p:cNvPr>
          <p:cNvSpPr/>
          <p:nvPr/>
        </p:nvSpPr>
        <p:spPr>
          <a:xfrm>
            <a:off x="9991061" y="2323103"/>
            <a:ext cx="1231607" cy="770971"/>
          </a:xfrm>
          <a:prstGeom prst="arc">
            <a:avLst>
              <a:gd name="adj1" fmla="val 16200000"/>
              <a:gd name="adj2" fmla="val 443842"/>
            </a:avLst>
          </a:prstGeom>
          <a:ln w="38100">
            <a:solidFill>
              <a:srgbClr val="FFFF00"/>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a:extLst>
              <a:ext uri="{FF2B5EF4-FFF2-40B4-BE49-F238E27FC236}">
                <a16:creationId xmlns:a16="http://schemas.microsoft.com/office/drawing/2014/main" id="{26D99723-2E34-40AC-9B10-382C88A2A01F}"/>
              </a:ext>
            </a:extLst>
          </p:cNvPr>
          <p:cNvSpPr txBox="1"/>
          <p:nvPr/>
        </p:nvSpPr>
        <p:spPr>
          <a:xfrm>
            <a:off x="976423" y="3682197"/>
            <a:ext cx="10793819" cy="3108543"/>
          </a:xfrm>
          <a:prstGeom prst="rect">
            <a:avLst/>
          </a:prstGeom>
          <a:noFill/>
        </p:spPr>
        <p:txBody>
          <a:bodyPr wrap="square" rtlCol="0">
            <a:spAutoFit/>
          </a:bodyPr>
          <a:lstStyle/>
          <a:p>
            <a:r>
              <a:rPr lang="en-US" sz="2800" dirty="0">
                <a:solidFill>
                  <a:srgbClr val="FFFF00"/>
                </a:solidFill>
              </a:rPr>
              <a:t>DIMES had to be autonomous – control from Earth would be too slow</a:t>
            </a:r>
          </a:p>
          <a:p>
            <a:pPr algn="ctr"/>
            <a:r>
              <a:rPr lang="en-US" sz="2800" b="1" dirty="0">
                <a:solidFill>
                  <a:srgbClr val="FF0000"/>
                </a:solidFill>
              </a:rPr>
              <a:t>The challenge: how to have confidence in DIMES?</a:t>
            </a:r>
          </a:p>
          <a:p>
            <a:pPr marL="1188720" indent="-1188720"/>
            <a:r>
              <a:rPr lang="en-US" sz="2800" i="1" dirty="0">
                <a:solidFill>
                  <a:srgbClr val="FFFF00"/>
                </a:solidFill>
              </a:rPr>
              <a:t>Design: </a:t>
            </a:r>
            <a:r>
              <a:rPr lang="en-US" sz="2800" dirty="0">
                <a:solidFill>
                  <a:srgbClr val="FFFF00"/>
                </a:solidFill>
              </a:rPr>
              <a:t>predict hazards &amp; avoid by design if possible, otherwise recognize when an estimate is not to be trusted; provide multiple (4) chances to produce a trusted velocity estimate</a:t>
            </a:r>
          </a:p>
          <a:p>
            <a:r>
              <a:rPr lang="en-US" sz="2800" i="1" dirty="0">
                <a:solidFill>
                  <a:srgbClr val="FFFF00"/>
                </a:solidFill>
              </a:rPr>
              <a:t>Test: </a:t>
            </a:r>
            <a:r>
              <a:rPr lang="en-US" sz="2800" dirty="0">
                <a:solidFill>
                  <a:srgbClr val="FFFF00"/>
                </a:solidFill>
              </a:rPr>
              <a:t>simulations and field tests made as representative as possible</a:t>
            </a:r>
          </a:p>
          <a:p>
            <a:endParaRPr lang="en-US" sz="2800" dirty="0">
              <a:solidFill>
                <a:srgbClr val="FFFF00"/>
              </a:solidFill>
            </a:endParaRPr>
          </a:p>
        </p:txBody>
      </p:sp>
    </p:spTree>
    <p:extLst>
      <p:ext uri="{BB962C8B-B14F-4D97-AF65-F5344CB8AC3E}">
        <p14:creationId xmlns:p14="http://schemas.microsoft.com/office/powerpoint/2010/main" val="18142711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838200" y="2459739"/>
            <a:ext cx="10515600" cy="1325563"/>
          </a:xfrm>
        </p:spPr>
        <p:txBody>
          <a:bodyPr/>
          <a:lstStyle/>
          <a:p>
            <a:pPr algn="ctr"/>
            <a:r>
              <a:rPr lang="en-US" dirty="0"/>
              <a:t>Science </a:t>
            </a:r>
            <a:r>
              <a:rPr lang="en-US" dirty="0" smtClean="0"/>
              <a:t>- (</a:t>
            </a:r>
            <a:r>
              <a:rPr lang="en-US" dirty="0"/>
              <a:t>Opportunity &amp; Curiosity)</a:t>
            </a:r>
          </a:p>
        </p:txBody>
      </p:sp>
    </p:spTree>
    <p:extLst>
      <p:ext uri="{BB962C8B-B14F-4D97-AF65-F5344CB8AC3E}">
        <p14:creationId xmlns:p14="http://schemas.microsoft.com/office/powerpoint/2010/main" val="113133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297712" y="98175"/>
            <a:ext cx="10781413" cy="1325563"/>
          </a:xfrm>
        </p:spPr>
        <p:txBody>
          <a:bodyPr>
            <a:normAutofit/>
          </a:bodyPr>
          <a:lstStyle/>
          <a:p>
            <a:pPr algn="ctr"/>
            <a:r>
              <a:rPr lang="en-US" sz="3600" b="1" dirty="0"/>
              <a:t>“</a:t>
            </a:r>
            <a:r>
              <a:rPr lang="en-US" b="1" dirty="0"/>
              <a:t>Laser-targeting A.I. Yields More Mars Science”</a:t>
            </a:r>
            <a:br>
              <a:rPr lang="en-US" b="1" dirty="0"/>
            </a:br>
            <a:r>
              <a:rPr lang="en-US" sz="2400" b="1" dirty="0"/>
              <a:t>https://www.jpl.nasa.gov/news/news.php?feature=6879</a:t>
            </a:r>
            <a:endParaRPr lang="en-US" b="1" dirty="0"/>
          </a:p>
        </p:txBody>
      </p:sp>
      <p:sp>
        <p:nvSpPr>
          <p:cNvPr id="12" name="TextBox 11">
            <a:extLst>
              <a:ext uri="{FF2B5EF4-FFF2-40B4-BE49-F238E27FC236}">
                <a16:creationId xmlns:a16="http://schemas.microsoft.com/office/drawing/2014/main" id="{C4B0BBB0-F42F-494A-9D40-ED3B16E5121F}"/>
              </a:ext>
            </a:extLst>
          </p:cNvPr>
          <p:cNvSpPr txBox="1"/>
          <p:nvPr/>
        </p:nvSpPr>
        <p:spPr>
          <a:xfrm rot="16200000">
            <a:off x="-1146660" y="4523823"/>
            <a:ext cx="3374097" cy="830997"/>
          </a:xfrm>
          <a:prstGeom prst="rect">
            <a:avLst/>
          </a:prstGeom>
          <a:noFill/>
        </p:spPr>
        <p:txBody>
          <a:bodyPr wrap="square" rtlCol="0">
            <a:spAutoFit/>
          </a:bodyPr>
          <a:lstStyle/>
          <a:p>
            <a:r>
              <a:rPr lang="en-US" sz="1600" dirty="0"/>
              <a:t>https://mars.nasa.gov/resources/4845/high-resolution-self-portrait-by-curiosity-rover-arm-camera/</a:t>
            </a:r>
          </a:p>
        </p:txBody>
      </p:sp>
      <p:sp>
        <p:nvSpPr>
          <p:cNvPr id="27" name="TextBox 26">
            <a:extLst>
              <a:ext uri="{FF2B5EF4-FFF2-40B4-BE49-F238E27FC236}">
                <a16:creationId xmlns:a16="http://schemas.microsoft.com/office/drawing/2014/main" id="{75630F73-1BDE-4302-BA8B-3232FC972893}"/>
              </a:ext>
            </a:extLst>
          </p:cNvPr>
          <p:cNvSpPr txBox="1"/>
          <p:nvPr/>
        </p:nvSpPr>
        <p:spPr>
          <a:xfrm>
            <a:off x="3982365" y="3901240"/>
            <a:ext cx="7878726" cy="2246769"/>
          </a:xfrm>
          <a:prstGeom prst="rect">
            <a:avLst/>
          </a:prstGeom>
          <a:noFill/>
          <a:ln w="31750">
            <a:solidFill>
              <a:srgbClr val="FFFF00"/>
            </a:solidFill>
          </a:ln>
        </p:spPr>
        <p:txBody>
          <a:bodyPr wrap="square" rtlCol="0">
            <a:spAutoFit/>
          </a:bodyPr>
          <a:lstStyle/>
          <a:p>
            <a:pPr algn="ctr"/>
            <a:r>
              <a:rPr lang="en-US" sz="2800" b="1" dirty="0">
                <a:solidFill>
                  <a:srgbClr val="FFFF00"/>
                </a:solidFill>
              </a:rPr>
              <a:t>At the end of Curiosity's day’s drive</a:t>
            </a:r>
          </a:p>
          <a:p>
            <a:pPr marL="457200" indent="-457200">
              <a:buFont typeface="Arial" panose="020B0604020202020204" pitchFamily="34" charset="0"/>
              <a:buChar char="•"/>
            </a:pPr>
            <a:r>
              <a:rPr lang="en-US" sz="2800" b="1" dirty="0">
                <a:solidFill>
                  <a:srgbClr val="FFFF00"/>
                </a:solidFill>
              </a:rPr>
              <a:t>Take a panoramic picture</a:t>
            </a:r>
          </a:p>
          <a:p>
            <a:pPr marL="457200" indent="-457200">
              <a:buFont typeface="Arial" panose="020B0604020202020204" pitchFamily="34" charset="0"/>
              <a:buChar char="•"/>
            </a:pPr>
            <a:r>
              <a:rPr lang="en-US" sz="2800" b="1" dirty="0">
                <a:solidFill>
                  <a:srgbClr val="FFFF00"/>
                </a:solidFill>
              </a:rPr>
              <a:t>Identify the most scientifically interesting target</a:t>
            </a:r>
          </a:p>
          <a:p>
            <a:pPr marL="457200" indent="-457200">
              <a:buFont typeface="Arial" panose="020B0604020202020204" pitchFamily="34" charset="0"/>
              <a:buChar char="•"/>
            </a:pPr>
            <a:r>
              <a:rPr lang="en-US" sz="2800" b="1" dirty="0">
                <a:solidFill>
                  <a:srgbClr val="FFFF00"/>
                </a:solidFill>
              </a:rPr>
              <a:t>Point the laser &amp; spectrometer at it</a:t>
            </a:r>
          </a:p>
          <a:p>
            <a:pPr marL="457200" indent="-457200">
              <a:buFont typeface="Arial" panose="020B0604020202020204" pitchFamily="34" charset="0"/>
              <a:buChar char="•"/>
            </a:pPr>
            <a:r>
              <a:rPr lang="en-US" sz="2800" b="1" dirty="0">
                <a:solidFill>
                  <a:srgbClr val="FFFF00"/>
                </a:solidFill>
              </a:rPr>
              <a:t>“Zap” it with the laser to yield measurements</a:t>
            </a:r>
          </a:p>
        </p:txBody>
      </p:sp>
      <p:sp>
        <p:nvSpPr>
          <p:cNvPr id="28" name="TextBox 27">
            <a:extLst>
              <a:ext uri="{FF2B5EF4-FFF2-40B4-BE49-F238E27FC236}">
                <a16:creationId xmlns:a16="http://schemas.microsoft.com/office/drawing/2014/main" id="{0BF56066-5FA4-4315-9B57-F8AC99D5B3A0}"/>
              </a:ext>
            </a:extLst>
          </p:cNvPr>
          <p:cNvSpPr txBox="1"/>
          <p:nvPr/>
        </p:nvSpPr>
        <p:spPr>
          <a:xfrm>
            <a:off x="3982365" y="1465872"/>
            <a:ext cx="7878726" cy="2246769"/>
          </a:xfrm>
          <a:prstGeom prst="rect">
            <a:avLst/>
          </a:prstGeom>
          <a:noFill/>
          <a:ln w="31750">
            <a:solidFill>
              <a:srgbClr val="FFFF00"/>
            </a:solidFill>
          </a:ln>
        </p:spPr>
        <p:txBody>
          <a:bodyPr wrap="square" rtlCol="0">
            <a:spAutoFit/>
          </a:bodyPr>
          <a:lstStyle/>
          <a:p>
            <a:pPr algn="ctr"/>
            <a:r>
              <a:rPr lang="en-US" sz="2800" b="1" dirty="0">
                <a:solidFill>
                  <a:srgbClr val="FFFF00"/>
                </a:solidFill>
              </a:rPr>
              <a:t>At the end of Opportunity’s day’s drive</a:t>
            </a:r>
          </a:p>
          <a:p>
            <a:pPr marL="457200" indent="-457200">
              <a:buFont typeface="Arial" panose="020B0604020202020204" pitchFamily="34" charset="0"/>
              <a:buChar char="•"/>
            </a:pPr>
            <a:r>
              <a:rPr lang="en-US" sz="2800" b="1" dirty="0">
                <a:solidFill>
                  <a:srgbClr val="FFFF00"/>
                </a:solidFill>
              </a:rPr>
              <a:t>Take a panoramic picture</a:t>
            </a:r>
          </a:p>
          <a:p>
            <a:pPr marL="457200" indent="-457200">
              <a:buFont typeface="Arial" panose="020B0604020202020204" pitchFamily="34" charset="0"/>
              <a:buChar char="•"/>
            </a:pPr>
            <a:r>
              <a:rPr lang="en-US" sz="2800" b="1" dirty="0">
                <a:solidFill>
                  <a:srgbClr val="FFFF00"/>
                </a:solidFill>
              </a:rPr>
              <a:t>Identify the most scientifically interesting target</a:t>
            </a:r>
          </a:p>
          <a:p>
            <a:pPr marL="457200" indent="-457200">
              <a:buFont typeface="Arial" panose="020B0604020202020204" pitchFamily="34" charset="0"/>
              <a:buChar char="•"/>
            </a:pPr>
            <a:r>
              <a:rPr lang="en-US" sz="2800" b="1" dirty="0">
                <a:solidFill>
                  <a:srgbClr val="FFFF00"/>
                </a:solidFill>
              </a:rPr>
              <a:t>Point the narrow field-of-view camera at it</a:t>
            </a:r>
          </a:p>
          <a:p>
            <a:pPr marL="457200" indent="-457200">
              <a:buFont typeface="Arial" panose="020B0604020202020204" pitchFamily="34" charset="0"/>
              <a:buChar char="•"/>
            </a:pPr>
            <a:r>
              <a:rPr lang="en-US" sz="2800" b="1" dirty="0">
                <a:solidFill>
                  <a:srgbClr val="FFFF00"/>
                </a:solidFill>
              </a:rPr>
              <a:t>Take a photograph to then send back to Earth</a:t>
            </a:r>
          </a:p>
        </p:txBody>
      </p:sp>
      <p:pic>
        <p:nvPicPr>
          <p:cNvPr id="4" name="Picture 3">
            <a:extLst>
              <a:ext uri="{FF2B5EF4-FFF2-40B4-BE49-F238E27FC236}">
                <a16:creationId xmlns:a16="http://schemas.microsoft.com/office/drawing/2014/main" id="{7216787C-FD66-4E8B-9BF4-484C8F0A887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70693" y="1520002"/>
            <a:ext cx="2643032" cy="1982274"/>
          </a:xfrm>
          <a:prstGeom prst="rect">
            <a:avLst/>
          </a:prstGeom>
        </p:spPr>
      </p:pic>
      <p:pic>
        <p:nvPicPr>
          <p:cNvPr id="6" name="Picture 5">
            <a:extLst>
              <a:ext uri="{FF2B5EF4-FFF2-40B4-BE49-F238E27FC236}">
                <a16:creationId xmlns:a16="http://schemas.microsoft.com/office/drawing/2014/main" id="{3BEB7587-E996-41A1-900C-B41CCAE383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4757" y="3901240"/>
            <a:ext cx="2261372" cy="2305539"/>
          </a:xfrm>
          <a:prstGeom prst="rect">
            <a:avLst/>
          </a:prstGeom>
        </p:spPr>
      </p:pic>
      <p:sp>
        <p:nvSpPr>
          <p:cNvPr id="15" name="TextBox 14">
            <a:extLst>
              <a:ext uri="{FF2B5EF4-FFF2-40B4-BE49-F238E27FC236}">
                <a16:creationId xmlns:a16="http://schemas.microsoft.com/office/drawing/2014/main" id="{FA865F15-0AEE-44E7-A7F0-F21BE5AF3465}"/>
              </a:ext>
            </a:extLst>
          </p:cNvPr>
          <p:cNvSpPr txBox="1"/>
          <p:nvPr/>
        </p:nvSpPr>
        <p:spPr>
          <a:xfrm rot="16200000">
            <a:off x="-587292" y="1713390"/>
            <a:ext cx="2246769" cy="830997"/>
          </a:xfrm>
          <a:prstGeom prst="rect">
            <a:avLst/>
          </a:prstGeom>
          <a:noFill/>
        </p:spPr>
        <p:txBody>
          <a:bodyPr wrap="square" rtlCol="0">
            <a:spAutoFit/>
          </a:bodyPr>
          <a:lstStyle/>
          <a:p>
            <a:r>
              <a:rPr lang="en-US" sz="1600" dirty="0"/>
              <a:t>https://mars.nasa.gov/resources/5852/opportunity-self-portrait/</a:t>
            </a:r>
          </a:p>
        </p:txBody>
      </p:sp>
    </p:spTree>
    <p:extLst>
      <p:ext uri="{BB962C8B-B14F-4D97-AF65-F5344CB8AC3E}">
        <p14:creationId xmlns:p14="http://schemas.microsoft.com/office/powerpoint/2010/main" val="2877093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942A9359-4B0E-4F57-92C8-5CC298D150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119" y="2028144"/>
            <a:ext cx="6286500" cy="3152775"/>
          </a:xfrm>
          <a:prstGeom prst="rect">
            <a:avLst/>
          </a:prstGeom>
        </p:spPr>
      </p:pic>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191386" y="0"/>
            <a:ext cx="11063220" cy="1325563"/>
          </a:xfrm>
        </p:spPr>
        <p:txBody>
          <a:bodyPr>
            <a:normAutofit/>
          </a:bodyPr>
          <a:lstStyle/>
          <a:p>
            <a:pPr algn="ctr"/>
            <a:r>
              <a:rPr lang="en-US" b="1" dirty="0"/>
              <a:t>AEGIS </a:t>
            </a:r>
            <a:r>
              <a:rPr lang="en-US" sz="3200" b="1" dirty="0"/>
              <a:t>(Autonomous Exploration for Gathering Increased Science)</a:t>
            </a:r>
            <a:endParaRPr lang="en-US" b="1" dirty="0"/>
          </a:p>
        </p:txBody>
      </p:sp>
      <p:sp>
        <p:nvSpPr>
          <p:cNvPr id="11" name="TextBox 10">
            <a:extLst>
              <a:ext uri="{FF2B5EF4-FFF2-40B4-BE49-F238E27FC236}">
                <a16:creationId xmlns:a16="http://schemas.microsoft.com/office/drawing/2014/main" id="{695265F2-7BC2-4857-BB59-5C4E41BA2BA6}"/>
              </a:ext>
            </a:extLst>
          </p:cNvPr>
          <p:cNvSpPr txBox="1"/>
          <p:nvPr/>
        </p:nvSpPr>
        <p:spPr>
          <a:xfrm>
            <a:off x="7549114" y="1309689"/>
            <a:ext cx="4118985" cy="3539430"/>
          </a:xfrm>
          <a:prstGeom prst="rect">
            <a:avLst/>
          </a:prstGeom>
          <a:noFill/>
          <a:ln w="31750">
            <a:solidFill>
              <a:srgbClr val="FF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panose="020F0502020204030204"/>
                <a:ea typeface="+mn-ea"/>
                <a:cs typeface="+mn-cs"/>
              </a:rPr>
              <a:t>DANGER</a:t>
            </a:r>
          </a:p>
          <a:p>
            <a:pPr marL="457200" marR="0" lvl="0" indent="-4572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1" dirty="0">
                <a:solidFill>
                  <a:srgbClr val="FFFF00"/>
                </a:solidFill>
                <a:latin typeface="Calibri" panose="020F0502020204030204"/>
              </a:rPr>
              <a:t>Do NOT point the camera at the sun</a:t>
            </a:r>
          </a:p>
          <a:p>
            <a:pPr marL="457200" marR="0" lvl="0" indent="-4572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FFFF00"/>
                </a:solidFill>
                <a:effectLst/>
                <a:uLnTx/>
                <a:uFillTx/>
                <a:latin typeface="Calibri" panose="020F0502020204030204"/>
                <a:ea typeface="+mn-ea"/>
                <a:cs typeface="+mn-cs"/>
              </a:rPr>
              <a:t>Do NOT “Zap” the rover with the laser (!)</a:t>
            </a:r>
          </a:p>
          <a:p>
            <a:pPr marL="457200" marR="0" lvl="0" indent="-4572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1" dirty="0">
                <a:solidFill>
                  <a:srgbClr val="FFFF00"/>
                </a:solidFill>
                <a:latin typeface="Calibri" panose="020F0502020204030204"/>
              </a:rPr>
              <a:t>Stop gracefully if interrupted or anything odd happens</a:t>
            </a:r>
            <a:endParaRPr kumimoji="0" lang="en-US" sz="2800" b="1"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8EC139DE-0E25-499C-BA24-EBEE7009E37D}"/>
              </a:ext>
            </a:extLst>
          </p:cNvPr>
          <p:cNvSpPr txBox="1"/>
          <p:nvPr/>
        </p:nvSpPr>
        <p:spPr>
          <a:xfrm rot="16200000">
            <a:off x="-2255701" y="3877219"/>
            <a:ext cx="5053420" cy="338554"/>
          </a:xfrm>
          <a:prstGeom prst="rect">
            <a:avLst/>
          </a:prstGeom>
          <a:noFill/>
        </p:spPr>
        <p:txBody>
          <a:bodyPr wrap="square" rtlCol="0">
            <a:spAutoFit/>
          </a:bodyPr>
          <a:lstStyle/>
          <a:p>
            <a:r>
              <a:rPr lang="en-US" sz="1600" dirty="0"/>
              <a:t>https://www.jpl.nasa.gov/news/news.php?feature=6879</a:t>
            </a:r>
          </a:p>
        </p:txBody>
      </p:sp>
      <p:sp>
        <p:nvSpPr>
          <p:cNvPr id="9" name="TextBox 8">
            <a:extLst>
              <a:ext uri="{FF2B5EF4-FFF2-40B4-BE49-F238E27FC236}">
                <a16:creationId xmlns:a16="http://schemas.microsoft.com/office/drawing/2014/main" id="{6C97338D-E914-4219-AC7C-6DB3E2B0B9E5}"/>
              </a:ext>
            </a:extLst>
          </p:cNvPr>
          <p:cNvSpPr txBox="1"/>
          <p:nvPr/>
        </p:nvSpPr>
        <p:spPr>
          <a:xfrm>
            <a:off x="1426144" y="1008004"/>
            <a:ext cx="5038451" cy="954107"/>
          </a:xfrm>
          <a:prstGeom prst="rect">
            <a:avLst/>
          </a:prstGeom>
          <a:noFill/>
        </p:spPr>
        <p:txBody>
          <a:bodyPr wrap="square" rtlCol="0">
            <a:spAutoFit/>
          </a:bodyPr>
          <a:lstStyle/>
          <a:p>
            <a:r>
              <a:rPr lang="en-US" sz="2800" b="1" dirty="0">
                <a:solidFill>
                  <a:srgbClr val="FFFF00"/>
                </a:solidFill>
              </a:rPr>
              <a:t>1. Identify targets (rocks) outlines by image processing </a:t>
            </a:r>
          </a:p>
        </p:txBody>
      </p:sp>
      <p:cxnSp>
        <p:nvCxnSpPr>
          <p:cNvPr id="6" name="Straight Arrow Connector 5">
            <a:extLst>
              <a:ext uri="{FF2B5EF4-FFF2-40B4-BE49-F238E27FC236}">
                <a16:creationId xmlns:a16="http://schemas.microsoft.com/office/drawing/2014/main" id="{9530C9FB-8829-471C-A73C-FEA43337F4B4}"/>
              </a:ext>
            </a:extLst>
          </p:cNvPr>
          <p:cNvCxnSpPr>
            <a:cxnSpLocks/>
          </p:cNvCxnSpPr>
          <p:nvPr/>
        </p:nvCxnSpPr>
        <p:spPr>
          <a:xfrm>
            <a:off x="4572692" y="1962111"/>
            <a:ext cx="0" cy="699519"/>
          </a:xfrm>
          <a:prstGeom prst="straightConnector1">
            <a:avLst/>
          </a:prstGeom>
          <a:ln w="44450">
            <a:solidFill>
              <a:srgbClr val="FFF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A08F0EE-0596-4338-8D4F-5A73E1A29FD1}"/>
              </a:ext>
            </a:extLst>
          </p:cNvPr>
          <p:cNvCxnSpPr>
            <a:cxnSpLocks/>
          </p:cNvCxnSpPr>
          <p:nvPr/>
        </p:nvCxnSpPr>
        <p:spPr>
          <a:xfrm>
            <a:off x="2938820" y="1881963"/>
            <a:ext cx="0" cy="429907"/>
          </a:xfrm>
          <a:prstGeom prst="straightConnector1">
            <a:avLst/>
          </a:prstGeom>
          <a:ln w="44450">
            <a:solidFill>
              <a:srgbClr val="FFF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4C2A9B30-8ACA-47D1-B594-AA4620B475E8}"/>
              </a:ext>
            </a:extLst>
          </p:cNvPr>
          <p:cNvCxnSpPr>
            <a:cxnSpLocks/>
          </p:cNvCxnSpPr>
          <p:nvPr/>
        </p:nvCxnSpPr>
        <p:spPr>
          <a:xfrm>
            <a:off x="2162645" y="1978690"/>
            <a:ext cx="0" cy="1365880"/>
          </a:xfrm>
          <a:prstGeom prst="straightConnector1">
            <a:avLst/>
          </a:prstGeom>
          <a:ln w="44450">
            <a:solidFill>
              <a:srgbClr val="FFFF00"/>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FBCC955-2774-4CD0-9AA1-58450030FC31}"/>
              </a:ext>
            </a:extLst>
          </p:cNvPr>
          <p:cNvSpPr txBox="1"/>
          <p:nvPr/>
        </p:nvSpPr>
        <p:spPr>
          <a:xfrm>
            <a:off x="3854758" y="3241047"/>
            <a:ext cx="3439797" cy="1815882"/>
          </a:xfrm>
          <a:prstGeom prst="rect">
            <a:avLst/>
          </a:prstGeom>
          <a:noFill/>
        </p:spPr>
        <p:txBody>
          <a:bodyPr wrap="square" rtlCol="0">
            <a:spAutoFit/>
          </a:bodyPr>
          <a:lstStyle/>
          <a:p>
            <a:r>
              <a:rPr lang="en-US" sz="2800" b="1" dirty="0">
                <a:solidFill>
                  <a:srgbClr val="FFFF00"/>
                </a:solidFill>
              </a:rPr>
              <a:t>2. Rank targets by scientific interest</a:t>
            </a:r>
          </a:p>
          <a:p>
            <a:r>
              <a:rPr lang="en-US" sz="2800" b="1" dirty="0">
                <a:solidFill>
                  <a:srgbClr val="FFFF00"/>
                </a:solidFill>
              </a:rPr>
              <a:t>(winner shown here colored in green)</a:t>
            </a:r>
          </a:p>
        </p:txBody>
      </p:sp>
      <p:cxnSp>
        <p:nvCxnSpPr>
          <p:cNvPr id="18" name="Straight Arrow Connector 17">
            <a:extLst>
              <a:ext uri="{FF2B5EF4-FFF2-40B4-BE49-F238E27FC236}">
                <a16:creationId xmlns:a16="http://schemas.microsoft.com/office/drawing/2014/main" id="{44C90147-C983-4380-9F4C-A8947AEFD8B3}"/>
              </a:ext>
            </a:extLst>
          </p:cNvPr>
          <p:cNvCxnSpPr>
            <a:cxnSpLocks/>
          </p:cNvCxnSpPr>
          <p:nvPr/>
        </p:nvCxnSpPr>
        <p:spPr>
          <a:xfrm rot="16200000" flipV="1">
            <a:off x="3530009" y="3595619"/>
            <a:ext cx="0" cy="649498"/>
          </a:xfrm>
          <a:prstGeom prst="straightConnector1">
            <a:avLst/>
          </a:prstGeom>
          <a:ln w="44450">
            <a:solidFill>
              <a:srgbClr val="FFFF00"/>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84D8536B-BA10-4322-B8FD-AE3A9F4C62BB}"/>
              </a:ext>
            </a:extLst>
          </p:cNvPr>
          <p:cNvSpPr txBox="1"/>
          <p:nvPr/>
        </p:nvSpPr>
        <p:spPr>
          <a:xfrm>
            <a:off x="870111" y="5246953"/>
            <a:ext cx="5955991" cy="954107"/>
          </a:xfrm>
          <a:prstGeom prst="rect">
            <a:avLst/>
          </a:prstGeom>
          <a:noFill/>
        </p:spPr>
        <p:txBody>
          <a:bodyPr wrap="square" rtlCol="0">
            <a:spAutoFit/>
          </a:bodyPr>
          <a:lstStyle/>
          <a:p>
            <a:r>
              <a:rPr lang="en-US" sz="2800" b="1" dirty="0">
                <a:solidFill>
                  <a:srgbClr val="FFFF00"/>
                </a:solidFill>
              </a:rPr>
              <a:t>3. Plan and execute trajectory to point camera/laser at selected target </a:t>
            </a:r>
          </a:p>
        </p:txBody>
      </p:sp>
      <p:sp>
        <p:nvSpPr>
          <p:cNvPr id="26" name="TextBox 25">
            <a:extLst>
              <a:ext uri="{FF2B5EF4-FFF2-40B4-BE49-F238E27FC236}">
                <a16:creationId xmlns:a16="http://schemas.microsoft.com/office/drawing/2014/main" id="{BD0BA18F-7C6E-41D3-A8A6-A145D4F6F0A6}"/>
              </a:ext>
            </a:extLst>
          </p:cNvPr>
          <p:cNvSpPr txBox="1"/>
          <p:nvPr/>
        </p:nvSpPr>
        <p:spPr>
          <a:xfrm>
            <a:off x="7088618" y="5246953"/>
            <a:ext cx="4709457" cy="954107"/>
          </a:xfrm>
          <a:prstGeom prst="rect">
            <a:avLst/>
          </a:prstGeom>
          <a:noFill/>
        </p:spPr>
        <p:txBody>
          <a:bodyPr wrap="square" rtlCol="0">
            <a:spAutoFit/>
          </a:bodyPr>
          <a:lstStyle/>
          <a:p>
            <a:r>
              <a:rPr lang="en-US" sz="2800" b="1" dirty="0">
                <a:solidFill>
                  <a:srgbClr val="FFFF00"/>
                </a:solidFill>
              </a:rPr>
              <a:t>4. Take science measurement (photo or laser zap)</a:t>
            </a:r>
          </a:p>
        </p:txBody>
      </p:sp>
    </p:spTree>
    <p:extLst>
      <p:ext uri="{BB962C8B-B14F-4D97-AF65-F5344CB8AC3E}">
        <p14:creationId xmlns:p14="http://schemas.microsoft.com/office/powerpoint/2010/main" val="3702001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191386" y="0"/>
            <a:ext cx="11063220" cy="1325563"/>
          </a:xfrm>
        </p:spPr>
        <p:txBody>
          <a:bodyPr>
            <a:normAutofit/>
          </a:bodyPr>
          <a:lstStyle/>
          <a:p>
            <a:pPr algn="ctr"/>
            <a:r>
              <a:rPr lang="en-US" b="1" dirty="0"/>
              <a:t>AEGIS </a:t>
            </a:r>
            <a:r>
              <a:rPr lang="en-US" sz="3200" b="1" dirty="0"/>
              <a:t>(Autonomous Exploration for Gathering Increased Science)</a:t>
            </a:r>
            <a:endParaRPr lang="en-US" b="1" dirty="0"/>
          </a:p>
        </p:txBody>
      </p:sp>
      <p:sp>
        <p:nvSpPr>
          <p:cNvPr id="14" name="TextBox 13">
            <a:extLst>
              <a:ext uri="{FF2B5EF4-FFF2-40B4-BE49-F238E27FC236}">
                <a16:creationId xmlns:a16="http://schemas.microsoft.com/office/drawing/2014/main" id="{B8F53DAD-10DA-4DD5-8C79-7C2FB97B47F7}"/>
              </a:ext>
            </a:extLst>
          </p:cNvPr>
          <p:cNvSpPr txBox="1"/>
          <p:nvPr/>
        </p:nvSpPr>
        <p:spPr>
          <a:xfrm>
            <a:off x="526311" y="1559085"/>
            <a:ext cx="10843479" cy="5262979"/>
          </a:xfrm>
          <a:prstGeom prst="rect">
            <a:avLst/>
          </a:prstGeom>
          <a:noFill/>
        </p:spPr>
        <p:txBody>
          <a:bodyPr wrap="square" rtlCol="0">
            <a:spAutoFit/>
          </a:bodyPr>
          <a:lstStyle/>
          <a:p>
            <a:pPr defTabSz="411480">
              <a:tabLst>
                <a:tab pos="914400" algn="l"/>
              </a:tabLst>
            </a:pPr>
            <a:r>
              <a:rPr lang="en-US" sz="2800" dirty="0">
                <a:solidFill>
                  <a:srgbClr val="FFFF00"/>
                </a:solidFill>
              </a:rPr>
              <a:t>Design: 	• heritage algorithm for identifying rocks</a:t>
            </a:r>
          </a:p>
          <a:p>
            <a:pPr defTabSz="411480">
              <a:tabLst>
                <a:tab pos="914400" algn="l"/>
              </a:tabLst>
            </a:pPr>
            <a:r>
              <a:rPr lang="en-US" sz="2800" dirty="0">
                <a:solidFill>
                  <a:srgbClr val="FFFF00"/>
                </a:solidFill>
              </a:rPr>
              <a:t>		• criteria &amp; formulae for ranking rocks defined by scientists</a:t>
            </a:r>
          </a:p>
          <a:p>
            <a:pPr defTabSz="411480">
              <a:tabLst>
                <a:tab pos="914400" algn="l"/>
              </a:tabLst>
            </a:pPr>
            <a:r>
              <a:rPr lang="en-US" sz="2800" dirty="0">
                <a:solidFill>
                  <a:srgbClr val="FFFF00"/>
                </a:solidFill>
              </a:rPr>
              <a:t>		• perform its own safety checks (don’t rely on rover to do so) </a:t>
            </a:r>
          </a:p>
          <a:p>
            <a:pPr defTabSz="411480">
              <a:tabLst>
                <a:tab pos="914400" algn="l"/>
              </a:tabLst>
            </a:pPr>
            <a:r>
              <a:rPr lang="en-US" sz="2800" dirty="0">
                <a:solidFill>
                  <a:srgbClr val="FFFF00"/>
                </a:solidFill>
              </a:rPr>
              <a:t>Testing:	</a:t>
            </a:r>
            <a:r>
              <a:rPr lang="en-US" sz="2800" dirty="0">
                <a:solidFill>
                  <a:srgbClr val="FFFF00"/>
                </a:solidFill>
                <a:latin typeface="Calibri" panose="020F0502020204030204" pitchFamily="34" charset="0"/>
                <a:cs typeface="Calibri" panose="020F0502020204030204" pitchFamily="34" charset="0"/>
              </a:rPr>
              <a:t>• </a:t>
            </a:r>
            <a:r>
              <a:rPr lang="en-US" sz="2800" dirty="0">
                <a:solidFill>
                  <a:srgbClr val="FFFF00"/>
                </a:solidFill>
              </a:rPr>
              <a:t>using images of a variety of Martian terrains</a:t>
            </a:r>
          </a:p>
          <a:p>
            <a:pPr defTabSz="411480">
              <a:tabLst>
                <a:tab pos="914400" algn="l"/>
              </a:tabLst>
            </a:pPr>
            <a:r>
              <a:rPr lang="en-US" sz="2800" dirty="0">
                <a:solidFill>
                  <a:srgbClr val="FFFF00"/>
                </a:solidFill>
              </a:rPr>
              <a:t>		</a:t>
            </a:r>
            <a:r>
              <a:rPr lang="en-US" sz="2800" dirty="0">
                <a:solidFill>
                  <a:srgbClr val="FFFF00"/>
                </a:solidFill>
                <a:latin typeface="Calibri" panose="020F0502020204030204" pitchFamily="34" charset="0"/>
                <a:cs typeface="Calibri" panose="020F0502020204030204" pitchFamily="34" charset="0"/>
              </a:rPr>
              <a:t>• </a:t>
            </a:r>
            <a:r>
              <a:rPr lang="en-US" sz="2800" dirty="0">
                <a:solidFill>
                  <a:srgbClr val="FFFF00"/>
                </a:solidFill>
              </a:rPr>
              <a:t>in avionics simulators</a:t>
            </a:r>
          </a:p>
          <a:p>
            <a:pPr defTabSz="411480">
              <a:tabLst>
                <a:tab pos="914400" algn="l"/>
              </a:tabLst>
            </a:pPr>
            <a:r>
              <a:rPr lang="en-US" sz="2800" dirty="0">
                <a:solidFill>
                  <a:srgbClr val="FFFF00"/>
                </a:solidFill>
              </a:rPr>
              <a:t>		</a:t>
            </a:r>
            <a:r>
              <a:rPr lang="en-US" sz="2800" dirty="0">
                <a:solidFill>
                  <a:srgbClr val="FFFF00"/>
                </a:solidFill>
                <a:latin typeface="Calibri" panose="020F0502020204030204" pitchFamily="34" charset="0"/>
                <a:cs typeface="Calibri" panose="020F0502020204030204" pitchFamily="34" charset="0"/>
              </a:rPr>
              <a:t>• </a:t>
            </a:r>
            <a:r>
              <a:rPr lang="en-US" sz="2800" dirty="0">
                <a:solidFill>
                  <a:srgbClr val="FFFF00"/>
                </a:solidFill>
              </a:rPr>
              <a:t>on hardware rover in large Mars-like terrain sandbox</a:t>
            </a:r>
          </a:p>
          <a:p>
            <a:pPr defTabSz="411480">
              <a:tabLst>
                <a:tab pos="914400" algn="l"/>
              </a:tabLst>
            </a:pPr>
            <a:r>
              <a:rPr lang="en-US" sz="2800" dirty="0">
                <a:solidFill>
                  <a:srgbClr val="FFFF00"/>
                </a:solidFill>
              </a:rPr>
              <a:t>		</a:t>
            </a:r>
            <a:r>
              <a:rPr lang="en-US" sz="2800" dirty="0">
                <a:solidFill>
                  <a:srgbClr val="FFFF00"/>
                </a:solidFill>
                <a:latin typeface="Calibri" panose="020F0502020204030204" pitchFamily="34" charset="0"/>
                <a:cs typeface="Calibri" panose="020F0502020204030204" pitchFamily="34" charset="0"/>
              </a:rPr>
              <a:t>• n</a:t>
            </a:r>
            <a:r>
              <a:rPr lang="en-US" sz="2800" dirty="0">
                <a:solidFill>
                  <a:srgbClr val="FFFF00"/>
                </a:solidFill>
              </a:rPr>
              <a:t>ominal &amp; off-nominal (e.g., image with no rocks)</a:t>
            </a:r>
          </a:p>
          <a:p>
            <a:pPr>
              <a:tabLst>
                <a:tab pos="1371600" algn="l"/>
              </a:tabLst>
            </a:pPr>
            <a:r>
              <a:rPr lang="en-US" sz="2800" dirty="0">
                <a:solidFill>
                  <a:srgbClr val="FFFF00"/>
                </a:solidFill>
              </a:rPr>
              <a:t>Deployment: </a:t>
            </a:r>
            <a:r>
              <a:rPr lang="en-US" sz="2800" dirty="0">
                <a:solidFill>
                  <a:srgbClr val="FFFF00"/>
                </a:solidFill>
                <a:latin typeface="Calibri" panose="020F0502020204030204" pitchFamily="34" charset="0"/>
                <a:cs typeface="Calibri" panose="020F0502020204030204" pitchFamily="34" charset="0"/>
              </a:rPr>
              <a:t>• p</a:t>
            </a:r>
            <a:r>
              <a:rPr lang="en-US" sz="2800" dirty="0">
                <a:solidFill>
                  <a:srgbClr val="FFFF00"/>
                </a:solidFill>
              </a:rPr>
              <a:t>rogressive checkout – incrementally do more steps</a:t>
            </a:r>
          </a:p>
          <a:p>
            <a:pPr>
              <a:tabLst>
                <a:tab pos="1371600" algn="l"/>
              </a:tabLst>
            </a:pPr>
            <a:r>
              <a:rPr lang="en-US" sz="2800" dirty="0">
                <a:solidFill>
                  <a:srgbClr val="FFFF00"/>
                </a:solidFill>
              </a:rPr>
              <a:t>		</a:t>
            </a:r>
            <a:r>
              <a:rPr lang="en-US" sz="2800" dirty="0">
                <a:solidFill>
                  <a:srgbClr val="FFFF00"/>
                </a:solidFill>
                <a:latin typeface="Calibri" panose="020F0502020204030204" pitchFamily="34" charset="0"/>
                <a:cs typeface="Calibri" panose="020F0502020204030204" pitchFamily="34" charset="0"/>
              </a:rPr>
              <a:t>  • success on Opportunity paved way for use on Curiosity</a:t>
            </a:r>
            <a:r>
              <a:rPr lang="en-US" sz="2800" dirty="0">
                <a:solidFill>
                  <a:srgbClr val="FFFF00"/>
                </a:solidFill>
              </a:rPr>
              <a:t> </a:t>
            </a:r>
          </a:p>
          <a:p>
            <a:pPr>
              <a:tabLst>
                <a:tab pos="1371600" algn="l"/>
              </a:tabLst>
            </a:pPr>
            <a:r>
              <a:rPr lang="en-US" sz="2800" dirty="0">
                <a:solidFill>
                  <a:srgbClr val="00B050"/>
                </a:solidFill>
              </a:rPr>
              <a:t>Benefit clear: • additional science measurement not otherwise obtained</a:t>
            </a:r>
          </a:p>
          <a:p>
            <a:pPr>
              <a:tabLst>
                <a:tab pos="1371600" algn="l"/>
              </a:tabLst>
            </a:pPr>
            <a:r>
              <a:rPr lang="en-US" sz="2800" dirty="0">
                <a:solidFill>
                  <a:srgbClr val="00B050"/>
                </a:solidFill>
              </a:rPr>
              <a:t>		  • much better than purely random targeting</a:t>
            </a:r>
          </a:p>
          <a:p>
            <a:endParaRPr lang="en-US" sz="2800" dirty="0">
              <a:solidFill>
                <a:srgbClr val="FFFF00"/>
              </a:solidFill>
            </a:endParaRPr>
          </a:p>
        </p:txBody>
      </p:sp>
      <p:sp>
        <p:nvSpPr>
          <p:cNvPr id="19" name="TextBox 18">
            <a:extLst>
              <a:ext uri="{FF2B5EF4-FFF2-40B4-BE49-F238E27FC236}">
                <a16:creationId xmlns:a16="http://schemas.microsoft.com/office/drawing/2014/main" id="{12B06CD7-6CEA-45C2-99ED-99B8D6F3811B}"/>
              </a:ext>
            </a:extLst>
          </p:cNvPr>
          <p:cNvSpPr txBox="1"/>
          <p:nvPr/>
        </p:nvSpPr>
        <p:spPr>
          <a:xfrm>
            <a:off x="822209" y="1035865"/>
            <a:ext cx="10547581" cy="523220"/>
          </a:xfrm>
          <a:prstGeom prst="rect">
            <a:avLst/>
          </a:prstGeom>
          <a:noFill/>
        </p:spPr>
        <p:txBody>
          <a:bodyPr wrap="square" rtlCol="0">
            <a:spAutoFit/>
          </a:bodyPr>
          <a:lstStyle/>
          <a:p>
            <a:pPr algn="ctr"/>
            <a:r>
              <a:rPr lang="en-US" sz="2800" dirty="0">
                <a:solidFill>
                  <a:srgbClr val="FFFF00"/>
                </a:solidFill>
              </a:rPr>
              <a:t>Note: AEGIS only </a:t>
            </a:r>
            <a:r>
              <a:rPr lang="en-US" sz="2800" i="1" dirty="0">
                <a:solidFill>
                  <a:srgbClr val="FFFF00"/>
                </a:solidFill>
              </a:rPr>
              <a:t>enhanced</a:t>
            </a:r>
            <a:r>
              <a:rPr lang="en-US" sz="2800" dirty="0">
                <a:solidFill>
                  <a:srgbClr val="FFFF00"/>
                </a:solidFill>
              </a:rPr>
              <a:t>, it was not </a:t>
            </a:r>
            <a:r>
              <a:rPr lang="en-US" sz="2800" i="1" dirty="0">
                <a:solidFill>
                  <a:srgbClr val="FFFF00"/>
                </a:solidFill>
              </a:rPr>
              <a:t>essential </a:t>
            </a:r>
            <a:r>
              <a:rPr lang="en-US" sz="2800" dirty="0">
                <a:solidFill>
                  <a:srgbClr val="FFFF00"/>
                </a:solidFill>
              </a:rPr>
              <a:t>→ </a:t>
            </a:r>
            <a:r>
              <a:rPr lang="en-US" sz="2800" dirty="0">
                <a:solidFill>
                  <a:srgbClr val="FF0000"/>
                </a:solidFill>
              </a:rPr>
              <a:t>crucial it be low risk </a:t>
            </a:r>
            <a:endParaRPr lang="en-US" sz="2800" i="1" dirty="0">
              <a:solidFill>
                <a:srgbClr val="FF0000"/>
              </a:solidFill>
            </a:endParaRPr>
          </a:p>
        </p:txBody>
      </p:sp>
    </p:spTree>
    <p:extLst>
      <p:ext uri="{BB962C8B-B14F-4D97-AF65-F5344CB8AC3E}">
        <p14:creationId xmlns:p14="http://schemas.microsoft.com/office/powerpoint/2010/main" val="1973861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F019-45BC-4C44-8538-E9DD0C5269F0}"/>
              </a:ext>
            </a:extLst>
          </p:cNvPr>
          <p:cNvSpPr>
            <a:spLocks noGrp="1"/>
          </p:cNvSpPr>
          <p:nvPr>
            <p:ph type="title"/>
          </p:nvPr>
        </p:nvSpPr>
        <p:spPr>
          <a:xfrm>
            <a:off x="792018" y="-129309"/>
            <a:ext cx="10515600" cy="1325563"/>
          </a:xfrm>
        </p:spPr>
        <p:txBody>
          <a:bodyPr/>
          <a:lstStyle/>
          <a:p>
            <a:r>
              <a:rPr lang="en-US" dirty="0">
                <a:solidFill>
                  <a:srgbClr val="FFFF00"/>
                </a:solidFill>
              </a:rPr>
              <a:t>Conclusions</a:t>
            </a:r>
          </a:p>
        </p:txBody>
      </p:sp>
      <p:sp>
        <p:nvSpPr>
          <p:cNvPr id="3" name="Content Placeholder 2">
            <a:extLst>
              <a:ext uri="{FF2B5EF4-FFF2-40B4-BE49-F238E27FC236}">
                <a16:creationId xmlns:a16="http://schemas.microsoft.com/office/drawing/2014/main" id="{DB1C7C55-B740-4F00-9A02-A72A0AA62B29}"/>
              </a:ext>
            </a:extLst>
          </p:cNvPr>
          <p:cNvSpPr>
            <a:spLocks noGrp="1"/>
          </p:cNvSpPr>
          <p:nvPr>
            <p:ph idx="1"/>
          </p:nvPr>
        </p:nvSpPr>
        <p:spPr>
          <a:xfrm>
            <a:off x="625763" y="997528"/>
            <a:ext cx="10515600" cy="5227781"/>
          </a:xfrm>
        </p:spPr>
        <p:txBody>
          <a:bodyPr>
            <a:normAutofit fontScale="85000" lnSpcReduction="20000"/>
          </a:bodyPr>
          <a:lstStyle/>
          <a:p>
            <a:r>
              <a:rPr lang="en-US" dirty="0" smtClean="0"/>
              <a:t>Autonomous </a:t>
            </a:r>
            <a:r>
              <a:rPr lang="en-US" dirty="0"/>
              <a:t>systems have been successfully employed and verified in </a:t>
            </a:r>
            <a:r>
              <a:rPr lang="en-US" dirty="0" smtClean="0"/>
              <a:t>launch vehicles and spacecraft</a:t>
            </a:r>
          </a:p>
          <a:p>
            <a:pPr lvl="1"/>
            <a:endParaRPr lang="en-US" dirty="0" smtClean="0"/>
          </a:p>
          <a:p>
            <a:r>
              <a:rPr lang="en-US" dirty="0" smtClean="0"/>
              <a:t>Automation is especially </a:t>
            </a:r>
            <a:r>
              <a:rPr lang="en-US" dirty="0"/>
              <a:t>necessary with the presence of the following:</a:t>
            </a:r>
          </a:p>
          <a:p>
            <a:pPr lvl="1"/>
            <a:r>
              <a:rPr lang="en-US" dirty="0"/>
              <a:t>Time criticality</a:t>
            </a:r>
          </a:p>
          <a:p>
            <a:pPr lvl="1"/>
            <a:r>
              <a:rPr lang="en-US" dirty="0"/>
              <a:t>Communications delay or </a:t>
            </a:r>
            <a:r>
              <a:rPr lang="en-US" dirty="0" smtClean="0"/>
              <a:t>absence</a:t>
            </a:r>
          </a:p>
          <a:p>
            <a:pPr lvl="2"/>
            <a:endParaRPr lang="en-US" dirty="0"/>
          </a:p>
          <a:p>
            <a:r>
              <a:rPr lang="en-US" dirty="0"/>
              <a:t>These case studies provide examples of successful verification strategies across a broad range of domains:</a:t>
            </a:r>
          </a:p>
          <a:p>
            <a:pPr lvl="1"/>
            <a:r>
              <a:rPr lang="en-US" dirty="0"/>
              <a:t>Multiple mission phases (ascent, transit, decent/landing, science operations)</a:t>
            </a:r>
          </a:p>
          <a:p>
            <a:pPr lvl="1"/>
            <a:r>
              <a:rPr lang="en-US" dirty="0"/>
              <a:t>Multiple </a:t>
            </a:r>
            <a:r>
              <a:rPr lang="en-US" dirty="0" smtClean="0"/>
              <a:t>launch vehicles and spacecraft</a:t>
            </a:r>
          </a:p>
          <a:p>
            <a:pPr lvl="1"/>
            <a:r>
              <a:rPr lang="en-US" dirty="0" smtClean="0"/>
              <a:t>Differing </a:t>
            </a:r>
            <a:r>
              <a:rPr lang="en-US" dirty="0"/>
              <a:t>criticality </a:t>
            </a:r>
            <a:r>
              <a:rPr lang="en-US" dirty="0" smtClean="0"/>
              <a:t>levels</a:t>
            </a:r>
          </a:p>
          <a:p>
            <a:pPr lvl="1"/>
            <a:endParaRPr lang="en-US" dirty="0"/>
          </a:p>
          <a:p>
            <a:r>
              <a:rPr lang="en-US" dirty="0" smtClean="0"/>
              <a:t>Some Common Themes</a:t>
            </a:r>
          </a:p>
          <a:p>
            <a:pPr lvl="1"/>
            <a:r>
              <a:rPr lang="en-US" dirty="0" smtClean="0"/>
              <a:t>Lots of testing (!)  - analysis / tests in environments with increasing fidelities</a:t>
            </a:r>
          </a:p>
          <a:p>
            <a:pPr lvl="1">
              <a:lnSpc>
                <a:spcPct val="120000"/>
              </a:lnSpc>
            </a:pPr>
            <a:r>
              <a:rPr lang="en-US" dirty="0" smtClean="0"/>
              <a:t>Concerted team effort and much time devoted not only to duplicate nominal, but also identify extensive off-nominal conditions to minimize “false positives”</a:t>
            </a:r>
          </a:p>
          <a:p>
            <a:pPr lvl="1"/>
            <a:endParaRPr lang="en-US" dirty="0"/>
          </a:p>
          <a:p>
            <a:pPr lvl="1"/>
            <a:endParaRPr lang="en-US" dirty="0"/>
          </a:p>
        </p:txBody>
      </p:sp>
    </p:spTree>
    <p:extLst>
      <p:ext uri="{BB962C8B-B14F-4D97-AF65-F5344CB8AC3E}">
        <p14:creationId xmlns:p14="http://schemas.microsoft.com/office/powerpoint/2010/main" val="4170179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6AC72-7CEB-45CB-A481-37182D10560A}"/>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85E6BC9B-B846-48B1-B95A-29EBC4251FB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8" y="0"/>
            <a:ext cx="12192000" cy="6858000"/>
          </a:xfrm>
        </p:spPr>
      </p:pic>
      <p:sp>
        <p:nvSpPr>
          <p:cNvPr id="6" name="TextBox 5">
            <a:extLst>
              <a:ext uri="{FF2B5EF4-FFF2-40B4-BE49-F238E27FC236}">
                <a16:creationId xmlns:a16="http://schemas.microsoft.com/office/drawing/2014/main" id="{226B775B-8860-426F-913E-F1CE5218046B}"/>
              </a:ext>
            </a:extLst>
          </p:cNvPr>
          <p:cNvSpPr txBox="1"/>
          <p:nvPr/>
        </p:nvSpPr>
        <p:spPr>
          <a:xfrm>
            <a:off x="1115292" y="2137064"/>
            <a:ext cx="9645072" cy="1200329"/>
          </a:xfrm>
          <a:prstGeom prst="rect">
            <a:avLst/>
          </a:prstGeom>
          <a:noFill/>
        </p:spPr>
        <p:txBody>
          <a:bodyPr wrap="square" rtlCol="0">
            <a:spAutoFit/>
          </a:bodyPr>
          <a:lstStyle/>
          <a:p>
            <a:pPr algn="ctr"/>
            <a:r>
              <a:rPr lang="en-US" sz="3600" b="1" dirty="0">
                <a:ln>
                  <a:solidFill>
                    <a:srgbClr val="00B0F0"/>
                  </a:solidFill>
                </a:ln>
                <a:solidFill>
                  <a:srgbClr val="FFFF00"/>
                </a:solidFill>
              </a:rPr>
              <a:t>Thank you for your </a:t>
            </a:r>
            <a:r>
              <a:rPr lang="en-US" sz="3600" b="1" dirty="0" smtClean="0">
                <a:ln>
                  <a:solidFill>
                    <a:srgbClr val="00B0F0"/>
                  </a:solidFill>
                </a:ln>
                <a:solidFill>
                  <a:srgbClr val="FFFF00"/>
                </a:solidFill>
              </a:rPr>
              <a:t>attention</a:t>
            </a:r>
          </a:p>
          <a:p>
            <a:pPr algn="ctr"/>
            <a:endParaRPr lang="en-US" sz="3600" b="1" dirty="0">
              <a:ln>
                <a:solidFill>
                  <a:srgbClr val="00B0F0"/>
                </a:solidFill>
              </a:ln>
              <a:solidFill>
                <a:srgbClr val="FFFF00"/>
              </a:solidFill>
            </a:endParaRPr>
          </a:p>
        </p:txBody>
      </p:sp>
      <p:pic>
        <p:nvPicPr>
          <p:cNvPr id="8" name="Picture 7">
            <a:extLst>
              <a:ext uri="{FF2B5EF4-FFF2-40B4-BE49-F238E27FC236}">
                <a16:creationId xmlns:a16="http://schemas.microsoft.com/office/drawing/2014/main" id="{C617AE49-610F-4FB1-A17A-CBC54CF8B1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8044" y="27432"/>
            <a:ext cx="1915668" cy="1915668"/>
          </a:xfrm>
          <a:prstGeom prst="rect">
            <a:avLst/>
          </a:prstGeom>
        </p:spPr>
      </p:pic>
    </p:spTree>
    <p:extLst>
      <p:ext uri="{BB962C8B-B14F-4D97-AF65-F5344CB8AC3E}">
        <p14:creationId xmlns:p14="http://schemas.microsoft.com/office/powerpoint/2010/main" val="20616015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61D0E0CA80E2A46862976E0CBE990BA" ma:contentTypeVersion="13" ma:contentTypeDescription="Create a new document." ma:contentTypeScope="" ma:versionID="043d9eec0432e1a40d67d29523f6088e">
  <xsd:schema xmlns:xsd="http://www.w3.org/2001/XMLSchema" xmlns:xs="http://www.w3.org/2001/XMLSchema" xmlns:p="http://schemas.microsoft.com/office/2006/metadata/properties" xmlns:ns1="http://schemas.microsoft.com/sharepoint/v3" xmlns:ns3="22940ef1-45fd-49ba-9f00-8b8bdfa026a3" xmlns:ns4="d248eb2a-b278-41f8-9979-d55b813e99f8" targetNamespace="http://schemas.microsoft.com/office/2006/metadata/properties" ma:root="true" ma:fieldsID="7bf3e34831abba21fc716bee256104d9" ns1:_="" ns3:_="" ns4:_="">
    <xsd:import namespace="http://schemas.microsoft.com/sharepoint/v3"/>
    <xsd:import namespace="22940ef1-45fd-49ba-9f00-8b8bdfa026a3"/>
    <xsd:import namespace="d248eb2a-b278-41f8-9979-d55b813e99f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OCR" minOccurs="0"/>
                <xsd:element ref="ns1:_ip_UnifiedCompliancePolicyProperties" minOccurs="0"/>
                <xsd:element ref="ns1:_ip_UnifiedCompliancePolicyUIAction"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940ef1-45fd-49ba-9f00-8b8bdfa026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248eb2a-b278-41f8-9979-d55b813e99f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F0CC8FE-E056-4521-AFC5-9AC1EEDB922F}">
  <ds:schemaRefs>
    <ds:schemaRef ds:uri="http://schemas.microsoft.com/office/2006/documentManagement/types"/>
    <ds:schemaRef ds:uri="http://schemas.microsoft.com/office/2006/metadata/properties"/>
    <ds:schemaRef ds:uri="http://schemas.microsoft.com/sharepoint/v3"/>
    <ds:schemaRef ds:uri="http://schemas.openxmlformats.org/package/2006/metadata/core-properties"/>
    <ds:schemaRef ds:uri="http://purl.org/dc/terms/"/>
    <ds:schemaRef ds:uri="http://schemas.microsoft.com/office/infopath/2007/PartnerControls"/>
    <ds:schemaRef ds:uri="http://purl.org/dc/dcmitype/"/>
    <ds:schemaRef ds:uri="d248eb2a-b278-41f8-9979-d55b813e99f8"/>
    <ds:schemaRef ds:uri="22940ef1-45fd-49ba-9f00-8b8bdfa026a3"/>
    <ds:schemaRef ds:uri="http://www.w3.org/XML/1998/namespace"/>
    <ds:schemaRef ds:uri="http://purl.org/dc/elements/1.1/"/>
  </ds:schemaRefs>
</ds:datastoreItem>
</file>

<file path=customXml/itemProps2.xml><?xml version="1.0" encoding="utf-8"?>
<ds:datastoreItem xmlns:ds="http://schemas.openxmlformats.org/officeDocument/2006/customXml" ds:itemID="{FB4C1E8A-2BDA-4B59-8B69-49C91FC32D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2940ef1-45fd-49ba-9f00-8b8bdfa026a3"/>
    <ds:schemaRef ds:uri="d248eb2a-b278-41f8-9979-d55b813e99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5D35D90-95A2-4ABC-9736-A3C45A9DDA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2982</TotalTime>
  <Words>1974</Words>
  <Application>Microsoft Office PowerPoint</Application>
  <PresentationFormat>Widescreen</PresentationFormat>
  <Paragraphs>237</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Calibri Light</vt:lpstr>
      <vt:lpstr>Times</vt:lpstr>
      <vt:lpstr>Times New Roman</vt:lpstr>
      <vt:lpstr>Wingdings</vt:lpstr>
      <vt:lpstr>Office Theme</vt:lpstr>
      <vt:lpstr>Case Studies in  Verifying Spacecraft Autonomy</vt:lpstr>
      <vt:lpstr>The Authors</vt:lpstr>
      <vt:lpstr>Ascent - Human-Rated Launcher Fault Management (FM): NASA Space Launch System (SLS)</vt:lpstr>
      <vt:lpstr>SLS – Key Autonomy and FM Requirements</vt:lpstr>
      <vt:lpstr>Autonomy Verification Strategy</vt:lpstr>
      <vt:lpstr>Ascent - Launch Termination :  SpaceX Falcon 9</vt:lpstr>
      <vt:lpstr>Automated Flight Termination System (AFTS)</vt:lpstr>
      <vt:lpstr>AFTS Development</vt:lpstr>
      <vt:lpstr>AFTS Hardware and Applications</vt:lpstr>
      <vt:lpstr>Transit – Orion Optical Navigation</vt:lpstr>
      <vt:lpstr>Orion Optical Navigation (OpNav)</vt:lpstr>
      <vt:lpstr>OpNav Software Basics</vt:lpstr>
      <vt:lpstr>OpNav Software Test Campaign</vt:lpstr>
      <vt:lpstr>Sample OpNav Synthetic Test Imagery</vt:lpstr>
      <vt:lpstr>Entry, Descent and Landing - Mars Exploration Rovers (MERs) DIMES</vt:lpstr>
      <vt:lpstr>Successful Entry, Descent &amp; Landing of  both Mars Exploration Rovers in 2004</vt:lpstr>
      <vt:lpstr>DIMES (Descent Image Motion Estimation System)</vt:lpstr>
      <vt:lpstr>DIMES requirements</vt:lpstr>
      <vt:lpstr>Science - (Opportunity &amp; Curiosity)</vt:lpstr>
      <vt:lpstr>“Laser-targeting A.I. Yields More Mars Science” https://www.jpl.nasa.gov/news/news.php?feature=6879</vt:lpstr>
      <vt:lpstr>AEGIS (Autonomous Exploration for Gathering Increased Science)</vt:lpstr>
      <vt:lpstr>AEGIS (Autonomous Exploration for Gathering Increased Science)</vt:lpstr>
      <vt:lpstr>Conclusions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Feather, Martin S (5125)</dc:creator>
  <cp:lastModifiedBy>Skinner, Stacy M. (MSFC-EE04)[Hanks Hanks and Associates LLC]</cp:lastModifiedBy>
  <cp:revision>97</cp:revision>
  <dcterms:created xsi:type="dcterms:W3CDTF">2020-12-29T21:29:35Z</dcterms:created>
  <dcterms:modified xsi:type="dcterms:W3CDTF">2021-01-12T11:20:06Z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0x010100861D0E0CA80E2A46862976E0CBE990BA</vt:lpwstr>
  </property>
</Properties>
</file>