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4" r:id="rId2"/>
  </p:sldMasterIdLst>
  <p:notesMasterIdLst>
    <p:notesMasterId r:id="rId22"/>
  </p:notesMasterIdLst>
  <p:handoutMasterIdLst>
    <p:handoutMasterId r:id="rId23"/>
  </p:handoutMasterIdLst>
  <p:sldIdLst>
    <p:sldId id="256" r:id="rId3"/>
    <p:sldId id="257" r:id="rId4"/>
    <p:sldId id="428" r:id="rId5"/>
    <p:sldId id="436" r:id="rId6"/>
    <p:sldId id="426" r:id="rId7"/>
    <p:sldId id="349" r:id="rId8"/>
    <p:sldId id="429" r:id="rId9"/>
    <p:sldId id="437" r:id="rId10"/>
    <p:sldId id="431" r:id="rId11"/>
    <p:sldId id="384" r:id="rId12"/>
    <p:sldId id="385" r:id="rId13"/>
    <p:sldId id="386" r:id="rId14"/>
    <p:sldId id="389" r:id="rId15"/>
    <p:sldId id="432" r:id="rId16"/>
    <p:sldId id="390" r:id="rId17"/>
    <p:sldId id="438" r:id="rId18"/>
    <p:sldId id="433" r:id="rId19"/>
    <p:sldId id="434" r:id="rId20"/>
    <p:sldId id="435" r:id="rId21"/>
  </p:sldIdLst>
  <p:sldSz cx="12192000" cy="6858000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BF"/>
    <a:srgbClr val="0099FF"/>
    <a:srgbClr val="0070C0"/>
    <a:srgbClr val="66FF33"/>
    <a:srgbClr val="0080FF"/>
    <a:srgbClr val="DD89B3"/>
    <a:srgbClr val="CC66FF"/>
    <a:srgbClr val="272727"/>
    <a:srgbClr val="43C182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2" autoAdjust="0"/>
    <p:restoredTop sz="84483" autoAdjust="0"/>
  </p:normalViewPr>
  <p:slideViewPr>
    <p:cSldViewPr>
      <p:cViewPr varScale="1">
        <p:scale>
          <a:sx n="78" d="100"/>
          <a:sy n="78" d="100"/>
        </p:scale>
        <p:origin x="1424" y="1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74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8808"/>
    </p:cViewPr>
  </p:sorterViewPr>
  <p:notesViewPr>
    <p:cSldViewPr showGuides="1">
      <p:cViewPr varScale="1">
        <p:scale>
          <a:sx n="114" d="100"/>
          <a:sy n="114" d="100"/>
        </p:scale>
        <p:origin x="305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3EE2E-9F9D-418B-B462-26A1955904DC}" type="datetimeFigureOut">
              <a:rPr lang="en-US" smtClean="0"/>
              <a:t>1/12/21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4AD44B-946B-47E3-B24F-3EB1557358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72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1/12/21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478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57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63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43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51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89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Duration is a big deal because of GCR, and because it’s the thing we use to control dose the most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657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259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Double check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27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why CL relevant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20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why CL relevant</a:t>
            </a:r>
          </a:p>
          <a:p>
            <a:r>
              <a:rPr lang="en-US" dirty="0"/>
              <a:t>Actual</a:t>
            </a:r>
            <a:r>
              <a:rPr lang="en-US" baseline="0" dirty="0"/>
              <a:t> distributions may not be Gaussian – grab an image of a “real” REID distribution</a:t>
            </a:r>
          </a:p>
          <a:p>
            <a:endParaRPr lang="en-US" baseline="0" dirty="0"/>
          </a:p>
          <a:p>
            <a:r>
              <a:rPr lang="en-US" baseline="0" dirty="0"/>
              <a:t>Explain clearly these numbers represent longer and longer missions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49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34 NASA risks identified in the human research roadmap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F97D72-B09D-4AE4-AC02-A7587D652E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83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3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977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-12192" y="6053328"/>
            <a:ext cx="2999232" cy="713232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3145536" y="6044184"/>
            <a:ext cx="9046464" cy="713232"/>
          </a:xfrm>
          <a:prstGeom prst="rect">
            <a:avLst/>
          </a:prstGeom>
          <a:solidFill>
            <a:schemeClr val="tx1">
              <a:lumMod val="8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Shape 7"/>
          <p:cNvSpPr>
            <a:spLocks noGrp="1"/>
          </p:cNvSpPr>
          <p:nvPr>
            <p:ph type="ctrTitle"/>
          </p:nvPr>
        </p:nvSpPr>
        <p:spPr>
          <a:xfrm>
            <a:off x="3149600" y="4038600"/>
            <a:ext cx="8636000" cy="1828800"/>
          </a:xfrm>
        </p:spPr>
        <p:txBody>
          <a:bodyPr anchor="b"/>
          <a:lstStyle>
            <a:lvl1pPr>
              <a:defRPr cap="all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hape 8"/>
          <p:cNvSpPr>
            <a:spLocks noGrp="1"/>
          </p:cNvSpPr>
          <p:nvPr>
            <p:ph type="subTitle" idx="1"/>
          </p:nvPr>
        </p:nvSpPr>
        <p:spPr>
          <a:xfrm>
            <a:off x="3149600" y="6050037"/>
            <a:ext cx="89408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8" name="Shape 27"/>
          <p:cNvSpPr>
            <a:spLocks noGrp="1"/>
          </p:cNvSpPr>
          <p:nvPr>
            <p:ph type="dt" sz="half" idx="10"/>
          </p:nvPr>
        </p:nvSpPr>
        <p:spPr>
          <a:xfrm>
            <a:off x="101600" y="6068699"/>
            <a:ext cx="2743200" cy="685800"/>
          </a:xfrm>
          <a:solidFill>
            <a:schemeClr val="bg1">
              <a:lumMod val="65000"/>
              <a:lumOff val="35000"/>
            </a:schemeClr>
          </a:solidFill>
        </p:spPr>
        <p:txBody>
          <a:bodyPr>
            <a:noAutofit/>
          </a:bodyPr>
          <a:lstStyle>
            <a:lvl1pPr algn="ctr">
              <a:defRPr sz="2000"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17" name="Shape 16"/>
          <p:cNvSpPr>
            <a:spLocks noGrp="1"/>
          </p:cNvSpPr>
          <p:nvPr>
            <p:ph type="ftr" sz="quarter" idx="11"/>
          </p:nvPr>
        </p:nvSpPr>
        <p:spPr>
          <a:xfrm>
            <a:off x="101600" y="236539"/>
            <a:ext cx="10502124" cy="365125"/>
          </a:xfrm>
          <a:solidFill>
            <a:schemeClr val="bg1">
              <a:lumMod val="65000"/>
              <a:lumOff val="35000"/>
            </a:schemeClr>
          </a:solidFill>
        </p:spPr>
        <p:txBody>
          <a:bodyPr/>
          <a:lstStyle>
            <a:lvl1pPr algn="r">
              <a:defRPr>
                <a:solidFill>
                  <a:schemeClr val="tx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29" name="Shape 28"/>
          <p:cNvSpPr>
            <a:spLocks noGrp="1"/>
          </p:cNvSpPr>
          <p:nvPr>
            <p:ph type="sldNum" sz="quarter" idx="12"/>
          </p:nvPr>
        </p:nvSpPr>
        <p:spPr>
          <a:xfrm>
            <a:off x="10668000" y="228600"/>
            <a:ext cx="1117600" cy="381000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Shape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2"/>
          <p:cNvSpPr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  <a:solidFill>
            <a:schemeClr val="bg1"/>
          </a:solidFill>
        </p:spPr>
        <p:txBody>
          <a:bodyPr anchor="t"/>
          <a:lstStyle>
            <a:lvl1pPr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hape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13" name="Shape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7272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4" name="Shape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hape 8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181600" cy="457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hape 10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10" name="Shape 9"/>
          <p:cNvSpPr>
            <a:spLocks noGrp="1"/>
          </p:cNvSpPr>
          <p:nvPr>
            <p:ph type="sldNum" sz="quarter" idx="16"/>
          </p:nvPr>
        </p:nvSpPr>
        <p:spPr>
          <a:solidFill>
            <a:schemeClr val="tx1">
              <a:lumMod val="65000"/>
              <a:lumOff val="35000"/>
            </a:schemeClr>
          </a:solidFill>
        </p:spPr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2" name="Shape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0"/>
          <p:cNvSpPr>
            <a:spLocks noGrp="1"/>
          </p:cNvSpPr>
          <p:nvPr>
            <p:ph sz="quarter" idx="2"/>
          </p:nvPr>
        </p:nvSpPr>
        <p:spPr>
          <a:xfrm>
            <a:off x="812800" y="2438400"/>
            <a:ext cx="5181600" cy="35814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Shape 12"/>
          <p:cNvSpPr>
            <a:spLocks noGrp="1"/>
          </p:cNvSpPr>
          <p:nvPr>
            <p:ph sz="quarter" idx="4"/>
          </p:nvPr>
        </p:nvSpPr>
        <p:spPr>
          <a:xfrm>
            <a:off x="6400800" y="2438400"/>
            <a:ext cx="5181600" cy="35814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hape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12" name="Shape 11"/>
          <p:cNvSpPr>
            <a:spLocks noGrp="1"/>
          </p:cNvSpPr>
          <p:nvPr>
            <p:ph type="sldNum" sz="quarter" idx="16"/>
          </p:nvPr>
        </p:nvSpPr>
        <p:spPr>
          <a:solidFill>
            <a:schemeClr val="tx1">
              <a:lumMod val="65000"/>
              <a:lumOff val="35000"/>
            </a:schemeClr>
          </a:solidFill>
        </p:spPr>
        <p:txBody>
          <a:bodyPr rtlCol="0"/>
          <a:lstStyle/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Shape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16" name="Shape 15"/>
          <p:cNvSpPr>
            <a:spLocks noGrp="1"/>
          </p:cNvSpPr>
          <p:nvPr>
            <p:ph type="body" sz="quarter" idx="1"/>
          </p:nvPr>
        </p:nvSpPr>
        <p:spPr>
          <a:xfrm>
            <a:off x="812800" y="1752600"/>
            <a:ext cx="5181600" cy="640080"/>
          </a:xfrm>
          <a:solidFill>
            <a:schemeClr val="bg1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hape 14"/>
          <p:cNvSpPr>
            <a:spLocks noGrp="1"/>
          </p:cNvSpPr>
          <p:nvPr>
            <p:ph type="body" sz="quarter" idx="3"/>
          </p:nvPr>
        </p:nvSpPr>
        <p:spPr>
          <a:xfrm>
            <a:off x="6400800" y="1752600"/>
            <a:ext cx="5181600" cy="640080"/>
          </a:xfrm>
          <a:solidFill>
            <a:schemeClr val="bg1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Shape 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hap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4" name="Shap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5" name="Shap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3" name="Shap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4" name="Shap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711200" cy="381000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812800" y="273050"/>
            <a:ext cx="10769600" cy="869950"/>
          </a:xfrm>
        </p:spPr>
        <p:txBody>
          <a:bodyPr anchor="ctr"/>
          <a:lstStyle>
            <a:lvl1pPr algn="l">
              <a:buNone/>
              <a:defRPr sz="4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hap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6" name="Shap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7" name="Shap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body" idx="2"/>
          </p:nvPr>
        </p:nvSpPr>
        <p:spPr>
          <a:xfrm>
            <a:off x="812800" y="1752600"/>
            <a:ext cx="2133600" cy="4343400"/>
          </a:xfrm>
          <a:solidFill>
            <a:schemeClr val="tx1">
              <a:lumMod val="65000"/>
              <a:lumOff val="35000"/>
            </a:schemeClr>
          </a:solidFill>
          <a:ln w="50800" cap="sq" cmpd="dbl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hape 8"/>
          <p:cNvSpPr>
            <a:spLocks noGrp="1"/>
          </p:cNvSpPr>
          <p:nvPr>
            <p:ph sz="quarter" idx="1"/>
          </p:nvPr>
        </p:nvSpPr>
        <p:spPr>
          <a:xfrm>
            <a:off x="3149600" y="1752600"/>
            <a:ext cx="8534400" cy="4419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3"/>
          <p:cNvSpPr>
            <a:spLocks noGrp="1"/>
          </p:cNvSpPr>
          <p:nvPr>
            <p:ph type="body" sz="half" idx="2"/>
          </p:nvPr>
        </p:nvSpPr>
        <p:spPr>
          <a:xfrm>
            <a:off x="2133600" y="5486400"/>
            <a:ext cx="9753600" cy="685800"/>
          </a:xfrm>
        </p:spPr>
        <p:txBody>
          <a:bodyPr/>
          <a:lstStyle>
            <a:lvl1pPr marL="0" indent="0">
              <a:buFontTx/>
              <a:buNone/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14224" y="4586224"/>
            <a:ext cx="12192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14224" y="4667101"/>
            <a:ext cx="1950720" cy="713232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2060448" y="4654296"/>
            <a:ext cx="10131552" cy="7132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2133600" y="4667101"/>
            <a:ext cx="97536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 bwMode="white">
          <a:xfrm>
            <a:off x="1930400" y="0"/>
            <a:ext cx="134112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12" name="Shape 11"/>
          <p:cNvSpPr>
            <a:spLocks noGrp="1"/>
          </p:cNvSpPr>
          <p:nvPr>
            <p:ph type="dt" sz="half" idx="10"/>
          </p:nvPr>
        </p:nvSpPr>
        <p:spPr>
          <a:xfrm>
            <a:off x="8331200" y="6248401"/>
            <a:ext cx="3556000" cy="365125"/>
          </a:xfrm>
        </p:spPr>
        <p:txBody>
          <a:bodyPr rtlCol="0"/>
          <a:lstStyle/>
          <a:p>
            <a:r>
              <a:rPr lang="en-US" dirty="0"/>
              <a:t>February 3, 2021</a:t>
            </a:r>
          </a:p>
        </p:txBody>
      </p:sp>
      <p:sp>
        <p:nvSpPr>
          <p:cNvPr id="13" name="Shape 12"/>
          <p:cNvSpPr>
            <a:spLocks noGrp="1"/>
          </p:cNvSpPr>
          <p:nvPr>
            <p:ph type="sldNum" sz="quarter" idx="11"/>
          </p:nvPr>
        </p:nvSpPr>
        <p:spPr>
          <a:xfrm>
            <a:off x="0" y="4659311"/>
            <a:ext cx="19304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14" name="Shape 13"/>
          <p:cNvSpPr>
            <a:spLocks noGrp="1"/>
          </p:cNvSpPr>
          <p:nvPr>
            <p:ph type="ftr" sz="quarter" idx="12"/>
          </p:nvPr>
        </p:nvSpPr>
        <p:spPr>
          <a:xfrm>
            <a:off x="2133600" y="6248207"/>
            <a:ext cx="609600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2080768" y="0"/>
            <a:ext cx="10111232" cy="4568952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hap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2AC53DF-4216-466D-99A7-94400E6C2A25}" type="slidenum">
              <a:rPr lang="en-US" sz="1200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 orient="vert"/>
          </p:nvPr>
        </p:nvSpPr>
        <p:spPr>
          <a:xfrm>
            <a:off x="8737600" y="609601"/>
            <a:ext cx="2743200" cy="5516563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hape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7416800" cy="5516564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>
          <a:xfrm>
            <a:off x="8737600" y="6248403"/>
            <a:ext cx="2946400" cy="365125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/>
              <a:t>February 3, 2021</a:t>
            </a:r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>
          <a:xfrm>
            <a:off x="609602" y="6248208"/>
            <a:ext cx="7431311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8128424" y="0"/>
            <a:ext cx="42672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8189384" y="609600"/>
            <a:ext cx="304800" cy="624840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8189384" y="0"/>
            <a:ext cx="3048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>
          <a:xfrm rot="5400000">
            <a:off x="8075084" y="103716"/>
            <a:ext cx="533400" cy="325968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2AC53DF-4216-466D-99A7-94400E6C2A25}" type="slidenum">
              <a:rPr lang="en-US" sz="1200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New SRAG Logo Small--white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"/>
          </a:blip>
          <a:srcRect b="18551"/>
          <a:stretch>
            <a:fillRect/>
          </a:stretch>
        </p:blipFill>
        <p:spPr bwMode="auto">
          <a:xfrm>
            <a:off x="9838267" y="0"/>
            <a:ext cx="2353733" cy="898634"/>
          </a:xfrm>
          <a:prstGeom prst="rect">
            <a:avLst/>
          </a:prstGeom>
          <a:noFill/>
        </p:spPr>
      </p:pic>
      <p:grpSp>
        <p:nvGrpSpPr>
          <p:cNvPr id="8" name="Group 18"/>
          <p:cNvGrpSpPr>
            <a:grpSpLocks/>
          </p:cNvGrpSpPr>
          <p:nvPr userDrawn="1"/>
        </p:nvGrpSpPr>
        <p:grpSpPr bwMode="auto">
          <a:xfrm>
            <a:off x="1" y="1"/>
            <a:ext cx="1849820" cy="1031250"/>
            <a:chOff x="4608" y="-96"/>
            <a:chExt cx="1076" cy="834"/>
          </a:xfrm>
        </p:grpSpPr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4608" y="576"/>
              <a:ext cx="1076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612" tIns="38100" rIns="74612" bIns="38100">
              <a:spAutoFit/>
            </a:bodyPr>
            <a:lstStyle/>
            <a:p>
              <a:pPr defTabSz="608013"/>
              <a:r>
                <a:rPr 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Lyndon B. Johnson Space Center</a:t>
              </a:r>
            </a:p>
          </p:txBody>
        </p:sp>
        <p:pic>
          <p:nvPicPr>
            <p:cNvPr id="10" name="Picture 20" descr="nasa fullblack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l="14940" t="11234" r="14940" b="11234"/>
            <a:stretch>
              <a:fillRect/>
            </a:stretch>
          </p:blipFill>
          <p:spPr bwMode="auto">
            <a:xfrm>
              <a:off x="4704" y="-96"/>
              <a:ext cx="816" cy="81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976745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New SRAG Logo Small--white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"/>
          </a:blip>
          <a:srcRect b="18551"/>
          <a:stretch>
            <a:fillRect/>
          </a:stretch>
        </p:blipFill>
        <p:spPr bwMode="auto">
          <a:xfrm>
            <a:off x="9838267" y="0"/>
            <a:ext cx="2353733" cy="898634"/>
          </a:xfrm>
          <a:prstGeom prst="rect">
            <a:avLst/>
          </a:prstGeom>
          <a:noFill/>
        </p:spPr>
      </p:pic>
      <p:grpSp>
        <p:nvGrpSpPr>
          <p:cNvPr id="8" name="Group 18"/>
          <p:cNvGrpSpPr>
            <a:grpSpLocks/>
          </p:cNvGrpSpPr>
          <p:nvPr userDrawn="1"/>
        </p:nvGrpSpPr>
        <p:grpSpPr bwMode="auto">
          <a:xfrm>
            <a:off x="1" y="1"/>
            <a:ext cx="1849820" cy="1031250"/>
            <a:chOff x="4608" y="-96"/>
            <a:chExt cx="1076" cy="834"/>
          </a:xfrm>
        </p:grpSpPr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4608" y="576"/>
              <a:ext cx="1076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612" tIns="38100" rIns="74612" bIns="38100">
              <a:spAutoFit/>
            </a:bodyPr>
            <a:lstStyle/>
            <a:p>
              <a:pPr defTabSz="608013"/>
              <a:r>
                <a:rPr 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Lyndon B. Johnson Space Center</a:t>
              </a:r>
            </a:p>
          </p:txBody>
        </p:sp>
        <p:pic>
          <p:nvPicPr>
            <p:cNvPr id="10" name="Picture 20" descr="nasa fullblack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l="14940" t="11234" r="14940" b="11234"/>
            <a:stretch>
              <a:fillRect/>
            </a:stretch>
          </p:blipFill>
          <p:spPr bwMode="auto">
            <a:xfrm>
              <a:off x="4704" y="-96"/>
              <a:ext cx="816" cy="81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1781911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4" descr="New SRAG Logo Small--white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2000"/>
          </a:blip>
          <a:srcRect b="18551"/>
          <a:stretch>
            <a:fillRect/>
          </a:stretch>
        </p:blipFill>
        <p:spPr bwMode="auto">
          <a:xfrm>
            <a:off x="9838267" y="0"/>
            <a:ext cx="2353733" cy="898634"/>
          </a:xfrm>
          <a:prstGeom prst="rect">
            <a:avLst/>
          </a:prstGeom>
          <a:noFill/>
        </p:spPr>
      </p:pic>
      <p:grpSp>
        <p:nvGrpSpPr>
          <p:cNvPr id="8" name="Group 18"/>
          <p:cNvGrpSpPr>
            <a:grpSpLocks/>
          </p:cNvGrpSpPr>
          <p:nvPr userDrawn="1"/>
        </p:nvGrpSpPr>
        <p:grpSpPr bwMode="auto">
          <a:xfrm>
            <a:off x="1" y="1"/>
            <a:ext cx="1849820" cy="1031250"/>
            <a:chOff x="4608" y="-96"/>
            <a:chExt cx="1076" cy="834"/>
          </a:xfrm>
        </p:grpSpPr>
        <p:sp>
          <p:nvSpPr>
            <p:cNvPr id="9" name="Rectangle 19"/>
            <p:cNvSpPr>
              <a:spLocks noChangeArrowheads="1"/>
            </p:cNvSpPr>
            <p:nvPr/>
          </p:nvSpPr>
          <p:spPr bwMode="auto">
            <a:xfrm>
              <a:off x="4608" y="576"/>
              <a:ext cx="1076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74612" tIns="38100" rIns="74612" bIns="38100">
              <a:spAutoFit/>
            </a:bodyPr>
            <a:lstStyle/>
            <a:p>
              <a:pPr defTabSz="608013"/>
              <a:r>
                <a:rPr lang="en-US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Lyndon B. Johnson Space Center</a:t>
              </a:r>
            </a:p>
          </p:txBody>
        </p:sp>
        <p:pic>
          <p:nvPicPr>
            <p:cNvPr id="10" name="Picture 20" descr="nasa fullblack"/>
            <p:cNvPicPr>
              <a:picLocks noChangeAspect="1" noChangeArrowheads="1"/>
            </p:cNvPicPr>
            <p:nvPr userDrawn="1"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l="14940" t="11234" r="14940" b="11234"/>
            <a:stretch>
              <a:fillRect/>
            </a:stretch>
          </p:blipFill>
          <p:spPr bwMode="auto">
            <a:xfrm>
              <a:off x="4704" y="-96"/>
              <a:ext cx="816" cy="81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14676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812800" y="228600"/>
            <a:ext cx="108712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816864" y="1600200"/>
            <a:ext cx="108712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128000" y="6248401"/>
            <a:ext cx="3556000" cy="3651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anchor="ctr" anchorCtr="0"/>
          <a:lstStyle>
            <a:lvl1pPr algn="l">
              <a:defRPr sz="14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December 8, 2017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12801" y="6248207"/>
            <a:ext cx="7228111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anchor="ctr"/>
          <a:lstStyle>
            <a:lvl1pPr algn="r"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ASCAN Training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12192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7112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87400" y="1280160"/>
            <a:ext cx="114046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711200" cy="2444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anchor="ctr" anchorCtr="0">
            <a:normAutofit/>
          </a:bodyPr>
          <a:lstStyle>
            <a:lvl1pPr algn="ctr">
              <a:defRPr sz="1400"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2AC53DF-4216-466D-99A7-94400E6C2A25}" type="slidenum">
              <a:rPr lang="en-US" sz="1200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7" r:id="rId12"/>
    <p:sldLayoutId id="2147483708" r:id="rId13"/>
    <p:sldLayoutId id="2147483709" r:id="rId14"/>
  </p:sldLayoutIdLst>
  <p:hf hdr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rtl="0" eaLnBrk="1" latinLnBrk="0" hangingPunct="1">
        <a:spcBef>
          <a:spcPts val="700"/>
        </a:spcBef>
        <a:buClr>
          <a:schemeClr val="tx1">
            <a:lumMod val="85000"/>
            <a:lumOff val="15000"/>
          </a:schemeClr>
        </a:buClr>
        <a:buSzPct val="125000"/>
        <a:buFontTx/>
        <a:buNone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27063" indent="-261938" algn="l" rtl="0" eaLnBrk="1" latinLnBrk="0" hangingPunct="1">
        <a:spcBef>
          <a:spcPts val="550"/>
        </a:spcBef>
        <a:buClr>
          <a:schemeClr val="tx1">
            <a:lumMod val="85000"/>
            <a:lumOff val="15000"/>
          </a:schemeClr>
        </a:buClr>
        <a:buSzPct val="125000"/>
        <a:buFont typeface="Arial" panose="020B0604020202020204" pitchFamily="34" charset="0"/>
        <a:buChar char="•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tx1">
            <a:lumMod val="85000"/>
            <a:lumOff val="15000"/>
          </a:schemeClr>
        </a:buClr>
        <a:buSzPct val="125000"/>
        <a:buFont typeface="Arial" panose="020B0604020202020204" pitchFamily="34" charset="0"/>
        <a:buChar char="•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tx1">
            <a:lumMod val="85000"/>
            <a:lumOff val="15000"/>
          </a:schemeClr>
        </a:buClr>
        <a:buSzPct val="125000"/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tx1">
            <a:lumMod val="85000"/>
            <a:lumOff val="15000"/>
          </a:schemeClr>
        </a:buClr>
        <a:buSzPct val="125000"/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tiff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533400" y="4038600"/>
            <a:ext cx="11252200" cy="1828800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NASA Radiation operations</a:t>
            </a:r>
            <a:br>
              <a:rPr lang="en-US" sz="4800" dirty="0">
                <a:solidFill>
                  <a:schemeClr val="bg1">
                    <a:lumMod val="10000"/>
                    <a:lumOff val="90000"/>
                  </a:schemeClr>
                </a:solidFill>
              </a:rPr>
            </a:br>
            <a:r>
              <a:rPr lang="en-US" sz="4800" dirty="0">
                <a:solidFill>
                  <a:schemeClr val="bg1">
                    <a:lumMod val="10000"/>
                    <a:lumOff val="90000"/>
                  </a:schemeClr>
                </a:solidFill>
              </a:rPr>
              <a:t>sources, models, and standards</a:t>
            </a:r>
            <a:endParaRPr lang="en-US" sz="6000" dirty="0">
              <a:solidFill>
                <a:schemeClr val="bg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Cato Milder, MSPH</a:t>
            </a:r>
          </a:p>
          <a:p>
            <a:r>
              <a:rPr lang="en-US" dirty="0">
                <a:solidFill>
                  <a:schemeClr val="bg1">
                    <a:lumMod val="10000"/>
                    <a:lumOff val="90000"/>
                  </a:schemeClr>
                </a:solidFill>
              </a:rPr>
              <a:t>Space Radiation Analysis Group (SRAG)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AC53DF-4216-466D-99A7-94400E6C2A2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740400" cy="4572000"/>
          </a:xfrm>
        </p:spPr>
        <p:txBody>
          <a:bodyPr>
            <a:normAutofit/>
          </a:bodyPr>
          <a:lstStyle/>
          <a:p>
            <a:r>
              <a:rPr lang="en-US" dirty="0"/>
              <a:t>Exposures in space</a:t>
            </a:r>
          </a:p>
          <a:p>
            <a:pPr lvl="1"/>
            <a:r>
              <a:rPr lang="en-US" dirty="0"/>
              <a:t>The space radiation environment</a:t>
            </a:r>
          </a:p>
          <a:p>
            <a:pPr lvl="1"/>
            <a:r>
              <a:rPr lang="en-US" dirty="0"/>
              <a:t>Radiation quality</a:t>
            </a:r>
          </a:p>
          <a:p>
            <a:pPr lvl="1"/>
            <a:r>
              <a:rPr lang="en-US" dirty="0"/>
              <a:t>Dose and dose-rate</a:t>
            </a:r>
          </a:p>
          <a:p>
            <a:pPr marL="457200" indent="-457200"/>
            <a:r>
              <a:rPr lang="en-US" dirty="0"/>
              <a:t>Health risks in humans</a:t>
            </a:r>
          </a:p>
          <a:p>
            <a:pPr lvl="1"/>
            <a:r>
              <a:rPr lang="en-US" dirty="0"/>
              <a:t>Potential health risks</a:t>
            </a:r>
          </a:p>
          <a:p>
            <a:pPr lvl="1"/>
            <a:r>
              <a:rPr lang="en-US" dirty="0"/>
              <a:t>NASA limits and standards</a:t>
            </a:r>
          </a:p>
          <a:p>
            <a:pPr lvl="1"/>
            <a:r>
              <a:rPr lang="en-US" dirty="0"/>
              <a:t>Challenges in risk assessment</a:t>
            </a:r>
          </a:p>
          <a:p>
            <a:pPr marL="457200" indent="-457200"/>
            <a:r>
              <a:rPr lang="en-US" dirty="0"/>
              <a:t>Conclusions and lingering questions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6B21DE-A8C9-FB4A-9E1E-8B4251212369}"/>
              </a:ext>
            </a:extLst>
          </p:cNvPr>
          <p:cNvSpPr/>
          <p:nvPr/>
        </p:nvSpPr>
        <p:spPr>
          <a:xfrm>
            <a:off x="7503390" y="1589567"/>
            <a:ext cx="4079009" cy="954107"/>
          </a:xfrm>
          <a:prstGeom prst="rect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solidFill>
                  <a:srgbClr val="3F3F3F"/>
                </a:solidFill>
                <a:latin typeface="Calibri" panose="020F0502020204030204" pitchFamily="34" charset="0"/>
              </a:rPr>
              <a:t>Disclaimer: The views, thoughts, and opinions expressed here belong solely to the author, and do not reflect those of the author’s employer, organization, committee or other group or individual.</a:t>
            </a:r>
            <a:endParaRPr lang="en-US" sz="1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3AF5C8-3647-914B-B33F-6F980D6B90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3" t="20591" r="21141" b="25391"/>
          <a:stretch/>
        </p:blipFill>
        <p:spPr bwMode="auto">
          <a:xfrm>
            <a:off x="8267698" y="2639689"/>
            <a:ext cx="2550391" cy="3512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958" y="2767184"/>
            <a:ext cx="3943507" cy="22320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0F9568-A403-3F45-B1E1-D38A9D86DAE2}"/>
              </a:ext>
            </a:extLst>
          </p:cNvPr>
          <p:cNvSpPr txBox="1"/>
          <p:nvPr/>
        </p:nvSpPr>
        <p:spPr>
          <a:xfrm>
            <a:off x="9245512" y="3590258"/>
            <a:ext cx="378309" cy="369332"/>
          </a:xfrm>
          <a:prstGeom prst="rect">
            <a:avLst/>
          </a:pr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Solar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>
          <a:xfrm>
            <a:off x="812799" y="1589567"/>
            <a:ext cx="7363635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Space is a </a:t>
            </a:r>
            <a:r>
              <a:rPr lang="en-US" dirty="0">
                <a:solidFill>
                  <a:srgbClr val="0070C0"/>
                </a:solidFill>
              </a:rPr>
              <a:t>radiation environment</a:t>
            </a:r>
          </a:p>
          <a:p>
            <a:r>
              <a:rPr lang="en-US" dirty="0"/>
              <a:t>NASA was given the authority by congress “</a:t>
            </a:r>
            <a:r>
              <a:rPr lang="en-US" i="1" dirty="0"/>
              <a:t>to make, promulgate, issue, rescind, and amend rules and regulations governing the manner of its operations and the exercise of the powers vested in it by law</a:t>
            </a:r>
            <a:r>
              <a:rPr lang="en-US" dirty="0"/>
              <a:t>”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/>
              <a:t>National Aeronautics and Space Act –1958 §203(b)(1)</a:t>
            </a:r>
          </a:p>
          <a:p>
            <a:pPr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/>
              <a:t>Astronauts are </a:t>
            </a:r>
            <a:r>
              <a:rPr lang="en-US" dirty="0">
                <a:solidFill>
                  <a:srgbClr val="0070C0"/>
                </a:solidFill>
              </a:rPr>
              <a:t>radiation workers</a:t>
            </a:r>
          </a:p>
          <a:p>
            <a:pPr lvl="2"/>
            <a:r>
              <a:rPr lang="en-US" dirty="0"/>
              <a:t>NASA limits excessive space radiation exposure</a:t>
            </a:r>
          </a:p>
          <a:p>
            <a:pPr lvl="2"/>
            <a:r>
              <a:rPr lang="en-US" dirty="0"/>
              <a:t>NCRP 132 (2000) recommendations are the basis for supplementary radiation standards (29 CFR 1960.18)</a:t>
            </a:r>
          </a:p>
          <a:p>
            <a:r>
              <a:rPr lang="en-US" dirty="0"/>
              <a:t>The Space Radiation Analysis Group (SRAG) is responsible for astronaut radiation protection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pic>
        <p:nvPicPr>
          <p:cNvPr id="13" name="Picture 2" descr="Image result for caution radiation area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" t="5256" r="6648" b="9163"/>
          <a:stretch/>
        </p:blipFill>
        <p:spPr bwMode="auto">
          <a:xfrm rot="20347441">
            <a:off x="8943853" y="3210265"/>
            <a:ext cx="1924293" cy="133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r="662" b="1369"/>
          <a:stretch/>
        </p:blipFill>
        <p:spPr>
          <a:xfrm>
            <a:off x="8111958" y="2952756"/>
            <a:ext cx="3931863" cy="18872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/>
          <a:srcRect l="6316"/>
          <a:stretch/>
        </p:blipFill>
        <p:spPr>
          <a:xfrm>
            <a:off x="8520213" y="2321144"/>
            <a:ext cx="3115352" cy="31241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082022-D651-2F40-A7FE-2CE86102A397}"/>
              </a:ext>
            </a:extLst>
          </p:cNvPr>
          <p:cNvSpPr txBox="1"/>
          <p:nvPr/>
        </p:nvSpPr>
        <p:spPr>
          <a:xfrm>
            <a:off x="7973905" y="9604"/>
            <a:ext cx="4227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NCRP: National Council on Radiation Protection and measurements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CFR: Code of Federal Regulations</a:t>
            </a:r>
          </a:p>
        </p:txBody>
      </p:sp>
    </p:spTree>
    <p:extLst>
      <p:ext uri="{BB962C8B-B14F-4D97-AF65-F5344CB8AC3E}">
        <p14:creationId xmlns:p14="http://schemas.microsoft.com/office/powerpoint/2010/main" val="181718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BA3217-1603-5849-B754-6556BE6EE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space radiation environment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Radiation 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Dose and dose-rate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14E949-DDDC-8A4A-AD0B-538A247F6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Exposures in space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5A7BA-932B-6E49-8A66-D573E54DB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February 3, 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56133-0D9C-1947-9711-0565590F8B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1AD93096-5B34-4342-9326-69289CEAE4C2}" type="slidenum">
              <a:rPr lang="en-US" smtClean="0"/>
              <a:pPr algn="ctr"/>
              <a:t>4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71B2E2-1CDF-134A-B580-621F07C517E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Risk Assessment and Mitigation of Space Radiation Effects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E39CD2-F707-C540-8CE6-BF675AF50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781301"/>
            <a:ext cx="4468871" cy="29718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87967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Space Radiation Environment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2801" y="6264275"/>
            <a:ext cx="7228111" cy="365125"/>
          </a:xfrm>
        </p:spPr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High energy </a:t>
            </a:r>
            <a:r>
              <a:rPr lang="en-US" b="1" dirty="0">
                <a:solidFill>
                  <a:srgbClr val="0070C0"/>
                </a:solidFill>
              </a:rPr>
              <a:t>particles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dirty="0"/>
              <a:t>Galactic Cosmic Rays (GCR)</a:t>
            </a:r>
          </a:p>
          <a:p>
            <a:pPr lvl="2"/>
            <a:r>
              <a:rPr lang="en-US" b="1" dirty="0"/>
              <a:t>90% protons</a:t>
            </a:r>
          </a:p>
          <a:p>
            <a:pPr lvl="2"/>
            <a:r>
              <a:rPr lang="en-US" dirty="0"/>
              <a:t>9% helium</a:t>
            </a:r>
          </a:p>
          <a:p>
            <a:pPr lvl="2"/>
            <a:r>
              <a:rPr lang="en-US" dirty="0"/>
              <a:t>1% heavier particles</a:t>
            </a:r>
          </a:p>
          <a:p>
            <a:pPr lvl="2"/>
            <a:r>
              <a:rPr lang="en-US" dirty="0"/>
              <a:t>Modulated by solar cycle</a:t>
            </a:r>
          </a:p>
          <a:p>
            <a:pPr lvl="2"/>
            <a:r>
              <a:rPr lang="en-US" dirty="0"/>
              <a:t>Chronic low exposure</a:t>
            </a:r>
          </a:p>
          <a:p>
            <a:pPr lvl="1"/>
            <a:r>
              <a:rPr lang="en-US" dirty="0"/>
              <a:t>Trapped Radiation</a:t>
            </a:r>
          </a:p>
          <a:p>
            <a:pPr lvl="2"/>
            <a:r>
              <a:rPr lang="en-US" b="1" dirty="0"/>
              <a:t>Protons </a:t>
            </a:r>
            <a:r>
              <a:rPr lang="en-US" dirty="0"/>
              <a:t>and electrons</a:t>
            </a:r>
          </a:p>
          <a:p>
            <a:pPr lvl="2"/>
            <a:r>
              <a:rPr lang="en-US" dirty="0"/>
              <a:t>“Acute” exposure during transit</a:t>
            </a:r>
          </a:p>
          <a:p>
            <a:pPr lvl="1"/>
            <a:r>
              <a:rPr lang="en-US" dirty="0"/>
              <a:t>Solar Events</a:t>
            </a:r>
          </a:p>
          <a:p>
            <a:pPr lvl="2"/>
            <a:r>
              <a:rPr lang="en-US" b="1" dirty="0"/>
              <a:t>Protons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“Acute” exposure during transit</a:t>
            </a:r>
          </a:p>
        </p:txBody>
      </p:sp>
      <p:pic>
        <p:nvPicPr>
          <p:cNvPr id="8" name="Picture 2" descr="Radiation in Space">
            <a:extLst>
              <a:ext uri="{FF2B5EF4-FFF2-40B4-BE49-F238E27FC236}">
                <a16:creationId xmlns:a16="http://schemas.microsoft.com/office/drawing/2014/main" id="{A9128878-A1FB-9F41-9668-5A83980A3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2" t="74727" r="40816" b="5089"/>
          <a:stretch/>
        </p:blipFill>
        <p:spPr bwMode="auto">
          <a:xfrm>
            <a:off x="5712256" y="2879988"/>
            <a:ext cx="6257729" cy="186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B4441E0-EE34-3E42-992E-9D09183DD029}"/>
              </a:ext>
            </a:extLst>
          </p:cNvPr>
          <p:cNvGrpSpPr/>
          <p:nvPr/>
        </p:nvGrpSpPr>
        <p:grpSpPr>
          <a:xfrm>
            <a:off x="6629619" y="2139950"/>
            <a:ext cx="4423005" cy="3884557"/>
            <a:chOff x="6629619" y="2139950"/>
            <a:chExt cx="4423005" cy="388455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70EE03D-73B2-3E45-A8B7-5ABCCCADA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29619" y="2139950"/>
              <a:ext cx="3949700" cy="34163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20684B-59FF-D848-9906-5B74C9130EFC}"/>
                </a:ext>
              </a:extLst>
            </p:cNvPr>
            <p:cNvSpPr/>
            <p:nvPr/>
          </p:nvSpPr>
          <p:spPr>
            <a:xfrm>
              <a:off x="6629619" y="5562842"/>
              <a:ext cx="44230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/>
                <a:t>Abundance (black bars) and relative dose contribution (open bars) of galactic cosmic ray particles in free space. </a:t>
              </a:r>
              <a:r>
                <a:rPr lang="en-US" sz="1200" dirty="0" err="1"/>
                <a:t>Wefel</a:t>
              </a:r>
              <a:r>
                <a:rPr lang="en-US" sz="1200" dirty="0"/>
                <a:t> (1979)</a:t>
              </a:r>
            </a:p>
          </p:txBody>
        </p:sp>
      </p:grpSp>
      <p:pic>
        <p:nvPicPr>
          <p:cNvPr id="16" name="Picture 15" descr="SRAG_SAA.PNG">
            <a:extLst>
              <a:ext uri="{FF2B5EF4-FFF2-40B4-BE49-F238E27FC236}">
                <a16:creationId xmlns:a16="http://schemas.microsoft.com/office/drawing/2014/main" id="{E6A52A64-0780-5740-954C-A2EB5580DB6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6723" y="2238829"/>
            <a:ext cx="4828796" cy="29809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9C783D3-1FFF-B942-97CF-A2CF1E1887F9}"/>
              </a:ext>
            </a:extLst>
          </p:cNvPr>
          <p:cNvGrpSpPr/>
          <p:nvPr/>
        </p:nvGrpSpPr>
        <p:grpSpPr>
          <a:xfrm>
            <a:off x="6669107" y="2622413"/>
            <a:ext cx="4344027" cy="2222582"/>
            <a:chOff x="6432038" y="2863082"/>
            <a:chExt cx="4344027" cy="2222582"/>
          </a:xfrm>
        </p:grpSpPr>
        <p:pic>
          <p:nvPicPr>
            <p:cNvPr id="14" name="Picture 13" descr="sunearth01">
              <a:extLst>
                <a:ext uri="{FF2B5EF4-FFF2-40B4-BE49-F238E27FC236}">
                  <a16:creationId xmlns:a16="http://schemas.microsoft.com/office/drawing/2014/main" id="{E742553A-C82F-C94C-BA5D-57189F5F6C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/>
            <a:srcRect t="14300" b="15528"/>
            <a:stretch/>
          </p:blipFill>
          <p:spPr bwMode="auto">
            <a:xfrm>
              <a:off x="6723883" y="2863082"/>
              <a:ext cx="4052182" cy="222258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0135DAA-B999-384F-A9D6-FA7E07791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2038" y="3380732"/>
              <a:ext cx="3488197" cy="1070971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46C26EC-60B3-B14E-9680-7EAE4D16F77B}"/>
              </a:ext>
            </a:extLst>
          </p:cNvPr>
          <p:cNvSpPr txBox="1"/>
          <p:nvPr/>
        </p:nvSpPr>
        <p:spPr>
          <a:xfrm>
            <a:off x="10355967" y="9604"/>
            <a:ext cx="18457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GCR: Galactic Cosmic Rays</a:t>
            </a:r>
          </a:p>
        </p:txBody>
      </p:sp>
    </p:spTree>
    <p:extLst>
      <p:ext uri="{BB962C8B-B14F-4D97-AF65-F5344CB8AC3E}">
        <p14:creationId xmlns:p14="http://schemas.microsoft.com/office/powerpoint/2010/main" val="322140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 Quality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Energy deposition varies </a:t>
            </a:r>
          </a:p>
          <a:p>
            <a:pPr lvl="1"/>
            <a:r>
              <a:rPr lang="en-US" dirty="0"/>
              <a:t>Radiation type</a:t>
            </a:r>
          </a:p>
          <a:p>
            <a:pPr lvl="2"/>
            <a:r>
              <a:rPr lang="en-US" dirty="0"/>
              <a:t>Photons or particles</a:t>
            </a:r>
          </a:p>
          <a:p>
            <a:pPr lvl="1"/>
            <a:r>
              <a:rPr lang="en-US" dirty="0"/>
              <a:t>Substrate</a:t>
            </a:r>
          </a:p>
          <a:p>
            <a:r>
              <a:rPr lang="en-US" dirty="0"/>
              <a:t>Biological effectiveness differs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Damage and repair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Consequences still under investigation</a:t>
            </a:r>
          </a:p>
          <a:p>
            <a:r>
              <a:rPr lang="en-US" dirty="0"/>
              <a:t>Adjust absorbed dose to account for differences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Quality factor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Equivalent dose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/>
              <a:t>December 8, 2017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ASCAN Training</a:t>
            </a:r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9991904" y="1996821"/>
            <a:ext cx="2037030" cy="3538886"/>
            <a:chOff x="9434917" y="179896"/>
            <a:chExt cx="2037030" cy="353888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3"/>
            <a:srcRect l="3184" t="24566" r="68676" b="1170"/>
            <a:stretch/>
          </p:blipFill>
          <p:spPr>
            <a:xfrm>
              <a:off x="9434917" y="179896"/>
              <a:ext cx="2037030" cy="3331675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0511073" y="3487950"/>
              <a:ext cx="9608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Wang et al 2012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465645" y="2967869"/>
            <a:ext cx="2867025" cy="1986461"/>
            <a:chOff x="6319572" y="1845734"/>
            <a:chExt cx="2867025" cy="1986461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9572" y="1845734"/>
              <a:ext cx="2867025" cy="17145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8471337" y="3601363"/>
              <a:ext cx="71526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Colin Baker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076" y="3121085"/>
            <a:ext cx="1849979" cy="13858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8248" y="3124200"/>
            <a:ext cx="1682270" cy="13826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0381166" y="9604"/>
            <a:ext cx="1820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/>
              <a:t>LET: Linear Energy Transfer</a:t>
            </a:r>
          </a:p>
        </p:txBody>
      </p:sp>
    </p:spTree>
    <p:extLst>
      <p:ext uri="{BB962C8B-B14F-4D97-AF65-F5344CB8AC3E}">
        <p14:creationId xmlns:p14="http://schemas.microsoft.com/office/powerpoint/2010/main" val="190598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624583-EFD6-0D4A-BCFD-FD3E3C8FC2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99" t="16747" r="16401" b="24483"/>
          <a:stretch/>
        </p:blipFill>
        <p:spPr>
          <a:xfrm>
            <a:off x="7000795" y="2209800"/>
            <a:ext cx="4187944" cy="3886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Expected Doses and Dose Rates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7946136" cy="4495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Depend on </a:t>
            </a:r>
            <a:r>
              <a:rPr lang="en-US" b="1" dirty="0">
                <a:solidFill>
                  <a:srgbClr val="272727">
                    <a:lumMod val="75000"/>
                    <a:lumOff val="25000"/>
                  </a:srgbClr>
                </a:solidFill>
              </a:rPr>
              <a:t>mission parameters </a:t>
            </a: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and </a:t>
            </a:r>
            <a:r>
              <a:rPr lang="en-US" b="1" dirty="0">
                <a:solidFill>
                  <a:srgbClr val="272727">
                    <a:lumMod val="75000"/>
                    <a:lumOff val="25000"/>
                  </a:srgbClr>
                </a:solidFill>
              </a:rPr>
              <a:t>solar activity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Duration</a:t>
            </a:r>
          </a:p>
          <a:p>
            <a:pPr lvl="1"/>
            <a:r>
              <a:rPr lang="en-US" dirty="0"/>
              <a:t>Trajectory and shielding</a:t>
            </a:r>
          </a:p>
          <a:p>
            <a:pPr lvl="2"/>
            <a:r>
              <a:rPr lang="en-US" dirty="0"/>
              <a:t>Determine source exposure</a:t>
            </a:r>
          </a:p>
          <a:p>
            <a:pPr lvl="3"/>
            <a:r>
              <a:rPr lang="en-US" dirty="0"/>
              <a:t>Effects “quality factor”</a:t>
            </a:r>
          </a:p>
          <a:p>
            <a:pPr lvl="1"/>
            <a:r>
              <a:rPr lang="en-US" dirty="0"/>
              <a:t>Solar cycle</a:t>
            </a:r>
          </a:p>
          <a:p>
            <a:pPr lvl="2"/>
            <a:r>
              <a:rPr lang="en-US" dirty="0"/>
              <a:t>11 year cycle</a:t>
            </a:r>
          </a:p>
          <a:p>
            <a:pPr lvl="2"/>
            <a:r>
              <a:rPr lang="en-US" dirty="0"/>
              <a:t>Solar minimum vs. solar maximum</a:t>
            </a:r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Each crew member is badged</a:t>
            </a:r>
          </a:p>
          <a:p>
            <a:pPr lvl="1"/>
            <a:r>
              <a:rPr lang="en-US" dirty="0">
                <a:sym typeface="Wingdings" pitchFamily="2" charset="2"/>
              </a:rPr>
              <a:t>Active radiation area monitoring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429E23-ED93-B548-BBF5-1FDE490F834C}"/>
              </a:ext>
            </a:extLst>
          </p:cNvPr>
          <p:cNvSpPr txBox="1"/>
          <p:nvPr/>
        </p:nvSpPr>
        <p:spPr>
          <a:xfrm>
            <a:off x="10100000" y="9604"/>
            <a:ext cx="21017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GCR: Galactic Cosmic Rays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ISS: International Space Station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IV: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IntraVehicular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182946-7FCB-F643-B31F-17310DE09D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292" t="56424" r="8873" b="1891"/>
          <a:stretch/>
        </p:blipFill>
        <p:spPr>
          <a:xfrm>
            <a:off x="6321747" y="2481704"/>
            <a:ext cx="5593876" cy="30930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1E4C57-BA13-1841-984B-F73B7D1D35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0662" y="2209800"/>
            <a:ext cx="5104894" cy="38593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BC61A90-DB25-DC47-9C99-E1C153CDCEED}"/>
              </a:ext>
            </a:extLst>
          </p:cNvPr>
          <p:cNvGraphicFramePr>
            <a:graphicFrameLocks noGrp="1"/>
          </p:cNvGraphicFramePr>
          <p:nvPr/>
        </p:nvGraphicFramePr>
        <p:xfrm>
          <a:off x="6400800" y="2767947"/>
          <a:ext cx="5435770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99902">
                  <a:extLst>
                    <a:ext uri="{9D8B030D-6E8A-4147-A177-3AD203B41FA5}">
                      <a16:colId xmlns:a16="http://schemas.microsoft.com/office/drawing/2014/main" val="4247052381"/>
                    </a:ext>
                  </a:extLst>
                </a:gridCol>
                <a:gridCol w="2235868">
                  <a:extLst>
                    <a:ext uri="{9D8B030D-6E8A-4147-A177-3AD203B41FA5}">
                      <a16:colId xmlns:a16="http://schemas.microsoft.com/office/drawing/2014/main" val="469405595"/>
                    </a:ext>
                  </a:extLst>
                </a:gridCol>
              </a:tblGrid>
              <a:tr h="297180">
                <a:tc>
                  <a:txBody>
                    <a:bodyPr/>
                    <a:lstStyle/>
                    <a:p>
                      <a:r>
                        <a:rPr lang="en-US" dirty="0"/>
                        <a:t>Exposure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Dose Rate or Dose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75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ISS – IV: 51.6° @ 400 km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300 – 450 </a:t>
                      </a:r>
                      <a:r>
                        <a:rPr lang="en-US" dirty="0" err="1"/>
                        <a:t>μGy</a:t>
                      </a:r>
                      <a:r>
                        <a:rPr lang="en-US" dirty="0"/>
                        <a:t>/day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838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ISS Trapped – IV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***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&lt;0.1 – 20 </a:t>
                      </a:r>
                      <a:r>
                        <a:rPr lang="en-US" dirty="0" err="1"/>
                        <a:t>μGy</a:t>
                      </a:r>
                      <a:r>
                        <a:rPr lang="en-US" dirty="0"/>
                        <a:t>/min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223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GCR in “free space” in water</a:t>
                      </a:r>
                    </a:p>
                    <a:p>
                      <a:r>
                        <a:rPr lang="en-US" dirty="0" err="1"/>
                        <a:t>CRaTER</a:t>
                      </a:r>
                      <a:r>
                        <a:rPr lang="en-US" dirty="0"/>
                        <a:t> (2009 to present)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250 – 550 </a:t>
                      </a:r>
                      <a:r>
                        <a:rPr lang="en-US" dirty="0" err="1"/>
                        <a:t>μGy</a:t>
                      </a:r>
                      <a:r>
                        <a:rPr lang="en-US" dirty="0"/>
                        <a:t>/day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682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1972 event – IV “free space”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 – 400 mSv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683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</a:t>
                      </a:r>
                      <a:r>
                        <a:rPr lang="en-US" i="1" dirty="0"/>
                        <a:t>Sheltered 1972 event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 80 mSv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9344871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27DEA27-C929-984A-8F65-89B838F44442}"/>
              </a:ext>
            </a:extLst>
          </p:cNvPr>
          <p:cNvSpPr/>
          <p:nvPr/>
        </p:nvSpPr>
        <p:spPr>
          <a:xfrm>
            <a:off x="6400800" y="5268358"/>
            <a:ext cx="54357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*** Passes are  at most ~20 min and only see peak dose rates for a fraction of the pass</a:t>
            </a:r>
          </a:p>
        </p:txBody>
      </p:sp>
    </p:spTree>
    <p:extLst>
      <p:ext uri="{BB962C8B-B14F-4D97-AF65-F5344CB8AC3E}">
        <p14:creationId xmlns:p14="http://schemas.microsoft.com/office/powerpoint/2010/main" val="306307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595DA5-6E0C-7C4C-82E4-9AAD81641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Anticipated risks from spaceflight</a:t>
            </a:r>
          </a:p>
          <a:p>
            <a:r>
              <a:rPr lang="en-US" dirty="0"/>
              <a:t>Limits and standards</a:t>
            </a:r>
          </a:p>
          <a:p>
            <a:r>
              <a:rPr lang="en-US" dirty="0"/>
              <a:t>Challenges in risk assessment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D2BBB0-ED6C-E844-AC21-B4F85794D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risks in humans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64ACB-5C73-184C-AE8C-7B6961944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February 3, 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5B28CE-4F82-6744-966B-7539D7396E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1AD93096-5B34-4342-9326-69289CEAE4C2}" type="slidenum">
              <a:rPr lang="en-US" smtClean="0"/>
              <a:pPr algn="ctr"/>
              <a:t>8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74CE85-C566-3C42-B5AA-3F3CB4EA6DF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Risk Assessment and Mitigation of Space Radiation Effects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60C78-B27D-C343-A90E-982CBC15BD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2827242"/>
            <a:ext cx="3850105" cy="3048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47226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A6540-015B-5E41-B586-59A2D675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Risks for Humans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FAE865-3C31-C245-8E15-4CE5470A9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540D01-E93D-6F46-86D9-4AD5FFA87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A064E9-BCE5-824E-A43D-21B8E15C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3EC33E-4B2B-974A-BB9B-CD9A0F685B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Mission Success</a:t>
            </a:r>
          </a:p>
          <a:p>
            <a:pPr lvl="1"/>
            <a:r>
              <a:rPr lang="en-US" dirty="0"/>
              <a:t>Acute effects</a:t>
            </a:r>
          </a:p>
          <a:p>
            <a:pPr lvl="2"/>
            <a:r>
              <a:rPr lang="en-US" dirty="0"/>
              <a:t>Large doses from high energy solar events</a:t>
            </a:r>
          </a:p>
          <a:p>
            <a:pPr lvl="3"/>
            <a:r>
              <a:rPr lang="en-US" dirty="0"/>
              <a:t>Estimate ~ 200 – 400 mSv (unsheltered) for 1972 Event</a:t>
            </a:r>
          </a:p>
          <a:p>
            <a:pPr lvl="2"/>
            <a:r>
              <a:rPr lang="en-US" i="1" dirty="0"/>
              <a:t>Potential</a:t>
            </a:r>
            <a:r>
              <a:rPr lang="en-US" dirty="0"/>
              <a:t> early neurological effects</a:t>
            </a:r>
          </a:p>
          <a:p>
            <a:pPr lvl="3"/>
            <a:r>
              <a:rPr lang="en-US" dirty="0"/>
              <a:t>Behavior or memory decrements</a:t>
            </a:r>
          </a:p>
          <a:p>
            <a:pPr lvl="3"/>
            <a:r>
              <a:rPr lang="en-US" dirty="0"/>
              <a:t>Not observed in humans at these doses to date</a:t>
            </a:r>
          </a:p>
          <a:p>
            <a:r>
              <a:rPr lang="en-US" dirty="0"/>
              <a:t>Long-term health</a:t>
            </a:r>
          </a:p>
          <a:p>
            <a:pPr lvl="1"/>
            <a:r>
              <a:rPr lang="en-US" dirty="0"/>
              <a:t>Cancer</a:t>
            </a:r>
          </a:p>
          <a:p>
            <a:pPr lvl="2"/>
            <a:r>
              <a:rPr lang="en-US" dirty="0"/>
              <a:t>Space radiation </a:t>
            </a:r>
            <a:r>
              <a:rPr lang="en-US" i="1" dirty="0"/>
              <a:t>may</a:t>
            </a:r>
            <a:r>
              <a:rPr lang="en-US" dirty="0"/>
              <a:t> cause unique cancer profile</a:t>
            </a:r>
          </a:p>
          <a:p>
            <a:pPr lvl="1"/>
            <a:r>
              <a:rPr lang="en-US" dirty="0"/>
              <a:t>Degenerative</a:t>
            </a:r>
          </a:p>
          <a:p>
            <a:pPr lvl="2"/>
            <a:r>
              <a:rPr lang="en-US" dirty="0"/>
              <a:t>Cardiovascular disease and cataracts</a:t>
            </a:r>
          </a:p>
          <a:p>
            <a:pPr lvl="1"/>
            <a:r>
              <a:rPr lang="en-US" i="1" dirty="0"/>
              <a:t>Potential </a:t>
            </a:r>
            <a:r>
              <a:rPr lang="en-US" dirty="0"/>
              <a:t>late neurological decrements</a:t>
            </a:r>
          </a:p>
          <a:p>
            <a:pPr lvl="2"/>
            <a:r>
              <a:rPr lang="en-US" dirty="0"/>
              <a:t>Neurodegenerative disease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046EDC-8521-A740-9786-D611A8F86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2113383"/>
            <a:ext cx="3455609" cy="346943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94819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5562600" y="1720705"/>
            <a:ext cx="5562600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Tx/>
              <a:buNone/>
              <a:defRPr sz="2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261938" algn="l" rtl="0" eaLnBrk="1" latinLnBrk="0" hangingPunct="1">
              <a:spcBef>
                <a:spcPts val="55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Ionizing Radiation Limits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6731000" cy="4572000"/>
          </a:xfrm>
        </p:spPr>
        <p:txBody>
          <a:bodyPr>
            <a:normAutofit/>
          </a:bodyPr>
          <a:lstStyle/>
          <a:p>
            <a:r>
              <a:rPr lang="en-US" dirty="0"/>
              <a:t>Radiation </a:t>
            </a:r>
            <a:r>
              <a:rPr lang="en-US" b="1" dirty="0">
                <a:solidFill>
                  <a:srgbClr val="0070C0"/>
                </a:solidFill>
              </a:rPr>
              <a:t>dose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70C0"/>
                </a:solidFill>
              </a:rPr>
              <a:t>risk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limits</a:t>
            </a:r>
          </a:p>
          <a:p>
            <a:pPr lvl="1"/>
            <a:r>
              <a:rPr lang="en-US" b="1" i="1" dirty="0"/>
              <a:t>Minimize</a:t>
            </a:r>
            <a:r>
              <a:rPr lang="en-US" dirty="0"/>
              <a:t> mission impacts AND long-term health risks</a:t>
            </a:r>
          </a:p>
          <a:p>
            <a:pPr lvl="2"/>
            <a:r>
              <a:rPr lang="en-US" dirty="0"/>
              <a:t>ALARA</a:t>
            </a:r>
          </a:p>
          <a:p>
            <a:pPr lvl="2"/>
            <a:r>
              <a:rPr lang="en-US" dirty="0"/>
              <a:t>Exposure unavoidable</a:t>
            </a:r>
          </a:p>
          <a:p>
            <a:pPr lvl="1"/>
            <a:r>
              <a:rPr lang="en-US" dirty="0"/>
              <a:t>Space Permissible Exposure Levels (SPELs)</a:t>
            </a:r>
          </a:p>
          <a:p>
            <a:pPr lvl="2"/>
            <a:r>
              <a:rPr lang="en-US" dirty="0"/>
              <a:t>Short-term limits to </a:t>
            </a:r>
            <a:r>
              <a:rPr lang="en-US" b="1" i="1" dirty="0">
                <a:solidFill>
                  <a:srgbClr val="006FBF"/>
                </a:solidFill>
              </a:rPr>
              <a:t>prevent</a:t>
            </a:r>
            <a:r>
              <a:rPr lang="en-US" dirty="0"/>
              <a:t> acute effects</a:t>
            </a:r>
          </a:p>
          <a:p>
            <a:pPr lvl="2"/>
            <a:r>
              <a:rPr lang="en-US" dirty="0"/>
              <a:t>Career limits to </a:t>
            </a:r>
            <a:r>
              <a:rPr lang="en-US" b="1" i="1" dirty="0">
                <a:solidFill>
                  <a:srgbClr val="006FBF"/>
                </a:solidFill>
              </a:rPr>
              <a:t>minimize</a:t>
            </a:r>
            <a:r>
              <a:rPr lang="en-US" dirty="0"/>
              <a:t> long term effects</a:t>
            </a:r>
          </a:p>
          <a:p>
            <a:pPr lvl="3"/>
            <a:r>
              <a:rPr lang="en-US" dirty="0"/>
              <a:t>Cancer</a:t>
            </a:r>
          </a:p>
          <a:p>
            <a:pPr lvl="3"/>
            <a:r>
              <a:rPr lang="en-US" dirty="0"/>
              <a:t>Non-cancer</a:t>
            </a:r>
          </a:p>
          <a:p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621433"/>
            <a:ext cx="4328622" cy="45082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445398" y="9604"/>
            <a:ext cx="275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ALARA: As Low As Reasonably Achievable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SPEL: Space Permissible Exposure Limit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RHO: Radiation Health Officer</a:t>
            </a:r>
          </a:p>
        </p:txBody>
      </p:sp>
    </p:spTree>
    <p:extLst>
      <p:ext uri="{BB962C8B-B14F-4D97-AF65-F5344CB8AC3E}">
        <p14:creationId xmlns:p14="http://schemas.microsoft.com/office/powerpoint/2010/main" val="3525561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Ionizing Radiation Dose Limits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5435600" cy="4495800"/>
          </a:xfrm>
        </p:spPr>
        <p:txBody>
          <a:bodyPr/>
          <a:lstStyle/>
          <a:p>
            <a:pPr lvl="0"/>
            <a:r>
              <a:rPr lang="en-US" dirty="0"/>
              <a:t>Limits dose to specific organs</a:t>
            </a:r>
          </a:p>
          <a:p>
            <a:pPr lvl="1"/>
            <a:r>
              <a:rPr lang="en-US" dirty="0"/>
              <a:t>Short- and long-term limits</a:t>
            </a:r>
          </a:p>
          <a:p>
            <a:pPr lvl="2"/>
            <a:r>
              <a:rPr lang="en-US" dirty="0"/>
              <a:t>Weighted by scaling factor</a:t>
            </a:r>
          </a:p>
          <a:p>
            <a:pPr lvl="3"/>
            <a:r>
              <a:rPr lang="en-US" dirty="0"/>
              <a:t>Accounts for different radiation types</a:t>
            </a:r>
          </a:p>
          <a:p>
            <a:pPr lvl="1"/>
            <a:r>
              <a:rPr lang="en-US" dirty="0"/>
              <a:t>Prevent deterministic effects</a:t>
            </a:r>
          </a:p>
          <a:p>
            <a:pPr lvl="2"/>
            <a:r>
              <a:rPr lang="en-US" i="1" dirty="0"/>
              <a:t>Clinically significant</a:t>
            </a:r>
          </a:p>
          <a:p>
            <a:pPr lvl="2"/>
            <a:r>
              <a:rPr lang="en-US" dirty="0"/>
              <a:t>Non-cancer effects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252464" y="2339340"/>
          <a:ext cx="58674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8604">
                <a:tc>
                  <a:txBody>
                    <a:bodyPr/>
                    <a:lstStyle/>
                    <a:p>
                      <a:r>
                        <a:rPr lang="en-US" sz="1400" dirty="0"/>
                        <a:t>Organ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30-Day Limit (</a:t>
                      </a:r>
                      <a:r>
                        <a:rPr lang="en-US" sz="1400" dirty="0" err="1"/>
                        <a:t>mGy-eq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1-Year Limit (</a:t>
                      </a:r>
                      <a:r>
                        <a:rPr lang="en-US" sz="1400" dirty="0" err="1"/>
                        <a:t>mGy-eq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Career Non-Cancer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dirty="0"/>
                        <a:t>Limit (mGy-</a:t>
                      </a:r>
                      <a:r>
                        <a:rPr lang="en-US" sz="1400" dirty="0" err="1"/>
                        <a:t>eq</a:t>
                      </a:r>
                      <a:r>
                        <a:rPr lang="en-US" sz="1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en-US" sz="1400" dirty="0"/>
                        <a:t>Lens of the eye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r>
                        <a:rPr lang="en-US" sz="1400" dirty="0"/>
                        <a:t>Skin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22">
                <a:tc>
                  <a:txBody>
                    <a:bodyPr/>
                    <a:lstStyle/>
                    <a:p>
                      <a:r>
                        <a:rPr lang="en-US" sz="1400" dirty="0"/>
                        <a:t>Blood-forming organs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en-US" sz="1400" dirty="0"/>
                        <a:t>Circulatory 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598">
                <a:tc>
                  <a:txBody>
                    <a:bodyPr/>
                    <a:lstStyle/>
                    <a:p>
                      <a:r>
                        <a:rPr lang="en-US" sz="1400" dirty="0"/>
                        <a:t>Central Nervous System*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500 mGy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1000 mGy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1500 mGy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5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Central nervous system (heavy</a:t>
                      </a:r>
                      <a:r>
                        <a:rPr lang="en-US" sz="1400" baseline="0" dirty="0"/>
                        <a:t> particles, Z ≥ 10)*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 </a:t>
                      </a:r>
                      <a:r>
                        <a:rPr lang="en-US" sz="1400" dirty="0" err="1"/>
                        <a:t>mGy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250 </a:t>
                      </a:r>
                      <a:r>
                        <a:rPr lang="en-US" sz="1400" dirty="0" err="1"/>
                        <a:t>mGy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677400" y="5336858"/>
            <a:ext cx="2442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mGy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used instead of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mGy-eq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3"/>
          <p:cNvSpPr txBox="1">
            <a:spLocks/>
          </p:cNvSpPr>
          <p:nvPr/>
        </p:nvSpPr>
        <p:spPr bwMode="auto">
          <a:xfrm>
            <a:off x="6834632" y="1876044"/>
            <a:ext cx="4542536" cy="457200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Tx/>
              <a:buNone/>
              <a:defRPr sz="2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261938" algn="l" rtl="0" eaLnBrk="1" latinLnBrk="0" hangingPunct="1">
              <a:spcBef>
                <a:spcPts val="55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Current Dose Limits – Non-cancer</a:t>
            </a:r>
          </a:p>
        </p:txBody>
      </p:sp>
    </p:spTree>
    <p:extLst>
      <p:ext uri="{BB962C8B-B14F-4D97-AF65-F5344CB8AC3E}">
        <p14:creationId xmlns:p14="http://schemas.microsoft.com/office/powerpoint/2010/main" val="623848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Ionizing Radiation Risk Limit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711200" y="1600200"/>
            <a:ext cx="6299200" cy="4495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Defined in the NASA Space Flight Human-system Standard Volume 1: Crew Health</a:t>
            </a:r>
          </a:p>
          <a:p>
            <a:pPr lvl="1" algn="just"/>
            <a:r>
              <a:rPr lang="en-US" sz="2400" dirty="0"/>
              <a:t>4.2.10 Space Permissible Exposure Limit for Space Flight Radiation Exposure Standard </a:t>
            </a:r>
          </a:p>
          <a:p>
            <a:pPr lvl="2" algn="just"/>
            <a:r>
              <a:rPr lang="en-US" sz="2000" dirty="0"/>
              <a:t>4.2.10.1 </a:t>
            </a:r>
            <a:r>
              <a:rPr lang="en-US" sz="2000" b="1" i="1" dirty="0"/>
              <a:t>Planned career exposure </a:t>
            </a:r>
            <a:r>
              <a:rPr lang="en-US" sz="2000" i="1" dirty="0"/>
              <a:t>to ionizing radiation </a:t>
            </a:r>
            <a:r>
              <a:rPr lang="en-US" sz="2000" b="1" i="1" dirty="0">
                <a:solidFill>
                  <a:srgbClr val="C00000"/>
                </a:solidFill>
              </a:rPr>
              <a:t>shall not exceed 3 percent </a:t>
            </a:r>
            <a:r>
              <a:rPr lang="en-US" sz="2000" i="1" dirty="0"/>
              <a:t>Risk of Exposure-Induced Death (REID) for </a:t>
            </a:r>
            <a:r>
              <a:rPr lang="en-US" sz="2000" b="1" i="1" dirty="0"/>
              <a:t>cancer mortality </a:t>
            </a:r>
            <a:r>
              <a:rPr lang="en-US" sz="2000" i="1" dirty="0"/>
              <a:t>at a </a:t>
            </a:r>
            <a:r>
              <a:rPr lang="en-US" sz="2000" b="1" i="1" dirty="0"/>
              <a:t>95 percent confidence level </a:t>
            </a:r>
            <a:r>
              <a:rPr lang="en-US" sz="2000" i="1" dirty="0"/>
              <a:t>to limit the cumulative effective dose (in units of Sievert) received by an astronaut throughout his or her career </a:t>
            </a:r>
          </a:p>
          <a:p>
            <a:endParaRPr lang="en-US" sz="2800" dirty="0"/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838200" y="1600200"/>
            <a:ext cx="8305800" cy="5257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Tx/>
              <a:buNone/>
              <a:defRPr sz="2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261938" algn="l" rtl="0" eaLnBrk="1" latinLnBrk="0" hangingPunct="1">
              <a:spcBef>
                <a:spcPts val="55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661995" y="9604"/>
            <a:ext cx="2539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REID: Risk of Exposure Induced Death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SPEL: Space Permissible Exposure Limit</a:t>
            </a:r>
          </a:p>
        </p:txBody>
      </p:sp>
      <p:pic>
        <p:nvPicPr>
          <p:cNvPr id="1026" name="Picture 2" descr="Image result for you shall not p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905000"/>
            <a:ext cx="4620223" cy="2522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42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3999" y="2187825"/>
            <a:ext cx="4945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Basic Example of Two-Tailed 95% Confidence Level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46" b="16421"/>
          <a:stretch/>
        </p:blipFill>
        <p:spPr>
          <a:xfrm>
            <a:off x="6509327" y="2557157"/>
            <a:ext cx="5174673" cy="27189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Ionizing Radiation Risk Limit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838200" y="1600200"/>
            <a:ext cx="8305800" cy="5257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Tx/>
              <a:buNone/>
              <a:defRPr sz="29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7063" indent="-261938" algn="l" rtl="0" eaLnBrk="1" latinLnBrk="0" hangingPunct="1">
              <a:spcBef>
                <a:spcPts val="55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tx1">
                  <a:lumMod val="85000"/>
                  <a:lumOff val="15000"/>
                </a:schemeClr>
              </a:buClr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6299776" y="1905000"/>
            <a:ext cx="5501409" cy="4003333"/>
            <a:chOff x="6461991" y="1873900"/>
            <a:chExt cx="5501409" cy="400333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1991" y="1873900"/>
              <a:ext cx="5501409" cy="4003333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331024" y="4738587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0.95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8480837" y="5119871"/>
              <a:ext cx="673582" cy="521197"/>
              <a:chOff x="8475275" y="5110040"/>
              <a:chExt cx="673582" cy="521197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 flipH="1" flipV="1">
                <a:off x="8757438" y="5110040"/>
                <a:ext cx="54628" cy="242931"/>
              </a:xfrm>
              <a:prstGeom prst="straightConnector1">
                <a:avLst/>
              </a:prstGeom>
              <a:ln w="38100">
                <a:solidFill>
                  <a:srgbClr val="0080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/>
              <p:cNvSpPr txBox="1"/>
              <p:nvPr/>
            </p:nvSpPr>
            <p:spPr>
              <a:xfrm>
                <a:off x="8475275" y="5292683"/>
                <a:ext cx="6735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80FF"/>
                    </a:solidFill>
                  </a:rPr>
                  <a:t>0.025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6520710" y="5090792"/>
              <a:ext cx="710326" cy="550276"/>
              <a:chOff x="6498735" y="5090793"/>
              <a:chExt cx="710326" cy="55027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6498735" y="5302515"/>
                <a:ext cx="6735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80FF"/>
                    </a:solidFill>
                  </a:rPr>
                  <a:t>0.025</a:t>
                </a:r>
              </a:p>
            </p:txBody>
          </p:sp>
          <p:cxnSp>
            <p:nvCxnSpPr>
              <p:cNvPr id="23" name="Straight Arrow Connector 22"/>
              <p:cNvCxnSpPr/>
              <p:nvPr/>
            </p:nvCxnSpPr>
            <p:spPr>
              <a:xfrm flipV="1">
                <a:off x="6912225" y="5090793"/>
                <a:ext cx="296836" cy="273700"/>
              </a:xfrm>
              <a:prstGeom prst="straightConnector1">
                <a:avLst/>
              </a:prstGeom>
              <a:ln w="38100">
                <a:solidFill>
                  <a:srgbClr val="0080F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xtBox 24"/>
          <p:cNvSpPr txBox="1"/>
          <p:nvPr/>
        </p:nvSpPr>
        <p:spPr>
          <a:xfrm>
            <a:off x="7752049" y="2237389"/>
            <a:ext cx="3455113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REID Distribution: Female, Single Mission</a:t>
            </a:r>
          </a:p>
          <a:p>
            <a:pPr algn="ctr"/>
            <a:r>
              <a:rPr lang="en-US" sz="1600" dirty="0"/>
              <a:t>40 </a:t>
            </a:r>
            <a:r>
              <a:rPr lang="en-US" sz="1600" dirty="0" err="1"/>
              <a:t>y.o</a:t>
            </a:r>
            <a:r>
              <a:rPr lang="en-US" sz="1600" dirty="0"/>
              <a:t>., Solar Max, 181day ISS mission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354628" y="1977397"/>
            <a:ext cx="5319928" cy="3793985"/>
            <a:chOff x="1596656" y="1596685"/>
            <a:chExt cx="5319928" cy="379398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3" t="2221" r="2323" b="3334"/>
            <a:stretch/>
          </p:blipFill>
          <p:spPr>
            <a:xfrm>
              <a:off x="1649640" y="1596685"/>
              <a:ext cx="5266944" cy="3793985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2729117" y="4332843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0.95</a:t>
              </a:r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flipH="1" flipV="1">
              <a:off x="5110920" y="4778373"/>
              <a:ext cx="54628" cy="242931"/>
            </a:xfrm>
            <a:prstGeom prst="straightConnector1">
              <a:avLst/>
            </a:prstGeom>
            <a:ln w="38100">
              <a:solidFill>
                <a:srgbClr val="008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828757" y="4961016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80FF"/>
                  </a:solidFill>
                </a:rPr>
                <a:t>0.025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596656" y="4955489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80FF"/>
                  </a:solidFill>
                </a:rPr>
                <a:t>0.025</a:t>
              </a: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V="1">
              <a:off x="2010146" y="4743767"/>
              <a:ext cx="296836" cy="273700"/>
            </a:xfrm>
            <a:prstGeom prst="straightConnector1">
              <a:avLst/>
            </a:prstGeom>
            <a:ln w="38100">
              <a:solidFill>
                <a:srgbClr val="008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9874794" y="5478012"/>
            <a:ext cx="1152880" cy="602494"/>
            <a:chOff x="10039847" y="5460226"/>
            <a:chExt cx="1152880" cy="602494"/>
          </a:xfrm>
        </p:grpSpPr>
        <p:sp>
          <p:nvSpPr>
            <p:cNvPr id="35" name="TextBox 34"/>
            <p:cNvSpPr txBox="1"/>
            <p:nvPr/>
          </p:nvSpPr>
          <p:spPr>
            <a:xfrm>
              <a:off x="10039847" y="5724166"/>
              <a:ext cx="11528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NASA SPEL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flipH="1" flipV="1">
              <a:off x="10610601" y="5460226"/>
              <a:ext cx="5686" cy="27432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/>
          <p:cNvSpPr txBox="1"/>
          <p:nvPr/>
        </p:nvSpPr>
        <p:spPr>
          <a:xfrm>
            <a:off x="8169388" y="2221533"/>
            <a:ext cx="339900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REID Distribution: Female, Two Missions</a:t>
            </a:r>
          </a:p>
          <a:p>
            <a:pPr algn="ctr"/>
            <a:r>
              <a:rPr lang="en-US" sz="1600" dirty="0"/>
              <a:t>1) 40 </a:t>
            </a:r>
            <a:r>
              <a:rPr lang="en-US" sz="1600" dirty="0" err="1"/>
              <a:t>y.o</a:t>
            </a:r>
            <a:r>
              <a:rPr lang="en-US" sz="1600" dirty="0"/>
              <a:t>., Solar Max, 181d ISS mission</a:t>
            </a:r>
          </a:p>
          <a:p>
            <a:pPr algn="ctr"/>
            <a:r>
              <a:rPr lang="en-US" sz="1600" dirty="0"/>
              <a:t>2) 50 </a:t>
            </a:r>
            <a:r>
              <a:rPr lang="en-US" sz="1600" dirty="0" err="1"/>
              <a:t>y.o</a:t>
            </a:r>
            <a:r>
              <a:rPr lang="en-US" sz="1600" dirty="0"/>
              <a:t>., Solar Min, 181d ISS mission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340590" y="1986923"/>
            <a:ext cx="5361004" cy="3793130"/>
            <a:chOff x="1069279" y="1995547"/>
            <a:chExt cx="5361004" cy="379313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" t="2551" r="1984" b="3005"/>
            <a:stretch/>
          </p:blipFill>
          <p:spPr>
            <a:xfrm>
              <a:off x="1113028" y="1995547"/>
              <a:ext cx="5317255" cy="379313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441929" y="4785169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0.95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H="1" flipV="1">
              <a:off x="4994193" y="5162026"/>
              <a:ext cx="54628" cy="242931"/>
            </a:xfrm>
            <a:prstGeom prst="straightConnector1">
              <a:avLst/>
            </a:prstGeom>
            <a:ln w="38100">
              <a:solidFill>
                <a:srgbClr val="008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712030" y="5344669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80FF"/>
                  </a:solidFill>
                </a:rPr>
                <a:t>0.025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69279" y="5344669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80FF"/>
                  </a:solidFill>
                </a:rPr>
                <a:t>0.025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V="1">
              <a:off x="1520676" y="5123723"/>
              <a:ext cx="296836" cy="273700"/>
            </a:xfrm>
            <a:prstGeom prst="straightConnector1">
              <a:avLst/>
            </a:prstGeom>
            <a:ln w="38100">
              <a:solidFill>
                <a:srgbClr val="008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7638666" y="2168989"/>
            <a:ext cx="396986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REID Distribution: Female, Single Mission </a:t>
            </a:r>
          </a:p>
          <a:p>
            <a:pPr algn="ctr"/>
            <a:r>
              <a:rPr lang="en-US" sz="1600" dirty="0"/>
              <a:t>40 </a:t>
            </a:r>
            <a:r>
              <a:rPr lang="en-US" sz="1600" dirty="0" err="1"/>
              <a:t>y.o</a:t>
            </a:r>
            <a:r>
              <a:rPr lang="en-US" sz="1600" dirty="0"/>
              <a:t>., Solar Max, Maximum ISS PMD (555d)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9196242" y="5478012"/>
            <a:ext cx="1152880" cy="602494"/>
            <a:chOff x="10039847" y="5460226"/>
            <a:chExt cx="1152880" cy="602494"/>
          </a:xfrm>
        </p:grpSpPr>
        <p:sp>
          <p:nvSpPr>
            <p:cNvPr id="45" name="TextBox 44"/>
            <p:cNvSpPr txBox="1"/>
            <p:nvPr/>
          </p:nvSpPr>
          <p:spPr>
            <a:xfrm>
              <a:off x="10039847" y="5724166"/>
              <a:ext cx="11528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NASA SPEL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H="1" flipV="1">
              <a:off x="10610601" y="5460226"/>
              <a:ext cx="5686" cy="27432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Content Placeholder 17">
            <a:extLst>
              <a:ext uri="{FF2B5EF4-FFF2-40B4-BE49-F238E27FC236}">
                <a16:creationId xmlns:a16="http://schemas.microsoft.com/office/drawing/2014/main" id="{5086DCA4-CF71-3840-A943-CB1C1B2CDD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6005147" cy="4572000"/>
          </a:xfrm>
        </p:spPr>
        <p:txBody>
          <a:bodyPr>
            <a:normAutofit/>
          </a:bodyPr>
          <a:lstStyle/>
          <a:p>
            <a:r>
              <a:rPr lang="en-US" sz="2400" dirty="0"/>
              <a:t>NASA Space Cancer Risk (NSCR) model</a:t>
            </a:r>
          </a:p>
          <a:p>
            <a:pPr lvl="1"/>
            <a:r>
              <a:rPr lang="en-US" sz="2000" dirty="0"/>
              <a:t>Calculate </a:t>
            </a:r>
            <a:r>
              <a:rPr lang="en-US" sz="2000" b="1" dirty="0">
                <a:solidFill>
                  <a:srgbClr val="0070C0"/>
                </a:solidFill>
              </a:rPr>
              <a:t>cancer</a:t>
            </a:r>
            <a:r>
              <a:rPr lang="en-US" sz="2000" dirty="0"/>
              <a:t> REID </a:t>
            </a:r>
            <a:r>
              <a:rPr lang="en-US" sz="2000" i="1" dirty="0"/>
              <a:t>distribution</a:t>
            </a:r>
            <a:r>
              <a:rPr lang="en-US" sz="2000" dirty="0"/>
              <a:t> using</a:t>
            </a:r>
          </a:p>
          <a:p>
            <a:pPr lvl="2"/>
            <a:r>
              <a:rPr lang="en-US" sz="1700" dirty="0"/>
              <a:t>Measured (or calculated) dose</a:t>
            </a:r>
          </a:p>
          <a:p>
            <a:pPr lvl="2"/>
            <a:r>
              <a:rPr lang="en-US" sz="2000" b="1" dirty="0">
                <a:solidFill>
                  <a:srgbClr val="0070C0"/>
                </a:solidFill>
              </a:rPr>
              <a:t>Epidemiological low LET risk models </a:t>
            </a:r>
            <a:r>
              <a:rPr lang="en-US" sz="2000" dirty="0"/>
              <a:t>(LSS)</a:t>
            </a:r>
          </a:p>
          <a:p>
            <a:pPr lvl="2"/>
            <a:r>
              <a:rPr lang="en-US" sz="2000" dirty="0"/>
              <a:t>U.S. site-specific cancer rates</a:t>
            </a:r>
          </a:p>
          <a:p>
            <a:pPr lvl="2"/>
            <a:r>
              <a:rPr lang="en-US" sz="2000" dirty="0">
                <a:solidFill>
                  <a:srgbClr val="0070C0"/>
                </a:solidFill>
              </a:rPr>
              <a:t>Physics-based transport and radiation quality models</a:t>
            </a:r>
          </a:p>
          <a:p>
            <a:pPr lvl="2"/>
            <a:r>
              <a:rPr lang="en-US" sz="2000" dirty="0">
                <a:solidFill>
                  <a:srgbClr val="0070C0"/>
                </a:solidFill>
              </a:rPr>
              <a:t>Account for low dose-rate using DDREF</a:t>
            </a:r>
          </a:p>
          <a:p>
            <a:pPr lvl="1"/>
            <a:r>
              <a:rPr lang="en-US" sz="2000" dirty="0"/>
              <a:t>Dose for 3% REID varies by person!</a:t>
            </a:r>
          </a:p>
          <a:p>
            <a:pPr lvl="2"/>
            <a:r>
              <a:rPr lang="en-US" sz="2000" dirty="0"/>
              <a:t>Heavily dependent on age and sex</a:t>
            </a:r>
          </a:p>
          <a:p>
            <a:pPr lvl="2"/>
            <a:r>
              <a:rPr lang="en-US" sz="2000" dirty="0"/>
              <a:t>97.5</a:t>
            </a:r>
            <a:r>
              <a:rPr lang="en-US" sz="2000" baseline="30000" dirty="0"/>
              <a:t>th</a:t>
            </a:r>
            <a:r>
              <a:rPr lang="en-US" sz="2000" dirty="0"/>
              <a:t> %tile is 2-3X the central estimate</a:t>
            </a:r>
          </a:p>
          <a:p>
            <a:endParaRPr lang="en-US" sz="2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99F7E71-6E60-1A47-8986-8089CA5501B3}"/>
              </a:ext>
            </a:extLst>
          </p:cNvPr>
          <p:cNvSpPr txBox="1"/>
          <p:nvPr/>
        </p:nvSpPr>
        <p:spPr>
          <a:xfrm>
            <a:off x="9068627" y="9604"/>
            <a:ext cx="3133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NSCR: NASA Space Cancer Risk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REID: Risk of Exposure Induced Death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LSS: Life Span Study of Atomic Bomb Survivors</a:t>
            </a: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DDREF: Dose and Dose-Rate Effectiveness Factor</a:t>
            </a:r>
          </a:p>
        </p:txBody>
      </p:sp>
    </p:spTree>
    <p:extLst>
      <p:ext uri="{BB962C8B-B14F-4D97-AF65-F5344CB8AC3E}">
        <p14:creationId xmlns:p14="http://schemas.microsoft.com/office/powerpoint/2010/main" val="318055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 animBg="1"/>
      <p:bldP spid="42" grpId="0" animBg="1"/>
      <p:bldP spid="4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in Risk Assessment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812800" y="1589567"/>
            <a:ext cx="108712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Limited observed outcomes in astronauts</a:t>
            </a:r>
          </a:p>
          <a:p>
            <a:pPr lvl="1"/>
            <a:r>
              <a:rPr lang="en-US" dirty="0"/>
              <a:t>VERY small, unique cohort</a:t>
            </a:r>
          </a:p>
          <a:p>
            <a:pPr lvl="2"/>
            <a:r>
              <a:rPr lang="en-US" dirty="0"/>
              <a:t>Approximately 500 total</a:t>
            </a:r>
          </a:p>
          <a:p>
            <a:pPr lvl="2"/>
            <a:r>
              <a:rPr lang="en-US" dirty="0"/>
              <a:t>Relatively young cohort</a:t>
            </a:r>
          </a:p>
          <a:p>
            <a:pPr lvl="3"/>
            <a:r>
              <a:rPr lang="en-US" dirty="0"/>
              <a:t>Effects have not been observed</a:t>
            </a:r>
          </a:p>
          <a:p>
            <a:pPr lvl="2"/>
            <a:r>
              <a:rPr lang="en-US" dirty="0"/>
              <a:t>Changing demographics</a:t>
            </a:r>
          </a:p>
          <a:p>
            <a:pPr lvl="1"/>
            <a:r>
              <a:rPr lang="en-US" dirty="0"/>
              <a:t>Generally low exposures</a:t>
            </a:r>
          </a:p>
          <a:p>
            <a:pPr lvl="1"/>
            <a:r>
              <a:rPr lang="en-US" dirty="0"/>
              <a:t>Healthy worker and generally healthy</a:t>
            </a:r>
          </a:p>
          <a:p>
            <a:pPr lvl="2"/>
            <a:r>
              <a:rPr lang="en-US" dirty="0"/>
              <a:t>Recent study indicates </a:t>
            </a:r>
            <a:r>
              <a:rPr lang="en-US" b="1" i="1" dirty="0"/>
              <a:t>lower risk </a:t>
            </a:r>
            <a:r>
              <a:rPr lang="en-US" dirty="0"/>
              <a:t>of all-cause mortality and other expected outcomes in early NASA astronauts (Elgart et al. 2018)</a:t>
            </a:r>
          </a:p>
          <a:p>
            <a:pPr lvl="1"/>
            <a:r>
              <a:rPr lang="en-US" dirty="0"/>
              <a:t>MANY competing risks in space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>
          <a:xfrm>
            <a:off x="8128000" y="6248400"/>
            <a:ext cx="3556000" cy="365125"/>
          </a:xfrm>
        </p:spPr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0" y="1271588"/>
            <a:ext cx="711200" cy="244475"/>
          </a:xfrm>
        </p:spPr>
        <p:txBody>
          <a:bodyPr>
            <a:normAutofit fontScale="85000" lnSpcReduction="20000"/>
          </a:bodyPr>
          <a:lstStyle/>
          <a:p>
            <a:fld id="{4B6187B4-B3E8-4A3B-8B6C-668471F885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812800" y="6248400"/>
            <a:ext cx="7227888" cy="365125"/>
          </a:xfrm>
        </p:spPr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131F55-A1B3-8A46-BEDF-90BE11221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8" y="2209800"/>
            <a:ext cx="4959377" cy="22360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19306A-EA69-C54F-BF93-79345197E4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9191" y="1632984"/>
            <a:ext cx="4056993" cy="304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BFDB94-6903-E94D-9432-AD4B589D86A8}"/>
              </a:ext>
            </a:extLst>
          </p:cNvPr>
          <p:cNvSpPr/>
          <p:nvPr/>
        </p:nvSpPr>
        <p:spPr>
          <a:xfrm>
            <a:off x="7738618" y="5671584"/>
            <a:ext cx="41024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https://</a:t>
            </a:r>
            <a:r>
              <a:rPr lang="en-US" dirty="0" err="1">
                <a:solidFill>
                  <a:srgbClr val="0070C0"/>
                </a:solidFill>
              </a:rPr>
              <a:t>humanresearchroadmap.nasa.gov</a:t>
            </a:r>
            <a:r>
              <a:rPr lang="en-US" dirty="0">
                <a:solidFill>
                  <a:srgbClr val="0070C0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75704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Challenges in Risk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589567"/>
            <a:ext cx="5816600" cy="4572000"/>
          </a:xfrm>
        </p:spPr>
        <p:txBody>
          <a:bodyPr>
            <a:normAutofit fontScale="92500"/>
          </a:bodyPr>
          <a:lstStyle/>
          <a:p>
            <a:r>
              <a:rPr lang="en-US" dirty="0"/>
              <a:t>Limited knowledge of biological effects</a:t>
            </a:r>
          </a:p>
          <a:p>
            <a:pPr lvl="1"/>
            <a:r>
              <a:rPr lang="en-US" dirty="0"/>
              <a:t>Human cohorts are limited </a:t>
            </a:r>
          </a:p>
          <a:p>
            <a:pPr lvl="2"/>
            <a:r>
              <a:rPr lang="en-US" dirty="0"/>
              <a:t>Low-doses and low-dose rates of radiation</a:t>
            </a:r>
          </a:p>
          <a:p>
            <a:pPr lvl="2"/>
            <a:r>
              <a:rPr lang="en-US" b="1" dirty="0">
                <a:solidFill>
                  <a:srgbClr val="0070C0"/>
                </a:solidFill>
              </a:rPr>
              <a:t>High-LET radiation</a:t>
            </a:r>
          </a:p>
          <a:p>
            <a:pPr lvl="1"/>
            <a:r>
              <a:rPr lang="en-US" dirty="0"/>
              <a:t>Heavy reliance on animal studies</a:t>
            </a:r>
          </a:p>
          <a:p>
            <a:pPr lvl="2"/>
            <a:r>
              <a:rPr lang="en-US" dirty="0"/>
              <a:t>Harderian gland tumorigenesis </a:t>
            </a:r>
          </a:p>
          <a:p>
            <a:r>
              <a:rPr lang="en-US" dirty="0"/>
              <a:t>Transfer between studies</a:t>
            </a:r>
          </a:p>
          <a:p>
            <a:pPr lvl="1"/>
            <a:r>
              <a:rPr lang="en-US" dirty="0"/>
              <a:t>Human to human</a:t>
            </a:r>
          </a:p>
          <a:p>
            <a:pPr lvl="2"/>
            <a:r>
              <a:rPr lang="en-US" dirty="0"/>
              <a:t>LSS to astronauts</a:t>
            </a:r>
          </a:p>
          <a:p>
            <a:pPr lvl="1"/>
            <a:r>
              <a:rPr lang="en-US" dirty="0"/>
              <a:t>Animal to human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>
          <a:xfrm>
            <a:off x="8128000" y="6248400"/>
            <a:ext cx="3556000" cy="365125"/>
          </a:xfrm>
        </p:spPr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0" y="1271588"/>
            <a:ext cx="711200" cy="244475"/>
          </a:xfrm>
        </p:spPr>
        <p:txBody>
          <a:bodyPr>
            <a:normAutofit fontScale="85000" lnSpcReduction="20000"/>
          </a:bodyPr>
          <a:lstStyle/>
          <a:p>
            <a:fld id="{4B6187B4-B3E8-4A3B-8B6C-668471F8851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812800" y="6248400"/>
            <a:ext cx="7227888" cy="365125"/>
          </a:xfrm>
        </p:spPr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629400" y="2190446"/>
            <a:ext cx="4876800" cy="3370241"/>
            <a:chOff x="6278880" y="2172293"/>
            <a:chExt cx="4876800" cy="337024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/>
            <a:srcRect l="494" t="573" r="741" b="1141"/>
            <a:stretch/>
          </p:blipFill>
          <p:spPr>
            <a:xfrm>
              <a:off x="6278880" y="2172293"/>
              <a:ext cx="4876800" cy="337024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1" name="Rectangle 10"/>
            <p:cNvSpPr/>
            <p:nvPr/>
          </p:nvSpPr>
          <p:spPr>
            <a:xfrm>
              <a:off x="9409689" y="5311702"/>
              <a:ext cx="1745991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Broad Institute Communications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6960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4A93BF-16BA-5842-A03F-59613F565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know some things</a:t>
            </a:r>
          </a:p>
          <a:p>
            <a:r>
              <a:rPr lang="en-US" dirty="0"/>
              <a:t>We wish we knew more things better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1DA6DE-359A-034A-A1ED-8FB412188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lingering questions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732C4-B61D-F64B-92A1-F5F7C603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February 3, 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BFB9C-68AF-DB4A-8E93-8ABDB4976B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1AD93096-5B34-4342-9326-69289CEAE4C2}" type="slidenum">
              <a:rPr lang="en-US" smtClean="0"/>
              <a:pPr algn="ctr"/>
              <a:t>16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12985-16D2-B847-A0FD-31A01FEA834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Risk Assessment and Mitigation of Space Radiation Effects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6E4795A-3FEC-1D45-B2EA-DDB3941227E9}"/>
              </a:ext>
            </a:extLst>
          </p:cNvPr>
          <p:cNvGrpSpPr/>
          <p:nvPr/>
        </p:nvGrpSpPr>
        <p:grpSpPr>
          <a:xfrm>
            <a:off x="7696200" y="2661483"/>
            <a:ext cx="3874122" cy="3586724"/>
            <a:chOff x="7696200" y="2661483"/>
            <a:chExt cx="3874122" cy="35867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84175E7-D4B4-C441-A72D-1E67AE23D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200" y="2661483"/>
              <a:ext cx="3874122" cy="345350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D5861A4-02EF-B647-A970-0E53175FF5BA}"/>
                </a:ext>
              </a:extLst>
            </p:cNvPr>
            <p:cNvSpPr txBox="1"/>
            <p:nvPr/>
          </p:nvSpPr>
          <p:spPr>
            <a:xfrm>
              <a:off x="8534400" y="5878875"/>
              <a:ext cx="23622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ple Chancery" panose="03020702040506060504" pitchFamily="66" charset="-79"/>
                  <a:cs typeface="Apple Chancery" panose="03020702040506060504" pitchFamily="66" charset="-79"/>
                </a:rPr>
                <a:t>“Wear a helmet.”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247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things we know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812800" y="1589567"/>
            <a:ext cx="5647068" cy="4572000"/>
          </a:xfrm>
        </p:spPr>
        <p:txBody>
          <a:bodyPr>
            <a:normAutofit/>
          </a:bodyPr>
          <a:lstStyle/>
          <a:p>
            <a:r>
              <a:rPr lang="en-US" dirty="0"/>
              <a:t>Space radiation is </a:t>
            </a:r>
            <a:r>
              <a:rPr lang="en-US" i="1" dirty="0">
                <a:solidFill>
                  <a:srgbClr val="0070C0"/>
                </a:solidFill>
              </a:rPr>
              <a:t>different</a:t>
            </a:r>
            <a:endParaRPr lang="en-US" dirty="0">
              <a:solidFill>
                <a:srgbClr val="0070C0"/>
              </a:solidFill>
            </a:endParaRPr>
          </a:p>
          <a:p>
            <a:r>
              <a:rPr lang="en-US" i="1" dirty="0"/>
              <a:t>Exposure is </a:t>
            </a:r>
            <a:r>
              <a:rPr lang="en-US" i="1" dirty="0">
                <a:solidFill>
                  <a:srgbClr val="0070C0"/>
                </a:solidFill>
              </a:rPr>
              <a:t>unavoidable</a:t>
            </a:r>
            <a:r>
              <a:rPr lang="en-US" dirty="0"/>
              <a:t> in space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sz="2800" dirty="0">
                <a:solidFill>
                  <a:srgbClr val="272727">
                    <a:lumMod val="75000"/>
                    <a:lumOff val="25000"/>
                  </a:srgbClr>
                </a:solidFill>
              </a:rPr>
              <a:t>Doses depend on mission</a:t>
            </a:r>
          </a:p>
          <a:p>
            <a:r>
              <a:rPr lang="en-US" dirty="0"/>
              <a:t>NASA </a:t>
            </a:r>
            <a:r>
              <a:rPr lang="en-US" i="1" dirty="0">
                <a:solidFill>
                  <a:srgbClr val="0070C0"/>
                </a:solidFill>
              </a:rPr>
              <a:t>limits</a:t>
            </a:r>
            <a:r>
              <a:rPr lang="en-US" dirty="0"/>
              <a:t> radiation exposures 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Dose limits to prevent deterministic effects</a:t>
            </a:r>
          </a:p>
          <a:p>
            <a:pPr lvl="1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3% risk limit to minimize cancer risk</a:t>
            </a:r>
          </a:p>
          <a:p>
            <a:pPr lvl="2">
              <a:buClr>
                <a:srgbClr val="272727">
                  <a:lumMod val="85000"/>
                  <a:lumOff val="15000"/>
                </a:srgbClr>
              </a:buClr>
            </a:pPr>
            <a:r>
              <a:rPr lang="en-US" dirty="0">
                <a:solidFill>
                  <a:srgbClr val="272727">
                    <a:lumMod val="75000"/>
                    <a:lumOff val="25000"/>
                  </a:srgbClr>
                </a:solidFill>
              </a:rPr>
              <a:t>Calculations based on limited epidemiological and experimental data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2"/>
          </p:nvPr>
        </p:nvSpPr>
        <p:spPr>
          <a:xfrm>
            <a:off x="6459868" y="1589567"/>
            <a:ext cx="5181600" cy="4572000"/>
          </a:xfrm>
        </p:spPr>
        <p:txBody>
          <a:bodyPr>
            <a:normAutofit/>
          </a:bodyPr>
          <a:lstStyle/>
          <a:p>
            <a:r>
              <a:rPr lang="en-US" dirty="0"/>
              <a:t>Understanding of radiation risks is </a:t>
            </a:r>
            <a:r>
              <a:rPr lang="en-US" i="1" dirty="0">
                <a:solidFill>
                  <a:srgbClr val="0070C0"/>
                </a:solidFill>
              </a:rPr>
              <a:t>incomplete</a:t>
            </a:r>
            <a:r>
              <a:rPr lang="en-US" dirty="0"/>
              <a:t> and still evolving</a:t>
            </a:r>
          </a:p>
          <a:p>
            <a:pPr lvl="1"/>
            <a:r>
              <a:rPr lang="en-US" dirty="0"/>
              <a:t>Limited data on human response to space radiation</a:t>
            </a:r>
          </a:p>
          <a:p>
            <a:pPr lvl="1"/>
            <a:r>
              <a:rPr lang="en-US" dirty="0"/>
              <a:t>Requires translation from terrestrial human cohorts and experimental models</a:t>
            </a:r>
          </a:p>
          <a:p>
            <a:pPr lvl="1"/>
            <a:r>
              <a:rPr lang="en-US" dirty="0"/>
              <a:t>Radiation quality and DDREF are large sources of uncertainty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1AD93096-5B34-4342-9326-69289CEAE4C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F8E153-42DC-2542-99E0-E2019A82A237}"/>
              </a:ext>
            </a:extLst>
          </p:cNvPr>
          <p:cNvSpPr txBox="1"/>
          <p:nvPr/>
        </p:nvSpPr>
        <p:spPr>
          <a:xfrm>
            <a:off x="9068627" y="9604"/>
            <a:ext cx="31331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DDREF: Dose and Dose-Rate Effectiveness Factor</a:t>
            </a:r>
          </a:p>
        </p:txBody>
      </p:sp>
    </p:spTree>
    <p:extLst>
      <p:ext uri="{BB962C8B-B14F-4D97-AF65-F5344CB8AC3E}">
        <p14:creationId xmlns:p14="http://schemas.microsoft.com/office/powerpoint/2010/main" val="3929812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5265-A09E-C54B-B454-F629AB7B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things we wish we knew better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A0651-B4E4-B743-96DA-D64C6E246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February 3, 2021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CB6C6F2-C78E-3B40-9DAA-ADBA5BD6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Risk Assessment and Mitigation of Space Radiation Effects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F1D5A-560D-7A40-BDFF-01BB20C86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fld id="{1AD93096-5B34-4342-9326-69289CEAE4C2}" type="slidenum">
              <a:rPr lang="en-US" smtClean="0"/>
              <a:pPr algn="ctr"/>
              <a:t>18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8526F9-DA12-CA4C-98E5-7E9A29D8D8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67136" cy="44958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How can we best model radiation quality for the unique space radiation environments?</a:t>
            </a:r>
          </a:p>
          <a:p>
            <a:pPr lvl="2"/>
            <a:r>
              <a:rPr lang="en-US" dirty="0"/>
              <a:t>Low AND high dose</a:t>
            </a:r>
          </a:p>
          <a:p>
            <a:pPr lvl="2"/>
            <a:r>
              <a:rPr lang="en-US" dirty="0"/>
              <a:t>Protracted, fractionated, AND acute</a:t>
            </a:r>
          </a:p>
          <a:p>
            <a:pPr lvl="2"/>
            <a:r>
              <a:rPr lang="en-US" dirty="0"/>
              <a:t>Mixed field – low AND high LET</a:t>
            </a:r>
          </a:p>
          <a:p>
            <a:pPr lvl="1"/>
            <a:r>
              <a:rPr lang="en-US" dirty="0"/>
              <a:t>How can we best use animal and cellular models?</a:t>
            </a:r>
          </a:p>
          <a:p>
            <a:pPr lvl="1"/>
            <a:r>
              <a:rPr lang="en-US" dirty="0"/>
              <a:t>What human cohorts are best suited for translating terrestrial radiation knowledge to space?</a:t>
            </a:r>
          </a:p>
          <a:p>
            <a:pPr lvl="1"/>
            <a:r>
              <a:rPr lang="en-US" dirty="0"/>
              <a:t>How can we best use epidemiological data and radiation response models to </a:t>
            </a:r>
            <a:r>
              <a:rPr lang="en-US" b="1" dirty="0">
                <a:solidFill>
                  <a:srgbClr val="0070C0"/>
                </a:solidFill>
              </a:rPr>
              <a:t>ACCURATELY</a:t>
            </a:r>
            <a:r>
              <a:rPr lang="en-US" dirty="0"/>
              <a:t> estimate risk with high </a:t>
            </a:r>
            <a:r>
              <a:rPr lang="en-US" b="1" dirty="0">
                <a:solidFill>
                  <a:srgbClr val="0070C0"/>
                </a:solidFill>
              </a:rPr>
              <a:t>PRECISION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C50AC0-860A-D844-82BB-7FDE3F25B595}"/>
              </a:ext>
            </a:extLst>
          </p:cNvPr>
          <p:cNvSpPr txBox="1"/>
          <p:nvPr/>
        </p:nvSpPr>
        <p:spPr>
          <a:xfrm>
            <a:off x="10381166" y="9604"/>
            <a:ext cx="18205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LET: Linear Energy Transfer</a:t>
            </a:r>
          </a:p>
        </p:txBody>
      </p:sp>
    </p:spTree>
    <p:extLst>
      <p:ext uri="{BB962C8B-B14F-4D97-AF65-F5344CB8AC3E}">
        <p14:creationId xmlns:p14="http://schemas.microsoft.com/office/powerpoint/2010/main" val="2624540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33F89BC-118A-E54C-8787-998345C31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“Of all the risks encountered by astronauts during space flight, the potential long-term health affects from radiation exposure are among the few which persist after successful landing.” – Ancient SRAG proverb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EBA39F-9171-B74A-A5C1-DD099B69D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so much for your attention!  Thoughts?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1E5B4-00DB-1743-8A0C-D59ABEBE6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February 3, 2021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151E4A-EF4B-AC4F-9639-233B40E46D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1AD93096-5B34-4342-9326-69289CEAE4C2}" type="slidenum">
              <a:rPr lang="en-US" smtClean="0"/>
              <a:pPr algn="ctr"/>
              <a:t>19</a:t>
            </a:fld>
            <a:endParaRPr lang="en-US" sz="28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6107D-A35D-F84E-B2EE-1EDB0F5F1E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Risk Assessment and Mitigation of Space Radiation Effects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0EC935-A54E-B343-BBE8-1855FF5980CC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3BD515-F65C-2549-9EED-A2DB304D2C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378" b="8617"/>
          <a:stretch/>
        </p:blipFill>
        <p:spPr>
          <a:xfrm>
            <a:off x="2080768" y="-1"/>
            <a:ext cx="10111232" cy="45931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533996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15">
      <a:dk1>
        <a:srgbClr val="272727"/>
      </a:dk1>
      <a:lt1>
        <a:sysClr val="window" lastClr="FFFFFF"/>
      </a:lt1>
      <a:dk2>
        <a:srgbClr val="3C3C3C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548BB7"/>
      </a:hlink>
      <a:folHlink>
        <a:srgbClr val="808759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9000B0E-F247-42DE-B4C8-953FA55828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presentation</Template>
  <TotalTime>0</TotalTime>
  <Words>1696</Words>
  <Application>Microsoft Macintosh PowerPoint</Application>
  <PresentationFormat>Widescreen</PresentationFormat>
  <Paragraphs>327</Paragraphs>
  <Slides>19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Apple Chancery</vt:lpstr>
      <vt:lpstr>Arial</vt:lpstr>
      <vt:lpstr>Calibri</vt:lpstr>
      <vt:lpstr>Tw Cen MT</vt:lpstr>
      <vt:lpstr>Wingdings</vt:lpstr>
      <vt:lpstr>Median</vt:lpstr>
      <vt:lpstr>NASA Radiation operations sources, models, and standards</vt:lpstr>
      <vt:lpstr>Overview</vt:lpstr>
      <vt:lpstr>Introduction</vt:lpstr>
      <vt:lpstr>Exposures in space</vt:lpstr>
      <vt:lpstr>The Space Radiation Environment</vt:lpstr>
      <vt:lpstr>Radiation Quality</vt:lpstr>
      <vt:lpstr>Expected Doses and Dose Rates</vt:lpstr>
      <vt:lpstr>Health risks in humans</vt:lpstr>
      <vt:lpstr>Health Risks for Humans</vt:lpstr>
      <vt:lpstr>NASA Ionizing Radiation Limits</vt:lpstr>
      <vt:lpstr>Ionizing Radiation Dose Limits</vt:lpstr>
      <vt:lpstr>Ionizing Radiation Risk Limit</vt:lpstr>
      <vt:lpstr>Ionizing Radiation Risk Limit</vt:lpstr>
      <vt:lpstr>Challenges in Risk Assessment</vt:lpstr>
      <vt:lpstr>Challenges in Risk Assessment</vt:lpstr>
      <vt:lpstr>Conclusions and lingering questions</vt:lpstr>
      <vt:lpstr>The things we know</vt:lpstr>
      <vt:lpstr>The things we wish we knew better</vt:lpstr>
      <vt:lpstr>Thanks so much for your attention!  Thoughts?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2017-07-21T15:06:36Z</dcterms:created>
  <dcterms:modified xsi:type="dcterms:W3CDTF">2021-01-12T21:20:08Z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TC101671259990</vt:lpwstr>
  </property>
</Properties>
</file>