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sldIdLst>
    <p:sldId id="257" r:id="rId4"/>
    <p:sldId id="260" r:id="rId5"/>
    <p:sldId id="261" r:id="rId6"/>
    <p:sldId id="274" r:id="rId7"/>
    <p:sldId id="262" r:id="rId8"/>
    <p:sldId id="264" r:id="rId9"/>
    <p:sldId id="267" r:id="rId10"/>
    <p:sldId id="273" r:id="rId11"/>
    <p:sldId id="268" r:id="rId12"/>
    <p:sldId id="266" r:id="rId13"/>
    <p:sldId id="265" r:id="rId14"/>
    <p:sldId id="275" r:id="rId15"/>
    <p:sldId id="269" r:id="rId16"/>
    <p:sldId id="276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621-176E-45EC-B950-44A3764B3FD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5D01-1647-4B3C-9F6B-1201F1C8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621-176E-45EC-B950-44A3764B3FD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5D01-1647-4B3C-9F6B-1201F1C8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9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621-176E-45EC-B950-44A3764B3FD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5D01-1647-4B3C-9F6B-1201F1C8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31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6201" y="3893347"/>
            <a:ext cx="7924800" cy="526253"/>
          </a:xfrm>
          <a:prstGeom prst="rect">
            <a:avLst/>
          </a:prstGeom>
        </p:spPr>
        <p:txBody>
          <a:bodyPr lIns="64291" tIns="32146" rIns="0" bIns="32146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“Title”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886201" y="4648200"/>
            <a:ext cx="7924800" cy="1676400"/>
          </a:xfrm>
          <a:prstGeom prst="rect">
            <a:avLst/>
          </a:prstGeom>
        </p:spPr>
        <p:txBody>
          <a:bodyPr lIns="64291" tIns="32146" rIns="0" bIns="32146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“Subtitle”</a:t>
            </a:r>
          </a:p>
        </p:txBody>
      </p:sp>
    </p:spTree>
    <p:extLst>
      <p:ext uri="{BB962C8B-B14F-4D97-AF65-F5344CB8AC3E}">
        <p14:creationId xmlns:p14="http://schemas.microsoft.com/office/powerpoint/2010/main" val="33896516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34294" y="115156"/>
            <a:ext cx="7239000" cy="64684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800" b="1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slide “Title”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134294" y="762000"/>
            <a:ext cx="10990906" cy="0"/>
          </a:xfrm>
          <a:prstGeom prst="line">
            <a:avLst/>
          </a:prstGeom>
          <a:ln>
            <a:solidFill>
              <a:srgbClr val="0A1D5F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303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ba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34294" y="115156"/>
            <a:ext cx="7239000" cy="64684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800" b="1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slide “Title”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/>
        </p:nvGraphicFramePr>
        <p:xfrm>
          <a:off x="8229601" y="914400"/>
          <a:ext cx="3782385" cy="376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0795">
                  <a:extLst>
                    <a:ext uri="{9D8B030D-6E8A-4147-A177-3AD203B41FA5}">
                      <a16:colId xmlns:a16="http://schemas.microsoft.com/office/drawing/2014/main" val="1330518783"/>
                    </a:ext>
                  </a:extLst>
                </a:gridCol>
                <a:gridCol w="1260795">
                  <a:extLst>
                    <a:ext uri="{9D8B030D-6E8A-4147-A177-3AD203B41FA5}">
                      <a16:colId xmlns:a16="http://schemas.microsoft.com/office/drawing/2014/main" val="1554116089"/>
                    </a:ext>
                  </a:extLst>
                </a:gridCol>
                <a:gridCol w="1260795">
                  <a:extLst>
                    <a:ext uri="{9D8B030D-6E8A-4147-A177-3AD203B41FA5}">
                      <a16:colId xmlns:a16="http://schemas.microsoft.com/office/drawing/2014/main" val="2236894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9441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7098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684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255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8957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6760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7780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7445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103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8522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4027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850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693274"/>
                  </a:ext>
                </a:extLst>
              </a:tr>
            </a:tbl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62400" y="914400"/>
            <a:ext cx="4191000" cy="5638800"/>
          </a:xfrm>
          <a:prstGeom prst="rect">
            <a:avLst/>
          </a:prstGeom>
        </p:spPr>
        <p:txBody>
          <a:bodyPr lIns="64291" tIns="32146" rIns="64291" bIns="32146">
            <a:normAutofit/>
          </a:bodyPr>
          <a:lstStyle>
            <a:lvl1pPr>
              <a:buSzPct val="100000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3520" indent="-303552">
              <a:buSzPct val="100000"/>
              <a:buFont typeface="Arial" panose="020B0604020202020204" pitchFamily="34" charset="0"/>
              <a:buChar char="̶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3637" indent="-271188"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4911" indent="-249983">
              <a:buSzPct val="10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76231" indent="-238825"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slide bulleted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3814" y="4952999"/>
            <a:ext cx="3782386" cy="1600201"/>
          </a:xfrm>
          <a:prstGeom prst="rect">
            <a:avLst/>
          </a:prstGeom>
        </p:spPr>
        <p:txBody>
          <a:bodyPr lIns="64291" tIns="32146" rIns="64291" bIns="32146">
            <a:normAutofit/>
          </a:bodyPr>
          <a:lstStyle>
            <a:lvl1pPr marL="0" indent="0">
              <a:buSzPct val="100000"/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3520" indent="-303552">
              <a:buSzPct val="100000"/>
              <a:buFont typeface="Arial" panose="020B0604020202020204" pitchFamily="34" charset="0"/>
              <a:buChar char="̶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3637" indent="-271188"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4911" indent="-249983">
              <a:buSzPct val="10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76231" indent="-238825"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add caption text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8229600" y="4952245"/>
            <a:ext cx="3782386" cy="1600955"/>
          </a:xfrm>
          <a:prstGeom prst="rect">
            <a:avLst/>
          </a:prstGeom>
        </p:spPr>
        <p:txBody>
          <a:bodyPr lIns="64291" tIns="32146" rIns="64291" bIns="32146">
            <a:normAutofit/>
          </a:bodyPr>
          <a:lstStyle>
            <a:lvl1pPr marL="0" indent="0">
              <a:buSzPct val="100000"/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3520" indent="-303552">
              <a:buSzPct val="100000"/>
              <a:buFont typeface="Arial" panose="020B0604020202020204" pitchFamily="34" charset="0"/>
              <a:buChar char="̶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3637" indent="-271188"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4911" indent="-249983">
              <a:buSzPct val="10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76231" indent="-238825"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add caption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03814" y="914400"/>
            <a:ext cx="3782386" cy="3962400"/>
          </a:xfrm>
          <a:prstGeom prst="rect">
            <a:avLst/>
          </a:prstGeom>
        </p:spPr>
        <p:txBody>
          <a:bodyPr lIns="64291" tIns="32146" rIns="64291" bIns="32146">
            <a:normAutofit/>
          </a:bodyPr>
          <a:lstStyle>
            <a:lvl1pPr marL="0" indent="0">
              <a:buSzPct val="100000"/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3520" indent="-303552">
              <a:buSzPct val="100000"/>
              <a:buFont typeface="Arial" panose="020B0604020202020204" pitchFamily="34" charset="0"/>
              <a:buChar char="̶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3637" indent="-271188"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4911" indent="-249983">
              <a:buSzPct val="10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76231" indent="-238825"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add photo/image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134294" y="762000"/>
            <a:ext cx="10990906" cy="0"/>
          </a:xfrm>
          <a:prstGeom prst="line">
            <a:avLst/>
          </a:prstGeom>
          <a:ln>
            <a:solidFill>
              <a:srgbClr val="0A1D5F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0823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4294" y="914400"/>
            <a:ext cx="11905306" cy="5638800"/>
          </a:xfrm>
          <a:prstGeom prst="rect">
            <a:avLst/>
          </a:prstGeom>
        </p:spPr>
        <p:txBody>
          <a:bodyPr lIns="64291" tIns="32146" rIns="64291" bIns="32146">
            <a:normAutofit/>
          </a:bodyPr>
          <a:lstStyle>
            <a:lvl1pPr>
              <a:buSzPct val="100000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3520" indent="-303552">
              <a:buSzPct val="100000"/>
              <a:buFont typeface="Arial" panose="020B0604020202020204" pitchFamily="34" charset="0"/>
              <a:buChar char="̶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3637" indent="-271188"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4911" indent="-249983">
              <a:buSzPct val="10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76231" indent="-238825"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slide bulleted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4294" y="115156"/>
            <a:ext cx="7239000" cy="64684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800" b="1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slide “Title”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134294" y="762000"/>
            <a:ext cx="10990906" cy="0"/>
          </a:xfrm>
          <a:prstGeom prst="line">
            <a:avLst/>
          </a:prstGeom>
          <a:ln>
            <a:solidFill>
              <a:srgbClr val="0A1D5F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2523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0469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6201" y="3893347"/>
            <a:ext cx="7924800" cy="526253"/>
          </a:xfrm>
          <a:prstGeom prst="rect">
            <a:avLst/>
          </a:prstGeom>
        </p:spPr>
        <p:txBody>
          <a:bodyPr lIns="64291" tIns="32146" rIns="0" bIns="32146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“Title”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886201" y="4648200"/>
            <a:ext cx="7924800" cy="1676400"/>
          </a:xfrm>
          <a:prstGeom prst="rect">
            <a:avLst/>
          </a:prstGeom>
        </p:spPr>
        <p:txBody>
          <a:bodyPr lIns="64291" tIns="32146" rIns="0" bIns="32146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“Subtitle”</a:t>
            </a:r>
          </a:p>
        </p:txBody>
      </p:sp>
    </p:spTree>
    <p:extLst>
      <p:ext uri="{BB962C8B-B14F-4D97-AF65-F5344CB8AC3E}">
        <p14:creationId xmlns:p14="http://schemas.microsoft.com/office/powerpoint/2010/main" val="34253216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1029556"/>
            <a:ext cx="10287000" cy="494444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11404600" cy="4495800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buSzPct val="100000"/>
              <a:defRPr sz="2000">
                <a:latin typeface="Arial" pitchFamily="34" charset="0"/>
                <a:cs typeface="Arial" pitchFamily="34" charset="0"/>
              </a:defRPr>
            </a:lvl1pPr>
            <a:lvl2pPr marL="803520" indent="-303552">
              <a:buSzPct val="100000"/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1083637" indent="-271188">
              <a:buSzPct val="100000"/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 marL="1374911" indent="-249983">
              <a:buSzPct val="100000"/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 marL="1676231" indent="-238825">
              <a:buSzPct val="100000"/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18515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A00BDA-C716-4302-A505-C972ACA3D99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4691E1-B8FD-47F2-A120-E35FB939C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8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621-176E-45EC-B950-44A3764B3FD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5D01-1647-4B3C-9F6B-1201F1C8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80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SLS Slide Master Aug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1795" y="1"/>
            <a:ext cx="11060205" cy="8488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32171" y="6705221"/>
            <a:ext cx="2129989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+mj-lt"/>
                <a:cs typeface="Arial" charset="0"/>
              </a:defRPr>
            </a:lvl1pPr>
          </a:lstStyle>
          <a:p>
            <a:r>
              <a:rPr lang="en-US" altLang="en-US" dirty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58284" y="1052514"/>
            <a:ext cx="11004549" cy="5405437"/>
          </a:xfrm>
          <a:prstGeom prst="rect">
            <a:avLst/>
          </a:prstGeom>
        </p:spPr>
        <p:txBody>
          <a:bodyPr/>
          <a:lstStyle>
            <a:lvl1pPr marL="173038" indent="-173038">
              <a:buClr>
                <a:srgbClr val="DC6115"/>
              </a:buClr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1pPr>
            <a:lvl2pPr marL="511175" indent="-173038">
              <a:buClr>
                <a:srgbClr val="DC6115"/>
              </a:buClr>
              <a:buFont typeface="LucidaGrande" charset="0"/>
              <a:buChar char="–"/>
              <a:defRPr>
                <a:latin typeface="Century Gothic" panose="020B0502020202020204" pitchFamily="34" charset="0"/>
              </a:defRPr>
            </a:lvl2pPr>
            <a:lvl3pPr marL="690563" indent="-119063">
              <a:buClr>
                <a:srgbClr val="DC6115"/>
              </a:buClr>
              <a:buFont typeface="Arial" panose="020B0604020202020204" pitchFamily="34" charset="0"/>
              <a:buChar char="•"/>
              <a:tabLst/>
              <a:defRPr>
                <a:latin typeface="Century Gothic" panose="020B0502020202020204" pitchFamily="34" charset="0"/>
              </a:defRPr>
            </a:lvl3pPr>
            <a:lvl4pPr marL="858838" indent="-119063">
              <a:buClr>
                <a:srgbClr val="DC6115"/>
              </a:buClr>
              <a:buFont typeface="LucidaGrande" charset="0"/>
              <a:buChar char="–"/>
              <a:tabLst/>
              <a:defRPr>
                <a:latin typeface="Century Gothic" panose="020B0502020202020204" pitchFamily="34" charset="0"/>
              </a:defRPr>
            </a:lvl4pPr>
            <a:lvl5pPr marL="1089025" indent="-112713">
              <a:buClr>
                <a:srgbClr val="DC6115"/>
              </a:buClr>
              <a:buFont typeface="Arial" panose="020B0604020202020204" pitchFamily="34" charset="0"/>
              <a:buChar char="•"/>
              <a:tabLst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42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621-176E-45EC-B950-44A3764B3FD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5D01-1647-4B3C-9F6B-1201F1C8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0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621-176E-45EC-B950-44A3764B3FD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5D01-1647-4B3C-9F6B-1201F1C8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7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621-176E-45EC-B950-44A3764B3FD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5D01-1647-4B3C-9F6B-1201F1C8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621-176E-45EC-B950-44A3764B3FD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5D01-1647-4B3C-9F6B-1201F1C8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8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621-176E-45EC-B950-44A3764B3FD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5D01-1647-4B3C-9F6B-1201F1C8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1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621-176E-45EC-B950-44A3764B3FD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5D01-1647-4B3C-9F6B-1201F1C8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3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621-176E-45EC-B950-44A3764B3FD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5D01-1647-4B3C-9F6B-1201F1C8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1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3621-176E-45EC-B950-44A3764B3FD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D5D01-1647-4B3C-9F6B-1201F1C8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5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288EC2-F715-2542-AD9F-89F2A2644E90}"/>
              </a:ext>
            </a:extLst>
          </p:cNvPr>
          <p:cNvSpPr/>
          <p:nvPr userDrawn="1"/>
        </p:nvSpPr>
        <p:spPr bwMode="auto">
          <a:xfrm>
            <a:off x="381000" y="228600"/>
            <a:ext cx="11455984" cy="34290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782CF7B-F6AC-2E4F-9DA7-56E6D92CFFC1}"/>
              </a:ext>
            </a:extLst>
          </p:cNvPr>
          <p:cNvSpPr>
            <a:spLocks/>
          </p:cNvSpPr>
          <p:nvPr/>
        </p:nvSpPr>
        <p:spPr bwMode="auto">
          <a:xfrm>
            <a:off x="407406" y="6648260"/>
            <a:ext cx="96821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900" b="1" dirty="0" err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  <a:sym typeface="Helvetica Neue" panose="02000503000000020004" pitchFamily="2" charset="0"/>
              </a:rPr>
              <a:t>www.jpl.nasa.gov</a:t>
            </a:r>
            <a:endParaRPr lang="en-US" altLang="en-US" sz="900" b="1" dirty="0">
              <a:solidFill>
                <a:schemeClr val="tx1"/>
              </a:solidFill>
              <a:latin typeface="Helvetica" pitchFamily="2" charset="0"/>
              <a:ea typeface="MS PGothic" panose="020B0600070205080204" pitchFamily="34" charset="-128"/>
              <a:sym typeface="Helvetica Neue" panose="02000503000000020004" pitchFamily="2" charset="0"/>
            </a:endParaRPr>
          </a:p>
        </p:txBody>
      </p:sp>
      <p:pic>
        <p:nvPicPr>
          <p:cNvPr id="8" name="Picture 7" descr="Tribrand_ColorBlackText_RGB_small_040615.eps">
            <a:extLst>
              <a:ext uri="{FF2B5EF4-FFF2-40B4-BE49-F238E27FC236}">
                <a16:creationId xmlns:a16="http://schemas.microsoft.com/office/drawing/2014/main" id="{0C90A4E4-D986-944C-95D6-D376CB80F9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712729"/>
            <a:ext cx="3556449" cy="762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430736-03E5-C74C-B4C6-E5D7A2EF6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4556609"/>
            <a:ext cx="2152407" cy="5697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1004D6-9F48-3546-80A8-EF7DB58B72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259" y="336883"/>
            <a:ext cx="7082725" cy="33207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1C87FE-EA4C-A44C-AEF7-5837393D7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54" b="17708"/>
          <a:stretch/>
        </p:blipFill>
        <p:spPr>
          <a:xfrm rot="17696915" flipH="1">
            <a:off x="4388371" y="2154150"/>
            <a:ext cx="1290440" cy="5956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9E6E13-532B-6243-83D8-EC047FBF71B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21586">
            <a:off x="5593438" y="1930369"/>
            <a:ext cx="80707" cy="133742"/>
          </a:xfrm>
          <a:prstGeom prst="rect">
            <a:avLst/>
          </a:prstGeom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59104B-2E0E-9A4B-8BF3-96005D73C29B}"/>
              </a:ext>
            </a:extLst>
          </p:cNvPr>
          <p:cNvSpPr txBox="1"/>
          <p:nvPr userDrawn="1"/>
        </p:nvSpPr>
        <p:spPr>
          <a:xfrm>
            <a:off x="587783" y="457200"/>
            <a:ext cx="37721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spc="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Mars</a:t>
            </a:r>
          </a:p>
          <a:p>
            <a:pPr algn="l"/>
            <a:r>
              <a:rPr lang="en-US" sz="6000" spc="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Ascent</a:t>
            </a:r>
          </a:p>
          <a:p>
            <a:pPr algn="l"/>
            <a:r>
              <a:rPr lang="en-US" sz="6000" spc="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Vehicle</a:t>
            </a:r>
          </a:p>
        </p:txBody>
      </p:sp>
      <p:pic>
        <p:nvPicPr>
          <p:cNvPr id="13" name="Picture 12" descr="Tribrand_ColorBlackText_RGB_small_040615.eps">
            <a:extLst>
              <a:ext uri="{FF2B5EF4-FFF2-40B4-BE49-F238E27FC236}">
                <a16:creationId xmlns:a16="http://schemas.microsoft.com/office/drawing/2014/main" id="{0C90A4E4-D986-944C-95D6-D376CB80F9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74"/>
          <a:stretch/>
        </p:blipFill>
        <p:spPr>
          <a:xfrm>
            <a:off x="228600" y="4460359"/>
            <a:ext cx="868680" cy="7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5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40000"/>
          </a:solidFill>
          <a:latin typeface="+mj-lt"/>
          <a:ea typeface="+mj-ea"/>
          <a:cs typeface="+mj-cs"/>
          <a:sym typeface="Helvetica Neue" panose="02000503000000020004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panose="02000503000000020004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panose="02000503000000020004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panose="02000503000000020004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panose="02000503000000020004" pitchFamily="2" charset="0"/>
        </a:defRPr>
      </a:lvl5pPr>
      <a:lvl6pPr marL="321407" algn="ctr" rtl="0" fontAlgn="base">
        <a:spcBef>
          <a:spcPct val="0"/>
        </a:spcBef>
        <a:spcAft>
          <a:spcPct val="0"/>
        </a:spcAft>
        <a:defRPr sz="4400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4400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4400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4400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239713" indent="-239713" algn="r" rtl="0" eaLnBrk="0" fontAlgn="base" hangingPunct="0">
        <a:spcBef>
          <a:spcPct val="0"/>
        </a:spcBef>
        <a:spcAft>
          <a:spcPct val="0"/>
        </a:spcAft>
        <a:defRPr sz="1500">
          <a:solidFill>
            <a:srgbClr val="D4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1pPr>
      <a:lvl2pPr marL="520700" indent="-198438" algn="r" rtl="0" eaLnBrk="0" fontAlgn="base" hangingPunct="0">
        <a:spcBef>
          <a:spcPct val="0"/>
        </a:spcBef>
        <a:spcAft>
          <a:spcPct val="0"/>
        </a:spcAft>
        <a:defRPr sz="1500">
          <a:solidFill>
            <a:srgbClr val="D4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2pPr>
      <a:lvl3pPr marL="801688" indent="-158750" algn="r" rtl="0" eaLnBrk="0" fontAlgn="base" hangingPunct="0">
        <a:spcBef>
          <a:spcPct val="0"/>
        </a:spcBef>
        <a:spcAft>
          <a:spcPct val="0"/>
        </a:spcAft>
        <a:defRPr sz="1500">
          <a:solidFill>
            <a:srgbClr val="D4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3pPr>
      <a:lvl4pPr marL="1123950" indent="-158750" algn="r" rtl="0" eaLnBrk="0" fontAlgn="base" hangingPunct="0">
        <a:spcBef>
          <a:spcPct val="0"/>
        </a:spcBef>
        <a:spcAft>
          <a:spcPct val="0"/>
        </a:spcAft>
        <a:defRPr sz="1500">
          <a:solidFill>
            <a:srgbClr val="D4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4pPr>
      <a:lvl5pPr marL="1444625" indent="-158750" algn="r" rtl="0" eaLnBrk="0" fontAlgn="base" hangingPunct="0">
        <a:spcBef>
          <a:spcPct val="0"/>
        </a:spcBef>
        <a:spcAft>
          <a:spcPct val="0"/>
        </a:spcAft>
        <a:defRPr sz="1500">
          <a:solidFill>
            <a:srgbClr val="D4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5pPr>
      <a:lvl6pPr marL="321407" algn="r" rtl="0" fontAlgn="base">
        <a:spcBef>
          <a:spcPct val="0"/>
        </a:spcBef>
        <a:spcAft>
          <a:spcPct val="0"/>
        </a:spcAft>
        <a:defRPr sz="1500">
          <a:solidFill>
            <a:srgbClr val="D40000"/>
          </a:solidFill>
          <a:latin typeface="+mn-lt"/>
          <a:ea typeface="+mn-ea"/>
          <a:cs typeface="+mn-cs"/>
          <a:sym typeface="Helvetica Neue" charset="0"/>
        </a:defRPr>
      </a:lvl6pPr>
      <a:lvl7pPr marL="642816" algn="r" rtl="0" fontAlgn="base">
        <a:spcBef>
          <a:spcPct val="0"/>
        </a:spcBef>
        <a:spcAft>
          <a:spcPct val="0"/>
        </a:spcAft>
        <a:defRPr sz="1500">
          <a:solidFill>
            <a:srgbClr val="D40000"/>
          </a:solidFill>
          <a:latin typeface="+mn-lt"/>
          <a:ea typeface="+mn-ea"/>
          <a:cs typeface="+mn-cs"/>
          <a:sym typeface="Helvetica Neue" charset="0"/>
        </a:defRPr>
      </a:lvl7pPr>
      <a:lvl8pPr marL="964224" algn="r" rtl="0" fontAlgn="base">
        <a:spcBef>
          <a:spcPct val="0"/>
        </a:spcBef>
        <a:spcAft>
          <a:spcPct val="0"/>
        </a:spcAft>
        <a:defRPr sz="1500">
          <a:solidFill>
            <a:srgbClr val="D40000"/>
          </a:solidFill>
          <a:latin typeface="+mn-lt"/>
          <a:ea typeface="+mn-ea"/>
          <a:cs typeface="+mn-cs"/>
          <a:sym typeface="Helvetica Neue" charset="0"/>
        </a:defRPr>
      </a:lvl8pPr>
      <a:lvl9pPr marL="1285631" algn="r" rtl="0" fontAlgn="base">
        <a:spcBef>
          <a:spcPct val="0"/>
        </a:spcBef>
        <a:spcAft>
          <a:spcPct val="0"/>
        </a:spcAft>
        <a:defRPr sz="1500">
          <a:solidFill>
            <a:srgbClr val="D4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7">
            <a:extLst>
              <a:ext uri="{FF2B5EF4-FFF2-40B4-BE49-F238E27FC236}">
                <a16:creationId xmlns:a16="http://schemas.microsoft.com/office/drawing/2014/main" id="{A2201EB3-B4FF-D345-825C-446D39E101D9}"/>
              </a:ext>
            </a:extLst>
          </p:cNvPr>
          <p:cNvSpPr>
            <a:spLocks/>
          </p:cNvSpPr>
          <p:nvPr/>
        </p:nvSpPr>
        <p:spPr bwMode="auto">
          <a:xfrm>
            <a:off x="7387624" y="109322"/>
            <a:ext cx="3740151" cy="65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r" eaLnBrk="1" hangingPunct="1"/>
            <a:r>
              <a:rPr lang="en-US" altLang="en-US" sz="1100" dirty="0">
                <a:solidFill>
                  <a:srgbClr val="0A1D5F"/>
                </a:solidFill>
                <a:latin typeface="Helvetica" pitchFamily="2" charset="0"/>
                <a:ea typeface="MS PGothic" panose="020B0600070205080204" pitchFamily="34" charset="-128"/>
                <a:sym typeface="Helvetica Neue" panose="02000503000000020004" pitchFamily="2" charset="0"/>
              </a:rPr>
              <a:t>National Aeronautics and Space Administration</a:t>
            </a:r>
          </a:p>
          <a:p>
            <a:pPr algn="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kern="1200" dirty="0">
                <a:solidFill>
                  <a:srgbClr val="0A1D5F"/>
                </a:solidFill>
                <a:latin typeface="Helvetica" pitchFamily="2" charset="0"/>
                <a:ea typeface="MS PGothic" panose="020B0600070205080204" pitchFamily="34" charset="-128"/>
                <a:cs typeface="+mn-cs"/>
                <a:sym typeface="Helvetica Neue" panose="02000503000000020004" pitchFamily="2" charset="0"/>
              </a:rPr>
              <a:t>Jet Propulsion Laboratory / Marshall Space Flight Center</a:t>
            </a:r>
          </a:p>
          <a:p>
            <a:pPr algn="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kern="1200" dirty="0">
                <a:solidFill>
                  <a:srgbClr val="0A1D5F"/>
                </a:solidFill>
                <a:latin typeface="Helvetica" pitchFamily="2" charset="0"/>
                <a:ea typeface="MS PGothic" panose="020B0600070205080204" pitchFamily="34" charset="-128"/>
                <a:cs typeface="+mn-cs"/>
                <a:sym typeface="Helvetica Neue" panose="02000503000000020004" pitchFamily="2" charset="0"/>
              </a:rPr>
              <a:t>Mars Ascent Vehicle Study</a:t>
            </a:r>
          </a:p>
        </p:txBody>
      </p:sp>
      <p:sp>
        <p:nvSpPr>
          <p:cNvPr id="2054" name="Rectangle 8">
            <a:extLst>
              <a:ext uri="{FF2B5EF4-FFF2-40B4-BE49-F238E27FC236}">
                <a16:creationId xmlns:a16="http://schemas.microsoft.com/office/drawing/2014/main" id="{1C8F920E-06A5-6B4E-8E9F-D5C51B677481}"/>
              </a:ext>
            </a:extLst>
          </p:cNvPr>
          <p:cNvSpPr>
            <a:spLocks/>
          </p:cNvSpPr>
          <p:nvPr/>
        </p:nvSpPr>
        <p:spPr bwMode="auto">
          <a:xfrm>
            <a:off x="11582400" y="6689147"/>
            <a:ext cx="48683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r" eaLnBrk="1" hangingPunct="1"/>
            <a:fld id="{5EAC0046-13E3-D042-B1E5-B187C183572A}" type="slidenum">
              <a:rPr lang="en-US" altLang="en-US" sz="800" smtClean="0">
                <a:solidFill>
                  <a:srgbClr val="0A1D5F"/>
                </a:solidFill>
                <a:latin typeface="Helvetica" pitchFamily="2" charset="0"/>
                <a:ea typeface="MS PGothic" panose="020B0600070205080204" pitchFamily="34" charset="-128"/>
                <a:sym typeface="Helvetica Neue" panose="02000503000000020004" pitchFamily="2" charset="0"/>
              </a:rPr>
              <a:pPr algn="r" eaLnBrk="1" hangingPunct="1"/>
              <a:t>‹#›</a:t>
            </a:fld>
            <a:endParaRPr lang="en-US" altLang="en-US" sz="800" dirty="0">
              <a:solidFill>
                <a:srgbClr val="0A1D5F"/>
              </a:solidFill>
              <a:latin typeface="Helvetica" pitchFamily="2" charset="0"/>
              <a:ea typeface="MS PGothic" panose="020B0600070205080204" pitchFamily="34" charset="-128"/>
              <a:sym typeface="Helvetica Neue" panose="02000503000000020004" pitchFamily="2" charset="0"/>
            </a:endParaRPr>
          </a:p>
        </p:txBody>
      </p:sp>
      <p:sp>
        <p:nvSpPr>
          <p:cNvPr id="2055" name="Rectangle 9">
            <a:extLst>
              <a:ext uri="{FF2B5EF4-FFF2-40B4-BE49-F238E27FC236}">
                <a16:creationId xmlns:a16="http://schemas.microsoft.com/office/drawing/2014/main" id="{DA284EA8-FE62-4243-95EC-09E470F83430}"/>
              </a:ext>
            </a:extLst>
          </p:cNvPr>
          <p:cNvSpPr>
            <a:spLocks/>
          </p:cNvSpPr>
          <p:nvPr/>
        </p:nvSpPr>
        <p:spPr bwMode="auto">
          <a:xfrm>
            <a:off x="406402" y="712791"/>
            <a:ext cx="8464551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endParaRPr lang="en-US" altLang="en-US" sz="1100" b="1" i="1" dirty="0">
              <a:solidFill>
                <a:schemeClr val="tx1"/>
              </a:solidFill>
              <a:latin typeface="Helvetica" pitchFamily="2" charset="0"/>
              <a:ea typeface="MS PGothic" panose="020B0600070205080204" pitchFamily="34" charset="-128"/>
              <a:sym typeface="Helvetica Neue" panose="02000503000000020004" pitchFamily="2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0BBD74DF-88BD-F14E-9B62-2101F53268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3824" y="109321"/>
            <a:ext cx="78581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95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D40000"/>
          </a:solidFill>
          <a:latin typeface="+mj-lt"/>
          <a:ea typeface="+mj-ea"/>
          <a:cs typeface="+mj-cs"/>
          <a:sym typeface="Helvetica Neue" panose="02000503000000020004" pitchFamily="2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panose="02000503000000020004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panose="02000503000000020004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panose="02000503000000020004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panose="02000503000000020004" pitchFamily="2" charset="0"/>
        </a:defRPr>
      </a:lvl5pPr>
      <a:lvl6pPr marL="321407" algn="l" rtl="0" fontAlgn="base">
        <a:spcBef>
          <a:spcPct val="0"/>
        </a:spcBef>
        <a:spcAft>
          <a:spcPct val="0"/>
        </a:spcAft>
        <a:defRPr sz="2400" i="1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642816" algn="l" rtl="0" fontAlgn="base">
        <a:spcBef>
          <a:spcPct val="0"/>
        </a:spcBef>
        <a:spcAft>
          <a:spcPct val="0"/>
        </a:spcAft>
        <a:defRPr sz="2400" i="1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964224" algn="l" rtl="0" fontAlgn="base">
        <a:spcBef>
          <a:spcPct val="0"/>
        </a:spcBef>
        <a:spcAft>
          <a:spcPct val="0"/>
        </a:spcAft>
        <a:defRPr sz="2400" i="1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285631" algn="l" rtl="0" fontAlgn="base">
        <a:spcBef>
          <a:spcPct val="0"/>
        </a:spcBef>
        <a:spcAft>
          <a:spcPct val="0"/>
        </a:spcAft>
        <a:defRPr sz="2400" i="1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554038" indent="-366713" algn="l" rtl="0" eaLnBrk="0" fontAlgn="base" hangingPunct="0">
        <a:spcBef>
          <a:spcPts val="638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rgbClr val="0A1D5F"/>
          </a:solidFill>
          <a:latin typeface="+mn-lt"/>
          <a:ea typeface="+mn-ea"/>
          <a:cs typeface="+mn-cs"/>
          <a:sym typeface="Helvetica Neue" panose="02000503000000020004" pitchFamily="2" charset="0"/>
        </a:defRPr>
      </a:lvl1pPr>
      <a:lvl2pPr marL="801688" indent="-301625" algn="l" rtl="0" eaLnBrk="0" fontAlgn="base" hangingPunct="0">
        <a:spcBef>
          <a:spcPts val="638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1500">
          <a:solidFill>
            <a:srgbClr val="0A1D5F"/>
          </a:solidFill>
          <a:latin typeface="+mn-lt"/>
          <a:ea typeface="+mn-ea"/>
          <a:cs typeface="+mn-cs"/>
          <a:sym typeface="Helvetica Neue" panose="02000503000000020004" pitchFamily="2" charset="0"/>
        </a:defRPr>
      </a:lvl2pPr>
      <a:lvl3pPr marL="1082675" indent="-269875" algn="l" rtl="0" eaLnBrk="0" fontAlgn="base" hangingPunct="0">
        <a:spcBef>
          <a:spcPts val="638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1100">
          <a:solidFill>
            <a:srgbClr val="0A1D5F"/>
          </a:solidFill>
          <a:latin typeface="+mn-lt"/>
          <a:ea typeface="+mn-ea"/>
          <a:cs typeface="+mn-cs"/>
          <a:sym typeface="Helvetica Neue" panose="02000503000000020004" pitchFamily="2" charset="0"/>
        </a:defRPr>
      </a:lvl3pPr>
      <a:lvl4pPr marL="1373188" indent="-247650" algn="l" rtl="0" eaLnBrk="0" fontAlgn="base" hangingPunct="0">
        <a:spcBef>
          <a:spcPts val="638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800">
          <a:solidFill>
            <a:srgbClr val="0A1D5F"/>
          </a:solidFill>
          <a:latin typeface="+mn-lt"/>
          <a:ea typeface="+mn-ea"/>
          <a:cs typeface="+mn-cs"/>
          <a:sym typeface="Helvetica Neue" panose="02000503000000020004" pitchFamily="2" charset="0"/>
        </a:defRPr>
      </a:lvl4pPr>
      <a:lvl5pPr marL="1674813" indent="-236538" algn="l" rtl="0" eaLnBrk="0" fontAlgn="base" hangingPunct="0">
        <a:spcBef>
          <a:spcPts val="638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800">
          <a:solidFill>
            <a:srgbClr val="0A1D5F"/>
          </a:solidFill>
          <a:latin typeface="+mn-lt"/>
          <a:ea typeface="+mn-ea"/>
          <a:cs typeface="+mn-cs"/>
          <a:sym typeface="Helvetica Neue" panose="02000503000000020004" pitchFamily="2" charset="0"/>
        </a:defRPr>
      </a:lvl5pPr>
      <a:lvl6pPr marL="1997641" indent="-238825" algn="l" rtl="0" fontAlgn="base">
        <a:spcBef>
          <a:spcPts val="633"/>
        </a:spcBef>
        <a:spcAft>
          <a:spcPct val="0"/>
        </a:spcAft>
        <a:buSzPct val="171000"/>
        <a:buFont typeface="Gill Sans" charset="0"/>
        <a:buChar char="•"/>
        <a:defRPr sz="800">
          <a:solidFill>
            <a:srgbClr val="0A1D5F"/>
          </a:solidFill>
          <a:latin typeface="+mn-lt"/>
          <a:ea typeface="+mn-ea"/>
          <a:cs typeface="+mn-cs"/>
          <a:sym typeface="Helvetica Neue" charset="0"/>
        </a:defRPr>
      </a:lvl6pPr>
      <a:lvl7pPr marL="2319047" indent="-238825" algn="l" rtl="0" fontAlgn="base">
        <a:spcBef>
          <a:spcPts val="633"/>
        </a:spcBef>
        <a:spcAft>
          <a:spcPct val="0"/>
        </a:spcAft>
        <a:buSzPct val="171000"/>
        <a:buFont typeface="Gill Sans" charset="0"/>
        <a:buChar char="•"/>
        <a:defRPr sz="800">
          <a:solidFill>
            <a:srgbClr val="0A1D5F"/>
          </a:solidFill>
          <a:latin typeface="+mn-lt"/>
          <a:ea typeface="+mn-ea"/>
          <a:cs typeface="+mn-cs"/>
          <a:sym typeface="Helvetica Neue" charset="0"/>
        </a:defRPr>
      </a:lvl7pPr>
      <a:lvl8pPr marL="2640456" indent="-238825" algn="l" rtl="0" fontAlgn="base">
        <a:spcBef>
          <a:spcPts val="633"/>
        </a:spcBef>
        <a:spcAft>
          <a:spcPct val="0"/>
        </a:spcAft>
        <a:buSzPct val="171000"/>
        <a:buFont typeface="Gill Sans" charset="0"/>
        <a:buChar char="•"/>
        <a:defRPr sz="800">
          <a:solidFill>
            <a:srgbClr val="0A1D5F"/>
          </a:solidFill>
          <a:latin typeface="+mn-lt"/>
          <a:ea typeface="+mn-ea"/>
          <a:cs typeface="+mn-cs"/>
          <a:sym typeface="Helvetica Neue" charset="0"/>
        </a:defRPr>
      </a:lvl8pPr>
      <a:lvl9pPr marL="2961864" indent="-238825" algn="l" rtl="0" fontAlgn="base">
        <a:spcBef>
          <a:spcPts val="633"/>
        </a:spcBef>
        <a:spcAft>
          <a:spcPct val="0"/>
        </a:spcAft>
        <a:buSzPct val="171000"/>
        <a:buFont typeface="Gill Sans" charset="0"/>
        <a:buChar char="•"/>
        <a:defRPr sz="800">
          <a:solidFill>
            <a:srgbClr val="0A1D5F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jpe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jpeg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86201" y="3936479"/>
            <a:ext cx="7924800" cy="526253"/>
          </a:xfrm>
        </p:spPr>
        <p:txBody>
          <a:bodyPr/>
          <a:lstStyle/>
          <a:p>
            <a:r>
              <a:rPr lang="en-US" dirty="0"/>
              <a:t>Integrated Design for the MSR </a:t>
            </a:r>
            <a:endParaRPr lang="en-US" b="0" dirty="0"/>
          </a:p>
          <a:p>
            <a:r>
              <a:rPr lang="en-US" dirty="0"/>
              <a:t>DAC-0.0 Mars Ascent Vehicle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3886201" y="4953000"/>
            <a:ext cx="7924800" cy="1775604"/>
          </a:xfrm>
        </p:spPr>
        <p:txBody>
          <a:bodyPr/>
          <a:lstStyle/>
          <a:p>
            <a:r>
              <a:rPr lang="en-US" dirty="0"/>
              <a:t>Darius Yaghoubi</a:t>
            </a:r>
          </a:p>
          <a:p>
            <a:r>
              <a:rPr lang="en-US" dirty="0"/>
              <a:t>Peter Ma</a:t>
            </a:r>
          </a:p>
          <a:p>
            <a:r>
              <a:rPr lang="en-US" dirty="0"/>
              <a:t>NASA Marshall Space Flight Center</a:t>
            </a:r>
          </a:p>
          <a:p>
            <a:endParaRPr lang="en-US" dirty="0"/>
          </a:p>
          <a:p>
            <a:r>
              <a:rPr lang="en-US" dirty="0" smtClean="0"/>
              <a:t>March </a:t>
            </a:r>
            <a:r>
              <a:rPr lang="en-US" dirty="0"/>
              <a:t>2021</a:t>
            </a:r>
          </a:p>
          <a:p>
            <a:r>
              <a:rPr lang="en-US" dirty="0"/>
              <a:t>IEEE Aerospace Conference</a:t>
            </a:r>
          </a:p>
        </p:txBody>
      </p:sp>
    </p:spTree>
    <p:extLst>
      <p:ext uri="{BB962C8B-B14F-4D97-AF65-F5344CB8AC3E}">
        <p14:creationId xmlns:p14="http://schemas.microsoft.com/office/powerpoint/2010/main" val="29218774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294" y="914400"/>
            <a:ext cx="9690280" cy="35481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MAV stored within thermal “igloo” during cruise to Mars and on surface, maintaining constant temperature prior to deployment.</a:t>
            </a:r>
          </a:p>
          <a:p>
            <a:r>
              <a:rPr lang="en-US" dirty="0"/>
              <a:t>Thermal system makes use of 16 heater zones controlled via heaters and Platinum Resistant Thermometers (PRTs). Each zone has different components with different thermal constraints.</a:t>
            </a:r>
          </a:p>
          <a:p>
            <a:r>
              <a:rPr lang="en-US" dirty="0"/>
              <a:t>Passive insulation further reduces temperature gradients and provide protection from induced thermal environments.</a:t>
            </a:r>
          </a:p>
          <a:p>
            <a:r>
              <a:rPr lang="en-US" dirty="0"/>
              <a:t>Mars ascent mission is short, </a:t>
            </a:r>
            <a:r>
              <a:rPr lang="en-US" dirty="0" smtClean="0"/>
              <a:t>with </a:t>
            </a:r>
            <a:r>
              <a:rPr lang="en-US" dirty="0"/>
              <a:t>active thermal control during ascent not needed. High temperatures due to </a:t>
            </a:r>
            <a:r>
              <a:rPr lang="en-US" dirty="0" err="1"/>
              <a:t>aeroheating</a:t>
            </a:r>
            <a:r>
              <a:rPr lang="en-US" dirty="0"/>
              <a:t> does not impact most internal components*.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Design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34294" y="4665234"/>
            <a:ext cx="5329629" cy="1704040"/>
            <a:chOff x="147647" y="4951740"/>
            <a:chExt cx="5329629" cy="1704040"/>
          </a:xfrm>
        </p:grpSpPr>
        <p:pic>
          <p:nvPicPr>
            <p:cNvPr id="28" name="Content Placeholder 8"/>
            <p:cNvPicPr>
              <a:picLocks noChangeAspect="1"/>
            </p:cNvPicPr>
            <p:nvPr/>
          </p:nvPicPr>
          <p:blipFill rotWithShape="1">
            <a:blip r:embed="rId2"/>
            <a:srcRect l="47091" t="14152" r="41891" b="16413"/>
            <a:stretch/>
          </p:blipFill>
          <p:spPr>
            <a:xfrm rot="16200000">
              <a:off x="2060720" y="3239223"/>
              <a:ext cx="1503484" cy="532962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54871" y="4951740"/>
              <a:ext cx="10486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Zones 1 &amp; 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98044" y="4960643"/>
              <a:ext cx="902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Zones 3-7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74434" y="4956982"/>
              <a:ext cx="9877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Zones 8-10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31122" y="4961773"/>
              <a:ext cx="10642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Zones 11-16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97417" y="6276888"/>
            <a:ext cx="303668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Thermal Control Zones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170" y="4252024"/>
            <a:ext cx="3374265" cy="195114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929170" y="6276888"/>
            <a:ext cx="303668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MAV Stored within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 Lander Igloo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panose="020B0300000000000000" pitchFamily="34" charset="-128"/>
              <a:sym typeface="Gill Sans" panose="020B0502020104020203" pitchFamily="34" charset="-79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t="1159" b="1965"/>
          <a:stretch/>
        </p:blipFill>
        <p:spPr>
          <a:xfrm>
            <a:off x="9824574" y="914400"/>
            <a:ext cx="2270757" cy="5225144"/>
          </a:xfrm>
          <a:prstGeom prst="rect">
            <a:avLst/>
          </a:prstGeom>
        </p:spPr>
      </p:pic>
      <p:cxnSp>
        <p:nvCxnSpPr>
          <p:cNvPr id="40" name="Straight Arrow Connector 39"/>
          <p:cNvCxnSpPr>
            <a:cxnSpLocks/>
            <a:stCxn id="29" idx="2"/>
          </p:cNvCxnSpPr>
          <p:nvPr/>
        </p:nvCxnSpPr>
        <p:spPr bwMode="auto">
          <a:xfrm flipH="1">
            <a:off x="473953" y="4942233"/>
            <a:ext cx="291908" cy="588129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cxnSpLocks/>
            <a:stCxn id="32" idx="2"/>
          </p:cNvCxnSpPr>
          <p:nvPr/>
        </p:nvCxnSpPr>
        <p:spPr bwMode="auto">
          <a:xfrm flipH="1">
            <a:off x="973068" y="4952266"/>
            <a:ext cx="776834" cy="61209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cxnSpLocks/>
            <a:stCxn id="31" idx="2"/>
          </p:cNvCxnSpPr>
          <p:nvPr/>
        </p:nvCxnSpPr>
        <p:spPr bwMode="auto">
          <a:xfrm flipH="1">
            <a:off x="2021751" y="4947475"/>
            <a:ext cx="733216" cy="591651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cxnSpLocks/>
            <a:stCxn id="30" idx="2"/>
          </p:cNvCxnSpPr>
          <p:nvPr/>
        </p:nvCxnSpPr>
        <p:spPr bwMode="auto">
          <a:xfrm flipH="1">
            <a:off x="3556543" y="4951136"/>
            <a:ext cx="379554" cy="44569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9302523" y="6184555"/>
            <a:ext cx="3036688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Peak Temperature Profile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During Ascent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-49514" y="6611779"/>
            <a:ext cx="7002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*Stage 2 TVC controller exceeded expected upper limit thermal assumptions. To be addressed in future analyses.</a:t>
            </a:r>
          </a:p>
        </p:txBody>
      </p:sp>
    </p:spTree>
    <p:extLst>
      <p:ext uri="{BB962C8B-B14F-4D97-AF65-F5344CB8AC3E}">
        <p14:creationId xmlns:p14="http://schemas.microsoft.com/office/powerpoint/2010/main" val="20694438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293" y="914400"/>
            <a:ext cx="6894369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Avionics consists of three primary functions: Command and Data Handling (CDH), communication, and power.</a:t>
            </a:r>
          </a:p>
          <a:p>
            <a:r>
              <a:rPr lang="en-US" dirty="0"/>
              <a:t>CDH carried out by flight computer, controllers, IMU.</a:t>
            </a:r>
          </a:p>
          <a:p>
            <a:r>
              <a:rPr lang="en-US" dirty="0"/>
              <a:t>Flight software algorithms control vehicle response to external stimuli and mitigate off-nominal situations. All flight operations are autonomous.</a:t>
            </a:r>
          </a:p>
          <a:p>
            <a:r>
              <a:rPr lang="en-US" dirty="0"/>
              <a:t>Unique mission constraints required </a:t>
            </a:r>
            <a:r>
              <a:rPr lang="en-US" dirty="0" smtClean="0"/>
              <a:t>a highly </a:t>
            </a:r>
            <a:r>
              <a:rPr lang="en-US" dirty="0"/>
              <a:t>specialized Inertial Measurement Unit (IMU), allowing for </a:t>
            </a:r>
            <a:r>
              <a:rPr lang="en-US" dirty="0" err="1" smtClean="0"/>
              <a:t>gyrocompassing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Communications managed by transmitter, antenna, and navigational beacon.</a:t>
            </a:r>
          </a:p>
          <a:p>
            <a:r>
              <a:rPr lang="en-US" dirty="0"/>
              <a:t>Power managed by batteries, power distribution board, and cabling.</a:t>
            </a:r>
          </a:p>
          <a:p>
            <a:r>
              <a:rPr lang="en-US" dirty="0" err="1"/>
              <a:t>Umbilicals</a:t>
            </a:r>
            <a:r>
              <a:rPr lang="en-US" dirty="0"/>
              <a:t> with lander provides power and direct control of several systems while stowed.</a:t>
            </a:r>
          </a:p>
          <a:p>
            <a:r>
              <a:rPr lang="en-US" dirty="0"/>
              <a:t>All avionics have to </a:t>
            </a:r>
            <a:r>
              <a:rPr lang="en-US" dirty="0" smtClean="0"/>
              <a:t>function </a:t>
            </a:r>
            <a:r>
              <a:rPr lang="en-US" dirty="0"/>
              <a:t>in </a:t>
            </a:r>
            <a:r>
              <a:rPr lang="en-US" dirty="0" smtClean="0"/>
              <a:t>environments outside of typical design operation.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Avionics Design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25690" y="5660681"/>
            <a:ext cx="303668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Avionics Hardware Layout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85F95E-EB96-40CA-89FA-9651E6AB95FD}"/>
              </a:ext>
            </a:extLst>
          </p:cNvPr>
          <p:cNvGrpSpPr/>
          <p:nvPr/>
        </p:nvGrpSpPr>
        <p:grpSpPr>
          <a:xfrm>
            <a:off x="7336016" y="1288869"/>
            <a:ext cx="4721691" cy="4293325"/>
            <a:chOff x="7182927" y="1288869"/>
            <a:chExt cx="4721691" cy="42933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82927" y="1776321"/>
              <a:ext cx="4367661" cy="336502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341722" y="5069572"/>
              <a:ext cx="143501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N W3" panose="020B0300000000000000" pitchFamily="34" charset="-128"/>
                  <a:sym typeface="Gill Sans" panose="020B0502020104020203" pitchFamily="34" charset="-79"/>
                </a:rPr>
                <a:t>Batteries, Power </a:t>
              </a:r>
              <a:r>
                <a:rPr kumimoji="0" lang="en-US" sz="1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N W3" panose="020B0300000000000000" pitchFamily="34" charset="-128"/>
                  <a:sym typeface="Gill Sans" panose="020B0502020104020203" pitchFamily="34" charset="-79"/>
                </a:rPr>
                <a:t>Dist</a:t>
              </a: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N W3" panose="020B0300000000000000" pitchFamily="34" charset="-128"/>
                  <a:sym typeface="Gill Sans" panose="020B0502020104020203" pitchFamily="34" charset="-79"/>
                </a:rPr>
                <a:t> Board, &amp;</a:t>
              </a:r>
              <a:r>
                <a:rPr kumimoji="0" lang="en-US" sz="120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N W3" panose="020B0300000000000000" pitchFamily="34" charset="-128"/>
                  <a:sym typeface="Gill Sans" panose="020B0502020104020203" pitchFamily="34" charset="-79"/>
                </a:rPr>
                <a:t> Transceiver</a:t>
              </a:r>
              <a:endPara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endParaRPr>
            </a:p>
          </p:txBody>
        </p:sp>
        <p:cxnSp>
          <p:nvCxnSpPr>
            <p:cNvPr id="6" name="Straight Arrow Connector 5"/>
            <p:cNvCxnSpPr>
              <a:cxnSpLocks/>
              <a:stCxn id="14" idx="0"/>
            </p:cNvCxnSpPr>
            <p:nvPr/>
          </p:nvCxnSpPr>
          <p:spPr bwMode="auto">
            <a:xfrm flipH="1" flipV="1">
              <a:off x="10481096" y="3804250"/>
              <a:ext cx="578136" cy="1265322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8228244" y="5049010"/>
              <a:ext cx="143501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N W3" panose="020B0300000000000000" pitchFamily="34" charset="-128"/>
                  <a:sym typeface="Gill Sans" panose="020B0502020104020203" pitchFamily="34" charset="-79"/>
                </a:rPr>
                <a:t>RCS and Pyro Controllers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8764438" y="4007011"/>
              <a:ext cx="166432" cy="949667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10346537" y="1499322"/>
              <a:ext cx="143501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N W3" panose="020B0300000000000000" pitchFamily="34" charset="-128"/>
                  <a:sym typeface="Gill Sans" panose="020B0502020104020203" pitchFamily="34" charset="-79"/>
                </a:rPr>
                <a:t>Flight Computer and I/O Board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10494289" y="1951405"/>
              <a:ext cx="435379" cy="511594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7477813" y="1360823"/>
              <a:ext cx="165885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N W3" panose="020B0300000000000000" pitchFamily="34" charset="-128"/>
                  <a:sym typeface="Gill Sans" panose="020B0502020104020203" pitchFamily="34" charset="-79"/>
                </a:rPr>
                <a:t>Beacon and Independent</a:t>
              </a:r>
              <a:r>
                <a:rPr kumimoji="0" lang="en-US" sz="120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N W3" panose="020B0300000000000000" pitchFamily="34" charset="-128"/>
                  <a:sym typeface="Gill Sans" panose="020B0502020104020203" pitchFamily="34" charset="-79"/>
                </a:rPr>
                <a:t> Batteries</a:t>
              </a:r>
              <a:endPara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endParaRPr>
            </a:p>
          </p:txBody>
        </p:sp>
        <p:cxnSp>
          <p:nvCxnSpPr>
            <p:cNvPr id="23" name="Straight Arrow Connector 22"/>
            <p:cNvCxnSpPr>
              <a:cxnSpLocks/>
              <a:stCxn id="22" idx="2"/>
            </p:cNvCxnSpPr>
            <p:nvPr/>
          </p:nvCxnSpPr>
          <p:spPr bwMode="auto">
            <a:xfrm>
              <a:off x="8307238" y="1730155"/>
              <a:ext cx="0" cy="1021671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8930870" y="1414181"/>
              <a:ext cx="1435019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N W3" panose="020B0300000000000000" pitchFamily="34" charset="-128"/>
                  <a:sym typeface="Gill Sans" panose="020B0502020104020203" pitchFamily="34" charset="-79"/>
                </a:rPr>
                <a:t>IMU</a:t>
              </a:r>
            </a:p>
          </p:txBody>
        </p:sp>
        <p:cxnSp>
          <p:nvCxnSpPr>
            <p:cNvPr id="27" name="Straight Arrow Connector 26"/>
            <p:cNvCxnSpPr>
              <a:stCxn id="26" idx="2"/>
            </p:cNvCxnSpPr>
            <p:nvPr/>
          </p:nvCxnSpPr>
          <p:spPr bwMode="auto">
            <a:xfrm flipH="1">
              <a:off x="9533510" y="1598847"/>
              <a:ext cx="114870" cy="928693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6CD460-B64F-423B-B302-729FCAB0E6F4}"/>
                </a:ext>
              </a:extLst>
            </p:cNvPr>
            <p:cNvSpPr/>
            <p:nvPr/>
          </p:nvSpPr>
          <p:spPr bwMode="auto">
            <a:xfrm>
              <a:off x="7182928" y="1288869"/>
              <a:ext cx="4721690" cy="429332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5827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294" y="914401"/>
            <a:ext cx="11114551" cy="30710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Vehicle behavior affected by interaction with Martian environment despite low atmosphere. Aerodynamics, aerothermodynamics, and external acoustics analyzed.</a:t>
            </a:r>
          </a:p>
          <a:p>
            <a:r>
              <a:rPr lang="en-US" dirty="0"/>
              <a:t>CFD performed to assess aerodynamic stability and develop aero coefficients for use in trajectory optimization. Vehicle is aerodynamically unstable for most of ascent.</a:t>
            </a:r>
          </a:p>
          <a:p>
            <a:r>
              <a:rPr lang="en-US" dirty="0"/>
              <a:t>Aerothermodynamics analysis used for sizing of thermal hardware. Peak heating identified at high pressure region of nose.</a:t>
            </a:r>
          </a:p>
          <a:p>
            <a:r>
              <a:rPr lang="en-US" dirty="0"/>
              <a:t>Liftoff acoustics, plume-induced acoustics, and ascent aeroacoustics environments used as inputs to integrated vehicle loads model. Acoustics found to not be a significant source of load.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Aeroscience</a:t>
            </a:r>
            <a:r>
              <a:rPr lang="en-US" dirty="0"/>
              <a:t> Environments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353"/>
          <a:stretch/>
        </p:blipFill>
        <p:spPr>
          <a:xfrm>
            <a:off x="130164" y="4195049"/>
            <a:ext cx="4390079" cy="2393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859" y="6611025"/>
            <a:ext cx="303668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Example Pressure Distribution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849" y="3985405"/>
            <a:ext cx="3506857" cy="24781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2710" r="4048" b="4465"/>
          <a:stretch/>
        </p:blipFill>
        <p:spPr>
          <a:xfrm>
            <a:off x="4676998" y="3930988"/>
            <a:ext cx="3534807" cy="26575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6057" y="6611025"/>
            <a:ext cx="303668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Aerodynamic Stability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85933" y="6611025"/>
            <a:ext cx="303668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Nose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Flowfield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Aeroheating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panose="020B0300000000000000" pitchFamily="34" charset="-128"/>
              <a:sym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631243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252" y="914399"/>
            <a:ext cx="3585748" cy="528799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294" y="914398"/>
            <a:ext cx="8471958" cy="389914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Vehicle designed to deliver 16kg payload to 343km @ 27</a:t>
            </a:r>
            <a:r>
              <a:rPr lang="en-US" baseline="30000" dirty="0"/>
              <a:t>o</a:t>
            </a:r>
            <a:r>
              <a:rPr lang="en-US" dirty="0"/>
              <a:t> inclination.</a:t>
            </a:r>
          </a:p>
          <a:p>
            <a:r>
              <a:rPr lang="en-US" dirty="0"/>
              <a:t>Nominal 6DOF trajectory iteratively developed with propulsion sizing and vehicle geometry. </a:t>
            </a:r>
          </a:p>
          <a:p>
            <a:r>
              <a:rPr lang="en-US" dirty="0"/>
              <a:t>Overall flight plan includes both open- and closed-loop guidance. Energy management maneuver and OTTs used to reduce dispersions in final injected orbit.</a:t>
            </a:r>
          </a:p>
          <a:p>
            <a:r>
              <a:rPr lang="en-US" dirty="0"/>
              <a:t>Uncertainty parameters addressed via dispersed simulations. Dispersions focused on motor performance, launch conditions, atmosphere, mass/payload variations, and RCS/TVC performance. </a:t>
            </a:r>
          </a:p>
          <a:p>
            <a:r>
              <a:rPr lang="en-US" dirty="0"/>
              <a:t>RCS/TVC performance are major contributors to vehicle controllability. Stability margins compared to standard 6dB for GM and 30° for PM. Nominal cases well within margins.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Guidance, Navigation, and Control Design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77964" y="6254644"/>
            <a:ext cx="3242324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Effect of Closed-Loop Guidance, Energy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 Management, and OTTs on Orbital Dispersions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panose="020B0300000000000000" pitchFamily="34" charset="-128"/>
              <a:sym typeface="Gill Sans" panose="020B0502020104020203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3655" y="6346977"/>
            <a:ext cx="465323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Minor Controllability Violations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 in Roll Axis From Dispersed Cases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panose="020B0300000000000000" pitchFamily="34" charset="-128"/>
              <a:sym typeface="Gill Sans" panose="020B0502020104020203" pitchFamily="34" charset="-79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790" y="4813540"/>
            <a:ext cx="6120891" cy="146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838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293" y="914400"/>
            <a:ext cx="11934062" cy="29071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AI&amp;T planning included vehicle assembly from subsystem components, verification &amp; validation (V&amp;V) testing, and feasibility assessment of an Earth-based flight test program.</a:t>
            </a:r>
          </a:p>
          <a:p>
            <a:r>
              <a:rPr lang="en-US" dirty="0"/>
              <a:t>Three MAV units planned: Engineering Model (EM), Flight Test (FT) unit, and Flight Mission (FM) unit. </a:t>
            </a:r>
          </a:p>
          <a:p>
            <a:r>
              <a:rPr lang="en-US" dirty="0"/>
              <a:t>Rigorous qualification testing planned for individual subsystem assemblies, including hardware-in-the-loop and flight software integration, where applicable.</a:t>
            </a:r>
          </a:p>
          <a:p>
            <a:r>
              <a:rPr lang="en-US" dirty="0"/>
              <a:t>Integrated vehicle Earth-based flight test planned, launching in high altitude to replicate Martian surface environments.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Assembly, Integration, &amp; Testing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33" y="3951517"/>
            <a:ext cx="5052763" cy="2462405"/>
          </a:xfrm>
          <a:prstGeom prst="rect">
            <a:avLst/>
          </a:prstGeom>
        </p:spPr>
      </p:pic>
      <p:pic>
        <p:nvPicPr>
          <p:cNvPr id="268" name="Picture 2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525" y="3840738"/>
            <a:ext cx="5348742" cy="2602165"/>
          </a:xfrm>
          <a:prstGeom prst="rect">
            <a:avLst/>
          </a:prstGeom>
        </p:spPr>
      </p:pic>
      <p:sp>
        <p:nvSpPr>
          <p:cNvPr id="269" name="TextBox 268"/>
          <p:cNvSpPr txBox="1"/>
          <p:nvPr/>
        </p:nvSpPr>
        <p:spPr>
          <a:xfrm>
            <a:off x="964411" y="6543938"/>
            <a:ext cx="3675407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Assembly &amp;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 Integration Process for EM and FM units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panose="020B0300000000000000" pitchFamily="34" charset="-128"/>
              <a:sym typeface="Gill Sans" panose="020B0502020104020203" pitchFamily="34" charset="-79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7404193" y="6543938"/>
            <a:ext cx="3675407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Notional Earth-based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 Test Flight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panose="020B0300000000000000" pitchFamily="34" charset="-128"/>
              <a:sym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303039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294" y="914399"/>
            <a:ext cx="8222609" cy="5840083"/>
          </a:xfrm>
        </p:spPr>
        <p:txBody>
          <a:bodyPr>
            <a:normAutofit/>
          </a:bodyPr>
          <a:lstStyle/>
          <a:p>
            <a:r>
              <a:rPr lang="en-US" dirty="0"/>
              <a:t>DAC-0.0 vehicle analysis concluded concept can successfully deliver 16kg payload including 30 sample tubes to target Martian orbit, meeting all Lander stowage size and mass constraints.</a:t>
            </a:r>
          </a:p>
          <a:p>
            <a:r>
              <a:rPr lang="en-US" dirty="0"/>
              <a:t>Addition of OTTs and tweaking of guidance algorithms significantly reduced orbit dispersions. Monte Carlo simulations helped further identify sensitivities and improve overall design. </a:t>
            </a:r>
          </a:p>
          <a:p>
            <a:r>
              <a:rPr lang="en-US" dirty="0"/>
              <a:t>After DAC-0.0, MSR campaign determined it had insufficient mass &amp; volume margins within entire lander system based on heritage experience from developing Curiosity rover. Mass allocations were significantly reduced for all elements, including MAV.</a:t>
            </a:r>
          </a:p>
          <a:p>
            <a:r>
              <a:rPr lang="en-US" dirty="0"/>
              <a:t>Modifications to MAV architecture traded ~145kg at the expense of orbital insertion accuracy.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DAC-0.0 Design and Beyond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466044" y="6273225"/>
            <a:ext cx="168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DAC-0.0 Design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June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15" y="891809"/>
            <a:ext cx="1208670" cy="5424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2053"/>
          <a:stretch/>
        </p:blipFill>
        <p:spPr>
          <a:xfrm rot="16200000">
            <a:off x="8405664" y="3169156"/>
            <a:ext cx="5220803" cy="9873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71960" y="6273224"/>
            <a:ext cx="168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Current Design December 2020</a:t>
            </a:r>
          </a:p>
        </p:txBody>
      </p:sp>
    </p:spTree>
    <p:extLst>
      <p:ext uri="{BB962C8B-B14F-4D97-AF65-F5344CB8AC3E}">
        <p14:creationId xmlns:p14="http://schemas.microsoft.com/office/powerpoint/2010/main" val="41415481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85132" y="98321"/>
            <a:ext cx="7239000" cy="675967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400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  <a:t>Questions?</a:t>
            </a:r>
            <a:r>
              <a:rPr lang="en-US" sz="3600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  <a:t/>
            </a:r>
            <a:br>
              <a:rPr lang="en-US" sz="3600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</a:br>
            <a:r>
              <a:rPr lang="en-US" sz="3600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  <a:t/>
            </a:r>
            <a:br>
              <a:rPr lang="en-US" sz="3600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</a:br>
            <a:r>
              <a:rPr lang="en-US" sz="3600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  <a:t/>
            </a:r>
            <a:br>
              <a:rPr lang="en-US" sz="3600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</a:br>
            <a:r>
              <a:rPr lang="en-US" sz="3600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  <a:t/>
            </a:r>
            <a:br>
              <a:rPr lang="en-US" sz="3600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</a:br>
            <a:r>
              <a:rPr lang="en-US" sz="3600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  <a:t/>
            </a:r>
            <a:br>
              <a:rPr lang="en-US" sz="3600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</a:br>
            <a:r>
              <a:rPr lang="en-US" sz="3600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  <a:t/>
            </a:r>
            <a:br>
              <a:rPr lang="en-US" sz="3600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</a:br>
            <a:r>
              <a:rPr lang="en-US" sz="3600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  <a:t/>
            </a:r>
            <a:br>
              <a:rPr lang="en-US" sz="3600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</a:br>
            <a:r>
              <a:rPr lang="en-US" sz="3600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  <a:t/>
            </a:r>
            <a:br>
              <a:rPr lang="en-US" sz="3600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</a:br>
            <a:r>
              <a:rPr lang="en-US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  <a:t>Darius Yaghoubi</a:t>
            </a:r>
            <a:br>
              <a:rPr lang="en-US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</a:br>
            <a:r>
              <a:rPr lang="en-US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  <a:t>NASA Marshall Space Flight Center</a:t>
            </a:r>
            <a:br>
              <a:rPr lang="en-US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</a:br>
            <a:r>
              <a:rPr lang="en-US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  <a:t/>
            </a:r>
            <a:br>
              <a:rPr lang="en-US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</a:br>
            <a:r>
              <a:rPr lang="en-US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latin typeface="Britannic Bold" panose="020B0903060703020204" pitchFamily="34" charset="0"/>
              </a:rPr>
              <a:t>darius.f.yaghoubi@nasa.gov</a:t>
            </a:r>
            <a:endParaRPr lang="en-US" sz="3600" dirty="0">
              <a:ln>
                <a:solidFill>
                  <a:schemeClr val="tx2"/>
                </a:solidFill>
              </a:ln>
              <a:solidFill>
                <a:srgbClr val="FFC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627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80457" y="783612"/>
            <a:ext cx="8943332" cy="5742584"/>
            <a:chOff x="1293755" y="663729"/>
            <a:chExt cx="9316735" cy="5982349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3755" y="663729"/>
              <a:ext cx="9316735" cy="598234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476741">
              <a:off x="7644360" y="1869143"/>
              <a:ext cx="679246" cy="163336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 Sample Return and MAV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71814" y="1160242"/>
            <a:ext cx="700014" cy="323165"/>
          </a:xfrm>
          <a:prstGeom prst="rect">
            <a:avLst/>
          </a:prstGeom>
          <a:noFill/>
        </p:spPr>
        <p:txBody>
          <a:bodyPr wrap="square" bIns="0" rtlCol="0" anchor="b" anchorCtr="0">
            <a:spAutoFit/>
          </a:bodyPr>
          <a:lstStyle/>
          <a:p>
            <a:pPr algn="ctr" defTabSz="457200"/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7463247" y="1339574"/>
            <a:ext cx="1406326" cy="1081409"/>
          </a:xfrm>
          <a:prstGeom prst="ellipse">
            <a:avLst/>
          </a:prstGeom>
          <a:noFill/>
          <a:ln w="44450" cap="flat" cmpd="sng" algn="ctr">
            <a:solidFill>
              <a:srgbClr val="00339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10" name="Straight Arrow Connector 9"/>
          <p:cNvCxnSpPr>
            <a:cxnSpLocks/>
            <a:endCxn id="9" idx="7"/>
          </p:cNvCxnSpPr>
          <p:nvPr/>
        </p:nvCxnSpPr>
        <p:spPr bwMode="auto">
          <a:xfrm flipH="1">
            <a:off x="8663621" y="1339573"/>
            <a:ext cx="342358" cy="158370"/>
          </a:xfrm>
          <a:prstGeom prst="straightConnector1">
            <a:avLst/>
          </a:pr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007079" y="6596390"/>
            <a:ext cx="8177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Pre-decisional. For planning and discussion purposes only. </a:t>
            </a:r>
          </a:p>
        </p:txBody>
      </p:sp>
    </p:spTree>
    <p:extLst>
      <p:ext uri="{BB962C8B-B14F-4D97-AF65-F5344CB8AC3E}">
        <p14:creationId xmlns:p14="http://schemas.microsoft.com/office/powerpoint/2010/main" val="28958489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MAV </a:t>
            </a:r>
            <a:r>
              <a:rPr lang="en-US" dirty="0" smtClean="0"/>
              <a:t>Ascent Profile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025228"/>
            <a:ext cx="11884063" cy="5517637"/>
            <a:chOff x="76200" y="990722"/>
            <a:chExt cx="11884063" cy="5517637"/>
          </a:xfrm>
        </p:grpSpPr>
        <p:cxnSp>
          <p:nvCxnSpPr>
            <p:cNvPr id="86" name="Straight Connector 85"/>
            <p:cNvCxnSpPr>
              <a:stCxn id="142" idx="3"/>
            </p:cNvCxnSpPr>
            <p:nvPr/>
          </p:nvCxnSpPr>
          <p:spPr bwMode="auto">
            <a:xfrm flipV="1">
              <a:off x="8405193" y="1813377"/>
              <a:ext cx="2661140" cy="139053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87" name="Picture 86" descr="MSR_ARM_deployed4.jpg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900000">
              <a:off x="10824177" y="1389311"/>
              <a:ext cx="1136086" cy="744769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1119700" y="1975608"/>
              <a:ext cx="7084931" cy="3563001"/>
              <a:chOff x="1066802" y="2184627"/>
              <a:chExt cx="8334531" cy="3563001"/>
            </a:xfrm>
          </p:grpSpPr>
          <p:sp>
            <p:nvSpPr>
              <p:cNvPr id="89" name="Freeform 88"/>
              <p:cNvSpPr/>
              <p:nvPr/>
            </p:nvSpPr>
            <p:spPr bwMode="auto">
              <a:xfrm>
                <a:off x="1066802" y="2184627"/>
                <a:ext cx="3938904" cy="3563001"/>
              </a:xfrm>
              <a:custGeom>
                <a:avLst/>
                <a:gdLst>
                  <a:gd name="connsiteX0" fmla="*/ 0 w 10252129"/>
                  <a:gd name="connsiteY0" fmla="*/ 4247603 h 4247603"/>
                  <a:gd name="connsiteX1" fmla="*/ 883404 w 10252129"/>
                  <a:gd name="connsiteY1" fmla="*/ 2070091 h 4247603"/>
                  <a:gd name="connsiteX2" fmla="*/ 3456122 w 10252129"/>
                  <a:gd name="connsiteY2" fmla="*/ 690742 h 4247603"/>
                  <a:gd name="connsiteX3" fmla="*/ 8206353 w 10252129"/>
                  <a:gd name="connsiteY3" fmla="*/ 109556 h 4247603"/>
                  <a:gd name="connsiteX4" fmla="*/ 10252129 w 10252129"/>
                  <a:gd name="connsiteY4" fmla="*/ 1067 h 4247603"/>
                  <a:gd name="connsiteX0" fmla="*/ 0 w 10252129"/>
                  <a:gd name="connsiteY0" fmla="*/ 4246536 h 4246536"/>
                  <a:gd name="connsiteX1" fmla="*/ 883404 w 10252129"/>
                  <a:gd name="connsiteY1" fmla="*/ 2069024 h 4246536"/>
                  <a:gd name="connsiteX2" fmla="*/ 3456122 w 10252129"/>
                  <a:gd name="connsiteY2" fmla="*/ 689675 h 4246536"/>
                  <a:gd name="connsiteX3" fmla="*/ 8206353 w 10252129"/>
                  <a:gd name="connsiteY3" fmla="*/ 108489 h 4246536"/>
                  <a:gd name="connsiteX4" fmla="*/ 10252129 w 10252129"/>
                  <a:gd name="connsiteY4" fmla="*/ 0 h 4246536"/>
                  <a:gd name="connsiteX0" fmla="*/ 0 w 10252129"/>
                  <a:gd name="connsiteY0" fmla="*/ 4246536 h 4246536"/>
                  <a:gd name="connsiteX1" fmla="*/ 883404 w 10252129"/>
                  <a:gd name="connsiteY1" fmla="*/ 2069024 h 4246536"/>
                  <a:gd name="connsiteX2" fmla="*/ 3456122 w 10252129"/>
                  <a:gd name="connsiteY2" fmla="*/ 689675 h 4246536"/>
                  <a:gd name="connsiteX3" fmla="*/ 7384943 w 10252129"/>
                  <a:gd name="connsiteY3" fmla="*/ 139486 h 4246536"/>
                  <a:gd name="connsiteX4" fmla="*/ 10252129 w 10252129"/>
                  <a:gd name="connsiteY4" fmla="*/ 0 h 4246536"/>
                  <a:gd name="connsiteX0" fmla="*/ 0 w 10252129"/>
                  <a:gd name="connsiteY0" fmla="*/ 4246536 h 4246536"/>
                  <a:gd name="connsiteX1" fmla="*/ 883404 w 10252129"/>
                  <a:gd name="connsiteY1" fmla="*/ 2069024 h 4246536"/>
                  <a:gd name="connsiteX2" fmla="*/ 3456122 w 10252129"/>
                  <a:gd name="connsiteY2" fmla="*/ 689675 h 4246536"/>
                  <a:gd name="connsiteX3" fmla="*/ 7384943 w 10252129"/>
                  <a:gd name="connsiteY3" fmla="*/ 139486 h 4246536"/>
                  <a:gd name="connsiteX4" fmla="*/ 10252129 w 10252129"/>
                  <a:gd name="connsiteY4" fmla="*/ 0 h 4246536"/>
                  <a:gd name="connsiteX0" fmla="*/ 0 w 10252129"/>
                  <a:gd name="connsiteY0" fmla="*/ 4246536 h 4246536"/>
                  <a:gd name="connsiteX1" fmla="*/ 883404 w 10252129"/>
                  <a:gd name="connsiteY1" fmla="*/ 2069024 h 4246536"/>
                  <a:gd name="connsiteX2" fmla="*/ 3456122 w 10252129"/>
                  <a:gd name="connsiteY2" fmla="*/ 689675 h 4246536"/>
                  <a:gd name="connsiteX3" fmla="*/ 7360914 w 10252129"/>
                  <a:gd name="connsiteY3" fmla="*/ 128134 h 4246536"/>
                  <a:gd name="connsiteX4" fmla="*/ 10252129 w 10252129"/>
                  <a:gd name="connsiteY4" fmla="*/ 0 h 424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52129" h="4246536">
                    <a:moveTo>
                      <a:pt x="0" y="4246536"/>
                    </a:moveTo>
                    <a:cubicBezTo>
                      <a:pt x="153692" y="3454185"/>
                      <a:pt x="307384" y="2661834"/>
                      <a:pt x="883404" y="2069024"/>
                    </a:cubicBezTo>
                    <a:cubicBezTo>
                      <a:pt x="1459424" y="1476214"/>
                      <a:pt x="2376537" y="1013157"/>
                      <a:pt x="3456122" y="689675"/>
                    </a:cubicBezTo>
                    <a:cubicBezTo>
                      <a:pt x="4535707" y="366193"/>
                      <a:pt x="6274741" y="219833"/>
                      <a:pt x="7360914" y="128134"/>
                    </a:cubicBezTo>
                    <a:cubicBezTo>
                      <a:pt x="8447087" y="36435"/>
                      <a:pt x="9214388" y="20018"/>
                      <a:pt x="10252129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80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cxnSp>
            <p:nvCxnSpPr>
              <p:cNvPr id="90" name="Straight Connector 89"/>
              <p:cNvCxnSpPr>
                <a:stCxn id="89" idx="4"/>
              </p:cNvCxnSpPr>
              <p:nvPr/>
            </p:nvCxnSpPr>
            <p:spPr bwMode="auto">
              <a:xfrm>
                <a:off x="5005706" y="2184627"/>
                <a:ext cx="4395627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1" name="Straight Connector 90"/>
            <p:cNvCxnSpPr/>
            <p:nvPr/>
          </p:nvCxnSpPr>
          <p:spPr bwMode="auto">
            <a:xfrm>
              <a:off x="1081729" y="6351076"/>
              <a:ext cx="10761504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1139749" y="6198676"/>
              <a:ext cx="0" cy="30480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2127292" y="6198676"/>
              <a:ext cx="0" cy="30480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3906816" y="6198676"/>
              <a:ext cx="0" cy="30480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8130100" y="6197566"/>
              <a:ext cx="0" cy="30480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11843233" y="6197566"/>
              <a:ext cx="0" cy="30480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9774592" y="6197566"/>
              <a:ext cx="0" cy="30480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98" name="Group 97"/>
            <p:cNvGrpSpPr/>
            <p:nvPr/>
          </p:nvGrpSpPr>
          <p:grpSpPr>
            <a:xfrm>
              <a:off x="1528433" y="4975252"/>
              <a:ext cx="2679906" cy="872047"/>
              <a:chOff x="102788" y="833558"/>
              <a:chExt cx="2679906" cy="872047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463148" y="905386"/>
                <a:ext cx="2319546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Launch and 1</a:t>
                </a:r>
                <a:r>
                  <a:rPr kumimoji="0" lang="en-US" sz="12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st</a:t>
                </a: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 Burn to Burnout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VECTOR launch*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1</a:t>
                </a:r>
                <a:r>
                  <a:rPr kumimoji="0" lang="en-US" sz="10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st</a:t>
                </a: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 stage SRM 1 burn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Max Q at ~T+20-50s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SRM 1 burnout</a:t>
                </a: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102788" y="833558"/>
                <a:ext cx="288913" cy="28891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charset="0"/>
                  </a:rPr>
                  <a:t>1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2095758" y="3220873"/>
              <a:ext cx="2672956" cy="1179824"/>
              <a:chOff x="102788" y="833558"/>
              <a:chExt cx="2672956" cy="1179824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463147" y="905386"/>
                <a:ext cx="2312597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Coast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Depart sensible atmosphere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Orient vehicle for 1</a:t>
                </a:r>
                <a:r>
                  <a:rPr kumimoji="0" lang="en-US" sz="10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st</a:t>
                </a: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 stage and MPA fairing separation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Separate 1</a:t>
                </a:r>
                <a:r>
                  <a:rPr kumimoji="0" lang="en-US" sz="10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st</a:t>
                </a: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 stage and MPA fairing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Reorient vehicle prior to burn 2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Activate TVC 2</a:t>
                </a: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102788" y="833558"/>
                <a:ext cx="288913" cy="28891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charset="0"/>
                  </a:rPr>
                  <a:t>2</a:t>
                </a: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3759146" y="990722"/>
              <a:ext cx="1812104" cy="718159"/>
              <a:chOff x="102788" y="833558"/>
              <a:chExt cx="1812104" cy="718159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463147" y="905386"/>
                <a:ext cx="1451745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2</a:t>
                </a:r>
                <a:r>
                  <a:rPr kumimoji="0" lang="en-US" sz="12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nd</a:t>
                </a: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 Burn to Burnout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2</a:t>
                </a:r>
                <a:r>
                  <a:rPr kumimoji="0" lang="en-US" sz="10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nd</a:t>
                </a: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 stage SRM 2 burn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Periapsis raise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SRM 2 burnout</a:t>
                </a:r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>
                <a:off x="102788" y="833558"/>
                <a:ext cx="288913" cy="28891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charset="0"/>
                  </a:rPr>
                  <a:t>3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064461" y="2206623"/>
              <a:ext cx="2447724" cy="718159"/>
              <a:chOff x="102788" y="833558"/>
              <a:chExt cx="2447724" cy="718159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463148" y="905386"/>
                <a:ext cx="2087364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3</a:t>
                </a:r>
                <a:r>
                  <a:rPr kumimoji="0" lang="en-US" sz="12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rd</a:t>
                </a: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 Burn to Cut-off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Post-2</a:t>
                </a:r>
                <a:r>
                  <a:rPr kumimoji="0" lang="en-US" sz="10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nd</a:t>
                </a: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 burnout transients wait*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2</a:t>
                </a:r>
                <a:r>
                  <a:rPr kumimoji="0" lang="en-US" sz="10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nd</a:t>
                </a: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 stage OTT burn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OTT cut-off</a:t>
                </a: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102788" y="833558"/>
                <a:ext cx="288913" cy="28891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charset="0"/>
                  </a:rPr>
                  <a:t>4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8022102" y="990722"/>
              <a:ext cx="2341161" cy="718159"/>
              <a:chOff x="102788" y="833558"/>
              <a:chExt cx="2341161" cy="718159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463148" y="905386"/>
                <a:ext cx="1980801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OS Payload Delivery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Orient vehicle for OS release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MAV transmit final IMU state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MAV enable telemetry beacon</a:t>
                </a: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102788" y="833558"/>
                <a:ext cx="288913" cy="28891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charset="0"/>
                  </a:rPr>
                  <a:t>5</a:t>
                </a: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9775921" y="2206623"/>
              <a:ext cx="1626258" cy="288913"/>
              <a:chOff x="463148" y="833558"/>
              <a:chExt cx="1626258" cy="288913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463148" y="905386"/>
                <a:ext cx="1285483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OS/ERO Capture</a:t>
                </a:r>
              </a:p>
            </p:txBody>
          </p:sp>
          <p:sp>
            <p:nvSpPr>
              <p:cNvPr id="115" name="Oval 114"/>
              <p:cNvSpPr/>
              <p:nvPr/>
            </p:nvSpPr>
            <p:spPr bwMode="auto">
              <a:xfrm>
                <a:off x="1800493" y="833558"/>
                <a:ext cx="288913" cy="28891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 charset="0"/>
                  </a:rPr>
                  <a:t>6</a:t>
                </a: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1340693" y="6200775"/>
              <a:ext cx="585655" cy="307584"/>
              <a:chOff x="1746321" y="6200775"/>
              <a:chExt cx="612000" cy="307584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1746321" y="6200775"/>
                <a:ext cx="612000" cy="15683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sz="1019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1</a:t>
                </a:r>
                <a:r>
                  <a:rPr lang="en-US" sz="1019" b="1" baseline="30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st</a:t>
                </a:r>
                <a:r>
                  <a:rPr lang="en-US" sz="1019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 Burn</a:t>
                </a:r>
                <a:endParaRPr lang="en-US" sz="1019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panose="020B0502020104020203" pitchFamily="34" charset="-79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746321" y="6351521"/>
                <a:ext cx="611997" cy="15683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sz="1019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~60 – 80s</a:t>
                </a:r>
                <a:endParaRPr lang="en-US" sz="1019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panose="020B0502020104020203" pitchFamily="34" charset="-79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2509187" y="6196457"/>
              <a:ext cx="1015734" cy="311902"/>
              <a:chOff x="2940715" y="6196457"/>
              <a:chExt cx="1015734" cy="311902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2962360" y="6196457"/>
                <a:ext cx="972445" cy="15683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sz="1019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Coast</a:t>
                </a:r>
                <a:endParaRPr lang="en-US" sz="1019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panose="020B0502020104020203" pitchFamily="34" charset="-79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940715" y="6351521"/>
                <a:ext cx="1015734" cy="15683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sz="1019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~390 – 530s</a:t>
                </a:r>
                <a:endParaRPr lang="en-US" sz="1019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panose="020B0502020104020203" pitchFamily="34" charset="-79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4557290" y="6196457"/>
              <a:ext cx="972445" cy="311902"/>
              <a:chOff x="5630096" y="6196457"/>
              <a:chExt cx="972445" cy="311902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5630096" y="6196457"/>
                <a:ext cx="972445" cy="15683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sz="1019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2</a:t>
                </a:r>
                <a:r>
                  <a:rPr lang="en-US" sz="1019" b="1" baseline="30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nd</a:t>
                </a:r>
                <a:r>
                  <a:rPr lang="en-US" sz="1019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 Burn</a:t>
                </a:r>
                <a:endParaRPr lang="en-US" sz="1019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panose="020B0502020104020203" pitchFamily="34" charset="-79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5690626" y="6351521"/>
                <a:ext cx="852238" cy="15683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sz="1019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~20 – 30s</a:t>
                </a:r>
                <a:endParaRPr lang="en-US" sz="1019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panose="020B0502020104020203" pitchFamily="34" charset="-79"/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8175019" y="6196457"/>
              <a:ext cx="1541820" cy="311902"/>
              <a:chOff x="7648497" y="6196457"/>
              <a:chExt cx="1541820" cy="311902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7678109" y="6196457"/>
                <a:ext cx="1482596" cy="15683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sz="1019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Prep for OS Separation</a:t>
                </a:r>
                <a:endParaRPr lang="en-US" sz="1019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panose="020B0502020104020203" pitchFamily="34" charset="-79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7648497" y="6351521"/>
                <a:ext cx="1541820" cy="15683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sz="1019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~Minutes</a:t>
                </a:r>
                <a:endParaRPr lang="en-US" sz="1019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panose="020B0502020104020203" pitchFamily="34" charset="-79"/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10411347" y="6196457"/>
              <a:ext cx="795130" cy="311902"/>
              <a:chOff x="10297509" y="6196457"/>
              <a:chExt cx="795130" cy="311902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10327123" y="6196457"/>
                <a:ext cx="735902" cy="15683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sz="1019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Loiter</a:t>
                </a:r>
                <a:endParaRPr lang="en-US" sz="1019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panose="020B0502020104020203" pitchFamily="34" charset="-79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0297509" y="6351521"/>
                <a:ext cx="795130" cy="15683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sz="1019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~Days</a:t>
                </a:r>
                <a:endParaRPr lang="en-US" sz="1019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panose="020B0502020104020203" pitchFamily="34" charset="-79"/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 rot="16836581">
              <a:off x="481998" y="4287041"/>
              <a:ext cx="1566178" cy="711178"/>
              <a:chOff x="5339977" y="3968927"/>
              <a:chExt cx="1245826" cy="565711"/>
            </a:xfrm>
          </p:grpSpPr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39977" y="3968927"/>
                <a:ext cx="594616" cy="565711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36372" y="4137208"/>
                <a:ext cx="749431" cy="180314"/>
              </a:xfrm>
              <a:prstGeom prst="rect">
                <a:avLst/>
              </a:prstGeom>
            </p:spPr>
          </p:pic>
        </p:grpSp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868110">
              <a:off x="1548939" y="2714498"/>
              <a:ext cx="942140" cy="226680"/>
            </a:xfrm>
            <a:prstGeom prst="rect">
              <a:avLst/>
            </a:prstGeom>
          </p:spPr>
        </p:pic>
        <p:grpSp>
          <p:nvGrpSpPr>
            <p:cNvPr id="135" name="Group 134"/>
            <p:cNvGrpSpPr/>
            <p:nvPr/>
          </p:nvGrpSpPr>
          <p:grpSpPr>
            <a:xfrm>
              <a:off x="3704258" y="1723237"/>
              <a:ext cx="900074" cy="556758"/>
              <a:chOff x="7853555" y="3769049"/>
              <a:chExt cx="900074" cy="556758"/>
            </a:xfrm>
          </p:grpSpPr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53555" y="3769049"/>
                <a:ext cx="585206" cy="556758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6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25803" y="3937099"/>
                <a:ext cx="427826" cy="158480"/>
              </a:xfrm>
              <a:prstGeom prst="rect">
                <a:avLst/>
              </a:prstGeom>
            </p:spPr>
          </p:pic>
        </p:grpSp>
        <p:grpSp>
          <p:nvGrpSpPr>
            <p:cNvPr id="138" name="Group 137"/>
            <p:cNvGrpSpPr/>
            <p:nvPr/>
          </p:nvGrpSpPr>
          <p:grpSpPr>
            <a:xfrm>
              <a:off x="2685379" y="1719530"/>
              <a:ext cx="481317" cy="1442552"/>
              <a:chOff x="2981807" y="1716773"/>
              <a:chExt cx="481317" cy="1442552"/>
            </a:xfrm>
          </p:grpSpPr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686741" flipH="1">
                <a:off x="2981807" y="1716773"/>
                <a:ext cx="139168" cy="75566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300000">
                <a:off x="3038272" y="2734473"/>
                <a:ext cx="626516" cy="223188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300000">
                <a:off x="2968371" y="2163343"/>
                <a:ext cx="438510" cy="164582"/>
              </a:xfrm>
              <a:prstGeom prst="rect">
                <a:avLst/>
              </a:prstGeom>
            </p:spPr>
          </p:pic>
        </p:grp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48112">
              <a:off x="7967472" y="1885513"/>
              <a:ext cx="438309" cy="165920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48112">
              <a:off x="9533950" y="1830818"/>
              <a:ext cx="155564" cy="121746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48112">
              <a:off x="11052270" y="1738932"/>
              <a:ext cx="155564" cy="121746"/>
            </a:xfrm>
            <a:prstGeom prst="rect">
              <a:avLst/>
            </a:prstGeom>
          </p:spPr>
        </p:pic>
        <p:grpSp>
          <p:nvGrpSpPr>
            <p:cNvPr id="145" name="Group 144"/>
            <p:cNvGrpSpPr/>
            <p:nvPr/>
          </p:nvGrpSpPr>
          <p:grpSpPr>
            <a:xfrm>
              <a:off x="6011425" y="1752330"/>
              <a:ext cx="438510" cy="420907"/>
              <a:chOff x="5896929" y="1752330"/>
              <a:chExt cx="438510" cy="420907"/>
            </a:xfrm>
          </p:grpSpPr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265494">
                <a:off x="5936909" y="1752330"/>
                <a:ext cx="242218" cy="230443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334506" flipV="1">
                <a:off x="5936909" y="1942794"/>
                <a:ext cx="242218" cy="230443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9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96929" y="1885513"/>
                <a:ext cx="438510" cy="164582"/>
              </a:xfrm>
              <a:prstGeom prst="rect">
                <a:avLst/>
              </a:prstGeom>
            </p:spPr>
          </p:pic>
        </p:grpSp>
        <p:cxnSp>
          <p:nvCxnSpPr>
            <p:cNvPr id="149" name="Straight Connector 148"/>
            <p:cNvCxnSpPr/>
            <p:nvPr/>
          </p:nvCxnSpPr>
          <p:spPr bwMode="auto">
            <a:xfrm>
              <a:off x="6180209" y="6197566"/>
              <a:ext cx="0" cy="30480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50" name="Group 149"/>
            <p:cNvGrpSpPr/>
            <p:nvPr/>
          </p:nvGrpSpPr>
          <p:grpSpPr>
            <a:xfrm>
              <a:off x="6348323" y="6196457"/>
              <a:ext cx="1613664" cy="311902"/>
              <a:chOff x="5309487" y="6196457"/>
              <a:chExt cx="1613664" cy="311902"/>
            </a:xfrm>
          </p:grpSpPr>
          <p:sp>
            <p:nvSpPr>
              <p:cNvPr id="151" name="TextBox 150"/>
              <p:cNvSpPr txBox="1"/>
              <p:nvPr/>
            </p:nvSpPr>
            <p:spPr>
              <a:xfrm>
                <a:off x="5309487" y="6196457"/>
                <a:ext cx="1613664" cy="15683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sz="1019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3</a:t>
                </a:r>
                <a:r>
                  <a:rPr lang="en-US" sz="1019" b="1" baseline="30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rd</a:t>
                </a:r>
                <a:r>
                  <a:rPr lang="en-US" sz="1019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 Burn (*incl. trans. wait)</a:t>
                </a:r>
                <a:endParaRPr lang="en-US" sz="1019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panose="020B0502020104020203" pitchFamily="34" charset="-79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5690626" y="6351521"/>
                <a:ext cx="852238" cy="15683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sz="1019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Gill Sans" panose="020B0502020104020203" pitchFamily="34" charset="-79"/>
                  </a:rPr>
                  <a:t>~0 – 130s</a:t>
                </a:r>
                <a:endParaRPr lang="en-US" sz="1019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panose="020B0502020104020203" pitchFamily="34" charset="-79"/>
                </a:endParaRPr>
              </a:p>
            </p:txBody>
          </p:sp>
        </p:grpSp>
        <p:pic>
          <p:nvPicPr>
            <p:cNvPr id="153" name="Picture 4" descr="https://images.assetsdelivery.com/compings_v2/morphart/morphart1904/morphart190400170.jpg"/>
            <p:cNvPicPr>
              <a:picLocks noChangeAspect="1" noChangeArrowheads="1"/>
            </p:cNvPicPr>
            <p:nvPr/>
          </p:nvPicPr>
          <p:blipFill rotWithShape="1">
            <a:blip r:embed="rId1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37" t="12447" r="11818" b="12887"/>
            <a:stretch/>
          </p:blipFill>
          <p:spPr bwMode="auto">
            <a:xfrm>
              <a:off x="1035184" y="6244781"/>
              <a:ext cx="209130" cy="204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200" y="5528286"/>
              <a:ext cx="1512280" cy="562442"/>
            </a:xfrm>
            <a:prstGeom prst="rect">
              <a:avLst/>
            </a:prstGeom>
          </p:spPr>
        </p:pic>
      </p:grpSp>
      <p:sp>
        <p:nvSpPr>
          <p:cNvPr id="166" name="TextBox 165"/>
          <p:cNvSpPr txBox="1"/>
          <p:nvPr/>
        </p:nvSpPr>
        <p:spPr>
          <a:xfrm>
            <a:off x="7874318" y="4345934"/>
            <a:ext cx="3892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Primary Mission</a:t>
            </a:r>
            <a:r>
              <a:rPr lang="en-US" dirty="0" smtClean="0"/>
              <a:t>: Deliver OS containing up to 0.5kg of Martian samples to orbit for rendezvous with 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14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8099" y="2336260"/>
            <a:ext cx="9440592" cy="41534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MAV Concept: MAS Overview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9" y="838200"/>
            <a:ext cx="1306078" cy="5862162"/>
          </a:xfrm>
          <a:prstGeom prst="rect">
            <a:avLst/>
          </a:prstGeom>
        </p:spPr>
      </p:pic>
      <p:sp>
        <p:nvSpPr>
          <p:cNvPr id="74" name="Content Placeholder 1"/>
          <p:cNvSpPr>
            <a:spLocks noGrp="1"/>
          </p:cNvSpPr>
          <p:nvPr>
            <p:ph idx="1"/>
          </p:nvPr>
        </p:nvSpPr>
        <p:spPr>
          <a:xfrm>
            <a:off x="1259102" y="894218"/>
            <a:ext cx="7602413" cy="2980085"/>
          </a:xfrm>
        </p:spPr>
        <p:txBody>
          <a:bodyPr>
            <a:normAutofit fontScale="62500" lnSpcReduction="20000"/>
          </a:bodyPr>
          <a:lstStyle/>
          <a:p>
            <a:pPr marL="187325" indent="0">
              <a:buNone/>
            </a:pPr>
            <a:r>
              <a:rPr lang="en-US" sz="2500" dirty="0"/>
              <a:t>Mars Ascent System (MAS) consists of:</a:t>
            </a:r>
          </a:p>
          <a:p>
            <a:endParaRPr lang="en-US" sz="2500" dirty="0"/>
          </a:p>
          <a:p>
            <a:r>
              <a:rPr lang="en-US" sz="2500" dirty="0"/>
              <a:t>Mars Ascent Vehicle (MAV)</a:t>
            </a:r>
          </a:p>
          <a:p>
            <a:pPr lvl="1"/>
            <a:r>
              <a:rPr lang="en-US" sz="2500" dirty="0"/>
              <a:t>Two-stage (guided, guided) solid motor vehicle</a:t>
            </a:r>
          </a:p>
          <a:p>
            <a:pPr lvl="1"/>
            <a:r>
              <a:rPr lang="en-US" sz="2500" dirty="0"/>
              <a:t>Pyrotechnic stage separation</a:t>
            </a:r>
          </a:p>
          <a:p>
            <a:pPr lvl="1"/>
            <a:r>
              <a:rPr lang="en-US" sz="2500" dirty="0"/>
              <a:t>Electrical-mechanical Thrust Vector Control (TVC)</a:t>
            </a:r>
          </a:p>
          <a:p>
            <a:pPr lvl="1"/>
            <a:r>
              <a:rPr lang="en-US" sz="2500" dirty="0"/>
              <a:t>Monopropellant Reaction Control System (RCS) with orbital trim capability</a:t>
            </a:r>
          </a:p>
          <a:p>
            <a:endParaRPr lang="en-US" sz="2500" dirty="0"/>
          </a:p>
          <a:p>
            <a:r>
              <a:rPr lang="en-US" sz="2500" dirty="0"/>
              <a:t>MAV Payload Adapter (MPA)</a:t>
            </a:r>
          </a:p>
          <a:p>
            <a:pPr lvl="1"/>
            <a:r>
              <a:rPr lang="en-US" sz="2500" dirty="0" err="1"/>
              <a:t>Ejectable</a:t>
            </a:r>
            <a:r>
              <a:rPr lang="en-US" sz="2500" dirty="0"/>
              <a:t> fairing</a:t>
            </a:r>
          </a:p>
          <a:p>
            <a:pPr lvl="1"/>
            <a:r>
              <a:rPr lang="en-US" sz="2500" dirty="0"/>
              <a:t>Orbital Sample (OS)</a:t>
            </a:r>
          </a:p>
          <a:p>
            <a:pPr lvl="2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267661" y="6117598"/>
            <a:ext cx="1491342" cy="153888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685783"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Stage</a:t>
            </a:r>
          </a:p>
        </p:txBody>
      </p:sp>
      <p:sp>
        <p:nvSpPr>
          <p:cNvPr id="78" name="Right Brace 77"/>
          <p:cNvSpPr/>
          <p:nvPr/>
        </p:nvSpPr>
        <p:spPr bwMode="auto">
          <a:xfrm rot="4293401">
            <a:off x="4874546" y="3524491"/>
            <a:ext cx="152400" cy="4779926"/>
          </a:xfrm>
          <a:prstGeom prst="rightBrace">
            <a:avLst>
              <a:gd name="adj1" fmla="val 47395"/>
              <a:gd name="adj2" fmla="val 5000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 rot="4293401">
            <a:off x="8421724" y="3523230"/>
            <a:ext cx="428483" cy="2620627"/>
            <a:chOff x="3693727" y="925048"/>
            <a:chExt cx="428483" cy="1777542"/>
          </a:xfrm>
        </p:grpSpPr>
        <p:sp>
          <p:nvSpPr>
            <p:cNvPr id="80" name="TextBox 79"/>
            <p:cNvSpPr txBox="1"/>
            <p:nvPr/>
          </p:nvSpPr>
          <p:spPr>
            <a:xfrm rot="17306599">
              <a:off x="3767968" y="1750870"/>
              <a:ext cx="554595" cy="1538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783"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000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1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Stage</a:t>
              </a:r>
            </a:p>
          </p:txBody>
        </p:sp>
        <p:sp>
          <p:nvSpPr>
            <p:cNvPr id="81" name="Right Brace 80"/>
            <p:cNvSpPr/>
            <p:nvPr/>
          </p:nvSpPr>
          <p:spPr bwMode="auto">
            <a:xfrm>
              <a:off x="3693727" y="925048"/>
              <a:ext cx="152400" cy="1777542"/>
            </a:xfrm>
            <a:prstGeom prst="rightBrace">
              <a:avLst>
                <a:gd name="adj1" fmla="val 47395"/>
                <a:gd name="adj2" fmla="val 5000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 rot="4293401">
            <a:off x="10596829" y="3145511"/>
            <a:ext cx="422487" cy="1895845"/>
            <a:chOff x="3693727" y="925048"/>
            <a:chExt cx="422487" cy="1777542"/>
          </a:xfrm>
        </p:grpSpPr>
        <p:sp>
          <p:nvSpPr>
            <p:cNvPr id="83" name="TextBox 82"/>
            <p:cNvSpPr txBox="1"/>
            <p:nvPr/>
          </p:nvSpPr>
          <p:spPr>
            <a:xfrm rot="17306599">
              <a:off x="3349190" y="1789426"/>
              <a:ext cx="1380159" cy="1538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783"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MPA</a:t>
              </a:r>
            </a:p>
          </p:txBody>
        </p:sp>
        <p:sp>
          <p:nvSpPr>
            <p:cNvPr id="84" name="Right Brace 83"/>
            <p:cNvSpPr/>
            <p:nvPr/>
          </p:nvSpPr>
          <p:spPr bwMode="auto">
            <a:xfrm>
              <a:off x="3693727" y="925048"/>
              <a:ext cx="152400" cy="1777542"/>
            </a:xfrm>
            <a:prstGeom prst="rightBrace">
              <a:avLst>
                <a:gd name="adj1" fmla="val 47395"/>
                <a:gd name="adj2" fmla="val 5000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0046525" y="2481335"/>
            <a:ext cx="817638" cy="153888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685783"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1518079" y="2474634"/>
            <a:ext cx="569428" cy="307777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685783"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</a:p>
          <a:p>
            <a:pPr algn="ctr" defTabSz="685783"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Fairing</a:t>
            </a:r>
          </a:p>
        </p:txBody>
      </p:sp>
    </p:spTree>
    <p:extLst>
      <p:ext uri="{BB962C8B-B14F-4D97-AF65-F5344CB8AC3E}">
        <p14:creationId xmlns:p14="http://schemas.microsoft.com/office/powerpoint/2010/main" val="25191466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294" y="914400"/>
            <a:ext cx="8345472" cy="3571336"/>
          </a:xfrm>
        </p:spPr>
        <p:txBody>
          <a:bodyPr>
            <a:noAutofit/>
          </a:bodyPr>
          <a:lstStyle/>
          <a:p>
            <a:r>
              <a:rPr lang="en-US" sz="2000" dirty="0"/>
              <a:t>DAC-0.0 performed </a:t>
            </a:r>
            <a:r>
              <a:rPr lang="en-US" sz="2000" dirty="0" smtClean="0"/>
              <a:t>January - June </a:t>
            </a:r>
            <a:r>
              <a:rPr lang="en-US" sz="2000" dirty="0"/>
              <a:t>2020 to advance fidelity of MAV design for NASA Key Decision Point A (KDP-A).</a:t>
            </a:r>
          </a:p>
          <a:p>
            <a:endParaRPr lang="en-US" sz="2000" dirty="0"/>
          </a:p>
          <a:p>
            <a:r>
              <a:rPr lang="en-US" sz="2000" dirty="0"/>
              <a:t>KDP-A transitions MAV Project from pre-Phase A design – marked by feasibility concept studies – to Phase A design defined by concept and technology development.</a:t>
            </a:r>
          </a:p>
          <a:p>
            <a:endParaRPr lang="en-US" sz="2000" dirty="0"/>
          </a:p>
          <a:p>
            <a:r>
              <a:rPr lang="en-US" sz="2000" dirty="0"/>
              <a:t>KDP-A completed in </a:t>
            </a:r>
            <a:r>
              <a:rPr lang="en-US" sz="2000" dirty="0" smtClean="0"/>
              <a:t>December </a:t>
            </a:r>
            <a:r>
              <a:rPr lang="en-US" sz="2000" dirty="0"/>
              <a:t>2020 following additional architecture updates.</a:t>
            </a:r>
          </a:p>
          <a:p>
            <a:pPr marL="187325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Analysis Cycle 0.0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468" y="4305594"/>
            <a:ext cx="3263037" cy="2121794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661485" y="4011578"/>
            <a:ext cx="3501509" cy="2394006"/>
            <a:chOff x="8382462" y="3157431"/>
            <a:chExt cx="3123738" cy="2129655"/>
          </a:xfrm>
        </p:grpSpPr>
        <p:grpSp>
          <p:nvGrpSpPr>
            <p:cNvPr id="41" name="Group 40"/>
            <p:cNvGrpSpPr/>
            <p:nvPr/>
          </p:nvGrpSpPr>
          <p:grpSpPr>
            <a:xfrm>
              <a:off x="8418119" y="3439988"/>
              <a:ext cx="3028258" cy="1776368"/>
              <a:chOff x="8418119" y="3439988"/>
              <a:chExt cx="3028258" cy="1776368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18119" y="4605955"/>
                <a:ext cx="1641230" cy="61040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098106">
                <a:off x="9208295" y="4523270"/>
                <a:ext cx="717081" cy="16537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692116">
                <a:off x="9194052" y="4346330"/>
                <a:ext cx="717081" cy="16537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283974">
                <a:off x="9243668" y="4211462"/>
                <a:ext cx="717081" cy="16537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942281">
                <a:off x="9506121" y="4030612"/>
                <a:ext cx="717081" cy="16537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463693">
                <a:off x="10027533" y="3769570"/>
                <a:ext cx="717081" cy="16537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144161">
                <a:off x="10729296" y="3439988"/>
                <a:ext cx="717081" cy="16537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2" name="Rectangle 41"/>
            <p:cNvSpPr/>
            <p:nvPr/>
          </p:nvSpPr>
          <p:spPr bwMode="auto">
            <a:xfrm>
              <a:off x="8382462" y="3157431"/>
              <a:ext cx="3123738" cy="2129655"/>
            </a:xfrm>
            <a:prstGeom prst="rect">
              <a:avLst/>
            </a:prstGeom>
            <a:noFill/>
            <a:ln w="9525">
              <a:noFill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A78C599B-A474-874E-9435-8629E38575C5}"/>
              </a:ext>
            </a:extLst>
          </p:cNvPr>
          <p:cNvSpPr/>
          <p:nvPr/>
        </p:nvSpPr>
        <p:spPr>
          <a:xfrm>
            <a:off x="10561866" y="6725415"/>
            <a:ext cx="139461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*Conceptual elements shown.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2346" y="6415573"/>
            <a:ext cx="3177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MAV Stowed Within Lander Prior to Ejection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46183" y="640558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VECTOR: Vertically Ejected, Controlled Tip-Off Rate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615658" y="785510"/>
            <a:ext cx="3514179" cy="5600654"/>
            <a:chOff x="243524" y="899057"/>
            <a:chExt cx="3514179" cy="560065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5"/>
            <a:srcRect t="2229" b="5127"/>
            <a:stretch/>
          </p:blipFill>
          <p:spPr>
            <a:xfrm>
              <a:off x="548324" y="914400"/>
              <a:ext cx="3016267" cy="5508367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319724" y="1119544"/>
              <a:ext cx="762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685783">
                <a:defRPr/>
              </a:pPr>
              <a:r>
                <a:rPr lang="en-US" sz="10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Parachute Cover</a:t>
              </a:r>
              <a:endPara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9724" y="2094756"/>
              <a:ext cx="762000" cy="1538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685783">
                <a:defRPr/>
              </a:pPr>
              <a:r>
                <a:rPr lang="en-US" sz="1000" kern="0" dirty="0" err="1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Backshell</a:t>
              </a:r>
              <a:endPara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3524" y="3762285"/>
              <a:ext cx="914400" cy="46166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685783"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Lander Support Structure</a:t>
              </a:r>
            </a:p>
            <a:p>
              <a:pPr defTabSz="685783"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Guiderails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9724" y="6345823"/>
              <a:ext cx="762000" cy="1538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685783">
                <a:defRPr/>
              </a:pPr>
              <a:r>
                <a:rPr lang="en-US" sz="10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Heatshield</a:t>
              </a:r>
              <a:endPara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19724" y="4971901"/>
              <a:ext cx="762000" cy="1538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685783">
                <a:defRPr/>
              </a:pPr>
              <a:r>
                <a:rPr lang="en-US" sz="10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SRL</a:t>
              </a:r>
              <a:endPara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ight Brace 57"/>
            <p:cNvSpPr/>
            <p:nvPr/>
          </p:nvSpPr>
          <p:spPr bwMode="auto">
            <a:xfrm>
              <a:off x="3412191" y="899057"/>
              <a:ext cx="152400" cy="5446766"/>
            </a:xfrm>
            <a:prstGeom prst="rightBrace">
              <a:avLst>
                <a:gd name="adj1" fmla="val 47395"/>
                <a:gd name="adj2" fmla="val 5000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3081337" y="3545496"/>
              <a:ext cx="1198844" cy="1538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685783">
                <a:defRPr/>
              </a:pPr>
              <a:r>
                <a:rPr lang="en-US" sz="10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Entry Vehicle (EV)</a:t>
              </a:r>
              <a:endPara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9168566" y="6427388"/>
            <a:ext cx="2520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MAV Integration with Cruise Stage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203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293" y="914400"/>
            <a:ext cx="11028287" cy="32735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Main propulsion system consists of two solid rocket motors, using high Technology Readiness Level (TRL) propellant with heritage in Mars missions.*</a:t>
            </a:r>
          </a:p>
          <a:p>
            <a:r>
              <a:rPr lang="en-US" dirty="0"/>
              <a:t>Computational Fluid Dynamics (CFD) used in nozzle designs for increased performance.</a:t>
            </a:r>
          </a:p>
          <a:p>
            <a:r>
              <a:rPr lang="en-US" dirty="0"/>
              <a:t>Structural case analysis defined by launch pressures/temperature and Mars Entry, Descent, Landing (EDL)/launch loads. Composite cases for both motors.</a:t>
            </a:r>
          </a:p>
          <a:p>
            <a:r>
              <a:rPr lang="en-US" dirty="0"/>
              <a:t>Thermal analysis performed to determine affects of asymmetric motor heating during ignition.</a:t>
            </a:r>
          </a:p>
          <a:p>
            <a:r>
              <a:rPr lang="en-US" dirty="0"/>
              <a:t>Challenge with solid propulsion vehicle in that it is difficult to design to a precise orbit. This presented greater predicted orbital dispersions.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Propulsion Design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9514" y="6611779"/>
            <a:ext cx="8986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*TP-H-3062 solid propellant, used in Mars exploration rovers Spirit and Opportunity and Mars Pathfinder Entry/Descent/Landing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3" b="14092"/>
          <a:stretch/>
        </p:blipFill>
        <p:spPr>
          <a:xfrm>
            <a:off x="219412" y="4758468"/>
            <a:ext cx="3754017" cy="1492370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r="4121"/>
          <a:stretch/>
        </p:blipFill>
        <p:spPr>
          <a:xfrm>
            <a:off x="4537166" y="4737033"/>
            <a:ext cx="1628504" cy="15352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45644" y="6377681"/>
            <a:ext cx="2077394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SRM2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7723" y="6377681"/>
            <a:ext cx="2077394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Solid Rocket Motor (SRM) 1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17853" t="32847" r="22069" b="27241"/>
          <a:stretch/>
        </p:blipFill>
        <p:spPr>
          <a:xfrm>
            <a:off x="7058763" y="4775566"/>
            <a:ext cx="4739542" cy="145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2046" y="6377681"/>
            <a:ext cx="2324390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VECTOR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 attach points on SRMs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panose="020B0300000000000000" pitchFamily="34" charset="-128"/>
              <a:sym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315519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295" y="914401"/>
            <a:ext cx="9949983" cy="290571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RCS provides roll control during motor burns and full attitude control during coast. TVC provides pitch and yaw control during burns.</a:t>
            </a:r>
          </a:p>
          <a:p>
            <a:r>
              <a:rPr lang="en-US" dirty="0"/>
              <a:t>RCS consists of monopropellant hydrazine blowdown system with high TRL commercial hardware.</a:t>
            </a:r>
          </a:p>
          <a:p>
            <a:r>
              <a:rPr lang="en-US" dirty="0"/>
              <a:t>Comprises six lateral thrusters and two larger Orbit Trim Thrusters (OTTs). OTTs used to improve orbital insertion accuracy.</a:t>
            </a:r>
          </a:p>
          <a:p>
            <a:r>
              <a:rPr lang="en-US" dirty="0"/>
              <a:t>Propellant stored in a titanium tank with an elastomeric diaphragm to reduce ullage and slosh.</a:t>
            </a:r>
          </a:p>
          <a:p>
            <a:r>
              <a:rPr lang="en-US" dirty="0"/>
              <a:t>Relatively high freezing point of hydrazine (+2°C) requires additional heaters.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 Control System Design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1344" b="13989"/>
          <a:stretch/>
        </p:blipFill>
        <p:spPr>
          <a:xfrm>
            <a:off x="10013438" y="1736485"/>
            <a:ext cx="1880430" cy="44929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98" y="4097113"/>
            <a:ext cx="2463493" cy="25391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33250" y="3912447"/>
            <a:ext cx="94540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Lateral Thrusters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5940" y="6137125"/>
            <a:ext cx="94540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Axial OTT</a:t>
            </a:r>
          </a:p>
        </p:txBody>
      </p:sp>
      <p:cxnSp>
        <p:nvCxnSpPr>
          <p:cNvPr id="5" name="Straight Arrow Connector 4"/>
          <p:cNvCxnSpPr>
            <a:stCxn id="19" idx="1"/>
          </p:cNvCxnSpPr>
          <p:nvPr/>
        </p:nvCxnSpPr>
        <p:spPr bwMode="auto">
          <a:xfrm flipH="1">
            <a:off x="1940032" y="4097113"/>
            <a:ext cx="893218" cy="13884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949213" y="4328287"/>
            <a:ext cx="241648" cy="37061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2648592" y="4235954"/>
            <a:ext cx="300621" cy="92333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20" idx="3"/>
          </p:cNvCxnSpPr>
          <p:nvPr/>
        </p:nvCxnSpPr>
        <p:spPr bwMode="auto">
          <a:xfrm>
            <a:off x="1331341" y="6229458"/>
            <a:ext cx="354279" cy="14656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809" y="4488770"/>
            <a:ext cx="3841273" cy="195000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118855" y="6370624"/>
            <a:ext cx="270517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RCS Location Within Forward Structure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596745" y="6370624"/>
            <a:ext cx="270517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Example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Diaphram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panose="020B0300000000000000" pitchFamily="34" charset="-128"/>
              <a:sym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6451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293" y="914400"/>
            <a:ext cx="11528619" cy="33164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TVC provides pitch and yaw control during motor burns.</a:t>
            </a:r>
          </a:p>
          <a:p>
            <a:r>
              <a:rPr lang="en-US" dirty="0"/>
              <a:t>Nozzle gimbal performed with traditional </a:t>
            </a:r>
            <a:r>
              <a:rPr lang="en-US" dirty="0" err="1"/>
              <a:t>ElectroMechanical</a:t>
            </a:r>
            <a:r>
              <a:rPr lang="en-US" dirty="0"/>
              <a:t> Actuators (EMAs), mounted on aft end of each SRM.</a:t>
            </a:r>
          </a:p>
          <a:p>
            <a:r>
              <a:rPr lang="en-US" dirty="0"/>
              <a:t>Each stage has an independent TVC system, featuring two actuators, a controller, and a thermal battery.</a:t>
            </a:r>
          </a:p>
          <a:p>
            <a:r>
              <a:rPr lang="en-US" dirty="0"/>
              <a:t>Gimbal nozzle features a Supersonic </a:t>
            </a:r>
            <a:r>
              <a:rPr lang="en-US" dirty="0" err="1"/>
              <a:t>Splitline</a:t>
            </a:r>
            <a:r>
              <a:rPr lang="en-US" dirty="0"/>
              <a:t> (SSSL) with a trapped ball design.</a:t>
            </a:r>
          </a:p>
          <a:p>
            <a:pPr lvl="1"/>
            <a:r>
              <a:rPr lang="en-US" dirty="0"/>
              <a:t>Joint is located downstream of nozzle throat, reducing erosion.</a:t>
            </a:r>
          </a:p>
          <a:p>
            <a:pPr lvl="1"/>
            <a:r>
              <a:rPr lang="en-US" dirty="0"/>
              <a:t>Typical TVC systems do not operate at such low temperatures due to material incompatibilities. SSSL does not feature any </a:t>
            </a:r>
            <a:r>
              <a:rPr lang="en-US" dirty="0" err="1"/>
              <a:t>elastomerics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Thrust Vector Control Design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9591" y="4235050"/>
            <a:ext cx="2885417" cy="21884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74048" y="6423547"/>
            <a:ext cx="2716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Example SSSL Trapped Ball Design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 t="24324" r="61728" b="24325"/>
          <a:stretch/>
        </p:blipFill>
        <p:spPr>
          <a:xfrm rot="16200000">
            <a:off x="1053868" y="3844248"/>
            <a:ext cx="2188496" cy="29701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09418" y="6469713"/>
            <a:ext cx="2077394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SRM1 TVC System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293" y="5620335"/>
            <a:ext cx="94540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Actuators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68176" y="5208959"/>
            <a:ext cx="399288" cy="34195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883746" y="5337948"/>
            <a:ext cx="781920" cy="26969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5" idx="2"/>
          </p:cNvCxnSpPr>
          <p:nvPr/>
        </p:nvCxnSpPr>
        <p:spPr bwMode="auto">
          <a:xfrm flipH="1" flipV="1">
            <a:off x="3332547" y="4905991"/>
            <a:ext cx="300620" cy="42330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166594" y="5383012"/>
            <a:ext cx="122145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Controller &amp; Thermal Battery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599" y="4287128"/>
            <a:ext cx="3270108" cy="208434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60956" y="6469713"/>
            <a:ext cx="2077394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SRM1 Pitch EMA</a:t>
            </a:r>
          </a:p>
        </p:txBody>
      </p:sp>
    </p:spTree>
    <p:extLst>
      <p:ext uri="{BB962C8B-B14F-4D97-AF65-F5344CB8AC3E}">
        <p14:creationId xmlns:p14="http://schemas.microsoft.com/office/powerpoint/2010/main" val="26708674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67919">
            <a:off x="160469" y="4287514"/>
            <a:ext cx="6625560" cy="211200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293" y="914400"/>
            <a:ext cx="10484823" cy="35540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Unique structural design challenge as vehicle must survive approximately 15g lateral loads during Mars EDL.</a:t>
            </a:r>
          </a:p>
          <a:p>
            <a:r>
              <a:rPr lang="en-US" dirty="0"/>
              <a:t>Non-propulsive structural elements designed of high TRL machined monocoque construction from simple ring forgings. </a:t>
            </a:r>
          </a:p>
          <a:p>
            <a:r>
              <a:rPr lang="en-US" dirty="0"/>
              <a:t>Finite Element Model (FEM) loads analysis served as input for stress analysis and structural failure mode determination.</a:t>
            </a:r>
          </a:p>
          <a:p>
            <a:r>
              <a:rPr lang="en-US" dirty="0"/>
              <a:t>Two primary mechanisms examined:</a:t>
            </a:r>
          </a:p>
          <a:p>
            <a:pPr lvl="1"/>
            <a:r>
              <a:rPr lang="en-US" dirty="0"/>
              <a:t>Stage separation mechanism featured mid-high TRL spring loaded clamp-band.</a:t>
            </a:r>
          </a:p>
          <a:p>
            <a:pPr lvl="1"/>
            <a:r>
              <a:rPr lang="en-US" dirty="0"/>
              <a:t>Pyrotechnic mechanisms for SRM ignition, TVC thermal battery activation, RCS isolation valves, and separation system release.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and Mechanical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694559" y="3056404"/>
            <a:ext cx="5379653" cy="1337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730" y="4272254"/>
            <a:ext cx="2937822" cy="214252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 bwMode="auto">
          <a:xfrm flipV="1">
            <a:off x="4278702" y="5589918"/>
            <a:ext cx="151815" cy="578991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3319651" y="6252712"/>
            <a:ext cx="143501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Monocoque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 Structural Elements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3079632" y="5891841"/>
            <a:ext cx="393617" cy="444674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978001" y="4897286"/>
            <a:ext cx="428769" cy="183672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907293" y="4685166"/>
            <a:ext cx="143501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Interstage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panose="020B0300000000000000" pitchFamily="34" charset="-128"/>
              <a:sym typeface="Gill Sans" panose="020B0502020104020203" pitchFamily="34" charset="-79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044460" y="4720819"/>
            <a:ext cx="70340" cy="298025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2293350" y="4507741"/>
            <a:ext cx="143501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Sep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 System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panose="020B0300000000000000" pitchFamily="34" charset="-128"/>
              <a:sym typeface="Gill Sans" panose="020B0502020104020203" pitchFamily="34" charset="-79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409549" y="4647739"/>
            <a:ext cx="20968" cy="176601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3713007" y="4423938"/>
            <a:ext cx="143501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Forward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 Structure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panose="020B0300000000000000" pitchFamily="34" charset="-128"/>
              <a:sym typeface="Gill Sans" panose="020B0502020104020203" pitchFamily="34" charset="-79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62120" y="6507111"/>
            <a:ext cx="311704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Sample Clamp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-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Band Separation System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panose="020B0300000000000000" pitchFamily="34" charset="-128"/>
              <a:sym typeface="Gill Sans" panose="020B0502020104020203" pitchFamily="34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635448" y="6507111"/>
            <a:ext cx="1497874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anose="020B0300000000000000" pitchFamily="34" charset="-128"/>
                <a:sym typeface="Gill Sans" panose="020B0502020104020203" pitchFamily="34" charset="-79"/>
              </a:rPr>
              <a:t>MAV FEM Mesh</a:t>
            </a:r>
          </a:p>
        </p:txBody>
      </p:sp>
    </p:spTree>
    <p:extLst>
      <p:ext uri="{BB962C8B-B14F-4D97-AF65-F5344CB8AC3E}">
        <p14:creationId xmlns:p14="http://schemas.microsoft.com/office/powerpoint/2010/main" val="3166998845"/>
      </p:ext>
    </p:extLst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">
  <a:themeElements>
    <a:clrScheme name="Fron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ont Slide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ro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sic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10231</TotalTime>
  <Words>1593</Words>
  <Application>Microsoft Office PowerPoint</Application>
  <PresentationFormat>Widescreen</PresentationFormat>
  <Paragraphs>196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MS PGothic</vt:lpstr>
      <vt:lpstr>Arial</vt:lpstr>
      <vt:lpstr>Arial Narrow</vt:lpstr>
      <vt:lpstr>Britannic Bold</vt:lpstr>
      <vt:lpstr>Calibri</vt:lpstr>
      <vt:lpstr>Calibri Light</vt:lpstr>
      <vt:lpstr>Century Gothic</vt:lpstr>
      <vt:lpstr>Courier New</vt:lpstr>
      <vt:lpstr>Futura Medium</vt:lpstr>
      <vt:lpstr>Gill Sans</vt:lpstr>
      <vt:lpstr>Helvetica</vt:lpstr>
      <vt:lpstr>Helvetica Neue</vt:lpstr>
      <vt:lpstr>LucidaGrande</vt:lpstr>
      <vt:lpstr>Wingdings</vt:lpstr>
      <vt:lpstr>ヒラギノ角ゴ ProN W3</vt:lpstr>
      <vt:lpstr>Office Theme</vt:lpstr>
      <vt:lpstr>Chapter</vt:lpstr>
      <vt:lpstr>Basic</vt:lpstr>
      <vt:lpstr>PowerPoint Presentation</vt:lpstr>
      <vt:lpstr>Mars Sample Return and MAV</vt:lpstr>
      <vt:lpstr>MAV Ascent Profile</vt:lpstr>
      <vt:lpstr>MAV Concept: MAS Overview</vt:lpstr>
      <vt:lpstr>Design Analysis Cycle 0.0</vt:lpstr>
      <vt:lpstr>Main Propulsion Design</vt:lpstr>
      <vt:lpstr>Reaction Control System Design</vt:lpstr>
      <vt:lpstr>Thrust Vector Control Design</vt:lpstr>
      <vt:lpstr>Structural and Mechanical Design</vt:lpstr>
      <vt:lpstr>Thermal Design</vt:lpstr>
      <vt:lpstr>Avionics Design</vt:lpstr>
      <vt:lpstr>Aeroscience Environments</vt:lpstr>
      <vt:lpstr>Guidance, Navigation, and Control Design</vt:lpstr>
      <vt:lpstr>Assembly, Integration, &amp; Testing</vt:lpstr>
      <vt:lpstr>DAC-0.0 Design and Beyond</vt:lpstr>
      <vt:lpstr>Questions?        Darius Yaghoubi NASA Marshall Space Flight Center  darius.f.yaghoubi@nasa.gov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Yaghoubi, Darius F. (MSFC-EV41)</dc:creator>
  <cp:lastModifiedBy>Yaghoubi, Darius F. (MSFC-EV41)</cp:lastModifiedBy>
  <cp:revision>113</cp:revision>
  <dcterms:created xsi:type="dcterms:W3CDTF">2020-01-31T21:08:04Z</dcterms:created>
  <dcterms:modified xsi:type="dcterms:W3CDTF">2021-01-13T18:17:36Z</dcterms:modified>
</cp:coreProperties>
</file>