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6" r:id="rId4"/>
    <p:sldMasterId id="2147483690" r:id="rId5"/>
  </p:sldMasterIdLst>
  <p:notesMasterIdLst>
    <p:notesMasterId r:id="rId21"/>
  </p:notesMasterIdLst>
  <p:sldIdLst>
    <p:sldId id="1161" r:id="rId6"/>
    <p:sldId id="1210" r:id="rId7"/>
    <p:sldId id="1214" r:id="rId8"/>
    <p:sldId id="1125" r:id="rId9"/>
    <p:sldId id="1179" r:id="rId10"/>
    <p:sldId id="1140" r:id="rId11"/>
    <p:sldId id="1208" r:id="rId12"/>
    <p:sldId id="1201" r:id="rId13"/>
    <p:sldId id="1213" r:id="rId14"/>
    <p:sldId id="1184" r:id="rId15"/>
    <p:sldId id="1216" r:id="rId16"/>
    <p:sldId id="1111" r:id="rId17"/>
    <p:sldId id="1217" r:id="rId18"/>
    <p:sldId id="1219" r:id="rId19"/>
    <p:sldId id="1212" r:id="rId20"/>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 charset="0"/>
        <a:ea typeface="+mn-ea"/>
        <a:cs typeface="+mn-cs"/>
      </a:defRPr>
    </a:lvl5pPr>
    <a:lvl6pPr marL="2286000" algn="l" defTabSz="914400" rtl="0" eaLnBrk="1" latinLnBrk="0" hangingPunct="1">
      <a:defRPr sz="2400" kern="1200">
        <a:solidFill>
          <a:schemeClr val="tx1"/>
        </a:solidFill>
        <a:latin typeface="Times" pitchFamily="1" charset="0"/>
        <a:ea typeface="+mn-ea"/>
        <a:cs typeface="+mn-cs"/>
      </a:defRPr>
    </a:lvl6pPr>
    <a:lvl7pPr marL="2743200" algn="l" defTabSz="914400" rtl="0" eaLnBrk="1" latinLnBrk="0" hangingPunct="1">
      <a:defRPr sz="2400" kern="1200">
        <a:solidFill>
          <a:schemeClr val="tx1"/>
        </a:solidFill>
        <a:latin typeface="Times" pitchFamily="1" charset="0"/>
        <a:ea typeface="+mn-ea"/>
        <a:cs typeface="+mn-cs"/>
      </a:defRPr>
    </a:lvl7pPr>
    <a:lvl8pPr marL="3200400" algn="l" defTabSz="914400" rtl="0" eaLnBrk="1" latinLnBrk="0" hangingPunct="1">
      <a:defRPr sz="2400" kern="1200">
        <a:solidFill>
          <a:schemeClr val="tx1"/>
        </a:solidFill>
        <a:latin typeface="Times" pitchFamily="1" charset="0"/>
        <a:ea typeface="+mn-ea"/>
        <a:cs typeface="+mn-cs"/>
      </a:defRPr>
    </a:lvl8pPr>
    <a:lvl9pPr marL="3657600" algn="l" defTabSz="914400" rtl="0" eaLnBrk="1" latinLnBrk="0" hangingPunct="1">
      <a:defRPr sz="2400" kern="1200">
        <a:solidFill>
          <a:schemeClr val="tx1"/>
        </a:solidFill>
        <a:latin typeface="Times"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alem" initials="L" lastIdx="1" clrIdx="0"/>
  <p:cmAuthor id="7" name="DeVon Griffin" initials="NO" lastIdx="2" clrIdx="7"/>
  <p:cmAuthor id="1" name="Marlei Ebert Walton" initials="MEW" lastIdx="22" clrIdx="1"/>
  <p:cmAuthor id="8" name="Hussey, Sam W. (GRC-MSI0)" initials="HSW(" lastIdx="33" clrIdx="8">
    <p:extLst>
      <p:ext uri="{19B8F6BF-5375-455C-9EA6-DF929625EA0E}">
        <p15:presenceInfo xmlns:p15="http://schemas.microsoft.com/office/powerpoint/2012/main" userId="S-1-5-21-330711430-3775241029-4075259233-42767" providerId="AD"/>
      </p:ext>
    </p:extLst>
  </p:cmAuthor>
  <p:cmAuthor id="2" name="Mulugeta, Lealem" initials="ML" lastIdx="1" clrIdx="2"/>
  <p:cmAuthor id="9" name="Canga, Michael A. (JSC-SF211)" initials="CMA(" lastIdx="11" clrIdx="9">
    <p:extLst>
      <p:ext uri="{19B8F6BF-5375-455C-9EA6-DF929625EA0E}">
        <p15:presenceInfo xmlns:p15="http://schemas.microsoft.com/office/powerpoint/2012/main" userId="S-1-5-21-330711430-3775241029-4075259233-70576" providerId="AD"/>
      </p:ext>
    </p:extLst>
  </p:cmAuthor>
  <p:cmAuthor id="3" name="Author" initials="A" lastIdx="32" clrIdx="3"/>
  <p:cmAuthor id="10" name="Antonsen, Erik L. (JSC-SD111)[IPA]" initials="AEL(" lastIdx="6" clrIdx="10">
    <p:extLst>
      <p:ext uri="{19B8F6BF-5375-455C-9EA6-DF929625EA0E}">
        <p15:presenceInfo xmlns:p15="http://schemas.microsoft.com/office/powerpoint/2012/main" userId="S-1-5-21-330711430-3775241029-4075259233-657210" providerId="AD"/>
      </p:ext>
    </p:extLst>
  </p:cmAuthor>
  <p:cmAuthor id="4" name="MCGUIRE, KERRY M. (JSC-SF311)" initials="MKM(" lastIdx="23" clrIdx="4">
    <p:extLst/>
  </p:cmAuthor>
  <p:cmAuthor id="11" name="Reed, Rebekah D. (JSC-AL111)" initials="RRD(" lastIdx="6" clrIdx="11">
    <p:extLst>
      <p:ext uri="{19B8F6BF-5375-455C-9EA6-DF929625EA0E}">
        <p15:presenceInfo xmlns:p15="http://schemas.microsoft.com/office/powerpoint/2012/main" userId="S-1-5-21-330711430-3775241029-4075259233-29027" providerId="AD"/>
      </p:ext>
    </p:extLst>
  </p:cmAuthor>
  <p:cmAuthor id="5" name="Wyle" initials="SLM" lastIdx="17" clrIdx="5"/>
  <p:cmAuthor id="6" name="Myers, Jerry G. (GRC-REB0)" initials="MJG(" lastIdx="2"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2FE"/>
    <a:srgbClr val="000CF2"/>
    <a:srgbClr val="12BAF6"/>
    <a:srgbClr val="8EC4F6"/>
    <a:srgbClr val="00FF00"/>
    <a:srgbClr val="FA8606"/>
    <a:srgbClr val="FFFFCC"/>
    <a:srgbClr val="FFCC66"/>
    <a:srgbClr val="BAE18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838" autoAdjust="0"/>
  </p:normalViewPr>
  <p:slideViewPr>
    <p:cSldViewPr snapToGrid="0">
      <p:cViewPr>
        <p:scale>
          <a:sx n="40" d="100"/>
          <a:sy n="40" d="100"/>
        </p:scale>
        <p:origin x="1268" y="464"/>
      </p:cViewPr>
      <p:guideLst>
        <p:guide orient="horz" pos="2160"/>
        <p:guide pos="2880"/>
      </p:guideLst>
    </p:cSldViewPr>
  </p:slideViewPr>
  <p:notesTextViewPr>
    <p:cViewPr>
      <p:scale>
        <a:sx n="75" d="100"/>
        <a:sy n="75" d="100"/>
      </p:scale>
      <p:origin x="0" y="0"/>
    </p:cViewPr>
  </p:notesTextViewPr>
  <p:sorterViewPr>
    <p:cViewPr>
      <p:scale>
        <a:sx n="120" d="100"/>
        <a:sy n="120" d="100"/>
      </p:scale>
      <p:origin x="0" y="-5454"/>
    </p:cViewPr>
  </p:sorterViewPr>
  <p:notesViewPr>
    <p:cSldViewPr snapToGrid="0">
      <p:cViewPr varScale="1">
        <p:scale>
          <a:sx n="89" d="100"/>
          <a:sy n="89" d="100"/>
        </p:scale>
        <p:origin x="-3366" y="-120"/>
      </p:cViewPr>
      <p:guideLst>
        <p:guide orient="horz" pos="2880"/>
        <p:guide pos="216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dirty="0"/>
          </a:p>
        </p:txBody>
      </p:sp>
      <p:sp>
        <p:nvSpPr>
          <p:cNvPr id="5123"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dirty="0"/>
          </a:p>
        </p:txBody>
      </p:sp>
      <p:sp>
        <p:nvSpPr>
          <p:cNvPr id="51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dirty="0"/>
          </a:p>
        </p:txBody>
      </p:sp>
      <p:sp>
        <p:nvSpPr>
          <p:cNvPr id="5127"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99F54EC5-794A-45BA-8580-E39BA538B466}" type="slidenum">
              <a:rPr lang="en-US"/>
              <a:pPr/>
              <a:t>‹#›</a:t>
            </a:fld>
            <a:endParaRPr lang="en-US" dirty="0"/>
          </a:p>
        </p:txBody>
      </p:sp>
    </p:spTree>
    <p:extLst>
      <p:ext uri="{BB962C8B-B14F-4D97-AF65-F5344CB8AC3E}">
        <p14:creationId xmlns:p14="http://schemas.microsoft.com/office/powerpoint/2010/main" val="89836727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asa.gov/topics/moon-to-mar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1</a:t>
            </a:fld>
            <a:endParaRPr lang="en-US" dirty="0"/>
          </a:p>
        </p:txBody>
      </p:sp>
    </p:spTree>
    <p:extLst>
      <p:ext uri="{BB962C8B-B14F-4D97-AF65-F5344CB8AC3E}">
        <p14:creationId xmlns:p14="http://schemas.microsoft.com/office/powerpoint/2010/main" val="3942824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As a testbed for deep space exploration, the station is helping us learn how to keep astronauts healthy during long-duration space travel and demonstrating technologies for human and robotic exploration beyond low-Earth orbit, to the </a:t>
            </a:r>
            <a:r>
              <a:rPr lang="en-US" sz="1200" u="sng" dirty="0" smtClean="0">
                <a:hlinkClick r:id="rId3"/>
              </a:rPr>
              <a:t>Moon and Mars</a:t>
            </a:r>
            <a:r>
              <a:rPr lang="en-US" sz="1200" dirty="0" smtClean="0"/>
              <a:t>.</a:t>
            </a:r>
            <a:br>
              <a:rPr lang="en-US" sz="1200" dirty="0" smtClean="0"/>
            </a:br>
            <a:endParaRPr lang="en-US" sz="1200" dirty="0" smtClean="0"/>
          </a:p>
          <a:p>
            <a:r>
              <a:rPr lang="en-US" sz="1200" dirty="0" smtClean="0"/>
              <a:t>Addressing the challenges of moving humanity toward the Moon and Mars focuses and tests the best of our energies and skills to enable future discoveries, providing knowledge to improve life on Earth.</a:t>
            </a:r>
          </a:p>
          <a:p>
            <a:r>
              <a:rPr lang="en-US" sz="1200" dirty="0" smtClean="0"/>
              <a:t>The International Space Station is an accessible space laboratory with unparalleled capability that is increasing knowledge of engineering and physical sciences, biology, the Earth, and the universe through intense research and technology demonstrations and providing the foundation for continuing human spaceflight beyond low-Earth orbit.</a:t>
            </a:r>
          </a:p>
          <a:p>
            <a:endParaRPr lang="en-US" sz="1200" dirty="0" smtClean="0"/>
          </a:p>
          <a:p>
            <a:r>
              <a:rPr lang="en-US" sz="1200" dirty="0" smtClean="0"/>
              <a:t>As a testbed for deep space exploration, the station is helping us learn how to keep astronauts healthy during long-duration space travel and demonstrating technologies for human and robotic exploration beyond low-Earth orbit, to the </a:t>
            </a:r>
            <a:r>
              <a:rPr lang="en-US" sz="1200" u="sng" dirty="0" smtClean="0">
                <a:hlinkClick r:id="rId3"/>
              </a:rPr>
              <a:t>Moon and Mars</a:t>
            </a:r>
            <a:r>
              <a:rPr lang="en-US" sz="1200" dirty="0" smtClean="0"/>
              <a:t>.</a:t>
            </a:r>
          </a:p>
          <a:p>
            <a:endParaRPr lang="en-US" sz="1200" dirty="0" smtClean="0"/>
          </a:p>
          <a:p>
            <a:r>
              <a:rPr lang="en-US" sz="1200" dirty="0" smtClean="0"/>
              <a:t>NASA is leading discovery of the best methods and technologies to support safe, productive human space travel to the Moon and Mars through human research at ground facilities, analog environments, and the International Space Station.</a:t>
            </a:r>
          </a:p>
          <a:p>
            <a:endParaRPr lang="en-US" sz="1200" dirty="0" smtClean="0"/>
          </a:p>
          <a:p>
            <a:r>
              <a:rPr lang="en-US" sz="1200" dirty="0" smtClean="0"/>
              <a:t>NASA’s human research is closing the gaps in current scientific understanding of how best to predict, assess, and solve the problems that humans encounter while living and working in space, and extrapolate that knowledge to protect the women and men who will go forward to the Moon and Mars.</a:t>
            </a:r>
          </a:p>
          <a:p>
            <a:endParaRPr lang="en-US" sz="1200" dirty="0" smtClean="0"/>
          </a:p>
          <a:p>
            <a:r>
              <a:rPr lang="en-US" sz="1200" dirty="0" smtClean="0"/>
              <a:t>The U.S. National Laboratory enables commercial industry, the private sector, academic institutions, non-NASA U.S. government agencies and other diverse users to access a unique research platform for developing and demonstrating new technologies, treatments, and products for improving life on Earth.</a:t>
            </a:r>
          </a:p>
          <a:p>
            <a:endParaRPr lang="en-US" sz="1200" dirty="0" smtClean="0"/>
          </a:p>
          <a:p>
            <a:r>
              <a:rPr lang="en-US" sz="1200" dirty="0" smtClean="0"/>
              <a:t>The International Space Station is the blueprint for American leadership in global cooperation, enabling a U.S.-led multinational partnership to advance shared goals in space exploration.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2</a:t>
            </a:fld>
            <a:endParaRPr lang="en-US" dirty="0"/>
          </a:p>
        </p:txBody>
      </p:sp>
    </p:spTree>
    <p:extLst>
      <p:ext uri="{BB962C8B-B14F-4D97-AF65-F5344CB8AC3E}">
        <p14:creationId xmlns:p14="http://schemas.microsoft.com/office/powerpoint/2010/main" val="3448474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3</a:t>
            </a:fld>
            <a:endParaRPr lang="en-US" dirty="0"/>
          </a:p>
        </p:txBody>
      </p:sp>
    </p:spTree>
    <p:extLst>
      <p:ext uri="{BB962C8B-B14F-4D97-AF65-F5344CB8AC3E}">
        <p14:creationId xmlns:p14="http://schemas.microsoft.com/office/powerpoint/2010/main" val="4252860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NASA is leading discovery of the best methods and technologies to support safe, productive human space travel to the Moon and Mars through human research at ground facilities, analog environments, and the International Space Station.</a:t>
            </a:r>
          </a:p>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5</a:t>
            </a:fld>
            <a:endParaRPr lang="en-US"/>
          </a:p>
        </p:txBody>
      </p:sp>
    </p:spTree>
    <p:extLst>
      <p:ext uri="{BB962C8B-B14F-4D97-AF65-F5344CB8AC3E}">
        <p14:creationId xmlns:p14="http://schemas.microsoft.com/office/powerpoint/2010/main" val="916823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NASA’s human research is closing the gaps in current scientific understanding of how best to predict, assess, and solve the problems that humans encounter while living and working in space, and extrapolate that knowledge to protect the women and men who will go forward to the Moon and Mars.</a:t>
            </a:r>
          </a:p>
          <a:p>
            <a:endParaRPr lang="en-US" dirty="0"/>
          </a:p>
        </p:txBody>
      </p:sp>
    </p:spTree>
    <p:extLst>
      <p:ext uri="{BB962C8B-B14F-4D97-AF65-F5344CB8AC3E}">
        <p14:creationId xmlns:p14="http://schemas.microsoft.com/office/powerpoint/2010/main" val="240118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lvl="0" indent="0">
              <a:buNone/>
            </a:pPr>
            <a:endParaRPr lang="en-US" baseline="0" dirty="0"/>
          </a:p>
        </p:txBody>
      </p:sp>
      <p:sp>
        <p:nvSpPr>
          <p:cNvPr id="4" name="Slide Number Placeholder 3"/>
          <p:cNvSpPr>
            <a:spLocks noGrp="1"/>
          </p:cNvSpPr>
          <p:nvPr>
            <p:ph type="sldNum" sz="quarter" idx="10"/>
          </p:nvPr>
        </p:nvSpPr>
        <p:spPr/>
        <p:txBody>
          <a:bodyPr/>
          <a:lstStyle/>
          <a:p>
            <a:fld id="{F003C6CE-3496-4A24-92AF-C3938C0F7112}" type="slidenum">
              <a:rPr lang="en-US" smtClean="0"/>
              <a:pPr/>
              <a:t>8</a:t>
            </a:fld>
            <a:endParaRPr lang="en-US"/>
          </a:p>
        </p:txBody>
      </p:sp>
    </p:spTree>
    <p:extLst>
      <p:ext uri="{BB962C8B-B14F-4D97-AF65-F5344CB8AC3E}">
        <p14:creationId xmlns:p14="http://schemas.microsoft.com/office/powerpoint/2010/main" val="2119690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7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A45887-C554-4254-B968-17BE72248F77}" type="slidenum">
              <a:rPr lang="en-US" altLang="en-US" sz="1200" smtClean="0"/>
              <a:pPr/>
              <a:t>12</a:t>
            </a:fld>
            <a:endParaRPr lang="en-US" altLang="en-US" sz="1200" smtClean="0"/>
          </a:p>
        </p:txBody>
      </p:sp>
    </p:spTree>
    <p:extLst>
      <p:ext uri="{BB962C8B-B14F-4D97-AF65-F5344CB8AC3E}">
        <p14:creationId xmlns:p14="http://schemas.microsoft.com/office/powerpoint/2010/main" val="4121546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spaceflight is one of the most challenging endeavors that we undertake.</a:t>
            </a:r>
            <a:br>
              <a:rPr lang="en-US" dirty="0" smtClean="0"/>
            </a:br>
            <a:endParaRPr lang="en-US" dirty="0" smtClean="0"/>
          </a:p>
          <a:p>
            <a:r>
              <a:rPr lang="en-US" dirty="0" smtClean="0"/>
              <a:t>The risk that astronauts carry in space depends in part on their genetics.  How much?</a:t>
            </a:r>
            <a:br>
              <a:rPr lang="en-US" dirty="0" smtClean="0"/>
            </a:br>
            <a:endParaRPr lang="en-US" dirty="0" smtClean="0"/>
          </a:p>
          <a:p>
            <a:r>
              <a:rPr lang="en-US" dirty="0" smtClean="0"/>
              <a:t>The countermeasures we provide to astronauts in space will vary in effectiveness depending on genetics.  How much?</a:t>
            </a:r>
            <a:br>
              <a:rPr lang="en-US" dirty="0" smtClean="0"/>
            </a:br>
            <a:endParaRPr lang="en-US" dirty="0" smtClean="0"/>
          </a:p>
          <a:p>
            <a:r>
              <a:rPr lang="en-US" dirty="0" smtClean="0"/>
              <a:t>We are just at the beginning of unraveling the answers to these questions.</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13</a:t>
            </a:fld>
            <a:endParaRPr lang="en-US" dirty="0"/>
          </a:p>
        </p:txBody>
      </p:sp>
    </p:spTree>
    <p:extLst>
      <p:ext uri="{BB962C8B-B14F-4D97-AF65-F5344CB8AC3E}">
        <p14:creationId xmlns:p14="http://schemas.microsoft.com/office/powerpoint/2010/main" val="35118876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44450" y="-14288"/>
            <a:ext cx="9191625" cy="6872288"/>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5791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 name="Line 35"/>
          <p:cNvSpPr>
            <a:spLocks noChangeShapeType="1"/>
          </p:cNvSpPr>
          <p:nvPr/>
        </p:nvSpPr>
        <p:spPr bwMode="auto">
          <a:xfrm>
            <a:off x="0" y="1835150"/>
            <a:ext cx="55626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7" name="Line 36"/>
          <p:cNvSpPr>
            <a:spLocks noChangeShapeType="1"/>
          </p:cNvSpPr>
          <p:nvPr/>
        </p:nvSpPr>
        <p:spPr bwMode="auto">
          <a:xfrm>
            <a:off x="0" y="2062163"/>
            <a:ext cx="54102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8" name="Line 37"/>
          <p:cNvSpPr>
            <a:spLocks noChangeShapeType="1"/>
          </p:cNvSpPr>
          <p:nvPr/>
        </p:nvSpPr>
        <p:spPr bwMode="auto">
          <a:xfrm>
            <a:off x="0" y="1371600"/>
            <a:ext cx="60198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9" name="Line 43"/>
          <p:cNvSpPr>
            <a:spLocks noChangeShapeType="1"/>
          </p:cNvSpPr>
          <p:nvPr/>
        </p:nvSpPr>
        <p:spPr bwMode="auto">
          <a:xfrm rot="16200000">
            <a:off x="3776663" y="6515100"/>
            <a:ext cx="6858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0" name="Line 44"/>
          <p:cNvSpPr>
            <a:spLocks noChangeShapeType="1"/>
          </p:cNvSpPr>
          <p:nvPr/>
        </p:nvSpPr>
        <p:spPr bwMode="auto">
          <a:xfrm rot="16200000">
            <a:off x="3475038" y="6438900"/>
            <a:ext cx="838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1" name="Line 45"/>
          <p:cNvSpPr>
            <a:spLocks noChangeShapeType="1"/>
          </p:cNvSpPr>
          <p:nvPr/>
        </p:nvSpPr>
        <p:spPr bwMode="auto">
          <a:xfrm rot="16200000">
            <a:off x="2408238" y="6057900"/>
            <a:ext cx="1600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2" name="Line 46"/>
          <p:cNvSpPr>
            <a:spLocks noChangeShapeType="1"/>
          </p:cNvSpPr>
          <p:nvPr/>
        </p:nvSpPr>
        <p:spPr bwMode="auto">
          <a:xfrm rot="16200000">
            <a:off x="2830513" y="6248400"/>
            <a:ext cx="1219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3" name="Line 47"/>
          <p:cNvSpPr>
            <a:spLocks noChangeShapeType="1"/>
          </p:cNvSpPr>
          <p:nvPr/>
        </p:nvSpPr>
        <p:spPr bwMode="auto">
          <a:xfrm rot="16200000">
            <a:off x="3173413" y="6362700"/>
            <a:ext cx="9906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4" name="Line 48"/>
          <p:cNvSpPr>
            <a:spLocks noChangeShapeType="1"/>
          </p:cNvSpPr>
          <p:nvPr/>
        </p:nvSpPr>
        <p:spPr bwMode="auto">
          <a:xfrm rot="16200000">
            <a:off x="1985963" y="5867400"/>
            <a:ext cx="1981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5" name="Text Box 74"/>
          <p:cNvSpPr txBox="1">
            <a:spLocks noChangeArrowheads="1"/>
          </p:cNvSpPr>
          <p:nvPr/>
        </p:nvSpPr>
        <p:spPr bwMode="auto">
          <a:xfrm>
            <a:off x="468313" y="423863"/>
            <a:ext cx="6618287" cy="244475"/>
          </a:xfrm>
          <a:prstGeom prst="rect">
            <a:avLst/>
          </a:prstGeom>
          <a:noFill/>
          <a:ln>
            <a:noFill/>
          </a:ln>
          <a:extLst/>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smtClean="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4076700" y="6591300"/>
            <a:ext cx="5334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7" name="Line 123"/>
          <p:cNvSpPr>
            <a:spLocks noChangeShapeType="1"/>
          </p:cNvSpPr>
          <p:nvPr/>
        </p:nvSpPr>
        <p:spPr bwMode="auto">
          <a:xfrm>
            <a:off x="0" y="2284413"/>
            <a:ext cx="50292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8" name="Line 124"/>
          <p:cNvSpPr>
            <a:spLocks noChangeShapeType="1"/>
          </p:cNvSpPr>
          <p:nvPr/>
        </p:nvSpPr>
        <p:spPr bwMode="auto">
          <a:xfrm>
            <a:off x="0" y="2516188"/>
            <a:ext cx="41910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9" name="Line 125"/>
          <p:cNvSpPr>
            <a:spLocks noChangeShapeType="1"/>
          </p:cNvSpPr>
          <p:nvPr/>
        </p:nvSpPr>
        <p:spPr bwMode="auto">
          <a:xfrm>
            <a:off x="0" y="2743200"/>
            <a:ext cx="39624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0" name="Line 127"/>
          <p:cNvSpPr>
            <a:spLocks noChangeShapeType="1"/>
          </p:cNvSpPr>
          <p:nvPr/>
        </p:nvSpPr>
        <p:spPr bwMode="auto">
          <a:xfrm>
            <a:off x="0" y="2974975"/>
            <a:ext cx="37338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1" name="Line 128"/>
          <p:cNvSpPr>
            <a:spLocks noChangeShapeType="1"/>
          </p:cNvSpPr>
          <p:nvPr/>
        </p:nvSpPr>
        <p:spPr bwMode="auto">
          <a:xfrm>
            <a:off x="0" y="3206750"/>
            <a:ext cx="3505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2" name="Line 129"/>
          <p:cNvSpPr>
            <a:spLocks noChangeShapeType="1"/>
          </p:cNvSpPr>
          <p:nvPr/>
        </p:nvSpPr>
        <p:spPr bwMode="auto">
          <a:xfrm>
            <a:off x="0" y="3433763"/>
            <a:ext cx="32766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3" name="Line 131"/>
          <p:cNvSpPr>
            <a:spLocks noChangeShapeType="1"/>
          </p:cNvSpPr>
          <p:nvPr/>
        </p:nvSpPr>
        <p:spPr bwMode="auto">
          <a:xfrm>
            <a:off x="0" y="3656013"/>
            <a:ext cx="30480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4" name="Line 132"/>
          <p:cNvSpPr>
            <a:spLocks noChangeShapeType="1"/>
          </p:cNvSpPr>
          <p:nvPr/>
        </p:nvSpPr>
        <p:spPr bwMode="auto">
          <a:xfrm>
            <a:off x="0" y="3887788"/>
            <a:ext cx="28956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5" name="Line 133"/>
          <p:cNvSpPr>
            <a:spLocks noChangeShapeType="1"/>
          </p:cNvSpPr>
          <p:nvPr/>
        </p:nvSpPr>
        <p:spPr bwMode="auto">
          <a:xfrm>
            <a:off x="0" y="4114800"/>
            <a:ext cx="2743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6" name="Line 134"/>
          <p:cNvSpPr>
            <a:spLocks noChangeShapeType="1"/>
          </p:cNvSpPr>
          <p:nvPr/>
        </p:nvSpPr>
        <p:spPr bwMode="auto">
          <a:xfrm>
            <a:off x="0" y="4344988"/>
            <a:ext cx="27432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7" name="Line 135"/>
          <p:cNvSpPr>
            <a:spLocks noChangeShapeType="1"/>
          </p:cNvSpPr>
          <p:nvPr/>
        </p:nvSpPr>
        <p:spPr bwMode="auto">
          <a:xfrm>
            <a:off x="0" y="4576763"/>
            <a:ext cx="28956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8" name="Line 136"/>
          <p:cNvSpPr>
            <a:spLocks noChangeShapeType="1"/>
          </p:cNvSpPr>
          <p:nvPr/>
        </p:nvSpPr>
        <p:spPr bwMode="auto">
          <a:xfrm>
            <a:off x="0" y="4803775"/>
            <a:ext cx="30480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9" name="Line 138"/>
          <p:cNvSpPr>
            <a:spLocks noChangeShapeType="1"/>
          </p:cNvSpPr>
          <p:nvPr/>
        </p:nvSpPr>
        <p:spPr bwMode="auto">
          <a:xfrm>
            <a:off x="0" y="5026025"/>
            <a:ext cx="30480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0" name="Line 139"/>
          <p:cNvSpPr>
            <a:spLocks noChangeShapeType="1"/>
          </p:cNvSpPr>
          <p:nvPr/>
        </p:nvSpPr>
        <p:spPr bwMode="auto">
          <a:xfrm>
            <a:off x="0" y="5257800"/>
            <a:ext cx="33528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1" name="Line 140"/>
          <p:cNvSpPr>
            <a:spLocks noChangeShapeType="1"/>
          </p:cNvSpPr>
          <p:nvPr/>
        </p:nvSpPr>
        <p:spPr bwMode="auto">
          <a:xfrm>
            <a:off x="0" y="5484813"/>
            <a:ext cx="33528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2" name="Line 141"/>
          <p:cNvSpPr>
            <a:spLocks noChangeShapeType="1"/>
          </p:cNvSpPr>
          <p:nvPr/>
        </p:nvSpPr>
        <p:spPr bwMode="auto">
          <a:xfrm>
            <a:off x="0" y="5716588"/>
            <a:ext cx="35814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3" name="Line 142"/>
          <p:cNvSpPr>
            <a:spLocks noChangeShapeType="1"/>
          </p:cNvSpPr>
          <p:nvPr/>
        </p:nvSpPr>
        <p:spPr bwMode="auto">
          <a:xfrm>
            <a:off x="0" y="5948363"/>
            <a:ext cx="38100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4" name="Line 143"/>
          <p:cNvSpPr>
            <a:spLocks noChangeShapeType="1"/>
          </p:cNvSpPr>
          <p:nvPr/>
        </p:nvSpPr>
        <p:spPr bwMode="auto">
          <a:xfrm>
            <a:off x="0" y="6175375"/>
            <a:ext cx="41910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5" name="Line 144"/>
          <p:cNvSpPr>
            <a:spLocks noChangeShapeType="1"/>
          </p:cNvSpPr>
          <p:nvPr/>
        </p:nvSpPr>
        <p:spPr bwMode="auto">
          <a:xfrm>
            <a:off x="0" y="6397625"/>
            <a:ext cx="44196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6" name="Line 145"/>
          <p:cNvSpPr>
            <a:spLocks noChangeShapeType="1"/>
          </p:cNvSpPr>
          <p:nvPr/>
        </p:nvSpPr>
        <p:spPr bwMode="auto">
          <a:xfrm>
            <a:off x="0" y="6629400"/>
            <a:ext cx="4648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grpSp>
        <p:nvGrpSpPr>
          <p:cNvPr id="2" name="Group 158"/>
          <p:cNvGrpSpPr>
            <a:grpSpLocks/>
          </p:cNvGrpSpPr>
          <p:nvPr/>
        </p:nvGrpSpPr>
        <p:grpSpPr bwMode="auto">
          <a:xfrm>
            <a:off x="236538" y="1066800"/>
            <a:ext cx="5707062"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dirty="0"/>
              </a:p>
            </p:txBody>
          </p:sp>
        </p:grpSp>
      </p:grpSp>
      <p:sp>
        <p:nvSpPr>
          <p:cNvPr id="65" name="Line 180"/>
          <p:cNvSpPr>
            <a:spLocks noChangeShapeType="1"/>
          </p:cNvSpPr>
          <p:nvPr/>
        </p:nvSpPr>
        <p:spPr bwMode="auto">
          <a:xfrm>
            <a:off x="0" y="1139825"/>
            <a:ext cx="6172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8268" name="Rectangle 76"/>
          <p:cNvSpPr>
            <a:spLocks noGrp="1" noChangeArrowheads="1"/>
          </p:cNvSpPr>
          <p:nvPr>
            <p:ph type="ctrTitle"/>
          </p:nvPr>
        </p:nvSpPr>
        <p:spPr>
          <a:xfrm>
            <a:off x="458788" y="1728788"/>
            <a:ext cx="8197850" cy="1090612"/>
          </a:xfrm>
          <a:effectLst>
            <a:outerShdw blurRad="63500" dist="17961" dir="2700000" algn="ctr" rotWithShape="0">
              <a:schemeClr val="tx1">
                <a:alpha val="74998"/>
              </a:schemeClr>
            </a:outerShdw>
          </a:effectLst>
        </p:spPr>
        <p:txBody>
          <a:bodyPr/>
          <a:lstStyle>
            <a:lvl1pPr>
              <a:defRPr sz="3600"/>
            </a:lvl1pPr>
          </a:lstStyle>
          <a:p>
            <a:r>
              <a:rPr lang="en-US" smtClean="0"/>
              <a:t>Click to edit Master title style</a:t>
            </a:r>
            <a:endParaRPr lang="en-US"/>
          </a:p>
        </p:txBody>
      </p:sp>
      <p:sp>
        <p:nvSpPr>
          <p:cNvPr id="8381" name="Rectangle 189"/>
          <p:cNvSpPr>
            <a:spLocks noGrp="1" noChangeArrowheads="1"/>
          </p:cNvSpPr>
          <p:nvPr>
            <p:ph type="subTitle" sz="quarter" idx="1"/>
          </p:nvPr>
        </p:nvSpPr>
        <p:spPr>
          <a:xfrm>
            <a:off x="444500" y="3767138"/>
            <a:ext cx="6096000" cy="1376362"/>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6031" y="152400"/>
            <a:ext cx="7774969" cy="609600"/>
          </a:xfrm>
          <a:noFill/>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latin typeface="+mn-lt"/>
              </a:defRPr>
            </a:lvl1pPr>
          </a:lstStyle>
          <a:p>
            <a:fld id="{60E58D69-6F75-46EC-B381-A34C4F305958}" type="slidenum">
              <a:rPr lang="en-US" smtClean="0"/>
              <a:pPr/>
              <a:t>‹#›</a:t>
            </a:fld>
            <a:endParaRPr lang="en-US" sz="1000"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7700" y="2590800"/>
            <a:ext cx="7772400" cy="1362075"/>
          </a:xfrm>
        </p:spPr>
        <p:txBody>
          <a:bodyPr anchor="b"/>
          <a:lstStyle>
            <a:lvl1pPr algn="l">
              <a:defRPr sz="4000" b="1" cap="all">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47700" y="4214813"/>
            <a:ext cx="77724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7F6290EF-6B7A-4CC3-93EE-77532C7427BA}"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latin typeface="+mn-lt"/>
              </a:defRPr>
            </a:lvl1pPr>
          </a:lstStyle>
          <a:p>
            <a:fld id="{D69C1F80-93C5-4DEC-9FB2-B3D806245515}" type="slidenum">
              <a:rPr lang="en-US" smtClean="0"/>
              <a:pPr/>
              <a:t>‹#›</a:t>
            </a:fld>
            <a:endParaRPr lang="en-US" sz="1000"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01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41474"/>
            <a:ext cx="4040188"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001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41474"/>
            <a:ext cx="4041775"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8"/>
          <p:cNvSpPr>
            <a:spLocks noGrp="1"/>
          </p:cNvSpPr>
          <p:nvPr>
            <p:ph type="ftr" sz="quarter" idx="10"/>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8" name="Date Placeholder 9"/>
          <p:cNvSpPr>
            <a:spLocks noGrp="1"/>
          </p:cNvSpPr>
          <p:nvPr>
            <p:ph type="dt" sz="half" idx="11"/>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9" name="Slide Number Placeholder 10"/>
          <p:cNvSpPr>
            <a:spLocks noGrp="1"/>
          </p:cNvSpPr>
          <p:nvPr>
            <p:ph type="sldNum" sz="quarter" idx="12"/>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787400" y="152400"/>
            <a:ext cx="7213600" cy="6096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6854" y="152400"/>
            <a:ext cx="7744146" cy="609600"/>
          </a:xfrm>
        </p:spPr>
        <p:txBody>
          <a:bodyPr/>
          <a:lstStyle/>
          <a:p>
            <a:r>
              <a:rPr lang="en-US" dirty="0" smtClean="0"/>
              <a:t>Click to edit Master title style</a:t>
            </a:r>
            <a:endParaRPr lang="en-US" dirty="0"/>
          </a:p>
        </p:txBody>
      </p:sp>
      <p:sp>
        <p:nvSpPr>
          <p:cNvPr id="3"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5"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22E67ABD-C830-42F2-84DE-889032800E76}"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4"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B4CC938F-F4A8-4EF5-BCC6-E49C6988B2EB}"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rgbClr val="000000"/>
                </a:solidFill>
              </a:defRPr>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939800"/>
            <a:ext cx="1998662" cy="5156200"/>
          </a:xfrm>
        </p:spPr>
        <p:txBody>
          <a:bodyPr vert="eaVert"/>
          <a:lstStyle>
            <a:lvl1pPr>
              <a:defRPr>
                <a:solidFill>
                  <a:schemeClr val="tx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939800"/>
            <a:ext cx="584835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2192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338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8"/>
          <p:cNvSpPr>
            <a:spLocks noGrp="1"/>
          </p:cNvSpPr>
          <p:nvPr>
            <p:ph type="ftr" sz="quarter" idx="10"/>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8"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787400" y="152400"/>
            <a:ext cx="7213600" cy="6096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85800" y="1219200"/>
            <a:ext cx="7772400" cy="4876800"/>
          </a:xfrm>
        </p:spPr>
        <p:txBody>
          <a:bodyPr/>
          <a:lstStyle/>
          <a:p>
            <a:pPr lvl="0"/>
            <a:r>
              <a:rPr lang="en-US" noProof="0" dirty="0" smtClean="0"/>
              <a:t>Click icon to add table</a:t>
            </a:r>
            <a:endParaRPr lang="en-US" noProof="0" dirty="0"/>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787400" y="152400"/>
            <a:ext cx="7213600" cy="6096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81300" y="228600"/>
            <a:ext cx="3581400" cy="715963"/>
          </a:xfrm>
        </p:spPr>
        <p:txBody>
          <a:bodyPr/>
          <a:lstStyle/>
          <a:p>
            <a:r>
              <a:rPr lang="en-US"/>
              <a:t>Click to edit Master title style</a:t>
            </a:r>
          </a:p>
        </p:txBody>
      </p:sp>
      <p:sp>
        <p:nvSpPr>
          <p:cNvPr id="3" name="Text Placeholder 2"/>
          <p:cNvSpPr>
            <a:spLocks noGrp="1"/>
          </p:cNvSpPr>
          <p:nvPr>
            <p:ph type="body" sz="half" idx="1"/>
          </p:nvPr>
        </p:nvSpPr>
        <p:spPr>
          <a:xfrm>
            <a:off x="190500" y="1371600"/>
            <a:ext cx="43053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43053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152B82-3BA1-4A33-9C09-0788200C05AE}" type="slidenum">
              <a:rPr lang="en-US"/>
              <a:pPr>
                <a:defRPr/>
              </a:pPr>
              <a:t>‹#›</a:t>
            </a:fld>
            <a:endParaRPr lang="en-US" dirty="0"/>
          </a:p>
        </p:txBody>
      </p:sp>
    </p:spTree>
    <p:extLst>
      <p:ext uri="{BB962C8B-B14F-4D97-AF65-F5344CB8AC3E}">
        <p14:creationId xmlns:p14="http://schemas.microsoft.com/office/powerpoint/2010/main" val="1554447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Blank">
    <p:spTree>
      <p:nvGrpSpPr>
        <p:cNvPr id="1" name=""/>
        <p:cNvGrpSpPr/>
        <p:nvPr/>
      </p:nvGrpSpPr>
      <p:grpSpPr>
        <a:xfrm>
          <a:off x="0" y="0"/>
          <a:ext cx="0" cy="0"/>
          <a:chOff x="0" y="0"/>
          <a:chExt cx="0" cy="0"/>
        </a:xfrm>
      </p:grpSpPr>
      <p:pic>
        <p:nvPicPr>
          <p:cNvPr id="12" name="Picture 166" descr="nasa_logo_small">
            <a:extLst>
              <a:ext uri="{FF2B5EF4-FFF2-40B4-BE49-F238E27FC236}">
                <a16:creationId xmlns:a16="http://schemas.microsoft.com/office/drawing/2014/main" id="{2F00445F-573A-2C4F-B111-3E18CF586265}"/>
              </a:ext>
            </a:extLst>
          </p:cNvPr>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8532503" y="108740"/>
            <a:ext cx="449157" cy="5030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FA4B8C7D-493C-314B-9546-DEEF90AB50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3595" y="108740"/>
            <a:ext cx="373505" cy="503140"/>
          </a:xfrm>
          <a:prstGeom prst="rect">
            <a:avLst/>
          </a:prstGeom>
        </p:spPr>
      </p:pic>
      <p:sp>
        <p:nvSpPr>
          <p:cNvPr id="20" name="Title 19">
            <a:extLst>
              <a:ext uri="{FF2B5EF4-FFF2-40B4-BE49-F238E27FC236}">
                <a16:creationId xmlns:a16="http://schemas.microsoft.com/office/drawing/2014/main" id="{F3D49FB7-5B60-A74C-9A5E-B090F31321FB}"/>
              </a:ext>
            </a:extLst>
          </p:cNvPr>
          <p:cNvSpPr>
            <a:spLocks noGrp="1"/>
          </p:cNvSpPr>
          <p:nvPr>
            <p:ph type="title"/>
          </p:nvPr>
        </p:nvSpPr>
        <p:spPr/>
        <p:txBody>
          <a:bodyPr/>
          <a:lstStyle/>
          <a:p>
            <a:r>
              <a:rPr lang="en-US"/>
              <a:t>Click to edit Master title style</a:t>
            </a:r>
          </a:p>
        </p:txBody>
      </p:sp>
      <p:sp>
        <p:nvSpPr>
          <p:cNvPr id="21" name="Date Placeholder 20">
            <a:extLst>
              <a:ext uri="{FF2B5EF4-FFF2-40B4-BE49-F238E27FC236}">
                <a16:creationId xmlns:a16="http://schemas.microsoft.com/office/drawing/2014/main" id="{9259491A-1A85-9E47-A4A9-E99987217757}"/>
              </a:ext>
            </a:extLst>
          </p:cNvPr>
          <p:cNvSpPr>
            <a:spLocks noGrp="1"/>
          </p:cNvSpPr>
          <p:nvPr>
            <p:ph type="dt" sz="half" idx="10"/>
          </p:nvPr>
        </p:nvSpPr>
        <p:spPr/>
        <p:txBody>
          <a:bodyPr/>
          <a:lstStyle/>
          <a:p>
            <a:r>
              <a:rPr lang="en-US"/>
              <a:t>12/16/20</a:t>
            </a:r>
          </a:p>
        </p:txBody>
      </p:sp>
      <p:sp>
        <p:nvSpPr>
          <p:cNvPr id="22" name="Footer Placeholder 21">
            <a:extLst>
              <a:ext uri="{FF2B5EF4-FFF2-40B4-BE49-F238E27FC236}">
                <a16:creationId xmlns:a16="http://schemas.microsoft.com/office/drawing/2014/main" id="{ADBC52B3-E69C-8740-9485-8A8BF2869AD4}"/>
              </a:ext>
            </a:extLst>
          </p:cNvPr>
          <p:cNvSpPr>
            <a:spLocks noGrp="1"/>
          </p:cNvSpPr>
          <p:nvPr>
            <p:ph type="ftr" sz="quarter" idx="11"/>
          </p:nvPr>
        </p:nvSpPr>
        <p:spPr/>
        <p:txBody>
          <a:bodyPr/>
          <a:lstStyle/>
          <a:p>
            <a:r>
              <a:rPr lang="en-US"/>
              <a:t>Informational</a:t>
            </a:r>
          </a:p>
        </p:txBody>
      </p:sp>
      <p:sp>
        <p:nvSpPr>
          <p:cNvPr id="23" name="Slide Number Placeholder 22">
            <a:extLst>
              <a:ext uri="{FF2B5EF4-FFF2-40B4-BE49-F238E27FC236}">
                <a16:creationId xmlns:a16="http://schemas.microsoft.com/office/drawing/2014/main" id="{CD5845B3-FBE0-024C-8C44-72DBE48B1E5B}"/>
              </a:ext>
            </a:extLst>
          </p:cNvPr>
          <p:cNvSpPr>
            <a:spLocks noGrp="1"/>
          </p:cNvSpPr>
          <p:nvPr>
            <p:ph type="sldNum" sz="quarter" idx="12"/>
          </p:nvPr>
        </p:nvSpPr>
        <p:spPr/>
        <p:txBody>
          <a:bodyPr/>
          <a:lstStyle/>
          <a:p>
            <a:fld id="{372F8CE3-7D9C-4AA2-88D8-B653B51B101D}" type="slidenum">
              <a:rPr lang="en-US" smtClean="0"/>
              <a:pPr/>
              <a:t>‹#›</a:t>
            </a:fld>
            <a:endParaRPr lang="en-US"/>
          </a:p>
        </p:txBody>
      </p:sp>
    </p:spTree>
    <p:extLst>
      <p:ext uri="{BB962C8B-B14F-4D97-AF65-F5344CB8AC3E}">
        <p14:creationId xmlns:p14="http://schemas.microsoft.com/office/powerpoint/2010/main" val="151527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43916033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405809076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17292648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178604937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90322916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76012161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123677593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104513301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407753813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09895123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7333775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7" cstate="print"/>
          <a:srcRect/>
          <a:stretch>
            <a:fillRect/>
          </a:stretch>
        </p:blipFill>
        <p:spPr bwMode="auto">
          <a:xfrm>
            <a:off x="-11113" y="-23813"/>
            <a:ext cx="9155113" cy="879476"/>
          </a:xfrm>
          <a:prstGeom prst="rect">
            <a:avLst/>
          </a:prstGeom>
          <a:noFill/>
          <a:ln w="0">
            <a:solidFill>
              <a:schemeClr val="tx1"/>
            </a:solidFill>
            <a:miter lim="800000"/>
            <a:headEnd/>
            <a:tailEnd/>
          </a:ln>
        </p:spPr>
      </p:pic>
      <p:pic>
        <p:nvPicPr>
          <p:cNvPr id="8195" name="Picture 8" descr="Bottom.jpg"/>
          <p:cNvPicPr>
            <a:picLocks noChangeAspect="1"/>
          </p:cNvPicPr>
          <p:nvPr/>
        </p:nvPicPr>
        <p:blipFill>
          <a:blip r:embed="rId18" cstate="print"/>
          <a:srcRect/>
          <a:stretch>
            <a:fillRect/>
          </a:stretch>
        </p:blipFill>
        <p:spPr bwMode="auto">
          <a:xfrm>
            <a:off x="0" y="6362700"/>
            <a:ext cx="9144000" cy="506413"/>
          </a:xfrm>
          <a:prstGeom prst="rect">
            <a:avLst/>
          </a:prstGeom>
          <a:noFill/>
          <a:ln w="9525">
            <a:noFill/>
            <a:miter lim="800000"/>
            <a:headEnd/>
            <a:tailEnd/>
          </a:ln>
        </p:spPr>
      </p:pic>
      <p:sp>
        <p:nvSpPr>
          <p:cNvPr id="8196" name="Rectangle 3"/>
          <p:cNvSpPr>
            <a:spLocks noGrp="1" noChangeArrowheads="1"/>
          </p:cNvSpPr>
          <p:nvPr>
            <p:ph type="body" idx="1"/>
          </p:nvPr>
        </p:nvSpPr>
        <p:spPr bwMode="auto">
          <a:xfrm>
            <a:off x="685800" y="1219200"/>
            <a:ext cx="7772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7" name="Rectangle 73"/>
          <p:cNvSpPr>
            <a:spLocks noGrp="1" noChangeArrowheads="1"/>
          </p:cNvSpPr>
          <p:nvPr>
            <p:ph type="title"/>
          </p:nvPr>
        </p:nvSpPr>
        <p:spPr bwMode="auto">
          <a:xfrm>
            <a:off x="787400" y="152400"/>
            <a:ext cx="7213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0"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11"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6BE9692B-6899-41C0-B3E9-4952193339A3}" type="slidenum">
              <a:rPr lang="en-US" smtClean="0"/>
              <a:pPr/>
              <a:t>‹#›</a:t>
            </a:fld>
            <a:endParaRPr lang="en-US" sz="1000" dirty="0">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702" r:id="rId14"/>
    <p:sldLayoutId id="2147483703" r:id="rId15"/>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A9D40-68AF-49BD-9E62-979C98147394}" type="slidenum">
              <a:rPr lang="en-US" smtClean="0"/>
              <a:t>‹#›</a:t>
            </a:fld>
            <a:endParaRPr lang="en-US" dirty="0"/>
          </a:p>
        </p:txBody>
      </p:sp>
    </p:spTree>
    <p:extLst>
      <p:ext uri="{BB962C8B-B14F-4D97-AF65-F5344CB8AC3E}">
        <p14:creationId xmlns:p14="http://schemas.microsoft.com/office/powerpoint/2010/main" val="153216368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www.nasa.gov/topics/moon-to-ma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Human Systems Risk in Spaceflight</a:t>
            </a:r>
            <a:br>
              <a:rPr lang="en-US" dirty="0" smtClean="0"/>
            </a:br>
            <a:endParaRPr lang="en-US" sz="2000" dirty="0"/>
          </a:p>
        </p:txBody>
      </p:sp>
      <p:sp>
        <p:nvSpPr>
          <p:cNvPr id="5" name="Subtitle 4"/>
          <p:cNvSpPr>
            <a:spLocks noGrp="1"/>
          </p:cNvSpPr>
          <p:nvPr>
            <p:ph type="subTitle" sz="quarter" idx="1"/>
          </p:nvPr>
        </p:nvSpPr>
        <p:spPr/>
        <p:txBody>
          <a:bodyPr/>
          <a:lstStyle/>
          <a:p>
            <a:r>
              <a:rPr lang="en-US" dirty="0" smtClean="0"/>
              <a:t>Erik Antonsen MD, PhD, FAAEM, FACEP</a:t>
            </a:r>
          </a:p>
          <a:p>
            <a:r>
              <a:rPr lang="en-US" dirty="0" smtClean="0"/>
              <a:t>Assistant Director, </a:t>
            </a:r>
            <a:r>
              <a:rPr lang="en-US" dirty="0"/>
              <a:t>Human Health and Performance</a:t>
            </a:r>
          </a:p>
          <a:p>
            <a:r>
              <a:rPr lang="en-US" dirty="0"/>
              <a:t>Human System Risk Management</a:t>
            </a:r>
          </a:p>
          <a:p>
            <a:r>
              <a:rPr lang="en-US" dirty="0"/>
              <a:t>NASA Johnson Space </a:t>
            </a:r>
            <a:r>
              <a:rPr lang="en-US" dirty="0" smtClean="0"/>
              <a:t>Center</a:t>
            </a:r>
          </a:p>
          <a:p>
            <a:endParaRPr lang="en-US" dirty="0"/>
          </a:p>
          <a:p>
            <a:r>
              <a:rPr lang="en-US" dirty="0" smtClean="0"/>
              <a:t>Festival of Genomics</a:t>
            </a:r>
          </a:p>
          <a:p>
            <a:r>
              <a:rPr lang="en-US" dirty="0" smtClean="0"/>
              <a:t>January 28, 2021</a:t>
            </a:r>
            <a:endParaRPr lang="en-US" dirty="0"/>
          </a:p>
          <a:p>
            <a:endParaRPr lang="en-US" dirty="0" smtClean="0"/>
          </a:p>
          <a:p>
            <a:endParaRPr lang="en-US" dirty="0"/>
          </a:p>
        </p:txBody>
      </p:sp>
      <p:sp>
        <p:nvSpPr>
          <p:cNvPr id="3" name="Slide Number Placeholder 2"/>
          <p:cNvSpPr>
            <a:spLocks noGrp="1"/>
          </p:cNvSpPr>
          <p:nvPr>
            <p:ph type="sldNum" sz="quarter" idx="4294967295"/>
          </p:nvPr>
        </p:nvSpPr>
        <p:spPr>
          <a:xfrm>
            <a:off x="8585200" y="6454775"/>
            <a:ext cx="558800" cy="365125"/>
          </a:xfrm>
        </p:spPr>
        <p:txBody>
          <a:bodyPr/>
          <a:lstStyle/>
          <a:p>
            <a:fld id="{22E67ABD-C830-42F2-84DE-889032800E76}" type="slidenum">
              <a:rPr lang="en-US" smtClean="0"/>
              <a:pPr/>
              <a:t>1</a:t>
            </a:fld>
            <a:endParaRPr lang="en-US" sz="1000" dirty="0">
              <a:latin typeface="Times New Roman" pitchFamily="1" charset="0"/>
            </a:endParaRPr>
          </a:p>
        </p:txBody>
      </p:sp>
    </p:spTree>
    <p:extLst>
      <p:ext uri="{BB962C8B-B14F-4D97-AF65-F5344CB8AC3E}">
        <p14:creationId xmlns:p14="http://schemas.microsoft.com/office/powerpoint/2010/main" val="1014020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01818"/>
            <a:ext cx="9144000" cy="6043613"/>
          </a:xfrm>
          <a:prstGeom prst="rect">
            <a:avLst/>
          </a:prstGeom>
        </p:spPr>
      </p:pic>
      <p:sp>
        <p:nvSpPr>
          <p:cNvPr id="4" name="Title 3">
            <a:extLst>
              <a:ext uri="{FF2B5EF4-FFF2-40B4-BE49-F238E27FC236}">
                <a16:creationId xmlns:a16="http://schemas.microsoft.com/office/drawing/2014/main" id="{DAA606CB-2955-4DF5-A12B-1A2BD7AF91D5}"/>
              </a:ext>
            </a:extLst>
          </p:cNvPr>
          <p:cNvSpPr>
            <a:spLocks noGrp="1"/>
          </p:cNvSpPr>
          <p:nvPr>
            <p:ph type="title"/>
          </p:nvPr>
        </p:nvSpPr>
        <p:spPr>
          <a:xfrm>
            <a:off x="226031" y="132491"/>
            <a:ext cx="8800060" cy="609600"/>
          </a:xfrm>
        </p:spPr>
        <p:txBody>
          <a:bodyPr/>
          <a:lstStyle/>
          <a:p>
            <a:r>
              <a:rPr lang="en-US" dirty="0" smtClean="0"/>
              <a:t>To discover and expand knowledge for the benefit of humanity</a:t>
            </a:r>
            <a:endParaRPr lang="en-US" dirty="0"/>
          </a:p>
        </p:txBody>
      </p:sp>
      <p:sp>
        <p:nvSpPr>
          <p:cNvPr id="5" name="Content Placeholder 4">
            <a:extLst>
              <a:ext uri="{FF2B5EF4-FFF2-40B4-BE49-F238E27FC236}">
                <a16:creationId xmlns:a16="http://schemas.microsoft.com/office/drawing/2014/main" id="{F9CBFA84-ADAE-4FDE-A4D3-927EA2C1A0B8}"/>
              </a:ext>
            </a:extLst>
          </p:cNvPr>
          <p:cNvSpPr>
            <a:spLocks noGrp="1"/>
          </p:cNvSpPr>
          <p:nvPr>
            <p:ph idx="1"/>
          </p:nvPr>
        </p:nvSpPr>
        <p:spPr>
          <a:xfrm>
            <a:off x="4829476" y="2022909"/>
            <a:ext cx="4196615" cy="3463491"/>
          </a:xfrm>
          <a:solidFill>
            <a:srgbClr val="C6E2FE"/>
          </a:solidFill>
        </p:spPr>
        <p:txBody>
          <a:bodyPr/>
          <a:lstStyle/>
          <a:p>
            <a:r>
              <a:rPr lang="en-US" b="0" dirty="0" smtClean="0"/>
              <a:t>Lead </a:t>
            </a:r>
            <a:r>
              <a:rPr lang="en-US" b="0" dirty="0"/>
              <a:t>an innovative and sustainable program of exploration with commercial and international partners to enable human expansion across the Solar System and bring new knowledge and opportunities back to Earth. </a:t>
            </a:r>
            <a:endParaRPr lang="en-US" b="0" dirty="0"/>
          </a:p>
          <a:p>
            <a:endParaRPr lang="en-US" b="0" dirty="0"/>
          </a:p>
          <a:p>
            <a:r>
              <a:rPr lang="en-US" b="0" dirty="0" smtClean="0"/>
              <a:t>Support </a:t>
            </a:r>
            <a:r>
              <a:rPr lang="en-US" b="0" dirty="0"/>
              <a:t>growth of the Nation’s economy in space and aeronautics, increase understanding of the Universe and our place in </a:t>
            </a:r>
            <a:r>
              <a:rPr lang="en-US" b="0" dirty="0" smtClean="0"/>
              <a:t>it.</a:t>
            </a:r>
            <a:br>
              <a:rPr lang="en-US" b="0" dirty="0" smtClean="0"/>
            </a:br>
            <a:endParaRPr lang="en-US" b="0" dirty="0" smtClean="0"/>
          </a:p>
        </p:txBody>
      </p:sp>
      <p:sp>
        <p:nvSpPr>
          <p:cNvPr id="2" name="TextBox 1"/>
          <p:cNvSpPr txBox="1"/>
          <p:nvPr/>
        </p:nvSpPr>
        <p:spPr>
          <a:xfrm>
            <a:off x="5678905" y="1300548"/>
            <a:ext cx="2347566" cy="461665"/>
          </a:xfrm>
          <a:prstGeom prst="rect">
            <a:avLst/>
          </a:prstGeom>
          <a:solidFill>
            <a:srgbClr val="C6E2FE"/>
          </a:solidFill>
        </p:spPr>
        <p:txBody>
          <a:bodyPr wrap="none" rtlCol="0">
            <a:spAutoFit/>
          </a:bodyPr>
          <a:lstStyle/>
          <a:p>
            <a:r>
              <a:rPr lang="en-US" dirty="0" smtClean="0">
                <a:latin typeface="+mn-lt"/>
              </a:rPr>
              <a:t>NASA’s Mission</a:t>
            </a:r>
            <a:endParaRPr lang="en-US" dirty="0">
              <a:latin typeface="+mn-lt"/>
            </a:endParaRPr>
          </a:p>
        </p:txBody>
      </p:sp>
    </p:spTree>
    <p:extLst>
      <p:ext uri="{BB962C8B-B14F-4D97-AF65-F5344CB8AC3E}">
        <p14:creationId xmlns:p14="http://schemas.microsoft.com/office/powerpoint/2010/main" val="3619596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8C48FE-4CA9-4D6B-8CE9-6F5F802452F6}"/>
              </a:ext>
            </a:extLst>
          </p:cNvPr>
          <p:cNvSpPr>
            <a:spLocks noGrp="1"/>
          </p:cNvSpPr>
          <p:nvPr>
            <p:ph type="sldNum" sz="quarter" idx="4294967295"/>
          </p:nvPr>
        </p:nvSpPr>
        <p:spPr>
          <a:xfrm>
            <a:off x="8585200" y="6454775"/>
            <a:ext cx="558800" cy="365125"/>
          </a:xfrm>
        </p:spPr>
        <p:txBody>
          <a:bodyPr/>
          <a:lstStyle/>
          <a:p>
            <a:fld id="{372F8CE3-7D9C-4AA2-88D8-B653B51B101D}" type="slidenum">
              <a:rPr lang="en-US" smtClean="0"/>
              <a:pPr/>
              <a:t>3</a:t>
            </a:fld>
            <a:endParaRPr lang="en-US"/>
          </a:p>
        </p:txBody>
      </p:sp>
      <p:pic>
        <p:nvPicPr>
          <p:cNvPr id="6" name="Picture 6" descr="Screen Shot 2020-12-09 at 3.18.05 PM.png">
            <a:extLst>
              <a:ext uri="{FF2B5EF4-FFF2-40B4-BE49-F238E27FC236}">
                <a16:creationId xmlns:a16="http://schemas.microsoft.com/office/drawing/2014/main" id="{88A19C9A-D377-483E-B66C-5302DF1690EE}"/>
              </a:ext>
            </a:extLst>
          </p:cNvPr>
          <p:cNvPicPr>
            <a:picLocks noChangeAspect="1"/>
          </p:cNvPicPr>
          <p:nvPr/>
        </p:nvPicPr>
        <p:blipFill>
          <a:blip r:embed="rId3"/>
          <a:stretch>
            <a:fillRect/>
          </a:stretch>
        </p:blipFill>
        <p:spPr>
          <a:xfrm>
            <a:off x="-5715" y="856064"/>
            <a:ext cx="9149715" cy="5151587"/>
          </a:xfrm>
          <a:prstGeom prst="rect">
            <a:avLst/>
          </a:prstGeom>
        </p:spPr>
      </p:pic>
      <p:sp>
        <p:nvSpPr>
          <p:cNvPr id="8" name="Rectangle 7"/>
          <p:cNvSpPr/>
          <p:nvPr/>
        </p:nvSpPr>
        <p:spPr bwMode="auto">
          <a:xfrm>
            <a:off x="0" y="6007651"/>
            <a:ext cx="9144000" cy="437599"/>
          </a:xfrm>
          <a:prstGeom prst="rect">
            <a:avLst/>
          </a:prstGeom>
          <a:solidFill>
            <a:schemeClr val="tx1"/>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2347714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0" y="816429"/>
            <a:ext cx="9144000" cy="6041571"/>
          </a:xfrm>
          <a:prstGeom prst="rect">
            <a:avLst/>
          </a:prstGeom>
          <a:solidFill>
            <a:schemeClr val="tx1"/>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 name="Oval 1"/>
          <p:cNvSpPr/>
          <p:nvPr/>
        </p:nvSpPr>
        <p:spPr>
          <a:xfrm>
            <a:off x="2857500" y="1714500"/>
            <a:ext cx="3429000" cy="3429000"/>
          </a:xfrm>
          <a:prstGeom prst="ellipse">
            <a:avLst/>
          </a:prstGeom>
          <a:noFill/>
          <a:ln w="127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3" name="Oval 2"/>
          <p:cNvSpPr/>
          <p:nvPr/>
        </p:nvSpPr>
        <p:spPr>
          <a:xfrm>
            <a:off x="2171700" y="1028700"/>
            <a:ext cx="4800600" cy="4800600"/>
          </a:xfrm>
          <a:prstGeom prst="ellipse">
            <a:avLst/>
          </a:prstGeom>
          <a:noFill/>
          <a:ln w="127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4" name="Oval 3"/>
          <p:cNvSpPr/>
          <p:nvPr/>
        </p:nvSpPr>
        <p:spPr>
          <a:xfrm>
            <a:off x="4502944" y="3359944"/>
            <a:ext cx="138113" cy="138113"/>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6" name="Oval 5"/>
          <p:cNvSpPr/>
          <p:nvPr/>
        </p:nvSpPr>
        <p:spPr>
          <a:xfrm>
            <a:off x="6296026" y="1771651"/>
            <a:ext cx="69056" cy="6905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7" name="Oval 6"/>
          <p:cNvSpPr/>
          <p:nvPr/>
        </p:nvSpPr>
        <p:spPr>
          <a:xfrm>
            <a:off x="6343650" y="3396855"/>
            <a:ext cx="67866" cy="67865"/>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srgbClr val="00B050"/>
              </a:solidFill>
            </a:endParaRPr>
          </a:p>
        </p:txBody>
      </p:sp>
      <p:sp>
        <p:nvSpPr>
          <p:cNvPr id="8" name="Oval 7"/>
          <p:cNvSpPr/>
          <p:nvPr/>
        </p:nvSpPr>
        <p:spPr>
          <a:xfrm>
            <a:off x="2171700" y="1371600"/>
            <a:ext cx="4114800" cy="4114800"/>
          </a:xfrm>
          <a:prstGeom prst="ellipse">
            <a:avLst/>
          </a:prstGeom>
          <a:noFill/>
          <a:ln w="127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9" name="Block Arc 8"/>
          <p:cNvSpPr/>
          <p:nvPr/>
        </p:nvSpPr>
        <p:spPr>
          <a:xfrm>
            <a:off x="2857500" y="1714500"/>
            <a:ext cx="3429000" cy="3429000"/>
          </a:xfrm>
          <a:prstGeom prst="blockArc">
            <a:avLst>
              <a:gd name="adj1" fmla="val 5449608"/>
              <a:gd name="adj2" fmla="val 21585646"/>
              <a:gd name="adj3" fmla="val 0"/>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schemeClr val="tx1"/>
              </a:solidFill>
            </a:endParaRPr>
          </a:p>
        </p:txBody>
      </p:sp>
      <p:sp>
        <p:nvSpPr>
          <p:cNvPr id="10" name="Oval 9"/>
          <p:cNvSpPr/>
          <p:nvPr/>
        </p:nvSpPr>
        <p:spPr>
          <a:xfrm>
            <a:off x="4572001" y="5108974"/>
            <a:ext cx="69056" cy="69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1" name="Block Arc 10"/>
          <p:cNvSpPr/>
          <p:nvPr/>
        </p:nvSpPr>
        <p:spPr>
          <a:xfrm>
            <a:off x="2171700" y="1028700"/>
            <a:ext cx="4800600" cy="4800600"/>
          </a:xfrm>
          <a:prstGeom prst="blockArc">
            <a:avLst>
              <a:gd name="adj1" fmla="val 10811959"/>
              <a:gd name="adj2" fmla="val 19012248"/>
              <a:gd name="adj3" fmla="val 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schemeClr val="tx1"/>
              </a:solidFill>
            </a:endParaRPr>
          </a:p>
        </p:txBody>
      </p:sp>
      <p:sp>
        <p:nvSpPr>
          <p:cNvPr id="13" name="Block Arc 12"/>
          <p:cNvSpPr/>
          <p:nvPr/>
        </p:nvSpPr>
        <p:spPr>
          <a:xfrm>
            <a:off x="2171700" y="1371600"/>
            <a:ext cx="4114800" cy="4114800"/>
          </a:xfrm>
          <a:prstGeom prst="blockArc">
            <a:avLst>
              <a:gd name="adj1" fmla="val 10811959"/>
              <a:gd name="adj2" fmla="val 21552725"/>
              <a:gd name="adj3" fmla="val 0"/>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schemeClr val="tx1"/>
              </a:solidFill>
            </a:endParaRPr>
          </a:p>
        </p:txBody>
      </p:sp>
      <p:sp>
        <p:nvSpPr>
          <p:cNvPr id="14" name="Oval 13"/>
          <p:cNvSpPr/>
          <p:nvPr/>
        </p:nvSpPr>
        <p:spPr>
          <a:xfrm>
            <a:off x="2228851" y="3396855"/>
            <a:ext cx="69056" cy="67865"/>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srgbClr val="00B050"/>
              </a:solidFill>
            </a:endParaRPr>
          </a:p>
        </p:txBody>
      </p:sp>
      <p:sp>
        <p:nvSpPr>
          <p:cNvPr id="15" name="Isosceles Triangle 14"/>
          <p:cNvSpPr/>
          <p:nvPr/>
        </p:nvSpPr>
        <p:spPr>
          <a:xfrm rot="-3600000">
            <a:off x="5620941" y="1235869"/>
            <a:ext cx="171450" cy="17145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6" name="Isosceles Triangle 15"/>
          <p:cNvSpPr/>
          <p:nvPr/>
        </p:nvSpPr>
        <p:spPr>
          <a:xfrm rot="-4200000">
            <a:off x="4826794" y="1403747"/>
            <a:ext cx="171450" cy="171450"/>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7" name="Isosceles Triangle 16"/>
          <p:cNvSpPr/>
          <p:nvPr/>
        </p:nvSpPr>
        <p:spPr>
          <a:xfrm rot="-6600000">
            <a:off x="3883819" y="1734741"/>
            <a:ext cx="171450" cy="171450"/>
          </a:xfrm>
          <a:prstGeom prst="triangl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2" name="Oval 11"/>
          <p:cNvSpPr/>
          <p:nvPr/>
        </p:nvSpPr>
        <p:spPr>
          <a:xfrm>
            <a:off x="2137174" y="3396855"/>
            <a:ext cx="69056" cy="678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5" name="Oval 4"/>
          <p:cNvSpPr/>
          <p:nvPr/>
        </p:nvSpPr>
        <p:spPr>
          <a:xfrm>
            <a:off x="6254355" y="3394474"/>
            <a:ext cx="67865" cy="69056"/>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2066" name="TextBox 17"/>
          <p:cNvSpPr txBox="1">
            <a:spLocks noChangeArrowheads="1"/>
          </p:cNvSpPr>
          <p:nvPr/>
        </p:nvSpPr>
        <p:spPr bwMode="auto">
          <a:xfrm>
            <a:off x="6392467" y="1438276"/>
            <a:ext cx="6855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350" dirty="0">
                <a:solidFill>
                  <a:srgbClr val="FF0000"/>
                </a:solidFill>
              </a:rPr>
              <a:t>Mars</a:t>
            </a:r>
          </a:p>
          <a:p>
            <a:pPr eaLnBrk="1" hangingPunct="1">
              <a:spcBef>
                <a:spcPct val="0"/>
              </a:spcBef>
              <a:buFontTx/>
              <a:buNone/>
            </a:pPr>
            <a:r>
              <a:rPr lang="en-US" altLang="en-US" sz="1350" dirty="0">
                <a:solidFill>
                  <a:srgbClr val="FF0000"/>
                </a:solidFill>
              </a:rPr>
              <a:t>at start</a:t>
            </a:r>
          </a:p>
        </p:txBody>
      </p:sp>
      <p:sp>
        <p:nvSpPr>
          <p:cNvPr id="2067" name="TextBox 18"/>
          <p:cNvSpPr txBox="1">
            <a:spLocks noChangeArrowheads="1"/>
          </p:cNvSpPr>
          <p:nvPr/>
        </p:nvSpPr>
        <p:spPr bwMode="auto">
          <a:xfrm>
            <a:off x="1289728" y="3186113"/>
            <a:ext cx="88197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350" dirty="0">
                <a:solidFill>
                  <a:srgbClr val="FF0000"/>
                </a:solidFill>
              </a:rPr>
              <a:t>Mars</a:t>
            </a:r>
          </a:p>
          <a:p>
            <a:pPr algn="r" eaLnBrk="1" hangingPunct="1">
              <a:spcBef>
                <a:spcPct val="0"/>
              </a:spcBef>
              <a:buFontTx/>
              <a:buNone/>
            </a:pPr>
            <a:r>
              <a:rPr lang="en-US" altLang="en-US" sz="1350" dirty="0">
                <a:solidFill>
                  <a:srgbClr val="FF0000"/>
                </a:solidFill>
              </a:rPr>
              <a:t>at landing</a:t>
            </a:r>
          </a:p>
        </p:txBody>
      </p:sp>
      <p:sp>
        <p:nvSpPr>
          <p:cNvPr id="2068" name="TextBox 19"/>
          <p:cNvSpPr txBox="1">
            <a:spLocks noChangeArrowheads="1"/>
          </p:cNvSpPr>
          <p:nvPr/>
        </p:nvSpPr>
        <p:spPr bwMode="auto">
          <a:xfrm>
            <a:off x="5535444" y="3188495"/>
            <a:ext cx="6855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350" dirty="0">
                <a:solidFill>
                  <a:srgbClr val="00B0F0"/>
                </a:solidFill>
              </a:rPr>
              <a:t>Earth</a:t>
            </a:r>
          </a:p>
          <a:p>
            <a:pPr algn="r" eaLnBrk="1" hangingPunct="1">
              <a:spcBef>
                <a:spcPct val="0"/>
              </a:spcBef>
              <a:buFontTx/>
              <a:buNone/>
            </a:pPr>
            <a:r>
              <a:rPr lang="en-US" altLang="en-US" sz="1350" dirty="0">
                <a:solidFill>
                  <a:srgbClr val="00B0F0"/>
                </a:solidFill>
              </a:rPr>
              <a:t>at start</a:t>
            </a:r>
          </a:p>
        </p:txBody>
      </p:sp>
      <p:sp>
        <p:nvSpPr>
          <p:cNvPr id="2069" name="TextBox 20"/>
          <p:cNvSpPr txBox="1">
            <a:spLocks noChangeArrowheads="1"/>
          </p:cNvSpPr>
          <p:nvPr/>
        </p:nvSpPr>
        <p:spPr bwMode="auto">
          <a:xfrm>
            <a:off x="3985023" y="4767262"/>
            <a:ext cx="129586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350" dirty="0">
                <a:solidFill>
                  <a:srgbClr val="00B0F0"/>
                </a:solidFill>
              </a:rPr>
              <a:t>Earth at landing</a:t>
            </a:r>
          </a:p>
        </p:txBody>
      </p:sp>
      <p:sp>
        <p:nvSpPr>
          <p:cNvPr id="2070" name="TextBox 21"/>
          <p:cNvSpPr txBox="1">
            <a:spLocks noChangeArrowheads="1"/>
          </p:cNvSpPr>
          <p:nvPr/>
        </p:nvSpPr>
        <p:spPr bwMode="auto">
          <a:xfrm>
            <a:off x="2297908" y="3186113"/>
            <a:ext cx="92390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350" dirty="0">
                <a:solidFill>
                  <a:srgbClr val="00B050"/>
                </a:solidFill>
              </a:rPr>
              <a:t>Spacecraft</a:t>
            </a:r>
          </a:p>
          <a:p>
            <a:pPr eaLnBrk="1" hangingPunct="1">
              <a:spcBef>
                <a:spcPct val="0"/>
              </a:spcBef>
              <a:buFontTx/>
              <a:buNone/>
            </a:pPr>
            <a:r>
              <a:rPr lang="en-US" altLang="en-US" sz="1350" dirty="0">
                <a:solidFill>
                  <a:srgbClr val="00B050"/>
                </a:solidFill>
              </a:rPr>
              <a:t>at landing</a:t>
            </a:r>
          </a:p>
        </p:txBody>
      </p:sp>
      <p:sp>
        <p:nvSpPr>
          <p:cNvPr id="2071" name="TextBox 22"/>
          <p:cNvSpPr txBox="1">
            <a:spLocks noChangeArrowheads="1"/>
          </p:cNvSpPr>
          <p:nvPr/>
        </p:nvSpPr>
        <p:spPr bwMode="auto">
          <a:xfrm>
            <a:off x="6376989" y="3186113"/>
            <a:ext cx="92390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350" dirty="0">
                <a:solidFill>
                  <a:srgbClr val="00B050"/>
                </a:solidFill>
              </a:rPr>
              <a:t>Spacecraft</a:t>
            </a:r>
          </a:p>
          <a:p>
            <a:pPr eaLnBrk="1" hangingPunct="1">
              <a:spcBef>
                <a:spcPct val="0"/>
              </a:spcBef>
              <a:buFontTx/>
              <a:buNone/>
            </a:pPr>
            <a:r>
              <a:rPr lang="en-US" altLang="en-US" sz="1350" dirty="0">
                <a:solidFill>
                  <a:srgbClr val="00B050"/>
                </a:solidFill>
              </a:rPr>
              <a:t>at start</a:t>
            </a:r>
          </a:p>
        </p:txBody>
      </p:sp>
      <p:sp>
        <p:nvSpPr>
          <p:cNvPr id="18" name="Slide Number Placeholder 17"/>
          <p:cNvSpPr>
            <a:spLocks noGrp="1"/>
          </p:cNvSpPr>
          <p:nvPr>
            <p:ph type="sldNum" sz="quarter" idx="4294967295"/>
          </p:nvPr>
        </p:nvSpPr>
        <p:spPr>
          <a:xfrm>
            <a:off x="6457950" y="6356351"/>
            <a:ext cx="2057400" cy="365125"/>
          </a:xfrm>
          <a:prstGeom prst="rect">
            <a:avLst/>
          </a:prstGeom>
        </p:spPr>
        <p:txBody>
          <a:bodyPr/>
          <a:lstStyle/>
          <a:p>
            <a:fld id="{EC02BA61-8513-4737-8AF9-7BF3AD49C5F6}" type="slidenum">
              <a:rPr lang="en-US" smtClean="0"/>
              <a:t>4</a:t>
            </a:fld>
            <a:endParaRPr lang="en-US" dirty="0"/>
          </a:p>
        </p:txBody>
      </p:sp>
      <p:sp>
        <p:nvSpPr>
          <p:cNvPr id="28" name="TextBox 24"/>
          <p:cNvSpPr txBox="1">
            <a:spLocks noChangeArrowheads="1"/>
          </p:cNvSpPr>
          <p:nvPr/>
        </p:nvSpPr>
        <p:spPr bwMode="auto">
          <a:xfrm>
            <a:off x="0" y="6296769"/>
            <a:ext cx="23645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smtClean="0">
                <a:solidFill>
                  <a:schemeClr val="bg1"/>
                </a:solidFill>
              </a:rPr>
              <a:t>Full </a:t>
            </a:r>
            <a:r>
              <a:rPr lang="en-US" altLang="en-US" sz="1400" dirty="0">
                <a:solidFill>
                  <a:schemeClr val="bg1"/>
                </a:solidFill>
              </a:rPr>
              <a:t>Mission </a:t>
            </a:r>
            <a:r>
              <a:rPr lang="en-US" altLang="en-US" sz="1400" dirty="0" smtClean="0">
                <a:solidFill>
                  <a:schemeClr val="bg1"/>
                </a:solidFill>
              </a:rPr>
              <a:t>– 730 - 1200 days</a:t>
            </a:r>
            <a:endParaRPr lang="en-US" altLang="en-US" sz="1400" dirty="0">
              <a:solidFill>
                <a:schemeClr val="bg1"/>
              </a:solidFill>
            </a:endParaRPr>
          </a:p>
        </p:txBody>
      </p:sp>
      <p:sp>
        <p:nvSpPr>
          <p:cNvPr id="29" name="TextBox 28"/>
          <p:cNvSpPr txBox="1"/>
          <p:nvPr/>
        </p:nvSpPr>
        <p:spPr>
          <a:xfrm>
            <a:off x="6232905" y="5454150"/>
            <a:ext cx="2135981" cy="784830"/>
          </a:xfrm>
          <a:prstGeom prst="rect">
            <a:avLst/>
          </a:prstGeom>
          <a:noFill/>
          <a:ln>
            <a:solidFill>
              <a:srgbClr val="000CF2"/>
            </a:solidFill>
          </a:ln>
        </p:spPr>
        <p:txBody>
          <a:bodyPr wrap="square" rtlCol="0">
            <a:spAutoFit/>
          </a:bodyPr>
          <a:lstStyle/>
          <a:p>
            <a:r>
              <a:rPr lang="en-US" sz="1500" dirty="0">
                <a:solidFill>
                  <a:schemeClr val="bg1"/>
                </a:solidFill>
                <a:latin typeface="+mn-lt"/>
              </a:rPr>
              <a:t>The entire experience of our species fits into that </a:t>
            </a:r>
            <a:r>
              <a:rPr lang="en-US" sz="1500" dirty="0">
                <a:solidFill>
                  <a:srgbClr val="00B0F0"/>
                </a:solidFill>
                <a:latin typeface="+mn-lt"/>
              </a:rPr>
              <a:t>blue dot</a:t>
            </a:r>
            <a:r>
              <a:rPr lang="en-US" sz="1500" dirty="0">
                <a:solidFill>
                  <a:schemeClr val="bg1"/>
                </a:solidFill>
                <a:latin typeface="+mn-lt"/>
              </a:rPr>
              <a:t>.</a:t>
            </a:r>
          </a:p>
        </p:txBody>
      </p:sp>
      <p:cxnSp>
        <p:nvCxnSpPr>
          <p:cNvPr id="30" name="Straight Arrow Connector 29"/>
          <p:cNvCxnSpPr/>
          <p:nvPr/>
        </p:nvCxnSpPr>
        <p:spPr bwMode="auto">
          <a:xfrm flipH="1" flipV="1">
            <a:off x="6296026" y="3539682"/>
            <a:ext cx="967319" cy="1905616"/>
          </a:xfrm>
          <a:prstGeom prst="straightConnector1">
            <a:avLst/>
          </a:prstGeom>
          <a:noFill/>
          <a:ln w="9525" cap="flat" cmpd="sng" algn="ctr">
            <a:solidFill>
              <a:srgbClr val="00B0F0"/>
            </a:solidFill>
            <a:prstDash val="solid"/>
            <a:round/>
            <a:headEnd type="none" w="med" len="med"/>
            <a:tailEnd type="triangle"/>
          </a:ln>
          <a:effectLst>
            <a:outerShdw blurRad="63500" dist="17961" dir="2700000" algn="ctr" rotWithShape="0">
              <a:schemeClr val="tx1">
                <a:alpha val="74998"/>
              </a:schemeClr>
            </a:outerShdw>
          </a:effectLst>
        </p:spPr>
      </p:cxnSp>
      <p:sp>
        <p:nvSpPr>
          <p:cNvPr id="31" name="Title 23">
            <a:extLst>
              <a:ext uri="{FF2B5EF4-FFF2-40B4-BE49-F238E27FC236}">
                <a16:creationId xmlns:a16="http://schemas.microsoft.com/office/drawing/2014/main" id="{C120540F-5DCD-EB48-9F04-7F5B363A50BC}"/>
              </a:ext>
            </a:extLst>
          </p:cNvPr>
          <p:cNvSpPr txBox="1">
            <a:spLocks/>
          </p:cNvSpPr>
          <p:nvPr/>
        </p:nvSpPr>
        <p:spPr>
          <a:xfrm>
            <a:off x="79396" y="212592"/>
            <a:ext cx="8077200" cy="557213"/>
          </a:xfrm>
          <a:prstGeom prst="rect">
            <a:avLst/>
          </a:prstGeom>
        </p:spPr>
        <p:txBody>
          <a:bodyPr/>
          <a:lst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a:lstStyle>
          <a:p>
            <a:r>
              <a:rPr lang="en-US" kern="0" dirty="0" smtClean="0"/>
              <a:t>A unique destination</a:t>
            </a:r>
            <a:endParaRPr lang="en-US" kern="0" dirty="0"/>
          </a:p>
        </p:txBody>
      </p:sp>
      <p:sp>
        <p:nvSpPr>
          <p:cNvPr id="42" name="TextBox 41"/>
          <p:cNvSpPr txBox="1"/>
          <p:nvPr/>
        </p:nvSpPr>
        <p:spPr>
          <a:xfrm>
            <a:off x="5868" y="6538913"/>
            <a:ext cx="4073551" cy="230832"/>
          </a:xfrm>
          <a:prstGeom prst="rect">
            <a:avLst/>
          </a:prstGeom>
          <a:noFill/>
        </p:spPr>
        <p:txBody>
          <a:bodyPr wrap="none" rtlCol="0">
            <a:spAutoFit/>
          </a:bodyPr>
          <a:lstStyle/>
          <a:p>
            <a:r>
              <a:rPr lang="en-US" sz="900" dirty="0">
                <a:solidFill>
                  <a:schemeClr val="bg2">
                    <a:lumMod val="60000"/>
                    <a:lumOff val="40000"/>
                  </a:schemeClr>
                </a:solidFill>
              </a:rPr>
              <a:t>Adapted from S. Love, E. Nelson, Mars Mission Concept of Operations, Aug 2016  </a:t>
            </a:r>
          </a:p>
        </p:txBody>
      </p:sp>
      <p:pic>
        <p:nvPicPr>
          <p:cNvPr id="3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806179"/>
            <a:ext cx="2065733" cy="135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76026" y="3413246"/>
            <a:ext cx="2067973" cy="1366801"/>
          </a:xfrm>
          <a:prstGeom prst="rect">
            <a:avLst/>
          </a:prstGeom>
        </p:spPr>
      </p:pic>
    </p:spTree>
    <p:extLst>
      <p:ext uri="{BB962C8B-B14F-4D97-AF65-F5344CB8AC3E}">
        <p14:creationId xmlns:p14="http://schemas.microsoft.com/office/powerpoint/2010/main" val="991751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60E58D69-6F75-46EC-B381-A34C4F305958}" type="slidenum">
              <a:rPr lang="en-US" smtClean="0"/>
              <a:pPr/>
              <a:t>5</a:t>
            </a:fld>
            <a:endParaRPr lang="en-US" sz="750" dirty="0"/>
          </a:p>
        </p:txBody>
      </p:sp>
      <p:sp>
        <p:nvSpPr>
          <p:cNvPr id="11" name="Title 1"/>
          <p:cNvSpPr>
            <a:spLocks noGrp="1"/>
          </p:cNvSpPr>
          <p:nvPr>
            <p:ph type="title"/>
          </p:nvPr>
        </p:nvSpPr>
        <p:spPr/>
        <p:txBody>
          <a:bodyPr/>
          <a:lstStyle/>
          <a:p>
            <a:r>
              <a:rPr lang="en-US" dirty="0"/>
              <a:t>Progressive Earth Independence</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5289" y="958805"/>
            <a:ext cx="2350839" cy="1763129"/>
          </a:xfrm>
          <a:prstGeom prst="rect">
            <a:avLst/>
          </a:prstGeom>
        </p:spPr>
      </p:pic>
      <p:sp>
        <p:nvSpPr>
          <p:cNvPr id="2" name="TextBox 1"/>
          <p:cNvSpPr txBox="1"/>
          <p:nvPr/>
        </p:nvSpPr>
        <p:spPr>
          <a:xfrm>
            <a:off x="3390785" y="902787"/>
            <a:ext cx="3437159" cy="830997"/>
          </a:xfrm>
          <a:prstGeom prst="rect">
            <a:avLst/>
          </a:prstGeom>
          <a:noFill/>
        </p:spPr>
        <p:txBody>
          <a:bodyPr wrap="none" rtlCol="0">
            <a:spAutoFit/>
          </a:bodyPr>
          <a:lstStyle/>
          <a:p>
            <a:pPr marL="257175" indent="-257175">
              <a:buFont typeface="Arial" panose="020B0604020202020204" pitchFamily="34" charset="0"/>
              <a:buChar char="•"/>
            </a:pPr>
            <a:r>
              <a:rPr lang="en-US" sz="1600" dirty="0"/>
              <a:t>Real Time Communications</a:t>
            </a:r>
          </a:p>
          <a:p>
            <a:pPr marL="257175" indent="-257175">
              <a:buFont typeface="Arial" panose="020B0604020202020204" pitchFamily="34" charset="0"/>
              <a:buChar char="•"/>
            </a:pPr>
            <a:r>
              <a:rPr lang="en-US" sz="1600" dirty="0"/>
              <a:t>Evacuation Capability (1.5 – 36 </a:t>
            </a:r>
            <a:r>
              <a:rPr lang="en-US" sz="1600" dirty="0" err="1"/>
              <a:t>hrs</a:t>
            </a:r>
            <a:r>
              <a:rPr lang="en-US" sz="1600" dirty="0"/>
              <a:t>)</a:t>
            </a:r>
          </a:p>
          <a:p>
            <a:pPr marL="257175" indent="-257175">
              <a:buFont typeface="Arial" panose="020B0604020202020204" pitchFamily="34" charset="0"/>
              <a:buChar char="•"/>
            </a:pPr>
            <a:r>
              <a:rPr lang="en-US" sz="1600" dirty="0"/>
              <a:t>Strong Consumables Resupply</a:t>
            </a:r>
          </a:p>
        </p:txBody>
      </p:sp>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95817" y="2512735"/>
            <a:ext cx="2480896" cy="1860673"/>
          </a:xfrm>
          <a:prstGeom prst="rect">
            <a:avLst/>
          </a:prstGeom>
        </p:spPr>
      </p:pic>
      <p:pic>
        <p:nvPicPr>
          <p:cNvPr id="1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65610" y="4042961"/>
            <a:ext cx="2622205" cy="1723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4396018" y="2512735"/>
            <a:ext cx="3283143" cy="830997"/>
          </a:xfrm>
          <a:prstGeom prst="rect">
            <a:avLst/>
          </a:prstGeom>
          <a:noFill/>
        </p:spPr>
        <p:txBody>
          <a:bodyPr wrap="none" rtlCol="0">
            <a:spAutoFit/>
          </a:bodyPr>
          <a:lstStyle/>
          <a:p>
            <a:pPr marL="257175" indent="-257175">
              <a:buFont typeface="Arial" panose="020B0604020202020204" pitchFamily="34" charset="0"/>
              <a:buChar char="•"/>
            </a:pPr>
            <a:r>
              <a:rPr lang="en-US" sz="1600" dirty="0"/>
              <a:t>Near Real Time Communications</a:t>
            </a:r>
          </a:p>
          <a:p>
            <a:pPr marL="257175" indent="-257175">
              <a:buFont typeface="Arial" panose="020B0604020202020204" pitchFamily="34" charset="0"/>
              <a:buChar char="•"/>
            </a:pPr>
            <a:r>
              <a:rPr lang="en-US" sz="1600" dirty="0"/>
              <a:t>Evacuation Capability </a:t>
            </a:r>
            <a:r>
              <a:rPr lang="en-US" sz="1600" dirty="0" smtClean="0"/>
              <a:t>(</a:t>
            </a:r>
            <a:r>
              <a:rPr lang="en-US" sz="1600" b="1" dirty="0" smtClean="0"/>
              <a:t>3-11 days</a:t>
            </a:r>
            <a:r>
              <a:rPr lang="en-US" sz="1600" dirty="0" smtClean="0"/>
              <a:t>)</a:t>
            </a:r>
            <a:endParaRPr lang="en-US" sz="1600" dirty="0"/>
          </a:p>
          <a:p>
            <a:pPr marL="257175" indent="-257175">
              <a:buFont typeface="Arial" panose="020B0604020202020204" pitchFamily="34" charset="0"/>
              <a:buChar char="•"/>
            </a:pPr>
            <a:r>
              <a:rPr lang="en-US" sz="1600" b="1" dirty="0"/>
              <a:t>Limited</a:t>
            </a:r>
            <a:r>
              <a:rPr lang="en-US" sz="1600" dirty="0"/>
              <a:t> Consumables Resupply</a:t>
            </a:r>
          </a:p>
        </p:txBody>
      </p:sp>
      <p:sp>
        <p:nvSpPr>
          <p:cNvPr id="15" name="TextBox 14"/>
          <p:cNvSpPr txBox="1"/>
          <p:nvPr/>
        </p:nvSpPr>
        <p:spPr>
          <a:xfrm>
            <a:off x="5773158" y="4013375"/>
            <a:ext cx="3054298" cy="830997"/>
          </a:xfrm>
          <a:prstGeom prst="rect">
            <a:avLst/>
          </a:prstGeom>
          <a:noFill/>
        </p:spPr>
        <p:txBody>
          <a:bodyPr wrap="none" rtlCol="0">
            <a:spAutoFit/>
          </a:bodyPr>
          <a:lstStyle/>
          <a:p>
            <a:pPr marL="257175" indent="-257175">
              <a:buFont typeface="Arial" panose="020B0604020202020204" pitchFamily="34" charset="0"/>
              <a:buChar char="•"/>
            </a:pPr>
            <a:r>
              <a:rPr lang="en-US" sz="1600" b="1" dirty="0"/>
              <a:t>No</a:t>
            </a:r>
            <a:r>
              <a:rPr lang="en-US" sz="1600" dirty="0"/>
              <a:t> Real Time Communications</a:t>
            </a:r>
          </a:p>
          <a:p>
            <a:pPr marL="257175" indent="-257175">
              <a:buFont typeface="Arial" panose="020B0604020202020204" pitchFamily="34" charset="0"/>
              <a:buChar char="•"/>
            </a:pPr>
            <a:r>
              <a:rPr lang="en-US" sz="1600" b="1" dirty="0"/>
              <a:t>No</a:t>
            </a:r>
            <a:r>
              <a:rPr lang="en-US" sz="1600" dirty="0"/>
              <a:t> Evacuation Capability</a:t>
            </a:r>
          </a:p>
          <a:p>
            <a:pPr marL="257175" indent="-257175">
              <a:buFont typeface="Arial" panose="020B0604020202020204" pitchFamily="34" charset="0"/>
              <a:buChar char="•"/>
            </a:pPr>
            <a:r>
              <a:rPr lang="en-US" sz="1600" b="1" dirty="0"/>
              <a:t>No</a:t>
            </a:r>
            <a:r>
              <a:rPr lang="en-US" sz="1600" dirty="0"/>
              <a:t> Consumables Resupply</a:t>
            </a:r>
          </a:p>
        </p:txBody>
      </p:sp>
      <p:cxnSp>
        <p:nvCxnSpPr>
          <p:cNvPr id="9" name="Straight Arrow Connector 8"/>
          <p:cNvCxnSpPr/>
          <p:nvPr/>
        </p:nvCxnSpPr>
        <p:spPr bwMode="auto">
          <a:xfrm flipV="1">
            <a:off x="969594" y="5894058"/>
            <a:ext cx="3567545" cy="13855"/>
          </a:xfrm>
          <a:prstGeom prst="straightConnector1">
            <a:avLst/>
          </a:prstGeom>
          <a:noFill/>
          <a:ln w="76200"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sp>
        <p:nvSpPr>
          <p:cNvPr id="12" name="TextBox 11"/>
          <p:cNvSpPr txBox="1"/>
          <p:nvPr/>
        </p:nvSpPr>
        <p:spPr>
          <a:xfrm>
            <a:off x="4627193" y="5744016"/>
            <a:ext cx="2601994" cy="323165"/>
          </a:xfrm>
          <a:prstGeom prst="rect">
            <a:avLst/>
          </a:prstGeom>
          <a:noFill/>
        </p:spPr>
        <p:txBody>
          <a:bodyPr wrap="none" rtlCol="0">
            <a:spAutoFit/>
          </a:bodyPr>
          <a:lstStyle/>
          <a:p>
            <a:r>
              <a:rPr lang="en-US" sz="1500" dirty="0">
                <a:solidFill>
                  <a:srgbClr val="FF0000"/>
                </a:solidFill>
              </a:rPr>
              <a:t>Increasing </a:t>
            </a:r>
            <a:r>
              <a:rPr lang="en-US" sz="1500" dirty="0" smtClean="0">
                <a:solidFill>
                  <a:srgbClr val="FF0000"/>
                </a:solidFill>
              </a:rPr>
              <a:t>exposure to Hazards</a:t>
            </a:r>
            <a:endParaRPr lang="en-US" sz="1500" dirty="0">
              <a:solidFill>
                <a:srgbClr val="FF0000"/>
              </a:solidFill>
            </a:endParaRPr>
          </a:p>
        </p:txBody>
      </p:sp>
      <p:cxnSp>
        <p:nvCxnSpPr>
          <p:cNvPr id="16" name="Straight Arrow Connector 15"/>
          <p:cNvCxnSpPr/>
          <p:nvPr/>
        </p:nvCxnSpPr>
        <p:spPr bwMode="auto">
          <a:xfrm flipV="1">
            <a:off x="969594" y="6198860"/>
            <a:ext cx="3567545" cy="13855"/>
          </a:xfrm>
          <a:prstGeom prst="straightConnector1">
            <a:avLst/>
          </a:prstGeom>
          <a:noFill/>
          <a:ln w="76200" cap="flat" cmpd="sng" algn="ctr">
            <a:solidFill>
              <a:srgbClr val="000CF2"/>
            </a:solidFill>
            <a:prstDash val="solid"/>
            <a:round/>
            <a:headEnd type="none" w="med" len="med"/>
            <a:tailEnd type="triangle"/>
          </a:ln>
          <a:effectLst>
            <a:outerShdw blurRad="63500" dist="17961" dir="2700000" algn="ctr" rotWithShape="0">
              <a:schemeClr val="tx1">
                <a:alpha val="74998"/>
              </a:schemeClr>
            </a:outerShdw>
          </a:effectLst>
        </p:spPr>
      </p:cxnSp>
      <p:sp>
        <p:nvSpPr>
          <p:cNvPr id="17" name="TextBox 16"/>
          <p:cNvSpPr txBox="1"/>
          <p:nvPr/>
        </p:nvSpPr>
        <p:spPr>
          <a:xfrm>
            <a:off x="4627193" y="6048818"/>
            <a:ext cx="2527230" cy="323165"/>
          </a:xfrm>
          <a:prstGeom prst="rect">
            <a:avLst/>
          </a:prstGeom>
          <a:noFill/>
        </p:spPr>
        <p:txBody>
          <a:bodyPr wrap="none" rtlCol="0">
            <a:spAutoFit/>
          </a:bodyPr>
          <a:lstStyle/>
          <a:p>
            <a:r>
              <a:rPr lang="en-US" sz="1500" dirty="0">
                <a:solidFill>
                  <a:srgbClr val="000CF2"/>
                </a:solidFill>
              </a:rPr>
              <a:t>Increasing </a:t>
            </a:r>
            <a:r>
              <a:rPr lang="en-US" sz="1500" dirty="0" smtClean="0">
                <a:solidFill>
                  <a:srgbClr val="000CF2"/>
                </a:solidFill>
              </a:rPr>
              <a:t>need for </a:t>
            </a:r>
            <a:r>
              <a:rPr lang="en-US" sz="1500" dirty="0">
                <a:solidFill>
                  <a:srgbClr val="000CF2"/>
                </a:solidFill>
              </a:rPr>
              <a:t>A</a:t>
            </a:r>
            <a:r>
              <a:rPr lang="en-US" sz="1500" dirty="0" smtClean="0">
                <a:solidFill>
                  <a:srgbClr val="000CF2"/>
                </a:solidFill>
              </a:rPr>
              <a:t>utonomy</a:t>
            </a:r>
            <a:endParaRPr lang="en-US" sz="1500" dirty="0">
              <a:solidFill>
                <a:srgbClr val="000CF2"/>
              </a:solidFill>
            </a:endParaRPr>
          </a:p>
        </p:txBody>
      </p:sp>
    </p:spTree>
    <p:extLst>
      <p:ext uri="{BB962C8B-B14F-4D97-AF65-F5344CB8AC3E}">
        <p14:creationId xmlns:p14="http://schemas.microsoft.com/office/powerpoint/2010/main" val="40464713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2CA14E-4A4B-5C4E-BC5D-0BEFDDE012CD}"/>
              </a:ext>
            </a:extLst>
          </p:cNvPr>
          <p:cNvSpPr/>
          <p:nvPr/>
        </p:nvSpPr>
        <p:spPr bwMode="auto">
          <a:xfrm>
            <a:off x="137215" y="1498646"/>
            <a:ext cx="4662966" cy="4754236"/>
          </a:xfrm>
          <a:prstGeom prst="rect">
            <a:avLst/>
          </a:prstGeom>
          <a:noFill/>
          <a:ln w="9525" cap="flat" cmpd="sng" algn="ctr">
            <a:solidFill>
              <a:schemeClr val="tx1">
                <a:lumMod val="65000"/>
                <a:lumOff val="3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3" name="Content Placeholder 2"/>
          <p:cNvSpPr>
            <a:spLocks noGrp="1"/>
          </p:cNvSpPr>
          <p:nvPr>
            <p:ph idx="1"/>
          </p:nvPr>
        </p:nvSpPr>
        <p:spPr>
          <a:xfrm>
            <a:off x="872527" y="847114"/>
            <a:ext cx="7772400" cy="4876800"/>
          </a:xfrm>
        </p:spPr>
        <p:txBody>
          <a:bodyPr>
            <a:noAutofit/>
          </a:bodyPr>
          <a:lstStyle/>
          <a:p>
            <a:pPr marL="0" indent="0" algn="ctr">
              <a:buNone/>
            </a:pPr>
            <a:r>
              <a:rPr lang="en-US" dirty="0">
                <a:solidFill>
                  <a:srgbClr val="00B0F0"/>
                </a:solidFill>
                <a:latin typeface="Calibri" panose="020F0502020204030204" pitchFamily="34" charset="0"/>
                <a:cs typeface="Calibri" panose="020F0502020204030204" pitchFamily="34" charset="0"/>
              </a:rPr>
              <a:t>Humans in Extreme Environments</a:t>
            </a:r>
          </a:p>
        </p:txBody>
      </p:sp>
      <p:sp>
        <p:nvSpPr>
          <p:cNvPr id="4" name="Rectangle 3">
            <a:extLst>
              <a:ext uri="{FF2B5EF4-FFF2-40B4-BE49-F238E27FC236}">
                <a16:creationId xmlns:a16="http://schemas.microsoft.com/office/drawing/2014/main" id="{C73E0A08-FE39-CB4D-9165-38AB4AD4FED2}"/>
              </a:ext>
            </a:extLst>
          </p:cNvPr>
          <p:cNvSpPr/>
          <p:nvPr/>
        </p:nvSpPr>
        <p:spPr>
          <a:xfrm>
            <a:off x="596688" y="1725569"/>
            <a:ext cx="1358153" cy="1084912"/>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Exposure Sources</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Carbon dioxide</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Celestial dust</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Toxic</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Sunlight </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Radiation</a:t>
            </a:r>
          </a:p>
        </p:txBody>
      </p:sp>
      <p:sp>
        <p:nvSpPr>
          <p:cNvPr id="7" name="Rectangle 6">
            <a:extLst>
              <a:ext uri="{FF2B5EF4-FFF2-40B4-BE49-F238E27FC236}">
                <a16:creationId xmlns:a16="http://schemas.microsoft.com/office/drawing/2014/main" id="{687A3B16-8D9D-6245-A57D-7B0818C97FB4}"/>
              </a:ext>
            </a:extLst>
          </p:cNvPr>
          <p:cNvSpPr/>
          <p:nvPr/>
        </p:nvSpPr>
        <p:spPr>
          <a:xfrm>
            <a:off x="148920" y="3214422"/>
            <a:ext cx="1546412" cy="1431161"/>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Work</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Sleep loss</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Circadian desynchronization</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 Work overload</a:t>
            </a:r>
          </a:p>
          <a:p>
            <a:r>
              <a:rPr lang="en-US" sz="1000" dirty="0">
                <a:solidFill>
                  <a:srgbClr val="000000"/>
                </a:solidFill>
                <a:latin typeface="-webkit-standard"/>
              </a:rPr>
              <a:t/>
            </a:r>
            <a:br>
              <a:rPr lang="en-US" sz="1000" dirty="0">
                <a:solidFill>
                  <a:srgbClr val="000000"/>
                </a:solidFill>
                <a:latin typeface="-webkit-standard"/>
              </a:rPr>
            </a:br>
            <a:r>
              <a:rPr lang="en-US" sz="1000" dirty="0"/>
              <a:t/>
            </a:r>
            <a:br>
              <a:rPr lang="en-US" sz="1000" dirty="0"/>
            </a:br>
            <a:endParaRPr lang="en-US" sz="1000" dirty="0"/>
          </a:p>
        </p:txBody>
      </p:sp>
      <p:sp>
        <p:nvSpPr>
          <p:cNvPr id="8" name="Rectangle 7">
            <a:extLst>
              <a:ext uri="{FF2B5EF4-FFF2-40B4-BE49-F238E27FC236}">
                <a16:creationId xmlns:a16="http://schemas.microsoft.com/office/drawing/2014/main" id="{AEFC7ADE-164A-7E41-B9FA-B0081AE89058}"/>
              </a:ext>
            </a:extLst>
          </p:cNvPr>
          <p:cNvSpPr/>
          <p:nvPr/>
        </p:nvSpPr>
        <p:spPr>
          <a:xfrm>
            <a:off x="85327" y="4337807"/>
            <a:ext cx="1761565" cy="761747"/>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Preparedness</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Food and nutrition</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Inflight medical conditions</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Medication</a:t>
            </a:r>
          </a:p>
        </p:txBody>
      </p:sp>
      <p:sp>
        <p:nvSpPr>
          <p:cNvPr id="9" name="Rectangle 8">
            <a:extLst>
              <a:ext uri="{FF2B5EF4-FFF2-40B4-BE49-F238E27FC236}">
                <a16:creationId xmlns:a16="http://schemas.microsoft.com/office/drawing/2014/main" id="{495BF507-C110-E04F-AD89-03AEAD76AB68}"/>
              </a:ext>
            </a:extLst>
          </p:cNvPr>
          <p:cNvSpPr/>
          <p:nvPr/>
        </p:nvSpPr>
        <p:spPr>
          <a:xfrm>
            <a:off x="986280" y="5327313"/>
            <a:ext cx="1721224" cy="761747"/>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Injury sources</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Dynamic loads</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EVA</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Electrical shock</a:t>
            </a:r>
          </a:p>
        </p:txBody>
      </p:sp>
      <p:sp>
        <p:nvSpPr>
          <p:cNvPr id="10" name="Rectangle 9">
            <a:extLst>
              <a:ext uri="{FF2B5EF4-FFF2-40B4-BE49-F238E27FC236}">
                <a16:creationId xmlns:a16="http://schemas.microsoft.com/office/drawing/2014/main" id="{7BDB6F99-95DA-3D46-8105-BD764C23FB34}"/>
              </a:ext>
            </a:extLst>
          </p:cNvPr>
          <p:cNvSpPr/>
          <p:nvPr/>
        </p:nvSpPr>
        <p:spPr>
          <a:xfrm>
            <a:off x="2525960" y="1841561"/>
            <a:ext cx="1935758" cy="892552"/>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Isolation</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Cognitive, behavioral, psychiatric disorders</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Cooperation, coordination, psychosocial adaptation</a:t>
            </a:r>
          </a:p>
        </p:txBody>
      </p:sp>
      <p:sp>
        <p:nvSpPr>
          <p:cNvPr id="11" name="Rectangle 10">
            <a:extLst>
              <a:ext uri="{FF2B5EF4-FFF2-40B4-BE49-F238E27FC236}">
                <a16:creationId xmlns:a16="http://schemas.microsoft.com/office/drawing/2014/main" id="{06BDA741-A8EF-0744-A1EF-43FF4E67E3D5}"/>
              </a:ext>
            </a:extLst>
          </p:cNvPr>
          <p:cNvSpPr/>
          <p:nvPr/>
        </p:nvSpPr>
        <p:spPr>
          <a:xfrm>
            <a:off x="3228786" y="2969426"/>
            <a:ext cx="1783014" cy="1969770"/>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Altered body function </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Immune response</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Hypobaric hypoxia</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Decompression</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Renal stone</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Bone fracture</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Host-microorganism interactions</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Urinary retention</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Orthostatic intolerance</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Cardiac rhythm</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Back pain</a:t>
            </a:r>
          </a:p>
        </p:txBody>
      </p:sp>
      <p:sp>
        <p:nvSpPr>
          <p:cNvPr id="12" name="Rectangle 11">
            <a:extLst>
              <a:ext uri="{FF2B5EF4-FFF2-40B4-BE49-F238E27FC236}">
                <a16:creationId xmlns:a16="http://schemas.microsoft.com/office/drawing/2014/main" id="{906B7C84-7416-394F-90D6-AEDB8B3D2554}"/>
              </a:ext>
            </a:extLst>
          </p:cNvPr>
          <p:cNvSpPr/>
          <p:nvPr/>
        </p:nvSpPr>
        <p:spPr>
          <a:xfrm>
            <a:off x="2464773" y="5102425"/>
            <a:ext cx="2450540" cy="1046440"/>
          </a:xfrm>
          <a:prstGeom prst="rect">
            <a:avLst/>
          </a:prstGeom>
        </p:spPr>
        <p:txBody>
          <a:bodyPr wrap="square">
            <a:spAutoFit/>
          </a:bodyPr>
          <a:lstStyle/>
          <a:p>
            <a:pPr>
              <a:spcBef>
                <a:spcPts val="0"/>
              </a:spcBef>
              <a:spcAft>
                <a:spcPts val="0"/>
              </a:spcAft>
            </a:pPr>
            <a:r>
              <a:rPr lang="en-US" sz="1200" dirty="0">
                <a:solidFill>
                  <a:srgbClr val="000000"/>
                </a:solidFill>
                <a:latin typeface="Calibri" panose="020F0502020204030204" pitchFamily="34" charset="0"/>
              </a:rPr>
              <a:t>Reduced capacities </a:t>
            </a:r>
            <a:endParaRPr lang="en-US" sz="1000" dirty="0">
              <a:solidFill>
                <a:srgbClr val="000000"/>
              </a:solidFill>
              <a:latin typeface="-webkit-standard"/>
            </a:endParaRP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Hearing loss</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Intracranial hypertension/vision alteration</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Vestibular/sensorimotor alteration </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Muscle mass, strength, endurance</a:t>
            </a:r>
          </a:p>
          <a:p>
            <a:pPr>
              <a:spcBef>
                <a:spcPts val="0"/>
              </a:spcBef>
              <a:spcAft>
                <a:spcPts val="0"/>
              </a:spcAft>
              <a:buFont typeface="Arial" panose="020B0604020202020204" pitchFamily="34" charset="0"/>
              <a:buChar char="•"/>
            </a:pPr>
            <a:r>
              <a:rPr lang="en-US" sz="1000" dirty="0">
                <a:solidFill>
                  <a:srgbClr val="000000"/>
                </a:solidFill>
                <a:latin typeface="Calibri" panose="020F0502020204030204" pitchFamily="34" charset="0"/>
              </a:rPr>
              <a:t>Aerobic capacity</a:t>
            </a:r>
          </a:p>
        </p:txBody>
      </p:sp>
      <p:sp>
        <p:nvSpPr>
          <p:cNvPr id="16" name="Down Arrow 15">
            <a:extLst>
              <a:ext uri="{FF2B5EF4-FFF2-40B4-BE49-F238E27FC236}">
                <a16:creationId xmlns:a16="http://schemas.microsoft.com/office/drawing/2014/main" id="{1F37E7CE-54CC-AA4B-92B6-F263B8FBFF78}"/>
              </a:ext>
            </a:extLst>
          </p:cNvPr>
          <p:cNvSpPr/>
          <p:nvPr/>
        </p:nvSpPr>
        <p:spPr bwMode="auto">
          <a:xfrm rot="16200000">
            <a:off x="1000159" y="3276579"/>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8" name="Down Arrow 17">
            <a:extLst>
              <a:ext uri="{FF2B5EF4-FFF2-40B4-BE49-F238E27FC236}">
                <a16:creationId xmlns:a16="http://schemas.microsoft.com/office/drawing/2014/main" id="{7519C6FE-13E9-CA48-A1AB-6E7A0CFC40C8}"/>
              </a:ext>
            </a:extLst>
          </p:cNvPr>
          <p:cNvSpPr/>
          <p:nvPr/>
        </p:nvSpPr>
        <p:spPr bwMode="auto">
          <a:xfrm rot="18877847">
            <a:off x="1406501" y="2627850"/>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9" name="Down Arrow 18">
            <a:extLst>
              <a:ext uri="{FF2B5EF4-FFF2-40B4-BE49-F238E27FC236}">
                <a16:creationId xmlns:a16="http://schemas.microsoft.com/office/drawing/2014/main" id="{71C24A81-8F77-6C40-BB14-700E314BA714}"/>
              </a:ext>
            </a:extLst>
          </p:cNvPr>
          <p:cNvSpPr/>
          <p:nvPr/>
        </p:nvSpPr>
        <p:spPr bwMode="auto">
          <a:xfrm rot="2696984">
            <a:off x="2523857" y="2796210"/>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0" name="Down Arrow 19">
            <a:extLst>
              <a:ext uri="{FF2B5EF4-FFF2-40B4-BE49-F238E27FC236}">
                <a16:creationId xmlns:a16="http://schemas.microsoft.com/office/drawing/2014/main" id="{E4494518-ED39-6D44-9364-2127040DDAD7}"/>
              </a:ext>
            </a:extLst>
          </p:cNvPr>
          <p:cNvSpPr/>
          <p:nvPr/>
        </p:nvSpPr>
        <p:spPr bwMode="auto">
          <a:xfrm rot="5400000">
            <a:off x="2711496" y="3526037"/>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1" name="Down Arrow 20">
            <a:extLst>
              <a:ext uri="{FF2B5EF4-FFF2-40B4-BE49-F238E27FC236}">
                <a16:creationId xmlns:a16="http://schemas.microsoft.com/office/drawing/2014/main" id="{4C81C42C-853A-BB41-8A2E-31C79EC76F77}"/>
              </a:ext>
            </a:extLst>
          </p:cNvPr>
          <p:cNvSpPr/>
          <p:nvPr/>
        </p:nvSpPr>
        <p:spPr bwMode="auto">
          <a:xfrm rot="8545223">
            <a:off x="2678381" y="4521605"/>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2" name="Down Arrow 21">
            <a:extLst>
              <a:ext uri="{FF2B5EF4-FFF2-40B4-BE49-F238E27FC236}">
                <a16:creationId xmlns:a16="http://schemas.microsoft.com/office/drawing/2014/main" id="{D7F56810-382E-8E4C-9553-4C1736E24379}"/>
              </a:ext>
            </a:extLst>
          </p:cNvPr>
          <p:cNvSpPr/>
          <p:nvPr/>
        </p:nvSpPr>
        <p:spPr bwMode="auto">
          <a:xfrm rot="14928365">
            <a:off x="1282687" y="4107522"/>
            <a:ext cx="506320" cy="522026"/>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6" name="Down Arrow 25">
            <a:extLst>
              <a:ext uri="{FF2B5EF4-FFF2-40B4-BE49-F238E27FC236}">
                <a16:creationId xmlns:a16="http://schemas.microsoft.com/office/drawing/2014/main" id="{7A35122B-6546-1E4C-B938-32DA0094CECD}"/>
              </a:ext>
            </a:extLst>
          </p:cNvPr>
          <p:cNvSpPr/>
          <p:nvPr/>
        </p:nvSpPr>
        <p:spPr bwMode="auto">
          <a:xfrm rot="5400000">
            <a:off x="5883157" y="3276579"/>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7" name="Down Arrow 26">
            <a:extLst>
              <a:ext uri="{FF2B5EF4-FFF2-40B4-BE49-F238E27FC236}">
                <a16:creationId xmlns:a16="http://schemas.microsoft.com/office/drawing/2014/main" id="{72565A1B-93CD-1C46-8996-CD1C53E304E4}"/>
              </a:ext>
            </a:extLst>
          </p:cNvPr>
          <p:cNvSpPr/>
          <p:nvPr/>
        </p:nvSpPr>
        <p:spPr bwMode="auto">
          <a:xfrm rot="8278602">
            <a:off x="6289499" y="2627850"/>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8" name="Down Arrow 27">
            <a:extLst>
              <a:ext uri="{FF2B5EF4-FFF2-40B4-BE49-F238E27FC236}">
                <a16:creationId xmlns:a16="http://schemas.microsoft.com/office/drawing/2014/main" id="{47CD1AE2-4547-B64A-AE5E-D96854CF4841}"/>
              </a:ext>
            </a:extLst>
          </p:cNvPr>
          <p:cNvSpPr/>
          <p:nvPr/>
        </p:nvSpPr>
        <p:spPr bwMode="auto">
          <a:xfrm rot="2696984" flipV="1">
            <a:off x="7423169" y="2555046"/>
            <a:ext cx="506320" cy="597250"/>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9" name="Down Arrow 28">
            <a:extLst>
              <a:ext uri="{FF2B5EF4-FFF2-40B4-BE49-F238E27FC236}">
                <a16:creationId xmlns:a16="http://schemas.microsoft.com/office/drawing/2014/main" id="{8651EBCB-0058-4649-BB0C-6E8DC9361348}"/>
              </a:ext>
            </a:extLst>
          </p:cNvPr>
          <p:cNvSpPr/>
          <p:nvPr/>
        </p:nvSpPr>
        <p:spPr bwMode="auto">
          <a:xfrm rot="16200000">
            <a:off x="7635957" y="3546638"/>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30" name="Down Arrow 29">
            <a:extLst>
              <a:ext uri="{FF2B5EF4-FFF2-40B4-BE49-F238E27FC236}">
                <a16:creationId xmlns:a16="http://schemas.microsoft.com/office/drawing/2014/main" id="{BB196505-FAF8-0540-874C-7E9D236B4967}"/>
              </a:ext>
            </a:extLst>
          </p:cNvPr>
          <p:cNvSpPr/>
          <p:nvPr/>
        </p:nvSpPr>
        <p:spPr bwMode="auto">
          <a:xfrm rot="18785920">
            <a:off x="7567396" y="4471821"/>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31" name="Down Arrow 30">
            <a:extLst>
              <a:ext uri="{FF2B5EF4-FFF2-40B4-BE49-F238E27FC236}">
                <a16:creationId xmlns:a16="http://schemas.microsoft.com/office/drawing/2014/main" id="{A24CBEE0-8C5C-524A-9B07-1586B2CBC2A2}"/>
              </a:ext>
            </a:extLst>
          </p:cNvPr>
          <p:cNvSpPr/>
          <p:nvPr/>
        </p:nvSpPr>
        <p:spPr bwMode="auto">
          <a:xfrm rot="5400000">
            <a:off x="6165685" y="4107522"/>
            <a:ext cx="506320" cy="522026"/>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32" name="Down Arrow 31">
            <a:extLst>
              <a:ext uri="{FF2B5EF4-FFF2-40B4-BE49-F238E27FC236}">
                <a16:creationId xmlns:a16="http://schemas.microsoft.com/office/drawing/2014/main" id="{1BBA2ECB-1768-C24F-ADE3-4DF233E409F4}"/>
              </a:ext>
            </a:extLst>
          </p:cNvPr>
          <p:cNvSpPr/>
          <p:nvPr/>
        </p:nvSpPr>
        <p:spPr bwMode="auto">
          <a:xfrm rot="1895948">
            <a:off x="6352772" y="4870686"/>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33" name="Rectangle 32">
            <a:extLst>
              <a:ext uri="{FF2B5EF4-FFF2-40B4-BE49-F238E27FC236}">
                <a16:creationId xmlns:a16="http://schemas.microsoft.com/office/drawing/2014/main" id="{9A0D0A31-818B-754F-A3F0-08F58244A93F}"/>
              </a:ext>
            </a:extLst>
          </p:cNvPr>
          <p:cNvSpPr/>
          <p:nvPr/>
        </p:nvSpPr>
        <p:spPr>
          <a:xfrm>
            <a:off x="5161669" y="1831965"/>
            <a:ext cx="1292819" cy="707886"/>
          </a:xfrm>
          <a:prstGeom prst="rect">
            <a:avLst/>
          </a:prstGeom>
        </p:spPr>
        <p:txBody>
          <a:bodyPr wrap="square">
            <a:spAutoFit/>
          </a:bodyPr>
          <a:lstStyle/>
          <a:p>
            <a:pPr>
              <a:spcBef>
                <a:spcPts val="0"/>
              </a:spcBef>
              <a:spcAft>
                <a:spcPts val="0"/>
              </a:spcAft>
            </a:pPr>
            <a:r>
              <a:rPr lang="en-US" sz="2000" dirty="0">
                <a:solidFill>
                  <a:srgbClr val="000000"/>
                </a:solidFill>
                <a:latin typeface="Calibri" panose="020F0502020204030204" pitchFamily="34" charset="0"/>
              </a:rPr>
              <a:t>Anomaly Response</a:t>
            </a:r>
            <a:endParaRPr lang="en-US" sz="1000" dirty="0">
              <a:solidFill>
                <a:srgbClr val="000000"/>
              </a:solidFill>
              <a:latin typeface="Calibri" panose="020F0502020204030204" pitchFamily="34" charset="0"/>
            </a:endParaRPr>
          </a:p>
        </p:txBody>
      </p:sp>
      <p:sp>
        <p:nvSpPr>
          <p:cNvPr id="34" name="Rectangle 33">
            <a:extLst>
              <a:ext uri="{FF2B5EF4-FFF2-40B4-BE49-F238E27FC236}">
                <a16:creationId xmlns:a16="http://schemas.microsoft.com/office/drawing/2014/main" id="{23F764A3-3414-9B41-8360-5B0B2E36A51A}"/>
              </a:ext>
            </a:extLst>
          </p:cNvPr>
          <p:cNvSpPr/>
          <p:nvPr/>
        </p:nvSpPr>
        <p:spPr>
          <a:xfrm>
            <a:off x="7727306" y="1879578"/>
            <a:ext cx="1348286" cy="646331"/>
          </a:xfrm>
          <a:prstGeom prst="rect">
            <a:avLst/>
          </a:prstGeom>
        </p:spPr>
        <p:txBody>
          <a:bodyPr wrap="square">
            <a:spAutoFit/>
          </a:bodyPr>
          <a:lstStyle/>
          <a:p>
            <a:pPr>
              <a:spcBef>
                <a:spcPts val="0"/>
              </a:spcBef>
              <a:spcAft>
                <a:spcPts val="0"/>
              </a:spcAft>
            </a:pPr>
            <a:r>
              <a:rPr lang="en-US" sz="1800" dirty="0">
                <a:solidFill>
                  <a:srgbClr val="000000"/>
                </a:solidFill>
                <a:latin typeface="Calibri" panose="020F0502020204030204" pitchFamily="34" charset="0"/>
              </a:rPr>
              <a:t>Causal Diagnostics</a:t>
            </a:r>
            <a:endParaRPr lang="en-US" sz="900" dirty="0">
              <a:solidFill>
                <a:srgbClr val="000000"/>
              </a:solidFill>
              <a:latin typeface="Calibri" panose="020F0502020204030204" pitchFamily="34" charset="0"/>
            </a:endParaRPr>
          </a:p>
        </p:txBody>
      </p:sp>
      <p:sp>
        <p:nvSpPr>
          <p:cNvPr id="35" name="Rectangle 34">
            <a:extLst>
              <a:ext uri="{FF2B5EF4-FFF2-40B4-BE49-F238E27FC236}">
                <a16:creationId xmlns:a16="http://schemas.microsoft.com/office/drawing/2014/main" id="{637DFC81-6DDE-2642-9D3A-DFD5FFF64AEE}"/>
              </a:ext>
            </a:extLst>
          </p:cNvPr>
          <p:cNvSpPr/>
          <p:nvPr/>
        </p:nvSpPr>
        <p:spPr>
          <a:xfrm>
            <a:off x="7947469" y="4955004"/>
            <a:ext cx="1070855" cy="830997"/>
          </a:xfrm>
          <a:prstGeom prst="rect">
            <a:avLst/>
          </a:prstGeom>
        </p:spPr>
        <p:txBody>
          <a:bodyPr wrap="square">
            <a:spAutoFit/>
          </a:bodyPr>
          <a:lstStyle/>
          <a:p>
            <a:pPr>
              <a:spcBef>
                <a:spcPts val="0"/>
              </a:spcBef>
              <a:spcAft>
                <a:spcPts val="0"/>
              </a:spcAft>
            </a:pPr>
            <a:r>
              <a:rPr lang="en-US" sz="1600" dirty="0">
                <a:solidFill>
                  <a:srgbClr val="000000"/>
                </a:solidFill>
                <a:latin typeface="Calibri" panose="020F0502020204030204" pitchFamily="34" charset="0"/>
              </a:rPr>
              <a:t>Complex Procedure Execution</a:t>
            </a:r>
            <a:endParaRPr lang="en-US" sz="800" dirty="0">
              <a:solidFill>
                <a:srgbClr val="000000"/>
              </a:solidFill>
              <a:latin typeface="Calibri" panose="020F0502020204030204" pitchFamily="34" charset="0"/>
            </a:endParaRPr>
          </a:p>
        </p:txBody>
      </p:sp>
      <p:sp>
        <p:nvSpPr>
          <p:cNvPr id="36" name="Rectangle 35">
            <a:extLst>
              <a:ext uri="{FF2B5EF4-FFF2-40B4-BE49-F238E27FC236}">
                <a16:creationId xmlns:a16="http://schemas.microsoft.com/office/drawing/2014/main" id="{7950BA68-6A1B-954B-9476-7130262D7E28}"/>
              </a:ext>
            </a:extLst>
          </p:cNvPr>
          <p:cNvSpPr/>
          <p:nvPr/>
        </p:nvSpPr>
        <p:spPr>
          <a:xfrm>
            <a:off x="5732936" y="5416669"/>
            <a:ext cx="1505200" cy="523220"/>
          </a:xfrm>
          <a:prstGeom prst="rect">
            <a:avLst/>
          </a:prstGeom>
        </p:spPr>
        <p:txBody>
          <a:bodyPr wrap="square">
            <a:spAutoFit/>
          </a:bodyPr>
          <a:lstStyle/>
          <a:p>
            <a:pPr>
              <a:spcBef>
                <a:spcPts val="0"/>
              </a:spcBef>
              <a:spcAft>
                <a:spcPts val="0"/>
              </a:spcAft>
            </a:pPr>
            <a:r>
              <a:rPr lang="en-US" sz="1400" dirty="0">
                <a:solidFill>
                  <a:srgbClr val="000000"/>
                </a:solidFill>
                <a:latin typeface="Calibri" panose="020F0502020204030204" pitchFamily="34" charset="0"/>
              </a:rPr>
              <a:t>Risk Assessment / Time to Criticality</a:t>
            </a:r>
            <a:endParaRPr lang="en-US" sz="700" dirty="0">
              <a:solidFill>
                <a:srgbClr val="000000"/>
              </a:solidFill>
              <a:latin typeface="Calibri" panose="020F0502020204030204" pitchFamily="34" charset="0"/>
            </a:endParaRPr>
          </a:p>
        </p:txBody>
      </p:sp>
      <p:sp>
        <p:nvSpPr>
          <p:cNvPr id="37" name="Rectangle 36">
            <a:extLst>
              <a:ext uri="{FF2B5EF4-FFF2-40B4-BE49-F238E27FC236}">
                <a16:creationId xmlns:a16="http://schemas.microsoft.com/office/drawing/2014/main" id="{37014C3B-D4F8-FA4F-830F-F866BCC87CF1}"/>
              </a:ext>
            </a:extLst>
          </p:cNvPr>
          <p:cNvSpPr/>
          <p:nvPr/>
        </p:nvSpPr>
        <p:spPr>
          <a:xfrm>
            <a:off x="4950929" y="2943510"/>
            <a:ext cx="1070855" cy="1077218"/>
          </a:xfrm>
          <a:prstGeom prst="rect">
            <a:avLst/>
          </a:prstGeom>
        </p:spPr>
        <p:txBody>
          <a:bodyPr wrap="square">
            <a:spAutoFit/>
          </a:bodyPr>
          <a:lstStyle/>
          <a:p>
            <a:pPr>
              <a:spcBef>
                <a:spcPts val="0"/>
              </a:spcBef>
              <a:spcAft>
                <a:spcPts val="0"/>
              </a:spcAft>
            </a:pPr>
            <a:r>
              <a:rPr lang="en-US" sz="1600" dirty="0">
                <a:solidFill>
                  <a:srgbClr val="000000"/>
                </a:solidFill>
                <a:latin typeface="Calibri" panose="020F0502020204030204" pitchFamily="34" charset="0"/>
              </a:rPr>
              <a:t>Next Worst Outcome Analysis</a:t>
            </a:r>
            <a:endParaRPr lang="en-US" sz="800" dirty="0">
              <a:solidFill>
                <a:srgbClr val="000000"/>
              </a:solidFill>
              <a:latin typeface="Calibri" panose="020F0502020204030204" pitchFamily="34" charset="0"/>
            </a:endParaRPr>
          </a:p>
        </p:txBody>
      </p:sp>
      <p:sp>
        <p:nvSpPr>
          <p:cNvPr id="38" name="Rectangle 37">
            <a:extLst>
              <a:ext uri="{FF2B5EF4-FFF2-40B4-BE49-F238E27FC236}">
                <a16:creationId xmlns:a16="http://schemas.microsoft.com/office/drawing/2014/main" id="{04D87D9E-9BBD-0245-9D7B-ABC1C4ACDA9B}"/>
              </a:ext>
            </a:extLst>
          </p:cNvPr>
          <p:cNvSpPr/>
          <p:nvPr/>
        </p:nvSpPr>
        <p:spPr>
          <a:xfrm>
            <a:off x="8108589" y="3552757"/>
            <a:ext cx="989666" cy="523220"/>
          </a:xfrm>
          <a:prstGeom prst="rect">
            <a:avLst/>
          </a:prstGeom>
        </p:spPr>
        <p:txBody>
          <a:bodyPr wrap="square">
            <a:spAutoFit/>
          </a:bodyPr>
          <a:lstStyle/>
          <a:p>
            <a:pPr>
              <a:spcBef>
                <a:spcPts val="0"/>
              </a:spcBef>
              <a:spcAft>
                <a:spcPts val="0"/>
              </a:spcAft>
            </a:pPr>
            <a:r>
              <a:rPr lang="en-US" sz="1400" dirty="0">
                <a:solidFill>
                  <a:srgbClr val="000000"/>
                </a:solidFill>
                <a:latin typeface="Calibri" panose="020F0502020204030204" pitchFamily="34" charset="0"/>
              </a:rPr>
              <a:t>Knowledge Integration</a:t>
            </a:r>
            <a:endParaRPr lang="en-US" sz="700" dirty="0">
              <a:solidFill>
                <a:srgbClr val="000000"/>
              </a:solidFill>
              <a:latin typeface="Calibri" panose="020F0502020204030204" pitchFamily="34" charset="0"/>
            </a:endParaRPr>
          </a:p>
        </p:txBody>
      </p:sp>
      <p:sp>
        <p:nvSpPr>
          <p:cNvPr id="39" name="Rectangle 38">
            <a:extLst>
              <a:ext uri="{FF2B5EF4-FFF2-40B4-BE49-F238E27FC236}">
                <a16:creationId xmlns:a16="http://schemas.microsoft.com/office/drawing/2014/main" id="{C9443846-B90A-1249-B515-580A0084B801}"/>
              </a:ext>
            </a:extLst>
          </p:cNvPr>
          <p:cNvSpPr/>
          <p:nvPr/>
        </p:nvSpPr>
        <p:spPr>
          <a:xfrm>
            <a:off x="4877665" y="4284618"/>
            <a:ext cx="1473058" cy="584775"/>
          </a:xfrm>
          <a:prstGeom prst="rect">
            <a:avLst/>
          </a:prstGeom>
        </p:spPr>
        <p:txBody>
          <a:bodyPr wrap="square">
            <a:spAutoFit/>
          </a:bodyPr>
          <a:lstStyle/>
          <a:p>
            <a:pPr>
              <a:spcBef>
                <a:spcPts val="0"/>
              </a:spcBef>
              <a:spcAft>
                <a:spcPts val="0"/>
              </a:spcAft>
            </a:pPr>
            <a:r>
              <a:rPr lang="en-US" sz="1600" dirty="0">
                <a:solidFill>
                  <a:srgbClr val="000000"/>
                </a:solidFill>
                <a:latin typeface="Calibri" panose="020F0502020204030204" pitchFamily="34" charset="0"/>
              </a:rPr>
              <a:t>Contingency Planning</a:t>
            </a:r>
            <a:endParaRPr lang="en-US" sz="800" dirty="0">
              <a:solidFill>
                <a:srgbClr val="000000"/>
              </a:solidFill>
              <a:latin typeface="Calibri" panose="020F0502020204030204" pitchFamily="34" charset="0"/>
            </a:endParaRPr>
          </a:p>
        </p:txBody>
      </p:sp>
      <p:sp>
        <p:nvSpPr>
          <p:cNvPr id="40" name="Rectangle 39">
            <a:extLst>
              <a:ext uri="{FF2B5EF4-FFF2-40B4-BE49-F238E27FC236}">
                <a16:creationId xmlns:a16="http://schemas.microsoft.com/office/drawing/2014/main" id="{AE330BBD-0275-5E48-A6B7-F77ADAFFDBE3}"/>
              </a:ext>
            </a:extLst>
          </p:cNvPr>
          <p:cNvSpPr/>
          <p:nvPr/>
        </p:nvSpPr>
        <p:spPr bwMode="auto">
          <a:xfrm>
            <a:off x="4906937" y="1499061"/>
            <a:ext cx="4117644" cy="4754236"/>
          </a:xfrm>
          <a:prstGeom prst="rect">
            <a:avLst/>
          </a:prstGeom>
          <a:noFill/>
          <a:ln w="9525" cap="flat" cmpd="sng" algn="ctr">
            <a:solidFill>
              <a:schemeClr val="tx1">
                <a:lumMod val="65000"/>
                <a:lumOff val="3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41" name="Rectangle 40">
            <a:extLst>
              <a:ext uri="{FF2B5EF4-FFF2-40B4-BE49-F238E27FC236}">
                <a16:creationId xmlns:a16="http://schemas.microsoft.com/office/drawing/2014/main" id="{CBAEE1CB-3497-F54B-83FB-AB5F0B515F5D}"/>
              </a:ext>
            </a:extLst>
          </p:cNvPr>
          <p:cNvSpPr/>
          <p:nvPr/>
        </p:nvSpPr>
        <p:spPr>
          <a:xfrm>
            <a:off x="5523788" y="1050998"/>
            <a:ext cx="3044203" cy="523220"/>
          </a:xfrm>
          <a:prstGeom prst="rect">
            <a:avLst/>
          </a:prstGeom>
        </p:spPr>
        <p:txBody>
          <a:bodyPr wrap="square">
            <a:spAutoFit/>
          </a:bodyPr>
          <a:lstStyle/>
          <a:p>
            <a:pPr algn="ctr">
              <a:spcBef>
                <a:spcPts val="0"/>
              </a:spcBef>
              <a:spcAft>
                <a:spcPts val="0"/>
              </a:spcAft>
            </a:pPr>
            <a:r>
              <a:rPr lang="en-US" sz="1400" b="1" dirty="0">
                <a:solidFill>
                  <a:srgbClr val="000000"/>
                </a:solidFill>
                <a:latin typeface="Calibri" panose="020F0502020204030204" pitchFamily="34" charset="0"/>
              </a:rPr>
              <a:t>Enabling Unique Human Capabilities for Earth-Independent Ops</a:t>
            </a:r>
            <a:endParaRPr lang="en-US" sz="700" b="1" dirty="0">
              <a:solidFill>
                <a:srgbClr val="000000"/>
              </a:solidFill>
              <a:latin typeface="Calibri" panose="020F0502020204030204" pitchFamily="34" charset="0"/>
            </a:endParaRPr>
          </a:p>
        </p:txBody>
      </p:sp>
      <p:sp>
        <p:nvSpPr>
          <p:cNvPr id="42" name="Rectangle 41">
            <a:extLst>
              <a:ext uri="{FF2B5EF4-FFF2-40B4-BE49-F238E27FC236}">
                <a16:creationId xmlns:a16="http://schemas.microsoft.com/office/drawing/2014/main" id="{F4BC83C0-7F07-774F-AB60-D3D2C100C348}"/>
              </a:ext>
            </a:extLst>
          </p:cNvPr>
          <p:cNvSpPr/>
          <p:nvPr/>
        </p:nvSpPr>
        <p:spPr>
          <a:xfrm>
            <a:off x="254108" y="1153824"/>
            <a:ext cx="4421329" cy="307777"/>
          </a:xfrm>
          <a:prstGeom prst="rect">
            <a:avLst/>
          </a:prstGeom>
        </p:spPr>
        <p:txBody>
          <a:bodyPr wrap="square">
            <a:spAutoFit/>
          </a:bodyPr>
          <a:lstStyle/>
          <a:p>
            <a:pPr algn="ctr">
              <a:spcBef>
                <a:spcPts val="0"/>
              </a:spcBef>
              <a:spcAft>
                <a:spcPts val="0"/>
              </a:spcAft>
            </a:pPr>
            <a:r>
              <a:rPr lang="en-US" sz="1400" b="1" dirty="0">
                <a:solidFill>
                  <a:srgbClr val="000000"/>
                </a:solidFill>
                <a:latin typeface="Calibri" panose="020F0502020204030204" pitchFamily="34" charset="0"/>
              </a:rPr>
              <a:t>Mitigating Impacts on Human Health &amp; Performance</a:t>
            </a:r>
            <a:endParaRPr lang="en-US" sz="700" b="1" dirty="0">
              <a:solidFill>
                <a:srgbClr val="000000"/>
              </a:solidFill>
              <a:latin typeface="Calibri" panose="020F0502020204030204" pitchFamily="34" charset="0"/>
            </a:endParaRPr>
          </a:p>
        </p:txBody>
      </p:sp>
      <p:sp>
        <p:nvSpPr>
          <p:cNvPr id="43" name="Down Arrow 42">
            <a:extLst>
              <a:ext uri="{FF2B5EF4-FFF2-40B4-BE49-F238E27FC236}">
                <a16:creationId xmlns:a16="http://schemas.microsoft.com/office/drawing/2014/main" id="{BC8B4BB1-45EB-F14F-9D0F-B8E5923824B2}"/>
              </a:ext>
            </a:extLst>
          </p:cNvPr>
          <p:cNvSpPr/>
          <p:nvPr/>
        </p:nvSpPr>
        <p:spPr bwMode="auto">
          <a:xfrm rot="12977501">
            <a:off x="1473328" y="4801010"/>
            <a:ext cx="506320" cy="552357"/>
          </a:xfrm>
          <a:prstGeom prst="downArrow">
            <a:avLst>
              <a:gd name="adj1" fmla="val 52655"/>
              <a:gd name="adj2" fmla="val 39376"/>
            </a:avLst>
          </a:prstGeom>
          <a:solidFill>
            <a:srgbClr val="FFC000"/>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45" name="Content Placeholder 2"/>
          <p:cNvSpPr txBox="1">
            <a:spLocks/>
          </p:cNvSpPr>
          <p:nvPr/>
        </p:nvSpPr>
        <p:spPr bwMode="auto">
          <a:xfrm>
            <a:off x="345619" y="6077369"/>
            <a:ext cx="4220772" cy="347639"/>
          </a:xfrm>
          <a:prstGeom prst="rect">
            <a:avLst/>
          </a:prstGeom>
          <a:solidFill>
            <a:schemeClr val="bg1"/>
          </a:solidFill>
          <a:ln w="9525">
            <a:noFill/>
            <a:miter lim="800000"/>
            <a:headEnd/>
            <a:tailEnd/>
          </a:ln>
        </p:spPr>
        <p:txBody>
          <a:bodyPr vert="horz" wrap="square" lIns="90488" tIns="44450" rIns="90488" bIns="44450" numCol="1" anchor="t" anchorCtr="0" compatLnSpc="1">
            <a:prstTxWarp prst="textNoShape">
              <a:avLst/>
            </a:prstTxWarp>
            <a:noAutofit/>
          </a:bodyPr>
          <a:lstStyle>
            <a:lvl1pPr marL="400050" indent="-400050" algn="l" rtl="0" eaLnBrk="0" fontAlgn="base" hangingPunct="0">
              <a:spcBef>
                <a:spcPct val="30000"/>
              </a:spcBef>
              <a:spcAft>
                <a:spcPct val="0"/>
              </a:spcAft>
              <a:buFont typeface="Wingdings" pitchFamily="2" charset="2"/>
              <a:buChar char="Ø"/>
              <a:defRPr sz="2000">
                <a:solidFill>
                  <a:schemeClr val="tx1"/>
                </a:solidFill>
                <a:latin typeface="+mn-lt"/>
                <a:ea typeface="+mn-ea"/>
                <a:cs typeface="+mn-cs"/>
              </a:defRPr>
            </a:lvl1pPr>
            <a:lvl2pPr marL="800100" indent="-285750" algn="l" rtl="0" eaLnBrk="0" fontAlgn="base" hangingPunct="0">
              <a:spcBef>
                <a:spcPct val="30000"/>
              </a:spcBef>
              <a:spcAft>
                <a:spcPct val="0"/>
              </a:spcAft>
              <a:buChar char="•"/>
              <a:defRPr>
                <a:solidFill>
                  <a:schemeClr val="tx1"/>
                </a:solidFill>
                <a:latin typeface="+mn-lt"/>
              </a:defRPr>
            </a:lvl2pPr>
            <a:lvl3pPr marL="1200150" indent="-285750" algn="l" rtl="0" eaLnBrk="0" fontAlgn="base" hangingPunct="0">
              <a:spcBef>
                <a:spcPct val="30000"/>
              </a:spcBef>
              <a:spcAft>
                <a:spcPct val="0"/>
              </a:spcAft>
              <a:buFont typeface="Wingdings" pitchFamily="2" charset="2"/>
              <a:buChar char="ü"/>
              <a:defRPr sz="1600">
                <a:solidFill>
                  <a:schemeClr val="tx1"/>
                </a:solidFill>
                <a:latin typeface="+mn-lt"/>
              </a:defRPr>
            </a:lvl3pPr>
            <a:lvl4pPr marL="1485900" indent="-171450" algn="l" rtl="0" eaLnBrk="0" fontAlgn="base" hangingPunct="0">
              <a:spcBef>
                <a:spcPct val="30000"/>
              </a:spcBef>
              <a:spcAft>
                <a:spcPct val="0"/>
              </a:spcAft>
              <a:buChar char="•"/>
              <a:defRPr sz="1600">
                <a:solidFill>
                  <a:schemeClr val="tx1"/>
                </a:solidFill>
                <a:latin typeface="+mn-lt"/>
              </a:defRPr>
            </a:lvl4pPr>
            <a:lvl5pPr marL="17716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9pPr>
          </a:lstStyle>
          <a:p>
            <a:pPr marL="0" indent="0" algn="ctr">
              <a:spcBef>
                <a:spcPts val="0"/>
              </a:spcBef>
              <a:buFont typeface="Wingdings" pitchFamily="2" charset="2"/>
              <a:buNone/>
            </a:pPr>
            <a:r>
              <a:rPr lang="en-US" sz="1800" kern="0" dirty="0"/>
              <a:t>How Crew Is </a:t>
            </a:r>
            <a:r>
              <a:rPr lang="en-US" sz="1800" b="1" i="1" kern="0" dirty="0">
                <a:solidFill>
                  <a:srgbClr val="00B0F0"/>
                </a:solidFill>
              </a:rPr>
              <a:t>Impacted</a:t>
            </a:r>
            <a:r>
              <a:rPr lang="en-US" sz="1800" kern="0" dirty="0"/>
              <a:t> by Mission</a:t>
            </a:r>
          </a:p>
        </p:txBody>
      </p:sp>
      <p:sp>
        <p:nvSpPr>
          <p:cNvPr id="46" name="Content Placeholder 2"/>
          <p:cNvSpPr txBox="1">
            <a:spLocks/>
          </p:cNvSpPr>
          <p:nvPr/>
        </p:nvSpPr>
        <p:spPr bwMode="auto">
          <a:xfrm>
            <a:off x="5058674" y="6077369"/>
            <a:ext cx="3785342" cy="347639"/>
          </a:xfrm>
          <a:prstGeom prst="rect">
            <a:avLst/>
          </a:prstGeom>
          <a:solidFill>
            <a:schemeClr val="bg1"/>
          </a:solidFill>
          <a:ln w="9525">
            <a:noFill/>
            <a:miter lim="800000"/>
            <a:headEnd/>
            <a:tailEnd/>
          </a:ln>
        </p:spPr>
        <p:txBody>
          <a:bodyPr vert="horz" wrap="square" lIns="90488" tIns="44450" rIns="90488" bIns="44450" numCol="1" anchor="t" anchorCtr="0" compatLnSpc="1">
            <a:prstTxWarp prst="textNoShape">
              <a:avLst/>
            </a:prstTxWarp>
            <a:noAutofit/>
          </a:bodyPr>
          <a:lstStyle>
            <a:lvl1pPr marL="400050" indent="-400050" algn="l" rtl="0" eaLnBrk="0" fontAlgn="base" hangingPunct="0">
              <a:spcBef>
                <a:spcPct val="30000"/>
              </a:spcBef>
              <a:spcAft>
                <a:spcPct val="0"/>
              </a:spcAft>
              <a:buFont typeface="Wingdings" pitchFamily="2" charset="2"/>
              <a:buChar char="Ø"/>
              <a:defRPr sz="2000">
                <a:solidFill>
                  <a:schemeClr val="tx1"/>
                </a:solidFill>
                <a:latin typeface="+mn-lt"/>
                <a:ea typeface="+mn-ea"/>
                <a:cs typeface="+mn-cs"/>
              </a:defRPr>
            </a:lvl1pPr>
            <a:lvl2pPr marL="800100" indent="-285750" algn="l" rtl="0" eaLnBrk="0" fontAlgn="base" hangingPunct="0">
              <a:spcBef>
                <a:spcPct val="30000"/>
              </a:spcBef>
              <a:spcAft>
                <a:spcPct val="0"/>
              </a:spcAft>
              <a:buChar char="•"/>
              <a:defRPr>
                <a:solidFill>
                  <a:schemeClr val="tx1"/>
                </a:solidFill>
                <a:latin typeface="+mn-lt"/>
              </a:defRPr>
            </a:lvl2pPr>
            <a:lvl3pPr marL="1200150" indent="-285750" algn="l" rtl="0" eaLnBrk="0" fontAlgn="base" hangingPunct="0">
              <a:spcBef>
                <a:spcPct val="30000"/>
              </a:spcBef>
              <a:spcAft>
                <a:spcPct val="0"/>
              </a:spcAft>
              <a:buFont typeface="Wingdings" pitchFamily="2" charset="2"/>
              <a:buChar char="ü"/>
              <a:defRPr sz="1600">
                <a:solidFill>
                  <a:schemeClr val="tx1"/>
                </a:solidFill>
                <a:latin typeface="+mn-lt"/>
              </a:defRPr>
            </a:lvl3pPr>
            <a:lvl4pPr marL="1485900" indent="-171450" algn="l" rtl="0" eaLnBrk="0" fontAlgn="base" hangingPunct="0">
              <a:spcBef>
                <a:spcPct val="30000"/>
              </a:spcBef>
              <a:spcAft>
                <a:spcPct val="0"/>
              </a:spcAft>
              <a:buChar char="•"/>
              <a:defRPr sz="1600">
                <a:solidFill>
                  <a:schemeClr val="tx1"/>
                </a:solidFill>
                <a:latin typeface="+mn-lt"/>
              </a:defRPr>
            </a:lvl4pPr>
            <a:lvl5pPr marL="17716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9pPr>
          </a:lstStyle>
          <a:p>
            <a:pPr marL="0" indent="0" algn="ctr">
              <a:spcBef>
                <a:spcPts val="0"/>
              </a:spcBef>
              <a:buFont typeface="Wingdings" pitchFamily="2" charset="2"/>
              <a:buNone/>
            </a:pPr>
            <a:r>
              <a:rPr lang="en-US" sz="1800" kern="0" dirty="0"/>
              <a:t>How Crew Is </a:t>
            </a:r>
            <a:r>
              <a:rPr lang="en-US" sz="1800" b="1" i="1" kern="0" dirty="0">
                <a:solidFill>
                  <a:srgbClr val="00B0F0"/>
                </a:solidFill>
              </a:rPr>
              <a:t>Impacting</a:t>
            </a:r>
            <a:r>
              <a:rPr lang="en-US" sz="1800" kern="0" dirty="0"/>
              <a:t> Mission</a:t>
            </a:r>
          </a:p>
        </p:txBody>
      </p:sp>
      <p:sp>
        <p:nvSpPr>
          <p:cNvPr id="13" name="Slide Number Placeholder 12"/>
          <p:cNvSpPr>
            <a:spLocks noGrp="1"/>
          </p:cNvSpPr>
          <p:nvPr>
            <p:ph type="sldNum" sz="quarter" idx="4294967295"/>
          </p:nvPr>
        </p:nvSpPr>
        <p:spPr>
          <a:xfrm>
            <a:off x="8309918" y="6443822"/>
            <a:ext cx="376881" cy="260385"/>
          </a:xfrm>
        </p:spPr>
        <p:txBody>
          <a:bodyPr/>
          <a:lstStyle/>
          <a:p>
            <a:fld id="{372F8CE3-7D9C-4AA2-88D8-B653B51B101D}" type="slidenum">
              <a:rPr lang="en-US" smtClean="0"/>
              <a:pPr/>
              <a:t>6</a:t>
            </a:fld>
            <a:endParaRPr lang="en-US" dirty="0"/>
          </a:p>
        </p:txBody>
      </p:sp>
      <p:sp>
        <p:nvSpPr>
          <p:cNvPr id="47" name="Title 4"/>
          <p:cNvSpPr>
            <a:spLocks noGrp="1"/>
          </p:cNvSpPr>
          <p:nvPr>
            <p:ph type="title"/>
          </p:nvPr>
        </p:nvSpPr>
        <p:spPr>
          <a:xfrm>
            <a:off x="400199" y="110108"/>
            <a:ext cx="7666273" cy="550863"/>
          </a:xfrm>
        </p:spPr>
        <p:txBody>
          <a:bodyPr/>
          <a:lstStyle/>
          <a:p>
            <a:r>
              <a:rPr lang="en-US" sz="3000" b="1" dirty="0" smtClean="0">
                <a:latin typeface="Calibri" panose="020F0502020204030204" pitchFamily="34" charset="0"/>
                <a:cs typeface="Calibri" panose="020F0502020204030204" pitchFamily="34" charset="0"/>
              </a:rPr>
              <a:t>Why does performance matter?</a:t>
            </a:r>
            <a:endParaRPr lang="en-US" sz="3000" b="1" dirty="0">
              <a:latin typeface="Calibri" panose="020F0502020204030204" pitchFamily="34" charset="0"/>
              <a:cs typeface="Calibri" panose="020F0502020204030204" pitchFamily="34" charset="0"/>
            </a:endParaRPr>
          </a:p>
        </p:txBody>
      </p:sp>
      <p:pic>
        <p:nvPicPr>
          <p:cNvPr id="48" name="Picture 4" descr="BODA2"/>
          <p:cNvPicPr>
            <a:picLocks noChangeAspect="1" noChangeArrowheads="1"/>
          </p:cNvPicPr>
          <p:nvPr/>
        </p:nvPicPr>
        <p:blipFill>
          <a:blip r:embed="rId3" cstate="screen">
            <a:lum bright="20000" contrast="-30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invGray">
          <a:xfrm>
            <a:off x="1831586" y="3040308"/>
            <a:ext cx="692150" cy="1795953"/>
          </a:xfrm>
          <a:prstGeom prst="rect">
            <a:avLst/>
          </a:prstGeom>
          <a:ln>
            <a:noFill/>
          </a:ln>
          <a:effectLst>
            <a:outerShdw blurRad="292100" dist="139700" dir="2700000" algn="tl" rotWithShape="0">
              <a:srgbClr val="333333">
                <a:alpha val="65000"/>
              </a:srgbClr>
            </a:outerShdw>
          </a:effectLst>
        </p:spPr>
      </p:pic>
      <p:pic>
        <p:nvPicPr>
          <p:cNvPr id="49" name="Picture 4" descr="BODA2"/>
          <p:cNvPicPr>
            <a:picLocks noChangeAspect="1" noChangeArrowheads="1"/>
          </p:cNvPicPr>
          <p:nvPr/>
        </p:nvPicPr>
        <p:blipFill>
          <a:blip r:embed="rId3" cstate="screen">
            <a:lum bright="20000" contrast="-30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invGray">
          <a:xfrm>
            <a:off x="6726451" y="3081529"/>
            <a:ext cx="692150" cy="17959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145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animBg="1"/>
      <p:bldP spid="41" grpId="0"/>
      <p:bldP spid="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2">
            <a:extLst>
              <a:ext uri="{28A0092B-C50C-407E-A947-70E740481C1C}">
                <a14:useLocalDpi xmlns:a14="http://schemas.microsoft.com/office/drawing/2010/main" val="0"/>
              </a:ext>
            </a:extLst>
          </a:blip>
          <a:srcRect t="5872"/>
          <a:stretch/>
        </p:blipFill>
        <p:spPr>
          <a:xfrm>
            <a:off x="45720" y="1175570"/>
            <a:ext cx="9035429" cy="4661011"/>
          </a:xfrm>
        </p:spPr>
      </p:pic>
      <p:sp>
        <p:nvSpPr>
          <p:cNvPr id="3" name="Title 2"/>
          <p:cNvSpPr>
            <a:spLocks noGrp="1"/>
          </p:cNvSpPr>
          <p:nvPr>
            <p:ph type="title"/>
          </p:nvPr>
        </p:nvSpPr>
        <p:spPr/>
        <p:txBody>
          <a:bodyPr/>
          <a:lstStyle/>
          <a:p>
            <a:r>
              <a:rPr lang="en-US" dirty="0" smtClean="0"/>
              <a:t>Decreasing Medical Risk in Spaceflight</a:t>
            </a:r>
            <a:endParaRPr lang="en-US" dirty="0"/>
          </a:p>
        </p:txBody>
      </p:sp>
      <p:sp>
        <p:nvSpPr>
          <p:cNvPr id="4" name="Slide Number Placeholder 3"/>
          <p:cNvSpPr>
            <a:spLocks noGrp="1"/>
          </p:cNvSpPr>
          <p:nvPr>
            <p:ph type="sldNum" sz="quarter" idx="4"/>
          </p:nvPr>
        </p:nvSpPr>
        <p:spPr/>
        <p:txBody>
          <a:bodyPr/>
          <a:lstStyle/>
          <a:p>
            <a:fld id="{372F8CE3-7D9C-4AA2-88D8-B653B51B101D}" type="slidenum">
              <a:rPr lang="en-US" smtClean="0"/>
              <a:pPr/>
              <a:t>7</a:t>
            </a:fld>
            <a:endParaRPr lang="en-US" dirty="0"/>
          </a:p>
        </p:txBody>
      </p:sp>
      <p:sp>
        <p:nvSpPr>
          <p:cNvPr id="11" name="Oval 10"/>
          <p:cNvSpPr/>
          <p:nvPr/>
        </p:nvSpPr>
        <p:spPr bwMode="auto">
          <a:xfrm rot="631042">
            <a:off x="1081214" y="3164458"/>
            <a:ext cx="2901257" cy="942621"/>
          </a:xfrm>
          <a:prstGeom prst="ellipse">
            <a:avLst/>
          </a:prstGeom>
          <a:noFill/>
          <a:ln w="57150" cap="flat" cmpd="sng" algn="ctr">
            <a:solidFill>
              <a:srgbClr val="0000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a:endParaRPr lang="en-US" sz="1800">
              <a:latin typeface="Times New Roman" pitchFamily="18" charset="0"/>
            </a:endParaRPr>
          </a:p>
        </p:txBody>
      </p:sp>
      <p:sp>
        <p:nvSpPr>
          <p:cNvPr id="8" name="TextBox 7"/>
          <p:cNvSpPr txBox="1"/>
          <p:nvPr/>
        </p:nvSpPr>
        <p:spPr>
          <a:xfrm>
            <a:off x="906359" y="5779788"/>
            <a:ext cx="7314149" cy="623248"/>
          </a:xfrm>
          <a:prstGeom prst="rect">
            <a:avLst/>
          </a:prstGeom>
          <a:solidFill>
            <a:srgbClr val="0000FF"/>
          </a:solidFill>
        </p:spPr>
        <p:txBody>
          <a:bodyPr vert="horz" wrap="square" lIns="68580" tIns="34290" rIns="68580" bIns="34290" rtlCol="0">
            <a:spAutoFit/>
          </a:bodyPr>
          <a:lstStyle/>
          <a:p>
            <a:pPr indent="-68580" algn="ctr">
              <a:buClr>
                <a:srgbClr val="0070C0"/>
              </a:buClr>
              <a:buSzPct val="109000"/>
            </a:pPr>
            <a:r>
              <a:rPr lang="en-US" sz="1800" kern="0" dirty="0" smtClean="0">
                <a:solidFill>
                  <a:schemeClr val="bg1"/>
                </a:solidFill>
                <a:latin typeface="+mn-lt"/>
                <a:cs typeface="Arial" panose="020B0604020202020204" pitchFamily="34" charset="0"/>
              </a:rPr>
              <a:t>NASA Selection </a:t>
            </a:r>
            <a:r>
              <a:rPr lang="en-US" sz="1800" kern="0" dirty="0">
                <a:solidFill>
                  <a:schemeClr val="bg1"/>
                </a:solidFill>
                <a:latin typeface="+mn-lt"/>
                <a:cs typeface="Arial" panose="020B0604020202020204" pitchFamily="34" charset="0"/>
              </a:rPr>
              <a:t>Standards decrease the likelihood of Medical </a:t>
            </a:r>
            <a:r>
              <a:rPr lang="en-US" sz="1800" kern="0" dirty="0" smtClean="0">
                <a:solidFill>
                  <a:schemeClr val="bg1"/>
                </a:solidFill>
                <a:latin typeface="+mn-lt"/>
                <a:cs typeface="Arial" panose="020B0604020202020204" pitchFamily="34" charset="0"/>
              </a:rPr>
              <a:t>Illnesses, but </a:t>
            </a:r>
            <a:r>
              <a:rPr lang="en-US" sz="1800" kern="0" dirty="0" smtClean="0">
                <a:solidFill>
                  <a:schemeClr val="bg1"/>
                </a:solidFill>
                <a:latin typeface="+mn-lt"/>
                <a:cs typeface="Arial" panose="020B0604020202020204" pitchFamily="34" charset="0"/>
              </a:rPr>
              <a:t>don’t mitigate the whole risk</a:t>
            </a:r>
            <a:endParaRPr lang="en-US" sz="1800" kern="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243905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hlinkClick r:id="" action="ppaction://noaction"/>
          </p:cNvPr>
          <p:cNvSpPr/>
          <p:nvPr/>
        </p:nvSpPr>
        <p:spPr>
          <a:xfrm>
            <a:off x="-84083" y="-84082"/>
            <a:ext cx="9228083" cy="7125526"/>
          </a:xfrm>
          <a:prstGeom prst="rect">
            <a:avLst/>
          </a:prstGeom>
          <a:solidFill>
            <a:schemeClr val="bg1"/>
          </a:solid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8556" y="0"/>
            <a:ext cx="7648221" cy="6858000"/>
          </a:xfrm>
          <a:prstGeom prst="rect">
            <a:avLst/>
          </a:prstGeom>
        </p:spPr>
      </p:pic>
      <p:grpSp>
        <p:nvGrpSpPr>
          <p:cNvPr id="24" name="Group 23"/>
          <p:cNvGrpSpPr/>
          <p:nvPr/>
        </p:nvGrpSpPr>
        <p:grpSpPr>
          <a:xfrm>
            <a:off x="6358954" y="857503"/>
            <a:ext cx="2862906" cy="3051275"/>
            <a:chOff x="6358954" y="857503"/>
            <a:chExt cx="2862906" cy="3051275"/>
          </a:xfrm>
        </p:grpSpPr>
        <p:pic>
          <p:nvPicPr>
            <p:cNvPr id="2" name="Picture 1">
              <a:hlinkClick r:id="" action="ppaction://noaction"/>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03532" y="3293534"/>
              <a:ext cx="413492" cy="615244"/>
            </a:xfrm>
            <a:prstGeom prst="rect">
              <a:avLst/>
            </a:prstGeom>
          </p:spPr>
        </p:pic>
        <p:sp>
          <p:nvSpPr>
            <p:cNvPr id="6" name="TextBox 5"/>
            <p:cNvSpPr txBox="1"/>
            <p:nvPr/>
          </p:nvSpPr>
          <p:spPr>
            <a:xfrm>
              <a:off x="7591778" y="3527778"/>
              <a:ext cx="1205322" cy="230832"/>
            </a:xfrm>
            <a:prstGeom prst="rect">
              <a:avLst/>
            </a:prstGeom>
            <a:noFill/>
          </p:spPr>
          <p:txBody>
            <a:bodyPr wrap="none" rtlCol="0">
              <a:spAutoFit/>
            </a:bodyPr>
            <a:lstStyle/>
            <a:p>
              <a:r>
                <a:rPr lang="en-US" sz="900" dirty="0">
                  <a:solidFill>
                    <a:schemeClr val="tx1">
                      <a:lumMod val="50000"/>
                      <a:lumOff val="50000"/>
                    </a:schemeClr>
                  </a:solidFill>
                </a:rPr>
                <a:t>Pharmacogenomics</a:t>
              </a:r>
            </a:p>
          </p:txBody>
        </p:sp>
        <p:sp>
          <p:nvSpPr>
            <p:cNvPr id="7" name="TextBox 6"/>
            <p:cNvSpPr txBox="1"/>
            <p:nvPr/>
          </p:nvSpPr>
          <p:spPr>
            <a:xfrm>
              <a:off x="7493000" y="2370666"/>
              <a:ext cx="1651000" cy="369332"/>
            </a:xfrm>
            <a:prstGeom prst="rect">
              <a:avLst/>
            </a:prstGeom>
            <a:noFill/>
          </p:spPr>
          <p:txBody>
            <a:bodyPr wrap="square" rtlCol="0">
              <a:spAutoFit/>
            </a:bodyPr>
            <a:lstStyle/>
            <a:p>
              <a:r>
                <a:rPr lang="en-US" sz="900" dirty="0">
                  <a:solidFill>
                    <a:schemeClr val="bg1">
                      <a:lumMod val="50000"/>
                    </a:schemeClr>
                  </a:solidFill>
                </a:rPr>
                <a:t>Individualized susceptibility to </a:t>
              </a:r>
              <a:r>
                <a:rPr lang="en-US" sz="900" dirty="0">
                  <a:solidFill>
                    <a:schemeClr val="tx1">
                      <a:lumMod val="50000"/>
                      <a:lumOff val="50000"/>
                    </a:schemeClr>
                  </a:solidFill>
                </a:rPr>
                <a:t>therapeutic</a:t>
              </a:r>
              <a:r>
                <a:rPr lang="en-US" sz="900" dirty="0">
                  <a:solidFill>
                    <a:schemeClr val="bg1">
                      <a:lumMod val="50000"/>
                    </a:schemeClr>
                  </a:solidFill>
                </a:rPr>
                <a:t> effects</a:t>
              </a:r>
            </a:p>
          </p:txBody>
        </p:sp>
        <p:cxnSp>
          <p:nvCxnSpPr>
            <p:cNvPr id="9" name="Straight Connector 8"/>
            <p:cNvCxnSpPr/>
            <p:nvPr/>
          </p:nvCxnSpPr>
          <p:spPr>
            <a:xfrm flipH="1">
              <a:off x="8015111" y="2779889"/>
              <a:ext cx="268111" cy="663222"/>
            </a:xfrm>
            <a:prstGeom prst="line">
              <a:avLst/>
            </a:prstGeom>
            <a:noFill/>
            <a:ln w="9525" cap="flat" cmpd="sng" algn="ctr">
              <a:solidFill>
                <a:srgbClr val="000000"/>
              </a:solidFill>
              <a:prstDash val="solid"/>
              <a:round/>
              <a:headEnd type="none" w="sm" len="sm"/>
              <a:tailEnd type="none" w="sm" len="sm"/>
            </a:ln>
            <a:effectLst/>
          </p:spPr>
        </p:cxnSp>
        <p:grpSp>
          <p:nvGrpSpPr>
            <p:cNvPr id="16" name="Group 15"/>
            <p:cNvGrpSpPr/>
            <p:nvPr/>
          </p:nvGrpSpPr>
          <p:grpSpPr>
            <a:xfrm>
              <a:off x="7276219" y="1504683"/>
              <a:ext cx="918293" cy="633843"/>
              <a:chOff x="7276219" y="1504683"/>
              <a:chExt cx="918293" cy="633843"/>
            </a:xfrm>
          </p:grpSpPr>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76219" y="1830297"/>
                <a:ext cx="538094" cy="308229"/>
              </a:xfrm>
              <a:prstGeom prst="rect">
                <a:avLst/>
              </a:prstGeom>
            </p:spPr>
          </p:pic>
          <p:cxnSp>
            <p:nvCxnSpPr>
              <p:cNvPr id="12" name="Straight Connector 11"/>
              <p:cNvCxnSpPr/>
              <p:nvPr/>
            </p:nvCxnSpPr>
            <p:spPr>
              <a:xfrm flipH="1">
                <a:off x="7779223" y="1504683"/>
                <a:ext cx="415289" cy="319204"/>
              </a:xfrm>
              <a:prstGeom prst="line">
                <a:avLst/>
              </a:prstGeom>
              <a:noFill/>
              <a:ln w="9525" cap="flat" cmpd="sng" algn="ctr">
                <a:solidFill>
                  <a:srgbClr val="000000"/>
                </a:solidFill>
                <a:prstDash val="solid"/>
                <a:round/>
                <a:headEnd type="none" w="sm" len="sm"/>
                <a:tailEnd type="none" w="sm" len="sm"/>
              </a:ln>
              <a:effectLst/>
            </p:spPr>
          </p:cxnSp>
        </p:grpSp>
        <p:sp>
          <p:nvSpPr>
            <p:cNvPr id="15" name="TextBox 14"/>
            <p:cNvSpPr txBox="1"/>
            <p:nvPr/>
          </p:nvSpPr>
          <p:spPr>
            <a:xfrm>
              <a:off x="7493000" y="1115475"/>
              <a:ext cx="1651000" cy="369332"/>
            </a:xfrm>
            <a:prstGeom prst="rect">
              <a:avLst/>
            </a:prstGeom>
            <a:noFill/>
          </p:spPr>
          <p:txBody>
            <a:bodyPr wrap="square" rtlCol="0">
              <a:spAutoFit/>
            </a:bodyPr>
            <a:lstStyle/>
            <a:p>
              <a:r>
                <a:rPr lang="en-US" sz="900" dirty="0">
                  <a:solidFill>
                    <a:schemeClr val="bg1">
                      <a:lumMod val="50000"/>
                    </a:schemeClr>
                  </a:solidFill>
                </a:rPr>
                <a:t>Alteration of </a:t>
              </a:r>
              <a:r>
                <a:rPr lang="en-US" sz="900" dirty="0" err="1">
                  <a:solidFill>
                    <a:schemeClr val="bg1">
                      <a:lumMod val="50000"/>
                    </a:schemeClr>
                  </a:solidFill>
                </a:rPr>
                <a:t>microbiome</a:t>
              </a:r>
              <a:r>
                <a:rPr lang="en-US" sz="900" dirty="0">
                  <a:solidFill>
                    <a:schemeClr val="bg1">
                      <a:lumMod val="50000"/>
                    </a:schemeClr>
                  </a:solidFill>
                </a:rPr>
                <a:t> and bacterial antibiotic resistance</a:t>
              </a:r>
            </a:p>
          </p:txBody>
        </p:sp>
        <p:sp>
          <p:nvSpPr>
            <p:cNvPr id="11" name="Rectangle 10"/>
            <p:cNvSpPr/>
            <p:nvPr/>
          </p:nvSpPr>
          <p:spPr>
            <a:xfrm>
              <a:off x="7304684" y="995027"/>
              <a:ext cx="1739210" cy="1084013"/>
            </a:xfrm>
            <a:prstGeom prst="rect">
              <a:avLst/>
            </a:prstGeom>
            <a:no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7" name="Rectangle 16"/>
            <p:cNvSpPr/>
            <p:nvPr/>
          </p:nvSpPr>
          <p:spPr>
            <a:xfrm>
              <a:off x="7094361" y="1140641"/>
              <a:ext cx="1812014" cy="1140640"/>
            </a:xfrm>
            <a:prstGeom prst="rect">
              <a:avLst/>
            </a:prstGeom>
            <a:no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18" name="Rectangle 17">
              <a:hlinkClick r:id="" action="ppaction://noaction"/>
            </p:cNvPr>
            <p:cNvSpPr/>
            <p:nvPr/>
          </p:nvSpPr>
          <p:spPr>
            <a:xfrm>
              <a:off x="7029646" y="857503"/>
              <a:ext cx="2192214" cy="1456137"/>
            </a:xfrm>
            <a:prstGeom prst="rect">
              <a:avLst/>
            </a:prstGeom>
            <a:noFill/>
            <a:ln w="9525"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cxnSp>
          <p:nvCxnSpPr>
            <p:cNvPr id="22" name="Straight Connector 21"/>
            <p:cNvCxnSpPr/>
            <p:nvPr/>
          </p:nvCxnSpPr>
          <p:spPr>
            <a:xfrm>
              <a:off x="6358954" y="3110090"/>
              <a:ext cx="573147" cy="408631"/>
            </a:xfrm>
            <a:prstGeom prst="line">
              <a:avLst/>
            </a:prstGeom>
            <a:noFill/>
            <a:ln w="9525" cap="flat" cmpd="sng" algn="ctr">
              <a:solidFill>
                <a:srgbClr val="000000"/>
              </a:solidFill>
              <a:prstDash val="solid"/>
              <a:round/>
              <a:headEnd type="none" w="sm" len="sm"/>
              <a:tailEnd type="none" w="sm" len="sm"/>
            </a:ln>
            <a:effectLst/>
          </p:spPr>
        </p:cxnSp>
      </p:grpSp>
      <p:sp>
        <p:nvSpPr>
          <p:cNvPr id="3" name="Rectangle 2"/>
          <p:cNvSpPr/>
          <p:nvPr/>
        </p:nvSpPr>
        <p:spPr bwMode="auto">
          <a:xfrm>
            <a:off x="-101042" y="-52746"/>
            <a:ext cx="9245042" cy="7062853"/>
          </a:xfrm>
          <a:prstGeom prst="rect">
            <a:avLst/>
          </a:prstGeom>
          <a:solidFill>
            <a:schemeClr val="accent3">
              <a:lumMod val="95000"/>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9" name="Title 4"/>
          <p:cNvSpPr>
            <a:spLocks noGrp="1"/>
          </p:cNvSpPr>
          <p:nvPr>
            <p:ph type="title"/>
          </p:nvPr>
        </p:nvSpPr>
        <p:spPr>
          <a:xfrm>
            <a:off x="-74494" y="-84082"/>
            <a:ext cx="4709556" cy="872189"/>
          </a:xfrm>
          <a:solidFill>
            <a:schemeClr val="tx1"/>
          </a:solidFill>
        </p:spPr>
        <p:txBody>
          <a:bodyPr/>
          <a:lstStyle/>
          <a:p>
            <a:r>
              <a:rPr lang="en-US" sz="2800" b="0" cap="none" dirty="0" smtClean="0">
                <a:solidFill>
                  <a:schemeClr val="bg1"/>
                </a:solidFill>
                <a:latin typeface="Calibri" panose="020F0502020204030204" pitchFamily="34" charset="0"/>
                <a:cs typeface="Calibri" panose="020F0502020204030204" pitchFamily="34" charset="0"/>
              </a:rPr>
              <a:t>Example: Spaceflight </a:t>
            </a:r>
            <a:r>
              <a:rPr lang="en-US" sz="2800" b="0" cap="none" dirty="0" smtClean="0">
                <a:solidFill>
                  <a:schemeClr val="bg1"/>
                </a:solidFill>
                <a:latin typeface="Calibri" panose="020F0502020204030204" pitchFamily="34" charset="0"/>
                <a:cs typeface="Calibri" panose="020F0502020204030204" pitchFamily="34" charset="0"/>
              </a:rPr>
              <a:t>Changes </a:t>
            </a:r>
            <a:r>
              <a:rPr lang="en-US" sz="2800" b="0" cap="none" dirty="0" smtClean="0">
                <a:solidFill>
                  <a:schemeClr val="bg1"/>
                </a:solidFill>
                <a:latin typeface="Calibri" panose="020F0502020204030204" pitchFamily="34" charset="0"/>
                <a:cs typeface="Calibri" panose="020F0502020204030204" pitchFamily="34" charset="0"/>
              </a:rPr>
              <a:t/>
            </a:r>
            <a:br>
              <a:rPr lang="en-US" sz="2800" b="0" cap="none" dirty="0" smtClean="0">
                <a:solidFill>
                  <a:schemeClr val="bg1"/>
                </a:solidFill>
                <a:latin typeface="Calibri" panose="020F0502020204030204" pitchFamily="34" charset="0"/>
                <a:cs typeface="Calibri" panose="020F0502020204030204" pitchFamily="34" charset="0"/>
              </a:rPr>
            </a:br>
            <a:r>
              <a:rPr lang="en-US" sz="2800" b="0" cap="none" dirty="0" smtClean="0">
                <a:solidFill>
                  <a:schemeClr val="bg1"/>
                </a:solidFill>
                <a:latin typeface="Calibri" panose="020F0502020204030204" pitchFamily="34" charset="0"/>
                <a:cs typeface="Calibri" panose="020F0502020204030204" pitchFamily="34" charset="0"/>
              </a:rPr>
              <a:t>the Body</a:t>
            </a:r>
            <a:endParaRPr lang="en-US" sz="2800" b="0" cap="none" dirty="0">
              <a:solidFill>
                <a:schemeClr val="bg1"/>
              </a:solidFill>
              <a:latin typeface="Calibri" panose="020F0502020204030204" pitchFamily="34" charset="0"/>
              <a:cs typeface="Calibri" panose="020F0502020204030204" pitchFamily="34" charset="0"/>
            </a:endParaRPr>
          </a:p>
        </p:txBody>
      </p:sp>
      <p:pic>
        <p:nvPicPr>
          <p:cNvPr id="20" name="Picture 1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548" y="1248011"/>
            <a:ext cx="6337005" cy="1802476"/>
          </a:xfrm>
          <a:prstGeom prst="rect">
            <a:avLst/>
          </a:prstGeom>
          <a:ln>
            <a:solidFill>
              <a:schemeClr val="tx1"/>
            </a:solidFill>
          </a:ln>
        </p:spPr>
      </p:pic>
      <p:pic>
        <p:nvPicPr>
          <p:cNvPr id="21" name="Picture 20"/>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4494" y="3586500"/>
            <a:ext cx="6741041" cy="2037714"/>
          </a:xfrm>
          <a:prstGeom prst="rect">
            <a:avLst/>
          </a:prstGeom>
        </p:spPr>
      </p:pic>
    </p:spTree>
    <p:extLst>
      <p:ext uri="{BB962C8B-B14F-4D97-AF65-F5344CB8AC3E}">
        <p14:creationId xmlns:p14="http://schemas.microsoft.com/office/powerpoint/2010/main" val="257358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0924" y="841516"/>
            <a:ext cx="9857539" cy="5546846"/>
          </a:xfrm>
          <a:prstGeom prst="rect">
            <a:avLst/>
          </a:prstGeom>
        </p:spPr>
      </p:pic>
      <p:sp>
        <p:nvSpPr>
          <p:cNvPr id="2" name="Title 1"/>
          <p:cNvSpPr>
            <a:spLocks noGrp="1"/>
          </p:cNvSpPr>
          <p:nvPr>
            <p:ph type="title"/>
          </p:nvPr>
        </p:nvSpPr>
        <p:spPr>
          <a:xfrm>
            <a:off x="26595" y="72014"/>
            <a:ext cx="7744146" cy="609600"/>
          </a:xfrm>
        </p:spPr>
        <p:txBody>
          <a:bodyPr/>
          <a:lstStyle/>
          <a:p>
            <a:r>
              <a:rPr lang="en-US" dirty="0" smtClean="0"/>
              <a:t>Goal:</a:t>
            </a:r>
            <a:endParaRPr lang="en-US" dirty="0"/>
          </a:p>
        </p:txBody>
      </p:sp>
      <p:sp>
        <p:nvSpPr>
          <p:cNvPr id="3" name="Slide Number Placeholder 2"/>
          <p:cNvSpPr>
            <a:spLocks noGrp="1"/>
          </p:cNvSpPr>
          <p:nvPr>
            <p:ph type="sldNum" sz="quarter" idx="4"/>
          </p:nvPr>
        </p:nvSpPr>
        <p:spPr/>
        <p:txBody>
          <a:bodyPr/>
          <a:lstStyle/>
          <a:p>
            <a:fld id="{22E67ABD-C830-42F2-84DE-889032800E76}" type="slidenum">
              <a:rPr lang="en-US" smtClean="0"/>
              <a:pPr/>
              <a:t>9</a:t>
            </a:fld>
            <a:endParaRPr lang="en-US" sz="1000" dirty="0">
              <a:latin typeface="Times New Roman" pitchFamily="1" charset="0"/>
            </a:endParaRPr>
          </a:p>
        </p:txBody>
      </p:sp>
      <p:sp>
        <p:nvSpPr>
          <p:cNvPr id="4" name="TextBox 3"/>
          <p:cNvSpPr txBox="1"/>
          <p:nvPr/>
        </p:nvSpPr>
        <p:spPr>
          <a:xfrm>
            <a:off x="719440" y="986238"/>
            <a:ext cx="7814960" cy="461665"/>
          </a:xfrm>
          <a:prstGeom prst="rect">
            <a:avLst/>
          </a:prstGeom>
          <a:noFill/>
        </p:spPr>
        <p:txBody>
          <a:bodyPr wrap="none" rtlCol="0">
            <a:spAutoFit/>
          </a:bodyPr>
          <a:lstStyle/>
          <a:p>
            <a:r>
              <a:rPr lang="en-US" dirty="0" smtClean="0">
                <a:solidFill>
                  <a:schemeClr val="bg1"/>
                </a:solidFill>
                <a:latin typeface="+mn-lt"/>
              </a:rPr>
              <a:t>Provide a crew that is fit for duty when the mission calls.</a:t>
            </a:r>
            <a:endParaRPr lang="en-US" dirty="0">
              <a:solidFill>
                <a:schemeClr val="bg1"/>
              </a:solidFill>
              <a:latin typeface="+mn-lt"/>
            </a:endParaRPr>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3142" y="1912605"/>
            <a:ext cx="5810058" cy="322086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46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5386" y="852026"/>
            <a:ext cx="9802001" cy="5515595"/>
          </a:xfrm>
          <a:prstGeom prst="rect">
            <a:avLst/>
          </a:prstGeom>
        </p:spPr>
      </p:pic>
      <p:sp>
        <p:nvSpPr>
          <p:cNvPr id="2" name="Title 1"/>
          <p:cNvSpPr>
            <a:spLocks noGrp="1"/>
          </p:cNvSpPr>
          <p:nvPr>
            <p:ph type="title"/>
          </p:nvPr>
        </p:nvSpPr>
        <p:spPr>
          <a:xfrm>
            <a:off x="256854" y="152400"/>
            <a:ext cx="8277546" cy="567169"/>
          </a:xfrm>
        </p:spPr>
        <p:txBody>
          <a:bodyPr/>
          <a:lstStyle/>
          <a:p>
            <a:r>
              <a:rPr lang="en-US" dirty="0" smtClean="0"/>
              <a:t>Biologic Variability </a:t>
            </a:r>
            <a:endParaRPr lang="en-US" dirty="0"/>
          </a:p>
        </p:txBody>
      </p:sp>
      <p:sp>
        <p:nvSpPr>
          <p:cNvPr id="3" name="Slide Number Placeholder 2"/>
          <p:cNvSpPr>
            <a:spLocks noGrp="1"/>
          </p:cNvSpPr>
          <p:nvPr>
            <p:ph type="sldNum" sz="quarter" idx="4"/>
          </p:nvPr>
        </p:nvSpPr>
        <p:spPr/>
        <p:txBody>
          <a:bodyPr/>
          <a:lstStyle/>
          <a:p>
            <a:fld id="{22E67ABD-C830-42F2-84DE-889032800E76}" type="slidenum">
              <a:rPr lang="en-US" smtClean="0"/>
              <a:pPr/>
              <a:t>10</a:t>
            </a:fld>
            <a:endParaRPr lang="en-US" sz="1000" dirty="0">
              <a:latin typeface="Times New Roman" pitchFamily="1" charset="0"/>
            </a:endParaRPr>
          </a:p>
        </p:txBody>
      </p:sp>
      <p:pic>
        <p:nvPicPr>
          <p:cNvPr id="7" name="Picture 6">
            <a:extLst>
              <a:ext uri="{FF2B5EF4-FFF2-40B4-BE49-F238E27FC236}">
                <a16:creationId xmlns:a16="http://schemas.microsoft.com/office/drawing/2014/main" id="{BBBD40AF-8FC6-45EF-8C8F-FCC76381B16C}"/>
              </a:ext>
            </a:extLst>
          </p:cNvPr>
          <p:cNvPicPr>
            <a:picLocks noChangeAspect="1"/>
          </p:cNvPicPr>
          <p:nvPr/>
        </p:nvPicPr>
        <p:blipFill>
          <a:blip r:embed="rId3"/>
          <a:stretch>
            <a:fillRect/>
          </a:stretch>
        </p:blipFill>
        <p:spPr>
          <a:xfrm>
            <a:off x="3565350" y="2564122"/>
            <a:ext cx="5568714" cy="3671042"/>
          </a:xfrm>
          <a:prstGeom prst="rect">
            <a:avLst/>
          </a:prstGeom>
        </p:spPr>
      </p:pic>
      <p:pic>
        <p:nvPicPr>
          <p:cNvPr id="8" name="Picture 7"/>
          <p:cNvPicPr>
            <a:picLocks noChangeAspect="1"/>
          </p:cNvPicPr>
          <p:nvPr/>
        </p:nvPicPr>
        <p:blipFill rotWithShape="1">
          <a:blip r:embed="rId4"/>
          <a:srcRect l="26930" t="40682" r="30702" b="44347"/>
          <a:stretch/>
        </p:blipFill>
        <p:spPr>
          <a:xfrm>
            <a:off x="3546340" y="1514640"/>
            <a:ext cx="4827266" cy="959455"/>
          </a:xfrm>
          <a:prstGeom prst="rect">
            <a:avLst/>
          </a:prstGeom>
        </p:spPr>
      </p:pic>
      <p:sp>
        <p:nvSpPr>
          <p:cNvPr id="9" name="TextBox 8"/>
          <p:cNvSpPr txBox="1"/>
          <p:nvPr/>
        </p:nvSpPr>
        <p:spPr>
          <a:xfrm>
            <a:off x="4893763" y="6398946"/>
            <a:ext cx="2911887" cy="369332"/>
          </a:xfrm>
          <a:prstGeom prst="rect">
            <a:avLst/>
          </a:prstGeom>
          <a:noFill/>
        </p:spPr>
        <p:txBody>
          <a:bodyPr wrap="none" rtlCol="0">
            <a:spAutoFit/>
          </a:bodyPr>
          <a:lstStyle/>
          <a:p>
            <a:r>
              <a:rPr lang="en-US" sz="1800" dirty="0" smtClean="0">
                <a:solidFill>
                  <a:schemeClr val="bg1"/>
                </a:solidFill>
                <a:latin typeface="+mn-lt"/>
              </a:rPr>
              <a:t>Bone, 128, (2019), 112037</a:t>
            </a:r>
            <a:endParaRPr lang="en-US" sz="1800" dirty="0">
              <a:solidFill>
                <a:schemeClr val="bg1"/>
              </a:solidFill>
              <a:latin typeface="+mn-lt"/>
            </a:endParaRPr>
          </a:p>
        </p:txBody>
      </p:sp>
    </p:spTree>
    <p:extLst>
      <p:ext uri="{BB962C8B-B14F-4D97-AF65-F5344CB8AC3E}">
        <p14:creationId xmlns:p14="http://schemas.microsoft.com/office/powerpoint/2010/main" val="21538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4"/>
          </p:nvPr>
        </p:nvSpPr>
        <p:spPr/>
        <p:txBody>
          <a:bodyPr/>
          <a:lstStyle/>
          <a:p>
            <a:fld id="{22E67ABD-C830-42F2-84DE-889032800E76}" type="slidenum">
              <a:rPr lang="en-US" smtClean="0"/>
              <a:pPr/>
              <a:t>11</a:t>
            </a:fld>
            <a:endParaRPr lang="en-US" sz="1000" dirty="0">
              <a:latin typeface="Times New Roman" pitchFamily="1" charset="0"/>
            </a:endParaRPr>
          </a:p>
        </p:txBody>
      </p:sp>
      <p:pic>
        <p:nvPicPr>
          <p:cNvPr id="4" name="Picture 3"/>
          <p:cNvPicPr>
            <a:picLocks noChangeAspect="1"/>
          </p:cNvPicPr>
          <p:nvPr/>
        </p:nvPicPr>
        <p:blipFill rotWithShape="1">
          <a:blip r:embed="rId2"/>
          <a:srcRect l="5814" t="21214" r="54419" b="35375"/>
          <a:stretch/>
        </p:blipFill>
        <p:spPr>
          <a:xfrm>
            <a:off x="0" y="893515"/>
            <a:ext cx="2330514" cy="1431017"/>
          </a:xfrm>
          <a:prstGeom prst="rect">
            <a:avLst/>
          </a:prstGeom>
        </p:spPr>
      </p:pic>
      <p:pic>
        <p:nvPicPr>
          <p:cNvPr id="5" name="Picture 4"/>
          <p:cNvPicPr>
            <a:picLocks noChangeAspect="1"/>
          </p:cNvPicPr>
          <p:nvPr/>
        </p:nvPicPr>
        <p:blipFill rotWithShape="1">
          <a:blip r:embed="rId3"/>
          <a:srcRect l="5814" t="31757" r="24768" b="15943"/>
          <a:stretch/>
        </p:blipFill>
        <p:spPr>
          <a:xfrm>
            <a:off x="256854" y="2456047"/>
            <a:ext cx="8827319" cy="3740892"/>
          </a:xfrm>
          <a:prstGeom prst="rect">
            <a:avLst/>
          </a:prstGeom>
        </p:spPr>
      </p:pic>
      <p:sp>
        <p:nvSpPr>
          <p:cNvPr id="8" name="TextBox 7"/>
          <p:cNvSpPr txBox="1"/>
          <p:nvPr/>
        </p:nvSpPr>
        <p:spPr>
          <a:xfrm>
            <a:off x="2305122" y="6361164"/>
            <a:ext cx="4730782" cy="369332"/>
          </a:xfrm>
          <a:prstGeom prst="rect">
            <a:avLst/>
          </a:prstGeom>
          <a:noFill/>
        </p:spPr>
        <p:txBody>
          <a:bodyPr wrap="none" rtlCol="0">
            <a:spAutoFit/>
          </a:bodyPr>
          <a:lstStyle/>
          <a:p>
            <a:r>
              <a:rPr lang="en-US" sz="1800" dirty="0">
                <a:solidFill>
                  <a:schemeClr val="bg1"/>
                </a:solidFill>
              </a:rPr>
              <a:t>Garrett-</a:t>
            </a:r>
            <a:r>
              <a:rPr lang="en-US" sz="1800" dirty="0" err="1">
                <a:solidFill>
                  <a:schemeClr val="bg1"/>
                </a:solidFill>
              </a:rPr>
              <a:t>Bakelman</a:t>
            </a:r>
            <a:r>
              <a:rPr lang="en-US" sz="1800" dirty="0">
                <a:solidFill>
                  <a:schemeClr val="bg1"/>
                </a:solidFill>
              </a:rPr>
              <a:t> et al., Science 364, 144 (2019)</a:t>
            </a:r>
            <a:endParaRPr lang="en-US" sz="1800" dirty="0">
              <a:solidFill>
                <a:schemeClr val="bg1"/>
              </a:solidFill>
            </a:endParaRPr>
          </a:p>
        </p:txBody>
      </p:sp>
    </p:spTree>
    <p:extLst>
      <p:ext uri="{BB962C8B-B14F-4D97-AF65-F5344CB8AC3E}">
        <p14:creationId xmlns:p14="http://schemas.microsoft.com/office/powerpoint/2010/main" val="3824462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3"/>
          <p:cNvSpPr txBox="1">
            <a:spLocks/>
          </p:cNvSpPr>
          <p:nvPr/>
        </p:nvSpPr>
        <p:spPr bwMode="auto">
          <a:xfrm>
            <a:off x="-592805" y="-145130"/>
            <a:ext cx="765208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3600" dirty="0" smtClean="0">
                <a:solidFill>
                  <a:schemeClr val="bg1"/>
                </a:solidFill>
                <a:latin typeface="Arial Black" panose="020B0A04020102020204" pitchFamily="34" charset="0"/>
              </a:rPr>
              <a:t>Return to Earth </a:t>
            </a:r>
            <a:r>
              <a:rPr lang="en-US" altLang="en-US" sz="3600" dirty="0">
                <a:solidFill>
                  <a:schemeClr val="bg1"/>
                </a:solidFill>
                <a:latin typeface="Arial Black" panose="020B0A04020102020204" pitchFamily="34" charset="0"/>
              </a:rPr>
              <a:t>gravity</a:t>
            </a:r>
          </a:p>
        </p:txBody>
      </p:sp>
      <p:pic>
        <p:nvPicPr>
          <p:cNvPr id="6148"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6613" y="1189979"/>
            <a:ext cx="2433638"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23123" y="1179660"/>
            <a:ext cx="22860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31995" y="1179660"/>
            <a:ext cx="2217737"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5"/>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272966" y="2833835"/>
            <a:ext cx="4786313"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0210" y="5476103"/>
            <a:ext cx="8967537" cy="830997"/>
          </a:xfrm>
          <a:prstGeom prst="rect">
            <a:avLst/>
          </a:prstGeom>
          <a:solidFill>
            <a:schemeClr val="bg2">
              <a:lumMod val="20000"/>
              <a:lumOff val="80000"/>
            </a:schemeClr>
          </a:solidFill>
        </p:spPr>
        <p:txBody>
          <a:bodyPr wrap="square" rtlCol="0">
            <a:spAutoFit/>
          </a:bodyPr>
          <a:lstStyle/>
          <a:p>
            <a:pPr algn="ctr"/>
            <a:r>
              <a:rPr lang="en-US" dirty="0" smtClean="0">
                <a:latin typeface="+mn-lt"/>
              </a:rPr>
              <a:t>Some astronauts/cosmonauts must be carried out of the Soyuz after 6 months, others can get up and do tasks on their own.</a:t>
            </a:r>
            <a:endParaRPr lang="en-US" dirty="0">
              <a:latin typeface="+mn-lt"/>
            </a:endParaRPr>
          </a:p>
        </p:txBody>
      </p:sp>
    </p:spTree>
    <p:extLst>
      <p:ext uri="{BB962C8B-B14F-4D97-AF65-F5344CB8AC3E}">
        <p14:creationId xmlns:p14="http://schemas.microsoft.com/office/powerpoint/2010/main" val="1500851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t>
            </a:r>
            <a:r>
              <a:rPr lang="en-US" dirty="0" err="1" smtClean="0"/>
              <a:t>aways</a:t>
            </a:r>
            <a:endParaRPr lang="en-US" dirty="0"/>
          </a:p>
        </p:txBody>
      </p:sp>
      <p:sp>
        <p:nvSpPr>
          <p:cNvPr id="4" name="Content Placeholder 3"/>
          <p:cNvSpPr>
            <a:spLocks noGrp="1"/>
          </p:cNvSpPr>
          <p:nvPr>
            <p:ph idx="1"/>
          </p:nvPr>
        </p:nvSpPr>
        <p:spPr>
          <a:xfrm>
            <a:off x="762000" y="1306049"/>
            <a:ext cx="7772400" cy="4340772"/>
          </a:xfrm>
        </p:spPr>
        <p:txBody>
          <a:bodyPr/>
          <a:lstStyle/>
          <a:p>
            <a:r>
              <a:rPr lang="en-US" sz="2400" dirty="0" smtClean="0"/>
              <a:t>Human spaceflight is one of the most challenging endeavors that we undertake.</a:t>
            </a:r>
            <a:br>
              <a:rPr lang="en-US" sz="2400" dirty="0" smtClean="0"/>
            </a:br>
            <a:endParaRPr lang="en-US" sz="2400" dirty="0" smtClean="0"/>
          </a:p>
          <a:p>
            <a:r>
              <a:rPr lang="en-US" sz="2400" dirty="0" smtClean="0"/>
              <a:t>The risk that astronauts carry in space depends in part on their genetics.  How much?</a:t>
            </a:r>
            <a:br>
              <a:rPr lang="en-US" sz="2400" dirty="0" smtClean="0"/>
            </a:br>
            <a:endParaRPr lang="en-US" sz="2400" dirty="0" smtClean="0"/>
          </a:p>
          <a:p>
            <a:r>
              <a:rPr lang="en-US" sz="2400" dirty="0" smtClean="0"/>
              <a:t>The countermeasures we provide to astronauts in space will vary in effectiveness depending on genetics.  How much?</a:t>
            </a:r>
            <a:br>
              <a:rPr lang="en-US" sz="2400" dirty="0" smtClean="0"/>
            </a:br>
            <a:endParaRPr lang="en-US" sz="2400" dirty="0" smtClean="0"/>
          </a:p>
          <a:p>
            <a:r>
              <a:rPr lang="en-US" sz="2400" dirty="0" smtClean="0"/>
              <a:t>We are just at the beginning of unraveling the answers to these questions.</a:t>
            </a:r>
            <a:br>
              <a:rPr lang="en-US" sz="2400" dirty="0" smtClean="0"/>
            </a:br>
            <a:endParaRPr lang="en-US" sz="2400" dirty="0" smtClean="0"/>
          </a:p>
          <a:p>
            <a:endParaRPr lang="en-US" sz="2400" dirty="0"/>
          </a:p>
        </p:txBody>
      </p:sp>
      <p:sp>
        <p:nvSpPr>
          <p:cNvPr id="3" name="Slide Number Placeholder 2"/>
          <p:cNvSpPr>
            <a:spLocks noGrp="1"/>
          </p:cNvSpPr>
          <p:nvPr>
            <p:ph type="sldNum" sz="quarter" idx="4"/>
          </p:nvPr>
        </p:nvSpPr>
        <p:spPr/>
        <p:txBody>
          <a:bodyPr/>
          <a:lstStyle/>
          <a:p>
            <a:fld id="{22E67ABD-C830-42F2-84DE-889032800E76}" type="slidenum">
              <a:rPr lang="en-US" smtClean="0"/>
              <a:pPr/>
              <a:t>13</a:t>
            </a:fld>
            <a:endParaRPr lang="en-US" sz="1000" dirty="0">
              <a:latin typeface="Times New Roman" pitchFamily="1" charset="0"/>
            </a:endParaRPr>
          </a:p>
        </p:txBody>
      </p:sp>
    </p:spTree>
    <p:extLst>
      <p:ext uri="{BB962C8B-B14F-4D97-AF65-F5344CB8AC3E}">
        <p14:creationId xmlns:p14="http://schemas.microsoft.com/office/powerpoint/2010/main" val="8609829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5386" y="852026"/>
            <a:ext cx="9802001" cy="5515595"/>
          </a:xfrm>
          <a:prstGeom prst="rect">
            <a:avLst/>
          </a:prstGeom>
        </p:spPr>
      </p:pic>
      <p:sp>
        <p:nvSpPr>
          <p:cNvPr id="2" name="Title 1"/>
          <p:cNvSpPr>
            <a:spLocks noGrp="1"/>
          </p:cNvSpPr>
          <p:nvPr>
            <p:ph type="title"/>
          </p:nvPr>
        </p:nvSpPr>
        <p:spPr>
          <a:xfrm>
            <a:off x="256854" y="152400"/>
            <a:ext cx="8277546" cy="567169"/>
          </a:xfrm>
        </p:spPr>
        <p:txBody>
          <a:bodyPr/>
          <a:lstStyle/>
          <a:p>
            <a:r>
              <a:rPr lang="en-US" dirty="0" smtClean="0"/>
              <a:t>Questions?</a:t>
            </a:r>
            <a:endParaRPr lang="en-US" dirty="0"/>
          </a:p>
        </p:txBody>
      </p:sp>
      <p:sp>
        <p:nvSpPr>
          <p:cNvPr id="3" name="Slide Number Placeholder 2"/>
          <p:cNvSpPr>
            <a:spLocks noGrp="1"/>
          </p:cNvSpPr>
          <p:nvPr>
            <p:ph type="sldNum" sz="quarter" idx="4"/>
          </p:nvPr>
        </p:nvSpPr>
        <p:spPr/>
        <p:txBody>
          <a:bodyPr/>
          <a:lstStyle/>
          <a:p>
            <a:fld id="{22E67ABD-C830-42F2-84DE-889032800E76}" type="slidenum">
              <a:rPr lang="en-US" smtClean="0"/>
              <a:pPr/>
              <a:t>14</a:t>
            </a:fld>
            <a:endParaRPr lang="en-US" sz="1000" dirty="0">
              <a:latin typeface="Times New Roman" pitchFamily="1" charset="0"/>
            </a:endParaRPr>
          </a:p>
        </p:txBody>
      </p:sp>
    </p:spTree>
    <p:extLst>
      <p:ext uri="{BB962C8B-B14F-4D97-AF65-F5344CB8AC3E}">
        <p14:creationId xmlns:p14="http://schemas.microsoft.com/office/powerpoint/2010/main" val="19894679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5AC92-59AC-489A-AE4B-2A465D77DE75}"/>
              </a:ext>
            </a:extLst>
          </p:cNvPr>
          <p:cNvSpPr>
            <a:spLocks noGrp="1"/>
          </p:cNvSpPr>
          <p:nvPr>
            <p:ph type="title"/>
          </p:nvPr>
        </p:nvSpPr>
        <p:spPr/>
        <p:txBody>
          <a:bodyPr/>
          <a:lstStyle/>
          <a:p>
            <a:r>
              <a:rPr lang="en-US" dirty="0" smtClean="0"/>
              <a:t>NASA Key Points</a:t>
            </a:r>
            <a:endParaRPr lang="en-US" dirty="0"/>
          </a:p>
        </p:txBody>
      </p:sp>
      <p:sp>
        <p:nvSpPr>
          <p:cNvPr id="3" name="Content Placeholder 2">
            <a:extLst>
              <a:ext uri="{FF2B5EF4-FFF2-40B4-BE49-F238E27FC236}">
                <a16:creationId xmlns:a16="http://schemas.microsoft.com/office/drawing/2014/main" id="{5EBFC834-719A-4935-91F9-91AFBE3F7824}"/>
              </a:ext>
            </a:extLst>
          </p:cNvPr>
          <p:cNvSpPr>
            <a:spLocks noGrp="1"/>
          </p:cNvSpPr>
          <p:nvPr>
            <p:ph idx="1"/>
          </p:nvPr>
        </p:nvSpPr>
        <p:spPr/>
        <p:txBody>
          <a:bodyPr>
            <a:normAutofit/>
          </a:bodyPr>
          <a:lstStyle/>
          <a:p>
            <a:r>
              <a:rPr lang="en-US" sz="1200" dirty="0"/>
              <a:t>Addressing the challenges of moving humanity toward the Moon and Mars focuses and tests the best of our energies and skills to enable future discoveries, providing knowledge to improve life on Earth.</a:t>
            </a:r>
          </a:p>
          <a:p>
            <a:r>
              <a:rPr lang="en-US" sz="1200" dirty="0"/>
              <a:t>The International Space Station is an accessible space laboratory with unparalleled capability that is increasing knowledge of engineering and physical sciences, biology, the Earth, and the universe through intense research and technology demonstrations and providing the foundation for continuing human spaceflight beyond low-Earth orbit.</a:t>
            </a:r>
          </a:p>
          <a:p>
            <a:r>
              <a:rPr lang="en-US" sz="1200" dirty="0"/>
              <a:t>As a testbed for deep space exploration, the station is helping us learn how to keep astronauts healthy during long-duration space travel and demonstrating technologies for human and robotic exploration beyond low-Earth orbit, to the </a:t>
            </a:r>
            <a:r>
              <a:rPr lang="en-US" sz="1200" u="sng" dirty="0">
                <a:hlinkClick r:id="rId2"/>
              </a:rPr>
              <a:t>Moon and Mars</a:t>
            </a:r>
            <a:r>
              <a:rPr lang="en-US" sz="1200" dirty="0"/>
              <a:t>.</a:t>
            </a:r>
          </a:p>
          <a:p>
            <a:r>
              <a:rPr lang="en-US" sz="1200" dirty="0"/>
              <a:t>NASA is leading discovery of the best methods and technologies to support safe, productive human space travel to the Moon and Mars through human research at ground facilities, analog environments, and the International Space Station.</a:t>
            </a:r>
          </a:p>
          <a:p>
            <a:r>
              <a:rPr lang="en-US" sz="1200" dirty="0"/>
              <a:t>NASA’s human research is closing the gaps in current scientific understanding of how best to predict, assess, and solve the problems that humans encounter while living and working in space, and extrapolate that knowledge to protect the women and men who will go forward to the Moon and Mars.</a:t>
            </a:r>
          </a:p>
          <a:p>
            <a:r>
              <a:rPr lang="en-US" sz="1200" dirty="0"/>
              <a:t>The U.S. National Laboratory enables commercial industry, the private sector, academic institutions, non-NASA U.S. government agencies and other diverse users to access a unique research platform for developing and demonstrating new technologies, treatments, and products for improving life on Earth.</a:t>
            </a:r>
          </a:p>
          <a:p>
            <a:r>
              <a:rPr lang="en-US" sz="1200" dirty="0"/>
              <a:t>The International Space Station is the blueprint for American leadership in global cooperation, enabling a U.S.-led multinational partnership to advance shared goals in space exploration.</a:t>
            </a:r>
          </a:p>
        </p:txBody>
      </p:sp>
    </p:spTree>
    <p:extLst>
      <p:ext uri="{BB962C8B-B14F-4D97-AF65-F5344CB8AC3E}">
        <p14:creationId xmlns:p14="http://schemas.microsoft.com/office/powerpoint/2010/main" val="882625307"/>
      </p:ext>
    </p:extLst>
  </p:cSld>
  <p:clrMapOvr>
    <a:masterClrMapping/>
  </p:clrMapOvr>
  <p:timing>
    <p:tnLst>
      <p:par>
        <p:cTn id="1" dur="indefinite" restart="never" nodeType="tmRoot"/>
      </p:par>
    </p:tnLst>
  </p:timing>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Group xmlns="9f525798-53d4-440d-b4ba-c565b407013d">XPRAT</Group>
    <Year xmlns="9f525798-53d4-440d-b4ba-c565b407013d">2015</Year>
    <Month xmlns="9f525798-53d4-440d-b4ba-c565b407013d">(06) Jun</Month>
    <Attendees xmlns="9f525798-53d4-440d-b4ba-c565b407013d" xsi:nil="true"/>
    <Meeting_x0020_Date xmlns="9f525798-53d4-440d-b4ba-c565b407013d">2015-07-08T05:00:00+00:00</Meeting_x0020_Da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03D590115DD044EAD8F6239C0E21B00" ma:contentTypeVersion="5" ma:contentTypeDescription="Create a new document." ma:contentTypeScope="" ma:versionID="8a0e407c47a626145266b6e4a9d526ce">
  <xsd:schema xmlns:xsd="http://www.w3.org/2001/XMLSchema" xmlns:xs="http://www.w3.org/2001/XMLSchema" xmlns:p="http://schemas.microsoft.com/office/2006/metadata/properties" xmlns:ns2="9f525798-53d4-440d-b4ba-c565b407013d" targetNamespace="http://schemas.microsoft.com/office/2006/metadata/properties" ma:root="true" ma:fieldsID="ee678f491f9cd1cd7b3726b410214fd7" ns2:_="">
    <xsd:import namespace="9f525798-53d4-440d-b4ba-c565b407013d"/>
    <xsd:element name="properties">
      <xsd:complexType>
        <xsd:sequence>
          <xsd:element name="documentManagement">
            <xsd:complexType>
              <xsd:all>
                <xsd:element ref="ns2:Year" minOccurs="0"/>
                <xsd:element ref="ns2:Month" minOccurs="0"/>
                <xsd:element ref="ns2:Group" minOccurs="0"/>
                <xsd:element ref="ns2:Meeting_x0020_Date" minOccurs="0"/>
                <xsd:element ref="ns2:Attende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525798-53d4-440d-b4ba-c565b407013d" elementFormDefault="qualified">
    <xsd:import namespace="http://schemas.microsoft.com/office/2006/documentManagement/types"/>
    <xsd:import namespace="http://schemas.microsoft.com/office/infopath/2007/PartnerControls"/>
    <xsd:element name="Year" ma:index="8" nillable="true" ma:displayName="Year" ma:default="2015" ma:format="Dropdown" ma:internalName="Year">
      <xsd:simpleType>
        <xsd:restriction base="dms:Choice">
          <xsd:enumeration value="2015"/>
          <xsd:enumeration value="2016"/>
        </xsd:restriction>
      </xsd:simpleType>
    </xsd:element>
    <xsd:element name="Month" ma:index="9" nillable="true" ma:displayName="Month" ma:default="(01) Jan" ma:format="Dropdown" ma:internalName="Month">
      <xsd:simpleType>
        <xsd:restriction base="dms:Choice">
          <xsd:enumeration value="(01) Jan"/>
          <xsd:enumeration value="(02) Feb"/>
          <xsd:enumeration value="(03) Mar"/>
          <xsd:enumeration value="(04) Apr"/>
          <xsd:enumeration value="(05) May"/>
          <xsd:enumeration value="(06) Jun"/>
          <xsd:enumeration value="(07) Jul"/>
          <xsd:enumeration value="(08) Aug"/>
          <xsd:enumeration value="(09) Sep"/>
          <xsd:enumeration value="(10) Oct"/>
          <xsd:enumeration value="(11) Nov"/>
          <xsd:enumeration value="(12) Dec"/>
        </xsd:restriction>
      </xsd:simpleType>
    </xsd:element>
    <xsd:element name="Group" ma:index="10" nillable="true" ma:displayName="Group" ma:default="Generic" ma:description="Please choose the group associated with this roadshow" ma:format="Dropdown" ma:internalName="Group">
      <xsd:simpleType>
        <xsd:restriction base="dms:Choice">
          <xsd:enumeration value="CHS"/>
          <xsd:enumeration value="HRP"/>
          <xsd:enumeration value="LSAH"/>
          <xsd:enumeration value="XPRAT"/>
          <xsd:enumeration value="Radiation"/>
          <xsd:enumeration value="Generic"/>
          <xsd:enumeration value="XXXX"/>
        </xsd:restriction>
      </xsd:simpleType>
    </xsd:element>
    <xsd:element name="Meeting_x0020_Date" ma:index="11" nillable="true" ma:displayName="Meeting Date" ma:format="DateOnly" ma:internalName="Meeting_x0020_Date">
      <xsd:simpleType>
        <xsd:restriction base="dms:DateTime"/>
      </xsd:simpleType>
    </xsd:element>
    <xsd:element name="Attendees" ma:index="12" nillable="true" ma:displayName="Attendees" ma:internalName="Attende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04061D-9666-4F80-834C-87CB05082FBD}">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9f525798-53d4-440d-b4ba-c565b407013d"/>
    <ds:schemaRef ds:uri="http://www.w3.org/XML/1998/namespace"/>
    <ds:schemaRef ds:uri="http://purl.org/dc/dcmitype/"/>
  </ds:schemaRefs>
</ds:datastoreItem>
</file>

<file path=customXml/itemProps2.xml><?xml version="1.0" encoding="utf-8"?>
<ds:datastoreItem xmlns:ds="http://schemas.openxmlformats.org/officeDocument/2006/customXml" ds:itemID="{B542AF67-2F2A-40E0-A8F6-C53918E09509}">
  <ds:schemaRefs>
    <ds:schemaRef ds:uri="http://schemas.microsoft.com/sharepoint/v3/contenttype/forms"/>
  </ds:schemaRefs>
</ds:datastoreItem>
</file>

<file path=customXml/itemProps3.xml><?xml version="1.0" encoding="utf-8"?>
<ds:datastoreItem xmlns:ds="http://schemas.openxmlformats.org/officeDocument/2006/customXml" ds:itemID="{74927520-8902-490A-A0B1-A64CE1567C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525798-53d4-440d-b4ba-c565b40701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155882</TotalTime>
  <Words>1334</Words>
  <Application>Microsoft Office PowerPoint</Application>
  <PresentationFormat>On-screen Show (4:3)</PresentationFormat>
  <Paragraphs>156</Paragraphs>
  <Slides>15</Slides>
  <Notes>8</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15</vt:i4>
      </vt:variant>
    </vt:vector>
  </HeadingPairs>
  <TitlesOfParts>
    <vt:vector size="30" baseType="lpstr">
      <vt:lpstr>ＭＳ Ｐゴシック</vt:lpstr>
      <vt:lpstr>ＭＳ Ｐゴシック</vt:lpstr>
      <vt:lpstr>Arial</vt:lpstr>
      <vt:lpstr>Arial Black</vt:lpstr>
      <vt:lpstr>Calibri</vt:lpstr>
      <vt:lpstr>Calibri Light</vt:lpstr>
      <vt:lpstr>Helvetica</vt:lpstr>
      <vt:lpstr>Helvetica Neue Black Condensed</vt:lpstr>
      <vt:lpstr>Times</vt:lpstr>
      <vt:lpstr>Times New Roman</vt:lpstr>
      <vt:lpstr>-webkit-standard</vt:lpstr>
      <vt:lpstr>Wingdings</vt:lpstr>
      <vt:lpstr>ヒラギノ角ゴ Pro W3</vt:lpstr>
      <vt:lpstr>Earth-Moon-May2012_HRP</vt:lpstr>
      <vt:lpstr>Custom Design</vt:lpstr>
      <vt:lpstr>Human Systems Risk in Spaceflight </vt:lpstr>
      <vt:lpstr>To discover and expand knowledge for the benefit of humanity</vt:lpstr>
      <vt:lpstr>PowerPoint Presentation</vt:lpstr>
      <vt:lpstr>PowerPoint Presentation</vt:lpstr>
      <vt:lpstr>Progressive Earth Independence</vt:lpstr>
      <vt:lpstr>Why does performance matter?</vt:lpstr>
      <vt:lpstr>Decreasing Medical Risk in Spaceflight</vt:lpstr>
      <vt:lpstr>Example: Spaceflight Changes  the Body</vt:lpstr>
      <vt:lpstr>Goal:</vt:lpstr>
      <vt:lpstr>Biologic Variability </vt:lpstr>
      <vt:lpstr>PowerPoint Presentation</vt:lpstr>
      <vt:lpstr>PowerPoint Presentation</vt:lpstr>
      <vt:lpstr>Take-aways</vt:lpstr>
      <vt:lpstr>Questions?</vt:lpstr>
      <vt:lpstr>NASA Key Points</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ExMC Talk</dc:title>
  <dc:creator>Erik Antonsen</dc:creator>
  <cp:lastModifiedBy>Antonsen, Erik L. (JSC-SD111)[IPA]</cp:lastModifiedBy>
  <cp:revision>1366</cp:revision>
  <cp:lastPrinted>2017-07-28T22:23:08Z</cp:lastPrinted>
  <dcterms:created xsi:type="dcterms:W3CDTF">2012-07-09T18:54:00Z</dcterms:created>
  <dcterms:modified xsi:type="dcterms:W3CDTF">2021-01-13T21:04:44Z</dcterms:modified>
  <cp:contentStatus>Working 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0x010100403D590115DD044EAD8F6239C0E21B00</vt:lpwstr>
  </property>
</Properties>
</file>