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5">
  <p:sldMasterIdLst>
    <p:sldMasterId id="2147483648" r:id="rId1"/>
  </p:sldMasterIdLst>
  <p:notesMasterIdLst>
    <p:notesMasterId r:id="rId12"/>
  </p:notesMasterIdLst>
  <p:sldIdLst>
    <p:sldId id="256" r:id="rId2"/>
    <p:sldId id="260" r:id="rId3"/>
    <p:sldId id="266" r:id="rId4"/>
    <p:sldId id="267" r:id="rId5"/>
    <p:sldId id="263" r:id="rId6"/>
    <p:sldId id="264" r:id="rId7"/>
    <p:sldId id="259" r:id="rId8"/>
    <p:sldId id="265" r:id="rId9"/>
    <p:sldId id="262" r:id="rId10"/>
    <p:sldId id="25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ryabeigi, Kamran (LARC-D312)" initials="DK(" lastIdx="7" clrIdx="0">
    <p:extLst>
      <p:ext uri="{19B8F6BF-5375-455C-9EA6-DF929625EA0E}">
        <p15:presenceInfo xmlns:p15="http://schemas.microsoft.com/office/powerpoint/2012/main" userId="S::kdaryabe@ndc.nasa.gov::34befb04-b1d7-4f1d-9abb-625ad10abab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64"/>
    <p:restoredTop sz="96327"/>
  </p:normalViewPr>
  <p:slideViewPr>
    <p:cSldViewPr snapToGrid="0" snapToObjects="1">
      <p:cViewPr varScale="1">
        <p:scale>
          <a:sx n="99" d="100"/>
          <a:sy n="99" d="100"/>
        </p:scale>
        <p:origin x="192" y="8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4595B-7959-4E36-8C8D-8119540CF05C}" type="datetimeFigureOut">
              <a:rPr lang="en-US" smtClean="0"/>
              <a:t>11/4/20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99448-DC67-44D9-8485-92F12CDA7B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926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6B286-9717-724B-8D62-48B284D560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DBABD5-54CB-CD40-8732-3166633FB2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E000F-FF43-E04F-B8F5-82EFC768C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F249E2-040E-FC4E-AD10-DEDBB77F7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E44-AB08-AF46-B5ED-809649FC184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1E1E75-BEFE-804B-B3AA-64047066015D}"/>
              </a:ext>
            </a:extLst>
          </p:cNvPr>
          <p:cNvSpPr txBox="1"/>
          <p:nvPr userDrawn="1"/>
        </p:nvSpPr>
        <p:spPr>
          <a:xfrm>
            <a:off x="0" y="6492875"/>
            <a:ext cx="128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LAUNCHED BY</a:t>
            </a:r>
          </a:p>
        </p:txBody>
      </p:sp>
    </p:spTree>
    <p:extLst>
      <p:ext uri="{BB962C8B-B14F-4D97-AF65-F5344CB8AC3E}">
        <p14:creationId xmlns:p14="http://schemas.microsoft.com/office/powerpoint/2010/main" val="4177588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DE795-2243-8B45-AE16-0D1437D93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3AAD-146C-C84B-9A47-FB478A67A9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7D760-9485-4542-AD28-6FD8C5DE0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48DFA-B465-AE42-9C39-5EEE01208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E44-AB08-AF46-B5ED-809649FC184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2180F2-E67A-4B47-9FB2-E4A0601D2405}"/>
              </a:ext>
            </a:extLst>
          </p:cNvPr>
          <p:cNvSpPr txBox="1"/>
          <p:nvPr userDrawn="1"/>
        </p:nvSpPr>
        <p:spPr>
          <a:xfrm>
            <a:off x="0" y="6492875"/>
            <a:ext cx="128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LAUNCHED BY</a:t>
            </a:r>
          </a:p>
        </p:txBody>
      </p:sp>
    </p:spTree>
    <p:extLst>
      <p:ext uri="{BB962C8B-B14F-4D97-AF65-F5344CB8AC3E}">
        <p14:creationId xmlns:p14="http://schemas.microsoft.com/office/powerpoint/2010/main" val="647180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C93AC6-44C7-0A45-8109-C5BC29B13A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0B057-DFC8-0A42-9FE3-EC8375A9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8DC0F-7CF2-2841-8886-09350949A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E975B-8106-E840-AF3B-2C1D47CE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E44-AB08-AF46-B5ED-809649FC184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91893E-D540-4C4B-9E5A-69AE45667A90}"/>
              </a:ext>
            </a:extLst>
          </p:cNvPr>
          <p:cNvSpPr txBox="1"/>
          <p:nvPr userDrawn="1"/>
        </p:nvSpPr>
        <p:spPr>
          <a:xfrm>
            <a:off x="0" y="6492875"/>
            <a:ext cx="128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LAUNCHED BY</a:t>
            </a:r>
          </a:p>
        </p:txBody>
      </p:sp>
    </p:spTree>
    <p:extLst>
      <p:ext uri="{BB962C8B-B14F-4D97-AF65-F5344CB8AC3E}">
        <p14:creationId xmlns:p14="http://schemas.microsoft.com/office/powerpoint/2010/main" val="84115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AB12C-40B1-A24D-94F7-891DB3522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C8100-1902-E24F-BA76-AC22096FEA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54D4B-5C55-8445-AD11-184EA2069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CB0C1-DD3B-8E44-936B-744FF6A3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E44-AB08-AF46-B5ED-809649FC18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625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393FF-1B89-3748-B7E1-C6A0F96B7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D4EF56-B603-7043-9E11-AF71E1A5C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A3F47-FA64-CE40-AE6C-821A11F2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C00CA-F5BC-CD45-AE66-B7638C46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E44-AB08-AF46-B5ED-809649FC184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F22BA7-6B89-D049-A10E-431E7999F815}"/>
              </a:ext>
            </a:extLst>
          </p:cNvPr>
          <p:cNvSpPr txBox="1"/>
          <p:nvPr userDrawn="1"/>
        </p:nvSpPr>
        <p:spPr>
          <a:xfrm>
            <a:off x="0" y="6492875"/>
            <a:ext cx="128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LAUNCHED BY</a:t>
            </a:r>
          </a:p>
        </p:txBody>
      </p:sp>
    </p:spTree>
    <p:extLst>
      <p:ext uri="{BB962C8B-B14F-4D97-AF65-F5344CB8AC3E}">
        <p14:creationId xmlns:p14="http://schemas.microsoft.com/office/powerpoint/2010/main" val="2204038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CB467-5C12-D64D-BB3C-790C20436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EDD86-6281-9440-920F-07F0CBE793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B7B95-A1B9-3B4D-BB97-497CD0834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5A0B4-5689-F341-BC12-C361F0F58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15590-E2B9-8640-937C-F896E2FF2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E44-AB08-AF46-B5ED-809649FC184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BA831B-4FE9-394D-9FC0-7B7F40FE1D84}"/>
              </a:ext>
            </a:extLst>
          </p:cNvPr>
          <p:cNvSpPr txBox="1"/>
          <p:nvPr userDrawn="1"/>
        </p:nvSpPr>
        <p:spPr>
          <a:xfrm>
            <a:off x="0" y="6492875"/>
            <a:ext cx="128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LAUNCHED BY</a:t>
            </a:r>
          </a:p>
        </p:txBody>
      </p:sp>
    </p:spTree>
    <p:extLst>
      <p:ext uri="{BB962C8B-B14F-4D97-AF65-F5344CB8AC3E}">
        <p14:creationId xmlns:p14="http://schemas.microsoft.com/office/powerpoint/2010/main" val="3098565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6C26C-4B59-7643-8037-7216BDEC6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304CC-F657-CB48-91C2-22FA192D8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BFE262-FAC9-804C-8B4A-991F1E6B22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9542A3-D99D-A148-BA50-9DA1920F54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AA6B1-82AD-8548-95D3-C064831BEA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85DE76-6D57-914A-8A1C-43E4D341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17AD36-9158-CC4D-8464-97AE678D3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E44-AB08-AF46-B5ED-809649FC184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B8177A-C181-E644-BF70-7FEE662F896B}"/>
              </a:ext>
            </a:extLst>
          </p:cNvPr>
          <p:cNvSpPr txBox="1"/>
          <p:nvPr userDrawn="1"/>
        </p:nvSpPr>
        <p:spPr>
          <a:xfrm>
            <a:off x="0" y="6492875"/>
            <a:ext cx="128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LAUNCHED BY</a:t>
            </a:r>
          </a:p>
        </p:txBody>
      </p:sp>
    </p:spTree>
    <p:extLst>
      <p:ext uri="{BB962C8B-B14F-4D97-AF65-F5344CB8AC3E}">
        <p14:creationId xmlns:p14="http://schemas.microsoft.com/office/powerpoint/2010/main" val="2165685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E562F-D965-0F42-8513-3F0D66DF4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F4A90-0BB3-FC46-970D-1749CE7AA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D89F80-ABCF-FC44-89AD-0A19E1328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E44-AB08-AF46-B5ED-809649FC184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7150F9-C650-5A4C-9304-5967B4876F3A}"/>
              </a:ext>
            </a:extLst>
          </p:cNvPr>
          <p:cNvSpPr txBox="1"/>
          <p:nvPr userDrawn="1"/>
        </p:nvSpPr>
        <p:spPr>
          <a:xfrm>
            <a:off x="0" y="6492875"/>
            <a:ext cx="128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LAUNCHED BY</a:t>
            </a:r>
          </a:p>
        </p:txBody>
      </p:sp>
    </p:spTree>
    <p:extLst>
      <p:ext uri="{BB962C8B-B14F-4D97-AF65-F5344CB8AC3E}">
        <p14:creationId xmlns:p14="http://schemas.microsoft.com/office/powerpoint/2010/main" val="1884415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F2A9D-26E1-0E4E-8307-B99A9DE34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7A144-2BFF-3B43-9611-2DA58A206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E44-AB08-AF46-B5ED-809649FC184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051428-9152-BE43-A970-47904479BBF7}"/>
              </a:ext>
            </a:extLst>
          </p:cNvPr>
          <p:cNvSpPr txBox="1"/>
          <p:nvPr userDrawn="1"/>
        </p:nvSpPr>
        <p:spPr>
          <a:xfrm>
            <a:off x="0" y="6492875"/>
            <a:ext cx="128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LAUNCHED BY</a:t>
            </a:r>
          </a:p>
        </p:txBody>
      </p:sp>
    </p:spTree>
    <p:extLst>
      <p:ext uri="{BB962C8B-B14F-4D97-AF65-F5344CB8AC3E}">
        <p14:creationId xmlns:p14="http://schemas.microsoft.com/office/powerpoint/2010/main" val="3658632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C4B9C-78D0-3043-825B-E19C2FBDE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D70FC-D5D8-9D48-BE0E-7F15DFF13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8DDC89-0670-B04C-9DDB-A49D2A6B89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F1B7A-E1DE-C54E-9700-BF0C67C9E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35A2A1-BBE9-7840-AB5C-00C660B0B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E44-AB08-AF46-B5ED-809649FC184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32DB81-F8AA-6140-B1A4-FC592D9EEBDE}"/>
              </a:ext>
            </a:extLst>
          </p:cNvPr>
          <p:cNvSpPr txBox="1"/>
          <p:nvPr userDrawn="1"/>
        </p:nvSpPr>
        <p:spPr>
          <a:xfrm>
            <a:off x="0" y="6492875"/>
            <a:ext cx="128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LAUNCHED BY</a:t>
            </a:r>
          </a:p>
        </p:txBody>
      </p:sp>
    </p:spTree>
    <p:extLst>
      <p:ext uri="{BB962C8B-B14F-4D97-AF65-F5344CB8AC3E}">
        <p14:creationId xmlns:p14="http://schemas.microsoft.com/office/powerpoint/2010/main" val="3672758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C96A2-266A-D144-BE1C-89CC778FB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852D05-32FA-FB4F-BFBC-08B985269C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86739-1F41-E74E-948C-7287A5FDC9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F12398-2059-FF4E-BA6E-A4461C349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5DD01F-3919-D54D-9DBF-7DE2187B9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E44-AB08-AF46-B5ED-809649FC184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F5E950-07CB-DF46-9701-6451124919B9}"/>
              </a:ext>
            </a:extLst>
          </p:cNvPr>
          <p:cNvSpPr txBox="1"/>
          <p:nvPr userDrawn="1"/>
        </p:nvSpPr>
        <p:spPr>
          <a:xfrm>
            <a:off x="0" y="6492875"/>
            <a:ext cx="128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LAUNCHED BY</a:t>
            </a:r>
          </a:p>
        </p:txBody>
      </p:sp>
    </p:spTree>
    <p:extLst>
      <p:ext uri="{BB962C8B-B14F-4D97-AF65-F5344CB8AC3E}">
        <p14:creationId xmlns:p14="http://schemas.microsoft.com/office/powerpoint/2010/main" val="920037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2406DA-5D28-554F-B0B4-8F1353AFD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C76093-1C11-A844-9109-A74E95209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D72AC-3FFF-7740-861B-50284FAE7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FFF46-4E5B-9C48-9260-DF22E0DD51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DBE44-AB08-AF46-B5ED-809649FC184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00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microsoft.com/office/2007/relationships/hdphoto" Target="../media/hdphoto1.wdp"/><Relationship Id="rId10" Type="http://schemas.openxmlformats.org/officeDocument/2006/relationships/image" Target="../media/image14.jpeg"/><Relationship Id="rId4" Type="http://schemas.openxmlformats.org/officeDocument/2006/relationships/image" Target="../media/image5.png"/><Relationship Id="rId9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4.png"/><Relationship Id="rId7" Type="http://schemas.openxmlformats.org/officeDocument/2006/relationships/image" Target="../media/image17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jpeg"/><Relationship Id="rId5" Type="http://schemas.microsoft.com/office/2007/relationships/hdphoto" Target="../media/hdphoto1.wdp"/><Relationship Id="rId10" Type="http://schemas.openxmlformats.org/officeDocument/2006/relationships/image" Target="../media/image20.jpeg"/><Relationship Id="rId4" Type="http://schemas.openxmlformats.org/officeDocument/2006/relationships/image" Target="../media/image5.pn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pn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microsoft.com/office/2007/relationships/hdphoto" Target="../media/hdphoto1.wdp"/><Relationship Id="rId10" Type="http://schemas.openxmlformats.org/officeDocument/2006/relationships/image" Target="../media/image26.jpeg"/><Relationship Id="rId4" Type="http://schemas.openxmlformats.org/officeDocument/2006/relationships/image" Target="../media/image5.png"/><Relationship Id="rId9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0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tiff"/><Relationship Id="rId3" Type="http://schemas.openxmlformats.org/officeDocument/2006/relationships/image" Target="../media/image4.png"/><Relationship Id="rId7" Type="http://schemas.openxmlformats.org/officeDocument/2006/relationships/image" Target="../media/image3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F004B-D1F5-F944-9301-456C8B76CA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F81A4D-3AD9-A940-A822-6EC5C8B009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D4C630-AAEF-DD45-924B-657CC432E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>
            <a:fillRect/>
          </a:stretch>
        </p:blipFill>
        <p:spPr>
          <a:xfrm>
            <a:off x="0" y="12879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C2CC91-FDB9-B842-ADD1-AB48106B6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2691" y="263276"/>
            <a:ext cx="5466617" cy="13124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EC971C1-A43A-D942-8243-3A09E146A122}"/>
              </a:ext>
            </a:extLst>
          </p:cNvPr>
          <p:cNvSpPr/>
          <p:nvPr/>
        </p:nvSpPr>
        <p:spPr>
          <a:xfrm>
            <a:off x="4433776" y="6346466"/>
            <a:ext cx="3324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www.ascend.events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E6C69A-EC47-3F4F-9E1C-CECAA2A362DB}"/>
              </a:ext>
            </a:extLst>
          </p:cNvPr>
          <p:cNvSpPr txBox="1"/>
          <p:nvPr/>
        </p:nvSpPr>
        <p:spPr>
          <a:xfrm>
            <a:off x="0" y="1710043"/>
            <a:ext cx="12192000" cy="1754326"/>
          </a:xfrm>
          <a:prstGeom prst="rect">
            <a:avLst/>
          </a:prstGeom>
          <a:solidFill>
            <a:schemeClr val="tx1">
              <a:lumMod val="95000"/>
              <a:lumOff val="5000"/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On-orbit Servicing, Assembly and Manufacturing (OSAM)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Near-Term in-Space Developmental Test Persistent Platform: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ESPA-Star Based Implementation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F0962C-F8AE-417F-B495-C3F2F12E9442}"/>
              </a:ext>
            </a:extLst>
          </p:cNvPr>
          <p:cNvSpPr txBox="1"/>
          <p:nvPr/>
        </p:nvSpPr>
        <p:spPr>
          <a:xfrm>
            <a:off x="833867" y="5122477"/>
            <a:ext cx="10336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Bill Doggett and John T. Dorsey</a:t>
            </a:r>
          </a:p>
          <a:p>
            <a:pPr algn="ctr"/>
            <a:r>
              <a:rPr lang="en-US" sz="16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Structural Mechanics and Concepts Branch, NASA Langley Research Center, Hampton, VA, USA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E89666-1E7E-4365-BFCE-75B8438F3EC6}"/>
              </a:ext>
            </a:extLst>
          </p:cNvPr>
          <p:cNvSpPr txBox="1"/>
          <p:nvPr/>
        </p:nvSpPr>
        <p:spPr>
          <a:xfrm>
            <a:off x="927651" y="6112765"/>
            <a:ext cx="10336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529B"/>
              </a:buClr>
            </a:pPr>
            <a:r>
              <a:rPr lang="en-US" sz="1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material is declared a work of the U.S. Government and is not subject to copyright protection in the United States.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E89666-1E7E-4365-BFCE-75B8438F3EC6}"/>
              </a:ext>
            </a:extLst>
          </p:cNvPr>
          <p:cNvSpPr txBox="1"/>
          <p:nvPr/>
        </p:nvSpPr>
        <p:spPr>
          <a:xfrm>
            <a:off x="927651" y="3692459"/>
            <a:ext cx="10336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529B"/>
              </a:buClr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Panel-09 In-Space Development Test: Springboard For Rapid Development</a:t>
            </a:r>
          </a:p>
          <a:p>
            <a:pPr algn="ctr">
              <a:buClr>
                <a:srgbClr val="00529B"/>
              </a:buClr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November 16, 2020</a:t>
            </a:r>
          </a:p>
          <a:p>
            <a:pPr algn="ctr">
              <a:buClr>
                <a:srgbClr val="00529B"/>
              </a:buClr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1400 – 1600 EST</a:t>
            </a:r>
          </a:p>
        </p:txBody>
      </p:sp>
    </p:spTree>
    <p:extLst>
      <p:ext uri="{BB962C8B-B14F-4D97-AF65-F5344CB8AC3E}">
        <p14:creationId xmlns:p14="http://schemas.microsoft.com/office/powerpoint/2010/main" val="1477615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iing, air, person&#10;&#10;Description automatically generated">
            <a:extLst>
              <a:ext uri="{FF2B5EF4-FFF2-40B4-BE49-F238E27FC236}">
                <a16:creationId xmlns:a16="http://schemas.microsoft.com/office/drawing/2014/main" id="{89EFA025-86EF-0049-A958-868F7E08F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A69AA9-FE4B-B244-A1E0-A328D6D54700}"/>
              </a:ext>
            </a:extLst>
          </p:cNvPr>
          <p:cNvSpPr/>
          <p:nvPr/>
        </p:nvSpPr>
        <p:spPr>
          <a:xfrm>
            <a:off x="4433776" y="5613766"/>
            <a:ext cx="33244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</a:rPr>
              <a:t>www.ascend.events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E44-AB08-AF46-B5ED-809649FC184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853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EAEE20C-A745-DA40-8EBC-980EB6435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11049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B6E954-38D7-CC41-B6AD-864C095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893" y="148387"/>
            <a:ext cx="10626811" cy="95651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Near-term Persistent Platform Orbital Testbed: 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Small Satellite-Based Architecture Option 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9A12D-0D38-894B-AC67-B24A8247F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31945" r="75000" b="31944"/>
          <a:stretch/>
        </p:blipFill>
        <p:spPr>
          <a:xfrm>
            <a:off x="129745" y="153944"/>
            <a:ext cx="797011" cy="7970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76B5F3-A57A-5C45-BF6B-492E2EF8946C}"/>
              </a:ext>
            </a:extLst>
          </p:cNvPr>
          <p:cNvCxnSpPr/>
          <p:nvPr/>
        </p:nvCxnSpPr>
        <p:spPr>
          <a:xfrm>
            <a:off x="1063487" y="148387"/>
            <a:ext cx="0" cy="8025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43B58BA-5C94-4EAF-82CE-D1C69B8228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93" b="77315" l="30781" r="68594"/>
                    </a14:imgEffect>
                  </a14:imgLayer>
                </a14:imgProps>
              </a:ext>
            </a:extLst>
          </a:blip>
          <a:srcRect l="31500" t="23184" r="32083" b="23778"/>
          <a:stretch/>
        </p:blipFill>
        <p:spPr>
          <a:xfrm>
            <a:off x="11073962" y="121429"/>
            <a:ext cx="1045484" cy="8564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14881" y="6356350"/>
            <a:ext cx="2743200" cy="365125"/>
          </a:xfrm>
        </p:spPr>
        <p:txBody>
          <a:bodyPr/>
          <a:lstStyle/>
          <a:p>
            <a:fld id="{51EDBE44-AB08-AF46-B5ED-809649FC1847}" type="slidenum">
              <a:rPr lang="en-US" smtClean="0"/>
              <a:t>2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3BB546B-9D92-4BBB-BA2F-534F6BA15C68}"/>
              </a:ext>
            </a:extLst>
          </p:cNvPr>
          <p:cNvSpPr txBox="1">
            <a:spLocks/>
          </p:cNvSpPr>
          <p:nvPr/>
        </p:nvSpPr>
        <p:spPr>
          <a:xfrm>
            <a:off x="244549" y="1157688"/>
            <a:ext cx="11798595" cy="1741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600"/>
              </a:spcBef>
              <a:buClr>
                <a:srgbClr val="00529B"/>
              </a:buClr>
              <a:buFont typeface="Arial" panose="020B0604020202020204" pitchFamily="34" charset="0"/>
              <a:buNone/>
            </a:pPr>
            <a:r>
              <a:rPr lang="en-US" altLang="en-US" sz="2400" u="sng" dirty="0"/>
              <a:t>Terms Used</a:t>
            </a:r>
          </a:p>
          <a:p>
            <a:pPr marL="0" indent="0">
              <a:lnSpc>
                <a:spcPct val="105000"/>
              </a:lnSpc>
              <a:spcBef>
                <a:spcPts val="600"/>
              </a:spcBef>
              <a:buClr>
                <a:srgbClr val="00529B"/>
              </a:buClr>
              <a:buFont typeface="Arial" panose="020B0604020202020204" pitchFamily="34" charset="0"/>
              <a:buNone/>
            </a:pPr>
            <a:r>
              <a:rPr lang="en-US" altLang="en-US" sz="2000" dirty="0"/>
              <a:t>OSAM: On-orbit Servicing, Assembly and Manufacturing.</a:t>
            </a:r>
          </a:p>
          <a:p>
            <a:pPr marL="0" indent="0">
              <a:lnSpc>
                <a:spcPct val="105000"/>
              </a:lnSpc>
              <a:spcBef>
                <a:spcPts val="600"/>
              </a:spcBef>
              <a:buClr>
                <a:srgbClr val="00529B"/>
              </a:buClr>
              <a:buFont typeface="Arial" panose="020B0604020202020204" pitchFamily="34" charset="0"/>
              <a:buNone/>
            </a:pPr>
            <a:r>
              <a:rPr lang="en-US" altLang="en-US" sz="2000" dirty="0"/>
              <a:t>Persistent Asset:  Any space system that benefits from multiple visits or OSAM.</a:t>
            </a:r>
          </a:p>
          <a:p>
            <a:pPr marL="0" indent="0">
              <a:lnSpc>
                <a:spcPct val="105000"/>
              </a:lnSpc>
              <a:spcBef>
                <a:spcPts val="600"/>
              </a:spcBef>
              <a:buClr>
                <a:srgbClr val="00529B"/>
              </a:buClr>
              <a:buNone/>
            </a:pPr>
            <a:r>
              <a:rPr lang="en-US" altLang="en-US" sz="2000" dirty="0"/>
              <a:t>Persistent Asset Paradigm:  Assets designed to leverage OSAM capabilities.   A </a:t>
            </a:r>
            <a:r>
              <a:rPr lang="en-US" altLang="en-US" sz="2000" u="sng" dirty="0"/>
              <a:t>Persistent Platform </a:t>
            </a:r>
            <a:r>
              <a:rPr lang="en-US" altLang="en-US" sz="2000" dirty="0"/>
              <a:t>is an example.</a:t>
            </a:r>
            <a:endParaRPr lang="en-US" sz="2000" dirty="0"/>
          </a:p>
          <a:p>
            <a:pPr marL="0" indent="0">
              <a:lnSpc>
                <a:spcPct val="105000"/>
              </a:lnSpc>
              <a:spcBef>
                <a:spcPts val="600"/>
              </a:spcBef>
              <a:buClr>
                <a:srgbClr val="00529B"/>
              </a:buClr>
              <a:buFont typeface="Arial" panose="020B0604020202020204" pitchFamily="34" charset="0"/>
              <a:buNone/>
            </a:pPr>
            <a:endParaRPr lang="en-US" sz="20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3BB546B-9D92-4BBB-BA2F-534F6BA15C68}"/>
              </a:ext>
            </a:extLst>
          </p:cNvPr>
          <p:cNvSpPr txBox="1">
            <a:spLocks/>
          </p:cNvSpPr>
          <p:nvPr/>
        </p:nvSpPr>
        <p:spPr>
          <a:xfrm>
            <a:off x="244549" y="2898785"/>
            <a:ext cx="10252213" cy="10246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Bef>
                <a:spcPts val="600"/>
              </a:spcBef>
              <a:buClr>
                <a:srgbClr val="00529B"/>
              </a:buClr>
              <a:buFont typeface="Arial" panose="020B0604020202020204" pitchFamily="34" charset="0"/>
              <a:buNone/>
            </a:pPr>
            <a:r>
              <a:rPr lang="en-US" altLang="en-US" sz="2400" u="sng" dirty="0"/>
              <a:t>Outline</a:t>
            </a:r>
          </a:p>
        </p:txBody>
      </p:sp>
      <p:sp>
        <p:nvSpPr>
          <p:cNvPr id="16" name="Text Box 2">
            <a:extLst>
              <a:ext uri="{FF2B5EF4-FFF2-40B4-BE49-F238E27FC236}">
                <a16:creationId xmlns:a16="http://schemas.microsoft.com/office/drawing/2014/main" id="{27F6425C-DA9D-B149-A679-9446711ED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253" y="3464475"/>
            <a:ext cx="8309823" cy="253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233363" marR="0" indent="-233363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OSAM Summary</a:t>
            </a:r>
          </a:p>
          <a:p>
            <a:pPr marL="233363" marR="0" indent="-233363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Assembly Approaches</a:t>
            </a:r>
          </a:p>
          <a:p>
            <a:pPr marL="233363" marR="0" indent="-233363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Robotic Approaches for Assembly and Servicing</a:t>
            </a:r>
          </a:p>
          <a:p>
            <a:pPr marL="233363" indent="-233363">
              <a:lnSpc>
                <a:spcPct val="105000"/>
              </a:lnSpc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Persistent Platform Testbed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 Validate Technology</a:t>
            </a:r>
          </a:p>
          <a:p>
            <a:pPr marL="233363" indent="-233363">
              <a:lnSpc>
                <a:spcPct val="105000"/>
              </a:lnSpc>
              <a:spcAft>
                <a:spcPts val="1200"/>
              </a:spcAft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Small Satellite Based Persistent Platform</a:t>
            </a:r>
          </a:p>
        </p:txBody>
      </p:sp>
    </p:spTree>
    <p:extLst>
      <p:ext uri="{BB962C8B-B14F-4D97-AF65-F5344CB8AC3E}">
        <p14:creationId xmlns:p14="http://schemas.microsoft.com/office/powerpoint/2010/main" val="35195675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EAEE20C-A745-DA40-8EBC-980EB6435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11049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B6E954-38D7-CC41-B6AD-864C095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893" y="148387"/>
            <a:ext cx="10626811" cy="95651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Origin Story For On-orbit Servicing, Assembly and Manufacturing (OSAM) 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9A12D-0D38-894B-AC67-B24A8247F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31945" r="75000" b="31944"/>
          <a:stretch/>
        </p:blipFill>
        <p:spPr>
          <a:xfrm>
            <a:off x="129745" y="153944"/>
            <a:ext cx="797011" cy="7970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76B5F3-A57A-5C45-BF6B-492E2EF8946C}"/>
              </a:ext>
            </a:extLst>
          </p:cNvPr>
          <p:cNvCxnSpPr/>
          <p:nvPr/>
        </p:nvCxnSpPr>
        <p:spPr>
          <a:xfrm>
            <a:off x="1063487" y="148387"/>
            <a:ext cx="0" cy="8025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43B58BA-5C94-4EAF-82CE-D1C69B8228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93" b="77315" l="30781" r="68594"/>
                    </a14:imgEffect>
                  </a14:imgLayer>
                </a14:imgProps>
              </a:ext>
            </a:extLst>
          </a:blip>
          <a:srcRect l="31500" t="23184" r="32083" b="23778"/>
          <a:stretch/>
        </p:blipFill>
        <p:spPr>
          <a:xfrm>
            <a:off x="11073962" y="121429"/>
            <a:ext cx="1045484" cy="8564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14881" y="6356350"/>
            <a:ext cx="2743200" cy="365125"/>
          </a:xfrm>
        </p:spPr>
        <p:txBody>
          <a:bodyPr/>
          <a:lstStyle/>
          <a:p>
            <a:fld id="{51EDBE44-AB08-AF46-B5ED-809649FC1847}" type="slidenum">
              <a:rPr lang="en-US" smtClean="0"/>
              <a:t>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289C58-FB4B-ED4D-AB6A-394FB76EED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6218" y="1786163"/>
            <a:ext cx="4087368" cy="1608830"/>
          </a:xfrm>
          <a:prstGeom prst="rect">
            <a:avLst/>
          </a:prstGeom>
          <a:ln>
            <a:solidFill>
              <a:srgbClr val="0B3D9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BACAFB1-AC61-724F-A3CC-4BA7B73FAC0C}"/>
              </a:ext>
            </a:extLst>
          </p:cNvPr>
          <p:cNvGrpSpPr/>
          <p:nvPr/>
        </p:nvGrpSpPr>
        <p:grpSpPr>
          <a:xfrm>
            <a:off x="712316" y="1931953"/>
            <a:ext cx="4862629" cy="1463040"/>
            <a:chOff x="361949" y="1676573"/>
            <a:chExt cx="4862629" cy="1463040"/>
          </a:xfrm>
        </p:grpSpPr>
        <p:pic>
          <p:nvPicPr>
            <p:cNvPr id="15" name="Picture 2" descr="Image result for department of the air force logo png">
              <a:extLst>
                <a:ext uri="{FF2B5EF4-FFF2-40B4-BE49-F238E27FC236}">
                  <a16:creationId xmlns:a16="http://schemas.microsoft.com/office/drawing/2014/main" id="{5376DD66-0D7D-6D42-AFE9-7E6457878F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49" y="1676573"/>
              <a:ext cx="1463040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Image result for nasa logo png">
              <a:extLst>
                <a:ext uri="{FF2B5EF4-FFF2-40B4-BE49-F238E27FC236}">
                  <a16:creationId xmlns:a16="http://schemas.microsoft.com/office/drawing/2014/main" id="{94497BD3-301E-AA4E-A7E7-8532DE1D0A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9" b="7250"/>
            <a:stretch/>
          </p:blipFill>
          <p:spPr bwMode="auto">
            <a:xfrm>
              <a:off x="1798399" y="1676573"/>
              <a:ext cx="198972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2" descr="File:NRO.svg">
              <a:extLst>
                <a:ext uri="{FF2B5EF4-FFF2-40B4-BE49-F238E27FC236}">
                  <a16:creationId xmlns:a16="http://schemas.microsoft.com/office/drawing/2014/main" id="{7E945294-68F1-7B4B-A22F-29770CFF01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1538" y="1676573"/>
              <a:ext cx="1463040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56A54E92-055E-494B-942F-994B8EBD34BA}"/>
              </a:ext>
            </a:extLst>
          </p:cNvPr>
          <p:cNvSpPr/>
          <p:nvPr/>
        </p:nvSpPr>
        <p:spPr>
          <a:xfrm>
            <a:off x="489965" y="3811294"/>
            <a:ext cx="53073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2017-2019 Space Science and Technology (S&amp;T) Partnership Forum</a:t>
            </a:r>
            <a:r>
              <a:rPr lang="en-US" sz="2400" dirty="0"/>
              <a:t> on In-Space Assembly examined the cross-cutting value, potential for collaboration, and technology advancement for multiple government partners.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A74B97D-9994-3E44-9742-C3E7D71D0CBB}"/>
              </a:ext>
            </a:extLst>
          </p:cNvPr>
          <p:cNvSpPr/>
          <p:nvPr/>
        </p:nvSpPr>
        <p:spPr>
          <a:xfrm>
            <a:off x="6502334" y="3811294"/>
            <a:ext cx="52751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2018 National Space Strategy </a:t>
            </a:r>
            <a:r>
              <a:rPr lang="en-US" sz="2400" dirty="0"/>
              <a:t>identifies NASA and DOD to lead OSAM technology development and demonstration, explore new OSAM capabilities, and enable OSAM activities in U.S. industry.</a:t>
            </a:r>
          </a:p>
        </p:txBody>
      </p:sp>
    </p:spTree>
    <p:extLst>
      <p:ext uri="{BB962C8B-B14F-4D97-AF65-F5344CB8AC3E}">
        <p14:creationId xmlns:p14="http://schemas.microsoft.com/office/powerpoint/2010/main" val="580911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EAEE20C-A745-DA40-8EBC-980EB6435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11049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B6E954-38D7-CC41-B6AD-864C095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893" y="148387"/>
            <a:ext cx="10626811" cy="95651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OSAM National Initiative 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9A12D-0D38-894B-AC67-B24A8247F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31945" r="75000" b="31944"/>
          <a:stretch/>
        </p:blipFill>
        <p:spPr>
          <a:xfrm>
            <a:off x="129745" y="153944"/>
            <a:ext cx="797011" cy="7970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76B5F3-A57A-5C45-BF6B-492E2EF8946C}"/>
              </a:ext>
            </a:extLst>
          </p:cNvPr>
          <p:cNvCxnSpPr/>
          <p:nvPr/>
        </p:nvCxnSpPr>
        <p:spPr>
          <a:xfrm>
            <a:off x="1063487" y="148387"/>
            <a:ext cx="0" cy="8025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43B58BA-5C94-4EAF-82CE-D1C69B8228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93" b="77315" l="30781" r="68594"/>
                    </a14:imgEffect>
                  </a14:imgLayer>
                </a14:imgProps>
              </a:ext>
            </a:extLst>
          </a:blip>
          <a:srcRect l="31500" t="23184" r="32083" b="23778"/>
          <a:stretch/>
        </p:blipFill>
        <p:spPr>
          <a:xfrm>
            <a:off x="11073962" y="121429"/>
            <a:ext cx="1045484" cy="8564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14881" y="6356350"/>
            <a:ext cx="2743200" cy="365125"/>
          </a:xfrm>
        </p:spPr>
        <p:txBody>
          <a:bodyPr/>
          <a:lstStyle/>
          <a:p>
            <a:fld id="{51EDBE44-AB08-AF46-B5ED-809649FC1847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C54CB4-BE02-BC48-B4FA-084FFBA60D34}"/>
              </a:ext>
            </a:extLst>
          </p:cNvPr>
          <p:cNvGrpSpPr/>
          <p:nvPr/>
        </p:nvGrpSpPr>
        <p:grpSpPr>
          <a:xfrm>
            <a:off x="1827066" y="1581150"/>
            <a:ext cx="8537868" cy="4715571"/>
            <a:chOff x="301332" y="1066800"/>
            <a:chExt cx="8537868" cy="471557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99DD294-2E86-7245-8F8A-7E86436AE9D3}"/>
                </a:ext>
              </a:extLst>
            </p:cNvPr>
            <p:cNvGrpSpPr/>
            <p:nvPr/>
          </p:nvGrpSpPr>
          <p:grpSpPr>
            <a:xfrm>
              <a:off x="2155750" y="1066800"/>
              <a:ext cx="6683450" cy="4715571"/>
              <a:chOff x="2155750" y="1380430"/>
              <a:chExt cx="6683450" cy="4715571"/>
            </a:xfrm>
          </p:grpSpPr>
          <p:sp>
            <p:nvSpPr>
              <p:cNvPr id="30" name="Isosceles Triangle 12">
                <a:extLst>
                  <a:ext uri="{FF2B5EF4-FFF2-40B4-BE49-F238E27FC236}">
                    <a16:creationId xmlns:a16="http://schemas.microsoft.com/office/drawing/2014/main" id="{683ED6BE-451D-6443-A8F3-38A246F8FB09}"/>
                  </a:ext>
                </a:extLst>
              </p:cNvPr>
              <p:cNvSpPr/>
              <p:nvPr/>
            </p:nvSpPr>
            <p:spPr bwMode="auto">
              <a:xfrm rot="16200000">
                <a:off x="663189" y="2872991"/>
                <a:ext cx="4715571" cy="1730450"/>
              </a:xfrm>
              <a:prstGeom prst="triangle">
                <a:avLst/>
              </a:prstGeom>
              <a:solidFill>
                <a:srgbClr val="FFFFFF">
                  <a:lumMod val="95000"/>
                </a:srgbClr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110CCAF-8025-2443-B507-3590ED0AEE2E}"/>
                  </a:ext>
                </a:extLst>
              </p:cNvPr>
              <p:cNvSpPr/>
              <p:nvPr/>
            </p:nvSpPr>
            <p:spPr bwMode="auto">
              <a:xfrm>
                <a:off x="3871993" y="1380431"/>
                <a:ext cx="4967207" cy="4715569"/>
              </a:xfrm>
              <a:prstGeom prst="rect">
                <a:avLst/>
              </a:prstGeom>
              <a:solidFill>
                <a:srgbClr val="FFFFFF">
                  <a:lumMod val="95000"/>
                </a:srgbClr>
              </a:solidFill>
              <a:ln w="635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0A8FE1C-3EC5-8843-B761-A8CEFD47983C}"/>
                </a:ext>
              </a:extLst>
            </p:cNvPr>
            <p:cNvSpPr/>
            <p:nvPr/>
          </p:nvSpPr>
          <p:spPr bwMode="auto">
            <a:xfrm>
              <a:off x="4038599" y="2488290"/>
              <a:ext cx="4550485" cy="981768"/>
            </a:xfrm>
            <a:prstGeom prst="rect">
              <a:avLst/>
            </a:prstGeom>
            <a:solidFill>
              <a:srgbClr val="A9B2D2"/>
            </a:solidFill>
            <a:ln w="19050" cap="flat" cmpd="sng" algn="ctr">
              <a:solidFill>
                <a:srgbClr val="8390C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</a:rPr>
                <a:t>Develop and Share Technology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</a:rPr>
                <a:t>Develop solutions to the most demanding technological challenges and seed the growth of US industry through tech development, sourcing, transfer, and collaboration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6B7FFD5-8934-AF49-B820-BDFD41A6A32D}"/>
                </a:ext>
              </a:extLst>
            </p:cNvPr>
            <p:cNvSpPr/>
            <p:nvPr/>
          </p:nvSpPr>
          <p:spPr bwMode="auto">
            <a:xfrm>
              <a:off x="4038600" y="1539499"/>
              <a:ext cx="4550485" cy="788395"/>
            </a:xfrm>
            <a:prstGeom prst="rect">
              <a:avLst/>
            </a:prstGeom>
            <a:solidFill>
              <a:srgbClr val="A9B2D2"/>
            </a:solidFill>
            <a:ln w="19050" cap="flat" cmpd="sng" algn="ctr">
              <a:solidFill>
                <a:srgbClr val="8390C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</a:rPr>
                <a:t>Facilitate Relationships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</a:rPr>
                <a:t>Build and maintain relationships with commercial, US Government, and other stakeholders to ensure an informed, integrated approach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95BB596-53F5-FA42-B0D6-111970C279A5}"/>
                </a:ext>
              </a:extLst>
            </p:cNvPr>
            <p:cNvSpPr/>
            <p:nvPr/>
          </p:nvSpPr>
          <p:spPr bwMode="auto">
            <a:xfrm>
              <a:off x="4038599" y="3644764"/>
              <a:ext cx="4550485" cy="981768"/>
            </a:xfrm>
            <a:prstGeom prst="rect">
              <a:avLst/>
            </a:prstGeom>
            <a:solidFill>
              <a:srgbClr val="A9B2D2"/>
            </a:solidFill>
            <a:ln w="19050" cap="flat" cmpd="sng" algn="ctr">
              <a:solidFill>
                <a:srgbClr val="8390C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</a:rPr>
                <a:t>Advance New Concepts and Capabilities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</a:rPr>
                <a:t>Design and execute innovative mission concepts that enable breakthroughs in human exploration and science and support broader national objectives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58C1158-313E-C646-BC26-4CF4AE9439D9}"/>
                </a:ext>
              </a:extLst>
            </p:cNvPr>
            <p:cNvSpPr/>
            <p:nvPr/>
          </p:nvSpPr>
          <p:spPr bwMode="auto">
            <a:xfrm>
              <a:off x="4038598" y="4797560"/>
              <a:ext cx="4550485" cy="981768"/>
            </a:xfrm>
            <a:prstGeom prst="rect">
              <a:avLst/>
            </a:prstGeom>
            <a:solidFill>
              <a:srgbClr val="A9B2D2"/>
            </a:solidFill>
            <a:ln w="19050" cap="flat" cmpd="sng" algn="ctr">
              <a:solidFill>
                <a:srgbClr val="8390C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</a:rPr>
                <a:t>Serve as a Knowledge Center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</a:rPr>
                <a:t>Develop and maintain a repository of data and relationships to ensure broad and consistent awareness of industry and government activity and capabilities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FC5B686-BE10-2341-A335-B4020929F947}"/>
                </a:ext>
              </a:extLst>
            </p:cNvPr>
            <p:cNvSpPr/>
            <p:nvPr/>
          </p:nvSpPr>
          <p:spPr>
            <a:xfrm>
              <a:off x="301332" y="1703248"/>
              <a:ext cx="2805112" cy="3281444"/>
            </a:xfrm>
            <a:prstGeom prst="rect">
              <a:avLst/>
            </a:prstGeom>
            <a:solidFill>
              <a:srgbClr val="A9B2D2"/>
            </a:solidFill>
            <a:ln w="19050" cap="flat" cmpd="sng" algn="ctr">
              <a:solidFill>
                <a:srgbClr val="8C9AC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Serve as NASA’s and the nation’s steward for OSAM capability development and mission execution, and as a central hub for engaging the broader OSAM stakeholder community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9E56FEE-0932-8140-BECE-C5AB267CE6CF}"/>
                </a:ext>
              </a:extLst>
            </p:cNvPr>
            <p:cNvSpPr/>
            <p:nvPr/>
          </p:nvSpPr>
          <p:spPr bwMode="auto">
            <a:xfrm>
              <a:off x="4973752" y="1143002"/>
              <a:ext cx="2680181" cy="372168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  <a:cs typeface="Calibri Light" panose="020F0302020204030204" pitchFamily="34" charset="0"/>
                </a:rPr>
                <a:t>OBJECTIVES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cs typeface="Calibri Light" panose="020F03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17F058D-7E4A-5E44-8D01-808FF835AC46}"/>
                </a:ext>
              </a:extLst>
            </p:cNvPr>
            <p:cNvSpPr/>
            <p:nvPr/>
          </p:nvSpPr>
          <p:spPr bwMode="auto">
            <a:xfrm>
              <a:off x="591885" y="1764703"/>
              <a:ext cx="2254182" cy="372168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8C9AC9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  <a:latin typeface="Calibri"/>
                  <a:ea typeface="+mn-ea"/>
                  <a:cs typeface="Calibri Light" panose="020F0302020204030204" pitchFamily="34" charset="0"/>
                </a:rPr>
                <a:t>OSAM MISSION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3789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EAEE20C-A745-DA40-8EBC-980EB6435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11049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B6E954-38D7-CC41-B6AD-864C095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987" y="148387"/>
            <a:ext cx="10626811" cy="95651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What is Different From Previous Assembly Approaches?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9A12D-0D38-894B-AC67-B24A8247F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31945" r="75000" b="31944"/>
          <a:stretch/>
        </p:blipFill>
        <p:spPr>
          <a:xfrm>
            <a:off x="129745" y="153944"/>
            <a:ext cx="797011" cy="797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3B58BA-5C94-4EAF-82CE-D1C69B8228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93" b="77315" l="30781" r="68594"/>
                    </a14:imgEffect>
                  </a14:imgLayer>
                </a14:imgProps>
              </a:ext>
            </a:extLst>
          </a:blip>
          <a:srcRect l="31500" t="23184" r="32083" b="23778"/>
          <a:stretch/>
        </p:blipFill>
        <p:spPr>
          <a:xfrm>
            <a:off x="11073962" y="121429"/>
            <a:ext cx="1045484" cy="8564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14881" y="6356350"/>
            <a:ext cx="2743200" cy="365125"/>
          </a:xfrm>
        </p:spPr>
        <p:txBody>
          <a:bodyPr/>
          <a:lstStyle/>
          <a:p>
            <a:fld id="{51EDBE44-AB08-AF46-B5ED-809649FC1847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7C616E-15F1-854D-AF4D-40099278B53E}"/>
              </a:ext>
            </a:extLst>
          </p:cNvPr>
          <p:cNvGrpSpPr/>
          <p:nvPr/>
        </p:nvGrpSpPr>
        <p:grpSpPr>
          <a:xfrm>
            <a:off x="617189" y="1910066"/>
            <a:ext cx="2964518" cy="2330594"/>
            <a:chOff x="230327" y="4288781"/>
            <a:chExt cx="2964518" cy="2330594"/>
          </a:xfrm>
        </p:grpSpPr>
        <p:pic>
          <p:nvPicPr>
            <p:cNvPr id="13" name="Picture 3" descr="ACCESS assembly flight.pct copy                                00091431R2-D2                          ABA78158:">
              <a:extLst>
                <a:ext uri="{FF2B5EF4-FFF2-40B4-BE49-F238E27FC236}">
                  <a16:creationId xmlns:a16="http://schemas.microsoft.com/office/drawing/2014/main" id="{981D06F6-EBE0-E64A-B71A-D6CB97CA95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327" y="4339767"/>
              <a:ext cx="2964518" cy="2279608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 Box 13">
              <a:extLst>
                <a:ext uri="{FF2B5EF4-FFF2-40B4-BE49-F238E27FC236}">
                  <a16:creationId xmlns:a16="http://schemas.microsoft.com/office/drawing/2014/main" id="{81C4EB0F-2459-D146-94BC-2DE04B3E52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327" y="4288781"/>
              <a:ext cx="52070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dirty="0"/>
                <a:t>1985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87EF3D96-32EA-3F46-AF1B-84E2148B8AD8}"/>
              </a:ext>
            </a:extLst>
          </p:cNvPr>
          <p:cNvSpPr/>
          <p:nvPr/>
        </p:nvSpPr>
        <p:spPr>
          <a:xfrm>
            <a:off x="4247454" y="2991899"/>
            <a:ext cx="2052220" cy="821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3" descr="MT.jpg                                                         000A33E1R2-D2                          ABA78158:">
            <a:extLst>
              <a:ext uri="{FF2B5EF4-FFF2-40B4-BE49-F238E27FC236}">
                <a16:creationId xmlns:a16="http://schemas.microsoft.com/office/drawing/2014/main" id="{1148D433-DE0A-1245-8CAB-2DF8D16BF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3631" y="1268063"/>
            <a:ext cx="3986212" cy="267017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9C65488-657B-CB4A-ADC8-868EBE8E995C}"/>
              </a:ext>
            </a:extLst>
          </p:cNvPr>
          <p:cNvGrpSpPr/>
          <p:nvPr/>
        </p:nvGrpSpPr>
        <p:grpSpPr>
          <a:xfrm>
            <a:off x="6334098" y="1299534"/>
            <a:ext cx="520700" cy="274638"/>
            <a:chOff x="4892159" y="3960813"/>
            <a:chExt cx="520700" cy="274638"/>
          </a:xfrm>
        </p:grpSpPr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3E40F65E-C5A2-3344-AA20-3F7BE0FAAF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2959" y="3989388"/>
              <a:ext cx="409575" cy="19843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6">
              <a:extLst>
                <a:ext uri="{FF2B5EF4-FFF2-40B4-BE49-F238E27FC236}">
                  <a16:creationId xmlns:a16="http://schemas.microsoft.com/office/drawing/2014/main" id="{6DF33F75-051E-1748-B8D5-9C9FB21C81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2159" y="3960813"/>
              <a:ext cx="520700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dirty="0"/>
                <a:t>1988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56D1DC-E311-974B-8409-21864AF819E3}"/>
              </a:ext>
            </a:extLst>
          </p:cNvPr>
          <p:cNvGrpSpPr/>
          <p:nvPr/>
        </p:nvGrpSpPr>
        <p:grpSpPr>
          <a:xfrm>
            <a:off x="3649574" y="1953178"/>
            <a:ext cx="2384640" cy="2067968"/>
            <a:chOff x="1829233" y="3843437"/>
            <a:chExt cx="2965451" cy="2571651"/>
          </a:xfrm>
        </p:grpSpPr>
        <p:sp>
          <p:nvSpPr>
            <p:cNvPr id="23" name="Text Box 17">
              <a:extLst>
                <a:ext uri="{FF2B5EF4-FFF2-40B4-BE49-F238E27FC236}">
                  <a16:creationId xmlns:a16="http://schemas.microsoft.com/office/drawing/2014/main" id="{2DC8349A-1254-6B41-8DAC-055308E312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7863" y="6107311"/>
              <a:ext cx="213391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US" altLang="en-US" sz="1400" dirty="0"/>
                <a:t>Maintenance and Repair</a:t>
              </a:r>
            </a:p>
          </p:txBody>
        </p:sp>
        <p:pic>
          <p:nvPicPr>
            <p:cNvPr id="24" name="Picture 20" descr="accessrepair.jpg                                               000A33E1R2-D2                          ABA78158:">
              <a:extLst>
                <a:ext uri="{FF2B5EF4-FFF2-40B4-BE49-F238E27FC236}">
                  <a16:creationId xmlns:a16="http://schemas.microsoft.com/office/drawing/2014/main" id="{D2924C08-4A1A-7645-8EFD-46C9CEB54F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233" y="3843437"/>
              <a:ext cx="2965451" cy="2298700"/>
            </a:xfrm>
            <a:prstGeom prst="rect">
              <a:avLst/>
            </a:prstGeom>
            <a:noFill/>
            <a:ln w="9525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E64F4F1-D979-124D-986E-ADC51F3FEF4F}"/>
              </a:ext>
            </a:extLst>
          </p:cNvPr>
          <p:cNvGrpSpPr/>
          <p:nvPr/>
        </p:nvGrpSpPr>
        <p:grpSpPr>
          <a:xfrm>
            <a:off x="7037511" y="4085888"/>
            <a:ext cx="3730595" cy="2693815"/>
            <a:chOff x="5267328" y="4085888"/>
            <a:chExt cx="3730595" cy="2693815"/>
          </a:xfrm>
        </p:grpSpPr>
        <p:pic>
          <p:nvPicPr>
            <p:cNvPr id="26" name="Picture 52" descr="PSR2.jpg                                                       000A33E1R2-D2                          ABA78158:">
              <a:extLst>
                <a:ext uri="{FF2B5EF4-FFF2-40B4-BE49-F238E27FC236}">
                  <a16:creationId xmlns:a16="http://schemas.microsoft.com/office/drawing/2014/main" id="{D1D708EC-39FF-1946-A1AA-F645A9619D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7328" y="4132147"/>
              <a:ext cx="3656908" cy="2647556"/>
            </a:xfrm>
            <a:prstGeom prst="rect">
              <a:avLst/>
            </a:prstGeom>
            <a:noFill/>
            <a:ln w="28575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31FE406-B165-D948-8CC5-8885687E83CB}"/>
                </a:ext>
              </a:extLst>
            </p:cNvPr>
            <p:cNvGrpSpPr/>
            <p:nvPr/>
          </p:nvGrpSpPr>
          <p:grpSpPr>
            <a:xfrm>
              <a:off x="8477223" y="4085888"/>
              <a:ext cx="520700" cy="274638"/>
              <a:chOff x="8526008" y="1137640"/>
              <a:chExt cx="520700" cy="274638"/>
            </a:xfrm>
          </p:grpSpPr>
          <p:sp>
            <p:nvSpPr>
              <p:cNvPr id="28" name="Rectangle 53">
                <a:extLst>
                  <a:ext uri="{FF2B5EF4-FFF2-40B4-BE49-F238E27FC236}">
                    <a16:creationId xmlns:a16="http://schemas.microsoft.com/office/drawing/2014/main" id="{8D49A526-A794-9E4E-A605-31031527E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95858" y="1180503"/>
                <a:ext cx="377825" cy="17938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Text Box 35">
                <a:extLst>
                  <a:ext uri="{FF2B5EF4-FFF2-40B4-BE49-F238E27FC236}">
                    <a16:creationId xmlns:a16="http://schemas.microsoft.com/office/drawing/2014/main" id="{B040A88E-6898-814F-A770-013E0AC4DA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26008" y="1137640"/>
                <a:ext cx="520700" cy="2746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200" dirty="0"/>
                  <a:t>1992</a:t>
                </a:r>
              </a:p>
            </p:txBody>
          </p:sp>
        </p:grpSp>
      </p:grpSp>
      <p:pic>
        <p:nvPicPr>
          <p:cNvPr id="30" name="Picture 12" descr="ISSfreedom.jpg                                                 000A33E1R2-D2                          ABA78158:">
            <a:extLst>
              <a:ext uri="{FF2B5EF4-FFF2-40B4-BE49-F238E27FC236}">
                <a16:creationId xmlns:a16="http://schemas.microsoft.com/office/drawing/2014/main" id="{6B8A780F-22FB-9842-B33D-F14415C067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15068" y="2964680"/>
            <a:ext cx="1827352" cy="1103347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11">
            <a:extLst>
              <a:ext uri="{FF2B5EF4-FFF2-40B4-BE49-F238E27FC236}">
                <a16:creationId xmlns:a16="http://schemas.microsoft.com/office/drawing/2014/main" id="{CDA87627-C353-7D42-B684-36F7D45FB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1683" y="2916554"/>
            <a:ext cx="206498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400" dirty="0">
                <a:solidFill>
                  <a:schemeClr val="bg1"/>
                </a:solidFill>
              </a:rPr>
              <a:t>Space Station Freedom</a:t>
            </a:r>
          </a:p>
        </p:txBody>
      </p:sp>
      <p:pic>
        <p:nvPicPr>
          <p:cNvPr id="32" name="Picture 8" descr="Image result for international space station assembly eva">
            <a:extLst>
              <a:ext uri="{FF2B5EF4-FFF2-40B4-BE49-F238E27FC236}">
                <a16:creationId xmlns:a16="http://schemas.microsoft.com/office/drawing/2014/main" id="{F780A95F-B1AB-224B-B20A-1C6ED0C2C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17947" y="4630552"/>
            <a:ext cx="2999982" cy="217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14">
            <a:extLst>
              <a:ext uri="{FF2B5EF4-FFF2-40B4-BE49-F238E27FC236}">
                <a16:creationId xmlns:a16="http://schemas.microsoft.com/office/drawing/2014/main" id="{4231CBEC-C88C-FA41-9960-E3F2E1DD1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0434" y="4577556"/>
            <a:ext cx="463390" cy="1984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Text Box 6">
            <a:extLst>
              <a:ext uri="{FF2B5EF4-FFF2-40B4-BE49-F238E27FC236}">
                <a16:creationId xmlns:a16="http://schemas.microsoft.com/office/drawing/2014/main" id="{05C2BF89-0EE8-064F-AF08-4FE63A07C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3714" y="4532531"/>
            <a:ext cx="49885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dirty="0"/>
              <a:t>2015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16E0521-1365-9F4D-A8C3-F1A5851FF211}"/>
              </a:ext>
            </a:extLst>
          </p:cNvPr>
          <p:cNvSpPr txBox="1"/>
          <p:nvPr/>
        </p:nvSpPr>
        <p:spPr>
          <a:xfrm>
            <a:off x="1809011" y="5567076"/>
            <a:ext cx="20714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/>
              <a:t>LEO EVA International</a:t>
            </a:r>
          </a:p>
          <a:p>
            <a:pPr algn="r"/>
            <a:r>
              <a:rPr lang="en-US" sz="1600" b="1" dirty="0"/>
              <a:t>Space Station</a:t>
            </a:r>
          </a:p>
          <a:p>
            <a:pPr algn="r"/>
            <a:r>
              <a:rPr lang="en-US" sz="1600" b="1" dirty="0"/>
              <a:t>Assembly (1998-2011)</a:t>
            </a:r>
          </a:p>
          <a:p>
            <a:pPr algn="r"/>
            <a:r>
              <a:rPr lang="en-US" sz="1600" b="1" dirty="0"/>
              <a:t>and Servicing(1998-)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A17C8F-6E00-E048-8C1E-2ED3B2AB9DCE}"/>
              </a:ext>
            </a:extLst>
          </p:cNvPr>
          <p:cNvGrpSpPr/>
          <p:nvPr/>
        </p:nvGrpSpPr>
        <p:grpSpPr>
          <a:xfrm>
            <a:off x="3781124" y="1840315"/>
            <a:ext cx="513183" cy="422147"/>
            <a:chOff x="4470131" y="3989388"/>
            <a:chExt cx="882403" cy="1451165"/>
          </a:xfrm>
          <a:solidFill>
            <a:schemeClr val="bg1"/>
          </a:solidFill>
        </p:grpSpPr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3632DB13-5D12-134F-9B34-38E2824ACF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2959" y="3989388"/>
              <a:ext cx="409575" cy="19843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" name="Text Box 6">
              <a:extLst>
                <a:ext uri="{FF2B5EF4-FFF2-40B4-BE49-F238E27FC236}">
                  <a16:creationId xmlns:a16="http://schemas.microsoft.com/office/drawing/2014/main" id="{CC702ECC-940C-F342-BE40-76C1E454C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70131" y="4488346"/>
              <a:ext cx="857766" cy="95220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dirty="0"/>
                <a:t>1985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92F558F-E000-7C48-AEB1-3DFB09A00810}"/>
              </a:ext>
            </a:extLst>
          </p:cNvPr>
          <p:cNvSpPr txBox="1"/>
          <p:nvPr/>
        </p:nvSpPr>
        <p:spPr>
          <a:xfrm>
            <a:off x="379259" y="1197181"/>
            <a:ext cx="452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7475" indent="-117475" algn="r">
              <a:buFont typeface="Arial" panose="020B0604020202020204" pitchFamily="34" charset="0"/>
              <a:buChar char="•"/>
            </a:pPr>
            <a:r>
              <a:rPr lang="en-US" b="1" dirty="0"/>
              <a:t>Early work focused on structure, not system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4D78689-AFB8-1F47-B72E-545FD0B75243}"/>
              </a:ext>
            </a:extLst>
          </p:cNvPr>
          <p:cNvSpPr txBox="1"/>
          <p:nvPr/>
        </p:nvSpPr>
        <p:spPr>
          <a:xfrm>
            <a:off x="0" y="4731260"/>
            <a:ext cx="3323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b="1" dirty="0"/>
              <a:t>Space Station relied heavily on astronaut support</a:t>
            </a:r>
          </a:p>
        </p:txBody>
      </p:sp>
    </p:spTree>
    <p:extLst>
      <p:ext uri="{BB962C8B-B14F-4D97-AF65-F5344CB8AC3E}">
        <p14:creationId xmlns:p14="http://schemas.microsoft.com/office/powerpoint/2010/main" val="17323353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EAEE20C-A745-DA40-8EBC-980EB6435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11049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B6E954-38D7-CC41-B6AD-864C095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893" y="148387"/>
            <a:ext cx="10626811" cy="95651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Robotic Approaches Are Viable for Assembly and Servicing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9A12D-0D38-894B-AC67-B24A8247F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31945" r="75000" b="31944"/>
          <a:stretch/>
        </p:blipFill>
        <p:spPr>
          <a:xfrm>
            <a:off x="129745" y="153944"/>
            <a:ext cx="797011" cy="7970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76B5F3-A57A-5C45-BF6B-492E2EF8946C}"/>
              </a:ext>
            </a:extLst>
          </p:cNvPr>
          <p:cNvCxnSpPr/>
          <p:nvPr/>
        </p:nvCxnSpPr>
        <p:spPr>
          <a:xfrm>
            <a:off x="1063487" y="148387"/>
            <a:ext cx="0" cy="8025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43B58BA-5C94-4EAF-82CE-D1C69B8228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93" b="77315" l="30781" r="68594"/>
                    </a14:imgEffect>
                  </a14:imgLayer>
                </a14:imgProps>
              </a:ext>
            </a:extLst>
          </a:blip>
          <a:srcRect l="31500" t="23184" r="32083" b="23778"/>
          <a:stretch/>
        </p:blipFill>
        <p:spPr>
          <a:xfrm>
            <a:off x="11073962" y="121429"/>
            <a:ext cx="1045484" cy="8564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14881" y="6356350"/>
            <a:ext cx="2743200" cy="365125"/>
          </a:xfrm>
        </p:spPr>
        <p:txBody>
          <a:bodyPr/>
          <a:lstStyle/>
          <a:p>
            <a:fld id="{51EDBE44-AB08-AF46-B5ED-809649FC1847}" type="slidenum">
              <a:rPr lang="en-US" smtClean="0"/>
              <a:t>6</a:t>
            </a:fld>
            <a:endParaRPr lang="en-US" dirty="0"/>
          </a:p>
        </p:txBody>
      </p:sp>
      <p:pic>
        <p:nvPicPr>
          <p:cNvPr id="11" name="Picture 10" descr="Image result for RSGS robot">
            <a:extLst>
              <a:ext uri="{FF2B5EF4-FFF2-40B4-BE49-F238E27FC236}">
                <a16:creationId xmlns:a16="http://schemas.microsoft.com/office/drawing/2014/main" id="{6BEAECC5-061A-A249-A86B-E8269B3E3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20721" y="2962721"/>
            <a:ext cx="1737360" cy="178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6D797C-6906-E149-AEC2-FDF33771EFF0}"/>
              </a:ext>
            </a:extLst>
          </p:cNvPr>
          <p:cNvSpPr txBox="1"/>
          <p:nvPr/>
        </p:nvSpPr>
        <p:spPr>
          <a:xfrm>
            <a:off x="10669792" y="2950982"/>
            <a:ext cx="1370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DARPA/Space Systems Loral RSGS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F2726B-D4D4-7C4B-9716-77C6A69CB8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8760" y="1740728"/>
            <a:ext cx="3594291" cy="1895340"/>
          </a:xfrm>
          <a:prstGeom prst="rect">
            <a:avLst/>
          </a:prstGeom>
        </p:spPr>
      </p:pic>
      <p:pic>
        <p:nvPicPr>
          <p:cNvPr id="17" name="Picture 16" descr="C:\Users\wdoggett\Documents\bd\papers\pictures and movies\asal1\asal picture with panels.jpg">
            <a:extLst>
              <a:ext uri="{FF2B5EF4-FFF2-40B4-BE49-F238E27FC236}">
                <a16:creationId xmlns:a16="http://schemas.microsoft.com/office/drawing/2014/main" id="{47AA058C-0C6F-C64B-9AE8-A08E005122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6177" y="1355937"/>
            <a:ext cx="4733144" cy="23686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C0B0587-FCD2-E446-B571-7F711D2520CD}"/>
              </a:ext>
            </a:extLst>
          </p:cNvPr>
          <p:cNvSpPr txBox="1"/>
          <p:nvPr/>
        </p:nvSpPr>
        <p:spPr>
          <a:xfrm>
            <a:off x="5789751" y="1424610"/>
            <a:ext cx="2993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Northrop Grumman MEV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25648A-3FDA-6F4C-9178-9113C99D6229}"/>
              </a:ext>
            </a:extLst>
          </p:cNvPr>
          <p:cNvGrpSpPr/>
          <p:nvPr/>
        </p:nvGrpSpPr>
        <p:grpSpPr>
          <a:xfrm>
            <a:off x="4958865" y="1304801"/>
            <a:ext cx="601447" cy="338554"/>
            <a:chOff x="5296364" y="774087"/>
            <a:chExt cx="601447" cy="33855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1AB135F-BBDC-A14E-B8AF-CEE8F3D86C86}"/>
                </a:ext>
              </a:extLst>
            </p:cNvPr>
            <p:cNvSpPr/>
            <p:nvPr/>
          </p:nvSpPr>
          <p:spPr bwMode="auto">
            <a:xfrm>
              <a:off x="5296364" y="820460"/>
              <a:ext cx="575140" cy="28939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21" name="Text Box 8">
              <a:extLst>
                <a:ext uri="{FF2B5EF4-FFF2-40B4-BE49-F238E27FC236}">
                  <a16:creationId xmlns:a16="http://schemas.microsoft.com/office/drawing/2014/main" id="{1A0F9917-3B16-9541-B3DE-CD850905CD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6364" y="774087"/>
              <a:ext cx="601447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 dirty="0"/>
                <a:t>1995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5046D96-C7FC-6443-BC29-C62670D31FD5}"/>
              </a:ext>
            </a:extLst>
          </p:cNvPr>
          <p:cNvGrpSpPr/>
          <p:nvPr/>
        </p:nvGrpSpPr>
        <p:grpSpPr>
          <a:xfrm>
            <a:off x="9536313" y="1314524"/>
            <a:ext cx="2437568" cy="1490472"/>
            <a:chOff x="6706432" y="4405915"/>
            <a:chExt cx="2437568" cy="1485514"/>
          </a:xfrm>
        </p:grpSpPr>
        <p:pic>
          <p:nvPicPr>
            <p:cNvPr id="23" name="Picture 2" descr="Image result for restore L">
              <a:extLst>
                <a:ext uri="{FF2B5EF4-FFF2-40B4-BE49-F238E27FC236}">
                  <a16:creationId xmlns:a16="http://schemas.microsoft.com/office/drawing/2014/main" id="{87F6A4F5-5B6B-DF47-B843-A3E23D04E0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706432" y="4405915"/>
              <a:ext cx="2337895" cy="1485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B60B7D2-5422-624A-9B93-7EB53FF9BA42}"/>
                </a:ext>
              </a:extLst>
            </p:cNvPr>
            <p:cNvSpPr txBox="1"/>
            <p:nvPr/>
          </p:nvSpPr>
          <p:spPr>
            <a:xfrm>
              <a:off x="7951129" y="4457426"/>
              <a:ext cx="11928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NASA Restore L</a:t>
              </a:r>
            </a:p>
          </p:txBody>
        </p:sp>
      </p:grpSp>
      <p:pic>
        <p:nvPicPr>
          <p:cNvPr id="25" name="Picture 5" descr="C:\bd\work\projects\ASAL 2\Machine_Vision_1.jpg">
            <a:extLst>
              <a:ext uri="{FF2B5EF4-FFF2-40B4-BE49-F238E27FC236}">
                <a16:creationId xmlns:a16="http://schemas.microsoft.com/office/drawing/2014/main" id="{11BCAC75-186D-854D-A861-69F9110194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88026" y="3804028"/>
            <a:ext cx="3725195" cy="85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C:\bd\work\projects\ASAL 2\fixed length ee installing a strut.jpg">
            <a:extLst>
              <a:ext uri="{FF2B5EF4-FFF2-40B4-BE49-F238E27FC236}">
                <a16:creationId xmlns:a16="http://schemas.microsoft.com/office/drawing/2014/main" id="{8B2D45EA-9839-1945-B9D8-026EAAC554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436"/>
          <a:stretch/>
        </p:blipFill>
        <p:spPr bwMode="auto">
          <a:xfrm>
            <a:off x="233919" y="4824847"/>
            <a:ext cx="2429547" cy="150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E2B1A23-362F-1044-B9E3-F48AC4E7EADA}"/>
              </a:ext>
            </a:extLst>
          </p:cNvPr>
          <p:cNvSpPr/>
          <p:nvPr/>
        </p:nvSpPr>
        <p:spPr bwMode="auto">
          <a:xfrm>
            <a:off x="793065" y="1351174"/>
            <a:ext cx="3271757" cy="28939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33" name="Text Box 8">
            <a:extLst>
              <a:ext uri="{FF2B5EF4-FFF2-40B4-BE49-F238E27FC236}">
                <a16:creationId xmlns:a16="http://schemas.microsoft.com/office/drawing/2014/main" id="{21DF7E2B-2A4C-8B44-8488-E311C066C6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75" y="1339970"/>
            <a:ext cx="344100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/>
              <a:t>LaRC Automated Assembly Laboratory</a:t>
            </a:r>
          </a:p>
        </p:txBody>
      </p:sp>
      <p:sp>
        <p:nvSpPr>
          <p:cNvPr id="35" name="Text Box 8">
            <a:extLst>
              <a:ext uri="{FF2B5EF4-FFF2-40B4-BE49-F238E27FC236}">
                <a16:creationId xmlns:a16="http://schemas.microsoft.com/office/drawing/2014/main" id="{D6CCEAAE-A163-6D47-BEB6-E7D80A120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" y="6329119"/>
            <a:ext cx="133716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/>
              <a:t>Custom Tools</a:t>
            </a:r>
          </a:p>
        </p:txBody>
      </p:sp>
      <p:sp>
        <p:nvSpPr>
          <p:cNvPr id="36" name="Text Box 8">
            <a:extLst>
              <a:ext uri="{FF2B5EF4-FFF2-40B4-BE49-F238E27FC236}">
                <a16:creationId xmlns:a16="http://schemas.microsoft.com/office/drawing/2014/main" id="{051C50F4-42BE-354F-94C4-A4319E62A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8498" y="4572134"/>
            <a:ext cx="213000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/>
              <a:t>Environment Feedback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CA24EC4-F307-FF4C-90B0-998E65DF1035}"/>
              </a:ext>
            </a:extLst>
          </p:cNvPr>
          <p:cNvSpPr txBox="1"/>
          <p:nvPr/>
        </p:nvSpPr>
        <p:spPr>
          <a:xfrm>
            <a:off x="5264254" y="4523997"/>
            <a:ext cx="57813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b="1" dirty="0"/>
              <a:t>Robotics are viable for space operations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b="1" dirty="0"/>
              <a:t>Multiple robotic vehicles and providers entering market</a:t>
            </a:r>
          </a:p>
          <a:p>
            <a:pPr marL="112713" indent="-112713">
              <a:buFont typeface="Arial" panose="020B0604020202020204" pitchFamily="34" charset="0"/>
              <a:buChar char="•"/>
            </a:pPr>
            <a:r>
              <a:rPr lang="en-US" b="1" dirty="0"/>
              <a:t>Increasing need for cost effective rapid refresh of systems</a:t>
            </a:r>
          </a:p>
          <a:p>
            <a:pPr marL="569913" lvl="1" indent="-112713">
              <a:buFont typeface="Arial" panose="020B0604020202020204" pitchFamily="34" charset="0"/>
              <a:buChar char="•"/>
            </a:pPr>
            <a:r>
              <a:rPr lang="en-US" b="1" dirty="0"/>
              <a:t>Telecommunications</a:t>
            </a:r>
          </a:p>
          <a:p>
            <a:pPr marL="569913" lvl="1" indent="-112713">
              <a:buFont typeface="Arial" panose="020B0604020202020204" pitchFamily="34" charset="0"/>
              <a:buChar char="•"/>
            </a:pPr>
            <a:r>
              <a:rPr lang="en-US" b="1" dirty="0"/>
              <a:t>Space and Earth Science</a:t>
            </a:r>
          </a:p>
          <a:p>
            <a:pPr marL="569913" lvl="1" indent="-112713">
              <a:buFont typeface="Arial" panose="020B0604020202020204" pitchFamily="34" charset="0"/>
              <a:buChar char="•"/>
            </a:pPr>
            <a:r>
              <a:rPr lang="en-US" b="1" dirty="0"/>
              <a:t>Space Exploration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671919-C24C-B14B-AECA-4C41A43EDE64}"/>
              </a:ext>
            </a:extLst>
          </p:cNvPr>
          <p:cNvSpPr txBox="1"/>
          <p:nvPr/>
        </p:nvSpPr>
        <p:spPr>
          <a:xfrm>
            <a:off x="8770900" y="5962472"/>
            <a:ext cx="2282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Persistent Asset </a:t>
            </a:r>
          </a:p>
          <a:p>
            <a:r>
              <a:rPr lang="en-US" sz="2400" b="1" dirty="0"/>
              <a:t>Paradigm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F9CEC7B-D550-B047-91D2-D85F6A23189A}"/>
              </a:ext>
            </a:extLst>
          </p:cNvPr>
          <p:cNvGrpSpPr/>
          <p:nvPr/>
        </p:nvGrpSpPr>
        <p:grpSpPr>
          <a:xfrm>
            <a:off x="5125401" y="6120185"/>
            <a:ext cx="4042874" cy="569770"/>
            <a:chOff x="3575791" y="6073293"/>
            <a:chExt cx="3570061" cy="569770"/>
          </a:xfrm>
        </p:grpSpPr>
        <p:sp>
          <p:nvSpPr>
            <p:cNvPr id="40" name="Right Arrow 39">
              <a:extLst>
                <a:ext uri="{FF2B5EF4-FFF2-40B4-BE49-F238E27FC236}">
                  <a16:creationId xmlns:a16="http://schemas.microsoft.com/office/drawing/2014/main" id="{51C2411E-F194-2240-AC12-429C224C7049}"/>
                </a:ext>
              </a:extLst>
            </p:cNvPr>
            <p:cNvSpPr/>
            <p:nvPr/>
          </p:nvSpPr>
          <p:spPr>
            <a:xfrm>
              <a:off x="3575791" y="6073293"/>
              <a:ext cx="3283962" cy="56977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D2884A7-D7DB-3A4C-8E82-1AB06D358396}"/>
                </a:ext>
              </a:extLst>
            </p:cNvPr>
            <p:cNvSpPr txBox="1"/>
            <p:nvPr/>
          </p:nvSpPr>
          <p:spPr>
            <a:xfrm>
              <a:off x="3583915" y="6173512"/>
              <a:ext cx="3561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New Operational Paradigm Needed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0821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EAEE20C-A745-DA40-8EBC-980EB6435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11049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B6E954-38D7-CC41-B6AD-864C095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308" y="121429"/>
            <a:ext cx="11139616" cy="956513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Problem:  Lack of Confidence in OSAM Technologies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b="1" dirty="0">
                <a:solidFill>
                  <a:schemeClr val="bg1"/>
                </a:solidFill>
              </a:rPr>
              <a:t>Solution:  Persistent Platform Testbed to Validate Tech.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9A12D-0D38-894B-AC67-B24A8247F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31945" r="75000" b="31944"/>
          <a:stretch/>
        </p:blipFill>
        <p:spPr>
          <a:xfrm>
            <a:off x="129745" y="153944"/>
            <a:ext cx="797011" cy="7970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76B5F3-A57A-5C45-BF6B-492E2EF8946C}"/>
              </a:ext>
            </a:extLst>
          </p:cNvPr>
          <p:cNvCxnSpPr/>
          <p:nvPr/>
        </p:nvCxnSpPr>
        <p:spPr>
          <a:xfrm>
            <a:off x="1063487" y="148387"/>
            <a:ext cx="0" cy="8025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43B58BA-5C94-4EAF-82CE-D1C69B8228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93" b="77315" l="30781" r="68594"/>
                    </a14:imgEffect>
                  </a14:imgLayer>
                </a14:imgProps>
              </a:ext>
            </a:extLst>
          </a:blip>
          <a:srcRect l="31500" t="23184" r="32083" b="23778"/>
          <a:stretch/>
        </p:blipFill>
        <p:spPr>
          <a:xfrm>
            <a:off x="11073962" y="121429"/>
            <a:ext cx="1045484" cy="85648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67916" y="6356350"/>
            <a:ext cx="2743200" cy="365125"/>
          </a:xfrm>
        </p:spPr>
        <p:txBody>
          <a:bodyPr/>
          <a:lstStyle/>
          <a:p>
            <a:fld id="{51EDBE44-AB08-AF46-B5ED-809649FC1847}" type="slidenum">
              <a:rPr lang="en-US" smtClean="0"/>
              <a:t>7</a:t>
            </a:fld>
            <a:endParaRPr lang="en-US" dirty="0"/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63BB546B-9D92-4BBB-BA2F-534F6BA15C68}"/>
              </a:ext>
            </a:extLst>
          </p:cNvPr>
          <p:cNvSpPr txBox="1">
            <a:spLocks/>
          </p:cNvSpPr>
          <p:nvPr/>
        </p:nvSpPr>
        <p:spPr>
          <a:xfrm>
            <a:off x="208474" y="1056675"/>
            <a:ext cx="8531489" cy="1192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  <a:spcBef>
                <a:spcPts val="0"/>
              </a:spcBef>
              <a:buClr>
                <a:srgbClr val="00529B"/>
              </a:buClr>
            </a:pPr>
            <a:r>
              <a:rPr lang="en-US" sz="2400" dirty="0"/>
              <a:t>State of the Art “Single Launch and Operate” Paradigm is Uncompetitive and Unsustainable:  Need a new Paradigm</a:t>
            </a:r>
          </a:p>
          <a:p>
            <a:pPr lvl="1">
              <a:lnSpc>
                <a:spcPct val="105000"/>
              </a:lnSpc>
              <a:spcBef>
                <a:spcPts val="0"/>
              </a:spcBef>
              <a:buClr>
                <a:srgbClr val="00529B"/>
              </a:buClr>
            </a:pPr>
            <a:r>
              <a:rPr lang="en-US" altLang="en-US" dirty="0"/>
              <a:t>Persistent Asset Paradigm (No Technology Showstoppers)</a:t>
            </a:r>
            <a:endParaRPr lang="en-US" dirty="0"/>
          </a:p>
          <a:p>
            <a:pPr>
              <a:lnSpc>
                <a:spcPct val="105000"/>
              </a:lnSpc>
              <a:spcBef>
                <a:spcPts val="600"/>
              </a:spcBef>
              <a:buClr>
                <a:srgbClr val="00529B"/>
              </a:buClr>
            </a:pPr>
            <a:endParaRPr lang="en-US" dirty="0"/>
          </a:p>
        </p:txBody>
      </p:sp>
      <p:sp>
        <p:nvSpPr>
          <p:cNvPr id="40" name="Text Box 2"/>
          <p:cNvSpPr txBox="1"/>
          <p:nvPr/>
        </p:nvSpPr>
        <p:spPr>
          <a:xfrm>
            <a:off x="268685" y="2590092"/>
            <a:ext cx="4039676" cy="387699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Foundational Missions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Space Station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Hubble Servicing</a:t>
            </a:r>
          </a:p>
          <a:p>
            <a:pPr marL="171450" indent="-17145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Robotic Refueling Mission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Raven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Orbital Express</a:t>
            </a:r>
          </a:p>
          <a:p>
            <a:pPr marL="171450" indent="-17145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Made-in-Space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3-D Printer</a:t>
            </a: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Robotic Servicing of Geosynchronous Satellites (RSGS supported by DARPA)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marR="0" lvl="0" indent="-1714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On-orbit Servicing Assembly and Manufacturing missions:  OSAM-1 and OSAM-2</a:t>
            </a: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1" name="Left Brace 40"/>
          <p:cNvSpPr/>
          <p:nvPr/>
        </p:nvSpPr>
        <p:spPr>
          <a:xfrm>
            <a:off x="8060974" y="1777961"/>
            <a:ext cx="781115" cy="4689124"/>
          </a:xfrm>
          <a:prstGeom prst="leftBrace">
            <a:avLst>
              <a:gd name="adj1" fmla="val 53834"/>
              <a:gd name="adj2" fmla="val 14961"/>
            </a:avLst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2" name="Circular Arrow 41"/>
          <p:cNvSpPr/>
          <p:nvPr/>
        </p:nvSpPr>
        <p:spPr>
          <a:xfrm rot="20938067">
            <a:off x="3534757" y="2247722"/>
            <a:ext cx="8557307" cy="2763771"/>
          </a:xfrm>
          <a:prstGeom prst="circularArrow">
            <a:avLst>
              <a:gd name="adj1" fmla="val 4956"/>
              <a:gd name="adj2" fmla="val 1133643"/>
              <a:gd name="adj3" fmla="val 15770820"/>
              <a:gd name="adj4" fmla="val 11142072"/>
              <a:gd name="adj5" fmla="val 923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3" name="Text Box 152"/>
          <p:cNvSpPr txBox="1"/>
          <p:nvPr/>
        </p:nvSpPr>
        <p:spPr>
          <a:xfrm>
            <a:off x="4508802" y="3602255"/>
            <a:ext cx="3469632" cy="3191157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Technologies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Matured and Verified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" marR="0" indent="-1143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Predictive Modeling</a:t>
            </a:r>
          </a:p>
          <a:p>
            <a:pPr marL="114300" marR="0" indent="-1143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Autonomous Robotics</a:t>
            </a:r>
          </a:p>
          <a:p>
            <a:pPr marL="114300" marR="0" indent="-1143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Autonomous Rendezvous and Docking</a:t>
            </a:r>
          </a:p>
          <a:p>
            <a:pPr marL="114300" marR="0" indent="-1143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Autonomous Berthing</a:t>
            </a:r>
          </a:p>
          <a:p>
            <a:pPr marL="114300" marR="0" indent="-1143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Standard Modular Interfaces</a:t>
            </a:r>
          </a:p>
          <a:p>
            <a:pPr marL="114300" marR="0" indent="-1143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Trusted Autonomy</a:t>
            </a:r>
          </a:p>
          <a:p>
            <a:pPr marL="114300" marR="0" indent="-1143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Situation Awareness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474218" y="2514205"/>
            <a:ext cx="1709420" cy="9404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Persistent Platform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Freeform: Shape 21">
            <a:extLst>
              <a:ext uri="{FF2B5EF4-FFF2-40B4-BE49-F238E27FC236}">
                <a16:creationId xmlns:a16="http://schemas.microsoft.com/office/drawing/2014/main" id="{EB676C59-6F7A-4D50-9A5E-05C8FF8CADBE}"/>
              </a:ext>
            </a:extLst>
          </p:cNvPr>
          <p:cNvSpPr>
            <a:spLocks noChangeAspect="1"/>
          </p:cNvSpPr>
          <p:nvPr/>
        </p:nvSpPr>
        <p:spPr>
          <a:xfrm>
            <a:off x="8921040" y="1199371"/>
            <a:ext cx="1505416" cy="1302078"/>
          </a:xfrm>
          <a:custGeom>
            <a:avLst/>
            <a:gdLst>
              <a:gd name="connsiteX0" fmla="*/ 0 w 2890348"/>
              <a:gd name="connsiteY0" fmla="*/ 416757 h 2500490"/>
              <a:gd name="connsiteX1" fmla="*/ 416757 w 2890348"/>
              <a:gd name="connsiteY1" fmla="*/ 0 h 2500490"/>
              <a:gd name="connsiteX2" fmla="*/ 2473591 w 2890348"/>
              <a:gd name="connsiteY2" fmla="*/ 0 h 2500490"/>
              <a:gd name="connsiteX3" fmla="*/ 2890348 w 2890348"/>
              <a:gd name="connsiteY3" fmla="*/ 416757 h 2500490"/>
              <a:gd name="connsiteX4" fmla="*/ 2890348 w 2890348"/>
              <a:gd name="connsiteY4" fmla="*/ 2083733 h 2500490"/>
              <a:gd name="connsiteX5" fmla="*/ 2473591 w 2890348"/>
              <a:gd name="connsiteY5" fmla="*/ 2500490 h 2500490"/>
              <a:gd name="connsiteX6" fmla="*/ 416757 w 2890348"/>
              <a:gd name="connsiteY6" fmla="*/ 2500490 h 2500490"/>
              <a:gd name="connsiteX7" fmla="*/ 0 w 2890348"/>
              <a:gd name="connsiteY7" fmla="*/ 2083733 h 2500490"/>
              <a:gd name="connsiteX8" fmla="*/ 0 w 2890348"/>
              <a:gd name="connsiteY8" fmla="*/ 416757 h 250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0348" h="2500490">
                <a:moveTo>
                  <a:pt x="0" y="416757"/>
                </a:moveTo>
                <a:cubicBezTo>
                  <a:pt x="0" y="186588"/>
                  <a:pt x="186588" y="0"/>
                  <a:pt x="416757" y="0"/>
                </a:cubicBezTo>
                <a:lnTo>
                  <a:pt x="2473591" y="0"/>
                </a:lnTo>
                <a:cubicBezTo>
                  <a:pt x="2703760" y="0"/>
                  <a:pt x="2890348" y="186588"/>
                  <a:pt x="2890348" y="416757"/>
                </a:cubicBezTo>
                <a:lnTo>
                  <a:pt x="2890348" y="2083733"/>
                </a:lnTo>
                <a:cubicBezTo>
                  <a:pt x="2890348" y="2313902"/>
                  <a:pt x="2703760" y="2500490"/>
                  <a:pt x="2473591" y="2500490"/>
                </a:cubicBezTo>
                <a:lnTo>
                  <a:pt x="416757" y="2500490"/>
                </a:lnTo>
                <a:cubicBezTo>
                  <a:pt x="186588" y="2500490"/>
                  <a:pt x="0" y="2313902"/>
                  <a:pt x="0" y="2083733"/>
                </a:cubicBezTo>
                <a:lnTo>
                  <a:pt x="0" y="416757"/>
                </a:lnTo>
                <a:close/>
              </a:path>
            </a:pathLst>
          </a:custGeom>
          <a:blipFill rotWithShape="0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9000" r="-39000"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203344" tIns="203344" rIns="203344" bIns="203344" numCol="1" spcCol="127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Freeform: Shape 25">
            <a:extLst>
              <a:ext uri="{FF2B5EF4-FFF2-40B4-BE49-F238E27FC236}">
                <a16:creationId xmlns:a16="http://schemas.microsoft.com/office/drawing/2014/main" id="{F12EAC88-92FA-4928-8629-21D2BAFAB19B}"/>
              </a:ext>
            </a:extLst>
          </p:cNvPr>
          <p:cNvSpPr>
            <a:spLocks noChangeAspect="1"/>
          </p:cNvSpPr>
          <p:nvPr/>
        </p:nvSpPr>
        <p:spPr>
          <a:xfrm>
            <a:off x="10477587" y="1199371"/>
            <a:ext cx="1505416" cy="1302078"/>
          </a:xfrm>
          <a:custGeom>
            <a:avLst/>
            <a:gdLst>
              <a:gd name="connsiteX0" fmla="*/ 0 w 2890348"/>
              <a:gd name="connsiteY0" fmla="*/ 416757 h 2500490"/>
              <a:gd name="connsiteX1" fmla="*/ 416757 w 2890348"/>
              <a:gd name="connsiteY1" fmla="*/ 0 h 2500490"/>
              <a:gd name="connsiteX2" fmla="*/ 2473591 w 2890348"/>
              <a:gd name="connsiteY2" fmla="*/ 0 h 2500490"/>
              <a:gd name="connsiteX3" fmla="*/ 2890348 w 2890348"/>
              <a:gd name="connsiteY3" fmla="*/ 416757 h 2500490"/>
              <a:gd name="connsiteX4" fmla="*/ 2890348 w 2890348"/>
              <a:gd name="connsiteY4" fmla="*/ 2083733 h 2500490"/>
              <a:gd name="connsiteX5" fmla="*/ 2473591 w 2890348"/>
              <a:gd name="connsiteY5" fmla="*/ 2500490 h 2500490"/>
              <a:gd name="connsiteX6" fmla="*/ 416757 w 2890348"/>
              <a:gd name="connsiteY6" fmla="*/ 2500490 h 2500490"/>
              <a:gd name="connsiteX7" fmla="*/ 0 w 2890348"/>
              <a:gd name="connsiteY7" fmla="*/ 2083733 h 2500490"/>
              <a:gd name="connsiteX8" fmla="*/ 0 w 2890348"/>
              <a:gd name="connsiteY8" fmla="*/ 416757 h 250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0348" h="2500490">
                <a:moveTo>
                  <a:pt x="0" y="416757"/>
                </a:moveTo>
                <a:cubicBezTo>
                  <a:pt x="0" y="186588"/>
                  <a:pt x="186588" y="0"/>
                  <a:pt x="416757" y="0"/>
                </a:cubicBezTo>
                <a:lnTo>
                  <a:pt x="2473591" y="0"/>
                </a:lnTo>
                <a:cubicBezTo>
                  <a:pt x="2703760" y="0"/>
                  <a:pt x="2890348" y="186588"/>
                  <a:pt x="2890348" y="416757"/>
                </a:cubicBezTo>
                <a:lnTo>
                  <a:pt x="2890348" y="2083733"/>
                </a:lnTo>
                <a:cubicBezTo>
                  <a:pt x="2890348" y="2313902"/>
                  <a:pt x="2703760" y="2500490"/>
                  <a:pt x="2473591" y="2500490"/>
                </a:cubicBezTo>
                <a:lnTo>
                  <a:pt x="416757" y="2500490"/>
                </a:lnTo>
                <a:cubicBezTo>
                  <a:pt x="186588" y="2500490"/>
                  <a:pt x="0" y="2313902"/>
                  <a:pt x="0" y="2083733"/>
                </a:cubicBezTo>
                <a:lnTo>
                  <a:pt x="0" y="416757"/>
                </a:lnTo>
                <a:close/>
              </a:path>
            </a:pathLst>
          </a:custGeom>
          <a:blipFill rotWithShape="0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44000" r="-44000"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203344" tIns="203344" rIns="203344" bIns="203344" numCol="1" spcCol="127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Freeform: Shape 28">
            <a:extLst>
              <a:ext uri="{FF2B5EF4-FFF2-40B4-BE49-F238E27FC236}">
                <a16:creationId xmlns:a16="http://schemas.microsoft.com/office/drawing/2014/main" id="{2E4F2AA6-825F-4345-8B8B-B1A1DC4312B6}"/>
              </a:ext>
            </a:extLst>
          </p:cNvPr>
          <p:cNvSpPr>
            <a:spLocks noChangeAspect="1"/>
          </p:cNvSpPr>
          <p:nvPr/>
        </p:nvSpPr>
        <p:spPr>
          <a:xfrm>
            <a:off x="10477587" y="2564472"/>
            <a:ext cx="1505416" cy="1302078"/>
          </a:xfrm>
          <a:custGeom>
            <a:avLst/>
            <a:gdLst>
              <a:gd name="connsiteX0" fmla="*/ 0 w 2890348"/>
              <a:gd name="connsiteY0" fmla="*/ 416757 h 2500490"/>
              <a:gd name="connsiteX1" fmla="*/ 416757 w 2890348"/>
              <a:gd name="connsiteY1" fmla="*/ 0 h 2500490"/>
              <a:gd name="connsiteX2" fmla="*/ 2473591 w 2890348"/>
              <a:gd name="connsiteY2" fmla="*/ 0 h 2500490"/>
              <a:gd name="connsiteX3" fmla="*/ 2890348 w 2890348"/>
              <a:gd name="connsiteY3" fmla="*/ 416757 h 2500490"/>
              <a:gd name="connsiteX4" fmla="*/ 2890348 w 2890348"/>
              <a:gd name="connsiteY4" fmla="*/ 2083733 h 2500490"/>
              <a:gd name="connsiteX5" fmla="*/ 2473591 w 2890348"/>
              <a:gd name="connsiteY5" fmla="*/ 2500490 h 2500490"/>
              <a:gd name="connsiteX6" fmla="*/ 416757 w 2890348"/>
              <a:gd name="connsiteY6" fmla="*/ 2500490 h 2500490"/>
              <a:gd name="connsiteX7" fmla="*/ 0 w 2890348"/>
              <a:gd name="connsiteY7" fmla="*/ 2083733 h 2500490"/>
              <a:gd name="connsiteX8" fmla="*/ 0 w 2890348"/>
              <a:gd name="connsiteY8" fmla="*/ 416757 h 250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0348" h="2500490">
                <a:moveTo>
                  <a:pt x="0" y="416757"/>
                </a:moveTo>
                <a:cubicBezTo>
                  <a:pt x="0" y="186588"/>
                  <a:pt x="186588" y="0"/>
                  <a:pt x="416757" y="0"/>
                </a:cubicBezTo>
                <a:lnTo>
                  <a:pt x="2473591" y="0"/>
                </a:lnTo>
                <a:cubicBezTo>
                  <a:pt x="2703760" y="0"/>
                  <a:pt x="2890348" y="186588"/>
                  <a:pt x="2890348" y="416757"/>
                </a:cubicBezTo>
                <a:lnTo>
                  <a:pt x="2890348" y="2083733"/>
                </a:lnTo>
                <a:cubicBezTo>
                  <a:pt x="2890348" y="2313902"/>
                  <a:pt x="2703760" y="2500490"/>
                  <a:pt x="2473591" y="2500490"/>
                </a:cubicBezTo>
                <a:lnTo>
                  <a:pt x="416757" y="2500490"/>
                </a:lnTo>
                <a:cubicBezTo>
                  <a:pt x="186588" y="2500490"/>
                  <a:pt x="0" y="2313902"/>
                  <a:pt x="0" y="2083733"/>
                </a:cubicBezTo>
                <a:lnTo>
                  <a:pt x="0" y="416757"/>
                </a:lnTo>
                <a:close/>
              </a:path>
            </a:pathLst>
          </a:custGeom>
          <a:blipFill dpi="0" rotWithShape="0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6373" r="-8011"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203344" tIns="203344" rIns="203344" bIns="203344" numCol="1" spcCol="127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Freeform: Shape 20">
            <a:extLst>
              <a:ext uri="{FF2B5EF4-FFF2-40B4-BE49-F238E27FC236}">
                <a16:creationId xmlns:a16="http://schemas.microsoft.com/office/drawing/2014/main" id="{3BB0EB02-F296-483E-9E54-C10CBBDD0329}"/>
              </a:ext>
            </a:extLst>
          </p:cNvPr>
          <p:cNvSpPr>
            <a:spLocks noChangeAspect="1"/>
          </p:cNvSpPr>
          <p:nvPr/>
        </p:nvSpPr>
        <p:spPr>
          <a:xfrm>
            <a:off x="8921040" y="2564472"/>
            <a:ext cx="1505416" cy="1302078"/>
          </a:xfrm>
          <a:custGeom>
            <a:avLst/>
            <a:gdLst>
              <a:gd name="connsiteX0" fmla="*/ 0 w 2890348"/>
              <a:gd name="connsiteY0" fmla="*/ 416757 h 2500490"/>
              <a:gd name="connsiteX1" fmla="*/ 416757 w 2890348"/>
              <a:gd name="connsiteY1" fmla="*/ 0 h 2500490"/>
              <a:gd name="connsiteX2" fmla="*/ 2473591 w 2890348"/>
              <a:gd name="connsiteY2" fmla="*/ 0 h 2500490"/>
              <a:gd name="connsiteX3" fmla="*/ 2890348 w 2890348"/>
              <a:gd name="connsiteY3" fmla="*/ 416757 h 2500490"/>
              <a:gd name="connsiteX4" fmla="*/ 2890348 w 2890348"/>
              <a:gd name="connsiteY4" fmla="*/ 2083733 h 2500490"/>
              <a:gd name="connsiteX5" fmla="*/ 2473591 w 2890348"/>
              <a:gd name="connsiteY5" fmla="*/ 2500490 h 2500490"/>
              <a:gd name="connsiteX6" fmla="*/ 416757 w 2890348"/>
              <a:gd name="connsiteY6" fmla="*/ 2500490 h 2500490"/>
              <a:gd name="connsiteX7" fmla="*/ 0 w 2890348"/>
              <a:gd name="connsiteY7" fmla="*/ 2083733 h 2500490"/>
              <a:gd name="connsiteX8" fmla="*/ 0 w 2890348"/>
              <a:gd name="connsiteY8" fmla="*/ 416757 h 250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0348" h="2500490">
                <a:moveTo>
                  <a:pt x="0" y="416757"/>
                </a:moveTo>
                <a:cubicBezTo>
                  <a:pt x="0" y="186588"/>
                  <a:pt x="186588" y="0"/>
                  <a:pt x="416757" y="0"/>
                </a:cubicBezTo>
                <a:lnTo>
                  <a:pt x="2473591" y="0"/>
                </a:lnTo>
                <a:cubicBezTo>
                  <a:pt x="2703760" y="0"/>
                  <a:pt x="2890348" y="186588"/>
                  <a:pt x="2890348" y="416757"/>
                </a:cubicBezTo>
                <a:lnTo>
                  <a:pt x="2890348" y="2083733"/>
                </a:lnTo>
                <a:cubicBezTo>
                  <a:pt x="2890348" y="2313902"/>
                  <a:pt x="2703760" y="2500490"/>
                  <a:pt x="2473591" y="2500490"/>
                </a:cubicBezTo>
                <a:lnTo>
                  <a:pt x="416757" y="2500490"/>
                </a:lnTo>
                <a:cubicBezTo>
                  <a:pt x="186588" y="2500490"/>
                  <a:pt x="0" y="2313902"/>
                  <a:pt x="0" y="2083733"/>
                </a:cubicBezTo>
                <a:lnTo>
                  <a:pt x="0" y="416757"/>
                </a:lnTo>
                <a:close/>
              </a:path>
            </a:pathLst>
          </a:custGeom>
          <a:blipFill dpi="0" rotWithShape="0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11586" r="-33176"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203344" tIns="203344" rIns="203344" bIns="203344" numCol="1" spcCol="127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Freeform: Shape 27">
            <a:extLst>
              <a:ext uri="{FF2B5EF4-FFF2-40B4-BE49-F238E27FC236}">
                <a16:creationId xmlns:a16="http://schemas.microsoft.com/office/drawing/2014/main" id="{887E16B2-20E7-46A9-85C1-DF8B8C82232B}"/>
              </a:ext>
            </a:extLst>
          </p:cNvPr>
          <p:cNvSpPr>
            <a:spLocks noChangeAspect="1"/>
          </p:cNvSpPr>
          <p:nvPr/>
        </p:nvSpPr>
        <p:spPr>
          <a:xfrm>
            <a:off x="10449049" y="3934328"/>
            <a:ext cx="1533954" cy="1327049"/>
          </a:xfrm>
          <a:custGeom>
            <a:avLst/>
            <a:gdLst>
              <a:gd name="connsiteX0" fmla="*/ 0 w 2890348"/>
              <a:gd name="connsiteY0" fmla="*/ 416757 h 2500490"/>
              <a:gd name="connsiteX1" fmla="*/ 416757 w 2890348"/>
              <a:gd name="connsiteY1" fmla="*/ 0 h 2500490"/>
              <a:gd name="connsiteX2" fmla="*/ 2473591 w 2890348"/>
              <a:gd name="connsiteY2" fmla="*/ 0 h 2500490"/>
              <a:gd name="connsiteX3" fmla="*/ 2890348 w 2890348"/>
              <a:gd name="connsiteY3" fmla="*/ 416757 h 2500490"/>
              <a:gd name="connsiteX4" fmla="*/ 2890348 w 2890348"/>
              <a:gd name="connsiteY4" fmla="*/ 2083733 h 2500490"/>
              <a:gd name="connsiteX5" fmla="*/ 2473591 w 2890348"/>
              <a:gd name="connsiteY5" fmla="*/ 2500490 h 2500490"/>
              <a:gd name="connsiteX6" fmla="*/ 416757 w 2890348"/>
              <a:gd name="connsiteY6" fmla="*/ 2500490 h 2500490"/>
              <a:gd name="connsiteX7" fmla="*/ 0 w 2890348"/>
              <a:gd name="connsiteY7" fmla="*/ 2083733 h 2500490"/>
              <a:gd name="connsiteX8" fmla="*/ 0 w 2890348"/>
              <a:gd name="connsiteY8" fmla="*/ 416757 h 250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0348" h="2500490">
                <a:moveTo>
                  <a:pt x="0" y="416757"/>
                </a:moveTo>
                <a:cubicBezTo>
                  <a:pt x="0" y="186588"/>
                  <a:pt x="186588" y="0"/>
                  <a:pt x="416757" y="0"/>
                </a:cubicBezTo>
                <a:lnTo>
                  <a:pt x="2473591" y="0"/>
                </a:lnTo>
                <a:cubicBezTo>
                  <a:pt x="2703760" y="0"/>
                  <a:pt x="2890348" y="186588"/>
                  <a:pt x="2890348" y="416757"/>
                </a:cubicBezTo>
                <a:lnTo>
                  <a:pt x="2890348" y="2083733"/>
                </a:lnTo>
                <a:cubicBezTo>
                  <a:pt x="2890348" y="2313902"/>
                  <a:pt x="2703760" y="2500490"/>
                  <a:pt x="2473591" y="2500490"/>
                </a:cubicBezTo>
                <a:lnTo>
                  <a:pt x="416757" y="2500490"/>
                </a:lnTo>
                <a:cubicBezTo>
                  <a:pt x="186588" y="2500490"/>
                  <a:pt x="0" y="2313902"/>
                  <a:pt x="0" y="2083733"/>
                </a:cubicBezTo>
                <a:lnTo>
                  <a:pt x="0" y="416757"/>
                </a:lnTo>
                <a:close/>
              </a:path>
            </a:pathLst>
          </a:custGeom>
          <a:blipFill dpi="0" rotWithShape="0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56648" t="-841" r="-29578" b="-2009"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203344" tIns="203344" rIns="203344" bIns="203344" numCol="1" spcCol="127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Freeform: Shape 39">
            <a:extLst>
              <a:ext uri="{FF2B5EF4-FFF2-40B4-BE49-F238E27FC236}">
                <a16:creationId xmlns:a16="http://schemas.microsoft.com/office/drawing/2014/main" id="{335C1DAD-95D0-49C7-830A-90CCB5EB39D0}"/>
              </a:ext>
            </a:extLst>
          </p:cNvPr>
          <p:cNvSpPr>
            <a:spLocks noChangeAspect="1"/>
          </p:cNvSpPr>
          <p:nvPr/>
        </p:nvSpPr>
        <p:spPr>
          <a:xfrm>
            <a:off x="8935309" y="5338670"/>
            <a:ext cx="1505416" cy="1302078"/>
          </a:xfrm>
          <a:custGeom>
            <a:avLst/>
            <a:gdLst>
              <a:gd name="connsiteX0" fmla="*/ 0 w 2890348"/>
              <a:gd name="connsiteY0" fmla="*/ 416757 h 2500490"/>
              <a:gd name="connsiteX1" fmla="*/ 416757 w 2890348"/>
              <a:gd name="connsiteY1" fmla="*/ 0 h 2500490"/>
              <a:gd name="connsiteX2" fmla="*/ 2473591 w 2890348"/>
              <a:gd name="connsiteY2" fmla="*/ 0 h 2500490"/>
              <a:gd name="connsiteX3" fmla="*/ 2890348 w 2890348"/>
              <a:gd name="connsiteY3" fmla="*/ 416757 h 2500490"/>
              <a:gd name="connsiteX4" fmla="*/ 2890348 w 2890348"/>
              <a:gd name="connsiteY4" fmla="*/ 2083733 h 2500490"/>
              <a:gd name="connsiteX5" fmla="*/ 2473591 w 2890348"/>
              <a:gd name="connsiteY5" fmla="*/ 2500490 h 2500490"/>
              <a:gd name="connsiteX6" fmla="*/ 416757 w 2890348"/>
              <a:gd name="connsiteY6" fmla="*/ 2500490 h 2500490"/>
              <a:gd name="connsiteX7" fmla="*/ 0 w 2890348"/>
              <a:gd name="connsiteY7" fmla="*/ 2083733 h 2500490"/>
              <a:gd name="connsiteX8" fmla="*/ 0 w 2890348"/>
              <a:gd name="connsiteY8" fmla="*/ 416757 h 250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90348" h="2500490">
                <a:moveTo>
                  <a:pt x="0" y="416757"/>
                </a:moveTo>
                <a:cubicBezTo>
                  <a:pt x="0" y="186588"/>
                  <a:pt x="186588" y="0"/>
                  <a:pt x="416757" y="0"/>
                </a:cubicBezTo>
                <a:lnTo>
                  <a:pt x="2473591" y="0"/>
                </a:lnTo>
                <a:cubicBezTo>
                  <a:pt x="2703760" y="0"/>
                  <a:pt x="2890348" y="186588"/>
                  <a:pt x="2890348" y="416757"/>
                </a:cubicBezTo>
                <a:lnTo>
                  <a:pt x="2890348" y="2083733"/>
                </a:lnTo>
                <a:cubicBezTo>
                  <a:pt x="2890348" y="2313902"/>
                  <a:pt x="2703760" y="2500490"/>
                  <a:pt x="2473591" y="2500490"/>
                </a:cubicBezTo>
                <a:lnTo>
                  <a:pt x="416757" y="2500490"/>
                </a:lnTo>
                <a:cubicBezTo>
                  <a:pt x="186588" y="2500490"/>
                  <a:pt x="0" y="2313902"/>
                  <a:pt x="0" y="2083733"/>
                </a:cubicBezTo>
                <a:lnTo>
                  <a:pt x="0" y="416757"/>
                </a:lnTo>
                <a:close/>
              </a:path>
            </a:pathLst>
          </a:custGeom>
          <a:blipFill rotWithShape="0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82000" r="-82000"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 spcFirstLastPara="0" vert="horz" wrap="square" lIns="151274" tIns="151274" rIns="151274" bIns="151274" numCol="1" spcCol="127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Rounded Corners 41">
            <a:extLst>
              <a:ext uri="{FF2B5EF4-FFF2-40B4-BE49-F238E27FC236}">
                <a16:creationId xmlns:a16="http://schemas.microsoft.com/office/drawing/2014/main" id="{B627D44A-737C-4A1D-9F3E-AA045FE5C1D5}"/>
              </a:ext>
            </a:extLst>
          </p:cNvPr>
          <p:cNvSpPr>
            <a:spLocks noChangeAspect="1"/>
          </p:cNvSpPr>
          <p:nvPr/>
        </p:nvSpPr>
        <p:spPr>
          <a:xfrm>
            <a:off x="8921040" y="3958111"/>
            <a:ext cx="1505416" cy="1302078"/>
          </a:xfrm>
          <a:prstGeom prst="roundRect">
            <a:avLst/>
          </a:prstGeom>
          <a:blipFill dpi="0" rotWithShape="0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239" r="2342"/>
            </a:stretch>
          </a:blipFill>
          <a:ln w="127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  <a:miter lim="800000"/>
          </a:ln>
          <a:effectLst/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15"/>
          <p:cNvSpPr txBox="1"/>
          <p:nvPr/>
        </p:nvSpPr>
        <p:spPr>
          <a:xfrm>
            <a:off x="10663392" y="5320701"/>
            <a:ext cx="1541089" cy="140077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Civil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Defense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Commercial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</a:t>
            </a:r>
          </a:p>
        </p:txBody>
      </p:sp>
      <p:sp>
        <p:nvSpPr>
          <p:cNvPr id="55" name="Text Box 52"/>
          <p:cNvSpPr txBox="1"/>
          <p:nvPr/>
        </p:nvSpPr>
        <p:spPr>
          <a:xfrm>
            <a:off x="8955055" y="1853819"/>
            <a:ext cx="1392450" cy="801461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Surface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Outpost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 Box 179"/>
          <p:cNvSpPr txBox="1"/>
          <p:nvPr/>
        </p:nvSpPr>
        <p:spPr>
          <a:xfrm>
            <a:off x="10590553" y="3202416"/>
            <a:ext cx="1392450" cy="801461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Orbiting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Outpost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Text Box 180"/>
          <p:cNvSpPr txBox="1"/>
          <p:nvPr/>
        </p:nvSpPr>
        <p:spPr>
          <a:xfrm>
            <a:off x="9016097" y="4603439"/>
            <a:ext cx="1392450" cy="801461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Science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Station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Text Box 181"/>
          <p:cNvSpPr txBox="1"/>
          <p:nvPr/>
        </p:nvSpPr>
        <p:spPr>
          <a:xfrm>
            <a:off x="9011772" y="5334443"/>
            <a:ext cx="1392450" cy="801461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Power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Station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Text Box 183"/>
          <p:cNvSpPr txBox="1"/>
          <p:nvPr/>
        </p:nvSpPr>
        <p:spPr>
          <a:xfrm>
            <a:off x="10590553" y="1840302"/>
            <a:ext cx="1392450" cy="801461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Space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Telescope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Text Box 184"/>
          <p:cNvSpPr txBox="1"/>
          <p:nvPr/>
        </p:nvSpPr>
        <p:spPr>
          <a:xfrm>
            <a:off x="8414309" y="3206713"/>
            <a:ext cx="2026247" cy="801461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Space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Manufacturing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0504937" y="4956965"/>
            <a:ext cx="1478066" cy="304413"/>
          </a:xfrm>
          <a:prstGeom prst="rect">
            <a:avLst/>
          </a:prstGeom>
          <a:solidFill>
            <a:srgbClr val="4D4D4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972258" y="4682280"/>
            <a:ext cx="1010745" cy="303224"/>
          </a:xfrm>
          <a:prstGeom prst="rect">
            <a:avLst/>
          </a:prstGeom>
          <a:solidFill>
            <a:srgbClr val="4D4D4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 Box 182"/>
          <p:cNvSpPr txBox="1"/>
          <p:nvPr/>
        </p:nvSpPr>
        <p:spPr>
          <a:xfrm>
            <a:off x="10160095" y="4584773"/>
            <a:ext cx="1822908" cy="801461"/>
          </a:xfrm>
          <a:prstGeom prst="rect">
            <a:avLst/>
          </a:prstGeom>
          <a:noFill/>
          <a:ln w="190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Surface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 algn="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Construction</a:t>
            </a:r>
            <a:endParaRPr lang="en-US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08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EAEE20C-A745-DA40-8EBC-980EB6435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11049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B6E954-38D7-CC41-B6AD-864C095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54" y="98004"/>
            <a:ext cx="11139616" cy="95651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Small Satellite Based Platform Evolves with Common Repeating Units based on Commercial Small Satellite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9A12D-0D38-894B-AC67-B24A8247F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31945" r="75000" b="31944"/>
          <a:stretch/>
        </p:blipFill>
        <p:spPr>
          <a:xfrm>
            <a:off x="129745" y="153944"/>
            <a:ext cx="797011" cy="7970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76B5F3-A57A-5C45-BF6B-492E2EF8946C}"/>
              </a:ext>
            </a:extLst>
          </p:cNvPr>
          <p:cNvCxnSpPr/>
          <p:nvPr/>
        </p:nvCxnSpPr>
        <p:spPr>
          <a:xfrm>
            <a:off x="1063487" y="148387"/>
            <a:ext cx="0" cy="8025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43B58BA-5C94-4EAF-82CE-D1C69B8228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93" b="77315" l="30781" r="68594"/>
                    </a14:imgEffect>
                  </a14:imgLayer>
                </a14:imgProps>
              </a:ext>
            </a:extLst>
          </a:blip>
          <a:srcRect l="31500" t="23184" r="32083" b="23778"/>
          <a:stretch/>
        </p:blipFill>
        <p:spPr>
          <a:xfrm>
            <a:off x="11073962" y="121429"/>
            <a:ext cx="1045484" cy="8564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16043" y="6356350"/>
            <a:ext cx="2743200" cy="365125"/>
          </a:xfrm>
        </p:spPr>
        <p:txBody>
          <a:bodyPr/>
          <a:lstStyle/>
          <a:p>
            <a:fld id="{51EDBE44-AB08-AF46-B5ED-809649FC1847}" type="slidenum">
              <a:rPr lang="en-US" smtClean="0"/>
              <a:t>8</a:t>
            </a:fld>
            <a:endParaRPr lang="en-US" dirty="0"/>
          </a:p>
        </p:txBody>
      </p:sp>
      <p:pic>
        <p:nvPicPr>
          <p:cNvPr id="14" name="Picture 13" descr="A picture containing sitting, different, table, food&#10;&#10;Description automatically generated"/>
          <p:cNvPicPr/>
          <p:nvPr/>
        </p:nvPicPr>
        <p:blipFill rotWithShape="1">
          <a:blip r:embed="rId6"/>
          <a:srcRect l="55095" t="4408" r="32645" b="17839"/>
          <a:stretch/>
        </p:blipFill>
        <p:spPr>
          <a:xfrm rot="10800000">
            <a:off x="773261" y="2140393"/>
            <a:ext cx="1343835" cy="3108597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3BB546B-9D92-4BBB-BA2F-534F6BA15C68}"/>
              </a:ext>
            </a:extLst>
          </p:cNvPr>
          <p:cNvSpPr txBox="1">
            <a:spLocks/>
          </p:cNvSpPr>
          <p:nvPr/>
        </p:nvSpPr>
        <p:spPr>
          <a:xfrm>
            <a:off x="1120781" y="1377003"/>
            <a:ext cx="3135942" cy="5207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5000"/>
              </a:lnSpc>
              <a:spcBef>
                <a:spcPts val="0"/>
              </a:spcBef>
              <a:buClr>
                <a:srgbClr val="00529B"/>
              </a:buClr>
              <a:buFont typeface="Arial" panose="020B0604020202020204" pitchFamily="34" charset="0"/>
              <a:buNone/>
            </a:pPr>
            <a:r>
              <a:rPr lang="en-US" altLang="en-US" sz="2400" b="1" dirty="0"/>
              <a:t>Launch Packaging</a:t>
            </a:r>
            <a:endParaRPr lang="en-US" b="1" dirty="0"/>
          </a:p>
        </p:txBody>
      </p:sp>
      <p:pic>
        <p:nvPicPr>
          <p:cNvPr id="19" name="Picture 18" descr="A picture containing sitting, different, table, food&#10;&#10;Description automatically generated"/>
          <p:cNvPicPr/>
          <p:nvPr/>
        </p:nvPicPr>
        <p:blipFill rotWithShape="1">
          <a:blip r:embed="rId6"/>
          <a:srcRect l="80295" t="4771" r="1" b="43024"/>
          <a:stretch/>
        </p:blipFill>
        <p:spPr>
          <a:xfrm>
            <a:off x="2619108" y="4053135"/>
            <a:ext cx="1237510" cy="11958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468701">
            <a:off x="624611" y="2275553"/>
            <a:ext cx="489098" cy="435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Line Callout 2 (Accent Bar) 19"/>
          <p:cNvSpPr/>
          <p:nvPr/>
        </p:nvSpPr>
        <p:spPr>
          <a:xfrm>
            <a:off x="1291395" y="5256477"/>
            <a:ext cx="1736686" cy="738563"/>
          </a:xfrm>
          <a:prstGeom prst="accentCallout2">
            <a:avLst>
              <a:gd name="adj1" fmla="val 31169"/>
              <a:gd name="adj2" fmla="val 1229"/>
              <a:gd name="adj3" fmla="val -43177"/>
              <a:gd name="adj4" fmla="val -34577"/>
              <a:gd name="adj5" fmla="val -67161"/>
              <a:gd name="adj6" fmla="val 1449"/>
            </a:avLst>
          </a:prstGeom>
          <a:noFill/>
          <a:ln w="25400">
            <a:solidFill>
              <a:srgbClr val="0000FF"/>
            </a:solidFill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fontAlgn="base">
              <a:spcBef>
                <a:spcPts val="0"/>
              </a:spcBef>
              <a:spcAft>
                <a:spcPts val="0"/>
              </a:spcAft>
            </a:pPr>
            <a:r>
              <a:rPr lang="en-US" sz="1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3 Repeating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U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nits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P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ackaged as Primary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t>P</a:t>
            </a:r>
            <a:r>
              <a:rPr lang="en-US" sz="1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PGothic" panose="020B0600070205080204" pitchFamily="34" charset="-128"/>
              </a:rPr>
              <a:t>ayload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Picture 21" descr="A close up of a sign&#10;&#10;Description automatically generated"/>
          <p:cNvPicPr>
            <a:picLocks noChangeAspect="1"/>
          </p:cNvPicPr>
          <p:nvPr/>
        </p:nvPicPr>
        <p:blipFill rotWithShape="1">
          <a:blip r:embed="rId7"/>
          <a:srcRect l="6917" t="9244" r="2422" b="4482"/>
          <a:stretch/>
        </p:blipFill>
        <p:spPr>
          <a:xfrm>
            <a:off x="4940649" y="1896992"/>
            <a:ext cx="6355080" cy="4572282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63BB546B-9D92-4BBB-BA2F-534F6BA15C68}"/>
              </a:ext>
            </a:extLst>
          </p:cNvPr>
          <p:cNvSpPr txBox="1">
            <a:spLocks/>
          </p:cNvSpPr>
          <p:nvPr/>
        </p:nvSpPr>
        <p:spPr>
          <a:xfrm>
            <a:off x="4608319" y="1376266"/>
            <a:ext cx="6687410" cy="5207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5000"/>
              </a:lnSpc>
              <a:spcBef>
                <a:spcPts val="0"/>
              </a:spcBef>
              <a:buClr>
                <a:srgbClr val="00529B"/>
              </a:buClr>
              <a:buFont typeface="Arial" panose="020B0604020202020204" pitchFamily="34" charset="0"/>
              <a:buNone/>
            </a:pPr>
            <a:r>
              <a:rPr lang="en-US" altLang="en-US" sz="2400" b="1" dirty="0"/>
              <a:t>Initial Operating Capability: Repeating Unit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14514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EAEE20C-A745-DA40-8EBC-980EB6435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11049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B6E954-38D7-CC41-B6AD-864C095F8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054" y="98004"/>
            <a:ext cx="11139616" cy="95651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Small Satellite Based Platform Evolves with Common Repeating Units based on Commercial Small Satellite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9A12D-0D38-894B-AC67-B24A8247F3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31945" r="75000" b="31944"/>
          <a:stretch/>
        </p:blipFill>
        <p:spPr>
          <a:xfrm>
            <a:off x="129745" y="153944"/>
            <a:ext cx="797011" cy="797011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76B5F3-A57A-5C45-BF6B-492E2EF8946C}"/>
              </a:ext>
            </a:extLst>
          </p:cNvPr>
          <p:cNvCxnSpPr/>
          <p:nvPr/>
        </p:nvCxnSpPr>
        <p:spPr>
          <a:xfrm>
            <a:off x="1063487" y="148387"/>
            <a:ext cx="0" cy="80256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643B58BA-5C94-4EAF-82CE-D1C69B8228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93" b="77315" l="30781" r="68594"/>
                    </a14:imgEffect>
                  </a14:imgLayer>
                </a14:imgProps>
              </a:ext>
            </a:extLst>
          </a:blip>
          <a:srcRect l="31500" t="23184" r="32083" b="23778"/>
          <a:stretch/>
        </p:blipFill>
        <p:spPr>
          <a:xfrm>
            <a:off x="11073962" y="121429"/>
            <a:ext cx="1045484" cy="85648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16043" y="6356350"/>
            <a:ext cx="2743200" cy="365125"/>
          </a:xfrm>
        </p:spPr>
        <p:txBody>
          <a:bodyPr/>
          <a:lstStyle/>
          <a:p>
            <a:fld id="{51EDBE44-AB08-AF46-B5ED-809649FC1847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1468701">
            <a:off x="292105" y="2009553"/>
            <a:ext cx="489098" cy="435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 descr="A picture containing sign, toy&#10;&#10;Description automatically generated"/>
          <p:cNvPicPr/>
          <p:nvPr/>
        </p:nvPicPr>
        <p:blipFill>
          <a:blip r:embed="rId6"/>
          <a:stretch>
            <a:fillRect/>
          </a:stretch>
        </p:blipFill>
        <p:spPr>
          <a:xfrm>
            <a:off x="223770" y="1292167"/>
            <a:ext cx="3332716" cy="2488071"/>
          </a:xfrm>
          <a:prstGeom prst="rect">
            <a:avLst/>
          </a:prstGeom>
        </p:spPr>
      </p:pic>
      <p:sp>
        <p:nvSpPr>
          <p:cNvPr id="25" name="Text Box 2">
            <a:extLst>
              <a:ext uri="{FF2B5EF4-FFF2-40B4-BE49-F238E27FC236}">
                <a16:creationId xmlns:a16="http://schemas.microsoft.com/office/drawing/2014/main" id="{27F6425C-DA9D-B149-A679-9446711ED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525" y="3778931"/>
            <a:ext cx="2460531" cy="50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R="0" algn="ctr">
              <a:lnSpc>
                <a:spcPct val="105000"/>
              </a:lnSpc>
              <a:spcBef>
                <a:spcPts val="0"/>
              </a:spcBef>
              <a:tabLst>
                <a:tab pos="114300" algn="l"/>
              </a:tabLst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Initial Module Deploys Truss with Robotic Arm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" name="Picture 25" descr="A picture containing clock&#10;&#10;Description automatically generated"/>
          <p:cNvPicPr/>
          <p:nvPr/>
        </p:nvPicPr>
        <p:blipFill rotWithShape="1">
          <a:blip r:embed="rId7"/>
          <a:srcRect r="9200" b="24828"/>
          <a:stretch/>
        </p:blipFill>
        <p:spPr>
          <a:xfrm>
            <a:off x="4271656" y="3020209"/>
            <a:ext cx="3455218" cy="2066833"/>
          </a:xfrm>
          <a:prstGeom prst="rect">
            <a:avLst/>
          </a:prstGeom>
        </p:spPr>
      </p:pic>
      <p:pic>
        <p:nvPicPr>
          <p:cNvPr id="27" name="Picture 26" descr="A picture containing sky&#10;&#10;Description automatically generated"/>
          <p:cNvPicPr/>
          <p:nvPr/>
        </p:nvPicPr>
        <p:blipFill rotWithShape="1">
          <a:blip r:embed="rId8"/>
          <a:srcRect t="19068" r="22354" b="3758"/>
          <a:stretch/>
        </p:blipFill>
        <p:spPr>
          <a:xfrm>
            <a:off x="8571359" y="4053625"/>
            <a:ext cx="3267920" cy="2138225"/>
          </a:xfrm>
          <a:prstGeom prst="rect">
            <a:avLst/>
          </a:prstGeom>
        </p:spPr>
      </p:pic>
      <p:sp>
        <p:nvSpPr>
          <p:cNvPr id="28" name="Text Box 2">
            <a:extLst>
              <a:ext uri="{FF2B5EF4-FFF2-40B4-BE49-F238E27FC236}">
                <a16:creationId xmlns:a16="http://schemas.microsoft.com/office/drawing/2014/main" id="{27F6425C-DA9D-B149-A679-9446711ED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500" y="5208127"/>
            <a:ext cx="2460531" cy="50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R="0" algn="ctr">
              <a:lnSpc>
                <a:spcPct val="105000"/>
              </a:lnSpc>
              <a:spcBef>
                <a:spcPts val="0"/>
              </a:spcBef>
              <a:tabLst>
                <a:tab pos="114300" algn="l"/>
              </a:tabLst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Berths to 2</a:t>
            </a:r>
            <a:r>
              <a:rPr lang="en-US" sz="1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Module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Text Box 2">
            <a:extLst>
              <a:ext uri="{FF2B5EF4-FFF2-40B4-BE49-F238E27FC236}">
                <a16:creationId xmlns:a16="http://schemas.microsoft.com/office/drawing/2014/main" id="{27F6425C-DA9D-B149-A679-9446711ED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0597" y="6226647"/>
            <a:ext cx="4162425" cy="506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R="0" algn="ctr">
              <a:lnSpc>
                <a:spcPct val="105000"/>
              </a:lnSpc>
              <a:spcBef>
                <a:spcPts val="0"/>
              </a:spcBef>
              <a:tabLst>
                <a:tab pos="114300" algn="l"/>
              </a:tabLst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600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Module Completes Baseline Configuration with Multiple Payload Locations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63BB546B-9D92-4BBB-BA2F-534F6BA15C68}"/>
              </a:ext>
            </a:extLst>
          </p:cNvPr>
          <p:cNvSpPr txBox="1">
            <a:spLocks/>
          </p:cNvSpPr>
          <p:nvPr/>
        </p:nvSpPr>
        <p:spPr>
          <a:xfrm>
            <a:off x="4864409" y="1560782"/>
            <a:ext cx="3135942" cy="5207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5000"/>
              </a:lnSpc>
              <a:spcBef>
                <a:spcPts val="0"/>
              </a:spcBef>
              <a:buClr>
                <a:srgbClr val="00529B"/>
              </a:buClr>
              <a:buFont typeface="Arial" panose="020B0604020202020204" pitchFamily="34" charset="0"/>
              <a:buNone/>
            </a:pPr>
            <a:r>
              <a:rPr lang="en-US" altLang="en-US" sz="2400" b="1" dirty="0"/>
              <a:t>Evolution</a:t>
            </a:r>
            <a:endParaRPr lang="en-US" b="1" dirty="0"/>
          </a:p>
        </p:txBody>
      </p:sp>
      <p:sp>
        <p:nvSpPr>
          <p:cNvPr id="40" name="Right Arrow 39"/>
          <p:cNvSpPr/>
          <p:nvPr/>
        </p:nvSpPr>
        <p:spPr>
          <a:xfrm rot="1493632">
            <a:off x="7899065" y="4431027"/>
            <a:ext cx="507373" cy="430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4E328E93-7A6F-6942-BA25-2AE09F1346DB}"/>
              </a:ext>
            </a:extLst>
          </p:cNvPr>
          <p:cNvSpPr/>
          <p:nvPr/>
        </p:nvSpPr>
        <p:spPr>
          <a:xfrm rot="1947692">
            <a:off x="3700791" y="3450734"/>
            <a:ext cx="507373" cy="4300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52597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5969</TotalTime>
  <Words>693</Words>
  <Application>Microsoft Macintosh PowerPoint</Application>
  <PresentationFormat>Widescreen</PresentationFormat>
  <Paragraphs>128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Helvetica</vt:lpstr>
      <vt:lpstr>Symbol</vt:lpstr>
      <vt:lpstr>Tahoma</vt:lpstr>
      <vt:lpstr>Times New Roman</vt:lpstr>
      <vt:lpstr>Office Theme</vt:lpstr>
      <vt:lpstr>PowerPoint Presentation</vt:lpstr>
      <vt:lpstr>Near-term Persistent Platform Orbital Testbed:  Small Satellite-Based Architecture Option </vt:lpstr>
      <vt:lpstr>Origin Story For On-orbit Servicing, Assembly and Manufacturing (OSAM) </vt:lpstr>
      <vt:lpstr>OSAM National Initiative </vt:lpstr>
      <vt:lpstr>What is Different From Previous Assembly Approaches?</vt:lpstr>
      <vt:lpstr>Robotic Approaches Are Viable for Assembly and Servicing</vt:lpstr>
      <vt:lpstr>Problem:  Lack of Confidence in OSAM Technologies Solution:  Persistent Platform Testbed to Validate Tech.</vt:lpstr>
      <vt:lpstr>Small Satellite Based Platform Evolves with Common Repeating Units based on Commercial Small Satellite</vt:lpstr>
      <vt:lpstr>Small Satellite Based Platform Evolves with Common Repeating Units based on Commercial Small Satellite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Ioana Dietsch</dc:creator>
  <cp:lastModifiedBy>Dorsey, John T. (LARC-D312)</cp:lastModifiedBy>
  <cp:revision>79</cp:revision>
  <dcterms:created xsi:type="dcterms:W3CDTF">2020-07-24T13:10:19Z</dcterms:created>
  <dcterms:modified xsi:type="dcterms:W3CDTF">2020-11-04T19:44:14Z</dcterms:modified>
</cp:coreProperties>
</file>