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22"/>
  </p:notesMasterIdLst>
  <p:handoutMasterIdLst>
    <p:handoutMasterId r:id="rId23"/>
  </p:handoutMasterIdLst>
  <p:sldIdLst>
    <p:sldId id="357" r:id="rId2"/>
    <p:sldId id="610" r:id="rId3"/>
    <p:sldId id="656" r:id="rId4"/>
    <p:sldId id="660" r:id="rId5"/>
    <p:sldId id="617" r:id="rId6"/>
    <p:sldId id="658" r:id="rId7"/>
    <p:sldId id="309" r:id="rId8"/>
    <p:sldId id="307" r:id="rId9"/>
    <p:sldId id="661" r:id="rId10"/>
    <p:sldId id="264" r:id="rId11"/>
    <p:sldId id="664" r:id="rId12"/>
    <p:sldId id="304" r:id="rId13"/>
    <p:sldId id="621" r:id="rId14"/>
    <p:sldId id="659" r:id="rId15"/>
    <p:sldId id="308" r:id="rId16"/>
    <p:sldId id="306" r:id="rId17"/>
    <p:sldId id="662" r:id="rId18"/>
    <p:sldId id="305" r:id="rId19"/>
    <p:sldId id="657" r:id="rId20"/>
    <p:sldId id="663" r:id="rId21"/>
  </p:sldIdLst>
  <p:sldSz cx="9144000" cy="6858000" type="screen4x3"/>
  <p:notesSz cx="6642100" cy="9779000"/>
  <p:kinsoku lang="ja-JP" invalStChars="、。，．・：；？！゛゜ヽヾゝゞ々ー’”）〕］｝〉》」』】°‰′″℃￠％ぁぃぅぇぉっゃゅょゎァィゥェォッャュョヮヵヶ!%),.:;?]}｡｣､･ｧｨｩｪｫｬｭｮｯｰﾞﾟ" invalEndChars="‘“（〔［｛〈《「『【￥＄$([\{｢￡"/>
  <p:defaultTextStyle>
    <a:defPPr>
      <a:defRPr lang="fr-FR"/>
    </a:defPPr>
    <a:lvl1pPr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1pPr>
    <a:lvl2pPr marL="4572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2pPr>
    <a:lvl3pPr marL="9144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3pPr>
    <a:lvl4pPr marL="13716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4pPr>
    <a:lvl5pPr marL="1828800" algn="ctr" rtl="0" eaLnBrk="0" fontAlgn="base" hangingPunct="0">
      <a:lnSpc>
        <a:spcPct val="90000"/>
      </a:lnSpc>
      <a:spcBef>
        <a:spcPct val="0"/>
      </a:spcBef>
      <a:spcAft>
        <a:spcPct val="0"/>
      </a:spcAft>
      <a:defRPr b="1" kern="1200">
        <a:solidFill>
          <a:schemeClr val="tx1"/>
        </a:solidFill>
        <a:latin typeface="Helvetica" charset="0"/>
        <a:ea typeface="ＭＳ Ｐゴシック" charset="0"/>
        <a:cs typeface="+mn-cs"/>
      </a:defRPr>
    </a:lvl5pPr>
    <a:lvl6pPr marL="2286000" algn="l" defTabSz="457200" rtl="0" eaLnBrk="1" latinLnBrk="0" hangingPunct="1">
      <a:defRPr b="1" kern="1200">
        <a:solidFill>
          <a:schemeClr val="tx1"/>
        </a:solidFill>
        <a:latin typeface="Helvetica" charset="0"/>
        <a:ea typeface="ＭＳ Ｐゴシック" charset="0"/>
        <a:cs typeface="+mn-cs"/>
      </a:defRPr>
    </a:lvl6pPr>
    <a:lvl7pPr marL="2743200" algn="l" defTabSz="457200" rtl="0" eaLnBrk="1" latinLnBrk="0" hangingPunct="1">
      <a:defRPr b="1" kern="1200">
        <a:solidFill>
          <a:schemeClr val="tx1"/>
        </a:solidFill>
        <a:latin typeface="Helvetica" charset="0"/>
        <a:ea typeface="ＭＳ Ｐゴシック" charset="0"/>
        <a:cs typeface="+mn-cs"/>
      </a:defRPr>
    </a:lvl7pPr>
    <a:lvl8pPr marL="3200400" algn="l" defTabSz="457200" rtl="0" eaLnBrk="1" latinLnBrk="0" hangingPunct="1">
      <a:defRPr b="1" kern="1200">
        <a:solidFill>
          <a:schemeClr val="tx1"/>
        </a:solidFill>
        <a:latin typeface="Helvetica" charset="0"/>
        <a:ea typeface="ＭＳ Ｐゴシック" charset="0"/>
        <a:cs typeface="+mn-cs"/>
      </a:defRPr>
    </a:lvl8pPr>
    <a:lvl9pPr marL="3657600" algn="l" defTabSz="457200" rtl="0" eaLnBrk="1" latinLnBrk="0" hangingPunct="1">
      <a:defRPr b="1" kern="1200">
        <a:solidFill>
          <a:schemeClr val="tx1"/>
        </a:solidFill>
        <a:latin typeface="Helvetica" charset="0"/>
        <a:ea typeface="ＭＳ Ｐゴシック" charset="0"/>
        <a:cs typeface="+mn-cs"/>
      </a:defRPr>
    </a:lvl9pPr>
  </p:defaultTextStyle>
  <p:extLst>
    <p:ext uri="{EFAFB233-063F-42B5-8137-9DF3F51BA10A}">
      <p15:sldGuideLst xmlns:p15="http://schemas.microsoft.com/office/powerpoint/2012/main">
        <p15:guide id="1" orient="horz" pos="456" userDrawn="1">
          <p15:clr>
            <a:srgbClr val="A4A3A4"/>
          </p15:clr>
        </p15:guide>
        <p15:guide id="4" pos="1392" userDrawn="1">
          <p15:clr>
            <a:srgbClr val="A4A3A4"/>
          </p15:clr>
        </p15:guide>
      </p15:sldGuideLst>
    </p:ext>
    <p:ext uri="{2D200454-40CA-4A62-9FC3-DE9A4176ACB9}">
      <p15:notesGuideLst xmlns:p15="http://schemas.microsoft.com/office/powerpoint/2012/main">
        <p15:guide id="1" orient="horz" pos="3080">
          <p15:clr>
            <a:srgbClr val="A4A3A4"/>
          </p15:clr>
        </p15:guide>
        <p15:guide id="2" pos="2092">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628F6"/>
    <a:srgbClr val="FFD607"/>
    <a:srgbClr val="F5E9BC"/>
    <a:srgbClr val="FFFF91"/>
    <a:srgbClr val="06FFFF"/>
    <a:srgbClr val="6F079C"/>
    <a:srgbClr val="0421FF"/>
    <a:srgbClr val="FDEED0"/>
    <a:srgbClr val="2C2C2C"/>
    <a:srgbClr val="0A0A8C"/>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1066" autoAdjust="0"/>
    <p:restoredTop sz="91837" autoAdjust="0"/>
  </p:normalViewPr>
  <p:slideViewPr>
    <p:cSldViewPr snapToGrid="0" showGuides="1">
      <p:cViewPr varScale="1">
        <p:scale>
          <a:sx n="50" d="100"/>
          <a:sy n="50" d="100"/>
        </p:scale>
        <p:origin x="768" y="32"/>
      </p:cViewPr>
      <p:guideLst>
        <p:guide orient="horz" pos="456"/>
        <p:guide pos="139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howGuides="1">
      <p:cViewPr varScale="1">
        <p:scale>
          <a:sx n="75" d="100"/>
          <a:sy n="75" d="100"/>
        </p:scale>
        <p:origin x="-1792" y="-112"/>
      </p:cViewPr>
      <p:guideLst>
        <p:guide orient="horz" pos="3080"/>
        <p:guide pos="2092"/>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449328844"/>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Rot="1" noChangeAspect="1" noChangeArrowheads="1" noTextEdit="1"/>
          </p:cNvSpPr>
          <p:nvPr>
            <p:ph type="sldImg" idx="2"/>
          </p:nvPr>
        </p:nvSpPr>
        <p:spPr bwMode="auto">
          <a:xfrm>
            <a:off x="1049338" y="746125"/>
            <a:ext cx="4556125" cy="3416300"/>
          </a:xfrm>
          <a:prstGeom prst="rect">
            <a:avLst/>
          </a:prstGeom>
          <a:noFill/>
          <a:ln>
            <a:noFill/>
          </a:ln>
          <a:effectLst/>
          <a:extLst>
            <a:ext uri="{909E8E84-426E-40dd-AFC4-6F175D3DCCD1}">
              <a14:hiddenFill xmlns:a14="http://schemas.microsoft.com/office/drawing/2010/main" xmlns="">
                <a:noFill/>
              </a14:hiddenFill>
            </a:ext>
            <a:ext uri="{91240B29-F687-4f45-9708-019B960494DF}">
              <a14:hiddenLine xmlns:a14="http://schemas.microsoft.com/office/drawing/2010/main" xmlns="" w="12700">
                <a:solidFill>
                  <a:srgbClr val="000000"/>
                </a:solidFill>
                <a:miter lim="80000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 uri="{53640926-AAD7-44d8-BBD7-CCE9431645EC}">
              <a14:shadowObscured xmlns:a14="http://schemas.microsoft.com/office/drawing/2010/main" xmlns="" val="1"/>
            </a:ext>
          </a:extLst>
        </p:spPr>
      </p:sp>
    </p:spTree>
    <p:extLst>
      <p:ext uri="{BB962C8B-B14F-4D97-AF65-F5344CB8AC3E}">
        <p14:creationId xmlns:p14="http://schemas.microsoft.com/office/powerpoint/2010/main" val="4168544161"/>
      </p:ext>
    </p:extLst>
  </p:cSld>
  <p:clrMap bg1="lt1" tx1="dk1" bg2="lt2" tx2="dk2" accent1="accent1" accent2="accent2" accent3="accent3" accent4="accent4" accent5="accent5" accent6="accent6" hlink="hlink" folHlink="folHlink"/>
  <p:hf hdr="0" ftr="0" dt="0"/>
  <p:notesStyle>
    <a:lvl1pPr algn="l" defTabSz="762000" rtl="0" eaLnBrk="0" fontAlgn="base" hangingPunct="0">
      <a:lnSpc>
        <a:spcPct val="90000"/>
      </a:lnSpc>
      <a:spcBef>
        <a:spcPct val="40000"/>
      </a:spcBef>
      <a:spcAft>
        <a:spcPct val="0"/>
      </a:spcAft>
      <a:defRPr sz="1200" kern="1200">
        <a:solidFill>
          <a:schemeClr val="tx1"/>
        </a:solidFill>
        <a:latin typeface="Helvetica" charset="0"/>
        <a:ea typeface="ＭＳ Ｐゴシック" charset="0"/>
        <a:cs typeface="+mn-cs"/>
      </a:defRPr>
    </a:lvl1pPr>
    <a:lvl2pPr marL="457200" algn="l" defTabSz="762000" rtl="0" eaLnBrk="0" fontAlgn="base" hangingPunct="0">
      <a:lnSpc>
        <a:spcPct val="90000"/>
      </a:lnSpc>
      <a:spcBef>
        <a:spcPct val="40000"/>
      </a:spcBef>
      <a:spcAft>
        <a:spcPct val="0"/>
      </a:spcAft>
      <a:defRPr sz="1200" kern="1200">
        <a:solidFill>
          <a:schemeClr val="tx1"/>
        </a:solidFill>
        <a:latin typeface="Helvetica" charset="0"/>
        <a:ea typeface="ＭＳ Ｐゴシック" charset="0"/>
        <a:cs typeface="+mn-cs"/>
      </a:defRPr>
    </a:lvl2pPr>
    <a:lvl3pPr marL="914400" algn="l" defTabSz="762000" rtl="0" eaLnBrk="0" fontAlgn="base" hangingPunct="0">
      <a:lnSpc>
        <a:spcPct val="90000"/>
      </a:lnSpc>
      <a:spcBef>
        <a:spcPct val="40000"/>
      </a:spcBef>
      <a:spcAft>
        <a:spcPct val="0"/>
      </a:spcAft>
      <a:defRPr sz="1200" kern="1200">
        <a:solidFill>
          <a:schemeClr val="tx1"/>
        </a:solidFill>
        <a:latin typeface="Helvetica" charset="0"/>
        <a:ea typeface="ＭＳ Ｐゴシック" charset="0"/>
        <a:cs typeface="+mn-cs"/>
      </a:defRPr>
    </a:lvl3pPr>
    <a:lvl4pPr marL="1371600" algn="l" defTabSz="762000" rtl="0" eaLnBrk="0" fontAlgn="base" hangingPunct="0">
      <a:lnSpc>
        <a:spcPct val="90000"/>
      </a:lnSpc>
      <a:spcBef>
        <a:spcPct val="40000"/>
      </a:spcBef>
      <a:spcAft>
        <a:spcPct val="0"/>
      </a:spcAft>
      <a:defRPr sz="1200" kern="1200">
        <a:solidFill>
          <a:schemeClr val="tx1"/>
        </a:solidFill>
        <a:latin typeface="Helvetica" charset="0"/>
        <a:ea typeface="ＭＳ Ｐゴシック" charset="0"/>
        <a:cs typeface="+mn-cs"/>
      </a:defRPr>
    </a:lvl4pPr>
    <a:lvl5pPr marL="1828800" algn="l" defTabSz="762000" rtl="0" eaLnBrk="0" fontAlgn="base" hangingPunct="0">
      <a:lnSpc>
        <a:spcPct val="90000"/>
      </a:lnSpc>
      <a:spcBef>
        <a:spcPct val="40000"/>
      </a:spcBef>
      <a:spcAft>
        <a:spcPct val="0"/>
      </a:spcAft>
      <a:defRPr sz="1200" kern="1200">
        <a:solidFill>
          <a:schemeClr val="tx1"/>
        </a:solidFill>
        <a:latin typeface="Helvetica"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930" name="Rectangle 2"/>
          <p:cNvSpPr>
            <a:spLocks noGrp="1" noRot="1" noChangeAspect="1" noChangeArrowheads="1" noTextEdit="1"/>
          </p:cNvSpPr>
          <p:nvPr>
            <p:ph type="sldImg"/>
          </p:nvPr>
        </p:nvSpPr>
        <p:spPr>
          <a:extLst>
            <a:ext uri="{FAA26D3D-D897-4be2-8F04-BA451C77F1D7}">
              <ma14:placeholderFlag xmlns:ma14="http://schemas.microsoft.com/office/mac/drawingml/2011/main" xmlns="" val="1"/>
            </a:ext>
          </a:extLst>
        </p:spPr>
      </p:sp>
      <p:sp>
        <p:nvSpPr>
          <p:cNvPr id="380931" name="Rectangle 3"/>
          <p:cNvSpPr>
            <a:spLocks noGrp="1" noChangeArrowheads="1"/>
          </p:cNvSpPr>
          <p:nvPr>
            <p:ph type="body" idx="1"/>
          </p:nvPr>
        </p:nvSpPr>
        <p:spPr bwMode="auto">
          <a:xfrm>
            <a:off x="914400" y="4648200"/>
            <a:ext cx="4876800" cy="44196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7150" cmpd="thickThin">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sz="1800" baseline="0"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Rot="1" noChangeAspect="1" noChangeArrowheads="1"/>
          </p:cNvSpPr>
          <p:nvPr>
            <p:ph type="sldImg"/>
          </p:nvPr>
        </p:nvSpPr>
        <p:spPr bwMode="auto">
          <a:xfrm>
            <a:off x="1049338" y="746125"/>
            <a:ext cx="4556125" cy="34163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2707" name="Rectangle 3"/>
          <p:cNvSpPr>
            <a:spLocks noGrp="1" noChangeArrowheads="1"/>
          </p:cNvSpPr>
          <p:nvPr>
            <p:ph type="body" idx="1"/>
          </p:nvPr>
        </p:nvSpPr>
        <p:spPr bwMode="auto">
          <a:xfrm>
            <a:off x="914400" y="4648200"/>
            <a:ext cx="4876800" cy="44196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7150" cmpd="thickThin">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sz="1600"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Rot="1" noChangeAspect="1" noChangeArrowheads="1"/>
          </p:cNvSpPr>
          <p:nvPr>
            <p:ph type="sldImg"/>
          </p:nvPr>
        </p:nvSpPr>
        <p:spPr bwMode="auto">
          <a:xfrm>
            <a:off x="1049338" y="746125"/>
            <a:ext cx="4556125" cy="3416300"/>
          </a:xfrm>
          <a:prstGeom prst="rect">
            <a:avLst/>
          </a:prstGeom>
          <a:solidFill>
            <a:srgbClr val="FFFFFF"/>
          </a:solidFill>
          <a:ln>
            <a:solidFill>
              <a:srgbClr val="000000"/>
            </a:solidFill>
            <a:miter lim="800000"/>
            <a:headEnd/>
            <a:tailEnd/>
          </a:ln>
          <a:extLst>
            <a:ext uri="{FAA26D3D-D897-4be2-8F04-BA451C77F1D7}">
              <ma14:placeholderFlag xmlns:ma14="http://schemas.microsoft.com/office/mac/drawingml/2011/main" xmlns="" val="1"/>
            </a:ext>
          </a:extLst>
        </p:spPr>
      </p:sp>
      <p:sp>
        <p:nvSpPr>
          <p:cNvPr id="712707" name="Rectangle 3"/>
          <p:cNvSpPr>
            <a:spLocks noGrp="1" noChangeArrowheads="1"/>
          </p:cNvSpPr>
          <p:nvPr>
            <p:ph type="body" idx="1"/>
          </p:nvPr>
        </p:nvSpPr>
        <p:spPr bwMode="auto">
          <a:xfrm>
            <a:off x="914400" y="4648200"/>
            <a:ext cx="4876800" cy="4419600"/>
          </a:xfrm>
          <a:prstGeom prst="rect">
            <a:avLst/>
          </a:prstGeom>
          <a:noFill/>
          <a:ln/>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7150" cmpd="thickThin">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a:lstStyle/>
          <a:p>
            <a:endParaRPr lang="en-US" sz="1600" dirty="0"/>
          </a:p>
        </p:txBody>
      </p:sp>
    </p:spTree>
    <p:extLst>
      <p:ext uri="{BB962C8B-B14F-4D97-AF65-F5344CB8AC3E}">
        <p14:creationId xmlns:p14="http://schemas.microsoft.com/office/powerpoint/2010/main" val="25662516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3575" y="4706938"/>
            <a:ext cx="5314950" cy="3849687"/>
          </a:xfrm>
          <a:prstGeom prst="rect">
            <a:avLst/>
          </a:prstGeom>
        </p:spPr>
        <p:txBody>
          <a:bodyPr/>
          <a:lstStyle/>
          <a:p>
            <a:pPr marL="0" marR="0" lvl="0" indent="0" algn="l" defTabSz="762000" rtl="0" eaLnBrk="0" fontAlgn="base" latinLnBrk="0" hangingPunct="0">
              <a:lnSpc>
                <a:spcPct val="90000"/>
              </a:lnSpc>
              <a:spcBef>
                <a:spcPct val="40000"/>
              </a:spcBef>
              <a:spcAft>
                <a:spcPct val="0"/>
              </a:spcAft>
              <a:buClrTx/>
              <a:buSzTx/>
              <a:buFontTx/>
              <a:buNone/>
              <a:tabLst/>
              <a:defRPr/>
            </a:pPr>
            <a:r>
              <a:rPr lang="en-US" sz="1400" kern="1200" dirty="0">
                <a:solidFill>
                  <a:schemeClr val="tx1"/>
                </a:solidFill>
                <a:effectLst/>
                <a:latin typeface="Helvetica" charset="0"/>
                <a:ea typeface="ＭＳ Ｐゴシック" charset="0"/>
                <a:cs typeface="+mn-cs"/>
              </a:rPr>
              <a:t>Data collected under the </a:t>
            </a:r>
            <a:r>
              <a:rPr lang="en-US" sz="1400" i="1" kern="1200" dirty="0">
                <a:solidFill>
                  <a:schemeClr val="tx1"/>
                </a:solidFill>
                <a:effectLst/>
                <a:latin typeface="Helvetica" charset="0"/>
                <a:ea typeface="ＭＳ Ｐゴシック" charset="0"/>
                <a:cs typeface="+mn-cs"/>
              </a:rPr>
              <a:t>Spaceflight Standard Measures</a:t>
            </a:r>
            <a:r>
              <a:rPr lang="en-US" sz="1400" kern="1200" dirty="0">
                <a:solidFill>
                  <a:schemeClr val="tx1"/>
                </a:solidFill>
                <a:effectLst/>
                <a:latin typeface="Helvetica" charset="0"/>
                <a:ea typeface="ＭＳ Ｐゴシック" charset="0"/>
                <a:cs typeface="+mn-cs"/>
              </a:rPr>
              <a:t> project include assessments of sleep/wake cycles, cognition, immune status and function, general blood and urine chemistry, microbiome composition, cardiovascular structure and function, sensorimotor function, and team processes. Data is collected once or twice before the flight (180 and 90 days before launch), twice during the 6-month missions (fight day 30 and 30 days before return to Earth) with the exception of Actigraphy, which is recorded during two-week periods, and sleep quality and team questionnaire which are administered monthly during the mission.</a:t>
            </a:r>
          </a:p>
          <a:p>
            <a:endParaRPr lang="en-US" dirty="0"/>
          </a:p>
        </p:txBody>
      </p:sp>
    </p:spTree>
    <p:extLst>
      <p:ext uri="{BB962C8B-B14F-4D97-AF65-F5344CB8AC3E}">
        <p14:creationId xmlns:p14="http://schemas.microsoft.com/office/powerpoint/2010/main" val="12376595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3575" y="4706938"/>
            <a:ext cx="5314950" cy="3849687"/>
          </a:xfrm>
          <a:prstGeom prst="rect">
            <a:avLst/>
          </a:prstGeom>
        </p:spPr>
        <p:txBody>
          <a:bodyPr/>
          <a:lstStyle/>
          <a:p>
            <a:endParaRPr lang="en-US" dirty="0"/>
          </a:p>
        </p:txBody>
      </p:sp>
    </p:spTree>
    <p:extLst>
      <p:ext uri="{BB962C8B-B14F-4D97-AF65-F5344CB8AC3E}">
        <p14:creationId xmlns:p14="http://schemas.microsoft.com/office/powerpoint/2010/main" val="1320839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663575" y="4706938"/>
            <a:ext cx="5314950" cy="3849687"/>
          </a:xfrm>
          <a:prstGeom prst="rect">
            <a:avLst/>
          </a:prstGeom>
        </p:spPr>
        <p:txBody>
          <a:bodyPr/>
          <a:lstStyle/>
          <a:p>
            <a:endParaRPr lang="en-US" dirty="0"/>
          </a:p>
        </p:txBody>
      </p:sp>
    </p:spTree>
    <p:extLst>
      <p:ext uri="{BB962C8B-B14F-4D97-AF65-F5344CB8AC3E}">
        <p14:creationId xmlns:p14="http://schemas.microsoft.com/office/powerpoint/2010/main" val="13208392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7</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eaLnBrk="1" hangingPunct="1"/>
            <a:endParaRPr lang="en-US" dirty="0">
              <a:latin typeface="Times New Roman" pitchFamily="-60" charset="0"/>
            </a:endParaRPr>
          </a:p>
        </p:txBody>
      </p:sp>
    </p:spTree>
    <p:extLst>
      <p:ext uri="{BB962C8B-B14F-4D97-AF65-F5344CB8AC3E}">
        <p14:creationId xmlns:p14="http://schemas.microsoft.com/office/powerpoint/2010/main" val="139463526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8</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eaLnBrk="1" hangingPunct="1"/>
            <a:endParaRPr lang="en-US" dirty="0">
              <a:latin typeface="Times New Roman" pitchFamily="-60" charset="0"/>
            </a:endParaRPr>
          </a:p>
        </p:txBody>
      </p:sp>
    </p:spTree>
    <p:extLst>
      <p:ext uri="{BB962C8B-B14F-4D97-AF65-F5344CB8AC3E}">
        <p14:creationId xmlns:p14="http://schemas.microsoft.com/office/powerpoint/2010/main" val="36326558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9</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marL="0" marR="0" lvl="0" indent="0" algn="l" defTabSz="762000" rtl="0" eaLnBrk="1" fontAlgn="base" latinLnBrk="0" hangingPunct="1">
              <a:lnSpc>
                <a:spcPct val="90000"/>
              </a:lnSpc>
              <a:spcBef>
                <a:spcPct val="40000"/>
              </a:spcBef>
              <a:spcAft>
                <a:spcPct val="0"/>
              </a:spcAft>
              <a:buClrTx/>
              <a:buSzTx/>
              <a:buFontTx/>
              <a:buNone/>
              <a:tabLst/>
              <a:defRPr/>
            </a:pPr>
            <a:r>
              <a:rPr lang="en-US" sz="1200" dirty="0"/>
              <a:t>These graphs represent the accuracy and speed of crew members’ performance during 10 neurocognitive tests. The accuracy increased during spaceflight, but the speed of the tasks simultaneously decreased throughout the flight. These changes were maintained during the postflight period. </a:t>
            </a:r>
          </a:p>
          <a:p>
            <a:pPr eaLnBrk="1" hangingPunct="1"/>
            <a:endParaRPr lang="en-US" dirty="0">
              <a:latin typeface="Times New Roman" pitchFamily="-60" charset="0"/>
            </a:endParaRPr>
          </a:p>
        </p:txBody>
      </p:sp>
    </p:spTree>
    <p:extLst>
      <p:ext uri="{BB962C8B-B14F-4D97-AF65-F5344CB8AC3E}">
        <p14:creationId xmlns:p14="http://schemas.microsoft.com/office/powerpoint/2010/main" val="415541758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10</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eaLnBrk="1" hangingPunct="1"/>
            <a:r>
              <a:rPr lang="en-US" sz="1200" b="0" i="0" kern="1200" dirty="0">
                <a:solidFill>
                  <a:schemeClr val="tx1"/>
                </a:solidFill>
                <a:effectLst/>
                <a:latin typeface="Times New Roman" pitchFamily="18" charset="0"/>
                <a:ea typeface="ヒラギノ角ゴ Pro W3" pitchFamily="-60" charset="-128"/>
                <a:cs typeface="ヒラギノ角ゴ Pro W3" pitchFamily="-60" charset="-128"/>
              </a:rPr>
              <a:t>There has not been an ED update to account for it, but we are moving toward collecting only one blood tube per Cellular Profile session.  It will total 6 </a:t>
            </a:r>
            <a:r>
              <a:rPr lang="en-US" sz="1200" b="0" i="0" kern="1200" dirty="0" err="1">
                <a:solidFill>
                  <a:schemeClr val="tx1"/>
                </a:solidFill>
                <a:effectLst/>
                <a:latin typeface="Times New Roman" pitchFamily="18" charset="0"/>
                <a:ea typeface="ヒラギノ角ゴ Pro W3" pitchFamily="-60" charset="-128"/>
                <a:cs typeface="ヒラギノ角ゴ Pro W3" pitchFamily="-60" charset="-128"/>
              </a:rPr>
              <a:t>mL.</a:t>
            </a:r>
            <a:r>
              <a:rPr lang="en-US" sz="1200" b="0" i="0" kern="1200" dirty="0">
                <a:solidFill>
                  <a:schemeClr val="tx1"/>
                </a:solidFill>
                <a:effectLst/>
                <a:latin typeface="Times New Roman" pitchFamily="18" charset="0"/>
                <a:ea typeface="ヒラギノ角ゴ Pro W3" pitchFamily="-60" charset="-128"/>
                <a:cs typeface="ヒラギノ角ゴ Pro W3" pitchFamily="-60" charset="-128"/>
              </a:rPr>
              <a:t>  That said, the IRB protocol allows up to 14.5 mL per session… </a:t>
            </a:r>
            <a:endParaRPr lang="en-US" dirty="0">
              <a:latin typeface="Times New Roman" pitchFamily="-60" charset="0"/>
            </a:endParaRPr>
          </a:p>
        </p:txBody>
      </p:sp>
    </p:spTree>
    <p:extLst>
      <p:ext uri="{BB962C8B-B14F-4D97-AF65-F5344CB8AC3E}">
        <p14:creationId xmlns:p14="http://schemas.microsoft.com/office/powerpoint/2010/main" val="238045526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11</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eaLnBrk="1" hangingPunct="1"/>
            <a:endParaRPr lang="en-US" dirty="0">
              <a:latin typeface="Times New Roman" pitchFamily="-60" charset="0"/>
            </a:endParaRPr>
          </a:p>
        </p:txBody>
      </p:sp>
    </p:spTree>
    <p:extLst>
      <p:ext uri="{BB962C8B-B14F-4D97-AF65-F5344CB8AC3E}">
        <p14:creationId xmlns:p14="http://schemas.microsoft.com/office/powerpoint/2010/main" val="278729924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12</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eaLnBrk="1" hangingPunct="1"/>
            <a:endParaRPr lang="en-US" dirty="0">
              <a:latin typeface="Times New Roman" pitchFamily="-60" charset="0"/>
            </a:endParaRPr>
          </a:p>
        </p:txBody>
      </p:sp>
    </p:spTree>
    <p:extLst>
      <p:ext uri="{BB962C8B-B14F-4D97-AF65-F5344CB8AC3E}">
        <p14:creationId xmlns:p14="http://schemas.microsoft.com/office/powerpoint/2010/main" val="329969812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14</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eaLnBrk="1" hangingPunct="1"/>
            <a:endParaRPr lang="en-US" dirty="0">
              <a:latin typeface="Times New Roman" pitchFamily="-60" charset="0"/>
            </a:endParaRPr>
          </a:p>
        </p:txBody>
      </p:sp>
    </p:spTree>
    <p:extLst>
      <p:ext uri="{BB962C8B-B14F-4D97-AF65-F5344CB8AC3E}">
        <p14:creationId xmlns:p14="http://schemas.microsoft.com/office/powerpoint/2010/main" val="32996981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15</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eaLnBrk="1" hangingPunct="1"/>
            <a:endParaRPr lang="en-US" dirty="0">
              <a:latin typeface="Times New Roman" pitchFamily="-60" charset="0"/>
            </a:endParaRPr>
          </a:p>
        </p:txBody>
      </p:sp>
    </p:spTree>
    <p:extLst>
      <p:ext uri="{BB962C8B-B14F-4D97-AF65-F5344CB8AC3E}">
        <p14:creationId xmlns:p14="http://schemas.microsoft.com/office/powerpoint/2010/main" val="26447136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16</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eaLnBrk="1" hangingPunct="1"/>
            <a:endParaRPr lang="en-US" dirty="0">
              <a:latin typeface="Times New Roman" pitchFamily="-60" charset="0"/>
            </a:endParaRPr>
          </a:p>
        </p:txBody>
      </p:sp>
    </p:spTree>
    <p:extLst>
      <p:ext uri="{BB962C8B-B14F-4D97-AF65-F5344CB8AC3E}">
        <p14:creationId xmlns:p14="http://schemas.microsoft.com/office/powerpoint/2010/main" val="31212004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17</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marL="0" marR="0" lvl="0" indent="0" algn="l" defTabSz="762000" rtl="0" eaLnBrk="1" fontAlgn="base" latinLnBrk="0" hangingPunct="1">
              <a:lnSpc>
                <a:spcPct val="90000"/>
              </a:lnSpc>
              <a:spcBef>
                <a:spcPct val="40000"/>
              </a:spcBef>
              <a:spcAft>
                <a:spcPct val="0"/>
              </a:spcAft>
              <a:buClrTx/>
              <a:buSzTx/>
              <a:buFontTx/>
              <a:buNone/>
              <a:tabLst/>
              <a:defRPr/>
            </a:pPr>
            <a:r>
              <a:rPr lang="en-US" sz="1200" dirty="0"/>
              <a:t>In this slide, the filled symbols represent the ultrasound measure of the carotid arterial wall thickness, which is an early indicator of vascular dysfunction. In average, this thickness increased after spaceflight in the 8 crewmembers tested to date, which supports the earlier data published in the literature. </a:t>
            </a:r>
          </a:p>
          <a:p>
            <a:pPr eaLnBrk="1" hangingPunct="1"/>
            <a:endParaRPr lang="en-US" dirty="0">
              <a:latin typeface="Times New Roman" pitchFamily="-60" charset="0"/>
            </a:endParaRPr>
          </a:p>
        </p:txBody>
      </p:sp>
    </p:spTree>
    <p:extLst>
      <p:ext uri="{BB962C8B-B14F-4D97-AF65-F5344CB8AC3E}">
        <p14:creationId xmlns:p14="http://schemas.microsoft.com/office/powerpoint/2010/main" val="37914979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18</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eaLnBrk="1" hangingPunct="1"/>
            <a:endParaRPr lang="en-US" dirty="0">
              <a:latin typeface="Times New Roman" pitchFamily="-60" charset="0"/>
            </a:endParaRPr>
          </a:p>
        </p:txBody>
      </p:sp>
    </p:spTree>
    <p:extLst>
      <p:ext uri="{BB962C8B-B14F-4D97-AF65-F5344CB8AC3E}">
        <p14:creationId xmlns:p14="http://schemas.microsoft.com/office/powerpoint/2010/main" val="365450045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1" name="Rectangle 7"/>
          <p:cNvSpPr>
            <a:spLocks noGrp="1" noChangeArrowheads="1"/>
          </p:cNvSpPr>
          <p:nvPr>
            <p:ph type="sldNum" sz="quarter" idx="5"/>
          </p:nvPr>
        </p:nvSpPr>
        <p:spPr>
          <a:noFill/>
        </p:spPr>
        <p:txBody>
          <a:bodyPr/>
          <a:lstStyle/>
          <a:p>
            <a:fld id="{C8F607DA-993A-45D2-85AA-A0ACD6C01F47}" type="slidenum">
              <a:rPr lang="en-US">
                <a:latin typeface="Times New Roman" pitchFamily="-60" charset="0"/>
                <a:ea typeface="ヒラギノ角ゴ Pro W3" pitchFamily="-60" charset="-128"/>
                <a:cs typeface="ヒラギノ角ゴ Pro W3" pitchFamily="-60" charset="-128"/>
              </a:rPr>
              <a:pPr/>
              <a:t>19</a:t>
            </a:fld>
            <a:endParaRPr lang="en-US" dirty="0">
              <a:latin typeface="Times New Roman" pitchFamily="-60" charset="0"/>
              <a:ea typeface="ヒラギノ角ゴ Pro W3" pitchFamily="-60" charset="-128"/>
              <a:cs typeface="ヒラギノ角ゴ Pro W3" pitchFamily="-60" charset="-128"/>
            </a:endParaRPr>
          </a:p>
        </p:txBody>
      </p:sp>
      <p:sp>
        <p:nvSpPr>
          <p:cNvPr id="20482" name="Rectangle 2"/>
          <p:cNvSpPr>
            <a:spLocks noGrp="1" noRot="1" noChangeAspect="1" noChangeArrowheads="1" noTextEdit="1"/>
          </p:cNvSpPr>
          <p:nvPr>
            <p:ph type="sldImg"/>
          </p:nvPr>
        </p:nvSpPr>
        <p:spPr>
          <a:ln cap="flat"/>
        </p:spPr>
      </p:sp>
      <p:sp>
        <p:nvSpPr>
          <p:cNvPr id="20483" name="Rectangle 3"/>
          <p:cNvSpPr>
            <a:spLocks noGrp="1" noChangeArrowheads="1"/>
          </p:cNvSpPr>
          <p:nvPr>
            <p:ph type="body" idx="1"/>
          </p:nvPr>
        </p:nvSpPr>
        <p:spPr>
          <a:noFill/>
          <a:ln/>
        </p:spPr>
        <p:txBody>
          <a:bodyPr/>
          <a:lstStyle/>
          <a:p>
            <a:pPr marL="0" marR="0" lvl="0" indent="0" algn="l" defTabSz="762000" rtl="0" eaLnBrk="1" fontAlgn="base" latinLnBrk="0" hangingPunct="1">
              <a:lnSpc>
                <a:spcPct val="90000"/>
              </a:lnSpc>
              <a:spcBef>
                <a:spcPct val="40000"/>
              </a:spcBef>
              <a:spcAft>
                <a:spcPct val="0"/>
              </a:spcAft>
              <a:buClrTx/>
              <a:buSzTx/>
              <a:buFontTx/>
              <a:buNone/>
              <a:tabLst/>
              <a:defRPr/>
            </a:pPr>
            <a:r>
              <a:rPr lang="en-US" sz="1200" dirty="0"/>
              <a:t>This is an example of data collected in the Sensorimotor Measures tests. The filled symbols represent the measures from 8 enrolled crew members to date. The time-to-stand from a sitting position increased from 2 to 8 sec immediately after landing and then returned to normal on the following days. Crewmembers were only able to perform a few steps during tandem walk with the eye closed for up to 2 days after landing. These results indicated altered performance and motor behavior immediately after landing. The grey bars represents the standard error in the measurements from 38 other crew members during a previous study called Field Test. </a:t>
            </a:r>
          </a:p>
          <a:p>
            <a:pPr eaLnBrk="1" hangingPunct="1"/>
            <a:endParaRPr lang="en-US" dirty="0">
              <a:latin typeface="Times New Roman" pitchFamily="-60" charset="0"/>
            </a:endParaRPr>
          </a:p>
        </p:txBody>
      </p:sp>
    </p:spTree>
    <p:extLst>
      <p:ext uri="{BB962C8B-B14F-4D97-AF65-F5344CB8AC3E}">
        <p14:creationId xmlns:p14="http://schemas.microsoft.com/office/powerpoint/2010/main" val="365450045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2706" name="Rectangle 2"/>
          <p:cNvSpPr>
            <a:spLocks noGrp="1" noRot="1" noChangeAspect="1" noChangeArrowheads="1"/>
          </p:cNvSpPr>
          <p:nvPr>
            <p:ph type="sldImg"/>
          </p:nvPr>
        </p:nvSpPr>
        <p:spPr bwMode="auto">
          <a:xfrm>
            <a:off x="1049338" y="746125"/>
            <a:ext cx="4556125" cy="3416300"/>
          </a:xfrm>
          <a:prstGeom prst="rect">
            <a:avLst/>
          </a:prstGeom>
          <a:solidFill>
            <a:srgbClr val="FFFFFF"/>
          </a:solidFill>
          <a:ln>
            <a:solidFill>
              <a:srgbClr val="000000"/>
            </a:solidFill>
            <a:miter lim="800000"/>
            <a:headEnd/>
            <a:tailEnd/>
          </a:ln>
          <a:extLst>
            <a:ext uri="{FAA26D3D-D897-4be2-8F04-BA451C77F1D7}">
              <ma14:placeholderFlag xmlns="" xmlns:ma14="http://schemas.microsoft.com/office/mac/drawingml/2011/main" val="1"/>
            </a:ext>
          </a:extLst>
        </p:spPr>
      </p:sp>
      <p:sp>
        <p:nvSpPr>
          <p:cNvPr id="712707" name="Rectangle 3"/>
          <p:cNvSpPr>
            <a:spLocks noGrp="1" noChangeArrowheads="1"/>
          </p:cNvSpPr>
          <p:nvPr>
            <p:ph type="body" idx="1"/>
          </p:nvPr>
        </p:nvSpPr>
        <p:spPr bwMode="auto">
          <a:xfrm>
            <a:off x="914400" y="4648200"/>
            <a:ext cx="4876800" cy="4419600"/>
          </a:xfrm>
          <a:prstGeom prst="rect">
            <a:avLst/>
          </a:prstGeom>
          <a:noFill/>
          <a:ln/>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57150" cmpd="thickThin">
                <a:solidFill>
                  <a:schemeClr val="tx1"/>
                </a:solidFill>
                <a:miter lim="800000"/>
                <a:headEnd/>
                <a:tailEnd/>
              </a14:hiddenLine>
            </a:ext>
            <a:ext uri="{AF507438-7753-43e0-B8FC-AC1667EBCBE1}">
              <a14:hiddenEffects xmln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 xmlns:ma14="http://schemas.microsoft.com/office/mac/drawingml/2011/main" val="1"/>
            </a:ext>
          </a:extLst>
        </p:spPr>
        <p:txBody>
          <a:bodyPr/>
          <a:lstStyle/>
          <a:p>
            <a:r>
              <a:rPr lang="en-US" sz="1600" kern="1200" dirty="0">
                <a:solidFill>
                  <a:schemeClr val="tx1"/>
                </a:solidFill>
                <a:effectLst/>
                <a:latin typeface="Helvetica" charset="0"/>
                <a:ea typeface="ＭＳ Ｐゴシック" charset="0"/>
                <a:cs typeface="+mn-cs"/>
              </a:rPr>
              <a:t>Data from the </a:t>
            </a:r>
            <a:r>
              <a:rPr lang="en-US" sz="1600" i="1" kern="1200" dirty="0">
                <a:solidFill>
                  <a:schemeClr val="tx1"/>
                </a:solidFill>
                <a:effectLst/>
                <a:latin typeface="Helvetica" charset="0"/>
                <a:ea typeface="ＭＳ Ｐゴシック" charset="0"/>
                <a:cs typeface="+mn-cs"/>
              </a:rPr>
              <a:t>Standard Measures Project </a:t>
            </a:r>
            <a:r>
              <a:rPr lang="en-US" sz="1600" kern="1200" dirty="0">
                <a:solidFill>
                  <a:schemeClr val="tx1"/>
                </a:solidFill>
                <a:effectLst/>
                <a:latin typeface="Helvetica" charset="0"/>
                <a:ea typeface="ＭＳ Ｐゴシック" charset="0"/>
                <a:cs typeface="+mn-cs"/>
              </a:rPr>
              <a:t>are placed in the NASA Life Sciences Data Archive and are available for occupational surveillance, Institutional Review Board-approved data sharing requests, and retrospective data requests. This data repository enables high-level monitoring of the effectiveness of countermeasures and meaningful interpretation of health and performance outcomes for various mission durations. The knowledge gained from this project informs and supports future hypothesis-driven research that will enable the success of planetary missions</a:t>
            </a:r>
            <a:endParaRPr lang="en-US" sz="1600" dirty="0"/>
          </a:p>
        </p:txBody>
      </p:sp>
    </p:spTree>
    <p:extLst>
      <p:ext uri="{BB962C8B-B14F-4D97-AF65-F5344CB8AC3E}">
        <p14:creationId xmlns:p14="http://schemas.microsoft.com/office/powerpoint/2010/main" val="415986224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2653048134"/>
      </p:ext>
    </p:extLst>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20677438"/>
      </p:ext>
    </p:extLst>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368053038"/>
      </p:ext>
    </p:extLst>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838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838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3763895"/>
      </p:ext>
    </p:extLst>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88847406"/>
      </p:ext>
    </p:extLst>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564823320"/>
      </p:ext>
    </p:extLst>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57353428"/>
      </p:ext>
    </p:extLst>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319379311"/>
      </p:ext>
    </p:extLst>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450456332"/>
      </p:ext>
    </p:extLst>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287078675"/>
      </p:ext>
    </p:extLst>
  </p:cSld>
  <p:clrMapOvr>
    <a:masterClrMapping/>
  </p:clrMapOvr>
  <p:transitio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74613"/>
            <a:ext cx="1943100" cy="4878387"/>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74613"/>
            <a:ext cx="5676900" cy="4878387"/>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95391281"/>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hyperlink" Target="https://www.nasa.gov/sites/default/files/thumbnails/image/nasa-logo-web-rgb.png" TargetMode="Externa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7" name="Rectangle 3"/>
          <p:cNvSpPr>
            <a:spLocks noGrp="1" noChangeArrowheads="1"/>
          </p:cNvSpPr>
          <p:nvPr>
            <p:ph type="title"/>
          </p:nvPr>
        </p:nvSpPr>
        <p:spPr bwMode="auto">
          <a:xfrm>
            <a:off x="2009577" y="136780"/>
            <a:ext cx="5129609" cy="482183"/>
          </a:xfrm>
          <a:prstGeom prst="rect">
            <a:avLst/>
          </a:prstGeom>
          <a:noFill/>
          <a:ln>
            <a:noFill/>
          </a:ln>
          <a:effectLst/>
          <a:extLst>
            <a:ext uri="{909E8E84-426E-40dd-AFC4-6F175D3DCCD1}">
              <a14:hiddenFill xmlns:a14="http://schemas.microsoft.com/office/drawing/2010/main" xmlns="">
                <a:solidFill>
                  <a:schemeClr val="bg1"/>
                </a:solidFill>
              </a14:hiddenFill>
            </a:ext>
            <a:ext uri="{91240B29-F687-4f45-9708-019B960494DF}">
              <a14:hiddenLine xmlns:a14="http://schemas.microsoft.com/office/drawing/2010/main" xmlns="" w="12700" cmpd="thickThin">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none" lIns="63500" tIns="25400" rIns="63500" bIns="25400" numCol="1" anchor="t" anchorCtr="0" compatLnSpc="1">
            <a:prstTxWarp prst="textNoShape">
              <a:avLst/>
            </a:prstTxWarp>
            <a:spAutoFit/>
          </a:bodyPr>
          <a:lstStyle/>
          <a:p>
            <a:pPr lvl="0"/>
            <a:r>
              <a:rPr lang="fr-FR" dirty="0"/>
              <a:t>Click to </a:t>
            </a:r>
            <a:r>
              <a:rPr lang="fr-FR" dirty="0" err="1"/>
              <a:t>edit</a:t>
            </a:r>
            <a:r>
              <a:rPr lang="fr-FR" dirty="0"/>
              <a:t> Master </a:t>
            </a:r>
            <a:r>
              <a:rPr lang="fr-FR" dirty="0" err="1"/>
              <a:t>title</a:t>
            </a:r>
            <a:r>
              <a:rPr lang="fr-FR" dirty="0"/>
              <a:t> style</a:t>
            </a:r>
          </a:p>
        </p:txBody>
      </p:sp>
      <p:sp>
        <p:nvSpPr>
          <p:cNvPr id="1028" name="Rectangle 4"/>
          <p:cNvSpPr>
            <a:spLocks noGrp="1" noChangeArrowheads="1"/>
          </p:cNvSpPr>
          <p:nvPr>
            <p:ph type="body" idx="1"/>
          </p:nvPr>
        </p:nvSpPr>
        <p:spPr bwMode="auto">
          <a:xfrm>
            <a:off x="685800" y="838200"/>
            <a:ext cx="7772400" cy="4114800"/>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57150" cmpd="thickThin">
                <a:solidFill>
                  <a:schemeClr val="tx1"/>
                </a:solidFill>
                <a:miter lim="800000"/>
                <a:headEnd/>
                <a:tailEnd/>
              </a14:hiddenLine>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xmlns="" val="1"/>
            </a:ext>
          </a:extLst>
        </p:spPr>
        <p:txBody>
          <a:bodyPr vert="horz" wrap="square" lIns="90487" tIns="44450" rIns="90487" bIns="44450" numCol="1" anchor="t" anchorCtr="0" compatLnSpc="1">
            <a:prstTxWarp prst="textNoShape">
              <a:avLst/>
            </a:prstTxWarp>
          </a:bodyPr>
          <a:lstStyle/>
          <a:p>
            <a:pPr lvl="0"/>
            <a:r>
              <a:rPr lang="fr-FR" dirty="0"/>
              <a:t>Click to </a:t>
            </a:r>
            <a:r>
              <a:rPr lang="fr-FR" dirty="0" err="1"/>
              <a:t>edit</a:t>
            </a:r>
            <a:r>
              <a:rPr lang="fr-FR" dirty="0"/>
              <a:t> Master </a:t>
            </a:r>
            <a:r>
              <a:rPr lang="fr-FR" dirty="0" err="1"/>
              <a:t>text</a:t>
            </a:r>
            <a:r>
              <a:rPr lang="fr-FR" dirty="0"/>
              <a:t> styles</a:t>
            </a:r>
          </a:p>
          <a:p>
            <a:pPr lvl="1"/>
            <a:r>
              <a:rPr lang="fr-FR" dirty="0"/>
              <a:t>Second </a:t>
            </a:r>
            <a:r>
              <a:rPr lang="fr-FR" dirty="0" err="1"/>
              <a:t>level</a:t>
            </a:r>
            <a:endParaRPr lang="fr-FR" dirty="0"/>
          </a:p>
          <a:p>
            <a:pPr lvl="2"/>
            <a:r>
              <a:rPr lang="fr-FR" dirty="0" err="1"/>
              <a:t>Third</a:t>
            </a:r>
            <a:r>
              <a:rPr lang="fr-FR" dirty="0"/>
              <a:t> </a:t>
            </a:r>
            <a:r>
              <a:rPr lang="fr-FR" dirty="0" err="1"/>
              <a:t>level</a:t>
            </a:r>
            <a:endParaRPr lang="fr-FR" dirty="0"/>
          </a:p>
        </p:txBody>
      </p:sp>
      <p:sp>
        <p:nvSpPr>
          <p:cNvPr id="2" name="TextBox 1"/>
          <p:cNvSpPr txBox="1"/>
          <p:nvPr userDrawn="1"/>
        </p:nvSpPr>
        <p:spPr>
          <a:xfrm>
            <a:off x="8585201" y="6506046"/>
            <a:ext cx="558799" cy="313932"/>
          </a:xfrm>
          <a:prstGeom prst="rect">
            <a:avLst/>
          </a:prstGeom>
          <a:noFill/>
        </p:spPr>
        <p:txBody>
          <a:bodyPr wrap="square" rtlCol="0">
            <a:spAutoFit/>
          </a:bodyPr>
          <a:lstStyle/>
          <a:p>
            <a:fld id="{B95D7136-A140-254B-B2B3-21BFC4D7B7CF}" type="slidenum">
              <a:rPr lang="en-US" sz="1600" b="0" smtClean="0">
                <a:latin typeface="+mn-lt"/>
              </a:rPr>
              <a:t>‹#›</a:t>
            </a:fld>
            <a:endParaRPr lang="en-US" sz="1600" b="0" dirty="0">
              <a:latin typeface="+mn-lt"/>
            </a:endParaRPr>
          </a:p>
        </p:txBody>
      </p:sp>
      <p:pic>
        <p:nvPicPr>
          <p:cNvPr id="5" name="Picture 2" descr="NASA logo">
            <a:hlinkClick r:id="rId13"/>
            <a:extLst>
              <a:ext uri="{FF2B5EF4-FFF2-40B4-BE49-F238E27FC236}">
                <a16:creationId xmlns:a16="http://schemas.microsoft.com/office/drawing/2014/main" id="{34E46261-5404-074E-81D6-11D51A3EC27C}"/>
              </a:ext>
            </a:extLst>
          </p:cNvPr>
          <p:cNvPicPr>
            <a:picLocks noChangeAspect="1" noChangeArrowheads="1"/>
          </p:cNvPicPr>
          <p:nvPr userDrawn="1"/>
        </p:nvPicPr>
        <p:blipFill rotWithShape="1">
          <a:blip r:embed="rId14" cstate="email">
            <a:extLst>
              <a:ext uri="{28A0092B-C50C-407E-A947-70E740481C1C}">
                <a14:useLocalDpi xmlns:a14="http://schemas.microsoft.com/office/drawing/2010/main"/>
              </a:ext>
            </a:extLst>
          </a:blip>
          <a:srcRect/>
          <a:stretch/>
        </p:blipFill>
        <p:spPr bwMode="auto">
          <a:xfrm>
            <a:off x="8428808" y="27914"/>
            <a:ext cx="726372" cy="627321"/>
          </a:xfrm>
          <a:prstGeom prst="rect">
            <a:avLst/>
          </a:prstGeom>
          <a:noFill/>
          <a:extLst>
            <a:ext uri="{909E8E84-426E-40dd-AFC4-6F175D3DCCD1}">
              <a14:hiddenFill xmlns:a14="http://schemas.microsoft.com/office/drawing/2010/main" xmlns="">
                <a:solidFill>
                  <a:srgbClr val="FFFFFF"/>
                </a:solidFill>
              </a14:hiddenFill>
            </a:ext>
          </a:extLst>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med"/>
  <p:hf hdr="0" ftr="0" dt="0"/>
  <p:txStyles>
    <p:titleStyle>
      <a:lvl1pPr algn="ctr" defTabSz="762000" rtl="0" eaLnBrk="0" fontAlgn="base" hangingPunct="0">
        <a:lnSpc>
          <a:spcPct val="85000"/>
        </a:lnSpc>
        <a:spcBef>
          <a:spcPct val="0"/>
        </a:spcBef>
        <a:spcAft>
          <a:spcPct val="0"/>
        </a:spcAft>
        <a:defRPr sz="3200" b="1">
          <a:solidFill>
            <a:srgbClr val="000000"/>
          </a:solidFill>
          <a:latin typeface="+mj-lt"/>
          <a:ea typeface="+mj-ea"/>
          <a:cs typeface="+mj-cs"/>
        </a:defRPr>
      </a:lvl1pPr>
      <a:lvl2pPr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2pPr>
      <a:lvl3pPr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3pPr>
      <a:lvl4pPr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4pPr>
      <a:lvl5pPr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5pPr>
      <a:lvl6pPr marL="457200"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6pPr>
      <a:lvl7pPr marL="914400"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7pPr>
      <a:lvl8pPr marL="1371600"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8pPr>
      <a:lvl9pPr marL="1828800" algn="ctr" defTabSz="762000" rtl="0" eaLnBrk="0" fontAlgn="base" hangingPunct="0">
        <a:lnSpc>
          <a:spcPct val="85000"/>
        </a:lnSpc>
        <a:spcBef>
          <a:spcPct val="0"/>
        </a:spcBef>
        <a:spcAft>
          <a:spcPct val="0"/>
        </a:spcAft>
        <a:defRPr sz="2800" b="1">
          <a:solidFill>
            <a:srgbClr val="0628F6"/>
          </a:solidFill>
          <a:latin typeface="Helvetica" charset="0"/>
          <a:ea typeface="ＭＳ Ｐゴシック" charset="0"/>
        </a:defRPr>
      </a:lvl9pPr>
    </p:titleStyle>
    <p:bodyStyle>
      <a:lvl1pPr marL="288000" indent="-288000" algn="l" defTabSz="762000" rtl="0" eaLnBrk="0" fontAlgn="base" hangingPunct="0">
        <a:lnSpc>
          <a:spcPct val="90000"/>
        </a:lnSpc>
        <a:spcBef>
          <a:spcPct val="30000"/>
        </a:spcBef>
        <a:spcAft>
          <a:spcPct val="0"/>
        </a:spcAft>
        <a:buClr>
          <a:schemeClr val="tx1"/>
        </a:buClr>
        <a:buFont typeface="Arial"/>
        <a:buChar char="•"/>
        <a:defRPr sz="2400">
          <a:solidFill>
            <a:schemeClr val="tx1"/>
          </a:solidFill>
          <a:latin typeface="+mn-lt"/>
          <a:ea typeface="+mn-ea"/>
          <a:cs typeface="+mn-cs"/>
        </a:defRPr>
      </a:lvl1pPr>
      <a:lvl2pPr marL="576000" indent="-288000" algn="l" defTabSz="762000" rtl="0" eaLnBrk="0" fontAlgn="base" hangingPunct="0">
        <a:lnSpc>
          <a:spcPct val="90000"/>
        </a:lnSpc>
        <a:spcBef>
          <a:spcPct val="30000"/>
        </a:spcBef>
        <a:spcAft>
          <a:spcPct val="0"/>
        </a:spcAft>
        <a:buClr>
          <a:schemeClr val="tx1"/>
        </a:buClr>
        <a:buSzPct val="100000"/>
        <a:buFont typeface="Lucida Grande"/>
        <a:buChar char="–"/>
        <a:defRPr sz="2400">
          <a:solidFill>
            <a:schemeClr val="tx1"/>
          </a:solidFill>
          <a:latin typeface="+mn-lt"/>
          <a:ea typeface="+mn-ea"/>
        </a:defRPr>
      </a:lvl2pPr>
      <a:lvl3pPr marL="864000" indent="-288000" algn="l" defTabSz="762000" rtl="0" eaLnBrk="0" fontAlgn="base" hangingPunct="0">
        <a:lnSpc>
          <a:spcPct val="90000"/>
        </a:lnSpc>
        <a:spcBef>
          <a:spcPct val="30000"/>
        </a:spcBef>
        <a:spcAft>
          <a:spcPct val="0"/>
        </a:spcAft>
        <a:buClr>
          <a:schemeClr val="tx1"/>
        </a:buClr>
        <a:buSzPct val="100000"/>
        <a:buFont typeface="Arial"/>
        <a:buChar char="•"/>
        <a:defRPr sz="2400">
          <a:solidFill>
            <a:schemeClr val="tx1"/>
          </a:solidFill>
          <a:latin typeface="+mn-lt"/>
          <a:ea typeface="+mn-ea"/>
        </a:defRPr>
      </a:lvl3pPr>
      <a:lvl4pPr marL="1543050" indent="-171450" algn="l" defTabSz="762000" rtl="0" eaLnBrk="0" fontAlgn="base" hangingPunct="0">
        <a:spcBef>
          <a:spcPct val="20000"/>
        </a:spcBef>
        <a:spcAft>
          <a:spcPct val="0"/>
        </a:spcAft>
        <a:buClr>
          <a:schemeClr val="tx1"/>
        </a:buClr>
        <a:buFont typeface="Arial"/>
        <a:buChar char="•"/>
        <a:defRPr sz="2000">
          <a:solidFill>
            <a:schemeClr val="tx1"/>
          </a:solidFill>
          <a:latin typeface="Times" charset="0"/>
          <a:ea typeface="+mn-ea"/>
        </a:defRPr>
      </a:lvl4pPr>
      <a:lvl5pPr marL="2000250" indent="-171450" algn="l" defTabSz="762000" rtl="0" eaLnBrk="0" fontAlgn="base" hangingPunct="0">
        <a:spcBef>
          <a:spcPct val="20000"/>
        </a:spcBef>
        <a:spcAft>
          <a:spcPct val="0"/>
        </a:spcAft>
        <a:buClr>
          <a:schemeClr val="tx1"/>
        </a:buClr>
        <a:buFont typeface="Arial"/>
        <a:buChar char="•"/>
        <a:defRPr sz="2000">
          <a:solidFill>
            <a:schemeClr val="tx1"/>
          </a:solidFill>
          <a:latin typeface="Times" charset="0"/>
          <a:ea typeface="+mn-ea"/>
        </a:defRPr>
      </a:lvl5pPr>
      <a:lvl6pPr marL="2457450" indent="-171450" algn="l" defTabSz="762000" rtl="0" eaLnBrk="0" fontAlgn="base" hangingPunct="0">
        <a:spcBef>
          <a:spcPct val="20000"/>
        </a:spcBef>
        <a:spcAft>
          <a:spcPct val="0"/>
        </a:spcAft>
        <a:buChar char="»"/>
        <a:defRPr sz="2000">
          <a:solidFill>
            <a:schemeClr val="tx1"/>
          </a:solidFill>
          <a:latin typeface="Times" charset="0"/>
          <a:ea typeface="+mn-ea"/>
        </a:defRPr>
      </a:lvl6pPr>
      <a:lvl7pPr marL="2914650" indent="-171450" algn="l" defTabSz="762000" rtl="0" eaLnBrk="0" fontAlgn="base" hangingPunct="0">
        <a:spcBef>
          <a:spcPct val="20000"/>
        </a:spcBef>
        <a:spcAft>
          <a:spcPct val="0"/>
        </a:spcAft>
        <a:buChar char="»"/>
        <a:defRPr sz="2000">
          <a:solidFill>
            <a:schemeClr val="tx1"/>
          </a:solidFill>
          <a:latin typeface="Times" charset="0"/>
          <a:ea typeface="+mn-ea"/>
        </a:defRPr>
      </a:lvl7pPr>
      <a:lvl8pPr marL="3371850" indent="-171450" algn="l" defTabSz="762000" rtl="0" eaLnBrk="0" fontAlgn="base" hangingPunct="0">
        <a:spcBef>
          <a:spcPct val="20000"/>
        </a:spcBef>
        <a:spcAft>
          <a:spcPct val="0"/>
        </a:spcAft>
        <a:buChar char="»"/>
        <a:defRPr sz="2000">
          <a:solidFill>
            <a:schemeClr val="tx1"/>
          </a:solidFill>
          <a:latin typeface="Times" charset="0"/>
          <a:ea typeface="+mn-ea"/>
        </a:defRPr>
      </a:lvl8pPr>
      <a:lvl9pPr marL="3829050" indent="-171450" algn="l" defTabSz="762000" rtl="0" eaLnBrk="0" fontAlgn="base" hangingPunct="0">
        <a:spcBef>
          <a:spcPct val="20000"/>
        </a:spcBef>
        <a:spcAft>
          <a:spcPct val="0"/>
        </a:spcAft>
        <a:buChar char="»"/>
        <a:defRPr sz="2000">
          <a:solidFill>
            <a:schemeClr val="tx1"/>
          </a:solidFill>
          <a:latin typeface="Times" charset="0"/>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2.xml"/><Relationship Id="rId4" Type="http://schemas.openxmlformats.org/officeDocument/2006/relationships/image" Target="../media/image5.emf"/></Relationships>
</file>

<file path=ppt/slides/_rels/slide6.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12.emf"/><Relationship Id="rId2" Type="http://schemas.openxmlformats.org/officeDocument/2006/relationships/notesSlide" Target="../notesSlides/notesSlide8.xml"/><Relationship Id="rId1" Type="http://schemas.openxmlformats.org/officeDocument/2006/relationships/slideLayout" Target="../slideLayouts/slideLayout6.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9.xml.rels><?xml version="1.0" encoding="UTF-8" standalone="yes"?>
<Relationships xmlns="http://schemas.openxmlformats.org/package/2006/relationships"><Relationship Id="rId3" Type="http://schemas.openxmlformats.org/officeDocument/2006/relationships/image" Target="../media/image12.emf"/><Relationship Id="rId2" Type="http://schemas.openxmlformats.org/officeDocument/2006/relationships/notesSlide" Target="../notesSlides/notesSlide9.xml"/><Relationship Id="rId1" Type="http://schemas.openxmlformats.org/officeDocument/2006/relationships/slideLayout" Target="../slideLayouts/slideLayout6.xml"/><Relationship Id="rId4" Type="http://schemas.openxmlformats.org/officeDocument/2006/relationships/image" Target="../media/image13.emf"/></Relationships>
</file>

<file path=ppt/slides/_rels/slide10.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0.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3" Type="http://schemas.openxmlformats.org/officeDocument/2006/relationships/image" Target="../media/image14.emf"/><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5.emf"/></Relationships>
</file>

<file path=ppt/slides/_rels/slide12.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6.emf"/><Relationship Id="rId2" Type="http://schemas.openxmlformats.org/officeDocument/2006/relationships/notesSlide" Target="../notesSlides/notesSlide13.xml"/><Relationship Id="rId1" Type="http://schemas.openxmlformats.org/officeDocument/2006/relationships/slideLayout" Target="../slideLayouts/slideLayout6.xml"/><Relationship Id="rId4" Type="http://schemas.openxmlformats.org/officeDocument/2006/relationships/image" Target="../media/image17.png"/></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4.xml"/><Relationship Id="rId1" Type="http://schemas.openxmlformats.org/officeDocument/2006/relationships/slideLayout" Target="../slideLayouts/slideLayout6.xml"/><Relationship Id="rId6" Type="http://schemas.openxmlformats.org/officeDocument/2006/relationships/image" Target="../media/image21.emf"/><Relationship Id="rId5" Type="http://schemas.openxmlformats.org/officeDocument/2006/relationships/image" Target="../media/image20.jpeg"/><Relationship Id="rId4" Type="http://schemas.openxmlformats.org/officeDocument/2006/relationships/image" Target="../media/image19.jpeg"/></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24.emf"/><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6.xml"/><Relationship Id="rId6" Type="http://schemas.openxmlformats.org/officeDocument/2006/relationships/image" Target="../media/image25.emf"/><Relationship Id="rId5" Type="http://schemas.openxmlformats.org/officeDocument/2006/relationships/image" Target="../media/image24.emf"/><Relationship Id="rId4" Type="http://schemas.openxmlformats.org/officeDocument/2006/relationships/image" Target="../media/image23.jpeg"/></Relationships>
</file>

<file path=ppt/slides/_rels/slide18.xml.rels><?xml version="1.0" encoding="UTF-8" standalone="yes"?>
<Relationships xmlns="http://schemas.openxmlformats.org/package/2006/relationships"><Relationship Id="rId8" Type="http://schemas.openxmlformats.org/officeDocument/2006/relationships/image" Target="../media/image31.jpeg"/><Relationship Id="rId3" Type="http://schemas.openxmlformats.org/officeDocument/2006/relationships/image" Target="../media/image26.jpeg"/><Relationship Id="rId7" Type="http://schemas.openxmlformats.org/officeDocument/2006/relationships/image" Target="../media/image30.jpeg"/><Relationship Id="rId2" Type="http://schemas.openxmlformats.org/officeDocument/2006/relationships/notesSlide" Target="../notesSlides/notesSlide17.xml"/><Relationship Id="rId1" Type="http://schemas.openxmlformats.org/officeDocument/2006/relationships/slideLayout" Target="../slideLayouts/slideLayout6.xml"/><Relationship Id="rId6" Type="http://schemas.openxmlformats.org/officeDocument/2006/relationships/image" Target="../media/image29.jpeg"/><Relationship Id="rId5" Type="http://schemas.openxmlformats.org/officeDocument/2006/relationships/image" Target="../media/image28.emf"/><Relationship Id="rId4" Type="http://schemas.openxmlformats.org/officeDocument/2006/relationships/image" Target="../media/image27.jpeg"/></Relationships>
</file>

<file path=ppt/slides/_rels/slide1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6.xml"/><Relationship Id="rId6" Type="http://schemas.openxmlformats.org/officeDocument/2006/relationships/image" Target="../media/image27.jpeg"/><Relationship Id="rId5" Type="http://schemas.openxmlformats.org/officeDocument/2006/relationships/image" Target="../media/image32.emf"/><Relationship Id="rId4" Type="http://schemas.openxmlformats.org/officeDocument/2006/relationships/image" Target="../media/image28.emf"/></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2B2E4BC-6AFA-6041-BF92-9142793510FE}"/>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194322" y="16388"/>
            <a:ext cx="2933290" cy="2933290"/>
          </a:xfrm>
          <a:prstGeom prst="rect">
            <a:avLst/>
          </a:prstGeom>
        </p:spPr>
      </p:pic>
      <p:sp>
        <p:nvSpPr>
          <p:cNvPr id="365624" name="Rectangle 56"/>
          <p:cNvSpPr>
            <a:spLocks noChangeArrowheads="1"/>
          </p:cNvSpPr>
          <p:nvPr/>
        </p:nvSpPr>
        <p:spPr bwMode="auto">
          <a:xfrm>
            <a:off x="387770" y="864853"/>
            <a:ext cx="5904877" cy="56169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12700" cmpd="thickThin">
                <a:solidFill>
                  <a:schemeClr val="tx1"/>
                </a:solidFill>
                <a:miter lim="800000"/>
                <a:headEnd/>
                <a:tailEnd/>
              </a14:hiddenLine>
            </a:ext>
          </a:extLst>
        </p:spPr>
        <p:txBody>
          <a:bodyPr wrap="square" lIns="90487" tIns="44450" rIns="90487" bIns="44450">
            <a:spAutoFit/>
          </a:bodyPr>
          <a:lstStyle/>
          <a:p>
            <a:pPr algn="l" defTabSz="762000">
              <a:lnSpc>
                <a:spcPct val="95000"/>
              </a:lnSpc>
              <a:spcBef>
                <a:spcPts val="0"/>
              </a:spcBef>
              <a:buClr>
                <a:srgbClr val="0628F6"/>
              </a:buClr>
              <a:buFont typeface="Times" charset="0"/>
              <a:buNone/>
            </a:pPr>
            <a:r>
              <a:rPr lang="en-GB" sz="3200" dirty="0">
                <a:latin typeface="+mn-lt"/>
              </a:rPr>
              <a:t>Spaceflight Standard Measures</a:t>
            </a:r>
          </a:p>
        </p:txBody>
      </p:sp>
      <p:sp>
        <p:nvSpPr>
          <p:cNvPr id="2" name="Rectangle 1"/>
          <p:cNvSpPr/>
          <p:nvPr/>
        </p:nvSpPr>
        <p:spPr bwMode="auto">
          <a:xfrm>
            <a:off x="8739065" y="92212"/>
            <a:ext cx="215248" cy="215237"/>
          </a:xfrm>
          <a:prstGeom prst="rect">
            <a:avLst/>
          </a:prstGeom>
          <a:solidFill>
            <a:srgbClr val="FFFFFF"/>
          </a:solidFill>
          <a:ln w="57150" cap="flat" cmpd="thickThin"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914400" rtl="0" eaLnBrk="0" fontAlgn="base" latinLnBrk="0" hangingPunct="0">
              <a:lnSpc>
                <a:spcPct val="90000"/>
              </a:lnSpc>
              <a:spcBef>
                <a:spcPct val="0"/>
              </a:spcBef>
              <a:spcAft>
                <a:spcPct val="0"/>
              </a:spcAft>
              <a:buClrTx/>
              <a:buSzTx/>
              <a:buFontTx/>
              <a:buNone/>
              <a:tabLst/>
            </a:pPr>
            <a:endParaRPr kumimoji="0" lang="en-US" sz="2400" b="0" i="0" u="none" strike="noStrike" cap="none" normalizeH="0" baseline="0">
              <a:ln>
                <a:noFill/>
              </a:ln>
              <a:solidFill>
                <a:srgbClr val="000000"/>
              </a:solidFill>
              <a:effectLst/>
              <a:latin typeface="Helvetica" charset="0"/>
              <a:ea typeface="ＭＳ Ｐゴシック" charset="0"/>
            </a:endParaRPr>
          </a:p>
        </p:txBody>
      </p:sp>
      <p:sp>
        <p:nvSpPr>
          <p:cNvPr id="7" name="Text Box 7">
            <a:extLst>
              <a:ext uri="{FF2B5EF4-FFF2-40B4-BE49-F238E27FC236}">
                <a16:creationId xmlns:a16="http://schemas.microsoft.com/office/drawing/2014/main" id="{260590E1-6B7E-2E46-8E27-99EC23837188}"/>
              </a:ext>
            </a:extLst>
          </p:cNvPr>
          <p:cNvSpPr txBox="1">
            <a:spLocks noChangeArrowheads="1"/>
          </p:cNvSpPr>
          <p:nvPr/>
        </p:nvSpPr>
        <p:spPr bwMode="auto">
          <a:xfrm>
            <a:off x="387770" y="1764731"/>
            <a:ext cx="7093855" cy="4647426"/>
          </a:xfrm>
          <a:prstGeom prst="rect">
            <a:avLst/>
          </a:prstGeom>
          <a:noFill/>
          <a:ln w="9525">
            <a:noFill/>
            <a:miter lim="800000"/>
            <a:headEnd/>
            <a:tailEnd/>
          </a:ln>
        </p:spPr>
        <p:txBody>
          <a:bodyPr wrap="square">
            <a:spAutoFit/>
          </a:bodyPr>
          <a:lstStyle/>
          <a:p>
            <a:pPr algn="l">
              <a:lnSpc>
                <a:spcPct val="100000"/>
              </a:lnSpc>
              <a:spcAft>
                <a:spcPts val="600"/>
              </a:spcAft>
            </a:pPr>
            <a:r>
              <a:rPr lang="en-US" sz="2200" b="0" dirty="0">
                <a:latin typeface="+mn-lt"/>
              </a:rPr>
              <a:t>Principal Investigator:	Gilles Clement, PhD, KBR</a:t>
            </a:r>
          </a:p>
          <a:p>
            <a:pPr algn="l">
              <a:lnSpc>
                <a:spcPct val="100000"/>
              </a:lnSpc>
              <a:spcAft>
                <a:spcPts val="0"/>
              </a:spcAft>
            </a:pPr>
            <a:r>
              <a:rPr lang="en-US" sz="2200" b="0" dirty="0">
                <a:latin typeface="+mn-lt"/>
              </a:rPr>
              <a:t>Science Team:		Brian Crucian, PhD, NASA JSC</a:t>
            </a:r>
          </a:p>
          <a:p>
            <a:pPr marL="0" indent="0" algn="l">
              <a:lnSpc>
                <a:spcPct val="100000"/>
              </a:lnSpc>
              <a:spcAft>
                <a:spcPts val="0"/>
              </a:spcAft>
              <a:buNone/>
            </a:pPr>
            <a:r>
              <a:rPr lang="en-US" sz="2200" b="0" dirty="0">
                <a:latin typeface="+mn-lt"/>
              </a:rPr>
              <a:t>			Stuart Lee, PhD, KBR</a:t>
            </a:r>
          </a:p>
          <a:p>
            <a:pPr marL="0" indent="0" algn="l">
              <a:lnSpc>
                <a:spcPct val="100000"/>
              </a:lnSpc>
              <a:spcAft>
                <a:spcPts val="0"/>
              </a:spcAft>
              <a:buNone/>
            </a:pPr>
            <a:r>
              <a:rPr lang="en-US" sz="2200" b="0" dirty="0">
                <a:latin typeface="+mn-lt"/>
              </a:rPr>
              <a:t>			Mark Ott, PhD, NASA JSC				Millard Reschke, PhD, NASA JSC </a:t>
            </a:r>
          </a:p>
          <a:p>
            <a:pPr marL="0" indent="0" algn="l">
              <a:lnSpc>
                <a:spcPct val="100000"/>
              </a:lnSpc>
              <a:spcAft>
                <a:spcPts val="0"/>
              </a:spcAft>
              <a:buNone/>
            </a:pPr>
            <a:r>
              <a:rPr lang="en-US" sz="2200" b="0" dirty="0">
                <a:latin typeface="+mn-lt"/>
              </a:rPr>
              <a:t>			Peter Roma, PhD, KBR </a:t>
            </a:r>
          </a:p>
          <a:p>
            <a:pPr marL="0" indent="0" algn="l">
              <a:lnSpc>
                <a:spcPct val="100000"/>
              </a:lnSpc>
              <a:spcAft>
                <a:spcPts val="0"/>
              </a:spcAft>
              <a:buNone/>
            </a:pPr>
            <a:r>
              <a:rPr lang="en-US" sz="2200" b="0" dirty="0">
                <a:latin typeface="+mn-lt"/>
              </a:rPr>
              <a:t>			Scott Smith, PhD, NASA JSC</a:t>
            </a:r>
          </a:p>
          <a:p>
            <a:pPr marL="0" indent="0" algn="l">
              <a:lnSpc>
                <a:spcPct val="100000"/>
              </a:lnSpc>
              <a:spcAft>
                <a:spcPts val="0"/>
              </a:spcAft>
              <a:buNone/>
            </a:pPr>
            <a:r>
              <a:rPr lang="en-US" sz="2200" b="0" dirty="0">
                <a:latin typeface="+mn-lt"/>
              </a:rPr>
              <a:t>			Scott Wood, PhD, NASA JSC</a:t>
            </a:r>
          </a:p>
          <a:p>
            <a:pPr marL="0" indent="0" algn="l">
              <a:lnSpc>
                <a:spcPct val="100000"/>
              </a:lnSpc>
              <a:spcAft>
                <a:spcPts val="0"/>
              </a:spcAft>
              <a:buNone/>
            </a:pPr>
            <a:r>
              <a:rPr lang="en-US" sz="2200" b="0" dirty="0">
                <a:latin typeface="+mn-lt"/>
              </a:rPr>
              <a:t>			Sara Zwart, PhD, UTMB</a:t>
            </a:r>
          </a:p>
          <a:p>
            <a:pPr marL="0" indent="0" algn="l">
              <a:lnSpc>
                <a:spcPct val="100000"/>
              </a:lnSpc>
              <a:spcBef>
                <a:spcPts val="600"/>
              </a:spcBef>
              <a:buNone/>
            </a:pPr>
            <a:r>
              <a:rPr lang="en-US" sz="2200" b="0" dirty="0">
                <a:latin typeface="+mn-lt"/>
              </a:rPr>
              <a:t>Support Team:		Nicolas Bell, KBR</a:t>
            </a:r>
          </a:p>
          <a:p>
            <a:pPr marL="0" indent="0" algn="l">
              <a:lnSpc>
                <a:spcPct val="100000"/>
              </a:lnSpc>
              <a:spcBef>
                <a:spcPts val="0"/>
              </a:spcBef>
              <a:buNone/>
            </a:pPr>
            <a:r>
              <a:rPr lang="en-US" sz="2200" b="0" dirty="0">
                <a:latin typeface="+mn-lt"/>
              </a:rPr>
              <a:t>			Scott Humbert, KBR</a:t>
            </a:r>
          </a:p>
          <a:p>
            <a:pPr algn="l">
              <a:lnSpc>
                <a:spcPct val="100000"/>
              </a:lnSpc>
            </a:pPr>
            <a:r>
              <a:rPr lang="en-US" sz="2200" b="0" dirty="0">
                <a:latin typeface="+mn-lt"/>
              </a:rPr>
              <a:t>			Gwenn Sandoz, KBR</a:t>
            </a:r>
          </a:p>
          <a:p>
            <a:pPr marL="0" indent="0" algn="l">
              <a:lnSpc>
                <a:spcPct val="100000"/>
              </a:lnSpc>
              <a:buNone/>
            </a:pPr>
            <a:r>
              <a:rPr lang="en-US" sz="2200" b="0" dirty="0">
                <a:latin typeface="+mn-lt"/>
              </a:rPr>
              <a:t>			Shelby </a:t>
            </a:r>
            <a:r>
              <a:rPr lang="en-US" sz="2200" b="0" dirty="0" err="1">
                <a:latin typeface="+mn-lt"/>
              </a:rPr>
              <a:t>Weyand</a:t>
            </a:r>
            <a:r>
              <a:rPr lang="en-US" sz="2200" b="0" dirty="0">
                <a:latin typeface="+mn-lt"/>
              </a:rPr>
              <a:t>, KBR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3" name="Rectangle 3"/>
          <p:cNvSpPr>
            <a:spLocks noGrp="1" noChangeArrowheads="1"/>
          </p:cNvSpPr>
          <p:nvPr>
            <p:ph type="body" idx="1"/>
          </p:nvPr>
        </p:nvSpPr>
        <p:spPr>
          <a:xfrm>
            <a:off x="2159198" y="1132886"/>
            <a:ext cx="6527602" cy="1971675"/>
          </a:xfrm>
        </p:spPr>
        <p:txBody>
          <a:bodyPr/>
          <a:lstStyle/>
          <a:p>
            <a:pPr marL="327600" indent="-183600">
              <a:lnSpc>
                <a:spcPct val="95000"/>
              </a:lnSpc>
              <a:spcBef>
                <a:spcPts val="1200"/>
              </a:spcBef>
              <a:spcAft>
                <a:spcPts val="0"/>
              </a:spcAft>
            </a:pPr>
            <a:r>
              <a:rPr lang="en-US" sz="2200" dirty="0">
                <a:solidFill>
                  <a:srgbClr val="000000"/>
                </a:solidFill>
              </a:rPr>
              <a:t>To ensure that a minimal set of measures, relevant to human spaceflight risks, is consistently captured from crewmembers until the end of the ISS program</a:t>
            </a:r>
          </a:p>
          <a:p>
            <a:pPr marL="327600" indent="-183600">
              <a:lnSpc>
                <a:spcPct val="95000"/>
              </a:lnSpc>
              <a:spcBef>
                <a:spcPts val="1200"/>
              </a:spcBef>
              <a:spcAft>
                <a:spcPts val="0"/>
              </a:spcAft>
            </a:pPr>
            <a:r>
              <a:rPr lang="en-US" sz="2200" dirty="0">
                <a:solidFill>
                  <a:srgbClr val="000000"/>
                </a:solidFill>
              </a:rPr>
              <a:t>The data from these measures are placed in an archive managed by HRP and made available to studies via data sharing agreements</a:t>
            </a:r>
          </a:p>
          <a:p>
            <a:pPr marL="327600" indent="-183600">
              <a:lnSpc>
                <a:spcPct val="100000"/>
              </a:lnSpc>
              <a:spcBef>
                <a:spcPts val="1200"/>
              </a:spcBef>
              <a:spcAft>
                <a:spcPts val="0"/>
              </a:spcAft>
            </a:pPr>
            <a:r>
              <a:rPr lang="en-US" sz="2200" i="1" dirty="0">
                <a:solidFill>
                  <a:srgbClr val="000000"/>
                </a:solidFill>
              </a:rPr>
              <a:t>Spaceflight Standard Measures </a:t>
            </a:r>
            <a:r>
              <a:rPr lang="en-US" sz="2200" dirty="0">
                <a:solidFill>
                  <a:srgbClr val="000000"/>
                </a:solidFill>
              </a:rPr>
              <a:t>constitutes a database for:</a:t>
            </a:r>
          </a:p>
          <a:p>
            <a:pPr marL="504000" lvl="1" indent="-183600">
              <a:lnSpc>
                <a:spcPct val="100000"/>
              </a:lnSpc>
              <a:spcBef>
                <a:spcPts val="300"/>
              </a:spcBef>
              <a:spcAft>
                <a:spcPts val="0"/>
              </a:spcAft>
            </a:pPr>
            <a:r>
              <a:rPr lang="en-US" sz="2200" dirty="0">
                <a:solidFill>
                  <a:srgbClr val="000000"/>
                </a:solidFill>
              </a:rPr>
              <a:t>Providing context for data acquired by concurrent experiments</a:t>
            </a:r>
          </a:p>
          <a:p>
            <a:pPr marL="504000" lvl="1" indent="-183600">
              <a:lnSpc>
                <a:spcPct val="100000"/>
              </a:lnSpc>
              <a:spcBef>
                <a:spcPts val="300"/>
              </a:spcBef>
              <a:spcAft>
                <a:spcPts val="0"/>
              </a:spcAft>
            </a:pPr>
            <a:r>
              <a:rPr lang="en-US" sz="2200" dirty="0">
                <a:solidFill>
                  <a:srgbClr val="000000"/>
                </a:solidFill>
              </a:rPr>
              <a:t>Supporting or developing hypotheses</a:t>
            </a:r>
          </a:p>
          <a:p>
            <a:pPr marL="504000" lvl="1" indent="-183600">
              <a:lnSpc>
                <a:spcPct val="100000"/>
              </a:lnSpc>
              <a:spcBef>
                <a:spcPts val="300"/>
              </a:spcBef>
              <a:spcAft>
                <a:spcPts val="0"/>
              </a:spcAft>
            </a:pPr>
            <a:r>
              <a:rPr lang="en-US" sz="2200" dirty="0">
                <a:solidFill>
                  <a:srgbClr val="000000"/>
                </a:solidFill>
              </a:rPr>
              <a:t>Evaluating the effectiveness of various in-flight countermeasure profiles </a:t>
            </a:r>
          </a:p>
          <a:p>
            <a:pPr marL="504000" lvl="1" indent="-183600">
              <a:lnSpc>
                <a:spcPct val="100000"/>
              </a:lnSpc>
              <a:spcBef>
                <a:spcPts val="300"/>
              </a:spcBef>
              <a:spcAft>
                <a:spcPts val="0"/>
              </a:spcAft>
            </a:pPr>
            <a:r>
              <a:rPr lang="en-US" sz="2200" dirty="0">
                <a:solidFill>
                  <a:srgbClr val="000000"/>
                </a:solidFill>
              </a:rPr>
              <a:t>Comparing population responses to various mission durations (6 weeks, 6 months, 1 year) </a:t>
            </a:r>
          </a:p>
          <a:p>
            <a:pPr>
              <a:lnSpc>
                <a:spcPct val="100000"/>
              </a:lnSpc>
              <a:spcBef>
                <a:spcPts val="600"/>
              </a:spcBef>
              <a:spcAft>
                <a:spcPts val="0"/>
              </a:spcAft>
            </a:pPr>
            <a:endParaRPr lang="en-US" sz="2200" dirty="0">
              <a:solidFill>
                <a:srgbClr val="000000"/>
              </a:solidFill>
            </a:endParaRPr>
          </a:p>
          <a:p>
            <a:pPr>
              <a:lnSpc>
                <a:spcPct val="100000"/>
              </a:lnSpc>
              <a:spcBef>
                <a:spcPts val="600"/>
              </a:spcBef>
              <a:spcAft>
                <a:spcPts val="0"/>
              </a:spcAft>
            </a:pPr>
            <a:endParaRPr lang="en-US" sz="2200" dirty="0">
              <a:solidFill>
                <a:srgbClr val="000000"/>
              </a:solidFill>
            </a:endParaRPr>
          </a:p>
        </p:txBody>
      </p:sp>
      <p:sp>
        <p:nvSpPr>
          <p:cNvPr id="3" name="Title 2"/>
          <p:cNvSpPr>
            <a:spLocks noGrp="1"/>
          </p:cNvSpPr>
          <p:nvPr>
            <p:ph type="title"/>
          </p:nvPr>
        </p:nvSpPr>
        <p:spPr>
          <a:xfrm>
            <a:off x="2330226" y="399409"/>
            <a:ext cx="1915589" cy="473591"/>
          </a:xfrm>
        </p:spPr>
        <p:txBody>
          <a:bodyPr/>
          <a:lstStyle/>
          <a:p>
            <a:r>
              <a:rPr lang="en-US" dirty="0"/>
              <a:t>Objectives</a:t>
            </a:r>
            <a:endParaRPr lang="en-US" sz="3200" dirty="0"/>
          </a:p>
        </p:txBody>
      </p:sp>
      <p:pic>
        <p:nvPicPr>
          <p:cNvPr id="4" name="Picture 3">
            <a:extLst>
              <a:ext uri="{FF2B5EF4-FFF2-40B4-BE49-F238E27FC236}">
                <a16:creationId xmlns:a16="http://schemas.microsoft.com/office/drawing/2014/main" id="{92B2E4BC-6AFA-6041-BF92-9142793510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415" y="32776"/>
            <a:ext cx="2088000" cy="4022814"/>
          </a:xfrm>
          <a:prstGeom prst="rect">
            <a:avLst/>
          </a:prstGeom>
        </p:spPr>
      </p:pic>
    </p:spTree>
    <p:extLst>
      <p:ext uri="{BB962C8B-B14F-4D97-AF65-F5344CB8AC3E}">
        <p14:creationId xmlns:p14="http://schemas.microsoft.com/office/powerpoint/2010/main" val="32970833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807107" y="383022"/>
            <a:ext cx="3534622" cy="473591"/>
          </a:xfrm>
        </p:spPr>
        <p:txBody>
          <a:bodyPr/>
          <a:lstStyle/>
          <a:p>
            <a:r>
              <a:rPr lang="en-US" dirty="0"/>
              <a:t>HRP Identified Risks</a:t>
            </a:r>
            <a:endParaRPr lang="en-US" sz="3200" dirty="0"/>
          </a:p>
        </p:txBody>
      </p:sp>
      <p:sp>
        <p:nvSpPr>
          <p:cNvPr id="6" name="Rectangle 5">
            <a:extLst>
              <a:ext uri="{FF2B5EF4-FFF2-40B4-BE49-F238E27FC236}">
                <a16:creationId xmlns:a16="http://schemas.microsoft.com/office/drawing/2014/main" id="{7D467BAC-860A-2E49-AE73-DDBFDC010C18}"/>
              </a:ext>
            </a:extLst>
          </p:cNvPr>
          <p:cNvSpPr/>
          <p:nvPr/>
        </p:nvSpPr>
        <p:spPr>
          <a:xfrm>
            <a:off x="201924" y="5622057"/>
            <a:ext cx="8316993" cy="374461"/>
          </a:xfrm>
          <a:prstGeom prst="rect">
            <a:avLst/>
          </a:prstGeom>
        </p:spPr>
        <p:txBody>
          <a:bodyPr wrap="square">
            <a:spAutoFit/>
          </a:bodyPr>
          <a:lstStyle/>
          <a:p>
            <a:pPr algn="l">
              <a:spcBef>
                <a:spcPts val="0"/>
              </a:spcBef>
              <a:spcAft>
                <a:spcPts val="1200"/>
              </a:spcAft>
            </a:pPr>
            <a:r>
              <a:rPr lang="en-US" sz="2000" b="0" dirty="0">
                <a:solidFill>
                  <a:srgbClr val="FF0000"/>
                </a:solidFill>
                <a:latin typeface="+mn-lt"/>
              </a:rPr>
              <a:t>Risks addressed by the </a:t>
            </a:r>
            <a:r>
              <a:rPr lang="en-US" sz="2000" b="0" i="1" dirty="0">
                <a:solidFill>
                  <a:srgbClr val="FF0000"/>
                </a:solidFill>
                <a:latin typeface="+mn-lt"/>
              </a:rPr>
              <a:t>Spaceflight Standard Measures </a:t>
            </a:r>
            <a:r>
              <a:rPr lang="en-US" sz="2000" b="0" dirty="0">
                <a:solidFill>
                  <a:srgbClr val="FF0000"/>
                </a:solidFill>
                <a:latin typeface="+mn-lt"/>
              </a:rPr>
              <a:t>project</a:t>
            </a:r>
          </a:p>
        </p:txBody>
      </p:sp>
      <p:sp>
        <p:nvSpPr>
          <p:cNvPr id="5" name="Content Placeholder 2">
            <a:extLst>
              <a:ext uri="{FF2B5EF4-FFF2-40B4-BE49-F238E27FC236}">
                <a16:creationId xmlns:a16="http://schemas.microsoft.com/office/drawing/2014/main" id="{F9D918D6-BA1B-2943-A8D8-AB3EFED4535A}"/>
              </a:ext>
            </a:extLst>
          </p:cNvPr>
          <p:cNvSpPr>
            <a:spLocks noGrp="1"/>
          </p:cNvSpPr>
          <p:nvPr>
            <p:ph idx="1"/>
          </p:nvPr>
        </p:nvSpPr>
        <p:spPr>
          <a:xfrm>
            <a:off x="277557" y="1276753"/>
            <a:ext cx="2986640" cy="4241546"/>
          </a:xfrm>
          <a:ln w="12700" cmpd="sng">
            <a:solidFill>
              <a:schemeClr val="tx1"/>
            </a:solidFill>
          </a:ln>
        </p:spPr>
        <p:txBody>
          <a:bodyPr>
            <a:noAutofit/>
          </a:bodyPr>
          <a:lstStyle/>
          <a:p>
            <a:pPr marL="0" indent="0" algn="ctr">
              <a:spcBef>
                <a:spcPts val="600"/>
              </a:spcBef>
              <a:buNone/>
            </a:pPr>
            <a:r>
              <a:rPr lang="en-US" sz="1800" b="1" i="1" dirty="0"/>
              <a:t>Altered Gravity Level</a:t>
            </a:r>
          </a:p>
          <a:p>
            <a:pPr marL="198000" indent="-198000">
              <a:lnSpc>
                <a:spcPct val="95000"/>
              </a:lnSpc>
              <a:spcBef>
                <a:spcPts val="300"/>
              </a:spcBef>
            </a:pPr>
            <a:r>
              <a:rPr lang="en-US" sz="1800" dirty="0">
                <a:solidFill>
                  <a:srgbClr val="FF0000"/>
                </a:solidFill>
              </a:rPr>
              <a:t>Vision alterations</a:t>
            </a:r>
          </a:p>
          <a:p>
            <a:pPr marL="198000" indent="-198000">
              <a:lnSpc>
                <a:spcPct val="95000"/>
              </a:lnSpc>
              <a:spcBef>
                <a:spcPts val="300"/>
              </a:spcBef>
            </a:pPr>
            <a:r>
              <a:rPr lang="en-US" sz="1800" dirty="0"/>
              <a:t>Renal stone formation</a:t>
            </a:r>
          </a:p>
          <a:p>
            <a:pPr marL="198000" indent="-198000">
              <a:lnSpc>
                <a:spcPct val="95000"/>
              </a:lnSpc>
              <a:spcBef>
                <a:spcPts val="300"/>
              </a:spcBef>
            </a:pPr>
            <a:r>
              <a:rPr lang="en-US" sz="1800" dirty="0">
                <a:solidFill>
                  <a:srgbClr val="FF0000"/>
                </a:solidFill>
              </a:rPr>
              <a:t>Sensorimotor alterations</a:t>
            </a:r>
          </a:p>
          <a:p>
            <a:pPr marL="198000" indent="-198000">
              <a:lnSpc>
                <a:spcPct val="95000"/>
              </a:lnSpc>
              <a:spcBef>
                <a:spcPts val="300"/>
              </a:spcBef>
            </a:pPr>
            <a:r>
              <a:rPr lang="en-US" sz="1800" dirty="0"/>
              <a:t>Bone fracture</a:t>
            </a:r>
          </a:p>
          <a:p>
            <a:pPr marL="198000" indent="-198000">
              <a:lnSpc>
                <a:spcPct val="95000"/>
              </a:lnSpc>
              <a:spcBef>
                <a:spcPts val="300"/>
              </a:spcBef>
            </a:pPr>
            <a:r>
              <a:rPr lang="en-US" sz="1800" dirty="0"/>
              <a:t>Reduced muscle mass, strength</a:t>
            </a:r>
          </a:p>
          <a:p>
            <a:pPr marL="198000" indent="-198000">
              <a:lnSpc>
                <a:spcPct val="95000"/>
              </a:lnSpc>
              <a:spcBef>
                <a:spcPts val="300"/>
              </a:spcBef>
            </a:pPr>
            <a:r>
              <a:rPr lang="en-US" sz="1800" dirty="0"/>
              <a:t>Reduced aerobic capacity</a:t>
            </a:r>
          </a:p>
          <a:p>
            <a:pPr marL="198000" indent="-198000">
              <a:lnSpc>
                <a:spcPct val="95000"/>
              </a:lnSpc>
              <a:spcBef>
                <a:spcPts val="300"/>
              </a:spcBef>
            </a:pPr>
            <a:r>
              <a:rPr lang="en-US" sz="1800" dirty="0">
                <a:solidFill>
                  <a:srgbClr val="FF0000"/>
                </a:solidFill>
              </a:rPr>
              <a:t>Adverse host-microorganism interactions</a:t>
            </a:r>
          </a:p>
          <a:p>
            <a:pPr marL="198000" indent="-198000">
              <a:lnSpc>
                <a:spcPct val="95000"/>
              </a:lnSpc>
              <a:spcBef>
                <a:spcPts val="300"/>
              </a:spcBef>
            </a:pPr>
            <a:r>
              <a:rPr lang="en-US" sz="1800" dirty="0"/>
              <a:t>Urinary retention</a:t>
            </a:r>
          </a:p>
          <a:p>
            <a:pPr marL="198000" indent="-198000">
              <a:lnSpc>
                <a:spcPct val="95000"/>
              </a:lnSpc>
              <a:spcBef>
                <a:spcPts val="300"/>
              </a:spcBef>
            </a:pPr>
            <a:r>
              <a:rPr lang="en-US" sz="1800" dirty="0">
                <a:solidFill>
                  <a:srgbClr val="FF0000"/>
                </a:solidFill>
              </a:rPr>
              <a:t>Orthostatic intolerance</a:t>
            </a:r>
          </a:p>
          <a:p>
            <a:pPr marL="198000" indent="-198000">
              <a:lnSpc>
                <a:spcPct val="95000"/>
              </a:lnSpc>
              <a:spcBef>
                <a:spcPts val="300"/>
              </a:spcBef>
            </a:pPr>
            <a:r>
              <a:rPr lang="en-US" sz="1800" dirty="0"/>
              <a:t>Back pain</a:t>
            </a:r>
          </a:p>
          <a:p>
            <a:pPr marL="198000" indent="-198000">
              <a:lnSpc>
                <a:spcPct val="95000"/>
              </a:lnSpc>
              <a:spcBef>
                <a:spcPts val="300"/>
              </a:spcBef>
            </a:pPr>
            <a:r>
              <a:rPr lang="en-US" sz="1800" dirty="0"/>
              <a:t>Cardiac rhythm problems</a:t>
            </a:r>
          </a:p>
        </p:txBody>
      </p:sp>
      <p:sp>
        <p:nvSpPr>
          <p:cNvPr id="7" name="Content Placeholder 2">
            <a:extLst>
              <a:ext uri="{FF2B5EF4-FFF2-40B4-BE49-F238E27FC236}">
                <a16:creationId xmlns:a16="http://schemas.microsoft.com/office/drawing/2014/main" id="{4BDEB342-D5A3-F342-B718-08572ABB7B97}"/>
              </a:ext>
            </a:extLst>
          </p:cNvPr>
          <p:cNvSpPr txBox="1">
            <a:spLocks/>
          </p:cNvSpPr>
          <p:nvPr/>
        </p:nvSpPr>
        <p:spPr>
          <a:xfrm>
            <a:off x="3379994" y="1287385"/>
            <a:ext cx="2448000" cy="948841"/>
          </a:xfrm>
          <a:prstGeom prst="rect">
            <a:avLst/>
          </a:prstGeom>
          <a:ln w="12700" cmpd="sng">
            <a:solidFill>
              <a:schemeClr val="tx1"/>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600"/>
              </a:spcBef>
              <a:buFont typeface="Arial"/>
              <a:buNone/>
            </a:pPr>
            <a:r>
              <a:rPr lang="en-US" sz="1800" b="1" i="1" dirty="0"/>
              <a:t>Radiation</a:t>
            </a:r>
          </a:p>
          <a:p>
            <a:pPr marL="198000" indent="-198000">
              <a:spcBef>
                <a:spcPts val="300"/>
              </a:spcBef>
            </a:pPr>
            <a:r>
              <a:rPr lang="en-US" sz="1800" b="0" dirty="0">
                <a:solidFill>
                  <a:srgbClr val="FF0000"/>
                </a:solidFill>
              </a:rPr>
              <a:t>Exposure to space radiation</a:t>
            </a:r>
          </a:p>
        </p:txBody>
      </p:sp>
      <p:sp>
        <p:nvSpPr>
          <p:cNvPr id="8" name="Content Placeholder 2">
            <a:extLst>
              <a:ext uri="{FF2B5EF4-FFF2-40B4-BE49-F238E27FC236}">
                <a16:creationId xmlns:a16="http://schemas.microsoft.com/office/drawing/2014/main" id="{E96ADA4E-166D-494A-A495-89021AFFA8F0}"/>
              </a:ext>
            </a:extLst>
          </p:cNvPr>
          <p:cNvSpPr txBox="1">
            <a:spLocks/>
          </p:cNvSpPr>
          <p:nvPr/>
        </p:nvSpPr>
        <p:spPr>
          <a:xfrm>
            <a:off x="3379994" y="2372269"/>
            <a:ext cx="2445586" cy="1235006"/>
          </a:xfrm>
          <a:prstGeom prst="rect">
            <a:avLst/>
          </a:prstGeom>
          <a:ln w="12700" cmpd="sng">
            <a:solidFill>
              <a:srgbClr val="000000"/>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600"/>
              </a:spcBef>
              <a:buFont typeface="Arial"/>
              <a:buNone/>
            </a:pPr>
            <a:r>
              <a:rPr lang="en-US" sz="1800" b="1" i="1" dirty="0"/>
              <a:t>Distance from Earth</a:t>
            </a:r>
          </a:p>
          <a:p>
            <a:pPr marL="198000" indent="-198000">
              <a:spcBef>
                <a:spcPts val="300"/>
              </a:spcBef>
            </a:pPr>
            <a:r>
              <a:rPr lang="en-US" sz="1800" b="0" dirty="0"/>
              <a:t>Limited in-flight medical capabilities</a:t>
            </a:r>
          </a:p>
          <a:p>
            <a:pPr marL="198000" indent="-198000">
              <a:spcBef>
                <a:spcPts val="300"/>
              </a:spcBef>
            </a:pPr>
            <a:r>
              <a:rPr lang="en-US" sz="1800" b="0" dirty="0"/>
              <a:t>Toxic medications</a:t>
            </a:r>
          </a:p>
        </p:txBody>
      </p:sp>
      <p:sp>
        <p:nvSpPr>
          <p:cNvPr id="9" name="Content Placeholder 2">
            <a:extLst>
              <a:ext uri="{FF2B5EF4-FFF2-40B4-BE49-F238E27FC236}">
                <a16:creationId xmlns:a16="http://schemas.microsoft.com/office/drawing/2014/main" id="{67AFDC80-FAE9-CA40-9B26-FED14ECB65A8}"/>
              </a:ext>
            </a:extLst>
          </p:cNvPr>
          <p:cNvSpPr txBox="1">
            <a:spLocks/>
          </p:cNvSpPr>
          <p:nvPr/>
        </p:nvSpPr>
        <p:spPr>
          <a:xfrm>
            <a:off x="3390627" y="3743318"/>
            <a:ext cx="2445586" cy="1774404"/>
          </a:xfrm>
          <a:prstGeom prst="rect">
            <a:avLst/>
          </a:prstGeom>
          <a:ln w="12700" cmpd="sng">
            <a:solidFill>
              <a:srgbClr val="000000"/>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600"/>
              </a:spcBef>
              <a:buFont typeface="Arial"/>
              <a:buNone/>
            </a:pPr>
            <a:r>
              <a:rPr lang="en-US" sz="1800" b="1" i="1" dirty="0"/>
              <a:t>Isolation</a:t>
            </a:r>
          </a:p>
          <a:p>
            <a:pPr marL="198000" indent="-198000">
              <a:spcBef>
                <a:spcPts val="300"/>
              </a:spcBef>
            </a:pPr>
            <a:r>
              <a:rPr lang="en-US" sz="1800" b="0" dirty="0">
                <a:solidFill>
                  <a:srgbClr val="FF0000"/>
                </a:solidFill>
              </a:rPr>
              <a:t>Adverse cognitive or behavioral conditions</a:t>
            </a:r>
          </a:p>
          <a:p>
            <a:pPr marL="198000" indent="-198000">
              <a:spcBef>
                <a:spcPts val="300"/>
              </a:spcBef>
            </a:pPr>
            <a:r>
              <a:rPr lang="en-US" sz="1800" b="0" dirty="0">
                <a:solidFill>
                  <a:srgbClr val="FF0000"/>
                </a:solidFill>
              </a:rPr>
              <a:t>Performance &amp; behavioral health decrements</a:t>
            </a:r>
          </a:p>
        </p:txBody>
      </p:sp>
      <p:sp>
        <p:nvSpPr>
          <p:cNvPr id="10" name="Content Placeholder 2">
            <a:extLst>
              <a:ext uri="{FF2B5EF4-FFF2-40B4-BE49-F238E27FC236}">
                <a16:creationId xmlns:a16="http://schemas.microsoft.com/office/drawing/2014/main" id="{CD81897A-1D79-9A42-BEEF-576CED4B02A2}"/>
              </a:ext>
            </a:extLst>
          </p:cNvPr>
          <p:cNvSpPr txBox="1">
            <a:spLocks/>
          </p:cNvSpPr>
          <p:nvPr/>
        </p:nvSpPr>
        <p:spPr>
          <a:xfrm>
            <a:off x="5953024" y="1276753"/>
            <a:ext cx="2999588" cy="4241546"/>
          </a:xfrm>
          <a:prstGeom prst="rect">
            <a:avLst/>
          </a:prstGeom>
          <a:ln w="12700" cmpd="sng">
            <a:solidFill>
              <a:schemeClr val="tx1"/>
            </a:solidFill>
          </a:ln>
        </p:spPr>
        <p:txBody>
          <a:bodyPr vert="horz" lIns="91440" tIns="45720" rIns="91440" bIns="45720" rtlCol="0">
            <a:noAutofit/>
          </a:bodyPr>
          <a:lstStyle>
            <a:lvl1pPr marL="342900" indent="-342900" algn="l" defTabSz="457200" rtl="0" eaLnBrk="1" latinLnBrk="0" hangingPunct="1">
              <a:spcBef>
                <a:spcPct val="20000"/>
              </a:spcBef>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4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spcBef>
                <a:spcPts val="600"/>
              </a:spcBef>
              <a:buFont typeface="Arial"/>
              <a:buNone/>
            </a:pPr>
            <a:r>
              <a:rPr lang="en-US" sz="1800" b="1" i="1" dirty="0"/>
              <a:t>Environment–Spacecraft Design</a:t>
            </a:r>
          </a:p>
          <a:p>
            <a:pPr marL="198000" indent="-198000">
              <a:lnSpc>
                <a:spcPct val="95000"/>
              </a:lnSpc>
              <a:spcBef>
                <a:spcPts val="300"/>
              </a:spcBef>
            </a:pPr>
            <a:r>
              <a:rPr lang="en-US" sz="1800" b="0" dirty="0">
                <a:solidFill>
                  <a:srgbClr val="FF0000"/>
                </a:solidFill>
              </a:rPr>
              <a:t>Inadequate food/nutrition</a:t>
            </a:r>
          </a:p>
          <a:p>
            <a:pPr marL="198000" indent="-198000">
              <a:lnSpc>
                <a:spcPct val="95000"/>
              </a:lnSpc>
              <a:spcBef>
                <a:spcPts val="300"/>
              </a:spcBef>
            </a:pPr>
            <a:r>
              <a:rPr lang="en-US" sz="1800" b="0" dirty="0"/>
              <a:t>Human-system interaction</a:t>
            </a:r>
          </a:p>
          <a:p>
            <a:pPr marL="198000" indent="-198000">
              <a:lnSpc>
                <a:spcPct val="95000"/>
              </a:lnSpc>
              <a:spcBef>
                <a:spcPts val="300"/>
              </a:spcBef>
            </a:pPr>
            <a:r>
              <a:rPr lang="en-US" sz="1800" b="0" dirty="0"/>
              <a:t>Injury from dynamic loads</a:t>
            </a:r>
          </a:p>
          <a:p>
            <a:pPr marL="198000" indent="-198000">
              <a:lnSpc>
                <a:spcPct val="95000"/>
              </a:lnSpc>
              <a:spcBef>
                <a:spcPts val="300"/>
              </a:spcBef>
            </a:pPr>
            <a:r>
              <a:rPr lang="en-US" sz="1800" b="0" dirty="0"/>
              <a:t>Injury during EVA</a:t>
            </a:r>
          </a:p>
          <a:p>
            <a:pPr marL="198000" indent="-198000">
              <a:lnSpc>
                <a:spcPct val="95000"/>
              </a:lnSpc>
              <a:spcBef>
                <a:spcPts val="300"/>
              </a:spcBef>
            </a:pPr>
            <a:r>
              <a:rPr lang="en-US" sz="1800" b="0" dirty="0"/>
              <a:t>Celestial dust exposure</a:t>
            </a:r>
          </a:p>
          <a:p>
            <a:pPr marL="198000" indent="-198000">
              <a:lnSpc>
                <a:spcPct val="95000"/>
              </a:lnSpc>
              <a:spcBef>
                <a:spcPts val="300"/>
              </a:spcBef>
            </a:pPr>
            <a:r>
              <a:rPr lang="en-US" sz="1800" b="0" dirty="0">
                <a:solidFill>
                  <a:srgbClr val="FF0000"/>
                </a:solidFill>
              </a:rPr>
              <a:t>Altered immune response</a:t>
            </a:r>
          </a:p>
          <a:p>
            <a:pPr marL="198000" indent="-198000">
              <a:lnSpc>
                <a:spcPct val="95000"/>
              </a:lnSpc>
              <a:spcBef>
                <a:spcPts val="300"/>
              </a:spcBef>
            </a:pPr>
            <a:r>
              <a:rPr lang="en-US" sz="1800" b="0" dirty="0"/>
              <a:t>Hypobaric hypoxia</a:t>
            </a:r>
          </a:p>
          <a:p>
            <a:pPr marL="198000" indent="-198000">
              <a:lnSpc>
                <a:spcPct val="95000"/>
              </a:lnSpc>
              <a:spcBef>
                <a:spcPts val="300"/>
              </a:spcBef>
            </a:pPr>
            <a:r>
              <a:rPr lang="en-US" sz="1800" b="0" dirty="0">
                <a:solidFill>
                  <a:srgbClr val="FF0000"/>
                </a:solidFill>
              </a:rPr>
              <a:t>Sleep loss &amp; work overload</a:t>
            </a:r>
          </a:p>
          <a:p>
            <a:pPr marL="198000" indent="-198000">
              <a:lnSpc>
                <a:spcPct val="95000"/>
              </a:lnSpc>
              <a:spcBef>
                <a:spcPts val="300"/>
              </a:spcBef>
            </a:pPr>
            <a:r>
              <a:rPr lang="en-US" sz="1800" b="0" dirty="0"/>
              <a:t>Decompression sickness</a:t>
            </a:r>
          </a:p>
          <a:p>
            <a:pPr marL="198000" indent="-198000">
              <a:lnSpc>
                <a:spcPct val="95000"/>
              </a:lnSpc>
              <a:spcBef>
                <a:spcPts val="300"/>
              </a:spcBef>
            </a:pPr>
            <a:r>
              <a:rPr lang="en-US" sz="1800" b="0" dirty="0"/>
              <a:t>Toxic exposure</a:t>
            </a:r>
          </a:p>
          <a:p>
            <a:pPr marL="198000" indent="-198000">
              <a:lnSpc>
                <a:spcPct val="95000"/>
              </a:lnSpc>
              <a:spcBef>
                <a:spcPts val="300"/>
              </a:spcBef>
            </a:pPr>
            <a:r>
              <a:rPr lang="en-US" sz="1800" b="0" dirty="0"/>
              <a:t>Hearing loss</a:t>
            </a:r>
          </a:p>
          <a:p>
            <a:pPr marL="198000" indent="-198000">
              <a:lnSpc>
                <a:spcPct val="95000"/>
              </a:lnSpc>
              <a:spcBef>
                <a:spcPts val="300"/>
              </a:spcBef>
            </a:pPr>
            <a:r>
              <a:rPr lang="en-US" sz="1800" b="0" dirty="0"/>
              <a:t>Sunlight exposure</a:t>
            </a:r>
          </a:p>
        </p:txBody>
      </p:sp>
    </p:spTree>
    <p:extLst>
      <p:ext uri="{BB962C8B-B14F-4D97-AF65-F5344CB8AC3E}">
        <p14:creationId xmlns:p14="http://schemas.microsoft.com/office/powerpoint/2010/main" val="28363175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44088F-C3A8-7F49-8477-26F6B10248E9}"/>
              </a:ext>
            </a:extLst>
          </p:cNvPr>
          <p:cNvSpPr>
            <a:spLocks noGrp="1"/>
          </p:cNvSpPr>
          <p:nvPr>
            <p:ph type="title"/>
          </p:nvPr>
        </p:nvSpPr>
        <p:spPr>
          <a:xfrm>
            <a:off x="2049333" y="191865"/>
            <a:ext cx="5050123" cy="900759"/>
          </a:xfrm>
        </p:spPr>
        <p:txBody>
          <a:bodyPr/>
          <a:lstStyle/>
          <a:p>
            <a:r>
              <a:rPr lang="en-US" dirty="0"/>
              <a:t>Experiment Design Overview</a:t>
            </a:r>
            <a:br>
              <a:rPr lang="en-US" dirty="0"/>
            </a:br>
            <a:r>
              <a:rPr lang="en-US" dirty="0"/>
              <a:t>6-month mission</a:t>
            </a:r>
          </a:p>
        </p:txBody>
      </p:sp>
      <p:graphicFrame>
        <p:nvGraphicFramePr>
          <p:cNvPr id="5" name="Table 4">
            <a:extLst>
              <a:ext uri="{FF2B5EF4-FFF2-40B4-BE49-F238E27FC236}">
                <a16:creationId xmlns:a16="http://schemas.microsoft.com/office/drawing/2014/main" id="{2D218977-E12B-AC4A-9E09-1B7A9D6FDABC}"/>
              </a:ext>
            </a:extLst>
          </p:cNvPr>
          <p:cNvGraphicFramePr>
            <a:graphicFrameLocks noGrp="1"/>
          </p:cNvGraphicFramePr>
          <p:nvPr/>
        </p:nvGraphicFramePr>
        <p:xfrm>
          <a:off x="348341" y="1179330"/>
          <a:ext cx="8444429" cy="5055231"/>
        </p:xfrm>
        <a:graphic>
          <a:graphicData uri="http://schemas.openxmlformats.org/drawingml/2006/table">
            <a:tbl>
              <a:tblPr firstRow="1" bandRow="1">
                <a:effectLst>
                  <a:outerShdw blurRad="50800" dist="38100" dir="2700000">
                    <a:srgbClr val="000000">
                      <a:alpha val="43000"/>
                    </a:srgbClr>
                  </a:outerShdw>
                </a:effectLst>
                <a:tableStyleId>{073A0DAA-6AF3-43AB-8588-CEC1D06C72B9}</a:tableStyleId>
              </a:tblPr>
              <a:tblGrid>
                <a:gridCol w="2744460">
                  <a:extLst>
                    <a:ext uri="{9D8B030D-6E8A-4147-A177-3AD203B41FA5}">
                      <a16:colId xmlns:a16="http://schemas.microsoft.com/office/drawing/2014/main" val="20000"/>
                    </a:ext>
                  </a:extLst>
                </a:gridCol>
                <a:gridCol w="3029397">
                  <a:extLst>
                    <a:ext uri="{9D8B030D-6E8A-4147-A177-3AD203B41FA5}">
                      <a16:colId xmlns:a16="http://schemas.microsoft.com/office/drawing/2014/main" val="20001"/>
                    </a:ext>
                  </a:extLst>
                </a:gridCol>
                <a:gridCol w="2670572">
                  <a:extLst>
                    <a:ext uri="{9D8B030D-6E8A-4147-A177-3AD203B41FA5}">
                      <a16:colId xmlns:a16="http://schemas.microsoft.com/office/drawing/2014/main" val="20002"/>
                    </a:ext>
                  </a:extLst>
                </a:gridCol>
              </a:tblGrid>
              <a:tr h="478779">
                <a:tc>
                  <a:txBody>
                    <a:bodyPr/>
                    <a:lstStyle/>
                    <a:p>
                      <a:pPr algn="ctr"/>
                      <a:r>
                        <a:rPr lang="en-US" sz="2400" dirty="0">
                          <a:latin typeface="+mn-lt"/>
                        </a:rPr>
                        <a:t>Pre-flight</a:t>
                      </a:r>
                    </a:p>
                  </a:txBody>
                  <a:tcPr>
                    <a:lnL w="28575" cap="flat" cmpd="sng" algn="ctr">
                      <a:solidFill>
                        <a:scrgbClr r="0" g="0" b="0"/>
                      </a:solidFill>
                      <a:prstDash val="solid"/>
                      <a:round/>
                      <a:headEnd type="none" w="med" len="med"/>
                      <a:tailEnd type="none" w="med" len="med"/>
                    </a:lnL>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algn="ctr"/>
                      <a:r>
                        <a:rPr lang="en-US" sz="2400" dirty="0">
                          <a:latin typeface="+mn-lt"/>
                        </a:rPr>
                        <a:t>In-flight</a:t>
                      </a:r>
                    </a:p>
                  </a:txBody>
                  <a:tcP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tc>
                  <a:txBody>
                    <a:bodyPr/>
                    <a:lstStyle/>
                    <a:p>
                      <a:pPr algn="ctr"/>
                      <a:r>
                        <a:rPr lang="en-US" sz="2400" dirty="0">
                          <a:latin typeface="+mn-lt"/>
                        </a:rPr>
                        <a:t>Post-flight</a:t>
                      </a:r>
                    </a:p>
                  </a:txBody>
                  <a:tcPr>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lnB w="28575" cap="flat" cmpd="sng" algn="ctr">
                      <a:solidFill>
                        <a:scrgbClr r="0" g="0" b="0"/>
                      </a:solidFill>
                      <a:prstDash val="solid"/>
                      <a:round/>
                      <a:headEnd type="none" w="med" len="med"/>
                      <a:tailEnd type="none" w="med" len="med"/>
                    </a:lnB>
                  </a:tcPr>
                </a:tc>
                <a:extLst>
                  <a:ext uri="{0D108BD9-81ED-4DB2-BD59-A6C34878D82A}">
                    <a16:rowId xmlns:a16="http://schemas.microsoft.com/office/drawing/2014/main" val="10000"/>
                  </a:ext>
                </a:extLst>
              </a:tr>
              <a:tr h="488793">
                <a:tc>
                  <a:txBody>
                    <a:bodyPr/>
                    <a:lstStyle/>
                    <a:p>
                      <a:pPr marL="0" marR="0">
                        <a:lnSpc>
                          <a:spcPct val="100000"/>
                        </a:lnSpc>
                        <a:spcBef>
                          <a:spcPts val="0"/>
                        </a:spcBef>
                        <a:spcAft>
                          <a:spcPts val="0"/>
                        </a:spcAft>
                        <a:tabLst>
                          <a:tab pos="5486400" algn="l"/>
                        </a:tabLst>
                      </a:pPr>
                      <a:r>
                        <a:rPr lang="en-US" sz="1600" kern="0" baseline="0" dirty="0">
                          <a:effectLst/>
                          <a:latin typeface="+mn-lt"/>
                          <a:ea typeface="Times New Roman" panose="02020603050405020304" pitchFamily="18" charset="0"/>
                        </a:rPr>
                        <a:t>Actigraphy w/ sleep logs (2 weeks each)</a:t>
                      </a:r>
                      <a:r>
                        <a:rPr kumimoji="0" lang="en-US" sz="1600" b="0" i="0" u="none" strike="noStrike" kern="0" cap="none" spc="0" normalizeH="0" baseline="0" dirty="0">
                          <a:ln>
                            <a:noFill/>
                          </a:ln>
                          <a:solidFill>
                            <a:srgbClr val="00CC99">
                              <a:lumMod val="50000"/>
                            </a:srgbClr>
                          </a:solidFill>
                          <a:effectLst/>
                          <a:uLnTx/>
                          <a:uFillTx/>
                          <a:latin typeface="+mn-lt"/>
                          <a:ea typeface="Times New Roman" panose="02020603050405020304" pitchFamily="18" charset="0"/>
                          <a:cs typeface="+mn-cs"/>
                        </a:rPr>
                        <a:t>  </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(L-180, L-90)</a:t>
                      </a:r>
                    </a:p>
                  </a:txBody>
                  <a:tcPr marL="68580" marR="68580" marT="0" marB="0" anchor="ctr">
                    <a:lnL w="28575" cap="flat" cmpd="sng" algn="ctr">
                      <a:solidFill>
                        <a:scrgbClr r="0" g="0" b="0"/>
                      </a:solidFill>
                      <a:prstDash val="solid"/>
                      <a:round/>
                      <a:headEnd type="none" w="med" len="med"/>
                      <a:tailEnd type="none" w="med" len="med"/>
                    </a:lnL>
                    <a:lnT w="28575" cap="flat" cmpd="sng" algn="ctr">
                      <a:solidFill>
                        <a:scrgbClr r="0" g="0" b="0"/>
                      </a:solidFill>
                      <a:prstDash val="solid"/>
                      <a:round/>
                      <a:headEnd type="none" w="med" len="med"/>
                      <a:tailEnd type="none" w="med" len="med"/>
                    </a:lnT>
                    <a:solidFill>
                      <a:schemeClr val="tx2">
                        <a:lumMod val="10000"/>
                        <a:lumOff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a:effectLst/>
                          <a:latin typeface="+mn-lt"/>
                          <a:ea typeface="Times New Roman" panose="02020603050405020304" pitchFamily="18" charset="0"/>
                        </a:rPr>
                        <a:t>Actigraphy (2 weeks each) </a:t>
                      </a:r>
                      <a:r>
                        <a:rPr lang="en-US" sz="1600" kern="0" baseline="0" dirty="0">
                          <a:solidFill>
                            <a:schemeClr val="accent2"/>
                          </a:solidFill>
                          <a:effectLst/>
                          <a:latin typeface="+mn-lt"/>
                          <a:ea typeface="Times New Roman" panose="02020603050405020304" pitchFamily="18" charset="0"/>
                        </a:rPr>
                        <a:t>(bimonthly)</a:t>
                      </a:r>
                    </a:p>
                  </a:txBody>
                  <a:tcPr marL="68580" marR="68580" marT="0" marB="0" anchor="ctr">
                    <a:lnT w="28575" cap="flat" cmpd="sng" algn="ctr">
                      <a:solidFill>
                        <a:scrgbClr r="0" g="0" b="0"/>
                      </a:solidFill>
                      <a:prstDash val="solid"/>
                      <a:round/>
                      <a:headEnd type="none" w="med" len="med"/>
                      <a:tailEnd type="none" w="med" len="med"/>
                    </a:lnT>
                    <a:solidFill>
                      <a:schemeClr val="tx2">
                        <a:lumMod val="10000"/>
                        <a:lumOff val="9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err="1">
                          <a:effectLst/>
                          <a:latin typeface="+mn-lt"/>
                          <a:ea typeface="Times New Roman" panose="02020603050405020304" pitchFamily="18" charset="0"/>
                        </a:rPr>
                        <a:t>Actigraphy</a:t>
                      </a:r>
                      <a:r>
                        <a:rPr lang="en-US" sz="1600" kern="0" baseline="0" dirty="0">
                          <a:effectLst/>
                          <a:latin typeface="+mn-lt"/>
                          <a:ea typeface="Times New Roman" panose="02020603050405020304" pitchFamily="18" charset="0"/>
                        </a:rPr>
                        <a:t> w/ sleep logs (2 weeks) </a:t>
                      </a:r>
                      <a:r>
                        <a:rPr lang="en-US" sz="1600" kern="0" baseline="0" dirty="0">
                          <a:solidFill>
                            <a:schemeClr val="accent2"/>
                          </a:solidFill>
                          <a:effectLst/>
                          <a:latin typeface="+mn-lt"/>
                          <a:ea typeface="Times New Roman" panose="02020603050405020304" pitchFamily="18" charset="0"/>
                          <a:cs typeface="+mn-cs"/>
                        </a:rPr>
                        <a:t>(R+0)</a:t>
                      </a:r>
                    </a:p>
                  </a:txBody>
                  <a:tcPr marL="68580" marR="68580" marT="0" marB="0" anchor="ctr">
                    <a:lnR w="28575" cap="flat" cmpd="sng" algn="ctr">
                      <a:solidFill>
                        <a:scrgbClr r="0" g="0" b="0"/>
                      </a:solidFill>
                      <a:prstDash val="solid"/>
                      <a:round/>
                      <a:headEnd type="none" w="med" len="med"/>
                      <a:tailEnd type="none" w="med" len="med"/>
                    </a:lnR>
                    <a:lnT w="28575" cap="flat" cmpd="sng" algn="ctr">
                      <a:solidFill>
                        <a:scrgbClr r="0" g="0" b="0"/>
                      </a:solidFill>
                      <a:prstDash val="solid"/>
                      <a:round/>
                      <a:headEnd type="none" w="med" len="med"/>
                      <a:tailEnd type="none" w="med" len="med"/>
                    </a:lnT>
                    <a:solidFill>
                      <a:schemeClr val="tx2">
                        <a:lumMod val="10000"/>
                        <a:lumOff val="90000"/>
                      </a:schemeClr>
                    </a:solidFill>
                  </a:tcPr>
                </a:tc>
                <a:extLst>
                  <a:ext uri="{0D108BD9-81ED-4DB2-BD59-A6C34878D82A}">
                    <a16:rowId xmlns:a16="http://schemas.microsoft.com/office/drawing/2014/main" val="10002"/>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Personality Survey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(anytime preflight)</a:t>
                      </a:r>
                    </a:p>
                  </a:txBody>
                  <a:tcPr marL="68580" marR="68580" marT="0" marB="0" anchor="ctr">
                    <a:lnL w="28575" cap="flat" cmpd="sng" algn="ctr">
                      <a:solidFill>
                        <a:scrgbClr r="0" g="0" b="0"/>
                      </a:solidFill>
                      <a:prstDash val="solid"/>
                      <a:round/>
                      <a:headEnd type="none" w="med" len="med"/>
                      <a:tailEnd type="none" w="med" len="med"/>
                    </a:lnL>
                    <a:solidFill>
                      <a:schemeClr val="tx2">
                        <a:lumMod val="25000"/>
                        <a:lumOff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kern="0" baseline="0" dirty="0">
                          <a:effectLst/>
                          <a:latin typeface="+mn-lt"/>
                          <a:ea typeface="Times New Roman" panose="02020603050405020304" pitchFamily="18" charset="0"/>
                        </a:rPr>
                        <a:t>Sleep Quality/Team Questionnaire </a:t>
                      </a:r>
                      <a:r>
                        <a:rPr lang="en-US" sz="1600" kern="0" baseline="0" dirty="0">
                          <a:solidFill>
                            <a:schemeClr val="accent2"/>
                          </a:solidFill>
                          <a:effectLst/>
                          <a:latin typeface="+mn-lt"/>
                          <a:ea typeface="Times New Roman" panose="02020603050405020304" pitchFamily="18" charset="0"/>
                          <a:cs typeface="+mn-cs"/>
                        </a:rPr>
                        <a:t>(monthly)</a:t>
                      </a:r>
                    </a:p>
                  </a:txBody>
                  <a:tcPr anchor="ctr">
                    <a:solidFill>
                      <a:schemeClr val="tx2">
                        <a:lumMod val="25000"/>
                        <a:lumOff val="75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Cellular Profile Survey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(R+15)</a:t>
                      </a:r>
                      <a:endParaRPr lang="en-US" sz="1600" kern="0" baseline="0" dirty="0">
                        <a:solidFill>
                          <a:schemeClr val="accent2"/>
                        </a:solidFill>
                        <a:effectLst/>
                        <a:latin typeface="+mn-lt"/>
                        <a:ea typeface="Times New Roman" panose="02020603050405020304" pitchFamily="18" charset="0"/>
                        <a:cs typeface="+mn-cs"/>
                      </a:endParaRPr>
                    </a:p>
                  </a:txBody>
                  <a:tcPr marL="68580" marR="68580" marT="0" marB="0" anchor="ctr">
                    <a:lnR w="28575" cap="flat" cmpd="sng" algn="ctr">
                      <a:solidFill>
                        <a:scrgbClr r="0" g="0" b="0"/>
                      </a:solidFill>
                      <a:prstDash val="solid"/>
                      <a:round/>
                      <a:headEnd type="none" w="med" len="med"/>
                      <a:tailEnd type="none" w="med" len="med"/>
                    </a:lnR>
                    <a:solidFill>
                      <a:schemeClr val="tx2">
                        <a:lumMod val="25000"/>
                        <a:lumOff val="75000"/>
                      </a:schemeClr>
                    </a:solidFill>
                  </a:tcPr>
                </a:tc>
                <a:extLst>
                  <a:ext uri="{0D108BD9-81ED-4DB2-BD59-A6C34878D82A}">
                    <a16:rowId xmlns:a16="http://schemas.microsoft.com/office/drawing/2014/main" val="2806325776"/>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effectLst/>
                          <a:latin typeface="+mn-lt"/>
                          <a:ea typeface="Times New Roman" panose="02020603050405020304" pitchFamily="18" charset="0"/>
                        </a:rPr>
                        <a:t>Cognition </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(L-120 fam, L-90)</a:t>
                      </a:r>
                    </a:p>
                  </a:txBody>
                  <a:tcPr marL="68580" marR="68580" marT="0" marB="0" anchor="ctr">
                    <a:lnL w="28575" cap="flat" cmpd="sng" algn="ctr">
                      <a:solidFill>
                        <a:scrgbClr r="0" g="0" b="0"/>
                      </a:solidFill>
                      <a:prstDash val="solid"/>
                      <a:round/>
                      <a:headEnd type="none" w="med" len="med"/>
                      <a:tailEnd type="none" w="med" len="med"/>
                    </a:lnL>
                    <a:solidFill>
                      <a:srgbClr val="06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Cognition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(FD30 &amp; R-30)</a:t>
                      </a:r>
                    </a:p>
                  </a:txBody>
                  <a:tcPr anchor="ctr">
                    <a:solidFill>
                      <a:srgbClr val="06FFFF"/>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a:effectLst/>
                          <a:latin typeface="+mn-lt"/>
                          <a:ea typeface="Times New Roman" panose="02020603050405020304" pitchFamily="18" charset="0"/>
                        </a:rPr>
                        <a:t>Cognition </a:t>
                      </a:r>
                      <a:r>
                        <a:rPr lang="en-US" sz="1600" kern="0" baseline="0" dirty="0">
                          <a:solidFill>
                            <a:schemeClr val="accent2"/>
                          </a:solidFill>
                          <a:effectLst/>
                          <a:latin typeface="+mn-lt"/>
                          <a:ea typeface="Times New Roman" panose="02020603050405020304" pitchFamily="18" charset="0"/>
                          <a:cs typeface="+mn-cs"/>
                        </a:rPr>
                        <a:t>(R+10, R+30)</a:t>
                      </a:r>
                    </a:p>
                  </a:txBody>
                  <a:tcPr marL="68580" marR="68580" marT="0" marB="0" anchor="ctr">
                    <a:lnR w="28575" cap="flat" cmpd="sng" algn="ctr">
                      <a:solidFill>
                        <a:scrgbClr r="0" g="0" b="0"/>
                      </a:solidFill>
                      <a:prstDash val="solid"/>
                      <a:round/>
                      <a:headEnd type="none" w="med" len="med"/>
                      <a:tailEnd type="none" w="med" len="med"/>
                    </a:lnR>
                    <a:solidFill>
                      <a:srgbClr val="06FFFF"/>
                    </a:solidFill>
                  </a:tcPr>
                </a:tc>
                <a:extLst>
                  <a:ext uri="{0D108BD9-81ED-4DB2-BD59-A6C34878D82A}">
                    <a16:rowId xmlns:a16="http://schemas.microsoft.com/office/drawing/2014/main" val="1553178553"/>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effectLst/>
                          <a:latin typeface="+mn-lt"/>
                          <a:ea typeface="Times New Roman" panose="02020603050405020304" pitchFamily="18" charset="0"/>
                        </a:rPr>
                        <a:t>Cellular Profile (ambient blood, saliva) </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a:t>
                      </a:r>
                      <a:r>
                        <a:rPr kumimoji="0" lang="en-US" sz="1600" b="0" i="0" u="none" strike="noStrike" kern="0" cap="none" spc="0" normalizeH="0" baseline="0" dirty="0">
                          <a:ln>
                            <a:noFill/>
                          </a:ln>
                          <a:solidFill>
                            <a:srgbClr val="0628F6"/>
                          </a:solidFill>
                          <a:effectLst/>
                          <a:uLnTx/>
                          <a:uFillTx/>
                          <a:latin typeface="+mn-lt"/>
                          <a:ea typeface="Times New Roman" panose="02020603050405020304" pitchFamily="18" charset="0"/>
                          <a:cs typeface="+mn-cs"/>
                        </a:rPr>
                        <a:t>L-180, L-90</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a:t>
                      </a:r>
                    </a:p>
                  </a:txBody>
                  <a:tcPr marL="68580" marR="68580" marT="0" marB="0" anchor="ctr">
                    <a:lnL w="28575" cap="flat" cmpd="sng" algn="ctr">
                      <a:solidFill>
                        <a:scrgbClr r="0" g="0" b="0"/>
                      </a:solidFill>
                      <a:prstDash val="solid"/>
                      <a:round/>
                      <a:headEnd type="none" w="med" len="med"/>
                      <a:tailEnd type="none" w="med" len="med"/>
                    </a:lnL>
                    <a:solidFill>
                      <a:srgbClr val="FFFF9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Cellular Profile (ambient blood, saliva) </a:t>
                      </a:r>
                    </a:p>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(Early mission vehicle return, R-0)</a:t>
                      </a:r>
                    </a:p>
                  </a:txBody>
                  <a:tcPr marL="68580" marR="68580" marT="0" marB="0" anchor="ctr">
                    <a:solidFill>
                      <a:srgbClr val="FFFF91"/>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Cellular Profile (ambient blood, saliva)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(R+30)</a:t>
                      </a:r>
                    </a:p>
                  </a:txBody>
                  <a:tcPr marL="68580" marR="68580" marT="0" marB="0" anchor="ctr">
                    <a:lnR w="28575" cap="flat" cmpd="sng" algn="ctr">
                      <a:solidFill>
                        <a:scrgbClr r="0" g="0" b="0"/>
                      </a:solidFill>
                      <a:prstDash val="solid"/>
                      <a:round/>
                      <a:headEnd type="none" w="med" len="med"/>
                      <a:tailEnd type="none" w="med" len="med"/>
                    </a:lnR>
                    <a:solidFill>
                      <a:srgbClr val="FFFF91"/>
                    </a:solidFill>
                  </a:tcPr>
                </a:tc>
                <a:extLst>
                  <a:ext uri="{0D108BD9-81ED-4DB2-BD59-A6C34878D82A}">
                    <a16:rowId xmlns:a16="http://schemas.microsoft.com/office/drawing/2014/main" val="10003"/>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solidFill>
                            <a:schemeClr val="dk1"/>
                          </a:solidFill>
                          <a:effectLst/>
                          <a:latin typeface="+mn-lt"/>
                          <a:ea typeface="Times New Roman" panose="02020603050405020304" pitchFamily="18" charset="0"/>
                          <a:cs typeface="+mn-cs"/>
                        </a:rPr>
                        <a:t>Biochemical Markers (blood, urine) </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(L-180)</a:t>
                      </a:r>
                    </a:p>
                  </a:txBody>
                  <a:tcPr marL="68580" marR="68580" marT="0" marB="0" anchor="ctr">
                    <a:lnL w="28575" cap="flat" cmpd="sng" algn="ctr">
                      <a:solidFill>
                        <a:scrgbClr r="0" g="0" b="0"/>
                      </a:solidFill>
                      <a:prstDash val="solid"/>
                      <a:round/>
                      <a:headEnd type="none" w="med" len="med"/>
                      <a:tailEnd type="none" w="med" len="med"/>
                    </a:lnL>
                    <a:solidFill>
                      <a:srgbClr val="F5E9B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Biochemical Markers (blood only)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(FD30, R-30)</a:t>
                      </a:r>
                    </a:p>
                  </a:txBody>
                  <a:tcPr marL="68580" marR="68580" marT="0" marB="0" anchor="ctr">
                    <a:solidFill>
                      <a:srgbClr val="F5E9BC"/>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Biochemical Markers (blood, urine)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(R+30)</a:t>
                      </a:r>
                    </a:p>
                  </a:txBody>
                  <a:tcPr marL="68580" marR="68580" marT="0" marB="0" anchor="ctr">
                    <a:lnR w="28575" cap="flat" cmpd="sng" algn="ctr">
                      <a:solidFill>
                        <a:scrgbClr r="0" g="0" b="0"/>
                      </a:solidFill>
                      <a:prstDash val="solid"/>
                      <a:round/>
                      <a:headEnd type="none" w="med" len="med"/>
                      <a:tailEnd type="none" w="med" len="med"/>
                    </a:lnR>
                    <a:solidFill>
                      <a:srgbClr val="F5E9BC"/>
                    </a:solidFill>
                  </a:tcPr>
                </a:tc>
                <a:extLst>
                  <a:ext uri="{0D108BD9-81ED-4DB2-BD59-A6C34878D82A}">
                    <a16:rowId xmlns:a16="http://schemas.microsoft.com/office/drawing/2014/main" val="109783455"/>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solidFill>
                            <a:schemeClr val="dk1"/>
                          </a:solidFill>
                          <a:effectLst/>
                          <a:latin typeface="+mn-lt"/>
                          <a:ea typeface="Times New Roman" panose="02020603050405020304" pitchFamily="18" charset="0"/>
                          <a:cs typeface="+mn-cs"/>
                        </a:rPr>
                        <a:t>Microbiome (body, saliva, fecal) </a:t>
                      </a:r>
                      <a:r>
                        <a:rPr kumimoji="0" lang="en-US" sz="1600" b="0" i="0" u="none" strike="noStrike" kern="0" cap="none" spc="0" normalizeH="0" baseline="0" dirty="0">
                          <a:ln>
                            <a:noFill/>
                          </a:ln>
                          <a:solidFill>
                            <a:schemeClr val="accent2"/>
                          </a:solidFill>
                          <a:effectLst/>
                          <a:uLnTx/>
                          <a:uFillTx/>
                          <a:latin typeface="+mn-lt"/>
                          <a:ea typeface="Times New Roman" panose="02020603050405020304" pitchFamily="18" charset="0"/>
                          <a:cs typeface="+mn-cs"/>
                        </a:rPr>
                        <a:t>(L-90)</a:t>
                      </a:r>
                    </a:p>
                  </a:txBody>
                  <a:tcPr marL="68580" marR="68580" marT="0" marB="0" anchor="ctr">
                    <a:lnL w="28575" cap="flat" cmpd="sng" algn="ctr">
                      <a:solidFill>
                        <a:scrgbClr r="0" g="0" b="0"/>
                      </a:solidFill>
                      <a:prstDash val="solid"/>
                      <a:round/>
                      <a:headEnd type="none" w="med" len="med"/>
                      <a:tailEnd type="none" w="med" len="med"/>
                    </a:ln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Microbiome (body, saliva, fecal)</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(FD30, R-30)</a:t>
                      </a:r>
                    </a:p>
                  </a:txBody>
                  <a:tcPr anchor="ct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kumimoji="0" lang="en-US" sz="1600" b="0" i="0" u="none" strike="noStrike" kern="0" cap="none" spc="0" normalizeH="0" baseline="0" noProof="0" dirty="0">
                          <a:ln>
                            <a:noFill/>
                          </a:ln>
                          <a:solidFill>
                            <a:srgbClr val="000000"/>
                          </a:solidFill>
                          <a:effectLst/>
                          <a:uLnTx/>
                          <a:uFillTx/>
                          <a:latin typeface="+mn-lt"/>
                          <a:ea typeface="Times New Roman" panose="02020603050405020304" pitchFamily="18" charset="0"/>
                          <a:cs typeface="+mn-cs"/>
                        </a:rPr>
                        <a:t>Microbiome (body, saliva, fecal) </a:t>
                      </a:r>
                      <a:r>
                        <a:rPr kumimoji="0" lang="en-US" sz="1600" b="0" i="0" u="none" strike="noStrike" kern="0" cap="none" spc="0" normalizeH="0" baseline="0" noProof="0" dirty="0">
                          <a:ln>
                            <a:noFill/>
                          </a:ln>
                          <a:solidFill>
                            <a:schemeClr val="accent2"/>
                          </a:solidFill>
                          <a:effectLst/>
                          <a:uLnTx/>
                          <a:uFillTx/>
                          <a:latin typeface="+mn-lt"/>
                          <a:ea typeface="Times New Roman" panose="02020603050405020304" pitchFamily="18" charset="0"/>
                          <a:cs typeface="+mn-cs"/>
                        </a:rPr>
                        <a:t>(R+30)</a:t>
                      </a:r>
                    </a:p>
                  </a:txBody>
                  <a:tcPr marL="68580" marR="68580" marT="0" marB="0" anchor="ctr">
                    <a:lnR w="28575" cap="flat" cmpd="sng" algn="ctr">
                      <a:solidFill>
                        <a:scrgbClr r="0" g="0" b="0"/>
                      </a:solidFill>
                      <a:prstDash val="solid"/>
                      <a:round/>
                      <a:headEnd type="none" w="med" len="med"/>
                      <a:tailEnd type="none" w="med" len="med"/>
                    </a:lnR>
                  </a:tcPr>
                </a:tc>
                <a:extLst>
                  <a:ext uri="{0D108BD9-81ED-4DB2-BD59-A6C34878D82A}">
                    <a16:rowId xmlns:a16="http://schemas.microsoft.com/office/drawing/2014/main" val="980719984"/>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solidFill>
                            <a:schemeClr val="dk1"/>
                          </a:solidFill>
                          <a:effectLst/>
                          <a:latin typeface="+mn-lt"/>
                          <a:ea typeface="Times New Roman" panose="02020603050405020304" pitchFamily="18" charset="0"/>
                          <a:cs typeface="+mn-cs"/>
                        </a:rPr>
                        <a:t>Carotid Intima-Media Thickness (</a:t>
                      </a:r>
                      <a:r>
                        <a:rPr lang="en-US" sz="1600" kern="0" baseline="0" dirty="0" err="1">
                          <a:solidFill>
                            <a:schemeClr val="dk1"/>
                          </a:solidFill>
                          <a:effectLst/>
                          <a:latin typeface="+mn-lt"/>
                          <a:ea typeface="Times New Roman" panose="02020603050405020304" pitchFamily="18" charset="0"/>
                          <a:cs typeface="+mn-cs"/>
                        </a:rPr>
                        <a:t>cIMT</a:t>
                      </a:r>
                      <a:r>
                        <a:rPr lang="en-US" sz="1600" kern="0" baseline="0" dirty="0">
                          <a:solidFill>
                            <a:schemeClr val="dk1"/>
                          </a:solidFill>
                          <a:effectLst/>
                          <a:latin typeface="+mn-lt"/>
                          <a:ea typeface="Times New Roman" panose="02020603050405020304" pitchFamily="18" charset="0"/>
                          <a:cs typeface="+mn-cs"/>
                        </a:rPr>
                        <a:t>)  </a:t>
                      </a:r>
                      <a:r>
                        <a:rPr lang="en-US" sz="1600" kern="0" baseline="0" dirty="0">
                          <a:solidFill>
                            <a:schemeClr val="accent2"/>
                          </a:solidFill>
                          <a:effectLst/>
                          <a:latin typeface="+mn-lt"/>
                          <a:ea typeface="Times New Roman" panose="02020603050405020304" pitchFamily="18" charset="0"/>
                        </a:rPr>
                        <a:t>(L-180)</a:t>
                      </a:r>
                    </a:p>
                  </a:txBody>
                  <a:tcPr marL="68580" marR="68580" marT="0" marB="0" anchor="ctr">
                    <a:lnL w="28575" cap="flat" cmpd="sng" algn="ctr">
                      <a:solidFill>
                        <a:scrgbClr r="0" g="0" b="0"/>
                      </a:solidFill>
                      <a:prstDash val="solid"/>
                      <a:round/>
                      <a:headEnd type="none" w="med" len="med"/>
                      <a:tailEnd type="none" w="med" len="med"/>
                    </a:lnL>
                    <a:solidFill>
                      <a:schemeClr val="accent1">
                        <a:lumMod val="20000"/>
                        <a:lumOff val="80000"/>
                      </a:schemeClr>
                    </a:solidFill>
                  </a:tcPr>
                </a:tc>
                <a:tc>
                  <a:txBody>
                    <a:bodyPr/>
                    <a:lstStyle/>
                    <a:p>
                      <a:pPr marL="0" marR="0">
                        <a:lnSpc>
                          <a:spcPct val="100000"/>
                        </a:lnSpc>
                        <a:spcBef>
                          <a:spcPts val="0"/>
                        </a:spcBef>
                        <a:spcAft>
                          <a:spcPts val="0"/>
                        </a:spcAft>
                        <a:tabLst>
                          <a:tab pos="2743200" algn="ctr"/>
                          <a:tab pos="5486400" algn="r"/>
                          <a:tab pos="5486400" algn="l"/>
                        </a:tabLst>
                      </a:pPr>
                      <a:r>
                        <a:rPr lang="en-US" sz="1600" kern="0" baseline="0" dirty="0">
                          <a:solidFill>
                            <a:schemeClr val="tx1"/>
                          </a:solidFill>
                          <a:effectLst/>
                          <a:latin typeface="+mn-lt"/>
                          <a:ea typeface="Times New Roman" panose="02020603050405020304" pitchFamily="18" charset="0"/>
                          <a:cs typeface="+mn-cs"/>
                        </a:rPr>
                        <a:t>N/A</a:t>
                      </a:r>
                    </a:p>
                  </a:txBody>
                  <a:tcPr marL="68580" marR="68580" marT="0" marB="0" anchor="ctr">
                    <a:solidFill>
                      <a:schemeClr val="accent1">
                        <a:lumMod val="20000"/>
                        <a:lumOff val="80000"/>
                      </a:schemeClr>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a:solidFill>
                            <a:schemeClr val="dk1"/>
                          </a:solidFill>
                          <a:effectLst/>
                          <a:latin typeface="+mn-lt"/>
                          <a:ea typeface="Times New Roman" panose="02020603050405020304" pitchFamily="18" charset="0"/>
                          <a:cs typeface="+mn-cs"/>
                        </a:rPr>
                        <a:t>Carotid Intima-Media Thickness (</a:t>
                      </a:r>
                      <a:r>
                        <a:rPr lang="en-US" sz="1600" kern="0" baseline="0" dirty="0" err="1">
                          <a:solidFill>
                            <a:schemeClr val="dk1"/>
                          </a:solidFill>
                          <a:effectLst/>
                          <a:latin typeface="+mn-lt"/>
                          <a:ea typeface="Times New Roman" panose="02020603050405020304" pitchFamily="18" charset="0"/>
                          <a:cs typeface="+mn-cs"/>
                        </a:rPr>
                        <a:t>cIMT</a:t>
                      </a:r>
                      <a:r>
                        <a:rPr lang="en-US" sz="1600" kern="0" baseline="0" dirty="0">
                          <a:solidFill>
                            <a:schemeClr val="dk1"/>
                          </a:solidFill>
                          <a:effectLst/>
                          <a:latin typeface="+mn-lt"/>
                          <a:ea typeface="Times New Roman" panose="02020603050405020304" pitchFamily="18" charset="0"/>
                          <a:cs typeface="+mn-cs"/>
                        </a:rPr>
                        <a:t>) </a:t>
                      </a:r>
                      <a:r>
                        <a:rPr lang="en-US" sz="1600" kern="0" baseline="0" dirty="0">
                          <a:effectLst/>
                          <a:latin typeface="+mn-lt"/>
                          <a:ea typeface="Times New Roman" panose="02020603050405020304" pitchFamily="18" charset="0"/>
                        </a:rPr>
                        <a:t> </a:t>
                      </a:r>
                      <a:r>
                        <a:rPr lang="en-US" sz="1600" kern="0" baseline="0" dirty="0">
                          <a:solidFill>
                            <a:schemeClr val="accent2"/>
                          </a:solidFill>
                          <a:effectLst/>
                          <a:latin typeface="+mn-lt"/>
                          <a:ea typeface="Times New Roman" panose="02020603050405020304" pitchFamily="18" charset="0"/>
                          <a:cs typeface="+mn-cs"/>
                        </a:rPr>
                        <a:t>(R+5, R+30)</a:t>
                      </a:r>
                    </a:p>
                  </a:txBody>
                  <a:tcPr marL="68580" marR="68580" marT="0" marB="0" anchor="ctr">
                    <a:lnR w="28575" cap="flat" cmpd="sng" algn="ctr">
                      <a:solidFill>
                        <a:scrgbClr r="0" g="0" b="0"/>
                      </a:solidFill>
                      <a:prstDash val="solid"/>
                      <a:round/>
                      <a:headEnd type="none" w="med" len="med"/>
                      <a:tailEnd type="none" w="med" len="med"/>
                    </a:lnR>
                    <a:solidFill>
                      <a:schemeClr val="accent1">
                        <a:lumMod val="20000"/>
                        <a:lumOff val="80000"/>
                      </a:schemeClr>
                    </a:solidFill>
                  </a:tcPr>
                </a:tc>
                <a:extLst>
                  <a:ext uri="{0D108BD9-81ED-4DB2-BD59-A6C34878D82A}">
                    <a16:rowId xmlns:a16="http://schemas.microsoft.com/office/drawing/2014/main" val="1158779074"/>
                  </a:ext>
                </a:extLst>
              </a:tr>
              <a:tr h="488793">
                <a:tc>
                  <a:txBody>
                    <a:bodyPr/>
                    <a:lstStyle/>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effectLst/>
                          <a:latin typeface="+mn-lt"/>
                          <a:ea typeface="Times New Roman" panose="02020603050405020304" pitchFamily="18" charset="0"/>
                        </a:rPr>
                        <a:t>Sensorimotor Measures  </a:t>
                      </a:r>
                    </a:p>
                    <a:p>
                      <a:pPr marL="0" marR="0" lvl="0" indent="0" algn="l" defTabSz="914400" rtl="0" eaLnBrk="1" fontAlgn="auto" latinLnBrk="0" hangingPunct="1">
                        <a:lnSpc>
                          <a:spcPct val="100000"/>
                        </a:lnSpc>
                        <a:spcBef>
                          <a:spcPts val="0"/>
                        </a:spcBef>
                        <a:spcAft>
                          <a:spcPts val="0"/>
                        </a:spcAft>
                        <a:buClrTx/>
                        <a:buSzTx/>
                        <a:buFontTx/>
                        <a:buNone/>
                        <a:tabLst>
                          <a:tab pos="5486400" algn="l"/>
                        </a:tabLst>
                        <a:defRPr/>
                      </a:pPr>
                      <a:r>
                        <a:rPr lang="en-US" sz="1600" kern="0" baseline="0" dirty="0">
                          <a:solidFill>
                            <a:schemeClr val="accent2"/>
                          </a:solidFill>
                          <a:effectLst/>
                          <a:latin typeface="+mn-lt"/>
                          <a:ea typeface="Times New Roman" panose="02020603050405020304" pitchFamily="18" charset="0"/>
                        </a:rPr>
                        <a:t>(</a:t>
                      </a:r>
                      <a:r>
                        <a:rPr lang="en-US" sz="1600" kern="0" baseline="0" dirty="0">
                          <a:solidFill>
                            <a:srgbClr val="0628F6"/>
                          </a:solidFill>
                          <a:effectLst/>
                          <a:latin typeface="+mn-lt"/>
                          <a:ea typeface="Times New Roman" panose="02020603050405020304" pitchFamily="18" charset="0"/>
                        </a:rPr>
                        <a:t>L-180 , L-</a:t>
                      </a:r>
                      <a:r>
                        <a:rPr lang="en-US" sz="1600" kern="0" baseline="0" dirty="0">
                          <a:solidFill>
                            <a:srgbClr val="0628F6"/>
                          </a:solidFill>
                          <a:effectLst/>
                          <a:latin typeface="+mn-lt"/>
                          <a:ea typeface="Times New Roman" panose="02020603050405020304" pitchFamily="18" charset="0"/>
                          <a:cs typeface="+mn-cs"/>
                        </a:rPr>
                        <a:t>90</a:t>
                      </a:r>
                      <a:r>
                        <a:rPr lang="en-US" sz="1600" kern="0" baseline="0" dirty="0">
                          <a:solidFill>
                            <a:schemeClr val="accent2"/>
                          </a:solidFill>
                          <a:effectLst/>
                          <a:latin typeface="+mn-lt"/>
                          <a:ea typeface="Times New Roman" panose="02020603050405020304" pitchFamily="18" charset="0"/>
                        </a:rPr>
                        <a:t>)</a:t>
                      </a:r>
                    </a:p>
                  </a:txBody>
                  <a:tcPr marL="68580" marR="68580" marT="0" marB="0" anchor="ctr">
                    <a:lnL w="28575" cap="flat" cmpd="sng" algn="ctr">
                      <a:solidFill>
                        <a:scrgbClr r="0" g="0" b="0"/>
                      </a:solidFill>
                      <a:prstDash val="solid"/>
                      <a:round/>
                      <a:headEnd type="none" w="med" len="med"/>
                      <a:tailEnd type="none" w="med" len="med"/>
                    </a:lnL>
                    <a:solidFill>
                      <a:srgbClr val="92D050"/>
                    </a:solidFill>
                  </a:tcPr>
                </a:tc>
                <a:tc>
                  <a:txBody>
                    <a:bodyPr/>
                    <a:lstStyle/>
                    <a:p>
                      <a:pPr marL="0" marR="0">
                        <a:lnSpc>
                          <a:spcPct val="100000"/>
                        </a:lnSpc>
                        <a:spcBef>
                          <a:spcPts val="0"/>
                        </a:spcBef>
                        <a:spcAft>
                          <a:spcPts val="0"/>
                        </a:spcAft>
                        <a:tabLst>
                          <a:tab pos="5486400" algn="l"/>
                        </a:tabLst>
                      </a:pPr>
                      <a:r>
                        <a:rPr lang="en-US" sz="1600" kern="0" baseline="0" dirty="0">
                          <a:solidFill>
                            <a:schemeClr val="tx1"/>
                          </a:solidFill>
                          <a:effectLst/>
                          <a:latin typeface="+mn-lt"/>
                          <a:ea typeface="Times New Roman" panose="02020603050405020304" pitchFamily="18" charset="0"/>
                          <a:cs typeface="+mn-cs"/>
                        </a:rPr>
                        <a:t>N/A</a:t>
                      </a:r>
                    </a:p>
                  </a:txBody>
                  <a:tcPr marL="68580" marR="68580" marT="0" marB="0" anchor="ctr">
                    <a:solidFill>
                      <a:srgbClr val="92D050"/>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a:effectLst/>
                          <a:latin typeface="+mn-lt"/>
                          <a:ea typeface="Times New Roman" panose="02020603050405020304" pitchFamily="18" charset="0"/>
                        </a:rPr>
                        <a:t>Sensorimotor Measures </a:t>
                      </a:r>
                    </a:p>
                    <a:p>
                      <a:pPr marL="0" marR="0" lvl="0" indent="0" algn="l" defTabSz="914400" rtl="0" eaLnBrk="1" fontAlgn="auto" latinLnBrk="0" hangingPunct="1">
                        <a:lnSpc>
                          <a:spcPct val="100000"/>
                        </a:lnSpc>
                        <a:spcBef>
                          <a:spcPts val="0"/>
                        </a:spcBef>
                        <a:spcAft>
                          <a:spcPts val="0"/>
                        </a:spcAft>
                        <a:buClrTx/>
                        <a:buSzTx/>
                        <a:buFontTx/>
                        <a:buNone/>
                        <a:tabLst>
                          <a:tab pos="2743200" algn="ctr"/>
                          <a:tab pos="5486400" algn="r"/>
                          <a:tab pos="5486400" algn="l"/>
                        </a:tabLst>
                        <a:defRPr/>
                      </a:pPr>
                      <a:r>
                        <a:rPr lang="en-US" sz="1600" kern="0" baseline="0" dirty="0">
                          <a:solidFill>
                            <a:schemeClr val="accent2"/>
                          </a:solidFill>
                          <a:effectLst/>
                          <a:latin typeface="+mn-lt"/>
                          <a:ea typeface="Times New Roman" panose="02020603050405020304" pitchFamily="18" charset="0"/>
                          <a:cs typeface="+mn-cs"/>
                        </a:rPr>
                        <a:t>(R+0 at landing site,                  R+0 at JSC, R+9)</a:t>
                      </a:r>
                    </a:p>
                  </a:txBody>
                  <a:tcPr marL="68580" marR="68580" marT="0" marB="0" anchor="ctr">
                    <a:lnR w="28575" cap="flat" cmpd="sng" algn="ctr">
                      <a:solidFill>
                        <a:scrgbClr r="0" g="0" b="0"/>
                      </a:solidFill>
                      <a:prstDash val="solid"/>
                      <a:round/>
                      <a:headEnd type="none" w="med" len="med"/>
                      <a:tailEnd type="none" w="med" len="med"/>
                    </a:lnR>
                    <a:solidFill>
                      <a:srgbClr val="92D050"/>
                    </a:solidFill>
                  </a:tcPr>
                </a:tc>
                <a:extLst>
                  <a:ext uri="{0D108BD9-81ED-4DB2-BD59-A6C34878D82A}">
                    <a16:rowId xmlns:a16="http://schemas.microsoft.com/office/drawing/2014/main" val="10004"/>
                  </a:ext>
                </a:extLst>
              </a:tr>
            </a:tbl>
          </a:graphicData>
        </a:graphic>
      </p:graphicFrame>
      <p:sp>
        <p:nvSpPr>
          <p:cNvPr id="3" name="TextBox 2">
            <a:extLst>
              <a:ext uri="{FF2B5EF4-FFF2-40B4-BE49-F238E27FC236}">
                <a16:creationId xmlns:a16="http://schemas.microsoft.com/office/drawing/2014/main" id="{3D61D056-B7DF-C845-B50C-CF41AEC17CD9}"/>
              </a:ext>
            </a:extLst>
          </p:cNvPr>
          <p:cNvSpPr txBox="1"/>
          <p:nvPr/>
        </p:nvSpPr>
        <p:spPr>
          <a:xfrm>
            <a:off x="348340" y="6299876"/>
            <a:ext cx="2754087" cy="315151"/>
          </a:xfrm>
          <a:prstGeom prst="rect">
            <a:avLst/>
          </a:prstGeom>
          <a:noFill/>
        </p:spPr>
        <p:txBody>
          <a:bodyPr wrap="square" rtlCol="0">
            <a:spAutoFit/>
          </a:bodyPr>
          <a:lstStyle/>
          <a:p>
            <a:r>
              <a:rPr lang="en-US" sz="1600" b="0" dirty="0"/>
              <a:t>Crew time: 6.67 </a:t>
            </a:r>
            <a:r>
              <a:rPr lang="en-US" sz="1600" b="0" dirty="0" err="1"/>
              <a:t>hr</a:t>
            </a:r>
            <a:endParaRPr lang="en-US" sz="1600" b="0" dirty="0"/>
          </a:p>
        </p:txBody>
      </p:sp>
      <p:sp>
        <p:nvSpPr>
          <p:cNvPr id="6" name="TextBox 5">
            <a:extLst>
              <a:ext uri="{FF2B5EF4-FFF2-40B4-BE49-F238E27FC236}">
                <a16:creationId xmlns:a16="http://schemas.microsoft.com/office/drawing/2014/main" id="{8A190A0B-FC78-D443-9E37-B6287D011502}"/>
              </a:ext>
            </a:extLst>
          </p:cNvPr>
          <p:cNvSpPr txBox="1"/>
          <p:nvPr/>
        </p:nvSpPr>
        <p:spPr>
          <a:xfrm>
            <a:off x="3069772" y="6299876"/>
            <a:ext cx="3037114" cy="315151"/>
          </a:xfrm>
          <a:prstGeom prst="rect">
            <a:avLst/>
          </a:prstGeom>
          <a:noFill/>
        </p:spPr>
        <p:txBody>
          <a:bodyPr wrap="square" rtlCol="0">
            <a:spAutoFit/>
          </a:bodyPr>
          <a:lstStyle/>
          <a:p>
            <a:r>
              <a:rPr lang="en-US" sz="1600" b="0" dirty="0"/>
              <a:t>Crew time: 18.33 </a:t>
            </a:r>
            <a:r>
              <a:rPr lang="en-US" sz="1600" b="0" dirty="0" err="1"/>
              <a:t>hr</a:t>
            </a:r>
            <a:endParaRPr lang="en-US" sz="1600" b="0" dirty="0"/>
          </a:p>
        </p:txBody>
      </p:sp>
      <p:sp>
        <p:nvSpPr>
          <p:cNvPr id="7" name="TextBox 6">
            <a:extLst>
              <a:ext uri="{FF2B5EF4-FFF2-40B4-BE49-F238E27FC236}">
                <a16:creationId xmlns:a16="http://schemas.microsoft.com/office/drawing/2014/main" id="{87CAE379-8CCE-5D46-952B-45998165AAEE}"/>
              </a:ext>
            </a:extLst>
          </p:cNvPr>
          <p:cNvSpPr txBox="1"/>
          <p:nvPr/>
        </p:nvSpPr>
        <p:spPr>
          <a:xfrm>
            <a:off x="6139543" y="6299876"/>
            <a:ext cx="2653228" cy="315151"/>
          </a:xfrm>
          <a:prstGeom prst="rect">
            <a:avLst/>
          </a:prstGeom>
          <a:noFill/>
        </p:spPr>
        <p:txBody>
          <a:bodyPr wrap="square" rtlCol="0">
            <a:spAutoFit/>
          </a:bodyPr>
          <a:lstStyle/>
          <a:p>
            <a:r>
              <a:rPr lang="en-US" sz="1600" b="0" dirty="0"/>
              <a:t>Crew time: 5.75 </a:t>
            </a:r>
            <a:r>
              <a:rPr lang="en-US" sz="1600" b="0" dirty="0" err="1"/>
              <a:t>hr</a:t>
            </a:r>
            <a:endParaRPr lang="en-US" sz="1600" b="0" dirty="0"/>
          </a:p>
        </p:txBody>
      </p:sp>
    </p:spTree>
    <p:extLst>
      <p:ext uri="{BB962C8B-B14F-4D97-AF65-F5344CB8AC3E}">
        <p14:creationId xmlns:p14="http://schemas.microsoft.com/office/powerpoint/2010/main" val="3564821427"/>
      </p:ext>
    </p:extLst>
  </p:cSld>
  <p:clrMapOvr>
    <a:masterClrMapping/>
  </p:clrMapOvr>
  <p:transition spd="med" advTm="4852"/>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58D8-B29E-F143-95F8-D22A4FFB1A0E}"/>
              </a:ext>
            </a:extLst>
          </p:cNvPr>
          <p:cNvSpPr>
            <a:spLocks noGrp="1"/>
          </p:cNvSpPr>
          <p:nvPr>
            <p:ph type="title"/>
          </p:nvPr>
        </p:nvSpPr>
        <p:spPr>
          <a:xfrm>
            <a:off x="2152054" y="377075"/>
            <a:ext cx="1966885" cy="473591"/>
          </a:xfrm>
        </p:spPr>
        <p:txBody>
          <a:bodyPr/>
          <a:lstStyle/>
          <a:p>
            <a:r>
              <a:rPr lang="en-US" dirty="0"/>
              <a:t>Actigraphy</a:t>
            </a:r>
          </a:p>
        </p:txBody>
      </p:sp>
      <p:pic>
        <p:nvPicPr>
          <p:cNvPr id="6" name="Picture 5">
            <a:extLst>
              <a:ext uri="{FF2B5EF4-FFF2-40B4-BE49-F238E27FC236}">
                <a16:creationId xmlns:a16="http://schemas.microsoft.com/office/drawing/2014/main" id="{B12578C9-F918-F245-BF1A-50CA564DD332}"/>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7483190" y="835901"/>
            <a:ext cx="1462879" cy="2162088"/>
          </a:xfrm>
          <a:prstGeom prst="rect">
            <a:avLst/>
          </a:prstGeom>
        </p:spPr>
      </p:pic>
      <p:sp>
        <p:nvSpPr>
          <p:cNvPr id="7" name="TextBox 6">
            <a:extLst>
              <a:ext uri="{FF2B5EF4-FFF2-40B4-BE49-F238E27FC236}">
                <a16:creationId xmlns:a16="http://schemas.microsoft.com/office/drawing/2014/main" id="{C2B747D5-8200-E845-80BF-9294B1C85C72}"/>
              </a:ext>
            </a:extLst>
          </p:cNvPr>
          <p:cNvSpPr txBox="1"/>
          <p:nvPr/>
        </p:nvSpPr>
        <p:spPr>
          <a:xfrm>
            <a:off x="2136632" y="1061685"/>
            <a:ext cx="5058134" cy="4801314"/>
          </a:xfrm>
          <a:prstGeom prst="rect">
            <a:avLst/>
          </a:prstGeom>
          <a:noFill/>
        </p:spPr>
        <p:txBody>
          <a:bodyPr wrap="square" rtlCol="0">
            <a:spAutoFit/>
          </a:bodyPr>
          <a:lstStyle/>
          <a:p>
            <a:pPr algn="l">
              <a:spcBef>
                <a:spcPts val="0"/>
              </a:spcBef>
              <a:spcAft>
                <a:spcPts val="0"/>
              </a:spcAft>
            </a:pPr>
            <a:r>
              <a:rPr lang="en-US" sz="2000" b="0" dirty="0" err="1">
                <a:latin typeface="+mn-lt"/>
                <a:cs typeface="Times New Roman" panose="02020603050405020304" pitchFamily="18" charset="0"/>
              </a:rPr>
              <a:t>Actiwatch</a:t>
            </a:r>
            <a:r>
              <a:rPr lang="en-US" sz="2000" b="0" dirty="0">
                <a:latin typeface="+mn-lt"/>
                <a:cs typeface="Times New Roman" panose="02020603050405020304" pitchFamily="18" charset="0"/>
              </a:rPr>
              <a:t> Spectrum </a:t>
            </a:r>
          </a:p>
          <a:p>
            <a:pPr marL="327600" indent="-182880" algn="l">
              <a:spcBef>
                <a:spcPts val="0"/>
              </a:spcBef>
              <a:spcAft>
                <a:spcPts val="0"/>
              </a:spcAft>
              <a:buFont typeface="Arial" panose="020B0604020202020204" pitchFamily="34" charset="0"/>
              <a:buChar char="•"/>
            </a:pPr>
            <a:r>
              <a:rPr lang="en-US" sz="2000" b="0" dirty="0">
                <a:latin typeface="+mn-lt"/>
                <a:cs typeface="Times New Roman" panose="02020603050405020304" pitchFamily="18" charset="0"/>
              </a:rPr>
              <a:t>Wrist watch worn snug against the non-dominant wrist</a:t>
            </a:r>
          </a:p>
          <a:p>
            <a:pPr marL="327600" indent="-182880" algn="l">
              <a:spcBef>
                <a:spcPts val="0"/>
              </a:spcBef>
              <a:spcAft>
                <a:spcPts val="0"/>
              </a:spcAft>
              <a:buFont typeface="Arial" panose="020B0604020202020204" pitchFamily="34" charset="0"/>
              <a:buChar char="•"/>
            </a:pPr>
            <a:r>
              <a:rPr lang="en-US" sz="2000" b="0" dirty="0">
                <a:latin typeface="+mn-lt"/>
                <a:cs typeface="Times New Roman" panose="02020603050405020304" pitchFamily="18" charset="0"/>
              </a:rPr>
              <a:t>Tracks movement and light data</a:t>
            </a:r>
          </a:p>
          <a:p>
            <a:pPr algn="l">
              <a:spcBef>
                <a:spcPts val="1200"/>
              </a:spcBef>
              <a:spcAft>
                <a:spcPts val="0"/>
              </a:spcAft>
            </a:pPr>
            <a:r>
              <a:rPr lang="en-US" sz="2000" b="0" dirty="0">
                <a:latin typeface="+mn-lt"/>
                <a:cs typeface="Times New Roman" panose="02020603050405020304" pitchFamily="18" charset="0"/>
              </a:rPr>
              <a:t>Questionnaire</a:t>
            </a:r>
          </a:p>
          <a:p>
            <a:pPr marL="327600" indent="-194310" algn="l">
              <a:spcBef>
                <a:spcPts val="0"/>
              </a:spcBef>
              <a:spcAft>
                <a:spcPts val="0"/>
              </a:spcAft>
              <a:buFont typeface="Arial" panose="020B0604020202020204" pitchFamily="34" charset="0"/>
              <a:buChar char="•"/>
            </a:pPr>
            <a:r>
              <a:rPr lang="en-US" sz="2000" b="0" dirty="0">
                <a:latin typeface="+mn-lt"/>
                <a:cs typeface="Times New Roman" panose="02020603050405020304" pitchFamily="18" charset="0"/>
              </a:rPr>
              <a:t>A brief post-sleep survey daily when </a:t>
            </a:r>
            <a:r>
              <a:rPr lang="en-US" sz="2000" b="0" dirty="0" err="1">
                <a:latin typeface="+mn-lt"/>
                <a:cs typeface="Times New Roman" panose="02020603050405020304" pitchFamily="18" charset="0"/>
              </a:rPr>
              <a:t>actigraphy</a:t>
            </a:r>
            <a:r>
              <a:rPr lang="en-US" sz="2000" b="0" dirty="0">
                <a:latin typeface="+mn-lt"/>
                <a:cs typeface="Times New Roman" panose="02020603050405020304" pitchFamily="18" charset="0"/>
              </a:rPr>
              <a:t> is collected on the ground</a:t>
            </a:r>
          </a:p>
          <a:p>
            <a:pPr algn="l">
              <a:spcBef>
                <a:spcPts val="1200"/>
              </a:spcBef>
              <a:spcAft>
                <a:spcPts val="0"/>
              </a:spcAft>
            </a:pPr>
            <a:r>
              <a:rPr lang="en-US" sz="2000" b="0" dirty="0">
                <a:latin typeface="+mn-lt"/>
                <a:cs typeface="Times New Roman" panose="02020603050405020304" pitchFamily="18" charset="0"/>
              </a:rPr>
              <a:t>Tests Sessions</a:t>
            </a:r>
          </a:p>
          <a:p>
            <a:pPr marL="327600" indent="-183600" algn="l">
              <a:spcBef>
                <a:spcPts val="0"/>
              </a:spcBef>
              <a:spcAft>
                <a:spcPts val="0"/>
              </a:spcAft>
              <a:buFont typeface="Arial"/>
              <a:buChar char="•"/>
            </a:pPr>
            <a:r>
              <a:rPr lang="en-US" sz="2000" b="0" dirty="0">
                <a:latin typeface="+mn-lt"/>
                <a:cs typeface="Times New Roman" panose="02020603050405020304" pitchFamily="18" charset="0"/>
              </a:rPr>
              <a:t>L-180, L-90 – worn for two 2-week sessions </a:t>
            </a:r>
          </a:p>
          <a:p>
            <a:pPr marL="327600" indent="-183600" algn="l">
              <a:spcBef>
                <a:spcPts val="0"/>
              </a:spcBef>
              <a:spcAft>
                <a:spcPts val="0"/>
              </a:spcAft>
              <a:buFont typeface="Arial"/>
              <a:buChar char="•"/>
            </a:pPr>
            <a:r>
              <a:rPr lang="en-US" sz="2000" b="0" dirty="0">
                <a:latin typeface="+mn-lt"/>
                <a:cs typeface="Times New Roman" panose="02020603050405020304" pitchFamily="18" charset="0"/>
              </a:rPr>
              <a:t>FD1 to R-0 – bimonthly; worn for 2-week sessions</a:t>
            </a:r>
          </a:p>
          <a:p>
            <a:pPr marL="327600" indent="-183600" algn="l">
              <a:spcBef>
                <a:spcPts val="0"/>
              </a:spcBef>
              <a:spcAft>
                <a:spcPts val="0"/>
              </a:spcAft>
              <a:buFont typeface="Arial"/>
              <a:buChar char="•"/>
            </a:pPr>
            <a:r>
              <a:rPr lang="en-US" sz="2000" b="0" dirty="0">
                <a:latin typeface="+mn-lt"/>
                <a:cs typeface="Times New Roman" panose="02020603050405020304" pitchFamily="18" charset="0"/>
              </a:rPr>
              <a:t>R+0 – worn for one 2-week session</a:t>
            </a:r>
          </a:p>
          <a:p>
            <a:pPr algn="l">
              <a:lnSpc>
                <a:spcPct val="100000"/>
              </a:lnSpc>
              <a:spcBef>
                <a:spcPts val="1200"/>
              </a:spcBef>
              <a:spcAft>
                <a:spcPts val="0"/>
              </a:spcAft>
            </a:pPr>
            <a:r>
              <a:rPr lang="en-US" sz="2000" b="0" dirty="0">
                <a:latin typeface="+mn-lt"/>
                <a:cs typeface="Arial" panose="020B0604020202020204" pitchFamily="34" charset="0"/>
              </a:rPr>
              <a:t>Measures</a:t>
            </a:r>
          </a:p>
          <a:p>
            <a:pPr marL="327600" indent="-182880" algn="l">
              <a:lnSpc>
                <a:spcPct val="100000"/>
              </a:lnSpc>
              <a:spcBef>
                <a:spcPts val="0"/>
              </a:spcBef>
              <a:spcAft>
                <a:spcPts val="0"/>
              </a:spcAft>
              <a:buFont typeface="Arial" panose="020B0604020202020204" pitchFamily="34" charset="0"/>
              <a:buChar char="•"/>
            </a:pPr>
            <a:r>
              <a:rPr lang="en-US" sz="2000" b="0" dirty="0">
                <a:latin typeface="+mn-lt"/>
                <a:cs typeface="Arial" panose="020B0604020202020204" pitchFamily="34" charset="0"/>
              </a:rPr>
              <a:t>Activity level (per min) </a:t>
            </a:r>
          </a:p>
          <a:p>
            <a:pPr marL="327600" indent="-182880" algn="l">
              <a:lnSpc>
                <a:spcPct val="100000"/>
              </a:lnSpc>
              <a:spcBef>
                <a:spcPts val="0"/>
              </a:spcBef>
              <a:spcAft>
                <a:spcPts val="0"/>
              </a:spcAft>
              <a:buFont typeface="Arial" panose="020B0604020202020204" pitchFamily="34" charset="0"/>
              <a:buChar char="•"/>
            </a:pPr>
            <a:r>
              <a:rPr lang="en-US" sz="2000" b="0" dirty="0">
                <a:latin typeface="+mn-lt"/>
                <a:cs typeface="Arial" panose="020B0604020202020204" pitchFamily="34" charset="0"/>
              </a:rPr>
              <a:t>Light exposure</a:t>
            </a:r>
          </a:p>
        </p:txBody>
      </p:sp>
      <p:pic>
        <p:nvPicPr>
          <p:cNvPr id="15" name="Picture 14"/>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173" y="23767"/>
            <a:ext cx="2073260" cy="3816000"/>
          </a:xfrm>
          <a:prstGeom prst="rect">
            <a:avLst/>
          </a:prstGeom>
        </p:spPr>
      </p:pic>
    </p:spTree>
    <p:extLst>
      <p:ext uri="{BB962C8B-B14F-4D97-AF65-F5344CB8AC3E}">
        <p14:creationId xmlns:p14="http://schemas.microsoft.com/office/powerpoint/2010/main" val="2937351168"/>
      </p:ext>
    </p:extLst>
  </p:cSld>
  <p:clrMapOvr>
    <a:masterClrMapping/>
  </p:clrMapOvr>
  <p:transition spd="med"/>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0058D8-B29E-F143-95F8-D22A4FFB1A0E}"/>
              </a:ext>
            </a:extLst>
          </p:cNvPr>
          <p:cNvSpPr>
            <a:spLocks noGrp="1"/>
          </p:cNvSpPr>
          <p:nvPr>
            <p:ph type="title"/>
          </p:nvPr>
        </p:nvSpPr>
        <p:spPr>
          <a:xfrm>
            <a:off x="2127420" y="398848"/>
            <a:ext cx="4889159" cy="473591"/>
          </a:xfrm>
        </p:spPr>
        <p:txBody>
          <a:bodyPr/>
          <a:lstStyle/>
          <a:p>
            <a:pPr algn="l"/>
            <a:r>
              <a:rPr lang="en-US" dirty="0"/>
              <a:t>Actigraphy – Sleep Duration</a:t>
            </a:r>
          </a:p>
        </p:txBody>
      </p:sp>
      <p:pic>
        <p:nvPicPr>
          <p:cNvPr id="7" name="Picture 6">
            <a:extLst>
              <a:ext uri="{FF2B5EF4-FFF2-40B4-BE49-F238E27FC236}">
                <a16:creationId xmlns:a16="http://schemas.microsoft.com/office/drawing/2014/main" id="{1E7DD1D3-6CBB-5446-81F7-48446F405658}"/>
              </a:ext>
            </a:extLst>
          </p:cNvPr>
          <p:cNvPicPr>
            <a:picLocks noChangeAspect="1"/>
          </p:cNvPicPr>
          <p:nvPr/>
        </p:nvPicPr>
        <p:blipFill>
          <a:blip r:embed="rId3"/>
          <a:stretch>
            <a:fillRect/>
          </a:stretch>
        </p:blipFill>
        <p:spPr>
          <a:xfrm>
            <a:off x="412750" y="1377950"/>
            <a:ext cx="8318500" cy="4102100"/>
          </a:xfrm>
          <a:prstGeom prst="rect">
            <a:avLst/>
          </a:prstGeom>
        </p:spPr>
      </p:pic>
    </p:spTree>
    <p:extLst>
      <p:ext uri="{BB962C8B-B14F-4D97-AF65-F5344CB8AC3E}">
        <p14:creationId xmlns:p14="http://schemas.microsoft.com/office/powerpoint/2010/main" val="4051100664"/>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120058" y="296673"/>
            <a:ext cx="6847672" cy="1351780"/>
          </a:xfrm>
          <a:noFill/>
          <a:ln>
            <a:miter lim="800000"/>
            <a:headEnd/>
            <a:tailEnd/>
          </a:ln>
        </p:spPr>
        <p:txBody>
          <a:bodyPr vert="horz" wrap="square" lIns="91440" tIns="45720" rIns="91440" bIns="45720" numCol="1" anchor="t" anchorCtr="0" compatLnSpc="1">
            <a:prstTxWarp prst="textNoShape">
              <a:avLst/>
            </a:prstTxWarp>
          </a:bodyPr>
          <a:lstStyle/>
          <a:p>
            <a:pPr algn="l"/>
            <a:r>
              <a:rPr lang="en-US" dirty="0">
                <a:latin typeface="+mn-lt"/>
                <a:ea typeface="Times New Roman" panose="02020603050405020304" pitchFamily="18" charset="0"/>
              </a:rPr>
              <a:t>Personality Survey &amp;                                 Sleep Quality/Team Questionnaire</a:t>
            </a:r>
            <a:br>
              <a:rPr lang="en-US" dirty="0">
                <a:solidFill>
                  <a:schemeClr val="tx1"/>
                </a:solidFill>
                <a:latin typeface="+mn-lt"/>
              </a:rPr>
            </a:br>
            <a:endParaRPr lang="en-US" dirty="0">
              <a:solidFill>
                <a:schemeClr val="tx1"/>
              </a:solidFill>
              <a:latin typeface="+mn-lt"/>
            </a:endParaRPr>
          </a:p>
        </p:txBody>
      </p:sp>
      <p:sp>
        <p:nvSpPr>
          <p:cNvPr id="5" name="Content Placeholder 2"/>
          <p:cNvSpPr txBox="1">
            <a:spLocks/>
          </p:cNvSpPr>
          <p:nvPr/>
        </p:nvSpPr>
        <p:spPr>
          <a:xfrm>
            <a:off x="2119744" y="1357220"/>
            <a:ext cx="6245869" cy="5148149"/>
          </a:xfrm>
          <a:prstGeom prst="rect">
            <a:avLst/>
          </a:prstGeom>
        </p:spPr>
        <p:txBody>
          <a:bodyPr/>
          <a:lstStyle>
            <a:lvl1pPr marL="342900" indent="-342900" algn="l" rtl="0" eaLnBrk="0" fontAlgn="base" hangingPunct="0">
              <a:spcBef>
                <a:spcPct val="20000"/>
              </a:spcBef>
              <a:spcAft>
                <a:spcPct val="0"/>
              </a:spcAft>
              <a:buChar char="•"/>
              <a:defRPr sz="2400" b="1">
                <a:solidFill>
                  <a:schemeClr val="tx1"/>
                </a:solidFill>
                <a:latin typeface="+mn-lt"/>
                <a:ea typeface="ヒラギノ角ゴ Pro W3" pitchFamily="-60" charset="-128"/>
                <a:cs typeface="ヒラギノ角ゴ Pro W3" pitchFamily="-60" charset="-128"/>
              </a:defRPr>
            </a:lvl1pPr>
            <a:lvl2pPr marL="742950" indent="-285750" algn="l" rtl="0" eaLnBrk="0" fontAlgn="base" hangingPunct="0">
              <a:spcBef>
                <a:spcPct val="20000"/>
              </a:spcBef>
              <a:spcAft>
                <a:spcPct val="0"/>
              </a:spcAft>
              <a:buChar char="–"/>
              <a:defRPr sz="2400" b="1">
                <a:solidFill>
                  <a:schemeClr val="tx1"/>
                </a:solidFill>
                <a:latin typeface="+mn-lt"/>
                <a:ea typeface="ヒラギノ角ゴ Pro W3" pitchFamily="-60" charset="-128"/>
              </a:defRPr>
            </a:lvl2pPr>
            <a:lvl3pPr marL="11430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3pPr>
            <a:lvl4pPr marL="16002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4pPr>
            <a:lvl5pPr marL="20574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5pPr>
            <a:lvl6pPr marL="2514600" indent="-228600" algn="l" rtl="0" fontAlgn="base">
              <a:spcBef>
                <a:spcPct val="20000"/>
              </a:spcBef>
              <a:spcAft>
                <a:spcPct val="0"/>
              </a:spcAft>
              <a:buChar char="»"/>
              <a:defRPr sz="2400" b="1">
                <a:solidFill>
                  <a:schemeClr val="tx1"/>
                </a:solidFill>
                <a:latin typeface="+mn-lt"/>
              </a:defRPr>
            </a:lvl6pPr>
            <a:lvl7pPr marL="2971800" indent="-228600" algn="l" rtl="0" fontAlgn="base">
              <a:spcBef>
                <a:spcPct val="20000"/>
              </a:spcBef>
              <a:spcAft>
                <a:spcPct val="0"/>
              </a:spcAft>
              <a:buChar char="»"/>
              <a:defRPr sz="2400" b="1">
                <a:solidFill>
                  <a:schemeClr val="tx1"/>
                </a:solidFill>
                <a:latin typeface="+mn-lt"/>
              </a:defRPr>
            </a:lvl7pPr>
            <a:lvl8pPr marL="3429000" indent="-228600" algn="l" rtl="0" fontAlgn="base">
              <a:spcBef>
                <a:spcPct val="20000"/>
              </a:spcBef>
              <a:spcAft>
                <a:spcPct val="0"/>
              </a:spcAft>
              <a:buChar char="»"/>
              <a:defRPr sz="2400" b="1">
                <a:solidFill>
                  <a:schemeClr val="tx1"/>
                </a:solidFill>
                <a:latin typeface="+mn-lt"/>
              </a:defRPr>
            </a:lvl8pPr>
            <a:lvl9pPr marL="3886200" indent="-228600" algn="l" rtl="0" fontAlgn="base">
              <a:spcBef>
                <a:spcPct val="20000"/>
              </a:spcBef>
              <a:spcAft>
                <a:spcPct val="0"/>
              </a:spcAft>
              <a:buChar char="»"/>
              <a:defRPr sz="2400" b="1">
                <a:solidFill>
                  <a:schemeClr val="tx1"/>
                </a:solidFill>
                <a:latin typeface="+mn-lt"/>
              </a:defRPr>
            </a:lvl9pPr>
          </a:lstStyle>
          <a:p>
            <a:pPr marL="0" indent="0">
              <a:spcBef>
                <a:spcPts val="0"/>
              </a:spcBef>
              <a:buNone/>
            </a:pPr>
            <a:r>
              <a:rPr lang="en-US" sz="2000" b="0" kern="0" dirty="0">
                <a:solidFill>
                  <a:srgbClr val="000000"/>
                </a:solidFill>
              </a:rPr>
              <a:t>Personality Survey</a:t>
            </a:r>
          </a:p>
          <a:p>
            <a:pPr marL="327600" lvl="1" indent="-182880">
              <a:spcBef>
                <a:spcPts val="0"/>
              </a:spcBef>
              <a:buFont typeface="Arial" panose="020B0604020202020204" pitchFamily="34" charset="0"/>
              <a:buChar char="•"/>
            </a:pPr>
            <a:r>
              <a:rPr lang="en-US" sz="2000" b="0" kern="0" dirty="0">
                <a:solidFill>
                  <a:srgbClr val="000000"/>
                </a:solidFill>
              </a:rPr>
              <a:t>International Personality Item Pool, Neuroticism-Extraversion-Openness (IPIP-NEO)</a:t>
            </a:r>
          </a:p>
          <a:p>
            <a:pPr marL="327600" lvl="1" indent="-182880">
              <a:spcBef>
                <a:spcPts val="0"/>
              </a:spcBef>
              <a:buFont typeface="Arial" panose="020B0604020202020204" pitchFamily="34" charset="0"/>
              <a:buChar char="•"/>
            </a:pPr>
            <a:r>
              <a:rPr lang="en-US" sz="2000" b="0" kern="0" dirty="0">
                <a:solidFill>
                  <a:srgbClr val="000000"/>
                </a:solidFill>
              </a:rPr>
              <a:t>Paper-based survey</a:t>
            </a:r>
          </a:p>
          <a:p>
            <a:pPr marL="0" indent="0">
              <a:spcBef>
                <a:spcPts val="1200"/>
              </a:spcBef>
              <a:buNone/>
            </a:pPr>
            <a:r>
              <a:rPr lang="en-US" sz="2000" b="0" kern="0" dirty="0">
                <a:solidFill>
                  <a:srgbClr val="000000"/>
                </a:solidFill>
              </a:rPr>
              <a:t>Sleep Quality/Team Questionnaire</a:t>
            </a:r>
          </a:p>
          <a:p>
            <a:pPr marL="327600" lvl="1" indent="-182880">
              <a:spcBef>
                <a:spcPts val="0"/>
              </a:spcBef>
              <a:buFont typeface="Arial" panose="020B0604020202020204" pitchFamily="34" charset="0"/>
              <a:buChar char="•"/>
            </a:pPr>
            <a:r>
              <a:rPr lang="en-US" sz="2000" b="0" kern="0" dirty="0">
                <a:solidFill>
                  <a:srgbClr val="000000"/>
                </a:solidFill>
              </a:rPr>
              <a:t>Completed in DCT in-flight</a:t>
            </a:r>
          </a:p>
          <a:p>
            <a:pPr marL="0" indent="0">
              <a:spcBef>
                <a:spcPts val="1200"/>
              </a:spcBef>
              <a:buNone/>
            </a:pPr>
            <a:r>
              <a:rPr lang="en-US" sz="2000" b="0" dirty="0">
                <a:solidFill>
                  <a:srgbClr val="000000"/>
                </a:solidFill>
                <a:cs typeface="Times New Roman" panose="02020603050405020304" pitchFamily="18" charset="0"/>
              </a:rPr>
              <a:t>Tests Sessions</a:t>
            </a:r>
          </a:p>
          <a:p>
            <a:pPr marL="327600" indent="-183600">
              <a:spcBef>
                <a:spcPts val="0"/>
              </a:spcBef>
              <a:buFont typeface="Arial"/>
              <a:buChar char="•"/>
            </a:pPr>
            <a:r>
              <a:rPr lang="en-US" sz="2000" b="0" dirty="0">
                <a:solidFill>
                  <a:srgbClr val="000000"/>
                </a:solidFill>
                <a:cs typeface="Times New Roman" panose="02020603050405020304" pitchFamily="18" charset="0"/>
              </a:rPr>
              <a:t>Personality Survey – anytime pre-flight </a:t>
            </a:r>
          </a:p>
          <a:p>
            <a:pPr marL="327600" indent="-183600">
              <a:spcBef>
                <a:spcPts val="0"/>
              </a:spcBef>
              <a:buFont typeface="Arial"/>
              <a:buChar char="•"/>
            </a:pPr>
            <a:r>
              <a:rPr lang="en-US" sz="2000" b="0" dirty="0">
                <a:solidFill>
                  <a:srgbClr val="000000"/>
                </a:solidFill>
                <a:cs typeface="Times New Roman" panose="02020603050405020304" pitchFamily="18" charset="0"/>
              </a:rPr>
              <a:t>Sleep Quality/Team Questionnaire – monthly in-flight</a:t>
            </a:r>
          </a:p>
          <a:p>
            <a:pPr marL="0" indent="0">
              <a:lnSpc>
                <a:spcPct val="100000"/>
              </a:lnSpc>
              <a:spcBef>
                <a:spcPts val="1200"/>
              </a:spcBef>
              <a:buNone/>
            </a:pPr>
            <a:r>
              <a:rPr lang="en-US" sz="2000" b="0" dirty="0">
                <a:solidFill>
                  <a:srgbClr val="000000"/>
                </a:solidFill>
                <a:cs typeface="Arial" panose="020B0604020202020204" pitchFamily="34" charset="0"/>
              </a:rPr>
              <a:t>Measures</a:t>
            </a:r>
          </a:p>
          <a:p>
            <a:pPr marL="327600" indent="-182880">
              <a:lnSpc>
                <a:spcPct val="100000"/>
              </a:lnSpc>
              <a:spcBef>
                <a:spcPts val="0"/>
              </a:spcBef>
              <a:buFont typeface="Arial" panose="020B0604020202020204" pitchFamily="34" charset="0"/>
              <a:buChar char="•"/>
            </a:pPr>
            <a:r>
              <a:rPr lang="en-US" sz="2000" b="0" kern="0" dirty="0">
                <a:solidFill>
                  <a:srgbClr val="000000"/>
                </a:solidFill>
              </a:rPr>
              <a:t>Sleep quantity and quality</a:t>
            </a:r>
          </a:p>
          <a:p>
            <a:pPr marL="327600" indent="-182880">
              <a:lnSpc>
                <a:spcPct val="100000"/>
              </a:lnSpc>
              <a:spcBef>
                <a:spcPts val="0"/>
              </a:spcBef>
              <a:buFont typeface="Arial" panose="020B0604020202020204" pitchFamily="34" charset="0"/>
              <a:buChar char="•"/>
            </a:pPr>
            <a:r>
              <a:rPr lang="en-US" sz="2000" b="0" kern="0" dirty="0">
                <a:solidFill>
                  <a:srgbClr val="000000"/>
                </a:solidFill>
              </a:rPr>
              <a:t>Mood</a:t>
            </a:r>
          </a:p>
          <a:p>
            <a:pPr marL="327600" indent="-182880">
              <a:lnSpc>
                <a:spcPct val="100000"/>
              </a:lnSpc>
              <a:spcBef>
                <a:spcPts val="0"/>
              </a:spcBef>
              <a:buFont typeface="Arial" panose="020B0604020202020204" pitchFamily="34" charset="0"/>
              <a:buChar char="•"/>
            </a:pPr>
            <a:r>
              <a:rPr lang="en-US" sz="2000" b="0" kern="0" dirty="0">
                <a:solidFill>
                  <a:srgbClr val="000000"/>
                </a:solidFill>
              </a:rPr>
              <a:t>Affect</a:t>
            </a:r>
          </a:p>
          <a:p>
            <a:pPr marL="327600" indent="-182880">
              <a:lnSpc>
                <a:spcPct val="100000"/>
              </a:lnSpc>
              <a:spcBef>
                <a:spcPts val="0"/>
              </a:spcBef>
              <a:buFont typeface="Arial" panose="020B0604020202020204" pitchFamily="34" charset="0"/>
              <a:buChar char="•"/>
            </a:pPr>
            <a:r>
              <a:rPr lang="en-US" sz="2000" b="0" kern="0" dirty="0">
                <a:solidFill>
                  <a:srgbClr val="000000"/>
                </a:solidFill>
              </a:rPr>
              <a:t>Team cohesion and performance</a:t>
            </a:r>
          </a:p>
          <a:p>
            <a:pPr marL="327600" indent="-182880">
              <a:lnSpc>
                <a:spcPct val="100000"/>
              </a:lnSpc>
              <a:spcBef>
                <a:spcPts val="0"/>
              </a:spcBef>
              <a:buFont typeface="Arial" panose="020B0604020202020204" pitchFamily="34" charset="0"/>
              <a:buChar char="•"/>
            </a:pPr>
            <a:r>
              <a:rPr lang="en-US" sz="2000" b="0" kern="0" dirty="0">
                <a:solidFill>
                  <a:srgbClr val="000000"/>
                </a:solidFill>
              </a:rPr>
              <a:t>Crew living/habitability</a:t>
            </a:r>
            <a:endParaRPr lang="en-US" sz="2000" b="0" dirty="0">
              <a:solidFill>
                <a:srgbClr val="000000"/>
              </a:solidFill>
              <a:cs typeface="Arial" panose="020B0604020202020204" pitchFamily="34" charset="0"/>
            </a:endParaRPr>
          </a:p>
          <a:p>
            <a:pPr marL="327600" indent="-183600">
              <a:spcBef>
                <a:spcPts val="0"/>
              </a:spcBef>
              <a:buFont typeface="Arial"/>
              <a:buChar char="•"/>
            </a:pPr>
            <a:endParaRPr lang="en-US" sz="2000" b="0" dirty="0">
              <a:solidFill>
                <a:srgbClr val="000000"/>
              </a:solidFill>
              <a:cs typeface="Times New Roman" panose="02020603050405020304" pitchFamily="18" charset="0"/>
            </a:endParaRPr>
          </a:p>
          <a:p>
            <a:pPr marL="327600" lvl="1" indent="-182880">
              <a:spcBef>
                <a:spcPts val="0"/>
              </a:spcBef>
              <a:buFont typeface="Arial" panose="020B0604020202020204" pitchFamily="34" charset="0"/>
              <a:buChar char="•"/>
            </a:pPr>
            <a:endParaRPr lang="en-US" sz="2000" b="0" kern="0" dirty="0">
              <a:solidFill>
                <a:srgbClr val="000000"/>
              </a:solidFill>
            </a:endParaRPr>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1481" y="16077"/>
            <a:ext cx="2075122" cy="3819427"/>
          </a:xfrm>
          <a:prstGeom prst="rect">
            <a:avLst/>
          </a:prstGeom>
        </p:spPr>
      </p:pic>
    </p:spTree>
    <p:extLst>
      <p:ext uri="{BB962C8B-B14F-4D97-AF65-F5344CB8AC3E}">
        <p14:creationId xmlns:p14="http://schemas.microsoft.com/office/powerpoint/2010/main" val="1692921125"/>
      </p:ext>
    </p:extLst>
  </p:cSld>
  <p:clrMapOvr>
    <a:masterClrMapping/>
  </p:clrMapOvr>
  <p:transition advClick="0"/>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125624" y="350765"/>
            <a:ext cx="1881012" cy="523220"/>
          </a:xfrm>
          <a:noFill/>
          <a:ln>
            <a:miter lim="800000"/>
            <a:headEnd/>
            <a:tailEnd/>
          </a:ln>
        </p:spPr>
        <p:txBody>
          <a:bodyPr vert="horz" wrap="square" lIns="91440" tIns="45720" rIns="91440" bIns="45720" numCol="1" anchor="t" anchorCtr="0" compatLnSpc="1">
            <a:prstTxWarp prst="textNoShape">
              <a:avLst/>
            </a:prstTxWarp>
          </a:bodyPr>
          <a:lstStyle/>
          <a:p>
            <a:pPr algn="l"/>
            <a:r>
              <a:rPr lang="en-US" dirty="0">
                <a:solidFill>
                  <a:schemeClr val="tx1"/>
                </a:solidFill>
              </a:rPr>
              <a:t>Cognition</a:t>
            </a:r>
          </a:p>
        </p:txBody>
      </p:sp>
      <p:grpSp>
        <p:nvGrpSpPr>
          <p:cNvPr id="4" name="Group 3">
            <a:extLst>
              <a:ext uri="{FF2B5EF4-FFF2-40B4-BE49-F238E27FC236}">
                <a16:creationId xmlns:a16="http://schemas.microsoft.com/office/drawing/2014/main" id="{0C91D278-5D9B-A04F-8CB6-83ABE81BE19E}"/>
              </a:ext>
            </a:extLst>
          </p:cNvPr>
          <p:cNvGrpSpPr>
            <a:grpSpLocks noChangeAspect="1"/>
          </p:cNvGrpSpPr>
          <p:nvPr/>
        </p:nvGrpSpPr>
        <p:grpSpPr>
          <a:xfrm>
            <a:off x="4899745" y="1995724"/>
            <a:ext cx="4137734" cy="3629475"/>
            <a:chOff x="3491880" y="2667023"/>
            <a:chExt cx="5601081" cy="3448307"/>
          </a:xfrm>
        </p:grpSpPr>
        <p:grpSp>
          <p:nvGrpSpPr>
            <p:cNvPr id="7" name="Group 6"/>
            <p:cNvGrpSpPr/>
            <p:nvPr/>
          </p:nvGrpSpPr>
          <p:grpSpPr>
            <a:xfrm>
              <a:off x="3491880" y="2667023"/>
              <a:ext cx="5601081" cy="3448307"/>
              <a:chOff x="2268537" y="1958950"/>
              <a:chExt cx="6849781" cy="4302267"/>
            </a:xfrm>
          </p:grpSpPr>
          <p:grpSp>
            <p:nvGrpSpPr>
              <p:cNvPr id="9" name="Group 8"/>
              <p:cNvGrpSpPr/>
              <p:nvPr/>
            </p:nvGrpSpPr>
            <p:grpSpPr>
              <a:xfrm>
                <a:off x="2268537" y="1958950"/>
                <a:ext cx="6849781" cy="4302267"/>
                <a:chOff x="2395537" y="1848016"/>
                <a:chExt cx="6849781" cy="4302267"/>
              </a:xfrm>
            </p:grpSpPr>
            <p:pic>
              <p:nvPicPr>
                <p:cNvPr id="11" name="Picture 10"/>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395537" y="1848016"/>
                  <a:ext cx="6849781" cy="4302267"/>
                </a:xfrm>
                <a:prstGeom prst="rect">
                  <a:avLst/>
                </a:prstGeom>
              </p:spPr>
            </p:pic>
            <p:pic>
              <p:nvPicPr>
                <p:cNvPr id="12" name="Picture 11"/>
                <p:cNvPicPr>
                  <a:picLocks noChangeAspect="1"/>
                </p:cNvPicPr>
                <p:nvPr/>
              </p:nvPicPr>
              <p:blipFill rotWithShape="1">
                <a:blip r:embed="rId4" cstate="email">
                  <a:extLst>
                    <a:ext uri="{28A0092B-C50C-407E-A947-70E740481C1C}">
                      <a14:useLocalDpi xmlns:a14="http://schemas.microsoft.com/office/drawing/2010/main"/>
                    </a:ext>
                  </a:extLst>
                </a:blip>
                <a:srcRect l="11644" t="16933" r="11644" b="20242"/>
                <a:stretch/>
              </p:blipFill>
              <p:spPr>
                <a:xfrm>
                  <a:off x="7517035" y="4566998"/>
                  <a:ext cx="982134" cy="160867"/>
                </a:xfrm>
                <a:prstGeom prst="rect">
                  <a:avLst/>
                </a:prstGeom>
              </p:spPr>
            </p:pic>
          </p:grpSp>
          <p:pic>
            <p:nvPicPr>
              <p:cNvPr id="10" name="Picture 9"/>
              <p:cNvPicPr>
                <a:picLocks noChangeAspect="1"/>
              </p:cNvPicPr>
              <p:nvPr/>
            </p:nvPicPr>
            <p:blipFill rotWithShape="1">
              <a:blip r:embed="rId5" cstate="email">
                <a:extLst>
                  <a:ext uri="{28A0092B-C50C-407E-A947-70E740481C1C}">
                    <a14:useLocalDpi xmlns:a14="http://schemas.microsoft.com/office/drawing/2010/main"/>
                  </a:ext>
                </a:extLst>
              </a:blip>
              <a:srcRect l="8802" t="15282" r="6143" b="27904"/>
              <a:stretch/>
            </p:blipFill>
            <p:spPr>
              <a:xfrm>
                <a:off x="6143625" y="2919796"/>
                <a:ext cx="1083733" cy="152400"/>
              </a:xfrm>
              <a:prstGeom prst="rect">
                <a:avLst/>
              </a:prstGeom>
            </p:spPr>
          </p:pic>
        </p:grpSp>
        <p:pic>
          <p:nvPicPr>
            <p:cNvPr id="8" name="Picture 7"/>
            <p:cNvPicPr>
              <a:picLocks noChangeAspect="1"/>
            </p:cNvPicPr>
            <p:nvPr/>
          </p:nvPicPr>
          <p:blipFill rotWithShape="1">
            <a:blip r:embed="rId6" cstate="email">
              <a:extLst>
                <a:ext uri="{28A0092B-C50C-407E-A947-70E740481C1C}">
                  <a14:useLocalDpi xmlns:a14="http://schemas.microsoft.com/office/drawing/2010/main"/>
                </a:ext>
              </a:extLst>
            </a:blip>
            <a:srcRect t="19977" b="25118"/>
            <a:stretch/>
          </p:blipFill>
          <p:spPr>
            <a:xfrm>
              <a:off x="5586843" y="4730948"/>
              <a:ext cx="1041895" cy="115364"/>
            </a:xfrm>
            <a:prstGeom prst="rect">
              <a:avLst/>
            </a:prstGeom>
          </p:spPr>
        </p:pic>
      </p:grpSp>
      <p:sp>
        <p:nvSpPr>
          <p:cNvPr id="13" name="TextBox 12"/>
          <p:cNvSpPr txBox="1"/>
          <p:nvPr/>
        </p:nvSpPr>
        <p:spPr>
          <a:xfrm>
            <a:off x="2132929" y="1069045"/>
            <a:ext cx="5975252" cy="5447645"/>
          </a:xfrm>
          <a:prstGeom prst="rect">
            <a:avLst/>
          </a:prstGeom>
          <a:noFill/>
        </p:spPr>
        <p:txBody>
          <a:bodyPr wrap="square" rtlCol="0">
            <a:spAutoFit/>
          </a:bodyPr>
          <a:lstStyle/>
          <a:p>
            <a:pPr algn="l">
              <a:spcBef>
                <a:spcPts val="0"/>
              </a:spcBef>
              <a:spcAft>
                <a:spcPts val="0"/>
              </a:spcAft>
            </a:pPr>
            <a:r>
              <a:rPr lang="en-US" sz="2000" b="0" dirty="0">
                <a:solidFill>
                  <a:srgbClr val="000000"/>
                </a:solidFill>
                <a:latin typeface="+mn-lt"/>
                <a:ea typeface="Segoe UI" panose="020B0502040204020203" pitchFamily="34" charset="0"/>
                <a:cs typeface="Times New Roman" panose="02020603050405020304" pitchFamily="18" charset="0"/>
              </a:rPr>
              <a:t>A battery of 10 neurocognitive tests that cover a range of cognitive domains relevant for spaceflight</a:t>
            </a:r>
          </a:p>
          <a:p>
            <a:pPr algn="l">
              <a:spcBef>
                <a:spcPts val="1200"/>
              </a:spcBef>
              <a:spcAft>
                <a:spcPts val="0"/>
              </a:spcAft>
            </a:pPr>
            <a:r>
              <a:rPr lang="en-US" sz="2000" b="0" dirty="0">
                <a:solidFill>
                  <a:srgbClr val="000000"/>
                </a:solidFill>
                <a:latin typeface="+mn-lt"/>
                <a:cs typeface="Times New Roman" panose="02020603050405020304" pitchFamily="18" charset="0"/>
              </a:rPr>
              <a:t>Test Sessions</a:t>
            </a:r>
          </a:p>
          <a:p>
            <a:pPr marL="327600" indent="-183600" algn="l">
              <a:spcBef>
                <a:spcPts val="0"/>
              </a:spcBef>
              <a:spcAft>
                <a:spcPts val="0"/>
              </a:spcAft>
              <a:buFont typeface="Arial"/>
              <a:buChar char="•"/>
            </a:pPr>
            <a:r>
              <a:rPr lang="en-US" sz="2000" b="0" dirty="0">
                <a:solidFill>
                  <a:srgbClr val="000000"/>
                </a:solidFill>
                <a:latin typeface="+mn-lt"/>
                <a:cs typeface="Times New Roman" panose="02020603050405020304" pitchFamily="18" charset="0"/>
              </a:rPr>
              <a:t>L-120, L-90</a:t>
            </a:r>
          </a:p>
          <a:p>
            <a:pPr marL="327600" indent="-183600" algn="l">
              <a:spcBef>
                <a:spcPts val="0"/>
              </a:spcBef>
              <a:spcAft>
                <a:spcPts val="0"/>
              </a:spcAft>
              <a:buFont typeface="Arial"/>
              <a:buChar char="•"/>
            </a:pPr>
            <a:r>
              <a:rPr lang="en-US" sz="2000" b="0" dirty="0">
                <a:solidFill>
                  <a:srgbClr val="000000"/>
                </a:solidFill>
                <a:latin typeface="+mn-lt"/>
                <a:cs typeface="Times New Roman" panose="02020603050405020304" pitchFamily="18" charset="0"/>
              </a:rPr>
              <a:t>FD30, R-30</a:t>
            </a:r>
          </a:p>
          <a:p>
            <a:pPr marL="327600" indent="-183600" algn="l">
              <a:spcBef>
                <a:spcPts val="0"/>
              </a:spcBef>
              <a:spcAft>
                <a:spcPts val="0"/>
              </a:spcAft>
              <a:buFont typeface="Arial"/>
              <a:buChar char="•"/>
            </a:pPr>
            <a:r>
              <a:rPr lang="en-US" sz="2000" b="0" dirty="0">
                <a:solidFill>
                  <a:srgbClr val="000000"/>
                </a:solidFill>
                <a:latin typeface="+mn-lt"/>
                <a:cs typeface="Times New Roman" panose="02020603050405020304" pitchFamily="18" charset="0"/>
              </a:rPr>
              <a:t>R+10, R+30</a:t>
            </a:r>
          </a:p>
          <a:p>
            <a:pPr algn="l" eaLnBrk="1" hangingPunct="1">
              <a:lnSpc>
                <a:spcPct val="100000"/>
              </a:lnSpc>
              <a:spcBef>
                <a:spcPts val="1200"/>
              </a:spcBef>
              <a:spcAft>
                <a:spcPts val="0"/>
              </a:spcAft>
            </a:pPr>
            <a:r>
              <a:rPr lang="en-US" altLang="en-US" sz="2000" b="0" dirty="0">
                <a:solidFill>
                  <a:srgbClr val="000000"/>
                </a:solidFill>
                <a:latin typeface="+mn-lt"/>
              </a:rPr>
              <a:t>Measures </a:t>
            </a:r>
          </a:p>
          <a:p>
            <a:pPr marL="329184" indent="-182880" algn="l">
              <a:lnSpc>
                <a:spcPct val="100000"/>
              </a:lnSpc>
              <a:spcBef>
                <a:spcPts val="0"/>
              </a:spcBef>
              <a:spcAft>
                <a:spcPts val="0"/>
              </a:spcAft>
              <a:buFont typeface="Arial" panose="020B0604020202020204" pitchFamily="34" charset="0"/>
              <a:buChar char="•"/>
            </a:pPr>
            <a:r>
              <a:rPr lang="en-US" sz="2000" b="0" dirty="0">
                <a:solidFill>
                  <a:srgbClr val="000000"/>
                </a:solidFill>
                <a:latin typeface="+mn-lt"/>
              </a:rPr>
              <a:t>Reaction time</a:t>
            </a:r>
          </a:p>
          <a:p>
            <a:pPr marL="329184" indent="-182880" algn="l">
              <a:lnSpc>
                <a:spcPct val="100000"/>
              </a:lnSpc>
              <a:spcBef>
                <a:spcPts val="0"/>
              </a:spcBef>
              <a:spcAft>
                <a:spcPts val="0"/>
              </a:spcAft>
              <a:buFont typeface="Arial" panose="020B0604020202020204" pitchFamily="34" charset="0"/>
              <a:buChar char="•"/>
            </a:pPr>
            <a:r>
              <a:rPr lang="en-US" sz="2000" b="0" dirty="0">
                <a:solidFill>
                  <a:srgbClr val="000000"/>
                </a:solidFill>
                <a:latin typeface="+mn-lt"/>
              </a:rPr>
              <a:t>Learning</a:t>
            </a:r>
          </a:p>
          <a:p>
            <a:pPr marL="329184" indent="-182880" algn="l">
              <a:lnSpc>
                <a:spcPct val="100000"/>
              </a:lnSpc>
              <a:spcBef>
                <a:spcPts val="0"/>
              </a:spcBef>
              <a:spcAft>
                <a:spcPts val="0"/>
              </a:spcAft>
              <a:buFont typeface="Arial" panose="020B0604020202020204" pitchFamily="34" charset="0"/>
              <a:buChar char="•"/>
            </a:pPr>
            <a:r>
              <a:rPr lang="en-US" sz="2000" b="0" dirty="0">
                <a:solidFill>
                  <a:srgbClr val="000000"/>
                </a:solidFill>
                <a:latin typeface="+mn-lt"/>
              </a:rPr>
              <a:t>Working memory </a:t>
            </a:r>
          </a:p>
          <a:p>
            <a:pPr marL="329184" indent="-182880" algn="l">
              <a:lnSpc>
                <a:spcPct val="100000"/>
              </a:lnSpc>
              <a:spcBef>
                <a:spcPts val="0"/>
              </a:spcBef>
              <a:spcAft>
                <a:spcPts val="0"/>
              </a:spcAft>
              <a:buFont typeface="Arial" panose="020B0604020202020204" pitchFamily="34" charset="0"/>
              <a:buChar char="•"/>
            </a:pPr>
            <a:r>
              <a:rPr lang="en-US" sz="2000" b="0" dirty="0">
                <a:solidFill>
                  <a:srgbClr val="000000"/>
                </a:solidFill>
                <a:latin typeface="+mn-lt"/>
              </a:rPr>
              <a:t>Abstraction </a:t>
            </a:r>
          </a:p>
          <a:p>
            <a:pPr marL="329184" indent="-182880" algn="l">
              <a:lnSpc>
                <a:spcPct val="100000"/>
              </a:lnSpc>
              <a:spcBef>
                <a:spcPts val="0"/>
              </a:spcBef>
              <a:spcAft>
                <a:spcPts val="0"/>
              </a:spcAft>
              <a:buFont typeface="Arial" panose="020B0604020202020204" pitchFamily="34" charset="0"/>
              <a:buChar char="•"/>
            </a:pPr>
            <a:r>
              <a:rPr lang="en-US" sz="2000" b="0" dirty="0">
                <a:solidFill>
                  <a:srgbClr val="000000"/>
                </a:solidFill>
                <a:latin typeface="+mn-lt"/>
              </a:rPr>
              <a:t>Spatial orientation</a:t>
            </a:r>
          </a:p>
          <a:p>
            <a:pPr marL="329184" indent="-182880" algn="l">
              <a:lnSpc>
                <a:spcPct val="100000"/>
              </a:lnSpc>
              <a:spcBef>
                <a:spcPts val="0"/>
              </a:spcBef>
              <a:spcAft>
                <a:spcPts val="0"/>
              </a:spcAft>
              <a:buFont typeface="Arial" panose="020B0604020202020204" pitchFamily="34" charset="0"/>
              <a:buChar char="•"/>
            </a:pPr>
            <a:r>
              <a:rPr lang="en-US" sz="2000" b="0" dirty="0">
                <a:solidFill>
                  <a:srgbClr val="000000"/>
                </a:solidFill>
                <a:latin typeface="+mn-lt"/>
              </a:rPr>
              <a:t>Emotion recognition</a:t>
            </a:r>
          </a:p>
          <a:p>
            <a:pPr marL="329184" indent="-182880" algn="l">
              <a:lnSpc>
                <a:spcPct val="100000"/>
              </a:lnSpc>
              <a:spcBef>
                <a:spcPts val="0"/>
              </a:spcBef>
              <a:spcAft>
                <a:spcPts val="0"/>
              </a:spcAft>
              <a:buFont typeface="Arial" panose="020B0604020202020204" pitchFamily="34" charset="0"/>
              <a:buChar char="•"/>
            </a:pPr>
            <a:r>
              <a:rPr lang="en-US" sz="2000" b="0" dirty="0">
                <a:solidFill>
                  <a:srgbClr val="000000"/>
                </a:solidFill>
                <a:latin typeface="+mn-lt"/>
              </a:rPr>
              <a:t>Abstract reasoning</a:t>
            </a:r>
          </a:p>
          <a:p>
            <a:pPr marL="329184" indent="-182880" algn="l">
              <a:lnSpc>
                <a:spcPct val="100000"/>
              </a:lnSpc>
              <a:spcBef>
                <a:spcPts val="0"/>
              </a:spcBef>
              <a:spcAft>
                <a:spcPts val="0"/>
              </a:spcAft>
              <a:buFont typeface="Arial" panose="020B0604020202020204" pitchFamily="34" charset="0"/>
              <a:buChar char="•"/>
            </a:pPr>
            <a:r>
              <a:rPr lang="en-US" sz="2000" b="0" dirty="0">
                <a:solidFill>
                  <a:srgbClr val="000000"/>
                </a:solidFill>
                <a:latin typeface="+mn-lt"/>
              </a:rPr>
              <a:t>Visual tracking</a:t>
            </a:r>
          </a:p>
          <a:p>
            <a:pPr marL="329184" indent="-182880" algn="l">
              <a:lnSpc>
                <a:spcPct val="100000"/>
              </a:lnSpc>
              <a:spcBef>
                <a:spcPts val="0"/>
              </a:spcBef>
              <a:spcAft>
                <a:spcPts val="0"/>
              </a:spcAft>
              <a:buFont typeface="Arial" panose="020B0604020202020204" pitchFamily="34" charset="0"/>
              <a:buChar char="•"/>
            </a:pPr>
            <a:r>
              <a:rPr lang="en-US" sz="2000" b="0" dirty="0">
                <a:solidFill>
                  <a:srgbClr val="000000"/>
                </a:solidFill>
                <a:latin typeface="+mn-lt"/>
              </a:rPr>
              <a:t>Risk decision making</a:t>
            </a:r>
          </a:p>
          <a:p>
            <a:pPr marL="329184" indent="-182880" algn="l">
              <a:lnSpc>
                <a:spcPct val="100000"/>
              </a:lnSpc>
              <a:spcBef>
                <a:spcPts val="0"/>
              </a:spcBef>
              <a:spcAft>
                <a:spcPts val="0"/>
              </a:spcAft>
              <a:buFont typeface="Arial" panose="020B0604020202020204" pitchFamily="34" charset="0"/>
              <a:buChar char="•"/>
            </a:pPr>
            <a:r>
              <a:rPr lang="en-US" sz="2000" b="0" dirty="0">
                <a:solidFill>
                  <a:srgbClr val="000000"/>
                </a:solidFill>
                <a:latin typeface="+mn-lt"/>
              </a:rPr>
              <a:t>Attention</a:t>
            </a:r>
            <a:r>
              <a:rPr lang="en-US" sz="2000" b="0" dirty="0">
                <a:solidFill>
                  <a:srgbClr val="000000"/>
                </a:solidFill>
                <a:latin typeface="+mn-lt"/>
                <a:cs typeface="Times New Roman" panose="02020603050405020304" pitchFamily="18" charset="0"/>
              </a:rPr>
              <a:t> </a:t>
            </a:r>
          </a:p>
        </p:txBody>
      </p:sp>
      <p:pic>
        <p:nvPicPr>
          <p:cNvPr id="15" name="Picture 14"/>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13832" y="17082"/>
            <a:ext cx="2073259" cy="3815999"/>
          </a:xfrm>
          <a:prstGeom prst="rect">
            <a:avLst/>
          </a:prstGeom>
        </p:spPr>
      </p:pic>
    </p:spTree>
    <p:extLst>
      <p:ext uri="{BB962C8B-B14F-4D97-AF65-F5344CB8AC3E}">
        <p14:creationId xmlns:p14="http://schemas.microsoft.com/office/powerpoint/2010/main" val="3151391085"/>
      </p:ext>
    </p:extLst>
  </p:cSld>
  <p:clrMapOvr>
    <a:masterClrMapping/>
  </p:clrMapOvr>
  <p:transition advClick="0"/>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125623" y="350765"/>
            <a:ext cx="5439947" cy="1770356"/>
          </a:xfrm>
          <a:noFill/>
          <a:ln>
            <a:miter lim="800000"/>
            <a:headEnd/>
            <a:tailEnd/>
          </a:ln>
        </p:spPr>
        <p:txBody>
          <a:bodyPr vert="horz" wrap="square" lIns="91440" tIns="45720" rIns="91440" bIns="45720" numCol="1" anchor="t" anchorCtr="0" compatLnSpc="1">
            <a:prstTxWarp prst="textNoShape">
              <a:avLst/>
            </a:prstTxWarp>
          </a:bodyPr>
          <a:lstStyle/>
          <a:p>
            <a:pPr algn="l"/>
            <a:r>
              <a:rPr lang="en-US" dirty="0">
                <a:solidFill>
                  <a:schemeClr val="tx1"/>
                </a:solidFill>
              </a:rPr>
              <a:t>Cognition – Accuracy &amp; Speed</a:t>
            </a:r>
          </a:p>
        </p:txBody>
      </p:sp>
      <p:pic>
        <p:nvPicPr>
          <p:cNvPr id="15" name="Picture 14"/>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3832" y="17082"/>
            <a:ext cx="2073259" cy="3815999"/>
          </a:xfrm>
          <a:prstGeom prst="rect">
            <a:avLst/>
          </a:prstGeom>
        </p:spPr>
      </p:pic>
      <p:pic>
        <p:nvPicPr>
          <p:cNvPr id="14" name="Picture 13">
            <a:extLst>
              <a:ext uri="{FF2B5EF4-FFF2-40B4-BE49-F238E27FC236}">
                <a16:creationId xmlns:a16="http://schemas.microsoft.com/office/drawing/2014/main" id="{DB49FB1B-CC43-8A45-AB68-BF20FF090933}"/>
              </a:ext>
            </a:extLst>
          </p:cNvPr>
          <p:cNvPicPr>
            <a:picLocks noChangeAspect="1"/>
          </p:cNvPicPr>
          <p:nvPr/>
        </p:nvPicPr>
        <p:blipFill>
          <a:blip r:embed="rId4"/>
          <a:stretch>
            <a:fillRect/>
          </a:stretch>
        </p:blipFill>
        <p:spPr>
          <a:xfrm>
            <a:off x="2275933" y="1875587"/>
            <a:ext cx="6565900" cy="3429000"/>
          </a:xfrm>
          <a:prstGeom prst="rect">
            <a:avLst/>
          </a:prstGeom>
        </p:spPr>
      </p:pic>
    </p:spTree>
    <p:extLst>
      <p:ext uri="{BB962C8B-B14F-4D97-AF65-F5344CB8AC3E}">
        <p14:creationId xmlns:p14="http://schemas.microsoft.com/office/powerpoint/2010/main" val="25406951"/>
      </p:ext>
    </p:extLst>
  </p:cSld>
  <p:clrMapOvr>
    <a:masterClrMapping/>
  </p:clrMapOvr>
  <p:transition advClick="0"/>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139570" y="345434"/>
            <a:ext cx="3317414" cy="523220"/>
          </a:xfrm>
          <a:noFill/>
          <a:ln>
            <a:miter lim="800000"/>
            <a:headEnd/>
            <a:tailEnd/>
          </a:ln>
        </p:spPr>
        <p:txBody>
          <a:bodyPr vert="horz" wrap="square" lIns="91440" tIns="45720" rIns="91440" bIns="45720" numCol="1" anchor="t" anchorCtr="0" compatLnSpc="1">
            <a:prstTxWarp prst="textNoShape">
              <a:avLst/>
            </a:prstTxWarp>
          </a:bodyPr>
          <a:lstStyle/>
          <a:p>
            <a:pPr algn="l"/>
            <a:r>
              <a:rPr lang="en-US" dirty="0">
                <a:solidFill>
                  <a:schemeClr val="tx1"/>
                </a:solidFill>
              </a:rPr>
              <a:t>Cellular Profile</a:t>
            </a:r>
          </a:p>
        </p:txBody>
      </p:sp>
      <p:sp>
        <p:nvSpPr>
          <p:cNvPr id="8" name="Content Placeholder 2"/>
          <p:cNvSpPr txBox="1">
            <a:spLocks/>
          </p:cNvSpPr>
          <p:nvPr/>
        </p:nvSpPr>
        <p:spPr>
          <a:xfrm>
            <a:off x="2117550" y="1069859"/>
            <a:ext cx="6100580" cy="3816411"/>
          </a:xfrm>
          <a:prstGeom prst="rect">
            <a:avLst/>
          </a:prstGeom>
        </p:spPr>
        <p:txBody>
          <a:bodyPr/>
          <a:lstStyle>
            <a:lvl1pPr marL="342900" indent="-342900" algn="l" rtl="0" eaLnBrk="0" fontAlgn="base" hangingPunct="0">
              <a:spcBef>
                <a:spcPct val="20000"/>
              </a:spcBef>
              <a:spcAft>
                <a:spcPct val="0"/>
              </a:spcAft>
              <a:buChar char="•"/>
              <a:defRPr sz="2400" b="1">
                <a:solidFill>
                  <a:schemeClr val="tx1"/>
                </a:solidFill>
                <a:latin typeface="+mn-lt"/>
                <a:ea typeface="ヒラギノ角ゴ Pro W3" pitchFamily="-60" charset="-128"/>
                <a:cs typeface="ヒラギノ角ゴ Pro W3" pitchFamily="-60" charset="-128"/>
              </a:defRPr>
            </a:lvl1pPr>
            <a:lvl2pPr marL="742950" indent="-285750" algn="l" rtl="0" eaLnBrk="0" fontAlgn="base" hangingPunct="0">
              <a:spcBef>
                <a:spcPct val="20000"/>
              </a:spcBef>
              <a:spcAft>
                <a:spcPct val="0"/>
              </a:spcAft>
              <a:buChar char="–"/>
              <a:defRPr sz="2400" b="1">
                <a:solidFill>
                  <a:schemeClr val="tx1"/>
                </a:solidFill>
                <a:latin typeface="+mn-lt"/>
                <a:ea typeface="ヒラギノ角ゴ Pro W3" pitchFamily="-60" charset="-128"/>
              </a:defRPr>
            </a:lvl2pPr>
            <a:lvl3pPr marL="11430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3pPr>
            <a:lvl4pPr marL="16002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4pPr>
            <a:lvl5pPr marL="20574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5pPr>
            <a:lvl6pPr marL="2514600" indent="-228600" algn="l" rtl="0" fontAlgn="base">
              <a:spcBef>
                <a:spcPct val="20000"/>
              </a:spcBef>
              <a:spcAft>
                <a:spcPct val="0"/>
              </a:spcAft>
              <a:buChar char="»"/>
              <a:defRPr sz="2400" b="1">
                <a:solidFill>
                  <a:schemeClr val="tx1"/>
                </a:solidFill>
                <a:latin typeface="+mn-lt"/>
              </a:defRPr>
            </a:lvl6pPr>
            <a:lvl7pPr marL="2971800" indent="-228600" algn="l" rtl="0" fontAlgn="base">
              <a:spcBef>
                <a:spcPct val="20000"/>
              </a:spcBef>
              <a:spcAft>
                <a:spcPct val="0"/>
              </a:spcAft>
              <a:buChar char="»"/>
              <a:defRPr sz="2400" b="1">
                <a:solidFill>
                  <a:schemeClr val="tx1"/>
                </a:solidFill>
                <a:latin typeface="+mn-lt"/>
              </a:defRPr>
            </a:lvl7pPr>
            <a:lvl8pPr marL="3429000" indent="-228600" algn="l" rtl="0" fontAlgn="base">
              <a:spcBef>
                <a:spcPct val="20000"/>
              </a:spcBef>
              <a:spcAft>
                <a:spcPct val="0"/>
              </a:spcAft>
              <a:buChar char="»"/>
              <a:defRPr sz="2400" b="1">
                <a:solidFill>
                  <a:schemeClr val="tx1"/>
                </a:solidFill>
                <a:latin typeface="+mn-lt"/>
              </a:defRPr>
            </a:lvl8pPr>
            <a:lvl9pPr marL="3886200" indent="-228600" algn="l" rtl="0" fontAlgn="base">
              <a:spcBef>
                <a:spcPct val="20000"/>
              </a:spcBef>
              <a:spcAft>
                <a:spcPct val="0"/>
              </a:spcAft>
              <a:buChar char="»"/>
              <a:defRPr sz="2400" b="1">
                <a:solidFill>
                  <a:schemeClr val="tx1"/>
                </a:solidFill>
                <a:latin typeface="+mn-lt"/>
              </a:defRPr>
            </a:lvl9pPr>
          </a:lstStyle>
          <a:p>
            <a:pPr marL="0" indent="0">
              <a:spcBef>
                <a:spcPts val="0"/>
              </a:spcBef>
              <a:buNone/>
            </a:pPr>
            <a:r>
              <a:rPr lang="en-US" sz="2000" b="0" kern="0" dirty="0">
                <a:solidFill>
                  <a:srgbClr val="000000"/>
                </a:solidFill>
              </a:rPr>
              <a:t>Blood Sample</a:t>
            </a:r>
            <a:endParaRPr lang="en-US" sz="2000" b="0" i="1" kern="0" dirty="0">
              <a:solidFill>
                <a:srgbClr val="000000"/>
              </a:solidFill>
            </a:endParaRPr>
          </a:p>
          <a:p>
            <a:pPr marL="327600" lvl="1" indent="-182880">
              <a:spcBef>
                <a:spcPts val="0"/>
              </a:spcBef>
              <a:buFont typeface="Arial" panose="020B0604020202020204" pitchFamily="34" charset="0"/>
              <a:buChar char="•"/>
            </a:pPr>
            <a:r>
              <a:rPr lang="en-US" sz="2000" b="0" dirty="0">
                <a:solidFill>
                  <a:srgbClr val="000000"/>
                </a:solidFill>
              </a:rPr>
              <a:t>2 tubes totaling 10 mL per session  </a:t>
            </a:r>
          </a:p>
          <a:p>
            <a:pPr marL="327600" lvl="1" indent="-182880">
              <a:spcBef>
                <a:spcPts val="0"/>
              </a:spcBef>
              <a:buFont typeface="Arial" panose="020B0604020202020204" pitchFamily="34" charset="0"/>
              <a:buChar char="•"/>
            </a:pPr>
            <a:r>
              <a:rPr lang="en-US" sz="2000" b="0" dirty="0">
                <a:solidFill>
                  <a:srgbClr val="000000"/>
                </a:solidFill>
              </a:rPr>
              <a:t>In-flight </a:t>
            </a:r>
            <a:r>
              <a:rPr lang="en-US" sz="2000" b="0" u="sng" dirty="0">
                <a:solidFill>
                  <a:srgbClr val="000000"/>
                </a:solidFill>
              </a:rPr>
              <a:t>live</a:t>
            </a:r>
            <a:r>
              <a:rPr lang="en-US" sz="2000" b="0" dirty="0">
                <a:solidFill>
                  <a:srgbClr val="000000"/>
                </a:solidFill>
              </a:rPr>
              <a:t> blood cells quickly returned to ground </a:t>
            </a:r>
            <a:r>
              <a:rPr lang="en-US" sz="2000" b="0" i="1" dirty="0">
                <a:solidFill>
                  <a:srgbClr val="000000"/>
                </a:solidFill>
              </a:rPr>
              <a:t> </a:t>
            </a:r>
            <a:endParaRPr lang="en-US" sz="2000" b="0" i="1" dirty="0">
              <a:solidFill>
                <a:srgbClr val="000000"/>
              </a:solidFill>
              <a:cs typeface="Arial" panose="020B0604020202020204" pitchFamily="34" charset="0"/>
            </a:endParaRPr>
          </a:p>
          <a:p>
            <a:pPr marL="0" indent="0">
              <a:spcBef>
                <a:spcPts val="1200"/>
              </a:spcBef>
              <a:buNone/>
            </a:pPr>
            <a:r>
              <a:rPr lang="en-US" sz="2000" b="0" dirty="0">
                <a:solidFill>
                  <a:srgbClr val="000000"/>
                </a:solidFill>
              </a:rPr>
              <a:t>Saliva Collection</a:t>
            </a:r>
          </a:p>
          <a:p>
            <a:pPr marL="327600" lvl="1" indent="-182880">
              <a:spcBef>
                <a:spcPts val="0"/>
              </a:spcBef>
              <a:buFont typeface="Arial" panose="020B0604020202020204" pitchFamily="34" charset="0"/>
              <a:buChar char="•"/>
            </a:pPr>
            <a:r>
              <a:rPr lang="en-US" sz="2000" b="0" dirty="0">
                <a:solidFill>
                  <a:srgbClr val="000000"/>
                </a:solidFill>
              </a:rPr>
              <a:t>One saliva sample per session (</a:t>
            </a:r>
            <a:r>
              <a:rPr lang="en-US" sz="2000" b="0" dirty="0" err="1">
                <a:solidFill>
                  <a:srgbClr val="000000"/>
                </a:solidFill>
              </a:rPr>
              <a:t>salivette</a:t>
            </a:r>
            <a:r>
              <a:rPr lang="en-US" sz="2000" b="0" dirty="0">
                <a:solidFill>
                  <a:srgbClr val="000000"/>
                </a:solidFill>
              </a:rPr>
              <a:t>) </a:t>
            </a:r>
            <a:endParaRPr lang="en-US" sz="2000" b="0" strike="sngStrike" dirty="0">
              <a:solidFill>
                <a:srgbClr val="000000"/>
              </a:solidFill>
            </a:endParaRPr>
          </a:p>
          <a:p>
            <a:pPr marL="327600" lvl="1" indent="-182880">
              <a:spcBef>
                <a:spcPts val="0"/>
              </a:spcBef>
              <a:buFont typeface="Arial" panose="020B0604020202020204" pitchFamily="34" charset="0"/>
              <a:buChar char="•"/>
            </a:pPr>
            <a:r>
              <a:rPr lang="en-US" sz="2000" b="0" dirty="0">
                <a:solidFill>
                  <a:srgbClr val="000000"/>
                </a:solidFill>
              </a:rPr>
              <a:t>In-flight, stowed in MELFI </a:t>
            </a:r>
          </a:p>
          <a:p>
            <a:pPr marL="0" indent="0">
              <a:spcBef>
                <a:spcPts val="1200"/>
              </a:spcBef>
              <a:buNone/>
            </a:pPr>
            <a:r>
              <a:rPr lang="en-US" sz="2000" b="0" dirty="0">
                <a:solidFill>
                  <a:srgbClr val="000000"/>
                </a:solidFill>
              </a:rPr>
              <a:t>Cellular Profile Survey (post-flight only)</a:t>
            </a:r>
          </a:p>
          <a:p>
            <a:pPr marL="327600" lvl="1" indent="-182880">
              <a:spcBef>
                <a:spcPts val="0"/>
              </a:spcBef>
              <a:buFont typeface="Arial" panose="020B0604020202020204" pitchFamily="34" charset="0"/>
              <a:buChar char="•"/>
            </a:pPr>
            <a:r>
              <a:rPr lang="en-US" altLang="en-US" sz="2000" b="0" kern="0" dirty="0">
                <a:solidFill>
                  <a:srgbClr val="000000"/>
                </a:solidFill>
                <a:cs typeface="Arial" panose="020B0604020202020204" pitchFamily="34" charset="0"/>
              </a:rPr>
              <a:t>A questionnaire about experiences during flight such as allergies, rashes, infections and wound healing</a:t>
            </a:r>
          </a:p>
          <a:p>
            <a:pPr marL="0" indent="0">
              <a:spcBef>
                <a:spcPts val="1200"/>
              </a:spcBef>
              <a:buNone/>
            </a:pPr>
            <a:r>
              <a:rPr lang="en-US" sz="2000" b="0" dirty="0">
                <a:solidFill>
                  <a:srgbClr val="000000"/>
                </a:solidFill>
                <a:cs typeface="Times New Roman" panose="02020603050405020304" pitchFamily="18" charset="0"/>
              </a:rPr>
              <a:t>Test Sessions</a:t>
            </a:r>
          </a:p>
          <a:p>
            <a:pPr marL="327600" indent="-183600">
              <a:spcBef>
                <a:spcPts val="0"/>
              </a:spcBef>
              <a:buFont typeface="Arial"/>
              <a:buChar char="•"/>
            </a:pPr>
            <a:r>
              <a:rPr lang="en-US" sz="2000" b="0" dirty="0">
                <a:solidFill>
                  <a:srgbClr val="000000"/>
                </a:solidFill>
                <a:cs typeface="Times New Roman" panose="02020603050405020304" pitchFamily="18" charset="0"/>
              </a:rPr>
              <a:t>L-180, L-90</a:t>
            </a:r>
          </a:p>
          <a:p>
            <a:pPr marL="327600" indent="-183600">
              <a:spcBef>
                <a:spcPts val="0"/>
              </a:spcBef>
              <a:buFont typeface="Arial"/>
              <a:buChar char="•"/>
            </a:pPr>
            <a:r>
              <a:rPr lang="en-US" sz="2000" b="0" dirty="0">
                <a:solidFill>
                  <a:srgbClr val="000000"/>
                </a:solidFill>
                <a:cs typeface="Times New Roman" panose="02020603050405020304" pitchFamily="18" charset="0"/>
              </a:rPr>
              <a:t>~FD30, R-30 – Undock of return vehicle</a:t>
            </a:r>
          </a:p>
          <a:p>
            <a:pPr marL="327600" indent="-183600">
              <a:spcBef>
                <a:spcPts val="0"/>
              </a:spcBef>
              <a:buFont typeface="Arial"/>
              <a:buChar char="•"/>
            </a:pPr>
            <a:r>
              <a:rPr lang="en-US" sz="2000" b="0" dirty="0">
                <a:solidFill>
                  <a:srgbClr val="000000"/>
                </a:solidFill>
                <a:cs typeface="Times New Roman" panose="02020603050405020304" pitchFamily="18" charset="0"/>
              </a:rPr>
              <a:t>R+30</a:t>
            </a:r>
          </a:p>
          <a:p>
            <a:pPr marL="0" indent="0" eaLnBrk="1" hangingPunct="1">
              <a:spcBef>
                <a:spcPts val="1200"/>
              </a:spcBef>
              <a:buNone/>
            </a:pPr>
            <a:r>
              <a:rPr lang="en-US" altLang="en-US" sz="2000" b="0" dirty="0">
                <a:solidFill>
                  <a:srgbClr val="000000"/>
                </a:solidFill>
              </a:rPr>
              <a:t>Measures </a:t>
            </a:r>
          </a:p>
          <a:p>
            <a:pPr marL="327600" indent="-183600" eaLnBrk="1" hangingPunct="1">
              <a:spcBef>
                <a:spcPts val="0"/>
              </a:spcBef>
              <a:buFont typeface="Arial" panose="020B0604020202020204" pitchFamily="34" charset="0"/>
              <a:buChar char="•"/>
            </a:pPr>
            <a:r>
              <a:rPr lang="en-US" altLang="en-US" sz="2000" b="0" dirty="0">
                <a:solidFill>
                  <a:srgbClr val="000000"/>
                </a:solidFill>
              </a:rPr>
              <a:t>Stress hormone levels</a:t>
            </a:r>
          </a:p>
          <a:p>
            <a:pPr marL="327600" indent="-183600" eaLnBrk="1" hangingPunct="1">
              <a:spcBef>
                <a:spcPts val="0"/>
              </a:spcBef>
              <a:buFont typeface="Arial" panose="020B0604020202020204" pitchFamily="34" charset="0"/>
              <a:buChar char="•"/>
            </a:pPr>
            <a:r>
              <a:rPr lang="en-US" altLang="en-US" sz="2000" b="0" dirty="0">
                <a:solidFill>
                  <a:srgbClr val="000000"/>
                </a:solidFill>
              </a:rPr>
              <a:t>Viral shedding</a:t>
            </a:r>
          </a:p>
          <a:p>
            <a:pPr marL="327600" indent="-183600" eaLnBrk="1" hangingPunct="1">
              <a:spcBef>
                <a:spcPts val="0"/>
              </a:spcBef>
              <a:buFont typeface="Arial" panose="020B0604020202020204" pitchFamily="34" charset="0"/>
              <a:buChar char="•"/>
            </a:pPr>
            <a:r>
              <a:rPr lang="en-US" altLang="en-US" sz="2000" b="0" dirty="0">
                <a:solidFill>
                  <a:srgbClr val="000000"/>
                </a:solidFill>
              </a:rPr>
              <a:t>Protein level</a:t>
            </a:r>
          </a:p>
          <a:p>
            <a:pPr marL="327600" indent="-183600" eaLnBrk="1" hangingPunct="1">
              <a:spcBef>
                <a:spcPts val="0"/>
              </a:spcBef>
              <a:buFont typeface="Arial" panose="020B0604020202020204" pitchFamily="34" charset="0"/>
              <a:buChar char="•"/>
            </a:pPr>
            <a:r>
              <a:rPr lang="en-US" altLang="en-US" sz="2000" b="0" dirty="0">
                <a:solidFill>
                  <a:srgbClr val="000000"/>
                </a:solidFill>
              </a:rPr>
              <a:t>Types of blood cells</a:t>
            </a:r>
          </a:p>
          <a:p>
            <a:pPr>
              <a:spcBef>
                <a:spcPts val="0"/>
              </a:spcBef>
              <a:buFont typeface="Arial"/>
              <a:buChar char="•"/>
            </a:pPr>
            <a:endParaRPr lang="en-US" sz="2000" b="0" dirty="0">
              <a:solidFill>
                <a:srgbClr val="000000"/>
              </a:solidFill>
              <a:cs typeface="Times New Roman" panose="02020603050405020304" pitchFamily="18" charset="0"/>
            </a:endParaRP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30" y="17084"/>
            <a:ext cx="2073259" cy="3816000"/>
          </a:xfrm>
          <a:prstGeom prst="rect">
            <a:avLst/>
          </a:prstGeom>
        </p:spPr>
      </p:pic>
    </p:spTree>
    <p:extLst>
      <p:ext uri="{BB962C8B-B14F-4D97-AF65-F5344CB8AC3E}">
        <p14:creationId xmlns:p14="http://schemas.microsoft.com/office/powerpoint/2010/main" val="2845838059"/>
      </p:ext>
    </p:extLst>
  </p:cSld>
  <p:clrMapOvr>
    <a:masterClrMapping/>
  </p:clrMapOvr>
  <p:transition advClick="0"/>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139570" y="345434"/>
            <a:ext cx="3317414" cy="523220"/>
          </a:xfrm>
          <a:noFill/>
          <a:ln>
            <a:miter lim="800000"/>
            <a:headEnd/>
            <a:tailEnd/>
          </a:ln>
        </p:spPr>
        <p:txBody>
          <a:bodyPr vert="horz" wrap="square" lIns="91440" tIns="45720" rIns="91440" bIns="45720" numCol="1" anchor="t" anchorCtr="0" compatLnSpc="1">
            <a:prstTxWarp prst="textNoShape">
              <a:avLst/>
            </a:prstTxWarp>
          </a:bodyPr>
          <a:lstStyle/>
          <a:p>
            <a:pPr algn="l"/>
            <a:r>
              <a:rPr lang="en-US" dirty="0">
                <a:solidFill>
                  <a:schemeClr val="tx1"/>
                </a:solidFill>
              </a:rPr>
              <a:t>Cellular Profile</a:t>
            </a:r>
          </a:p>
        </p:txBody>
      </p:sp>
      <p:pic>
        <p:nvPicPr>
          <p:cNvPr id="7" name="Picture 6"/>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6730" y="17084"/>
            <a:ext cx="2073259" cy="3816000"/>
          </a:xfrm>
          <a:prstGeom prst="rect">
            <a:avLst/>
          </a:prstGeom>
        </p:spPr>
      </p:pic>
      <p:pic>
        <p:nvPicPr>
          <p:cNvPr id="3" name="Picture 2">
            <a:extLst>
              <a:ext uri="{FF2B5EF4-FFF2-40B4-BE49-F238E27FC236}">
                <a16:creationId xmlns:a16="http://schemas.microsoft.com/office/drawing/2014/main" id="{7C7409F9-46A5-7747-930C-4BC947B95E58}"/>
              </a:ext>
            </a:extLst>
          </p:cNvPr>
          <p:cNvPicPr>
            <a:picLocks noChangeAspect="1"/>
          </p:cNvPicPr>
          <p:nvPr/>
        </p:nvPicPr>
        <p:blipFill>
          <a:blip r:embed="rId4"/>
          <a:stretch>
            <a:fillRect/>
          </a:stretch>
        </p:blipFill>
        <p:spPr>
          <a:xfrm>
            <a:off x="2312204" y="2213959"/>
            <a:ext cx="6481818" cy="3240909"/>
          </a:xfrm>
          <a:prstGeom prst="rect">
            <a:avLst/>
          </a:prstGeom>
        </p:spPr>
      </p:pic>
    </p:spTree>
    <p:extLst>
      <p:ext uri="{BB962C8B-B14F-4D97-AF65-F5344CB8AC3E}">
        <p14:creationId xmlns:p14="http://schemas.microsoft.com/office/powerpoint/2010/main" val="574231314"/>
      </p:ext>
    </p:extLst>
  </p:cSld>
  <p:clrMapOvr>
    <a:masterClrMapping/>
  </p:clrMapOvr>
  <p:transition advClick="0"/>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113788" y="353304"/>
            <a:ext cx="3990484" cy="523220"/>
          </a:xfrm>
          <a:noFill/>
          <a:ln>
            <a:miter lim="800000"/>
            <a:headEnd/>
            <a:tailEnd/>
          </a:ln>
        </p:spPr>
        <p:txBody>
          <a:bodyPr vert="horz" wrap="square" lIns="91440" tIns="45720" rIns="91440" bIns="45720" numCol="1" anchor="t" anchorCtr="0" compatLnSpc="1">
            <a:prstTxWarp prst="textNoShape">
              <a:avLst/>
            </a:prstTxWarp>
          </a:bodyPr>
          <a:lstStyle/>
          <a:p>
            <a:pPr algn="l"/>
            <a:r>
              <a:rPr lang="en-US" dirty="0">
                <a:solidFill>
                  <a:schemeClr val="tx1"/>
                </a:solidFill>
              </a:rPr>
              <a:t>Biochemical Markers</a:t>
            </a:r>
          </a:p>
        </p:txBody>
      </p:sp>
      <p:sp>
        <p:nvSpPr>
          <p:cNvPr id="4" name="Content Placeholder 2"/>
          <p:cNvSpPr txBox="1">
            <a:spLocks/>
          </p:cNvSpPr>
          <p:nvPr/>
        </p:nvSpPr>
        <p:spPr>
          <a:xfrm>
            <a:off x="2117547" y="1059278"/>
            <a:ext cx="6641357" cy="2476128"/>
          </a:xfrm>
          <a:prstGeom prst="rect">
            <a:avLst/>
          </a:prstGeom>
        </p:spPr>
        <p:txBody>
          <a:bodyPr/>
          <a:lstStyle>
            <a:lvl1pPr marL="342900" indent="-342900" algn="l" rtl="0" eaLnBrk="0" fontAlgn="base" hangingPunct="0">
              <a:spcBef>
                <a:spcPct val="20000"/>
              </a:spcBef>
              <a:spcAft>
                <a:spcPct val="0"/>
              </a:spcAft>
              <a:buChar char="•"/>
              <a:defRPr sz="2400" b="1">
                <a:solidFill>
                  <a:schemeClr val="tx1"/>
                </a:solidFill>
                <a:latin typeface="+mn-lt"/>
                <a:ea typeface="ヒラギノ角ゴ Pro W3" pitchFamily="-60" charset="-128"/>
                <a:cs typeface="ヒラギノ角ゴ Pro W3" pitchFamily="-60" charset="-128"/>
              </a:defRPr>
            </a:lvl1pPr>
            <a:lvl2pPr marL="742950" indent="-285750" algn="l" rtl="0" eaLnBrk="0" fontAlgn="base" hangingPunct="0">
              <a:spcBef>
                <a:spcPct val="20000"/>
              </a:spcBef>
              <a:spcAft>
                <a:spcPct val="0"/>
              </a:spcAft>
              <a:buChar char="–"/>
              <a:defRPr sz="2400" b="1">
                <a:solidFill>
                  <a:schemeClr val="tx1"/>
                </a:solidFill>
                <a:latin typeface="+mn-lt"/>
                <a:ea typeface="ヒラギノ角ゴ Pro W3" pitchFamily="-60" charset="-128"/>
              </a:defRPr>
            </a:lvl2pPr>
            <a:lvl3pPr marL="11430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3pPr>
            <a:lvl4pPr marL="16002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4pPr>
            <a:lvl5pPr marL="20574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5pPr>
            <a:lvl6pPr marL="2514600" indent="-228600" algn="l" rtl="0" fontAlgn="base">
              <a:spcBef>
                <a:spcPct val="20000"/>
              </a:spcBef>
              <a:spcAft>
                <a:spcPct val="0"/>
              </a:spcAft>
              <a:buChar char="»"/>
              <a:defRPr sz="2400" b="1">
                <a:solidFill>
                  <a:schemeClr val="tx1"/>
                </a:solidFill>
                <a:latin typeface="+mn-lt"/>
              </a:defRPr>
            </a:lvl6pPr>
            <a:lvl7pPr marL="2971800" indent="-228600" algn="l" rtl="0" fontAlgn="base">
              <a:spcBef>
                <a:spcPct val="20000"/>
              </a:spcBef>
              <a:spcAft>
                <a:spcPct val="0"/>
              </a:spcAft>
              <a:buChar char="»"/>
              <a:defRPr sz="2400" b="1">
                <a:solidFill>
                  <a:schemeClr val="tx1"/>
                </a:solidFill>
                <a:latin typeface="+mn-lt"/>
              </a:defRPr>
            </a:lvl7pPr>
            <a:lvl8pPr marL="3429000" indent="-228600" algn="l" rtl="0" fontAlgn="base">
              <a:spcBef>
                <a:spcPct val="20000"/>
              </a:spcBef>
              <a:spcAft>
                <a:spcPct val="0"/>
              </a:spcAft>
              <a:buChar char="»"/>
              <a:defRPr sz="2400" b="1">
                <a:solidFill>
                  <a:schemeClr val="tx1"/>
                </a:solidFill>
                <a:latin typeface="+mn-lt"/>
              </a:defRPr>
            </a:lvl8pPr>
            <a:lvl9pPr marL="3886200" indent="-228600" algn="l" rtl="0" fontAlgn="base">
              <a:spcBef>
                <a:spcPct val="20000"/>
              </a:spcBef>
              <a:spcAft>
                <a:spcPct val="0"/>
              </a:spcAft>
              <a:buChar char="»"/>
              <a:defRPr sz="2400" b="1">
                <a:solidFill>
                  <a:schemeClr val="tx1"/>
                </a:solidFill>
                <a:latin typeface="+mn-lt"/>
              </a:defRPr>
            </a:lvl9pPr>
          </a:lstStyle>
          <a:p>
            <a:pPr marL="0" indent="0">
              <a:spcBef>
                <a:spcPts val="0"/>
              </a:spcBef>
              <a:buNone/>
            </a:pPr>
            <a:r>
              <a:rPr lang="en-US" sz="2000" b="0" kern="0" dirty="0">
                <a:solidFill>
                  <a:srgbClr val="000000"/>
                </a:solidFill>
              </a:rPr>
              <a:t>Blood Sample</a:t>
            </a:r>
            <a:endParaRPr lang="en-US" sz="2000" b="0" i="1" kern="0" dirty="0">
              <a:solidFill>
                <a:srgbClr val="000000"/>
              </a:solidFill>
            </a:endParaRPr>
          </a:p>
          <a:p>
            <a:pPr marL="327600" lvl="1" indent="-182880">
              <a:spcBef>
                <a:spcPts val="0"/>
              </a:spcBef>
              <a:buFont typeface="Arial" panose="020B0604020202020204" pitchFamily="34" charset="0"/>
              <a:buChar char="•"/>
            </a:pPr>
            <a:r>
              <a:rPr lang="en-US" sz="2000" b="0" dirty="0">
                <a:solidFill>
                  <a:srgbClr val="000000"/>
                </a:solidFill>
              </a:rPr>
              <a:t>Ground: 3 tubes totaling 15.7 mL; collected early morning</a:t>
            </a:r>
          </a:p>
          <a:p>
            <a:pPr marL="327600" lvl="1" indent="-182880">
              <a:spcBef>
                <a:spcPts val="0"/>
              </a:spcBef>
              <a:buFont typeface="Arial" panose="020B0604020202020204" pitchFamily="34" charset="0"/>
              <a:buChar char="•"/>
            </a:pPr>
            <a:r>
              <a:rPr lang="en-US" sz="2000" b="0" dirty="0">
                <a:solidFill>
                  <a:srgbClr val="000000"/>
                </a:solidFill>
              </a:rPr>
              <a:t>In-flight: 2 tubes totaling 15 mL per session</a:t>
            </a:r>
          </a:p>
          <a:p>
            <a:pPr marL="0" indent="-125730">
              <a:spcBef>
                <a:spcPts val="1200"/>
              </a:spcBef>
              <a:buNone/>
            </a:pPr>
            <a:r>
              <a:rPr lang="en-US" sz="2000" b="0" dirty="0">
                <a:solidFill>
                  <a:srgbClr val="000000"/>
                </a:solidFill>
              </a:rPr>
              <a:t>Urine Collection</a:t>
            </a:r>
          </a:p>
          <a:p>
            <a:pPr marL="327600" lvl="1" indent="-182880">
              <a:spcBef>
                <a:spcPts val="0"/>
              </a:spcBef>
              <a:buFont typeface="Arial" panose="020B0604020202020204" pitchFamily="34" charset="0"/>
              <a:buChar char="•"/>
            </a:pPr>
            <a:r>
              <a:rPr lang="en-US" sz="2000" b="0" dirty="0">
                <a:solidFill>
                  <a:srgbClr val="000000"/>
                </a:solidFill>
              </a:rPr>
              <a:t>Ground only</a:t>
            </a:r>
          </a:p>
          <a:p>
            <a:pPr marL="327600" lvl="1" indent="-182880">
              <a:spcBef>
                <a:spcPts val="0"/>
              </a:spcBef>
              <a:buFont typeface="Arial" panose="020B0604020202020204" pitchFamily="34" charset="0"/>
              <a:buChar char="•"/>
            </a:pPr>
            <a:r>
              <a:rPr lang="en-US" sz="2000" b="0" dirty="0">
                <a:solidFill>
                  <a:srgbClr val="000000"/>
                </a:solidFill>
              </a:rPr>
              <a:t>24-hour urine collection–shared with medical collection when feasible</a:t>
            </a:r>
          </a:p>
          <a:p>
            <a:pPr marL="0" indent="0">
              <a:spcBef>
                <a:spcPts val="1200"/>
              </a:spcBef>
              <a:buNone/>
            </a:pPr>
            <a:r>
              <a:rPr lang="en-US" sz="2000" b="0" kern="0" dirty="0">
                <a:solidFill>
                  <a:srgbClr val="000000"/>
                </a:solidFill>
              </a:rPr>
              <a:t>Questionnaire</a:t>
            </a:r>
          </a:p>
          <a:p>
            <a:pPr marL="327600" lvl="1" indent="-182880">
              <a:spcBef>
                <a:spcPts val="0"/>
              </a:spcBef>
              <a:buFont typeface="Arial" panose="020B0604020202020204" pitchFamily="34" charset="0"/>
              <a:buChar char="•"/>
            </a:pPr>
            <a:r>
              <a:rPr lang="en-US" sz="2000" b="0" kern="0" dirty="0">
                <a:solidFill>
                  <a:srgbClr val="000000"/>
                </a:solidFill>
              </a:rPr>
              <a:t>Ground only</a:t>
            </a:r>
          </a:p>
          <a:p>
            <a:pPr marL="327600" lvl="1" indent="-182880">
              <a:spcBef>
                <a:spcPts val="0"/>
              </a:spcBef>
              <a:buFont typeface="Arial" panose="020B0604020202020204" pitchFamily="34" charset="0"/>
              <a:buChar char="•"/>
            </a:pPr>
            <a:r>
              <a:rPr lang="en-US" sz="2000" b="0" kern="0" dirty="0">
                <a:solidFill>
                  <a:srgbClr val="000000"/>
                </a:solidFill>
              </a:rPr>
              <a:t>Exercise log completed at time of sample collection</a:t>
            </a:r>
          </a:p>
          <a:p>
            <a:pPr marL="0" indent="-125730">
              <a:spcBef>
                <a:spcPts val="1200"/>
              </a:spcBef>
              <a:buNone/>
            </a:pPr>
            <a:r>
              <a:rPr lang="en-US" sz="2000" b="0" kern="0" dirty="0">
                <a:solidFill>
                  <a:srgbClr val="000000"/>
                </a:solidFill>
              </a:rPr>
              <a:t>Test Sessions</a:t>
            </a:r>
          </a:p>
          <a:p>
            <a:pPr marL="327600" lvl="1" indent="-182880">
              <a:spcBef>
                <a:spcPts val="0"/>
              </a:spcBef>
              <a:buFont typeface="Arial" panose="020B0604020202020204" pitchFamily="34" charset="0"/>
              <a:buChar char="•"/>
            </a:pPr>
            <a:r>
              <a:rPr lang="en-US" sz="2000" b="0" kern="0" dirty="0">
                <a:solidFill>
                  <a:srgbClr val="000000"/>
                </a:solidFill>
              </a:rPr>
              <a:t>L-180</a:t>
            </a:r>
          </a:p>
          <a:p>
            <a:pPr marL="327600" lvl="1" indent="-182880">
              <a:spcBef>
                <a:spcPts val="0"/>
              </a:spcBef>
              <a:buFont typeface="Arial" panose="020B0604020202020204" pitchFamily="34" charset="0"/>
              <a:buChar char="•"/>
            </a:pPr>
            <a:r>
              <a:rPr lang="en-US" sz="2000" b="0" kern="0" dirty="0">
                <a:solidFill>
                  <a:srgbClr val="000000"/>
                </a:solidFill>
              </a:rPr>
              <a:t>FD30, R-30</a:t>
            </a:r>
          </a:p>
          <a:p>
            <a:pPr marL="327600" lvl="1" indent="-182880">
              <a:spcBef>
                <a:spcPts val="0"/>
              </a:spcBef>
              <a:buFont typeface="Arial" panose="020B0604020202020204" pitchFamily="34" charset="0"/>
              <a:buChar char="•"/>
            </a:pPr>
            <a:r>
              <a:rPr lang="en-US" sz="2000" b="0" kern="0" dirty="0">
                <a:solidFill>
                  <a:srgbClr val="000000"/>
                </a:solidFill>
              </a:rPr>
              <a:t>R+30</a:t>
            </a:r>
          </a:p>
          <a:p>
            <a:pPr marL="0" indent="-125730">
              <a:spcBef>
                <a:spcPts val="1200"/>
              </a:spcBef>
              <a:buNone/>
            </a:pPr>
            <a:r>
              <a:rPr lang="en-US" altLang="en-US" sz="2000" b="0" dirty="0">
                <a:solidFill>
                  <a:srgbClr val="000000"/>
                </a:solidFill>
              </a:rPr>
              <a:t>Measures </a:t>
            </a:r>
          </a:p>
          <a:p>
            <a:pPr marL="327600" indent="-183600" eaLnBrk="1" hangingPunct="1">
              <a:spcBef>
                <a:spcPts val="0"/>
              </a:spcBef>
              <a:buFont typeface="Arial" panose="020B0604020202020204" pitchFamily="34" charset="0"/>
              <a:buChar char="•"/>
            </a:pPr>
            <a:r>
              <a:rPr lang="en-US" altLang="en-US" sz="2000" b="0" dirty="0">
                <a:solidFill>
                  <a:srgbClr val="000000"/>
                </a:solidFill>
              </a:rPr>
              <a:t>Complete blood count</a:t>
            </a:r>
          </a:p>
          <a:p>
            <a:pPr marL="327600" indent="-183600" eaLnBrk="1" hangingPunct="1">
              <a:spcBef>
                <a:spcPts val="0"/>
              </a:spcBef>
              <a:buFont typeface="Arial" panose="020B0604020202020204" pitchFamily="34" charset="0"/>
              <a:buChar char="•"/>
            </a:pPr>
            <a:r>
              <a:rPr lang="en-US" altLang="en-US" sz="2000" b="0" dirty="0">
                <a:solidFill>
                  <a:srgbClr val="000000"/>
                </a:solidFill>
              </a:rPr>
              <a:t>Comprehensive metabolic panel</a:t>
            </a:r>
          </a:p>
          <a:p>
            <a:pPr marL="327600" indent="-183600" eaLnBrk="1" hangingPunct="1">
              <a:spcBef>
                <a:spcPts val="0"/>
              </a:spcBef>
              <a:buFont typeface="Arial" panose="020B0604020202020204" pitchFamily="34" charset="0"/>
              <a:buChar char="•"/>
            </a:pPr>
            <a:r>
              <a:rPr lang="en-US" altLang="en-US" sz="2000" b="0" dirty="0">
                <a:solidFill>
                  <a:srgbClr val="000000"/>
                </a:solidFill>
              </a:rPr>
              <a:t>Comprehensive chemistry panel</a:t>
            </a:r>
          </a:p>
          <a:p>
            <a:pPr marL="457200" lvl="1" indent="-182880">
              <a:spcBef>
                <a:spcPts val="0"/>
              </a:spcBef>
              <a:buFont typeface="Arial" panose="020B0604020202020204" pitchFamily="34" charset="0"/>
              <a:buChar char="•"/>
            </a:pPr>
            <a:endParaRPr lang="en-US" sz="2000" b="0" kern="0" dirty="0">
              <a:solidFill>
                <a:srgbClr val="000000"/>
              </a:solidFill>
            </a:endParaRPr>
          </a:p>
          <a:p>
            <a:endParaRPr lang="en-US" sz="2000" b="0" kern="0" dirty="0">
              <a:solidFill>
                <a:srgbClr val="000000"/>
              </a:solidFill>
            </a:endParaRP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94" y="16388"/>
            <a:ext cx="2073260" cy="3816000"/>
          </a:xfrm>
          <a:prstGeom prst="rect">
            <a:avLst/>
          </a:prstGeom>
        </p:spPr>
      </p:pic>
    </p:spTree>
    <p:extLst>
      <p:ext uri="{BB962C8B-B14F-4D97-AF65-F5344CB8AC3E}">
        <p14:creationId xmlns:p14="http://schemas.microsoft.com/office/powerpoint/2010/main" val="2748373048"/>
      </p:ext>
    </p:extLst>
  </p:cSld>
  <p:clrMapOvr>
    <a:masterClrMapping/>
  </p:clrMapOvr>
  <p:transition advClick="0"/>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F7CCF2-D330-4647-89CE-0C8E6CAF25B3}"/>
              </a:ext>
            </a:extLst>
          </p:cNvPr>
          <p:cNvSpPr>
            <a:spLocks noGrp="1"/>
          </p:cNvSpPr>
          <p:nvPr>
            <p:ph type="title"/>
          </p:nvPr>
        </p:nvSpPr>
        <p:spPr>
          <a:xfrm>
            <a:off x="2670281" y="362570"/>
            <a:ext cx="3759042" cy="473591"/>
          </a:xfrm>
        </p:spPr>
        <p:txBody>
          <a:bodyPr/>
          <a:lstStyle/>
          <a:p>
            <a:r>
              <a:rPr lang="en-US" dirty="0"/>
              <a:t>Biochemical Analytes</a:t>
            </a:r>
          </a:p>
        </p:txBody>
      </p:sp>
      <p:sp>
        <p:nvSpPr>
          <p:cNvPr id="4" name="Rectangle 3">
            <a:extLst>
              <a:ext uri="{FF2B5EF4-FFF2-40B4-BE49-F238E27FC236}">
                <a16:creationId xmlns:a16="http://schemas.microsoft.com/office/drawing/2014/main" id="{ADCE39BF-7CA0-EA42-8948-9CE67D5F6D30}"/>
              </a:ext>
            </a:extLst>
          </p:cNvPr>
          <p:cNvSpPr/>
          <p:nvPr/>
        </p:nvSpPr>
        <p:spPr>
          <a:xfrm>
            <a:off x="291977" y="982356"/>
            <a:ext cx="4824310" cy="5807744"/>
          </a:xfrm>
          <a:prstGeom prst="rect">
            <a:avLst/>
          </a:prstGeom>
        </p:spPr>
        <p:txBody>
          <a:bodyPr wrap="square">
            <a:spAutoFit/>
          </a:bodyPr>
          <a:lstStyle/>
          <a:p>
            <a:pPr marL="182880" indent="-182880" algn="l">
              <a:spcBef>
                <a:spcPts val="0"/>
              </a:spcBef>
              <a:spcAft>
                <a:spcPts val="300"/>
              </a:spcAft>
              <a:buFont typeface="Arial" panose="020B0604020202020204" pitchFamily="34" charset="0"/>
              <a:buChar char="•"/>
            </a:pPr>
            <a:r>
              <a:rPr lang="en-US" dirty="0">
                <a:latin typeface="+mn-lt"/>
              </a:rPr>
              <a:t>Blood samples</a:t>
            </a:r>
          </a:p>
          <a:p>
            <a:pPr marL="466344" lvl="1" indent="-274320" algn="l">
              <a:spcBef>
                <a:spcPts val="0"/>
              </a:spcBef>
              <a:spcAft>
                <a:spcPts val="0"/>
              </a:spcAft>
              <a:buFont typeface="System Font Regular"/>
              <a:buChar char="–"/>
            </a:pPr>
            <a:r>
              <a:rPr lang="en-US" b="0" dirty="0">
                <a:latin typeface="+mn-lt"/>
              </a:rPr>
              <a:t>plasma allergy profile, plasma cytokine levels, VS cell expansion and cytotoxicity,      T cell function, peripheral leukocyte distribution, and mitogen stimulated cytokine profiles, </a:t>
            </a:r>
            <a:r>
              <a:rPr lang="en-US" b="0" dirty="0" err="1">
                <a:latin typeface="+mn-lt"/>
              </a:rPr>
              <a:t>iCa</a:t>
            </a:r>
            <a:r>
              <a:rPr lang="en-US" b="0" dirty="0">
                <a:latin typeface="+mn-lt"/>
              </a:rPr>
              <a:t>, white blood cell count, neutrophils, lymphocytes, monocytes, eosinophils, basophils, red blood cell count, reticulocyte count, platelet count, mean platelet volume, and platelet distribution width</a:t>
            </a:r>
          </a:p>
          <a:p>
            <a:pPr marL="466344" lvl="1" indent="-274320" algn="l">
              <a:spcBef>
                <a:spcPts val="600"/>
              </a:spcBef>
              <a:spcAft>
                <a:spcPts val="0"/>
              </a:spcAft>
              <a:buFont typeface="System Font Regular"/>
              <a:buChar char="–"/>
            </a:pPr>
            <a:r>
              <a:rPr lang="en-US" b="0" dirty="0">
                <a:latin typeface="+mn-lt"/>
              </a:rPr>
              <a:t>serum CO2, BUN, bilirubin, glucose, serum 1,25-dihydroxyvitamin D, serum 25-hydroxyvitamin D, BSAP, calcium, ALT, AST, alkaline phosphatase, sodium, potassium, chloride, total protein, albumin, creatinine, osteocalcin, undercarboxylated osteocalcin, intact PTH, </a:t>
            </a:r>
            <a:r>
              <a:rPr lang="en-US" b="0" dirty="0" err="1">
                <a:latin typeface="+mn-lt"/>
              </a:rPr>
              <a:t>osteoprotegerin</a:t>
            </a:r>
            <a:r>
              <a:rPr lang="en-US" b="0" dirty="0">
                <a:latin typeface="+mn-lt"/>
              </a:rPr>
              <a:t> (OPG), </a:t>
            </a:r>
            <a:r>
              <a:rPr lang="en-US" b="0" dirty="0" err="1">
                <a:latin typeface="+mn-lt"/>
              </a:rPr>
              <a:t>osteoprotegerin</a:t>
            </a:r>
            <a:r>
              <a:rPr lang="en-US" b="0" dirty="0">
                <a:latin typeface="+mn-lt"/>
              </a:rPr>
              <a:t> ligand/RANKL, leptin, IGF-1, sclerostin, hepcidin, and N-terminal </a:t>
            </a:r>
            <a:r>
              <a:rPr lang="en-US" b="0" dirty="0" err="1">
                <a:latin typeface="+mn-lt"/>
              </a:rPr>
              <a:t>propeptide</a:t>
            </a:r>
            <a:r>
              <a:rPr lang="en-US" b="0" dirty="0">
                <a:latin typeface="+mn-lt"/>
              </a:rPr>
              <a:t> of type I procollagen (P1NP)</a:t>
            </a:r>
          </a:p>
          <a:p>
            <a:pPr marL="466344" lvl="1" indent="-274320" algn="l">
              <a:spcBef>
                <a:spcPts val="600"/>
              </a:spcBef>
              <a:spcAft>
                <a:spcPts val="0"/>
              </a:spcAft>
              <a:buFont typeface="System Font Regular"/>
              <a:buChar char="–"/>
            </a:pPr>
            <a:r>
              <a:rPr lang="en-US" b="0" dirty="0">
                <a:latin typeface="+mn-lt"/>
              </a:rPr>
              <a:t>hemoglobin, hematocrit</a:t>
            </a:r>
          </a:p>
        </p:txBody>
      </p:sp>
      <p:sp>
        <p:nvSpPr>
          <p:cNvPr id="5" name="Rectangle 4">
            <a:extLst>
              <a:ext uri="{FF2B5EF4-FFF2-40B4-BE49-F238E27FC236}">
                <a16:creationId xmlns:a16="http://schemas.microsoft.com/office/drawing/2014/main" id="{D8123C12-7473-434A-B694-B8AA0898EA51}"/>
              </a:ext>
            </a:extLst>
          </p:cNvPr>
          <p:cNvSpPr/>
          <p:nvPr/>
        </p:nvSpPr>
        <p:spPr>
          <a:xfrm>
            <a:off x="5279571" y="982356"/>
            <a:ext cx="3577220" cy="5233740"/>
          </a:xfrm>
          <a:prstGeom prst="rect">
            <a:avLst/>
          </a:prstGeom>
        </p:spPr>
        <p:txBody>
          <a:bodyPr wrap="square">
            <a:spAutoFit/>
          </a:bodyPr>
          <a:lstStyle/>
          <a:p>
            <a:pPr marL="182880" indent="-182880" algn="l">
              <a:spcBef>
                <a:spcPts val="1200"/>
              </a:spcBef>
              <a:spcAft>
                <a:spcPts val="300"/>
              </a:spcAft>
              <a:buFont typeface="Arial" panose="020B0604020202020204" pitchFamily="34" charset="0"/>
              <a:buChar char="•"/>
            </a:pPr>
            <a:r>
              <a:rPr lang="en-US" dirty="0">
                <a:latin typeface="+mn-lt"/>
              </a:rPr>
              <a:t>Urine samples</a:t>
            </a:r>
          </a:p>
          <a:p>
            <a:pPr marL="377190" lvl="1" indent="-194310" algn="l">
              <a:spcBef>
                <a:spcPts val="0"/>
              </a:spcBef>
              <a:spcAft>
                <a:spcPts val="0"/>
              </a:spcAft>
              <a:buFont typeface="System Font Regular"/>
              <a:buChar char="–"/>
            </a:pPr>
            <a:r>
              <a:rPr lang="en-US" b="0" dirty="0">
                <a:latin typeface="+mn-lt"/>
              </a:rPr>
              <a:t>sodium, potassium, creatinine, pH, 24-hour volume, calcium, phosphorus, magnesium, uric acid, citrate, sulfate, calcium oxalate supersaturation, calcium phosphate supersaturation, sodium urate supersaturation, struvite supersaturation, uric acid supersaturation, and oxalate</a:t>
            </a:r>
          </a:p>
          <a:p>
            <a:pPr marL="194310" lvl="1" indent="-194310" algn="l">
              <a:spcBef>
                <a:spcPts val="1800"/>
              </a:spcBef>
              <a:spcAft>
                <a:spcPts val="300"/>
              </a:spcAft>
              <a:buFont typeface="Arial" panose="020B0604020202020204" pitchFamily="34" charset="0"/>
              <a:buChar char="•"/>
            </a:pPr>
            <a:r>
              <a:rPr lang="en-US" dirty="0">
                <a:latin typeface="+mn-lt"/>
              </a:rPr>
              <a:t>Saliva samples </a:t>
            </a:r>
          </a:p>
          <a:p>
            <a:pPr marL="377190" lvl="2" indent="-194310" algn="l">
              <a:spcBef>
                <a:spcPts val="0"/>
              </a:spcBef>
              <a:spcAft>
                <a:spcPts val="0"/>
              </a:spcAft>
              <a:buFont typeface="System Font Regular"/>
              <a:buChar char="–"/>
            </a:pPr>
            <a:r>
              <a:rPr lang="en-US" b="0" dirty="0">
                <a:latin typeface="+mn-lt"/>
              </a:rPr>
              <a:t>viral DNA</a:t>
            </a:r>
          </a:p>
          <a:p>
            <a:pPr marL="194310" lvl="1" indent="-194310" algn="l">
              <a:spcBef>
                <a:spcPts val="1800"/>
              </a:spcBef>
              <a:spcAft>
                <a:spcPts val="300"/>
              </a:spcAft>
              <a:buFont typeface="Arial" panose="020B0604020202020204" pitchFamily="34" charset="0"/>
              <a:buChar char="•"/>
            </a:pPr>
            <a:r>
              <a:rPr lang="en-US" dirty="0">
                <a:latin typeface="+mn-lt"/>
              </a:rPr>
              <a:t>Body and fecal samples</a:t>
            </a:r>
          </a:p>
          <a:p>
            <a:pPr marL="377190" lvl="2" indent="-194310" algn="l">
              <a:spcBef>
                <a:spcPts val="0"/>
              </a:spcBef>
              <a:spcAft>
                <a:spcPts val="600"/>
              </a:spcAft>
              <a:buFont typeface="System Font Regular"/>
              <a:buChar char="–"/>
            </a:pPr>
            <a:r>
              <a:rPr lang="en-US" b="0" dirty="0">
                <a:latin typeface="+mn-lt"/>
              </a:rPr>
              <a:t>bacterial DNA (gDNA, 16S rDNA)</a:t>
            </a:r>
          </a:p>
          <a:p>
            <a:pPr marL="377190" lvl="2" indent="-194310" algn="l">
              <a:spcBef>
                <a:spcPts val="0"/>
              </a:spcBef>
              <a:spcAft>
                <a:spcPts val="600"/>
              </a:spcAft>
              <a:buFont typeface="System Font Regular"/>
              <a:buChar char="–"/>
            </a:pPr>
            <a:r>
              <a:rPr lang="en-US" b="0" dirty="0">
                <a:latin typeface="+mn-lt"/>
              </a:rPr>
              <a:t>microbial differences in community composition among group of samples</a:t>
            </a:r>
          </a:p>
        </p:txBody>
      </p:sp>
    </p:spTree>
    <p:extLst>
      <p:ext uri="{BB962C8B-B14F-4D97-AF65-F5344CB8AC3E}">
        <p14:creationId xmlns:p14="http://schemas.microsoft.com/office/powerpoint/2010/main" val="1558960657"/>
      </p:ext>
    </p:extLst>
  </p:cSld>
  <p:clrMapOvr>
    <a:masterClrMapping/>
  </p:clrMapOvr>
  <p:transition spd="med"/>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113788" y="353304"/>
            <a:ext cx="3990484" cy="523220"/>
          </a:xfrm>
          <a:noFill/>
          <a:ln>
            <a:miter lim="800000"/>
            <a:headEnd/>
            <a:tailEnd/>
          </a:ln>
        </p:spPr>
        <p:txBody>
          <a:bodyPr vert="horz" wrap="square" lIns="91440" tIns="45720" rIns="91440" bIns="45720" numCol="1" anchor="t" anchorCtr="0" compatLnSpc="1">
            <a:prstTxWarp prst="textNoShape">
              <a:avLst/>
            </a:prstTxWarp>
          </a:bodyPr>
          <a:lstStyle/>
          <a:p>
            <a:pPr algn="l"/>
            <a:r>
              <a:rPr lang="en-US" dirty="0">
                <a:solidFill>
                  <a:schemeClr val="tx1"/>
                </a:solidFill>
              </a:rPr>
              <a:t>Biochemical Markers</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8194" y="16388"/>
            <a:ext cx="2073260" cy="3816000"/>
          </a:xfrm>
          <a:prstGeom prst="rect">
            <a:avLst/>
          </a:prstGeom>
        </p:spPr>
      </p:pic>
      <p:sp>
        <p:nvSpPr>
          <p:cNvPr id="5" name="Content Placeholder 2"/>
          <p:cNvSpPr txBox="1">
            <a:spLocks/>
          </p:cNvSpPr>
          <p:nvPr/>
        </p:nvSpPr>
        <p:spPr>
          <a:xfrm>
            <a:off x="2698608" y="5345257"/>
            <a:ext cx="5004541" cy="752875"/>
          </a:xfrm>
          <a:prstGeom prst="rect">
            <a:avLst/>
          </a:prstGeom>
        </p:spPr>
        <p:txBody>
          <a:bodyPr/>
          <a:lstStyle>
            <a:lvl1pPr marL="342900" indent="-342900" algn="l" rtl="0" eaLnBrk="0" fontAlgn="base" hangingPunct="0">
              <a:spcBef>
                <a:spcPct val="20000"/>
              </a:spcBef>
              <a:spcAft>
                <a:spcPct val="0"/>
              </a:spcAft>
              <a:buChar char="•"/>
              <a:defRPr sz="2400" b="1">
                <a:solidFill>
                  <a:schemeClr val="tx1"/>
                </a:solidFill>
                <a:latin typeface="+mn-lt"/>
                <a:ea typeface="ヒラギノ角ゴ Pro W3" pitchFamily="-60" charset="-128"/>
                <a:cs typeface="ヒラギノ角ゴ Pro W3" pitchFamily="-60" charset="-128"/>
              </a:defRPr>
            </a:lvl1pPr>
            <a:lvl2pPr marL="742950" indent="-285750" algn="l" rtl="0" eaLnBrk="0" fontAlgn="base" hangingPunct="0">
              <a:spcBef>
                <a:spcPct val="20000"/>
              </a:spcBef>
              <a:spcAft>
                <a:spcPct val="0"/>
              </a:spcAft>
              <a:buChar char="–"/>
              <a:defRPr sz="2400" b="1">
                <a:solidFill>
                  <a:schemeClr val="tx1"/>
                </a:solidFill>
                <a:latin typeface="+mn-lt"/>
                <a:ea typeface="ヒラギノ角ゴ Pro W3" pitchFamily="-60" charset="-128"/>
              </a:defRPr>
            </a:lvl2pPr>
            <a:lvl3pPr marL="11430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3pPr>
            <a:lvl4pPr marL="16002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4pPr>
            <a:lvl5pPr marL="20574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5pPr>
            <a:lvl6pPr marL="2514600" indent="-228600" algn="l" rtl="0" fontAlgn="base">
              <a:spcBef>
                <a:spcPct val="20000"/>
              </a:spcBef>
              <a:spcAft>
                <a:spcPct val="0"/>
              </a:spcAft>
              <a:buChar char="»"/>
              <a:defRPr sz="2400" b="1">
                <a:solidFill>
                  <a:schemeClr val="tx1"/>
                </a:solidFill>
                <a:latin typeface="+mn-lt"/>
              </a:defRPr>
            </a:lvl6pPr>
            <a:lvl7pPr marL="2971800" indent="-228600" algn="l" rtl="0" fontAlgn="base">
              <a:spcBef>
                <a:spcPct val="20000"/>
              </a:spcBef>
              <a:spcAft>
                <a:spcPct val="0"/>
              </a:spcAft>
              <a:buChar char="»"/>
              <a:defRPr sz="2400" b="1">
                <a:solidFill>
                  <a:schemeClr val="tx1"/>
                </a:solidFill>
                <a:latin typeface="+mn-lt"/>
              </a:defRPr>
            </a:lvl7pPr>
            <a:lvl8pPr marL="3429000" indent="-228600" algn="l" rtl="0" fontAlgn="base">
              <a:spcBef>
                <a:spcPct val="20000"/>
              </a:spcBef>
              <a:spcAft>
                <a:spcPct val="0"/>
              </a:spcAft>
              <a:buChar char="»"/>
              <a:defRPr sz="2400" b="1">
                <a:solidFill>
                  <a:schemeClr val="tx1"/>
                </a:solidFill>
                <a:latin typeface="+mn-lt"/>
              </a:defRPr>
            </a:lvl8pPr>
            <a:lvl9pPr marL="3886200" indent="-228600" algn="l" rtl="0" fontAlgn="base">
              <a:spcBef>
                <a:spcPct val="20000"/>
              </a:spcBef>
              <a:spcAft>
                <a:spcPct val="0"/>
              </a:spcAft>
              <a:buChar char="»"/>
              <a:defRPr sz="2400" b="1">
                <a:solidFill>
                  <a:schemeClr val="tx1"/>
                </a:solidFill>
                <a:latin typeface="+mn-lt"/>
              </a:defRPr>
            </a:lvl9pPr>
          </a:lstStyle>
          <a:p>
            <a:pPr marL="0" indent="0">
              <a:spcBef>
                <a:spcPts val="0"/>
              </a:spcBef>
              <a:buNone/>
            </a:pPr>
            <a:r>
              <a:rPr lang="en-US" sz="2000" b="0" kern="0" dirty="0">
                <a:solidFill>
                  <a:srgbClr val="000000"/>
                </a:solidFill>
              </a:rPr>
              <a:t>Liver enzyme alanine aminotransferase (ALT) from </a:t>
            </a:r>
            <a:r>
              <a:rPr lang="en-US" sz="2000" b="0" kern="0" dirty="0">
                <a:solidFill>
                  <a:srgbClr val="0000FF"/>
                </a:solidFill>
              </a:rPr>
              <a:t>SSM subjects </a:t>
            </a:r>
            <a:r>
              <a:rPr lang="en-US" sz="2000" b="0" kern="0" dirty="0">
                <a:solidFill>
                  <a:srgbClr val="000000"/>
                </a:solidFill>
              </a:rPr>
              <a:t>compared to </a:t>
            </a:r>
            <a:r>
              <a:rPr lang="en-US" sz="2000" b="0" kern="0" dirty="0">
                <a:solidFill>
                  <a:srgbClr val="6F079C"/>
                </a:solidFill>
              </a:rPr>
              <a:t>64 astronauts (purple line; mean ± SD)</a:t>
            </a:r>
          </a:p>
        </p:txBody>
      </p:sp>
      <p:pic>
        <p:nvPicPr>
          <p:cNvPr id="3" name="Picture 2" descr="image002.pn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2410632" y="1545039"/>
            <a:ext cx="5111102" cy="3693934"/>
          </a:xfrm>
          <a:prstGeom prst="rect">
            <a:avLst/>
          </a:prstGeom>
        </p:spPr>
      </p:pic>
    </p:spTree>
    <p:extLst>
      <p:ext uri="{BB962C8B-B14F-4D97-AF65-F5344CB8AC3E}">
        <p14:creationId xmlns:p14="http://schemas.microsoft.com/office/powerpoint/2010/main" val="1927279415"/>
      </p:ext>
    </p:extLst>
  </p:cSld>
  <p:clrMapOvr>
    <a:masterClrMapping/>
  </p:clrMapOvr>
  <p:transition advClick="0"/>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108927" y="351214"/>
            <a:ext cx="2831781" cy="523220"/>
          </a:xfrm>
          <a:noFill/>
          <a:ln>
            <a:miter lim="800000"/>
            <a:headEnd/>
            <a:tailEnd/>
          </a:ln>
        </p:spPr>
        <p:txBody>
          <a:bodyPr vert="horz" wrap="square" lIns="91440" tIns="45720" rIns="91440" bIns="45720" numCol="1" anchor="t" anchorCtr="0" compatLnSpc="1">
            <a:prstTxWarp prst="textNoShape">
              <a:avLst/>
            </a:prstTxWarp>
          </a:bodyPr>
          <a:lstStyle/>
          <a:p>
            <a:pPr algn="l"/>
            <a:r>
              <a:rPr lang="en-US" dirty="0">
                <a:solidFill>
                  <a:schemeClr val="tx1"/>
                </a:solidFill>
              </a:rPr>
              <a:t>Microbiome</a:t>
            </a:r>
          </a:p>
        </p:txBody>
      </p:sp>
      <p:sp>
        <p:nvSpPr>
          <p:cNvPr id="4" name="Content Placeholder 2"/>
          <p:cNvSpPr txBox="1">
            <a:spLocks/>
          </p:cNvSpPr>
          <p:nvPr/>
        </p:nvSpPr>
        <p:spPr>
          <a:xfrm>
            <a:off x="2116182" y="1076185"/>
            <a:ext cx="4979431" cy="5732654"/>
          </a:xfrm>
          <a:prstGeom prst="rect">
            <a:avLst/>
          </a:prstGeom>
        </p:spPr>
        <p:txBody>
          <a:bodyPr/>
          <a:lstStyle>
            <a:lvl1pPr marL="342900" indent="-342900" algn="l" rtl="0" eaLnBrk="0" fontAlgn="base" hangingPunct="0">
              <a:spcBef>
                <a:spcPct val="20000"/>
              </a:spcBef>
              <a:spcAft>
                <a:spcPct val="0"/>
              </a:spcAft>
              <a:buChar char="•"/>
              <a:defRPr sz="2400" b="1">
                <a:solidFill>
                  <a:schemeClr val="tx1"/>
                </a:solidFill>
                <a:latin typeface="+mn-lt"/>
                <a:ea typeface="ヒラギノ角ゴ Pro W3" pitchFamily="-60" charset="-128"/>
                <a:cs typeface="ヒラギノ角ゴ Pro W3" pitchFamily="-60" charset="-128"/>
              </a:defRPr>
            </a:lvl1pPr>
            <a:lvl2pPr marL="742950" indent="-285750" algn="l" rtl="0" eaLnBrk="0" fontAlgn="base" hangingPunct="0">
              <a:spcBef>
                <a:spcPct val="20000"/>
              </a:spcBef>
              <a:spcAft>
                <a:spcPct val="0"/>
              </a:spcAft>
              <a:buChar char="–"/>
              <a:defRPr sz="2400" b="1">
                <a:solidFill>
                  <a:schemeClr val="tx1"/>
                </a:solidFill>
                <a:latin typeface="+mn-lt"/>
                <a:ea typeface="ヒラギノ角ゴ Pro W3" pitchFamily="-60" charset="-128"/>
              </a:defRPr>
            </a:lvl2pPr>
            <a:lvl3pPr marL="11430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3pPr>
            <a:lvl4pPr marL="16002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4pPr>
            <a:lvl5pPr marL="20574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5pPr>
            <a:lvl6pPr marL="2514600" indent="-228600" algn="l" rtl="0" fontAlgn="base">
              <a:spcBef>
                <a:spcPct val="20000"/>
              </a:spcBef>
              <a:spcAft>
                <a:spcPct val="0"/>
              </a:spcAft>
              <a:buChar char="»"/>
              <a:defRPr sz="2400" b="1">
                <a:solidFill>
                  <a:schemeClr val="tx1"/>
                </a:solidFill>
                <a:latin typeface="+mn-lt"/>
              </a:defRPr>
            </a:lvl6pPr>
            <a:lvl7pPr marL="2971800" indent="-228600" algn="l" rtl="0" fontAlgn="base">
              <a:spcBef>
                <a:spcPct val="20000"/>
              </a:spcBef>
              <a:spcAft>
                <a:spcPct val="0"/>
              </a:spcAft>
              <a:buChar char="»"/>
              <a:defRPr sz="2400" b="1">
                <a:solidFill>
                  <a:schemeClr val="tx1"/>
                </a:solidFill>
                <a:latin typeface="+mn-lt"/>
              </a:defRPr>
            </a:lvl7pPr>
            <a:lvl8pPr marL="3429000" indent="-228600" algn="l" rtl="0" fontAlgn="base">
              <a:spcBef>
                <a:spcPct val="20000"/>
              </a:spcBef>
              <a:spcAft>
                <a:spcPct val="0"/>
              </a:spcAft>
              <a:buChar char="»"/>
              <a:defRPr sz="2400" b="1">
                <a:solidFill>
                  <a:schemeClr val="tx1"/>
                </a:solidFill>
                <a:latin typeface="+mn-lt"/>
              </a:defRPr>
            </a:lvl8pPr>
            <a:lvl9pPr marL="3886200" indent="-228600" algn="l" rtl="0" fontAlgn="base">
              <a:spcBef>
                <a:spcPct val="20000"/>
              </a:spcBef>
              <a:spcAft>
                <a:spcPct val="0"/>
              </a:spcAft>
              <a:buChar char="»"/>
              <a:defRPr sz="2400" b="1">
                <a:solidFill>
                  <a:schemeClr val="tx1"/>
                </a:solidFill>
                <a:latin typeface="+mn-lt"/>
              </a:defRPr>
            </a:lvl9pPr>
          </a:lstStyle>
          <a:p>
            <a:pPr marL="0" indent="0">
              <a:spcBef>
                <a:spcPts val="0"/>
              </a:spcBef>
              <a:buNone/>
            </a:pPr>
            <a:r>
              <a:rPr lang="en-US" sz="2000" b="0" kern="0" dirty="0">
                <a:solidFill>
                  <a:srgbClr val="000000"/>
                </a:solidFill>
              </a:rPr>
              <a:t>Body Swabs</a:t>
            </a:r>
          </a:p>
          <a:p>
            <a:pPr marL="327600" lvl="1" indent="-183600">
              <a:spcBef>
                <a:spcPts val="0"/>
              </a:spcBef>
              <a:buFont typeface="Arial" panose="020B0604020202020204" pitchFamily="34" charset="0"/>
              <a:buChar char="•"/>
            </a:pPr>
            <a:r>
              <a:rPr lang="en-US" sz="2000" b="0" kern="0" dirty="0">
                <a:solidFill>
                  <a:srgbClr val="000000"/>
                </a:solidFill>
              </a:rPr>
              <a:t>Sample forearm, forehead, nostril, and             control area using pre-moistened swabs</a:t>
            </a:r>
          </a:p>
          <a:p>
            <a:pPr marL="327600" lvl="1" indent="-183600">
              <a:spcBef>
                <a:spcPts val="0"/>
              </a:spcBef>
              <a:buFont typeface="Arial" panose="020B0604020202020204" pitchFamily="34" charset="0"/>
              <a:buChar char="•"/>
            </a:pPr>
            <a:r>
              <a:rPr lang="en-US" sz="2000" b="0" kern="0" dirty="0">
                <a:solidFill>
                  <a:srgbClr val="000000"/>
                </a:solidFill>
              </a:rPr>
              <a:t>Brief environment, health, and hygiene survey completed the day of body swab collection </a:t>
            </a:r>
          </a:p>
          <a:p>
            <a:pPr marL="0" indent="0">
              <a:spcBef>
                <a:spcPts val="1200"/>
              </a:spcBef>
              <a:buNone/>
            </a:pPr>
            <a:r>
              <a:rPr lang="en-US" sz="2000" b="0" dirty="0">
                <a:solidFill>
                  <a:srgbClr val="000000"/>
                </a:solidFill>
              </a:rPr>
              <a:t>Saliva Collection</a:t>
            </a:r>
          </a:p>
          <a:p>
            <a:pPr marL="327600" lvl="1" indent="-194310">
              <a:spcBef>
                <a:spcPts val="0"/>
              </a:spcBef>
              <a:buFont typeface="Arial" panose="020B0604020202020204" pitchFamily="34" charset="0"/>
              <a:buChar char="•"/>
            </a:pPr>
            <a:r>
              <a:rPr lang="en-US" sz="2000" b="0" dirty="0">
                <a:solidFill>
                  <a:srgbClr val="000000"/>
                </a:solidFill>
              </a:rPr>
              <a:t>Sample every day for 4 days (</a:t>
            </a:r>
            <a:r>
              <a:rPr lang="en-US" sz="2000" b="0" dirty="0" err="1">
                <a:solidFill>
                  <a:srgbClr val="000000"/>
                </a:solidFill>
              </a:rPr>
              <a:t>salivette</a:t>
            </a:r>
            <a:r>
              <a:rPr lang="en-US" sz="2000" b="0" dirty="0">
                <a:solidFill>
                  <a:srgbClr val="000000"/>
                </a:solidFill>
              </a:rPr>
              <a:t>)</a:t>
            </a:r>
            <a:endParaRPr lang="en-US" sz="2000" b="0" strike="sngStrike" dirty="0">
              <a:solidFill>
                <a:srgbClr val="000000"/>
              </a:solidFill>
            </a:endParaRPr>
          </a:p>
          <a:p>
            <a:pPr marL="0" indent="0">
              <a:spcBef>
                <a:spcPts val="1200"/>
              </a:spcBef>
              <a:buNone/>
            </a:pPr>
            <a:r>
              <a:rPr lang="en-US" sz="2000" b="0" dirty="0">
                <a:solidFill>
                  <a:srgbClr val="000000"/>
                </a:solidFill>
              </a:rPr>
              <a:t>Fecal Sampling </a:t>
            </a:r>
          </a:p>
          <a:p>
            <a:pPr marL="327600" lvl="1" indent="-194310">
              <a:spcBef>
                <a:spcPts val="0"/>
              </a:spcBef>
              <a:buFont typeface="Arial" panose="020B0604020202020204" pitchFamily="34" charset="0"/>
              <a:buChar char="•"/>
            </a:pPr>
            <a:r>
              <a:rPr lang="en-US" sz="2000" b="0" dirty="0">
                <a:solidFill>
                  <a:srgbClr val="000000"/>
                </a:solidFill>
              </a:rPr>
              <a:t>Ground – Human Stool Sampling Kit</a:t>
            </a:r>
          </a:p>
          <a:p>
            <a:pPr marL="327600" lvl="1" indent="-194310">
              <a:spcBef>
                <a:spcPts val="0"/>
              </a:spcBef>
              <a:buFont typeface="Arial" panose="020B0604020202020204" pitchFamily="34" charset="0"/>
              <a:buChar char="•"/>
            </a:pPr>
            <a:r>
              <a:rPr lang="en-US" sz="2000" b="0" dirty="0">
                <a:solidFill>
                  <a:srgbClr val="000000"/>
                </a:solidFill>
              </a:rPr>
              <a:t>Flight – Swab to collect sample from WHC</a:t>
            </a:r>
          </a:p>
          <a:p>
            <a:pPr marL="0" indent="-219456">
              <a:spcBef>
                <a:spcPts val="1200"/>
              </a:spcBef>
              <a:buNone/>
            </a:pPr>
            <a:r>
              <a:rPr lang="en-US" sz="2000" b="0" dirty="0">
                <a:solidFill>
                  <a:srgbClr val="000000"/>
                </a:solidFill>
                <a:cs typeface="Times New Roman" panose="02020603050405020304" pitchFamily="18" charset="0"/>
              </a:rPr>
              <a:t>Test Sessions</a:t>
            </a:r>
          </a:p>
          <a:p>
            <a:pPr marL="327600" lvl="1" indent="-183600">
              <a:spcBef>
                <a:spcPts val="0"/>
              </a:spcBef>
              <a:buFont typeface="Arial"/>
              <a:buChar char="•"/>
            </a:pPr>
            <a:r>
              <a:rPr lang="en-US" sz="2000" b="0" dirty="0">
                <a:solidFill>
                  <a:srgbClr val="000000"/>
                </a:solidFill>
                <a:cs typeface="Times New Roman" panose="02020603050405020304" pitchFamily="18" charset="0"/>
              </a:rPr>
              <a:t>L-90</a:t>
            </a:r>
          </a:p>
          <a:p>
            <a:pPr marL="327600" lvl="1" indent="-183600">
              <a:spcBef>
                <a:spcPts val="0"/>
              </a:spcBef>
              <a:buFont typeface="Arial"/>
              <a:buChar char="•"/>
            </a:pPr>
            <a:r>
              <a:rPr lang="en-US" sz="2000" b="0" dirty="0">
                <a:solidFill>
                  <a:srgbClr val="000000"/>
                </a:solidFill>
                <a:cs typeface="Times New Roman" panose="02020603050405020304" pitchFamily="18" charset="0"/>
              </a:rPr>
              <a:t>FD30, R-30</a:t>
            </a:r>
          </a:p>
          <a:p>
            <a:pPr marL="327600" lvl="1" indent="-183600">
              <a:spcBef>
                <a:spcPts val="0"/>
              </a:spcBef>
              <a:buFont typeface="Arial"/>
              <a:buChar char="•"/>
            </a:pPr>
            <a:r>
              <a:rPr lang="en-US" sz="2000" b="0" dirty="0">
                <a:solidFill>
                  <a:srgbClr val="000000"/>
                </a:solidFill>
                <a:cs typeface="Times New Roman" panose="02020603050405020304" pitchFamily="18" charset="0"/>
              </a:rPr>
              <a:t>R+30</a:t>
            </a:r>
          </a:p>
          <a:p>
            <a:pPr marL="0" indent="0" eaLnBrk="1" hangingPunct="1">
              <a:spcBef>
                <a:spcPts val="1200"/>
              </a:spcBef>
              <a:buNone/>
            </a:pPr>
            <a:r>
              <a:rPr lang="en-US" altLang="en-US" sz="2000" b="0" dirty="0">
                <a:solidFill>
                  <a:srgbClr val="000000"/>
                </a:solidFill>
              </a:rPr>
              <a:t>Measures </a:t>
            </a:r>
          </a:p>
          <a:p>
            <a:pPr marL="327600" indent="-192024" eaLnBrk="1" hangingPunct="1">
              <a:spcBef>
                <a:spcPts val="0"/>
              </a:spcBef>
              <a:buFont typeface="Arial" panose="020B0604020202020204" pitchFamily="34" charset="0"/>
              <a:buChar char="•"/>
            </a:pPr>
            <a:r>
              <a:rPr lang="en-US" altLang="en-US" sz="2000" b="0" dirty="0">
                <a:solidFill>
                  <a:srgbClr val="000000"/>
                </a:solidFill>
              </a:rPr>
              <a:t>Types and concentrations of                               micro-organisms on the body</a:t>
            </a:r>
            <a:endParaRPr lang="en-US" sz="2000" b="0" dirty="0">
              <a:solidFill>
                <a:srgbClr val="000000"/>
              </a:solidFill>
              <a:cs typeface="Times New Roman" panose="02020603050405020304" pitchFamily="18" charset="0"/>
            </a:endParaRPr>
          </a:p>
          <a:p>
            <a:pPr marL="374904" lvl="1" indent="-194310">
              <a:spcBef>
                <a:spcPts val="0"/>
              </a:spcBef>
              <a:buFont typeface="Arial" panose="020B0604020202020204" pitchFamily="34" charset="0"/>
              <a:buChar char="•"/>
            </a:pPr>
            <a:endParaRPr lang="en-US" sz="2000" b="0" dirty="0">
              <a:solidFill>
                <a:srgbClr val="000000"/>
              </a:solidFill>
            </a:endParaRPr>
          </a:p>
          <a:p>
            <a:pPr marL="374904" lvl="1" indent="-194310">
              <a:spcBef>
                <a:spcPts val="0"/>
              </a:spcBef>
              <a:buFont typeface="Arial" panose="020B0604020202020204" pitchFamily="34" charset="0"/>
              <a:buChar char="•"/>
            </a:pPr>
            <a:endParaRPr lang="en-US" sz="2000" b="0" kern="0" dirty="0">
              <a:solidFill>
                <a:srgbClr val="000000"/>
              </a:solidFill>
            </a:endParaRPr>
          </a:p>
        </p:txBody>
      </p:sp>
      <p:pic>
        <p:nvPicPr>
          <p:cNvPr id="5" name="Picture 4" descr="IMG_2825.JPG"/>
          <p:cNvPicPr>
            <a:picLocks noChangeAspect="1"/>
          </p:cNvPicPr>
          <p:nvPr/>
        </p:nvPicPr>
        <p:blipFill rotWithShape="1">
          <a:blip r:embed="rId3" cstate="screen">
            <a:extLst>
              <a:ext uri="{28A0092B-C50C-407E-A947-70E740481C1C}">
                <a14:useLocalDpi xmlns:a14="http://schemas.microsoft.com/office/drawing/2010/main"/>
              </a:ext>
            </a:extLst>
          </a:blip>
          <a:srcRect l="-631" b="-646"/>
          <a:stretch/>
        </p:blipFill>
        <p:spPr>
          <a:xfrm>
            <a:off x="7107739" y="439132"/>
            <a:ext cx="2006215" cy="1725288"/>
          </a:xfrm>
          <a:prstGeom prst="rect">
            <a:avLst/>
          </a:prstGeom>
        </p:spPr>
      </p:pic>
      <p:pic>
        <p:nvPicPr>
          <p:cNvPr id="6" name="Picture 5" descr="IMG_2812.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308642" y="2194596"/>
            <a:ext cx="1800000" cy="2199051"/>
          </a:xfrm>
          <a:prstGeom prst="rect">
            <a:avLst/>
          </a:prstGeom>
        </p:spPr>
      </p:pic>
      <p:pic>
        <p:nvPicPr>
          <p:cNvPr id="7" name="Picture 6" descr="IMG_2852.JPG"/>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7318697" y="4433295"/>
            <a:ext cx="1784337" cy="2379116"/>
          </a:xfrm>
          <a:prstGeom prst="rect">
            <a:avLst/>
          </a:prstGeom>
        </p:spPr>
      </p:pic>
      <p:pic>
        <p:nvPicPr>
          <p:cNvPr id="12" name="Picture 11"/>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8194" y="16388"/>
            <a:ext cx="2073260" cy="3816000"/>
          </a:xfrm>
          <a:prstGeom prst="rect">
            <a:avLst/>
          </a:prstGeom>
        </p:spPr>
      </p:pic>
    </p:spTree>
    <p:extLst>
      <p:ext uri="{BB962C8B-B14F-4D97-AF65-F5344CB8AC3E}">
        <p14:creationId xmlns:p14="http://schemas.microsoft.com/office/powerpoint/2010/main" val="2303788035"/>
      </p:ext>
    </p:extLst>
  </p:cSld>
  <p:clrMapOvr>
    <a:masterClrMapping/>
  </p:clrMapOvr>
  <p:transition advClick="0"/>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121911" y="353302"/>
            <a:ext cx="5719316" cy="523220"/>
          </a:xfrm>
          <a:noFill/>
          <a:ln>
            <a:miter lim="800000"/>
            <a:headEnd/>
            <a:tailEnd/>
          </a:ln>
        </p:spPr>
        <p:txBody>
          <a:bodyPr vert="horz" wrap="square" lIns="91440" tIns="45720" rIns="91440" bIns="45720" numCol="1" anchor="t" anchorCtr="0" compatLnSpc="1">
            <a:prstTxWarp prst="textNoShape">
              <a:avLst/>
            </a:prstTxWarp>
          </a:bodyPr>
          <a:lstStyle/>
          <a:p>
            <a:pPr algn="l"/>
            <a:r>
              <a:rPr lang="en-US" dirty="0">
                <a:solidFill>
                  <a:schemeClr val="tx1"/>
                </a:solidFill>
              </a:rPr>
              <a:t>Carotid Intima-Media Thickness</a:t>
            </a:r>
          </a:p>
        </p:txBody>
      </p:sp>
      <p:pic>
        <p:nvPicPr>
          <p:cNvPr id="5" name="Picture 4" descr="red thin copy-grayscale layer.jpg"/>
          <p:cNvPicPr>
            <a:picLocks noChangeAspect="1"/>
          </p:cNvPicPr>
          <p:nvPr/>
        </p:nvPicPr>
        <p:blipFill rotWithShape="1">
          <a:blip r:embed="rId3" cstate="screen">
            <a:extLst>
              <a:ext uri="{28A0092B-C50C-407E-A947-70E740481C1C}">
                <a14:useLocalDpi xmlns:a14="http://schemas.microsoft.com/office/drawing/2010/main"/>
              </a:ext>
            </a:extLst>
          </a:blip>
          <a:srcRect l="-2326"/>
          <a:stretch/>
        </p:blipFill>
        <p:spPr>
          <a:xfrm>
            <a:off x="6163590" y="3784079"/>
            <a:ext cx="2915999" cy="1970854"/>
          </a:xfrm>
          <a:prstGeom prst="rect">
            <a:avLst/>
          </a:prstGeom>
        </p:spPr>
      </p:pic>
      <p:pic>
        <p:nvPicPr>
          <p:cNvPr id="6" name="Picture 5" descr="IMG_3980.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12263" y="1275535"/>
            <a:ext cx="2880000" cy="2160001"/>
          </a:xfrm>
          <a:prstGeom prst="rect">
            <a:avLst/>
          </a:prstGeom>
        </p:spPr>
      </p:pic>
      <p:sp>
        <p:nvSpPr>
          <p:cNvPr id="8" name="Content Placeholder 2"/>
          <p:cNvSpPr txBox="1">
            <a:spLocks/>
          </p:cNvSpPr>
          <p:nvPr/>
        </p:nvSpPr>
        <p:spPr>
          <a:xfrm>
            <a:off x="2117555" y="1068769"/>
            <a:ext cx="3576961" cy="1356105"/>
          </a:xfrm>
          <a:prstGeom prst="rect">
            <a:avLst/>
          </a:prstGeom>
        </p:spPr>
        <p:txBody>
          <a:bodyPr/>
          <a:lstStyle>
            <a:lvl1pPr marL="342900" indent="-342900" algn="l" rtl="0" eaLnBrk="0" fontAlgn="base" hangingPunct="0">
              <a:spcBef>
                <a:spcPct val="20000"/>
              </a:spcBef>
              <a:spcAft>
                <a:spcPct val="0"/>
              </a:spcAft>
              <a:buChar char="•"/>
              <a:defRPr sz="2400" b="1">
                <a:solidFill>
                  <a:schemeClr val="tx1"/>
                </a:solidFill>
                <a:latin typeface="+mn-lt"/>
                <a:ea typeface="ヒラギノ角ゴ Pro W3" pitchFamily="-60" charset="-128"/>
                <a:cs typeface="ヒラギノ角ゴ Pro W3" pitchFamily="-60" charset="-128"/>
              </a:defRPr>
            </a:lvl1pPr>
            <a:lvl2pPr marL="742950" indent="-285750" algn="l" rtl="0" eaLnBrk="0" fontAlgn="base" hangingPunct="0">
              <a:spcBef>
                <a:spcPct val="20000"/>
              </a:spcBef>
              <a:spcAft>
                <a:spcPct val="0"/>
              </a:spcAft>
              <a:buChar char="–"/>
              <a:defRPr sz="2400" b="1">
                <a:solidFill>
                  <a:schemeClr val="tx1"/>
                </a:solidFill>
                <a:latin typeface="+mn-lt"/>
                <a:ea typeface="ヒラギノ角ゴ Pro W3" pitchFamily="-60" charset="-128"/>
              </a:defRPr>
            </a:lvl2pPr>
            <a:lvl3pPr marL="11430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3pPr>
            <a:lvl4pPr marL="16002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4pPr>
            <a:lvl5pPr marL="20574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5pPr>
            <a:lvl6pPr marL="2514600" indent="-228600" algn="l" rtl="0" fontAlgn="base">
              <a:spcBef>
                <a:spcPct val="20000"/>
              </a:spcBef>
              <a:spcAft>
                <a:spcPct val="0"/>
              </a:spcAft>
              <a:buChar char="»"/>
              <a:defRPr sz="2400" b="1">
                <a:solidFill>
                  <a:schemeClr val="tx1"/>
                </a:solidFill>
                <a:latin typeface="+mn-lt"/>
              </a:defRPr>
            </a:lvl6pPr>
            <a:lvl7pPr marL="2971800" indent="-228600" algn="l" rtl="0" fontAlgn="base">
              <a:spcBef>
                <a:spcPct val="20000"/>
              </a:spcBef>
              <a:spcAft>
                <a:spcPct val="0"/>
              </a:spcAft>
              <a:buChar char="»"/>
              <a:defRPr sz="2400" b="1">
                <a:solidFill>
                  <a:schemeClr val="tx1"/>
                </a:solidFill>
                <a:latin typeface="+mn-lt"/>
              </a:defRPr>
            </a:lvl7pPr>
            <a:lvl8pPr marL="3429000" indent="-228600" algn="l" rtl="0" fontAlgn="base">
              <a:spcBef>
                <a:spcPct val="20000"/>
              </a:spcBef>
              <a:spcAft>
                <a:spcPct val="0"/>
              </a:spcAft>
              <a:buChar char="»"/>
              <a:defRPr sz="2400" b="1">
                <a:solidFill>
                  <a:schemeClr val="tx1"/>
                </a:solidFill>
                <a:latin typeface="+mn-lt"/>
              </a:defRPr>
            </a:lvl8pPr>
            <a:lvl9pPr marL="3886200" indent="-228600" algn="l" rtl="0" fontAlgn="base">
              <a:spcBef>
                <a:spcPct val="20000"/>
              </a:spcBef>
              <a:spcAft>
                <a:spcPct val="0"/>
              </a:spcAft>
              <a:buChar char="»"/>
              <a:defRPr sz="2400" b="1">
                <a:solidFill>
                  <a:schemeClr val="tx1"/>
                </a:solidFill>
                <a:latin typeface="+mn-lt"/>
              </a:defRPr>
            </a:lvl9pPr>
          </a:lstStyle>
          <a:p>
            <a:pPr marL="0" indent="0">
              <a:spcBef>
                <a:spcPts val="0"/>
              </a:spcBef>
              <a:spcAft>
                <a:spcPts val="0"/>
              </a:spcAft>
              <a:buNone/>
            </a:pPr>
            <a:r>
              <a:rPr lang="en-US" sz="2000" b="0" dirty="0">
                <a:solidFill>
                  <a:srgbClr val="000000"/>
                </a:solidFill>
              </a:rPr>
              <a:t>Examination</a:t>
            </a:r>
          </a:p>
          <a:p>
            <a:pPr marL="327600" indent="-183600">
              <a:spcBef>
                <a:spcPts val="0"/>
              </a:spcBef>
              <a:spcAft>
                <a:spcPts val="0"/>
              </a:spcAft>
              <a:buSzPct val="100000"/>
              <a:buFont typeface="Arial"/>
              <a:buChar char="•"/>
            </a:pPr>
            <a:r>
              <a:rPr lang="en-US" sz="2000" b="0" dirty="0">
                <a:solidFill>
                  <a:srgbClr val="000000"/>
                </a:solidFill>
              </a:rPr>
              <a:t>Ultrasound measure of carotid arterial wall thickness, which is an early indicator of vascular dysfunction (oxidative stress)</a:t>
            </a:r>
          </a:p>
          <a:p>
            <a:pPr marL="0" indent="0">
              <a:spcBef>
                <a:spcPts val="1200"/>
              </a:spcBef>
              <a:spcAft>
                <a:spcPts val="0"/>
              </a:spcAft>
              <a:buNone/>
            </a:pPr>
            <a:r>
              <a:rPr lang="en-US" sz="2000" b="0" dirty="0">
                <a:solidFill>
                  <a:srgbClr val="000000"/>
                </a:solidFill>
              </a:rPr>
              <a:t>Questionnaire</a:t>
            </a:r>
          </a:p>
          <a:p>
            <a:pPr marL="329184" lvl="1" indent="-183600">
              <a:spcBef>
                <a:spcPts val="0"/>
              </a:spcBef>
              <a:spcAft>
                <a:spcPts val="0"/>
              </a:spcAft>
              <a:buFont typeface="Arial"/>
              <a:buChar char="•"/>
            </a:pPr>
            <a:r>
              <a:rPr lang="en-US" sz="2000" b="0" dirty="0">
                <a:solidFill>
                  <a:srgbClr val="000000"/>
                </a:solidFill>
              </a:rPr>
              <a:t>Short survey conducted during the test regarding exercise, diet, sleep</a:t>
            </a:r>
          </a:p>
          <a:p>
            <a:pPr marL="0" indent="-217170">
              <a:spcBef>
                <a:spcPts val="1200"/>
              </a:spcBef>
              <a:spcAft>
                <a:spcPts val="0"/>
              </a:spcAft>
              <a:buNone/>
            </a:pPr>
            <a:r>
              <a:rPr lang="en-US" sz="2000" b="0" dirty="0">
                <a:solidFill>
                  <a:srgbClr val="000000"/>
                </a:solidFill>
                <a:cs typeface="Times New Roman" panose="02020603050405020304" pitchFamily="18" charset="0"/>
              </a:rPr>
              <a:t>Test Sessions</a:t>
            </a:r>
          </a:p>
          <a:p>
            <a:pPr marL="329184" lvl="1" indent="-183600">
              <a:spcBef>
                <a:spcPts val="0"/>
              </a:spcBef>
              <a:spcAft>
                <a:spcPts val="0"/>
              </a:spcAft>
              <a:buFont typeface="Arial" panose="020B0604020202020204" pitchFamily="34" charset="0"/>
              <a:buChar char="•"/>
            </a:pPr>
            <a:r>
              <a:rPr lang="en-US" sz="2000" b="0" dirty="0">
                <a:solidFill>
                  <a:srgbClr val="000000"/>
                </a:solidFill>
                <a:cs typeface="Times New Roman" panose="02020603050405020304" pitchFamily="18" charset="0"/>
              </a:rPr>
              <a:t>L-180</a:t>
            </a:r>
          </a:p>
          <a:p>
            <a:pPr marL="329184" lvl="1" indent="-183600">
              <a:spcBef>
                <a:spcPts val="0"/>
              </a:spcBef>
              <a:spcAft>
                <a:spcPts val="0"/>
              </a:spcAft>
              <a:buFont typeface="Arial" panose="020B0604020202020204" pitchFamily="34" charset="0"/>
              <a:buChar char="•"/>
            </a:pPr>
            <a:r>
              <a:rPr lang="en-US" sz="2000" b="0" dirty="0">
                <a:solidFill>
                  <a:srgbClr val="000000"/>
                </a:solidFill>
                <a:cs typeface="Times New Roman" panose="02020603050405020304" pitchFamily="18" charset="0"/>
              </a:rPr>
              <a:t>R+5, R+30</a:t>
            </a:r>
          </a:p>
          <a:p>
            <a:pPr marL="0" indent="0" eaLnBrk="1" hangingPunct="1">
              <a:spcBef>
                <a:spcPts val="1200"/>
              </a:spcBef>
              <a:spcAft>
                <a:spcPts val="0"/>
              </a:spcAft>
              <a:buNone/>
            </a:pPr>
            <a:r>
              <a:rPr lang="en-US" altLang="en-US" sz="2000" b="0" dirty="0">
                <a:solidFill>
                  <a:srgbClr val="000000"/>
                </a:solidFill>
              </a:rPr>
              <a:t>Measures </a:t>
            </a:r>
          </a:p>
          <a:p>
            <a:pPr marL="329184" indent="-183600" eaLnBrk="1" hangingPunct="1">
              <a:spcBef>
                <a:spcPts val="0"/>
              </a:spcBef>
              <a:spcAft>
                <a:spcPts val="0"/>
              </a:spcAft>
              <a:buFont typeface="Arial" panose="020B0604020202020204" pitchFamily="34" charset="0"/>
              <a:buChar char="•"/>
            </a:pPr>
            <a:r>
              <a:rPr lang="en-US" altLang="en-US" sz="2000" b="0" dirty="0">
                <a:solidFill>
                  <a:srgbClr val="000000"/>
                </a:solidFill>
              </a:rPr>
              <a:t>Thickness of the intima and media, the two inner layers of the carotid artery</a:t>
            </a:r>
          </a:p>
          <a:p>
            <a:pPr marL="182880" lvl="1" indent="0">
              <a:spcBef>
                <a:spcPts val="0"/>
              </a:spcBef>
              <a:spcAft>
                <a:spcPts val="0"/>
              </a:spcAft>
              <a:buNone/>
            </a:pPr>
            <a:endParaRPr lang="en-US" sz="2000" b="0" dirty="0">
              <a:solidFill>
                <a:srgbClr val="000000"/>
              </a:solidFill>
              <a:cs typeface="Times New Roman" panose="02020603050405020304" pitchFamily="18" charset="0"/>
            </a:endParaRPr>
          </a:p>
        </p:txBody>
      </p:sp>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95" y="16388"/>
            <a:ext cx="2087999" cy="3843128"/>
          </a:xfrm>
          <a:prstGeom prst="rect">
            <a:avLst/>
          </a:prstGeom>
        </p:spPr>
      </p:pic>
    </p:spTree>
    <p:extLst>
      <p:ext uri="{BB962C8B-B14F-4D97-AF65-F5344CB8AC3E}">
        <p14:creationId xmlns:p14="http://schemas.microsoft.com/office/powerpoint/2010/main" val="2782522494"/>
      </p:ext>
    </p:extLst>
  </p:cSld>
  <p:clrMapOvr>
    <a:masterClrMapping/>
  </p:clrMapOvr>
  <p:transition advClick="0"/>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121911" y="353302"/>
            <a:ext cx="5719316" cy="523220"/>
          </a:xfrm>
          <a:noFill/>
          <a:ln>
            <a:miter lim="800000"/>
            <a:headEnd/>
            <a:tailEnd/>
          </a:ln>
        </p:spPr>
        <p:txBody>
          <a:bodyPr vert="horz" wrap="square" lIns="91440" tIns="45720" rIns="91440" bIns="45720" numCol="1" anchor="t" anchorCtr="0" compatLnSpc="1">
            <a:prstTxWarp prst="textNoShape">
              <a:avLst/>
            </a:prstTxWarp>
          </a:bodyPr>
          <a:lstStyle/>
          <a:p>
            <a:pPr algn="l"/>
            <a:r>
              <a:rPr lang="en-US" dirty="0">
                <a:solidFill>
                  <a:schemeClr val="tx1"/>
                </a:solidFill>
              </a:rPr>
              <a:t>Carotid Intima-Media Thickness</a:t>
            </a:r>
          </a:p>
        </p:txBody>
      </p:sp>
      <p:pic>
        <p:nvPicPr>
          <p:cNvPr id="5" name="Picture 4" descr="red thin copy-grayscale layer.jpg"/>
          <p:cNvPicPr>
            <a:picLocks noChangeAspect="1"/>
          </p:cNvPicPr>
          <p:nvPr/>
        </p:nvPicPr>
        <p:blipFill rotWithShape="1">
          <a:blip r:embed="rId3" cstate="screen">
            <a:extLst>
              <a:ext uri="{28A0092B-C50C-407E-A947-70E740481C1C}">
                <a14:useLocalDpi xmlns:a14="http://schemas.microsoft.com/office/drawing/2010/main"/>
              </a:ext>
            </a:extLst>
          </a:blip>
          <a:srcRect l="-2326"/>
          <a:stretch/>
        </p:blipFill>
        <p:spPr>
          <a:xfrm>
            <a:off x="6163590" y="3784079"/>
            <a:ext cx="2915999" cy="1970854"/>
          </a:xfrm>
          <a:prstGeom prst="rect">
            <a:avLst/>
          </a:prstGeom>
        </p:spPr>
      </p:pic>
      <p:pic>
        <p:nvPicPr>
          <p:cNvPr id="6" name="Picture 5" descr="IMG_3980.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212263" y="1275535"/>
            <a:ext cx="2880000" cy="2160001"/>
          </a:xfrm>
          <a:prstGeom prst="rect">
            <a:avLst/>
          </a:prstGeom>
        </p:spPr>
      </p:pic>
      <p:pic>
        <p:nvPicPr>
          <p:cNvPr id="11" name="Picture 10"/>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95" y="16388"/>
            <a:ext cx="2087999" cy="3843128"/>
          </a:xfrm>
          <a:prstGeom prst="rect">
            <a:avLst/>
          </a:prstGeom>
        </p:spPr>
      </p:pic>
      <p:pic>
        <p:nvPicPr>
          <p:cNvPr id="7" name="Picture 6">
            <a:extLst>
              <a:ext uri="{FF2B5EF4-FFF2-40B4-BE49-F238E27FC236}">
                <a16:creationId xmlns:a16="http://schemas.microsoft.com/office/drawing/2014/main" id="{50318C3D-EF45-A942-BD91-A1C1FBCDEF54}"/>
              </a:ext>
            </a:extLst>
          </p:cNvPr>
          <p:cNvPicPr>
            <a:picLocks noChangeAspect="1"/>
          </p:cNvPicPr>
          <p:nvPr/>
        </p:nvPicPr>
        <p:blipFill>
          <a:blip r:embed="rId6"/>
          <a:stretch>
            <a:fillRect/>
          </a:stretch>
        </p:blipFill>
        <p:spPr>
          <a:xfrm>
            <a:off x="2350908" y="2139839"/>
            <a:ext cx="3454242" cy="3439353"/>
          </a:xfrm>
          <a:prstGeom prst="rect">
            <a:avLst/>
          </a:prstGeom>
        </p:spPr>
      </p:pic>
    </p:spTree>
    <p:extLst>
      <p:ext uri="{BB962C8B-B14F-4D97-AF65-F5344CB8AC3E}">
        <p14:creationId xmlns:p14="http://schemas.microsoft.com/office/powerpoint/2010/main" val="1780894893"/>
      </p:ext>
    </p:extLst>
  </p:cSld>
  <p:clrMapOvr>
    <a:masterClrMapping/>
  </p:clrMapOvr>
  <p:transition advClick="0"/>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2037728" y="356126"/>
            <a:ext cx="4386006" cy="514628"/>
          </a:xfrm>
          <a:noFill/>
          <a:ln>
            <a:miter lim="800000"/>
            <a:headEnd/>
            <a:tailEnd/>
          </a:ln>
        </p:spPr>
        <p:txBody>
          <a:bodyPr vert="horz" wrap="square" lIns="91440" tIns="45720" rIns="91440" bIns="45720" numCol="1" anchor="t" anchorCtr="0" compatLnSpc="1">
            <a:prstTxWarp prst="textNoShape">
              <a:avLst/>
            </a:prstTxWarp>
          </a:bodyPr>
          <a:lstStyle/>
          <a:p>
            <a:r>
              <a:rPr lang="en-US" dirty="0">
                <a:solidFill>
                  <a:schemeClr val="tx1"/>
                </a:solidFill>
              </a:rPr>
              <a:t>Sensorimotor Measures</a:t>
            </a:r>
          </a:p>
        </p:txBody>
      </p:sp>
      <p:pic>
        <p:nvPicPr>
          <p:cNvPr id="11" name="Picture 10" descr="jsc2015e04367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750286" y="3020001"/>
            <a:ext cx="1460661" cy="1887757"/>
          </a:xfrm>
          <a:prstGeom prst="rect">
            <a:avLst/>
          </a:prstGeom>
        </p:spPr>
      </p:pic>
      <p:pic>
        <p:nvPicPr>
          <p:cNvPr id="12" name="Picture 11" descr="jsc2015e045948.jpg"/>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622984" y="73865"/>
            <a:ext cx="1276714" cy="1915212"/>
          </a:xfrm>
          <a:prstGeom prst="rect">
            <a:avLst/>
          </a:prstGeom>
        </p:spPr>
      </p:pic>
      <p:sp>
        <p:nvSpPr>
          <p:cNvPr id="13" name="Content Placeholder 2"/>
          <p:cNvSpPr txBox="1">
            <a:spLocks/>
          </p:cNvSpPr>
          <p:nvPr/>
        </p:nvSpPr>
        <p:spPr>
          <a:xfrm>
            <a:off x="2121514" y="1031471"/>
            <a:ext cx="4629969" cy="5400590"/>
          </a:xfrm>
          <a:prstGeom prst="rect">
            <a:avLst/>
          </a:prstGeom>
        </p:spPr>
        <p:txBody>
          <a:bodyPr/>
          <a:lstStyle>
            <a:lvl1pPr marL="342900" indent="-342900" algn="l" rtl="0" eaLnBrk="0" fontAlgn="base" hangingPunct="0">
              <a:spcBef>
                <a:spcPct val="20000"/>
              </a:spcBef>
              <a:spcAft>
                <a:spcPct val="0"/>
              </a:spcAft>
              <a:buChar char="•"/>
              <a:defRPr sz="2400" b="1">
                <a:solidFill>
                  <a:schemeClr val="tx1"/>
                </a:solidFill>
                <a:latin typeface="+mn-lt"/>
                <a:ea typeface="ヒラギノ角ゴ Pro W3" pitchFamily="-60" charset="-128"/>
                <a:cs typeface="ヒラギノ角ゴ Pro W3" pitchFamily="-60" charset="-128"/>
              </a:defRPr>
            </a:lvl1pPr>
            <a:lvl2pPr marL="742950" indent="-285750" algn="l" rtl="0" eaLnBrk="0" fontAlgn="base" hangingPunct="0">
              <a:spcBef>
                <a:spcPct val="20000"/>
              </a:spcBef>
              <a:spcAft>
                <a:spcPct val="0"/>
              </a:spcAft>
              <a:buChar char="–"/>
              <a:defRPr sz="2400" b="1">
                <a:solidFill>
                  <a:schemeClr val="tx1"/>
                </a:solidFill>
                <a:latin typeface="+mn-lt"/>
                <a:ea typeface="ヒラギノ角ゴ Pro W3" pitchFamily="-60" charset="-128"/>
              </a:defRPr>
            </a:lvl2pPr>
            <a:lvl3pPr marL="11430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3pPr>
            <a:lvl4pPr marL="16002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4pPr>
            <a:lvl5pPr marL="2057400" indent="-228600" algn="l" rtl="0" eaLnBrk="0" fontAlgn="base" hangingPunct="0">
              <a:spcBef>
                <a:spcPct val="20000"/>
              </a:spcBef>
              <a:spcAft>
                <a:spcPct val="0"/>
              </a:spcAft>
              <a:buChar char="»"/>
              <a:defRPr sz="2400" b="1">
                <a:solidFill>
                  <a:schemeClr val="tx1"/>
                </a:solidFill>
                <a:latin typeface="+mn-lt"/>
                <a:ea typeface="ヒラギノ角ゴ Pro W3" pitchFamily="-60" charset="-128"/>
              </a:defRPr>
            </a:lvl5pPr>
            <a:lvl6pPr marL="2514600" indent="-228600" algn="l" rtl="0" fontAlgn="base">
              <a:spcBef>
                <a:spcPct val="20000"/>
              </a:spcBef>
              <a:spcAft>
                <a:spcPct val="0"/>
              </a:spcAft>
              <a:buChar char="»"/>
              <a:defRPr sz="2400" b="1">
                <a:solidFill>
                  <a:schemeClr val="tx1"/>
                </a:solidFill>
                <a:latin typeface="+mn-lt"/>
              </a:defRPr>
            </a:lvl6pPr>
            <a:lvl7pPr marL="2971800" indent="-228600" algn="l" rtl="0" fontAlgn="base">
              <a:spcBef>
                <a:spcPct val="20000"/>
              </a:spcBef>
              <a:spcAft>
                <a:spcPct val="0"/>
              </a:spcAft>
              <a:buChar char="»"/>
              <a:defRPr sz="2400" b="1">
                <a:solidFill>
                  <a:schemeClr val="tx1"/>
                </a:solidFill>
                <a:latin typeface="+mn-lt"/>
              </a:defRPr>
            </a:lvl7pPr>
            <a:lvl8pPr marL="3429000" indent="-228600" algn="l" rtl="0" fontAlgn="base">
              <a:spcBef>
                <a:spcPct val="20000"/>
              </a:spcBef>
              <a:spcAft>
                <a:spcPct val="0"/>
              </a:spcAft>
              <a:buChar char="»"/>
              <a:defRPr sz="2400" b="1">
                <a:solidFill>
                  <a:schemeClr val="tx1"/>
                </a:solidFill>
                <a:latin typeface="+mn-lt"/>
              </a:defRPr>
            </a:lvl8pPr>
            <a:lvl9pPr marL="3886200" indent="-228600" algn="l" rtl="0" fontAlgn="base">
              <a:spcBef>
                <a:spcPct val="20000"/>
              </a:spcBef>
              <a:spcAft>
                <a:spcPct val="0"/>
              </a:spcAft>
              <a:buChar char="»"/>
              <a:defRPr sz="2400" b="1">
                <a:solidFill>
                  <a:schemeClr val="tx1"/>
                </a:solidFill>
                <a:latin typeface="+mn-lt"/>
              </a:defRPr>
            </a:lvl9pPr>
          </a:lstStyle>
          <a:p>
            <a:pPr marL="0" indent="0">
              <a:spcBef>
                <a:spcPts val="0"/>
              </a:spcBef>
              <a:buNone/>
              <a:defRPr/>
            </a:pPr>
            <a:r>
              <a:rPr lang="en-US" sz="2000" b="0" dirty="0">
                <a:solidFill>
                  <a:srgbClr val="000000"/>
                </a:solidFill>
                <a:ea typeface="ＭＳ Ｐゴシック" charset="0"/>
                <a:cs typeface="ＭＳ Ｐゴシック" charset="0"/>
              </a:rPr>
              <a:t>Sit-to-Stand and Walk-&amp;-Turn </a:t>
            </a:r>
          </a:p>
          <a:p>
            <a:pPr marL="327600" lvl="1" indent="-183600">
              <a:spcBef>
                <a:spcPts val="0"/>
              </a:spcBef>
              <a:buFont typeface="Arial" panose="020B0604020202020204" pitchFamily="34" charset="0"/>
              <a:buChar char="•"/>
              <a:defRPr/>
            </a:pPr>
            <a:r>
              <a:rPr lang="en-US" sz="2000" b="0" dirty="0">
                <a:solidFill>
                  <a:srgbClr val="000000"/>
                </a:solidFill>
                <a:ea typeface="ＭＳ Ｐゴシック" charset="0"/>
                <a:cs typeface="ＭＳ Ｐゴシック" charset="0"/>
              </a:rPr>
              <a:t>Rise from a seated position  </a:t>
            </a:r>
          </a:p>
          <a:p>
            <a:pPr marL="327600" lvl="1" indent="-183600">
              <a:spcBef>
                <a:spcPts val="0"/>
              </a:spcBef>
              <a:buFont typeface="Arial" panose="020B0604020202020204" pitchFamily="34" charset="0"/>
              <a:buChar char="•"/>
              <a:defRPr/>
            </a:pPr>
            <a:r>
              <a:rPr lang="en-US" sz="2000" b="0" dirty="0">
                <a:solidFill>
                  <a:srgbClr val="000000"/>
                </a:solidFill>
                <a:ea typeface="ＭＳ Ｐゴシック" charset="0"/>
                <a:cs typeface="ＭＳ Ｐゴシック" charset="0"/>
              </a:rPr>
              <a:t>Remain stationary for 10 sec</a:t>
            </a:r>
          </a:p>
          <a:p>
            <a:pPr marL="327600" lvl="1" indent="-183600">
              <a:spcBef>
                <a:spcPts val="0"/>
              </a:spcBef>
              <a:buFont typeface="Arial" panose="020B0604020202020204" pitchFamily="34" charset="0"/>
              <a:buChar char="•"/>
              <a:defRPr/>
            </a:pPr>
            <a:r>
              <a:rPr lang="en-US" sz="2000" b="0" dirty="0">
                <a:solidFill>
                  <a:srgbClr val="000000"/>
                </a:solidFill>
                <a:ea typeface="ＭＳ Ｐゴシック" charset="0"/>
                <a:cs typeface="ＭＳ Ｐゴシック" charset="0"/>
              </a:rPr>
              <a:t>Walk as quickly as possible toward and around a cone, then return back to the chair, stepping twice over an obstacle</a:t>
            </a:r>
          </a:p>
          <a:p>
            <a:pPr marL="0" indent="0">
              <a:spcBef>
                <a:spcPts val="1200"/>
              </a:spcBef>
              <a:buNone/>
              <a:defRPr/>
            </a:pPr>
            <a:r>
              <a:rPr lang="en-US" sz="2000" b="0" dirty="0">
                <a:solidFill>
                  <a:srgbClr val="000000"/>
                </a:solidFill>
                <a:ea typeface="ＭＳ Ｐゴシック" charset="0"/>
                <a:cs typeface="ＭＳ Ｐゴシック" charset="0"/>
              </a:rPr>
              <a:t>Tandem Walk Test </a:t>
            </a:r>
          </a:p>
          <a:p>
            <a:pPr marL="327600" lvl="1" indent="-183600">
              <a:spcBef>
                <a:spcPts val="0"/>
              </a:spcBef>
              <a:buFont typeface="Arial" panose="020B0604020202020204" pitchFamily="34" charset="0"/>
              <a:buChar char="•"/>
              <a:defRPr/>
            </a:pPr>
            <a:r>
              <a:rPr lang="en-US" sz="2000" b="0" dirty="0">
                <a:solidFill>
                  <a:srgbClr val="000000"/>
                </a:solidFill>
              </a:rPr>
              <a:t>Walk heel-to-toe with eyes open/closed</a:t>
            </a:r>
          </a:p>
          <a:p>
            <a:pPr marL="0" indent="0">
              <a:spcBef>
                <a:spcPts val="1200"/>
              </a:spcBef>
              <a:buNone/>
            </a:pPr>
            <a:r>
              <a:rPr lang="en-US" sz="2000" b="0" dirty="0">
                <a:solidFill>
                  <a:srgbClr val="000000"/>
                </a:solidFill>
              </a:rPr>
              <a:t>Recovery from Fall/Stand Test</a:t>
            </a:r>
          </a:p>
          <a:p>
            <a:pPr marL="327600" lvl="1" indent="-183600">
              <a:spcBef>
                <a:spcPts val="0"/>
              </a:spcBef>
              <a:buFont typeface="Arial" panose="020B0604020202020204" pitchFamily="34" charset="0"/>
              <a:buChar char="•"/>
            </a:pPr>
            <a:r>
              <a:rPr lang="en-US" sz="2000" b="0" dirty="0">
                <a:solidFill>
                  <a:srgbClr val="000000"/>
                </a:solidFill>
              </a:rPr>
              <a:t>Rise from a prone position </a:t>
            </a:r>
          </a:p>
          <a:p>
            <a:pPr marL="327600" lvl="1" indent="-183600">
              <a:spcBef>
                <a:spcPts val="0"/>
              </a:spcBef>
              <a:buFont typeface="Arial" panose="020B0604020202020204" pitchFamily="34" charset="0"/>
              <a:buChar char="•"/>
            </a:pPr>
            <a:r>
              <a:rPr lang="en-US" sz="2000" b="0" dirty="0">
                <a:solidFill>
                  <a:srgbClr val="000000"/>
                </a:solidFill>
              </a:rPr>
              <a:t>Remain stationary for 3 min</a:t>
            </a:r>
          </a:p>
          <a:p>
            <a:pPr marL="0" indent="0">
              <a:spcBef>
                <a:spcPts val="1200"/>
              </a:spcBef>
              <a:buNone/>
            </a:pPr>
            <a:r>
              <a:rPr lang="en-US" sz="2000" b="0" kern="0" dirty="0">
                <a:solidFill>
                  <a:srgbClr val="000000"/>
                </a:solidFill>
              </a:rPr>
              <a:t>Motion Sickness Questionnaire</a:t>
            </a:r>
          </a:p>
          <a:p>
            <a:pPr marL="0" indent="0">
              <a:spcBef>
                <a:spcPts val="1200"/>
              </a:spcBef>
              <a:buNone/>
            </a:pPr>
            <a:r>
              <a:rPr lang="en-US" sz="2000" b="0" dirty="0">
                <a:solidFill>
                  <a:srgbClr val="000000"/>
                </a:solidFill>
                <a:cs typeface="Times New Roman" panose="02020603050405020304" pitchFamily="18" charset="0"/>
              </a:rPr>
              <a:t>Test Sessions</a:t>
            </a:r>
          </a:p>
          <a:p>
            <a:pPr marL="327600" indent="-183600">
              <a:spcBef>
                <a:spcPts val="0"/>
              </a:spcBef>
              <a:buSzPct val="83000"/>
            </a:pPr>
            <a:r>
              <a:rPr lang="en-US" sz="2000" b="0" dirty="0">
                <a:solidFill>
                  <a:srgbClr val="000000"/>
                </a:solidFill>
                <a:cs typeface="Times New Roman" panose="02020603050405020304" pitchFamily="18" charset="0"/>
              </a:rPr>
              <a:t>L-180, L-90</a:t>
            </a:r>
          </a:p>
          <a:p>
            <a:pPr marL="327600" indent="-183600">
              <a:spcBef>
                <a:spcPts val="0"/>
              </a:spcBef>
              <a:buSzPct val="83000"/>
            </a:pPr>
            <a:r>
              <a:rPr lang="en-US" sz="2000" b="0" dirty="0">
                <a:solidFill>
                  <a:srgbClr val="000000"/>
                </a:solidFill>
                <a:cs typeface="Times New Roman" panose="02020603050405020304" pitchFamily="18" charset="0"/>
              </a:rPr>
              <a:t>R+0 at landing site, R+0 at JSC, R+9</a:t>
            </a:r>
          </a:p>
          <a:p>
            <a:pPr marL="0" indent="0" eaLnBrk="1" hangingPunct="1">
              <a:spcBef>
                <a:spcPct val="50000"/>
              </a:spcBef>
              <a:buNone/>
            </a:pPr>
            <a:r>
              <a:rPr lang="en-US" altLang="en-US" sz="2000" b="0" dirty="0">
                <a:solidFill>
                  <a:srgbClr val="000000"/>
                </a:solidFill>
              </a:rPr>
              <a:t>Measures</a:t>
            </a:r>
          </a:p>
          <a:p>
            <a:pPr marL="327600" indent="-183600" eaLnBrk="1" hangingPunct="1">
              <a:spcBef>
                <a:spcPts val="0"/>
              </a:spcBef>
              <a:buFont typeface="Arial" panose="020B0604020202020204" pitchFamily="34" charset="0"/>
              <a:buChar char="•"/>
            </a:pPr>
            <a:r>
              <a:rPr lang="en-US" altLang="en-US" sz="2000" b="0" dirty="0">
                <a:solidFill>
                  <a:srgbClr val="000000"/>
                </a:solidFill>
              </a:rPr>
              <a:t>Body kinematics</a:t>
            </a:r>
          </a:p>
          <a:p>
            <a:pPr marL="327600" indent="-183600" eaLnBrk="1" hangingPunct="1">
              <a:spcBef>
                <a:spcPts val="0"/>
              </a:spcBef>
              <a:buFont typeface="Arial" panose="020B0604020202020204" pitchFamily="34" charset="0"/>
              <a:buChar char="•"/>
            </a:pPr>
            <a:r>
              <a:rPr lang="en-US" altLang="en-US" sz="2000" b="0" dirty="0">
                <a:solidFill>
                  <a:srgbClr val="000000"/>
                </a:solidFill>
              </a:rPr>
              <a:t>Heart rate; </a:t>
            </a:r>
            <a:r>
              <a:rPr lang="en-US" sz="2000" b="0" dirty="0">
                <a:solidFill>
                  <a:srgbClr val="000000"/>
                </a:solidFill>
                <a:cs typeface="Times New Roman" panose="02020603050405020304" pitchFamily="18" charset="0"/>
              </a:rPr>
              <a:t>Blood pressure</a:t>
            </a:r>
          </a:p>
          <a:p>
            <a:pPr marL="0" indent="0">
              <a:spcBef>
                <a:spcPts val="900"/>
              </a:spcBef>
              <a:buNone/>
            </a:pPr>
            <a:endParaRPr lang="en-US" sz="2000" b="0" kern="0" dirty="0">
              <a:solidFill>
                <a:srgbClr val="000000"/>
              </a:solidFill>
            </a:endParaRPr>
          </a:p>
        </p:txBody>
      </p:sp>
      <p:pic>
        <p:nvPicPr>
          <p:cNvPr id="14" name="Picture 13"/>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8194" y="16388"/>
            <a:ext cx="2087998" cy="3843127"/>
          </a:xfrm>
          <a:prstGeom prst="rect">
            <a:avLst/>
          </a:prstGeom>
        </p:spPr>
      </p:pic>
      <p:pic>
        <p:nvPicPr>
          <p:cNvPr id="9" name="Picture 8" descr="A person wearing a costume&#10;&#10;Description automatically generated">
            <a:extLst>
              <a:ext uri="{FF2B5EF4-FFF2-40B4-BE49-F238E27FC236}">
                <a16:creationId xmlns:a16="http://schemas.microsoft.com/office/drawing/2014/main" id="{AD384442-2347-E74E-9C34-E1EF60F07982}"/>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r="-346"/>
          <a:stretch/>
        </p:blipFill>
        <p:spPr>
          <a:xfrm>
            <a:off x="7845695" y="1346251"/>
            <a:ext cx="1269112" cy="1641092"/>
          </a:xfrm>
          <a:prstGeom prst="rect">
            <a:avLst/>
          </a:prstGeom>
        </p:spPr>
      </p:pic>
      <p:grpSp>
        <p:nvGrpSpPr>
          <p:cNvPr id="2" name="Group 1">
            <a:extLst>
              <a:ext uri="{FF2B5EF4-FFF2-40B4-BE49-F238E27FC236}">
                <a16:creationId xmlns:a16="http://schemas.microsoft.com/office/drawing/2014/main" id="{B3F77CA2-24B4-9745-BD11-B4294F8CBFF3}"/>
              </a:ext>
            </a:extLst>
          </p:cNvPr>
          <p:cNvGrpSpPr>
            <a:grpSpLocks noChangeAspect="1"/>
          </p:cNvGrpSpPr>
          <p:nvPr/>
        </p:nvGrpSpPr>
        <p:grpSpPr>
          <a:xfrm>
            <a:off x="7163902" y="4939800"/>
            <a:ext cx="1537604" cy="1918200"/>
            <a:chOff x="4706791" y="3535543"/>
            <a:chExt cx="2669025" cy="3329677"/>
          </a:xfrm>
        </p:grpSpPr>
        <p:pic>
          <p:nvPicPr>
            <p:cNvPr id="10" name="Picture 9" descr="A picture containing person, person, sitting, small&#10;&#10;Description automatically generated">
              <a:extLst>
                <a:ext uri="{FF2B5EF4-FFF2-40B4-BE49-F238E27FC236}">
                  <a16:creationId xmlns:a16="http://schemas.microsoft.com/office/drawing/2014/main" id="{FEB37C39-37F9-0140-8614-375EDB1CAD82}"/>
                </a:ext>
              </a:extLst>
            </p:cNvPr>
            <p:cNvPicPr>
              <a:picLocks noChangeAspect="1"/>
            </p:cNvPicPr>
            <p:nvPr/>
          </p:nvPicPr>
          <p:blipFill rotWithShape="1">
            <a:blip r:embed="rId7" cstate="screen">
              <a:extLst>
                <a:ext uri="{28A0092B-C50C-407E-A947-70E740481C1C}">
                  <a14:useLocalDpi xmlns:a14="http://schemas.microsoft.com/office/drawing/2010/main"/>
                </a:ext>
              </a:extLst>
            </a:blip>
            <a:srcRect b="-1613"/>
            <a:stretch/>
          </p:blipFill>
          <p:spPr>
            <a:xfrm>
              <a:off x="4706791" y="3535543"/>
              <a:ext cx="1156138" cy="3329677"/>
            </a:xfrm>
            <a:prstGeom prst="rect">
              <a:avLst/>
            </a:prstGeom>
          </p:spPr>
        </p:pic>
        <p:pic>
          <p:nvPicPr>
            <p:cNvPr id="15" name="Picture 14" descr="A group of people posing for the camera&#10;&#10;Description automatically generated">
              <a:extLst>
                <a:ext uri="{FF2B5EF4-FFF2-40B4-BE49-F238E27FC236}">
                  <a16:creationId xmlns:a16="http://schemas.microsoft.com/office/drawing/2014/main" id="{0484C2C1-36EC-0C48-93B4-25F50FC2C814}"/>
                </a:ext>
              </a:extLst>
            </p:cNvPr>
            <p:cNvPicPr>
              <a:picLocks noChangeAspect="1"/>
            </p:cNvPicPr>
            <p:nvPr/>
          </p:nvPicPr>
          <p:blipFill rotWithShape="1">
            <a:blip r:embed="rId8" cstate="screen">
              <a:extLst>
                <a:ext uri="{28A0092B-C50C-407E-A947-70E740481C1C}">
                  <a14:useLocalDpi xmlns:a14="http://schemas.microsoft.com/office/drawing/2010/main"/>
                </a:ext>
              </a:extLst>
            </a:blip>
            <a:srcRect/>
            <a:stretch/>
          </p:blipFill>
          <p:spPr>
            <a:xfrm>
              <a:off x="5895959" y="3536142"/>
              <a:ext cx="1479857" cy="3276832"/>
            </a:xfrm>
            <a:prstGeom prst="rect">
              <a:avLst/>
            </a:prstGeom>
          </p:spPr>
        </p:pic>
      </p:grpSp>
    </p:spTree>
    <p:extLst>
      <p:ext uri="{BB962C8B-B14F-4D97-AF65-F5344CB8AC3E}">
        <p14:creationId xmlns:p14="http://schemas.microsoft.com/office/powerpoint/2010/main" val="4040277474"/>
      </p:ext>
    </p:extLst>
  </p:cSld>
  <p:clrMapOvr>
    <a:masterClrMapping/>
  </p:clrMapOvr>
  <p:transition advClick="0"/>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Rectangle 2"/>
          <p:cNvSpPr>
            <a:spLocks noGrp="1" noChangeArrowheads="1"/>
          </p:cNvSpPr>
          <p:nvPr>
            <p:ph type="title"/>
          </p:nvPr>
        </p:nvSpPr>
        <p:spPr bwMode="auto">
          <a:xfrm>
            <a:off x="1972412" y="356126"/>
            <a:ext cx="6123889" cy="933204"/>
          </a:xfrm>
          <a:noFill/>
          <a:ln>
            <a:miter lim="800000"/>
            <a:headEnd/>
            <a:tailEnd/>
          </a:ln>
        </p:spPr>
        <p:txBody>
          <a:bodyPr vert="horz" wrap="square" lIns="91440" tIns="45720" rIns="91440" bIns="45720" numCol="1" anchor="t" anchorCtr="0" compatLnSpc="1">
            <a:prstTxWarp prst="textNoShape">
              <a:avLst/>
            </a:prstTxWarp>
          </a:bodyPr>
          <a:lstStyle/>
          <a:p>
            <a:r>
              <a:rPr lang="en-US" dirty="0">
                <a:solidFill>
                  <a:schemeClr val="tx1"/>
                </a:solidFill>
              </a:rPr>
              <a:t>Sensorimotor Measures – Results</a:t>
            </a:r>
          </a:p>
        </p:txBody>
      </p:sp>
      <p:pic>
        <p:nvPicPr>
          <p:cNvPr id="11" name="Picture 10" descr="jsc2015e043677.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6675822" y="1069831"/>
            <a:ext cx="1485795" cy="1920240"/>
          </a:xfrm>
          <a:prstGeom prst="rect">
            <a:avLst/>
          </a:prstGeom>
        </p:spPr>
      </p:pic>
      <p:pic>
        <p:nvPicPr>
          <p:cNvPr id="14" name="Picture 1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8194" y="16388"/>
            <a:ext cx="2087998" cy="3843127"/>
          </a:xfrm>
          <a:prstGeom prst="rect">
            <a:avLst/>
          </a:prstGeom>
        </p:spPr>
      </p:pic>
      <p:pic>
        <p:nvPicPr>
          <p:cNvPr id="6" name="Picture 5">
            <a:extLst>
              <a:ext uri="{FF2B5EF4-FFF2-40B4-BE49-F238E27FC236}">
                <a16:creationId xmlns:a16="http://schemas.microsoft.com/office/drawing/2014/main" id="{3D3E228F-E866-834A-A535-03A1FD568198}"/>
              </a:ext>
            </a:extLst>
          </p:cNvPr>
          <p:cNvPicPr>
            <a:picLocks noChangeAspect="1"/>
          </p:cNvPicPr>
          <p:nvPr/>
        </p:nvPicPr>
        <p:blipFill>
          <a:blip r:embed="rId5"/>
          <a:stretch>
            <a:fillRect/>
          </a:stretch>
        </p:blipFill>
        <p:spPr>
          <a:xfrm>
            <a:off x="2198915" y="3015044"/>
            <a:ext cx="6731116" cy="3149901"/>
          </a:xfrm>
          <a:prstGeom prst="rect">
            <a:avLst/>
          </a:prstGeom>
        </p:spPr>
      </p:pic>
      <p:pic>
        <p:nvPicPr>
          <p:cNvPr id="7" name="Picture 6" descr="jsc2015e045948.jpg">
            <a:extLst>
              <a:ext uri="{FF2B5EF4-FFF2-40B4-BE49-F238E27FC236}">
                <a16:creationId xmlns:a16="http://schemas.microsoft.com/office/drawing/2014/main" id="{65A188BA-2BB1-C845-8E5D-3BEC92292A0A}"/>
              </a:ext>
            </a:extLst>
          </p:cNvPr>
          <p:cNvPicPr>
            <a:picLocks noChangeAspect="1"/>
          </p:cNvPicPr>
          <p:nvPr/>
        </p:nvPicPr>
        <p:blipFill>
          <a:blip r:embed="rId6" cstate="email">
            <a:extLst>
              <a:ext uri="{28A0092B-C50C-407E-A947-70E740481C1C}">
                <a14:useLocalDpi xmlns:a14="http://schemas.microsoft.com/office/drawing/2010/main"/>
              </a:ext>
            </a:extLst>
          </a:blip>
          <a:stretch>
            <a:fillRect/>
          </a:stretch>
        </p:blipFill>
        <p:spPr>
          <a:xfrm>
            <a:off x="3101315" y="1069831"/>
            <a:ext cx="1280066" cy="1920240"/>
          </a:xfrm>
          <a:prstGeom prst="rect">
            <a:avLst/>
          </a:prstGeom>
        </p:spPr>
      </p:pic>
    </p:spTree>
    <p:extLst>
      <p:ext uri="{BB962C8B-B14F-4D97-AF65-F5344CB8AC3E}">
        <p14:creationId xmlns:p14="http://schemas.microsoft.com/office/powerpoint/2010/main" val="615035662"/>
      </p:ext>
    </p:extLst>
  </p:cSld>
  <p:clrMapOvr>
    <a:masterClrMapping/>
  </p:clrMapOvr>
  <p:transition advClick="0"/>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1683" name="Rectangle 3"/>
          <p:cNvSpPr>
            <a:spLocks noGrp="1" noChangeArrowheads="1"/>
          </p:cNvSpPr>
          <p:nvPr>
            <p:ph type="body" idx="1"/>
          </p:nvPr>
        </p:nvSpPr>
        <p:spPr>
          <a:xfrm>
            <a:off x="2017682" y="1132886"/>
            <a:ext cx="6113947" cy="1971675"/>
          </a:xfrm>
        </p:spPr>
        <p:txBody>
          <a:bodyPr/>
          <a:lstStyle/>
          <a:p>
            <a:pPr marL="144000" indent="0">
              <a:lnSpc>
                <a:spcPct val="100000"/>
              </a:lnSpc>
              <a:spcBef>
                <a:spcPts val="1200"/>
              </a:spcBef>
              <a:spcAft>
                <a:spcPts val="0"/>
              </a:spcAft>
              <a:buNone/>
            </a:pPr>
            <a:r>
              <a:rPr lang="en-US" sz="2200" i="1" dirty="0">
                <a:solidFill>
                  <a:srgbClr val="000000"/>
                </a:solidFill>
              </a:rPr>
              <a:t>Spaceflight Standard Measures </a:t>
            </a:r>
            <a:r>
              <a:rPr lang="en-US" sz="2200" dirty="0">
                <a:solidFill>
                  <a:srgbClr val="000000"/>
                </a:solidFill>
              </a:rPr>
              <a:t>constitute a database for:</a:t>
            </a:r>
          </a:p>
          <a:p>
            <a:pPr marL="640080" lvl="1" indent="-274320">
              <a:lnSpc>
                <a:spcPct val="100000"/>
              </a:lnSpc>
              <a:spcBef>
                <a:spcPts val="300"/>
              </a:spcBef>
              <a:spcAft>
                <a:spcPts val="0"/>
              </a:spcAft>
              <a:buFont typeface="Arial" panose="020B0604020202020204" pitchFamily="34" charset="0"/>
              <a:buChar char="•"/>
            </a:pPr>
            <a:r>
              <a:rPr lang="en-US" sz="2200" dirty="0">
                <a:solidFill>
                  <a:srgbClr val="000000"/>
                </a:solidFill>
              </a:rPr>
              <a:t>Providing context for data acquired by concurrent experiments</a:t>
            </a:r>
          </a:p>
          <a:p>
            <a:pPr marL="640080" lvl="1" indent="-274320">
              <a:lnSpc>
                <a:spcPct val="100000"/>
              </a:lnSpc>
              <a:spcBef>
                <a:spcPts val="300"/>
              </a:spcBef>
              <a:spcAft>
                <a:spcPts val="0"/>
              </a:spcAft>
              <a:buFont typeface="Arial" panose="020B0604020202020204" pitchFamily="34" charset="0"/>
              <a:buChar char="•"/>
            </a:pPr>
            <a:r>
              <a:rPr lang="en-US" sz="2200" dirty="0">
                <a:solidFill>
                  <a:srgbClr val="000000"/>
                </a:solidFill>
              </a:rPr>
              <a:t>Supporting or developing hypotheses</a:t>
            </a:r>
          </a:p>
          <a:p>
            <a:pPr marL="640080" lvl="1" indent="-274320">
              <a:lnSpc>
                <a:spcPct val="100000"/>
              </a:lnSpc>
              <a:spcBef>
                <a:spcPts val="300"/>
              </a:spcBef>
              <a:spcAft>
                <a:spcPts val="0"/>
              </a:spcAft>
              <a:buFont typeface="Arial" panose="020B0604020202020204" pitchFamily="34" charset="0"/>
              <a:buChar char="•"/>
            </a:pPr>
            <a:r>
              <a:rPr lang="en-US" sz="2200" dirty="0">
                <a:solidFill>
                  <a:srgbClr val="000000"/>
                </a:solidFill>
              </a:rPr>
              <a:t>Evaluating the effectiveness of various in-flight countermeasure profiles </a:t>
            </a:r>
          </a:p>
          <a:p>
            <a:pPr marL="640080" lvl="1" indent="-274320">
              <a:lnSpc>
                <a:spcPct val="100000"/>
              </a:lnSpc>
              <a:spcBef>
                <a:spcPts val="300"/>
              </a:spcBef>
              <a:spcAft>
                <a:spcPts val="0"/>
              </a:spcAft>
              <a:buFont typeface="Arial" panose="020B0604020202020204" pitchFamily="34" charset="0"/>
              <a:buChar char="•"/>
            </a:pPr>
            <a:r>
              <a:rPr lang="en-US" sz="2200" dirty="0">
                <a:solidFill>
                  <a:srgbClr val="000000"/>
                </a:solidFill>
              </a:rPr>
              <a:t>Comparing population responses to various mission durations (6 weeks, 6 months, 1 year) </a:t>
            </a:r>
          </a:p>
          <a:p>
            <a:pPr marL="0" indent="0">
              <a:lnSpc>
                <a:spcPct val="100000"/>
              </a:lnSpc>
              <a:spcBef>
                <a:spcPts val="600"/>
              </a:spcBef>
              <a:spcAft>
                <a:spcPts val="0"/>
              </a:spcAft>
              <a:buNone/>
            </a:pPr>
            <a:endParaRPr lang="en-US" sz="2200" dirty="0">
              <a:solidFill>
                <a:srgbClr val="000000"/>
              </a:solidFill>
            </a:endParaRPr>
          </a:p>
          <a:p>
            <a:pPr marL="0" indent="0">
              <a:lnSpc>
                <a:spcPct val="100000"/>
              </a:lnSpc>
              <a:spcBef>
                <a:spcPts val="600"/>
              </a:spcBef>
              <a:spcAft>
                <a:spcPts val="0"/>
              </a:spcAft>
              <a:buNone/>
            </a:pPr>
            <a:endParaRPr lang="en-US" sz="2200" dirty="0">
              <a:solidFill>
                <a:srgbClr val="000000"/>
              </a:solidFill>
            </a:endParaRPr>
          </a:p>
        </p:txBody>
      </p:sp>
      <p:sp>
        <p:nvSpPr>
          <p:cNvPr id="3" name="Title 2"/>
          <p:cNvSpPr>
            <a:spLocks noGrp="1"/>
          </p:cNvSpPr>
          <p:nvPr>
            <p:ph type="title"/>
          </p:nvPr>
        </p:nvSpPr>
        <p:spPr>
          <a:xfrm>
            <a:off x="2145362" y="399409"/>
            <a:ext cx="913713" cy="473591"/>
          </a:xfrm>
        </p:spPr>
        <p:txBody>
          <a:bodyPr/>
          <a:lstStyle/>
          <a:p>
            <a:r>
              <a:rPr lang="en-US" dirty="0"/>
              <a:t>Goal</a:t>
            </a:r>
            <a:endParaRPr lang="en-US" sz="3200" dirty="0"/>
          </a:p>
        </p:txBody>
      </p:sp>
      <p:pic>
        <p:nvPicPr>
          <p:cNvPr id="4" name="Picture 3">
            <a:extLst>
              <a:ext uri="{FF2B5EF4-FFF2-40B4-BE49-F238E27FC236}">
                <a16:creationId xmlns:a16="http://schemas.microsoft.com/office/drawing/2014/main" id="{92B2E4BC-6AFA-6041-BF92-9142793510FE}"/>
              </a:ext>
            </a:extLst>
          </p:cNvPr>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46415" y="32776"/>
            <a:ext cx="2088000" cy="4022814"/>
          </a:xfrm>
          <a:prstGeom prst="rect">
            <a:avLst/>
          </a:prstGeom>
        </p:spPr>
      </p:pic>
    </p:spTree>
    <p:extLst>
      <p:ext uri="{BB962C8B-B14F-4D97-AF65-F5344CB8AC3E}">
        <p14:creationId xmlns:p14="http://schemas.microsoft.com/office/powerpoint/2010/main" val="3857955612"/>
      </p:ext>
    </p:extLst>
  </p:cSld>
  <p:clrMapOvr>
    <a:masterClrMapping/>
  </p:clrMapOvr>
</p:sld>
</file>

<file path=ppt/theme/theme1.xml><?xml version="1.0" encoding="utf-8"?>
<a:theme xmlns:a="http://schemas.openxmlformats.org/drawingml/2006/main" name="Microsoft Office 98">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w="57150" cap="flat" cmpd="thickThin"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9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Helvetica" charset="0"/>
            <a:ea typeface="ＭＳ Ｐゴシック" charset="0"/>
          </a:defRPr>
        </a:defPPr>
      </a:lstStyle>
    </a:spDef>
    <a:lnDef>
      <a:spPr bwMode="auto">
        <a:xfrm>
          <a:off x="0" y="0"/>
          <a:ext cx="1" cy="1"/>
        </a:xfrm>
        <a:custGeom>
          <a:avLst/>
          <a:gdLst/>
          <a:ahLst/>
          <a:cxnLst/>
          <a:rect l="0" t="0" r="0" b="0"/>
          <a:pathLst/>
        </a:custGeom>
        <a:noFill/>
        <a:ln w="57150" cap="flat" cmpd="thickThin" algn="ctr">
          <a:solidFill>
            <a:schemeClr val="tx1"/>
          </a:solidFill>
          <a:prstDash val="solid"/>
          <a:round/>
          <a:headEnd type="none" w="med" len="med"/>
          <a:tailEnd type="none" w="med" len="med"/>
        </a:ln>
        <a:effectLst/>
        <a:extLst>
          <a:ext uri="{909E8E84-426E-40dd-AFC4-6F175D3DCCD1}">
            <a14:hiddenFill xmlns:a14="http://schemas.microsoft.com/office/drawing/2010/main" xmlns="">
              <a:solidFill>
                <a:schemeClr val="accent1"/>
              </a:solidFill>
            </a14:hiddenFill>
          </a:ext>
          <a:ext uri="{AF507438-7753-43e0-B8FC-AC1667EBCBE1}">
            <a14:hiddenEffects xmlns:a14="http://schemas.microsoft.com/office/drawing/2010/main" xmlns="">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90000"/>
          </a:lnSpc>
          <a:spcBef>
            <a:spcPct val="0"/>
          </a:spcBef>
          <a:spcAft>
            <a:spcPct val="0"/>
          </a:spcAft>
          <a:buClrTx/>
          <a:buSzTx/>
          <a:buFontTx/>
          <a:buNone/>
          <a:tabLst/>
          <a:defRPr kumimoji="0" lang="fr-FR" sz="2400" b="0" i="0" u="none" strike="noStrike" cap="none" normalizeH="0" baseline="0">
            <a:ln>
              <a:noFill/>
            </a:ln>
            <a:solidFill>
              <a:srgbClr val="000000"/>
            </a:solidFill>
            <a:effectLst/>
            <a:latin typeface="Helvetica" charset="0"/>
            <a:ea typeface="ＭＳ Ｐゴシック" charset="0"/>
          </a:defRPr>
        </a:defPPr>
      </a:lstStyle>
    </a:lnDef>
  </a:objectDefaults>
  <a:extraClrSchemeLst>
    <a:extraClrScheme>
      <a:clrScheme name="Microsoft Office 98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icrosoft Office 98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icrosoft Office 98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icrosoft Office 98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icrosoft Office 98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icrosoft Office 98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icrosoft Office 98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81D58"/>
      </a:dk2>
      <a:lt2>
        <a:srgbClr val="919191"/>
      </a:lt2>
      <a:accent1>
        <a:srgbClr val="FC0128"/>
      </a:accent1>
      <a:accent2>
        <a:srgbClr val="063DE8"/>
      </a:accent2>
      <a:accent3>
        <a:srgbClr val="FFFFFF"/>
      </a:accent3>
      <a:accent4>
        <a:srgbClr val="000000"/>
      </a:accent4>
      <a:accent5>
        <a:srgbClr val="FDAAAC"/>
      </a:accent5>
      <a:accent6>
        <a:srgbClr val="0536D2"/>
      </a:accent6>
      <a:hlink>
        <a:srgbClr val="00DFCA"/>
      </a:hlink>
      <a:folHlink>
        <a:srgbClr val="EAEC5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19439</TotalTime>
  <Pages>50</Pages>
  <Words>1787</Words>
  <Application>Microsoft Office PowerPoint</Application>
  <PresentationFormat>On-screen Show (4:3)</PresentationFormat>
  <Paragraphs>257</Paragraphs>
  <Slides>20</Slides>
  <Notes>19</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20</vt:i4>
      </vt:variant>
    </vt:vector>
  </HeadingPairs>
  <TitlesOfParts>
    <vt:vector size="28" baseType="lpstr">
      <vt:lpstr>Arial</vt:lpstr>
      <vt:lpstr>Calibri</vt:lpstr>
      <vt:lpstr>Helvetica</vt:lpstr>
      <vt:lpstr>Lucida Grande</vt:lpstr>
      <vt:lpstr>System Font Regular</vt:lpstr>
      <vt:lpstr>Times</vt:lpstr>
      <vt:lpstr>Times New Roman</vt:lpstr>
      <vt:lpstr>Microsoft Office 98</vt:lpstr>
      <vt:lpstr>PowerPoint Presentation</vt:lpstr>
      <vt:lpstr>Objectives</vt:lpstr>
      <vt:lpstr>HRP Identified Risks</vt:lpstr>
      <vt:lpstr>Experiment Design Overview 6-month mission</vt:lpstr>
      <vt:lpstr>Actigraphy</vt:lpstr>
      <vt:lpstr>Actigraphy – Sleep Duration</vt:lpstr>
      <vt:lpstr>Personality Survey &amp;                                 Sleep Quality/Team Questionnaire </vt:lpstr>
      <vt:lpstr>Cognition</vt:lpstr>
      <vt:lpstr>Cognition – Accuracy &amp; Speed</vt:lpstr>
      <vt:lpstr>Cellular Profile</vt:lpstr>
      <vt:lpstr>Cellular Profile</vt:lpstr>
      <vt:lpstr>Biochemical Markers</vt:lpstr>
      <vt:lpstr>Biochemical Analytes</vt:lpstr>
      <vt:lpstr>Biochemical Markers</vt:lpstr>
      <vt:lpstr>Microbiome</vt:lpstr>
      <vt:lpstr>Carotid Intima-Media Thickness</vt:lpstr>
      <vt:lpstr>Carotid Intima-Media Thickness</vt:lpstr>
      <vt:lpstr>Sensorimotor Measures</vt:lpstr>
      <vt:lpstr>Sensorimotor Measures – Results</vt:lpstr>
      <vt:lpstr>Goal</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Interactive Approach of the Brain to Spatial Orientation</dc:title>
  <dc:subject/>
  <dc:creator>Gilles Clément</dc:creator>
  <cp:keywords/>
  <dc:description/>
  <cp:lastModifiedBy>George, Kerry A. (JSC-SK)[WYLE LABORATORIES, INC.]</cp:lastModifiedBy>
  <cp:revision>1882</cp:revision>
  <cp:lastPrinted>2000-04-14T17:12:36Z</cp:lastPrinted>
  <dcterms:created xsi:type="dcterms:W3CDTF">1999-11-09T11:28:58Z</dcterms:created>
  <dcterms:modified xsi:type="dcterms:W3CDTF">2021-01-15T15:32:07Z</dcterms:modified>
</cp:coreProperties>
</file>