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3" r:id="rId4"/>
  </p:sldMasterIdLst>
  <p:notesMasterIdLst>
    <p:notesMasterId r:id="rId41"/>
  </p:notesMasterIdLst>
  <p:handoutMasterIdLst>
    <p:handoutMasterId r:id="rId42"/>
  </p:handoutMasterIdLst>
  <p:sldIdLst>
    <p:sldId id="310" r:id="rId5"/>
    <p:sldId id="489" r:id="rId6"/>
    <p:sldId id="490" r:id="rId7"/>
    <p:sldId id="492" r:id="rId8"/>
    <p:sldId id="1661" r:id="rId9"/>
    <p:sldId id="494" r:id="rId10"/>
    <p:sldId id="495" r:id="rId11"/>
    <p:sldId id="496" r:id="rId12"/>
    <p:sldId id="513" r:id="rId13"/>
    <p:sldId id="497" r:id="rId14"/>
    <p:sldId id="1648" r:id="rId15"/>
    <p:sldId id="1632" r:id="rId16"/>
    <p:sldId id="411" r:id="rId17"/>
    <p:sldId id="1654" r:id="rId18"/>
    <p:sldId id="1634" r:id="rId19"/>
    <p:sldId id="1635" r:id="rId20"/>
    <p:sldId id="426" r:id="rId21"/>
    <p:sldId id="429" r:id="rId22"/>
    <p:sldId id="523" r:id="rId23"/>
    <p:sldId id="430" r:id="rId24"/>
    <p:sldId id="436" r:id="rId25"/>
    <p:sldId id="419" r:id="rId26"/>
    <p:sldId id="438" r:id="rId27"/>
    <p:sldId id="431" r:id="rId28"/>
    <p:sldId id="1636" r:id="rId29"/>
    <p:sldId id="1638" r:id="rId30"/>
    <p:sldId id="434" r:id="rId31"/>
    <p:sldId id="437" r:id="rId32"/>
    <p:sldId id="516" r:id="rId33"/>
    <p:sldId id="512" r:id="rId34"/>
    <p:sldId id="256" r:id="rId35"/>
    <p:sldId id="1662" r:id="rId36"/>
    <p:sldId id="517" r:id="rId37"/>
    <p:sldId id="518" r:id="rId38"/>
    <p:sldId id="519" r:id="rId39"/>
    <p:sldId id="515"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EC0"/>
    <a:srgbClr val="57D3FF"/>
    <a:srgbClr val="FFFFCC"/>
    <a:srgbClr val="F9FA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9" autoAdjust="0"/>
    <p:restoredTop sz="94660"/>
  </p:normalViewPr>
  <p:slideViewPr>
    <p:cSldViewPr snapToGrid="0">
      <p:cViewPr varScale="1">
        <p:scale>
          <a:sx n="91" d="100"/>
          <a:sy n="91" d="100"/>
        </p:scale>
        <p:origin x="1026" y="96"/>
      </p:cViewPr>
      <p:guideLst/>
    </p:cSldViewPr>
  </p:slideViewPr>
  <p:notesTextViewPr>
    <p:cViewPr>
      <p:scale>
        <a:sx n="3" d="2"/>
        <a:sy n="3" d="2"/>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Sheet1!$N$2</c:f>
              <c:strCache>
                <c:ptCount val="1"/>
                <c:pt idx="0">
                  <c:v>Aerobic Plate Count</c:v>
                </c:pt>
              </c:strCache>
            </c:strRef>
          </c:tx>
          <c:spPr>
            <a:solidFill>
              <a:schemeClr val="accent1"/>
            </a:solidFill>
            <a:ln>
              <a:noFill/>
            </a:ln>
            <a:effectLst/>
          </c:spPr>
          <c:invertIfNegative val="0"/>
          <c:cat>
            <c:strRef>
              <c:f>Sheet1!$M$3:$M$10</c:f>
              <c:strCache>
                <c:ptCount val="8"/>
                <c:pt idx="0">
                  <c:v>Flight A</c:v>
                </c:pt>
                <c:pt idx="1">
                  <c:v>Flight C</c:v>
                </c:pt>
                <c:pt idx="2">
                  <c:v>Flight D</c:v>
                </c:pt>
                <c:pt idx="3">
                  <c:v>Ground A</c:v>
                </c:pt>
                <c:pt idx="4">
                  <c:v>Ground B</c:v>
                </c:pt>
                <c:pt idx="5">
                  <c:v>Ground C</c:v>
                </c:pt>
                <c:pt idx="6">
                  <c:v>Ground E</c:v>
                </c:pt>
                <c:pt idx="7">
                  <c:v>Ground F</c:v>
                </c:pt>
              </c:strCache>
            </c:strRef>
          </c:cat>
          <c:val>
            <c:numRef>
              <c:f>Sheet1!$N$3:$N$10</c:f>
              <c:numCache>
                <c:formatCode>General</c:formatCode>
                <c:ptCount val="8"/>
                <c:pt idx="0">
                  <c:v>3120</c:v>
                </c:pt>
                <c:pt idx="1">
                  <c:v>2670</c:v>
                </c:pt>
                <c:pt idx="2">
                  <c:v>4900</c:v>
                </c:pt>
                <c:pt idx="3">
                  <c:v>97500</c:v>
                </c:pt>
                <c:pt idx="4">
                  <c:v>19</c:v>
                </c:pt>
                <c:pt idx="5">
                  <c:v>804</c:v>
                </c:pt>
                <c:pt idx="6">
                  <c:v>50</c:v>
                </c:pt>
                <c:pt idx="7">
                  <c:v>29</c:v>
                </c:pt>
              </c:numCache>
            </c:numRef>
          </c:val>
          <c:extLst>
            <c:ext xmlns:c16="http://schemas.microsoft.com/office/drawing/2014/chart" uri="{C3380CC4-5D6E-409C-BE32-E72D297353CC}">
              <c16:uniqueId val="{00000000-19BD-4F5C-9018-56ED6E693F49}"/>
            </c:ext>
          </c:extLst>
        </c:ser>
        <c:ser>
          <c:idx val="1"/>
          <c:order val="1"/>
          <c:tx>
            <c:strRef>
              <c:f>Sheet1!$O$2</c:f>
              <c:strCache>
                <c:ptCount val="1"/>
                <c:pt idx="0">
                  <c:v>Yeast and Mold Count </c:v>
                </c:pt>
              </c:strCache>
            </c:strRef>
          </c:tx>
          <c:spPr>
            <a:solidFill>
              <a:schemeClr val="accent2"/>
            </a:solidFill>
            <a:ln>
              <a:noFill/>
            </a:ln>
            <a:effectLst/>
          </c:spPr>
          <c:invertIfNegative val="0"/>
          <c:cat>
            <c:strRef>
              <c:f>Sheet1!$M$3:$M$10</c:f>
              <c:strCache>
                <c:ptCount val="8"/>
                <c:pt idx="0">
                  <c:v>Flight A</c:v>
                </c:pt>
                <c:pt idx="1">
                  <c:v>Flight C</c:v>
                </c:pt>
                <c:pt idx="2">
                  <c:v>Flight D</c:v>
                </c:pt>
                <c:pt idx="3">
                  <c:v>Ground A</c:v>
                </c:pt>
                <c:pt idx="4">
                  <c:v>Ground B</c:v>
                </c:pt>
                <c:pt idx="5">
                  <c:v>Ground C</c:v>
                </c:pt>
                <c:pt idx="6">
                  <c:v>Ground E</c:v>
                </c:pt>
                <c:pt idx="7">
                  <c:v>Ground F</c:v>
                </c:pt>
              </c:strCache>
            </c:strRef>
          </c:cat>
          <c:val>
            <c:numRef>
              <c:f>Sheet1!$O$3:$O$10</c:f>
              <c:numCache>
                <c:formatCode>General</c:formatCode>
                <c:ptCount val="8"/>
                <c:pt idx="0">
                  <c:v>497</c:v>
                </c:pt>
                <c:pt idx="1">
                  <c:v>1120</c:v>
                </c:pt>
                <c:pt idx="2">
                  <c:v>569</c:v>
                </c:pt>
                <c:pt idx="3">
                  <c:v>891</c:v>
                </c:pt>
                <c:pt idx="4">
                  <c:v>9.5</c:v>
                </c:pt>
                <c:pt idx="5">
                  <c:v>370</c:v>
                </c:pt>
                <c:pt idx="6">
                  <c:v>12.5</c:v>
                </c:pt>
                <c:pt idx="7">
                  <c:v>30</c:v>
                </c:pt>
              </c:numCache>
            </c:numRef>
          </c:val>
          <c:extLst>
            <c:ext xmlns:c16="http://schemas.microsoft.com/office/drawing/2014/chart" uri="{C3380CC4-5D6E-409C-BE32-E72D297353CC}">
              <c16:uniqueId val="{00000001-19BD-4F5C-9018-56ED6E693F49}"/>
            </c:ext>
          </c:extLst>
        </c:ser>
        <c:dLbls>
          <c:showLegendKey val="0"/>
          <c:showVal val="0"/>
          <c:showCatName val="0"/>
          <c:showSerName val="0"/>
          <c:showPercent val="0"/>
          <c:showBubbleSize val="0"/>
        </c:dLbls>
        <c:gapWidth val="219"/>
        <c:overlap val="-27"/>
        <c:axId val="123322272"/>
        <c:axId val="123322664"/>
      </c:barChart>
      <c:catAx>
        <c:axId val="123322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23322664"/>
        <c:crosses val="autoZero"/>
        <c:auto val="1"/>
        <c:lblAlgn val="ctr"/>
        <c:lblOffset val="100"/>
        <c:noMultiLvlLbl val="0"/>
      </c:catAx>
      <c:valAx>
        <c:axId val="123322664"/>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CFU/g fresh mass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3322272"/>
        <c:crosses val="autoZero"/>
        <c:crossBetween val="between"/>
      </c:valAx>
      <c:spPr>
        <a:noFill/>
        <a:ln>
          <a:noFill/>
        </a:ln>
        <a:effectLst/>
      </c:spPr>
    </c:plotArea>
    <c:legend>
      <c:legendPos val="b"/>
      <c:layout>
        <c:manualLayout>
          <c:xMode val="edge"/>
          <c:yMode val="edge"/>
          <c:x val="0.15533834132802399"/>
          <c:y val="0.92029604429072098"/>
          <c:w val="0.68932320131071101"/>
          <c:h val="5.98626827681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defRPr/>
            </a:pPr>
            <a:r>
              <a:rPr lang="en-US" dirty="0"/>
              <a:t>Flight and Ground Community </a:t>
            </a:r>
            <a:r>
              <a:rPr lang="en-US" baseline="0" dirty="0"/>
              <a:t> Characterization</a:t>
            </a:r>
            <a:endParaRPr lang="en-US" dirty="0"/>
          </a:p>
        </c:rich>
      </c:tx>
      <c:layout>
        <c:manualLayout>
          <c:xMode val="edge"/>
          <c:yMode val="edge"/>
          <c:x val="0.11342028137457565"/>
          <c:y val="2.2633744489262428E-3"/>
        </c:manualLayout>
      </c:layout>
      <c:overlay val="0"/>
      <c:spPr>
        <a:noFill/>
      </c:spPr>
    </c:title>
    <c:autoTitleDeleted val="0"/>
    <c:plotArea>
      <c:layout/>
      <c:barChart>
        <c:barDir val="col"/>
        <c:grouping val="percentStacked"/>
        <c:varyColors val="0"/>
        <c:ser>
          <c:idx val="0"/>
          <c:order val="0"/>
          <c:tx>
            <c:strRef>
              <c:f>'Total percent data and graph'!$S$2</c:f>
              <c:strCache>
                <c:ptCount val="1"/>
                <c:pt idx="0">
                  <c:v>Burkholderia</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graph'!$T$2:$AA$2</c:f>
              <c:numCache>
                <c:formatCode>General</c:formatCode>
                <c:ptCount val="8"/>
                <c:pt idx="0">
                  <c:v>18.028237122155748</c:v>
                </c:pt>
                <c:pt idx="1">
                  <c:v>28.494118623478727</c:v>
                </c:pt>
                <c:pt idx="2">
                  <c:v>11.279432976629048</c:v>
                </c:pt>
                <c:pt idx="3">
                  <c:v>3.02734375</c:v>
                </c:pt>
                <c:pt idx="4">
                  <c:v>17.825020441537205</c:v>
                </c:pt>
                <c:pt idx="5">
                  <c:v>26.00773427519006</c:v>
                </c:pt>
                <c:pt idx="6">
                  <c:v>35.214082015075761</c:v>
                </c:pt>
                <c:pt idx="7">
                  <c:v>0.2297974988891005</c:v>
                </c:pt>
              </c:numCache>
            </c:numRef>
          </c:val>
          <c:extLst>
            <c:ext xmlns:c16="http://schemas.microsoft.com/office/drawing/2014/chart" uri="{C3380CC4-5D6E-409C-BE32-E72D297353CC}">
              <c16:uniqueId val="{00000000-FA30-A842-9BB4-D33E7F421E84}"/>
            </c:ext>
          </c:extLst>
        </c:ser>
        <c:ser>
          <c:idx val="1"/>
          <c:order val="1"/>
          <c:tx>
            <c:strRef>
              <c:f>'Total percent data and graph'!$S$3</c:f>
              <c:strCache>
                <c:ptCount val="1"/>
                <c:pt idx="0">
                  <c:v>Ralstonia</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graph'!$T$3:$AA$3</c:f>
              <c:numCache>
                <c:formatCode>General</c:formatCode>
                <c:ptCount val="8"/>
                <c:pt idx="0">
                  <c:v>29.192110290014334</c:v>
                </c:pt>
                <c:pt idx="1">
                  <c:v>27.743573492685066</c:v>
                </c:pt>
                <c:pt idx="2">
                  <c:v>19.075638851529149</c:v>
                </c:pt>
                <c:pt idx="3">
                  <c:v>3.02734375</c:v>
                </c:pt>
                <c:pt idx="4">
                  <c:v>23.630417007358954</c:v>
                </c:pt>
                <c:pt idx="5">
                  <c:v>17.821087780235473</c:v>
                </c:pt>
                <c:pt idx="6">
                  <c:v>5.5365404889023297</c:v>
                </c:pt>
                <c:pt idx="7">
                  <c:v>0.1168031486066146</c:v>
                </c:pt>
              </c:numCache>
            </c:numRef>
          </c:val>
          <c:extLst>
            <c:ext xmlns:c16="http://schemas.microsoft.com/office/drawing/2014/chart" uri="{C3380CC4-5D6E-409C-BE32-E72D297353CC}">
              <c16:uniqueId val="{00000001-FA30-A842-9BB4-D33E7F421E84}"/>
            </c:ext>
          </c:extLst>
        </c:ser>
        <c:ser>
          <c:idx val="2"/>
          <c:order val="2"/>
          <c:tx>
            <c:strRef>
              <c:f>'Total percent data and graph'!$S$4</c:f>
              <c:strCache>
                <c:ptCount val="1"/>
                <c:pt idx="0">
                  <c:v>Bradyrhizobium</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graph'!$T$4:$AA$4</c:f>
              <c:numCache>
                <c:formatCode>General</c:formatCode>
                <c:ptCount val="8"/>
                <c:pt idx="0">
                  <c:v>11.469368532144047</c:v>
                </c:pt>
                <c:pt idx="1">
                  <c:v>10.810000226351885</c:v>
                </c:pt>
                <c:pt idx="2">
                  <c:v>19.930608346490459</c:v>
                </c:pt>
                <c:pt idx="3">
                  <c:v>0.1953125</c:v>
                </c:pt>
                <c:pt idx="4">
                  <c:v>6.2142273098937038</c:v>
                </c:pt>
                <c:pt idx="5">
                  <c:v>3.5410308005055171</c:v>
                </c:pt>
                <c:pt idx="6">
                  <c:v>1.5737126674260131</c:v>
                </c:pt>
                <c:pt idx="7">
                  <c:v>4.0627182124039866E-2</c:v>
                </c:pt>
              </c:numCache>
            </c:numRef>
          </c:val>
          <c:extLst>
            <c:ext xmlns:c16="http://schemas.microsoft.com/office/drawing/2014/chart" uri="{C3380CC4-5D6E-409C-BE32-E72D297353CC}">
              <c16:uniqueId val="{00000002-FA30-A842-9BB4-D33E7F421E84}"/>
            </c:ext>
          </c:extLst>
        </c:ser>
        <c:ser>
          <c:idx val="3"/>
          <c:order val="3"/>
          <c:tx>
            <c:strRef>
              <c:f>'Total percent data and graph'!$S$5</c:f>
              <c:strCache>
                <c:ptCount val="1"/>
                <c:pt idx="0">
                  <c:v>Acinetobacter</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graph'!$T$5:$AA$5</c:f>
              <c:numCache>
                <c:formatCode>General</c:formatCode>
                <c:ptCount val="8"/>
                <c:pt idx="0">
                  <c:v>7.5218779829055515</c:v>
                </c:pt>
                <c:pt idx="1">
                  <c:v>6.860254117718072</c:v>
                </c:pt>
                <c:pt idx="2">
                  <c:v>20.516465898680387</c:v>
                </c:pt>
                <c:pt idx="3">
                  <c:v>10.3515625</c:v>
                </c:pt>
                <c:pt idx="4">
                  <c:v>8.7489779231398188</c:v>
                </c:pt>
                <c:pt idx="5">
                  <c:v>5.9436148611033</c:v>
                </c:pt>
                <c:pt idx="6">
                  <c:v>13.43421524929836</c:v>
                </c:pt>
                <c:pt idx="7">
                  <c:v>93.509807655684625</c:v>
                </c:pt>
              </c:numCache>
            </c:numRef>
          </c:val>
          <c:extLst>
            <c:ext xmlns:c16="http://schemas.microsoft.com/office/drawing/2014/chart" uri="{C3380CC4-5D6E-409C-BE32-E72D297353CC}">
              <c16:uniqueId val="{00000003-FA30-A842-9BB4-D33E7F421E84}"/>
            </c:ext>
          </c:extLst>
        </c:ser>
        <c:ser>
          <c:idx val="4"/>
          <c:order val="4"/>
          <c:tx>
            <c:strRef>
              <c:f>'Total percent data and graph'!$S$6</c:f>
              <c:strCache>
                <c:ptCount val="1"/>
                <c:pt idx="0">
                  <c:v>Chitinophaga</c:v>
                </c:pt>
              </c:strCache>
            </c:strRef>
          </c:tx>
          <c:spPr>
            <a:solidFill>
              <a:schemeClr val="accent4">
                <a:lumMod val="20000"/>
                <a:lumOff val="80000"/>
              </a:schemeClr>
            </a:solidFill>
          </c:spPr>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graph'!$T$6:$AA$6</c:f>
              <c:numCache>
                <c:formatCode>General</c:formatCode>
                <c:ptCount val="8"/>
                <c:pt idx="0">
                  <c:v>8.4034143060293509</c:v>
                </c:pt>
                <c:pt idx="1">
                  <c:v>9.316266401080453</c:v>
                </c:pt>
                <c:pt idx="2">
                  <c:v>3.9933093581272048</c:v>
                </c:pt>
                <c:pt idx="3">
                  <c:v>0.341796875</c:v>
                </c:pt>
                <c:pt idx="4">
                  <c:v>0.16353229762878169</c:v>
                </c:pt>
                <c:pt idx="5">
                  <c:v>2.823733595657419E-2</c:v>
                </c:pt>
                <c:pt idx="6">
                  <c:v>0.10033548795550193</c:v>
                </c:pt>
                <c:pt idx="7">
                  <c:v>0.40881102012315124</c:v>
                </c:pt>
              </c:numCache>
            </c:numRef>
          </c:val>
          <c:extLst>
            <c:ext xmlns:c16="http://schemas.microsoft.com/office/drawing/2014/chart" uri="{C3380CC4-5D6E-409C-BE32-E72D297353CC}">
              <c16:uniqueId val="{00000004-FA30-A842-9BB4-D33E7F421E84}"/>
            </c:ext>
          </c:extLst>
        </c:ser>
        <c:ser>
          <c:idx val="5"/>
          <c:order val="5"/>
          <c:tx>
            <c:strRef>
              <c:f>'Total percent data and graph'!$S$7</c:f>
              <c:strCache>
                <c:ptCount val="1"/>
                <c:pt idx="0">
                  <c:v>Novosphingobium</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graph'!$T$7:$AA$7</c:f>
              <c:numCache>
                <c:formatCode>General</c:formatCode>
                <c:ptCount val="8"/>
                <c:pt idx="0">
                  <c:v>6.5315963106793891E-3</c:v>
                </c:pt>
                <c:pt idx="1">
                  <c:v>7.5450628880991723E-3</c:v>
                </c:pt>
                <c:pt idx="2">
                  <c:v>6.2130869539792997E-3</c:v>
                </c:pt>
                <c:pt idx="3">
                  <c:v>9.765625E-2</c:v>
                </c:pt>
                <c:pt idx="4">
                  <c:v>7.1954210956663944</c:v>
                </c:pt>
                <c:pt idx="5">
                  <c:v>6.7266843972648811</c:v>
                </c:pt>
                <c:pt idx="6">
                  <c:v>5.0761277850163786</c:v>
                </c:pt>
                <c:pt idx="7">
                  <c:v>3.1739986034406142E-2</c:v>
                </c:pt>
              </c:numCache>
            </c:numRef>
          </c:val>
          <c:extLst>
            <c:ext xmlns:c16="http://schemas.microsoft.com/office/drawing/2014/chart" uri="{C3380CC4-5D6E-409C-BE32-E72D297353CC}">
              <c16:uniqueId val="{00000005-FA30-A842-9BB4-D33E7F421E84}"/>
            </c:ext>
          </c:extLst>
        </c:ser>
        <c:ser>
          <c:idx val="6"/>
          <c:order val="6"/>
          <c:tx>
            <c:strRef>
              <c:f>'Total percent data and graph'!$S$8</c:f>
              <c:strCache>
                <c:ptCount val="1"/>
                <c:pt idx="0">
                  <c:v>Janthinobacterium</c:v>
                </c:pt>
              </c:strCache>
            </c:strRef>
          </c:tx>
          <c:spPr>
            <a:solidFill>
              <a:srgbClr val="00B0F0"/>
            </a:solidFill>
          </c:spPr>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graph'!$T$8:$AA$8</c:f>
              <c:numCache>
                <c:formatCode>General</c:formatCode>
                <c:ptCount val="8"/>
                <c:pt idx="0">
                  <c:v>8.2633860482811023</c:v>
                </c:pt>
                <c:pt idx="1">
                  <c:v>3.6669948769022991</c:v>
                </c:pt>
                <c:pt idx="2">
                  <c:v>7.8968335185076901</c:v>
                </c:pt>
                <c:pt idx="3">
                  <c:v>9.765625E-2</c:v>
                </c:pt>
                <c:pt idx="4">
                  <c:v>16.843826655764513</c:v>
                </c:pt>
                <c:pt idx="5">
                  <c:v>20.282671802953899</c:v>
                </c:pt>
                <c:pt idx="6">
                  <c:v>17.215873922100091</c:v>
                </c:pt>
                <c:pt idx="7">
                  <c:v>7.6175966482574737E-3</c:v>
                </c:pt>
              </c:numCache>
            </c:numRef>
          </c:val>
          <c:extLst>
            <c:ext xmlns:c16="http://schemas.microsoft.com/office/drawing/2014/chart" uri="{C3380CC4-5D6E-409C-BE32-E72D297353CC}">
              <c16:uniqueId val="{00000006-FA30-A842-9BB4-D33E7F421E84}"/>
            </c:ext>
          </c:extLst>
        </c:ser>
        <c:ser>
          <c:idx val="7"/>
          <c:order val="7"/>
          <c:tx>
            <c:strRef>
              <c:f>'Total percent data and graph'!$S$9</c:f>
              <c:strCache>
                <c:ptCount val="1"/>
                <c:pt idx="0">
                  <c:v>Mesorhizobium</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graph'!$T$9:$AA$9</c:f>
              <c:numCache>
                <c:formatCode>General</c:formatCode>
                <c:ptCount val="8"/>
                <c:pt idx="0">
                  <c:v>3.9655956758540634</c:v>
                </c:pt>
                <c:pt idx="1">
                  <c:v>3.5705123852207308</c:v>
                </c:pt>
                <c:pt idx="2">
                  <c:v>2.6460440909888314</c:v>
                </c:pt>
                <c:pt idx="3">
                  <c:v>9.765625E-2</c:v>
                </c:pt>
                <c:pt idx="4">
                  <c:v>2.4529844644317254</c:v>
                </c:pt>
                <c:pt idx="5">
                  <c:v>1.0429448556968826</c:v>
                </c:pt>
                <c:pt idx="6">
                  <c:v>2.8939015807785471</c:v>
                </c:pt>
                <c:pt idx="7">
                  <c:v>1.2695994413762458E-3</c:v>
                </c:pt>
              </c:numCache>
            </c:numRef>
          </c:val>
          <c:extLst>
            <c:ext xmlns:c16="http://schemas.microsoft.com/office/drawing/2014/chart" uri="{C3380CC4-5D6E-409C-BE32-E72D297353CC}">
              <c16:uniqueId val="{00000007-FA30-A842-9BB4-D33E7F421E84}"/>
            </c:ext>
          </c:extLst>
        </c:ser>
        <c:ser>
          <c:idx val="8"/>
          <c:order val="8"/>
          <c:tx>
            <c:strRef>
              <c:f>'Total percent data and graph'!$S$10</c:f>
              <c:strCache>
                <c:ptCount val="1"/>
                <c:pt idx="0">
                  <c:v>Methylobacterium</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graph'!$T$10:$AA$10</c:f>
              <c:numCache>
                <c:formatCode>General</c:formatCode>
                <c:ptCount val="8"/>
                <c:pt idx="0">
                  <c:v>2.8706938732480713</c:v>
                </c:pt>
                <c:pt idx="1">
                  <c:v>2.4647834189697968</c:v>
                </c:pt>
                <c:pt idx="2">
                  <c:v>2.7254741438122525</c:v>
                </c:pt>
                <c:pt idx="3">
                  <c:v>0.341796875</c:v>
                </c:pt>
                <c:pt idx="4">
                  <c:v>8.1766148814390843E-2</c:v>
                </c:pt>
                <c:pt idx="5">
                  <c:v>0.13866138957537244</c:v>
                </c:pt>
                <c:pt idx="6">
                  <c:v>0.15120981987660148</c:v>
                </c:pt>
                <c:pt idx="7">
                  <c:v>1.3965593855138706E-2</c:v>
                </c:pt>
              </c:numCache>
            </c:numRef>
          </c:val>
          <c:extLst>
            <c:ext xmlns:c16="http://schemas.microsoft.com/office/drawing/2014/chart" uri="{C3380CC4-5D6E-409C-BE32-E72D297353CC}">
              <c16:uniqueId val="{00000008-FA30-A842-9BB4-D33E7F421E84}"/>
            </c:ext>
          </c:extLst>
        </c:ser>
        <c:ser>
          <c:idx val="9"/>
          <c:order val="9"/>
          <c:tx>
            <c:strRef>
              <c:f>'Total percent data and graph'!$S$11</c:f>
              <c:strCache>
                <c:ptCount val="1"/>
                <c:pt idx="0">
                  <c:v>Cupriavidus</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graph'!$T$11:$AA$11</c:f>
              <c:numCache>
                <c:formatCode>General</c:formatCode>
                <c:ptCount val="8"/>
                <c:pt idx="0">
                  <c:v>0.50362045237606867</c:v>
                </c:pt>
                <c:pt idx="1">
                  <c:v>9.1578200804303705E-2</c:v>
                </c:pt>
                <c:pt idx="2">
                  <c:v>0.83876673878720531</c:v>
                </c:pt>
                <c:pt idx="3">
                  <c:v>0.1953125</c:v>
                </c:pt>
                <c:pt idx="4">
                  <c:v>0.73589533932951756</c:v>
                </c:pt>
                <c:pt idx="5">
                  <c:v>1.0218242466887133</c:v>
                </c:pt>
                <c:pt idx="6">
                  <c:v>1.1500425365941895</c:v>
                </c:pt>
                <c:pt idx="7">
                  <c:v>3.8087983241287368E-3</c:v>
                </c:pt>
              </c:numCache>
            </c:numRef>
          </c:val>
          <c:extLst>
            <c:ext xmlns:c16="http://schemas.microsoft.com/office/drawing/2014/chart" uri="{C3380CC4-5D6E-409C-BE32-E72D297353CC}">
              <c16:uniqueId val="{00000009-FA30-A842-9BB4-D33E7F421E84}"/>
            </c:ext>
          </c:extLst>
        </c:ser>
        <c:ser>
          <c:idx val="10"/>
          <c:order val="10"/>
          <c:tx>
            <c:strRef>
              <c:f>'Total percent data and graph'!$S$12</c:f>
              <c:strCache>
                <c:ptCount val="1"/>
                <c:pt idx="0">
                  <c:v>Pelomonas</c:v>
                </c:pt>
              </c:strCache>
            </c:strRef>
          </c:tx>
          <c:spPr>
            <a:solidFill>
              <a:schemeClr val="accent6">
                <a:lumMod val="40000"/>
                <a:lumOff val="60000"/>
              </a:schemeClr>
            </a:solidFill>
          </c:spPr>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graph'!$T$12:$AA$12</c:f>
              <c:numCache>
                <c:formatCode>General</c:formatCode>
                <c:ptCount val="8"/>
                <c:pt idx="0">
                  <c:v>2.4995387776289388</c:v>
                </c:pt>
                <c:pt idx="1">
                  <c:v>1.6917917260840367</c:v>
                </c:pt>
                <c:pt idx="2">
                  <c:v>2.0483694910629007</c:v>
                </c:pt>
                <c:pt idx="3">
                  <c:v>0</c:v>
                </c:pt>
                <c:pt idx="4">
                  <c:v>1.4717906786590351</c:v>
                </c:pt>
                <c:pt idx="5">
                  <c:v>1.9492944683518005</c:v>
                </c:pt>
                <c:pt idx="6">
                  <c:v>11.160132612425208</c:v>
                </c:pt>
                <c:pt idx="7">
                  <c:v>1.2695994413762458E-3</c:v>
                </c:pt>
              </c:numCache>
            </c:numRef>
          </c:val>
          <c:extLst>
            <c:ext xmlns:c16="http://schemas.microsoft.com/office/drawing/2014/chart" uri="{C3380CC4-5D6E-409C-BE32-E72D297353CC}">
              <c16:uniqueId val="{0000000A-FA30-A842-9BB4-D33E7F421E84}"/>
            </c:ext>
          </c:extLst>
        </c:ser>
        <c:ser>
          <c:idx val="11"/>
          <c:order val="11"/>
          <c:tx>
            <c:strRef>
              <c:f>'Total percent data and graph'!$S$13</c:f>
              <c:strCache>
                <c:ptCount val="1"/>
                <c:pt idx="0">
                  <c:v>Sphingomonas</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graph'!$T$13:$AA$13</c:f>
              <c:numCache>
                <c:formatCode>General</c:formatCode>
                <c:ptCount val="8"/>
                <c:pt idx="0">
                  <c:v>0.37963471188211956</c:v>
                </c:pt>
                <c:pt idx="1">
                  <c:v>0.10685695315270453</c:v>
                </c:pt>
                <c:pt idx="2">
                  <c:v>2.9491452741555078</c:v>
                </c:pt>
                <c:pt idx="3">
                  <c:v>0.1953125</c:v>
                </c:pt>
                <c:pt idx="4">
                  <c:v>1.4717906786590351</c:v>
                </c:pt>
                <c:pt idx="5">
                  <c:v>0.94285153474512362</c:v>
                </c:pt>
                <c:pt idx="6">
                  <c:v>0.10570555632495131</c:v>
                </c:pt>
                <c:pt idx="7">
                  <c:v>3.8087983241287368E-3</c:v>
                </c:pt>
              </c:numCache>
            </c:numRef>
          </c:val>
          <c:extLst>
            <c:ext xmlns:c16="http://schemas.microsoft.com/office/drawing/2014/chart" uri="{C3380CC4-5D6E-409C-BE32-E72D297353CC}">
              <c16:uniqueId val="{0000000B-FA30-A842-9BB4-D33E7F421E84}"/>
            </c:ext>
          </c:extLst>
        </c:ser>
        <c:ser>
          <c:idx val="12"/>
          <c:order val="12"/>
          <c:tx>
            <c:strRef>
              <c:f>'Total percent data and graph'!$S$14</c:f>
              <c:strCache>
                <c:ptCount val="1"/>
                <c:pt idx="0">
                  <c:v>Bacillus</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graph'!$T$14:$AA$14</c:f>
              <c:numCache>
                <c:formatCode>General</c:formatCode>
                <c:ptCount val="8"/>
                <c:pt idx="0">
                  <c:v>2.2917881791857507E-4</c:v>
                </c:pt>
                <c:pt idx="1">
                  <c:v>5.6587971660743792E-4</c:v>
                </c:pt>
                <c:pt idx="2">
                  <c:v>1.2182523439175097E-3</c:v>
                </c:pt>
                <c:pt idx="3">
                  <c:v>0</c:v>
                </c:pt>
                <c:pt idx="4">
                  <c:v>0.32706459525756337</c:v>
                </c:pt>
                <c:pt idx="5">
                  <c:v>0.34871962047183902</c:v>
                </c:pt>
                <c:pt idx="6">
                  <c:v>0.67775915525998198</c:v>
                </c:pt>
                <c:pt idx="7">
                  <c:v>1.6504792737891197E-2</c:v>
                </c:pt>
              </c:numCache>
            </c:numRef>
          </c:val>
          <c:extLst>
            <c:ext xmlns:c16="http://schemas.microsoft.com/office/drawing/2014/chart" uri="{C3380CC4-5D6E-409C-BE32-E72D297353CC}">
              <c16:uniqueId val="{0000000C-FA30-A842-9BB4-D33E7F421E84}"/>
            </c:ext>
          </c:extLst>
        </c:ser>
        <c:ser>
          <c:idx val="13"/>
          <c:order val="13"/>
          <c:tx>
            <c:strRef>
              <c:f>'Total percent data and graph'!$S$15</c:f>
              <c:strCache>
                <c:ptCount val="1"/>
                <c:pt idx="0">
                  <c:v>Nitrobacter</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graph'!$T$15:$AA$15</c:f>
              <c:numCache>
                <c:formatCode>General</c:formatCode>
                <c:ptCount val="8"/>
                <c:pt idx="0">
                  <c:v>0.64021102785553941</c:v>
                </c:pt>
                <c:pt idx="1">
                  <c:v>0.54390472094584907</c:v>
                </c:pt>
                <c:pt idx="2">
                  <c:v>1.7795011987603064</c:v>
                </c:pt>
                <c:pt idx="3">
                  <c:v>0</c:v>
                </c:pt>
                <c:pt idx="4">
                  <c:v>0.16353229762878169</c:v>
                </c:pt>
                <c:pt idx="5">
                  <c:v>3.2753013991255608</c:v>
                </c:pt>
                <c:pt idx="6">
                  <c:v>0.69923942873777956</c:v>
                </c:pt>
                <c:pt idx="7">
                  <c:v>1.2695994413762458E-3</c:v>
                </c:pt>
              </c:numCache>
            </c:numRef>
          </c:val>
          <c:extLst>
            <c:ext xmlns:c16="http://schemas.microsoft.com/office/drawing/2014/chart" uri="{C3380CC4-5D6E-409C-BE32-E72D297353CC}">
              <c16:uniqueId val="{0000000D-FA30-A842-9BB4-D33E7F421E84}"/>
            </c:ext>
          </c:extLst>
        </c:ser>
        <c:ser>
          <c:idx val="14"/>
          <c:order val="14"/>
          <c:tx>
            <c:strRef>
              <c:f>'Total percent data and graph'!$S$16</c:f>
              <c:strCache>
                <c:ptCount val="1"/>
                <c:pt idx="0">
                  <c:v>Arthrobacter</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graph'!$T$16:$AA$16</c:f>
              <c:numCache>
                <c:formatCode>General</c:formatCode>
                <c:ptCount val="8"/>
                <c:pt idx="0">
                  <c:v>1.0949018026059922</c:v>
                </c:pt>
                <c:pt idx="1">
                  <c:v>0.86655047269818997</c:v>
                </c:pt>
                <c:pt idx="2">
                  <c:v>0.65139952829269243</c:v>
                </c:pt>
                <c:pt idx="3">
                  <c:v>0.29296875</c:v>
                </c:pt>
                <c:pt idx="4">
                  <c:v>0.40883074407195419</c:v>
                </c:pt>
                <c:pt idx="5">
                  <c:v>0.16322557613922156</c:v>
                </c:pt>
                <c:pt idx="6">
                  <c:v>6.4440820433392776E-2</c:v>
                </c:pt>
                <c:pt idx="7">
                  <c:v>3.8087983241287368E-3</c:v>
                </c:pt>
              </c:numCache>
            </c:numRef>
          </c:val>
          <c:extLst>
            <c:ext xmlns:c16="http://schemas.microsoft.com/office/drawing/2014/chart" uri="{C3380CC4-5D6E-409C-BE32-E72D297353CC}">
              <c16:uniqueId val="{0000000E-FA30-A842-9BB4-D33E7F421E84}"/>
            </c:ext>
          </c:extLst>
        </c:ser>
        <c:ser>
          <c:idx val="15"/>
          <c:order val="15"/>
          <c:tx>
            <c:strRef>
              <c:f>'Total percent data and graph'!$S$17</c:f>
              <c:strCache>
                <c:ptCount val="1"/>
                <c:pt idx="0">
                  <c:v>Hyphomicrobium</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graph'!$T$17:$AA$17</c:f>
              <c:numCache>
                <c:formatCode>General</c:formatCode>
                <c:ptCount val="8"/>
                <c:pt idx="0">
                  <c:v>1.1201114725770356</c:v>
                </c:pt>
                <c:pt idx="1">
                  <c:v>0.50712253936636564</c:v>
                </c:pt>
                <c:pt idx="2">
                  <c:v>0.47499658889343704</c:v>
                </c:pt>
                <c:pt idx="3">
                  <c:v>0</c:v>
                </c:pt>
                <c:pt idx="4">
                  <c:v>0</c:v>
                </c:pt>
                <c:pt idx="5">
                  <c:v>8.035014296586152E-4</c:v>
                </c:pt>
                <c:pt idx="6">
                  <c:v>1.695811064036652E-3</c:v>
                </c:pt>
                <c:pt idx="7">
                  <c:v>1.1426394972386213E-2</c:v>
                </c:pt>
              </c:numCache>
            </c:numRef>
          </c:val>
          <c:extLst>
            <c:ext xmlns:c16="http://schemas.microsoft.com/office/drawing/2014/chart" uri="{C3380CC4-5D6E-409C-BE32-E72D297353CC}">
              <c16:uniqueId val="{0000000F-FA30-A842-9BB4-D33E7F421E84}"/>
            </c:ext>
          </c:extLst>
        </c:ser>
        <c:ser>
          <c:idx val="16"/>
          <c:order val="16"/>
          <c:tx>
            <c:strRef>
              <c:f>'Total percent data and graph'!$S$18</c:f>
              <c:strCache>
                <c:ptCount val="1"/>
                <c:pt idx="0">
                  <c:v>Niastella</c:v>
                </c:pt>
              </c:strCache>
            </c:strRef>
          </c:tx>
          <c:spPr>
            <a:ln>
              <a:solidFill>
                <a:srgbClr val="5B9BD5"/>
              </a:solidFill>
            </a:ln>
          </c:spPr>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graph'!$T$18:$AA$18</c:f>
              <c:numCache>
                <c:formatCode>General</c:formatCode>
                <c:ptCount val="8"/>
                <c:pt idx="0">
                  <c:v>0.13395501907340712</c:v>
                </c:pt>
                <c:pt idx="1">
                  <c:v>0.13599975855798757</c:v>
                </c:pt>
                <c:pt idx="2">
                  <c:v>8.0282829464163888E-2</c:v>
                </c:pt>
                <c:pt idx="3">
                  <c:v>4.8828125E-2</c:v>
                </c:pt>
                <c:pt idx="4">
                  <c:v>8.1766148814390843E-2</c:v>
                </c:pt>
                <c:pt idx="5">
                  <c:v>0.30693754612959101</c:v>
                </c:pt>
                <c:pt idx="6">
                  <c:v>7.7724673768346547E-2</c:v>
                </c:pt>
                <c:pt idx="7">
                  <c:v>0</c:v>
                </c:pt>
              </c:numCache>
            </c:numRef>
          </c:val>
          <c:extLst>
            <c:ext xmlns:c16="http://schemas.microsoft.com/office/drawing/2014/chart" uri="{C3380CC4-5D6E-409C-BE32-E72D297353CC}">
              <c16:uniqueId val="{00000010-FA30-A842-9BB4-D33E7F421E84}"/>
            </c:ext>
          </c:extLst>
        </c:ser>
        <c:ser>
          <c:idx val="17"/>
          <c:order val="17"/>
          <c:tx>
            <c:strRef>
              <c:f>'Total percent data and graph'!$S$19</c:f>
              <c:strCache>
                <c:ptCount val="1"/>
                <c:pt idx="0">
                  <c:v>Nevskia</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graph'!$T$19:$AA$19</c:f>
              <c:numCache>
                <c:formatCode>General</c:formatCode>
                <c:ptCount val="8"/>
                <c:pt idx="0">
                  <c:v>2.2917881791857507E-4</c:v>
                </c:pt>
                <c:pt idx="1">
                  <c:v>9.4313286101239653E-5</c:v>
                </c:pt>
                <c:pt idx="2">
                  <c:v>2.4365046878350197E-4</c:v>
                </c:pt>
                <c:pt idx="3">
                  <c:v>4.8828125E-2</c:v>
                </c:pt>
                <c:pt idx="4">
                  <c:v>0.65412919051512675</c:v>
                </c:pt>
                <c:pt idx="5">
                  <c:v>1.7450903192999894</c:v>
                </c:pt>
                <c:pt idx="6">
                  <c:v>0.30411545081723962</c:v>
                </c:pt>
                <c:pt idx="7">
                  <c:v>0</c:v>
                </c:pt>
              </c:numCache>
            </c:numRef>
          </c:val>
          <c:extLst>
            <c:ext xmlns:c16="http://schemas.microsoft.com/office/drawing/2014/chart" uri="{C3380CC4-5D6E-409C-BE32-E72D297353CC}">
              <c16:uniqueId val="{00000011-FA30-A842-9BB4-D33E7F421E84}"/>
            </c:ext>
          </c:extLst>
        </c:ser>
        <c:ser>
          <c:idx val="18"/>
          <c:order val="18"/>
          <c:tx>
            <c:strRef>
              <c:f>'Total percent data and graph'!$S$20</c:f>
              <c:strCache>
                <c:ptCount val="1"/>
                <c:pt idx="0">
                  <c:v>Aminobacter</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graph'!$T$20:$AA$20</c:f>
              <c:numCache>
                <c:formatCode>General</c:formatCode>
                <c:ptCount val="8"/>
                <c:pt idx="0">
                  <c:v>0.44265888680972776</c:v>
                </c:pt>
                <c:pt idx="1">
                  <c:v>0.2982186106521198</c:v>
                </c:pt>
                <c:pt idx="2">
                  <c:v>0.32576067676354209</c:v>
                </c:pt>
                <c:pt idx="3">
                  <c:v>0</c:v>
                </c:pt>
                <c:pt idx="4">
                  <c:v>1.3900245298446443</c:v>
                </c:pt>
                <c:pt idx="5">
                  <c:v>1.7231662088621615</c:v>
                </c:pt>
                <c:pt idx="6">
                  <c:v>0.74728740888548473</c:v>
                </c:pt>
                <c:pt idx="7">
                  <c:v>2.5391988827524917E-3</c:v>
                </c:pt>
              </c:numCache>
            </c:numRef>
          </c:val>
          <c:extLst>
            <c:ext xmlns:c16="http://schemas.microsoft.com/office/drawing/2014/chart" uri="{C3380CC4-5D6E-409C-BE32-E72D297353CC}">
              <c16:uniqueId val="{00000012-FA30-A842-9BB4-D33E7F421E84}"/>
            </c:ext>
          </c:extLst>
        </c:ser>
        <c:ser>
          <c:idx val="19"/>
          <c:order val="19"/>
          <c:tx>
            <c:strRef>
              <c:f>'Total percent data and graph'!$S$21</c:f>
              <c:strCache>
                <c:ptCount val="1"/>
                <c:pt idx="0">
                  <c:v>Paenibacillus</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graph'!$T$21:$AA$21</c:f>
              <c:numCache>
                <c:formatCode>General</c:formatCode>
                <c:ptCount val="8"/>
                <c:pt idx="0">
                  <c:v>0.32726735198772516</c:v>
                </c:pt>
                <c:pt idx="1">
                  <c:v>0.2475723760157541</c:v>
                </c:pt>
                <c:pt idx="2">
                  <c:v>0.20478821901253338</c:v>
                </c:pt>
                <c:pt idx="3">
                  <c:v>0</c:v>
                </c:pt>
                <c:pt idx="4">
                  <c:v>0.57236304170073582</c:v>
                </c:pt>
                <c:pt idx="5">
                  <c:v>0.5891961197768103</c:v>
                </c:pt>
                <c:pt idx="6">
                  <c:v>0.45165101338842834</c:v>
                </c:pt>
                <c:pt idx="7">
                  <c:v>1.2695994413762458E-3</c:v>
                </c:pt>
              </c:numCache>
            </c:numRef>
          </c:val>
          <c:extLst>
            <c:ext xmlns:c16="http://schemas.microsoft.com/office/drawing/2014/chart" uri="{C3380CC4-5D6E-409C-BE32-E72D297353CC}">
              <c16:uniqueId val="{00000013-FA30-A842-9BB4-D33E7F421E84}"/>
            </c:ext>
          </c:extLst>
        </c:ser>
        <c:ser>
          <c:idx val="20"/>
          <c:order val="20"/>
          <c:tx>
            <c:strRef>
              <c:f>'Total percent data and graph'!$S$22</c:f>
              <c:strCache>
                <c:ptCount val="1"/>
                <c:pt idx="0">
                  <c:v>Niabella</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graph'!$T$22:$AA$22</c:f>
              <c:numCache>
                <c:formatCode>General</c:formatCode>
                <c:ptCount val="8"/>
                <c:pt idx="0">
                  <c:v>0.55323766645544026</c:v>
                </c:pt>
                <c:pt idx="1">
                  <c:v>0.50665097293585937</c:v>
                </c:pt>
                <c:pt idx="2">
                  <c:v>0.2650917100364501</c:v>
                </c:pt>
                <c:pt idx="3">
                  <c:v>4.8828125E-2</c:v>
                </c:pt>
                <c:pt idx="4">
                  <c:v>1.3900245298446443</c:v>
                </c:pt>
                <c:pt idx="5">
                  <c:v>0.97694295254635333</c:v>
                </c:pt>
                <c:pt idx="6">
                  <c:v>0.1715595526450413</c:v>
                </c:pt>
                <c:pt idx="7">
                  <c:v>0</c:v>
                </c:pt>
              </c:numCache>
            </c:numRef>
          </c:val>
          <c:extLst>
            <c:ext xmlns:c16="http://schemas.microsoft.com/office/drawing/2014/chart" uri="{C3380CC4-5D6E-409C-BE32-E72D297353CC}">
              <c16:uniqueId val="{00000014-FA30-A842-9BB4-D33E7F421E84}"/>
            </c:ext>
          </c:extLst>
        </c:ser>
        <c:ser>
          <c:idx val="21"/>
          <c:order val="21"/>
          <c:tx>
            <c:strRef>
              <c:f>'Total percent data and graph'!$S$23</c:f>
              <c:strCache>
                <c:ptCount val="1"/>
                <c:pt idx="0">
                  <c:v>Nesterenkonia</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graph'!$T$23:$AA$23</c:f>
              <c:numCache>
                <c:formatCode>General</c:formatCode>
                <c:ptCount val="8"/>
                <c:pt idx="0">
                  <c:v>0.69945375228749107</c:v>
                </c:pt>
                <c:pt idx="1">
                  <c:v>0.526173823158816</c:v>
                </c:pt>
                <c:pt idx="2">
                  <c:v>0.37168879012923217</c:v>
                </c:pt>
                <c:pt idx="3">
                  <c:v>9.765625E-2</c:v>
                </c:pt>
                <c:pt idx="4">
                  <c:v>0.65412919051512675</c:v>
                </c:pt>
                <c:pt idx="5">
                  <c:v>0.33517488208616519</c:v>
                </c:pt>
                <c:pt idx="6">
                  <c:v>0.11559778753183179</c:v>
                </c:pt>
                <c:pt idx="7">
                  <c:v>6.3479972068812293E-3</c:v>
                </c:pt>
              </c:numCache>
            </c:numRef>
          </c:val>
          <c:extLst>
            <c:ext xmlns:c16="http://schemas.microsoft.com/office/drawing/2014/chart" uri="{C3380CC4-5D6E-409C-BE32-E72D297353CC}">
              <c16:uniqueId val="{00000015-FA30-A842-9BB4-D33E7F421E84}"/>
            </c:ext>
          </c:extLst>
        </c:ser>
        <c:ser>
          <c:idx val="22"/>
          <c:order val="22"/>
          <c:tx>
            <c:strRef>
              <c:f>'Total percent data and graph'!$S$24</c:f>
              <c:strCache>
                <c:ptCount val="1"/>
                <c:pt idx="0">
                  <c:v>Labrys</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graph'!$T$24:$AA$24</c:f>
              <c:numCache>
                <c:formatCode>General</c:formatCode>
                <c:ptCount val="8"/>
                <c:pt idx="0">
                  <c:v>5.7294704479643769E-4</c:v>
                </c:pt>
                <c:pt idx="1">
                  <c:v>5.6587971660743792E-4</c:v>
                </c:pt>
                <c:pt idx="2">
                  <c:v>1.0964271095257588E-3</c:v>
                </c:pt>
                <c:pt idx="3">
                  <c:v>0</c:v>
                </c:pt>
                <c:pt idx="4">
                  <c:v>0</c:v>
                </c:pt>
                <c:pt idx="5">
                  <c:v>0</c:v>
                </c:pt>
                <c:pt idx="6">
                  <c:v>2.2610814187155361E-3</c:v>
                </c:pt>
                <c:pt idx="7">
                  <c:v>8.8871960896337206E-3</c:v>
                </c:pt>
              </c:numCache>
            </c:numRef>
          </c:val>
          <c:extLst>
            <c:ext xmlns:c16="http://schemas.microsoft.com/office/drawing/2014/chart" uri="{C3380CC4-5D6E-409C-BE32-E72D297353CC}">
              <c16:uniqueId val="{00000016-FA30-A842-9BB4-D33E7F421E84}"/>
            </c:ext>
          </c:extLst>
        </c:ser>
        <c:ser>
          <c:idx val="23"/>
          <c:order val="23"/>
          <c:tx>
            <c:strRef>
              <c:f>'Total percent data and graph'!$S$25</c:f>
              <c:strCache>
                <c:ptCount val="1"/>
                <c:pt idx="0">
                  <c:v>Pseudomonas</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graph'!$T$25:$AA$25</c:f>
              <c:numCache>
                <c:formatCode>General</c:formatCode>
                <c:ptCount val="8"/>
                <c:pt idx="0">
                  <c:v>0.33849711406573535</c:v>
                </c:pt>
                <c:pt idx="1">
                  <c:v>7.9034533752838823E-2</c:v>
                </c:pt>
                <c:pt idx="2">
                  <c:v>1.0051800089663372</c:v>
                </c:pt>
                <c:pt idx="3">
                  <c:v>2.294921875</c:v>
                </c:pt>
                <c:pt idx="4">
                  <c:v>2.3712183156173343</c:v>
                </c:pt>
                <c:pt idx="5">
                  <c:v>1.4036022116950782</c:v>
                </c:pt>
                <c:pt idx="6">
                  <c:v>0.58081528943255334</c:v>
                </c:pt>
                <c:pt idx="7">
                  <c:v>0</c:v>
                </c:pt>
              </c:numCache>
            </c:numRef>
          </c:val>
          <c:extLst>
            <c:ext xmlns:c16="http://schemas.microsoft.com/office/drawing/2014/chart" uri="{C3380CC4-5D6E-409C-BE32-E72D297353CC}">
              <c16:uniqueId val="{00000017-FA30-A842-9BB4-D33E7F421E84}"/>
            </c:ext>
          </c:extLst>
        </c:ser>
        <c:ser>
          <c:idx val="24"/>
          <c:order val="24"/>
          <c:tx>
            <c:strRef>
              <c:f>'Total percent data and graph'!$S$26</c:f>
              <c:strCache>
                <c:ptCount val="1"/>
                <c:pt idx="0">
                  <c:v>Williamsia</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graph'!$T$26:$AA$26</c:f>
              <c:numCache>
                <c:formatCode>General</c:formatCode>
                <c:ptCount val="8"/>
                <c:pt idx="0">
                  <c:v>0.377801281338771</c:v>
                </c:pt>
                <c:pt idx="1">
                  <c:v>0.87305808943917551</c:v>
                </c:pt>
                <c:pt idx="2">
                  <c:v>0.12206888486053448</c:v>
                </c:pt>
                <c:pt idx="3">
                  <c:v>0</c:v>
                </c:pt>
                <c:pt idx="4">
                  <c:v>8.1766148814390843E-2</c:v>
                </c:pt>
                <c:pt idx="5">
                  <c:v>0.21579752682259951</c:v>
                </c:pt>
                <c:pt idx="6">
                  <c:v>1.8936556881742613E-2</c:v>
                </c:pt>
                <c:pt idx="7">
                  <c:v>0.19297911508918936</c:v>
                </c:pt>
              </c:numCache>
            </c:numRef>
          </c:val>
          <c:extLst>
            <c:ext xmlns:c16="http://schemas.microsoft.com/office/drawing/2014/chart" uri="{C3380CC4-5D6E-409C-BE32-E72D297353CC}">
              <c16:uniqueId val="{00000018-FA30-A842-9BB4-D33E7F421E84}"/>
            </c:ext>
          </c:extLst>
        </c:ser>
        <c:ser>
          <c:idx val="25"/>
          <c:order val="25"/>
          <c:tx>
            <c:strRef>
              <c:f>'Total percent data and graph'!$S$27</c:f>
              <c:strCache>
                <c:ptCount val="1"/>
                <c:pt idx="0">
                  <c:v>Sphingobium</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graph'!$T$27:$AA$27</c:f>
              <c:numCache>
                <c:formatCode>General</c:formatCode>
                <c:ptCount val="8"/>
                <c:pt idx="0">
                  <c:v>1.7990537206608141E-2</c:v>
                </c:pt>
                <c:pt idx="1">
                  <c:v>8.2995691769090895E-3</c:v>
                </c:pt>
                <c:pt idx="2">
                  <c:v>5.2750326491628176E-2</c:v>
                </c:pt>
                <c:pt idx="3">
                  <c:v>0.146484375</c:v>
                </c:pt>
                <c:pt idx="4">
                  <c:v>0</c:v>
                </c:pt>
                <c:pt idx="5">
                  <c:v>1.2626451037492526E-3</c:v>
                </c:pt>
                <c:pt idx="6">
                  <c:v>1.695811064036652E-3</c:v>
                </c:pt>
                <c:pt idx="7">
                  <c:v>0</c:v>
                </c:pt>
              </c:numCache>
            </c:numRef>
          </c:val>
          <c:extLst>
            <c:ext xmlns:c16="http://schemas.microsoft.com/office/drawing/2014/chart" uri="{C3380CC4-5D6E-409C-BE32-E72D297353CC}">
              <c16:uniqueId val="{00000019-FA30-A842-9BB4-D33E7F421E84}"/>
            </c:ext>
          </c:extLst>
        </c:ser>
        <c:ser>
          <c:idx val="26"/>
          <c:order val="26"/>
          <c:tx>
            <c:strRef>
              <c:f>'Total percent data and graph'!$S$28</c:f>
              <c:strCache>
                <c:ptCount val="1"/>
                <c:pt idx="0">
                  <c:v>Thermogemmatispora</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graph'!$T$28:$AA$28</c:f>
              <c:numCache>
                <c:formatCode>General</c:formatCode>
                <c:ptCount val="8"/>
                <c:pt idx="0">
                  <c:v>3.1053729827966919E-2</c:v>
                </c:pt>
                <c:pt idx="1">
                  <c:v>6.6396553415272716E-2</c:v>
                </c:pt>
                <c:pt idx="2">
                  <c:v>0.10123676977954504</c:v>
                </c:pt>
                <c:pt idx="3">
                  <c:v>78.90625</c:v>
                </c:pt>
                <c:pt idx="4">
                  <c:v>0.73589533932951756</c:v>
                </c:pt>
                <c:pt idx="5">
                  <c:v>1.0538495179565353</c:v>
                </c:pt>
                <c:pt idx="6">
                  <c:v>0.80946714790016194</c:v>
                </c:pt>
                <c:pt idx="7">
                  <c:v>3.8087983241287368E-3</c:v>
                </c:pt>
              </c:numCache>
            </c:numRef>
          </c:val>
          <c:extLst>
            <c:ext xmlns:c16="http://schemas.microsoft.com/office/drawing/2014/chart" uri="{C3380CC4-5D6E-409C-BE32-E72D297353CC}">
              <c16:uniqueId val="{0000001A-FA30-A842-9BB4-D33E7F421E84}"/>
            </c:ext>
          </c:extLst>
        </c:ser>
        <c:ser>
          <c:idx val="27"/>
          <c:order val="27"/>
          <c:tx>
            <c:strRef>
              <c:f>'Total percent data and graph'!$S$29</c:f>
              <c:strCache>
                <c:ptCount val="1"/>
                <c:pt idx="0">
                  <c:v>Kocuria</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graph'!$T$29:$AA$29</c:f>
              <c:numCache>
                <c:formatCode>General</c:formatCode>
                <c:ptCount val="8"/>
                <c:pt idx="0">
                  <c:v>0.38731220228239188</c:v>
                </c:pt>
                <c:pt idx="1">
                  <c:v>0.25181647389030987</c:v>
                </c:pt>
                <c:pt idx="2">
                  <c:v>0.18566165721302846</c:v>
                </c:pt>
                <c:pt idx="3">
                  <c:v>4.8828125E-2</c:v>
                </c:pt>
                <c:pt idx="4">
                  <c:v>8.1766148814390843E-2</c:v>
                </c:pt>
                <c:pt idx="5">
                  <c:v>6.4624472128257185E-2</c:v>
                </c:pt>
                <c:pt idx="6">
                  <c:v>0.84931870790502328</c:v>
                </c:pt>
                <c:pt idx="7">
                  <c:v>5.3653272392560156</c:v>
                </c:pt>
              </c:numCache>
            </c:numRef>
          </c:val>
          <c:extLst>
            <c:ext xmlns:c16="http://schemas.microsoft.com/office/drawing/2014/chart" uri="{C3380CC4-5D6E-409C-BE32-E72D297353CC}">
              <c16:uniqueId val="{0000001B-FA30-A842-9BB4-D33E7F421E84}"/>
            </c:ext>
          </c:extLst>
        </c:ser>
        <c:ser>
          <c:idx val="28"/>
          <c:order val="28"/>
          <c:tx>
            <c:strRef>
              <c:f>'Total percent data and graph'!$S$30</c:f>
              <c:strCache>
                <c:ptCount val="1"/>
                <c:pt idx="0">
                  <c:v>Ramlibacter</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graph'!$T$30:$AA$30</c:f>
              <c:numCache>
                <c:formatCode>General</c:formatCode>
                <c:ptCount val="8"/>
                <c:pt idx="0">
                  <c:v>0</c:v>
                </c:pt>
                <c:pt idx="1">
                  <c:v>0</c:v>
                </c:pt>
                <c:pt idx="2">
                  <c:v>0</c:v>
                </c:pt>
                <c:pt idx="3">
                  <c:v>0</c:v>
                </c:pt>
                <c:pt idx="4">
                  <c:v>0</c:v>
                </c:pt>
                <c:pt idx="5">
                  <c:v>1.1478591852265931E-4</c:v>
                </c:pt>
                <c:pt idx="6">
                  <c:v>5.0874331921099561E-3</c:v>
                </c:pt>
                <c:pt idx="7">
                  <c:v>8.8871960896337206E-3</c:v>
                </c:pt>
              </c:numCache>
            </c:numRef>
          </c:val>
          <c:extLst>
            <c:ext xmlns:c16="http://schemas.microsoft.com/office/drawing/2014/chart" uri="{C3380CC4-5D6E-409C-BE32-E72D297353CC}">
              <c16:uniqueId val="{0000001C-FA30-A842-9BB4-D33E7F421E84}"/>
            </c:ext>
          </c:extLst>
        </c:ser>
        <c:ser>
          <c:idx val="29"/>
          <c:order val="29"/>
          <c:tx>
            <c:strRef>
              <c:f>'Total percent data and graph'!$S$31</c:f>
              <c:strCache>
                <c:ptCount val="1"/>
                <c:pt idx="0">
                  <c:v>Afipia</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graph'!$T$31:$AA$31</c:f>
              <c:numCache>
                <c:formatCode>General</c:formatCode>
                <c:ptCount val="8"/>
                <c:pt idx="0">
                  <c:v>6.0846976157381674E-2</c:v>
                </c:pt>
                <c:pt idx="1">
                  <c:v>5.6587971660743794E-2</c:v>
                </c:pt>
                <c:pt idx="2">
                  <c:v>0.13278950548700857</c:v>
                </c:pt>
                <c:pt idx="3">
                  <c:v>0</c:v>
                </c:pt>
                <c:pt idx="4">
                  <c:v>2.2076860179885527</c:v>
                </c:pt>
                <c:pt idx="5">
                  <c:v>0.80281271414747934</c:v>
                </c:pt>
                <c:pt idx="6">
                  <c:v>0.14244812937907878</c:v>
                </c:pt>
                <c:pt idx="7">
                  <c:v>0</c:v>
                </c:pt>
              </c:numCache>
            </c:numRef>
          </c:val>
          <c:extLst>
            <c:ext xmlns:c16="http://schemas.microsoft.com/office/drawing/2014/chart" uri="{C3380CC4-5D6E-409C-BE32-E72D297353CC}">
              <c16:uniqueId val="{0000001D-FA30-A842-9BB4-D33E7F421E84}"/>
            </c:ext>
          </c:extLst>
        </c:ser>
        <c:ser>
          <c:idx val="30"/>
          <c:order val="30"/>
          <c:tx>
            <c:strRef>
              <c:f>'Total percent data and graph'!$S$32</c:f>
              <c:strCache>
                <c:ptCount val="1"/>
                <c:pt idx="0">
                  <c:v>Paucibacter</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graph'!$T$32:$AA$32</c:f>
              <c:numCache>
                <c:formatCode>General</c:formatCode>
                <c:ptCount val="8"/>
                <c:pt idx="0">
                  <c:v>0.25931583247486767</c:v>
                </c:pt>
                <c:pt idx="1">
                  <c:v>0.14807185917894625</c:v>
                </c:pt>
                <c:pt idx="2">
                  <c:v>0.19492037502680154</c:v>
                </c:pt>
                <c:pt idx="3">
                  <c:v>9.765625E-2</c:v>
                </c:pt>
                <c:pt idx="4">
                  <c:v>0.98119378577269012</c:v>
                </c:pt>
                <c:pt idx="5">
                  <c:v>0.40037328380703563</c:v>
                </c:pt>
                <c:pt idx="6">
                  <c:v>0.20293205732971939</c:v>
                </c:pt>
                <c:pt idx="7">
                  <c:v>2.5391988827524917E-3</c:v>
                </c:pt>
              </c:numCache>
            </c:numRef>
          </c:val>
          <c:extLst>
            <c:ext xmlns:c16="http://schemas.microsoft.com/office/drawing/2014/chart" uri="{C3380CC4-5D6E-409C-BE32-E72D297353CC}">
              <c16:uniqueId val="{0000001E-FA30-A842-9BB4-D33E7F421E84}"/>
            </c:ext>
          </c:extLst>
        </c:ser>
        <c:ser>
          <c:idx val="31"/>
          <c:order val="31"/>
          <c:tx>
            <c:strRef>
              <c:f>'Total percent data and graph'!$S$33</c:f>
              <c:strCache>
                <c:ptCount val="1"/>
                <c:pt idx="0">
                  <c:v>Caulobacter</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graph'!$T$33:$AA$33</c:f>
              <c:numCache>
                <c:formatCode>General</c:formatCode>
                <c:ptCount val="8"/>
                <c:pt idx="0">
                  <c:v>4.5835763583715013E-4</c:v>
                </c:pt>
                <c:pt idx="1">
                  <c:v>1.8862657220247931E-4</c:v>
                </c:pt>
                <c:pt idx="2">
                  <c:v>1.3400775783092608E-3</c:v>
                </c:pt>
                <c:pt idx="3">
                  <c:v>0</c:v>
                </c:pt>
                <c:pt idx="4">
                  <c:v>0.40883074407195419</c:v>
                </c:pt>
                <c:pt idx="5">
                  <c:v>9.7797602581305737E-2</c:v>
                </c:pt>
                <c:pt idx="6">
                  <c:v>1.6675475463027077E-2</c:v>
                </c:pt>
                <c:pt idx="7">
                  <c:v>1.2695994413762458E-3</c:v>
                </c:pt>
              </c:numCache>
            </c:numRef>
          </c:val>
          <c:extLst>
            <c:ext xmlns:c16="http://schemas.microsoft.com/office/drawing/2014/chart" uri="{C3380CC4-5D6E-409C-BE32-E72D297353CC}">
              <c16:uniqueId val="{0000001F-FA30-A842-9BB4-D33E7F421E84}"/>
            </c:ext>
          </c:extLst>
        </c:ser>
        <c:ser>
          <c:idx val="32"/>
          <c:order val="32"/>
          <c:tx>
            <c:strRef>
              <c:f>'Total percent data and graph'!$S$34</c:f>
              <c:strCache>
                <c:ptCount val="1"/>
                <c:pt idx="0">
                  <c:v>Azospirillum</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graph'!$T$34:$AA$34</c:f>
              <c:numCache>
                <c:formatCode>General</c:formatCode>
                <c:ptCount val="8"/>
                <c:pt idx="0">
                  <c:v>4.1366776634302799E-2</c:v>
                </c:pt>
                <c:pt idx="1">
                  <c:v>6.6962433131880147E-3</c:v>
                </c:pt>
                <c:pt idx="2">
                  <c:v>1.0355144923298832E-2</c:v>
                </c:pt>
                <c:pt idx="3">
                  <c:v>0</c:v>
                </c:pt>
                <c:pt idx="4">
                  <c:v>0.16353229762878169</c:v>
                </c:pt>
                <c:pt idx="5">
                  <c:v>0.5013848921069759</c:v>
                </c:pt>
                <c:pt idx="6">
                  <c:v>0.38127485423090729</c:v>
                </c:pt>
                <c:pt idx="7">
                  <c:v>3.8087983241287368E-3</c:v>
                </c:pt>
              </c:numCache>
            </c:numRef>
          </c:val>
          <c:extLst>
            <c:ext xmlns:c16="http://schemas.microsoft.com/office/drawing/2014/chart" uri="{C3380CC4-5D6E-409C-BE32-E72D297353CC}">
              <c16:uniqueId val="{00000020-FA30-A842-9BB4-D33E7F421E84}"/>
            </c:ext>
          </c:extLst>
        </c:ser>
        <c:ser>
          <c:idx val="33"/>
          <c:order val="33"/>
          <c:tx>
            <c:strRef>
              <c:f>'Total percent data and graph'!$S$35</c:f>
              <c:strCache>
                <c:ptCount val="1"/>
                <c:pt idx="0">
                  <c:v>Rhizobium</c:v>
                </c:pt>
              </c:strCache>
            </c:strRef>
          </c:tx>
          <c:invertIfNegative val="0"/>
          <c:cat>
            <c:strRef>
              <c:f>'Total percent data and graph'!$T$1:$AA$1</c:f>
              <c:strCache>
                <c:ptCount val="8"/>
                <c:pt idx="0">
                  <c:v>FR</c:v>
                </c:pt>
                <c:pt idx="1">
                  <c:v>FS</c:v>
                </c:pt>
                <c:pt idx="2">
                  <c:v>FW</c:v>
                </c:pt>
                <c:pt idx="3">
                  <c:v>FP</c:v>
                </c:pt>
                <c:pt idx="4">
                  <c:v>GR</c:v>
                </c:pt>
                <c:pt idx="5">
                  <c:v>GS</c:v>
                </c:pt>
                <c:pt idx="6">
                  <c:v>GW</c:v>
                </c:pt>
                <c:pt idx="7">
                  <c:v>GP</c:v>
                </c:pt>
              </c:strCache>
            </c:strRef>
          </c:cat>
          <c:val>
            <c:numRef>
              <c:f>'Total percent data and graph'!$T$35:$AA$35</c:f>
              <c:numCache>
                <c:formatCode>General</c:formatCode>
                <c:ptCount val="8"/>
                <c:pt idx="0">
                  <c:v>0.36851953921306868</c:v>
                </c:pt>
                <c:pt idx="1">
                  <c:v>5.2155247213985532E-2</c:v>
                </c:pt>
                <c:pt idx="2">
                  <c:v>0.13132760267430754</c:v>
                </c:pt>
                <c:pt idx="3">
                  <c:v>0</c:v>
                </c:pt>
                <c:pt idx="4">
                  <c:v>0.49059689288634506</c:v>
                </c:pt>
                <c:pt idx="5">
                  <c:v>0.54718447359751698</c:v>
                </c:pt>
                <c:pt idx="6">
                  <c:v>6.6136631497429432E-2</c:v>
                </c:pt>
                <c:pt idx="7">
                  <c:v>0</c:v>
                </c:pt>
              </c:numCache>
            </c:numRef>
          </c:val>
          <c:extLst>
            <c:ext xmlns:c16="http://schemas.microsoft.com/office/drawing/2014/chart" uri="{C3380CC4-5D6E-409C-BE32-E72D297353CC}">
              <c16:uniqueId val="{00000021-FA30-A842-9BB4-D33E7F421E84}"/>
            </c:ext>
          </c:extLst>
        </c:ser>
        <c:dLbls>
          <c:showLegendKey val="0"/>
          <c:showVal val="0"/>
          <c:showCatName val="0"/>
          <c:showSerName val="0"/>
          <c:showPercent val="0"/>
          <c:showBubbleSize val="0"/>
        </c:dLbls>
        <c:gapWidth val="150"/>
        <c:overlap val="100"/>
        <c:axId val="362721888"/>
        <c:axId val="362721496"/>
      </c:barChart>
      <c:catAx>
        <c:axId val="362721888"/>
        <c:scaling>
          <c:orientation val="minMax"/>
        </c:scaling>
        <c:delete val="0"/>
        <c:axPos val="b"/>
        <c:numFmt formatCode="General" sourceLinked="0"/>
        <c:majorTickMark val="out"/>
        <c:minorTickMark val="none"/>
        <c:tickLblPos val="nextTo"/>
        <c:spPr>
          <a:solidFill>
            <a:sysClr val="windowText" lastClr="000000"/>
          </a:solidFill>
        </c:spPr>
        <c:txPr>
          <a:bodyPr/>
          <a:lstStyle/>
          <a:p>
            <a:pPr>
              <a:defRPr baseline="0">
                <a:solidFill>
                  <a:schemeClr val="tx1"/>
                </a:solidFill>
                <a:latin typeface="Arial" panose="020B0604020202020204" pitchFamily="34" charset="0"/>
              </a:defRPr>
            </a:pPr>
            <a:endParaRPr lang="en-US"/>
          </a:p>
        </c:txPr>
        <c:crossAx val="362721496"/>
        <c:crosses val="autoZero"/>
        <c:auto val="1"/>
        <c:lblAlgn val="ctr"/>
        <c:lblOffset val="100"/>
        <c:noMultiLvlLbl val="0"/>
      </c:catAx>
      <c:valAx>
        <c:axId val="362721496"/>
        <c:scaling>
          <c:orientation val="minMax"/>
        </c:scaling>
        <c:delete val="0"/>
        <c:axPos val="l"/>
        <c:numFmt formatCode="0%" sourceLinked="1"/>
        <c:majorTickMark val="out"/>
        <c:minorTickMark val="none"/>
        <c:tickLblPos val="nextTo"/>
        <c:crossAx val="362721888"/>
        <c:crosses val="autoZero"/>
        <c:crossBetween val="between"/>
      </c:valAx>
      <c:spPr>
        <a:ln>
          <a:noFill/>
        </a:ln>
      </c:spPr>
    </c:plotArea>
    <c:legend>
      <c:legendPos val="r"/>
      <c:layout>
        <c:manualLayout>
          <c:xMode val="edge"/>
          <c:yMode val="edge"/>
          <c:x val="0.78856009552859951"/>
          <c:y val="2.2051576202777742E-2"/>
          <c:w val="0.19942789245938852"/>
          <c:h val="0.96539061573175988"/>
        </c:manualLayout>
      </c:layout>
      <c:overlay val="0"/>
      <c:spPr>
        <a:noFill/>
        <a:ln>
          <a:noFill/>
        </a:ln>
      </c:spPr>
      <c:txPr>
        <a:bodyPr/>
        <a:lstStyle/>
        <a:p>
          <a:pPr>
            <a:defRPr b="1" i="0" cap="none" spc="0" baseline="0">
              <a:ln w="6350" cmpd="sng">
                <a:noFill/>
              </a:ln>
              <a:solidFill>
                <a:schemeClr val="tx1"/>
              </a:solidFill>
              <a:effectLst/>
              <a:latin typeface="Arial" panose="020B0604020202020204" pitchFamily="34" charset="0"/>
            </a:defRPr>
          </a:pPr>
          <a:endParaRPr lang="en-US"/>
        </a:p>
      </c:txPr>
    </c:legend>
    <c:plotVisOnly val="1"/>
    <c:dispBlanksAs val="gap"/>
    <c:showDLblsOverMax val="0"/>
  </c:chart>
  <c:spPr>
    <a:solidFill>
      <a:sysClr val="windowText" lastClr="000000"/>
    </a:solidFill>
    <a:ln>
      <a:solidFill>
        <a:sysClr val="windowText" lastClr="000000"/>
      </a:solidFill>
    </a:ln>
  </c:sp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0.16232</cdr:x>
      <cdr:y>0.13571</cdr:y>
    </cdr:from>
    <cdr:to>
      <cdr:x>0.96522</cdr:x>
      <cdr:y>0.13571</cdr:y>
    </cdr:to>
    <cdr:cxnSp macro="">
      <cdr:nvCxnSpPr>
        <cdr:cNvPr id="3" name="Straight Connector 2">
          <a:extLst xmlns:a="http://schemas.openxmlformats.org/drawingml/2006/main">
            <a:ext uri="{FF2B5EF4-FFF2-40B4-BE49-F238E27FC236}">
              <a16:creationId xmlns:a16="http://schemas.microsoft.com/office/drawing/2014/main" id="{11A98F26-DBE1-4D0B-BF00-39A318D9FC1F}"/>
            </a:ext>
          </a:extLst>
        </cdr:cNvPr>
        <cdr:cNvCxnSpPr/>
      </cdr:nvCxnSpPr>
      <cdr:spPr>
        <a:xfrm xmlns:a="http://schemas.openxmlformats.org/drawingml/2006/main">
          <a:off x="1280160" y="868680"/>
          <a:ext cx="6332220" cy="0"/>
        </a:xfrm>
        <a:prstGeom xmlns:a="http://schemas.openxmlformats.org/drawingml/2006/main" prst="line">
          <a:avLst/>
        </a:prstGeom>
        <a:ln xmlns:a="http://schemas.openxmlformats.org/drawingml/2006/main" w="31750">
          <a:solidFill>
            <a:schemeClr val="accent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0.16806</cdr:x>
      <cdr:y>0.28621</cdr:y>
    </cdr:from>
    <cdr:to>
      <cdr:x>0.9811</cdr:x>
      <cdr:y>0.28979</cdr:y>
    </cdr:to>
    <cdr:cxnSp macro="">
      <cdr:nvCxnSpPr>
        <cdr:cNvPr id="4" name="Straight Connector 3">
          <a:extLst xmlns:a="http://schemas.openxmlformats.org/drawingml/2006/main">
            <a:ext uri="{FF2B5EF4-FFF2-40B4-BE49-F238E27FC236}">
              <a16:creationId xmlns:a16="http://schemas.microsoft.com/office/drawing/2014/main" id="{4F02065D-EB5D-4D9A-98C4-5F8B99DE5865}"/>
            </a:ext>
          </a:extLst>
        </cdr:cNvPr>
        <cdr:cNvCxnSpPr/>
      </cdr:nvCxnSpPr>
      <cdr:spPr>
        <a:xfrm xmlns:a="http://schemas.openxmlformats.org/drawingml/2006/main" flipV="1">
          <a:off x="1361455" y="1568949"/>
          <a:ext cx="6586461" cy="19625"/>
        </a:xfrm>
        <a:prstGeom xmlns:a="http://schemas.openxmlformats.org/drawingml/2006/main" prst="line">
          <a:avLst/>
        </a:prstGeom>
        <a:ln xmlns:a="http://schemas.openxmlformats.org/drawingml/2006/main" w="31750">
          <a:solidFill>
            <a:schemeClr val="accent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0.47101</cdr:x>
      <cdr:y>0.03214</cdr:y>
    </cdr:from>
    <cdr:to>
      <cdr:x>0.47681</cdr:x>
      <cdr:y>0.76607</cdr:y>
    </cdr:to>
    <cdr:cxnSp macro="">
      <cdr:nvCxnSpPr>
        <cdr:cNvPr id="6" name="Straight Connector 5">
          <a:extLst xmlns:a="http://schemas.openxmlformats.org/drawingml/2006/main">
            <a:ext uri="{FF2B5EF4-FFF2-40B4-BE49-F238E27FC236}">
              <a16:creationId xmlns:a16="http://schemas.microsoft.com/office/drawing/2014/main" id="{59987299-98AF-47BF-9A23-172A91964B9B}"/>
            </a:ext>
          </a:extLst>
        </cdr:cNvPr>
        <cdr:cNvCxnSpPr/>
      </cdr:nvCxnSpPr>
      <cdr:spPr>
        <a:xfrm xmlns:a="http://schemas.openxmlformats.org/drawingml/2006/main" flipH="1" flipV="1">
          <a:off x="3714750" y="205740"/>
          <a:ext cx="45720" cy="4697730"/>
        </a:xfrm>
        <a:prstGeom xmlns:a="http://schemas.openxmlformats.org/drawingml/2006/main" prst="line">
          <a:avLst/>
        </a:prstGeom>
        <a:ln xmlns:a="http://schemas.openxmlformats.org/drawingml/2006/main" w="25400">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0.85734</cdr:x>
      <cdr:y>0.55443</cdr:y>
    </cdr:from>
    <cdr:to>
      <cdr:x>0.95516</cdr:x>
      <cdr:y>0.70339</cdr:y>
    </cdr:to>
    <cdr:sp macro="" textlink="">
      <cdr:nvSpPr>
        <cdr:cNvPr id="2" name="TextBox 1"/>
        <cdr:cNvSpPr txBox="1"/>
      </cdr:nvSpPr>
      <cdr:spPr>
        <a:xfrm xmlns:a="http://schemas.openxmlformats.org/drawingml/2006/main">
          <a:off x="8013702" y="34036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0.85734</cdr:x>
      <cdr:y>0.55443</cdr:y>
    </cdr:from>
    <cdr:to>
      <cdr:x>0.95516</cdr:x>
      <cdr:y>0.70339</cdr:y>
    </cdr:to>
    <cdr:sp macro="" textlink="">
      <cdr:nvSpPr>
        <cdr:cNvPr id="3" name="TextBox 1"/>
        <cdr:cNvSpPr txBox="1"/>
      </cdr:nvSpPr>
      <cdr:spPr>
        <a:xfrm xmlns:a="http://schemas.openxmlformats.org/drawingml/2006/main">
          <a:off x="8013702" y="34036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0.08272</cdr:x>
      <cdr:y>0.45079</cdr:y>
    </cdr:from>
    <cdr:to>
      <cdr:x>0.40324</cdr:x>
      <cdr:y>0.51521</cdr:y>
    </cdr:to>
    <cdr:sp macro="" textlink="">
      <cdr:nvSpPr>
        <cdr:cNvPr id="4" name="TextBox 3"/>
        <cdr:cNvSpPr txBox="1"/>
      </cdr:nvSpPr>
      <cdr:spPr>
        <a:xfrm xmlns:a="http://schemas.openxmlformats.org/drawingml/2006/main">
          <a:off x="727190" y="2529402"/>
          <a:ext cx="2817628" cy="361507"/>
        </a:xfrm>
        <a:prstGeom xmlns:a="http://schemas.openxmlformats.org/drawingml/2006/main" prst="rect">
          <a:avLst/>
        </a:prstGeom>
        <a:solidFill xmlns:a="http://schemas.openxmlformats.org/drawingml/2006/main">
          <a:schemeClr val="bg1">
            <a:alpha val="60000"/>
          </a:schemeClr>
        </a:solidFill>
        <a:ln xmlns:a="http://schemas.openxmlformats.org/drawingml/2006/main" w="15875">
          <a:solidFill>
            <a:srgbClr val="00B0F0"/>
          </a:solidFill>
        </a:ln>
      </cdr:spPr>
      <cdr:txBody>
        <a:bodyPr xmlns:a="http://schemas.openxmlformats.org/drawingml/2006/main" vertOverflow="clip" wrap="square" rtlCol="0"/>
        <a:lstStyle xmlns:a="http://schemas.openxmlformats.org/drawingml/2006/main"/>
        <a:p xmlns:a="http://schemas.openxmlformats.org/drawingml/2006/main">
          <a:pPr algn="ctr"/>
          <a:r>
            <a:rPr lang="en-US" sz="1800" b="1" dirty="0">
              <a:solidFill>
                <a:schemeClr val="tx1"/>
              </a:solidFill>
            </a:rPr>
            <a:t>Flight</a:t>
          </a:r>
        </a:p>
      </cdr:txBody>
    </cdr:sp>
  </cdr:relSizeAnchor>
  <cdr:relSizeAnchor xmlns:cdr="http://schemas.openxmlformats.org/drawingml/2006/chartDrawing">
    <cdr:from>
      <cdr:x>0.45498</cdr:x>
      <cdr:y>0.45079</cdr:y>
    </cdr:from>
    <cdr:to>
      <cdr:x>0.7755</cdr:x>
      <cdr:y>0.51521</cdr:y>
    </cdr:to>
    <cdr:sp macro="" textlink="">
      <cdr:nvSpPr>
        <cdr:cNvPr id="5" name="TextBox 1"/>
        <cdr:cNvSpPr txBox="1"/>
      </cdr:nvSpPr>
      <cdr:spPr>
        <a:xfrm xmlns:a="http://schemas.openxmlformats.org/drawingml/2006/main">
          <a:off x="3999658" y="2529424"/>
          <a:ext cx="2817642" cy="361466"/>
        </a:xfrm>
        <a:prstGeom xmlns:a="http://schemas.openxmlformats.org/drawingml/2006/main" prst="rect">
          <a:avLst/>
        </a:prstGeom>
        <a:solidFill xmlns:a="http://schemas.openxmlformats.org/drawingml/2006/main">
          <a:schemeClr val="bg1">
            <a:alpha val="60000"/>
          </a:schemeClr>
        </a:solidFill>
        <a:ln xmlns:a="http://schemas.openxmlformats.org/drawingml/2006/main" w="15875">
          <a:solidFill>
            <a:srgbClr val="00B0F0"/>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solidFill>
                <a:schemeClr val="tx1"/>
              </a:solidFill>
            </a:rPr>
            <a:t>Ground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A672785-AF9B-42C9-933B-71B326311776}" type="datetimeFigureOut">
              <a:rPr lang="en-US" smtClean="0"/>
              <a:t>1/15/2021</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D6D9C64-D665-44E9-8B28-7A65E44023C4}" type="slidenum">
              <a:rPr lang="en-US" smtClean="0"/>
              <a:t>‹#›</a:t>
            </a:fld>
            <a:endParaRPr lang="en-US"/>
          </a:p>
        </p:txBody>
      </p:sp>
    </p:spTree>
    <p:extLst>
      <p:ext uri="{BB962C8B-B14F-4D97-AF65-F5344CB8AC3E}">
        <p14:creationId xmlns:p14="http://schemas.microsoft.com/office/powerpoint/2010/main" val="8295426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C86F67-3193-44CA-A307-16108AA8019A}" type="datetimeFigureOut">
              <a:rPr lang="en-US" smtClean="0"/>
              <a:t>1/15/2021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0D9A577-177E-406A-BAA8-F14760221DA4}" type="slidenum">
              <a:rPr lang="en-US" smtClean="0"/>
              <a:t>‹#›</a:t>
            </a:fld>
            <a:endParaRPr lang="en-US"/>
          </a:p>
        </p:txBody>
      </p:sp>
    </p:spTree>
    <p:extLst>
      <p:ext uri="{BB962C8B-B14F-4D97-AF65-F5344CB8AC3E}">
        <p14:creationId xmlns:p14="http://schemas.microsoft.com/office/powerpoint/2010/main" val="3798276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400" b="1" dirty="0">
                <a:solidFill>
                  <a:srgbClr val="FF0000"/>
                </a:solidFill>
              </a:rPr>
              <a:t>Ralph</a:t>
            </a:r>
            <a:endParaRPr lang="en-US" sz="1400" b="1" i="1" dirty="0">
              <a:solidFill>
                <a:srgbClr val="FFFF00"/>
              </a:solidFill>
            </a:endParaRPr>
          </a:p>
          <a:p>
            <a:pPr algn="l"/>
            <a:r>
              <a:rPr lang="en-US" sz="1400" b="1" i="1" dirty="0">
                <a:solidFill>
                  <a:srgbClr val="FFFF00"/>
                </a:solidFill>
              </a:rPr>
              <a:t>Ensure Food System Security on Long Duration Missions  Beyond Low Earth Orbit (LEO)</a:t>
            </a:r>
            <a:endParaRPr lang="en-US" b="1" dirty="0">
              <a:solidFill>
                <a:schemeClr val="bg1"/>
              </a:solidFill>
            </a:endParaRPr>
          </a:p>
          <a:p>
            <a:pPr marL="285750" indent="-285750">
              <a:buFont typeface="Arial" panose="020B0604020202020204" pitchFamily="34" charset="0"/>
              <a:buChar char="•"/>
            </a:pPr>
            <a:r>
              <a:rPr lang="en-US" sz="1200" b="0" i="1" dirty="0">
                <a:solidFill>
                  <a:schemeClr val="bg1"/>
                </a:solidFill>
              </a:rPr>
              <a:t>Food and nutrition are the first line of defense for crew health and performance</a:t>
            </a:r>
            <a:endParaRPr lang="en-US" sz="1200" b="0" dirty="0">
              <a:solidFill>
                <a:schemeClr val="bg1"/>
              </a:solidFill>
            </a:endParaRPr>
          </a:p>
          <a:p>
            <a:pPr marL="285750" indent="-285750">
              <a:buFont typeface="Arial" panose="020B0604020202020204" pitchFamily="34" charset="0"/>
              <a:buChar char="•"/>
            </a:pPr>
            <a:r>
              <a:rPr lang="en-US" sz="1200" b="0" dirty="0">
                <a:solidFill>
                  <a:schemeClr val="bg1"/>
                </a:solidFill>
              </a:rPr>
              <a:t>Provide safe, nutritious and acceptable fresh food </a:t>
            </a:r>
          </a:p>
          <a:p>
            <a:pPr marL="285750" indent="-285750">
              <a:buFont typeface="Arial" panose="020B0604020202020204" pitchFamily="34" charset="0"/>
              <a:buChar char="•"/>
            </a:pPr>
            <a:r>
              <a:rPr lang="en-US" sz="1200" b="0" dirty="0">
                <a:solidFill>
                  <a:schemeClr val="bg1"/>
                </a:solidFill>
              </a:rPr>
              <a:t>Add variety to crew diet</a:t>
            </a:r>
          </a:p>
          <a:p>
            <a:pPr marL="285750" indent="-285750">
              <a:buFont typeface="Arial" panose="020B0604020202020204" pitchFamily="34" charset="0"/>
              <a:buChar char="•"/>
            </a:pPr>
            <a:r>
              <a:rPr lang="en-US" sz="1200" b="0" dirty="0">
                <a:solidFill>
                  <a:schemeClr val="bg1"/>
                </a:solidFill>
              </a:rPr>
              <a:t>Enhance morale</a:t>
            </a:r>
          </a:p>
          <a:p>
            <a:r>
              <a:rPr lang="en-US" sz="1200" dirty="0">
                <a:solidFill>
                  <a:srgbClr val="92D050"/>
                </a:solidFill>
              </a:rPr>
              <a:t>* Food security is the condition in which crew have continuous access to sufficient safe and nutritious food which meets both their dietary needs and food preferences in order to maintain peak health and performance. </a:t>
            </a:r>
          </a:p>
          <a:p>
            <a:pPr marL="0" indent="0">
              <a:buFont typeface="Arial" panose="020B0604020202020204" pitchFamily="34" charset="0"/>
              <a:buNone/>
            </a:pPr>
            <a:endParaRPr lang="en-US" sz="1200" b="0" dirty="0">
              <a:solidFill>
                <a:schemeClr val="bg1"/>
              </a:solidFill>
            </a:endParaRPr>
          </a:p>
          <a:p>
            <a:r>
              <a:rPr lang="en-US" sz="1600" b="1" i="1" dirty="0">
                <a:solidFill>
                  <a:srgbClr val="FFFF00"/>
                </a:solidFill>
              </a:rPr>
              <a:t>Nutrient Supplementation of the Prepackaged Food System - Needed for: Deep Space Transport</a:t>
            </a:r>
          </a:p>
          <a:p>
            <a:pPr marL="285750" indent="-285750">
              <a:buFont typeface="Arial" panose="020B0604020202020204" pitchFamily="34" charset="0"/>
              <a:buChar char="•"/>
            </a:pPr>
            <a:r>
              <a:rPr lang="en-US" sz="1200" b="0" dirty="0">
                <a:solidFill>
                  <a:schemeClr val="bg1"/>
                </a:solidFill>
              </a:rPr>
              <a:t>Fresh produce supplements vitamins (B</a:t>
            </a:r>
            <a:r>
              <a:rPr lang="en-US" sz="1200" b="0" baseline="-25000" dirty="0">
                <a:solidFill>
                  <a:schemeClr val="bg1"/>
                </a:solidFill>
              </a:rPr>
              <a:t>1</a:t>
            </a:r>
            <a:r>
              <a:rPr lang="en-US" sz="1200" b="0" dirty="0">
                <a:solidFill>
                  <a:schemeClr val="bg1"/>
                </a:solidFill>
              </a:rPr>
              <a:t>, K, C) and bioactive compounds that degrade in the stored food system on multi-year exploration missions</a:t>
            </a:r>
          </a:p>
          <a:p>
            <a:pPr marL="285750" indent="-285750">
              <a:buFont typeface="Arial" panose="020B0604020202020204" pitchFamily="34" charset="0"/>
              <a:buChar char="•"/>
            </a:pPr>
            <a:r>
              <a:rPr lang="en-US" sz="1200" b="0" dirty="0">
                <a:solidFill>
                  <a:schemeClr val="bg1"/>
                </a:solidFill>
              </a:rPr>
              <a:t>“Pick-and-Eat” crops that require no processing and minimal preparation will provide variety, customization, and psychological appeal</a:t>
            </a:r>
          </a:p>
          <a:p>
            <a:pPr marL="285750" indent="-285750">
              <a:buFont typeface="Arial" panose="020B0604020202020204" pitchFamily="34" charset="0"/>
              <a:buChar char="•"/>
            </a:pPr>
            <a:r>
              <a:rPr lang="en-US" sz="1200" b="0" dirty="0">
                <a:solidFill>
                  <a:schemeClr val="bg1"/>
                </a:solidFill>
              </a:rPr>
              <a:t>Enable testing and demonstration of dependable crop production before reliance on system.</a:t>
            </a:r>
          </a:p>
          <a:p>
            <a:pPr marL="285750" indent="-285750">
              <a:buFont typeface="Arial" panose="020B0604020202020204" pitchFamily="34" charset="0"/>
              <a:buChar char="•"/>
            </a:pPr>
            <a:r>
              <a:rPr lang="en-US" sz="1200" b="0" dirty="0">
                <a:solidFill>
                  <a:schemeClr val="bg1"/>
                </a:solidFill>
              </a:rPr>
              <a:t>Limiting factors are vehicle resources mass, power, volume, water, air, crew time</a:t>
            </a:r>
          </a:p>
          <a:p>
            <a:r>
              <a:rPr lang="en-US" sz="1200" b="0" dirty="0">
                <a:solidFill>
                  <a:schemeClr val="bg1"/>
                </a:solidFill>
              </a:rPr>
              <a:t>     </a:t>
            </a:r>
          </a:p>
          <a:p>
            <a:pPr algn="l"/>
            <a:r>
              <a:rPr lang="en-US" sz="2800" b="1" i="1" dirty="0">
                <a:solidFill>
                  <a:srgbClr val="FFFF00"/>
                </a:solidFill>
              </a:rPr>
              <a:t>Caloric Replacement to Facilitate Earth Independence - Needed for: Long duration Surface missions on the Moon and Mars</a:t>
            </a:r>
            <a:endParaRPr lang="en-US" sz="2000" b="1" dirty="0">
              <a:solidFill>
                <a:schemeClr val="bg1"/>
              </a:solidFill>
            </a:endParaRPr>
          </a:p>
          <a:p>
            <a:pPr marL="342900" lvl="1" indent="-333375">
              <a:buFont typeface="Arial" charset="0"/>
              <a:buChar char="•"/>
            </a:pPr>
            <a:r>
              <a:rPr lang="en-US" sz="2000" b="0" dirty="0">
                <a:solidFill>
                  <a:schemeClr val="bg1"/>
                </a:solidFill>
              </a:rPr>
              <a:t>Reduce up-mass associated with pre-packaged food</a:t>
            </a:r>
          </a:p>
          <a:p>
            <a:pPr marL="342900" indent="-342900">
              <a:buFont typeface="Arial" panose="020B0604020202020204" pitchFamily="34" charset="0"/>
              <a:buChar char="•"/>
            </a:pPr>
            <a:r>
              <a:rPr lang="en-US" sz="2000" b="0" dirty="0">
                <a:solidFill>
                  <a:schemeClr val="bg1"/>
                </a:solidFill>
              </a:rPr>
              <a:t>In addition to “pick and eat” crops, include staple crops that require processing and preparation </a:t>
            </a:r>
          </a:p>
          <a:p>
            <a:pPr marL="342900" indent="-342900">
              <a:buFont typeface="Arial" panose="020B0604020202020204" pitchFamily="34" charset="0"/>
              <a:buChar char="•"/>
            </a:pPr>
            <a:r>
              <a:rPr lang="en-US" sz="2000" b="0" dirty="0">
                <a:solidFill>
                  <a:schemeClr val="bg1"/>
                </a:solidFill>
              </a:rPr>
              <a:t>Bioregenerative capability will be required for long duration surface missions</a:t>
            </a:r>
          </a:p>
        </p:txBody>
      </p:sp>
      <p:sp>
        <p:nvSpPr>
          <p:cNvPr id="4" name="Slide Number Placeholder 3"/>
          <p:cNvSpPr>
            <a:spLocks noGrp="1"/>
          </p:cNvSpPr>
          <p:nvPr>
            <p:ph type="sldNum" sz="quarter" idx="5"/>
          </p:nvPr>
        </p:nvSpPr>
        <p:spPr/>
        <p:txBody>
          <a:bodyPr/>
          <a:lstStyle/>
          <a:p>
            <a:fld id="{DABF1B26-EAA3-44D1-82F2-5B6675C75BE0}" type="slidenum">
              <a:rPr lang="en-US" smtClean="0"/>
              <a:t>5</a:t>
            </a:fld>
            <a:endParaRPr lang="en-US"/>
          </a:p>
        </p:txBody>
      </p:sp>
    </p:spTree>
    <p:extLst>
      <p:ext uri="{BB962C8B-B14F-4D97-AF65-F5344CB8AC3E}">
        <p14:creationId xmlns:p14="http://schemas.microsoft.com/office/powerpoint/2010/main" val="3530398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55C316-9561-4093-B120-1B77699CA43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483739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3A23CB62-F64F-44E4-83CA-6D0ECC6CFACC}" type="slidenum">
              <a:rPr lang="en-US" smtClean="0"/>
              <a:pPr>
                <a:defRPr/>
              </a:pPr>
              <a:t>10</a:t>
            </a:fld>
            <a:endParaRPr lang="en-US"/>
          </a:p>
        </p:txBody>
      </p:sp>
    </p:spTree>
    <p:extLst>
      <p:ext uri="{BB962C8B-B14F-4D97-AF65-F5344CB8AC3E}">
        <p14:creationId xmlns:p14="http://schemas.microsoft.com/office/powerpoint/2010/main" val="240735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noProof="0" dirty="0">
              <a:solidFill>
                <a:srgbClr val="FF0000"/>
              </a:solidFill>
            </a:endParaRPr>
          </a:p>
          <a:p>
            <a:pPr marL="171450" indent="-171450">
              <a:buFont typeface="Arial" panose="020B0604020202020204" pitchFamily="34" charset="0"/>
              <a:buChar char="•"/>
            </a:pPr>
            <a:r>
              <a:rPr lang="en-US" b="0" noProof="0" dirty="0">
                <a:solidFill>
                  <a:srgbClr val="FF0000"/>
                </a:solidFill>
              </a:rPr>
              <a:t>Veggie and the Advanced Plant Habitat</a:t>
            </a:r>
            <a:endParaRPr lang="fr-FR" b="0" noProof="0" dirty="0"/>
          </a:p>
        </p:txBody>
      </p:sp>
      <p:sp>
        <p:nvSpPr>
          <p:cNvPr id="4" name="Slide Number Placeholder 3"/>
          <p:cNvSpPr>
            <a:spLocks noGrp="1"/>
          </p:cNvSpPr>
          <p:nvPr>
            <p:ph type="sldNum" sz="quarter" idx="5"/>
          </p:nvPr>
        </p:nvSpPr>
        <p:spPr/>
        <p:txBody>
          <a:bodyPr/>
          <a:lstStyle/>
          <a:p>
            <a:fld id="{DABF1B26-EAA3-44D1-82F2-5B6675C75BE0}" type="slidenum">
              <a:rPr lang="en-US" smtClean="0"/>
              <a:t>11</a:t>
            </a:fld>
            <a:endParaRPr lang="en-US" dirty="0"/>
          </a:p>
        </p:txBody>
      </p:sp>
    </p:spTree>
    <p:extLst>
      <p:ext uri="{BB962C8B-B14F-4D97-AF65-F5344CB8AC3E}">
        <p14:creationId xmlns:p14="http://schemas.microsoft.com/office/powerpoint/2010/main" val="1028649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white"/>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mn-lt"/>
              </a:rPr>
              <a:t>Condensation on Bellows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mn-lt"/>
              </a:rPr>
              <a:t>Stunting and Chlorosis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mn-lt"/>
              </a:rPr>
              <a:t>Guttation and Leaf Curling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mn-lt"/>
              </a:rPr>
              <a:t>Abnormal Growth</a:t>
            </a:r>
          </a:p>
          <a:p>
            <a:endParaRPr lang="fr-FR"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=&gt; Challenge: </a:t>
            </a:r>
            <a:r>
              <a:rPr lang="en-US" dirty="0"/>
              <a:t>Identify and demonstrate effective options to provide both water and oxygen to the root zone in microgravity.</a:t>
            </a:r>
          </a:p>
          <a:p>
            <a:endParaRPr lang="fr-FR" noProof="0" dirty="0"/>
          </a:p>
        </p:txBody>
      </p:sp>
      <p:sp>
        <p:nvSpPr>
          <p:cNvPr id="4" name="Slide Number Placeholder 3"/>
          <p:cNvSpPr>
            <a:spLocks noGrp="1"/>
          </p:cNvSpPr>
          <p:nvPr>
            <p:ph type="sldNum" sz="quarter" idx="5"/>
          </p:nvPr>
        </p:nvSpPr>
        <p:spPr/>
        <p:txBody>
          <a:bodyPr/>
          <a:lstStyle/>
          <a:p>
            <a:fld id="{DABF1B26-EAA3-44D1-82F2-5B6675C75BE0}" type="slidenum">
              <a:rPr lang="en-US" smtClean="0"/>
              <a:t>14</a:t>
            </a:fld>
            <a:endParaRPr lang="en-US" dirty="0"/>
          </a:p>
        </p:txBody>
      </p:sp>
    </p:spTree>
    <p:extLst>
      <p:ext uri="{BB962C8B-B14F-4D97-AF65-F5344CB8AC3E}">
        <p14:creationId xmlns:p14="http://schemas.microsoft.com/office/powerpoint/2010/main" val="250545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104AD-E1D1-4658-96BD-08ED91B3764D}"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995130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E0013C-D545-47E3-BAF4-37DF4B045225}" type="datetime1">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285684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F597D7-4456-4843-8268-635A5A08E21A}" type="datetime1">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3557859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9A0CCF-8C46-4AEE-80AE-E8100FD61057}" type="datetime1">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1388172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04E620-1400-4E15-AE91-86E5554227BD}" type="datetime1">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867551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D7DF27-8FEE-475B-89A6-8F0976E3EFEF}" type="datetime1">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3469049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19D34C-2050-40A9-A44D-C41C95BDB702}" type="datetime1">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962720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0162EE-9C24-4DB1-82D0-B319A631F4D8}" type="datetime1">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1563751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92CE9F-4211-43B6-994A-4DB8798D7A3B}" type="datetime1">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87049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A9E02F-94AA-46B8-A4A5-F87F2491D8B3}" type="datetime1">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383399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07E97-FB6A-4851-8906-8F7E9DC82F63}" type="datetime1">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56935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BCCA1B-D3D7-4C70-A4F3-6CDCC3EAA8BA}" type="datetime1">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064483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B7013-D195-4F6B-8BEF-0D70CCECF0D9}" type="datetime1">
              <a:rPr lang="en-US" smtClean="0"/>
              <a:t>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4FCE3-98A4-4385-9FA0-D7D495E5CB61}" type="slidenum">
              <a:rPr lang="en-US" smtClean="0"/>
              <a:t>‹#›</a:t>
            </a:fld>
            <a:endParaRPr lang="en-US"/>
          </a:p>
        </p:txBody>
      </p:sp>
    </p:spTree>
    <p:extLst>
      <p:ext uri="{BB962C8B-B14F-4D97-AF65-F5344CB8AC3E}">
        <p14:creationId xmlns:p14="http://schemas.microsoft.com/office/powerpoint/2010/main" val="3238702228"/>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ISS%20Rockumentary%201.mpg"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image" Target="../media/image49.jpe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52.pn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emf"/><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image" Target="../media/image61.jpeg"/><Relationship Id="rId1" Type="http://schemas.openxmlformats.org/officeDocument/2006/relationships/slideLayout" Target="../slideLayouts/slideLayout6.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5" Type="http://schemas.openxmlformats.org/officeDocument/2006/relationships/image" Target="../media/image7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 Id="rId14" Type="http://schemas.openxmlformats.org/officeDocument/2006/relationships/image" Target="../media/image7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image" Target="../media/image16.WMF"/><Relationship Id="rId3" Type="http://schemas.openxmlformats.org/officeDocument/2006/relationships/image" Target="../media/image6.jpeg"/><Relationship Id="rId7" Type="http://schemas.openxmlformats.org/officeDocument/2006/relationships/image" Target="../media/image10.WMF"/><Relationship Id="rId12"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WMF"/><Relationship Id="rId11" Type="http://schemas.openxmlformats.org/officeDocument/2006/relationships/image" Target="../media/image14.WMF"/><Relationship Id="rId5" Type="http://schemas.openxmlformats.org/officeDocument/2006/relationships/image" Target="../media/image8.emf"/><Relationship Id="rId10" Type="http://schemas.openxmlformats.org/officeDocument/2006/relationships/image" Target="../media/image13.WMF"/><Relationship Id="rId4" Type="http://schemas.openxmlformats.org/officeDocument/2006/relationships/image" Target="../media/image7.emf"/><Relationship Id="rId9" Type="http://schemas.openxmlformats.org/officeDocument/2006/relationships/image" Target="../media/image12.WMF"/><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WMF"/><Relationship Id="rId7" Type="http://schemas.openxmlformats.org/officeDocument/2006/relationships/image" Target="../media/image23.WMF"/><Relationship Id="rId2" Type="http://schemas.openxmlformats.org/officeDocument/2006/relationships/image" Target="../media/image18.WMF"/><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25.PNG"/><Relationship Id="rId7" Type="http://schemas.openxmlformats.org/officeDocument/2006/relationships/image" Target="../media/image27.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19.WMF"/><Relationship Id="rId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8.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 y="-59689"/>
            <a:ext cx="12161520" cy="3462655"/>
          </a:xfrm>
          <a:prstGeom prst="rect">
            <a:avLst/>
          </a:prstGeom>
        </p:spPr>
      </p:pic>
      <p:sp>
        <p:nvSpPr>
          <p:cNvPr id="2" name="Title 1"/>
          <p:cNvSpPr>
            <a:spLocks noGrp="1"/>
          </p:cNvSpPr>
          <p:nvPr>
            <p:ph type="ctrTitle" idx="4294967295"/>
          </p:nvPr>
        </p:nvSpPr>
        <p:spPr>
          <a:xfrm>
            <a:off x="15240" y="2712722"/>
            <a:ext cx="12161519" cy="1696763"/>
          </a:xfrm>
        </p:spPr>
        <p:txBody>
          <a:bodyPr>
            <a:noAutofit/>
          </a:bodyPr>
          <a:lstStyle/>
          <a:p>
            <a:pPr algn="ctr"/>
            <a:r>
              <a:rPr lang="en-US" sz="6600" b="1" dirty="0">
                <a:solidFill>
                  <a:srgbClr val="57D3FF"/>
                </a:solidFill>
              </a:rPr>
              <a:t>Space Crop Production</a:t>
            </a:r>
            <a:br>
              <a:rPr lang="en-US" sz="6600" b="1" dirty="0">
                <a:solidFill>
                  <a:srgbClr val="57D3FF"/>
                </a:solidFill>
              </a:rPr>
            </a:br>
            <a:endParaRPr lang="en-US" sz="6600" b="1" dirty="0">
              <a:solidFill>
                <a:srgbClr val="57D3FF"/>
              </a:solidFill>
            </a:endParaRPr>
          </a:p>
        </p:txBody>
      </p:sp>
      <p:sp>
        <p:nvSpPr>
          <p:cNvPr id="4" name="Subtitle 2"/>
          <p:cNvSpPr txBox="1">
            <a:spLocks/>
          </p:cNvSpPr>
          <p:nvPr/>
        </p:nvSpPr>
        <p:spPr>
          <a:xfrm>
            <a:off x="2158513" y="4395835"/>
            <a:ext cx="7874974" cy="211672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600" dirty="0">
                <a:solidFill>
                  <a:srgbClr val="00B0F0"/>
                </a:solidFill>
              </a:rPr>
              <a:t>Gioia Massa</a:t>
            </a:r>
          </a:p>
          <a:p>
            <a:pPr marL="0" indent="0" algn="ctr">
              <a:buNone/>
            </a:pPr>
            <a:r>
              <a:rPr lang="en-US" sz="4000" dirty="0">
                <a:solidFill>
                  <a:srgbClr val="00B0F0"/>
                </a:solidFill>
              </a:rPr>
              <a:t>NASA, Kennedy Space Center, FL, USA</a:t>
            </a:r>
          </a:p>
          <a:p>
            <a:pPr marL="0" indent="0" algn="ctr">
              <a:buNone/>
            </a:pPr>
            <a:r>
              <a:rPr lang="en-US" sz="3000" dirty="0">
                <a:solidFill>
                  <a:srgbClr val="00B0F0"/>
                </a:solidFill>
              </a:rPr>
              <a:t>Ramon </a:t>
            </a:r>
            <a:r>
              <a:rPr lang="en-US" sz="3000" dirty="0" err="1">
                <a:solidFill>
                  <a:srgbClr val="00B0F0"/>
                </a:solidFill>
              </a:rPr>
              <a:t>SpaceTech</a:t>
            </a:r>
            <a:r>
              <a:rPr lang="en-US" sz="3000" dirty="0">
                <a:solidFill>
                  <a:srgbClr val="00B0F0"/>
                </a:solidFill>
              </a:rPr>
              <a:t> Conference Jan. 25, 2021</a:t>
            </a:r>
          </a:p>
          <a:p>
            <a:pPr marL="0" indent="0" algn="ctr">
              <a:buNone/>
            </a:pPr>
            <a:endParaRPr lang="en-US" sz="1400" dirty="0">
              <a:solidFill>
                <a:srgbClr val="00B0F0"/>
              </a:solidFill>
            </a:endParaRPr>
          </a:p>
          <a:p>
            <a:pPr marL="0" indent="0" algn="ctr">
              <a:buNone/>
            </a:pPr>
            <a:endParaRPr lang="en-US" dirty="0"/>
          </a:p>
        </p:txBody>
      </p:sp>
    </p:spTree>
    <p:extLst>
      <p:ext uri="{BB962C8B-B14F-4D97-AF65-F5344CB8AC3E}">
        <p14:creationId xmlns:p14="http://schemas.microsoft.com/office/powerpoint/2010/main" val="4278262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nstott\Desktop\s133e010480.jpg">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340" y="0"/>
            <a:ext cx="10337321" cy="6858000"/>
          </a:xfrm>
          <a:prstGeom prst="rect">
            <a:avLst/>
          </a:prstGeom>
          <a:noFill/>
          <a:ln w="9525">
            <a:noFill/>
            <a:miter lim="800000"/>
            <a:headEnd/>
            <a:tailEnd/>
          </a:ln>
        </p:spPr>
      </p:pic>
      <p:sp>
        <p:nvSpPr>
          <p:cNvPr id="5" name="TextBox 4"/>
          <p:cNvSpPr txBox="1"/>
          <p:nvPr/>
        </p:nvSpPr>
        <p:spPr>
          <a:xfrm>
            <a:off x="1828800" y="164177"/>
            <a:ext cx="8534400" cy="584775"/>
          </a:xfrm>
          <a:prstGeom prst="rect">
            <a:avLst/>
          </a:prstGeom>
          <a:noFill/>
        </p:spPr>
        <p:txBody>
          <a:bodyPr wrap="square">
            <a:spAutoFit/>
          </a:bodyPr>
          <a:lstStyle/>
          <a:p>
            <a:pPr algn="ctr">
              <a:defRPr/>
            </a:pPr>
            <a:r>
              <a:rPr lang="en-US" sz="3200" b="1" i="1" dirty="0">
                <a:ln w="12700">
                  <a:solidFill>
                    <a:schemeClr val="tx2">
                      <a:satMod val="155000"/>
                    </a:schemeClr>
                  </a:solidFill>
                  <a:prstDash val="solid"/>
                </a:ln>
                <a:latin typeface="Arial Black" panose="020B0A04020102020204" pitchFamily="34" charset="0"/>
              </a:rPr>
              <a:t>The International Space Station</a:t>
            </a:r>
          </a:p>
        </p:txBody>
      </p:sp>
    </p:spTree>
    <p:extLst>
      <p:ext uri="{BB962C8B-B14F-4D97-AF65-F5344CB8AC3E}">
        <p14:creationId xmlns:p14="http://schemas.microsoft.com/office/powerpoint/2010/main" val="3789657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4">
            <a:extLst>
              <a:ext uri="{FF2B5EF4-FFF2-40B4-BE49-F238E27FC236}">
                <a16:creationId xmlns:a16="http://schemas.microsoft.com/office/drawing/2014/main" id="{8F97B7C5-B6F5-404A-B5DA-CA21CA92E4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84"/>
          <a:stretch/>
        </p:blipFill>
        <p:spPr>
          <a:xfrm rot="21167192">
            <a:off x="1140710" y="1342627"/>
            <a:ext cx="3163254" cy="24688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a:extLst>
              <a:ext uri="{FF2B5EF4-FFF2-40B4-BE49-F238E27FC236}">
                <a16:creationId xmlns:a16="http://schemas.microsoft.com/office/drawing/2014/main" id="{B5601DAF-1521-4F0D-9B1F-91740B99D4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427" r="10519" b="13577"/>
          <a:stretch/>
        </p:blipFill>
        <p:spPr>
          <a:xfrm rot="609851">
            <a:off x="7849478" y="1223100"/>
            <a:ext cx="3135563" cy="24688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a:extLst>
              <a:ext uri="{FF2B5EF4-FFF2-40B4-BE49-F238E27FC236}">
                <a16:creationId xmlns:a16="http://schemas.microsoft.com/office/drawing/2014/main" id="{70C14F03-7ECE-4901-BCE5-A9A709C1DCD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33" t="5025" r="109" b="3026"/>
          <a:stretch/>
        </p:blipFill>
        <p:spPr>
          <a:xfrm>
            <a:off x="4956666" y="1917286"/>
            <a:ext cx="2278669" cy="1371600"/>
          </a:xfrm>
          <a:prstGeom prst="ellipse">
            <a:avLst/>
          </a:prstGeom>
          <a:ln>
            <a:noFill/>
          </a:ln>
          <a:effectLst>
            <a:softEdge rad="112500"/>
          </a:effectLst>
        </p:spPr>
      </p:pic>
      <p:pic>
        <p:nvPicPr>
          <p:cNvPr id="18" name="Picture 17">
            <a:extLst>
              <a:ext uri="{FF2B5EF4-FFF2-40B4-BE49-F238E27FC236}">
                <a16:creationId xmlns:a16="http://schemas.microsoft.com/office/drawing/2014/main" id="{C6393CB9-00F7-4A60-AF9A-FE543B2F7C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6210"/>
          <a:stretch/>
        </p:blipFill>
        <p:spPr>
          <a:xfrm>
            <a:off x="8137653" y="4015834"/>
            <a:ext cx="3217961" cy="25603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a:extLst>
              <a:ext uri="{FF2B5EF4-FFF2-40B4-BE49-F238E27FC236}">
                <a16:creationId xmlns:a16="http://schemas.microsoft.com/office/drawing/2014/main" id="{AE1384E8-0536-4C58-B12C-AE81ED5691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64466">
            <a:off x="1012621" y="4251854"/>
            <a:ext cx="3429001" cy="2286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TextBox 19">
            <a:extLst>
              <a:ext uri="{FF2B5EF4-FFF2-40B4-BE49-F238E27FC236}">
                <a16:creationId xmlns:a16="http://schemas.microsoft.com/office/drawing/2014/main" id="{D50C71CD-EFDA-4EF3-8AE5-3D4ED8AAC3BD}"/>
              </a:ext>
            </a:extLst>
          </p:cNvPr>
          <p:cNvSpPr txBox="1"/>
          <p:nvPr/>
        </p:nvSpPr>
        <p:spPr>
          <a:xfrm>
            <a:off x="12620829" y="6534837"/>
            <a:ext cx="1011815" cy="323165"/>
          </a:xfrm>
          <a:prstGeom prst="rect">
            <a:avLst/>
          </a:prstGeom>
          <a:noFill/>
        </p:spPr>
        <p:txBody>
          <a:bodyPr wrap="none" rtlCol="0">
            <a:spAutoFit/>
          </a:bodyPr>
          <a:lstStyle/>
          <a:p>
            <a:pPr>
              <a:defRPr/>
            </a:pPr>
            <a:r>
              <a:rPr lang="en-US" sz="1500" dirty="0">
                <a:solidFill>
                  <a:prstClr val="black"/>
                </a:solidFill>
                <a:effectLst>
                  <a:outerShdw blurRad="38100" dist="38100" dir="2700000" algn="tl">
                    <a:srgbClr val="000000">
                      <a:alpha val="43137"/>
                    </a:srgbClr>
                  </a:outerShdw>
                </a:effectLst>
                <a:latin typeface="Agency FB" panose="020B0503020202020204" pitchFamily="34" charset="0"/>
              </a:rPr>
              <a:t>Credits: NASA</a:t>
            </a:r>
          </a:p>
        </p:txBody>
      </p:sp>
      <p:pic>
        <p:nvPicPr>
          <p:cNvPr id="11" name="Picture 10" descr="A picture containing logo&#10;&#10;Description automatically generated">
            <a:extLst>
              <a:ext uri="{FF2B5EF4-FFF2-40B4-BE49-F238E27FC236}">
                <a16:creationId xmlns:a16="http://schemas.microsoft.com/office/drawing/2014/main" id="{94A4F28B-BCF9-44C1-8C23-FA5EF196CF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3918" y="4991571"/>
            <a:ext cx="2264164" cy="1280160"/>
          </a:xfrm>
          <a:prstGeom prst="ellipse">
            <a:avLst/>
          </a:prstGeom>
        </p:spPr>
      </p:pic>
      <p:sp>
        <p:nvSpPr>
          <p:cNvPr id="2" name="TextBox 1">
            <a:extLst>
              <a:ext uri="{FF2B5EF4-FFF2-40B4-BE49-F238E27FC236}">
                <a16:creationId xmlns:a16="http://schemas.microsoft.com/office/drawing/2014/main" id="{44F69BE6-9762-4013-A411-8011B665EE01}"/>
              </a:ext>
            </a:extLst>
          </p:cNvPr>
          <p:cNvSpPr txBox="1"/>
          <p:nvPr/>
        </p:nvSpPr>
        <p:spPr>
          <a:xfrm>
            <a:off x="615590" y="7944"/>
            <a:ext cx="10960821" cy="1446550"/>
          </a:xfrm>
          <a:prstGeom prst="rect">
            <a:avLst/>
          </a:prstGeom>
          <a:noFill/>
        </p:spPr>
        <p:txBody>
          <a:bodyPr wrap="none" rtlCol="0">
            <a:spAutoFit/>
          </a:bodyPr>
          <a:lstStyle/>
          <a:p>
            <a:r>
              <a:rPr lang="en-US" sz="4400" dirty="0">
                <a:latin typeface="+mj-lt"/>
              </a:rPr>
              <a:t>Current NASA Large Plant Research Capabilities </a:t>
            </a:r>
          </a:p>
          <a:p>
            <a:pPr algn="ctr"/>
            <a:r>
              <a:rPr lang="en-US" sz="4400" dirty="0">
                <a:latin typeface="+mj-lt"/>
              </a:rPr>
              <a:t>On ISS</a:t>
            </a:r>
          </a:p>
        </p:txBody>
      </p:sp>
    </p:spTree>
    <p:extLst>
      <p:ext uri="{BB962C8B-B14F-4D97-AF65-F5344CB8AC3E}">
        <p14:creationId xmlns:p14="http://schemas.microsoft.com/office/powerpoint/2010/main" val="2331823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lstStyle/>
          <a:p>
            <a:pPr algn="ctr"/>
            <a:r>
              <a:rPr lang="en-US" dirty="0"/>
              <a:t>Crop Production Challenge</a:t>
            </a:r>
          </a:p>
        </p:txBody>
      </p:sp>
      <p:sp>
        <p:nvSpPr>
          <p:cNvPr id="3" name="Content Placeholder 2"/>
          <p:cNvSpPr>
            <a:spLocks noGrp="1"/>
          </p:cNvSpPr>
          <p:nvPr>
            <p:ph idx="1"/>
          </p:nvPr>
        </p:nvSpPr>
        <p:spPr/>
        <p:txBody>
          <a:bodyPr/>
          <a:lstStyle/>
          <a:p>
            <a:r>
              <a:rPr lang="en-US" dirty="0"/>
              <a:t>Identify and demonstrate effective options to provide both water and oxygen to the root zone in microgravity</a:t>
            </a:r>
          </a:p>
        </p:txBody>
      </p:sp>
      <p:cxnSp>
        <p:nvCxnSpPr>
          <p:cNvPr id="4" name="Straight Connector 3">
            <a:extLst>
              <a:ext uri="{FF2B5EF4-FFF2-40B4-BE49-F238E27FC236}">
                <a16:creationId xmlns:a16="http://schemas.microsoft.com/office/drawing/2014/main" id="{397906CA-8909-44FE-9BAE-0AF706CFE07C}"/>
              </a:ext>
            </a:extLst>
          </p:cNvPr>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765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84928" y="0"/>
            <a:ext cx="8622145" cy="1143000"/>
          </a:xfrm>
        </p:spPr>
        <p:txBody>
          <a:bodyPr/>
          <a:lstStyle/>
          <a:p>
            <a:pPr algn="ctr"/>
            <a:r>
              <a:rPr lang="en-US" dirty="0"/>
              <a:t>Root Zone Water – Insufficient</a:t>
            </a:r>
          </a:p>
        </p:txBody>
      </p:sp>
      <p:pic>
        <p:nvPicPr>
          <p:cNvPr id="5" name="Picture 4"/>
          <p:cNvPicPr>
            <a:picLocks noChangeAspect="1"/>
          </p:cNvPicPr>
          <p:nvPr/>
        </p:nvPicPr>
        <p:blipFill>
          <a:blip r:embed="rId2"/>
          <a:stretch>
            <a:fillRect/>
          </a:stretch>
        </p:blipFill>
        <p:spPr>
          <a:xfrm>
            <a:off x="1715645" y="1417638"/>
            <a:ext cx="8760711" cy="5395428"/>
          </a:xfrm>
          <a:prstGeom prst="rect">
            <a:avLst/>
          </a:prstGeom>
        </p:spPr>
      </p:pic>
      <p:cxnSp>
        <p:nvCxnSpPr>
          <p:cNvPr id="4" name="Straight Connector 3">
            <a:extLst>
              <a:ext uri="{FF2B5EF4-FFF2-40B4-BE49-F238E27FC236}">
                <a16:creationId xmlns:a16="http://schemas.microsoft.com/office/drawing/2014/main" id="{E1AFEE5B-0182-48B6-A5B9-BCB5739EEC4B}"/>
              </a:ext>
            </a:extLst>
          </p:cNvPr>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140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9231E22-F219-4CBE-A7D7-79C38EF31568}"/>
              </a:ext>
            </a:extLst>
          </p:cNvPr>
          <p:cNvGrpSpPr>
            <a:grpSpLocks noChangeAspect="1"/>
          </p:cNvGrpSpPr>
          <p:nvPr/>
        </p:nvGrpSpPr>
        <p:grpSpPr>
          <a:xfrm>
            <a:off x="344072" y="1434252"/>
            <a:ext cx="5287378" cy="3383280"/>
            <a:chOff x="0" y="1104883"/>
            <a:chExt cx="4303254" cy="2753560"/>
          </a:xfrm>
        </p:grpSpPr>
        <p:pic>
          <p:nvPicPr>
            <p:cNvPr id="5" name="Content Placeholder 11">
              <a:extLst>
                <a:ext uri="{FF2B5EF4-FFF2-40B4-BE49-F238E27FC236}">
                  <a16:creationId xmlns:a16="http://schemas.microsoft.com/office/drawing/2014/main" id="{24427686-0545-4108-B6D7-21D86C8F6A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04883"/>
              <a:ext cx="4303254" cy="2753560"/>
            </a:xfrm>
            <a:prstGeom prst="rect">
              <a:avLst/>
            </a:prstGeom>
            <a:ln>
              <a:solidFill>
                <a:schemeClr val="bg1"/>
              </a:solidFill>
            </a:ln>
            <a:effectLst>
              <a:softEdge rad="31750"/>
            </a:effectLst>
          </p:spPr>
        </p:pic>
        <p:sp>
          <p:nvSpPr>
            <p:cNvPr id="6" name="TextBox 5">
              <a:extLst>
                <a:ext uri="{FF2B5EF4-FFF2-40B4-BE49-F238E27FC236}">
                  <a16:creationId xmlns:a16="http://schemas.microsoft.com/office/drawing/2014/main" id="{3D80C663-6610-46B2-92CC-DCD58006D819}"/>
                </a:ext>
              </a:extLst>
            </p:cNvPr>
            <p:cNvSpPr txBox="1"/>
            <p:nvPr/>
          </p:nvSpPr>
          <p:spPr>
            <a:xfrm>
              <a:off x="988488" y="3468525"/>
              <a:ext cx="2326278" cy="369332"/>
            </a:xfrm>
            <a:prstGeom prst="rect">
              <a:avLst/>
            </a:prstGeom>
            <a:noFill/>
          </p:spPr>
          <p:txBody>
            <a:bodyPr wrap="none" rtlCol="0">
              <a:spAutoFit/>
            </a:bodyPr>
            <a:lstStyle/>
            <a:p>
              <a:pPr defTabSz="685800">
                <a:defRPr/>
              </a:pPr>
              <a:r>
                <a:rPr lang="en-US" dirty="0">
                  <a:solidFill>
                    <a:prstClr val="white"/>
                  </a:solidFill>
                  <a:latin typeface="Arial Narrow" panose="020B0606020202030204" pitchFamily="34" charset="0"/>
                </a:rPr>
                <a:t>Condensation on Bellows</a:t>
              </a:r>
            </a:p>
          </p:txBody>
        </p:sp>
      </p:grpSp>
      <p:grpSp>
        <p:nvGrpSpPr>
          <p:cNvPr id="15" name="Group 14">
            <a:extLst>
              <a:ext uri="{FF2B5EF4-FFF2-40B4-BE49-F238E27FC236}">
                <a16:creationId xmlns:a16="http://schemas.microsoft.com/office/drawing/2014/main" id="{EA1D7AB5-6B51-45B4-89D9-190C2B59A4DA}"/>
              </a:ext>
            </a:extLst>
          </p:cNvPr>
          <p:cNvGrpSpPr>
            <a:grpSpLocks noChangeAspect="1"/>
          </p:cNvGrpSpPr>
          <p:nvPr/>
        </p:nvGrpSpPr>
        <p:grpSpPr>
          <a:xfrm>
            <a:off x="8748839" y="1182060"/>
            <a:ext cx="2520138" cy="3383280"/>
            <a:chOff x="6885973" y="857255"/>
            <a:chExt cx="2093843" cy="2810981"/>
          </a:xfrm>
        </p:grpSpPr>
        <p:pic>
          <p:nvPicPr>
            <p:cNvPr id="8" name="Picture 7">
              <a:extLst>
                <a:ext uri="{FF2B5EF4-FFF2-40B4-BE49-F238E27FC236}">
                  <a16:creationId xmlns:a16="http://schemas.microsoft.com/office/drawing/2014/main" id="{9D61A0CC-AE05-49D7-88B6-0A9C10CECC7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85973" y="914676"/>
              <a:ext cx="2093843" cy="2753560"/>
            </a:xfrm>
            <a:prstGeom prst="rect">
              <a:avLst/>
            </a:prstGeom>
            <a:ln>
              <a:solidFill>
                <a:schemeClr val="bg1"/>
              </a:solidFill>
            </a:ln>
            <a:effectLst>
              <a:softEdge rad="31750"/>
            </a:effectLst>
          </p:spPr>
        </p:pic>
        <p:sp>
          <p:nvSpPr>
            <p:cNvPr id="7" name="TextBox 6">
              <a:extLst>
                <a:ext uri="{FF2B5EF4-FFF2-40B4-BE49-F238E27FC236}">
                  <a16:creationId xmlns:a16="http://schemas.microsoft.com/office/drawing/2014/main" id="{313C1270-2741-486F-806D-1357706F977F}"/>
                </a:ext>
              </a:extLst>
            </p:cNvPr>
            <p:cNvSpPr txBox="1"/>
            <p:nvPr/>
          </p:nvSpPr>
          <p:spPr>
            <a:xfrm>
              <a:off x="6885973" y="857255"/>
              <a:ext cx="2093842" cy="369332"/>
            </a:xfrm>
            <a:prstGeom prst="rect">
              <a:avLst/>
            </a:prstGeom>
            <a:noFill/>
          </p:spPr>
          <p:txBody>
            <a:bodyPr wrap="none" rtlCol="0">
              <a:spAutoFit/>
            </a:bodyPr>
            <a:lstStyle/>
            <a:p>
              <a:pPr algn="ctr" defTabSz="685800">
                <a:defRPr/>
              </a:pPr>
              <a:r>
                <a:rPr lang="en-US" dirty="0">
                  <a:solidFill>
                    <a:prstClr val="white"/>
                  </a:solidFill>
                  <a:latin typeface="Arial Narrow" panose="020B0606020202030204" pitchFamily="34" charset="0"/>
                </a:rPr>
                <a:t>Stunting and Chlorosis</a:t>
              </a:r>
            </a:p>
          </p:txBody>
        </p:sp>
      </p:grpSp>
      <p:grpSp>
        <p:nvGrpSpPr>
          <p:cNvPr id="2" name="Group 1">
            <a:extLst>
              <a:ext uri="{FF2B5EF4-FFF2-40B4-BE49-F238E27FC236}">
                <a16:creationId xmlns:a16="http://schemas.microsoft.com/office/drawing/2014/main" id="{D3EABF44-6F73-46A8-8D1A-F38CC6A02107}"/>
              </a:ext>
            </a:extLst>
          </p:cNvPr>
          <p:cNvGrpSpPr>
            <a:grpSpLocks noChangeAspect="1"/>
          </p:cNvGrpSpPr>
          <p:nvPr/>
        </p:nvGrpSpPr>
        <p:grpSpPr>
          <a:xfrm>
            <a:off x="5395894" y="3590706"/>
            <a:ext cx="3588501" cy="2926080"/>
            <a:chOff x="1694167" y="4186603"/>
            <a:chExt cx="2877833" cy="2346600"/>
          </a:xfrm>
        </p:grpSpPr>
        <p:pic>
          <p:nvPicPr>
            <p:cNvPr id="9" name="Picture 8">
              <a:extLst>
                <a:ext uri="{FF2B5EF4-FFF2-40B4-BE49-F238E27FC236}">
                  <a16:creationId xmlns:a16="http://schemas.microsoft.com/office/drawing/2014/main" id="{24E894A7-8820-456D-9E07-842120BC38C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5962" t="6456" r="4427"/>
            <a:stretch/>
          </p:blipFill>
          <p:spPr>
            <a:xfrm rot="16200000">
              <a:off x="1987030" y="3893740"/>
              <a:ext cx="2292107" cy="2877833"/>
            </a:xfrm>
            <a:prstGeom prst="rect">
              <a:avLst/>
            </a:prstGeom>
            <a:ln>
              <a:noFill/>
            </a:ln>
            <a:effectLst>
              <a:softEdge rad="31750"/>
            </a:effectLst>
          </p:spPr>
        </p:pic>
        <p:sp>
          <p:nvSpPr>
            <p:cNvPr id="10" name="TextBox 9">
              <a:extLst>
                <a:ext uri="{FF2B5EF4-FFF2-40B4-BE49-F238E27FC236}">
                  <a16:creationId xmlns:a16="http://schemas.microsoft.com/office/drawing/2014/main" id="{714A74E2-85D1-4499-A01A-9A6C596A8D16}"/>
                </a:ext>
              </a:extLst>
            </p:cNvPr>
            <p:cNvSpPr txBox="1"/>
            <p:nvPr/>
          </p:nvSpPr>
          <p:spPr>
            <a:xfrm>
              <a:off x="1791591" y="6163871"/>
              <a:ext cx="2401619" cy="369332"/>
            </a:xfrm>
            <a:prstGeom prst="rect">
              <a:avLst/>
            </a:prstGeom>
            <a:noFill/>
          </p:spPr>
          <p:txBody>
            <a:bodyPr wrap="none" rtlCol="0">
              <a:spAutoFit/>
            </a:bodyPr>
            <a:lstStyle/>
            <a:p>
              <a:pPr defTabSz="685800">
                <a:defRPr/>
              </a:pPr>
              <a:r>
                <a:rPr lang="en-US" dirty="0">
                  <a:solidFill>
                    <a:prstClr val="white"/>
                  </a:solidFill>
                  <a:latin typeface="Arial Narrow" panose="020B0606020202030204" pitchFamily="34" charset="0"/>
                </a:rPr>
                <a:t>Guttation and Leaf Curling</a:t>
              </a:r>
            </a:p>
          </p:txBody>
        </p:sp>
      </p:grpSp>
      <p:sp>
        <p:nvSpPr>
          <p:cNvPr id="17" name="Title 2">
            <a:extLst>
              <a:ext uri="{FF2B5EF4-FFF2-40B4-BE49-F238E27FC236}">
                <a16:creationId xmlns:a16="http://schemas.microsoft.com/office/drawing/2014/main" id="{DF12F3C2-BAEB-4AD3-851F-608FD14206AA}"/>
              </a:ext>
            </a:extLst>
          </p:cNvPr>
          <p:cNvSpPr txBox="1">
            <a:spLocks/>
          </p:cNvSpPr>
          <p:nvPr/>
        </p:nvSpPr>
        <p:spPr>
          <a:xfrm>
            <a:off x="753376" y="-282198"/>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Root Zone Water – Excess</a:t>
            </a:r>
          </a:p>
        </p:txBody>
      </p:sp>
      <p:cxnSp>
        <p:nvCxnSpPr>
          <p:cNvPr id="12" name="Straight Connector 11">
            <a:extLst>
              <a:ext uri="{FF2B5EF4-FFF2-40B4-BE49-F238E27FC236}">
                <a16:creationId xmlns:a16="http://schemas.microsoft.com/office/drawing/2014/main" id="{B7BC9A9F-CC60-400C-99CE-DDA408AB1BF1}"/>
              </a:ext>
            </a:extLst>
          </p:cNvPr>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92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605"/>
            <a:ext cx="10515600" cy="1325563"/>
          </a:xfrm>
        </p:spPr>
        <p:txBody>
          <a:bodyPr/>
          <a:lstStyle/>
          <a:p>
            <a:pPr algn="ctr"/>
            <a:r>
              <a:rPr lang="en-US" dirty="0"/>
              <a:t>Current and Future Activities</a:t>
            </a:r>
          </a:p>
        </p:txBody>
      </p:sp>
      <p:sp>
        <p:nvSpPr>
          <p:cNvPr id="4" name="TextBox 3"/>
          <p:cNvSpPr txBox="1"/>
          <p:nvPr/>
        </p:nvSpPr>
        <p:spPr>
          <a:xfrm>
            <a:off x="1189794" y="1588655"/>
            <a:ext cx="9812412" cy="2677656"/>
          </a:xfrm>
          <a:prstGeom prst="rect">
            <a:avLst/>
          </a:prstGeom>
          <a:noFill/>
        </p:spPr>
        <p:txBody>
          <a:bodyPr wrap="square" rtlCol="0">
            <a:spAutoFit/>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Testing in </a:t>
            </a:r>
            <a:r>
              <a:rPr kumimoji="0" lang="en-US" sz="2400" b="0" i="0" u="none" strike="noStrike" kern="1200" cap="none" spc="0" normalizeH="0" baseline="0" noProof="0" dirty="0">
                <a:ln>
                  <a:noFill/>
                </a:ln>
                <a:solidFill>
                  <a:prstClr val="white"/>
                </a:solidFill>
                <a:effectLst/>
                <a:uLnTx/>
                <a:uFillTx/>
                <a:latin typeface="Calibri"/>
                <a:ea typeface="+mn-ea"/>
                <a:cs typeface="ＭＳ Ｐゴシック" charset="0"/>
              </a:rPr>
              <a:t>ground-based Crop Production Demonstration Unit test bed to evaluate and compare candidate solutions</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ＭＳ Ｐゴシック" charset="0"/>
              </a:rPr>
              <a:t>Testing active and passive concepts</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ＭＳ Ｐゴシック" charset="0"/>
              </a:rPr>
              <a:t>Collaborative work between plant scientists, microgravity fluid physicists, and engineers, with student engineering design teams and the maker community also participating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7" name="Group 6"/>
          <p:cNvGrpSpPr/>
          <p:nvPr/>
        </p:nvGrpSpPr>
        <p:grpSpPr>
          <a:xfrm>
            <a:off x="1508386" y="4134288"/>
            <a:ext cx="9184462" cy="2750402"/>
            <a:chOff x="-15614" y="4134288"/>
            <a:chExt cx="9184462" cy="2750402"/>
          </a:xfrm>
        </p:grpSpPr>
        <p:pic>
          <p:nvPicPr>
            <p:cNvPr id="13" name="Picture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614" y="4134288"/>
              <a:ext cx="2745853" cy="246888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70915" y="4134288"/>
              <a:ext cx="2096483" cy="2468880"/>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66385" y="4134288"/>
              <a:ext cx="2089636" cy="2468880"/>
            </a:xfrm>
            <a:prstGeom prst="rect">
              <a:avLst/>
            </a:prstGeom>
          </p:spPr>
        </p:pic>
        <p:pic>
          <p:nvPicPr>
            <p:cNvPr id="10" name="Picture 9" descr="C:\Users\uan001\AppData\Local\Microsoft\Windows\Temporary Internet Files\Content.Outlook\90ZH2RS9\NASA_Ponds_Chosen Concept_Color Corrected.49 (2).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p:blipFill>
          <p:spPr bwMode="auto">
            <a:xfrm>
              <a:off x="6695929" y="4135553"/>
              <a:ext cx="2470373" cy="246888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Group 5"/>
            <p:cNvGrpSpPr/>
            <p:nvPr/>
          </p:nvGrpSpPr>
          <p:grpSpPr>
            <a:xfrm>
              <a:off x="6695930" y="6308812"/>
              <a:ext cx="2472918" cy="575878"/>
              <a:chOff x="6695930" y="6308812"/>
              <a:chExt cx="2472918" cy="575878"/>
            </a:xfrm>
          </p:grpSpPr>
          <p:sp>
            <p:nvSpPr>
              <p:cNvPr id="5" name="TextBox 4"/>
              <p:cNvSpPr txBox="1"/>
              <p:nvPr/>
            </p:nvSpPr>
            <p:spPr>
              <a:xfrm>
                <a:off x="6695930" y="6308812"/>
                <a:ext cx="2472918" cy="307777"/>
              </a:xfrm>
              <a:prstGeom prst="rect">
                <a:avLst/>
              </a:prstGeom>
              <a:solidFill>
                <a:schemeClr val="bg2">
                  <a:lumMod val="20000"/>
                  <a:lumOff val="80000"/>
                  <a:alpha val="33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Image courtesy of </a:t>
                </a:r>
                <a:r>
                  <a:rPr kumimoji="0" lang="en-US" sz="1400" b="1" i="0" u="none" strike="noStrike" kern="1200" cap="none" spc="0" normalizeH="0" baseline="0" noProof="0" dirty="0" err="1">
                    <a:ln>
                      <a:noFill/>
                    </a:ln>
                    <a:solidFill>
                      <a:prstClr val="black"/>
                    </a:solidFill>
                    <a:effectLst/>
                    <a:uLnTx/>
                    <a:uFillTx/>
                    <a:latin typeface="Calibri"/>
                    <a:ea typeface="+mn-ea"/>
                    <a:cs typeface="+mn-cs"/>
                  </a:rPr>
                  <a:t>Techshot</a:t>
                </a:r>
                <a:r>
                  <a:rPr kumimoji="0" lang="en-US" sz="14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3" name="TextBox 2"/>
              <p:cNvSpPr txBox="1"/>
              <p:nvPr/>
            </p:nvSpPr>
            <p:spPr>
              <a:xfrm>
                <a:off x="6954758" y="6576913"/>
                <a:ext cx="195271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and Tupperware Brands</a:t>
                </a:r>
              </a:p>
            </p:txBody>
          </p:sp>
        </p:grpSp>
      </p:grpSp>
      <p:sp>
        <p:nvSpPr>
          <p:cNvPr id="9" name="TextBox 8">
            <a:extLst>
              <a:ext uri="{FF2B5EF4-FFF2-40B4-BE49-F238E27FC236}">
                <a16:creationId xmlns:a16="http://schemas.microsoft.com/office/drawing/2014/main" id="{0AFA53E2-A855-4295-B03A-E49CB2121F52}"/>
              </a:ext>
            </a:extLst>
          </p:cNvPr>
          <p:cNvSpPr txBox="1"/>
          <p:nvPr/>
        </p:nvSpPr>
        <p:spPr>
          <a:xfrm>
            <a:off x="10679969" y="4134288"/>
            <a:ext cx="1601119"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Veggie PONDS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Howard G. Levine PhD, Inventor (Patent 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5" name="Straight Connector 14">
            <a:extLst>
              <a:ext uri="{FF2B5EF4-FFF2-40B4-BE49-F238E27FC236}">
                <a16:creationId xmlns:a16="http://schemas.microsoft.com/office/drawing/2014/main" id="{CA444285-4069-4EB8-BF10-E94480BC898D}"/>
              </a:ext>
            </a:extLst>
          </p:cNvPr>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434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lstStyle/>
          <a:p>
            <a:pPr algn="ctr"/>
            <a:r>
              <a:rPr lang="en-US" dirty="0"/>
              <a:t>Crop Production Challenge</a:t>
            </a:r>
          </a:p>
        </p:txBody>
      </p:sp>
      <p:sp>
        <p:nvSpPr>
          <p:cNvPr id="3" name="Content Placeholder 2"/>
          <p:cNvSpPr>
            <a:spLocks noGrp="1"/>
          </p:cNvSpPr>
          <p:nvPr>
            <p:ph idx="1"/>
          </p:nvPr>
        </p:nvSpPr>
        <p:spPr/>
        <p:txBody>
          <a:bodyPr/>
          <a:lstStyle/>
          <a:p>
            <a:r>
              <a:rPr lang="en-US" dirty="0"/>
              <a:t>Investigate the relationship between microbiomes and food safety:</a:t>
            </a:r>
          </a:p>
          <a:p>
            <a:pPr lvl="1"/>
            <a:r>
              <a:rPr lang="en-US" dirty="0"/>
              <a:t>Effectively sanitize produce with few consumables and low inputs  </a:t>
            </a:r>
          </a:p>
          <a:p>
            <a:pPr lvl="1"/>
            <a:r>
              <a:rPr lang="en-US" dirty="0"/>
              <a:t>Monitor and control biotic stresses and pathogens</a:t>
            </a:r>
          </a:p>
          <a:p>
            <a:pPr lvl="1"/>
            <a:r>
              <a:rPr lang="en-US" dirty="0"/>
              <a:t>Use the microbiome to protect crops or enhance growth</a:t>
            </a:r>
          </a:p>
        </p:txBody>
      </p:sp>
      <p:cxnSp>
        <p:nvCxnSpPr>
          <p:cNvPr id="5" name="Straight Connector 4">
            <a:extLst>
              <a:ext uri="{FF2B5EF4-FFF2-40B4-BE49-F238E27FC236}">
                <a16:creationId xmlns:a16="http://schemas.microsoft.com/office/drawing/2014/main" id="{5E9B8569-C8A5-49CE-942F-C41938AE6B1F}"/>
              </a:ext>
            </a:extLst>
          </p:cNvPr>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641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7732"/>
            <a:ext cx="8229600" cy="1143000"/>
          </a:xfrm>
        </p:spPr>
        <p:txBody>
          <a:bodyPr>
            <a:normAutofit fontScale="90000"/>
          </a:bodyPr>
          <a:lstStyle/>
          <a:p>
            <a:pPr algn="ctr"/>
            <a:r>
              <a:rPr lang="en-US" dirty="0"/>
              <a:t>Veggie Microbiology</a:t>
            </a:r>
            <a:br>
              <a:rPr lang="en-US" dirty="0"/>
            </a:br>
            <a:r>
              <a:rPr lang="en-US" sz="3200" dirty="0"/>
              <a:t>Food Safety</a:t>
            </a:r>
            <a:br>
              <a:rPr lang="en-US" dirty="0"/>
            </a:br>
            <a:endParaRPr lang="en-US" dirty="0"/>
          </a:p>
        </p:txBody>
      </p:sp>
      <p:graphicFrame>
        <p:nvGraphicFramePr>
          <p:cNvPr id="12" name="Content Placeholder 3">
            <a:extLst>
              <a:ext uri="{FF2B5EF4-FFF2-40B4-BE49-F238E27FC236}">
                <a16:creationId xmlns:a16="http://schemas.microsoft.com/office/drawing/2014/main" id="{9C31007E-704F-4882-9EB2-BB0F492D0A63}"/>
              </a:ext>
            </a:extLst>
          </p:cNvPr>
          <p:cNvGraphicFramePr>
            <a:graphicFrameLocks noGrp="1"/>
          </p:cNvGraphicFramePr>
          <p:nvPr>
            <p:ph idx="1"/>
          </p:nvPr>
        </p:nvGraphicFramePr>
        <p:xfrm>
          <a:off x="1786890" y="1193369"/>
          <a:ext cx="8101029" cy="5481751"/>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F291181D-E9FF-44F4-9938-487DF5D70A5F}"/>
              </a:ext>
            </a:extLst>
          </p:cNvPr>
          <p:cNvSpPr txBox="1"/>
          <p:nvPr/>
        </p:nvSpPr>
        <p:spPr>
          <a:xfrm>
            <a:off x="8978330" y="2005293"/>
            <a:ext cx="2853559" cy="6621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NASA standards for non-</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thermostabilized</a:t>
            </a:r>
            <a:r>
              <a:rPr kumimoji="0" lang="en-US" sz="1800" b="0" i="0" u="none" strike="noStrike" kern="1200" cap="none" spc="0" normalizeH="0" baseline="0" noProof="0" dirty="0">
                <a:ln>
                  <a:noFill/>
                </a:ln>
                <a:solidFill>
                  <a:prstClr val="white"/>
                </a:solidFill>
                <a:effectLst/>
                <a:uLnTx/>
                <a:uFillTx/>
                <a:latin typeface="Calibri"/>
                <a:ea typeface="+mn-ea"/>
                <a:cs typeface="+mn-cs"/>
              </a:rPr>
              <a:t> food</a:t>
            </a:r>
          </a:p>
        </p:txBody>
      </p:sp>
      <p:cxnSp>
        <p:nvCxnSpPr>
          <p:cNvPr id="14" name="Straight Arrow Connector 13">
            <a:extLst>
              <a:ext uri="{FF2B5EF4-FFF2-40B4-BE49-F238E27FC236}">
                <a16:creationId xmlns:a16="http://schemas.microsoft.com/office/drawing/2014/main" id="{B196F0EA-B670-450F-B29E-578BA04A4D39}"/>
              </a:ext>
            </a:extLst>
          </p:cNvPr>
          <p:cNvCxnSpPr/>
          <p:nvPr/>
        </p:nvCxnSpPr>
        <p:spPr>
          <a:xfrm flipH="1" flipV="1">
            <a:off x="8615722" y="1879171"/>
            <a:ext cx="472966" cy="45719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8D635F2-05C8-47D2-8A70-04AA67B2E92F}"/>
              </a:ext>
            </a:extLst>
          </p:cNvPr>
          <p:cNvCxnSpPr/>
          <p:nvPr/>
        </p:nvCxnSpPr>
        <p:spPr>
          <a:xfrm flipH="1">
            <a:off x="8615724" y="2336370"/>
            <a:ext cx="472965" cy="457199"/>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308632A-57C8-4067-85D2-2F05395F136C}"/>
              </a:ext>
            </a:extLst>
          </p:cNvPr>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527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normAutofit fontScale="90000"/>
          </a:bodyPr>
          <a:lstStyle/>
          <a:p>
            <a:pPr algn="ctr"/>
            <a:r>
              <a:rPr lang="en-US" dirty="0"/>
              <a:t>Veggie Microbiology</a:t>
            </a:r>
            <a:br>
              <a:rPr lang="en-US" dirty="0"/>
            </a:br>
            <a:r>
              <a:rPr lang="en-US" sz="3200" dirty="0"/>
              <a:t>Plant Pathogenesis</a:t>
            </a:r>
            <a:br>
              <a:rPr lang="en-US" dirty="0"/>
            </a:b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982889" y="1417955"/>
            <a:ext cx="6226222" cy="5303520"/>
          </a:xfrm>
          <a:prstGeom prst="rect">
            <a:avLst/>
          </a:prstGeom>
        </p:spPr>
      </p:pic>
      <p:cxnSp>
        <p:nvCxnSpPr>
          <p:cNvPr id="5" name="Straight Connector 4">
            <a:extLst>
              <a:ext uri="{FF2B5EF4-FFF2-40B4-BE49-F238E27FC236}">
                <a16:creationId xmlns:a16="http://schemas.microsoft.com/office/drawing/2014/main" id="{D3023CA1-DB90-4367-BEDA-87CC82991683}"/>
              </a:ext>
            </a:extLst>
          </p:cNvPr>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829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4306"/>
            <a:ext cx="10515600" cy="1325563"/>
          </a:xfrm>
        </p:spPr>
        <p:txBody>
          <a:bodyPr>
            <a:normAutofit fontScale="90000"/>
          </a:bodyPr>
          <a:lstStyle/>
          <a:p>
            <a:pPr algn="ctr"/>
            <a:r>
              <a:rPr lang="en-US" dirty="0"/>
              <a:t>Veggie Microbiology</a:t>
            </a:r>
            <a:br>
              <a:rPr lang="en-US" dirty="0"/>
            </a:br>
            <a:r>
              <a:rPr lang="en-US" sz="3200" dirty="0"/>
              <a:t>Microbiome analysis</a:t>
            </a:r>
            <a:br>
              <a:rPr lang="en-US" dirty="0"/>
            </a:br>
            <a:endParaRPr lang="en-US" dirty="0"/>
          </a:p>
        </p:txBody>
      </p:sp>
      <p:graphicFrame>
        <p:nvGraphicFramePr>
          <p:cNvPr id="5" name="Chart 4"/>
          <p:cNvGraphicFramePr>
            <a:graphicFrameLocks/>
          </p:cNvGraphicFramePr>
          <p:nvPr/>
        </p:nvGraphicFramePr>
        <p:xfrm>
          <a:off x="942975" y="1246910"/>
          <a:ext cx="10639425" cy="5611091"/>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a:extLst>
              <a:ext uri="{FF2B5EF4-FFF2-40B4-BE49-F238E27FC236}">
                <a16:creationId xmlns:a16="http://schemas.microsoft.com/office/drawing/2014/main" id="{36C2A7A0-F54A-4A36-9F53-441AC7C3FB9C}"/>
              </a:ext>
            </a:extLst>
          </p:cNvPr>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424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65" y="91313"/>
            <a:ext cx="10515600" cy="1325563"/>
          </a:xfrm>
        </p:spPr>
        <p:txBody>
          <a:bodyPr/>
          <a:lstStyle/>
          <a:p>
            <a:pPr algn="ctr"/>
            <a:r>
              <a:rPr lang="en-US" dirty="0">
                <a:latin typeface="+mn-lt"/>
              </a:rPr>
              <a:t>Why grow plants in space?</a:t>
            </a:r>
          </a:p>
        </p:txBody>
      </p:sp>
      <p:sp>
        <p:nvSpPr>
          <p:cNvPr id="3" name="Content Placeholder 2"/>
          <p:cNvSpPr>
            <a:spLocks noGrp="1"/>
          </p:cNvSpPr>
          <p:nvPr>
            <p:ph idx="1"/>
          </p:nvPr>
        </p:nvSpPr>
        <p:spPr>
          <a:xfrm>
            <a:off x="362109" y="1456088"/>
            <a:ext cx="4777450" cy="4351338"/>
          </a:xfrm>
        </p:spPr>
        <p:txBody>
          <a:bodyPr/>
          <a:lstStyle/>
          <a:p>
            <a:r>
              <a:rPr lang="en-US" dirty="0"/>
              <a:t>Food</a:t>
            </a:r>
          </a:p>
          <a:p>
            <a:r>
              <a:rPr lang="en-US" dirty="0"/>
              <a:t>Psychological well being</a:t>
            </a:r>
          </a:p>
          <a:p>
            <a:r>
              <a:rPr lang="en-US" dirty="0"/>
              <a:t>Atmosphere</a:t>
            </a:r>
          </a:p>
          <a:p>
            <a:r>
              <a:rPr lang="en-US" dirty="0"/>
              <a:t>Water</a:t>
            </a:r>
          </a:p>
        </p:txBody>
      </p:sp>
      <p:cxnSp>
        <p:nvCxnSpPr>
          <p:cNvPr id="4" name="Straight Connector 3"/>
          <p:cNvCxnSpPr/>
          <p:nvPr/>
        </p:nvCxnSpPr>
        <p:spPr>
          <a:xfrm>
            <a:off x="1866900" y="1259392"/>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1028" name="Picture 4" descr="https://io.jsc.nasa.gov/photos/11169/hires/iss038e0093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9242" y="1613571"/>
            <a:ext cx="7620000" cy="506569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745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0"/>
            <a:ext cx="10515600" cy="1325563"/>
          </a:xfrm>
        </p:spPr>
        <p:txBody>
          <a:bodyPr/>
          <a:lstStyle/>
          <a:p>
            <a:pPr algn="ctr"/>
            <a:r>
              <a:rPr lang="en-US" dirty="0"/>
              <a:t>Current and Future Activities</a:t>
            </a:r>
          </a:p>
        </p:txBody>
      </p:sp>
      <p:sp>
        <p:nvSpPr>
          <p:cNvPr id="5" name="Content Placeholder 4"/>
          <p:cNvSpPr>
            <a:spLocks noGrp="1"/>
          </p:cNvSpPr>
          <p:nvPr>
            <p:ph idx="1"/>
          </p:nvPr>
        </p:nvSpPr>
        <p:spPr>
          <a:xfrm>
            <a:off x="1098933" y="1600201"/>
            <a:ext cx="9994135" cy="4525963"/>
          </a:xfrm>
        </p:spPr>
        <p:txBody>
          <a:bodyPr/>
          <a:lstStyle/>
          <a:p>
            <a:r>
              <a:rPr lang="en-US" dirty="0"/>
              <a:t>Conducting ground-based microbial food safety and microbiome testing of candidate crops</a:t>
            </a:r>
          </a:p>
          <a:p>
            <a:r>
              <a:rPr lang="en-US" dirty="0"/>
              <a:t>Developing fresh produce food safety standards for space</a:t>
            </a:r>
          </a:p>
          <a:p>
            <a:r>
              <a:rPr lang="en-US" dirty="0"/>
              <a:t>Developing Hazard Analysis Critical Control Points (HACCP) and plant pathology plans for space crop production</a:t>
            </a:r>
          </a:p>
          <a:p>
            <a:r>
              <a:rPr lang="en-US" dirty="0"/>
              <a:t>Investigating non-destructive remote monitoring methods for plant health and contamination</a:t>
            </a:r>
          </a:p>
          <a:p>
            <a:r>
              <a:rPr lang="en-US" dirty="0"/>
              <a:t>Looking at use of on orbit resources when applicable</a:t>
            </a:r>
          </a:p>
          <a:p>
            <a:r>
              <a:rPr lang="en-US" dirty="0"/>
              <a:t>Develop a custom microbiome to promote and protect plants</a:t>
            </a:r>
          </a:p>
        </p:txBody>
      </p:sp>
      <p:cxnSp>
        <p:nvCxnSpPr>
          <p:cNvPr id="6" name="Straight Connector 5">
            <a:extLst>
              <a:ext uri="{FF2B5EF4-FFF2-40B4-BE49-F238E27FC236}">
                <a16:creationId xmlns:a16="http://schemas.microsoft.com/office/drawing/2014/main" id="{8D0563D2-26A0-4778-8B38-E3BD4718318E}"/>
              </a:ext>
            </a:extLst>
          </p:cNvPr>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109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lstStyle/>
          <a:p>
            <a:pPr algn="ctr"/>
            <a:r>
              <a:rPr lang="en-US" dirty="0"/>
              <a:t>Crop Production Challenge</a:t>
            </a:r>
          </a:p>
        </p:txBody>
      </p:sp>
      <p:sp>
        <p:nvSpPr>
          <p:cNvPr id="3" name="Content Placeholder 2"/>
          <p:cNvSpPr>
            <a:spLocks noGrp="1"/>
          </p:cNvSpPr>
          <p:nvPr>
            <p:ph idx="1"/>
          </p:nvPr>
        </p:nvSpPr>
        <p:spPr/>
        <p:txBody>
          <a:bodyPr/>
          <a:lstStyle/>
          <a:p>
            <a:r>
              <a:rPr lang="en-US" dirty="0"/>
              <a:t>Storage and handling of seeds to ensure they are viable, free of contaminants and long-lived</a:t>
            </a:r>
          </a:p>
          <a:p>
            <a:endParaRPr lang="en-US" dirty="0"/>
          </a:p>
        </p:txBody>
      </p:sp>
      <p:cxnSp>
        <p:nvCxnSpPr>
          <p:cNvPr id="5" name="Straight Connector 4">
            <a:extLst>
              <a:ext uri="{FF2B5EF4-FFF2-40B4-BE49-F238E27FC236}">
                <a16:creationId xmlns:a16="http://schemas.microsoft.com/office/drawing/2014/main" id="{30570E46-9479-403F-968E-49F4F071AD99}"/>
              </a:ext>
            </a:extLst>
          </p:cNvPr>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856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0212"/>
            <a:ext cx="8229600" cy="1143000"/>
          </a:xfrm>
        </p:spPr>
        <p:txBody>
          <a:bodyPr>
            <a:normAutofit fontScale="90000"/>
          </a:bodyPr>
          <a:lstStyle/>
          <a:p>
            <a:pPr algn="ctr"/>
            <a:r>
              <a:rPr lang="en-US" dirty="0"/>
              <a:t>Veggie Microbiology</a:t>
            </a:r>
            <a:br>
              <a:rPr lang="en-US" dirty="0"/>
            </a:br>
            <a:r>
              <a:rPr lang="en-US" sz="3200" dirty="0"/>
              <a:t>Seed Sanitizing</a:t>
            </a:r>
            <a:br>
              <a:rPr lang="en-US" dirty="0"/>
            </a:br>
            <a:endParaRPr lang="en-US"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29029" y="1837655"/>
            <a:ext cx="9133945" cy="475488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93231" y="1837655"/>
            <a:ext cx="4805541" cy="4754880"/>
          </a:xfrm>
          <a:prstGeom prst="rect">
            <a:avLst/>
          </a:prstGeom>
        </p:spPr>
      </p:pic>
      <p:cxnSp>
        <p:nvCxnSpPr>
          <p:cNvPr id="6" name="Straight Connector 5">
            <a:extLst>
              <a:ext uri="{FF2B5EF4-FFF2-40B4-BE49-F238E27FC236}">
                <a16:creationId xmlns:a16="http://schemas.microsoft.com/office/drawing/2014/main" id="{F8431D32-E3B9-4A37-BCE2-D17BA19B0199}"/>
              </a:ext>
            </a:extLst>
          </p:cNvPr>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67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t>Current and Future Activities</a:t>
            </a:r>
          </a:p>
        </p:txBody>
      </p:sp>
      <p:sp>
        <p:nvSpPr>
          <p:cNvPr id="3" name="Content Placeholder 2"/>
          <p:cNvSpPr>
            <a:spLocks noGrp="1"/>
          </p:cNvSpPr>
          <p:nvPr>
            <p:ph idx="1"/>
          </p:nvPr>
        </p:nvSpPr>
        <p:spPr>
          <a:xfrm>
            <a:off x="971918" y="1243137"/>
            <a:ext cx="10248164" cy="4525963"/>
          </a:xfrm>
        </p:spPr>
        <p:txBody>
          <a:bodyPr/>
          <a:lstStyle/>
          <a:p>
            <a:r>
              <a:rPr lang="en-US" sz="2800" dirty="0"/>
              <a:t>Testing each new seed type with different sanitation approaches (chlorine gas, ethanol, plasma)</a:t>
            </a:r>
          </a:p>
          <a:p>
            <a:r>
              <a:rPr lang="en-US" sz="2800" dirty="0"/>
              <a:t>Learning from commercial growers and seed producers</a:t>
            </a:r>
          </a:p>
          <a:p>
            <a:r>
              <a:rPr lang="en-US" sz="2800" dirty="0"/>
              <a:t>Testing methods </a:t>
            </a:r>
            <a:r>
              <a:rPr lang="en-US" dirty="0"/>
              <a:t>to handle seeds with ease </a:t>
            </a:r>
            <a:r>
              <a:rPr lang="en-US" sz="2800" dirty="0"/>
              <a:t>and store appropriately in microgravity</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43839" y="3760452"/>
            <a:ext cx="8304325" cy="2930964"/>
          </a:xfrm>
          <a:prstGeom prst="rect">
            <a:avLst/>
          </a:prstGeom>
        </p:spPr>
      </p:pic>
      <p:cxnSp>
        <p:nvCxnSpPr>
          <p:cNvPr id="6" name="Straight Connector 5">
            <a:extLst>
              <a:ext uri="{FF2B5EF4-FFF2-40B4-BE49-F238E27FC236}">
                <a16:creationId xmlns:a16="http://schemas.microsoft.com/office/drawing/2014/main" id="{E2DCE72C-319F-4A98-9EDD-53DBB10FB225}"/>
              </a:ext>
            </a:extLst>
          </p:cNvPr>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9BF8829-E350-4B6E-9F78-3DA117C3696F}"/>
              </a:ext>
            </a:extLst>
          </p:cNvPr>
          <p:cNvSpPr txBox="1"/>
          <p:nvPr/>
        </p:nvSpPr>
        <p:spPr>
          <a:xfrm>
            <a:off x="408373" y="4776186"/>
            <a:ext cx="1401748" cy="923330"/>
          </a:xfrm>
          <a:prstGeom prst="rect">
            <a:avLst/>
          </a:prstGeom>
          <a:noFill/>
        </p:spPr>
        <p:txBody>
          <a:bodyPr wrap="square" rtlCol="0">
            <a:spAutoFit/>
          </a:bodyPr>
          <a:lstStyle/>
          <a:p>
            <a:r>
              <a:rPr lang="en-US" dirty="0"/>
              <a:t>Seed in films growing now on ISS!</a:t>
            </a:r>
          </a:p>
        </p:txBody>
      </p:sp>
    </p:spTree>
    <p:extLst>
      <p:ext uri="{BB962C8B-B14F-4D97-AF65-F5344CB8AC3E}">
        <p14:creationId xmlns:p14="http://schemas.microsoft.com/office/powerpoint/2010/main" val="1512980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lstStyle/>
          <a:p>
            <a:pPr algn="ctr"/>
            <a:r>
              <a:rPr lang="en-US" dirty="0"/>
              <a:t>Crop Production Challenge</a:t>
            </a:r>
          </a:p>
        </p:txBody>
      </p:sp>
      <p:sp>
        <p:nvSpPr>
          <p:cNvPr id="3" name="Content Placeholder 2"/>
          <p:cNvSpPr>
            <a:spLocks noGrp="1"/>
          </p:cNvSpPr>
          <p:nvPr>
            <p:ph idx="1"/>
          </p:nvPr>
        </p:nvSpPr>
        <p:spPr/>
        <p:txBody>
          <a:bodyPr/>
          <a:lstStyle/>
          <a:p>
            <a:r>
              <a:rPr lang="en-US" dirty="0"/>
              <a:t>Identify potential crops: </a:t>
            </a:r>
          </a:p>
          <a:p>
            <a:pPr lvl="1"/>
            <a:r>
              <a:rPr lang="en-US" dirty="0"/>
              <a:t>Yield, nutrition, organoleptic attributes, psychosocial benefits</a:t>
            </a:r>
          </a:p>
          <a:p>
            <a:pPr lvl="1"/>
            <a:r>
              <a:rPr lang="en-US" dirty="0"/>
              <a:t>Determine light recipes, elevated CO</a:t>
            </a:r>
            <a:r>
              <a:rPr lang="en-US" baseline="-25000" dirty="0"/>
              <a:t>2</a:t>
            </a:r>
            <a:r>
              <a:rPr lang="en-US" dirty="0"/>
              <a:t> impacts, fertilizer requirements, etc.</a:t>
            </a:r>
          </a:p>
        </p:txBody>
      </p:sp>
      <p:cxnSp>
        <p:nvCxnSpPr>
          <p:cNvPr id="5" name="Straight Connector 4">
            <a:extLst>
              <a:ext uri="{FF2B5EF4-FFF2-40B4-BE49-F238E27FC236}">
                <a16:creationId xmlns:a16="http://schemas.microsoft.com/office/drawing/2014/main" id="{D691B99C-3A2B-4BD0-B12F-445BD0578470}"/>
              </a:ext>
            </a:extLst>
          </p:cNvPr>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302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24000" y="5"/>
            <a:ext cx="9144000" cy="1332923"/>
          </a:xfrm>
          <a:prstGeom prst="rect">
            <a:avLst/>
          </a:prstGeom>
        </p:spPr>
      </p:pic>
      <p:grpSp>
        <p:nvGrpSpPr>
          <p:cNvPr id="4" name="Group 3"/>
          <p:cNvGrpSpPr>
            <a:grpSpLocks noChangeAspect="1"/>
          </p:cNvGrpSpPr>
          <p:nvPr/>
        </p:nvGrpSpPr>
        <p:grpSpPr>
          <a:xfrm>
            <a:off x="2029752" y="727786"/>
            <a:ext cx="8132496" cy="3574050"/>
            <a:chOff x="148336" y="2171700"/>
            <a:chExt cx="8843264" cy="3886416"/>
          </a:xfrm>
        </p:grpSpPr>
        <p:pic>
          <p:nvPicPr>
            <p:cNvPr id="3" name="Picture 2" descr="C:\Users\gmassa\Documents\VEGGIE Experimentation\Pillow Images 050920011\Edited\Group crop sma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48336" y="2171700"/>
              <a:ext cx="8843264" cy="3886416"/>
            </a:xfrm>
            <a:prstGeom prst="rect">
              <a:avLst/>
            </a:prstGeom>
            <a:noFill/>
            <a:ln w="9525">
              <a:noFill/>
              <a:miter lim="800000"/>
              <a:headEnd/>
              <a:tailEnd/>
            </a:ln>
            <a:effectLst>
              <a:softEdge rad="31750"/>
            </a:effectLst>
          </p:spPr>
        </p:pic>
        <p:grpSp>
          <p:nvGrpSpPr>
            <p:cNvPr id="18435" name="Group 9"/>
            <p:cNvGrpSpPr>
              <a:grpSpLocks/>
            </p:cNvGrpSpPr>
            <p:nvPr/>
          </p:nvGrpSpPr>
          <p:grpSpPr bwMode="auto">
            <a:xfrm>
              <a:off x="528638" y="2359959"/>
              <a:ext cx="7239366" cy="1590444"/>
              <a:chOff x="529336" y="2359497"/>
              <a:chExt cx="7238636" cy="1591191"/>
            </a:xfrm>
          </p:grpSpPr>
          <p:sp>
            <p:nvSpPr>
              <p:cNvPr id="18437" name="TextBox 3"/>
              <p:cNvSpPr txBox="1">
                <a:spLocks noChangeArrowheads="1"/>
              </p:cNvSpPr>
              <p:nvPr/>
            </p:nvSpPr>
            <p:spPr bwMode="auto">
              <a:xfrm>
                <a:off x="529336" y="2710688"/>
                <a:ext cx="1375867" cy="4018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mn-cs"/>
                  </a:rPr>
                  <a:t>Red lettuce</a:t>
                </a:r>
              </a:p>
            </p:txBody>
          </p:sp>
          <p:sp>
            <p:nvSpPr>
              <p:cNvPr id="18438" name="TextBox 4"/>
              <p:cNvSpPr txBox="1">
                <a:spLocks noChangeArrowheads="1"/>
              </p:cNvSpPr>
              <p:nvPr/>
            </p:nvSpPr>
            <p:spPr bwMode="auto">
              <a:xfrm>
                <a:off x="2575299" y="2525935"/>
                <a:ext cx="1403266" cy="4018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mn-cs"/>
                  </a:rPr>
                  <a:t>Swiss chard</a:t>
                </a:r>
              </a:p>
            </p:txBody>
          </p:sp>
          <p:sp>
            <p:nvSpPr>
              <p:cNvPr id="18439" name="TextBox 5"/>
              <p:cNvSpPr txBox="1">
                <a:spLocks noChangeArrowheads="1"/>
              </p:cNvSpPr>
              <p:nvPr/>
            </p:nvSpPr>
            <p:spPr bwMode="auto">
              <a:xfrm>
                <a:off x="4186936" y="3548888"/>
                <a:ext cx="894470" cy="4018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itchFamily="34" charset="0"/>
                    <a:ea typeface="+mn-ea"/>
                    <a:cs typeface="+mn-cs"/>
                  </a:rPr>
                  <a:t>Radish</a:t>
                </a:r>
              </a:p>
            </p:txBody>
          </p:sp>
          <p:sp>
            <p:nvSpPr>
              <p:cNvPr id="18440" name="TextBox 6"/>
              <p:cNvSpPr txBox="1">
                <a:spLocks noChangeArrowheads="1"/>
              </p:cNvSpPr>
              <p:nvPr/>
            </p:nvSpPr>
            <p:spPr bwMode="auto">
              <a:xfrm>
                <a:off x="5893359" y="2710688"/>
                <a:ext cx="1070507" cy="1004499"/>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itchFamily="34" charset="0"/>
                    <a:ea typeface="+mn-ea"/>
                    <a:cs typeface="+mn-cs"/>
                  </a:rPr>
                  <a:t>Dwarf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itchFamily="34" charset="0"/>
                    <a:ea typeface="+mn-ea"/>
                    <a:cs typeface="+mn-cs"/>
                  </a:rPr>
                  <a:t>Chinese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itchFamily="34" charset="0"/>
                    <a:ea typeface="+mn-ea"/>
                    <a:cs typeface="+mn-cs"/>
                  </a:rPr>
                  <a:t>cabbage</a:t>
                </a:r>
              </a:p>
            </p:txBody>
          </p:sp>
          <p:sp>
            <p:nvSpPr>
              <p:cNvPr id="18441" name="TextBox 7"/>
              <p:cNvSpPr txBox="1">
                <a:spLocks noChangeArrowheads="1"/>
              </p:cNvSpPr>
              <p:nvPr/>
            </p:nvSpPr>
            <p:spPr bwMode="auto">
              <a:xfrm>
                <a:off x="6553291" y="2359497"/>
                <a:ext cx="1214681" cy="4018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mn-cs"/>
                  </a:rPr>
                  <a:t>Snow pea</a:t>
                </a:r>
              </a:p>
            </p:txBody>
          </p:sp>
        </p:grpSp>
      </p:grpSp>
      <p:sp>
        <p:nvSpPr>
          <p:cNvPr id="2" name="Title 1"/>
          <p:cNvSpPr>
            <a:spLocks noGrp="1"/>
          </p:cNvSpPr>
          <p:nvPr>
            <p:ph type="title"/>
          </p:nvPr>
        </p:nvSpPr>
        <p:spPr>
          <a:xfrm>
            <a:off x="1758246" y="-70301"/>
            <a:ext cx="8675511" cy="1171848"/>
          </a:xfrm>
        </p:spPr>
        <p:txBody>
          <a:bodyPr rtlCol="0">
            <a:normAutofit/>
          </a:bodyPr>
          <a:lstStyle/>
          <a:p>
            <a:pPr algn="ctr">
              <a:defRPr/>
            </a:pPr>
            <a:r>
              <a:rPr lang="en-US" sz="4000" dirty="0">
                <a:effectLst>
                  <a:outerShdw blurRad="38100" dist="38100" dir="2700000" algn="tl">
                    <a:srgbClr val="000000">
                      <a:alpha val="43137"/>
                    </a:srgbClr>
                  </a:outerShdw>
                </a:effectLst>
                <a:latin typeface="+mn-lt"/>
              </a:rPr>
              <a:t>Example crops tested in plant pillows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01513" y="4172235"/>
            <a:ext cx="2337588" cy="2743200"/>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a:ext>
            </a:extLst>
          </a:blip>
          <a:srcRect/>
          <a:stretch/>
        </p:blipFill>
        <p:spPr>
          <a:xfrm>
            <a:off x="5089121" y="4114800"/>
            <a:ext cx="2356656" cy="2743200"/>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a:ext>
            </a:extLst>
          </a:blip>
          <a:srcRect b="-466"/>
          <a:stretch/>
        </p:blipFill>
        <p:spPr>
          <a:xfrm>
            <a:off x="8346860" y="4172235"/>
            <a:ext cx="2076509" cy="2743200"/>
          </a:xfrm>
          <a:prstGeom prst="rect">
            <a:avLst/>
          </a:prstGeom>
        </p:spPr>
      </p:pic>
      <p:sp>
        <p:nvSpPr>
          <p:cNvPr id="8" name="TextBox 7"/>
          <p:cNvSpPr txBox="1"/>
          <p:nvPr/>
        </p:nvSpPr>
        <p:spPr>
          <a:xfrm>
            <a:off x="3351522" y="6434876"/>
            <a:ext cx="768159" cy="369332"/>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Zinnia</a:t>
            </a:r>
          </a:p>
        </p:txBody>
      </p:sp>
      <p:sp>
        <p:nvSpPr>
          <p:cNvPr id="19" name="TextBox 18"/>
          <p:cNvSpPr txBox="1"/>
          <p:nvPr/>
        </p:nvSpPr>
        <p:spPr>
          <a:xfrm>
            <a:off x="5883369" y="6434876"/>
            <a:ext cx="915122" cy="369332"/>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Petunia</a:t>
            </a:r>
          </a:p>
        </p:txBody>
      </p:sp>
      <p:sp>
        <p:nvSpPr>
          <p:cNvPr id="20" name="TextBox 19"/>
          <p:cNvSpPr txBox="1"/>
          <p:nvPr/>
        </p:nvSpPr>
        <p:spPr>
          <a:xfrm>
            <a:off x="8745016" y="6434876"/>
            <a:ext cx="1048044" cy="369332"/>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Marigold</a:t>
            </a:r>
          </a:p>
        </p:txBody>
      </p:sp>
      <p:cxnSp>
        <p:nvCxnSpPr>
          <p:cNvPr id="22" name="Straight Connector 21">
            <a:extLst>
              <a:ext uri="{FF2B5EF4-FFF2-40B4-BE49-F238E27FC236}">
                <a16:creationId xmlns:a16="http://schemas.microsoft.com/office/drawing/2014/main" id="{E554D70A-C0FE-4969-BC26-E33D14ADEDB8}"/>
              </a:ext>
            </a:extLst>
          </p:cNvPr>
          <p:cNvCxnSpPr/>
          <p:nvPr/>
        </p:nvCxnSpPr>
        <p:spPr>
          <a:xfrm>
            <a:off x="1866900" y="740002"/>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339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6DC8C-EA7E-4BB8-8C62-B19FA1C2EE08}"/>
              </a:ext>
            </a:extLst>
          </p:cNvPr>
          <p:cNvSpPr>
            <a:spLocks noGrp="1"/>
          </p:cNvSpPr>
          <p:nvPr>
            <p:ph type="title"/>
          </p:nvPr>
        </p:nvSpPr>
        <p:spPr>
          <a:xfrm>
            <a:off x="609600" y="0"/>
            <a:ext cx="10972800" cy="1143000"/>
          </a:xfrm>
        </p:spPr>
        <p:txBody>
          <a:bodyPr/>
          <a:lstStyle/>
          <a:p>
            <a:pPr algn="ctr"/>
            <a:r>
              <a:rPr lang="en-US" dirty="0"/>
              <a:t>New Crop Testing at KSC</a:t>
            </a:r>
          </a:p>
        </p:txBody>
      </p:sp>
      <p:pic>
        <p:nvPicPr>
          <p:cNvPr id="5" name="Picture 4" descr="A vase filled with purple flowers&#10;&#10;Description automatically generated">
            <a:extLst>
              <a:ext uri="{FF2B5EF4-FFF2-40B4-BE49-F238E27FC236}">
                <a16:creationId xmlns:a16="http://schemas.microsoft.com/office/drawing/2014/main" id="{54D6156B-09FD-4C7D-8F6E-6BC38C33F4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98" t="10476" r="4624"/>
          <a:stretch/>
        </p:blipFill>
        <p:spPr>
          <a:xfrm>
            <a:off x="1969527" y="1235076"/>
            <a:ext cx="8252947" cy="5486400"/>
          </a:xfrm>
          <a:prstGeom prst="rect">
            <a:avLst/>
          </a:prstGeom>
        </p:spPr>
      </p:pic>
      <p:cxnSp>
        <p:nvCxnSpPr>
          <p:cNvPr id="6" name="Straight Connector 5">
            <a:extLst>
              <a:ext uri="{FF2B5EF4-FFF2-40B4-BE49-F238E27FC236}">
                <a16:creationId xmlns:a16="http://schemas.microsoft.com/office/drawing/2014/main" id="{E81CD07B-DD9A-41AC-A5B2-AFEEE48888CF}"/>
              </a:ext>
            </a:extLst>
          </p:cNvPr>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990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521"/>
            <a:ext cx="10515600" cy="1325563"/>
          </a:xfrm>
        </p:spPr>
        <p:txBody>
          <a:bodyPr/>
          <a:lstStyle/>
          <a:p>
            <a:pPr algn="ctr"/>
            <a:r>
              <a:rPr lang="en-US" dirty="0"/>
              <a:t>Happy Crew</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102" y="1370522"/>
            <a:ext cx="4550246" cy="497593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99991" y="1370521"/>
            <a:ext cx="3956921" cy="498583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30385" y="1373167"/>
            <a:ext cx="4370243" cy="4995725"/>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62236" y="1370521"/>
            <a:ext cx="3863662" cy="4975934"/>
          </a:xfrm>
          <a:prstGeom prst="rect">
            <a:avLst/>
          </a:prstGeom>
        </p:spPr>
      </p:pic>
      <p:cxnSp>
        <p:nvCxnSpPr>
          <p:cNvPr id="8" name="Straight Connector 7">
            <a:extLst>
              <a:ext uri="{FF2B5EF4-FFF2-40B4-BE49-F238E27FC236}">
                <a16:creationId xmlns:a16="http://schemas.microsoft.com/office/drawing/2014/main" id="{2327E08D-8D32-4B1F-8C8C-CD17962841FD}"/>
              </a:ext>
            </a:extLst>
          </p:cNvPr>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56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t>Current and Future Activities</a:t>
            </a:r>
          </a:p>
        </p:txBody>
      </p:sp>
      <p:sp>
        <p:nvSpPr>
          <p:cNvPr id="4" name="Content Placeholder 3"/>
          <p:cNvSpPr>
            <a:spLocks noGrp="1"/>
          </p:cNvSpPr>
          <p:nvPr>
            <p:ph idx="1"/>
          </p:nvPr>
        </p:nvSpPr>
        <p:spPr>
          <a:xfrm>
            <a:off x="990743" y="1233351"/>
            <a:ext cx="10210515" cy="4525963"/>
          </a:xfrm>
        </p:spPr>
        <p:txBody>
          <a:bodyPr/>
          <a:lstStyle/>
          <a:p>
            <a:r>
              <a:rPr lang="en-US" dirty="0"/>
              <a:t>Assessing new crop candidates:</a:t>
            </a:r>
          </a:p>
          <a:p>
            <a:pPr lvl="1"/>
            <a:r>
              <a:rPr lang="en-US" dirty="0"/>
              <a:t>Preliminary screening at &gt;230 middle and high schools in Fairchild Garden’s Growing Beyond Earth Challenge</a:t>
            </a:r>
          </a:p>
          <a:p>
            <a:pPr lvl="1"/>
            <a:r>
              <a:rPr lang="en-US" dirty="0"/>
              <a:t>Down-selected varieties are tested in high-fidelity environments at KSC</a:t>
            </a:r>
          </a:p>
          <a:p>
            <a:pPr lvl="1"/>
            <a:r>
              <a:rPr lang="en-US" dirty="0"/>
              <a:t>Two student-selected varieties have flown in Veggie</a:t>
            </a:r>
          </a:p>
          <a:p>
            <a:r>
              <a:rPr lang="en-US" dirty="0"/>
              <a:t>Recent, current, and upcoming experiments (VEG-03, VEG-04, VEG-05, PH-04) include psychosocial and organoleptic evaluations to measure plant and produce impacts on microgravity life</a:t>
            </a:r>
          </a:p>
          <a:p>
            <a:r>
              <a:rPr lang="en-US" dirty="0"/>
              <a:t>Identifying selection factors and breeding custom space plants</a:t>
            </a:r>
          </a:p>
        </p:txBody>
      </p:sp>
      <p:cxnSp>
        <p:nvCxnSpPr>
          <p:cNvPr id="5" name="Straight Connector 4">
            <a:extLst>
              <a:ext uri="{FF2B5EF4-FFF2-40B4-BE49-F238E27FC236}">
                <a16:creationId xmlns:a16="http://schemas.microsoft.com/office/drawing/2014/main" id="{E3F1D0AC-2481-40C6-840C-CDF723DFA573}"/>
              </a:ext>
            </a:extLst>
          </p:cNvPr>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684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51002-0286-442D-A6E2-18A9C1826D10}"/>
              </a:ext>
            </a:extLst>
          </p:cNvPr>
          <p:cNvSpPr>
            <a:spLocks noGrp="1"/>
          </p:cNvSpPr>
          <p:nvPr>
            <p:ph type="title"/>
          </p:nvPr>
        </p:nvSpPr>
        <p:spPr>
          <a:xfrm>
            <a:off x="838200" y="17880"/>
            <a:ext cx="10515600" cy="1325563"/>
          </a:xfrm>
        </p:spPr>
        <p:txBody>
          <a:bodyPr>
            <a:normAutofit/>
          </a:bodyPr>
          <a:lstStyle/>
          <a:p>
            <a:pPr algn="ctr"/>
            <a:r>
              <a:rPr lang="en-US" sz="4800" dirty="0"/>
              <a:t>Selection Factors for Space Plants</a:t>
            </a:r>
          </a:p>
        </p:txBody>
      </p:sp>
      <p:sp>
        <p:nvSpPr>
          <p:cNvPr id="3" name="Content Placeholder 2">
            <a:extLst>
              <a:ext uri="{FF2B5EF4-FFF2-40B4-BE49-F238E27FC236}">
                <a16:creationId xmlns:a16="http://schemas.microsoft.com/office/drawing/2014/main" id="{EACDE1D5-58B9-4825-8EEB-E1258E03FCC5}"/>
              </a:ext>
            </a:extLst>
          </p:cNvPr>
          <p:cNvSpPr>
            <a:spLocks noGrp="1"/>
          </p:cNvSpPr>
          <p:nvPr>
            <p:ph idx="1"/>
          </p:nvPr>
        </p:nvSpPr>
        <p:spPr>
          <a:xfrm>
            <a:off x="463092" y="1825625"/>
            <a:ext cx="11265816" cy="4351338"/>
          </a:xfrm>
        </p:spPr>
        <p:txBody>
          <a:bodyPr>
            <a:normAutofit fontScale="92500" lnSpcReduction="10000"/>
          </a:bodyPr>
          <a:lstStyle/>
          <a:p>
            <a:pPr marL="0" indent="0">
              <a:buNone/>
            </a:pPr>
            <a:r>
              <a:rPr lang="en-US" sz="4000" dirty="0"/>
              <a:t>Targeted breeding areas could fall into several categories:</a:t>
            </a:r>
          </a:p>
          <a:p>
            <a:pPr marL="0" indent="0">
              <a:buNone/>
            </a:pPr>
            <a:endParaRPr lang="en-US" sz="4000" dirty="0"/>
          </a:p>
          <a:p>
            <a:r>
              <a:rPr lang="en-US" sz="4000" dirty="0"/>
              <a:t>Plant Growth and Development</a:t>
            </a:r>
          </a:p>
          <a:p>
            <a:r>
              <a:rPr lang="en-US" sz="4000" dirty="0"/>
              <a:t>Plant Physiology</a:t>
            </a:r>
          </a:p>
          <a:p>
            <a:r>
              <a:rPr lang="en-US" sz="4000" dirty="0"/>
              <a:t>Produce Nutrition</a:t>
            </a:r>
          </a:p>
          <a:p>
            <a:r>
              <a:rPr lang="en-US" sz="4000" dirty="0"/>
              <a:t>Produce Organoleptic Acceptability</a:t>
            </a:r>
          </a:p>
          <a:p>
            <a:r>
              <a:rPr lang="en-US" sz="4000" dirty="0"/>
              <a:t>Postharvest </a:t>
            </a:r>
          </a:p>
          <a:p>
            <a:endParaRPr lang="en-US" dirty="0"/>
          </a:p>
          <a:p>
            <a:pPr marL="0" indent="0">
              <a:buNone/>
            </a:pPr>
            <a:endParaRPr lang="en-US" dirty="0"/>
          </a:p>
        </p:txBody>
      </p:sp>
      <p:cxnSp>
        <p:nvCxnSpPr>
          <p:cNvPr id="4" name="Straight Connector 3">
            <a:extLst>
              <a:ext uri="{FF2B5EF4-FFF2-40B4-BE49-F238E27FC236}">
                <a16:creationId xmlns:a16="http://schemas.microsoft.com/office/drawing/2014/main" id="{AA8FAC0C-F223-4929-9F50-9883B01880FE}"/>
              </a:ext>
            </a:extLst>
          </p:cNvPr>
          <p:cNvCxnSpPr/>
          <p:nvPr/>
        </p:nvCxnSpPr>
        <p:spPr>
          <a:xfrm>
            <a:off x="1866900" y="103214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5" name="Picture 4" descr="A salad sitting on top of a table&#10;&#10;Description automatically generated">
            <a:extLst>
              <a:ext uri="{FF2B5EF4-FFF2-40B4-BE49-F238E27FC236}">
                <a16:creationId xmlns:a16="http://schemas.microsoft.com/office/drawing/2014/main" id="{12CA5A4A-A0AD-49C3-9643-884DC9660C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52" t="6624" r="9930" b="6794"/>
          <a:stretch/>
        </p:blipFill>
        <p:spPr>
          <a:xfrm rot="5400000">
            <a:off x="8350003" y="3177172"/>
            <a:ext cx="3223374" cy="2500133"/>
          </a:xfrm>
          <a:prstGeom prst="rect">
            <a:avLst/>
          </a:prstGeom>
          <a:ln>
            <a:solidFill>
              <a:srgbClr val="008EC0"/>
            </a:solidFill>
          </a:ln>
        </p:spPr>
      </p:pic>
    </p:spTree>
    <p:extLst>
      <p:ext uri="{BB962C8B-B14F-4D97-AF65-F5344CB8AC3E}">
        <p14:creationId xmlns:p14="http://schemas.microsoft.com/office/powerpoint/2010/main" val="3114190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6" name="Picture 4"/>
          <p:cNvPicPr>
            <a:picLocks noChangeAspect="1" noChangeArrowheads="1"/>
          </p:cNvPicPr>
          <p:nvPr/>
        </p:nvPicPr>
        <p:blipFill>
          <a:blip r:embed="rId2" cstate="print">
            <a:lum bright="-16000" contrast="46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solidFill>
              <a:schemeClr val="accent1"/>
            </a:solidFill>
          </a:ln>
        </p:spPr>
      </p:pic>
    </p:spTree>
    <p:extLst>
      <p:ext uri="{BB962C8B-B14F-4D97-AF65-F5344CB8AC3E}">
        <p14:creationId xmlns:p14="http://schemas.microsoft.com/office/powerpoint/2010/main" val="2266377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891"/>
            <a:ext cx="8229600" cy="1143000"/>
          </a:xfrm>
        </p:spPr>
        <p:txBody>
          <a:bodyPr/>
          <a:lstStyle/>
          <a:p>
            <a:pPr algn="ctr"/>
            <a:r>
              <a:rPr lang="en-US" dirty="0"/>
              <a:t>Thank you!</a:t>
            </a:r>
          </a:p>
        </p:txBody>
      </p:sp>
      <p:sp>
        <p:nvSpPr>
          <p:cNvPr id="3" name="Content Placeholder 2"/>
          <p:cNvSpPr>
            <a:spLocks noGrp="1"/>
          </p:cNvSpPr>
          <p:nvPr>
            <p:ph sz="half" idx="1"/>
          </p:nvPr>
        </p:nvSpPr>
        <p:spPr>
          <a:xfrm>
            <a:off x="164388" y="1175892"/>
            <a:ext cx="4940047" cy="5553679"/>
          </a:xfrm>
        </p:spPr>
        <p:txBody>
          <a:bodyPr>
            <a:normAutofit/>
          </a:bodyPr>
          <a:lstStyle/>
          <a:p>
            <a:r>
              <a:rPr lang="en-US" sz="2500" dirty="0"/>
              <a:t>Veggie and Space Crop Production teams</a:t>
            </a:r>
          </a:p>
          <a:p>
            <a:r>
              <a:rPr lang="en-US" sz="2500" dirty="0"/>
              <a:t>Astronauts Steve Swanson, Rick Mastracchio, Scott Kelly, Kjell Lindgren, Shane Kimbrough, Peggy Whitson, Jack Fischer, Joe </a:t>
            </a:r>
            <a:r>
              <a:rPr lang="en-US" sz="2500" dirty="0" err="1"/>
              <a:t>Acaba</a:t>
            </a:r>
            <a:r>
              <a:rPr lang="en-US" sz="2500" dirty="0"/>
              <a:t>, Scott Tingle, Serena </a:t>
            </a:r>
            <a:r>
              <a:rPr lang="en-US" sz="2500" dirty="0" err="1"/>
              <a:t>Auñón</a:t>
            </a:r>
            <a:r>
              <a:rPr lang="en-US" sz="2500" dirty="0"/>
              <a:t>-Chancellor, Alex </a:t>
            </a:r>
            <a:r>
              <a:rPr lang="en-US" sz="2500" dirty="0" err="1"/>
              <a:t>Gerst</a:t>
            </a:r>
            <a:r>
              <a:rPr lang="en-US" sz="2500" dirty="0"/>
              <a:t>, Anne McClain, David  Saint-Jacques, Christina Koch, Nick Hague,  Drew Morgan, Jessica Meir, Kate </a:t>
            </a:r>
            <a:r>
              <a:rPr lang="en-US" sz="2500" dirty="0" err="1"/>
              <a:t>Rubins</a:t>
            </a:r>
            <a:r>
              <a:rPr lang="en-US" sz="2500" dirty="0"/>
              <a:t>, Mike Hopkins, Shannon Walker</a:t>
            </a:r>
          </a:p>
          <a:p>
            <a:r>
              <a:rPr lang="en-US" sz="2500" dirty="0"/>
              <a:t>NASA’s Space Biology Program, ISS Program, Human Research Program</a:t>
            </a:r>
          </a:p>
          <a:p>
            <a:endParaRPr lang="en-US" sz="2500" dirty="0"/>
          </a:p>
        </p:txBody>
      </p:sp>
      <p:cxnSp>
        <p:nvCxnSpPr>
          <p:cNvPr id="6" name="Straight Connector 5"/>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Picture 2" descr="https://pbs.twimg.com/media/CbMNbZYWAAI5Iz8.jpg:large">
            <a:extLst>
              <a:ext uri="{FF2B5EF4-FFF2-40B4-BE49-F238E27FC236}">
                <a16:creationId xmlns:a16="http://schemas.microsoft.com/office/drawing/2014/main" id="{AE38E9B7-B3A2-4450-8C93-FE6E708304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72" r="10975"/>
          <a:stretch/>
        </p:blipFill>
        <p:spPr bwMode="auto">
          <a:xfrm>
            <a:off x="5328213" y="1188720"/>
            <a:ext cx="6863787" cy="566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645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083AF1-FACC-4FC4-9773-87103CFAAEBF}"/>
              </a:ext>
            </a:extLst>
          </p:cNvPr>
          <p:cNvGrpSpPr>
            <a:grpSpLocks noChangeAspect="1"/>
          </p:cNvGrpSpPr>
          <p:nvPr/>
        </p:nvGrpSpPr>
        <p:grpSpPr>
          <a:xfrm>
            <a:off x="76549" y="45720"/>
            <a:ext cx="12038902" cy="6766560"/>
            <a:chOff x="126716" y="929173"/>
            <a:chExt cx="8895758" cy="4999931"/>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9140" y="946646"/>
              <a:ext cx="5802653" cy="386215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52730" y="943520"/>
              <a:ext cx="1364374" cy="2057400"/>
            </a:xfrm>
            <a:prstGeom prst="rect">
              <a:avLst/>
            </a:prstGeom>
          </p:spPr>
        </p:pic>
        <p:pic>
          <p:nvPicPr>
            <p:cNvPr id="6" name="Picture 2" descr="https://images-assets.nasa.gov/image/KSC-20180227-PH_DAC01_0025/KSC-20180227-PH_DAC01_0025~large.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699624" y="946646"/>
              <a:ext cx="1999952" cy="19088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37605" y="929173"/>
              <a:ext cx="1706170" cy="1020179"/>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16212" y="2253256"/>
              <a:ext cx="2183364" cy="1829216"/>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5400000">
              <a:off x="7370403" y="2520413"/>
              <a:ext cx="1934948" cy="1369194"/>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400234" y="4074743"/>
              <a:ext cx="1716487" cy="1831189"/>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1328" y="3863796"/>
              <a:ext cx="2732740" cy="2049865"/>
            </a:xfrm>
            <a:prstGeom prst="rect">
              <a:avLst/>
            </a:prstGeom>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894605" y="3917573"/>
              <a:ext cx="2085647" cy="1988358"/>
            </a:xfrm>
            <a:prstGeom prst="rect">
              <a:avLst/>
            </a:prstGeom>
          </p:spPr>
        </p:pic>
        <p:pic>
          <p:nvPicPr>
            <p:cNvPr id="13" name="Picture 12"/>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531913" y="4082473"/>
              <a:ext cx="2346205" cy="1823459"/>
            </a:xfrm>
            <a:prstGeom prst="rect">
              <a:avLst/>
            </a:prstGeom>
          </p:spPr>
        </p:pic>
        <p:pic>
          <p:nvPicPr>
            <p:cNvPr id="14" name="Picture 13"/>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26716" y="1966825"/>
              <a:ext cx="1736594" cy="1891364"/>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39139" y="946646"/>
              <a:ext cx="1804517" cy="1004393"/>
            </a:xfrm>
            <a:prstGeom prst="rect">
              <a:avLst/>
            </a:prstGeom>
          </p:spPr>
        </p:pic>
        <p:pic>
          <p:nvPicPr>
            <p:cNvPr id="16" name="Picture 15"/>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930094" y="3781559"/>
              <a:ext cx="1087010" cy="2147545"/>
            </a:xfrm>
            <a:prstGeom prst="rect">
              <a:avLst/>
            </a:prstGeom>
          </p:spPr>
        </p:pic>
        <p:pic>
          <p:nvPicPr>
            <p:cNvPr id="17" name="Picture 16"/>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315113" y="2945886"/>
              <a:ext cx="903494" cy="1107092"/>
            </a:xfrm>
            <a:prstGeom prst="rect">
              <a:avLst/>
            </a:prstGeom>
          </p:spPr>
        </p:pic>
      </p:grpSp>
    </p:spTree>
    <p:extLst>
      <p:ext uri="{BB962C8B-B14F-4D97-AF65-F5344CB8AC3E}">
        <p14:creationId xmlns:p14="http://schemas.microsoft.com/office/powerpoint/2010/main" val="1107017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86B95-E801-45CF-9017-651040116EAE}"/>
              </a:ext>
            </a:extLst>
          </p:cNvPr>
          <p:cNvSpPr>
            <a:spLocks noGrp="1"/>
          </p:cNvSpPr>
          <p:nvPr>
            <p:ph type="title"/>
          </p:nvPr>
        </p:nvSpPr>
        <p:spPr/>
        <p:txBody>
          <a:bodyPr/>
          <a:lstStyle/>
          <a:p>
            <a:pPr algn="ctr"/>
            <a:r>
              <a:rPr lang="en-US" dirty="0"/>
              <a:t>Backup</a:t>
            </a:r>
          </a:p>
        </p:txBody>
      </p:sp>
      <p:sp>
        <p:nvSpPr>
          <p:cNvPr id="3" name="Slide Number Placeholder 2">
            <a:extLst>
              <a:ext uri="{FF2B5EF4-FFF2-40B4-BE49-F238E27FC236}">
                <a16:creationId xmlns:a16="http://schemas.microsoft.com/office/drawing/2014/main" id="{458B74EC-D8B8-4D1C-B96B-8C7A986217F2}"/>
              </a:ext>
            </a:extLst>
          </p:cNvPr>
          <p:cNvSpPr>
            <a:spLocks noGrp="1"/>
          </p:cNvSpPr>
          <p:nvPr>
            <p:ph type="sldNum" sz="quarter" idx="12"/>
          </p:nvPr>
        </p:nvSpPr>
        <p:spPr/>
        <p:txBody>
          <a:bodyPr/>
          <a:lstStyle/>
          <a:p>
            <a:fld id="{E304FCE3-98A4-4385-9FA0-D7D495E5CB61}" type="slidenum">
              <a:rPr lang="en-US" smtClean="0"/>
              <a:t>32</a:t>
            </a:fld>
            <a:endParaRPr lang="en-US"/>
          </a:p>
        </p:txBody>
      </p:sp>
    </p:spTree>
    <p:extLst>
      <p:ext uri="{BB962C8B-B14F-4D97-AF65-F5344CB8AC3E}">
        <p14:creationId xmlns:p14="http://schemas.microsoft.com/office/powerpoint/2010/main" val="3905050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4F2C2-34D6-4779-A0AC-3D4F769F21FB}"/>
              </a:ext>
            </a:extLst>
          </p:cNvPr>
          <p:cNvSpPr>
            <a:spLocks noGrp="1"/>
          </p:cNvSpPr>
          <p:nvPr>
            <p:ph type="title"/>
          </p:nvPr>
        </p:nvSpPr>
        <p:spPr>
          <a:xfrm>
            <a:off x="838200" y="41025"/>
            <a:ext cx="10515600" cy="1325563"/>
          </a:xfrm>
        </p:spPr>
        <p:txBody>
          <a:bodyPr/>
          <a:lstStyle/>
          <a:p>
            <a:pPr algn="ctr"/>
            <a:r>
              <a:rPr lang="en-US" dirty="0"/>
              <a:t>Plant Growth and Development</a:t>
            </a:r>
          </a:p>
        </p:txBody>
      </p:sp>
      <p:sp>
        <p:nvSpPr>
          <p:cNvPr id="3" name="Content Placeholder 2">
            <a:extLst>
              <a:ext uri="{FF2B5EF4-FFF2-40B4-BE49-F238E27FC236}">
                <a16:creationId xmlns:a16="http://schemas.microsoft.com/office/drawing/2014/main" id="{1F0A0BB4-6B75-4C28-9C03-3143459A4F4E}"/>
              </a:ext>
            </a:extLst>
          </p:cNvPr>
          <p:cNvSpPr>
            <a:spLocks noGrp="1"/>
          </p:cNvSpPr>
          <p:nvPr>
            <p:ph idx="1"/>
          </p:nvPr>
        </p:nvSpPr>
        <p:spPr>
          <a:xfrm>
            <a:off x="616834" y="1770103"/>
            <a:ext cx="10515600" cy="4777654"/>
          </a:xfrm>
        </p:spPr>
        <p:txBody>
          <a:bodyPr>
            <a:normAutofit fontScale="92500" lnSpcReduction="20000"/>
          </a:bodyPr>
          <a:lstStyle/>
          <a:p>
            <a:pPr lvl="0"/>
            <a:r>
              <a:rPr lang="en-US" dirty="0"/>
              <a:t>Compact size (low height and volume)</a:t>
            </a:r>
          </a:p>
          <a:p>
            <a:pPr lvl="0"/>
            <a:r>
              <a:rPr lang="en-US" dirty="0"/>
              <a:t>High yield</a:t>
            </a:r>
          </a:p>
          <a:p>
            <a:pPr lvl="0"/>
            <a:r>
              <a:rPr lang="en-US" dirty="0"/>
              <a:t>High edible/inedible biomass ratio (harvest index)</a:t>
            </a:r>
          </a:p>
          <a:p>
            <a:pPr lvl="0"/>
            <a:r>
              <a:rPr lang="en-US" dirty="0"/>
              <a:t>Reliable germination </a:t>
            </a:r>
          </a:p>
          <a:p>
            <a:r>
              <a:rPr lang="en-US" dirty="0"/>
              <a:t>Rapid growth to first yield </a:t>
            </a:r>
          </a:p>
          <a:p>
            <a:pPr lvl="0"/>
            <a:r>
              <a:rPr lang="en-US" dirty="0"/>
              <a:t>Uniform growth and development between individuals</a:t>
            </a:r>
          </a:p>
          <a:p>
            <a:pPr lvl="0"/>
            <a:r>
              <a:rPr lang="en-US" dirty="0"/>
              <a:t>Propagules with long shelf stability (seeds, cuttings)</a:t>
            </a:r>
          </a:p>
          <a:p>
            <a:pPr lvl="0"/>
            <a:r>
              <a:rPr lang="en-US" dirty="0"/>
              <a:t>Sustained production capability over long duration (e.g. repetitive fruiting, or cut-and-recut leafy production)</a:t>
            </a:r>
          </a:p>
          <a:p>
            <a:pPr lvl="0"/>
            <a:r>
              <a:rPr lang="en-US" dirty="0"/>
              <a:t>Low debris formation (leaves, flowers, pollen, seeds, etc., remain attached)</a:t>
            </a:r>
          </a:p>
          <a:p>
            <a:pPr lvl="0"/>
            <a:r>
              <a:rPr lang="en-US" dirty="0"/>
              <a:t>Custom microbiome of plant protective and growth promoting microorganisms</a:t>
            </a:r>
          </a:p>
        </p:txBody>
      </p:sp>
      <p:cxnSp>
        <p:nvCxnSpPr>
          <p:cNvPr id="5" name="Straight Connector 4">
            <a:extLst>
              <a:ext uri="{FF2B5EF4-FFF2-40B4-BE49-F238E27FC236}">
                <a16:creationId xmlns:a16="http://schemas.microsoft.com/office/drawing/2014/main" id="{54A75E8B-E8FE-44C0-B15B-F6AED5D5CB8D}"/>
              </a:ext>
            </a:extLst>
          </p:cNvPr>
          <p:cNvCxnSpPr/>
          <p:nvPr/>
        </p:nvCxnSpPr>
        <p:spPr>
          <a:xfrm>
            <a:off x="1866900" y="103214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8" name="Picture 7" descr="A salad sitting on top of a table&#10;&#10;Description automatically generated">
            <a:extLst>
              <a:ext uri="{FF2B5EF4-FFF2-40B4-BE49-F238E27FC236}">
                <a16:creationId xmlns:a16="http://schemas.microsoft.com/office/drawing/2014/main" id="{98D7DDC1-6CCA-49DC-BA26-E7982467B8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52" t="6624" r="9930" b="6794"/>
          <a:stretch/>
        </p:blipFill>
        <p:spPr>
          <a:xfrm rot="5400000">
            <a:off x="8713412" y="1542240"/>
            <a:ext cx="3223374" cy="2500133"/>
          </a:xfrm>
          <a:prstGeom prst="rect">
            <a:avLst/>
          </a:prstGeom>
          <a:ln>
            <a:solidFill>
              <a:srgbClr val="008EC0"/>
            </a:solidFill>
          </a:ln>
        </p:spPr>
      </p:pic>
    </p:spTree>
    <p:extLst>
      <p:ext uri="{BB962C8B-B14F-4D97-AF65-F5344CB8AC3E}">
        <p14:creationId xmlns:p14="http://schemas.microsoft.com/office/powerpoint/2010/main" val="2488331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8C89A-A77C-4BF6-8C3A-E9D4723AE0F2}"/>
              </a:ext>
            </a:extLst>
          </p:cNvPr>
          <p:cNvSpPr>
            <a:spLocks noGrp="1"/>
          </p:cNvSpPr>
          <p:nvPr>
            <p:ph type="title"/>
          </p:nvPr>
        </p:nvSpPr>
        <p:spPr>
          <a:xfrm>
            <a:off x="838200" y="64175"/>
            <a:ext cx="10515600" cy="1325563"/>
          </a:xfrm>
        </p:spPr>
        <p:txBody>
          <a:bodyPr/>
          <a:lstStyle/>
          <a:p>
            <a:pPr algn="ctr"/>
            <a:r>
              <a:rPr lang="en-US" dirty="0"/>
              <a:t>Plant Physiology</a:t>
            </a:r>
          </a:p>
        </p:txBody>
      </p:sp>
      <p:sp>
        <p:nvSpPr>
          <p:cNvPr id="3" name="Content Placeholder 2">
            <a:extLst>
              <a:ext uri="{FF2B5EF4-FFF2-40B4-BE49-F238E27FC236}">
                <a16:creationId xmlns:a16="http://schemas.microsoft.com/office/drawing/2014/main" id="{3E4B68FC-8AA5-4590-83CE-22D05F1DCC0E}"/>
              </a:ext>
            </a:extLst>
          </p:cNvPr>
          <p:cNvSpPr>
            <a:spLocks noGrp="1"/>
          </p:cNvSpPr>
          <p:nvPr>
            <p:ph sz="half" idx="1"/>
          </p:nvPr>
        </p:nvSpPr>
        <p:spPr>
          <a:xfrm>
            <a:off x="838200" y="1825624"/>
            <a:ext cx="5181600" cy="4546895"/>
          </a:xfrm>
        </p:spPr>
        <p:txBody>
          <a:bodyPr>
            <a:normAutofit fontScale="92500"/>
          </a:bodyPr>
          <a:lstStyle/>
          <a:p>
            <a:pPr lvl="0"/>
            <a:r>
              <a:rPr lang="en-US" dirty="0"/>
              <a:t>Stress tolerance (esp. water stress)</a:t>
            </a:r>
          </a:p>
          <a:p>
            <a:pPr lvl="0"/>
            <a:r>
              <a:rPr lang="en-US" dirty="0"/>
              <a:t>Ability to grow well under conditions of:</a:t>
            </a:r>
          </a:p>
          <a:p>
            <a:pPr lvl="1"/>
            <a:r>
              <a:rPr lang="en-US" dirty="0"/>
              <a:t>Elevated CO</a:t>
            </a:r>
            <a:r>
              <a:rPr lang="en-US" baseline="-25000" dirty="0"/>
              <a:t>2</a:t>
            </a:r>
            <a:endParaRPr lang="en-US" dirty="0"/>
          </a:p>
          <a:p>
            <a:pPr lvl="1"/>
            <a:r>
              <a:rPr lang="en-US" dirty="0"/>
              <a:t>Low relative humidity</a:t>
            </a:r>
          </a:p>
          <a:p>
            <a:pPr lvl="1"/>
            <a:r>
              <a:rPr lang="en-US" dirty="0"/>
              <a:t>Uniform temperature of 20-23°C</a:t>
            </a:r>
          </a:p>
          <a:p>
            <a:pPr lvl="1"/>
            <a:r>
              <a:rPr lang="en-US" dirty="0"/>
              <a:t>Narrow spectrum electric lights</a:t>
            </a:r>
          </a:p>
          <a:p>
            <a:pPr lvl="1"/>
            <a:r>
              <a:rPr lang="en-US" dirty="0"/>
              <a:t>Short photoperiods (to save lighting energy)</a:t>
            </a:r>
          </a:p>
          <a:p>
            <a:pPr lvl="1"/>
            <a:r>
              <a:rPr lang="en-US" dirty="0"/>
              <a:t>Tolerance of broad environment range</a:t>
            </a:r>
          </a:p>
          <a:p>
            <a:pPr lvl="1"/>
            <a:r>
              <a:rPr lang="en-US" dirty="0"/>
              <a:t>Tolerance of reduce pressure</a:t>
            </a:r>
          </a:p>
        </p:txBody>
      </p:sp>
      <p:sp>
        <p:nvSpPr>
          <p:cNvPr id="5" name="Content Placeholder 4">
            <a:extLst>
              <a:ext uri="{FF2B5EF4-FFF2-40B4-BE49-F238E27FC236}">
                <a16:creationId xmlns:a16="http://schemas.microsoft.com/office/drawing/2014/main" id="{2DF4F721-0A32-47D1-A826-49C58724BF1B}"/>
              </a:ext>
            </a:extLst>
          </p:cNvPr>
          <p:cNvSpPr>
            <a:spLocks noGrp="1"/>
          </p:cNvSpPr>
          <p:nvPr>
            <p:ph sz="half" idx="2"/>
          </p:nvPr>
        </p:nvSpPr>
        <p:spPr/>
        <p:txBody>
          <a:bodyPr>
            <a:normAutofit fontScale="92500"/>
          </a:bodyPr>
          <a:lstStyle/>
          <a:p>
            <a:pPr lvl="0"/>
            <a:r>
              <a:rPr lang="en-US" dirty="0"/>
              <a:t>No dormancy requirements</a:t>
            </a:r>
          </a:p>
          <a:p>
            <a:pPr lvl="0"/>
            <a:r>
              <a:rPr lang="en-US" dirty="0"/>
              <a:t>Low or pleasing aroma</a:t>
            </a:r>
          </a:p>
          <a:p>
            <a:pPr lvl="0"/>
            <a:r>
              <a:rPr lang="en-US" dirty="0"/>
              <a:t>Low release of volatile organics</a:t>
            </a:r>
          </a:p>
          <a:p>
            <a:r>
              <a:rPr lang="en-US" dirty="0"/>
              <a:t>High sodium tolerance (e.g. urine recycling)</a:t>
            </a:r>
          </a:p>
          <a:p>
            <a:pPr lvl="0"/>
            <a:r>
              <a:rPr lang="en-US" dirty="0"/>
              <a:t>Preference for ammonia nitrogen sources (e.g. urine recycling)</a:t>
            </a:r>
          </a:p>
          <a:p>
            <a:endParaRPr lang="en-US" dirty="0"/>
          </a:p>
        </p:txBody>
      </p:sp>
      <p:cxnSp>
        <p:nvCxnSpPr>
          <p:cNvPr id="6" name="Straight Connector 5">
            <a:extLst>
              <a:ext uri="{FF2B5EF4-FFF2-40B4-BE49-F238E27FC236}">
                <a16:creationId xmlns:a16="http://schemas.microsoft.com/office/drawing/2014/main" id="{C66AAEB7-BDB0-40E4-B84B-80B10784165D}"/>
              </a:ext>
            </a:extLst>
          </p:cNvPr>
          <p:cNvCxnSpPr/>
          <p:nvPr/>
        </p:nvCxnSpPr>
        <p:spPr>
          <a:xfrm>
            <a:off x="1866900" y="103214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8475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CC5EB-175A-4E44-8BE5-1C3CE70309BE}"/>
              </a:ext>
            </a:extLst>
          </p:cNvPr>
          <p:cNvSpPr>
            <a:spLocks noGrp="1"/>
          </p:cNvSpPr>
          <p:nvPr>
            <p:ph type="title"/>
          </p:nvPr>
        </p:nvSpPr>
        <p:spPr>
          <a:xfrm>
            <a:off x="838200" y="41025"/>
            <a:ext cx="10515600" cy="1325563"/>
          </a:xfrm>
        </p:spPr>
        <p:txBody>
          <a:bodyPr/>
          <a:lstStyle/>
          <a:p>
            <a:pPr algn="ctr"/>
            <a:r>
              <a:rPr lang="en-US" dirty="0"/>
              <a:t>Produce Nutrition</a:t>
            </a:r>
          </a:p>
        </p:txBody>
      </p:sp>
      <p:sp>
        <p:nvSpPr>
          <p:cNvPr id="3" name="Content Placeholder 2">
            <a:extLst>
              <a:ext uri="{FF2B5EF4-FFF2-40B4-BE49-F238E27FC236}">
                <a16:creationId xmlns:a16="http://schemas.microsoft.com/office/drawing/2014/main" id="{2FFA505D-A356-41D4-A093-705CDB1DB857}"/>
              </a:ext>
            </a:extLst>
          </p:cNvPr>
          <p:cNvSpPr>
            <a:spLocks noGrp="1"/>
          </p:cNvSpPr>
          <p:nvPr>
            <p:ph idx="1"/>
          </p:nvPr>
        </p:nvSpPr>
        <p:spPr>
          <a:xfrm>
            <a:off x="155294" y="1647821"/>
            <a:ext cx="10515600" cy="4351338"/>
          </a:xfrm>
        </p:spPr>
        <p:txBody>
          <a:bodyPr/>
          <a:lstStyle/>
          <a:p>
            <a:pPr lvl="0"/>
            <a:r>
              <a:rPr lang="en-US" dirty="0"/>
              <a:t>High normal levels of antioxidants</a:t>
            </a:r>
          </a:p>
          <a:p>
            <a:pPr lvl="0"/>
            <a:r>
              <a:rPr lang="en-US" dirty="0"/>
              <a:t>High normal levels of beneficial phytonutrients (e.g. lutein, zeaxanthin, lycopene, phenolics, anthocyanins)</a:t>
            </a:r>
          </a:p>
          <a:p>
            <a:pPr lvl="0"/>
            <a:r>
              <a:rPr lang="en-US" dirty="0"/>
              <a:t>For fresh produce to supplement a packaged diet:</a:t>
            </a:r>
          </a:p>
          <a:p>
            <a:pPr lvl="1"/>
            <a:r>
              <a:rPr lang="en-US" dirty="0"/>
              <a:t>High normal levels of Potassium and Magnesium</a:t>
            </a:r>
          </a:p>
          <a:p>
            <a:pPr lvl="1"/>
            <a:r>
              <a:rPr lang="en-US" dirty="0"/>
              <a:t>Low normal levels of Iron</a:t>
            </a:r>
          </a:p>
          <a:p>
            <a:pPr lvl="1"/>
            <a:r>
              <a:rPr lang="en-US" dirty="0"/>
              <a:t>High normal levels of Vitamins, especially C, B</a:t>
            </a:r>
            <a:r>
              <a:rPr lang="en-US" baseline="-25000" dirty="0"/>
              <a:t>1</a:t>
            </a:r>
            <a:r>
              <a:rPr lang="en-US" dirty="0"/>
              <a:t>, and K</a:t>
            </a:r>
          </a:p>
          <a:p>
            <a:pPr lvl="0"/>
            <a:r>
              <a:rPr lang="en-US" dirty="0"/>
              <a:t>Low levels of antinutrients</a:t>
            </a:r>
          </a:p>
        </p:txBody>
      </p:sp>
      <p:cxnSp>
        <p:nvCxnSpPr>
          <p:cNvPr id="5" name="Straight Connector 4">
            <a:extLst>
              <a:ext uri="{FF2B5EF4-FFF2-40B4-BE49-F238E27FC236}">
                <a16:creationId xmlns:a16="http://schemas.microsoft.com/office/drawing/2014/main" id="{1C44D2F9-5429-4749-A87E-6533A251F7EE}"/>
              </a:ext>
            </a:extLst>
          </p:cNvPr>
          <p:cNvCxnSpPr/>
          <p:nvPr/>
        </p:nvCxnSpPr>
        <p:spPr>
          <a:xfrm>
            <a:off x="1866900" y="103214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29A9179-5927-4936-BE4C-8C4E9230FAFC}"/>
              </a:ext>
            </a:extLst>
          </p:cNvPr>
          <p:cNvPicPr>
            <a:picLocks noChangeAspect="1"/>
          </p:cNvPicPr>
          <p:nvPr/>
        </p:nvPicPr>
        <p:blipFill rotWithShape="1">
          <a:blip r:embed="rId2">
            <a:extLst>
              <a:ext uri="{28A0092B-C50C-407E-A947-70E740481C1C}">
                <a14:useLocalDpi xmlns:a14="http://schemas.microsoft.com/office/drawing/2010/main" val="0"/>
              </a:ext>
            </a:extLst>
          </a:blip>
          <a:srcRect l="27306" t="1803" r="3475" b="-1803"/>
          <a:stretch/>
        </p:blipFill>
        <p:spPr>
          <a:xfrm>
            <a:off x="7801337" y="2759074"/>
            <a:ext cx="3907425" cy="3763375"/>
          </a:xfrm>
          <a:prstGeom prst="rect">
            <a:avLst/>
          </a:prstGeom>
          <a:ln>
            <a:solidFill>
              <a:srgbClr val="00B0F0"/>
            </a:solidFill>
          </a:ln>
        </p:spPr>
      </p:pic>
    </p:spTree>
    <p:extLst>
      <p:ext uri="{BB962C8B-B14F-4D97-AF65-F5344CB8AC3E}">
        <p14:creationId xmlns:p14="http://schemas.microsoft.com/office/powerpoint/2010/main" val="365659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0D5FE42-CDFE-4578-8217-DE43B4ED7344}"/>
              </a:ext>
            </a:extLst>
          </p:cNvPr>
          <p:cNvSpPr>
            <a:spLocks noGrp="1"/>
          </p:cNvSpPr>
          <p:nvPr>
            <p:ph type="title"/>
          </p:nvPr>
        </p:nvSpPr>
        <p:spPr>
          <a:xfrm>
            <a:off x="838200" y="185713"/>
            <a:ext cx="5181600" cy="1325563"/>
          </a:xfrm>
        </p:spPr>
        <p:txBody>
          <a:bodyPr/>
          <a:lstStyle/>
          <a:p>
            <a:pPr algn="ctr"/>
            <a:r>
              <a:rPr lang="en-US" dirty="0"/>
              <a:t>Produce Organoleptic Acceptability</a:t>
            </a:r>
          </a:p>
        </p:txBody>
      </p:sp>
      <p:sp>
        <p:nvSpPr>
          <p:cNvPr id="9" name="Content Placeholder 8">
            <a:extLst>
              <a:ext uri="{FF2B5EF4-FFF2-40B4-BE49-F238E27FC236}">
                <a16:creationId xmlns:a16="http://schemas.microsoft.com/office/drawing/2014/main" id="{B2E9B3D0-6857-49EA-BA71-A66FDC429430}"/>
              </a:ext>
            </a:extLst>
          </p:cNvPr>
          <p:cNvSpPr>
            <a:spLocks noGrp="1"/>
          </p:cNvSpPr>
          <p:nvPr>
            <p:ph sz="half" idx="1"/>
          </p:nvPr>
        </p:nvSpPr>
        <p:spPr/>
        <p:txBody>
          <a:bodyPr>
            <a:normAutofit fontScale="85000" lnSpcReduction="20000"/>
          </a:bodyPr>
          <a:lstStyle/>
          <a:p>
            <a:pPr lvl="0"/>
            <a:r>
              <a:rPr lang="en-US" dirty="0"/>
              <a:t>Excellent flavor</a:t>
            </a:r>
          </a:p>
          <a:p>
            <a:pPr lvl="0"/>
            <a:r>
              <a:rPr lang="en-US" dirty="0"/>
              <a:t>Intense flavors</a:t>
            </a:r>
          </a:p>
          <a:p>
            <a:pPr lvl="0"/>
            <a:r>
              <a:rPr lang="en-US" dirty="0"/>
              <a:t>Good texture</a:t>
            </a:r>
          </a:p>
          <a:p>
            <a:pPr lvl="0"/>
            <a:r>
              <a:rPr lang="en-US" dirty="0"/>
              <a:t>Good appearance, color, aroma</a:t>
            </a:r>
          </a:p>
        </p:txBody>
      </p:sp>
      <p:sp>
        <p:nvSpPr>
          <p:cNvPr id="10" name="Content Placeholder 9">
            <a:extLst>
              <a:ext uri="{FF2B5EF4-FFF2-40B4-BE49-F238E27FC236}">
                <a16:creationId xmlns:a16="http://schemas.microsoft.com/office/drawing/2014/main" id="{08DED0D5-CD12-4C0E-AE0B-B7E5002DD07D}"/>
              </a:ext>
            </a:extLst>
          </p:cNvPr>
          <p:cNvSpPr>
            <a:spLocks noGrp="1"/>
          </p:cNvSpPr>
          <p:nvPr>
            <p:ph sz="half" idx="2"/>
          </p:nvPr>
        </p:nvSpPr>
        <p:spPr>
          <a:xfrm>
            <a:off x="6172200" y="1825624"/>
            <a:ext cx="5181600" cy="4528041"/>
          </a:xfrm>
        </p:spPr>
        <p:txBody>
          <a:bodyPr>
            <a:normAutofit fontScale="85000" lnSpcReduction="20000"/>
          </a:bodyPr>
          <a:lstStyle/>
          <a:p>
            <a:pPr lvl="0"/>
            <a:r>
              <a:rPr lang="en-US" dirty="0"/>
              <a:t>Good produce shelf life or storage on the plant</a:t>
            </a:r>
          </a:p>
          <a:p>
            <a:pPr lvl="0"/>
            <a:r>
              <a:rPr lang="en-US" dirty="0"/>
              <a:t>Reduced processing – e.g. seeds easy to remove from seed coats</a:t>
            </a:r>
          </a:p>
          <a:p>
            <a:pPr lvl="0"/>
            <a:r>
              <a:rPr lang="en-US" dirty="0"/>
              <a:t>Easy composting/digestion of inedible plant material for nutrient reclamation (and possibly less structure in micro/partial g)</a:t>
            </a:r>
          </a:p>
          <a:p>
            <a:pPr lvl="0"/>
            <a:r>
              <a:rPr lang="en-US" dirty="0"/>
              <a:t>Use of inedible waste as resources for other food system components (e.g. fish, edible fungus, cellular ag feedstocks)</a:t>
            </a:r>
          </a:p>
          <a:p>
            <a:pPr lvl="0"/>
            <a:r>
              <a:rPr lang="en-US" dirty="0"/>
              <a:t>Other useful materials produced from inedible waste (e.g. life support, shielding, building, fuel)</a:t>
            </a:r>
          </a:p>
          <a:p>
            <a:endParaRPr lang="en-US" dirty="0"/>
          </a:p>
        </p:txBody>
      </p:sp>
      <p:sp>
        <p:nvSpPr>
          <p:cNvPr id="11" name="Title 7">
            <a:extLst>
              <a:ext uri="{FF2B5EF4-FFF2-40B4-BE49-F238E27FC236}">
                <a16:creationId xmlns:a16="http://schemas.microsoft.com/office/drawing/2014/main" id="{A912CC8F-E90C-4F3A-A24F-1C302C742390}"/>
              </a:ext>
            </a:extLst>
          </p:cNvPr>
          <p:cNvSpPr txBox="1">
            <a:spLocks/>
          </p:cNvSpPr>
          <p:nvPr/>
        </p:nvSpPr>
        <p:spPr>
          <a:xfrm>
            <a:off x="6084570" y="185713"/>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Postharvest </a:t>
            </a:r>
          </a:p>
        </p:txBody>
      </p:sp>
      <p:cxnSp>
        <p:nvCxnSpPr>
          <p:cNvPr id="7" name="Straight Connector 6">
            <a:extLst>
              <a:ext uri="{FF2B5EF4-FFF2-40B4-BE49-F238E27FC236}">
                <a16:creationId xmlns:a16="http://schemas.microsoft.com/office/drawing/2014/main" id="{0F2EADC7-9532-480C-9B05-1F5789CF9FFA}"/>
              </a:ext>
            </a:extLst>
          </p:cNvPr>
          <p:cNvCxnSpPr/>
          <p:nvPr/>
        </p:nvCxnSpPr>
        <p:spPr>
          <a:xfrm>
            <a:off x="1866900" y="1448836"/>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CB1A16C-B319-4B98-BAAA-6C0AEF0211E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4462" y="3429001"/>
            <a:ext cx="4967926" cy="3311142"/>
          </a:xfrm>
          <a:prstGeom prst="rect">
            <a:avLst/>
          </a:prstGeom>
          <a:ln>
            <a:solidFill>
              <a:schemeClr val="accent1"/>
            </a:solidFill>
          </a:ln>
        </p:spPr>
      </p:pic>
    </p:spTree>
    <p:extLst>
      <p:ext uri="{BB962C8B-B14F-4D97-AF65-F5344CB8AC3E}">
        <p14:creationId xmlns:p14="http://schemas.microsoft.com/office/powerpoint/2010/main" val="3431730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8008"/>
            <a:ext cx="8229600" cy="1143000"/>
          </a:xfrm>
        </p:spPr>
        <p:txBody>
          <a:bodyPr/>
          <a:lstStyle/>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10" b="-1164"/>
          <a:stretch/>
        </p:blipFill>
        <p:spPr>
          <a:xfrm>
            <a:off x="923584" y="0"/>
            <a:ext cx="10344832" cy="6950075"/>
          </a:xfrm>
          <a:prstGeom prst="rect">
            <a:avLst/>
          </a:prstGeom>
          <a:ln>
            <a:solidFill>
              <a:schemeClr val="accent1"/>
            </a:solidFill>
          </a:ln>
        </p:spPr>
      </p:pic>
    </p:spTree>
    <p:extLst>
      <p:ext uri="{BB962C8B-B14F-4D97-AF65-F5344CB8AC3E}">
        <p14:creationId xmlns:p14="http://schemas.microsoft.com/office/powerpoint/2010/main" val="1383722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64ED07-92DA-4820-B78A-A48D8DFF1AAF}"/>
              </a:ext>
            </a:extLst>
          </p:cNvPr>
          <p:cNvSpPr txBox="1"/>
          <p:nvPr/>
        </p:nvSpPr>
        <p:spPr>
          <a:xfrm>
            <a:off x="1524000" y="2040674"/>
            <a:ext cx="9144000" cy="1015663"/>
          </a:xfrm>
          <a:prstGeom prst="rect">
            <a:avLst/>
          </a:prstGeom>
          <a:noFill/>
        </p:spPr>
        <p:txBody>
          <a:bodyPr wrap="square" rtlCol="0">
            <a:spAutoFit/>
          </a:bodyPr>
          <a:lstStyle/>
          <a:p>
            <a:pPr algn="ctr"/>
            <a:r>
              <a:rPr lang="en-US" sz="3000" b="1" i="1" dirty="0">
                <a:solidFill>
                  <a:srgbClr val="FFFF00"/>
                </a:solidFill>
                <a:latin typeface="Arial Narrow" panose="020B0606020202030204" pitchFamily="34" charset="0"/>
              </a:rPr>
              <a:t>Ensure Food System Security</a:t>
            </a:r>
            <a:r>
              <a:rPr lang="en-US" sz="3000" b="1" i="1" dirty="0">
                <a:solidFill>
                  <a:srgbClr val="92D050"/>
                </a:solidFill>
                <a:latin typeface="Arial Narrow" panose="020B0606020202030204" pitchFamily="34" charset="0"/>
              </a:rPr>
              <a:t> </a:t>
            </a:r>
            <a:r>
              <a:rPr lang="en-US" sz="3000" b="1" i="1" dirty="0">
                <a:solidFill>
                  <a:srgbClr val="FFFF00"/>
                </a:solidFill>
                <a:latin typeface="Arial Narrow" panose="020B0606020202030204" pitchFamily="34" charset="0"/>
              </a:rPr>
              <a:t>on Long Duration Missions  Beyond LEO</a:t>
            </a:r>
            <a:endParaRPr lang="en-US" sz="3000" b="1" dirty="0">
              <a:solidFill>
                <a:srgbClr val="FFFF00"/>
              </a:solidFill>
              <a:latin typeface="Arial Narrow" panose="020B0606020202030204" pitchFamily="34" charset="0"/>
            </a:endParaRPr>
          </a:p>
        </p:txBody>
      </p:sp>
      <p:sp>
        <p:nvSpPr>
          <p:cNvPr id="12" name="TextBox 11">
            <a:extLst>
              <a:ext uri="{FF2B5EF4-FFF2-40B4-BE49-F238E27FC236}">
                <a16:creationId xmlns:a16="http://schemas.microsoft.com/office/drawing/2014/main" id="{35983FE4-FB54-44B5-A83B-58CD27C15111}"/>
              </a:ext>
            </a:extLst>
          </p:cNvPr>
          <p:cNvSpPr txBox="1"/>
          <p:nvPr/>
        </p:nvSpPr>
        <p:spPr>
          <a:xfrm>
            <a:off x="2717180" y="3766670"/>
            <a:ext cx="6757640" cy="830997"/>
          </a:xfrm>
          <a:prstGeom prst="rect">
            <a:avLst/>
          </a:prstGeom>
          <a:noFill/>
        </p:spPr>
        <p:txBody>
          <a:bodyPr wrap="square" rtlCol="0">
            <a:spAutoFit/>
          </a:bodyPr>
          <a:lstStyle>
            <a:defPPr>
              <a:defRPr lang="en-US"/>
            </a:defPPr>
            <a:lvl1pPr algn="ctr">
              <a:defRPr sz="3000" b="1" i="1">
                <a:solidFill>
                  <a:srgbClr val="FFFF00"/>
                </a:solidFill>
                <a:latin typeface="Arial Narrow" panose="020B0606020202030204" pitchFamily="34" charset="0"/>
              </a:defRPr>
            </a:lvl1pPr>
          </a:lstStyle>
          <a:p>
            <a:pPr algn="l"/>
            <a:r>
              <a:rPr lang="en-US" sz="2400" dirty="0">
                <a:solidFill>
                  <a:schemeClr val="accent6">
                    <a:lumMod val="60000"/>
                    <a:lumOff val="40000"/>
                  </a:schemeClr>
                </a:solidFill>
              </a:rPr>
              <a:t>Near-Term Goal</a:t>
            </a:r>
          </a:p>
          <a:p>
            <a:pPr algn="l"/>
            <a:r>
              <a:rPr lang="en-US" sz="2400" dirty="0">
                <a:solidFill>
                  <a:schemeClr val="accent6">
                    <a:lumMod val="60000"/>
                    <a:lumOff val="40000"/>
                  </a:schemeClr>
                </a:solidFill>
              </a:rPr>
              <a:t>Nutrient Supplementation of Prepackaged Food</a:t>
            </a:r>
          </a:p>
        </p:txBody>
      </p:sp>
      <p:sp>
        <p:nvSpPr>
          <p:cNvPr id="14" name="TextBox 13">
            <a:extLst>
              <a:ext uri="{FF2B5EF4-FFF2-40B4-BE49-F238E27FC236}">
                <a16:creationId xmlns:a16="http://schemas.microsoft.com/office/drawing/2014/main" id="{ED1CEC08-F171-49BB-AA42-2D16A97C9235}"/>
              </a:ext>
            </a:extLst>
          </p:cNvPr>
          <p:cNvSpPr txBox="1"/>
          <p:nvPr/>
        </p:nvSpPr>
        <p:spPr>
          <a:xfrm>
            <a:off x="2717180" y="4924835"/>
            <a:ext cx="6757640" cy="830997"/>
          </a:xfrm>
          <a:prstGeom prst="rect">
            <a:avLst/>
          </a:prstGeom>
          <a:noFill/>
        </p:spPr>
        <p:txBody>
          <a:bodyPr wrap="square" rtlCol="0">
            <a:spAutoFit/>
          </a:bodyPr>
          <a:lstStyle>
            <a:defPPr>
              <a:defRPr lang="en-US"/>
            </a:defPPr>
            <a:lvl1pPr algn="ctr">
              <a:defRPr sz="3000" b="1" i="1">
                <a:solidFill>
                  <a:srgbClr val="FFFF00"/>
                </a:solidFill>
                <a:latin typeface="Arial Narrow" panose="020B0606020202030204" pitchFamily="34" charset="0"/>
              </a:defRPr>
            </a:lvl1pPr>
          </a:lstStyle>
          <a:p>
            <a:pPr algn="l"/>
            <a:r>
              <a:rPr lang="en-US" sz="2400" dirty="0">
                <a:solidFill>
                  <a:schemeClr val="accent1">
                    <a:lumMod val="60000"/>
                    <a:lumOff val="40000"/>
                  </a:schemeClr>
                </a:solidFill>
              </a:rPr>
              <a:t>Long-Term Goal</a:t>
            </a:r>
          </a:p>
          <a:p>
            <a:pPr algn="l"/>
            <a:r>
              <a:rPr lang="en-US" sz="2400" dirty="0">
                <a:solidFill>
                  <a:schemeClr val="accent1">
                    <a:lumMod val="60000"/>
                    <a:lumOff val="40000"/>
                  </a:schemeClr>
                </a:solidFill>
              </a:rPr>
              <a:t>Caloric Replacement to Facilitate Earth Independence</a:t>
            </a:r>
          </a:p>
        </p:txBody>
      </p:sp>
      <p:sp>
        <p:nvSpPr>
          <p:cNvPr id="8" name="Title 2">
            <a:extLst>
              <a:ext uri="{FF2B5EF4-FFF2-40B4-BE49-F238E27FC236}">
                <a16:creationId xmlns:a16="http://schemas.microsoft.com/office/drawing/2014/main" id="{D2F54739-1739-43A0-8177-2E92BAE2BFF8}"/>
              </a:ext>
            </a:extLst>
          </p:cNvPr>
          <p:cNvSpPr txBox="1">
            <a:spLocks/>
          </p:cNvSpPr>
          <p:nvPr/>
        </p:nvSpPr>
        <p:spPr>
          <a:xfrm>
            <a:off x="2152650" y="40793"/>
            <a:ext cx="7886700" cy="1015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The Space Crop Production Vision</a:t>
            </a:r>
          </a:p>
        </p:txBody>
      </p:sp>
      <p:cxnSp>
        <p:nvCxnSpPr>
          <p:cNvPr id="9" name="Straight Connector 8">
            <a:extLst>
              <a:ext uri="{FF2B5EF4-FFF2-40B4-BE49-F238E27FC236}">
                <a16:creationId xmlns:a16="http://schemas.microsoft.com/office/drawing/2014/main" id="{D3D222F2-CBB4-42ED-8FB7-3911BB2F7299}"/>
              </a:ext>
            </a:extLst>
          </p:cNvPr>
          <p:cNvCxnSpPr/>
          <p:nvPr/>
        </p:nvCxnSpPr>
        <p:spPr>
          <a:xfrm>
            <a:off x="1866900" y="103214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10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6522" y="5331682"/>
            <a:ext cx="1775155" cy="1188720"/>
          </a:xfrm>
          <a:prstGeom prst="rect">
            <a:avLst/>
          </a:prstGeom>
          <a:effectLst>
            <a:softEdge rad="25400"/>
          </a:effectLst>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2527" y="2497648"/>
            <a:ext cx="1346649" cy="2103120"/>
          </a:xfrm>
          <a:prstGeom prst="rect">
            <a:avLst/>
          </a:prstGeom>
          <a:effectLst>
            <a:softEdge rad="25400"/>
          </a:effectLst>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9794" y="2857300"/>
            <a:ext cx="954413" cy="1737360"/>
          </a:xfrm>
          <a:prstGeom prst="rect">
            <a:avLst/>
          </a:prstGeom>
          <a:effectLst>
            <a:softEdge rad="25400"/>
          </a:effectLst>
        </p:spPr>
      </p:pic>
      <p:sp>
        <p:nvSpPr>
          <p:cNvPr id="2" name="Title 1"/>
          <p:cNvSpPr>
            <a:spLocks noGrp="1"/>
          </p:cNvSpPr>
          <p:nvPr>
            <p:ph type="title"/>
          </p:nvPr>
        </p:nvSpPr>
        <p:spPr>
          <a:xfrm>
            <a:off x="1749209" y="-83839"/>
            <a:ext cx="8693585" cy="1325563"/>
          </a:xfrm>
        </p:spPr>
        <p:txBody>
          <a:bodyPr>
            <a:normAutofit/>
          </a:bodyPr>
          <a:lstStyle/>
          <a:p>
            <a:pPr algn="ctr"/>
            <a:r>
              <a:rPr lang="en-US" dirty="0"/>
              <a:t>Space Crop Production Candidates</a:t>
            </a:r>
          </a:p>
        </p:txBody>
      </p:sp>
      <p:sp>
        <p:nvSpPr>
          <p:cNvPr id="3" name="Rounded Rectangle 2"/>
          <p:cNvSpPr/>
          <p:nvPr/>
        </p:nvSpPr>
        <p:spPr>
          <a:xfrm>
            <a:off x="980189" y="1150708"/>
            <a:ext cx="2278795" cy="337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prstClr val="white"/>
                </a:solidFill>
              </a:rPr>
              <a:t>Salad</a:t>
            </a:r>
          </a:p>
          <a:p>
            <a:pPr algn="ctr"/>
            <a:r>
              <a:rPr lang="en-US" sz="2400" b="1" dirty="0">
                <a:solidFill>
                  <a:prstClr val="white"/>
                </a:solidFill>
              </a:rPr>
              <a:t>Leafy Greens</a:t>
            </a:r>
          </a:p>
          <a:p>
            <a:pPr algn="ctr"/>
            <a:r>
              <a:rPr lang="en-US" sz="2400" b="1" dirty="0">
                <a:solidFill>
                  <a:prstClr val="white"/>
                </a:solidFill>
              </a:rPr>
              <a:t>Tomato</a:t>
            </a:r>
          </a:p>
          <a:p>
            <a:pPr algn="ctr"/>
            <a:r>
              <a:rPr lang="en-US" sz="2400" b="1" dirty="0">
                <a:solidFill>
                  <a:prstClr val="white"/>
                </a:solidFill>
              </a:rPr>
              <a:t>Pepper</a:t>
            </a:r>
          </a:p>
          <a:p>
            <a:pPr algn="ctr"/>
            <a:r>
              <a:rPr lang="en-US" sz="2400" b="1" dirty="0">
                <a:solidFill>
                  <a:prstClr val="white"/>
                </a:solidFill>
              </a:rPr>
              <a:t>Radish</a:t>
            </a:r>
          </a:p>
          <a:p>
            <a:pPr algn="ctr"/>
            <a:r>
              <a:rPr lang="en-US" sz="2400" b="1" dirty="0">
                <a:solidFill>
                  <a:prstClr val="white"/>
                </a:solidFill>
              </a:rPr>
              <a:t>Strawberry</a:t>
            </a:r>
          </a:p>
          <a:p>
            <a:pPr algn="ctr"/>
            <a:r>
              <a:rPr lang="en-US" sz="2400" b="1" dirty="0">
                <a:solidFill>
                  <a:prstClr val="white"/>
                </a:solidFill>
              </a:rPr>
              <a:t>Green Onion</a:t>
            </a:r>
          </a:p>
          <a:p>
            <a:pPr algn="ctr"/>
            <a:r>
              <a:rPr lang="en-US" sz="2400" b="1" dirty="0">
                <a:solidFill>
                  <a:prstClr val="white"/>
                </a:solidFill>
              </a:rPr>
              <a:t>Pea</a:t>
            </a:r>
          </a:p>
          <a:p>
            <a:pPr algn="ctr"/>
            <a:r>
              <a:rPr lang="en-US" sz="2400" b="1" dirty="0">
                <a:solidFill>
                  <a:prstClr val="white"/>
                </a:solidFill>
              </a:rPr>
              <a:t>Carrot</a:t>
            </a:r>
          </a:p>
        </p:txBody>
      </p:sp>
      <p:sp>
        <p:nvSpPr>
          <p:cNvPr id="5" name="Rounded Rectangle 4"/>
          <p:cNvSpPr/>
          <p:nvPr/>
        </p:nvSpPr>
        <p:spPr>
          <a:xfrm>
            <a:off x="4417047" y="4697015"/>
            <a:ext cx="1421773" cy="20095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prstClr val="white"/>
                </a:solidFill>
              </a:rPr>
              <a:t>Herbs</a:t>
            </a:r>
          </a:p>
          <a:p>
            <a:pPr algn="ctr"/>
            <a:r>
              <a:rPr lang="en-US" sz="2400" b="1" dirty="0">
                <a:solidFill>
                  <a:prstClr val="white"/>
                </a:solidFill>
              </a:rPr>
              <a:t>Basil</a:t>
            </a:r>
          </a:p>
          <a:p>
            <a:pPr algn="ctr"/>
            <a:r>
              <a:rPr lang="en-US" sz="2400" b="1" dirty="0">
                <a:solidFill>
                  <a:prstClr val="white"/>
                </a:solidFill>
              </a:rPr>
              <a:t>Mint</a:t>
            </a:r>
          </a:p>
          <a:p>
            <a:pPr algn="ctr"/>
            <a:r>
              <a:rPr lang="en-US" sz="2400" b="1" dirty="0">
                <a:solidFill>
                  <a:prstClr val="white"/>
                </a:solidFill>
              </a:rPr>
              <a:t>Chives</a:t>
            </a:r>
          </a:p>
          <a:p>
            <a:pPr algn="ctr"/>
            <a:r>
              <a:rPr lang="en-US" sz="2400" b="1" dirty="0">
                <a:solidFill>
                  <a:prstClr val="white"/>
                </a:solidFill>
              </a:rPr>
              <a:t>Dill</a:t>
            </a:r>
          </a:p>
        </p:txBody>
      </p:sp>
      <p:sp>
        <p:nvSpPr>
          <p:cNvPr id="12" name="Line Callout 1 11"/>
          <p:cNvSpPr/>
          <p:nvPr/>
        </p:nvSpPr>
        <p:spPr>
          <a:xfrm>
            <a:off x="3567601" y="1136089"/>
            <a:ext cx="2065944" cy="1158719"/>
          </a:xfrm>
          <a:prstGeom prst="borderCallout1">
            <a:avLst>
              <a:gd name="adj1" fmla="val 46266"/>
              <a:gd name="adj2" fmla="val 993"/>
              <a:gd name="adj3" fmla="val 53738"/>
              <a:gd name="adj4" fmla="val -1454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Lettuce, Chinese cabbage, Swiss chard, </a:t>
            </a:r>
            <a:r>
              <a:rPr lang="en-US" dirty="0" err="1">
                <a:solidFill>
                  <a:prstClr val="white"/>
                </a:solidFill>
              </a:rPr>
              <a:t>Mizuna</a:t>
            </a:r>
            <a:r>
              <a:rPr lang="en-US" dirty="0">
                <a:solidFill>
                  <a:prstClr val="white"/>
                </a:solidFill>
              </a:rPr>
              <a:t>, Spinach</a:t>
            </a:r>
          </a:p>
        </p:txBody>
      </p:sp>
      <p:sp>
        <p:nvSpPr>
          <p:cNvPr id="13" name="Left-Up Arrow 12"/>
          <p:cNvSpPr/>
          <p:nvPr/>
        </p:nvSpPr>
        <p:spPr>
          <a:xfrm flipH="1">
            <a:off x="1758211" y="4561451"/>
            <a:ext cx="2642153" cy="1737360"/>
          </a:xfrm>
          <a:prstGeom prst="leftUpArrow">
            <a:avLst>
              <a:gd name="adj1" fmla="val 47500"/>
              <a:gd name="adj2" fmla="val 23750"/>
              <a:gd name="adj3" fmla="val 25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CONSUMED FRESH WITHOUT PROCESSING</a:t>
            </a:r>
          </a:p>
        </p:txBody>
      </p:sp>
      <p:grpSp>
        <p:nvGrpSpPr>
          <p:cNvPr id="6" name="Group 5">
            <a:extLst>
              <a:ext uri="{FF2B5EF4-FFF2-40B4-BE49-F238E27FC236}">
                <a16:creationId xmlns:a16="http://schemas.microsoft.com/office/drawing/2014/main" id="{E7A3132D-62AE-4BEA-9B1C-91D7333296BD}"/>
              </a:ext>
            </a:extLst>
          </p:cNvPr>
          <p:cNvGrpSpPr/>
          <p:nvPr/>
        </p:nvGrpSpPr>
        <p:grpSpPr>
          <a:xfrm>
            <a:off x="7337327" y="1728592"/>
            <a:ext cx="4529958" cy="3424613"/>
            <a:chOff x="7064067" y="1634002"/>
            <a:chExt cx="4529958" cy="3424613"/>
          </a:xfrm>
        </p:grpSpPr>
        <p:grpSp>
          <p:nvGrpSpPr>
            <p:cNvPr id="24" name="Group 23"/>
            <p:cNvGrpSpPr/>
            <p:nvPr/>
          </p:nvGrpSpPr>
          <p:grpSpPr>
            <a:xfrm>
              <a:off x="7064067" y="1634002"/>
              <a:ext cx="2238699" cy="3424613"/>
              <a:chOff x="6196082" y="-246634"/>
              <a:chExt cx="2984931" cy="4566151"/>
            </a:xfrm>
          </p:grpSpPr>
          <p:sp>
            <p:nvSpPr>
              <p:cNvPr id="9" name="Rounded Rectangle 8"/>
              <p:cNvSpPr/>
              <p:nvPr/>
            </p:nvSpPr>
            <p:spPr>
              <a:xfrm>
                <a:off x="6196082" y="-246634"/>
                <a:ext cx="2984931" cy="4566151"/>
              </a:xfrm>
              <a:prstGeom prst="roundRect">
                <a:avLst/>
              </a:prstGeom>
              <a:noFill/>
              <a:ln>
                <a:solidFill>
                  <a:srgbClr val="008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prstClr val="white"/>
                    </a:solidFill>
                  </a:rPr>
                  <a:t>Staple Crops</a:t>
                </a:r>
              </a:p>
              <a:p>
                <a:pPr algn="ctr"/>
                <a:r>
                  <a:rPr lang="en-US" sz="2400" b="1" dirty="0">
                    <a:solidFill>
                      <a:prstClr val="white"/>
                    </a:solidFill>
                  </a:rPr>
                  <a:t>White Potato</a:t>
                </a:r>
              </a:p>
              <a:p>
                <a:pPr algn="ctr"/>
                <a:r>
                  <a:rPr lang="en-US" sz="2400" b="1" dirty="0">
                    <a:solidFill>
                      <a:prstClr val="white"/>
                    </a:solidFill>
                  </a:rPr>
                  <a:t>Sweet Potato</a:t>
                </a:r>
              </a:p>
              <a:p>
                <a:pPr algn="ctr"/>
                <a:endParaRPr lang="en-US" sz="2400" b="1" dirty="0">
                  <a:solidFill>
                    <a:prstClr val="white"/>
                  </a:solidFill>
                </a:endParaRPr>
              </a:p>
              <a:p>
                <a:pPr algn="ctr"/>
                <a:r>
                  <a:rPr lang="en-US" sz="2400" b="1" dirty="0">
                    <a:solidFill>
                      <a:prstClr val="white"/>
                    </a:solidFill>
                  </a:rPr>
                  <a:t>Rice</a:t>
                </a:r>
              </a:p>
              <a:p>
                <a:pPr algn="ctr"/>
                <a:r>
                  <a:rPr lang="en-US" sz="2400" b="1" dirty="0">
                    <a:solidFill>
                      <a:prstClr val="white"/>
                    </a:solidFill>
                  </a:rPr>
                  <a:t>Wheat</a:t>
                </a:r>
              </a:p>
              <a:p>
                <a:pPr algn="ctr"/>
                <a:r>
                  <a:rPr lang="en-US" sz="2400" b="1" dirty="0">
                    <a:solidFill>
                      <a:prstClr val="white"/>
                    </a:solidFill>
                  </a:rPr>
                  <a:t>Dried Bean</a:t>
                </a:r>
              </a:p>
              <a:p>
                <a:pPr algn="ctr"/>
                <a:r>
                  <a:rPr lang="en-US" sz="2400" b="1" dirty="0">
                    <a:solidFill>
                      <a:prstClr val="white"/>
                    </a:solidFill>
                  </a:rPr>
                  <a:t>Soybean</a:t>
                </a:r>
              </a:p>
              <a:p>
                <a:pPr algn="ctr"/>
                <a:r>
                  <a:rPr lang="en-US" sz="2400" b="1" dirty="0">
                    <a:solidFill>
                      <a:prstClr val="white"/>
                    </a:solidFill>
                  </a:rPr>
                  <a:t>Peanut</a:t>
                </a:r>
              </a:p>
            </p:txBody>
          </p:sp>
          <p:cxnSp>
            <p:nvCxnSpPr>
              <p:cNvPr id="23" name="Straight Connector 22"/>
              <p:cNvCxnSpPr/>
              <p:nvPr/>
            </p:nvCxnSpPr>
            <p:spPr>
              <a:xfrm>
                <a:off x="6196082" y="2314162"/>
                <a:ext cx="2275078"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9864689" y="1975122"/>
              <a:ext cx="1699146" cy="923330"/>
            </a:xfrm>
            <a:prstGeom prst="rect">
              <a:avLst/>
            </a:prstGeom>
            <a:noFill/>
            <a:ln>
              <a:solidFill>
                <a:schemeClr val="accent1">
                  <a:lumMod val="75000"/>
                </a:schemeClr>
              </a:solidFill>
            </a:ln>
          </p:spPr>
          <p:txBody>
            <a:bodyPr wrap="square" rtlCol="0">
              <a:spAutoFit/>
            </a:bodyPr>
            <a:lstStyle/>
            <a:p>
              <a:r>
                <a:rPr lang="en-US" dirty="0">
                  <a:solidFill>
                    <a:prstClr val="white"/>
                  </a:solidFill>
                </a:rPr>
                <a:t>MINIMAL PREPARATION / COOKING</a:t>
              </a:r>
            </a:p>
          </p:txBody>
        </p:sp>
        <p:sp>
          <p:nvSpPr>
            <p:cNvPr id="17" name="Right Brace 16"/>
            <p:cNvSpPr/>
            <p:nvPr/>
          </p:nvSpPr>
          <p:spPr>
            <a:xfrm>
              <a:off x="9451549" y="2107180"/>
              <a:ext cx="430219" cy="57084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prstClr val="white"/>
                </a:solidFill>
              </a:endParaRPr>
            </a:p>
          </p:txBody>
        </p:sp>
        <p:sp>
          <p:nvSpPr>
            <p:cNvPr id="19" name="Right Brace 18"/>
            <p:cNvSpPr/>
            <p:nvPr/>
          </p:nvSpPr>
          <p:spPr>
            <a:xfrm>
              <a:off x="9383713" y="3239193"/>
              <a:ext cx="430219" cy="17123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prstClr val="white"/>
                </a:solidFill>
              </a:endParaRPr>
            </a:p>
          </p:txBody>
        </p:sp>
        <p:sp>
          <p:nvSpPr>
            <p:cNvPr id="21" name="TextBox 20"/>
            <p:cNvSpPr txBox="1"/>
            <p:nvPr/>
          </p:nvSpPr>
          <p:spPr>
            <a:xfrm>
              <a:off x="9894879" y="3633681"/>
              <a:ext cx="1699146" cy="923330"/>
            </a:xfrm>
            <a:prstGeom prst="rect">
              <a:avLst/>
            </a:prstGeom>
            <a:noFill/>
            <a:ln>
              <a:solidFill>
                <a:schemeClr val="accent1">
                  <a:lumMod val="75000"/>
                </a:schemeClr>
              </a:solidFill>
            </a:ln>
          </p:spPr>
          <p:txBody>
            <a:bodyPr wrap="square" rtlCol="0">
              <a:spAutoFit/>
            </a:bodyPr>
            <a:lstStyle/>
            <a:p>
              <a:r>
                <a:rPr lang="en-US" dirty="0">
                  <a:solidFill>
                    <a:prstClr val="white"/>
                  </a:solidFill>
                </a:rPr>
                <a:t>SIGNIFICANT PREPARATION / COOKING</a:t>
              </a:r>
            </a:p>
          </p:txBody>
        </p:sp>
      </p:gr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36176" y="4839596"/>
            <a:ext cx="1313768" cy="914400"/>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45714" y="5469372"/>
            <a:ext cx="1271082" cy="914400"/>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0183" y="1099375"/>
            <a:ext cx="1210321" cy="960120"/>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8272" y="1088255"/>
            <a:ext cx="1487954" cy="1280160"/>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62751" y="5353970"/>
            <a:ext cx="1106704" cy="1554480"/>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997100">
            <a:off x="-98941" y="3872208"/>
            <a:ext cx="1076424" cy="822960"/>
          </a:xfrm>
          <a:prstGeom prst="rect">
            <a:avLst/>
          </a:prstGeom>
        </p:spPr>
      </p:pic>
      <p:pic>
        <p:nvPicPr>
          <p:cNvPr id="35" name="Picture 34"/>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4690546" y="2836487"/>
            <a:ext cx="372863" cy="1280160"/>
          </a:xfrm>
          <a:prstGeom prst="rect">
            <a:avLst/>
          </a:prstGeom>
        </p:spPr>
      </p:pic>
      <p:pic>
        <p:nvPicPr>
          <p:cNvPr id="36" name="Picture 3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448077">
            <a:off x="165873" y="1370266"/>
            <a:ext cx="563916" cy="1828800"/>
          </a:xfrm>
          <a:prstGeom prst="rect">
            <a:avLst/>
          </a:prstGeom>
        </p:spPr>
      </p:pic>
      <p:pic>
        <p:nvPicPr>
          <p:cNvPr id="37" name="Picture 36"/>
          <p:cNvPicPr>
            <a:picLocks noChangeAspect="1"/>
          </p:cNvPicPr>
          <p:nvPr/>
        </p:nvPicPr>
        <p:blipFill rotWithShape="1">
          <a:blip r:embed="rId14" cstate="print">
            <a:extLst>
              <a:ext uri="{28A0092B-C50C-407E-A947-70E740481C1C}">
                <a14:useLocalDpi xmlns:a14="http://schemas.microsoft.com/office/drawing/2010/main" val="0"/>
              </a:ext>
            </a:extLst>
          </a:blip>
          <a:srcRect l="11034" b="8757"/>
          <a:stretch/>
        </p:blipFill>
        <p:spPr>
          <a:xfrm>
            <a:off x="539530" y="4959632"/>
            <a:ext cx="1069899" cy="1097280"/>
          </a:xfrm>
          <a:prstGeom prst="rect">
            <a:avLst/>
          </a:prstGeom>
        </p:spPr>
      </p:pic>
      <p:cxnSp>
        <p:nvCxnSpPr>
          <p:cNvPr id="39" name="Straight Connector 38"/>
          <p:cNvCxnSpPr/>
          <p:nvPr/>
        </p:nvCxnSpPr>
        <p:spPr>
          <a:xfrm>
            <a:off x="1866900" y="976327"/>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502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6235" y="98290"/>
            <a:ext cx="8172450" cy="1325563"/>
          </a:xfrm>
        </p:spPr>
        <p:txBody>
          <a:bodyPr>
            <a:normAutofit/>
          </a:bodyPr>
          <a:lstStyle/>
          <a:p>
            <a:pPr algn="ctr"/>
            <a:r>
              <a:rPr lang="en-US" sz="4400" dirty="0">
                <a:latin typeface="+mn-lt"/>
              </a:rPr>
              <a:t>Plant Growth and the Environment</a:t>
            </a:r>
          </a:p>
        </p:txBody>
      </p:sp>
      <p:sp>
        <p:nvSpPr>
          <p:cNvPr id="3" name="TextBox 2"/>
          <p:cNvSpPr txBox="1"/>
          <p:nvPr/>
        </p:nvSpPr>
        <p:spPr>
          <a:xfrm>
            <a:off x="548641" y="1341301"/>
            <a:ext cx="5301742" cy="461665"/>
          </a:xfrm>
          <a:prstGeom prst="rect">
            <a:avLst/>
          </a:prstGeom>
          <a:noFill/>
        </p:spPr>
        <p:txBody>
          <a:bodyPr wrap="square" rtlCol="0">
            <a:spAutoFit/>
          </a:bodyPr>
          <a:lstStyle/>
          <a:p>
            <a:r>
              <a:rPr lang="en-US" sz="2400" b="1" u="sng" dirty="0"/>
              <a:t>5 Cardinal Factors of Plant Growth</a:t>
            </a:r>
            <a:r>
              <a:rPr lang="en-US" sz="2400" b="1" dirty="0"/>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9022" y="2434306"/>
            <a:ext cx="680460" cy="139903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3653" y="1846016"/>
            <a:ext cx="878799" cy="82296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5379" y="2409832"/>
            <a:ext cx="1188720" cy="1188720"/>
          </a:xfrm>
          <a:prstGeom prst="rect">
            <a:avLst/>
          </a:prstGeom>
        </p:spPr>
      </p:pic>
      <p:grpSp>
        <p:nvGrpSpPr>
          <p:cNvPr id="15" name="Group 14">
            <a:extLst>
              <a:ext uri="{FF2B5EF4-FFF2-40B4-BE49-F238E27FC236}">
                <a16:creationId xmlns:a16="http://schemas.microsoft.com/office/drawing/2014/main" id="{169B82A7-0BA8-4B8F-A38D-EED16652999C}"/>
              </a:ext>
            </a:extLst>
          </p:cNvPr>
          <p:cNvGrpSpPr>
            <a:grpSpLocks noChangeAspect="1"/>
          </p:cNvGrpSpPr>
          <p:nvPr/>
        </p:nvGrpSpPr>
        <p:grpSpPr>
          <a:xfrm>
            <a:off x="3771816" y="4908645"/>
            <a:ext cx="1463038" cy="608054"/>
            <a:chOff x="3810345" y="4989007"/>
            <a:chExt cx="1320071" cy="464302"/>
          </a:xfrm>
        </p:grpSpPr>
        <p:sp>
          <p:nvSpPr>
            <p:cNvPr id="7" name="Oval 6"/>
            <p:cNvSpPr/>
            <p:nvPr/>
          </p:nvSpPr>
          <p:spPr>
            <a:xfrm>
              <a:off x="3810345" y="5014612"/>
              <a:ext cx="725482" cy="43869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O</a:t>
              </a:r>
              <a:r>
                <a:rPr lang="en-US" sz="2000" b="1" baseline="-25000" dirty="0">
                  <a:solidFill>
                    <a:schemeClr val="bg1"/>
                  </a:solidFill>
                </a:rPr>
                <a:t>2</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5174" y="4989007"/>
              <a:ext cx="735242" cy="448095"/>
            </a:xfrm>
            <a:prstGeom prst="rect">
              <a:avLst/>
            </a:prstGeom>
          </p:spPr>
        </p:pic>
      </p:gr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9112" y="4426470"/>
            <a:ext cx="904779" cy="118872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0742" y="3017237"/>
            <a:ext cx="1197406" cy="1694476"/>
          </a:xfrm>
          <a:prstGeom prst="rect">
            <a:avLst/>
          </a:prstGeom>
        </p:spPr>
      </p:pic>
      <p:cxnSp>
        <p:nvCxnSpPr>
          <p:cNvPr id="20" name="Straight Arrow Connector 19"/>
          <p:cNvCxnSpPr>
            <a:stCxn id="4" idx="3"/>
          </p:cNvCxnSpPr>
          <p:nvPr/>
        </p:nvCxnSpPr>
        <p:spPr>
          <a:xfrm>
            <a:off x="4279482" y="3133823"/>
            <a:ext cx="1372165" cy="171276"/>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flipH="1">
            <a:off x="6363669" y="2695688"/>
            <a:ext cx="96685" cy="391512"/>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flipH="1">
            <a:off x="6673517" y="2902797"/>
            <a:ext cx="1600797" cy="75404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flipH="1" flipV="1">
            <a:off x="6412011" y="4157345"/>
            <a:ext cx="1262433" cy="725474"/>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flipV="1">
            <a:off x="4564446" y="4216525"/>
            <a:ext cx="1226935" cy="611774"/>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866900" y="106398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662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39347"/>
            <a:ext cx="7886700" cy="1325563"/>
          </a:xfrm>
        </p:spPr>
        <p:txBody>
          <a:bodyPr>
            <a:normAutofit/>
          </a:bodyPr>
          <a:lstStyle/>
          <a:p>
            <a:pPr algn="ctr"/>
            <a:r>
              <a:rPr lang="en-US" sz="4400" dirty="0">
                <a:latin typeface="+mn-lt"/>
              </a:rPr>
              <a:t>The Space Environment</a:t>
            </a:r>
          </a:p>
        </p:txBody>
      </p:sp>
      <p:sp>
        <p:nvSpPr>
          <p:cNvPr id="3" name="TextBox 2"/>
          <p:cNvSpPr txBox="1"/>
          <p:nvPr/>
        </p:nvSpPr>
        <p:spPr>
          <a:xfrm>
            <a:off x="2884521" y="1196150"/>
            <a:ext cx="6422959" cy="646331"/>
          </a:xfrm>
          <a:prstGeom prst="rect">
            <a:avLst/>
          </a:prstGeom>
          <a:noFill/>
        </p:spPr>
        <p:txBody>
          <a:bodyPr wrap="square" rtlCol="0">
            <a:spAutoFit/>
          </a:bodyPr>
          <a:lstStyle/>
          <a:p>
            <a:pPr algn="ctr"/>
            <a:r>
              <a:rPr lang="en-US" b="1" dirty="0"/>
              <a:t>….and how these work with and without </a:t>
            </a:r>
            <a:r>
              <a:rPr lang="en-US" b="1" u="sng" dirty="0"/>
              <a:t>Gravity!</a:t>
            </a:r>
          </a:p>
          <a:p>
            <a:pPr algn="ctr"/>
            <a:endParaRPr lang="en-US" b="1" u="sng" dirty="0"/>
          </a:p>
        </p:txBody>
      </p:sp>
      <p:grpSp>
        <p:nvGrpSpPr>
          <p:cNvPr id="32" name="Group 31"/>
          <p:cNvGrpSpPr>
            <a:grpSpLocks noChangeAspect="1"/>
          </p:cNvGrpSpPr>
          <p:nvPr/>
        </p:nvGrpSpPr>
        <p:grpSpPr>
          <a:xfrm>
            <a:off x="6210833" y="4024739"/>
            <a:ext cx="5852160" cy="2286000"/>
            <a:chOff x="6983367" y="4069884"/>
            <a:chExt cx="5117911" cy="2348361"/>
          </a:xfrm>
        </p:grpSpPr>
        <p:grpSp>
          <p:nvGrpSpPr>
            <p:cNvPr id="23" name="Group 22"/>
            <p:cNvGrpSpPr/>
            <p:nvPr/>
          </p:nvGrpSpPr>
          <p:grpSpPr>
            <a:xfrm>
              <a:off x="7134108" y="4497095"/>
              <a:ext cx="4811290" cy="1554480"/>
              <a:chOff x="7134108" y="4497095"/>
              <a:chExt cx="4811290" cy="155448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4108" y="4542815"/>
                <a:ext cx="1113568" cy="1463040"/>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b="5775"/>
              <a:stretch/>
            </p:blipFill>
            <p:spPr>
              <a:xfrm>
                <a:off x="10393099" y="4497095"/>
                <a:ext cx="1552299" cy="1554480"/>
              </a:xfrm>
              <a:prstGeom prst="rect">
                <a:avLst/>
              </a:prstGeom>
            </p:spPr>
          </p:pic>
          <p:sp>
            <p:nvSpPr>
              <p:cNvPr id="21" name="TextBox 20"/>
              <p:cNvSpPr txBox="1"/>
              <p:nvPr/>
            </p:nvSpPr>
            <p:spPr>
              <a:xfrm>
                <a:off x="8247676" y="4497095"/>
                <a:ext cx="2183642" cy="1359542"/>
              </a:xfrm>
              <a:prstGeom prst="rect">
                <a:avLst/>
              </a:prstGeom>
              <a:noFill/>
            </p:spPr>
            <p:txBody>
              <a:bodyPr wrap="square" rtlCol="0">
                <a:spAutoFit/>
              </a:bodyPr>
              <a:lstStyle/>
              <a:p>
                <a:r>
                  <a:rPr lang="en-US" sz="2000" dirty="0"/>
                  <a:t>Fertilizer is heavy to launch so we need to learn how to recycle plant waste</a:t>
                </a:r>
              </a:p>
            </p:txBody>
          </p:sp>
        </p:grpSp>
        <p:sp>
          <p:nvSpPr>
            <p:cNvPr id="27" name="Rounded Rectangle 26"/>
            <p:cNvSpPr/>
            <p:nvPr/>
          </p:nvSpPr>
          <p:spPr>
            <a:xfrm>
              <a:off x="6983367" y="4069884"/>
              <a:ext cx="5117911" cy="234836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grpSp>
        <p:nvGrpSpPr>
          <p:cNvPr id="31" name="Group 30"/>
          <p:cNvGrpSpPr>
            <a:grpSpLocks/>
          </p:cNvGrpSpPr>
          <p:nvPr/>
        </p:nvGrpSpPr>
        <p:grpSpPr>
          <a:xfrm>
            <a:off x="49820" y="4024739"/>
            <a:ext cx="5967655" cy="2286000"/>
            <a:chOff x="152479" y="4080680"/>
            <a:chExt cx="6079376" cy="2223996"/>
          </a:xfrm>
        </p:grpSpPr>
        <p:grpSp>
          <p:nvGrpSpPr>
            <p:cNvPr id="29" name="Group 28"/>
            <p:cNvGrpSpPr/>
            <p:nvPr/>
          </p:nvGrpSpPr>
          <p:grpSpPr>
            <a:xfrm>
              <a:off x="152479" y="4327841"/>
              <a:ext cx="5689973" cy="1910648"/>
              <a:chOff x="152479" y="4327841"/>
              <a:chExt cx="5689973" cy="1910648"/>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79" y="4426425"/>
                <a:ext cx="1280160" cy="128016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7079" y="4394028"/>
                <a:ext cx="2545373" cy="1693831"/>
              </a:xfrm>
              <a:prstGeom prst="rect">
                <a:avLst/>
              </a:prstGeom>
            </p:spPr>
          </p:pic>
          <p:sp>
            <p:nvSpPr>
              <p:cNvPr id="17" name="TextBox 16"/>
              <p:cNvSpPr txBox="1"/>
              <p:nvPr/>
            </p:nvSpPr>
            <p:spPr>
              <a:xfrm>
                <a:off x="1473584" y="4327841"/>
                <a:ext cx="1958136" cy="1910648"/>
              </a:xfrm>
              <a:prstGeom prst="rect">
                <a:avLst/>
              </a:prstGeom>
              <a:noFill/>
            </p:spPr>
            <p:txBody>
              <a:bodyPr wrap="square" rtlCol="0">
                <a:spAutoFit/>
              </a:bodyPr>
              <a:lstStyle/>
              <a:p>
                <a:r>
                  <a:rPr lang="en-US" sz="2000" dirty="0"/>
                  <a:t>Water forms a ball, and water and air don’t mix well, and roots need both!</a:t>
                </a:r>
              </a:p>
            </p:txBody>
          </p:sp>
        </p:grpSp>
        <p:sp>
          <p:nvSpPr>
            <p:cNvPr id="30" name="Rounded Rectangle 29"/>
            <p:cNvSpPr/>
            <p:nvPr/>
          </p:nvSpPr>
          <p:spPr>
            <a:xfrm>
              <a:off x="270137" y="4080680"/>
              <a:ext cx="5961718" cy="22239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grpSp>
        <p:nvGrpSpPr>
          <p:cNvPr id="18" name="Group 17"/>
          <p:cNvGrpSpPr>
            <a:grpSpLocks noChangeAspect="1"/>
          </p:cNvGrpSpPr>
          <p:nvPr/>
        </p:nvGrpSpPr>
        <p:grpSpPr>
          <a:xfrm>
            <a:off x="6223696" y="1835611"/>
            <a:ext cx="5852160" cy="2057400"/>
            <a:chOff x="6345345" y="1699604"/>
            <a:chExt cx="5632795" cy="2276363"/>
          </a:xfrm>
        </p:grpSpPr>
        <p:grpSp>
          <p:nvGrpSpPr>
            <p:cNvPr id="13" name="Group 12"/>
            <p:cNvGrpSpPr/>
            <p:nvPr/>
          </p:nvGrpSpPr>
          <p:grpSpPr>
            <a:xfrm>
              <a:off x="6686749" y="1867905"/>
              <a:ext cx="4848486" cy="1804821"/>
              <a:chOff x="6686749" y="1867905"/>
              <a:chExt cx="4848486" cy="1804821"/>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686749" y="2279934"/>
                <a:ext cx="1074086" cy="1005840"/>
              </a:xfrm>
              <a:prstGeom prst="rect">
                <a:avLst/>
              </a:prstGeom>
            </p:spPr>
          </p:pic>
          <p:sp>
            <p:nvSpPr>
              <p:cNvPr id="14" name="TextBox 13"/>
              <p:cNvSpPr txBox="1"/>
              <p:nvPr/>
            </p:nvSpPr>
            <p:spPr>
              <a:xfrm>
                <a:off x="7820264" y="1867905"/>
                <a:ext cx="1852998" cy="1804821"/>
              </a:xfrm>
              <a:prstGeom prst="rect">
                <a:avLst/>
              </a:prstGeom>
              <a:noFill/>
            </p:spPr>
            <p:txBody>
              <a:bodyPr wrap="square" rtlCol="0">
                <a:spAutoFit/>
              </a:bodyPr>
              <a:lstStyle/>
              <a:p>
                <a:r>
                  <a:rPr lang="en-US" sz="2000" dirty="0"/>
                  <a:t>Humans like white light, but plants may grow well with other wavelengths</a:t>
                </a:r>
              </a:p>
            </p:txBody>
          </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713260" y="1895750"/>
                <a:ext cx="1821975" cy="1774209"/>
              </a:xfrm>
              <a:prstGeom prst="rect">
                <a:avLst/>
              </a:prstGeom>
            </p:spPr>
          </p:pic>
        </p:grpSp>
        <p:sp>
          <p:nvSpPr>
            <p:cNvPr id="35" name="Rounded Rectangle 34"/>
            <p:cNvSpPr/>
            <p:nvPr/>
          </p:nvSpPr>
          <p:spPr>
            <a:xfrm>
              <a:off x="6345345" y="1699604"/>
              <a:ext cx="5632795" cy="22763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grpSp>
        <p:nvGrpSpPr>
          <p:cNvPr id="39" name="Group 38"/>
          <p:cNvGrpSpPr>
            <a:grpSpLocks noChangeAspect="1"/>
          </p:cNvGrpSpPr>
          <p:nvPr/>
        </p:nvGrpSpPr>
        <p:grpSpPr>
          <a:xfrm>
            <a:off x="186332" y="1835611"/>
            <a:ext cx="5852160" cy="2056947"/>
            <a:chOff x="333420" y="1094711"/>
            <a:chExt cx="4798134" cy="2484464"/>
          </a:xfrm>
        </p:grpSpPr>
        <p:grpSp>
          <p:nvGrpSpPr>
            <p:cNvPr id="37" name="Group 36"/>
            <p:cNvGrpSpPr/>
            <p:nvPr/>
          </p:nvGrpSpPr>
          <p:grpSpPr>
            <a:xfrm>
              <a:off x="565436" y="1244839"/>
              <a:ext cx="4529003" cy="1554480"/>
              <a:chOff x="565436" y="1244839"/>
              <a:chExt cx="4529003" cy="1554480"/>
            </a:xfrm>
          </p:grpSpPr>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5436" y="1244839"/>
                <a:ext cx="756067" cy="1554480"/>
              </a:xfrm>
              <a:prstGeom prst="rect">
                <a:avLst/>
              </a:prstGeom>
            </p:spPr>
          </p:pic>
          <p:sp>
            <p:nvSpPr>
              <p:cNvPr id="11" name="TextBox 10"/>
              <p:cNvSpPr txBox="1"/>
              <p:nvPr/>
            </p:nvSpPr>
            <p:spPr>
              <a:xfrm>
                <a:off x="1326767" y="1758760"/>
                <a:ext cx="2811439" cy="855014"/>
              </a:xfrm>
              <a:prstGeom prst="rect">
                <a:avLst/>
              </a:prstGeom>
              <a:noFill/>
            </p:spPr>
            <p:txBody>
              <a:bodyPr wrap="square" rtlCol="0">
                <a:spAutoFit/>
              </a:bodyPr>
              <a:lstStyle/>
              <a:p>
                <a:r>
                  <a:rPr lang="en-US" sz="2000" dirty="0"/>
                  <a:t>No convection in space so need to mix the air </a:t>
                </a: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5044" y="1381998"/>
                <a:ext cx="979395" cy="1280160"/>
              </a:xfrm>
              <a:prstGeom prst="rect">
                <a:avLst/>
              </a:prstGeom>
            </p:spPr>
          </p:pic>
        </p:grpSp>
        <p:sp>
          <p:nvSpPr>
            <p:cNvPr id="38" name="Rounded Rectangle 37"/>
            <p:cNvSpPr/>
            <p:nvPr/>
          </p:nvSpPr>
          <p:spPr>
            <a:xfrm>
              <a:off x="333420" y="1094711"/>
              <a:ext cx="4798134" cy="24844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cxnSp>
        <p:nvCxnSpPr>
          <p:cNvPr id="33" name="Straight Connector 32"/>
          <p:cNvCxnSpPr/>
          <p:nvPr/>
        </p:nvCxnSpPr>
        <p:spPr>
          <a:xfrm>
            <a:off x="1866900" y="106398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05E59857-3E39-49E1-8358-0F4149E2136C}"/>
              </a:ext>
            </a:extLst>
          </p:cNvPr>
          <p:cNvGrpSpPr>
            <a:grpSpLocks noChangeAspect="1"/>
          </p:cNvGrpSpPr>
          <p:nvPr/>
        </p:nvGrpSpPr>
        <p:grpSpPr>
          <a:xfrm>
            <a:off x="1855349" y="3188891"/>
            <a:ext cx="1463038" cy="608054"/>
            <a:chOff x="3810345" y="4989007"/>
            <a:chExt cx="1320071" cy="464302"/>
          </a:xfrm>
        </p:grpSpPr>
        <p:sp>
          <p:nvSpPr>
            <p:cNvPr id="36" name="Oval 35">
              <a:extLst>
                <a:ext uri="{FF2B5EF4-FFF2-40B4-BE49-F238E27FC236}">
                  <a16:creationId xmlns:a16="http://schemas.microsoft.com/office/drawing/2014/main" id="{ED349010-4FA5-4E08-B3D8-3DE2F0325AC0}"/>
                </a:ext>
              </a:extLst>
            </p:cNvPr>
            <p:cNvSpPr/>
            <p:nvPr/>
          </p:nvSpPr>
          <p:spPr>
            <a:xfrm>
              <a:off x="3810345" y="5014612"/>
              <a:ext cx="725482" cy="43869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O</a:t>
              </a:r>
              <a:r>
                <a:rPr lang="en-US" sz="2000" b="1" baseline="-25000" dirty="0">
                  <a:solidFill>
                    <a:schemeClr val="bg1"/>
                  </a:solidFill>
                </a:rPr>
                <a:t>2</a:t>
              </a:r>
            </a:p>
          </p:txBody>
        </p:sp>
        <p:pic>
          <p:nvPicPr>
            <p:cNvPr id="40" name="Picture 39">
              <a:extLst>
                <a:ext uri="{FF2B5EF4-FFF2-40B4-BE49-F238E27FC236}">
                  <a16:creationId xmlns:a16="http://schemas.microsoft.com/office/drawing/2014/main" id="{B2C7AEB6-6E9C-47C9-A9CE-7E74BD5C4C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5174" y="4989007"/>
              <a:ext cx="735242" cy="448095"/>
            </a:xfrm>
            <a:prstGeom prst="rect">
              <a:avLst/>
            </a:prstGeom>
          </p:spPr>
        </p:pic>
      </p:grpSp>
    </p:spTree>
    <p:extLst>
      <p:ext uri="{BB962C8B-B14F-4D97-AF65-F5344CB8AC3E}">
        <p14:creationId xmlns:p14="http://schemas.microsoft.com/office/powerpoint/2010/main" val="3712726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27DD3E-7507-4014-B155-B7F3ED207914}"/>
              </a:ext>
            </a:extLst>
          </p:cNvPr>
          <p:cNvSpPr txBox="1">
            <a:spLocks noGrp="1"/>
          </p:cNvSpPr>
          <p:nvPr>
            <p:ph type="title"/>
          </p:nvPr>
        </p:nvSpPr>
        <p:spPr>
          <a:xfrm>
            <a:off x="838200" y="-169125"/>
            <a:ext cx="10515600" cy="1325563"/>
          </a:xfrm>
          <a:prstGeom prst="rect">
            <a:avLst/>
          </a:prstGeom>
        </p:spPr>
        <p:txBody>
          <a:bodyPr>
            <a:normAutofit/>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sz="4000" dirty="0">
                <a:solidFill>
                  <a:schemeClr val="tx1"/>
                </a:solidFill>
                <a:effectLst>
                  <a:outerShdw blurRad="38100" dist="38100" dir="2700000" algn="tl">
                    <a:srgbClr val="000000">
                      <a:alpha val="43137"/>
                    </a:srgbClr>
                  </a:outerShdw>
                </a:effectLst>
                <a:latin typeface="+mn-lt"/>
              </a:rPr>
              <a:t>Space Crop Production Challenges</a:t>
            </a:r>
          </a:p>
        </p:txBody>
      </p:sp>
      <p:cxnSp>
        <p:nvCxnSpPr>
          <p:cNvPr id="5" name="Straight Connector 4">
            <a:extLst>
              <a:ext uri="{FF2B5EF4-FFF2-40B4-BE49-F238E27FC236}">
                <a16:creationId xmlns:a16="http://schemas.microsoft.com/office/drawing/2014/main" id="{F0D6347C-FCFF-4492-A516-9938DCCAEABD}"/>
              </a:ext>
            </a:extLst>
          </p:cNvPr>
          <p:cNvCxnSpPr>
            <a:cxnSpLocks/>
          </p:cNvCxnSpPr>
          <p:nvPr/>
        </p:nvCxnSpPr>
        <p:spPr>
          <a:xfrm>
            <a:off x="2796745" y="767617"/>
            <a:ext cx="6573796"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F4F1890-EEDE-421B-BDBF-426E3A7D1E7E}"/>
              </a:ext>
            </a:extLst>
          </p:cNvPr>
          <p:cNvSpPr/>
          <p:nvPr/>
        </p:nvSpPr>
        <p:spPr>
          <a:xfrm>
            <a:off x="2750794" y="807441"/>
            <a:ext cx="4269465" cy="4224530"/>
          </a:xfrm>
          <a:prstGeom prst="ellipse">
            <a:avLst/>
          </a:prstGeom>
          <a:solidFill>
            <a:srgbClr val="4472C4">
              <a:alpha val="30000"/>
            </a:srgbClr>
          </a:solidFill>
          <a:ln w="25400" cap="flat" cmpd="sng" algn="ctr">
            <a:solidFill>
              <a:srgbClr val="4472C4">
                <a:shade val="50000"/>
              </a:srgbClr>
            </a:solidFill>
            <a:prstDash val="solid"/>
            <a:miter lim="800000"/>
          </a:ln>
          <a:effectLst>
            <a:glow rad="444500">
              <a:srgbClr val="4472C4">
                <a:alpha val="41000"/>
              </a:srgbClr>
            </a:glow>
          </a:effectLst>
        </p:spPr>
        <p:txBody>
          <a:bodyPr wrap="square" tIns="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2DD2EC7-0F46-45DD-A041-F6AFB25EC592}"/>
              </a:ext>
            </a:extLst>
          </p:cNvPr>
          <p:cNvSpPr/>
          <p:nvPr/>
        </p:nvSpPr>
        <p:spPr>
          <a:xfrm>
            <a:off x="5097037" y="807441"/>
            <a:ext cx="4174004" cy="4134944"/>
          </a:xfrm>
          <a:prstGeom prst="ellipse">
            <a:avLst/>
          </a:prstGeom>
          <a:solidFill>
            <a:srgbClr val="4472C4">
              <a:alpha val="30000"/>
            </a:srgbClr>
          </a:solidFill>
          <a:ln w="25400" cap="flat" cmpd="sng" algn="ctr">
            <a:solidFill>
              <a:srgbClr val="4472C4">
                <a:shade val="50000"/>
              </a:srgbClr>
            </a:solidFill>
            <a:prstDash val="solid"/>
            <a:miter lim="800000"/>
          </a:ln>
          <a:effectLst>
            <a:glow rad="444500">
              <a:srgbClr val="4472C4">
                <a:alpha val="41000"/>
              </a:srgbClr>
            </a:glow>
          </a:effectLst>
        </p:spPr>
        <p:txBody>
          <a:bodyPr wrap="square" tIns="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21D07DAD-8A66-48E8-BA6B-28B9B91D1B59}"/>
              </a:ext>
            </a:extLst>
          </p:cNvPr>
          <p:cNvSpPr/>
          <p:nvPr/>
        </p:nvSpPr>
        <p:spPr>
          <a:xfrm>
            <a:off x="4151399" y="2401002"/>
            <a:ext cx="4199828" cy="4235236"/>
          </a:xfrm>
          <a:prstGeom prst="ellipse">
            <a:avLst/>
          </a:prstGeom>
          <a:solidFill>
            <a:srgbClr val="4472C4">
              <a:alpha val="30000"/>
            </a:srgbClr>
          </a:solidFill>
          <a:ln w="25400" cap="flat" cmpd="sng" algn="ctr">
            <a:solidFill>
              <a:srgbClr val="4472C4">
                <a:shade val="50000"/>
              </a:srgbClr>
            </a:solidFill>
            <a:prstDash val="solid"/>
            <a:miter lim="800000"/>
          </a:ln>
          <a:effectLst>
            <a:glow rad="444500">
              <a:srgbClr val="4472C4">
                <a:alpha val="41000"/>
              </a:srgbClr>
            </a:glow>
          </a:effectLst>
        </p:spPr>
        <p:txBody>
          <a:bodyPr wrap="square" tIns="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CCE484B-77E9-49FB-96E7-8C4FFF45A81E}"/>
              </a:ext>
            </a:extLst>
          </p:cNvPr>
          <p:cNvSpPr txBox="1"/>
          <p:nvPr/>
        </p:nvSpPr>
        <p:spPr>
          <a:xfrm>
            <a:off x="4037561" y="1005162"/>
            <a:ext cx="167065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Deep Space</a:t>
            </a:r>
          </a:p>
        </p:txBody>
      </p:sp>
      <p:sp>
        <p:nvSpPr>
          <p:cNvPr id="23" name="TextBox 22">
            <a:extLst>
              <a:ext uri="{FF2B5EF4-FFF2-40B4-BE49-F238E27FC236}">
                <a16:creationId xmlns:a16="http://schemas.microsoft.com/office/drawing/2014/main" id="{CD37790F-1A6A-40E6-914B-4AC6C0216292}"/>
              </a:ext>
            </a:extLst>
          </p:cNvPr>
          <p:cNvSpPr txBox="1"/>
          <p:nvPr/>
        </p:nvSpPr>
        <p:spPr>
          <a:xfrm>
            <a:off x="6893481" y="1034763"/>
            <a:ext cx="113351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Surface</a:t>
            </a:r>
          </a:p>
        </p:txBody>
      </p:sp>
      <p:sp>
        <p:nvSpPr>
          <p:cNvPr id="24" name="TextBox 23">
            <a:extLst>
              <a:ext uri="{FF2B5EF4-FFF2-40B4-BE49-F238E27FC236}">
                <a16:creationId xmlns:a16="http://schemas.microsoft.com/office/drawing/2014/main" id="{0089000D-796A-4778-8CB5-FBC48165E945}"/>
              </a:ext>
            </a:extLst>
          </p:cNvPr>
          <p:cNvSpPr txBox="1"/>
          <p:nvPr/>
        </p:nvSpPr>
        <p:spPr>
          <a:xfrm>
            <a:off x="5830741" y="6078834"/>
            <a:ext cx="78361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Crop</a:t>
            </a:r>
          </a:p>
        </p:txBody>
      </p:sp>
      <p:sp>
        <p:nvSpPr>
          <p:cNvPr id="25" name="TextBox 24">
            <a:extLst>
              <a:ext uri="{FF2B5EF4-FFF2-40B4-BE49-F238E27FC236}">
                <a16:creationId xmlns:a16="http://schemas.microsoft.com/office/drawing/2014/main" id="{174DA4DB-7CE2-4F5E-9802-98EF2926DBC0}"/>
              </a:ext>
            </a:extLst>
          </p:cNvPr>
          <p:cNvSpPr txBox="1"/>
          <p:nvPr/>
        </p:nvSpPr>
        <p:spPr>
          <a:xfrm>
            <a:off x="3326592" y="1603514"/>
            <a:ext cx="2085699" cy="923330"/>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Microgravity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Fluid movement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No convection</a:t>
            </a:r>
          </a:p>
        </p:txBody>
      </p:sp>
      <p:sp>
        <p:nvSpPr>
          <p:cNvPr id="26" name="TextBox 25">
            <a:extLst>
              <a:ext uri="{FF2B5EF4-FFF2-40B4-BE49-F238E27FC236}">
                <a16:creationId xmlns:a16="http://schemas.microsoft.com/office/drawing/2014/main" id="{431B8328-18E9-462E-8159-910B1CEDD595}"/>
              </a:ext>
            </a:extLst>
          </p:cNvPr>
          <p:cNvSpPr txBox="1"/>
          <p:nvPr/>
        </p:nvSpPr>
        <p:spPr>
          <a:xfrm>
            <a:off x="5620550" y="986306"/>
            <a:ext cx="2127057" cy="1754326"/>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Water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      Recycling</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Radiation</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Pressure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Micrometeorites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prstClr val="white"/>
              </a:solidFill>
              <a:effectLst/>
              <a:uLnTx/>
              <a:uFillTx/>
            </a:endParaRPr>
          </a:p>
        </p:txBody>
      </p:sp>
      <p:sp>
        <p:nvSpPr>
          <p:cNvPr id="27" name="TextBox 26">
            <a:extLst>
              <a:ext uri="{FF2B5EF4-FFF2-40B4-BE49-F238E27FC236}">
                <a16:creationId xmlns:a16="http://schemas.microsoft.com/office/drawing/2014/main" id="{8D83F6B6-60E0-46E2-B70D-5C0CB06CD45F}"/>
              </a:ext>
            </a:extLst>
          </p:cNvPr>
          <p:cNvSpPr txBox="1"/>
          <p:nvPr/>
        </p:nvSpPr>
        <p:spPr>
          <a:xfrm>
            <a:off x="7016206" y="1576555"/>
            <a:ext cx="1854995" cy="954107"/>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Dust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Partial gravity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endParaRPr>
          </a:p>
        </p:txBody>
      </p:sp>
      <p:sp>
        <p:nvSpPr>
          <p:cNvPr id="28" name="TextBox 27">
            <a:extLst>
              <a:ext uri="{FF2B5EF4-FFF2-40B4-BE49-F238E27FC236}">
                <a16:creationId xmlns:a16="http://schemas.microsoft.com/office/drawing/2014/main" id="{CD7F11C4-F690-48BF-8C04-9DAA279B6E6A}"/>
              </a:ext>
            </a:extLst>
          </p:cNvPr>
          <p:cNvSpPr txBox="1"/>
          <p:nvPr/>
        </p:nvSpPr>
        <p:spPr>
          <a:xfrm>
            <a:off x="4885526" y="4974245"/>
            <a:ext cx="3554119" cy="1200329"/>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Productivity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Stress tolerance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Environmental optimization</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Crop scheduling</a:t>
            </a:r>
          </a:p>
        </p:txBody>
      </p:sp>
      <p:sp>
        <p:nvSpPr>
          <p:cNvPr id="29" name="TextBox 28">
            <a:extLst>
              <a:ext uri="{FF2B5EF4-FFF2-40B4-BE49-F238E27FC236}">
                <a16:creationId xmlns:a16="http://schemas.microsoft.com/office/drawing/2014/main" id="{ECF13DD4-3124-40D5-90B1-ADDF596399C5}"/>
              </a:ext>
            </a:extLst>
          </p:cNvPr>
          <p:cNvSpPr txBox="1"/>
          <p:nvPr/>
        </p:nvSpPr>
        <p:spPr>
          <a:xfrm>
            <a:off x="5357906" y="2497782"/>
            <a:ext cx="2165721" cy="2862322"/>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Plant Size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High CO</a:t>
            </a:r>
            <a:r>
              <a:rPr kumimoji="0" lang="en-US" sz="1800" b="1" i="0" u="none" strike="noStrike" kern="0" cap="none" spc="0" normalizeH="0" baseline="-25000" noProof="0" dirty="0">
                <a:ln>
                  <a:noFill/>
                </a:ln>
                <a:solidFill>
                  <a:prstClr val="white"/>
                </a:solidFill>
                <a:effectLst/>
                <a:uLnTx/>
                <a:uFillTx/>
              </a:rPr>
              <a:t>2</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Food Safety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Nutrient output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Sustainability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Abiotic stresses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Vehicle resources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Crew time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Waste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944711141"/>
      </p:ext>
    </p:extLst>
  </p:cSld>
  <p:clrMapOvr>
    <a:masterClrMapping/>
  </p:clrMapOvr>
</p:sld>
</file>

<file path=ppt/theme/_rels/themeOverride1.xml.rels><?xml version="1.0" encoding="UTF-8" standalone="yes"?>
<Relationships xmlns="http://schemas.openxmlformats.org/package/2006/relationships"><Relationship Id="rId1" Type="http://schemas.openxmlformats.org/officeDocument/2006/relationships/image" Target="../media/image45.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D71F3C3AD162418168A3D1EEC31C68" ma:contentTypeVersion="13" ma:contentTypeDescription="Create a new document." ma:contentTypeScope="" ma:versionID="1ede7d5b96cafb890a0cd3464d125953">
  <xsd:schema xmlns:xsd="http://www.w3.org/2001/XMLSchema" xmlns:xs="http://www.w3.org/2001/XMLSchema" xmlns:p="http://schemas.microsoft.com/office/2006/metadata/properties" xmlns:ns1="http://schemas.microsoft.com/sharepoint/v3" xmlns:ns3="3cb15ddf-dbe9-47ea-851d-c70642058130" xmlns:ns4="4817ca35-7031-43a6-bda2-0d9832ef6347" targetNamespace="http://schemas.microsoft.com/office/2006/metadata/properties" ma:root="true" ma:fieldsID="7641dd082c553007714b46631a7f4c5e" ns1:_="" ns3:_="" ns4:_="">
    <xsd:import namespace="http://schemas.microsoft.com/sharepoint/v3"/>
    <xsd:import namespace="3cb15ddf-dbe9-47ea-851d-c70642058130"/>
    <xsd:import namespace="4817ca35-7031-43a6-bda2-0d9832ef634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Location" minOccurs="0"/>
                <xsd:element ref="ns3:MediaServiceOCR"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b15ddf-dbe9-47ea-851d-c706420581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17ca35-7031-43a6-bda2-0d9832ef634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53603E-ACF5-4D58-B37F-687676020D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cb15ddf-dbe9-47ea-851d-c70642058130"/>
    <ds:schemaRef ds:uri="4817ca35-7031-43a6-bda2-0d9832ef63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8216EB-F4EF-410E-86CE-6C53F551E94F}">
  <ds:schemaRefs>
    <ds:schemaRef ds:uri="http://purl.org/dc/dcmitype/"/>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3cb15ddf-dbe9-47ea-851d-c70642058130"/>
    <ds:schemaRef ds:uri="4817ca35-7031-43a6-bda2-0d9832ef6347"/>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4619962-2092-4773-8026-AC08418A9B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17870</TotalTime>
  <Words>1286</Words>
  <Application>Microsoft Office PowerPoint</Application>
  <PresentationFormat>Widescreen</PresentationFormat>
  <Paragraphs>243</Paragraphs>
  <Slides>36</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Agency FB</vt:lpstr>
      <vt:lpstr>Arial</vt:lpstr>
      <vt:lpstr>Arial Black</vt:lpstr>
      <vt:lpstr>Arial Narrow</vt:lpstr>
      <vt:lpstr>Calibri</vt:lpstr>
      <vt:lpstr>Calibri Light</vt:lpstr>
      <vt:lpstr>Century Gothic</vt:lpstr>
      <vt:lpstr>Office Theme</vt:lpstr>
      <vt:lpstr>Space Crop Production </vt:lpstr>
      <vt:lpstr>Why grow plants in space?</vt:lpstr>
      <vt:lpstr>PowerPoint Presentation</vt:lpstr>
      <vt:lpstr>PowerPoint Presentation</vt:lpstr>
      <vt:lpstr>PowerPoint Presentation</vt:lpstr>
      <vt:lpstr>Space Crop Production Candidates</vt:lpstr>
      <vt:lpstr>Plant Growth and the Environment</vt:lpstr>
      <vt:lpstr>The Space Environment</vt:lpstr>
      <vt:lpstr>Space Crop Production Challenges</vt:lpstr>
      <vt:lpstr>PowerPoint Presentation</vt:lpstr>
      <vt:lpstr>PowerPoint Presentation</vt:lpstr>
      <vt:lpstr>Crop Production Challenge</vt:lpstr>
      <vt:lpstr>Root Zone Water – Insufficient</vt:lpstr>
      <vt:lpstr>PowerPoint Presentation</vt:lpstr>
      <vt:lpstr>Current and Future Activities</vt:lpstr>
      <vt:lpstr>Crop Production Challenge</vt:lpstr>
      <vt:lpstr>Veggie Microbiology Food Safety </vt:lpstr>
      <vt:lpstr>Veggie Microbiology Plant Pathogenesis </vt:lpstr>
      <vt:lpstr>Veggie Microbiology Microbiome analysis </vt:lpstr>
      <vt:lpstr>Current and Future Activities</vt:lpstr>
      <vt:lpstr>Crop Production Challenge</vt:lpstr>
      <vt:lpstr>Veggie Microbiology Seed Sanitizing </vt:lpstr>
      <vt:lpstr>Current and Future Activities</vt:lpstr>
      <vt:lpstr>Crop Production Challenge</vt:lpstr>
      <vt:lpstr>Example crops tested in plant pillows</vt:lpstr>
      <vt:lpstr>New Crop Testing at KSC</vt:lpstr>
      <vt:lpstr>Happy Crew</vt:lpstr>
      <vt:lpstr>Current and Future Activities</vt:lpstr>
      <vt:lpstr>Selection Factors for Space Plants</vt:lpstr>
      <vt:lpstr>Thank you!</vt:lpstr>
      <vt:lpstr>PowerPoint Presentation</vt:lpstr>
      <vt:lpstr>Backup</vt:lpstr>
      <vt:lpstr>Plant Growth and Development</vt:lpstr>
      <vt:lpstr>Plant Physiology</vt:lpstr>
      <vt:lpstr>Produce Nutrition</vt:lpstr>
      <vt:lpstr>Produce Organoleptic Acceptability</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Plants in Space</dc:title>
  <dc:creator>MASSA, GIOIA D. (KSC-UBA00)</dc:creator>
  <cp:lastModifiedBy>Massa, Gioia D. (KSC-UBA00)</cp:lastModifiedBy>
  <cp:revision>239</cp:revision>
  <cp:lastPrinted>2017-04-17T13:19:17Z</cp:lastPrinted>
  <dcterms:created xsi:type="dcterms:W3CDTF">2014-11-20T18:33:30Z</dcterms:created>
  <dcterms:modified xsi:type="dcterms:W3CDTF">2021-01-15T17:35:59Z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0x010100E2D71F3C3AD162418168A3D1EEC31C68</vt:lpwstr>
  </property>
</Properties>
</file>