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4"/>
  </p:sldMasterIdLst>
  <p:notesMasterIdLst>
    <p:notesMasterId r:id="rId21"/>
  </p:notesMasterIdLst>
  <p:sldIdLst>
    <p:sldId id="260" r:id="rId5"/>
    <p:sldId id="266" r:id="rId6"/>
    <p:sldId id="267" r:id="rId7"/>
    <p:sldId id="279" r:id="rId8"/>
    <p:sldId id="281" r:id="rId9"/>
    <p:sldId id="268" r:id="rId10"/>
    <p:sldId id="276" r:id="rId11"/>
    <p:sldId id="269" r:id="rId12"/>
    <p:sldId id="274" r:id="rId13"/>
    <p:sldId id="275" r:id="rId14"/>
    <p:sldId id="277" r:id="rId15"/>
    <p:sldId id="278" r:id="rId16"/>
    <p:sldId id="270" r:id="rId17"/>
    <p:sldId id="273" r:id="rId18"/>
    <p:sldId id="282" r:id="rId19"/>
    <p:sldId id="280" r:id="rId2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urian, Sincy M. (JSC-SD3)[WYLE LABORATORIES, INC.]" initials="KSM(LI" lastIdx="1" clrIdx="0">
    <p:extLst>
      <p:ext uri="{19B8F6BF-5375-455C-9EA6-DF929625EA0E}">
        <p15:presenceInfo xmlns:p15="http://schemas.microsoft.com/office/powerpoint/2012/main" userId="S::smkurian@ndc.nasa.gov::11a190f2-6f9e-4824-b10d-32fd9d745c9b"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0000" autoAdjust="0"/>
    <p:restoredTop sz="86722" autoAdjust="0"/>
  </p:normalViewPr>
  <p:slideViewPr>
    <p:cSldViewPr snapToGrid="0">
      <p:cViewPr varScale="1">
        <p:scale>
          <a:sx n="98" d="100"/>
          <a:sy n="98" d="100"/>
        </p:scale>
        <p:origin x="730" y="77"/>
      </p:cViewPr>
      <p:guideLst/>
    </p:cSldViewPr>
  </p:slideViewPr>
  <p:notesTextViewPr>
    <p:cViewPr>
      <p:scale>
        <a:sx n="1" d="1"/>
        <a:sy n="1" d="1"/>
      </p:scale>
      <p:origin x="0" y="0"/>
    </p:cViewPr>
  </p:notesTextViewPr>
  <p:notesViewPr>
    <p:cSldViewPr snapToGrid="0">
      <p:cViewPr varScale="1">
        <p:scale>
          <a:sx n="50" d="100"/>
          <a:sy n="50" d="100"/>
        </p:scale>
        <p:origin x="2640" y="2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notesMaster" Target="notesMasters/notes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76E41A6-4206-4D4F-8EBB-72FFD8930D53}" type="datetimeFigureOut">
              <a:rPr lang="en-US" smtClean="0"/>
              <a:t>1/15/2021</a:t>
            </a:fld>
            <a:endParaRPr lang="en-US"/>
          </a:p>
        </p:txBody>
      </p:sp>
      <p:sp>
        <p:nvSpPr>
          <p:cNvPr id="4" name="Slide Image Placeholder 3"/>
          <p:cNvSpPr>
            <a:spLocks noGrp="1" noRot="1" noChangeAspect="1"/>
          </p:cNvSpPr>
          <p:nvPr>
            <p:ph type="sldImg" idx="2"/>
          </p:nvPr>
        </p:nvSpPr>
        <p:spPr>
          <a:xfrm>
            <a:off x="685800" y="1143001"/>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41803BE-7FAE-4E70-9875-CD4F69801ECA}" type="slidenum">
              <a:rPr lang="en-US" smtClean="0"/>
              <a:t>‹#›</a:t>
            </a:fld>
            <a:endParaRPr lang="en-US"/>
          </a:p>
        </p:txBody>
      </p:sp>
    </p:spTree>
    <p:extLst>
      <p:ext uri="{BB962C8B-B14F-4D97-AF65-F5344CB8AC3E}">
        <p14:creationId xmlns:p14="http://schemas.microsoft.com/office/powerpoint/2010/main" val="14990208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3" Type="http://schemas.openxmlformats.org/officeDocument/2006/relationships/hyperlink" Target="https://hrp.sp.jsc.nasa.gov/exmc/SE/Papers_presentations/Mindock_MedSysEng_AIAASPACE2017.pdf" TargetMode="External"/><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3" Type="http://schemas.openxmlformats.org/officeDocument/2006/relationships/hyperlink" Target="http://js-ev-draw01.ndc.nasa.gov/magicdraw/DSG-CHP-Model-html/Medical_System_Foundation_Lev_Care_IV_Short_Duration_Lunar_Orbit_ver_1.0.html" TargetMode="External"/><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s://hrp.sp.jsc.nasa.gov/exmc/cst/Pharm%20Documents/Forms/AllItems.aspx?RootFolder=%2Fexmc%2Fcst%2FPharm%20Documents%2FPharm%20FY20%20Deliverables%2FFormulary%20_FY20%20Deliverables&amp;FolderCTID=0x01200028C15FD4CF51B1429ABD5C597EF42729&amp;View=%7B2C093AB0-F19B-48BA-8C1B-C35E1996219E%7D" TargetMode="External"/><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1803BE-7FAE-4E70-9875-CD4F69801ECA}" type="slidenum">
              <a:rPr lang="en-US" smtClean="0"/>
              <a:t>1</a:t>
            </a:fld>
            <a:endParaRPr lang="en-US"/>
          </a:p>
        </p:txBody>
      </p:sp>
    </p:spTree>
    <p:extLst>
      <p:ext uri="{BB962C8B-B14F-4D97-AF65-F5344CB8AC3E}">
        <p14:creationId xmlns:p14="http://schemas.microsoft.com/office/powerpoint/2010/main" val="27736805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41803BE-7FAE-4E70-9875-CD4F69801ECA}" type="slidenum">
              <a:rPr lang="en-US" smtClean="0"/>
              <a:t>2</a:t>
            </a:fld>
            <a:endParaRPr lang="en-US"/>
          </a:p>
        </p:txBody>
      </p:sp>
    </p:spTree>
    <p:extLst>
      <p:ext uri="{BB962C8B-B14F-4D97-AF65-F5344CB8AC3E}">
        <p14:creationId xmlns:p14="http://schemas.microsoft.com/office/powerpoint/2010/main" val="125236026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dirty="0" err="1"/>
              <a:t>SysML</a:t>
            </a:r>
            <a:r>
              <a:rPr lang="en-US" b="0" dirty="0"/>
              <a:t>: ‘A model-based systems engineering tool (MBSE) used by the [</a:t>
            </a:r>
            <a:r>
              <a:rPr lang="en-US" b="0" dirty="0" err="1"/>
              <a:t>ExMC</a:t>
            </a:r>
            <a:r>
              <a:rPr lang="en-US" b="0" dirty="0"/>
              <a:t>] element to enable technical communication through the use of shared mental models of the medical system, consistent  notation, and integrated datasets……</a:t>
            </a:r>
            <a:r>
              <a:rPr lang="en-US" b="0" dirty="0" err="1"/>
              <a:t>SysmL</a:t>
            </a:r>
            <a:r>
              <a:rPr lang="en-US" b="0" dirty="0"/>
              <a:t> specifically is being utilized to provide a controlled common model of the medical system and requirements definition activities.’</a:t>
            </a:r>
          </a:p>
          <a:p>
            <a:endParaRPr lang="en-US" b="0" dirty="0"/>
          </a:p>
          <a:p>
            <a:r>
              <a:rPr lang="en-US" b="0" dirty="0" err="1"/>
              <a:t>Mindock</a:t>
            </a:r>
            <a:r>
              <a:rPr lang="en-US" b="0" dirty="0"/>
              <a:t>, J., Reilly, J., Rubin, D., et al. Systems Engineering for Space Exploration Medical Capabilities. (2017). AIAA SPACE Forum. </a:t>
            </a:r>
          </a:p>
          <a:p>
            <a:r>
              <a:rPr lang="en-US" b="0" dirty="0"/>
              <a:t>See paragraph B for above quote context and more info – </a:t>
            </a:r>
            <a:r>
              <a:rPr lang="en-US" b="0" u="sng" dirty="0">
                <a:hlinkClick r:id="rId3"/>
              </a:rPr>
              <a:t>Systems Engineering for Space Exploration Medical Capabilities (nasa.gov)</a:t>
            </a:r>
            <a:r>
              <a:rPr lang="en-US" b="0" u="sng" dirty="0"/>
              <a:t> https://hrp.sp.jsc.nasa.gov/exmc/SE/Papers_presentations/Mindock_MedSysEng_AIAASPACE2017.pdf </a:t>
            </a:r>
            <a:endParaRPr lang="en-US" b="0" dirty="0"/>
          </a:p>
          <a:p>
            <a:endParaRPr lang="en-US" dirty="0"/>
          </a:p>
        </p:txBody>
      </p:sp>
      <p:sp>
        <p:nvSpPr>
          <p:cNvPr id="4" name="Slide Number Placeholder 3"/>
          <p:cNvSpPr>
            <a:spLocks noGrp="1"/>
          </p:cNvSpPr>
          <p:nvPr>
            <p:ph type="sldNum" sz="quarter" idx="5"/>
          </p:nvPr>
        </p:nvSpPr>
        <p:spPr/>
        <p:txBody>
          <a:bodyPr/>
          <a:lstStyle/>
          <a:p>
            <a:fld id="{141803BE-7FAE-4E70-9875-CD4F69801ECA}" type="slidenum">
              <a:rPr lang="en-US" smtClean="0"/>
              <a:t>3</a:t>
            </a:fld>
            <a:endParaRPr lang="en-US"/>
          </a:p>
        </p:txBody>
      </p:sp>
    </p:spTree>
    <p:extLst>
      <p:ext uri="{BB962C8B-B14F-4D97-AF65-F5344CB8AC3E}">
        <p14:creationId xmlns:p14="http://schemas.microsoft.com/office/powerpoint/2010/main" val="22647908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sz="1200" b="1" kern="1200" dirty="0">
                <a:solidFill>
                  <a:schemeClr val="tx1"/>
                </a:solidFill>
                <a:effectLst/>
                <a:latin typeface="+mn-lt"/>
                <a:ea typeface="+mn-ea"/>
                <a:cs typeface="+mn-cs"/>
              </a:rPr>
              <a:t>Definitions source:</a:t>
            </a:r>
            <a:r>
              <a:rPr lang="en-US" sz="1200" kern="1200" dirty="0">
                <a:solidFill>
                  <a:schemeClr val="tx1"/>
                </a:solidFill>
                <a:effectLst/>
                <a:latin typeface="+mn-lt"/>
                <a:ea typeface="+mn-ea"/>
                <a:cs typeface="+mn-cs"/>
              </a:rPr>
              <a:t> Medical System Foundation for Level of Care IV: Short-Duration Lunar Orbit HTML Report </a:t>
            </a:r>
            <a:r>
              <a:rPr lang="en-US" sz="1200" u="sng" kern="1200" dirty="0">
                <a:solidFill>
                  <a:schemeClr val="tx1"/>
                </a:solidFill>
                <a:effectLst/>
                <a:latin typeface="+mn-lt"/>
                <a:ea typeface="+mn-ea"/>
                <a:cs typeface="+mn-cs"/>
                <a:hlinkClick r:id="rId3"/>
              </a:rPr>
              <a:t>Medical System Level of Care IV Foundation (nasa.gov)</a:t>
            </a:r>
            <a:r>
              <a:rPr lang="en-US" sz="1200" kern="1200" dirty="0">
                <a:solidFill>
                  <a:schemeClr val="tx1"/>
                </a:solidFill>
                <a:effectLst/>
                <a:latin typeface="+mn-lt"/>
                <a:ea typeface="+mn-ea"/>
                <a:cs typeface="+mn-cs"/>
              </a:rPr>
              <a:t> </a:t>
            </a:r>
          </a:p>
          <a:p>
            <a:endParaRPr lang="en-US" sz="1200" kern="1200" dirty="0">
              <a:solidFill>
                <a:schemeClr val="tx1"/>
              </a:solidFill>
              <a:effectLst/>
              <a:latin typeface="+mn-lt"/>
              <a:ea typeface="+mn-ea"/>
              <a:cs typeface="+mn-cs"/>
            </a:endParaRPr>
          </a:p>
          <a:p>
            <a:endParaRPr lang="en-US" dirty="0"/>
          </a:p>
        </p:txBody>
      </p:sp>
      <p:sp>
        <p:nvSpPr>
          <p:cNvPr id="4" name="Slide Number Placeholder 3"/>
          <p:cNvSpPr>
            <a:spLocks noGrp="1"/>
          </p:cNvSpPr>
          <p:nvPr>
            <p:ph type="sldNum" sz="quarter" idx="5"/>
          </p:nvPr>
        </p:nvSpPr>
        <p:spPr/>
        <p:txBody>
          <a:bodyPr/>
          <a:lstStyle/>
          <a:p>
            <a:fld id="{141803BE-7FAE-4E70-9875-CD4F69801ECA}" type="slidenum">
              <a:rPr lang="en-US" smtClean="0"/>
              <a:t>5</a:t>
            </a:fld>
            <a:endParaRPr lang="en-US"/>
          </a:p>
        </p:txBody>
      </p:sp>
    </p:spTree>
    <p:extLst>
      <p:ext uri="{BB962C8B-B14F-4D97-AF65-F5344CB8AC3E}">
        <p14:creationId xmlns:p14="http://schemas.microsoft.com/office/powerpoint/2010/main" val="8584489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1803BE-7FAE-4E70-9875-CD4F69801ECA}" type="slidenum">
              <a:rPr lang="en-US" smtClean="0"/>
              <a:t>6</a:t>
            </a:fld>
            <a:endParaRPr lang="en-US"/>
          </a:p>
        </p:txBody>
      </p:sp>
    </p:spTree>
    <p:extLst>
      <p:ext uri="{BB962C8B-B14F-4D97-AF65-F5344CB8AC3E}">
        <p14:creationId xmlns:p14="http://schemas.microsoft.com/office/powerpoint/2010/main" val="343248381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u="sng" dirty="0">
                <a:hlinkClick r:id="rId3"/>
              </a:rPr>
              <a:t>https://hrp.sp.jsc.nasa.gov/exmc/cst/Pharm%20Documents/Forms/AllItems.aspx?RootFolder=%2Fexmc%2Fcst%2FPharm%20Documents%2FPharm%20FY20%20Deliverables%2FFormulary%20%5FFY20%20Deliverables&amp;FolderCTID=0x01200028C15FD4CF51B1429ABD5C597EF42729&amp;View=%7B2C093AB0%2DF19B%2D48BA%2D8C1B%2DC35E1996219E%7D</a:t>
            </a:r>
            <a:endParaRPr lang="en-US" dirty="0"/>
          </a:p>
          <a:p>
            <a:endParaRPr lang="en-US" dirty="0"/>
          </a:p>
        </p:txBody>
      </p:sp>
      <p:sp>
        <p:nvSpPr>
          <p:cNvPr id="4" name="Slide Number Placeholder 3"/>
          <p:cNvSpPr>
            <a:spLocks noGrp="1"/>
          </p:cNvSpPr>
          <p:nvPr>
            <p:ph type="sldNum" sz="quarter" idx="5"/>
          </p:nvPr>
        </p:nvSpPr>
        <p:spPr/>
        <p:txBody>
          <a:bodyPr/>
          <a:lstStyle/>
          <a:p>
            <a:fld id="{141803BE-7FAE-4E70-9875-CD4F69801ECA}" type="slidenum">
              <a:rPr lang="en-US" smtClean="0"/>
              <a:t>8</a:t>
            </a:fld>
            <a:endParaRPr lang="en-US"/>
          </a:p>
        </p:txBody>
      </p:sp>
    </p:spTree>
    <p:extLst>
      <p:ext uri="{BB962C8B-B14F-4D97-AF65-F5344CB8AC3E}">
        <p14:creationId xmlns:p14="http://schemas.microsoft.com/office/powerpoint/2010/main" val="37267364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1803BE-7FAE-4E70-9875-CD4F69801ECA}" type="slidenum">
              <a:rPr lang="en-US" smtClean="0"/>
              <a:t>9</a:t>
            </a:fld>
            <a:endParaRPr lang="en-US"/>
          </a:p>
        </p:txBody>
      </p:sp>
    </p:spTree>
    <p:extLst>
      <p:ext uri="{BB962C8B-B14F-4D97-AF65-F5344CB8AC3E}">
        <p14:creationId xmlns:p14="http://schemas.microsoft.com/office/powerpoint/2010/main" val="331989440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a:t>
            </a:r>
            <a:r>
              <a:rPr lang="en-US" sz="1200" kern="1200" dirty="0">
                <a:solidFill>
                  <a:schemeClr val="tx1"/>
                </a:solidFill>
                <a:effectLst/>
                <a:latin typeface="+mn-lt"/>
                <a:ea typeface="+mn-ea"/>
                <a:cs typeface="+mn-cs"/>
              </a:rPr>
              <a:t>PARTIAL RELATIONSHIPS PROVIDED FOR EXAMPLE PURPOSES ONLY. </a:t>
            </a:r>
            <a:endParaRPr lang="en-US" dirty="0"/>
          </a:p>
        </p:txBody>
      </p:sp>
      <p:sp>
        <p:nvSpPr>
          <p:cNvPr id="4" name="Slide Number Placeholder 3"/>
          <p:cNvSpPr>
            <a:spLocks noGrp="1"/>
          </p:cNvSpPr>
          <p:nvPr>
            <p:ph type="sldNum" sz="quarter" idx="5"/>
          </p:nvPr>
        </p:nvSpPr>
        <p:spPr/>
        <p:txBody>
          <a:bodyPr/>
          <a:lstStyle/>
          <a:p>
            <a:fld id="{141803BE-7FAE-4E70-9875-CD4F69801ECA}" type="slidenum">
              <a:rPr lang="en-US" smtClean="0"/>
              <a:t>10</a:t>
            </a:fld>
            <a:endParaRPr lang="en-US"/>
          </a:p>
        </p:txBody>
      </p:sp>
    </p:spTree>
    <p:extLst>
      <p:ext uri="{BB962C8B-B14F-4D97-AF65-F5344CB8AC3E}">
        <p14:creationId xmlns:p14="http://schemas.microsoft.com/office/powerpoint/2010/main" val="369828804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r>
              <a:rPr lang="en-US" dirty="0"/>
              <a:t>Meds highlighted in red text are LOC V only</a:t>
            </a:r>
          </a:p>
        </p:txBody>
      </p:sp>
      <p:sp>
        <p:nvSpPr>
          <p:cNvPr id="4" name="Slide Number Placeholder 3"/>
          <p:cNvSpPr>
            <a:spLocks noGrp="1"/>
          </p:cNvSpPr>
          <p:nvPr>
            <p:ph type="sldNum" sz="quarter" idx="5"/>
          </p:nvPr>
        </p:nvSpPr>
        <p:spPr/>
        <p:txBody>
          <a:bodyPr/>
          <a:lstStyle/>
          <a:p>
            <a:fld id="{141803BE-7FAE-4E70-9875-CD4F69801ECA}" type="slidenum">
              <a:rPr lang="en-US" smtClean="0"/>
              <a:t>12</a:t>
            </a:fld>
            <a:endParaRPr lang="en-US"/>
          </a:p>
        </p:txBody>
      </p:sp>
    </p:spTree>
    <p:extLst>
      <p:ext uri="{BB962C8B-B14F-4D97-AF65-F5344CB8AC3E}">
        <p14:creationId xmlns:p14="http://schemas.microsoft.com/office/powerpoint/2010/main" val="338095299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43000"/>
            <a:ext cx="5486400" cy="30861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141803BE-7FAE-4E70-9875-CD4F69801ECA}" type="slidenum">
              <a:rPr lang="en-US" smtClean="0"/>
              <a:t>13</a:t>
            </a:fld>
            <a:endParaRPr lang="en-US"/>
          </a:p>
        </p:txBody>
      </p:sp>
    </p:spTree>
    <p:extLst>
      <p:ext uri="{BB962C8B-B14F-4D97-AF65-F5344CB8AC3E}">
        <p14:creationId xmlns:p14="http://schemas.microsoft.com/office/powerpoint/2010/main" val="146459973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jpeg"/><Relationship Id="rId1" Type="http://schemas.openxmlformats.org/officeDocument/2006/relationships/slideMaster" Target="../slideMasters/slideMaster1.xml"/><Relationship Id="rId4" Type="http://schemas.openxmlformats.org/officeDocument/2006/relationships/image" Target="../media/image4.jpe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68" descr="Background.jpg"/>
          <p:cNvPicPr>
            <a:picLocks noChangeAspect="1"/>
          </p:cNvPicPr>
          <p:nvPr/>
        </p:nvPicPr>
        <p:blipFill>
          <a:blip r:embed="rId2" cstate="print"/>
          <a:srcRect/>
          <a:stretch>
            <a:fillRect/>
          </a:stretch>
        </p:blipFill>
        <p:spPr bwMode="auto">
          <a:xfrm>
            <a:off x="-19051" y="0"/>
            <a:ext cx="12211051" cy="7203282"/>
          </a:xfrm>
          <a:prstGeom prst="rect">
            <a:avLst/>
          </a:prstGeom>
          <a:noFill/>
          <a:ln w="9525">
            <a:solidFill>
              <a:schemeClr val="tx1"/>
            </a:solidFill>
            <a:miter lim="800000"/>
            <a:headEnd/>
            <a:tailEnd/>
          </a:ln>
        </p:spPr>
      </p:pic>
      <p:sp>
        <p:nvSpPr>
          <p:cNvPr id="5" name="Line 34"/>
          <p:cNvSpPr>
            <a:spLocks noChangeShapeType="1"/>
          </p:cNvSpPr>
          <p:nvPr/>
        </p:nvSpPr>
        <p:spPr bwMode="auto">
          <a:xfrm>
            <a:off x="0" y="1603375"/>
            <a:ext cx="77216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 name="Line 35"/>
          <p:cNvSpPr>
            <a:spLocks noChangeShapeType="1"/>
          </p:cNvSpPr>
          <p:nvPr/>
        </p:nvSpPr>
        <p:spPr bwMode="auto">
          <a:xfrm>
            <a:off x="0" y="1835150"/>
            <a:ext cx="74168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7" name="Line 36"/>
          <p:cNvSpPr>
            <a:spLocks noChangeShapeType="1"/>
          </p:cNvSpPr>
          <p:nvPr/>
        </p:nvSpPr>
        <p:spPr bwMode="auto">
          <a:xfrm>
            <a:off x="0" y="2062166"/>
            <a:ext cx="72136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8" name="Line 37"/>
          <p:cNvSpPr>
            <a:spLocks noChangeShapeType="1"/>
          </p:cNvSpPr>
          <p:nvPr/>
        </p:nvSpPr>
        <p:spPr bwMode="auto">
          <a:xfrm>
            <a:off x="0" y="1371600"/>
            <a:ext cx="80264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9" name="Line 43"/>
          <p:cNvSpPr>
            <a:spLocks noChangeShapeType="1"/>
          </p:cNvSpPr>
          <p:nvPr/>
        </p:nvSpPr>
        <p:spPr bwMode="auto">
          <a:xfrm rot="16200000">
            <a:off x="5149851" y="6515100"/>
            <a:ext cx="6858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0" name="Line 44"/>
          <p:cNvSpPr>
            <a:spLocks noChangeShapeType="1"/>
          </p:cNvSpPr>
          <p:nvPr/>
        </p:nvSpPr>
        <p:spPr bwMode="auto">
          <a:xfrm rot="16200000">
            <a:off x="4773084" y="6438900"/>
            <a:ext cx="8382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1" name="Line 45"/>
          <p:cNvSpPr>
            <a:spLocks noChangeShapeType="1"/>
          </p:cNvSpPr>
          <p:nvPr/>
        </p:nvSpPr>
        <p:spPr bwMode="auto">
          <a:xfrm rot="16200000">
            <a:off x="3477684" y="6057900"/>
            <a:ext cx="16002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2" name="Line 46"/>
          <p:cNvSpPr>
            <a:spLocks noChangeShapeType="1"/>
          </p:cNvSpPr>
          <p:nvPr/>
        </p:nvSpPr>
        <p:spPr bwMode="auto">
          <a:xfrm rot="16200000">
            <a:off x="3977217" y="6248400"/>
            <a:ext cx="12192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3" name="Line 47"/>
          <p:cNvSpPr>
            <a:spLocks noChangeShapeType="1"/>
          </p:cNvSpPr>
          <p:nvPr/>
        </p:nvSpPr>
        <p:spPr bwMode="auto">
          <a:xfrm rot="16200000">
            <a:off x="4396317" y="6362700"/>
            <a:ext cx="9906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4" name="Line 48"/>
          <p:cNvSpPr>
            <a:spLocks noChangeShapeType="1"/>
          </p:cNvSpPr>
          <p:nvPr/>
        </p:nvSpPr>
        <p:spPr bwMode="auto">
          <a:xfrm rot="16200000">
            <a:off x="2978151" y="5867400"/>
            <a:ext cx="19812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5" name="Text Box 74"/>
          <p:cNvSpPr txBox="1">
            <a:spLocks noChangeArrowheads="1"/>
          </p:cNvSpPr>
          <p:nvPr/>
        </p:nvSpPr>
        <p:spPr bwMode="auto">
          <a:xfrm>
            <a:off x="624421" y="423868"/>
            <a:ext cx="8824383" cy="244475"/>
          </a:xfrm>
          <a:prstGeom prst="rect">
            <a:avLst/>
          </a:prstGeom>
          <a:noFill/>
          <a:ln>
            <a:noFill/>
          </a:ln>
        </p:spPr>
        <p:txBody>
          <a:bodyPr>
            <a:spAutoFit/>
          </a:bodyPr>
          <a:lstStyle>
            <a:lvl1pPr eaLnBrk="0" hangingPunct="0">
              <a:defRPr sz="2400">
                <a:solidFill>
                  <a:schemeClr val="tx1"/>
                </a:solidFill>
                <a:latin typeface="Arial" pitchFamily="34" charset="0"/>
                <a:ea typeface="ヒラギノ角ゴ Pro W3" charset="-128"/>
              </a:defRPr>
            </a:lvl1pPr>
            <a:lvl2pPr marL="742950" indent="-285750" eaLnBrk="0" hangingPunct="0">
              <a:defRPr sz="2400">
                <a:solidFill>
                  <a:schemeClr val="tx1"/>
                </a:solidFill>
                <a:latin typeface="Arial" pitchFamily="34" charset="0"/>
                <a:ea typeface="ヒラギノ角ゴ Pro W3" charset="-128"/>
              </a:defRPr>
            </a:lvl2pPr>
            <a:lvl3pPr marL="1143000" indent="-228600" eaLnBrk="0" hangingPunct="0">
              <a:defRPr sz="2400">
                <a:solidFill>
                  <a:schemeClr val="tx1"/>
                </a:solidFill>
                <a:latin typeface="Arial" pitchFamily="34" charset="0"/>
                <a:ea typeface="ヒラギノ角ゴ Pro W3" charset="-128"/>
              </a:defRPr>
            </a:lvl3pPr>
            <a:lvl4pPr marL="1600200" indent="-228600" eaLnBrk="0" hangingPunct="0">
              <a:defRPr sz="2400">
                <a:solidFill>
                  <a:schemeClr val="tx1"/>
                </a:solidFill>
                <a:latin typeface="Arial" pitchFamily="34" charset="0"/>
                <a:ea typeface="ヒラギノ角ゴ Pro W3" charset="-128"/>
              </a:defRPr>
            </a:lvl4pPr>
            <a:lvl5pPr marL="2057400" indent="-228600" eaLnBrk="0" hangingPunct="0">
              <a:defRPr sz="2400">
                <a:solidFill>
                  <a:schemeClr val="tx1"/>
                </a:solidFill>
                <a:latin typeface="Arial" pitchFamily="34" charset="0"/>
                <a:ea typeface="ヒラギノ角ゴ Pro W3" charset="-128"/>
              </a:defRPr>
            </a:lvl5pPr>
            <a:lvl6pPr marL="25146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6pPr>
            <a:lvl7pPr marL="29718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7pPr>
            <a:lvl8pPr marL="34290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8pPr>
            <a:lvl9pPr marL="3886200" indent="-228600" defTabSz="457200" eaLnBrk="0" fontAlgn="base" hangingPunct="0">
              <a:spcBef>
                <a:spcPct val="0"/>
              </a:spcBef>
              <a:spcAft>
                <a:spcPct val="0"/>
              </a:spcAft>
              <a:defRPr sz="2400">
                <a:solidFill>
                  <a:schemeClr val="tx1"/>
                </a:solidFill>
                <a:latin typeface="Arial" pitchFamily="34" charset="0"/>
                <a:ea typeface="ヒラギノ角ゴ Pro W3" charset="-128"/>
              </a:defRPr>
            </a:lvl9pPr>
          </a:lstStyle>
          <a:p>
            <a:pPr eaLnBrk="1" hangingPunct="1">
              <a:spcBef>
                <a:spcPct val="50000"/>
              </a:spcBef>
              <a:defRPr/>
            </a:pPr>
            <a:r>
              <a:rPr lang="en-US" sz="1000" dirty="0">
                <a:latin typeface="Helvetica" charset="0"/>
                <a:ea typeface="MS PGothic" pitchFamily="34" charset="-128"/>
                <a:cs typeface="+mn-cs"/>
              </a:rPr>
              <a:t>National Aeronautics and Space Administration</a:t>
            </a:r>
          </a:p>
        </p:txBody>
      </p:sp>
      <p:sp>
        <p:nvSpPr>
          <p:cNvPr id="16" name="Line 113"/>
          <p:cNvSpPr>
            <a:spLocks noChangeShapeType="1"/>
          </p:cNvSpPr>
          <p:nvPr/>
        </p:nvSpPr>
        <p:spPr bwMode="auto">
          <a:xfrm rot="16200000">
            <a:off x="5524500" y="6591300"/>
            <a:ext cx="53340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7" name="Line 123"/>
          <p:cNvSpPr>
            <a:spLocks noChangeShapeType="1"/>
          </p:cNvSpPr>
          <p:nvPr/>
        </p:nvSpPr>
        <p:spPr bwMode="auto">
          <a:xfrm>
            <a:off x="0" y="2284418"/>
            <a:ext cx="67056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8" name="Line 124"/>
          <p:cNvSpPr>
            <a:spLocks noChangeShapeType="1"/>
          </p:cNvSpPr>
          <p:nvPr/>
        </p:nvSpPr>
        <p:spPr bwMode="auto">
          <a:xfrm>
            <a:off x="0" y="2516193"/>
            <a:ext cx="55880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19" name="Line 125"/>
          <p:cNvSpPr>
            <a:spLocks noChangeShapeType="1"/>
          </p:cNvSpPr>
          <p:nvPr/>
        </p:nvSpPr>
        <p:spPr bwMode="auto">
          <a:xfrm>
            <a:off x="0" y="2743200"/>
            <a:ext cx="52832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0" name="Line 127"/>
          <p:cNvSpPr>
            <a:spLocks noChangeShapeType="1"/>
          </p:cNvSpPr>
          <p:nvPr/>
        </p:nvSpPr>
        <p:spPr bwMode="auto">
          <a:xfrm>
            <a:off x="0" y="2974975"/>
            <a:ext cx="49784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1" name="Line 128"/>
          <p:cNvSpPr>
            <a:spLocks noChangeShapeType="1"/>
          </p:cNvSpPr>
          <p:nvPr/>
        </p:nvSpPr>
        <p:spPr bwMode="auto">
          <a:xfrm>
            <a:off x="0" y="3206750"/>
            <a:ext cx="46736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2" name="Line 129"/>
          <p:cNvSpPr>
            <a:spLocks noChangeShapeType="1"/>
          </p:cNvSpPr>
          <p:nvPr/>
        </p:nvSpPr>
        <p:spPr bwMode="auto">
          <a:xfrm>
            <a:off x="0" y="3433768"/>
            <a:ext cx="43688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3" name="Line 131"/>
          <p:cNvSpPr>
            <a:spLocks noChangeShapeType="1"/>
          </p:cNvSpPr>
          <p:nvPr/>
        </p:nvSpPr>
        <p:spPr bwMode="auto">
          <a:xfrm>
            <a:off x="0" y="3656013"/>
            <a:ext cx="40640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4" name="Line 132"/>
          <p:cNvSpPr>
            <a:spLocks noChangeShapeType="1"/>
          </p:cNvSpPr>
          <p:nvPr/>
        </p:nvSpPr>
        <p:spPr bwMode="auto">
          <a:xfrm>
            <a:off x="0" y="3887789"/>
            <a:ext cx="38608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5" name="Line 133"/>
          <p:cNvSpPr>
            <a:spLocks noChangeShapeType="1"/>
          </p:cNvSpPr>
          <p:nvPr/>
        </p:nvSpPr>
        <p:spPr bwMode="auto">
          <a:xfrm>
            <a:off x="0" y="4114800"/>
            <a:ext cx="36576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6" name="Line 134"/>
          <p:cNvSpPr>
            <a:spLocks noChangeShapeType="1"/>
          </p:cNvSpPr>
          <p:nvPr/>
        </p:nvSpPr>
        <p:spPr bwMode="auto">
          <a:xfrm>
            <a:off x="0" y="4344993"/>
            <a:ext cx="36576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7" name="Line 135"/>
          <p:cNvSpPr>
            <a:spLocks noChangeShapeType="1"/>
          </p:cNvSpPr>
          <p:nvPr/>
        </p:nvSpPr>
        <p:spPr bwMode="auto">
          <a:xfrm>
            <a:off x="0" y="4576768"/>
            <a:ext cx="38608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8" name="Line 136"/>
          <p:cNvSpPr>
            <a:spLocks noChangeShapeType="1"/>
          </p:cNvSpPr>
          <p:nvPr/>
        </p:nvSpPr>
        <p:spPr bwMode="auto">
          <a:xfrm>
            <a:off x="0" y="4803775"/>
            <a:ext cx="40640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29" name="Line 138"/>
          <p:cNvSpPr>
            <a:spLocks noChangeShapeType="1"/>
          </p:cNvSpPr>
          <p:nvPr/>
        </p:nvSpPr>
        <p:spPr bwMode="auto">
          <a:xfrm>
            <a:off x="0" y="5026025"/>
            <a:ext cx="40640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0" name="Line 139"/>
          <p:cNvSpPr>
            <a:spLocks noChangeShapeType="1"/>
          </p:cNvSpPr>
          <p:nvPr/>
        </p:nvSpPr>
        <p:spPr bwMode="auto">
          <a:xfrm>
            <a:off x="0" y="5257800"/>
            <a:ext cx="44704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1" name="Line 140"/>
          <p:cNvSpPr>
            <a:spLocks noChangeShapeType="1"/>
          </p:cNvSpPr>
          <p:nvPr/>
        </p:nvSpPr>
        <p:spPr bwMode="auto">
          <a:xfrm>
            <a:off x="0" y="5484818"/>
            <a:ext cx="44704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2" name="Line 141"/>
          <p:cNvSpPr>
            <a:spLocks noChangeShapeType="1"/>
          </p:cNvSpPr>
          <p:nvPr/>
        </p:nvSpPr>
        <p:spPr bwMode="auto">
          <a:xfrm>
            <a:off x="0" y="5716593"/>
            <a:ext cx="47752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3" name="Line 142"/>
          <p:cNvSpPr>
            <a:spLocks noChangeShapeType="1"/>
          </p:cNvSpPr>
          <p:nvPr/>
        </p:nvSpPr>
        <p:spPr bwMode="auto">
          <a:xfrm>
            <a:off x="0" y="5948368"/>
            <a:ext cx="5080000" cy="1587"/>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4" name="Line 143"/>
          <p:cNvSpPr>
            <a:spLocks noChangeShapeType="1"/>
          </p:cNvSpPr>
          <p:nvPr/>
        </p:nvSpPr>
        <p:spPr bwMode="auto">
          <a:xfrm>
            <a:off x="0" y="6175375"/>
            <a:ext cx="55880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5" name="Line 144"/>
          <p:cNvSpPr>
            <a:spLocks noChangeShapeType="1"/>
          </p:cNvSpPr>
          <p:nvPr/>
        </p:nvSpPr>
        <p:spPr bwMode="auto">
          <a:xfrm>
            <a:off x="0" y="6397625"/>
            <a:ext cx="58928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36" name="Line 145"/>
          <p:cNvSpPr>
            <a:spLocks noChangeShapeType="1"/>
          </p:cNvSpPr>
          <p:nvPr/>
        </p:nvSpPr>
        <p:spPr bwMode="auto">
          <a:xfrm>
            <a:off x="0" y="6469061"/>
            <a:ext cx="61976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grpSp>
        <p:nvGrpSpPr>
          <p:cNvPr id="2" name="Group 158"/>
          <p:cNvGrpSpPr>
            <a:grpSpLocks/>
          </p:cNvGrpSpPr>
          <p:nvPr/>
        </p:nvGrpSpPr>
        <p:grpSpPr bwMode="auto">
          <a:xfrm>
            <a:off x="310092" y="1006476"/>
            <a:ext cx="7609416" cy="5791200"/>
            <a:chOff x="149" y="672"/>
            <a:chExt cx="3595" cy="3648"/>
          </a:xfrm>
        </p:grpSpPr>
        <p:sp>
          <p:nvSpPr>
            <p:cNvPr id="38" name="Line 60"/>
            <p:cNvSpPr>
              <a:spLocks noChangeShapeType="1"/>
            </p:cNvSpPr>
            <p:nvPr userDrawn="1"/>
          </p:nvSpPr>
          <p:spPr bwMode="auto">
            <a:xfrm rot="-5400000">
              <a:off x="-1674" y="2495"/>
              <a:ext cx="3648"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grpSp>
          <p:nvGrpSpPr>
            <p:cNvPr id="3" name="Group 157"/>
            <p:cNvGrpSpPr>
              <a:grpSpLocks/>
            </p:cNvGrpSpPr>
            <p:nvPr userDrawn="1"/>
          </p:nvGrpSpPr>
          <p:grpSpPr bwMode="auto">
            <a:xfrm>
              <a:off x="270" y="670"/>
              <a:ext cx="3474" cy="3653"/>
              <a:chOff x="270" y="718"/>
              <a:chExt cx="3474" cy="3602"/>
            </a:xfrm>
          </p:grpSpPr>
          <p:sp>
            <p:nvSpPr>
              <p:cNvPr id="40" name="Line 39"/>
              <p:cNvSpPr>
                <a:spLocks noChangeShapeType="1"/>
              </p:cNvSpPr>
              <p:nvPr userDrawn="1"/>
            </p:nvSpPr>
            <p:spPr bwMode="auto">
              <a:xfrm rot="-5400000">
                <a:off x="2814" y="1080"/>
                <a:ext cx="72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1" name="Line 41"/>
              <p:cNvSpPr>
                <a:spLocks noChangeShapeType="1"/>
              </p:cNvSpPr>
              <p:nvPr userDrawn="1"/>
            </p:nvSpPr>
            <p:spPr bwMode="auto">
              <a:xfrm rot="-5400000">
                <a:off x="2507" y="1102"/>
                <a:ext cx="767"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2" name="Line 42"/>
              <p:cNvSpPr>
                <a:spLocks noChangeShapeType="1"/>
              </p:cNvSpPr>
              <p:nvPr userDrawn="1"/>
            </p:nvSpPr>
            <p:spPr bwMode="auto">
              <a:xfrm rot="-5400000">
                <a:off x="2647" y="1104"/>
                <a:ext cx="768"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3" name="Line 49"/>
              <p:cNvSpPr>
                <a:spLocks noChangeShapeType="1"/>
              </p:cNvSpPr>
              <p:nvPr userDrawn="1"/>
            </p:nvSpPr>
            <p:spPr bwMode="auto">
              <a:xfrm rot="-5400000">
                <a:off x="-392"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4" name="Line 50"/>
              <p:cNvSpPr>
                <a:spLocks noChangeShapeType="1"/>
              </p:cNvSpPr>
              <p:nvPr userDrawn="1"/>
            </p:nvSpPr>
            <p:spPr bwMode="auto">
              <a:xfrm rot="-5400000">
                <a:off x="-250"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5" name="Line 51"/>
              <p:cNvSpPr>
                <a:spLocks noChangeShapeType="1"/>
              </p:cNvSpPr>
              <p:nvPr userDrawn="1"/>
            </p:nvSpPr>
            <p:spPr bwMode="auto">
              <a:xfrm rot="-5400000">
                <a:off x="-108"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6" name="Line 52"/>
              <p:cNvSpPr>
                <a:spLocks noChangeShapeType="1"/>
              </p:cNvSpPr>
              <p:nvPr userDrawn="1"/>
            </p:nvSpPr>
            <p:spPr bwMode="auto">
              <a:xfrm rot="-5400000">
                <a:off x="-536"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7" name="Line 53"/>
              <p:cNvSpPr>
                <a:spLocks noChangeShapeType="1"/>
              </p:cNvSpPr>
              <p:nvPr userDrawn="1"/>
            </p:nvSpPr>
            <p:spPr bwMode="auto">
              <a:xfrm rot="-5400000">
                <a:off x="-968"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8" name="Line 54"/>
              <p:cNvSpPr>
                <a:spLocks noChangeShapeType="1"/>
              </p:cNvSpPr>
              <p:nvPr userDrawn="1"/>
            </p:nvSpPr>
            <p:spPr bwMode="auto">
              <a:xfrm rot="-5400000">
                <a:off x="-822"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49" name="Line 55"/>
              <p:cNvSpPr>
                <a:spLocks noChangeShapeType="1"/>
              </p:cNvSpPr>
              <p:nvPr userDrawn="1"/>
            </p:nvSpPr>
            <p:spPr bwMode="auto">
              <a:xfrm rot="-5400000">
                <a:off x="-680"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0" name="Line 56"/>
              <p:cNvSpPr>
                <a:spLocks noChangeShapeType="1"/>
              </p:cNvSpPr>
              <p:nvPr userDrawn="1"/>
            </p:nvSpPr>
            <p:spPr bwMode="auto">
              <a:xfrm rot="-5400000">
                <a:off x="-1114"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1" name="Line 57"/>
              <p:cNvSpPr>
                <a:spLocks noChangeShapeType="1"/>
              </p:cNvSpPr>
              <p:nvPr userDrawn="1"/>
            </p:nvSpPr>
            <p:spPr bwMode="auto">
              <a:xfrm rot="-5400000">
                <a:off x="-1542"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2" name="Line 58"/>
              <p:cNvSpPr>
                <a:spLocks noChangeShapeType="1"/>
              </p:cNvSpPr>
              <p:nvPr userDrawn="1"/>
            </p:nvSpPr>
            <p:spPr bwMode="auto">
              <a:xfrm rot="-5400000">
                <a:off x="-1400"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3" name="Line 59"/>
              <p:cNvSpPr>
                <a:spLocks noChangeShapeType="1"/>
              </p:cNvSpPr>
              <p:nvPr userDrawn="1"/>
            </p:nvSpPr>
            <p:spPr bwMode="auto">
              <a:xfrm rot="-5400000">
                <a:off x="-1258" y="2519"/>
                <a:ext cx="3600" cy="1"/>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4" name="Line 112"/>
              <p:cNvSpPr>
                <a:spLocks noChangeShapeType="1"/>
              </p:cNvSpPr>
              <p:nvPr userDrawn="1"/>
            </p:nvSpPr>
            <p:spPr bwMode="auto">
              <a:xfrm rot="-5400000">
                <a:off x="2334" y="1128"/>
                <a:ext cx="816"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5" name="Line 114"/>
              <p:cNvSpPr>
                <a:spLocks noChangeShapeType="1"/>
              </p:cNvSpPr>
              <p:nvPr userDrawn="1"/>
            </p:nvSpPr>
            <p:spPr bwMode="auto">
              <a:xfrm rot="-5400000">
                <a:off x="2137" y="1176"/>
                <a:ext cx="912"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6" name="Line 115"/>
              <p:cNvSpPr>
                <a:spLocks noChangeShapeType="1"/>
              </p:cNvSpPr>
              <p:nvPr userDrawn="1"/>
            </p:nvSpPr>
            <p:spPr bwMode="auto">
              <a:xfrm rot="-5400000">
                <a:off x="1921" y="1248"/>
                <a:ext cx="1056"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7" name="Line 116"/>
              <p:cNvSpPr>
                <a:spLocks noChangeShapeType="1"/>
              </p:cNvSpPr>
              <p:nvPr userDrawn="1"/>
            </p:nvSpPr>
            <p:spPr bwMode="auto">
              <a:xfrm rot="-5400000">
                <a:off x="1729" y="1296"/>
                <a:ext cx="1152"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8" name="Line 117"/>
              <p:cNvSpPr>
                <a:spLocks noChangeShapeType="1"/>
              </p:cNvSpPr>
              <p:nvPr userDrawn="1"/>
            </p:nvSpPr>
            <p:spPr bwMode="auto">
              <a:xfrm rot="-5400000">
                <a:off x="1489" y="1392"/>
                <a:ext cx="1344"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59" name="Line 118"/>
              <p:cNvSpPr>
                <a:spLocks noChangeShapeType="1"/>
              </p:cNvSpPr>
              <p:nvPr userDrawn="1"/>
            </p:nvSpPr>
            <p:spPr bwMode="auto">
              <a:xfrm rot="-5400000">
                <a:off x="1297" y="1440"/>
                <a:ext cx="144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0" name="Line 119"/>
              <p:cNvSpPr>
                <a:spLocks noChangeShapeType="1"/>
              </p:cNvSpPr>
              <p:nvPr userDrawn="1"/>
            </p:nvSpPr>
            <p:spPr bwMode="auto">
              <a:xfrm rot="-5400000">
                <a:off x="1081" y="1512"/>
                <a:ext cx="1584"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1" name="Line 120"/>
              <p:cNvSpPr>
                <a:spLocks noChangeShapeType="1"/>
              </p:cNvSpPr>
              <p:nvPr userDrawn="1"/>
            </p:nvSpPr>
            <p:spPr bwMode="auto">
              <a:xfrm rot="-5400000">
                <a:off x="3192" y="984"/>
                <a:ext cx="53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2" name="Line 122"/>
              <p:cNvSpPr>
                <a:spLocks noChangeShapeType="1"/>
              </p:cNvSpPr>
              <p:nvPr userDrawn="1"/>
            </p:nvSpPr>
            <p:spPr bwMode="auto">
              <a:xfrm rot="-5400000">
                <a:off x="2977" y="1056"/>
                <a:ext cx="672"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3" name="Line 153"/>
              <p:cNvSpPr>
                <a:spLocks noChangeShapeType="1"/>
              </p:cNvSpPr>
              <p:nvPr userDrawn="1"/>
            </p:nvSpPr>
            <p:spPr bwMode="auto">
              <a:xfrm rot="-5400000">
                <a:off x="3408" y="912"/>
                <a:ext cx="384"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64" name="Line 156"/>
              <p:cNvSpPr>
                <a:spLocks noChangeShapeType="1"/>
              </p:cNvSpPr>
              <p:nvPr userDrawn="1"/>
            </p:nvSpPr>
            <p:spPr bwMode="auto">
              <a:xfrm rot="-5400000">
                <a:off x="3624" y="840"/>
                <a:ext cx="240" cy="0"/>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grpSp>
      </p:grpSp>
      <p:sp>
        <p:nvSpPr>
          <p:cNvPr id="65" name="Line 180"/>
          <p:cNvSpPr>
            <a:spLocks noChangeShapeType="1"/>
          </p:cNvSpPr>
          <p:nvPr/>
        </p:nvSpPr>
        <p:spPr bwMode="auto">
          <a:xfrm>
            <a:off x="0" y="1139825"/>
            <a:ext cx="8229600" cy="1588"/>
          </a:xfrm>
          <a:prstGeom prst="line">
            <a:avLst/>
          </a:prstGeom>
          <a:noFill/>
          <a:ln w="3175">
            <a:solidFill>
              <a:schemeClr val="bg1">
                <a:alpha val="14902"/>
              </a:schemeClr>
            </a:solidFill>
            <a:round/>
            <a:headEnd/>
            <a:tailEnd/>
          </a:ln>
        </p:spPr>
        <p:txBody>
          <a:bodyPr wrap="none" anchor="ctr"/>
          <a:lstStyle/>
          <a:p>
            <a:pPr>
              <a:defRPr/>
            </a:pPr>
            <a:endParaRPr lang="en-US" sz="1800" dirty="0"/>
          </a:p>
        </p:txBody>
      </p:sp>
      <p:sp>
        <p:nvSpPr>
          <p:cNvPr id="8268" name="Rectangle 76"/>
          <p:cNvSpPr>
            <a:spLocks noGrp="1" noChangeArrowheads="1"/>
          </p:cNvSpPr>
          <p:nvPr>
            <p:ph type="ctrTitle"/>
          </p:nvPr>
        </p:nvSpPr>
        <p:spPr>
          <a:xfrm>
            <a:off x="611717" y="1728788"/>
            <a:ext cx="10930467" cy="1090612"/>
          </a:xfrm>
          <a:effectLst>
            <a:outerShdw blurRad="63500" dist="17961" dir="2700000" algn="ctr" rotWithShape="0">
              <a:schemeClr val="tx1">
                <a:alpha val="74998"/>
              </a:schemeClr>
            </a:outerShdw>
          </a:effectLst>
        </p:spPr>
        <p:txBody>
          <a:bodyPr/>
          <a:lstStyle>
            <a:lvl1pPr>
              <a:defRPr sz="3600"/>
            </a:lvl1pPr>
          </a:lstStyle>
          <a:p>
            <a:r>
              <a:rPr lang="en-US" dirty="0"/>
              <a:t>Click to edit Master title style</a:t>
            </a:r>
          </a:p>
        </p:txBody>
      </p:sp>
      <p:sp>
        <p:nvSpPr>
          <p:cNvPr id="8381" name="Rectangle 189"/>
          <p:cNvSpPr>
            <a:spLocks noGrp="1" noChangeArrowheads="1"/>
          </p:cNvSpPr>
          <p:nvPr>
            <p:ph type="subTitle" sz="quarter" idx="1" hasCustomPrompt="1"/>
          </p:nvPr>
        </p:nvSpPr>
        <p:spPr>
          <a:xfrm>
            <a:off x="978959" y="5556253"/>
            <a:ext cx="8128000" cy="506408"/>
          </a:xfrm>
          <a:effectLst>
            <a:outerShdw blurRad="63500" dist="17961" dir="2700000" algn="ctr" rotWithShape="0">
              <a:schemeClr val="tx1">
                <a:alpha val="74998"/>
              </a:schemeClr>
            </a:outerShdw>
          </a:effectLst>
        </p:spPr>
        <p:txBody>
          <a:bodyPr/>
          <a:lstStyle>
            <a:lvl1pPr marL="0" indent="0">
              <a:buFontTx/>
              <a:buNone/>
              <a:defRPr b="1">
                <a:solidFill>
                  <a:schemeClr val="bg1"/>
                </a:solidFill>
                <a:latin typeface="Helvetica" pitchFamily="-112" charset="0"/>
              </a:defRPr>
            </a:lvl1pPr>
          </a:lstStyle>
          <a:p>
            <a:r>
              <a:rPr lang="en-US" dirty="0"/>
              <a:t>Expanding the Boundaries of Space Medicine and </a:t>
            </a:r>
            <a:r>
              <a:rPr lang="en-US" dirty="0" err="1"/>
              <a:t>Technolog</a:t>
            </a:r>
            <a:endParaRPr lang="en-US" dirty="0"/>
          </a:p>
        </p:txBody>
      </p:sp>
      <p:pic>
        <p:nvPicPr>
          <p:cNvPr id="68" name="Picture 67" descr="NASA insignia RGB">
            <a:extLst>
              <a:ext uri="{FF2B5EF4-FFF2-40B4-BE49-F238E27FC236}">
                <a16:creationId xmlns:a16="http://schemas.microsoft.com/office/drawing/2014/main" id="{608C338A-E8D4-42E0-8560-3A87E362BCA1}"/>
              </a:ext>
            </a:extLst>
          </p:cNvPr>
          <p:cNvPicPr>
            <a:picLocks noChangeArrowheads="1"/>
          </p:cNvPicPr>
          <p:nvPr userDrawn="1"/>
        </p:nvPicPr>
        <p:blipFill>
          <a:blip r:embed="rId3" cstate="print"/>
          <a:srcRect/>
          <a:stretch>
            <a:fillRect/>
          </a:stretch>
        </p:blipFill>
        <p:spPr bwMode="auto">
          <a:xfrm>
            <a:off x="11018982" y="137618"/>
            <a:ext cx="978285" cy="767545"/>
          </a:xfrm>
          <a:prstGeom prst="rect">
            <a:avLst/>
          </a:prstGeom>
          <a:noFill/>
          <a:ln w="9525">
            <a:noFill/>
            <a:miter lim="800000"/>
            <a:headEnd/>
            <a:tailEnd/>
          </a:ln>
        </p:spPr>
      </p:pic>
      <p:pic>
        <p:nvPicPr>
          <p:cNvPr id="66" name="Picture 65"/>
          <p:cNvPicPr>
            <a:picLocks noChangeAspect="1"/>
          </p:cNvPicPr>
          <p:nvPr userDrawn="1"/>
        </p:nvPicPr>
        <p:blipFill rotWithShape="1">
          <a:blip r:embed="rId4" cstate="print">
            <a:extLst>
              <a:ext uri="{28A0092B-C50C-407E-A947-70E740481C1C}">
                <a14:useLocalDpi xmlns:a14="http://schemas.microsoft.com/office/drawing/2010/main" val="0"/>
              </a:ext>
            </a:extLst>
          </a:blip>
          <a:srcRect t="19930" b="31790"/>
          <a:stretch/>
        </p:blipFill>
        <p:spPr>
          <a:xfrm>
            <a:off x="326412" y="99105"/>
            <a:ext cx="1857988" cy="897050"/>
          </a:xfrm>
          <a:prstGeom prst="rect">
            <a:avLst/>
          </a:prstGeom>
        </p:spPr>
      </p:pic>
    </p:spTree>
    <p:extLst>
      <p:ext uri="{BB962C8B-B14F-4D97-AF65-F5344CB8AC3E}">
        <p14:creationId xmlns:p14="http://schemas.microsoft.com/office/powerpoint/2010/main" val="10558679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301378" y="152400"/>
            <a:ext cx="10366625" cy="609600"/>
          </a:xfrm>
          <a:noFill/>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lvl1pPr>
              <a:defRPr b="1"/>
            </a:lvl1pPr>
            <a:lvl2pPr>
              <a:defRPr sz="1600"/>
            </a:lvl2pPr>
            <a:lvl3pPr>
              <a:defRPr sz="1400"/>
            </a:lvl3pPr>
            <a:lvl4pPr>
              <a:defRPr sz="1200"/>
            </a:lvl4pPr>
            <a:lvl5pPr>
              <a:defRPr sz="12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5"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r>
              <a:rPr lang="en-US"/>
              <a:t>6-7 August 2018</a:t>
            </a:r>
            <a:endParaRPr lang="en-US" dirty="0"/>
          </a:p>
        </p:txBody>
      </p:sp>
      <p:sp>
        <p:nvSpPr>
          <p:cNvPr id="6"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latin typeface="+mn-lt"/>
              </a:defRPr>
            </a:lvl1pPr>
          </a:lstStyle>
          <a:p>
            <a:fld id="{60E58D69-6F75-46EC-B381-A34C4F305958}" type="slidenum">
              <a:rPr lang="en-US" smtClean="0"/>
              <a:pPr/>
              <a:t>‹#›</a:t>
            </a:fld>
            <a:endParaRPr lang="en-US" sz="1000" dirty="0"/>
          </a:p>
        </p:txBody>
      </p:sp>
    </p:spTree>
    <p:extLst>
      <p:ext uri="{BB962C8B-B14F-4D97-AF65-F5344CB8AC3E}">
        <p14:creationId xmlns:p14="http://schemas.microsoft.com/office/powerpoint/2010/main" val="28261227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63600" y="2590805"/>
            <a:ext cx="10363200" cy="1362075"/>
          </a:xfrm>
        </p:spPr>
        <p:txBody>
          <a:bodyPr anchor="b"/>
          <a:lstStyle>
            <a:lvl1pPr algn="l">
              <a:defRPr sz="4000" b="1" cap="all">
                <a:solidFill>
                  <a:srgbClr val="000000"/>
                </a:solidFill>
              </a:defRPr>
            </a:lvl1pPr>
          </a:lstStyle>
          <a:p>
            <a:r>
              <a:rPr lang="en-US"/>
              <a:t>Click to edit Master title style</a:t>
            </a:r>
            <a:endParaRPr lang="en-US" dirty="0"/>
          </a:p>
        </p:txBody>
      </p:sp>
      <p:sp>
        <p:nvSpPr>
          <p:cNvPr id="3" name="Text Placeholder 2"/>
          <p:cNvSpPr>
            <a:spLocks noGrp="1"/>
          </p:cNvSpPr>
          <p:nvPr>
            <p:ph type="body" idx="1"/>
          </p:nvPr>
        </p:nvSpPr>
        <p:spPr>
          <a:xfrm>
            <a:off x="863600" y="4214818"/>
            <a:ext cx="10363200" cy="1500187"/>
          </a:xfrm>
        </p:spPr>
        <p:txBody>
          <a:bodyPr anchor="t"/>
          <a:lstStyle>
            <a:lvl1pPr marL="0" indent="0">
              <a:buNone/>
              <a:defRPr sz="2000">
                <a:solidFill>
                  <a:srgbClr val="000000"/>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5"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r>
              <a:rPr lang="en-US"/>
              <a:t>6-7 August 2018</a:t>
            </a:r>
            <a:endParaRPr lang="en-US" dirty="0"/>
          </a:p>
        </p:txBody>
      </p:sp>
      <p:sp>
        <p:nvSpPr>
          <p:cNvPr id="6"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defRPr>
            </a:lvl1pPr>
          </a:lstStyle>
          <a:p>
            <a:fld id="{7F6290EF-6B7A-4CC3-93EE-77532C7427BA}"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411910456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219200"/>
            <a:ext cx="5080000" cy="4876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6" name="Date Placeholder 9"/>
          <p:cNvSpPr>
            <a:spLocks noGrp="1"/>
          </p:cNvSpPr>
          <p:nvPr>
            <p:ph type="dt" sz="half" idx="10"/>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r>
              <a:rPr lang="en-US"/>
              <a:t>6-7 August 2018</a:t>
            </a:r>
            <a:endParaRPr lang="en-US" dirty="0"/>
          </a:p>
        </p:txBody>
      </p:sp>
      <p:sp>
        <p:nvSpPr>
          <p:cNvPr id="7"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latin typeface="+mn-lt"/>
              </a:defRPr>
            </a:lvl1pPr>
          </a:lstStyle>
          <a:p>
            <a:fld id="{D69C1F80-93C5-4DEC-9FB2-B3D806245515}" type="slidenum">
              <a:rPr lang="en-US" smtClean="0"/>
              <a:pPr/>
              <a:t>‹#›</a:t>
            </a:fld>
            <a:endParaRPr lang="en-US" sz="1000" dirty="0"/>
          </a:p>
        </p:txBody>
      </p:sp>
    </p:spTree>
    <p:extLst>
      <p:ext uri="{BB962C8B-B14F-4D97-AF65-F5344CB8AC3E}">
        <p14:creationId xmlns:p14="http://schemas.microsoft.com/office/powerpoint/2010/main" val="15850116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609600" y="10017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1641479"/>
            <a:ext cx="5386917" cy="45307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93370" y="10017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70" y="1641479"/>
            <a:ext cx="5389033" cy="45307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Footer Placeholder 8"/>
          <p:cNvSpPr>
            <a:spLocks noGrp="1"/>
          </p:cNvSpPr>
          <p:nvPr>
            <p:ph type="ftr" sz="quarter" idx="10"/>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8" name="Date Placeholder 9"/>
          <p:cNvSpPr>
            <a:spLocks noGrp="1"/>
          </p:cNvSpPr>
          <p:nvPr>
            <p:ph type="dt" sz="half" idx="11"/>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r>
              <a:rPr lang="en-US"/>
              <a:t>6-7 August 2018</a:t>
            </a:r>
            <a:endParaRPr lang="en-US" dirty="0"/>
          </a:p>
        </p:txBody>
      </p:sp>
      <p:sp>
        <p:nvSpPr>
          <p:cNvPr id="9" name="Slide Number Placeholder 10"/>
          <p:cNvSpPr>
            <a:spLocks noGrp="1"/>
          </p:cNvSpPr>
          <p:nvPr>
            <p:ph type="sldNum" sz="quarter" idx="12"/>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defRPr>
            </a:lvl1pPr>
          </a:lstStyle>
          <a:p>
            <a:fld id="{98A70AA8-900F-4D4B-A735-22E1C3C5EB1F}" type="slidenum">
              <a:rPr lang="en-US" smtClean="0"/>
              <a:pPr/>
              <a:t>‹#›</a:t>
            </a:fld>
            <a:endParaRPr lang="en-US" sz="1000" dirty="0">
              <a:latin typeface="Times New Roman" pitchFamily="1" charset="0"/>
            </a:endParaRPr>
          </a:p>
        </p:txBody>
      </p:sp>
      <p:sp>
        <p:nvSpPr>
          <p:cNvPr id="10" name="Title 1"/>
          <p:cNvSpPr>
            <a:spLocks noGrp="1"/>
          </p:cNvSpPr>
          <p:nvPr>
            <p:ph type="title"/>
          </p:nvPr>
        </p:nvSpPr>
        <p:spPr>
          <a:xfrm>
            <a:off x="1049868" y="152400"/>
            <a:ext cx="9618133" cy="609600"/>
          </a:xfrm>
        </p:spPr>
        <p:txBody>
          <a:bodyPr/>
          <a:lstStyle/>
          <a:p>
            <a:r>
              <a:rPr lang="en-US"/>
              <a:t>Click to edit Master title style</a:t>
            </a:r>
          </a:p>
        </p:txBody>
      </p:sp>
    </p:spTree>
    <p:extLst>
      <p:ext uri="{BB962C8B-B14F-4D97-AF65-F5344CB8AC3E}">
        <p14:creationId xmlns:p14="http://schemas.microsoft.com/office/powerpoint/2010/main" val="4000754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342472" y="152400"/>
            <a:ext cx="10325528" cy="609600"/>
          </a:xfrm>
        </p:spPr>
        <p:txBody>
          <a:bodyPr/>
          <a:lstStyle/>
          <a:p>
            <a:r>
              <a:rPr lang="en-US" dirty="0"/>
              <a:t>Click to edit Master title style</a:t>
            </a:r>
          </a:p>
        </p:txBody>
      </p:sp>
      <p:sp>
        <p:nvSpPr>
          <p:cNvPr id="3"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4"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r>
              <a:rPr lang="en-US"/>
              <a:t>6-7 August 2018</a:t>
            </a:r>
            <a:endParaRPr lang="en-US" dirty="0"/>
          </a:p>
        </p:txBody>
      </p:sp>
      <p:sp>
        <p:nvSpPr>
          <p:cNvPr id="5"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defRPr>
            </a:lvl1pPr>
          </a:lstStyle>
          <a:p>
            <a:fld id="{22E67ABD-C830-42F2-84DE-889032800E76}"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152306514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3"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r>
              <a:rPr lang="en-US"/>
              <a:t>6-7 August 2018</a:t>
            </a:r>
            <a:endParaRPr lang="en-US" dirty="0"/>
          </a:p>
        </p:txBody>
      </p:sp>
      <p:sp>
        <p:nvSpPr>
          <p:cNvPr id="4"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defRPr>
            </a:lvl1pPr>
          </a:lstStyle>
          <a:p>
            <a:fld id="{B4CC938F-F4A8-4EF5-BCC6-E49C6988B2EB}"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3399021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3" y="273050"/>
            <a:ext cx="4011084" cy="1162050"/>
          </a:xfrm>
        </p:spPr>
        <p:txBody>
          <a:bodyPr anchor="b"/>
          <a:lstStyle>
            <a:lvl1pPr algn="l">
              <a:defRPr sz="2000" b="1">
                <a:solidFill>
                  <a:srgbClr val="000000"/>
                </a:solidFill>
              </a:defRPr>
            </a:lvl1pPr>
          </a:lstStyle>
          <a:p>
            <a:r>
              <a:rPr lang="en-US"/>
              <a:t>Click to edit Master title style</a:t>
            </a:r>
          </a:p>
        </p:txBody>
      </p:sp>
      <p:sp>
        <p:nvSpPr>
          <p:cNvPr id="3" name="Content Placeholder 2"/>
          <p:cNvSpPr>
            <a:spLocks noGrp="1"/>
          </p:cNvSpPr>
          <p:nvPr>
            <p:ph idx="1"/>
          </p:nvPr>
        </p:nvSpPr>
        <p:spPr>
          <a:xfrm>
            <a:off x="4766733" y="273055"/>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3" y="1435103"/>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6" name="Date Placeholder 9"/>
          <p:cNvSpPr>
            <a:spLocks noGrp="1"/>
          </p:cNvSpPr>
          <p:nvPr>
            <p:ph type="dt" sz="half" idx="10"/>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r>
              <a:rPr lang="en-US"/>
              <a:t>6-7 August 2018</a:t>
            </a:r>
            <a:endParaRPr lang="en-US" dirty="0"/>
          </a:p>
        </p:txBody>
      </p:sp>
      <p:sp>
        <p:nvSpPr>
          <p:cNvPr id="7"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rgbClr val="FFFFFF"/>
                </a:solidFill>
              </a:defRPr>
            </a:lvl1pPr>
          </a:lstStyle>
          <a:p>
            <a:fld id="{0D2584DC-FB79-4EC8-B101-F631349954DA}"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17445735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dirty="0"/>
              <a:t>Click icon to add picture</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6" name="Date Placeholder 9"/>
          <p:cNvSpPr>
            <a:spLocks noGrp="1"/>
          </p:cNvSpPr>
          <p:nvPr>
            <p:ph type="dt" sz="half" idx="10"/>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r>
              <a:rPr lang="en-US"/>
              <a:t>6-7 August 2018</a:t>
            </a:r>
            <a:endParaRPr lang="en-US" dirty="0"/>
          </a:p>
        </p:txBody>
      </p:sp>
      <p:sp>
        <p:nvSpPr>
          <p:cNvPr id="7"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rgbClr val="FFFFFF"/>
                </a:solidFill>
              </a:defRPr>
            </a:lvl1pPr>
          </a:lstStyle>
          <a:p>
            <a:fld id="{2A7B4D72-F554-45CA-A8A3-B0D518A19DBE}"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149978099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5"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r>
              <a:rPr lang="en-US"/>
              <a:t>6-7 August 2018</a:t>
            </a:r>
            <a:endParaRPr lang="en-US" dirty="0"/>
          </a:p>
        </p:txBody>
      </p:sp>
      <p:sp>
        <p:nvSpPr>
          <p:cNvPr id="6"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bg1"/>
                </a:solidFill>
              </a:defRPr>
            </a:lvl1pPr>
          </a:lstStyle>
          <a:p>
            <a:fld id="{24254312-A63A-4985-AC68-7A0A6205A89D}"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4328542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12717" y="939800"/>
            <a:ext cx="2664883" cy="5156200"/>
          </a:xfrm>
        </p:spPr>
        <p:txBody>
          <a:bodyPr vert="eaVert"/>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11717" y="939800"/>
            <a:ext cx="7797800" cy="5156200"/>
          </a:xfrm>
        </p:spPr>
        <p:txBody>
          <a:bodyPr vert="eaVert"/>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5"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r>
              <a:rPr lang="en-US"/>
              <a:t>6-7 August 2018</a:t>
            </a:r>
            <a:endParaRPr lang="en-US" dirty="0"/>
          </a:p>
        </p:txBody>
      </p:sp>
      <p:sp>
        <p:nvSpPr>
          <p:cNvPr id="6"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bg1"/>
                </a:solidFill>
              </a:defRPr>
            </a:lvl1pPr>
          </a:lstStyle>
          <a:p>
            <a:fld id="{25C164D4-12EE-4DD3-9BD3-9E0CF0397981}" type="slidenum">
              <a:rPr lang="en-US" smtClean="0"/>
              <a:pPr/>
              <a:t>‹#›</a:t>
            </a:fld>
            <a:endParaRPr lang="en-US" sz="1000" dirty="0">
              <a:latin typeface="Times New Roman" pitchFamily="1" charset="0"/>
            </a:endParaRPr>
          </a:p>
        </p:txBody>
      </p:sp>
    </p:spTree>
    <p:extLst>
      <p:ext uri="{BB962C8B-B14F-4D97-AF65-F5344CB8AC3E}">
        <p14:creationId xmlns:p14="http://schemas.microsoft.com/office/powerpoint/2010/main" val="345346802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Title, Content, and 2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914400" y="1219200"/>
            <a:ext cx="5080000" cy="48768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219200"/>
            <a:ext cx="5080000" cy="2362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733800"/>
            <a:ext cx="5080000" cy="23622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8"/>
          <p:cNvSpPr>
            <a:spLocks noGrp="1"/>
          </p:cNvSpPr>
          <p:nvPr>
            <p:ph type="ftr" sz="quarter" idx="10"/>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7" name="Date Placeholder 9"/>
          <p:cNvSpPr>
            <a:spLocks noGrp="1"/>
          </p:cNvSpPr>
          <p:nvPr>
            <p:ph type="dt" sz="half" idx="11"/>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r>
              <a:rPr lang="en-US"/>
              <a:t>6-7 August 2018</a:t>
            </a:r>
            <a:endParaRPr lang="en-US" dirty="0"/>
          </a:p>
        </p:txBody>
      </p:sp>
      <p:sp>
        <p:nvSpPr>
          <p:cNvPr id="8"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bg1"/>
                </a:solidFill>
              </a:defRPr>
            </a:lvl1pPr>
          </a:lstStyle>
          <a:p>
            <a:fld id="{6BE9692B-6899-41C0-B3E9-4952193339A3}" type="slidenum">
              <a:rPr lang="en-US" smtClean="0"/>
              <a:pPr/>
              <a:t>‹#›</a:t>
            </a:fld>
            <a:endParaRPr lang="en-US" sz="1000" dirty="0">
              <a:latin typeface="Times New Roman" pitchFamily="1" charset="0"/>
            </a:endParaRPr>
          </a:p>
        </p:txBody>
      </p:sp>
      <p:sp>
        <p:nvSpPr>
          <p:cNvPr id="9" name="Title 1"/>
          <p:cNvSpPr>
            <a:spLocks noGrp="1"/>
          </p:cNvSpPr>
          <p:nvPr>
            <p:ph type="title"/>
          </p:nvPr>
        </p:nvSpPr>
        <p:spPr>
          <a:xfrm>
            <a:off x="1049868" y="152400"/>
            <a:ext cx="9618133" cy="609600"/>
          </a:xfrm>
        </p:spPr>
        <p:txBody>
          <a:bodyPr/>
          <a:lstStyle/>
          <a:p>
            <a:r>
              <a:rPr lang="en-US"/>
              <a:t>Click to edit Master title style</a:t>
            </a:r>
          </a:p>
        </p:txBody>
      </p:sp>
    </p:spTree>
    <p:extLst>
      <p:ext uri="{BB962C8B-B14F-4D97-AF65-F5344CB8AC3E}">
        <p14:creationId xmlns:p14="http://schemas.microsoft.com/office/powerpoint/2010/main" val="9640349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itle and Table">
    <p:spTree>
      <p:nvGrpSpPr>
        <p:cNvPr id="1" name=""/>
        <p:cNvGrpSpPr/>
        <p:nvPr/>
      </p:nvGrpSpPr>
      <p:grpSpPr>
        <a:xfrm>
          <a:off x="0" y="0"/>
          <a:ext cx="0" cy="0"/>
          <a:chOff x="0" y="0"/>
          <a:chExt cx="0" cy="0"/>
        </a:xfrm>
      </p:grpSpPr>
      <p:sp>
        <p:nvSpPr>
          <p:cNvPr id="3" name="Table Placeholder 2"/>
          <p:cNvSpPr>
            <a:spLocks noGrp="1"/>
          </p:cNvSpPr>
          <p:nvPr>
            <p:ph type="tbl" idx="1"/>
          </p:nvPr>
        </p:nvSpPr>
        <p:spPr>
          <a:xfrm>
            <a:off x="914400" y="1219200"/>
            <a:ext cx="10363200" cy="4876800"/>
          </a:xfrm>
        </p:spPr>
        <p:txBody>
          <a:bodyPr/>
          <a:lstStyle/>
          <a:p>
            <a:pPr lvl="0"/>
            <a:r>
              <a:rPr lang="en-US" noProof="0" dirty="0"/>
              <a:t>Click icon to add table</a:t>
            </a:r>
          </a:p>
        </p:txBody>
      </p:sp>
      <p:sp>
        <p:nvSpPr>
          <p:cNvPr id="4"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bg1"/>
                </a:solidFill>
              </a:defRPr>
            </a:lvl1pPr>
          </a:lstStyle>
          <a:p>
            <a:endParaRPr lang="en-US" dirty="0"/>
          </a:p>
        </p:txBody>
      </p:sp>
      <p:sp>
        <p:nvSpPr>
          <p:cNvPr id="5"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rgbClr val="FFFFFF"/>
                </a:solidFill>
              </a:defRPr>
            </a:lvl1pPr>
          </a:lstStyle>
          <a:p>
            <a:r>
              <a:rPr lang="en-US"/>
              <a:t>6-7 August 2018</a:t>
            </a:r>
            <a:endParaRPr lang="en-US" dirty="0"/>
          </a:p>
        </p:txBody>
      </p:sp>
      <p:sp>
        <p:nvSpPr>
          <p:cNvPr id="6"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bg1"/>
                </a:solidFill>
              </a:defRPr>
            </a:lvl1pPr>
          </a:lstStyle>
          <a:p>
            <a:fld id="{6BE9692B-6899-41C0-B3E9-4952193339A3}" type="slidenum">
              <a:rPr lang="en-US" smtClean="0"/>
              <a:pPr/>
              <a:t>‹#›</a:t>
            </a:fld>
            <a:endParaRPr lang="en-US" sz="1000" dirty="0">
              <a:latin typeface="Times New Roman" pitchFamily="1" charset="0"/>
            </a:endParaRPr>
          </a:p>
        </p:txBody>
      </p:sp>
      <p:sp>
        <p:nvSpPr>
          <p:cNvPr id="7" name="Title 1"/>
          <p:cNvSpPr>
            <a:spLocks noGrp="1"/>
          </p:cNvSpPr>
          <p:nvPr>
            <p:ph type="title"/>
          </p:nvPr>
        </p:nvSpPr>
        <p:spPr>
          <a:xfrm>
            <a:off x="1049868" y="152400"/>
            <a:ext cx="9618133" cy="609600"/>
          </a:xfrm>
        </p:spPr>
        <p:txBody>
          <a:bodyPr/>
          <a:lstStyle/>
          <a:p>
            <a:r>
              <a:rPr lang="en-US"/>
              <a:t>Click to edit Master title style</a:t>
            </a:r>
          </a:p>
        </p:txBody>
      </p:sp>
    </p:spTree>
    <p:extLst>
      <p:ext uri="{BB962C8B-B14F-4D97-AF65-F5344CB8AC3E}">
        <p14:creationId xmlns:p14="http://schemas.microsoft.com/office/powerpoint/2010/main" val="280133365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1.jpe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8194" name="Picture 7" descr="top.jpg"/>
          <p:cNvPicPr>
            <a:picLocks noChangeAspect="1"/>
          </p:cNvPicPr>
          <p:nvPr/>
        </p:nvPicPr>
        <p:blipFill>
          <a:blip r:embed="rId15" cstate="print"/>
          <a:srcRect/>
          <a:stretch>
            <a:fillRect/>
          </a:stretch>
        </p:blipFill>
        <p:spPr bwMode="auto">
          <a:xfrm>
            <a:off x="0" y="-23813"/>
            <a:ext cx="12192000" cy="879476"/>
          </a:xfrm>
          <a:prstGeom prst="rect">
            <a:avLst/>
          </a:prstGeom>
          <a:noFill/>
          <a:ln w="0">
            <a:solidFill>
              <a:schemeClr val="tx1"/>
            </a:solidFill>
            <a:miter lim="800000"/>
            <a:headEnd/>
            <a:tailEnd/>
          </a:ln>
        </p:spPr>
      </p:pic>
      <p:sp>
        <p:nvSpPr>
          <p:cNvPr id="8196" name="Rectangle 3"/>
          <p:cNvSpPr>
            <a:spLocks noGrp="1" noChangeArrowheads="1"/>
          </p:cNvSpPr>
          <p:nvPr>
            <p:ph type="body" idx="1"/>
          </p:nvPr>
        </p:nvSpPr>
        <p:spPr bwMode="auto">
          <a:xfrm>
            <a:off x="914400" y="1219200"/>
            <a:ext cx="10363200" cy="48768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197" name="Rectangle 73"/>
          <p:cNvSpPr>
            <a:spLocks noGrp="1" noChangeArrowheads="1"/>
          </p:cNvSpPr>
          <p:nvPr>
            <p:ph type="title"/>
          </p:nvPr>
        </p:nvSpPr>
        <p:spPr bwMode="auto">
          <a:xfrm>
            <a:off x="1049868" y="152400"/>
            <a:ext cx="9618133" cy="6096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9" name="Footer Placeholder 8"/>
          <p:cNvSpPr>
            <a:spLocks noGrp="1"/>
          </p:cNvSpPr>
          <p:nvPr>
            <p:ph type="ftr" sz="quarter" idx="3"/>
          </p:nvPr>
        </p:nvSpPr>
        <p:spPr>
          <a:xfrm>
            <a:off x="2997201" y="6445255"/>
            <a:ext cx="8314267" cy="365125"/>
          </a:xfrm>
          <a:prstGeom prst="rect">
            <a:avLst/>
          </a:prstGeom>
        </p:spPr>
        <p:txBody>
          <a:bodyPr vert="horz" lIns="91440" tIns="45720" rIns="91440" bIns="45720" rtlCol="0" anchor="ctr"/>
          <a:lstStyle>
            <a:lvl1pPr algn="ctr">
              <a:defRPr sz="1200">
                <a:solidFill>
                  <a:schemeClr val="tx1"/>
                </a:solidFill>
              </a:defRPr>
            </a:lvl1pPr>
          </a:lstStyle>
          <a:p>
            <a:endParaRPr lang="en-US" dirty="0"/>
          </a:p>
        </p:txBody>
      </p:sp>
      <p:sp>
        <p:nvSpPr>
          <p:cNvPr id="10" name="Date Placeholder 9"/>
          <p:cNvSpPr>
            <a:spLocks noGrp="1"/>
          </p:cNvSpPr>
          <p:nvPr>
            <p:ph type="dt" sz="half" idx="2"/>
          </p:nvPr>
        </p:nvSpPr>
        <p:spPr>
          <a:xfrm>
            <a:off x="67733" y="6454780"/>
            <a:ext cx="2844800" cy="365125"/>
          </a:xfrm>
          <a:prstGeom prst="rect">
            <a:avLst/>
          </a:prstGeom>
        </p:spPr>
        <p:txBody>
          <a:bodyPr vert="horz" lIns="91440" tIns="45720" rIns="91440" bIns="45720" rtlCol="0" anchor="ctr"/>
          <a:lstStyle>
            <a:lvl1pPr algn="l">
              <a:defRPr sz="1200">
                <a:solidFill>
                  <a:schemeClr val="tx1"/>
                </a:solidFill>
              </a:defRPr>
            </a:lvl1pPr>
          </a:lstStyle>
          <a:p>
            <a:r>
              <a:rPr lang="en-US"/>
              <a:t>6-7 August 2018</a:t>
            </a:r>
            <a:endParaRPr lang="en-US" dirty="0"/>
          </a:p>
        </p:txBody>
      </p:sp>
      <p:sp>
        <p:nvSpPr>
          <p:cNvPr id="11" name="Slide Number Placeholder 10"/>
          <p:cNvSpPr>
            <a:spLocks noGrp="1"/>
          </p:cNvSpPr>
          <p:nvPr>
            <p:ph type="sldNum" sz="quarter" idx="4"/>
          </p:nvPr>
        </p:nvSpPr>
        <p:spPr>
          <a:xfrm>
            <a:off x="11379201" y="6454780"/>
            <a:ext cx="745067" cy="365125"/>
          </a:xfrm>
          <a:prstGeom prst="rect">
            <a:avLst/>
          </a:prstGeom>
        </p:spPr>
        <p:txBody>
          <a:bodyPr vert="horz" lIns="91440" tIns="45720" rIns="91440" bIns="45720" rtlCol="0" anchor="ctr"/>
          <a:lstStyle>
            <a:lvl1pPr algn="r">
              <a:defRPr sz="1200">
                <a:solidFill>
                  <a:schemeClr val="tx1"/>
                </a:solidFill>
              </a:defRPr>
            </a:lvl1pPr>
          </a:lstStyle>
          <a:p>
            <a:fld id="{6BE9692B-6899-41C0-B3E9-4952193339A3}" type="slidenum">
              <a:rPr lang="en-US" smtClean="0"/>
              <a:pPr/>
              <a:t>‹#›</a:t>
            </a:fld>
            <a:endParaRPr lang="en-US" sz="1000" dirty="0">
              <a:latin typeface="Times New Roman" pitchFamily="1" charset="0"/>
            </a:endParaRPr>
          </a:p>
        </p:txBody>
      </p:sp>
      <p:pic>
        <p:nvPicPr>
          <p:cNvPr id="8199" name="Picture 67" descr="NASA insignia RGB"/>
          <p:cNvPicPr>
            <a:picLocks noChangeArrowheads="1"/>
          </p:cNvPicPr>
          <p:nvPr/>
        </p:nvPicPr>
        <p:blipFill>
          <a:blip r:embed="rId16" cstate="print"/>
          <a:srcRect/>
          <a:stretch>
            <a:fillRect/>
          </a:stretch>
        </p:blipFill>
        <p:spPr bwMode="auto">
          <a:xfrm>
            <a:off x="11311467" y="137619"/>
            <a:ext cx="685800" cy="556612"/>
          </a:xfrm>
          <a:prstGeom prst="rect">
            <a:avLst/>
          </a:prstGeom>
          <a:noFill/>
          <a:ln w="9525">
            <a:noFill/>
            <a:miter lim="800000"/>
            <a:headEnd/>
            <a:tailEnd/>
          </a:ln>
        </p:spPr>
      </p:pic>
    </p:spTree>
    <p:extLst>
      <p:ext uri="{BB962C8B-B14F-4D97-AF65-F5344CB8AC3E}">
        <p14:creationId xmlns:p14="http://schemas.microsoft.com/office/powerpoint/2010/main" val="222302538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ftr="0"/>
  <p:txStyles>
    <p:titleStyle>
      <a:lvl1pPr algn="l" rtl="0" eaLnBrk="1" fontAlgn="base" hangingPunct="1">
        <a:spcBef>
          <a:spcPct val="0"/>
        </a:spcBef>
        <a:spcAft>
          <a:spcPct val="0"/>
        </a:spcAft>
        <a:defRPr sz="2400" b="1">
          <a:solidFill>
            <a:schemeClr val="bg1"/>
          </a:solidFill>
          <a:latin typeface="+mj-lt"/>
          <a:ea typeface="MS PGothic" pitchFamily="34" charset="-128"/>
          <a:cs typeface="+mj-cs"/>
        </a:defRPr>
      </a:lvl1pPr>
      <a:lvl2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2pPr>
      <a:lvl3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3pPr>
      <a:lvl4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4pPr>
      <a:lvl5pPr algn="l" rtl="0" eaLnBrk="1" fontAlgn="base" hangingPunct="1">
        <a:spcBef>
          <a:spcPct val="0"/>
        </a:spcBef>
        <a:spcAft>
          <a:spcPct val="0"/>
        </a:spcAft>
        <a:defRPr sz="2400" b="1">
          <a:solidFill>
            <a:schemeClr val="bg1"/>
          </a:solidFill>
          <a:latin typeface="Helvetica" pitchFamily="-112" charset="0"/>
          <a:ea typeface="MS PGothic" pitchFamily="34" charset="-128"/>
          <a:cs typeface="ＭＳ Ｐゴシック" pitchFamily="-112" charset="-128"/>
        </a:defRPr>
      </a:lvl5pPr>
      <a:lvl6pPr marL="4572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6pPr>
      <a:lvl7pPr marL="9144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7pPr>
      <a:lvl8pPr marL="13716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8pPr>
      <a:lvl9pPr marL="1828800" algn="l" rtl="0" eaLnBrk="1" fontAlgn="base" hangingPunct="1">
        <a:spcBef>
          <a:spcPct val="0"/>
        </a:spcBef>
        <a:spcAft>
          <a:spcPct val="0"/>
        </a:spcAft>
        <a:defRPr sz="2400" b="1">
          <a:solidFill>
            <a:schemeClr val="bg1"/>
          </a:solidFill>
          <a:latin typeface="Helvetica" pitchFamily="-112" charset="0"/>
          <a:ea typeface="ＭＳ Ｐゴシック" pitchFamily="-112" charset="-128"/>
          <a:cs typeface="ＭＳ Ｐゴシック" pitchFamily="-112" charset="-128"/>
        </a:defRPr>
      </a:lvl9pPr>
    </p:titleStyle>
    <p:bodyStyle>
      <a:lvl1pPr marL="225425" indent="-225425" algn="l" rtl="0" eaLnBrk="1" fontAlgn="base" hangingPunct="1">
        <a:spcBef>
          <a:spcPct val="20000"/>
        </a:spcBef>
        <a:spcAft>
          <a:spcPct val="0"/>
        </a:spcAft>
        <a:buChar char="•"/>
        <a:defRPr>
          <a:solidFill>
            <a:schemeClr val="tx1"/>
          </a:solidFill>
          <a:latin typeface="+mn-lt"/>
          <a:ea typeface="MS PGothic" pitchFamily="34" charset="-128"/>
          <a:cs typeface="+mn-cs"/>
        </a:defRPr>
      </a:lvl1pPr>
      <a:lvl2pPr marL="460375" indent="-233363" algn="l" rtl="0" eaLnBrk="1" fontAlgn="base" hangingPunct="1">
        <a:spcBef>
          <a:spcPct val="20000"/>
        </a:spcBef>
        <a:spcAft>
          <a:spcPct val="0"/>
        </a:spcAft>
        <a:buChar char="–"/>
        <a:defRPr>
          <a:solidFill>
            <a:schemeClr val="tx1"/>
          </a:solidFill>
          <a:latin typeface="+mn-lt"/>
          <a:ea typeface="MS PGothic" pitchFamily="34" charset="-128"/>
          <a:cs typeface="ＭＳ Ｐゴシック"/>
        </a:defRPr>
      </a:lvl2pPr>
      <a:lvl3pPr marL="687388" indent="-225425"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3pPr>
      <a:lvl4pPr marL="915988" indent="-227013"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4pPr>
      <a:lvl5pPr marL="1144588" indent="-227013" algn="l" rtl="0" eaLnBrk="1" fontAlgn="base" hangingPunct="1">
        <a:spcBef>
          <a:spcPct val="20000"/>
        </a:spcBef>
        <a:spcAft>
          <a:spcPct val="0"/>
        </a:spcAft>
        <a:buChar char="»"/>
        <a:defRPr>
          <a:solidFill>
            <a:schemeClr val="tx1"/>
          </a:solidFill>
          <a:latin typeface="+mn-lt"/>
          <a:ea typeface="ヒラギノ角ゴ Pro W3" pitchFamily="-106" charset="-128"/>
          <a:cs typeface="ヒラギノ角ゴ Pro W3" charset="-128"/>
        </a:defRPr>
      </a:lvl5pPr>
      <a:lvl6pPr marL="1601788" indent="-227013" algn="l" rtl="0" eaLnBrk="1" fontAlgn="base" hangingPunct="1">
        <a:spcBef>
          <a:spcPct val="20000"/>
        </a:spcBef>
        <a:spcAft>
          <a:spcPct val="0"/>
        </a:spcAft>
        <a:buChar char="»"/>
        <a:defRPr>
          <a:solidFill>
            <a:schemeClr val="tx1"/>
          </a:solidFill>
          <a:latin typeface="+mn-lt"/>
          <a:ea typeface="+mn-ea"/>
        </a:defRPr>
      </a:lvl6pPr>
      <a:lvl7pPr marL="2058988" indent="-227013" algn="l" rtl="0" eaLnBrk="1" fontAlgn="base" hangingPunct="1">
        <a:spcBef>
          <a:spcPct val="20000"/>
        </a:spcBef>
        <a:spcAft>
          <a:spcPct val="0"/>
        </a:spcAft>
        <a:buChar char="»"/>
        <a:defRPr>
          <a:solidFill>
            <a:schemeClr val="tx1"/>
          </a:solidFill>
          <a:latin typeface="+mn-lt"/>
          <a:ea typeface="+mn-ea"/>
        </a:defRPr>
      </a:lvl7pPr>
      <a:lvl8pPr marL="2516188" indent="-227013" algn="l" rtl="0" eaLnBrk="1" fontAlgn="base" hangingPunct="1">
        <a:spcBef>
          <a:spcPct val="20000"/>
        </a:spcBef>
        <a:spcAft>
          <a:spcPct val="0"/>
        </a:spcAft>
        <a:buChar char="»"/>
        <a:defRPr>
          <a:solidFill>
            <a:schemeClr val="tx1"/>
          </a:solidFill>
          <a:latin typeface="+mn-lt"/>
          <a:ea typeface="+mn-ea"/>
        </a:defRPr>
      </a:lvl8pPr>
      <a:lvl9pPr marL="2973388" indent="-227013" algn="l" rtl="0" eaLnBrk="1" fontAlgn="base" hangingPunct="1">
        <a:spcBef>
          <a:spcPct val="20000"/>
        </a:spcBef>
        <a:spcAft>
          <a:spcPct val="0"/>
        </a:spcAft>
        <a:buChar char="»"/>
        <a:defRPr>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hyperlink" Target="http://js-ev-draw01.ndc.nasa.gov/magicdraw/DSG-CHP-Model-html/Medical_System_Foundation_Lev_Care_IV_Short_Duration_Lunar_Orbit_ver_1.0.html"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BF0EF5-60F5-4D93-87C2-AB95BD222FDF}"/>
              </a:ext>
            </a:extLst>
          </p:cNvPr>
          <p:cNvSpPr>
            <a:spLocks noGrp="1"/>
          </p:cNvSpPr>
          <p:nvPr>
            <p:ph type="ctrTitle"/>
          </p:nvPr>
        </p:nvSpPr>
        <p:spPr>
          <a:xfrm>
            <a:off x="304572" y="1063292"/>
            <a:ext cx="10930467" cy="1687105"/>
          </a:xfrm>
        </p:spPr>
        <p:txBody>
          <a:bodyPr>
            <a:normAutofit/>
          </a:bodyPr>
          <a:lstStyle/>
          <a:p>
            <a:r>
              <a:rPr lang="en-US" dirty="0"/>
              <a:t>Candidate Formulary Development For Exploration Missions</a:t>
            </a:r>
          </a:p>
        </p:txBody>
      </p:sp>
      <p:sp>
        <p:nvSpPr>
          <p:cNvPr id="3" name="Subtitle 2">
            <a:extLst>
              <a:ext uri="{FF2B5EF4-FFF2-40B4-BE49-F238E27FC236}">
                <a16:creationId xmlns:a16="http://schemas.microsoft.com/office/drawing/2014/main" id="{6E4CBF58-09FC-45A6-981F-3FB2531024D5}"/>
              </a:ext>
            </a:extLst>
          </p:cNvPr>
          <p:cNvSpPr>
            <a:spLocks noGrp="1"/>
          </p:cNvSpPr>
          <p:nvPr>
            <p:ph type="subTitle" sz="quarter" idx="1"/>
          </p:nvPr>
        </p:nvSpPr>
        <p:spPr>
          <a:xfrm>
            <a:off x="304572" y="2525091"/>
            <a:ext cx="5606702" cy="3579874"/>
          </a:xfrm>
        </p:spPr>
        <p:txBody>
          <a:bodyPr>
            <a:normAutofit/>
          </a:bodyPr>
          <a:lstStyle/>
          <a:p>
            <a:r>
              <a:rPr lang="en-US" sz="2000" dirty="0"/>
              <a:t>Human Research Program</a:t>
            </a:r>
          </a:p>
          <a:p>
            <a:r>
              <a:rPr lang="en-US" sz="2000" dirty="0"/>
              <a:t>Exploration Medical Capability Element</a:t>
            </a:r>
          </a:p>
          <a:p>
            <a:endParaRPr lang="en-US" sz="2000" dirty="0"/>
          </a:p>
          <a:p>
            <a:r>
              <a:rPr lang="en-US" sz="2000" dirty="0"/>
              <a:t>February 2, 2021</a:t>
            </a:r>
          </a:p>
          <a:p>
            <a:r>
              <a:rPr lang="en-US" sz="2000" dirty="0"/>
              <a:t>Sincy Kurian, PharmD, </a:t>
            </a:r>
            <a:r>
              <a:rPr lang="en-US" sz="2000" dirty="0" err="1"/>
              <a:t>RPh</a:t>
            </a:r>
            <a:endParaRPr lang="en-US" sz="2000" dirty="0"/>
          </a:p>
          <a:p>
            <a:r>
              <a:rPr lang="en-US" sz="2000" dirty="0"/>
              <a:t>Tina Bayuse, PharmD, </a:t>
            </a:r>
            <a:r>
              <a:rPr lang="en-US" sz="2000" dirty="0" err="1"/>
              <a:t>RPh</a:t>
            </a:r>
            <a:endParaRPr lang="en-US" sz="2000" dirty="0"/>
          </a:p>
          <a:p>
            <a:r>
              <a:rPr lang="en-US" sz="2000" dirty="0"/>
              <a:t>Rebecca Blue, MD</a:t>
            </a:r>
          </a:p>
          <a:p>
            <a:r>
              <a:rPr lang="en-US" sz="2000" dirty="0"/>
              <a:t>Dana Levin, MD</a:t>
            </a:r>
          </a:p>
          <a:p>
            <a:endParaRPr lang="en-US" sz="2000" dirty="0"/>
          </a:p>
          <a:p>
            <a:endParaRPr lang="en-US" sz="2000" dirty="0"/>
          </a:p>
          <a:p>
            <a:endParaRPr lang="en-US" sz="2000" dirty="0"/>
          </a:p>
        </p:txBody>
      </p:sp>
      <p:sp>
        <p:nvSpPr>
          <p:cNvPr id="5" name="TextBox 4"/>
          <p:cNvSpPr txBox="1"/>
          <p:nvPr/>
        </p:nvSpPr>
        <p:spPr>
          <a:xfrm>
            <a:off x="1662545" y="6289964"/>
            <a:ext cx="7610763" cy="369332"/>
          </a:xfrm>
          <a:prstGeom prst="rect">
            <a:avLst/>
          </a:prstGeom>
          <a:noFill/>
        </p:spPr>
        <p:txBody>
          <a:bodyPr wrap="square" rtlCol="0">
            <a:spAutoFit/>
          </a:bodyPr>
          <a:lstStyle/>
          <a:p>
            <a:r>
              <a:rPr lang="en-US" b="1" dirty="0">
                <a:solidFill>
                  <a:schemeClr val="bg1"/>
                </a:solidFill>
              </a:rPr>
              <a:t>“Expanding the Boundaries of Space Medicine and Technology”</a:t>
            </a:r>
          </a:p>
        </p:txBody>
      </p:sp>
    </p:spTree>
    <p:extLst>
      <p:ext uri="{BB962C8B-B14F-4D97-AF65-F5344CB8AC3E}">
        <p14:creationId xmlns:p14="http://schemas.microsoft.com/office/powerpoint/2010/main" val="19992267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75709" y="92983"/>
            <a:ext cx="5421748" cy="609600"/>
          </a:xfrm>
        </p:spPr>
        <p:txBody>
          <a:bodyPr/>
          <a:lstStyle/>
          <a:p>
            <a:pPr algn="ctr"/>
            <a:r>
              <a:rPr lang="en-US" dirty="0"/>
              <a:t>Agenda</a:t>
            </a:r>
          </a:p>
        </p:txBody>
      </p:sp>
      <p:sp>
        <p:nvSpPr>
          <p:cNvPr id="3" name="Content Placeholder 2"/>
          <p:cNvSpPr>
            <a:spLocks noGrp="1"/>
          </p:cNvSpPr>
          <p:nvPr>
            <p:ph idx="1"/>
          </p:nvPr>
        </p:nvSpPr>
        <p:spPr>
          <a:xfrm>
            <a:off x="838200" y="1366982"/>
            <a:ext cx="10515600" cy="5153891"/>
          </a:xfrm>
        </p:spPr>
        <p:txBody>
          <a:bodyPr>
            <a:normAutofit/>
          </a:bodyPr>
          <a:lstStyle/>
          <a:p>
            <a:r>
              <a:rPr lang="en-US" sz="2400" dirty="0"/>
              <a:t>Objective</a:t>
            </a:r>
          </a:p>
          <a:p>
            <a:r>
              <a:rPr lang="en-US" sz="2400" dirty="0"/>
              <a:t>Background</a:t>
            </a:r>
          </a:p>
          <a:p>
            <a:r>
              <a:rPr lang="en-US" sz="2400" dirty="0"/>
              <a:t>Approach</a:t>
            </a:r>
          </a:p>
          <a:p>
            <a:r>
              <a:rPr lang="en-US" sz="2400" dirty="0"/>
              <a:t>Output</a:t>
            </a:r>
          </a:p>
          <a:p>
            <a:r>
              <a:rPr lang="en-US" sz="2400" dirty="0"/>
              <a:t>Challenges &amp; Limitations</a:t>
            </a:r>
          </a:p>
          <a:p>
            <a:r>
              <a:rPr lang="en-US" sz="2400" dirty="0"/>
              <a:t>Lessons Learned</a:t>
            </a:r>
          </a:p>
          <a:p>
            <a:endParaRPr lang="en-US" dirty="0"/>
          </a:p>
        </p:txBody>
      </p:sp>
      <p:pic>
        <p:nvPicPr>
          <p:cNvPr id="6" name="Picture 5"/>
          <p:cNvPicPr>
            <a:picLocks noChangeAspect="1"/>
          </p:cNvPicPr>
          <p:nvPr/>
        </p:nvPicPr>
        <p:blipFill rotWithShape="1">
          <a:blip r:embed="rId3" cstate="print">
            <a:extLst>
              <a:ext uri="{28A0092B-C50C-407E-A947-70E740481C1C}">
                <a14:useLocalDpi xmlns:a14="http://schemas.microsoft.com/office/drawing/2010/main" val="0"/>
              </a:ext>
            </a:extLst>
          </a:blip>
          <a:srcRect t="19649" b="31228"/>
          <a:stretch/>
        </p:blipFill>
        <p:spPr>
          <a:xfrm>
            <a:off x="241435" y="1"/>
            <a:ext cx="1722120" cy="845954"/>
          </a:xfrm>
          <a:prstGeom prst="rect">
            <a:avLst/>
          </a:prstGeom>
        </p:spPr>
      </p:pic>
    </p:spTree>
    <p:extLst>
      <p:ext uri="{BB962C8B-B14F-4D97-AF65-F5344CB8AC3E}">
        <p14:creationId xmlns:p14="http://schemas.microsoft.com/office/powerpoint/2010/main" val="200331367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A4479C-83F4-496F-BEF3-711D9C515B1A}"/>
              </a:ext>
            </a:extLst>
          </p:cNvPr>
          <p:cNvSpPr>
            <a:spLocks noGrp="1"/>
          </p:cNvSpPr>
          <p:nvPr>
            <p:ph type="title"/>
          </p:nvPr>
        </p:nvSpPr>
        <p:spPr/>
        <p:txBody>
          <a:bodyPr/>
          <a:lstStyle/>
          <a:p>
            <a:r>
              <a:rPr lang="en-US" dirty="0"/>
              <a:t>Objective</a:t>
            </a:r>
          </a:p>
        </p:txBody>
      </p:sp>
      <p:sp>
        <p:nvSpPr>
          <p:cNvPr id="3" name="Content Placeholder 2">
            <a:extLst>
              <a:ext uri="{FF2B5EF4-FFF2-40B4-BE49-F238E27FC236}">
                <a16:creationId xmlns:a16="http://schemas.microsoft.com/office/drawing/2014/main" id="{64D3B4FE-4CD9-419E-B7AB-04A35CAA2A35}"/>
              </a:ext>
            </a:extLst>
          </p:cNvPr>
          <p:cNvSpPr>
            <a:spLocks noGrp="1"/>
          </p:cNvSpPr>
          <p:nvPr>
            <p:ph idx="1"/>
          </p:nvPr>
        </p:nvSpPr>
        <p:spPr>
          <a:xfrm>
            <a:off x="587141" y="1276951"/>
            <a:ext cx="10363200" cy="4876800"/>
          </a:xfrm>
        </p:spPr>
        <p:txBody>
          <a:bodyPr/>
          <a:lstStyle/>
          <a:p>
            <a:pPr lvl="0"/>
            <a:r>
              <a:rPr lang="en-US" sz="2400" b="0" dirty="0"/>
              <a:t>Create a draft exploration formulary, tracing medical conditions and capabilities documented in </a:t>
            </a:r>
            <a:r>
              <a:rPr lang="en-US" sz="2400" b="0" dirty="0" err="1"/>
              <a:t>SysML</a:t>
            </a:r>
            <a:r>
              <a:rPr lang="en-US" sz="2400" b="0" dirty="0"/>
              <a:t>* models reflecting Level of Care IV and V medical systems </a:t>
            </a:r>
          </a:p>
          <a:p>
            <a:pPr marL="227012" lvl="1" indent="0">
              <a:buNone/>
            </a:pPr>
            <a:r>
              <a:rPr lang="en-US" b="1" dirty="0"/>
              <a:t>*</a:t>
            </a:r>
            <a:r>
              <a:rPr lang="en-US" b="1" dirty="0" err="1"/>
              <a:t>SysML</a:t>
            </a:r>
            <a:r>
              <a:rPr lang="en-US" b="0" dirty="0"/>
              <a:t> – Systems Modeling Language</a:t>
            </a:r>
            <a:endParaRPr lang="en-US" dirty="0"/>
          </a:p>
          <a:p>
            <a:pPr lvl="1"/>
            <a:endParaRPr lang="en-US" dirty="0"/>
          </a:p>
        </p:txBody>
      </p:sp>
      <p:sp>
        <p:nvSpPr>
          <p:cNvPr id="5" name="Slide Number Placeholder 4">
            <a:extLst>
              <a:ext uri="{FF2B5EF4-FFF2-40B4-BE49-F238E27FC236}">
                <a16:creationId xmlns:a16="http://schemas.microsoft.com/office/drawing/2014/main" id="{F3B9D496-1165-4790-B326-7E9B97E0F6C1}"/>
              </a:ext>
            </a:extLst>
          </p:cNvPr>
          <p:cNvSpPr>
            <a:spLocks noGrp="1"/>
          </p:cNvSpPr>
          <p:nvPr>
            <p:ph type="sldNum" sz="quarter" idx="4"/>
          </p:nvPr>
        </p:nvSpPr>
        <p:spPr/>
        <p:txBody>
          <a:bodyPr/>
          <a:lstStyle/>
          <a:p>
            <a:fld id="{60E58D69-6F75-46EC-B381-A34C4F305958}" type="slidenum">
              <a:rPr lang="en-US" smtClean="0"/>
              <a:pPr/>
              <a:t>3</a:t>
            </a:fld>
            <a:endParaRPr lang="en-US" sz="1000" dirty="0"/>
          </a:p>
        </p:txBody>
      </p:sp>
    </p:spTree>
    <p:extLst>
      <p:ext uri="{BB962C8B-B14F-4D97-AF65-F5344CB8AC3E}">
        <p14:creationId xmlns:p14="http://schemas.microsoft.com/office/powerpoint/2010/main" val="6942566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9D8BD1-71D1-487C-977B-B99A8447B068}"/>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EB802C0F-0E77-4266-8EF6-366941390B17}"/>
              </a:ext>
            </a:extLst>
          </p:cNvPr>
          <p:cNvSpPr>
            <a:spLocks noGrp="1"/>
          </p:cNvSpPr>
          <p:nvPr>
            <p:ph idx="1"/>
          </p:nvPr>
        </p:nvSpPr>
        <p:spPr/>
        <p:txBody>
          <a:bodyPr/>
          <a:lstStyle/>
          <a:p>
            <a:pPr marL="0" indent="0" algn="ctr">
              <a:buNone/>
            </a:pPr>
            <a:r>
              <a:rPr lang="en-US" dirty="0"/>
              <a:t>Design Reference Mission Informs the Medical System “Level of Care”</a:t>
            </a:r>
          </a:p>
          <a:p>
            <a:endParaRPr lang="en-US" dirty="0"/>
          </a:p>
          <a:p>
            <a:r>
              <a:rPr lang="en-US" dirty="0"/>
              <a:t>Level of Care 4:</a:t>
            </a:r>
          </a:p>
          <a:p>
            <a:pPr lvl="1"/>
            <a:r>
              <a:rPr lang="en-US" sz="1400" dirty="0"/>
              <a:t>“Moderate to high level of potential risk…medical issues beyond routine ambulatory medicine… Preventive strategies shall be used to a greater degree to reduce the overall risk … The ability to support chronic illness is limited…”</a:t>
            </a:r>
          </a:p>
          <a:p>
            <a:pPr lvl="1"/>
            <a:r>
              <a:rPr lang="en-US" sz="1400" dirty="0"/>
              <a:t>Semi-autonomous operation</a:t>
            </a:r>
          </a:p>
          <a:p>
            <a:pPr lvl="1"/>
            <a:r>
              <a:rPr lang="en-US" sz="1400" dirty="0"/>
              <a:t>Intended for missions of long duration</a:t>
            </a:r>
          </a:p>
          <a:p>
            <a:pPr lvl="1"/>
            <a:r>
              <a:rPr lang="en-US" sz="1400" dirty="0"/>
              <a:t>Evacuation is possible but extended (days)</a:t>
            </a:r>
          </a:p>
          <a:p>
            <a:endParaRPr lang="en-US" dirty="0"/>
          </a:p>
          <a:p>
            <a:r>
              <a:rPr lang="en-US" dirty="0"/>
              <a:t>Level of Care 5:</a:t>
            </a:r>
          </a:p>
          <a:p>
            <a:pPr lvl="1"/>
            <a:r>
              <a:rPr lang="en-US" sz="1400" dirty="0"/>
              <a:t>“A high level of potential risk exists that personnel may experience medical problems…Preventive strategies shall be used to a greater degree to reduce the overall risk. The ability to support chronic illness is limited… including increasing levels of autonomous advanced care…The training and skill of the caregiver shall be at the physician level…</a:t>
            </a:r>
          </a:p>
          <a:p>
            <a:pPr lvl="1"/>
            <a:r>
              <a:rPr lang="en-US" sz="1400" dirty="0"/>
              <a:t>Autonomous operation</a:t>
            </a:r>
          </a:p>
          <a:p>
            <a:pPr lvl="1"/>
            <a:r>
              <a:rPr lang="en-US" sz="1400" dirty="0"/>
              <a:t>Long duration missions</a:t>
            </a:r>
          </a:p>
          <a:p>
            <a:pPr lvl="1"/>
            <a:r>
              <a:rPr lang="en-US" sz="1400" dirty="0"/>
              <a:t>Limited or impossible evacuation</a:t>
            </a:r>
          </a:p>
          <a:p>
            <a:pPr lvl="1"/>
            <a:endParaRPr lang="en-US" dirty="0">
              <a:solidFill>
                <a:srgbClr val="FF0000"/>
              </a:solidFill>
            </a:endParaRPr>
          </a:p>
        </p:txBody>
      </p:sp>
      <p:sp>
        <p:nvSpPr>
          <p:cNvPr id="5" name="Slide Number Placeholder 4">
            <a:extLst>
              <a:ext uri="{FF2B5EF4-FFF2-40B4-BE49-F238E27FC236}">
                <a16:creationId xmlns:a16="http://schemas.microsoft.com/office/drawing/2014/main" id="{CE6A886E-680B-4A6B-AA8F-C2E9A1EFF664}"/>
              </a:ext>
            </a:extLst>
          </p:cNvPr>
          <p:cNvSpPr>
            <a:spLocks noGrp="1"/>
          </p:cNvSpPr>
          <p:nvPr>
            <p:ph type="sldNum" sz="quarter" idx="4"/>
          </p:nvPr>
        </p:nvSpPr>
        <p:spPr/>
        <p:txBody>
          <a:bodyPr/>
          <a:lstStyle/>
          <a:p>
            <a:fld id="{60E58D69-6F75-46EC-B381-A34C4F305958}" type="slidenum">
              <a:rPr lang="en-US" smtClean="0"/>
              <a:pPr/>
              <a:t>4</a:t>
            </a:fld>
            <a:endParaRPr lang="en-US" sz="1000" dirty="0"/>
          </a:p>
        </p:txBody>
      </p:sp>
    </p:spTree>
    <p:extLst>
      <p:ext uri="{BB962C8B-B14F-4D97-AF65-F5344CB8AC3E}">
        <p14:creationId xmlns:p14="http://schemas.microsoft.com/office/powerpoint/2010/main" val="233628372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E1C8EF1-70CD-4E44-AFEE-121ECA8D3956}"/>
              </a:ext>
            </a:extLst>
          </p:cNvPr>
          <p:cNvSpPr>
            <a:spLocks noGrp="1"/>
          </p:cNvSpPr>
          <p:nvPr>
            <p:ph type="title"/>
          </p:nvPr>
        </p:nvSpPr>
        <p:spPr/>
        <p:txBody>
          <a:bodyPr/>
          <a:lstStyle/>
          <a:p>
            <a:r>
              <a:rPr lang="en-US" dirty="0"/>
              <a:t>Background</a:t>
            </a:r>
          </a:p>
        </p:txBody>
      </p:sp>
      <p:sp>
        <p:nvSpPr>
          <p:cNvPr id="3" name="Content Placeholder 2">
            <a:extLst>
              <a:ext uri="{FF2B5EF4-FFF2-40B4-BE49-F238E27FC236}">
                <a16:creationId xmlns:a16="http://schemas.microsoft.com/office/drawing/2014/main" id="{A36CC362-FC38-4C7C-8618-0179249007C3}"/>
              </a:ext>
            </a:extLst>
          </p:cNvPr>
          <p:cNvSpPr>
            <a:spLocks noGrp="1"/>
          </p:cNvSpPr>
          <p:nvPr>
            <p:ph idx="1"/>
          </p:nvPr>
        </p:nvSpPr>
        <p:spPr/>
        <p:txBody>
          <a:bodyPr/>
          <a:lstStyle/>
          <a:p>
            <a:pPr marL="0" indent="0">
              <a:buNone/>
            </a:pPr>
            <a:r>
              <a:rPr lang="en-US" dirty="0"/>
              <a:t>Definitions:</a:t>
            </a:r>
          </a:p>
          <a:p>
            <a:endParaRPr lang="en-US" b="0" dirty="0"/>
          </a:p>
          <a:p>
            <a:r>
              <a:rPr lang="en-US" dirty="0"/>
              <a:t>Condition</a:t>
            </a:r>
            <a:r>
              <a:rPr lang="en-US" b="0" dirty="0"/>
              <a:t>: Medical diagnosis or symptom</a:t>
            </a:r>
          </a:p>
          <a:p>
            <a:r>
              <a:rPr lang="en-US" dirty="0"/>
              <a:t>Capability</a:t>
            </a:r>
            <a:r>
              <a:rPr lang="en-US" b="0" dirty="0"/>
              <a:t>: Action provided by a caregiver to address a condition</a:t>
            </a:r>
          </a:p>
          <a:p>
            <a:r>
              <a:rPr lang="en-US" dirty="0"/>
              <a:t>Resource</a:t>
            </a:r>
            <a:r>
              <a:rPr lang="en-US" b="0" dirty="0"/>
              <a:t>: Tangible and intangible assets (skills/training/crew time/just in time training) used for the management (diagnosis, treatment, prevention, long term management) of a given condition or of a planned activity. </a:t>
            </a:r>
          </a:p>
          <a:p>
            <a:endParaRPr lang="en-US" dirty="0"/>
          </a:p>
        </p:txBody>
      </p:sp>
      <p:sp>
        <p:nvSpPr>
          <p:cNvPr id="5" name="Slide Number Placeholder 4">
            <a:extLst>
              <a:ext uri="{FF2B5EF4-FFF2-40B4-BE49-F238E27FC236}">
                <a16:creationId xmlns:a16="http://schemas.microsoft.com/office/drawing/2014/main" id="{FCAE036C-8E36-47A6-9268-4AF5395A19A6}"/>
              </a:ext>
            </a:extLst>
          </p:cNvPr>
          <p:cNvSpPr>
            <a:spLocks noGrp="1"/>
          </p:cNvSpPr>
          <p:nvPr>
            <p:ph type="sldNum" sz="quarter" idx="4"/>
          </p:nvPr>
        </p:nvSpPr>
        <p:spPr/>
        <p:txBody>
          <a:bodyPr/>
          <a:lstStyle/>
          <a:p>
            <a:fld id="{60E58D69-6F75-46EC-B381-A34C4F305958}" type="slidenum">
              <a:rPr lang="en-US" smtClean="0"/>
              <a:pPr/>
              <a:t>5</a:t>
            </a:fld>
            <a:endParaRPr lang="en-US" sz="1000" dirty="0"/>
          </a:p>
        </p:txBody>
      </p:sp>
    </p:spTree>
    <p:extLst>
      <p:ext uri="{BB962C8B-B14F-4D97-AF65-F5344CB8AC3E}">
        <p14:creationId xmlns:p14="http://schemas.microsoft.com/office/powerpoint/2010/main" val="23051918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9C6E6-5064-4478-B05F-EEDEFA6D14F0}"/>
              </a:ext>
            </a:extLst>
          </p:cNvPr>
          <p:cNvSpPr>
            <a:spLocks noGrp="1"/>
          </p:cNvSpPr>
          <p:nvPr>
            <p:ph type="title"/>
          </p:nvPr>
        </p:nvSpPr>
        <p:spPr/>
        <p:txBody>
          <a:bodyPr/>
          <a:lstStyle/>
          <a:p>
            <a:r>
              <a:rPr lang="en-US" dirty="0"/>
              <a:t>Approach</a:t>
            </a:r>
          </a:p>
        </p:txBody>
      </p:sp>
      <p:sp>
        <p:nvSpPr>
          <p:cNvPr id="3" name="Content Placeholder 2">
            <a:extLst>
              <a:ext uri="{FF2B5EF4-FFF2-40B4-BE49-F238E27FC236}">
                <a16:creationId xmlns:a16="http://schemas.microsoft.com/office/drawing/2014/main" id="{3217DD4B-D3F5-4BD1-8113-D50491715E94}"/>
              </a:ext>
            </a:extLst>
          </p:cNvPr>
          <p:cNvSpPr>
            <a:spLocks noGrp="1"/>
          </p:cNvSpPr>
          <p:nvPr>
            <p:ph idx="1"/>
          </p:nvPr>
        </p:nvSpPr>
        <p:spPr/>
        <p:txBody>
          <a:bodyPr/>
          <a:lstStyle/>
          <a:p>
            <a:pPr marL="334962" indent="-342900"/>
            <a:r>
              <a:rPr lang="en-US" sz="2400" b="0" dirty="0"/>
              <a:t>This effort began by using a subject matter expert (SME) generated Exploration Medical Conditions List and the associated medical system capabilities necessary to treat them</a:t>
            </a:r>
          </a:p>
          <a:p>
            <a:pPr marL="334962" indent="-342900"/>
            <a:r>
              <a:rPr lang="en-US" sz="2400" b="0" dirty="0"/>
              <a:t>Using the systems engineering software </a:t>
            </a:r>
            <a:r>
              <a:rPr lang="en-US" sz="2400" b="0" dirty="0" err="1"/>
              <a:t>MagicDraw</a:t>
            </a:r>
            <a:r>
              <a:rPr lang="en-US" sz="2400" b="0" baseline="30000" dirty="0" err="1"/>
              <a:t>TM</a:t>
            </a:r>
            <a:r>
              <a:rPr lang="en-US" sz="2400" b="0" dirty="0"/>
              <a:t> and knowledge of pharmaceutical use and efficacy in spaceflight, the team traced appropriate medications to the medical conditions</a:t>
            </a:r>
          </a:p>
          <a:p>
            <a:pPr marL="334962" indent="-342900"/>
            <a:r>
              <a:rPr lang="en-US" sz="2400" b="0" dirty="0"/>
              <a:t>These traces were used to pilot the process for generating a candidate formulary for level of care 4 and level of care 5 medical systems</a:t>
            </a:r>
          </a:p>
          <a:p>
            <a:pPr marL="334962" indent="-342900"/>
            <a:r>
              <a:rPr lang="en-US" sz="2400" b="0" dirty="0"/>
              <a:t>The medications in this database will reflect the medications listed in the pharmaceutical information database</a:t>
            </a:r>
          </a:p>
          <a:p>
            <a:pPr marL="334962" indent="-342900"/>
            <a:endParaRPr lang="en-US" b="0" dirty="0"/>
          </a:p>
          <a:p>
            <a:endParaRPr lang="en-US" dirty="0"/>
          </a:p>
        </p:txBody>
      </p:sp>
      <p:sp>
        <p:nvSpPr>
          <p:cNvPr id="5" name="Slide Number Placeholder 4">
            <a:extLst>
              <a:ext uri="{FF2B5EF4-FFF2-40B4-BE49-F238E27FC236}">
                <a16:creationId xmlns:a16="http://schemas.microsoft.com/office/drawing/2014/main" id="{DE0DF846-4A04-427B-AFCD-017A81AF6C88}"/>
              </a:ext>
            </a:extLst>
          </p:cNvPr>
          <p:cNvSpPr>
            <a:spLocks noGrp="1"/>
          </p:cNvSpPr>
          <p:nvPr>
            <p:ph type="sldNum" sz="quarter" idx="4"/>
          </p:nvPr>
        </p:nvSpPr>
        <p:spPr/>
        <p:txBody>
          <a:bodyPr/>
          <a:lstStyle/>
          <a:p>
            <a:fld id="{60E58D69-6F75-46EC-B381-A34C4F305958}" type="slidenum">
              <a:rPr lang="en-US" smtClean="0"/>
              <a:pPr/>
              <a:t>6</a:t>
            </a:fld>
            <a:endParaRPr lang="en-US" sz="1000" dirty="0"/>
          </a:p>
        </p:txBody>
      </p:sp>
    </p:spTree>
    <p:extLst>
      <p:ext uri="{BB962C8B-B14F-4D97-AF65-F5344CB8AC3E}">
        <p14:creationId xmlns:p14="http://schemas.microsoft.com/office/powerpoint/2010/main" val="32866671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A58C3-7A26-413F-9BB8-D24AE570F42B}"/>
              </a:ext>
            </a:extLst>
          </p:cNvPr>
          <p:cNvSpPr>
            <a:spLocks noGrp="1"/>
          </p:cNvSpPr>
          <p:nvPr>
            <p:ph type="title"/>
          </p:nvPr>
        </p:nvSpPr>
        <p:spPr/>
        <p:txBody>
          <a:bodyPr/>
          <a:lstStyle/>
          <a:p>
            <a:r>
              <a:rPr lang="en-US" dirty="0"/>
              <a:t>Approach</a:t>
            </a:r>
          </a:p>
        </p:txBody>
      </p:sp>
      <p:sp>
        <p:nvSpPr>
          <p:cNvPr id="3" name="Content Placeholder 2">
            <a:extLst>
              <a:ext uri="{FF2B5EF4-FFF2-40B4-BE49-F238E27FC236}">
                <a16:creationId xmlns:a16="http://schemas.microsoft.com/office/drawing/2014/main" id="{4C71F6B9-6B27-4D40-B458-1AB6B13B90C0}"/>
              </a:ext>
            </a:extLst>
          </p:cNvPr>
          <p:cNvSpPr>
            <a:spLocks noGrp="1"/>
          </p:cNvSpPr>
          <p:nvPr>
            <p:ph idx="1"/>
          </p:nvPr>
        </p:nvSpPr>
        <p:spPr/>
        <p:txBody>
          <a:bodyPr/>
          <a:lstStyle/>
          <a:p>
            <a:pPr marL="334962" indent="-342900"/>
            <a:r>
              <a:rPr lang="en-US" sz="2400" b="0" dirty="0"/>
              <a:t>Level of Care 4 &amp; 5 condition </a:t>
            </a:r>
            <a:r>
              <a:rPr lang="en-US" sz="2400" b="0" dirty="0">
                <a:sym typeface="Wingdings" panose="05000000000000000000" pitchFamily="2" charset="2"/>
              </a:rPr>
              <a:t> </a:t>
            </a:r>
            <a:r>
              <a:rPr lang="en-US" sz="2400" b="0" dirty="0"/>
              <a:t>capability </a:t>
            </a:r>
            <a:r>
              <a:rPr lang="en-US" sz="2400" b="0" dirty="0">
                <a:sym typeface="Wingdings" panose="05000000000000000000" pitchFamily="2" charset="2"/>
              </a:rPr>
              <a:t></a:t>
            </a:r>
            <a:r>
              <a:rPr lang="en-US" sz="2400" b="0" dirty="0"/>
              <a:t> resource allocations were made in Magic Draw by </a:t>
            </a:r>
            <a:r>
              <a:rPr lang="en-US" sz="2400" b="0" dirty="0" err="1"/>
              <a:t>ExMC</a:t>
            </a:r>
            <a:r>
              <a:rPr lang="en-US" sz="2400" b="0" dirty="0"/>
              <a:t> physicians</a:t>
            </a:r>
          </a:p>
          <a:p>
            <a:pPr marL="334962" indent="-342900"/>
            <a:endParaRPr lang="en-US" sz="2400" b="0" dirty="0"/>
          </a:p>
          <a:p>
            <a:pPr marL="334962" indent="-342900"/>
            <a:r>
              <a:rPr lang="en-US" sz="2400" b="0" dirty="0"/>
              <a:t>SME clinical pharmacy operations team (after collaborative discussion with </a:t>
            </a:r>
            <a:r>
              <a:rPr lang="en-US" sz="2400" b="0" dirty="0" err="1"/>
              <a:t>ExMC</a:t>
            </a:r>
            <a:r>
              <a:rPr lang="en-US" sz="2400" b="0" dirty="0"/>
              <a:t> physicians) provided input for pharmaceutical care related content by using current clinical practice guidelines and refining the spreadsheet to reflect best practices according to spaceflight</a:t>
            </a:r>
            <a:endParaRPr lang="en-US" dirty="0"/>
          </a:p>
        </p:txBody>
      </p:sp>
      <p:sp>
        <p:nvSpPr>
          <p:cNvPr id="5" name="Slide Number Placeholder 4">
            <a:extLst>
              <a:ext uri="{FF2B5EF4-FFF2-40B4-BE49-F238E27FC236}">
                <a16:creationId xmlns:a16="http://schemas.microsoft.com/office/drawing/2014/main" id="{034E292C-8564-49F0-97B5-F68A8B2E278C}"/>
              </a:ext>
            </a:extLst>
          </p:cNvPr>
          <p:cNvSpPr>
            <a:spLocks noGrp="1"/>
          </p:cNvSpPr>
          <p:nvPr>
            <p:ph type="sldNum" sz="quarter" idx="4"/>
          </p:nvPr>
        </p:nvSpPr>
        <p:spPr/>
        <p:txBody>
          <a:bodyPr/>
          <a:lstStyle/>
          <a:p>
            <a:fld id="{60E58D69-6F75-46EC-B381-A34C4F305958}" type="slidenum">
              <a:rPr lang="en-US" smtClean="0"/>
              <a:pPr/>
              <a:t>7</a:t>
            </a:fld>
            <a:endParaRPr lang="en-US" sz="1000" dirty="0"/>
          </a:p>
        </p:txBody>
      </p:sp>
    </p:spTree>
    <p:extLst>
      <p:ext uri="{BB962C8B-B14F-4D97-AF65-F5344CB8AC3E}">
        <p14:creationId xmlns:p14="http://schemas.microsoft.com/office/powerpoint/2010/main" val="13095673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93DA9E-AA8C-4101-BEDD-8388CDE6D4F3}"/>
              </a:ext>
            </a:extLst>
          </p:cNvPr>
          <p:cNvSpPr>
            <a:spLocks noGrp="1"/>
          </p:cNvSpPr>
          <p:nvPr>
            <p:ph type="title"/>
          </p:nvPr>
        </p:nvSpPr>
        <p:spPr/>
        <p:txBody>
          <a:bodyPr/>
          <a:lstStyle/>
          <a:p>
            <a:r>
              <a:rPr lang="en-US" dirty="0"/>
              <a:t>Output </a:t>
            </a:r>
          </a:p>
        </p:txBody>
      </p:sp>
      <p:sp>
        <p:nvSpPr>
          <p:cNvPr id="3" name="Content Placeholder 2">
            <a:extLst>
              <a:ext uri="{FF2B5EF4-FFF2-40B4-BE49-F238E27FC236}">
                <a16:creationId xmlns:a16="http://schemas.microsoft.com/office/drawing/2014/main" id="{5B99FC75-8F04-4556-853D-C5E9E2C7A067}"/>
              </a:ext>
            </a:extLst>
          </p:cNvPr>
          <p:cNvSpPr>
            <a:spLocks noGrp="1"/>
          </p:cNvSpPr>
          <p:nvPr>
            <p:ph idx="1"/>
          </p:nvPr>
        </p:nvSpPr>
        <p:spPr/>
        <p:txBody>
          <a:bodyPr/>
          <a:lstStyle/>
          <a:p>
            <a:pPr>
              <a:buFont typeface="Arial" panose="020B0604020202020204" pitchFamily="34" charset="0"/>
              <a:buChar char="•"/>
            </a:pPr>
            <a:r>
              <a:rPr lang="en-US" sz="2400" b="0" dirty="0"/>
              <a:t>The refined traced lists exported from Magic Draw are used to produce reports showing the following relationships:</a:t>
            </a:r>
          </a:p>
          <a:p>
            <a:pPr lvl="1">
              <a:buFont typeface="Arial" panose="020B0604020202020204" pitchFamily="34" charset="0"/>
              <a:buChar char="•"/>
            </a:pPr>
            <a:r>
              <a:rPr lang="en-US" sz="2200" dirty="0" err="1"/>
              <a:t>D</a:t>
            </a:r>
            <a:r>
              <a:rPr lang="en-US" sz="2200" b="0" dirty="0" err="1"/>
              <a:t>rug</a:t>
            </a:r>
            <a:r>
              <a:rPr lang="en-US" sz="2200" b="0" dirty="0" err="1">
                <a:sym typeface="Wingdings" panose="05000000000000000000" pitchFamily="2" charset="2"/>
              </a:rPr>
              <a:t></a:t>
            </a:r>
            <a:r>
              <a:rPr lang="en-US" sz="2200" dirty="0" err="1">
                <a:sym typeface="Wingdings" panose="05000000000000000000" pitchFamily="2" charset="2"/>
              </a:rPr>
              <a:t>C</a:t>
            </a:r>
            <a:r>
              <a:rPr lang="en-US" sz="2200" b="0" dirty="0" err="1">
                <a:sym typeface="Wingdings" panose="05000000000000000000" pitchFamily="2" charset="2"/>
              </a:rPr>
              <a:t>ondition</a:t>
            </a:r>
            <a:r>
              <a:rPr lang="en-US" sz="2200" b="0" dirty="0">
                <a:sym typeface="Wingdings" panose="05000000000000000000" pitchFamily="2" charset="2"/>
              </a:rPr>
              <a:t> </a:t>
            </a:r>
          </a:p>
          <a:p>
            <a:pPr lvl="1">
              <a:buFont typeface="Arial" panose="020B0604020202020204" pitchFamily="34" charset="0"/>
              <a:buChar char="•"/>
            </a:pPr>
            <a:r>
              <a:rPr lang="en-US" sz="2200" dirty="0" err="1">
                <a:sym typeface="Wingdings" panose="05000000000000000000" pitchFamily="2" charset="2"/>
              </a:rPr>
              <a:t>C</a:t>
            </a:r>
            <a:r>
              <a:rPr lang="en-US" sz="2200" b="0" dirty="0" err="1">
                <a:sym typeface="Wingdings" panose="05000000000000000000" pitchFamily="2" charset="2"/>
              </a:rPr>
              <a:t>onditionDrug</a:t>
            </a:r>
            <a:endParaRPr lang="en-US" sz="2200" dirty="0">
              <a:sym typeface="Wingdings" panose="05000000000000000000" pitchFamily="2" charset="2"/>
            </a:endParaRPr>
          </a:p>
          <a:p>
            <a:pPr lvl="1">
              <a:buFont typeface="Arial" panose="020B0604020202020204" pitchFamily="34" charset="0"/>
              <a:buChar char="•"/>
            </a:pPr>
            <a:r>
              <a:rPr lang="en-US" sz="2200" dirty="0" err="1">
                <a:sym typeface="Wingdings" panose="05000000000000000000" pitchFamily="2" charset="2"/>
              </a:rPr>
              <a:t>DrugCapability</a:t>
            </a:r>
            <a:endParaRPr lang="en-US" sz="2200" dirty="0">
              <a:sym typeface="Wingdings" panose="05000000000000000000" pitchFamily="2" charset="2"/>
            </a:endParaRPr>
          </a:p>
          <a:p>
            <a:pPr lvl="1">
              <a:buFont typeface="Arial" panose="020B0604020202020204" pitchFamily="34" charset="0"/>
              <a:buChar char="•"/>
            </a:pPr>
            <a:r>
              <a:rPr lang="en-US" sz="2200" b="0" dirty="0" err="1">
                <a:sym typeface="Wingdings" panose="05000000000000000000" pitchFamily="2" charset="2"/>
              </a:rPr>
              <a:t>CapabilityDrug</a:t>
            </a:r>
            <a:r>
              <a:rPr lang="en-US" sz="2200" dirty="0">
                <a:sym typeface="Wingdings" panose="05000000000000000000" pitchFamily="2" charset="2"/>
              </a:rPr>
              <a:t> </a:t>
            </a:r>
          </a:p>
          <a:p>
            <a:endParaRPr lang="en-US" dirty="0"/>
          </a:p>
        </p:txBody>
      </p:sp>
      <p:sp>
        <p:nvSpPr>
          <p:cNvPr id="5" name="Slide Number Placeholder 4">
            <a:extLst>
              <a:ext uri="{FF2B5EF4-FFF2-40B4-BE49-F238E27FC236}">
                <a16:creationId xmlns:a16="http://schemas.microsoft.com/office/drawing/2014/main" id="{711B5947-77F0-48A2-9A92-C69E0E3D9DFC}"/>
              </a:ext>
            </a:extLst>
          </p:cNvPr>
          <p:cNvSpPr>
            <a:spLocks noGrp="1"/>
          </p:cNvSpPr>
          <p:nvPr>
            <p:ph type="sldNum" sz="quarter" idx="4"/>
          </p:nvPr>
        </p:nvSpPr>
        <p:spPr/>
        <p:txBody>
          <a:bodyPr/>
          <a:lstStyle/>
          <a:p>
            <a:fld id="{60E58D69-6F75-46EC-B381-A34C4F305958}" type="slidenum">
              <a:rPr lang="en-US" smtClean="0"/>
              <a:pPr/>
              <a:t>8</a:t>
            </a:fld>
            <a:endParaRPr lang="en-US" sz="1000" dirty="0"/>
          </a:p>
        </p:txBody>
      </p:sp>
    </p:spTree>
    <p:extLst>
      <p:ext uri="{BB962C8B-B14F-4D97-AF65-F5344CB8AC3E}">
        <p14:creationId xmlns:p14="http://schemas.microsoft.com/office/powerpoint/2010/main" val="6311192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3FACE857-F20E-442B-B2FD-95384DBC7071}"/>
              </a:ext>
            </a:extLst>
          </p:cNvPr>
          <p:cNvSpPr>
            <a:spLocks noGrp="1"/>
          </p:cNvSpPr>
          <p:nvPr>
            <p:ph type="sldNum" sz="quarter" idx="4"/>
          </p:nvPr>
        </p:nvSpPr>
        <p:spPr/>
        <p:txBody>
          <a:bodyPr/>
          <a:lstStyle/>
          <a:p>
            <a:fld id="{60E58D69-6F75-46EC-B381-A34C4F305958}" type="slidenum">
              <a:rPr lang="en-US" smtClean="0"/>
              <a:pPr/>
              <a:t>9</a:t>
            </a:fld>
            <a:endParaRPr lang="en-US" sz="1000" dirty="0"/>
          </a:p>
        </p:txBody>
      </p:sp>
      <p:sp>
        <p:nvSpPr>
          <p:cNvPr id="3" name="Rectangle 2">
            <a:extLst>
              <a:ext uri="{FF2B5EF4-FFF2-40B4-BE49-F238E27FC236}">
                <a16:creationId xmlns:a16="http://schemas.microsoft.com/office/drawing/2014/main" id="{209EFFC4-4663-410D-8F93-7126DF6012FE}"/>
              </a:ext>
            </a:extLst>
          </p:cNvPr>
          <p:cNvSpPr/>
          <p:nvPr/>
        </p:nvSpPr>
        <p:spPr>
          <a:xfrm>
            <a:off x="149393" y="3189725"/>
            <a:ext cx="2371288" cy="830997"/>
          </a:xfrm>
          <a:prstGeom prst="rect">
            <a:avLst/>
          </a:prstGeom>
        </p:spPr>
        <p:txBody>
          <a:bodyPr wrap="square">
            <a:spAutoFit/>
          </a:bodyPr>
          <a:lstStyle/>
          <a:p>
            <a:r>
              <a:rPr lang="en-US" sz="2400" dirty="0"/>
              <a:t>Pharmaceutical </a:t>
            </a:r>
            <a:r>
              <a:rPr lang="en-US" sz="2400" dirty="0">
                <a:sym typeface="Wingdings" panose="05000000000000000000" pitchFamily="2" charset="2"/>
              </a:rPr>
              <a:t> Condition</a:t>
            </a:r>
            <a:endParaRPr lang="en-US" sz="2400" dirty="0"/>
          </a:p>
        </p:txBody>
      </p:sp>
      <p:sp>
        <p:nvSpPr>
          <p:cNvPr id="6" name="Title 5">
            <a:extLst>
              <a:ext uri="{FF2B5EF4-FFF2-40B4-BE49-F238E27FC236}">
                <a16:creationId xmlns:a16="http://schemas.microsoft.com/office/drawing/2014/main" id="{E3D700DF-CE17-4814-BB0F-EA8611E4D669}"/>
              </a:ext>
            </a:extLst>
          </p:cNvPr>
          <p:cNvSpPr>
            <a:spLocks noGrp="1"/>
          </p:cNvSpPr>
          <p:nvPr>
            <p:ph type="title"/>
          </p:nvPr>
        </p:nvSpPr>
        <p:spPr/>
        <p:txBody>
          <a:bodyPr/>
          <a:lstStyle/>
          <a:p>
            <a:r>
              <a:rPr lang="en-US" dirty="0"/>
              <a:t>Output </a:t>
            </a:r>
          </a:p>
        </p:txBody>
      </p:sp>
      <p:sp>
        <p:nvSpPr>
          <p:cNvPr id="8" name="TextBox 7">
            <a:extLst>
              <a:ext uri="{FF2B5EF4-FFF2-40B4-BE49-F238E27FC236}">
                <a16:creationId xmlns:a16="http://schemas.microsoft.com/office/drawing/2014/main" id="{02CB58C7-9194-4F7A-AF7F-0535766C663C}"/>
              </a:ext>
            </a:extLst>
          </p:cNvPr>
          <p:cNvSpPr txBox="1"/>
          <p:nvPr/>
        </p:nvSpPr>
        <p:spPr>
          <a:xfrm>
            <a:off x="67732" y="6428601"/>
            <a:ext cx="5701364" cy="553998"/>
          </a:xfrm>
          <a:prstGeom prst="rect">
            <a:avLst/>
          </a:prstGeom>
          <a:noFill/>
        </p:spPr>
        <p:txBody>
          <a:bodyPr wrap="square" rtlCol="0">
            <a:spAutoFit/>
          </a:bodyPr>
          <a:lstStyle/>
          <a:p>
            <a:r>
              <a:rPr lang="en-US" sz="1200" dirty="0"/>
              <a:t>*PARTIAL RELATIONSHIPS PROVIDED FOR EXAMPLE PURPOSES ONLY. </a:t>
            </a:r>
          </a:p>
          <a:p>
            <a:endParaRPr lang="en-US" dirty="0"/>
          </a:p>
        </p:txBody>
      </p:sp>
      <p:pic>
        <p:nvPicPr>
          <p:cNvPr id="9" name="Picture 8">
            <a:extLst>
              <a:ext uri="{FF2B5EF4-FFF2-40B4-BE49-F238E27FC236}">
                <a16:creationId xmlns:a16="http://schemas.microsoft.com/office/drawing/2014/main" id="{AC73AAA7-10B8-4E7F-A091-28F65339A8C3}"/>
              </a:ext>
            </a:extLst>
          </p:cNvPr>
          <p:cNvPicPr>
            <a:picLocks noChangeAspect="1"/>
          </p:cNvPicPr>
          <p:nvPr/>
        </p:nvPicPr>
        <p:blipFill>
          <a:blip r:embed="rId3"/>
          <a:stretch>
            <a:fillRect/>
          </a:stretch>
        </p:blipFill>
        <p:spPr>
          <a:xfrm>
            <a:off x="2412309" y="2712679"/>
            <a:ext cx="9620250" cy="457200"/>
          </a:xfrm>
          <a:prstGeom prst="rect">
            <a:avLst/>
          </a:prstGeom>
        </p:spPr>
      </p:pic>
      <p:pic>
        <p:nvPicPr>
          <p:cNvPr id="11" name="Picture 10">
            <a:extLst>
              <a:ext uri="{FF2B5EF4-FFF2-40B4-BE49-F238E27FC236}">
                <a16:creationId xmlns:a16="http://schemas.microsoft.com/office/drawing/2014/main" id="{14D7D290-A8CE-4F03-885D-5877B5B64DE9}"/>
              </a:ext>
            </a:extLst>
          </p:cNvPr>
          <p:cNvPicPr>
            <a:picLocks noChangeAspect="1"/>
          </p:cNvPicPr>
          <p:nvPr/>
        </p:nvPicPr>
        <p:blipFill>
          <a:blip r:embed="rId4"/>
          <a:stretch>
            <a:fillRect/>
          </a:stretch>
        </p:blipFill>
        <p:spPr>
          <a:xfrm>
            <a:off x="2477097" y="3584190"/>
            <a:ext cx="9305925" cy="390525"/>
          </a:xfrm>
          <a:prstGeom prst="rect">
            <a:avLst/>
          </a:prstGeom>
        </p:spPr>
      </p:pic>
      <p:pic>
        <p:nvPicPr>
          <p:cNvPr id="12" name="Picture 11">
            <a:extLst>
              <a:ext uri="{FF2B5EF4-FFF2-40B4-BE49-F238E27FC236}">
                <a16:creationId xmlns:a16="http://schemas.microsoft.com/office/drawing/2014/main" id="{FF96C2E1-4AA2-4F58-AA27-81443741BBD4}"/>
              </a:ext>
            </a:extLst>
          </p:cNvPr>
          <p:cNvPicPr>
            <a:picLocks noChangeAspect="1"/>
          </p:cNvPicPr>
          <p:nvPr/>
        </p:nvPicPr>
        <p:blipFill>
          <a:blip r:embed="rId5"/>
          <a:stretch>
            <a:fillRect/>
          </a:stretch>
        </p:blipFill>
        <p:spPr>
          <a:xfrm>
            <a:off x="2517507" y="3947451"/>
            <a:ext cx="9515475" cy="438150"/>
          </a:xfrm>
          <a:prstGeom prst="rect">
            <a:avLst/>
          </a:prstGeom>
        </p:spPr>
      </p:pic>
      <p:pic>
        <p:nvPicPr>
          <p:cNvPr id="13" name="Picture 12">
            <a:extLst>
              <a:ext uri="{FF2B5EF4-FFF2-40B4-BE49-F238E27FC236}">
                <a16:creationId xmlns:a16="http://schemas.microsoft.com/office/drawing/2014/main" id="{5BA2F445-B2FC-482E-8C46-EF125145EE79}"/>
              </a:ext>
            </a:extLst>
          </p:cNvPr>
          <p:cNvPicPr>
            <a:picLocks noChangeAspect="1"/>
          </p:cNvPicPr>
          <p:nvPr/>
        </p:nvPicPr>
        <p:blipFill>
          <a:blip r:embed="rId6"/>
          <a:stretch>
            <a:fillRect/>
          </a:stretch>
        </p:blipFill>
        <p:spPr>
          <a:xfrm>
            <a:off x="2308991" y="4392731"/>
            <a:ext cx="9829800" cy="638175"/>
          </a:xfrm>
          <a:prstGeom prst="rect">
            <a:avLst/>
          </a:prstGeom>
        </p:spPr>
      </p:pic>
      <p:pic>
        <p:nvPicPr>
          <p:cNvPr id="14" name="Picture 13">
            <a:extLst>
              <a:ext uri="{FF2B5EF4-FFF2-40B4-BE49-F238E27FC236}">
                <a16:creationId xmlns:a16="http://schemas.microsoft.com/office/drawing/2014/main" id="{9058D118-55ED-4F5A-B36D-3577798A8277}"/>
              </a:ext>
            </a:extLst>
          </p:cNvPr>
          <p:cNvPicPr>
            <a:picLocks noChangeAspect="1"/>
          </p:cNvPicPr>
          <p:nvPr/>
        </p:nvPicPr>
        <p:blipFill rotWithShape="1">
          <a:blip r:embed="rId7"/>
          <a:srcRect l="516" t="6630" r="1267" b="-1"/>
          <a:stretch/>
        </p:blipFill>
        <p:spPr>
          <a:xfrm>
            <a:off x="2520288" y="3169879"/>
            <a:ext cx="9448778" cy="417995"/>
          </a:xfrm>
          <a:prstGeom prst="rect">
            <a:avLst/>
          </a:prstGeom>
        </p:spPr>
      </p:pic>
    </p:spTree>
    <p:extLst>
      <p:ext uri="{BB962C8B-B14F-4D97-AF65-F5344CB8AC3E}">
        <p14:creationId xmlns:p14="http://schemas.microsoft.com/office/powerpoint/2010/main" val="8719310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a:extLst>
              <a:ext uri="{FF2B5EF4-FFF2-40B4-BE49-F238E27FC236}">
                <a16:creationId xmlns:a16="http://schemas.microsoft.com/office/drawing/2014/main" id="{AE81393A-B36E-4DFE-9066-6CC401D3AD42}"/>
              </a:ext>
            </a:extLst>
          </p:cNvPr>
          <p:cNvSpPr>
            <a:spLocks noGrp="1"/>
          </p:cNvSpPr>
          <p:nvPr>
            <p:ph type="sldNum" sz="quarter" idx="4"/>
          </p:nvPr>
        </p:nvSpPr>
        <p:spPr/>
        <p:txBody>
          <a:bodyPr/>
          <a:lstStyle/>
          <a:p>
            <a:fld id="{60E58D69-6F75-46EC-B381-A34C4F305958}" type="slidenum">
              <a:rPr lang="en-US" smtClean="0"/>
              <a:pPr/>
              <a:t>10</a:t>
            </a:fld>
            <a:endParaRPr lang="en-US" sz="1000" dirty="0"/>
          </a:p>
        </p:txBody>
      </p:sp>
      <p:sp>
        <p:nvSpPr>
          <p:cNvPr id="8" name="Rectangle 7">
            <a:extLst>
              <a:ext uri="{FF2B5EF4-FFF2-40B4-BE49-F238E27FC236}">
                <a16:creationId xmlns:a16="http://schemas.microsoft.com/office/drawing/2014/main" id="{53120685-8FA4-4BDC-950B-F7E3267EA53D}"/>
              </a:ext>
            </a:extLst>
          </p:cNvPr>
          <p:cNvSpPr/>
          <p:nvPr/>
        </p:nvSpPr>
        <p:spPr>
          <a:xfrm>
            <a:off x="46220" y="2878922"/>
            <a:ext cx="2692079" cy="830997"/>
          </a:xfrm>
          <a:prstGeom prst="rect">
            <a:avLst/>
          </a:prstGeom>
        </p:spPr>
        <p:txBody>
          <a:bodyPr wrap="square">
            <a:spAutoFit/>
          </a:bodyPr>
          <a:lstStyle/>
          <a:p>
            <a:r>
              <a:rPr lang="en-US" sz="2400" dirty="0"/>
              <a:t>Condition </a:t>
            </a:r>
            <a:r>
              <a:rPr lang="en-US" sz="2400" dirty="0">
                <a:sym typeface="Wingdings" panose="05000000000000000000" pitchFamily="2" charset="2"/>
              </a:rPr>
              <a:t> Pharmaceutical</a:t>
            </a:r>
            <a:endParaRPr lang="en-US" sz="2400" dirty="0"/>
          </a:p>
        </p:txBody>
      </p:sp>
      <p:sp>
        <p:nvSpPr>
          <p:cNvPr id="4" name="Title 3">
            <a:extLst>
              <a:ext uri="{FF2B5EF4-FFF2-40B4-BE49-F238E27FC236}">
                <a16:creationId xmlns:a16="http://schemas.microsoft.com/office/drawing/2014/main" id="{B02C24E2-D723-42AE-8CF4-5C0DBC2D4DE7}"/>
              </a:ext>
            </a:extLst>
          </p:cNvPr>
          <p:cNvSpPr>
            <a:spLocks noGrp="1"/>
          </p:cNvSpPr>
          <p:nvPr>
            <p:ph type="title"/>
          </p:nvPr>
        </p:nvSpPr>
        <p:spPr>
          <a:xfrm>
            <a:off x="301378" y="152400"/>
            <a:ext cx="10366625" cy="609600"/>
          </a:xfrm>
        </p:spPr>
        <p:txBody>
          <a:bodyPr/>
          <a:lstStyle/>
          <a:p>
            <a:r>
              <a:rPr lang="en-US" dirty="0"/>
              <a:t>Output </a:t>
            </a:r>
          </a:p>
        </p:txBody>
      </p:sp>
      <p:pic>
        <p:nvPicPr>
          <p:cNvPr id="7" name="Picture 6">
            <a:extLst>
              <a:ext uri="{FF2B5EF4-FFF2-40B4-BE49-F238E27FC236}">
                <a16:creationId xmlns:a16="http://schemas.microsoft.com/office/drawing/2014/main" id="{A7E97FA2-1F9D-46BA-93C3-44174481C7F6}"/>
              </a:ext>
            </a:extLst>
          </p:cNvPr>
          <p:cNvPicPr>
            <a:picLocks noChangeAspect="1"/>
          </p:cNvPicPr>
          <p:nvPr/>
        </p:nvPicPr>
        <p:blipFill rotWithShape="1">
          <a:blip r:embed="rId3"/>
          <a:srcRect r="852"/>
          <a:stretch/>
        </p:blipFill>
        <p:spPr>
          <a:xfrm>
            <a:off x="2713187" y="1907806"/>
            <a:ext cx="8867776" cy="1362075"/>
          </a:xfrm>
          <a:prstGeom prst="rect">
            <a:avLst/>
          </a:prstGeom>
        </p:spPr>
      </p:pic>
      <p:sp>
        <p:nvSpPr>
          <p:cNvPr id="2" name="TextBox 1">
            <a:extLst>
              <a:ext uri="{FF2B5EF4-FFF2-40B4-BE49-F238E27FC236}">
                <a16:creationId xmlns:a16="http://schemas.microsoft.com/office/drawing/2014/main" id="{4BFCC267-7C8E-4933-85A1-90813B6AE4BB}"/>
              </a:ext>
            </a:extLst>
          </p:cNvPr>
          <p:cNvSpPr txBox="1"/>
          <p:nvPr/>
        </p:nvSpPr>
        <p:spPr>
          <a:xfrm>
            <a:off x="67732" y="6428601"/>
            <a:ext cx="5701364" cy="553998"/>
          </a:xfrm>
          <a:prstGeom prst="rect">
            <a:avLst/>
          </a:prstGeom>
          <a:noFill/>
        </p:spPr>
        <p:txBody>
          <a:bodyPr wrap="square" rtlCol="0">
            <a:spAutoFit/>
          </a:bodyPr>
          <a:lstStyle/>
          <a:p>
            <a:r>
              <a:rPr lang="en-US" sz="1200" dirty="0"/>
              <a:t>*PARTIAL RELATIONSHIPS PROVIDED FOR EXAMPLE PURPOSES ONLY. </a:t>
            </a:r>
          </a:p>
          <a:p>
            <a:endParaRPr lang="en-US" dirty="0"/>
          </a:p>
        </p:txBody>
      </p:sp>
      <p:pic>
        <p:nvPicPr>
          <p:cNvPr id="10" name="Picture 9">
            <a:extLst>
              <a:ext uri="{FF2B5EF4-FFF2-40B4-BE49-F238E27FC236}">
                <a16:creationId xmlns:a16="http://schemas.microsoft.com/office/drawing/2014/main" id="{74F65C42-3790-4475-9D57-069C20916D24}"/>
              </a:ext>
            </a:extLst>
          </p:cNvPr>
          <p:cNvPicPr>
            <a:picLocks noChangeAspect="1"/>
          </p:cNvPicPr>
          <p:nvPr/>
        </p:nvPicPr>
        <p:blipFill rotWithShape="1">
          <a:blip r:embed="rId4"/>
          <a:srcRect t="2130" r="746"/>
          <a:stretch/>
        </p:blipFill>
        <p:spPr>
          <a:xfrm>
            <a:off x="2713187" y="3302367"/>
            <a:ext cx="8867776" cy="2889823"/>
          </a:xfrm>
          <a:prstGeom prst="rect">
            <a:avLst/>
          </a:prstGeom>
        </p:spPr>
      </p:pic>
    </p:spTree>
    <p:extLst>
      <p:ext uri="{BB962C8B-B14F-4D97-AF65-F5344CB8AC3E}">
        <p14:creationId xmlns:p14="http://schemas.microsoft.com/office/powerpoint/2010/main" val="34898051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5462A-AF85-452D-B757-64FF83914A68}"/>
              </a:ext>
            </a:extLst>
          </p:cNvPr>
          <p:cNvSpPr>
            <a:spLocks noGrp="1"/>
          </p:cNvSpPr>
          <p:nvPr>
            <p:ph type="title"/>
          </p:nvPr>
        </p:nvSpPr>
        <p:spPr>
          <a:xfrm>
            <a:off x="276225" y="162026"/>
            <a:ext cx="10366625" cy="609600"/>
          </a:xfrm>
        </p:spPr>
        <p:txBody>
          <a:bodyPr/>
          <a:lstStyle/>
          <a:p>
            <a:r>
              <a:rPr lang="en-US" dirty="0"/>
              <a:t>Output </a:t>
            </a:r>
          </a:p>
        </p:txBody>
      </p:sp>
      <p:sp>
        <p:nvSpPr>
          <p:cNvPr id="5" name="Slide Number Placeholder 4">
            <a:extLst>
              <a:ext uri="{FF2B5EF4-FFF2-40B4-BE49-F238E27FC236}">
                <a16:creationId xmlns:a16="http://schemas.microsoft.com/office/drawing/2014/main" id="{2941CEC2-4128-4232-9346-1B70131411A4}"/>
              </a:ext>
            </a:extLst>
          </p:cNvPr>
          <p:cNvSpPr>
            <a:spLocks noGrp="1"/>
          </p:cNvSpPr>
          <p:nvPr>
            <p:ph type="sldNum" sz="quarter" idx="4"/>
          </p:nvPr>
        </p:nvSpPr>
        <p:spPr/>
        <p:txBody>
          <a:bodyPr/>
          <a:lstStyle/>
          <a:p>
            <a:fld id="{60E58D69-6F75-46EC-B381-A34C4F305958}" type="slidenum">
              <a:rPr lang="en-US" smtClean="0"/>
              <a:pPr/>
              <a:t>11</a:t>
            </a:fld>
            <a:endParaRPr lang="en-US" sz="1000" dirty="0"/>
          </a:p>
        </p:txBody>
      </p:sp>
      <p:sp>
        <p:nvSpPr>
          <p:cNvPr id="3" name="Content Placeholder 2">
            <a:extLst>
              <a:ext uri="{FF2B5EF4-FFF2-40B4-BE49-F238E27FC236}">
                <a16:creationId xmlns:a16="http://schemas.microsoft.com/office/drawing/2014/main" id="{256FAE46-255B-4ABE-B80E-0AFF708E7C5F}"/>
              </a:ext>
            </a:extLst>
          </p:cNvPr>
          <p:cNvSpPr>
            <a:spLocks noGrp="1"/>
          </p:cNvSpPr>
          <p:nvPr>
            <p:ph idx="1"/>
          </p:nvPr>
        </p:nvSpPr>
        <p:spPr>
          <a:xfrm>
            <a:off x="276225" y="2933716"/>
            <a:ext cx="2844800" cy="3264540"/>
          </a:xfrm>
        </p:spPr>
        <p:txBody>
          <a:bodyPr/>
          <a:lstStyle/>
          <a:p>
            <a:pPr marL="0" indent="0">
              <a:buNone/>
            </a:pPr>
            <a:r>
              <a:rPr lang="en-US" sz="2400" b="0" dirty="0"/>
              <a:t>Pharmaceutical </a:t>
            </a:r>
          </a:p>
          <a:p>
            <a:pPr marL="0" indent="0">
              <a:buNone/>
            </a:pPr>
            <a:r>
              <a:rPr lang="en-US" sz="2400" b="0" dirty="0">
                <a:sym typeface="Wingdings" panose="05000000000000000000" pitchFamily="2" charset="2"/>
              </a:rPr>
              <a:t></a:t>
            </a:r>
            <a:r>
              <a:rPr lang="en-US" sz="2400" b="0" dirty="0"/>
              <a:t> Capability</a:t>
            </a:r>
          </a:p>
        </p:txBody>
      </p:sp>
      <p:sp>
        <p:nvSpPr>
          <p:cNvPr id="9" name="TextBox 8">
            <a:extLst>
              <a:ext uri="{FF2B5EF4-FFF2-40B4-BE49-F238E27FC236}">
                <a16:creationId xmlns:a16="http://schemas.microsoft.com/office/drawing/2014/main" id="{BE5F0573-5A1D-475E-A848-065352B1B4FB}"/>
              </a:ext>
            </a:extLst>
          </p:cNvPr>
          <p:cNvSpPr txBox="1"/>
          <p:nvPr/>
        </p:nvSpPr>
        <p:spPr>
          <a:xfrm>
            <a:off x="67732" y="6428601"/>
            <a:ext cx="5701364" cy="553998"/>
          </a:xfrm>
          <a:prstGeom prst="rect">
            <a:avLst/>
          </a:prstGeom>
          <a:noFill/>
        </p:spPr>
        <p:txBody>
          <a:bodyPr wrap="square" rtlCol="0">
            <a:spAutoFit/>
          </a:bodyPr>
          <a:lstStyle/>
          <a:p>
            <a:r>
              <a:rPr lang="en-US" sz="1200" dirty="0"/>
              <a:t>*PARTIAL RELATIONSHIPS PROVIDED FOR EXAMPLE PURPOSES ONLY. </a:t>
            </a:r>
          </a:p>
          <a:p>
            <a:endParaRPr lang="en-US" dirty="0"/>
          </a:p>
        </p:txBody>
      </p:sp>
      <p:pic>
        <p:nvPicPr>
          <p:cNvPr id="11" name="Picture 10">
            <a:extLst>
              <a:ext uri="{FF2B5EF4-FFF2-40B4-BE49-F238E27FC236}">
                <a16:creationId xmlns:a16="http://schemas.microsoft.com/office/drawing/2014/main" id="{59E7225B-642D-400C-B6A0-96B8D94BB12A}"/>
              </a:ext>
            </a:extLst>
          </p:cNvPr>
          <p:cNvPicPr>
            <a:picLocks noChangeAspect="1"/>
          </p:cNvPicPr>
          <p:nvPr/>
        </p:nvPicPr>
        <p:blipFill rotWithShape="1">
          <a:blip r:embed="rId2"/>
          <a:srcRect l="4842" t="8900" b="9743"/>
          <a:stretch/>
        </p:blipFill>
        <p:spPr>
          <a:xfrm>
            <a:off x="3579546" y="4962040"/>
            <a:ext cx="7450454" cy="371960"/>
          </a:xfrm>
          <a:prstGeom prst="rect">
            <a:avLst/>
          </a:prstGeom>
        </p:spPr>
      </p:pic>
      <p:pic>
        <p:nvPicPr>
          <p:cNvPr id="12" name="Picture 11">
            <a:extLst>
              <a:ext uri="{FF2B5EF4-FFF2-40B4-BE49-F238E27FC236}">
                <a16:creationId xmlns:a16="http://schemas.microsoft.com/office/drawing/2014/main" id="{D32EC439-6E59-4031-A8B8-DC69400C6A9D}"/>
              </a:ext>
            </a:extLst>
          </p:cNvPr>
          <p:cNvPicPr>
            <a:picLocks noChangeAspect="1"/>
          </p:cNvPicPr>
          <p:nvPr/>
        </p:nvPicPr>
        <p:blipFill rotWithShape="1">
          <a:blip r:embed="rId3"/>
          <a:srcRect t="1914"/>
          <a:stretch/>
        </p:blipFill>
        <p:spPr>
          <a:xfrm>
            <a:off x="3570973" y="2495565"/>
            <a:ext cx="7467600" cy="2466475"/>
          </a:xfrm>
          <a:prstGeom prst="rect">
            <a:avLst/>
          </a:prstGeom>
        </p:spPr>
      </p:pic>
    </p:spTree>
    <p:extLst>
      <p:ext uri="{BB962C8B-B14F-4D97-AF65-F5344CB8AC3E}">
        <p14:creationId xmlns:p14="http://schemas.microsoft.com/office/powerpoint/2010/main" val="320154535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C76984-FA1A-4560-B8B4-0A0B59983485}"/>
              </a:ext>
            </a:extLst>
          </p:cNvPr>
          <p:cNvSpPr>
            <a:spLocks noGrp="1"/>
          </p:cNvSpPr>
          <p:nvPr>
            <p:ph type="title"/>
          </p:nvPr>
        </p:nvSpPr>
        <p:spPr/>
        <p:txBody>
          <a:bodyPr/>
          <a:lstStyle/>
          <a:p>
            <a:r>
              <a:rPr lang="en-US" dirty="0"/>
              <a:t>Output</a:t>
            </a:r>
          </a:p>
        </p:txBody>
      </p:sp>
      <p:sp>
        <p:nvSpPr>
          <p:cNvPr id="5" name="Slide Number Placeholder 4">
            <a:extLst>
              <a:ext uri="{FF2B5EF4-FFF2-40B4-BE49-F238E27FC236}">
                <a16:creationId xmlns:a16="http://schemas.microsoft.com/office/drawing/2014/main" id="{9054AF72-3A19-4824-B256-9145EAA5FAF0}"/>
              </a:ext>
            </a:extLst>
          </p:cNvPr>
          <p:cNvSpPr>
            <a:spLocks noGrp="1"/>
          </p:cNvSpPr>
          <p:nvPr>
            <p:ph type="sldNum" sz="quarter" idx="4"/>
          </p:nvPr>
        </p:nvSpPr>
        <p:spPr/>
        <p:txBody>
          <a:bodyPr/>
          <a:lstStyle/>
          <a:p>
            <a:fld id="{60E58D69-6F75-46EC-B381-A34C4F305958}" type="slidenum">
              <a:rPr lang="en-US" smtClean="0"/>
              <a:pPr/>
              <a:t>12</a:t>
            </a:fld>
            <a:endParaRPr lang="en-US" sz="1000" dirty="0"/>
          </a:p>
        </p:txBody>
      </p:sp>
      <p:sp>
        <p:nvSpPr>
          <p:cNvPr id="3" name="Content Placeholder 2">
            <a:extLst>
              <a:ext uri="{FF2B5EF4-FFF2-40B4-BE49-F238E27FC236}">
                <a16:creationId xmlns:a16="http://schemas.microsoft.com/office/drawing/2014/main" id="{37C2694A-C380-41D7-94E2-179BBF2E8B84}"/>
              </a:ext>
            </a:extLst>
          </p:cNvPr>
          <p:cNvSpPr>
            <a:spLocks noGrp="1"/>
          </p:cNvSpPr>
          <p:nvPr>
            <p:ph idx="1"/>
          </p:nvPr>
        </p:nvSpPr>
        <p:spPr>
          <a:xfrm>
            <a:off x="67732" y="2817123"/>
            <a:ext cx="2526149" cy="3888477"/>
          </a:xfrm>
        </p:spPr>
        <p:txBody>
          <a:bodyPr/>
          <a:lstStyle/>
          <a:p>
            <a:pPr marL="0" indent="0">
              <a:buNone/>
            </a:pPr>
            <a:r>
              <a:rPr lang="en-US" sz="2400" b="0" dirty="0"/>
              <a:t>Capability </a:t>
            </a:r>
            <a:r>
              <a:rPr lang="en-US" sz="2400" b="0" dirty="0">
                <a:sym typeface="Wingdings" panose="05000000000000000000" pitchFamily="2" charset="2"/>
              </a:rPr>
              <a:t></a:t>
            </a:r>
            <a:r>
              <a:rPr lang="en-US" sz="2400" b="0" dirty="0"/>
              <a:t> Pharmaceutical</a:t>
            </a:r>
          </a:p>
        </p:txBody>
      </p:sp>
      <p:sp>
        <p:nvSpPr>
          <p:cNvPr id="6" name="TextBox 5">
            <a:extLst>
              <a:ext uri="{FF2B5EF4-FFF2-40B4-BE49-F238E27FC236}">
                <a16:creationId xmlns:a16="http://schemas.microsoft.com/office/drawing/2014/main" id="{7B078AFA-8F71-4AFC-9EAC-8B52C5135B61}"/>
              </a:ext>
            </a:extLst>
          </p:cNvPr>
          <p:cNvSpPr txBox="1"/>
          <p:nvPr/>
        </p:nvSpPr>
        <p:spPr>
          <a:xfrm>
            <a:off x="67732" y="6428601"/>
            <a:ext cx="5701364" cy="553998"/>
          </a:xfrm>
          <a:prstGeom prst="rect">
            <a:avLst/>
          </a:prstGeom>
          <a:noFill/>
        </p:spPr>
        <p:txBody>
          <a:bodyPr wrap="square" rtlCol="0">
            <a:spAutoFit/>
          </a:bodyPr>
          <a:lstStyle/>
          <a:p>
            <a:r>
              <a:rPr lang="en-US" sz="1200" dirty="0"/>
              <a:t>*PARTIAL RELATIONSHIPS PROVIDED FOR EXAMPLE PURPOSES ONLY. </a:t>
            </a:r>
          </a:p>
          <a:p>
            <a:endParaRPr lang="en-US" dirty="0"/>
          </a:p>
        </p:txBody>
      </p:sp>
      <p:pic>
        <p:nvPicPr>
          <p:cNvPr id="8" name="Picture 7">
            <a:extLst>
              <a:ext uri="{FF2B5EF4-FFF2-40B4-BE49-F238E27FC236}">
                <a16:creationId xmlns:a16="http://schemas.microsoft.com/office/drawing/2014/main" id="{4B671F9A-964F-4096-B7D8-609CEA98D95A}"/>
              </a:ext>
            </a:extLst>
          </p:cNvPr>
          <p:cNvPicPr>
            <a:picLocks noChangeAspect="1"/>
          </p:cNvPicPr>
          <p:nvPr/>
        </p:nvPicPr>
        <p:blipFill rotWithShape="1">
          <a:blip r:embed="rId3"/>
          <a:srcRect t="1925" b="2058"/>
          <a:stretch/>
        </p:blipFill>
        <p:spPr>
          <a:xfrm>
            <a:off x="3786765" y="2648128"/>
            <a:ext cx="7162800" cy="3236753"/>
          </a:xfrm>
          <a:prstGeom prst="rect">
            <a:avLst/>
          </a:prstGeom>
        </p:spPr>
      </p:pic>
      <p:pic>
        <p:nvPicPr>
          <p:cNvPr id="9" name="Picture 8">
            <a:extLst>
              <a:ext uri="{FF2B5EF4-FFF2-40B4-BE49-F238E27FC236}">
                <a16:creationId xmlns:a16="http://schemas.microsoft.com/office/drawing/2014/main" id="{B81F9215-5707-4A13-9AC6-99B6F8D1E635}"/>
              </a:ext>
            </a:extLst>
          </p:cNvPr>
          <p:cNvPicPr>
            <a:picLocks noChangeAspect="1"/>
          </p:cNvPicPr>
          <p:nvPr/>
        </p:nvPicPr>
        <p:blipFill rotWithShape="1">
          <a:blip r:embed="rId4"/>
          <a:srcRect l="265" t="2082"/>
          <a:stretch/>
        </p:blipFill>
        <p:spPr>
          <a:xfrm>
            <a:off x="3786765" y="1482291"/>
            <a:ext cx="7162800" cy="1165837"/>
          </a:xfrm>
          <a:prstGeom prst="rect">
            <a:avLst/>
          </a:prstGeom>
        </p:spPr>
      </p:pic>
    </p:spTree>
    <p:extLst>
      <p:ext uri="{BB962C8B-B14F-4D97-AF65-F5344CB8AC3E}">
        <p14:creationId xmlns:p14="http://schemas.microsoft.com/office/powerpoint/2010/main" val="143801893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A7984E-1AE4-4174-B1F0-29172161250F}"/>
              </a:ext>
            </a:extLst>
          </p:cNvPr>
          <p:cNvSpPr>
            <a:spLocks noGrp="1"/>
          </p:cNvSpPr>
          <p:nvPr>
            <p:ph type="title"/>
          </p:nvPr>
        </p:nvSpPr>
        <p:spPr/>
        <p:txBody>
          <a:bodyPr/>
          <a:lstStyle/>
          <a:p>
            <a:r>
              <a:rPr lang="en-US" dirty="0"/>
              <a:t>Challenges/Limitations</a:t>
            </a:r>
          </a:p>
        </p:txBody>
      </p:sp>
      <p:sp>
        <p:nvSpPr>
          <p:cNvPr id="3" name="Content Placeholder 2">
            <a:extLst>
              <a:ext uri="{FF2B5EF4-FFF2-40B4-BE49-F238E27FC236}">
                <a16:creationId xmlns:a16="http://schemas.microsoft.com/office/drawing/2014/main" id="{1F61E6FA-F356-4C62-9454-070E31E95752}"/>
              </a:ext>
            </a:extLst>
          </p:cNvPr>
          <p:cNvSpPr>
            <a:spLocks noGrp="1"/>
          </p:cNvSpPr>
          <p:nvPr>
            <p:ph idx="1"/>
          </p:nvPr>
        </p:nvSpPr>
        <p:spPr>
          <a:xfrm>
            <a:off x="914400" y="1219200"/>
            <a:ext cx="10363200" cy="5486400"/>
          </a:xfrm>
        </p:spPr>
        <p:txBody>
          <a:bodyPr/>
          <a:lstStyle/>
          <a:p>
            <a:r>
              <a:rPr lang="en-US" sz="2000" b="0" dirty="0"/>
              <a:t>Challenging user interface to assess and input data</a:t>
            </a:r>
          </a:p>
          <a:p>
            <a:endParaRPr lang="en-US" sz="2000" b="0" dirty="0"/>
          </a:p>
          <a:p>
            <a:r>
              <a:rPr lang="en-US" sz="2000" b="0" dirty="0"/>
              <a:t>Extensive mapping of data resulting in large time commitment and potential for errors</a:t>
            </a:r>
          </a:p>
          <a:p>
            <a:pPr lvl="1"/>
            <a:r>
              <a:rPr lang="en-US" sz="2000" dirty="0"/>
              <a:t>Existing list contains &gt;100 conditions (with both best &amp; worst cases)</a:t>
            </a:r>
          </a:p>
          <a:p>
            <a:pPr lvl="1"/>
            <a:endParaRPr lang="en-US" sz="2000" b="0" dirty="0"/>
          </a:p>
          <a:p>
            <a:r>
              <a:rPr lang="en-US" sz="2000" b="0" dirty="0"/>
              <a:t>Condition definitions make it difficult to neatly assign medications, especially when the definitions are quite broad</a:t>
            </a:r>
          </a:p>
          <a:p>
            <a:pPr marL="0" indent="0">
              <a:buNone/>
            </a:pPr>
            <a:endParaRPr lang="en-US" sz="2000" b="0" dirty="0"/>
          </a:p>
          <a:p>
            <a:r>
              <a:rPr lang="en-US" sz="2000" b="0" dirty="0"/>
              <a:t>Not all applicable medications were included in the list – SME pharmacist team provided additions accordingly</a:t>
            </a:r>
          </a:p>
          <a:p>
            <a:endParaRPr lang="en-US" sz="2000" b="0" dirty="0"/>
          </a:p>
          <a:p>
            <a:r>
              <a:rPr lang="en-US" sz="2000" b="0" dirty="0"/>
              <a:t>Split time: the entire SME team of physicians and pharmacists had to work on this separately</a:t>
            </a:r>
          </a:p>
        </p:txBody>
      </p:sp>
      <p:sp>
        <p:nvSpPr>
          <p:cNvPr id="5" name="Slide Number Placeholder 4">
            <a:extLst>
              <a:ext uri="{FF2B5EF4-FFF2-40B4-BE49-F238E27FC236}">
                <a16:creationId xmlns:a16="http://schemas.microsoft.com/office/drawing/2014/main" id="{72FE8ACF-D41C-4C1C-BE7D-2FC2BB9AD1AB}"/>
              </a:ext>
            </a:extLst>
          </p:cNvPr>
          <p:cNvSpPr>
            <a:spLocks noGrp="1"/>
          </p:cNvSpPr>
          <p:nvPr>
            <p:ph type="sldNum" sz="quarter" idx="4"/>
          </p:nvPr>
        </p:nvSpPr>
        <p:spPr/>
        <p:txBody>
          <a:bodyPr/>
          <a:lstStyle/>
          <a:p>
            <a:fld id="{60E58D69-6F75-46EC-B381-A34C4F305958}" type="slidenum">
              <a:rPr lang="en-US" smtClean="0"/>
              <a:pPr/>
              <a:t>13</a:t>
            </a:fld>
            <a:endParaRPr lang="en-US" sz="1000" dirty="0"/>
          </a:p>
        </p:txBody>
      </p:sp>
    </p:spTree>
    <p:extLst>
      <p:ext uri="{BB962C8B-B14F-4D97-AF65-F5344CB8AC3E}">
        <p14:creationId xmlns:p14="http://schemas.microsoft.com/office/powerpoint/2010/main" val="26279854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43371F-EEA9-4F4F-8F7F-29EE3DE2F56D}"/>
              </a:ext>
            </a:extLst>
          </p:cNvPr>
          <p:cNvSpPr>
            <a:spLocks noGrp="1"/>
          </p:cNvSpPr>
          <p:nvPr>
            <p:ph type="title"/>
          </p:nvPr>
        </p:nvSpPr>
        <p:spPr/>
        <p:txBody>
          <a:bodyPr/>
          <a:lstStyle/>
          <a:p>
            <a:r>
              <a:rPr lang="en-US" dirty="0"/>
              <a:t>Lessons Learned</a:t>
            </a:r>
          </a:p>
        </p:txBody>
      </p:sp>
      <p:sp>
        <p:nvSpPr>
          <p:cNvPr id="3" name="Content Placeholder 2">
            <a:extLst>
              <a:ext uri="{FF2B5EF4-FFF2-40B4-BE49-F238E27FC236}">
                <a16:creationId xmlns:a16="http://schemas.microsoft.com/office/drawing/2014/main" id="{EB0D9597-81B9-4C0F-A8BE-0A3CF4EB9D7A}"/>
              </a:ext>
            </a:extLst>
          </p:cNvPr>
          <p:cNvSpPr>
            <a:spLocks noGrp="1"/>
          </p:cNvSpPr>
          <p:nvPr>
            <p:ph idx="1"/>
          </p:nvPr>
        </p:nvSpPr>
        <p:spPr/>
        <p:txBody>
          <a:bodyPr/>
          <a:lstStyle/>
          <a:p>
            <a:r>
              <a:rPr lang="en-US" sz="2400" b="0" dirty="0"/>
              <a:t>Inconsistency in recorded data </a:t>
            </a:r>
          </a:p>
          <a:p>
            <a:pPr lvl="1"/>
            <a:r>
              <a:rPr lang="en-US" sz="2200" b="0" dirty="0"/>
              <a:t>(e.g. not every medication has a strength/dosage form listed with it)</a:t>
            </a:r>
          </a:p>
          <a:p>
            <a:pPr lvl="1"/>
            <a:endParaRPr lang="en-US" sz="2400" dirty="0"/>
          </a:p>
          <a:p>
            <a:r>
              <a:rPr lang="en-US" sz="2400" b="0" dirty="0"/>
              <a:t>Live communication works best</a:t>
            </a:r>
          </a:p>
          <a:p>
            <a:pPr lvl="1"/>
            <a:r>
              <a:rPr lang="en-US" sz="2200" b="0" dirty="0"/>
              <a:t>Working on this simultaneously would have been more productive instead of having to email the large data set back &amp; forth</a:t>
            </a:r>
          </a:p>
          <a:p>
            <a:pPr lvl="1"/>
            <a:endParaRPr lang="en-US" sz="2200" dirty="0"/>
          </a:p>
          <a:p>
            <a:r>
              <a:rPr lang="en-US" sz="2400" b="0" dirty="0"/>
              <a:t>Multiple disciplines looking at the data made it overall well-rounded (including multiple perspectives)</a:t>
            </a:r>
          </a:p>
        </p:txBody>
      </p:sp>
      <p:sp>
        <p:nvSpPr>
          <p:cNvPr id="5" name="Slide Number Placeholder 4">
            <a:extLst>
              <a:ext uri="{FF2B5EF4-FFF2-40B4-BE49-F238E27FC236}">
                <a16:creationId xmlns:a16="http://schemas.microsoft.com/office/drawing/2014/main" id="{14F9295A-6FAA-4C96-B76B-4BB7B5323150}"/>
              </a:ext>
            </a:extLst>
          </p:cNvPr>
          <p:cNvSpPr>
            <a:spLocks noGrp="1"/>
          </p:cNvSpPr>
          <p:nvPr>
            <p:ph type="sldNum" sz="quarter" idx="4"/>
          </p:nvPr>
        </p:nvSpPr>
        <p:spPr/>
        <p:txBody>
          <a:bodyPr/>
          <a:lstStyle/>
          <a:p>
            <a:fld id="{60E58D69-6F75-46EC-B381-A34C4F305958}" type="slidenum">
              <a:rPr lang="en-US" smtClean="0"/>
              <a:pPr/>
              <a:t>14</a:t>
            </a:fld>
            <a:endParaRPr lang="en-US" sz="1000" dirty="0"/>
          </a:p>
        </p:txBody>
      </p:sp>
    </p:spTree>
    <p:extLst>
      <p:ext uri="{BB962C8B-B14F-4D97-AF65-F5344CB8AC3E}">
        <p14:creationId xmlns:p14="http://schemas.microsoft.com/office/powerpoint/2010/main" val="156455200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AAA3E3-708B-43EA-9240-1C1516BB84AB}"/>
              </a:ext>
            </a:extLst>
          </p:cNvPr>
          <p:cNvSpPr>
            <a:spLocks noGrp="1"/>
          </p:cNvSpPr>
          <p:nvPr>
            <p:ph type="title"/>
          </p:nvPr>
        </p:nvSpPr>
        <p:spPr/>
        <p:txBody>
          <a:bodyPr/>
          <a:lstStyle/>
          <a:p>
            <a:r>
              <a:rPr lang="en-US" dirty="0"/>
              <a:t>References</a:t>
            </a:r>
          </a:p>
        </p:txBody>
      </p:sp>
      <p:sp>
        <p:nvSpPr>
          <p:cNvPr id="3" name="Content Placeholder 2">
            <a:extLst>
              <a:ext uri="{FF2B5EF4-FFF2-40B4-BE49-F238E27FC236}">
                <a16:creationId xmlns:a16="http://schemas.microsoft.com/office/drawing/2014/main" id="{67ACF66D-583C-4E49-8FB0-2E9EB21F5505}"/>
              </a:ext>
            </a:extLst>
          </p:cNvPr>
          <p:cNvSpPr>
            <a:spLocks noGrp="1"/>
          </p:cNvSpPr>
          <p:nvPr>
            <p:ph idx="1"/>
          </p:nvPr>
        </p:nvSpPr>
        <p:spPr/>
        <p:txBody>
          <a:bodyPr/>
          <a:lstStyle/>
          <a:p>
            <a:r>
              <a:rPr lang="en-US" sz="2000" b="0" dirty="0" err="1"/>
              <a:t>Antonsen</a:t>
            </a:r>
            <a:r>
              <a:rPr lang="en-US" sz="2000" b="0" dirty="0"/>
              <a:t>, E., Hailey, M., Reyes, D., Urbina, M.  Interpretation of NASA-STD-3001 Levels of Care for Exploration Medical System Development. (2017). </a:t>
            </a:r>
          </a:p>
          <a:p>
            <a:r>
              <a:rPr lang="en-US" sz="2000" b="0" kern="1200" dirty="0"/>
              <a:t>Medical System Foundation for Level of Care IV: Short-Duration Lunar Orbit HTML Report </a:t>
            </a:r>
            <a:r>
              <a:rPr lang="en-US" sz="2000" b="0" u="sng" kern="1200" dirty="0">
                <a:hlinkClick r:id="rId2"/>
              </a:rPr>
              <a:t>Medical System Level of Care IV Foundation (nasa.gov)</a:t>
            </a:r>
            <a:r>
              <a:rPr lang="en-US" sz="2000" b="0" kern="1200" dirty="0"/>
              <a:t> </a:t>
            </a:r>
          </a:p>
          <a:p>
            <a:r>
              <a:rPr lang="en-US" sz="2000" b="0" dirty="0" err="1"/>
              <a:t>Mindock</a:t>
            </a:r>
            <a:r>
              <a:rPr lang="en-US" sz="2000" b="0" dirty="0"/>
              <a:t>, J., Reilly, J., Rubin, D., et al. Systems Engineering for Space Exploration Medical Capabilities. (2017). AIAA SPACE Forum. </a:t>
            </a:r>
          </a:p>
        </p:txBody>
      </p:sp>
      <p:sp>
        <p:nvSpPr>
          <p:cNvPr id="5" name="Slide Number Placeholder 4">
            <a:extLst>
              <a:ext uri="{FF2B5EF4-FFF2-40B4-BE49-F238E27FC236}">
                <a16:creationId xmlns:a16="http://schemas.microsoft.com/office/drawing/2014/main" id="{4233F539-143D-41D5-B749-C7F9EC039091}"/>
              </a:ext>
            </a:extLst>
          </p:cNvPr>
          <p:cNvSpPr>
            <a:spLocks noGrp="1"/>
          </p:cNvSpPr>
          <p:nvPr>
            <p:ph type="sldNum" sz="quarter" idx="4"/>
          </p:nvPr>
        </p:nvSpPr>
        <p:spPr/>
        <p:txBody>
          <a:bodyPr/>
          <a:lstStyle/>
          <a:p>
            <a:fld id="{60E58D69-6F75-46EC-B381-A34C4F305958}" type="slidenum">
              <a:rPr lang="en-US" smtClean="0"/>
              <a:pPr/>
              <a:t>15</a:t>
            </a:fld>
            <a:endParaRPr lang="en-US" sz="1000" dirty="0"/>
          </a:p>
        </p:txBody>
      </p:sp>
    </p:spTree>
    <p:extLst>
      <p:ext uri="{BB962C8B-B14F-4D97-AF65-F5344CB8AC3E}">
        <p14:creationId xmlns:p14="http://schemas.microsoft.com/office/powerpoint/2010/main" val="239404212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109AD-4A56-434D-8993-75CD272A83A1}"/>
              </a:ext>
            </a:extLst>
          </p:cNvPr>
          <p:cNvSpPr>
            <a:spLocks noGrp="1"/>
          </p:cNvSpPr>
          <p:nvPr>
            <p:ph type="title"/>
          </p:nvPr>
        </p:nvSpPr>
        <p:spPr/>
        <p:txBody>
          <a:bodyPr/>
          <a:lstStyle/>
          <a:p>
            <a:pPr algn="ctr"/>
            <a:r>
              <a:rPr lang="en-US" dirty="0"/>
              <a:t>Questions?</a:t>
            </a:r>
          </a:p>
        </p:txBody>
      </p:sp>
      <p:sp>
        <p:nvSpPr>
          <p:cNvPr id="5" name="Slide Number Placeholder 4">
            <a:extLst>
              <a:ext uri="{FF2B5EF4-FFF2-40B4-BE49-F238E27FC236}">
                <a16:creationId xmlns:a16="http://schemas.microsoft.com/office/drawing/2014/main" id="{E6250FD7-BA4D-4EAD-B3AE-281CF82185A2}"/>
              </a:ext>
            </a:extLst>
          </p:cNvPr>
          <p:cNvSpPr>
            <a:spLocks noGrp="1"/>
          </p:cNvSpPr>
          <p:nvPr>
            <p:ph type="sldNum" sz="quarter" idx="4"/>
          </p:nvPr>
        </p:nvSpPr>
        <p:spPr/>
        <p:txBody>
          <a:bodyPr/>
          <a:lstStyle/>
          <a:p>
            <a:fld id="{60E58D69-6F75-46EC-B381-A34C4F305958}" type="slidenum">
              <a:rPr lang="en-US" smtClean="0"/>
              <a:pPr/>
              <a:t>16</a:t>
            </a:fld>
            <a:endParaRPr lang="en-US" sz="1000" dirty="0"/>
          </a:p>
        </p:txBody>
      </p:sp>
      <p:pic>
        <p:nvPicPr>
          <p:cNvPr id="1026" name="Picture 2" descr="SlideWiki | undefined | question">
            <a:extLst>
              <a:ext uri="{FF2B5EF4-FFF2-40B4-BE49-F238E27FC236}">
                <a16:creationId xmlns:a16="http://schemas.microsoft.com/office/drawing/2014/main" id="{C01643E3-3827-4E71-9416-924F246A2CC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58784" y="1180597"/>
            <a:ext cx="9150887" cy="5143199"/>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3">
            <a:extLst>
              <a:ext uri="{FF2B5EF4-FFF2-40B4-BE49-F238E27FC236}">
                <a16:creationId xmlns:a16="http://schemas.microsoft.com/office/drawing/2014/main" id="{43EFE4B0-CAD0-4C3B-897F-6247348D5665}"/>
              </a:ext>
            </a:extLst>
          </p:cNvPr>
          <p:cNvSpPr/>
          <p:nvPr/>
        </p:nvSpPr>
        <p:spPr>
          <a:xfrm>
            <a:off x="1565710" y="6264348"/>
            <a:ext cx="6096000" cy="200055"/>
          </a:xfrm>
          <a:prstGeom prst="rect">
            <a:avLst/>
          </a:prstGeom>
        </p:spPr>
        <p:txBody>
          <a:bodyPr>
            <a:spAutoFit/>
          </a:bodyPr>
          <a:lstStyle/>
          <a:p>
            <a:r>
              <a:rPr lang="en-US" sz="700" dirty="0">
                <a:solidFill>
                  <a:schemeClr val="accent3">
                    <a:lumMod val="85000"/>
                  </a:schemeClr>
                </a:solidFill>
              </a:rPr>
              <a:t>https://slidewiki.org/deck/111329/_/slide/726079-4/726079-4:16/view?locale=el</a:t>
            </a:r>
          </a:p>
        </p:txBody>
      </p:sp>
    </p:spTree>
    <p:extLst>
      <p:ext uri="{BB962C8B-B14F-4D97-AF65-F5344CB8AC3E}">
        <p14:creationId xmlns:p14="http://schemas.microsoft.com/office/powerpoint/2010/main" val="3513271217"/>
      </p:ext>
    </p:extLst>
  </p:cSld>
  <p:clrMapOvr>
    <a:masterClrMapping/>
  </p:clrMapOvr>
</p:sld>
</file>

<file path=ppt/theme/theme1.xml><?xml version="1.0" encoding="utf-8"?>
<a:theme xmlns:a="http://schemas.openxmlformats.org/drawingml/2006/main" name="Earth-Moon-May2012_HRP">
  <a:themeElements>
    <a:clrScheme name="Exploration Ambassador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Exploration Ambassadors">
      <a:majorFont>
        <a:latin typeface="Helvetica"/>
        <a:ea typeface="ＭＳ Ｐゴシック"/>
        <a:cs typeface="ＭＳ Ｐゴシック"/>
      </a:majorFont>
      <a:minorFont>
        <a:latin typeface="Arial"/>
        <a:ea typeface="ＭＳ Ｐゴシック"/>
        <a:cs typeface="ＭＳ Ｐゴシック"/>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28575" cap="flat" cmpd="sng" algn="ctr">
          <a:solidFill>
            <a:srgbClr val="0070C0"/>
          </a:solidFill>
          <a:prstDash val="solid"/>
          <a:round/>
          <a:headEnd type="none" w="med" len="med"/>
          <a:tailEnd type="none" w="med" len="med"/>
        </a:ln>
        <a:effectLst/>
      </a:spPr>
      <a:bodyPr vert="horz" wrap="square" lIns="91440" tIns="45720" rIns="91440" bIns="45720" numCol="1" rtlCol="0"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defRPr>
        </a:defPPr>
      </a:lstStyle>
    </a:spDef>
    <a:lnDef>
      <a:spPr bwMode="auto">
        <a:xfrm>
          <a:off x="0" y="0"/>
          <a:ext cx="1" cy="1"/>
        </a:xfrm>
        <a:custGeom>
          <a:avLst/>
          <a:gdLst/>
          <a:ahLst/>
          <a:cxnLst/>
          <a:rect l="0" t="0" r="0" b="0"/>
          <a:pathLst/>
        </a:custGeom>
        <a:noFill/>
        <a:ln w="9525" cap="flat" cmpd="sng" algn="ctr">
          <a:noFill/>
          <a:prstDash val="solid"/>
          <a:round/>
          <a:headEnd type="none" w="med" len="med"/>
          <a:tailEnd type="none" w="med" len="med"/>
        </a:ln>
        <a:effectLst>
          <a:outerShdw blurRad="63500" dist="17961" dir="2700000" algn="ctr" rotWithShape="0">
            <a:schemeClr val="tx1">
              <a:alpha val="74998"/>
            </a:schemeClr>
          </a:outerShdw>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20000"/>
          </a:spcBef>
          <a:spcAft>
            <a:spcPct val="0"/>
          </a:spcAft>
          <a:buClrTx/>
          <a:buSzTx/>
          <a:buFontTx/>
          <a:buNone/>
          <a:tabLst/>
          <a:defRPr kumimoji="0" lang="en-US" sz="2400" b="0" i="0" u="none" strike="noStrike" cap="none" normalizeH="0" baseline="0">
            <a:ln>
              <a:noFill/>
            </a:ln>
            <a:solidFill>
              <a:schemeClr val="bg1"/>
            </a:solidFill>
            <a:effectLst/>
            <a:latin typeface="Helvetica Neue Black Condensed" pitchFamily="-112" charset="0"/>
            <a:ea typeface="ＭＳ Ｐゴシック" pitchFamily="-112" charset="-128"/>
            <a:cs typeface="ＭＳ Ｐゴシック" pitchFamily="-112" charset="-128"/>
          </a:defRPr>
        </a:defPPr>
      </a:lstStyle>
    </a:lnDef>
  </a:objectDefaults>
  <a:extraClrSchemeLst>
    <a:extraClrScheme>
      <a:clrScheme name="Exploration Ambassador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Exploration Ambassador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Exploration Ambassador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Exploration Ambassadors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Exploration Ambassadors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Exploration Ambassadors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Exploration Ambassadors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Exploration Ambassadors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Exploration Ambassadors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Exploration Ambassadors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Exploration Ambassadors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Exploration Ambassadors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Entity xmlns="a535a5c2-cc66-4cd6-a99a-e1a3643b003a">Element</Entity>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599BAAD3041C3741907894F903E0C0D3" ma:contentTypeVersion="2" ma:contentTypeDescription="Create a new document." ma:contentTypeScope="" ma:versionID="6f97ca962da0de545d3fbfa777fface3">
  <xsd:schema xmlns:xsd="http://www.w3.org/2001/XMLSchema" xmlns:xs="http://www.w3.org/2001/XMLSchema" xmlns:p="http://schemas.microsoft.com/office/2006/metadata/properties" xmlns:ns2="a535a5c2-cc66-4cd6-a99a-e1a3643b003a" xmlns:ns3="a20c7e08-6245-4eb6-b638-c3d07fbf44d4" targetNamespace="http://schemas.microsoft.com/office/2006/metadata/properties" ma:root="true" ma:fieldsID="4a82129251451e04b3ca055081ea194c" ns2:_="" ns3:_="">
    <xsd:import namespace="a535a5c2-cc66-4cd6-a99a-e1a3643b003a"/>
    <xsd:import namespace="a20c7e08-6245-4eb6-b638-c3d07fbf44d4"/>
    <xsd:element name="properties">
      <xsd:complexType>
        <xsd:sequence>
          <xsd:element name="documentManagement">
            <xsd:complexType>
              <xsd:all>
                <xsd:element ref="ns2:Entity"/>
                <xsd:element ref="ns3:SharedWithUser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535a5c2-cc66-4cd6-a99a-e1a3643b003a" elementFormDefault="qualified">
    <xsd:import namespace="http://schemas.microsoft.com/office/2006/documentManagement/types"/>
    <xsd:import namespace="http://schemas.microsoft.com/office/infopath/2007/PartnerControls"/>
    <xsd:element name="Entity" ma:index="8" ma:displayName="Source" ma:default="Agency" ma:format="Dropdown" ma:internalName="Entity">
      <xsd:simpleType>
        <xsd:restriction base="dms:Choice">
          <xsd:enumeration value="Agency"/>
          <xsd:enumeration value="Element"/>
          <xsd:enumeration value="Program"/>
        </xsd:restriction>
      </xsd:simpleType>
    </xsd:element>
  </xsd:schema>
  <xsd:schema xmlns:xsd="http://www.w3.org/2001/XMLSchema" xmlns:xs="http://www.w3.org/2001/XMLSchema" xmlns:dms="http://schemas.microsoft.com/office/2006/documentManagement/types" xmlns:pc="http://schemas.microsoft.com/office/infopath/2007/PartnerControls" targetNamespace="a20c7e08-6245-4eb6-b638-c3d07fbf44d4" elementFormDefault="qualified">
    <xsd:import namespace="http://schemas.microsoft.com/office/2006/documentManagement/types"/>
    <xsd:import namespace="http://schemas.microsoft.com/office/infopath/2007/PartnerControls"/>
    <xsd:element name="SharedWithUsers" ma:index="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D6918FC-92BA-431B-B676-3AA460CDDAF5}">
  <ds:schemaRefs>
    <ds:schemaRef ds:uri="http://schemas.microsoft.com/sharepoint/v3/contenttype/forms"/>
  </ds:schemaRefs>
</ds:datastoreItem>
</file>

<file path=customXml/itemProps2.xml><?xml version="1.0" encoding="utf-8"?>
<ds:datastoreItem xmlns:ds="http://schemas.openxmlformats.org/officeDocument/2006/customXml" ds:itemID="{C7E7273F-E1B4-463E-AD2E-4D345807E263}">
  <ds:schemaRefs>
    <ds:schemaRef ds:uri="a20c7e08-6245-4eb6-b638-c3d07fbf44d4"/>
    <ds:schemaRef ds:uri="http://purl.org/dc/dcmitype/"/>
    <ds:schemaRef ds:uri="http://schemas.microsoft.com/office/infopath/2007/PartnerControls"/>
    <ds:schemaRef ds:uri="http://purl.org/dc/elements/1.1/"/>
    <ds:schemaRef ds:uri="http://schemas.microsoft.com/office/2006/documentManagement/types"/>
    <ds:schemaRef ds:uri="http://schemas.openxmlformats.org/package/2006/metadata/core-properties"/>
    <ds:schemaRef ds:uri="http://purl.org/dc/terms/"/>
    <ds:schemaRef ds:uri="a535a5c2-cc66-4cd6-a99a-e1a3643b003a"/>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85D3644E-3FD4-43F2-90BF-DC502909CA03}">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535a5c2-cc66-4cd6-a99a-e1a3643b003a"/>
    <ds:schemaRef ds:uri="a20c7e08-6245-4eb6-b638-c3d07fbf44d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4777</TotalTime>
  <Words>956</Words>
  <Application>Microsoft Office PowerPoint</Application>
  <PresentationFormat>Widescreen</PresentationFormat>
  <Paragraphs>126</Paragraphs>
  <Slides>16</Slides>
  <Notes>10</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16</vt:i4>
      </vt:variant>
    </vt:vector>
  </HeadingPairs>
  <TitlesOfParts>
    <vt:vector size="25" baseType="lpstr">
      <vt:lpstr>ＭＳ Ｐゴシック</vt:lpstr>
      <vt:lpstr>ＭＳ Ｐゴシック</vt:lpstr>
      <vt:lpstr>Arial</vt:lpstr>
      <vt:lpstr>Calibri</vt:lpstr>
      <vt:lpstr>Helvetica</vt:lpstr>
      <vt:lpstr>Times New Roman</vt:lpstr>
      <vt:lpstr>Wingdings</vt:lpstr>
      <vt:lpstr>ヒラギノ角ゴ Pro W3</vt:lpstr>
      <vt:lpstr>Earth-Moon-May2012_HRP</vt:lpstr>
      <vt:lpstr>Candidate Formulary Development For Exploration Missions</vt:lpstr>
      <vt:lpstr>Agenda</vt:lpstr>
      <vt:lpstr>Objective</vt:lpstr>
      <vt:lpstr>Background</vt:lpstr>
      <vt:lpstr>Background</vt:lpstr>
      <vt:lpstr>Approach</vt:lpstr>
      <vt:lpstr>Approach</vt:lpstr>
      <vt:lpstr>Output </vt:lpstr>
      <vt:lpstr>Output </vt:lpstr>
      <vt:lpstr>Output </vt:lpstr>
      <vt:lpstr>Output </vt:lpstr>
      <vt:lpstr>Output</vt:lpstr>
      <vt:lpstr>Challenges/Limitations</vt:lpstr>
      <vt:lpstr>Lessons Learned</vt:lpstr>
      <vt:lpstr>References</vt:lpstr>
      <vt:lpstr>Questions?</vt:lpstr>
    </vt:vector>
  </TitlesOfParts>
  <Company>HPES ACES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Template_Dark ppt _ExMC Blue</dc:title>
  <dc:creator>FLEMING, NANCY K (JSC-XB111)</dc:creator>
  <cp:lastModifiedBy>Hailey, Melinda J. (JSC-SF)[WYLE LABORATORIES, INC.]</cp:lastModifiedBy>
  <cp:revision>109</cp:revision>
  <dcterms:created xsi:type="dcterms:W3CDTF">2018-08-02T14:31:37Z</dcterms:created>
  <dcterms:modified xsi:type="dcterms:W3CDTF">2021-01-15T17:38:03Z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0x010100599BAAD3041C3741907894F903E0C0D3</vt:lpwstr>
  </property>
</Properties>
</file>