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82" r:id="rId3"/>
    <p:sldId id="330" r:id="rId4"/>
    <p:sldId id="332" r:id="rId5"/>
    <p:sldId id="333" r:id="rId6"/>
    <p:sldId id="335" r:id="rId7"/>
    <p:sldId id="339" r:id="rId8"/>
    <p:sldId id="340" r:id="rId9"/>
    <p:sldId id="34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32C7C"/>
    <a:srgbClr val="032D79"/>
    <a:srgbClr val="5C7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3420" autoAdjust="0"/>
  </p:normalViewPr>
  <p:slideViewPr>
    <p:cSldViewPr snapToGrid="0">
      <p:cViewPr varScale="1">
        <p:scale>
          <a:sx n="114" d="100"/>
          <a:sy n="114" d="100"/>
        </p:scale>
        <p:origin x="30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FB50-8491-435C-9A31-3DBB6BD1C29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FB17B-5001-43B3-B9E3-46FBA793F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2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FB17B-5001-43B3-B9E3-46FBA793FF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2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E88B-3F1F-47CA-BA8F-455F4063809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6222-9F6B-4C9B-9126-1DB5E14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E88B-3F1F-47CA-BA8F-455F4063809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6222-9F6B-4C9B-9126-1DB5E14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3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E88B-3F1F-47CA-BA8F-455F4063809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6222-9F6B-4C9B-9126-1DB5E14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5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E88B-3F1F-47CA-BA8F-455F4063809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6222-9F6B-4C9B-9126-1DB5E14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1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E88B-3F1F-47CA-BA8F-455F4063809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6222-9F6B-4C9B-9126-1DB5E14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1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E88B-3F1F-47CA-BA8F-455F4063809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6222-9F6B-4C9B-9126-1DB5E14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E88B-3F1F-47CA-BA8F-455F4063809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6222-9F6B-4C9B-9126-1DB5E14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3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E88B-3F1F-47CA-BA8F-455F4063809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6222-9F6B-4C9B-9126-1DB5E14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4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E88B-3F1F-47CA-BA8F-455F4063809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6222-9F6B-4C9B-9126-1DB5E14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4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E88B-3F1F-47CA-BA8F-455F4063809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6222-9F6B-4C9B-9126-1DB5E14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E88B-3F1F-47CA-BA8F-455F4063809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6222-9F6B-4C9B-9126-1DB5E14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3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E88B-3F1F-47CA-BA8F-455F4063809B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56222-9F6B-4C9B-9126-1DB5E141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2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062A-1F7F-4829-AA27-13768BB53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40" y="387435"/>
            <a:ext cx="7835273" cy="85863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Assessment of RANS-based Transition Models in NASA’s CFD Codes: FUN3D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2D92220-0ACA-47D6-889A-790761552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514" y="1593907"/>
            <a:ext cx="8360971" cy="3267557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Nathaniel Hildebrand, Preethi V. Mysore, Christopher L. Rumsey,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Jan-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Reneé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Carlson, and Meelan M. Choudhari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Computational AeroSciences Branch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NASA Langley Research Center</a:t>
            </a:r>
          </a:p>
          <a:p>
            <a:pPr>
              <a:lnSpc>
                <a:spcPct val="60000"/>
              </a:lnSpc>
              <a:spcBef>
                <a:spcPts val="600"/>
              </a:spcBef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0000"/>
              </a:lnSpc>
              <a:spcBef>
                <a:spcPts val="600"/>
              </a:spcBef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Balaji S. Venkatachari</a:t>
            </a:r>
          </a:p>
          <a:p>
            <a:pPr>
              <a:spcBef>
                <a:spcPts val="400"/>
              </a:spcBef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National Institute of Aerospace</a:t>
            </a:r>
          </a:p>
          <a:p>
            <a:pPr>
              <a:spcBef>
                <a:spcPts val="200"/>
              </a:spcBef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"/>
              </a:lnSpc>
              <a:spcBef>
                <a:spcPts val="200"/>
              </a:spcBef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40000"/>
              </a:lnSpc>
              <a:spcBef>
                <a:spcPts val="200"/>
              </a:spcBef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200"/>
              </a:spcBef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1st AIAA CFD Transition Modeling and Prediction Workshop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January 21-22,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0CD1B-9DF1-45BF-A362-C86ECFEA37DC}"/>
              </a:ext>
            </a:extLst>
          </p:cNvPr>
          <p:cNvSpPr txBox="1"/>
          <p:nvPr/>
        </p:nvSpPr>
        <p:spPr>
          <a:xfrm>
            <a:off x="6535033" y="6581005"/>
            <a:ext cx="2608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Computational AeroSciences Branch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EF120-092D-473B-980E-DD7DB7D1BF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641" t="11435" r="1692" b="11883"/>
          <a:stretch/>
        </p:blipFill>
        <p:spPr>
          <a:xfrm>
            <a:off x="2871008" y="5188030"/>
            <a:ext cx="1451880" cy="1158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AF1829-B5B6-4B8B-9069-306B11956A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4" b="96183" l="538" r="89785">
                        <a14:foregroundMark x1="40860" y1="63359" x2="40860" y2="63359"/>
                        <a14:foregroundMark x1="33065" y1="60305" x2="33065" y2="60305"/>
                        <a14:foregroundMark x1="50000" y1="55725" x2="50000" y2="55725"/>
                        <a14:foregroundMark x1="55645" y1="54962" x2="55645" y2="54962"/>
                        <a14:foregroundMark x1="1344" y1="48092" x2="1344" y2="48092"/>
                        <a14:foregroundMark x1="15860" y1="96183" x2="15860" y2="96183"/>
                        <a14:foregroundMark x1="17204" y1="11450" x2="17204" y2="11450"/>
                        <a14:foregroundMark x1="18011" y1="96183" x2="18011" y2="96183"/>
                        <a14:foregroundMark x1="18011" y1="96183" x2="18011" y2="96183"/>
                      </a14:backgroundRemoval>
                    </a14:imgEffect>
                    <a14:imgEffect>
                      <a14:artisticTexturizer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r="32480"/>
          <a:stretch/>
        </p:blipFill>
        <p:spPr>
          <a:xfrm>
            <a:off x="4663670" y="5109455"/>
            <a:ext cx="2522937" cy="13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9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A6CA7F-2633-4560-B61D-8B63C57BF9F9}"/>
              </a:ext>
            </a:extLst>
          </p:cNvPr>
          <p:cNvSpPr txBox="1"/>
          <p:nvPr/>
        </p:nvSpPr>
        <p:spPr>
          <a:xfrm>
            <a:off x="260059" y="6452334"/>
            <a:ext cx="78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2/9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0FF778-50C0-4270-B3FA-D661AF5AFF6A}"/>
              </a:ext>
            </a:extLst>
          </p:cNvPr>
          <p:cNvCxnSpPr>
            <a:cxnSpLocks/>
          </p:cNvCxnSpPr>
          <p:nvPr/>
        </p:nvCxnSpPr>
        <p:spPr>
          <a:xfrm>
            <a:off x="226503" y="6442745"/>
            <a:ext cx="7822122" cy="0"/>
          </a:xfrm>
          <a:prstGeom prst="line">
            <a:avLst/>
          </a:prstGeom>
          <a:ln w="19050">
            <a:solidFill>
              <a:srgbClr val="032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7940F5D-EF67-4329-B84A-A9E4136D2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641" t="11435" r="1692" b="11883"/>
          <a:stretch/>
        </p:blipFill>
        <p:spPr>
          <a:xfrm>
            <a:off x="8130749" y="6056851"/>
            <a:ext cx="817342" cy="671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789694-CB1B-408E-B4DE-ABF9C969695C}"/>
              </a:ext>
            </a:extLst>
          </p:cNvPr>
          <p:cNvSpPr txBox="1"/>
          <p:nvPr/>
        </p:nvSpPr>
        <p:spPr>
          <a:xfrm>
            <a:off x="462842" y="486100"/>
            <a:ext cx="413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FUN3D transition 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3120C-3724-4ED1-BB1F-421386BBE31E}"/>
              </a:ext>
            </a:extLst>
          </p:cNvPr>
          <p:cNvSpPr txBox="1"/>
          <p:nvPr/>
        </p:nvSpPr>
        <p:spPr>
          <a:xfrm>
            <a:off x="509731" y="1236705"/>
            <a:ext cx="7604240" cy="5032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Suite of codes known as FUN3D is a node-centered unstructured-grid upwind-biased RANS code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(Anderson &amp; Bonhaus 1994)</a:t>
            </a:r>
          </a:p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RANS-based transition models</a:t>
            </a:r>
          </a:p>
          <a:p>
            <a:pPr marL="742950" lvl="1" indent="-285750">
              <a:lnSpc>
                <a:spcPct val="125000"/>
              </a:lnSpc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Refer to (Langtry &amp;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Menter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2009/2015)</a:t>
            </a:r>
          </a:p>
          <a:p>
            <a:pPr marL="742950" lvl="1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Coupled with SST1994, SST2003, and SST-V </a:t>
            </a:r>
          </a:p>
          <a:p>
            <a:pPr lvl="1">
              <a:buClr>
                <a:srgbClr val="032C7C"/>
              </a:buClr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LM2009 transition model</a:t>
            </a:r>
          </a:p>
          <a:p>
            <a:pPr marL="742950" lvl="1" indent="-285750">
              <a:lnSpc>
                <a:spcPct val="125000"/>
              </a:lnSpc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Models natural, bypass, and separation-induced transition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LM2015 transition model</a:t>
            </a:r>
          </a:p>
          <a:p>
            <a:pPr marL="742950" lvl="1" indent="-285750">
              <a:lnSpc>
                <a:spcPct val="125000"/>
              </a:lnSpc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Models stationary crossflow using a correlation based on surface roughness</a:t>
            </a:r>
          </a:p>
          <a:p>
            <a:pPr marL="742950" lvl="1" indent="-285750">
              <a:lnSpc>
                <a:spcPct val="125000"/>
              </a:lnSpc>
              <a:buClr>
                <a:srgbClr val="032C7C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Ongoing work to implement SST2003-LM2009-CFHE transition model</a:t>
            </a:r>
          </a:p>
          <a:p>
            <a:pPr marL="742950" lvl="1" indent="-285750">
              <a:lnSpc>
                <a:spcPct val="125000"/>
              </a:lnSpc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Local helicity approach of (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Grabe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et al.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2018)</a:t>
            </a:r>
          </a:p>
          <a:p>
            <a:pPr marL="742950" lvl="1" indent="-285750">
              <a:lnSpc>
                <a:spcPct val="125000"/>
              </a:lnSpc>
              <a:buClr>
                <a:srgbClr val="032C7C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Preliminary results with unstructured grid adaption techniques using the sketch-to-solution code developed by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(Park 2008)</a:t>
            </a:r>
          </a:p>
          <a:p>
            <a:pPr marL="285750" indent="-285750">
              <a:lnSpc>
                <a:spcPct val="125000"/>
              </a:lnSpc>
              <a:buClr>
                <a:srgbClr val="032C7C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103245C4-DC66-45CC-BFB0-37D39DB00399}"/>
              </a:ext>
            </a:extLst>
          </p:cNvPr>
          <p:cNvSpPr/>
          <p:nvPr/>
        </p:nvSpPr>
        <p:spPr>
          <a:xfrm>
            <a:off x="6522131" y="5057566"/>
            <a:ext cx="1792658" cy="702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91DA368-DB76-458D-A918-6786813A1797}"/>
              </a:ext>
            </a:extLst>
          </p:cNvPr>
          <p:cNvSpPr/>
          <p:nvPr/>
        </p:nvSpPr>
        <p:spPr>
          <a:xfrm>
            <a:off x="1086059" y="5051363"/>
            <a:ext cx="1792658" cy="702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CA8B8DD-A4A2-4B07-A07D-B6FBA11E8192}"/>
              </a:ext>
            </a:extLst>
          </p:cNvPr>
          <p:cNvSpPr/>
          <p:nvPr/>
        </p:nvSpPr>
        <p:spPr>
          <a:xfrm>
            <a:off x="3850546" y="2588389"/>
            <a:ext cx="1426129" cy="653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A6CA7F-2633-4560-B61D-8B63C57BF9F9}"/>
              </a:ext>
            </a:extLst>
          </p:cNvPr>
          <p:cNvSpPr txBox="1"/>
          <p:nvPr/>
        </p:nvSpPr>
        <p:spPr>
          <a:xfrm>
            <a:off x="260059" y="6452334"/>
            <a:ext cx="78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3/9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0FF778-50C0-4270-B3FA-D661AF5AFF6A}"/>
              </a:ext>
            </a:extLst>
          </p:cNvPr>
          <p:cNvCxnSpPr>
            <a:cxnSpLocks/>
          </p:cNvCxnSpPr>
          <p:nvPr/>
        </p:nvCxnSpPr>
        <p:spPr>
          <a:xfrm>
            <a:off x="226503" y="6442745"/>
            <a:ext cx="7822122" cy="0"/>
          </a:xfrm>
          <a:prstGeom prst="line">
            <a:avLst/>
          </a:prstGeom>
          <a:ln w="19050">
            <a:solidFill>
              <a:srgbClr val="032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7940F5D-EF67-4329-B84A-A9E4136D2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641" t="11435" r="1692" b="11883"/>
          <a:stretch/>
        </p:blipFill>
        <p:spPr>
          <a:xfrm>
            <a:off x="8130749" y="6056851"/>
            <a:ext cx="817342" cy="671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4A3E76-B1CF-42C3-92B0-7B1EC5294A9A}"/>
              </a:ext>
            </a:extLst>
          </p:cNvPr>
          <p:cNvSpPr txBox="1"/>
          <p:nvPr/>
        </p:nvSpPr>
        <p:spPr>
          <a:xfrm>
            <a:off x="456525" y="486100"/>
            <a:ext cx="711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Case 1: Zero-Pressure-Gradient Flat Plate (2D)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D91A2-8A63-4487-B868-57B73A2749DF}"/>
              </a:ext>
            </a:extLst>
          </p:cNvPr>
          <p:cNvSpPr txBox="1"/>
          <p:nvPr/>
        </p:nvSpPr>
        <p:spPr>
          <a:xfrm>
            <a:off x="510475" y="1170996"/>
            <a:ext cx="7604240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FUN3D: SST-V-2003-LM2009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OVERFLOW: SST2003-LM2009</a:t>
            </a:r>
          </a:p>
          <a:p>
            <a:pPr marL="285750" indent="-285750">
              <a:lnSpc>
                <a:spcPct val="150000"/>
              </a:lnSpc>
              <a:buClr>
                <a:srgbClr val="032C7C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6">
                <a:extLst>
                  <a:ext uri="{FF2B5EF4-FFF2-40B4-BE49-F238E27FC236}">
                    <a16:creationId xmlns:a16="http://schemas.microsoft.com/office/drawing/2014/main" id="{BEF274C2-D683-4DC0-A8B3-23B5C60019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7275042"/>
                  </p:ext>
                </p:extLst>
              </p:nvPr>
            </p:nvGraphicFramePr>
            <p:xfrm>
              <a:off x="4074625" y="1267851"/>
              <a:ext cx="3231605" cy="7107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2420">
                      <a:extLst>
                        <a:ext uri="{9D8B030D-6E8A-4147-A177-3AD203B41FA5}">
                          <a16:colId xmlns:a16="http://schemas.microsoft.com/office/drawing/2014/main" val="388733816"/>
                        </a:ext>
                      </a:extLst>
                    </a:gridCol>
                    <a:gridCol w="599649">
                      <a:extLst>
                        <a:ext uri="{9D8B030D-6E8A-4147-A177-3AD203B41FA5}">
                          <a16:colId xmlns:a16="http://schemas.microsoft.com/office/drawing/2014/main" val="525107106"/>
                        </a:ext>
                      </a:extLst>
                    </a:gridCol>
                    <a:gridCol w="943815">
                      <a:extLst>
                        <a:ext uri="{9D8B030D-6E8A-4147-A177-3AD203B41FA5}">
                          <a16:colId xmlns:a16="http://schemas.microsoft.com/office/drawing/2014/main" val="942244487"/>
                        </a:ext>
                      </a:extLst>
                    </a:gridCol>
                    <a:gridCol w="915721">
                      <a:extLst>
                        <a:ext uri="{9D8B030D-6E8A-4147-A177-3AD203B41FA5}">
                          <a16:colId xmlns:a16="http://schemas.microsoft.com/office/drawing/2014/main" val="1677331245"/>
                        </a:ext>
                      </a:extLst>
                    </a:gridCol>
                  </a:tblGrid>
                  <a:tr h="3553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unit</a:t>
                          </a:r>
                          <a:r>
                            <a:rPr 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i="0" dirty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oMath>
                          </a14:m>
                          <a:endParaRPr lang="en-US" sz="1600" i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ref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0734330"/>
                      </a:ext>
                    </a:extLst>
                  </a:tr>
                  <a:tr h="355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2e5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540 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56621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6">
                <a:extLst>
                  <a:ext uri="{FF2B5EF4-FFF2-40B4-BE49-F238E27FC236}">
                    <a16:creationId xmlns:a16="http://schemas.microsoft.com/office/drawing/2014/main" id="{BEF274C2-D683-4DC0-A8B3-23B5C60019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7275042"/>
                  </p:ext>
                </p:extLst>
              </p:nvPr>
            </p:nvGraphicFramePr>
            <p:xfrm>
              <a:off x="4074625" y="1267851"/>
              <a:ext cx="3231605" cy="7107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2420">
                      <a:extLst>
                        <a:ext uri="{9D8B030D-6E8A-4147-A177-3AD203B41FA5}">
                          <a16:colId xmlns:a16="http://schemas.microsoft.com/office/drawing/2014/main" val="388733816"/>
                        </a:ext>
                      </a:extLst>
                    </a:gridCol>
                    <a:gridCol w="599649">
                      <a:extLst>
                        <a:ext uri="{9D8B030D-6E8A-4147-A177-3AD203B41FA5}">
                          <a16:colId xmlns:a16="http://schemas.microsoft.com/office/drawing/2014/main" val="525107106"/>
                        </a:ext>
                      </a:extLst>
                    </a:gridCol>
                    <a:gridCol w="943815">
                      <a:extLst>
                        <a:ext uri="{9D8B030D-6E8A-4147-A177-3AD203B41FA5}">
                          <a16:colId xmlns:a16="http://schemas.microsoft.com/office/drawing/2014/main" val="942244487"/>
                        </a:ext>
                      </a:extLst>
                    </a:gridCol>
                    <a:gridCol w="915721">
                      <a:extLst>
                        <a:ext uri="{9D8B030D-6E8A-4147-A177-3AD203B41FA5}">
                          <a16:colId xmlns:a16="http://schemas.microsoft.com/office/drawing/2014/main" val="1677331245"/>
                        </a:ext>
                      </a:extLst>
                    </a:gridCol>
                  </a:tblGrid>
                  <a:tr h="3553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87" t="-3390" r="-319685" b="-1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30612" t="-3390" r="-314286" b="-1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4872" t="-3390" r="-97436" b="-1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54667" t="-3390" r="-1333" b="-1152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734330"/>
                      </a:ext>
                    </a:extLst>
                  </a:tr>
                  <a:tr h="3553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2e5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540 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5662100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7F60555-548F-4FDE-BB0B-CC1F6E6CF731}"/>
              </a:ext>
            </a:extLst>
          </p:cNvPr>
          <p:cNvGrpSpPr/>
          <p:nvPr/>
        </p:nvGrpSpPr>
        <p:grpSpPr>
          <a:xfrm>
            <a:off x="260059" y="2132475"/>
            <a:ext cx="8360932" cy="4057520"/>
            <a:chOff x="260059" y="2115697"/>
            <a:chExt cx="8360932" cy="40575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DD2F80-CBC8-4FE4-A07D-61423CAA2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223"/>
            <a:stretch/>
          </p:blipFill>
          <p:spPr>
            <a:xfrm>
              <a:off x="5924358" y="2353369"/>
              <a:ext cx="2696633" cy="254643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3A69811-B50A-4B00-86A6-C7BD8D15A6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488"/>
            <a:stretch/>
          </p:blipFill>
          <p:spPr>
            <a:xfrm>
              <a:off x="3159028" y="3696400"/>
              <a:ext cx="2731774" cy="247681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F758E6-BD1A-4867-A56D-DCFE32EB2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0059" y="2387790"/>
              <a:ext cx="2907388" cy="254701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9CD656-3AEC-46EC-9274-EC221EA56893}"/>
                </a:ext>
              </a:extLst>
            </p:cNvPr>
            <p:cNvSpPr txBox="1"/>
            <p:nvPr/>
          </p:nvSpPr>
          <p:spPr>
            <a:xfrm>
              <a:off x="1719581" y="2115697"/>
              <a:ext cx="5423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T3A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CEA9EF-9420-492E-B5EE-10F4BEFF3A09}"/>
                </a:ext>
              </a:extLst>
            </p:cNvPr>
            <p:cNvSpPr txBox="1"/>
            <p:nvPr/>
          </p:nvSpPr>
          <p:spPr>
            <a:xfrm>
              <a:off x="4416191" y="3438627"/>
              <a:ext cx="7619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T3B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8E0720-FB37-436D-B72D-34A1DC639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8492" b="5875"/>
            <a:stretch/>
          </p:blipFill>
          <p:spPr>
            <a:xfrm>
              <a:off x="2952231" y="4646995"/>
              <a:ext cx="215216" cy="27541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410D48B-043C-4C03-9B0B-73DAA60F0D47}"/>
                    </a:ext>
                  </a:extLst>
                </p:cNvPr>
                <p:cNvSpPr txBox="1"/>
                <p:nvPr/>
              </p:nvSpPr>
              <p:spPr>
                <a:xfrm rot="16200000">
                  <a:off x="5508596" y="3339444"/>
                  <a:ext cx="487328" cy="2938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 panose="02040503050406030204" pitchFamily="18" charset="0"/>
                              </a:rPr>
                              <m:t>Re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latin typeface="Cambria Math" panose="02040503050406030204" pitchFamily="18" charset="0"/>
                                  </a:rPr>
                                  <m:t>tr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410D48B-043C-4C03-9B0B-73DAA60F0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508596" y="3339444"/>
                  <a:ext cx="487328" cy="29386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655C6FA-46B5-4CC4-81BC-39196D979F07}"/>
              </a:ext>
            </a:extLst>
          </p:cNvPr>
          <p:cNvSpPr txBox="1"/>
          <p:nvPr/>
        </p:nvSpPr>
        <p:spPr>
          <a:xfrm>
            <a:off x="3875714" y="2652500"/>
            <a:ext cx="142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sustaining turbulence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A7C258-B84B-47E2-9758-FBFD2E78EA03}"/>
                  </a:ext>
                </a:extLst>
              </p:cNvPr>
              <p:cNvSpPr txBox="1"/>
              <p:nvPr/>
            </p:nvSpPr>
            <p:spPr>
              <a:xfrm>
                <a:off x="1017654" y="5157118"/>
                <a:ext cx="19462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T3A: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=5.85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5% &amp;</m:t>
                    </m:r>
                  </m:oMath>
                </a14:m>
                <a:endParaRPr lang="en-US" sz="14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1.9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A7C258-B84B-47E2-9758-FBFD2E78E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654" y="5157118"/>
                <a:ext cx="1946246" cy="523220"/>
              </a:xfrm>
              <a:prstGeom prst="rect">
                <a:avLst/>
              </a:prstGeom>
              <a:blipFill>
                <a:blip r:embed="rId10"/>
                <a:stretch>
                  <a:fillRect t="-3488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0CA7A6-C911-477D-A585-1A9E51BBF7BF}"/>
                  </a:ext>
                </a:extLst>
              </p:cNvPr>
              <p:cNvSpPr txBox="1"/>
              <p:nvPr/>
            </p:nvSpPr>
            <p:spPr>
              <a:xfrm>
                <a:off x="6452433" y="5162430"/>
                <a:ext cx="19462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T3B: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=7.21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6% &amp;</m:t>
                    </m:r>
                  </m:oMath>
                </a14:m>
                <a:endParaRPr lang="en-US" sz="14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99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0CA7A6-C911-477D-A585-1A9E51BBF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33" y="5162430"/>
                <a:ext cx="1946246" cy="523220"/>
              </a:xfrm>
              <a:prstGeom prst="rect">
                <a:avLst/>
              </a:prstGeom>
              <a:blipFill>
                <a:blip r:embed="rId11"/>
                <a:stretch>
                  <a:fillRect t="-3488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023D1C35-FCDF-453E-A60C-AC351D60C2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9429" y="2401992"/>
            <a:ext cx="2761372" cy="22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2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A6CA7F-2633-4560-B61D-8B63C57BF9F9}"/>
              </a:ext>
            </a:extLst>
          </p:cNvPr>
          <p:cNvSpPr txBox="1"/>
          <p:nvPr/>
        </p:nvSpPr>
        <p:spPr>
          <a:xfrm>
            <a:off x="260059" y="6452334"/>
            <a:ext cx="78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4/9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0FF778-50C0-4270-B3FA-D661AF5AFF6A}"/>
              </a:ext>
            </a:extLst>
          </p:cNvPr>
          <p:cNvCxnSpPr>
            <a:cxnSpLocks/>
          </p:cNvCxnSpPr>
          <p:nvPr/>
        </p:nvCxnSpPr>
        <p:spPr>
          <a:xfrm>
            <a:off x="226503" y="6442745"/>
            <a:ext cx="7822122" cy="0"/>
          </a:xfrm>
          <a:prstGeom prst="line">
            <a:avLst/>
          </a:prstGeom>
          <a:ln w="19050">
            <a:solidFill>
              <a:srgbClr val="032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7940F5D-EF67-4329-B84A-A9E4136D2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641" t="11435" r="1692" b="11883"/>
          <a:stretch/>
        </p:blipFill>
        <p:spPr>
          <a:xfrm>
            <a:off x="8130749" y="6056851"/>
            <a:ext cx="817342" cy="671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4A3E76-B1CF-42C3-92B0-7B1EC5294A9A}"/>
              </a:ext>
            </a:extLst>
          </p:cNvPr>
          <p:cNvSpPr txBox="1"/>
          <p:nvPr/>
        </p:nvSpPr>
        <p:spPr>
          <a:xfrm>
            <a:off x="456525" y="486100"/>
            <a:ext cx="711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Case 2: NLF(1)-0416 Airfoil (2D)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AD91A2-8A63-4487-B868-57B73A2749DF}"/>
                  </a:ext>
                </a:extLst>
              </p:cNvPr>
              <p:cNvSpPr txBox="1"/>
              <p:nvPr/>
            </p:nvSpPr>
            <p:spPr>
              <a:xfrm>
                <a:off x="510475" y="1170996"/>
                <a:ext cx="7604240" cy="96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32C7C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SST2003-LM2009 transition model</a:t>
                </a:r>
              </a:p>
              <a:p>
                <a:pPr marL="742950" lvl="1" indent="-285750">
                  <a:buClr>
                    <a:srgbClr val="032C7C"/>
                  </a:buClr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Sustaining turbulence</a:t>
                </a:r>
              </a:p>
              <a:p>
                <a:pPr marL="1200150" lvl="2" indent="-285750">
                  <a:lnSpc>
                    <a:spcPct val="150000"/>
                  </a:lnSpc>
                  <a:buClr>
                    <a:srgbClr val="032C7C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=0.15% &amp;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</m:t>
                    </m:r>
                  </m:oMath>
                </a14:m>
                <a:endParaRPr lang="en-US" sz="1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AD91A2-8A63-4487-B868-57B73A274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75" y="1170996"/>
                <a:ext cx="7604240" cy="960328"/>
              </a:xfrm>
              <a:prstGeom prst="rect">
                <a:avLst/>
              </a:prstGeom>
              <a:blipFill>
                <a:blip r:embed="rId4"/>
                <a:stretch>
                  <a:fillRect l="-321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45BE91FC-60F2-47F1-8CC0-C0512F6625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6917618"/>
                  </p:ext>
                </p:extLst>
              </p:nvPr>
            </p:nvGraphicFramePr>
            <p:xfrm>
              <a:off x="4329373" y="1250468"/>
              <a:ext cx="2730798" cy="6719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0266">
                      <a:extLst>
                        <a:ext uri="{9D8B030D-6E8A-4147-A177-3AD203B41FA5}">
                          <a16:colId xmlns:a16="http://schemas.microsoft.com/office/drawing/2014/main" val="2944048782"/>
                        </a:ext>
                      </a:extLst>
                    </a:gridCol>
                    <a:gridCol w="910266">
                      <a:extLst>
                        <a:ext uri="{9D8B030D-6E8A-4147-A177-3AD203B41FA5}">
                          <a16:colId xmlns:a16="http://schemas.microsoft.com/office/drawing/2014/main" val="4132612323"/>
                        </a:ext>
                      </a:extLst>
                    </a:gridCol>
                    <a:gridCol w="910266">
                      <a:extLst>
                        <a:ext uri="{9D8B030D-6E8A-4147-A177-3AD203B41FA5}">
                          <a16:colId xmlns:a16="http://schemas.microsoft.com/office/drawing/2014/main" val="3195100954"/>
                        </a:ext>
                      </a:extLst>
                    </a:gridCol>
                  </a:tblGrid>
                  <a:tr h="3359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unit</a:t>
                          </a:r>
                          <a:r>
                            <a:rPr 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i="0" dirty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oMath>
                          </a14:m>
                          <a:endParaRPr lang="en-US" sz="1600" i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ref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51213452"/>
                      </a:ext>
                    </a:extLst>
                  </a:tr>
                  <a:tr h="335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4e6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540 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43521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45BE91FC-60F2-47F1-8CC0-C0512F6625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6917618"/>
                  </p:ext>
                </p:extLst>
              </p:nvPr>
            </p:nvGraphicFramePr>
            <p:xfrm>
              <a:off x="4329373" y="1250468"/>
              <a:ext cx="2730798" cy="6719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0266">
                      <a:extLst>
                        <a:ext uri="{9D8B030D-6E8A-4147-A177-3AD203B41FA5}">
                          <a16:colId xmlns:a16="http://schemas.microsoft.com/office/drawing/2014/main" val="2944048782"/>
                        </a:ext>
                      </a:extLst>
                    </a:gridCol>
                    <a:gridCol w="910266">
                      <a:extLst>
                        <a:ext uri="{9D8B030D-6E8A-4147-A177-3AD203B41FA5}">
                          <a16:colId xmlns:a16="http://schemas.microsoft.com/office/drawing/2014/main" val="4132612323"/>
                        </a:ext>
                      </a:extLst>
                    </a:gridCol>
                    <a:gridCol w="910266">
                      <a:extLst>
                        <a:ext uri="{9D8B030D-6E8A-4147-A177-3AD203B41FA5}">
                          <a16:colId xmlns:a16="http://schemas.microsoft.com/office/drawing/2014/main" val="3195100954"/>
                        </a:ext>
                      </a:extLst>
                    </a:gridCol>
                  </a:tblGrid>
                  <a:tr h="335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67" t="-5357" r="-200667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1342" t="-5357" r="-102013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t="-5357" r="-1333" b="-119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213452"/>
                      </a:ext>
                    </a:extLst>
                  </a:tr>
                  <a:tr h="335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4e6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540 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435213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BDD4D79-40A1-43E5-BC26-6F01B1556F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60" y="2295803"/>
            <a:ext cx="3979795" cy="37665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39182D-5E55-4971-913A-97A5923EAB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1308" y="2345081"/>
            <a:ext cx="4016240" cy="366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5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A6CA7F-2633-4560-B61D-8B63C57BF9F9}"/>
              </a:ext>
            </a:extLst>
          </p:cNvPr>
          <p:cNvSpPr txBox="1"/>
          <p:nvPr/>
        </p:nvSpPr>
        <p:spPr>
          <a:xfrm>
            <a:off x="260059" y="6452334"/>
            <a:ext cx="78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5/9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0FF778-50C0-4270-B3FA-D661AF5AFF6A}"/>
              </a:ext>
            </a:extLst>
          </p:cNvPr>
          <p:cNvCxnSpPr>
            <a:cxnSpLocks/>
          </p:cNvCxnSpPr>
          <p:nvPr/>
        </p:nvCxnSpPr>
        <p:spPr>
          <a:xfrm>
            <a:off x="226503" y="6442745"/>
            <a:ext cx="7822122" cy="0"/>
          </a:xfrm>
          <a:prstGeom prst="line">
            <a:avLst/>
          </a:prstGeom>
          <a:ln w="19050">
            <a:solidFill>
              <a:srgbClr val="032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7940F5D-EF67-4329-B84A-A9E4136D2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641" t="11435" r="1692" b="11883"/>
          <a:stretch/>
        </p:blipFill>
        <p:spPr>
          <a:xfrm>
            <a:off x="8130749" y="6056851"/>
            <a:ext cx="817342" cy="671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4A3E76-B1CF-42C3-92B0-7B1EC5294A9A}"/>
              </a:ext>
            </a:extLst>
          </p:cNvPr>
          <p:cNvSpPr txBox="1"/>
          <p:nvPr/>
        </p:nvSpPr>
        <p:spPr>
          <a:xfrm>
            <a:off x="456525" y="486100"/>
            <a:ext cx="711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Case 2: NLF(1)-0416 Airfoil (2D)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AD91A2-8A63-4487-B868-57B73A2749DF}"/>
                  </a:ext>
                </a:extLst>
              </p:cNvPr>
              <p:cNvSpPr txBox="1"/>
              <p:nvPr/>
            </p:nvSpPr>
            <p:spPr>
              <a:xfrm>
                <a:off x="510475" y="1170996"/>
                <a:ext cx="7604240" cy="2893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32C7C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SST2003-LM2009 transition model</a:t>
                </a:r>
              </a:p>
              <a:p>
                <a:pPr marL="742950" lvl="1" indent="-285750">
                  <a:buClr>
                    <a:srgbClr val="032C7C"/>
                  </a:buClr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Sustaining turbulence</a:t>
                </a:r>
              </a:p>
              <a:p>
                <a:pPr marL="1200150" lvl="2" indent="-285750">
                  <a:lnSpc>
                    <a:spcPct val="150000"/>
                  </a:lnSpc>
                  <a:buClr>
                    <a:srgbClr val="032C7C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=0.15% &amp;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</m:t>
                    </m:r>
                  </m:oMath>
                </a14:m>
                <a:endParaRPr lang="en-US" sz="1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742950" lvl="1" indent="-285750">
                  <a:buClr>
                    <a:srgbClr val="032C7C"/>
                  </a:buClr>
                  <a:buFont typeface="Arial" panose="020B0604020202020204" pitchFamily="34" charset="0"/>
                  <a:buChar char="•"/>
                </a:pPr>
                <a:endParaRPr lang="en-US" sz="1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742950" lvl="1" indent="-285750">
                  <a:buClr>
                    <a:srgbClr val="032C7C"/>
                  </a:buClr>
                  <a:buFont typeface="Arial" panose="020B0604020202020204" pitchFamily="34" charset="0"/>
                  <a:buChar char="•"/>
                </a:pPr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32C7C"/>
                  </a:buClr>
                  <a:buFont typeface="Arial" panose="020B0604020202020204" pitchFamily="34" charset="0"/>
                  <a:buChar char="•"/>
                </a:pPr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32C7C"/>
                  </a:buClr>
                  <a:buFont typeface="Arial" panose="020B0604020202020204" pitchFamily="34" charset="0"/>
                  <a:buChar char="•"/>
                </a:pPr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32C7C"/>
                  </a:buClr>
                  <a:buFont typeface="Arial" panose="020B0604020202020204" pitchFamily="34" charset="0"/>
                  <a:buChar char="•"/>
                </a:pPr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32C7C"/>
                  </a:buClr>
                  <a:buFont typeface="Arial" panose="020B0604020202020204" pitchFamily="34" charset="0"/>
                  <a:buChar char="•"/>
                </a:pPr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AD91A2-8A63-4487-B868-57B73A274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75" y="1170996"/>
                <a:ext cx="7604240" cy="2893613"/>
              </a:xfrm>
              <a:prstGeom prst="rect">
                <a:avLst/>
              </a:prstGeom>
              <a:blipFill>
                <a:blip r:embed="rId4"/>
                <a:stretch>
                  <a:fillRect l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A08C2F8-9C8A-4B12-B3AB-BE260BBA9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75" y="2345081"/>
            <a:ext cx="3835675" cy="37665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AA0AB9-B51F-4E90-8E5F-6210B9CF92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28"/>
          <a:stretch/>
        </p:blipFill>
        <p:spPr>
          <a:xfrm>
            <a:off x="4949505" y="2345081"/>
            <a:ext cx="3489320" cy="37117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3">
                <a:extLst>
                  <a:ext uri="{FF2B5EF4-FFF2-40B4-BE49-F238E27FC236}">
                    <a16:creationId xmlns:a16="http://schemas.microsoft.com/office/drawing/2014/main" id="{2F4DDB3F-4C46-4B0D-844B-13029514D0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7808388"/>
                  </p:ext>
                </p:extLst>
              </p:nvPr>
            </p:nvGraphicFramePr>
            <p:xfrm>
              <a:off x="4329373" y="1250468"/>
              <a:ext cx="2730798" cy="6719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0266">
                      <a:extLst>
                        <a:ext uri="{9D8B030D-6E8A-4147-A177-3AD203B41FA5}">
                          <a16:colId xmlns:a16="http://schemas.microsoft.com/office/drawing/2014/main" val="2944048782"/>
                        </a:ext>
                      </a:extLst>
                    </a:gridCol>
                    <a:gridCol w="910266">
                      <a:extLst>
                        <a:ext uri="{9D8B030D-6E8A-4147-A177-3AD203B41FA5}">
                          <a16:colId xmlns:a16="http://schemas.microsoft.com/office/drawing/2014/main" val="4132612323"/>
                        </a:ext>
                      </a:extLst>
                    </a:gridCol>
                    <a:gridCol w="910266">
                      <a:extLst>
                        <a:ext uri="{9D8B030D-6E8A-4147-A177-3AD203B41FA5}">
                          <a16:colId xmlns:a16="http://schemas.microsoft.com/office/drawing/2014/main" val="3195100954"/>
                        </a:ext>
                      </a:extLst>
                    </a:gridCol>
                  </a:tblGrid>
                  <a:tr h="3359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unit</a:t>
                          </a:r>
                          <a:r>
                            <a:rPr 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i="0" dirty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oMath>
                          </a14:m>
                          <a:endParaRPr lang="en-US" sz="1600" i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ref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51213452"/>
                      </a:ext>
                    </a:extLst>
                  </a:tr>
                  <a:tr h="335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4e6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540 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43521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3">
                <a:extLst>
                  <a:ext uri="{FF2B5EF4-FFF2-40B4-BE49-F238E27FC236}">
                    <a16:creationId xmlns:a16="http://schemas.microsoft.com/office/drawing/2014/main" id="{2F4DDB3F-4C46-4B0D-844B-13029514D0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7808388"/>
                  </p:ext>
                </p:extLst>
              </p:nvPr>
            </p:nvGraphicFramePr>
            <p:xfrm>
              <a:off x="4329373" y="1250468"/>
              <a:ext cx="2730798" cy="6719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0266">
                      <a:extLst>
                        <a:ext uri="{9D8B030D-6E8A-4147-A177-3AD203B41FA5}">
                          <a16:colId xmlns:a16="http://schemas.microsoft.com/office/drawing/2014/main" val="2944048782"/>
                        </a:ext>
                      </a:extLst>
                    </a:gridCol>
                    <a:gridCol w="910266">
                      <a:extLst>
                        <a:ext uri="{9D8B030D-6E8A-4147-A177-3AD203B41FA5}">
                          <a16:colId xmlns:a16="http://schemas.microsoft.com/office/drawing/2014/main" val="4132612323"/>
                        </a:ext>
                      </a:extLst>
                    </a:gridCol>
                    <a:gridCol w="910266">
                      <a:extLst>
                        <a:ext uri="{9D8B030D-6E8A-4147-A177-3AD203B41FA5}">
                          <a16:colId xmlns:a16="http://schemas.microsoft.com/office/drawing/2014/main" val="3195100954"/>
                        </a:ext>
                      </a:extLst>
                    </a:gridCol>
                  </a:tblGrid>
                  <a:tr h="335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667" t="-5357" r="-200667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1342" t="-5357" r="-102013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000" t="-5357" r="-1333" b="-119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213452"/>
                      </a:ext>
                    </a:extLst>
                  </a:tr>
                  <a:tr h="3359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4e6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540 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435213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BE8A21E-13B5-40EE-842F-E866710922E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49"/>
          <a:stretch/>
        </p:blipFill>
        <p:spPr>
          <a:xfrm>
            <a:off x="880844" y="2792876"/>
            <a:ext cx="3313311" cy="29899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D75F82-B2A8-40C6-99F1-B64E343301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9171" y="2768061"/>
            <a:ext cx="3401124" cy="29867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9DAD82-FF32-4091-BCA3-62E7F7DF68C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0614" b="23428"/>
          <a:stretch/>
        </p:blipFill>
        <p:spPr>
          <a:xfrm>
            <a:off x="4620945" y="4013911"/>
            <a:ext cx="320171" cy="2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6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A6CA7F-2633-4560-B61D-8B63C57BF9F9}"/>
              </a:ext>
            </a:extLst>
          </p:cNvPr>
          <p:cNvSpPr txBox="1"/>
          <p:nvPr/>
        </p:nvSpPr>
        <p:spPr>
          <a:xfrm>
            <a:off x="260059" y="6452334"/>
            <a:ext cx="78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6/9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0FF778-50C0-4270-B3FA-D661AF5AFF6A}"/>
              </a:ext>
            </a:extLst>
          </p:cNvPr>
          <p:cNvCxnSpPr>
            <a:cxnSpLocks/>
          </p:cNvCxnSpPr>
          <p:nvPr/>
        </p:nvCxnSpPr>
        <p:spPr>
          <a:xfrm>
            <a:off x="226503" y="6442745"/>
            <a:ext cx="7822122" cy="0"/>
          </a:xfrm>
          <a:prstGeom prst="line">
            <a:avLst/>
          </a:prstGeom>
          <a:ln w="19050">
            <a:solidFill>
              <a:srgbClr val="032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7940F5D-EF67-4329-B84A-A9E4136D2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641" t="11435" r="1692" b="11883"/>
          <a:stretch/>
        </p:blipFill>
        <p:spPr>
          <a:xfrm>
            <a:off x="8130749" y="6056851"/>
            <a:ext cx="817342" cy="671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4A3E76-B1CF-42C3-92B0-7B1EC5294A9A}"/>
              </a:ext>
            </a:extLst>
          </p:cNvPr>
          <p:cNvSpPr txBox="1"/>
          <p:nvPr/>
        </p:nvSpPr>
        <p:spPr>
          <a:xfrm>
            <a:off x="456525" y="486100"/>
            <a:ext cx="711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Case 2: NLF(1)-0416 Airfoil (2D)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D91A2-8A63-4487-B868-57B73A2749DF}"/>
              </a:ext>
            </a:extLst>
          </p:cNvPr>
          <p:cNvSpPr txBox="1"/>
          <p:nvPr/>
        </p:nvSpPr>
        <p:spPr>
          <a:xfrm>
            <a:off x="510475" y="1170996"/>
            <a:ext cx="76042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FUN3D vs OVERFLOW (SST2003-LM2009)</a:t>
            </a:r>
          </a:p>
          <a:p>
            <a:pPr marL="285750" indent="-285750">
              <a:lnSpc>
                <a:spcPct val="150000"/>
              </a:lnSpc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Significant differences between SST2003 and SST-V-2003</a:t>
            </a:r>
          </a:p>
          <a:p>
            <a:pPr marL="742950" lvl="1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64A6DB-58D6-4B28-85EF-8D51F1406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60" y="2626771"/>
            <a:ext cx="3589705" cy="30937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034B50-BF13-4FC0-8E53-4FE48D22B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794" y="2706125"/>
            <a:ext cx="3493099" cy="30192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42917B-5A8A-4298-A700-DE95044A38B4}"/>
                  </a:ext>
                </a:extLst>
              </p:cNvPr>
              <p:cNvSpPr txBox="1"/>
              <p:nvPr/>
            </p:nvSpPr>
            <p:spPr>
              <a:xfrm>
                <a:off x="2254890" y="5636014"/>
                <a:ext cx="868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42917B-5A8A-4298-A700-DE95044A3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890" y="5636014"/>
                <a:ext cx="868513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D0CA74-FCD7-49D8-9238-366F237256C7}"/>
                  </a:ext>
                </a:extLst>
              </p:cNvPr>
              <p:cNvSpPr txBox="1"/>
              <p:nvPr/>
            </p:nvSpPr>
            <p:spPr>
              <a:xfrm>
                <a:off x="6288436" y="5649904"/>
                <a:ext cx="868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D0CA74-FCD7-49D8-9238-366F23725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36" y="5649904"/>
                <a:ext cx="868513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B27611-0047-4886-9DDF-6E2833F478A8}"/>
                  </a:ext>
                </a:extLst>
              </p:cNvPr>
              <p:cNvSpPr txBox="1"/>
              <p:nvPr/>
            </p:nvSpPr>
            <p:spPr>
              <a:xfrm>
                <a:off x="2055303" y="2327746"/>
                <a:ext cx="1149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=0°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B27611-0047-4886-9DDF-6E2833F47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03" y="2327746"/>
                <a:ext cx="114929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2319CE-08F5-4420-9872-DB5E401A0EAF}"/>
                  </a:ext>
                </a:extLst>
              </p:cNvPr>
              <p:cNvSpPr txBox="1"/>
              <p:nvPr/>
            </p:nvSpPr>
            <p:spPr>
              <a:xfrm>
                <a:off x="6089323" y="2329484"/>
                <a:ext cx="1149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=5°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2319CE-08F5-4420-9872-DB5E401A0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323" y="2329484"/>
                <a:ext cx="1149291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0EEDC40-A66C-4EC7-80B4-3320FA9AC0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200" y="2675051"/>
            <a:ext cx="3589705" cy="30500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8EEAB2-E19D-4CEC-84BE-82F6D2B77CF6}"/>
                  </a:ext>
                </a:extLst>
              </p:cNvPr>
              <p:cNvSpPr txBox="1"/>
              <p:nvPr/>
            </p:nvSpPr>
            <p:spPr>
              <a:xfrm rot="16200000">
                <a:off x="375757" y="3990320"/>
                <a:ext cx="486562" cy="32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8EEAB2-E19D-4CEC-84BE-82F6D2B77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5757" y="3990320"/>
                <a:ext cx="486562" cy="325025"/>
              </a:xfrm>
              <a:prstGeom prst="rect">
                <a:avLst/>
              </a:prstGeom>
              <a:blipFill>
                <a:blip r:embed="rId10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AA2A788-455A-4C4B-8F26-3E223F4181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3454" y="2697126"/>
            <a:ext cx="3493285" cy="3019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5B0BE5-99CF-4157-ABE1-0CA024AB7C18}"/>
                  </a:ext>
                </a:extLst>
              </p:cNvPr>
              <p:cNvSpPr txBox="1"/>
              <p:nvPr/>
            </p:nvSpPr>
            <p:spPr>
              <a:xfrm rot="16200000">
                <a:off x="4409303" y="4004210"/>
                <a:ext cx="486562" cy="32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5B0BE5-99CF-4157-ABE1-0CA024AB7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409303" y="4004210"/>
                <a:ext cx="486562" cy="325025"/>
              </a:xfrm>
              <a:prstGeom prst="rect">
                <a:avLst/>
              </a:prstGeom>
              <a:blipFill>
                <a:blip r:embed="rId12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675EF6D-1EE7-4278-91C4-2439BE27C203}"/>
              </a:ext>
            </a:extLst>
          </p:cNvPr>
          <p:cNvSpPr txBox="1"/>
          <p:nvPr/>
        </p:nvSpPr>
        <p:spPr>
          <a:xfrm>
            <a:off x="1635854" y="2852170"/>
            <a:ext cx="24689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4D8010-11D2-4439-B17A-D2F41D116B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1267" y="2798319"/>
            <a:ext cx="2346730" cy="4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1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B5BB49-5FF0-4EC8-B0BF-EACACC6E5DE8}"/>
                  </a:ext>
                </a:extLst>
              </p:cNvPr>
              <p:cNvSpPr txBox="1"/>
              <p:nvPr/>
            </p:nvSpPr>
            <p:spPr>
              <a:xfrm>
                <a:off x="510475" y="1170996"/>
                <a:ext cx="7604240" cy="785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32C7C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Fine-grid results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𝑁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=51507</m:t>
                        </m:r>
                      </m:e>
                    </m:d>
                  </m:oMath>
                </a14:m>
                <a:endParaRPr lang="en-US" sz="16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32C7C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Sustaining turbulence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=0.15% &amp;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B5BB49-5FF0-4EC8-B0BF-EACACC6E5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75" y="1170996"/>
                <a:ext cx="7604240" cy="785343"/>
              </a:xfrm>
              <a:prstGeom prst="rect">
                <a:avLst/>
              </a:prstGeom>
              <a:blipFill>
                <a:blip r:embed="rId2"/>
                <a:stretch>
                  <a:fillRect l="-321"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1A6CA7F-2633-4560-B61D-8B63C57BF9F9}"/>
              </a:ext>
            </a:extLst>
          </p:cNvPr>
          <p:cNvSpPr txBox="1"/>
          <p:nvPr/>
        </p:nvSpPr>
        <p:spPr>
          <a:xfrm>
            <a:off x="260059" y="6452334"/>
            <a:ext cx="78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7/9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0FF778-50C0-4270-B3FA-D661AF5AFF6A}"/>
              </a:ext>
            </a:extLst>
          </p:cNvPr>
          <p:cNvCxnSpPr>
            <a:cxnSpLocks/>
          </p:cNvCxnSpPr>
          <p:nvPr/>
        </p:nvCxnSpPr>
        <p:spPr>
          <a:xfrm>
            <a:off x="226503" y="6442745"/>
            <a:ext cx="7822122" cy="0"/>
          </a:xfrm>
          <a:prstGeom prst="line">
            <a:avLst/>
          </a:prstGeom>
          <a:ln w="19050">
            <a:solidFill>
              <a:srgbClr val="032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7940F5D-EF67-4329-B84A-A9E4136D2F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641" t="11435" r="1692" b="11883"/>
          <a:stretch/>
        </p:blipFill>
        <p:spPr>
          <a:xfrm>
            <a:off x="8130749" y="6056851"/>
            <a:ext cx="817342" cy="671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3">
                <a:extLst>
                  <a:ext uri="{FF2B5EF4-FFF2-40B4-BE49-F238E27FC236}">
                    <a16:creationId xmlns:a16="http://schemas.microsoft.com/office/drawing/2014/main" id="{9157F849-244A-42B8-86E3-48438BAB33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5319381"/>
                  </p:ext>
                </p:extLst>
              </p:nvPr>
            </p:nvGraphicFramePr>
            <p:xfrm>
              <a:off x="5333455" y="1261597"/>
              <a:ext cx="2723559" cy="6995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7853">
                      <a:extLst>
                        <a:ext uri="{9D8B030D-6E8A-4147-A177-3AD203B41FA5}">
                          <a16:colId xmlns:a16="http://schemas.microsoft.com/office/drawing/2014/main" val="2944048782"/>
                        </a:ext>
                      </a:extLst>
                    </a:gridCol>
                    <a:gridCol w="907853">
                      <a:extLst>
                        <a:ext uri="{9D8B030D-6E8A-4147-A177-3AD203B41FA5}">
                          <a16:colId xmlns:a16="http://schemas.microsoft.com/office/drawing/2014/main" val="4132612323"/>
                        </a:ext>
                      </a:extLst>
                    </a:gridCol>
                    <a:gridCol w="907853">
                      <a:extLst>
                        <a:ext uri="{9D8B030D-6E8A-4147-A177-3AD203B41FA5}">
                          <a16:colId xmlns:a16="http://schemas.microsoft.com/office/drawing/2014/main" val="3195100954"/>
                        </a:ext>
                      </a:extLst>
                    </a:gridCol>
                  </a:tblGrid>
                  <a:tr h="3497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unit</a:t>
                          </a:r>
                          <a:r>
                            <a:rPr 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i="0" dirty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oMath>
                          </a14:m>
                          <a:endParaRPr lang="en-US" sz="1600" i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ref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51213452"/>
                      </a:ext>
                    </a:extLst>
                  </a:tr>
                  <a:tr h="3497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6.5e6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540 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43521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3">
                <a:extLst>
                  <a:ext uri="{FF2B5EF4-FFF2-40B4-BE49-F238E27FC236}">
                    <a16:creationId xmlns:a16="http://schemas.microsoft.com/office/drawing/2014/main" id="{9157F849-244A-42B8-86E3-48438BAB33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5319381"/>
                  </p:ext>
                </p:extLst>
              </p:nvPr>
            </p:nvGraphicFramePr>
            <p:xfrm>
              <a:off x="5333455" y="1261597"/>
              <a:ext cx="2723559" cy="6995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7853">
                      <a:extLst>
                        <a:ext uri="{9D8B030D-6E8A-4147-A177-3AD203B41FA5}">
                          <a16:colId xmlns:a16="http://schemas.microsoft.com/office/drawing/2014/main" val="2944048782"/>
                        </a:ext>
                      </a:extLst>
                    </a:gridCol>
                    <a:gridCol w="907853">
                      <a:extLst>
                        <a:ext uri="{9D8B030D-6E8A-4147-A177-3AD203B41FA5}">
                          <a16:colId xmlns:a16="http://schemas.microsoft.com/office/drawing/2014/main" val="4132612323"/>
                        </a:ext>
                      </a:extLst>
                    </a:gridCol>
                    <a:gridCol w="907853">
                      <a:extLst>
                        <a:ext uri="{9D8B030D-6E8A-4147-A177-3AD203B41FA5}">
                          <a16:colId xmlns:a16="http://schemas.microsoft.com/office/drawing/2014/main" val="3195100954"/>
                        </a:ext>
                      </a:extLst>
                    </a:gridCol>
                  </a:tblGrid>
                  <a:tr h="3497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671" t="-3448" r="-202013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t="-3448" r="-100667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1342" t="-3448" r="-1342" b="-1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213452"/>
                      </a:ext>
                    </a:extLst>
                  </a:tr>
                  <a:tr h="3497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6.5e6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540 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43521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142BDF5-EFDA-4EF4-A0B6-7E033365C41E}"/>
              </a:ext>
            </a:extLst>
          </p:cNvPr>
          <p:cNvSpPr txBox="1"/>
          <p:nvPr/>
        </p:nvSpPr>
        <p:spPr>
          <a:xfrm>
            <a:off x="456525" y="486100"/>
            <a:ext cx="711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Case 3: 6:1 Prolate Spheroid (3D)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8E41E6-0A29-4494-8164-1DC1168C466E}"/>
              </a:ext>
            </a:extLst>
          </p:cNvPr>
          <p:cNvSpPr txBox="1"/>
          <p:nvPr/>
        </p:nvSpPr>
        <p:spPr>
          <a:xfrm>
            <a:off x="4976890" y="2377291"/>
            <a:ext cx="1760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SST2003-LM2009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54284F-1AE5-47C4-B26C-03C2B2359DD9}"/>
              </a:ext>
            </a:extLst>
          </p:cNvPr>
          <p:cNvGrpSpPr/>
          <p:nvPr/>
        </p:nvGrpSpPr>
        <p:grpSpPr>
          <a:xfrm>
            <a:off x="846074" y="2352124"/>
            <a:ext cx="7676568" cy="3821376"/>
            <a:chOff x="762145" y="2379882"/>
            <a:chExt cx="7676568" cy="382137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961072-0CCF-459F-89C6-3C9C37DB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2145" y="2737014"/>
              <a:ext cx="7123507" cy="342229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FC2E94-0DB2-4877-8D61-13A651E80848}"/>
                </a:ext>
              </a:extLst>
            </p:cNvPr>
            <p:cNvSpPr txBox="1"/>
            <p:nvPr/>
          </p:nvSpPr>
          <p:spPr>
            <a:xfrm>
              <a:off x="2248250" y="2379882"/>
              <a:ext cx="2265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mbria" panose="02040503050406030204" pitchFamily="18" charset="0"/>
                  <a:ea typeface="Cambria" panose="02040503050406030204" pitchFamily="18" charset="0"/>
                </a:rPr>
                <a:t>SST-V-1994-LM2009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0E250AD-C398-4C6F-ABA7-B0AC5DCDB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3901" y="2426852"/>
              <a:ext cx="3196947" cy="377440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E83B4D-E92B-4B77-82D7-93DE79278651}"/>
                </a:ext>
              </a:extLst>
            </p:cNvPr>
            <p:cNvSpPr txBox="1"/>
            <p:nvPr/>
          </p:nvSpPr>
          <p:spPr>
            <a:xfrm>
              <a:off x="7675315" y="2816947"/>
              <a:ext cx="763398" cy="16312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0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4502C5-D906-4FAA-AF14-3A0A573D62E9}"/>
                </a:ext>
              </a:extLst>
            </p:cNvPr>
            <p:cNvSpPr txBox="1"/>
            <p:nvPr/>
          </p:nvSpPr>
          <p:spPr>
            <a:xfrm>
              <a:off x="7675315" y="4098274"/>
              <a:ext cx="763398" cy="16312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08ECB0B-D9A7-4528-8287-037EB2E21AA0}"/>
              </a:ext>
            </a:extLst>
          </p:cNvPr>
          <p:cNvSpPr txBox="1"/>
          <p:nvPr/>
        </p:nvSpPr>
        <p:spPr>
          <a:xfrm>
            <a:off x="4816799" y="2362521"/>
            <a:ext cx="22650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SST-V-2003-LM2009</a:t>
            </a:r>
          </a:p>
        </p:txBody>
      </p:sp>
    </p:spTree>
    <p:extLst>
      <p:ext uri="{BB962C8B-B14F-4D97-AF65-F5344CB8AC3E}">
        <p14:creationId xmlns:p14="http://schemas.microsoft.com/office/powerpoint/2010/main" val="270192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A6CA7F-2633-4560-B61D-8B63C57BF9F9}"/>
              </a:ext>
            </a:extLst>
          </p:cNvPr>
          <p:cNvSpPr txBox="1"/>
          <p:nvPr/>
        </p:nvSpPr>
        <p:spPr>
          <a:xfrm>
            <a:off x="260059" y="6452334"/>
            <a:ext cx="78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8/9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0FF778-50C0-4270-B3FA-D661AF5AFF6A}"/>
              </a:ext>
            </a:extLst>
          </p:cNvPr>
          <p:cNvCxnSpPr>
            <a:cxnSpLocks/>
          </p:cNvCxnSpPr>
          <p:nvPr/>
        </p:nvCxnSpPr>
        <p:spPr>
          <a:xfrm>
            <a:off x="226503" y="6442745"/>
            <a:ext cx="7822122" cy="0"/>
          </a:xfrm>
          <a:prstGeom prst="line">
            <a:avLst/>
          </a:prstGeom>
          <a:ln w="19050">
            <a:solidFill>
              <a:srgbClr val="032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7940F5D-EF67-4329-B84A-A9E4136D2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641" t="11435" r="1692" b="11883"/>
          <a:stretch/>
        </p:blipFill>
        <p:spPr>
          <a:xfrm>
            <a:off x="8130749" y="6056851"/>
            <a:ext cx="817342" cy="671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4A3E76-B1CF-42C3-92B0-7B1EC5294A9A}"/>
              </a:ext>
            </a:extLst>
          </p:cNvPr>
          <p:cNvSpPr txBox="1"/>
          <p:nvPr/>
        </p:nvSpPr>
        <p:spPr>
          <a:xfrm>
            <a:off x="456525" y="486100"/>
            <a:ext cx="711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Case 3: 6:1 Prolate Spheroid (3D)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AD91A2-8A63-4487-B868-57B73A2749DF}"/>
                  </a:ext>
                </a:extLst>
              </p:cNvPr>
              <p:cNvSpPr txBox="1"/>
              <p:nvPr/>
            </p:nvSpPr>
            <p:spPr>
              <a:xfrm>
                <a:off x="510475" y="1170996"/>
                <a:ext cx="7604240" cy="785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32C7C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Fine-grid results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𝑁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=51507</m:t>
                        </m:r>
                      </m:e>
                    </m:d>
                  </m:oMath>
                </a14:m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32C7C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Sustaining turbulence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𝐼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=0.15% &amp;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</m:t>
                    </m:r>
                    <m:r>
                      <a:rPr lang="en-US" sz="1600" i="1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AD91A2-8A63-4487-B868-57B73A274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75" y="1170996"/>
                <a:ext cx="7604240" cy="785343"/>
              </a:xfrm>
              <a:prstGeom prst="rect">
                <a:avLst/>
              </a:prstGeom>
              <a:blipFill>
                <a:blip r:embed="rId4"/>
                <a:stretch>
                  <a:fillRect l="-321"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94965F3-AF8E-4B61-B149-02D9BD988880}"/>
              </a:ext>
            </a:extLst>
          </p:cNvPr>
          <p:cNvGrpSpPr/>
          <p:nvPr/>
        </p:nvGrpSpPr>
        <p:grpSpPr>
          <a:xfrm>
            <a:off x="510475" y="2541863"/>
            <a:ext cx="4699088" cy="3635953"/>
            <a:chOff x="329533" y="2419986"/>
            <a:chExt cx="4935044" cy="386688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9037B-086E-4EB0-AC3C-F7B52D5A021C}"/>
                </a:ext>
              </a:extLst>
            </p:cNvPr>
            <p:cNvGrpSpPr/>
            <p:nvPr/>
          </p:nvGrpSpPr>
          <p:grpSpPr>
            <a:xfrm>
              <a:off x="329533" y="2419986"/>
              <a:ext cx="4935044" cy="3866889"/>
              <a:chOff x="329533" y="2419986"/>
              <a:chExt cx="4935044" cy="3866889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30C9B6C1-ACDA-44BB-804E-33D978715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533" y="2419986"/>
                <a:ext cx="4935044" cy="3866889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9ECF1DE-562B-4E9F-B823-BAE8A318FB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6187" y="4849405"/>
                <a:ext cx="2626408" cy="1067418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2312F5-5828-422E-BEFC-33FE8899C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749" b="7325"/>
            <a:stretch/>
          </p:blipFill>
          <p:spPr>
            <a:xfrm>
              <a:off x="1686188" y="3707934"/>
              <a:ext cx="2626407" cy="10525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CF34CF-8000-40D6-9681-1BB964315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02779" y="2590694"/>
              <a:ext cx="2593224" cy="1052531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3">
                <a:extLst>
                  <a:ext uri="{FF2B5EF4-FFF2-40B4-BE49-F238E27FC236}">
                    <a16:creationId xmlns:a16="http://schemas.microsoft.com/office/drawing/2014/main" id="{B7DAA3EE-C092-48C0-AA35-8932DAABED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2468857"/>
                  </p:ext>
                </p:extLst>
              </p:nvPr>
            </p:nvGraphicFramePr>
            <p:xfrm>
              <a:off x="5333455" y="1261597"/>
              <a:ext cx="2723559" cy="6995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7853">
                      <a:extLst>
                        <a:ext uri="{9D8B030D-6E8A-4147-A177-3AD203B41FA5}">
                          <a16:colId xmlns:a16="http://schemas.microsoft.com/office/drawing/2014/main" val="2944048782"/>
                        </a:ext>
                      </a:extLst>
                    </a:gridCol>
                    <a:gridCol w="907853">
                      <a:extLst>
                        <a:ext uri="{9D8B030D-6E8A-4147-A177-3AD203B41FA5}">
                          <a16:colId xmlns:a16="http://schemas.microsoft.com/office/drawing/2014/main" val="4132612323"/>
                        </a:ext>
                      </a:extLst>
                    </a:gridCol>
                    <a:gridCol w="907853">
                      <a:extLst>
                        <a:ext uri="{9D8B030D-6E8A-4147-A177-3AD203B41FA5}">
                          <a16:colId xmlns:a16="http://schemas.microsoft.com/office/drawing/2014/main" val="3195100954"/>
                        </a:ext>
                      </a:extLst>
                    </a:gridCol>
                  </a:tblGrid>
                  <a:tr h="34976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/>
                            <a:t>unit</a:t>
                          </a:r>
                          <a:r>
                            <a:rPr 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i="0" dirty="0" smtClean="0"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oMath>
                          </a14:m>
                          <a:endParaRPr lang="en-US" sz="1600" i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ref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151213452"/>
                      </a:ext>
                    </a:extLst>
                  </a:tr>
                  <a:tr h="3497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6.5e6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540 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43521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3">
                <a:extLst>
                  <a:ext uri="{FF2B5EF4-FFF2-40B4-BE49-F238E27FC236}">
                    <a16:creationId xmlns:a16="http://schemas.microsoft.com/office/drawing/2014/main" id="{B7DAA3EE-C092-48C0-AA35-8932DAABED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2468857"/>
                  </p:ext>
                </p:extLst>
              </p:nvPr>
            </p:nvGraphicFramePr>
            <p:xfrm>
              <a:off x="5333455" y="1261597"/>
              <a:ext cx="2723559" cy="6995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7853">
                      <a:extLst>
                        <a:ext uri="{9D8B030D-6E8A-4147-A177-3AD203B41FA5}">
                          <a16:colId xmlns:a16="http://schemas.microsoft.com/office/drawing/2014/main" val="2944048782"/>
                        </a:ext>
                      </a:extLst>
                    </a:gridCol>
                    <a:gridCol w="907853">
                      <a:extLst>
                        <a:ext uri="{9D8B030D-6E8A-4147-A177-3AD203B41FA5}">
                          <a16:colId xmlns:a16="http://schemas.microsoft.com/office/drawing/2014/main" val="4132612323"/>
                        </a:ext>
                      </a:extLst>
                    </a:gridCol>
                    <a:gridCol w="907853">
                      <a:extLst>
                        <a:ext uri="{9D8B030D-6E8A-4147-A177-3AD203B41FA5}">
                          <a16:colId xmlns:a16="http://schemas.microsoft.com/office/drawing/2014/main" val="3195100954"/>
                        </a:ext>
                      </a:extLst>
                    </a:gridCol>
                  </a:tblGrid>
                  <a:tr h="3497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671" t="-3448" r="-202013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000" t="-3448" r="-100667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01342" t="-3448" r="-1342" b="-1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213452"/>
                      </a:ext>
                    </a:extLst>
                  </a:tr>
                  <a:tr h="3497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6.5e6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540 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43521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BAA7EE8-A5FE-4E89-A5A8-57AA858F9C08}"/>
              </a:ext>
            </a:extLst>
          </p:cNvPr>
          <p:cNvSpPr txBox="1"/>
          <p:nvPr/>
        </p:nvSpPr>
        <p:spPr>
          <a:xfrm>
            <a:off x="2083326" y="2268170"/>
            <a:ext cx="2195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SST-V-2003-LM2015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AF0D0-F069-406E-8F25-A27D2AFBE0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3455" y="2955535"/>
            <a:ext cx="2980035" cy="26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1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A6CA7F-2633-4560-B61D-8B63C57BF9F9}"/>
              </a:ext>
            </a:extLst>
          </p:cNvPr>
          <p:cNvSpPr txBox="1"/>
          <p:nvPr/>
        </p:nvSpPr>
        <p:spPr>
          <a:xfrm>
            <a:off x="260059" y="6452334"/>
            <a:ext cx="78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9/9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0FF778-50C0-4270-B3FA-D661AF5AFF6A}"/>
              </a:ext>
            </a:extLst>
          </p:cNvPr>
          <p:cNvCxnSpPr>
            <a:cxnSpLocks/>
          </p:cNvCxnSpPr>
          <p:nvPr/>
        </p:nvCxnSpPr>
        <p:spPr>
          <a:xfrm>
            <a:off x="226503" y="6442745"/>
            <a:ext cx="7822122" cy="0"/>
          </a:xfrm>
          <a:prstGeom prst="line">
            <a:avLst/>
          </a:prstGeom>
          <a:ln w="19050">
            <a:solidFill>
              <a:srgbClr val="032D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7940F5D-EF67-4329-B84A-A9E4136D2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641" t="11435" r="1692" b="11883"/>
          <a:stretch/>
        </p:blipFill>
        <p:spPr>
          <a:xfrm>
            <a:off x="8130749" y="6056851"/>
            <a:ext cx="817342" cy="671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789694-CB1B-408E-B4DE-ABF9C969695C}"/>
              </a:ext>
            </a:extLst>
          </p:cNvPr>
          <p:cNvSpPr txBox="1"/>
          <p:nvPr/>
        </p:nvSpPr>
        <p:spPr>
          <a:xfrm>
            <a:off x="462842" y="486100"/>
            <a:ext cx="413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Summary and Future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3120C-3724-4ED1-BB1F-421386BBE31E}"/>
              </a:ext>
            </a:extLst>
          </p:cNvPr>
          <p:cNvSpPr txBox="1"/>
          <p:nvPr/>
        </p:nvSpPr>
        <p:spPr>
          <a:xfrm>
            <a:off x="509731" y="1245094"/>
            <a:ext cx="7604240" cy="4871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Successfully implemented SST2003-LM2015 transition model into FUN3D</a:t>
            </a:r>
          </a:p>
          <a:p>
            <a:pPr marL="742950" lvl="1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Also updated LM2009 transition model</a:t>
            </a:r>
          </a:p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FUN3D and OVERFLOW codes produced similar flat-plate and NLF(1)-0416 airfoil results using the Langtry-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Menter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transition models</a:t>
            </a:r>
          </a:p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Transition location changes whether SST-V-2003 or SST2003 is used as the turbulence model for the NLF(1)-0416 airfoil</a:t>
            </a:r>
          </a:p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Differences between SST-V-1994 and SST-V-2003 for 6:1 prolate spheroid</a:t>
            </a:r>
          </a:p>
          <a:p>
            <a:pPr>
              <a:buClr>
                <a:srgbClr val="032C7C"/>
              </a:buClr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Create finer grids and obtain convergence for the CRM-NLF with FUN3D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lnSpc>
                <a:spcPct val="125000"/>
              </a:lnSpc>
              <a:buClr>
                <a:srgbClr val="032C7C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Implement SST2003-LM2009-CFHE transition model into FUN3D</a:t>
            </a:r>
          </a:p>
          <a:p>
            <a:pPr marL="742950" lvl="1" indent="-285750">
              <a:lnSpc>
                <a:spcPct val="125000"/>
              </a:lnSpc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Local helicity approach of (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Grabe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et al.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2018)</a:t>
            </a:r>
          </a:p>
          <a:p>
            <a:pPr marL="742950" lvl="1" indent="-285750">
              <a:lnSpc>
                <a:spcPct val="125000"/>
              </a:lnSpc>
              <a:buClr>
                <a:srgbClr val="032C7C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rgbClr val="032C7C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Continue progress with unstructured grid adaption techniques using the sketch-to-solution code developed by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(Park 2008)</a:t>
            </a:r>
          </a:p>
          <a:p>
            <a:pPr marL="285750" indent="-285750">
              <a:lnSpc>
                <a:spcPct val="125000"/>
              </a:lnSpc>
              <a:buClr>
                <a:srgbClr val="032C7C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10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3324</TotalTime>
  <Words>522</Words>
  <Application>Microsoft Office PowerPoint</Application>
  <PresentationFormat>On-screen Show (4:3)</PresentationFormat>
  <Paragraphs>131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Cambria Math</vt:lpstr>
      <vt:lpstr>Office Theme</vt:lpstr>
      <vt:lpstr>Assessment of RANS-based Transition Models in NASA’s CFD Codes: FUN3D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Numerical Simulations of Acoustic Disturbances in Various Rectangular Nozzle Configurations</dc:title>
  <dc:creator>Nathaniel Hildebrand</dc:creator>
  <cp:lastModifiedBy>Nathaniel Hildebrand</cp:lastModifiedBy>
  <cp:revision>245</cp:revision>
  <dcterms:created xsi:type="dcterms:W3CDTF">2020-11-12T20:45:24Z</dcterms:created>
  <dcterms:modified xsi:type="dcterms:W3CDTF">2021-01-15T21:21:44Z</dcterms:modified>
</cp:coreProperties>
</file>