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1" r:id="rId1"/>
  </p:sldMasterIdLst>
  <p:notesMasterIdLst>
    <p:notesMasterId r:id="rId22"/>
  </p:notesMasterIdLst>
  <p:sldIdLst>
    <p:sldId id="294" r:id="rId2"/>
    <p:sldId id="295" r:id="rId3"/>
    <p:sldId id="297" r:id="rId4"/>
    <p:sldId id="306" r:id="rId5"/>
    <p:sldId id="257" r:id="rId6"/>
    <p:sldId id="301" r:id="rId7"/>
    <p:sldId id="258" r:id="rId8"/>
    <p:sldId id="302" r:id="rId9"/>
    <p:sldId id="307" r:id="rId10"/>
    <p:sldId id="259" r:id="rId11"/>
    <p:sldId id="303" r:id="rId12"/>
    <p:sldId id="304" r:id="rId13"/>
    <p:sldId id="260" r:id="rId14"/>
    <p:sldId id="300" r:id="rId15"/>
    <p:sldId id="308" r:id="rId16"/>
    <p:sldId id="261" r:id="rId17"/>
    <p:sldId id="296" r:id="rId18"/>
    <p:sldId id="305" r:id="rId19"/>
    <p:sldId id="299" r:id="rId20"/>
    <p:sldId id="30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ers, Jerry G. (GRC-LTX0)" initials="MJG(" lastIdx="1" clrIdx="0">
    <p:extLst>
      <p:ext uri="{19B8F6BF-5375-455C-9EA6-DF929625EA0E}">
        <p15:presenceInfo xmlns:p15="http://schemas.microsoft.com/office/powerpoint/2012/main" userId="S-1-5-21-330711430-3775241029-4075259233-43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22B14C"/>
    <a:srgbClr val="FFFFFF"/>
    <a:srgbClr val="FF0000"/>
    <a:srgbClr val="FF1B4B"/>
    <a:srgbClr val="FF9300"/>
    <a:srgbClr val="E8ECDB"/>
    <a:srgbClr val="BA4FFF"/>
    <a:srgbClr val="3565A8"/>
    <a:srgbClr val="19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9" autoAdjust="0"/>
    <p:restoredTop sz="93760" autoAdjust="0"/>
  </p:normalViewPr>
  <p:slideViewPr>
    <p:cSldViewPr>
      <p:cViewPr varScale="1">
        <p:scale>
          <a:sx n="106" d="100"/>
          <a:sy n="106" d="100"/>
        </p:scale>
        <p:origin x="12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38C4FD-282F-4FA5-BADD-EBD4D25661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48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C4FD-282F-4FA5-BADD-EBD4D256611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6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C4FD-282F-4FA5-BADD-EBD4D25661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51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382" y="-14288"/>
            <a:ext cx="12243731" cy="687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ine 34"/>
          <p:cNvSpPr>
            <a:spLocks noChangeShapeType="1"/>
          </p:cNvSpPr>
          <p:nvPr userDrawn="1"/>
        </p:nvSpPr>
        <p:spPr bwMode="auto">
          <a:xfrm>
            <a:off x="0" y="1603375"/>
            <a:ext cx="7721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Line 35"/>
          <p:cNvSpPr>
            <a:spLocks noChangeShapeType="1"/>
          </p:cNvSpPr>
          <p:nvPr userDrawn="1"/>
        </p:nvSpPr>
        <p:spPr bwMode="auto">
          <a:xfrm>
            <a:off x="0" y="1835150"/>
            <a:ext cx="74168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Line 36"/>
          <p:cNvSpPr>
            <a:spLocks noChangeShapeType="1"/>
          </p:cNvSpPr>
          <p:nvPr userDrawn="1"/>
        </p:nvSpPr>
        <p:spPr bwMode="auto">
          <a:xfrm>
            <a:off x="0" y="2062164"/>
            <a:ext cx="7213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7"/>
          <p:cNvSpPr>
            <a:spLocks noChangeShapeType="1"/>
          </p:cNvSpPr>
          <p:nvPr userDrawn="1"/>
        </p:nvSpPr>
        <p:spPr bwMode="auto">
          <a:xfrm>
            <a:off x="0" y="1371600"/>
            <a:ext cx="8026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43"/>
          <p:cNvSpPr>
            <a:spLocks noChangeShapeType="1"/>
          </p:cNvSpPr>
          <p:nvPr userDrawn="1"/>
        </p:nvSpPr>
        <p:spPr bwMode="auto">
          <a:xfrm rot="16200000">
            <a:off x="5149851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44"/>
          <p:cNvSpPr>
            <a:spLocks noChangeShapeType="1"/>
          </p:cNvSpPr>
          <p:nvPr userDrawn="1"/>
        </p:nvSpPr>
        <p:spPr bwMode="auto">
          <a:xfrm rot="16200000">
            <a:off x="4773084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45"/>
          <p:cNvSpPr>
            <a:spLocks noChangeShapeType="1"/>
          </p:cNvSpPr>
          <p:nvPr userDrawn="1"/>
        </p:nvSpPr>
        <p:spPr bwMode="auto">
          <a:xfrm rot="16200000">
            <a:off x="3477684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 userDrawn="1"/>
        </p:nvSpPr>
        <p:spPr bwMode="auto">
          <a:xfrm rot="16200000">
            <a:off x="3977217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47"/>
          <p:cNvSpPr>
            <a:spLocks noChangeShapeType="1"/>
          </p:cNvSpPr>
          <p:nvPr userDrawn="1"/>
        </p:nvSpPr>
        <p:spPr bwMode="auto">
          <a:xfrm rot="16200000">
            <a:off x="4396317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48"/>
          <p:cNvSpPr>
            <a:spLocks noChangeShapeType="1"/>
          </p:cNvSpPr>
          <p:nvPr userDrawn="1"/>
        </p:nvSpPr>
        <p:spPr bwMode="auto">
          <a:xfrm rot="16200000">
            <a:off x="2978151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Line 113"/>
          <p:cNvSpPr>
            <a:spLocks noChangeShapeType="1"/>
          </p:cNvSpPr>
          <p:nvPr userDrawn="1"/>
        </p:nvSpPr>
        <p:spPr bwMode="auto">
          <a:xfrm rot="16200000">
            <a:off x="55245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123"/>
          <p:cNvSpPr>
            <a:spLocks noChangeShapeType="1"/>
          </p:cNvSpPr>
          <p:nvPr userDrawn="1"/>
        </p:nvSpPr>
        <p:spPr bwMode="auto">
          <a:xfrm>
            <a:off x="0" y="2284414"/>
            <a:ext cx="6705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Line 124"/>
          <p:cNvSpPr>
            <a:spLocks noChangeShapeType="1"/>
          </p:cNvSpPr>
          <p:nvPr userDrawn="1"/>
        </p:nvSpPr>
        <p:spPr bwMode="auto">
          <a:xfrm>
            <a:off x="0" y="2516189"/>
            <a:ext cx="5588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Line 125"/>
          <p:cNvSpPr>
            <a:spLocks noChangeShapeType="1"/>
          </p:cNvSpPr>
          <p:nvPr userDrawn="1"/>
        </p:nvSpPr>
        <p:spPr bwMode="auto">
          <a:xfrm>
            <a:off x="0" y="2743200"/>
            <a:ext cx="52832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Line 127"/>
          <p:cNvSpPr>
            <a:spLocks noChangeShapeType="1"/>
          </p:cNvSpPr>
          <p:nvPr userDrawn="1"/>
        </p:nvSpPr>
        <p:spPr bwMode="auto">
          <a:xfrm>
            <a:off x="0" y="2974975"/>
            <a:ext cx="4978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Line 128"/>
          <p:cNvSpPr>
            <a:spLocks noChangeShapeType="1"/>
          </p:cNvSpPr>
          <p:nvPr userDrawn="1"/>
        </p:nvSpPr>
        <p:spPr bwMode="auto">
          <a:xfrm>
            <a:off x="0" y="3206750"/>
            <a:ext cx="4673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Line 129"/>
          <p:cNvSpPr>
            <a:spLocks noChangeShapeType="1"/>
          </p:cNvSpPr>
          <p:nvPr userDrawn="1"/>
        </p:nvSpPr>
        <p:spPr bwMode="auto">
          <a:xfrm>
            <a:off x="0" y="3433764"/>
            <a:ext cx="4368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Line 131"/>
          <p:cNvSpPr>
            <a:spLocks noChangeShapeType="1"/>
          </p:cNvSpPr>
          <p:nvPr userDrawn="1"/>
        </p:nvSpPr>
        <p:spPr bwMode="auto">
          <a:xfrm>
            <a:off x="0" y="3656013"/>
            <a:ext cx="4064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Line 132"/>
          <p:cNvSpPr>
            <a:spLocks noChangeShapeType="1"/>
          </p:cNvSpPr>
          <p:nvPr userDrawn="1"/>
        </p:nvSpPr>
        <p:spPr bwMode="auto">
          <a:xfrm>
            <a:off x="0" y="3887789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Line 133"/>
          <p:cNvSpPr>
            <a:spLocks noChangeShapeType="1"/>
          </p:cNvSpPr>
          <p:nvPr userDrawn="1"/>
        </p:nvSpPr>
        <p:spPr bwMode="auto">
          <a:xfrm>
            <a:off x="0" y="4114800"/>
            <a:ext cx="3657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Line 134"/>
          <p:cNvSpPr>
            <a:spLocks noChangeShapeType="1"/>
          </p:cNvSpPr>
          <p:nvPr userDrawn="1"/>
        </p:nvSpPr>
        <p:spPr bwMode="auto">
          <a:xfrm>
            <a:off x="0" y="4344989"/>
            <a:ext cx="3657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Line 135"/>
          <p:cNvSpPr>
            <a:spLocks noChangeShapeType="1"/>
          </p:cNvSpPr>
          <p:nvPr userDrawn="1"/>
        </p:nvSpPr>
        <p:spPr bwMode="auto">
          <a:xfrm>
            <a:off x="0" y="4576764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Line 136"/>
          <p:cNvSpPr>
            <a:spLocks noChangeShapeType="1"/>
          </p:cNvSpPr>
          <p:nvPr userDrawn="1"/>
        </p:nvSpPr>
        <p:spPr bwMode="auto">
          <a:xfrm>
            <a:off x="0" y="480377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Line 138"/>
          <p:cNvSpPr>
            <a:spLocks noChangeShapeType="1"/>
          </p:cNvSpPr>
          <p:nvPr userDrawn="1"/>
        </p:nvSpPr>
        <p:spPr bwMode="auto">
          <a:xfrm>
            <a:off x="0" y="502602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Line 139"/>
          <p:cNvSpPr>
            <a:spLocks noChangeShapeType="1"/>
          </p:cNvSpPr>
          <p:nvPr userDrawn="1"/>
        </p:nvSpPr>
        <p:spPr bwMode="auto">
          <a:xfrm>
            <a:off x="0" y="5257800"/>
            <a:ext cx="4470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Line 140"/>
          <p:cNvSpPr>
            <a:spLocks noChangeShapeType="1"/>
          </p:cNvSpPr>
          <p:nvPr userDrawn="1"/>
        </p:nvSpPr>
        <p:spPr bwMode="auto">
          <a:xfrm>
            <a:off x="0" y="5484814"/>
            <a:ext cx="44704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141"/>
          <p:cNvSpPr>
            <a:spLocks noChangeShapeType="1"/>
          </p:cNvSpPr>
          <p:nvPr userDrawn="1"/>
        </p:nvSpPr>
        <p:spPr bwMode="auto">
          <a:xfrm>
            <a:off x="0" y="5716589"/>
            <a:ext cx="47752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142"/>
          <p:cNvSpPr>
            <a:spLocks noChangeShapeType="1"/>
          </p:cNvSpPr>
          <p:nvPr userDrawn="1"/>
        </p:nvSpPr>
        <p:spPr bwMode="auto">
          <a:xfrm>
            <a:off x="0" y="5948364"/>
            <a:ext cx="5080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Line 143"/>
          <p:cNvSpPr>
            <a:spLocks noChangeShapeType="1"/>
          </p:cNvSpPr>
          <p:nvPr userDrawn="1"/>
        </p:nvSpPr>
        <p:spPr bwMode="auto">
          <a:xfrm>
            <a:off x="0" y="6175375"/>
            <a:ext cx="5588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44"/>
          <p:cNvSpPr>
            <a:spLocks noChangeShapeType="1"/>
          </p:cNvSpPr>
          <p:nvPr userDrawn="1"/>
        </p:nvSpPr>
        <p:spPr bwMode="auto">
          <a:xfrm>
            <a:off x="0" y="6397625"/>
            <a:ext cx="58928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145"/>
          <p:cNvSpPr>
            <a:spLocks noChangeShapeType="1"/>
          </p:cNvSpPr>
          <p:nvPr userDrawn="1"/>
        </p:nvSpPr>
        <p:spPr bwMode="auto">
          <a:xfrm>
            <a:off x="0" y="6629400"/>
            <a:ext cx="6197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7" name="Group 158"/>
          <p:cNvGrpSpPr>
            <a:grpSpLocks/>
          </p:cNvGrpSpPr>
          <p:nvPr userDrawn="1"/>
        </p:nvGrpSpPr>
        <p:grpSpPr bwMode="auto">
          <a:xfrm>
            <a:off x="315384" y="1066800"/>
            <a:ext cx="7609416" cy="5791200"/>
            <a:chOff x="149" y="672"/>
            <a:chExt cx="3595" cy="3648"/>
          </a:xfrm>
        </p:grpSpPr>
        <p:sp>
          <p:nvSpPr>
            <p:cNvPr id="38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02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9" name="Group 157"/>
            <p:cNvGrpSpPr>
              <a:grpSpLocks/>
            </p:cNvGrpSpPr>
            <p:nvPr userDrawn="1"/>
          </p:nvGrpSpPr>
          <p:grpSpPr bwMode="auto">
            <a:xfrm>
              <a:off x="270" y="670"/>
              <a:ext cx="3474" cy="3653"/>
              <a:chOff x="270" y="718"/>
              <a:chExt cx="3474" cy="3602"/>
            </a:xfrm>
          </p:grpSpPr>
          <p:sp>
            <p:nvSpPr>
              <p:cNvPr id="40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9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5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10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36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7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6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2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8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14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4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40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5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eaLnBrk="1" hangingPunct="1">
                  <a:defRPr/>
                </a:pP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5" name="Line 180"/>
          <p:cNvSpPr>
            <a:spLocks noChangeShapeType="1"/>
          </p:cNvSpPr>
          <p:nvPr userDrawn="1"/>
        </p:nvSpPr>
        <p:spPr bwMode="auto">
          <a:xfrm>
            <a:off x="0" y="1139825"/>
            <a:ext cx="8229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68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611717" y="1728788"/>
            <a:ext cx="10930467" cy="109061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81" name="Rectangle 1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2667" y="3767138"/>
            <a:ext cx="8128000" cy="137636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-11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B2AF713-7A43-406A-A016-10634C35C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1" y="365310"/>
            <a:ext cx="2001386" cy="2001386"/>
          </a:xfrm>
          <a:prstGeom prst="rect">
            <a:avLst/>
          </a:prstGeom>
        </p:spPr>
      </p:pic>
      <p:pic>
        <p:nvPicPr>
          <p:cNvPr id="70" name="Picture 67" descr="NASA insignia RGB">
            <a:extLst>
              <a:ext uri="{FF2B5EF4-FFF2-40B4-BE49-F238E27FC236}">
                <a16:creationId xmlns:a16="http://schemas.microsoft.com/office/drawing/2014/main" id="{F455C09B-90F0-40D6-93E9-28B9877310C3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3665" y="4552747"/>
            <a:ext cx="1438172" cy="1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HRP Logo Trans.png">
            <a:extLst>
              <a:ext uri="{FF2B5EF4-FFF2-40B4-BE49-F238E27FC236}">
                <a16:creationId xmlns:a16="http://schemas.microsoft.com/office/drawing/2014/main" id="{00718898-3024-45A6-B635-3FFD5EA3D7B4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6882" y="492879"/>
            <a:ext cx="1828286" cy="199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827831-9839-4BEB-9277-26AA745D45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29787" y="4576764"/>
            <a:ext cx="14573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7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717" y="939800"/>
            <a:ext cx="2664883" cy="5156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717" y="939800"/>
            <a:ext cx="7797800" cy="5156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9867" y="152400"/>
            <a:ext cx="9618133" cy="609600"/>
          </a:xfrm>
        </p:spPr>
        <p:txBody>
          <a:bodyPr/>
          <a:lstStyle>
            <a:lvl1pPr>
              <a:defRPr sz="44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05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9867" y="152400"/>
            <a:ext cx="9618133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7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OMD-National-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3"/>
          <p:cNvSpPr txBox="1">
            <a:spLocks noChangeArrowheads="1"/>
          </p:cNvSpPr>
          <p:nvPr/>
        </p:nvSpPr>
        <p:spPr bwMode="auto">
          <a:xfrm>
            <a:off x="622303" y="409578"/>
            <a:ext cx="445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FFFFFF"/>
                </a:solidFill>
                <a:latin typeface="Helvetica" panose="020B0604020202020204" pitchFamily="34" charset="0"/>
              </a:rPr>
              <a:t>National Aeronautics and Space Administration</a:t>
            </a:r>
          </a:p>
        </p:txBody>
      </p:sp>
      <p:pic>
        <p:nvPicPr>
          <p:cNvPr id="5" name="Picture 130" descr="NASA-insignia-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3" y="214315"/>
            <a:ext cx="10033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7" y="4787900"/>
            <a:ext cx="138641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87" y="5576890"/>
            <a:ext cx="131656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7" y="4911727"/>
            <a:ext cx="1217084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787900"/>
            <a:ext cx="1305984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5562601"/>
            <a:ext cx="131445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ell_Fusion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17" y="5568950"/>
            <a:ext cx="1320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797182"/>
            <a:ext cx="10655299" cy="12954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5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8">
            <a:extLst>
              <a:ext uri="{FF2B5EF4-FFF2-40B4-BE49-F238E27FC236}">
                <a16:creationId xmlns:a16="http://schemas.microsoft.com/office/drawing/2014/main" id="{C18FF5F3-D701-4E7F-8E55-BDE0D3D71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217" y="-14288"/>
            <a:ext cx="12217401" cy="687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84" y="728774"/>
            <a:ext cx="10363200" cy="1362075"/>
          </a:xfr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4214814"/>
            <a:ext cx="10363200" cy="1500187"/>
          </a:xfr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RP Logo Trans.png">
            <a:extLst>
              <a:ext uri="{FF2B5EF4-FFF2-40B4-BE49-F238E27FC236}">
                <a16:creationId xmlns:a16="http://schemas.microsoft.com/office/drawing/2014/main" id="{E3DD0DD9-3234-42B3-9E2E-C1531A9C5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200" y="4773519"/>
            <a:ext cx="883300" cy="965294"/>
          </a:xfrm>
          <a:prstGeom prst="rect">
            <a:avLst/>
          </a:prstGeom>
        </p:spPr>
      </p:pic>
      <p:sp>
        <p:nvSpPr>
          <p:cNvPr id="10" name="Rectangle 131">
            <a:extLst>
              <a:ext uri="{FF2B5EF4-FFF2-40B4-BE49-F238E27FC236}">
                <a16:creationId xmlns:a16="http://schemas.microsoft.com/office/drawing/2014/main" id="{DFF53FC0-A082-44C3-8752-AC90B86A5B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439738"/>
            <a:ext cx="670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  <a:latin typeface="Helvetica" pitchFamily="34" charset="0"/>
              </a:rPr>
              <a:t>National Aeronautics and Space Administration</a:t>
            </a:r>
          </a:p>
        </p:txBody>
      </p:sp>
      <p:pic>
        <p:nvPicPr>
          <p:cNvPr id="11" name="Picture 67" descr="NASA insignia RGB">
            <a:extLst>
              <a:ext uri="{FF2B5EF4-FFF2-40B4-BE49-F238E27FC236}">
                <a16:creationId xmlns:a16="http://schemas.microsoft.com/office/drawing/2014/main" id="{6D388392-BF00-4C11-AE97-FAC21940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237464" y="239714"/>
            <a:ext cx="1088240" cy="8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AE715-7AE9-4856-8274-DF4B0B85EB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657600"/>
            <a:ext cx="832733" cy="832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E573C-342F-495E-B685-84BCCEBCDD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7867" y="5694119"/>
            <a:ext cx="982133" cy="7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4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017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41475"/>
            <a:ext cx="5386917" cy="4530725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017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1475"/>
            <a:ext cx="5389033" cy="4530725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1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9867" y="152400"/>
            <a:ext cx="9618133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8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774B245-0541-DF46-A4E8-D4128E571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op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4817" y="-23813"/>
            <a:ext cx="12206817" cy="87947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8" descr="Bottom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362701"/>
            <a:ext cx="12192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7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52400"/>
            <a:ext cx="96181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199" name="Picture 67" descr="NASA insignia RGB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084998" y="168278"/>
            <a:ext cx="719086" cy="5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RP Logo Trans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354" y="113001"/>
            <a:ext cx="609429" cy="666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0" y="6445251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defTabSz="457200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defTabSz="457200" eaLnBrk="1" hangingPunct="1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54776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defTabSz="457200" eaLnBrk="1" hangingPunct="1"/>
            <a:fld id="{F774B245-0541-DF46-A4E8-D4128E5714C7}" type="slidenum">
              <a:rPr lang="en-US" smtClean="0"/>
              <a:pPr defTabSz="457200" eaLnBrk="1" hangingPunct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 Light" panose="020F0302020204030204" pitchFamily="34" charset="0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60375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687388" indent="-225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3pPr>
      <a:lvl4pPr marL="915988" indent="-2270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4pPr>
      <a:lvl5pPr marL="11445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5pPr>
      <a:lvl6pPr marL="16017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589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161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733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5600" y="848861"/>
            <a:ext cx="8281476" cy="2580139"/>
          </a:xfrm>
        </p:spPr>
        <p:txBody>
          <a:bodyPr/>
          <a:lstStyle/>
          <a:p>
            <a:r>
              <a:rPr lang="en-US" sz="4400" dirty="0"/>
              <a:t>MEDPRAT Treatment Clusters: Improving Representation of Mission Medical Risk</a:t>
            </a:r>
            <a:br>
              <a:rPr lang="en-US" sz="2800" dirty="0"/>
            </a:br>
            <a:r>
              <a:rPr lang="en-US" sz="2800" dirty="0"/>
              <a:t>February 3, 2021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124200" y="4146098"/>
            <a:ext cx="6172200" cy="258013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Calibri Light" panose="020F0302020204030204" pitchFamily="34" charset="0"/>
              </a:rPr>
              <a:t>Lawrence Leinweber, ZIN Technologies, Inc.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Calibri Light" panose="020F0302020204030204" pitchFamily="34" charset="0"/>
              </a:rPr>
              <a:t>Lauren McIntyre, NASA Glenn Research Center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Calibri Light" panose="020F0302020204030204" pitchFamily="34" charset="0"/>
              </a:rPr>
              <a:t>Jerry Myers, NASA Glenn Research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spd="slow" advTm="84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3CA9-5C28-430A-B4DA-A6E11A94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Cluster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48F98-6C4C-43B7-BA66-CF6FD709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Support for combining resources, alternate resources, bundling</a:t>
            </a:r>
          </a:p>
          <a:p>
            <a:r>
              <a:rPr lang="en-US" sz="2800" b="0" dirty="0"/>
              <a:t>Single framework for grouping (clustering) treatments</a:t>
            </a:r>
          </a:p>
          <a:p>
            <a:pPr lvl="1"/>
            <a:r>
              <a:rPr lang="en-US" sz="2800" dirty="0"/>
              <a:t>More robust software; better testing</a:t>
            </a:r>
          </a:p>
          <a:p>
            <a:r>
              <a:rPr lang="en-US" sz="2800" b="0" dirty="0"/>
              <a:t>More complex treatment trees can be supported</a:t>
            </a:r>
          </a:p>
          <a:p>
            <a:r>
              <a:rPr lang="en-US" sz="2800" b="0" dirty="0"/>
              <a:t>Clusters can be defined and reused for multiple conditions</a:t>
            </a:r>
          </a:p>
          <a:p>
            <a:r>
              <a:rPr lang="en-US" sz="2800" b="0" dirty="0"/>
              <a:t>Old framework is still supported</a:t>
            </a:r>
          </a:p>
        </p:txBody>
      </p:sp>
    </p:spTree>
    <p:extLst>
      <p:ext uri="{BB962C8B-B14F-4D97-AF65-F5344CB8AC3E}">
        <p14:creationId xmlns:p14="http://schemas.microsoft.com/office/powerpoint/2010/main" val="144103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8337-B91C-4C05-BD5E-DD966F2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52400"/>
            <a:ext cx="9922933" cy="609600"/>
          </a:xfrm>
        </p:spPr>
        <p:txBody>
          <a:bodyPr/>
          <a:lstStyle/>
          <a:p>
            <a:r>
              <a:rPr lang="en-US" dirty="0"/>
              <a:t>Non-Alternate Treatment Cluster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1447-E6B9-4ECB-ABB5-79733FB1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201400" cy="4351338"/>
          </a:xfrm>
        </p:spPr>
        <p:txBody>
          <a:bodyPr/>
          <a:lstStyle/>
          <a:p>
            <a:r>
              <a:rPr lang="en-US" sz="2800" b="0" dirty="0"/>
              <a:t>Non-alternate treatment clusters based on old treatment combinations</a:t>
            </a:r>
          </a:p>
          <a:p>
            <a:r>
              <a:rPr lang="en-US" sz="2800" b="0" dirty="0"/>
              <a:t>Each component of non-alternate cluster has attributes:</a:t>
            </a:r>
          </a:p>
          <a:p>
            <a:pPr lvl="1"/>
            <a:r>
              <a:rPr lang="en-US" sz="2400" i="1" dirty="0"/>
              <a:t>Contribution</a:t>
            </a:r>
          </a:p>
          <a:p>
            <a:pPr lvl="2"/>
            <a:r>
              <a:rPr lang="en-US" sz="2200" dirty="0"/>
              <a:t>number to represent importance of component relative to others in cluster</a:t>
            </a:r>
          </a:p>
          <a:p>
            <a:pPr lvl="2"/>
            <a:r>
              <a:rPr lang="en-US" sz="2200" dirty="0"/>
              <a:t>generalization of old essential/not essential feature</a:t>
            </a:r>
          </a:p>
          <a:p>
            <a:pPr lvl="1"/>
            <a:r>
              <a:rPr lang="en-US" sz="2400" i="1" dirty="0"/>
              <a:t>Necessity</a:t>
            </a:r>
          </a:p>
          <a:p>
            <a:pPr lvl="2"/>
            <a:r>
              <a:rPr lang="en-US" sz="2200" dirty="0"/>
              <a:t>percentage to represent degree to which benefit of other components depend on this one</a:t>
            </a:r>
          </a:p>
          <a:p>
            <a:pPr lvl="2"/>
            <a:r>
              <a:rPr lang="en-US" sz="2200" dirty="0"/>
              <a:t>100% necessity of all components represents “absolute” bundling</a:t>
            </a:r>
          </a:p>
          <a:p>
            <a:pPr marL="0" indent="0"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9372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8337-B91C-4C05-BD5E-DD966F29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Treatment Cluster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1447-E6B9-4ECB-ABB5-79733FB1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881049" cy="4351338"/>
          </a:xfrm>
        </p:spPr>
        <p:txBody>
          <a:bodyPr/>
          <a:lstStyle/>
          <a:p>
            <a:r>
              <a:rPr lang="en-US" sz="2800" b="0" dirty="0"/>
              <a:t>Only one component of alternate clusters is applied at a time</a:t>
            </a:r>
          </a:p>
          <a:p>
            <a:r>
              <a:rPr lang="en-US" sz="2800" b="0" dirty="0"/>
              <a:t>Generalization of old alternate treatment categories </a:t>
            </a:r>
          </a:p>
          <a:p>
            <a:r>
              <a:rPr lang="en-US" sz="2800" b="0" dirty="0"/>
              <a:t>Each component of alternate cluster has attributes:</a:t>
            </a:r>
          </a:p>
          <a:p>
            <a:pPr lvl="1"/>
            <a:r>
              <a:rPr lang="en-US" sz="2400" i="1" dirty="0"/>
              <a:t>Equivalence</a:t>
            </a:r>
          </a:p>
          <a:p>
            <a:pPr lvl="2"/>
            <a:r>
              <a:rPr lang="en-US" sz="2200" dirty="0"/>
              <a:t>number to scale dosage amount for this component</a:t>
            </a:r>
          </a:p>
          <a:p>
            <a:pPr lvl="1"/>
            <a:r>
              <a:rPr lang="en-US" sz="2400" i="1" dirty="0"/>
              <a:t>Rank</a:t>
            </a:r>
          </a:p>
          <a:p>
            <a:pPr lvl="2"/>
            <a:r>
              <a:rPr lang="en-US" sz="2200" dirty="0"/>
              <a:t>number to indicate priority that this component should be selected before others</a:t>
            </a:r>
          </a:p>
          <a:p>
            <a:pPr lvl="2"/>
            <a:r>
              <a:rPr lang="en-US" sz="2200" dirty="0"/>
              <a:t>alternates are chosen by: (1) availability, (2) rank, (3) random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0705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8337-B91C-4C05-BD5E-DD966F29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 Cluster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1447-E6B9-4ECB-ABB5-79733FB1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049000" cy="4724400"/>
          </a:xfrm>
        </p:spPr>
        <p:txBody>
          <a:bodyPr/>
          <a:lstStyle/>
          <a:p>
            <a:r>
              <a:rPr lang="en-US" sz="2800" b="0" dirty="0"/>
              <a:t>All cluster components also have attributes:</a:t>
            </a:r>
            <a:endParaRPr lang="en-US" sz="2400" b="0" dirty="0"/>
          </a:p>
          <a:p>
            <a:pPr lvl="1"/>
            <a:r>
              <a:rPr lang="en-US" sz="2400" i="1" dirty="0"/>
              <a:t>Efficacy</a:t>
            </a:r>
          </a:p>
          <a:p>
            <a:pPr lvl="2"/>
            <a:r>
              <a:rPr lang="en-US" sz="2200" dirty="0"/>
              <a:t>Percentage to indicate degree to which component provides benefit when fully available</a:t>
            </a:r>
          </a:p>
          <a:p>
            <a:pPr lvl="1"/>
            <a:r>
              <a:rPr lang="en-US" sz="2400" dirty="0"/>
              <a:t>Dosage</a:t>
            </a:r>
          </a:p>
          <a:p>
            <a:pPr lvl="2"/>
            <a:r>
              <a:rPr lang="en-US" sz="2200" i="1" dirty="0"/>
              <a:t>Rate</a:t>
            </a:r>
          </a:p>
          <a:p>
            <a:pPr lvl="3"/>
            <a:r>
              <a:rPr lang="en-US" sz="2200" dirty="0"/>
              <a:t>amount of treatment component to apply, or amount per unit time</a:t>
            </a:r>
          </a:p>
          <a:p>
            <a:pPr lvl="2"/>
            <a:r>
              <a:rPr lang="en-US" sz="2200" i="1" dirty="0"/>
              <a:t>Duration</a:t>
            </a:r>
          </a:p>
          <a:p>
            <a:pPr lvl="3"/>
            <a:r>
              <a:rPr lang="en-US" sz="2200" dirty="0"/>
              <a:t>time over which to apply treatment component</a:t>
            </a:r>
          </a:p>
          <a:p>
            <a:pPr lvl="3"/>
            <a:r>
              <a:rPr lang="en-US" sz="2200" dirty="0"/>
              <a:t>duration also can be “momentarily” or “indefinitely”</a:t>
            </a:r>
          </a:p>
          <a:p>
            <a:pPr lvl="2"/>
            <a:r>
              <a:rPr lang="en-US" sz="2200" dirty="0"/>
              <a:t>Each PATH in the treatment cluster NETWORK has exactly one dosage</a:t>
            </a:r>
          </a:p>
          <a:p>
            <a:pPr lvl="3"/>
            <a:endParaRPr lang="en-US" sz="2200" dirty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4789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023F-6508-4E80-819D-AACC4092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of Cluster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4D76-76D9-46A3-806B-5A9FFF2E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19200"/>
            <a:ext cx="6705600" cy="4876800"/>
          </a:xfrm>
        </p:spPr>
        <p:txBody>
          <a:bodyPr/>
          <a:lstStyle/>
          <a:p>
            <a:r>
              <a:rPr lang="en-US" sz="2800" b="0" dirty="0"/>
              <a:t>A complete collection of treatment clusters forms a complex network, which is always directed from resources to conditions</a:t>
            </a:r>
          </a:p>
          <a:p>
            <a:r>
              <a:rPr lang="en-US" sz="2800" b="0" dirty="0"/>
              <a:t>Based on the simple idea of combining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940EC-932F-4B56-9F44-1CEEA0F80D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77" y="1606894"/>
            <a:ext cx="3134326" cy="389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7E9E3-D738-416F-9802-E8E39D4F95F8}"/>
              </a:ext>
            </a:extLst>
          </p:cNvPr>
          <p:cNvSpPr txBox="1"/>
          <p:nvPr/>
        </p:nvSpPr>
        <p:spPr>
          <a:xfrm>
            <a:off x="1591340" y="104817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829AC-6413-49C7-80BE-9C24A86C2ABC}"/>
              </a:ext>
            </a:extLst>
          </p:cNvPr>
          <p:cNvSpPr txBox="1"/>
          <p:nvPr/>
        </p:nvSpPr>
        <p:spPr>
          <a:xfrm>
            <a:off x="1591340" y="549124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B14C"/>
                </a:solidFill>
                <a:latin typeface="+mn-lt"/>
              </a:rPr>
              <a:t>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04691-E48A-4BBC-B0CF-1085D18543B3}"/>
              </a:ext>
            </a:extLst>
          </p:cNvPr>
          <p:cNvSpPr txBox="1"/>
          <p:nvPr/>
        </p:nvSpPr>
        <p:spPr>
          <a:xfrm rot="16200000">
            <a:off x="-985509" y="320548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FF"/>
                </a:solidFill>
                <a:latin typeface="+mn-lt"/>
              </a:rPr>
              <a:t>Treatment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80FF"/>
                </a:solidFill>
                <a:latin typeface="+mn-lt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106360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68325-5426-4863-A0DF-4266E15E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and results</a:t>
            </a:r>
          </a:p>
        </p:txBody>
      </p:sp>
    </p:spTree>
    <p:extLst>
      <p:ext uri="{BB962C8B-B14F-4D97-AF65-F5344CB8AC3E}">
        <p14:creationId xmlns:p14="http://schemas.microsoft.com/office/powerpoint/2010/main" val="245769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4BE-BF1E-4A2B-B979-68CA7BB2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Cluster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3BC6-8B7F-42B2-98C3-8DF33AC3E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9310" y="915950"/>
            <a:ext cx="3180483" cy="278339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i="1" dirty="0">
                <a:solidFill>
                  <a:srgbClr val="0070C0"/>
                </a:solidFill>
              </a:rPr>
              <a:t>contribution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</a:rPr>
              <a:t>eq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i="1" dirty="0">
                <a:solidFill>
                  <a:srgbClr val="0070C0"/>
                </a:solidFill>
              </a:rPr>
              <a:t>equivalence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</a:rPr>
              <a:t>ef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i="1" dirty="0">
                <a:solidFill>
                  <a:srgbClr val="0070C0"/>
                </a:solidFill>
              </a:rPr>
              <a:t>efficacy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</a:rPr>
              <a:t>r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i="1" dirty="0">
                <a:solidFill>
                  <a:srgbClr val="0070C0"/>
                </a:solidFill>
              </a:rPr>
              <a:t>rank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70C0"/>
                </a:solidFill>
              </a:rPr>
              <a:t>n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i="1" dirty="0">
                <a:solidFill>
                  <a:srgbClr val="0070C0"/>
                </a:solidFill>
              </a:rPr>
              <a:t>necessity</a:t>
            </a:r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28801F9B-0EDF-4260-9851-71210A1B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07317" y="3082385"/>
            <a:ext cx="2277245" cy="30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</a:t>
            </a:r>
            <a:br>
              <a:rPr lang="en-US" u="sng" dirty="0">
                <a:solidFill>
                  <a:schemeClr val="tx2"/>
                </a:solidFill>
              </a:rPr>
            </a:br>
            <a:endParaRPr lang="en-US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9300"/>
                </a:solidFill>
              </a:rPr>
              <a:t>alternates</a:t>
            </a:r>
            <a:br>
              <a:rPr lang="en-US" u="sng" dirty="0">
                <a:solidFill>
                  <a:srgbClr val="FF9300"/>
                </a:solidFill>
              </a:rPr>
            </a:br>
            <a:endParaRPr lang="en-US" u="sng" dirty="0">
              <a:solidFill>
                <a:srgbClr val="FF930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B050"/>
                </a:solidFill>
              </a:rPr>
              <a:t>bundle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739925-960C-46EB-8ACE-431EBEFE5A7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929277" y="2198132"/>
            <a:ext cx="2237452" cy="98214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271A66-08EC-4CFE-AAE7-457C3C383ED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166729" y="2198132"/>
            <a:ext cx="1773501" cy="104638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997935-A126-4FD1-9386-64640561ED75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090527" y="3245372"/>
            <a:ext cx="849706" cy="1083962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7427A0-B9D9-47D5-8B47-92DD8063E66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940230" y="3244514"/>
            <a:ext cx="922319" cy="1075489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AFED2A-0B1F-41C6-AB56-085511F1AF32}"/>
              </a:ext>
            </a:extLst>
          </p:cNvPr>
          <p:cNvCxnSpPr>
            <a:cxnSpLocks/>
          </p:cNvCxnSpPr>
          <p:nvPr/>
        </p:nvCxnSpPr>
        <p:spPr>
          <a:xfrm flipH="1">
            <a:off x="2079571" y="3180280"/>
            <a:ext cx="849705" cy="1157167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CDA6EE-46FE-4676-B57E-4461428C2833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2920246" y="3180280"/>
            <a:ext cx="1390530" cy="1149054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221AB0-5DF7-4FF8-B992-55F1A0F82935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1237862" y="4337447"/>
            <a:ext cx="841712" cy="1157163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857E41-EFD0-41B0-961C-F598CA0F42BA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079571" y="4337447"/>
            <a:ext cx="1007262" cy="1151004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5C2F60-C4CA-4CB0-9527-2D403A9DB87C}"/>
              </a:ext>
            </a:extLst>
          </p:cNvPr>
          <p:cNvSpPr txBox="1"/>
          <p:nvPr/>
        </p:nvSpPr>
        <p:spPr>
          <a:xfrm>
            <a:off x="4598326" y="1828800"/>
            <a:ext cx="11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Cut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705AB-9E53-4993-A168-252772DDC99F}"/>
              </a:ext>
            </a:extLst>
          </p:cNvPr>
          <p:cNvSpPr txBox="1"/>
          <p:nvPr/>
        </p:nvSpPr>
        <p:spPr>
          <a:xfrm>
            <a:off x="6940026" y="3017972"/>
            <a:ext cx="113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Pills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E5F55-EF1B-4076-975B-4B33C857E662}"/>
              </a:ext>
            </a:extLst>
          </p:cNvPr>
          <p:cNvSpPr txBox="1"/>
          <p:nvPr/>
        </p:nvSpPr>
        <p:spPr>
          <a:xfrm>
            <a:off x="5642871" y="4329334"/>
            <a:ext cx="89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Tylenol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1B0A71-CA62-428D-A635-86DF5A419EB1}"/>
              </a:ext>
            </a:extLst>
          </p:cNvPr>
          <p:cNvSpPr txBox="1"/>
          <p:nvPr/>
        </p:nvSpPr>
        <p:spPr>
          <a:xfrm>
            <a:off x="7414893" y="4320003"/>
            <a:ext cx="89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Motrin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DF8CA-1718-4CD6-A8CD-727C41C31ABB}"/>
              </a:ext>
            </a:extLst>
          </p:cNvPr>
          <p:cNvSpPr txBox="1"/>
          <p:nvPr/>
        </p:nvSpPr>
        <p:spPr>
          <a:xfrm>
            <a:off x="2136949" y="2833306"/>
            <a:ext cx="10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A43C1C-4671-45FA-8B90-DF70E2B53F76}"/>
              </a:ext>
            </a:extLst>
          </p:cNvPr>
          <p:cNvSpPr txBox="1"/>
          <p:nvPr/>
        </p:nvSpPr>
        <p:spPr>
          <a:xfrm>
            <a:off x="3742374" y="4329334"/>
            <a:ext cx="11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Duct Tape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4AD7D3-FC50-421E-BD61-F14C4EC10B40}"/>
              </a:ext>
            </a:extLst>
          </p:cNvPr>
          <p:cNvSpPr txBox="1"/>
          <p:nvPr/>
        </p:nvSpPr>
        <p:spPr>
          <a:xfrm>
            <a:off x="517798" y="4105172"/>
            <a:ext cx="174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Bandage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3D6D6E-B27E-41E6-8866-E2B070C934EA}"/>
              </a:ext>
            </a:extLst>
          </p:cNvPr>
          <p:cNvSpPr/>
          <p:nvPr/>
        </p:nvSpPr>
        <p:spPr>
          <a:xfrm>
            <a:off x="457200" y="5494610"/>
            <a:ext cx="1561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Bandaid Strip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F59E85-F6A0-4D76-85BD-4CBE74340FBF}"/>
              </a:ext>
            </a:extLst>
          </p:cNvPr>
          <p:cNvSpPr/>
          <p:nvPr/>
        </p:nvSpPr>
        <p:spPr>
          <a:xfrm>
            <a:off x="2475393" y="5488451"/>
            <a:ext cx="122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Bacitracin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7E0A22-52A8-4281-8C66-FA0BB37EC13B}"/>
              </a:ext>
            </a:extLst>
          </p:cNvPr>
          <p:cNvSpPr txBox="1"/>
          <p:nvPr/>
        </p:nvSpPr>
        <p:spPr>
          <a:xfrm>
            <a:off x="3418227" y="2392445"/>
            <a:ext cx="8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0.8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EB3A1B-41C0-458B-89D8-0C11FECF2C22}"/>
              </a:ext>
            </a:extLst>
          </p:cNvPr>
          <p:cNvSpPr txBox="1"/>
          <p:nvPr/>
        </p:nvSpPr>
        <p:spPr>
          <a:xfrm>
            <a:off x="5970556" y="2392445"/>
            <a:ext cx="8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0.2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3A2155-DCE0-4865-BC89-B633BCC628B2}"/>
              </a:ext>
            </a:extLst>
          </p:cNvPr>
          <p:cNvSpPr txBox="1"/>
          <p:nvPr/>
        </p:nvSpPr>
        <p:spPr>
          <a:xfrm>
            <a:off x="5771845" y="3343364"/>
            <a:ext cx="84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E554A3-3ABE-40BC-AC0B-A16308ADCD36}"/>
              </a:ext>
            </a:extLst>
          </p:cNvPr>
          <p:cNvSpPr txBox="1"/>
          <p:nvPr/>
        </p:nvSpPr>
        <p:spPr>
          <a:xfrm>
            <a:off x="7526871" y="3337230"/>
            <a:ext cx="84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A4A516-1DAF-479C-977B-5DB8C124CE58}"/>
              </a:ext>
            </a:extLst>
          </p:cNvPr>
          <p:cNvSpPr txBox="1"/>
          <p:nvPr/>
        </p:nvSpPr>
        <p:spPr>
          <a:xfrm>
            <a:off x="3666069" y="3343365"/>
            <a:ext cx="10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959FA0-3DC3-4354-939E-D1AF92A14767}"/>
              </a:ext>
            </a:extLst>
          </p:cNvPr>
          <p:cNvSpPr txBox="1"/>
          <p:nvPr/>
        </p:nvSpPr>
        <p:spPr>
          <a:xfrm>
            <a:off x="1310693" y="3347970"/>
            <a:ext cx="118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6AE93D-23DE-4F97-83D5-98AEDFBF948E}"/>
              </a:ext>
            </a:extLst>
          </p:cNvPr>
          <p:cNvSpPr txBox="1"/>
          <p:nvPr/>
        </p:nvSpPr>
        <p:spPr>
          <a:xfrm>
            <a:off x="609601" y="4684233"/>
            <a:ext cx="11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23E90A-4CB5-48A9-AFBE-291C2BF9888D}"/>
              </a:ext>
            </a:extLst>
          </p:cNvPr>
          <p:cNvSpPr txBox="1"/>
          <p:nvPr/>
        </p:nvSpPr>
        <p:spPr>
          <a:xfrm>
            <a:off x="2576863" y="4684233"/>
            <a:ext cx="93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10%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42E3BC6-8B7F-42B2-98C3-8DF33AC3EEF9}"/>
              </a:ext>
            </a:extLst>
          </p:cNvPr>
          <p:cNvSpPr txBox="1">
            <a:spLocks/>
          </p:cNvSpPr>
          <p:nvPr/>
        </p:nvSpPr>
        <p:spPr>
          <a:xfrm>
            <a:off x="6509997" y="5861969"/>
            <a:ext cx="4349872" cy="258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Defaults: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100%,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0%,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99AF-C021-4A87-A693-F25B4B74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13 Example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0C76B84A-038B-4FE0-A3B3-8E1FA39E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4690" y="1156048"/>
            <a:ext cx="5556310" cy="4939952"/>
          </a:xfrm>
        </p:spPr>
        <p:txBody>
          <a:bodyPr/>
          <a:lstStyle/>
          <a:p>
            <a:r>
              <a:rPr lang="en-US" dirty="0"/>
              <a:t>Highly-stylized example</a:t>
            </a:r>
          </a:p>
          <a:p>
            <a:r>
              <a:rPr lang="en-US" dirty="0"/>
              <a:t>CM CO</a:t>
            </a:r>
            <a:r>
              <a:rPr lang="en-US" baseline="-25000" dirty="0"/>
              <a:t>2</a:t>
            </a:r>
            <a:r>
              <a:rPr lang="en-US" dirty="0"/>
              <a:t> cartridge improvised from:</a:t>
            </a:r>
          </a:p>
          <a:p>
            <a:pPr lvl="1"/>
            <a:r>
              <a:rPr lang="en-US" dirty="0"/>
              <a:t>LM CO</a:t>
            </a:r>
            <a:r>
              <a:rPr lang="en-US" baseline="-25000" dirty="0"/>
              <a:t>2</a:t>
            </a:r>
            <a:r>
              <a:rPr lang="en-US" dirty="0"/>
              <a:t> cartridge – 100% necessity</a:t>
            </a:r>
          </a:p>
          <a:p>
            <a:pPr lvl="2"/>
            <a:r>
              <a:rPr lang="en-US" dirty="0"/>
              <a:t>Without it, no benefit</a:t>
            </a:r>
          </a:p>
          <a:p>
            <a:pPr lvl="1"/>
            <a:r>
              <a:rPr lang="en-US" dirty="0"/>
              <a:t>Duct Tape – 50% necessity</a:t>
            </a:r>
          </a:p>
          <a:p>
            <a:pPr lvl="2"/>
            <a:r>
              <a:rPr lang="en-US" dirty="0"/>
              <a:t>Without it, benefit cut in 1/2, </a:t>
            </a:r>
            <a:br>
              <a:rPr lang="en-US" dirty="0"/>
            </a:br>
            <a:r>
              <a:rPr lang="en-US" dirty="0"/>
              <a:t>and 1/3 reduced from total</a:t>
            </a:r>
          </a:p>
          <a:p>
            <a:pPr lvl="1"/>
            <a:r>
              <a:rPr lang="en-US" dirty="0"/>
              <a:t>Headache Pill – 0% necessity</a:t>
            </a:r>
          </a:p>
          <a:p>
            <a:pPr lvl="2"/>
            <a:r>
              <a:rPr lang="en-US" dirty="0"/>
              <a:t>Without it, 1/3 reduced from total</a:t>
            </a:r>
          </a:p>
        </p:txBody>
      </p:sp>
      <p:pic>
        <p:nvPicPr>
          <p:cNvPr id="57" name="Content Placeholder 56" descr="A picture containing person&#10;&#10;Description automatically generated">
            <a:extLst>
              <a:ext uri="{FF2B5EF4-FFF2-40B4-BE49-F238E27FC236}">
                <a16:creationId xmlns:a16="http://schemas.microsoft.com/office/drawing/2014/main" id="{CBE564A9-AA82-4F55-9BDB-EF7A762B8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12" y="1156048"/>
            <a:ext cx="2269387" cy="2269387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BE4815-0199-489F-8A96-4B47715B648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010834" y="2553593"/>
            <a:ext cx="1059337" cy="1144355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07902D-9542-46FF-BF88-6CB84398C1FA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 flipH="1">
            <a:off x="1079328" y="2553593"/>
            <a:ext cx="931506" cy="1148485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4FE3A9-AB7A-44FD-A623-774A8A6A824A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flipH="1">
            <a:off x="1490668" y="3695931"/>
            <a:ext cx="1575347" cy="1694605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72712C-37B9-48D5-B608-11043DD39FF2}"/>
              </a:ext>
            </a:extLst>
          </p:cNvPr>
          <p:cNvCxnSpPr>
            <a:cxnSpLocks/>
            <a:stCxn id="12" idx="1"/>
            <a:endCxn id="14" idx="0"/>
          </p:cNvCxnSpPr>
          <p:nvPr/>
        </p:nvCxnSpPr>
        <p:spPr>
          <a:xfrm>
            <a:off x="3066015" y="3695931"/>
            <a:ext cx="150259" cy="1715371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A47A81-D72C-4D43-8112-18A9B9D62FA8}"/>
              </a:ext>
            </a:extLst>
          </p:cNvPr>
          <p:cNvSpPr txBox="1"/>
          <p:nvPr/>
        </p:nvSpPr>
        <p:spPr>
          <a:xfrm>
            <a:off x="1049867" y="2184261"/>
            <a:ext cx="192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Hypercapnia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74FE1-6A3A-4592-8274-DA312661AA4A}"/>
              </a:ext>
            </a:extLst>
          </p:cNvPr>
          <p:cNvSpPr txBox="1"/>
          <p:nvPr/>
        </p:nvSpPr>
        <p:spPr>
          <a:xfrm>
            <a:off x="3066015" y="3511265"/>
            <a:ext cx="193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 Improvisation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5910-3150-462D-B021-981AD5CA1F98}"/>
              </a:ext>
            </a:extLst>
          </p:cNvPr>
          <p:cNvSpPr/>
          <p:nvPr/>
        </p:nvSpPr>
        <p:spPr>
          <a:xfrm>
            <a:off x="560346" y="5390536"/>
            <a:ext cx="186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Cartridge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913A8-490F-4E5F-BF50-15FF9C43A360}"/>
              </a:ext>
            </a:extLst>
          </p:cNvPr>
          <p:cNvSpPr/>
          <p:nvPr/>
        </p:nvSpPr>
        <p:spPr>
          <a:xfrm>
            <a:off x="2604834" y="5411302"/>
            <a:ext cx="122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Duct Tape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3339D-FDC2-439A-91FD-42FD14019E1A}"/>
              </a:ext>
            </a:extLst>
          </p:cNvPr>
          <p:cNvSpPr txBox="1"/>
          <p:nvPr/>
        </p:nvSpPr>
        <p:spPr>
          <a:xfrm>
            <a:off x="2616549" y="2898062"/>
            <a:ext cx="10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99C94-6AAF-44CE-8AC6-7C34C757EE84}"/>
              </a:ext>
            </a:extLst>
          </p:cNvPr>
          <p:cNvSpPr txBox="1"/>
          <p:nvPr/>
        </p:nvSpPr>
        <p:spPr>
          <a:xfrm>
            <a:off x="769941" y="2886881"/>
            <a:ext cx="7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BBC6B-2255-4F2E-BBA4-F9B0B329BDE3}"/>
              </a:ext>
            </a:extLst>
          </p:cNvPr>
          <p:cNvSpPr txBox="1"/>
          <p:nvPr/>
        </p:nvSpPr>
        <p:spPr>
          <a:xfrm>
            <a:off x="753059" y="4832928"/>
            <a:ext cx="11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2F795-F550-4035-99D6-12D24C1F9562}"/>
              </a:ext>
            </a:extLst>
          </p:cNvPr>
          <p:cNvSpPr txBox="1"/>
          <p:nvPr/>
        </p:nvSpPr>
        <p:spPr>
          <a:xfrm>
            <a:off x="2767103" y="4838261"/>
            <a:ext cx="93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202A6F-C517-4976-8AEE-81EBA826DE19}"/>
              </a:ext>
            </a:extLst>
          </p:cNvPr>
          <p:cNvSpPr/>
          <p:nvPr/>
        </p:nvSpPr>
        <p:spPr>
          <a:xfrm>
            <a:off x="149006" y="3702078"/>
            <a:ext cx="186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Cartridge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EDF750-C411-4C26-AEB6-D0B51390E2D9}"/>
              </a:ext>
            </a:extLst>
          </p:cNvPr>
          <p:cNvCxnSpPr>
            <a:cxnSpLocks/>
            <a:stCxn id="12" idx="1"/>
            <a:endCxn id="29" idx="0"/>
          </p:cNvCxnSpPr>
          <p:nvPr/>
        </p:nvCxnSpPr>
        <p:spPr>
          <a:xfrm>
            <a:off x="3066015" y="3695931"/>
            <a:ext cx="1613329" cy="1725833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11036AC-74ED-430D-B419-45BFF88824FD}"/>
              </a:ext>
            </a:extLst>
          </p:cNvPr>
          <p:cNvSpPr/>
          <p:nvPr/>
        </p:nvSpPr>
        <p:spPr>
          <a:xfrm>
            <a:off x="3956372" y="5421764"/>
            <a:ext cx="1445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Headache Pill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B1C5E-0B73-4CF9-80BC-790C40904071}"/>
              </a:ext>
            </a:extLst>
          </p:cNvPr>
          <p:cNvSpPr txBox="1"/>
          <p:nvPr/>
        </p:nvSpPr>
        <p:spPr>
          <a:xfrm>
            <a:off x="4325055" y="4812951"/>
            <a:ext cx="93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0%</a:t>
            </a:r>
          </a:p>
        </p:txBody>
      </p:sp>
    </p:spTree>
    <p:extLst>
      <p:ext uri="{BB962C8B-B14F-4D97-AF65-F5344CB8AC3E}">
        <p14:creationId xmlns:p14="http://schemas.microsoft.com/office/powerpoint/2010/main" val="247419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842D-A88E-4D5D-8E6F-121FA36A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Bundling Demonstration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A455-F68B-4948-832B-EB5FB2B2C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11049000" cy="4876800"/>
          </a:xfrm>
        </p:spPr>
        <p:txBody>
          <a:bodyPr/>
          <a:lstStyle/>
          <a:p>
            <a:r>
              <a:rPr lang="en-US" dirty="0"/>
              <a:t>IMPACT Project recently performed preliminary study</a:t>
            </a:r>
          </a:p>
          <a:p>
            <a:pPr lvl="1"/>
            <a:r>
              <a:rPr lang="en-US" dirty="0"/>
              <a:t>7 bundles, representing IV, used to treat 28 conditions</a:t>
            </a:r>
          </a:p>
          <a:p>
            <a:pPr lvl="1"/>
            <a:r>
              <a:rPr lang="en-US" dirty="0"/>
              <a:t>Effect on set selection from having absolute bundles vs. not</a:t>
            </a:r>
          </a:p>
          <a:p>
            <a:pPr lvl="2"/>
            <a:r>
              <a:rPr lang="en-US" dirty="0"/>
              <a:t>Make sure that there are no “orphaned” items in the final medical set without the rest of the absolute bundle being present</a:t>
            </a:r>
          </a:p>
          <a:p>
            <a:pPr lvl="2"/>
            <a:r>
              <a:rPr lang="en-US" dirty="0"/>
              <a:t>Make sure that partial treatment credit for reducing risk no longer exists for individual items of an absolute bundle</a:t>
            </a:r>
          </a:p>
          <a:p>
            <a:r>
              <a:rPr lang="en-US" dirty="0"/>
              <a:t>Finding: when comparing baseline vs. absolute bundles</a:t>
            </a:r>
          </a:p>
          <a:p>
            <a:pPr lvl="1"/>
            <a:r>
              <a:rPr lang="en-US" dirty="0"/>
              <a:t>Due to bundling, all risk factors increased with the elimination of partial credit</a:t>
            </a:r>
          </a:p>
        </p:txBody>
      </p:sp>
    </p:spTree>
    <p:extLst>
      <p:ext uri="{BB962C8B-B14F-4D97-AF65-F5344CB8AC3E}">
        <p14:creationId xmlns:p14="http://schemas.microsoft.com/office/powerpoint/2010/main" val="261244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A5E3-4670-4291-B8D4-C74D240B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8739-CC0A-4194-AB85-63701A08C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219200"/>
            <a:ext cx="10134601" cy="1524000"/>
          </a:xfrm>
        </p:spPr>
        <p:txBody>
          <a:bodyPr/>
          <a:lstStyle/>
          <a:p>
            <a:r>
              <a:rPr lang="en-US" dirty="0"/>
              <a:t>Clusters give a broader, simpler, more powerful representation</a:t>
            </a:r>
          </a:p>
          <a:p>
            <a:r>
              <a:rPr lang="en-US" dirty="0"/>
              <a:t>Mimicking real-world organization tends to improve model fidelity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88C03-6D3F-46F9-8C37-38B07061F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2667000"/>
            <a:ext cx="10515600" cy="1905000"/>
          </a:xfrm>
        </p:spPr>
        <p:txBody>
          <a:bodyPr/>
          <a:lstStyle/>
          <a:p>
            <a:r>
              <a:rPr lang="en-US" dirty="0"/>
              <a:t>Bundles are a good example of customer feedback</a:t>
            </a:r>
          </a:p>
          <a:p>
            <a:pPr lvl="1"/>
            <a:r>
              <a:rPr lang="en-US" dirty="0"/>
              <a:t>Inspired by a question at IWS from 2 years ago</a:t>
            </a:r>
          </a:p>
          <a:p>
            <a:r>
              <a:rPr lang="en-US" dirty="0"/>
              <a:t>Looking for other ways to cluster treatment</a:t>
            </a:r>
          </a:p>
          <a:p>
            <a:pPr lvl="1"/>
            <a:r>
              <a:rPr lang="en-US" dirty="0"/>
              <a:t>Welcome more ideas for attributes to represent treatment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2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3138-9760-4740-B54C-874F2E92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MEDPRAT Overview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96F7D8C-04D9-4D10-8C2E-2D2E7F4ED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9464" y="3250905"/>
            <a:ext cx="7882936" cy="2139227"/>
          </a:xfrm>
        </p:spPr>
        <p:txBody>
          <a:bodyPr/>
          <a:lstStyle/>
          <a:p>
            <a:r>
              <a:rPr lang="en-US" dirty="0"/>
              <a:t>Short answer: resources treat medical conditions</a:t>
            </a:r>
          </a:p>
          <a:p>
            <a:r>
              <a:rPr lang="en-US" dirty="0"/>
              <a:t>Long answer: risk metrics, limited resources, susceptibility between conditions, simulation, optimization, etc.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6EC8C-DB9A-42E4-9F5C-0D648DA52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9464" y="1295400"/>
            <a:ext cx="7633404" cy="1732532"/>
          </a:xfrm>
        </p:spPr>
        <p:txBody>
          <a:bodyPr/>
          <a:lstStyle/>
          <a:p>
            <a:r>
              <a:rPr lang="en-US" dirty="0"/>
              <a:t>Computational model</a:t>
            </a:r>
          </a:p>
          <a:p>
            <a:r>
              <a:rPr lang="en-US" dirty="0"/>
              <a:t>Characterizes mission medical risk</a:t>
            </a:r>
          </a:p>
          <a:p>
            <a:r>
              <a:rPr lang="en-US" dirty="0"/>
              <a:t>Provides insight into medical resource utilization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95A40-82E9-47C3-A27A-792A08146D3D}"/>
              </a:ext>
            </a:extLst>
          </p:cNvPr>
          <p:cNvSpPr txBox="1"/>
          <p:nvPr/>
        </p:nvSpPr>
        <p:spPr>
          <a:xfrm>
            <a:off x="1697995" y="2290848"/>
            <a:ext cx="533401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B01D2-6825-4999-B5B7-3DF08E446476}"/>
              </a:ext>
            </a:extLst>
          </p:cNvPr>
          <p:cNvSpPr txBox="1"/>
          <p:nvPr/>
        </p:nvSpPr>
        <p:spPr>
          <a:xfrm>
            <a:off x="1677063" y="4529454"/>
            <a:ext cx="533401" cy="304800"/>
          </a:xfrm>
          <a:prstGeom prst="ellipse">
            <a:avLst/>
          </a:prstGeom>
          <a:solidFill>
            <a:srgbClr val="22B14C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4CDE6-BB59-46C3-9E09-97162EC6B7DF}"/>
              </a:ext>
            </a:extLst>
          </p:cNvPr>
          <p:cNvSpPr txBox="1"/>
          <p:nvPr/>
        </p:nvSpPr>
        <p:spPr>
          <a:xfrm>
            <a:off x="1109990" y="1163068"/>
            <a:ext cx="1709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Medical Condition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620AC-B982-44D2-AF01-109234D90417}"/>
              </a:ext>
            </a:extLst>
          </p:cNvPr>
          <p:cNvSpPr txBox="1"/>
          <p:nvPr/>
        </p:nvSpPr>
        <p:spPr>
          <a:xfrm>
            <a:off x="1099525" y="5007927"/>
            <a:ext cx="17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B14C"/>
                </a:solidFill>
                <a:latin typeface="+mn-lt"/>
              </a:rPr>
              <a:t>Resource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BBDE7-02A4-4C4D-9F84-57A65FA5AE01}"/>
              </a:ext>
            </a:extLst>
          </p:cNvPr>
          <p:cNvSpPr txBox="1"/>
          <p:nvPr/>
        </p:nvSpPr>
        <p:spPr>
          <a:xfrm rot="16200000">
            <a:off x="396149" y="3313314"/>
            <a:ext cx="182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80FF"/>
                </a:solidFill>
                <a:latin typeface="+mn-lt"/>
              </a:rPr>
              <a:t>Treatment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7743E7-3147-4927-8D51-F82E31C2221D}"/>
              </a:ext>
            </a:extLst>
          </p:cNvPr>
          <p:cNvCxnSpPr>
            <a:cxnSpLocks/>
            <a:stCxn id="16" idx="0"/>
            <a:endCxn id="14" idx="4"/>
          </p:cNvCxnSpPr>
          <p:nvPr/>
        </p:nvCxnSpPr>
        <p:spPr bwMode="auto">
          <a:xfrm flipV="1">
            <a:off x="1943764" y="2595648"/>
            <a:ext cx="20932" cy="1933806"/>
          </a:xfrm>
          <a:prstGeom prst="straightConnector1">
            <a:avLst/>
          </a:prstGeom>
          <a:noFill/>
          <a:ln w="25400" cap="flat" cmpd="sng" algn="ctr">
            <a:solidFill>
              <a:srgbClr val="008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51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"/>
    </mc:Choice>
    <mc:Fallback xmlns="">
      <p:transition spd="slow" advTm="483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4C820-31E5-444C-AC12-40387CF3D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66838"/>
            <a:ext cx="6400800" cy="480060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B2C13F7-389A-4ED9-B39B-34879EAB669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200400" y="326231"/>
            <a:ext cx="4419600" cy="728662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947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D662-F723-426E-A44F-011A3A0A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a New Feature for MEDPRAT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28D8-95C2-48E6-B33D-0E602FDC1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8933" y="1158949"/>
            <a:ext cx="5080000" cy="1524000"/>
          </a:xfrm>
        </p:spPr>
        <p:txBody>
          <a:bodyPr/>
          <a:lstStyle/>
          <a:p>
            <a:r>
              <a:rPr lang="en-US" dirty="0"/>
              <a:t>Better results</a:t>
            </a:r>
          </a:p>
          <a:p>
            <a:pPr lvl="1"/>
            <a:r>
              <a:rPr lang="en-US" dirty="0"/>
              <a:t>Increased model fidelity</a:t>
            </a:r>
          </a:p>
          <a:p>
            <a:pPr lvl="1"/>
            <a:r>
              <a:rPr lang="en-US" dirty="0"/>
              <a:t>Less error in results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6E75D-385B-4C79-98F9-CDA687F46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90284"/>
            <a:ext cx="10844028" cy="2808767"/>
          </a:xfrm>
        </p:spPr>
        <p:txBody>
          <a:bodyPr numCol="2"/>
          <a:lstStyle/>
          <a:p>
            <a:r>
              <a:rPr lang="en-US" dirty="0"/>
              <a:t>Broad utility</a:t>
            </a:r>
          </a:p>
          <a:p>
            <a:pPr lvl="1"/>
            <a:r>
              <a:rPr lang="en-US" dirty="0"/>
              <a:t>Meet more user needs</a:t>
            </a:r>
          </a:p>
          <a:p>
            <a:r>
              <a:rPr lang="en-US" dirty="0"/>
              <a:t>Simpler organization</a:t>
            </a:r>
          </a:p>
          <a:p>
            <a:pPr lvl="1"/>
            <a:r>
              <a:rPr lang="en-US" dirty="0"/>
              <a:t>Easier for users to learn</a:t>
            </a:r>
          </a:p>
          <a:p>
            <a:pPr lvl="1"/>
            <a:r>
              <a:rPr lang="en-US" dirty="0"/>
              <a:t>Less effort to test software</a:t>
            </a:r>
          </a:p>
          <a:p>
            <a:r>
              <a:rPr lang="en-US" dirty="0"/>
              <a:t>Ease of implementation</a:t>
            </a:r>
          </a:p>
          <a:p>
            <a:pPr lvl="1"/>
            <a:r>
              <a:rPr lang="en-US" dirty="0"/>
              <a:t>Reduce costs</a:t>
            </a:r>
          </a:p>
          <a:p>
            <a:pPr lvl="1"/>
            <a:r>
              <a:rPr lang="en-US" dirty="0"/>
              <a:t>More time for other features</a:t>
            </a:r>
          </a:p>
          <a:p>
            <a:r>
              <a:rPr lang="en-US" dirty="0"/>
              <a:t>Anticipate evidence</a:t>
            </a:r>
          </a:p>
          <a:p>
            <a:pPr lvl="1"/>
            <a:r>
              <a:rPr lang="en-US" dirty="0"/>
              <a:t>Develop code in tandem with data</a:t>
            </a:r>
          </a:p>
          <a:p>
            <a:pPr lvl="1"/>
            <a:r>
              <a:rPr lang="en-US" dirty="0"/>
              <a:t>Break code/data deadlock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2E7915-2F0C-4BB0-BB1D-DA04F5DA1230}"/>
              </a:ext>
            </a:extLst>
          </p:cNvPr>
          <p:cNvSpPr/>
          <p:nvPr/>
        </p:nvSpPr>
        <p:spPr bwMode="auto">
          <a:xfrm>
            <a:off x="2743200" y="2514600"/>
            <a:ext cx="1371600" cy="990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87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78F4A-CBBA-42DB-8480-D51855E3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treatment clusters</a:t>
            </a:r>
          </a:p>
        </p:txBody>
      </p:sp>
    </p:spTree>
    <p:extLst>
      <p:ext uri="{BB962C8B-B14F-4D97-AF65-F5344CB8AC3E}">
        <p14:creationId xmlns:p14="http://schemas.microsoft.com/office/powerpoint/2010/main" val="187231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93A-1FD2-42BC-B103-BB30DA3C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Feature: Treatment Combinations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ADB794-C9E2-4418-979E-D46211320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635910" cy="4876800"/>
          </a:xfrm>
        </p:spPr>
        <p:txBody>
          <a:bodyPr/>
          <a:lstStyle/>
          <a:p>
            <a:r>
              <a:rPr lang="en-US" dirty="0"/>
              <a:t>Resources combine to treat a condition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AE305A-FE6B-4032-939C-E30B75FC6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088" y="1219200"/>
            <a:ext cx="4843512" cy="4876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F6F824-9D28-434B-A78D-B26FB4FB5882}"/>
              </a:ext>
            </a:extLst>
          </p:cNvPr>
          <p:cNvCxnSpPr>
            <a:cxnSpLocks/>
          </p:cNvCxnSpPr>
          <p:nvPr/>
        </p:nvCxnSpPr>
        <p:spPr>
          <a:xfrm flipH="1">
            <a:off x="1951952" y="3068053"/>
            <a:ext cx="1020968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CEC4A4-6BDC-4712-973C-0520E9501275}"/>
              </a:ext>
            </a:extLst>
          </p:cNvPr>
          <p:cNvSpPr txBox="1"/>
          <p:nvPr/>
        </p:nvSpPr>
        <p:spPr>
          <a:xfrm>
            <a:off x="2459570" y="2698721"/>
            <a:ext cx="116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B16A1B-4132-40EA-805A-2A2312E4EA4C}"/>
              </a:ext>
            </a:extLst>
          </p:cNvPr>
          <p:cNvCxnSpPr>
            <a:cxnSpLocks/>
          </p:cNvCxnSpPr>
          <p:nvPr/>
        </p:nvCxnSpPr>
        <p:spPr>
          <a:xfrm>
            <a:off x="2972919" y="3068053"/>
            <a:ext cx="0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78CC4F-98E1-4559-833A-8BDCEB22E8D2}"/>
              </a:ext>
            </a:extLst>
          </p:cNvPr>
          <p:cNvCxnSpPr>
            <a:cxnSpLocks/>
          </p:cNvCxnSpPr>
          <p:nvPr/>
        </p:nvCxnSpPr>
        <p:spPr>
          <a:xfrm>
            <a:off x="2972919" y="3068053"/>
            <a:ext cx="1020968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7F0BBB-DC96-4A58-93D9-44DD88B8EBBB}"/>
              </a:ext>
            </a:extLst>
          </p:cNvPr>
          <p:cNvSpPr txBox="1"/>
          <p:nvPr/>
        </p:nvSpPr>
        <p:spPr>
          <a:xfrm>
            <a:off x="1370672" y="4038600"/>
            <a:ext cx="116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6E44C-61BE-43B6-A2EF-25AE39A3F33C}"/>
              </a:ext>
            </a:extLst>
          </p:cNvPr>
          <p:cNvSpPr txBox="1"/>
          <p:nvPr/>
        </p:nvSpPr>
        <p:spPr>
          <a:xfrm>
            <a:off x="2415871" y="4038600"/>
            <a:ext cx="116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D86C6-E459-4983-9CB6-F013C805F1B8}"/>
              </a:ext>
            </a:extLst>
          </p:cNvPr>
          <p:cNvSpPr txBox="1"/>
          <p:nvPr/>
        </p:nvSpPr>
        <p:spPr>
          <a:xfrm>
            <a:off x="3483403" y="4038600"/>
            <a:ext cx="116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9C0B16-304E-47DB-87DB-1C7F138400DC}"/>
              </a:ext>
            </a:extLst>
          </p:cNvPr>
          <p:cNvCxnSpPr>
            <a:cxnSpLocks/>
          </p:cNvCxnSpPr>
          <p:nvPr/>
        </p:nvCxnSpPr>
        <p:spPr>
          <a:xfrm flipH="1">
            <a:off x="7539570" y="3068053"/>
            <a:ext cx="1020968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6085C60-D1EA-4708-8641-978557BCF39C}"/>
              </a:ext>
            </a:extLst>
          </p:cNvPr>
          <p:cNvSpPr txBox="1"/>
          <p:nvPr/>
        </p:nvSpPr>
        <p:spPr>
          <a:xfrm>
            <a:off x="7859440" y="2698721"/>
            <a:ext cx="15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Mouth Ulcer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426F64-4B07-4595-940B-F4D8CA2281E4}"/>
              </a:ext>
            </a:extLst>
          </p:cNvPr>
          <p:cNvCxnSpPr>
            <a:cxnSpLocks/>
          </p:cNvCxnSpPr>
          <p:nvPr/>
        </p:nvCxnSpPr>
        <p:spPr>
          <a:xfrm>
            <a:off x="8560537" y="3068053"/>
            <a:ext cx="0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3AD483-B26B-41A9-9CE0-E2FC07168DA8}"/>
              </a:ext>
            </a:extLst>
          </p:cNvPr>
          <p:cNvCxnSpPr>
            <a:cxnSpLocks/>
          </p:cNvCxnSpPr>
          <p:nvPr/>
        </p:nvCxnSpPr>
        <p:spPr>
          <a:xfrm>
            <a:off x="8560537" y="3068053"/>
            <a:ext cx="1020968" cy="9705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043EE1D-C8C1-4B0A-B847-7892E99BE10E}"/>
              </a:ext>
            </a:extLst>
          </p:cNvPr>
          <p:cNvSpPr txBox="1"/>
          <p:nvPr/>
        </p:nvSpPr>
        <p:spPr>
          <a:xfrm>
            <a:off x="6961157" y="4038600"/>
            <a:ext cx="10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Tylenol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78E975-12C5-4F53-B1DA-F7D1507E18AC}"/>
              </a:ext>
            </a:extLst>
          </p:cNvPr>
          <p:cNvSpPr txBox="1"/>
          <p:nvPr/>
        </p:nvSpPr>
        <p:spPr>
          <a:xfrm>
            <a:off x="7839718" y="4038600"/>
            <a:ext cx="13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Benzocaine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BFFE8-1000-46AC-84E8-DA3D7C06BA60}"/>
              </a:ext>
            </a:extLst>
          </p:cNvPr>
          <p:cNvSpPr txBox="1"/>
          <p:nvPr/>
        </p:nvSpPr>
        <p:spPr>
          <a:xfrm>
            <a:off x="9138952" y="4038600"/>
            <a:ext cx="13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Stick</a:t>
            </a:r>
          </a:p>
        </p:txBody>
      </p:sp>
    </p:spTree>
    <p:extLst>
      <p:ext uri="{BB962C8B-B14F-4D97-AF65-F5344CB8AC3E}">
        <p14:creationId xmlns:p14="http://schemas.microsoft.com/office/powerpoint/2010/main" val="298843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93A-1FD2-42BC-B103-BB30DA3C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Feature: Alternate Treatments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C6C62B-D16D-42B5-A1D5-1546136F0C89}"/>
              </a:ext>
            </a:extLst>
          </p:cNvPr>
          <p:cNvCxnSpPr>
            <a:cxnSpLocks/>
          </p:cNvCxnSpPr>
          <p:nvPr/>
        </p:nvCxnSpPr>
        <p:spPr>
          <a:xfrm flipH="1">
            <a:off x="1682843" y="3112532"/>
            <a:ext cx="1374946" cy="984019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35DDA34-5A3C-4C74-B1EB-267101CB0BC3}"/>
              </a:ext>
            </a:extLst>
          </p:cNvPr>
          <p:cNvSpPr txBox="1"/>
          <p:nvPr/>
        </p:nvSpPr>
        <p:spPr>
          <a:xfrm>
            <a:off x="2202743" y="2743200"/>
            <a:ext cx="203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Category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4F5951-738E-4287-AF26-43955CD73F16}"/>
              </a:ext>
            </a:extLst>
          </p:cNvPr>
          <p:cNvCxnSpPr>
            <a:cxnSpLocks/>
          </p:cNvCxnSpPr>
          <p:nvPr/>
        </p:nvCxnSpPr>
        <p:spPr>
          <a:xfrm>
            <a:off x="3057788" y="3112532"/>
            <a:ext cx="0" cy="970547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1DFF99-4F15-439F-A45B-E09113210FF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057788" y="3111674"/>
            <a:ext cx="1322478" cy="969688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510467-CED6-4984-9DFD-EB0AD861C222}"/>
              </a:ext>
            </a:extLst>
          </p:cNvPr>
          <p:cNvSpPr txBox="1"/>
          <p:nvPr/>
        </p:nvSpPr>
        <p:spPr>
          <a:xfrm>
            <a:off x="1243154" y="4083078"/>
            <a:ext cx="116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Resource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0B780B-F4AE-472D-8EDA-117BC7F70BD0}"/>
              </a:ext>
            </a:extLst>
          </p:cNvPr>
          <p:cNvSpPr txBox="1"/>
          <p:nvPr/>
        </p:nvSpPr>
        <p:spPr>
          <a:xfrm>
            <a:off x="2500740" y="4083079"/>
            <a:ext cx="116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Alternate Resource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589490-E872-4A7A-B065-790AD16ED776}"/>
              </a:ext>
            </a:extLst>
          </p:cNvPr>
          <p:cNvSpPr txBox="1"/>
          <p:nvPr/>
        </p:nvSpPr>
        <p:spPr>
          <a:xfrm>
            <a:off x="3798986" y="4081362"/>
            <a:ext cx="116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Alternate Resource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29FE53-13FE-45D8-A741-2A93173C17A3}"/>
              </a:ext>
            </a:extLst>
          </p:cNvPr>
          <p:cNvCxnSpPr>
            <a:cxnSpLocks/>
          </p:cNvCxnSpPr>
          <p:nvPr/>
        </p:nvCxnSpPr>
        <p:spPr>
          <a:xfrm flipH="1">
            <a:off x="7616767" y="3296340"/>
            <a:ext cx="1020968" cy="970547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F0E10CA-3DD4-4ECA-9BFD-6C01E600315F}"/>
              </a:ext>
            </a:extLst>
          </p:cNvPr>
          <p:cNvSpPr txBox="1"/>
          <p:nvPr/>
        </p:nvSpPr>
        <p:spPr>
          <a:xfrm>
            <a:off x="7616767" y="2927008"/>
            <a:ext cx="237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Analgesic Oral, Weak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598B98-92B7-403E-9B76-EFC33A8B2360}"/>
              </a:ext>
            </a:extLst>
          </p:cNvPr>
          <p:cNvCxnSpPr>
            <a:cxnSpLocks/>
          </p:cNvCxnSpPr>
          <p:nvPr/>
        </p:nvCxnSpPr>
        <p:spPr>
          <a:xfrm>
            <a:off x="8637734" y="3296340"/>
            <a:ext cx="0" cy="970547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B95BA1-7F82-45E7-87AC-C5371570E60C}"/>
              </a:ext>
            </a:extLst>
          </p:cNvPr>
          <p:cNvCxnSpPr>
            <a:cxnSpLocks/>
          </p:cNvCxnSpPr>
          <p:nvPr/>
        </p:nvCxnSpPr>
        <p:spPr>
          <a:xfrm>
            <a:off x="8637734" y="3296340"/>
            <a:ext cx="1020968" cy="970547"/>
          </a:xfrm>
          <a:prstGeom prst="straightConnector1">
            <a:avLst/>
          </a:prstGeom>
          <a:ln w="19050">
            <a:solidFill>
              <a:srgbClr val="FF930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1E4D4F2-C6B9-498E-B10F-3B61791ED39A}"/>
              </a:ext>
            </a:extLst>
          </p:cNvPr>
          <p:cNvSpPr txBox="1"/>
          <p:nvPr/>
        </p:nvSpPr>
        <p:spPr>
          <a:xfrm>
            <a:off x="7038354" y="4266887"/>
            <a:ext cx="10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B9BFFD-E7C9-4DE0-AD73-241220A83259}"/>
              </a:ext>
            </a:extLst>
          </p:cNvPr>
          <p:cNvSpPr txBox="1"/>
          <p:nvPr/>
        </p:nvSpPr>
        <p:spPr>
          <a:xfrm>
            <a:off x="8222278" y="4266887"/>
            <a:ext cx="102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Motrin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DD8A2C-5327-4161-9643-C783975A2A29}"/>
              </a:ext>
            </a:extLst>
          </p:cNvPr>
          <p:cNvSpPr txBox="1"/>
          <p:nvPr/>
        </p:nvSpPr>
        <p:spPr>
          <a:xfrm>
            <a:off x="9216149" y="4266887"/>
            <a:ext cx="13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Tylenol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E4850-9477-4D4A-93C3-8296A4E2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Resources can be substituted within a category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CA4E14-5DD5-4275-BB5F-A7C24975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088" y="1219200"/>
            <a:ext cx="4843511" cy="4876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8440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93A-1FD2-42BC-B103-BB30DA3C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Wanted Feature: Treatment Bundles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3FF3F5F-52B1-4DE2-AA45-7239479ED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981610" cy="4876800"/>
          </a:xfrm>
        </p:spPr>
        <p:txBody>
          <a:bodyPr>
            <a:normAutofit/>
          </a:bodyPr>
          <a:lstStyle/>
          <a:p>
            <a:r>
              <a:rPr lang="en-US" dirty="0"/>
              <a:t>All dependent resources needed for effective treatment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B181-C57B-46BF-9117-D039654A8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219200"/>
            <a:ext cx="4876800" cy="4876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F6F824-9D28-434B-A78D-B26FB4FB5882}"/>
              </a:ext>
            </a:extLst>
          </p:cNvPr>
          <p:cNvCxnSpPr>
            <a:cxnSpLocks/>
          </p:cNvCxnSpPr>
          <p:nvPr/>
        </p:nvCxnSpPr>
        <p:spPr>
          <a:xfrm flipH="1">
            <a:off x="1938955" y="3107522"/>
            <a:ext cx="1020968" cy="970547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CEC4A4-6BDC-4712-973C-0520E9501275}"/>
              </a:ext>
            </a:extLst>
          </p:cNvPr>
          <p:cNvSpPr txBox="1"/>
          <p:nvPr/>
        </p:nvSpPr>
        <p:spPr>
          <a:xfrm>
            <a:off x="2190895" y="2738190"/>
            <a:ext cx="188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Bundle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B16A1B-4132-40EA-805A-2A2312E4EA4C}"/>
              </a:ext>
            </a:extLst>
          </p:cNvPr>
          <p:cNvCxnSpPr>
            <a:cxnSpLocks/>
          </p:cNvCxnSpPr>
          <p:nvPr/>
        </p:nvCxnSpPr>
        <p:spPr>
          <a:xfrm>
            <a:off x="2959922" y="3107522"/>
            <a:ext cx="0" cy="970547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78CC4F-98E1-4559-833A-8BDCEB22E8D2}"/>
              </a:ext>
            </a:extLst>
          </p:cNvPr>
          <p:cNvCxnSpPr>
            <a:cxnSpLocks/>
          </p:cNvCxnSpPr>
          <p:nvPr/>
        </p:nvCxnSpPr>
        <p:spPr>
          <a:xfrm>
            <a:off x="2959922" y="3107522"/>
            <a:ext cx="1020968" cy="970547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7F0BBB-DC96-4A58-93D9-44DD88B8EBBB}"/>
              </a:ext>
            </a:extLst>
          </p:cNvPr>
          <p:cNvSpPr txBox="1"/>
          <p:nvPr/>
        </p:nvSpPr>
        <p:spPr>
          <a:xfrm>
            <a:off x="1050993" y="4078069"/>
            <a:ext cx="146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 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6E44C-61BE-43B6-A2EF-25AE39A3F33C}"/>
              </a:ext>
            </a:extLst>
          </p:cNvPr>
          <p:cNvSpPr txBox="1"/>
          <p:nvPr/>
        </p:nvSpPr>
        <p:spPr>
          <a:xfrm>
            <a:off x="2354412" y="4078069"/>
            <a:ext cx="125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 Resource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D86C6-E459-4983-9CB6-F013C805F1B8}"/>
              </a:ext>
            </a:extLst>
          </p:cNvPr>
          <p:cNvSpPr txBox="1"/>
          <p:nvPr/>
        </p:nvSpPr>
        <p:spPr>
          <a:xfrm>
            <a:off x="3611094" y="4078069"/>
            <a:ext cx="125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 Resource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9C0B16-304E-47DB-87DB-1C7F138400DC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7728739" y="3107522"/>
            <a:ext cx="849702" cy="970547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6085C60-D1EA-4708-8641-978557BCF39C}"/>
              </a:ext>
            </a:extLst>
          </p:cNvPr>
          <p:cNvSpPr txBox="1"/>
          <p:nvPr/>
        </p:nvSpPr>
        <p:spPr>
          <a:xfrm>
            <a:off x="7972928" y="2738190"/>
            <a:ext cx="14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Ultrasound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3AD483-B26B-41A9-9CE0-E2FC07168DA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8578439" y="3107522"/>
            <a:ext cx="841711" cy="970547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043EE1D-C8C1-4B0A-B847-7892E99BE10E}"/>
              </a:ext>
            </a:extLst>
          </p:cNvPr>
          <p:cNvSpPr txBox="1"/>
          <p:nvPr/>
        </p:nvSpPr>
        <p:spPr>
          <a:xfrm>
            <a:off x="7028245" y="4078069"/>
            <a:ext cx="140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Ultrasound Machine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BFFE8-1000-46AC-84E8-DA3D7C06BA60}"/>
              </a:ext>
            </a:extLst>
          </p:cNvPr>
          <p:cNvSpPr txBox="1"/>
          <p:nvPr/>
        </p:nvSpPr>
        <p:spPr>
          <a:xfrm>
            <a:off x="8646370" y="4078069"/>
            <a:ext cx="154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Ultrasound Gel</a:t>
            </a:r>
          </a:p>
        </p:txBody>
      </p:sp>
    </p:spTree>
    <p:extLst>
      <p:ext uri="{BB962C8B-B14F-4D97-AF65-F5344CB8AC3E}">
        <p14:creationId xmlns:p14="http://schemas.microsoft.com/office/powerpoint/2010/main" val="38862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93A-1FD2-42BC-B103-BB30DA3C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Treatment Clusters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28483-D32F-4BA3-ACA2-72FBBD0B3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581399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Resources combine into clusters to treat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Generalized clusters support old and new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Attributes generalize and combine subfeatures </a:t>
            </a:r>
          </a:p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C6C62B-D16D-42B5-A1D5-1546136F0C89}"/>
              </a:ext>
            </a:extLst>
          </p:cNvPr>
          <p:cNvCxnSpPr>
            <a:cxnSpLocks/>
          </p:cNvCxnSpPr>
          <p:nvPr/>
        </p:nvCxnSpPr>
        <p:spPr>
          <a:xfrm flipH="1">
            <a:off x="6974555" y="2058258"/>
            <a:ext cx="1374946" cy="984019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4F5951-738E-4287-AF26-43955CD73F16}"/>
              </a:ext>
            </a:extLst>
          </p:cNvPr>
          <p:cNvCxnSpPr>
            <a:cxnSpLocks/>
          </p:cNvCxnSpPr>
          <p:nvPr/>
        </p:nvCxnSpPr>
        <p:spPr>
          <a:xfrm>
            <a:off x="8349500" y="2058258"/>
            <a:ext cx="0" cy="970547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1DFF99-4F15-439F-A45B-E09113210FFC}"/>
              </a:ext>
            </a:extLst>
          </p:cNvPr>
          <p:cNvCxnSpPr>
            <a:cxnSpLocks/>
          </p:cNvCxnSpPr>
          <p:nvPr/>
        </p:nvCxnSpPr>
        <p:spPr>
          <a:xfrm>
            <a:off x="8349500" y="2057400"/>
            <a:ext cx="1322478" cy="969688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66E922-5450-49EB-AE4F-0D086CC03122}"/>
              </a:ext>
            </a:extLst>
          </p:cNvPr>
          <p:cNvCxnSpPr>
            <a:cxnSpLocks/>
          </p:cNvCxnSpPr>
          <p:nvPr/>
        </p:nvCxnSpPr>
        <p:spPr>
          <a:xfrm flipH="1">
            <a:off x="8297033" y="3021631"/>
            <a:ext cx="1374946" cy="984019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58A71DF-CCD0-49F9-B41A-078794AF28A1}"/>
              </a:ext>
            </a:extLst>
          </p:cNvPr>
          <p:cNvCxnSpPr>
            <a:cxnSpLocks/>
          </p:cNvCxnSpPr>
          <p:nvPr/>
        </p:nvCxnSpPr>
        <p:spPr>
          <a:xfrm>
            <a:off x="9671978" y="3021631"/>
            <a:ext cx="0" cy="970547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F29F51-780E-4ECA-BE2D-C6E9B261F3C2}"/>
              </a:ext>
            </a:extLst>
          </p:cNvPr>
          <p:cNvCxnSpPr>
            <a:cxnSpLocks/>
          </p:cNvCxnSpPr>
          <p:nvPr/>
        </p:nvCxnSpPr>
        <p:spPr>
          <a:xfrm>
            <a:off x="9671978" y="3020773"/>
            <a:ext cx="1322478" cy="969688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FEAE0E-2CB1-4D01-80CD-C694D84D94B3}"/>
              </a:ext>
            </a:extLst>
          </p:cNvPr>
          <p:cNvCxnSpPr>
            <a:cxnSpLocks/>
          </p:cNvCxnSpPr>
          <p:nvPr/>
        </p:nvCxnSpPr>
        <p:spPr>
          <a:xfrm flipH="1">
            <a:off x="6124852" y="3038690"/>
            <a:ext cx="849702" cy="970547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D305AAA-3435-40D3-8C44-89188330E79A}"/>
              </a:ext>
            </a:extLst>
          </p:cNvPr>
          <p:cNvCxnSpPr>
            <a:cxnSpLocks/>
          </p:cNvCxnSpPr>
          <p:nvPr/>
        </p:nvCxnSpPr>
        <p:spPr>
          <a:xfrm>
            <a:off x="6974552" y="3038690"/>
            <a:ext cx="841711" cy="970547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9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30A04B-908D-4305-BC12-7520ADD6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and attributes</a:t>
            </a:r>
          </a:p>
        </p:txBody>
      </p:sp>
    </p:spTree>
    <p:extLst>
      <p:ext uri="{BB962C8B-B14F-4D97-AF65-F5344CB8AC3E}">
        <p14:creationId xmlns:p14="http://schemas.microsoft.com/office/powerpoint/2010/main" val="4259238874"/>
      </p:ext>
    </p:extLst>
  </p:cSld>
  <p:clrMapOvr>
    <a:masterClrMapping/>
  </p:clrMapOvr>
</p:sld>
</file>

<file path=ppt/theme/theme1.xml><?xml version="1.0" encoding="utf-8"?>
<a:theme xmlns:a="http://schemas.openxmlformats.org/drawingml/2006/main" name="2_Earth-Moon-May2012_HRP">
  <a:themeElements>
    <a:clrScheme name="Exploration Ambassado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loration Ambassadors">
      <a:majorFont>
        <a:latin typeface="Helvetic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Exploration Ambassad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RPVisit_201904_Draft1 (1)" id="{231B9611-7F7A-F54E-87E5-04B7B0326FB4}" vid="{1DC711B1-1DA8-DD4C-B0FC-7390293F24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16747</TotalTime>
  <Words>871</Words>
  <Application>Microsoft Office PowerPoint</Application>
  <PresentationFormat>Widescreen</PresentationFormat>
  <Paragraphs>175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Helvetica Neue Black Condensed</vt:lpstr>
      <vt:lpstr>Times</vt:lpstr>
      <vt:lpstr>Wingdings</vt:lpstr>
      <vt:lpstr>2_Earth-Moon-May2012_HRP</vt:lpstr>
      <vt:lpstr>MEDPRAT Treatment Clusters: Improving Representation of Mission Medical Risk February 3, 2021</vt:lpstr>
      <vt:lpstr>MEDPRAT Overview</vt:lpstr>
      <vt:lpstr>Goals of a New Feature for MEDPRAT</vt:lpstr>
      <vt:lpstr>Evolution of treatment clusters</vt:lpstr>
      <vt:lpstr>Old Feature: Treatment Combinations</vt:lpstr>
      <vt:lpstr>Old Feature: Alternate Treatments</vt:lpstr>
      <vt:lpstr>Wanted Feature: Treatment Bundles</vt:lpstr>
      <vt:lpstr>New Treatment Clusters</vt:lpstr>
      <vt:lpstr>Details and attributes</vt:lpstr>
      <vt:lpstr>Treatment Cluster Details</vt:lpstr>
      <vt:lpstr>Non-Alternate Treatment Cluster Attributes</vt:lpstr>
      <vt:lpstr>Alternate Treatment Cluster Attributes</vt:lpstr>
      <vt:lpstr>Other Treatment Cluster Attributes</vt:lpstr>
      <vt:lpstr>Network of Cluster Components</vt:lpstr>
      <vt:lpstr>Examples and results</vt:lpstr>
      <vt:lpstr>Treatment Cluster Example</vt:lpstr>
      <vt:lpstr>Apollo 13 Example</vt:lpstr>
      <vt:lpstr>IMPACT Bundling Demonstration Study</vt:lpstr>
      <vt:lpstr>Lessons – Summary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Jerry G. (GRC-LTX0)</dc:creator>
  <cp:lastModifiedBy>Leinweber, Lawrence</cp:lastModifiedBy>
  <cp:revision>548</cp:revision>
  <dcterms:created xsi:type="dcterms:W3CDTF">2019-03-22T20:45:39Z</dcterms:created>
  <dcterms:modified xsi:type="dcterms:W3CDTF">2021-01-12T15:06:00Z</dcterms:modified>
</cp:coreProperties>
</file>