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sldIdLst>
    <p:sldId id="274" r:id="rId2"/>
    <p:sldId id="278" r:id="rId3"/>
    <p:sldId id="277" r:id="rId4"/>
    <p:sldId id="279" r:id="rId5"/>
    <p:sldId id="280" r:id="rId6"/>
    <p:sldId id="281" r:id="rId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2A8A"/>
    <a:srgbClr val="254379"/>
    <a:srgbClr val="071261"/>
    <a:srgbClr val="1908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482" autoAdjust="0"/>
  </p:normalViewPr>
  <p:slideViewPr>
    <p:cSldViewPr snapToGrid="0">
      <p:cViewPr varScale="1">
        <p:scale>
          <a:sx n="59" d="100"/>
          <a:sy n="59" d="100"/>
        </p:scale>
        <p:origin x="2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C6CFC839-8229-41F4-A8CF-8FBFE0ECAA4E}" type="datetimeFigureOut">
              <a:rPr lang="en-US" smtClean="0"/>
              <a:t>1/16/2021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1630E2D4-5E84-4F96-B897-00FC244D3590}" type="slidenum">
              <a:rPr lang="en-US" smtClean="0"/>
              <a:t>‹#›</a:t>
            </a:fld>
            <a:endParaRPr lang="en-US"/>
          </a:p>
        </p:txBody>
      </p:sp>
    </p:spTree>
    <p:extLst>
      <p:ext uri="{BB962C8B-B14F-4D97-AF65-F5344CB8AC3E}">
        <p14:creationId xmlns:p14="http://schemas.microsoft.com/office/powerpoint/2010/main" val="270449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weekly timeline is intended to target repeat consumption ratings of foods and capture start of menu fatigue or changes in food consumption patterns (e.g. restriction to favorites or trying foods would not normally try)</a:t>
            </a:r>
          </a:p>
          <a:p>
            <a:endParaRPr lang="en-US" dirty="0"/>
          </a:p>
        </p:txBody>
      </p:sp>
      <p:sp>
        <p:nvSpPr>
          <p:cNvPr id="4" name="Slide Number Placeholder 3"/>
          <p:cNvSpPr>
            <a:spLocks noGrp="1"/>
          </p:cNvSpPr>
          <p:nvPr>
            <p:ph type="sldNum" sz="quarter" idx="5"/>
          </p:nvPr>
        </p:nvSpPr>
        <p:spPr/>
        <p:txBody>
          <a:bodyPr/>
          <a:lstStyle/>
          <a:p>
            <a:fld id="{1630E2D4-5E84-4F96-B897-00FC244D3590}" type="slidenum">
              <a:rPr lang="en-US" smtClean="0"/>
              <a:t>4</a:t>
            </a:fld>
            <a:endParaRPr lang="en-US"/>
          </a:p>
        </p:txBody>
      </p:sp>
    </p:spTree>
    <p:extLst>
      <p:ext uri="{BB962C8B-B14F-4D97-AF65-F5344CB8AC3E}">
        <p14:creationId xmlns:p14="http://schemas.microsoft.com/office/powerpoint/2010/main" val="2676896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fresh food deliveries, and International Partner foods important, but because so different - need variety</a:t>
            </a:r>
          </a:p>
        </p:txBody>
      </p:sp>
      <p:sp>
        <p:nvSpPr>
          <p:cNvPr id="4" name="Slide Number Placeholder 3"/>
          <p:cNvSpPr>
            <a:spLocks noGrp="1"/>
          </p:cNvSpPr>
          <p:nvPr>
            <p:ph type="sldNum" sz="quarter" idx="5"/>
          </p:nvPr>
        </p:nvSpPr>
        <p:spPr/>
        <p:txBody>
          <a:bodyPr/>
          <a:lstStyle/>
          <a:p>
            <a:fld id="{1630E2D4-5E84-4F96-B897-00FC244D3590}" type="slidenum">
              <a:rPr lang="en-US" smtClean="0"/>
              <a:t>5</a:t>
            </a:fld>
            <a:endParaRPr lang="en-US"/>
          </a:p>
        </p:txBody>
      </p:sp>
    </p:spTree>
    <p:extLst>
      <p:ext uri="{BB962C8B-B14F-4D97-AF65-F5344CB8AC3E}">
        <p14:creationId xmlns:p14="http://schemas.microsoft.com/office/powerpoint/2010/main" val="352696583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6E3D912-E6AD-4BEA-987D-4C4F3B7AA1A0}" type="datetime1">
              <a:rPr lang="en-US" smtClean="0"/>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8FAA0-2527-4255-BAB6-247052D7F8D4}" type="slidenum">
              <a:rPr lang="en-US" smtClean="0"/>
              <a:t>‹#›</a:t>
            </a:fld>
            <a:endParaRPr lang="en-US"/>
          </a:p>
        </p:txBody>
      </p:sp>
      <p:pic>
        <p:nvPicPr>
          <p:cNvPr id="9" name="Picture 6" descr="HEOMD-National-templat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2837"/>
            <a:ext cx="12192000" cy="914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 Box 253"/>
          <p:cNvSpPr txBox="1">
            <a:spLocks noChangeArrowheads="1"/>
          </p:cNvSpPr>
          <p:nvPr userDrawn="1"/>
        </p:nvSpPr>
        <p:spPr bwMode="auto">
          <a:xfrm>
            <a:off x="231246" y="97631"/>
            <a:ext cx="3343275"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a:spcBef>
                <a:spcPct val="50000"/>
              </a:spcBef>
              <a:defRPr/>
            </a:pPr>
            <a:r>
              <a:rPr lang="en-US" altLang="en-US" sz="1000" dirty="0">
                <a:solidFill>
                  <a:prstClr val="white"/>
                </a:solidFill>
                <a:latin typeface="Helvetica" panose="020B0604020202020204" pitchFamily="34" charset="0"/>
                <a:ea typeface="ＭＳ Ｐゴシック" charset="0"/>
              </a:rPr>
              <a:t>National Aeronautics and Space Administration</a:t>
            </a:r>
          </a:p>
        </p:txBody>
      </p:sp>
      <p:pic>
        <p:nvPicPr>
          <p:cNvPr id="11" name="Picture 130" descr="NASA-insignia-RGB.png"/>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1353800" y="31751"/>
            <a:ext cx="752475" cy="623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4"/>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5060950" y="4787900"/>
            <a:ext cx="1039813"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094038" y="5576888"/>
            <a:ext cx="987425" cy="987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6"/>
          <p:cNvPicPr>
            <a:picLocks noChangeAspect="1" noChangeArrowheads="1"/>
          </p:cNvPicPr>
          <p:nvPr userDrawn="1"/>
        </p:nvPicPr>
        <p:blipFill>
          <a:blip r:embed="rId6" cstate="email">
            <a:extLst>
              <a:ext uri="{28A0092B-C50C-407E-A947-70E740481C1C}">
                <a14:useLocalDpi xmlns:a14="http://schemas.microsoft.com/office/drawing/2010/main" val="0"/>
              </a:ext>
            </a:extLst>
          </a:blip>
          <a:srcRect/>
          <a:stretch>
            <a:fillRect/>
          </a:stretch>
        </p:blipFill>
        <p:spPr bwMode="auto">
          <a:xfrm>
            <a:off x="1193800" y="4911725"/>
            <a:ext cx="9128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2"/>
          <p:cNvPicPr>
            <a:picLocks noChangeAspect="1" noChangeArrowheads="1"/>
          </p:cNvPicPr>
          <p:nvPr userDrawn="1"/>
        </p:nvPicPr>
        <p:blipFill>
          <a:blip r:embed="rId7" cstate="email">
            <a:extLst>
              <a:ext uri="{28A0092B-C50C-407E-A947-70E740481C1C}">
                <a14:useLocalDpi xmlns:a14="http://schemas.microsoft.com/office/drawing/2010/main" val="0"/>
              </a:ext>
            </a:extLst>
          </a:blip>
          <a:srcRect/>
          <a:stretch>
            <a:fillRect/>
          </a:stretch>
        </p:blipFill>
        <p:spPr bwMode="auto">
          <a:xfrm>
            <a:off x="3790950" y="4787900"/>
            <a:ext cx="979488"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7"/>
          <p:cNvPicPr>
            <a:picLocks noChangeAspect="1" noChangeArrowheads="1"/>
          </p:cNvPicPr>
          <p:nvPr userDrawn="1"/>
        </p:nvPicPr>
        <p:blipFill>
          <a:blip r:embed="rId8" cstate="email">
            <a:extLst>
              <a:ext uri="{28A0092B-C50C-407E-A947-70E740481C1C}">
                <a14:useLocalDpi xmlns:a14="http://schemas.microsoft.com/office/drawing/2010/main" val="0"/>
              </a:ext>
            </a:extLst>
          </a:blip>
          <a:srcRect/>
          <a:stretch>
            <a:fillRect/>
          </a:stretch>
        </p:blipFill>
        <p:spPr bwMode="auto">
          <a:xfrm>
            <a:off x="1758950" y="5562600"/>
            <a:ext cx="985838" cy="985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9" descr="Cell_Fusion.jpg"/>
          <p:cNvPicPr>
            <a:picLocks noChangeAspect="1"/>
          </p:cNvPicPr>
          <p:nvPr userDrawn="1"/>
        </p:nvPicPr>
        <p:blipFill>
          <a:blip r:embed="rId9" cstate="email">
            <a:extLst>
              <a:ext uri="{28A0092B-C50C-407E-A947-70E740481C1C}">
                <a14:useLocalDpi xmlns:a14="http://schemas.microsoft.com/office/drawing/2010/main" val="0"/>
              </a:ext>
            </a:extLst>
          </a:blip>
          <a:srcRect/>
          <a:stretch>
            <a:fillRect/>
          </a:stretch>
        </p:blipFill>
        <p:spPr bwMode="auto">
          <a:xfrm>
            <a:off x="4478338" y="5568950"/>
            <a:ext cx="990600" cy="979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71000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1" y="135452"/>
            <a:ext cx="9914467" cy="824801"/>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EB419-1C28-49F1-A550-E86D58AFD7A8}" type="datetime1">
              <a:rPr lang="en-US" smtClean="0"/>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88821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4"/>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94A682-A535-49E0-83CD-6DBF07FA0F9B}" type="datetime1">
              <a:rPr lang="en-US" smtClean="0"/>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938555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33D53F-73B8-4A90-8B2F-73805C083E9F}" type="datetime1">
              <a:rPr lang="en-US" smtClean="0"/>
              <a:t>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2520352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6FE2CF-7334-43E8-B5D5-28C1D0C939EE}" type="datetime1">
              <a:rPr lang="en-US" smtClean="0"/>
              <a:t>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2797090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C61AA0-28AF-4D12-AB2A-B8C57B5317CC}" type="datetime1">
              <a:rPr lang="en-US" smtClean="0"/>
              <a:t>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408353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EED402-F69C-4227-A73D-F713D0B7B8E6}" type="datetime1">
              <a:rPr lang="en-US" smtClean="0"/>
              <a:t>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4131425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6D69CB-468A-47C6-BA80-6DFE9586D70E}" type="datetime1">
              <a:rPr lang="en-US" smtClean="0"/>
              <a:t>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983457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31"/>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BF8EC7-AAB4-45BB-8512-6712996BA58D}" type="datetime1">
              <a:rPr lang="en-US" smtClean="0"/>
              <a:t>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1525181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958C44-C4CC-4B7A-BC58-62C133D449CF}" type="datetime1">
              <a:rPr lang="en-US" smtClean="0"/>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208182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135507-6A14-4ACF-8241-B970CF414D91}" type="datetime1">
              <a:rPr lang="en-US" smtClean="0"/>
              <a:t>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8FAA0-2527-4255-BAB6-247052D7F8D4}" type="slidenum">
              <a:rPr lang="en-US" smtClean="0"/>
              <a:t>‹#›</a:t>
            </a:fld>
            <a:endParaRPr lang="en-US"/>
          </a:p>
        </p:txBody>
      </p:sp>
    </p:spTree>
    <p:extLst>
      <p:ext uri="{BB962C8B-B14F-4D97-AF65-F5344CB8AC3E}">
        <p14:creationId xmlns:p14="http://schemas.microsoft.com/office/powerpoint/2010/main" val="641103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867" y="135452"/>
            <a:ext cx="10515600" cy="82480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83569"/>
            <a:ext cx="10515600" cy="47933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395671-D924-47B1-BC6A-ADA417BCF529}" type="datetime1">
              <a:rPr lang="en-US" smtClean="0"/>
              <a:t>1/16/2021</a:t>
            </a:fld>
            <a:endParaRPr lang="en-US"/>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68FAA0-2527-4255-BAB6-247052D7F8D4}" type="slidenum">
              <a:rPr lang="en-US" smtClean="0"/>
              <a:t>‹#›</a:t>
            </a:fld>
            <a:endParaRPr lang="en-US"/>
          </a:p>
        </p:txBody>
      </p:sp>
      <p:pic>
        <p:nvPicPr>
          <p:cNvPr id="7" name="Picture 2" descr="http://grin.hq.nasa.gov/IMAGES/SMALL/GPN-2002-000195.jpg"/>
          <p:cNvPicPr>
            <a:picLocks noChangeAspect="1" noChangeArrowheads="1"/>
          </p:cNvPicPr>
          <p:nvPr userDrawn="1"/>
        </p:nvPicPr>
        <p:blipFill>
          <a:blip r:embed="rId13" cstate="print"/>
          <a:srcRect/>
          <a:stretch>
            <a:fillRect/>
          </a:stretch>
        </p:blipFill>
        <p:spPr bwMode="auto">
          <a:xfrm>
            <a:off x="11184473" y="199998"/>
            <a:ext cx="910167" cy="755439"/>
          </a:xfrm>
          <a:prstGeom prst="rect">
            <a:avLst/>
          </a:prstGeom>
          <a:noFill/>
        </p:spPr>
      </p:pic>
      <p:cxnSp>
        <p:nvCxnSpPr>
          <p:cNvPr id="21" name="Straight Connector 20"/>
          <p:cNvCxnSpPr/>
          <p:nvPr userDrawn="1"/>
        </p:nvCxnSpPr>
        <p:spPr>
          <a:xfrm>
            <a:off x="571500" y="1168400"/>
            <a:ext cx="10947400" cy="0"/>
          </a:xfrm>
          <a:prstGeom prst="line">
            <a:avLst/>
          </a:prstGeom>
          <a:ln w="47625">
            <a:solidFill>
              <a:srgbClr val="142A8A"/>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963" y="60648"/>
            <a:ext cx="1098192" cy="974407"/>
          </a:xfrm>
          <a:prstGeom prst="rect">
            <a:avLst/>
          </a:prstGeom>
        </p:spPr>
      </p:pic>
    </p:spTree>
    <p:extLst>
      <p:ext uri="{BB962C8B-B14F-4D97-AF65-F5344CB8AC3E}">
        <p14:creationId xmlns:p14="http://schemas.microsoft.com/office/powerpoint/2010/main" val="3004149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062" y="445255"/>
            <a:ext cx="11142921" cy="566929"/>
          </a:xfrm>
        </p:spPr>
        <p:txBody>
          <a:bodyPr>
            <a:normAutofit fontScale="90000"/>
          </a:bodyPr>
          <a:lstStyle/>
          <a:p>
            <a:r>
              <a:rPr lang="en-US" sz="3600" dirty="0">
                <a:solidFill>
                  <a:schemeClr val="bg1"/>
                </a:solidFill>
              </a:rPr>
              <a:t>Food Acceptability, Menu Fatigue, and Aversion on ISS Missions</a:t>
            </a:r>
          </a:p>
        </p:txBody>
      </p:sp>
      <p:sp>
        <p:nvSpPr>
          <p:cNvPr id="3" name="Subtitle 2"/>
          <p:cNvSpPr>
            <a:spLocks noGrp="1"/>
          </p:cNvSpPr>
          <p:nvPr>
            <p:ph type="subTitle" idx="1"/>
          </p:nvPr>
        </p:nvSpPr>
        <p:spPr>
          <a:xfrm>
            <a:off x="276448" y="1250679"/>
            <a:ext cx="6155167" cy="1416425"/>
          </a:xfrm>
        </p:spPr>
        <p:txBody>
          <a:bodyPr>
            <a:normAutofit fontScale="92500" lnSpcReduction="10000"/>
          </a:bodyPr>
          <a:lstStyle/>
          <a:p>
            <a:pPr algn="l"/>
            <a:r>
              <a:rPr lang="en-US" sz="2200" b="1" dirty="0">
                <a:solidFill>
                  <a:schemeClr val="bg1"/>
                </a:solidFill>
              </a:rPr>
              <a:t>Grace L. Douglas</a:t>
            </a:r>
            <a:r>
              <a:rPr lang="en-US" sz="2200" b="1" baseline="30000" dirty="0">
                <a:solidFill>
                  <a:schemeClr val="bg1"/>
                </a:solidFill>
              </a:rPr>
              <a:t>1</a:t>
            </a:r>
            <a:r>
              <a:rPr lang="en-US" sz="2200" b="1" dirty="0">
                <a:solidFill>
                  <a:schemeClr val="bg1"/>
                </a:solidFill>
              </a:rPr>
              <a:t>, Peter G. Roma</a:t>
            </a:r>
            <a:r>
              <a:rPr lang="en-US" sz="2200" b="1" baseline="30000" dirty="0">
                <a:solidFill>
                  <a:schemeClr val="bg1"/>
                </a:solidFill>
              </a:rPr>
              <a:t>2</a:t>
            </a:r>
            <a:r>
              <a:rPr lang="en-US" sz="2200" b="1" dirty="0">
                <a:solidFill>
                  <a:schemeClr val="bg1"/>
                </a:solidFill>
              </a:rPr>
              <a:t>, Millennia Young</a:t>
            </a:r>
            <a:r>
              <a:rPr lang="en-US" sz="2200" b="1" baseline="30000" dirty="0">
                <a:solidFill>
                  <a:schemeClr val="bg1"/>
                </a:solidFill>
              </a:rPr>
              <a:t>1</a:t>
            </a:r>
            <a:r>
              <a:rPr lang="en-US" sz="2200" b="1" dirty="0">
                <a:solidFill>
                  <a:schemeClr val="bg1"/>
                </a:solidFill>
              </a:rPr>
              <a:t> </a:t>
            </a:r>
          </a:p>
          <a:p>
            <a:pPr algn="l"/>
            <a:endParaRPr lang="en-US" sz="1800" dirty="0">
              <a:solidFill>
                <a:schemeClr val="bg1"/>
              </a:solidFill>
            </a:endParaRPr>
          </a:p>
          <a:p>
            <a:pPr algn="l"/>
            <a:r>
              <a:rPr lang="en-US" sz="1800" b="1" baseline="30000" dirty="0">
                <a:solidFill>
                  <a:schemeClr val="bg1"/>
                </a:solidFill>
              </a:rPr>
              <a:t>1</a:t>
            </a:r>
            <a:r>
              <a:rPr lang="en-US" sz="1800" b="1" dirty="0">
                <a:solidFill>
                  <a:schemeClr val="bg1"/>
                </a:solidFill>
              </a:rPr>
              <a:t>NASA, Johnson Space Center, Houston, TX; </a:t>
            </a:r>
          </a:p>
          <a:p>
            <a:pPr algn="l"/>
            <a:r>
              <a:rPr lang="en-US" sz="1800" b="1" baseline="30000" dirty="0">
                <a:solidFill>
                  <a:schemeClr val="bg1"/>
                </a:solidFill>
              </a:rPr>
              <a:t>2</a:t>
            </a:r>
            <a:r>
              <a:rPr lang="en-US" sz="1800" b="1" dirty="0">
                <a:solidFill>
                  <a:schemeClr val="bg1"/>
                </a:solidFill>
              </a:rPr>
              <a:t>KBR, Houston, TX</a:t>
            </a:r>
            <a:endParaRPr lang="en-US" dirty="0">
              <a:solidFill>
                <a:schemeClr val="bg1"/>
              </a:solidFill>
            </a:endParaRPr>
          </a:p>
        </p:txBody>
      </p:sp>
    </p:spTree>
    <p:extLst>
      <p:ext uri="{BB962C8B-B14F-4D97-AF65-F5344CB8AC3E}">
        <p14:creationId xmlns:p14="http://schemas.microsoft.com/office/powerpoint/2010/main" val="966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795CE-2349-4E7E-9CE1-39B05202B262}"/>
              </a:ext>
            </a:extLst>
          </p:cNvPr>
          <p:cNvSpPr>
            <a:spLocks noGrp="1"/>
          </p:cNvSpPr>
          <p:nvPr>
            <p:ph type="title"/>
          </p:nvPr>
        </p:nvSpPr>
        <p:spPr>
          <a:xfrm>
            <a:off x="1270001" y="135452"/>
            <a:ext cx="9914467" cy="824801"/>
          </a:xfrm>
        </p:spPr>
        <p:txBody>
          <a:bodyPr>
            <a:normAutofit fontScale="90000"/>
          </a:bodyPr>
          <a:lstStyle/>
          <a:p>
            <a:pPr algn="ctr"/>
            <a:r>
              <a:rPr lang="en-US" dirty="0"/>
              <a:t>Introduction: Importance of Food Acceptability</a:t>
            </a:r>
          </a:p>
        </p:txBody>
      </p:sp>
      <p:sp>
        <p:nvSpPr>
          <p:cNvPr id="3" name="Content Placeholder 2">
            <a:extLst>
              <a:ext uri="{FF2B5EF4-FFF2-40B4-BE49-F238E27FC236}">
                <a16:creationId xmlns:a16="http://schemas.microsoft.com/office/drawing/2014/main" id="{0F63EAC0-438E-4A26-B037-C84402196235}"/>
              </a:ext>
            </a:extLst>
          </p:cNvPr>
          <p:cNvSpPr>
            <a:spLocks noGrp="1"/>
          </p:cNvSpPr>
          <p:nvPr>
            <p:ph idx="1"/>
          </p:nvPr>
        </p:nvSpPr>
        <p:spPr>
          <a:xfrm>
            <a:off x="421857" y="1477926"/>
            <a:ext cx="5805377" cy="5104858"/>
          </a:xfrm>
        </p:spPr>
        <p:txBody>
          <a:bodyPr>
            <a:noAutofit/>
          </a:bodyPr>
          <a:lstStyle/>
          <a:p>
            <a:r>
              <a:rPr lang="en-US" sz="2600" dirty="0"/>
              <a:t>Food acceptability is as important as nutrition to support adequate food intake, health, and performance</a:t>
            </a:r>
          </a:p>
          <a:p>
            <a:r>
              <a:rPr lang="en-US" sz="2600" dirty="0"/>
              <a:t>Some ISS crew members have noted in debriefs that they would prefer more food variety and they tire of certain foods </a:t>
            </a:r>
          </a:p>
          <a:p>
            <a:r>
              <a:rPr lang="en-US" sz="2600" dirty="0"/>
              <a:t>“Menu fatigue” may lead to decreased acceptability and consumption of available foods, contributing to body mass loss</a:t>
            </a:r>
          </a:p>
          <a:p>
            <a:endParaRPr lang="en-US" sz="1600" dirty="0"/>
          </a:p>
        </p:txBody>
      </p:sp>
      <p:pic>
        <p:nvPicPr>
          <p:cNvPr id="22" name="Picture 2" descr="Image result for anne mcclain christmas dinner in space">
            <a:extLst>
              <a:ext uri="{FF2B5EF4-FFF2-40B4-BE49-F238E27FC236}">
                <a16:creationId xmlns:a16="http://schemas.microsoft.com/office/drawing/2014/main" id="{83BA0FD7-C03B-49E3-8CF0-05E332A3B4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5380" y="1363369"/>
            <a:ext cx="5696620" cy="3794038"/>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25" name="Picture 8" descr="NASA astronaut Drew Feustel seemingly hangs off the International Space Station while conducting a spacewalk ">
            <a:extLst>
              <a:ext uri="{FF2B5EF4-FFF2-40B4-BE49-F238E27FC236}">
                <a16:creationId xmlns:a16="http://schemas.microsoft.com/office/drawing/2014/main" id="{CD6E42A9-EC97-4311-834B-E7B615211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861" y="4296065"/>
            <a:ext cx="3435444" cy="2286719"/>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977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A2680-AA08-47CE-B55E-F065DA5E9B98}"/>
              </a:ext>
            </a:extLst>
          </p:cNvPr>
          <p:cNvSpPr>
            <a:spLocks noGrp="1"/>
          </p:cNvSpPr>
          <p:nvPr>
            <p:ph type="title"/>
          </p:nvPr>
        </p:nvSpPr>
        <p:spPr/>
        <p:txBody>
          <a:bodyPr>
            <a:normAutofit fontScale="90000"/>
          </a:bodyPr>
          <a:lstStyle/>
          <a:p>
            <a:pPr algn="ctr"/>
            <a:r>
              <a:rPr lang="en-US" dirty="0"/>
              <a:t>Objective: Evaluate to Inform Future Systems</a:t>
            </a:r>
          </a:p>
        </p:txBody>
      </p:sp>
      <p:sp>
        <p:nvSpPr>
          <p:cNvPr id="3" name="Content Placeholder 2">
            <a:extLst>
              <a:ext uri="{FF2B5EF4-FFF2-40B4-BE49-F238E27FC236}">
                <a16:creationId xmlns:a16="http://schemas.microsoft.com/office/drawing/2014/main" id="{3FEFB37E-11F7-49AA-B785-F42E90FBADEF}"/>
              </a:ext>
            </a:extLst>
          </p:cNvPr>
          <p:cNvSpPr>
            <a:spLocks noGrp="1"/>
          </p:cNvSpPr>
          <p:nvPr>
            <p:ph idx="1"/>
          </p:nvPr>
        </p:nvSpPr>
        <p:spPr>
          <a:xfrm>
            <a:off x="175440" y="1398117"/>
            <a:ext cx="3269510" cy="4793394"/>
          </a:xfrm>
        </p:spPr>
        <p:txBody>
          <a:bodyPr>
            <a:noAutofit/>
          </a:bodyPr>
          <a:lstStyle/>
          <a:p>
            <a:pPr marL="0" indent="0" algn="ctr">
              <a:buNone/>
            </a:pPr>
            <a:r>
              <a:rPr lang="en-US" sz="2200" dirty="0"/>
              <a:t>A systematic evaluation of the impact of repeat food consumption on acceptability within the current spaceflight food system is needed </a:t>
            </a:r>
          </a:p>
          <a:p>
            <a:endParaRPr lang="en-US" sz="2200" dirty="0"/>
          </a:p>
          <a:p>
            <a:pPr marL="0" indent="0" algn="ctr">
              <a:buNone/>
            </a:pPr>
            <a:r>
              <a:rPr lang="en-US" sz="2200" dirty="0"/>
              <a:t>This information will be critical to inform composition and design of both current and future food systems, especially as restrictions increase with mission length and distance from Earth</a:t>
            </a:r>
          </a:p>
          <a:p>
            <a:endParaRPr lang="en-US" sz="2200" dirty="0"/>
          </a:p>
        </p:txBody>
      </p:sp>
      <p:sp>
        <p:nvSpPr>
          <p:cNvPr id="4" name="Slide Number Placeholder 3">
            <a:extLst>
              <a:ext uri="{FF2B5EF4-FFF2-40B4-BE49-F238E27FC236}">
                <a16:creationId xmlns:a16="http://schemas.microsoft.com/office/drawing/2014/main" id="{73E19DC8-83F2-4178-938E-BAB48B3DFC55}"/>
              </a:ext>
            </a:extLst>
          </p:cNvPr>
          <p:cNvSpPr>
            <a:spLocks noGrp="1"/>
          </p:cNvSpPr>
          <p:nvPr>
            <p:ph type="sldNum" sz="quarter" idx="12"/>
          </p:nvPr>
        </p:nvSpPr>
        <p:spPr/>
        <p:txBody>
          <a:bodyPr/>
          <a:lstStyle/>
          <a:p>
            <a:fld id="{DA68FAA0-2527-4255-BAB6-247052D7F8D4}" type="slidenum">
              <a:rPr lang="en-US" smtClean="0"/>
              <a:t>3</a:t>
            </a:fld>
            <a:endParaRPr lang="en-US"/>
          </a:p>
        </p:txBody>
      </p:sp>
      <p:sp>
        <p:nvSpPr>
          <p:cNvPr id="7" name="Slide Number Placeholder 3">
            <a:extLst>
              <a:ext uri="{FF2B5EF4-FFF2-40B4-BE49-F238E27FC236}">
                <a16:creationId xmlns:a16="http://schemas.microsoft.com/office/drawing/2014/main" id="{14093EF3-F913-48BF-AD2C-F8D2F4CE9969}"/>
              </a:ext>
            </a:extLst>
          </p:cNvPr>
          <p:cNvSpPr txBox="1">
            <a:spLocks/>
          </p:cNvSpPr>
          <p:nvPr/>
        </p:nvSpPr>
        <p:spPr>
          <a:xfrm>
            <a:off x="8610600" y="63563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68FAA0-2527-4255-BAB6-247052D7F8D4}" type="slidenum">
              <a:rPr lang="en-US" smtClean="0"/>
              <a:pPr/>
              <a:t>3</a:t>
            </a:fld>
            <a:endParaRPr lang="en-US" dirty="0"/>
          </a:p>
        </p:txBody>
      </p:sp>
      <p:sp>
        <p:nvSpPr>
          <p:cNvPr id="8" name="Rectangle 7">
            <a:extLst>
              <a:ext uri="{FF2B5EF4-FFF2-40B4-BE49-F238E27FC236}">
                <a16:creationId xmlns:a16="http://schemas.microsoft.com/office/drawing/2014/main" id="{62C7CAE7-6098-4EBB-842C-001CC11D3D2F}"/>
              </a:ext>
            </a:extLst>
          </p:cNvPr>
          <p:cNvSpPr/>
          <p:nvPr/>
        </p:nvSpPr>
        <p:spPr>
          <a:xfrm>
            <a:off x="3893920" y="1261608"/>
            <a:ext cx="4716680" cy="5321176"/>
          </a:xfrm>
          <a:prstGeom prst="rect">
            <a:avLst/>
          </a:prstGeom>
          <a:solidFill>
            <a:srgbClr val="C0504D">
              <a:lumMod val="20000"/>
              <a:lumOff val="80000"/>
            </a:srgbClr>
          </a:solidFill>
          <a:ln w="25400" cap="flat" cmpd="sng" algn="ctr">
            <a:solidFill>
              <a:srgbClr val="0070C0"/>
            </a:solidFill>
            <a:prstDash val="solid"/>
          </a:ln>
          <a:effectLst/>
        </p:spPr>
        <p:txBody>
          <a:bodyPr anchor="ctr"/>
          <a:lstStyle/>
          <a:p>
            <a:pPr lvl="0" algn="ctr" fontAlgn="base">
              <a:spcBef>
                <a:spcPct val="0"/>
              </a:spcBef>
              <a:spcAft>
                <a:spcPct val="0"/>
              </a:spcAft>
              <a:defRPr/>
            </a:pPr>
            <a:endParaRPr lang="en-US" altLang="en-US" sz="1600" b="1" kern="0" dirty="0">
              <a:solidFill>
                <a:prstClr val="black"/>
              </a:solidFill>
              <a:ea typeface="ＭＳ Ｐゴシック" charset="-128"/>
            </a:endParaRPr>
          </a:p>
        </p:txBody>
      </p:sp>
      <p:sp>
        <p:nvSpPr>
          <p:cNvPr id="9" name="TextBox 8">
            <a:extLst>
              <a:ext uri="{FF2B5EF4-FFF2-40B4-BE49-F238E27FC236}">
                <a16:creationId xmlns:a16="http://schemas.microsoft.com/office/drawing/2014/main" id="{296F4449-720A-473B-AAF8-DFF76D1B433E}"/>
              </a:ext>
            </a:extLst>
          </p:cNvPr>
          <p:cNvSpPr txBox="1"/>
          <p:nvPr/>
        </p:nvSpPr>
        <p:spPr>
          <a:xfrm>
            <a:off x="4019107" y="1398117"/>
            <a:ext cx="4591493" cy="1077218"/>
          </a:xfrm>
          <a:prstGeom prst="rect">
            <a:avLst/>
          </a:prstGeom>
          <a:noFill/>
        </p:spPr>
        <p:txBody>
          <a:bodyPr wrap="square" rtlCol="0">
            <a:spAutoFit/>
          </a:bodyPr>
          <a:lstStyle/>
          <a:p>
            <a:pPr lvl="0" algn="ctr" fontAlgn="base">
              <a:spcBef>
                <a:spcPct val="0"/>
              </a:spcBef>
              <a:spcAft>
                <a:spcPct val="0"/>
              </a:spcAft>
              <a:defRPr/>
            </a:pPr>
            <a:r>
              <a:rPr lang="en-US" altLang="en-US" sz="1600" b="1" u="sng" kern="0" dirty="0">
                <a:solidFill>
                  <a:prstClr val="black"/>
                </a:solidFill>
                <a:ea typeface="ＭＳ Ｐゴシック" charset="-128"/>
              </a:rPr>
              <a:t>CURRENT FOOD SYSTEM</a:t>
            </a:r>
          </a:p>
          <a:p>
            <a:pPr lvl="0" algn="ctr" fontAlgn="base">
              <a:spcBef>
                <a:spcPct val="0"/>
              </a:spcBef>
              <a:spcAft>
                <a:spcPct val="0"/>
              </a:spcAft>
              <a:defRPr/>
            </a:pPr>
            <a:r>
              <a:rPr lang="en-US" altLang="en-US" sz="1600" b="1" kern="0" dirty="0">
                <a:solidFill>
                  <a:prstClr val="black"/>
                </a:solidFill>
                <a:ea typeface="ＭＳ Ｐゴシック" charset="-128"/>
              </a:rPr>
              <a:t>Eight standard category containers</a:t>
            </a:r>
          </a:p>
          <a:p>
            <a:pPr lvl="0" algn="ctr" fontAlgn="base">
              <a:spcBef>
                <a:spcPct val="0"/>
              </a:spcBef>
              <a:spcAft>
                <a:spcPct val="0"/>
              </a:spcAft>
              <a:defRPr/>
            </a:pPr>
            <a:r>
              <a:rPr lang="en-US" altLang="en-US" sz="1600" b="1" kern="0" dirty="0">
                <a:solidFill>
                  <a:prstClr val="black"/>
                </a:solidFill>
                <a:ea typeface="ＭＳ Ｐゴシック" charset="-128"/>
              </a:rPr>
              <a:t>Feeds a crew of 3 for 9 days</a:t>
            </a:r>
          </a:p>
          <a:p>
            <a:pPr lvl="0" algn="ctr" fontAlgn="base">
              <a:spcBef>
                <a:spcPct val="0"/>
              </a:spcBef>
              <a:spcAft>
                <a:spcPct val="0"/>
              </a:spcAft>
              <a:defRPr/>
            </a:pPr>
            <a:r>
              <a:rPr lang="en-US" altLang="en-US" sz="1600" b="1" kern="0" dirty="0">
                <a:solidFill>
                  <a:prstClr val="black"/>
                </a:solidFill>
                <a:ea typeface="ＭＳ Ｐゴシック" charset="-128"/>
              </a:rPr>
              <a:t>Contains up to 200 options; limited servings of each</a:t>
            </a:r>
          </a:p>
        </p:txBody>
      </p:sp>
      <p:pic>
        <p:nvPicPr>
          <p:cNvPr id="10" name="Picture 4" descr="C:\Users\gcramp\AppData\Local\Microsoft\Windows\Temporary Internet Files\Content.Outlook\DWQR8YB1\photo (3).JPG">
            <a:extLst>
              <a:ext uri="{FF2B5EF4-FFF2-40B4-BE49-F238E27FC236}">
                <a16:creationId xmlns:a16="http://schemas.microsoft.com/office/drawing/2014/main" id="{A78340E9-292C-4D19-9E45-C4E011060EB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923" r="3408" b="7415"/>
          <a:stretch/>
        </p:blipFill>
        <p:spPr bwMode="auto">
          <a:xfrm>
            <a:off x="4791546" y="2530469"/>
            <a:ext cx="2921427" cy="1461072"/>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F2FF90C-9C63-4AD8-995D-D532133AF629}"/>
              </a:ext>
            </a:extLst>
          </p:cNvPr>
          <p:cNvSpPr txBox="1"/>
          <p:nvPr/>
        </p:nvSpPr>
        <p:spPr>
          <a:xfrm>
            <a:off x="3931487" y="4146108"/>
            <a:ext cx="4591493" cy="2308324"/>
          </a:xfrm>
          <a:prstGeom prst="rect">
            <a:avLst/>
          </a:prstGeom>
          <a:noFill/>
        </p:spPr>
        <p:txBody>
          <a:bodyPr wrap="square" rtlCol="0">
            <a:spAutoFit/>
          </a:bodyPr>
          <a:lstStyle/>
          <a:p>
            <a:pPr lvl="0" algn="ctr" fontAlgn="base">
              <a:spcBef>
                <a:spcPct val="0"/>
              </a:spcBef>
              <a:spcAft>
                <a:spcPct val="0"/>
              </a:spcAft>
              <a:defRPr/>
            </a:pPr>
            <a:r>
              <a:rPr lang="en-US" altLang="en-US" sz="1600" b="1" kern="0" dirty="0">
                <a:solidFill>
                  <a:prstClr val="black"/>
                </a:solidFill>
                <a:ea typeface="ＭＳ Ｐゴシック" charset="-128"/>
              </a:rPr>
              <a:t>Supplemented with crew preference, condiments and fresh foods (up to 25% of intake)</a:t>
            </a:r>
          </a:p>
          <a:p>
            <a:pPr lvl="0" algn="ctr" fontAlgn="base">
              <a:spcBef>
                <a:spcPct val="0"/>
              </a:spcBef>
              <a:spcAft>
                <a:spcPct val="0"/>
              </a:spcAft>
              <a:defRPr/>
            </a:pPr>
            <a:endParaRPr lang="en-US" altLang="en-US" sz="1600" b="1" kern="0" dirty="0">
              <a:solidFill>
                <a:prstClr val="black"/>
              </a:solidFill>
              <a:ea typeface="ＭＳ Ｐゴシック" charset="-128"/>
            </a:endParaRPr>
          </a:p>
          <a:p>
            <a:pPr lvl="0" algn="ctr" fontAlgn="base">
              <a:spcBef>
                <a:spcPct val="0"/>
              </a:spcBef>
              <a:spcAft>
                <a:spcPct val="0"/>
              </a:spcAft>
              <a:defRPr/>
            </a:pPr>
            <a:r>
              <a:rPr lang="en-US" altLang="en-US" sz="1600" b="1" kern="0" dirty="0">
                <a:solidFill>
                  <a:prstClr val="black"/>
                </a:solidFill>
                <a:ea typeface="ＭＳ Ｐゴシック" charset="-128"/>
              </a:rPr>
              <a:t>1.5 year minimum shelf life at room temperature</a:t>
            </a:r>
          </a:p>
          <a:p>
            <a:pPr lvl="0" algn="ctr" fontAlgn="base">
              <a:spcBef>
                <a:spcPct val="0"/>
              </a:spcBef>
              <a:spcAft>
                <a:spcPct val="0"/>
              </a:spcAft>
              <a:defRPr/>
            </a:pPr>
            <a:endParaRPr lang="en-US" altLang="en-US" sz="1600" b="1" kern="0" dirty="0">
              <a:solidFill>
                <a:prstClr val="black"/>
              </a:solidFill>
              <a:ea typeface="ＭＳ Ｐゴシック" charset="-128"/>
            </a:endParaRPr>
          </a:p>
          <a:p>
            <a:pPr lvl="0" algn="ctr" fontAlgn="base">
              <a:spcBef>
                <a:spcPct val="0"/>
              </a:spcBef>
              <a:spcAft>
                <a:spcPct val="0"/>
              </a:spcAft>
              <a:defRPr/>
            </a:pPr>
            <a:r>
              <a:rPr lang="en-US" altLang="en-US" sz="1600" b="1" kern="0" dirty="0">
                <a:solidFill>
                  <a:prstClr val="black"/>
                </a:solidFill>
                <a:ea typeface="ＭＳ Ｐゴシック" charset="-128"/>
              </a:rPr>
              <a:t>Food Prep: Addition of hot or ambient water, food warmer (no cooking), small chiller</a:t>
            </a:r>
          </a:p>
          <a:p>
            <a:pPr lvl="0" algn="ctr" fontAlgn="base">
              <a:spcBef>
                <a:spcPct val="0"/>
              </a:spcBef>
              <a:spcAft>
                <a:spcPct val="0"/>
              </a:spcAft>
              <a:defRPr/>
            </a:pPr>
            <a:endParaRPr lang="en-US" altLang="en-US" sz="1600" b="1" kern="0" dirty="0">
              <a:solidFill>
                <a:prstClr val="black"/>
              </a:solidFill>
              <a:ea typeface="ＭＳ Ｐゴシック" charset="-128"/>
            </a:endParaRPr>
          </a:p>
          <a:p>
            <a:pPr lvl="0" algn="ctr" fontAlgn="base">
              <a:spcBef>
                <a:spcPct val="0"/>
              </a:spcBef>
              <a:spcAft>
                <a:spcPct val="0"/>
              </a:spcAft>
              <a:defRPr/>
            </a:pPr>
            <a:endParaRPr lang="en-US" altLang="en-US" sz="1600" b="1" kern="0" dirty="0">
              <a:solidFill>
                <a:prstClr val="black"/>
              </a:solidFill>
              <a:ea typeface="ＭＳ Ｐゴシック" charset="-128"/>
            </a:endParaRPr>
          </a:p>
        </p:txBody>
      </p:sp>
      <p:sp>
        <p:nvSpPr>
          <p:cNvPr id="12" name="Rectangle 11">
            <a:extLst>
              <a:ext uri="{FF2B5EF4-FFF2-40B4-BE49-F238E27FC236}">
                <a16:creationId xmlns:a16="http://schemas.microsoft.com/office/drawing/2014/main" id="{B952E008-8993-4FDC-B279-A56AC8A56575}"/>
              </a:ext>
            </a:extLst>
          </p:cNvPr>
          <p:cNvSpPr/>
          <p:nvPr/>
        </p:nvSpPr>
        <p:spPr>
          <a:xfrm>
            <a:off x="8756701" y="1262471"/>
            <a:ext cx="3311251" cy="5320313"/>
          </a:xfrm>
          <a:prstGeom prst="rect">
            <a:avLst/>
          </a:prstGeom>
          <a:solidFill>
            <a:schemeClr val="accent6">
              <a:lumMod val="20000"/>
              <a:lumOff val="80000"/>
            </a:schemeClr>
          </a:solidFill>
          <a:ln w="25400" cap="flat" cmpd="sng" algn="ctr">
            <a:solidFill>
              <a:srgbClr val="0070C0"/>
            </a:solidFill>
            <a:prstDash val="solid"/>
          </a:ln>
          <a:effectLst/>
        </p:spPr>
        <p:txBody>
          <a:bodyPr anchor="ctr"/>
          <a:lstStyle/>
          <a:p>
            <a:pPr lvl="0" algn="ctr" fontAlgn="base">
              <a:spcBef>
                <a:spcPct val="0"/>
              </a:spcBef>
              <a:spcAft>
                <a:spcPct val="0"/>
              </a:spcAft>
              <a:defRPr/>
            </a:pPr>
            <a:endParaRPr lang="en-US" altLang="en-US" sz="1600" b="1" kern="0" dirty="0">
              <a:solidFill>
                <a:prstClr val="black"/>
              </a:solidFill>
              <a:ea typeface="ＭＳ Ｐゴシック" charset="-128"/>
            </a:endParaRPr>
          </a:p>
        </p:txBody>
      </p:sp>
      <p:sp>
        <p:nvSpPr>
          <p:cNvPr id="13" name="TextBox 12">
            <a:extLst>
              <a:ext uri="{FF2B5EF4-FFF2-40B4-BE49-F238E27FC236}">
                <a16:creationId xmlns:a16="http://schemas.microsoft.com/office/drawing/2014/main" id="{81565CDC-49DC-4FD8-8A5E-57CD61C80247}"/>
              </a:ext>
            </a:extLst>
          </p:cNvPr>
          <p:cNvSpPr txBox="1"/>
          <p:nvPr/>
        </p:nvSpPr>
        <p:spPr>
          <a:xfrm>
            <a:off x="8802776" y="1412716"/>
            <a:ext cx="3219103" cy="5355312"/>
          </a:xfrm>
          <a:prstGeom prst="rect">
            <a:avLst/>
          </a:prstGeom>
          <a:noFill/>
        </p:spPr>
        <p:txBody>
          <a:bodyPr wrap="square" rtlCol="0">
            <a:spAutoFit/>
          </a:bodyPr>
          <a:lstStyle/>
          <a:p>
            <a:pPr algn="ctr"/>
            <a:r>
              <a:rPr lang="en-US" b="1" u="sng" dirty="0"/>
              <a:t>FUTURE CONSIDERATIONS</a:t>
            </a:r>
          </a:p>
          <a:p>
            <a:pPr algn="ctr"/>
            <a:endParaRPr lang="en-US" dirty="0"/>
          </a:p>
          <a:p>
            <a:pPr algn="ctr"/>
            <a:r>
              <a:rPr lang="en-US" dirty="0"/>
              <a:t>Up to 3 year missions</a:t>
            </a:r>
          </a:p>
          <a:p>
            <a:pPr algn="ctr"/>
            <a:endParaRPr lang="en-US" dirty="0"/>
          </a:p>
          <a:p>
            <a:pPr algn="ctr"/>
            <a:r>
              <a:rPr lang="en-US" dirty="0"/>
              <a:t>No resupply</a:t>
            </a:r>
          </a:p>
          <a:p>
            <a:pPr algn="ctr"/>
            <a:endParaRPr lang="en-US" dirty="0"/>
          </a:p>
          <a:p>
            <a:pPr algn="ctr"/>
            <a:r>
              <a:rPr lang="en-US" dirty="0"/>
              <a:t>Food may be prepositioned</a:t>
            </a:r>
          </a:p>
          <a:p>
            <a:pPr algn="ctr"/>
            <a:endParaRPr lang="en-US" dirty="0"/>
          </a:p>
          <a:p>
            <a:pPr algn="ctr"/>
            <a:r>
              <a:rPr lang="en-US" dirty="0"/>
              <a:t>5 year shelf life required</a:t>
            </a:r>
          </a:p>
          <a:p>
            <a:pPr algn="ctr"/>
            <a:endParaRPr lang="en-US" dirty="0"/>
          </a:p>
          <a:p>
            <a:pPr algn="ctr"/>
            <a:r>
              <a:rPr lang="en-US" dirty="0"/>
              <a:t>Limited or no personal preference</a:t>
            </a:r>
          </a:p>
          <a:p>
            <a:pPr algn="ctr"/>
            <a:endParaRPr lang="en-US" dirty="0"/>
          </a:p>
          <a:p>
            <a:pPr algn="ctr"/>
            <a:r>
              <a:rPr lang="en-US" dirty="0"/>
              <a:t>Restricted resources</a:t>
            </a:r>
          </a:p>
          <a:p>
            <a:pPr algn="ctr"/>
            <a:endParaRPr lang="en-US" dirty="0"/>
          </a:p>
          <a:p>
            <a:pPr algn="ctr"/>
            <a:r>
              <a:rPr lang="en-US" dirty="0"/>
              <a:t>Restricted food preparation</a:t>
            </a:r>
          </a:p>
          <a:p>
            <a:pPr marL="285750" indent="-285750" algn="ctr">
              <a:buFont typeface="Arial" panose="020B0604020202020204" pitchFamily="34" charset="0"/>
              <a:buChar char="•"/>
            </a:pPr>
            <a:endParaRPr lang="en-US" dirty="0"/>
          </a:p>
          <a:p>
            <a:pPr algn="ctr"/>
            <a:endParaRPr lang="en-US" dirty="0"/>
          </a:p>
          <a:p>
            <a:pPr algn="ctr"/>
            <a:r>
              <a:rPr lang="en-US" dirty="0"/>
              <a:t> </a:t>
            </a:r>
          </a:p>
        </p:txBody>
      </p:sp>
    </p:spTree>
    <p:extLst>
      <p:ext uri="{BB962C8B-B14F-4D97-AF65-F5344CB8AC3E}">
        <p14:creationId xmlns:p14="http://schemas.microsoft.com/office/powerpoint/2010/main" val="450187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18EF-E909-4923-A570-EE1209A24135}"/>
              </a:ext>
            </a:extLst>
          </p:cNvPr>
          <p:cNvSpPr>
            <a:spLocks noGrp="1"/>
          </p:cNvSpPr>
          <p:nvPr>
            <p:ph type="title"/>
          </p:nvPr>
        </p:nvSpPr>
        <p:spPr/>
        <p:txBody>
          <a:bodyPr/>
          <a:lstStyle/>
          <a:p>
            <a:pPr algn="ctr"/>
            <a:r>
              <a:rPr lang="en-US" dirty="0"/>
              <a:t>Methods</a:t>
            </a:r>
          </a:p>
        </p:txBody>
      </p:sp>
      <p:pic>
        <p:nvPicPr>
          <p:cNvPr id="5" name="Content Placeholder 4">
            <a:extLst>
              <a:ext uri="{FF2B5EF4-FFF2-40B4-BE49-F238E27FC236}">
                <a16:creationId xmlns:a16="http://schemas.microsoft.com/office/drawing/2014/main" id="{61C34D7B-FC6F-441F-809E-4306ECC3D13B}"/>
              </a:ext>
            </a:extLst>
          </p:cNvPr>
          <p:cNvPicPr>
            <a:picLocks noGrp="1" noChangeAspect="1"/>
          </p:cNvPicPr>
          <p:nvPr>
            <p:ph idx="1"/>
          </p:nvPr>
        </p:nvPicPr>
        <p:blipFill>
          <a:blip r:embed="rId3"/>
          <a:stretch>
            <a:fillRect/>
          </a:stretch>
        </p:blipFill>
        <p:spPr>
          <a:xfrm>
            <a:off x="838200" y="3317971"/>
            <a:ext cx="10515600" cy="1749197"/>
          </a:xfrm>
        </p:spPr>
      </p:pic>
      <p:sp>
        <p:nvSpPr>
          <p:cNvPr id="4" name="Slide Number Placeholder 3">
            <a:extLst>
              <a:ext uri="{FF2B5EF4-FFF2-40B4-BE49-F238E27FC236}">
                <a16:creationId xmlns:a16="http://schemas.microsoft.com/office/drawing/2014/main" id="{03168D3B-F35E-4C0C-BB4E-AEE83E42B8C4}"/>
              </a:ext>
            </a:extLst>
          </p:cNvPr>
          <p:cNvSpPr>
            <a:spLocks noGrp="1"/>
          </p:cNvSpPr>
          <p:nvPr>
            <p:ph type="sldNum" sz="quarter" idx="12"/>
          </p:nvPr>
        </p:nvSpPr>
        <p:spPr/>
        <p:txBody>
          <a:bodyPr/>
          <a:lstStyle/>
          <a:p>
            <a:fld id="{DA68FAA0-2527-4255-BAB6-247052D7F8D4}" type="slidenum">
              <a:rPr lang="en-US" smtClean="0"/>
              <a:pPr/>
              <a:t>4</a:t>
            </a:fld>
            <a:endParaRPr lang="en-US"/>
          </a:p>
        </p:txBody>
      </p:sp>
      <p:sp>
        <p:nvSpPr>
          <p:cNvPr id="12" name="Content Placeholder 2">
            <a:extLst>
              <a:ext uri="{FF2B5EF4-FFF2-40B4-BE49-F238E27FC236}">
                <a16:creationId xmlns:a16="http://schemas.microsoft.com/office/drawing/2014/main" id="{1FA18E44-51BD-489E-998A-49625F98DB2B}"/>
              </a:ext>
            </a:extLst>
          </p:cNvPr>
          <p:cNvSpPr txBox="1">
            <a:spLocks/>
          </p:cNvSpPr>
          <p:nvPr/>
        </p:nvSpPr>
        <p:spPr>
          <a:xfrm>
            <a:off x="175440" y="1249796"/>
            <a:ext cx="11414048" cy="1600877"/>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u="sng" dirty="0"/>
              <a:t>Implementation</a:t>
            </a:r>
          </a:p>
          <a:p>
            <a:pPr marL="0" indent="0" algn="ctr">
              <a:buNone/>
            </a:pPr>
            <a:r>
              <a:rPr lang="en-US" sz="1600" dirty="0"/>
              <a:t>N= 13 crewmembers, minimum 6 month missions</a:t>
            </a:r>
          </a:p>
          <a:p>
            <a:pPr marL="0" indent="0" algn="ctr">
              <a:buNone/>
            </a:pPr>
            <a:r>
              <a:rPr lang="en-US" sz="1600" dirty="0"/>
              <a:t>Questionnaire presented through the ISS Data Collection Tool</a:t>
            </a:r>
          </a:p>
          <a:p>
            <a:pPr marL="0" indent="0" algn="ctr">
              <a:buNone/>
            </a:pPr>
            <a:r>
              <a:rPr lang="en-US" sz="1600" dirty="0"/>
              <a:t>One meal a week</a:t>
            </a:r>
          </a:p>
          <a:p>
            <a:pPr marL="0" indent="0" algn="ctr">
              <a:buNone/>
            </a:pPr>
            <a:r>
              <a:rPr lang="en-US" sz="1600" dirty="0"/>
              <a:t>Overall acceptability on a 9-pt hedonic scale</a:t>
            </a:r>
          </a:p>
          <a:p>
            <a:pPr marL="0" indent="0" algn="ctr">
              <a:buNone/>
            </a:pPr>
            <a:r>
              <a:rPr lang="en-US" sz="1600" dirty="0"/>
              <a:t>Open-ended feedback</a:t>
            </a:r>
          </a:p>
          <a:p>
            <a:pPr algn="ctr"/>
            <a:endParaRPr lang="en-US" sz="1600" dirty="0"/>
          </a:p>
        </p:txBody>
      </p:sp>
      <p:sp>
        <p:nvSpPr>
          <p:cNvPr id="15" name="Content Placeholder 2">
            <a:extLst>
              <a:ext uri="{FF2B5EF4-FFF2-40B4-BE49-F238E27FC236}">
                <a16:creationId xmlns:a16="http://schemas.microsoft.com/office/drawing/2014/main" id="{715C04F4-D025-419F-A1E7-C23850108EE1}"/>
              </a:ext>
            </a:extLst>
          </p:cNvPr>
          <p:cNvSpPr txBox="1">
            <a:spLocks/>
          </p:cNvSpPr>
          <p:nvPr/>
        </p:nvSpPr>
        <p:spPr>
          <a:xfrm>
            <a:off x="388976" y="5183202"/>
            <a:ext cx="11414048" cy="135571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u="sng" dirty="0"/>
              <a:t>Analysis</a:t>
            </a:r>
          </a:p>
          <a:p>
            <a:pPr marL="0" indent="0" algn="ctr">
              <a:buNone/>
            </a:pPr>
            <a:r>
              <a:rPr lang="en-US" sz="1600" dirty="0"/>
              <a:t>Repeated measures techniques to quantify acceptability trends over time</a:t>
            </a:r>
          </a:p>
          <a:p>
            <a:pPr marL="0" indent="0" algn="ctr">
              <a:buNone/>
            </a:pPr>
            <a:r>
              <a:rPr lang="en-US" sz="1600" dirty="0"/>
              <a:t>Content analysis of additional feedback collected on the open-ended statements and debrief interviews</a:t>
            </a:r>
          </a:p>
          <a:p>
            <a:pPr marL="0" indent="0" algn="ctr">
              <a:buNone/>
            </a:pPr>
            <a:r>
              <a:rPr lang="en-US" sz="1600" dirty="0"/>
              <a:t>Evaluate how these may relate to preference and variety of current system design</a:t>
            </a:r>
          </a:p>
        </p:txBody>
      </p:sp>
    </p:spTree>
    <p:extLst>
      <p:ext uri="{BB962C8B-B14F-4D97-AF65-F5344CB8AC3E}">
        <p14:creationId xmlns:p14="http://schemas.microsoft.com/office/powerpoint/2010/main" val="3846294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82D92-581E-42D5-AB91-291B3FE1F1A1}"/>
              </a:ext>
            </a:extLst>
          </p:cNvPr>
          <p:cNvSpPr>
            <a:spLocks noGrp="1"/>
          </p:cNvSpPr>
          <p:nvPr>
            <p:ph type="title"/>
          </p:nvPr>
        </p:nvSpPr>
        <p:spPr/>
        <p:txBody>
          <a:bodyPr/>
          <a:lstStyle/>
          <a:p>
            <a:pPr algn="ctr"/>
            <a:r>
              <a:rPr lang="en-US" dirty="0"/>
              <a:t>Preliminary Results</a:t>
            </a:r>
          </a:p>
        </p:txBody>
      </p:sp>
      <p:sp>
        <p:nvSpPr>
          <p:cNvPr id="3" name="Content Placeholder 2">
            <a:extLst>
              <a:ext uri="{FF2B5EF4-FFF2-40B4-BE49-F238E27FC236}">
                <a16:creationId xmlns:a16="http://schemas.microsoft.com/office/drawing/2014/main" id="{6570097D-9C47-4EE0-85C0-D7365122B363}"/>
              </a:ext>
            </a:extLst>
          </p:cNvPr>
          <p:cNvSpPr>
            <a:spLocks noGrp="1"/>
          </p:cNvSpPr>
          <p:nvPr>
            <p:ph idx="1"/>
          </p:nvPr>
        </p:nvSpPr>
        <p:spPr>
          <a:xfrm>
            <a:off x="293914" y="1334528"/>
            <a:ext cx="5170715" cy="5003568"/>
          </a:xfrm>
        </p:spPr>
        <p:txBody>
          <a:bodyPr>
            <a:noAutofit/>
          </a:bodyPr>
          <a:lstStyle/>
          <a:p>
            <a:r>
              <a:rPr lang="en-US" sz="2300" dirty="0"/>
              <a:t>Crew limit selections to favorites early in the mission</a:t>
            </a:r>
          </a:p>
          <a:p>
            <a:r>
              <a:rPr lang="en-US" sz="2300" dirty="0"/>
              <a:t>Selected foods continue to be acceptable through mission</a:t>
            </a:r>
          </a:p>
          <a:p>
            <a:r>
              <a:rPr lang="en-US" sz="2300" dirty="0"/>
              <a:t>Comments indicating onset of menu fatigue varies widely between individuals</a:t>
            </a:r>
          </a:p>
          <a:p>
            <a:r>
              <a:rPr lang="en-US" sz="2300" dirty="0"/>
              <a:t>Preference is important; variety in general is key</a:t>
            </a:r>
          </a:p>
          <a:p>
            <a:r>
              <a:rPr lang="en-US" sz="2300" dirty="0"/>
              <a:t>Breakfast foods and vegetables are the most inadequate in variety and quantity</a:t>
            </a:r>
          </a:p>
          <a:p>
            <a:r>
              <a:rPr lang="en-US" sz="2300" dirty="0"/>
              <a:t>The consistent theme related to variety may indicate some menu strategies for long duration missions where preference foods will not be available</a:t>
            </a:r>
          </a:p>
          <a:p>
            <a:endParaRPr lang="en-US" sz="2300" dirty="0"/>
          </a:p>
        </p:txBody>
      </p:sp>
      <p:sp>
        <p:nvSpPr>
          <p:cNvPr id="4" name="Slide Number Placeholder 3">
            <a:extLst>
              <a:ext uri="{FF2B5EF4-FFF2-40B4-BE49-F238E27FC236}">
                <a16:creationId xmlns:a16="http://schemas.microsoft.com/office/drawing/2014/main" id="{D106D4B4-10FC-4BB9-8F5E-E25B3A608D49}"/>
              </a:ext>
            </a:extLst>
          </p:cNvPr>
          <p:cNvSpPr>
            <a:spLocks noGrp="1"/>
          </p:cNvSpPr>
          <p:nvPr>
            <p:ph type="sldNum" sz="quarter" idx="12"/>
          </p:nvPr>
        </p:nvSpPr>
        <p:spPr/>
        <p:txBody>
          <a:bodyPr/>
          <a:lstStyle/>
          <a:p>
            <a:fld id="{DA68FAA0-2527-4255-BAB6-247052D7F8D4}" type="slidenum">
              <a:rPr lang="en-US" smtClean="0"/>
              <a:t>5</a:t>
            </a:fld>
            <a:endParaRPr lang="en-US"/>
          </a:p>
        </p:txBody>
      </p:sp>
      <p:pic>
        <p:nvPicPr>
          <p:cNvPr id="6" name="Picture 5">
            <a:extLst>
              <a:ext uri="{FF2B5EF4-FFF2-40B4-BE49-F238E27FC236}">
                <a16:creationId xmlns:a16="http://schemas.microsoft.com/office/drawing/2014/main" id="{86DB8824-951F-4D37-B7EC-AF49C5152FDD}"/>
              </a:ext>
            </a:extLst>
          </p:cNvPr>
          <p:cNvPicPr>
            <a:picLocks noChangeAspect="1"/>
          </p:cNvPicPr>
          <p:nvPr/>
        </p:nvPicPr>
        <p:blipFill>
          <a:blip r:embed="rId3"/>
          <a:stretch>
            <a:fillRect/>
          </a:stretch>
        </p:blipFill>
        <p:spPr>
          <a:xfrm>
            <a:off x="5634261" y="1762250"/>
            <a:ext cx="5691721" cy="4148123"/>
          </a:xfrm>
          <a:prstGeom prst="rect">
            <a:avLst/>
          </a:prstGeom>
        </p:spPr>
      </p:pic>
    </p:spTree>
    <p:extLst>
      <p:ext uri="{BB962C8B-B14F-4D97-AF65-F5344CB8AC3E}">
        <p14:creationId xmlns:p14="http://schemas.microsoft.com/office/powerpoint/2010/main" val="823100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1D3AD-D9F5-405F-A454-664607358183}"/>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DED322A1-B59A-4522-8C7E-22C719ABCCDF}"/>
              </a:ext>
            </a:extLst>
          </p:cNvPr>
          <p:cNvSpPr>
            <a:spLocks noGrp="1"/>
          </p:cNvSpPr>
          <p:nvPr>
            <p:ph idx="1"/>
          </p:nvPr>
        </p:nvSpPr>
        <p:spPr/>
        <p:txBody>
          <a:bodyPr/>
          <a:lstStyle/>
          <a:p>
            <a:r>
              <a:rPr lang="en-US" dirty="0"/>
              <a:t>ISS Crewmembers</a:t>
            </a:r>
          </a:p>
          <a:p>
            <a:r>
              <a:rPr lang="en-US" dirty="0"/>
              <a:t>Research Operations and Integration for assistance with procedures and survey implementation on ISS</a:t>
            </a:r>
          </a:p>
          <a:p>
            <a:r>
              <a:rPr lang="en-US" dirty="0"/>
              <a:t>NASA Human Research Program Human Health Countermeasures Element for funding</a:t>
            </a:r>
          </a:p>
        </p:txBody>
      </p:sp>
      <p:sp>
        <p:nvSpPr>
          <p:cNvPr id="4" name="Slide Number Placeholder 3">
            <a:extLst>
              <a:ext uri="{FF2B5EF4-FFF2-40B4-BE49-F238E27FC236}">
                <a16:creationId xmlns:a16="http://schemas.microsoft.com/office/drawing/2014/main" id="{571CF32E-F83D-41CB-A89B-B14DE9C267D4}"/>
              </a:ext>
            </a:extLst>
          </p:cNvPr>
          <p:cNvSpPr>
            <a:spLocks noGrp="1"/>
          </p:cNvSpPr>
          <p:nvPr>
            <p:ph type="sldNum" sz="quarter" idx="12"/>
          </p:nvPr>
        </p:nvSpPr>
        <p:spPr/>
        <p:txBody>
          <a:bodyPr/>
          <a:lstStyle/>
          <a:p>
            <a:fld id="{DA68FAA0-2527-4255-BAB6-247052D7F8D4}" type="slidenum">
              <a:rPr lang="en-US" smtClean="0"/>
              <a:t>6</a:t>
            </a:fld>
            <a:endParaRPr lang="en-US"/>
          </a:p>
        </p:txBody>
      </p:sp>
    </p:spTree>
    <p:extLst>
      <p:ext uri="{BB962C8B-B14F-4D97-AF65-F5344CB8AC3E}">
        <p14:creationId xmlns:p14="http://schemas.microsoft.com/office/powerpoint/2010/main" val="6575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7448</TotalTime>
  <Words>470</Words>
  <Application>Microsoft Office PowerPoint</Application>
  <PresentationFormat>Widescreen</PresentationFormat>
  <Paragraphs>71</Paragraphs>
  <Slides>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Helvetica</vt:lpstr>
      <vt:lpstr>Office Theme</vt:lpstr>
      <vt:lpstr>Food Acceptability, Menu Fatigue, and Aversion on ISS Missions</vt:lpstr>
      <vt:lpstr>Introduction: Importance of Food Acceptability</vt:lpstr>
      <vt:lpstr>Objective: Evaluate to Inform Future Systems</vt:lpstr>
      <vt:lpstr>Methods</vt:lpstr>
      <vt:lpstr>Preliminary Results</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GRACE L (JSC-SF411)</dc:creator>
  <cp:lastModifiedBy>Douglas, Grace L (JSC-SF411)</cp:lastModifiedBy>
  <cp:revision>712</cp:revision>
  <cp:lastPrinted>2018-11-26T22:59:00Z</cp:lastPrinted>
  <dcterms:created xsi:type="dcterms:W3CDTF">2017-03-03T23:12:39Z</dcterms:created>
  <dcterms:modified xsi:type="dcterms:W3CDTF">2021-01-16T22:58:27Z</dcterms:modified>
</cp:coreProperties>
</file>