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2" r:id="rId3"/>
    <p:sldId id="399" r:id="rId4"/>
    <p:sldId id="403" r:id="rId5"/>
    <p:sldId id="414" r:id="rId6"/>
    <p:sldId id="40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9F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EAF76-EA8A-4E62-8939-966621BF1127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20730-B219-4C68-AA37-6AFD81D1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67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20730-B219-4C68-AA37-6AFD81D178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4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20730-B219-4C68-AA37-6AFD81D178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9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F5980-728A-4DB9-859F-30D45D4D3639}" type="datetime1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8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6BE6A-1146-4830-BE17-7CE5DF73C205}" type="datetime1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6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14AA-865F-4A94-872C-5FBDA73934ED}" type="datetime1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9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56064-8505-4115-8C36-1F224F83CA23}" type="datetime1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99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6D92-02BE-42D5-BCC3-AFBF65154409}" type="datetime1">
              <a:rPr lang="en-US" smtClean="0"/>
              <a:t>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11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68F96-CEBB-4167-B3F9-C8C92B38A529}" type="datetime1">
              <a:rPr lang="en-US" smtClean="0"/>
              <a:t>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7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0E1B3-1FD7-4DC0-A14C-2DB39B50FA43}" type="datetime1">
              <a:rPr lang="en-US" smtClean="0"/>
              <a:t>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54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6646-4BB5-4CBF-826C-0D96C0D731D1}" type="datetime1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2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DF2E-8DDC-4DA7-B80D-2271901C1382}" type="datetime1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2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CF9-DC79-43EA-9EF7-AED7B2375400}" type="datetime1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825D-8679-4D30-BF88-244EF0CCB34B}" type="datetime1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72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78B5E-B20E-459B-8FB0-872FB620C173}" type="datetime1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A1D47-0BB7-426A-A9D3-5B50422D1A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3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401320"/>
            <a:ext cx="11460480" cy="2606040"/>
          </a:xfrm>
        </p:spPr>
        <p:txBody>
          <a:bodyPr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MECHANISTICALLY-BASED MODEL DEVELOPMENT FOR SPACE RADIATION RISK ASSESSMENT: </a:t>
            </a:r>
            <a:b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MODELING SPACE RADIATION INDUCED CARCINOGENESIS USING TARGETED AND NON-TARGETED EFFECTS</a:t>
            </a:r>
            <a:endParaRPr lang="en-US" sz="3200" dirty="0">
              <a:solidFill>
                <a:srgbClr val="000099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1D47-0BB7-426A-A9D3-5B50422D1ABE}" type="slidenum">
              <a:rPr lang="en-US" smtClean="0"/>
              <a:t>1</a:t>
            </a:fld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431AF3-02E7-4606-9DD9-F24F471C4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3255249"/>
            <a:ext cx="11287760" cy="3466226"/>
          </a:xfrm>
        </p:spPr>
        <p:txBody>
          <a:bodyPr>
            <a:normAutofit fontScale="55000" lnSpcReduction="2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David J. Brenner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Igor Shuryak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Albert J. Fornace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51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Shubhankar</a:t>
            </a:r>
            <a:r>
              <a:rPr lang="en-US" sz="5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Suman</a:t>
            </a:r>
            <a:r>
              <a:rPr lang="en-US" sz="5100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Bhaskar V.S. Kallakury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Tony C. Slaba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Steven R. Blattnig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Ryan B. Norman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US" sz="51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Ianik</a:t>
            </a:r>
            <a:r>
              <a:rPr lang="en-US" sz="5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Plante</a:t>
            </a:r>
            <a:r>
              <a:rPr lang="en-US" sz="5100" b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endParaRPr lang="en-US" sz="5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lang="en-US" sz="51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5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Center for Radiological Research, Columbia University Irving Medical Center, NY, </a:t>
            </a:r>
            <a:r>
              <a:rPr lang="en-US" sz="51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5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Georgetown University, Washington DC, </a:t>
            </a:r>
            <a:r>
              <a:rPr lang="en-US" sz="51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5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NASA Langley Research Center, Hampton VA, </a:t>
            </a:r>
            <a:r>
              <a:rPr lang="en-US" sz="51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r>
              <a:rPr lang="en-US" sz="5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KBR, Houston TX. </a:t>
            </a:r>
            <a:endParaRPr lang="en-US" sz="5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739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4928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BC1FEC-CE6A-49E3-AEB0-CE3287D55CF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1EAAC802-284D-4B7F-BA88-7A2E1892C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68" y="135791"/>
            <a:ext cx="1166047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600" b="1" dirty="0">
                <a:solidFill>
                  <a:srgbClr val="800000"/>
                </a:solidFill>
              </a:rPr>
              <a:t>Astronauts exploring other planets (like Mars) will be exposed to complex mixed radiation fields. </a:t>
            </a:r>
            <a:r>
              <a:rPr lang="en-US" altLang="en-US" sz="2400" b="1" dirty="0"/>
              <a:t>Such radiations (especially densely ionizing heavy ions) can be much more carcinogenic per unit dose than ɣ rays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3C571F-EA1D-4AE8-AB87-EADB2DB5E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84" y="1438001"/>
            <a:ext cx="11315032" cy="242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5938" indent="-515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5988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8888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1788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400"/>
              </a:spcAft>
              <a:buNone/>
            </a:pPr>
            <a:r>
              <a:rPr lang="en-US" altLang="en-US" sz="2600" b="1" dirty="0">
                <a:latin typeface="Arial" panose="020B0604020202020204" pitchFamily="34" charset="0"/>
              </a:rPr>
              <a:t>  </a:t>
            </a:r>
            <a:r>
              <a:rPr lang="en-US" altLang="en-US" sz="2600" b="1" dirty="0">
                <a:solidFill>
                  <a:srgbClr val="99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600" b="1" dirty="0">
                <a:solidFill>
                  <a:srgbClr val="993300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2600" b="1" dirty="0">
                <a:solidFill>
                  <a:srgbClr val="000099"/>
                </a:solidFill>
                <a:latin typeface="Arial" panose="020B0604020202020204" pitchFamily="34" charset="0"/>
              </a:rPr>
              <a:t>Role of Non-Targeted (Bystander) Effects (NTE):</a:t>
            </a:r>
          </a:p>
          <a:p>
            <a:pPr algn="ctr">
              <a:spcBef>
                <a:spcPct val="0"/>
              </a:spcBef>
              <a:spcAft>
                <a:spcPts val="400"/>
              </a:spcAft>
              <a:buNone/>
            </a:pPr>
            <a:endParaRPr lang="en-US" altLang="en-US" sz="9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latin typeface="Arial" panose="020B0604020202020204" pitchFamily="34" charset="0"/>
              </a:rPr>
              <a:t>At low doses of high-LET radiation, like heavy ions in space, not every cell nucleus is traversed by a particle track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latin typeface="Arial" panose="020B0604020202020204" pitchFamily="34" charset="0"/>
              </a:rPr>
              <a:t>NTE can play an important role in such situations because unirradiated cells respond to signals emitted by irradiated cells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latin typeface="Arial" panose="020B0604020202020204" pitchFamily="34" charset="0"/>
              </a:rPr>
              <a:t>This process can cause a prolonged stressed state and potentially increase cancer risk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C98B81F4-1EFA-4781-A242-C92CEF5FB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44" y="3993486"/>
            <a:ext cx="11477592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572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Clr>
                <a:srgbClr val="993300"/>
              </a:buClr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rgbClr val="C00000"/>
                </a:solidFill>
              </a:rPr>
              <a:t>It is therefore important to include NTE in quantitative models of space radiation carcinogenesis, along with targeted effects (TE)</a:t>
            </a:r>
          </a:p>
          <a:p>
            <a:pPr>
              <a:spcBef>
                <a:spcPct val="0"/>
              </a:spcBef>
              <a:spcAft>
                <a:spcPts val="1200"/>
              </a:spcAft>
              <a:buClr>
                <a:srgbClr val="993300"/>
              </a:buClr>
              <a:buFont typeface="Wingdings" panose="05000000000000000000" pitchFamily="2" charset="2"/>
              <a:buChar char="Ø"/>
            </a:pPr>
            <a:r>
              <a:rPr lang="en-US" altLang="en-US" sz="2400" b="1" dirty="0"/>
              <a:t>Here we applied this approach to data from </a:t>
            </a:r>
            <a:r>
              <a:rPr lang="en-US" altLang="en-US" sz="2400" b="1" dirty="0" err="1"/>
              <a:t>Fornace</a:t>
            </a:r>
            <a:r>
              <a:rPr lang="en-US" altLang="en-US" sz="2400" b="1" dirty="0"/>
              <a:t> </a:t>
            </a:r>
            <a:r>
              <a:rPr lang="en-US" altLang="en-US" sz="2400" b="1" i="1" dirty="0"/>
              <a:t>et al. </a:t>
            </a:r>
            <a:r>
              <a:rPr lang="en-US" altLang="en-US" sz="2400" b="1" dirty="0"/>
              <a:t>on tumors in APC</a:t>
            </a:r>
            <a:r>
              <a:rPr lang="en-US" altLang="en-US" sz="2400" b="1" baseline="30000" dirty="0"/>
              <a:t>1638N/+</a:t>
            </a:r>
            <a:r>
              <a:rPr lang="en-US" altLang="en-US" sz="2400" b="1" dirty="0"/>
              <a:t> mice exposed at NSRL to space radiations: </a:t>
            </a:r>
            <a:r>
              <a:rPr lang="en-US" altLang="en-US" sz="1800" b="1" dirty="0"/>
              <a:t>Protons (50 to 120 </a:t>
            </a:r>
            <a:r>
              <a:rPr lang="en-US" altLang="en-US" sz="1800" b="1" dirty="0" err="1"/>
              <a:t>cGy</a:t>
            </a:r>
            <a:r>
              <a:rPr lang="en-US" altLang="en-US" sz="1800" b="1" dirty="0"/>
              <a:t>; 0.22 keV/µm); </a:t>
            </a:r>
            <a:r>
              <a:rPr lang="en-US" altLang="en-US" sz="1800" b="1" baseline="30000" dirty="0"/>
              <a:t>4</a:t>
            </a:r>
            <a:r>
              <a:rPr lang="en-US" altLang="en-US" sz="1800" b="1" dirty="0"/>
              <a:t>He (5 to 50 cGy;1.57 keV/µm); </a:t>
            </a:r>
            <a:r>
              <a:rPr lang="en-US" altLang="en-US" sz="1800" b="1" baseline="30000" dirty="0"/>
              <a:t>12</a:t>
            </a:r>
            <a:r>
              <a:rPr lang="en-US" altLang="en-US" sz="1800" b="1" dirty="0"/>
              <a:t>C (10 to 200 </a:t>
            </a:r>
            <a:r>
              <a:rPr lang="en-US" altLang="en-US" sz="1800" b="1" dirty="0" err="1"/>
              <a:t>cGy</a:t>
            </a:r>
            <a:r>
              <a:rPr lang="en-US" altLang="en-US" sz="1800" b="1" dirty="0"/>
              <a:t>; 13 keV/µm); </a:t>
            </a:r>
            <a:r>
              <a:rPr lang="en-US" altLang="en-US" sz="1800" b="1" baseline="30000" dirty="0"/>
              <a:t>16</a:t>
            </a:r>
            <a:r>
              <a:rPr lang="en-US" altLang="en-US" sz="1800" b="1" dirty="0"/>
              <a:t>O (5 to 50 </a:t>
            </a:r>
            <a:r>
              <a:rPr lang="en-US" altLang="en-US" sz="1800" b="1" dirty="0" err="1"/>
              <a:t>cGy</a:t>
            </a:r>
            <a:r>
              <a:rPr lang="en-US" altLang="en-US" sz="1800" b="1" dirty="0"/>
              <a:t>; 22 keV/µm);</a:t>
            </a:r>
            <a:r>
              <a:rPr lang="en-US" altLang="en-US" sz="1800" b="1" baseline="30000" dirty="0"/>
              <a:t> 28</a:t>
            </a:r>
            <a:r>
              <a:rPr lang="en-US" altLang="en-US" sz="1800" b="1" dirty="0"/>
              <a:t>Si (5 to 140 </a:t>
            </a:r>
            <a:r>
              <a:rPr lang="en-US" altLang="en-US" sz="1800" b="1" dirty="0" err="1"/>
              <a:t>cGy</a:t>
            </a:r>
            <a:r>
              <a:rPr lang="en-US" altLang="en-US" sz="1800" b="1" dirty="0"/>
              <a:t>;	69 keV/µm); </a:t>
            </a:r>
            <a:r>
              <a:rPr lang="en-US" altLang="en-US" sz="1800" b="1" baseline="30000" dirty="0"/>
              <a:t>56</a:t>
            </a:r>
            <a:r>
              <a:rPr lang="en-US" altLang="en-US" sz="1800" b="1" dirty="0"/>
              <a:t>Fe (5 to 160 </a:t>
            </a:r>
            <a:r>
              <a:rPr lang="en-US" altLang="en-US" sz="1800" b="1" dirty="0" err="1"/>
              <a:t>cGy</a:t>
            </a:r>
            <a:r>
              <a:rPr lang="en-US" altLang="en-US" sz="1800" b="1" dirty="0"/>
              <a:t>; 148 keV/µm); </a:t>
            </a:r>
            <a:r>
              <a:rPr lang="en-US" altLang="en-US" sz="1800" b="1" dirty="0">
                <a:latin typeface="Symbol" panose="05050102010706020507" pitchFamily="18" charset="2"/>
              </a:rPr>
              <a:t>g</a:t>
            </a:r>
            <a:r>
              <a:rPr lang="en-US" altLang="en-US" sz="1800" dirty="0"/>
              <a:t> rays (5-200 </a:t>
            </a:r>
            <a:r>
              <a:rPr lang="en-US" altLang="en-US" sz="1800" dirty="0" err="1"/>
              <a:t>cGy</a:t>
            </a:r>
            <a:r>
              <a:rPr lang="en-US" alt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718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"/>
          <p:cNvSpPr txBox="1">
            <a:spLocks noChangeArrowheads="1"/>
          </p:cNvSpPr>
          <p:nvPr/>
        </p:nvSpPr>
        <p:spPr bwMode="auto">
          <a:xfrm>
            <a:off x="1828800" y="76201"/>
            <a:ext cx="8763000" cy="678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200"/>
              </a:spcAft>
              <a:buNone/>
            </a:pPr>
            <a:r>
              <a:rPr lang="en-US" altLang="en-US" sz="3000" b="1" dirty="0">
                <a:solidFill>
                  <a:srgbClr val="993300"/>
                </a:solidFill>
                <a:latin typeface="Arial" panose="020B0604020202020204" pitchFamily="34" charset="0"/>
              </a:rPr>
              <a:t>Modeling approach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Number of tumors/mouse (M)</a:t>
            </a:r>
            <a:r>
              <a:rPr lang="en-US" altLang="en-US" sz="2400" dirty="0">
                <a:latin typeface="Arial" panose="020B0604020202020204" pitchFamily="34" charset="0"/>
              </a:rPr>
              <a:t> as function of radiation dose (D) is described by the following formula: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M =</a:t>
            </a:r>
            <a:r>
              <a:rPr lang="en-US" altLang="en-US" sz="2400" b="1" dirty="0">
                <a:latin typeface="Arial" panose="020B0604020202020204" pitchFamily="34" charset="0"/>
              </a:rPr>
              <a:t> (B + </a:t>
            </a: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NTE</a:t>
            </a:r>
            <a:r>
              <a:rPr lang="en-US" altLang="en-US" sz="24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× (1 - exp[-</a:t>
            </a:r>
            <a:r>
              <a:rPr lang="en-US" altLang="en-US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NTE</a:t>
            </a:r>
            <a:r>
              <a:rPr lang="en-US" altLang="en-US" sz="24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s</a:t>
            </a:r>
            <a:r>
              <a:rPr lang="en-US" altLang="en-US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×D</a:t>
            </a: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]) </a:t>
            </a:r>
            <a:r>
              <a:rPr lang="en-US" altLang="en-US" sz="2400" b="1" dirty="0">
                <a:latin typeface="Arial" panose="020B0604020202020204" pitchFamily="34" charset="0"/>
              </a:rPr>
              <a:t>+ </a:t>
            </a:r>
            <a:r>
              <a:rPr lang="en-US" altLang="en-U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TE</a:t>
            </a:r>
            <a:r>
              <a:rPr lang="en-US" altLang="en-US" sz="2400" b="1" baseline="-25000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× D</a:t>
            </a:r>
            <a:r>
              <a:rPr lang="en-US" altLang="en-US" sz="2400" b="1" dirty="0">
                <a:latin typeface="Arial" panose="020B0604020202020204" pitchFamily="34" charset="0"/>
              </a:rPr>
              <a:t>) × </a:t>
            </a:r>
            <a:r>
              <a:rPr lang="en-US" altLang="en-US" sz="2400" b="1" dirty="0">
                <a:solidFill>
                  <a:srgbClr val="00B050"/>
                </a:solidFill>
                <a:latin typeface="Arial" panose="020B0604020202020204" pitchFamily="34" charset="0"/>
              </a:rPr>
              <a:t>exp[-</a:t>
            </a:r>
            <a:r>
              <a:rPr lang="en-US" altLang="en-US" sz="2400" b="1" dirty="0">
                <a:solidFill>
                  <a:srgbClr val="00B050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α</a:t>
            </a:r>
            <a:r>
              <a:rPr lang="en-US" altLang="en-US" sz="2400" b="1" dirty="0">
                <a:solidFill>
                  <a:srgbClr val="00B050"/>
                </a:solidFill>
                <a:latin typeface="Arial" panose="020B0604020202020204" pitchFamily="34" charset="0"/>
              </a:rPr>
              <a:t>×D]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B = background tumor parameter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</a:p>
          <a:p>
            <a:pPr>
              <a:spcBef>
                <a:spcPts val="600"/>
              </a:spcBef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Blue = non-targeted effects (NTE) contribution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</a:rPr>
              <a:t>NTE </a:t>
            </a:r>
            <a:r>
              <a:rPr lang="en-US" altLang="en-US" sz="2400" dirty="0">
                <a:latin typeface="Arial" panose="020B0604020202020204" pitchFamily="34" charset="0"/>
              </a:rPr>
              <a:t>= maximum excess tumors due to non-targeted effects.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</a:rPr>
              <a:t>NTE</a:t>
            </a:r>
            <a:r>
              <a:rPr lang="en-US" altLang="en-US" sz="2400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S</a:t>
            </a:r>
            <a:r>
              <a:rPr lang="en-US" altLang="en-US" sz="2400" dirty="0">
                <a:latin typeface="Arial" panose="020B0604020202020204" pitchFamily="34" charset="0"/>
              </a:rPr>
              <a:t> = NTE slope (exponential, Gy</a:t>
            </a:r>
            <a:r>
              <a:rPr lang="en-US" altLang="en-US" sz="2400" baseline="30000" dirty="0">
                <a:latin typeface="Arial" panose="020B0604020202020204" pitchFamily="34" charset="0"/>
              </a:rPr>
              <a:t>-1</a:t>
            </a:r>
            <a:r>
              <a:rPr lang="en-US" altLang="en-US" sz="2400" dirty="0">
                <a:latin typeface="Arial" panose="020B0604020202020204" pitchFamily="34" charset="0"/>
              </a:rPr>
              <a:t>).</a:t>
            </a:r>
          </a:p>
          <a:p>
            <a:pPr>
              <a:spcBef>
                <a:spcPts val="60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  <a:latin typeface="Arial" panose="020B0604020202020204" pitchFamily="34" charset="0"/>
              </a:rPr>
              <a:t>Red = targeted effects (TE) contribution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  <a:latin typeface="Arial" panose="020B0604020202020204" pitchFamily="34" charset="0"/>
              </a:rPr>
              <a:t>TE</a:t>
            </a:r>
            <a:r>
              <a:rPr lang="en-US" altLang="en-US" sz="2400" dirty="0">
                <a:latin typeface="Arial" panose="020B0604020202020204" pitchFamily="34" charset="0"/>
              </a:rPr>
              <a:t> = dose response slope (Gy</a:t>
            </a:r>
            <a:r>
              <a:rPr lang="en-US" altLang="en-US" sz="2400" baseline="30000" dirty="0">
                <a:latin typeface="Arial" panose="020B0604020202020204" pitchFamily="34" charset="0"/>
              </a:rPr>
              <a:t>-1</a:t>
            </a:r>
            <a:r>
              <a:rPr lang="en-US" altLang="en-US" sz="2400" dirty="0">
                <a:latin typeface="Arial" panose="020B0604020202020204" pitchFamily="34" charset="0"/>
              </a:rPr>
              <a:t>). Quadratic term not supported.</a:t>
            </a:r>
          </a:p>
          <a:p>
            <a:pPr>
              <a:spcBef>
                <a:spcPts val="600"/>
              </a:spcBef>
              <a:buNone/>
            </a:pPr>
            <a:r>
              <a:rPr lang="en-US" altLang="en-US" sz="2400" b="1" dirty="0">
                <a:solidFill>
                  <a:srgbClr val="00B050"/>
                </a:solidFill>
                <a:latin typeface="Arial" panose="020B0604020202020204" pitchFamily="34" charset="0"/>
              </a:rPr>
              <a:t>Green = cell killing by radiation</a:t>
            </a:r>
            <a:r>
              <a:rPr lang="en-US" altLang="en-US" sz="2400" dirty="0">
                <a:latin typeface="Arial" panose="020B0604020202020204" pitchFamily="34" charset="0"/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B050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α</a:t>
            </a:r>
            <a:r>
              <a:rPr lang="en-US" altLang="en-US" sz="2400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 dirty="0">
                <a:latin typeface="Arial" panose="020B0604020202020204" pitchFamily="34" charset="0"/>
              </a:rPr>
              <a:t>= exponential slope (Gy</a:t>
            </a:r>
            <a:r>
              <a:rPr lang="en-US" altLang="en-US" sz="2400" baseline="30000" dirty="0">
                <a:latin typeface="Arial" panose="020B0604020202020204" pitchFamily="34" charset="0"/>
              </a:rPr>
              <a:t>-1</a:t>
            </a:r>
            <a:r>
              <a:rPr lang="en-US" altLang="en-US" sz="2400" dirty="0">
                <a:latin typeface="Arial" panose="020B0604020202020204" pitchFamily="34" charset="0"/>
              </a:rPr>
              <a:t>). Turns out ~0, discarded</a:t>
            </a:r>
          </a:p>
          <a:p>
            <a:pPr>
              <a:spcBef>
                <a:spcPts val="120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Error distribution = customized weighted negative binomial.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Either under- or over-dispersion relative to Poisson are allowed. </a:t>
            </a:r>
          </a:p>
        </p:txBody>
      </p:sp>
      <p:sp>
        <p:nvSpPr>
          <p:cNvPr id="12291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4928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2F228A-7EEA-4E44-AC3F-9BD475C8429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749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/>
          </p:cNvSpPr>
          <p:nvPr/>
        </p:nvSpPr>
        <p:spPr bwMode="auto">
          <a:xfrm>
            <a:off x="220394" y="78767"/>
            <a:ext cx="11386477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Fits to APC</a:t>
            </a:r>
            <a:r>
              <a:rPr lang="en-US" altLang="en-US" sz="3000" b="1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1638N/+ </a:t>
            </a:r>
            <a:r>
              <a:rPr lang="en-US" altLang="en-US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Mouse Data </a:t>
            </a:r>
          </a:p>
          <a:p>
            <a:pPr>
              <a:lnSpc>
                <a:spcPct val="95000"/>
              </a:lnSpc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 “bump” in tumor yield at low doses is attributed to NTE by the model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7B5236-BED1-43C7-A5DA-6F0E836049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3426" r="3739" b="16238"/>
          <a:stretch/>
        </p:blipFill>
        <p:spPr bwMode="auto">
          <a:xfrm>
            <a:off x="121917" y="986460"/>
            <a:ext cx="11967420" cy="56747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406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670304" y="62260"/>
            <a:ext cx="8991600" cy="642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5938" indent="-5159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5988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8888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1788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400"/>
              </a:spcAft>
              <a:buNone/>
            </a:pPr>
            <a:r>
              <a:rPr lang="en-US" altLang="en-US" sz="2600" b="1" dirty="0">
                <a:latin typeface="Arial" panose="020B0604020202020204" pitchFamily="34" charset="0"/>
              </a:rPr>
              <a:t>  </a:t>
            </a:r>
            <a:r>
              <a:rPr lang="en-US" altLang="en-US" sz="2600" b="1" dirty="0">
                <a:solidFill>
                  <a:srgbClr val="9933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600" b="1" dirty="0">
                <a:solidFill>
                  <a:srgbClr val="993300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3000" b="1" dirty="0">
                <a:solidFill>
                  <a:srgbClr val="993300"/>
                </a:solidFill>
                <a:latin typeface="Arial" panose="020B0604020202020204" pitchFamily="34" charset="0"/>
              </a:rPr>
              <a:t>Look More Closely at Low Doses</a:t>
            </a:r>
          </a:p>
          <a:p>
            <a:pPr algn="ctr">
              <a:spcBef>
                <a:spcPct val="0"/>
              </a:spcBef>
              <a:spcAft>
                <a:spcPts val="400"/>
              </a:spcAft>
              <a:buNone/>
            </a:pPr>
            <a:endParaRPr lang="en-US" altLang="en-US" sz="9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latin typeface="Arial" panose="020B0604020202020204" pitchFamily="34" charset="0"/>
              </a:rPr>
              <a:t>Compare 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gamma rays </a:t>
            </a:r>
            <a:r>
              <a:rPr lang="en-US" altLang="en-US" sz="2000" dirty="0">
                <a:latin typeface="Arial" panose="020B0604020202020204" pitchFamily="34" charset="0"/>
              </a:rPr>
              <a:t>(reference) with </a:t>
            </a:r>
            <a:r>
              <a:rPr lang="en-US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Si ions </a:t>
            </a:r>
            <a:r>
              <a:rPr lang="en-US" altLang="en-US" sz="2000" dirty="0">
                <a:latin typeface="Arial" panose="020B0604020202020204" pitchFamily="34" charset="0"/>
              </a:rPr>
              <a:t>(most carcinogenic)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latin typeface="Arial" panose="020B0604020202020204" pitchFamily="34" charset="0"/>
              </a:rPr>
              <a:t>Controls: mean = 3.28 tumors/mouse, SD = 1.63, </a:t>
            </a:r>
            <a:r>
              <a:rPr lang="en-US" altLang="en-US" sz="2000" dirty="0" err="1">
                <a:latin typeface="Arial" panose="020B0604020202020204" pitchFamily="34" charset="0"/>
              </a:rPr>
              <a:t>var</a:t>
            </a:r>
            <a:r>
              <a:rPr lang="en-US" altLang="en-US" sz="2000" dirty="0">
                <a:latin typeface="Arial" panose="020B0604020202020204" pitchFamily="34" charset="0"/>
              </a:rPr>
              <a:t>/mean = 0.81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0.05 Gy gamma rays: mean = 3.84, SD = 1.48,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var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/mean = 0.57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0.05 Gy Si ions: mean = 7.11, SD = 3.30, </a:t>
            </a:r>
            <a:r>
              <a:rPr lang="en-US" altLang="en-US" sz="2000" dirty="0" err="1">
                <a:solidFill>
                  <a:srgbClr val="C00000"/>
                </a:solidFill>
                <a:latin typeface="Arial" panose="020B0604020202020204" pitchFamily="34" charset="0"/>
              </a:rPr>
              <a:t>var</a:t>
            </a:r>
            <a:r>
              <a:rPr lang="en-US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/mean = 1.53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0.1 Gy gamma rays: mean = 4.26, SD = 1.36, </a:t>
            </a:r>
            <a:r>
              <a:rPr lang="en-US" altLang="en-US" sz="2000" dirty="0" err="1">
                <a:solidFill>
                  <a:srgbClr val="0000CC"/>
                </a:solidFill>
                <a:latin typeface="Arial" panose="020B0604020202020204" pitchFamily="34" charset="0"/>
              </a:rPr>
              <a:t>var</a:t>
            </a:r>
            <a:r>
              <a:rPr lang="en-US" altLang="en-US" sz="2000" dirty="0">
                <a:solidFill>
                  <a:srgbClr val="0000CC"/>
                </a:solidFill>
                <a:latin typeface="Arial" panose="020B0604020202020204" pitchFamily="34" charset="0"/>
              </a:rPr>
              <a:t>/mean = 0.42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990033"/>
              </a:buClr>
              <a:buFont typeface="Wingdings" panose="05000000000000000000" pitchFamily="2" charset="2"/>
              <a:buChar char="þ"/>
            </a:pPr>
            <a:r>
              <a:rPr lang="en-US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0.1 Gy Si ions: mean = 9.35, SD = 5.38, </a:t>
            </a:r>
            <a:r>
              <a:rPr lang="en-US" altLang="en-US" sz="2000" dirty="0" err="1">
                <a:solidFill>
                  <a:srgbClr val="C00000"/>
                </a:solidFill>
                <a:latin typeface="Arial" panose="020B0604020202020204" pitchFamily="34" charset="0"/>
              </a:rPr>
              <a:t>var</a:t>
            </a:r>
            <a:r>
              <a:rPr lang="en-US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/mean = 3.10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E51FDE-E98F-4E6D-ABE4-AC89BD9A0C2B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1828801" y="1219200"/>
            <a:ext cx="8621217" cy="3260442"/>
            <a:chOff x="304800" y="1219200"/>
            <a:chExt cx="8621217" cy="326044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t="9651" r="21123"/>
            <a:stretch/>
          </p:blipFill>
          <p:spPr>
            <a:xfrm>
              <a:off x="4336622" y="1219200"/>
              <a:ext cx="4589395" cy="326044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t="9651" r="22640"/>
            <a:stretch/>
          </p:blipFill>
          <p:spPr>
            <a:xfrm>
              <a:off x="304800" y="1226968"/>
              <a:ext cx="4430279" cy="32526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0575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/>
          </p:cNvSpPr>
          <p:nvPr/>
        </p:nvSpPr>
        <p:spPr bwMode="auto">
          <a:xfrm>
            <a:off x="436880" y="34307"/>
            <a:ext cx="11531600" cy="54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2600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biological effectiveness (RBE) and radiation effects ratio (RER)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12E0F8-AF8E-4D7D-BE01-3CCA70F24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" t="3236" r="11004" b="15857"/>
          <a:stretch/>
        </p:blipFill>
        <p:spPr bwMode="auto">
          <a:xfrm>
            <a:off x="124646" y="575270"/>
            <a:ext cx="11942708" cy="61589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147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4375</TotalTime>
  <Words>623</Words>
  <Application>Microsoft Office PowerPoint</Application>
  <PresentationFormat>Widescreen</PresentationFormat>
  <Paragraphs>51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Verdana</vt:lpstr>
      <vt:lpstr>Wingdings</vt:lpstr>
      <vt:lpstr>Office Theme</vt:lpstr>
      <vt:lpstr>MECHANISTICALLY-BASED MODEL DEVELOPMENT FOR SPACE RADIATION RISK ASSESSMENT:  MODELING SPACE RADIATION INDUCED CARCINOGENESIS USING TARGETED AND NON-TARGETED EFFECTS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</dc:creator>
  <cp:lastModifiedBy>Igor</cp:lastModifiedBy>
  <cp:revision>305</cp:revision>
  <dcterms:created xsi:type="dcterms:W3CDTF">2018-04-17T14:09:05Z</dcterms:created>
  <dcterms:modified xsi:type="dcterms:W3CDTF">2021-01-06T22:21:01Z</dcterms:modified>
</cp:coreProperties>
</file>