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2" r:id="rId3"/>
    <p:sldId id="339" r:id="rId4"/>
    <p:sldId id="392" r:id="rId5"/>
    <p:sldId id="338" r:id="rId6"/>
    <p:sldId id="394" r:id="rId7"/>
    <p:sldId id="393" r:id="rId8"/>
    <p:sldId id="413" r:id="rId9"/>
    <p:sldId id="398" r:id="rId10"/>
    <p:sldId id="396" r:id="rId11"/>
    <p:sldId id="397" r:id="rId12"/>
    <p:sldId id="421" r:id="rId13"/>
    <p:sldId id="429" r:id="rId14"/>
    <p:sldId id="436" r:id="rId15"/>
    <p:sldId id="404" r:id="rId16"/>
    <p:sldId id="417" r:id="rId17"/>
    <p:sldId id="432" r:id="rId18"/>
    <p:sldId id="422" r:id="rId19"/>
    <p:sldId id="430" r:id="rId20"/>
    <p:sldId id="423" r:id="rId21"/>
    <p:sldId id="434" r:id="rId22"/>
    <p:sldId id="410" r:id="rId23"/>
    <p:sldId id="438" r:id="rId24"/>
    <p:sldId id="411" r:id="rId25"/>
    <p:sldId id="412" r:id="rId26"/>
    <p:sldId id="391" r:id="rId27"/>
    <p:sldId id="445" r:id="rId28"/>
    <p:sldId id="439" r:id="rId29"/>
    <p:sldId id="440" r:id="rId30"/>
    <p:sldId id="441" r:id="rId31"/>
    <p:sldId id="442" r:id="rId32"/>
    <p:sldId id="443" r:id="rId33"/>
    <p:sldId id="444"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anowski, Jennifer I. (GSFC-5410)" initials="DJI(" lastIdx="9" clrIdx="0">
    <p:extLst>
      <p:ext uri="{19B8F6BF-5375-455C-9EA6-DF929625EA0E}">
        <p15:presenceInfo xmlns:p15="http://schemas.microsoft.com/office/powerpoint/2012/main" userId="S-1-5-21-330711430-3775241029-4075259233-650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C47F04"/>
    <a:srgbClr val="538022"/>
    <a:srgbClr val="6BA42C"/>
    <a:srgbClr val="484A4C"/>
    <a:srgbClr val="A8B7C9"/>
    <a:srgbClr val="E29304"/>
    <a:srgbClr val="F29D04"/>
    <a:srgbClr val="EDEBB7"/>
    <a:srgbClr val="0B3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0314" autoAdjust="0"/>
  </p:normalViewPr>
  <p:slideViewPr>
    <p:cSldViewPr snapToGrid="0">
      <p:cViewPr varScale="1">
        <p:scale>
          <a:sx n="62" d="100"/>
          <a:sy n="62" d="100"/>
        </p:scale>
        <p:origin x="792" y="44"/>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ADDA10-FB5A-40C5-B8C2-803699E2E29D}" type="datetimeFigureOut">
              <a:rPr lang="en-US" smtClean="0"/>
              <a:t>1/20/2021</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3278D85-9B29-4CD3-BE6B-DA870B2F05CE}" type="slidenum">
              <a:rPr lang="en-US" smtClean="0"/>
              <a:t>‹#›</a:t>
            </a:fld>
            <a:endParaRPr lang="en-US" dirty="0"/>
          </a:p>
        </p:txBody>
      </p:sp>
    </p:spTree>
    <p:extLst>
      <p:ext uri="{BB962C8B-B14F-4D97-AF65-F5344CB8AC3E}">
        <p14:creationId xmlns:p14="http://schemas.microsoft.com/office/powerpoint/2010/main" val="94303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D70DF28-6F6F-4FF2-9246-AF8AB3F04208}" type="datetimeFigureOut">
              <a:rPr lang="en-US" smtClean="0"/>
              <a:t>1/20/2021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0DAFB8F-7E7A-4B0D-B5F2-CDC5F70D621B}" type="slidenum">
              <a:rPr lang="en-US" smtClean="0"/>
              <a:t>‹#›</a:t>
            </a:fld>
            <a:endParaRPr lang="en-US" dirty="0"/>
          </a:p>
        </p:txBody>
      </p:sp>
    </p:spTree>
    <p:extLst>
      <p:ext uri="{BB962C8B-B14F-4D97-AF65-F5344CB8AC3E}">
        <p14:creationId xmlns:p14="http://schemas.microsoft.com/office/powerpoint/2010/main" val="63391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1</a:t>
            </a:fld>
            <a:endParaRPr lang="en-US" dirty="0"/>
          </a:p>
        </p:txBody>
      </p:sp>
    </p:spTree>
    <p:extLst>
      <p:ext uri="{BB962C8B-B14F-4D97-AF65-F5344CB8AC3E}">
        <p14:creationId xmlns:p14="http://schemas.microsoft.com/office/powerpoint/2010/main" val="213996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this slide is to give a broad</a:t>
            </a:r>
            <a:r>
              <a:rPr lang="en-US" baseline="0" dirty="0" smtClean="0"/>
              <a:t> overview of material selection for projects.</a:t>
            </a:r>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10</a:t>
            </a:fld>
            <a:endParaRPr lang="en-US" dirty="0"/>
          </a:p>
        </p:txBody>
      </p:sp>
    </p:spTree>
    <p:extLst>
      <p:ext uri="{BB962C8B-B14F-4D97-AF65-F5344CB8AC3E}">
        <p14:creationId xmlns:p14="http://schemas.microsoft.com/office/powerpoint/2010/main" val="374579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11</a:t>
            </a:fld>
            <a:endParaRPr lang="en-US" dirty="0"/>
          </a:p>
        </p:txBody>
      </p:sp>
    </p:spTree>
    <p:extLst>
      <p:ext uri="{BB962C8B-B14F-4D97-AF65-F5344CB8AC3E}">
        <p14:creationId xmlns:p14="http://schemas.microsoft.com/office/powerpoint/2010/main" val="84195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Put picture of acoustic chamber, centrifuge, SES chamber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https://www.nasa.gov/centers/goddard/about/unique_resources.html</a:t>
            </a:r>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12</a:t>
            </a:fld>
            <a:endParaRPr lang="en-US" dirty="0"/>
          </a:p>
        </p:txBody>
      </p:sp>
    </p:spTree>
    <p:extLst>
      <p:ext uri="{BB962C8B-B14F-4D97-AF65-F5344CB8AC3E}">
        <p14:creationId xmlns:p14="http://schemas.microsoft.com/office/powerpoint/2010/main" val="211190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Purpose of this slide is to explain the challenge of extreme temperature and how we can test materials to</a:t>
            </a:r>
            <a:r>
              <a:rPr lang="en-US" baseline="0" dirty="0" smtClean="0"/>
              <a:t> ensure that they will survive/operate properly.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Purpose is to also talk about bake-outs, which can mitigate outgassing concerns. </a:t>
            </a:r>
            <a:endParaRPr lang="en-US"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13</a:t>
            </a:fld>
            <a:endParaRPr lang="en-US" dirty="0"/>
          </a:p>
        </p:txBody>
      </p:sp>
    </p:spTree>
    <p:extLst>
      <p:ext uri="{BB962C8B-B14F-4D97-AF65-F5344CB8AC3E}">
        <p14:creationId xmlns:p14="http://schemas.microsoft.com/office/powerpoint/2010/main" val="1656700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14</a:t>
            </a:fld>
            <a:endParaRPr lang="en-US" dirty="0"/>
          </a:p>
        </p:txBody>
      </p:sp>
    </p:spTree>
    <p:extLst>
      <p:ext uri="{BB962C8B-B14F-4D97-AF65-F5344CB8AC3E}">
        <p14:creationId xmlns:p14="http://schemas.microsoft.com/office/powerpoint/2010/main" val="292419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Purpose of this slide is to define organic contamination and explain where it can originate.</a:t>
            </a:r>
            <a:r>
              <a:rPr lang="en-US" baseline="0" dirty="0" smtClean="0"/>
              <a:t> Want to highlight that organic contamination often comes from unexpected sources. Will also touch on the importance of cleanliness when sending missions to other planets where we are searching for life.</a:t>
            </a:r>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15</a:t>
            </a:fld>
            <a:endParaRPr lang="en-US" dirty="0"/>
          </a:p>
        </p:txBody>
      </p:sp>
    </p:spTree>
    <p:extLst>
      <p:ext uri="{BB962C8B-B14F-4D97-AF65-F5344CB8AC3E}">
        <p14:creationId xmlns:p14="http://schemas.microsoft.com/office/powerpoint/2010/main" val="129414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Purpose of this slide is to explain the challenge of outgassing:</a:t>
            </a:r>
            <a:r>
              <a:rPr lang="en-US" baseline="0" dirty="0" smtClean="0"/>
              <a:t> what is it and why it is a concern</a:t>
            </a:r>
            <a:endParaRPr lang="en-US" dirty="0" smtClean="0"/>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E0DAFB8F-7E7A-4B0D-B5F2-CDC5F70D621B}" type="slidenum">
              <a:rPr lang="en-US" smtClean="0"/>
              <a:t>16</a:t>
            </a:fld>
            <a:endParaRPr lang="en-US" dirty="0"/>
          </a:p>
        </p:txBody>
      </p:sp>
    </p:spTree>
    <p:extLst>
      <p:ext uri="{BB962C8B-B14F-4D97-AF65-F5344CB8AC3E}">
        <p14:creationId xmlns:p14="http://schemas.microsoft.com/office/powerpoint/2010/main" val="33025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Purpose of this slide is to explain how we test materials for outgassing.</a:t>
            </a:r>
          </a:p>
        </p:txBody>
      </p:sp>
      <p:sp>
        <p:nvSpPr>
          <p:cNvPr id="4" name="Slide Number Placeholder 3"/>
          <p:cNvSpPr>
            <a:spLocks noGrp="1"/>
          </p:cNvSpPr>
          <p:nvPr>
            <p:ph type="sldNum" sz="quarter" idx="10"/>
          </p:nvPr>
        </p:nvSpPr>
        <p:spPr/>
        <p:txBody>
          <a:bodyPr/>
          <a:lstStyle/>
          <a:p>
            <a:fld id="{E0DAFB8F-7E7A-4B0D-B5F2-CDC5F70D621B}" type="slidenum">
              <a:rPr lang="en-US" smtClean="0"/>
              <a:t>17</a:t>
            </a:fld>
            <a:endParaRPr lang="en-US" dirty="0"/>
          </a:p>
        </p:txBody>
      </p:sp>
    </p:spTree>
    <p:extLst>
      <p:ext uri="{BB962C8B-B14F-4D97-AF65-F5344CB8AC3E}">
        <p14:creationId xmlns:p14="http://schemas.microsoft.com/office/powerpoint/2010/main" val="402222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18</a:t>
            </a:fld>
            <a:endParaRPr lang="en-US" dirty="0"/>
          </a:p>
        </p:txBody>
      </p:sp>
    </p:spTree>
    <p:extLst>
      <p:ext uri="{BB962C8B-B14F-4D97-AF65-F5344CB8AC3E}">
        <p14:creationId xmlns:p14="http://schemas.microsoft.com/office/powerpoint/2010/main" val="147355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21</a:t>
            </a:fld>
            <a:endParaRPr lang="en-US" dirty="0"/>
          </a:p>
        </p:txBody>
      </p:sp>
    </p:spTree>
    <p:extLst>
      <p:ext uri="{BB962C8B-B14F-4D97-AF65-F5344CB8AC3E}">
        <p14:creationId xmlns:p14="http://schemas.microsoft.com/office/powerpoint/2010/main" val="56456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a:t>
            </a:fld>
            <a:endParaRPr lang="en-US" dirty="0"/>
          </a:p>
        </p:txBody>
      </p:sp>
    </p:spTree>
    <p:extLst>
      <p:ext uri="{BB962C8B-B14F-4D97-AF65-F5344CB8AC3E}">
        <p14:creationId xmlns:p14="http://schemas.microsoft.com/office/powerpoint/2010/main" val="3547298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a:t>
            </a:r>
            <a:r>
              <a:rPr lang="en-US" baseline="0" dirty="0" smtClean="0"/>
              <a:t> Technical Report Server: </a:t>
            </a:r>
            <a:r>
              <a:rPr lang="en-US" dirty="0" smtClean="0"/>
              <a:t>https://ntrs.nasa.gov/citations/20190025149</a:t>
            </a:r>
          </a:p>
          <a:p>
            <a:r>
              <a:rPr lang="en-US" dirty="0" smtClean="0"/>
              <a:t>NASA feature: https://www.nasa.gov/feature/goddard/2018/nasa-developed-coating-investigated-for-protecting-smithsonian-specimens</a:t>
            </a:r>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22</a:t>
            </a:fld>
            <a:endParaRPr lang="en-US" dirty="0"/>
          </a:p>
        </p:txBody>
      </p:sp>
    </p:spTree>
    <p:extLst>
      <p:ext uri="{BB962C8B-B14F-4D97-AF65-F5344CB8AC3E}">
        <p14:creationId xmlns:p14="http://schemas.microsoft.com/office/powerpoint/2010/main" val="3502338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Purpose of this slide is to talk about some</a:t>
            </a:r>
            <a:r>
              <a:rPr lang="en-US" baseline="0" dirty="0" smtClean="0"/>
              <a:t> more spinoff technologies that are pretty common but people may not realize it stemmed from a NASA spinoff. For example, the Speedo LZR Racer suit (which I used to wear when I competed!), memory foam, baby formula, firefighter uniforms, satellite use for farming/crop predictions, coating on sunglasses</a:t>
            </a:r>
            <a:endParaRPr lang="en-US" dirty="0" smtClean="0"/>
          </a:p>
        </p:txBody>
      </p:sp>
      <p:sp>
        <p:nvSpPr>
          <p:cNvPr id="4" name="Slide Number Placeholder 3"/>
          <p:cNvSpPr>
            <a:spLocks noGrp="1"/>
          </p:cNvSpPr>
          <p:nvPr>
            <p:ph type="sldNum" sz="quarter" idx="10"/>
          </p:nvPr>
        </p:nvSpPr>
        <p:spPr/>
        <p:txBody>
          <a:bodyPr/>
          <a:lstStyle/>
          <a:p>
            <a:fld id="{E0DAFB8F-7E7A-4B0D-B5F2-CDC5F70D621B}" type="slidenum">
              <a:rPr lang="en-US" smtClean="0"/>
              <a:t>23</a:t>
            </a:fld>
            <a:endParaRPr lang="en-US" dirty="0"/>
          </a:p>
        </p:txBody>
      </p:sp>
    </p:spTree>
    <p:extLst>
      <p:ext uri="{BB962C8B-B14F-4D97-AF65-F5344CB8AC3E}">
        <p14:creationId xmlns:p14="http://schemas.microsoft.com/office/powerpoint/2010/main" val="52078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24</a:t>
            </a:fld>
            <a:endParaRPr lang="en-US" dirty="0"/>
          </a:p>
        </p:txBody>
      </p:sp>
    </p:spTree>
    <p:extLst>
      <p:ext uri="{BB962C8B-B14F-4D97-AF65-F5344CB8AC3E}">
        <p14:creationId xmlns:p14="http://schemas.microsoft.com/office/powerpoint/2010/main" val="3304750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emphasize that all the cool work that we do at NASA does</a:t>
            </a:r>
            <a:r>
              <a:rPr lang="en-US" baseline="0" dirty="0" smtClean="0"/>
              <a:t> have an impact on day-to-day life. </a:t>
            </a:r>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25</a:t>
            </a:fld>
            <a:endParaRPr lang="en-US" dirty="0"/>
          </a:p>
        </p:txBody>
      </p:sp>
    </p:spTree>
    <p:extLst>
      <p:ext uri="{BB962C8B-B14F-4D97-AF65-F5344CB8AC3E}">
        <p14:creationId xmlns:p14="http://schemas.microsoft.com/office/powerpoint/2010/main" val="229452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26</a:t>
            </a:fld>
            <a:endParaRPr lang="en-US" dirty="0"/>
          </a:p>
        </p:txBody>
      </p:sp>
    </p:spTree>
    <p:extLst>
      <p:ext uri="{BB962C8B-B14F-4D97-AF65-F5344CB8AC3E}">
        <p14:creationId xmlns:p14="http://schemas.microsoft.com/office/powerpoint/2010/main" val="4101012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27</a:t>
            </a:fld>
            <a:endParaRPr lang="en-US" dirty="0"/>
          </a:p>
        </p:txBody>
      </p:sp>
    </p:spTree>
    <p:extLst>
      <p:ext uri="{BB962C8B-B14F-4D97-AF65-F5344CB8AC3E}">
        <p14:creationId xmlns:p14="http://schemas.microsoft.com/office/powerpoint/2010/main" val="326465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28</a:t>
            </a:fld>
            <a:endParaRPr lang="en-US" dirty="0"/>
          </a:p>
        </p:txBody>
      </p:sp>
    </p:spTree>
    <p:extLst>
      <p:ext uri="{BB962C8B-B14F-4D97-AF65-F5344CB8AC3E}">
        <p14:creationId xmlns:p14="http://schemas.microsoft.com/office/powerpoint/2010/main" val="2579908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29</a:t>
            </a:fld>
            <a:endParaRPr lang="en-US" dirty="0"/>
          </a:p>
        </p:txBody>
      </p:sp>
    </p:spTree>
    <p:extLst>
      <p:ext uri="{BB962C8B-B14F-4D97-AF65-F5344CB8AC3E}">
        <p14:creationId xmlns:p14="http://schemas.microsoft.com/office/powerpoint/2010/main" val="1458236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30</a:t>
            </a:fld>
            <a:endParaRPr lang="en-US" dirty="0"/>
          </a:p>
        </p:txBody>
      </p:sp>
    </p:spTree>
    <p:extLst>
      <p:ext uri="{BB962C8B-B14F-4D97-AF65-F5344CB8AC3E}">
        <p14:creationId xmlns:p14="http://schemas.microsoft.com/office/powerpoint/2010/main" val="2047820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31</a:t>
            </a:fld>
            <a:endParaRPr lang="en-US" dirty="0"/>
          </a:p>
        </p:txBody>
      </p:sp>
    </p:spTree>
    <p:extLst>
      <p:ext uri="{BB962C8B-B14F-4D97-AF65-F5344CB8AC3E}">
        <p14:creationId xmlns:p14="http://schemas.microsoft.com/office/powerpoint/2010/main" val="381818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3</a:t>
            </a:fld>
            <a:endParaRPr lang="en-US" dirty="0"/>
          </a:p>
        </p:txBody>
      </p:sp>
    </p:spTree>
    <p:extLst>
      <p:ext uri="{BB962C8B-B14F-4D97-AF65-F5344CB8AC3E}">
        <p14:creationId xmlns:p14="http://schemas.microsoft.com/office/powerpoint/2010/main" val="3103186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32</a:t>
            </a:fld>
            <a:endParaRPr lang="en-US" dirty="0"/>
          </a:p>
        </p:txBody>
      </p:sp>
    </p:spTree>
    <p:extLst>
      <p:ext uri="{BB962C8B-B14F-4D97-AF65-F5344CB8AC3E}">
        <p14:creationId xmlns:p14="http://schemas.microsoft.com/office/powerpoint/2010/main" val="3337207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33</a:t>
            </a:fld>
            <a:endParaRPr lang="en-US" dirty="0"/>
          </a:p>
        </p:txBody>
      </p:sp>
    </p:spTree>
    <p:extLst>
      <p:ext uri="{BB962C8B-B14F-4D97-AF65-F5344CB8AC3E}">
        <p14:creationId xmlns:p14="http://schemas.microsoft.com/office/powerpoint/2010/main" val="116102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800" dirty="0"/>
          </a:p>
        </p:txBody>
      </p:sp>
      <p:sp>
        <p:nvSpPr>
          <p:cNvPr id="4" name="Slide Number Placeholder 3"/>
          <p:cNvSpPr>
            <a:spLocks noGrp="1"/>
          </p:cNvSpPr>
          <p:nvPr>
            <p:ph type="sldNum" sz="quarter" idx="10"/>
          </p:nvPr>
        </p:nvSpPr>
        <p:spPr/>
        <p:txBody>
          <a:bodyPr/>
          <a:lstStyle/>
          <a:p>
            <a:fld id="{E0DAFB8F-7E7A-4B0D-B5F2-CDC5F70D621B}" type="slidenum">
              <a:rPr lang="en-US" smtClean="0"/>
              <a:t>4</a:t>
            </a:fld>
            <a:endParaRPr lang="en-US" dirty="0"/>
          </a:p>
        </p:txBody>
      </p:sp>
    </p:spTree>
    <p:extLst>
      <p:ext uri="{BB962C8B-B14F-4D97-AF65-F5344CB8AC3E}">
        <p14:creationId xmlns:p14="http://schemas.microsoft.com/office/powerpoint/2010/main" val="4208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5</a:t>
            </a:fld>
            <a:endParaRPr lang="en-US" dirty="0"/>
          </a:p>
        </p:txBody>
      </p:sp>
    </p:spTree>
    <p:extLst>
      <p:ext uri="{BB962C8B-B14F-4D97-AF65-F5344CB8AC3E}">
        <p14:creationId xmlns:p14="http://schemas.microsoft.com/office/powerpoint/2010/main" val="380100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Purpose of this slide is to highlight some NASA missions to give context about some of the current projects that</a:t>
            </a:r>
            <a:r>
              <a:rPr lang="en-US" baseline="0" dirty="0" smtClean="0"/>
              <a:t> NASA is doing.</a:t>
            </a:r>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6</a:t>
            </a:fld>
            <a:endParaRPr lang="en-US" dirty="0"/>
          </a:p>
        </p:txBody>
      </p:sp>
    </p:spTree>
    <p:extLst>
      <p:ext uri="{BB962C8B-B14F-4D97-AF65-F5344CB8AC3E}">
        <p14:creationId xmlns:p14="http://schemas.microsoft.com/office/powerpoint/2010/main" val="97219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t>Purpose of this slide is to show that NASA centers are located throughout the US. I am highlighting the centers I have worked/interned</a:t>
            </a:r>
            <a:r>
              <a:rPr lang="en-US" sz="1200" baseline="0" dirty="0" smtClean="0"/>
              <a:t> at. </a:t>
            </a:r>
            <a:endParaRPr lang="en-US" sz="1200" dirty="0" smtClean="0"/>
          </a:p>
        </p:txBody>
      </p:sp>
      <p:sp>
        <p:nvSpPr>
          <p:cNvPr id="4" name="Slide Number Placeholder 3"/>
          <p:cNvSpPr>
            <a:spLocks noGrp="1"/>
          </p:cNvSpPr>
          <p:nvPr>
            <p:ph type="sldNum" sz="quarter" idx="10"/>
          </p:nvPr>
        </p:nvSpPr>
        <p:spPr/>
        <p:txBody>
          <a:bodyPr/>
          <a:lstStyle/>
          <a:p>
            <a:fld id="{E0DAFB8F-7E7A-4B0D-B5F2-CDC5F70D621B}" type="slidenum">
              <a:rPr lang="en-US" smtClean="0"/>
              <a:t>7</a:t>
            </a:fld>
            <a:endParaRPr lang="en-US" dirty="0"/>
          </a:p>
        </p:txBody>
      </p:sp>
    </p:spTree>
    <p:extLst>
      <p:ext uri="{BB962C8B-B14F-4D97-AF65-F5344CB8AC3E}">
        <p14:creationId xmlns:p14="http://schemas.microsoft.com/office/powerpoint/2010/main" val="269607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Purpose of this slide is to give an overview of what it takes to carry out a NASA mission. Main takeaway is that there are a lot of components, and it’s very complex. Trying to show where materials fits in this big picture.</a:t>
            </a:r>
            <a:endParaRPr lang="en-US" dirty="0"/>
          </a:p>
        </p:txBody>
      </p:sp>
      <p:sp>
        <p:nvSpPr>
          <p:cNvPr id="4" name="Slide Number Placeholder 3"/>
          <p:cNvSpPr>
            <a:spLocks noGrp="1"/>
          </p:cNvSpPr>
          <p:nvPr>
            <p:ph type="sldNum" sz="quarter" idx="10"/>
          </p:nvPr>
        </p:nvSpPr>
        <p:spPr/>
        <p:txBody>
          <a:bodyPr/>
          <a:lstStyle/>
          <a:p>
            <a:fld id="{E0DAFB8F-7E7A-4B0D-B5F2-CDC5F70D621B}" type="slidenum">
              <a:rPr lang="en-US" smtClean="0"/>
              <a:t>8</a:t>
            </a:fld>
            <a:endParaRPr lang="en-US" dirty="0"/>
          </a:p>
        </p:txBody>
      </p:sp>
    </p:spTree>
    <p:extLst>
      <p:ext uri="{BB962C8B-B14F-4D97-AF65-F5344CB8AC3E}">
        <p14:creationId xmlns:p14="http://schemas.microsoft.com/office/powerpoint/2010/main" val="108596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Constituents:</a:t>
            </a:r>
            <a:r>
              <a:rPr lang="en-US" baseline="0" dirty="0" smtClean="0"/>
              <a:t> </a:t>
            </a:r>
            <a:r>
              <a:rPr lang="en-US" sz="1600" dirty="0" smtClean="0"/>
              <a:t>Baryons (~ 5%),</a:t>
            </a:r>
            <a:r>
              <a:rPr lang="en-US" sz="1600" baseline="0" dirty="0" smtClean="0"/>
              <a:t> </a:t>
            </a:r>
            <a:r>
              <a:rPr lang="en-US" sz="1600" dirty="0" smtClean="0"/>
              <a:t>Dark matter (~20%),</a:t>
            </a:r>
            <a:r>
              <a:rPr lang="en-US" sz="1600" baseline="0" dirty="0" smtClean="0"/>
              <a:t> </a:t>
            </a:r>
            <a:r>
              <a:rPr lang="en-US" sz="1600" dirty="0" smtClean="0"/>
              <a:t>Dark energy (~75%)</a:t>
            </a:r>
          </a:p>
        </p:txBody>
      </p:sp>
      <p:sp>
        <p:nvSpPr>
          <p:cNvPr id="4" name="Slide Number Placeholder 3"/>
          <p:cNvSpPr>
            <a:spLocks noGrp="1"/>
          </p:cNvSpPr>
          <p:nvPr>
            <p:ph type="sldNum" sz="quarter" idx="10"/>
          </p:nvPr>
        </p:nvSpPr>
        <p:spPr/>
        <p:txBody>
          <a:bodyPr/>
          <a:lstStyle/>
          <a:p>
            <a:fld id="{E0DAFB8F-7E7A-4B0D-B5F2-CDC5F70D621B}" type="slidenum">
              <a:rPr lang="en-US" smtClean="0"/>
              <a:t>9</a:t>
            </a:fld>
            <a:endParaRPr lang="en-US" dirty="0"/>
          </a:p>
        </p:txBody>
      </p:sp>
    </p:spTree>
    <p:extLst>
      <p:ext uri="{BB962C8B-B14F-4D97-AF65-F5344CB8AC3E}">
        <p14:creationId xmlns:p14="http://schemas.microsoft.com/office/powerpoint/2010/main" val="41745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942976" y="371475"/>
            <a:ext cx="10010776" cy="6210301"/>
          </a:xfrm>
          <a:prstGeom prst="rect">
            <a:avLst/>
          </a:prstGeom>
          <a:solidFill>
            <a:srgbClr val="FFFFFF"/>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0050" y="1893081"/>
            <a:ext cx="10553701" cy="2228680"/>
          </a:xfrm>
          <a:prstGeom prst="rect">
            <a:avLst/>
          </a:prstGeom>
        </p:spPr>
        <p:txBody>
          <a:bodyPr anchor="ctr">
            <a:normAutofit/>
          </a:bodyPr>
          <a:lstStyle>
            <a:lvl1pPr algn="ctr">
              <a:defRPr sz="3600" i="0">
                <a:solidFill>
                  <a:schemeClr val="tx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0050" y="3638898"/>
            <a:ext cx="10553701" cy="1949450"/>
          </a:xfrm>
          <a:prstGeom prst="rect">
            <a:avLst/>
          </a:prstGeom>
        </p:spPr>
        <p:txBody>
          <a:bodyPr anchor="ctr"/>
          <a:lstStyle>
            <a:lvl1pPr marL="0" indent="0" algn="ctr">
              <a:buNone/>
              <a:defRPr sz="240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2" name="Rectangle 11"/>
          <p:cNvSpPr/>
          <p:nvPr userDrawn="1"/>
        </p:nvSpPr>
        <p:spPr>
          <a:xfrm>
            <a:off x="400050" y="371476"/>
            <a:ext cx="542925" cy="6210300"/>
          </a:xfrm>
          <a:prstGeom prst="rect">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941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330200" y="0"/>
            <a:ext cx="11644086" cy="6607629"/>
          </a:xfrm>
          <a:prstGeom prst="rect">
            <a:avLst/>
          </a:prstGeom>
          <a:solidFill>
            <a:schemeClr val="bg1">
              <a:alpha val="49804"/>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587828" y="144837"/>
            <a:ext cx="9698918" cy="747680"/>
          </a:xfrm>
          <a:prstGeom prst="rect">
            <a:avLst/>
          </a:prstGeom>
        </p:spPr>
        <p:txBody>
          <a:bodyPr anchor="ctr"/>
          <a:lstStyle>
            <a:lvl1pPr>
              <a:defRPr sz="3000" b="1" i="0">
                <a:solidFill>
                  <a:schemeClr val="tx1"/>
                </a:solidFill>
                <a:latin typeface="+mn-lt"/>
              </a:defRPr>
            </a:lvl1pPr>
          </a:lstStyle>
          <a:p>
            <a:r>
              <a:rPr lang="en-US" dirty="0" smtClean="0"/>
              <a:t>Click to edit Master title style</a:t>
            </a:r>
            <a:endParaRPr lang="en-US" dirty="0"/>
          </a:p>
        </p:txBody>
      </p:sp>
      <p:sp>
        <p:nvSpPr>
          <p:cNvPr id="7" name="Rectangle 6"/>
          <p:cNvSpPr/>
          <p:nvPr userDrawn="1"/>
        </p:nvSpPr>
        <p:spPr>
          <a:xfrm>
            <a:off x="587829" y="892517"/>
            <a:ext cx="11386457" cy="5715112"/>
          </a:xfrm>
          <a:prstGeom prst="rect">
            <a:avLst/>
          </a:prstGeom>
          <a:solidFill>
            <a:schemeClr val="tx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42950" y="1037354"/>
            <a:ext cx="11169810" cy="5129391"/>
          </a:xfrm>
          <a:prstGeom prst="rect">
            <a:avLst/>
          </a:prstGeom>
        </p:spPr>
        <p:txBody>
          <a:bodyPr/>
          <a:lstStyle>
            <a:lvl1pPr>
              <a:defRPr sz="2000">
                <a:solidFill>
                  <a:schemeClr val="bg1"/>
                </a:solidFill>
                <a:latin typeface="+mn-lt"/>
              </a:defRPr>
            </a:lvl1pPr>
            <a:lvl2pPr>
              <a:defRPr sz="18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25" descr="NASA insigniaCMYK"/>
          <p:cNvPicPr preferRelativeResize="0">
            <a:picLocks noChangeAspect="1" noChangeArrowheads="1"/>
          </p:cNvPicPr>
          <p:nvPr userDrawn="1"/>
        </p:nvPicPr>
        <p:blipFill>
          <a:blip r:embed="rId2" cstate="print"/>
          <a:srcRect/>
          <a:stretch>
            <a:fillRect/>
          </a:stretch>
        </p:blipFill>
        <p:spPr bwMode="auto">
          <a:xfrm>
            <a:off x="11079080" y="154362"/>
            <a:ext cx="799418" cy="640080"/>
          </a:xfrm>
          <a:prstGeom prst="rect">
            <a:avLst/>
          </a:prstGeom>
          <a:noFill/>
          <a:ln w="9525">
            <a:noFill/>
            <a:miter lim="800000"/>
            <a:headEnd/>
            <a:tailEnd/>
          </a:ln>
        </p:spPr>
      </p:pic>
      <p:sp>
        <p:nvSpPr>
          <p:cNvPr id="12" name="Rectangle 11"/>
          <p:cNvSpPr/>
          <p:nvPr userDrawn="1"/>
        </p:nvSpPr>
        <p:spPr>
          <a:xfrm>
            <a:off x="11058575" y="6628015"/>
            <a:ext cx="915712" cy="200055"/>
          </a:xfrm>
          <a:prstGeom prst="rect">
            <a:avLst/>
          </a:prstGeom>
        </p:spPr>
        <p:txBody>
          <a:bodyPr wrap="square">
            <a:spAutoFit/>
          </a:bodyPr>
          <a:lstStyle/>
          <a:p>
            <a:pPr algn="r"/>
            <a:r>
              <a:rPr lang="en-US" sz="700" b="1" kern="1200" spc="120" baseline="0" dirty="0" smtClean="0">
                <a:solidFill>
                  <a:schemeClr val="tx1"/>
                </a:solidFill>
                <a:latin typeface="+mn-lt"/>
                <a:ea typeface="+mn-ea"/>
                <a:cs typeface="+mn-cs"/>
              </a:rPr>
              <a:t>PAGE  </a:t>
            </a:r>
            <a:fld id="{A0E9913A-231D-4BB5-859F-ADF02E7B868F}" type="slidenum">
              <a:rPr lang="en-US" sz="700" b="1" kern="1200" spc="120" baseline="0" smtClean="0">
                <a:solidFill>
                  <a:schemeClr val="tx1"/>
                </a:solidFill>
                <a:latin typeface="+mn-lt"/>
                <a:ea typeface="+mn-ea"/>
                <a:cs typeface="+mn-cs"/>
              </a:rPr>
              <a:pPr algn="r"/>
              <a:t>‹#›</a:t>
            </a:fld>
            <a:endParaRPr lang="en-US" sz="700" b="1" spc="120" dirty="0">
              <a:solidFill>
                <a:schemeClr val="tx1"/>
              </a:solidFill>
              <a:latin typeface="+mn-lt"/>
            </a:endParaRPr>
          </a:p>
        </p:txBody>
      </p:sp>
    </p:spTree>
    <p:extLst>
      <p:ext uri="{BB962C8B-B14F-4D97-AF65-F5344CB8AC3E}">
        <p14:creationId xmlns:p14="http://schemas.microsoft.com/office/powerpoint/2010/main" val="3350092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p:cNvSpPr/>
          <p:nvPr userDrawn="1"/>
        </p:nvSpPr>
        <p:spPr>
          <a:xfrm>
            <a:off x="942975" y="1584466"/>
            <a:ext cx="10791824" cy="4752833"/>
          </a:xfrm>
          <a:prstGeom prst="rect">
            <a:avLst/>
          </a:prstGeom>
          <a:solidFill>
            <a:srgbClr val="FFFFFF"/>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p:cNvSpPr>
            <a:spLocks noGrp="1"/>
          </p:cNvSpPr>
          <p:nvPr>
            <p:ph type="subTitle" idx="13"/>
          </p:nvPr>
        </p:nvSpPr>
        <p:spPr>
          <a:xfrm>
            <a:off x="942975" y="1847850"/>
            <a:ext cx="10553700" cy="3613149"/>
          </a:xfrm>
          <a:prstGeom prst="rect">
            <a:avLst/>
          </a:prstGeom>
        </p:spPr>
        <p:txBody>
          <a:bodyPr anchor="t"/>
          <a:lstStyle>
            <a:lvl1pPr marL="0" indent="0" algn="l">
              <a:buNone/>
              <a:defRPr sz="3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Rectangle 6"/>
          <p:cNvSpPr/>
          <p:nvPr userDrawn="1"/>
        </p:nvSpPr>
        <p:spPr>
          <a:xfrm>
            <a:off x="466724" y="1584466"/>
            <a:ext cx="476251" cy="4752833"/>
          </a:xfrm>
          <a:prstGeom prst="rect">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7606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3518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4729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500" b="1" i="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creativecommons.org/licenses/by-nc/2.0/legalcode" TargetMode="External"/><Relationship Id="rId13" Type="http://schemas.openxmlformats.org/officeDocument/2006/relationships/hyperlink" Target="https://www.flickr.com/photos/nasamarshall/22391614955/in/album-72157627559536895/" TargetMode="External"/><Relationship Id="rId3" Type="http://schemas.openxmlformats.org/officeDocument/2006/relationships/hyperlink" Target="https://code541.gsfc.nasa.gov/" TargetMode="External"/><Relationship Id="rId7" Type="http://schemas.openxmlformats.org/officeDocument/2006/relationships/hyperlink" Target="https://www.flickr.com/photos/nasamarshall/19505220089/in/gallery-trphotoguy-72157656017865971/" TargetMode="External"/><Relationship Id="rId12" Type="http://schemas.openxmlformats.org/officeDocument/2006/relationships/hyperlink" Target="https://www.flickr.com/photos/gsfc/42828603210/in/album-7215769798043844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creativecommons.org/licenses/by/2.0/legalcode" TargetMode="External"/><Relationship Id="rId11" Type="http://schemas.openxmlformats.org/officeDocument/2006/relationships/hyperlink" Target="https://www.flickr.com/photos/nasamarshall/46313010811/in/album-72157667410014672/" TargetMode="External"/><Relationship Id="rId5" Type="http://schemas.openxmlformats.org/officeDocument/2006/relationships/hyperlink" Target="https://www.flickr.com/photos/gsfc/44403346890/in/album-72157676449694808/" TargetMode="External"/><Relationship Id="rId15" Type="http://schemas.openxmlformats.org/officeDocument/2006/relationships/hyperlink" Target="https://www.nasa.gov/seh/3-project-life-cycle" TargetMode="External"/><Relationship Id="rId10" Type="http://schemas.openxmlformats.org/officeDocument/2006/relationships/hyperlink" Target="https://www.flickr.com/photos/nasawebbtelescope/30116152713/in/album-72157711864057113/" TargetMode="External"/><Relationship Id="rId4" Type="http://schemas.openxmlformats.org/officeDocument/2006/relationships/hyperlink" Target="https://www.nasa.gov/multimedia/guidelines/index.html" TargetMode="External"/><Relationship Id="rId9" Type="http://schemas.openxmlformats.org/officeDocument/2006/relationships/hyperlink" Target="https://www.flickr.com/photos/nasamarshall/27906151057/in/album-72157667410014672/" TargetMode="External"/><Relationship Id="rId14" Type="http://schemas.openxmlformats.org/officeDocument/2006/relationships/hyperlink" Target="https://www.nasa.gov/partnerships/center-capabilities.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nasa.gov/centers/goddard/about/unique_resources.html" TargetMode="External"/><Relationship Id="rId3" Type="http://schemas.openxmlformats.org/officeDocument/2006/relationships/hyperlink" Target="https://www.flickr.com/photos/nasamarshall/39199406624/in/album-72157667410014672/" TargetMode="External"/><Relationship Id="rId7" Type="http://schemas.openxmlformats.org/officeDocument/2006/relationships/hyperlink" Target="https://www.nasa.gov/multimedia/guidelines/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mars.nasa.gov/resources/25444/entering-the-martian-atmosphere-with-the-perseverance-rover-illustration/" TargetMode="External"/><Relationship Id="rId5" Type="http://schemas.openxmlformats.org/officeDocument/2006/relationships/hyperlink" Target="https://creativecommons.org/licenses/by-nc-nd/2.0/legalcode" TargetMode="External"/><Relationship Id="rId4" Type="http://schemas.openxmlformats.org/officeDocument/2006/relationships/hyperlink" Target="https://creativecommons.org/licenses/by-nc/2.0/legalcod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flickr.com/photos/nasawebbtelescope/17406589981/in/album-72157629134274763/" TargetMode="External"/><Relationship Id="rId13" Type="http://schemas.openxmlformats.org/officeDocument/2006/relationships/hyperlink" Target="https://www.pexels.com/license/" TargetMode="External"/><Relationship Id="rId3" Type="http://schemas.openxmlformats.org/officeDocument/2006/relationships/hyperlink" Target="https://www.nasa.gov/centers/goddard/about/unique_resources.html" TargetMode="External"/><Relationship Id="rId7" Type="http://schemas.openxmlformats.org/officeDocument/2006/relationships/hyperlink" Target="https://creativecommons.org/licenses/by/2.0/legalcode" TargetMode="External"/><Relationship Id="rId12" Type="http://schemas.openxmlformats.org/officeDocument/2006/relationships/hyperlink" Target="https://www.pexels.com/photo/person-swimming-on-body-of-water-86398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flickr.com/photos/nasawebbtelescope/25003831358/in/album-72157711864057113/" TargetMode="External"/><Relationship Id="rId11" Type="http://schemas.openxmlformats.org/officeDocument/2006/relationships/hyperlink" Target="https://stardust.jpl.nasa.gov/news/vision.html" TargetMode="External"/><Relationship Id="rId5" Type="http://schemas.openxmlformats.org/officeDocument/2006/relationships/hyperlink" Target="https://www.nasa.gov/feature/glenn/2020/tours/see-where-nasa-simulates-space-at-plum-brook-station/" TargetMode="External"/><Relationship Id="rId10" Type="http://schemas.openxmlformats.org/officeDocument/2006/relationships/hyperlink" Target="https://creativecommons.org/licenses/by-nc/2.0/legalcode" TargetMode="External"/><Relationship Id="rId4" Type="http://schemas.openxmlformats.org/officeDocument/2006/relationships/hyperlink" Target="https://www.nasa.gov/multimedia/guidelines/index.html" TargetMode="External"/><Relationship Id="rId9" Type="http://schemas.openxmlformats.org/officeDocument/2006/relationships/hyperlink" Target="https://www.flickr.com/photos/nasamarshall/21517041108/in/album-72157656747539994/" TargetMode="External"/><Relationship Id="rId14" Type="http://schemas.openxmlformats.org/officeDocument/2006/relationships/hyperlink" Target="https://www.pexels.com/photo/white-pillows-on-a-bed-3682240/"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pexels.com/photo/ball-shaped-beach-blur-close-up-343720/" TargetMode="External"/><Relationship Id="rId3" Type="http://schemas.openxmlformats.org/officeDocument/2006/relationships/hyperlink" Target="https://www.pexels.com/photo/bottle-container-high-chair-macro-374756/" TargetMode="External"/><Relationship Id="rId7" Type="http://schemas.openxmlformats.org/officeDocument/2006/relationships/hyperlink" Target="https://www.pexels.com/licens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pexels.com/photo/top-view-of-green-field-1595104/" TargetMode="External"/><Relationship Id="rId5" Type="http://schemas.openxmlformats.org/officeDocument/2006/relationships/hyperlink" Target="https://www.pexels.com/photo/accident-action-danger-emergency-260367/" TargetMode="External"/><Relationship Id="rId10" Type="http://schemas.openxmlformats.org/officeDocument/2006/relationships/hyperlink" Target="https://creativecommons.org/licenses/by-nc/2.0/legalcode" TargetMode="External"/><Relationship Id="rId4" Type="http://schemas.openxmlformats.org/officeDocument/2006/relationships/hyperlink" Target="https://www.pexels.com/creative-commons-images/" TargetMode="External"/><Relationship Id="rId9" Type="http://schemas.openxmlformats.org/officeDocument/2006/relationships/hyperlink" Target="https://www.flickr.com/photos/nasamarshall/39842488552/in/album-7215766741001467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1791" y="2211572"/>
            <a:ext cx="9950376" cy="4367778"/>
          </a:xfrm>
        </p:spPr>
        <p:txBody>
          <a:bodyPr anchor="t">
            <a:noAutofit/>
          </a:bodyPr>
          <a:lstStyle/>
          <a:p>
            <a:r>
              <a:rPr lang="en-US" sz="4000" b="1" dirty="0" smtClean="0">
                <a:solidFill>
                  <a:schemeClr val="bg1"/>
                </a:solidFill>
              </a:rPr>
              <a:t>BRAVING THE FINAL FRONTIER: MATERIALS CHALLENGES IN SPACE</a:t>
            </a:r>
            <a:endParaRPr lang="en-US" sz="600" b="1" dirty="0" smtClean="0">
              <a:solidFill>
                <a:schemeClr val="bg1"/>
              </a:solidFill>
            </a:endParaRPr>
          </a:p>
          <a:p>
            <a:r>
              <a:rPr lang="en-US" sz="2500" b="1" dirty="0" smtClean="0">
                <a:solidFill>
                  <a:schemeClr val="bg1"/>
                </a:solidFill>
              </a:rPr>
              <a:t>ASM World Class Speaker Series</a:t>
            </a:r>
          </a:p>
          <a:p>
            <a:pPr>
              <a:lnSpc>
                <a:spcPct val="100000"/>
              </a:lnSpc>
              <a:spcBef>
                <a:spcPts val="0"/>
              </a:spcBef>
            </a:pPr>
            <a:endParaRPr lang="en-US" sz="2500" b="1" dirty="0">
              <a:solidFill>
                <a:schemeClr val="bg1"/>
              </a:solidFill>
            </a:endParaRPr>
          </a:p>
          <a:p>
            <a:pPr>
              <a:lnSpc>
                <a:spcPct val="100000"/>
              </a:lnSpc>
              <a:spcBef>
                <a:spcPts val="0"/>
              </a:spcBef>
            </a:pPr>
            <a:endParaRPr lang="en-US" sz="1800" b="1" dirty="0" smtClean="0">
              <a:solidFill>
                <a:schemeClr val="bg1"/>
              </a:solidFill>
            </a:endParaRPr>
          </a:p>
          <a:p>
            <a:pPr>
              <a:lnSpc>
                <a:spcPct val="100000"/>
              </a:lnSpc>
              <a:spcBef>
                <a:spcPts val="0"/>
              </a:spcBef>
            </a:pPr>
            <a:endParaRPr lang="en-US" sz="1800" b="1" dirty="0" smtClean="0">
              <a:solidFill>
                <a:schemeClr val="bg1"/>
              </a:solidFill>
            </a:endParaRPr>
          </a:p>
          <a:p>
            <a:pPr>
              <a:lnSpc>
                <a:spcPct val="100000"/>
              </a:lnSpc>
              <a:spcBef>
                <a:spcPts val="0"/>
              </a:spcBef>
            </a:pPr>
            <a:endParaRPr lang="en-US" sz="1800" b="1" dirty="0" smtClean="0">
              <a:solidFill>
                <a:schemeClr val="bg1"/>
              </a:solidFill>
            </a:endParaRPr>
          </a:p>
          <a:p>
            <a:pPr>
              <a:lnSpc>
                <a:spcPct val="100000"/>
              </a:lnSpc>
              <a:spcBef>
                <a:spcPts val="0"/>
              </a:spcBef>
            </a:pPr>
            <a:endParaRPr lang="en-US" sz="1800" b="1" dirty="0">
              <a:solidFill>
                <a:schemeClr val="bg1"/>
              </a:solidFill>
            </a:endParaRPr>
          </a:p>
          <a:p>
            <a:pPr algn="l">
              <a:lnSpc>
                <a:spcPct val="100000"/>
              </a:lnSpc>
              <a:spcBef>
                <a:spcPts val="0"/>
              </a:spcBef>
            </a:pPr>
            <a:r>
              <a:rPr lang="en-US" sz="1800" b="1" dirty="0" smtClean="0">
                <a:solidFill>
                  <a:schemeClr val="bg1"/>
                </a:solidFill>
              </a:rPr>
              <a:t>Jennifer </a:t>
            </a:r>
            <a:r>
              <a:rPr lang="pl-PL" sz="1800" b="1" dirty="0" smtClean="0">
                <a:solidFill>
                  <a:schemeClr val="bg1"/>
                </a:solidFill>
              </a:rPr>
              <a:t>Domanowski</a:t>
            </a:r>
            <a:endParaRPr lang="en-US" sz="1800" b="1" dirty="0" smtClean="0">
              <a:solidFill>
                <a:schemeClr val="bg1"/>
              </a:solidFill>
            </a:endParaRPr>
          </a:p>
          <a:p>
            <a:pPr algn="l">
              <a:lnSpc>
                <a:spcPct val="100000"/>
              </a:lnSpc>
              <a:spcBef>
                <a:spcPts val="0"/>
              </a:spcBef>
            </a:pPr>
            <a:r>
              <a:rPr lang="en-US" sz="1800" i="1" dirty="0" smtClean="0">
                <a:solidFill>
                  <a:schemeClr val="bg1"/>
                </a:solidFill>
              </a:rPr>
              <a:t>NASA Goddard Space Flight Center				</a:t>
            </a:r>
          </a:p>
          <a:p>
            <a:pPr algn="l">
              <a:lnSpc>
                <a:spcPct val="100000"/>
              </a:lnSpc>
              <a:spcBef>
                <a:spcPts val="0"/>
              </a:spcBef>
            </a:pPr>
            <a:r>
              <a:rPr lang="en-US" sz="1800" i="1" dirty="0" smtClean="0">
                <a:solidFill>
                  <a:schemeClr val="bg1"/>
                </a:solidFill>
              </a:rPr>
              <a:t>Materials Engineering Branch, Code 541	</a:t>
            </a:r>
          </a:p>
          <a:p>
            <a:pPr algn="l">
              <a:lnSpc>
                <a:spcPct val="100000"/>
              </a:lnSpc>
              <a:spcBef>
                <a:spcPts val="0"/>
              </a:spcBef>
            </a:pPr>
            <a:endParaRPr lang="en-US" sz="1800" i="1" dirty="0" smtClean="0">
              <a:solidFill>
                <a:schemeClr val="bg1"/>
              </a:solidFill>
            </a:endParaRPr>
          </a:p>
          <a:p>
            <a:pPr algn="r">
              <a:lnSpc>
                <a:spcPct val="100000"/>
              </a:lnSpc>
              <a:spcBef>
                <a:spcPts val="0"/>
              </a:spcBef>
            </a:pPr>
            <a:r>
              <a:rPr lang="en-US" sz="900" dirty="0" smtClean="0">
                <a:solidFill>
                  <a:schemeClr val="bg1"/>
                </a:solidFill>
              </a:rPr>
              <a:t>ASM </a:t>
            </a:r>
            <a:r>
              <a:rPr lang="en-US" sz="900" dirty="0">
                <a:solidFill>
                  <a:schemeClr val="bg1"/>
                </a:solidFill>
              </a:rPr>
              <a:t>International Ontario </a:t>
            </a:r>
            <a:r>
              <a:rPr lang="en-US" sz="900" dirty="0" smtClean="0">
                <a:solidFill>
                  <a:schemeClr val="bg1"/>
                </a:solidFill>
              </a:rPr>
              <a:t>Chapter, February 2021</a:t>
            </a:r>
          </a:p>
        </p:txBody>
      </p:sp>
      <p:pic>
        <p:nvPicPr>
          <p:cNvPr id="8" name="Picture 25" descr="NASA insigniaCMYK"/>
          <p:cNvPicPr preferRelativeResize="0">
            <a:picLocks noChangeAspect="1" noChangeArrowheads="1"/>
          </p:cNvPicPr>
          <p:nvPr/>
        </p:nvPicPr>
        <p:blipFill>
          <a:blip r:embed="rId3" cstate="print"/>
          <a:srcRect/>
          <a:stretch>
            <a:fillRect/>
          </a:stretch>
        </p:blipFill>
        <p:spPr bwMode="auto">
          <a:xfrm>
            <a:off x="10020982" y="554412"/>
            <a:ext cx="799418" cy="640080"/>
          </a:xfrm>
          <a:prstGeom prst="rect">
            <a:avLst/>
          </a:prstGeom>
          <a:noFill/>
          <a:ln w="9525">
            <a:noFill/>
            <a:miter lim="800000"/>
            <a:headEnd/>
            <a:tailEnd/>
          </a:ln>
        </p:spPr>
      </p:pic>
      <p:sp>
        <p:nvSpPr>
          <p:cNvPr id="7" name="TextBox 6"/>
          <p:cNvSpPr txBox="1"/>
          <p:nvPr/>
        </p:nvSpPr>
        <p:spPr>
          <a:xfrm>
            <a:off x="968336" y="759036"/>
            <a:ext cx="2595582" cy="230832"/>
          </a:xfrm>
          <a:prstGeom prst="rect">
            <a:avLst/>
          </a:prstGeom>
          <a:noFill/>
        </p:spPr>
        <p:txBody>
          <a:bodyPr wrap="none" rtlCol="0">
            <a:spAutoFit/>
          </a:bodyPr>
          <a:lstStyle/>
          <a:p>
            <a:r>
              <a:rPr lang="en-US" sz="900" dirty="0" smtClean="0">
                <a:solidFill>
                  <a:schemeClr val="bg1"/>
                </a:solidFill>
              </a:rPr>
              <a:t>National Aeronautics and Space Administration</a:t>
            </a:r>
            <a:endParaRPr lang="en-US" sz="900" dirty="0">
              <a:solidFill>
                <a:schemeClr val="bg1"/>
              </a:solidFill>
            </a:endParaRPr>
          </a:p>
        </p:txBody>
      </p:sp>
    </p:spTree>
    <p:extLst>
      <p:ext uri="{BB962C8B-B14F-4D97-AF65-F5344CB8AC3E}">
        <p14:creationId xmlns:p14="http://schemas.microsoft.com/office/powerpoint/2010/main" val="2096638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SELECTION</a:t>
            </a:r>
            <a:endParaRPr lang="en-US" dirty="0"/>
          </a:p>
        </p:txBody>
      </p:sp>
      <p:sp>
        <p:nvSpPr>
          <p:cNvPr id="11" name="Content Placeholder 2"/>
          <p:cNvSpPr>
            <a:spLocks noGrp="1"/>
          </p:cNvSpPr>
          <p:nvPr>
            <p:ph idx="1"/>
          </p:nvPr>
        </p:nvSpPr>
        <p:spPr>
          <a:xfrm>
            <a:off x="739631" y="1121000"/>
            <a:ext cx="11169810" cy="2057535"/>
          </a:xfrm>
        </p:spPr>
        <p:txBody>
          <a:bodyPr/>
          <a:lstStyle/>
          <a:p>
            <a:r>
              <a:rPr lang="en-US" dirty="0" smtClean="0"/>
              <a:t>Material </a:t>
            </a:r>
            <a:r>
              <a:rPr lang="en-US" dirty="0"/>
              <a:t>s</a:t>
            </a:r>
            <a:r>
              <a:rPr lang="en-US" dirty="0" smtClean="0"/>
              <a:t>election is based primarily on </a:t>
            </a:r>
            <a:r>
              <a:rPr lang="en-US" b="1" dirty="0" smtClean="0"/>
              <a:t>properties</a:t>
            </a:r>
            <a:r>
              <a:rPr lang="en-US" dirty="0" smtClean="0"/>
              <a:t> and </a:t>
            </a:r>
            <a:r>
              <a:rPr lang="en-US" b="1" dirty="0" smtClean="0"/>
              <a:t>application</a:t>
            </a:r>
            <a:r>
              <a:rPr lang="en-US" dirty="0" smtClean="0"/>
              <a:t>:</a:t>
            </a:r>
          </a:p>
          <a:p>
            <a:pPr lvl="1"/>
            <a:r>
              <a:rPr lang="en-US" dirty="0" smtClean="0"/>
              <a:t>Strength</a:t>
            </a:r>
          </a:p>
          <a:p>
            <a:pPr lvl="1"/>
            <a:r>
              <a:rPr lang="en-US" dirty="0" smtClean="0"/>
              <a:t>Weight</a:t>
            </a:r>
          </a:p>
          <a:p>
            <a:pPr lvl="1"/>
            <a:r>
              <a:rPr lang="en-US" dirty="0" smtClean="0"/>
              <a:t>Maximum/minimum temperatures</a:t>
            </a:r>
          </a:p>
          <a:p>
            <a:pPr lvl="1"/>
            <a:r>
              <a:rPr lang="en-US" dirty="0" smtClean="0"/>
              <a:t>Radiation resistance</a:t>
            </a:r>
            <a:endParaRPr lang="en-US" dirty="0"/>
          </a:p>
          <a:p>
            <a:pPr lvl="1"/>
            <a:r>
              <a:rPr lang="en-US" dirty="0"/>
              <a:t>Vacuum stability (outgassing</a:t>
            </a:r>
            <a:r>
              <a:rPr lang="en-US" dirty="0" smtClean="0"/>
              <a:t>)</a:t>
            </a:r>
            <a:endParaRPr lang="en-US" dirty="0"/>
          </a:p>
        </p:txBody>
      </p:sp>
      <p:sp>
        <p:nvSpPr>
          <p:cNvPr id="12" name="Content Placeholder 2"/>
          <p:cNvSpPr txBox="1">
            <a:spLocks/>
          </p:cNvSpPr>
          <p:nvPr/>
        </p:nvSpPr>
        <p:spPr>
          <a:xfrm>
            <a:off x="5437287" y="1459413"/>
            <a:ext cx="4947957" cy="171862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Conductivity (electrical and thermal)</a:t>
            </a:r>
          </a:p>
          <a:p>
            <a:pPr lvl="1"/>
            <a:r>
              <a:rPr lang="en-US" dirty="0" smtClean="0"/>
              <a:t>Thermomechanical stability</a:t>
            </a:r>
          </a:p>
          <a:p>
            <a:pPr lvl="1"/>
            <a:r>
              <a:rPr lang="en-US" dirty="0" smtClean="0"/>
              <a:t>Compatibility with other materials</a:t>
            </a:r>
          </a:p>
          <a:p>
            <a:pPr lvl="1"/>
            <a:r>
              <a:rPr lang="en-US" dirty="0" smtClean="0"/>
              <a:t>Cost, lead times, flight heritage</a:t>
            </a:r>
          </a:p>
          <a:p>
            <a:pPr lvl="1"/>
            <a:endParaRPr lang="en-US" dirty="0" smtClean="0"/>
          </a:p>
        </p:txBody>
      </p:sp>
      <p:grpSp>
        <p:nvGrpSpPr>
          <p:cNvPr id="22" name="Group 21"/>
          <p:cNvGrpSpPr/>
          <p:nvPr/>
        </p:nvGrpSpPr>
        <p:grpSpPr>
          <a:xfrm>
            <a:off x="933242" y="3353312"/>
            <a:ext cx="2667229" cy="1130766"/>
            <a:chOff x="1225557" y="3250545"/>
            <a:chExt cx="2489528" cy="1543662"/>
          </a:xfrm>
        </p:grpSpPr>
        <p:sp>
          <p:nvSpPr>
            <p:cNvPr id="5" name="Rectangle 4"/>
            <p:cNvSpPr/>
            <p:nvPr/>
          </p:nvSpPr>
          <p:spPr>
            <a:xfrm>
              <a:off x="1225558" y="3250545"/>
              <a:ext cx="2489527" cy="353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METALS</a:t>
              </a:r>
              <a:endParaRPr lang="en-US" b="1" dirty="0"/>
            </a:p>
          </p:txBody>
        </p:sp>
        <p:sp>
          <p:nvSpPr>
            <p:cNvPr id="13" name="Rectangle 12"/>
            <p:cNvSpPr/>
            <p:nvPr/>
          </p:nvSpPr>
          <p:spPr>
            <a:xfrm>
              <a:off x="1225557" y="3628102"/>
              <a:ext cx="2489527" cy="1166105"/>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300" b="1" dirty="0" smtClean="0">
                  <a:solidFill>
                    <a:schemeClr val="bg1"/>
                  </a:solidFill>
                </a:rPr>
                <a:t>Structural applications</a:t>
              </a:r>
            </a:p>
            <a:p>
              <a:r>
                <a:rPr lang="en-US" sz="1200" dirty="0" smtClean="0">
                  <a:solidFill>
                    <a:schemeClr val="bg1"/>
                  </a:solidFill>
                </a:rPr>
                <a:t>Ex: structures, fasteners, etc.</a:t>
              </a:r>
            </a:p>
          </p:txBody>
        </p:sp>
      </p:grpSp>
      <p:grpSp>
        <p:nvGrpSpPr>
          <p:cNvPr id="23" name="Group 22"/>
          <p:cNvGrpSpPr/>
          <p:nvPr/>
        </p:nvGrpSpPr>
        <p:grpSpPr>
          <a:xfrm>
            <a:off x="3623275" y="3353313"/>
            <a:ext cx="2669755" cy="1140760"/>
            <a:chOff x="3797239" y="3236902"/>
            <a:chExt cx="2489535" cy="1557305"/>
          </a:xfrm>
        </p:grpSpPr>
        <p:sp>
          <p:nvSpPr>
            <p:cNvPr id="6" name="Rectangle 5"/>
            <p:cNvSpPr/>
            <p:nvPr/>
          </p:nvSpPr>
          <p:spPr>
            <a:xfrm>
              <a:off x="3797247" y="3236902"/>
              <a:ext cx="2489527" cy="367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GLASS &amp; CERAMICS</a:t>
              </a:r>
              <a:endParaRPr lang="en-US" b="1" dirty="0"/>
            </a:p>
          </p:txBody>
        </p:sp>
        <p:sp>
          <p:nvSpPr>
            <p:cNvPr id="14" name="Rectangle 13"/>
            <p:cNvSpPr/>
            <p:nvPr/>
          </p:nvSpPr>
          <p:spPr>
            <a:xfrm>
              <a:off x="3797239" y="3628102"/>
              <a:ext cx="2489527" cy="1166105"/>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300" b="1" dirty="0" smtClean="0">
                  <a:solidFill>
                    <a:schemeClr val="bg1"/>
                  </a:solidFill>
                </a:rPr>
                <a:t>Optical &amp; high temperature applications</a:t>
              </a:r>
            </a:p>
            <a:p>
              <a:r>
                <a:rPr lang="en-US" sz="1200" dirty="0" smtClean="0">
                  <a:solidFill>
                    <a:schemeClr val="bg1"/>
                  </a:solidFill>
                </a:rPr>
                <a:t>Ex: mirrors, coatings, thermal protection, etc.</a:t>
              </a:r>
              <a:endParaRPr lang="en-US" sz="1200" dirty="0">
                <a:solidFill>
                  <a:schemeClr val="bg1"/>
                </a:solidFill>
              </a:endParaRPr>
            </a:p>
          </p:txBody>
        </p:sp>
      </p:grpSp>
      <p:grpSp>
        <p:nvGrpSpPr>
          <p:cNvPr id="25" name="Group 24"/>
          <p:cNvGrpSpPr/>
          <p:nvPr/>
        </p:nvGrpSpPr>
        <p:grpSpPr>
          <a:xfrm>
            <a:off x="8957781" y="3351868"/>
            <a:ext cx="2663195" cy="1142203"/>
            <a:chOff x="8959423" y="3248574"/>
            <a:chExt cx="2470729" cy="1559274"/>
          </a:xfrm>
        </p:grpSpPr>
        <p:sp>
          <p:nvSpPr>
            <p:cNvPr id="7" name="Rectangle 6"/>
            <p:cNvSpPr/>
            <p:nvPr/>
          </p:nvSpPr>
          <p:spPr>
            <a:xfrm>
              <a:off x="8959423" y="3248574"/>
              <a:ext cx="2470729" cy="371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COMPOSITES</a:t>
              </a:r>
              <a:endParaRPr lang="en-US" b="1" dirty="0"/>
            </a:p>
          </p:txBody>
        </p:sp>
        <p:sp>
          <p:nvSpPr>
            <p:cNvPr id="15" name="Rectangle 14"/>
            <p:cNvSpPr/>
            <p:nvPr/>
          </p:nvSpPr>
          <p:spPr>
            <a:xfrm>
              <a:off x="8959423" y="3641746"/>
              <a:ext cx="2470728" cy="1166102"/>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300" b="1" dirty="0" smtClean="0">
                  <a:solidFill>
                    <a:schemeClr val="bg1"/>
                  </a:solidFill>
                </a:rPr>
                <a:t>Structural &amp; high temperature applications </a:t>
              </a:r>
            </a:p>
            <a:p>
              <a:r>
                <a:rPr lang="en-US" sz="1200" dirty="0" smtClean="0">
                  <a:solidFill>
                    <a:schemeClr val="bg1"/>
                  </a:solidFill>
                </a:rPr>
                <a:t>Ex: structures, heat shields, etc.</a:t>
              </a:r>
            </a:p>
            <a:p>
              <a:endParaRPr lang="en-US" sz="1600" dirty="0" smtClean="0">
                <a:solidFill>
                  <a:schemeClr val="bg1"/>
                </a:solidFill>
              </a:endParaRPr>
            </a:p>
          </p:txBody>
        </p:sp>
      </p:grpSp>
      <p:grpSp>
        <p:nvGrpSpPr>
          <p:cNvPr id="24" name="Group 23"/>
          <p:cNvGrpSpPr/>
          <p:nvPr/>
        </p:nvGrpSpPr>
        <p:grpSpPr>
          <a:xfrm>
            <a:off x="6315149" y="3351869"/>
            <a:ext cx="2622369" cy="1142203"/>
            <a:chOff x="6915261" y="3138644"/>
            <a:chExt cx="2510703" cy="1545631"/>
          </a:xfrm>
        </p:grpSpPr>
        <p:sp>
          <p:nvSpPr>
            <p:cNvPr id="8" name="Rectangle 7"/>
            <p:cNvSpPr/>
            <p:nvPr/>
          </p:nvSpPr>
          <p:spPr>
            <a:xfrm>
              <a:off x="6915261" y="3138644"/>
              <a:ext cx="2510703" cy="366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POLYMERS</a:t>
              </a:r>
              <a:endParaRPr lang="en-US" b="1" dirty="0"/>
            </a:p>
          </p:txBody>
        </p:sp>
        <p:sp>
          <p:nvSpPr>
            <p:cNvPr id="16" name="Rectangle 15"/>
            <p:cNvSpPr/>
            <p:nvPr/>
          </p:nvSpPr>
          <p:spPr>
            <a:xfrm>
              <a:off x="6915262" y="3528376"/>
              <a:ext cx="2510702" cy="1155899"/>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300" b="1" dirty="0" smtClean="0">
                  <a:solidFill>
                    <a:schemeClr val="bg1"/>
                  </a:solidFill>
                </a:rPr>
                <a:t>Bonding applications</a:t>
              </a:r>
            </a:p>
            <a:p>
              <a:r>
                <a:rPr lang="en-US" sz="1200" dirty="0" smtClean="0">
                  <a:solidFill>
                    <a:schemeClr val="bg1"/>
                  </a:solidFill>
                </a:rPr>
                <a:t>Ex: adhesives, staking, etc.</a:t>
              </a:r>
            </a:p>
          </p:txBody>
        </p:sp>
      </p:grpSp>
      <p:grpSp>
        <p:nvGrpSpPr>
          <p:cNvPr id="4" name="Group 3"/>
          <p:cNvGrpSpPr/>
          <p:nvPr/>
        </p:nvGrpSpPr>
        <p:grpSpPr>
          <a:xfrm>
            <a:off x="933242" y="4526853"/>
            <a:ext cx="10825210" cy="1946715"/>
            <a:chOff x="986380" y="4366537"/>
            <a:chExt cx="10825210" cy="1946715"/>
          </a:xfrm>
        </p:grpSpPr>
        <p:grpSp>
          <p:nvGrpSpPr>
            <p:cNvPr id="40" name="Group 39"/>
            <p:cNvGrpSpPr/>
            <p:nvPr/>
          </p:nvGrpSpPr>
          <p:grpSpPr>
            <a:xfrm>
              <a:off x="9010917" y="4381990"/>
              <a:ext cx="2800673" cy="1931257"/>
              <a:chOff x="8943422" y="4957922"/>
              <a:chExt cx="2611608" cy="1576299"/>
            </a:xfrm>
          </p:grpSpPr>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6794" t="6548"/>
              <a:stretch/>
            </p:blipFill>
            <p:spPr>
              <a:xfrm>
                <a:off x="8943422" y="4957922"/>
                <a:ext cx="2483411" cy="1447439"/>
              </a:xfrm>
              <a:prstGeom prst="rect">
                <a:avLst/>
              </a:prstGeom>
            </p:spPr>
          </p:pic>
          <p:sp>
            <p:nvSpPr>
              <p:cNvPr id="32" name="TextBox 31"/>
              <p:cNvSpPr txBox="1"/>
              <p:nvPr/>
            </p:nvSpPr>
            <p:spPr>
              <a:xfrm>
                <a:off x="10380731" y="6380333"/>
                <a:ext cx="1174299"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15</a:t>
                </a:r>
                <a:r>
                  <a:rPr lang="en-US" sz="400" b="1" dirty="0" smtClean="0">
                    <a:solidFill>
                      <a:schemeClr val="bg1">
                        <a:lumMod val="50000"/>
                        <a:lumOff val="50000"/>
                      </a:schemeClr>
                    </a:solidFill>
                  </a:rPr>
                  <a:t>IMAGE CREDIT: NASA/JPL-CALTECH</a:t>
                </a:r>
                <a:endParaRPr lang="en-US" sz="400" b="1" dirty="0">
                  <a:solidFill>
                    <a:schemeClr val="bg1">
                      <a:lumMod val="50000"/>
                      <a:lumOff val="50000"/>
                    </a:schemeClr>
                  </a:solidFill>
                </a:endParaRPr>
              </a:p>
            </p:txBody>
          </p:sp>
        </p:grpSp>
        <p:grpSp>
          <p:nvGrpSpPr>
            <p:cNvPr id="37" name="Group 36"/>
            <p:cNvGrpSpPr/>
            <p:nvPr/>
          </p:nvGrpSpPr>
          <p:grpSpPr>
            <a:xfrm>
              <a:off x="986380" y="4366538"/>
              <a:ext cx="2723436" cy="1946714"/>
              <a:chOff x="1233924" y="4945307"/>
              <a:chExt cx="2539585" cy="1588914"/>
            </a:xfrm>
          </p:grpSpPr>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t="12685"/>
              <a:stretch/>
            </p:blipFill>
            <p:spPr>
              <a:xfrm>
                <a:off x="1233924" y="4945307"/>
                <a:ext cx="2487172" cy="1447439"/>
              </a:xfrm>
              <a:prstGeom prst="rect">
                <a:avLst/>
              </a:prstGeom>
            </p:spPr>
          </p:pic>
          <p:sp>
            <p:nvSpPr>
              <p:cNvPr id="33" name="TextBox 32"/>
              <p:cNvSpPr txBox="1"/>
              <p:nvPr/>
            </p:nvSpPr>
            <p:spPr>
              <a:xfrm>
                <a:off x="3000973" y="6380333"/>
                <a:ext cx="772536"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12</a:t>
                </a:r>
                <a:r>
                  <a:rPr lang="en-US" sz="400" b="1" dirty="0" smtClean="0">
                    <a:solidFill>
                      <a:schemeClr val="bg1">
                        <a:lumMod val="50000"/>
                        <a:lumOff val="50000"/>
                      </a:schemeClr>
                    </a:solidFill>
                  </a:rPr>
                  <a:t>IMAGE CREDIT: NASA</a:t>
                </a:r>
                <a:endParaRPr lang="en-US" sz="400" b="1" dirty="0">
                  <a:solidFill>
                    <a:schemeClr val="bg1">
                      <a:lumMod val="50000"/>
                      <a:lumOff val="50000"/>
                    </a:schemeClr>
                  </a:solidFill>
                </a:endParaRPr>
              </a:p>
            </p:txBody>
          </p:sp>
        </p:grpSp>
        <p:grpSp>
          <p:nvGrpSpPr>
            <p:cNvPr id="38" name="Group 37"/>
            <p:cNvGrpSpPr/>
            <p:nvPr/>
          </p:nvGrpSpPr>
          <p:grpSpPr>
            <a:xfrm>
              <a:off x="3676414" y="4366538"/>
              <a:ext cx="2782490" cy="1919381"/>
              <a:chOff x="3793920" y="4967616"/>
              <a:chExt cx="2594652" cy="1566605"/>
            </a:xfrm>
          </p:grpSpPr>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l="17579" r="1862" b="29668"/>
              <a:stretch/>
            </p:blipFill>
            <p:spPr>
              <a:xfrm>
                <a:off x="3793920" y="4967616"/>
                <a:ext cx="2489527" cy="1447439"/>
              </a:xfrm>
              <a:prstGeom prst="rect">
                <a:avLst/>
              </a:prstGeom>
            </p:spPr>
          </p:pic>
          <p:sp>
            <p:nvSpPr>
              <p:cNvPr id="34" name="TextBox 33"/>
              <p:cNvSpPr txBox="1"/>
              <p:nvPr/>
            </p:nvSpPr>
            <p:spPr>
              <a:xfrm>
                <a:off x="5057315" y="6380333"/>
                <a:ext cx="1331257"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13</a:t>
                </a:r>
                <a:r>
                  <a:rPr lang="en-US" sz="400" b="1" dirty="0" smtClean="0">
                    <a:solidFill>
                      <a:schemeClr val="bg1">
                        <a:lumMod val="50000"/>
                        <a:lumOff val="50000"/>
                      </a:schemeClr>
                    </a:solidFill>
                  </a:rPr>
                  <a:t>IMAGE CREDIT: NASA/AUBREY GEMIGNANI</a:t>
                </a:r>
                <a:endParaRPr lang="en-US" sz="400" b="1" dirty="0">
                  <a:solidFill>
                    <a:schemeClr val="bg1">
                      <a:lumMod val="50000"/>
                      <a:lumOff val="50000"/>
                    </a:schemeClr>
                  </a:solidFill>
                </a:endParaRPr>
              </a:p>
            </p:txBody>
          </p:sp>
        </p:grpSp>
        <p:grpSp>
          <p:nvGrpSpPr>
            <p:cNvPr id="39" name="Group 38"/>
            <p:cNvGrpSpPr/>
            <p:nvPr/>
          </p:nvGrpSpPr>
          <p:grpSpPr>
            <a:xfrm>
              <a:off x="6368286" y="4366537"/>
              <a:ext cx="2733249" cy="1946712"/>
              <a:chOff x="6388571" y="4945308"/>
              <a:chExt cx="2548735" cy="1588913"/>
            </a:xfrm>
          </p:grpSpPr>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8571" y="4945308"/>
                <a:ext cx="2466569" cy="1531693"/>
              </a:xfrm>
              <a:prstGeom prst="rect">
                <a:avLst/>
              </a:prstGeom>
            </p:spPr>
          </p:pic>
          <p:sp>
            <p:nvSpPr>
              <p:cNvPr id="36" name="TextBox 35"/>
              <p:cNvSpPr txBox="1"/>
              <p:nvPr/>
            </p:nvSpPr>
            <p:spPr>
              <a:xfrm>
                <a:off x="8149765" y="6380333"/>
                <a:ext cx="787541"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14</a:t>
                </a:r>
                <a:r>
                  <a:rPr lang="en-US" sz="400" b="1" dirty="0" smtClean="0">
                    <a:solidFill>
                      <a:schemeClr val="bg1">
                        <a:lumMod val="50000"/>
                        <a:lumOff val="50000"/>
                      </a:schemeClr>
                    </a:solidFill>
                  </a:rPr>
                  <a:t>IMAGE CREDIT: NASA</a:t>
                </a:r>
                <a:endParaRPr lang="en-US" sz="400" b="1" dirty="0">
                  <a:solidFill>
                    <a:schemeClr val="bg1">
                      <a:lumMod val="50000"/>
                      <a:lumOff val="50000"/>
                    </a:schemeClr>
                  </a:solidFill>
                </a:endParaRPr>
              </a:p>
            </p:txBody>
          </p:sp>
        </p:grpSp>
      </p:grpSp>
    </p:spTree>
    <p:extLst>
      <p:ext uri="{BB962C8B-B14F-4D97-AF65-F5344CB8AC3E}">
        <p14:creationId xmlns:p14="http://schemas.microsoft.com/office/powerpoint/2010/main" val="149693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1495425" y="2219325"/>
            <a:ext cx="10001250" cy="3241673"/>
          </a:xfrm>
        </p:spPr>
        <p:txBody>
          <a:bodyPr/>
          <a:lstStyle/>
          <a:p>
            <a:r>
              <a:rPr lang="en-US" b="1" dirty="0" smtClean="0"/>
              <a:t>SPACECRAFT AND ENVIRONMENTAL TESTING</a:t>
            </a:r>
            <a:endParaRPr lang="en-US" b="1" dirty="0"/>
          </a:p>
        </p:txBody>
      </p:sp>
    </p:spTree>
    <p:extLst>
      <p:ext uri="{BB962C8B-B14F-4D97-AF65-F5344CB8AC3E}">
        <p14:creationId xmlns:p14="http://schemas.microsoft.com/office/powerpoint/2010/main" val="418927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TESTING</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4006" b="16565"/>
          <a:stretch/>
        </p:blipFill>
        <p:spPr>
          <a:xfrm>
            <a:off x="4423292" y="3920964"/>
            <a:ext cx="7238006" cy="2477216"/>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116" t="7656" b="1982"/>
          <a:stretch/>
        </p:blipFill>
        <p:spPr>
          <a:xfrm>
            <a:off x="4413930" y="1288473"/>
            <a:ext cx="3876492" cy="2327563"/>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3606" b="-1"/>
          <a:stretch/>
        </p:blipFill>
        <p:spPr>
          <a:xfrm>
            <a:off x="825335" y="1282615"/>
            <a:ext cx="3524727" cy="5115565"/>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637" b="9591"/>
          <a:stretch/>
        </p:blipFill>
        <p:spPr>
          <a:xfrm>
            <a:off x="8342415" y="1282535"/>
            <a:ext cx="3309521" cy="2328806"/>
          </a:xfrm>
          <a:prstGeom prst="rect">
            <a:avLst/>
          </a:prstGeom>
        </p:spPr>
      </p:pic>
      <p:sp>
        <p:nvSpPr>
          <p:cNvPr id="21" name="TextBox 20"/>
          <p:cNvSpPr txBox="1"/>
          <p:nvPr/>
        </p:nvSpPr>
        <p:spPr>
          <a:xfrm>
            <a:off x="10207974" y="3594437"/>
            <a:ext cx="1495955"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18</a:t>
            </a:r>
            <a:r>
              <a:rPr lang="en-US" sz="400" b="1" dirty="0" smtClean="0">
                <a:solidFill>
                  <a:schemeClr val="bg1">
                    <a:lumMod val="50000"/>
                    <a:lumOff val="50000"/>
                  </a:schemeClr>
                </a:solidFill>
              </a:rPr>
              <a:t>IMAGE CREDIT: NASA/PLUM BROOK STATION/SEC</a:t>
            </a:r>
            <a:endParaRPr lang="en-US" sz="400" b="1" dirty="0">
              <a:solidFill>
                <a:schemeClr val="bg1">
                  <a:lumMod val="50000"/>
                  <a:lumOff val="50000"/>
                </a:schemeClr>
              </a:solidFill>
            </a:endParaRPr>
          </a:p>
        </p:txBody>
      </p:sp>
      <p:sp>
        <p:nvSpPr>
          <p:cNvPr id="22" name="Rectangle 21"/>
          <p:cNvSpPr/>
          <p:nvPr/>
        </p:nvSpPr>
        <p:spPr>
          <a:xfrm>
            <a:off x="4490052" y="1020363"/>
            <a:ext cx="3800370" cy="276999"/>
          </a:xfrm>
          <a:prstGeom prst="rect">
            <a:avLst/>
          </a:prstGeom>
        </p:spPr>
        <p:txBody>
          <a:bodyPr wrap="square">
            <a:spAutoFit/>
          </a:bodyPr>
          <a:lstStyle/>
          <a:p>
            <a:r>
              <a:rPr lang="en-US" sz="1200" b="1" dirty="0" smtClean="0">
                <a:solidFill>
                  <a:srgbClr val="000000"/>
                </a:solidFill>
                <a:latin typeface="Helvetica" panose="020B0604020202020204" pitchFamily="34" charset="0"/>
              </a:rPr>
              <a:t>SPACE ENVIRONMENT SIMULATOR CHAMBER</a:t>
            </a:r>
          </a:p>
        </p:txBody>
      </p:sp>
      <p:sp>
        <p:nvSpPr>
          <p:cNvPr id="23" name="Rectangle 22"/>
          <p:cNvSpPr/>
          <p:nvPr/>
        </p:nvSpPr>
        <p:spPr>
          <a:xfrm>
            <a:off x="9466294" y="1020363"/>
            <a:ext cx="1483360" cy="276999"/>
          </a:xfrm>
          <a:prstGeom prst="rect">
            <a:avLst/>
          </a:prstGeom>
        </p:spPr>
        <p:txBody>
          <a:bodyPr wrap="square">
            <a:spAutoFit/>
          </a:bodyPr>
          <a:lstStyle/>
          <a:p>
            <a:r>
              <a:rPr lang="en-US" sz="1200" b="1" dirty="0" smtClean="0">
                <a:solidFill>
                  <a:srgbClr val="000000"/>
                </a:solidFill>
                <a:latin typeface="Helvetica" panose="020B0604020202020204" pitchFamily="34" charset="0"/>
              </a:rPr>
              <a:t>SHAKER TABLE</a:t>
            </a:r>
          </a:p>
        </p:txBody>
      </p:sp>
      <p:sp>
        <p:nvSpPr>
          <p:cNvPr id="26" name="Rectangle 25"/>
          <p:cNvSpPr/>
          <p:nvPr/>
        </p:nvSpPr>
        <p:spPr>
          <a:xfrm>
            <a:off x="1332938" y="1005536"/>
            <a:ext cx="2509519" cy="276999"/>
          </a:xfrm>
          <a:prstGeom prst="rect">
            <a:avLst/>
          </a:prstGeom>
        </p:spPr>
        <p:txBody>
          <a:bodyPr wrap="square">
            <a:spAutoFit/>
          </a:bodyPr>
          <a:lstStyle/>
          <a:p>
            <a:r>
              <a:rPr lang="en-US" sz="1200" b="1" dirty="0" smtClean="0">
                <a:solidFill>
                  <a:srgbClr val="000000"/>
                </a:solidFill>
                <a:latin typeface="Helvetica" panose="020B0604020202020204" pitchFamily="34" charset="0"/>
              </a:rPr>
              <a:t>ACOUSTIC TEST CHAMBER</a:t>
            </a:r>
          </a:p>
        </p:txBody>
      </p:sp>
      <p:sp>
        <p:nvSpPr>
          <p:cNvPr id="27" name="Rectangle 26"/>
          <p:cNvSpPr/>
          <p:nvPr/>
        </p:nvSpPr>
        <p:spPr>
          <a:xfrm>
            <a:off x="7683086" y="3671381"/>
            <a:ext cx="1318658" cy="276999"/>
          </a:xfrm>
          <a:prstGeom prst="rect">
            <a:avLst/>
          </a:prstGeom>
        </p:spPr>
        <p:txBody>
          <a:bodyPr wrap="square">
            <a:spAutoFit/>
          </a:bodyPr>
          <a:lstStyle/>
          <a:p>
            <a:r>
              <a:rPr lang="en-US" sz="1200" b="1" dirty="0" smtClean="0">
                <a:solidFill>
                  <a:srgbClr val="000000"/>
                </a:solidFill>
                <a:latin typeface="Helvetica" panose="020B0604020202020204" pitchFamily="34" charset="0"/>
              </a:rPr>
              <a:t>CENTRIFUGE</a:t>
            </a:r>
          </a:p>
        </p:txBody>
      </p:sp>
      <p:sp>
        <p:nvSpPr>
          <p:cNvPr id="12" name="TextBox 11"/>
          <p:cNvSpPr txBox="1"/>
          <p:nvPr/>
        </p:nvSpPr>
        <p:spPr>
          <a:xfrm>
            <a:off x="3084226" y="6364909"/>
            <a:ext cx="1265836"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16</a:t>
            </a:r>
            <a:r>
              <a:rPr lang="en-US" sz="400" b="1" dirty="0" smtClean="0">
                <a:solidFill>
                  <a:schemeClr val="bg1">
                    <a:lumMod val="50000"/>
                    <a:lumOff val="50000"/>
                  </a:schemeClr>
                </a:solidFill>
              </a:rPr>
              <a:t>IMAGE CREDIT: NASA/GSFC/CHRIS GUNN</a:t>
            </a:r>
            <a:endParaRPr lang="en-US" sz="400" b="1" dirty="0">
              <a:solidFill>
                <a:schemeClr val="bg1">
                  <a:lumMod val="50000"/>
                  <a:lumOff val="50000"/>
                </a:schemeClr>
              </a:solidFill>
            </a:endParaRPr>
          </a:p>
        </p:txBody>
      </p:sp>
      <p:sp>
        <p:nvSpPr>
          <p:cNvPr id="13" name="TextBox 12"/>
          <p:cNvSpPr txBox="1"/>
          <p:nvPr/>
        </p:nvSpPr>
        <p:spPr>
          <a:xfrm>
            <a:off x="7022892" y="3594437"/>
            <a:ext cx="1257209"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17</a:t>
            </a:r>
            <a:r>
              <a:rPr lang="en-US" sz="400" b="1" dirty="0" smtClean="0">
                <a:solidFill>
                  <a:schemeClr val="bg1">
                    <a:lumMod val="50000"/>
                    <a:lumOff val="50000"/>
                  </a:schemeClr>
                </a:solidFill>
              </a:rPr>
              <a:t>IMAGE CREDIT: NASA/GSFC/CHRIS GUNN</a:t>
            </a:r>
            <a:endParaRPr lang="en-US" sz="400" b="1" dirty="0">
              <a:solidFill>
                <a:schemeClr val="bg1">
                  <a:lumMod val="50000"/>
                  <a:lumOff val="50000"/>
                </a:schemeClr>
              </a:solidFill>
            </a:endParaRPr>
          </a:p>
        </p:txBody>
      </p:sp>
      <p:sp>
        <p:nvSpPr>
          <p:cNvPr id="17" name="TextBox 16"/>
          <p:cNvSpPr txBox="1"/>
          <p:nvPr/>
        </p:nvSpPr>
        <p:spPr>
          <a:xfrm>
            <a:off x="10365699" y="6364909"/>
            <a:ext cx="1368830"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19</a:t>
            </a:r>
            <a:r>
              <a:rPr lang="en-US" sz="400" b="1" dirty="0" smtClean="0">
                <a:solidFill>
                  <a:schemeClr val="bg1">
                    <a:lumMod val="50000"/>
                    <a:lumOff val="50000"/>
                  </a:schemeClr>
                </a:solidFill>
              </a:rPr>
              <a:t>IMAGE CREDIT: NASA/GSFC/REBECCA ROTH</a:t>
            </a:r>
            <a:endParaRPr lang="en-US" sz="400" b="1" dirty="0">
              <a:solidFill>
                <a:schemeClr val="bg1">
                  <a:lumMod val="50000"/>
                  <a:lumOff val="50000"/>
                </a:schemeClr>
              </a:solidFill>
            </a:endParaRPr>
          </a:p>
        </p:txBody>
      </p:sp>
    </p:spTree>
    <p:extLst>
      <p:ext uri="{BB962C8B-B14F-4D97-AF65-F5344CB8AC3E}">
        <p14:creationId xmlns:p14="http://schemas.microsoft.com/office/powerpoint/2010/main" val="3477980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VACUUM TESTING</a:t>
            </a:r>
            <a:endParaRPr lang="en-US" dirty="0"/>
          </a:p>
        </p:txBody>
      </p:sp>
      <p:sp>
        <p:nvSpPr>
          <p:cNvPr id="11" name="Content Placeholder 2"/>
          <p:cNvSpPr>
            <a:spLocks noGrp="1"/>
          </p:cNvSpPr>
          <p:nvPr>
            <p:ph idx="1"/>
          </p:nvPr>
        </p:nvSpPr>
        <p:spPr>
          <a:xfrm>
            <a:off x="6115946" y="1404466"/>
            <a:ext cx="5657723" cy="4917232"/>
          </a:xfrm>
        </p:spPr>
        <p:txBody>
          <a:bodyPr/>
          <a:lstStyle/>
          <a:p>
            <a:r>
              <a:rPr lang="en-US" sz="1800" b="1" dirty="0" smtClean="0"/>
              <a:t>Thermal vacuum (TVAC) testing</a:t>
            </a:r>
            <a:r>
              <a:rPr lang="en-US" sz="1800" dirty="0" smtClean="0"/>
              <a:t> is crucial for simulating severe temperature swings in space and vacuum environment</a:t>
            </a:r>
          </a:p>
          <a:p>
            <a:r>
              <a:rPr lang="en-US" sz="1800" dirty="0" smtClean="0"/>
              <a:t>Determines if</a:t>
            </a:r>
            <a:r>
              <a:rPr lang="en-US" sz="1800" dirty="0"/>
              <a:t> hardware will function </a:t>
            </a:r>
            <a:r>
              <a:rPr lang="en-US" sz="1800" dirty="0" smtClean="0"/>
              <a:t>properly in vacuum and can withstand extreme environment; for example: working electronics, no CTE mismatch, no delamination, no cracking, or contamination of sensitive components</a:t>
            </a:r>
          </a:p>
          <a:p>
            <a:r>
              <a:rPr lang="en-US" sz="1800" b="1" dirty="0" smtClean="0"/>
              <a:t>Bake-outs</a:t>
            </a:r>
            <a:r>
              <a:rPr lang="en-US" sz="1800" dirty="0" smtClean="0"/>
              <a:t> are performed on contamination sensitive hardware to bring outgassing components to an acceptable level</a:t>
            </a:r>
          </a:p>
          <a:p>
            <a:r>
              <a:rPr lang="en-US" sz="1800" dirty="0" smtClean="0"/>
              <a:t>Scavenger plates and cold fingers in the chamber monitor the condensable species coming from the hardware that are present during the test</a:t>
            </a:r>
          </a:p>
          <a:p>
            <a:r>
              <a:rPr lang="en-US" sz="1800" dirty="0" smtClean="0"/>
              <a:t>The collected condensed materials can then be rinsed with solvent and undergo chemical analysis to identify species</a:t>
            </a:r>
          </a:p>
        </p:txBody>
      </p:sp>
      <p:grpSp>
        <p:nvGrpSpPr>
          <p:cNvPr id="14" name="Group 13"/>
          <p:cNvGrpSpPr/>
          <p:nvPr/>
        </p:nvGrpSpPr>
        <p:grpSpPr>
          <a:xfrm>
            <a:off x="766869" y="2913102"/>
            <a:ext cx="5299975" cy="3648268"/>
            <a:chOff x="677322" y="3018111"/>
            <a:chExt cx="5176089" cy="356299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22" y="3018111"/>
              <a:ext cx="5102778" cy="3430396"/>
            </a:xfrm>
            <a:prstGeom prst="rect">
              <a:avLst/>
            </a:prstGeom>
          </p:spPr>
        </p:pic>
        <p:sp>
          <p:nvSpPr>
            <p:cNvPr id="13" name="TextBox 12"/>
            <p:cNvSpPr txBox="1"/>
            <p:nvPr/>
          </p:nvSpPr>
          <p:spPr>
            <a:xfrm>
              <a:off x="4761877" y="6430810"/>
              <a:ext cx="1091534" cy="150291"/>
            </a:xfrm>
            <a:prstGeom prst="rect">
              <a:avLst/>
            </a:prstGeom>
            <a:noFill/>
          </p:spPr>
          <p:txBody>
            <a:bodyPr wrap="square" rtlCol="0">
              <a:spAutoFit/>
            </a:bodyPr>
            <a:lstStyle/>
            <a:p>
              <a:r>
                <a:rPr lang="en-US" sz="400" b="1" baseline="30000" dirty="0" smtClean="0">
                  <a:solidFill>
                    <a:schemeClr val="bg1">
                      <a:lumMod val="50000"/>
                      <a:lumOff val="50000"/>
                    </a:schemeClr>
                  </a:solidFill>
                </a:rPr>
                <a:t>20</a:t>
              </a:r>
              <a:r>
                <a:rPr lang="en-US" sz="400" b="1" dirty="0" smtClean="0">
                  <a:solidFill>
                    <a:schemeClr val="bg1">
                      <a:lumMod val="50000"/>
                      <a:lumOff val="50000"/>
                    </a:schemeClr>
                  </a:solidFill>
                </a:rPr>
                <a:t>IMAGE CREDIT: NASA/CHRIS GUNN</a:t>
              </a:r>
              <a:endParaRPr lang="en-US" sz="400" b="1" dirty="0">
                <a:solidFill>
                  <a:schemeClr val="bg1">
                    <a:lumMod val="50000"/>
                    <a:lumOff val="50000"/>
                  </a:schemeClr>
                </a:solidFill>
              </a:endParaRPr>
            </a:p>
          </p:txBody>
        </p:sp>
      </p:grpSp>
      <p:grpSp>
        <p:nvGrpSpPr>
          <p:cNvPr id="8" name="Group 7"/>
          <p:cNvGrpSpPr/>
          <p:nvPr/>
        </p:nvGrpSpPr>
        <p:grpSpPr>
          <a:xfrm>
            <a:off x="1453906" y="983542"/>
            <a:ext cx="3850834" cy="1838535"/>
            <a:chOff x="1453906" y="935117"/>
            <a:chExt cx="3850834" cy="1838535"/>
          </a:xfrm>
        </p:grpSpPr>
        <p:sp>
          <p:nvSpPr>
            <p:cNvPr id="7" name="Rectangle 6"/>
            <p:cNvSpPr/>
            <p:nvPr/>
          </p:nvSpPr>
          <p:spPr>
            <a:xfrm>
              <a:off x="1453906" y="1143887"/>
              <a:ext cx="1930551" cy="1596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74189" y="1143887"/>
              <a:ext cx="1930551" cy="1596644"/>
            </a:xfrm>
            <a:prstGeom prst="rect">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906441" y="1642755"/>
              <a:ext cx="1016807" cy="428766"/>
              <a:chOff x="7370764" y="5349890"/>
              <a:chExt cx="1988245" cy="838400"/>
            </a:xfrm>
          </p:grpSpPr>
          <p:sp>
            <p:nvSpPr>
              <p:cNvPr id="3" name="Rectangle 2"/>
              <p:cNvSpPr/>
              <p:nvPr/>
            </p:nvSpPr>
            <p:spPr>
              <a:xfrm rot="1531963">
                <a:off x="8149992" y="5588023"/>
                <a:ext cx="424612" cy="384985"/>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370764" y="5349890"/>
                <a:ext cx="1988245" cy="838400"/>
                <a:chOff x="7370764" y="5349890"/>
                <a:chExt cx="1988245" cy="838400"/>
              </a:xfrm>
            </p:grpSpPr>
            <p:sp>
              <p:nvSpPr>
                <p:cNvPr id="5" name="Rectangle 4"/>
                <p:cNvSpPr/>
                <p:nvPr/>
              </p:nvSpPr>
              <p:spPr>
                <a:xfrm rot="1329746">
                  <a:off x="8556939" y="5874127"/>
                  <a:ext cx="802070" cy="314163"/>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537547">
                  <a:off x="7370764" y="5349890"/>
                  <a:ext cx="814243" cy="30351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373997">
                  <a:off x="7995272" y="5945086"/>
                  <a:ext cx="407055" cy="17108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2115181">
                  <a:off x="8112916" y="6108969"/>
                  <a:ext cx="78936" cy="52507"/>
                </a:xfrm>
                <a:prstGeom prst="triangl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500954">
                  <a:off x="8397781" y="5556406"/>
                  <a:ext cx="146906" cy="59914"/>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p:cNvSpPr txBox="1"/>
            <p:nvPr/>
          </p:nvSpPr>
          <p:spPr>
            <a:xfrm>
              <a:off x="2032458" y="2465875"/>
              <a:ext cx="741311" cy="307777"/>
            </a:xfrm>
            <a:prstGeom prst="rect">
              <a:avLst/>
            </a:prstGeom>
            <a:noFill/>
          </p:spPr>
          <p:txBody>
            <a:bodyPr wrap="square" rtlCol="0">
              <a:spAutoFit/>
            </a:bodyPr>
            <a:lstStyle/>
            <a:p>
              <a:r>
                <a:rPr lang="en-US" sz="1400" b="1" dirty="0" smtClean="0">
                  <a:solidFill>
                    <a:schemeClr val="accent1">
                      <a:lumMod val="75000"/>
                    </a:schemeClr>
                  </a:solidFill>
                </a:rPr>
                <a:t>-150°C</a:t>
              </a:r>
              <a:endParaRPr lang="en-US" sz="1400" b="1" dirty="0">
                <a:solidFill>
                  <a:schemeClr val="accent1">
                    <a:lumMod val="75000"/>
                  </a:schemeClr>
                </a:solidFill>
              </a:endParaRPr>
            </a:p>
          </p:txBody>
        </p:sp>
        <p:sp>
          <p:nvSpPr>
            <p:cNvPr id="22" name="TextBox 21"/>
            <p:cNvSpPr txBox="1"/>
            <p:nvPr/>
          </p:nvSpPr>
          <p:spPr>
            <a:xfrm>
              <a:off x="3984878" y="2462933"/>
              <a:ext cx="719441" cy="293852"/>
            </a:xfrm>
            <a:prstGeom prst="rect">
              <a:avLst/>
            </a:prstGeom>
            <a:noFill/>
          </p:spPr>
          <p:txBody>
            <a:bodyPr wrap="square" rtlCol="0">
              <a:spAutoFit/>
            </a:bodyPr>
            <a:lstStyle/>
            <a:p>
              <a:r>
                <a:rPr lang="en-US" sz="1400" b="1" dirty="0" smtClean="0">
                  <a:solidFill>
                    <a:schemeClr val="accent3">
                      <a:lumMod val="75000"/>
                    </a:schemeClr>
                  </a:solidFill>
                </a:rPr>
                <a:t>100°C</a:t>
              </a:r>
              <a:endParaRPr lang="en-US" sz="1400" b="1" dirty="0">
                <a:solidFill>
                  <a:schemeClr val="accent3">
                    <a:lumMod val="75000"/>
                  </a:schemeClr>
                </a:solidFill>
              </a:endParaRPr>
            </a:p>
          </p:txBody>
        </p:sp>
        <p:sp>
          <p:nvSpPr>
            <p:cNvPr id="25" name="Curved Left Arrow 24"/>
            <p:cNvSpPr/>
            <p:nvPr/>
          </p:nvSpPr>
          <p:spPr>
            <a:xfrm rot="15677720">
              <a:off x="3108924" y="897763"/>
              <a:ext cx="355555" cy="11174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Left Arrow 25"/>
            <p:cNvSpPr/>
            <p:nvPr/>
          </p:nvSpPr>
          <p:spPr>
            <a:xfrm rot="5147732">
              <a:off x="3290434" y="1823246"/>
              <a:ext cx="355555" cy="11174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3831060" y="1711493"/>
              <a:ext cx="1016807" cy="428766"/>
              <a:chOff x="7370764" y="5349890"/>
              <a:chExt cx="1988245" cy="838400"/>
            </a:xfrm>
          </p:grpSpPr>
          <p:sp>
            <p:nvSpPr>
              <p:cNvPr id="36" name="Rectangle 35"/>
              <p:cNvSpPr/>
              <p:nvPr/>
            </p:nvSpPr>
            <p:spPr>
              <a:xfrm rot="1531963">
                <a:off x="8149992" y="5588023"/>
                <a:ext cx="424612" cy="384985"/>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7370764" y="5349890"/>
                <a:ext cx="1988245" cy="838400"/>
                <a:chOff x="7370764" y="5349890"/>
                <a:chExt cx="1988245" cy="838400"/>
              </a:xfrm>
            </p:grpSpPr>
            <p:sp>
              <p:nvSpPr>
                <p:cNvPr id="38" name="Rectangle 37"/>
                <p:cNvSpPr/>
                <p:nvPr/>
              </p:nvSpPr>
              <p:spPr>
                <a:xfrm rot="1329746">
                  <a:off x="8556939" y="5874127"/>
                  <a:ext cx="802070" cy="314163"/>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1537547">
                  <a:off x="7370764" y="5349890"/>
                  <a:ext cx="814243" cy="30351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373997">
                  <a:off x="7995272" y="5945086"/>
                  <a:ext cx="407055" cy="17108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2115181">
                  <a:off x="8112916" y="6108969"/>
                  <a:ext cx="78936" cy="52507"/>
                </a:xfrm>
                <a:prstGeom prst="triangl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500954">
                  <a:off x="8397781" y="5556406"/>
                  <a:ext cx="146906" cy="59914"/>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Rectangle 42"/>
            <p:cNvSpPr/>
            <p:nvPr/>
          </p:nvSpPr>
          <p:spPr>
            <a:xfrm>
              <a:off x="1773278" y="935117"/>
              <a:ext cx="3222357" cy="246221"/>
            </a:xfrm>
            <a:prstGeom prst="rect">
              <a:avLst/>
            </a:prstGeom>
          </p:spPr>
          <p:txBody>
            <a:bodyPr wrap="none">
              <a:spAutoFit/>
            </a:bodyPr>
            <a:lstStyle/>
            <a:p>
              <a:r>
                <a:rPr lang="en-US" sz="1000" b="1" dirty="0" smtClean="0">
                  <a:solidFill>
                    <a:srgbClr val="000000"/>
                  </a:solidFill>
                  <a:latin typeface="Helvetica" panose="020B0604020202020204" pitchFamily="34" charset="0"/>
                </a:rPr>
                <a:t>Example: Spacecraft Temperature Swings in Orbit</a:t>
              </a:r>
            </a:p>
          </p:txBody>
        </p:sp>
      </p:grpSp>
    </p:spTree>
    <p:extLst>
      <p:ext uri="{BB962C8B-B14F-4D97-AF65-F5344CB8AC3E}">
        <p14:creationId xmlns:p14="http://schemas.microsoft.com/office/powerpoint/2010/main" val="737480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1369092" y="2213309"/>
            <a:ext cx="10151143" cy="3241673"/>
          </a:xfrm>
        </p:spPr>
        <p:txBody>
          <a:bodyPr/>
          <a:lstStyle/>
          <a:p>
            <a:r>
              <a:rPr lang="en-US" b="1" dirty="0" smtClean="0"/>
              <a:t>HOW CAN WE ADDRESS ORGANIC CONTAMINATION?</a:t>
            </a:r>
            <a:endParaRPr lang="en-US" b="1" dirty="0"/>
          </a:p>
        </p:txBody>
      </p:sp>
    </p:spTree>
    <p:extLst>
      <p:ext uri="{BB962C8B-B14F-4D97-AF65-F5344CB8AC3E}">
        <p14:creationId xmlns:p14="http://schemas.microsoft.com/office/powerpoint/2010/main" val="341978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CONTAMINATION</a:t>
            </a:r>
            <a:endParaRPr lang="en-US" dirty="0"/>
          </a:p>
        </p:txBody>
      </p:sp>
      <p:grpSp>
        <p:nvGrpSpPr>
          <p:cNvPr id="25" name="Group 24"/>
          <p:cNvGrpSpPr/>
          <p:nvPr/>
        </p:nvGrpSpPr>
        <p:grpSpPr>
          <a:xfrm>
            <a:off x="1679910" y="4740877"/>
            <a:ext cx="3135012" cy="1658458"/>
            <a:chOff x="8373602" y="2184460"/>
            <a:chExt cx="2878597" cy="1522812"/>
          </a:xfrm>
        </p:grpSpPr>
        <p:grpSp>
          <p:nvGrpSpPr>
            <p:cNvPr id="17" name="Group 16"/>
            <p:cNvGrpSpPr/>
            <p:nvPr/>
          </p:nvGrpSpPr>
          <p:grpSpPr>
            <a:xfrm>
              <a:off x="8373602" y="2410980"/>
              <a:ext cx="2878597" cy="1296292"/>
              <a:chOff x="1356853" y="3133458"/>
              <a:chExt cx="2448068" cy="1102416"/>
            </a:xfrm>
          </p:grpSpPr>
          <p:sp>
            <p:nvSpPr>
              <p:cNvPr id="9" name="Oval 8"/>
              <p:cNvSpPr/>
              <p:nvPr/>
            </p:nvSpPr>
            <p:spPr>
              <a:xfrm>
                <a:off x="2970325" y="3133458"/>
                <a:ext cx="570435" cy="570435"/>
              </a:xfrm>
              <a:prstGeom prst="ellipse">
                <a:avLst/>
              </a:prstGeom>
              <a:solidFill>
                <a:srgbClr val="7A2904">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1298744">
                <a:off x="1555750" y="3474720"/>
                <a:ext cx="314551" cy="253683"/>
              </a:xfrm>
              <a:custGeom>
                <a:avLst/>
                <a:gdLst>
                  <a:gd name="connsiteX0" fmla="*/ 50800 w 220663"/>
                  <a:gd name="connsiteY0" fmla="*/ 182563 h 188913"/>
                  <a:gd name="connsiteX1" fmla="*/ 12700 w 220663"/>
                  <a:gd name="connsiteY1" fmla="*/ 169863 h 188913"/>
                  <a:gd name="connsiteX2" fmla="*/ 0 w 220663"/>
                  <a:gd name="connsiteY2" fmla="*/ 150813 h 188913"/>
                  <a:gd name="connsiteX3" fmla="*/ 14288 w 220663"/>
                  <a:gd name="connsiteY3" fmla="*/ 107950 h 188913"/>
                  <a:gd name="connsiteX4" fmla="*/ 3175 w 220663"/>
                  <a:gd name="connsiteY4" fmla="*/ 77788 h 188913"/>
                  <a:gd name="connsiteX5" fmla="*/ 38100 w 220663"/>
                  <a:gd name="connsiteY5" fmla="*/ 65088 h 188913"/>
                  <a:gd name="connsiteX6" fmla="*/ 47625 w 220663"/>
                  <a:gd name="connsiteY6" fmla="*/ 38100 h 188913"/>
                  <a:gd name="connsiteX7" fmla="*/ 74613 w 220663"/>
                  <a:gd name="connsiteY7" fmla="*/ 28575 h 188913"/>
                  <a:gd name="connsiteX8" fmla="*/ 96838 w 220663"/>
                  <a:gd name="connsiteY8" fmla="*/ 11113 h 188913"/>
                  <a:gd name="connsiteX9" fmla="*/ 123825 w 220663"/>
                  <a:gd name="connsiteY9" fmla="*/ 0 h 188913"/>
                  <a:gd name="connsiteX10" fmla="*/ 150813 w 220663"/>
                  <a:gd name="connsiteY10" fmla="*/ 19050 h 188913"/>
                  <a:gd name="connsiteX11" fmla="*/ 177800 w 220663"/>
                  <a:gd name="connsiteY11" fmla="*/ 39688 h 188913"/>
                  <a:gd name="connsiteX12" fmla="*/ 169863 w 220663"/>
                  <a:gd name="connsiteY12" fmla="*/ 68263 h 188913"/>
                  <a:gd name="connsiteX13" fmla="*/ 209550 w 220663"/>
                  <a:gd name="connsiteY13" fmla="*/ 93663 h 188913"/>
                  <a:gd name="connsiteX14" fmla="*/ 220663 w 220663"/>
                  <a:gd name="connsiteY14" fmla="*/ 120650 h 188913"/>
                  <a:gd name="connsiteX15" fmla="*/ 196850 w 220663"/>
                  <a:gd name="connsiteY15" fmla="*/ 153988 h 188913"/>
                  <a:gd name="connsiteX16" fmla="*/ 198438 w 220663"/>
                  <a:gd name="connsiteY16" fmla="*/ 174625 h 188913"/>
                  <a:gd name="connsiteX17" fmla="*/ 166688 w 220663"/>
                  <a:gd name="connsiteY17" fmla="*/ 187325 h 188913"/>
                  <a:gd name="connsiteX18" fmla="*/ 117475 w 220663"/>
                  <a:gd name="connsiteY18" fmla="*/ 188913 h 188913"/>
                  <a:gd name="connsiteX19" fmla="*/ 50800 w 220663"/>
                  <a:gd name="connsiteY19" fmla="*/ 182563 h 1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663" h="188913">
                    <a:moveTo>
                      <a:pt x="50800" y="182563"/>
                    </a:moveTo>
                    <a:lnTo>
                      <a:pt x="12700" y="169863"/>
                    </a:lnTo>
                    <a:lnTo>
                      <a:pt x="0" y="150813"/>
                    </a:lnTo>
                    <a:lnTo>
                      <a:pt x="14288" y="107950"/>
                    </a:lnTo>
                    <a:lnTo>
                      <a:pt x="3175" y="77788"/>
                    </a:lnTo>
                    <a:lnTo>
                      <a:pt x="38100" y="65088"/>
                    </a:lnTo>
                    <a:lnTo>
                      <a:pt x="47625" y="38100"/>
                    </a:lnTo>
                    <a:lnTo>
                      <a:pt x="74613" y="28575"/>
                    </a:lnTo>
                    <a:lnTo>
                      <a:pt x="96838" y="11113"/>
                    </a:lnTo>
                    <a:lnTo>
                      <a:pt x="123825" y="0"/>
                    </a:lnTo>
                    <a:lnTo>
                      <a:pt x="150813" y="19050"/>
                    </a:lnTo>
                    <a:lnTo>
                      <a:pt x="177800" y="39688"/>
                    </a:lnTo>
                    <a:lnTo>
                      <a:pt x="169863" y="68263"/>
                    </a:lnTo>
                    <a:lnTo>
                      <a:pt x="209550" y="93663"/>
                    </a:lnTo>
                    <a:lnTo>
                      <a:pt x="220663" y="120650"/>
                    </a:lnTo>
                    <a:lnTo>
                      <a:pt x="196850" y="153988"/>
                    </a:lnTo>
                    <a:lnTo>
                      <a:pt x="198438" y="174625"/>
                    </a:lnTo>
                    <a:lnTo>
                      <a:pt x="166688" y="187325"/>
                    </a:lnTo>
                    <a:lnTo>
                      <a:pt x="117475" y="188913"/>
                    </a:lnTo>
                    <a:lnTo>
                      <a:pt x="50800" y="182563"/>
                    </a:lnTo>
                    <a:close/>
                  </a:path>
                </a:pathLst>
              </a:custGeom>
              <a:solidFill>
                <a:schemeClr val="bg2">
                  <a:lumMod val="75000"/>
                  <a:lumOff val="25000"/>
                </a:schemeClr>
              </a:solidFill>
              <a:ln>
                <a:solidFill>
                  <a:srgbClr val="0B3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54200" y="3685794"/>
                <a:ext cx="189484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56853" y="3716594"/>
                <a:ext cx="2448068" cy="519280"/>
              </a:xfrm>
              <a:prstGeom prst="rect">
                <a:avLst/>
              </a:prstGeom>
              <a:solidFill>
                <a:schemeClr val="bg1">
                  <a:lumMod val="95000"/>
                  <a:lumOff val="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Hardware surface</a:t>
                </a:r>
                <a:endParaRPr lang="en-US" sz="1100" b="1" dirty="0">
                  <a:solidFill>
                    <a:schemeClr val="tx1"/>
                  </a:solidFill>
                </a:endParaRPr>
              </a:p>
            </p:txBody>
          </p:sp>
        </p:grpSp>
        <p:sp>
          <p:nvSpPr>
            <p:cNvPr id="18" name="TextBox 17"/>
            <p:cNvSpPr txBox="1"/>
            <p:nvPr/>
          </p:nvSpPr>
          <p:spPr>
            <a:xfrm>
              <a:off x="8373602" y="2405539"/>
              <a:ext cx="885878" cy="367385"/>
            </a:xfrm>
            <a:prstGeom prst="rect">
              <a:avLst/>
            </a:prstGeom>
            <a:noFill/>
          </p:spPr>
          <p:txBody>
            <a:bodyPr wrap="square" rtlCol="0">
              <a:spAutoFit/>
            </a:bodyPr>
            <a:lstStyle/>
            <a:p>
              <a:r>
                <a:rPr lang="en-US" sz="1000" b="1" dirty="0" smtClean="0">
                  <a:solidFill>
                    <a:schemeClr val="bg2">
                      <a:lumMod val="75000"/>
                      <a:lumOff val="25000"/>
                    </a:schemeClr>
                  </a:solidFill>
                </a:rPr>
                <a:t>Organic impurities</a:t>
              </a:r>
              <a:endParaRPr lang="en-US" sz="1000" b="1" dirty="0">
                <a:solidFill>
                  <a:schemeClr val="bg2">
                    <a:lumMod val="75000"/>
                    <a:lumOff val="25000"/>
                  </a:schemeClr>
                </a:solidFill>
              </a:endParaRPr>
            </a:p>
          </p:txBody>
        </p:sp>
        <p:sp>
          <p:nvSpPr>
            <p:cNvPr id="19" name="TextBox 18"/>
            <p:cNvSpPr txBox="1"/>
            <p:nvPr/>
          </p:nvSpPr>
          <p:spPr>
            <a:xfrm>
              <a:off x="9259480" y="2660175"/>
              <a:ext cx="885878" cy="400110"/>
            </a:xfrm>
            <a:prstGeom prst="rect">
              <a:avLst/>
            </a:prstGeom>
            <a:noFill/>
          </p:spPr>
          <p:txBody>
            <a:bodyPr wrap="square" rtlCol="0">
              <a:spAutoFit/>
            </a:bodyPr>
            <a:lstStyle/>
            <a:p>
              <a:r>
                <a:rPr lang="en-US" sz="1000" b="1" dirty="0" smtClean="0">
                  <a:solidFill>
                    <a:srgbClr val="7030A0"/>
                  </a:solidFill>
                </a:rPr>
                <a:t>Adsorbed molecules</a:t>
              </a:r>
              <a:endParaRPr lang="en-US" sz="1000" b="1" dirty="0">
                <a:solidFill>
                  <a:srgbClr val="7030A0"/>
                </a:solidFill>
              </a:endParaRPr>
            </a:p>
          </p:txBody>
        </p:sp>
        <p:sp>
          <p:nvSpPr>
            <p:cNvPr id="20" name="TextBox 19"/>
            <p:cNvSpPr txBox="1"/>
            <p:nvPr/>
          </p:nvSpPr>
          <p:spPr>
            <a:xfrm>
              <a:off x="10270827" y="2184460"/>
              <a:ext cx="885878" cy="246221"/>
            </a:xfrm>
            <a:prstGeom prst="rect">
              <a:avLst/>
            </a:prstGeom>
            <a:noFill/>
          </p:spPr>
          <p:txBody>
            <a:bodyPr wrap="square" rtlCol="0">
              <a:spAutoFit/>
            </a:bodyPr>
            <a:lstStyle/>
            <a:p>
              <a:r>
                <a:rPr lang="en-US" sz="1000" b="1" dirty="0" smtClean="0">
                  <a:solidFill>
                    <a:srgbClr val="7A2904"/>
                  </a:solidFill>
                </a:rPr>
                <a:t>Particulate</a:t>
              </a:r>
              <a:endParaRPr lang="en-US" sz="1000" b="1" dirty="0">
                <a:solidFill>
                  <a:srgbClr val="7A2904"/>
                </a:solidFill>
              </a:endParaRPr>
            </a:p>
          </p:txBody>
        </p:sp>
      </p:grpSp>
      <p:sp>
        <p:nvSpPr>
          <p:cNvPr id="21" name="Content Placeholder 2"/>
          <p:cNvSpPr>
            <a:spLocks noGrp="1"/>
          </p:cNvSpPr>
          <p:nvPr>
            <p:ph idx="1"/>
          </p:nvPr>
        </p:nvSpPr>
        <p:spPr>
          <a:xfrm>
            <a:off x="808461" y="1071063"/>
            <a:ext cx="6290981" cy="3669814"/>
          </a:xfrm>
        </p:spPr>
        <p:txBody>
          <a:bodyPr/>
          <a:lstStyle/>
          <a:p>
            <a:r>
              <a:rPr lang="en-US" sz="1800" b="1" dirty="0" smtClean="0"/>
              <a:t>Organic contamination</a:t>
            </a:r>
            <a:r>
              <a:rPr lang="en-US" sz="1800" dirty="0" smtClean="0"/>
              <a:t> consists of organic compounds (contain C—H bonds) and can originate from a multitude of sources:</a:t>
            </a:r>
          </a:p>
          <a:p>
            <a:pPr lvl="1"/>
            <a:r>
              <a:rPr lang="en-US" sz="1700" dirty="0" smtClean="0"/>
              <a:t>Adhesives</a:t>
            </a:r>
          </a:p>
          <a:p>
            <a:pPr lvl="1"/>
            <a:r>
              <a:rPr lang="en-US" sz="1700" dirty="0" smtClean="0"/>
              <a:t>Bagging</a:t>
            </a:r>
          </a:p>
          <a:p>
            <a:pPr lvl="1"/>
            <a:r>
              <a:rPr lang="en-US" sz="1700" dirty="0" smtClean="0"/>
              <a:t>Greases</a:t>
            </a:r>
          </a:p>
          <a:p>
            <a:pPr lvl="1"/>
            <a:r>
              <a:rPr lang="en-US" sz="1700" dirty="0" smtClean="0"/>
              <a:t>Handling</a:t>
            </a:r>
          </a:p>
          <a:p>
            <a:pPr lvl="1"/>
            <a:r>
              <a:rPr lang="en-US" sz="1700" dirty="0" smtClean="0"/>
              <a:t>Inks</a:t>
            </a:r>
          </a:p>
          <a:p>
            <a:pPr lvl="1"/>
            <a:r>
              <a:rPr lang="en-US" sz="1700" dirty="0" smtClean="0"/>
              <a:t>Lubricants</a:t>
            </a:r>
          </a:p>
          <a:p>
            <a:pPr lvl="1"/>
            <a:r>
              <a:rPr lang="en-US" sz="1700" dirty="0" smtClean="0"/>
              <a:t>Oils </a:t>
            </a:r>
          </a:p>
          <a:p>
            <a:r>
              <a:rPr lang="en-US" sz="1800" dirty="0" smtClean="0"/>
              <a:t>Compound of most concern are silicones, </a:t>
            </a:r>
            <a:br>
              <a:rPr lang="en-US" sz="1800" dirty="0" smtClean="0"/>
            </a:br>
            <a:r>
              <a:rPr lang="en-US" sz="1800" dirty="0" smtClean="0"/>
              <a:t>plasticizers, and hydrocarbon greases</a:t>
            </a:r>
          </a:p>
        </p:txBody>
      </p:sp>
      <p:sp>
        <p:nvSpPr>
          <p:cNvPr id="16" name="Content Placeholder 2"/>
          <p:cNvSpPr txBox="1">
            <a:spLocks/>
          </p:cNvSpPr>
          <p:nvPr/>
        </p:nvSpPr>
        <p:spPr>
          <a:xfrm>
            <a:off x="2976308" y="1564817"/>
            <a:ext cx="2658777" cy="252314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smtClean="0"/>
          </a:p>
          <a:p>
            <a:pPr lvl="1"/>
            <a:r>
              <a:rPr lang="en-US" sz="1700" dirty="0" smtClean="0"/>
              <a:t>O-rings</a:t>
            </a:r>
          </a:p>
          <a:p>
            <a:pPr lvl="1"/>
            <a:r>
              <a:rPr lang="en-US" sz="1700" dirty="0" smtClean="0"/>
              <a:t>Paint</a:t>
            </a:r>
          </a:p>
          <a:p>
            <a:pPr lvl="1"/>
            <a:r>
              <a:rPr lang="en-US" sz="1700" dirty="0" smtClean="0"/>
              <a:t>Pump oil</a:t>
            </a:r>
          </a:p>
          <a:p>
            <a:pPr lvl="1"/>
            <a:r>
              <a:rPr lang="en-US" sz="1700" dirty="0"/>
              <a:t>Purge gas</a:t>
            </a:r>
          </a:p>
          <a:p>
            <a:pPr lvl="1"/>
            <a:r>
              <a:rPr lang="en-US" sz="1700" dirty="0"/>
              <a:t>Purge gas lines</a:t>
            </a:r>
          </a:p>
          <a:p>
            <a:pPr lvl="1"/>
            <a:r>
              <a:rPr lang="en-US" sz="1700" dirty="0" smtClean="0"/>
              <a:t>Sealants</a:t>
            </a:r>
          </a:p>
          <a:p>
            <a:pPr lvl="1"/>
            <a:r>
              <a:rPr lang="en-US" sz="1700" dirty="0" smtClean="0"/>
              <a:t>Tapes</a:t>
            </a:r>
          </a:p>
        </p:txBody>
      </p:sp>
      <p:grpSp>
        <p:nvGrpSpPr>
          <p:cNvPr id="5" name="Group 4"/>
          <p:cNvGrpSpPr/>
          <p:nvPr/>
        </p:nvGrpSpPr>
        <p:grpSpPr>
          <a:xfrm>
            <a:off x="6371776" y="4137647"/>
            <a:ext cx="5419532" cy="2451613"/>
            <a:chOff x="6371776" y="4137647"/>
            <a:chExt cx="5419532" cy="245161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776" y="4137647"/>
              <a:ext cx="5419532" cy="2328705"/>
            </a:xfrm>
            <a:prstGeom prst="rect">
              <a:avLst/>
            </a:prstGeom>
          </p:spPr>
        </p:pic>
        <p:sp>
          <p:nvSpPr>
            <p:cNvPr id="23" name="TextBox 22"/>
            <p:cNvSpPr txBox="1"/>
            <p:nvPr/>
          </p:nvSpPr>
          <p:spPr>
            <a:xfrm>
              <a:off x="10856913" y="6435372"/>
              <a:ext cx="934395"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22</a:t>
              </a:r>
              <a:r>
                <a:rPr lang="en-US" sz="400" b="1" dirty="0" smtClean="0">
                  <a:solidFill>
                    <a:schemeClr val="bg1">
                      <a:lumMod val="50000"/>
                      <a:lumOff val="50000"/>
                    </a:schemeClr>
                  </a:solidFill>
                </a:rPr>
                <a:t>IMAGE CREDIT: NASA/MSFC</a:t>
              </a:r>
              <a:endParaRPr lang="en-US" sz="400" b="1" dirty="0">
                <a:solidFill>
                  <a:schemeClr val="bg1">
                    <a:lumMod val="50000"/>
                    <a:lumOff val="50000"/>
                  </a:schemeClr>
                </a:solidFill>
              </a:endParaRPr>
            </a:p>
          </p:txBody>
        </p:sp>
      </p:grpSp>
      <p:grpSp>
        <p:nvGrpSpPr>
          <p:cNvPr id="6" name="Group 5"/>
          <p:cNvGrpSpPr/>
          <p:nvPr/>
        </p:nvGrpSpPr>
        <p:grpSpPr>
          <a:xfrm>
            <a:off x="7428216" y="1071063"/>
            <a:ext cx="4459211" cy="3001485"/>
            <a:chOff x="7428216" y="1071063"/>
            <a:chExt cx="4459211" cy="300148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8216" y="1071063"/>
              <a:ext cx="4363092" cy="2868738"/>
            </a:xfrm>
            <a:prstGeom prst="rect">
              <a:avLst/>
            </a:prstGeom>
          </p:spPr>
        </p:pic>
        <p:sp>
          <p:nvSpPr>
            <p:cNvPr id="26" name="TextBox 25"/>
            <p:cNvSpPr txBox="1"/>
            <p:nvPr/>
          </p:nvSpPr>
          <p:spPr>
            <a:xfrm>
              <a:off x="10745788" y="3918660"/>
              <a:ext cx="1141639"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21</a:t>
              </a:r>
              <a:r>
                <a:rPr lang="en-US" sz="400" b="1" dirty="0" smtClean="0">
                  <a:solidFill>
                    <a:schemeClr val="bg1">
                      <a:lumMod val="50000"/>
                      <a:lumOff val="50000"/>
                    </a:schemeClr>
                  </a:solidFill>
                </a:rPr>
                <a:t>IMAGE CREDIT: NASA/CHRIS GUNN</a:t>
              </a:r>
              <a:endParaRPr lang="en-US" sz="400" b="1" dirty="0">
                <a:solidFill>
                  <a:schemeClr val="bg1">
                    <a:lumMod val="50000"/>
                    <a:lumOff val="50000"/>
                  </a:schemeClr>
                </a:solidFill>
              </a:endParaRPr>
            </a:p>
          </p:txBody>
        </p:sp>
      </p:grpSp>
    </p:spTree>
    <p:extLst>
      <p:ext uri="{BB962C8B-B14F-4D97-AF65-F5344CB8AC3E}">
        <p14:creationId xmlns:p14="http://schemas.microsoft.com/office/powerpoint/2010/main" val="1325190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OUTGASSING</a:t>
            </a:r>
            <a:endParaRPr lang="en-US" dirty="0"/>
          </a:p>
        </p:txBody>
      </p:sp>
      <p:sp>
        <p:nvSpPr>
          <p:cNvPr id="49" name="Content Placeholder 2"/>
          <p:cNvSpPr>
            <a:spLocks noGrp="1"/>
          </p:cNvSpPr>
          <p:nvPr>
            <p:ph idx="1"/>
          </p:nvPr>
        </p:nvSpPr>
        <p:spPr>
          <a:xfrm>
            <a:off x="859870" y="1162007"/>
            <a:ext cx="10778471" cy="2121910"/>
          </a:xfrm>
        </p:spPr>
        <p:txBody>
          <a:bodyPr/>
          <a:lstStyle/>
          <a:p>
            <a:r>
              <a:rPr lang="en-US" sz="1800" b="1" dirty="0" smtClean="0"/>
              <a:t>Outgassing </a:t>
            </a:r>
            <a:r>
              <a:rPr lang="en-US" sz="1800" dirty="0" smtClean="0"/>
              <a:t>is a phenomena where solid materials </a:t>
            </a:r>
            <a:r>
              <a:rPr lang="en-US" sz="1800" b="1" dirty="0" smtClean="0"/>
              <a:t>release gas </a:t>
            </a:r>
            <a:r>
              <a:rPr lang="en-US" sz="1800" dirty="0" smtClean="0"/>
              <a:t>that is trapped within the material. Materials that don’t normally offgas can start to release gases under vacuum or extreme temperatures</a:t>
            </a:r>
            <a:endParaRPr lang="en-US" sz="1800" dirty="0"/>
          </a:p>
          <a:p>
            <a:r>
              <a:rPr lang="en-US" sz="1800" dirty="0" smtClean="0"/>
              <a:t>Coatings, sealants, lubricants, and adhesives are the most common sources for </a:t>
            </a:r>
            <a:r>
              <a:rPr lang="en-US" sz="1800" b="1" dirty="0" smtClean="0">
                <a:solidFill>
                  <a:srgbClr val="C00000"/>
                </a:solidFill>
              </a:rPr>
              <a:t>concern</a:t>
            </a:r>
            <a:r>
              <a:rPr lang="en-US" sz="1800" dirty="0" smtClean="0"/>
              <a:t>, especially in enclosed environments where released gases can </a:t>
            </a:r>
            <a:r>
              <a:rPr lang="en-US" sz="1800" b="1" dirty="0" smtClean="0">
                <a:solidFill>
                  <a:srgbClr val="C00000"/>
                </a:solidFill>
              </a:rPr>
              <a:t>deposit on sensitive surfaces</a:t>
            </a:r>
          </a:p>
          <a:p>
            <a:r>
              <a:rPr lang="en-US" sz="1800" dirty="0" smtClean="0"/>
              <a:t>This can result in a multitude of problems, including electrical arcing of electronics, loss of adhesion for coatings, and degradation of optics and detectors, resulting in loss of data, misalignment, and interference with measurements</a:t>
            </a:r>
            <a:endParaRPr lang="en-US" sz="1800" b="1" dirty="0" smtClean="0">
              <a:solidFill>
                <a:srgbClr val="C00000"/>
              </a:solidFill>
            </a:endParaRPr>
          </a:p>
          <a:p>
            <a:endParaRPr lang="en-US" sz="1800" dirty="0"/>
          </a:p>
        </p:txBody>
      </p:sp>
      <p:sp>
        <p:nvSpPr>
          <p:cNvPr id="53" name="Rectangle 52"/>
          <p:cNvSpPr/>
          <p:nvPr/>
        </p:nvSpPr>
        <p:spPr>
          <a:xfrm>
            <a:off x="5849735" y="6268623"/>
            <a:ext cx="1454244" cy="230832"/>
          </a:xfrm>
          <a:prstGeom prst="rect">
            <a:avLst/>
          </a:prstGeom>
        </p:spPr>
        <p:txBody>
          <a:bodyPr wrap="none">
            <a:spAutoFit/>
          </a:bodyPr>
          <a:lstStyle/>
          <a:p>
            <a:r>
              <a:rPr lang="en-US" sz="900" b="1" dirty="0" smtClean="0"/>
              <a:t>PRE-LAUNCH (CLEAN)</a:t>
            </a:r>
            <a:endParaRPr lang="en-US" sz="900" b="1" dirty="0"/>
          </a:p>
        </p:txBody>
      </p:sp>
      <p:sp>
        <p:nvSpPr>
          <p:cNvPr id="54" name="Rectangle 53"/>
          <p:cNvSpPr/>
          <p:nvPr/>
        </p:nvSpPr>
        <p:spPr>
          <a:xfrm>
            <a:off x="7858765" y="6261535"/>
            <a:ext cx="1672253" cy="230832"/>
          </a:xfrm>
          <a:prstGeom prst="rect">
            <a:avLst/>
          </a:prstGeom>
        </p:spPr>
        <p:txBody>
          <a:bodyPr wrap="none">
            <a:spAutoFit/>
          </a:bodyPr>
          <a:lstStyle/>
          <a:p>
            <a:r>
              <a:rPr lang="en-US" sz="900" b="1" dirty="0" smtClean="0"/>
              <a:t>POST-LAUNCH (CONTAM.)</a:t>
            </a:r>
            <a:endParaRPr lang="en-US" sz="900" b="1" dirty="0"/>
          </a:p>
        </p:txBody>
      </p:sp>
      <p:sp>
        <p:nvSpPr>
          <p:cNvPr id="56" name="Rectangle 55"/>
          <p:cNvSpPr/>
          <p:nvPr/>
        </p:nvSpPr>
        <p:spPr>
          <a:xfrm>
            <a:off x="9882732" y="6268623"/>
            <a:ext cx="1755609" cy="230832"/>
          </a:xfrm>
          <a:prstGeom prst="rect">
            <a:avLst/>
          </a:prstGeom>
        </p:spPr>
        <p:txBody>
          <a:bodyPr wrap="none">
            <a:spAutoFit/>
          </a:bodyPr>
          <a:lstStyle/>
          <a:p>
            <a:r>
              <a:rPr lang="en-US" sz="900" b="1" dirty="0" smtClean="0"/>
              <a:t>POST-HEATING (CLEAN UP)</a:t>
            </a:r>
            <a:endParaRPr lang="en-US" sz="900" b="1" dirty="0"/>
          </a:p>
        </p:txBody>
      </p:sp>
      <p:grpSp>
        <p:nvGrpSpPr>
          <p:cNvPr id="14" name="Group 13"/>
          <p:cNvGrpSpPr/>
          <p:nvPr/>
        </p:nvGrpSpPr>
        <p:grpSpPr>
          <a:xfrm>
            <a:off x="2114697" y="3392291"/>
            <a:ext cx="8268817" cy="3127630"/>
            <a:chOff x="2114697" y="3518262"/>
            <a:chExt cx="8268817" cy="3127630"/>
          </a:xfrm>
        </p:grpSpPr>
        <p:sp>
          <p:nvSpPr>
            <p:cNvPr id="9" name="Rectangle 8"/>
            <p:cNvSpPr/>
            <p:nvPr/>
          </p:nvSpPr>
          <p:spPr>
            <a:xfrm>
              <a:off x="4297233" y="3518262"/>
              <a:ext cx="4079039" cy="261610"/>
            </a:xfrm>
            <a:prstGeom prst="rect">
              <a:avLst/>
            </a:prstGeom>
          </p:spPr>
          <p:txBody>
            <a:bodyPr wrap="square">
              <a:spAutoFit/>
            </a:bodyPr>
            <a:lstStyle/>
            <a:p>
              <a:r>
                <a:rPr lang="en-US" sz="1100" b="1" dirty="0">
                  <a:solidFill>
                    <a:srgbClr val="000000"/>
                  </a:solidFill>
                  <a:latin typeface="Helvetica" panose="020B0604020202020204" pitchFamily="34" charset="0"/>
                </a:rPr>
                <a:t>STARDUST Navigation Camera (NC</a:t>
              </a:r>
              <a:r>
                <a:rPr lang="en-US" sz="1100" b="1" dirty="0" smtClean="0">
                  <a:solidFill>
                    <a:srgbClr val="000000"/>
                  </a:solidFill>
                  <a:latin typeface="Helvetica" panose="020B0604020202020204" pitchFamily="34" charset="0"/>
                </a:rPr>
                <a:t>) Calibration Lamp</a:t>
              </a:r>
            </a:p>
          </p:txBody>
        </p:sp>
        <p:grpSp>
          <p:nvGrpSpPr>
            <p:cNvPr id="12" name="Group 11"/>
            <p:cNvGrpSpPr/>
            <p:nvPr/>
          </p:nvGrpSpPr>
          <p:grpSpPr>
            <a:xfrm>
              <a:off x="2114697" y="3789616"/>
              <a:ext cx="8268817" cy="2856276"/>
              <a:chOff x="2114697" y="3714419"/>
              <a:chExt cx="8268817" cy="2856276"/>
            </a:xfrm>
          </p:grpSpPr>
          <p:grpSp>
            <p:nvGrpSpPr>
              <p:cNvPr id="11" name="Group 10"/>
              <p:cNvGrpSpPr/>
              <p:nvPr/>
            </p:nvGrpSpPr>
            <p:grpSpPr>
              <a:xfrm>
                <a:off x="2114697" y="3916227"/>
                <a:ext cx="8268817" cy="2654468"/>
                <a:chOff x="2114697" y="3916227"/>
                <a:chExt cx="8268817" cy="2654468"/>
              </a:xfrm>
            </p:grpSpPr>
            <p:grpSp>
              <p:nvGrpSpPr>
                <p:cNvPr id="48" name="Group 47"/>
                <p:cNvGrpSpPr/>
                <p:nvPr/>
              </p:nvGrpSpPr>
              <p:grpSpPr>
                <a:xfrm>
                  <a:off x="2114697" y="3916227"/>
                  <a:ext cx="8268817" cy="2654468"/>
                  <a:chOff x="1756659" y="3861485"/>
                  <a:chExt cx="7484693" cy="2611214"/>
                </a:xfrm>
              </p:grpSpPr>
              <p:grpSp>
                <p:nvGrpSpPr>
                  <p:cNvPr id="46" name="Group 45"/>
                  <p:cNvGrpSpPr/>
                  <p:nvPr/>
                </p:nvGrpSpPr>
                <p:grpSpPr>
                  <a:xfrm>
                    <a:off x="1756659" y="3861485"/>
                    <a:ext cx="7393505" cy="2484755"/>
                    <a:chOff x="1756660" y="3861482"/>
                    <a:chExt cx="7393503" cy="2484753"/>
                  </a:xfrm>
                </p:grpSpPr>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29680" y="3861482"/>
                      <a:ext cx="2450592" cy="24785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6660" y="3867730"/>
                      <a:ext cx="2453720" cy="2478505"/>
                    </a:xfrm>
                    <a:prstGeom prst="rect">
                      <a:avLst/>
                    </a:prstGeom>
                  </p:spPr>
                </p:pic>
                <p:pic>
                  <p:nvPicPr>
                    <p:cNvPr id="7" name="Picture 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99571" y="3861482"/>
                      <a:ext cx="2450592" cy="2478506"/>
                    </a:xfrm>
                    <a:prstGeom prst="rect">
                      <a:avLst/>
                    </a:prstGeom>
                  </p:spPr>
                </p:pic>
              </p:grpSp>
              <p:sp>
                <p:nvSpPr>
                  <p:cNvPr id="47" name="TextBox 46"/>
                  <p:cNvSpPr txBox="1"/>
                  <p:nvPr/>
                </p:nvSpPr>
                <p:spPr>
                  <a:xfrm>
                    <a:off x="8180691" y="6321319"/>
                    <a:ext cx="1060661" cy="151380"/>
                  </a:xfrm>
                  <a:prstGeom prst="rect">
                    <a:avLst/>
                  </a:prstGeom>
                  <a:noFill/>
                </p:spPr>
                <p:txBody>
                  <a:bodyPr wrap="square" rtlCol="0">
                    <a:spAutoFit/>
                  </a:bodyPr>
                  <a:lstStyle/>
                  <a:p>
                    <a:r>
                      <a:rPr lang="en-US" sz="400" b="1" baseline="30000" dirty="0" smtClean="0">
                        <a:solidFill>
                          <a:schemeClr val="bg1">
                            <a:lumMod val="50000"/>
                            <a:lumOff val="50000"/>
                          </a:schemeClr>
                        </a:solidFill>
                      </a:rPr>
                      <a:t>23</a:t>
                    </a:r>
                    <a:r>
                      <a:rPr lang="en-US" sz="400" b="1" dirty="0" smtClean="0">
                        <a:solidFill>
                          <a:schemeClr val="bg1">
                            <a:lumMod val="50000"/>
                            <a:lumOff val="50000"/>
                          </a:schemeClr>
                        </a:solidFill>
                      </a:rPr>
                      <a:t>IMAGE CREDIT: NASA/JPL-CALTECH</a:t>
                    </a:r>
                    <a:endParaRPr lang="en-US" sz="400" b="1" dirty="0">
                      <a:solidFill>
                        <a:schemeClr val="bg1">
                          <a:lumMod val="50000"/>
                          <a:lumOff val="50000"/>
                        </a:schemeClr>
                      </a:solidFill>
                    </a:endParaRPr>
                  </a:p>
                </p:txBody>
              </p:sp>
            </p:grpSp>
            <p:sp>
              <p:nvSpPr>
                <p:cNvPr id="21" name="TextBox 20"/>
                <p:cNvSpPr txBox="1"/>
                <p:nvPr/>
              </p:nvSpPr>
              <p:spPr>
                <a:xfrm>
                  <a:off x="6466417" y="6404524"/>
                  <a:ext cx="1157483"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23</a:t>
                  </a:r>
                  <a:r>
                    <a:rPr lang="en-US" sz="400" b="1" dirty="0" smtClean="0">
                      <a:solidFill>
                        <a:schemeClr val="bg1">
                          <a:lumMod val="50000"/>
                          <a:lumOff val="50000"/>
                        </a:schemeClr>
                      </a:solidFill>
                    </a:rPr>
                    <a:t>IMAGE CREDIT: NASA/JPL-CALTECH</a:t>
                  </a:r>
                  <a:endParaRPr lang="en-US" sz="400" b="1" dirty="0">
                    <a:solidFill>
                      <a:schemeClr val="bg1">
                        <a:lumMod val="50000"/>
                        <a:lumOff val="50000"/>
                      </a:schemeClr>
                    </a:solidFill>
                  </a:endParaRPr>
                </a:p>
              </p:txBody>
            </p:sp>
            <p:sp>
              <p:nvSpPr>
                <p:cNvPr id="22" name="TextBox 21"/>
                <p:cNvSpPr txBox="1"/>
                <p:nvPr/>
              </p:nvSpPr>
              <p:spPr>
                <a:xfrm>
                  <a:off x="3678767" y="6404524"/>
                  <a:ext cx="1169720"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23</a:t>
                  </a:r>
                  <a:r>
                    <a:rPr lang="en-US" sz="400" b="1" dirty="0" smtClean="0">
                      <a:solidFill>
                        <a:schemeClr val="bg1">
                          <a:lumMod val="50000"/>
                          <a:lumOff val="50000"/>
                        </a:schemeClr>
                      </a:solidFill>
                    </a:rPr>
                    <a:t>IMAGE CREDIT: NASA/JPL-CALTECH</a:t>
                  </a:r>
                  <a:endParaRPr lang="en-US" sz="400" b="1" dirty="0">
                    <a:solidFill>
                      <a:schemeClr val="bg1">
                        <a:lumMod val="50000"/>
                        <a:lumOff val="50000"/>
                      </a:schemeClr>
                    </a:solidFill>
                  </a:endParaRPr>
                </a:p>
              </p:txBody>
            </p:sp>
          </p:grpSp>
          <p:sp>
            <p:nvSpPr>
              <p:cNvPr id="26" name="Rectangle 25"/>
              <p:cNvSpPr/>
              <p:nvPr/>
            </p:nvSpPr>
            <p:spPr>
              <a:xfrm>
                <a:off x="2742410" y="3714419"/>
                <a:ext cx="1455355" cy="246221"/>
              </a:xfrm>
              <a:prstGeom prst="rect">
                <a:avLst/>
              </a:prstGeom>
            </p:spPr>
            <p:txBody>
              <a:bodyPr wrap="square">
                <a:spAutoFit/>
              </a:bodyPr>
              <a:lstStyle/>
              <a:p>
                <a:r>
                  <a:rPr lang="en-US" sz="1000" b="1" dirty="0" smtClean="0">
                    <a:solidFill>
                      <a:srgbClr val="000000"/>
                    </a:solidFill>
                    <a:latin typeface="Helvetica" panose="020B0604020202020204" pitchFamily="34" charset="0"/>
                  </a:rPr>
                  <a:t>Pre-Launch (clean)</a:t>
                </a:r>
              </a:p>
            </p:txBody>
          </p:sp>
          <p:sp>
            <p:nvSpPr>
              <p:cNvPr id="27" name="Rectangle 26"/>
              <p:cNvSpPr/>
              <p:nvPr/>
            </p:nvSpPr>
            <p:spPr>
              <a:xfrm>
                <a:off x="5206420" y="3716206"/>
                <a:ext cx="1988083" cy="253916"/>
              </a:xfrm>
              <a:prstGeom prst="rect">
                <a:avLst/>
              </a:prstGeom>
            </p:spPr>
            <p:txBody>
              <a:bodyPr wrap="square">
                <a:spAutoFit/>
              </a:bodyPr>
              <a:lstStyle/>
              <a:p>
                <a:r>
                  <a:rPr lang="en-US" sz="1000" b="1" dirty="0" smtClean="0">
                    <a:solidFill>
                      <a:srgbClr val="000000"/>
                    </a:solidFill>
                    <a:latin typeface="Helvetica" panose="020B0604020202020204" pitchFamily="34" charset="0"/>
                  </a:rPr>
                  <a:t>Post-Launch (contaminated)</a:t>
                </a:r>
              </a:p>
            </p:txBody>
          </p:sp>
          <p:sp>
            <p:nvSpPr>
              <p:cNvPr id="28" name="Rectangle 27"/>
              <p:cNvSpPr/>
              <p:nvPr/>
            </p:nvSpPr>
            <p:spPr>
              <a:xfrm>
                <a:off x="8119746" y="3716206"/>
                <a:ext cx="1618728" cy="253916"/>
              </a:xfrm>
              <a:prstGeom prst="rect">
                <a:avLst/>
              </a:prstGeom>
            </p:spPr>
            <p:txBody>
              <a:bodyPr wrap="square">
                <a:spAutoFit/>
              </a:bodyPr>
              <a:lstStyle/>
              <a:p>
                <a:r>
                  <a:rPr lang="en-US" sz="1000" b="1" dirty="0" smtClean="0">
                    <a:solidFill>
                      <a:srgbClr val="000000"/>
                    </a:solidFill>
                    <a:latin typeface="Helvetica" panose="020B0604020202020204" pitchFamily="34" charset="0"/>
                  </a:rPr>
                  <a:t>Post-Heating (clean up)</a:t>
                </a:r>
              </a:p>
            </p:txBody>
          </p:sp>
        </p:grpSp>
      </p:grpSp>
    </p:spTree>
    <p:extLst>
      <p:ext uri="{BB962C8B-B14F-4D97-AF65-F5344CB8AC3E}">
        <p14:creationId xmlns:p14="http://schemas.microsoft.com/office/powerpoint/2010/main" val="18227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OUTGASSING TESTING</a:t>
            </a:r>
            <a:endParaRPr lang="en-US" dirty="0"/>
          </a:p>
        </p:txBody>
      </p:sp>
      <p:sp>
        <p:nvSpPr>
          <p:cNvPr id="49" name="Content Placeholder 2"/>
          <p:cNvSpPr>
            <a:spLocks noGrp="1"/>
          </p:cNvSpPr>
          <p:nvPr>
            <p:ph idx="1"/>
          </p:nvPr>
        </p:nvSpPr>
        <p:spPr>
          <a:xfrm>
            <a:off x="834897" y="1138667"/>
            <a:ext cx="6110708" cy="2044610"/>
          </a:xfrm>
        </p:spPr>
        <p:txBody>
          <a:bodyPr/>
          <a:lstStyle/>
          <a:p>
            <a:r>
              <a:rPr lang="en-US" sz="1800" dirty="0" smtClean="0"/>
              <a:t>Outgassing </a:t>
            </a:r>
            <a:r>
              <a:rPr lang="en-US" sz="1800" b="1" dirty="0" smtClean="0"/>
              <a:t>testing per ASTM E595 </a:t>
            </a:r>
            <a:r>
              <a:rPr lang="en-US" sz="1800" dirty="0" smtClean="0"/>
              <a:t>is performed to determine the amount of volatile content in a material:</a:t>
            </a:r>
          </a:p>
          <a:p>
            <a:pPr lvl="1"/>
            <a:r>
              <a:rPr lang="en-US" sz="1600" dirty="0" smtClean="0"/>
              <a:t>Sample is pre-conditioned at 25°C</a:t>
            </a:r>
            <a:r>
              <a:rPr lang="en-US" sz="1600" dirty="0"/>
              <a:t>, 50% relative </a:t>
            </a:r>
            <a:r>
              <a:rPr lang="en-US" sz="1600" dirty="0" smtClean="0"/>
              <a:t>humidity, standard atmospheric pressure </a:t>
            </a:r>
            <a:r>
              <a:rPr lang="en-US" sz="1600" dirty="0"/>
              <a:t>for 24 hours </a:t>
            </a:r>
            <a:endParaRPr lang="en-US" sz="1600" dirty="0" smtClean="0"/>
          </a:p>
          <a:p>
            <a:pPr lvl="1"/>
            <a:r>
              <a:rPr lang="en-US" sz="1600" dirty="0" smtClean="0"/>
              <a:t>Initial weight is taken</a:t>
            </a:r>
          </a:p>
          <a:p>
            <a:pPr lvl="1"/>
            <a:r>
              <a:rPr lang="en-US" sz="1600" dirty="0" smtClean="0"/>
              <a:t>Placed under vacuum at 125°C for 24 hours</a:t>
            </a:r>
          </a:p>
          <a:p>
            <a:pPr lvl="1"/>
            <a:r>
              <a:rPr lang="en-US" sz="1600" dirty="0" smtClean="0"/>
              <a:t>Final weight is taken</a:t>
            </a:r>
            <a:endParaRPr lang="en-US" sz="2000" dirty="0"/>
          </a:p>
          <a:p>
            <a:endParaRPr lang="en-US" sz="1800" dirty="0"/>
          </a:p>
        </p:txBody>
      </p:sp>
      <p:sp>
        <p:nvSpPr>
          <p:cNvPr id="54" name="Rectangle 53"/>
          <p:cNvSpPr/>
          <p:nvPr/>
        </p:nvSpPr>
        <p:spPr>
          <a:xfrm>
            <a:off x="7858765" y="6261535"/>
            <a:ext cx="1672253" cy="230832"/>
          </a:xfrm>
          <a:prstGeom prst="rect">
            <a:avLst/>
          </a:prstGeom>
        </p:spPr>
        <p:txBody>
          <a:bodyPr wrap="none">
            <a:spAutoFit/>
          </a:bodyPr>
          <a:lstStyle/>
          <a:p>
            <a:r>
              <a:rPr lang="en-US" sz="900" b="1" dirty="0" smtClean="0"/>
              <a:t>POST-LAUNCH (CONTAM.)</a:t>
            </a:r>
            <a:endParaRPr lang="en-US" sz="900" b="1" dirty="0"/>
          </a:p>
        </p:txBody>
      </p:sp>
      <p:sp>
        <p:nvSpPr>
          <p:cNvPr id="56" name="Rectangle 55"/>
          <p:cNvSpPr/>
          <p:nvPr/>
        </p:nvSpPr>
        <p:spPr>
          <a:xfrm>
            <a:off x="9882732" y="6268623"/>
            <a:ext cx="1755609" cy="230832"/>
          </a:xfrm>
          <a:prstGeom prst="rect">
            <a:avLst/>
          </a:prstGeom>
        </p:spPr>
        <p:txBody>
          <a:bodyPr wrap="none">
            <a:spAutoFit/>
          </a:bodyPr>
          <a:lstStyle/>
          <a:p>
            <a:r>
              <a:rPr lang="en-US" sz="900" b="1" dirty="0" smtClean="0"/>
              <a:t>POST-HEATING (CLEAN UP)</a:t>
            </a:r>
            <a:endParaRPr lang="en-US" sz="900" b="1" dirty="0"/>
          </a:p>
        </p:txBody>
      </p:sp>
      <p:grpSp>
        <p:nvGrpSpPr>
          <p:cNvPr id="59" name="Group 58"/>
          <p:cNvGrpSpPr/>
          <p:nvPr/>
        </p:nvGrpSpPr>
        <p:grpSpPr>
          <a:xfrm>
            <a:off x="819817" y="3286971"/>
            <a:ext cx="6112440" cy="2981652"/>
            <a:chOff x="5785064" y="3490521"/>
            <a:chExt cx="6112440" cy="2981652"/>
          </a:xfrm>
        </p:grpSpPr>
        <p:sp>
          <p:nvSpPr>
            <p:cNvPr id="60" name="Rectangle 59"/>
            <p:cNvSpPr/>
            <p:nvPr/>
          </p:nvSpPr>
          <p:spPr>
            <a:xfrm>
              <a:off x="5785064" y="3490521"/>
              <a:ext cx="6110708" cy="351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NASA OUTGASSING CRITERIA</a:t>
              </a:r>
              <a:endParaRPr lang="en-US" b="1" dirty="0"/>
            </a:p>
          </p:txBody>
        </p:sp>
        <p:sp>
          <p:nvSpPr>
            <p:cNvPr id="61" name="Rectangle 60"/>
            <p:cNvSpPr/>
            <p:nvPr/>
          </p:nvSpPr>
          <p:spPr>
            <a:xfrm>
              <a:off x="5797728" y="3869110"/>
              <a:ext cx="6098044" cy="1147492"/>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solidFill>
                    <a:schemeClr val="bg1"/>
                  </a:solidFill>
                </a:rPr>
                <a:t>Total Mass Loss (TML): </a:t>
              </a:r>
              <a:r>
                <a:rPr lang="en-US" sz="1400" dirty="0" smtClean="0">
                  <a:solidFill>
                    <a:schemeClr val="bg1"/>
                  </a:solidFill>
                </a:rPr>
                <a:t>mass loss of sample</a:t>
              </a:r>
            </a:p>
            <a:p>
              <a:r>
                <a:rPr lang="en-US" sz="1400" b="1" dirty="0">
                  <a:solidFill>
                    <a:schemeClr val="bg1"/>
                  </a:solidFill>
                </a:rPr>
                <a:t>Collected Volatile Condensable Materials (CVCM</a:t>
              </a:r>
              <a:r>
                <a:rPr lang="en-US" sz="1400" b="1" dirty="0" smtClean="0">
                  <a:solidFill>
                    <a:schemeClr val="bg1"/>
                  </a:solidFill>
                </a:rPr>
                <a:t>): </a:t>
              </a:r>
              <a:r>
                <a:rPr lang="en-US" sz="1400" dirty="0" smtClean="0">
                  <a:solidFill>
                    <a:schemeClr val="bg1"/>
                  </a:solidFill>
                </a:rPr>
                <a:t>mass of condensed material on collector plate</a:t>
              </a:r>
            </a:p>
            <a:p>
              <a:r>
                <a:rPr lang="en-US" sz="1400" b="1" dirty="0" smtClean="0">
                  <a:solidFill>
                    <a:schemeClr val="bg1"/>
                  </a:solidFill>
                </a:rPr>
                <a:t>Water Vapor Regained (WVR): </a:t>
              </a:r>
              <a:r>
                <a:rPr lang="en-US" sz="1400" dirty="0" smtClean="0">
                  <a:solidFill>
                    <a:schemeClr val="bg1"/>
                  </a:solidFill>
                </a:rPr>
                <a:t>amount of water re-adsorbed/re-absorbed </a:t>
              </a:r>
              <a:r>
                <a:rPr lang="en-US" sz="1400" dirty="0">
                  <a:solidFill>
                    <a:schemeClr val="bg1"/>
                  </a:solidFill>
                </a:rPr>
                <a:t>at </a:t>
              </a:r>
              <a:r>
                <a:rPr lang="en-US" sz="1400" dirty="0" smtClean="0">
                  <a:solidFill>
                    <a:schemeClr val="bg1"/>
                  </a:solidFill>
                </a:rPr>
                <a:t>25°C for 24 hours, performed after TML/CVCM values are obtained</a:t>
              </a:r>
            </a:p>
          </p:txBody>
        </p:sp>
        <p:sp>
          <p:nvSpPr>
            <p:cNvPr id="62" name="Rectangle 61"/>
            <p:cNvSpPr/>
            <p:nvPr/>
          </p:nvSpPr>
          <p:spPr>
            <a:xfrm>
              <a:off x="5795992" y="5021493"/>
              <a:ext cx="3665252" cy="1450680"/>
            </a:xfrm>
            <a:prstGeom prst="rect">
              <a:avLst/>
            </a:prstGeom>
            <a:solidFill>
              <a:srgbClr val="D6EDBD"/>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rgbClr val="009644"/>
                  </a:solidFill>
                </a:rPr>
                <a:t>PASS</a:t>
              </a:r>
            </a:p>
            <a:p>
              <a:endParaRPr lang="en-US" sz="600" dirty="0">
                <a:solidFill>
                  <a:schemeClr val="bg1"/>
                </a:solidFill>
              </a:endParaRPr>
            </a:p>
            <a:p>
              <a:r>
                <a:rPr lang="en-US" sz="1600" dirty="0" smtClean="0">
                  <a:solidFill>
                    <a:schemeClr val="bg1"/>
                  </a:solidFill>
                </a:rPr>
                <a:t>CVCM </a:t>
              </a:r>
              <a:r>
                <a:rPr lang="en-US" sz="1600" dirty="0">
                  <a:solidFill>
                    <a:schemeClr val="bg1"/>
                  </a:solidFill>
                </a:rPr>
                <a:t>&lt;0.1% </a:t>
              </a:r>
              <a:r>
                <a:rPr lang="en-US" sz="1600" dirty="0" smtClean="0">
                  <a:solidFill>
                    <a:schemeClr val="bg1"/>
                  </a:solidFill>
                </a:rPr>
                <a:t>and</a:t>
              </a:r>
              <a:r>
                <a:rPr lang="en-US" sz="1600" dirty="0">
                  <a:solidFill>
                    <a:schemeClr val="bg1"/>
                  </a:solidFill>
                </a:rPr>
                <a:t> </a:t>
              </a:r>
              <a:r>
                <a:rPr lang="en-US" sz="1600" dirty="0" smtClean="0">
                  <a:solidFill>
                    <a:schemeClr val="bg1"/>
                  </a:solidFill>
                </a:rPr>
                <a:t>TML </a:t>
              </a:r>
              <a:r>
                <a:rPr lang="en-US" sz="1600" dirty="0">
                  <a:solidFill>
                    <a:schemeClr val="bg1"/>
                  </a:solidFill>
                </a:rPr>
                <a:t>&lt; </a:t>
              </a:r>
              <a:r>
                <a:rPr lang="en-US" sz="1600" dirty="0" smtClean="0">
                  <a:solidFill>
                    <a:schemeClr val="bg1"/>
                  </a:solidFill>
                </a:rPr>
                <a:t>1%</a:t>
              </a:r>
            </a:p>
            <a:p>
              <a:r>
                <a:rPr lang="en-US" sz="1600" dirty="0">
                  <a:solidFill>
                    <a:schemeClr val="bg1"/>
                  </a:solidFill>
                </a:rPr>
                <a:t>	</a:t>
              </a:r>
              <a:r>
                <a:rPr lang="en-US" sz="1600" dirty="0" smtClean="0">
                  <a:solidFill>
                    <a:schemeClr val="bg1"/>
                  </a:solidFill>
                </a:rPr>
                <a:t>		      </a:t>
              </a:r>
              <a:r>
                <a:rPr lang="en-US" sz="1600" b="1" dirty="0" smtClean="0">
                  <a:solidFill>
                    <a:schemeClr val="bg1"/>
                  </a:solidFill>
                </a:rPr>
                <a:t>or</a:t>
              </a:r>
              <a:endParaRPr lang="en-US" sz="1600" b="1" dirty="0">
                <a:solidFill>
                  <a:schemeClr val="bg1"/>
                </a:solidFill>
              </a:endParaRPr>
            </a:p>
            <a:p>
              <a:r>
                <a:rPr lang="en-US" sz="1600" dirty="0" smtClean="0">
                  <a:solidFill>
                    <a:schemeClr val="bg1"/>
                  </a:solidFill>
                </a:rPr>
                <a:t>CVCM </a:t>
              </a:r>
              <a:r>
                <a:rPr lang="en-US" sz="1600" dirty="0">
                  <a:solidFill>
                    <a:schemeClr val="bg1"/>
                  </a:solidFill>
                </a:rPr>
                <a:t>&lt;</a:t>
              </a:r>
              <a:r>
                <a:rPr lang="en-US" sz="1600" dirty="0" smtClean="0">
                  <a:solidFill>
                    <a:schemeClr val="bg1"/>
                  </a:solidFill>
                </a:rPr>
                <a:t>0.1% and TML </a:t>
              </a:r>
              <a:r>
                <a:rPr lang="en-US" sz="1600" dirty="0">
                  <a:solidFill>
                    <a:schemeClr val="bg1"/>
                  </a:solidFill>
                </a:rPr>
                <a:t>&gt; 1 </a:t>
              </a:r>
              <a:r>
                <a:rPr lang="en-US" sz="1600" dirty="0" smtClean="0">
                  <a:solidFill>
                    <a:schemeClr val="bg1"/>
                  </a:solidFill>
                </a:rPr>
                <a:t>% </a:t>
              </a:r>
              <a:br>
                <a:rPr lang="en-US" sz="1600" dirty="0" smtClean="0">
                  <a:solidFill>
                    <a:schemeClr val="bg1"/>
                  </a:solidFill>
                </a:rPr>
              </a:br>
              <a:r>
                <a:rPr lang="en-US" sz="1600" dirty="0" smtClean="0">
                  <a:solidFill>
                    <a:schemeClr val="bg1"/>
                  </a:solidFill>
                </a:rPr>
                <a:t>if TML-WVR </a:t>
              </a:r>
              <a:r>
                <a:rPr lang="en-US" sz="1600" dirty="0">
                  <a:solidFill>
                    <a:schemeClr val="bg1"/>
                  </a:solidFill>
                </a:rPr>
                <a:t>&lt;1</a:t>
              </a:r>
              <a:r>
                <a:rPr lang="en-US" sz="1600" dirty="0" smtClean="0">
                  <a:solidFill>
                    <a:schemeClr val="bg1"/>
                  </a:solidFill>
                </a:rPr>
                <a:t>%</a:t>
              </a:r>
              <a:endParaRPr lang="en-US" sz="1600" dirty="0">
                <a:solidFill>
                  <a:schemeClr val="bg1"/>
                </a:solidFill>
              </a:endParaRPr>
            </a:p>
          </p:txBody>
        </p:sp>
        <p:sp>
          <p:nvSpPr>
            <p:cNvPr id="63" name="Rectangle 62"/>
            <p:cNvSpPr/>
            <p:nvPr/>
          </p:nvSpPr>
          <p:spPr>
            <a:xfrm>
              <a:off x="9461244" y="5021492"/>
              <a:ext cx="2436260" cy="14506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rgbClr val="FF0000"/>
                  </a:solidFill>
                </a:rPr>
                <a:t>FAIL</a:t>
              </a:r>
            </a:p>
            <a:p>
              <a:endParaRPr lang="en-US" sz="600" dirty="0">
                <a:solidFill>
                  <a:schemeClr val="bg1"/>
                </a:solidFill>
              </a:endParaRPr>
            </a:p>
            <a:p>
              <a:r>
                <a:rPr lang="en-US" sz="1600" dirty="0" smtClean="0">
                  <a:solidFill>
                    <a:schemeClr val="bg1"/>
                  </a:solidFill>
                </a:rPr>
                <a:t>CVCM </a:t>
              </a:r>
              <a:r>
                <a:rPr lang="en-US" sz="1600" dirty="0">
                  <a:solidFill>
                    <a:schemeClr val="bg1"/>
                  </a:solidFill>
                </a:rPr>
                <a:t>&gt; 0.1</a:t>
              </a:r>
              <a:r>
                <a:rPr lang="en-US" sz="1600" dirty="0" smtClean="0">
                  <a:solidFill>
                    <a:schemeClr val="bg1"/>
                  </a:solidFill>
                </a:rPr>
                <a:t>% </a:t>
              </a:r>
            </a:p>
            <a:p>
              <a:r>
                <a:rPr lang="en-US" sz="1600" dirty="0" smtClean="0">
                  <a:solidFill>
                    <a:schemeClr val="bg1"/>
                  </a:solidFill>
                </a:rPr>
                <a:t>		</a:t>
              </a:r>
              <a:r>
                <a:rPr lang="en-US" sz="1600" b="1" dirty="0" smtClean="0">
                  <a:solidFill>
                    <a:schemeClr val="bg1"/>
                  </a:solidFill>
                </a:rPr>
                <a:t>or </a:t>
              </a:r>
            </a:p>
            <a:p>
              <a:r>
                <a:rPr lang="en-US" sz="1600" dirty="0">
                  <a:solidFill>
                    <a:schemeClr val="bg1"/>
                  </a:solidFill>
                </a:rPr>
                <a:t>TML-WVR &gt; 1%</a:t>
              </a:r>
            </a:p>
          </p:txBody>
        </p:sp>
      </p:grpSp>
      <p:grpSp>
        <p:nvGrpSpPr>
          <p:cNvPr id="65" name="Group 64"/>
          <p:cNvGrpSpPr/>
          <p:nvPr/>
        </p:nvGrpSpPr>
        <p:grpSpPr>
          <a:xfrm>
            <a:off x="7614472" y="1456534"/>
            <a:ext cx="4114391" cy="4805001"/>
            <a:chOff x="1095138" y="1503699"/>
            <a:chExt cx="4114391" cy="4805001"/>
          </a:xfrm>
        </p:grpSpPr>
        <p:grpSp>
          <p:nvGrpSpPr>
            <p:cNvPr id="58" name="Group 57"/>
            <p:cNvGrpSpPr/>
            <p:nvPr/>
          </p:nvGrpSpPr>
          <p:grpSpPr>
            <a:xfrm>
              <a:off x="1095138" y="1503699"/>
              <a:ext cx="4114391" cy="4343400"/>
              <a:chOff x="7716072" y="1641982"/>
              <a:chExt cx="4114391" cy="4343400"/>
            </a:xfrm>
          </p:grpSpPr>
          <p:grpSp>
            <p:nvGrpSpPr>
              <p:cNvPr id="50" name="Group 49"/>
              <p:cNvGrpSpPr/>
              <p:nvPr/>
            </p:nvGrpSpPr>
            <p:grpSpPr>
              <a:xfrm>
                <a:off x="7716072" y="2604967"/>
                <a:ext cx="1994936" cy="3054657"/>
                <a:chOff x="7716072" y="2604967"/>
                <a:chExt cx="1994936" cy="3054657"/>
              </a:xfrm>
            </p:grpSpPr>
            <p:grpSp>
              <p:nvGrpSpPr>
                <p:cNvPr id="15" name="Group 14"/>
                <p:cNvGrpSpPr/>
                <p:nvPr/>
              </p:nvGrpSpPr>
              <p:grpSpPr>
                <a:xfrm>
                  <a:off x="8127403" y="2604967"/>
                  <a:ext cx="310020" cy="2324049"/>
                  <a:chOff x="8970573" y="2656440"/>
                  <a:chExt cx="310020" cy="2324049"/>
                </a:xfrm>
              </p:grpSpPr>
              <p:sp>
                <p:nvSpPr>
                  <p:cNvPr id="29" name="Rectangle 28"/>
                  <p:cNvSpPr/>
                  <p:nvPr/>
                </p:nvSpPr>
                <p:spPr>
                  <a:xfrm>
                    <a:off x="8970573" y="2656440"/>
                    <a:ext cx="171450" cy="2324049"/>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141033" y="3203586"/>
                    <a:ext cx="139560" cy="1229756"/>
                  </a:xfrm>
                  <a:prstGeom prst="rect">
                    <a:avLst/>
                  </a:prstGeom>
                  <a:pattFill prst="dkUpDiag">
                    <a:fgClr>
                      <a:schemeClr val="bg1">
                        <a:lumMod val="50000"/>
                        <a:lumOff val="50000"/>
                      </a:schemeClr>
                    </a:fgClr>
                    <a:bgClr>
                      <a:schemeClr val="tx1">
                        <a:lumMod val="9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7716072" y="4381869"/>
                  <a:ext cx="1994936" cy="1277755"/>
                  <a:chOff x="7716072" y="4381869"/>
                  <a:chExt cx="1994936" cy="1277755"/>
                </a:xfrm>
              </p:grpSpPr>
              <p:sp>
                <p:nvSpPr>
                  <p:cNvPr id="36" name="TextBox 35"/>
                  <p:cNvSpPr txBox="1"/>
                  <p:nvPr/>
                </p:nvSpPr>
                <p:spPr>
                  <a:xfrm>
                    <a:off x="7716072" y="5136404"/>
                    <a:ext cx="1994936" cy="523220"/>
                  </a:xfrm>
                  <a:prstGeom prst="rect">
                    <a:avLst/>
                  </a:prstGeom>
                  <a:noFill/>
                </p:spPr>
                <p:txBody>
                  <a:bodyPr wrap="square" rtlCol="0">
                    <a:spAutoFit/>
                  </a:bodyPr>
                  <a:lstStyle/>
                  <a:p>
                    <a:r>
                      <a:rPr lang="en-US" sz="1400" b="1" dirty="0" smtClean="0">
                        <a:solidFill>
                          <a:schemeClr val="bg1">
                            <a:lumMod val="65000"/>
                            <a:lumOff val="35000"/>
                          </a:schemeClr>
                        </a:solidFill>
                      </a:rPr>
                      <a:t>Chromium-plated collector plate (25°C)</a:t>
                    </a:r>
                    <a:endParaRPr lang="en-US" sz="1400" b="1" dirty="0">
                      <a:solidFill>
                        <a:schemeClr val="bg1">
                          <a:lumMod val="65000"/>
                          <a:lumOff val="35000"/>
                        </a:schemeClr>
                      </a:solidFill>
                    </a:endParaRPr>
                  </a:p>
                </p:txBody>
              </p:sp>
              <p:cxnSp>
                <p:nvCxnSpPr>
                  <p:cNvPr id="18" name="Straight Arrow Connector 17"/>
                  <p:cNvCxnSpPr>
                    <a:stCxn id="36" idx="0"/>
                  </p:cNvCxnSpPr>
                  <p:nvPr/>
                </p:nvCxnSpPr>
                <p:spPr>
                  <a:xfrm flipH="1" flipV="1">
                    <a:off x="8437423" y="4381869"/>
                    <a:ext cx="276117" cy="754535"/>
                  </a:xfrm>
                  <a:prstGeom prst="straightConnector1">
                    <a:avLst/>
                  </a:prstGeom>
                  <a:ln w="22225">
                    <a:solidFill>
                      <a:schemeClr val="bg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5" name="Group 54"/>
              <p:cNvGrpSpPr/>
              <p:nvPr/>
            </p:nvGrpSpPr>
            <p:grpSpPr>
              <a:xfrm>
                <a:off x="9183369" y="1641982"/>
                <a:ext cx="2647094" cy="4343400"/>
                <a:chOff x="9183369" y="1641982"/>
                <a:chExt cx="2647094" cy="4343400"/>
              </a:xfrm>
            </p:grpSpPr>
            <p:grpSp>
              <p:nvGrpSpPr>
                <p:cNvPr id="14" name="Group 13"/>
                <p:cNvGrpSpPr/>
                <p:nvPr/>
              </p:nvGrpSpPr>
              <p:grpSpPr>
                <a:xfrm>
                  <a:off x="9620551" y="1641982"/>
                  <a:ext cx="702768" cy="4343400"/>
                  <a:chOff x="10227732" y="1566392"/>
                  <a:chExt cx="702768" cy="4343400"/>
                </a:xfrm>
              </p:grpSpPr>
              <p:sp>
                <p:nvSpPr>
                  <p:cNvPr id="10" name="Rectangle 9"/>
                  <p:cNvSpPr/>
                  <p:nvPr/>
                </p:nvSpPr>
                <p:spPr>
                  <a:xfrm>
                    <a:off x="10759050" y="1566392"/>
                    <a:ext cx="171450" cy="4343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88600" y="2956412"/>
                    <a:ext cx="370449" cy="1241227"/>
                  </a:xfrm>
                  <a:prstGeom prst="rect">
                    <a:avLst/>
                  </a:prstGeom>
                  <a:solidFill>
                    <a:srgbClr val="7A29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ame Side Corner Rectangle 11"/>
                  <p:cNvSpPr/>
                  <p:nvPr/>
                </p:nvSpPr>
                <p:spPr>
                  <a:xfrm rot="16200000">
                    <a:off x="10434297" y="3548752"/>
                    <a:ext cx="537641" cy="11186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27732" y="3538858"/>
                    <a:ext cx="410981" cy="1330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0323319" y="1709783"/>
                  <a:ext cx="1507144" cy="891358"/>
                  <a:chOff x="10323319" y="1709783"/>
                  <a:chExt cx="1507144" cy="891358"/>
                </a:xfrm>
              </p:grpSpPr>
              <p:sp>
                <p:nvSpPr>
                  <p:cNvPr id="33" name="TextBox 32"/>
                  <p:cNvSpPr txBox="1"/>
                  <p:nvPr/>
                </p:nvSpPr>
                <p:spPr>
                  <a:xfrm>
                    <a:off x="10323319" y="1709783"/>
                    <a:ext cx="1507144" cy="523220"/>
                  </a:xfrm>
                  <a:prstGeom prst="rect">
                    <a:avLst/>
                  </a:prstGeom>
                  <a:noFill/>
                </p:spPr>
                <p:txBody>
                  <a:bodyPr wrap="none" rtlCol="0">
                    <a:spAutoFit/>
                  </a:bodyPr>
                  <a:lstStyle/>
                  <a:p>
                    <a:r>
                      <a:rPr lang="en-US" sz="1400" b="1" dirty="0" smtClean="0">
                        <a:solidFill>
                          <a:schemeClr val="accent3">
                            <a:lumMod val="60000"/>
                            <a:lumOff val="40000"/>
                          </a:schemeClr>
                        </a:solidFill>
                      </a:rPr>
                      <a:t>Heated Copper </a:t>
                    </a:r>
                  </a:p>
                  <a:p>
                    <a:r>
                      <a:rPr lang="en-US" sz="1400" b="1" dirty="0" smtClean="0">
                        <a:solidFill>
                          <a:schemeClr val="accent3">
                            <a:lumMod val="60000"/>
                            <a:lumOff val="40000"/>
                          </a:schemeClr>
                        </a:solidFill>
                      </a:rPr>
                      <a:t>Bar (125°C)</a:t>
                    </a:r>
                    <a:endParaRPr lang="en-US" sz="1400" b="1" dirty="0">
                      <a:solidFill>
                        <a:schemeClr val="accent3">
                          <a:lumMod val="60000"/>
                          <a:lumOff val="40000"/>
                        </a:schemeClr>
                      </a:solidFill>
                    </a:endParaRPr>
                  </a:p>
                </p:txBody>
              </p:sp>
              <p:cxnSp>
                <p:nvCxnSpPr>
                  <p:cNvPr id="24" name="Straight Arrow Connector 23"/>
                  <p:cNvCxnSpPr>
                    <a:stCxn id="33" idx="2"/>
                  </p:cNvCxnSpPr>
                  <p:nvPr/>
                </p:nvCxnSpPr>
                <p:spPr>
                  <a:xfrm flipH="1">
                    <a:off x="10430172" y="2233003"/>
                    <a:ext cx="646719" cy="368138"/>
                  </a:xfrm>
                  <a:prstGeom prst="straightConnector1">
                    <a:avLst/>
                  </a:prstGeom>
                  <a:ln w="222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9183369" y="2184817"/>
                  <a:ext cx="874364" cy="775302"/>
                  <a:chOff x="9183369" y="2184817"/>
                  <a:chExt cx="874364" cy="775302"/>
                </a:xfrm>
              </p:grpSpPr>
              <p:sp>
                <p:nvSpPr>
                  <p:cNvPr id="34" name="TextBox 33"/>
                  <p:cNvSpPr txBox="1"/>
                  <p:nvPr/>
                </p:nvSpPr>
                <p:spPr>
                  <a:xfrm>
                    <a:off x="9183369" y="2184817"/>
                    <a:ext cx="874364" cy="523220"/>
                  </a:xfrm>
                  <a:prstGeom prst="rect">
                    <a:avLst/>
                  </a:prstGeom>
                  <a:noFill/>
                </p:spPr>
                <p:txBody>
                  <a:bodyPr wrap="square" rtlCol="0">
                    <a:spAutoFit/>
                  </a:bodyPr>
                  <a:lstStyle/>
                  <a:p>
                    <a:r>
                      <a:rPr lang="en-US" sz="1400" b="1" dirty="0" smtClean="0">
                        <a:solidFill>
                          <a:srgbClr val="7A2904"/>
                        </a:solidFill>
                      </a:rPr>
                      <a:t>Sample Holder</a:t>
                    </a:r>
                    <a:endParaRPr lang="en-US" sz="1400" b="1" dirty="0">
                      <a:solidFill>
                        <a:srgbClr val="7A2904"/>
                      </a:solidFill>
                    </a:endParaRPr>
                  </a:p>
                </p:txBody>
              </p:sp>
              <p:cxnSp>
                <p:nvCxnSpPr>
                  <p:cNvPr id="26" name="Straight Arrow Connector 25"/>
                  <p:cNvCxnSpPr>
                    <a:stCxn id="34" idx="2"/>
                  </p:cNvCxnSpPr>
                  <p:nvPr/>
                </p:nvCxnSpPr>
                <p:spPr>
                  <a:xfrm>
                    <a:off x="9620551" y="2708037"/>
                    <a:ext cx="262181" cy="252082"/>
                  </a:xfrm>
                  <a:prstGeom prst="straightConnector1">
                    <a:avLst/>
                  </a:prstGeom>
                  <a:ln w="22225">
                    <a:solidFill>
                      <a:srgbClr val="7A290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0177958" y="3694916"/>
                  <a:ext cx="1167390" cy="575782"/>
                  <a:chOff x="10177958" y="3694916"/>
                  <a:chExt cx="1167390" cy="575782"/>
                </a:xfrm>
              </p:grpSpPr>
              <p:sp>
                <p:nvSpPr>
                  <p:cNvPr id="16" name="TextBox 15"/>
                  <p:cNvSpPr txBox="1"/>
                  <p:nvPr/>
                </p:nvSpPr>
                <p:spPr>
                  <a:xfrm>
                    <a:off x="10522687" y="3962921"/>
                    <a:ext cx="822661" cy="307777"/>
                  </a:xfrm>
                  <a:prstGeom prst="rect">
                    <a:avLst/>
                  </a:prstGeom>
                  <a:noFill/>
                </p:spPr>
                <p:txBody>
                  <a:bodyPr wrap="none" rtlCol="0">
                    <a:spAutoFit/>
                  </a:bodyPr>
                  <a:lstStyle/>
                  <a:p>
                    <a:r>
                      <a:rPr lang="en-US" sz="1400" b="1" dirty="0" smtClean="0">
                        <a:solidFill>
                          <a:schemeClr val="accent1"/>
                        </a:solidFill>
                      </a:rPr>
                      <a:t>Sample</a:t>
                    </a:r>
                    <a:endParaRPr lang="en-US" sz="1400" b="1" dirty="0">
                      <a:solidFill>
                        <a:schemeClr val="accent1"/>
                      </a:solidFill>
                    </a:endParaRPr>
                  </a:p>
                </p:txBody>
              </p:sp>
              <p:cxnSp>
                <p:nvCxnSpPr>
                  <p:cNvPr id="32" name="Straight Arrow Connector 31"/>
                  <p:cNvCxnSpPr>
                    <a:stCxn id="16" idx="0"/>
                  </p:cNvCxnSpPr>
                  <p:nvPr/>
                </p:nvCxnSpPr>
                <p:spPr>
                  <a:xfrm flipH="1" flipV="1">
                    <a:off x="10177958" y="3694916"/>
                    <a:ext cx="756060" cy="26800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grpSp>
        </p:grpSp>
        <p:sp>
          <p:nvSpPr>
            <p:cNvPr id="64" name="Rectangle 63"/>
            <p:cNvSpPr/>
            <p:nvPr/>
          </p:nvSpPr>
          <p:spPr>
            <a:xfrm>
              <a:off x="1866134" y="6047090"/>
              <a:ext cx="2677946" cy="261610"/>
            </a:xfrm>
            <a:prstGeom prst="rect">
              <a:avLst/>
            </a:prstGeom>
          </p:spPr>
          <p:txBody>
            <a:bodyPr wrap="square">
              <a:spAutoFit/>
            </a:bodyPr>
            <a:lstStyle/>
            <a:p>
              <a:r>
                <a:rPr lang="en-US" sz="1100" b="1" dirty="0" smtClean="0">
                  <a:solidFill>
                    <a:srgbClr val="000000"/>
                  </a:solidFill>
                  <a:latin typeface="Helvetica" panose="020B0604020202020204" pitchFamily="34" charset="0"/>
                </a:rPr>
                <a:t>Outgassing Test Set Up Schematic</a:t>
              </a:r>
            </a:p>
          </p:txBody>
        </p:sp>
      </p:grpSp>
    </p:spTree>
    <p:extLst>
      <p:ext uri="{BB962C8B-B14F-4D97-AF65-F5344CB8AC3E}">
        <p14:creationId xmlns:p14="http://schemas.microsoft.com/office/powerpoint/2010/main" val="1848428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44837"/>
            <a:ext cx="9819822" cy="747680"/>
          </a:xfrm>
        </p:spPr>
        <p:txBody>
          <a:bodyPr/>
          <a:lstStyle/>
          <a:p>
            <a:r>
              <a:rPr lang="en-US" dirty="0" smtClean="0"/>
              <a:t>NON-VOLATILE RESIDUE</a:t>
            </a:r>
            <a:endParaRPr lang="en-US" dirty="0"/>
          </a:p>
        </p:txBody>
      </p:sp>
      <p:sp>
        <p:nvSpPr>
          <p:cNvPr id="7" name="Content Placeholder 2"/>
          <p:cNvSpPr>
            <a:spLocks noGrp="1"/>
          </p:cNvSpPr>
          <p:nvPr>
            <p:ph idx="1"/>
          </p:nvPr>
        </p:nvSpPr>
        <p:spPr>
          <a:xfrm>
            <a:off x="824108" y="1058139"/>
            <a:ext cx="5133192" cy="5397027"/>
          </a:xfrm>
        </p:spPr>
        <p:txBody>
          <a:bodyPr/>
          <a:lstStyle/>
          <a:p>
            <a:r>
              <a:rPr lang="en-US" sz="1800" b="1" dirty="0" smtClean="0"/>
              <a:t>Non-volatile residue (NVR) </a:t>
            </a:r>
            <a:r>
              <a:rPr lang="en-US" sz="1800" dirty="0" smtClean="0"/>
              <a:t>consists of organic compounds that remain after evaporation of a liquid </a:t>
            </a:r>
          </a:p>
          <a:p>
            <a:r>
              <a:rPr lang="en-US" sz="1800" dirty="0" smtClean="0"/>
              <a:t>NVR can also be transferred to surfaces via dry handling</a:t>
            </a:r>
          </a:p>
          <a:p>
            <a:r>
              <a:rPr lang="en-US" sz="1800" b="1" dirty="0" smtClean="0"/>
              <a:t>Cleanliness levels</a:t>
            </a:r>
            <a:r>
              <a:rPr lang="en-US" sz="1800" dirty="0" smtClean="0"/>
              <a:t>, which indicate the amount of contamination (NVR) per unit area, are determined via IEST-STD-CC1246E: Product Cleanliness Levels – Applications, Requirements, and Determination</a:t>
            </a:r>
          </a:p>
          <a:p>
            <a:r>
              <a:rPr lang="en-US" sz="1800" dirty="0" smtClean="0"/>
              <a:t>Many different types of tests to determine NVR:</a:t>
            </a:r>
          </a:p>
          <a:p>
            <a:pPr lvl="1"/>
            <a:r>
              <a:rPr lang="en-US" dirty="0" smtClean="0"/>
              <a:t>Direct rinse of flight hardware</a:t>
            </a:r>
          </a:p>
          <a:p>
            <a:pPr lvl="1"/>
            <a:r>
              <a:rPr lang="en-US" dirty="0" smtClean="0"/>
              <a:t>Witness foils and witness plates</a:t>
            </a:r>
          </a:p>
          <a:p>
            <a:pPr lvl="1"/>
            <a:r>
              <a:rPr lang="en-US" dirty="0" smtClean="0"/>
              <a:t>Cold fingers and scavenger plates</a:t>
            </a:r>
          </a:p>
          <a:p>
            <a:pPr lvl="1"/>
            <a:r>
              <a:rPr lang="en-US" dirty="0" smtClean="0"/>
              <a:t>Contact transfer tests</a:t>
            </a:r>
          </a:p>
          <a:p>
            <a:pPr lvl="1"/>
            <a:r>
              <a:rPr lang="en-US" dirty="0" smtClean="0"/>
              <a:t>Wipes and swabs sampling</a:t>
            </a:r>
          </a:p>
          <a:p>
            <a:pPr lvl="1"/>
            <a:endParaRPr lang="en-US" sz="1600" dirty="0" smtClean="0"/>
          </a:p>
        </p:txBody>
      </p:sp>
      <p:grpSp>
        <p:nvGrpSpPr>
          <p:cNvPr id="13" name="Group 12"/>
          <p:cNvGrpSpPr/>
          <p:nvPr/>
        </p:nvGrpSpPr>
        <p:grpSpPr>
          <a:xfrm>
            <a:off x="6121400" y="1152170"/>
            <a:ext cx="5575469" cy="5208963"/>
            <a:chOff x="6342380" y="1295326"/>
            <a:chExt cx="5481489" cy="512116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331" t="8488" r="25742" b="10439"/>
            <a:stretch/>
          </p:blipFill>
          <p:spPr>
            <a:xfrm rot="5400000">
              <a:off x="6362360" y="3668446"/>
              <a:ext cx="2728060" cy="2768019"/>
            </a:xfrm>
            <a:prstGeom prst="rect">
              <a:avLst/>
            </a:prstGeom>
          </p:spPr>
        </p:pic>
        <p:pic>
          <p:nvPicPr>
            <p:cNvPr id="9" name="Picture 2" descr="IMG-1841"/>
            <p:cNvPicPr>
              <a:picLocks noChangeArrowheads="1"/>
            </p:cNvPicPr>
            <p:nvPr/>
          </p:nvPicPr>
          <p:blipFill>
            <a:blip r:embed="rId4" cstate="print">
              <a:extLst>
                <a:ext uri="{28A0092B-C50C-407E-A947-70E740481C1C}">
                  <a14:useLocalDpi xmlns:a14="http://schemas.microsoft.com/office/drawing/2010/main" val="0"/>
                </a:ext>
              </a:extLst>
            </a:blip>
            <a:srcRect t="13803" b="11642"/>
            <a:stretch>
              <a:fillRect/>
            </a:stretch>
          </p:blipFill>
          <p:spPr bwMode="auto">
            <a:xfrm>
              <a:off x="9145539" y="3688423"/>
              <a:ext cx="2677262" cy="27280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4831" r="21199"/>
            <a:stretch/>
          </p:blipFill>
          <p:spPr>
            <a:xfrm rot="5400000">
              <a:off x="6545923" y="1091785"/>
              <a:ext cx="2360936" cy="2768018"/>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382" t="18107" r="34482" b="4590"/>
            <a:stretch/>
          </p:blipFill>
          <p:spPr>
            <a:xfrm rot="5400000">
              <a:off x="9303567" y="1137298"/>
              <a:ext cx="2362274" cy="2678330"/>
            </a:xfrm>
            <a:prstGeom prst="rect">
              <a:avLst/>
            </a:prstGeom>
          </p:spPr>
        </p:pic>
      </p:grpSp>
    </p:spTree>
    <p:extLst>
      <p:ext uri="{BB962C8B-B14F-4D97-AF65-F5344CB8AC3E}">
        <p14:creationId xmlns:p14="http://schemas.microsoft.com/office/powerpoint/2010/main" val="3935708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44837"/>
            <a:ext cx="9819822" cy="747680"/>
          </a:xfrm>
        </p:spPr>
        <p:txBody>
          <a:bodyPr/>
          <a:lstStyle/>
          <a:p>
            <a:r>
              <a:rPr lang="en-US" dirty="0" smtClean="0"/>
              <a:t>FOURIER TRANSFORM INFRARED SPECTROSCOPY</a:t>
            </a:r>
            <a:endParaRPr lang="en-US" dirty="0"/>
          </a:p>
        </p:txBody>
      </p:sp>
      <p:sp>
        <p:nvSpPr>
          <p:cNvPr id="5" name="Content Placeholder 2"/>
          <p:cNvSpPr>
            <a:spLocks noGrp="1"/>
          </p:cNvSpPr>
          <p:nvPr>
            <p:ph idx="1"/>
          </p:nvPr>
        </p:nvSpPr>
        <p:spPr>
          <a:xfrm>
            <a:off x="733647" y="1056580"/>
            <a:ext cx="10941683" cy="2287346"/>
          </a:xfrm>
        </p:spPr>
        <p:txBody>
          <a:bodyPr/>
          <a:lstStyle/>
          <a:p>
            <a:r>
              <a:rPr lang="en-US" sz="1800" b="1" dirty="0" smtClean="0"/>
              <a:t>Fourier Transform Infrared (FTIR) Spectroscopy </a:t>
            </a:r>
            <a:r>
              <a:rPr lang="en-US" sz="1800" dirty="0" smtClean="0"/>
              <a:t>is a chemical analysis technique used to identify functional groups that are present in organic samples</a:t>
            </a:r>
          </a:p>
          <a:p>
            <a:r>
              <a:rPr lang="en-US" sz="1800" dirty="0" smtClean="0"/>
              <a:t>FTIR uses infrared light to </a:t>
            </a:r>
            <a:r>
              <a:rPr lang="en-US" sz="1800" b="1" dirty="0" smtClean="0"/>
              <a:t>determine what bonds are present in a sample</a:t>
            </a:r>
            <a:r>
              <a:rPr lang="en-US" sz="1800" dirty="0" smtClean="0"/>
              <a:t>: the type of bond and the number of each type of bond will affect how much light is absorbed/transmitted</a:t>
            </a:r>
          </a:p>
          <a:p>
            <a:r>
              <a:rPr lang="en-US" sz="1800" dirty="0" smtClean="0"/>
              <a:t>Small amount of sample and minimal sample preparation make FTIR a quick, easy-to-run analysis technique that can provide answers for:</a:t>
            </a:r>
          </a:p>
          <a:p>
            <a:pPr lvl="1"/>
            <a:r>
              <a:rPr lang="en-US" dirty="0" smtClean="0"/>
              <a:t>Material identification</a:t>
            </a:r>
            <a:endParaRPr lang="en-US" dirty="0"/>
          </a:p>
        </p:txBody>
      </p:sp>
      <p:sp>
        <p:nvSpPr>
          <p:cNvPr id="7" name="Content Placeholder 2"/>
          <p:cNvSpPr txBox="1">
            <a:spLocks/>
          </p:cNvSpPr>
          <p:nvPr/>
        </p:nvSpPr>
        <p:spPr>
          <a:xfrm>
            <a:off x="3951973" y="2869823"/>
            <a:ext cx="3396448" cy="29210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Material verification</a:t>
            </a:r>
          </a:p>
          <a:p>
            <a:endParaRPr lang="en-US" sz="1800" dirty="0" smtClean="0"/>
          </a:p>
        </p:txBody>
      </p:sp>
      <p:sp>
        <p:nvSpPr>
          <p:cNvPr id="8" name="Content Placeholder 2"/>
          <p:cNvSpPr txBox="1">
            <a:spLocks/>
          </p:cNvSpPr>
          <p:nvPr/>
        </p:nvSpPr>
        <p:spPr>
          <a:xfrm>
            <a:off x="7088873" y="2869823"/>
            <a:ext cx="3396448" cy="29210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Cleanliness verification</a:t>
            </a:r>
          </a:p>
          <a:p>
            <a:endParaRPr lang="en-US" sz="1800" dirty="0" smtClean="0"/>
          </a:p>
        </p:txBody>
      </p:sp>
      <p:grpSp>
        <p:nvGrpSpPr>
          <p:cNvPr id="32" name="Group 31"/>
          <p:cNvGrpSpPr/>
          <p:nvPr/>
        </p:nvGrpSpPr>
        <p:grpSpPr>
          <a:xfrm>
            <a:off x="1007330" y="3442901"/>
            <a:ext cx="10668000" cy="2889249"/>
            <a:chOff x="1007330" y="3442901"/>
            <a:chExt cx="10668000" cy="2889249"/>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54" t="17995" r="1198" b="8364"/>
            <a:stretch/>
          </p:blipFill>
          <p:spPr>
            <a:xfrm>
              <a:off x="1007330" y="3442901"/>
              <a:ext cx="10668000" cy="2889249"/>
            </a:xfrm>
            <a:prstGeom prst="rect">
              <a:avLst/>
            </a:prstGeom>
            <a:ln>
              <a:solidFill>
                <a:schemeClr val="bg1">
                  <a:lumMod val="95000"/>
                  <a:lumOff val="5000"/>
                </a:schemeClr>
              </a:solidFill>
            </a:ln>
          </p:spPr>
        </p:pic>
        <p:sp>
          <p:nvSpPr>
            <p:cNvPr id="9" name="Rectangle 8"/>
            <p:cNvSpPr/>
            <p:nvPr/>
          </p:nvSpPr>
          <p:spPr>
            <a:xfrm>
              <a:off x="1428064" y="3447134"/>
              <a:ext cx="914400" cy="1598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371503" y="3442901"/>
              <a:ext cx="931431" cy="29623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smtClean="0">
                  <a:solidFill>
                    <a:srgbClr val="FF4545"/>
                  </a:solidFill>
                </a:rPr>
                <a:t>Silicone oil</a:t>
              </a:r>
            </a:p>
          </p:txBody>
        </p:sp>
        <p:grpSp>
          <p:nvGrpSpPr>
            <p:cNvPr id="27" name="Group 26"/>
            <p:cNvGrpSpPr/>
            <p:nvPr/>
          </p:nvGrpSpPr>
          <p:grpSpPr>
            <a:xfrm>
              <a:off x="4119874" y="4101927"/>
              <a:ext cx="521575" cy="417987"/>
              <a:chOff x="4119874" y="4101927"/>
              <a:chExt cx="521575" cy="417987"/>
            </a:xfrm>
          </p:grpSpPr>
          <p:sp>
            <p:nvSpPr>
              <p:cNvPr id="12" name="Content Placeholder 2"/>
              <p:cNvSpPr txBox="1">
                <a:spLocks/>
              </p:cNvSpPr>
              <p:nvPr/>
            </p:nvSpPr>
            <p:spPr>
              <a:xfrm>
                <a:off x="4119874" y="4101927"/>
                <a:ext cx="521575" cy="29623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t>CH</a:t>
                </a:r>
                <a:r>
                  <a:rPr lang="en-US" sz="1000" baseline="-25000" dirty="0" smtClean="0"/>
                  <a:t>3</a:t>
                </a:r>
                <a:r>
                  <a:rPr lang="en-US" sz="1050" b="1" dirty="0" smtClean="0"/>
                  <a:t> </a:t>
                </a:r>
              </a:p>
            </p:txBody>
          </p:sp>
          <p:cxnSp>
            <p:nvCxnSpPr>
              <p:cNvPr id="4" name="Straight Arrow Connector 3"/>
              <p:cNvCxnSpPr/>
              <p:nvPr/>
            </p:nvCxnSpPr>
            <p:spPr>
              <a:xfrm>
                <a:off x="4322804" y="4311570"/>
                <a:ext cx="6128" cy="2083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8398840" y="3953810"/>
              <a:ext cx="641307" cy="312031"/>
              <a:chOff x="8398840" y="3953810"/>
              <a:chExt cx="641307" cy="312031"/>
            </a:xfrm>
          </p:grpSpPr>
          <p:sp>
            <p:nvSpPr>
              <p:cNvPr id="13" name="Content Placeholder 2"/>
              <p:cNvSpPr txBox="1">
                <a:spLocks/>
              </p:cNvSpPr>
              <p:nvPr/>
            </p:nvSpPr>
            <p:spPr>
              <a:xfrm>
                <a:off x="8398840" y="4012254"/>
                <a:ext cx="599971" cy="25358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t>Si-</a:t>
                </a:r>
                <a:r>
                  <a:rPr lang="en-US" sz="1000" dirty="0"/>
                  <a:t>CH</a:t>
                </a:r>
                <a:r>
                  <a:rPr lang="en-US" sz="1000" baseline="-25000" dirty="0"/>
                  <a:t>3</a:t>
                </a:r>
                <a:r>
                  <a:rPr lang="en-US" sz="1000" dirty="0"/>
                  <a:t> </a:t>
                </a:r>
              </a:p>
              <a:p>
                <a:pPr marL="0" indent="0">
                  <a:buNone/>
                </a:pPr>
                <a:r>
                  <a:rPr lang="en-US" sz="1200" dirty="0" smtClean="0"/>
                  <a:t> </a:t>
                </a:r>
              </a:p>
            </p:txBody>
          </p:sp>
          <p:cxnSp>
            <p:nvCxnSpPr>
              <p:cNvPr id="16" name="Straight Arrow Connector 15"/>
              <p:cNvCxnSpPr/>
              <p:nvPr/>
            </p:nvCxnSpPr>
            <p:spPr>
              <a:xfrm flipV="1">
                <a:off x="8851781" y="3953810"/>
                <a:ext cx="188366" cy="862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787097" y="3443895"/>
              <a:ext cx="964574" cy="296234"/>
              <a:chOff x="8787097" y="3443895"/>
              <a:chExt cx="964574" cy="296234"/>
            </a:xfrm>
          </p:grpSpPr>
          <p:sp>
            <p:nvSpPr>
              <p:cNvPr id="14" name="Content Placeholder 2"/>
              <p:cNvSpPr txBox="1">
                <a:spLocks/>
              </p:cNvSpPr>
              <p:nvPr/>
            </p:nvSpPr>
            <p:spPr>
              <a:xfrm>
                <a:off x="8787097" y="3443895"/>
                <a:ext cx="689122" cy="29623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t>Si-O-Si </a:t>
                </a:r>
              </a:p>
            </p:txBody>
          </p:sp>
          <p:cxnSp>
            <p:nvCxnSpPr>
              <p:cNvPr id="20" name="Straight Arrow Connector 19"/>
              <p:cNvCxnSpPr/>
              <p:nvPr/>
            </p:nvCxnSpPr>
            <p:spPr>
              <a:xfrm>
                <a:off x="9310235" y="3579313"/>
                <a:ext cx="221517" cy="276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315620" y="3527059"/>
                <a:ext cx="436051" cy="240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0481592" y="3492044"/>
              <a:ext cx="748223" cy="348444"/>
              <a:chOff x="10481592" y="3492044"/>
              <a:chExt cx="748223" cy="348444"/>
            </a:xfrm>
          </p:grpSpPr>
          <p:sp>
            <p:nvSpPr>
              <p:cNvPr id="15" name="Content Placeholder 2"/>
              <p:cNvSpPr txBox="1">
                <a:spLocks/>
              </p:cNvSpPr>
              <p:nvPr/>
            </p:nvSpPr>
            <p:spPr>
              <a:xfrm>
                <a:off x="10648709" y="3588711"/>
                <a:ext cx="581106" cy="25177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400" i="1"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Si-CH</a:t>
                </a:r>
                <a:r>
                  <a:rPr lang="en-US" sz="1000" baseline="-25000" dirty="0"/>
                  <a:t>3</a:t>
                </a:r>
                <a:r>
                  <a:rPr lang="en-US" sz="1000" dirty="0"/>
                  <a:t> </a:t>
                </a:r>
              </a:p>
              <a:p>
                <a:pPr marL="0" indent="0">
                  <a:buNone/>
                </a:pPr>
                <a:endParaRPr lang="en-US" sz="1200" dirty="0" smtClean="0"/>
              </a:p>
            </p:txBody>
          </p:sp>
          <p:cxnSp>
            <p:nvCxnSpPr>
              <p:cNvPr id="24" name="Straight Arrow Connector 23"/>
              <p:cNvCxnSpPr/>
              <p:nvPr/>
            </p:nvCxnSpPr>
            <p:spPr>
              <a:xfrm flipH="1" flipV="1">
                <a:off x="10481592" y="3492044"/>
                <a:ext cx="219203" cy="1640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7563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717254" y="995317"/>
            <a:ext cx="8628765" cy="5511807"/>
          </a:xfrm>
        </p:spPr>
        <p:txBody>
          <a:bodyPr/>
          <a:lstStyle/>
          <a:p>
            <a:r>
              <a:rPr lang="en-US" sz="1800" dirty="0" smtClean="0"/>
              <a:t>About Me</a:t>
            </a:r>
          </a:p>
          <a:p>
            <a:r>
              <a:rPr lang="en-US" sz="1800" dirty="0" smtClean="0"/>
              <a:t>Overview of Spaceflight Projects, Space, and How Materials Fit in the Big Picture</a:t>
            </a:r>
          </a:p>
          <a:p>
            <a:pPr lvl="1"/>
            <a:r>
              <a:rPr lang="en-US" sz="1600" dirty="0" smtClean="0"/>
              <a:t>NASA Missions &amp; Highlights</a:t>
            </a:r>
          </a:p>
          <a:p>
            <a:pPr lvl="1"/>
            <a:r>
              <a:rPr lang="en-US" sz="1600" dirty="0" smtClean="0"/>
              <a:t>NASA Centers</a:t>
            </a:r>
          </a:p>
          <a:p>
            <a:pPr lvl="1"/>
            <a:r>
              <a:rPr lang="en-US" sz="1600" dirty="0" smtClean="0"/>
              <a:t>NASA Project Life Cycle</a:t>
            </a:r>
          </a:p>
          <a:p>
            <a:pPr lvl="1"/>
            <a:r>
              <a:rPr lang="en-US" sz="1600" dirty="0" smtClean="0"/>
              <a:t>Space Environment</a:t>
            </a:r>
          </a:p>
          <a:p>
            <a:pPr lvl="1"/>
            <a:r>
              <a:rPr lang="en-US" sz="1600" dirty="0" smtClean="0"/>
              <a:t>Material Selection</a:t>
            </a:r>
          </a:p>
          <a:p>
            <a:r>
              <a:rPr lang="en-US" sz="1800" dirty="0" smtClean="0"/>
              <a:t>Spacecraft and Environmental Testing</a:t>
            </a:r>
          </a:p>
          <a:p>
            <a:pPr lvl="1"/>
            <a:r>
              <a:rPr lang="en-US" sz="1600" dirty="0" smtClean="0"/>
              <a:t>Environmental Testing</a:t>
            </a:r>
          </a:p>
          <a:p>
            <a:pPr lvl="1"/>
            <a:r>
              <a:rPr lang="en-US" sz="1600" dirty="0" smtClean="0"/>
              <a:t>Thermal Vacuum Testing</a:t>
            </a:r>
          </a:p>
          <a:p>
            <a:r>
              <a:rPr lang="en-US" sz="1800" dirty="0" smtClean="0"/>
              <a:t>How Can We Address Organic Contamination?</a:t>
            </a:r>
          </a:p>
          <a:p>
            <a:pPr lvl="1"/>
            <a:r>
              <a:rPr lang="en-US" sz="1600" dirty="0" smtClean="0"/>
              <a:t>Outgassing/Outgassing Testing</a:t>
            </a:r>
          </a:p>
          <a:p>
            <a:pPr lvl="1"/>
            <a:r>
              <a:rPr lang="en-US" sz="1600" dirty="0" smtClean="0"/>
              <a:t>Non-volatile Residue</a:t>
            </a:r>
          </a:p>
          <a:p>
            <a:pPr lvl="1"/>
            <a:r>
              <a:rPr lang="en-US" sz="1600" dirty="0" smtClean="0"/>
              <a:t>Fourier Transform Infrared Spectroscopy</a:t>
            </a:r>
          </a:p>
          <a:p>
            <a:pPr lvl="1"/>
            <a:r>
              <a:rPr lang="en-US" sz="1600" dirty="0" smtClean="0"/>
              <a:t>Gas Chromatography/Mass Spectrometry</a:t>
            </a:r>
          </a:p>
          <a:p>
            <a:pPr lvl="1"/>
            <a:r>
              <a:rPr lang="en-US" sz="1600" dirty="0" smtClean="0"/>
              <a:t>Thermal Desorption</a:t>
            </a:r>
          </a:p>
          <a:p>
            <a:pPr lvl="1"/>
            <a:r>
              <a:rPr lang="en-US" sz="1600" dirty="0" smtClean="0"/>
              <a:t>Spinoff Technologies</a:t>
            </a:r>
          </a:p>
          <a:p>
            <a:r>
              <a:rPr lang="en-US" sz="1800" dirty="0" smtClean="0"/>
              <a:t>Conclusions</a:t>
            </a:r>
            <a:endParaRPr lang="en-US" sz="1600" i="1" dirty="0" smtClean="0"/>
          </a:p>
        </p:txBody>
      </p:sp>
    </p:spTree>
    <p:extLst>
      <p:ext uri="{BB962C8B-B14F-4D97-AF65-F5344CB8AC3E}">
        <p14:creationId xmlns:p14="http://schemas.microsoft.com/office/powerpoint/2010/main" val="2500770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CHROMATOGRAPHY/MASS SPECTROMETRY</a:t>
            </a:r>
            <a:endParaRPr lang="en-US" dirty="0"/>
          </a:p>
        </p:txBody>
      </p:sp>
      <p:sp>
        <p:nvSpPr>
          <p:cNvPr id="5" name="Content Placeholder 2"/>
          <p:cNvSpPr>
            <a:spLocks noGrp="1"/>
          </p:cNvSpPr>
          <p:nvPr>
            <p:ph idx="1"/>
          </p:nvPr>
        </p:nvSpPr>
        <p:spPr>
          <a:xfrm>
            <a:off x="797042" y="1186698"/>
            <a:ext cx="10941683" cy="1259613"/>
          </a:xfrm>
        </p:spPr>
        <p:txBody>
          <a:bodyPr/>
          <a:lstStyle/>
          <a:p>
            <a:r>
              <a:rPr lang="en-US" sz="1800" b="1" dirty="0" smtClean="0"/>
              <a:t>Gas Chromatography/Mass Spectrometry (GC/MS) </a:t>
            </a:r>
            <a:r>
              <a:rPr lang="en-US" sz="1800" dirty="0" smtClean="0"/>
              <a:t>is a chemical analysis technique used to identify organic compounds that are present in a sample </a:t>
            </a:r>
          </a:p>
          <a:p>
            <a:r>
              <a:rPr lang="en-US" sz="1800" dirty="0" smtClean="0"/>
              <a:t>Complex mixtures are physically separated into individual compounds in the GC column and then are ionized in the MS to obtain a mass spectrum, which acts as a “unique fingerprint ID”</a:t>
            </a:r>
          </a:p>
        </p:txBody>
      </p:sp>
      <p:grpSp>
        <p:nvGrpSpPr>
          <p:cNvPr id="136" name="Group 135"/>
          <p:cNvGrpSpPr/>
          <p:nvPr/>
        </p:nvGrpSpPr>
        <p:grpSpPr>
          <a:xfrm>
            <a:off x="828739" y="2691860"/>
            <a:ext cx="10878288" cy="3628349"/>
            <a:chOff x="797042" y="2258942"/>
            <a:chExt cx="10878288" cy="3628349"/>
          </a:xfrm>
        </p:grpSpPr>
        <p:grpSp>
          <p:nvGrpSpPr>
            <p:cNvPr id="135" name="Group 134"/>
            <p:cNvGrpSpPr/>
            <p:nvPr/>
          </p:nvGrpSpPr>
          <p:grpSpPr>
            <a:xfrm>
              <a:off x="797042" y="2258942"/>
              <a:ext cx="10878288" cy="3628349"/>
              <a:chOff x="797042" y="2258942"/>
              <a:chExt cx="10878288" cy="3628349"/>
            </a:xfrm>
          </p:grpSpPr>
          <p:grpSp>
            <p:nvGrpSpPr>
              <p:cNvPr id="127" name="Group 126"/>
              <p:cNvGrpSpPr/>
              <p:nvPr/>
            </p:nvGrpSpPr>
            <p:grpSpPr>
              <a:xfrm>
                <a:off x="962225" y="2258942"/>
                <a:ext cx="10713105" cy="3042665"/>
                <a:chOff x="962225" y="2805042"/>
                <a:chExt cx="10713105" cy="3042665"/>
              </a:xfrm>
            </p:grpSpPr>
            <p:grpSp>
              <p:nvGrpSpPr>
                <p:cNvPr id="120" name="Group 119"/>
                <p:cNvGrpSpPr/>
                <p:nvPr/>
              </p:nvGrpSpPr>
              <p:grpSpPr>
                <a:xfrm>
                  <a:off x="962225" y="3319396"/>
                  <a:ext cx="10713105" cy="2528311"/>
                  <a:chOff x="968482" y="2893946"/>
                  <a:chExt cx="10713105" cy="2528311"/>
                </a:xfrm>
              </p:grpSpPr>
              <p:grpSp>
                <p:nvGrpSpPr>
                  <p:cNvPr id="117" name="Group 116"/>
                  <p:cNvGrpSpPr/>
                  <p:nvPr/>
                </p:nvGrpSpPr>
                <p:grpSpPr>
                  <a:xfrm>
                    <a:off x="968482" y="3200401"/>
                    <a:ext cx="5236006" cy="2221856"/>
                    <a:chOff x="1495130" y="3140243"/>
                    <a:chExt cx="5151204" cy="2185871"/>
                  </a:xfrm>
                </p:grpSpPr>
                <p:grpSp>
                  <p:nvGrpSpPr>
                    <p:cNvPr id="79" name="Group 78"/>
                    <p:cNvGrpSpPr/>
                    <p:nvPr/>
                  </p:nvGrpSpPr>
                  <p:grpSpPr>
                    <a:xfrm>
                      <a:off x="1495130" y="3140243"/>
                      <a:ext cx="4598864" cy="2185871"/>
                      <a:chOff x="1603415" y="3212433"/>
                      <a:chExt cx="4598864" cy="2185871"/>
                    </a:xfrm>
                  </p:grpSpPr>
                  <p:grpSp>
                    <p:nvGrpSpPr>
                      <p:cNvPr id="75" name="Group 74"/>
                      <p:cNvGrpSpPr/>
                      <p:nvPr/>
                    </p:nvGrpSpPr>
                    <p:grpSpPr>
                      <a:xfrm>
                        <a:off x="1603415" y="3291714"/>
                        <a:ext cx="3768218" cy="2106590"/>
                        <a:chOff x="1603415" y="3291714"/>
                        <a:chExt cx="3768218" cy="2106590"/>
                      </a:xfrm>
                    </p:grpSpPr>
                    <p:sp>
                      <p:nvSpPr>
                        <p:cNvPr id="71" name="Arc 70"/>
                        <p:cNvSpPr/>
                        <p:nvPr/>
                      </p:nvSpPr>
                      <p:spPr>
                        <a:xfrm rot="9596814">
                          <a:off x="4296601" y="4027224"/>
                          <a:ext cx="1075032" cy="894565"/>
                        </a:xfrm>
                        <a:prstGeom prst="arc">
                          <a:avLst/>
                        </a:prstGeom>
                        <a:ln w="19050">
                          <a:solidFill>
                            <a:srgbClr val="F7CF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4" name="Group 73"/>
                        <p:cNvGrpSpPr/>
                        <p:nvPr/>
                      </p:nvGrpSpPr>
                      <p:grpSpPr>
                        <a:xfrm>
                          <a:off x="1603415" y="3291714"/>
                          <a:ext cx="3442032" cy="2106590"/>
                          <a:chOff x="1603415" y="3291714"/>
                          <a:chExt cx="3442032" cy="2106590"/>
                        </a:xfrm>
                      </p:grpSpPr>
                      <p:grpSp>
                        <p:nvGrpSpPr>
                          <p:cNvPr id="35" name="Group 34"/>
                          <p:cNvGrpSpPr/>
                          <p:nvPr/>
                        </p:nvGrpSpPr>
                        <p:grpSpPr>
                          <a:xfrm>
                            <a:off x="1603415" y="3291714"/>
                            <a:ext cx="1475065" cy="2106590"/>
                            <a:chOff x="2187615" y="3240914"/>
                            <a:chExt cx="1475065" cy="2106590"/>
                          </a:xfrm>
                        </p:grpSpPr>
                        <p:grpSp>
                          <p:nvGrpSpPr>
                            <p:cNvPr id="32" name="Group 31"/>
                            <p:cNvGrpSpPr/>
                            <p:nvPr/>
                          </p:nvGrpSpPr>
                          <p:grpSpPr>
                            <a:xfrm>
                              <a:off x="2187615" y="3240914"/>
                              <a:ext cx="520861" cy="2106590"/>
                              <a:chOff x="2187615" y="3240914"/>
                              <a:chExt cx="520861" cy="2106590"/>
                            </a:xfrm>
                          </p:grpSpPr>
                          <p:sp>
                            <p:nvSpPr>
                              <p:cNvPr id="6" name="Rounded Rectangle 5"/>
                              <p:cNvSpPr/>
                              <p:nvPr/>
                            </p:nvSpPr>
                            <p:spPr>
                              <a:xfrm>
                                <a:off x="2187615" y="3501342"/>
                                <a:ext cx="520861" cy="1846162"/>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26512" y="3240914"/>
                                <a:ext cx="231494" cy="277792"/>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558006" y="3259231"/>
                              <a:ext cx="512179" cy="171005"/>
                              <a:chOff x="2558006" y="3259231"/>
                              <a:chExt cx="512179" cy="171005"/>
                            </a:xfrm>
                          </p:grpSpPr>
                          <p:cxnSp>
                            <p:nvCxnSpPr>
                              <p:cNvPr id="9" name="Straight Connector 8"/>
                              <p:cNvCxnSpPr>
                                <a:stCxn id="7" idx="3"/>
                                <a:endCxn id="14" idx="3"/>
                              </p:cNvCxnSpPr>
                              <p:nvPr/>
                            </p:nvCxnSpPr>
                            <p:spPr>
                              <a:xfrm flipV="1">
                                <a:off x="2558006" y="3378150"/>
                                <a:ext cx="275108" cy="16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833114" y="3259231"/>
                                <a:ext cx="237071" cy="171005"/>
                                <a:chOff x="3714749" y="3136464"/>
                                <a:chExt cx="237071" cy="171005"/>
                              </a:xfrm>
                            </p:grpSpPr>
                            <p:sp>
                              <p:nvSpPr>
                                <p:cNvPr id="14" name="Isosceles Triangle 13"/>
                                <p:cNvSpPr/>
                                <p:nvPr/>
                              </p:nvSpPr>
                              <p:spPr>
                                <a:xfrm rot="5400000">
                                  <a:off x="3722345" y="3195700"/>
                                  <a:ext cx="104173" cy="119365"/>
                                </a:xfrm>
                                <a:prstGeom prs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6200000">
                                  <a:off x="3840881" y="3196530"/>
                                  <a:ext cx="104173" cy="117704"/>
                                </a:xfrm>
                                <a:prstGeom prs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832963" y="3139017"/>
                                  <a:ext cx="0" cy="1163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57728" y="3136464"/>
                                  <a:ext cx="150470" cy="17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77195" y="3178044"/>
                                  <a:ext cx="115772" cy="24826"/>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34" name="Group 33"/>
                            <p:cNvGrpSpPr/>
                            <p:nvPr/>
                          </p:nvGrpSpPr>
                          <p:grpSpPr>
                            <a:xfrm>
                              <a:off x="3064608" y="3372467"/>
                              <a:ext cx="598072" cy="266218"/>
                              <a:chOff x="3064608" y="3372467"/>
                              <a:chExt cx="598072" cy="266218"/>
                            </a:xfrm>
                          </p:grpSpPr>
                          <p:grpSp>
                            <p:nvGrpSpPr>
                              <p:cNvPr id="31" name="Group 30"/>
                              <p:cNvGrpSpPr/>
                              <p:nvPr/>
                            </p:nvGrpSpPr>
                            <p:grpSpPr>
                              <a:xfrm>
                                <a:off x="3369732" y="3372467"/>
                                <a:ext cx="292948" cy="266218"/>
                                <a:chOff x="3582365" y="3362446"/>
                                <a:chExt cx="292948" cy="266218"/>
                              </a:xfrm>
                            </p:grpSpPr>
                            <p:cxnSp>
                              <p:nvCxnSpPr>
                                <p:cNvPr id="11" name="Straight Connector 10"/>
                                <p:cNvCxnSpPr/>
                                <p:nvPr/>
                              </p:nvCxnSpPr>
                              <p:spPr>
                                <a:xfrm>
                                  <a:off x="3582365" y="3362446"/>
                                  <a:ext cx="0" cy="2662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2365" y="3619210"/>
                                  <a:ext cx="29294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3064608" y="3379809"/>
                                <a:ext cx="31147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a:off x="2731928" y="3511516"/>
                            <a:ext cx="2313519" cy="1886788"/>
                            <a:chOff x="2731928" y="3511516"/>
                            <a:chExt cx="2313519" cy="1886788"/>
                          </a:xfrm>
                        </p:grpSpPr>
                        <p:grpSp>
                          <p:nvGrpSpPr>
                            <p:cNvPr id="38" name="Group 37"/>
                            <p:cNvGrpSpPr/>
                            <p:nvPr/>
                          </p:nvGrpSpPr>
                          <p:grpSpPr>
                            <a:xfrm>
                              <a:off x="2966544" y="3511516"/>
                              <a:ext cx="237071" cy="314052"/>
                              <a:chOff x="2936002" y="3531610"/>
                              <a:chExt cx="274558" cy="393189"/>
                            </a:xfrm>
                          </p:grpSpPr>
                          <p:sp>
                            <p:nvSpPr>
                              <p:cNvPr id="36" name="Rectangle 35"/>
                              <p:cNvSpPr/>
                              <p:nvPr/>
                            </p:nvSpPr>
                            <p:spPr>
                              <a:xfrm>
                                <a:off x="2936002" y="3531610"/>
                                <a:ext cx="274558" cy="66251"/>
                              </a:xfrm>
                              <a:prstGeom prst="rect">
                                <a:avLst/>
                              </a:prstGeom>
                              <a:solidFill>
                                <a:srgbClr val="F7CF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028363" y="3602941"/>
                                <a:ext cx="81901" cy="321858"/>
                              </a:xfrm>
                              <a:prstGeom prst="rect">
                                <a:avLst/>
                              </a:prstGeom>
                              <a:solidFill>
                                <a:srgbClr val="F7CF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p:cNvCxnSpPr/>
                            <p:nvPr/>
                          </p:nvCxnSpPr>
                          <p:spPr>
                            <a:xfrm>
                              <a:off x="3085079" y="3825568"/>
                              <a:ext cx="0" cy="783981"/>
                            </a:xfrm>
                            <a:prstGeom prst="line">
                              <a:avLst/>
                            </a:prstGeom>
                            <a:ln w="19050">
                              <a:solidFill>
                                <a:srgbClr val="DBB807"/>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082131" y="4182746"/>
                              <a:ext cx="1049429" cy="1049429"/>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731928" y="4048923"/>
                              <a:ext cx="1900230" cy="13493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08519" y="4200117"/>
                              <a:ext cx="1049429" cy="1049429"/>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139357" y="4217558"/>
                              <a:ext cx="1049429" cy="1049429"/>
                            </a:xfrm>
                            <a:prstGeom prst="ellipse">
                              <a:avLst/>
                            </a:prstGeom>
                            <a:noFill/>
                            <a:ln w="19050">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167016" y="4226659"/>
                              <a:ext cx="1049429" cy="1049429"/>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198540" y="4234999"/>
                              <a:ext cx="1049429" cy="1049429"/>
                            </a:xfrm>
                            <a:prstGeom prst="ellipse">
                              <a:avLst/>
                            </a:prstGeom>
                            <a:noFill/>
                            <a:ln>
                              <a:solidFill>
                                <a:srgbClr val="F7C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244253" y="4228913"/>
                              <a:ext cx="1049429" cy="1049429"/>
                            </a:xfrm>
                            <a:prstGeom prst="ellipse">
                              <a:avLst/>
                            </a:prstGeom>
                            <a:noFill/>
                            <a:ln>
                              <a:solidFill>
                                <a:srgbClr val="F7C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213959" y="4225898"/>
                              <a:ext cx="1049429" cy="1049429"/>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85358" y="4232745"/>
                              <a:ext cx="1049429" cy="1049429"/>
                            </a:xfrm>
                            <a:prstGeom prst="ellipse">
                              <a:avLst/>
                            </a:prstGeom>
                            <a:noFill/>
                            <a:ln w="19050">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62704" y="4736285"/>
                              <a:ext cx="282743" cy="3330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76" name="Straight Connector 75"/>
                      <p:cNvCxnSpPr/>
                      <p:nvPr/>
                    </p:nvCxnSpPr>
                    <p:spPr>
                      <a:xfrm>
                        <a:off x="4742321" y="4932869"/>
                        <a:ext cx="758066" cy="0"/>
                      </a:xfrm>
                      <a:prstGeom prst="line">
                        <a:avLst/>
                      </a:prstGeom>
                      <a:ln w="19050">
                        <a:solidFill>
                          <a:srgbClr val="F7CF09"/>
                        </a:solidFill>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5053418" y="3212433"/>
                        <a:ext cx="1148861" cy="21697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p:cNvSpPr/>
                    <p:nvPr/>
                  </p:nvSpPr>
                  <p:spPr>
                    <a:xfrm>
                      <a:off x="5219903" y="4567358"/>
                      <a:ext cx="589547" cy="57595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327654" y="4965700"/>
                      <a:ext cx="357713" cy="1540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5346175" y="5021857"/>
                      <a:ext cx="13835" cy="12145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658901" y="5006792"/>
                      <a:ext cx="10690" cy="136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5511800" y="3888586"/>
                      <a:ext cx="0" cy="775511"/>
                    </a:xfrm>
                    <a:prstGeom prst="straightConnector1">
                      <a:avLst/>
                    </a:prstGeom>
                    <a:ln w="19050">
                      <a:solidFill>
                        <a:srgbClr val="6BA42C"/>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5125278" y="3531813"/>
                      <a:ext cx="762464" cy="762464"/>
                      <a:chOff x="5095603" y="3331983"/>
                      <a:chExt cx="762464" cy="762464"/>
                    </a:xfrm>
                  </p:grpSpPr>
                  <p:sp>
                    <p:nvSpPr>
                      <p:cNvPr id="92" name="Oval 91"/>
                      <p:cNvSpPr/>
                      <p:nvPr/>
                    </p:nvSpPr>
                    <p:spPr>
                      <a:xfrm>
                        <a:off x="5095603" y="3331983"/>
                        <a:ext cx="762464" cy="76246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5221148" y="3485763"/>
                        <a:ext cx="517400" cy="442349"/>
                        <a:chOff x="5221148" y="3485763"/>
                        <a:chExt cx="517400" cy="442349"/>
                      </a:xfrm>
                    </p:grpSpPr>
                    <p:sp>
                      <p:nvSpPr>
                        <p:cNvPr id="104" name="Oval 103"/>
                        <p:cNvSpPr/>
                        <p:nvPr/>
                      </p:nvSpPr>
                      <p:spPr>
                        <a:xfrm>
                          <a:off x="5221148" y="3485763"/>
                          <a:ext cx="202993" cy="20299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06" name="Oval 105"/>
                        <p:cNvSpPr/>
                        <p:nvPr/>
                      </p:nvSpPr>
                      <p:spPr>
                        <a:xfrm>
                          <a:off x="5225160" y="3725118"/>
                          <a:ext cx="202993" cy="20299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t>
                          </a:r>
                          <a:endParaRPr lang="en-US" dirty="0">
                            <a:solidFill>
                              <a:schemeClr val="bg1"/>
                            </a:solidFill>
                          </a:endParaRPr>
                        </a:p>
                      </p:txBody>
                    </p:sp>
                    <p:sp>
                      <p:nvSpPr>
                        <p:cNvPr id="107" name="Oval 106"/>
                        <p:cNvSpPr/>
                        <p:nvPr/>
                      </p:nvSpPr>
                      <p:spPr>
                        <a:xfrm>
                          <a:off x="5535555" y="3486104"/>
                          <a:ext cx="202993" cy="20299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t>
                          </a:r>
                          <a:endParaRPr lang="en-US" dirty="0">
                            <a:solidFill>
                              <a:schemeClr val="bg1"/>
                            </a:solidFill>
                          </a:endParaRPr>
                        </a:p>
                      </p:txBody>
                    </p:sp>
                    <p:sp>
                      <p:nvSpPr>
                        <p:cNvPr id="108" name="Oval 107"/>
                        <p:cNvSpPr/>
                        <p:nvPr/>
                      </p:nvSpPr>
                      <p:spPr>
                        <a:xfrm>
                          <a:off x="5535008" y="3725119"/>
                          <a:ext cx="202993" cy="20299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t>
                          </a:r>
                          <a:endParaRPr lang="en-US" dirty="0">
                            <a:solidFill>
                              <a:schemeClr val="bg1"/>
                            </a:solidFill>
                          </a:endParaRPr>
                        </a:p>
                      </p:txBody>
                    </p:sp>
                  </p:grpSp>
                </p:grpSp>
                <p:sp>
                  <p:nvSpPr>
                    <p:cNvPr id="112" name="Rectangle 111"/>
                    <p:cNvSpPr/>
                    <p:nvPr/>
                  </p:nvSpPr>
                  <p:spPr>
                    <a:xfrm>
                      <a:off x="5420354" y="3494415"/>
                      <a:ext cx="187119" cy="56189"/>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a:off x="5506510" y="3298576"/>
                      <a:ext cx="0" cy="205483"/>
                    </a:xfrm>
                    <a:prstGeom prst="line">
                      <a:avLst/>
                    </a:prstGeom>
                    <a:ln w="19050">
                      <a:solidFill>
                        <a:srgbClr val="6BA42C"/>
                      </a:solidFill>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5498044" y="3296066"/>
                      <a:ext cx="1148290" cy="1"/>
                    </a:xfrm>
                    <a:prstGeom prst="straightConnector1">
                      <a:avLst/>
                    </a:prstGeom>
                    <a:ln w="19050">
                      <a:solidFill>
                        <a:srgbClr val="6BA42C"/>
                      </a:solidFill>
                      <a:tailEnd type="triangle"/>
                    </a:ln>
                  </p:spPr>
                  <p:style>
                    <a:lnRef idx="1">
                      <a:schemeClr val="accent1"/>
                    </a:lnRef>
                    <a:fillRef idx="0">
                      <a:schemeClr val="accent1"/>
                    </a:fillRef>
                    <a:effectRef idx="0">
                      <a:schemeClr val="accent1"/>
                    </a:effectRef>
                    <a:fontRef idx="minor">
                      <a:schemeClr val="tx1"/>
                    </a:fontRef>
                  </p:style>
                </p:cxnSp>
              </p:grpSp>
              <p:pic>
                <p:nvPicPr>
                  <p:cNvPr id="118" name="Picture 117"/>
                  <p:cNvPicPr>
                    <a:picLocks noChangeAspect="1"/>
                  </p:cNvPicPr>
                  <p:nvPr/>
                </p:nvPicPr>
                <p:blipFill rotWithShape="1">
                  <a:blip r:embed="rId2">
                    <a:extLst>
                      <a:ext uri="{28A0092B-C50C-407E-A947-70E740481C1C}">
                        <a14:useLocalDpi xmlns:a14="http://schemas.microsoft.com/office/drawing/2010/main" val="0"/>
                      </a:ext>
                    </a:extLst>
                  </a:blip>
                  <a:srcRect r="58030"/>
                  <a:stretch/>
                </p:blipFill>
                <p:spPr>
                  <a:xfrm>
                    <a:off x="6234929" y="2902685"/>
                    <a:ext cx="2643473" cy="2458347"/>
                  </a:xfrm>
                  <a:prstGeom prst="rect">
                    <a:avLst/>
                  </a:prstGeom>
                  <a:ln>
                    <a:solidFill>
                      <a:schemeClr val="bg2"/>
                    </a:solidFill>
                  </a:ln>
                </p:spPr>
              </p:pic>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543" y="2893946"/>
                    <a:ext cx="2760044" cy="2467086"/>
                  </a:xfrm>
                  <a:prstGeom prst="rect">
                    <a:avLst/>
                  </a:prstGeom>
                  <a:ln>
                    <a:solidFill>
                      <a:schemeClr val="bg2"/>
                    </a:solidFill>
                  </a:ln>
                </p:spPr>
              </p:pic>
            </p:grpSp>
            <p:sp>
              <p:nvSpPr>
                <p:cNvPr id="121" name="Oval 120"/>
                <p:cNvSpPr/>
                <p:nvPr/>
              </p:nvSpPr>
              <p:spPr>
                <a:xfrm>
                  <a:off x="974380" y="3190873"/>
                  <a:ext cx="497919" cy="460007"/>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122" name="Oval 121"/>
                <p:cNvSpPr/>
                <p:nvPr/>
              </p:nvSpPr>
              <p:spPr>
                <a:xfrm>
                  <a:off x="2238165" y="3394284"/>
                  <a:ext cx="497919" cy="460007"/>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2</a:t>
                  </a:r>
                  <a:r>
                    <a:rPr lang="en-US" sz="1400" dirty="0" smtClean="0">
                      <a:solidFill>
                        <a:schemeClr val="bg1"/>
                      </a:solidFill>
                    </a:rPr>
                    <a:t>.</a:t>
                  </a:r>
                  <a:endParaRPr lang="en-US" sz="1400" dirty="0">
                    <a:solidFill>
                      <a:schemeClr val="bg1"/>
                    </a:solidFill>
                  </a:endParaRPr>
                </a:p>
              </p:txBody>
            </p:sp>
            <p:sp>
              <p:nvSpPr>
                <p:cNvPr id="123" name="Oval 122"/>
                <p:cNvSpPr/>
                <p:nvPr/>
              </p:nvSpPr>
              <p:spPr>
                <a:xfrm>
                  <a:off x="2899820" y="4110757"/>
                  <a:ext cx="497919" cy="460007"/>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124" name="Oval 123"/>
                <p:cNvSpPr/>
                <p:nvPr/>
              </p:nvSpPr>
              <p:spPr>
                <a:xfrm>
                  <a:off x="4205091" y="4652616"/>
                  <a:ext cx="497919" cy="460007"/>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25" name="Oval 124"/>
                <p:cNvSpPr/>
                <p:nvPr/>
              </p:nvSpPr>
              <p:spPr>
                <a:xfrm>
                  <a:off x="4820353" y="3251816"/>
                  <a:ext cx="497919" cy="460007"/>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5.</a:t>
                  </a:r>
                  <a:endParaRPr lang="en-US" sz="1400" dirty="0">
                    <a:solidFill>
                      <a:schemeClr val="bg1"/>
                    </a:solidFill>
                  </a:endParaRPr>
                </a:p>
              </p:txBody>
            </p:sp>
            <p:sp>
              <p:nvSpPr>
                <p:cNvPr id="126" name="Oval 125"/>
                <p:cNvSpPr/>
                <p:nvPr/>
              </p:nvSpPr>
              <p:spPr>
                <a:xfrm>
                  <a:off x="8666326" y="2805042"/>
                  <a:ext cx="497919" cy="460007"/>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6</a:t>
                  </a:r>
                  <a:r>
                    <a:rPr lang="en-US" sz="1400" dirty="0" smtClean="0">
                      <a:solidFill>
                        <a:schemeClr val="bg1"/>
                      </a:solidFill>
                    </a:rPr>
                    <a:t>.</a:t>
                  </a:r>
                  <a:endParaRPr lang="en-US" sz="1400" dirty="0">
                    <a:solidFill>
                      <a:schemeClr val="bg1"/>
                    </a:solidFill>
                  </a:endParaRPr>
                </a:p>
              </p:txBody>
            </p:sp>
          </p:grpSp>
          <p:sp>
            <p:nvSpPr>
              <p:cNvPr id="128" name="TextBox 127"/>
              <p:cNvSpPr txBox="1"/>
              <p:nvPr/>
            </p:nvSpPr>
            <p:spPr>
              <a:xfrm>
                <a:off x="797042" y="5304712"/>
                <a:ext cx="853119" cy="415498"/>
              </a:xfrm>
              <a:prstGeom prst="rect">
                <a:avLst/>
              </a:prstGeom>
              <a:noFill/>
            </p:spPr>
            <p:txBody>
              <a:bodyPr wrap="none" rtlCol="0">
                <a:spAutoFit/>
              </a:bodyPr>
              <a:lstStyle/>
              <a:p>
                <a:r>
                  <a:rPr lang="en-US" sz="1050" dirty="0" smtClean="0">
                    <a:solidFill>
                      <a:schemeClr val="bg1"/>
                    </a:solidFill>
                  </a:rPr>
                  <a:t>Carrier gas</a:t>
                </a:r>
              </a:p>
              <a:p>
                <a:pPr algn="ctr"/>
                <a:r>
                  <a:rPr lang="en-US" sz="1050" dirty="0" smtClean="0">
                    <a:solidFill>
                      <a:schemeClr val="bg1"/>
                    </a:solidFill>
                  </a:rPr>
                  <a:t>(helium)</a:t>
                </a:r>
                <a:endParaRPr lang="en-US" sz="1050" dirty="0">
                  <a:solidFill>
                    <a:schemeClr val="bg1"/>
                  </a:solidFill>
                </a:endParaRPr>
              </a:p>
            </p:txBody>
          </p:sp>
          <p:sp>
            <p:nvSpPr>
              <p:cNvPr id="129" name="TextBox 128"/>
              <p:cNvSpPr txBox="1"/>
              <p:nvPr/>
            </p:nvSpPr>
            <p:spPr>
              <a:xfrm>
                <a:off x="2696157" y="2818339"/>
                <a:ext cx="681597" cy="415498"/>
              </a:xfrm>
              <a:prstGeom prst="rect">
                <a:avLst/>
              </a:prstGeom>
              <a:noFill/>
            </p:spPr>
            <p:txBody>
              <a:bodyPr wrap="none" rtlCol="0">
                <a:spAutoFit/>
              </a:bodyPr>
              <a:lstStyle/>
              <a:p>
                <a:pPr algn="ctr"/>
                <a:r>
                  <a:rPr lang="en-US" sz="1050" dirty="0" smtClean="0">
                    <a:solidFill>
                      <a:schemeClr val="bg1"/>
                    </a:solidFill>
                  </a:rPr>
                  <a:t>Sample </a:t>
                </a:r>
              </a:p>
              <a:p>
                <a:pPr algn="ctr"/>
                <a:r>
                  <a:rPr lang="en-US" sz="1050" dirty="0" smtClean="0">
                    <a:solidFill>
                      <a:schemeClr val="bg1"/>
                    </a:solidFill>
                  </a:rPr>
                  <a:t>injection</a:t>
                </a:r>
                <a:endParaRPr lang="en-US" sz="1050" dirty="0">
                  <a:solidFill>
                    <a:schemeClr val="bg1"/>
                  </a:solidFill>
                </a:endParaRPr>
              </a:p>
            </p:txBody>
          </p:sp>
          <p:sp>
            <p:nvSpPr>
              <p:cNvPr id="130" name="TextBox 129"/>
              <p:cNvSpPr txBox="1"/>
              <p:nvPr/>
            </p:nvSpPr>
            <p:spPr>
              <a:xfrm>
                <a:off x="2216732" y="5301607"/>
                <a:ext cx="1736373" cy="415498"/>
              </a:xfrm>
              <a:prstGeom prst="rect">
                <a:avLst/>
              </a:prstGeom>
              <a:noFill/>
            </p:spPr>
            <p:txBody>
              <a:bodyPr wrap="none" rtlCol="0">
                <a:spAutoFit/>
              </a:bodyPr>
              <a:lstStyle/>
              <a:p>
                <a:r>
                  <a:rPr lang="en-US" sz="1050" dirty="0" smtClean="0">
                    <a:solidFill>
                      <a:schemeClr val="bg1"/>
                    </a:solidFill>
                  </a:rPr>
                  <a:t>Gas Chromatograph (GC)</a:t>
                </a:r>
              </a:p>
              <a:p>
                <a:r>
                  <a:rPr lang="en-US" sz="1050" dirty="0" smtClean="0">
                    <a:solidFill>
                      <a:schemeClr val="bg1"/>
                    </a:solidFill>
                  </a:rPr>
                  <a:t>Capillary column in oven</a:t>
                </a:r>
                <a:endParaRPr lang="en-US" sz="1050" dirty="0">
                  <a:solidFill>
                    <a:schemeClr val="bg1"/>
                  </a:solidFill>
                </a:endParaRPr>
              </a:p>
            </p:txBody>
          </p:sp>
          <p:sp>
            <p:nvSpPr>
              <p:cNvPr id="131" name="TextBox 130"/>
              <p:cNvSpPr txBox="1"/>
              <p:nvPr/>
            </p:nvSpPr>
            <p:spPr>
              <a:xfrm>
                <a:off x="4228376" y="5310210"/>
                <a:ext cx="1681872" cy="577081"/>
              </a:xfrm>
              <a:prstGeom prst="rect">
                <a:avLst/>
              </a:prstGeom>
              <a:noFill/>
            </p:spPr>
            <p:txBody>
              <a:bodyPr wrap="none" rtlCol="0">
                <a:spAutoFit/>
              </a:bodyPr>
              <a:lstStyle/>
              <a:p>
                <a:pPr algn="ctr"/>
                <a:r>
                  <a:rPr lang="en-US" sz="1050" dirty="0" smtClean="0">
                    <a:solidFill>
                      <a:schemeClr val="bg1"/>
                    </a:solidFill>
                  </a:rPr>
                  <a:t>Mass Spectrometer (MS)</a:t>
                </a:r>
              </a:p>
              <a:p>
                <a:pPr algn="ctr"/>
                <a:r>
                  <a:rPr lang="en-US" sz="1050" dirty="0" smtClean="0">
                    <a:solidFill>
                      <a:schemeClr val="bg1"/>
                    </a:solidFill>
                  </a:rPr>
                  <a:t>EI ion source with </a:t>
                </a:r>
                <a:br>
                  <a:rPr lang="en-US" sz="1050" dirty="0" smtClean="0">
                    <a:solidFill>
                      <a:schemeClr val="bg1"/>
                    </a:solidFill>
                  </a:rPr>
                </a:br>
                <a:r>
                  <a:rPr lang="en-US" sz="1050" dirty="0" smtClean="0">
                    <a:solidFill>
                      <a:schemeClr val="bg1"/>
                    </a:solidFill>
                  </a:rPr>
                  <a:t>quadrupole mass filter</a:t>
                </a:r>
                <a:endParaRPr lang="en-US" sz="1050" dirty="0">
                  <a:solidFill>
                    <a:schemeClr val="bg1"/>
                  </a:solidFill>
                </a:endParaRPr>
              </a:p>
            </p:txBody>
          </p:sp>
          <p:sp>
            <p:nvSpPr>
              <p:cNvPr id="132" name="TextBox 131"/>
              <p:cNvSpPr txBox="1"/>
              <p:nvPr/>
            </p:nvSpPr>
            <p:spPr>
              <a:xfrm>
                <a:off x="4609890" y="2447210"/>
                <a:ext cx="918842" cy="253916"/>
              </a:xfrm>
              <a:prstGeom prst="rect">
                <a:avLst/>
              </a:prstGeom>
              <a:noFill/>
            </p:spPr>
            <p:txBody>
              <a:bodyPr wrap="none" rtlCol="0">
                <a:spAutoFit/>
              </a:bodyPr>
              <a:lstStyle/>
              <a:p>
                <a:pPr algn="ctr"/>
                <a:r>
                  <a:rPr lang="en-US" sz="1050" dirty="0" smtClean="0">
                    <a:solidFill>
                      <a:schemeClr val="bg1"/>
                    </a:solidFill>
                  </a:rPr>
                  <a:t>Ion Detector</a:t>
                </a:r>
                <a:endParaRPr lang="en-US" sz="1050" dirty="0">
                  <a:solidFill>
                    <a:schemeClr val="bg1"/>
                  </a:solidFill>
                </a:endParaRPr>
              </a:p>
            </p:txBody>
          </p:sp>
          <p:sp>
            <p:nvSpPr>
              <p:cNvPr id="133" name="TextBox 132"/>
              <p:cNvSpPr txBox="1"/>
              <p:nvPr/>
            </p:nvSpPr>
            <p:spPr>
              <a:xfrm>
                <a:off x="6371751" y="5240382"/>
                <a:ext cx="2356734" cy="392415"/>
              </a:xfrm>
              <a:prstGeom prst="rect">
                <a:avLst/>
              </a:prstGeom>
              <a:noFill/>
            </p:spPr>
            <p:txBody>
              <a:bodyPr wrap="none" rtlCol="0">
                <a:spAutoFit/>
              </a:bodyPr>
              <a:lstStyle/>
              <a:p>
                <a:pPr algn="ctr"/>
                <a:r>
                  <a:rPr lang="en-US" sz="1050" dirty="0" smtClean="0">
                    <a:solidFill>
                      <a:schemeClr val="bg1"/>
                    </a:solidFill>
                  </a:rPr>
                  <a:t>Total Ion Count (TIC) chromatogram</a:t>
                </a:r>
              </a:p>
              <a:p>
                <a:pPr algn="ctr"/>
                <a:r>
                  <a:rPr lang="en-US" sz="900" dirty="0" smtClean="0">
                    <a:solidFill>
                      <a:schemeClr val="bg1"/>
                    </a:solidFill>
                  </a:rPr>
                  <a:t>Counts vs. Retention Time</a:t>
                </a:r>
                <a:endParaRPr lang="en-US" sz="900" dirty="0">
                  <a:solidFill>
                    <a:schemeClr val="bg1"/>
                  </a:solidFill>
                </a:endParaRPr>
              </a:p>
            </p:txBody>
          </p:sp>
        </p:grpSp>
        <p:sp>
          <p:nvSpPr>
            <p:cNvPr id="134" name="TextBox 133"/>
            <p:cNvSpPr txBox="1"/>
            <p:nvPr/>
          </p:nvSpPr>
          <p:spPr>
            <a:xfrm>
              <a:off x="9333648" y="5240382"/>
              <a:ext cx="2081019" cy="392415"/>
            </a:xfrm>
            <a:prstGeom prst="rect">
              <a:avLst/>
            </a:prstGeom>
            <a:noFill/>
          </p:spPr>
          <p:txBody>
            <a:bodyPr wrap="none" rtlCol="0">
              <a:spAutoFit/>
            </a:bodyPr>
            <a:lstStyle/>
            <a:p>
              <a:pPr algn="ctr"/>
              <a:r>
                <a:rPr lang="en-US" sz="1050" dirty="0" smtClean="0">
                  <a:solidFill>
                    <a:schemeClr val="bg1"/>
                  </a:solidFill>
                </a:rPr>
                <a:t>Mass spectrum of a single peak</a:t>
              </a:r>
            </a:p>
            <a:p>
              <a:pPr algn="ctr"/>
              <a:r>
                <a:rPr lang="en-US" sz="900" dirty="0" smtClean="0">
                  <a:solidFill>
                    <a:schemeClr val="bg1"/>
                  </a:solidFill>
                </a:rPr>
                <a:t>relative intensity (%) vs. m/z</a:t>
              </a:r>
              <a:endParaRPr lang="en-US" sz="900" dirty="0">
                <a:solidFill>
                  <a:schemeClr val="bg1"/>
                </a:solidFill>
              </a:endParaRPr>
            </a:p>
          </p:txBody>
        </p:sp>
      </p:grpSp>
    </p:spTree>
    <p:extLst>
      <p:ext uri="{BB962C8B-B14F-4D97-AF65-F5344CB8AC3E}">
        <p14:creationId xmlns:p14="http://schemas.microsoft.com/office/powerpoint/2010/main" val="185633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DESORPTION</a:t>
            </a:r>
            <a:endParaRPr lang="en-US" dirty="0"/>
          </a:p>
        </p:txBody>
      </p:sp>
      <p:sp>
        <p:nvSpPr>
          <p:cNvPr id="6" name="Content Placeholder 2"/>
          <p:cNvSpPr>
            <a:spLocks noGrp="1"/>
          </p:cNvSpPr>
          <p:nvPr>
            <p:ph idx="1"/>
          </p:nvPr>
        </p:nvSpPr>
        <p:spPr>
          <a:xfrm>
            <a:off x="734184" y="1030070"/>
            <a:ext cx="11120958" cy="1363073"/>
          </a:xfrm>
        </p:spPr>
        <p:txBody>
          <a:bodyPr/>
          <a:lstStyle/>
          <a:p>
            <a:r>
              <a:rPr lang="en-US" sz="1800" b="1" dirty="0" smtClean="0"/>
              <a:t>Thermal desorption </a:t>
            </a:r>
            <a:r>
              <a:rPr lang="en-US" sz="1800" dirty="0" smtClean="0"/>
              <a:t>is a sample introduction technique for GC/MS that is used to collect volatile and semi-volatile organics on an adsorbent material</a:t>
            </a:r>
          </a:p>
          <a:p>
            <a:r>
              <a:rPr lang="en-US" sz="1800" dirty="0"/>
              <a:t>Typically used to collect </a:t>
            </a:r>
            <a:r>
              <a:rPr lang="en-US" sz="1800" b="1" dirty="0"/>
              <a:t>purge gas </a:t>
            </a:r>
            <a:r>
              <a:rPr lang="en-US" sz="1800" dirty="0" smtClean="0"/>
              <a:t>samples</a:t>
            </a:r>
          </a:p>
          <a:p>
            <a:r>
              <a:rPr lang="en-US" sz="1800" dirty="0"/>
              <a:t>Compounds are retained inside the porous adsorbent until exposed to thermal energy (heat)</a:t>
            </a:r>
          </a:p>
          <a:p>
            <a:pPr marL="0" indent="0">
              <a:buNone/>
            </a:pPr>
            <a:endParaRPr lang="en-US" sz="1800" dirty="0"/>
          </a:p>
        </p:txBody>
      </p:sp>
      <p:grpSp>
        <p:nvGrpSpPr>
          <p:cNvPr id="61" name="Group 60"/>
          <p:cNvGrpSpPr/>
          <p:nvPr/>
        </p:nvGrpSpPr>
        <p:grpSpPr>
          <a:xfrm>
            <a:off x="1019632" y="2696952"/>
            <a:ext cx="4025801" cy="3501729"/>
            <a:chOff x="1158302" y="2740688"/>
            <a:chExt cx="4025801" cy="350172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0586" y="3178404"/>
              <a:ext cx="3501729" cy="2626297"/>
            </a:xfrm>
            <a:prstGeom prst="rect">
              <a:avLst/>
            </a:prstGeom>
          </p:spPr>
        </p:pic>
        <p:cxnSp>
          <p:nvCxnSpPr>
            <p:cNvPr id="48" name="Straight Arrow Connector 47"/>
            <p:cNvCxnSpPr/>
            <p:nvPr/>
          </p:nvCxnSpPr>
          <p:spPr>
            <a:xfrm flipH="1" flipV="1">
              <a:off x="3111501" y="3505202"/>
              <a:ext cx="917124" cy="49633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35657" y="4108827"/>
              <a:ext cx="1348446" cy="415498"/>
            </a:xfrm>
            <a:prstGeom prst="rect">
              <a:avLst/>
            </a:prstGeom>
            <a:noFill/>
          </p:spPr>
          <p:txBody>
            <a:bodyPr wrap="none" rtlCol="0">
              <a:spAutoFit/>
            </a:bodyPr>
            <a:lstStyle/>
            <a:p>
              <a:r>
                <a:rPr lang="en-US" sz="1050" dirty="0" smtClean="0">
                  <a:solidFill>
                    <a:schemeClr val="bg1"/>
                  </a:solidFill>
                </a:rPr>
                <a:t>Thermal desorption</a:t>
              </a:r>
            </a:p>
            <a:p>
              <a:pPr algn="ctr"/>
              <a:r>
                <a:rPr lang="en-US" sz="1050" dirty="0">
                  <a:solidFill>
                    <a:schemeClr val="bg1"/>
                  </a:solidFill>
                </a:rPr>
                <a:t>s</a:t>
              </a:r>
              <a:r>
                <a:rPr lang="en-US" sz="1050" dirty="0" smtClean="0">
                  <a:solidFill>
                    <a:schemeClr val="bg1"/>
                  </a:solidFill>
                </a:rPr>
                <a:t>ample tube</a:t>
              </a:r>
              <a:endParaRPr lang="en-US" sz="1050" dirty="0">
                <a:solidFill>
                  <a:schemeClr val="bg1"/>
                </a:solidFill>
              </a:endParaRPr>
            </a:p>
          </p:txBody>
        </p:sp>
        <p:sp>
          <p:nvSpPr>
            <p:cNvPr id="51" name="Oval 50"/>
            <p:cNvSpPr/>
            <p:nvPr/>
          </p:nvSpPr>
          <p:spPr>
            <a:xfrm>
              <a:off x="2749550" y="3216054"/>
              <a:ext cx="393700" cy="62569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428432" y="2696952"/>
            <a:ext cx="2623410" cy="3501730"/>
            <a:chOff x="5249456" y="2696952"/>
            <a:chExt cx="2623410" cy="3501730"/>
          </a:xfrm>
        </p:grpSpPr>
        <p:sp>
          <p:nvSpPr>
            <p:cNvPr id="18" name="Rectangle 17"/>
            <p:cNvSpPr/>
            <p:nvPr/>
          </p:nvSpPr>
          <p:spPr>
            <a:xfrm>
              <a:off x="5249456" y="2696952"/>
              <a:ext cx="2623410" cy="350173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075287" y="2739355"/>
              <a:ext cx="1756024" cy="3402796"/>
              <a:chOff x="6075287" y="2739355"/>
              <a:chExt cx="1756024" cy="3402796"/>
            </a:xfrm>
          </p:grpSpPr>
          <p:grpSp>
            <p:nvGrpSpPr>
              <p:cNvPr id="15" name="Group 14"/>
              <p:cNvGrpSpPr/>
              <p:nvPr/>
            </p:nvGrpSpPr>
            <p:grpSpPr>
              <a:xfrm>
                <a:off x="6075287" y="3141752"/>
                <a:ext cx="1669647" cy="2375882"/>
                <a:chOff x="6423442" y="2666446"/>
                <a:chExt cx="1466195" cy="2086372"/>
              </a:xfrm>
            </p:grpSpPr>
            <p:grpSp>
              <p:nvGrpSpPr>
                <p:cNvPr id="3" name="Group 2"/>
                <p:cNvGrpSpPr/>
                <p:nvPr/>
              </p:nvGrpSpPr>
              <p:grpSpPr>
                <a:xfrm>
                  <a:off x="6616087" y="2943241"/>
                  <a:ext cx="1153324" cy="364868"/>
                  <a:chOff x="9456101" y="2787446"/>
                  <a:chExt cx="1153324" cy="364868"/>
                </a:xfrm>
              </p:grpSpPr>
              <p:cxnSp>
                <p:nvCxnSpPr>
                  <p:cNvPr id="53" name="Straight Arrow Connector 52"/>
                  <p:cNvCxnSpPr/>
                  <p:nvPr/>
                </p:nvCxnSpPr>
                <p:spPr>
                  <a:xfrm flipH="1" flipV="1">
                    <a:off x="9456101" y="2837890"/>
                    <a:ext cx="465413" cy="13731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870031" y="2787446"/>
                    <a:ext cx="739394" cy="364868"/>
                  </a:xfrm>
                  <a:prstGeom prst="rect">
                    <a:avLst/>
                  </a:prstGeom>
                  <a:noFill/>
                </p:spPr>
                <p:txBody>
                  <a:bodyPr wrap="square" rtlCol="0">
                    <a:spAutoFit/>
                  </a:bodyPr>
                  <a:lstStyle/>
                  <a:p>
                    <a:pPr algn="ctr"/>
                    <a:r>
                      <a:rPr lang="en-US" sz="1050" dirty="0" smtClean="0">
                        <a:solidFill>
                          <a:schemeClr val="bg1"/>
                        </a:solidFill>
                      </a:rPr>
                      <a:t>Silanized glass wool</a:t>
                    </a:r>
                    <a:endParaRPr lang="en-US" sz="1050" dirty="0">
                      <a:solidFill>
                        <a:schemeClr val="bg1"/>
                      </a:solidFill>
                    </a:endParaRPr>
                  </a:p>
                </p:txBody>
              </p:sp>
            </p:grpSp>
            <p:grpSp>
              <p:nvGrpSpPr>
                <p:cNvPr id="4" name="Group 3"/>
                <p:cNvGrpSpPr/>
                <p:nvPr/>
              </p:nvGrpSpPr>
              <p:grpSpPr>
                <a:xfrm>
                  <a:off x="6604577" y="3615076"/>
                  <a:ext cx="1285060" cy="364869"/>
                  <a:chOff x="9491037" y="3385470"/>
                  <a:chExt cx="1285060" cy="364869"/>
                </a:xfrm>
              </p:grpSpPr>
              <p:cxnSp>
                <p:nvCxnSpPr>
                  <p:cNvPr id="55" name="Straight Arrow Connector 54"/>
                  <p:cNvCxnSpPr/>
                  <p:nvPr/>
                </p:nvCxnSpPr>
                <p:spPr>
                  <a:xfrm flipH="1">
                    <a:off x="9491037" y="3567905"/>
                    <a:ext cx="478968" cy="10104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796252" y="3385470"/>
                    <a:ext cx="979845" cy="364869"/>
                  </a:xfrm>
                  <a:prstGeom prst="rect">
                    <a:avLst/>
                  </a:prstGeom>
                  <a:noFill/>
                </p:spPr>
                <p:txBody>
                  <a:bodyPr wrap="square" rtlCol="0">
                    <a:spAutoFit/>
                  </a:bodyPr>
                  <a:lstStyle/>
                  <a:p>
                    <a:pPr algn="ctr"/>
                    <a:r>
                      <a:rPr lang="en-US" sz="1050" dirty="0" smtClean="0">
                        <a:solidFill>
                          <a:schemeClr val="bg1"/>
                        </a:solidFill>
                      </a:rPr>
                      <a:t>Adsorbent</a:t>
                    </a:r>
                  </a:p>
                  <a:p>
                    <a:pPr algn="ctr"/>
                    <a:r>
                      <a:rPr lang="en-US" sz="1050" dirty="0" smtClean="0">
                        <a:solidFill>
                          <a:schemeClr val="bg1"/>
                        </a:solidFill>
                      </a:rPr>
                      <a:t>material</a:t>
                    </a:r>
                    <a:endParaRPr lang="en-US" sz="1050" dirty="0">
                      <a:solidFill>
                        <a:schemeClr val="bg1"/>
                      </a:solidFill>
                    </a:endParaRPr>
                  </a:p>
                </p:txBody>
              </p:sp>
            </p:grpSp>
            <p:grpSp>
              <p:nvGrpSpPr>
                <p:cNvPr id="43" name="Group 42"/>
                <p:cNvGrpSpPr/>
                <p:nvPr/>
              </p:nvGrpSpPr>
              <p:grpSpPr>
                <a:xfrm>
                  <a:off x="6423442" y="2666446"/>
                  <a:ext cx="136586" cy="2086372"/>
                  <a:chOff x="1479550" y="2438400"/>
                  <a:chExt cx="169333" cy="2673350"/>
                </a:xfrm>
              </p:grpSpPr>
              <p:sp>
                <p:nvSpPr>
                  <p:cNvPr id="44" name="Rectangle 43"/>
                  <p:cNvSpPr/>
                  <p:nvPr/>
                </p:nvSpPr>
                <p:spPr>
                  <a:xfrm>
                    <a:off x="1479550" y="2438400"/>
                    <a:ext cx="165100" cy="2673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479550" y="2916765"/>
                    <a:ext cx="165100" cy="1672167"/>
                  </a:xfrm>
                  <a:prstGeom prst="rect">
                    <a:avLst/>
                  </a:prstGeom>
                  <a:solidFill>
                    <a:srgbClr val="EDEB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1479550" y="4603752"/>
                    <a:ext cx="165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79550" y="4630218"/>
                    <a:ext cx="165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79550" y="4656142"/>
                    <a:ext cx="1651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1481666" y="2751666"/>
                    <a:ext cx="167217" cy="160866"/>
                  </a:xfrm>
                  <a:custGeom>
                    <a:avLst/>
                    <a:gdLst>
                      <a:gd name="connsiteX0" fmla="*/ 80434 w 182034"/>
                      <a:gd name="connsiteY0" fmla="*/ 207404 h 220104"/>
                      <a:gd name="connsiteX1" fmla="*/ 59267 w 182034"/>
                      <a:gd name="connsiteY1" fmla="*/ 203171 h 220104"/>
                      <a:gd name="connsiteX2" fmla="*/ 46567 w 182034"/>
                      <a:gd name="connsiteY2" fmla="*/ 194704 h 220104"/>
                      <a:gd name="connsiteX3" fmla="*/ 29634 w 182034"/>
                      <a:gd name="connsiteY3" fmla="*/ 190471 h 220104"/>
                      <a:gd name="connsiteX4" fmla="*/ 25400 w 182034"/>
                      <a:gd name="connsiteY4" fmla="*/ 177771 h 220104"/>
                      <a:gd name="connsiteX5" fmla="*/ 12700 w 182034"/>
                      <a:gd name="connsiteY5" fmla="*/ 173538 h 220104"/>
                      <a:gd name="connsiteX6" fmla="*/ 0 w 182034"/>
                      <a:gd name="connsiteY6" fmla="*/ 160838 h 220104"/>
                      <a:gd name="connsiteX7" fmla="*/ 12700 w 182034"/>
                      <a:gd name="connsiteY7" fmla="*/ 156604 h 220104"/>
                      <a:gd name="connsiteX8" fmla="*/ 29634 w 182034"/>
                      <a:gd name="connsiteY8" fmla="*/ 169304 h 220104"/>
                      <a:gd name="connsiteX9" fmla="*/ 42334 w 182034"/>
                      <a:gd name="connsiteY9" fmla="*/ 173538 h 220104"/>
                      <a:gd name="connsiteX10" fmla="*/ 42334 w 182034"/>
                      <a:gd name="connsiteY10" fmla="*/ 207404 h 220104"/>
                      <a:gd name="connsiteX11" fmla="*/ 29634 w 182034"/>
                      <a:gd name="connsiteY11" fmla="*/ 203171 h 220104"/>
                      <a:gd name="connsiteX12" fmla="*/ 21167 w 182034"/>
                      <a:gd name="connsiteY12" fmla="*/ 190471 h 220104"/>
                      <a:gd name="connsiteX13" fmla="*/ 42334 w 182034"/>
                      <a:gd name="connsiteY13" fmla="*/ 165071 h 220104"/>
                      <a:gd name="connsiteX14" fmla="*/ 63500 w 182034"/>
                      <a:gd name="connsiteY14" fmla="*/ 169304 h 220104"/>
                      <a:gd name="connsiteX15" fmla="*/ 88900 w 182034"/>
                      <a:gd name="connsiteY15" fmla="*/ 177771 h 220104"/>
                      <a:gd name="connsiteX16" fmla="*/ 110067 w 182034"/>
                      <a:gd name="connsiteY16" fmla="*/ 194704 h 220104"/>
                      <a:gd name="connsiteX17" fmla="*/ 135467 w 182034"/>
                      <a:gd name="connsiteY17" fmla="*/ 169304 h 220104"/>
                      <a:gd name="connsiteX18" fmla="*/ 139700 w 182034"/>
                      <a:gd name="connsiteY18" fmla="*/ 156604 h 220104"/>
                      <a:gd name="connsiteX19" fmla="*/ 148167 w 182034"/>
                      <a:gd name="connsiteY19" fmla="*/ 122738 h 220104"/>
                      <a:gd name="connsiteX20" fmla="*/ 135467 w 182034"/>
                      <a:gd name="connsiteY20" fmla="*/ 114271 h 220104"/>
                      <a:gd name="connsiteX21" fmla="*/ 110067 w 182034"/>
                      <a:gd name="connsiteY21" fmla="*/ 126971 h 220104"/>
                      <a:gd name="connsiteX22" fmla="*/ 97367 w 182034"/>
                      <a:gd name="connsiteY22" fmla="*/ 131204 h 220104"/>
                      <a:gd name="connsiteX23" fmla="*/ 71967 w 182034"/>
                      <a:gd name="connsiteY23" fmla="*/ 126971 h 220104"/>
                      <a:gd name="connsiteX24" fmla="*/ 76200 w 182034"/>
                      <a:gd name="connsiteY24" fmla="*/ 148138 h 220104"/>
                      <a:gd name="connsiteX25" fmla="*/ 80434 w 182034"/>
                      <a:gd name="connsiteY25" fmla="*/ 160838 h 220104"/>
                      <a:gd name="connsiteX26" fmla="*/ 93134 w 182034"/>
                      <a:gd name="connsiteY26" fmla="*/ 169304 h 220104"/>
                      <a:gd name="connsiteX27" fmla="*/ 105834 w 182034"/>
                      <a:gd name="connsiteY27" fmla="*/ 143904 h 220104"/>
                      <a:gd name="connsiteX28" fmla="*/ 93134 w 182034"/>
                      <a:gd name="connsiteY28" fmla="*/ 93104 h 220104"/>
                      <a:gd name="connsiteX29" fmla="*/ 80434 w 182034"/>
                      <a:gd name="connsiteY29" fmla="*/ 88871 h 220104"/>
                      <a:gd name="connsiteX30" fmla="*/ 59267 w 182034"/>
                      <a:gd name="connsiteY30" fmla="*/ 126971 h 220104"/>
                      <a:gd name="connsiteX31" fmla="*/ 46567 w 182034"/>
                      <a:gd name="connsiteY31" fmla="*/ 135438 h 220104"/>
                      <a:gd name="connsiteX32" fmla="*/ 21167 w 182034"/>
                      <a:gd name="connsiteY32" fmla="*/ 114271 h 220104"/>
                      <a:gd name="connsiteX33" fmla="*/ 16934 w 182034"/>
                      <a:gd name="connsiteY33" fmla="*/ 101571 h 220104"/>
                      <a:gd name="connsiteX34" fmla="*/ 21167 w 182034"/>
                      <a:gd name="connsiteY34" fmla="*/ 88871 h 220104"/>
                      <a:gd name="connsiteX35" fmla="*/ 63500 w 182034"/>
                      <a:gd name="connsiteY35" fmla="*/ 88871 h 220104"/>
                      <a:gd name="connsiteX36" fmla="*/ 93134 w 182034"/>
                      <a:gd name="connsiteY36" fmla="*/ 105804 h 220104"/>
                      <a:gd name="connsiteX37" fmla="*/ 105834 w 182034"/>
                      <a:gd name="connsiteY37" fmla="*/ 110038 h 220104"/>
                      <a:gd name="connsiteX38" fmla="*/ 122767 w 182034"/>
                      <a:gd name="connsiteY38" fmla="*/ 105804 h 220104"/>
                      <a:gd name="connsiteX39" fmla="*/ 101600 w 182034"/>
                      <a:gd name="connsiteY39" fmla="*/ 55004 h 220104"/>
                      <a:gd name="connsiteX40" fmla="*/ 88900 w 182034"/>
                      <a:gd name="connsiteY40" fmla="*/ 59238 h 220104"/>
                      <a:gd name="connsiteX41" fmla="*/ 80434 w 182034"/>
                      <a:gd name="connsiteY41" fmla="*/ 71938 h 220104"/>
                      <a:gd name="connsiteX42" fmla="*/ 38100 w 182034"/>
                      <a:gd name="connsiteY42" fmla="*/ 76171 h 220104"/>
                      <a:gd name="connsiteX43" fmla="*/ 25400 w 182034"/>
                      <a:gd name="connsiteY43" fmla="*/ 59238 h 220104"/>
                      <a:gd name="connsiteX44" fmla="*/ 38100 w 182034"/>
                      <a:gd name="connsiteY44" fmla="*/ 50771 h 220104"/>
                      <a:gd name="connsiteX45" fmla="*/ 67734 w 182034"/>
                      <a:gd name="connsiteY45" fmla="*/ 55004 h 220104"/>
                      <a:gd name="connsiteX46" fmla="*/ 93134 w 182034"/>
                      <a:gd name="connsiteY46" fmla="*/ 59238 h 220104"/>
                      <a:gd name="connsiteX47" fmla="*/ 122767 w 182034"/>
                      <a:gd name="connsiteY47" fmla="*/ 67704 h 220104"/>
                      <a:gd name="connsiteX48" fmla="*/ 131234 w 182034"/>
                      <a:gd name="connsiteY48" fmla="*/ 55004 h 220104"/>
                      <a:gd name="connsiteX49" fmla="*/ 84667 w 182034"/>
                      <a:gd name="connsiteY49" fmla="*/ 38071 h 220104"/>
                      <a:gd name="connsiteX50" fmla="*/ 46567 w 182034"/>
                      <a:gd name="connsiteY50" fmla="*/ 42304 h 220104"/>
                      <a:gd name="connsiteX51" fmla="*/ 84667 w 182034"/>
                      <a:gd name="connsiteY51" fmla="*/ 38071 h 220104"/>
                      <a:gd name="connsiteX52" fmla="*/ 165100 w 182034"/>
                      <a:gd name="connsiteY52" fmla="*/ 29604 h 220104"/>
                      <a:gd name="connsiteX53" fmla="*/ 169334 w 182034"/>
                      <a:gd name="connsiteY53" fmla="*/ 16904 h 220104"/>
                      <a:gd name="connsiteX54" fmla="*/ 160867 w 182034"/>
                      <a:gd name="connsiteY54" fmla="*/ 4204 h 220104"/>
                      <a:gd name="connsiteX55" fmla="*/ 71967 w 182034"/>
                      <a:gd name="connsiteY55" fmla="*/ 16904 h 220104"/>
                      <a:gd name="connsiteX56" fmla="*/ 55034 w 182034"/>
                      <a:gd name="connsiteY56" fmla="*/ 42304 h 220104"/>
                      <a:gd name="connsiteX57" fmla="*/ 29634 w 182034"/>
                      <a:gd name="connsiteY57" fmla="*/ 50771 h 220104"/>
                      <a:gd name="connsiteX58" fmla="*/ 8467 w 182034"/>
                      <a:gd name="connsiteY58" fmla="*/ 33838 h 220104"/>
                      <a:gd name="connsiteX59" fmla="*/ 21167 w 182034"/>
                      <a:gd name="connsiteY59" fmla="*/ 29604 h 220104"/>
                      <a:gd name="connsiteX60" fmla="*/ 38100 w 182034"/>
                      <a:gd name="connsiteY60" fmla="*/ 25371 h 220104"/>
                      <a:gd name="connsiteX61" fmla="*/ 76200 w 182034"/>
                      <a:gd name="connsiteY61" fmla="*/ 29604 h 220104"/>
                      <a:gd name="connsiteX62" fmla="*/ 101600 w 182034"/>
                      <a:gd name="connsiteY62" fmla="*/ 33838 h 220104"/>
                      <a:gd name="connsiteX63" fmla="*/ 114300 w 182034"/>
                      <a:gd name="connsiteY63" fmla="*/ 46538 h 220104"/>
                      <a:gd name="connsiteX64" fmla="*/ 131234 w 182034"/>
                      <a:gd name="connsiteY64" fmla="*/ 55004 h 220104"/>
                      <a:gd name="connsiteX65" fmla="*/ 169334 w 182034"/>
                      <a:gd name="connsiteY65" fmla="*/ 76171 h 220104"/>
                      <a:gd name="connsiteX66" fmla="*/ 182034 w 182034"/>
                      <a:gd name="connsiteY66" fmla="*/ 80404 h 220104"/>
                      <a:gd name="connsiteX67" fmla="*/ 177800 w 182034"/>
                      <a:gd name="connsiteY67" fmla="*/ 93104 h 220104"/>
                      <a:gd name="connsiteX68" fmla="*/ 160867 w 182034"/>
                      <a:gd name="connsiteY68" fmla="*/ 118504 h 220104"/>
                      <a:gd name="connsiteX69" fmla="*/ 156634 w 182034"/>
                      <a:gd name="connsiteY69" fmla="*/ 131204 h 220104"/>
                      <a:gd name="connsiteX70" fmla="*/ 148167 w 182034"/>
                      <a:gd name="connsiteY70" fmla="*/ 143904 h 220104"/>
                      <a:gd name="connsiteX71" fmla="*/ 139700 w 182034"/>
                      <a:gd name="connsiteY71" fmla="*/ 169304 h 220104"/>
                      <a:gd name="connsiteX72" fmla="*/ 143934 w 182034"/>
                      <a:gd name="connsiteY72" fmla="*/ 190471 h 220104"/>
                      <a:gd name="connsiteX73" fmla="*/ 148167 w 182034"/>
                      <a:gd name="connsiteY73" fmla="*/ 203171 h 220104"/>
                      <a:gd name="connsiteX74" fmla="*/ 143934 w 182034"/>
                      <a:gd name="connsiteY74" fmla="*/ 215871 h 220104"/>
                      <a:gd name="connsiteX75" fmla="*/ 110067 w 182034"/>
                      <a:gd name="connsiteY75" fmla="*/ 220104 h 220104"/>
                      <a:gd name="connsiteX76" fmla="*/ 135467 w 182034"/>
                      <a:gd name="connsiteY76" fmla="*/ 165071 h 220104"/>
                      <a:gd name="connsiteX77" fmla="*/ 148167 w 182034"/>
                      <a:gd name="connsiteY77" fmla="*/ 156604 h 220104"/>
                      <a:gd name="connsiteX78" fmla="*/ 156634 w 182034"/>
                      <a:gd name="connsiteY78" fmla="*/ 143904 h 2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2034" h="220104">
                        <a:moveTo>
                          <a:pt x="80434" y="207404"/>
                        </a:moveTo>
                        <a:cubicBezTo>
                          <a:pt x="73378" y="205993"/>
                          <a:pt x="66004" y="205697"/>
                          <a:pt x="59267" y="203171"/>
                        </a:cubicBezTo>
                        <a:cubicBezTo>
                          <a:pt x="54503" y="201385"/>
                          <a:pt x="51244" y="196708"/>
                          <a:pt x="46567" y="194704"/>
                        </a:cubicBezTo>
                        <a:cubicBezTo>
                          <a:pt x="41219" y="192412"/>
                          <a:pt x="35278" y="191882"/>
                          <a:pt x="29634" y="190471"/>
                        </a:cubicBezTo>
                        <a:cubicBezTo>
                          <a:pt x="28223" y="186238"/>
                          <a:pt x="28555" y="180926"/>
                          <a:pt x="25400" y="177771"/>
                        </a:cubicBezTo>
                        <a:cubicBezTo>
                          <a:pt x="22245" y="174616"/>
                          <a:pt x="16413" y="176013"/>
                          <a:pt x="12700" y="173538"/>
                        </a:cubicBezTo>
                        <a:cubicBezTo>
                          <a:pt x="7719" y="170217"/>
                          <a:pt x="4233" y="165071"/>
                          <a:pt x="0" y="160838"/>
                        </a:cubicBezTo>
                        <a:cubicBezTo>
                          <a:pt x="4233" y="159427"/>
                          <a:pt x="8409" y="155378"/>
                          <a:pt x="12700" y="156604"/>
                        </a:cubicBezTo>
                        <a:cubicBezTo>
                          <a:pt x="19484" y="158542"/>
                          <a:pt x="23508" y="165803"/>
                          <a:pt x="29634" y="169304"/>
                        </a:cubicBezTo>
                        <a:cubicBezTo>
                          <a:pt x="33508" y="171518"/>
                          <a:pt x="38101" y="172127"/>
                          <a:pt x="42334" y="173538"/>
                        </a:cubicBezTo>
                        <a:cubicBezTo>
                          <a:pt x="45674" y="183559"/>
                          <a:pt x="52550" y="197188"/>
                          <a:pt x="42334" y="207404"/>
                        </a:cubicBezTo>
                        <a:cubicBezTo>
                          <a:pt x="39179" y="210559"/>
                          <a:pt x="33867" y="204582"/>
                          <a:pt x="29634" y="203171"/>
                        </a:cubicBezTo>
                        <a:cubicBezTo>
                          <a:pt x="26812" y="198938"/>
                          <a:pt x="21887" y="195508"/>
                          <a:pt x="21167" y="190471"/>
                        </a:cubicBezTo>
                        <a:cubicBezTo>
                          <a:pt x="18477" y="171642"/>
                          <a:pt x="29366" y="171555"/>
                          <a:pt x="42334" y="165071"/>
                        </a:cubicBezTo>
                        <a:cubicBezTo>
                          <a:pt x="49389" y="166482"/>
                          <a:pt x="56558" y="167411"/>
                          <a:pt x="63500" y="169304"/>
                        </a:cubicBezTo>
                        <a:cubicBezTo>
                          <a:pt x="72110" y="171652"/>
                          <a:pt x="88900" y="177771"/>
                          <a:pt x="88900" y="177771"/>
                        </a:cubicBezTo>
                        <a:cubicBezTo>
                          <a:pt x="91479" y="185507"/>
                          <a:pt x="93362" y="203057"/>
                          <a:pt x="110067" y="194704"/>
                        </a:cubicBezTo>
                        <a:cubicBezTo>
                          <a:pt x="120777" y="189349"/>
                          <a:pt x="135467" y="169304"/>
                          <a:pt x="135467" y="169304"/>
                        </a:cubicBezTo>
                        <a:cubicBezTo>
                          <a:pt x="136878" y="165071"/>
                          <a:pt x="138526" y="160909"/>
                          <a:pt x="139700" y="156604"/>
                        </a:cubicBezTo>
                        <a:cubicBezTo>
                          <a:pt x="142762" y="145378"/>
                          <a:pt x="148167" y="122738"/>
                          <a:pt x="148167" y="122738"/>
                        </a:cubicBezTo>
                        <a:cubicBezTo>
                          <a:pt x="143934" y="119916"/>
                          <a:pt x="140486" y="115108"/>
                          <a:pt x="135467" y="114271"/>
                        </a:cubicBezTo>
                        <a:cubicBezTo>
                          <a:pt x="127486" y="112941"/>
                          <a:pt x="115596" y="124206"/>
                          <a:pt x="110067" y="126971"/>
                        </a:cubicBezTo>
                        <a:cubicBezTo>
                          <a:pt x="106076" y="128967"/>
                          <a:pt x="101600" y="129793"/>
                          <a:pt x="97367" y="131204"/>
                        </a:cubicBezTo>
                        <a:cubicBezTo>
                          <a:pt x="88900" y="129793"/>
                          <a:pt x="80294" y="124889"/>
                          <a:pt x="71967" y="126971"/>
                        </a:cubicBezTo>
                        <a:cubicBezTo>
                          <a:pt x="45285" y="133642"/>
                          <a:pt x="74660" y="147111"/>
                          <a:pt x="76200" y="148138"/>
                        </a:cubicBezTo>
                        <a:cubicBezTo>
                          <a:pt x="77611" y="152371"/>
                          <a:pt x="77646" y="157354"/>
                          <a:pt x="80434" y="160838"/>
                        </a:cubicBezTo>
                        <a:cubicBezTo>
                          <a:pt x="83612" y="164811"/>
                          <a:pt x="88145" y="170302"/>
                          <a:pt x="93134" y="169304"/>
                        </a:cubicBezTo>
                        <a:cubicBezTo>
                          <a:pt x="98994" y="168132"/>
                          <a:pt x="104447" y="148063"/>
                          <a:pt x="105834" y="143904"/>
                        </a:cubicBezTo>
                        <a:cubicBezTo>
                          <a:pt x="104309" y="131705"/>
                          <a:pt x="104750" y="104721"/>
                          <a:pt x="93134" y="93104"/>
                        </a:cubicBezTo>
                        <a:cubicBezTo>
                          <a:pt x="89979" y="89949"/>
                          <a:pt x="84667" y="90282"/>
                          <a:pt x="80434" y="88871"/>
                        </a:cubicBezTo>
                        <a:cubicBezTo>
                          <a:pt x="76022" y="102105"/>
                          <a:pt x="71742" y="118654"/>
                          <a:pt x="59267" y="126971"/>
                        </a:cubicBezTo>
                        <a:lnTo>
                          <a:pt x="46567" y="135438"/>
                        </a:lnTo>
                        <a:cubicBezTo>
                          <a:pt x="37196" y="129191"/>
                          <a:pt x="27686" y="124049"/>
                          <a:pt x="21167" y="114271"/>
                        </a:cubicBezTo>
                        <a:cubicBezTo>
                          <a:pt x="18692" y="110558"/>
                          <a:pt x="18345" y="105804"/>
                          <a:pt x="16934" y="101571"/>
                        </a:cubicBezTo>
                        <a:cubicBezTo>
                          <a:pt x="18345" y="97338"/>
                          <a:pt x="18012" y="92026"/>
                          <a:pt x="21167" y="88871"/>
                        </a:cubicBezTo>
                        <a:cubicBezTo>
                          <a:pt x="30402" y="79636"/>
                          <a:pt x="58363" y="88137"/>
                          <a:pt x="63500" y="88871"/>
                        </a:cubicBezTo>
                        <a:cubicBezTo>
                          <a:pt x="73378" y="94515"/>
                          <a:pt x="82958" y="100716"/>
                          <a:pt x="93134" y="105804"/>
                        </a:cubicBezTo>
                        <a:cubicBezTo>
                          <a:pt x="97125" y="107800"/>
                          <a:pt x="101372" y="110038"/>
                          <a:pt x="105834" y="110038"/>
                        </a:cubicBezTo>
                        <a:cubicBezTo>
                          <a:pt x="111652" y="110038"/>
                          <a:pt x="117123" y="107215"/>
                          <a:pt x="122767" y="105804"/>
                        </a:cubicBezTo>
                        <a:cubicBezTo>
                          <a:pt x="120317" y="81307"/>
                          <a:pt x="130145" y="59081"/>
                          <a:pt x="101600" y="55004"/>
                        </a:cubicBezTo>
                        <a:cubicBezTo>
                          <a:pt x="97182" y="54373"/>
                          <a:pt x="93133" y="57827"/>
                          <a:pt x="88900" y="59238"/>
                        </a:cubicBezTo>
                        <a:cubicBezTo>
                          <a:pt x="86078" y="63471"/>
                          <a:pt x="84343" y="68681"/>
                          <a:pt x="80434" y="71938"/>
                        </a:cubicBezTo>
                        <a:cubicBezTo>
                          <a:pt x="64028" y="85610"/>
                          <a:pt x="58565" y="79582"/>
                          <a:pt x="38100" y="76171"/>
                        </a:cubicBezTo>
                        <a:cubicBezTo>
                          <a:pt x="33867" y="70527"/>
                          <a:pt x="25400" y="66293"/>
                          <a:pt x="25400" y="59238"/>
                        </a:cubicBezTo>
                        <a:cubicBezTo>
                          <a:pt x="25400" y="54150"/>
                          <a:pt x="33037" y="51277"/>
                          <a:pt x="38100" y="50771"/>
                        </a:cubicBezTo>
                        <a:cubicBezTo>
                          <a:pt x="48029" y="49778"/>
                          <a:pt x="57872" y="53487"/>
                          <a:pt x="67734" y="55004"/>
                        </a:cubicBezTo>
                        <a:cubicBezTo>
                          <a:pt x="76218" y="56309"/>
                          <a:pt x="84717" y="57555"/>
                          <a:pt x="93134" y="59238"/>
                        </a:cubicBezTo>
                        <a:cubicBezTo>
                          <a:pt x="106425" y="61896"/>
                          <a:pt x="110661" y="63669"/>
                          <a:pt x="122767" y="67704"/>
                        </a:cubicBezTo>
                        <a:cubicBezTo>
                          <a:pt x="125589" y="63471"/>
                          <a:pt x="130398" y="60023"/>
                          <a:pt x="131234" y="55004"/>
                        </a:cubicBezTo>
                        <a:cubicBezTo>
                          <a:pt x="135378" y="30137"/>
                          <a:pt x="90561" y="38660"/>
                          <a:pt x="84667" y="38071"/>
                        </a:cubicBezTo>
                        <a:lnTo>
                          <a:pt x="46567" y="42304"/>
                        </a:lnTo>
                        <a:lnTo>
                          <a:pt x="84667" y="38071"/>
                        </a:lnTo>
                        <a:cubicBezTo>
                          <a:pt x="136718" y="41133"/>
                          <a:pt x="148597" y="62610"/>
                          <a:pt x="165100" y="29604"/>
                        </a:cubicBezTo>
                        <a:cubicBezTo>
                          <a:pt x="167096" y="25613"/>
                          <a:pt x="167923" y="21137"/>
                          <a:pt x="169334" y="16904"/>
                        </a:cubicBezTo>
                        <a:cubicBezTo>
                          <a:pt x="166512" y="12671"/>
                          <a:pt x="165930" y="4710"/>
                          <a:pt x="160867" y="4204"/>
                        </a:cubicBezTo>
                        <a:cubicBezTo>
                          <a:pt x="96080" y="-2274"/>
                          <a:pt x="102536" y="-3474"/>
                          <a:pt x="71967" y="16904"/>
                        </a:cubicBezTo>
                        <a:cubicBezTo>
                          <a:pt x="66323" y="25371"/>
                          <a:pt x="64687" y="39086"/>
                          <a:pt x="55034" y="42304"/>
                        </a:cubicBezTo>
                        <a:lnTo>
                          <a:pt x="29634" y="50771"/>
                        </a:lnTo>
                        <a:cubicBezTo>
                          <a:pt x="24287" y="48989"/>
                          <a:pt x="5521" y="45622"/>
                          <a:pt x="8467" y="33838"/>
                        </a:cubicBezTo>
                        <a:cubicBezTo>
                          <a:pt x="9549" y="29509"/>
                          <a:pt x="16876" y="30830"/>
                          <a:pt x="21167" y="29604"/>
                        </a:cubicBezTo>
                        <a:cubicBezTo>
                          <a:pt x="26761" y="28006"/>
                          <a:pt x="32456" y="26782"/>
                          <a:pt x="38100" y="25371"/>
                        </a:cubicBezTo>
                        <a:cubicBezTo>
                          <a:pt x="50800" y="26782"/>
                          <a:pt x="63534" y="27915"/>
                          <a:pt x="76200" y="29604"/>
                        </a:cubicBezTo>
                        <a:cubicBezTo>
                          <a:pt x="84708" y="30738"/>
                          <a:pt x="93756" y="30352"/>
                          <a:pt x="101600" y="33838"/>
                        </a:cubicBezTo>
                        <a:cubicBezTo>
                          <a:pt x="107071" y="36270"/>
                          <a:pt x="109428" y="43058"/>
                          <a:pt x="114300" y="46538"/>
                        </a:cubicBezTo>
                        <a:cubicBezTo>
                          <a:pt x="119435" y="50206"/>
                          <a:pt x="125717" y="51939"/>
                          <a:pt x="131234" y="55004"/>
                        </a:cubicBezTo>
                        <a:cubicBezTo>
                          <a:pt x="149303" y="65042"/>
                          <a:pt x="151567" y="68557"/>
                          <a:pt x="169334" y="76171"/>
                        </a:cubicBezTo>
                        <a:cubicBezTo>
                          <a:pt x="173436" y="77929"/>
                          <a:pt x="177801" y="78993"/>
                          <a:pt x="182034" y="80404"/>
                        </a:cubicBezTo>
                        <a:cubicBezTo>
                          <a:pt x="180623" y="84637"/>
                          <a:pt x="179967" y="89203"/>
                          <a:pt x="177800" y="93104"/>
                        </a:cubicBezTo>
                        <a:cubicBezTo>
                          <a:pt x="172858" y="101999"/>
                          <a:pt x="160867" y="118504"/>
                          <a:pt x="160867" y="118504"/>
                        </a:cubicBezTo>
                        <a:cubicBezTo>
                          <a:pt x="159456" y="122737"/>
                          <a:pt x="158630" y="127213"/>
                          <a:pt x="156634" y="131204"/>
                        </a:cubicBezTo>
                        <a:cubicBezTo>
                          <a:pt x="154359" y="135755"/>
                          <a:pt x="150233" y="139255"/>
                          <a:pt x="148167" y="143904"/>
                        </a:cubicBezTo>
                        <a:cubicBezTo>
                          <a:pt x="144542" y="152059"/>
                          <a:pt x="139700" y="169304"/>
                          <a:pt x="139700" y="169304"/>
                        </a:cubicBezTo>
                        <a:cubicBezTo>
                          <a:pt x="141111" y="176360"/>
                          <a:pt x="142189" y="183490"/>
                          <a:pt x="143934" y="190471"/>
                        </a:cubicBezTo>
                        <a:cubicBezTo>
                          <a:pt x="145016" y="194800"/>
                          <a:pt x="148167" y="198709"/>
                          <a:pt x="148167" y="203171"/>
                        </a:cubicBezTo>
                        <a:cubicBezTo>
                          <a:pt x="148167" y="207633"/>
                          <a:pt x="148012" y="214059"/>
                          <a:pt x="143934" y="215871"/>
                        </a:cubicBezTo>
                        <a:cubicBezTo>
                          <a:pt x="133538" y="220491"/>
                          <a:pt x="121356" y="218693"/>
                          <a:pt x="110067" y="220104"/>
                        </a:cubicBezTo>
                        <a:cubicBezTo>
                          <a:pt x="120695" y="184677"/>
                          <a:pt x="113891" y="183052"/>
                          <a:pt x="135467" y="165071"/>
                        </a:cubicBezTo>
                        <a:cubicBezTo>
                          <a:pt x="139376" y="161814"/>
                          <a:pt x="143934" y="159426"/>
                          <a:pt x="148167" y="156604"/>
                        </a:cubicBezTo>
                        <a:cubicBezTo>
                          <a:pt x="152846" y="142565"/>
                          <a:pt x="147938" y="143904"/>
                          <a:pt x="156634" y="143904"/>
                        </a:cubicBezTo>
                      </a:path>
                    </a:pathLst>
                  </a:custGeom>
                  <a:no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ight Arrow 19"/>
              <p:cNvSpPr/>
              <p:nvPr/>
            </p:nvSpPr>
            <p:spPr>
              <a:xfrm rot="16200000" flipV="1">
                <a:off x="5905078" y="5757047"/>
                <a:ext cx="497672" cy="1460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196706" y="5565070"/>
                <a:ext cx="1634605" cy="577081"/>
              </a:xfrm>
              <a:prstGeom prst="rect">
                <a:avLst/>
              </a:prstGeom>
              <a:noFill/>
            </p:spPr>
            <p:txBody>
              <a:bodyPr wrap="square" rtlCol="0">
                <a:spAutoFit/>
              </a:bodyPr>
              <a:lstStyle/>
              <a:p>
                <a:pPr algn="ctr"/>
                <a:r>
                  <a:rPr lang="en-US" sz="1050" dirty="0" smtClean="0">
                    <a:solidFill>
                      <a:srgbClr val="C00000"/>
                    </a:solidFill>
                  </a:rPr>
                  <a:t>Sample is collected as gas flows through adsorbent material</a:t>
                </a:r>
                <a:endParaRPr lang="en-US" sz="1050" dirty="0">
                  <a:solidFill>
                    <a:srgbClr val="C00000"/>
                  </a:solidFill>
                </a:endParaRPr>
              </a:p>
            </p:txBody>
          </p:sp>
          <p:sp>
            <p:nvSpPr>
              <p:cNvPr id="64" name="Right Arrow 63"/>
              <p:cNvSpPr/>
              <p:nvPr/>
            </p:nvSpPr>
            <p:spPr>
              <a:xfrm rot="16200000" flipV="1">
                <a:off x="5971032" y="2849209"/>
                <a:ext cx="365760" cy="1460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9286807" y="2536436"/>
            <a:ext cx="2568335" cy="3901726"/>
            <a:chOff x="9286807" y="2536436"/>
            <a:chExt cx="2568335" cy="3901726"/>
          </a:xfrm>
        </p:grpSpPr>
        <p:grpSp>
          <p:nvGrpSpPr>
            <p:cNvPr id="29" name="Group 28"/>
            <p:cNvGrpSpPr/>
            <p:nvPr/>
          </p:nvGrpSpPr>
          <p:grpSpPr>
            <a:xfrm>
              <a:off x="9286807" y="2536436"/>
              <a:ext cx="2568335" cy="3901726"/>
              <a:chOff x="9286807" y="2530696"/>
              <a:chExt cx="2568335" cy="3901726"/>
            </a:xfrm>
          </p:grpSpPr>
          <p:grpSp>
            <p:nvGrpSpPr>
              <p:cNvPr id="11" name="Group 10"/>
              <p:cNvGrpSpPr/>
              <p:nvPr/>
            </p:nvGrpSpPr>
            <p:grpSpPr>
              <a:xfrm>
                <a:off x="9286807" y="2530696"/>
                <a:ext cx="2568335" cy="3901726"/>
                <a:chOff x="9286807" y="2530696"/>
                <a:chExt cx="2568335" cy="3901726"/>
              </a:xfrm>
            </p:grpSpPr>
            <p:grpSp>
              <p:nvGrpSpPr>
                <p:cNvPr id="30" name="Group 29"/>
                <p:cNvGrpSpPr/>
                <p:nvPr/>
              </p:nvGrpSpPr>
              <p:grpSpPr>
                <a:xfrm>
                  <a:off x="9286807" y="2530696"/>
                  <a:ext cx="136586" cy="2086372"/>
                  <a:chOff x="1479550" y="2438400"/>
                  <a:chExt cx="169333" cy="2673350"/>
                </a:xfrm>
              </p:grpSpPr>
              <p:sp>
                <p:nvSpPr>
                  <p:cNvPr id="7" name="Rectangle 6"/>
                  <p:cNvSpPr/>
                  <p:nvPr/>
                </p:nvSpPr>
                <p:spPr>
                  <a:xfrm>
                    <a:off x="1479550" y="2438400"/>
                    <a:ext cx="165100" cy="2673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79550" y="2916765"/>
                    <a:ext cx="165100" cy="1672167"/>
                  </a:xfrm>
                  <a:prstGeom prst="rect">
                    <a:avLst/>
                  </a:prstGeom>
                  <a:solidFill>
                    <a:srgbClr val="EDEB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479550" y="4603752"/>
                    <a:ext cx="165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79550" y="4630218"/>
                    <a:ext cx="165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79550" y="4656142"/>
                    <a:ext cx="1651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481666" y="2751666"/>
                    <a:ext cx="167217" cy="160866"/>
                  </a:xfrm>
                  <a:custGeom>
                    <a:avLst/>
                    <a:gdLst>
                      <a:gd name="connsiteX0" fmla="*/ 80434 w 182034"/>
                      <a:gd name="connsiteY0" fmla="*/ 207404 h 220104"/>
                      <a:gd name="connsiteX1" fmla="*/ 59267 w 182034"/>
                      <a:gd name="connsiteY1" fmla="*/ 203171 h 220104"/>
                      <a:gd name="connsiteX2" fmla="*/ 46567 w 182034"/>
                      <a:gd name="connsiteY2" fmla="*/ 194704 h 220104"/>
                      <a:gd name="connsiteX3" fmla="*/ 29634 w 182034"/>
                      <a:gd name="connsiteY3" fmla="*/ 190471 h 220104"/>
                      <a:gd name="connsiteX4" fmla="*/ 25400 w 182034"/>
                      <a:gd name="connsiteY4" fmla="*/ 177771 h 220104"/>
                      <a:gd name="connsiteX5" fmla="*/ 12700 w 182034"/>
                      <a:gd name="connsiteY5" fmla="*/ 173538 h 220104"/>
                      <a:gd name="connsiteX6" fmla="*/ 0 w 182034"/>
                      <a:gd name="connsiteY6" fmla="*/ 160838 h 220104"/>
                      <a:gd name="connsiteX7" fmla="*/ 12700 w 182034"/>
                      <a:gd name="connsiteY7" fmla="*/ 156604 h 220104"/>
                      <a:gd name="connsiteX8" fmla="*/ 29634 w 182034"/>
                      <a:gd name="connsiteY8" fmla="*/ 169304 h 220104"/>
                      <a:gd name="connsiteX9" fmla="*/ 42334 w 182034"/>
                      <a:gd name="connsiteY9" fmla="*/ 173538 h 220104"/>
                      <a:gd name="connsiteX10" fmla="*/ 42334 w 182034"/>
                      <a:gd name="connsiteY10" fmla="*/ 207404 h 220104"/>
                      <a:gd name="connsiteX11" fmla="*/ 29634 w 182034"/>
                      <a:gd name="connsiteY11" fmla="*/ 203171 h 220104"/>
                      <a:gd name="connsiteX12" fmla="*/ 21167 w 182034"/>
                      <a:gd name="connsiteY12" fmla="*/ 190471 h 220104"/>
                      <a:gd name="connsiteX13" fmla="*/ 42334 w 182034"/>
                      <a:gd name="connsiteY13" fmla="*/ 165071 h 220104"/>
                      <a:gd name="connsiteX14" fmla="*/ 63500 w 182034"/>
                      <a:gd name="connsiteY14" fmla="*/ 169304 h 220104"/>
                      <a:gd name="connsiteX15" fmla="*/ 88900 w 182034"/>
                      <a:gd name="connsiteY15" fmla="*/ 177771 h 220104"/>
                      <a:gd name="connsiteX16" fmla="*/ 110067 w 182034"/>
                      <a:gd name="connsiteY16" fmla="*/ 194704 h 220104"/>
                      <a:gd name="connsiteX17" fmla="*/ 135467 w 182034"/>
                      <a:gd name="connsiteY17" fmla="*/ 169304 h 220104"/>
                      <a:gd name="connsiteX18" fmla="*/ 139700 w 182034"/>
                      <a:gd name="connsiteY18" fmla="*/ 156604 h 220104"/>
                      <a:gd name="connsiteX19" fmla="*/ 148167 w 182034"/>
                      <a:gd name="connsiteY19" fmla="*/ 122738 h 220104"/>
                      <a:gd name="connsiteX20" fmla="*/ 135467 w 182034"/>
                      <a:gd name="connsiteY20" fmla="*/ 114271 h 220104"/>
                      <a:gd name="connsiteX21" fmla="*/ 110067 w 182034"/>
                      <a:gd name="connsiteY21" fmla="*/ 126971 h 220104"/>
                      <a:gd name="connsiteX22" fmla="*/ 97367 w 182034"/>
                      <a:gd name="connsiteY22" fmla="*/ 131204 h 220104"/>
                      <a:gd name="connsiteX23" fmla="*/ 71967 w 182034"/>
                      <a:gd name="connsiteY23" fmla="*/ 126971 h 220104"/>
                      <a:gd name="connsiteX24" fmla="*/ 76200 w 182034"/>
                      <a:gd name="connsiteY24" fmla="*/ 148138 h 220104"/>
                      <a:gd name="connsiteX25" fmla="*/ 80434 w 182034"/>
                      <a:gd name="connsiteY25" fmla="*/ 160838 h 220104"/>
                      <a:gd name="connsiteX26" fmla="*/ 93134 w 182034"/>
                      <a:gd name="connsiteY26" fmla="*/ 169304 h 220104"/>
                      <a:gd name="connsiteX27" fmla="*/ 105834 w 182034"/>
                      <a:gd name="connsiteY27" fmla="*/ 143904 h 220104"/>
                      <a:gd name="connsiteX28" fmla="*/ 93134 w 182034"/>
                      <a:gd name="connsiteY28" fmla="*/ 93104 h 220104"/>
                      <a:gd name="connsiteX29" fmla="*/ 80434 w 182034"/>
                      <a:gd name="connsiteY29" fmla="*/ 88871 h 220104"/>
                      <a:gd name="connsiteX30" fmla="*/ 59267 w 182034"/>
                      <a:gd name="connsiteY30" fmla="*/ 126971 h 220104"/>
                      <a:gd name="connsiteX31" fmla="*/ 46567 w 182034"/>
                      <a:gd name="connsiteY31" fmla="*/ 135438 h 220104"/>
                      <a:gd name="connsiteX32" fmla="*/ 21167 w 182034"/>
                      <a:gd name="connsiteY32" fmla="*/ 114271 h 220104"/>
                      <a:gd name="connsiteX33" fmla="*/ 16934 w 182034"/>
                      <a:gd name="connsiteY33" fmla="*/ 101571 h 220104"/>
                      <a:gd name="connsiteX34" fmla="*/ 21167 w 182034"/>
                      <a:gd name="connsiteY34" fmla="*/ 88871 h 220104"/>
                      <a:gd name="connsiteX35" fmla="*/ 63500 w 182034"/>
                      <a:gd name="connsiteY35" fmla="*/ 88871 h 220104"/>
                      <a:gd name="connsiteX36" fmla="*/ 93134 w 182034"/>
                      <a:gd name="connsiteY36" fmla="*/ 105804 h 220104"/>
                      <a:gd name="connsiteX37" fmla="*/ 105834 w 182034"/>
                      <a:gd name="connsiteY37" fmla="*/ 110038 h 220104"/>
                      <a:gd name="connsiteX38" fmla="*/ 122767 w 182034"/>
                      <a:gd name="connsiteY38" fmla="*/ 105804 h 220104"/>
                      <a:gd name="connsiteX39" fmla="*/ 101600 w 182034"/>
                      <a:gd name="connsiteY39" fmla="*/ 55004 h 220104"/>
                      <a:gd name="connsiteX40" fmla="*/ 88900 w 182034"/>
                      <a:gd name="connsiteY40" fmla="*/ 59238 h 220104"/>
                      <a:gd name="connsiteX41" fmla="*/ 80434 w 182034"/>
                      <a:gd name="connsiteY41" fmla="*/ 71938 h 220104"/>
                      <a:gd name="connsiteX42" fmla="*/ 38100 w 182034"/>
                      <a:gd name="connsiteY42" fmla="*/ 76171 h 220104"/>
                      <a:gd name="connsiteX43" fmla="*/ 25400 w 182034"/>
                      <a:gd name="connsiteY43" fmla="*/ 59238 h 220104"/>
                      <a:gd name="connsiteX44" fmla="*/ 38100 w 182034"/>
                      <a:gd name="connsiteY44" fmla="*/ 50771 h 220104"/>
                      <a:gd name="connsiteX45" fmla="*/ 67734 w 182034"/>
                      <a:gd name="connsiteY45" fmla="*/ 55004 h 220104"/>
                      <a:gd name="connsiteX46" fmla="*/ 93134 w 182034"/>
                      <a:gd name="connsiteY46" fmla="*/ 59238 h 220104"/>
                      <a:gd name="connsiteX47" fmla="*/ 122767 w 182034"/>
                      <a:gd name="connsiteY47" fmla="*/ 67704 h 220104"/>
                      <a:gd name="connsiteX48" fmla="*/ 131234 w 182034"/>
                      <a:gd name="connsiteY48" fmla="*/ 55004 h 220104"/>
                      <a:gd name="connsiteX49" fmla="*/ 84667 w 182034"/>
                      <a:gd name="connsiteY49" fmla="*/ 38071 h 220104"/>
                      <a:gd name="connsiteX50" fmla="*/ 46567 w 182034"/>
                      <a:gd name="connsiteY50" fmla="*/ 42304 h 220104"/>
                      <a:gd name="connsiteX51" fmla="*/ 84667 w 182034"/>
                      <a:gd name="connsiteY51" fmla="*/ 38071 h 220104"/>
                      <a:gd name="connsiteX52" fmla="*/ 165100 w 182034"/>
                      <a:gd name="connsiteY52" fmla="*/ 29604 h 220104"/>
                      <a:gd name="connsiteX53" fmla="*/ 169334 w 182034"/>
                      <a:gd name="connsiteY53" fmla="*/ 16904 h 220104"/>
                      <a:gd name="connsiteX54" fmla="*/ 160867 w 182034"/>
                      <a:gd name="connsiteY54" fmla="*/ 4204 h 220104"/>
                      <a:gd name="connsiteX55" fmla="*/ 71967 w 182034"/>
                      <a:gd name="connsiteY55" fmla="*/ 16904 h 220104"/>
                      <a:gd name="connsiteX56" fmla="*/ 55034 w 182034"/>
                      <a:gd name="connsiteY56" fmla="*/ 42304 h 220104"/>
                      <a:gd name="connsiteX57" fmla="*/ 29634 w 182034"/>
                      <a:gd name="connsiteY57" fmla="*/ 50771 h 220104"/>
                      <a:gd name="connsiteX58" fmla="*/ 8467 w 182034"/>
                      <a:gd name="connsiteY58" fmla="*/ 33838 h 220104"/>
                      <a:gd name="connsiteX59" fmla="*/ 21167 w 182034"/>
                      <a:gd name="connsiteY59" fmla="*/ 29604 h 220104"/>
                      <a:gd name="connsiteX60" fmla="*/ 38100 w 182034"/>
                      <a:gd name="connsiteY60" fmla="*/ 25371 h 220104"/>
                      <a:gd name="connsiteX61" fmla="*/ 76200 w 182034"/>
                      <a:gd name="connsiteY61" fmla="*/ 29604 h 220104"/>
                      <a:gd name="connsiteX62" fmla="*/ 101600 w 182034"/>
                      <a:gd name="connsiteY62" fmla="*/ 33838 h 220104"/>
                      <a:gd name="connsiteX63" fmla="*/ 114300 w 182034"/>
                      <a:gd name="connsiteY63" fmla="*/ 46538 h 220104"/>
                      <a:gd name="connsiteX64" fmla="*/ 131234 w 182034"/>
                      <a:gd name="connsiteY64" fmla="*/ 55004 h 220104"/>
                      <a:gd name="connsiteX65" fmla="*/ 169334 w 182034"/>
                      <a:gd name="connsiteY65" fmla="*/ 76171 h 220104"/>
                      <a:gd name="connsiteX66" fmla="*/ 182034 w 182034"/>
                      <a:gd name="connsiteY66" fmla="*/ 80404 h 220104"/>
                      <a:gd name="connsiteX67" fmla="*/ 177800 w 182034"/>
                      <a:gd name="connsiteY67" fmla="*/ 93104 h 220104"/>
                      <a:gd name="connsiteX68" fmla="*/ 160867 w 182034"/>
                      <a:gd name="connsiteY68" fmla="*/ 118504 h 220104"/>
                      <a:gd name="connsiteX69" fmla="*/ 156634 w 182034"/>
                      <a:gd name="connsiteY69" fmla="*/ 131204 h 220104"/>
                      <a:gd name="connsiteX70" fmla="*/ 148167 w 182034"/>
                      <a:gd name="connsiteY70" fmla="*/ 143904 h 220104"/>
                      <a:gd name="connsiteX71" fmla="*/ 139700 w 182034"/>
                      <a:gd name="connsiteY71" fmla="*/ 169304 h 220104"/>
                      <a:gd name="connsiteX72" fmla="*/ 143934 w 182034"/>
                      <a:gd name="connsiteY72" fmla="*/ 190471 h 220104"/>
                      <a:gd name="connsiteX73" fmla="*/ 148167 w 182034"/>
                      <a:gd name="connsiteY73" fmla="*/ 203171 h 220104"/>
                      <a:gd name="connsiteX74" fmla="*/ 143934 w 182034"/>
                      <a:gd name="connsiteY74" fmla="*/ 215871 h 220104"/>
                      <a:gd name="connsiteX75" fmla="*/ 110067 w 182034"/>
                      <a:gd name="connsiteY75" fmla="*/ 220104 h 220104"/>
                      <a:gd name="connsiteX76" fmla="*/ 135467 w 182034"/>
                      <a:gd name="connsiteY76" fmla="*/ 165071 h 220104"/>
                      <a:gd name="connsiteX77" fmla="*/ 148167 w 182034"/>
                      <a:gd name="connsiteY77" fmla="*/ 156604 h 220104"/>
                      <a:gd name="connsiteX78" fmla="*/ 156634 w 182034"/>
                      <a:gd name="connsiteY78" fmla="*/ 143904 h 2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2034" h="220104">
                        <a:moveTo>
                          <a:pt x="80434" y="207404"/>
                        </a:moveTo>
                        <a:cubicBezTo>
                          <a:pt x="73378" y="205993"/>
                          <a:pt x="66004" y="205697"/>
                          <a:pt x="59267" y="203171"/>
                        </a:cubicBezTo>
                        <a:cubicBezTo>
                          <a:pt x="54503" y="201385"/>
                          <a:pt x="51244" y="196708"/>
                          <a:pt x="46567" y="194704"/>
                        </a:cubicBezTo>
                        <a:cubicBezTo>
                          <a:pt x="41219" y="192412"/>
                          <a:pt x="35278" y="191882"/>
                          <a:pt x="29634" y="190471"/>
                        </a:cubicBezTo>
                        <a:cubicBezTo>
                          <a:pt x="28223" y="186238"/>
                          <a:pt x="28555" y="180926"/>
                          <a:pt x="25400" y="177771"/>
                        </a:cubicBezTo>
                        <a:cubicBezTo>
                          <a:pt x="22245" y="174616"/>
                          <a:pt x="16413" y="176013"/>
                          <a:pt x="12700" y="173538"/>
                        </a:cubicBezTo>
                        <a:cubicBezTo>
                          <a:pt x="7719" y="170217"/>
                          <a:pt x="4233" y="165071"/>
                          <a:pt x="0" y="160838"/>
                        </a:cubicBezTo>
                        <a:cubicBezTo>
                          <a:pt x="4233" y="159427"/>
                          <a:pt x="8409" y="155378"/>
                          <a:pt x="12700" y="156604"/>
                        </a:cubicBezTo>
                        <a:cubicBezTo>
                          <a:pt x="19484" y="158542"/>
                          <a:pt x="23508" y="165803"/>
                          <a:pt x="29634" y="169304"/>
                        </a:cubicBezTo>
                        <a:cubicBezTo>
                          <a:pt x="33508" y="171518"/>
                          <a:pt x="38101" y="172127"/>
                          <a:pt x="42334" y="173538"/>
                        </a:cubicBezTo>
                        <a:cubicBezTo>
                          <a:pt x="45674" y="183559"/>
                          <a:pt x="52550" y="197188"/>
                          <a:pt x="42334" y="207404"/>
                        </a:cubicBezTo>
                        <a:cubicBezTo>
                          <a:pt x="39179" y="210559"/>
                          <a:pt x="33867" y="204582"/>
                          <a:pt x="29634" y="203171"/>
                        </a:cubicBezTo>
                        <a:cubicBezTo>
                          <a:pt x="26812" y="198938"/>
                          <a:pt x="21887" y="195508"/>
                          <a:pt x="21167" y="190471"/>
                        </a:cubicBezTo>
                        <a:cubicBezTo>
                          <a:pt x="18477" y="171642"/>
                          <a:pt x="29366" y="171555"/>
                          <a:pt x="42334" y="165071"/>
                        </a:cubicBezTo>
                        <a:cubicBezTo>
                          <a:pt x="49389" y="166482"/>
                          <a:pt x="56558" y="167411"/>
                          <a:pt x="63500" y="169304"/>
                        </a:cubicBezTo>
                        <a:cubicBezTo>
                          <a:pt x="72110" y="171652"/>
                          <a:pt x="88900" y="177771"/>
                          <a:pt x="88900" y="177771"/>
                        </a:cubicBezTo>
                        <a:cubicBezTo>
                          <a:pt x="91479" y="185507"/>
                          <a:pt x="93362" y="203057"/>
                          <a:pt x="110067" y="194704"/>
                        </a:cubicBezTo>
                        <a:cubicBezTo>
                          <a:pt x="120777" y="189349"/>
                          <a:pt x="135467" y="169304"/>
                          <a:pt x="135467" y="169304"/>
                        </a:cubicBezTo>
                        <a:cubicBezTo>
                          <a:pt x="136878" y="165071"/>
                          <a:pt x="138526" y="160909"/>
                          <a:pt x="139700" y="156604"/>
                        </a:cubicBezTo>
                        <a:cubicBezTo>
                          <a:pt x="142762" y="145378"/>
                          <a:pt x="148167" y="122738"/>
                          <a:pt x="148167" y="122738"/>
                        </a:cubicBezTo>
                        <a:cubicBezTo>
                          <a:pt x="143934" y="119916"/>
                          <a:pt x="140486" y="115108"/>
                          <a:pt x="135467" y="114271"/>
                        </a:cubicBezTo>
                        <a:cubicBezTo>
                          <a:pt x="127486" y="112941"/>
                          <a:pt x="115596" y="124206"/>
                          <a:pt x="110067" y="126971"/>
                        </a:cubicBezTo>
                        <a:cubicBezTo>
                          <a:pt x="106076" y="128967"/>
                          <a:pt x="101600" y="129793"/>
                          <a:pt x="97367" y="131204"/>
                        </a:cubicBezTo>
                        <a:cubicBezTo>
                          <a:pt x="88900" y="129793"/>
                          <a:pt x="80294" y="124889"/>
                          <a:pt x="71967" y="126971"/>
                        </a:cubicBezTo>
                        <a:cubicBezTo>
                          <a:pt x="45285" y="133642"/>
                          <a:pt x="74660" y="147111"/>
                          <a:pt x="76200" y="148138"/>
                        </a:cubicBezTo>
                        <a:cubicBezTo>
                          <a:pt x="77611" y="152371"/>
                          <a:pt x="77646" y="157354"/>
                          <a:pt x="80434" y="160838"/>
                        </a:cubicBezTo>
                        <a:cubicBezTo>
                          <a:pt x="83612" y="164811"/>
                          <a:pt x="88145" y="170302"/>
                          <a:pt x="93134" y="169304"/>
                        </a:cubicBezTo>
                        <a:cubicBezTo>
                          <a:pt x="98994" y="168132"/>
                          <a:pt x="104447" y="148063"/>
                          <a:pt x="105834" y="143904"/>
                        </a:cubicBezTo>
                        <a:cubicBezTo>
                          <a:pt x="104309" y="131705"/>
                          <a:pt x="104750" y="104721"/>
                          <a:pt x="93134" y="93104"/>
                        </a:cubicBezTo>
                        <a:cubicBezTo>
                          <a:pt x="89979" y="89949"/>
                          <a:pt x="84667" y="90282"/>
                          <a:pt x="80434" y="88871"/>
                        </a:cubicBezTo>
                        <a:cubicBezTo>
                          <a:pt x="76022" y="102105"/>
                          <a:pt x="71742" y="118654"/>
                          <a:pt x="59267" y="126971"/>
                        </a:cubicBezTo>
                        <a:lnTo>
                          <a:pt x="46567" y="135438"/>
                        </a:lnTo>
                        <a:cubicBezTo>
                          <a:pt x="37196" y="129191"/>
                          <a:pt x="27686" y="124049"/>
                          <a:pt x="21167" y="114271"/>
                        </a:cubicBezTo>
                        <a:cubicBezTo>
                          <a:pt x="18692" y="110558"/>
                          <a:pt x="18345" y="105804"/>
                          <a:pt x="16934" y="101571"/>
                        </a:cubicBezTo>
                        <a:cubicBezTo>
                          <a:pt x="18345" y="97338"/>
                          <a:pt x="18012" y="92026"/>
                          <a:pt x="21167" y="88871"/>
                        </a:cubicBezTo>
                        <a:cubicBezTo>
                          <a:pt x="30402" y="79636"/>
                          <a:pt x="58363" y="88137"/>
                          <a:pt x="63500" y="88871"/>
                        </a:cubicBezTo>
                        <a:cubicBezTo>
                          <a:pt x="73378" y="94515"/>
                          <a:pt x="82958" y="100716"/>
                          <a:pt x="93134" y="105804"/>
                        </a:cubicBezTo>
                        <a:cubicBezTo>
                          <a:pt x="97125" y="107800"/>
                          <a:pt x="101372" y="110038"/>
                          <a:pt x="105834" y="110038"/>
                        </a:cubicBezTo>
                        <a:cubicBezTo>
                          <a:pt x="111652" y="110038"/>
                          <a:pt x="117123" y="107215"/>
                          <a:pt x="122767" y="105804"/>
                        </a:cubicBezTo>
                        <a:cubicBezTo>
                          <a:pt x="120317" y="81307"/>
                          <a:pt x="130145" y="59081"/>
                          <a:pt x="101600" y="55004"/>
                        </a:cubicBezTo>
                        <a:cubicBezTo>
                          <a:pt x="97182" y="54373"/>
                          <a:pt x="93133" y="57827"/>
                          <a:pt x="88900" y="59238"/>
                        </a:cubicBezTo>
                        <a:cubicBezTo>
                          <a:pt x="86078" y="63471"/>
                          <a:pt x="84343" y="68681"/>
                          <a:pt x="80434" y="71938"/>
                        </a:cubicBezTo>
                        <a:cubicBezTo>
                          <a:pt x="64028" y="85610"/>
                          <a:pt x="58565" y="79582"/>
                          <a:pt x="38100" y="76171"/>
                        </a:cubicBezTo>
                        <a:cubicBezTo>
                          <a:pt x="33867" y="70527"/>
                          <a:pt x="25400" y="66293"/>
                          <a:pt x="25400" y="59238"/>
                        </a:cubicBezTo>
                        <a:cubicBezTo>
                          <a:pt x="25400" y="54150"/>
                          <a:pt x="33037" y="51277"/>
                          <a:pt x="38100" y="50771"/>
                        </a:cubicBezTo>
                        <a:cubicBezTo>
                          <a:pt x="48029" y="49778"/>
                          <a:pt x="57872" y="53487"/>
                          <a:pt x="67734" y="55004"/>
                        </a:cubicBezTo>
                        <a:cubicBezTo>
                          <a:pt x="76218" y="56309"/>
                          <a:pt x="84717" y="57555"/>
                          <a:pt x="93134" y="59238"/>
                        </a:cubicBezTo>
                        <a:cubicBezTo>
                          <a:pt x="106425" y="61896"/>
                          <a:pt x="110661" y="63669"/>
                          <a:pt x="122767" y="67704"/>
                        </a:cubicBezTo>
                        <a:cubicBezTo>
                          <a:pt x="125589" y="63471"/>
                          <a:pt x="130398" y="60023"/>
                          <a:pt x="131234" y="55004"/>
                        </a:cubicBezTo>
                        <a:cubicBezTo>
                          <a:pt x="135378" y="30137"/>
                          <a:pt x="90561" y="38660"/>
                          <a:pt x="84667" y="38071"/>
                        </a:cubicBezTo>
                        <a:lnTo>
                          <a:pt x="46567" y="42304"/>
                        </a:lnTo>
                        <a:lnTo>
                          <a:pt x="84667" y="38071"/>
                        </a:lnTo>
                        <a:cubicBezTo>
                          <a:pt x="136718" y="41133"/>
                          <a:pt x="148597" y="62610"/>
                          <a:pt x="165100" y="29604"/>
                        </a:cubicBezTo>
                        <a:cubicBezTo>
                          <a:pt x="167096" y="25613"/>
                          <a:pt x="167923" y="21137"/>
                          <a:pt x="169334" y="16904"/>
                        </a:cubicBezTo>
                        <a:cubicBezTo>
                          <a:pt x="166512" y="12671"/>
                          <a:pt x="165930" y="4710"/>
                          <a:pt x="160867" y="4204"/>
                        </a:cubicBezTo>
                        <a:cubicBezTo>
                          <a:pt x="96080" y="-2274"/>
                          <a:pt x="102536" y="-3474"/>
                          <a:pt x="71967" y="16904"/>
                        </a:cubicBezTo>
                        <a:cubicBezTo>
                          <a:pt x="66323" y="25371"/>
                          <a:pt x="64687" y="39086"/>
                          <a:pt x="55034" y="42304"/>
                        </a:cubicBezTo>
                        <a:lnTo>
                          <a:pt x="29634" y="50771"/>
                        </a:lnTo>
                        <a:cubicBezTo>
                          <a:pt x="24287" y="48989"/>
                          <a:pt x="5521" y="45622"/>
                          <a:pt x="8467" y="33838"/>
                        </a:cubicBezTo>
                        <a:cubicBezTo>
                          <a:pt x="9549" y="29509"/>
                          <a:pt x="16876" y="30830"/>
                          <a:pt x="21167" y="29604"/>
                        </a:cubicBezTo>
                        <a:cubicBezTo>
                          <a:pt x="26761" y="28006"/>
                          <a:pt x="32456" y="26782"/>
                          <a:pt x="38100" y="25371"/>
                        </a:cubicBezTo>
                        <a:cubicBezTo>
                          <a:pt x="50800" y="26782"/>
                          <a:pt x="63534" y="27915"/>
                          <a:pt x="76200" y="29604"/>
                        </a:cubicBezTo>
                        <a:cubicBezTo>
                          <a:pt x="84708" y="30738"/>
                          <a:pt x="93756" y="30352"/>
                          <a:pt x="101600" y="33838"/>
                        </a:cubicBezTo>
                        <a:cubicBezTo>
                          <a:pt x="107071" y="36270"/>
                          <a:pt x="109428" y="43058"/>
                          <a:pt x="114300" y="46538"/>
                        </a:cubicBezTo>
                        <a:cubicBezTo>
                          <a:pt x="119435" y="50206"/>
                          <a:pt x="125717" y="51939"/>
                          <a:pt x="131234" y="55004"/>
                        </a:cubicBezTo>
                        <a:cubicBezTo>
                          <a:pt x="149303" y="65042"/>
                          <a:pt x="151567" y="68557"/>
                          <a:pt x="169334" y="76171"/>
                        </a:cubicBezTo>
                        <a:cubicBezTo>
                          <a:pt x="173436" y="77929"/>
                          <a:pt x="177801" y="78993"/>
                          <a:pt x="182034" y="80404"/>
                        </a:cubicBezTo>
                        <a:cubicBezTo>
                          <a:pt x="180623" y="84637"/>
                          <a:pt x="179967" y="89203"/>
                          <a:pt x="177800" y="93104"/>
                        </a:cubicBezTo>
                        <a:cubicBezTo>
                          <a:pt x="172858" y="101999"/>
                          <a:pt x="160867" y="118504"/>
                          <a:pt x="160867" y="118504"/>
                        </a:cubicBezTo>
                        <a:cubicBezTo>
                          <a:pt x="159456" y="122737"/>
                          <a:pt x="158630" y="127213"/>
                          <a:pt x="156634" y="131204"/>
                        </a:cubicBezTo>
                        <a:cubicBezTo>
                          <a:pt x="154359" y="135755"/>
                          <a:pt x="150233" y="139255"/>
                          <a:pt x="148167" y="143904"/>
                        </a:cubicBezTo>
                        <a:cubicBezTo>
                          <a:pt x="144542" y="152059"/>
                          <a:pt x="139700" y="169304"/>
                          <a:pt x="139700" y="169304"/>
                        </a:cubicBezTo>
                        <a:cubicBezTo>
                          <a:pt x="141111" y="176360"/>
                          <a:pt x="142189" y="183490"/>
                          <a:pt x="143934" y="190471"/>
                        </a:cubicBezTo>
                        <a:cubicBezTo>
                          <a:pt x="145016" y="194800"/>
                          <a:pt x="148167" y="198709"/>
                          <a:pt x="148167" y="203171"/>
                        </a:cubicBezTo>
                        <a:cubicBezTo>
                          <a:pt x="148167" y="207633"/>
                          <a:pt x="148012" y="214059"/>
                          <a:pt x="143934" y="215871"/>
                        </a:cubicBezTo>
                        <a:cubicBezTo>
                          <a:pt x="133538" y="220491"/>
                          <a:pt x="121356" y="218693"/>
                          <a:pt x="110067" y="220104"/>
                        </a:cubicBezTo>
                        <a:cubicBezTo>
                          <a:pt x="120695" y="184677"/>
                          <a:pt x="113891" y="183052"/>
                          <a:pt x="135467" y="165071"/>
                        </a:cubicBezTo>
                        <a:cubicBezTo>
                          <a:pt x="139376" y="161814"/>
                          <a:pt x="143934" y="159426"/>
                          <a:pt x="148167" y="156604"/>
                        </a:cubicBezTo>
                        <a:cubicBezTo>
                          <a:pt x="152846" y="142565"/>
                          <a:pt x="147938" y="143904"/>
                          <a:pt x="156634" y="143904"/>
                        </a:cubicBezTo>
                      </a:path>
                    </a:pathLst>
                  </a:custGeom>
                  <a:no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9346597" y="4229182"/>
                  <a:ext cx="2508545" cy="2203240"/>
                  <a:chOff x="9346597" y="4229182"/>
                  <a:chExt cx="2508545" cy="2203240"/>
                </a:xfrm>
              </p:grpSpPr>
              <p:grpSp>
                <p:nvGrpSpPr>
                  <p:cNvPr id="42" name="Group 41"/>
                  <p:cNvGrpSpPr/>
                  <p:nvPr/>
                </p:nvGrpSpPr>
                <p:grpSpPr>
                  <a:xfrm>
                    <a:off x="9346597" y="4229182"/>
                    <a:ext cx="2508545" cy="1937931"/>
                    <a:chOff x="2496981" y="3758353"/>
                    <a:chExt cx="2327193" cy="1858130"/>
                  </a:xfrm>
                </p:grpSpPr>
                <p:sp>
                  <p:nvSpPr>
                    <p:cNvPr id="31" name="Arc 30"/>
                    <p:cNvSpPr/>
                    <p:nvPr/>
                  </p:nvSpPr>
                  <p:spPr>
                    <a:xfrm rot="9596814">
                      <a:off x="3731444" y="4340873"/>
                      <a:ext cx="1092730" cy="909292"/>
                    </a:xfrm>
                    <a:prstGeom prst="arc">
                      <a:avLst/>
                    </a:prstGeom>
                    <a:ln w="19050">
                      <a:solidFill>
                        <a:srgbClr val="F7CF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p:nvPr/>
                  </p:nvCxnSpPr>
                  <p:spPr>
                    <a:xfrm>
                      <a:off x="2499978" y="3758353"/>
                      <a:ext cx="0" cy="1174432"/>
                    </a:xfrm>
                    <a:prstGeom prst="line">
                      <a:avLst/>
                    </a:prstGeom>
                    <a:ln w="19050">
                      <a:solidFill>
                        <a:srgbClr val="DBB807"/>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523804" y="4516613"/>
                      <a:ext cx="1066705" cy="1066705"/>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83264" y="4543592"/>
                      <a:ext cx="1066705" cy="1066705"/>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61772" y="4545883"/>
                      <a:ext cx="1066705" cy="1066705"/>
                    </a:xfrm>
                    <a:prstGeom prst="ellipse">
                      <a:avLst/>
                    </a:prstGeom>
                    <a:noFill/>
                    <a:ln>
                      <a:solidFill>
                        <a:srgbClr val="F7C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30979" y="4542818"/>
                      <a:ext cx="1066705" cy="1066705"/>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03554" y="4549778"/>
                      <a:ext cx="1066705" cy="1066705"/>
                    </a:xfrm>
                    <a:prstGeom prst="ellipse">
                      <a:avLst/>
                    </a:prstGeom>
                    <a:noFill/>
                    <a:ln w="19050">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96981" y="4498956"/>
                      <a:ext cx="1066705" cy="1066705"/>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41968" y="4542818"/>
                      <a:ext cx="1066705" cy="1066705"/>
                    </a:xfrm>
                    <a:prstGeom prst="ellipse">
                      <a:avLst/>
                    </a:prstGeom>
                    <a:noFill/>
                    <a:ln>
                      <a:solidFill>
                        <a:srgbClr val="DBB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05220" y="5061608"/>
                      <a:ext cx="287398" cy="3384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4192520" y="5262046"/>
                      <a:ext cx="400566" cy="0"/>
                    </a:xfrm>
                    <a:prstGeom prst="line">
                      <a:avLst/>
                    </a:prstGeom>
                    <a:ln w="19050">
                      <a:solidFill>
                        <a:srgbClr val="F7CF09"/>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9591130" y="6198682"/>
                    <a:ext cx="979845" cy="233740"/>
                  </a:xfrm>
                  <a:prstGeom prst="rect">
                    <a:avLst/>
                  </a:prstGeom>
                  <a:noFill/>
                </p:spPr>
                <p:txBody>
                  <a:bodyPr wrap="square" rtlCol="0">
                    <a:spAutoFit/>
                  </a:bodyPr>
                  <a:lstStyle/>
                  <a:p>
                    <a:pPr algn="ctr"/>
                    <a:r>
                      <a:rPr lang="en-US" sz="1050" dirty="0" smtClean="0">
                        <a:solidFill>
                          <a:schemeClr val="bg1"/>
                        </a:solidFill>
                      </a:rPr>
                      <a:t>GC column</a:t>
                    </a:r>
                    <a:endParaRPr lang="en-US" sz="1050" dirty="0">
                      <a:solidFill>
                        <a:schemeClr val="bg1"/>
                      </a:solidFill>
                    </a:endParaRPr>
                  </a:p>
                </p:txBody>
              </p:sp>
            </p:grpSp>
          </p:grpSp>
          <p:grpSp>
            <p:nvGrpSpPr>
              <p:cNvPr id="27" name="Group 26"/>
              <p:cNvGrpSpPr/>
              <p:nvPr/>
            </p:nvGrpSpPr>
            <p:grpSpPr>
              <a:xfrm>
                <a:off x="9476086" y="2927350"/>
                <a:ext cx="1316006" cy="1262643"/>
                <a:chOff x="9476086" y="2927350"/>
                <a:chExt cx="1316006" cy="1262643"/>
              </a:xfrm>
            </p:grpSpPr>
            <p:sp>
              <p:nvSpPr>
                <p:cNvPr id="26" name="Right Brace 25"/>
                <p:cNvSpPr/>
                <p:nvPr/>
              </p:nvSpPr>
              <p:spPr>
                <a:xfrm>
                  <a:off x="9476086" y="2927350"/>
                  <a:ext cx="188614" cy="1262643"/>
                </a:xfrm>
                <a:prstGeom prst="rightBrace">
                  <a:avLst/>
                </a:prstGeom>
                <a:ln w="28575">
                  <a:solidFill>
                    <a:srgbClr val="C47F0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9781399" y="3355377"/>
                  <a:ext cx="1010693" cy="415498"/>
                </a:xfrm>
                <a:prstGeom prst="rect">
                  <a:avLst/>
                </a:prstGeom>
                <a:noFill/>
              </p:spPr>
              <p:txBody>
                <a:bodyPr wrap="square" rtlCol="0">
                  <a:spAutoFit/>
                </a:bodyPr>
                <a:lstStyle/>
                <a:p>
                  <a:pPr algn="ctr"/>
                  <a:r>
                    <a:rPr lang="en-US" sz="1050" b="1" dirty="0" smtClean="0">
                      <a:solidFill>
                        <a:srgbClr val="C47F04"/>
                      </a:solidFill>
                    </a:rPr>
                    <a:t>Heated zone of tube </a:t>
                  </a:r>
                  <a:endParaRPr lang="en-US" sz="1050" b="1" dirty="0">
                    <a:solidFill>
                      <a:srgbClr val="C47F04"/>
                    </a:solidFill>
                  </a:endParaRPr>
                </a:p>
              </p:txBody>
            </p:sp>
          </p:grpSp>
        </p:grpSp>
        <p:sp>
          <p:nvSpPr>
            <p:cNvPr id="66" name="TextBox 65"/>
            <p:cNvSpPr txBox="1"/>
            <p:nvPr/>
          </p:nvSpPr>
          <p:spPr>
            <a:xfrm>
              <a:off x="9412850" y="4494011"/>
              <a:ext cx="1634605" cy="415498"/>
            </a:xfrm>
            <a:prstGeom prst="rect">
              <a:avLst/>
            </a:prstGeom>
            <a:noFill/>
          </p:spPr>
          <p:txBody>
            <a:bodyPr wrap="square" rtlCol="0">
              <a:spAutoFit/>
            </a:bodyPr>
            <a:lstStyle/>
            <a:p>
              <a:pPr algn="ctr"/>
              <a:r>
                <a:rPr lang="en-US" sz="1050" dirty="0" smtClean="0">
                  <a:solidFill>
                    <a:srgbClr val="C47F04"/>
                  </a:solidFill>
                </a:rPr>
                <a:t>Compounds are released into GC/MS</a:t>
              </a:r>
              <a:endParaRPr lang="en-US" sz="1050" dirty="0">
                <a:solidFill>
                  <a:srgbClr val="C47F04"/>
                </a:solidFill>
              </a:endParaRPr>
            </a:p>
          </p:txBody>
        </p:sp>
      </p:grpSp>
    </p:spTree>
    <p:extLst>
      <p:ext uri="{BB962C8B-B14F-4D97-AF65-F5344CB8AC3E}">
        <p14:creationId xmlns:p14="http://schemas.microsoft.com/office/powerpoint/2010/main" val="3801839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44837"/>
            <a:ext cx="9889672" cy="747680"/>
          </a:xfrm>
        </p:spPr>
        <p:txBody>
          <a:bodyPr/>
          <a:lstStyle/>
          <a:p>
            <a:r>
              <a:rPr lang="en-US" dirty="0" smtClean="0"/>
              <a:t>THERMAL DESORPTION AT THE MUSEUM </a:t>
            </a:r>
            <a:endParaRPr lang="en-US" dirty="0"/>
          </a:p>
        </p:txBody>
      </p:sp>
      <p:sp>
        <p:nvSpPr>
          <p:cNvPr id="3" name="Content Placeholder 2"/>
          <p:cNvSpPr>
            <a:spLocks noGrp="1"/>
          </p:cNvSpPr>
          <p:nvPr>
            <p:ph idx="1"/>
          </p:nvPr>
        </p:nvSpPr>
        <p:spPr>
          <a:xfrm>
            <a:off x="812800" y="1210944"/>
            <a:ext cx="4260850" cy="5129391"/>
          </a:xfrm>
        </p:spPr>
        <p:txBody>
          <a:bodyPr/>
          <a:lstStyle/>
          <a:p>
            <a:r>
              <a:rPr lang="en-US" dirty="0" smtClean="0"/>
              <a:t>The Smithsonian Institution’s National Museum of Natural History (NMNH) was interested in studying the use of </a:t>
            </a:r>
            <a:r>
              <a:rPr lang="en-US" b="1" dirty="0" smtClean="0">
                <a:solidFill>
                  <a:schemeClr val="accent1"/>
                </a:solidFill>
              </a:rPr>
              <a:t>NASA’s Molecular Adsorber Coating (MAC)</a:t>
            </a:r>
            <a:r>
              <a:rPr lang="en-US" dirty="0" smtClean="0"/>
              <a:t> technology to protect museum resources and artifacts</a:t>
            </a:r>
          </a:p>
          <a:p>
            <a:r>
              <a:rPr lang="en-US" dirty="0" smtClean="0"/>
              <a:t>Originally developed for vacuum environments to </a:t>
            </a:r>
            <a:r>
              <a:rPr lang="en-US" b="1" dirty="0" smtClean="0">
                <a:solidFill>
                  <a:schemeClr val="accent3"/>
                </a:solidFill>
              </a:rPr>
              <a:t>minimize outgassing contamination in space</a:t>
            </a:r>
            <a:r>
              <a:rPr lang="en-US" dirty="0" smtClean="0"/>
              <a:t>, the purpose of this collaboration was to determine MAC’s effectiveness with </a:t>
            </a:r>
            <a:r>
              <a:rPr lang="en-US" b="1" dirty="0" smtClean="0">
                <a:solidFill>
                  <a:srgbClr val="538022"/>
                </a:solidFill>
              </a:rPr>
              <a:t>mitigating offgassing contamination on Earth </a:t>
            </a:r>
            <a:r>
              <a:rPr lang="en-US" dirty="0" smtClean="0"/>
              <a:t>(ambient, non-vacuum environment)</a:t>
            </a:r>
            <a:endParaRPr lang="en-US" dirty="0"/>
          </a:p>
        </p:txBody>
      </p:sp>
      <p:sp>
        <p:nvSpPr>
          <p:cNvPr id="8" name="Rectangle 7"/>
          <p:cNvSpPr/>
          <p:nvPr/>
        </p:nvSpPr>
        <p:spPr>
          <a:xfrm>
            <a:off x="6201957" y="1197829"/>
            <a:ext cx="1455355" cy="246221"/>
          </a:xfrm>
          <a:prstGeom prst="rect">
            <a:avLst/>
          </a:prstGeom>
        </p:spPr>
        <p:txBody>
          <a:bodyPr wrap="square">
            <a:spAutoFit/>
          </a:bodyPr>
          <a:lstStyle/>
          <a:p>
            <a:r>
              <a:rPr lang="en-US" sz="1000" b="1" dirty="0" smtClean="0">
                <a:solidFill>
                  <a:schemeClr val="bg1"/>
                </a:solidFill>
                <a:latin typeface="Helvetica" panose="020B0604020202020204" pitchFamily="34" charset="0"/>
              </a:rPr>
              <a:t>Botany Specimens</a:t>
            </a:r>
          </a:p>
        </p:txBody>
      </p:sp>
      <p:sp>
        <p:nvSpPr>
          <p:cNvPr id="9" name="Rectangle 8"/>
          <p:cNvSpPr/>
          <p:nvPr/>
        </p:nvSpPr>
        <p:spPr>
          <a:xfrm>
            <a:off x="9364410" y="1487338"/>
            <a:ext cx="1621547" cy="246221"/>
          </a:xfrm>
          <a:prstGeom prst="rect">
            <a:avLst/>
          </a:prstGeom>
        </p:spPr>
        <p:txBody>
          <a:bodyPr wrap="square">
            <a:spAutoFit/>
          </a:bodyPr>
          <a:lstStyle/>
          <a:p>
            <a:r>
              <a:rPr lang="en-US" sz="1000" b="1" dirty="0" smtClean="0">
                <a:solidFill>
                  <a:schemeClr val="bg1"/>
                </a:solidFill>
                <a:latin typeface="Helvetica" panose="020B0604020202020204" pitchFamily="34" charset="0"/>
              </a:rPr>
              <a:t>Mineral Ore Specimens</a:t>
            </a:r>
          </a:p>
        </p:txBody>
      </p:sp>
      <p:grpSp>
        <p:nvGrpSpPr>
          <p:cNvPr id="13" name="Group 12"/>
          <p:cNvGrpSpPr/>
          <p:nvPr/>
        </p:nvGrpSpPr>
        <p:grpSpPr>
          <a:xfrm>
            <a:off x="5235197" y="1415170"/>
            <a:ext cx="6433948" cy="4720938"/>
            <a:chOff x="5235197" y="1415170"/>
            <a:chExt cx="6433948" cy="4720938"/>
          </a:xfrm>
        </p:grpSpPr>
        <p:grpSp>
          <p:nvGrpSpPr>
            <p:cNvPr id="7" name="Group 6"/>
            <p:cNvGrpSpPr/>
            <p:nvPr/>
          </p:nvGrpSpPr>
          <p:grpSpPr>
            <a:xfrm>
              <a:off x="5235197" y="1415170"/>
              <a:ext cx="6433948" cy="4720938"/>
              <a:chOff x="5419347" y="1323766"/>
              <a:chExt cx="6433948" cy="472093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347" y="3712061"/>
                <a:ext cx="3388877" cy="233264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3738" r="16490" b="20135"/>
              <a:stretch/>
            </p:blipFill>
            <p:spPr>
              <a:xfrm>
                <a:off x="5419347" y="1323766"/>
                <a:ext cx="3388877" cy="2335149"/>
              </a:xfrm>
              <a:prstGeom prst="rect">
                <a:avLst/>
              </a:prstGeom>
              <a:noFill/>
              <a:ln>
                <a:no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3412" r="17230" b="14898"/>
              <a:stretch/>
            </p:blipFill>
            <p:spPr>
              <a:xfrm>
                <a:off x="8865373" y="1642155"/>
                <a:ext cx="2987922" cy="3931920"/>
              </a:xfrm>
              <a:prstGeom prst="rect">
                <a:avLst/>
              </a:prstGeom>
            </p:spPr>
          </p:pic>
        </p:grpSp>
        <p:sp>
          <p:nvSpPr>
            <p:cNvPr id="11" name="Rectangle 10"/>
            <p:cNvSpPr/>
            <p:nvPr/>
          </p:nvSpPr>
          <p:spPr>
            <a:xfrm>
              <a:off x="6634162" y="4310061"/>
              <a:ext cx="127000" cy="47625"/>
            </a:xfrm>
            <a:prstGeom prst="rect">
              <a:avLst/>
            </a:prstGeom>
            <a:solidFill>
              <a:srgbClr val="A8B7C9"/>
            </a:solidFill>
            <a:ln>
              <a:solidFill>
                <a:srgbClr val="A8B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372699">
              <a:off x="6652798" y="4424088"/>
              <a:ext cx="108132" cy="92375"/>
            </a:xfrm>
            <a:prstGeom prst="rect">
              <a:avLst/>
            </a:prstGeom>
            <a:solidFill>
              <a:srgbClr val="484A4C"/>
            </a:solidFill>
            <a:ln>
              <a:solidFill>
                <a:srgbClr val="484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p:cNvCxnSpPr/>
          <p:nvPr/>
        </p:nvCxnSpPr>
        <p:spPr>
          <a:xfrm flipH="1" flipV="1">
            <a:off x="8392468" y="5158987"/>
            <a:ext cx="528948" cy="8026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785621" y="5941993"/>
            <a:ext cx="499480" cy="246221"/>
          </a:xfrm>
          <a:prstGeom prst="rect">
            <a:avLst/>
          </a:prstGeom>
        </p:spPr>
        <p:txBody>
          <a:bodyPr wrap="square">
            <a:spAutoFit/>
          </a:bodyPr>
          <a:lstStyle/>
          <a:p>
            <a:r>
              <a:rPr lang="en-US" sz="1000" b="1" dirty="0" smtClean="0">
                <a:solidFill>
                  <a:schemeClr val="accent1"/>
                </a:solidFill>
                <a:latin typeface="Helvetica" panose="020B0604020202020204" pitchFamily="34" charset="0"/>
              </a:rPr>
              <a:t>MAC </a:t>
            </a:r>
          </a:p>
        </p:txBody>
      </p:sp>
    </p:spTree>
    <p:extLst>
      <p:ext uri="{BB962C8B-B14F-4D97-AF65-F5344CB8AC3E}">
        <p14:creationId xmlns:p14="http://schemas.microsoft.com/office/powerpoint/2010/main" val="435007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SPINOFF TECHNOLOGIES</a:t>
            </a:r>
            <a:endParaRPr lang="en-US" dirty="0"/>
          </a:p>
        </p:txBody>
      </p:sp>
      <p:sp>
        <p:nvSpPr>
          <p:cNvPr id="5" name="Content Placeholder 2"/>
          <p:cNvSpPr>
            <a:spLocks noGrp="1"/>
          </p:cNvSpPr>
          <p:nvPr>
            <p:ph idx="1"/>
          </p:nvPr>
        </p:nvSpPr>
        <p:spPr>
          <a:xfrm>
            <a:off x="824108" y="1058139"/>
            <a:ext cx="11057076" cy="668393"/>
          </a:xfrm>
        </p:spPr>
        <p:txBody>
          <a:bodyPr/>
          <a:lstStyle/>
          <a:p>
            <a:r>
              <a:rPr lang="en-US" sz="1800" b="1" dirty="0" smtClean="0"/>
              <a:t>NASA spinoffs </a:t>
            </a:r>
            <a:r>
              <a:rPr lang="en-US" sz="1800" dirty="0" smtClean="0"/>
              <a:t>are technologies, products, and processes that were developed using NASA technology, funding, and/or expertise and are now available as commercial products that </a:t>
            </a:r>
            <a:r>
              <a:rPr lang="en-US" sz="1800" b="1" dirty="0" smtClean="0"/>
              <a:t>benefit everyday life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343" y="4453164"/>
            <a:ext cx="2889692" cy="19332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9043" y="4466910"/>
            <a:ext cx="2906450" cy="192505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7240" y="1892155"/>
            <a:ext cx="3354094" cy="251557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5343" y="1892154"/>
            <a:ext cx="3583566" cy="2409135"/>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8847" r="3965"/>
          <a:stretch/>
        </p:blipFill>
        <p:spPr>
          <a:xfrm>
            <a:off x="8744478" y="2400300"/>
            <a:ext cx="2201015" cy="1900989"/>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5897" y="4564751"/>
            <a:ext cx="2725437" cy="1821678"/>
          </a:xfrm>
          <a:prstGeom prst="rect">
            <a:avLst/>
          </a:prstGeom>
        </p:spPr>
      </p:pic>
      <p:sp>
        <p:nvSpPr>
          <p:cNvPr id="11" name="TextBox 10"/>
          <p:cNvSpPr txBox="1"/>
          <p:nvPr/>
        </p:nvSpPr>
        <p:spPr>
          <a:xfrm>
            <a:off x="3557588" y="4376220"/>
            <a:ext cx="1652771"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24</a:t>
            </a:r>
            <a:r>
              <a:rPr lang="en-US" sz="400" b="1" dirty="0" smtClean="0">
                <a:solidFill>
                  <a:schemeClr val="bg1">
                    <a:lumMod val="50000"/>
                    <a:lumOff val="50000"/>
                  </a:schemeClr>
                </a:solidFill>
              </a:rPr>
              <a:t>IMAGE CREDIT: PEXELS.COM/GUDURU AJAY BHARGAV</a:t>
            </a:r>
            <a:endParaRPr lang="en-US" sz="400" b="1" dirty="0">
              <a:solidFill>
                <a:schemeClr val="bg1">
                  <a:lumMod val="50000"/>
                  <a:lumOff val="50000"/>
                </a:schemeClr>
              </a:solidFill>
            </a:endParaRPr>
          </a:p>
        </p:txBody>
      </p:sp>
      <p:sp>
        <p:nvSpPr>
          <p:cNvPr id="12" name="TextBox 11"/>
          <p:cNvSpPr txBox="1"/>
          <p:nvPr/>
        </p:nvSpPr>
        <p:spPr>
          <a:xfrm>
            <a:off x="7296151" y="4260804"/>
            <a:ext cx="1448328"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25</a:t>
            </a:r>
            <a:r>
              <a:rPr lang="en-US" sz="400" b="1" dirty="0" smtClean="0">
                <a:solidFill>
                  <a:schemeClr val="bg1">
                    <a:lumMod val="50000"/>
                    <a:lumOff val="50000"/>
                  </a:schemeClr>
                </a:solidFill>
              </a:rPr>
              <a:t>IMAGE CREDIT: PEXELS.COM/CASTORLY STOCK</a:t>
            </a:r>
            <a:endParaRPr lang="en-US" sz="400" b="1" dirty="0">
              <a:solidFill>
                <a:schemeClr val="bg1">
                  <a:lumMod val="50000"/>
                  <a:lumOff val="50000"/>
                </a:schemeClr>
              </a:solidFill>
            </a:endParaRPr>
          </a:p>
        </p:txBody>
      </p:sp>
      <p:sp>
        <p:nvSpPr>
          <p:cNvPr id="13" name="TextBox 12"/>
          <p:cNvSpPr txBox="1"/>
          <p:nvPr/>
        </p:nvSpPr>
        <p:spPr>
          <a:xfrm>
            <a:off x="9817100" y="4260804"/>
            <a:ext cx="1198563"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26</a:t>
            </a:r>
            <a:r>
              <a:rPr lang="en-US" sz="400" b="1" dirty="0" smtClean="0">
                <a:solidFill>
                  <a:schemeClr val="bg1">
                    <a:lumMod val="50000"/>
                    <a:lumOff val="50000"/>
                  </a:schemeClr>
                </a:solidFill>
              </a:rPr>
              <a:t>IMAGE CREDIT: PEXELS.COM/BURST</a:t>
            </a:r>
            <a:endParaRPr lang="en-US" sz="400" b="1" dirty="0">
              <a:solidFill>
                <a:schemeClr val="bg1">
                  <a:lumMod val="50000"/>
                  <a:lumOff val="50000"/>
                </a:schemeClr>
              </a:solidFill>
            </a:endParaRPr>
          </a:p>
        </p:txBody>
      </p:sp>
      <p:sp>
        <p:nvSpPr>
          <p:cNvPr id="14" name="TextBox 13"/>
          <p:cNvSpPr txBox="1"/>
          <p:nvPr/>
        </p:nvSpPr>
        <p:spPr>
          <a:xfrm>
            <a:off x="9639300" y="6351542"/>
            <a:ext cx="1376364"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29</a:t>
            </a:r>
            <a:r>
              <a:rPr lang="en-US" sz="400" b="1" dirty="0" smtClean="0">
                <a:solidFill>
                  <a:schemeClr val="bg1">
                    <a:lumMod val="50000"/>
                    <a:lumOff val="50000"/>
                  </a:schemeClr>
                </a:solidFill>
              </a:rPr>
              <a:t>IMAGE CREDIT: PEXELS.COM/ASIM ALNAMAT</a:t>
            </a:r>
            <a:endParaRPr lang="en-US" sz="400" b="1" dirty="0">
              <a:solidFill>
                <a:schemeClr val="bg1">
                  <a:lumMod val="50000"/>
                  <a:lumOff val="50000"/>
                </a:schemeClr>
              </a:solidFill>
            </a:endParaRPr>
          </a:p>
        </p:txBody>
      </p:sp>
      <p:sp>
        <p:nvSpPr>
          <p:cNvPr id="15" name="TextBox 14"/>
          <p:cNvSpPr txBox="1"/>
          <p:nvPr/>
        </p:nvSpPr>
        <p:spPr>
          <a:xfrm>
            <a:off x="6838379" y="6353567"/>
            <a:ext cx="1239575"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28</a:t>
            </a:r>
            <a:r>
              <a:rPr lang="en-US" sz="400" b="1" dirty="0" smtClean="0">
                <a:solidFill>
                  <a:schemeClr val="bg1">
                    <a:lumMod val="50000"/>
                    <a:lumOff val="50000"/>
                  </a:schemeClr>
                </a:solidFill>
              </a:rPr>
              <a:t>IMAGE CREDIT: PEXELS.COM/TOM FISK</a:t>
            </a:r>
            <a:endParaRPr lang="en-US" sz="400" b="1" dirty="0">
              <a:solidFill>
                <a:schemeClr val="bg1">
                  <a:lumMod val="50000"/>
                  <a:lumOff val="50000"/>
                </a:schemeClr>
              </a:solidFill>
            </a:endParaRPr>
          </a:p>
        </p:txBody>
      </p:sp>
      <p:sp>
        <p:nvSpPr>
          <p:cNvPr id="16" name="TextBox 15"/>
          <p:cNvSpPr txBox="1"/>
          <p:nvPr/>
        </p:nvSpPr>
        <p:spPr>
          <a:xfrm>
            <a:off x="3944938" y="6351542"/>
            <a:ext cx="1232662"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27</a:t>
            </a:r>
            <a:r>
              <a:rPr lang="en-US" sz="400" b="1" dirty="0" smtClean="0">
                <a:solidFill>
                  <a:schemeClr val="bg1">
                    <a:lumMod val="50000"/>
                    <a:lumOff val="50000"/>
                  </a:schemeClr>
                </a:solidFill>
              </a:rPr>
              <a:t>IMAGE CREDIT: PEXELS.COM/PIXABAY</a:t>
            </a:r>
            <a:endParaRPr lang="en-US" sz="400" b="1" dirty="0">
              <a:solidFill>
                <a:schemeClr val="bg1">
                  <a:lumMod val="50000"/>
                  <a:lumOff val="50000"/>
                </a:schemeClr>
              </a:solidFill>
            </a:endParaRPr>
          </a:p>
        </p:txBody>
      </p:sp>
    </p:spTree>
    <p:extLst>
      <p:ext uri="{BB962C8B-B14F-4D97-AF65-F5344CB8AC3E}">
        <p14:creationId xmlns:p14="http://schemas.microsoft.com/office/powerpoint/2010/main" val="4272157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1495425" y="2105527"/>
            <a:ext cx="10001250" cy="3355472"/>
          </a:xfrm>
        </p:spPr>
        <p:txBody>
          <a:bodyPr/>
          <a:lstStyle/>
          <a:p>
            <a:r>
              <a:rPr lang="en-US" b="1" dirty="0" smtClean="0"/>
              <a:t>CONCLUSIONS</a:t>
            </a:r>
            <a:endParaRPr lang="en-US" b="1" dirty="0"/>
          </a:p>
        </p:txBody>
      </p:sp>
    </p:spTree>
    <p:extLst>
      <p:ext uri="{BB962C8B-B14F-4D97-AF65-F5344CB8AC3E}">
        <p14:creationId xmlns:p14="http://schemas.microsoft.com/office/powerpoint/2010/main" val="60683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717550" y="1275140"/>
            <a:ext cx="11112500" cy="2641601"/>
          </a:xfrm>
        </p:spPr>
        <p:txBody>
          <a:bodyPr/>
          <a:lstStyle/>
          <a:p>
            <a:r>
              <a:rPr lang="en-US" b="1" dirty="0" smtClean="0"/>
              <a:t>Selecting the right materials to use for spaceflight missions is very complicated</a:t>
            </a:r>
            <a:r>
              <a:rPr lang="en-US" dirty="0" smtClean="0"/>
              <a:t>: the extreme environment poses numerous unique challenges, and extensive testing must be performed to prove that the materials can survive the harsh conditions while successfully executing mission requirements</a:t>
            </a:r>
          </a:p>
          <a:p>
            <a:r>
              <a:rPr lang="en-US" dirty="0" smtClean="0"/>
              <a:t>Although space has its unique materials challenges, the technologies, products, and processes developed in overcoming these challenges also benefit our life here on Earth</a:t>
            </a:r>
          </a:p>
          <a:p>
            <a:r>
              <a:rPr lang="en-US" dirty="0" smtClean="0"/>
              <a:t>Even though space exploration and missions can seem distant from everyday life, it’s a lot closer to home than most realize</a:t>
            </a:r>
            <a:endParaRPr lang="en-US" dirty="0"/>
          </a:p>
        </p:txBody>
      </p:sp>
      <p:grpSp>
        <p:nvGrpSpPr>
          <p:cNvPr id="6" name="Group 5"/>
          <p:cNvGrpSpPr/>
          <p:nvPr/>
        </p:nvGrpSpPr>
        <p:grpSpPr>
          <a:xfrm>
            <a:off x="717550" y="4073182"/>
            <a:ext cx="11195210" cy="2482607"/>
            <a:chOff x="717550" y="4140200"/>
            <a:chExt cx="11195210" cy="2482607"/>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50" y="4140200"/>
              <a:ext cx="11112500" cy="2368308"/>
            </a:xfrm>
            <a:prstGeom prst="rect">
              <a:avLst/>
            </a:prstGeom>
          </p:spPr>
        </p:pic>
        <p:sp>
          <p:nvSpPr>
            <p:cNvPr id="5" name="TextBox 4"/>
            <p:cNvSpPr txBox="1"/>
            <p:nvPr/>
          </p:nvSpPr>
          <p:spPr>
            <a:xfrm>
              <a:off x="10098088" y="6468919"/>
              <a:ext cx="1814672"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30</a:t>
              </a:r>
              <a:r>
                <a:rPr lang="en-US" sz="400" b="1" dirty="0" smtClean="0">
                  <a:solidFill>
                    <a:schemeClr val="bg1">
                      <a:lumMod val="50000"/>
                      <a:lumOff val="50000"/>
                    </a:schemeClr>
                  </a:solidFill>
                </a:rPr>
                <a:t>IMAGE CREDIT: NASA/JPL-CALTECH/SwRI/MSSS/KEVIN M. GILL</a:t>
              </a:r>
              <a:endParaRPr lang="en-US" sz="400" b="1" dirty="0">
                <a:solidFill>
                  <a:schemeClr val="bg1">
                    <a:lumMod val="50000"/>
                    <a:lumOff val="50000"/>
                  </a:schemeClr>
                </a:solidFill>
              </a:endParaRPr>
            </a:p>
          </p:txBody>
        </p:sp>
      </p:grpSp>
    </p:spTree>
    <p:extLst>
      <p:ext uri="{BB962C8B-B14F-4D97-AF65-F5344CB8AC3E}">
        <p14:creationId xmlns:p14="http://schemas.microsoft.com/office/powerpoint/2010/main" val="1162546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1495425" y="2219325"/>
            <a:ext cx="10001250" cy="3241673"/>
          </a:xfrm>
        </p:spPr>
        <p:txBody>
          <a:bodyPr/>
          <a:lstStyle/>
          <a:p>
            <a:r>
              <a:rPr lang="en-US" b="1" dirty="0" smtClean="0"/>
              <a:t>QUESTIONS?</a:t>
            </a:r>
            <a:endParaRPr lang="en-US" b="1" dirty="0"/>
          </a:p>
        </p:txBody>
      </p:sp>
    </p:spTree>
    <p:extLst>
      <p:ext uri="{BB962C8B-B14F-4D97-AF65-F5344CB8AC3E}">
        <p14:creationId xmlns:p14="http://schemas.microsoft.com/office/powerpoint/2010/main" val="116437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1495425" y="2219325"/>
            <a:ext cx="10001250" cy="3241673"/>
          </a:xfrm>
        </p:spPr>
        <p:txBody>
          <a:bodyPr/>
          <a:lstStyle/>
          <a:p>
            <a:r>
              <a:rPr lang="en-US" b="1" dirty="0" smtClean="0"/>
              <a:t>ACRONYM LIST</a:t>
            </a:r>
            <a:endParaRPr lang="en-US" b="1" dirty="0"/>
          </a:p>
        </p:txBody>
      </p:sp>
    </p:spTree>
    <p:extLst>
      <p:ext uri="{BB962C8B-B14F-4D97-AF65-F5344CB8AC3E}">
        <p14:creationId xmlns:p14="http://schemas.microsoft.com/office/powerpoint/2010/main" val="14992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44837"/>
            <a:ext cx="9819822" cy="747680"/>
          </a:xfrm>
        </p:spPr>
        <p:txBody>
          <a:bodyPr/>
          <a:lstStyle/>
          <a:p>
            <a:r>
              <a:rPr lang="en-US" dirty="0" smtClean="0"/>
              <a:t>ACRONYM LIST</a:t>
            </a:r>
            <a:endParaRPr lang="en-US" dirty="0"/>
          </a:p>
        </p:txBody>
      </p:sp>
      <p:sp>
        <p:nvSpPr>
          <p:cNvPr id="14" name="Content Placeholder 2"/>
          <p:cNvSpPr>
            <a:spLocks noGrp="1"/>
          </p:cNvSpPr>
          <p:nvPr>
            <p:ph idx="1"/>
          </p:nvPr>
        </p:nvSpPr>
        <p:spPr>
          <a:xfrm>
            <a:off x="674370" y="1112520"/>
            <a:ext cx="11169810" cy="5275580"/>
          </a:xfrm>
        </p:spPr>
        <p:txBody>
          <a:bodyPr/>
          <a:lstStyle/>
          <a:p>
            <a:r>
              <a:rPr lang="en-US" b="1" dirty="0" smtClean="0"/>
              <a:t>CTE</a:t>
            </a:r>
            <a:r>
              <a:rPr lang="en-US" dirty="0" smtClean="0"/>
              <a:t>: </a:t>
            </a:r>
            <a:r>
              <a:rPr lang="en-US" sz="1600" dirty="0" smtClean="0"/>
              <a:t>Coefficient </a:t>
            </a:r>
            <a:r>
              <a:rPr lang="en-US" sz="1600" dirty="0"/>
              <a:t>of Thermal Expansion </a:t>
            </a:r>
            <a:endParaRPr lang="en-US" dirty="0"/>
          </a:p>
          <a:p>
            <a:r>
              <a:rPr lang="en-US" b="1" dirty="0" smtClean="0"/>
              <a:t>CME</a:t>
            </a:r>
            <a:r>
              <a:rPr lang="en-US" dirty="0" smtClean="0"/>
              <a:t>: </a:t>
            </a:r>
            <a:r>
              <a:rPr lang="en-US" sz="1600" dirty="0" smtClean="0"/>
              <a:t>Coronal </a:t>
            </a:r>
            <a:r>
              <a:rPr lang="en-US" sz="1600" dirty="0"/>
              <a:t>Mass Ejections</a:t>
            </a:r>
            <a:endParaRPr lang="en-US" dirty="0"/>
          </a:p>
          <a:p>
            <a:r>
              <a:rPr lang="en-US" b="1" dirty="0" smtClean="0"/>
              <a:t>FTIR Spectroscopy</a:t>
            </a:r>
            <a:r>
              <a:rPr lang="en-US" dirty="0" smtClean="0"/>
              <a:t>: </a:t>
            </a:r>
            <a:r>
              <a:rPr lang="en-US" sz="1600" dirty="0" smtClean="0"/>
              <a:t>Fourier </a:t>
            </a:r>
            <a:r>
              <a:rPr lang="en-US" sz="1600" dirty="0"/>
              <a:t>Transform Infrared </a:t>
            </a:r>
            <a:r>
              <a:rPr lang="en-US" sz="1600" dirty="0" smtClean="0"/>
              <a:t>Spectroscopy</a:t>
            </a:r>
            <a:endParaRPr lang="en-US" sz="1600" dirty="0"/>
          </a:p>
          <a:p>
            <a:r>
              <a:rPr lang="en-US" b="1" dirty="0" smtClean="0"/>
              <a:t>GC/MS</a:t>
            </a:r>
            <a:r>
              <a:rPr lang="en-US" dirty="0" smtClean="0"/>
              <a:t>: </a:t>
            </a:r>
            <a:r>
              <a:rPr lang="en-US" sz="1600" dirty="0" smtClean="0"/>
              <a:t>Gas </a:t>
            </a:r>
            <a:r>
              <a:rPr lang="en-US" sz="1600" dirty="0"/>
              <a:t>Chromatography/Mass Spectrometry</a:t>
            </a:r>
          </a:p>
          <a:p>
            <a:r>
              <a:rPr lang="en-US" b="1" dirty="0" smtClean="0"/>
              <a:t>GEO</a:t>
            </a:r>
            <a:r>
              <a:rPr lang="en-US" dirty="0" smtClean="0"/>
              <a:t>: </a:t>
            </a:r>
            <a:r>
              <a:rPr lang="en-US" sz="1600" dirty="0" smtClean="0"/>
              <a:t>Geostationary </a:t>
            </a:r>
            <a:r>
              <a:rPr lang="en-US" sz="1600" dirty="0"/>
              <a:t>Earth Orbit</a:t>
            </a:r>
          </a:p>
          <a:p>
            <a:r>
              <a:rPr lang="en-US" b="1" dirty="0" smtClean="0"/>
              <a:t>GSFC</a:t>
            </a:r>
            <a:r>
              <a:rPr lang="en-US" dirty="0" smtClean="0"/>
              <a:t>: </a:t>
            </a:r>
            <a:r>
              <a:rPr lang="en-US" sz="1600" dirty="0" smtClean="0"/>
              <a:t>Goddard </a:t>
            </a:r>
            <a:r>
              <a:rPr lang="en-US" sz="1600" dirty="0"/>
              <a:t>Space Flight Center</a:t>
            </a:r>
            <a:endParaRPr lang="en-US" dirty="0"/>
          </a:p>
          <a:p>
            <a:r>
              <a:rPr lang="en-US" b="1" dirty="0" smtClean="0"/>
              <a:t>LEO</a:t>
            </a:r>
            <a:r>
              <a:rPr lang="en-US" dirty="0" smtClean="0"/>
              <a:t>: </a:t>
            </a:r>
            <a:r>
              <a:rPr lang="en-US" sz="1600" dirty="0" smtClean="0"/>
              <a:t>Low </a:t>
            </a:r>
            <a:r>
              <a:rPr lang="en-US" sz="1600" dirty="0"/>
              <a:t>Earth Orbit</a:t>
            </a:r>
          </a:p>
          <a:p>
            <a:r>
              <a:rPr lang="en-US" b="1" dirty="0" smtClean="0"/>
              <a:t>MSFC</a:t>
            </a:r>
            <a:r>
              <a:rPr lang="en-US" dirty="0" smtClean="0"/>
              <a:t>: </a:t>
            </a:r>
            <a:r>
              <a:rPr lang="en-US" sz="1600" dirty="0" smtClean="0"/>
              <a:t>Marshall </a:t>
            </a:r>
            <a:r>
              <a:rPr lang="en-US" sz="1600" dirty="0"/>
              <a:t>Space Flight Center</a:t>
            </a:r>
            <a:endParaRPr lang="en-US" dirty="0"/>
          </a:p>
          <a:p>
            <a:r>
              <a:rPr lang="en-US" b="1" dirty="0" smtClean="0"/>
              <a:t>MAC</a:t>
            </a:r>
            <a:r>
              <a:rPr lang="en-US" dirty="0" smtClean="0"/>
              <a:t>: </a:t>
            </a:r>
            <a:r>
              <a:rPr lang="en-US" sz="1600" dirty="0" smtClean="0"/>
              <a:t>Molecular </a:t>
            </a:r>
            <a:r>
              <a:rPr lang="en-US" sz="1600" dirty="0"/>
              <a:t>Adsorber Coating</a:t>
            </a:r>
            <a:endParaRPr lang="en-US" dirty="0"/>
          </a:p>
          <a:p>
            <a:r>
              <a:rPr lang="en-US" b="1" dirty="0" smtClean="0"/>
              <a:t>NMNH</a:t>
            </a:r>
            <a:r>
              <a:rPr lang="en-US" dirty="0" smtClean="0"/>
              <a:t>: </a:t>
            </a:r>
            <a:r>
              <a:rPr lang="en-US" sz="1600" dirty="0" smtClean="0"/>
              <a:t>National </a:t>
            </a:r>
            <a:r>
              <a:rPr lang="en-US" sz="1600" dirty="0"/>
              <a:t>Museum of Natural History</a:t>
            </a:r>
          </a:p>
          <a:p>
            <a:r>
              <a:rPr lang="en-US" b="1" dirty="0" smtClean="0"/>
              <a:t>NC</a:t>
            </a:r>
            <a:r>
              <a:rPr lang="en-US" dirty="0" smtClean="0"/>
              <a:t>: </a:t>
            </a:r>
            <a:r>
              <a:rPr lang="en-US" sz="1600" dirty="0" smtClean="0"/>
              <a:t>Navigation </a:t>
            </a:r>
            <a:r>
              <a:rPr lang="en-US" sz="1600" dirty="0"/>
              <a:t>Camera </a:t>
            </a:r>
          </a:p>
          <a:p>
            <a:r>
              <a:rPr lang="en-US" b="1" dirty="0" smtClean="0"/>
              <a:t>NVR</a:t>
            </a:r>
            <a:r>
              <a:rPr lang="en-US" dirty="0" smtClean="0"/>
              <a:t>: </a:t>
            </a:r>
            <a:r>
              <a:rPr lang="en-US" sz="1600" dirty="0" smtClean="0"/>
              <a:t>Non-volatile </a:t>
            </a:r>
            <a:r>
              <a:rPr lang="en-US" sz="1600" dirty="0"/>
              <a:t>Residue</a:t>
            </a:r>
          </a:p>
          <a:p>
            <a:r>
              <a:rPr lang="en-US" b="1" dirty="0" smtClean="0"/>
              <a:t>TVAC</a:t>
            </a:r>
            <a:r>
              <a:rPr lang="en-US" dirty="0" smtClean="0"/>
              <a:t>: </a:t>
            </a:r>
            <a:r>
              <a:rPr lang="en-US" sz="1600" dirty="0" smtClean="0"/>
              <a:t>Thermal </a:t>
            </a:r>
            <a:r>
              <a:rPr lang="en-US" sz="1600" dirty="0"/>
              <a:t>Vacuum </a:t>
            </a:r>
          </a:p>
        </p:txBody>
      </p:sp>
    </p:spTree>
    <p:extLst>
      <p:ext uri="{BB962C8B-B14F-4D97-AF65-F5344CB8AC3E}">
        <p14:creationId xmlns:p14="http://schemas.microsoft.com/office/powerpoint/2010/main" val="90034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1495425" y="2219325"/>
            <a:ext cx="10001250" cy="3241673"/>
          </a:xfrm>
        </p:spPr>
        <p:txBody>
          <a:bodyPr/>
          <a:lstStyle/>
          <a:p>
            <a:r>
              <a:rPr lang="en-US" b="1" dirty="0" smtClean="0"/>
              <a:t>MEDIA REFERENCES</a:t>
            </a:r>
            <a:endParaRPr lang="en-US" b="1" dirty="0"/>
          </a:p>
        </p:txBody>
      </p:sp>
    </p:spTree>
    <p:extLst>
      <p:ext uri="{BB962C8B-B14F-4D97-AF65-F5344CB8AC3E}">
        <p14:creationId xmlns:p14="http://schemas.microsoft.com/office/powerpoint/2010/main" val="376108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1495425" y="2219325"/>
            <a:ext cx="10001250" cy="3241673"/>
          </a:xfrm>
        </p:spPr>
        <p:txBody>
          <a:bodyPr/>
          <a:lstStyle/>
          <a:p>
            <a:r>
              <a:rPr lang="en-US" b="1" dirty="0" smtClean="0"/>
              <a:t>ABOUT ME </a:t>
            </a:r>
            <a:endParaRPr lang="en-US" b="1" dirty="0"/>
          </a:p>
        </p:txBody>
      </p:sp>
    </p:spTree>
    <p:extLst>
      <p:ext uri="{BB962C8B-B14F-4D97-AF65-F5344CB8AC3E}">
        <p14:creationId xmlns:p14="http://schemas.microsoft.com/office/powerpoint/2010/main" val="285301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44837"/>
            <a:ext cx="9819822" cy="747680"/>
          </a:xfrm>
        </p:spPr>
        <p:txBody>
          <a:bodyPr/>
          <a:lstStyle/>
          <a:p>
            <a:r>
              <a:rPr lang="en-US" dirty="0" smtClean="0"/>
              <a:t>MEDIA REFERENCES</a:t>
            </a:r>
            <a:endParaRPr lang="en-US" dirty="0"/>
          </a:p>
        </p:txBody>
      </p:sp>
      <p:sp>
        <p:nvSpPr>
          <p:cNvPr id="14" name="Content Placeholder 2"/>
          <p:cNvSpPr>
            <a:spLocks noGrp="1"/>
          </p:cNvSpPr>
          <p:nvPr>
            <p:ph idx="1"/>
          </p:nvPr>
        </p:nvSpPr>
        <p:spPr>
          <a:xfrm>
            <a:off x="685199" y="1141206"/>
            <a:ext cx="11169810" cy="5219525"/>
          </a:xfrm>
        </p:spPr>
        <p:txBody>
          <a:bodyPr/>
          <a:lstStyle/>
          <a:p>
            <a:pPr marL="457200" indent="-457200">
              <a:buFont typeface="+mj-lt"/>
              <a:buAutoNum type="arabicPeriod"/>
            </a:pPr>
            <a:r>
              <a:rPr lang="en-US" sz="1300" dirty="0"/>
              <a:t>Materials Engineering Branch Logo</a:t>
            </a:r>
            <a:r>
              <a:rPr lang="en-US" sz="1300" dirty="0" smtClean="0"/>
              <a:t>, </a:t>
            </a:r>
            <a:r>
              <a:rPr lang="en-US" sz="1300" dirty="0"/>
              <a:t>Image Credit: NASA/GSFC, Image Link: </a:t>
            </a:r>
            <a:r>
              <a:rPr lang="en-US" sz="1300" dirty="0">
                <a:hlinkClick r:id="rId3"/>
              </a:rPr>
              <a:t>https://code541.gsfc.nasa.gov</a:t>
            </a:r>
            <a:r>
              <a:rPr lang="en-US" sz="1300" dirty="0" smtClean="0">
                <a:hlinkClick r:id="rId3"/>
              </a:rPr>
              <a:t>/</a:t>
            </a:r>
            <a:r>
              <a:rPr lang="en-US" sz="1300" dirty="0" smtClean="0"/>
              <a:t>, Media Use Guidelines: </a:t>
            </a:r>
            <a:r>
              <a:rPr lang="en-US" sz="1300" dirty="0">
                <a:hlinkClick r:id="rId4"/>
              </a:rPr>
              <a:t>https://www.nasa.gov/multimedia/guidelines/index.html</a:t>
            </a:r>
            <a:r>
              <a:rPr lang="en-US" sz="1300" dirty="0"/>
              <a:t> </a:t>
            </a:r>
            <a:endParaRPr lang="en-US" sz="1300" dirty="0" smtClean="0"/>
          </a:p>
          <a:p>
            <a:pPr marL="457200" indent="-457200">
              <a:buFont typeface="+mj-lt"/>
              <a:buAutoNum type="arabicPeriod"/>
            </a:pPr>
            <a:r>
              <a:rPr lang="en-US" sz="1300" dirty="0" smtClean="0"/>
              <a:t>Hubble Servicing Missi#2583, Image Credit: NASA/MSFC, Image Link: </a:t>
            </a:r>
            <a:r>
              <a:rPr lang="en-US" sz="1300" dirty="0" smtClean="0">
                <a:hlinkClick r:id="rId5"/>
              </a:rPr>
              <a:t>https://www.flickr.com/photos/gsfc/44403346890/in/album-72157676449694808/</a:t>
            </a:r>
            <a:r>
              <a:rPr lang="en-US" sz="1300" dirty="0" smtClean="0"/>
              <a:t>, License: </a:t>
            </a:r>
            <a:r>
              <a:rPr lang="en-US" sz="1300" dirty="0" smtClean="0">
                <a:hlinkClick r:id="rId6"/>
              </a:rPr>
              <a:t>https://creativecommons.org/licenses/by/2.0/legalcode</a:t>
            </a:r>
            <a:endParaRPr lang="en-US" sz="1300" dirty="0" smtClean="0"/>
          </a:p>
          <a:p>
            <a:pPr marL="457200" indent="-457200">
              <a:buFont typeface="+mj-lt"/>
              <a:buAutoNum type="arabicPeriod"/>
            </a:pPr>
            <a:r>
              <a:rPr lang="en-US" sz="1300" dirty="0" smtClean="0"/>
              <a:t>SNEAK PEEK of gorgeous Pluto!, Image Credit: NASA/MSFC</a:t>
            </a:r>
            <a:r>
              <a:rPr lang="en-US" sz="1300" dirty="0"/>
              <a:t>, Image Link: </a:t>
            </a:r>
            <a:r>
              <a:rPr lang="en-US" sz="1300" dirty="0">
                <a:hlinkClick r:id="rId7"/>
              </a:rPr>
              <a:t>https://www.flickr.com/photos/nasamarshall/19505220089/in/gallery-trphotoguy-72157656017865971</a:t>
            </a:r>
            <a:r>
              <a:rPr lang="en-US" sz="1300" dirty="0" smtClean="0">
                <a:hlinkClick r:id="rId7"/>
              </a:rPr>
              <a:t>/</a:t>
            </a:r>
            <a:r>
              <a:rPr lang="en-US" sz="1300" dirty="0" smtClean="0"/>
              <a:t>, </a:t>
            </a:r>
            <a:r>
              <a:rPr lang="en-US" sz="1300" dirty="0"/>
              <a:t>License: </a:t>
            </a:r>
            <a:r>
              <a:rPr lang="en-US" sz="1300" dirty="0">
                <a:hlinkClick r:id="rId8"/>
              </a:rPr>
              <a:t>https://</a:t>
            </a:r>
            <a:r>
              <a:rPr lang="en-US" sz="1300" dirty="0" smtClean="0">
                <a:hlinkClick r:id="rId8"/>
              </a:rPr>
              <a:t>creativecommons.org/licenses/by-nc/2.0/legalcode</a:t>
            </a:r>
            <a:endParaRPr lang="en-US" sz="1300" dirty="0" smtClean="0"/>
          </a:p>
          <a:p>
            <a:pPr marL="457200" indent="-457200">
              <a:buFont typeface="+mj-lt"/>
              <a:buAutoNum type="arabicPeriod"/>
            </a:pPr>
            <a:r>
              <a:rPr lang="en-US" sz="1300" dirty="0" smtClean="0"/>
              <a:t>Self-Portrait of NASA’s Curiosity Mars Rover, Image Credit: NASA/JPL-Caltech/MSSS, Image Link</a:t>
            </a:r>
            <a:r>
              <a:rPr lang="en-US" sz="1300" dirty="0"/>
              <a:t>: </a:t>
            </a:r>
            <a:r>
              <a:rPr lang="en-US" sz="1300" dirty="0">
                <a:hlinkClick r:id="rId9"/>
              </a:rPr>
              <a:t>https://www.flickr.com/photos/nasamarshall/27906151057/in/album-72157667410014672</a:t>
            </a:r>
            <a:r>
              <a:rPr lang="en-US" sz="1300" dirty="0" smtClean="0">
                <a:hlinkClick r:id="rId9"/>
              </a:rPr>
              <a:t>/</a:t>
            </a:r>
            <a:r>
              <a:rPr lang="en-US" sz="1300" dirty="0" smtClean="0"/>
              <a:t>, </a:t>
            </a:r>
            <a:r>
              <a:rPr lang="en-US" sz="1300" dirty="0"/>
              <a:t>License: </a:t>
            </a:r>
            <a:r>
              <a:rPr lang="en-US" sz="1300" dirty="0">
                <a:hlinkClick r:id="rId8"/>
              </a:rPr>
              <a:t>https://</a:t>
            </a:r>
            <a:r>
              <a:rPr lang="en-US" sz="1300" dirty="0" smtClean="0">
                <a:hlinkClick r:id="rId8"/>
              </a:rPr>
              <a:t>creativecommons.org/licenses/by-nc/2.0/legalcode</a:t>
            </a:r>
            <a:endParaRPr lang="en-US" sz="1300" dirty="0" smtClean="0"/>
          </a:p>
          <a:p>
            <a:pPr marL="457200" indent="-457200">
              <a:buFont typeface="+mj-lt"/>
              <a:buAutoNum type="arabicPeriod"/>
            </a:pPr>
            <a:r>
              <a:rPr lang="en-US" sz="1300" dirty="0" smtClean="0"/>
              <a:t>James Webb Space Telescope Mirrors, Image Credit: NASA/Chris Gunn, </a:t>
            </a:r>
            <a:r>
              <a:rPr lang="en-US" sz="1300" dirty="0"/>
              <a:t>Image Link: </a:t>
            </a:r>
            <a:r>
              <a:rPr lang="en-US" sz="1300" dirty="0">
                <a:hlinkClick r:id="rId10"/>
              </a:rPr>
              <a:t>https://www.flickr.com/photos/nasawebbtelescope/30116152713/in/album-72157711864057113</a:t>
            </a:r>
            <a:r>
              <a:rPr lang="en-US" sz="1300" dirty="0" smtClean="0">
                <a:hlinkClick r:id="rId10"/>
              </a:rPr>
              <a:t>/</a:t>
            </a:r>
            <a:r>
              <a:rPr lang="en-US" sz="1300" dirty="0" smtClean="0"/>
              <a:t>, </a:t>
            </a:r>
            <a:r>
              <a:rPr lang="en-US" sz="1300" dirty="0"/>
              <a:t>License: </a:t>
            </a:r>
            <a:r>
              <a:rPr lang="en-US" sz="1300" dirty="0">
                <a:hlinkClick r:id="rId6"/>
              </a:rPr>
              <a:t>https://</a:t>
            </a:r>
            <a:r>
              <a:rPr lang="en-US" sz="1300" dirty="0" smtClean="0">
                <a:hlinkClick r:id="rId6"/>
              </a:rPr>
              <a:t>creativecommons.org/licenses/by/2.0/legalcode</a:t>
            </a:r>
            <a:endParaRPr lang="en-US" sz="1300" dirty="0" smtClean="0"/>
          </a:p>
          <a:p>
            <a:pPr marL="457200" indent="-457200">
              <a:buFont typeface="+mj-lt"/>
              <a:buAutoNum type="arabicPeriod"/>
            </a:pPr>
            <a:r>
              <a:rPr lang="en-US" sz="1300" dirty="0" err="1" smtClean="0"/>
              <a:t>Bennu</a:t>
            </a:r>
            <a:r>
              <a:rPr lang="en-US" sz="1300" dirty="0" smtClean="0"/>
              <a:t>, Image Credit: NASA/Goddard/University of Arizona</a:t>
            </a:r>
            <a:r>
              <a:rPr lang="en-US" sz="1300" dirty="0"/>
              <a:t>, Image Link: </a:t>
            </a:r>
            <a:r>
              <a:rPr lang="en-US" sz="1300" dirty="0">
                <a:hlinkClick r:id="rId11"/>
              </a:rPr>
              <a:t>https://www.flickr.com/photos/nasamarshall/46313010811/in/album-72157667410014672</a:t>
            </a:r>
            <a:r>
              <a:rPr lang="en-US" sz="1300" dirty="0" smtClean="0">
                <a:hlinkClick r:id="rId11"/>
              </a:rPr>
              <a:t>/</a:t>
            </a:r>
            <a:r>
              <a:rPr lang="en-US" sz="1300" dirty="0" smtClean="0"/>
              <a:t>, </a:t>
            </a:r>
            <a:r>
              <a:rPr lang="en-US" sz="1300" dirty="0"/>
              <a:t>License: </a:t>
            </a:r>
            <a:r>
              <a:rPr lang="en-US" sz="1300" dirty="0">
                <a:hlinkClick r:id="rId8"/>
              </a:rPr>
              <a:t>https://</a:t>
            </a:r>
            <a:r>
              <a:rPr lang="en-US" sz="1300" dirty="0" smtClean="0">
                <a:hlinkClick r:id="rId8"/>
              </a:rPr>
              <a:t>creativecommons.org/licenses/by-nc/2.0/legalcode</a:t>
            </a:r>
            <a:endParaRPr lang="en-US" sz="1300" dirty="0" smtClean="0"/>
          </a:p>
          <a:p>
            <a:pPr marL="457200" indent="-457200">
              <a:buFont typeface="+mj-lt"/>
              <a:buAutoNum type="arabicPeriod"/>
            </a:pPr>
            <a:r>
              <a:rPr lang="en-US" sz="1300" dirty="0" smtClean="0"/>
              <a:t>Hurricane Florence, Image Credit: NASA GSFC</a:t>
            </a:r>
            <a:r>
              <a:rPr lang="en-US" sz="1300" dirty="0"/>
              <a:t>, Image Link: </a:t>
            </a:r>
            <a:r>
              <a:rPr lang="en-US" sz="1300" dirty="0">
                <a:hlinkClick r:id="rId12"/>
              </a:rPr>
              <a:t>https://www.flickr.com/photos/gsfc/42828603210/in/album-72157697980438442</a:t>
            </a:r>
            <a:r>
              <a:rPr lang="en-US" sz="1300" dirty="0" smtClean="0">
                <a:hlinkClick r:id="rId12"/>
              </a:rPr>
              <a:t>/</a:t>
            </a:r>
            <a:r>
              <a:rPr lang="en-US" sz="1300" dirty="0" smtClean="0"/>
              <a:t>, </a:t>
            </a:r>
            <a:r>
              <a:rPr lang="en-US" sz="1300" dirty="0"/>
              <a:t>License: </a:t>
            </a:r>
            <a:r>
              <a:rPr lang="en-US" sz="1300" dirty="0">
                <a:hlinkClick r:id="rId6"/>
              </a:rPr>
              <a:t>https://</a:t>
            </a:r>
            <a:r>
              <a:rPr lang="en-US" sz="1300" dirty="0" smtClean="0">
                <a:hlinkClick r:id="rId6"/>
              </a:rPr>
              <a:t>creativecommons.org/licenses/by/2.0/legalcode</a:t>
            </a:r>
            <a:endParaRPr lang="en-US" sz="1300" dirty="0" smtClean="0"/>
          </a:p>
          <a:p>
            <a:pPr marL="457200" indent="-457200">
              <a:buFont typeface="+mj-lt"/>
              <a:buAutoNum type="arabicPeriod"/>
            </a:pPr>
            <a:r>
              <a:rPr lang="en-US" sz="1300" dirty="0" smtClean="0"/>
              <a:t>Space Launch System Launch, Image Credit: NASA/MSFC</a:t>
            </a:r>
            <a:r>
              <a:rPr lang="en-US" sz="1300" dirty="0"/>
              <a:t>, Image Link: </a:t>
            </a:r>
            <a:r>
              <a:rPr lang="en-US" sz="1300" dirty="0">
                <a:hlinkClick r:id="rId13"/>
              </a:rPr>
              <a:t>https://www.flickr.com/photos/nasamarshall/22391614955/in/album-72157627559536895</a:t>
            </a:r>
            <a:r>
              <a:rPr lang="en-US" sz="1300" dirty="0" smtClean="0">
                <a:hlinkClick r:id="rId13"/>
              </a:rPr>
              <a:t>/</a:t>
            </a:r>
            <a:r>
              <a:rPr lang="en-US" sz="1300" dirty="0" smtClean="0"/>
              <a:t>, </a:t>
            </a:r>
            <a:r>
              <a:rPr lang="en-US" sz="1300" dirty="0"/>
              <a:t>License: </a:t>
            </a:r>
            <a:r>
              <a:rPr lang="en-US" sz="1300" dirty="0">
                <a:hlinkClick r:id="rId8"/>
              </a:rPr>
              <a:t>https://</a:t>
            </a:r>
            <a:r>
              <a:rPr lang="en-US" sz="1300" dirty="0" smtClean="0">
                <a:hlinkClick r:id="rId8"/>
              </a:rPr>
              <a:t>creativecommons.org/licenses/by-nc/2.0/legalcode</a:t>
            </a:r>
            <a:endParaRPr lang="en-US" sz="1300" dirty="0" smtClean="0"/>
          </a:p>
          <a:p>
            <a:pPr marL="457200" indent="-457200">
              <a:buFont typeface="+mj-lt"/>
              <a:buAutoNum type="arabicPeriod"/>
            </a:pPr>
            <a:r>
              <a:rPr lang="en-US" sz="1300" dirty="0" smtClean="0"/>
              <a:t>NASA Center Map, Image Credit: NASA, Image Link: </a:t>
            </a:r>
            <a:r>
              <a:rPr lang="en-US" sz="1300" dirty="0" smtClean="0">
                <a:hlinkClick r:id="rId14"/>
              </a:rPr>
              <a:t>https</a:t>
            </a:r>
            <a:r>
              <a:rPr lang="en-US" sz="1300" dirty="0">
                <a:hlinkClick r:id="rId14"/>
              </a:rPr>
              <a:t>://</a:t>
            </a:r>
            <a:r>
              <a:rPr lang="en-US" sz="1300" dirty="0" smtClean="0">
                <a:hlinkClick r:id="rId14"/>
              </a:rPr>
              <a:t>www.nasa.gov/partnerships/center-capabilities.html</a:t>
            </a:r>
            <a:r>
              <a:rPr lang="en-US" sz="1300" dirty="0" smtClean="0"/>
              <a:t>, </a:t>
            </a:r>
            <a:r>
              <a:rPr lang="en-US" sz="1300" dirty="0"/>
              <a:t>Media Use Guidelines: </a:t>
            </a:r>
            <a:r>
              <a:rPr lang="en-US" sz="1300" dirty="0">
                <a:hlinkClick r:id="rId4"/>
              </a:rPr>
              <a:t>https://www.nasa.gov/multimedia/guidelines/index.html</a:t>
            </a:r>
            <a:r>
              <a:rPr lang="en-US" sz="1300" dirty="0"/>
              <a:t> </a:t>
            </a:r>
          </a:p>
          <a:p>
            <a:pPr marL="457200" indent="-457200">
              <a:buFont typeface="+mj-lt"/>
              <a:buAutoNum type="arabicPeriod"/>
            </a:pPr>
            <a:r>
              <a:rPr lang="en-US" sz="1300" dirty="0" smtClean="0"/>
              <a:t>NASA Project Life Cycle from NPR 7120.5E, Image Credit: NASA, Image Link: </a:t>
            </a:r>
            <a:r>
              <a:rPr lang="en-US" sz="1300" dirty="0">
                <a:hlinkClick r:id="rId15"/>
              </a:rPr>
              <a:t>https://</a:t>
            </a:r>
            <a:r>
              <a:rPr lang="en-US" sz="1300" dirty="0" smtClean="0">
                <a:hlinkClick r:id="rId15"/>
              </a:rPr>
              <a:t>www.nasa.gov/seh/3-project-life-cycle</a:t>
            </a:r>
            <a:r>
              <a:rPr lang="en-US" sz="1300" dirty="0" smtClean="0"/>
              <a:t>, </a:t>
            </a:r>
            <a:r>
              <a:rPr lang="en-US" sz="1300" dirty="0"/>
              <a:t>Media Use Guidelines: </a:t>
            </a:r>
            <a:r>
              <a:rPr lang="en-US" sz="1300" dirty="0">
                <a:hlinkClick r:id="rId4"/>
              </a:rPr>
              <a:t>https://www.nasa.gov/multimedia/guidelines/index.html</a:t>
            </a:r>
            <a:r>
              <a:rPr lang="en-US" sz="1300" dirty="0"/>
              <a:t> </a:t>
            </a:r>
          </a:p>
          <a:p>
            <a:pPr marL="457200" indent="-457200">
              <a:buFont typeface="+mj-lt"/>
              <a:buAutoNum type="arabicPeriod"/>
            </a:pPr>
            <a:endParaRPr lang="en-US" sz="1300" dirty="0"/>
          </a:p>
          <a:p>
            <a:pPr marL="457200" indent="-457200">
              <a:buFont typeface="+mj-lt"/>
              <a:buAutoNum type="arabicPeriod"/>
            </a:pPr>
            <a:endParaRPr lang="en-US" sz="1300" dirty="0" smtClean="0"/>
          </a:p>
          <a:p>
            <a:pPr marL="457200" indent="-457200">
              <a:buFont typeface="+mj-lt"/>
              <a:buAutoNum type="arabicPeriod"/>
            </a:pPr>
            <a:endParaRPr lang="en-US" sz="1300" dirty="0" smtClean="0"/>
          </a:p>
          <a:p>
            <a:pPr marL="457200" indent="-457200">
              <a:buFont typeface="+mj-lt"/>
              <a:buAutoNum type="arabicPeriod"/>
            </a:pPr>
            <a:endParaRPr lang="en-US" sz="1300" dirty="0"/>
          </a:p>
        </p:txBody>
      </p:sp>
    </p:spTree>
    <p:extLst>
      <p:ext uri="{BB962C8B-B14F-4D97-AF65-F5344CB8AC3E}">
        <p14:creationId xmlns:p14="http://schemas.microsoft.com/office/powerpoint/2010/main" val="383478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44837"/>
            <a:ext cx="9819822" cy="747680"/>
          </a:xfrm>
        </p:spPr>
        <p:txBody>
          <a:bodyPr/>
          <a:lstStyle/>
          <a:p>
            <a:r>
              <a:rPr lang="en-US" dirty="0"/>
              <a:t>MEDIA REFERENCES</a:t>
            </a:r>
          </a:p>
        </p:txBody>
      </p:sp>
      <p:sp>
        <p:nvSpPr>
          <p:cNvPr id="14" name="Content Placeholder 2"/>
          <p:cNvSpPr>
            <a:spLocks noGrp="1"/>
          </p:cNvSpPr>
          <p:nvPr>
            <p:ph idx="1"/>
          </p:nvPr>
        </p:nvSpPr>
        <p:spPr>
          <a:xfrm>
            <a:off x="587828" y="1132685"/>
            <a:ext cx="11363167" cy="5478161"/>
          </a:xfrm>
        </p:spPr>
        <p:txBody>
          <a:bodyPr/>
          <a:lstStyle/>
          <a:p>
            <a:pPr marL="457200" indent="-457200">
              <a:buFont typeface="+mj-lt"/>
              <a:buAutoNum type="arabicPeriod" startAt="11"/>
            </a:pPr>
            <a:r>
              <a:rPr lang="en-US" sz="1300" dirty="0" smtClean="0"/>
              <a:t>Hubble Image of “El Gordo” Galaxy Cluster, </a:t>
            </a:r>
            <a:r>
              <a:rPr lang="en-US" sz="1300" dirty="0"/>
              <a:t>Image Credit: </a:t>
            </a:r>
            <a:r>
              <a:rPr lang="en-US" sz="1300" dirty="0" smtClean="0"/>
              <a:t>ESA/Hubble &amp; NASA, RELICS, </a:t>
            </a:r>
            <a:r>
              <a:rPr lang="en-US" sz="1300" dirty="0"/>
              <a:t>Image Link: </a:t>
            </a:r>
            <a:r>
              <a:rPr lang="en-US" sz="1300" dirty="0">
                <a:hlinkClick r:id="rId3"/>
              </a:rPr>
              <a:t>https://www.flickr.com/photos/nasamarshall/39199406624/in/album-72157667410014672</a:t>
            </a:r>
            <a:r>
              <a:rPr lang="en-US" sz="1300" dirty="0" smtClean="0">
                <a:hlinkClick r:id="rId3"/>
              </a:rPr>
              <a:t>/</a:t>
            </a:r>
            <a:r>
              <a:rPr lang="en-US" sz="1300" dirty="0" smtClean="0"/>
              <a:t>, </a:t>
            </a:r>
            <a:r>
              <a:rPr lang="en-US" sz="1300" dirty="0"/>
              <a:t>License: </a:t>
            </a:r>
            <a:r>
              <a:rPr lang="en-US" sz="1300" dirty="0">
                <a:hlinkClick r:id="rId4"/>
              </a:rPr>
              <a:t>https://</a:t>
            </a:r>
            <a:r>
              <a:rPr lang="en-US" sz="1300" dirty="0" smtClean="0">
                <a:hlinkClick r:id="rId4"/>
              </a:rPr>
              <a:t>creativecommons.org/licenses/by-nc/2.0/legalcode</a:t>
            </a:r>
            <a:endParaRPr lang="en-US" sz="1300" dirty="0" smtClean="0"/>
          </a:p>
          <a:p>
            <a:pPr marL="457200" indent="-457200">
              <a:buFont typeface="+mj-lt"/>
              <a:buAutoNum type="arabicPeriod" startAt="11"/>
            </a:pPr>
            <a:r>
              <a:rPr lang="en-US" sz="1300" dirty="0" smtClean="0"/>
              <a:t>International Space Station, Image Credit: NASA</a:t>
            </a:r>
            <a:r>
              <a:rPr lang="en-US" sz="1300" dirty="0"/>
              <a:t>, Image Link: </a:t>
            </a:r>
            <a:r>
              <a:rPr lang="en-US" sz="1300" u="sng" dirty="0"/>
              <a:t>https://</a:t>
            </a:r>
            <a:r>
              <a:rPr lang="en-US" sz="1300" u="sng" dirty="0" smtClean="0"/>
              <a:t>www.flickr.com/photos/nasamarshall/50563418511/in/photolist-2k37JHM-2467nuU-6X7ij8-21kJjoW-CKjGsv-FSXmKV-T8vNDG-p4c6pq-oLJprW-p3XCT4-oLJSYY-p4e5b2-p2caRC-2j35kzR-oLJ5WZ-oLJgGs-oLJNbR-p4e63n-oLJTh3-oLJTGF-p4dZs4-oLJU4n-p3XHPX-oLJhDh-oLJMNN-oLJU1X-p2cb3E-oLJbrg-oLJLpf-p4bYZG-oLJTHo-oLJNDe-oLJTn3-oLJNqt-oLJi3U-oLJiYw-p3XJ1D-oLJan2-oLJMSV-p2caCb-oLJa9X-oLJPda-p2c3gY-p4dWSK-p3XK52-2iF9Pn7-oLJN2x-p4bZwd-p2c4am-oLJMBq</a:t>
            </a:r>
            <a:r>
              <a:rPr lang="en-US" sz="1300" dirty="0" smtClean="0"/>
              <a:t> , </a:t>
            </a:r>
            <a:r>
              <a:rPr lang="en-US" sz="1300" dirty="0"/>
              <a:t>License: </a:t>
            </a:r>
            <a:r>
              <a:rPr lang="en-US" sz="1300" dirty="0">
                <a:hlinkClick r:id="rId4"/>
              </a:rPr>
              <a:t>https://</a:t>
            </a:r>
            <a:r>
              <a:rPr lang="en-US" sz="1300" dirty="0" smtClean="0">
                <a:hlinkClick r:id="rId4"/>
              </a:rPr>
              <a:t>creativecommons.org/licenses/by-nc/2.0/legalcode</a:t>
            </a:r>
            <a:endParaRPr lang="en-US" sz="1300" dirty="0" smtClean="0"/>
          </a:p>
          <a:p>
            <a:pPr marL="457200" indent="-457200">
              <a:buFont typeface="+mj-lt"/>
              <a:buAutoNum type="arabicPeriod" startAt="11"/>
            </a:pPr>
            <a:r>
              <a:rPr lang="en-US" sz="1300" dirty="0" smtClean="0"/>
              <a:t>NASA SOLVE Challenge Event, Image Credit: Aubrey </a:t>
            </a:r>
            <a:r>
              <a:rPr lang="en-US" sz="1300" dirty="0" err="1" smtClean="0"/>
              <a:t>Gemignani</a:t>
            </a:r>
            <a:r>
              <a:rPr lang="en-US" sz="1300" dirty="0" smtClean="0"/>
              <a:t>, </a:t>
            </a:r>
            <a:r>
              <a:rPr lang="en-US" sz="1300" dirty="0"/>
              <a:t>Image Link: </a:t>
            </a:r>
            <a:r>
              <a:rPr lang="en-US" sz="1300" u="sng" dirty="0"/>
              <a:t>https://</a:t>
            </a:r>
            <a:r>
              <a:rPr lang="en-US" sz="1300" u="sng" dirty="0" smtClean="0"/>
              <a:t>www.flickr.com/photos/nasahqphoto/36540872214/in/photolist-XEZwfb-fgdQMh-pP47oB-pjuZbP-qvv4ZF-2fGNYi5-2h6sAmo-2eosYsn-26p3KYg-pkKa3M-qUqB96-7fXMSe-2ia1enD-7gg2oz-7gjWzd-7fXMKx-ecLmQ2-qmVbnT-XEZvq5-fgdK4Y-q6fX9i-nZc5Bj-Y4wiiB-ffYyii-XZkwSY-YH8T9Y-2iVdKSF-XEZsxS-nJKaaL-YH8WXj-ffYk9M-2iiqJsc-WR9hHv-2fGNYof-2fGNYjY-YH8YRQ-JxYXcW-cnDV6A-7fXLyn-pcNEHf-J8nqcw-2h6szWR-QR1T5J-YH8Ygm-YH8U7E-2fMrt94-2fGNYvE-XEZtjb-YH8Xzw-2fMrtj4</a:t>
            </a:r>
            <a:r>
              <a:rPr lang="en-US" sz="1300" dirty="0" smtClean="0"/>
              <a:t>, </a:t>
            </a:r>
            <a:r>
              <a:rPr lang="en-US" sz="1300" dirty="0"/>
              <a:t>License: </a:t>
            </a:r>
            <a:r>
              <a:rPr lang="en-US" sz="1300" dirty="0">
                <a:hlinkClick r:id="rId5"/>
              </a:rPr>
              <a:t>https://</a:t>
            </a:r>
            <a:r>
              <a:rPr lang="en-US" sz="1300" dirty="0" smtClean="0">
                <a:hlinkClick r:id="rId5"/>
              </a:rPr>
              <a:t>creativecommons.org/licenses/by-nc-nd/2.0/legalcode</a:t>
            </a:r>
            <a:endParaRPr lang="en-US" sz="1300" dirty="0" smtClean="0"/>
          </a:p>
          <a:p>
            <a:pPr marL="457200" indent="-457200">
              <a:buFont typeface="+mj-lt"/>
              <a:buAutoNum type="arabicPeriod" startAt="11"/>
            </a:pPr>
            <a:r>
              <a:rPr lang="en-US" sz="1300" dirty="0" smtClean="0"/>
              <a:t>MISSE 2 PEACE Polymers Experiment (Before and After), </a:t>
            </a:r>
            <a:r>
              <a:rPr lang="en-US" sz="1300" dirty="0"/>
              <a:t>Image Credit: NASA, Image Link: </a:t>
            </a:r>
            <a:r>
              <a:rPr lang="en-US" sz="1300" u="sng" dirty="0"/>
              <a:t>https://</a:t>
            </a:r>
            <a:r>
              <a:rPr lang="en-US" sz="1300" u="sng" dirty="0" smtClean="0"/>
              <a:t>www.flickr.com/photos/nasamarshall/15650444629/in/photolist-pQYBWe-cXNxJE-pR1xbY-TAdgqb-2jbZPvH-8eMAbP-qmVx6r-9NCzNg-cXN5kU-21zkofC-fNJnqg-MeEMFk-UY2CYs-dG47QR-22DQcks-2hL7sog-eQRM5i-MpYAuc-nw3JHn-M9r6jf-M9mCsN-MeH4iZ-M7xpbn-M9r6Xu-nNxqcB-GZEkjC-HTWGNc-HsQKRN-H93QSu-GCRvBe-HyoMBn-Hk62Ty-hWCLNY-uwQ8w-nNfjA6-24tAMsu-at6zP-8kiMc3-8kfzxx-24cih8t-SCLkNM-SQAz9u-24tALMG-SCNDvX-XuJpM3-N5CpYi-Mfv3VR-M2FVgY-M7xqKz-MtY1YW</a:t>
            </a:r>
            <a:r>
              <a:rPr lang="en-US" sz="1300" dirty="0" smtClean="0"/>
              <a:t>, </a:t>
            </a:r>
            <a:r>
              <a:rPr lang="en-US" sz="1300" dirty="0"/>
              <a:t>License: </a:t>
            </a:r>
            <a:r>
              <a:rPr lang="en-US" sz="1300" dirty="0">
                <a:hlinkClick r:id="rId4"/>
              </a:rPr>
              <a:t>https://</a:t>
            </a:r>
            <a:r>
              <a:rPr lang="en-US" sz="1300" dirty="0" smtClean="0">
                <a:hlinkClick r:id="rId4"/>
              </a:rPr>
              <a:t>creativecommons.org/licenses/by-nc/2.0/legalcode</a:t>
            </a:r>
            <a:endParaRPr lang="en-US" sz="1300" dirty="0" smtClean="0"/>
          </a:p>
          <a:p>
            <a:pPr marL="457200" indent="-457200">
              <a:buFont typeface="+mj-lt"/>
              <a:buAutoNum type="arabicPeriod" startAt="11"/>
            </a:pPr>
            <a:r>
              <a:rPr lang="en-US" sz="1300" dirty="0" smtClean="0"/>
              <a:t>Entering the Martian Atmosphere with the Perseverance Rover (Illustration), Image Credit</a:t>
            </a:r>
            <a:r>
              <a:rPr lang="en-US" sz="1300" dirty="0"/>
              <a:t>: NASA/JPL-Caltech, Image Link: </a:t>
            </a:r>
            <a:r>
              <a:rPr lang="en-US" sz="1300" dirty="0">
                <a:hlinkClick r:id="rId6"/>
              </a:rPr>
              <a:t>https://mars.nasa.gov/resources/25444/entering-the-martian-atmosphere-with-the-perseverance-rover-illustration</a:t>
            </a:r>
            <a:r>
              <a:rPr lang="en-US" sz="1300" dirty="0" smtClean="0">
                <a:hlinkClick r:id="rId6"/>
              </a:rPr>
              <a:t>/</a:t>
            </a:r>
            <a:r>
              <a:rPr lang="en-US" sz="1300" dirty="0" smtClean="0"/>
              <a:t>, </a:t>
            </a:r>
            <a:r>
              <a:rPr lang="en-US" sz="1300" dirty="0"/>
              <a:t>Media Use Guidelines: </a:t>
            </a:r>
            <a:r>
              <a:rPr lang="en-US" sz="1300" dirty="0">
                <a:hlinkClick r:id="rId7"/>
              </a:rPr>
              <a:t>https://www.nasa.gov/multimedia/guidelines/index.html</a:t>
            </a:r>
            <a:r>
              <a:rPr lang="en-US" sz="1300" dirty="0"/>
              <a:t> </a:t>
            </a:r>
            <a:endParaRPr lang="en-US" sz="1300" dirty="0" smtClean="0"/>
          </a:p>
          <a:p>
            <a:pPr marL="457200" indent="-457200">
              <a:buFont typeface="+mj-lt"/>
              <a:buAutoNum type="arabicPeriod" startAt="11"/>
            </a:pPr>
            <a:r>
              <a:rPr lang="en-US" sz="1300" dirty="0" smtClean="0"/>
              <a:t>Acoustic Test Chamber, Image Credit: NASA/GSFC/Chris Gunn, </a:t>
            </a:r>
            <a:r>
              <a:rPr lang="en-US" sz="1300" dirty="0"/>
              <a:t>Image Link: </a:t>
            </a:r>
            <a:r>
              <a:rPr lang="en-US" sz="1300" dirty="0">
                <a:hlinkClick r:id="rId8"/>
              </a:rPr>
              <a:t>https://</a:t>
            </a:r>
            <a:r>
              <a:rPr lang="en-US" sz="1300" dirty="0" smtClean="0">
                <a:hlinkClick r:id="rId8"/>
              </a:rPr>
              <a:t>www.nasa.gov/centers/goddard/about/unique_resources.html</a:t>
            </a:r>
            <a:r>
              <a:rPr lang="en-US" sz="1300" dirty="0" smtClean="0"/>
              <a:t>, </a:t>
            </a:r>
            <a:r>
              <a:rPr lang="en-US" sz="1300" dirty="0"/>
              <a:t>Media Use Guidelines: </a:t>
            </a:r>
            <a:r>
              <a:rPr lang="en-US" sz="1300" dirty="0">
                <a:hlinkClick r:id="rId7"/>
              </a:rPr>
              <a:t>https://www.nasa.gov/multimedia/guidelines/index.html</a:t>
            </a:r>
            <a:r>
              <a:rPr lang="en-US" sz="1300" dirty="0"/>
              <a:t> </a:t>
            </a:r>
          </a:p>
          <a:p>
            <a:pPr marL="457200" indent="-457200">
              <a:buFont typeface="+mj-lt"/>
              <a:buAutoNum type="arabicPeriod" startAt="11"/>
            </a:pPr>
            <a:endParaRPr lang="en-US" sz="1300" dirty="0"/>
          </a:p>
          <a:p>
            <a:pPr marL="0" indent="0">
              <a:buNone/>
            </a:pPr>
            <a:endParaRPr lang="en-US" sz="1300" dirty="0"/>
          </a:p>
          <a:p>
            <a:pPr marL="457200" indent="-457200">
              <a:buFont typeface="+mj-lt"/>
              <a:buAutoNum type="arabicPeriod" startAt="11"/>
            </a:pPr>
            <a:endParaRPr lang="en-US" sz="1300" dirty="0" smtClean="0"/>
          </a:p>
          <a:p>
            <a:pPr marL="457200" indent="-457200">
              <a:buFont typeface="+mj-lt"/>
              <a:buAutoNum type="arabicPeriod" startAt="11"/>
            </a:pPr>
            <a:endParaRPr lang="en-US" sz="1300" dirty="0" smtClean="0"/>
          </a:p>
          <a:p>
            <a:pPr marL="457200" indent="-457200">
              <a:buFont typeface="+mj-lt"/>
              <a:buAutoNum type="arabicPeriod" startAt="11"/>
            </a:pPr>
            <a:endParaRPr lang="en-US" sz="1300" dirty="0"/>
          </a:p>
        </p:txBody>
      </p:sp>
    </p:spTree>
    <p:extLst>
      <p:ext uri="{BB962C8B-B14F-4D97-AF65-F5344CB8AC3E}">
        <p14:creationId xmlns:p14="http://schemas.microsoft.com/office/powerpoint/2010/main" val="142113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44837"/>
            <a:ext cx="9819822" cy="747680"/>
          </a:xfrm>
        </p:spPr>
        <p:txBody>
          <a:bodyPr/>
          <a:lstStyle/>
          <a:p>
            <a:r>
              <a:rPr lang="en-US" dirty="0"/>
              <a:t>MEDIA REFERENCES</a:t>
            </a:r>
          </a:p>
        </p:txBody>
      </p:sp>
      <p:sp>
        <p:nvSpPr>
          <p:cNvPr id="14" name="Content Placeholder 2"/>
          <p:cNvSpPr>
            <a:spLocks noGrp="1"/>
          </p:cNvSpPr>
          <p:nvPr>
            <p:ph idx="1"/>
          </p:nvPr>
        </p:nvSpPr>
        <p:spPr>
          <a:xfrm>
            <a:off x="703592" y="1109927"/>
            <a:ext cx="11169810" cy="5149516"/>
          </a:xfrm>
        </p:spPr>
        <p:txBody>
          <a:bodyPr/>
          <a:lstStyle/>
          <a:p>
            <a:pPr marL="457200" indent="-457200">
              <a:buFont typeface="+mj-lt"/>
              <a:buAutoNum type="arabicPeriod" startAt="17"/>
            </a:pPr>
            <a:r>
              <a:rPr lang="en-US" sz="1300" dirty="0" smtClean="0"/>
              <a:t>JWST ISIM  Emerges from TVAC Testing in SES Chamber, </a:t>
            </a:r>
            <a:r>
              <a:rPr lang="en-US" sz="1300" dirty="0"/>
              <a:t>Image Credit: NASA/GSFC/Chris Gunn, Image Link: </a:t>
            </a:r>
            <a:r>
              <a:rPr lang="en-US" sz="1300" dirty="0">
                <a:hlinkClick r:id="rId3"/>
              </a:rPr>
              <a:t>https://www.nasa.gov/centers/goddard/about/unique_resources.html</a:t>
            </a:r>
            <a:r>
              <a:rPr lang="en-US" sz="1300" dirty="0"/>
              <a:t>, Media Use Guidelines: </a:t>
            </a:r>
            <a:r>
              <a:rPr lang="en-US" sz="1300" dirty="0">
                <a:hlinkClick r:id="rId4"/>
              </a:rPr>
              <a:t>https://www.nasa.gov/multimedia/guidelines/index.html</a:t>
            </a:r>
            <a:r>
              <a:rPr lang="en-US" sz="1300" dirty="0"/>
              <a:t> </a:t>
            </a:r>
            <a:endParaRPr lang="en-US" sz="1300" dirty="0" smtClean="0"/>
          </a:p>
          <a:p>
            <a:pPr marL="457200" indent="-457200">
              <a:buFont typeface="+mj-lt"/>
              <a:buAutoNum type="arabicPeriod" startAt="17"/>
            </a:pPr>
            <a:r>
              <a:rPr lang="en-US" sz="1300" dirty="0" smtClean="0"/>
              <a:t>The Space Environments Complex (SEC)’s Mechanical Vibration Table, Image Credit: NASA/Plum Brook Station/SEC</a:t>
            </a:r>
            <a:r>
              <a:rPr lang="en-US" sz="1300" dirty="0"/>
              <a:t>, Image Link: </a:t>
            </a:r>
            <a:r>
              <a:rPr lang="en-US" sz="1300" dirty="0">
                <a:hlinkClick r:id="rId5"/>
              </a:rPr>
              <a:t>https://www.nasa.gov/feature/glenn/2020/tours/see-where-nasa-simulates-space-at-plum-brook-station</a:t>
            </a:r>
            <a:r>
              <a:rPr lang="en-US" sz="1300" dirty="0" smtClean="0">
                <a:hlinkClick r:id="rId5"/>
              </a:rPr>
              <a:t>/</a:t>
            </a:r>
            <a:r>
              <a:rPr lang="en-US" sz="1300" dirty="0" smtClean="0"/>
              <a:t>, </a:t>
            </a:r>
            <a:r>
              <a:rPr lang="en-US" sz="1300" dirty="0"/>
              <a:t>Media Use Guidelines: </a:t>
            </a:r>
            <a:r>
              <a:rPr lang="en-US" sz="1300" dirty="0">
                <a:hlinkClick r:id="rId4"/>
              </a:rPr>
              <a:t>https://www.nasa.gov/multimedia/guidelines/index.html</a:t>
            </a:r>
            <a:r>
              <a:rPr lang="en-US" sz="1300" dirty="0"/>
              <a:t> </a:t>
            </a:r>
          </a:p>
          <a:p>
            <a:pPr marL="457200" indent="-457200">
              <a:buFont typeface="+mj-lt"/>
              <a:buAutoNum type="arabicPeriod" startAt="17"/>
            </a:pPr>
            <a:r>
              <a:rPr lang="en-US" sz="1300" dirty="0" smtClean="0"/>
              <a:t>GSFC’s High-Capacity Centrifuge, </a:t>
            </a:r>
            <a:r>
              <a:rPr lang="en-US" sz="1300" dirty="0"/>
              <a:t>Image Credit: </a:t>
            </a:r>
            <a:r>
              <a:rPr lang="en-US" sz="1300" dirty="0" smtClean="0"/>
              <a:t>NASA/GSFC/Rebecca Roth, </a:t>
            </a:r>
            <a:r>
              <a:rPr lang="en-US" sz="1300" dirty="0"/>
              <a:t>Image Link: </a:t>
            </a:r>
            <a:r>
              <a:rPr lang="en-US" sz="1300" dirty="0">
                <a:hlinkClick r:id="rId3"/>
              </a:rPr>
              <a:t>https://www.nasa.gov/centers/goddard/about/unique_resources.html</a:t>
            </a:r>
            <a:r>
              <a:rPr lang="en-US" sz="1300" dirty="0"/>
              <a:t>, Media Use Guidelines: </a:t>
            </a:r>
            <a:r>
              <a:rPr lang="en-US" sz="1300" dirty="0">
                <a:hlinkClick r:id="rId4"/>
              </a:rPr>
              <a:t>https://www.nasa.gov/multimedia/guidelines/index.html</a:t>
            </a:r>
            <a:r>
              <a:rPr lang="en-US" sz="1300" dirty="0"/>
              <a:t> </a:t>
            </a:r>
            <a:endParaRPr lang="en-US" sz="1300" dirty="0" smtClean="0"/>
          </a:p>
          <a:p>
            <a:pPr marL="457200" indent="-457200">
              <a:buFont typeface="+mj-lt"/>
              <a:buAutoNum type="arabicPeriod" startAt="17"/>
            </a:pPr>
            <a:r>
              <a:rPr lang="en-US" sz="1300" dirty="0" smtClean="0"/>
              <a:t>Webb Telescope Emerges from Chamber A After Cryogenic Testing, Image Credit: NASA/Chris Gunn</a:t>
            </a:r>
            <a:r>
              <a:rPr lang="en-US" sz="1300" dirty="0"/>
              <a:t>, Image Link: </a:t>
            </a:r>
            <a:r>
              <a:rPr lang="en-US" sz="1300" dirty="0">
                <a:hlinkClick r:id="rId6"/>
              </a:rPr>
              <a:t>https://www.flickr.com/photos/nasawebbtelescope/25003831358/in/album-72157711864057113</a:t>
            </a:r>
            <a:r>
              <a:rPr lang="en-US" sz="1300" dirty="0" smtClean="0">
                <a:hlinkClick r:id="rId6"/>
              </a:rPr>
              <a:t>/</a:t>
            </a:r>
            <a:r>
              <a:rPr lang="en-US" sz="1300" dirty="0"/>
              <a:t>, License: </a:t>
            </a:r>
            <a:r>
              <a:rPr lang="en-US" sz="1300" dirty="0">
                <a:hlinkClick r:id="rId7"/>
              </a:rPr>
              <a:t>https://</a:t>
            </a:r>
            <a:r>
              <a:rPr lang="en-US" sz="1300" dirty="0" smtClean="0">
                <a:hlinkClick r:id="rId7"/>
              </a:rPr>
              <a:t>creativecommons.org/licenses/by/2.0/legalcode</a:t>
            </a:r>
            <a:endParaRPr lang="en-US" sz="1300" dirty="0" smtClean="0"/>
          </a:p>
          <a:p>
            <a:pPr marL="457200" indent="-457200">
              <a:buFont typeface="+mj-lt"/>
              <a:buAutoNum type="arabicPeriod" startAt="17"/>
            </a:pPr>
            <a:r>
              <a:rPr lang="en-US" sz="1300" dirty="0" smtClean="0"/>
              <a:t>Engineers Clean Mirror with Carbon Dioxide Snow, Image Credit: NASA/Chris Gunn</a:t>
            </a:r>
            <a:r>
              <a:rPr lang="en-US" sz="1300" dirty="0"/>
              <a:t>, Image Link: </a:t>
            </a:r>
            <a:r>
              <a:rPr lang="en-US" sz="1300" dirty="0">
                <a:hlinkClick r:id="rId8"/>
              </a:rPr>
              <a:t>https://www.flickr.com/photos/nasawebbtelescope/17406589981/in/album-72157629134274763</a:t>
            </a:r>
            <a:r>
              <a:rPr lang="en-US" sz="1300" dirty="0" smtClean="0">
                <a:hlinkClick r:id="rId8"/>
              </a:rPr>
              <a:t>/</a:t>
            </a:r>
            <a:r>
              <a:rPr lang="en-US" sz="1300" dirty="0"/>
              <a:t>, License: </a:t>
            </a:r>
            <a:r>
              <a:rPr lang="en-US" sz="1300" dirty="0">
                <a:hlinkClick r:id="rId7"/>
              </a:rPr>
              <a:t>https://</a:t>
            </a:r>
            <a:r>
              <a:rPr lang="en-US" sz="1300" dirty="0" smtClean="0">
                <a:hlinkClick r:id="rId7"/>
              </a:rPr>
              <a:t>creativecommons.org/licenses/by/2.0/legalcode</a:t>
            </a:r>
            <a:endParaRPr lang="en-US" sz="1300" dirty="0" smtClean="0"/>
          </a:p>
          <a:p>
            <a:pPr marL="457200" indent="-457200">
              <a:buFont typeface="+mj-lt"/>
              <a:buAutoNum type="arabicPeriod" startAt="17"/>
            </a:pPr>
            <a:r>
              <a:rPr lang="en-US" sz="1300" dirty="0" smtClean="0"/>
              <a:t>Mars/Earth Comparison, Image Credit: NASA/MSFC</a:t>
            </a:r>
            <a:r>
              <a:rPr lang="en-US" sz="1300" dirty="0"/>
              <a:t>, Image Link: </a:t>
            </a:r>
            <a:r>
              <a:rPr lang="en-US" sz="1300" dirty="0">
                <a:hlinkClick r:id="rId9"/>
              </a:rPr>
              <a:t>https://www.flickr.com/photos/nasamarshall/21517041108/in/album-72157656747539994</a:t>
            </a:r>
            <a:r>
              <a:rPr lang="en-US" sz="1300" dirty="0" smtClean="0">
                <a:hlinkClick r:id="rId9"/>
              </a:rPr>
              <a:t>/</a:t>
            </a:r>
            <a:r>
              <a:rPr lang="en-US" sz="1300" dirty="0"/>
              <a:t>, License: </a:t>
            </a:r>
            <a:r>
              <a:rPr lang="en-US" sz="1300" dirty="0">
                <a:hlinkClick r:id="rId10"/>
              </a:rPr>
              <a:t>https://</a:t>
            </a:r>
            <a:r>
              <a:rPr lang="en-US" sz="1300" dirty="0" smtClean="0">
                <a:hlinkClick r:id="rId10"/>
              </a:rPr>
              <a:t>creativecommons.org/licenses/by-nc/2.0/legalcode</a:t>
            </a:r>
            <a:endParaRPr lang="en-US" sz="1300" dirty="0" smtClean="0"/>
          </a:p>
          <a:p>
            <a:pPr marL="457200" indent="-457200">
              <a:buFont typeface="+mj-lt"/>
              <a:buAutoNum type="arabicPeriod" startAt="17"/>
            </a:pPr>
            <a:r>
              <a:rPr lang="en-US" sz="1300" dirty="0"/>
              <a:t>Images of STARDUST NC Calibration Lamp, Image Credit: NASA/JPL-Caltech, Image Link: </a:t>
            </a:r>
            <a:r>
              <a:rPr lang="en-US" sz="1300" dirty="0">
                <a:hlinkClick r:id="rId11"/>
              </a:rPr>
              <a:t>https://stardust.jpl.nasa.gov/news/vision.html</a:t>
            </a:r>
            <a:r>
              <a:rPr lang="en-US" sz="1300" dirty="0"/>
              <a:t>, Media Use Guidelines: </a:t>
            </a:r>
            <a:r>
              <a:rPr lang="en-US" sz="1300" dirty="0">
                <a:hlinkClick r:id="rId4"/>
              </a:rPr>
              <a:t>https://www.nasa.gov/multimedia/guidelines/index.html</a:t>
            </a:r>
            <a:r>
              <a:rPr lang="en-US" sz="1300" dirty="0"/>
              <a:t> </a:t>
            </a:r>
            <a:endParaRPr lang="en-US" sz="1300" dirty="0" smtClean="0"/>
          </a:p>
          <a:p>
            <a:pPr marL="457200" indent="-457200">
              <a:buFont typeface="+mj-lt"/>
              <a:buAutoNum type="arabicPeriod" startAt="17"/>
            </a:pPr>
            <a:r>
              <a:rPr lang="en-US" sz="1300" dirty="0" smtClean="0"/>
              <a:t>Person Swimming on Body of Water, Image Credit: Pexels.com/</a:t>
            </a:r>
            <a:r>
              <a:rPr lang="en-US" sz="1300" dirty="0" err="1" smtClean="0"/>
              <a:t>Guduru</a:t>
            </a:r>
            <a:r>
              <a:rPr lang="en-US" sz="1300" dirty="0" smtClean="0"/>
              <a:t> Ajay </a:t>
            </a:r>
            <a:r>
              <a:rPr lang="en-US" sz="1300" dirty="0" err="1" smtClean="0"/>
              <a:t>bhargav</a:t>
            </a:r>
            <a:r>
              <a:rPr lang="en-US" sz="1300" dirty="0"/>
              <a:t>, Image Link: </a:t>
            </a:r>
            <a:r>
              <a:rPr lang="en-US" sz="1300" dirty="0">
                <a:hlinkClick r:id="rId12"/>
              </a:rPr>
              <a:t>https://www.pexels.com/photo/person-swimming-on-body-of-water-863988</a:t>
            </a:r>
            <a:r>
              <a:rPr lang="en-US" sz="1300" dirty="0" smtClean="0">
                <a:hlinkClick r:id="rId12"/>
              </a:rPr>
              <a:t>/</a:t>
            </a:r>
            <a:r>
              <a:rPr lang="en-US" sz="1300" dirty="0"/>
              <a:t>, License: </a:t>
            </a:r>
            <a:r>
              <a:rPr lang="en-US" sz="1300" dirty="0">
                <a:hlinkClick r:id="rId13"/>
              </a:rPr>
              <a:t>https://www.pexels.com/license</a:t>
            </a:r>
            <a:r>
              <a:rPr lang="en-US" sz="1300" dirty="0" smtClean="0">
                <a:hlinkClick r:id="rId13"/>
              </a:rPr>
              <a:t>/</a:t>
            </a:r>
            <a:endParaRPr lang="en-US" sz="1300" dirty="0"/>
          </a:p>
          <a:p>
            <a:pPr marL="457200" indent="-457200">
              <a:buFont typeface="+mj-lt"/>
              <a:buAutoNum type="arabicPeriod" startAt="17"/>
            </a:pPr>
            <a:r>
              <a:rPr lang="en-US" sz="1300" dirty="0"/>
              <a:t>White Pillows on a Bed, Image Credit: Pexels.com/</a:t>
            </a:r>
            <a:r>
              <a:rPr lang="en-US" sz="1300" dirty="0" err="1"/>
              <a:t>Castorly</a:t>
            </a:r>
            <a:r>
              <a:rPr lang="en-US" sz="1300" dirty="0"/>
              <a:t> Stock, Image Link: </a:t>
            </a:r>
            <a:r>
              <a:rPr lang="en-US" sz="1300" dirty="0">
                <a:hlinkClick r:id="rId14"/>
              </a:rPr>
              <a:t>https://www.pexels.com/photo/white-pillows-on-a-bed-3682240/</a:t>
            </a:r>
            <a:r>
              <a:rPr lang="en-US" sz="1300" dirty="0"/>
              <a:t>, License: </a:t>
            </a:r>
            <a:r>
              <a:rPr lang="en-US" sz="1300" dirty="0">
                <a:hlinkClick r:id="rId13"/>
              </a:rPr>
              <a:t>https://www.pexels.com/license</a:t>
            </a:r>
            <a:r>
              <a:rPr lang="en-US" sz="1300" dirty="0" smtClean="0">
                <a:hlinkClick r:id="rId13"/>
              </a:rPr>
              <a:t>/</a:t>
            </a:r>
            <a:endParaRPr lang="en-US" sz="1300" dirty="0"/>
          </a:p>
        </p:txBody>
      </p:sp>
    </p:spTree>
    <p:extLst>
      <p:ext uri="{BB962C8B-B14F-4D97-AF65-F5344CB8AC3E}">
        <p14:creationId xmlns:p14="http://schemas.microsoft.com/office/powerpoint/2010/main" val="126638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44837"/>
            <a:ext cx="9819822" cy="747680"/>
          </a:xfrm>
        </p:spPr>
        <p:txBody>
          <a:bodyPr/>
          <a:lstStyle/>
          <a:p>
            <a:r>
              <a:rPr lang="en-US" dirty="0" smtClean="0"/>
              <a:t>MEDIA REFERENCES</a:t>
            </a:r>
            <a:endParaRPr lang="en-US" dirty="0"/>
          </a:p>
        </p:txBody>
      </p:sp>
      <p:sp>
        <p:nvSpPr>
          <p:cNvPr id="14" name="Content Placeholder 2"/>
          <p:cNvSpPr>
            <a:spLocks noGrp="1"/>
          </p:cNvSpPr>
          <p:nvPr>
            <p:ph idx="1"/>
          </p:nvPr>
        </p:nvSpPr>
        <p:spPr>
          <a:xfrm>
            <a:off x="695982" y="1075579"/>
            <a:ext cx="11169810" cy="2675824"/>
          </a:xfrm>
        </p:spPr>
        <p:txBody>
          <a:bodyPr/>
          <a:lstStyle/>
          <a:p>
            <a:pPr marL="457200" indent="-457200">
              <a:buFont typeface="+mj-lt"/>
              <a:buAutoNum type="arabicPeriod" startAt="26"/>
            </a:pPr>
            <a:r>
              <a:rPr lang="en-US" sz="1300" dirty="0" smtClean="0"/>
              <a:t>Feeding Bottle on Table, Image Credit: Pexels.com/Burst, </a:t>
            </a:r>
            <a:r>
              <a:rPr lang="en-US" sz="1300" dirty="0"/>
              <a:t>Image Link: </a:t>
            </a:r>
            <a:r>
              <a:rPr lang="en-US" sz="1300" dirty="0">
                <a:hlinkClick r:id="rId3"/>
              </a:rPr>
              <a:t>https://</a:t>
            </a:r>
            <a:r>
              <a:rPr lang="en-US" sz="1300" dirty="0" smtClean="0">
                <a:hlinkClick r:id="rId3"/>
              </a:rPr>
              <a:t>www.pexels.com/photo/bottle-container-high-chair-macro-374756/</a:t>
            </a:r>
            <a:r>
              <a:rPr lang="en-US" sz="1300" dirty="0"/>
              <a:t>, License: </a:t>
            </a:r>
            <a:r>
              <a:rPr lang="en-US" sz="1300" dirty="0">
                <a:hlinkClick r:id="rId4"/>
              </a:rPr>
              <a:t>https://www.pexels.com/creative-commons-images</a:t>
            </a:r>
            <a:r>
              <a:rPr lang="en-US" sz="1300" dirty="0" smtClean="0">
                <a:hlinkClick r:id="rId4"/>
              </a:rPr>
              <a:t>/</a:t>
            </a:r>
            <a:endParaRPr lang="en-US" sz="1300" dirty="0" smtClean="0"/>
          </a:p>
          <a:p>
            <a:pPr marL="457200" indent="-457200">
              <a:buFont typeface="+mj-lt"/>
              <a:buAutoNum type="arabicPeriod" startAt="26"/>
            </a:pPr>
            <a:r>
              <a:rPr lang="en-US" sz="1300" dirty="0" smtClean="0"/>
              <a:t>Fireman Illustration, Image Credit: Pexels.com/</a:t>
            </a:r>
            <a:r>
              <a:rPr lang="en-US" sz="1300" dirty="0" err="1" smtClean="0"/>
              <a:t>Pixabay</a:t>
            </a:r>
            <a:r>
              <a:rPr lang="en-US" sz="1300" dirty="0"/>
              <a:t>, Image Link: </a:t>
            </a:r>
            <a:r>
              <a:rPr lang="en-US" sz="1300" dirty="0">
                <a:hlinkClick r:id="rId5"/>
              </a:rPr>
              <a:t>https://www.pexels.com/photo/accident-action-danger-emergency-260367</a:t>
            </a:r>
            <a:r>
              <a:rPr lang="en-US" sz="1300" dirty="0" smtClean="0">
                <a:hlinkClick r:id="rId5"/>
              </a:rPr>
              <a:t>/</a:t>
            </a:r>
            <a:r>
              <a:rPr lang="en-US" sz="1300" dirty="0"/>
              <a:t>, License: </a:t>
            </a:r>
            <a:r>
              <a:rPr lang="en-US" sz="1300" dirty="0">
                <a:hlinkClick r:id="rId4"/>
              </a:rPr>
              <a:t>https://www.pexels.com/creative-commons-images</a:t>
            </a:r>
            <a:r>
              <a:rPr lang="en-US" sz="1300" dirty="0" smtClean="0">
                <a:hlinkClick r:id="rId4"/>
              </a:rPr>
              <a:t>/</a:t>
            </a:r>
            <a:endParaRPr lang="en-US" sz="1300" dirty="0"/>
          </a:p>
          <a:p>
            <a:pPr marL="457200" indent="-457200">
              <a:buFont typeface="+mj-lt"/>
              <a:buAutoNum type="arabicPeriod" startAt="26"/>
            </a:pPr>
            <a:r>
              <a:rPr lang="en-US" sz="1300" dirty="0" smtClean="0"/>
              <a:t>Top View of Green Field, Image Credit: Pexels.com/Tom Fisk</a:t>
            </a:r>
            <a:r>
              <a:rPr lang="en-US" sz="1300" dirty="0"/>
              <a:t>, Image Link: </a:t>
            </a:r>
            <a:r>
              <a:rPr lang="en-US" sz="1300" dirty="0">
                <a:hlinkClick r:id="rId6"/>
              </a:rPr>
              <a:t>https://www.pexels.com/photo/top-view-of-green-field-1595104</a:t>
            </a:r>
            <a:r>
              <a:rPr lang="en-US" sz="1300" dirty="0" smtClean="0">
                <a:hlinkClick r:id="rId6"/>
              </a:rPr>
              <a:t>/</a:t>
            </a:r>
            <a:r>
              <a:rPr lang="en-US" sz="1300" dirty="0"/>
              <a:t>, License: </a:t>
            </a:r>
            <a:r>
              <a:rPr lang="en-US" sz="1300" dirty="0">
                <a:hlinkClick r:id="rId7"/>
              </a:rPr>
              <a:t>https://www.pexels.com/license</a:t>
            </a:r>
            <a:r>
              <a:rPr lang="en-US" sz="1300" dirty="0" smtClean="0">
                <a:hlinkClick r:id="rId7"/>
              </a:rPr>
              <a:t>/</a:t>
            </a:r>
            <a:endParaRPr lang="en-US" sz="1300" dirty="0" smtClean="0"/>
          </a:p>
          <a:p>
            <a:pPr marL="457200" indent="-457200">
              <a:buFont typeface="+mj-lt"/>
              <a:buAutoNum type="arabicPeriod" startAt="26"/>
            </a:pPr>
            <a:r>
              <a:rPr lang="en-US" sz="1300" dirty="0" smtClean="0"/>
              <a:t>Silver Framed Hippie Sunglasses on Concrete, Image Credit: Pexels.com/</a:t>
            </a:r>
            <a:r>
              <a:rPr lang="en-US" sz="1300" dirty="0" err="1" smtClean="0"/>
              <a:t>asim</a:t>
            </a:r>
            <a:r>
              <a:rPr lang="en-US" sz="1300" dirty="0" smtClean="0"/>
              <a:t> </a:t>
            </a:r>
            <a:r>
              <a:rPr lang="en-US" sz="1300" dirty="0" err="1" smtClean="0"/>
              <a:t>alnamat</a:t>
            </a:r>
            <a:r>
              <a:rPr lang="en-US" sz="1300" dirty="0"/>
              <a:t>, Image Link: </a:t>
            </a:r>
            <a:r>
              <a:rPr lang="en-US" sz="1300" dirty="0">
                <a:hlinkClick r:id="rId8"/>
              </a:rPr>
              <a:t>https://www.pexels.com/photo/ball-shaped-beach-blur-close-up-343720</a:t>
            </a:r>
            <a:r>
              <a:rPr lang="en-US" sz="1300" dirty="0" smtClean="0">
                <a:hlinkClick r:id="rId8"/>
              </a:rPr>
              <a:t>/</a:t>
            </a:r>
            <a:r>
              <a:rPr lang="en-US" sz="1300" dirty="0"/>
              <a:t>, License: </a:t>
            </a:r>
            <a:r>
              <a:rPr lang="en-US" sz="1300" dirty="0">
                <a:hlinkClick r:id="rId7"/>
              </a:rPr>
              <a:t>https://www.pexels.com/license</a:t>
            </a:r>
            <a:r>
              <a:rPr lang="en-US" sz="1300" dirty="0" smtClean="0">
                <a:hlinkClick r:id="rId7"/>
              </a:rPr>
              <a:t>/</a:t>
            </a:r>
            <a:endParaRPr lang="en-US" sz="1300" dirty="0" smtClean="0"/>
          </a:p>
          <a:p>
            <a:pPr marL="457200" indent="-457200">
              <a:buFont typeface="+mj-lt"/>
              <a:buAutoNum type="arabicPeriod" startAt="26"/>
            </a:pPr>
            <a:r>
              <a:rPr lang="en-US" sz="1300" dirty="0" smtClean="0"/>
              <a:t>Jupiter’s Colorful Cloud Belts, Image Credit: NASA/JPL-Caltech/SwRI/MSSS/Kevin M. Gill</a:t>
            </a:r>
            <a:r>
              <a:rPr lang="en-US" sz="1300" dirty="0"/>
              <a:t>, Image Link: </a:t>
            </a:r>
            <a:r>
              <a:rPr lang="en-US" sz="1300" dirty="0">
                <a:hlinkClick r:id="rId9"/>
              </a:rPr>
              <a:t>https://www.flickr.com/photos/nasamarshall/39842488552/in/album-72157667410014672</a:t>
            </a:r>
            <a:r>
              <a:rPr lang="en-US" sz="1300" dirty="0" smtClean="0">
                <a:hlinkClick r:id="rId9"/>
              </a:rPr>
              <a:t>/</a:t>
            </a:r>
            <a:r>
              <a:rPr lang="en-US" sz="1300" dirty="0"/>
              <a:t>, License: </a:t>
            </a:r>
            <a:r>
              <a:rPr lang="en-US" sz="1300" dirty="0">
                <a:hlinkClick r:id="rId10"/>
              </a:rPr>
              <a:t>https://</a:t>
            </a:r>
            <a:r>
              <a:rPr lang="en-US" sz="1300" dirty="0" smtClean="0">
                <a:hlinkClick r:id="rId10"/>
              </a:rPr>
              <a:t>creativecommons.org/licenses/by-nc/2.0/legalcode</a:t>
            </a:r>
            <a:r>
              <a:rPr lang="en-US" sz="1300" dirty="0" smtClean="0"/>
              <a:t>    </a:t>
            </a:r>
            <a:endParaRPr lang="en-US" sz="1300" dirty="0"/>
          </a:p>
        </p:txBody>
      </p:sp>
    </p:spTree>
    <p:extLst>
      <p:ext uri="{BB962C8B-B14F-4D97-AF65-F5344CB8AC3E}">
        <p14:creationId xmlns:p14="http://schemas.microsoft.com/office/powerpoint/2010/main" val="104826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 JENNIFER DOMANOWSKI</a:t>
            </a:r>
            <a:endParaRPr lang="en-US" dirty="0"/>
          </a:p>
        </p:txBody>
      </p:sp>
      <p:sp>
        <p:nvSpPr>
          <p:cNvPr id="3" name="Content Placeholder 2"/>
          <p:cNvSpPr>
            <a:spLocks noGrp="1"/>
          </p:cNvSpPr>
          <p:nvPr>
            <p:ph idx="1"/>
          </p:nvPr>
        </p:nvSpPr>
        <p:spPr>
          <a:xfrm>
            <a:off x="1118265" y="1412203"/>
            <a:ext cx="4319022" cy="4656180"/>
          </a:xfrm>
        </p:spPr>
        <p:txBody>
          <a:bodyPr/>
          <a:lstStyle/>
          <a:p>
            <a:r>
              <a:rPr lang="en-US" dirty="0" smtClean="0"/>
              <a:t>Originally from Seattle, WA area</a:t>
            </a:r>
          </a:p>
          <a:p>
            <a:r>
              <a:rPr lang="en-US" dirty="0" smtClean="0"/>
              <a:t>B.S. in Materials Science and Engineering at Boise State University with a Certificate in Elementary Korean</a:t>
            </a:r>
          </a:p>
          <a:p>
            <a:r>
              <a:rPr lang="en-US" dirty="0" smtClean="0"/>
              <a:t>Internships at NASA Marshall Space Flight Center (MSFC) and NASA Glenn Research Center (GRC)</a:t>
            </a:r>
          </a:p>
          <a:p>
            <a:r>
              <a:rPr lang="en-US" dirty="0"/>
              <a:t>Materials Engineer at NASA Goddard Space Flight </a:t>
            </a:r>
            <a:r>
              <a:rPr lang="en-US" dirty="0" smtClean="0"/>
              <a:t>Center (GSFC)</a:t>
            </a:r>
            <a:endParaRPr lang="en-US" dirty="0"/>
          </a:p>
          <a:p>
            <a:r>
              <a:rPr lang="en-US" dirty="0"/>
              <a:t>Lab Manager for Thermal Spectroscopy &amp; Analysis and Mass Spectrometry </a:t>
            </a:r>
            <a:r>
              <a:rPr lang="en-US" dirty="0" smtClean="0"/>
              <a:t>Labs</a:t>
            </a:r>
            <a:endParaRPr lang="en-US" dirty="0"/>
          </a:p>
        </p:txBody>
      </p:sp>
      <p:grpSp>
        <p:nvGrpSpPr>
          <p:cNvPr id="11" name="Group 10"/>
          <p:cNvGrpSpPr/>
          <p:nvPr/>
        </p:nvGrpSpPr>
        <p:grpSpPr>
          <a:xfrm>
            <a:off x="5930489" y="1162878"/>
            <a:ext cx="5589230" cy="5226917"/>
            <a:chOff x="5930489" y="1162878"/>
            <a:chExt cx="5589230" cy="522691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617" y="1162878"/>
              <a:ext cx="2311735" cy="308231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604"/>
            <a:stretch/>
          </p:blipFill>
          <p:spPr>
            <a:xfrm>
              <a:off x="6858874" y="1172193"/>
              <a:ext cx="2302102" cy="3063682"/>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6223" t="10518" r="14887"/>
            <a:stretch/>
          </p:blipFill>
          <p:spPr>
            <a:xfrm>
              <a:off x="7803214" y="4289175"/>
              <a:ext cx="2111243" cy="2056759"/>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5618" t="13185" r="6306"/>
            <a:stretch/>
          </p:blipFill>
          <p:spPr>
            <a:xfrm>
              <a:off x="9956800" y="4289175"/>
              <a:ext cx="1562919" cy="2100620"/>
            </a:xfrm>
            <a:prstGeom prst="rect">
              <a:avLst/>
            </a:prstGeom>
          </p:spPr>
        </p:pic>
        <p:grpSp>
          <p:nvGrpSpPr>
            <p:cNvPr id="7" name="Group 6"/>
            <p:cNvGrpSpPr/>
            <p:nvPr/>
          </p:nvGrpSpPr>
          <p:grpSpPr>
            <a:xfrm>
              <a:off x="5930489" y="4345951"/>
              <a:ext cx="1939251" cy="2043844"/>
              <a:chOff x="5930489" y="4345951"/>
              <a:chExt cx="1939251" cy="2043844"/>
            </a:xfrm>
          </p:grpSpPr>
          <p:pic>
            <p:nvPicPr>
              <p:cNvPr id="9" name="Picture 2" descr="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0489" y="4345951"/>
                <a:ext cx="1830382" cy="18303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43542" y="6235907"/>
                <a:ext cx="926198"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a:t>
                </a:r>
                <a:r>
                  <a:rPr lang="en-US" sz="400" b="1" dirty="0" smtClean="0">
                    <a:solidFill>
                      <a:schemeClr val="bg1">
                        <a:lumMod val="50000"/>
                        <a:lumOff val="50000"/>
                      </a:schemeClr>
                    </a:solidFill>
                  </a:rPr>
                  <a:t>IMAGE CREDIT: NASA/GSFC</a:t>
                </a:r>
                <a:endParaRPr lang="en-US" sz="400" b="1" dirty="0">
                  <a:solidFill>
                    <a:schemeClr val="bg1">
                      <a:lumMod val="50000"/>
                      <a:lumOff val="50000"/>
                    </a:schemeClr>
                  </a:solidFill>
                </a:endParaRPr>
              </a:p>
            </p:txBody>
          </p:sp>
        </p:grpSp>
      </p:grpSp>
    </p:spTree>
    <p:extLst>
      <p:ext uri="{BB962C8B-B14F-4D97-AF65-F5344CB8AC3E}">
        <p14:creationId xmlns:p14="http://schemas.microsoft.com/office/powerpoint/2010/main" val="1172500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1495425" y="2219325"/>
            <a:ext cx="10001250" cy="3241673"/>
          </a:xfrm>
        </p:spPr>
        <p:txBody>
          <a:bodyPr/>
          <a:lstStyle/>
          <a:p>
            <a:r>
              <a:rPr lang="en-US" b="1" dirty="0" smtClean="0"/>
              <a:t>OVERVIEW OF SPACEFLIGHT PROJECTS, SPACE, AND HOW MATERIALS FIT IN THE BIG PICTURE</a:t>
            </a:r>
          </a:p>
          <a:p>
            <a:endParaRPr lang="en-US" b="1" dirty="0"/>
          </a:p>
        </p:txBody>
      </p:sp>
    </p:spTree>
    <p:extLst>
      <p:ext uri="{BB962C8B-B14F-4D97-AF65-F5344CB8AC3E}">
        <p14:creationId xmlns:p14="http://schemas.microsoft.com/office/powerpoint/2010/main" val="325833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MISSIONS &amp; HIGHLIGHTS</a:t>
            </a:r>
            <a:endParaRPr lang="en-US" dirty="0"/>
          </a:p>
        </p:txBody>
      </p:sp>
      <p:grpSp>
        <p:nvGrpSpPr>
          <p:cNvPr id="35" name="Group 34"/>
          <p:cNvGrpSpPr/>
          <p:nvPr/>
        </p:nvGrpSpPr>
        <p:grpSpPr>
          <a:xfrm>
            <a:off x="628752" y="1045625"/>
            <a:ext cx="11399471" cy="5469335"/>
            <a:chOff x="628752" y="1045625"/>
            <a:chExt cx="11399471" cy="5469335"/>
          </a:xfrm>
        </p:grpSpPr>
        <p:grpSp>
          <p:nvGrpSpPr>
            <p:cNvPr id="28" name="Group 27"/>
            <p:cNvGrpSpPr/>
            <p:nvPr/>
          </p:nvGrpSpPr>
          <p:grpSpPr>
            <a:xfrm>
              <a:off x="628752" y="1051722"/>
              <a:ext cx="3600532" cy="2393676"/>
              <a:chOff x="628752" y="1051722"/>
              <a:chExt cx="3600532" cy="239367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52" y="1051722"/>
                <a:ext cx="3484477" cy="2265477"/>
              </a:xfrm>
              <a:prstGeom prst="rect">
                <a:avLst/>
              </a:prstGeom>
            </p:spPr>
          </p:pic>
          <p:sp>
            <p:nvSpPr>
              <p:cNvPr id="12" name="TextBox 11"/>
              <p:cNvSpPr txBox="1"/>
              <p:nvPr/>
            </p:nvSpPr>
            <p:spPr>
              <a:xfrm>
                <a:off x="3303086" y="3291510"/>
                <a:ext cx="926198"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2</a:t>
                </a:r>
                <a:r>
                  <a:rPr lang="en-US" sz="400" b="1" dirty="0" smtClean="0">
                    <a:solidFill>
                      <a:schemeClr val="bg1">
                        <a:lumMod val="50000"/>
                        <a:lumOff val="50000"/>
                      </a:schemeClr>
                    </a:solidFill>
                  </a:rPr>
                  <a:t>IMAGE CREDIT: NASA/GSFC</a:t>
                </a:r>
                <a:endParaRPr lang="en-US" sz="400" b="1" dirty="0">
                  <a:solidFill>
                    <a:schemeClr val="bg1">
                      <a:lumMod val="50000"/>
                      <a:lumOff val="50000"/>
                    </a:schemeClr>
                  </a:solidFill>
                </a:endParaRPr>
              </a:p>
            </p:txBody>
          </p:sp>
        </p:grpSp>
        <p:grpSp>
          <p:nvGrpSpPr>
            <p:cNvPr id="29" name="Group 28"/>
            <p:cNvGrpSpPr/>
            <p:nvPr/>
          </p:nvGrpSpPr>
          <p:grpSpPr>
            <a:xfrm>
              <a:off x="634311" y="3368454"/>
              <a:ext cx="2098340" cy="3146506"/>
              <a:chOff x="634311" y="3368454"/>
              <a:chExt cx="2098340" cy="314650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11" y="3368454"/>
                <a:ext cx="2013613" cy="3017519"/>
              </a:xfrm>
              <a:prstGeom prst="rect">
                <a:avLst/>
              </a:prstGeom>
            </p:spPr>
          </p:pic>
          <p:sp>
            <p:nvSpPr>
              <p:cNvPr id="13" name="TextBox 12"/>
              <p:cNvSpPr txBox="1"/>
              <p:nvPr/>
            </p:nvSpPr>
            <p:spPr>
              <a:xfrm>
                <a:off x="1641117" y="6361072"/>
                <a:ext cx="1091534"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5</a:t>
                </a:r>
                <a:r>
                  <a:rPr lang="en-US" sz="400" b="1" dirty="0" smtClean="0">
                    <a:solidFill>
                      <a:schemeClr val="bg1">
                        <a:lumMod val="50000"/>
                        <a:lumOff val="50000"/>
                      </a:schemeClr>
                    </a:solidFill>
                  </a:rPr>
                  <a:t>IMAGE CREDIT: NASA/CHRIS GUNN</a:t>
                </a:r>
                <a:endParaRPr lang="en-US" sz="400" b="1" dirty="0">
                  <a:solidFill>
                    <a:schemeClr val="bg1">
                      <a:lumMod val="50000"/>
                      <a:lumOff val="50000"/>
                    </a:schemeClr>
                  </a:solidFill>
                </a:endParaRPr>
              </a:p>
            </p:txBody>
          </p:sp>
        </p:grpSp>
        <p:grpSp>
          <p:nvGrpSpPr>
            <p:cNvPr id="30" name="Group 29"/>
            <p:cNvGrpSpPr/>
            <p:nvPr/>
          </p:nvGrpSpPr>
          <p:grpSpPr>
            <a:xfrm>
              <a:off x="2691446" y="3877962"/>
              <a:ext cx="2752661" cy="2635739"/>
              <a:chOff x="2691446" y="3877962"/>
              <a:chExt cx="2752661" cy="2635739"/>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1446" y="3877962"/>
                <a:ext cx="2652918" cy="2508011"/>
              </a:xfrm>
              <a:prstGeom prst="rect">
                <a:avLst/>
              </a:prstGeom>
            </p:spPr>
          </p:pic>
          <p:sp>
            <p:nvSpPr>
              <p:cNvPr id="14" name="TextBox 13"/>
              <p:cNvSpPr txBox="1"/>
              <p:nvPr/>
            </p:nvSpPr>
            <p:spPr>
              <a:xfrm>
                <a:off x="3766185" y="6359813"/>
                <a:ext cx="1677922"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6</a:t>
                </a:r>
                <a:r>
                  <a:rPr lang="en-US" sz="400" b="1" dirty="0" smtClean="0">
                    <a:solidFill>
                      <a:schemeClr val="bg1">
                        <a:lumMod val="50000"/>
                        <a:lumOff val="50000"/>
                      </a:schemeClr>
                    </a:solidFill>
                  </a:rPr>
                  <a:t>IMAGE CREDIT: NASA/GODDARD/UNIVERSITY OF ARIZONA</a:t>
                </a:r>
                <a:endParaRPr lang="en-US" sz="400" b="1" dirty="0">
                  <a:solidFill>
                    <a:schemeClr val="bg1">
                      <a:lumMod val="50000"/>
                      <a:lumOff val="50000"/>
                    </a:schemeClr>
                  </a:solidFill>
                </a:endParaRPr>
              </a:p>
            </p:txBody>
          </p:sp>
        </p:grpSp>
        <p:grpSp>
          <p:nvGrpSpPr>
            <p:cNvPr id="31" name="Group 30"/>
            <p:cNvGrpSpPr/>
            <p:nvPr/>
          </p:nvGrpSpPr>
          <p:grpSpPr>
            <a:xfrm>
              <a:off x="5387885" y="3876240"/>
              <a:ext cx="3918091" cy="2637461"/>
              <a:chOff x="5387885" y="3876240"/>
              <a:chExt cx="3918091" cy="2637461"/>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7885" y="3876240"/>
                <a:ext cx="3801929" cy="2500155"/>
              </a:xfrm>
              <a:prstGeom prst="rect">
                <a:avLst/>
              </a:prstGeom>
            </p:spPr>
          </p:pic>
          <p:sp>
            <p:nvSpPr>
              <p:cNvPr id="15" name="TextBox 14"/>
              <p:cNvSpPr txBox="1"/>
              <p:nvPr/>
            </p:nvSpPr>
            <p:spPr>
              <a:xfrm>
                <a:off x="8379778" y="6359813"/>
                <a:ext cx="926198"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7</a:t>
                </a:r>
                <a:r>
                  <a:rPr lang="en-US" sz="400" b="1" dirty="0" smtClean="0">
                    <a:solidFill>
                      <a:schemeClr val="bg1">
                        <a:lumMod val="50000"/>
                        <a:lumOff val="50000"/>
                      </a:schemeClr>
                    </a:solidFill>
                  </a:rPr>
                  <a:t>IMAGE CREDIT: NASA/GSFC</a:t>
                </a:r>
                <a:endParaRPr lang="en-US" sz="400" b="1" dirty="0">
                  <a:solidFill>
                    <a:schemeClr val="bg1">
                      <a:lumMod val="50000"/>
                      <a:lumOff val="50000"/>
                    </a:schemeClr>
                  </a:solidFill>
                </a:endParaRPr>
              </a:p>
            </p:txBody>
          </p:sp>
        </p:grpSp>
        <p:grpSp>
          <p:nvGrpSpPr>
            <p:cNvPr id="34" name="Group 33"/>
            <p:cNvGrpSpPr/>
            <p:nvPr/>
          </p:nvGrpSpPr>
          <p:grpSpPr>
            <a:xfrm>
              <a:off x="4144953" y="1051722"/>
              <a:ext cx="2906416" cy="2803115"/>
              <a:chOff x="4144953" y="1051722"/>
              <a:chExt cx="2906416" cy="2803115"/>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4953" y="1051722"/>
                <a:ext cx="2796420" cy="2674916"/>
              </a:xfrm>
              <a:prstGeom prst="rect">
                <a:avLst/>
              </a:prstGeom>
            </p:spPr>
          </p:pic>
          <p:sp>
            <p:nvSpPr>
              <p:cNvPr id="17" name="TextBox 16"/>
              <p:cNvSpPr txBox="1"/>
              <p:nvPr/>
            </p:nvSpPr>
            <p:spPr>
              <a:xfrm>
                <a:off x="6125171" y="3700949"/>
                <a:ext cx="926198"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3</a:t>
                </a:r>
                <a:r>
                  <a:rPr lang="en-US" sz="400" b="1" dirty="0" smtClean="0">
                    <a:solidFill>
                      <a:schemeClr val="bg1">
                        <a:lumMod val="50000"/>
                        <a:lumOff val="50000"/>
                      </a:schemeClr>
                    </a:solidFill>
                  </a:rPr>
                  <a:t>IMAGE CREDIT: NASA/MSFC</a:t>
                </a:r>
                <a:endParaRPr lang="en-US" sz="400" b="1" dirty="0">
                  <a:solidFill>
                    <a:schemeClr val="bg1">
                      <a:lumMod val="50000"/>
                      <a:lumOff val="50000"/>
                    </a:schemeClr>
                  </a:solidFill>
                </a:endParaRPr>
              </a:p>
            </p:txBody>
          </p:sp>
        </p:grpSp>
        <p:grpSp>
          <p:nvGrpSpPr>
            <p:cNvPr id="32" name="Group 31"/>
            <p:cNvGrpSpPr/>
            <p:nvPr/>
          </p:nvGrpSpPr>
          <p:grpSpPr>
            <a:xfrm>
              <a:off x="9232040" y="3871090"/>
              <a:ext cx="2796183" cy="2642611"/>
              <a:chOff x="9232040" y="3871090"/>
              <a:chExt cx="2796183" cy="2642611"/>
            </a:xfrm>
          </p:grpSpPr>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23906" r="17023"/>
              <a:stretch/>
            </p:blipFill>
            <p:spPr>
              <a:xfrm>
                <a:off x="9232040" y="3871090"/>
                <a:ext cx="2672408" cy="2505306"/>
              </a:xfrm>
              <a:prstGeom prst="rect">
                <a:avLst/>
              </a:prstGeom>
            </p:spPr>
          </p:pic>
          <p:sp>
            <p:nvSpPr>
              <p:cNvPr id="26" name="TextBox 25"/>
              <p:cNvSpPr txBox="1"/>
              <p:nvPr/>
            </p:nvSpPr>
            <p:spPr>
              <a:xfrm>
                <a:off x="11102025" y="6359813"/>
                <a:ext cx="926198"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8</a:t>
                </a:r>
                <a:r>
                  <a:rPr lang="en-US" sz="400" b="1" dirty="0" smtClean="0">
                    <a:solidFill>
                      <a:schemeClr val="bg1">
                        <a:lumMod val="50000"/>
                        <a:lumOff val="50000"/>
                      </a:schemeClr>
                    </a:solidFill>
                  </a:rPr>
                  <a:t>IMAGE CREDIT: NASA/MSFC</a:t>
                </a:r>
                <a:endParaRPr lang="en-US" sz="400" b="1" dirty="0">
                  <a:solidFill>
                    <a:schemeClr val="bg1">
                      <a:lumMod val="50000"/>
                      <a:lumOff val="50000"/>
                    </a:schemeClr>
                  </a:solidFill>
                </a:endParaRPr>
              </a:p>
            </p:txBody>
          </p:sp>
        </p:grpSp>
        <p:grpSp>
          <p:nvGrpSpPr>
            <p:cNvPr id="33" name="Group 32"/>
            <p:cNvGrpSpPr/>
            <p:nvPr/>
          </p:nvGrpSpPr>
          <p:grpSpPr>
            <a:xfrm>
              <a:off x="6973097" y="1045625"/>
              <a:ext cx="5001442" cy="2803115"/>
              <a:chOff x="6973097" y="1045625"/>
              <a:chExt cx="5001442" cy="2803115"/>
            </a:xfrm>
          </p:grpSpPr>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t="12484" r="1583" b="1"/>
              <a:stretch/>
            </p:blipFill>
            <p:spPr>
              <a:xfrm>
                <a:off x="6973097" y="1045625"/>
                <a:ext cx="4931350" cy="2681013"/>
              </a:xfrm>
              <a:prstGeom prst="rect">
                <a:avLst/>
              </a:prstGeom>
            </p:spPr>
          </p:pic>
          <p:sp>
            <p:nvSpPr>
              <p:cNvPr id="27" name="TextBox 26"/>
              <p:cNvSpPr txBox="1"/>
              <p:nvPr/>
            </p:nvSpPr>
            <p:spPr>
              <a:xfrm>
                <a:off x="10669772" y="3694852"/>
                <a:ext cx="1304767"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4</a:t>
                </a:r>
                <a:r>
                  <a:rPr lang="en-US" sz="400" b="1" dirty="0" smtClean="0">
                    <a:solidFill>
                      <a:schemeClr val="bg1">
                        <a:lumMod val="50000"/>
                        <a:lumOff val="50000"/>
                      </a:schemeClr>
                    </a:solidFill>
                  </a:rPr>
                  <a:t>IMAGE CREDIT: NASA/JPL-CALTECH/MSSS</a:t>
                </a:r>
                <a:endParaRPr lang="en-US" sz="400" b="1" dirty="0">
                  <a:solidFill>
                    <a:schemeClr val="bg1">
                      <a:lumMod val="50000"/>
                      <a:lumOff val="50000"/>
                    </a:schemeClr>
                  </a:solidFill>
                </a:endParaRPr>
              </a:p>
            </p:txBody>
          </p:sp>
        </p:grpSp>
      </p:grpSp>
    </p:spTree>
    <p:extLst>
      <p:ext uri="{BB962C8B-B14F-4D97-AF65-F5344CB8AC3E}">
        <p14:creationId xmlns:p14="http://schemas.microsoft.com/office/powerpoint/2010/main" val="4152284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CENTERS</a:t>
            </a:r>
            <a:endParaRPr lang="en-US" dirty="0"/>
          </a:p>
        </p:txBody>
      </p:sp>
      <p:grpSp>
        <p:nvGrpSpPr>
          <p:cNvPr id="3" name="Group 2"/>
          <p:cNvGrpSpPr/>
          <p:nvPr/>
        </p:nvGrpSpPr>
        <p:grpSpPr>
          <a:xfrm>
            <a:off x="1195753" y="1082130"/>
            <a:ext cx="10200693" cy="5335142"/>
            <a:chOff x="1195753" y="1082130"/>
            <a:chExt cx="10200693" cy="5335142"/>
          </a:xfrm>
        </p:grpSpPr>
        <p:grpSp>
          <p:nvGrpSpPr>
            <p:cNvPr id="4" name="Group 3"/>
            <p:cNvGrpSpPr/>
            <p:nvPr/>
          </p:nvGrpSpPr>
          <p:grpSpPr>
            <a:xfrm>
              <a:off x="1195753" y="1082130"/>
              <a:ext cx="9939366" cy="5145529"/>
              <a:chOff x="1765628" y="1301854"/>
              <a:chExt cx="9105572" cy="517525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90" t="857" r="504" b="1903"/>
              <a:stretch/>
            </p:blipFill>
            <p:spPr>
              <a:xfrm>
                <a:off x="1765628" y="1301854"/>
                <a:ext cx="9105572" cy="5175250"/>
              </a:xfrm>
              <a:prstGeom prst="rect">
                <a:avLst/>
              </a:prstGeom>
            </p:spPr>
          </p:pic>
          <p:sp>
            <p:nvSpPr>
              <p:cNvPr id="6" name="5-Point Star 5"/>
              <p:cNvSpPr/>
              <p:nvPr/>
            </p:nvSpPr>
            <p:spPr>
              <a:xfrm>
                <a:off x="8199662" y="3623837"/>
                <a:ext cx="242727" cy="242727"/>
              </a:xfrm>
              <a:prstGeom prst="star5">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277288" y="4194960"/>
                <a:ext cx="1455605" cy="451528"/>
              </a:xfrm>
              <a:prstGeom prst="rect">
                <a:avLst/>
              </a:prstGeom>
              <a:noFill/>
              <a:ln w="38100">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998498" y="1849054"/>
                <a:ext cx="1675458" cy="299466"/>
              </a:xfrm>
              <a:prstGeom prst="rect">
                <a:avLst/>
              </a:prstGeom>
              <a:noFill/>
              <a:ln w="38100">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87202" y="1998786"/>
                <a:ext cx="1502841" cy="472281"/>
              </a:xfrm>
              <a:prstGeom prst="rect">
                <a:avLst/>
              </a:prstGeom>
              <a:noFill/>
              <a:ln w="38100">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7234462" y="4471605"/>
                <a:ext cx="242727" cy="242727"/>
              </a:xfrm>
              <a:prstGeom prst="star5">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7527989" y="3500622"/>
                <a:ext cx="242727" cy="242727"/>
              </a:xfrm>
              <a:prstGeom prst="star5">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10470248" y="6263384"/>
              <a:ext cx="926198"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9</a:t>
              </a:r>
              <a:r>
                <a:rPr lang="en-US" sz="400" b="1" dirty="0" smtClean="0">
                  <a:solidFill>
                    <a:schemeClr val="bg1">
                      <a:lumMod val="50000"/>
                      <a:lumOff val="50000"/>
                    </a:schemeClr>
                  </a:solidFill>
                </a:rPr>
                <a:t>IMAGE CREDIT: NASA</a:t>
              </a:r>
              <a:endParaRPr lang="en-US" sz="400" b="1" dirty="0">
                <a:solidFill>
                  <a:schemeClr val="bg1">
                    <a:lumMod val="50000"/>
                    <a:lumOff val="50000"/>
                  </a:schemeClr>
                </a:solidFill>
              </a:endParaRPr>
            </a:p>
          </p:txBody>
        </p:sp>
      </p:grpSp>
    </p:spTree>
    <p:extLst>
      <p:ext uri="{BB962C8B-B14F-4D97-AF65-F5344CB8AC3E}">
        <p14:creationId xmlns:p14="http://schemas.microsoft.com/office/powerpoint/2010/main" val="47062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PROJECT LIFE CYCLE</a:t>
            </a:r>
            <a:endParaRPr lang="en-US" dirty="0"/>
          </a:p>
        </p:txBody>
      </p:sp>
      <p:grpSp>
        <p:nvGrpSpPr>
          <p:cNvPr id="8" name="Group 7"/>
          <p:cNvGrpSpPr/>
          <p:nvPr/>
        </p:nvGrpSpPr>
        <p:grpSpPr>
          <a:xfrm>
            <a:off x="4122855" y="955565"/>
            <a:ext cx="7789905" cy="5597183"/>
            <a:chOff x="4122855" y="955565"/>
            <a:chExt cx="7789905" cy="5597183"/>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92" t="4952" r="2911" b="1692"/>
            <a:stretch/>
          </p:blipFill>
          <p:spPr>
            <a:xfrm>
              <a:off x="4122855" y="955565"/>
              <a:ext cx="7789905" cy="5597183"/>
            </a:xfrm>
            <a:prstGeom prst="rect">
              <a:avLst/>
            </a:prstGeom>
          </p:spPr>
        </p:pic>
        <p:sp>
          <p:nvSpPr>
            <p:cNvPr id="6" name="TextBox 5"/>
            <p:cNvSpPr txBox="1"/>
            <p:nvPr/>
          </p:nvSpPr>
          <p:spPr>
            <a:xfrm>
              <a:off x="11135783" y="6394450"/>
              <a:ext cx="776977"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10</a:t>
              </a:r>
              <a:r>
                <a:rPr lang="en-US" sz="400" b="1" dirty="0" smtClean="0">
                  <a:solidFill>
                    <a:schemeClr val="bg1">
                      <a:lumMod val="50000"/>
                      <a:lumOff val="50000"/>
                    </a:schemeClr>
                  </a:solidFill>
                </a:rPr>
                <a:t>IMAGE CREDIT: NASA</a:t>
              </a:r>
              <a:endParaRPr lang="en-US" sz="400" b="1" dirty="0">
                <a:solidFill>
                  <a:schemeClr val="bg1">
                    <a:lumMod val="50000"/>
                    <a:lumOff val="50000"/>
                  </a:schemeClr>
                </a:solidFill>
              </a:endParaRPr>
            </a:p>
          </p:txBody>
        </p:sp>
      </p:grpSp>
      <p:graphicFrame>
        <p:nvGraphicFramePr>
          <p:cNvPr id="7" name="Content Placeholder 6"/>
          <p:cNvGraphicFramePr>
            <a:graphicFrameLocks noGrp="1"/>
          </p:cNvGraphicFramePr>
          <p:nvPr>
            <p:ph idx="1"/>
            <p:extLst>
              <p:ext uri="{D42A27DB-BD31-4B8C-83A1-F6EECF244321}">
                <p14:modId xmlns:p14="http://schemas.microsoft.com/office/powerpoint/2010/main" val="3278168940"/>
              </p:ext>
            </p:extLst>
          </p:nvPr>
        </p:nvGraphicFramePr>
        <p:xfrm>
          <a:off x="762001" y="1243002"/>
          <a:ext cx="3295650" cy="4830624"/>
        </p:xfrm>
        <a:graphic>
          <a:graphicData uri="http://schemas.openxmlformats.org/drawingml/2006/table">
            <a:tbl>
              <a:tblPr firstRow="1" bandRow="1">
                <a:tableStyleId>{5C22544A-7EE6-4342-B048-85BDC9FD1C3A}</a:tableStyleId>
              </a:tblPr>
              <a:tblGrid>
                <a:gridCol w="3295650">
                  <a:extLst>
                    <a:ext uri="{9D8B030D-6E8A-4147-A177-3AD203B41FA5}">
                      <a16:colId xmlns:a16="http://schemas.microsoft.com/office/drawing/2014/main" val="1696154676"/>
                    </a:ext>
                  </a:extLst>
                </a:gridCol>
              </a:tblGrid>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rgbClr val="FFFFFF"/>
                          </a:solidFill>
                          <a:latin typeface="+mn-lt"/>
                          <a:ea typeface="+mn-ea"/>
                          <a:cs typeface="+mn-cs"/>
                        </a:rPr>
                        <a:t>Pre-Phase A and Phase 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062080278"/>
                  </a:ext>
                </a:extLst>
              </a:tr>
              <a:tr h="443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bg1"/>
                          </a:solidFill>
                          <a:latin typeface="+mn-lt"/>
                          <a:ea typeface="+mn-ea"/>
                          <a:cs typeface="+mn-cs"/>
                        </a:rPr>
                        <a:t>Concept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bg1"/>
                          </a:solidFill>
                          <a:latin typeface="+mn-lt"/>
                          <a:ea typeface="+mn-ea"/>
                          <a:cs typeface="+mn-cs"/>
                        </a:rPr>
                        <a:t>Concept</a:t>
                      </a:r>
                      <a:r>
                        <a:rPr lang="en-US" sz="1200" b="0" i="1" kern="1200" baseline="0" dirty="0" smtClean="0">
                          <a:solidFill>
                            <a:schemeClr val="bg1"/>
                          </a:solidFill>
                          <a:latin typeface="+mn-lt"/>
                          <a:ea typeface="+mn-ea"/>
                          <a:cs typeface="+mn-cs"/>
                        </a:rPr>
                        <a:t> </a:t>
                      </a:r>
                      <a:r>
                        <a:rPr lang="en-US" sz="1200" b="0" i="1" kern="1200" dirty="0" smtClean="0">
                          <a:solidFill>
                            <a:schemeClr val="bg1"/>
                          </a:solidFill>
                          <a:latin typeface="+mn-lt"/>
                          <a:ea typeface="+mn-ea"/>
                          <a:cs typeface="+mn-cs"/>
                        </a:rPr>
                        <a:t>and Technology Development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401846696"/>
                  </a:ext>
                </a:extLst>
              </a:tr>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rgbClr val="FFFFFF"/>
                          </a:solidFill>
                          <a:latin typeface="+mn-lt"/>
                          <a:ea typeface="+mn-ea"/>
                          <a:cs typeface="+mn-cs"/>
                        </a:rPr>
                        <a:t>Phase</a:t>
                      </a:r>
                      <a:r>
                        <a:rPr lang="en-US" sz="1600" b="1" i="0" kern="1200" dirty="0" smtClean="0">
                          <a:solidFill>
                            <a:schemeClr val="bg1"/>
                          </a:solidFill>
                          <a:latin typeface="+mn-lt"/>
                          <a:ea typeface="+mn-ea"/>
                          <a:cs typeface="+mn-cs"/>
                        </a:rPr>
                        <a:t> </a:t>
                      </a:r>
                      <a:r>
                        <a:rPr lang="en-US" sz="1600" b="1" i="0" kern="1200" dirty="0" smtClean="0">
                          <a:solidFill>
                            <a:srgbClr val="FFFFFF"/>
                          </a:solidFill>
                          <a:latin typeface="+mn-lt"/>
                          <a:ea typeface="+mn-ea"/>
                          <a:cs typeface="+mn-cs"/>
                        </a:rPr>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87980058"/>
                  </a:ext>
                </a:extLst>
              </a:tr>
              <a:tr h="443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bg1"/>
                          </a:solidFill>
                          <a:latin typeface="+mn-lt"/>
                          <a:ea typeface="+mn-ea"/>
                          <a:cs typeface="+mn-cs"/>
                        </a:rPr>
                        <a:t>Preliminary</a:t>
                      </a:r>
                      <a:r>
                        <a:rPr lang="en-US" sz="1200" b="0" i="1" kern="1200" baseline="0" dirty="0" smtClean="0">
                          <a:solidFill>
                            <a:schemeClr val="bg1"/>
                          </a:solidFill>
                          <a:latin typeface="+mn-lt"/>
                          <a:ea typeface="+mn-ea"/>
                          <a:cs typeface="+mn-cs"/>
                        </a:rPr>
                        <a:t>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smtClean="0">
                          <a:solidFill>
                            <a:schemeClr val="bg1"/>
                          </a:solidFill>
                          <a:latin typeface="+mn-lt"/>
                          <a:ea typeface="+mn-ea"/>
                          <a:cs typeface="+mn-cs"/>
                        </a:rPr>
                        <a:t>Technology Completion</a:t>
                      </a:r>
                      <a:endParaRPr lang="en-US" sz="1200" b="0" i="1" kern="1200" dirty="0" smtClean="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294093251"/>
                  </a:ext>
                </a:extLst>
              </a:tr>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rgbClr val="FFFFFF"/>
                          </a:solidFill>
                          <a:latin typeface="+mn-lt"/>
                          <a:ea typeface="+mn-ea"/>
                          <a:cs typeface="+mn-cs"/>
                        </a:rPr>
                        <a:t>Phase 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12386963"/>
                  </a:ext>
                </a:extLst>
              </a:tr>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bg1"/>
                          </a:solidFill>
                          <a:latin typeface="+mn-lt"/>
                          <a:ea typeface="+mn-ea"/>
                          <a:cs typeface="+mn-cs"/>
                        </a:rPr>
                        <a:t>Final</a:t>
                      </a:r>
                      <a:r>
                        <a:rPr lang="en-US" sz="1200" b="0" i="1" kern="1200" baseline="0" dirty="0" smtClean="0">
                          <a:solidFill>
                            <a:schemeClr val="bg1"/>
                          </a:solidFill>
                          <a:latin typeface="+mn-lt"/>
                          <a:ea typeface="+mn-ea"/>
                          <a:cs typeface="+mn-cs"/>
                        </a:rPr>
                        <a:t> Design and Fabrication</a:t>
                      </a:r>
                      <a:endParaRPr lang="en-US" sz="1200" b="0" i="1" kern="1200" dirty="0" smtClean="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708959816"/>
                  </a:ext>
                </a:extLst>
              </a:tr>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rgbClr val="FFFFFF"/>
                          </a:solidFill>
                          <a:latin typeface="+mn-lt"/>
                          <a:ea typeface="+mn-ea"/>
                          <a:cs typeface="+mn-cs"/>
                        </a:rPr>
                        <a:t>Phase 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372716168"/>
                  </a:ext>
                </a:extLst>
              </a:tr>
              <a:tr h="621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bg1"/>
                          </a:solidFill>
                          <a:latin typeface="+mn-lt"/>
                          <a:ea typeface="+mn-ea"/>
                          <a:cs typeface="+mn-cs"/>
                        </a:rPr>
                        <a:t>System Assembly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bg1"/>
                          </a:solidFill>
                          <a:latin typeface="+mn-lt"/>
                          <a:ea typeface="+mn-ea"/>
                          <a:cs typeface="+mn-cs"/>
                        </a:rPr>
                        <a:t>Integration</a:t>
                      </a:r>
                      <a:r>
                        <a:rPr lang="en-US" sz="1200" b="0" i="1" kern="1200" baseline="0" dirty="0" smtClean="0">
                          <a:solidFill>
                            <a:schemeClr val="bg1"/>
                          </a:solidFill>
                          <a:latin typeface="+mn-lt"/>
                          <a:ea typeface="+mn-ea"/>
                          <a:cs typeface="+mn-cs"/>
                        </a:rPr>
                        <a:t> &amp; Test (I&amp;T)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smtClean="0">
                          <a:solidFill>
                            <a:schemeClr val="bg1"/>
                          </a:solidFill>
                          <a:latin typeface="+mn-lt"/>
                          <a:ea typeface="+mn-ea"/>
                          <a:cs typeface="+mn-cs"/>
                        </a:rPr>
                        <a:t>Launch &amp; Checkout</a:t>
                      </a:r>
                      <a:endParaRPr lang="en-US" sz="1200" b="0" i="1" kern="1200" dirty="0" smtClean="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338582057"/>
                  </a:ext>
                </a:extLst>
              </a:tr>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rgbClr val="FFFFFF"/>
                          </a:solidFill>
                          <a:latin typeface="+mn-lt"/>
                          <a:ea typeface="+mn-ea"/>
                          <a:cs typeface="+mn-cs"/>
                        </a:rPr>
                        <a:t>Phase 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424015526"/>
                  </a:ext>
                </a:extLst>
              </a:tr>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bg1"/>
                          </a:solidFill>
                          <a:latin typeface="+mn-lt"/>
                          <a:ea typeface="+mn-ea"/>
                          <a:cs typeface="+mn-cs"/>
                        </a:rPr>
                        <a:t>Operations</a:t>
                      </a:r>
                      <a:r>
                        <a:rPr lang="en-US" sz="1200" b="0" i="1" kern="1200" baseline="0" dirty="0" smtClean="0">
                          <a:solidFill>
                            <a:schemeClr val="bg1"/>
                          </a:solidFill>
                          <a:latin typeface="+mn-lt"/>
                          <a:ea typeface="+mn-ea"/>
                          <a:cs typeface="+mn-cs"/>
                        </a:rPr>
                        <a:t> and Sustainment</a:t>
                      </a:r>
                      <a:endParaRPr lang="en-US" sz="1200" b="0" i="1" kern="1200" dirty="0" smtClean="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916510433"/>
                  </a:ext>
                </a:extLst>
              </a:tr>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rgbClr val="FFFFFF"/>
                          </a:solidFill>
                          <a:latin typeface="+mn-lt"/>
                          <a:ea typeface="+mn-ea"/>
                          <a:cs typeface="+mn-cs"/>
                        </a:rPr>
                        <a:t>Phase</a:t>
                      </a:r>
                      <a:r>
                        <a:rPr lang="en-US" sz="1600" b="1" i="0" kern="1200" baseline="0" dirty="0" smtClean="0">
                          <a:solidFill>
                            <a:srgbClr val="FFFFFF"/>
                          </a:solidFill>
                          <a:latin typeface="+mn-lt"/>
                          <a:ea typeface="+mn-ea"/>
                          <a:cs typeface="+mn-cs"/>
                        </a:rPr>
                        <a:t> F</a:t>
                      </a:r>
                      <a:endParaRPr lang="en-US" sz="1600" b="1" i="0" kern="1200" dirty="0" smtClean="0">
                        <a:solidFill>
                          <a:srgbClr val="FFFFFF"/>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47929141"/>
                  </a:ext>
                </a:extLst>
              </a:tr>
              <a:tr h="36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bg1"/>
                          </a:solidFill>
                          <a:latin typeface="+mn-lt"/>
                          <a:ea typeface="+mn-ea"/>
                          <a:cs typeface="+mn-cs"/>
                        </a:rPr>
                        <a:t>Closeout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858129758"/>
                  </a:ext>
                </a:extLst>
              </a:tr>
            </a:tbl>
          </a:graphicData>
        </a:graphic>
      </p:graphicFrame>
      <p:sp>
        <p:nvSpPr>
          <p:cNvPr id="9" name="Rectangle 8"/>
          <p:cNvSpPr/>
          <p:nvPr/>
        </p:nvSpPr>
        <p:spPr>
          <a:xfrm>
            <a:off x="762001" y="2063750"/>
            <a:ext cx="3295650" cy="25463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582994" y="3963769"/>
            <a:ext cx="1474657" cy="646331"/>
          </a:xfrm>
          <a:prstGeom prst="rect">
            <a:avLst/>
          </a:prstGeom>
          <a:noFill/>
        </p:spPr>
        <p:txBody>
          <a:bodyPr wrap="square" rtlCol="0">
            <a:spAutoFit/>
          </a:bodyPr>
          <a:lstStyle/>
          <a:p>
            <a:pPr algn="ctr"/>
            <a:r>
              <a:rPr lang="en-US" sz="1200" b="1" dirty="0" smtClean="0">
                <a:solidFill>
                  <a:srgbClr val="FF0000"/>
                </a:solidFill>
              </a:rPr>
              <a:t>Materials </a:t>
            </a:r>
            <a:br>
              <a:rPr lang="en-US" sz="1200" b="1" dirty="0" smtClean="0">
                <a:solidFill>
                  <a:srgbClr val="FF0000"/>
                </a:solidFill>
              </a:rPr>
            </a:br>
            <a:r>
              <a:rPr lang="en-US" sz="1200" b="1" dirty="0" smtClean="0">
                <a:solidFill>
                  <a:srgbClr val="FF0000"/>
                </a:solidFill>
              </a:rPr>
              <a:t>Lab Testing &amp; Analysis Support</a:t>
            </a:r>
            <a:endParaRPr lang="en-US" sz="1200" b="1" dirty="0">
              <a:solidFill>
                <a:srgbClr val="FF0000"/>
              </a:solidFill>
            </a:endParaRPr>
          </a:p>
        </p:txBody>
      </p:sp>
    </p:spTree>
    <p:extLst>
      <p:ext uri="{BB962C8B-B14F-4D97-AF65-F5344CB8AC3E}">
        <p14:creationId xmlns:p14="http://schemas.microsoft.com/office/powerpoint/2010/main" val="350692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ENVIRONMENT</a:t>
            </a:r>
            <a:endParaRPr lang="en-US" dirty="0"/>
          </a:p>
        </p:txBody>
      </p:sp>
      <p:grpSp>
        <p:nvGrpSpPr>
          <p:cNvPr id="7" name="Group 6"/>
          <p:cNvGrpSpPr/>
          <p:nvPr/>
        </p:nvGrpSpPr>
        <p:grpSpPr>
          <a:xfrm>
            <a:off x="696028" y="4375149"/>
            <a:ext cx="11216732" cy="2221155"/>
            <a:chOff x="696028" y="4375149"/>
            <a:chExt cx="11216732" cy="2221155"/>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9299" b="10423"/>
            <a:stretch/>
          </p:blipFill>
          <p:spPr>
            <a:xfrm>
              <a:off x="696028" y="4375149"/>
              <a:ext cx="11168244" cy="2076451"/>
            </a:xfrm>
            <a:prstGeom prst="rect">
              <a:avLst/>
            </a:prstGeom>
          </p:spPr>
        </p:pic>
        <p:sp>
          <p:nvSpPr>
            <p:cNvPr id="8" name="TextBox 7"/>
            <p:cNvSpPr txBox="1"/>
            <p:nvPr/>
          </p:nvSpPr>
          <p:spPr>
            <a:xfrm>
              <a:off x="10545233" y="6442416"/>
              <a:ext cx="1367527" cy="153888"/>
            </a:xfrm>
            <a:prstGeom prst="rect">
              <a:avLst/>
            </a:prstGeom>
            <a:noFill/>
          </p:spPr>
          <p:txBody>
            <a:bodyPr wrap="square" rtlCol="0">
              <a:spAutoFit/>
            </a:bodyPr>
            <a:lstStyle/>
            <a:p>
              <a:r>
                <a:rPr lang="en-US" sz="400" b="1" baseline="30000" dirty="0" smtClean="0">
                  <a:solidFill>
                    <a:schemeClr val="bg1">
                      <a:lumMod val="50000"/>
                      <a:lumOff val="50000"/>
                    </a:schemeClr>
                  </a:solidFill>
                </a:rPr>
                <a:t>11</a:t>
              </a:r>
              <a:r>
                <a:rPr lang="en-US" sz="400" b="1" dirty="0" smtClean="0">
                  <a:solidFill>
                    <a:schemeClr val="bg1">
                      <a:lumMod val="50000"/>
                      <a:lumOff val="50000"/>
                    </a:schemeClr>
                  </a:solidFill>
                </a:rPr>
                <a:t>IMAGE CREDIT: ESA/Hubble &amp; NASA, RELICS</a:t>
              </a:r>
              <a:endParaRPr lang="en-US" sz="400" b="1" dirty="0">
                <a:solidFill>
                  <a:schemeClr val="bg1">
                    <a:lumMod val="50000"/>
                    <a:lumOff val="50000"/>
                  </a:schemeClr>
                </a:solidFill>
              </a:endParaRPr>
            </a:p>
          </p:txBody>
        </p:sp>
      </p:grpSp>
      <p:sp>
        <p:nvSpPr>
          <p:cNvPr id="10" name="Content Placeholder 2"/>
          <p:cNvSpPr>
            <a:spLocks noGrp="1"/>
          </p:cNvSpPr>
          <p:nvPr>
            <p:ph idx="1"/>
          </p:nvPr>
        </p:nvSpPr>
        <p:spPr>
          <a:xfrm>
            <a:off x="766372" y="1075128"/>
            <a:ext cx="7663265" cy="3202830"/>
          </a:xfrm>
        </p:spPr>
        <p:txBody>
          <a:bodyPr/>
          <a:lstStyle/>
          <a:p>
            <a:r>
              <a:rPr lang="en-US" dirty="0" smtClean="0"/>
              <a:t>Space</a:t>
            </a:r>
          </a:p>
          <a:p>
            <a:pPr lvl="1"/>
            <a:r>
              <a:rPr lang="en-US" dirty="0" smtClean="0"/>
              <a:t>Vacuum: “A space entirely devoid of matter” </a:t>
            </a:r>
            <a:r>
              <a:rPr lang="en-US" sz="800" i="1" dirty="0" smtClean="0"/>
              <a:t>from Oxford Languages Dictionary</a:t>
            </a:r>
            <a:endParaRPr lang="en-US" i="1" dirty="0" smtClean="0"/>
          </a:p>
          <a:p>
            <a:pPr lvl="1"/>
            <a:r>
              <a:rPr lang="en-US" dirty="0" smtClean="0"/>
              <a:t>Extreme temperatures </a:t>
            </a:r>
          </a:p>
          <a:p>
            <a:pPr lvl="1"/>
            <a:r>
              <a:rPr lang="en-US" dirty="0" smtClean="0"/>
              <a:t>Radiation</a:t>
            </a:r>
          </a:p>
          <a:p>
            <a:pPr lvl="1"/>
            <a:r>
              <a:rPr lang="en-US" dirty="0" smtClean="0"/>
              <a:t>Magnetic fields</a:t>
            </a:r>
          </a:p>
          <a:p>
            <a:pPr lvl="1"/>
            <a:r>
              <a:rPr lang="en-US" dirty="0" smtClean="0"/>
              <a:t>Space weather (solar wind, solar flares)</a:t>
            </a:r>
          </a:p>
          <a:p>
            <a:pPr lvl="1"/>
            <a:r>
              <a:rPr lang="en-US" dirty="0" smtClean="0"/>
              <a:t>Atomic oxygen</a:t>
            </a:r>
          </a:p>
          <a:p>
            <a:pPr lvl="1"/>
            <a:r>
              <a:rPr lang="en-US" dirty="0"/>
              <a:t>M</a:t>
            </a:r>
            <a:r>
              <a:rPr lang="en-US" dirty="0" smtClean="0"/>
              <a:t>icrometeoroid and orbital debris</a:t>
            </a:r>
          </a:p>
          <a:p>
            <a:pPr lvl="1"/>
            <a:r>
              <a:rPr lang="en-US" dirty="0" smtClean="0"/>
              <a:t>Orbits</a:t>
            </a:r>
          </a:p>
          <a:p>
            <a:pPr lvl="2"/>
            <a:r>
              <a:rPr lang="en-US" sz="1600" dirty="0" smtClean="0"/>
              <a:t>Examples: Low Earth Orbit (LEO), Geostationary Earth Orbit (GEO)</a:t>
            </a:r>
          </a:p>
        </p:txBody>
      </p:sp>
      <p:grpSp>
        <p:nvGrpSpPr>
          <p:cNvPr id="1032" name="Group 1031"/>
          <p:cNvGrpSpPr/>
          <p:nvPr/>
        </p:nvGrpSpPr>
        <p:grpSpPr>
          <a:xfrm>
            <a:off x="8749383" y="1153271"/>
            <a:ext cx="3011828" cy="2961123"/>
            <a:chOff x="8749383" y="1153271"/>
            <a:chExt cx="3011828" cy="2961123"/>
          </a:xfrm>
        </p:grpSpPr>
        <p:grpSp>
          <p:nvGrpSpPr>
            <p:cNvPr id="23" name="Group 22"/>
            <p:cNvGrpSpPr/>
            <p:nvPr/>
          </p:nvGrpSpPr>
          <p:grpSpPr>
            <a:xfrm>
              <a:off x="8749383" y="1153271"/>
              <a:ext cx="3011828" cy="2961123"/>
              <a:chOff x="8749383" y="1153271"/>
              <a:chExt cx="3011828" cy="2961123"/>
            </a:xfrm>
          </p:grpSpPr>
          <p:grpSp>
            <p:nvGrpSpPr>
              <p:cNvPr id="18" name="Group 17"/>
              <p:cNvGrpSpPr/>
              <p:nvPr/>
            </p:nvGrpSpPr>
            <p:grpSpPr>
              <a:xfrm>
                <a:off x="9661802" y="1975231"/>
                <a:ext cx="1249888" cy="1249888"/>
                <a:chOff x="9661802" y="1975231"/>
                <a:chExt cx="1249888" cy="1249888"/>
              </a:xfrm>
            </p:grpSpPr>
            <p:sp>
              <p:nvSpPr>
                <p:cNvPr id="9" name="Oval 8"/>
                <p:cNvSpPr/>
                <p:nvPr/>
              </p:nvSpPr>
              <p:spPr>
                <a:xfrm>
                  <a:off x="9661802" y="1975231"/>
                  <a:ext cx="1249888" cy="1249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9671050" y="2349500"/>
                  <a:ext cx="298450" cy="654086"/>
                </a:xfrm>
                <a:custGeom>
                  <a:avLst/>
                  <a:gdLst>
                    <a:gd name="connsiteX0" fmla="*/ 44450 w 298450"/>
                    <a:gd name="connsiteY0" fmla="*/ 0 h 654086"/>
                    <a:gd name="connsiteX1" fmla="*/ 44450 w 298450"/>
                    <a:gd name="connsiteY1" fmla="*/ 0 h 654086"/>
                    <a:gd name="connsiteX2" fmla="*/ 107950 w 298450"/>
                    <a:gd name="connsiteY2" fmla="*/ 44450 h 654086"/>
                    <a:gd name="connsiteX3" fmla="*/ 127000 w 298450"/>
                    <a:gd name="connsiteY3" fmla="*/ 57150 h 654086"/>
                    <a:gd name="connsiteX4" fmla="*/ 146050 w 298450"/>
                    <a:gd name="connsiteY4" fmla="*/ 63500 h 654086"/>
                    <a:gd name="connsiteX5" fmla="*/ 158750 w 298450"/>
                    <a:gd name="connsiteY5" fmla="*/ 82550 h 654086"/>
                    <a:gd name="connsiteX6" fmla="*/ 177800 w 298450"/>
                    <a:gd name="connsiteY6" fmla="*/ 88900 h 654086"/>
                    <a:gd name="connsiteX7" fmla="*/ 196850 w 298450"/>
                    <a:gd name="connsiteY7" fmla="*/ 101600 h 654086"/>
                    <a:gd name="connsiteX8" fmla="*/ 215900 w 298450"/>
                    <a:gd name="connsiteY8" fmla="*/ 139700 h 654086"/>
                    <a:gd name="connsiteX9" fmla="*/ 234950 w 298450"/>
                    <a:gd name="connsiteY9" fmla="*/ 152400 h 654086"/>
                    <a:gd name="connsiteX10" fmla="*/ 241300 w 298450"/>
                    <a:gd name="connsiteY10" fmla="*/ 171450 h 654086"/>
                    <a:gd name="connsiteX11" fmla="*/ 228600 w 298450"/>
                    <a:gd name="connsiteY11" fmla="*/ 209550 h 654086"/>
                    <a:gd name="connsiteX12" fmla="*/ 222250 w 298450"/>
                    <a:gd name="connsiteY12" fmla="*/ 228600 h 654086"/>
                    <a:gd name="connsiteX13" fmla="*/ 203200 w 298450"/>
                    <a:gd name="connsiteY13" fmla="*/ 266700 h 654086"/>
                    <a:gd name="connsiteX14" fmla="*/ 215900 w 298450"/>
                    <a:gd name="connsiteY14" fmla="*/ 311150 h 654086"/>
                    <a:gd name="connsiteX15" fmla="*/ 222250 w 298450"/>
                    <a:gd name="connsiteY15" fmla="*/ 336550 h 654086"/>
                    <a:gd name="connsiteX16" fmla="*/ 228600 w 298450"/>
                    <a:gd name="connsiteY16" fmla="*/ 355600 h 654086"/>
                    <a:gd name="connsiteX17" fmla="*/ 241300 w 298450"/>
                    <a:gd name="connsiteY17" fmla="*/ 400050 h 654086"/>
                    <a:gd name="connsiteX18" fmla="*/ 254000 w 298450"/>
                    <a:gd name="connsiteY18" fmla="*/ 419100 h 654086"/>
                    <a:gd name="connsiteX19" fmla="*/ 260350 w 298450"/>
                    <a:gd name="connsiteY19" fmla="*/ 438150 h 654086"/>
                    <a:gd name="connsiteX20" fmla="*/ 273050 w 298450"/>
                    <a:gd name="connsiteY20" fmla="*/ 457200 h 654086"/>
                    <a:gd name="connsiteX21" fmla="*/ 279400 w 298450"/>
                    <a:gd name="connsiteY21" fmla="*/ 476250 h 654086"/>
                    <a:gd name="connsiteX22" fmla="*/ 298450 w 298450"/>
                    <a:gd name="connsiteY22" fmla="*/ 514350 h 654086"/>
                    <a:gd name="connsiteX23" fmla="*/ 292100 w 298450"/>
                    <a:gd name="connsiteY23" fmla="*/ 558800 h 654086"/>
                    <a:gd name="connsiteX24" fmla="*/ 285750 w 298450"/>
                    <a:gd name="connsiteY24" fmla="*/ 577850 h 654086"/>
                    <a:gd name="connsiteX25" fmla="*/ 247650 w 298450"/>
                    <a:gd name="connsiteY25" fmla="*/ 603250 h 654086"/>
                    <a:gd name="connsiteX26" fmla="*/ 228600 w 298450"/>
                    <a:gd name="connsiteY26" fmla="*/ 615950 h 654086"/>
                    <a:gd name="connsiteX27" fmla="*/ 209550 w 298450"/>
                    <a:gd name="connsiteY27" fmla="*/ 628650 h 654086"/>
                    <a:gd name="connsiteX28" fmla="*/ 190500 w 298450"/>
                    <a:gd name="connsiteY28" fmla="*/ 635000 h 654086"/>
                    <a:gd name="connsiteX29" fmla="*/ 171450 w 298450"/>
                    <a:gd name="connsiteY29" fmla="*/ 654050 h 654086"/>
                    <a:gd name="connsiteX30" fmla="*/ 107950 w 298450"/>
                    <a:gd name="connsiteY30" fmla="*/ 596900 h 654086"/>
                    <a:gd name="connsiteX31" fmla="*/ 25400 w 298450"/>
                    <a:gd name="connsiteY31" fmla="*/ 463550 h 654086"/>
                    <a:gd name="connsiteX32" fmla="*/ 6350 w 298450"/>
                    <a:gd name="connsiteY32" fmla="*/ 381000 h 654086"/>
                    <a:gd name="connsiteX33" fmla="*/ 0 w 298450"/>
                    <a:gd name="connsiteY33" fmla="*/ 311150 h 654086"/>
                    <a:gd name="connsiteX34" fmla="*/ 0 w 298450"/>
                    <a:gd name="connsiteY34" fmla="*/ 209550 h 654086"/>
                    <a:gd name="connsiteX35" fmla="*/ 38100 w 298450"/>
                    <a:gd name="connsiteY35" fmla="*/ 101600 h 654086"/>
                    <a:gd name="connsiteX36" fmla="*/ 44450 w 298450"/>
                    <a:gd name="connsiteY36" fmla="*/ 0 h 65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450" h="654086">
                      <a:moveTo>
                        <a:pt x="44450" y="0"/>
                      </a:moveTo>
                      <a:lnTo>
                        <a:pt x="44450" y="0"/>
                      </a:lnTo>
                      <a:lnTo>
                        <a:pt x="107950" y="44450"/>
                      </a:lnTo>
                      <a:cubicBezTo>
                        <a:pt x="114225" y="48794"/>
                        <a:pt x="119760" y="54737"/>
                        <a:pt x="127000" y="57150"/>
                      </a:cubicBezTo>
                      <a:lnTo>
                        <a:pt x="146050" y="63500"/>
                      </a:lnTo>
                      <a:cubicBezTo>
                        <a:pt x="150283" y="69850"/>
                        <a:pt x="152791" y="77782"/>
                        <a:pt x="158750" y="82550"/>
                      </a:cubicBezTo>
                      <a:cubicBezTo>
                        <a:pt x="163977" y="86731"/>
                        <a:pt x="171813" y="85907"/>
                        <a:pt x="177800" y="88900"/>
                      </a:cubicBezTo>
                      <a:cubicBezTo>
                        <a:pt x="184626" y="92313"/>
                        <a:pt x="190500" y="97367"/>
                        <a:pt x="196850" y="101600"/>
                      </a:cubicBezTo>
                      <a:cubicBezTo>
                        <a:pt x="202015" y="117094"/>
                        <a:pt x="203590" y="127390"/>
                        <a:pt x="215900" y="139700"/>
                      </a:cubicBezTo>
                      <a:cubicBezTo>
                        <a:pt x="221296" y="145096"/>
                        <a:pt x="228600" y="148167"/>
                        <a:pt x="234950" y="152400"/>
                      </a:cubicBezTo>
                      <a:cubicBezTo>
                        <a:pt x="237067" y="158750"/>
                        <a:pt x="242039" y="164797"/>
                        <a:pt x="241300" y="171450"/>
                      </a:cubicBezTo>
                      <a:cubicBezTo>
                        <a:pt x="239822" y="184755"/>
                        <a:pt x="232833" y="196850"/>
                        <a:pt x="228600" y="209550"/>
                      </a:cubicBezTo>
                      <a:cubicBezTo>
                        <a:pt x="226483" y="215900"/>
                        <a:pt x="225963" y="223031"/>
                        <a:pt x="222250" y="228600"/>
                      </a:cubicBezTo>
                      <a:cubicBezTo>
                        <a:pt x="205837" y="253219"/>
                        <a:pt x="211963" y="240410"/>
                        <a:pt x="203200" y="266700"/>
                      </a:cubicBezTo>
                      <a:cubicBezTo>
                        <a:pt x="223051" y="346105"/>
                        <a:pt x="197680" y="247381"/>
                        <a:pt x="215900" y="311150"/>
                      </a:cubicBezTo>
                      <a:cubicBezTo>
                        <a:pt x="218298" y="319541"/>
                        <a:pt x="219852" y="328159"/>
                        <a:pt x="222250" y="336550"/>
                      </a:cubicBezTo>
                      <a:cubicBezTo>
                        <a:pt x="224089" y="342986"/>
                        <a:pt x="226761" y="349164"/>
                        <a:pt x="228600" y="355600"/>
                      </a:cubicBezTo>
                      <a:cubicBezTo>
                        <a:pt x="231313" y="365095"/>
                        <a:pt x="236225" y="389900"/>
                        <a:pt x="241300" y="400050"/>
                      </a:cubicBezTo>
                      <a:cubicBezTo>
                        <a:pt x="244713" y="406876"/>
                        <a:pt x="250587" y="412274"/>
                        <a:pt x="254000" y="419100"/>
                      </a:cubicBezTo>
                      <a:cubicBezTo>
                        <a:pt x="256993" y="425087"/>
                        <a:pt x="257357" y="432163"/>
                        <a:pt x="260350" y="438150"/>
                      </a:cubicBezTo>
                      <a:cubicBezTo>
                        <a:pt x="263763" y="444976"/>
                        <a:pt x="269637" y="450374"/>
                        <a:pt x="273050" y="457200"/>
                      </a:cubicBezTo>
                      <a:cubicBezTo>
                        <a:pt x="276043" y="463187"/>
                        <a:pt x="276407" y="470263"/>
                        <a:pt x="279400" y="476250"/>
                      </a:cubicBezTo>
                      <a:cubicBezTo>
                        <a:pt x="304019" y="525489"/>
                        <a:pt x="282489" y="466467"/>
                        <a:pt x="298450" y="514350"/>
                      </a:cubicBezTo>
                      <a:cubicBezTo>
                        <a:pt x="296333" y="529167"/>
                        <a:pt x="295035" y="544124"/>
                        <a:pt x="292100" y="558800"/>
                      </a:cubicBezTo>
                      <a:cubicBezTo>
                        <a:pt x="290787" y="565364"/>
                        <a:pt x="290483" y="573117"/>
                        <a:pt x="285750" y="577850"/>
                      </a:cubicBezTo>
                      <a:cubicBezTo>
                        <a:pt x="274957" y="588643"/>
                        <a:pt x="260350" y="594783"/>
                        <a:pt x="247650" y="603250"/>
                      </a:cubicBezTo>
                      <a:lnTo>
                        <a:pt x="228600" y="615950"/>
                      </a:lnTo>
                      <a:cubicBezTo>
                        <a:pt x="222250" y="620183"/>
                        <a:pt x="216790" y="626237"/>
                        <a:pt x="209550" y="628650"/>
                      </a:cubicBezTo>
                      <a:lnTo>
                        <a:pt x="190500" y="635000"/>
                      </a:lnTo>
                      <a:cubicBezTo>
                        <a:pt x="176626" y="655811"/>
                        <a:pt x="185432" y="654050"/>
                        <a:pt x="171450" y="654050"/>
                      </a:cubicBezTo>
                      <a:lnTo>
                        <a:pt x="107950" y="596900"/>
                      </a:lnTo>
                      <a:lnTo>
                        <a:pt x="25400" y="463550"/>
                      </a:lnTo>
                      <a:lnTo>
                        <a:pt x="6350" y="381000"/>
                      </a:lnTo>
                      <a:lnTo>
                        <a:pt x="0" y="311150"/>
                      </a:lnTo>
                      <a:lnTo>
                        <a:pt x="0" y="209550"/>
                      </a:lnTo>
                      <a:lnTo>
                        <a:pt x="38100" y="101600"/>
                      </a:lnTo>
                      <a:lnTo>
                        <a:pt x="44450"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6200" y="2686050"/>
                  <a:ext cx="565150" cy="495300"/>
                </a:xfrm>
                <a:custGeom>
                  <a:avLst/>
                  <a:gdLst>
                    <a:gd name="connsiteX0" fmla="*/ 279400 w 565150"/>
                    <a:gd name="connsiteY0" fmla="*/ 495300 h 495300"/>
                    <a:gd name="connsiteX1" fmla="*/ 50800 w 565150"/>
                    <a:gd name="connsiteY1" fmla="*/ 488950 h 495300"/>
                    <a:gd name="connsiteX2" fmla="*/ 25400 w 565150"/>
                    <a:gd name="connsiteY2" fmla="*/ 450850 h 495300"/>
                    <a:gd name="connsiteX3" fmla="*/ 0 w 565150"/>
                    <a:gd name="connsiteY3" fmla="*/ 387350 h 495300"/>
                    <a:gd name="connsiteX4" fmla="*/ 19050 w 565150"/>
                    <a:gd name="connsiteY4" fmla="*/ 177800 h 495300"/>
                    <a:gd name="connsiteX5" fmla="*/ 165100 w 565150"/>
                    <a:gd name="connsiteY5" fmla="*/ 38100 h 495300"/>
                    <a:gd name="connsiteX6" fmla="*/ 393700 w 565150"/>
                    <a:gd name="connsiteY6" fmla="*/ 0 h 495300"/>
                    <a:gd name="connsiteX7" fmla="*/ 527050 w 565150"/>
                    <a:gd name="connsiteY7" fmla="*/ 107950 h 495300"/>
                    <a:gd name="connsiteX8" fmla="*/ 565150 w 565150"/>
                    <a:gd name="connsiteY8" fmla="*/ 203200 h 495300"/>
                    <a:gd name="connsiteX9" fmla="*/ 552450 w 565150"/>
                    <a:gd name="connsiteY9" fmla="*/ 247650 h 495300"/>
                    <a:gd name="connsiteX10" fmla="*/ 488950 w 565150"/>
                    <a:gd name="connsiteY10" fmla="*/ 330200 h 495300"/>
                    <a:gd name="connsiteX11" fmla="*/ 469900 w 565150"/>
                    <a:gd name="connsiteY11" fmla="*/ 368300 h 495300"/>
                    <a:gd name="connsiteX12" fmla="*/ 431800 w 565150"/>
                    <a:gd name="connsiteY12" fmla="*/ 412750 h 495300"/>
                    <a:gd name="connsiteX13" fmla="*/ 374650 w 565150"/>
                    <a:gd name="connsiteY13" fmla="*/ 444500 h 495300"/>
                    <a:gd name="connsiteX14" fmla="*/ 342900 w 565150"/>
                    <a:gd name="connsiteY14" fmla="*/ 457200 h 495300"/>
                    <a:gd name="connsiteX15" fmla="*/ 279400 w 565150"/>
                    <a:gd name="connsiteY1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5150" h="495300">
                      <a:moveTo>
                        <a:pt x="279400" y="495300"/>
                      </a:moveTo>
                      <a:lnTo>
                        <a:pt x="50800" y="488950"/>
                      </a:lnTo>
                      <a:lnTo>
                        <a:pt x="25400" y="450850"/>
                      </a:lnTo>
                      <a:lnTo>
                        <a:pt x="0" y="387350"/>
                      </a:lnTo>
                      <a:lnTo>
                        <a:pt x="19050" y="177800"/>
                      </a:lnTo>
                      <a:lnTo>
                        <a:pt x="165100" y="38100"/>
                      </a:lnTo>
                      <a:lnTo>
                        <a:pt x="393700" y="0"/>
                      </a:lnTo>
                      <a:lnTo>
                        <a:pt x="527050" y="107950"/>
                      </a:lnTo>
                      <a:lnTo>
                        <a:pt x="565150" y="203200"/>
                      </a:lnTo>
                      <a:lnTo>
                        <a:pt x="552450" y="247650"/>
                      </a:lnTo>
                      <a:lnTo>
                        <a:pt x="488950" y="330200"/>
                      </a:lnTo>
                      <a:lnTo>
                        <a:pt x="469900" y="368300"/>
                      </a:lnTo>
                      <a:lnTo>
                        <a:pt x="431800" y="412750"/>
                      </a:lnTo>
                      <a:lnTo>
                        <a:pt x="374650" y="444500"/>
                      </a:lnTo>
                      <a:lnTo>
                        <a:pt x="342900" y="457200"/>
                      </a:lnTo>
                      <a:lnTo>
                        <a:pt x="279400" y="49530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10301294" y="1992320"/>
                  <a:ext cx="463550" cy="311150"/>
                </a:xfrm>
                <a:custGeom>
                  <a:avLst/>
                  <a:gdLst>
                    <a:gd name="connsiteX0" fmla="*/ 0 w 463550"/>
                    <a:gd name="connsiteY0" fmla="*/ 0 h 311150"/>
                    <a:gd name="connsiteX1" fmla="*/ 12700 w 463550"/>
                    <a:gd name="connsiteY1" fmla="*/ 101600 h 311150"/>
                    <a:gd name="connsiteX2" fmla="*/ 25400 w 463550"/>
                    <a:gd name="connsiteY2" fmla="*/ 133350 h 311150"/>
                    <a:gd name="connsiteX3" fmla="*/ 114300 w 463550"/>
                    <a:gd name="connsiteY3" fmla="*/ 203200 h 311150"/>
                    <a:gd name="connsiteX4" fmla="*/ 228600 w 463550"/>
                    <a:gd name="connsiteY4" fmla="*/ 285750 h 311150"/>
                    <a:gd name="connsiteX5" fmla="*/ 317500 w 463550"/>
                    <a:gd name="connsiteY5" fmla="*/ 311150 h 311150"/>
                    <a:gd name="connsiteX6" fmla="*/ 406400 w 463550"/>
                    <a:gd name="connsiteY6" fmla="*/ 285750 h 311150"/>
                    <a:gd name="connsiteX7" fmla="*/ 450850 w 463550"/>
                    <a:gd name="connsiteY7" fmla="*/ 273050 h 311150"/>
                    <a:gd name="connsiteX8" fmla="*/ 463550 w 463550"/>
                    <a:gd name="connsiteY8" fmla="*/ 228600 h 311150"/>
                    <a:gd name="connsiteX9" fmla="*/ 393700 w 463550"/>
                    <a:gd name="connsiteY9" fmla="*/ 158750 h 311150"/>
                    <a:gd name="connsiteX10" fmla="*/ 323850 w 463550"/>
                    <a:gd name="connsiteY10" fmla="*/ 101600 h 311150"/>
                    <a:gd name="connsiteX11" fmla="*/ 292100 w 463550"/>
                    <a:gd name="connsiteY11" fmla="*/ 82550 h 311150"/>
                    <a:gd name="connsiteX12" fmla="*/ 209550 w 463550"/>
                    <a:gd name="connsiteY12" fmla="*/ 50800 h 311150"/>
                    <a:gd name="connsiteX13" fmla="*/ 120650 w 463550"/>
                    <a:gd name="connsiteY13" fmla="*/ 19050 h 311150"/>
                    <a:gd name="connsiteX14" fmla="*/ 76200 w 463550"/>
                    <a:gd name="connsiteY14" fmla="*/ 25400 h 311150"/>
                    <a:gd name="connsiteX15" fmla="*/ 0 w 463550"/>
                    <a:gd name="connsiteY15"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3550" h="311150">
                      <a:moveTo>
                        <a:pt x="0" y="0"/>
                      </a:moveTo>
                      <a:lnTo>
                        <a:pt x="12700" y="101600"/>
                      </a:lnTo>
                      <a:lnTo>
                        <a:pt x="25400" y="133350"/>
                      </a:lnTo>
                      <a:lnTo>
                        <a:pt x="114300" y="203200"/>
                      </a:lnTo>
                      <a:lnTo>
                        <a:pt x="228600" y="285750"/>
                      </a:lnTo>
                      <a:lnTo>
                        <a:pt x="317500" y="311150"/>
                      </a:lnTo>
                      <a:lnTo>
                        <a:pt x="406400" y="285750"/>
                      </a:lnTo>
                      <a:lnTo>
                        <a:pt x="450850" y="273050"/>
                      </a:lnTo>
                      <a:lnTo>
                        <a:pt x="463550" y="228600"/>
                      </a:lnTo>
                      <a:lnTo>
                        <a:pt x="393700" y="158750"/>
                      </a:lnTo>
                      <a:lnTo>
                        <a:pt x="323850" y="101600"/>
                      </a:lnTo>
                      <a:lnTo>
                        <a:pt x="292100" y="82550"/>
                      </a:lnTo>
                      <a:lnTo>
                        <a:pt x="209550" y="50800"/>
                      </a:lnTo>
                      <a:lnTo>
                        <a:pt x="120650" y="19050"/>
                      </a:lnTo>
                      <a:lnTo>
                        <a:pt x="76200" y="25400"/>
                      </a:lnTo>
                      <a:lnTo>
                        <a:pt x="0"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8749383" y="1153271"/>
                <a:ext cx="3011828" cy="2961123"/>
                <a:chOff x="8749383" y="1153271"/>
                <a:chExt cx="3011828" cy="2961123"/>
              </a:xfrm>
            </p:grpSpPr>
            <p:sp>
              <p:nvSpPr>
                <p:cNvPr id="11" name="Oval 10"/>
                <p:cNvSpPr/>
                <p:nvPr/>
              </p:nvSpPr>
              <p:spPr>
                <a:xfrm>
                  <a:off x="8800088" y="1153271"/>
                  <a:ext cx="2961123" cy="2961123"/>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8749383" y="1172319"/>
                  <a:ext cx="757110" cy="369332"/>
                </a:xfrm>
                <a:prstGeom prst="rect">
                  <a:avLst/>
                </a:prstGeom>
                <a:noFill/>
              </p:spPr>
              <p:txBody>
                <a:bodyPr wrap="square" rtlCol="0">
                  <a:spAutoFit/>
                </a:bodyPr>
                <a:lstStyle/>
                <a:p>
                  <a:r>
                    <a:rPr lang="en-US" dirty="0">
                      <a:solidFill>
                        <a:srgbClr val="00B050"/>
                      </a:solidFill>
                    </a:rPr>
                    <a:t>G</a:t>
                  </a:r>
                  <a:r>
                    <a:rPr lang="en-US" dirty="0" smtClean="0">
                      <a:solidFill>
                        <a:srgbClr val="00B050"/>
                      </a:solidFill>
                    </a:rPr>
                    <a:t>EO</a:t>
                  </a:r>
                  <a:endParaRPr lang="en-US" dirty="0">
                    <a:solidFill>
                      <a:srgbClr val="00B050"/>
                    </a:solidFill>
                  </a:endParaRPr>
                </a:p>
              </p:txBody>
            </p:sp>
          </p:grpSp>
          <p:grpSp>
            <p:nvGrpSpPr>
              <p:cNvPr id="20" name="Group 19"/>
              <p:cNvGrpSpPr/>
              <p:nvPr/>
            </p:nvGrpSpPr>
            <p:grpSpPr>
              <a:xfrm>
                <a:off x="9506493" y="1541651"/>
                <a:ext cx="1568382" cy="1873466"/>
                <a:chOff x="9506493" y="1541651"/>
                <a:chExt cx="1568382" cy="1873466"/>
              </a:xfrm>
            </p:grpSpPr>
            <p:sp>
              <p:nvSpPr>
                <p:cNvPr id="13" name="Oval 12"/>
                <p:cNvSpPr/>
                <p:nvPr/>
              </p:nvSpPr>
              <p:spPr>
                <a:xfrm>
                  <a:off x="9506493" y="1846735"/>
                  <a:ext cx="1568382" cy="1568382"/>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9620134" y="1541651"/>
                  <a:ext cx="646331" cy="369332"/>
                </a:xfrm>
                <a:prstGeom prst="rect">
                  <a:avLst/>
                </a:prstGeom>
                <a:noFill/>
              </p:spPr>
              <p:txBody>
                <a:bodyPr wrap="none" rtlCol="0">
                  <a:spAutoFit/>
                </a:bodyPr>
                <a:lstStyle/>
                <a:p>
                  <a:r>
                    <a:rPr lang="en-US" dirty="0">
                      <a:solidFill>
                        <a:srgbClr val="FF0000"/>
                      </a:solidFill>
                    </a:rPr>
                    <a:t>L</a:t>
                  </a:r>
                  <a:r>
                    <a:rPr lang="en-US" dirty="0" smtClean="0">
                      <a:solidFill>
                        <a:srgbClr val="FF0000"/>
                      </a:solidFill>
                    </a:rPr>
                    <a:t>EO</a:t>
                  </a:r>
                  <a:endParaRPr lang="en-US" dirty="0">
                    <a:solidFill>
                      <a:srgbClr val="FF0000"/>
                    </a:solidFill>
                  </a:endParaRPr>
                </a:p>
              </p:txBody>
            </p:sp>
          </p:grpSp>
        </p:grpSp>
        <p:grpSp>
          <p:nvGrpSpPr>
            <p:cNvPr id="1030" name="Group 1029"/>
            <p:cNvGrpSpPr/>
            <p:nvPr/>
          </p:nvGrpSpPr>
          <p:grpSpPr>
            <a:xfrm>
              <a:off x="10454318" y="1685854"/>
              <a:ext cx="963725" cy="328238"/>
              <a:chOff x="10454318" y="1685854"/>
              <a:chExt cx="963725" cy="328238"/>
            </a:xfrm>
          </p:grpSpPr>
          <p:grpSp>
            <p:nvGrpSpPr>
              <p:cNvPr id="1025" name="Group 1024"/>
              <p:cNvGrpSpPr/>
              <p:nvPr/>
            </p:nvGrpSpPr>
            <p:grpSpPr>
              <a:xfrm>
                <a:off x="10518775" y="1919619"/>
                <a:ext cx="130534" cy="94473"/>
                <a:chOff x="7949840" y="3688476"/>
                <a:chExt cx="144499" cy="173413"/>
              </a:xfrm>
            </p:grpSpPr>
            <p:cxnSp>
              <p:nvCxnSpPr>
                <p:cNvPr id="25" name="Straight Connector 24"/>
                <p:cNvCxnSpPr/>
                <p:nvPr/>
              </p:nvCxnSpPr>
              <p:spPr>
                <a:xfrm>
                  <a:off x="7952754" y="3688476"/>
                  <a:ext cx="1415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49840" y="3861889"/>
                  <a:ext cx="1415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22221" y="3694985"/>
                  <a:ext cx="0" cy="1669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7" name="TextBox 1026"/>
              <p:cNvSpPr txBox="1"/>
              <p:nvPr/>
            </p:nvSpPr>
            <p:spPr>
              <a:xfrm>
                <a:off x="10454318" y="1685854"/>
                <a:ext cx="963725" cy="246221"/>
              </a:xfrm>
              <a:prstGeom prst="rect">
                <a:avLst/>
              </a:prstGeom>
              <a:noFill/>
            </p:spPr>
            <p:txBody>
              <a:bodyPr wrap="none" rtlCol="0">
                <a:spAutoFit/>
              </a:bodyPr>
              <a:lstStyle/>
              <a:p>
                <a:r>
                  <a:rPr lang="en-US" sz="1000" dirty="0" smtClean="0">
                    <a:solidFill>
                      <a:srgbClr val="FF0000"/>
                    </a:solidFill>
                  </a:rPr>
                  <a:t>160-2,000 km</a:t>
                </a:r>
                <a:endParaRPr lang="en-US" sz="1000" dirty="0">
                  <a:solidFill>
                    <a:srgbClr val="FF0000"/>
                  </a:solidFill>
                </a:endParaRPr>
              </a:p>
            </p:txBody>
          </p:sp>
        </p:grpSp>
        <p:grpSp>
          <p:nvGrpSpPr>
            <p:cNvPr id="1031" name="Group 1030"/>
            <p:cNvGrpSpPr/>
            <p:nvPr/>
          </p:nvGrpSpPr>
          <p:grpSpPr>
            <a:xfrm>
              <a:off x="10234175" y="3239071"/>
              <a:ext cx="779381" cy="868971"/>
              <a:chOff x="10234175" y="3239071"/>
              <a:chExt cx="779381" cy="868971"/>
            </a:xfrm>
          </p:grpSpPr>
          <p:grpSp>
            <p:nvGrpSpPr>
              <p:cNvPr id="1029" name="Group 1028"/>
              <p:cNvGrpSpPr/>
              <p:nvPr/>
            </p:nvGrpSpPr>
            <p:grpSpPr>
              <a:xfrm>
                <a:off x="10234175" y="3239071"/>
                <a:ext cx="92948" cy="868971"/>
                <a:chOff x="8265284" y="3092488"/>
                <a:chExt cx="92948" cy="868971"/>
              </a:xfrm>
            </p:grpSpPr>
            <p:cxnSp>
              <p:nvCxnSpPr>
                <p:cNvPr id="37" name="Straight Connector 36"/>
                <p:cNvCxnSpPr/>
                <p:nvPr/>
              </p:nvCxnSpPr>
              <p:spPr>
                <a:xfrm>
                  <a:off x="8266100" y="3092488"/>
                  <a:ext cx="9213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65284" y="3961389"/>
                  <a:ext cx="9213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11350" y="3093537"/>
                  <a:ext cx="409" cy="86792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10234175" y="3541386"/>
                <a:ext cx="779381" cy="246221"/>
              </a:xfrm>
              <a:prstGeom prst="rect">
                <a:avLst/>
              </a:prstGeom>
              <a:noFill/>
            </p:spPr>
            <p:txBody>
              <a:bodyPr wrap="none" rtlCol="0">
                <a:spAutoFit/>
              </a:bodyPr>
              <a:lstStyle/>
              <a:p>
                <a:r>
                  <a:rPr lang="en-US" sz="1000" dirty="0" smtClean="0">
                    <a:solidFill>
                      <a:srgbClr val="00B050"/>
                    </a:solidFill>
                  </a:rPr>
                  <a:t>36,000 km</a:t>
                </a:r>
                <a:endParaRPr lang="en-US" sz="1000" dirty="0">
                  <a:solidFill>
                    <a:srgbClr val="00B050"/>
                  </a:solidFill>
                </a:endParaRPr>
              </a:p>
            </p:txBody>
          </p:sp>
        </p:grpSp>
      </p:grpSp>
    </p:spTree>
    <p:extLst>
      <p:ext uri="{BB962C8B-B14F-4D97-AF65-F5344CB8AC3E}">
        <p14:creationId xmlns:p14="http://schemas.microsoft.com/office/powerpoint/2010/main" val="467616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3258"/>
      </a:dk2>
      <a:lt2>
        <a:srgbClr val="E2E3DD"/>
      </a:lt2>
      <a:accent1>
        <a:srgbClr val="005DA2"/>
      </a:accent1>
      <a:accent2>
        <a:srgbClr val="849F75"/>
      </a:accent2>
      <a:accent3>
        <a:srgbClr val="A23606"/>
      </a:accent3>
      <a:accent4>
        <a:srgbClr val="75CEFB"/>
      </a:accent4>
      <a:accent5>
        <a:srgbClr val="727763"/>
      </a:accent5>
      <a:accent6>
        <a:srgbClr val="FA976A"/>
      </a:accent6>
      <a:hlink>
        <a:srgbClr val="000000"/>
      </a:hlink>
      <a:folHlink>
        <a:srgbClr val="FFFFFF"/>
      </a:folHlink>
    </a:clrScheme>
    <a:fontScheme name="Custom 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17315</TotalTime>
  <Words>2893</Words>
  <Application>Microsoft Office PowerPoint</Application>
  <PresentationFormat>Widescreen</PresentationFormat>
  <Paragraphs>385</Paragraphs>
  <Slides>33</Slides>
  <Notes>31</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Helvetica</vt:lpstr>
      <vt:lpstr>Verdana</vt:lpstr>
      <vt:lpstr>Wingdings</vt:lpstr>
      <vt:lpstr>Office Theme</vt:lpstr>
      <vt:lpstr>PowerPoint Presentation</vt:lpstr>
      <vt:lpstr>PRESENTATION OUTLINE</vt:lpstr>
      <vt:lpstr>PowerPoint Presentation</vt:lpstr>
      <vt:lpstr>ABOUT ME – JENNIFER DOMANOWSKI</vt:lpstr>
      <vt:lpstr>PowerPoint Presentation</vt:lpstr>
      <vt:lpstr>NASA MISSIONS &amp; HIGHLIGHTS</vt:lpstr>
      <vt:lpstr>NASA CENTERS</vt:lpstr>
      <vt:lpstr>NASA PROJECT LIFE CYCLE</vt:lpstr>
      <vt:lpstr>SPACE ENVIRONMENT</vt:lpstr>
      <vt:lpstr>MATERIAL SELECTION</vt:lpstr>
      <vt:lpstr>PowerPoint Presentation</vt:lpstr>
      <vt:lpstr>ENVIRONMENTAL TESTING</vt:lpstr>
      <vt:lpstr>THERMAL VACUUM TESTING</vt:lpstr>
      <vt:lpstr>PowerPoint Presentation</vt:lpstr>
      <vt:lpstr>ORGANIC CONTAMINATION</vt:lpstr>
      <vt:lpstr>OUTGASSING</vt:lpstr>
      <vt:lpstr>OUTGASSING TESTING</vt:lpstr>
      <vt:lpstr>NON-VOLATILE RESIDUE</vt:lpstr>
      <vt:lpstr>FOURIER TRANSFORM INFRARED SPECTROSCOPY</vt:lpstr>
      <vt:lpstr>GAS CHROMATOGRAPHY/MASS SPECTROMETRY</vt:lpstr>
      <vt:lpstr>THERMAL DESORPTION</vt:lpstr>
      <vt:lpstr>THERMAL DESORPTION AT THE MUSEUM </vt:lpstr>
      <vt:lpstr>SPINOFF TECHNOLOGIES</vt:lpstr>
      <vt:lpstr>PowerPoint Presentation</vt:lpstr>
      <vt:lpstr>FINAL THOUGHTS</vt:lpstr>
      <vt:lpstr>PowerPoint Presentation</vt:lpstr>
      <vt:lpstr>PowerPoint Presentation</vt:lpstr>
      <vt:lpstr>ACRONYM LIST</vt:lpstr>
      <vt:lpstr>PowerPoint Presentation</vt:lpstr>
      <vt:lpstr>MEDIA REFERENCES</vt:lpstr>
      <vt:lpstr>MEDIA REFERENCES</vt:lpstr>
      <vt:lpstr>MEDIA REFERENCES</vt:lpstr>
      <vt:lpstr>MEDIA REFERENCES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Nithin S. (GSFC-5460)</dc:creator>
  <cp:lastModifiedBy>Rowe, Skyler S. (GSFC-545.0)[MELWOOD HORTICULTUR TRAIN CTR]</cp:lastModifiedBy>
  <cp:revision>1535</cp:revision>
  <cp:lastPrinted>2018-10-08T18:33:03Z</cp:lastPrinted>
  <dcterms:created xsi:type="dcterms:W3CDTF">2017-05-10T01:26:03Z</dcterms:created>
  <dcterms:modified xsi:type="dcterms:W3CDTF">2021-01-20T18:26:26Z</dcterms:modified>
</cp:coreProperties>
</file>