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3" r:id="rId2"/>
  </p:sldMasterIdLst>
  <p:notesMasterIdLst>
    <p:notesMasterId r:id="rId21"/>
  </p:notesMasterIdLst>
  <p:sldIdLst>
    <p:sldId id="357" r:id="rId3"/>
    <p:sldId id="367" r:id="rId4"/>
    <p:sldId id="416" r:id="rId5"/>
    <p:sldId id="417" r:id="rId6"/>
    <p:sldId id="418" r:id="rId7"/>
    <p:sldId id="403" r:id="rId8"/>
    <p:sldId id="426" r:id="rId9"/>
    <p:sldId id="412" r:id="rId10"/>
    <p:sldId id="427" r:id="rId11"/>
    <p:sldId id="428" r:id="rId12"/>
    <p:sldId id="316" r:id="rId13"/>
    <p:sldId id="313" r:id="rId14"/>
    <p:sldId id="306" r:id="rId15"/>
    <p:sldId id="420" r:id="rId16"/>
    <p:sldId id="311" r:id="rId17"/>
    <p:sldId id="425" r:id="rId18"/>
    <p:sldId id="423" r:id="rId19"/>
    <p:sldId id="429" r:id="rId20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>
          <p15:clr>
            <a:srgbClr val="A4A3A4"/>
          </p15:clr>
        </p15:guide>
        <p15:guide id="2" pos="221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aryB" initials="G" lastIdx="1" clrIdx="0"/>
  <p:cmAuthor id="1" name="Pavan Rajagopal" initials="PR" lastIdx="1" clrIdx="1"/>
  <p:cmAuthor id="2" name="EXT-Rajagopal, Pavan" initials="EP" lastIdx="27" clrIdx="2"/>
  <p:cmAuthor id="3" name="Jim" initials="J" lastIdx="6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87877" autoAdjust="0"/>
  </p:normalViewPr>
  <p:slideViewPr>
    <p:cSldViewPr>
      <p:cViewPr varScale="1">
        <p:scale>
          <a:sx n="108" d="100"/>
          <a:sy n="108" d="100"/>
        </p:scale>
        <p:origin x="4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6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-2592" y="-108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F8C9E3D-5018-4D0D-B567-49EBFA0CCE89}" type="datetimeFigureOut">
              <a:rPr lang="en-US"/>
              <a:pPr>
                <a:defRPr/>
              </a:pPr>
              <a:t>1/20/2021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9600"/>
            <a:ext cx="5616575" cy="4187825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7BDB5D0-0DF5-4549-A8F4-70F95D2C15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7104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BDB5D0-0DF5-4549-A8F4-70F95D2C156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705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BDB5D0-0DF5-4549-A8F4-70F95D2C156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968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BDB5D0-0DF5-4549-A8F4-70F95D2C15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996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60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81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66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6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69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75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 specifications.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402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49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793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these tools.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27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DAD4E-B434-40DA-B508-CD8644683E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0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94984"/>
            <a:ext cx="762000" cy="365125"/>
          </a:xfrm>
        </p:spPr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1859759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2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DAD4E-B434-40DA-B508-CD8644683E5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1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5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8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609600" cy="365125"/>
          </a:xfrm>
        </p:spPr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6" y="5816601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2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3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3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472C54-7978-460C-BBB5-20A26170E0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6" y="-7144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2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1991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2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ct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2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6EA05-C3E8-4F09-A786-2A3D230DDFD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851648" cy="23622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effectLst/>
              </a:rPr>
              <a:t>Using Assume-Guarantee Contracts in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Autonomous Spacecraft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4114800"/>
            <a:ext cx="7854696" cy="1752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James B. Dabney, University of Houston – Clear Lake</a:t>
            </a:r>
          </a:p>
          <a:p>
            <a:r>
              <a:rPr lang="en-US" dirty="0"/>
              <a:t>Pavan Rajagopal, CACI</a:t>
            </a:r>
          </a:p>
          <a:p>
            <a:r>
              <a:rPr lang="en-US" dirty="0"/>
              <a:t>Julia M. Badger, NASA JSC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8 February 2021</a:t>
            </a:r>
          </a:p>
        </p:txBody>
      </p:sp>
    </p:spTree>
    <p:extLst>
      <p:ext uri="{BB962C8B-B14F-4D97-AF65-F5344CB8AC3E}">
        <p14:creationId xmlns:p14="http://schemas.microsoft.com/office/powerpoint/2010/main" val="176600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Background</a:t>
            </a:r>
          </a:p>
          <a:p>
            <a:pPr lvl="2"/>
            <a:r>
              <a:rPr lang="en-US" dirty="0"/>
              <a:t>Traditional Verification-V</a:t>
            </a:r>
          </a:p>
          <a:p>
            <a:pPr lvl="2"/>
            <a:r>
              <a:rPr lang="en-US" dirty="0"/>
              <a:t>Cost-to-Fix Escalation</a:t>
            </a:r>
          </a:p>
          <a:p>
            <a:pPr lvl="1"/>
            <a:r>
              <a:rPr lang="en-US" dirty="0"/>
              <a:t>Assume-Guarantee Contracts</a:t>
            </a:r>
          </a:p>
          <a:p>
            <a:pPr lvl="1"/>
            <a:r>
              <a:rPr lang="en-US" dirty="0"/>
              <a:t>Development Implementation</a:t>
            </a:r>
          </a:p>
          <a:p>
            <a:pPr lvl="1"/>
            <a:r>
              <a:rPr lang="en-US" dirty="0"/>
              <a:t>Operational Implementation</a:t>
            </a:r>
          </a:p>
          <a:p>
            <a:pPr lvl="1"/>
            <a:r>
              <a:rPr lang="en-US" dirty="0"/>
              <a:t>Future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2C54-7978-460C-BBB5-20A26170E0D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48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16B05-0289-4C09-88B0-C3D8F5BD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FED17-0703-4A96-8DD8-7A201C53C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Spacecraft systems becoming more complex and more autonomous</a:t>
            </a:r>
          </a:p>
          <a:p>
            <a:r>
              <a:rPr lang="en-US" dirty="0"/>
              <a:t>Gateway Vehicle System Manager</a:t>
            </a:r>
          </a:p>
          <a:p>
            <a:pPr lvl="1"/>
            <a:r>
              <a:rPr lang="en-US" dirty="0"/>
              <a:t>Manage spacecraft for extended unattended operations</a:t>
            </a:r>
          </a:p>
          <a:p>
            <a:pPr lvl="1"/>
            <a:r>
              <a:rPr lang="en-US" dirty="0"/>
              <a:t>Coordinate among numerous subsystems and modules</a:t>
            </a:r>
          </a:p>
          <a:p>
            <a:pPr lvl="1"/>
            <a:r>
              <a:rPr lang="en-US" dirty="0"/>
              <a:t>Diverse levels of autonomy depending on crew and ground-based contact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4708D-F950-4190-88E6-7C50D0138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212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2BEAB-BF22-42B9-95EC-3F9FB7918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Verification V – Legacy Approach to Verification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A70FA-A2DC-4570-9AB5-3BE8A0C8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78A622-8B08-4623-8385-D5C9EE92E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27" y="1524000"/>
            <a:ext cx="8568573" cy="419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04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0D3C-86F8-4FF5-AADA-7D6240E68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Cost to Fix Escalation across Lifecycle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88516-D3BA-4B7D-83BB-BBFB101B9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3E34517-E403-4028-95A4-1D2B0DEE5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171443"/>
              </p:ext>
            </p:extLst>
          </p:nvPr>
        </p:nvGraphicFramePr>
        <p:xfrm>
          <a:off x="354374" y="1600200"/>
          <a:ext cx="8314841" cy="361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831">
                  <a:extLst>
                    <a:ext uri="{9D8B030D-6E8A-4147-A177-3AD203B41FA5}">
                      <a16:colId xmlns:a16="http://schemas.microsoft.com/office/drawing/2014/main" val="1599327529"/>
                    </a:ext>
                  </a:extLst>
                </a:gridCol>
                <a:gridCol w="1580827">
                  <a:extLst>
                    <a:ext uri="{9D8B030D-6E8A-4147-A177-3AD203B41FA5}">
                      <a16:colId xmlns:a16="http://schemas.microsoft.com/office/drawing/2014/main" val="3839671619"/>
                    </a:ext>
                  </a:extLst>
                </a:gridCol>
                <a:gridCol w="929898">
                  <a:extLst>
                    <a:ext uri="{9D8B030D-6E8A-4147-A177-3AD203B41FA5}">
                      <a16:colId xmlns:a16="http://schemas.microsoft.com/office/drawing/2014/main" val="2627677919"/>
                    </a:ext>
                  </a:extLst>
                </a:gridCol>
                <a:gridCol w="867905">
                  <a:extLst>
                    <a:ext uri="{9D8B030D-6E8A-4147-A177-3AD203B41FA5}">
                      <a16:colId xmlns:a16="http://schemas.microsoft.com/office/drawing/2014/main" val="2930283101"/>
                    </a:ext>
                  </a:extLst>
                </a:gridCol>
                <a:gridCol w="728421">
                  <a:extLst>
                    <a:ext uri="{9D8B030D-6E8A-4147-A177-3AD203B41FA5}">
                      <a16:colId xmlns:a16="http://schemas.microsoft.com/office/drawing/2014/main" val="3849983676"/>
                    </a:ext>
                  </a:extLst>
                </a:gridCol>
                <a:gridCol w="1294108">
                  <a:extLst>
                    <a:ext uri="{9D8B030D-6E8A-4147-A177-3AD203B41FA5}">
                      <a16:colId xmlns:a16="http://schemas.microsoft.com/office/drawing/2014/main" val="3952799251"/>
                    </a:ext>
                  </a:extLst>
                </a:gridCol>
                <a:gridCol w="1363851">
                  <a:extLst>
                    <a:ext uri="{9D8B030D-6E8A-4147-A177-3AD203B41FA5}">
                      <a16:colId xmlns:a16="http://schemas.microsoft.com/office/drawing/2014/main" val="2214738652"/>
                    </a:ext>
                  </a:extLst>
                </a:gridCol>
              </a:tblGrid>
              <a:tr h="680972">
                <a:tc rowSpan="2">
                  <a:txBody>
                    <a:bodyPr/>
                    <a:lstStyle/>
                    <a:p>
                      <a:endParaRPr lang="en-US" sz="1600" b="1" baseline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b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Issue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Phase Issue Found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7251941"/>
                  </a:ext>
                </a:extLst>
              </a:tr>
              <a:tr h="680972">
                <a:tc vMerge="1">
                  <a:txBody>
                    <a:bodyPr/>
                    <a:lstStyle/>
                    <a:p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Requirement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Code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Test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Integration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Operations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672229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/>
                        <a:t>Requirement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368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036518"/>
                  </a:ext>
                </a:extLst>
              </a:tr>
              <a:tr h="448217"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884741"/>
                  </a:ext>
                </a:extLst>
              </a:tr>
              <a:tr h="469218"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Code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907769"/>
                  </a:ext>
                </a:extLst>
              </a:tr>
              <a:tr h="469218"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Test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4112511"/>
                  </a:ext>
                </a:extLst>
              </a:tr>
              <a:tr h="469218"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Integration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526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104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Assume-Guarantee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pPr marL="211931" indent="-169069">
              <a:spcBef>
                <a:spcPts val="450"/>
              </a:spcBef>
              <a:defRPr/>
            </a:pPr>
            <a:r>
              <a:rPr lang="en-US" sz="2400" dirty="0"/>
              <a:t>Assume-Guarantee contracts define expected behavior of systems, subsystems, components</a:t>
            </a:r>
          </a:p>
          <a:p>
            <a:pPr marL="211931" indent="-169069">
              <a:spcBef>
                <a:spcPts val="450"/>
              </a:spcBef>
              <a:defRPr/>
            </a:pPr>
            <a:r>
              <a:rPr lang="en-US" sz="2400" dirty="0"/>
              <a:t>The assumptions or pre-conditions on the subsystem’s inputs bound the conditions in which the contract applies</a:t>
            </a:r>
          </a:p>
          <a:p>
            <a:pPr marL="211931" indent="-169069">
              <a:spcBef>
                <a:spcPts val="450"/>
              </a:spcBef>
              <a:defRPr/>
            </a:pPr>
            <a:r>
              <a:rPr lang="en-US" sz="2400" dirty="0"/>
              <a:t>The guarantees or post-conditions of a subsystem’s contract declare the conditions that the subsystem’s outputs must satisfy and can serve as verification goals</a:t>
            </a:r>
          </a:p>
          <a:p>
            <a:pPr marL="211931" indent="-169069">
              <a:spcBef>
                <a:spcPts val="450"/>
              </a:spcBef>
              <a:defRPr/>
            </a:pPr>
            <a:r>
              <a:rPr lang="en-US" sz="2400" dirty="0"/>
              <a:t>Contracts can be used to define safety properties or hazard controls:  </a:t>
            </a:r>
          </a:p>
          <a:p>
            <a:pPr marL="592931" lvl="1" indent="-169069">
              <a:spcBef>
                <a:spcPts val="450"/>
              </a:spcBef>
              <a:defRPr/>
            </a:pPr>
            <a:r>
              <a:rPr lang="en-US" sz="2100" dirty="0"/>
              <a:t>For example, a car should not start unless the transmission is in park mode</a:t>
            </a:r>
          </a:p>
          <a:p>
            <a:pPr marL="211931" lvl="1" indent="-169069">
              <a:spcBef>
                <a:spcPts val="450"/>
              </a:spcBef>
              <a:buFont typeface="Arial" charset="0"/>
              <a:buChar char="•"/>
              <a:defRPr/>
            </a:pPr>
            <a:r>
              <a:rPr lang="en-US" sz="2400" dirty="0"/>
              <a:t>Can be converted to a mathematical specification and model checked to ensure that specified system has the desired behavior and safety properties</a:t>
            </a:r>
          </a:p>
          <a:p>
            <a:pPr marL="592931" lvl="1" indent="-169069">
              <a:spcBef>
                <a:spcPts val="450"/>
              </a:spcBef>
              <a:defRPr/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86410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82379-56FA-4FB0-989E-013CC9D1B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Contract Levels and Flow Down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CB7CFEE-D014-4082-9EC4-32499FE64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0405" y="1557642"/>
            <a:ext cx="4464996" cy="4128784"/>
          </a:xfrm>
        </p:spPr>
        <p:txBody>
          <a:bodyPr>
            <a:normAutofit fontScale="70000" lnSpcReduction="20000"/>
          </a:bodyPr>
          <a:lstStyle/>
          <a:p>
            <a:pPr marL="211931" indent="-169069">
              <a:spcBef>
                <a:spcPts val="450"/>
              </a:spcBef>
              <a:defRPr/>
            </a:pPr>
            <a:r>
              <a:rPr lang="en-US" sz="2700" dirty="0"/>
              <a:t>Assume-guarantee contracts can be expressed for subsystems and components. </a:t>
            </a:r>
          </a:p>
          <a:p>
            <a:pPr marL="211931" indent="-169069">
              <a:spcBef>
                <a:spcPts val="450"/>
              </a:spcBef>
              <a:defRPr/>
            </a:pPr>
            <a:r>
              <a:rPr lang="en-US" sz="2700" dirty="0"/>
              <a:t>During design and implementation, subsystem contracts are decomposed or flowed down to component level contracts. </a:t>
            </a:r>
          </a:p>
          <a:p>
            <a:pPr marL="211931" indent="-169069">
              <a:spcBef>
                <a:spcPts val="450"/>
              </a:spcBef>
              <a:defRPr/>
            </a:pPr>
            <a:r>
              <a:rPr lang="en-US" sz="2700" dirty="0"/>
              <a:t>Flow down can simplify verification by focusing on one component at a time </a:t>
            </a:r>
          </a:p>
          <a:p>
            <a:pPr marL="211931" indent="-169069">
              <a:spcBef>
                <a:spcPts val="450"/>
              </a:spcBef>
              <a:defRPr/>
            </a:pPr>
            <a:r>
              <a:rPr lang="en-US" sz="2700" dirty="0"/>
              <a:t>Decomposition can be checked using assertions in model checker</a:t>
            </a:r>
          </a:p>
          <a:p>
            <a:pPr marL="211931" indent="-169069">
              <a:spcBef>
                <a:spcPts val="450"/>
              </a:spcBef>
              <a:defRPr/>
            </a:pPr>
            <a:r>
              <a:rPr lang="en-US" sz="2700" dirty="0"/>
              <a:t>Model checker determines if a finite-state model satisfies a given specification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BC1FC08-D43F-45F5-9B94-C71853BF1FCA}"/>
              </a:ext>
            </a:extLst>
          </p:cNvPr>
          <p:cNvSpPr/>
          <p:nvPr/>
        </p:nvSpPr>
        <p:spPr>
          <a:xfrm>
            <a:off x="1319074" y="2060253"/>
            <a:ext cx="1295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System Manager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8FB4637-C6C7-4C22-89CC-FE944CA16F52}"/>
              </a:ext>
            </a:extLst>
          </p:cNvPr>
          <p:cNvSpPr/>
          <p:nvPr/>
        </p:nvSpPr>
        <p:spPr>
          <a:xfrm>
            <a:off x="480874" y="3434387"/>
            <a:ext cx="1295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Internal Subsystem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22144D-6CC4-402A-B9FB-D3A0FFDFD57C}"/>
              </a:ext>
            </a:extLst>
          </p:cNvPr>
          <p:cNvSpPr/>
          <p:nvPr/>
        </p:nvSpPr>
        <p:spPr>
          <a:xfrm>
            <a:off x="2340479" y="3429000"/>
            <a:ext cx="1295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External Subsystem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521FE59-967E-4851-89F3-0B1EBFA39D33}"/>
              </a:ext>
            </a:extLst>
          </p:cNvPr>
          <p:cNvCxnSpPr>
            <a:cxnSpLocks/>
            <a:stCxn id="4" idx="4"/>
            <a:endCxn id="6" idx="0"/>
          </p:cNvCxnSpPr>
          <p:nvPr/>
        </p:nvCxnSpPr>
        <p:spPr>
          <a:xfrm flipH="1">
            <a:off x="1128574" y="2669853"/>
            <a:ext cx="838200" cy="764534"/>
          </a:xfrm>
          <a:prstGeom prst="straightConnector1">
            <a:avLst/>
          </a:prstGeom>
          <a:ln w="76200" cmpd="dbl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91EE540-FFB9-4444-B887-3CF71D45DC8F}"/>
              </a:ext>
            </a:extLst>
          </p:cNvPr>
          <p:cNvCxnSpPr>
            <a:cxnSpLocks/>
            <a:stCxn id="4" idx="4"/>
            <a:endCxn id="7" idx="0"/>
          </p:cNvCxnSpPr>
          <p:nvPr/>
        </p:nvCxnSpPr>
        <p:spPr>
          <a:xfrm>
            <a:off x="1966774" y="2669853"/>
            <a:ext cx="1021405" cy="759147"/>
          </a:xfrm>
          <a:prstGeom prst="straightConnector1">
            <a:avLst/>
          </a:prstGeom>
          <a:ln w="76200" cmpd="dbl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76139B0-0AE0-490E-B1B4-76B5FA322FCB}"/>
              </a:ext>
            </a:extLst>
          </p:cNvPr>
          <p:cNvSpPr/>
          <p:nvPr/>
        </p:nvSpPr>
        <p:spPr>
          <a:xfrm>
            <a:off x="3402470" y="2669853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Model Checker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E3776C0-3718-4ACE-AE10-E25E4ECF9C81}"/>
              </a:ext>
            </a:extLst>
          </p:cNvPr>
          <p:cNvCxnSpPr>
            <a:cxnSpLocks/>
          </p:cNvCxnSpPr>
          <p:nvPr/>
        </p:nvCxnSpPr>
        <p:spPr>
          <a:xfrm>
            <a:off x="2690674" y="2974653"/>
            <a:ext cx="586903" cy="0"/>
          </a:xfrm>
          <a:prstGeom prst="straightConnector1">
            <a:avLst/>
          </a:prstGeom>
          <a:ln w="76200" cmpd="dbl"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79820BE-7D5E-4261-A229-12E3EAF922C7}"/>
              </a:ext>
            </a:extLst>
          </p:cNvPr>
          <p:cNvCxnSpPr>
            <a:cxnSpLocks/>
          </p:cNvCxnSpPr>
          <p:nvPr/>
        </p:nvCxnSpPr>
        <p:spPr>
          <a:xfrm flipH="1">
            <a:off x="1128574" y="2667160"/>
            <a:ext cx="838200" cy="764534"/>
          </a:xfrm>
          <a:prstGeom prst="straightConnector1">
            <a:avLst/>
          </a:prstGeom>
          <a:ln w="76200" cmpd="dbl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B1451E9-E073-4BC7-A59C-BDD171F9A026}"/>
              </a:ext>
            </a:extLst>
          </p:cNvPr>
          <p:cNvSpPr txBox="1"/>
          <p:nvPr/>
        </p:nvSpPr>
        <p:spPr>
          <a:xfrm>
            <a:off x="1437151" y="304942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Contracts</a:t>
            </a:r>
          </a:p>
        </p:txBody>
      </p:sp>
    </p:spTree>
    <p:extLst>
      <p:ext uri="{BB962C8B-B14F-4D97-AF65-F5344CB8AC3E}">
        <p14:creationId xmlns:p14="http://schemas.microsoft.com/office/powerpoint/2010/main" val="150786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3381E0-272A-4465-B5A6-8BE873AF6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929" y="2497821"/>
            <a:ext cx="6938010" cy="2847599"/>
          </a:xfrm>
        </p:spPr>
        <p:txBody>
          <a:bodyPr/>
          <a:lstStyle/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2100" i="1" dirty="0"/>
              <a:t>C</a:t>
            </a:r>
            <a:r>
              <a:rPr lang="en-US" sz="2100" i="1" baseline="-25000" dirty="0"/>
              <a:t>1 </a:t>
            </a:r>
            <a:r>
              <a:rPr lang="en-US" sz="2100" dirty="0"/>
              <a:t>: </a:t>
            </a:r>
            <a:endParaRPr lang="en-US" sz="2100" i="1" baseline="-250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98971E57-00E3-4107-9725-5DA8D78C266B}"/>
              </a:ext>
            </a:extLst>
          </p:cNvPr>
          <p:cNvSpPr/>
          <p:nvPr/>
        </p:nvSpPr>
        <p:spPr>
          <a:xfrm>
            <a:off x="1587671" y="1932036"/>
            <a:ext cx="233363" cy="3078105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43481822-9651-4D6D-BC88-A3A007753DAA}"/>
              </a:ext>
            </a:extLst>
          </p:cNvPr>
          <p:cNvGraphicFramePr>
            <a:graphicFrameLocks noGrp="1"/>
          </p:cNvGraphicFramePr>
          <p:nvPr/>
        </p:nvGraphicFramePr>
        <p:xfrm>
          <a:off x="1238104" y="1648566"/>
          <a:ext cx="6254115" cy="4102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760">
                  <a:extLst>
                    <a:ext uri="{9D8B030D-6E8A-4147-A177-3AD203B41FA5}">
                      <a16:colId xmlns:a16="http://schemas.microsoft.com/office/drawing/2014/main" val="3453905001"/>
                    </a:ext>
                  </a:extLst>
                </a:gridCol>
                <a:gridCol w="3282355">
                  <a:extLst>
                    <a:ext uri="{9D8B030D-6E8A-4147-A177-3AD203B41FA5}">
                      <a16:colId xmlns:a16="http://schemas.microsoft.com/office/drawing/2014/main" val="755510232"/>
                    </a:ext>
                  </a:extLst>
                </a:gridCol>
              </a:tblGrid>
              <a:tr h="768430">
                <a:tc rowSpan="2">
                  <a:txBody>
                    <a:bodyPr/>
                    <a:lstStyle/>
                    <a:p>
                      <a:pPr lvl="2" algn="r"/>
                      <a:r>
                        <a:rPr lang="en-US" sz="2100" dirty="0"/>
                        <a:t>variables:</a:t>
                      </a:r>
                      <a:r>
                        <a:rPr lang="en-US" sz="2100" dirty="0">
                          <a:solidFill>
                            <a:schemeClr val="bg1"/>
                          </a:solidFill>
                        </a:rPr>
                        <a:t>..</a:t>
                      </a:r>
                      <a:r>
                        <a:rPr lang="en-US" sz="2100" dirty="0"/>
                        <a:t>                </a:t>
                      </a:r>
                    </a:p>
                  </a:txBody>
                  <a:tcPr marL="75438" marR="75438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inputs:  </a:t>
                      </a:r>
                      <a:r>
                        <a:rPr lang="en-US" sz="2100" i="1" dirty="0"/>
                        <a:t>values supplied to function</a:t>
                      </a:r>
                    </a:p>
                  </a:txBody>
                  <a:tcPr marL="82982" marR="82982" marT="34290" marB="34290"/>
                </a:tc>
                <a:extLst>
                  <a:ext uri="{0D108BD9-81ED-4DB2-BD59-A6C34878D82A}">
                    <a16:rowId xmlns:a16="http://schemas.microsoft.com/office/drawing/2014/main" val="1944244828"/>
                  </a:ext>
                </a:extLst>
              </a:tr>
              <a:tr h="76843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outputs:  </a:t>
                      </a:r>
                      <a:r>
                        <a:rPr lang="en-US" sz="2100" i="1" dirty="0"/>
                        <a:t>values returned from function</a:t>
                      </a:r>
                    </a:p>
                  </a:txBody>
                  <a:tcPr marL="82982" marR="82982" marT="34290" marB="34290"/>
                </a:tc>
                <a:extLst>
                  <a:ext uri="{0D108BD9-81ED-4DB2-BD59-A6C34878D82A}">
                    <a16:rowId xmlns:a16="http://schemas.microsoft.com/office/drawing/2014/main" val="3842080652"/>
                  </a:ext>
                </a:extLst>
              </a:tr>
              <a:tr h="768430">
                <a:tc>
                  <a:txBody>
                    <a:bodyPr/>
                    <a:lstStyle/>
                    <a:p>
                      <a:pPr lvl="0" algn="r"/>
                      <a:r>
                        <a:rPr lang="en-US" sz="2100" dirty="0"/>
                        <a:t>types:</a:t>
                      </a:r>
                    </a:p>
                  </a:txBody>
                  <a:tcPr marL="82982" marR="82982" marT="34290" marB="34290"/>
                </a:tc>
                <a:tc>
                  <a:txBody>
                    <a:bodyPr/>
                    <a:lstStyle/>
                    <a:p>
                      <a:r>
                        <a:rPr lang="en-US" sz="2100" i="1" dirty="0"/>
                        <a:t>data types (can be custom) of each input and output</a:t>
                      </a:r>
                      <a:endParaRPr lang="en-US" sz="2100" dirty="0"/>
                    </a:p>
                  </a:txBody>
                  <a:tcPr marL="82982" marR="82982" marT="34290" marB="34290"/>
                </a:tc>
                <a:extLst>
                  <a:ext uri="{0D108BD9-81ED-4DB2-BD59-A6C34878D82A}">
                    <a16:rowId xmlns:a16="http://schemas.microsoft.com/office/drawing/2014/main" val="2909663825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assumptions:</a:t>
                      </a:r>
                    </a:p>
                  </a:txBody>
                  <a:tcPr marL="82982" marR="82982" marT="34290" marB="34290"/>
                </a:tc>
                <a:tc>
                  <a:txBody>
                    <a:bodyPr/>
                    <a:lstStyle/>
                    <a:p>
                      <a:r>
                        <a:rPr lang="en-US" sz="2100" i="1" dirty="0">
                          <a:solidFill>
                            <a:schemeClr val="tx1"/>
                          </a:solidFill>
                        </a:rPr>
                        <a:t>conditions and constraints on inputs under which contract is valid</a:t>
                      </a:r>
                    </a:p>
                  </a:txBody>
                  <a:tcPr marL="82982" marR="82982" marT="34290" marB="34290"/>
                </a:tc>
                <a:extLst>
                  <a:ext uri="{0D108BD9-81ED-4DB2-BD59-A6C34878D82A}">
                    <a16:rowId xmlns:a16="http://schemas.microsoft.com/office/drawing/2014/main" val="1911822123"/>
                  </a:ext>
                </a:extLst>
              </a:tr>
              <a:tr h="768430">
                <a:tc>
                  <a:txBody>
                    <a:bodyPr/>
                    <a:lstStyle/>
                    <a:p>
                      <a:pPr algn="r"/>
                      <a:r>
                        <a:rPr lang="en-US" sz="2100" dirty="0"/>
                        <a:t>guarantees</a:t>
                      </a:r>
                      <a:r>
                        <a:rPr lang="en-US" sz="2400" dirty="0"/>
                        <a:t>:</a:t>
                      </a:r>
                    </a:p>
                  </a:txBody>
                  <a:tcPr marL="82982" marR="82982" marT="34290" marB="34290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conditions on outputs when contract is valid</a:t>
                      </a:r>
                    </a:p>
                  </a:txBody>
                  <a:tcPr marL="82982" marR="82982" marT="34290" marB="34290"/>
                </a:tc>
                <a:extLst>
                  <a:ext uri="{0D108BD9-81ED-4DB2-BD59-A6C34878D82A}">
                    <a16:rowId xmlns:a16="http://schemas.microsoft.com/office/drawing/2014/main" val="275117566"/>
                  </a:ext>
                </a:extLst>
              </a:tr>
            </a:tbl>
          </a:graphicData>
        </a:graphic>
      </p:graphicFrame>
      <p:sp>
        <p:nvSpPr>
          <p:cNvPr id="7" name="Left Brace 6">
            <a:extLst>
              <a:ext uri="{FF2B5EF4-FFF2-40B4-BE49-F238E27FC236}">
                <a16:creationId xmlns:a16="http://schemas.microsoft.com/office/drawing/2014/main" id="{B6819AD1-34B5-4327-9EC0-C9B11F3077E9}"/>
              </a:ext>
            </a:extLst>
          </p:cNvPr>
          <p:cNvSpPr/>
          <p:nvPr/>
        </p:nvSpPr>
        <p:spPr>
          <a:xfrm>
            <a:off x="4104812" y="1789845"/>
            <a:ext cx="116586" cy="130805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30E5DB0-601F-4AA5-A86D-C8C9D8ABB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Contract Template Format</a:t>
            </a:r>
          </a:p>
        </p:txBody>
      </p:sp>
    </p:spTree>
    <p:extLst>
      <p:ext uri="{BB962C8B-B14F-4D97-AF65-F5344CB8AC3E}">
        <p14:creationId xmlns:p14="http://schemas.microsoft.com/office/powerpoint/2010/main" val="299535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3293F-27ED-4366-8185-3590113B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Generating Contracts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89F98-7323-4A31-B676-C32DA0104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8932" indent="-571500"/>
            <a:r>
              <a:rPr lang="en-US" dirty="0"/>
              <a:t>Develop textual requirement</a:t>
            </a:r>
          </a:p>
          <a:p>
            <a:pPr marL="1136142" lvl="1" indent="-742950">
              <a:buFont typeface="+mj-lt"/>
              <a:buAutoNum type="arabicPeriod"/>
            </a:pPr>
            <a:r>
              <a:rPr lang="en-US" dirty="0"/>
              <a:t>When Executive receives a task command, Executive shall respond with accept/reject within 5 seconds</a:t>
            </a:r>
          </a:p>
          <a:p>
            <a:pPr marL="1136142" lvl="1" indent="-742950">
              <a:buFont typeface="+mj-lt"/>
              <a:buAutoNum type="arabicPeriod"/>
            </a:pPr>
            <a:r>
              <a:rPr lang="en-US" dirty="0"/>
              <a:t>Executive shall provide task updates at 0.1 Hz</a:t>
            </a:r>
          </a:p>
          <a:p>
            <a:pPr marL="1136142" lvl="1" indent="-742950">
              <a:buFont typeface="+mj-lt"/>
              <a:buAutoNum type="arabicPeriod"/>
            </a:pPr>
            <a:r>
              <a:rPr lang="en-US" dirty="0"/>
              <a:t>After accepting command, Executive shall respond with completion message within 10 seconds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70DAF-DD4E-46B1-8C2D-1E7776DFE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11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B1EB-23E4-4708-AF35-CCA2B91F4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Contract 1 Specification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B3FF8-BC6D-4735-A8AC-C9B03CDF6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BB01A2-0EE5-44D9-9C97-4DBA55915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64955"/>
            <a:ext cx="7574344" cy="427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64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AFF5F-6578-4CC8-94F8-22BF3CA8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Development and Operational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B6EA0-677D-481E-A079-FAB93ACD5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 vert="horz" lIns="0" tIns="0" rIns="0" bIns="0">
            <a:normAutofit/>
          </a:bodyPr>
          <a:lstStyle/>
          <a:p>
            <a:pPr marL="211931" indent="-169069">
              <a:lnSpc>
                <a:spcPct val="110000"/>
              </a:lnSpc>
              <a:spcBef>
                <a:spcPts val="450"/>
              </a:spcBef>
              <a:defRPr/>
            </a:pPr>
            <a:r>
              <a:rPr lang="en-US" sz="2200" dirty="0"/>
              <a:t>Developmental contract verification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200" dirty="0"/>
              <a:t>For contracts that can be represented as state machine-type functions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200" dirty="0"/>
              <a:t>Specified in modeling language such as </a:t>
            </a:r>
            <a:r>
              <a:rPr lang="en-US" sz="2200" dirty="0" err="1"/>
              <a:t>Promela</a:t>
            </a:r>
            <a:r>
              <a:rPr lang="en-US" sz="2200" dirty="0"/>
              <a:t> or </a:t>
            </a:r>
            <a:r>
              <a:rPr lang="en-US" sz="2200" dirty="0" err="1"/>
              <a:t>PlusCal</a:t>
            </a:r>
            <a:r>
              <a:rPr lang="en-US" sz="2200" dirty="0"/>
              <a:t>/TLA+ 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200" dirty="0"/>
              <a:t>Checked using model checker such as Spin or TLC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200" dirty="0"/>
              <a:t>Contract violation may indicate specification issue </a:t>
            </a:r>
          </a:p>
          <a:p>
            <a:pPr marL="211931" indent="-169069">
              <a:lnSpc>
                <a:spcPct val="110000"/>
              </a:lnSpc>
              <a:spcBef>
                <a:spcPts val="450"/>
              </a:spcBef>
              <a:defRPr/>
            </a:pPr>
            <a:r>
              <a:rPr lang="en-US" sz="2200" dirty="0"/>
              <a:t>Operational contracts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200" dirty="0"/>
              <a:t>Used to protect from divergence, deadlocks, </a:t>
            </a:r>
            <a:r>
              <a:rPr lang="en-US" sz="2200" dirty="0" err="1"/>
              <a:t>livelocks</a:t>
            </a:r>
            <a:endParaRPr lang="en-US" sz="2200" dirty="0"/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200" dirty="0"/>
              <a:t>Restricted in number due to computational overhead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200" dirty="0"/>
              <a:t>Implemented using lightweight checker such as R2U2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200" dirty="0"/>
              <a:t>Contract failure triggers corrective response</a:t>
            </a:r>
          </a:p>
        </p:txBody>
      </p:sp>
    </p:spTree>
    <p:extLst>
      <p:ext uri="{BB962C8B-B14F-4D97-AF65-F5344CB8AC3E}">
        <p14:creationId xmlns:p14="http://schemas.microsoft.com/office/powerpoint/2010/main" val="22783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8A113-B2B1-44BC-9348-022244C7A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/>
              <a:t>Development Contract Generation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16003-F45C-4191-9BFB-91215A139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2454" y="1527101"/>
            <a:ext cx="6515096" cy="4178595"/>
          </a:xfrm>
        </p:spPr>
        <p:txBody>
          <a:bodyPr>
            <a:normAutofit lnSpcReduction="10000"/>
          </a:bodyPr>
          <a:lstStyle/>
          <a:p>
            <a:pPr marL="211931" indent="-169069">
              <a:lnSpc>
                <a:spcPct val="110000"/>
              </a:lnSpc>
              <a:defRPr/>
            </a:pPr>
            <a:r>
              <a:rPr lang="en-US" sz="1800" dirty="0"/>
              <a:t>For each in-scope contract</a:t>
            </a:r>
          </a:p>
          <a:p>
            <a:pPr marL="211931" indent="-169069">
              <a:lnSpc>
                <a:spcPct val="110000"/>
              </a:lnSpc>
              <a:defRPr/>
            </a:pPr>
            <a:r>
              <a:rPr lang="en-US" sz="1800" dirty="0"/>
              <a:t>Identify all inputs (external from subsystem, operator, cooperating internal capability)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Explicitly enumerate each in-scope input, such as each command accepted</a:t>
            </a:r>
          </a:p>
          <a:p>
            <a:pPr marL="211931" indent="-169069">
              <a:lnSpc>
                <a:spcPct val="110000"/>
              </a:lnSpc>
              <a:defRPr/>
            </a:pPr>
            <a:r>
              <a:rPr lang="en-US" sz="1800" dirty="0"/>
              <a:t>Identify all outputs </a:t>
            </a:r>
          </a:p>
          <a:p>
            <a:pPr marL="211931" indent="-169069">
              <a:lnSpc>
                <a:spcPct val="110000"/>
              </a:lnSpc>
              <a:defRPr/>
            </a:pPr>
            <a:r>
              <a:rPr lang="en-US" sz="1800" dirty="0"/>
              <a:t>Define types – many will be special such as command, report</a:t>
            </a:r>
          </a:p>
          <a:p>
            <a:pPr marL="211931" indent="-169069">
              <a:lnSpc>
                <a:spcPct val="110000"/>
              </a:lnSpc>
              <a:defRPr/>
            </a:pPr>
            <a:r>
              <a:rPr lang="en-US" sz="1800" dirty="0"/>
              <a:t>Identify assumptions – what must be true for the rule to apply</a:t>
            </a:r>
          </a:p>
          <a:p>
            <a:pPr marL="211931" indent="-169069">
              <a:lnSpc>
                <a:spcPct val="110000"/>
              </a:lnSpc>
              <a:defRPr/>
            </a:pPr>
            <a:r>
              <a:rPr lang="en-US" sz="1800" dirty="0"/>
              <a:t>Identify guarantees in terms of maps from inputs to outputs</a:t>
            </a:r>
          </a:p>
          <a:p>
            <a:pPr marL="211931" indent="-169069">
              <a:lnSpc>
                <a:spcPct val="110000"/>
              </a:lnSpc>
              <a:defRPr/>
            </a:pPr>
            <a:r>
              <a:rPr lang="en-US" sz="1800" dirty="0"/>
              <a:t>Implement contract as formal specification in </a:t>
            </a:r>
            <a:r>
              <a:rPr lang="en-US" sz="1800" dirty="0" err="1"/>
              <a:t>PlusCal</a:t>
            </a:r>
            <a:r>
              <a:rPr lang="en-US" sz="1800" dirty="0"/>
              <a:t>/TLA+</a:t>
            </a:r>
          </a:p>
          <a:p>
            <a:pPr marL="211931" indent="-169069">
              <a:lnSpc>
                <a:spcPct val="110000"/>
              </a:lnSpc>
              <a:defRPr/>
            </a:pPr>
            <a:r>
              <a:rPr lang="en-US" sz="1800" dirty="0"/>
              <a:t>Verify specification using model checking</a:t>
            </a:r>
          </a:p>
          <a:p>
            <a:pPr marL="211931" indent="-169069">
              <a:lnSpc>
                <a:spcPct val="110000"/>
              </a:lnSpc>
              <a:defRPr/>
            </a:pPr>
            <a:r>
              <a:rPr lang="en-US" sz="1800" dirty="0"/>
              <a:t>Verified models can be used to drive code generation</a:t>
            </a:r>
          </a:p>
          <a:p>
            <a:pPr marL="211931" indent="-169069">
              <a:lnSpc>
                <a:spcPct val="110000"/>
              </a:lnSpc>
              <a:defRPr/>
            </a:pPr>
            <a:endParaRPr lang="en-US" sz="1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30E354-EE15-47AF-B78C-39D6E432A849}"/>
              </a:ext>
            </a:extLst>
          </p:cNvPr>
          <p:cNvGrpSpPr/>
          <p:nvPr/>
        </p:nvGrpSpPr>
        <p:grpSpPr>
          <a:xfrm>
            <a:off x="333303" y="2004648"/>
            <a:ext cx="1825304" cy="2669971"/>
            <a:chOff x="2591344" y="1959015"/>
            <a:chExt cx="2433738" cy="3559961"/>
          </a:xfrm>
        </p:grpSpPr>
        <p:sp>
          <p:nvSpPr>
            <p:cNvPr id="5" name="Flowchart: Document 4">
              <a:extLst>
                <a:ext uri="{FF2B5EF4-FFF2-40B4-BE49-F238E27FC236}">
                  <a16:creationId xmlns:a16="http://schemas.microsoft.com/office/drawing/2014/main" id="{E4E4DE31-D234-4BB2-B182-02CD1D9B2732}"/>
                </a:ext>
              </a:extLst>
            </p:cNvPr>
            <p:cNvSpPr/>
            <p:nvPr/>
          </p:nvSpPr>
          <p:spPr>
            <a:xfrm>
              <a:off x="3516844" y="1959015"/>
              <a:ext cx="1508238" cy="1279187"/>
            </a:xfrm>
            <a:prstGeom prst="flowChartDocument">
              <a:avLst/>
            </a:prstGeom>
            <a:noFill/>
            <a:ln w="444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Formal Specification 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(e.g. TLA +)</a:t>
              </a:r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11C289AC-F430-439F-BE03-A56B6BCE7A37}"/>
                </a:ext>
              </a:extLst>
            </p:cNvPr>
            <p:cNvSpPr/>
            <p:nvPr/>
          </p:nvSpPr>
          <p:spPr>
            <a:xfrm rot="10800000">
              <a:off x="3405685" y="4963214"/>
              <a:ext cx="393579" cy="245807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444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Document 6">
              <a:extLst>
                <a:ext uri="{FF2B5EF4-FFF2-40B4-BE49-F238E27FC236}">
                  <a16:creationId xmlns:a16="http://schemas.microsoft.com/office/drawing/2014/main" id="{B41157E8-799E-45C8-8D1E-B0EA7040C051}"/>
                </a:ext>
              </a:extLst>
            </p:cNvPr>
            <p:cNvSpPr/>
            <p:nvPr/>
          </p:nvSpPr>
          <p:spPr>
            <a:xfrm>
              <a:off x="2591344" y="4798857"/>
              <a:ext cx="814340" cy="679779"/>
            </a:xfrm>
            <a:prstGeom prst="flowChartDocument">
              <a:avLst/>
            </a:prstGeom>
            <a:noFill/>
            <a:ln w="444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Code</a:t>
              </a:r>
            </a:p>
          </p:txBody>
        </p:sp>
        <p:sp>
          <p:nvSpPr>
            <p:cNvPr id="8" name="Flowchart: Document 7">
              <a:extLst>
                <a:ext uri="{FF2B5EF4-FFF2-40B4-BE49-F238E27FC236}">
                  <a16:creationId xmlns:a16="http://schemas.microsoft.com/office/drawing/2014/main" id="{4F9A3860-4F5E-45B9-BFFD-9FF2301D565B}"/>
                </a:ext>
              </a:extLst>
            </p:cNvPr>
            <p:cNvSpPr/>
            <p:nvPr/>
          </p:nvSpPr>
          <p:spPr>
            <a:xfrm>
              <a:off x="2602669" y="3354328"/>
              <a:ext cx="814340" cy="1061884"/>
            </a:xfrm>
            <a:prstGeom prst="flowChartDocument">
              <a:avLst/>
            </a:prstGeom>
            <a:noFill/>
            <a:ln w="444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Model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D6952A8-8CEC-454F-A032-0A6DF871DA06}"/>
                </a:ext>
              </a:extLst>
            </p:cNvPr>
            <p:cNvSpPr/>
            <p:nvPr/>
          </p:nvSpPr>
          <p:spPr>
            <a:xfrm>
              <a:off x="3682041" y="3619799"/>
              <a:ext cx="1177844" cy="530942"/>
            </a:xfrm>
            <a:prstGeom prst="rect">
              <a:avLst/>
            </a:prstGeom>
            <a:noFill/>
            <a:ln w="444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Model Checking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54CADD0-2A5C-4FCC-B1F9-AB4ED7CC6E4E}"/>
                </a:ext>
              </a:extLst>
            </p:cNvPr>
            <p:cNvCxnSpPr>
              <a:cxnSpLocks/>
              <a:stCxn id="5" idx="2"/>
              <a:endCxn id="9" idx="0"/>
            </p:cNvCxnSpPr>
            <p:nvPr/>
          </p:nvCxnSpPr>
          <p:spPr>
            <a:xfrm>
              <a:off x="4270963" y="3153634"/>
              <a:ext cx="0" cy="46616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03D58E4-C741-49F9-9BE6-FF8D51E3E2BA}"/>
                </a:ext>
              </a:extLst>
            </p:cNvPr>
            <p:cNvCxnSpPr>
              <a:cxnSpLocks/>
              <a:stCxn id="8" idx="3"/>
              <a:endCxn id="9" idx="1"/>
            </p:cNvCxnSpPr>
            <p:nvPr/>
          </p:nvCxnSpPr>
          <p:spPr>
            <a:xfrm>
              <a:off x="3417009" y="3885270"/>
              <a:ext cx="26503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lowchart: Document 11">
              <a:extLst>
                <a:ext uri="{FF2B5EF4-FFF2-40B4-BE49-F238E27FC236}">
                  <a16:creationId xmlns:a16="http://schemas.microsoft.com/office/drawing/2014/main" id="{F12EAFB2-BE89-4050-8794-DF16A1DA61DA}"/>
                </a:ext>
              </a:extLst>
            </p:cNvPr>
            <p:cNvSpPr/>
            <p:nvPr/>
          </p:nvSpPr>
          <p:spPr>
            <a:xfrm>
              <a:off x="3799264" y="4554119"/>
              <a:ext cx="956364" cy="964857"/>
            </a:xfrm>
            <a:prstGeom prst="flowChartDocument">
              <a:avLst/>
            </a:prstGeom>
            <a:noFill/>
            <a:ln w="444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Verified Model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BCCBEA0-96D7-4BBE-812F-A117C0E20A0F}"/>
                </a:ext>
              </a:extLst>
            </p:cNvPr>
            <p:cNvCxnSpPr>
              <a:cxnSpLocks/>
              <a:stCxn id="9" idx="2"/>
              <a:endCxn id="12" idx="0"/>
            </p:cNvCxnSpPr>
            <p:nvPr/>
          </p:nvCxnSpPr>
          <p:spPr>
            <a:xfrm>
              <a:off x="4270963" y="4150741"/>
              <a:ext cx="6483" cy="4033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42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56B4C-9111-40DF-AF97-D3F8D1E75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/>
              <a:t>Use Formal Specification to develop test cases</a:t>
            </a:r>
          </a:p>
        </p:txBody>
      </p:sp>
      <p:sp>
        <p:nvSpPr>
          <p:cNvPr id="4" name="Flowchart: Document 3">
            <a:extLst>
              <a:ext uri="{FF2B5EF4-FFF2-40B4-BE49-F238E27FC236}">
                <a16:creationId xmlns:a16="http://schemas.microsoft.com/office/drawing/2014/main" id="{2A98E5F4-797A-49D1-A59A-5F056013B649}"/>
              </a:ext>
            </a:extLst>
          </p:cNvPr>
          <p:cNvSpPr/>
          <p:nvPr/>
        </p:nvSpPr>
        <p:spPr>
          <a:xfrm>
            <a:off x="547357" y="3205052"/>
            <a:ext cx="1378970" cy="1194932"/>
          </a:xfrm>
          <a:prstGeom prst="flowChartDocument">
            <a:avLst/>
          </a:prstGeom>
          <a:noFill/>
          <a:ln w="444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Formal Specification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(e.g. TLA +)</a:t>
            </a:r>
          </a:p>
        </p:txBody>
      </p:sp>
      <p:sp>
        <p:nvSpPr>
          <p:cNvPr id="7" name="Flowchart: Document 6">
            <a:extLst>
              <a:ext uri="{FF2B5EF4-FFF2-40B4-BE49-F238E27FC236}">
                <a16:creationId xmlns:a16="http://schemas.microsoft.com/office/drawing/2014/main" id="{79F3A615-C883-4A1C-97AC-0DFB150BC466}"/>
              </a:ext>
            </a:extLst>
          </p:cNvPr>
          <p:cNvSpPr/>
          <p:nvPr/>
        </p:nvSpPr>
        <p:spPr>
          <a:xfrm>
            <a:off x="4391875" y="3332371"/>
            <a:ext cx="932836" cy="1032848"/>
          </a:xfrm>
          <a:prstGeom prst="flowChartDocument">
            <a:avLst/>
          </a:prstGeom>
          <a:noFill/>
          <a:ln w="444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CF9696-FD81-4734-AEE0-5B27E6669EDC}"/>
              </a:ext>
            </a:extLst>
          </p:cNvPr>
          <p:cNvSpPr/>
          <p:nvPr/>
        </p:nvSpPr>
        <p:spPr>
          <a:xfrm>
            <a:off x="1249059" y="4690217"/>
            <a:ext cx="1378974" cy="796413"/>
          </a:xfrm>
          <a:prstGeom prst="rect">
            <a:avLst/>
          </a:prstGeom>
          <a:noFill/>
          <a:ln w="444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Test Case Generation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1A0D63-388B-43EF-A25E-9BAD927B4E2D}"/>
              </a:ext>
            </a:extLst>
          </p:cNvPr>
          <p:cNvCxnSpPr>
            <a:cxnSpLocks/>
            <a:stCxn id="4" idx="2"/>
            <a:endCxn id="3" idx="0"/>
          </p:cNvCxnSpPr>
          <p:nvPr/>
        </p:nvCxnSpPr>
        <p:spPr>
          <a:xfrm>
            <a:off x="1236842" y="4320986"/>
            <a:ext cx="701704" cy="3692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lowchart: Document 16">
            <a:extLst>
              <a:ext uri="{FF2B5EF4-FFF2-40B4-BE49-F238E27FC236}">
                <a16:creationId xmlns:a16="http://schemas.microsoft.com/office/drawing/2014/main" id="{CB53D90F-5839-4F9C-969B-32A5A2FABF39}"/>
              </a:ext>
            </a:extLst>
          </p:cNvPr>
          <p:cNvSpPr/>
          <p:nvPr/>
        </p:nvSpPr>
        <p:spPr>
          <a:xfrm>
            <a:off x="6781800" y="4572000"/>
            <a:ext cx="932836" cy="1032848"/>
          </a:xfrm>
          <a:prstGeom prst="flowChartDocument">
            <a:avLst/>
          </a:prstGeom>
          <a:noFill/>
          <a:ln w="444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Verified Code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814F04-E242-449C-93B5-645073576917}"/>
              </a:ext>
            </a:extLst>
          </p:cNvPr>
          <p:cNvSpPr/>
          <p:nvPr/>
        </p:nvSpPr>
        <p:spPr>
          <a:xfrm>
            <a:off x="4168806" y="4690217"/>
            <a:ext cx="1378974" cy="796413"/>
          </a:xfrm>
          <a:prstGeom prst="rect">
            <a:avLst/>
          </a:prstGeom>
          <a:noFill/>
          <a:ln w="444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Test Case Execution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9387EE0-AE56-4F41-8796-EA48B06C8CBC}"/>
              </a:ext>
            </a:extLst>
          </p:cNvPr>
          <p:cNvCxnSpPr>
            <a:cxnSpLocks/>
            <a:stCxn id="3" idx="3"/>
            <a:endCxn id="21" idx="1"/>
          </p:cNvCxnSpPr>
          <p:nvPr/>
        </p:nvCxnSpPr>
        <p:spPr>
          <a:xfrm>
            <a:off x="2628033" y="5088424"/>
            <a:ext cx="154077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5220867-EFE7-4FBC-8CD0-C27C8734A699}"/>
              </a:ext>
            </a:extLst>
          </p:cNvPr>
          <p:cNvCxnSpPr>
            <a:cxnSpLocks/>
            <a:stCxn id="7" idx="2"/>
            <a:endCxn id="21" idx="0"/>
          </p:cNvCxnSpPr>
          <p:nvPr/>
        </p:nvCxnSpPr>
        <p:spPr>
          <a:xfrm>
            <a:off x="4858293" y="4296935"/>
            <a:ext cx="0" cy="3932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8A926BB-0268-4FD8-B502-D2417D414747}"/>
              </a:ext>
            </a:extLst>
          </p:cNvPr>
          <p:cNvCxnSpPr>
            <a:cxnSpLocks/>
            <a:stCxn id="21" idx="3"/>
            <a:endCxn id="17" idx="1"/>
          </p:cNvCxnSpPr>
          <p:nvPr/>
        </p:nvCxnSpPr>
        <p:spPr>
          <a:xfrm>
            <a:off x="5547780" y="5088424"/>
            <a:ext cx="123402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EEEF3F8-797B-4784-A88E-40A3D70324CD}"/>
              </a:ext>
            </a:extLst>
          </p:cNvPr>
          <p:cNvSpPr/>
          <p:nvPr/>
        </p:nvSpPr>
        <p:spPr>
          <a:xfrm>
            <a:off x="460562" y="1630722"/>
            <a:ext cx="82228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14313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Formal specification and model checking can also be used to develop unit or integration tests which drive testing of the functional code to ensure compliance.</a:t>
            </a:r>
          </a:p>
        </p:txBody>
      </p:sp>
      <p:sp>
        <p:nvSpPr>
          <p:cNvPr id="14" name="Flowchart: Document 13">
            <a:extLst>
              <a:ext uri="{FF2B5EF4-FFF2-40B4-BE49-F238E27FC236}">
                <a16:creationId xmlns:a16="http://schemas.microsoft.com/office/drawing/2014/main" id="{1E9E787A-C5D8-41FC-868A-35BCA218D013}"/>
              </a:ext>
            </a:extLst>
          </p:cNvPr>
          <p:cNvSpPr/>
          <p:nvPr/>
        </p:nvSpPr>
        <p:spPr>
          <a:xfrm>
            <a:off x="2216924" y="3170287"/>
            <a:ext cx="1068594" cy="1194932"/>
          </a:xfrm>
          <a:prstGeom prst="flowChartDocument">
            <a:avLst/>
          </a:prstGeom>
          <a:noFill/>
          <a:ln w="444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Goal or Coverage metric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41D0981-ED90-430F-9A7E-000EEBCA7C56}"/>
              </a:ext>
            </a:extLst>
          </p:cNvPr>
          <p:cNvCxnSpPr>
            <a:cxnSpLocks/>
            <a:stCxn id="14" idx="2"/>
            <a:endCxn id="3" idx="0"/>
          </p:cNvCxnSpPr>
          <p:nvPr/>
        </p:nvCxnSpPr>
        <p:spPr>
          <a:xfrm flipH="1">
            <a:off x="1938546" y="4286221"/>
            <a:ext cx="812675" cy="4039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4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7D461-B6AD-44B8-B46C-E8F253D7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Language/Environment for Development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CF861-0FE2-421A-9C87-F365D3EED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81600"/>
          </a:xfrm>
        </p:spPr>
        <p:txBody>
          <a:bodyPr vert="horz" lIns="0" tIns="0" rIns="0" bIns="0">
            <a:normAutofit fontScale="92500"/>
          </a:bodyPr>
          <a:lstStyle/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sz="2400" dirty="0"/>
              <a:t>Most are research-quality; a few are operational quality and adaptable mission needs</a:t>
            </a:r>
          </a:p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sz="2400" dirty="0"/>
              <a:t>Best option identified was </a:t>
            </a:r>
            <a:r>
              <a:rPr lang="en-US" sz="2400" dirty="0" err="1"/>
              <a:t>PlusCal</a:t>
            </a:r>
            <a:r>
              <a:rPr lang="en-US" sz="2400" dirty="0"/>
              <a:t>/TLA+</a:t>
            </a:r>
          </a:p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sz="2400" dirty="0"/>
              <a:t>Has been successfully adapted for Assume-Guarantee Contracts</a:t>
            </a:r>
          </a:p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sz="2400" dirty="0"/>
              <a:t>Very easy to learn – 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Ample training including very good course from L. </a:t>
            </a:r>
            <a:r>
              <a:rPr lang="en-US" sz="2100" dirty="0" err="1"/>
              <a:t>Lamport</a:t>
            </a:r>
            <a:endParaRPr lang="en-US" sz="2100" dirty="0"/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Reports of production-quality work in 2 – 3 weeks</a:t>
            </a:r>
          </a:p>
          <a:p>
            <a:pPr marL="133350" lvl="1" indent="-133350">
              <a:lnSpc>
                <a:spcPct val="110000"/>
              </a:lnSpc>
              <a:spcBef>
                <a:spcPts val="450"/>
              </a:spcBef>
              <a:buFont typeface="Arial" charset="0"/>
              <a:buChar char="•"/>
            </a:pPr>
            <a:r>
              <a:rPr lang="en-US" sz="2325" dirty="0"/>
              <a:t>Easy to read</a:t>
            </a:r>
          </a:p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sz="2400" dirty="0"/>
              <a:t>Open source with large support community</a:t>
            </a:r>
          </a:p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sz="2400" dirty="0"/>
              <a:t>Includes a research-quality symbolic model checker</a:t>
            </a:r>
          </a:p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sz="2400" dirty="0"/>
              <a:t>Probably the best experience base in real world; standard tool at MSFT, Google,  </a:t>
            </a:r>
            <a:r>
              <a:rPr lang="en-US" sz="2400" dirty="0" err="1"/>
              <a:t>etc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146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D7DBC-82A4-44DB-A730-2BD2D1DDB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Operational 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328A7-8E6B-4663-82C5-70EEB43F7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>
              <a:spcBef>
                <a:spcPts val="450"/>
              </a:spcBef>
            </a:pPr>
            <a:r>
              <a:rPr lang="en-US" sz="2400" dirty="0"/>
              <a:t>Runtime model checking of assume-guarantee contracts is a form of runtime verification (RV)</a:t>
            </a:r>
            <a:endParaRPr lang="en-US" sz="2100" dirty="0"/>
          </a:p>
          <a:p>
            <a:pPr>
              <a:spcBef>
                <a:spcPts val="450"/>
              </a:spcBef>
            </a:pPr>
            <a:r>
              <a:rPr lang="en-US" sz="2400" dirty="0"/>
              <a:t>Feasible RV tool approaches</a:t>
            </a:r>
          </a:p>
          <a:p>
            <a:pPr lvl="1">
              <a:spcBef>
                <a:spcPts val="450"/>
              </a:spcBef>
            </a:pPr>
            <a:r>
              <a:rPr lang="en-US" sz="2100" dirty="0"/>
              <a:t>Check current state or traces using temporal logic (looking back)</a:t>
            </a:r>
          </a:p>
          <a:p>
            <a:pPr lvl="1">
              <a:spcBef>
                <a:spcPts val="450"/>
              </a:spcBef>
            </a:pPr>
            <a:r>
              <a:rPr lang="en-US" sz="2100" dirty="0"/>
              <a:t>Check future state trace with finite time horizon  (looking forward)</a:t>
            </a:r>
          </a:p>
          <a:p>
            <a:pPr lvl="2" indent="-205740">
              <a:spcBef>
                <a:spcPts val="450"/>
              </a:spcBef>
            </a:pPr>
            <a:r>
              <a:rPr lang="en-US" sz="2100" dirty="0"/>
              <a:t>Linear state propagator</a:t>
            </a:r>
          </a:p>
          <a:p>
            <a:pPr lvl="2" indent="-205740">
              <a:spcBef>
                <a:spcPts val="450"/>
              </a:spcBef>
            </a:pPr>
            <a:r>
              <a:rPr lang="en-US" sz="2100" dirty="0"/>
              <a:t>Streamlined model checking tool</a:t>
            </a:r>
          </a:p>
          <a:p>
            <a:pPr>
              <a:spcBef>
                <a:spcPts val="450"/>
              </a:spcBef>
            </a:pPr>
            <a:r>
              <a:rPr lang="en-US" sz="2400" dirty="0"/>
              <a:t>With careful tailoring of contracts and use of optimized tools, computational cost of RV can be minimized.</a:t>
            </a:r>
          </a:p>
        </p:txBody>
      </p:sp>
    </p:spTree>
    <p:extLst>
      <p:ext uri="{BB962C8B-B14F-4D97-AF65-F5344CB8AC3E}">
        <p14:creationId xmlns:p14="http://schemas.microsoft.com/office/powerpoint/2010/main" val="208305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BE30C-54D4-4856-B8E9-4CB9E787E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Candidate RV Tools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E5793AA-7152-4DDB-9B9B-2C70159B26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892998"/>
              </p:ext>
            </p:extLst>
          </p:nvPr>
        </p:nvGraphicFramePr>
        <p:xfrm>
          <a:off x="640934" y="2845556"/>
          <a:ext cx="7457062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4265">
                  <a:extLst>
                    <a:ext uri="{9D8B030D-6E8A-4147-A177-3AD203B41FA5}">
                      <a16:colId xmlns:a16="http://schemas.microsoft.com/office/drawing/2014/main" val="1184634670"/>
                    </a:ext>
                  </a:extLst>
                </a:gridCol>
                <a:gridCol w="1152401">
                  <a:extLst>
                    <a:ext uri="{9D8B030D-6E8A-4147-A177-3AD203B41FA5}">
                      <a16:colId xmlns:a16="http://schemas.microsoft.com/office/drawing/2014/main" val="298466463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554828194"/>
                    </a:ext>
                  </a:extLst>
                </a:gridCol>
                <a:gridCol w="3068796">
                  <a:extLst>
                    <a:ext uri="{9D8B030D-6E8A-4147-A177-3AD203B41FA5}">
                      <a16:colId xmlns:a16="http://schemas.microsoft.com/office/drawing/2014/main" val="721862018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r>
                        <a:rPr lang="en-US" sz="1800" dirty="0"/>
                        <a:t>Tool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Intrusive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Real World Use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Other Features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5490402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lang="en-US" sz="1800" dirty="0"/>
                        <a:t>COPILOT (Langley)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Yes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Small UAV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00928027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lang="en-US" sz="1800" dirty="0"/>
                        <a:t>LOLA (DLR)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UAV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Reasons on data streams; Integrates with R2U2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6129383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lang="en-US" sz="1800" dirty="0"/>
                        <a:t>R2U2 (Ames)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UAV/ </a:t>
                      </a:r>
                      <a:r>
                        <a:rPr lang="en-US" sz="1800" dirty="0" err="1"/>
                        <a:t>Robonaut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Future Projections; Very Lightweight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48685092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A078C05-B624-4529-A3CE-3DED44E3A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346558" cy="129823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800" dirty="0"/>
              <a:t>Relatively few high TRL candidates</a:t>
            </a:r>
          </a:p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800" dirty="0"/>
              <a:t>VSM Design piloting R2U2/LOLA hybrid approach</a:t>
            </a:r>
          </a:p>
        </p:txBody>
      </p:sp>
    </p:spTree>
    <p:extLst>
      <p:ext uri="{BB962C8B-B14F-4D97-AF65-F5344CB8AC3E}">
        <p14:creationId xmlns:p14="http://schemas.microsoft.com/office/powerpoint/2010/main" val="368970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21C7B-7D30-495C-BA16-E51EE322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9C9F5-3A09-4171-9ADF-585D7926A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 vert="horz" lIns="0" tIns="0" rIns="0" bIns="0">
            <a:noAutofit/>
          </a:bodyPr>
          <a:lstStyle/>
          <a:p>
            <a:pPr>
              <a:spcBef>
                <a:spcPts val="450"/>
              </a:spcBef>
            </a:pPr>
            <a:r>
              <a:rPr lang="en-US" sz="2000" dirty="0"/>
              <a:t>Assume-guarantee contracts and formal specifications are a precise mechanism for behavioral specification and verification</a:t>
            </a:r>
          </a:p>
          <a:p>
            <a:pPr>
              <a:spcBef>
                <a:spcPts val="450"/>
              </a:spcBef>
            </a:pPr>
            <a:r>
              <a:rPr lang="en-US" sz="2000" dirty="0"/>
              <a:t>Model checking formal specifications using </a:t>
            </a:r>
            <a:r>
              <a:rPr lang="en-US" sz="2000" dirty="0" err="1"/>
              <a:t>PlusCal</a:t>
            </a:r>
            <a:r>
              <a:rPr lang="en-US" sz="2000" dirty="0"/>
              <a:t>/TLA+ is high-payoff approach to </a:t>
            </a:r>
          </a:p>
          <a:p>
            <a:pPr lvl="1">
              <a:spcBef>
                <a:spcPts val="450"/>
              </a:spcBef>
            </a:pPr>
            <a:r>
              <a:rPr lang="en-US" sz="2000" dirty="0"/>
              <a:t>Verify behavioral specification through complete coverage of state space</a:t>
            </a:r>
          </a:p>
          <a:p>
            <a:pPr lvl="1">
              <a:spcBef>
                <a:spcPts val="450"/>
              </a:spcBef>
            </a:pPr>
            <a:r>
              <a:rPr lang="en-US" sz="2000" dirty="0"/>
              <a:t>Identify and correct hard to detect deficiencies early in lifecycle</a:t>
            </a:r>
          </a:p>
          <a:p>
            <a:pPr lvl="1">
              <a:spcBef>
                <a:spcPts val="450"/>
              </a:spcBef>
            </a:pPr>
            <a:r>
              <a:rPr lang="en-US" sz="2000" dirty="0"/>
              <a:t>Generate integration tests for code verification</a:t>
            </a:r>
          </a:p>
          <a:p>
            <a:pPr>
              <a:spcBef>
                <a:spcPts val="450"/>
              </a:spcBef>
            </a:pPr>
            <a:r>
              <a:rPr lang="en-US" sz="2000" dirty="0"/>
              <a:t>Operational assume-guarantee contracts</a:t>
            </a:r>
          </a:p>
          <a:p>
            <a:pPr lvl="1">
              <a:spcBef>
                <a:spcPts val="450"/>
              </a:spcBef>
            </a:pPr>
            <a:r>
              <a:rPr lang="en-US" sz="2000" dirty="0"/>
              <a:t>Most effective form of runtime verification where applicable</a:t>
            </a:r>
          </a:p>
          <a:p>
            <a:pPr lvl="1">
              <a:spcBef>
                <a:spcPts val="450"/>
              </a:spcBef>
            </a:pPr>
            <a:r>
              <a:rPr lang="en-US" sz="2000" dirty="0"/>
              <a:t>Operational experience on NASA projects</a:t>
            </a:r>
          </a:p>
          <a:p>
            <a:pPr lvl="1">
              <a:spcBef>
                <a:spcPts val="450"/>
              </a:spcBef>
            </a:pPr>
            <a:r>
              <a:rPr lang="en-US" sz="2000" dirty="0"/>
              <a:t>Efficient tools available but small user base at present</a:t>
            </a:r>
          </a:p>
        </p:txBody>
      </p:sp>
    </p:spTree>
    <p:extLst>
      <p:ext uri="{BB962C8B-B14F-4D97-AF65-F5344CB8AC3E}">
        <p14:creationId xmlns:p14="http://schemas.microsoft.com/office/powerpoint/2010/main" val="313254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B3E83-0C88-48AC-8452-C0C89A068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EFD59-3D42-4A21-A873-0F2A66D9E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Development contracts</a:t>
            </a:r>
          </a:p>
          <a:p>
            <a:pPr lvl="1"/>
            <a:r>
              <a:rPr lang="en-US" sz="2800" dirty="0"/>
              <a:t>Expand scope of state machines and contracts</a:t>
            </a:r>
          </a:p>
          <a:p>
            <a:pPr lvl="1"/>
            <a:r>
              <a:rPr lang="en-US" sz="2800" dirty="0"/>
              <a:t>Develop templates and training</a:t>
            </a:r>
          </a:p>
          <a:p>
            <a:r>
              <a:rPr lang="en-US" sz="2800" dirty="0"/>
              <a:t>Operational contracts</a:t>
            </a:r>
          </a:p>
          <a:p>
            <a:pPr lvl="1"/>
            <a:r>
              <a:rPr lang="en-US" sz="2800" dirty="0"/>
              <a:t>Add symbolic variables names</a:t>
            </a:r>
          </a:p>
          <a:p>
            <a:pPr lvl="1"/>
            <a:r>
              <a:rPr lang="en-US" sz="2800" dirty="0"/>
              <a:t>Add robustness to make flight software quality</a:t>
            </a:r>
          </a:p>
          <a:p>
            <a:pPr lvl="1"/>
            <a:r>
              <a:rPr lang="en-US" sz="2800" dirty="0"/>
              <a:t>Develop template &amp; flow from development to operational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B2F92-F97B-4766-9121-4AE8524D1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86982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101263</TotalTime>
  <Words>1004</Words>
  <Application>Microsoft Office PowerPoint</Application>
  <PresentationFormat>On-screen Show (4:3)</PresentationFormat>
  <Paragraphs>210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Wingdings 2</vt:lpstr>
      <vt:lpstr>Custom Design</vt:lpstr>
      <vt:lpstr>Flow</vt:lpstr>
      <vt:lpstr>Using Assume-Guarantee Contracts in  Autonomous Spacecraft</vt:lpstr>
      <vt:lpstr>Overview</vt:lpstr>
      <vt:lpstr>Introduction</vt:lpstr>
      <vt:lpstr>Verification V – Legacy Approach to Verification</vt:lpstr>
      <vt:lpstr>Cost to Fix Escalation across Lifecycle</vt:lpstr>
      <vt:lpstr>Assume-Guarantee Contracts</vt:lpstr>
      <vt:lpstr>Contract Levels and Flow Down</vt:lpstr>
      <vt:lpstr>Contract Template Format</vt:lpstr>
      <vt:lpstr>Generating Contracts</vt:lpstr>
      <vt:lpstr>Contract 1 Specification</vt:lpstr>
      <vt:lpstr>Development and Operational Verification</vt:lpstr>
      <vt:lpstr>Development Contract Generation Workflow</vt:lpstr>
      <vt:lpstr>Use Formal Specification to develop test cases</vt:lpstr>
      <vt:lpstr>Language/Environment for Development Contracts</vt:lpstr>
      <vt:lpstr>Operational Model Checking</vt:lpstr>
      <vt:lpstr>Candidate RV Tools</vt:lpstr>
      <vt:lpstr>Summary</vt:lpstr>
      <vt:lpstr>Future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Reduction Measurement</dc:title>
  <dc:creator>Gary.Barber</dc:creator>
  <cp:lastModifiedBy>Dabney, James B. (JSC-ER411)[CACI NSS, INC]</cp:lastModifiedBy>
  <cp:revision>1102</cp:revision>
  <dcterms:created xsi:type="dcterms:W3CDTF">2011-07-11T22:13:35Z</dcterms:created>
  <dcterms:modified xsi:type="dcterms:W3CDTF">2021-01-20T17:40:45Z</dcterms:modified>
</cp:coreProperties>
</file>