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958"/>
  </p:normalViewPr>
  <p:slideViewPr>
    <p:cSldViewPr snapToGrid="0" snapToObjects="1">
      <p:cViewPr varScale="1">
        <p:scale>
          <a:sx n="87" d="100"/>
          <a:sy n="87" d="100"/>
        </p:scale>
        <p:origin x="66" y="3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8606C-C19D-F044-A5D8-E83EAEB318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6CE06A-2738-344E-A9D9-6FE2CE1F7D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6189D3-E4FA-EE4E-81C5-E1268C5B0567}"/>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5" name="Footer Placeholder 4">
            <a:extLst>
              <a:ext uri="{FF2B5EF4-FFF2-40B4-BE49-F238E27FC236}">
                <a16:creationId xmlns:a16="http://schemas.microsoft.com/office/drawing/2014/main" id="{2EC00D49-314D-424D-85EB-5CBFDB53F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3520FB-293F-1642-A60E-2383F495617C}"/>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3146434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78B27-2B14-CC4B-B449-4EFCA5B20D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A8F8A4-172C-C840-BBFE-B956E5AC86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9879A1-6130-144C-B787-3ED5C7AE5BFA}"/>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5" name="Footer Placeholder 4">
            <a:extLst>
              <a:ext uri="{FF2B5EF4-FFF2-40B4-BE49-F238E27FC236}">
                <a16:creationId xmlns:a16="http://schemas.microsoft.com/office/drawing/2014/main" id="{B8C86C52-5A29-D94C-AC91-52A928064D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B903F-DBFD-2E43-8E07-CAA38FE938F9}"/>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1882316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07DA-9E5B-DC4C-9AE8-DE481C1B96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A964FD-4E8D-2B44-B748-BE78786BA0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AE83A8-2052-074F-83CC-832444AB51FA}"/>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5" name="Footer Placeholder 4">
            <a:extLst>
              <a:ext uri="{FF2B5EF4-FFF2-40B4-BE49-F238E27FC236}">
                <a16:creationId xmlns:a16="http://schemas.microsoft.com/office/drawing/2014/main" id="{E0DDC626-6580-F54B-B542-10A8789BC6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F54CEE-D061-9749-94F9-5BFF67FA8329}"/>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2124001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FFC61-C16E-B548-9296-B3E7CF1AAE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1841C5-A081-9F40-9440-AD0863C27A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DFAE16-1FB3-174F-A6BE-BA61BAFF56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50657-1212-1242-A517-F27078F8F676}"/>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6" name="Footer Placeholder 5">
            <a:extLst>
              <a:ext uri="{FF2B5EF4-FFF2-40B4-BE49-F238E27FC236}">
                <a16:creationId xmlns:a16="http://schemas.microsoft.com/office/drawing/2014/main" id="{9D58A72E-6A09-A141-81A1-1F8B1B382E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430B0C-7FBE-6542-86A1-844C57534D81}"/>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517855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82F0-CDB1-734F-B12D-79514C8538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79D038-9123-0A46-B846-12C499E2E3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139D1F-0F3D-3444-8D32-D777A86AA2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A8BB521-120F-E04B-96C8-44B0A488B3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58D1B2-71F1-6A4D-8297-65BE7A72C6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277B92-03F0-2443-A8CA-ACC664017B6C}"/>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8" name="Footer Placeholder 7">
            <a:extLst>
              <a:ext uri="{FF2B5EF4-FFF2-40B4-BE49-F238E27FC236}">
                <a16:creationId xmlns:a16="http://schemas.microsoft.com/office/drawing/2014/main" id="{1CC84532-719F-444A-8DC7-4C1657476B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2D8333-59AC-5A49-8DF9-71693DA783EF}"/>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1537707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BB33B-454A-B24A-8D3C-751D98CD7B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0528F8-65D4-274A-9014-B789FFD7AA59}"/>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4" name="Footer Placeholder 3">
            <a:extLst>
              <a:ext uri="{FF2B5EF4-FFF2-40B4-BE49-F238E27FC236}">
                <a16:creationId xmlns:a16="http://schemas.microsoft.com/office/drawing/2014/main" id="{8536A1A5-9D9A-BF44-8920-64EBFCBBC7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7BAB88-0E68-B74E-A7D9-87FA929E4FAB}"/>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587013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3C3E9-8D22-D549-A745-E841CC6A3029}"/>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3" name="Footer Placeholder 2">
            <a:extLst>
              <a:ext uri="{FF2B5EF4-FFF2-40B4-BE49-F238E27FC236}">
                <a16:creationId xmlns:a16="http://schemas.microsoft.com/office/drawing/2014/main" id="{AE327B2E-7907-074E-9518-074CB5DAE6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981A03-D993-C84A-92B9-074CDC014B7B}"/>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1629915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FB976-630D-4448-845C-1978148899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90FAC5-146C-9C4B-AD8F-8B47446B56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DFE1BF-28B8-2B44-A267-3E72571BB5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C6DDB8-4DD7-F24E-BF4B-CD6A85C978C9}"/>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6" name="Footer Placeholder 5">
            <a:extLst>
              <a:ext uri="{FF2B5EF4-FFF2-40B4-BE49-F238E27FC236}">
                <a16:creationId xmlns:a16="http://schemas.microsoft.com/office/drawing/2014/main" id="{34399A13-0F45-0A43-962A-DDCB52B67B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4D9339-FE89-6D4C-AF98-911466ED29B6}"/>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2522526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A0CD-3C66-1545-89E7-DAA6938737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3A8E05-07AF-E94C-B3D9-9D6CACFFF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D46917-8B56-814A-B1F2-06A50A5E7A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DFDB65-922C-9147-B79D-9F9EF2C1A4B8}"/>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6" name="Footer Placeholder 5">
            <a:extLst>
              <a:ext uri="{FF2B5EF4-FFF2-40B4-BE49-F238E27FC236}">
                <a16:creationId xmlns:a16="http://schemas.microsoft.com/office/drawing/2014/main" id="{8D84273A-13ED-8147-B98A-9E71F378B7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718C5A-2998-4D4C-8035-BAD73CBEADF6}"/>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247873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97C0-EA2E-734C-A4A0-9483D82E08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8F2A8C-4C24-7640-85E6-8AAE328628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52060-3E89-4344-A87A-79AF2CBBFAB2}"/>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5" name="Footer Placeholder 4">
            <a:extLst>
              <a:ext uri="{FF2B5EF4-FFF2-40B4-BE49-F238E27FC236}">
                <a16:creationId xmlns:a16="http://schemas.microsoft.com/office/drawing/2014/main" id="{95DDE355-D327-E643-86CA-52CE6F4CD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5EB912-1FD3-524F-BB2D-F5E74F4F3A80}"/>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407628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8245A7-3097-6C4D-AFB0-93BD89C489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EA1DD6-32D9-6B49-9E6A-6AA577EAE4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173B5-F88C-5146-87C9-0B42B390D636}"/>
              </a:ext>
            </a:extLst>
          </p:cNvPr>
          <p:cNvSpPr>
            <a:spLocks noGrp="1"/>
          </p:cNvSpPr>
          <p:nvPr>
            <p:ph type="dt" sz="half" idx="10"/>
          </p:nvPr>
        </p:nvSpPr>
        <p:spPr/>
        <p:txBody>
          <a:bodyPr/>
          <a:lstStyle/>
          <a:p>
            <a:fld id="{5B5CABDF-CFCF-1D4F-9617-3187A1F014E4}" type="datetimeFigureOut">
              <a:rPr lang="en-US" smtClean="0"/>
              <a:t>1/19/2021</a:t>
            </a:fld>
            <a:endParaRPr lang="en-US"/>
          </a:p>
        </p:txBody>
      </p:sp>
      <p:sp>
        <p:nvSpPr>
          <p:cNvPr id="5" name="Footer Placeholder 4">
            <a:extLst>
              <a:ext uri="{FF2B5EF4-FFF2-40B4-BE49-F238E27FC236}">
                <a16:creationId xmlns:a16="http://schemas.microsoft.com/office/drawing/2014/main" id="{E5D92C96-8C72-F144-BB45-5EB8B3C42F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5CE9F-1251-1E4B-9161-B8AFDED46A38}"/>
              </a:ext>
            </a:extLst>
          </p:cNvPr>
          <p:cNvSpPr>
            <a:spLocks noGrp="1"/>
          </p:cNvSpPr>
          <p:nvPr>
            <p:ph type="sldNum" sz="quarter" idx="12"/>
          </p:nvPr>
        </p:nvSpPr>
        <p:spPr/>
        <p:txBody>
          <a:bodyPr/>
          <a:lstStyle/>
          <a:p>
            <a:fld id="{5E73E563-CCC4-FB44-BC61-05EC679B33D4}" type="slidenum">
              <a:rPr lang="en-US" smtClean="0"/>
              <a:t>‹#›</a:t>
            </a:fld>
            <a:endParaRPr lang="en-US"/>
          </a:p>
        </p:txBody>
      </p:sp>
    </p:spTree>
    <p:extLst>
      <p:ext uri="{BB962C8B-B14F-4D97-AF65-F5344CB8AC3E}">
        <p14:creationId xmlns:p14="http://schemas.microsoft.com/office/powerpoint/2010/main" val="349650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765147-27B6-754D-9C70-FAC67FC7B2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90D7CE-B395-AE4D-8F0D-8E861CBAE2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5AF36-FD16-FA49-BE97-A325784536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5CABDF-CFCF-1D4F-9617-3187A1F014E4}" type="datetimeFigureOut">
              <a:rPr lang="en-US" smtClean="0"/>
              <a:t>1/19/2021</a:t>
            </a:fld>
            <a:endParaRPr lang="en-US"/>
          </a:p>
        </p:txBody>
      </p:sp>
      <p:sp>
        <p:nvSpPr>
          <p:cNvPr id="5" name="Footer Placeholder 4">
            <a:extLst>
              <a:ext uri="{FF2B5EF4-FFF2-40B4-BE49-F238E27FC236}">
                <a16:creationId xmlns:a16="http://schemas.microsoft.com/office/drawing/2014/main" id="{893FDFC2-865B-8A4C-9AF6-0C948CA28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AC1162A-E183-7846-ABC9-9FAF15551E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3E563-CCC4-FB44-BC61-05EC679B33D4}" type="slidenum">
              <a:rPr lang="en-US" smtClean="0"/>
              <a:t>‹#›</a:t>
            </a:fld>
            <a:endParaRPr lang="en-US"/>
          </a:p>
        </p:txBody>
      </p:sp>
    </p:spTree>
    <p:extLst>
      <p:ext uri="{BB962C8B-B14F-4D97-AF65-F5344CB8AC3E}">
        <p14:creationId xmlns:p14="http://schemas.microsoft.com/office/powerpoint/2010/main" val="1061085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65046AA-8DAC-4EBD-A8BD-D5DBD9203B08}"/>
              </a:ext>
            </a:extLst>
          </p:cNvPr>
          <p:cNvPicPr>
            <a:picLocks noChangeAspect="1"/>
          </p:cNvPicPr>
          <p:nvPr/>
        </p:nvPicPr>
        <p:blipFill rotWithShape="1">
          <a:blip r:embed="rId2"/>
          <a:srcRect l="20909" t="601" r="15910" b="2268"/>
          <a:stretch/>
        </p:blipFill>
        <p:spPr>
          <a:xfrm>
            <a:off x="9074602" y="1892728"/>
            <a:ext cx="3117398" cy="3072543"/>
          </a:xfrm>
          <a:prstGeom prst="rect">
            <a:avLst/>
          </a:prstGeom>
        </p:spPr>
      </p:pic>
      <p:sp>
        <p:nvSpPr>
          <p:cNvPr id="13315" name="TextBox 3">
            <a:extLst>
              <a:ext uri="{FF2B5EF4-FFF2-40B4-BE49-F238E27FC236}">
                <a16:creationId xmlns:a16="http://schemas.microsoft.com/office/drawing/2014/main" id="{6EDA0F75-8806-CB4F-A3A7-EE66C9A55A85}"/>
              </a:ext>
            </a:extLst>
          </p:cNvPr>
          <p:cNvSpPr txBox="1">
            <a:spLocks noChangeArrowheads="1"/>
          </p:cNvSpPr>
          <p:nvPr/>
        </p:nvSpPr>
        <p:spPr bwMode="auto">
          <a:xfrm>
            <a:off x="1093788" y="19050"/>
            <a:ext cx="10004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US" altLang="en-US" sz="2400" b="1" i="1" dirty="0">
                <a:solidFill>
                  <a:srgbClr val="6983BD"/>
                </a:solidFill>
                <a:latin typeface="Verdana" panose="020B0604030504040204" pitchFamily="34" charset="0"/>
                <a:ea typeface="Verdana" panose="020B0604030504040204" pitchFamily="34" charset="0"/>
                <a:cs typeface="Verdana" panose="020B0604030504040204" pitchFamily="34" charset="0"/>
              </a:rPr>
              <a:t>SIO Contributors Forum: Lightning Talk </a:t>
            </a:r>
          </a:p>
        </p:txBody>
      </p:sp>
      <p:sp>
        <p:nvSpPr>
          <p:cNvPr id="13317" name="TextBox 9">
            <a:extLst>
              <a:ext uri="{FF2B5EF4-FFF2-40B4-BE49-F238E27FC236}">
                <a16:creationId xmlns:a16="http://schemas.microsoft.com/office/drawing/2014/main" id="{99DA8BA3-A606-8648-9172-C04C65EE81D4}"/>
              </a:ext>
            </a:extLst>
          </p:cNvPr>
          <p:cNvSpPr txBox="1">
            <a:spLocks noChangeArrowheads="1"/>
          </p:cNvSpPr>
          <p:nvPr/>
        </p:nvSpPr>
        <p:spPr bwMode="auto">
          <a:xfrm>
            <a:off x="0" y="971550"/>
            <a:ext cx="12192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300" b="1" dirty="0">
                <a:latin typeface="Verdana" panose="020B0604030504040204" pitchFamily="34" charset="0"/>
                <a:ea typeface="Verdana" panose="020B0604030504040204" pitchFamily="34" charset="0"/>
                <a:cs typeface="Verdana" panose="020B0604030504040204" pitchFamily="34" charset="0"/>
              </a:rPr>
              <a:t>NASA GMAO: GEOS S2S</a:t>
            </a:r>
          </a:p>
        </p:txBody>
      </p:sp>
      <p:pic>
        <p:nvPicPr>
          <p:cNvPr id="13319" name="Picture 15">
            <a:extLst>
              <a:ext uri="{FF2B5EF4-FFF2-40B4-BE49-F238E27FC236}">
                <a16:creationId xmlns:a16="http://schemas.microsoft.com/office/drawing/2014/main" id="{22FEE78E-473D-104F-AD91-B9F13AC86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39688"/>
            <a:ext cx="6889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Connector 17">
            <a:extLst>
              <a:ext uri="{FF2B5EF4-FFF2-40B4-BE49-F238E27FC236}">
                <a16:creationId xmlns:a16="http://schemas.microsoft.com/office/drawing/2014/main" id="{69F6BFB7-C0B3-A640-A583-F6F970EF75F5}"/>
              </a:ext>
            </a:extLst>
          </p:cNvPr>
          <p:cNvCxnSpPr/>
          <p:nvPr/>
        </p:nvCxnSpPr>
        <p:spPr>
          <a:xfrm flipV="1">
            <a:off x="0" y="877888"/>
            <a:ext cx="12192000" cy="9525"/>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DCC8D21-A9F1-4050-8823-C269F461E1AF}"/>
              </a:ext>
            </a:extLst>
          </p:cNvPr>
          <p:cNvSpPr/>
          <p:nvPr/>
        </p:nvSpPr>
        <p:spPr>
          <a:xfrm>
            <a:off x="10446598" y="4902484"/>
            <a:ext cx="1668598" cy="276999"/>
          </a:xfrm>
          <a:prstGeom prst="rect">
            <a:avLst/>
          </a:prstGeom>
        </p:spPr>
        <p:txBody>
          <a:bodyPr wrap="none">
            <a:spAutoFit/>
          </a:bodyPr>
          <a:lstStyle/>
          <a:p>
            <a:r>
              <a:rPr lang="en-US" sz="1200" i="1" dirty="0">
                <a:solidFill>
                  <a:srgbClr val="002060"/>
                </a:solidFill>
                <a:ea typeface="Chalkboard" charset="0"/>
                <a:cs typeface="Times New Roman" panose="02020603050405020304" pitchFamily="18" charset="0"/>
              </a:rPr>
              <a:t>Akella and Suarez, 2018</a:t>
            </a:r>
            <a:endParaRPr lang="en-US" sz="1600" i="1" dirty="0">
              <a:solidFill>
                <a:srgbClr val="002060"/>
              </a:solidFill>
            </a:endParaRPr>
          </a:p>
        </p:txBody>
      </p:sp>
      <p:pic>
        <p:nvPicPr>
          <p:cNvPr id="14" name="Picture 13" descr="A picture containing text, light&#10;&#10;Description automatically generated">
            <a:extLst>
              <a:ext uri="{FF2B5EF4-FFF2-40B4-BE49-F238E27FC236}">
                <a16:creationId xmlns:a16="http://schemas.microsoft.com/office/drawing/2014/main" id="{4A54DF36-AD92-4047-8F80-EE137C2ED052}"/>
              </a:ext>
            </a:extLst>
          </p:cNvPr>
          <p:cNvPicPr>
            <a:picLocks noChangeAspect="1"/>
          </p:cNvPicPr>
          <p:nvPr/>
        </p:nvPicPr>
        <p:blipFill>
          <a:blip r:embed="rId4"/>
          <a:stretch>
            <a:fillRect/>
          </a:stretch>
        </p:blipFill>
        <p:spPr>
          <a:xfrm>
            <a:off x="10145350" y="6083052"/>
            <a:ext cx="1607815" cy="531421"/>
          </a:xfrm>
          <a:prstGeom prst="rect">
            <a:avLst/>
          </a:prstGeom>
        </p:spPr>
      </p:pic>
      <p:pic>
        <p:nvPicPr>
          <p:cNvPr id="15" name="Picture 14">
            <a:extLst>
              <a:ext uri="{FF2B5EF4-FFF2-40B4-BE49-F238E27FC236}">
                <a16:creationId xmlns:a16="http://schemas.microsoft.com/office/drawing/2014/main" id="{AA59FDBC-C071-47D7-8FDA-6C6A9EB380A9}"/>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9390314" y="6076757"/>
            <a:ext cx="732450" cy="512715"/>
          </a:xfrm>
          <a:prstGeom prst="rect">
            <a:avLst/>
          </a:prstGeom>
        </p:spPr>
      </p:pic>
      <p:sp>
        <p:nvSpPr>
          <p:cNvPr id="16" name="TextBox 15">
            <a:extLst>
              <a:ext uri="{FF2B5EF4-FFF2-40B4-BE49-F238E27FC236}">
                <a16:creationId xmlns:a16="http://schemas.microsoft.com/office/drawing/2014/main" id="{71A2CF35-9873-40CA-B74B-9A224FCFF170}"/>
              </a:ext>
            </a:extLst>
          </p:cNvPr>
          <p:cNvSpPr txBox="1"/>
          <p:nvPr/>
        </p:nvSpPr>
        <p:spPr>
          <a:xfrm>
            <a:off x="51745" y="1691827"/>
            <a:ext cx="9261765" cy="4816703"/>
          </a:xfrm>
          <a:prstGeom prst="rect">
            <a:avLst/>
          </a:prstGeom>
          <a:noFill/>
        </p:spPr>
        <p:txBody>
          <a:bodyPr wrap="square" rtlCol="0">
            <a:spAutoFit/>
          </a:bodyPr>
          <a:lstStyle/>
          <a:p>
            <a:pPr marL="342900" indent="-342900" algn="l">
              <a:lnSpc>
                <a:spcPct val="120000"/>
              </a:lnSpc>
              <a:buFont typeface="Wingdings" panose="05000000000000000000" pitchFamily="2" charset="2"/>
              <a:buChar char="v"/>
            </a:pPr>
            <a:r>
              <a:rPr lang="en-US" altLang="en-US" sz="2000" dirty="0"/>
              <a:t>NASA GMAO uses the </a:t>
            </a:r>
            <a:r>
              <a:rPr lang="en-US" altLang="en-US" sz="2000" b="1" i="1" dirty="0">
                <a:solidFill>
                  <a:schemeClr val="accent4">
                    <a:lumMod val="75000"/>
                  </a:schemeClr>
                </a:solidFill>
              </a:rPr>
              <a:t>GEOS</a:t>
            </a:r>
            <a:r>
              <a:rPr lang="en-US" altLang="en-US" sz="2000" dirty="0"/>
              <a:t> coupled Earth-System model and analyses, in conjunction with satellite and in situ observations.</a:t>
            </a:r>
          </a:p>
          <a:p>
            <a:pPr marL="342900" indent="-342900" algn="l">
              <a:lnSpc>
                <a:spcPct val="120000"/>
              </a:lnSpc>
              <a:buFont typeface="Wingdings" panose="05000000000000000000" pitchFamily="2" charset="2"/>
              <a:buChar char="v"/>
            </a:pPr>
            <a:r>
              <a:rPr lang="en-US" altLang="en-US" sz="2000" dirty="0"/>
              <a:t> </a:t>
            </a:r>
            <a:r>
              <a:rPr lang="en-US" altLang="en-US" sz="2000" b="1" i="1" dirty="0">
                <a:solidFill>
                  <a:srgbClr val="92D050"/>
                </a:solidFill>
              </a:rPr>
              <a:t>GEOS-S2S-2</a:t>
            </a:r>
            <a:r>
              <a:rPr lang="en-US" altLang="en-US" sz="2000" dirty="0"/>
              <a:t> released in November 2017 (Molod et al. 2020). The system suffers from exceptionally low summertime Arctic ice cover due to the analysis scheme and an overly warm mixed layer. We have been performing additional experiments for SIPN, initialized with CryoSat-2 ice thickness.</a:t>
            </a:r>
          </a:p>
          <a:p>
            <a:pPr marL="342900" indent="-342900" algn="l">
              <a:lnSpc>
                <a:spcPct val="120000"/>
              </a:lnSpc>
              <a:buFont typeface="Wingdings" panose="05000000000000000000" pitchFamily="2" charset="2"/>
              <a:buChar char="v"/>
            </a:pPr>
            <a:r>
              <a:rPr lang="en-US" altLang="en-US" sz="2000" b="1" i="1" dirty="0"/>
              <a:t> </a:t>
            </a:r>
            <a:r>
              <a:rPr lang="en-US" altLang="en-US" sz="2000" b="1" i="1" dirty="0">
                <a:solidFill>
                  <a:srgbClr val="7030A0"/>
                </a:solidFill>
              </a:rPr>
              <a:t>GEOS-S2S-3</a:t>
            </a:r>
            <a:r>
              <a:rPr lang="en-US" altLang="en-US" sz="2000" dirty="0"/>
              <a:t> system frozen in December. </a:t>
            </a:r>
          </a:p>
          <a:p>
            <a:pPr marL="800100" lvl="1" indent="-342900">
              <a:lnSpc>
                <a:spcPct val="120000"/>
              </a:lnSpc>
              <a:buFont typeface="Wingdings" panose="05000000000000000000" pitchFamily="2" charset="2"/>
              <a:buChar char="v"/>
            </a:pPr>
            <a:r>
              <a:rPr lang="en-US" altLang="en-US" sz="1600" dirty="0"/>
              <a:t>½° GEOS atmosphere, ¼° × L50 MOM5 Ocean.</a:t>
            </a:r>
          </a:p>
          <a:p>
            <a:pPr marL="800100" lvl="1" indent="-342900" algn="l">
              <a:lnSpc>
                <a:spcPct val="120000"/>
              </a:lnSpc>
              <a:buFont typeface="Wingdings" panose="05000000000000000000" pitchFamily="2" charset="2"/>
              <a:buChar char="v"/>
            </a:pPr>
            <a:r>
              <a:rPr lang="en-US" altLang="en-US" sz="1600" dirty="0"/>
              <a:t>Interactive aerosol model, two-moment cloud microphysics.</a:t>
            </a:r>
          </a:p>
          <a:p>
            <a:pPr marL="800100" lvl="1" indent="-342900" algn="l">
              <a:lnSpc>
                <a:spcPct val="120000"/>
              </a:lnSpc>
              <a:buFont typeface="Wingdings" panose="05000000000000000000" pitchFamily="2" charset="2"/>
              <a:buChar char="v"/>
            </a:pPr>
            <a:r>
              <a:rPr lang="en-US" altLang="en-US" sz="1600" dirty="0"/>
              <a:t>Ensemble forecast strategy: an ensemble of 40 three-month forecasts is </a:t>
            </a:r>
            <a:r>
              <a:rPr lang="en-US" altLang="en-US" sz="1600" dirty="0" err="1"/>
              <a:t>subsetted</a:t>
            </a:r>
            <a:r>
              <a:rPr lang="en-US" altLang="en-US" sz="1600" dirty="0"/>
              <a:t> to 10 members, based on a clustering analysis, and run to nine months.</a:t>
            </a:r>
          </a:p>
          <a:p>
            <a:pPr marL="800100" lvl="1" indent="-342900" algn="l">
              <a:lnSpc>
                <a:spcPct val="120000"/>
              </a:lnSpc>
              <a:buFont typeface="Wingdings" panose="05000000000000000000" pitchFamily="2" charset="2"/>
              <a:buChar char="v"/>
            </a:pPr>
            <a:r>
              <a:rPr lang="en-US" altLang="en-US" sz="1600" dirty="0"/>
              <a:t>Atmosphere-Ocean Interface Layer.</a:t>
            </a:r>
          </a:p>
          <a:p>
            <a:pPr marL="342900" indent="-342900" algn="l">
              <a:buFont typeface="Wingdings" panose="05000000000000000000" pitchFamily="2" charset="2"/>
              <a:buChar char="v"/>
            </a:pPr>
            <a:endParaRPr lang="en-US" altLang="en-US" sz="1000" dirty="0"/>
          </a:p>
          <a:p>
            <a:pPr lvl="1"/>
            <a:r>
              <a:rPr lang="en-US" altLang="en-US" sz="2400" dirty="0">
                <a:solidFill>
                  <a:srgbClr val="0432FF"/>
                </a:solidFill>
              </a:rPr>
              <a:t>https://gmao.gsfc.nasa.gov/seasonal/</a:t>
            </a:r>
          </a:p>
          <a:p>
            <a:endParaRPr lang="en-US" sz="900" dirty="0"/>
          </a:p>
        </p:txBody>
      </p:sp>
    </p:spTree>
    <p:extLst>
      <p:ext uri="{BB962C8B-B14F-4D97-AF65-F5344CB8AC3E}">
        <p14:creationId xmlns:p14="http://schemas.microsoft.com/office/powerpoint/2010/main" val="972076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ubtitle 2">
            <a:extLst>
              <a:ext uri="{FF2B5EF4-FFF2-40B4-BE49-F238E27FC236}">
                <a16:creationId xmlns:a16="http://schemas.microsoft.com/office/drawing/2014/main" id="{52F88733-34A0-CE4B-B276-6B0C90CFE349}"/>
              </a:ext>
            </a:extLst>
          </p:cNvPr>
          <p:cNvSpPr>
            <a:spLocks noGrp="1" noChangeArrowheads="1"/>
          </p:cNvSpPr>
          <p:nvPr>
            <p:ph type="subTitle" idx="1"/>
          </p:nvPr>
        </p:nvSpPr>
        <p:spPr>
          <a:xfrm>
            <a:off x="8631382" y="2151851"/>
            <a:ext cx="3577349" cy="4176979"/>
          </a:xfrm>
        </p:spPr>
        <p:txBody>
          <a:bodyPr>
            <a:normAutofit/>
          </a:bodyPr>
          <a:lstStyle/>
          <a:p>
            <a:pPr algn="l"/>
            <a:r>
              <a:rPr lang="en-US" sz="2200" i="1" dirty="0"/>
              <a:t>The more realistic initialization and the improved model skin layer in </a:t>
            </a:r>
            <a:r>
              <a:rPr lang="en-US" sz="2200" b="1" i="1" dirty="0">
                <a:solidFill>
                  <a:srgbClr val="7030A0"/>
                </a:solidFill>
              </a:rPr>
              <a:t>GEOS-S2S-3</a:t>
            </a:r>
            <a:r>
              <a:rPr lang="en-US" sz="2200" i="1" dirty="0"/>
              <a:t> will improve performance over           </a:t>
            </a:r>
            <a:r>
              <a:rPr lang="en-US" sz="2200" b="1" i="1" dirty="0">
                <a:solidFill>
                  <a:srgbClr val="92D050"/>
                </a:solidFill>
              </a:rPr>
              <a:t>GEOS-S2S-2</a:t>
            </a:r>
            <a:r>
              <a:rPr lang="en-US" sz="2200" i="1" dirty="0"/>
              <a:t>.</a:t>
            </a:r>
          </a:p>
          <a:p>
            <a:pPr algn="l"/>
            <a:endParaRPr lang="en-US" sz="2200" i="1" dirty="0"/>
          </a:p>
          <a:p>
            <a:pPr algn="l"/>
            <a:r>
              <a:rPr lang="en-US" sz="2200" i="1" dirty="0"/>
              <a:t>Additional improvements are expected with refinement of sea ice albedo and analysis method. </a:t>
            </a:r>
            <a:endParaRPr lang="en-US" altLang="en-US" dirty="0"/>
          </a:p>
          <a:p>
            <a:pPr lvl="2" algn="l" eaLnBrk="1" hangingPunct="1"/>
            <a:endParaRPr lang="en-US" altLang="en-US" sz="2400" dirty="0"/>
          </a:p>
        </p:txBody>
      </p:sp>
      <p:sp>
        <p:nvSpPr>
          <p:cNvPr id="13315" name="TextBox 3">
            <a:extLst>
              <a:ext uri="{FF2B5EF4-FFF2-40B4-BE49-F238E27FC236}">
                <a16:creationId xmlns:a16="http://schemas.microsoft.com/office/drawing/2014/main" id="{6EDA0F75-8806-CB4F-A3A7-EE66C9A55A85}"/>
              </a:ext>
            </a:extLst>
          </p:cNvPr>
          <p:cNvSpPr txBox="1">
            <a:spLocks noChangeArrowheads="1"/>
          </p:cNvSpPr>
          <p:nvPr/>
        </p:nvSpPr>
        <p:spPr bwMode="auto">
          <a:xfrm>
            <a:off x="1093788" y="19050"/>
            <a:ext cx="10004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US" altLang="en-US" sz="2400" b="1" i="1" dirty="0">
                <a:solidFill>
                  <a:srgbClr val="6983BD"/>
                </a:solidFill>
                <a:latin typeface="Verdana" panose="020B0604030504040204" pitchFamily="34" charset="0"/>
                <a:ea typeface="Verdana" panose="020B0604030504040204" pitchFamily="34" charset="0"/>
                <a:cs typeface="Verdana" panose="020B0604030504040204" pitchFamily="34" charset="0"/>
              </a:rPr>
              <a:t>SIO Contributors Forum: Lightning Talk </a:t>
            </a:r>
          </a:p>
        </p:txBody>
      </p:sp>
      <p:sp>
        <p:nvSpPr>
          <p:cNvPr id="13317" name="TextBox 9">
            <a:extLst>
              <a:ext uri="{FF2B5EF4-FFF2-40B4-BE49-F238E27FC236}">
                <a16:creationId xmlns:a16="http://schemas.microsoft.com/office/drawing/2014/main" id="{99DA8BA3-A606-8648-9172-C04C65EE81D4}"/>
              </a:ext>
            </a:extLst>
          </p:cNvPr>
          <p:cNvSpPr txBox="1">
            <a:spLocks noChangeArrowheads="1"/>
          </p:cNvSpPr>
          <p:nvPr/>
        </p:nvSpPr>
        <p:spPr bwMode="auto">
          <a:xfrm>
            <a:off x="0" y="971550"/>
            <a:ext cx="121920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300" b="1" dirty="0">
                <a:latin typeface="Verdana" panose="020B0604030504040204" pitchFamily="34" charset="0"/>
                <a:ea typeface="Verdana" panose="020B0604030504040204" pitchFamily="34" charset="0"/>
                <a:cs typeface="Verdana" panose="020B0604030504040204" pitchFamily="34" charset="0"/>
              </a:rPr>
              <a:t>NASA GMAO: GEOS-S2S</a:t>
            </a:r>
          </a:p>
        </p:txBody>
      </p:sp>
      <p:pic>
        <p:nvPicPr>
          <p:cNvPr id="13319" name="Picture 15">
            <a:extLst>
              <a:ext uri="{FF2B5EF4-FFF2-40B4-BE49-F238E27FC236}">
                <a16:creationId xmlns:a16="http://schemas.microsoft.com/office/drawing/2014/main" id="{22FEE78E-473D-104F-AD91-B9F13AC862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 y="39688"/>
            <a:ext cx="688975"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Connector 17">
            <a:extLst>
              <a:ext uri="{FF2B5EF4-FFF2-40B4-BE49-F238E27FC236}">
                <a16:creationId xmlns:a16="http://schemas.microsoft.com/office/drawing/2014/main" id="{69F6BFB7-C0B3-A640-A583-F6F970EF75F5}"/>
              </a:ext>
            </a:extLst>
          </p:cNvPr>
          <p:cNvCxnSpPr/>
          <p:nvPr/>
        </p:nvCxnSpPr>
        <p:spPr>
          <a:xfrm flipV="1">
            <a:off x="0" y="877888"/>
            <a:ext cx="12192000" cy="9525"/>
          </a:xfrm>
          <a:prstGeom prst="line">
            <a:avLst/>
          </a:prstGeom>
          <a:ln w="34925"/>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E70E38E-90D2-4A98-955C-20AC6A487DBC}"/>
              </a:ext>
            </a:extLst>
          </p:cNvPr>
          <p:cNvPicPr>
            <a:picLocks noChangeAspect="1"/>
          </p:cNvPicPr>
          <p:nvPr/>
        </p:nvPicPr>
        <p:blipFill>
          <a:blip r:embed="rId3"/>
          <a:stretch>
            <a:fillRect/>
          </a:stretch>
        </p:blipFill>
        <p:spPr>
          <a:xfrm>
            <a:off x="123825" y="1784988"/>
            <a:ext cx="8614694" cy="4821141"/>
          </a:xfrm>
          <a:prstGeom prst="rect">
            <a:avLst/>
          </a:prstGeom>
        </p:spPr>
      </p:pic>
      <p:sp>
        <p:nvSpPr>
          <p:cNvPr id="5" name="TextBox 4">
            <a:extLst>
              <a:ext uri="{FF2B5EF4-FFF2-40B4-BE49-F238E27FC236}">
                <a16:creationId xmlns:a16="http://schemas.microsoft.com/office/drawing/2014/main" id="{9ECC6852-C951-4730-A938-9807A58BE013}"/>
              </a:ext>
            </a:extLst>
          </p:cNvPr>
          <p:cNvSpPr txBox="1"/>
          <p:nvPr/>
        </p:nvSpPr>
        <p:spPr>
          <a:xfrm>
            <a:off x="2161815" y="1421619"/>
            <a:ext cx="4627036" cy="461665"/>
          </a:xfrm>
          <a:prstGeom prst="rect">
            <a:avLst/>
          </a:prstGeom>
          <a:noFill/>
        </p:spPr>
        <p:txBody>
          <a:bodyPr wrap="none" rtlCol="0">
            <a:spAutoFit/>
          </a:bodyPr>
          <a:lstStyle/>
          <a:p>
            <a:r>
              <a:rPr lang="en-US" sz="2400" b="1" i="1" u="sng" dirty="0">
                <a:solidFill>
                  <a:srgbClr val="0432FF"/>
                </a:solidFill>
              </a:rPr>
              <a:t>Forecast Sea Ice Volume [ 10</a:t>
            </a:r>
            <a:r>
              <a:rPr lang="en-US" sz="2400" b="1" i="1" u="sng" baseline="30000" dirty="0">
                <a:solidFill>
                  <a:srgbClr val="0432FF"/>
                </a:solidFill>
              </a:rPr>
              <a:t>3</a:t>
            </a:r>
            <a:r>
              <a:rPr lang="en-US" sz="2400" b="1" i="1" u="sng" dirty="0">
                <a:solidFill>
                  <a:srgbClr val="0432FF"/>
                </a:solidFill>
              </a:rPr>
              <a:t> km</a:t>
            </a:r>
            <a:r>
              <a:rPr lang="en-US" sz="2400" b="1" i="1" u="sng" baseline="30000" dirty="0">
                <a:solidFill>
                  <a:srgbClr val="0432FF"/>
                </a:solidFill>
              </a:rPr>
              <a:t>3</a:t>
            </a:r>
            <a:r>
              <a:rPr lang="en-US" sz="2400" b="1" i="1" u="sng" dirty="0">
                <a:solidFill>
                  <a:srgbClr val="0432FF"/>
                </a:solidFill>
              </a:rPr>
              <a:t> ]</a:t>
            </a:r>
          </a:p>
        </p:txBody>
      </p:sp>
      <p:pic>
        <p:nvPicPr>
          <p:cNvPr id="23" name="Picture 22" descr="A picture containing text, light&#10;&#10;Description automatically generated">
            <a:extLst>
              <a:ext uri="{FF2B5EF4-FFF2-40B4-BE49-F238E27FC236}">
                <a16:creationId xmlns:a16="http://schemas.microsoft.com/office/drawing/2014/main" id="{C4845D59-76C2-450E-A39F-9961CD5437AE}"/>
              </a:ext>
            </a:extLst>
          </p:cNvPr>
          <p:cNvPicPr>
            <a:picLocks noChangeAspect="1"/>
          </p:cNvPicPr>
          <p:nvPr/>
        </p:nvPicPr>
        <p:blipFill>
          <a:blip r:embed="rId4"/>
          <a:stretch>
            <a:fillRect/>
          </a:stretch>
        </p:blipFill>
        <p:spPr>
          <a:xfrm>
            <a:off x="10145350" y="6083052"/>
            <a:ext cx="1607815" cy="531421"/>
          </a:xfrm>
          <a:prstGeom prst="rect">
            <a:avLst/>
          </a:prstGeom>
        </p:spPr>
      </p:pic>
      <p:pic>
        <p:nvPicPr>
          <p:cNvPr id="24" name="Picture 23">
            <a:extLst>
              <a:ext uri="{FF2B5EF4-FFF2-40B4-BE49-F238E27FC236}">
                <a16:creationId xmlns:a16="http://schemas.microsoft.com/office/drawing/2014/main" id="{3009EB28-5EE2-46D7-B706-906434556926}"/>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9390314" y="6076757"/>
            <a:ext cx="732450" cy="512715"/>
          </a:xfrm>
          <a:prstGeom prst="rect">
            <a:avLst/>
          </a:prstGeom>
        </p:spPr>
      </p:pic>
    </p:spTree>
    <p:extLst>
      <p:ext uri="{BB962C8B-B14F-4D97-AF65-F5344CB8AC3E}">
        <p14:creationId xmlns:p14="http://schemas.microsoft.com/office/powerpoint/2010/main" val="2149428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627</TotalTime>
  <Words>205</Words>
  <Application>Microsoft Office PowerPoint</Application>
  <PresentationFormat>Widescreen</PresentationFormat>
  <Paragraphs>18</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Verdana</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betsy@arcus.org</dc:creator>
  <cp:lastModifiedBy>Cullather, Richard I. (GSFC-610.1)[UNIVERSITY OF MARYLAND]</cp:lastModifiedBy>
  <cp:revision>18</cp:revision>
  <dcterms:created xsi:type="dcterms:W3CDTF">2021-01-05T00:47:54Z</dcterms:created>
  <dcterms:modified xsi:type="dcterms:W3CDTF">2021-01-19T18:20:35Z</dcterms:modified>
</cp:coreProperties>
</file>