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tif" ContentType="image/tif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1" r:id="rId3"/>
    <p:sldId id="260" r:id="rId4"/>
    <p:sldId id="268" r:id="rId5"/>
    <p:sldId id="259" r:id="rId6"/>
    <p:sldId id="269" r:id="rId7"/>
    <p:sldId id="263" r:id="rId8"/>
    <p:sldId id="264" r:id="rId9"/>
    <p:sldId id="271" r:id="rId10"/>
    <p:sldId id="265" r:id="rId11"/>
    <p:sldId id="275" r:id="rId12"/>
    <p:sldId id="266" r:id="rId13"/>
    <p:sldId id="267" r:id="rId14"/>
    <p:sldId id="25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0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CD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85896" autoAdjust="0"/>
  </p:normalViewPr>
  <p:slideViewPr>
    <p:cSldViewPr snapToGrid="0" showGuides="1">
      <p:cViewPr varScale="1">
        <p:scale>
          <a:sx n="95" d="100"/>
          <a:sy n="95" d="100"/>
        </p:scale>
        <p:origin x="288" y="58"/>
      </p:cViewPr>
      <p:guideLst>
        <p:guide orient="horz" pos="60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57CCA7-7B71-4CFE-93C3-E07497D3E3F6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FD6CFAD9-DA2D-448F-8662-670780CD2EB7}">
      <dgm:prSet phldrT="[Text]" custT="1"/>
      <dgm:spPr/>
      <dgm:t>
        <a:bodyPr/>
        <a:lstStyle/>
        <a:p>
          <a:r>
            <a:rPr lang="en-US" sz="1100" dirty="0">
              <a:latin typeface="Arial" panose="020B0604020202020204" pitchFamily="34" charset="0"/>
              <a:cs typeface="Arial" panose="020B0604020202020204" pitchFamily="34" charset="0"/>
            </a:rPr>
            <a:t>Roberts (n=12)</a:t>
          </a:r>
        </a:p>
      </dgm:t>
    </dgm:pt>
    <dgm:pt modelId="{2DC0F581-079C-4587-AB0D-05DCBFA80F29}" type="parTrans" cxnId="{808653E8-3723-4007-B9D5-6A7D58AC3B47}">
      <dgm:prSet/>
      <dgm:spPr/>
      <dgm:t>
        <a:bodyPr/>
        <a:lstStyle/>
        <a:p>
          <a:endParaRPr lang="en-US" sz="11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ADF4D27-3AE8-4DA3-B30F-58320B75515E}" type="sibTrans" cxnId="{808653E8-3723-4007-B9D5-6A7D58AC3B47}">
      <dgm:prSet/>
      <dgm:spPr/>
      <dgm:t>
        <a:bodyPr/>
        <a:lstStyle/>
        <a:p>
          <a:endParaRPr lang="en-US" sz="11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250E09E-8665-4A3E-8BE7-39319575CB78}">
      <dgm:prSet phldrT="[Text]" custT="1"/>
      <dgm:spPr/>
      <dgm:t>
        <a:bodyPr/>
        <a:lstStyle/>
        <a:p>
          <a:r>
            <a:rPr lang="en-US" sz="1100" dirty="0" err="1">
              <a:latin typeface="Arial" panose="020B0604020202020204" pitchFamily="34" charset="0"/>
              <a:cs typeface="Arial" panose="020B0604020202020204" pitchFamily="34" charset="0"/>
            </a:rPr>
            <a:t>Alperin</a:t>
          </a:r>
          <a:r>
            <a:rPr lang="en-US" sz="1100" dirty="0">
              <a:latin typeface="Arial" panose="020B0604020202020204" pitchFamily="34" charset="0"/>
              <a:cs typeface="Arial" panose="020B0604020202020204" pitchFamily="34" charset="0"/>
            </a:rPr>
            <a:t> (n=10)</a:t>
          </a:r>
        </a:p>
      </dgm:t>
    </dgm:pt>
    <dgm:pt modelId="{C6E58765-EE70-417D-A576-CBD423E8AF4B}" type="parTrans" cxnId="{F511D3C2-1784-44F0-80D8-0AC773A0C8B9}">
      <dgm:prSet/>
      <dgm:spPr/>
      <dgm:t>
        <a:bodyPr/>
        <a:lstStyle/>
        <a:p>
          <a:endParaRPr lang="en-US" sz="11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9207D73-AC9E-4B90-B8B7-F38C5BE639DC}" type="sibTrans" cxnId="{F511D3C2-1784-44F0-80D8-0AC773A0C8B9}">
      <dgm:prSet/>
      <dgm:spPr/>
      <dgm:t>
        <a:bodyPr/>
        <a:lstStyle/>
        <a:p>
          <a:endParaRPr lang="en-US" sz="11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2FDB4BB-A169-4CDB-B8E5-FEA9C240623B}">
      <dgm:prSet phldrT="[Text]" custT="1"/>
      <dgm:spPr/>
      <dgm:t>
        <a:bodyPr/>
        <a:lstStyle/>
        <a:p>
          <a:r>
            <a:rPr lang="en-US" sz="1100" dirty="0">
              <a:latin typeface="Arial" panose="020B0604020202020204" pitchFamily="34" charset="0"/>
              <a:cs typeface="Arial" panose="020B0604020202020204" pitchFamily="34" charset="0"/>
            </a:rPr>
            <a:t>Kramer (n=10)</a:t>
          </a:r>
        </a:p>
      </dgm:t>
    </dgm:pt>
    <dgm:pt modelId="{94EA9D8F-74D3-440B-A246-6485EA0194A8}" type="parTrans" cxnId="{728CFB36-D000-499A-A06C-E56CBB1AC305}">
      <dgm:prSet/>
      <dgm:spPr/>
      <dgm:t>
        <a:bodyPr/>
        <a:lstStyle/>
        <a:p>
          <a:endParaRPr lang="en-US" sz="11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FDEA039-0885-4A2E-BE88-12F8F2E10AAD}" type="sibTrans" cxnId="{728CFB36-D000-499A-A06C-E56CBB1AC305}">
      <dgm:prSet/>
      <dgm:spPr/>
      <dgm:t>
        <a:bodyPr/>
        <a:lstStyle/>
        <a:p>
          <a:endParaRPr lang="en-US" sz="11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56FCB42-63CD-4222-B3AC-E3981CEBA171}" type="pres">
      <dgm:prSet presAssocID="{5057CCA7-7B71-4CFE-93C3-E07497D3E3F6}" presName="compositeShape" presStyleCnt="0">
        <dgm:presLayoutVars>
          <dgm:chMax val="7"/>
          <dgm:dir/>
          <dgm:resizeHandles val="exact"/>
        </dgm:presLayoutVars>
      </dgm:prSet>
      <dgm:spPr/>
    </dgm:pt>
    <dgm:pt modelId="{F9995A3E-05C6-4115-9EE6-F64711518B5E}" type="pres">
      <dgm:prSet presAssocID="{FD6CFAD9-DA2D-448F-8662-670780CD2EB7}" presName="circ1" presStyleLbl="vennNode1" presStyleIdx="0" presStyleCnt="3"/>
      <dgm:spPr/>
      <dgm:t>
        <a:bodyPr/>
        <a:lstStyle/>
        <a:p>
          <a:endParaRPr lang="en-US"/>
        </a:p>
      </dgm:t>
    </dgm:pt>
    <dgm:pt modelId="{BB2DC7AB-A7BD-4E9A-B6E3-F68E9CBF99F5}" type="pres">
      <dgm:prSet presAssocID="{FD6CFAD9-DA2D-448F-8662-670780CD2EB7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0596C3-8BF3-4067-AE1E-E43212F064CA}" type="pres">
      <dgm:prSet presAssocID="{A250E09E-8665-4A3E-8BE7-39319575CB78}" presName="circ2" presStyleLbl="vennNode1" presStyleIdx="1" presStyleCnt="3"/>
      <dgm:spPr/>
      <dgm:t>
        <a:bodyPr/>
        <a:lstStyle/>
        <a:p>
          <a:endParaRPr lang="en-US"/>
        </a:p>
      </dgm:t>
    </dgm:pt>
    <dgm:pt modelId="{857F9563-ED36-4D4A-9FBB-C5F430BC9C95}" type="pres">
      <dgm:prSet presAssocID="{A250E09E-8665-4A3E-8BE7-39319575CB78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F8D695-010E-49FD-BB49-341E48141218}" type="pres">
      <dgm:prSet presAssocID="{A2FDB4BB-A169-4CDB-B8E5-FEA9C240623B}" presName="circ3" presStyleLbl="vennNode1" presStyleIdx="2" presStyleCnt="3" custLinFactNeighborX="-84" custLinFactNeighborY="3542"/>
      <dgm:spPr/>
      <dgm:t>
        <a:bodyPr/>
        <a:lstStyle/>
        <a:p>
          <a:endParaRPr lang="en-US"/>
        </a:p>
      </dgm:t>
    </dgm:pt>
    <dgm:pt modelId="{2F2134F8-F9DF-4537-9573-A0DBE0C6C0BF}" type="pres">
      <dgm:prSet presAssocID="{A2FDB4BB-A169-4CDB-B8E5-FEA9C240623B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B483A74-2714-47E0-B26C-39562DE06284}" type="presOf" srcId="{FD6CFAD9-DA2D-448F-8662-670780CD2EB7}" destId="{F9995A3E-05C6-4115-9EE6-F64711518B5E}" srcOrd="0" destOrd="0" presId="urn:microsoft.com/office/officeart/2005/8/layout/venn1"/>
    <dgm:cxn modelId="{388F24F8-DF6F-445B-A19E-604E85CDFC88}" type="presOf" srcId="{5057CCA7-7B71-4CFE-93C3-E07497D3E3F6}" destId="{756FCB42-63CD-4222-B3AC-E3981CEBA171}" srcOrd="0" destOrd="0" presId="urn:microsoft.com/office/officeart/2005/8/layout/venn1"/>
    <dgm:cxn modelId="{84817A1F-FF93-4AB4-B4DA-4211FBB9AD45}" type="presOf" srcId="{A250E09E-8665-4A3E-8BE7-39319575CB78}" destId="{857F9563-ED36-4D4A-9FBB-C5F430BC9C95}" srcOrd="1" destOrd="0" presId="urn:microsoft.com/office/officeart/2005/8/layout/venn1"/>
    <dgm:cxn modelId="{DC4753DF-84FB-4F34-980E-32BC28B38FC0}" type="presOf" srcId="{A2FDB4BB-A169-4CDB-B8E5-FEA9C240623B}" destId="{2F2134F8-F9DF-4537-9573-A0DBE0C6C0BF}" srcOrd="1" destOrd="0" presId="urn:microsoft.com/office/officeart/2005/8/layout/venn1"/>
    <dgm:cxn modelId="{79AC253A-0E1F-4603-A7CF-B8094A5B23D8}" type="presOf" srcId="{A250E09E-8665-4A3E-8BE7-39319575CB78}" destId="{100596C3-8BF3-4067-AE1E-E43212F064CA}" srcOrd="0" destOrd="0" presId="urn:microsoft.com/office/officeart/2005/8/layout/venn1"/>
    <dgm:cxn modelId="{47777C5D-4A26-4522-A190-4863A43902C2}" type="presOf" srcId="{A2FDB4BB-A169-4CDB-B8E5-FEA9C240623B}" destId="{BFF8D695-010E-49FD-BB49-341E48141218}" srcOrd="0" destOrd="0" presId="urn:microsoft.com/office/officeart/2005/8/layout/venn1"/>
    <dgm:cxn modelId="{808653E8-3723-4007-B9D5-6A7D58AC3B47}" srcId="{5057CCA7-7B71-4CFE-93C3-E07497D3E3F6}" destId="{FD6CFAD9-DA2D-448F-8662-670780CD2EB7}" srcOrd="0" destOrd="0" parTransId="{2DC0F581-079C-4587-AB0D-05DCBFA80F29}" sibTransId="{2ADF4D27-3AE8-4DA3-B30F-58320B75515E}"/>
    <dgm:cxn modelId="{FD2BCD9C-605D-466E-8577-632E0D1C2482}" type="presOf" srcId="{FD6CFAD9-DA2D-448F-8662-670780CD2EB7}" destId="{BB2DC7AB-A7BD-4E9A-B6E3-F68E9CBF99F5}" srcOrd="1" destOrd="0" presId="urn:microsoft.com/office/officeart/2005/8/layout/venn1"/>
    <dgm:cxn modelId="{728CFB36-D000-499A-A06C-E56CBB1AC305}" srcId="{5057CCA7-7B71-4CFE-93C3-E07497D3E3F6}" destId="{A2FDB4BB-A169-4CDB-B8E5-FEA9C240623B}" srcOrd="2" destOrd="0" parTransId="{94EA9D8F-74D3-440B-A246-6485EA0194A8}" sibTransId="{4FDEA039-0885-4A2E-BE88-12F8F2E10AAD}"/>
    <dgm:cxn modelId="{F511D3C2-1784-44F0-80D8-0AC773A0C8B9}" srcId="{5057CCA7-7B71-4CFE-93C3-E07497D3E3F6}" destId="{A250E09E-8665-4A3E-8BE7-39319575CB78}" srcOrd="1" destOrd="0" parTransId="{C6E58765-EE70-417D-A576-CBD423E8AF4B}" sibTransId="{F9207D73-AC9E-4B90-B8B7-F38C5BE639DC}"/>
    <dgm:cxn modelId="{009B88EB-BF70-4CEE-89B3-816C4C7DC559}" type="presParOf" srcId="{756FCB42-63CD-4222-B3AC-E3981CEBA171}" destId="{F9995A3E-05C6-4115-9EE6-F64711518B5E}" srcOrd="0" destOrd="0" presId="urn:microsoft.com/office/officeart/2005/8/layout/venn1"/>
    <dgm:cxn modelId="{ABAE1C31-9B2D-445A-8691-B310D78B57D5}" type="presParOf" srcId="{756FCB42-63CD-4222-B3AC-E3981CEBA171}" destId="{BB2DC7AB-A7BD-4E9A-B6E3-F68E9CBF99F5}" srcOrd="1" destOrd="0" presId="urn:microsoft.com/office/officeart/2005/8/layout/venn1"/>
    <dgm:cxn modelId="{4DB16AE2-9506-4346-9EE4-C3EEE52EE700}" type="presParOf" srcId="{756FCB42-63CD-4222-B3AC-E3981CEBA171}" destId="{100596C3-8BF3-4067-AE1E-E43212F064CA}" srcOrd="2" destOrd="0" presId="urn:microsoft.com/office/officeart/2005/8/layout/venn1"/>
    <dgm:cxn modelId="{77D1556B-41BE-4C70-B112-6EEBBE996B77}" type="presParOf" srcId="{756FCB42-63CD-4222-B3AC-E3981CEBA171}" destId="{857F9563-ED36-4D4A-9FBB-C5F430BC9C95}" srcOrd="3" destOrd="0" presId="urn:microsoft.com/office/officeart/2005/8/layout/venn1"/>
    <dgm:cxn modelId="{A64B778E-D22B-4790-8BD6-4927421FE0C4}" type="presParOf" srcId="{756FCB42-63CD-4222-B3AC-E3981CEBA171}" destId="{BFF8D695-010E-49FD-BB49-341E48141218}" srcOrd="4" destOrd="0" presId="urn:microsoft.com/office/officeart/2005/8/layout/venn1"/>
    <dgm:cxn modelId="{72B44A24-D273-4533-B107-7EFD17E217B3}" type="presParOf" srcId="{756FCB42-63CD-4222-B3AC-E3981CEBA171}" destId="{2F2134F8-F9DF-4537-9573-A0DBE0C6C0BF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995A3E-05C6-4115-9EE6-F64711518B5E}">
      <dsp:nvSpPr>
        <dsp:cNvPr id="0" name=""/>
        <dsp:cNvSpPr/>
      </dsp:nvSpPr>
      <dsp:spPr>
        <a:xfrm>
          <a:off x="1027030" y="24071"/>
          <a:ext cx="1155409" cy="115540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>
              <a:latin typeface="Arial" panose="020B0604020202020204" pitchFamily="34" charset="0"/>
              <a:cs typeface="Arial" panose="020B0604020202020204" pitchFamily="34" charset="0"/>
            </a:rPr>
            <a:t>Roberts (n=12)</a:t>
          </a:r>
        </a:p>
      </dsp:txBody>
      <dsp:txXfrm>
        <a:off x="1181085" y="226267"/>
        <a:ext cx="847300" cy="519934"/>
      </dsp:txXfrm>
    </dsp:sp>
    <dsp:sp modelId="{100596C3-8BF3-4067-AE1E-E43212F064CA}">
      <dsp:nvSpPr>
        <dsp:cNvPr id="0" name=""/>
        <dsp:cNvSpPr/>
      </dsp:nvSpPr>
      <dsp:spPr>
        <a:xfrm>
          <a:off x="1443941" y="746201"/>
          <a:ext cx="1155409" cy="115540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err="1">
              <a:latin typeface="Arial" panose="020B0604020202020204" pitchFamily="34" charset="0"/>
              <a:cs typeface="Arial" panose="020B0604020202020204" pitchFamily="34" charset="0"/>
            </a:rPr>
            <a:t>Alperin</a:t>
          </a:r>
          <a:r>
            <a:rPr lang="en-US" sz="1100" kern="1200" dirty="0">
              <a:latin typeface="Arial" panose="020B0604020202020204" pitchFamily="34" charset="0"/>
              <a:cs typeface="Arial" panose="020B0604020202020204" pitchFamily="34" charset="0"/>
            </a:rPr>
            <a:t> (n=10)</a:t>
          </a:r>
        </a:p>
      </dsp:txBody>
      <dsp:txXfrm>
        <a:off x="1797303" y="1044682"/>
        <a:ext cx="693245" cy="635475"/>
      </dsp:txXfrm>
    </dsp:sp>
    <dsp:sp modelId="{BFF8D695-010E-49FD-BB49-341E48141218}">
      <dsp:nvSpPr>
        <dsp:cNvPr id="0" name=""/>
        <dsp:cNvSpPr/>
      </dsp:nvSpPr>
      <dsp:spPr>
        <a:xfrm>
          <a:off x="609150" y="770272"/>
          <a:ext cx="1155409" cy="115540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>
              <a:latin typeface="Arial" panose="020B0604020202020204" pitchFamily="34" charset="0"/>
              <a:cs typeface="Arial" panose="020B0604020202020204" pitchFamily="34" charset="0"/>
            </a:rPr>
            <a:t>Kramer (n=10)</a:t>
          </a:r>
        </a:p>
      </dsp:txBody>
      <dsp:txXfrm>
        <a:off x="717951" y="1068753"/>
        <a:ext cx="693245" cy="6354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image" Target="../media/image2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image" Target="../media/image3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6FCBF4-656F-4A93-A8D5-41D7A5779600}" type="datetimeFigureOut">
              <a:rPr lang="en-US" smtClean="0"/>
              <a:t>1/21/2021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2938AA-1066-4B01-8214-D6A4FB786C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785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A432C2-A288-480B-BAB0-426B833CDE2E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4158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938AA-1066-4B01-8214-D6A4FB786C6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431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2938AA-1066-4B01-8214-D6A4FB786C6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7556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938AA-1066-4B01-8214-D6A4FB786C6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965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2938AA-1066-4B01-8214-D6A4FB786C6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493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2C6E5-F003-4FDA-A395-0B397609EDD0}" type="datetime1">
              <a:rPr lang="en-US" smtClean="0"/>
              <a:t>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FF1D7-14CD-40ED-9FB6-066AB43E831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D5E8023-A6A4-0044-95EE-59B6E3EF8F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0" t="5044" r="-623" b="10736"/>
          <a:stretch/>
        </p:blipFill>
        <p:spPr>
          <a:xfrm>
            <a:off x="-50799" y="-152399"/>
            <a:ext cx="12385674" cy="7096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219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0507"/>
          </a:xfrm>
        </p:spPr>
        <p:txBody>
          <a:bodyPr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06E16-328B-4514-85E6-2BAD14C74528}" type="datetime1">
              <a:rPr lang="en-US" smtClean="0"/>
              <a:t>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A30962-C8D9-4EC4-95E7-501B8A8E33C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818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9B7A0-A4E3-44C0-B4DD-7DD7F64CEB54}" type="datetime1">
              <a:rPr lang="en-US" smtClean="0"/>
              <a:t>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FF1D7-14CD-40ED-9FB6-066AB43E8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635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8ABF1-E3B4-4EFE-BE5B-A6CF8083C144}" type="datetime1">
              <a:rPr lang="en-US" smtClean="0"/>
              <a:t>1/21/2021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FF1D7-14CD-40ED-9FB6-066AB43E8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454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F1BCC-AB4E-42DF-84A2-038D0D4E2867}" type="datetime1">
              <a:rPr lang="en-US" smtClean="0"/>
              <a:t>1/21/2021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FF1D7-14CD-40ED-9FB6-066AB43E8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478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FE0B0-BBD3-4AAA-9795-6A4207FEA5DF}" type="datetime1">
              <a:rPr lang="en-US" smtClean="0"/>
              <a:t>1/21/2021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FF1D7-14CD-40ED-9FB6-066AB43E8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795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E89F5-AA75-412A-961C-F89A72F64BA3}" type="datetime1">
              <a:rPr lang="en-US" smtClean="0"/>
              <a:t>1/21/2021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FF1D7-14CD-40ED-9FB6-066AB43E8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110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2341E-901D-4D00-AFB5-32FE4CA3664D}" type="datetime1">
              <a:rPr lang="en-US" smtClean="0"/>
              <a:t>1/21/2021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FF1D7-14CD-40ED-9FB6-066AB43E8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560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18A1D-A415-4409-A31F-CA5A383AB03F}" type="datetime1">
              <a:rPr lang="en-US" smtClean="0"/>
              <a:t>1/21/2021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FF1D7-14CD-40ED-9FB6-066AB43E8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587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251E-8F90-4B9D-878D-A3357F410555}" type="datetime1">
              <a:rPr lang="en-US" smtClean="0"/>
              <a:t>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FF1D7-14CD-40ED-9FB6-066AB43E8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161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4ABCD-31C9-4261-A39B-E30E77D3DFDB}" type="datetime1">
              <a:rPr lang="en-US" smtClean="0"/>
              <a:t>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FF1D7-14CD-40ED-9FB6-066AB43E8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843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45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55286"/>
            <a:ext cx="10515600" cy="48216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B6E87C2-72EC-495F-B217-4D2BB8982856}" type="datetime1">
              <a:rPr lang="en-US" smtClean="0"/>
              <a:t>1/21/2021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0372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896F310-AFDA-4681-9977-33112DB462A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5981" y="69520"/>
            <a:ext cx="1285766" cy="1285766"/>
          </a:xfrm>
          <a:prstGeom prst="rect">
            <a:avLst/>
          </a:prstGeom>
        </p:spPr>
      </p:pic>
      <p:sp>
        <p:nvSpPr>
          <p:cNvPr id="9" name="Rectangle 7"/>
          <p:cNvSpPr>
            <a:spLocks noChangeArrowheads="1"/>
          </p:cNvSpPr>
          <p:nvPr userDrawn="1"/>
        </p:nvSpPr>
        <p:spPr bwMode="auto">
          <a:xfrm>
            <a:off x="97438" y="6554075"/>
            <a:ext cx="8925794" cy="311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882" tIns="50941" rIns="101882" bIns="50941"/>
          <a:lstStyle>
            <a:lvl1pPr defTabSz="1019175">
              <a:defRPr sz="900">
                <a:solidFill>
                  <a:srgbClr val="666666"/>
                </a:solidFill>
                <a:latin typeface="55 Helvetica Roman" pitchFamily="1" charset="0"/>
              </a:defRPr>
            </a:lvl1pPr>
            <a:lvl2pPr marL="742950" indent="-285750" defTabSz="1019175">
              <a:defRPr sz="900">
                <a:solidFill>
                  <a:srgbClr val="666666"/>
                </a:solidFill>
                <a:latin typeface="55 Helvetica Roman" pitchFamily="1" charset="0"/>
              </a:defRPr>
            </a:lvl2pPr>
            <a:lvl3pPr marL="1143000" indent="-228600" defTabSz="1019175">
              <a:defRPr sz="900">
                <a:solidFill>
                  <a:srgbClr val="666666"/>
                </a:solidFill>
                <a:latin typeface="55 Helvetica Roman" pitchFamily="1" charset="0"/>
              </a:defRPr>
            </a:lvl3pPr>
            <a:lvl4pPr marL="1600200" indent="-228600" defTabSz="1019175">
              <a:defRPr sz="900">
                <a:solidFill>
                  <a:srgbClr val="666666"/>
                </a:solidFill>
                <a:latin typeface="55 Helvetica Roman" pitchFamily="1" charset="0"/>
              </a:defRPr>
            </a:lvl4pPr>
            <a:lvl5pPr marL="2057400" indent="-228600" defTabSz="1019175">
              <a:defRPr sz="900">
                <a:solidFill>
                  <a:srgbClr val="666666"/>
                </a:solidFill>
                <a:latin typeface="55 Helvetica Roman" pitchFamily="1" charset="0"/>
              </a:defRPr>
            </a:lvl5pPr>
            <a:lvl6pPr marL="25146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666666"/>
                </a:solidFill>
                <a:latin typeface="55 Helvetica Roman" pitchFamily="1" charset="0"/>
              </a:defRPr>
            </a:lvl6pPr>
            <a:lvl7pPr marL="29718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666666"/>
                </a:solidFill>
                <a:latin typeface="55 Helvetica Roman" pitchFamily="1" charset="0"/>
              </a:defRPr>
            </a:lvl7pPr>
            <a:lvl8pPr marL="34290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666666"/>
                </a:solidFill>
                <a:latin typeface="55 Helvetica Roman" pitchFamily="1" charset="0"/>
              </a:defRPr>
            </a:lvl8pPr>
            <a:lvl9pPr marL="3886200" indent="-228600" defTabSz="1019175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666666"/>
                </a:solidFill>
                <a:latin typeface="55 Helvetica Roman" pitchFamily="1" charset="0"/>
              </a:defRPr>
            </a:lvl9pPr>
          </a:lstStyle>
          <a:p>
            <a:pPr eaLnBrk="1" hangingPunct="1"/>
            <a:r>
              <a:rPr lang="en-US" altLang="en-US" sz="800" dirty="0">
                <a:solidFill>
                  <a:schemeClr val="tx1"/>
                </a:solidFill>
                <a:latin typeface="Arial Black" panose="020B0A04020102020204" pitchFamily="34" charset="0"/>
              </a:rPr>
              <a:t>www.nasa.gov </a:t>
            </a:r>
            <a:endParaRPr lang="en-US" altLang="en-US" sz="2000" dirty="0">
              <a:solidFill>
                <a:schemeClr val="tx1"/>
              </a:solidFill>
              <a:latin typeface="75 Helvetica Bold" pitchFamily="1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48" y="120070"/>
            <a:ext cx="1978277" cy="968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925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1.jpe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5" Type="http://schemas.openxmlformats.org/officeDocument/2006/relationships/image" Target="../media/image23.jpeg"/><Relationship Id="rId10" Type="http://schemas.openxmlformats.org/officeDocument/2006/relationships/image" Target="../media/image18.jpeg"/><Relationship Id="rId4" Type="http://schemas.openxmlformats.org/officeDocument/2006/relationships/image" Target="../media/image12.png"/><Relationship Id="rId9" Type="http://schemas.openxmlformats.org/officeDocument/2006/relationships/image" Target="../media/image17.jpeg"/><Relationship Id="rId14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7.png"/><Relationship Id="rId5" Type="http://schemas.openxmlformats.org/officeDocument/2006/relationships/image" Target="../media/image25.e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image" Target="../media/image31.jpeg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9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3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3" Type="http://schemas.openxmlformats.org/officeDocument/2006/relationships/image" Target="../media/image36.tif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10" Type="http://schemas.openxmlformats.org/officeDocument/2006/relationships/image" Target="../media/image35.emf"/><Relationship Id="rId4" Type="http://schemas.openxmlformats.org/officeDocument/2006/relationships/image" Target="../media/image37.tif"/><Relationship Id="rId9" Type="http://schemas.openxmlformats.org/officeDocument/2006/relationships/oleObject" Target="../embeddings/oleObject6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43.tif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microsoft.com/office/2007/relationships/hdphoto" Target="../media/hdphoto2.wdp"/><Relationship Id="rId5" Type="http://schemas.openxmlformats.org/officeDocument/2006/relationships/image" Target="../media/image42.png"/><Relationship Id="rId10" Type="http://schemas.openxmlformats.org/officeDocument/2006/relationships/image" Target="../media/image40.emf"/><Relationship Id="rId4" Type="http://schemas.openxmlformats.org/officeDocument/2006/relationships/image" Target="../media/image41.png"/><Relationship Id="rId9" Type="http://schemas.openxmlformats.org/officeDocument/2006/relationships/oleObject" Target="../embeddings/oleObject7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49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78992"/>
            <a:ext cx="9144000" cy="933378"/>
          </a:xfrm>
        </p:spPr>
        <p:txBody>
          <a:bodyPr>
            <a:normAutofit/>
          </a:bodyPr>
          <a:lstStyle/>
          <a:p>
            <a:r>
              <a:rPr lang="en-US" sz="4800" dirty="0"/>
              <a:t>Fluid Shifts Study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FF1D7-14CD-40ED-9FB6-066AB43E831D}" type="slidenum">
              <a:rPr lang="en-US" smtClean="0"/>
              <a:t>1</a:t>
            </a:fld>
            <a:endParaRPr lang="en-US" dirty="0"/>
          </a:p>
        </p:txBody>
      </p:sp>
      <p:sp>
        <p:nvSpPr>
          <p:cNvPr id="7" name="Subtitle 4"/>
          <p:cNvSpPr txBox="1">
            <a:spLocks/>
          </p:cNvSpPr>
          <p:nvPr/>
        </p:nvSpPr>
        <p:spPr>
          <a:xfrm>
            <a:off x="2578022" y="3179135"/>
            <a:ext cx="7035955" cy="2597246"/>
          </a:xfrm>
          <a:prstGeom prst="rect">
            <a:avLst/>
          </a:prstGeom>
        </p:spPr>
        <p:txBody>
          <a:bodyPr vert="horz" wrap="none" lIns="91440" tIns="45720" rIns="91440" bIns="45720" numCol="2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/>
              <a:t>PI: Michael Stenger, Ph.D.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600" dirty="0"/>
              <a:t>PI: Alan Hargens, Ph.D.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600" dirty="0"/>
              <a:t>PI: Scott </a:t>
            </a:r>
            <a:r>
              <a:rPr lang="en-US" sz="1600" dirty="0" err="1"/>
              <a:t>Dulchavsky</a:t>
            </a:r>
            <a:r>
              <a:rPr lang="en-US" sz="1600" dirty="0"/>
              <a:t>, M.D., Ph.D.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600" dirty="0"/>
              <a:t>Co-I: Irina </a:t>
            </a:r>
            <a:r>
              <a:rPr lang="en-US" sz="1600" dirty="0" err="1"/>
              <a:t>Alferova</a:t>
            </a:r>
            <a:r>
              <a:rPr lang="en-US" sz="1600" dirty="0"/>
              <a:t>, M.D., Ph.D.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600" dirty="0"/>
              <a:t>Co-I: Valerie </a:t>
            </a:r>
            <a:r>
              <a:rPr lang="en-US" sz="1600" dirty="0" err="1"/>
              <a:t>Bogomolov</a:t>
            </a:r>
            <a:r>
              <a:rPr lang="en-US" sz="1600" dirty="0"/>
              <a:t>, M.D.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600" dirty="0"/>
              <a:t>Co-I: Philippe </a:t>
            </a:r>
            <a:r>
              <a:rPr lang="en-US" sz="1600" dirty="0" err="1"/>
              <a:t>Arbeille</a:t>
            </a:r>
            <a:r>
              <a:rPr lang="en-US" sz="1600" dirty="0"/>
              <a:t>, M.D.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600" dirty="0"/>
              <a:t>Co-I: Richard Danielson, Ph.D.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600" dirty="0"/>
              <a:t>Co-I: Doug Ebert, Ph.D.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600" dirty="0"/>
              <a:t>Co-I: David Kemp, Ph.D.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600" dirty="0" smtClean="0"/>
              <a:t>Co-I</a:t>
            </a:r>
            <a:r>
              <a:rPr lang="en-US" sz="1600" dirty="0"/>
              <a:t>: Stuart Lee, Ph.D.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600" dirty="0"/>
              <a:t>Co-I: John Liu, Ph.D.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600" dirty="0"/>
              <a:t>Co-I: Brandon Macias, Ph.D.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600" dirty="0"/>
              <a:t>Co-I: David Martin, M.S.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600" dirty="0"/>
              <a:t>Co-I: Larry </a:t>
            </a:r>
            <a:r>
              <a:rPr lang="en-US" sz="1600" dirty="0" err="1"/>
              <a:t>Minkoff</a:t>
            </a:r>
            <a:r>
              <a:rPr lang="en-US" sz="1600" dirty="0"/>
              <a:t>, M.D.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600" dirty="0"/>
              <a:t>Co-I: Rob Ploutz-Snyder, Ph.D.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600" dirty="0"/>
              <a:t>Co-I: L. Christine Ribeiro, M.S., J.D.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600" dirty="0"/>
              <a:t>Co-I: Ashot Sargsyan, M.D.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600" dirty="0"/>
              <a:t>Co-I: Scott M. Smith, Ph.D.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600" dirty="0"/>
              <a:t>Co-I: Babs </a:t>
            </a:r>
            <a:r>
              <a:rPr lang="en-US" sz="1600" dirty="0" err="1"/>
              <a:t>Soller</a:t>
            </a:r>
            <a:r>
              <a:rPr lang="en-US" sz="1600" dirty="0"/>
              <a:t>, Ph.D.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600" dirty="0"/>
              <a:t>Co-I: Sara </a:t>
            </a:r>
            <a:r>
              <a:rPr lang="en-US" sz="1600" dirty="0" err="1"/>
              <a:t>Zwart</a:t>
            </a:r>
            <a:r>
              <a:rPr lang="en-US" sz="1600" dirty="0"/>
              <a:t>, Ph.D.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9981" y="5954140"/>
            <a:ext cx="48720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Human Research 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Program </a:t>
            </a:r>
            <a:r>
              <a:rPr lang="en-US" sz="1600" smtClean="0">
                <a:latin typeface="Arial" panose="020B0604020202020204" pitchFamily="34" charset="0"/>
                <a:cs typeface="Arial" panose="020B0604020202020204" pitchFamily="34" charset="0"/>
              </a:rPr>
              <a:t>Investigators’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Workshop</a:t>
            </a:r>
          </a:p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February 2021</a:t>
            </a:r>
          </a:p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Virtual Meeting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9409" y="1120348"/>
            <a:ext cx="1099468" cy="103415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18837" y="2296633"/>
            <a:ext cx="2775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PI: Steven Laurie, Ph.D.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01981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Fluid </a:t>
            </a:r>
            <a:r>
              <a:rPr lang="en-US" dirty="0"/>
              <a:t>Shift Hypothesis for SANS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834839" y="4010305"/>
            <a:ext cx="6848707" cy="2735366"/>
            <a:chOff x="835192" y="4010458"/>
            <a:chExt cx="6848202" cy="2734926"/>
          </a:xfrm>
        </p:grpSpPr>
        <p:grpSp>
          <p:nvGrpSpPr>
            <p:cNvPr id="19484" name="Group 24"/>
            <p:cNvGrpSpPr>
              <a:grpSpLocks/>
            </p:cNvGrpSpPr>
            <p:nvPr/>
          </p:nvGrpSpPr>
          <p:grpSpPr bwMode="auto">
            <a:xfrm>
              <a:off x="3905132" y="4010458"/>
              <a:ext cx="3778262" cy="2734926"/>
              <a:chOff x="4280170" y="4120349"/>
              <a:chExt cx="3778262" cy="2734926"/>
            </a:xfrm>
          </p:grpSpPr>
          <p:pic>
            <p:nvPicPr>
              <p:cNvPr id="19487" name="Picture 11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39516" t="5525" r="4401"/>
              <a:stretch>
                <a:fillRect/>
              </a:stretch>
            </p:blipFill>
            <p:spPr bwMode="auto">
              <a:xfrm>
                <a:off x="4280170" y="4120349"/>
                <a:ext cx="3694973" cy="251935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" name="TextBox 13"/>
              <p:cNvSpPr txBox="1"/>
              <p:nvPr/>
            </p:nvSpPr>
            <p:spPr>
              <a:xfrm>
                <a:off x="6136253" y="6639866"/>
                <a:ext cx="1922179" cy="215409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(</a:t>
                </a:r>
                <a:r>
                  <a:rPr lang="en-US" sz="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Hayreh</a:t>
                </a:r>
                <a:r>
                  <a:rPr 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sz="800" i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Prog</a:t>
                </a:r>
                <a:r>
                  <a:rPr lang="en-US" sz="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  <a:r>
                  <a:rPr lang="en-US" sz="800" i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Retin</a:t>
                </a:r>
                <a:r>
                  <a:rPr lang="en-US" sz="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. Eye Res.,</a:t>
                </a:r>
                <a:r>
                  <a:rPr 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 2016)</a:t>
                </a:r>
              </a:p>
            </p:txBody>
          </p:sp>
        </p:grpSp>
        <p:sp>
          <p:nvSpPr>
            <p:cNvPr id="19485" name="TextBox 1"/>
            <p:cNvSpPr txBox="1">
              <a:spLocks noChangeArrowheads="1"/>
            </p:cNvSpPr>
            <p:nvPr/>
          </p:nvSpPr>
          <p:spPr bwMode="auto">
            <a:xfrm>
              <a:off x="2132340" y="5702951"/>
              <a:ext cx="1537937" cy="33664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en-US" altLang="en-US" sz="1588">
                  <a:latin typeface="Arial" panose="020B0604020202020204" pitchFamily="34" charset="0"/>
                  <a:cs typeface="Arial" panose="020B0604020202020204" pitchFamily="34" charset="0"/>
                </a:rPr>
                <a:t>Vascular Effect</a:t>
              </a:r>
            </a:p>
          </p:txBody>
        </p:sp>
        <p:sp>
          <p:nvSpPr>
            <p:cNvPr id="16" name="Bent Arrow 15"/>
            <p:cNvSpPr/>
            <p:nvPr/>
          </p:nvSpPr>
          <p:spPr>
            <a:xfrm rot="10800000" flipH="1">
              <a:off x="835192" y="5112659"/>
              <a:ext cx="1089692" cy="1026574"/>
            </a:xfrm>
            <a:prstGeom prst="bentArrow">
              <a:avLst>
                <a:gd name="adj1" fmla="val 20061"/>
                <a:gd name="adj2" fmla="val 24452"/>
                <a:gd name="adj3" fmla="val 25000"/>
                <a:gd name="adj4" fmla="val 41555"/>
              </a:avLst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88">
                <a:solidFill>
                  <a:schemeClr val="tx1"/>
                </a:solidFill>
              </a:endParaRPr>
            </a:p>
          </p:txBody>
        </p:sp>
      </p:grpSp>
      <p:grpSp>
        <p:nvGrpSpPr>
          <p:cNvPr id="19460" name="Group 8"/>
          <p:cNvGrpSpPr>
            <a:grpSpLocks/>
          </p:cNvGrpSpPr>
          <p:nvPr/>
        </p:nvGrpSpPr>
        <p:grpSpPr bwMode="auto">
          <a:xfrm>
            <a:off x="-23813" y="2374247"/>
            <a:ext cx="2477598" cy="2507316"/>
            <a:chOff x="1066588" y="1004783"/>
            <a:chExt cx="2476833" cy="2506836"/>
          </a:xfrm>
        </p:grpSpPr>
        <p:pic>
          <p:nvPicPr>
            <p:cNvPr id="19481" name="Picture 2" descr="Image result for hargens fluid shift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0141" r="14705" b="14687"/>
            <a:stretch>
              <a:fillRect/>
            </a:stretch>
          </p:blipFill>
          <p:spPr bwMode="auto">
            <a:xfrm>
              <a:off x="1066588" y="1396763"/>
              <a:ext cx="2304469" cy="2114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1364580" y="1004783"/>
              <a:ext cx="612479" cy="30771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400" u="sng" dirty="0">
                  <a:latin typeface="Arial" panose="020B0604020202020204" pitchFamily="34" charset="0"/>
                  <a:cs typeface="Arial" panose="020B0604020202020204" pitchFamily="34" charset="0"/>
                </a:rPr>
                <a:t>Earth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107318" y="1004783"/>
              <a:ext cx="1436103" cy="30771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400" u="sng" dirty="0">
                  <a:latin typeface="Arial" panose="020B0604020202020204" pitchFamily="34" charset="0"/>
                  <a:cs typeface="Arial" panose="020B0604020202020204" pitchFamily="34" charset="0"/>
                </a:rPr>
                <a:t>Weightlessness</a:t>
              </a:r>
            </a:p>
          </p:txBody>
        </p:sp>
      </p:grp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834839" y="1141600"/>
            <a:ext cx="6827399" cy="2522455"/>
            <a:chOff x="835193" y="1142250"/>
            <a:chExt cx="6827644" cy="2521713"/>
          </a:xfrm>
        </p:grpSpPr>
        <p:sp>
          <p:nvSpPr>
            <p:cNvPr id="33" name="TextBox 32"/>
            <p:cNvSpPr txBox="1"/>
            <p:nvPr/>
          </p:nvSpPr>
          <p:spPr>
            <a:xfrm>
              <a:off x="6109151" y="3448582"/>
              <a:ext cx="1553686" cy="21538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(Modified from: </a:t>
              </a:r>
              <a:r>
                <a:rPr lang="en-US" sz="800" dirty="0" err="1">
                  <a:latin typeface="Arial" panose="020B0604020202020204" pitchFamily="34" charset="0"/>
                  <a:cs typeface="Arial" panose="020B0604020202020204" pitchFamily="34" charset="0"/>
                </a:rPr>
                <a:t>Hayreh</a:t>
              </a:r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,</a:t>
              </a:r>
              <a:r>
                <a:rPr lang="en-US" sz="800" i="1" dirty="0">
                  <a:latin typeface="Arial" panose="020B0604020202020204" pitchFamily="34" charset="0"/>
                  <a:cs typeface="Arial" panose="020B0604020202020204" pitchFamily="34" charset="0"/>
                </a:rPr>
                <a:t> 1965</a:t>
              </a:r>
              <a:r>
                <a:rPr lang="en-US" sz="800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19472" name="TextBox 12"/>
            <p:cNvSpPr txBox="1">
              <a:spLocks noChangeArrowheads="1"/>
            </p:cNvSpPr>
            <p:nvPr/>
          </p:nvSpPr>
          <p:spPr bwMode="auto">
            <a:xfrm>
              <a:off x="2219780" y="1388310"/>
              <a:ext cx="1375747" cy="3365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en-US" altLang="en-US" sz="1588">
                  <a:latin typeface="Arial" panose="020B0604020202020204" pitchFamily="34" charset="0"/>
                  <a:cs typeface="Arial" panose="020B0604020202020204" pitchFamily="34" charset="0"/>
                </a:rPr>
                <a:t>Elevated ICP</a:t>
              </a:r>
            </a:p>
          </p:txBody>
        </p:sp>
        <p:grpSp>
          <p:nvGrpSpPr>
            <p:cNvPr id="19473" name="Group 22"/>
            <p:cNvGrpSpPr>
              <a:grpSpLocks/>
            </p:cNvGrpSpPr>
            <p:nvPr/>
          </p:nvGrpSpPr>
          <p:grpSpPr bwMode="auto">
            <a:xfrm>
              <a:off x="3873475" y="1142250"/>
              <a:ext cx="3726631" cy="2317257"/>
              <a:chOff x="4448650" y="1474485"/>
              <a:chExt cx="3304325" cy="2054663"/>
            </a:xfrm>
          </p:grpSpPr>
          <p:pic>
            <p:nvPicPr>
              <p:cNvPr id="19475" name="Picture 25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1251" t="3590" b="3516"/>
              <a:stretch>
                <a:fillRect/>
              </a:stretch>
            </p:blipFill>
            <p:spPr bwMode="auto">
              <a:xfrm>
                <a:off x="4476721" y="1474485"/>
                <a:ext cx="3276254" cy="205466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7" name="TextBox 26"/>
              <p:cNvSpPr txBox="1"/>
              <p:nvPr/>
            </p:nvSpPr>
            <p:spPr>
              <a:xfrm>
                <a:off x="4448650" y="2645348"/>
                <a:ext cx="608644" cy="2455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Eyeball</a:t>
                </a: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6585587" y="1500559"/>
                <a:ext cx="480718" cy="2455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Brain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 rot="20861772">
                <a:off x="5733080" y="2523787"/>
                <a:ext cx="645600" cy="19097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sz="800" dirty="0">
                    <a:latin typeface="Arial" panose="020B0604020202020204" pitchFamily="34" charset="0"/>
                    <a:cs typeface="Arial" panose="020B0604020202020204" pitchFamily="34" charset="0"/>
                  </a:rPr>
                  <a:t>Optic Nerve</a:t>
                </a: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 rot="20861772">
                <a:off x="5303168" y="2953411"/>
                <a:ext cx="1150197" cy="2182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Optic Nerve Sheath</a:t>
                </a: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 rot="16553241">
                <a:off x="6448549" y="2990003"/>
                <a:ext cx="754799" cy="21832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Optic Canal</a:t>
                </a:r>
              </a:p>
            </p:txBody>
          </p:sp>
        </p:grpSp>
        <p:sp>
          <p:nvSpPr>
            <p:cNvPr id="35" name="Bent Arrow 34"/>
            <p:cNvSpPr/>
            <p:nvPr/>
          </p:nvSpPr>
          <p:spPr>
            <a:xfrm rot="10800000" flipH="1" flipV="1">
              <a:off x="835193" y="1299086"/>
              <a:ext cx="1089811" cy="1026436"/>
            </a:xfrm>
            <a:prstGeom prst="bentArrow">
              <a:avLst>
                <a:gd name="adj1" fmla="val 20061"/>
                <a:gd name="adj2" fmla="val 24452"/>
                <a:gd name="adj3" fmla="val 25000"/>
                <a:gd name="adj4" fmla="val 41555"/>
              </a:avLst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88">
                <a:solidFill>
                  <a:schemeClr val="tx1"/>
                </a:solidFill>
              </a:endParaRPr>
            </a:p>
          </p:txBody>
        </p:sp>
      </p:grpSp>
      <p:pic>
        <p:nvPicPr>
          <p:cNvPr id="39" name="Picture 3" descr="D:\Daten\Studien\VaPER\Bilder\Subject A\OS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61051" y="2123515"/>
            <a:ext cx="2879912" cy="287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7170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793" t="4317" b="31992"/>
          <a:stretch>
            <a:fillRect/>
          </a:stretch>
        </p:blipFill>
        <p:spPr bwMode="auto">
          <a:xfrm>
            <a:off x="8468845" y="4126566"/>
            <a:ext cx="3664324" cy="136151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1271868" y="4888566"/>
            <a:ext cx="2018501" cy="2308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(Hargens, </a:t>
            </a:r>
            <a:r>
              <a:rPr lang="en-US" sz="900" i="1" dirty="0" err="1">
                <a:latin typeface="Arial" panose="020B0604020202020204" pitchFamily="34" charset="0"/>
                <a:cs typeface="Arial" panose="020B0604020202020204" pitchFamily="34" charset="0"/>
              </a:rPr>
              <a:t>Eur</a:t>
            </a:r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 J </a:t>
            </a:r>
            <a:r>
              <a:rPr lang="en-US" sz="900" i="1" dirty="0" err="1">
                <a:latin typeface="Arial" panose="020B0604020202020204" pitchFamily="34" charset="0"/>
                <a:cs typeface="Arial" panose="020B0604020202020204" pitchFamily="34" charset="0"/>
              </a:rPr>
              <a:t>Appl</a:t>
            </a:r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i="1" dirty="0" err="1">
                <a:latin typeface="Arial" panose="020B0604020202020204" pitchFamily="34" charset="0"/>
                <a:cs typeface="Arial" panose="020B0604020202020204" pitchFamily="34" charset="0"/>
              </a:rPr>
              <a:t>Physiol</a:t>
            </a:r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 2013)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7746065" y="1276071"/>
            <a:ext cx="3420978" cy="584775"/>
            <a:chOff x="7746385" y="1276422"/>
            <a:chExt cx="3420451" cy="584265"/>
          </a:xfrm>
        </p:grpSpPr>
        <p:sp>
          <p:nvSpPr>
            <p:cNvPr id="10" name="TextBox 9"/>
            <p:cNvSpPr txBox="1"/>
            <p:nvPr/>
          </p:nvSpPr>
          <p:spPr>
            <a:xfrm>
              <a:off x="9353799" y="1276422"/>
              <a:ext cx="1813037" cy="58426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Axoplasmic</a:t>
              </a: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 stasis</a:t>
              </a:r>
            </a:p>
            <a:p>
              <a:pPr algn="ctr">
                <a:defRPr/>
              </a:pP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Neuronal swelling</a:t>
              </a:r>
            </a:p>
          </p:txBody>
        </p:sp>
        <p:sp>
          <p:nvSpPr>
            <p:cNvPr id="36" name="Right Arrow 35"/>
            <p:cNvSpPr/>
            <p:nvPr/>
          </p:nvSpPr>
          <p:spPr>
            <a:xfrm rot="10800000" flipH="1">
              <a:off x="7746385" y="1300213"/>
              <a:ext cx="977562" cy="519219"/>
            </a:xfrm>
            <a:prstGeom prst="rightArrow">
              <a:avLst>
                <a:gd name="adj1" fmla="val 37602"/>
                <a:gd name="adj2" fmla="val 50000"/>
              </a:avLst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88" dirty="0"/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7746068" y="5702396"/>
            <a:ext cx="4303981" cy="584775"/>
            <a:chOff x="7746385" y="5702951"/>
            <a:chExt cx="4304228" cy="584264"/>
          </a:xfrm>
        </p:grpSpPr>
        <p:sp>
          <p:nvSpPr>
            <p:cNvPr id="20" name="TextBox 19"/>
            <p:cNvSpPr txBox="1"/>
            <p:nvPr/>
          </p:nvSpPr>
          <p:spPr>
            <a:xfrm>
              <a:off x="8696617" y="5702951"/>
              <a:ext cx="3353996" cy="5842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Increased capillary filtration</a:t>
              </a:r>
            </a:p>
            <a:p>
              <a:pPr algn="ctr">
                <a:defRPr/>
              </a:pP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Accumulation of extravascular fluid</a:t>
              </a:r>
            </a:p>
          </p:txBody>
        </p:sp>
        <p:sp>
          <p:nvSpPr>
            <p:cNvPr id="37" name="Right Arrow 36"/>
            <p:cNvSpPr/>
            <p:nvPr/>
          </p:nvSpPr>
          <p:spPr>
            <a:xfrm rot="10800000" flipH="1">
              <a:off x="7746385" y="5735139"/>
              <a:ext cx="804068" cy="519219"/>
            </a:xfrm>
            <a:prstGeom prst="rightArrow">
              <a:avLst>
                <a:gd name="adj1" fmla="val 37602"/>
                <a:gd name="adj2" fmla="val 50000"/>
              </a:avLst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588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720717" y="3354914"/>
            <a:ext cx="6750566" cy="800219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Characterize the </a:t>
            </a:r>
            <a:r>
              <a:rPr lang="en-US" i="1" dirty="0">
                <a:solidFill>
                  <a:schemeClr val="bg1"/>
                </a:solidFill>
              </a:rPr>
              <a:t>Fluid Shift </a:t>
            </a:r>
            <a:r>
              <a:rPr lang="en-US" dirty="0">
                <a:solidFill>
                  <a:schemeClr val="bg1"/>
                </a:solidFill>
              </a:rPr>
              <a:t>during Long-Duration Spaceflight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Determine how the </a:t>
            </a:r>
            <a:r>
              <a:rPr lang="en-US" i="1" dirty="0">
                <a:solidFill>
                  <a:schemeClr val="bg1"/>
                </a:solidFill>
              </a:rPr>
              <a:t>Fluid Shift </a:t>
            </a:r>
            <a:r>
              <a:rPr lang="en-US" dirty="0">
                <a:solidFill>
                  <a:schemeClr val="bg1"/>
                </a:solidFill>
              </a:rPr>
              <a:t>relates to SANS findings</a:t>
            </a:r>
          </a:p>
        </p:txBody>
      </p:sp>
    </p:spTree>
    <p:extLst>
      <p:ext uri="{BB962C8B-B14F-4D97-AF65-F5344CB8AC3E}">
        <p14:creationId xmlns:p14="http://schemas.microsoft.com/office/powerpoint/2010/main" val="3685282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15126" y="1201967"/>
            <a:ext cx="7560196" cy="368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 smtClean="0">
                <a:latin typeface="Arial" charset="0"/>
                <a:ea typeface="Arial" charset="0"/>
                <a:cs typeface="Arial" charset="0"/>
              </a:rPr>
              <a:t>Fluid Shifts Study </a:t>
            </a:r>
            <a:r>
              <a:rPr lang="en-US" altLang="en-US" dirty="0">
                <a:latin typeface="Arial" charset="0"/>
                <a:ea typeface="Arial" charset="0"/>
                <a:cs typeface="Arial" charset="0"/>
              </a:rPr>
              <a:t>Overview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490171" y="5587620"/>
            <a:ext cx="72116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rial" charset="0"/>
                <a:ea typeface="Arial" charset="0"/>
                <a:cs typeface="Arial" charset="0"/>
              </a:rPr>
              <a:t>Data Collection in 13 Subjects Completed October 2020</a:t>
            </a:r>
          </a:p>
        </p:txBody>
      </p:sp>
    </p:spTree>
    <p:extLst>
      <p:ext uri="{BB962C8B-B14F-4D97-AF65-F5344CB8AC3E}">
        <p14:creationId xmlns:p14="http://schemas.microsoft.com/office/powerpoint/2010/main" val="1545817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Fluid Shifts </a:t>
            </a:r>
            <a:r>
              <a:rPr lang="en-US" altLang="en-US" dirty="0" smtClean="0"/>
              <a:t>Study Overview</a:t>
            </a: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4F8B8F-EA35-421D-AC8B-DA88D39559FF}" type="slidenum">
              <a:rPr lang="en-US"/>
              <a:pPr>
                <a:defRPr/>
              </a:pPr>
              <a:t>4</a:t>
            </a:fld>
            <a:endParaRPr lang="en-US" dirty="0"/>
          </a:p>
        </p:txBody>
      </p:sp>
      <p:grpSp>
        <p:nvGrpSpPr>
          <p:cNvPr id="31748" name="Group 4"/>
          <p:cNvGrpSpPr>
            <a:grpSpLocks/>
          </p:cNvGrpSpPr>
          <p:nvPr/>
        </p:nvGrpSpPr>
        <p:grpSpPr bwMode="auto">
          <a:xfrm>
            <a:off x="344581" y="1095375"/>
            <a:ext cx="6171640" cy="1266265"/>
            <a:chOff x="-1031166" y="2294682"/>
            <a:chExt cx="8650985" cy="1797617"/>
          </a:xfrm>
        </p:grpSpPr>
        <p:pic>
          <p:nvPicPr>
            <p:cNvPr id="31761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3033" r="13373"/>
            <a:stretch>
              <a:fillRect/>
            </a:stretch>
          </p:blipFill>
          <p:spPr bwMode="auto">
            <a:xfrm>
              <a:off x="5142923" y="2294682"/>
              <a:ext cx="2476896" cy="1797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762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11133"/>
            <a:stretch>
              <a:fillRect/>
            </a:stretch>
          </p:blipFill>
          <p:spPr bwMode="auto">
            <a:xfrm>
              <a:off x="-1031166" y="2346534"/>
              <a:ext cx="6174089" cy="1693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1749" name="TextBox 7"/>
          <p:cNvSpPr txBox="1">
            <a:spLocks noChangeArrowheads="1"/>
          </p:cNvSpPr>
          <p:nvPr/>
        </p:nvSpPr>
        <p:spPr bwMode="auto">
          <a:xfrm>
            <a:off x="2816366" y="949699"/>
            <a:ext cx="671980" cy="336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588">
                <a:latin typeface="Arial" panose="020B0604020202020204" pitchFamily="34" charset="0"/>
                <a:cs typeface="Arial" panose="020B0604020202020204" pitchFamily="34" charset="0"/>
              </a:rPr>
              <a:t>Earth</a:t>
            </a:r>
          </a:p>
        </p:txBody>
      </p: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6782360" y="1400736"/>
            <a:ext cx="1855975" cy="2723029"/>
            <a:chOff x="6781849" y="1400432"/>
            <a:chExt cx="1856720" cy="2723427"/>
          </a:xfrm>
        </p:grpSpPr>
        <p:sp>
          <p:nvSpPr>
            <p:cNvPr id="31759" name="TextBox 8"/>
            <p:cNvSpPr txBox="1">
              <a:spLocks noChangeArrowheads="1"/>
            </p:cNvSpPr>
            <p:nvPr/>
          </p:nvSpPr>
          <p:spPr bwMode="auto">
            <a:xfrm>
              <a:off x="7074202" y="1400432"/>
              <a:ext cx="1272013" cy="3367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en-US" altLang="en-US" sz="1588">
                  <a:latin typeface="Arial" panose="020B0604020202020204" pitchFamily="34" charset="0"/>
                  <a:cs typeface="Arial" panose="020B0604020202020204" pitchFamily="34" charset="0"/>
                </a:rPr>
                <a:t>ISS - USOS</a:t>
              </a:r>
            </a:p>
          </p:txBody>
        </p:sp>
        <p:pic>
          <p:nvPicPr>
            <p:cNvPr id="31760" name="Picture 1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7029" t="26779" r="33391" b="2550"/>
            <a:stretch>
              <a:fillRect/>
            </a:stretch>
          </p:blipFill>
          <p:spPr bwMode="auto">
            <a:xfrm>
              <a:off x="6781849" y="2005567"/>
              <a:ext cx="1856720" cy="2118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8904475" y="1395133"/>
            <a:ext cx="3175466" cy="2728632"/>
            <a:chOff x="8904608" y="1395068"/>
            <a:chExt cx="3174957" cy="2728791"/>
          </a:xfrm>
        </p:grpSpPr>
        <p:pic>
          <p:nvPicPr>
            <p:cNvPr id="31757" name="Picture 9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04608" y="2005567"/>
              <a:ext cx="3174957" cy="2118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58" name="TextBox 11"/>
            <p:cNvSpPr txBox="1">
              <a:spLocks noChangeArrowheads="1"/>
            </p:cNvSpPr>
            <p:nvPr/>
          </p:nvSpPr>
          <p:spPr bwMode="auto">
            <a:xfrm>
              <a:off x="9021406" y="1395068"/>
              <a:ext cx="2941359" cy="3367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en-US" altLang="en-US" sz="1588">
                  <a:latin typeface="Arial" panose="020B0604020202020204" pitchFamily="34" charset="0"/>
                  <a:cs typeface="Arial" panose="020B0604020202020204" pitchFamily="34" charset="0"/>
                </a:rPr>
                <a:t>ISS – Russian Service Module</a:t>
              </a:r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882" t="34439" r="21213"/>
          <a:stretch/>
        </p:blipFill>
        <p:spPr bwMode="auto">
          <a:xfrm>
            <a:off x="8904475" y="4227678"/>
            <a:ext cx="1761028" cy="2141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251886" y="2492247"/>
            <a:ext cx="5134938" cy="2103904"/>
            <a:chOff x="399548" y="3118642"/>
            <a:chExt cx="5134601" cy="2103282"/>
          </a:xfrm>
        </p:grpSpPr>
        <p:pic>
          <p:nvPicPr>
            <p:cNvPr id="31755" name="Picture 13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019" t="10970" r="5946" b="18654"/>
            <a:stretch>
              <a:fillRect/>
            </a:stretch>
          </p:blipFill>
          <p:spPr bwMode="auto">
            <a:xfrm>
              <a:off x="399548" y="3118642"/>
              <a:ext cx="1995673" cy="2103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756" name="Picture 15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9225" y="3118642"/>
              <a:ext cx="3154924" cy="21032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5091" y="2483344"/>
            <a:ext cx="1584606" cy="2112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9496" y="4563738"/>
            <a:ext cx="2435014" cy="18262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876" y="4560972"/>
            <a:ext cx="1540233" cy="1829027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6777705" y="3646753"/>
            <a:ext cx="1860630" cy="3162950"/>
            <a:chOff x="6777705" y="3646753"/>
            <a:chExt cx="1860630" cy="316295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6344" t="49736" r="34323" b="20670"/>
            <a:stretch/>
          </p:blipFill>
          <p:spPr>
            <a:xfrm>
              <a:off x="6777705" y="3646753"/>
              <a:ext cx="1860630" cy="1898797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0323" t="26667" r="37232" b="21240"/>
            <a:stretch/>
          </p:blipFill>
          <p:spPr>
            <a:xfrm>
              <a:off x="6783572" y="5298428"/>
              <a:ext cx="1850065" cy="1511275"/>
            </a:xfrm>
            <a:prstGeom prst="rect">
              <a:avLst/>
            </a:prstGeom>
          </p:spPr>
        </p:pic>
      </p:grp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208" t="4874" r="25105" b="8492"/>
          <a:stretch/>
        </p:blipFill>
        <p:spPr>
          <a:xfrm>
            <a:off x="10670201" y="4169857"/>
            <a:ext cx="1409740" cy="248472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166" t="29612" r="4926" b="28992"/>
          <a:stretch/>
        </p:blipFill>
        <p:spPr>
          <a:xfrm>
            <a:off x="3663277" y="4525137"/>
            <a:ext cx="2165123" cy="212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377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Characterize the Fluid Shift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07D0D2-AF18-46FD-AA21-44E3B672A8EB}"/>
              </a:ext>
            </a:extLst>
          </p:cNvPr>
          <p:cNvSpPr txBox="1"/>
          <p:nvPr/>
        </p:nvSpPr>
        <p:spPr>
          <a:xfrm>
            <a:off x="4414290" y="6483776"/>
            <a:ext cx="336342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(Marshall-Goebel </a:t>
            </a:r>
            <a:r>
              <a:rPr lang="en-US" sz="1100" i="1" dirty="0"/>
              <a:t>et al, JAMA Network </a:t>
            </a:r>
            <a:r>
              <a:rPr lang="en-US" sz="1100" dirty="0"/>
              <a:t>Open 2019)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E1A0F5-4C1D-4750-A6A9-D9C933C13E7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197" y="1148316"/>
            <a:ext cx="3577654" cy="1040513"/>
          </a:xfrm>
          <a:prstGeom prst="rect">
            <a:avLst/>
          </a:prstGeom>
          <a:ln>
            <a:solidFill>
              <a:schemeClr val="tx1"/>
            </a:solidFill>
          </a:ln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3192203"/>
              </p:ext>
            </p:extLst>
          </p:nvPr>
        </p:nvGraphicFramePr>
        <p:xfrm>
          <a:off x="223838" y="2284413"/>
          <a:ext cx="4237037" cy="401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5" name="Prism 8" r:id="rId4" imgW="4236302" imgH="4009252" progId="Prism8.Document">
                  <p:embed/>
                </p:oleObj>
              </mc:Choice>
              <mc:Fallback>
                <p:oleObj name="Prism 8" r:id="rId4" imgW="4236302" imgH="4009252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3838" y="2284413"/>
                        <a:ext cx="4237037" cy="401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4551577" y="1339534"/>
            <a:ext cx="3618657" cy="4695990"/>
            <a:chOff x="1651186" y="2142566"/>
            <a:chExt cx="3618657" cy="4695990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6"/>
            <a:srcRect t="6831" r="30285"/>
            <a:stretch/>
          </p:blipFill>
          <p:spPr>
            <a:xfrm>
              <a:off x="2029558" y="2589017"/>
              <a:ext cx="3240285" cy="424953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1990291" y="2142566"/>
              <a:ext cx="32795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u="sng" dirty="0"/>
                <a:t>Venous Flow Waveform Score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651186" y="2850630"/>
              <a:ext cx="378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/>
                <a:t>1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651186" y="3941078"/>
              <a:ext cx="378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/>
                <a:t>2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651186" y="5031526"/>
              <a:ext cx="378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/>
                <a:t>3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651186" y="6011615"/>
              <a:ext cx="3783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/>
                <a:t>4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8508490" y="1336317"/>
            <a:ext cx="3683510" cy="4762715"/>
            <a:chOff x="7224016" y="1761646"/>
            <a:chExt cx="3683510" cy="4762715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7"/>
            <a:srcRect l="1896" t="13497" r="49657" b="20646"/>
            <a:stretch/>
          </p:blipFill>
          <p:spPr>
            <a:xfrm>
              <a:off x="7859709" y="2447170"/>
              <a:ext cx="2412124" cy="1458312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7876984" y="3885879"/>
              <a:ext cx="23775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Normal Grade 2 Flow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851827" y="5878030"/>
              <a:ext cx="24278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Thrombus filling IJV, no flow present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224016" y="1761646"/>
              <a:ext cx="36835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u="sng" dirty="0"/>
                <a:t>Identification of Venous Thrombus in Internal Jugular Vein (IJV)</a:t>
              </a:r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7"/>
            <a:srcRect l="50978" t="13497" r="891" b="20646"/>
            <a:stretch/>
          </p:blipFill>
          <p:spPr>
            <a:xfrm>
              <a:off x="7867592" y="4419718"/>
              <a:ext cx="2396359" cy="14583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61556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Characterize the Fluid Shift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BBEA24-32C1-4DCC-B8E7-58F83ADDD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FF1D7-14CD-40ED-9FB6-066AB43E831D}" type="slidenum">
              <a:rPr lang="en-US" smtClean="0"/>
              <a:t>6</a:t>
            </a:fld>
            <a:endParaRPr lang="en-US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E6ECB768-7516-4F6A-B26A-BA1983DC64A3}"/>
              </a:ext>
            </a:extLst>
          </p:cNvPr>
          <p:cNvSpPr txBox="1">
            <a:spLocks/>
          </p:cNvSpPr>
          <p:nvPr/>
        </p:nvSpPr>
        <p:spPr>
          <a:xfrm>
            <a:off x="666506" y="4465"/>
            <a:ext cx="10515600" cy="6945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FE31907-75D1-4C62-B8A7-12B1F6FB8AE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502184" y="1113309"/>
            <a:ext cx="2736679" cy="205250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59692" y="1183989"/>
            <a:ext cx="5318071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Approach:</a:t>
            </a:r>
          </a:p>
          <a:p>
            <a:pPr marL="509588"/>
            <a:r>
              <a:rPr lang="en-US" dirty="0" smtClean="0"/>
              <a:t>Ingest known </a:t>
            </a:r>
            <a:r>
              <a:rPr lang="en-US" dirty="0"/>
              <a:t>volume of </a:t>
            </a:r>
            <a:r>
              <a:rPr lang="en-US" dirty="0" smtClean="0"/>
              <a:t>Sodium Bromide </a:t>
            </a:r>
            <a:r>
              <a:rPr lang="en-US" dirty="0"/>
              <a:t>and heavy water</a:t>
            </a:r>
          </a:p>
          <a:p>
            <a:pPr>
              <a:spcBef>
                <a:spcPts val="1200"/>
              </a:spcBef>
            </a:pPr>
            <a:r>
              <a:rPr lang="en-US" u="sng" dirty="0"/>
              <a:t>Quantify:</a:t>
            </a:r>
          </a:p>
          <a:p>
            <a:pPr>
              <a:tabLst>
                <a:tab pos="457200" algn="l"/>
              </a:tabLst>
            </a:pPr>
            <a:r>
              <a:rPr lang="en-US" dirty="0"/>
              <a:t>	Total Body </a:t>
            </a:r>
            <a:r>
              <a:rPr lang="en-US" dirty="0" smtClean="0"/>
              <a:t>Water (TBW)</a:t>
            </a:r>
            <a:endParaRPr lang="en-US" dirty="0"/>
          </a:p>
          <a:p>
            <a:pPr>
              <a:tabLst>
                <a:tab pos="457200" algn="l"/>
              </a:tabLst>
            </a:pPr>
            <a:r>
              <a:rPr lang="en-US" dirty="0"/>
              <a:t>	</a:t>
            </a:r>
            <a:r>
              <a:rPr lang="en-US" dirty="0" smtClean="0"/>
              <a:t>Extracellular Volume (ECF)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217901" y="6063394"/>
            <a:ext cx="9756197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000" dirty="0"/>
              <a:t>During spaceflight: No change in TBW or ECF</a:t>
            </a:r>
          </a:p>
          <a:p>
            <a:pPr algn="ctr"/>
            <a:r>
              <a:rPr lang="en-US" sz="2000" dirty="0"/>
              <a:t>Possible interpretation: If plasma volume is decreased, interstitial fluid must increase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A4CDEF4-802B-4920-9881-8C88C265AD54}"/>
              </a:ext>
            </a:extLst>
          </p:cNvPr>
          <p:cNvSpPr txBox="1"/>
          <p:nvPr/>
        </p:nvSpPr>
        <p:spPr>
          <a:xfrm>
            <a:off x="9731248" y="5571928"/>
            <a:ext cx="20778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(Lytle, </a:t>
            </a:r>
            <a:r>
              <a:rPr lang="en-US" sz="1100" i="1" dirty="0"/>
              <a:t>et al.</a:t>
            </a:r>
            <a:r>
              <a:rPr lang="en-US" sz="1100" dirty="0"/>
              <a:t>, </a:t>
            </a:r>
            <a:r>
              <a:rPr lang="en-US" sz="1100" i="1" dirty="0" smtClean="0"/>
              <a:t>Preliminary Data)</a:t>
            </a:r>
            <a:endParaRPr lang="en-US" sz="1100" i="1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203" b="5432"/>
          <a:stretch/>
        </p:blipFill>
        <p:spPr>
          <a:xfrm>
            <a:off x="328438" y="1306481"/>
            <a:ext cx="1344509" cy="1238793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2097368" y="3165068"/>
            <a:ext cx="7839043" cy="2824712"/>
            <a:chOff x="2097368" y="3165068"/>
            <a:chExt cx="7839043" cy="2824712"/>
          </a:xfrm>
        </p:grpSpPr>
        <p:graphicFrame>
          <p:nvGraphicFramePr>
            <p:cNvPr id="9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51711894"/>
                </p:ext>
              </p:extLst>
            </p:nvPr>
          </p:nvGraphicFramePr>
          <p:xfrm>
            <a:off x="2097368" y="3168970"/>
            <a:ext cx="3828707" cy="28208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92" name="Prism 8" r:id="rId5" imgW="4673646" imgH="3443753" progId="Prism8.Document">
                    <p:embed/>
                  </p:oleObj>
                </mc:Choice>
                <mc:Fallback>
                  <p:oleObj name="Prism 8" r:id="rId5" imgW="4673646" imgH="3443753" progId="Prism8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097368" y="3168970"/>
                          <a:ext cx="3828707" cy="282081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25022848"/>
                </p:ext>
              </p:extLst>
            </p:nvPr>
          </p:nvGraphicFramePr>
          <p:xfrm>
            <a:off x="6096000" y="3165068"/>
            <a:ext cx="3840411" cy="28247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93" name="Prism 8" r:id="rId7" imgW="4687325" imgH="3448432" progId="Prism8.Document">
                    <p:embed/>
                  </p:oleObj>
                </mc:Choice>
                <mc:Fallback>
                  <p:oleObj name="Prism 8" r:id="rId7" imgW="4687325" imgH="3448432" progId="Prism8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6096000" y="3165068"/>
                          <a:ext cx="3840411" cy="282471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70455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Intracranial </a:t>
            </a:r>
            <a:r>
              <a:rPr lang="en-US" dirty="0" smtClean="0"/>
              <a:t>Pressure (ICP)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FF1D7-14CD-40ED-9FB6-066AB43E831D}" type="slidenum">
              <a:rPr lang="en-US" smtClean="0"/>
              <a:t>7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96B4156-4046-4553-AB86-F698637F2D82}"/>
              </a:ext>
            </a:extLst>
          </p:cNvPr>
          <p:cNvSpPr txBox="1"/>
          <p:nvPr/>
        </p:nvSpPr>
        <p:spPr>
          <a:xfrm>
            <a:off x="306106" y="1298802"/>
            <a:ext cx="4754992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Is ICP pathologically elevated during spaceflight? </a:t>
            </a:r>
            <a:endParaRPr lang="en-US" sz="1600" strike="sngStrik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1133"/>
          <a:stretch>
            <a:fillRect/>
          </a:stretch>
        </p:blipFill>
        <p:spPr bwMode="auto">
          <a:xfrm>
            <a:off x="481294" y="1637356"/>
            <a:ext cx="4404615" cy="1193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109154" y="2959729"/>
            <a:ext cx="4633585" cy="778034"/>
            <a:chOff x="109154" y="2959729"/>
            <a:chExt cx="4633585" cy="778034"/>
          </a:xfrm>
        </p:grpSpPr>
        <p:sp>
          <p:nvSpPr>
            <p:cNvPr id="6" name="TextBox 5"/>
            <p:cNvSpPr txBox="1"/>
            <p:nvPr/>
          </p:nvSpPr>
          <p:spPr>
            <a:xfrm>
              <a:off x="109154" y="2959729"/>
              <a:ext cx="2132315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50" dirty="0"/>
                <a:t>(Petersen, </a:t>
              </a:r>
              <a:r>
                <a:rPr lang="en-US" sz="1050" i="1" dirty="0"/>
                <a:t>et.al. J Physiol. </a:t>
              </a:r>
              <a:r>
                <a:rPr lang="en-US" sz="1050" dirty="0"/>
                <a:t>2018)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83876" y="3152988"/>
              <a:ext cx="10518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/>
                <a:t>-0.3 ± 4.8</a:t>
              </a:r>
            </a:p>
            <a:p>
              <a:pPr algn="ctr"/>
              <a:r>
                <a:rPr lang="en-US" sz="1600" dirty="0"/>
                <a:t> cmH</a:t>
              </a:r>
              <a:r>
                <a:rPr lang="en-US" sz="1600" baseline="-25000" dirty="0"/>
                <a:t>2</a:t>
              </a:r>
              <a:r>
                <a:rPr lang="en-US" sz="1600" dirty="0"/>
                <a:t>O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043681" y="3152988"/>
              <a:ext cx="109677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/>
                <a:t>20.7 ± 3.4</a:t>
              </a:r>
            </a:p>
            <a:p>
              <a:pPr algn="ctr"/>
              <a:r>
                <a:rPr lang="en-US" sz="1600" dirty="0"/>
                <a:t>cmH</a:t>
              </a:r>
              <a:r>
                <a:rPr lang="en-US" sz="1600" baseline="-25000" dirty="0"/>
                <a:t>2</a:t>
              </a:r>
              <a:r>
                <a:rPr lang="en-US" sz="1600" dirty="0"/>
                <a:t>O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645964" y="3152988"/>
              <a:ext cx="109677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/>
                <a:t>35.5 ± 5.7</a:t>
              </a:r>
            </a:p>
            <a:p>
              <a:pPr algn="ctr"/>
              <a:r>
                <a:rPr lang="en-US" sz="1600" dirty="0"/>
                <a:t>cmH</a:t>
              </a:r>
              <a:r>
                <a:rPr lang="en-US" sz="1600" baseline="-25000" dirty="0"/>
                <a:t>2</a:t>
              </a:r>
              <a:r>
                <a:rPr lang="en-US" sz="1600" dirty="0"/>
                <a:t>O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280056" y="3993608"/>
            <a:ext cx="46240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Intracranial Hypertension: ICP &gt; </a:t>
            </a:r>
            <a:r>
              <a:rPr lang="en-US" dirty="0" smtClean="0"/>
              <a:t>30 </a:t>
            </a:r>
            <a:r>
              <a:rPr lang="en-US" dirty="0"/>
              <a:t>cmH</a:t>
            </a:r>
            <a:r>
              <a:rPr lang="en-US" baseline="-25000" dirty="0"/>
              <a:t>2</a:t>
            </a:r>
            <a:r>
              <a:rPr lang="en-US" dirty="0"/>
              <a:t>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05096" y="4574138"/>
            <a:ext cx="49570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Approach:</a:t>
            </a:r>
          </a:p>
          <a:p>
            <a:pPr marL="404813"/>
            <a:r>
              <a:rPr lang="en-US" dirty="0"/>
              <a:t>Use multiple noninvasive techniques to assess ICP during spaceflight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120189" y="6057520"/>
            <a:ext cx="7951622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ICP does not appear to be pathologically elevated during spaceflight</a:t>
            </a:r>
          </a:p>
          <a:p>
            <a:pPr algn="ctr"/>
            <a:r>
              <a:rPr lang="en-US" dirty="0"/>
              <a:t>Gold-standard, invasive measures are needed to confirm these findings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5162106" y="1505350"/>
            <a:ext cx="7029894" cy="4437905"/>
            <a:chOff x="5162106" y="1505350"/>
            <a:chExt cx="7029894" cy="4437905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A4CDEF4-802B-4920-9881-8C88C265AD54}"/>
                </a:ext>
              </a:extLst>
            </p:cNvPr>
            <p:cNvSpPr txBox="1"/>
            <p:nvPr/>
          </p:nvSpPr>
          <p:spPr>
            <a:xfrm>
              <a:off x="9197269" y="5681645"/>
              <a:ext cx="2994731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(Jasien, </a:t>
              </a:r>
              <a:r>
                <a:rPr lang="en-US" sz="1100" i="1" dirty="0"/>
                <a:t>et al.</a:t>
              </a:r>
              <a:r>
                <a:rPr lang="en-US" sz="1100" dirty="0"/>
                <a:t>, </a:t>
              </a:r>
              <a:r>
                <a:rPr lang="en-US" sz="1100" i="1" dirty="0"/>
                <a:t>J </a:t>
              </a:r>
              <a:r>
                <a:rPr lang="en-US" sz="1100" i="1" dirty="0" err="1"/>
                <a:t>Appl</a:t>
              </a:r>
              <a:r>
                <a:rPr lang="en-US" sz="1100" i="1" dirty="0"/>
                <a:t> </a:t>
              </a:r>
              <a:r>
                <a:rPr lang="en-US" sz="1100" i="1" dirty="0" err="1"/>
                <a:t>Physiol</a:t>
              </a:r>
              <a:r>
                <a:rPr lang="en-US" sz="1100" i="1" dirty="0"/>
                <a:t>, In Preparation</a:t>
              </a:r>
              <a:r>
                <a:rPr lang="en-US" sz="1100" dirty="0"/>
                <a:t>)</a:t>
              </a:r>
            </a:p>
          </p:txBody>
        </p:sp>
        <p:graphicFrame>
          <p:nvGraphicFramePr>
            <p:cNvPr id="4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96984680"/>
                </p:ext>
              </p:extLst>
            </p:nvPr>
          </p:nvGraphicFramePr>
          <p:xfrm>
            <a:off x="5162106" y="1505350"/>
            <a:ext cx="7008231" cy="39697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36" name="Prism 8" r:id="rId5" imgW="9139959" imgH="5176608" progId="Prism8.Document">
                    <p:embed/>
                  </p:oleObj>
                </mc:Choice>
                <mc:Fallback>
                  <p:oleObj name="Prism 8" r:id="rId5" imgW="9139959" imgH="5176608" progId="Prism8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5162106" y="1505350"/>
                          <a:ext cx="7008231" cy="396974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82506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Ocular Structural Changes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322123" y="6255147"/>
            <a:ext cx="2624802" cy="349366"/>
          </a:xfrm>
        </p:spPr>
        <p:txBody>
          <a:bodyPr/>
          <a:lstStyle/>
          <a:p>
            <a:fld id="{0D1FF1D7-14CD-40ED-9FB6-066AB43E831D}" type="slidenum">
              <a:rPr lang="en-US" smtClean="0"/>
              <a:t>8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3795822" y="4124318"/>
            <a:ext cx="8396177" cy="2396691"/>
            <a:chOff x="184547" y="4559575"/>
            <a:chExt cx="8774906" cy="2504799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4803" r="1472" b="40410"/>
            <a:stretch/>
          </p:blipFill>
          <p:spPr>
            <a:xfrm>
              <a:off x="184547" y="4559575"/>
              <a:ext cx="8774906" cy="250479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232742" y="4577019"/>
              <a:ext cx="18261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Preflight Seated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706943" y="4501624"/>
            <a:ext cx="7206054" cy="1873714"/>
            <a:chOff x="1149350" y="4940300"/>
            <a:chExt cx="7531100" cy="1958232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2593" t="9476" r="4130" b="43937"/>
            <a:stretch/>
          </p:blipFill>
          <p:spPr>
            <a:xfrm>
              <a:off x="1149350" y="4940300"/>
              <a:ext cx="7531100" cy="1958232"/>
            </a:xfrm>
            <a:prstGeom prst="rect">
              <a:avLst/>
            </a:prstGeom>
            <a:ln w="38100">
              <a:solidFill>
                <a:schemeClr val="bg1"/>
              </a:solidFill>
            </a:ln>
          </p:spPr>
        </p:pic>
        <p:sp>
          <p:nvSpPr>
            <p:cNvPr id="13" name="TextBox 12"/>
            <p:cNvSpPr txBox="1"/>
            <p:nvPr/>
          </p:nvSpPr>
          <p:spPr>
            <a:xfrm>
              <a:off x="4738686" y="5023866"/>
              <a:ext cx="20826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FD150 Spaceflight</a:t>
              </a:r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778" b="32772"/>
          <a:stretch/>
        </p:blipFill>
        <p:spPr>
          <a:xfrm>
            <a:off x="4896453" y="1475839"/>
            <a:ext cx="6443013" cy="252653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659" b="32261"/>
          <a:stretch/>
        </p:blipFill>
        <p:spPr>
          <a:xfrm>
            <a:off x="4896454" y="1459243"/>
            <a:ext cx="6457346" cy="254693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137728" y="1488934"/>
            <a:ext cx="26072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(Unpublished data, </a:t>
            </a:r>
            <a:r>
              <a:rPr lang="en-US" sz="9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Fluid Shifts</a:t>
            </a: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Study)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A4CDEF4-802B-4920-9881-8C88C265AD54}"/>
              </a:ext>
            </a:extLst>
          </p:cNvPr>
          <p:cNvSpPr txBox="1"/>
          <p:nvPr/>
        </p:nvSpPr>
        <p:spPr>
          <a:xfrm>
            <a:off x="2312070" y="3486332"/>
            <a:ext cx="207620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(Pardon, </a:t>
            </a:r>
            <a:r>
              <a:rPr lang="en-US" sz="1100" i="1" dirty="0"/>
              <a:t>et al.</a:t>
            </a:r>
            <a:r>
              <a:rPr lang="en-US" sz="1100" dirty="0"/>
              <a:t>, </a:t>
            </a:r>
            <a:r>
              <a:rPr lang="en-US" sz="1100" i="1" dirty="0"/>
              <a:t>In Preparation)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A4CDEF4-802B-4920-9881-8C88C265AD54}"/>
              </a:ext>
            </a:extLst>
          </p:cNvPr>
          <p:cNvSpPr txBox="1"/>
          <p:nvPr/>
        </p:nvSpPr>
        <p:spPr>
          <a:xfrm>
            <a:off x="1765728" y="6558892"/>
            <a:ext cx="30043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(Greenwald, </a:t>
            </a:r>
            <a:r>
              <a:rPr lang="en-US" sz="1100" i="1" dirty="0"/>
              <a:t>et al.</a:t>
            </a:r>
            <a:r>
              <a:rPr lang="en-US" sz="1100" dirty="0"/>
              <a:t>, </a:t>
            </a:r>
            <a:r>
              <a:rPr lang="en-US" sz="1100" i="1" dirty="0"/>
              <a:t>J </a:t>
            </a:r>
            <a:r>
              <a:rPr lang="en-US" sz="1100" i="1" dirty="0" err="1"/>
              <a:t>Appl</a:t>
            </a:r>
            <a:r>
              <a:rPr lang="en-US" sz="1100" i="1" dirty="0"/>
              <a:t> </a:t>
            </a:r>
            <a:r>
              <a:rPr lang="en-US" sz="1100" i="1" dirty="0" err="1"/>
              <a:t>Physiol</a:t>
            </a:r>
            <a:r>
              <a:rPr lang="en-US" sz="1100" i="1" dirty="0"/>
              <a:t>, In Review)</a:t>
            </a:r>
          </a:p>
        </p:txBody>
      </p:sp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70E51214-01C0-4481-92A2-5E51A480E03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0583666"/>
              </p:ext>
            </p:extLst>
          </p:nvPr>
        </p:nvGraphicFramePr>
        <p:xfrm>
          <a:off x="22412" y="1143000"/>
          <a:ext cx="3819525" cy="242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6" name="Prism 8" r:id="rId7" imgW="3820195" imgH="2425781" progId="Prism8.Document">
                  <p:embed/>
                </p:oleObj>
              </mc:Choice>
              <mc:Fallback>
                <p:oleObj name="Prism 8" r:id="rId7" imgW="3820195" imgH="2425781" progId="Prism8.Document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70E51214-01C0-4481-92A2-5E51A480E03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2412" y="1143000"/>
                        <a:ext cx="3819525" cy="2425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0465270"/>
              </p:ext>
            </p:extLst>
          </p:nvPr>
        </p:nvGraphicFramePr>
        <p:xfrm>
          <a:off x="-85158" y="3945076"/>
          <a:ext cx="4081463" cy="2449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7" name="Prism 8" r:id="rId9" imgW="4080802" imgH="2448819" progId="Prism8.Document">
                  <p:embed/>
                </p:oleObj>
              </mc:Choice>
              <mc:Fallback>
                <p:oleObj name="Prism 8" r:id="rId9" imgW="4080802" imgH="2448819" progId="Prism8.Document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-85158" y="3945076"/>
                        <a:ext cx="4081463" cy="2449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00737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Ocular Structural Changes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E42832-6F48-4EA2-9DA1-E4CA29A65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FF1D7-14CD-40ED-9FB6-066AB43E831D}" type="slidenum">
              <a:rPr lang="en-US" smtClean="0"/>
              <a:t>9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80EB2CC-7384-1F4A-BD37-356581443B6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234" y="1448854"/>
            <a:ext cx="1979430" cy="5380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BAE95B6-AFA8-4F3D-8057-A2682320DC3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9329" b="100000" l="77608" r="99026">
                        <a14:foregroundMark x1="97079" y1="78255" x2="97427" y2="80268"/>
                        <a14:foregroundMark x1="97357" y1="77852" x2="97357" y2="77852"/>
                        <a14:foregroundMark x1="97566" y1="80403" x2="97218" y2="83490"/>
                        <a14:foregroundMark x1="78929" y1="85369" x2="78581" y2="80268"/>
                        <a14:foregroundMark x1="78581" y1="80268" x2="78581" y2="78255"/>
                      </a14:backgroundRemoval>
                    </a14:imgEffect>
                  </a14:imgLayer>
                </a14:imgProps>
              </a:ext>
            </a:extLst>
          </a:blip>
          <a:srcRect l="77791" t="60951"/>
          <a:stretch/>
        </p:blipFill>
        <p:spPr>
          <a:xfrm>
            <a:off x="3133932" y="2317467"/>
            <a:ext cx="2030819" cy="184988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D3EEE93-C377-411E-9B26-4F593E467DD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288" r="19537" b="9525"/>
          <a:stretch/>
        </p:blipFill>
        <p:spPr>
          <a:xfrm>
            <a:off x="2959519" y="4167148"/>
            <a:ext cx="2379643" cy="2515971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3810758" y="1435598"/>
            <a:ext cx="4570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u="sng" dirty="0"/>
              <a:t>Ocular MRI to Quantify Globe Flattening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76032" y="2284496"/>
            <a:ext cx="3000688" cy="3838354"/>
            <a:chOff x="143483" y="2317467"/>
            <a:chExt cx="3000688" cy="3838354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CBAE95B6-AFA8-4F3D-8057-A2682320DC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4094" b="98389" l="1739" r="30807">
                          <a14:foregroundMark x1="14534" y1="28456" x2="14534" y2="28456"/>
                          <a14:foregroundMark x1="9318" y1="23490" x2="9318" y2="23490"/>
                          <a14:foregroundMark x1="11266" y1="32617" x2="11266" y2="32617"/>
                          <a14:foregroundMark x1="13630" y1="21745" x2="13630" y2="21745"/>
                          <a14:foregroundMark x1="13630" y1="21745" x2="13630" y2="21745"/>
                          <a14:foregroundMark x1="18567" y1="20403" x2="22462" y2="43624"/>
                          <a14:foregroundMark x1="26147" y1="29799" x2="29068" y2="25772"/>
                        </a14:backgroundRemoval>
                      </a14:imgEffect>
                    </a14:imgLayer>
                  </a14:imgProps>
                </a:ext>
              </a:extLst>
            </a:blip>
            <a:srcRect l="1628" t="15389" r="66860" b="3587"/>
            <a:stretch/>
          </p:blipFill>
          <p:spPr>
            <a:xfrm>
              <a:off x="180172" y="2317467"/>
              <a:ext cx="2881423" cy="3838354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>
            <a:xfrm>
              <a:off x="143483" y="3029206"/>
              <a:ext cx="51648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/>
                <a:t>Lens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522055" y="2474914"/>
              <a:ext cx="52610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/>
                <a:t>ONH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175777" y="3761369"/>
              <a:ext cx="9683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Axis of Rotation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237288" y="1916113"/>
            <a:ext cx="5130800" cy="4433002"/>
            <a:chOff x="6237288" y="1916113"/>
            <a:chExt cx="5130800" cy="443300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200BFBC-E4FC-4313-AE0B-17ECCBEC6EA0}"/>
                </a:ext>
              </a:extLst>
            </p:cNvPr>
            <p:cNvSpPr txBox="1"/>
            <p:nvPr/>
          </p:nvSpPr>
          <p:spPr>
            <a:xfrm>
              <a:off x="7464972" y="5887450"/>
              <a:ext cx="30292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Mean ± 95% Confidence </a:t>
              </a:r>
              <a:r>
                <a:rPr lang="en-US" sz="1200" dirty="0" smtClean="0"/>
                <a:t>Interval</a:t>
              </a:r>
            </a:p>
            <a:p>
              <a:pPr algn="ctr"/>
              <a:r>
                <a:rPr lang="en-US" sz="1200" dirty="0" smtClean="0"/>
                <a:t>Preliminary Data: Dr. Bryn Martin</a:t>
              </a:r>
              <a:endParaRPr lang="en-US" sz="1200" dirty="0"/>
            </a:p>
          </p:txBody>
        </p:sp>
        <p:graphicFrame>
          <p:nvGraphicFramePr>
            <p:cNvPr id="2" name="Object 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63873734"/>
                </p:ext>
              </p:extLst>
            </p:nvPr>
          </p:nvGraphicFramePr>
          <p:xfrm>
            <a:off x="6237288" y="1916113"/>
            <a:ext cx="5130800" cy="40909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59" name="Prism 8" r:id="rId9" imgW="3073650" imgH="2448819" progId="Prism8.Document">
                    <p:embed/>
                  </p:oleObj>
                </mc:Choice>
                <mc:Fallback>
                  <p:oleObj name="Prism 8" r:id="rId9" imgW="3073650" imgH="2448819" progId="Prism8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6237288" y="1916113"/>
                          <a:ext cx="5130800" cy="40909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459991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8251"/>
          </a:xfrm>
        </p:spPr>
        <p:txBody>
          <a:bodyPr>
            <a:normAutofit fontScale="90000"/>
          </a:bodyPr>
          <a:lstStyle/>
          <a:p>
            <a:r>
              <a:rPr lang="en-US" dirty="0"/>
              <a:t>Lower Body Negative Pressure</a:t>
            </a:r>
            <a:br>
              <a:rPr lang="en-US" dirty="0"/>
            </a:br>
            <a:r>
              <a:rPr lang="en-US" dirty="0"/>
              <a:t>Countermeasure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FF1D7-14CD-40ED-9FB6-066AB43E831D}" type="slidenum">
              <a:rPr lang="en-US" smtClean="0"/>
              <a:t>10</a:t>
            </a:fld>
            <a:endParaRPr lang="en-US"/>
          </a:p>
        </p:txBody>
      </p:sp>
      <p:pic>
        <p:nvPicPr>
          <p:cNvPr id="2050" name="Picture 2" descr="Figure 1">
            <a:extLst>
              <a:ext uri="{FF2B5EF4-FFF2-40B4-BE49-F238E27FC236}">
                <a16:creationId xmlns:a16="http://schemas.microsoft.com/office/drawing/2014/main" id="{03611D0E-B23E-467C-801B-2988B4EB56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582"/>
          <a:stretch/>
        </p:blipFill>
        <p:spPr bwMode="auto">
          <a:xfrm>
            <a:off x="7252076" y="1804220"/>
            <a:ext cx="3512801" cy="3981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9E8EFF8-DF7F-4FCE-BA6A-8217D0D0209F}"/>
              </a:ext>
            </a:extLst>
          </p:cNvPr>
          <p:cNvSpPr txBox="1"/>
          <p:nvPr/>
        </p:nvSpPr>
        <p:spPr>
          <a:xfrm>
            <a:off x="9008476" y="5712160"/>
            <a:ext cx="31653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(Greenwald </a:t>
            </a:r>
            <a:r>
              <a:rPr lang="en-US" sz="1200" i="1" dirty="0"/>
              <a:t>et al</a:t>
            </a:r>
            <a:r>
              <a:rPr lang="en-US" sz="1200" dirty="0"/>
              <a:t>, </a:t>
            </a:r>
            <a:r>
              <a:rPr lang="en-US" sz="1200" i="1" dirty="0"/>
              <a:t>J </a:t>
            </a:r>
            <a:r>
              <a:rPr lang="en-US" sz="1200" i="1" dirty="0" err="1"/>
              <a:t>Appl</a:t>
            </a:r>
            <a:r>
              <a:rPr lang="en-US" sz="1200" i="1" dirty="0"/>
              <a:t> Physiol.</a:t>
            </a:r>
            <a:r>
              <a:rPr lang="en-US" sz="1200" dirty="0"/>
              <a:t> In Review)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6B4156-4046-4553-AB86-F698637F2D82}"/>
              </a:ext>
            </a:extLst>
          </p:cNvPr>
          <p:cNvSpPr txBox="1"/>
          <p:nvPr/>
        </p:nvSpPr>
        <p:spPr>
          <a:xfrm>
            <a:off x="148450" y="1298802"/>
            <a:ext cx="7403233" cy="6617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Lower Body Negative Pressure (LBNP)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shifts fluids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towards to the lower body.</a:t>
            </a:r>
          </a:p>
          <a:p>
            <a:pPr algn="ctr">
              <a:spcAft>
                <a:spcPts val="60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Does LBNP affect the veins draining the eye?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0355" y="2110396"/>
            <a:ext cx="60882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IOP = F/C – EVP </a:t>
            </a:r>
          </a:p>
          <a:p>
            <a:r>
              <a:rPr lang="en-US" dirty="0"/>
              <a:t>… If LBNP reduces venous pressure, IOP will be lowered 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1364755" y="2901163"/>
            <a:ext cx="3494326" cy="2884342"/>
            <a:chOff x="684271" y="3280935"/>
            <a:chExt cx="3494326" cy="2884342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9208" t="4874" r="25105" b="8492"/>
            <a:stretch/>
          </p:blipFill>
          <p:spPr>
            <a:xfrm>
              <a:off x="2768857" y="3680551"/>
              <a:ext cx="1409740" cy="2484726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6344" t="49736" r="34323" b="20670"/>
            <a:stretch/>
          </p:blipFill>
          <p:spPr>
            <a:xfrm>
              <a:off x="684271" y="3680551"/>
              <a:ext cx="1860630" cy="1898797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1195241" y="3280935"/>
              <a:ext cx="8386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USOS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060794" y="3280935"/>
              <a:ext cx="8258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err="1"/>
                <a:t>Chibis</a:t>
              </a:r>
              <a:endParaRPr lang="en-US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334025" y="6171683"/>
            <a:ext cx="552394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LBNP effect reaches the venous drainage of the eye</a:t>
            </a:r>
          </a:p>
        </p:txBody>
      </p:sp>
    </p:spTree>
    <p:extLst>
      <p:ext uri="{BB962C8B-B14F-4D97-AF65-F5344CB8AC3E}">
        <p14:creationId xmlns:p14="http://schemas.microsoft.com/office/powerpoint/2010/main" val="3458850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uiExpand="1" build="p" animBg="1"/>
      <p:bldP spid="6" grpId="0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5302074" y="3433942"/>
            <a:ext cx="6649196" cy="2211878"/>
            <a:chOff x="5302074" y="3688657"/>
            <a:chExt cx="6649196" cy="2211878"/>
          </a:xfrm>
        </p:grpSpPr>
        <p:grpSp>
          <p:nvGrpSpPr>
            <p:cNvPr id="16" name="Group 15"/>
            <p:cNvGrpSpPr/>
            <p:nvPr/>
          </p:nvGrpSpPr>
          <p:grpSpPr>
            <a:xfrm>
              <a:off x="5625745" y="3688657"/>
              <a:ext cx="6325525" cy="2211878"/>
              <a:chOff x="1658012" y="3680922"/>
              <a:chExt cx="6325525" cy="2211878"/>
            </a:xfrm>
          </p:grpSpPr>
          <p:pic>
            <p:nvPicPr>
              <p:cNvPr id="12" name="Picture 11" descr="C:\Users\mhyoung1\AppData\Local\Microsoft\Windows\INetCache\Content.Word\FitPanel24.png"/>
              <p:cNvPicPr/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645" t="10119" r="46073" b="50719"/>
              <a:stretch/>
            </p:blipFill>
            <p:spPr bwMode="auto">
              <a:xfrm>
                <a:off x="4660544" y="3680922"/>
                <a:ext cx="3318800" cy="197787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" name="Picture 12" descr="C:\Users\mhyoung1\AppData\Local\Microsoft\Windows\INetCache\Content.Word\FitPanel24.png"/>
              <p:cNvPicPr/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645" t="49347" r="46073" b="6858"/>
              <a:stretch/>
            </p:blipFill>
            <p:spPr bwMode="auto">
              <a:xfrm>
                <a:off x="1658012" y="3680922"/>
                <a:ext cx="3318800" cy="221187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" name="Picture 14" descr="C:\Users\mhyoung1\AppData\Local\Microsoft\Windows\INetCache\Content.Word\FitPanel24.png"/>
              <p:cNvPicPr/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050" t="48302" r="1303" b="46840"/>
              <a:stretch/>
            </p:blipFill>
            <p:spPr bwMode="auto">
              <a:xfrm>
                <a:off x="4976812" y="5608320"/>
                <a:ext cx="3006725" cy="24534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8" name="TextBox 17"/>
            <p:cNvSpPr txBox="1"/>
            <p:nvPr/>
          </p:nvSpPr>
          <p:spPr>
            <a:xfrm rot="16200000">
              <a:off x="4620637" y="4609929"/>
              <a:ext cx="17322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dirty="0"/>
                <a:t>Δ</a:t>
              </a:r>
              <a:r>
                <a:rPr lang="en-US" dirty="0"/>
                <a:t>MAP (mmHg)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302073" y="1254299"/>
            <a:ext cx="6645004" cy="2366342"/>
            <a:chOff x="1459468" y="2686922"/>
            <a:chExt cx="6645004" cy="2366342"/>
          </a:xfrm>
        </p:grpSpPr>
        <p:pic>
          <p:nvPicPr>
            <p:cNvPr id="4" name="Picture 3" descr="C:\Users\mhyoung1\AppData\Local\Microsoft\Windows\INetCache\Content.Word\FitPanel19.png"/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408" r="46355" b="50669"/>
            <a:stretch/>
          </p:blipFill>
          <p:spPr bwMode="auto">
            <a:xfrm>
              <a:off x="4517741" y="2791326"/>
              <a:ext cx="3586731" cy="200205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Picture 5" descr="C:\Users\mhyoung1\AppData\Local\Microsoft\Windows\INetCache\Content.Word\FitPanel19.png"/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55" t="48947" r="46355" b="6523"/>
            <a:stretch/>
          </p:blipFill>
          <p:spPr bwMode="auto">
            <a:xfrm>
              <a:off x="1828800" y="2820202"/>
              <a:ext cx="3282215" cy="22330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TextBox 7"/>
            <p:cNvSpPr txBox="1"/>
            <p:nvPr/>
          </p:nvSpPr>
          <p:spPr>
            <a:xfrm rot="16200000">
              <a:off x="538703" y="3607687"/>
              <a:ext cx="22108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dirty="0"/>
                <a:t>Δ</a:t>
              </a:r>
              <a:r>
                <a:rPr lang="en-US" dirty="0"/>
                <a:t>HR (beats/minute)</a:t>
              </a:r>
            </a:p>
          </p:txBody>
        </p:sp>
        <p:pic>
          <p:nvPicPr>
            <p:cNvPr id="10" name="Picture 9" descr="C:\Users\mhyoung1\AppData\Local\Microsoft\Windows\INetCache\Content.Word\FitPanel19.png"/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62" t="87559" r="46355" b="6523"/>
            <a:stretch/>
          </p:blipFill>
          <p:spPr bwMode="auto">
            <a:xfrm>
              <a:off x="5103528" y="4756484"/>
              <a:ext cx="3000944" cy="29678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Blood Pressure &amp; Heart Rate During </a:t>
            </a:r>
            <a:r>
              <a:rPr lang="en-US" dirty="0"/>
              <a:t>LBNP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70255" y="5980567"/>
            <a:ext cx="28344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(Preliminary Data, Millennia </a:t>
            </a:r>
            <a:r>
              <a:rPr lang="en-US" sz="1100" dirty="0" smtClean="0"/>
              <a:t>Young, Ph.D.)</a:t>
            </a:r>
            <a:endParaRPr lang="en-US" sz="11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688" y="1318910"/>
            <a:ext cx="3123422" cy="469275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75254" y="5642329"/>
            <a:ext cx="34122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LBNP Exposure Time (minutes)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640841" y="6349899"/>
            <a:ext cx="491031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All subjects completed all test sessions (n=52)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954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Fluid Shift </a:t>
            </a:r>
            <a:r>
              <a:rPr lang="en-US" dirty="0" smtClean="0"/>
              <a:t>Effect on </a:t>
            </a:r>
            <a:r>
              <a:rPr lang="en-US" dirty="0"/>
              <a:t>Brain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055980" y="6356350"/>
            <a:ext cx="3890945" cy="501650"/>
          </a:xfrm>
        </p:spPr>
        <p:txBody>
          <a:bodyPr/>
          <a:lstStyle/>
          <a:p>
            <a:fld id="{0D1FF1D7-14CD-40ED-9FB6-066AB43E831D}" type="slidenum">
              <a:rPr lang="en-US" smtClean="0"/>
              <a:t>12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6B4156-4046-4553-AB86-F698637F2D82}"/>
              </a:ext>
            </a:extLst>
          </p:cNvPr>
          <p:cNvSpPr txBox="1"/>
          <p:nvPr/>
        </p:nvSpPr>
        <p:spPr>
          <a:xfrm>
            <a:off x="306105" y="1298802"/>
            <a:ext cx="8897619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Brain MRI: Ventricular enlargement after spaceflight has been demonstrated by multiple groups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04037" y="1757876"/>
            <a:ext cx="447510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indent="-58737">
              <a:spcAft>
                <a:spcPts val="600"/>
              </a:spcAft>
            </a:pPr>
            <a:r>
              <a:rPr lang="en-US" sz="1600" kern="0" dirty="0">
                <a:latin typeface="Arial" panose="020B0604020202020204" pitchFamily="34" charset="0"/>
                <a:cs typeface="Arial" panose="020B0604020202020204" pitchFamily="34" charset="0"/>
              </a:rPr>
              <a:t>10.7% to </a:t>
            </a:r>
            <a:r>
              <a:rPr lang="en-US" sz="1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23.5% </a:t>
            </a:r>
            <a:r>
              <a:rPr lang="en-US" sz="1600" kern="0" dirty="0">
                <a:latin typeface="Arial" panose="020B0604020202020204" pitchFamily="34" charset="0"/>
                <a:cs typeface="Arial" panose="020B0604020202020204" pitchFamily="34" charset="0"/>
              </a:rPr>
              <a:t>increase; </a:t>
            </a:r>
            <a:r>
              <a:rPr lang="en-US" sz="1600" kern="0" dirty="0" smtClean="0">
                <a:latin typeface="Arial" panose="020B0604020202020204" pitchFamily="34" charset="0"/>
                <a:cs typeface="Arial" panose="020B0604020202020204" pitchFamily="34" charset="0"/>
              </a:rPr>
              <a:t>~1-3 </a:t>
            </a:r>
            <a:r>
              <a:rPr lang="en-US" sz="1600" kern="0" dirty="0">
                <a:latin typeface="Arial" panose="020B0604020202020204" pitchFamily="34" charset="0"/>
                <a:cs typeface="Arial" panose="020B0604020202020204" pitchFamily="34" charset="0"/>
              </a:rPr>
              <a:t>ml increase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0" y="2359860"/>
            <a:ext cx="5217787" cy="3290533"/>
            <a:chOff x="-880693" y="1968524"/>
            <a:chExt cx="5217787" cy="3290533"/>
          </a:xfrm>
        </p:grpSpPr>
        <p:grpSp>
          <p:nvGrpSpPr>
            <p:cNvPr id="12" name="Group 11"/>
            <p:cNvGrpSpPr/>
            <p:nvPr/>
          </p:nvGrpSpPr>
          <p:grpSpPr>
            <a:xfrm>
              <a:off x="-880693" y="1968524"/>
              <a:ext cx="5217787" cy="2391630"/>
              <a:chOff x="-1312817" y="1968425"/>
              <a:chExt cx="5217787" cy="2391630"/>
            </a:xfrm>
          </p:grpSpPr>
          <p:grpSp>
            <p:nvGrpSpPr>
              <p:cNvPr id="13" name="Group 12"/>
              <p:cNvGrpSpPr/>
              <p:nvPr/>
            </p:nvGrpSpPr>
            <p:grpSpPr>
              <a:xfrm>
                <a:off x="-1312817" y="2434373"/>
                <a:ext cx="5138469" cy="1925682"/>
                <a:chOff x="-1324422" y="4905841"/>
                <a:chExt cx="5138469" cy="1925682"/>
              </a:xfrm>
            </p:grpSpPr>
            <p:graphicFrame>
              <p:nvGraphicFramePr>
                <p:cNvPr id="16" name="Diagram 15"/>
                <p:cNvGraphicFramePr/>
                <p:nvPr>
                  <p:extLst>
                    <p:ext uri="{D42A27DB-BD31-4B8C-83A1-F6EECF244321}">
                      <p14:modId xmlns:p14="http://schemas.microsoft.com/office/powerpoint/2010/main" val="2934387017"/>
                    </p:ext>
                  </p:extLst>
                </p:nvPr>
              </p:nvGraphicFramePr>
              <p:xfrm>
                <a:off x="-1324422" y="4905841"/>
                <a:ext cx="3209471" cy="1925682"/>
              </p:xfrm>
              <a:graphic>
                <a:graphicData uri="http://schemas.openxmlformats.org/drawingml/2006/diagram">
                  <dgm:relIds xmlns:dgm="http://schemas.openxmlformats.org/drawingml/2006/diagram" xmlns:r="http://schemas.openxmlformats.org/officeDocument/2006/relationships" r:dm="rId3" r:lo="rId4" r:qs="rId5" r:cs="rId6"/>
                </a:graphicData>
              </a:graphic>
            </p:graphicFrame>
            <p:sp>
              <p:nvSpPr>
                <p:cNvPr id="17" name="Oval 16"/>
                <p:cNvSpPr/>
                <p:nvPr/>
              </p:nvSpPr>
              <p:spPr>
                <a:xfrm>
                  <a:off x="2571342" y="5046551"/>
                  <a:ext cx="1242705" cy="123467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1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Van </a:t>
                  </a:r>
                  <a:r>
                    <a:rPr lang="en-US" sz="1100" dirty="0" err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Ombergen</a:t>
                  </a:r>
                  <a:endParaRPr lang="en-US" sz="11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pPr algn="ctr"/>
                  <a:r>
                    <a:rPr lang="en-US" sz="11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(n=11)</a:t>
                  </a:r>
                </a:p>
              </p:txBody>
            </p:sp>
            <p:sp>
              <p:nvSpPr>
                <p:cNvPr id="18" name="TextBox 17"/>
                <p:cNvSpPr txBox="1"/>
                <p:nvPr/>
              </p:nvSpPr>
              <p:spPr>
                <a:xfrm>
                  <a:off x="125746" y="6103965"/>
                  <a:ext cx="263214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100" dirty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2</a:t>
                  </a:r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>
                  <a:off x="-106092" y="5696276"/>
                  <a:ext cx="263214" cy="2616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100" dirty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1</a:t>
                  </a:r>
                </a:p>
              </p:txBody>
            </p:sp>
            <p:sp>
              <p:nvSpPr>
                <p:cNvPr id="20" name="TextBox 19"/>
                <p:cNvSpPr txBox="1"/>
                <p:nvPr/>
              </p:nvSpPr>
              <p:spPr>
                <a:xfrm>
                  <a:off x="255744" y="5700264"/>
                  <a:ext cx="490840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dirty="0">
                      <a:solidFill>
                        <a:srgbClr val="FF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3</a:t>
                  </a:r>
                </a:p>
              </p:txBody>
            </p:sp>
          </p:grpSp>
          <p:sp>
            <p:nvSpPr>
              <p:cNvPr id="14" name="TextBox 13"/>
              <p:cNvSpPr txBox="1"/>
              <p:nvPr/>
            </p:nvSpPr>
            <p:spPr>
              <a:xfrm>
                <a:off x="2569348" y="1975299"/>
                <a:ext cx="133562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Cosmonauts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362039" y="1968425"/>
                <a:ext cx="116570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Astronauts</a:t>
                </a:r>
              </a:p>
            </p:txBody>
          </p:sp>
        </p:grpSp>
        <p:sp>
          <p:nvSpPr>
            <p:cNvPr id="21" name="Rectangle 20"/>
            <p:cNvSpPr/>
            <p:nvPr/>
          </p:nvSpPr>
          <p:spPr>
            <a:xfrm>
              <a:off x="306105" y="4681976"/>
              <a:ext cx="2987377" cy="5770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0"/>
                </a:spcBef>
              </a:pPr>
              <a:r>
                <a:rPr lang="en-US" sz="1050" dirty="0">
                  <a:latin typeface="+mn-lt"/>
                </a:rPr>
                <a:t>(</a:t>
              </a:r>
              <a:r>
                <a:rPr lang="en-US" sz="1050" dirty="0" err="1">
                  <a:latin typeface="+mn-lt"/>
                </a:rPr>
                <a:t>Alperin</a:t>
              </a:r>
              <a:r>
                <a:rPr lang="en-US" sz="1050" dirty="0">
                  <a:latin typeface="+mn-lt"/>
                </a:rPr>
                <a:t>, </a:t>
              </a:r>
              <a:r>
                <a:rPr lang="en-US" sz="1050" i="1" dirty="0" err="1">
                  <a:latin typeface="+mn-lt"/>
                </a:rPr>
                <a:t>Neurol</a:t>
              </a:r>
              <a:r>
                <a:rPr lang="en-US" sz="1050" dirty="0">
                  <a:latin typeface="+mn-lt"/>
                </a:rPr>
                <a:t>, 2017)</a:t>
              </a:r>
            </a:p>
            <a:p>
              <a:pPr>
                <a:spcBef>
                  <a:spcPts val="0"/>
                </a:spcBef>
              </a:pPr>
              <a:r>
                <a:rPr lang="en-US" sz="1050" dirty="0">
                  <a:latin typeface="+mn-lt"/>
                </a:rPr>
                <a:t>(Kramer, </a:t>
              </a:r>
              <a:r>
                <a:rPr lang="en-US" sz="1050" i="1" dirty="0" err="1">
                  <a:latin typeface="+mn-lt"/>
                </a:rPr>
                <a:t>Radiol</a:t>
              </a:r>
              <a:r>
                <a:rPr lang="en-US" sz="1050" dirty="0">
                  <a:latin typeface="+mn-lt"/>
                </a:rPr>
                <a:t>, 2020</a:t>
              </a:r>
              <a:r>
                <a:rPr lang="en-US" sz="1050" dirty="0" smtClean="0">
                  <a:latin typeface="+mn-lt"/>
                </a:rPr>
                <a:t>)</a:t>
              </a:r>
            </a:p>
            <a:p>
              <a:pPr>
                <a:spcBef>
                  <a:spcPts val="0"/>
                </a:spcBef>
              </a:pPr>
              <a:r>
                <a:rPr lang="en-US" sz="1050" dirty="0" smtClean="0"/>
                <a:t>(</a:t>
              </a:r>
              <a:r>
                <a:rPr lang="en-US" sz="1050" dirty="0" err="1" smtClean="0"/>
                <a:t>Hupfeld</a:t>
              </a:r>
              <a:r>
                <a:rPr lang="en-US" sz="1050" dirty="0" smtClean="0"/>
                <a:t>, </a:t>
              </a:r>
              <a:r>
                <a:rPr lang="en-US" sz="1050" i="1" dirty="0" err="1" smtClean="0"/>
                <a:t>Cereb</a:t>
              </a:r>
              <a:r>
                <a:rPr lang="en-US" sz="1050" i="1" dirty="0" smtClean="0"/>
                <a:t> Cortex </a:t>
              </a:r>
              <a:r>
                <a:rPr lang="en-US" sz="1050" i="1" dirty="0" err="1" smtClean="0"/>
                <a:t>Commun</a:t>
              </a:r>
              <a:r>
                <a:rPr lang="en-US" sz="1050" dirty="0" smtClean="0"/>
                <a:t>., 2020)</a:t>
              </a:r>
              <a:endParaRPr lang="en-US" sz="1050" dirty="0">
                <a:latin typeface="+mn-lt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06105" y="4364091"/>
              <a:ext cx="259004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0"/>
                </a:spcBef>
              </a:pPr>
              <a:r>
                <a:rPr lang="en-US" sz="1050" dirty="0">
                  <a:latin typeface="+mn-lt"/>
                </a:rPr>
                <a:t>(Roberts, </a:t>
              </a:r>
              <a:r>
                <a:rPr lang="en-US" sz="1050" i="1" dirty="0">
                  <a:latin typeface="+mn-lt"/>
                </a:rPr>
                <a:t>NEJM</a:t>
              </a:r>
              <a:r>
                <a:rPr lang="en-US" sz="1050" dirty="0">
                  <a:latin typeface="+mn-lt"/>
                </a:rPr>
                <a:t>, 2017)</a:t>
              </a:r>
            </a:p>
            <a:p>
              <a:pPr>
                <a:spcBef>
                  <a:spcPts val="0"/>
                </a:spcBef>
              </a:pPr>
              <a:r>
                <a:rPr lang="en-US" sz="1050" dirty="0">
                  <a:latin typeface="+mn-lt"/>
                </a:rPr>
                <a:t>(Van </a:t>
              </a:r>
              <a:r>
                <a:rPr lang="en-US" sz="1050" dirty="0" err="1">
                  <a:latin typeface="+mn-lt"/>
                </a:rPr>
                <a:t>Ombergen</a:t>
              </a:r>
              <a:r>
                <a:rPr lang="en-US" sz="1050" dirty="0">
                  <a:latin typeface="+mn-lt"/>
                </a:rPr>
                <a:t>, </a:t>
              </a:r>
              <a:r>
                <a:rPr lang="en-US" sz="1050" i="1" dirty="0">
                  <a:latin typeface="+mn-lt"/>
                </a:rPr>
                <a:t>PNAS</a:t>
              </a:r>
              <a:r>
                <a:rPr lang="en-US" sz="1050" dirty="0">
                  <a:latin typeface="+mn-lt"/>
                </a:rPr>
                <a:t>, 2019)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114411" y="6059448"/>
            <a:ext cx="9963177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/>
              <a:t>Post-flight ventricular volume is not different from Healthy Population (36-57 years old)</a:t>
            </a:r>
            <a:endParaRPr lang="en-US" sz="1400" dirty="0"/>
          </a:p>
        </p:txBody>
      </p:sp>
      <p:sp>
        <p:nvSpPr>
          <p:cNvPr id="4" name="Oval 3"/>
          <p:cNvSpPr/>
          <p:nvPr/>
        </p:nvSpPr>
        <p:spPr>
          <a:xfrm>
            <a:off x="2385777" y="2829580"/>
            <a:ext cx="1125105" cy="1125105"/>
          </a:xfrm>
          <a:prstGeom prst="ellipse">
            <a:avLst/>
          </a:prstGeom>
          <a:solidFill>
            <a:srgbClr val="ADCD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err="1" smtClean="0">
                <a:solidFill>
                  <a:schemeClr val="tx1"/>
                </a:solidFill>
              </a:rPr>
              <a:t>Hupfeld</a:t>
            </a:r>
            <a:endParaRPr lang="en-US" sz="1100" dirty="0" smtClean="0">
              <a:solidFill>
                <a:schemeClr val="tx1"/>
              </a:solidFill>
            </a:endParaRPr>
          </a:p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(n=12)</a:t>
            </a:r>
            <a:endParaRPr lang="en-US" sz="1200" dirty="0">
              <a:solidFill>
                <a:schemeClr val="tx1"/>
              </a:solidFill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6256341" y="1975174"/>
            <a:ext cx="5690584" cy="3915653"/>
            <a:chOff x="6256341" y="1975174"/>
            <a:chExt cx="5690584" cy="391565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A4CDEF4-802B-4920-9881-8C88C265AD54}"/>
                </a:ext>
              </a:extLst>
            </p:cNvPr>
            <p:cNvSpPr txBox="1"/>
            <p:nvPr/>
          </p:nvSpPr>
          <p:spPr>
            <a:xfrm>
              <a:off x="8456867" y="5629217"/>
              <a:ext cx="349005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(Marshall-Goebel, </a:t>
              </a:r>
              <a:r>
                <a:rPr lang="en-US" sz="1100" i="1" dirty="0"/>
                <a:t>JAMA Ophthalmology, In Review)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9340083" y="2196855"/>
              <a:ext cx="2150076" cy="4616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n=19</a:t>
              </a:r>
            </a:p>
            <a:p>
              <a:r>
                <a:rPr lang="en-US" sz="1200" dirty="0" smtClean="0"/>
                <a:t>Δ 2.2 ± 1.3 ml (11.6 </a:t>
              </a:r>
              <a:r>
                <a:rPr lang="en-US" sz="1200" dirty="0"/>
                <a:t>± </a:t>
              </a:r>
              <a:r>
                <a:rPr lang="en-US" sz="1200" dirty="0" smtClean="0"/>
                <a:t>6.5%) </a:t>
              </a:r>
              <a:endParaRPr lang="en-US" sz="1200" dirty="0"/>
            </a:p>
          </p:txBody>
        </p:sp>
        <p:graphicFrame>
          <p:nvGraphicFramePr>
            <p:cNvPr id="24" name="Object 2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52943033"/>
                </p:ext>
              </p:extLst>
            </p:nvPr>
          </p:nvGraphicFramePr>
          <p:xfrm>
            <a:off x="6256341" y="1975174"/>
            <a:ext cx="5370980" cy="35305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95" name="Prism 8" r:id="rId8" imgW="3683052" imgH="2421462" progId="Prism8.Document">
                    <p:embed/>
                  </p:oleObj>
                </mc:Choice>
                <mc:Fallback>
                  <p:oleObj name="Prism 8" r:id="rId8" imgW="3683052" imgH="2421462" progId="Prism8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6256341" y="1975174"/>
                          <a:ext cx="5370980" cy="353055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95574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1FF1D7-14CD-40ED-9FB6-066AB43E831D}" type="slidenum">
              <a:rPr lang="en-US" smtClean="0"/>
              <a:t>13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618927" y="1150134"/>
            <a:ext cx="3877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Lots of ongoing work by the team …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6737773" y="1701174"/>
            <a:ext cx="5209151" cy="2438033"/>
            <a:chOff x="491552" y="1191260"/>
            <a:chExt cx="9055253" cy="4238119"/>
          </a:xfrm>
        </p:grpSpPr>
        <p:pic>
          <p:nvPicPr>
            <p:cNvPr id="5" name="Picture 2" descr="Blood Circulation - Hunter Legal Graphics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954" t="11242" r="12459" b="20166"/>
            <a:stretch/>
          </p:blipFill>
          <p:spPr bwMode="auto">
            <a:xfrm>
              <a:off x="2124977" y="1191260"/>
              <a:ext cx="3937936" cy="35735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6177111" y="3257148"/>
              <a:ext cx="3369694" cy="7222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 smtClean="0"/>
                <a:t>Stroke Volume, Heart Rate, &amp; Cardiac Output</a:t>
              </a:r>
              <a:endParaRPr lang="en-US" sz="1050" baseline="-25000" dirty="0"/>
            </a:p>
          </p:txBody>
        </p:sp>
        <p:cxnSp>
          <p:nvCxnSpPr>
            <p:cNvPr id="7" name="Straight Arrow Connector 6"/>
            <p:cNvCxnSpPr>
              <a:stCxn id="6" idx="1"/>
            </p:cNvCxnSpPr>
            <p:nvPr/>
          </p:nvCxnSpPr>
          <p:spPr>
            <a:xfrm flipH="1">
              <a:off x="4427653" y="3618286"/>
              <a:ext cx="1749458" cy="145193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6062914" y="2425130"/>
              <a:ext cx="3287653" cy="44139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 smtClean="0"/>
                <a:t>Arterial Flow into the Head</a:t>
              </a:r>
              <a:endParaRPr lang="en-US" sz="1050" baseline="-25000" dirty="0"/>
            </a:p>
          </p:txBody>
        </p:sp>
        <p:cxnSp>
          <p:nvCxnSpPr>
            <p:cNvPr id="9" name="Straight Arrow Connector 8"/>
            <p:cNvCxnSpPr>
              <a:stCxn id="8" idx="1"/>
            </p:cNvCxnSpPr>
            <p:nvPr/>
          </p:nvCxnSpPr>
          <p:spPr>
            <a:xfrm flipH="1">
              <a:off x="4225494" y="2645826"/>
              <a:ext cx="1837421" cy="126254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5307329" y="1285803"/>
              <a:ext cx="2749432" cy="44139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 smtClean="0"/>
                <a:t>Cerebral Vasculature</a:t>
              </a:r>
              <a:endParaRPr lang="en-US" sz="1050" baseline="-25000" dirty="0"/>
            </a:p>
          </p:txBody>
        </p:sp>
        <p:cxnSp>
          <p:nvCxnSpPr>
            <p:cNvPr id="11" name="Straight Arrow Connector 10"/>
            <p:cNvCxnSpPr>
              <a:stCxn id="10" idx="1"/>
            </p:cNvCxnSpPr>
            <p:nvPr/>
          </p:nvCxnSpPr>
          <p:spPr>
            <a:xfrm flipH="1">
              <a:off x="4225494" y="1506498"/>
              <a:ext cx="1081836" cy="117861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1078934" y="1624356"/>
              <a:ext cx="1414913" cy="7222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 smtClean="0"/>
                <a:t>Jugular Veins</a:t>
              </a:r>
              <a:endParaRPr lang="en-US" sz="1050" baseline="-25000" dirty="0"/>
            </a:p>
          </p:txBody>
        </p:sp>
        <p:cxnSp>
          <p:nvCxnSpPr>
            <p:cNvPr id="13" name="Straight Arrow Connector 12"/>
            <p:cNvCxnSpPr>
              <a:stCxn id="12" idx="3"/>
            </p:cNvCxnSpPr>
            <p:nvPr/>
          </p:nvCxnSpPr>
          <p:spPr>
            <a:xfrm>
              <a:off x="2493847" y="1985493"/>
              <a:ext cx="1221504" cy="410515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491552" y="4426219"/>
              <a:ext cx="1633427" cy="10031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 smtClean="0"/>
                <a:t>Blood Flow through Heart</a:t>
              </a:r>
              <a:endParaRPr lang="en-US" sz="1050" baseline="-25000" dirty="0"/>
            </a:p>
          </p:txBody>
        </p:sp>
        <p:cxnSp>
          <p:nvCxnSpPr>
            <p:cNvPr id="15" name="Straight Arrow Connector 14"/>
            <p:cNvCxnSpPr>
              <a:stCxn id="14" idx="3"/>
            </p:cNvCxnSpPr>
            <p:nvPr/>
          </p:nvCxnSpPr>
          <p:spPr>
            <a:xfrm flipV="1">
              <a:off x="2124979" y="3917488"/>
              <a:ext cx="1821377" cy="1010312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/>
          <p:cNvSpPr txBox="1"/>
          <p:nvPr/>
        </p:nvSpPr>
        <p:spPr>
          <a:xfrm>
            <a:off x="373372" y="1255031"/>
            <a:ext cx="5948546" cy="533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Intravascular venous fluid shift during spaceflight is similar to supine posture on Earth.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Total body water is unchanged, but appears to be increase in interstitial fluid.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Noninvasive techniques suggest ICP is not pathologically elevated during spaceflight.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Ocular structural changes include edema at the optic nerve head and thickening of vascular layer behind the eye</a:t>
            </a:r>
            <a:r>
              <a:rPr lang="en-US" dirty="0" smtClean="0"/>
              <a:t>. No edema observed at the macula.</a:t>
            </a:r>
            <a:endParaRPr lang="en-US" dirty="0"/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Globe flattening occurs at the optic nerve head is </a:t>
            </a:r>
            <a:r>
              <a:rPr lang="en-US" dirty="0" smtClean="0"/>
              <a:t>small </a:t>
            </a:r>
            <a:r>
              <a:rPr lang="en-US" dirty="0"/>
              <a:t>in magnitude.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LBNP countermeasure is effective at reaching the veins draining the eye.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 smtClean="0"/>
              <a:t>Cardiovascular system accommodates </a:t>
            </a:r>
            <a:r>
              <a:rPr lang="en-US" dirty="0"/>
              <a:t>60 minutes of 25 </a:t>
            </a:r>
            <a:r>
              <a:rPr lang="en-US" dirty="0" smtClean="0"/>
              <a:t>mmHg LBNP. No test were terminated early.</a:t>
            </a:r>
            <a:endParaRPr lang="en-US" dirty="0"/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Brain ventricular volume increases do not exceed values in a healthy population.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37773" y="4299262"/>
            <a:ext cx="4931904" cy="22621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 smtClean="0"/>
              <a:t>&gt;20,000</a:t>
            </a:r>
            <a:r>
              <a:rPr lang="en-US" dirty="0" smtClean="0"/>
              <a:t> ultrasound images have been analyzed and passed QC by 2 readers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Analysis of cerebral vasculature from MRI are on going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Investigating preflight metrics for predicting who is at higher risk for developing SANS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6 manuscripts are actively being drafted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786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6" grpId="0" uiExpand="1" build="p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30962-C8D9-4EC4-95E7-501B8A8E33C0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8350" y="1071350"/>
            <a:ext cx="4715301" cy="4715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71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1782</TotalTime>
  <Words>972</Words>
  <Application>Microsoft Office PowerPoint</Application>
  <PresentationFormat>Widescreen</PresentationFormat>
  <Paragraphs>170</Paragraphs>
  <Slides>14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75 Helvetica Bold</vt:lpstr>
      <vt:lpstr>Arial</vt:lpstr>
      <vt:lpstr>Arial Black</vt:lpstr>
      <vt:lpstr>Calibri</vt:lpstr>
      <vt:lpstr>Office Theme</vt:lpstr>
      <vt:lpstr>Prism 8</vt:lpstr>
      <vt:lpstr>GraphPad Prism 8 Project</vt:lpstr>
      <vt:lpstr>Fluid Shifts Study</vt:lpstr>
      <vt:lpstr>Fluid Shift Hypothesis for SANS</vt:lpstr>
      <vt:lpstr>Fluid Shifts Study Overview</vt:lpstr>
      <vt:lpstr>Fluid Shifts Study Overview</vt:lpstr>
      <vt:lpstr>Characterize the Fluid Shift</vt:lpstr>
      <vt:lpstr>Characterize the Fluid Shift</vt:lpstr>
      <vt:lpstr>Intracranial Pressure (ICP)</vt:lpstr>
      <vt:lpstr>Ocular Structural Changes</vt:lpstr>
      <vt:lpstr>Ocular Structural Changes</vt:lpstr>
      <vt:lpstr>Lower Body Negative Pressure Countermeasure</vt:lpstr>
      <vt:lpstr>Blood Pressure &amp; Heart Rate During LBNP</vt:lpstr>
      <vt:lpstr>Fluid Shift Effect on Brain</vt:lpstr>
      <vt:lpstr>Summary</vt:lpstr>
      <vt:lpstr>PowerPoint Presentation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Laurie, Steven S. (JSC-SK211)[WYLE LABORATORIES, INC.]</dc:creator>
  <cp:lastModifiedBy>Laurie, Steven S. (JSC-SK311)[WYLE LABORATORIES, INC.]</cp:lastModifiedBy>
  <cp:revision>98</cp:revision>
  <dcterms:created xsi:type="dcterms:W3CDTF">2018-06-08T18:48:44Z</dcterms:created>
  <dcterms:modified xsi:type="dcterms:W3CDTF">2021-01-21T20:53:04Z</dcterms:modified>
</cp:coreProperties>
</file>