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23" r:id="rId1"/>
    <p:sldMasterId id="2147483660" r:id="rId2"/>
  </p:sldMasterIdLst>
  <p:notesMasterIdLst>
    <p:notesMasterId r:id="rId27"/>
  </p:notesMasterIdLst>
  <p:sldIdLst>
    <p:sldId id="324" r:id="rId3"/>
    <p:sldId id="279" r:id="rId4"/>
    <p:sldId id="278" r:id="rId5"/>
    <p:sldId id="272" r:id="rId6"/>
    <p:sldId id="336" r:id="rId7"/>
    <p:sldId id="285" r:id="rId8"/>
    <p:sldId id="315" r:id="rId9"/>
    <p:sldId id="282" r:id="rId10"/>
    <p:sldId id="317" r:id="rId11"/>
    <p:sldId id="319" r:id="rId12"/>
    <p:sldId id="320" r:id="rId13"/>
    <p:sldId id="321" r:id="rId14"/>
    <p:sldId id="322" r:id="rId15"/>
    <p:sldId id="313" r:id="rId16"/>
    <p:sldId id="292" r:id="rId17"/>
    <p:sldId id="332" r:id="rId18"/>
    <p:sldId id="334" r:id="rId19"/>
    <p:sldId id="333" r:id="rId20"/>
    <p:sldId id="307" r:id="rId21"/>
    <p:sldId id="329" r:id="rId22"/>
    <p:sldId id="284" r:id="rId23"/>
    <p:sldId id="337" r:id="rId24"/>
    <p:sldId id="325" r:id="rId25"/>
    <p:sldId id="287" r:id="rId26"/>
  </p:sldIdLst>
  <p:sldSz cx="9144000" cy="5143500" type="screen16x9"/>
  <p:notesSz cx="68580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3429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685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0287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17145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0574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24003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27432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0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E1FEF"/>
    <a:srgbClr val="66FFFF"/>
    <a:srgbClr val="0000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6" autoAdjust="0"/>
    <p:restoredTop sz="93716" autoAdjust="0"/>
  </p:normalViewPr>
  <p:slideViewPr>
    <p:cSldViewPr>
      <p:cViewPr varScale="1">
        <p:scale>
          <a:sx n="71" d="100"/>
          <a:sy n="71" d="100"/>
        </p:scale>
        <p:origin x="52" y="156"/>
      </p:cViewPr>
      <p:guideLst>
        <p:guide orient="horz" pos="1602"/>
        <p:guide pos="2880"/>
      </p:guideLst>
    </p:cSldViewPr>
  </p:slideViewPr>
  <p:notesTextViewPr>
    <p:cViewPr>
      <p:scale>
        <a:sx n="100" d="100"/>
        <a:sy n="100" d="100"/>
      </p:scale>
      <p:origin x="0" y="0"/>
    </p:cViewPr>
  </p:notesTextViewPr>
  <p:sorterViewPr>
    <p:cViewPr>
      <p:scale>
        <a:sx n="70" d="100"/>
        <a:sy n="70" d="100"/>
      </p:scale>
      <p:origin x="0" y="-708"/>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68A16927-1B24-497E-9013-581C8950A2BC}" type="datetimeFigureOut">
              <a:rPr lang="en-US" altLang="en-US"/>
              <a:pPr>
                <a:defRPr/>
              </a:pPr>
              <a:t>1/22/2021</a:t>
            </a:fld>
            <a:endParaRPr lang="en-US" alt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A46B2214-7FD8-4099-9996-1A61215EB73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ＭＳ Ｐゴシック" charset="0"/>
      </a:defRPr>
    </a:lvl1pPr>
    <a:lvl2pPr marL="3429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2pPr>
    <a:lvl3pPr marL="6858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3pPr>
    <a:lvl4pPr marL="10287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4pPr>
    <a:lvl5pPr marL="13716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46B2214-7FD8-4099-9996-1A61215EB73B}" type="slidenum">
              <a:rPr lang="en-US" altLang="en-US" smtClean="0"/>
              <a:pPr>
                <a:defRPr/>
              </a:pPr>
              <a:t>7</a:t>
            </a:fld>
            <a:endParaRPr lang="en-US" altLang="en-US"/>
          </a:p>
        </p:txBody>
      </p:sp>
    </p:spTree>
    <p:extLst>
      <p:ext uri="{BB962C8B-B14F-4D97-AF65-F5344CB8AC3E}">
        <p14:creationId xmlns:p14="http://schemas.microsoft.com/office/powerpoint/2010/main" val="3566394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534D506-940C-4125-A94B-E682E7112FF8}" type="slidenum">
              <a:rPr lang="en-US" smtClean="0"/>
              <a:pPr>
                <a:defRPr/>
              </a:pPr>
              <a:t>19</a:t>
            </a:fld>
            <a:endParaRPr lang="en-US" dirty="0"/>
          </a:p>
        </p:txBody>
      </p:sp>
    </p:spTree>
    <p:extLst>
      <p:ext uri="{BB962C8B-B14F-4D97-AF65-F5344CB8AC3E}">
        <p14:creationId xmlns:p14="http://schemas.microsoft.com/office/powerpoint/2010/main" val="1232244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46B2214-7FD8-4099-9996-1A61215EB73B}" type="slidenum">
              <a:rPr lang="en-US" altLang="en-US" smtClean="0"/>
              <a:pPr>
                <a:defRPr/>
              </a:pPr>
              <a:t>24</a:t>
            </a:fld>
            <a:endParaRPr lang="en-US" altLang="en-US"/>
          </a:p>
        </p:txBody>
      </p:sp>
    </p:spTree>
    <p:extLst>
      <p:ext uri="{BB962C8B-B14F-4D97-AF65-F5344CB8AC3E}">
        <p14:creationId xmlns:p14="http://schemas.microsoft.com/office/powerpoint/2010/main" val="480880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4261" y="1189170"/>
            <a:ext cx="8295480" cy="1728225"/>
          </a:xfrm>
          <a:prstGeom prst="rect">
            <a:avLst/>
          </a:prstGeom>
        </p:spPr>
        <p:txBody>
          <a:bodyPr anchor="b">
            <a:normAutofit/>
          </a:bodyPr>
          <a:lstStyle>
            <a:lvl1pPr algn="ctr">
              <a:defRPr sz="3000">
                <a:solidFill>
                  <a:srgbClr val="000090"/>
                </a:solidFill>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2917395"/>
            <a:ext cx="6858000" cy="1728225"/>
          </a:xfrm>
          <a:prstGeom prst="rect">
            <a:avLst/>
          </a:prstGeom>
        </p:spPr>
        <p:txBody>
          <a:bodyPr/>
          <a:lstStyle>
            <a:lvl1pPr marL="0" indent="0" algn="ctr">
              <a:buNone/>
              <a:defRPr sz="180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smtClean="0"/>
              <a:t>Click to edit Master subtitle style</a:t>
            </a:r>
            <a:endParaRPr lang="en-US" dirty="0"/>
          </a:p>
        </p:txBody>
      </p:sp>
    </p:spTree>
    <p:extLst>
      <p:ext uri="{BB962C8B-B14F-4D97-AF65-F5344CB8AC3E}">
        <p14:creationId xmlns:p14="http://schemas.microsoft.com/office/powerpoint/2010/main" val="347574223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4" name="Rectangle 6"/>
          <p:cNvSpPr>
            <a:spLocks noGrp="1" noChangeArrowheads="1"/>
          </p:cNvSpPr>
          <p:nvPr>
            <p:ph type="sldNum" sz="quarter" idx="4"/>
          </p:nvPr>
        </p:nvSpPr>
        <p:spPr>
          <a:xfrm>
            <a:off x="170516" y="4847246"/>
            <a:ext cx="685800" cy="128588"/>
          </a:xfrm>
          <a:prstGeom prst="rect">
            <a:avLst/>
          </a:prstGeom>
          <a:ln/>
        </p:spPr>
        <p:txBody>
          <a:bodyPr/>
          <a:lstStyle>
            <a:lvl1pPr>
              <a:defRPr sz="788"/>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309504249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651500"/>
            <a:ext cx="7659688"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extLst>
        </p:spPr>
      </p:cxnSp>
      <p:sp>
        <p:nvSpPr>
          <p:cNvPr id="3" name="Content Placeholder 2"/>
          <p:cNvSpPr>
            <a:spLocks noGrp="1"/>
          </p:cNvSpPr>
          <p:nvPr>
            <p:ph idx="1"/>
          </p:nvPr>
        </p:nvSpPr>
        <p:spPr>
          <a:xfrm>
            <a:off x="228601" y="785918"/>
            <a:ext cx="8145494" cy="4061329"/>
          </a:xfrm>
          <a:prstGeom prst="rect">
            <a:avLst/>
          </a:prstGeom>
        </p:spPr>
        <p:txBody>
          <a:bodyPr/>
          <a:lstStyle>
            <a:lvl1pPr>
              <a:buClr>
                <a:schemeClr val="accent5">
                  <a:lumMod val="50000"/>
                </a:schemeClr>
              </a:buClr>
              <a:defRPr sz="1800" b="0">
                <a:latin typeface="Helvetica" panose="020B0604020202020204" pitchFamily="34" charset="0"/>
                <a:cs typeface="Helvetica" panose="020B0604020202020204" pitchFamily="34" charset="0"/>
              </a:defRPr>
            </a:lvl1pPr>
            <a:lvl2pPr>
              <a:buClr>
                <a:schemeClr val="accent1"/>
              </a:buClr>
              <a:defRPr sz="1500">
                <a:latin typeface="Helvetica" panose="020B0604020202020204" pitchFamily="34" charset="0"/>
                <a:cs typeface="Helvetica" panose="020B0604020202020204" pitchFamily="34" charset="0"/>
              </a:defRPr>
            </a:lvl2pPr>
            <a:lvl3pPr>
              <a:defRPr sz="1350">
                <a:latin typeface="Helvetica" panose="020B0604020202020204" pitchFamily="34" charset="0"/>
                <a:cs typeface="Helvetica" panose="020B0604020202020204" pitchFamily="34" charset="0"/>
              </a:defRPr>
            </a:lvl3pPr>
            <a:lvl4pPr>
              <a:defRPr sz="1200">
                <a:latin typeface="Helvetica" panose="020B0604020202020204" pitchFamily="34" charset="0"/>
                <a:cs typeface="Helvetica" panose="020B0604020202020204" pitchFamily="34" charset="0"/>
              </a:defRPr>
            </a:lvl4pPr>
            <a:lvl5pPr>
              <a:defRPr sz="1200">
                <a:latin typeface="Helvetica" panose="020B0604020202020204" pitchFamily="34" charset="0"/>
                <a:cs typeface="Helvetica"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Title Placeholder 8"/>
          <p:cNvSpPr>
            <a:spLocks noGrp="1"/>
          </p:cNvSpPr>
          <p:nvPr>
            <p:ph type="title"/>
          </p:nvPr>
        </p:nvSpPr>
        <p:spPr bwMode="auto">
          <a:xfrm>
            <a:off x="228601" y="122329"/>
            <a:ext cx="7659704" cy="461963"/>
          </a:xfrm>
          <a:prstGeom prst="rect">
            <a:avLst/>
          </a:prstGeom>
          <a:noFill/>
          <a:ln w="9525">
            <a:noFill/>
            <a:miter lim="800000"/>
            <a:headEnd/>
            <a:tailEnd/>
          </a:ln>
        </p:spPr>
        <p:txBody>
          <a:bodyPr/>
          <a:lstStyle>
            <a:lvl1pPr>
              <a:defRPr sz="2700">
                <a:solidFill>
                  <a:schemeClr val="tx1"/>
                </a:solidFill>
                <a:latin typeface="Helvetica" panose="020B0604020202020204" pitchFamily="34" charset="0"/>
                <a:cs typeface="Helvetica" panose="020B0604020202020204" pitchFamily="34" charset="0"/>
              </a:defRPr>
            </a:lvl1pPr>
          </a:lstStyle>
          <a:p>
            <a:pPr lvl="0"/>
            <a:r>
              <a:rPr lang="en-US" dirty="0" smtClean="0"/>
              <a:t>Click to edit Master title style</a:t>
            </a:r>
            <a:endParaRPr lang="en-US" dirty="0"/>
          </a:p>
        </p:txBody>
      </p:sp>
      <p:sp>
        <p:nvSpPr>
          <p:cNvPr id="6" name="Rectangle 6"/>
          <p:cNvSpPr>
            <a:spLocks noGrp="1" noChangeArrowheads="1"/>
          </p:cNvSpPr>
          <p:nvPr>
            <p:ph type="sldNum" sz="quarter" idx="4"/>
          </p:nvPr>
        </p:nvSpPr>
        <p:spPr>
          <a:xfrm>
            <a:off x="170516" y="4847246"/>
            <a:ext cx="685800" cy="128588"/>
          </a:xfrm>
          <a:prstGeom prst="rect">
            <a:avLst/>
          </a:prstGeom>
          <a:ln/>
        </p:spPr>
        <p:txBody>
          <a:bodyPr/>
          <a:lstStyle>
            <a:lvl1pPr>
              <a:defRPr sz="788"/>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174255125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32236" y="526684"/>
            <a:ext cx="76810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extLst>
        </p:spPr>
      </p:cxnSp>
      <p:sp>
        <p:nvSpPr>
          <p:cNvPr id="6"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4F469937-DA24-445A-AEAE-5B92C5119800}"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dirty="0" smtClean="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232236" y="123431"/>
            <a:ext cx="7681000" cy="479822"/>
          </a:xfrm>
          <a:prstGeom prst="rect">
            <a:avLst/>
          </a:prstGeom>
        </p:spPr>
        <p:txBody>
          <a:bodyPr/>
          <a:lstStyle>
            <a:lvl1pPr>
              <a:defRPr sz="2700">
                <a:solidFill>
                  <a:srgbClr val="000090"/>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78616" y="785919"/>
            <a:ext cx="4417185" cy="3808705"/>
          </a:xfrm>
          <a:prstGeom prst="rect">
            <a:avLst/>
          </a:prstGeom>
        </p:spPr>
        <p:txBody>
          <a:bodyPr/>
          <a:lstStyle>
            <a:lvl1pPr>
              <a:buClr>
                <a:schemeClr val="accent2">
                  <a:lumMod val="75000"/>
                </a:schemeClr>
              </a:buClr>
              <a:defRPr sz="1800" b="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785919"/>
            <a:ext cx="4418013" cy="3808705"/>
          </a:xfrm>
          <a:prstGeom prst="rect">
            <a:avLst/>
          </a:prstGeom>
        </p:spPr>
        <p:txBody>
          <a:bodyPr/>
          <a:lstStyle>
            <a:lvl1pPr>
              <a:buClr>
                <a:schemeClr val="accent2">
                  <a:lumMod val="75000"/>
                </a:schemeClr>
              </a:buClr>
              <a:defRPr sz="1800" b="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Footer Placeholder 5"/>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7723810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userDrawn="1"/>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51249827-F3E5-4D2E-B12E-91CD33FED760}"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dirty="0" smtClean="0">
              <a:solidFill>
                <a:schemeClr val="bg1">
                  <a:lumMod val="50000"/>
                </a:schemeClr>
              </a:solidFill>
              <a:latin typeface="Calibri" panose="020F0502020204030204" pitchFamily="34" charset="0"/>
              <a:cs typeface="Arial" panose="020B0604020202020204" pitchFamily="34" charset="0"/>
            </a:endParaRPr>
          </a:p>
        </p:txBody>
      </p:sp>
      <p:cxnSp>
        <p:nvCxnSpPr>
          <p:cNvPr id="5" name="Straight Connector 4"/>
          <p:cNvCxnSpPr>
            <a:cxnSpLocks noChangeShapeType="1"/>
          </p:cNvCxnSpPr>
          <p:nvPr/>
        </p:nvCxnSpPr>
        <p:spPr bwMode="auto">
          <a:xfrm>
            <a:off x="152400" y="497681"/>
            <a:ext cx="7735888"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extLst>
        </p:spPr>
      </p:cxnSp>
      <p:sp>
        <p:nvSpPr>
          <p:cNvPr id="7" name="Title Placeholder 8"/>
          <p:cNvSpPr>
            <a:spLocks noGrp="1"/>
          </p:cNvSpPr>
          <p:nvPr>
            <p:ph type="title"/>
          </p:nvPr>
        </p:nvSpPr>
        <p:spPr bwMode="auto">
          <a:xfrm>
            <a:off x="152401" y="125631"/>
            <a:ext cx="7735904" cy="461963"/>
          </a:xfrm>
          <a:prstGeom prst="rect">
            <a:avLst/>
          </a:prstGeom>
          <a:noFill/>
          <a:ln w="9525">
            <a:noFill/>
            <a:miter lim="800000"/>
            <a:headEnd/>
            <a:tailEnd/>
          </a:ln>
        </p:spPr>
        <p:txBody>
          <a:bodyPr/>
          <a:lstStyle>
            <a:lvl1pPr>
              <a:defRPr sz="1800">
                <a:solidFill>
                  <a:srgbClr val="000090"/>
                </a:solidFill>
              </a:defRPr>
            </a:lvl1pPr>
          </a:lstStyle>
          <a:p>
            <a:pPr lvl="0"/>
            <a:r>
              <a:rPr lang="en-US" smtClean="0"/>
              <a:t>Click to edit Master title style</a:t>
            </a:r>
            <a:endParaRPr lang="en-US" dirty="0"/>
          </a:p>
        </p:txBody>
      </p:sp>
    </p:spTree>
    <p:extLst>
      <p:ext uri="{BB962C8B-B14F-4D97-AF65-F5344CB8AC3E}">
        <p14:creationId xmlns:p14="http://schemas.microsoft.com/office/powerpoint/2010/main" val="376200883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DEF3B7A3-EF04-45B7-A3FD-15CB0DCC1290}"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smtClean="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722313" y="3305176"/>
            <a:ext cx="7772400" cy="1021556"/>
          </a:xfrm>
          <a:prstGeom prst="rect">
            <a:avLst/>
          </a:prstGeom>
        </p:spPr>
        <p:txBody>
          <a:bodyPr anchor="t"/>
          <a:lstStyle>
            <a:lvl1pPr algn="l">
              <a:defRPr sz="3000" b="1" cap="all">
                <a:solidFill>
                  <a:srgbClr val="00009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7" name="Footer Placeholder 4"/>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80237645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205978"/>
            <a:ext cx="6705600" cy="479822"/>
          </a:xfrm>
          <a:prstGeom prst="rect">
            <a:avLst/>
          </a:prstGeom>
        </p:spPr>
        <p:txBody>
          <a:bodyPr/>
          <a:lstStyle>
            <a:lvl1pPr>
              <a:defRPr>
                <a:solidFill>
                  <a:srgbClr val="00009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buClr>
                <a:srgbClr val="000090"/>
              </a:buCl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buClr>
                <a:srgbClr val="000090"/>
              </a:buCl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0" name="Straight Connector 9"/>
          <p:cNvCxnSpPr>
            <a:cxnSpLocks noChangeShapeType="1"/>
          </p:cNvCxnSpPr>
          <p:nvPr userDrawn="1"/>
        </p:nvCxnSpPr>
        <p:spPr bwMode="auto">
          <a:xfrm>
            <a:off x="228600" y="651500"/>
            <a:ext cx="7659688"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extLst>
        </p:spPr>
      </p:cxnSp>
      <p:sp>
        <p:nvSpPr>
          <p:cNvPr id="12" name="Rectangle 6"/>
          <p:cNvSpPr>
            <a:spLocks noGrp="1" noChangeArrowheads="1"/>
          </p:cNvSpPr>
          <p:nvPr>
            <p:ph type="sldNum" sz="quarter" idx="12"/>
          </p:nvPr>
        </p:nvSpPr>
        <p:spPr>
          <a:xfrm>
            <a:off x="170516" y="4847246"/>
            <a:ext cx="685800" cy="128588"/>
          </a:xfrm>
          <a:prstGeom prst="rect">
            <a:avLst/>
          </a:prstGeom>
          <a:ln/>
        </p:spPr>
        <p:txBody>
          <a:bodyPr/>
          <a:lstStyle>
            <a:lvl1pPr>
              <a:defRPr sz="788"/>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378255698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381000" y="914400"/>
            <a:ext cx="31242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extLst>
        </p:spPr>
      </p:cxnSp>
      <p:sp>
        <p:nvSpPr>
          <p:cNvPr id="6"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BCD15039-814E-49A4-9A11-5B93AD382A16}"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smtClean="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1143001" y="204787"/>
            <a:ext cx="2322513" cy="595313"/>
          </a:xfrm>
          <a:prstGeom prst="rect">
            <a:avLst/>
          </a:prstGeom>
        </p:spPr>
        <p:txBody>
          <a:bodyPr anchor="b"/>
          <a:lstStyle>
            <a:lvl1pPr algn="l">
              <a:defRPr sz="1500" b="1">
                <a:solidFill>
                  <a:srgbClr val="00009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575050" y="914401"/>
            <a:ext cx="5111750" cy="3680222"/>
          </a:xfrm>
          <a:prstGeom prst="rect">
            <a:avLst/>
          </a:prstGeom>
        </p:spPr>
        <p:txBody>
          <a:bodyPr/>
          <a:lstStyle>
            <a:lvl1pPr>
              <a:buClr>
                <a:schemeClr val="accent2">
                  <a:lumMod val="75000"/>
                </a:schemeClr>
              </a:buCl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1028701"/>
            <a:ext cx="3008313" cy="356592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9" name="Footer Placeholder 5"/>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24822981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1CD547F3-9DAC-4FD2-9013-A03D8EDC6234}"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smtClean="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1792288" y="3600450"/>
            <a:ext cx="5486400" cy="425054"/>
          </a:xfrm>
          <a:prstGeom prst="rect">
            <a:avLst/>
          </a:prstGeom>
        </p:spPr>
        <p:txBody>
          <a:bodyPr anchor="b"/>
          <a:lstStyle>
            <a:lvl1pPr algn="l">
              <a:defRPr sz="1500" b="1">
                <a:solidFill>
                  <a:srgbClr val="000090"/>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8" name="Footer Placeholder 5"/>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59418705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3" y="1097282"/>
            <a:ext cx="4230511" cy="3395003"/>
          </a:xfrm>
        </p:spPr>
        <p:txBody>
          <a:bodyPr/>
          <a:lstStyle>
            <a:lvl1pPr marL="162521" marR="0" indent="-162521" algn="l" defTabSz="257175" rtl="0" eaLnBrk="1" fontAlgn="auto" latinLnBrk="0" hangingPunct="1">
              <a:lnSpc>
                <a:spcPct val="100000"/>
              </a:lnSpc>
              <a:spcBef>
                <a:spcPts val="0"/>
              </a:spcBef>
              <a:spcAft>
                <a:spcPts val="338"/>
              </a:spcAft>
              <a:buClrTx/>
              <a:buSzTx/>
              <a:buFont typeface="Wingdings" charset="2"/>
              <a:buChar char="§"/>
              <a:tabLst/>
              <a:defRPr/>
            </a:lvl1pPr>
            <a:lvl2pPr marL="292001" marR="0" indent="-129481" algn="l" defTabSz="257175" rtl="0" eaLnBrk="1" fontAlgn="auto" latinLnBrk="0" hangingPunct="1">
              <a:lnSpc>
                <a:spcPct val="100000"/>
              </a:lnSpc>
              <a:spcBef>
                <a:spcPts val="0"/>
              </a:spcBef>
              <a:spcAft>
                <a:spcPts val="338"/>
              </a:spcAft>
              <a:buClrTx/>
              <a:buSzTx/>
              <a:buFont typeface="Lucida Grande"/>
              <a:buChar char="›"/>
              <a:tabLst/>
              <a:defRPr/>
            </a:lvl2pPr>
            <a:lvl3pPr marL="415231" marR="0" indent="-123230" algn="l" defTabSz="257175" rtl="0" eaLnBrk="1" fontAlgn="auto" latinLnBrk="0" hangingPunct="1">
              <a:lnSpc>
                <a:spcPct val="100000"/>
              </a:lnSpc>
              <a:spcBef>
                <a:spcPts val="0"/>
              </a:spcBef>
              <a:spcAft>
                <a:spcPts val="338"/>
              </a:spcAft>
              <a:buClrTx/>
              <a:buSzTx/>
              <a:buFont typeface="Wingdings" charset="2"/>
              <a:buChar char="§"/>
              <a:tabLst/>
              <a:defRPr/>
            </a:lvl3pPr>
            <a:lvl4pPr marL="545604" marR="0" indent="-130373" algn="l" defTabSz="257175" rtl="0" eaLnBrk="1" fontAlgn="auto" latinLnBrk="0" hangingPunct="1">
              <a:lnSpc>
                <a:spcPct val="100000"/>
              </a:lnSpc>
              <a:spcBef>
                <a:spcPts val="0"/>
              </a:spcBef>
              <a:spcAft>
                <a:spcPts val="338"/>
              </a:spcAft>
              <a:buClrTx/>
              <a:buSzTx/>
              <a:buFont typeface="Lucida Grande"/>
              <a:buChar char="»"/>
              <a:tabLst/>
              <a:defRPr/>
            </a:lvl4pPr>
          </a:lstStyle>
          <a:p>
            <a:pPr marL="162521" marR="0" lvl="0" indent="-162521"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1125" b="0" i="0" u="none" strike="noStrike" kern="1200" cap="none" spc="0" normalizeH="0" baseline="0" noProof="0" dirty="0" smtClean="0">
                <a:ln>
                  <a:noFill/>
                </a:ln>
                <a:solidFill>
                  <a:prstClr val="black"/>
                </a:solidFill>
                <a:effectLst/>
                <a:uLnTx/>
                <a:uFillTx/>
                <a:latin typeface="Helvetica"/>
                <a:ea typeface="+mn-ea"/>
                <a:cs typeface="Helvetica"/>
              </a:rPr>
              <a:t>Click to edit Master text styles</a:t>
            </a:r>
          </a:p>
          <a:p>
            <a:pPr marL="292001" marR="0" lvl="1" indent="-129481" algn="l" defTabSz="257175" rtl="0" eaLnBrk="1" fontAlgn="auto" latinLnBrk="0" hangingPunct="1">
              <a:lnSpc>
                <a:spcPct val="100000"/>
              </a:lnSpc>
              <a:spcBef>
                <a:spcPts val="0"/>
              </a:spcBef>
              <a:spcAft>
                <a:spcPts val="338"/>
              </a:spcAft>
              <a:buClrTx/>
              <a:buSzTx/>
              <a:buFont typeface="Lucida Grande"/>
              <a:buChar char="›"/>
              <a:tabLst/>
              <a:defRPr/>
            </a:pPr>
            <a:r>
              <a:rPr kumimoji="0" lang="en-US" sz="1013" b="0" i="0" u="none" strike="noStrike" kern="1200" cap="none" spc="0" normalizeH="0" baseline="0" noProof="0" dirty="0" smtClean="0">
                <a:ln>
                  <a:noFill/>
                </a:ln>
                <a:solidFill>
                  <a:prstClr val="black"/>
                </a:solidFill>
                <a:effectLst/>
                <a:uLnTx/>
                <a:uFillTx/>
                <a:latin typeface="Helvetica"/>
                <a:ea typeface="+mn-ea"/>
                <a:cs typeface="Helvetica"/>
              </a:rPr>
              <a:t>Second level</a:t>
            </a:r>
          </a:p>
          <a:p>
            <a:pPr marL="415231" marR="0" lvl="2" indent="-123230"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900" b="0" i="0" u="none" strike="noStrike" kern="1200" cap="none" spc="0" normalizeH="0" baseline="0" noProof="0" dirty="0" smtClean="0">
                <a:ln>
                  <a:noFill/>
                </a:ln>
                <a:solidFill>
                  <a:prstClr val="black"/>
                </a:solidFill>
                <a:effectLst/>
                <a:uLnTx/>
                <a:uFillTx/>
                <a:latin typeface="Helvetica"/>
                <a:ea typeface="+mn-ea"/>
                <a:cs typeface="Helvetica"/>
              </a:rPr>
              <a:t>Third level</a:t>
            </a:r>
          </a:p>
          <a:p>
            <a:pPr marL="545604" marR="0" lvl="3" indent="-130373" algn="l" defTabSz="257175" rtl="0" eaLnBrk="1" fontAlgn="auto" latinLnBrk="0" hangingPunct="1">
              <a:lnSpc>
                <a:spcPct val="100000"/>
              </a:lnSpc>
              <a:spcBef>
                <a:spcPts val="0"/>
              </a:spcBef>
              <a:spcAft>
                <a:spcPts val="338"/>
              </a:spcAft>
              <a:buClrTx/>
              <a:buSzTx/>
              <a:buFont typeface="Lucida Grande"/>
              <a:buChar char="»"/>
              <a:tabLst/>
              <a:defRPr/>
            </a:pPr>
            <a:r>
              <a:rPr kumimoji="0" lang="en-US" sz="900" b="0" i="0" u="none" strike="noStrike" kern="1200" cap="none" spc="0" normalizeH="0" baseline="0" noProof="0" dirty="0" smtClean="0">
                <a:ln>
                  <a:noFill/>
                </a:ln>
                <a:solidFill>
                  <a:prstClr val="black"/>
                </a:solidFill>
                <a:effectLst/>
                <a:uLnTx/>
                <a:uFillTx/>
                <a:latin typeface="Helvetica"/>
                <a:ea typeface="+mn-ea"/>
                <a:cs typeface="Helvetica"/>
              </a:rPr>
              <a:t>Fourth level</a:t>
            </a:r>
          </a:p>
        </p:txBody>
      </p:sp>
      <p:sp>
        <p:nvSpPr>
          <p:cNvPr id="9" name="Date Placeholder 3"/>
          <p:cNvSpPr txBox="1">
            <a:spLocks/>
          </p:cNvSpPr>
          <p:nvPr/>
        </p:nvSpPr>
        <p:spPr>
          <a:xfrm>
            <a:off x="228601" y="4767264"/>
            <a:ext cx="2661356" cy="273844"/>
          </a:xfrm>
          <a:prstGeom prst="rect">
            <a:avLst/>
          </a:prstGeom>
        </p:spPr>
        <p:txBody>
          <a:bodyPr vert="horz" lIns="51435" tIns="25718" rIns="51435" bIns="25718"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75" dirty="0" smtClean="0">
                <a:solidFill>
                  <a:schemeClr val="bg1">
                    <a:lumMod val="50000"/>
                  </a:schemeClr>
                </a:solidFill>
              </a:rPr>
              <a:t>www.nasa.gov</a:t>
            </a:r>
            <a:endParaRPr lang="en-US" sz="675" dirty="0">
              <a:solidFill>
                <a:schemeClr val="bg1">
                  <a:lumMod val="50000"/>
                </a:schemeClr>
              </a:solidFill>
            </a:endParaRPr>
          </a:p>
        </p:txBody>
      </p:sp>
      <p:sp>
        <p:nvSpPr>
          <p:cNvPr id="10" name="Content Placeholder 36"/>
          <p:cNvSpPr>
            <a:spLocks noGrp="1"/>
          </p:cNvSpPr>
          <p:nvPr>
            <p:ph sz="quarter" idx="31" hasCustomPrompt="1"/>
          </p:nvPr>
        </p:nvSpPr>
        <p:spPr>
          <a:xfrm>
            <a:off x="4699003" y="3677152"/>
            <a:ext cx="4217987" cy="207749"/>
          </a:xfrm>
        </p:spPr>
        <p:txBody>
          <a:bodyPr/>
          <a:lstStyle>
            <a:lvl1pPr marL="0" indent="0" algn="ctr">
              <a:buFontTx/>
              <a:buNone/>
              <a:defRPr sz="675" b="0" i="0">
                <a:latin typeface="Helvetica Light"/>
                <a:cs typeface="Helvetica Light"/>
              </a:defRPr>
            </a:lvl1pPr>
            <a:lvl2pPr marL="257175" indent="0">
              <a:buFontTx/>
              <a:buNone/>
              <a:defRPr sz="788"/>
            </a:lvl2pPr>
            <a:lvl3pPr marL="514350" indent="0">
              <a:buFontTx/>
              <a:buNone/>
              <a:defRPr sz="788"/>
            </a:lvl3pPr>
            <a:lvl4pPr marL="771525" indent="0">
              <a:buFontTx/>
              <a:buNone/>
              <a:defRPr sz="788"/>
            </a:lvl4pPr>
            <a:lvl5pPr marL="1028700" indent="0">
              <a:buFontTx/>
              <a:buNone/>
              <a:defRPr sz="788"/>
            </a:lvl5pPr>
          </a:lstStyle>
          <a:p>
            <a:pPr lvl="0"/>
            <a:r>
              <a:rPr lang="en-US" dirty="0" smtClean="0"/>
              <a:t>Caption</a:t>
            </a:r>
            <a:endParaRPr lang="en-US" dirty="0"/>
          </a:p>
        </p:txBody>
      </p:sp>
      <p:sp>
        <p:nvSpPr>
          <p:cNvPr id="11" name="Picture Placeholder 21"/>
          <p:cNvSpPr>
            <a:spLocks noGrp="1"/>
          </p:cNvSpPr>
          <p:nvPr>
            <p:ph type="pic" sz="quarter" idx="23" hasCustomPrompt="1"/>
          </p:nvPr>
        </p:nvSpPr>
        <p:spPr>
          <a:xfrm>
            <a:off x="4699001" y="1097282"/>
            <a:ext cx="4217988" cy="2408765"/>
          </a:xfrm>
          <a:prstGeom prst="rect">
            <a:avLst/>
          </a:prstGeom>
          <a:ln w="12700" cmpd="sng">
            <a:solidFill>
              <a:schemeClr val="bg1">
                <a:lumMod val="85000"/>
              </a:schemeClr>
            </a:solidFill>
          </a:ln>
          <a:effectLst/>
        </p:spPr>
        <p:txBody>
          <a:bodyPr anchor="ctr">
            <a:normAutofit/>
          </a:bodyPr>
          <a:lstStyle>
            <a:lvl1pPr marL="0" indent="0" algn="ctr">
              <a:buNone/>
              <a:defRPr sz="1125">
                <a:effectLst/>
                <a:latin typeface="Helvetica"/>
                <a:cs typeface="Helvetica"/>
              </a:defRPr>
            </a:lvl1pPr>
          </a:lstStyle>
          <a:p>
            <a:r>
              <a:rPr lang="en-US" dirty="0" smtClean="0"/>
              <a:t>Picture</a:t>
            </a:r>
            <a:endParaRPr lang="en-US" dirty="0"/>
          </a:p>
        </p:txBody>
      </p:sp>
      <p:sp>
        <p:nvSpPr>
          <p:cNvPr id="13" name="Slide Number Placeholder 5"/>
          <p:cNvSpPr>
            <a:spLocks noGrp="1"/>
          </p:cNvSpPr>
          <p:nvPr>
            <p:ph type="sldNum" sz="quarter" idx="12"/>
          </p:nvPr>
        </p:nvSpPr>
        <p:spPr>
          <a:xfrm>
            <a:off x="7337160" y="4767265"/>
            <a:ext cx="911578" cy="273844"/>
          </a:xfrm>
          <a:prstGeom prst="rect">
            <a:avLst/>
          </a:prstGeom>
        </p:spPr>
        <p:txBody>
          <a:bodyPr/>
          <a:lstStyle>
            <a:lvl1pPr>
              <a:defRPr>
                <a:solidFill>
                  <a:schemeClr val="bg1">
                    <a:lumMod val="50000"/>
                  </a:schemeClr>
                </a:solidFill>
              </a:defRPr>
            </a:lvl1pPr>
          </a:lstStyle>
          <a:p>
            <a:fld id="{1ECC9E0A-02BD-614F-AABB-8EE60370632B}" type="slidenum">
              <a:rPr lang="en-US" smtClean="0"/>
              <a:pPr/>
              <a:t>‹#›</a:t>
            </a:fld>
            <a:endParaRPr lang="en-US" dirty="0"/>
          </a:p>
        </p:txBody>
      </p:sp>
      <p:sp>
        <p:nvSpPr>
          <p:cNvPr id="14" name="Title 1"/>
          <p:cNvSpPr>
            <a:spLocks noGrp="1"/>
          </p:cNvSpPr>
          <p:nvPr>
            <p:ph type="title"/>
          </p:nvPr>
        </p:nvSpPr>
        <p:spPr>
          <a:xfrm>
            <a:off x="228600" y="171451"/>
            <a:ext cx="8686800" cy="361155"/>
          </a:xfrm>
        </p:spPr>
        <p:txBody>
          <a:bodyPr wrap="square">
            <a:noAutofit/>
          </a:bodyPr>
          <a:lstStyle>
            <a:lvl1pPr>
              <a:defRPr sz="1800">
                <a:solidFill>
                  <a:schemeClr val="accent1"/>
                </a:solidFill>
              </a:defRPr>
            </a:lvl1pPr>
          </a:lstStyle>
          <a:p>
            <a:r>
              <a:rPr lang="en-US" dirty="0" smtClean="0"/>
              <a:t>Click to edit Master title style</a:t>
            </a:r>
            <a:endParaRPr lang="en-US" dirty="0"/>
          </a:p>
        </p:txBody>
      </p:sp>
      <p:cxnSp>
        <p:nvCxnSpPr>
          <p:cNvPr id="15" name="Straight Connector 14"/>
          <p:cNvCxnSpPr/>
          <p:nvPr userDrawn="1"/>
        </p:nvCxnSpPr>
        <p:spPr>
          <a:xfrm flipV="1">
            <a:off x="0" y="610758"/>
            <a:ext cx="9144000" cy="20700"/>
          </a:xfrm>
          <a:prstGeom prst="line">
            <a:avLst/>
          </a:prstGeom>
          <a:ln w="3175">
            <a:gradFill flip="none" rotWithShape="1">
              <a:gsLst>
                <a:gs pos="0">
                  <a:schemeClr val="tx1"/>
                </a:gs>
                <a:gs pos="100000">
                  <a:srgbClr val="FFFFFF">
                    <a:alpha val="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16" name="Content Placeholder 10"/>
          <p:cNvSpPr>
            <a:spLocks noGrp="1"/>
          </p:cNvSpPr>
          <p:nvPr>
            <p:ph sz="quarter" idx="33"/>
          </p:nvPr>
        </p:nvSpPr>
        <p:spPr>
          <a:xfrm>
            <a:off x="228602" y="648785"/>
            <a:ext cx="8688388" cy="356396"/>
          </a:xfrm>
        </p:spPr>
        <p:txBody>
          <a:bodyPr>
            <a:noAutofit/>
          </a:bodyPr>
          <a:lstStyle>
            <a:lvl1pPr marL="0" indent="0">
              <a:buNone/>
              <a:defRPr sz="1350" i="1">
                <a:solidFill>
                  <a:schemeClr val="tx1">
                    <a:lumMod val="50000"/>
                    <a:lumOff val="50000"/>
                  </a:schemeClr>
                </a:solidFill>
                <a:latin typeface="+mn-lt"/>
                <a:ea typeface="Arial" charset="0"/>
                <a:cs typeface="Arial" charset="0"/>
              </a:defRPr>
            </a:lvl1pPr>
          </a:lstStyle>
          <a:p>
            <a:pPr lvl="0"/>
            <a:r>
              <a:rPr lang="en-US" dirty="0" smtClean="0"/>
              <a:t>Click to edit Master text styles</a:t>
            </a:r>
          </a:p>
        </p:txBody>
      </p:sp>
    </p:spTree>
    <p:extLst>
      <p:ext uri="{BB962C8B-B14F-4D97-AF65-F5344CB8AC3E}">
        <p14:creationId xmlns:p14="http://schemas.microsoft.com/office/powerpoint/2010/main" val="3833308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cxnSp>
        <p:nvCxnSpPr>
          <p:cNvPr id="7" name="Straight Connector 6"/>
          <p:cNvCxnSpPr/>
          <p:nvPr/>
        </p:nvCxnSpPr>
        <p:spPr>
          <a:xfrm flipV="1">
            <a:off x="0" y="610758"/>
            <a:ext cx="9144000" cy="20700"/>
          </a:xfrm>
          <a:prstGeom prst="line">
            <a:avLst/>
          </a:prstGeom>
          <a:ln w="3175">
            <a:gradFill flip="none" rotWithShape="1">
              <a:gsLst>
                <a:gs pos="0">
                  <a:schemeClr val="tx1"/>
                </a:gs>
                <a:gs pos="100000">
                  <a:srgbClr val="FFFFFF">
                    <a:alpha val="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228600" y="171450"/>
            <a:ext cx="8686800" cy="514350"/>
          </a:xfrm>
        </p:spPr>
        <p:txBody>
          <a:bodyPr wrap="square">
            <a:noAutofit/>
          </a:bodyPr>
          <a:lstStyle>
            <a:lvl1pPr>
              <a:defRPr sz="1800">
                <a:solidFill>
                  <a:schemeClr val="accent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28600" y="1097281"/>
            <a:ext cx="8686800" cy="3479690"/>
          </a:xfrm>
        </p:spPr>
        <p:txBody>
          <a:bodyPr/>
          <a:lstStyle>
            <a:lvl1pPr marL="162521" marR="0" indent="-162521" algn="l" defTabSz="257175" rtl="0" eaLnBrk="1" fontAlgn="auto" latinLnBrk="0" hangingPunct="1">
              <a:lnSpc>
                <a:spcPct val="100000"/>
              </a:lnSpc>
              <a:spcBef>
                <a:spcPts val="0"/>
              </a:spcBef>
              <a:spcAft>
                <a:spcPts val="338"/>
              </a:spcAft>
              <a:buClrTx/>
              <a:buSzTx/>
              <a:buFont typeface="Wingdings" charset="2"/>
              <a:buChar char="§"/>
              <a:tabLst/>
              <a:defRPr/>
            </a:lvl1pPr>
            <a:lvl2pPr marL="292001" marR="0" indent="-129481" algn="l" defTabSz="257175" rtl="0" eaLnBrk="1" fontAlgn="auto" latinLnBrk="0" hangingPunct="1">
              <a:lnSpc>
                <a:spcPct val="100000"/>
              </a:lnSpc>
              <a:spcBef>
                <a:spcPts val="0"/>
              </a:spcBef>
              <a:spcAft>
                <a:spcPts val="338"/>
              </a:spcAft>
              <a:buClrTx/>
              <a:buSzTx/>
              <a:buFont typeface="Lucida Grande"/>
              <a:buChar char="›"/>
              <a:tabLst/>
              <a:defRPr/>
            </a:lvl2pPr>
            <a:lvl3pPr marL="415231" marR="0" indent="-123230" algn="l" defTabSz="257175" rtl="0" eaLnBrk="1" fontAlgn="auto" latinLnBrk="0" hangingPunct="1">
              <a:lnSpc>
                <a:spcPct val="100000"/>
              </a:lnSpc>
              <a:spcBef>
                <a:spcPts val="0"/>
              </a:spcBef>
              <a:spcAft>
                <a:spcPts val="338"/>
              </a:spcAft>
              <a:buClrTx/>
              <a:buSzTx/>
              <a:buFont typeface="Wingdings" charset="2"/>
              <a:buChar char="§"/>
              <a:tabLst/>
              <a:defRPr/>
            </a:lvl3pPr>
            <a:lvl4pPr marL="545604" marR="0" indent="-130373" algn="l" defTabSz="257175" rtl="0" eaLnBrk="1" fontAlgn="auto" latinLnBrk="0" hangingPunct="1">
              <a:lnSpc>
                <a:spcPct val="100000"/>
              </a:lnSpc>
              <a:spcBef>
                <a:spcPts val="0"/>
              </a:spcBef>
              <a:spcAft>
                <a:spcPts val="338"/>
              </a:spcAft>
              <a:buClrTx/>
              <a:buSzTx/>
              <a:buFont typeface="Lucida Grande"/>
              <a:buChar char="»"/>
              <a:tabLst/>
              <a:defRPr/>
            </a:lvl4pPr>
          </a:lstStyle>
          <a:p>
            <a:pPr marL="162521" marR="0" lvl="0" indent="-162521"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1125" b="0" i="0" u="none" strike="noStrike" kern="1200" cap="none" spc="0" normalizeH="0" baseline="0" noProof="0" dirty="0" smtClean="0">
                <a:ln>
                  <a:noFill/>
                </a:ln>
                <a:solidFill>
                  <a:prstClr val="black"/>
                </a:solidFill>
                <a:effectLst/>
                <a:uLnTx/>
                <a:uFillTx/>
                <a:latin typeface="Helvetica"/>
                <a:ea typeface="+mn-ea"/>
                <a:cs typeface="Helvetica"/>
              </a:rPr>
              <a:t>Click to edit Master text styles</a:t>
            </a:r>
          </a:p>
          <a:p>
            <a:pPr marL="292001" marR="0" lvl="1" indent="-129481" algn="l" defTabSz="257175" rtl="0" eaLnBrk="1" fontAlgn="auto" latinLnBrk="0" hangingPunct="1">
              <a:lnSpc>
                <a:spcPct val="100000"/>
              </a:lnSpc>
              <a:spcBef>
                <a:spcPts val="0"/>
              </a:spcBef>
              <a:spcAft>
                <a:spcPts val="338"/>
              </a:spcAft>
              <a:buClrTx/>
              <a:buSzTx/>
              <a:buFont typeface="Lucida Grande"/>
              <a:buChar char="›"/>
              <a:tabLst/>
              <a:defRPr/>
            </a:pPr>
            <a:r>
              <a:rPr kumimoji="0" lang="en-US" sz="1013" b="0" i="0" u="none" strike="noStrike" kern="1200" cap="none" spc="0" normalizeH="0" baseline="0" noProof="0" dirty="0" smtClean="0">
                <a:ln>
                  <a:noFill/>
                </a:ln>
                <a:solidFill>
                  <a:prstClr val="black"/>
                </a:solidFill>
                <a:effectLst/>
                <a:uLnTx/>
                <a:uFillTx/>
                <a:latin typeface="Helvetica"/>
                <a:ea typeface="+mn-ea"/>
                <a:cs typeface="Helvetica"/>
              </a:rPr>
              <a:t>Second level</a:t>
            </a:r>
          </a:p>
          <a:p>
            <a:pPr marL="415231" marR="0" lvl="2" indent="-123230"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900" b="0" i="0" u="none" strike="noStrike" kern="1200" cap="none" spc="0" normalizeH="0" baseline="0" noProof="0" dirty="0" smtClean="0">
                <a:ln>
                  <a:noFill/>
                </a:ln>
                <a:solidFill>
                  <a:prstClr val="black"/>
                </a:solidFill>
                <a:effectLst/>
                <a:uLnTx/>
                <a:uFillTx/>
                <a:latin typeface="Helvetica"/>
                <a:ea typeface="+mn-ea"/>
                <a:cs typeface="Helvetica"/>
              </a:rPr>
              <a:t>Third level</a:t>
            </a:r>
          </a:p>
          <a:p>
            <a:pPr marL="545604" marR="0" lvl="3" indent="-130373" algn="l" defTabSz="257175" rtl="0" eaLnBrk="1" fontAlgn="auto" latinLnBrk="0" hangingPunct="1">
              <a:lnSpc>
                <a:spcPct val="100000"/>
              </a:lnSpc>
              <a:spcBef>
                <a:spcPts val="0"/>
              </a:spcBef>
              <a:spcAft>
                <a:spcPts val="338"/>
              </a:spcAft>
              <a:buClrTx/>
              <a:buSzTx/>
              <a:buFont typeface="Lucida Grande"/>
              <a:buChar char="»"/>
              <a:tabLst/>
              <a:defRPr/>
            </a:pPr>
            <a:r>
              <a:rPr kumimoji="0" lang="en-US" sz="900" b="0" i="0" u="none" strike="noStrike" kern="1200" cap="none" spc="0" normalizeH="0" baseline="0" noProof="0" dirty="0" smtClean="0">
                <a:ln>
                  <a:noFill/>
                </a:ln>
                <a:solidFill>
                  <a:prstClr val="black"/>
                </a:solidFill>
                <a:effectLst/>
                <a:uLnTx/>
                <a:uFillTx/>
                <a:latin typeface="Helvetica"/>
                <a:ea typeface="+mn-ea"/>
                <a:cs typeface="Helvetica"/>
              </a:rPr>
              <a:t>Fourth level</a:t>
            </a:r>
          </a:p>
        </p:txBody>
      </p:sp>
      <p:sp>
        <p:nvSpPr>
          <p:cNvPr id="8" name="Content Placeholder 10"/>
          <p:cNvSpPr>
            <a:spLocks noGrp="1"/>
          </p:cNvSpPr>
          <p:nvPr>
            <p:ph sz="quarter" idx="33"/>
          </p:nvPr>
        </p:nvSpPr>
        <p:spPr>
          <a:xfrm>
            <a:off x="228602" y="648785"/>
            <a:ext cx="8688388" cy="421982"/>
          </a:xfrm>
        </p:spPr>
        <p:txBody>
          <a:bodyPr>
            <a:noAutofit/>
          </a:bodyPr>
          <a:lstStyle>
            <a:lvl1pPr marL="0" indent="0">
              <a:buNone/>
              <a:defRPr sz="1350" i="1">
                <a:solidFill>
                  <a:schemeClr val="tx1">
                    <a:lumMod val="50000"/>
                    <a:lumOff val="50000"/>
                  </a:schemeClr>
                </a:solidFill>
                <a:latin typeface="+mn-lt"/>
                <a:ea typeface="Arial" charset="0"/>
                <a:cs typeface="Arial" charset="0"/>
              </a:defRPr>
            </a:lvl1pPr>
          </a:lstStyle>
          <a:p>
            <a:pPr lvl="0"/>
            <a:r>
              <a:rPr lang="en-US" dirty="0" smtClean="0"/>
              <a:t>Click to edit Master text styles</a:t>
            </a:r>
          </a:p>
        </p:txBody>
      </p:sp>
      <p:sp>
        <p:nvSpPr>
          <p:cNvPr id="10" name="Date Placeholder 3"/>
          <p:cNvSpPr txBox="1">
            <a:spLocks/>
          </p:cNvSpPr>
          <p:nvPr userDrawn="1"/>
        </p:nvSpPr>
        <p:spPr>
          <a:xfrm>
            <a:off x="228601" y="4767264"/>
            <a:ext cx="2661356" cy="273844"/>
          </a:xfrm>
          <a:prstGeom prst="rect">
            <a:avLst/>
          </a:prstGeom>
        </p:spPr>
        <p:txBody>
          <a:bodyPr vert="horz" lIns="51435" tIns="25718" rIns="51435" bIns="25718"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75" dirty="0" smtClean="0">
                <a:solidFill>
                  <a:schemeClr val="bg1">
                    <a:lumMod val="50000"/>
                  </a:schemeClr>
                </a:solidFill>
              </a:rPr>
              <a:t>www.nasa.gov</a:t>
            </a:r>
            <a:endParaRPr lang="en-US" sz="675" dirty="0">
              <a:solidFill>
                <a:schemeClr val="bg1">
                  <a:lumMod val="50000"/>
                </a:schemeClr>
              </a:solidFill>
            </a:endParaRPr>
          </a:p>
        </p:txBody>
      </p:sp>
      <p:sp>
        <p:nvSpPr>
          <p:cNvPr id="12" name="Slide Number Placeholder 5"/>
          <p:cNvSpPr>
            <a:spLocks noGrp="1"/>
          </p:cNvSpPr>
          <p:nvPr>
            <p:ph type="sldNum" sz="quarter" idx="12"/>
          </p:nvPr>
        </p:nvSpPr>
        <p:spPr>
          <a:xfrm>
            <a:off x="7337160" y="4767265"/>
            <a:ext cx="911578" cy="273844"/>
          </a:xfrm>
          <a:prstGeom prst="rect">
            <a:avLst/>
          </a:prstGeom>
        </p:spPr>
        <p:txBody>
          <a:bodyPr/>
          <a:lstStyle>
            <a:lvl1pPr>
              <a:defRPr>
                <a:solidFill>
                  <a:schemeClr val="bg1">
                    <a:lumMod val="50000"/>
                  </a:schemeClr>
                </a:solidFill>
              </a:defRPr>
            </a:lvl1pPr>
          </a:lstStyle>
          <a:p>
            <a:fld id="{1ECC9E0A-02BD-614F-AABB-8EE60370632B}" type="slidenum">
              <a:rPr lang="en-US" smtClean="0"/>
              <a:pPr/>
              <a:t>‹#›</a:t>
            </a:fld>
            <a:endParaRPr lang="en-US" dirty="0"/>
          </a:p>
        </p:txBody>
      </p:sp>
    </p:spTree>
    <p:extLst>
      <p:ext uri="{BB962C8B-B14F-4D97-AF65-F5344CB8AC3E}">
        <p14:creationId xmlns:p14="http://schemas.microsoft.com/office/powerpoint/2010/main" val="4216688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ith Page Number">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261131" y="4713747"/>
            <a:ext cx="695654" cy="273844"/>
          </a:xfrm>
        </p:spPr>
        <p:txBody>
          <a:bodyPr/>
          <a:lstStyle/>
          <a:p>
            <a:fld id="{F8FC8337-2617-4A9E-BDAB-824D967E6C07}" type="slidenum">
              <a:rPr lang="en-US" smtClean="0"/>
              <a:t>‹#›</a:t>
            </a:fld>
            <a:endParaRPr lang="en-US" dirty="0"/>
          </a:p>
        </p:txBody>
      </p:sp>
    </p:spTree>
    <p:extLst>
      <p:ext uri="{BB962C8B-B14F-4D97-AF65-F5344CB8AC3E}">
        <p14:creationId xmlns:p14="http://schemas.microsoft.com/office/powerpoint/2010/main" val="1604656835"/>
      </p:ext>
    </p:extLst>
  </p:cSld>
  <p:clrMapOvr>
    <a:overrideClrMapping bg1="lt1" tx1="dk1" bg2="lt2" tx2="dk2" accent1="accent1" accent2="accent2" accent3="accent3" accent4="accent4" accent5="accent5" accent6="accent6" hlink="hlink" folHlink="folHlink"/>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1.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182844" y="0"/>
            <a:ext cx="196215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userDrawn="1"/>
        </p:nvSpPr>
        <p:spPr>
          <a:xfrm>
            <a:off x="6847496" y="353861"/>
            <a:ext cx="1296168" cy="300082"/>
          </a:xfrm>
          <a:prstGeom prst="rect">
            <a:avLst/>
          </a:prstGeom>
          <a:noFill/>
        </p:spPr>
        <p:txBody>
          <a:bodyPr wrap="square" rtlCol="0">
            <a:spAutoFit/>
          </a:bodyPr>
          <a:lstStyle/>
          <a:p>
            <a:pPr algn="r"/>
            <a:r>
              <a:rPr lang="en-US" sz="675" b="0" dirty="0" smtClean="0">
                <a:solidFill>
                  <a:schemeClr val="tx1"/>
                </a:solidFill>
                <a:latin typeface="Helvetica" panose="020B0604020202020204" pitchFamily="34" charset="0"/>
                <a:cs typeface="Helvetica" panose="020B0604020202020204" pitchFamily="34" charset="0"/>
              </a:rPr>
              <a:t>National</a:t>
            </a:r>
            <a:r>
              <a:rPr lang="en-US" sz="675" b="0" baseline="0" dirty="0" smtClean="0">
                <a:solidFill>
                  <a:schemeClr val="tx1"/>
                </a:solidFill>
                <a:latin typeface="Helvetica" panose="020B0604020202020204" pitchFamily="34" charset="0"/>
                <a:cs typeface="Helvetica" panose="020B0604020202020204" pitchFamily="34" charset="0"/>
              </a:rPr>
              <a:t> Aeronautics and Space Administration</a:t>
            </a:r>
            <a:endParaRPr lang="en-US" sz="675" b="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47014565"/>
      </p:ext>
    </p:extLst>
  </p:cSld>
  <p:clrMap bg1="lt1" tx1="dk1" bg2="lt2" tx2="dk2" accent1="accent1" accent2="accent2" accent3="accent3" accent4="accent4" accent5="accent5" accent6="accent6" hlink="hlink" folHlink="folHlink"/>
  <p:sldLayoutIdLst>
    <p:sldLayoutId id="2147484324" r:id="rId1"/>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7181850" y="0"/>
            <a:ext cx="196215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6"/>
          <p:cNvSpPr>
            <a:spLocks noGrp="1" noChangeArrowheads="1"/>
          </p:cNvSpPr>
          <p:nvPr>
            <p:ph type="sldNum" sz="quarter" idx="4"/>
          </p:nvPr>
        </p:nvSpPr>
        <p:spPr>
          <a:xfrm>
            <a:off x="155425" y="4737861"/>
            <a:ext cx="1329084" cy="253404"/>
          </a:xfrm>
          <a:prstGeom prst="rect">
            <a:avLst/>
          </a:prstGeom>
          <a:ln/>
        </p:spPr>
        <p:txBody>
          <a:bodyPr/>
          <a:lstStyle>
            <a:lvl1pPr>
              <a:defRPr sz="1200"/>
            </a:lvl1pPr>
          </a:lstStyle>
          <a:p>
            <a:pPr>
              <a:defRPr/>
            </a:pPr>
            <a:fld id="{B586D440-F702-449A-AAC2-9ACFF17038B8}"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4314" r:id="rId1"/>
    <p:sldLayoutId id="2147484315" r:id="rId2"/>
    <p:sldLayoutId id="2147484319" r:id="rId3"/>
    <p:sldLayoutId id="2147484316" r:id="rId4"/>
    <p:sldLayoutId id="2147484318" r:id="rId5"/>
    <p:sldLayoutId id="2147484320" r:id="rId6"/>
    <p:sldLayoutId id="2147484321" r:id="rId7"/>
    <p:sldLayoutId id="2147484322" r:id="rId8"/>
    <p:sldLayoutId id="2147484326" r:id="rId9"/>
    <p:sldLayoutId id="2147484327" r:id="rId10"/>
    <p:sldLayoutId id="2147484328"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2100" b="1" kern="1200">
          <a:solidFill>
            <a:srgbClr val="0000FF"/>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5pPr>
      <a:lvl6pPr marL="342900" algn="ctr" rtl="0" eaLnBrk="1" fontAlgn="base" hangingPunct="1">
        <a:spcBef>
          <a:spcPct val="0"/>
        </a:spcBef>
        <a:spcAft>
          <a:spcPct val="0"/>
        </a:spcAft>
        <a:defRPr sz="2700" b="1">
          <a:solidFill>
            <a:schemeClr val="bg1"/>
          </a:solidFill>
          <a:latin typeface="Calibri" pitchFamily="34" charset="0"/>
        </a:defRPr>
      </a:lvl6pPr>
      <a:lvl7pPr marL="685800" algn="ctr" rtl="0" eaLnBrk="1" fontAlgn="base" hangingPunct="1">
        <a:spcBef>
          <a:spcPct val="0"/>
        </a:spcBef>
        <a:spcAft>
          <a:spcPct val="0"/>
        </a:spcAft>
        <a:defRPr sz="2700" b="1">
          <a:solidFill>
            <a:schemeClr val="bg1"/>
          </a:solidFill>
          <a:latin typeface="Calibri" pitchFamily="34" charset="0"/>
        </a:defRPr>
      </a:lvl7pPr>
      <a:lvl8pPr marL="1028700" algn="ctr" rtl="0" eaLnBrk="1" fontAlgn="base" hangingPunct="1">
        <a:spcBef>
          <a:spcPct val="0"/>
        </a:spcBef>
        <a:spcAft>
          <a:spcPct val="0"/>
        </a:spcAft>
        <a:defRPr sz="2700" b="1">
          <a:solidFill>
            <a:schemeClr val="bg1"/>
          </a:solidFill>
          <a:latin typeface="Calibri" pitchFamily="34" charset="0"/>
        </a:defRPr>
      </a:lvl8pPr>
      <a:lvl9pPr marL="1371600" algn="ctr" rtl="0" eaLnBrk="1" fontAlgn="base" hangingPunct="1">
        <a:spcBef>
          <a:spcPct val="0"/>
        </a:spcBef>
        <a:spcAft>
          <a:spcPct val="0"/>
        </a:spcAft>
        <a:defRPr sz="2700" b="1">
          <a:solidFill>
            <a:schemeClr val="bg1"/>
          </a:solidFill>
          <a:latin typeface="Calibri" pitchFamily="34" charset="0"/>
        </a:defRPr>
      </a:lvl9pPr>
    </p:titleStyle>
    <p:bodyStyle>
      <a:lvl1pPr marL="257175" indent="-257175" algn="l" rtl="0" eaLnBrk="0" fontAlgn="base" hangingPunct="0">
        <a:spcBef>
          <a:spcPct val="20000"/>
        </a:spcBef>
        <a:spcAft>
          <a:spcPct val="0"/>
        </a:spcAft>
        <a:buClr>
          <a:srgbClr val="C00000"/>
        </a:buClr>
        <a:buFont typeface="Wingdings" panose="05000000000000000000" pitchFamily="2" charset="2"/>
        <a:buChar char="Ø"/>
        <a:defRPr sz="2100" b="1" kern="1200">
          <a:solidFill>
            <a:schemeClr val="tx1"/>
          </a:solidFill>
          <a:latin typeface="+mn-lt"/>
          <a:ea typeface="ヒラギノ角ゴ Pro W3" pitchFamily="-109" charset="-128"/>
          <a:cs typeface="ヒラギノ角ゴ Pro W3" pitchFamily="-109" charset="-128"/>
        </a:defRPr>
      </a:lvl1pPr>
      <a:lvl2pPr marL="557213" indent="-214313" algn="l" rtl="0" eaLnBrk="0" fontAlgn="base" hangingPunct="0">
        <a:spcBef>
          <a:spcPct val="20000"/>
        </a:spcBef>
        <a:spcAft>
          <a:spcPct val="0"/>
        </a:spcAft>
        <a:buClr>
          <a:srgbClr val="0000CC"/>
        </a:buClr>
        <a:buFont typeface="Arial" panose="020B0604020202020204" pitchFamily="34" charset="0"/>
        <a:buChar char="•"/>
        <a:defRPr sz="1800" kern="1200">
          <a:solidFill>
            <a:schemeClr val="tx1"/>
          </a:solidFill>
          <a:latin typeface="+mn-lt"/>
          <a:ea typeface="ヒラギノ角ゴ Pro W3" pitchFamily="-109" charset="-128"/>
          <a:cs typeface="ヒラギノ角ゴ Pro W3"/>
        </a:defRPr>
      </a:lvl2pPr>
      <a:lvl3pPr marL="857250" indent="-171450" algn="l" rtl="0" eaLnBrk="0" fontAlgn="base" hangingPunct="0">
        <a:spcBef>
          <a:spcPct val="20000"/>
        </a:spcBef>
        <a:spcAft>
          <a:spcPct val="0"/>
        </a:spcAft>
        <a:buFont typeface="Wingdings" panose="05000000000000000000" pitchFamily="2" charset="2"/>
        <a:buChar char="§"/>
        <a:defRPr sz="1500" kern="1200">
          <a:solidFill>
            <a:schemeClr val="tx1"/>
          </a:solidFill>
          <a:latin typeface="+mn-lt"/>
          <a:ea typeface="MS PGothic" panose="020B0600070205080204" pitchFamily="34" charset="-128"/>
          <a:cs typeface="ヒラギノ角ゴ Pro W3"/>
        </a:defRPr>
      </a:lvl3pPr>
      <a:lvl4pPr marL="1200150" indent="-171450" algn="l" rtl="0" eaLnBrk="0" fontAlgn="base" hangingPunct="0">
        <a:spcBef>
          <a:spcPct val="20000"/>
        </a:spcBef>
        <a:spcAft>
          <a:spcPct val="0"/>
        </a:spcAft>
        <a:buFont typeface="Courier New" panose="02070309020205020404" pitchFamily="49" charset="0"/>
        <a:buChar char="o"/>
        <a:defRPr kern="1200">
          <a:solidFill>
            <a:schemeClr val="tx1"/>
          </a:solidFill>
          <a:latin typeface="+mn-lt"/>
          <a:ea typeface="MS PGothic" panose="020B0600070205080204" pitchFamily="34" charset="-128"/>
          <a:cs typeface="ヒラギノ角ゴ Pro W3"/>
        </a:defRPr>
      </a:lvl4pPr>
      <a:lvl5pPr marL="15430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ヒラギノ角ゴ Pro W3" charset="-128"/>
          <a:cs typeface="ヒラギノ角ゴ Pro W3" charset="-128"/>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9.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1090" y="1073955"/>
            <a:ext cx="6261820" cy="1728225"/>
          </a:xfrm>
        </p:spPr>
        <p:txBody>
          <a:bodyPr>
            <a:noAutofit/>
          </a:bodyPr>
          <a:lstStyle/>
          <a:p>
            <a:r>
              <a:rPr lang="en-US" sz="3600" b="1" dirty="0" smtClean="0"/>
              <a:t>How Safety Thinking Impacts Safety Learning: </a:t>
            </a:r>
            <a:br>
              <a:rPr lang="en-US" sz="3600" b="1" dirty="0" smtClean="0"/>
            </a:br>
            <a:r>
              <a:rPr lang="en-US" sz="3600" b="1" dirty="0" smtClean="0"/>
              <a:t>Creating Opportunities to Learn</a:t>
            </a:r>
            <a:endParaRPr lang="en-US" sz="3600" b="1" dirty="0"/>
          </a:p>
        </p:txBody>
      </p:sp>
      <p:sp>
        <p:nvSpPr>
          <p:cNvPr id="3" name="Subtitle 2"/>
          <p:cNvSpPr>
            <a:spLocks noGrp="1"/>
          </p:cNvSpPr>
          <p:nvPr>
            <p:ph type="subTitle" idx="1"/>
          </p:nvPr>
        </p:nvSpPr>
        <p:spPr>
          <a:xfrm>
            <a:off x="1143000" y="3147825"/>
            <a:ext cx="6858000" cy="1420985"/>
          </a:xfrm>
        </p:spPr>
        <p:txBody>
          <a:bodyPr/>
          <a:lstStyle/>
          <a:p>
            <a:r>
              <a:rPr lang="en-US" sz="2400" dirty="0" smtClean="0">
                <a:solidFill>
                  <a:schemeClr val="tx1"/>
                </a:solidFill>
              </a:rPr>
              <a:t>Jon Holbrook, PhD</a:t>
            </a:r>
          </a:p>
          <a:p>
            <a:r>
              <a:rPr lang="en-US" sz="2400" dirty="0" smtClean="0">
                <a:solidFill>
                  <a:schemeClr val="tx1"/>
                </a:solidFill>
              </a:rPr>
              <a:t>NASA Langley Research Center</a:t>
            </a:r>
          </a:p>
          <a:p>
            <a:endParaRPr lang="en-US" sz="1200" dirty="0">
              <a:solidFill>
                <a:schemeClr val="tx1"/>
              </a:solidFill>
            </a:endParaRPr>
          </a:p>
          <a:p>
            <a:r>
              <a:rPr lang="en-US" sz="2400" dirty="0" smtClean="0">
                <a:solidFill>
                  <a:schemeClr val="tx1"/>
                </a:solidFill>
              </a:rPr>
              <a:t>1 February, 2021</a:t>
            </a:r>
            <a:endParaRPr lang="en-US" sz="2400" dirty="0">
              <a:solidFill>
                <a:schemeClr val="tx1"/>
              </a:solidFill>
            </a:endParaRPr>
          </a:p>
        </p:txBody>
      </p:sp>
    </p:spTree>
    <p:extLst>
      <p:ext uri="{BB962C8B-B14F-4D97-AF65-F5344CB8AC3E}">
        <p14:creationId xmlns:p14="http://schemas.microsoft.com/office/powerpoint/2010/main" val="42677366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805120"/>
            <a:ext cx="7991874" cy="3917310"/>
          </a:xfrm>
        </p:spPr>
        <p:txBody>
          <a:bodyPr/>
          <a:lstStyle/>
          <a:p>
            <a:pPr marL="0" indent="0">
              <a:spcBef>
                <a:spcPts val="2400"/>
              </a:spcBef>
              <a:buNone/>
            </a:pPr>
            <a:r>
              <a:rPr lang="en-US" sz="2000" i="1" dirty="0"/>
              <a:t>Decision makers in </a:t>
            </a:r>
            <a:r>
              <a:rPr lang="en-US" sz="2000" i="1" dirty="0" smtClean="0"/>
              <a:t>organizations </a:t>
            </a:r>
            <a:r>
              <a:rPr lang="en-US" sz="2000" i="1" dirty="0"/>
              <a:t>want to make data-informed decisions about safety management and system design</a:t>
            </a:r>
            <a:r>
              <a:rPr lang="en-US" sz="2000" i="1" dirty="0" smtClean="0"/>
              <a:t>.</a:t>
            </a:r>
            <a:endParaRPr lang="en-US" sz="2000" i="1" dirty="0"/>
          </a:p>
        </p:txBody>
      </p:sp>
      <p:sp>
        <p:nvSpPr>
          <p:cNvPr id="3" name="Title 2"/>
          <p:cNvSpPr>
            <a:spLocks noGrp="1"/>
          </p:cNvSpPr>
          <p:nvPr>
            <p:ph type="title"/>
          </p:nvPr>
        </p:nvSpPr>
        <p:spPr>
          <a:xfrm>
            <a:off x="228601" y="75425"/>
            <a:ext cx="7659704" cy="461963"/>
          </a:xfrm>
        </p:spPr>
        <p:txBody>
          <a:bodyPr/>
          <a:lstStyle/>
          <a:p>
            <a:r>
              <a:rPr lang="en-US" sz="2400" dirty="0" smtClean="0"/>
              <a:t>The importance of thinking about safety thinking</a:t>
            </a:r>
            <a:endParaRPr lang="en-US" sz="2400" dirty="0"/>
          </a:p>
        </p:txBody>
      </p:sp>
      <p:sp>
        <p:nvSpPr>
          <p:cNvPr id="4" name="Rounded Rectangle 3"/>
          <p:cNvSpPr/>
          <p:nvPr/>
        </p:nvSpPr>
        <p:spPr>
          <a:xfrm>
            <a:off x="1185460" y="1803649"/>
            <a:ext cx="2381110" cy="10375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Safety Thinking</a:t>
            </a:r>
            <a:endParaRPr lang="en-US" sz="2400" dirty="0">
              <a:solidFill>
                <a:schemeClr val="tx1"/>
              </a:solidFill>
            </a:endParaRPr>
          </a:p>
        </p:txBody>
      </p:sp>
      <p:sp>
        <p:nvSpPr>
          <p:cNvPr id="5" name="Rounded Rectangle 4"/>
          <p:cNvSpPr/>
          <p:nvPr/>
        </p:nvSpPr>
        <p:spPr>
          <a:xfrm>
            <a:off x="1185460" y="3723346"/>
            <a:ext cx="2381110" cy="10375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Data Collection &amp; Analysis</a:t>
            </a:r>
            <a:endParaRPr lang="en-US" sz="2400" dirty="0">
              <a:solidFill>
                <a:schemeClr val="tx1"/>
              </a:solidFill>
            </a:endParaRPr>
          </a:p>
        </p:txBody>
      </p:sp>
      <p:sp>
        <p:nvSpPr>
          <p:cNvPr id="6" name="Rounded Rectangle 5"/>
          <p:cNvSpPr/>
          <p:nvPr/>
        </p:nvSpPr>
        <p:spPr>
          <a:xfrm>
            <a:off x="4498178" y="3723346"/>
            <a:ext cx="2381110" cy="10375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Learning</a:t>
            </a:r>
            <a:endParaRPr lang="en-US" sz="2400" dirty="0">
              <a:solidFill>
                <a:schemeClr val="tx1"/>
              </a:solidFill>
            </a:endParaRPr>
          </a:p>
        </p:txBody>
      </p:sp>
      <p:sp>
        <p:nvSpPr>
          <p:cNvPr id="7" name="Rounded Rectangle 6"/>
          <p:cNvSpPr/>
          <p:nvPr/>
        </p:nvSpPr>
        <p:spPr>
          <a:xfrm>
            <a:off x="4497516" y="1803649"/>
            <a:ext cx="2381110" cy="10375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Safety Policies &amp; Decision Making </a:t>
            </a:r>
            <a:endParaRPr lang="en-US" sz="2400" dirty="0">
              <a:solidFill>
                <a:schemeClr val="tx1"/>
              </a:solidFill>
            </a:endParaRPr>
          </a:p>
        </p:txBody>
      </p:sp>
      <p:sp>
        <p:nvSpPr>
          <p:cNvPr id="8" name="Right Arrow 7"/>
          <p:cNvSpPr/>
          <p:nvPr/>
        </p:nvSpPr>
        <p:spPr>
          <a:xfrm rot="5400000">
            <a:off x="1942888" y="3040590"/>
            <a:ext cx="866247" cy="4992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Affects</a:t>
            </a:r>
            <a:endParaRPr lang="en-US" sz="1400" dirty="0"/>
          </a:p>
        </p:txBody>
      </p:sp>
      <p:sp>
        <p:nvSpPr>
          <p:cNvPr id="10" name="Right Arrow 9"/>
          <p:cNvSpPr/>
          <p:nvPr/>
        </p:nvSpPr>
        <p:spPr>
          <a:xfrm rot="16200000">
            <a:off x="5280857" y="3040590"/>
            <a:ext cx="866247" cy="4992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Affects</a:t>
            </a:r>
            <a:endParaRPr lang="en-US" sz="1400" dirty="0"/>
          </a:p>
        </p:txBody>
      </p:sp>
      <p:sp>
        <p:nvSpPr>
          <p:cNvPr id="11" name="Right Arrow 10"/>
          <p:cNvSpPr/>
          <p:nvPr/>
        </p:nvSpPr>
        <p:spPr>
          <a:xfrm>
            <a:off x="3599250" y="3997541"/>
            <a:ext cx="866247" cy="4992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Affects</a:t>
            </a:r>
            <a:endParaRPr lang="en-US" sz="1400" dirty="0"/>
          </a:p>
        </p:txBody>
      </p:sp>
      <p:sp>
        <p:nvSpPr>
          <p:cNvPr id="12" name="Left Arrow 11"/>
          <p:cNvSpPr/>
          <p:nvPr/>
        </p:nvSpPr>
        <p:spPr>
          <a:xfrm>
            <a:off x="3599250" y="2077040"/>
            <a:ext cx="876811" cy="49074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Affects</a:t>
            </a:r>
            <a:endParaRPr lang="en-US" sz="1400" dirty="0"/>
          </a:p>
        </p:txBody>
      </p:sp>
      <p:sp>
        <p:nvSpPr>
          <p:cNvPr id="13"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2</a:t>
            </a:fld>
            <a:endParaRPr lang="en-US" dirty="0"/>
          </a:p>
        </p:txBody>
      </p:sp>
    </p:spTree>
    <p:extLst>
      <p:ext uri="{BB962C8B-B14F-4D97-AF65-F5344CB8AC3E}">
        <p14:creationId xmlns:p14="http://schemas.microsoft.com/office/powerpoint/2010/main" val="2173371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805120"/>
            <a:ext cx="7991874" cy="3917310"/>
          </a:xfrm>
        </p:spPr>
        <p:txBody>
          <a:bodyPr/>
          <a:lstStyle/>
          <a:p>
            <a:pPr marL="341313" indent="-341313"/>
            <a:r>
              <a:rPr lang="en-US" sz="2400" dirty="0"/>
              <a:t>Human performance includes both desired and undesired actions – actions that promote safety, as well as actions that can reduce safety</a:t>
            </a:r>
          </a:p>
          <a:p>
            <a:pPr marL="341313" indent="-341313"/>
            <a:r>
              <a:rPr lang="en-US" sz="2400" dirty="0" smtClean="0"/>
              <a:t>When our safety thinking systematically restricts the data we collect and analyze, this </a:t>
            </a:r>
          </a:p>
          <a:p>
            <a:pPr lvl="1"/>
            <a:r>
              <a:rPr lang="en-US" sz="2000" dirty="0"/>
              <a:t>R</a:t>
            </a:r>
            <a:r>
              <a:rPr lang="en-US" sz="2000" dirty="0" smtClean="0"/>
              <a:t>estricts our opportunities to learn</a:t>
            </a:r>
          </a:p>
          <a:p>
            <a:pPr lvl="1"/>
            <a:r>
              <a:rPr lang="en-US" sz="2000" dirty="0" smtClean="0"/>
              <a:t>Affects our safety policies and decision making</a:t>
            </a:r>
            <a:endParaRPr lang="en-US" sz="2000" dirty="0"/>
          </a:p>
        </p:txBody>
      </p:sp>
      <p:sp>
        <p:nvSpPr>
          <p:cNvPr id="3" name="Title 2"/>
          <p:cNvSpPr>
            <a:spLocks noGrp="1"/>
          </p:cNvSpPr>
          <p:nvPr>
            <p:ph type="title"/>
          </p:nvPr>
        </p:nvSpPr>
        <p:spPr>
          <a:xfrm>
            <a:off x="228601" y="75425"/>
            <a:ext cx="7659704" cy="461963"/>
          </a:xfrm>
        </p:spPr>
        <p:txBody>
          <a:bodyPr/>
          <a:lstStyle/>
          <a:p>
            <a:r>
              <a:rPr lang="en-US" sz="2400" dirty="0" smtClean="0"/>
              <a:t>Impacts of systematically limiting data</a:t>
            </a:r>
            <a:endParaRPr lang="en-US" sz="2400" dirty="0"/>
          </a:p>
        </p:txBody>
      </p:sp>
      <p:sp>
        <p:nvSpPr>
          <p:cNvPr id="4"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3</a:t>
            </a:fld>
            <a:endParaRPr lang="en-US" dirty="0"/>
          </a:p>
        </p:txBody>
      </p:sp>
    </p:spTree>
    <p:extLst>
      <p:ext uri="{BB962C8B-B14F-4D97-AF65-F5344CB8AC3E}">
        <p14:creationId xmlns:p14="http://schemas.microsoft.com/office/powerpoint/2010/main" val="3791254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843525"/>
            <a:ext cx="8299114" cy="3821112"/>
          </a:xfrm>
        </p:spPr>
        <p:txBody>
          <a:bodyPr/>
          <a:lstStyle/>
          <a:p>
            <a:pPr marL="342900" lvl="0" indent="-342900"/>
            <a:r>
              <a:rPr lang="en-GB" sz="2000" dirty="0"/>
              <a:t>Learning is a consequence of interactions between people and their environment</a:t>
            </a:r>
            <a:endParaRPr lang="en-US" sz="2000" dirty="0"/>
          </a:p>
          <a:p>
            <a:pPr marL="342900" lvl="0" indent="-342900"/>
            <a:r>
              <a:rPr lang="en-GB" sz="2000" dirty="0"/>
              <a:t>People are learning (almost) all the time</a:t>
            </a:r>
            <a:endParaRPr lang="en-US" sz="2000" dirty="0"/>
          </a:p>
          <a:p>
            <a:pPr marL="342900" indent="-342900"/>
            <a:r>
              <a:rPr lang="en-GB" sz="2000" dirty="0"/>
              <a:t>Learning can be structured and deliberate, but also unstructured and implicit</a:t>
            </a:r>
            <a:endParaRPr lang="en-US" sz="2000" dirty="0"/>
          </a:p>
          <a:p>
            <a:pPr marL="342900" lvl="0" indent="-342900"/>
            <a:r>
              <a:rPr lang="en-GB" sz="2000" dirty="0"/>
              <a:t>Organizations don’t learn, but they influence people’s learning</a:t>
            </a:r>
            <a:endParaRPr lang="en-US" sz="2000" dirty="0"/>
          </a:p>
        </p:txBody>
      </p:sp>
      <p:sp>
        <p:nvSpPr>
          <p:cNvPr id="3" name="Title 2"/>
          <p:cNvSpPr>
            <a:spLocks noGrp="1"/>
          </p:cNvSpPr>
          <p:nvPr>
            <p:ph type="title"/>
          </p:nvPr>
        </p:nvSpPr>
        <p:spPr>
          <a:xfrm>
            <a:off x="228601" y="75425"/>
            <a:ext cx="7659704" cy="461963"/>
          </a:xfrm>
        </p:spPr>
        <p:txBody>
          <a:bodyPr/>
          <a:lstStyle/>
          <a:p>
            <a:r>
              <a:rPr lang="en-US" sz="2400" dirty="0">
                <a:ln w="3175">
                  <a:noFill/>
                </a:ln>
                <a:latin typeface="Arial" panose="020B0604020202020204" pitchFamily="34" charset="0"/>
                <a:cs typeface="Arial" panose="020B0604020202020204" pitchFamily="34" charset="0"/>
              </a:rPr>
              <a:t>Opportunities for Learning</a:t>
            </a:r>
            <a:endParaRPr lang="en-US" sz="1800" dirty="0">
              <a:ln w="3175">
                <a:noFill/>
              </a:ln>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4</a:t>
            </a:fld>
            <a:endParaRPr lang="en-US" dirty="0"/>
          </a:p>
        </p:txBody>
      </p:sp>
      <p:sp>
        <p:nvSpPr>
          <p:cNvPr id="5" name="TextBox 4"/>
          <p:cNvSpPr txBox="1"/>
          <p:nvPr/>
        </p:nvSpPr>
        <p:spPr>
          <a:xfrm>
            <a:off x="1217637" y="3301445"/>
            <a:ext cx="1710726" cy="830997"/>
          </a:xfrm>
          <a:prstGeom prst="rect">
            <a:avLst/>
          </a:prstGeom>
          <a:noFill/>
        </p:spPr>
        <p:txBody>
          <a:bodyPr wrap="none" rtlCol="0">
            <a:spAutoFit/>
          </a:bodyPr>
          <a:lstStyle/>
          <a:p>
            <a:pPr algn="ctr"/>
            <a:r>
              <a:rPr lang="en-US" sz="2400" dirty="0">
                <a:latin typeface="Helvetica" panose="020B0604020202020204" pitchFamily="34" charset="0"/>
                <a:cs typeface="Helvetica" panose="020B0604020202020204" pitchFamily="34" charset="0"/>
              </a:rPr>
              <a:t>Creating</a:t>
            </a:r>
          </a:p>
          <a:p>
            <a:pPr algn="ctr"/>
            <a:r>
              <a:rPr lang="en-US" sz="2400" dirty="0">
                <a:latin typeface="Helvetica" panose="020B0604020202020204" pitchFamily="34" charset="0"/>
                <a:cs typeface="Helvetica" panose="020B0604020202020204" pitchFamily="34" charset="0"/>
              </a:rPr>
              <a:t>Knowledge</a:t>
            </a:r>
          </a:p>
        </p:txBody>
      </p:sp>
      <p:sp>
        <p:nvSpPr>
          <p:cNvPr id="6" name="TextBox 5"/>
          <p:cNvSpPr txBox="1"/>
          <p:nvPr/>
        </p:nvSpPr>
        <p:spPr>
          <a:xfrm>
            <a:off x="3451922" y="3319980"/>
            <a:ext cx="1710726" cy="830997"/>
          </a:xfrm>
          <a:prstGeom prst="rect">
            <a:avLst/>
          </a:prstGeom>
          <a:noFill/>
        </p:spPr>
        <p:txBody>
          <a:bodyPr wrap="none" rtlCol="0">
            <a:spAutoFit/>
          </a:bodyPr>
          <a:lstStyle/>
          <a:p>
            <a:pPr algn="ctr"/>
            <a:r>
              <a:rPr lang="en-US" sz="2400" dirty="0">
                <a:latin typeface="Helvetica" panose="020B0604020202020204" pitchFamily="34" charset="0"/>
                <a:cs typeface="Helvetica" panose="020B0604020202020204" pitchFamily="34" charset="0"/>
              </a:rPr>
              <a:t>Retaining</a:t>
            </a:r>
          </a:p>
          <a:p>
            <a:pPr algn="ctr"/>
            <a:r>
              <a:rPr lang="en-US" sz="2400" dirty="0">
                <a:latin typeface="Helvetica" panose="020B0604020202020204" pitchFamily="34" charset="0"/>
                <a:cs typeface="Helvetica" panose="020B0604020202020204" pitchFamily="34" charset="0"/>
              </a:rPr>
              <a:t>Knowledge</a:t>
            </a:r>
          </a:p>
        </p:txBody>
      </p:sp>
      <p:sp>
        <p:nvSpPr>
          <p:cNvPr id="7" name="TextBox 6"/>
          <p:cNvSpPr txBox="1"/>
          <p:nvPr/>
        </p:nvSpPr>
        <p:spPr>
          <a:xfrm>
            <a:off x="5673352" y="3319980"/>
            <a:ext cx="1833965" cy="830997"/>
          </a:xfrm>
          <a:prstGeom prst="rect">
            <a:avLst/>
          </a:prstGeom>
          <a:noFill/>
        </p:spPr>
        <p:txBody>
          <a:bodyPr wrap="none" rtlCol="0">
            <a:spAutoFit/>
          </a:bodyPr>
          <a:lstStyle/>
          <a:p>
            <a:pPr algn="ctr"/>
            <a:r>
              <a:rPr lang="en-US" sz="2400" dirty="0">
                <a:latin typeface="Helvetica" panose="020B0604020202020204" pitchFamily="34" charset="0"/>
                <a:cs typeface="Helvetica" panose="020B0604020202020204" pitchFamily="34" charset="0"/>
              </a:rPr>
              <a:t>Transferring</a:t>
            </a:r>
          </a:p>
          <a:p>
            <a:pPr algn="ctr"/>
            <a:r>
              <a:rPr lang="en-US" sz="2400" dirty="0">
                <a:latin typeface="Helvetica" panose="020B0604020202020204" pitchFamily="34" charset="0"/>
                <a:cs typeface="Helvetica" panose="020B0604020202020204" pitchFamily="34" charset="0"/>
              </a:rPr>
              <a:t>Knowledge</a:t>
            </a:r>
          </a:p>
        </p:txBody>
      </p:sp>
    </p:spTree>
    <p:extLst>
      <p:ext uri="{BB962C8B-B14F-4D97-AF65-F5344CB8AC3E}">
        <p14:creationId xmlns:p14="http://schemas.microsoft.com/office/powerpoint/2010/main" val="694954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843525"/>
            <a:ext cx="8299114" cy="3821112"/>
          </a:xfrm>
        </p:spPr>
        <p:txBody>
          <a:bodyPr/>
          <a:lstStyle/>
          <a:p>
            <a:pPr marL="342900" lvl="0" indent="-342900">
              <a:spcBef>
                <a:spcPts val="1800"/>
              </a:spcBef>
            </a:pPr>
            <a:r>
              <a:rPr lang="en-US" sz="2000" dirty="0"/>
              <a:t>Motivation (Weiner, 1966)</a:t>
            </a:r>
          </a:p>
          <a:p>
            <a:pPr marL="342900" lvl="0" indent="-342900">
              <a:spcBef>
                <a:spcPts val="1800"/>
              </a:spcBef>
            </a:pPr>
            <a:r>
              <a:rPr lang="en-US" sz="2000" dirty="0"/>
              <a:t>Prior </a:t>
            </a:r>
            <a:r>
              <a:rPr lang="en-US" sz="2000" dirty="0" smtClean="0"/>
              <a:t>knowledge (Cohen, 1981)</a:t>
            </a:r>
          </a:p>
          <a:p>
            <a:pPr marL="342900" lvl="0" indent="-342900">
              <a:spcBef>
                <a:spcPts val="1800"/>
              </a:spcBef>
            </a:pPr>
            <a:r>
              <a:rPr lang="en-US" sz="2000" dirty="0" smtClean="0"/>
              <a:t>Rehearsal and practice </a:t>
            </a:r>
            <a:r>
              <a:rPr lang="en-US" sz="2000" dirty="0"/>
              <a:t>(Craik &amp; Lockhart, 1972))</a:t>
            </a:r>
          </a:p>
          <a:p>
            <a:pPr marL="342900" lvl="0" indent="-342900">
              <a:spcBef>
                <a:spcPts val="1800"/>
              </a:spcBef>
            </a:pPr>
            <a:r>
              <a:rPr lang="en-US" sz="2000" dirty="0" smtClean="0"/>
              <a:t>Elaboration (e.g., </a:t>
            </a:r>
            <a:r>
              <a:rPr lang="en-US" sz="2000" dirty="0" err="1"/>
              <a:t>Yogo</a:t>
            </a:r>
            <a:r>
              <a:rPr lang="en-US" sz="2000" dirty="0"/>
              <a:t> &amp; </a:t>
            </a:r>
            <a:r>
              <a:rPr lang="en-US" sz="2000" dirty="0" err="1"/>
              <a:t>Fujihara</a:t>
            </a:r>
            <a:r>
              <a:rPr lang="en-US" sz="2000" dirty="0"/>
              <a:t>, 2008; McLeod et al., 2010</a:t>
            </a:r>
            <a:r>
              <a:rPr lang="en-US" sz="2000" dirty="0" smtClean="0"/>
              <a:t>)</a:t>
            </a:r>
            <a:endParaRPr lang="en-US" sz="2000" dirty="0"/>
          </a:p>
          <a:p>
            <a:pPr marL="342900" lvl="0" indent="-342900">
              <a:spcBef>
                <a:spcPts val="1800"/>
              </a:spcBef>
            </a:pPr>
            <a:r>
              <a:rPr lang="en-US" sz="2000" dirty="0" smtClean="0"/>
              <a:t>Spacing </a:t>
            </a:r>
            <a:r>
              <a:rPr lang="en-US" sz="2000" dirty="0"/>
              <a:t>out your </a:t>
            </a:r>
            <a:r>
              <a:rPr lang="en-US" sz="2000" dirty="0" smtClean="0"/>
              <a:t>practice (e.g., </a:t>
            </a:r>
            <a:r>
              <a:rPr lang="en-US" sz="2000" dirty="0" err="1" smtClean="0"/>
              <a:t>Ebbinghaus</a:t>
            </a:r>
            <a:r>
              <a:rPr lang="en-US" sz="2000" dirty="0"/>
              <a:t>, 1885)</a:t>
            </a:r>
          </a:p>
          <a:p>
            <a:pPr marL="342900" lvl="0" indent="-342900">
              <a:spcBef>
                <a:spcPts val="1800"/>
              </a:spcBef>
            </a:pPr>
            <a:r>
              <a:rPr lang="en-US" sz="2000" dirty="0" smtClean="0"/>
              <a:t>Organizing </a:t>
            </a:r>
            <a:r>
              <a:rPr lang="en-US" sz="2000" dirty="0"/>
              <a:t>information </a:t>
            </a:r>
            <a:r>
              <a:rPr lang="en-US" sz="2000" dirty="0" smtClean="0"/>
              <a:t>(e.g., </a:t>
            </a:r>
            <a:r>
              <a:rPr lang="en-US" sz="2000" dirty="0" err="1" smtClean="0"/>
              <a:t>Bellezza</a:t>
            </a:r>
            <a:r>
              <a:rPr lang="en-US" sz="2000" dirty="0"/>
              <a:t>, 1981)</a:t>
            </a:r>
          </a:p>
          <a:p>
            <a:pPr marL="342900" lvl="0" indent="-342900">
              <a:spcBef>
                <a:spcPts val="1800"/>
              </a:spcBef>
            </a:pPr>
            <a:r>
              <a:rPr lang="en-US" sz="2000" dirty="0" smtClean="0"/>
              <a:t>Sleep (e.g., Abel </a:t>
            </a:r>
            <a:r>
              <a:rPr lang="en-US" sz="2000" dirty="0"/>
              <a:t>&amp; </a:t>
            </a:r>
            <a:r>
              <a:rPr lang="en-US" sz="2000" dirty="0" err="1"/>
              <a:t>Bauml</a:t>
            </a:r>
            <a:r>
              <a:rPr lang="en-US" sz="2000" dirty="0"/>
              <a:t>, 2013)</a:t>
            </a:r>
          </a:p>
        </p:txBody>
      </p:sp>
      <p:sp>
        <p:nvSpPr>
          <p:cNvPr id="3" name="Title 2"/>
          <p:cNvSpPr>
            <a:spLocks noGrp="1"/>
          </p:cNvSpPr>
          <p:nvPr>
            <p:ph type="title"/>
          </p:nvPr>
        </p:nvSpPr>
        <p:spPr>
          <a:xfrm>
            <a:off x="228601" y="75425"/>
            <a:ext cx="7659704" cy="461963"/>
          </a:xfrm>
        </p:spPr>
        <p:txBody>
          <a:bodyPr/>
          <a:lstStyle/>
          <a:p>
            <a:r>
              <a:rPr lang="en-US" sz="2400" dirty="0" smtClean="0"/>
              <a:t>Some Factors that Improve Learning and Memory</a:t>
            </a:r>
            <a:endParaRPr lang="en-US" sz="2400" dirty="0"/>
          </a:p>
        </p:txBody>
      </p:sp>
      <p:sp>
        <p:nvSpPr>
          <p:cNvPr id="4"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5</a:t>
            </a:fld>
            <a:endParaRPr lang="en-US" dirty="0"/>
          </a:p>
        </p:txBody>
      </p:sp>
    </p:spTree>
    <p:extLst>
      <p:ext uri="{BB962C8B-B14F-4D97-AF65-F5344CB8AC3E}">
        <p14:creationId xmlns:p14="http://schemas.microsoft.com/office/powerpoint/2010/main" val="20184921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785918"/>
            <a:ext cx="7659704" cy="4061329"/>
          </a:xfrm>
        </p:spPr>
        <p:txBody>
          <a:bodyPr/>
          <a:lstStyle/>
          <a:p>
            <a:pPr>
              <a:spcBef>
                <a:spcPts val="1200"/>
              </a:spcBef>
            </a:pPr>
            <a:r>
              <a:rPr lang="en-US" sz="2400" u="sng" dirty="0" smtClean="0"/>
              <a:t>Goal</a:t>
            </a:r>
            <a:r>
              <a:rPr lang="en-US" sz="2400" dirty="0" smtClean="0"/>
              <a:t>: Study a sample from a population such that conclusions from a sample can be generalized to the population</a:t>
            </a:r>
          </a:p>
          <a:p>
            <a:pPr>
              <a:spcBef>
                <a:spcPts val="1200"/>
              </a:spcBef>
            </a:pPr>
            <a:r>
              <a:rPr lang="en-US" sz="2400" u="sng" dirty="0" smtClean="0"/>
              <a:t>Risk</a:t>
            </a:r>
            <a:r>
              <a:rPr lang="en-US" sz="2400" dirty="0" smtClean="0"/>
              <a:t>: Non-random samples are often subject to bias</a:t>
            </a:r>
          </a:p>
          <a:p>
            <a:pPr lvl="1">
              <a:spcBef>
                <a:spcPts val="1200"/>
              </a:spcBef>
            </a:pPr>
            <a:r>
              <a:rPr lang="en-US" sz="2000" dirty="0" smtClean="0"/>
              <a:t>Sample systematically over-represents some segments of the population, and under-represents others</a:t>
            </a:r>
          </a:p>
          <a:p>
            <a:pPr>
              <a:spcBef>
                <a:spcPts val="1200"/>
              </a:spcBef>
            </a:pPr>
            <a:r>
              <a:rPr lang="en-US" sz="2400" u="sng" dirty="0"/>
              <a:t>Consequence</a:t>
            </a:r>
            <a:r>
              <a:rPr lang="en-US" sz="2400" dirty="0"/>
              <a:t>: </a:t>
            </a:r>
            <a:r>
              <a:rPr lang="en-US" sz="2400" dirty="0" smtClean="0"/>
              <a:t>Results </a:t>
            </a:r>
            <a:r>
              <a:rPr lang="en-US" sz="2400" dirty="0"/>
              <a:t>can be erroneously attributed to the phenomenon under study rather than to the method of </a:t>
            </a:r>
            <a:r>
              <a:rPr lang="en-US" sz="2400" dirty="0" smtClean="0"/>
              <a:t>sampling</a:t>
            </a:r>
            <a:endParaRPr lang="en-US" sz="2400" dirty="0"/>
          </a:p>
        </p:txBody>
      </p:sp>
      <p:sp>
        <p:nvSpPr>
          <p:cNvPr id="3" name="Title 2"/>
          <p:cNvSpPr>
            <a:spLocks noGrp="1"/>
          </p:cNvSpPr>
          <p:nvPr>
            <p:ph type="title"/>
          </p:nvPr>
        </p:nvSpPr>
        <p:spPr/>
        <p:txBody>
          <a:bodyPr/>
          <a:lstStyle/>
          <a:p>
            <a:r>
              <a:rPr lang="en-US" sz="2400" dirty="0" smtClean="0"/>
              <a:t>Data-Informed Decision Making</a:t>
            </a:r>
            <a:endParaRPr lang="en-US" sz="2400" dirty="0"/>
          </a:p>
        </p:txBody>
      </p:sp>
      <p:sp>
        <p:nvSpPr>
          <p:cNvPr id="4" name="Slide Number Placeholder 3"/>
          <p:cNvSpPr>
            <a:spLocks noGrp="1"/>
          </p:cNvSpPr>
          <p:nvPr>
            <p:ph type="sldNum" sz="quarter" idx="4"/>
          </p:nvPr>
        </p:nvSpPr>
        <p:spPr/>
        <p:txBody>
          <a:bodyPr/>
          <a:lstStyle/>
          <a:p>
            <a:pPr>
              <a:defRPr/>
            </a:pPr>
            <a:fld id="{B586D440-F702-449A-AAC2-9ACFF17038B8}" type="slidenum">
              <a:rPr lang="en-US" smtClean="0"/>
              <a:pPr>
                <a:defRPr/>
              </a:pPr>
              <a:t>6</a:t>
            </a:fld>
            <a:endParaRPr lang="en-US"/>
          </a:p>
        </p:txBody>
      </p:sp>
    </p:spTree>
    <p:extLst>
      <p:ext uri="{BB962C8B-B14F-4D97-AF65-F5344CB8AC3E}">
        <p14:creationId xmlns:p14="http://schemas.microsoft.com/office/powerpoint/2010/main" val="267444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5425" y="781433"/>
            <a:ext cx="8026645" cy="369332"/>
          </a:xfrm>
          <a:prstGeom prst="rect">
            <a:avLst/>
          </a:prstGeom>
          <a:solidFill>
            <a:schemeClr val="accent5">
              <a:lumMod val="20000"/>
              <a:lumOff val="80000"/>
            </a:schemeClr>
          </a:solidFill>
        </p:spPr>
        <p:txBody>
          <a:bodyPr wrap="square" rtlCol="0">
            <a:spAutoFit/>
          </a:bodyPr>
          <a:lstStyle/>
          <a:p>
            <a:pPr algn="ctr"/>
            <a:r>
              <a:rPr lang="en-US" i="1" dirty="0" smtClean="0">
                <a:latin typeface="Helvetica" panose="020B0604020202020204" pitchFamily="34" charset="0"/>
                <a:cs typeface="Helvetica" panose="020B0604020202020204" pitchFamily="34" charset="0"/>
              </a:rPr>
              <a:t>Safety-producing behaviors vastly outnumber human errors in aviation</a:t>
            </a:r>
          </a:p>
        </p:txBody>
      </p:sp>
      <p:sp>
        <p:nvSpPr>
          <p:cNvPr id="9" name="Title 2"/>
          <p:cNvSpPr>
            <a:spLocks noGrp="1"/>
          </p:cNvSpPr>
          <p:nvPr>
            <p:ph type="title"/>
          </p:nvPr>
        </p:nvSpPr>
        <p:spPr>
          <a:xfrm>
            <a:off x="180355" y="75425"/>
            <a:ext cx="7771285" cy="461963"/>
          </a:xfrm>
        </p:spPr>
        <p:txBody>
          <a:bodyPr/>
          <a:lstStyle/>
          <a:p>
            <a:r>
              <a:rPr lang="en-US" sz="2400" dirty="0"/>
              <a:t>Example: How </a:t>
            </a:r>
            <a:r>
              <a:rPr lang="en-US" sz="2400" dirty="0" smtClean="0"/>
              <a:t>safety thinking </a:t>
            </a:r>
            <a:r>
              <a:rPr lang="en-US" sz="2400" dirty="0"/>
              <a:t>affects safety policies</a:t>
            </a:r>
          </a:p>
        </p:txBody>
      </p:sp>
      <p:sp>
        <p:nvSpPr>
          <p:cNvPr id="10" name="Content Placeholder 1"/>
          <p:cNvSpPr>
            <a:spLocks noGrp="1"/>
          </p:cNvSpPr>
          <p:nvPr>
            <p:ph idx="1"/>
          </p:nvPr>
        </p:nvSpPr>
        <p:spPr>
          <a:xfrm>
            <a:off x="78615" y="1342790"/>
            <a:ext cx="3460084" cy="3456450"/>
          </a:xfrm>
        </p:spPr>
        <p:txBody>
          <a:bodyPr/>
          <a:lstStyle/>
          <a:p>
            <a:r>
              <a:rPr lang="en-US" sz="1600" dirty="0"/>
              <a:t>Human error has been implicated in 70% to 80% of accidents in civil and military aviation (</a:t>
            </a:r>
            <a:r>
              <a:rPr lang="en-US" sz="1600" dirty="0" err="1"/>
              <a:t>Weigmann</a:t>
            </a:r>
            <a:r>
              <a:rPr lang="en-US" sz="1600" dirty="0"/>
              <a:t> &amp; </a:t>
            </a:r>
            <a:r>
              <a:rPr lang="en-US" sz="1600" dirty="0" err="1"/>
              <a:t>Shappell</a:t>
            </a:r>
            <a:r>
              <a:rPr lang="en-US" sz="1600" dirty="0"/>
              <a:t>, 2001).</a:t>
            </a:r>
          </a:p>
          <a:p>
            <a:r>
              <a:rPr lang="en-US" sz="1600" dirty="0"/>
              <a:t>Pilots intervene to manage aircraft malfunctions on 20% of normal flights (PARC/CAST, 2013).</a:t>
            </a:r>
          </a:p>
          <a:p>
            <a:r>
              <a:rPr lang="en-US" sz="1600" dirty="0"/>
              <a:t>World-wide jet data from 2007-2016 (Boeing, </a:t>
            </a:r>
            <a:r>
              <a:rPr lang="en-US" sz="1600" dirty="0" smtClean="0"/>
              <a:t>2017)</a:t>
            </a:r>
            <a:endParaRPr lang="en-US" sz="1600" dirty="0"/>
          </a:p>
          <a:p>
            <a:pPr marL="457200" lvl="1"/>
            <a:r>
              <a:rPr lang="en-US" sz="1400" dirty="0"/>
              <a:t>244 million departures</a:t>
            </a:r>
          </a:p>
          <a:p>
            <a:pPr marL="457200" lvl="1"/>
            <a:r>
              <a:rPr lang="en-US" sz="1400" dirty="0"/>
              <a:t>388 accidents</a:t>
            </a:r>
          </a:p>
        </p:txBody>
      </p:sp>
      <p:grpSp>
        <p:nvGrpSpPr>
          <p:cNvPr id="2" name="Group 1"/>
          <p:cNvGrpSpPr/>
          <p:nvPr/>
        </p:nvGrpSpPr>
        <p:grpSpPr>
          <a:xfrm>
            <a:off x="3405154" y="1100795"/>
            <a:ext cx="4803294" cy="3352800"/>
            <a:chOff x="2431169" y="594288"/>
            <a:chExt cx="6373467" cy="4331732"/>
          </a:xfrm>
        </p:grpSpPr>
        <p:cxnSp>
          <p:nvCxnSpPr>
            <p:cNvPr id="6" name="Straight Connector 5">
              <a:extLst>
                <a:ext uri="{FF2B5EF4-FFF2-40B4-BE49-F238E27FC236}">
                  <a16:creationId xmlns:a16="http://schemas.microsoft.com/office/drawing/2014/main" id="{57EC8F30-3C89-EE4A-B802-502D06918601}"/>
                </a:ext>
              </a:extLst>
            </p:cNvPr>
            <p:cNvCxnSpPr/>
            <p:nvPr/>
          </p:nvCxnSpPr>
          <p:spPr>
            <a:xfrm>
              <a:off x="2522754" y="2643705"/>
              <a:ext cx="6246882" cy="2839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1437C8A-A01A-4541-A584-DDC9C39AB625}"/>
                </a:ext>
              </a:extLst>
            </p:cNvPr>
            <p:cNvCxnSpPr/>
            <p:nvPr/>
          </p:nvCxnSpPr>
          <p:spPr>
            <a:xfrm>
              <a:off x="4111139" y="3726547"/>
              <a:ext cx="4658497" cy="123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4C3F07F-BB6E-284F-8DC3-5584B99F694F}"/>
                </a:ext>
              </a:extLst>
            </p:cNvPr>
            <p:cNvCxnSpPr/>
            <p:nvPr/>
          </p:nvCxnSpPr>
          <p:spPr>
            <a:xfrm>
              <a:off x="5646195" y="947578"/>
              <a:ext cx="3251" cy="3978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D13CCCE-0FED-4446-A212-1EE2DE35A449}"/>
                </a:ext>
              </a:extLst>
            </p:cNvPr>
            <p:cNvCxnSpPr/>
            <p:nvPr/>
          </p:nvCxnSpPr>
          <p:spPr>
            <a:xfrm flipH="1">
              <a:off x="7167918" y="1573220"/>
              <a:ext cx="1518" cy="3352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A8AB9C6-2CC9-AF47-BE79-B4E33215109F}"/>
                </a:ext>
              </a:extLst>
            </p:cNvPr>
            <p:cNvCxnSpPr/>
            <p:nvPr/>
          </p:nvCxnSpPr>
          <p:spPr>
            <a:xfrm flipH="1">
              <a:off x="4111139" y="1573220"/>
              <a:ext cx="1518" cy="3352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B9EF7C-61F2-B849-BBCB-24C2EAD20545}"/>
                </a:ext>
              </a:extLst>
            </p:cNvPr>
            <p:cNvCxnSpPr/>
            <p:nvPr/>
          </p:nvCxnSpPr>
          <p:spPr>
            <a:xfrm flipH="1">
              <a:off x="4111140" y="1573220"/>
              <a:ext cx="46584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333282C-3DCB-0B41-AF08-6B9EE44D3414}"/>
                </a:ext>
              </a:extLst>
            </p:cNvPr>
            <p:cNvSpPr txBox="1"/>
            <p:nvPr/>
          </p:nvSpPr>
          <p:spPr>
            <a:xfrm>
              <a:off x="5120955" y="594288"/>
              <a:ext cx="1069876" cy="357876"/>
            </a:xfrm>
            <a:prstGeom prst="rect">
              <a:avLst/>
            </a:prstGeom>
            <a:noFill/>
          </p:spPr>
          <p:txBody>
            <a:bodyPr wrap="none" rtlCol="0">
              <a:spAutoFit/>
            </a:bodyPr>
            <a:lstStyle/>
            <a:p>
              <a:r>
                <a:rPr lang="en-US" sz="1200" b="1"/>
                <a:t>Outcome</a:t>
              </a:r>
            </a:p>
          </p:txBody>
        </p:sp>
        <p:sp>
          <p:nvSpPr>
            <p:cNvPr id="16" name="TextBox 15">
              <a:extLst>
                <a:ext uri="{FF2B5EF4-FFF2-40B4-BE49-F238E27FC236}">
                  <a16:creationId xmlns:a16="http://schemas.microsoft.com/office/drawing/2014/main" id="{C1AB0D2F-0B7B-F441-85D9-818AC39A6A8B}"/>
                </a:ext>
              </a:extLst>
            </p:cNvPr>
            <p:cNvSpPr txBox="1"/>
            <p:nvPr/>
          </p:nvSpPr>
          <p:spPr>
            <a:xfrm>
              <a:off x="4207175" y="1059874"/>
              <a:ext cx="1315029" cy="357876"/>
            </a:xfrm>
            <a:prstGeom prst="rect">
              <a:avLst/>
            </a:prstGeom>
            <a:noFill/>
          </p:spPr>
          <p:txBody>
            <a:bodyPr wrap="none" rtlCol="0">
              <a:spAutoFit/>
            </a:bodyPr>
            <a:lstStyle/>
            <a:p>
              <a:r>
                <a:rPr lang="en-US" sz="1200"/>
                <a:t>Not Accident</a:t>
              </a:r>
            </a:p>
          </p:txBody>
        </p:sp>
        <p:sp>
          <p:nvSpPr>
            <p:cNvPr id="17" name="TextBox 16">
              <a:extLst>
                <a:ext uri="{FF2B5EF4-FFF2-40B4-BE49-F238E27FC236}">
                  <a16:creationId xmlns:a16="http://schemas.microsoft.com/office/drawing/2014/main" id="{3B506C52-17E3-5648-85CF-6412F4DD0C9B}"/>
                </a:ext>
              </a:extLst>
            </p:cNvPr>
            <p:cNvSpPr txBox="1"/>
            <p:nvPr/>
          </p:nvSpPr>
          <p:spPr>
            <a:xfrm>
              <a:off x="5879314" y="1059874"/>
              <a:ext cx="971188" cy="357876"/>
            </a:xfrm>
            <a:prstGeom prst="rect">
              <a:avLst/>
            </a:prstGeom>
            <a:noFill/>
          </p:spPr>
          <p:txBody>
            <a:bodyPr wrap="none" rtlCol="0">
              <a:spAutoFit/>
            </a:bodyPr>
            <a:lstStyle/>
            <a:p>
              <a:r>
                <a:rPr lang="en-US" sz="1200"/>
                <a:t>Accident</a:t>
              </a:r>
            </a:p>
          </p:txBody>
        </p:sp>
        <p:sp>
          <p:nvSpPr>
            <p:cNvPr id="18" name="TextBox 17">
              <a:extLst>
                <a:ext uri="{FF2B5EF4-FFF2-40B4-BE49-F238E27FC236}">
                  <a16:creationId xmlns:a16="http://schemas.microsoft.com/office/drawing/2014/main" id="{333DCAB0-2340-2A4A-9482-3D24C11A64FB}"/>
                </a:ext>
              </a:extLst>
            </p:cNvPr>
            <p:cNvSpPr txBox="1"/>
            <p:nvPr/>
          </p:nvSpPr>
          <p:spPr>
            <a:xfrm rot="16200000">
              <a:off x="1667865" y="2494183"/>
              <a:ext cx="2106661" cy="580053"/>
            </a:xfrm>
            <a:prstGeom prst="rect">
              <a:avLst/>
            </a:prstGeom>
            <a:solidFill>
              <a:schemeClr val="bg1"/>
            </a:solidFill>
          </p:spPr>
          <p:txBody>
            <a:bodyPr wrap="none" rtlCol="0">
              <a:spAutoFit/>
            </a:bodyPr>
            <a:lstStyle/>
            <a:p>
              <a:pPr algn="ctr"/>
              <a:r>
                <a:rPr lang="en-US" sz="1200" b="1" dirty="0"/>
                <a:t>Attributed </a:t>
              </a:r>
              <a:r>
                <a:rPr lang="en-US" sz="1200" b="1" dirty="0" smtClean="0"/>
                <a:t>to</a:t>
              </a:r>
            </a:p>
            <a:p>
              <a:pPr algn="ctr"/>
              <a:r>
                <a:rPr lang="en-US" sz="1200" b="1" dirty="0" smtClean="0"/>
                <a:t>Human </a:t>
              </a:r>
              <a:r>
                <a:rPr lang="en-US" sz="1200" b="1" dirty="0"/>
                <a:t>Intervention</a:t>
              </a:r>
            </a:p>
          </p:txBody>
        </p:sp>
        <p:sp>
          <p:nvSpPr>
            <p:cNvPr id="19" name="TextBox 18">
              <a:extLst>
                <a:ext uri="{FF2B5EF4-FFF2-40B4-BE49-F238E27FC236}">
                  <a16:creationId xmlns:a16="http://schemas.microsoft.com/office/drawing/2014/main" id="{7A4537E1-908F-F843-A500-AEF318F4DA91}"/>
                </a:ext>
              </a:extLst>
            </p:cNvPr>
            <p:cNvSpPr txBox="1"/>
            <p:nvPr/>
          </p:nvSpPr>
          <p:spPr>
            <a:xfrm>
              <a:off x="3073119" y="1923797"/>
              <a:ext cx="477738" cy="357876"/>
            </a:xfrm>
            <a:prstGeom prst="rect">
              <a:avLst/>
            </a:prstGeom>
            <a:noFill/>
          </p:spPr>
          <p:txBody>
            <a:bodyPr wrap="none" rtlCol="0">
              <a:spAutoFit/>
            </a:bodyPr>
            <a:lstStyle/>
            <a:p>
              <a:r>
                <a:rPr lang="en-US" sz="1200"/>
                <a:t>No</a:t>
              </a:r>
              <a:endParaRPr lang="en-US" sz="1200" dirty="0"/>
            </a:p>
          </p:txBody>
        </p:sp>
        <p:sp>
          <p:nvSpPr>
            <p:cNvPr id="20" name="TextBox 19">
              <a:extLst>
                <a:ext uri="{FF2B5EF4-FFF2-40B4-BE49-F238E27FC236}">
                  <a16:creationId xmlns:a16="http://schemas.microsoft.com/office/drawing/2014/main" id="{C7F9E330-70C9-F04F-B3C9-FF4C65379E56}"/>
                </a:ext>
              </a:extLst>
            </p:cNvPr>
            <p:cNvSpPr txBox="1"/>
            <p:nvPr/>
          </p:nvSpPr>
          <p:spPr>
            <a:xfrm>
              <a:off x="3031584" y="2880288"/>
              <a:ext cx="546621" cy="357876"/>
            </a:xfrm>
            <a:prstGeom prst="rect">
              <a:avLst/>
            </a:prstGeom>
            <a:noFill/>
          </p:spPr>
          <p:txBody>
            <a:bodyPr wrap="none" rtlCol="0">
              <a:spAutoFit/>
            </a:bodyPr>
            <a:lstStyle/>
            <a:p>
              <a:r>
                <a:rPr lang="en-US" sz="1200"/>
                <a:t>Yes</a:t>
              </a:r>
              <a:endParaRPr lang="en-US" sz="1200" dirty="0"/>
            </a:p>
          </p:txBody>
        </p:sp>
        <p:sp>
          <p:nvSpPr>
            <p:cNvPr id="21" name="TextBox 20">
              <a:extLst>
                <a:ext uri="{FF2B5EF4-FFF2-40B4-BE49-F238E27FC236}">
                  <a16:creationId xmlns:a16="http://schemas.microsoft.com/office/drawing/2014/main" id="{E20206F6-56A1-4D4E-A4A7-97A8AEFA4D55}"/>
                </a:ext>
              </a:extLst>
            </p:cNvPr>
            <p:cNvSpPr txBox="1"/>
            <p:nvPr/>
          </p:nvSpPr>
          <p:spPr>
            <a:xfrm>
              <a:off x="6079069" y="4101643"/>
              <a:ext cx="606638" cy="397640"/>
            </a:xfrm>
            <a:prstGeom prst="rect">
              <a:avLst/>
            </a:prstGeom>
            <a:noFill/>
          </p:spPr>
          <p:txBody>
            <a:bodyPr wrap="none" rtlCol="0">
              <a:spAutoFit/>
            </a:bodyPr>
            <a:lstStyle/>
            <a:p>
              <a:r>
                <a:rPr lang="en-US" sz="1400"/>
                <a:t>388</a:t>
              </a:r>
            </a:p>
          </p:txBody>
        </p:sp>
        <p:sp>
          <p:nvSpPr>
            <p:cNvPr id="22" name="TextBox 21">
              <a:extLst>
                <a:ext uri="{FF2B5EF4-FFF2-40B4-BE49-F238E27FC236}">
                  <a16:creationId xmlns:a16="http://schemas.microsoft.com/office/drawing/2014/main" id="{E55D55FB-6EBD-AA4E-B750-5453670B69A5}"/>
                </a:ext>
              </a:extLst>
            </p:cNvPr>
            <p:cNvSpPr txBox="1"/>
            <p:nvPr/>
          </p:nvSpPr>
          <p:spPr>
            <a:xfrm>
              <a:off x="6088419" y="3001910"/>
              <a:ext cx="640657" cy="397640"/>
            </a:xfrm>
            <a:prstGeom prst="rect">
              <a:avLst/>
            </a:prstGeom>
            <a:noFill/>
          </p:spPr>
          <p:txBody>
            <a:bodyPr wrap="none" rtlCol="0">
              <a:spAutoFit/>
            </a:bodyPr>
            <a:lstStyle/>
            <a:p>
              <a:r>
                <a:rPr lang="en-US" sz="1400" dirty="0" smtClean="0"/>
                <a:t>310</a:t>
              </a:r>
              <a:endParaRPr lang="en-US" sz="1400" dirty="0"/>
            </a:p>
          </p:txBody>
        </p:sp>
        <p:sp>
          <p:nvSpPr>
            <p:cNvPr id="23" name="TextBox 22">
              <a:extLst>
                <a:ext uri="{FF2B5EF4-FFF2-40B4-BE49-F238E27FC236}">
                  <a16:creationId xmlns:a16="http://schemas.microsoft.com/office/drawing/2014/main" id="{4A39BE04-17E0-FA4F-B617-1AA325B2A3EB}"/>
                </a:ext>
              </a:extLst>
            </p:cNvPr>
            <p:cNvSpPr txBox="1"/>
            <p:nvPr/>
          </p:nvSpPr>
          <p:spPr>
            <a:xfrm>
              <a:off x="6178028" y="1978900"/>
              <a:ext cx="508782" cy="397640"/>
            </a:xfrm>
            <a:prstGeom prst="rect">
              <a:avLst/>
            </a:prstGeom>
            <a:noFill/>
          </p:spPr>
          <p:txBody>
            <a:bodyPr wrap="none" rtlCol="0">
              <a:spAutoFit/>
            </a:bodyPr>
            <a:lstStyle/>
            <a:p>
              <a:r>
                <a:rPr lang="en-US" sz="1400" dirty="0" smtClean="0"/>
                <a:t>78</a:t>
              </a:r>
              <a:endParaRPr lang="en-US" sz="1400" dirty="0"/>
            </a:p>
          </p:txBody>
        </p:sp>
        <p:sp>
          <p:nvSpPr>
            <p:cNvPr id="24" name="TextBox 23">
              <a:extLst>
                <a:ext uri="{FF2B5EF4-FFF2-40B4-BE49-F238E27FC236}">
                  <a16:creationId xmlns:a16="http://schemas.microsoft.com/office/drawing/2014/main" id="{C3A9228F-BE16-EB43-8E5B-0807AFD38296}"/>
                </a:ext>
              </a:extLst>
            </p:cNvPr>
            <p:cNvSpPr txBox="1"/>
            <p:nvPr/>
          </p:nvSpPr>
          <p:spPr>
            <a:xfrm>
              <a:off x="7286085" y="4085549"/>
              <a:ext cx="1480747" cy="397640"/>
            </a:xfrm>
            <a:prstGeom prst="rect">
              <a:avLst/>
            </a:prstGeom>
            <a:noFill/>
          </p:spPr>
          <p:txBody>
            <a:bodyPr wrap="none" rtlCol="0">
              <a:spAutoFit/>
            </a:bodyPr>
            <a:lstStyle/>
            <a:p>
              <a:r>
                <a:rPr lang="en-US" sz="1400"/>
                <a:t>244,000,000</a:t>
              </a:r>
              <a:endParaRPr lang="en-US" sz="1400" dirty="0"/>
            </a:p>
          </p:txBody>
        </p:sp>
        <p:sp>
          <p:nvSpPr>
            <p:cNvPr id="25" name="TextBox 24">
              <a:extLst>
                <a:ext uri="{FF2B5EF4-FFF2-40B4-BE49-F238E27FC236}">
                  <a16:creationId xmlns:a16="http://schemas.microsoft.com/office/drawing/2014/main" id="{EC2B52DB-3195-1C4E-9770-354108C16C60}"/>
                </a:ext>
              </a:extLst>
            </p:cNvPr>
            <p:cNvSpPr txBox="1"/>
            <p:nvPr/>
          </p:nvSpPr>
          <p:spPr>
            <a:xfrm>
              <a:off x="4081370" y="4085147"/>
              <a:ext cx="1563783" cy="397640"/>
            </a:xfrm>
            <a:prstGeom prst="rect">
              <a:avLst/>
            </a:prstGeom>
            <a:noFill/>
          </p:spPr>
          <p:txBody>
            <a:bodyPr wrap="none" rtlCol="0">
              <a:spAutoFit/>
            </a:bodyPr>
            <a:lstStyle/>
            <a:p>
              <a:r>
                <a:rPr lang="en-US" sz="1400" dirty="0"/>
                <a:t>243,999,612</a:t>
              </a:r>
            </a:p>
          </p:txBody>
        </p:sp>
        <p:sp>
          <p:nvSpPr>
            <p:cNvPr id="26" name="TextBox 25">
              <a:extLst>
                <a:ext uri="{FF2B5EF4-FFF2-40B4-BE49-F238E27FC236}">
                  <a16:creationId xmlns:a16="http://schemas.microsoft.com/office/drawing/2014/main" id="{EB11CC34-C525-E74B-BF01-4EB3A92946E1}"/>
                </a:ext>
              </a:extLst>
            </p:cNvPr>
            <p:cNvSpPr txBox="1"/>
            <p:nvPr/>
          </p:nvSpPr>
          <p:spPr>
            <a:xfrm>
              <a:off x="4081370" y="1978900"/>
              <a:ext cx="1563783" cy="397640"/>
            </a:xfrm>
            <a:prstGeom prst="rect">
              <a:avLst/>
            </a:prstGeom>
            <a:noFill/>
          </p:spPr>
          <p:txBody>
            <a:bodyPr wrap="none" rtlCol="0">
              <a:spAutoFit/>
            </a:bodyPr>
            <a:lstStyle/>
            <a:p>
              <a:r>
                <a:rPr lang="en-US" sz="1400" dirty="0"/>
                <a:t>195,199,690</a:t>
              </a:r>
            </a:p>
          </p:txBody>
        </p:sp>
        <p:sp>
          <p:nvSpPr>
            <p:cNvPr id="27" name="TextBox 26">
              <a:extLst>
                <a:ext uri="{FF2B5EF4-FFF2-40B4-BE49-F238E27FC236}">
                  <a16:creationId xmlns:a16="http://schemas.microsoft.com/office/drawing/2014/main" id="{5B1B34EC-EBAE-AB49-9748-13577A85EC55}"/>
                </a:ext>
              </a:extLst>
            </p:cNvPr>
            <p:cNvSpPr txBox="1"/>
            <p:nvPr/>
          </p:nvSpPr>
          <p:spPr>
            <a:xfrm>
              <a:off x="4178244" y="2995643"/>
              <a:ext cx="1431908" cy="397640"/>
            </a:xfrm>
            <a:prstGeom prst="rect">
              <a:avLst/>
            </a:prstGeom>
            <a:noFill/>
          </p:spPr>
          <p:txBody>
            <a:bodyPr wrap="none" rtlCol="0">
              <a:spAutoFit/>
            </a:bodyPr>
            <a:lstStyle/>
            <a:p>
              <a:r>
                <a:rPr lang="en-US" sz="1400" dirty="0"/>
                <a:t>48,799,922</a:t>
              </a:r>
            </a:p>
          </p:txBody>
        </p:sp>
        <p:sp>
          <p:nvSpPr>
            <p:cNvPr id="28" name="TextBox 27">
              <a:extLst>
                <a:ext uri="{FF2B5EF4-FFF2-40B4-BE49-F238E27FC236}">
                  <a16:creationId xmlns:a16="http://schemas.microsoft.com/office/drawing/2014/main" id="{B6D7F182-A709-4548-B36F-8E46150D61C5}"/>
                </a:ext>
              </a:extLst>
            </p:cNvPr>
            <p:cNvSpPr txBox="1"/>
            <p:nvPr/>
          </p:nvSpPr>
          <p:spPr>
            <a:xfrm>
              <a:off x="7240853" y="1978900"/>
              <a:ext cx="1563783" cy="397640"/>
            </a:xfrm>
            <a:prstGeom prst="rect">
              <a:avLst/>
            </a:prstGeom>
            <a:noFill/>
          </p:spPr>
          <p:txBody>
            <a:bodyPr wrap="none" rtlCol="0">
              <a:spAutoFit/>
            </a:bodyPr>
            <a:lstStyle/>
            <a:p>
              <a:r>
                <a:rPr lang="en-US" sz="1400" dirty="0"/>
                <a:t>195,199,768</a:t>
              </a:r>
            </a:p>
          </p:txBody>
        </p:sp>
        <p:sp>
          <p:nvSpPr>
            <p:cNvPr id="29" name="TextBox 28">
              <a:extLst>
                <a:ext uri="{FF2B5EF4-FFF2-40B4-BE49-F238E27FC236}">
                  <a16:creationId xmlns:a16="http://schemas.microsoft.com/office/drawing/2014/main" id="{6378CE9B-4251-6541-A794-A1EAC9B194B9}"/>
                </a:ext>
              </a:extLst>
            </p:cNvPr>
            <p:cNvSpPr txBox="1"/>
            <p:nvPr/>
          </p:nvSpPr>
          <p:spPr>
            <a:xfrm>
              <a:off x="7337727" y="2993715"/>
              <a:ext cx="1431908" cy="397640"/>
            </a:xfrm>
            <a:prstGeom prst="rect">
              <a:avLst/>
            </a:prstGeom>
            <a:noFill/>
          </p:spPr>
          <p:txBody>
            <a:bodyPr wrap="none" rtlCol="0">
              <a:spAutoFit/>
            </a:bodyPr>
            <a:lstStyle/>
            <a:p>
              <a:r>
                <a:rPr lang="en-US" sz="1400" dirty="0"/>
                <a:t>48,800,232</a:t>
              </a:r>
            </a:p>
          </p:txBody>
        </p:sp>
      </p:grpSp>
      <p:sp>
        <p:nvSpPr>
          <p:cNvPr id="30" name="Oval 29">
            <a:extLst>
              <a:ext uri="{FF2B5EF4-FFF2-40B4-BE49-F238E27FC236}">
                <a16:creationId xmlns:a16="http://schemas.microsoft.com/office/drawing/2014/main" id="{198E188E-D57C-A14E-8B4E-AA1D0E8423D2}"/>
              </a:ext>
            </a:extLst>
          </p:cNvPr>
          <p:cNvSpPr/>
          <p:nvPr/>
        </p:nvSpPr>
        <p:spPr>
          <a:xfrm>
            <a:off x="6064303" y="2822095"/>
            <a:ext cx="704627" cy="604348"/>
          </a:xfrm>
          <a:prstGeom prst="ellipse">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198E188E-D57C-A14E-8B4E-AA1D0E8423D2}"/>
              </a:ext>
            </a:extLst>
          </p:cNvPr>
          <p:cNvSpPr/>
          <p:nvPr/>
        </p:nvSpPr>
        <p:spPr>
          <a:xfrm>
            <a:off x="4739671" y="2802180"/>
            <a:ext cx="1043359" cy="604348"/>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ular Callout 2"/>
          <p:cNvSpPr/>
          <p:nvPr/>
        </p:nvSpPr>
        <p:spPr>
          <a:xfrm>
            <a:off x="2958991" y="4087155"/>
            <a:ext cx="1622538" cy="352511"/>
          </a:xfrm>
          <a:prstGeom prst="wedgeRoundRectCallout">
            <a:avLst>
              <a:gd name="adj1" fmla="val 62927"/>
              <a:gd name="adj2" fmla="val -304780"/>
              <a:gd name="adj3" fmla="val 16667"/>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Poorly Understood</a:t>
            </a:r>
            <a:endParaRPr lang="en-US" sz="1400" b="1" dirty="0"/>
          </a:p>
        </p:txBody>
      </p:sp>
      <p:sp>
        <p:nvSpPr>
          <p:cNvPr id="32" name="Rounded Rectangular Callout 31"/>
          <p:cNvSpPr/>
          <p:nvPr/>
        </p:nvSpPr>
        <p:spPr>
          <a:xfrm>
            <a:off x="6890413" y="1308950"/>
            <a:ext cx="1226466" cy="322518"/>
          </a:xfrm>
          <a:prstGeom prst="wedgeRoundRectCallout">
            <a:avLst>
              <a:gd name="adj1" fmla="val -73210"/>
              <a:gd name="adj2" fmla="val 430871"/>
              <a:gd name="adj3" fmla="val 16667"/>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Investigated</a:t>
            </a:r>
            <a:endParaRPr lang="en-US" sz="1400" b="1" dirty="0"/>
          </a:p>
        </p:txBody>
      </p:sp>
      <p:sp>
        <p:nvSpPr>
          <p:cNvPr id="33"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7</a:t>
            </a:fld>
            <a:endParaRPr lang="en-US"/>
          </a:p>
        </p:txBody>
      </p:sp>
    </p:spTree>
    <p:extLst>
      <p:ext uri="{BB962C8B-B14F-4D97-AF65-F5344CB8AC3E}">
        <p14:creationId xmlns:p14="http://schemas.microsoft.com/office/powerpoint/2010/main" val="5035176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0355" y="75425"/>
            <a:ext cx="7771285" cy="461963"/>
          </a:xfrm>
        </p:spPr>
        <p:txBody>
          <a:bodyPr/>
          <a:lstStyle/>
          <a:p>
            <a:r>
              <a:rPr lang="en-US" sz="2400" dirty="0"/>
              <a:t>Example: How </a:t>
            </a:r>
            <a:r>
              <a:rPr lang="en-US" sz="2400" dirty="0" smtClean="0"/>
              <a:t>safety thinking </a:t>
            </a:r>
            <a:r>
              <a:rPr lang="en-US" sz="2400" dirty="0"/>
              <a:t>affects safety policies</a:t>
            </a:r>
          </a:p>
        </p:txBody>
      </p:sp>
      <p:sp>
        <p:nvSpPr>
          <p:cNvPr id="4" name="Content Placeholder 3"/>
          <p:cNvSpPr>
            <a:spLocks noGrp="1"/>
          </p:cNvSpPr>
          <p:nvPr>
            <p:ph idx="1"/>
          </p:nvPr>
        </p:nvSpPr>
        <p:spPr>
          <a:xfrm>
            <a:off x="228601" y="2101288"/>
            <a:ext cx="7838254" cy="2659547"/>
          </a:xfrm>
        </p:spPr>
        <p:txBody>
          <a:bodyPr/>
          <a:lstStyle/>
          <a:p>
            <a:r>
              <a:rPr lang="en-US" dirty="0"/>
              <a:t>When we characterize safety only in terms of errors and failures, we ignore the vast majority of human impacts on the </a:t>
            </a:r>
            <a:r>
              <a:rPr lang="en-US" dirty="0" smtClean="0"/>
              <a:t>system</a:t>
            </a:r>
          </a:p>
          <a:p>
            <a:r>
              <a:rPr lang="en-US" dirty="0"/>
              <a:t>When policy decisions are based only on failure data, they are based on a very small sample of non-representative data</a:t>
            </a:r>
          </a:p>
          <a:p>
            <a:pPr marL="457200" lvl="1"/>
            <a:r>
              <a:rPr lang="en-US" dirty="0" smtClean="0"/>
              <a:t>Without </a:t>
            </a:r>
            <a:r>
              <a:rPr lang="en-US" dirty="0"/>
              <a:t>understanding the mechanisms by which safety is produced, any estimate or claim about the predicted safety of autonomous machine capabilities is inherently suspect</a:t>
            </a:r>
          </a:p>
          <a:p>
            <a:pPr marL="457200" lvl="1"/>
            <a:r>
              <a:rPr lang="en-US" dirty="0"/>
              <a:t>Removing the only demonstrated reliable source of safety-producing behavior without first understanding the capability being removed introduces unknown risks</a:t>
            </a:r>
            <a:endParaRPr lang="en-US" sz="2100" dirty="0"/>
          </a:p>
          <a:p>
            <a:endParaRPr lang="en-US" dirty="0"/>
          </a:p>
        </p:txBody>
      </p:sp>
      <p:sp>
        <p:nvSpPr>
          <p:cNvPr id="7" name="Title 1"/>
          <p:cNvSpPr txBox="1">
            <a:spLocks/>
          </p:cNvSpPr>
          <p:nvPr/>
        </p:nvSpPr>
        <p:spPr>
          <a:xfrm>
            <a:off x="1000335" y="737320"/>
            <a:ext cx="6452040" cy="132556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r>
              <a:rPr lang="en-US" b="1" kern="0" dirty="0" smtClean="0">
                <a:solidFill>
                  <a:schemeClr val="tx1"/>
                </a:solidFill>
              </a:rPr>
              <a:t>A Debatable Claim</a:t>
            </a:r>
            <a:r>
              <a:rPr lang="en-US" i="1" kern="0" dirty="0" smtClean="0">
                <a:solidFill>
                  <a:schemeClr val="tx1"/>
                </a:solidFill>
              </a:rPr>
              <a:t>: “To fast-forward to the </a:t>
            </a:r>
            <a:r>
              <a:rPr lang="en-US" i="1" u="sng" kern="0" dirty="0" smtClean="0">
                <a:solidFill>
                  <a:schemeClr val="tx1"/>
                </a:solidFill>
              </a:rPr>
              <a:t>safest possible operational state </a:t>
            </a:r>
            <a:r>
              <a:rPr lang="en-US" i="1" kern="0" dirty="0" smtClean="0">
                <a:solidFill>
                  <a:schemeClr val="tx1"/>
                </a:solidFill>
              </a:rPr>
              <a:t>for vertical takeoff and landing vehicles, network operators will be interested in the path that realizes </a:t>
            </a:r>
            <a:r>
              <a:rPr lang="en-US" i="1" u="sng" kern="0" dirty="0" smtClean="0">
                <a:solidFill>
                  <a:schemeClr val="tx1"/>
                </a:solidFill>
              </a:rPr>
              <a:t>full autonomy as quickly as possible</a:t>
            </a:r>
            <a:r>
              <a:rPr lang="en-US" i="1" kern="0" dirty="0" smtClean="0">
                <a:solidFill>
                  <a:schemeClr val="tx1"/>
                </a:solidFill>
              </a:rPr>
              <a:t>.” (Uber, 2016)</a:t>
            </a:r>
          </a:p>
        </p:txBody>
      </p:sp>
      <p:sp>
        <p:nvSpPr>
          <p:cNvPr id="5"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8</a:t>
            </a:fld>
            <a:endParaRPr lang="en-US" dirty="0"/>
          </a:p>
        </p:txBody>
      </p:sp>
    </p:spTree>
    <p:extLst>
      <p:ext uri="{BB962C8B-B14F-4D97-AF65-F5344CB8AC3E}">
        <p14:creationId xmlns:p14="http://schemas.microsoft.com/office/powerpoint/2010/main" val="2867980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5855" y="805120"/>
            <a:ext cx="7719405" cy="3917310"/>
          </a:xfrm>
        </p:spPr>
        <p:txBody>
          <a:bodyPr/>
          <a:lstStyle/>
          <a:p>
            <a:pPr marL="341313" indent="-341313">
              <a:spcBef>
                <a:spcPts val="600"/>
              </a:spcBef>
            </a:pPr>
            <a:r>
              <a:rPr lang="en-US" sz="2000" dirty="0" smtClean="0"/>
              <a:t>What data about safety-producing behaviors can we collect and analyze?</a:t>
            </a:r>
          </a:p>
          <a:p>
            <a:pPr marL="573088" lvl="1" indent="-230188">
              <a:spcBef>
                <a:spcPts val="600"/>
              </a:spcBef>
            </a:pPr>
            <a:r>
              <a:rPr lang="en-US" sz="1800" dirty="0"/>
              <a:t>What data do we already collect, but could analyze differently?</a:t>
            </a:r>
          </a:p>
          <a:p>
            <a:pPr marL="573088" lvl="1" indent="-230188">
              <a:spcBef>
                <a:spcPts val="600"/>
              </a:spcBef>
            </a:pPr>
            <a:r>
              <a:rPr lang="en-US" sz="1800" dirty="0"/>
              <a:t>What data </a:t>
            </a:r>
            <a:r>
              <a:rPr lang="en-US" sz="1800" i="1" dirty="0"/>
              <a:t>could</a:t>
            </a:r>
            <a:r>
              <a:rPr lang="en-US" sz="1800" dirty="0"/>
              <a:t> we collect and analyze, but do not?</a:t>
            </a:r>
          </a:p>
          <a:p>
            <a:pPr marL="573088" lvl="1" indent="-230188">
              <a:spcBef>
                <a:spcPts val="600"/>
              </a:spcBef>
            </a:pPr>
            <a:r>
              <a:rPr lang="en-US" sz="1800" dirty="0" smtClean="0"/>
              <a:t>Operator-, observer-, &amp; system-generated data</a:t>
            </a:r>
          </a:p>
          <a:p>
            <a:pPr marL="342900" indent="-342900">
              <a:spcBef>
                <a:spcPts val="600"/>
              </a:spcBef>
            </a:pPr>
            <a:r>
              <a:rPr lang="en-US" sz="2000" dirty="0" smtClean="0"/>
              <a:t>How </a:t>
            </a:r>
            <a:r>
              <a:rPr lang="en-US" sz="2000" dirty="0"/>
              <a:t>can we measure the </a:t>
            </a:r>
            <a:r>
              <a:rPr lang="en-US" sz="2000" dirty="0" smtClean="0"/>
              <a:t>“productive safety” </a:t>
            </a:r>
            <a:r>
              <a:rPr lang="en-US" sz="2000" dirty="0"/>
              <a:t>capability of a system</a:t>
            </a:r>
            <a:r>
              <a:rPr lang="en-US" sz="2000" dirty="0" smtClean="0"/>
              <a:t>?</a:t>
            </a:r>
          </a:p>
          <a:p>
            <a:pPr marL="571500" lvl="1" indent="-230188">
              <a:spcBef>
                <a:spcPts val="600"/>
              </a:spcBef>
            </a:pPr>
            <a:r>
              <a:rPr lang="en-US" sz="1800" dirty="0" smtClean="0"/>
              <a:t>How do operators prevent, prepare </a:t>
            </a:r>
            <a:r>
              <a:rPr lang="en-US" sz="1800" dirty="0"/>
              <a:t>for, and </a:t>
            </a:r>
            <a:r>
              <a:rPr lang="en-US" sz="1800" dirty="0" smtClean="0"/>
              <a:t>recover </a:t>
            </a:r>
            <a:r>
              <a:rPr lang="en-US" sz="1800" dirty="0"/>
              <a:t>from </a:t>
            </a:r>
            <a:r>
              <a:rPr lang="en-US" sz="1800" dirty="0" smtClean="0"/>
              <a:t>failure?</a:t>
            </a:r>
          </a:p>
          <a:p>
            <a:pPr marL="571500" lvl="1" indent="-230188">
              <a:spcBef>
                <a:spcPts val="600"/>
              </a:spcBef>
            </a:pPr>
            <a:r>
              <a:rPr lang="en-US" sz="1800" dirty="0" smtClean="0"/>
              <a:t>How do operators create and leverage safety-building opportunities?</a:t>
            </a:r>
          </a:p>
          <a:p>
            <a:pPr marL="571500" lvl="1" indent="-230188">
              <a:spcBef>
                <a:spcPts val="600"/>
              </a:spcBef>
            </a:pPr>
            <a:r>
              <a:rPr lang="en-US" sz="1800" dirty="0"/>
              <a:t>How does the </a:t>
            </a:r>
            <a:r>
              <a:rPr lang="en-US" sz="1800" dirty="0" smtClean="0"/>
              <a:t>design </a:t>
            </a:r>
            <a:r>
              <a:rPr lang="en-US" sz="1800" dirty="0"/>
              <a:t>of the system (hardware, software, training, procedures, </a:t>
            </a:r>
            <a:r>
              <a:rPr lang="en-US" sz="1800" dirty="0" smtClean="0"/>
              <a:t>policies, etc.) support </a:t>
            </a:r>
            <a:r>
              <a:rPr lang="en-US" sz="1800" dirty="0"/>
              <a:t>or </a:t>
            </a:r>
            <a:r>
              <a:rPr lang="en-US" sz="1800" dirty="0" smtClean="0"/>
              <a:t>hinder exercising these capabilities?</a:t>
            </a:r>
            <a:endParaRPr lang="en-US" sz="1800" dirty="0"/>
          </a:p>
        </p:txBody>
      </p:sp>
      <p:sp>
        <p:nvSpPr>
          <p:cNvPr id="3" name="Title 2"/>
          <p:cNvSpPr>
            <a:spLocks noGrp="1"/>
          </p:cNvSpPr>
          <p:nvPr>
            <p:ph type="title"/>
          </p:nvPr>
        </p:nvSpPr>
        <p:spPr>
          <a:xfrm>
            <a:off x="228601" y="75425"/>
            <a:ext cx="7659704" cy="461963"/>
          </a:xfrm>
        </p:spPr>
        <p:txBody>
          <a:bodyPr/>
          <a:lstStyle/>
          <a:p>
            <a:r>
              <a:rPr lang="en-US" sz="2400" dirty="0" smtClean="0"/>
              <a:t>Identifying “Useful” Sources of Data</a:t>
            </a:r>
            <a:endParaRPr lang="en-US" sz="2400" dirty="0"/>
          </a:p>
        </p:txBody>
      </p:sp>
      <p:sp>
        <p:nvSpPr>
          <p:cNvPr id="4"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9</a:t>
            </a:fld>
            <a:endParaRPr lang="en-US"/>
          </a:p>
        </p:txBody>
      </p:sp>
    </p:spTree>
    <p:extLst>
      <p:ext uri="{BB962C8B-B14F-4D97-AF65-F5344CB8AC3E}">
        <p14:creationId xmlns:p14="http://schemas.microsoft.com/office/powerpoint/2010/main" val="4358056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1368638"/>
            <a:ext cx="9144000" cy="37748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117020" y="766715"/>
            <a:ext cx="2103120" cy="3917310"/>
          </a:xfrm>
          <a:ln>
            <a:noFill/>
          </a:ln>
        </p:spPr>
        <p:txBody>
          <a:bodyPr/>
          <a:lstStyle/>
          <a:p>
            <a:pPr marL="0" indent="0" algn="ctr">
              <a:spcBef>
                <a:spcPts val="600"/>
              </a:spcBef>
              <a:buNone/>
            </a:pPr>
            <a:r>
              <a:rPr lang="en-US" sz="2400" dirty="0" smtClean="0"/>
              <a:t>Anticipate</a:t>
            </a:r>
          </a:p>
          <a:p>
            <a:pPr marL="214313" lvl="1">
              <a:spcBef>
                <a:spcPts val="0"/>
              </a:spcBef>
            </a:pPr>
            <a:endParaRPr lang="en-US" sz="1200" dirty="0" smtClean="0"/>
          </a:p>
          <a:p>
            <a:pPr marL="214313" lvl="1">
              <a:spcBef>
                <a:spcPts val="0"/>
              </a:spcBef>
            </a:pPr>
            <a:endParaRPr lang="en-US" sz="1200" dirty="0"/>
          </a:p>
          <a:p>
            <a:pPr marL="111125" lvl="1" indent="-111125">
              <a:spcBef>
                <a:spcPts val="200"/>
              </a:spcBef>
            </a:pPr>
            <a:r>
              <a:rPr lang="en-US" sz="1100" dirty="0"/>
              <a:t>Identify possible future changes, disturbances, or opportunities​</a:t>
            </a:r>
          </a:p>
          <a:p>
            <a:pPr marL="111125" lvl="1" indent="-111125">
              <a:spcBef>
                <a:spcPts val="200"/>
              </a:spcBef>
            </a:pPr>
            <a:r>
              <a:rPr lang="en-US" sz="1100" dirty="0" smtClean="0"/>
              <a:t>Share </a:t>
            </a:r>
            <a:r>
              <a:rPr lang="en-US" sz="1100" dirty="0"/>
              <a:t>information to fill predicted knowledge gaps​</a:t>
            </a:r>
          </a:p>
          <a:p>
            <a:pPr marL="111125" lvl="1" indent="-111125">
              <a:spcBef>
                <a:spcPts val="200"/>
              </a:spcBef>
            </a:pPr>
            <a:r>
              <a:rPr lang="en-US" sz="1100" dirty="0" smtClean="0"/>
              <a:t>Identify </a:t>
            </a:r>
            <a:r>
              <a:rPr lang="en-US" sz="1100" dirty="0"/>
              <a:t>predicted limits on current or planned procedure​</a:t>
            </a:r>
          </a:p>
          <a:p>
            <a:pPr marL="111125" lvl="1" indent="-111125">
              <a:spcBef>
                <a:spcPts val="200"/>
              </a:spcBef>
            </a:pPr>
            <a:r>
              <a:rPr lang="en-US" sz="1100" dirty="0" smtClean="0"/>
              <a:t>Reprioritize </a:t>
            </a:r>
            <a:r>
              <a:rPr lang="en-US" sz="1100" dirty="0"/>
              <a:t>and schedule current tasks to prepare for predicted resource constraints​</a:t>
            </a:r>
          </a:p>
          <a:p>
            <a:pPr marL="111125" lvl="1" indent="-111125">
              <a:spcBef>
                <a:spcPts val="200"/>
              </a:spcBef>
            </a:pPr>
            <a:r>
              <a:rPr lang="en-US" sz="1100" dirty="0" smtClean="0"/>
              <a:t>Prepare </a:t>
            </a:r>
            <a:r>
              <a:rPr lang="en-US" sz="1100" dirty="0"/>
              <a:t>response for predicted event​</a:t>
            </a:r>
          </a:p>
          <a:p>
            <a:pPr marL="111125" lvl="1" indent="-111125">
              <a:spcBef>
                <a:spcPts val="200"/>
              </a:spcBef>
            </a:pPr>
            <a:r>
              <a:rPr lang="en-US" sz="1100" dirty="0" smtClean="0"/>
              <a:t>Identify </a:t>
            </a:r>
            <a:r>
              <a:rPr lang="en-US" sz="1100" dirty="0"/>
              <a:t>cues/triggering conditions for which to monitor​</a:t>
            </a:r>
          </a:p>
          <a:p>
            <a:pPr marL="111125" lvl="1" indent="-111125">
              <a:spcBef>
                <a:spcPts val="200"/>
              </a:spcBef>
            </a:pPr>
            <a:r>
              <a:rPr lang="en-US" sz="1100" dirty="0" smtClean="0"/>
              <a:t>Conduct </a:t>
            </a:r>
            <a:r>
              <a:rPr lang="en-US" sz="1100" dirty="0"/>
              <a:t>pre-event briefing to discuss what to expect</a:t>
            </a:r>
            <a:r>
              <a:rPr lang="en-US" sz="1100" dirty="0" smtClean="0"/>
              <a:t>​</a:t>
            </a:r>
            <a:endParaRPr lang="en-US" sz="1100" dirty="0"/>
          </a:p>
        </p:txBody>
      </p:sp>
      <p:sp>
        <p:nvSpPr>
          <p:cNvPr id="3" name="Title 2"/>
          <p:cNvSpPr>
            <a:spLocks noGrp="1"/>
          </p:cNvSpPr>
          <p:nvPr>
            <p:ph type="title"/>
          </p:nvPr>
        </p:nvSpPr>
        <p:spPr>
          <a:xfrm>
            <a:off x="1805" y="75425"/>
            <a:ext cx="8145494" cy="461963"/>
          </a:xfrm>
        </p:spPr>
        <p:txBody>
          <a:bodyPr/>
          <a:lstStyle/>
          <a:p>
            <a:r>
              <a:rPr lang="en-US" sz="2400" dirty="0" smtClean="0"/>
              <a:t>Identify “resilient </a:t>
            </a:r>
            <a:r>
              <a:rPr lang="en-US" sz="2400" dirty="0"/>
              <a:t>p</a:t>
            </a:r>
            <a:r>
              <a:rPr lang="en-US" sz="2400" dirty="0" smtClean="0"/>
              <a:t>erformance” strategy framework</a:t>
            </a:r>
            <a:endParaRPr lang="en-US" sz="2400" dirty="0"/>
          </a:p>
        </p:txBody>
      </p:sp>
      <p:sp>
        <p:nvSpPr>
          <p:cNvPr id="4" name="Content Placeholder 1"/>
          <p:cNvSpPr txBox="1">
            <a:spLocks/>
          </p:cNvSpPr>
          <p:nvPr/>
        </p:nvSpPr>
        <p:spPr>
          <a:xfrm>
            <a:off x="2190890" y="766231"/>
            <a:ext cx="2103120" cy="3917310"/>
          </a:xfrm>
          <a:prstGeom prst="rect">
            <a:avLst/>
          </a:prstGeom>
          <a:ln>
            <a:noFill/>
          </a:ln>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11125" indent="-111125" algn="ctr">
              <a:spcBef>
                <a:spcPts val="600"/>
              </a:spcBef>
              <a:buFont typeface="Wingdings" panose="05000000000000000000" pitchFamily="2" charset="2"/>
              <a:buNone/>
            </a:pPr>
            <a:r>
              <a:rPr lang="en-US" sz="2400" dirty="0" smtClean="0"/>
              <a:t>Monitor</a:t>
            </a:r>
          </a:p>
          <a:p>
            <a:pPr marL="111125" lvl="1" indent="-111125">
              <a:spcBef>
                <a:spcPts val="0"/>
              </a:spcBef>
            </a:pPr>
            <a:endParaRPr lang="en-US" sz="1200" dirty="0" smtClean="0"/>
          </a:p>
          <a:p>
            <a:pPr marL="111125" lvl="1" indent="-111125">
              <a:spcBef>
                <a:spcPts val="0"/>
              </a:spcBef>
            </a:pPr>
            <a:endParaRPr lang="en-US" sz="1200" dirty="0" smtClean="0"/>
          </a:p>
          <a:p>
            <a:pPr marL="111125" lvl="1" indent="-111125">
              <a:spcBef>
                <a:spcPts val="200"/>
              </a:spcBef>
            </a:pPr>
            <a:r>
              <a:rPr lang="en-US" sz="1100" dirty="0" smtClean="0"/>
              <a:t>Monitor </a:t>
            </a:r>
            <a:r>
              <a:rPr lang="en-US" sz="1100" dirty="0"/>
              <a:t>external conditions (environment, automation, other people, etc.) for cues signaling change from normal​</a:t>
            </a:r>
          </a:p>
          <a:p>
            <a:pPr marL="111125" lvl="1" indent="-111125">
              <a:spcBef>
                <a:spcPts val="200"/>
              </a:spcBef>
            </a:pPr>
            <a:r>
              <a:rPr lang="en-US" sz="1100" dirty="0" smtClean="0"/>
              <a:t>Monitor </a:t>
            </a:r>
            <a:r>
              <a:rPr lang="en-US" sz="1100" dirty="0"/>
              <a:t>external conditions (environment, automation, other people, etc.) for cues signaling need to adjust​</a:t>
            </a:r>
          </a:p>
          <a:p>
            <a:pPr marL="111125" lvl="1" indent="-111125">
              <a:spcBef>
                <a:spcPts val="200"/>
              </a:spcBef>
            </a:pPr>
            <a:r>
              <a:rPr lang="en-US" sz="1100" dirty="0" smtClean="0"/>
              <a:t>Monitor </a:t>
            </a:r>
            <a:r>
              <a:rPr lang="en-US" sz="1100" dirty="0"/>
              <a:t>own internal state for cues signaling change from normal​</a:t>
            </a:r>
          </a:p>
          <a:p>
            <a:pPr marL="111125" lvl="1" indent="-111125">
              <a:spcBef>
                <a:spcPts val="200"/>
              </a:spcBef>
            </a:pPr>
            <a:r>
              <a:rPr lang="en-US" sz="1100" dirty="0" smtClean="0"/>
              <a:t>Monitor </a:t>
            </a:r>
            <a:r>
              <a:rPr lang="en-US" sz="1100" dirty="0"/>
              <a:t>own internal state </a:t>
            </a:r>
            <a:r>
              <a:rPr lang="en-US" sz="1100" dirty="0" smtClean="0"/>
              <a:t>for </a:t>
            </a:r>
            <a:r>
              <a:rPr lang="en-US" sz="1100" dirty="0"/>
              <a:t>cues signaling need to adjust​</a:t>
            </a:r>
          </a:p>
          <a:p>
            <a:pPr marL="111125" lvl="1" indent="-111125">
              <a:spcBef>
                <a:spcPts val="0"/>
              </a:spcBef>
            </a:pPr>
            <a:endParaRPr lang="en-US" sz="1100" dirty="0"/>
          </a:p>
        </p:txBody>
      </p:sp>
      <p:sp>
        <p:nvSpPr>
          <p:cNvPr id="5" name="Content Placeholder 1"/>
          <p:cNvSpPr txBox="1">
            <a:spLocks/>
          </p:cNvSpPr>
          <p:nvPr/>
        </p:nvSpPr>
        <p:spPr>
          <a:xfrm>
            <a:off x="4303165" y="766231"/>
            <a:ext cx="2377440" cy="3917310"/>
          </a:xfrm>
          <a:prstGeom prst="rect">
            <a:avLst/>
          </a:prstGeom>
          <a:ln>
            <a:noFill/>
          </a:ln>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11125" indent="-111125" algn="ctr">
              <a:spcBef>
                <a:spcPts val="600"/>
              </a:spcBef>
              <a:buFont typeface="Wingdings" panose="05000000000000000000" pitchFamily="2" charset="2"/>
              <a:buNone/>
            </a:pPr>
            <a:r>
              <a:rPr lang="en-US" sz="2400" dirty="0" smtClean="0"/>
              <a:t>Respond</a:t>
            </a:r>
          </a:p>
          <a:p>
            <a:pPr marL="111125" lvl="1" indent="-111125">
              <a:spcBef>
                <a:spcPts val="0"/>
              </a:spcBef>
            </a:pPr>
            <a:endParaRPr lang="en-US" sz="1100" dirty="0" smtClean="0"/>
          </a:p>
          <a:p>
            <a:pPr marL="111125" lvl="1" indent="-111125">
              <a:spcBef>
                <a:spcPts val="0"/>
              </a:spcBef>
            </a:pPr>
            <a:endParaRPr lang="en-US" sz="1100" dirty="0" smtClean="0"/>
          </a:p>
          <a:p>
            <a:pPr marL="111125" lvl="1" indent="-111125">
              <a:spcBef>
                <a:spcPts val="0"/>
              </a:spcBef>
            </a:pPr>
            <a:r>
              <a:rPr lang="en-US" sz="1000" dirty="0" smtClean="0"/>
              <a:t>Adjust current </a:t>
            </a:r>
            <a:r>
              <a:rPr lang="en-US" sz="1000" dirty="0"/>
              <a:t>plan to avoid harm or address threat​</a:t>
            </a:r>
          </a:p>
          <a:p>
            <a:pPr marL="111125" lvl="1" indent="-111125">
              <a:spcBef>
                <a:spcPts val="0"/>
              </a:spcBef>
            </a:pPr>
            <a:r>
              <a:rPr lang="en-US" sz="1000" dirty="0" smtClean="0"/>
              <a:t>Adjust current </a:t>
            </a:r>
            <a:r>
              <a:rPr lang="en-US" sz="1000" dirty="0"/>
              <a:t>plan to leverage an opportunity​</a:t>
            </a:r>
          </a:p>
          <a:p>
            <a:pPr marL="111125" lvl="1" indent="-111125">
              <a:spcBef>
                <a:spcPts val="0"/>
              </a:spcBef>
            </a:pPr>
            <a:r>
              <a:rPr lang="en-US" sz="1000" dirty="0" smtClean="0"/>
              <a:t>Defer </a:t>
            </a:r>
            <a:r>
              <a:rPr lang="en-US" sz="1000" dirty="0"/>
              <a:t>adjusting plan to gather information​</a:t>
            </a:r>
          </a:p>
          <a:p>
            <a:pPr marL="111125" lvl="1" indent="-111125">
              <a:spcBef>
                <a:spcPts val="0"/>
              </a:spcBef>
            </a:pPr>
            <a:r>
              <a:rPr lang="en-US" sz="1000" dirty="0" smtClean="0"/>
              <a:t>Recruit </a:t>
            </a:r>
            <a:r>
              <a:rPr lang="en-US" sz="1000" dirty="0"/>
              <a:t>additional resources to compensate for resource constraints​</a:t>
            </a:r>
          </a:p>
          <a:p>
            <a:pPr marL="111125" lvl="1" indent="-111125">
              <a:spcBef>
                <a:spcPts val="0"/>
              </a:spcBef>
            </a:pPr>
            <a:r>
              <a:rPr lang="en-US" sz="1000" dirty="0" smtClean="0"/>
              <a:t>Reprioritize </a:t>
            </a:r>
            <a:r>
              <a:rPr lang="en-US" sz="1000" dirty="0"/>
              <a:t>tasks to compensate for resource constraints​</a:t>
            </a:r>
          </a:p>
          <a:p>
            <a:pPr marL="111125" lvl="1" indent="-111125">
              <a:spcBef>
                <a:spcPts val="0"/>
              </a:spcBef>
            </a:pPr>
            <a:r>
              <a:rPr lang="en-US" sz="1000" dirty="0" smtClean="0"/>
              <a:t>Slow </a:t>
            </a:r>
            <a:r>
              <a:rPr lang="en-US" sz="1000" dirty="0"/>
              <a:t>operational pace/create time to compensate for resource constraints​</a:t>
            </a:r>
          </a:p>
          <a:p>
            <a:pPr marL="111125" lvl="1" indent="-111125">
              <a:spcBef>
                <a:spcPts val="0"/>
              </a:spcBef>
            </a:pPr>
            <a:r>
              <a:rPr lang="en-US" sz="1000" dirty="0" smtClean="0"/>
              <a:t>Redistribute </a:t>
            </a:r>
            <a:r>
              <a:rPr lang="en-US" sz="1000" dirty="0"/>
              <a:t>workload to compensate for resource constraints​</a:t>
            </a:r>
          </a:p>
          <a:p>
            <a:pPr marL="111125" lvl="1" indent="-111125">
              <a:spcBef>
                <a:spcPts val="0"/>
              </a:spcBef>
            </a:pPr>
            <a:r>
              <a:rPr lang="en-US" sz="1000" dirty="0" smtClean="0"/>
              <a:t>Adjust </a:t>
            </a:r>
            <a:r>
              <a:rPr lang="en-US" sz="1000" dirty="0"/>
              <a:t>plan to create or maintain required working conditions for others​</a:t>
            </a:r>
          </a:p>
          <a:p>
            <a:pPr marL="111125" lvl="1" indent="-111125">
              <a:spcBef>
                <a:spcPts val="0"/>
              </a:spcBef>
            </a:pPr>
            <a:r>
              <a:rPr lang="en-US" sz="1000" dirty="0" smtClean="0"/>
              <a:t>Negotiate </a:t>
            </a:r>
            <a:r>
              <a:rPr lang="en-US" sz="1000" dirty="0"/>
              <a:t>adjustments to plan to create or maintain required working conditions​</a:t>
            </a:r>
          </a:p>
          <a:p>
            <a:pPr marL="111125" lvl="1" indent="-111125">
              <a:spcBef>
                <a:spcPts val="0"/>
              </a:spcBef>
            </a:pPr>
            <a:r>
              <a:rPr lang="en-US" sz="1000" dirty="0" smtClean="0"/>
              <a:t>Change </a:t>
            </a:r>
            <a:r>
              <a:rPr lang="en-US" sz="1000" dirty="0"/>
              <a:t>mode of operation </a:t>
            </a:r>
            <a:r>
              <a:rPr lang="en-US" sz="1000" dirty="0" smtClean="0"/>
              <a:t>to </a:t>
            </a:r>
            <a:r>
              <a:rPr lang="en-US" sz="1000" dirty="0"/>
              <a:t>create or maintain required working conditions</a:t>
            </a:r>
            <a:r>
              <a:rPr lang="en-US" sz="1000" dirty="0" smtClean="0"/>
              <a:t>​</a:t>
            </a:r>
            <a:endParaRPr lang="en-US" sz="1000" dirty="0"/>
          </a:p>
        </p:txBody>
      </p:sp>
      <p:sp>
        <p:nvSpPr>
          <p:cNvPr id="6" name="Content Placeholder 1"/>
          <p:cNvSpPr txBox="1">
            <a:spLocks/>
          </p:cNvSpPr>
          <p:nvPr/>
        </p:nvSpPr>
        <p:spPr>
          <a:xfrm>
            <a:off x="6645870" y="766231"/>
            <a:ext cx="2103120" cy="3917310"/>
          </a:xfrm>
          <a:prstGeom prst="rect">
            <a:avLst/>
          </a:prstGeom>
          <a:ln>
            <a:noFill/>
          </a:ln>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11125" indent="-111125" algn="ctr">
              <a:spcBef>
                <a:spcPts val="600"/>
              </a:spcBef>
              <a:buFont typeface="Wingdings" panose="05000000000000000000" pitchFamily="2" charset="2"/>
              <a:buNone/>
            </a:pPr>
            <a:r>
              <a:rPr lang="en-US" sz="2400" dirty="0" smtClean="0"/>
              <a:t>Learn</a:t>
            </a:r>
          </a:p>
          <a:p>
            <a:pPr marL="111125" lvl="1" indent="-111125">
              <a:spcBef>
                <a:spcPts val="0"/>
              </a:spcBef>
            </a:pPr>
            <a:endParaRPr lang="en-US" sz="1200" dirty="0" smtClean="0"/>
          </a:p>
          <a:p>
            <a:pPr marL="111125" lvl="1" indent="-111125">
              <a:spcBef>
                <a:spcPts val="0"/>
              </a:spcBef>
            </a:pPr>
            <a:endParaRPr lang="en-US" sz="1200" dirty="0" smtClean="0"/>
          </a:p>
          <a:p>
            <a:pPr marL="111125" lvl="1" indent="-111125">
              <a:spcBef>
                <a:spcPts val="200"/>
              </a:spcBef>
            </a:pPr>
            <a:r>
              <a:rPr lang="en-US" sz="1100" dirty="0" smtClean="0"/>
              <a:t>Apply </a:t>
            </a:r>
            <a:r>
              <a:rPr lang="en-US" sz="1100" dirty="0"/>
              <a:t>what was learned to identify appropriate response​</a:t>
            </a:r>
          </a:p>
          <a:p>
            <a:pPr marL="111125" lvl="1" indent="-111125">
              <a:spcBef>
                <a:spcPts val="200"/>
              </a:spcBef>
            </a:pPr>
            <a:r>
              <a:rPr lang="en-US" sz="1100" dirty="0" smtClean="0"/>
              <a:t>Apply </a:t>
            </a:r>
            <a:r>
              <a:rPr lang="en-US" sz="1100" dirty="0"/>
              <a:t>what was learned to identify what to monitor for​</a:t>
            </a:r>
          </a:p>
          <a:p>
            <a:pPr marL="111125" lvl="1" indent="-111125">
              <a:spcBef>
                <a:spcPts val="200"/>
              </a:spcBef>
            </a:pPr>
            <a:r>
              <a:rPr lang="en-US" sz="1100" dirty="0" smtClean="0"/>
              <a:t>Apply </a:t>
            </a:r>
            <a:r>
              <a:rPr lang="en-US" sz="1100" dirty="0"/>
              <a:t>what was learned to predict what will happen​</a:t>
            </a:r>
          </a:p>
          <a:p>
            <a:pPr marL="111125" lvl="1" indent="-111125">
              <a:spcBef>
                <a:spcPts val="200"/>
              </a:spcBef>
            </a:pPr>
            <a:r>
              <a:rPr lang="en-US" sz="1100" dirty="0" smtClean="0"/>
              <a:t>Leverage </a:t>
            </a:r>
            <a:r>
              <a:rPr lang="en-US" sz="1100" dirty="0"/>
              <a:t>knowledge to understand formal expectations​</a:t>
            </a:r>
          </a:p>
          <a:p>
            <a:pPr marL="111125" lvl="1" indent="-111125">
              <a:spcBef>
                <a:spcPts val="200"/>
              </a:spcBef>
            </a:pPr>
            <a:r>
              <a:rPr lang="en-US" sz="1100" dirty="0" smtClean="0"/>
              <a:t>Share </a:t>
            </a:r>
            <a:r>
              <a:rPr lang="en-US" sz="1100" dirty="0"/>
              <a:t>information </a:t>
            </a:r>
            <a:r>
              <a:rPr lang="en-US" sz="1100" dirty="0" smtClean="0"/>
              <a:t>to facilitate </a:t>
            </a:r>
            <a:r>
              <a:rPr lang="en-US" sz="1100" dirty="0"/>
              <a:t>others' learning or fill current knowledge gaps​</a:t>
            </a:r>
          </a:p>
          <a:p>
            <a:pPr marL="111125" lvl="1" indent="-111125">
              <a:spcBef>
                <a:spcPts val="200"/>
              </a:spcBef>
            </a:pPr>
            <a:r>
              <a:rPr lang="en-US" sz="1100" dirty="0" smtClean="0"/>
              <a:t>Conduct </a:t>
            </a:r>
            <a:r>
              <a:rPr lang="en-US" sz="1100" dirty="0"/>
              <a:t>after-action briefing to discuss what happened</a:t>
            </a:r>
            <a:r>
              <a:rPr lang="en-US" sz="1100" dirty="0" smtClean="0"/>
              <a:t>​</a:t>
            </a:r>
            <a:endParaRPr lang="en-US" sz="1100" dirty="0"/>
          </a:p>
        </p:txBody>
      </p:sp>
      <p:sp>
        <p:nvSpPr>
          <p:cNvPr id="7" name="Right Arrow 6"/>
          <p:cNvSpPr/>
          <p:nvPr/>
        </p:nvSpPr>
        <p:spPr>
          <a:xfrm>
            <a:off x="1980935" y="920335"/>
            <a:ext cx="576075" cy="1920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4058453" y="920335"/>
            <a:ext cx="576075" cy="1920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6408730" y="920334"/>
            <a:ext cx="576075" cy="192025"/>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1038741" y="1156052"/>
            <a:ext cx="6720876" cy="301953"/>
            <a:chOff x="1038741" y="1130688"/>
            <a:chExt cx="6720876" cy="301953"/>
          </a:xfrm>
        </p:grpSpPr>
        <p:sp>
          <p:nvSpPr>
            <p:cNvPr id="10" name="Right Arrow 9"/>
            <p:cNvSpPr/>
            <p:nvPr/>
          </p:nvSpPr>
          <p:spPr>
            <a:xfrm rot="16200000">
              <a:off x="986096" y="1183333"/>
              <a:ext cx="288911" cy="18362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16200000">
              <a:off x="3061228" y="1183334"/>
              <a:ext cx="288911" cy="18362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6200000">
              <a:off x="5394784" y="1183333"/>
              <a:ext cx="288911" cy="18362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6200000">
              <a:off x="7564031" y="1228173"/>
              <a:ext cx="288911" cy="102260"/>
            </a:xfrm>
            <a:prstGeom prst="rightArrow">
              <a:avLst>
                <a:gd name="adj1" fmla="val 10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a:off x="1090151" y="1341201"/>
              <a:ext cx="6669466" cy="91440"/>
            </a:xfrm>
            <a:prstGeom prst="rightArrow">
              <a:avLst>
                <a:gd name="adj1" fmla="val 10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 name="Straight Connector 16"/>
          <p:cNvCxnSpPr/>
          <p:nvPr/>
        </p:nvCxnSpPr>
        <p:spPr>
          <a:xfrm>
            <a:off x="2190890" y="1572736"/>
            <a:ext cx="0" cy="299559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645870" y="1611141"/>
            <a:ext cx="0" cy="299559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85235" y="1584246"/>
            <a:ext cx="0" cy="299559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1"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10</a:t>
            </a:fld>
            <a:endParaRPr lang="en-US"/>
          </a:p>
        </p:txBody>
      </p:sp>
    </p:spTree>
    <p:extLst>
      <p:ext uri="{BB962C8B-B14F-4D97-AF65-F5344CB8AC3E}">
        <p14:creationId xmlns:p14="http://schemas.microsoft.com/office/powerpoint/2010/main" val="38490498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1" y="75425"/>
            <a:ext cx="7659704" cy="461963"/>
          </a:xfrm>
        </p:spPr>
        <p:txBody>
          <a:bodyPr/>
          <a:lstStyle/>
          <a:p>
            <a:r>
              <a:rPr lang="en-US" sz="2400" dirty="0" smtClean="0"/>
              <a:t>Example: Operator-generated </a:t>
            </a:r>
            <a:r>
              <a:rPr lang="en-US" sz="2400" dirty="0"/>
              <a:t>d</a:t>
            </a:r>
            <a:r>
              <a:rPr lang="en-US" sz="2400" dirty="0" smtClean="0"/>
              <a:t>ata</a:t>
            </a:r>
            <a:endParaRPr lang="en-US" sz="2400" dirty="0"/>
          </a:p>
        </p:txBody>
      </p:sp>
      <p:grpSp>
        <p:nvGrpSpPr>
          <p:cNvPr id="20" name="Group 19"/>
          <p:cNvGrpSpPr/>
          <p:nvPr/>
        </p:nvGrpSpPr>
        <p:grpSpPr>
          <a:xfrm>
            <a:off x="273889" y="728310"/>
            <a:ext cx="8292231" cy="4058274"/>
            <a:chOff x="320924" y="728310"/>
            <a:chExt cx="8292231" cy="4058274"/>
          </a:xfrm>
        </p:grpSpPr>
        <p:sp>
          <p:nvSpPr>
            <p:cNvPr id="5" name="Content Placeholder 1"/>
            <p:cNvSpPr txBox="1">
              <a:spLocks/>
            </p:cNvSpPr>
            <p:nvPr/>
          </p:nvSpPr>
          <p:spPr bwMode="auto">
            <a:xfrm>
              <a:off x="2260373" y="728310"/>
              <a:ext cx="3837950" cy="40582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171450" indent="-171450" algn="l" defTabSz="342900" rtl="0" eaLnBrk="0" fontAlgn="base" hangingPunct="0">
                <a:spcBef>
                  <a:spcPct val="20000"/>
                </a:spcBef>
                <a:spcAft>
                  <a:spcPct val="0"/>
                </a:spcAft>
                <a:buFont typeface="Arial" pitchFamily="34" charset="0"/>
                <a:buChar char="•"/>
                <a:defRPr sz="1800" kern="1200">
                  <a:solidFill>
                    <a:schemeClr val="tx1"/>
                  </a:solidFill>
                  <a:latin typeface="+mn-lt"/>
                  <a:ea typeface="MS PGothic" pitchFamily="34" charset="-128"/>
                  <a:cs typeface="ＭＳ Ｐゴシック" pitchFamily="29" charset="-128"/>
                </a:defRPr>
              </a:lvl1pPr>
              <a:lvl2pPr marL="342900" indent="-171450" algn="l" defTabSz="342900" rtl="0" eaLnBrk="0" fontAlgn="base" hangingPunct="0">
                <a:spcBef>
                  <a:spcPct val="20000"/>
                </a:spcBef>
                <a:spcAft>
                  <a:spcPct val="0"/>
                </a:spcAft>
                <a:buFont typeface="Arial" pitchFamily="34" charset="0"/>
                <a:buChar char="–"/>
                <a:defRPr sz="1500" kern="1200">
                  <a:solidFill>
                    <a:schemeClr val="tx1"/>
                  </a:solidFill>
                  <a:latin typeface="+mn-lt"/>
                  <a:ea typeface="MS PGothic" pitchFamily="34" charset="-128"/>
                  <a:cs typeface="+mn-cs"/>
                </a:defRPr>
              </a:lvl2pPr>
              <a:lvl3pPr marL="514350" indent="-127397" algn="l" defTabSz="342900" rtl="0" eaLnBrk="0" fontAlgn="base" hangingPunct="0">
                <a:spcBef>
                  <a:spcPct val="20000"/>
                </a:spcBef>
                <a:spcAft>
                  <a:spcPct val="0"/>
                </a:spcAft>
                <a:buFont typeface="Arial" pitchFamily="34" charset="0"/>
                <a:buChar char="•"/>
                <a:defRPr sz="1200" kern="1200">
                  <a:solidFill>
                    <a:schemeClr val="tx1"/>
                  </a:solidFill>
                  <a:latin typeface="+mn-lt"/>
                  <a:ea typeface="ヒラギノ角ゴ Pro W3" charset="-128"/>
                  <a:cs typeface="ヒラギノ角ゴ Pro W3" charset="-128"/>
                </a:defRPr>
              </a:lvl3pPr>
              <a:lvl4pPr marL="729854" indent="-171450" algn="l" defTabSz="342900" rtl="0" eaLnBrk="0" fontAlgn="base" hangingPunct="0">
                <a:spcBef>
                  <a:spcPct val="20000"/>
                </a:spcBef>
                <a:spcAft>
                  <a:spcPct val="0"/>
                </a:spcAft>
                <a:buFont typeface="Arial" pitchFamily="34" charset="0"/>
                <a:buChar char="–"/>
                <a:tabLst>
                  <a:tab pos="685800" algn="l"/>
                  <a:tab pos="773906" algn="l"/>
                </a:tabLst>
                <a:defRPr sz="1050" kern="1200">
                  <a:solidFill>
                    <a:schemeClr val="tx1"/>
                  </a:solidFill>
                  <a:latin typeface="+mn-lt"/>
                  <a:ea typeface="ヒラギノ角ゴ Pro W3" charset="-128"/>
                  <a:cs typeface="ヒラギノ角ゴ Pro W3" charset="0"/>
                </a:defRPr>
              </a:lvl4pPr>
              <a:lvl5pPr marL="1543050" indent="-171450" algn="l" defTabSz="342900" rtl="0" eaLnBrk="0" fontAlgn="base" hangingPunct="0">
                <a:spcBef>
                  <a:spcPct val="20000"/>
                </a:spcBef>
                <a:spcAft>
                  <a:spcPct val="0"/>
                </a:spcAft>
                <a:buFont typeface="Arial" pitchFamily="34" charset="0"/>
                <a:buChar char="»"/>
                <a:defRPr sz="1500" kern="1200">
                  <a:solidFill>
                    <a:schemeClr val="tx1"/>
                  </a:solidFill>
                  <a:latin typeface="+mn-lt"/>
                  <a:ea typeface="ヒラギノ角ゴ Pro W3" charset="-128"/>
                  <a:cs typeface="ヒラギノ角ゴ Pro W3"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lvl="0" indent="0" algn="ctr">
                <a:buNone/>
              </a:pPr>
              <a:r>
                <a:rPr lang="en-US" sz="1600" b="1" u="sng" dirty="0">
                  <a:solidFill>
                    <a:sysClr val="windowText" lastClr="000000"/>
                  </a:solidFill>
                </a:rPr>
                <a:t>ASRS Report #1433006</a:t>
              </a:r>
            </a:p>
            <a:p>
              <a:pPr marL="0" marR="0" lvl="0" indent="0" algn="l" defTabSz="342900" rtl="0" eaLnBrk="0" fontAlgn="base" latinLnBrk="0" hangingPunct="0">
                <a:lnSpc>
                  <a:spcPct val="100000"/>
                </a:lnSpc>
                <a:spcBef>
                  <a:spcPct val="20000"/>
                </a:spcBef>
                <a:spcAft>
                  <a:spcPct val="0"/>
                </a:spcAft>
                <a:buClrTx/>
                <a:buSzTx/>
                <a:buFont typeface="Arial" pitchFamily="34" charset="0"/>
                <a:buNone/>
                <a:tabLst/>
                <a:defRPr/>
              </a:pP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We had 9000 </a:t>
              </a:r>
              <a:r>
                <a:rPr kumimoji="0" lang="en-US" sz="1100" b="0" i="0" u="none" strike="noStrike" kern="1200" cap="none" spc="0" normalizeH="0" baseline="0" noProof="0" dirty="0" err="1" smtClean="0">
                  <a:ln>
                    <a:noFill/>
                  </a:ln>
                  <a:solidFill>
                    <a:sysClr val="windowText" lastClr="000000"/>
                  </a:solidFill>
                  <a:effectLst/>
                  <a:uLnTx/>
                  <a:uFillTx/>
                  <a:latin typeface="Calibri"/>
                  <a:ea typeface="MS PGothic" pitchFamily="34" charset="-128"/>
                </a:rPr>
                <a:t>ft</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 selected on the MCP as the bottom altitude for the arrival. At some point before BURRZ the </a:t>
              </a:r>
              <a:r>
                <a:rPr kumimoji="0" lang="en-US" sz="1100" b="0" i="0" u="none" strike="noStrike" kern="1200" cap="none" spc="0" normalizeH="0" baseline="0" noProof="0" dirty="0" smtClean="0">
                  <a:ln>
                    <a:noFill/>
                  </a:ln>
                  <a:solidFill>
                    <a:sysClr val="windowText" lastClr="000000"/>
                  </a:solidFill>
                  <a:effectLst>
                    <a:glow rad="127000">
                      <a:srgbClr val="66FFFF"/>
                    </a:glow>
                  </a:effectLst>
                  <a:uLnTx/>
                  <a:uFillTx/>
                  <a:latin typeface="Calibri"/>
                  <a:ea typeface="MS PGothic" pitchFamily="34" charset="-128"/>
                </a:rPr>
                <a:t>airplane began descending below FL240</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 </a:t>
              </a:r>
              <a:r>
                <a:rPr kumimoji="0" lang="en-US" sz="1100" b="0" i="0" u="none" strike="noStrike" kern="1200" cap="none" spc="0" normalizeH="0" baseline="0" noProof="0" dirty="0" smtClean="0">
                  <a:ln>
                    <a:noFill/>
                  </a:ln>
                  <a:solidFill>
                    <a:sysClr val="windowText" lastClr="000000"/>
                  </a:solidFill>
                  <a:effectLst>
                    <a:glow rad="127000">
                      <a:srgbClr val="FFFF00"/>
                    </a:glow>
                  </a:effectLst>
                  <a:uLnTx/>
                  <a:uFillTx/>
                  <a:latin typeface="Calibri"/>
                  <a:ea typeface="MS PGothic" pitchFamily="34" charset="-128"/>
                </a:rPr>
                <a:t>We were briefing a possible runway change </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and </a:t>
              </a:r>
              <a:r>
                <a:rPr kumimoji="0" lang="en-US" sz="1100" b="0" i="0" u="none" strike="noStrike" kern="1200" cap="none" spc="0" normalizeH="0" baseline="0" noProof="0" dirty="0" smtClean="0">
                  <a:ln>
                    <a:noFill/>
                  </a:ln>
                  <a:solidFill>
                    <a:sysClr val="windowText" lastClr="000000"/>
                  </a:solidFill>
                  <a:effectLst>
                    <a:glow rad="127000">
                      <a:srgbClr val="66FFFF"/>
                    </a:glow>
                  </a:effectLst>
                  <a:uLnTx/>
                  <a:uFillTx/>
                  <a:latin typeface="Calibri"/>
                  <a:ea typeface="MS PGothic" pitchFamily="34" charset="-128"/>
                </a:rPr>
                <a:t>did not stop the descent </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until FL236. At the same time </a:t>
              </a:r>
              <a:r>
                <a:rPr kumimoji="0" lang="en-US" sz="1100" b="0" i="0" u="none" strike="noStrike" kern="1200" cap="none" spc="0" normalizeH="0" baseline="0" noProof="0" dirty="0" smtClean="0">
                  <a:ln>
                    <a:noFill/>
                  </a:ln>
                  <a:solidFill>
                    <a:sysClr val="windowText" lastClr="000000"/>
                  </a:solidFill>
                  <a:effectLst>
                    <a:glow rad="127000">
                      <a:srgbClr val="FFFF00"/>
                    </a:glow>
                  </a:effectLst>
                  <a:uLnTx/>
                  <a:uFillTx/>
                  <a:latin typeface="Calibri"/>
                  <a:ea typeface="MS PGothic" pitchFamily="34" charset="-128"/>
                </a:rPr>
                <a:t>ATC called and asked about our altitude</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 I replied that </a:t>
              </a:r>
              <a:r>
                <a:rPr kumimoji="0" lang="en-US" sz="1100" b="0" i="0" u="none" strike="noStrike" kern="1200" cap="none" spc="0" normalizeH="0" baseline="0" noProof="0" dirty="0" smtClean="0">
                  <a:ln>
                    <a:noFill/>
                  </a:ln>
                  <a:solidFill>
                    <a:sysClr val="windowText" lastClr="000000"/>
                  </a:solidFill>
                  <a:effectLst>
                    <a:glow rad="127000">
                      <a:srgbClr val="66FFFF"/>
                    </a:glow>
                  </a:effectLst>
                  <a:uLnTx/>
                  <a:uFillTx/>
                  <a:latin typeface="Calibri"/>
                  <a:ea typeface="MS PGothic" pitchFamily="34" charset="-128"/>
                </a:rPr>
                <a:t>we were trying to control altitude </a:t>
              </a:r>
              <a:r>
                <a:rPr kumimoji="0" lang="en-US" sz="1100" b="0" i="0" u="none" strike="noStrike" kern="1200" cap="none" spc="0" normalizeH="0" baseline="0" noProof="0" dirty="0" smtClean="0">
                  <a:ln>
                    <a:noFill/>
                  </a:ln>
                  <a:solidFill>
                    <a:sysClr val="windowText" lastClr="000000"/>
                  </a:solidFill>
                  <a:effectLst>
                    <a:glow rad="127000">
                      <a:schemeClr val="bg1"/>
                    </a:glow>
                  </a:effectLst>
                  <a:uLnTx/>
                  <a:uFillTx/>
                  <a:latin typeface="Calibri"/>
                  <a:ea typeface="MS PGothic" pitchFamily="34" charset="-128"/>
                </a:rPr>
                <a:t>and would call him back. </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The airplane was not responsive through the MCP panel at all. The controller cleared us to descend to FL230. At that time he instructed us to call Washington Center and gave us a phone number. </a:t>
              </a:r>
              <a:r>
                <a:rPr kumimoji="0" lang="en-US" sz="1100" b="0" i="0" u="none" strike="noStrike" kern="1200" cap="none" spc="0" normalizeH="0" baseline="0" noProof="0" dirty="0" smtClean="0">
                  <a:ln>
                    <a:noFill/>
                  </a:ln>
                  <a:solidFill>
                    <a:sysClr val="windowText" lastClr="000000"/>
                  </a:solidFill>
                  <a:effectLst>
                    <a:glow rad="127000">
                      <a:srgbClr val="FFFF00"/>
                    </a:glow>
                  </a:effectLst>
                  <a:uLnTx/>
                  <a:uFillTx/>
                  <a:latin typeface="Calibri"/>
                  <a:ea typeface="MS PGothic" pitchFamily="34" charset="-128"/>
                </a:rPr>
                <a:t>I replied that we were busy </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trying to control the altitude of the aircraft </a:t>
              </a:r>
              <a:r>
                <a:rPr kumimoji="0" lang="en-US" sz="1100" b="0" i="0" u="none" strike="noStrike" kern="1200" cap="none" spc="0" normalizeH="0" baseline="0" noProof="0" dirty="0" smtClean="0">
                  <a:ln>
                    <a:noFill/>
                  </a:ln>
                  <a:solidFill>
                    <a:sysClr val="windowText" lastClr="000000"/>
                  </a:solidFill>
                  <a:effectLst>
                    <a:glow rad="127000">
                      <a:srgbClr val="FFFF00"/>
                    </a:glow>
                  </a:effectLst>
                  <a:uLnTx/>
                  <a:uFillTx/>
                  <a:latin typeface="Calibri"/>
                  <a:ea typeface="MS PGothic" pitchFamily="34" charset="-128"/>
                </a:rPr>
                <a:t>and would call him back</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 We then received the phone number and switched to Atlanta Center and had an uneventful approach and landing. </a:t>
              </a:r>
              <a:r>
                <a:rPr kumimoji="0" lang="en-US" sz="1100" b="0" i="0" u="none" strike="noStrike" kern="1200" cap="none" spc="0" normalizeH="0" baseline="0" noProof="0" dirty="0" smtClean="0">
                  <a:ln>
                    <a:noFill/>
                  </a:ln>
                  <a:solidFill>
                    <a:sysClr val="windowText" lastClr="000000"/>
                  </a:solidFill>
                  <a:effectLst>
                    <a:glow rad="127000">
                      <a:srgbClr val="FFFF00"/>
                    </a:glow>
                  </a:effectLst>
                  <a:uLnTx/>
                  <a:uFillTx/>
                  <a:latin typeface="Calibri"/>
                  <a:ea typeface="MS PGothic" pitchFamily="34" charset="-128"/>
                </a:rPr>
                <a:t>We wrote up the MCP and altitude hold in the logbook and contacted maintenance</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 I do not know the outcome as we had to swap airplanes for our next leg. The CHSLY arrival is all but unusable in the A320 series. There needs to be a software change </a:t>
              </a:r>
              <a:r>
                <a:rPr kumimoji="0" lang="en-US" sz="1100" b="0" i="0" u="none" strike="noStrike" kern="1200" cap="none" spc="0" normalizeH="0" baseline="0" noProof="0" dirty="0" smtClean="0">
                  <a:ln>
                    <a:noFill/>
                  </a:ln>
                  <a:solidFill>
                    <a:sysClr val="windowText" lastClr="000000"/>
                  </a:solidFill>
                  <a:effectLst>
                    <a:glow rad="127000">
                      <a:schemeClr val="bg1"/>
                    </a:glow>
                  </a:effectLst>
                  <a:uLnTx/>
                  <a:uFillTx/>
                  <a:latin typeface="Calibri"/>
                  <a:ea typeface="MS PGothic" pitchFamily="34" charset="-128"/>
                </a:rPr>
                <a:t>and the controllers need to stick with their procedures and stop issuing so many </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speed and altitude restrictions in conjunction with the arrival.</a:t>
              </a:r>
            </a:p>
            <a:p>
              <a:pPr marL="0" marR="0" lvl="0" indent="0" algn="l" defTabSz="342900" rtl="0" eaLnBrk="0" fontAlgn="base" latinLnBrk="0" hangingPunct="0">
                <a:lnSpc>
                  <a:spcPct val="100000"/>
                </a:lnSpc>
                <a:spcBef>
                  <a:spcPct val="20000"/>
                </a:spcBef>
                <a:spcAft>
                  <a:spcPct val="0"/>
                </a:spcAft>
                <a:buClrTx/>
                <a:buSzTx/>
                <a:buFont typeface="Arial" pitchFamily="34" charset="0"/>
                <a:buNone/>
                <a:tabLst/>
                <a:defRPr/>
              </a:pP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a:t>
              </a:r>
              <a:r>
                <a:rPr kumimoji="0" lang="en-US" sz="1100" b="0" i="0" u="none" strike="noStrike" kern="1200" cap="none" spc="0" normalizeH="0" baseline="0" noProof="0" dirty="0" smtClean="0">
                  <a:ln>
                    <a:noFill/>
                  </a:ln>
                  <a:solidFill>
                    <a:sysClr val="windowText" lastClr="000000"/>
                  </a:solidFill>
                  <a:effectLst>
                    <a:glow rad="127000">
                      <a:srgbClr val="FFFF00"/>
                    </a:glow>
                  </a:effectLst>
                  <a:uLnTx/>
                  <a:uFillTx/>
                  <a:latin typeface="Calibri"/>
                  <a:ea typeface="MS PGothic" pitchFamily="34" charset="-128"/>
                </a:rPr>
                <a:t>What happened …is a daily occurrence now covered in Company communications about crew actions to mitigate the deviation</a:t>
              </a:r>
              <a:r>
                <a:rPr kumimoji="0" lang="en-US" sz="1100" b="0" i="0" u="none" strike="noStrike" kern="1200" cap="none" spc="0" normalizeH="0" baseline="0" noProof="0" dirty="0" smtClean="0">
                  <a:ln>
                    <a:noFill/>
                  </a:ln>
                  <a:solidFill>
                    <a:sysClr val="windowText" lastClr="000000"/>
                  </a:solidFill>
                  <a:effectLst/>
                  <a:uLnTx/>
                  <a:uFillTx/>
                  <a:latin typeface="Calibri"/>
                  <a:ea typeface="MS PGothic" pitchFamily="34" charset="-128"/>
                </a:rPr>
                <a:t>. In this particular case, </a:t>
              </a:r>
              <a:r>
                <a:rPr kumimoji="0" lang="en-US" sz="1100" b="0" i="0" u="none" strike="noStrike" kern="1200" cap="none" spc="0" normalizeH="0" baseline="0" noProof="0" dirty="0" smtClean="0">
                  <a:ln>
                    <a:noFill/>
                  </a:ln>
                  <a:solidFill>
                    <a:sysClr val="windowText" lastClr="000000"/>
                  </a:solidFill>
                  <a:effectLst>
                    <a:glow rad="127000">
                      <a:schemeClr val="bg1"/>
                    </a:glow>
                  </a:effectLst>
                  <a:uLnTx/>
                  <a:uFillTx/>
                  <a:latin typeface="Calibri"/>
                  <a:ea typeface="MS PGothic" pitchFamily="34" charset="-128"/>
                </a:rPr>
                <a:t>the aircraft's descent could not be controlled.</a:t>
              </a:r>
              <a:endParaRPr kumimoji="0" lang="en-US" sz="1100" b="0" i="0" u="none" strike="noStrike" kern="1200" cap="none" spc="0" normalizeH="0" baseline="0" noProof="0" dirty="0">
                <a:ln>
                  <a:noFill/>
                </a:ln>
                <a:solidFill>
                  <a:sysClr val="windowText" lastClr="000000"/>
                </a:solidFill>
                <a:effectLst>
                  <a:glow rad="127000">
                    <a:schemeClr val="bg1"/>
                  </a:glow>
                </a:effectLst>
                <a:uLnTx/>
                <a:uFillTx/>
                <a:latin typeface="Calibri"/>
                <a:ea typeface="MS PGothic" pitchFamily="34" charset="-128"/>
              </a:endParaRPr>
            </a:p>
          </p:txBody>
        </p:sp>
        <p:sp>
          <p:nvSpPr>
            <p:cNvPr id="6" name="Rounded Rectangular Callout 5"/>
            <p:cNvSpPr/>
            <p:nvPr/>
          </p:nvSpPr>
          <p:spPr>
            <a:xfrm>
              <a:off x="6031390" y="1473247"/>
              <a:ext cx="2330016" cy="419645"/>
            </a:xfrm>
            <a:prstGeom prst="wedgeRoundRectCallout">
              <a:avLst>
                <a:gd name="adj1" fmla="val -57673"/>
                <a:gd name="adj2" fmla="val -44398"/>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ea typeface="+mn-ea"/>
                  <a:cs typeface="+mn-cs"/>
                </a:rPr>
                <a:t>Anticipate – Conduct pre-event briefing to discuss what to expect</a:t>
              </a:r>
            </a:p>
          </p:txBody>
        </p:sp>
        <p:sp>
          <p:nvSpPr>
            <p:cNvPr id="7" name="Rounded Rectangular Callout 6"/>
            <p:cNvSpPr/>
            <p:nvPr/>
          </p:nvSpPr>
          <p:spPr>
            <a:xfrm>
              <a:off x="6075406" y="1968002"/>
              <a:ext cx="2230509" cy="419645"/>
            </a:xfrm>
            <a:prstGeom prst="wedgeRoundRectCallout">
              <a:avLst>
                <a:gd name="adj1" fmla="val -82942"/>
                <a:gd name="adj2" fmla="val -82815"/>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ea typeface="+mn-ea"/>
                  <a:cs typeface="+mn-cs"/>
                </a:rPr>
                <a:t>Monitor – Environment</a:t>
              </a:r>
              <a:r>
                <a:rPr kumimoji="0" lang="en-US" sz="1200" b="0" i="0" u="none" strike="noStrike" kern="0" cap="none" spc="0" normalizeH="0" noProof="0" dirty="0" smtClean="0">
                  <a:ln>
                    <a:noFill/>
                  </a:ln>
                  <a:solidFill>
                    <a:prstClr val="black"/>
                  </a:solidFill>
                  <a:effectLst/>
                  <a:uLnTx/>
                  <a:uFillTx/>
                  <a:latin typeface="Calibri"/>
                  <a:ea typeface="+mn-ea"/>
                  <a:cs typeface="+mn-cs"/>
                </a:rPr>
                <a:t> f</a:t>
              </a:r>
              <a:r>
                <a:rPr kumimoji="0" lang="en-US" sz="1200" b="0" i="0" u="none" strike="noStrike" kern="0" cap="none" spc="0" normalizeH="0" baseline="0" noProof="0" dirty="0" smtClean="0">
                  <a:ln>
                    <a:noFill/>
                  </a:ln>
                  <a:solidFill>
                    <a:prstClr val="black"/>
                  </a:solidFill>
                  <a:effectLst/>
                  <a:uLnTx/>
                  <a:uFillTx/>
                  <a:latin typeface="Calibri"/>
                  <a:ea typeface="+mn-ea"/>
                  <a:cs typeface="+mn-cs"/>
                </a:rPr>
                <a:t>or cues signaling change from normal</a:t>
              </a:r>
            </a:p>
          </p:txBody>
        </p:sp>
        <p:sp>
          <p:nvSpPr>
            <p:cNvPr id="8" name="Rounded Rectangular Callout 7"/>
            <p:cNvSpPr/>
            <p:nvPr/>
          </p:nvSpPr>
          <p:spPr>
            <a:xfrm>
              <a:off x="6075406" y="2462757"/>
              <a:ext cx="2286000" cy="267696"/>
            </a:xfrm>
            <a:prstGeom prst="wedgeRoundRectCallout">
              <a:avLst>
                <a:gd name="adj1" fmla="val -69217"/>
                <a:gd name="adj2" fmla="val 19836"/>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ea typeface="+mn-ea"/>
                  <a:cs typeface="+mn-cs"/>
                </a:rPr>
                <a:t>Monitor – </a:t>
              </a:r>
              <a:r>
                <a:rPr lang="en-US" sz="1200" kern="0" dirty="0">
                  <a:solidFill>
                    <a:prstClr val="black"/>
                  </a:solidFill>
                  <a:latin typeface="Calibri"/>
                  <a:ea typeface="+mn-ea"/>
                </a:rPr>
                <a:t>O</a:t>
              </a:r>
              <a:r>
                <a:rPr kumimoji="0" lang="en-US" sz="1200" b="0" i="0" u="none" strike="noStrike" kern="0" cap="none" spc="0" normalizeH="0" baseline="0" noProof="0" dirty="0" err="1" smtClean="0">
                  <a:ln>
                    <a:noFill/>
                  </a:ln>
                  <a:solidFill>
                    <a:prstClr val="black"/>
                  </a:solidFill>
                  <a:effectLst/>
                  <a:uLnTx/>
                  <a:uFillTx/>
                  <a:latin typeface="Calibri"/>
                  <a:ea typeface="+mn-ea"/>
                  <a:cs typeface="+mn-cs"/>
                </a:rPr>
                <a:t>wn</a:t>
              </a:r>
              <a:r>
                <a:rPr kumimoji="0" lang="en-US" sz="1200" b="0" i="0" u="none" strike="noStrike" kern="0" cap="none" spc="0" normalizeH="0" baseline="0" noProof="0" dirty="0" smtClean="0">
                  <a:ln>
                    <a:noFill/>
                  </a:ln>
                  <a:solidFill>
                    <a:prstClr val="black"/>
                  </a:solidFill>
                  <a:effectLst/>
                  <a:uLnTx/>
                  <a:uFillTx/>
                  <a:latin typeface="Calibri"/>
                  <a:ea typeface="+mn-ea"/>
                  <a:cs typeface="+mn-cs"/>
                </a:rPr>
                <a:t> internal state</a:t>
              </a:r>
            </a:p>
          </p:txBody>
        </p:sp>
        <p:sp>
          <p:nvSpPr>
            <p:cNvPr id="9" name="Rounded Rectangular Callout 8"/>
            <p:cNvSpPr/>
            <p:nvPr/>
          </p:nvSpPr>
          <p:spPr>
            <a:xfrm>
              <a:off x="6097170" y="2822100"/>
              <a:ext cx="2515985" cy="541780"/>
            </a:xfrm>
            <a:prstGeom prst="wedgeRoundRectCallout">
              <a:avLst>
                <a:gd name="adj1" fmla="val -68813"/>
                <a:gd name="adj2" fmla="val -53819"/>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ea typeface="+mn-ea"/>
                  <a:cs typeface="+mn-cs"/>
                </a:rPr>
                <a:t>Respond </a:t>
              </a:r>
              <a:r>
                <a:rPr lang="en-US" sz="1200" kern="0" dirty="0">
                  <a:solidFill>
                    <a:prstClr val="black"/>
                  </a:solidFill>
                  <a:latin typeface="Calibri"/>
                  <a:ea typeface="+mn-ea"/>
                </a:rPr>
                <a:t>– Reprioritize tasks to compensate for resource constraints</a:t>
              </a:r>
              <a:endParaRPr kumimoji="0" lang="en-US" sz="1200" b="0" i="0" u="none" strike="noStrike" kern="0" cap="none" spc="0" normalizeH="0" baseline="0" noProof="0" dirty="0" smtClean="0">
                <a:ln>
                  <a:noFill/>
                </a:ln>
                <a:solidFill>
                  <a:prstClr val="black"/>
                </a:solidFill>
                <a:effectLst/>
                <a:uLnTx/>
                <a:uFillTx/>
                <a:latin typeface="Calibri"/>
                <a:ea typeface="+mn-ea"/>
                <a:cs typeface="+mn-cs"/>
              </a:endParaRPr>
            </a:p>
          </p:txBody>
        </p:sp>
        <p:sp>
          <p:nvSpPr>
            <p:cNvPr id="10" name="Rounded Rectangular Callout 9"/>
            <p:cNvSpPr/>
            <p:nvPr/>
          </p:nvSpPr>
          <p:spPr>
            <a:xfrm>
              <a:off x="6155131" y="3543143"/>
              <a:ext cx="1959130" cy="478450"/>
            </a:xfrm>
            <a:prstGeom prst="wedgeRoundRectCallout">
              <a:avLst>
                <a:gd name="adj1" fmla="val -68533"/>
                <a:gd name="adj2" fmla="val -78398"/>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ea typeface="+mn-ea"/>
                  <a:cs typeface="+mn-cs"/>
                </a:rPr>
                <a:t>Learn – Share</a:t>
              </a:r>
              <a:r>
                <a:rPr kumimoji="0" lang="en-US" sz="1200" b="0" i="0" u="none" strike="noStrike" kern="0" cap="none" spc="0" normalizeH="0" noProof="0" dirty="0" smtClean="0">
                  <a:ln>
                    <a:noFill/>
                  </a:ln>
                  <a:solidFill>
                    <a:prstClr val="black"/>
                  </a:solidFill>
                  <a:effectLst/>
                  <a:uLnTx/>
                  <a:uFillTx/>
                  <a:latin typeface="Calibri"/>
                  <a:ea typeface="+mn-ea"/>
                  <a:cs typeface="+mn-cs"/>
                </a:rPr>
                <a:t> information to f</a:t>
              </a:r>
              <a:r>
                <a:rPr kumimoji="0" lang="en-US" sz="1200" b="0" i="0" u="none" strike="noStrike" kern="0" cap="none" spc="0" normalizeH="0" baseline="0" noProof="0" dirty="0" smtClean="0">
                  <a:ln>
                    <a:noFill/>
                  </a:ln>
                  <a:solidFill>
                    <a:prstClr val="black"/>
                  </a:solidFill>
                  <a:effectLst/>
                  <a:uLnTx/>
                  <a:uFillTx/>
                  <a:latin typeface="Calibri"/>
                  <a:ea typeface="+mn-ea"/>
                  <a:cs typeface="+mn-cs"/>
                </a:rPr>
                <a:t>acilitate others’ learning</a:t>
              </a:r>
            </a:p>
          </p:txBody>
        </p:sp>
        <p:sp>
          <p:nvSpPr>
            <p:cNvPr id="11" name="Rounded Rectangular Callout 10"/>
            <p:cNvSpPr/>
            <p:nvPr/>
          </p:nvSpPr>
          <p:spPr>
            <a:xfrm>
              <a:off x="5986491" y="4177604"/>
              <a:ext cx="1533455" cy="395716"/>
            </a:xfrm>
            <a:prstGeom prst="wedgeRoundRectCallout">
              <a:avLst>
                <a:gd name="adj1" fmla="val -64619"/>
                <a:gd name="adj2" fmla="val -2511"/>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ea typeface="+mn-ea"/>
                  <a:cs typeface="+mn-cs"/>
                </a:rPr>
                <a:t>Learn – Understand formal expectations</a:t>
              </a:r>
            </a:p>
          </p:txBody>
        </p:sp>
        <p:sp>
          <p:nvSpPr>
            <p:cNvPr id="13" name="TextBox 12"/>
            <p:cNvSpPr txBox="1"/>
            <p:nvPr/>
          </p:nvSpPr>
          <p:spPr>
            <a:xfrm>
              <a:off x="6227520" y="805120"/>
              <a:ext cx="1689820" cy="430887"/>
            </a:xfrm>
            <a:prstGeom prst="rect">
              <a:avLst/>
            </a:prstGeom>
            <a:solidFill>
              <a:srgbClr val="FFFF00"/>
            </a:solidFill>
            <a:ln w="25400">
              <a:solidFill>
                <a:sysClr val="windowText" lastClr="000000"/>
              </a:solidFill>
            </a:ln>
          </p:spPr>
          <p:txBody>
            <a:bodyPr wrap="square" tIns="0" bIns="0"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prstClr val="black"/>
                  </a:solidFill>
                  <a:effectLst/>
                  <a:uLnTx/>
                  <a:uFillTx/>
                  <a:latin typeface="Calibri"/>
                  <a:ea typeface="+mn-ea"/>
                </a:rPr>
                <a:t>Coding DESIRED</a:t>
              </a:r>
              <a:endParaRPr lang="en-US" sz="1400" b="1" kern="0" dirty="0">
                <a:solidFill>
                  <a:prstClr val="black"/>
                </a:solidFill>
                <a:latin typeface="Calibri"/>
                <a:ea typeface="+mn-ea"/>
              </a:endParaRP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noProof="0" dirty="0" smtClean="0">
                  <a:ln>
                    <a:noFill/>
                  </a:ln>
                  <a:solidFill>
                    <a:prstClr val="black"/>
                  </a:solidFill>
                  <a:effectLst/>
                  <a:uLnTx/>
                  <a:uFillTx/>
                  <a:latin typeface="Calibri"/>
                  <a:ea typeface="+mn-ea"/>
                </a:rPr>
                <a:t>Behaviors/States</a:t>
              </a:r>
              <a:endParaRPr kumimoji="0" lang="en-US" sz="1400" b="1" i="0" u="none" strike="noStrike" kern="0" cap="none" spc="0" normalizeH="0" baseline="0" noProof="0" dirty="0" smtClean="0">
                <a:ln>
                  <a:noFill/>
                </a:ln>
                <a:solidFill>
                  <a:prstClr val="black"/>
                </a:solidFill>
                <a:effectLst/>
                <a:uLnTx/>
                <a:uFillTx/>
                <a:latin typeface="Calibri"/>
                <a:ea typeface="+mn-ea"/>
              </a:endParaRPr>
            </a:p>
          </p:txBody>
        </p:sp>
        <p:sp>
          <p:nvSpPr>
            <p:cNvPr id="14" name="Rounded Rectangular Callout 13"/>
            <p:cNvSpPr/>
            <p:nvPr/>
          </p:nvSpPr>
          <p:spPr>
            <a:xfrm>
              <a:off x="1092478" y="1899528"/>
              <a:ext cx="912382" cy="248657"/>
            </a:xfrm>
            <a:prstGeom prst="wedgeRoundRectCallout">
              <a:avLst>
                <a:gd name="adj1" fmla="val 96039"/>
                <a:gd name="adj2" fmla="val -121344"/>
                <a:gd name="adj3" fmla="val 16667"/>
              </a:avLst>
            </a:prstGeom>
            <a:solidFill>
              <a:srgbClr val="66FFFF"/>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ea typeface="+mn-ea"/>
                  <a:cs typeface="+mn-cs"/>
                </a:rPr>
                <a:t>Distraction</a:t>
              </a:r>
            </a:p>
          </p:txBody>
        </p:sp>
        <p:sp>
          <p:nvSpPr>
            <p:cNvPr id="15" name="Rounded Rectangular Callout 14"/>
            <p:cNvSpPr/>
            <p:nvPr/>
          </p:nvSpPr>
          <p:spPr>
            <a:xfrm>
              <a:off x="823643" y="2291495"/>
              <a:ext cx="1181217" cy="285750"/>
            </a:xfrm>
            <a:prstGeom prst="wedgeRoundRectCallout">
              <a:avLst>
                <a:gd name="adj1" fmla="val 75100"/>
                <a:gd name="adj2" fmla="val -120583"/>
                <a:gd name="adj3" fmla="val 16667"/>
              </a:avLst>
            </a:prstGeom>
            <a:solidFill>
              <a:srgbClr val="66FFFF"/>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ea typeface="+mn-ea"/>
                  <a:cs typeface="+mn-cs"/>
                </a:rPr>
                <a:t>High workload</a:t>
              </a:r>
            </a:p>
          </p:txBody>
        </p:sp>
        <p:sp>
          <p:nvSpPr>
            <p:cNvPr id="16" name="Rounded Rectangular Callout 15"/>
            <p:cNvSpPr/>
            <p:nvPr/>
          </p:nvSpPr>
          <p:spPr>
            <a:xfrm>
              <a:off x="612139" y="1456895"/>
              <a:ext cx="1392721" cy="342900"/>
            </a:xfrm>
            <a:prstGeom prst="wedgeRoundRectCallout">
              <a:avLst>
                <a:gd name="adj1" fmla="val 72179"/>
                <a:gd name="adj2" fmla="val -54168"/>
                <a:gd name="adj3" fmla="val 16667"/>
              </a:avLst>
            </a:prstGeom>
            <a:solidFill>
              <a:srgbClr val="66FFFF"/>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prstClr val="black"/>
                  </a:solidFill>
                  <a:effectLst/>
                  <a:uLnTx/>
                  <a:uFillTx/>
                  <a:latin typeface="Calibri"/>
                  <a:ea typeface="+mn-ea"/>
                  <a:cs typeface="+mn-cs"/>
                </a:rPr>
                <a:t>Loss of situation awareness</a:t>
              </a:r>
            </a:p>
          </p:txBody>
        </p:sp>
        <p:sp>
          <p:nvSpPr>
            <p:cNvPr id="19" name="TextBox 18"/>
            <p:cNvSpPr txBox="1"/>
            <p:nvPr/>
          </p:nvSpPr>
          <p:spPr>
            <a:xfrm>
              <a:off x="320924" y="805120"/>
              <a:ext cx="1689820" cy="430887"/>
            </a:xfrm>
            <a:prstGeom prst="rect">
              <a:avLst/>
            </a:prstGeom>
            <a:solidFill>
              <a:srgbClr val="66FFFF"/>
            </a:solidFill>
            <a:ln w="25400">
              <a:solidFill>
                <a:sysClr val="windowText" lastClr="000000"/>
              </a:solidFill>
            </a:ln>
          </p:spPr>
          <p:txBody>
            <a:bodyPr wrap="square" tIns="0" bIns="0"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prstClr val="black"/>
                  </a:solidFill>
                  <a:effectLst/>
                  <a:uLnTx/>
                  <a:uFillTx/>
                  <a:latin typeface="Calibri"/>
                  <a:ea typeface="+mn-ea"/>
                </a:rPr>
                <a:t>Coding </a:t>
              </a:r>
              <a:r>
                <a:rPr kumimoji="0" lang="en-US" sz="1400" b="1" i="0" u="sng" strike="noStrike" kern="0" cap="none" spc="0" normalizeH="0" baseline="0" noProof="0" dirty="0" smtClean="0">
                  <a:ln>
                    <a:noFill/>
                  </a:ln>
                  <a:solidFill>
                    <a:prstClr val="black"/>
                  </a:solidFill>
                  <a:effectLst/>
                  <a:uLnTx/>
                  <a:uFillTx/>
                  <a:latin typeface="Calibri"/>
                  <a:ea typeface="+mn-ea"/>
                </a:rPr>
                <a:t>UN</a:t>
              </a:r>
              <a:r>
                <a:rPr kumimoji="0" lang="en-US" sz="1400" b="1" i="0" u="none" strike="noStrike" kern="0" cap="none" spc="0" normalizeH="0" baseline="0" noProof="0" dirty="0" smtClean="0">
                  <a:ln>
                    <a:noFill/>
                  </a:ln>
                  <a:solidFill>
                    <a:prstClr val="black"/>
                  </a:solidFill>
                  <a:effectLst/>
                  <a:uLnTx/>
                  <a:uFillTx/>
                  <a:latin typeface="Calibri"/>
                  <a:ea typeface="+mn-ea"/>
                </a:rPr>
                <a:t>DESIRED</a:t>
              </a:r>
              <a:endParaRPr lang="en-US" sz="1400" b="1" kern="0" dirty="0">
                <a:solidFill>
                  <a:prstClr val="black"/>
                </a:solidFill>
                <a:latin typeface="Calibri"/>
                <a:ea typeface="+mn-ea"/>
              </a:endParaRP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noProof="0" dirty="0" smtClean="0">
                  <a:ln>
                    <a:noFill/>
                  </a:ln>
                  <a:solidFill>
                    <a:prstClr val="black"/>
                  </a:solidFill>
                  <a:effectLst/>
                  <a:uLnTx/>
                  <a:uFillTx/>
                  <a:latin typeface="Calibri"/>
                  <a:ea typeface="+mn-ea"/>
                </a:rPr>
                <a:t>Behaviors/States</a:t>
              </a:r>
              <a:endParaRPr kumimoji="0" lang="en-US" sz="1400" b="1" i="0" u="none" strike="noStrike" kern="0" cap="none" spc="0" normalizeH="0" baseline="0" noProof="0" dirty="0" smtClean="0">
                <a:ln>
                  <a:noFill/>
                </a:ln>
                <a:solidFill>
                  <a:prstClr val="black"/>
                </a:solidFill>
                <a:effectLst/>
                <a:uLnTx/>
                <a:uFillTx/>
                <a:latin typeface="Calibri"/>
                <a:ea typeface="+mn-ea"/>
              </a:endParaRPr>
            </a:p>
          </p:txBody>
        </p:sp>
      </p:grpSp>
      <p:pic>
        <p:nvPicPr>
          <p:cNvPr id="17" name="Picture 2" descr="40 Years of Safer Aviation Through Reporting | NASA"/>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3808" y="2725370"/>
            <a:ext cx="1958677" cy="2107794"/>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11</a:t>
            </a:fld>
            <a:endParaRPr lang="en-US"/>
          </a:p>
        </p:txBody>
      </p:sp>
    </p:spTree>
    <p:extLst>
      <p:ext uri="{BB962C8B-B14F-4D97-AF65-F5344CB8AC3E}">
        <p14:creationId xmlns:p14="http://schemas.microsoft.com/office/powerpoint/2010/main" val="38967350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000" i="1" dirty="0"/>
              <a:t>What different insights about operators’ safety-related behaviors are learned from the application of different knowledge frameworks to the collection and analysis of observer-based </a:t>
            </a:r>
            <a:r>
              <a:rPr lang="en-US" sz="2000" i="1" dirty="0" smtClean="0"/>
              <a:t>data</a:t>
            </a:r>
            <a:r>
              <a:rPr lang="en-US" sz="2000" i="1" dirty="0"/>
              <a:t>?</a:t>
            </a:r>
            <a:endParaRPr lang="en-US" sz="2400" dirty="0"/>
          </a:p>
        </p:txBody>
      </p:sp>
      <p:sp>
        <p:nvSpPr>
          <p:cNvPr id="3" name="Title 2"/>
          <p:cNvSpPr>
            <a:spLocks noGrp="1"/>
          </p:cNvSpPr>
          <p:nvPr>
            <p:ph type="title"/>
          </p:nvPr>
        </p:nvSpPr>
        <p:spPr>
          <a:xfrm>
            <a:off x="228601" y="75425"/>
            <a:ext cx="7659704" cy="461963"/>
          </a:xfrm>
        </p:spPr>
        <p:txBody>
          <a:bodyPr/>
          <a:lstStyle/>
          <a:p>
            <a:r>
              <a:rPr lang="en-US" sz="2400" dirty="0" smtClean="0"/>
              <a:t>Example: Observer-generated </a:t>
            </a:r>
            <a:r>
              <a:rPr lang="en-US" sz="2400" dirty="0"/>
              <a:t>d</a:t>
            </a:r>
            <a:r>
              <a:rPr lang="en-US" sz="2400" dirty="0" smtClean="0"/>
              <a:t>ata</a:t>
            </a:r>
            <a:endParaRPr lang="en-US" sz="2400" dirty="0"/>
          </a:p>
        </p:txBody>
      </p:sp>
      <p:pic>
        <p:nvPicPr>
          <p:cNvPr id="4" name="Content Placeholder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74166" y="1869101"/>
            <a:ext cx="4174722" cy="2354064"/>
          </a:xfrm>
          <a:prstGeom prst="rect">
            <a:avLst/>
          </a:prstGeom>
        </p:spPr>
      </p:pic>
      <p:sp>
        <p:nvSpPr>
          <p:cNvPr id="5" name="Content Placeholder 1"/>
          <p:cNvSpPr txBox="1">
            <a:spLocks/>
          </p:cNvSpPr>
          <p:nvPr/>
        </p:nvSpPr>
        <p:spPr>
          <a:xfrm>
            <a:off x="228601" y="1833190"/>
            <a:ext cx="4612234" cy="3014057"/>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1313" indent="-341313"/>
            <a:r>
              <a:rPr lang="en-US" dirty="0" smtClean="0"/>
              <a:t>Using videos of simulated air carrier arrivals involving “routine” contingencies</a:t>
            </a:r>
          </a:p>
          <a:p>
            <a:pPr marL="341313" indent="-341313"/>
            <a:r>
              <a:rPr lang="en-US" dirty="0" smtClean="0"/>
              <a:t>Observers trained on different frameworks will collect and analyze observations</a:t>
            </a:r>
          </a:p>
          <a:p>
            <a:pPr marL="571500" lvl="1" indent="-228600"/>
            <a:r>
              <a:rPr lang="en-US" sz="1600" dirty="0" smtClean="0"/>
              <a:t>Line Operational Safety Audit (LOSA) / Threat &amp; Error Management Framework</a:t>
            </a:r>
          </a:p>
          <a:p>
            <a:pPr marL="571500" lvl="1" indent="-228600"/>
            <a:r>
              <a:rPr lang="en-US" sz="1600" dirty="0" smtClean="0"/>
              <a:t>American Airlines Learning and Improvement Team / Safety-II-based Framework</a:t>
            </a:r>
            <a:endParaRPr lang="en-US" sz="2000" dirty="0"/>
          </a:p>
        </p:txBody>
      </p:sp>
      <p:sp>
        <p:nvSpPr>
          <p:cNvPr id="6" name="Rectangle 5"/>
          <p:cNvSpPr/>
          <p:nvPr/>
        </p:nvSpPr>
        <p:spPr>
          <a:xfrm>
            <a:off x="7390073" y="4215068"/>
            <a:ext cx="1758815" cy="307777"/>
          </a:xfrm>
          <a:prstGeom prst="rect">
            <a:avLst/>
          </a:prstGeom>
        </p:spPr>
        <p:txBody>
          <a:bodyPr wrap="none">
            <a:spAutoFit/>
          </a:bodyPr>
          <a:lstStyle/>
          <a:p>
            <a:r>
              <a:rPr lang="en-US" sz="1400" i="1" dirty="0"/>
              <a:t>Image credit: </a:t>
            </a:r>
            <a:r>
              <a:rPr lang="en-US" sz="1400" i="1" dirty="0" smtClean="0"/>
              <a:t>NASA</a:t>
            </a:r>
            <a:endParaRPr lang="en-US" sz="1400" dirty="0"/>
          </a:p>
        </p:txBody>
      </p:sp>
      <p:sp>
        <p:nvSpPr>
          <p:cNvPr id="7"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12</a:t>
            </a:fld>
            <a:endParaRPr lang="en-US"/>
          </a:p>
        </p:txBody>
      </p:sp>
    </p:spTree>
    <p:extLst>
      <p:ext uri="{BB962C8B-B14F-4D97-AF65-F5344CB8AC3E}">
        <p14:creationId xmlns:p14="http://schemas.microsoft.com/office/powerpoint/2010/main" val="18805330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1" y="75425"/>
            <a:ext cx="7659704" cy="461963"/>
          </a:xfrm>
        </p:spPr>
        <p:txBody>
          <a:bodyPr/>
          <a:lstStyle/>
          <a:p>
            <a:r>
              <a:rPr lang="en-US" sz="2400" dirty="0" smtClean="0"/>
              <a:t>Example: System-generated </a:t>
            </a:r>
            <a:r>
              <a:rPr lang="en-US" sz="2400" dirty="0"/>
              <a:t>d</a:t>
            </a:r>
            <a:r>
              <a:rPr lang="en-US" sz="2400" dirty="0" smtClean="0"/>
              <a:t>ata</a:t>
            </a:r>
            <a:endParaRPr lang="en-US" sz="2400" dirty="0"/>
          </a:p>
        </p:txBody>
      </p:sp>
      <p:pic>
        <p:nvPicPr>
          <p:cNvPr id="5" name="Picture 4" descr="C:\Users\jbholbro\Documents\2_NESC\Human contribution to safety\DTMILfigure6.jpg"/>
          <p:cNvPicPr/>
          <p:nvPr/>
        </p:nvPicPr>
        <p:blipFill rotWithShape="1">
          <a:blip r:embed="rId2" cstate="print">
            <a:extLst>
              <a:ext uri="{28A0092B-C50C-407E-A947-70E740481C1C}">
                <a14:useLocalDpi xmlns:a14="http://schemas.microsoft.com/office/drawing/2010/main"/>
              </a:ext>
            </a:extLst>
          </a:blip>
          <a:srcRect/>
          <a:stretch/>
        </p:blipFill>
        <p:spPr bwMode="auto">
          <a:xfrm>
            <a:off x="640710" y="2725370"/>
            <a:ext cx="7618170" cy="2341320"/>
          </a:xfrm>
          <a:prstGeom prst="rect">
            <a:avLst/>
          </a:prstGeom>
          <a:noFill/>
          <a:ln>
            <a:noFill/>
          </a:ln>
        </p:spPr>
      </p:pic>
      <p:sp>
        <p:nvSpPr>
          <p:cNvPr id="6" name="Content Placeholder 1"/>
          <p:cNvSpPr>
            <a:spLocks noGrp="1"/>
          </p:cNvSpPr>
          <p:nvPr>
            <p:ph idx="1"/>
          </p:nvPr>
        </p:nvSpPr>
        <p:spPr>
          <a:xfrm>
            <a:off x="151791" y="689904"/>
            <a:ext cx="8183899" cy="2381111"/>
          </a:xfrm>
        </p:spPr>
        <p:txBody>
          <a:bodyPr/>
          <a:lstStyle/>
          <a:p>
            <a:pPr marL="0" indent="0" algn="ctr">
              <a:spcBef>
                <a:spcPts val="600"/>
              </a:spcBef>
              <a:buNone/>
            </a:pPr>
            <a:r>
              <a:rPr lang="en-US" sz="2000" u="sng" dirty="0"/>
              <a:t>High-speed exceedance at 1000 </a:t>
            </a:r>
            <a:r>
              <a:rPr lang="en-US" sz="2000" u="sng" dirty="0" err="1"/>
              <a:t>ft</a:t>
            </a:r>
            <a:endParaRPr lang="en-US" sz="2000" u="sng" dirty="0"/>
          </a:p>
          <a:p>
            <a:pPr marL="341313" indent="-341313">
              <a:spcBef>
                <a:spcPts val="600"/>
              </a:spcBef>
            </a:pPr>
            <a:r>
              <a:rPr lang="en-US" dirty="0" smtClean="0"/>
              <a:t>Used </a:t>
            </a:r>
            <a:r>
              <a:rPr lang="en-US" dirty="0"/>
              <a:t>sample of 1000 flights, half with adverse event and half without</a:t>
            </a:r>
          </a:p>
          <a:p>
            <a:pPr marL="341313" indent="-341313">
              <a:spcBef>
                <a:spcPts val="600"/>
              </a:spcBef>
            </a:pPr>
            <a:r>
              <a:rPr lang="en-US" dirty="0"/>
              <a:t>Algorithm detects high-probability predictors of a pre-defined adverse event </a:t>
            </a:r>
          </a:p>
          <a:p>
            <a:pPr marL="341313" indent="-341313">
              <a:spcBef>
                <a:spcPts val="600"/>
              </a:spcBef>
            </a:pPr>
            <a:r>
              <a:rPr lang="en-US" i="1" u="sng" dirty="0"/>
              <a:t>Non-event flights </a:t>
            </a:r>
            <a:r>
              <a:rPr lang="en-US" dirty="0"/>
              <a:t>examined for high precursor probabilities</a:t>
            </a:r>
          </a:p>
          <a:p>
            <a:pPr marL="341313" indent="-341313">
              <a:spcBef>
                <a:spcPts val="600"/>
              </a:spcBef>
            </a:pPr>
            <a:r>
              <a:rPr lang="en-US" dirty="0"/>
              <a:t>Pilot transferred aircraft energy from altitude to speed, preserving capability to reduce energy further by introducing drag</a:t>
            </a:r>
          </a:p>
        </p:txBody>
      </p:sp>
      <p:sp>
        <p:nvSpPr>
          <p:cNvPr id="7"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13</a:t>
            </a:fld>
            <a:endParaRPr lang="en-US"/>
          </a:p>
        </p:txBody>
      </p:sp>
    </p:spTree>
    <p:extLst>
      <p:ext uri="{BB962C8B-B14F-4D97-AF65-F5344CB8AC3E}">
        <p14:creationId xmlns:p14="http://schemas.microsoft.com/office/powerpoint/2010/main" val="2903715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196" y="805120"/>
            <a:ext cx="8030279" cy="3984519"/>
          </a:xfrm>
        </p:spPr>
        <p:txBody>
          <a:bodyPr/>
          <a:lstStyle/>
          <a:p>
            <a:pPr>
              <a:spcBef>
                <a:spcPts val="1800"/>
              </a:spcBef>
            </a:pPr>
            <a:r>
              <a:rPr lang="en-US" sz="2000" dirty="0" smtClean="0"/>
              <a:t>An astronaut aboard the International Space Station (ISS) suffered a close call during an Extra-Vehicular Activity (EVA)</a:t>
            </a:r>
          </a:p>
          <a:p>
            <a:pPr>
              <a:spcBef>
                <a:spcPts val="1800"/>
              </a:spcBef>
            </a:pPr>
            <a:r>
              <a:rPr lang="en-US" sz="2000" dirty="0" smtClean="0"/>
              <a:t>The subsequent mishap investigation board (MIB) identified causal factors that the ISS Program believed they were already addressing</a:t>
            </a:r>
          </a:p>
          <a:p>
            <a:pPr>
              <a:spcBef>
                <a:spcPts val="1800"/>
              </a:spcBef>
            </a:pPr>
            <a:endParaRPr lang="en-US" sz="2000" dirty="0" smtClean="0"/>
          </a:p>
          <a:p>
            <a:pPr marL="0" indent="0">
              <a:buNone/>
            </a:pPr>
            <a:r>
              <a:rPr lang="en-US" sz="2000" i="1" dirty="0"/>
              <a:t>“Why do we keep having these tragedies and not learning the lessons they are teaching us?” </a:t>
            </a:r>
            <a:r>
              <a:rPr lang="en-US" dirty="0"/>
              <a:t>– Chris Hansen, </a:t>
            </a:r>
            <a:r>
              <a:rPr lang="en-US" dirty="0" smtClean="0"/>
              <a:t>MIB Chairman</a:t>
            </a:r>
            <a:endParaRPr lang="en-US" dirty="0"/>
          </a:p>
        </p:txBody>
      </p:sp>
      <p:sp>
        <p:nvSpPr>
          <p:cNvPr id="3" name="Title 2"/>
          <p:cNvSpPr>
            <a:spLocks noGrp="1"/>
          </p:cNvSpPr>
          <p:nvPr>
            <p:ph type="title"/>
          </p:nvPr>
        </p:nvSpPr>
        <p:spPr/>
        <p:txBody>
          <a:bodyPr/>
          <a:lstStyle/>
          <a:p>
            <a:r>
              <a:rPr lang="en-US" sz="2800" dirty="0" smtClean="0"/>
              <a:t>A case study</a:t>
            </a:r>
            <a:endParaRPr lang="en-US" dirty="0"/>
          </a:p>
        </p:txBody>
      </p:sp>
      <p:sp>
        <p:nvSpPr>
          <p:cNvPr id="4" name="Slide Number Placeholder 3"/>
          <p:cNvSpPr>
            <a:spLocks noGrp="1"/>
          </p:cNvSpPr>
          <p:nvPr>
            <p:ph type="sldNum" sz="quarter" idx="4"/>
          </p:nvPr>
        </p:nvSpPr>
        <p:spPr/>
        <p:txBody>
          <a:bodyPr/>
          <a:lstStyle/>
          <a:p>
            <a:pPr>
              <a:defRPr/>
            </a:pPr>
            <a:fld id="{B586D440-F702-449A-AAC2-9ACFF17038B8}" type="slidenum">
              <a:rPr lang="en-US" smtClean="0"/>
              <a:pPr>
                <a:defRPr/>
              </a:pPr>
              <a:t>14</a:t>
            </a:fld>
            <a:endParaRPr lang="en-US"/>
          </a:p>
        </p:txBody>
      </p:sp>
    </p:spTree>
    <p:extLst>
      <p:ext uri="{BB962C8B-B14F-4D97-AF65-F5344CB8AC3E}">
        <p14:creationId xmlns:p14="http://schemas.microsoft.com/office/powerpoint/2010/main" val="1604422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785918"/>
            <a:ext cx="6417269" cy="4061329"/>
          </a:xfrm>
        </p:spPr>
        <p:txBody>
          <a:bodyPr/>
          <a:lstStyle/>
          <a:p>
            <a:r>
              <a:rPr lang="en-US" sz="1600" dirty="0"/>
              <a:t>On July 16, 2013, two crewmembers performed maintenance tasks outside of the ISS during Extravehicular Activity (EVA) 23. </a:t>
            </a:r>
          </a:p>
          <a:p>
            <a:r>
              <a:rPr lang="en-US" sz="1600" dirty="0"/>
              <a:t>Forty-three minutes into the EVA, one of the crewmembers reported water from an unidentified source inside of his helmet at the back of his head. </a:t>
            </a:r>
          </a:p>
          <a:p>
            <a:r>
              <a:rPr lang="en-US" sz="1600" dirty="0"/>
              <a:t>The amount of water increased and moved to his face, creating a potential suffocation hazard, and the EVA was terminated.</a:t>
            </a:r>
          </a:p>
          <a:p>
            <a:r>
              <a:rPr lang="en-US" sz="1600" dirty="0"/>
              <a:t>A mishap investigation board (MIB) later identified the source and cause of the water in the astronaut’s helmet. </a:t>
            </a:r>
          </a:p>
          <a:p>
            <a:r>
              <a:rPr lang="en-US" sz="1600" dirty="0"/>
              <a:t>In the course of the investigation, the MIB also noted that the presence of water in the helmet had been “normalized.“</a:t>
            </a:r>
          </a:p>
          <a:p>
            <a:r>
              <a:rPr lang="en-US" sz="1600" dirty="0"/>
              <a:t>Water entering the helmet had been observed in the past and over time, had become accepted as normal suit behavior. </a:t>
            </a:r>
          </a:p>
          <a:p>
            <a:r>
              <a:rPr lang="en-US" sz="1600" dirty="0"/>
              <a:t>This normalization resulted in missed signals of the seriousness of the event, which led to delays in recognition and response.</a:t>
            </a:r>
          </a:p>
          <a:p>
            <a:endParaRPr lang="en-US" sz="1600" dirty="0"/>
          </a:p>
        </p:txBody>
      </p:sp>
      <p:sp>
        <p:nvSpPr>
          <p:cNvPr id="3" name="Title 2"/>
          <p:cNvSpPr>
            <a:spLocks noGrp="1"/>
          </p:cNvSpPr>
          <p:nvPr>
            <p:ph type="title"/>
          </p:nvPr>
        </p:nvSpPr>
        <p:spPr/>
        <p:txBody>
          <a:bodyPr/>
          <a:lstStyle/>
          <a:p>
            <a:r>
              <a:rPr lang="en-US" dirty="0" smtClean="0"/>
              <a:t>EVA-23: What Happened?</a:t>
            </a:r>
            <a:endParaRPr lang="en-US" dirty="0"/>
          </a:p>
        </p:txBody>
      </p:sp>
      <p:sp>
        <p:nvSpPr>
          <p:cNvPr id="4" name="Slide Number Placeholder 3"/>
          <p:cNvSpPr>
            <a:spLocks noGrp="1"/>
          </p:cNvSpPr>
          <p:nvPr>
            <p:ph type="sldNum" sz="quarter" idx="4"/>
          </p:nvPr>
        </p:nvSpPr>
        <p:spPr/>
        <p:txBody>
          <a:bodyPr/>
          <a:lstStyle/>
          <a:p>
            <a:pPr>
              <a:defRPr/>
            </a:pPr>
            <a:fld id="{B586D440-F702-449A-AAC2-9ACFF17038B8}" type="slidenum">
              <a:rPr lang="en-US" smtClean="0"/>
              <a:pPr>
                <a:defRPr/>
              </a:pPr>
              <a:t>15</a:t>
            </a:fld>
            <a:endParaRPr lang="en-US"/>
          </a:p>
        </p:txBody>
      </p:sp>
      <p:pic>
        <p:nvPicPr>
          <p:cNvPr id="5" name="Picture 2" descr="Image result for nasa luca parmitano"/>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753585" y="920335"/>
            <a:ext cx="2390415" cy="359905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753585" y="4492214"/>
            <a:ext cx="2390416" cy="523220"/>
          </a:xfrm>
          <a:prstGeom prst="rect">
            <a:avLst/>
          </a:prstGeom>
        </p:spPr>
        <p:txBody>
          <a:bodyPr wrap="square">
            <a:spAutoFit/>
          </a:bodyPr>
          <a:lstStyle/>
          <a:p>
            <a:r>
              <a:rPr lang="en-US" sz="1400" i="1" dirty="0" smtClean="0"/>
              <a:t>Astronaut Luca Parmitano. Image credit: NASA</a:t>
            </a:r>
            <a:endParaRPr lang="en-US" sz="1400" i="1" dirty="0"/>
          </a:p>
        </p:txBody>
      </p:sp>
    </p:spTree>
    <p:extLst>
      <p:ext uri="{BB962C8B-B14F-4D97-AF65-F5344CB8AC3E}">
        <p14:creationId xmlns:p14="http://schemas.microsoft.com/office/powerpoint/2010/main" val="3030398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EVA-23 MIB: Selected Findings</a:t>
            </a:r>
            <a:endParaRPr lang="en-US" dirty="0"/>
          </a:p>
        </p:txBody>
      </p:sp>
      <p:sp>
        <p:nvSpPr>
          <p:cNvPr id="4" name="Slide Number Placeholder 3"/>
          <p:cNvSpPr>
            <a:spLocks noGrp="1"/>
          </p:cNvSpPr>
          <p:nvPr>
            <p:ph type="sldNum" sz="quarter" idx="4"/>
          </p:nvPr>
        </p:nvSpPr>
        <p:spPr/>
        <p:txBody>
          <a:bodyPr/>
          <a:lstStyle/>
          <a:p>
            <a:pPr>
              <a:defRPr/>
            </a:pPr>
            <a:fld id="{B586D440-F702-449A-AAC2-9ACFF17038B8}" type="slidenum">
              <a:rPr lang="en-US" smtClean="0"/>
              <a:pPr>
                <a:defRPr/>
              </a:pPr>
              <a:t>16</a:t>
            </a:fld>
            <a:endParaRPr lang="en-US"/>
          </a:p>
        </p:txBody>
      </p:sp>
      <p:sp>
        <p:nvSpPr>
          <p:cNvPr id="18" name="TextBox 17"/>
          <p:cNvSpPr txBox="1"/>
          <p:nvPr/>
        </p:nvSpPr>
        <p:spPr>
          <a:xfrm>
            <a:off x="146568" y="766715"/>
            <a:ext cx="5557350" cy="3933384"/>
          </a:xfrm>
          <a:prstGeom prst="rect">
            <a:avLst/>
          </a:prstGeom>
          <a:noFill/>
        </p:spPr>
        <p:txBody>
          <a:bodyPr wrap="square" rtlCol="0">
            <a:spAutoFit/>
          </a:bodyPr>
          <a:lstStyle/>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Crew member Training did not include this failure mode.</a:t>
            </a:r>
          </a:p>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Flight Rule to address this failure mode did not exist.</a:t>
            </a:r>
          </a:p>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EMU Hazard Report did not identify the hazard.</a:t>
            </a:r>
          </a:p>
          <a:p>
            <a:pPr marL="34290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ISS Community perception was that drink bags leak.</a:t>
            </a:r>
          </a:p>
          <a:p>
            <a:pPr marL="34290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Minor amounts of water in the helmet were normalized.</a:t>
            </a:r>
          </a:p>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Flight Control Team accepted the explanation that the water during EVA 22 was from the drink bag.</a:t>
            </a:r>
          </a:p>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Ground Team allowed time pressures of impending EVA to influence actions.</a:t>
            </a:r>
          </a:p>
          <a:p>
            <a:pPr marL="342900" lvl="0" indent="-342900">
              <a:spcBef>
                <a:spcPct val="20000"/>
              </a:spcBef>
              <a:buClr>
                <a:srgbClr val="4083CF">
                  <a:lumMod val="50000"/>
                </a:srgbClr>
              </a:buClr>
              <a:buFont typeface="Wingdings" panose="05000000000000000000" pitchFamily="2" charset="2"/>
              <a:buChar char="Ø"/>
            </a:pPr>
            <a:r>
              <a:rPr lang="en-US" sz="1600" dirty="0" smtClean="0">
                <a:solidFill>
                  <a:prstClr val="black"/>
                </a:solidFill>
                <a:latin typeface="Helvetica" panose="020B0604020202020204" pitchFamily="34" charset="0"/>
                <a:ea typeface="ヒラギノ角ゴ Pro W3" pitchFamily="-109" charset="-128"/>
                <a:cs typeface="Helvetica" panose="020B0604020202020204" pitchFamily="34" charset="0"/>
              </a:rPr>
              <a:t>The </a:t>
            </a: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ISS Program conducted EVA 23 without recognizing the EMU failure that occurred on EVA 22.</a:t>
            </a:r>
          </a:p>
          <a:p>
            <a:pPr marL="342900" lvl="0" indent="-342900">
              <a:spcBef>
                <a:spcPct val="20000"/>
              </a:spcBef>
              <a:buClr>
                <a:srgbClr val="4083CF">
                  <a:lumMod val="50000"/>
                </a:srgbClr>
              </a:buClr>
              <a:buFont typeface="Wingdings" panose="05000000000000000000" pitchFamily="2" charset="2"/>
              <a:buChar char="Ø"/>
            </a:pPr>
            <a:r>
              <a:rPr lang="en-US" sz="1600" dirty="0" smtClean="0">
                <a:solidFill>
                  <a:prstClr val="black"/>
                </a:solidFill>
                <a:latin typeface="Helvetica" panose="020B0604020202020204" pitchFamily="34" charset="0"/>
                <a:ea typeface="ヒラギノ角ゴ Pro W3" pitchFamily="-109" charset="-128"/>
                <a:cs typeface="Helvetica" panose="020B0604020202020204" pitchFamily="34" charset="0"/>
              </a:rPr>
              <a:t>Flight </a:t>
            </a: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Control Team’s perception of the anomaly report process as being resource intensive made them reluctant to invoke it</a:t>
            </a:r>
            <a:r>
              <a:rPr lang="en-US" sz="1600" dirty="0" smtClean="0">
                <a:solidFill>
                  <a:prstClr val="black"/>
                </a:solidFill>
                <a:latin typeface="Helvetica" panose="020B0604020202020204" pitchFamily="34" charset="0"/>
                <a:ea typeface="ヒラギノ角ゴ Pro W3" pitchFamily="-109" charset="-128"/>
                <a:cs typeface="Helvetica" panose="020B0604020202020204" pitchFamily="34" charset="0"/>
              </a:rPr>
              <a:t>.</a:t>
            </a:r>
            <a:endPar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endParaRPr>
          </a:p>
        </p:txBody>
      </p:sp>
      <p:sp>
        <p:nvSpPr>
          <p:cNvPr id="19" name="TextBox 18"/>
          <p:cNvSpPr txBox="1"/>
          <p:nvPr/>
        </p:nvSpPr>
        <p:spPr>
          <a:xfrm>
            <a:off x="501070" y="4675593"/>
            <a:ext cx="8372290" cy="430887"/>
          </a:xfrm>
          <a:prstGeom prst="rect">
            <a:avLst/>
          </a:prstGeom>
          <a:noFill/>
        </p:spPr>
        <p:txBody>
          <a:bodyPr wrap="square" rtlCol="0">
            <a:spAutoFit/>
          </a:bodyPr>
          <a:lstStyle/>
          <a:p>
            <a:r>
              <a:rPr lang="en-US" sz="1050" dirty="0">
                <a:latin typeface="+mn-lt"/>
              </a:rPr>
              <a:t>NASA. (2013). Mishap Investigation Report: International Space Station (ISS) EVA Suit Water Intrusion High Visibility Close Call, IRIS Case Number: S–2013– 199–00005, Redacted copy available at: http://www.nasa.gov/sites/default/files/files/Suit_Water_ Intrusion_Mishap_Investigation_Report.pdf</a:t>
            </a:r>
            <a:r>
              <a:rPr lang="en-US" sz="1050" dirty="0" smtClean="0">
                <a:latin typeface="+mn-lt"/>
              </a:rPr>
              <a:t>.</a:t>
            </a:r>
            <a:endParaRPr lang="en-US" sz="1050" dirty="0">
              <a:latin typeface="+mn-lt"/>
            </a:endParaRPr>
          </a:p>
        </p:txBody>
      </p:sp>
      <p:sp>
        <p:nvSpPr>
          <p:cNvPr id="62" name="Rectangle 61"/>
          <p:cNvSpPr/>
          <p:nvPr/>
        </p:nvSpPr>
        <p:spPr>
          <a:xfrm>
            <a:off x="6482944" y="4183022"/>
            <a:ext cx="2390416" cy="523220"/>
          </a:xfrm>
          <a:prstGeom prst="rect">
            <a:avLst/>
          </a:prstGeom>
        </p:spPr>
        <p:txBody>
          <a:bodyPr wrap="square">
            <a:spAutoFit/>
          </a:bodyPr>
          <a:lstStyle/>
          <a:p>
            <a:r>
              <a:rPr lang="en-US" sz="1400" i="1" dirty="0" smtClean="0"/>
              <a:t>Astronaut Luca Parmitano. Image credit: NASA</a:t>
            </a:r>
            <a:endParaRPr lang="en-US" sz="1400" i="1" dirty="0"/>
          </a:p>
        </p:txBody>
      </p:sp>
      <p:pic>
        <p:nvPicPr>
          <p:cNvPr id="63" name="Picture 6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159050" y="850720"/>
            <a:ext cx="2974512" cy="3372445"/>
          </a:xfrm>
          <a:prstGeom prst="rect">
            <a:avLst/>
          </a:prstGeom>
        </p:spPr>
      </p:pic>
    </p:spTree>
    <p:extLst>
      <p:ext uri="{BB962C8B-B14F-4D97-AF65-F5344CB8AC3E}">
        <p14:creationId xmlns:p14="http://schemas.microsoft.com/office/powerpoint/2010/main" val="195322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EVA-23 MIB: Selected Findings</a:t>
            </a:r>
            <a:endParaRPr lang="en-US" dirty="0"/>
          </a:p>
        </p:txBody>
      </p:sp>
      <p:sp>
        <p:nvSpPr>
          <p:cNvPr id="4" name="Slide Number Placeholder 3"/>
          <p:cNvSpPr>
            <a:spLocks noGrp="1"/>
          </p:cNvSpPr>
          <p:nvPr>
            <p:ph type="sldNum" sz="quarter" idx="4"/>
          </p:nvPr>
        </p:nvSpPr>
        <p:spPr/>
        <p:txBody>
          <a:bodyPr/>
          <a:lstStyle/>
          <a:p>
            <a:pPr>
              <a:defRPr/>
            </a:pPr>
            <a:fld id="{B586D440-F702-449A-AAC2-9ACFF17038B8}" type="slidenum">
              <a:rPr lang="en-US" smtClean="0"/>
              <a:pPr>
                <a:defRPr/>
              </a:pPr>
              <a:t>17</a:t>
            </a:fld>
            <a:endParaRPr lang="en-US"/>
          </a:p>
        </p:txBody>
      </p:sp>
      <p:sp>
        <p:nvSpPr>
          <p:cNvPr id="18" name="TextBox 17"/>
          <p:cNvSpPr txBox="1"/>
          <p:nvPr/>
        </p:nvSpPr>
        <p:spPr>
          <a:xfrm>
            <a:off x="146568" y="981071"/>
            <a:ext cx="5557350" cy="3933384"/>
          </a:xfrm>
          <a:prstGeom prst="rect">
            <a:avLst/>
          </a:prstGeom>
          <a:noFill/>
        </p:spPr>
        <p:txBody>
          <a:bodyPr wrap="square" rtlCol="0">
            <a:spAutoFit/>
          </a:bodyPr>
          <a:lstStyle/>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Crew member Training did not include this failure mode.</a:t>
            </a:r>
          </a:p>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Flight Rule to address this failure mode did not exist.</a:t>
            </a:r>
          </a:p>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EMU Hazard Report did not identify the hazard.</a:t>
            </a:r>
          </a:p>
          <a:p>
            <a:pPr marL="34290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ISS Community perception was that drink bags leak.</a:t>
            </a:r>
          </a:p>
          <a:p>
            <a:pPr marL="34290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Minor amounts of water in the helmet were normalized.</a:t>
            </a:r>
          </a:p>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Flight Control Team accepted the explanation that the water during EVA 22 was from the drink bag.</a:t>
            </a:r>
          </a:p>
          <a:p>
            <a:pPr marL="342900" lvl="0" indent="-342900">
              <a:spcBef>
                <a:spcPct val="20000"/>
              </a:spcBef>
              <a:buClr>
                <a:srgbClr val="4083CF">
                  <a:lumMod val="50000"/>
                </a:srgbClr>
              </a:buClr>
              <a:buFont typeface="Wingdings" panose="05000000000000000000" pitchFamily="2" charset="2"/>
              <a:buChar char="Ø"/>
            </a:pP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Ground Team allowed time pressures of impending EVA to influence actions.</a:t>
            </a:r>
          </a:p>
          <a:p>
            <a:pPr marL="342900" lvl="0" indent="-342900">
              <a:spcBef>
                <a:spcPct val="20000"/>
              </a:spcBef>
              <a:buClr>
                <a:srgbClr val="4083CF">
                  <a:lumMod val="50000"/>
                </a:srgbClr>
              </a:buClr>
              <a:buFont typeface="Wingdings" panose="05000000000000000000" pitchFamily="2" charset="2"/>
              <a:buChar char="Ø"/>
            </a:pPr>
            <a:r>
              <a:rPr lang="en-US" sz="1600" dirty="0" smtClean="0">
                <a:solidFill>
                  <a:prstClr val="black"/>
                </a:solidFill>
                <a:latin typeface="Helvetica" panose="020B0604020202020204" pitchFamily="34" charset="0"/>
                <a:ea typeface="ヒラギノ角ゴ Pro W3" pitchFamily="-109" charset="-128"/>
                <a:cs typeface="Helvetica" panose="020B0604020202020204" pitchFamily="34" charset="0"/>
              </a:rPr>
              <a:t>The </a:t>
            </a: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ISS Program conducted EVA 23 without recognizing the EMU failure that occurred on EVA 22.</a:t>
            </a:r>
          </a:p>
          <a:p>
            <a:pPr marL="342900" lvl="0" indent="-342900">
              <a:spcBef>
                <a:spcPct val="20000"/>
              </a:spcBef>
              <a:buClr>
                <a:srgbClr val="4083CF">
                  <a:lumMod val="50000"/>
                </a:srgbClr>
              </a:buClr>
              <a:buFont typeface="Wingdings" panose="05000000000000000000" pitchFamily="2" charset="2"/>
              <a:buChar char="Ø"/>
            </a:pPr>
            <a:r>
              <a:rPr lang="en-US" sz="1600" dirty="0" smtClean="0">
                <a:solidFill>
                  <a:prstClr val="black"/>
                </a:solidFill>
                <a:latin typeface="Helvetica" panose="020B0604020202020204" pitchFamily="34" charset="0"/>
                <a:ea typeface="ヒラギノ角ゴ Pro W3" pitchFamily="-109" charset="-128"/>
                <a:cs typeface="Helvetica" panose="020B0604020202020204" pitchFamily="34" charset="0"/>
              </a:rPr>
              <a:t>Flight </a:t>
            </a:r>
            <a:r>
              <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rPr>
              <a:t>Control Team’s perception of the anomaly report process as being resource intensive made them reluctant to invoke it</a:t>
            </a:r>
            <a:r>
              <a:rPr lang="en-US" sz="1600" dirty="0" smtClean="0">
                <a:solidFill>
                  <a:prstClr val="black"/>
                </a:solidFill>
                <a:latin typeface="Helvetica" panose="020B0604020202020204" pitchFamily="34" charset="0"/>
                <a:ea typeface="ヒラギノ角ゴ Pro W3" pitchFamily="-109" charset="-128"/>
                <a:cs typeface="Helvetica" panose="020B0604020202020204" pitchFamily="34" charset="0"/>
              </a:rPr>
              <a:t>.</a:t>
            </a:r>
            <a:endParaRPr lang="en-US" sz="1600" dirty="0">
              <a:solidFill>
                <a:prstClr val="black"/>
              </a:solidFill>
              <a:latin typeface="Helvetica" panose="020B0604020202020204" pitchFamily="34" charset="0"/>
              <a:ea typeface="ヒラギノ角ゴ Pro W3" pitchFamily="-109" charset="-128"/>
              <a:cs typeface="Helvetica" panose="020B0604020202020204" pitchFamily="34" charset="0"/>
            </a:endParaRPr>
          </a:p>
        </p:txBody>
      </p:sp>
      <p:sp>
        <p:nvSpPr>
          <p:cNvPr id="20" name="TextBox 19"/>
          <p:cNvSpPr txBox="1"/>
          <p:nvPr/>
        </p:nvSpPr>
        <p:spPr>
          <a:xfrm>
            <a:off x="5795159" y="619757"/>
            <a:ext cx="3348841" cy="3739485"/>
          </a:xfrm>
          <a:prstGeom prst="rect">
            <a:avLst/>
          </a:prstGeom>
          <a:noFill/>
        </p:spPr>
        <p:txBody>
          <a:bodyPr wrap="square" rtlCol="0">
            <a:spAutoFit/>
          </a:bodyPr>
          <a:lstStyle/>
          <a:p>
            <a:pPr marL="687388" indent="-687388" algn="ctr">
              <a:lnSpc>
                <a:spcPct val="150000"/>
              </a:lnSpc>
              <a:spcAft>
                <a:spcPts val="1200"/>
              </a:spcAft>
              <a:tabLst>
                <a:tab pos="676275" algn="l"/>
              </a:tabLst>
            </a:pPr>
            <a:r>
              <a:rPr lang="en-US" b="1" dirty="0">
                <a:solidFill>
                  <a:prstClr val="black"/>
                </a:solidFill>
                <a:latin typeface="+mn-lt"/>
                <a:cs typeface="Arial" panose="020B0604020202020204" pitchFamily="34" charset="0"/>
              </a:rPr>
              <a:t>Missed opportunities to</a:t>
            </a:r>
            <a:r>
              <a:rPr lang="is-IS" b="1" dirty="0">
                <a:solidFill>
                  <a:prstClr val="black"/>
                </a:solidFill>
                <a:latin typeface="+mn-lt"/>
                <a:cs typeface="Arial" panose="020B0604020202020204" pitchFamily="34" charset="0"/>
              </a:rPr>
              <a:t>…</a:t>
            </a:r>
            <a:endParaRPr lang="en-US" b="1" dirty="0">
              <a:solidFill>
                <a:prstClr val="black"/>
              </a:solidFill>
              <a:latin typeface="+mn-lt"/>
              <a:cs typeface="Arial" panose="020B0604020202020204" pitchFamily="34" charset="0"/>
            </a:endParaRPr>
          </a:p>
          <a:p>
            <a:pPr marL="687388" indent="-687388" algn="ctr">
              <a:spcBef>
                <a:spcPts val="0"/>
              </a:spcBef>
              <a:tabLst>
                <a:tab pos="676275" algn="l"/>
              </a:tabLst>
            </a:pPr>
            <a:r>
              <a:rPr lang="en-US" sz="2000" b="1" dirty="0" smtClean="0">
                <a:solidFill>
                  <a:prstClr val="black"/>
                </a:solidFill>
                <a:latin typeface="+mn-lt"/>
                <a:cs typeface="Arial" panose="020B0604020202020204" pitchFamily="34" charset="0"/>
              </a:rPr>
              <a:t>Anticipate</a:t>
            </a:r>
            <a:endParaRPr lang="en-US" sz="2000" b="1" dirty="0">
              <a:solidFill>
                <a:prstClr val="black"/>
              </a:solidFill>
              <a:latin typeface="+mn-lt"/>
              <a:cs typeface="Arial" panose="020B0604020202020204" pitchFamily="34" charset="0"/>
            </a:endParaRPr>
          </a:p>
          <a:p>
            <a:pPr marL="687388" indent="-687388" algn="ctr">
              <a:spcBef>
                <a:spcPts val="0"/>
              </a:spcBef>
              <a:tabLst>
                <a:tab pos="676275" algn="l"/>
              </a:tabLst>
            </a:pPr>
            <a:endParaRPr lang="en-US" sz="2000" b="1" dirty="0" smtClean="0">
              <a:solidFill>
                <a:prstClr val="black"/>
              </a:solidFill>
              <a:latin typeface="+mn-lt"/>
              <a:cs typeface="Arial" panose="020B0604020202020204" pitchFamily="34" charset="0"/>
            </a:endParaRPr>
          </a:p>
          <a:p>
            <a:pPr marL="687388" indent="-687388" algn="ctr">
              <a:spcBef>
                <a:spcPts val="0"/>
              </a:spcBef>
              <a:tabLst>
                <a:tab pos="676275" algn="l"/>
              </a:tabLst>
            </a:pPr>
            <a:endParaRPr lang="en-US" sz="2000" b="1" dirty="0" smtClean="0">
              <a:solidFill>
                <a:prstClr val="black"/>
              </a:solidFill>
              <a:latin typeface="+mn-lt"/>
              <a:cs typeface="Arial" panose="020B0604020202020204" pitchFamily="34" charset="0"/>
            </a:endParaRPr>
          </a:p>
          <a:p>
            <a:pPr marL="687388" indent="-687388" algn="ctr">
              <a:spcBef>
                <a:spcPts val="0"/>
              </a:spcBef>
              <a:tabLst>
                <a:tab pos="676275" algn="l"/>
              </a:tabLst>
            </a:pPr>
            <a:r>
              <a:rPr lang="en-US" sz="2000" b="1" dirty="0" smtClean="0">
                <a:solidFill>
                  <a:prstClr val="black"/>
                </a:solidFill>
                <a:latin typeface="+mn-lt"/>
                <a:cs typeface="Arial" panose="020B0604020202020204" pitchFamily="34" charset="0"/>
              </a:rPr>
              <a:t>Monitor</a:t>
            </a:r>
            <a:endParaRPr lang="en-US" sz="2000" b="1" dirty="0">
              <a:solidFill>
                <a:prstClr val="black"/>
              </a:solidFill>
              <a:latin typeface="+mn-lt"/>
              <a:cs typeface="Arial" panose="020B0604020202020204" pitchFamily="34" charset="0"/>
            </a:endParaRPr>
          </a:p>
          <a:p>
            <a:pPr marL="687388" indent="-687388" algn="ctr">
              <a:spcBef>
                <a:spcPts val="0"/>
              </a:spcBef>
              <a:tabLst>
                <a:tab pos="676275" algn="l"/>
              </a:tabLst>
            </a:pPr>
            <a:endParaRPr lang="en-US" sz="2000" b="1" dirty="0" smtClean="0">
              <a:solidFill>
                <a:prstClr val="black"/>
              </a:solidFill>
              <a:latin typeface="+mn-lt"/>
              <a:cs typeface="Arial" panose="020B0604020202020204" pitchFamily="34" charset="0"/>
            </a:endParaRPr>
          </a:p>
          <a:p>
            <a:pPr marL="687388" indent="-687388" algn="ctr">
              <a:spcBef>
                <a:spcPts val="0"/>
              </a:spcBef>
              <a:tabLst>
                <a:tab pos="676275" algn="l"/>
              </a:tabLst>
            </a:pPr>
            <a:endParaRPr lang="en-US" sz="2000" b="1" dirty="0">
              <a:solidFill>
                <a:prstClr val="black"/>
              </a:solidFill>
              <a:latin typeface="+mn-lt"/>
              <a:cs typeface="Arial" panose="020B0604020202020204" pitchFamily="34" charset="0"/>
            </a:endParaRPr>
          </a:p>
          <a:p>
            <a:pPr marL="687388" indent="-687388" algn="ctr">
              <a:spcBef>
                <a:spcPts val="0"/>
              </a:spcBef>
              <a:tabLst>
                <a:tab pos="676275" algn="l"/>
              </a:tabLst>
            </a:pPr>
            <a:r>
              <a:rPr lang="en-US" sz="2000" b="1" dirty="0" smtClean="0">
                <a:solidFill>
                  <a:prstClr val="black"/>
                </a:solidFill>
                <a:latin typeface="+mn-lt"/>
                <a:cs typeface="Arial" panose="020B0604020202020204" pitchFamily="34" charset="0"/>
              </a:rPr>
              <a:t>Respond</a:t>
            </a:r>
            <a:endParaRPr lang="en-US" sz="2000" b="1" dirty="0">
              <a:solidFill>
                <a:prstClr val="black"/>
              </a:solidFill>
              <a:latin typeface="+mn-lt"/>
              <a:cs typeface="Arial" panose="020B0604020202020204" pitchFamily="34" charset="0"/>
            </a:endParaRPr>
          </a:p>
          <a:p>
            <a:pPr marL="687388" indent="-687388" algn="ctr">
              <a:spcBef>
                <a:spcPts val="0"/>
              </a:spcBef>
              <a:tabLst>
                <a:tab pos="676275" algn="l"/>
              </a:tabLst>
            </a:pPr>
            <a:endParaRPr lang="en-US" sz="2000" b="1" dirty="0" smtClean="0">
              <a:solidFill>
                <a:prstClr val="black"/>
              </a:solidFill>
              <a:latin typeface="+mn-lt"/>
              <a:cs typeface="Arial" panose="020B0604020202020204" pitchFamily="34" charset="0"/>
            </a:endParaRPr>
          </a:p>
          <a:p>
            <a:pPr marL="687388" indent="-687388" algn="ctr">
              <a:spcBef>
                <a:spcPts val="0"/>
              </a:spcBef>
              <a:tabLst>
                <a:tab pos="676275" algn="l"/>
              </a:tabLst>
            </a:pPr>
            <a:endParaRPr lang="en-US" sz="2000" b="1" dirty="0">
              <a:solidFill>
                <a:prstClr val="black"/>
              </a:solidFill>
              <a:latin typeface="+mn-lt"/>
              <a:cs typeface="Arial" panose="020B0604020202020204" pitchFamily="34" charset="0"/>
            </a:endParaRPr>
          </a:p>
          <a:p>
            <a:pPr marL="687388" indent="-687388" algn="ctr">
              <a:spcBef>
                <a:spcPts val="0"/>
              </a:spcBef>
              <a:tabLst>
                <a:tab pos="676275" algn="l"/>
              </a:tabLst>
            </a:pPr>
            <a:r>
              <a:rPr lang="en-US" sz="2000" b="1" dirty="0" smtClean="0">
                <a:solidFill>
                  <a:prstClr val="black"/>
                </a:solidFill>
                <a:latin typeface="+mn-lt"/>
                <a:cs typeface="Arial" panose="020B0604020202020204" pitchFamily="34" charset="0"/>
              </a:rPr>
              <a:t>Learn</a:t>
            </a:r>
            <a:endParaRPr lang="en-US" sz="2000" b="1" dirty="0">
              <a:latin typeface="+mn-lt"/>
            </a:endParaRPr>
          </a:p>
        </p:txBody>
      </p:sp>
      <p:cxnSp>
        <p:nvCxnSpPr>
          <p:cNvPr id="21" name="Straight Connector 20"/>
          <p:cNvCxnSpPr/>
          <p:nvPr/>
        </p:nvCxnSpPr>
        <p:spPr bwMode="auto">
          <a:xfrm>
            <a:off x="5703918" y="1192186"/>
            <a:ext cx="1129282" cy="222460"/>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22" name="Straight Connector 21"/>
          <p:cNvCxnSpPr/>
          <p:nvPr/>
        </p:nvCxnSpPr>
        <p:spPr bwMode="auto">
          <a:xfrm flipV="1">
            <a:off x="5441051" y="1414646"/>
            <a:ext cx="1392149" cy="61379"/>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23" name="Straight Connector 22"/>
          <p:cNvCxnSpPr/>
          <p:nvPr/>
        </p:nvCxnSpPr>
        <p:spPr bwMode="auto">
          <a:xfrm flipV="1">
            <a:off x="4956050" y="1414646"/>
            <a:ext cx="1877150" cy="337712"/>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24" name="Straight Connector 23"/>
          <p:cNvCxnSpPr/>
          <p:nvPr/>
        </p:nvCxnSpPr>
        <p:spPr bwMode="auto">
          <a:xfrm>
            <a:off x="5441051" y="2040940"/>
            <a:ext cx="1483390" cy="250567"/>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25" name="Straight Connector 24"/>
          <p:cNvCxnSpPr/>
          <p:nvPr/>
        </p:nvCxnSpPr>
        <p:spPr bwMode="auto">
          <a:xfrm flipV="1">
            <a:off x="5529617" y="2317273"/>
            <a:ext cx="1394824" cy="26833"/>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26" name="Straight Connector 25"/>
          <p:cNvCxnSpPr/>
          <p:nvPr/>
        </p:nvCxnSpPr>
        <p:spPr bwMode="auto">
          <a:xfrm>
            <a:off x="5109670" y="2802924"/>
            <a:ext cx="1814771" cy="369809"/>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27" name="Straight Connector 26"/>
          <p:cNvCxnSpPr>
            <a:cxnSpLocks/>
          </p:cNvCxnSpPr>
          <p:nvPr/>
        </p:nvCxnSpPr>
        <p:spPr bwMode="auto">
          <a:xfrm flipV="1">
            <a:off x="5703918" y="3159588"/>
            <a:ext cx="1220523" cy="119525"/>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28" name="Straight Connector 27"/>
          <p:cNvCxnSpPr>
            <a:cxnSpLocks/>
          </p:cNvCxnSpPr>
          <p:nvPr/>
        </p:nvCxnSpPr>
        <p:spPr bwMode="auto">
          <a:xfrm>
            <a:off x="5529617" y="3790530"/>
            <a:ext cx="1538708" cy="304065"/>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29" name="Straight Connector 28"/>
          <p:cNvCxnSpPr>
            <a:cxnSpLocks/>
          </p:cNvCxnSpPr>
          <p:nvPr/>
        </p:nvCxnSpPr>
        <p:spPr bwMode="auto">
          <a:xfrm flipV="1">
            <a:off x="5608935" y="4094595"/>
            <a:ext cx="1459390" cy="207228"/>
          </a:xfrm>
          <a:prstGeom prst="line">
            <a:avLst/>
          </a:prstGeom>
          <a:solidFill>
            <a:schemeClr val="accent1"/>
          </a:solidFill>
          <a:ln w="4445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3281820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728310"/>
            <a:ext cx="6544263" cy="3926912"/>
          </a:xfrm>
        </p:spPr>
        <p:txBody>
          <a:bodyPr/>
          <a:lstStyle/>
          <a:p>
            <a:pPr>
              <a:spcBef>
                <a:spcPts val="1200"/>
              </a:spcBef>
            </a:pPr>
            <a:r>
              <a:rPr lang="en-US" dirty="0" smtClean="0"/>
              <a:t>Focus </a:t>
            </a:r>
            <a:r>
              <a:rPr lang="en-US" dirty="0"/>
              <a:t>on “error chains” in mishap investigation </a:t>
            </a:r>
            <a:r>
              <a:rPr lang="en-US" dirty="0" smtClean="0"/>
              <a:t>limited </a:t>
            </a:r>
            <a:r>
              <a:rPr lang="en-US" dirty="0"/>
              <a:t>learning</a:t>
            </a:r>
          </a:p>
          <a:p>
            <a:pPr>
              <a:spcBef>
                <a:spcPts val="1200"/>
              </a:spcBef>
            </a:pPr>
            <a:r>
              <a:rPr lang="en-US" dirty="0" smtClean="0"/>
              <a:t>Reliance on prediction and prevention left ISS vulnerable when responding to unexpected events</a:t>
            </a:r>
          </a:p>
          <a:p>
            <a:pPr>
              <a:spcBef>
                <a:spcPts val="1200"/>
              </a:spcBef>
            </a:pPr>
            <a:r>
              <a:rPr lang="en-US" dirty="0" smtClean="0"/>
              <a:t>“Weak signals” of impending problem were present during everyday work, but were insufficiently understood</a:t>
            </a:r>
          </a:p>
          <a:p>
            <a:pPr>
              <a:spcBef>
                <a:spcPts val="1200"/>
              </a:spcBef>
            </a:pPr>
            <a:r>
              <a:rPr lang="en-US" dirty="0" smtClean="0"/>
              <a:t>No training focused on recognition and dealing with uncertainty</a:t>
            </a:r>
          </a:p>
          <a:p>
            <a:pPr>
              <a:spcBef>
                <a:spcPts val="1200"/>
              </a:spcBef>
            </a:pPr>
            <a:r>
              <a:rPr lang="en-US" dirty="0" smtClean="0"/>
              <a:t>Unintended/unrecognized pressures led to reluctance to speak up</a:t>
            </a:r>
          </a:p>
          <a:p>
            <a:pPr>
              <a:spcBef>
                <a:spcPts val="1200"/>
              </a:spcBef>
            </a:pPr>
            <a:r>
              <a:rPr lang="en-US" dirty="0" smtClean="0"/>
              <a:t>Numerous desired behaviors occurred throughout the “mishap”</a:t>
            </a:r>
          </a:p>
        </p:txBody>
      </p:sp>
      <p:sp>
        <p:nvSpPr>
          <p:cNvPr id="3" name="Title 2"/>
          <p:cNvSpPr>
            <a:spLocks noGrp="1"/>
          </p:cNvSpPr>
          <p:nvPr>
            <p:ph type="title"/>
          </p:nvPr>
        </p:nvSpPr>
        <p:spPr/>
        <p:txBody>
          <a:bodyPr/>
          <a:lstStyle/>
          <a:p>
            <a:r>
              <a:rPr lang="en-US" dirty="0" smtClean="0"/>
              <a:t>EVA-23: What (Else) Can We Learn?</a:t>
            </a:r>
            <a:endParaRPr lang="en-US" dirty="0"/>
          </a:p>
        </p:txBody>
      </p:sp>
      <p:sp>
        <p:nvSpPr>
          <p:cNvPr id="4" name="Slide Number Placeholder 3"/>
          <p:cNvSpPr>
            <a:spLocks noGrp="1"/>
          </p:cNvSpPr>
          <p:nvPr>
            <p:ph type="sldNum" sz="quarter" idx="4"/>
          </p:nvPr>
        </p:nvSpPr>
        <p:spPr/>
        <p:txBody>
          <a:bodyPr/>
          <a:lstStyle/>
          <a:p>
            <a:pPr>
              <a:defRPr/>
            </a:pPr>
            <a:fld id="{B586D440-F702-449A-AAC2-9ACFF17038B8}" type="slidenum">
              <a:rPr lang="en-US" smtClean="0"/>
              <a:pPr>
                <a:defRPr/>
              </a:pPr>
              <a:t>18</a:t>
            </a:fld>
            <a:endParaRPr lang="en-US"/>
          </a:p>
        </p:txBody>
      </p:sp>
      <p:pic>
        <p:nvPicPr>
          <p:cNvPr id="1026" name="Picture 2" descr="Expedition 60 crewmember Luca Parmitano poses with his Sokol launch and entry suit"/>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6772864" y="920335"/>
            <a:ext cx="2377440" cy="356425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753585" y="4492214"/>
            <a:ext cx="2390416" cy="523220"/>
          </a:xfrm>
          <a:prstGeom prst="rect">
            <a:avLst/>
          </a:prstGeom>
        </p:spPr>
        <p:txBody>
          <a:bodyPr wrap="square">
            <a:spAutoFit/>
          </a:bodyPr>
          <a:lstStyle/>
          <a:p>
            <a:r>
              <a:rPr lang="en-US" sz="1400" i="1" dirty="0" smtClean="0"/>
              <a:t>Astronaut Luca Parmitano. Image credit: NASA</a:t>
            </a:r>
            <a:endParaRPr lang="en-US" sz="1400" i="1" dirty="0"/>
          </a:p>
        </p:txBody>
      </p:sp>
    </p:spTree>
    <p:extLst>
      <p:ext uri="{BB962C8B-B14F-4D97-AF65-F5344CB8AC3E}">
        <p14:creationId xmlns:p14="http://schemas.microsoft.com/office/powerpoint/2010/main" val="3478561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7450" y="1503743"/>
            <a:ext cx="3391263" cy="2873042"/>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2251573643"/>
              </p:ext>
            </p:extLst>
          </p:nvPr>
        </p:nvGraphicFramePr>
        <p:xfrm>
          <a:off x="4524422" y="1189170"/>
          <a:ext cx="4070834" cy="3080055"/>
        </p:xfrm>
        <a:graphic>
          <a:graphicData uri="http://schemas.openxmlformats.org/drawingml/2006/table">
            <a:tbl>
              <a:tblPr firstRow="1" firstCol="1" bandRow="1">
                <a:tableStyleId>{B301B821-A1FF-4177-AEE7-76D212191A09}</a:tableStyleId>
              </a:tblPr>
              <a:tblGrid>
                <a:gridCol w="4070834">
                  <a:extLst>
                    <a:ext uri="{9D8B030D-6E8A-4147-A177-3AD203B41FA5}">
                      <a16:colId xmlns:a16="http://schemas.microsoft.com/office/drawing/2014/main" val="20000"/>
                    </a:ext>
                  </a:extLst>
                </a:gridCol>
              </a:tblGrid>
              <a:tr h="371462">
                <a:tc>
                  <a:txBody>
                    <a:bodyPr/>
                    <a:lstStyle/>
                    <a:p>
                      <a:pPr marL="0" marR="0" algn="ctr">
                        <a:spcBef>
                          <a:spcPts val="0"/>
                        </a:spcBef>
                        <a:spcAft>
                          <a:spcPts val="0"/>
                        </a:spcAft>
                      </a:pPr>
                      <a:r>
                        <a:rPr lang="en-US" sz="1400" dirty="0" smtClean="0">
                          <a:effectLst/>
                        </a:rPr>
                        <a:t>Safety-II Focus</a:t>
                      </a:r>
                      <a:endParaRPr lang="en-US" sz="2100" dirty="0">
                        <a:effectLst/>
                        <a:latin typeface="Times New Roman" charset="0"/>
                        <a:ea typeface="Times New Roman"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409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rPr>
                        <a:t>Systems are complex and will degrade; there will always be flaws and glitches</a:t>
                      </a:r>
                      <a:endParaRPr lang="en-US" sz="1400" b="0" dirty="0">
                        <a:effectLst/>
                        <a:latin typeface="Times New Roman" charset="0"/>
                        <a:ea typeface="Times New Roman"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4902">
                <a:tc>
                  <a:txBody>
                    <a:bodyPr/>
                    <a:lstStyle/>
                    <a:p>
                      <a:pPr marL="0" marR="0">
                        <a:spcBef>
                          <a:spcPts val="0"/>
                        </a:spcBef>
                        <a:spcAft>
                          <a:spcPts val="0"/>
                        </a:spcAft>
                      </a:pPr>
                      <a:r>
                        <a:rPr lang="en-US" sz="1400" dirty="0">
                          <a:effectLst/>
                        </a:rPr>
                        <a:t>Variability is normal—manage it</a:t>
                      </a:r>
                      <a:endParaRPr lang="en-US" sz="1400" b="0" dirty="0">
                        <a:effectLst/>
                        <a:latin typeface="Times New Roman" charset="0"/>
                        <a:ea typeface="Times New Roman"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409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rPr>
                        <a:t>Procedures are always under-specified and must be interpreted and adapted</a:t>
                      </a:r>
                      <a:endParaRPr lang="en-US" sz="1400" b="0" dirty="0">
                        <a:effectLst/>
                        <a:latin typeface="Times New Roman" charset="0"/>
                        <a:ea typeface="Times New Roman"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01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rPr>
                        <a:t>Focus on learning</a:t>
                      </a:r>
                      <a:endParaRPr lang="en-US" sz="1400" b="0" dirty="0">
                        <a:effectLst/>
                        <a:latin typeface="Times New Roman" charset="0"/>
                        <a:ea typeface="Times New Roman"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593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rPr>
                        <a:t>People are an asset—learn, adapt</a:t>
                      </a:r>
                      <a:endParaRPr lang="en-US" sz="1400" b="0" dirty="0">
                        <a:effectLst/>
                        <a:latin typeface="Times New Roman" charset="0"/>
                        <a:ea typeface="Times New Roman"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823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rPr>
                        <a:t>Focus on what we want: how safety is created</a:t>
                      </a:r>
                      <a:endParaRPr lang="en-US" sz="1400" b="0" dirty="0">
                        <a:effectLst/>
                        <a:latin typeface="Times New Roman" charset="0"/>
                        <a:ea typeface="Times New Roman"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cxnSp>
        <p:nvCxnSpPr>
          <p:cNvPr id="10" name="Straight Connector 9"/>
          <p:cNvCxnSpPr/>
          <p:nvPr/>
        </p:nvCxnSpPr>
        <p:spPr bwMode="auto">
          <a:xfrm flipV="1">
            <a:off x="3177368" y="1757252"/>
            <a:ext cx="1343025" cy="4143"/>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11" name="Straight Connector 10"/>
          <p:cNvCxnSpPr/>
          <p:nvPr/>
        </p:nvCxnSpPr>
        <p:spPr bwMode="auto">
          <a:xfrm>
            <a:off x="3044018" y="2198936"/>
            <a:ext cx="1476375" cy="6472"/>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14" name="Straight Connector 13"/>
          <p:cNvCxnSpPr/>
          <p:nvPr/>
        </p:nvCxnSpPr>
        <p:spPr bwMode="auto">
          <a:xfrm>
            <a:off x="3035226" y="3550631"/>
            <a:ext cx="1485900" cy="32201"/>
          </a:xfrm>
          <a:prstGeom prst="line">
            <a:avLst/>
          </a:prstGeom>
          <a:solidFill>
            <a:schemeClr val="accent1"/>
          </a:solidFill>
          <a:ln w="44450" cap="flat" cmpd="sng" algn="ctr">
            <a:solidFill>
              <a:srgbClr val="FF0000"/>
            </a:solidFill>
            <a:prstDash val="solid"/>
            <a:round/>
            <a:headEnd type="none" w="med" len="med"/>
            <a:tailEnd type="none" w="med" len="med"/>
          </a:ln>
          <a:effectLst/>
        </p:spPr>
      </p:cxnSp>
      <p:cxnSp>
        <p:nvCxnSpPr>
          <p:cNvPr id="17" name="Straight Connector 16"/>
          <p:cNvCxnSpPr/>
          <p:nvPr/>
        </p:nvCxnSpPr>
        <p:spPr bwMode="auto">
          <a:xfrm>
            <a:off x="2873301" y="3089033"/>
            <a:ext cx="1647825"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20" name="Straight Connector 19"/>
          <p:cNvCxnSpPr/>
          <p:nvPr/>
        </p:nvCxnSpPr>
        <p:spPr bwMode="auto">
          <a:xfrm>
            <a:off x="3186161" y="2638421"/>
            <a:ext cx="1333500" cy="0"/>
          </a:xfrm>
          <a:prstGeom prst="line">
            <a:avLst/>
          </a:prstGeom>
          <a:solidFill>
            <a:schemeClr val="accent1"/>
          </a:solidFill>
          <a:ln w="44450" cap="flat" cmpd="sng" algn="ctr">
            <a:solidFill>
              <a:srgbClr val="00B050"/>
            </a:solidFill>
            <a:prstDash val="solid"/>
            <a:round/>
            <a:headEnd type="none" w="med" len="med"/>
            <a:tailEnd type="none" w="med" len="med"/>
          </a:ln>
          <a:effectLst/>
        </p:spPr>
      </p:cxnSp>
      <p:cxnSp>
        <p:nvCxnSpPr>
          <p:cNvPr id="23" name="Straight Connector 22"/>
          <p:cNvCxnSpPr/>
          <p:nvPr/>
        </p:nvCxnSpPr>
        <p:spPr bwMode="auto">
          <a:xfrm>
            <a:off x="3168576" y="4034940"/>
            <a:ext cx="1352550" cy="19050"/>
          </a:xfrm>
          <a:prstGeom prst="line">
            <a:avLst/>
          </a:prstGeom>
          <a:solidFill>
            <a:schemeClr val="accent1"/>
          </a:solidFill>
          <a:ln w="44450" cap="flat" cmpd="sng" algn="ctr">
            <a:solidFill>
              <a:srgbClr val="00B050"/>
            </a:solidFill>
            <a:prstDash val="solid"/>
            <a:round/>
            <a:headEnd type="none" w="med" len="med"/>
            <a:tailEnd type="none" w="med" len="med"/>
          </a:ln>
          <a:effectLst/>
        </p:spPr>
      </p:cxnSp>
      <p:pic>
        <p:nvPicPr>
          <p:cNvPr id="41" name="Picture 4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0122" y="2488921"/>
            <a:ext cx="304800" cy="304800"/>
          </a:xfrm>
          <a:prstGeom prst="rect">
            <a:avLst/>
          </a:prstGeom>
        </p:spPr>
      </p:pic>
      <p:pic>
        <p:nvPicPr>
          <p:cNvPr id="42" name="Picture 4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0122" y="2928922"/>
            <a:ext cx="304800" cy="304800"/>
          </a:xfrm>
          <a:prstGeom prst="rect">
            <a:avLst/>
          </a:prstGeom>
        </p:spPr>
      </p:pic>
      <p:pic>
        <p:nvPicPr>
          <p:cNvPr id="43" name="Picture 4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0122" y="3892065"/>
            <a:ext cx="304800" cy="304800"/>
          </a:xfrm>
          <a:prstGeom prst="rect">
            <a:avLst/>
          </a:prstGeom>
        </p:spPr>
      </p:pic>
      <p:sp>
        <p:nvSpPr>
          <p:cNvPr id="45" name="Cross 44"/>
          <p:cNvSpPr/>
          <p:nvPr/>
        </p:nvSpPr>
        <p:spPr bwMode="auto">
          <a:xfrm rot="2704721">
            <a:off x="3868784" y="1595925"/>
            <a:ext cx="327477" cy="341207"/>
          </a:xfrm>
          <a:prstGeom prst="plus">
            <a:avLst>
              <a:gd name="adj" fmla="val 42778"/>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1" hangingPunct="1"/>
            <a:endParaRPr lang="en-US" sz="675">
              <a:latin typeface="+mn-lt"/>
            </a:endParaRPr>
          </a:p>
        </p:txBody>
      </p:sp>
      <p:sp>
        <p:nvSpPr>
          <p:cNvPr id="46" name="Cross 45"/>
          <p:cNvSpPr/>
          <p:nvPr/>
        </p:nvSpPr>
        <p:spPr bwMode="auto">
          <a:xfrm rot="2704721">
            <a:off x="3868783" y="2030718"/>
            <a:ext cx="327477" cy="341207"/>
          </a:xfrm>
          <a:prstGeom prst="plus">
            <a:avLst>
              <a:gd name="adj" fmla="val 42778"/>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1" hangingPunct="1"/>
            <a:endParaRPr lang="en-US" sz="675">
              <a:latin typeface="+mn-lt"/>
            </a:endParaRPr>
          </a:p>
        </p:txBody>
      </p:sp>
      <p:sp>
        <p:nvSpPr>
          <p:cNvPr id="47" name="Cross 46"/>
          <p:cNvSpPr/>
          <p:nvPr/>
        </p:nvSpPr>
        <p:spPr bwMode="auto">
          <a:xfrm rot="2704721">
            <a:off x="3868784" y="3402702"/>
            <a:ext cx="327477" cy="341207"/>
          </a:xfrm>
          <a:prstGeom prst="plus">
            <a:avLst>
              <a:gd name="adj" fmla="val 42778"/>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1" hangingPunct="1"/>
            <a:endParaRPr lang="en-US" sz="675">
              <a:latin typeface="+mn-lt"/>
            </a:endParaRPr>
          </a:p>
        </p:txBody>
      </p:sp>
      <p:sp>
        <p:nvSpPr>
          <p:cNvPr id="24" name="Title 1"/>
          <p:cNvSpPr>
            <a:spLocks noGrp="1"/>
          </p:cNvSpPr>
          <p:nvPr>
            <p:ph type="title"/>
          </p:nvPr>
        </p:nvSpPr>
        <p:spPr>
          <a:xfrm>
            <a:off x="228601" y="152234"/>
            <a:ext cx="7659704" cy="499265"/>
          </a:xfrm>
        </p:spPr>
        <p:txBody>
          <a:bodyPr/>
          <a:lstStyle/>
          <a:p>
            <a:r>
              <a:rPr lang="en-US" sz="2000" dirty="0" smtClean="0"/>
              <a:t>Create Opportunities by Identifying Different Ways to Learn</a:t>
            </a:r>
            <a:endParaRPr lang="en-US" sz="2000" dirty="0"/>
          </a:p>
        </p:txBody>
      </p:sp>
      <p:sp>
        <p:nvSpPr>
          <p:cNvPr id="25"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19</a:t>
            </a:fld>
            <a:endParaRPr lang="en-US" dirty="0"/>
          </a:p>
        </p:txBody>
      </p:sp>
      <p:sp>
        <p:nvSpPr>
          <p:cNvPr id="3" name="Rectangle 2"/>
          <p:cNvSpPr/>
          <p:nvPr/>
        </p:nvSpPr>
        <p:spPr>
          <a:xfrm>
            <a:off x="270640" y="4338380"/>
            <a:ext cx="1709122" cy="246221"/>
          </a:xfrm>
          <a:prstGeom prst="rect">
            <a:avLst/>
          </a:prstGeom>
        </p:spPr>
        <p:txBody>
          <a:bodyPr wrap="none">
            <a:spAutoFit/>
          </a:bodyPr>
          <a:lstStyle/>
          <a:p>
            <a:r>
              <a:rPr lang="en-US" sz="1000" i="1" dirty="0"/>
              <a:t>Image credit: </a:t>
            </a:r>
            <a:r>
              <a:rPr lang="en-US" sz="1000" i="1" dirty="0" smtClean="0"/>
              <a:t>Jon Holbrook</a:t>
            </a:r>
            <a:endParaRPr lang="en-US" sz="1000" dirty="0"/>
          </a:p>
        </p:txBody>
      </p:sp>
      <p:sp>
        <p:nvSpPr>
          <p:cNvPr id="4" name="TextBox 3"/>
          <p:cNvSpPr txBox="1"/>
          <p:nvPr/>
        </p:nvSpPr>
        <p:spPr>
          <a:xfrm>
            <a:off x="731500" y="873230"/>
            <a:ext cx="2531913" cy="584775"/>
          </a:xfrm>
          <a:prstGeom prst="rect">
            <a:avLst/>
          </a:prstGeom>
          <a:noFill/>
        </p:spPr>
        <p:txBody>
          <a:bodyPr wrap="square" rtlCol="0">
            <a:spAutoFit/>
          </a:bodyPr>
          <a:lstStyle/>
          <a:p>
            <a:pPr algn="ctr"/>
            <a:r>
              <a:rPr lang="en-US" sz="1600" dirty="0" smtClean="0"/>
              <a:t>“Safety Policy” posted at a NASA field center</a:t>
            </a:r>
            <a:endParaRPr lang="en-US" sz="1600" dirty="0"/>
          </a:p>
        </p:txBody>
      </p:sp>
    </p:spTree>
    <p:extLst>
      <p:ext uri="{BB962C8B-B14F-4D97-AF65-F5344CB8AC3E}">
        <p14:creationId xmlns:p14="http://schemas.microsoft.com/office/powerpoint/2010/main" val="5332073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805120"/>
            <a:ext cx="7991874" cy="3917310"/>
          </a:xfrm>
        </p:spPr>
        <p:txBody>
          <a:bodyPr/>
          <a:lstStyle/>
          <a:p>
            <a:pPr marL="341313" indent="-341313"/>
            <a:r>
              <a:rPr lang="en-US" dirty="0"/>
              <a:t>Individuals are (almost) always learning</a:t>
            </a:r>
          </a:p>
          <a:p>
            <a:pPr marL="341313" indent="-341313"/>
            <a:r>
              <a:rPr lang="en-US" dirty="0"/>
              <a:t>Organizations can affect the creation, retention, and transfer of knowledge</a:t>
            </a:r>
          </a:p>
          <a:p>
            <a:pPr marL="341313" indent="-341313">
              <a:spcBef>
                <a:spcPts val="600"/>
              </a:spcBef>
            </a:pPr>
            <a:r>
              <a:rPr lang="en-US" dirty="0" smtClean="0"/>
              <a:t>When </a:t>
            </a:r>
            <a:r>
              <a:rPr lang="en-US" dirty="0"/>
              <a:t>we characterize safety only in terms of errors and failures, we ignore the vast majority of human impacts on the </a:t>
            </a:r>
            <a:r>
              <a:rPr lang="en-US" dirty="0" smtClean="0"/>
              <a:t>system</a:t>
            </a:r>
            <a:endParaRPr lang="en-US" dirty="0"/>
          </a:p>
          <a:p>
            <a:pPr marL="341313" indent="-341313">
              <a:spcBef>
                <a:spcPts val="600"/>
              </a:spcBef>
            </a:pPr>
            <a:r>
              <a:rPr lang="en-US" dirty="0"/>
              <a:t>When we </a:t>
            </a:r>
            <a:r>
              <a:rPr lang="en-US" i="1" dirty="0"/>
              <a:t>systematically</a:t>
            </a:r>
            <a:r>
              <a:rPr lang="en-US" dirty="0"/>
              <a:t> restrict opportunities to learn, not only do we learn less and less often, but we can draw misleading conclusions</a:t>
            </a:r>
          </a:p>
          <a:p>
            <a:pPr marL="341313" indent="-341313"/>
            <a:r>
              <a:rPr lang="en-US" dirty="0" smtClean="0"/>
              <a:t>Many </a:t>
            </a:r>
            <a:r>
              <a:rPr lang="en-US" dirty="0"/>
              <a:t>opportunities exist to collect and analyze largely unexploited operator-, observer-, and system-generated data on desired behaviors</a:t>
            </a:r>
          </a:p>
          <a:p>
            <a:pPr marL="341313" indent="-341313" eaLnBrk="1" fontAlgn="auto" hangingPunct="1">
              <a:spcBef>
                <a:spcPts val="600"/>
              </a:spcBef>
            </a:pPr>
            <a:r>
              <a:rPr lang="en-US" dirty="0"/>
              <a:t>Identifying, collecting, and interpreting data on operators’ everyday safety-producing behaviors is critical for developing an integrated safety </a:t>
            </a:r>
            <a:r>
              <a:rPr lang="en-US" dirty="0" smtClean="0"/>
              <a:t>picture</a:t>
            </a:r>
            <a:endParaRPr lang="en-US" dirty="0" smtClean="0"/>
          </a:p>
        </p:txBody>
      </p:sp>
      <p:sp>
        <p:nvSpPr>
          <p:cNvPr id="3" name="Title 2"/>
          <p:cNvSpPr>
            <a:spLocks noGrp="1"/>
          </p:cNvSpPr>
          <p:nvPr>
            <p:ph type="title"/>
          </p:nvPr>
        </p:nvSpPr>
        <p:spPr>
          <a:xfrm>
            <a:off x="228601" y="75425"/>
            <a:ext cx="7659704" cy="461963"/>
          </a:xfrm>
        </p:spPr>
        <p:txBody>
          <a:bodyPr/>
          <a:lstStyle/>
          <a:p>
            <a:r>
              <a:rPr lang="en-US" sz="2800" dirty="0">
                <a:ln w="3175">
                  <a:noFill/>
                </a:ln>
                <a:latin typeface="Arial" panose="020B0604020202020204" pitchFamily="34" charset="0"/>
                <a:cs typeface="Arial" panose="020B0604020202020204" pitchFamily="34" charset="0"/>
              </a:rPr>
              <a:t>Key Take-</a:t>
            </a:r>
            <a:r>
              <a:rPr lang="en-US" sz="2800" dirty="0" err="1">
                <a:ln w="3175">
                  <a:noFill/>
                </a:ln>
                <a:latin typeface="Arial" panose="020B0604020202020204" pitchFamily="34" charset="0"/>
                <a:cs typeface="Arial" panose="020B0604020202020204" pitchFamily="34" charset="0"/>
              </a:rPr>
              <a:t>Aways</a:t>
            </a:r>
            <a:endParaRPr lang="en-US" sz="2000" dirty="0">
              <a:ln w="3175">
                <a:noFill/>
              </a:ln>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20</a:t>
            </a:fld>
            <a:endParaRPr lang="en-US" dirty="0"/>
          </a:p>
        </p:txBody>
      </p:sp>
    </p:spTree>
    <p:extLst>
      <p:ext uri="{BB962C8B-B14F-4D97-AF65-F5344CB8AC3E}">
        <p14:creationId xmlns:p14="http://schemas.microsoft.com/office/powerpoint/2010/main" val="27089581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886" y="459474"/>
            <a:ext cx="7934744" cy="3264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Helvetica" panose="020B0604020202020204" pitchFamily="34" charset="0"/>
              <a:cs typeface="Helvetica" panose="020B0604020202020204" pitchFamily="34" charset="0"/>
            </a:endParaRPr>
          </a:p>
          <a:p>
            <a:pPr algn="ctr"/>
            <a:r>
              <a:rPr lang="en-US" sz="3600" b="1" dirty="0" smtClean="0">
                <a:solidFill>
                  <a:schemeClr val="tx1"/>
                </a:solidFill>
                <a:latin typeface="Helvetica" panose="020B0604020202020204" pitchFamily="34" charset="0"/>
                <a:cs typeface="Helvetica" panose="020B0604020202020204" pitchFamily="34" charset="0"/>
              </a:rPr>
              <a:t>Thank you!</a:t>
            </a:r>
          </a:p>
        </p:txBody>
      </p:sp>
      <p:sp>
        <p:nvSpPr>
          <p:cNvPr id="4"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21</a:t>
            </a:fld>
            <a:endParaRPr lang="en-US" dirty="0"/>
          </a:p>
        </p:txBody>
      </p:sp>
    </p:spTree>
    <p:extLst>
      <p:ext uri="{BB962C8B-B14F-4D97-AF65-F5344CB8AC3E}">
        <p14:creationId xmlns:p14="http://schemas.microsoft.com/office/powerpoint/2010/main" val="2150191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805120"/>
            <a:ext cx="7991874" cy="4042126"/>
          </a:xfrm>
        </p:spPr>
        <p:txBody>
          <a:bodyPr/>
          <a:lstStyle/>
          <a:p>
            <a:pPr marL="233363" indent="-233363">
              <a:buNone/>
            </a:pPr>
            <a:r>
              <a:rPr lang="en-US" sz="1050" dirty="0" smtClean="0"/>
              <a:t>Abel</a:t>
            </a:r>
            <a:r>
              <a:rPr lang="en-US" sz="1050" dirty="0"/>
              <a:t>, M., &amp; </a:t>
            </a:r>
            <a:r>
              <a:rPr lang="en-US" sz="1050" dirty="0" err="1"/>
              <a:t>Bäuml</a:t>
            </a:r>
            <a:r>
              <a:rPr lang="en-US" sz="1050" dirty="0"/>
              <a:t>, K.-H. T. (2013). Adaptive memory: The influence of sleep and wake delay on the survival-processing effect. European Journal of Cognitive Psychology, 25, 917–924.</a:t>
            </a:r>
          </a:p>
          <a:p>
            <a:pPr marL="233363" indent="-233363">
              <a:buNone/>
            </a:pPr>
            <a:r>
              <a:rPr lang="en-US" sz="1050" dirty="0" err="1"/>
              <a:t>Bellezza</a:t>
            </a:r>
            <a:r>
              <a:rPr lang="en-US" sz="1050" dirty="0"/>
              <a:t>, F. (1981). Mnemonic devices classification, characteristics and criteria. Review of Education Research, 51(2), 247-275. </a:t>
            </a:r>
          </a:p>
          <a:p>
            <a:pPr marL="233363" indent="-233363">
              <a:buNone/>
            </a:pPr>
            <a:r>
              <a:rPr lang="en-US" sz="1050" dirty="0" smtClean="0"/>
              <a:t>Boeing</a:t>
            </a:r>
            <a:r>
              <a:rPr lang="en-US" sz="1050" dirty="0"/>
              <a:t>. (2017). Statistical Summary of Commercial Jet Airplane Accidents: Worldwide Operations 1959 – 2016. Seattle, WA: Aviation Safety, Boeing Commercial Airplanes.</a:t>
            </a:r>
          </a:p>
          <a:p>
            <a:pPr marL="233363" indent="-233363">
              <a:buNone/>
            </a:pPr>
            <a:r>
              <a:rPr lang="en-US" sz="1050" dirty="0"/>
              <a:t>Cohen, C. E. (1981). Person categories and social perception: Testing some boundaries of the processing effect of prior knowledge. Journal of Personality and Social Psychology, 40(3), 441–452.</a:t>
            </a:r>
          </a:p>
          <a:p>
            <a:pPr marL="233363" indent="-233363">
              <a:buNone/>
            </a:pPr>
            <a:r>
              <a:rPr lang="en-US" sz="1050" dirty="0"/>
              <a:t>Craik, F. I. M., &amp; Lockhart, R. S. (1972). Levels of processing: A framework for memory research. Journal of Verbal Learning and Verbal Behavior, 11(6), 671-684.</a:t>
            </a:r>
          </a:p>
          <a:p>
            <a:pPr marL="233363" indent="-233363">
              <a:buNone/>
            </a:pPr>
            <a:r>
              <a:rPr lang="en-US" sz="1050" dirty="0" err="1"/>
              <a:t>Ebbinghaus</a:t>
            </a:r>
            <a:r>
              <a:rPr lang="en-US" sz="1050" dirty="0"/>
              <a:t> H (1885). On memory: A contribution to experimental psychology. New York: Teachers College, Columbia University.</a:t>
            </a:r>
          </a:p>
          <a:p>
            <a:pPr marL="233363" indent="-233363">
              <a:buNone/>
            </a:pPr>
            <a:r>
              <a:rPr lang="en-US" sz="1050" dirty="0" smtClean="0"/>
              <a:t>MacLeod</a:t>
            </a:r>
            <a:r>
              <a:rPr lang="en-US" sz="1050" dirty="0"/>
              <a:t>, C. M., </a:t>
            </a:r>
            <a:r>
              <a:rPr lang="en-US" sz="1050" dirty="0" err="1"/>
              <a:t>Gopie</a:t>
            </a:r>
            <a:r>
              <a:rPr lang="en-US" sz="1050" dirty="0"/>
              <a:t>, N.,</a:t>
            </a:r>
            <a:r>
              <a:rPr lang="en-US" sz="1050" dirty="0" err="1"/>
              <a:t>Hourihan</a:t>
            </a:r>
            <a:r>
              <a:rPr lang="en-US" sz="1050" dirty="0"/>
              <a:t>, K. L., </a:t>
            </a:r>
            <a:r>
              <a:rPr lang="en-US" sz="1050" dirty="0" err="1"/>
              <a:t>Neary</a:t>
            </a:r>
            <a:r>
              <a:rPr lang="en-US" sz="1050" dirty="0"/>
              <a:t>, K. R., &amp; </a:t>
            </a:r>
            <a:r>
              <a:rPr lang="en-US" sz="1050" dirty="0" err="1"/>
              <a:t>Ozubko</a:t>
            </a:r>
            <a:r>
              <a:rPr lang="en-US" sz="1050" dirty="0"/>
              <a:t>, J. D. (2010). The production effect: Delineation of a phenomenon. Journal of Experimental Psychology: Learning, Memory, Cognition, 36, 671-685.</a:t>
            </a:r>
          </a:p>
          <a:p>
            <a:pPr marL="233363" indent="-233363">
              <a:buNone/>
            </a:pPr>
            <a:r>
              <a:rPr lang="en-US" sz="1050" dirty="0" smtClean="0"/>
              <a:t>PARC/CAST </a:t>
            </a:r>
            <a:r>
              <a:rPr lang="en-US" sz="1050" dirty="0"/>
              <a:t>Flight Deck Automation Working Group. (2013). Operational use of </a:t>
            </a:r>
            <a:r>
              <a:rPr lang="en-US" sz="1050" dirty="0" smtClean="0"/>
              <a:t>flight path </a:t>
            </a:r>
            <a:r>
              <a:rPr lang="en-US" sz="1050" dirty="0"/>
              <a:t>management systems. Final Report of the Performance-based operations </a:t>
            </a:r>
            <a:r>
              <a:rPr lang="en-US" sz="1050" dirty="0" smtClean="0"/>
              <a:t>Aviation Rulemaking </a:t>
            </a:r>
            <a:r>
              <a:rPr lang="en-US" sz="1050" dirty="0"/>
              <a:t>Committee/Commercial Aviation Safety </a:t>
            </a:r>
            <a:r>
              <a:rPr lang="en-US" sz="1050" dirty="0" smtClean="0"/>
              <a:t>Team </a:t>
            </a:r>
            <a:r>
              <a:rPr lang="en-US" sz="1050" dirty="0"/>
              <a:t>Flight Deck </a:t>
            </a:r>
            <a:r>
              <a:rPr lang="en-US" sz="1050" dirty="0" smtClean="0"/>
              <a:t>Automation Working </a:t>
            </a:r>
            <a:r>
              <a:rPr lang="en-US" sz="1050" dirty="0"/>
              <a:t>Group. Washington, DC: Federal Aviation Administration</a:t>
            </a:r>
            <a:r>
              <a:rPr lang="en-US" sz="1050" dirty="0" smtClean="0"/>
              <a:t>.</a:t>
            </a:r>
          </a:p>
          <a:p>
            <a:pPr marL="233363" indent="-233363">
              <a:buNone/>
            </a:pPr>
            <a:r>
              <a:rPr lang="en-US" sz="1050" dirty="0"/>
              <a:t>Uber Technologies, Inc. (2016). Fast-forwarding to the future of urban on-demand air transportation. www.uber.com/elevate.pdf.</a:t>
            </a:r>
          </a:p>
          <a:p>
            <a:pPr marL="233363" indent="-233363">
              <a:buNone/>
            </a:pPr>
            <a:r>
              <a:rPr lang="en-US" sz="1050" dirty="0" err="1" smtClean="0"/>
              <a:t>Weigman</a:t>
            </a:r>
            <a:r>
              <a:rPr lang="en-US" sz="1050" dirty="0" smtClean="0"/>
              <a:t>, D. A., &amp; </a:t>
            </a:r>
            <a:r>
              <a:rPr lang="en-US" sz="1050" dirty="0" err="1" smtClean="0"/>
              <a:t>Shappell</a:t>
            </a:r>
            <a:r>
              <a:rPr lang="en-US" sz="1050" dirty="0" smtClean="0"/>
              <a:t>, S. A. (2001</a:t>
            </a:r>
            <a:r>
              <a:rPr lang="en-US" sz="1050" dirty="0"/>
              <a:t>). </a:t>
            </a:r>
            <a:r>
              <a:rPr lang="en-US" sz="1050" dirty="0" smtClean="0"/>
              <a:t>Applying the human factors analysis and classification system (HFACS) to the analysis of commercial aviation accident data. Proceedings of </a:t>
            </a:r>
            <a:r>
              <a:rPr lang="en-US" sz="1050" dirty="0"/>
              <a:t>the 11th International Symposium on Aviation Psychology. Columbus, OH: The Ohio State </a:t>
            </a:r>
            <a:r>
              <a:rPr lang="en-US" sz="1050" dirty="0" smtClean="0"/>
              <a:t>University.</a:t>
            </a:r>
          </a:p>
          <a:p>
            <a:pPr marL="233363" indent="-233363">
              <a:buNone/>
            </a:pPr>
            <a:r>
              <a:rPr lang="en-US" sz="1050" dirty="0" smtClean="0"/>
              <a:t>Weiner</a:t>
            </a:r>
            <a:r>
              <a:rPr lang="en-US" sz="1050" dirty="0"/>
              <a:t>, B. (1966). Motivation and memory. Psychological Monographs: General and Applied, 80(18), 1–22</a:t>
            </a:r>
            <a:r>
              <a:rPr lang="en-US" sz="1050" dirty="0" smtClean="0"/>
              <a:t>.</a:t>
            </a:r>
          </a:p>
          <a:p>
            <a:pPr marL="233363" indent="-233363">
              <a:buNone/>
            </a:pPr>
            <a:r>
              <a:rPr lang="en-US" sz="1050" dirty="0" err="1" smtClean="0"/>
              <a:t>Yogo</a:t>
            </a:r>
            <a:r>
              <a:rPr lang="en-US" sz="1050" dirty="0" smtClean="0"/>
              <a:t>, M. &amp; </a:t>
            </a:r>
            <a:r>
              <a:rPr lang="en-US" sz="1050" dirty="0" err="1" smtClean="0"/>
              <a:t>Fujihara</a:t>
            </a:r>
            <a:r>
              <a:rPr lang="en-US" sz="1050" dirty="0" smtClean="0"/>
              <a:t>, S. </a:t>
            </a:r>
            <a:r>
              <a:rPr lang="en-US" sz="1050" dirty="0"/>
              <a:t>(2008). Working memory capacity can be improved by expressive writing: A randomized experiment in a Japanese sample. British Journal of Health Psychology</a:t>
            </a:r>
            <a:r>
              <a:rPr lang="en-US" sz="1050" dirty="0" smtClean="0"/>
              <a:t>, 13(1), 77-80.</a:t>
            </a:r>
          </a:p>
        </p:txBody>
      </p:sp>
      <p:sp>
        <p:nvSpPr>
          <p:cNvPr id="3" name="Title 2"/>
          <p:cNvSpPr>
            <a:spLocks noGrp="1"/>
          </p:cNvSpPr>
          <p:nvPr>
            <p:ph type="title"/>
          </p:nvPr>
        </p:nvSpPr>
        <p:spPr>
          <a:xfrm>
            <a:off x="228601" y="75425"/>
            <a:ext cx="7659704" cy="461963"/>
          </a:xfrm>
        </p:spPr>
        <p:txBody>
          <a:bodyPr/>
          <a:lstStyle/>
          <a:p>
            <a:r>
              <a:rPr lang="en-US" sz="2800" dirty="0" smtClean="0">
                <a:ln w="3175">
                  <a:noFill/>
                </a:ln>
                <a:latin typeface="Arial" panose="020B0604020202020204" pitchFamily="34" charset="0"/>
                <a:cs typeface="Arial" panose="020B0604020202020204" pitchFamily="34" charset="0"/>
              </a:rPr>
              <a:t>References</a:t>
            </a:r>
            <a:endParaRPr lang="en-US" sz="2000" dirty="0">
              <a:ln w="3175">
                <a:noFill/>
              </a:ln>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22</a:t>
            </a:fld>
            <a:endParaRPr lang="en-US" dirty="0"/>
          </a:p>
        </p:txBody>
      </p:sp>
    </p:spTree>
    <p:extLst>
      <p:ext uri="{BB962C8B-B14F-4D97-AF65-F5344CB8AC3E}">
        <p14:creationId xmlns:p14="http://schemas.microsoft.com/office/powerpoint/2010/main" val="18308686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886" y="459474"/>
            <a:ext cx="7934744" cy="3264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Helvetica" panose="020B0604020202020204" pitchFamily="34" charset="0"/>
              <a:cs typeface="Helvetica" panose="020B0604020202020204" pitchFamily="34" charset="0"/>
            </a:endParaRPr>
          </a:p>
          <a:p>
            <a:pPr algn="ctr"/>
            <a:r>
              <a:rPr lang="en-US" sz="3600" b="1" dirty="0" smtClean="0">
                <a:solidFill>
                  <a:schemeClr val="tx1"/>
                </a:solidFill>
                <a:latin typeface="Helvetica" panose="020B0604020202020204" pitchFamily="34" charset="0"/>
                <a:cs typeface="Helvetica" panose="020B0604020202020204" pitchFamily="34" charset="0"/>
              </a:rPr>
              <a:t>Back-Up</a:t>
            </a:r>
          </a:p>
          <a:p>
            <a:pPr algn="ctr"/>
            <a:r>
              <a:rPr lang="en-US" sz="3600" b="1" dirty="0" smtClean="0">
                <a:solidFill>
                  <a:schemeClr val="tx1"/>
                </a:solidFill>
                <a:latin typeface="Helvetica" panose="020B0604020202020204" pitchFamily="34" charset="0"/>
                <a:cs typeface="Helvetica" panose="020B0604020202020204" pitchFamily="34" charset="0"/>
              </a:rPr>
              <a:t>Slides</a:t>
            </a:r>
            <a:endParaRPr lang="en-US" sz="3600" b="1" dirty="0">
              <a:solidFill>
                <a:schemeClr val="tx1"/>
              </a:solidFill>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4"/>
          </p:nvPr>
        </p:nvSpPr>
        <p:spPr>
          <a:xfrm>
            <a:off x="170516" y="4847246"/>
            <a:ext cx="685800" cy="128588"/>
          </a:xfrm>
        </p:spPr>
        <p:txBody>
          <a:bodyPr/>
          <a:lstStyle/>
          <a:p>
            <a:pPr>
              <a:defRPr/>
            </a:pPr>
            <a:fld id="{B586D440-F702-449A-AAC2-9ACFF17038B8}" type="slidenum">
              <a:rPr lang="en-US" smtClean="0"/>
              <a:pPr>
                <a:defRPr/>
              </a:pPr>
              <a:t>23</a:t>
            </a:fld>
            <a:endParaRPr lang="en-US" dirty="0"/>
          </a:p>
        </p:txBody>
      </p:sp>
    </p:spTree>
    <p:extLst>
      <p:ext uri="{BB962C8B-B14F-4D97-AF65-F5344CB8AC3E}">
        <p14:creationId xmlns:p14="http://schemas.microsoft.com/office/powerpoint/2010/main" val="2527114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Responding </a:t>
            </a:r>
            <a:r>
              <a:rPr lang="en-US" dirty="0"/>
              <a:t>to Mishap </a:t>
            </a:r>
            <a:r>
              <a:rPr lang="en-US" dirty="0" smtClean="0"/>
              <a:t>Findings</a:t>
            </a:r>
            <a:endParaRPr lang="en-US" dirty="0"/>
          </a:p>
        </p:txBody>
      </p:sp>
      <p:sp>
        <p:nvSpPr>
          <p:cNvPr id="4" name="Slide Number Placeholder 3"/>
          <p:cNvSpPr>
            <a:spLocks noGrp="1"/>
          </p:cNvSpPr>
          <p:nvPr>
            <p:ph type="sldNum" sz="quarter" idx="4"/>
          </p:nvPr>
        </p:nvSpPr>
        <p:spPr/>
        <p:txBody>
          <a:bodyPr/>
          <a:lstStyle/>
          <a:p>
            <a:pPr>
              <a:defRPr/>
            </a:pPr>
            <a:fld id="{B586D440-F702-449A-AAC2-9ACFF17038B8}" type="slidenum">
              <a:rPr lang="en-US" smtClean="0"/>
              <a:pPr>
                <a:defRPr/>
              </a:pPr>
              <a:t>24</a:t>
            </a:fld>
            <a:endParaRPr lang="en-US"/>
          </a:p>
        </p:txBody>
      </p:sp>
      <p:graphicFrame>
        <p:nvGraphicFramePr>
          <p:cNvPr id="5" name="Content Placeholder 6"/>
          <p:cNvGraphicFramePr>
            <a:graphicFrameLocks noGrp="1"/>
          </p:cNvGraphicFramePr>
          <p:nvPr>
            <p:ph idx="1"/>
            <p:extLst>
              <p:ext uri="{D42A27DB-BD31-4B8C-83A1-F6EECF244321}">
                <p14:modId xmlns:p14="http://schemas.microsoft.com/office/powerpoint/2010/main" val="2131861505"/>
              </p:ext>
            </p:extLst>
          </p:nvPr>
        </p:nvGraphicFramePr>
        <p:xfrm>
          <a:off x="228601" y="822210"/>
          <a:ext cx="8595092" cy="4053840"/>
        </p:xfrm>
        <a:graphic>
          <a:graphicData uri="http://schemas.openxmlformats.org/drawingml/2006/table">
            <a:tbl>
              <a:tblPr firstRow="1" bandRow="1">
                <a:tableStyleId>{B301B821-A1FF-4177-AEE7-76D212191A09}</a:tableStyleId>
              </a:tblPr>
              <a:tblGrid>
                <a:gridCol w="1659851">
                  <a:extLst>
                    <a:ext uri="{9D8B030D-6E8A-4147-A177-3AD203B41FA5}">
                      <a16:colId xmlns:a16="http://schemas.microsoft.com/office/drawing/2014/main" val="3424227161"/>
                    </a:ext>
                  </a:extLst>
                </a:gridCol>
                <a:gridCol w="2500518">
                  <a:extLst>
                    <a:ext uri="{9D8B030D-6E8A-4147-A177-3AD203B41FA5}">
                      <a16:colId xmlns:a16="http://schemas.microsoft.com/office/drawing/2014/main" val="3274855120"/>
                    </a:ext>
                  </a:extLst>
                </a:gridCol>
                <a:gridCol w="4434723">
                  <a:extLst>
                    <a:ext uri="{9D8B030D-6E8A-4147-A177-3AD203B41FA5}">
                      <a16:colId xmlns:a16="http://schemas.microsoft.com/office/drawing/2014/main" val="3909733987"/>
                    </a:ext>
                  </a:extLst>
                </a:gridCol>
              </a:tblGrid>
              <a:tr h="118260">
                <a:tc>
                  <a:txBody>
                    <a:bodyPr/>
                    <a:lstStyle/>
                    <a:p>
                      <a:pPr algn="ctr"/>
                      <a:r>
                        <a:rPr lang="en-US" sz="1400" dirty="0" smtClean="0"/>
                        <a:t>Finding from Mishap Analysis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Traditional Risk</a:t>
                      </a:r>
                    </a:p>
                    <a:p>
                      <a:pPr algn="ctr"/>
                      <a:r>
                        <a:rPr lang="en-US" sz="1400" dirty="0" smtClean="0"/>
                        <a:t>Mgmt. Response (Safety-I)</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Safety-II</a:t>
                      </a:r>
                    </a:p>
                    <a:p>
                      <a:pPr algn="ctr"/>
                      <a:r>
                        <a:rPr lang="en-US" sz="1400" dirty="0" smtClean="0"/>
                        <a:t>Response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2234759"/>
                  </a:ext>
                </a:extLst>
              </a:tr>
              <a:tr h="450977">
                <a:tc>
                  <a:txBody>
                    <a:bodyPr/>
                    <a:lstStyle/>
                    <a:p>
                      <a:pPr marL="169863" indent="-169863" algn="l" defTabSz="685800" rtl="0" eaLnBrk="1" latinLnBrk="0" hangingPunct="1">
                        <a:buFont typeface="Arial" panose="020B0604020202020204" pitchFamily="34" charset="0"/>
                        <a:buChar char="•"/>
                      </a:pPr>
                      <a:r>
                        <a:rPr lang="en-US" sz="1300" kern="1200" dirty="0" smtClean="0"/>
                        <a:t>People had concerns but did not speak up.</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69863" indent="-169863" algn="l" defTabSz="685800" rtl="0" eaLnBrk="1" latinLnBrk="0" hangingPunct="1">
                        <a:buFont typeface="Arial" panose="020B0604020202020204" pitchFamily="34" charset="0"/>
                        <a:buChar char="•"/>
                      </a:pPr>
                      <a:r>
                        <a:rPr lang="en-US" sz="1300" kern="1200" dirty="0" smtClean="0"/>
                        <a:t>Encourage workers to speak up (e.g., "if you see something, say  something").</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69863" indent="-169863" algn="l" defTabSz="685800" rtl="0" eaLnBrk="1" latinLnBrk="0" hangingPunct="1">
                        <a:buFont typeface="Arial" panose="020B0604020202020204" pitchFamily="34" charset="0"/>
                        <a:buChar char="•"/>
                      </a:pPr>
                      <a:r>
                        <a:rPr lang="en-US" sz="1300" kern="1200" dirty="0" smtClean="0"/>
                        <a:t>Change meeting format: ask open-ended questions, leader speaks last.</a:t>
                      </a:r>
                    </a:p>
                    <a:p>
                      <a:pPr marL="169863" indent="-169863" algn="l" defTabSz="685800" rtl="0" eaLnBrk="1" latinLnBrk="0" hangingPunct="1">
                        <a:buFont typeface="Arial" panose="020B0604020202020204" pitchFamily="34" charset="0"/>
                        <a:buChar char="•"/>
                      </a:pPr>
                      <a:r>
                        <a:rPr lang="en-US" sz="1300" kern="1200" dirty="0" smtClean="0"/>
                        <a:t>Encourage cross-checks and promote cross-role understanding.</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6469325"/>
                  </a:ext>
                </a:extLst>
              </a:tr>
              <a:tr h="450977">
                <a:tc>
                  <a:txBody>
                    <a:bodyPr/>
                    <a:lstStyle/>
                    <a:p>
                      <a:pPr marL="169863" indent="-169863" algn="l" defTabSz="685800" rtl="0" eaLnBrk="1" latinLnBrk="0" hangingPunct="1">
                        <a:buFont typeface="Arial" panose="020B0604020202020204" pitchFamily="34" charset="0"/>
                        <a:buChar char="•"/>
                      </a:pPr>
                      <a:r>
                        <a:rPr lang="en-US" sz="1300" kern="1200" dirty="0" smtClean="0"/>
                        <a:t>No one noticed the emerging problem.</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69863" indent="-169863" algn="l" defTabSz="685800" rtl="0" eaLnBrk="1" latinLnBrk="0" hangingPunct="1">
                        <a:buFont typeface="Arial" panose="020B0604020202020204" pitchFamily="34" charset="0"/>
                        <a:buChar char="•"/>
                      </a:pPr>
                      <a:r>
                        <a:rPr lang="en-US" sz="1300" kern="1200" dirty="0" smtClean="0"/>
                        <a:t>Attribute to complacency or loss of situation awareness.</a:t>
                      </a:r>
                    </a:p>
                    <a:p>
                      <a:pPr marL="169863" indent="-169863" algn="l" defTabSz="685800" rtl="0" eaLnBrk="1" latinLnBrk="0" hangingPunct="1">
                        <a:buFont typeface="Arial" panose="020B0604020202020204" pitchFamily="34" charset="0"/>
                        <a:buChar char="•"/>
                      </a:pPr>
                      <a:r>
                        <a:rPr lang="en-US" sz="1300" kern="1200" dirty="0" smtClean="0"/>
                        <a:t>Encourage workers to be careful and pay attention.</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69863" indent="-169863" algn="l" defTabSz="685800" rtl="0" eaLnBrk="1" latinLnBrk="0" hangingPunct="1">
                        <a:buFont typeface="Arial" panose="020B0604020202020204" pitchFamily="34" charset="0"/>
                        <a:buChar char="•"/>
                      </a:pPr>
                      <a:r>
                        <a:rPr lang="en-US" sz="1300" kern="1200" dirty="0" smtClean="0"/>
                        <a:t>Look for evidence of dismissing problems, prioritizing authority over expertise, simplified root-cause analyses.</a:t>
                      </a:r>
                    </a:p>
                    <a:p>
                      <a:pPr marL="169863" indent="-169863" algn="l" defTabSz="685800" rtl="0" eaLnBrk="1" latinLnBrk="0" hangingPunct="1">
                        <a:buFont typeface="Arial" panose="020B0604020202020204" pitchFamily="34" charset="0"/>
                        <a:buChar char="•"/>
                      </a:pPr>
                      <a:r>
                        <a:rPr lang="en-US" sz="1300" kern="1200" dirty="0" smtClean="0"/>
                        <a:t>Implement structured pre-mission briefs focused on reinforcing awareness of risks and contingencies.</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2491820"/>
                  </a:ext>
                </a:extLst>
              </a:tr>
              <a:tr h="450977">
                <a:tc>
                  <a:txBody>
                    <a:bodyPr/>
                    <a:lstStyle/>
                    <a:p>
                      <a:pPr marL="169863" indent="-169863" algn="l" defTabSz="685800" rtl="0" eaLnBrk="1" latinLnBrk="0" hangingPunct="1">
                        <a:buFont typeface="Arial" panose="020B0604020202020204" pitchFamily="34" charset="0"/>
                        <a:buChar char="•"/>
                      </a:pPr>
                      <a:r>
                        <a:rPr lang="en-US" sz="1300" kern="1200" dirty="0" smtClean="0"/>
                        <a:t>There was a failure in responding to the unexpected.</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69863" indent="-169863" algn="l" defTabSz="685800" rtl="0" eaLnBrk="1" latinLnBrk="0" hangingPunct="1">
                        <a:buFont typeface="Arial" panose="020B0604020202020204" pitchFamily="34" charset="0"/>
                        <a:buChar char="•"/>
                      </a:pPr>
                      <a:r>
                        <a:rPr lang="en-US" sz="1300" kern="1200" dirty="0" smtClean="0"/>
                        <a:t>Create rules that specify what the correct response should be.</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69863" indent="-169863" algn="l" defTabSz="685800" rtl="0" eaLnBrk="1" latinLnBrk="0" hangingPunct="1">
                        <a:buFont typeface="Arial" panose="020B0604020202020204" pitchFamily="34" charset="0"/>
                        <a:buChar char="•"/>
                      </a:pPr>
                      <a:r>
                        <a:rPr lang="en-US" sz="1300" kern="1200" dirty="0" smtClean="0"/>
                        <a:t>Build tangible experience with uncertain and unpredicted events.</a:t>
                      </a:r>
                    </a:p>
                    <a:p>
                      <a:pPr marL="169863" indent="-169863" algn="l" defTabSz="685800" rtl="0" eaLnBrk="1" latinLnBrk="0" hangingPunct="1">
                        <a:buFont typeface="Arial" panose="020B0604020202020204" pitchFamily="34" charset="0"/>
                        <a:buChar char="•"/>
                      </a:pPr>
                      <a:r>
                        <a:rPr lang="en-US" sz="1300" kern="1200" dirty="0" smtClean="0"/>
                        <a:t>Develop drills and simulations to practice noticing subtle cues and responding to surprise.</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0408766"/>
                  </a:ext>
                </a:extLst>
              </a:tr>
              <a:tr h="450977">
                <a:tc>
                  <a:txBody>
                    <a:bodyPr/>
                    <a:lstStyle/>
                    <a:p>
                      <a:pPr marL="169863" indent="-169863" algn="l" defTabSz="685800" rtl="0" eaLnBrk="1" latinLnBrk="0" hangingPunct="1">
                        <a:buFont typeface="Arial" panose="020B0604020202020204" pitchFamily="34" charset="0"/>
                        <a:buChar char="•"/>
                      </a:pPr>
                      <a:r>
                        <a:rPr lang="en-US" sz="1300" kern="1200" dirty="0" smtClean="0"/>
                        <a:t>Mishap was a recurring anomaly.</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69863" indent="-169863" algn="l" defTabSz="685800" rtl="0" eaLnBrk="1" latinLnBrk="0" hangingPunct="1">
                        <a:buFont typeface="Arial" panose="020B0604020202020204" pitchFamily="34" charset="0"/>
                        <a:buChar char="•"/>
                      </a:pPr>
                      <a:r>
                        <a:rPr lang="en-US" sz="1300" kern="1200" dirty="0" smtClean="0"/>
                        <a:t>Create more documentation of incidents and lessons learned.</a:t>
                      </a:r>
                    </a:p>
                    <a:p>
                      <a:pPr marL="169863" indent="-169863" algn="l" defTabSz="685800" rtl="0" eaLnBrk="1" latinLnBrk="0" hangingPunct="1">
                        <a:buFont typeface="Arial" panose="020B0604020202020204" pitchFamily="34" charset="0"/>
                        <a:buChar char="•"/>
                      </a:pPr>
                      <a:r>
                        <a:rPr lang="en-US" sz="1300" kern="1200" dirty="0" smtClean="0"/>
                        <a:t>Require workers to review and study them.</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69863" indent="-169863" algn="l" defTabSz="685800" rtl="0" eaLnBrk="1" latinLnBrk="0" hangingPunct="1">
                        <a:buFont typeface="Arial" panose="020B0604020202020204" pitchFamily="34" charset="0"/>
                        <a:buChar char="•"/>
                      </a:pPr>
                      <a:r>
                        <a:rPr lang="en-US" sz="1300" kern="1200" dirty="0" smtClean="0"/>
                        <a:t>Expand analysis methods and breadth of learning opportunities.</a:t>
                      </a:r>
                    </a:p>
                    <a:p>
                      <a:pPr marL="169863" indent="-169863" algn="l" defTabSz="685800" rtl="0" eaLnBrk="1" latinLnBrk="0" hangingPunct="1">
                        <a:buFont typeface="Arial" panose="020B0604020202020204" pitchFamily="34" charset="0"/>
                        <a:buChar char="•"/>
                      </a:pPr>
                      <a:r>
                        <a:rPr lang="en-US" sz="1300" kern="1200" dirty="0" smtClean="0"/>
                        <a:t>Identify similar events in which things went well, and ask, </a:t>
                      </a:r>
                      <a:r>
                        <a:rPr lang="en-US" sz="1300" kern="1200" dirty="0" smtClean="0"/>
                        <a:t>“What </a:t>
                      </a:r>
                      <a:r>
                        <a:rPr lang="en-US" sz="1300" kern="1200" dirty="0" smtClean="0"/>
                        <a:t>can we learn from our success?”</a:t>
                      </a:r>
                      <a:endParaRPr lang="en-US" sz="1300"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85395380"/>
                  </a:ext>
                </a:extLst>
              </a:tr>
            </a:tbl>
          </a:graphicData>
        </a:graphic>
      </p:graphicFrame>
    </p:spTree>
    <p:extLst>
      <p:ext uri="{BB962C8B-B14F-4D97-AF65-F5344CB8AC3E}">
        <p14:creationId xmlns:p14="http://schemas.microsoft.com/office/powerpoint/2010/main" val="4246937396"/>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46813</TotalTime>
  <Words>2885</Words>
  <Application>Microsoft Office PowerPoint</Application>
  <PresentationFormat>On-screen Show (16:9)</PresentationFormat>
  <Paragraphs>294</Paragraphs>
  <Slides>24</Slides>
  <Notes>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24</vt:i4>
      </vt:variant>
    </vt:vector>
  </HeadingPairs>
  <TitlesOfParts>
    <vt:vector size="37" baseType="lpstr">
      <vt:lpstr>ＭＳ Ｐゴシック</vt:lpstr>
      <vt:lpstr>ＭＳ Ｐゴシック</vt:lpstr>
      <vt:lpstr>Arial</vt:lpstr>
      <vt:lpstr>Calibri</vt:lpstr>
      <vt:lpstr>Courier New</vt:lpstr>
      <vt:lpstr>Helvetica</vt:lpstr>
      <vt:lpstr>Helvetica Light</vt:lpstr>
      <vt:lpstr>Lucida Grande</vt:lpstr>
      <vt:lpstr>Times New Roman</vt:lpstr>
      <vt:lpstr>Wingdings</vt:lpstr>
      <vt:lpstr>ヒラギノ角ゴ Pro W3</vt:lpstr>
      <vt:lpstr>Custom Design</vt:lpstr>
      <vt:lpstr>ED PPT Template 7 12 11</vt:lpstr>
      <vt:lpstr>How Safety Thinking Impacts Safety Learning:  Creating Opportunities to Learn</vt:lpstr>
      <vt:lpstr>The importance of thinking about safety thinking</vt:lpstr>
      <vt:lpstr>Impacts of systematically limiting data</vt:lpstr>
      <vt:lpstr>Opportunities for Learning</vt:lpstr>
      <vt:lpstr>Some Factors that Improve Learning and Memory</vt:lpstr>
      <vt:lpstr>Data-Informed Decision Making</vt:lpstr>
      <vt:lpstr>Example: How safety thinking affects safety policies</vt:lpstr>
      <vt:lpstr>Example: How safety thinking affects safety policies</vt:lpstr>
      <vt:lpstr>Identifying “Useful” Sources of Data</vt:lpstr>
      <vt:lpstr>Identify “resilient performance” strategy framework</vt:lpstr>
      <vt:lpstr>Example: Operator-generated data</vt:lpstr>
      <vt:lpstr>Example: Observer-generated data</vt:lpstr>
      <vt:lpstr>Example: System-generated data</vt:lpstr>
      <vt:lpstr>A case study</vt:lpstr>
      <vt:lpstr>EVA-23: What Happened?</vt:lpstr>
      <vt:lpstr>EVA-23 MIB: Selected Findings</vt:lpstr>
      <vt:lpstr>EVA-23 MIB: Selected Findings</vt:lpstr>
      <vt:lpstr>EVA-23: What (Else) Can We Learn?</vt:lpstr>
      <vt:lpstr>Create Opportunities by Identifying Different Ways to Learn</vt:lpstr>
      <vt:lpstr>Key Take-Aways</vt:lpstr>
      <vt:lpstr>PowerPoint Presentation</vt:lpstr>
      <vt:lpstr>References</vt:lpstr>
      <vt:lpstr>PowerPoint Presentation</vt:lpstr>
      <vt:lpstr>Responding to Mishap Findings</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Lines</dc:title>
  <dc:creator>Jon Holbrook</dc:creator>
  <cp:lastModifiedBy>Holbrook, Jon B. (LARC-D318)</cp:lastModifiedBy>
  <cp:revision>552</cp:revision>
  <dcterms:created xsi:type="dcterms:W3CDTF">2012-09-25T21:07:10Z</dcterms:created>
  <dcterms:modified xsi:type="dcterms:W3CDTF">2021-01-22T19:55:55Z</dcterms:modified>
</cp:coreProperties>
</file>