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56" r:id="rId4"/>
    <p:sldId id="266" r:id="rId5"/>
    <p:sldId id="335" r:id="rId6"/>
    <p:sldId id="970" r:id="rId7"/>
    <p:sldId id="963" r:id="rId8"/>
    <p:sldId id="972" r:id="rId9"/>
    <p:sldId id="958" r:id="rId10"/>
    <p:sldId id="940" r:id="rId11"/>
    <p:sldId id="968" r:id="rId12"/>
    <p:sldId id="9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07D"/>
    <a:srgbClr val="4472C4"/>
    <a:srgbClr val="FFFFFF"/>
    <a:srgbClr val="993300"/>
    <a:srgbClr val="E7EED6"/>
    <a:srgbClr val="DDE7C7"/>
    <a:srgbClr val="D8E4BE"/>
    <a:srgbClr val="DCE0B4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0" autoAdjust="0"/>
    <p:restoredTop sz="90614" autoAdjust="0"/>
  </p:normalViewPr>
  <p:slideViewPr>
    <p:cSldViewPr snapToGrid="0">
      <p:cViewPr varScale="1">
        <p:scale>
          <a:sx n="117" d="100"/>
          <a:sy n="117" d="100"/>
        </p:scale>
        <p:origin x="1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356B-0F96-4C9E-B3FC-EF4E256FAC3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D52D-F069-4E27-84B2-417414E60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6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45" tIns="47460" rIns="94945" bIns="47460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766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45" tIns="47460" rIns="94945" bIns="47460" anchor="t" anchorCtr="0">
            <a:noAutofit/>
          </a:bodyPr>
          <a:lstStyle/>
          <a:p>
            <a:pPr>
              <a:buSzPts val="1400"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993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82EB-A83A-41F1-8EC5-18236FC6E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9DB53-F10D-483A-B045-01341C735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2CDC9-E19A-47E4-A741-B1B9142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37E5-9A19-4234-A0C9-F35651CB134F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10AC-E870-47DC-9056-866A1302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F39DE-40EB-4950-92AC-04C60B7F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63AC8-CF82-45CE-9FC9-8F761F0A73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9B67E-8F6B-43C0-B484-B1D6CDBFE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36" y="136525"/>
            <a:ext cx="1391943" cy="7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3242-1866-4A42-A321-8FFF1F1A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28C27-9D12-4545-897A-01551F8FF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A276D-A70B-4903-96F6-62D31067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23F9-7EBA-460C-931A-32CFC6542DA1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03157-063B-4AB2-822D-7A4F97E7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A5917-4B12-435C-9266-C7BAB8D9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1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99478-99D9-4F97-B236-BD85A14F8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F134C-0130-4355-B3C8-D0594C7D5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88C2F-5AE8-4BA6-9A9B-5463DFCD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B681-7AC3-41F2-8260-A28C2352C338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F8421-6A09-4B46-ADFB-99F587D6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EC85B-A0B6-4579-AFBD-24913646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48DD-A784-4C92-B280-5265FE0B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E3C3-51D0-4EE0-98A0-DEA10458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9DC37-80E0-45D1-ABF1-B34D706E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B2B-0BC0-4CAE-AA93-4AD98BBD4F80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9BA5-E9BB-4EA0-B085-B180BBD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1586E-BCC6-461A-9391-B0342C26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B61AC-6909-46BE-BF81-8A23C8F33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36" y="136525"/>
            <a:ext cx="1391943" cy="7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5225-29FE-437E-AD37-539673A3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1283-E361-4406-8551-5DA9C1AA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463D5-85F6-48D1-841D-6015F3D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AE20-DEE0-4E24-8BF4-53E8F82BAA4D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812A6-946D-4663-8C13-1FAF163B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97FF0-8EF2-4E4A-92D6-884A18F5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3599-6832-45EF-B3EF-88EFD945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D9DC8-6457-4DAC-B1AA-3B53C5A91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07D8C-5B64-4BF9-B89B-8D60EF2EA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F3763-85D3-4AEC-AA07-DDFE0083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097-03C0-493A-95F5-C20599A2BC5F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54556-0274-4D8E-8579-BBB279B9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E39E0-1701-4A89-B849-E0C0BC42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AA23-CBA0-42AB-B672-7C8B30A7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0AFBD-AF47-4E64-AB3A-DAC36204C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D1A6F-9CF9-4F46-A3B3-714655338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B6FCB-090A-4785-B7BA-9294A175A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A03A3-959F-4D25-8FFD-520292E75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F9849-53C3-45F5-A4DE-B3CB21BB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055F-A44F-4D50-AE35-C7A49C413807}" type="datetime1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32EE2-83B0-4D07-9A0F-D2FAF9F2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26DC4-F6D3-4DB4-8879-50E9D95F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7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7D11-6468-49B8-B42D-F85BB5EA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9082D-6193-4DFD-BF6B-B7A35E00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B6D-1D21-442F-AB45-D01AB3136280}" type="datetime1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71A7D-07D2-4068-993F-C0F526E5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0C245-2D72-4282-B296-A363C382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A5BAF-E429-4E47-AB3C-51604B00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472F-695B-4AF3-9BF8-73551A793EC4}" type="datetime1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EC21D-7135-4F30-945E-E5F44443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D46B5-633D-4463-BCBA-6649B3A9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E766-6863-43F0-8A3E-4C53A110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6486-B90E-4872-B870-E6BDA1512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73DE3-EC35-4A25-AA2F-D72EF7D9C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C74C2-9EE2-4AE1-8F81-45CCE8AC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197A-DA6E-465B-A5EF-A8CD0670C65C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BBB8-B090-4223-9BA2-ED33343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C60F0-51C0-4A7E-A903-76954214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D873-D253-426A-9F9C-46B3AAB3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AB5C1-89FC-4228-8BBE-8EF426BD4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789D4-FB73-4BBA-98C9-63D97551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EDD9B-E000-452F-8132-1C3415EE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1910-35EA-42CF-A4E1-79B09E32D839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054BD-4F99-47EC-B860-8516B682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9605B-5F86-4659-91DA-A95B4782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8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0DD3F7-5A1A-4869-9E75-A5CED3AF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E6BA9-D64C-42E8-8282-8DB71CF4C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B2BA3-B94C-4766-B36D-AC61A0A90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73BD-5682-4EDA-9CCC-0BFC086A84F7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EFC6F-E127-4D51-8D26-C104044A8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89D52-54BE-45B2-9154-3F5CCC83C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FC0B-06A6-47EC-82A9-E4D3B19B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873296-E2FD-4CF2-A5BD-1202885F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9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73C603-C9F2-47D3-A200-CC41340CA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189" y="4702271"/>
            <a:ext cx="6075096" cy="90196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solidFill>
                  <a:srgbClr val="FFFFFF"/>
                </a:solidFill>
                <a:latin typeface="+mn-lt"/>
                <a:ea typeface="+mn-ea"/>
                <a:cs typeface="Gill Sans" panose="020B0502020104020203" pitchFamily="34" charset="-79"/>
              </a:rPr>
              <a:t>Developing an Innovation Strategy</a:t>
            </a:r>
            <a:br>
              <a:rPr lang="en-US" sz="3200" dirty="0">
                <a:solidFill>
                  <a:srgbClr val="FFFFFF"/>
                </a:solidFill>
                <a:latin typeface="+mn-lt"/>
                <a:ea typeface="+mn-ea"/>
                <a:cs typeface="Gill Sans" panose="020B0502020104020203" pitchFamily="34" charset="-79"/>
              </a:rPr>
            </a:br>
            <a:r>
              <a:rPr lang="en-US" sz="1100" dirty="0">
                <a:solidFill>
                  <a:srgbClr val="FFFFFF"/>
                </a:solidFill>
                <a:latin typeface="+mn-lt"/>
                <a:ea typeface="+mn-ea"/>
                <a:cs typeface="Gill Sans" panose="020B0502020104020203" pitchFamily="34" charset="-79"/>
              </a:rPr>
              <a:t> </a:t>
            </a:r>
            <a:endParaRPr lang="en-US" sz="2800" dirty="0">
              <a:solidFill>
                <a:srgbClr val="FFFFFF"/>
              </a:solidFill>
              <a:latin typeface="+mn-lt"/>
              <a:ea typeface="+mn-ea"/>
              <a:cs typeface="Gill Sans" panose="020B0502020104020203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E7F6D-68B4-4D44-A76E-D0B7D2B95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81" y="5876417"/>
            <a:ext cx="3233212" cy="58342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February 3,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792E-3DF9-4A9A-BDCB-0DCA3330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AC8-CF82-45CE-9FC9-8F761F0A73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F7C2FB-3F51-4663-92D0-6EE0B2C754F1}"/>
              </a:ext>
            </a:extLst>
          </p:cNvPr>
          <p:cNvSpPr/>
          <p:nvPr/>
        </p:nvSpPr>
        <p:spPr>
          <a:xfrm>
            <a:off x="8748791" y="3987710"/>
            <a:ext cx="187801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Vanessa Aubuchon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Mark Ballin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David Cannon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Steven Crimaldi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Justin Gray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Kelley Hashemi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Parimal Kopardekar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Debbie Martinez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412DAC-EA7A-4D29-8231-61BE92C2023B}"/>
              </a:ext>
            </a:extLst>
          </p:cNvPr>
          <p:cNvSpPr/>
          <p:nvPr/>
        </p:nvSpPr>
        <p:spPr>
          <a:xfrm>
            <a:off x="10517748" y="3996671"/>
            <a:ext cx="160391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Kenny McCombs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Anna McGowan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Joseph Morrison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Vikram Shyam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David Voracek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Marty Waszak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Gerard Welch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A073E6-9D9D-4E0A-B6E0-445910CAC06D}"/>
              </a:ext>
            </a:extLst>
          </p:cNvPr>
          <p:cNvSpPr/>
          <p:nvPr/>
        </p:nvSpPr>
        <p:spPr>
          <a:xfrm>
            <a:off x="8927255" y="3397798"/>
            <a:ext cx="318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NASA TACP Innovation Strategy Development Team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57523-003C-4317-BBA9-0E3422DC4163}"/>
              </a:ext>
            </a:extLst>
          </p:cNvPr>
          <p:cNvSpPr/>
          <p:nvPr/>
        </p:nvSpPr>
        <p:spPr>
          <a:xfrm>
            <a:off x="8773321" y="5892999"/>
            <a:ext cx="304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Tech7 Company</a:t>
            </a:r>
          </a:p>
          <a:p>
            <a:r>
              <a:rPr lang="en-US" sz="1600" dirty="0">
                <a:solidFill>
                  <a:schemeClr val="bg1"/>
                </a:solidFill>
              </a:rPr>
              <a:t>Radius Capital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Integr8 Engineering Consulting</a:t>
            </a:r>
          </a:p>
        </p:txBody>
      </p:sp>
    </p:spTree>
    <p:extLst>
      <p:ext uri="{BB962C8B-B14F-4D97-AF65-F5344CB8AC3E}">
        <p14:creationId xmlns:p14="http://schemas.microsoft.com/office/powerpoint/2010/main" val="148142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4F2E-246C-4CE3-A551-702A80B5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64258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What We’ve Learned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7679-CE44-44FC-9921-E546E50FC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77" y="1243802"/>
            <a:ext cx="10400323" cy="4977244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NASA is uniquely positioned to establish and maintain </a:t>
            </a:r>
            <a:r>
              <a:rPr lang="en-US" i="1" dirty="0"/>
              <a:t>Transformation Visions </a:t>
            </a:r>
            <a:r>
              <a:rPr lang="en-US" dirty="0"/>
              <a:t>for the aviation community, based on a big picture situational awareness.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An </a:t>
            </a:r>
            <a:r>
              <a:rPr lang="en-US" i="1" dirty="0"/>
              <a:t>open innovation ecosystem</a:t>
            </a:r>
            <a:r>
              <a:rPr lang="en-US" dirty="0"/>
              <a:t> is needed to facilitate collaboration across the Stakeholder community. 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We all need to actively manage innovation. Management strategies need to be tailored to each innovation type.</a:t>
            </a:r>
          </a:p>
          <a:p>
            <a:pPr>
              <a:spcBef>
                <a:spcPts val="1200"/>
              </a:spcBef>
            </a:pPr>
            <a:r>
              <a:rPr lang="en-US" dirty="0"/>
              <a:t>Innovation is a critical element of transformation. TACP can be the </a:t>
            </a:r>
            <a:r>
              <a:rPr lang="en-US" i="1" dirty="0"/>
              <a:t>transformation catalyst</a:t>
            </a:r>
            <a:r>
              <a:rPr lang="en-US" dirty="0"/>
              <a:t> within NASA Aeronautics.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F95EA-9EB3-4053-B0A0-825A7605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A786DF6-36D5-D142-A21B-7F58CFFB8F34}"/>
              </a:ext>
            </a:extLst>
          </p:cNvPr>
          <p:cNvSpPr txBox="1"/>
          <p:nvPr/>
        </p:nvSpPr>
        <p:spPr>
          <a:xfrm>
            <a:off x="199415" y="227915"/>
            <a:ext cx="1036283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ea typeface="+mj-ea"/>
                <a:cs typeface="+mj-cs"/>
              </a:rPr>
              <a:t>Aeronautics Transformation: Enabling Aviation’s Third Wave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A02C36-61AC-4A54-8E9B-94D9214CB4EC}"/>
              </a:ext>
            </a:extLst>
          </p:cNvPr>
          <p:cNvGrpSpPr/>
          <p:nvPr/>
        </p:nvGrpSpPr>
        <p:grpSpPr>
          <a:xfrm>
            <a:off x="198612" y="4561471"/>
            <a:ext cx="4391223" cy="1866983"/>
            <a:chOff x="198612" y="4362180"/>
            <a:chExt cx="4391223" cy="18669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4F9C33-0859-4281-AD09-5543D801ADA5}"/>
                </a:ext>
              </a:extLst>
            </p:cNvPr>
            <p:cNvSpPr/>
            <p:nvPr/>
          </p:nvSpPr>
          <p:spPr>
            <a:xfrm>
              <a:off x="326065" y="4362181"/>
              <a:ext cx="4263770" cy="18669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7D2937-EDE4-4406-8E05-52C8E093EC68}"/>
                </a:ext>
              </a:extLst>
            </p:cNvPr>
            <p:cNvGrpSpPr/>
            <p:nvPr/>
          </p:nvGrpSpPr>
          <p:grpSpPr>
            <a:xfrm>
              <a:off x="198612" y="4362180"/>
              <a:ext cx="4391223" cy="1815882"/>
              <a:chOff x="198612" y="4488922"/>
              <a:chExt cx="4582554" cy="181588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5CB140-9968-4BE3-89A6-34EB3CC4875E}"/>
                  </a:ext>
                </a:extLst>
              </p:cNvPr>
              <p:cNvSpPr/>
              <p:nvPr/>
            </p:nvSpPr>
            <p:spPr>
              <a:xfrm>
                <a:off x="198612" y="4488922"/>
                <a:ext cx="458255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Sustainable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Zero Emissions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Completely Digital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Extremely Connected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Massively Scaled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Completely Safe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Completely Quiet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09FCD23-5FF6-44F4-B6D0-7EC72F2CC6E7}"/>
                  </a:ext>
                </a:extLst>
              </p:cNvPr>
              <p:cNvSpPr/>
              <p:nvPr/>
            </p:nvSpPr>
            <p:spPr>
              <a:xfrm>
                <a:off x="2335230" y="4488922"/>
                <a:ext cx="244593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Instantly Available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Available Everywhere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Fast Production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Inexpensive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Autonomous</a:t>
                </a:r>
              </a:p>
              <a:p>
                <a:pPr marL="344488" lvl="1" indent="-117475">
                  <a:buFont typeface="Calibri Light" panose="020F0302020204030204" pitchFamily="34" charset="0"/>
                  <a:buChar char="-"/>
                  <a:defRPr/>
                </a:pPr>
                <a:r>
                  <a:rPr lang="en-US" sz="16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Secure</a:t>
                </a:r>
              </a:p>
            </p:txBody>
          </p:sp>
        </p:grp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B52D49-BE92-4C09-A90D-07C5912B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2</a:t>
            </a:fld>
            <a:endParaRPr lang="en-US"/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540F6631-5EF5-4D1E-A67D-728CC41C9422}"/>
              </a:ext>
            </a:extLst>
          </p:cNvPr>
          <p:cNvSpPr/>
          <p:nvPr/>
        </p:nvSpPr>
        <p:spPr>
          <a:xfrm>
            <a:off x="6643438" y="2595624"/>
            <a:ext cx="2002710" cy="882325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Input 9">
            <a:extLst>
              <a:ext uri="{FF2B5EF4-FFF2-40B4-BE49-F238E27FC236}">
                <a16:creationId xmlns:a16="http://schemas.microsoft.com/office/drawing/2014/main" id="{141E0F45-D9F0-4DB8-A10D-F9D8C4FE2ECF}"/>
              </a:ext>
            </a:extLst>
          </p:cNvPr>
          <p:cNvSpPr/>
          <p:nvPr/>
        </p:nvSpPr>
        <p:spPr>
          <a:xfrm>
            <a:off x="8229068" y="2245982"/>
            <a:ext cx="2201472" cy="1233306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515F71E-2746-46A4-ACF3-F85F8D8C5491}"/>
              </a:ext>
            </a:extLst>
          </p:cNvPr>
          <p:cNvSpPr/>
          <p:nvPr/>
        </p:nvSpPr>
        <p:spPr>
          <a:xfrm>
            <a:off x="9843260" y="1463693"/>
            <a:ext cx="1719743" cy="2248250"/>
          </a:xfrm>
          <a:custGeom>
            <a:avLst/>
            <a:gdLst>
              <a:gd name="connsiteX0" fmla="*/ 0 w 1719743"/>
              <a:gd name="connsiteY0" fmla="*/ 629175 h 2248250"/>
              <a:gd name="connsiteX1" fmla="*/ 1476463 w 1719743"/>
              <a:gd name="connsiteY1" fmla="*/ 268448 h 2248250"/>
              <a:gd name="connsiteX2" fmla="*/ 1468074 w 1719743"/>
              <a:gd name="connsiteY2" fmla="*/ 0 h 2248250"/>
              <a:gd name="connsiteX3" fmla="*/ 1719743 w 1719743"/>
              <a:gd name="connsiteY3" fmla="*/ 1191237 h 2248250"/>
              <a:gd name="connsiteX4" fmla="*/ 1476463 w 1719743"/>
              <a:gd name="connsiteY4" fmla="*/ 2248250 h 2248250"/>
              <a:gd name="connsiteX5" fmla="*/ 1476463 w 1719743"/>
              <a:gd name="connsiteY5" fmla="*/ 2013358 h 2248250"/>
              <a:gd name="connsiteX6" fmla="*/ 16778 w 1719743"/>
              <a:gd name="connsiteY6" fmla="*/ 2013358 h 2248250"/>
              <a:gd name="connsiteX7" fmla="*/ 0 w 1719743"/>
              <a:gd name="connsiteY7" fmla="*/ 629175 h 22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743" h="2248250">
                <a:moveTo>
                  <a:pt x="0" y="629175"/>
                </a:moveTo>
                <a:lnTo>
                  <a:pt x="1476463" y="268448"/>
                </a:lnTo>
                <a:lnTo>
                  <a:pt x="1468074" y="0"/>
                </a:lnTo>
                <a:lnTo>
                  <a:pt x="1719743" y="1191237"/>
                </a:lnTo>
                <a:lnTo>
                  <a:pt x="1476463" y="2248250"/>
                </a:lnTo>
                <a:lnTo>
                  <a:pt x="1476463" y="2013358"/>
                </a:lnTo>
                <a:lnTo>
                  <a:pt x="16778" y="2013358"/>
                </a:lnTo>
                <a:lnTo>
                  <a:pt x="0" y="62917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E99C7-AACA-409D-A8FA-D150B2694B43}"/>
              </a:ext>
            </a:extLst>
          </p:cNvPr>
          <p:cNvGrpSpPr/>
          <p:nvPr/>
        </p:nvGrpSpPr>
        <p:grpSpPr>
          <a:xfrm>
            <a:off x="4782824" y="3552537"/>
            <a:ext cx="6047237" cy="2098255"/>
            <a:chOff x="753084" y="3854320"/>
            <a:chExt cx="7305491" cy="2534841"/>
          </a:xfrm>
        </p:grpSpPr>
        <p:grpSp>
          <p:nvGrpSpPr>
            <p:cNvPr id="214" name="Google Shape;214;p28"/>
            <p:cNvGrpSpPr/>
            <p:nvPr/>
          </p:nvGrpSpPr>
          <p:grpSpPr>
            <a:xfrm>
              <a:off x="4620329" y="4208277"/>
              <a:ext cx="1602510" cy="2180884"/>
              <a:chOff x="7601527" y="2503054"/>
              <a:chExt cx="1602510" cy="2438402"/>
            </a:xfrm>
          </p:grpSpPr>
          <p:sp>
            <p:nvSpPr>
              <p:cNvPr id="215" name="Google Shape;215;p28"/>
              <p:cNvSpPr txBox="1"/>
              <p:nvPr/>
            </p:nvSpPr>
            <p:spPr>
              <a:xfrm>
                <a:off x="7601527" y="2817092"/>
                <a:ext cx="1602510" cy="2124364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FF683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050" b="0" i="0" u="none" strike="noStrike" cap="none">
                  <a:solidFill>
                    <a:srgbClr val="D031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6" name="Google Shape;216;p28"/>
              <p:cNvSpPr txBox="1"/>
              <p:nvPr/>
            </p:nvSpPr>
            <p:spPr>
              <a:xfrm>
                <a:off x="7749399" y="2503054"/>
                <a:ext cx="133722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D031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Industry 3.0</a:t>
                </a:r>
                <a:endParaRPr sz="1050" b="1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pic>
          <p:nvPicPr>
            <p:cNvPr id="217" name="Google Shape;217;p28" descr="Processo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02118" y="4330784"/>
              <a:ext cx="584295" cy="4879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8" name="Google Shape;218;p28"/>
            <p:cNvGrpSpPr/>
            <p:nvPr/>
          </p:nvGrpSpPr>
          <p:grpSpPr>
            <a:xfrm>
              <a:off x="2784683" y="4574755"/>
              <a:ext cx="1602510" cy="1814405"/>
              <a:chOff x="5768109" y="2869532"/>
              <a:chExt cx="1602510" cy="2071923"/>
            </a:xfrm>
          </p:grpSpPr>
          <p:sp>
            <p:nvSpPr>
              <p:cNvPr id="219" name="Google Shape;219;p28"/>
              <p:cNvSpPr txBox="1"/>
              <p:nvPr/>
            </p:nvSpPr>
            <p:spPr>
              <a:xfrm>
                <a:off x="5768109" y="3177309"/>
                <a:ext cx="1602510" cy="1764146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050" b="0" i="0" u="none" strike="noStrike" cap="none">
                  <a:solidFill>
                    <a:srgbClr val="00B05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0" name="Google Shape;220;p28"/>
              <p:cNvSpPr txBox="1"/>
              <p:nvPr/>
            </p:nvSpPr>
            <p:spPr>
              <a:xfrm>
                <a:off x="5913577" y="2869532"/>
                <a:ext cx="133882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00B05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Industry 2.0</a:t>
                </a:r>
                <a:endParaRPr sz="1050" b="1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pic>
          <p:nvPicPr>
            <p:cNvPr id="221" name="Google Shape;221;p28" descr="Factory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60137" y="4589998"/>
              <a:ext cx="658428" cy="61571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2" name="Google Shape;222;p28"/>
            <p:cNvGrpSpPr/>
            <p:nvPr/>
          </p:nvGrpSpPr>
          <p:grpSpPr>
            <a:xfrm>
              <a:off x="753084" y="4794452"/>
              <a:ext cx="1798463" cy="1594708"/>
              <a:chOff x="67284" y="3491954"/>
              <a:chExt cx="1798463" cy="1708727"/>
            </a:xfrm>
          </p:grpSpPr>
          <p:grpSp>
            <p:nvGrpSpPr>
              <p:cNvPr id="223" name="Google Shape;223;p28"/>
              <p:cNvGrpSpPr/>
              <p:nvPr/>
            </p:nvGrpSpPr>
            <p:grpSpPr>
              <a:xfrm>
                <a:off x="263237" y="3491954"/>
                <a:ext cx="1602510" cy="1708727"/>
                <a:chOff x="3934691" y="3232728"/>
                <a:chExt cx="1602510" cy="1708727"/>
              </a:xfrm>
            </p:grpSpPr>
            <p:sp>
              <p:nvSpPr>
                <p:cNvPr id="224" name="Google Shape;224;p28"/>
                <p:cNvSpPr txBox="1"/>
                <p:nvPr/>
              </p:nvSpPr>
              <p:spPr>
                <a:xfrm>
                  <a:off x="3934691" y="3537527"/>
                  <a:ext cx="1602510" cy="1403928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3D7F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050" b="0" i="0" u="none" strike="noStrike" cap="none">
                    <a:solidFill>
                      <a:srgbClr val="3D7FA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225" name="Google Shape;225;p28"/>
                <p:cNvSpPr txBox="1"/>
                <p:nvPr/>
              </p:nvSpPr>
              <p:spPr>
                <a:xfrm>
                  <a:off x="4067258" y="3232728"/>
                  <a:ext cx="1410743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100" b="1" i="0" u="none" strike="noStrike" cap="none" dirty="0">
                      <a:solidFill>
                        <a:srgbClr val="3D7FA7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Industry 1.0</a:t>
                  </a:r>
                  <a:endParaRPr sz="1050" b="1" i="0" u="none" strike="noStrike" cap="none" dirty="0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pic>
            <p:nvPicPr>
              <p:cNvPr id="226" name="Google Shape;226;p28" descr="Cran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284" y="3664162"/>
                <a:ext cx="581892" cy="4403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8" name="Google Shape;228;p28"/>
            <p:cNvSpPr txBox="1"/>
            <p:nvPr/>
          </p:nvSpPr>
          <p:spPr>
            <a:xfrm>
              <a:off x="2904955" y="5016462"/>
              <a:ext cx="1371000" cy="8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00B050"/>
                  </a:solidFill>
                  <a:latin typeface="Lato"/>
                  <a:ea typeface="Lato"/>
                  <a:cs typeface="Lato"/>
                  <a:sym typeface="Lato"/>
                </a:rPr>
                <a:t>Mass production</a:t>
              </a:r>
              <a:endParaRPr sz="105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00B050"/>
                  </a:solidFill>
                  <a:latin typeface="Lato"/>
                  <a:ea typeface="Lato"/>
                  <a:cs typeface="Lato"/>
                  <a:sym typeface="Lato"/>
                </a:rPr>
                <a:t>Assembly line</a:t>
              </a:r>
              <a:endParaRPr sz="105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00B050"/>
                  </a:solidFill>
                  <a:latin typeface="Lato"/>
                  <a:ea typeface="Lato"/>
                  <a:cs typeface="Lato"/>
                  <a:sym typeface="Lato"/>
                </a:rPr>
                <a:t>Electricity</a:t>
              </a:r>
              <a:endParaRPr sz="105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28"/>
            <p:cNvSpPr txBox="1"/>
            <p:nvPr/>
          </p:nvSpPr>
          <p:spPr>
            <a:xfrm>
              <a:off x="4853356" y="4844279"/>
              <a:ext cx="1188323" cy="89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D03100"/>
                  </a:solidFill>
                  <a:latin typeface="Lato"/>
                  <a:ea typeface="Lato"/>
                  <a:cs typeface="Lato"/>
                  <a:sym typeface="Lato"/>
                </a:rPr>
                <a:t>Automation</a:t>
              </a:r>
              <a:endParaRPr sz="105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D03100"/>
                  </a:solidFill>
                  <a:latin typeface="Lato"/>
                  <a:ea typeface="Lato"/>
                  <a:cs typeface="Lato"/>
                  <a:sym typeface="Lato"/>
                </a:rPr>
                <a:t>Computers</a:t>
              </a:r>
              <a:endParaRPr sz="105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D03100"/>
                  </a:solidFill>
                  <a:latin typeface="Lato"/>
                  <a:ea typeface="Lato"/>
                  <a:cs typeface="Lato"/>
                  <a:sym typeface="Lato"/>
                </a:rPr>
                <a:t>Electronics</a:t>
              </a:r>
              <a:endParaRPr sz="105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30" name="Google Shape;230;p28"/>
            <p:cNvGrpSpPr/>
            <p:nvPr/>
          </p:nvGrpSpPr>
          <p:grpSpPr>
            <a:xfrm>
              <a:off x="6455975" y="3854320"/>
              <a:ext cx="1602510" cy="2534840"/>
              <a:chOff x="9434945" y="2149097"/>
              <a:chExt cx="1602510" cy="2792359"/>
            </a:xfrm>
          </p:grpSpPr>
          <p:sp>
            <p:nvSpPr>
              <p:cNvPr id="231" name="Google Shape;231;p28"/>
              <p:cNvSpPr txBox="1"/>
              <p:nvPr/>
            </p:nvSpPr>
            <p:spPr>
              <a:xfrm>
                <a:off x="9434945" y="2456874"/>
                <a:ext cx="1602510" cy="2484582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050" b="0" i="0" u="none" strike="noStrike" cap="none">
                  <a:solidFill>
                    <a:srgbClr val="7030A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32" name="Google Shape;232;p28"/>
              <p:cNvSpPr txBox="1"/>
              <p:nvPr/>
            </p:nvSpPr>
            <p:spPr>
              <a:xfrm>
                <a:off x="9582015" y="2149097"/>
                <a:ext cx="134043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7030A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Industry 4.0</a:t>
                </a:r>
                <a:endParaRPr sz="1050" b="1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pic>
          <p:nvPicPr>
            <p:cNvPr id="233" name="Google Shape;233;p28" descr="Connection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34177" y="4073170"/>
              <a:ext cx="489540" cy="4748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8"/>
            <p:cNvSpPr txBox="1"/>
            <p:nvPr/>
          </p:nvSpPr>
          <p:spPr>
            <a:xfrm>
              <a:off x="6455975" y="4329822"/>
              <a:ext cx="1602600" cy="116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Cyber-physical systems</a:t>
              </a:r>
              <a:endParaRPr sz="100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Internet of things</a:t>
              </a:r>
              <a:endParaRPr sz="100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Networks</a:t>
              </a:r>
              <a:endParaRPr sz="1000" dirty="0">
                <a:solidFill>
                  <a:srgbClr val="7030A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7" name="Google Shape;227;p28"/>
            <p:cNvSpPr txBox="1"/>
            <p:nvPr/>
          </p:nvSpPr>
          <p:spPr>
            <a:xfrm>
              <a:off x="1139388" y="5390535"/>
              <a:ext cx="1221900" cy="8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3D7FA7"/>
                  </a:solidFill>
                  <a:latin typeface="Lato"/>
                  <a:ea typeface="Lato"/>
                  <a:cs typeface="Lato"/>
                  <a:sym typeface="Lato"/>
                </a:rPr>
                <a:t>Mechanization</a:t>
              </a:r>
              <a:endParaRPr sz="105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3D7FA7"/>
                  </a:solidFill>
                  <a:latin typeface="Lato"/>
                  <a:ea typeface="Lato"/>
                  <a:cs typeface="Lato"/>
                  <a:sym typeface="Lato"/>
                </a:rPr>
                <a:t>Steam power</a:t>
              </a:r>
              <a:endParaRPr sz="105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i="0" u="none" strike="noStrike" cap="none" dirty="0">
                  <a:solidFill>
                    <a:srgbClr val="3D7FA7"/>
                  </a:solidFill>
                  <a:latin typeface="Lato"/>
                  <a:ea typeface="Lato"/>
                  <a:cs typeface="Lato"/>
                  <a:sym typeface="Lato"/>
                </a:rPr>
                <a:t>Weaving loom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8DCB0D8-FF1F-4246-9D05-035543CD6AED}"/>
              </a:ext>
            </a:extLst>
          </p:cNvPr>
          <p:cNvSpPr txBox="1"/>
          <p:nvPr/>
        </p:nvSpPr>
        <p:spPr>
          <a:xfrm>
            <a:off x="9849080" y="2425904"/>
            <a:ext cx="181280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Lato"/>
              </a:rPr>
              <a:t>Ubiquitous Aviation</a:t>
            </a:r>
          </a:p>
          <a:p>
            <a:pPr>
              <a:spcBef>
                <a:spcPts val="600"/>
              </a:spcBef>
            </a:pPr>
            <a:r>
              <a:rPr lang="en-US" sz="900" dirty="0">
                <a:latin typeface="Lato"/>
              </a:rPr>
              <a:t>Data Fabrics, Electrification, Sustainability, Machine Intelligence, Adaptability, Resilience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E951D7-D1E4-48A7-ACEF-C8E9C8A9E254}"/>
              </a:ext>
            </a:extLst>
          </p:cNvPr>
          <p:cNvGrpSpPr/>
          <p:nvPr/>
        </p:nvGrpSpPr>
        <p:grpSpPr>
          <a:xfrm>
            <a:off x="8416321" y="2531624"/>
            <a:ext cx="1507068" cy="672317"/>
            <a:chOff x="3167983" y="4414783"/>
            <a:chExt cx="1507068" cy="67231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4110340-A7B2-A348-BC45-2654B47954C9}"/>
                </a:ext>
              </a:extLst>
            </p:cNvPr>
            <p:cNvSpPr txBox="1"/>
            <p:nvPr/>
          </p:nvSpPr>
          <p:spPr>
            <a:xfrm>
              <a:off x="3793390" y="4414783"/>
              <a:ext cx="881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Lato"/>
                </a:rPr>
                <a:t>Connecting the World</a:t>
              </a:r>
            </a:p>
          </p:txBody>
        </p:sp>
        <p:pic>
          <p:nvPicPr>
            <p:cNvPr id="1028" name="Picture 4" descr="Airplane Icon 2974259">
              <a:extLst>
                <a:ext uri="{FF2B5EF4-FFF2-40B4-BE49-F238E27FC236}">
                  <a16:creationId xmlns:a16="http://schemas.microsoft.com/office/drawing/2014/main" id="{5654ECE1-759A-A448-A376-E8B3048BB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983" y="4447020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9BE207-4DBC-4965-AFE0-B5C3C9B2F442}"/>
              </a:ext>
            </a:extLst>
          </p:cNvPr>
          <p:cNvGrpSpPr/>
          <p:nvPr/>
        </p:nvGrpSpPr>
        <p:grpSpPr>
          <a:xfrm>
            <a:off x="6739039" y="2677078"/>
            <a:ext cx="1499990" cy="640080"/>
            <a:chOff x="1737799" y="3925087"/>
            <a:chExt cx="1499990" cy="64008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771A27-B9CB-7B45-9822-5D123BDF91C4}"/>
                </a:ext>
              </a:extLst>
            </p:cNvPr>
            <p:cNvSpPr txBox="1"/>
            <p:nvPr/>
          </p:nvSpPr>
          <p:spPr>
            <a:xfrm>
              <a:off x="2397579" y="4046644"/>
              <a:ext cx="840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Lato"/>
                </a:rPr>
                <a:t>Mastery of Flight</a:t>
              </a:r>
            </a:p>
          </p:txBody>
        </p:sp>
        <p:pic>
          <p:nvPicPr>
            <p:cNvPr id="1030" name="Picture 6" descr="Airplane Icon 60795">
              <a:extLst>
                <a:ext uri="{FF2B5EF4-FFF2-40B4-BE49-F238E27FC236}">
                  <a16:creationId xmlns:a16="http://schemas.microsoft.com/office/drawing/2014/main" id="{6ADB77B2-2804-FD43-A6F2-0ACB17534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799" y="3925087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Google Shape;225;p28">
            <a:extLst>
              <a:ext uri="{FF2B5EF4-FFF2-40B4-BE49-F238E27FC236}">
                <a16:creationId xmlns:a16="http://schemas.microsoft.com/office/drawing/2014/main" id="{50245C1C-CA6E-4F71-8EAB-7C2DCBBA79F0}"/>
              </a:ext>
            </a:extLst>
          </p:cNvPr>
          <p:cNvSpPr txBox="1"/>
          <p:nvPr/>
        </p:nvSpPr>
        <p:spPr>
          <a:xfrm>
            <a:off x="6728711" y="2208356"/>
            <a:ext cx="1410743" cy="43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100" b="1" dirty="0">
                <a:solidFill>
                  <a:srgbClr val="00B050"/>
                </a:solidFill>
                <a:latin typeface="Raleway"/>
                <a:sym typeface="Raleway"/>
              </a:rPr>
              <a:t>Aviation 1.0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en-US" sz="1100" b="1" dirty="0">
                <a:solidFill>
                  <a:srgbClr val="00B050"/>
                </a:solidFill>
                <a:latin typeface="Raleway"/>
              </a:rPr>
              <a:t>Early adoption</a:t>
            </a:r>
          </a:p>
          <a:p>
            <a:pPr algn="ctr">
              <a:buClr>
                <a:srgbClr val="000000"/>
              </a:buClr>
              <a:buSzPts val="1600"/>
            </a:pPr>
            <a:endParaRPr sz="1100" b="1" dirty="0">
              <a:solidFill>
                <a:srgbClr val="00B050"/>
              </a:solidFill>
              <a:latin typeface="Raleway"/>
              <a:sym typeface="Raleway"/>
            </a:endParaRPr>
          </a:p>
        </p:txBody>
      </p:sp>
      <p:sp>
        <p:nvSpPr>
          <p:cNvPr id="42" name="Google Shape;225;p28">
            <a:extLst>
              <a:ext uri="{FF2B5EF4-FFF2-40B4-BE49-F238E27FC236}">
                <a16:creationId xmlns:a16="http://schemas.microsoft.com/office/drawing/2014/main" id="{C2157292-4523-4BD8-9146-096A88E654AB}"/>
              </a:ext>
            </a:extLst>
          </p:cNvPr>
          <p:cNvSpPr txBox="1"/>
          <p:nvPr/>
        </p:nvSpPr>
        <p:spPr>
          <a:xfrm>
            <a:off x="8251707" y="1908903"/>
            <a:ext cx="1609371" cy="45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100" b="1" dirty="0">
                <a:solidFill>
                  <a:srgbClr val="D03100"/>
                </a:solidFill>
                <a:latin typeface="Raleway"/>
                <a:sym typeface="Raleway"/>
              </a:rPr>
              <a:t>Aviation 2.0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en-US" sz="1100" b="1" dirty="0">
                <a:solidFill>
                  <a:srgbClr val="D03100"/>
                </a:solidFill>
                <a:latin typeface="Raleway"/>
              </a:rPr>
              <a:t>Viable transportation</a:t>
            </a:r>
          </a:p>
        </p:txBody>
      </p:sp>
      <p:sp>
        <p:nvSpPr>
          <p:cNvPr id="43" name="Google Shape;225;p28">
            <a:extLst>
              <a:ext uri="{FF2B5EF4-FFF2-40B4-BE49-F238E27FC236}">
                <a16:creationId xmlns:a16="http://schemas.microsoft.com/office/drawing/2014/main" id="{73766A13-8ED6-45EC-BC2A-09072C4E86E6}"/>
              </a:ext>
            </a:extLst>
          </p:cNvPr>
          <p:cNvSpPr txBox="1"/>
          <p:nvPr/>
        </p:nvSpPr>
        <p:spPr>
          <a:xfrm>
            <a:off x="9827183" y="1140522"/>
            <a:ext cx="1425801" cy="43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400" b="1" dirty="0">
                <a:solidFill>
                  <a:srgbClr val="7030A0"/>
                </a:solidFill>
                <a:latin typeface="Raleway"/>
                <a:sym typeface="Raleway"/>
              </a:rPr>
              <a:t>Aviation 3.0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en-US" sz="1400" b="1" dirty="0">
                <a:solidFill>
                  <a:srgbClr val="7030A0"/>
                </a:solidFill>
                <a:latin typeface="Raleway"/>
                <a:sym typeface="Lato"/>
              </a:rPr>
              <a:t>Cyber-physical a</a:t>
            </a:r>
            <a:r>
              <a:rPr lang="en-US" sz="1400" b="1" dirty="0">
                <a:solidFill>
                  <a:srgbClr val="7030A0"/>
                </a:solidFill>
                <a:latin typeface="Raleway"/>
              </a:rPr>
              <a:t>viation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6C1006-E2E5-4285-B040-399314C3FB88}"/>
              </a:ext>
            </a:extLst>
          </p:cNvPr>
          <p:cNvCxnSpPr/>
          <p:nvPr/>
        </p:nvCxnSpPr>
        <p:spPr>
          <a:xfrm>
            <a:off x="4945027" y="5753813"/>
            <a:ext cx="626998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228FA9-5040-40B9-9B20-85731EA5F16D}"/>
              </a:ext>
            </a:extLst>
          </p:cNvPr>
          <p:cNvCxnSpPr/>
          <p:nvPr/>
        </p:nvCxnSpPr>
        <p:spPr>
          <a:xfrm>
            <a:off x="6668905" y="5753813"/>
            <a:ext cx="0" cy="1026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215A646-2371-4901-A145-95E9A5BC7308}"/>
              </a:ext>
            </a:extLst>
          </p:cNvPr>
          <p:cNvCxnSpPr/>
          <p:nvPr/>
        </p:nvCxnSpPr>
        <p:spPr>
          <a:xfrm>
            <a:off x="9648480" y="5756920"/>
            <a:ext cx="0" cy="1026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C8A5E4-80B7-4CB0-B51F-8BB0F8FDE886}"/>
              </a:ext>
            </a:extLst>
          </p:cNvPr>
          <p:cNvSpPr txBox="1"/>
          <p:nvPr/>
        </p:nvSpPr>
        <p:spPr>
          <a:xfrm>
            <a:off x="6449991" y="5828109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1900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9B7114-8E8C-411F-91CA-FA1F8254F96B}"/>
              </a:ext>
            </a:extLst>
          </p:cNvPr>
          <p:cNvSpPr txBox="1"/>
          <p:nvPr/>
        </p:nvSpPr>
        <p:spPr>
          <a:xfrm>
            <a:off x="9450267" y="582280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2000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296F5E-2D44-4E4B-A869-C26A517A4149}"/>
              </a:ext>
            </a:extLst>
          </p:cNvPr>
          <p:cNvGrpSpPr/>
          <p:nvPr/>
        </p:nvGrpSpPr>
        <p:grpSpPr>
          <a:xfrm rot="20640000" flipH="1">
            <a:off x="10338185" y="1950313"/>
            <a:ext cx="644548" cy="522209"/>
            <a:chOff x="4826000" y="2159000"/>
            <a:chExt cx="2540000" cy="2540000"/>
          </a:xfrm>
        </p:grpSpPr>
        <p:pic>
          <p:nvPicPr>
            <p:cNvPr id="51" name="Picture 2" descr="Network Icon 244890">
              <a:extLst>
                <a:ext uri="{FF2B5EF4-FFF2-40B4-BE49-F238E27FC236}">
                  <a16:creationId xmlns:a16="http://schemas.microsoft.com/office/drawing/2014/main" id="{FB0EBE1F-3C69-4159-B207-C4F597987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0" y="2159000"/>
              <a:ext cx="2540000" cy="2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Airplane Icon 2285760">
              <a:extLst>
                <a:ext uri="{FF2B5EF4-FFF2-40B4-BE49-F238E27FC236}">
                  <a16:creationId xmlns:a16="http://schemas.microsoft.com/office/drawing/2014/main" id="{BE5A0F4B-56CA-40FB-9872-2405BA583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04027" y="2957512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Airplane Icon 2285760">
              <a:extLst>
                <a:ext uri="{FF2B5EF4-FFF2-40B4-BE49-F238E27FC236}">
                  <a16:creationId xmlns:a16="http://schemas.microsoft.com/office/drawing/2014/main" id="{2488B7B4-0393-473E-BF63-63EFFDA0D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588" y="240029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Airplane Icon 2285760">
              <a:extLst>
                <a:ext uri="{FF2B5EF4-FFF2-40B4-BE49-F238E27FC236}">
                  <a16:creationId xmlns:a16="http://schemas.microsoft.com/office/drawing/2014/main" id="{5D0CC457-020F-4E7C-9838-FF4FAAA28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82320">
              <a:off x="5024426" y="360044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Airplane Icon 2285760">
              <a:extLst>
                <a:ext uri="{FF2B5EF4-FFF2-40B4-BE49-F238E27FC236}">
                  <a16:creationId xmlns:a16="http://schemas.microsoft.com/office/drawing/2014/main" id="{06EA18B2-3AF3-4C2D-8DCB-767370E0F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44216">
              <a:off x="5910774" y="321530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Airplane Icon 2285760">
              <a:extLst>
                <a:ext uri="{FF2B5EF4-FFF2-40B4-BE49-F238E27FC236}">
                  <a16:creationId xmlns:a16="http://schemas.microsoft.com/office/drawing/2014/main" id="{16D4E84E-003D-4004-9561-D5BC0086C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29458">
              <a:off x="6408625" y="2392387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Airplane Icon 2285760">
              <a:extLst>
                <a:ext uri="{FF2B5EF4-FFF2-40B4-BE49-F238E27FC236}">
                  <a16:creationId xmlns:a16="http://schemas.microsoft.com/office/drawing/2014/main" id="{8F437A6D-A6F4-4BB5-AB83-B6222BD0F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0970">
              <a:off x="6827978" y="3810808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Airplane Icon 2285760">
              <a:extLst>
                <a:ext uri="{FF2B5EF4-FFF2-40B4-BE49-F238E27FC236}">
                  <a16:creationId xmlns:a16="http://schemas.microsoft.com/office/drawing/2014/main" id="{CDABB31B-5444-4A6F-B5E4-88F3D6E0D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23546">
              <a:off x="4928307" y="290515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Airplane Icon 2285760">
              <a:extLst>
                <a:ext uri="{FF2B5EF4-FFF2-40B4-BE49-F238E27FC236}">
                  <a16:creationId xmlns:a16="http://schemas.microsoft.com/office/drawing/2014/main" id="{D16DA2F4-698D-42CE-BAD3-0FE7021EB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11339">
              <a:off x="5681032" y="4217343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263B1B-ED14-49ED-A0C5-5258FBD244F6}"/>
              </a:ext>
            </a:extLst>
          </p:cNvPr>
          <p:cNvSpPr txBox="1"/>
          <p:nvPr/>
        </p:nvSpPr>
        <p:spPr>
          <a:xfrm>
            <a:off x="5397365" y="6036491"/>
            <a:ext cx="478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We know how to advance Aviation 2.0.  We need a step change to lead Aviation 3.0.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CE2086-CF48-4A42-AD7C-3AEC49E5FE6A}"/>
              </a:ext>
            </a:extLst>
          </p:cNvPr>
          <p:cNvGrpSpPr/>
          <p:nvPr/>
        </p:nvGrpSpPr>
        <p:grpSpPr>
          <a:xfrm>
            <a:off x="338959" y="1261979"/>
            <a:ext cx="6447927" cy="3016210"/>
            <a:chOff x="338959" y="1402655"/>
            <a:chExt cx="6129911" cy="30162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C6EB1B-51BE-4064-AAE8-817B567F5E26}"/>
                </a:ext>
              </a:extLst>
            </p:cNvPr>
            <p:cNvSpPr/>
            <p:nvPr/>
          </p:nvSpPr>
          <p:spPr>
            <a:xfrm>
              <a:off x="338959" y="1402655"/>
              <a:ext cx="6129911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5938" lvl="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Convergence of many innovative technologies and practices in aviation, spanning full system life cycles</a:t>
              </a:r>
            </a:p>
            <a:p>
              <a:pPr marL="515938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Driven by the intersection of multiple:</a:t>
              </a:r>
            </a:p>
            <a:p>
              <a:pPr marL="738188" lvl="1" indent="-171450">
                <a:buFont typeface="Calibri Light" panose="020F0302020204030204" pitchFamily="34" charset="0"/>
                <a:buChar char="-"/>
                <a:defRPr/>
              </a:pPr>
              <a:r>
                <a:rPr lang="en-US" sz="2000" dirty="0">
                  <a:solidFill>
                    <a:prstClr val="black"/>
                  </a:solidFill>
                  <a:cs typeface="Arial" panose="020B0604020202020204" pitchFamily="34" charset="0"/>
                </a:rPr>
                <a:t>Industries</a:t>
              </a:r>
            </a:p>
            <a:p>
              <a:pPr marL="738188" lvl="1" indent="-171450">
                <a:buFont typeface="Calibri Light" panose="020F0302020204030204" pitchFamily="34" charset="0"/>
                <a:buChar char="-"/>
                <a:defRPr/>
              </a:pPr>
              <a:r>
                <a:rPr lang="en-US" sz="2000" dirty="0">
                  <a:solidFill>
                    <a:prstClr val="black"/>
                  </a:solidFill>
                  <a:cs typeface="Arial" panose="020B0604020202020204" pitchFamily="34" charset="0"/>
                </a:rPr>
                <a:t>Communities</a:t>
              </a:r>
            </a:p>
            <a:p>
              <a:pPr marL="738188" lvl="1" indent="-171450">
                <a:buFont typeface="Calibri Light" panose="020F0302020204030204" pitchFamily="34" charset="0"/>
                <a:buChar char="-"/>
                <a:defRPr/>
              </a:pPr>
              <a:r>
                <a:rPr lang="en-US" sz="2000" dirty="0">
                  <a:solidFill>
                    <a:prstClr val="black"/>
                  </a:solidFill>
                  <a:cs typeface="Arial" panose="020B0604020202020204" pitchFamily="34" charset="0"/>
                </a:rPr>
                <a:t>Technologies</a:t>
              </a:r>
            </a:p>
            <a:p>
              <a:pPr marL="515938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Cutting edge R&amp;D easily accessible to many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B780DF-9957-456A-A7BD-A316BE65D6CA}"/>
                </a:ext>
              </a:extLst>
            </p:cNvPr>
            <p:cNvSpPr/>
            <p:nvPr/>
          </p:nvSpPr>
          <p:spPr>
            <a:xfrm>
              <a:off x="2879803" y="2955212"/>
              <a:ext cx="25208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6213" lvl="1" indent="-171450">
                <a:buFont typeface="Calibri Light" panose="020F0302020204030204" pitchFamily="34" charset="0"/>
                <a:buChar char="-"/>
                <a:defRPr/>
              </a:pPr>
              <a:r>
                <a:rPr lang="en-US" sz="2000" dirty="0">
                  <a:solidFill>
                    <a:prstClr val="black"/>
                  </a:solidFill>
                  <a:cs typeface="Arial" panose="020B0604020202020204" pitchFamily="34" charset="0"/>
                </a:rPr>
                <a:t>Disciplines</a:t>
              </a:r>
            </a:p>
            <a:p>
              <a:pPr marL="176213" lvl="1" indent="-171450">
                <a:buFont typeface="Calibri Light" panose="020F0302020204030204" pitchFamily="34" charset="0"/>
                <a:buChar char="-"/>
                <a:defRPr/>
              </a:pPr>
              <a:r>
                <a:rPr lang="en-US" sz="2000" dirty="0">
                  <a:solidFill>
                    <a:prstClr val="black"/>
                  </a:solidFill>
                  <a:cs typeface="Arial" panose="020B0604020202020204" pitchFamily="34" charset="0"/>
                </a:rPr>
                <a:t>Innovation cultures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815D745-D69F-4A92-9950-CB7C30538B4D}"/>
              </a:ext>
            </a:extLst>
          </p:cNvPr>
          <p:cNvSpPr/>
          <p:nvPr/>
        </p:nvSpPr>
        <p:spPr>
          <a:xfrm>
            <a:off x="290717" y="789624"/>
            <a:ext cx="2568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spcBef>
                <a:spcPts val="900"/>
              </a:spcBef>
              <a:defRPr/>
            </a:pPr>
            <a:r>
              <a:rPr lang="en-US" sz="2800" i="1" dirty="0">
                <a:solidFill>
                  <a:prstClr val="black"/>
                </a:solidFill>
                <a:cs typeface="Arial" panose="020B0604020202020204" pitchFamily="34" charset="0"/>
              </a:rPr>
              <a:t>The Third Wave</a:t>
            </a:r>
          </a:p>
        </p:txBody>
      </p:sp>
    </p:spTree>
    <p:extLst>
      <p:ext uri="{BB962C8B-B14F-4D97-AF65-F5344CB8AC3E}">
        <p14:creationId xmlns:p14="http://schemas.microsoft.com/office/powerpoint/2010/main" val="180950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AAC5-3679-4BF1-B3A7-FA7AAC87A42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1141136"/>
            <a:ext cx="4110271" cy="4110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1EA653-66E2-42BB-A733-A714F3A085C1}"/>
              </a:ext>
            </a:extLst>
          </p:cNvPr>
          <p:cNvSpPr txBox="1"/>
          <p:nvPr/>
        </p:nvSpPr>
        <p:spPr>
          <a:xfrm>
            <a:off x="595609" y="299197"/>
            <a:ext cx="656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Innovation: Critical to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61940B-65A4-4146-8847-5912DD26CFA5}"/>
              </a:ext>
            </a:extLst>
          </p:cNvPr>
          <p:cNvSpPr txBox="1"/>
          <p:nvPr/>
        </p:nvSpPr>
        <p:spPr>
          <a:xfrm>
            <a:off x="634128" y="1034405"/>
            <a:ext cx="5461871" cy="406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What innovation characteristics are important to NASA’s mission?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Innovative markets?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Technical breakthroughs?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High impact potential?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System scale: large or small?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Market demand or societal need?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Direct need/demand or anticipated future need/demand?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NASA-unique topics or broad topics?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3B8BE-C48D-4521-BF8B-2795342A65DC}"/>
              </a:ext>
            </a:extLst>
          </p:cNvPr>
          <p:cNvSpPr txBox="1"/>
          <p:nvPr/>
        </p:nvSpPr>
        <p:spPr>
          <a:xfrm>
            <a:off x="1790862" y="5546911"/>
            <a:ext cx="881421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i="1" dirty="0"/>
              <a:t>Almost all are important for NASA Aeronautics, but some are more appropriate for TACP.  Understanding this is at the heart of the TACP innovation strategy development.</a:t>
            </a:r>
          </a:p>
        </p:txBody>
      </p:sp>
    </p:spTree>
    <p:extLst>
      <p:ext uri="{BB962C8B-B14F-4D97-AF65-F5344CB8AC3E}">
        <p14:creationId xmlns:p14="http://schemas.microsoft.com/office/powerpoint/2010/main" val="15118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AAC5-3679-4BF1-B3A7-FA7AAC87A420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E8E413-49AB-42FC-BA92-BFBE80E42E0E}"/>
              </a:ext>
            </a:extLst>
          </p:cNvPr>
          <p:cNvSpPr txBox="1">
            <a:spLocks/>
          </p:cNvSpPr>
          <p:nvPr/>
        </p:nvSpPr>
        <p:spPr>
          <a:xfrm>
            <a:off x="513800" y="408035"/>
            <a:ext cx="10515600" cy="642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How can NASA Facilitate Transformation?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B12026-3956-4F2C-9552-8758BEDA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01802"/>
            <a:ext cx="11171518" cy="5526122"/>
          </a:xfrm>
          <a:noFill/>
          <a:effectLst>
            <a:outerShdw blurRad="88900" dist="38100" dir="2700000" sx="102000" sy="102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6075" lvl="1">
              <a:spcBef>
                <a:spcPts val="900"/>
              </a:spcBef>
              <a:buNone/>
            </a:pPr>
            <a:r>
              <a:rPr lang="en-US" sz="2800" b="1" dirty="0"/>
              <a:t>Strategies for Consideration</a:t>
            </a:r>
          </a:p>
          <a:p>
            <a:pPr marL="346075" lvl="1">
              <a:spcBef>
                <a:spcPts val="1500"/>
              </a:spcBef>
            </a:pPr>
            <a:r>
              <a:rPr lang="en-US" sz="2800" b="1" dirty="0"/>
              <a:t>Transformation Leader: </a:t>
            </a:r>
            <a:r>
              <a:rPr lang="en-US" sz="2800" dirty="0"/>
              <a:t>Lead and coordinate the broad aeronautics community by fulfilling unmet needs for aviation transformation</a:t>
            </a:r>
          </a:p>
          <a:p>
            <a:pPr marL="346075" lvl="1">
              <a:spcBef>
                <a:spcPts val="1500"/>
              </a:spcBef>
            </a:pPr>
            <a:r>
              <a:rPr lang="en-US" sz="2800" b="1" dirty="0"/>
              <a:t>Strategic Thrust Generator: </a:t>
            </a:r>
            <a:r>
              <a:rPr lang="en-US" sz="2800" dirty="0"/>
              <a:t>Define and establish foundations for new NASA Aeronautics strategic thrusts and new mission programs</a:t>
            </a:r>
          </a:p>
          <a:p>
            <a:pPr marL="346075" lvl="1">
              <a:spcBef>
                <a:spcPts val="1500"/>
              </a:spcBef>
            </a:pPr>
            <a:r>
              <a:rPr lang="en-US" sz="2800" b="1" dirty="0"/>
              <a:t>Idea Incubator: </a:t>
            </a:r>
            <a:r>
              <a:rPr lang="en-US" sz="2800" dirty="0"/>
              <a:t>Provide early innovation and transformative advancements to support the aviation community and the other ARMD programs</a:t>
            </a:r>
            <a:endParaRPr lang="en-US" sz="900" dirty="0"/>
          </a:p>
          <a:p>
            <a:pPr marL="346075" lvl="1">
              <a:spcBef>
                <a:spcPts val="1500"/>
              </a:spcBef>
            </a:pPr>
            <a:r>
              <a:rPr lang="en-US" sz="2800" b="1" dirty="0"/>
              <a:t>People Incubator: </a:t>
            </a:r>
            <a:r>
              <a:rPr lang="en-US" sz="2800" dirty="0"/>
              <a:t>Create an organizational and cultural environment that actively seeks innovators, teaches innovation skills, and incentivizes innovative behaviors in the NASA workforce</a:t>
            </a:r>
          </a:p>
        </p:txBody>
      </p:sp>
    </p:spTree>
    <p:extLst>
      <p:ext uri="{BB962C8B-B14F-4D97-AF65-F5344CB8AC3E}">
        <p14:creationId xmlns:p14="http://schemas.microsoft.com/office/powerpoint/2010/main" val="20606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AAC5-3679-4BF1-B3A7-FA7AAC87A420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821EB-3A34-496D-8D5F-0F68A4CD4389}"/>
              </a:ext>
            </a:extLst>
          </p:cNvPr>
          <p:cNvSpPr/>
          <p:nvPr/>
        </p:nvSpPr>
        <p:spPr>
          <a:xfrm>
            <a:off x="613988" y="1217591"/>
            <a:ext cx="4886684" cy="523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spcBef>
                <a:spcPts val="1200"/>
              </a:spcBef>
            </a:pPr>
            <a:r>
              <a:rPr lang="en-US" sz="2800" dirty="0">
                <a:cs typeface="Gill Sans" panose="020B0502020104020203" pitchFamily="34" charset="-79"/>
                <a:sym typeface="Muli"/>
              </a:rPr>
              <a:t>Transformation Leadership relies on establishment of an </a:t>
            </a:r>
            <a:r>
              <a:rPr lang="en-US" sz="2800" i="1" dirty="0">
                <a:cs typeface="Gill Sans" panose="020B0502020104020203" pitchFamily="34" charset="-79"/>
                <a:sym typeface="Muli"/>
              </a:rPr>
              <a:t>innovation ecosystem</a:t>
            </a:r>
            <a:r>
              <a:rPr lang="en-US" sz="2800" dirty="0">
                <a:cs typeface="Gill Sans" panose="020B0502020104020203" pitchFamily="34" charset="-79"/>
                <a:sym typeface="Muli"/>
              </a:rPr>
              <a:t> with the stakeholder community</a:t>
            </a:r>
            <a:endParaRPr lang="en-US" sz="2800" dirty="0">
              <a:cs typeface="Gill Sans" panose="020B0502020104020203" pitchFamily="34" charset="-79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cs typeface="Gill Sans" panose="020B0502020104020203" pitchFamily="34" charset="-79"/>
              </a:rPr>
              <a:t>A wide range of partnerships with traditional and nontraditional organizations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cs typeface="Gill Sans" panose="020B0502020104020203" pitchFamily="34" charset="-79"/>
              </a:rPr>
              <a:t>All partners are peers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cs typeface="Gill Sans" panose="020B0502020104020203" pitchFamily="34" charset="-79"/>
              </a:rPr>
              <a:t>NASA can provide</a:t>
            </a:r>
          </a:p>
          <a:p>
            <a:pPr marL="687388" lvl="1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Gill Sans" panose="020B0502020104020203" pitchFamily="34" charset="-79"/>
              </a:rPr>
              <a:t>Full system perspective and oversight</a:t>
            </a:r>
          </a:p>
          <a:p>
            <a:pPr marL="687388" lvl="1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Gill Sans" panose="020B0502020104020203" pitchFamily="34" charset="-79"/>
              </a:rPr>
              <a:t>Alignment and coordination</a:t>
            </a:r>
          </a:p>
          <a:p>
            <a:pPr marL="687388" lvl="1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Gill Sans" panose="020B0502020104020203" pitchFamily="34" charset="-79"/>
              </a:rPr>
              <a:t>Gap-bridging, as needed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E8E413-49AB-42FC-BA92-BFBE80E42E0E}"/>
              </a:ext>
            </a:extLst>
          </p:cNvPr>
          <p:cNvSpPr txBox="1">
            <a:spLocks/>
          </p:cNvSpPr>
          <p:nvPr/>
        </p:nvSpPr>
        <p:spPr>
          <a:xfrm>
            <a:off x="634820" y="373435"/>
            <a:ext cx="10515600" cy="642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An Ecosystem for Collaboration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0DB9E-8A2E-4592-8E15-C60A416AAAB6}"/>
              </a:ext>
            </a:extLst>
          </p:cNvPr>
          <p:cNvGrpSpPr/>
          <p:nvPr/>
        </p:nvGrpSpPr>
        <p:grpSpPr>
          <a:xfrm>
            <a:off x="5529759" y="814125"/>
            <a:ext cx="6404340" cy="5940066"/>
            <a:chOff x="5689150" y="814125"/>
            <a:chExt cx="6404340" cy="59400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F28EFB2-52DE-4AC8-BFBB-DC58290AA603}"/>
                </a:ext>
              </a:extLst>
            </p:cNvPr>
            <p:cNvGrpSpPr/>
            <p:nvPr/>
          </p:nvGrpSpPr>
          <p:grpSpPr>
            <a:xfrm>
              <a:off x="5689150" y="814125"/>
              <a:ext cx="6404340" cy="5940066"/>
              <a:chOff x="3407319" y="1199292"/>
              <a:chExt cx="5445280" cy="519437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A4B192-4AB9-40C9-AAD0-2EF5669C89D2}"/>
                  </a:ext>
                </a:extLst>
              </p:cNvPr>
              <p:cNvSpPr/>
              <p:nvPr/>
            </p:nvSpPr>
            <p:spPr>
              <a:xfrm>
                <a:off x="3488119" y="1199292"/>
                <a:ext cx="5364480" cy="519437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0093EE-669D-4BE0-BA6C-64037BF8F1B3}"/>
                  </a:ext>
                </a:extLst>
              </p:cNvPr>
              <p:cNvSpPr txBox="1"/>
              <p:nvPr/>
            </p:nvSpPr>
            <p:spPr>
              <a:xfrm>
                <a:off x="6587724" y="1617032"/>
                <a:ext cx="939509" cy="242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Manufacturing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E0459A-8B8D-49CF-928F-5D4872E9AEB7}"/>
                  </a:ext>
                </a:extLst>
              </p:cNvPr>
              <p:cNvSpPr txBox="1"/>
              <p:nvPr/>
            </p:nvSpPr>
            <p:spPr>
              <a:xfrm>
                <a:off x="7457329" y="5037067"/>
                <a:ext cx="935312" cy="403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Transportation</a:t>
                </a:r>
              </a:p>
              <a:p>
                <a:pPr algn="ctr"/>
                <a:r>
                  <a:rPr lang="en-US" sz="1200" dirty="0"/>
                  <a:t>Sector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E862AC-882A-43DA-93DA-652259CC4E55}"/>
                  </a:ext>
                </a:extLst>
              </p:cNvPr>
              <p:cNvSpPr txBox="1"/>
              <p:nvPr/>
            </p:nvSpPr>
            <p:spPr>
              <a:xfrm>
                <a:off x="7406983" y="2289169"/>
                <a:ext cx="1063789" cy="2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Communications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17E598-9895-425B-959D-CE6E99471F37}"/>
                  </a:ext>
                </a:extLst>
              </p:cNvPr>
              <p:cNvSpPr txBox="1"/>
              <p:nvPr/>
            </p:nvSpPr>
            <p:spPr>
              <a:xfrm>
                <a:off x="3658046" y="2508313"/>
                <a:ext cx="957103" cy="56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Startup and Venture Communities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8CD45B-611A-469C-AFF4-D52B43AE635A}"/>
                  </a:ext>
                </a:extLst>
              </p:cNvPr>
              <p:cNvSpPr txBox="1"/>
              <p:nvPr/>
            </p:nvSpPr>
            <p:spPr>
              <a:xfrm>
                <a:off x="4843053" y="5742839"/>
                <a:ext cx="957103" cy="2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Sensing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D98CF3-1F82-414D-9BD2-62021F7F6D0B}"/>
                  </a:ext>
                </a:extLst>
              </p:cNvPr>
              <p:cNvSpPr txBox="1"/>
              <p:nvPr/>
            </p:nvSpPr>
            <p:spPr>
              <a:xfrm>
                <a:off x="3407319" y="3629408"/>
                <a:ext cx="957103" cy="2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Big Data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06A144-3FA1-AB4C-A1D5-C7E9E4CEE912}"/>
                  </a:ext>
                </a:extLst>
              </p:cNvPr>
              <p:cNvSpPr txBox="1"/>
              <p:nvPr/>
            </p:nvSpPr>
            <p:spPr>
              <a:xfrm>
                <a:off x="3558240" y="4391433"/>
                <a:ext cx="957103" cy="40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Machine Learning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ABEA17-306F-0444-A360-7B4EA60D4D7B}"/>
                  </a:ext>
                </a:extLst>
              </p:cNvPr>
              <p:cNvSpPr txBox="1"/>
              <p:nvPr/>
            </p:nvSpPr>
            <p:spPr>
              <a:xfrm>
                <a:off x="4318949" y="1894814"/>
                <a:ext cx="957103" cy="2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Materials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E4A89F-8EE3-F34F-AD6B-C6347C7D75CC}"/>
                  </a:ext>
                </a:extLst>
              </p:cNvPr>
              <p:cNvSpPr txBox="1"/>
              <p:nvPr/>
            </p:nvSpPr>
            <p:spPr>
              <a:xfrm>
                <a:off x="5276052" y="1515491"/>
                <a:ext cx="957103" cy="2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Energy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69DB03-B083-2041-AF4C-F499D8C613E4}"/>
                  </a:ext>
                </a:extLst>
              </p:cNvPr>
              <p:cNvSpPr txBox="1"/>
              <p:nvPr/>
            </p:nvSpPr>
            <p:spPr>
              <a:xfrm>
                <a:off x="4234036" y="5230772"/>
                <a:ext cx="633554" cy="242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Software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B456F5-348C-0845-8AE9-1AE213188468}"/>
                  </a:ext>
                </a:extLst>
              </p:cNvPr>
              <p:cNvSpPr txBox="1"/>
              <p:nvPr/>
            </p:nvSpPr>
            <p:spPr>
              <a:xfrm>
                <a:off x="7871216" y="4052182"/>
                <a:ext cx="957103" cy="40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Aviation Applications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F389EB7-5241-7F42-8511-1DB276103FD5}"/>
                  </a:ext>
                </a:extLst>
              </p:cNvPr>
              <p:cNvSpPr txBox="1"/>
              <p:nvPr/>
            </p:nvSpPr>
            <p:spPr>
              <a:xfrm>
                <a:off x="7850541" y="3030373"/>
                <a:ext cx="957103" cy="40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Service Providers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C0CF2B-6F8B-4547-A90B-921B2265E68A}"/>
                  </a:ext>
                </a:extLst>
              </p:cNvPr>
              <p:cNvSpPr txBox="1"/>
              <p:nvPr/>
            </p:nvSpPr>
            <p:spPr>
              <a:xfrm>
                <a:off x="6444210" y="5662098"/>
                <a:ext cx="957103" cy="40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Transportation Planners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963A03-5122-4523-B6D6-6B5C48EA3E9C}"/>
                </a:ext>
              </a:extLst>
            </p:cNvPr>
            <p:cNvGrpSpPr/>
            <p:nvPr/>
          </p:nvGrpSpPr>
          <p:grpSpPr>
            <a:xfrm>
              <a:off x="6794047" y="1678972"/>
              <a:ext cx="4273673" cy="4185750"/>
              <a:chOff x="6577536" y="1452813"/>
              <a:chExt cx="4793549" cy="47143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0A6130E-6116-4AB0-A5DB-200126A07AAA}"/>
                  </a:ext>
                </a:extLst>
              </p:cNvPr>
              <p:cNvSpPr/>
              <p:nvPr/>
            </p:nvSpPr>
            <p:spPr>
              <a:xfrm>
                <a:off x="6577536" y="1452813"/>
                <a:ext cx="4793549" cy="471430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CAB41-05EB-4F80-BDC2-0FC0553B7306}"/>
                  </a:ext>
                </a:extLst>
              </p:cNvPr>
              <p:cNvSpPr txBox="1"/>
              <p:nvPr/>
            </p:nvSpPr>
            <p:spPr>
              <a:xfrm>
                <a:off x="8590090" y="1749534"/>
                <a:ext cx="731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Aviation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Industry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19F09C-8723-4F68-A81E-4271C9F43B40}"/>
                  </a:ext>
                </a:extLst>
              </p:cNvPr>
              <p:cNvSpPr txBox="1"/>
              <p:nvPr/>
            </p:nvSpPr>
            <p:spPr>
              <a:xfrm>
                <a:off x="8415168" y="5180798"/>
                <a:ext cx="1148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Other Government Agencies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8E8594-3C38-43E7-B83D-0AE3DCB1D5ED}"/>
                  </a:ext>
                </a:extLst>
              </p:cNvPr>
              <p:cNvSpPr txBox="1"/>
              <p:nvPr/>
            </p:nvSpPr>
            <p:spPr>
              <a:xfrm>
                <a:off x="6609319" y="3390106"/>
                <a:ext cx="11256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Non-Traditional Aviation Stakeholders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236B94-5D84-427D-95FC-2FAA328033B3}"/>
                  </a:ext>
                </a:extLst>
              </p:cNvPr>
              <p:cNvSpPr txBox="1"/>
              <p:nvPr/>
            </p:nvSpPr>
            <p:spPr>
              <a:xfrm>
                <a:off x="10286794" y="3567453"/>
                <a:ext cx="1051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Academic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Institutions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4823B4-0930-4057-96AC-86608B75A8D5}"/>
                </a:ext>
              </a:extLst>
            </p:cNvPr>
            <p:cNvGrpSpPr/>
            <p:nvPr/>
          </p:nvGrpSpPr>
          <p:grpSpPr>
            <a:xfrm>
              <a:off x="7712983" y="2529047"/>
              <a:ext cx="2456735" cy="2416122"/>
              <a:chOff x="7532064" y="2297048"/>
              <a:chExt cx="2797639" cy="275139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940649E-6227-4947-B247-46A7633E5881}"/>
                  </a:ext>
                </a:extLst>
              </p:cNvPr>
              <p:cNvSpPr/>
              <p:nvPr/>
            </p:nvSpPr>
            <p:spPr>
              <a:xfrm>
                <a:off x="7532064" y="2297048"/>
                <a:ext cx="2797639" cy="27513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2AA2F3-D456-4F8D-9142-231F0158B3C7}"/>
                  </a:ext>
                </a:extLst>
              </p:cNvPr>
              <p:cNvSpPr/>
              <p:nvPr/>
            </p:nvSpPr>
            <p:spPr>
              <a:xfrm>
                <a:off x="8203545" y="2597687"/>
                <a:ext cx="1526524" cy="2151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NASA Aeronautics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AAVP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AOSP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IASP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Mission Offices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PAMO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NASA Centers</a:t>
                </a:r>
              </a:p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TACP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636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Right 23">
            <a:extLst>
              <a:ext uri="{FF2B5EF4-FFF2-40B4-BE49-F238E27FC236}">
                <a16:creationId xmlns:a16="http://schemas.microsoft.com/office/drawing/2014/main" id="{C09B7ECB-D330-4EE3-993D-2C453D4417E3}"/>
              </a:ext>
            </a:extLst>
          </p:cNvPr>
          <p:cNvSpPr/>
          <p:nvPr/>
        </p:nvSpPr>
        <p:spPr>
          <a:xfrm rot="5400000" flipV="1">
            <a:off x="6131453" y="3318430"/>
            <a:ext cx="1323964" cy="2057719"/>
          </a:xfrm>
          <a:prstGeom prst="rightArrow">
            <a:avLst>
              <a:gd name="adj1" fmla="val 50000"/>
              <a:gd name="adj2" fmla="val 22340"/>
            </a:avLst>
          </a:prstGeom>
          <a:solidFill>
            <a:srgbClr val="BD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93C2ADF-B98C-4E2B-9D0F-5085C47DAF2A}"/>
              </a:ext>
            </a:extLst>
          </p:cNvPr>
          <p:cNvSpPr/>
          <p:nvPr/>
        </p:nvSpPr>
        <p:spPr>
          <a:xfrm>
            <a:off x="545973" y="4706472"/>
            <a:ext cx="10022541" cy="1497105"/>
          </a:xfrm>
          <a:prstGeom prst="rightArrow">
            <a:avLst>
              <a:gd name="adj1" fmla="val 50000"/>
              <a:gd name="adj2" fmla="val 223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3712D-1896-404D-A82E-B64C0B9599BC}"/>
              </a:ext>
            </a:extLst>
          </p:cNvPr>
          <p:cNvSpPr txBox="1"/>
          <p:nvPr/>
        </p:nvSpPr>
        <p:spPr>
          <a:xfrm>
            <a:off x="974281" y="1469992"/>
            <a:ext cx="1742785" cy="133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01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FUTURECASTING</a:t>
            </a:r>
          </a:p>
          <a:p>
            <a:pPr marL="60325" lvl="0" indent="-6032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of the </a:t>
            </a:r>
            <a:r>
              <a:rPr lang="en-US" sz="1400" dirty="0">
                <a:solidFill>
                  <a:prstClr val="black"/>
                </a:solidFill>
              </a:rPr>
              <a:t>art understanding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0325" marR="0" lvl="0" indent="-60325" algn="l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Situational awareness</a:t>
            </a:r>
          </a:p>
          <a:p>
            <a:pPr marL="60325" marR="0" lvl="0" indent="-60325" algn="l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of big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94C4C-739D-4203-AFDB-AE19C393D458}"/>
              </a:ext>
            </a:extLst>
          </p:cNvPr>
          <p:cNvSpPr txBox="1"/>
          <p:nvPr/>
        </p:nvSpPr>
        <p:spPr>
          <a:xfrm>
            <a:off x="3016037" y="1469638"/>
            <a:ext cx="1890716" cy="115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01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ROADMAPPING</a:t>
            </a:r>
          </a:p>
          <a:p>
            <a:pPr marL="60325" marR="0" lvl="0" indent="-60325" algn="l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Technology/capability gaps</a:t>
            </a:r>
          </a:p>
          <a:p>
            <a:pPr marL="60325" marR="0" lvl="0" indent="-60325" algn="l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Analysis/synthesis</a:t>
            </a:r>
          </a:p>
          <a:p>
            <a:pPr marL="60325" marR="0" lvl="0" indent="-60325" algn="l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Paths forward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9F014-5D2D-4B81-AC8F-2311D55F9C08}"/>
              </a:ext>
            </a:extLst>
          </p:cNvPr>
          <p:cNvSpPr txBox="1"/>
          <p:nvPr/>
        </p:nvSpPr>
        <p:spPr>
          <a:xfrm>
            <a:off x="8027192" y="1469284"/>
            <a:ext cx="2722891" cy="111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01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EXECUTING</a:t>
            </a:r>
          </a:p>
          <a:p>
            <a:pPr marL="60325" indent="-6032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ystems engineering and cross-disciplinary development and integration</a:t>
            </a:r>
          </a:p>
          <a:p>
            <a:pPr marL="60325" indent="-6032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Production-ready capability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34AB6-D7AB-4764-B438-814B6F25E38B}"/>
              </a:ext>
            </a:extLst>
          </p:cNvPr>
          <p:cNvSpPr txBox="1"/>
          <p:nvPr/>
        </p:nvSpPr>
        <p:spPr>
          <a:xfrm>
            <a:off x="5070859" y="1475456"/>
            <a:ext cx="2806169" cy="106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01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INTEGRATED SOLUTIONS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 and incorporation of concepts and research products into capability roadmap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89B9231-CEB7-4468-8122-D39265417B28}"/>
              </a:ext>
            </a:extLst>
          </p:cNvPr>
          <p:cNvSpPr/>
          <p:nvPr/>
        </p:nvSpPr>
        <p:spPr>
          <a:xfrm>
            <a:off x="545973" y="2508816"/>
            <a:ext cx="10022541" cy="1497105"/>
          </a:xfrm>
          <a:prstGeom prst="rightArrow">
            <a:avLst>
              <a:gd name="adj1" fmla="val 50000"/>
              <a:gd name="adj2" fmla="val 22340"/>
            </a:avLst>
          </a:prstGeom>
          <a:solidFill>
            <a:srgbClr val="BD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E4A9E3-1E47-4F12-B623-4AB9603EF4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906" y="5173366"/>
            <a:ext cx="1185282" cy="630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88A602-4365-4D56-89B3-3546AD61D9ED}"/>
              </a:ext>
            </a:extLst>
          </p:cNvPr>
          <p:cNvSpPr txBox="1"/>
          <p:nvPr/>
        </p:nvSpPr>
        <p:spPr>
          <a:xfrm>
            <a:off x="3438601" y="3294345"/>
            <a:ext cx="423728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01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Stakeholders </a:t>
            </a:r>
            <a:r>
              <a:rPr lang="en-US" sz="1000" dirty="0">
                <a:solidFill>
                  <a:srgbClr val="2501FF"/>
                </a:solidFill>
                <a:latin typeface="Symbol" panose="05050102010706020507" pitchFamily="18" charset="2"/>
              </a:rPr>
              <a:t>¨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01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Multi-disciplinary</a:t>
            </a:r>
            <a:r>
              <a:rPr lang="en-US" sz="1200" dirty="0">
                <a:solidFill>
                  <a:srgbClr val="2501FF"/>
                </a:solidFill>
                <a:latin typeface="Calibri" panose="020F0502020204030204"/>
              </a:rPr>
              <a:t> </a:t>
            </a:r>
            <a:r>
              <a:rPr lang="en-US" sz="1000" dirty="0">
                <a:solidFill>
                  <a:srgbClr val="2501FF"/>
                </a:solidFill>
                <a:latin typeface="Symbol" panose="05050102010706020507" pitchFamily="18" charset="2"/>
              </a:rPr>
              <a:t>¨</a:t>
            </a:r>
            <a:r>
              <a:rPr lang="en-US" sz="1200" dirty="0">
                <a:solidFill>
                  <a:srgbClr val="2501FF"/>
                </a:solidFill>
                <a:latin typeface="Calibri" panose="020F0502020204030204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01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Multi-Industry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B3C1C-F9B2-42A9-BA80-F338D8DC0849}"/>
              </a:ext>
            </a:extLst>
          </p:cNvPr>
          <p:cNvSpPr txBox="1"/>
          <p:nvPr/>
        </p:nvSpPr>
        <p:spPr>
          <a:xfrm>
            <a:off x="2880246" y="3015262"/>
            <a:ext cx="53539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501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en-US" sz="1800" dirty="0"/>
              <a:t>Industry, Academia, and Other Government Agencies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07D795F-599B-499B-B4D8-342F4C883781}"/>
              </a:ext>
            </a:extLst>
          </p:cNvPr>
          <p:cNvSpPr/>
          <p:nvPr/>
        </p:nvSpPr>
        <p:spPr>
          <a:xfrm rot="5400000" flipV="1">
            <a:off x="772719" y="3318432"/>
            <a:ext cx="1323964" cy="2057714"/>
          </a:xfrm>
          <a:prstGeom prst="rightArrow">
            <a:avLst>
              <a:gd name="adj1" fmla="val 50000"/>
              <a:gd name="adj2" fmla="val 22340"/>
            </a:avLst>
          </a:prstGeom>
          <a:solidFill>
            <a:srgbClr val="BD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923AE9-042C-4563-9D02-FA27D8120B1E}"/>
              </a:ext>
            </a:extLst>
          </p:cNvPr>
          <p:cNvSpPr txBox="1"/>
          <p:nvPr/>
        </p:nvSpPr>
        <p:spPr>
          <a:xfrm>
            <a:off x="1007873" y="3946535"/>
            <a:ext cx="91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Industry Needs and </a:t>
            </a:r>
          </a:p>
          <a:p>
            <a:r>
              <a:rPr lang="en-US" sz="1400" b="1" dirty="0">
                <a:latin typeface="+mj-lt"/>
              </a:rPr>
              <a:t>Intent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6AF5F8-5904-4334-BB5F-544D325822BB}"/>
              </a:ext>
            </a:extLst>
          </p:cNvPr>
          <p:cNvSpPr/>
          <p:nvPr/>
        </p:nvSpPr>
        <p:spPr>
          <a:xfrm rot="5400000" flipV="1">
            <a:off x="2946409" y="3318430"/>
            <a:ext cx="1323964" cy="2057719"/>
          </a:xfrm>
          <a:prstGeom prst="rightArrow">
            <a:avLst>
              <a:gd name="adj1" fmla="val 50000"/>
              <a:gd name="adj2" fmla="val 22340"/>
            </a:avLst>
          </a:prstGeom>
          <a:solidFill>
            <a:srgbClr val="BD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DA0E6-B292-4775-B546-C86D4371271E}"/>
              </a:ext>
            </a:extLst>
          </p:cNvPr>
          <p:cNvSpPr txBox="1"/>
          <p:nvPr/>
        </p:nvSpPr>
        <p:spPr>
          <a:xfrm>
            <a:off x="3057628" y="3987001"/>
            <a:ext cx="987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Predictions of Capability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45D269B-9AF1-43EA-8937-9D2EDE3B113B}"/>
              </a:ext>
            </a:extLst>
          </p:cNvPr>
          <p:cNvSpPr/>
          <p:nvPr/>
        </p:nvSpPr>
        <p:spPr>
          <a:xfrm rot="16200000">
            <a:off x="5230815" y="3318433"/>
            <a:ext cx="1323964" cy="2057714"/>
          </a:xfrm>
          <a:prstGeom prst="rightArrow">
            <a:avLst>
              <a:gd name="adj1" fmla="val 50000"/>
              <a:gd name="adj2" fmla="val 223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583FE-89AF-4CF4-B883-506BA5153321}"/>
              </a:ext>
            </a:extLst>
          </p:cNvPr>
          <p:cNvSpPr txBox="1"/>
          <p:nvPr/>
        </p:nvSpPr>
        <p:spPr>
          <a:xfrm>
            <a:off x="5355198" y="3835640"/>
            <a:ext cx="10413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Tech Break-throughs, System-of-Systems Innovations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530E15-BABC-4B63-B37E-6871F78F0475}"/>
              </a:ext>
            </a:extLst>
          </p:cNvPr>
          <p:cNvSpPr txBox="1"/>
          <p:nvPr/>
        </p:nvSpPr>
        <p:spPr>
          <a:xfrm>
            <a:off x="6327755" y="3916412"/>
            <a:ext cx="1078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Capabilities, Standards, Regulations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9350145-D089-4AE9-9695-214051E8C323}"/>
              </a:ext>
            </a:extLst>
          </p:cNvPr>
          <p:cNvSpPr/>
          <p:nvPr/>
        </p:nvSpPr>
        <p:spPr>
          <a:xfrm rot="16200000">
            <a:off x="8012806" y="3318433"/>
            <a:ext cx="1323964" cy="2057714"/>
          </a:xfrm>
          <a:prstGeom prst="rightArrow">
            <a:avLst>
              <a:gd name="adj1" fmla="val 50000"/>
              <a:gd name="adj2" fmla="val 223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A50839-E1EA-4F1D-B15A-5CC2A8689AF7}"/>
              </a:ext>
            </a:extLst>
          </p:cNvPr>
          <p:cNvSpPr txBox="1"/>
          <p:nvPr/>
        </p:nvSpPr>
        <p:spPr>
          <a:xfrm>
            <a:off x="8150707" y="3773083"/>
            <a:ext cx="10781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Prototyping, Evaluation, System-of-Systems Analysis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7F9431D-FBAE-4E89-B704-80F90513A50A}"/>
              </a:ext>
            </a:extLst>
          </p:cNvPr>
          <p:cNvSpPr/>
          <p:nvPr/>
        </p:nvSpPr>
        <p:spPr>
          <a:xfrm rot="5400000" flipV="1">
            <a:off x="8977611" y="3318430"/>
            <a:ext cx="1323964" cy="2057718"/>
          </a:xfrm>
          <a:prstGeom prst="rightArrow">
            <a:avLst>
              <a:gd name="adj1" fmla="val 50000"/>
              <a:gd name="adj2" fmla="val 22340"/>
            </a:avLst>
          </a:prstGeom>
          <a:solidFill>
            <a:srgbClr val="BD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C285EE-8B22-4C51-B8C1-489D6946B435}"/>
              </a:ext>
            </a:extLst>
          </p:cNvPr>
          <p:cNvSpPr txBox="1"/>
          <p:nvPr/>
        </p:nvSpPr>
        <p:spPr>
          <a:xfrm>
            <a:off x="9175812" y="3916412"/>
            <a:ext cx="125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Developed Systems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C0E57-4972-4A5D-B23D-E7ED54CD1170}"/>
              </a:ext>
            </a:extLst>
          </p:cNvPr>
          <p:cNvSpPr txBox="1"/>
          <p:nvPr/>
        </p:nvSpPr>
        <p:spPr>
          <a:xfrm>
            <a:off x="10170413" y="3965533"/>
            <a:ext cx="170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Aviation 3.0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F168EA2-458A-48CB-9083-EFC040BD4672}"/>
              </a:ext>
            </a:extLst>
          </p:cNvPr>
          <p:cNvSpPr txBox="1">
            <a:spLocks/>
          </p:cNvSpPr>
          <p:nvPr/>
        </p:nvSpPr>
        <p:spPr>
          <a:xfrm>
            <a:off x="591670" y="349788"/>
            <a:ext cx="10515600" cy="1042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+mn-lt"/>
              </a:rPr>
              <a:t>Potential Transformation Life Cycle </a:t>
            </a:r>
          </a:p>
          <a:p>
            <a:pPr algn="l"/>
            <a:r>
              <a:rPr lang="en-US" sz="3200" b="1" dirty="0">
                <a:latin typeface="+mn-lt"/>
              </a:rPr>
              <a:t>(NASA as Transformation Leader)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A03E3F9-2B3D-4D6B-926C-6ED4745F7E4D}"/>
              </a:ext>
            </a:extLst>
          </p:cNvPr>
          <p:cNvSpPr/>
          <p:nvPr/>
        </p:nvSpPr>
        <p:spPr>
          <a:xfrm rot="16200000">
            <a:off x="1635905" y="3318433"/>
            <a:ext cx="1323964" cy="2057712"/>
          </a:xfrm>
          <a:prstGeom prst="rightArrow">
            <a:avLst>
              <a:gd name="adj1" fmla="val 50000"/>
              <a:gd name="adj2" fmla="val 223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B6770-65EB-490E-8669-006627197B20}"/>
              </a:ext>
            </a:extLst>
          </p:cNvPr>
          <p:cNvSpPr txBox="1"/>
          <p:nvPr/>
        </p:nvSpPr>
        <p:spPr>
          <a:xfrm>
            <a:off x="1932516" y="3848365"/>
            <a:ext cx="9118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Visions and Ideas Beyond the Horizon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D85DA62-FA97-4691-86E6-ABED6334E142}"/>
              </a:ext>
            </a:extLst>
          </p:cNvPr>
          <p:cNvSpPr/>
          <p:nvPr/>
        </p:nvSpPr>
        <p:spPr>
          <a:xfrm rot="16200000">
            <a:off x="3809593" y="3318433"/>
            <a:ext cx="1323964" cy="2057714"/>
          </a:xfrm>
          <a:prstGeom prst="rightArrow">
            <a:avLst>
              <a:gd name="adj1" fmla="val 50000"/>
              <a:gd name="adj2" fmla="val 223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80DA3F-1C2C-470D-B2C7-31054C0882B2}"/>
              </a:ext>
            </a:extLst>
          </p:cNvPr>
          <p:cNvSpPr txBox="1"/>
          <p:nvPr/>
        </p:nvSpPr>
        <p:spPr>
          <a:xfrm>
            <a:off x="3962371" y="3848365"/>
            <a:ext cx="1105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Community Coordination and Ideas Proof-of-Concept</a:t>
            </a:r>
          </a:p>
        </p:txBody>
      </p:sp>
    </p:spTree>
    <p:extLst>
      <p:ext uri="{BB962C8B-B14F-4D97-AF65-F5344CB8AC3E}">
        <p14:creationId xmlns:p14="http://schemas.microsoft.com/office/powerpoint/2010/main" val="251387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B52D49-BE92-4C09-A90D-07C5912B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7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7FB65B-E575-44D6-9168-32CFB62B6470}"/>
              </a:ext>
            </a:extLst>
          </p:cNvPr>
          <p:cNvSpPr txBox="1"/>
          <p:nvPr/>
        </p:nvSpPr>
        <p:spPr>
          <a:xfrm>
            <a:off x="590884" y="320890"/>
            <a:ext cx="967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TACP’s Role: NASA Aeronautics’ Transformation Catalyst</a:t>
            </a:r>
            <a:endParaRPr lang="en-US" sz="3200" b="1" dirty="0">
              <a:solidFill>
                <a:srgbClr val="002FC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ADEB1-2354-43FA-ADF9-C9353CD24467}"/>
              </a:ext>
            </a:extLst>
          </p:cNvPr>
          <p:cNvSpPr txBox="1"/>
          <p:nvPr/>
        </p:nvSpPr>
        <p:spPr>
          <a:xfrm>
            <a:off x="1128294" y="1547824"/>
            <a:ext cx="9395327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</a:rPr>
              <a:t>Envision:  </a:t>
            </a:r>
            <a:r>
              <a:rPr lang="en-US" sz="2800" dirty="0">
                <a:solidFill>
                  <a:prstClr val="black"/>
                </a:solidFill>
              </a:rPr>
              <a:t>Establish, coordinate, and sustain aviation transformation visions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</a:rPr>
              <a:t>Discover:  </a:t>
            </a:r>
            <a:r>
              <a:rPr lang="en-US" sz="2800" dirty="0">
                <a:solidFill>
                  <a:prstClr val="black"/>
                </a:solidFill>
              </a:rPr>
              <a:t>Provide agile exploration and proof-of-concept for bleeding edge concepts and technologies. 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</a:rPr>
              <a:t>Advance:  </a:t>
            </a:r>
            <a:r>
              <a:rPr lang="en-US" sz="2800" dirty="0">
                <a:solidFill>
                  <a:prstClr val="black"/>
                </a:solidFill>
              </a:rPr>
              <a:t>Perform long lead time research of transformative concepts and technologies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</a:rPr>
              <a:t>Ignite:  </a:t>
            </a:r>
            <a:r>
              <a:rPr lang="en-US" sz="2800" dirty="0">
                <a:solidFill>
                  <a:prstClr val="black"/>
                </a:solidFill>
              </a:rPr>
              <a:t>Foster an agile innovation culture for NASA and the stakeholder community</a:t>
            </a:r>
          </a:p>
        </p:txBody>
      </p:sp>
    </p:spTree>
    <p:extLst>
      <p:ext uri="{BB962C8B-B14F-4D97-AF65-F5344CB8AC3E}">
        <p14:creationId xmlns:p14="http://schemas.microsoft.com/office/powerpoint/2010/main" val="29009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E01E23-4099-4C7C-BE3C-7201E032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C0B-06A6-47EC-82A9-E4D3B19B6486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8095F9-4151-422E-89F2-FFF6CB82EE58}"/>
              </a:ext>
            </a:extLst>
          </p:cNvPr>
          <p:cNvSpPr/>
          <p:nvPr/>
        </p:nvSpPr>
        <p:spPr>
          <a:xfrm>
            <a:off x="504825" y="1443054"/>
            <a:ext cx="5123333" cy="425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ea typeface="Muli"/>
                <a:cs typeface="Gill Sans" panose="020B0502020104020203" pitchFamily="34" charset="-79"/>
                <a:sym typeface="Muli"/>
              </a:rPr>
              <a:t>Discovery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Create new system concepts and technologies based on nascent NASA/industry capabilities. Establish value. 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800" i="1" dirty="0">
                <a:cs typeface="Gill Sans" panose="020B0502020104020203" pitchFamily="34" charset="-79"/>
                <a:sym typeface="Muli"/>
              </a:rPr>
              <a:t>Advancement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Provide foundational technical advances that support aviation vision and satisfy unmet needs of new concepts, including those created in Discovery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800" i="1" dirty="0">
                <a:cs typeface="Gill Sans" panose="020B0502020104020203" pitchFamily="34" charset="-79"/>
                <a:sym typeface="Muli"/>
              </a:rPr>
              <a:t>Agility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Organization and process for creating, assessing, and adapting extremely rapidly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395BA6-7FA3-4271-8BB2-9B34E1E8E5C3}"/>
              </a:ext>
            </a:extLst>
          </p:cNvPr>
          <p:cNvGrpSpPr/>
          <p:nvPr/>
        </p:nvGrpSpPr>
        <p:grpSpPr>
          <a:xfrm>
            <a:off x="5944310" y="853199"/>
            <a:ext cx="5725682" cy="5725682"/>
            <a:chOff x="5563310" y="1034174"/>
            <a:chExt cx="5725682" cy="572568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917976-9EC2-48A3-80B8-F38F13A6675E}"/>
                </a:ext>
              </a:extLst>
            </p:cNvPr>
            <p:cNvSpPr/>
            <p:nvPr/>
          </p:nvSpPr>
          <p:spPr>
            <a:xfrm>
              <a:off x="5563310" y="1034174"/>
              <a:ext cx="5725682" cy="5725682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F61226C-729F-4876-B8CD-CB28D7640190}"/>
                </a:ext>
              </a:extLst>
            </p:cNvPr>
            <p:cNvSpPr/>
            <p:nvPr/>
          </p:nvSpPr>
          <p:spPr>
            <a:xfrm flipV="1">
              <a:off x="6797369" y="3299855"/>
              <a:ext cx="3228630" cy="3228631"/>
            </a:xfrm>
            <a:custGeom>
              <a:avLst/>
              <a:gdLst>
                <a:gd name="connsiteX0" fmla="*/ 0 w 1678436"/>
                <a:gd name="connsiteY0" fmla="*/ 839218 h 1678436"/>
                <a:gd name="connsiteX1" fmla="*/ 839218 w 1678436"/>
                <a:gd name="connsiteY1" fmla="*/ 0 h 1678436"/>
                <a:gd name="connsiteX2" fmla="*/ 1678436 w 1678436"/>
                <a:gd name="connsiteY2" fmla="*/ 839218 h 1678436"/>
                <a:gd name="connsiteX3" fmla="*/ 839218 w 1678436"/>
                <a:gd name="connsiteY3" fmla="*/ 1678436 h 1678436"/>
                <a:gd name="connsiteX4" fmla="*/ 0 w 1678436"/>
                <a:gd name="connsiteY4" fmla="*/ 839218 h 1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436" h="1678436">
                  <a:moveTo>
                    <a:pt x="0" y="839218"/>
                  </a:moveTo>
                  <a:cubicBezTo>
                    <a:pt x="0" y="375731"/>
                    <a:pt x="375731" y="0"/>
                    <a:pt x="839218" y="0"/>
                  </a:cubicBezTo>
                  <a:cubicBezTo>
                    <a:pt x="1302705" y="0"/>
                    <a:pt x="1678436" y="375731"/>
                    <a:pt x="1678436" y="839218"/>
                  </a:cubicBezTo>
                  <a:cubicBezTo>
                    <a:pt x="1678436" y="1302705"/>
                    <a:pt x="1302705" y="1678436"/>
                    <a:pt x="839218" y="1678436"/>
                  </a:cubicBezTo>
                  <a:cubicBezTo>
                    <a:pt x="375731" y="1678436"/>
                    <a:pt x="0" y="1302705"/>
                    <a:pt x="0" y="839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931" tIns="269931" rIns="269931" bIns="26993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1DD2ED8-21E5-47B1-B248-1E50D7D5D99B}"/>
                </a:ext>
              </a:extLst>
            </p:cNvPr>
            <p:cNvSpPr/>
            <p:nvPr/>
          </p:nvSpPr>
          <p:spPr>
            <a:xfrm flipV="1">
              <a:off x="7768577" y="1746948"/>
              <a:ext cx="3228630" cy="3228631"/>
            </a:xfrm>
            <a:custGeom>
              <a:avLst/>
              <a:gdLst>
                <a:gd name="connsiteX0" fmla="*/ 0 w 1678436"/>
                <a:gd name="connsiteY0" fmla="*/ 839218 h 1678436"/>
                <a:gd name="connsiteX1" fmla="*/ 839218 w 1678436"/>
                <a:gd name="connsiteY1" fmla="*/ 0 h 1678436"/>
                <a:gd name="connsiteX2" fmla="*/ 1678436 w 1678436"/>
                <a:gd name="connsiteY2" fmla="*/ 839218 h 1678436"/>
                <a:gd name="connsiteX3" fmla="*/ 839218 w 1678436"/>
                <a:gd name="connsiteY3" fmla="*/ 1678436 h 1678436"/>
                <a:gd name="connsiteX4" fmla="*/ 0 w 1678436"/>
                <a:gd name="connsiteY4" fmla="*/ 839218 h 1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436" h="1678436">
                  <a:moveTo>
                    <a:pt x="0" y="839218"/>
                  </a:moveTo>
                  <a:cubicBezTo>
                    <a:pt x="0" y="375731"/>
                    <a:pt x="375731" y="0"/>
                    <a:pt x="839218" y="0"/>
                  </a:cubicBezTo>
                  <a:cubicBezTo>
                    <a:pt x="1302705" y="0"/>
                    <a:pt x="1678436" y="375731"/>
                    <a:pt x="1678436" y="839218"/>
                  </a:cubicBezTo>
                  <a:cubicBezTo>
                    <a:pt x="1678436" y="1302705"/>
                    <a:pt x="1302705" y="1678436"/>
                    <a:pt x="839218" y="1678436"/>
                  </a:cubicBezTo>
                  <a:cubicBezTo>
                    <a:pt x="375731" y="1678436"/>
                    <a:pt x="0" y="1302705"/>
                    <a:pt x="0" y="839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931" tIns="269931" rIns="269931" bIns="26993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DE1B21B-D7DD-4250-8AE2-FABA035331B6}"/>
                </a:ext>
              </a:extLst>
            </p:cNvPr>
            <p:cNvSpPr/>
            <p:nvPr/>
          </p:nvSpPr>
          <p:spPr>
            <a:xfrm flipV="1">
              <a:off x="5853177" y="1742091"/>
              <a:ext cx="3228630" cy="3228631"/>
            </a:xfrm>
            <a:custGeom>
              <a:avLst/>
              <a:gdLst>
                <a:gd name="connsiteX0" fmla="*/ 0 w 1678436"/>
                <a:gd name="connsiteY0" fmla="*/ 839218 h 1678436"/>
                <a:gd name="connsiteX1" fmla="*/ 839218 w 1678436"/>
                <a:gd name="connsiteY1" fmla="*/ 0 h 1678436"/>
                <a:gd name="connsiteX2" fmla="*/ 1678436 w 1678436"/>
                <a:gd name="connsiteY2" fmla="*/ 839218 h 1678436"/>
                <a:gd name="connsiteX3" fmla="*/ 839218 w 1678436"/>
                <a:gd name="connsiteY3" fmla="*/ 1678436 h 1678436"/>
                <a:gd name="connsiteX4" fmla="*/ 0 w 1678436"/>
                <a:gd name="connsiteY4" fmla="*/ 839218 h 1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436" h="1678436">
                  <a:moveTo>
                    <a:pt x="0" y="839218"/>
                  </a:moveTo>
                  <a:cubicBezTo>
                    <a:pt x="0" y="375731"/>
                    <a:pt x="375731" y="0"/>
                    <a:pt x="839218" y="0"/>
                  </a:cubicBezTo>
                  <a:cubicBezTo>
                    <a:pt x="1302705" y="0"/>
                    <a:pt x="1678436" y="375731"/>
                    <a:pt x="1678436" y="839218"/>
                  </a:cubicBezTo>
                  <a:cubicBezTo>
                    <a:pt x="1678436" y="1302705"/>
                    <a:pt x="1302705" y="1678436"/>
                    <a:pt x="839218" y="1678436"/>
                  </a:cubicBezTo>
                  <a:cubicBezTo>
                    <a:pt x="375731" y="1678436"/>
                    <a:pt x="0" y="1302705"/>
                    <a:pt x="0" y="839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931" tIns="269931" rIns="269931" bIns="26993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C54C54-C9C2-46C5-B7A5-5E6A86203015}"/>
                </a:ext>
              </a:extLst>
            </p:cNvPr>
            <p:cNvGrpSpPr/>
            <p:nvPr/>
          </p:nvGrpSpPr>
          <p:grpSpPr>
            <a:xfrm flipV="1">
              <a:off x="5851319" y="1744165"/>
              <a:ext cx="5148062" cy="4781538"/>
              <a:chOff x="6338377" y="1861141"/>
              <a:chExt cx="5015423" cy="4658342"/>
            </a:xfrm>
          </p:grpSpPr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3B8D0AC4-B5B8-49CC-92C9-B23D1668259C}"/>
                  </a:ext>
                </a:extLst>
              </p:cNvPr>
              <p:cNvSpPr/>
              <p:nvPr/>
            </p:nvSpPr>
            <p:spPr>
              <a:xfrm>
                <a:off x="6338377" y="3374038"/>
                <a:ext cx="3145445" cy="3145445"/>
              </a:xfrm>
              <a:custGeom>
                <a:avLst/>
                <a:gdLst>
                  <a:gd name="connsiteX0" fmla="*/ 0 w 1678436"/>
                  <a:gd name="connsiteY0" fmla="*/ 839218 h 1678436"/>
                  <a:gd name="connsiteX1" fmla="*/ 839218 w 1678436"/>
                  <a:gd name="connsiteY1" fmla="*/ 0 h 1678436"/>
                  <a:gd name="connsiteX2" fmla="*/ 1678436 w 1678436"/>
                  <a:gd name="connsiteY2" fmla="*/ 839218 h 1678436"/>
                  <a:gd name="connsiteX3" fmla="*/ 839218 w 1678436"/>
                  <a:gd name="connsiteY3" fmla="*/ 1678436 h 1678436"/>
                  <a:gd name="connsiteX4" fmla="*/ 0 w 1678436"/>
                  <a:gd name="connsiteY4" fmla="*/ 839218 h 1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436" h="1678436">
                    <a:moveTo>
                      <a:pt x="0" y="839218"/>
                    </a:moveTo>
                    <a:cubicBezTo>
                      <a:pt x="0" y="375731"/>
                      <a:pt x="375731" y="0"/>
                      <a:pt x="839218" y="0"/>
                    </a:cubicBezTo>
                    <a:cubicBezTo>
                      <a:pt x="1302705" y="0"/>
                      <a:pt x="1678436" y="375731"/>
                      <a:pt x="1678436" y="839218"/>
                    </a:cubicBezTo>
                    <a:cubicBezTo>
                      <a:pt x="1678436" y="1302705"/>
                      <a:pt x="1302705" y="1678436"/>
                      <a:pt x="839218" y="1678436"/>
                    </a:cubicBezTo>
                    <a:cubicBezTo>
                      <a:pt x="375731" y="1678436"/>
                      <a:pt x="0" y="1302705"/>
                      <a:pt x="0" y="8392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9931" tIns="269931" rIns="269931" bIns="269931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kern="1200" dirty="0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4DE26777-BEDB-447C-BC71-BF0FB8542BC9}"/>
                  </a:ext>
                </a:extLst>
              </p:cNvPr>
              <p:cNvSpPr/>
              <p:nvPr/>
            </p:nvSpPr>
            <p:spPr>
              <a:xfrm>
                <a:off x="8208355" y="3374038"/>
                <a:ext cx="3145445" cy="3145445"/>
              </a:xfrm>
              <a:custGeom>
                <a:avLst/>
                <a:gdLst>
                  <a:gd name="connsiteX0" fmla="*/ 0 w 1678436"/>
                  <a:gd name="connsiteY0" fmla="*/ 839218 h 1678436"/>
                  <a:gd name="connsiteX1" fmla="*/ 839218 w 1678436"/>
                  <a:gd name="connsiteY1" fmla="*/ 0 h 1678436"/>
                  <a:gd name="connsiteX2" fmla="*/ 1678436 w 1678436"/>
                  <a:gd name="connsiteY2" fmla="*/ 839218 h 1678436"/>
                  <a:gd name="connsiteX3" fmla="*/ 839218 w 1678436"/>
                  <a:gd name="connsiteY3" fmla="*/ 1678436 h 1678436"/>
                  <a:gd name="connsiteX4" fmla="*/ 0 w 1678436"/>
                  <a:gd name="connsiteY4" fmla="*/ 839218 h 1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436" h="1678436">
                    <a:moveTo>
                      <a:pt x="0" y="839218"/>
                    </a:moveTo>
                    <a:cubicBezTo>
                      <a:pt x="0" y="375731"/>
                      <a:pt x="375731" y="0"/>
                      <a:pt x="839218" y="0"/>
                    </a:cubicBezTo>
                    <a:cubicBezTo>
                      <a:pt x="1302705" y="0"/>
                      <a:pt x="1678436" y="375731"/>
                      <a:pt x="1678436" y="839218"/>
                    </a:cubicBezTo>
                    <a:cubicBezTo>
                      <a:pt x="1678436" y="1302705"/>
                      <a:pt x="1302705" y="1678436"/>
                      <a:pt x="839218" y="1678436"/>
                    </a:cubicBezTo>
                    <a:cubicBezTo>
                      <a:pt x="375731" y="1678436"/>
                      <a:pt x="0" y="1302705"/>
                      <a:pt x="0" y="8392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9931" tIns="269931" rIns="269931" bIns="269931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kern="1200" dirty="0"/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E6C824BA-9CBB-47BB-B47A-4377B9BCDF82}"/>
                  </a:ext>
                </a:extLst>
              </p:cNvPr>
              <p:cNvSpPr/>
              <p:nvPr/>
            </p:nvSpPr>
            <p:spPr>
              <a:xfrm>
                <a:off x="7258846" y="1861141"/>
                <a:ext cx="3145445" cy="3145445"/>
              </a:xfrm>
              <a:custGeom>
                <a:avLst/>
                <a:gdLst>
                  <a:gd name="connsiteX0" fmla="*/ 0 w 1678436"/>
                  <a:gd name="connsiteY0" fmla="*/ 839218 h 1678436"/>
                  <a:gd name="connsiteX1" fmla="*/ 839218 w 1678436"/>
                  <a:gd name="connsiteY1" fmla="*/ 0 h 1678436"/>
                  <a:gd name="connsiteX2" fmla="*/ 1678436 w 1678436"/>
                  <a:gd name="connsiteY2" fmla="*/ 839218 h 1678436"/>
                  <a:gd name="connsiteX3" fmla="*/ 839218 w 1678436"/>
                  <a:gd name="connsiteY3" fmla="*/ 1678436 h 1678436"/>
                  <a:gd name="connsiteX4" fmla="*/ 0 w 1678436"/>
                  <a:gd name="connsiteY4" fmla="*/ 839218 h 1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436" h="1678436">
                    <a:moveTo>
                      <a:pt x="0" y="839218"/>
                    </a:moveTo>
                    <a:cubicBezTo>
                      <a:pt x="0" y="375731"/>
                      <a:pt x="375731" y="0"/>
                      <a:pt x="839218" y="0"/>
                    </a:cubicBezTo>
                    <a:cubicBezTo>
                      <a:pt x="1302705" y="0"/>
                      <a:pt x="1678436" y="375731"/>
                      <a:pt x="1678436" y="839218"/>
                    </a:cubicBezTo>
                    <a:cubicBezTo>
                      <a:pt x="1678436" y="1302705"/>
                      <a:pt x="1302705" y="1678436"/>
                      <a:pt x="839218" y="1678436"/>
                    </a:cubicBezTo>
                    <a:cubicBezTo>
                      <a:pt x="375731" y="1678436"/>
                      <a:pt x="0" y="1302705"/>
                      <a:pt x="0" y="8392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9931" tIns="269931" rIns="269931" bIns="269931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dirty="0"/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dirty="0"/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dirty="0"/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024AB9-4B4D-465B-9B10-F3FB963B173F}"/>
                </a:ext>
              </a:extLst>
            </p:cNvPr>
            <p:cNvSpPr txBox="1"/>
            <p:nvPr/>
          </p:nvSpPr>
          <p:spPr>
            <a:xfrm>
              <a:off x="6315116" y="2059742"/>
              <a:ext cx="1716011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Discovery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/>
                <a:t>Discover new aeronautics S-curves based on nascent NASA and industry capabilities</a:t>
              </a:r>
              <a:endParaRPr lang="en-US" sz="16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46F56F-A5B1-4F54-8C1E-D25D04FC8E8F}"/>
                </a:ext>
              </a:extLst>
            </p:cNvPr>
            <p:cNvSpPr txBox="1"/>
            <p:nvPr/>
          </p:nvSpPr>
          <p:spPr>
            <a:xfrm>
              <a:off x="7604041" y="4860911"/>
              <a:ext cx="1926155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Advancement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/>
                <a:t>Provide foundational technical advances that fulfil needs of aviation vision and satisfy unmet needs of new concepts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120488-1E16-4451-A904-AFD85488CFAC}"/>
                </a:ext>
              </a:extLst>
            </p:cNvPr>
            <p:cNvSpPr txBox="1"/>
            <p:nvPr/>
          </p:nvSpPr>
          <p:spPr>
            <a:xfrm>
              <a:off x="9146164" y="2065665"/>
              <a:ext cx="1674751" cy="895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i="1" dirty="0"/>
                <a:t>Agility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/>
                <a:t>Ideate, create, assess, and adapt extremely rapidly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23A8D3-6377-4ADC-97B1-0FDC30701E02}"/>
                </a:ext>
              </a:extLst>
            </p:cNvPr>
            <p:cNvSpPr/>
            <p:nvPr/>
          </p:nvSpPr>
          <p:spPr>
            <a:xfrm>
              <a:off x="7961776" y="1253050"/>
              <a:ext cx="822148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TACP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8661971-3BB4-41C7-B2CD-C26E024E5A81}"/>
              </a:ext>
            </a:extLst>
          </p:cNvPr>
          <p:cNvSpPr txBox="1"/>
          <p:nvPr/>
        </p:nvSpPr>
        <p:spPr>
          <a:xfrm>
            <a:off x="504825" y="478662"/>
            <a:ext cx="4376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Collaborative Innovation</a:t>
            </a:r>
          </a:p>
        </p:txBody>
      </p:sp>
    </p:spTree>
    <p:extLst>
      <p:ext uri="{BB962C8B-B14F-4D97-AF65-F5344CB8AC3E}">
        <p14:creationId xmlns:p14="http://schemas.microsoft.com/office/powerpoint/2010/main" val="85568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868FA430-B653-4AC4-8259-EEC1A494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240210"/>
            <a:ext cx="10515600" cy="64258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Technical Innovation Landscape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37CBD-45A2-45FD-98D3-DE8F8985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4FC0B-06A6-47EC-82A9-E4D3B19B64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398E1C-ABF1-49DA-A357-28C9BCD94EEA}"/>
              </a:ext>
            </a:extLst>
          </p:cNvPr>
          <p:cNvSpPr txBox="1"/>
          <p:nvPr/>
        </p:nvSpPr>
        <p:spPr>
          <a:xfrm>
            <a:off x="235095" y="6455059"/>
            <a:ext cx="3843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Ulf Ehlert, Understanding Innovation Blog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2F7961-8C59-463F-A8B3-CFBEAF58AF7B}"/>
              </a:ext>
            </a:extLst>
          </p:cNvPr>
          <p:cNvGrpSpPr/>
          <p:nvPr/>
        </p:nvGrpSpPr>
        <p:grpSpPr>
          <a:xfrm>
            <a:off x="3758420" y="2712740"/>
            <a:ext cx="3353760" cy="3302928"/>
            <a:chOff x="4142833" y="2880851"/>
            <a:chExt cx="2827298" cy="278444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8F188D8-17A3-46EC-955F-8E7E93E8A369}"/>
                </a:ext>
              </a:extLst>
            </p:cNvPr>
            <p:cNvSpPr/>
            <p:nvPr/>
          </p:nvSpPr>
          <p:spPr>
            <a:xfrm>
              <a:off x="4142833" y="2880851"/>
              <a:ext cx="2827298" cy="2784445"/>
            </a:xfrm>
            <a:custGeom>
              <a:avLst/>
              <a:gdLst>
                <a:gd name="connsiteX0" fmla="*/ 6674 w 2983480"/>
                <a:gd name="connsiteY0" fmla="*/ 2923410 h 2923410"/>
                <a:gd name="connsiteX1" fmla="*/ 0 w 2983480"/>
                <a:gd name="connsiteY1" fmla="*/ 0 h 2923410"/>
                <a:gd name="connsiteX2" fmla="*/ 2369430 w 2983480"/>
                <a:gd name="connsiteY2" fmla="*/ 0 h 2923410"/>
                <a:gd name="connsiteX3" fmla="*/ 2369430 w 2983480"/>
                <a:gd name="connsiteY3" fmla="*/ 574003 h 2923410"/>
                <a:gd name="connsiteX4" fmla="*/ 2970131 w 2983480"/>
                <a:gd name="connsiteY4" fmla="*/ 574003 h 2923410"/>
                <a:gd name="connsiteX5" fmla="*/ 2983480 w 2983480"/>
                <a:gd name="connsiteY5" fmla="*/ 2916735 h 2923410"/>
                <a:gd name="connsiteX6" fmla="*/ 6674 w 2983480"/>
                <a:gd name="connsiteY6" fmla="*/ 2923410 h 29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480" h="2923410">
                  <a:moveTo>
                    <a:pt x="6674" y="2923410"/>
                  </a:moveTo>
                  <a:cubicBezTo>
                    <a:pt x="4449" y="1948940"/>
                    <a:pt x="2225" y="974470"/>
                    <a:pt x="0" y="0"/>
                  </a:cubicBezTo>
                  <a:lnTo>
                    <a:pt x="2369430" y="0"/>
                  </a:lnTo>
                  <a:lnTo>
                    <a:pt x="2369430" y="574003"/>
                  </a:lnTo>
                  <a:lnTo>
                    <a:pt x="2970131" y="574003"/>
                  </a:lnTo>
                  <a:cubicBezTo>
                    <a:pt x="2974581" y="1354914"/>
                    <a:pt x="2979030" y="2135824"/>
                    <a:pt x="2983480" y="2916735"/>
                  </a:cubicBezTo>
                  <a:lnTo>
                    <a:pt x="6674" y="2923410"/>
                  </a:lnTo>
                  <a:close/>
                </a:path>
              </a:pathLst>
            </a:custGeom>
            <a:solidFill>
              <a:srgbClr val="FFD966">
                <a:alpha val="74902"/>
              </a:srgb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DDECF12-C25A-4BE5-9A43-16A8D15A511E}"/>
                </a:ext>
              </a:extLst>
            </p:cNvPr>
            <p:cNvSpPr txBox="1"/>
            <p:nvPr/>
          </p:nvSpPr>
          <p:spPr>
            <a:xfrm>
              <a:off x="4535537" y="4995503"/>
              <a:ext cx="1574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Mission Programs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F644DEF-E814-4530-9401-ECA3B91CDAC0}"/>
              </a:ext>
            </a:extLst>
          </p:cNvPr>
          <p:cNvGrpSpPr/>
          <p:nvPr/>
        </p:nvGrpSpPr>
        <p:grpSpPr>
          <a:xfrm>
            <a:off x="6160479" y="844870"/>
            <a:ext cx="2838239" cy="2667041"/>
            <a:chOff x="3498039" y="1306193"/>
            <a:chExt cx="2392702" cy="224837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0E7D1CA-D014-42F4-BFDE-DB003D14B2AD}"/>
                </a:ext>
              </a:extLst>
            </p:cNvPr>
            <p:cNvSpPr/>
            <p:nvPr/>
          </p:nvSpPr>
          <p:spPr>
            <a:xfrm>
              <a:off x="3498039" y="1306193"/>
              <a:ext cx="2392702" cy="2248378"/>
            </a:xfrm>
            <a:prstGeom prst="rect">
              <a:avLst/>
            </a:prstGeom>
            <a:solidFill>
              <a:srgbClr val="19D194">
                <a:alpha val="40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137505D-EEB7-4F53-9C7E-EDD76AD232AA}"/>
                </a:ext>
              </a:extLst>
            </p:cNvPr>
            <p:cNvSpPr txBox="1"/>
            <p:nvPr/>
          </p:nvSpPr>
          <p:spPr>
            <a:xfrm>
              <a:off x="4078988" y="2649424"/>
              <a:ext cx="1223259" cy="25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CAS and UI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A93D75A-C392-4B18-B18A-BBF401B33607}"/>
              </a:ext>
            </a:extLst>
          </p:cNvPr>
          <p:cNvGrpSpPr/>
          <p:nvPr/>
        </p:nvGrpSpPr>
        <p:grpSpPr>
          <a:xfrm>
            <a:off x="2995298" y="870231"/>
            <a:ext cx="5904604" cy="5853217"/>
            <a:chOff x="1263209" y="1327573"/>
            <a:chExt cx="4977719" cy="49343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1695B8-9996-1C49-9A69-D63899CC2E47}"/>
                </a:ext>
              </a:extLst>
            </p:cNvPr>
            <p:cNvSpPr txBox="1"/>
            <p:nvPr/>
          </p:nvSpPr>
          <p:spPr>
            <a:xfrm rot="16200000">
              <a:off x="-23632" y="3221027"/>
              <a:ext cx="2912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ln w="0"/>
                  <a:solidFill>
                    <a:prstClr val="black"/>
                  </a:solidFill>
                  <a:latin typeface="Calibri" panose="020F0502020204030204"/>
                </a:rPr>
                <a:t>Problems That Need Solutions</a:t>
              </a:r>
              <a:endPara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46450B8-571A-43B2-A500-EC4B41F59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830" y="1327573"/>
              <a:ext cx="0" cy="42834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C398C97-CC76-49CD-80C4-E63E20EC4F3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099220" y="3462508"/>
              <a:ext cx="0" cy="42834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269DFD-DA34-4852-88F6-33E43BD08C27}"/>
                </a:ext>
              </a:extLst>
            </p:cNvPr>
            <p:cNvSpPr txBox="1"/>
            <p:nvPr/>
          </p:nvSpPr>
          <p:spPr>
            <a:xfrm>
              <a:off x="2514821" y="5923417"/>
              <a:ext cx="3116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ln w="0"/>
                  <a:solidFill>
                    <a:prstClr val="black"/>
                  </a:solidFill>
                  <a:latin typeface="Calibri" panose="020F0502020204030204"/>
                </a:rPr>
                <a:t>Ideas for Potential Solutions</a:t>
              </a:r>
              <a:endPara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377D3C-CEE2-46D6-AEE9-F4CD97628D96}"/>
                </a:ext>
              </a:extLst>
            </p:cNvPr>
            <p:cNvSpPr txBox="1"/>
            <p:nvPr/>
          </p:nvSpPr>
          <p:spPr>
            <a:xfrm>
              <a:off x="2514820" y="5639427"/>
              <a:ext cx="966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Known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0B0B5AA-A41B-4938-A4CC-6F8BE9189913}"/>
                </a:ext>
              </a:extLst>
            </p:cNvPr>
            <p:cNvSpPr txBox="1"/>
            <p:nvPr/>
          </p:nvSpPr>
          <p:spPr>
            <a:xfrm>
              <a:off x="4543434" y="5639427"/>
              <a:ext cx="966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Novel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5B892A-6F43-42B4-ADA9-809D42221524}"/>
                </a:ext>
              </a:extLst>
            </p:cNvPr>
            <p:cNvSpPr txBox="1"/>
            <p:nvPr/>
          </p:nvSpPr>
          <p:spPr>
            <a:xfrm rot="16200000">
              <a:off x="1164499" y="4266925"/>
              <a:ext cx="1294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Characterized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2BEB574-1E00-4D65-A8D3-14E70E4FB899}"/>
                </a:ext>
              </a:extLst>
            </p:cNvPr>
            <p:cNvSpPr txBox="1"/>
            <p:nvPr/>
          </p:nvSpPr>
          <p:spPr>
            <a:xfrm rot="16200000">
              <a:off x="1027729" y="2192115"/>
              <a:ext cx="1560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Uncharacterized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F13777-8B51-40DF-AA15-9D3475DA1434}"/>
                </a:ext>
              </a:extLst>
            </p:cNvPr>
            <p:cNvCxnSpPr/>
            <p:nvPr/>
          </p:nvCxnSpPr>
          <p:spPr>
            <a:xfrm>
              <a:off x="1989327" y="3473896"/>
              <a:ext cx="42197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9AE89B7-2E5F-42BE-8E27-8E414DBC693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974440" y="3494323"/>
              <a:ext cx="42197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C315154-5222-4E22-86A0-A6DDD962F5CF}"/>
              </a:ext>
            </a:extLst>
          </p:cNvPr>
          <p:cNvSpPr txBox="1"/>
          <p:nvPr/>
        </p:nvSpPr>
        <p:spPr>
          <a:xfrm>
            <a:off x="3900815" y="3517516"/>
            <a:ext cx="2405522" cy="140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Routine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Novel combination of known ideas to solve a characterized problem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The domain of </a:t>
            </a:r>
            <a:r>
              <a:rPr lang="en-US" sz="1200" i="1" dirty="0"/>
              <a:t>business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D494D8-1A20-4594-BFE1-FD760E4A73B3}"/>
              </a:ext>
            </a:extLst>
          </p:cNvPr>
          <p:cNvSpPr txBox="1"/>
          <p:nvPr/>
        </p:nvSpPr>
        <p:spPr>
          <a:xfrm>
            <a:off x="6407847" y="1078892"/>
            <a:ext cx="2405522" cy="121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Wicked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Seeking novel ideas to solve an uncharacterized problem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The </a:t>
            </a:r>
            <a:r>
              <a:rPr lang="en-US" sz="1200" i="1" dirty="0"/>
              <a:t>neglected</a:t>
            </a:r>
            <a:r>
              <a:rPr lang="en-US" sz="1200" dirty="0"/>
              <a:t> domain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2D77A-B4D2-4D28-B25F-BF92CD770BAD}"/>
              </a:ext>
            </a:extLst>
          </p:cNvPr>
          <p:cNvGrpSpPr/>
          <p:nvPr/>
        </p:nvGrpSpPr>
        <p:grpSpPr>
          <a:xfrm>
            <a:off x="3753736" y="852966"/>
            <a:ext cx="2699677" cy="2667041"/>
            <a:chOff x="4138884" y="1313018"/>
            <a:chExt cx="2275891" cy="224837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2CA47BC-EA76-4F07-A060-41799E7E909D}"/>
                </a:ext>
              </a:extLst>
            </p:cNvPr>
            <p:cNvSpPr/>
            <p:nvPr/>
          </p:nvSpPr>
          <p:spPr>
            <a:xfrm>
              <a:off x="4138884" y="1313018"/>
              <a:ext cx="2275891" cy="2248378"/>
            </a:xfrm>
            <a:prstGeom prst="rect">
              <a:avLst/>
            </a:prstGeom>
            <a:solidFill>
              <a:srgbClr val="19D194">
                <a:alpha val="40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C1C20C1-90B6-4A36-B500-00E92FD9A435}"/>
                </a:ext>
              </a:extLst>
            </p:cNvPr>
            <p:cNvSpPr txBox="1"/>
            <p:nvPr/>
          </p:nvSpPr>
          <p:spPr>
            <a:xfrm>
              <a:off x="4660731" y="2648103"/>
              <a:ext cx="1359211" cy="25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CAS and UI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128B58-79A6-4EFB-9668-B3D2AA0C2866}"/>
              </a:ext>
            </a:extLst>
          </p:cNvPr>
          <p:cNvSpPr txBox="1"/>
          <p:nvPr/>
        </p:nvSpPr>
        <p:spPr>
          <a:xfrm>
            <a:off x="3900815" y="1078892"/>
            <a:ext cx="2405522" cy="121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Disruptive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Using known ideas to solve an uncharacterized problem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The domain of </a:t>
            </a:r>
            <a:r>
              <a:rPr lang="en-US" sz="1200" i="1" dirty="0"/>
              <a:t>entrepreneurs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4E688A7-1BAE-41FD-80D2-6D0797C0CB87}"/>
              </a:ext>
            </a:extLst>
          </p:cNvPr>
          <p:cNvGrpSpPr/>
          <p:nvPr/>
        </p:nvGrpSpPr>
        <p:grpSpPr>
          <a:xfrm>
            <a:off x="6277460" y="3348628"/>
            <a:ext cx="2699677" cy="2667041"/>
            <a:chOff x="3583111" y="3416919"/>
            <a:chExt cx="2275891" cy="224837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757AF22-BFA2-4A12-93D8-2E0258376E77}"/>
                </a:ext>
              </a:extLst>
            </p:cNvPr>
            <p:cNvSpPr/>
            <p:nvPr/>
          </p:nvSpPr>
          <p:spPr>
            <a:xfrm>
              <a:off x="3583111" y="3416919"/>
              <a:ext cx="2275891" cy="2248378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3D06365-AED1-49CC-99A0-A2CA516249F3}"/>
                </a:ext>
              </a:extLst>
            </p:cNvPr>
            <p:cNvSpPr txBox="1"/>
            <p:nvPr/>
          </p:nvSpPr>
          <p:spPr>
            <a:xfrm>
              <a:off x="4156257" y="4988118"/>
              <a:ext cx="882661" cy="259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TTT and UI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816815C-154A-4439-9A04-D83838078751}"/>
              </a:ext>
            </a:extLst>
          </p:cNvPr>
          <p:cNvSpPr txBox="1"/>
          <p:nvPr/>
        </p:nvSpPr>
        <p:spPr>
          <a:xfrm>
            <a:off x="6407847" y="3517516"/>
            <a:ext cx="2405522" cy="140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Research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Developing novel ideas to solve a characterized problem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/>
              <a:t>The domain of </a:t>
            </a:r>
            <a:r>
              <a:rPr lang="en-US" sz="1200" i="1" dirty="0"/>
              <a:t>research</a:t>
            </a:r>
          </a:p>
        </p:txBody>
      </p:sp>
      <p:sp>
        <p:nvSpPr>
          <p:cNvPr id="91" name="Arrow: Up-Down 90">
            <a:extLst>
              <a:ext uri="{FF2B5EF4-FFF2-40B4-BE49-F238E27FC236}">
                <a16:creationId xmlns:a16="http://schemas.microsoft.com/office/drawing/2014/main" id="{35D64803-806D-459B-BBA5-56BAAF081191}"/>
              </a:ext>
            </a:extLst>
          </p:cNvPr>
          <p:cNvSpPr/>
          <p:nvPr/>
        </p:nvSpPr>
        <p:spPr>
          <a:xfrm>
            <a:off x="7362212" y="3135715"/>
            <a:ext cx="425825" cy="559777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Up-Down 93">
            <a:extLst>
              <a:ext uri="{FF2B5EF4-FFF2-40B4-BE49-F238E27FC236}">
                <a16:creationId xmlns:a16="http://schemas.microsoft.com/office/drawing/2014/main" id="{3F6EB9B5-3B44-41C2-85DD-2D77A1F1810B}"/>
              </a:ext>
            </a:extLst>
          </p:cNvPr>
          <p:cNvSpPr/>
          <p:nvPr/>
        </p:nvSpPr>
        <p:spPr>
          <a:xfrm rot="5400000">
            <a:off x="6128820" y="2043797"/>
            <a:ext cx="425825" cy="559777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Up-Down 94">
            <a:extLst>
              <a:ext uri="{FF2B5EF4-FFF2-40B4-BE49-F238E27FC236}">
                <a16:creationId xmlns:a16="http://schemas.microsoft.com/office/drawing/2014/main" id="{B39C4D21-C0FB-4BAE-A731-6AFEAED3ED0E}"/>
              </a:ext>
            </a:extLst>
          </p:cNvPr>
          <p:cNvSpPr/>
          <p:nvPr/>
        </p:nvSpPr>
        <p:spPr>
          <a:xfrm rot="18900000">
            <a:off x="6123966" y="3137885"/>
            <a:ext cx="425825" cy="559777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2.3.2.62482</Revision>
</Application>
</file>

<file path=customXml/item2.xml><?xml version="1.0" encoding="utf-8"?>
<Application xmlns="http://www.sap.com/cof/ao/powerpoint/application">
  <com.sap.ip.bi.pioneer>
    <Version>4</Version>
    <AAO_Revision>2.3.2.62482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DDF0821F-B80B-4B2A-B174-82DCB2C1B49C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482C4F54-1EA6-4F26-9A9E-8774D08A3604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14467</TotalTime>
  <Words>890</Words>
  <Application>Microsoft Office PowerPoint</Application>
  <PresentationFormat>Widescreen</PresentationFormat>
  <Paragraphs>217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Gill Sans</vt:lpstr>
      <vt:lpstr>Lato</vt:lpstr>
      <vt:lpstr>Muli</vt:lpstr>
      <vt:lpstr>Raleway</vt:lpstr>
      <vt:lpstr>Symbol</vt:lpstr>
      <vt:lpstr>Times New Roman</vt:lpstr>
      <vt:lpstr>Office Theme</vt:lpstr>
      <vt:lpstr>Developing an Innovation Strategy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Innovation Landscape</vt:lpstr>
      <vt:lpstr>What We’ve Learned So Far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Ballin, Mark G. (LARC-E1)</dc:creator>
  <cp:lastModifiedBy>Lunsford, Debra M. (LARC-E1)[LAMPS 2]</cp:lastModifiedBy>
  <cp:revision>387</cp:revision>
  <dcterms:created xsi:type="dcterms:W3CDTF">2020-11-16T20:20:28Z</dcterms:created>
  <dcterms:modified xsi:type="dcterms:W3CDTF">2021-01-22T19:34:44Z</dcterms:modified>
</cp:coreProperties>
</file>