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72" r:id="rId4"/>
    <p:sldMasterId id="2147483780" r:id="rId5"/>
    <p:sldMasterId id="2147483790" r:id="rId6"/>
    <p:sldMasterId id="2147483797" r:id="rId7"/>
  </p:sldMasterIdLst>
  <p:notesMasterIdLst>
    <p:notesMasterId r:id="rId26"/>
  </p:notesMasterIdLst>
  <p:handoutMasterIdLst>
    <p:handoutMasterId r:id="rId27"/>
  </p:handoutMasterIdLst>
  <p:sldIdLst>
    <p:sldId id="2138" r:id="rId8"/>
    <p:sldId id="2149" r:id="rId9"/>
    <p:sldId id="2167" r:id="rId10"/>
    <p:sldId id="2168" r:id="rId11"/>
    <p:sldId id="2166" r:id="rId12"/>
    <p:sldId id="2142" r:id="rId13"/>
    <p:sldId id="2153" r:id="rId14"/>
    <p:sldId id="2143" r:id="rId15"/>
    <p:sldId id="2145" r:id="rId16"/>
    <p:sldId id="2146" r:id="rId17"/>
    <p:sldId id="2148" r:id="rId18"/>
    <p:sldId id="2144" r:id="rId19"/>
    <p:sldId id="2161" r:id="rId20"/>
    <p:sldId id="2159" r:id="rId21"/>
    <p:sldId id="2163" r:id="rId22"/>
    <p:sldId id="2160" r:id="rId23"/>
    <p:sldId id="2162" r:id="rId24"/>
    <p:sldId id="2164" r:id="rId2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yner, James J. (KSC-UBI00)" initials="JJJ(" lastIdx="33" clrIdx="0">
    <p:extLst>
      <p:ext uri="{19B8F6BF-5375-455C-9EA6-DF929625EA0E}">
        <p15:presenceInfo xmlns:p15="http://schemas.microsoft.com/office/powerpoint/2012/main" userId="S-1-5-21-330711430-3775241029-4075259233-46862" providerId="AD"/>
      </p:ext>
    </p:extLst>
  </p:cmAuthor>
  <p:cmAuthor id="2" name="Loftin, Kathleen B. (KSC-AAA00)" initials="L(" lastIdx="7" clrIdx="1">
    <p:extLst>
      <p:ext uri="{19B8F6BF-5375-455C-9EA6-DF929625EA0E}">
        <p15:presenceInfo xmlns:p15="http://schemas.microsoft.com/office/powerpoint/2012/main" userId="S::kbbrooks@ndc.nasa.gov::dada22a0-9dbb-4d4e-ac37-ba2b036cfa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FF99"/>
    <a:srgbClr val="2BAF2B"/>
    <a:srgbClr val="73EAF5"/>
    <a:srgbClr val="FF0000"/>
    <a:srgbClr val="30C230"/>
    <a:srgbClr val="2FBF2F"/>
    <a:srgbClr val="33CC33"/>
    <a:srgbClr val="000099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A31F0A-9245-4517-ACA2-76E02D6A27AE}" v="39" dt="2020-12-01T00:13:25.0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9621" autoAdjust="0"/>
  </p:normalViewPr>
  <p:slideViewPr>
    <p:cSldViewPr snapToGrid="0">
      <p:cViewPr varScale="1">
        <p:scale>
          <a:sx n="67" d="100"/>
          <a:sy n="67" d="100"/>
        </p:scale>
        <p:origin x="12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commentAuthors" Target="comment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8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6D94D-59C9-4B19-94CB-3B2E3717B0DF}" type="datetimeFigureOut">
              <a:rPr lang="en-US" smtClean="0"/>
              <a:t>1/26/2021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DB3A36-33F8-4F97-A2F6-40AE79F69E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2537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96BA2D3-C9B8-4A5A-8AFE-301EF699CDF8}" type="datetimeFigureOut">
              <a:rPr lang="en-US" smtClean="0"/>
              <a:t>1/26/2021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82B841B-C834-4950-8006-5AFB59AFDF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351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F40AE5-F8C4-43FE-A854-BE8FC1D778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4996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F40AE5-F8C4-43FE-A854-BE8FC1D778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7492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u="sng" dirty="0"/>
              <a:t>Human Exploration and Space Operations</a:t>
            </a:r>
            <a:r>
              <a:rPr lang="en-US" i="1" dirty="0"/>
              <a:t> </a:t>
            </a:r>
          </a:p>
          <a:p>
            <a:r>
              <a:rPr lang="en-US" i="1" dirty="0"/>
              <a:t>Space systems development &amp; operations:</a:t>
            </a:r>
          </a:p>
          <a:p>
            <a:pPr lvl="1"/>
            <a:r>
              <a:rPr lang="en-US" dirty="0"/>
              <a:t>§ Commercial crew systems development, including Commercial Crew Systems Program</a:t>
            </a:r>
          </a:p>
          <a:p>
            <a:r>
              <a:rPr lang="en-US" i="1" dirty="0"/>
              <a:t>Ground operations and services:</a:t>
            </a:r>
          </a:p>
          <a:p>
            <a:pPr lvl="1"/>
            <a:r>
              <a:rPr lang="en-US" dirty="0"/>
              <a:t>§ Acquisition of launch services, and commercial crew when development complete, including Launch Services Program</a:t>
            </a:r>
          </a:p>
          <a:p>
            <a:pPr lvl="1"/>
            <a:r>
              <a:rPr lang="en-US" dirty="0"/>
              <a:t>§ Designing, developing, operating, sustaining flight and ground systems and support infrastructure, including Ground Systems Development and Operations Program</a:t>
            </a:r>
          </a:p>
          <a:p>
            <a:pPr lvl="1"/>
            <a:r>
              <a:rPr lang="en-US" dirty="0"/>
              <a:t>§ Launch processing for launch vehicle and spacecraft: Processing, servicing, maintenance, command, control, telemetry, launch, landing, recovery; also includes support for processing crew (work to maximize shared equipment with GSFC/WFF)</a:t>
            </a:r>
          </a:p>
          <a:p>
            <a:pPr lvl="1"/>
            <a:r>
              <a:rPr lang="en-US" dirty="0"/>
              <a:t>§ Launch range: Orbital (work to maximize shared equipment with GSFC/WFF)</a:t>
            </a:r>
          </a:p>
          <a:p>
            <a:r>
              <a:rPr lang="en-US" i="1" dirty="0"/>
              <a:t>International Space Station:</a:t>
            </a:r>
          </a:p>
          <a:p>
            <a:pPr lvl="1"/>
            <a:r>
              <a:rPr lang="en-US" dirty="0"/>
              <a:t>§ Payload and flight science experiments: processing, integration test</a:t>
            </a:r>
          </a:p>
          <a:p>
            <a:pPr lvl="0"/>
            <a:endParaRPr lang="en-US" dirty="0"/>
          </a:p>
          <a:p>
            <a:r>
              <a:rPr lang="en-US" b="1" i="1" u="sng" dirty="0"/>
              <a:t>Space and Earth Science</a:t>
            </a:r>
            <a:r>
              <a:rPr lang="en-US" i="1" dirty="0"/>
              <a:t> </a:t>
            </a:r>
          </a:p>
          <a:p>
            <a:r>
              <a:rPr lang="en-US" i="1" dirty="0"/>
              <a:t>Flight missions:</a:t>
            </a:r>
          </a:p>
          <a:p>
            <a:r>
              <a:rPr lang="en-US" dirty="0"/>
              <a:t>	§ Expendable launch vehicles for small, medium and large class missions</a:t>
            </a:r>
          </a:p>
          <a:p>
            <a:endParaRPr lang="en-US" dirty="0"/>
          </a:p>
          <a:p>
            <a:r>
              <a:rPr lang="en-US" b="1" u="sng" dirty="0"/>
              <a:t>CROSSCUTTING TECHNICAL CAPABILITIES</a:t>
            </a:r>
          </a:p>
          <a:p>
            <a:r>
              <a:rPr lang="en-US" i="1" dirty="0"/>
              <a:t>Discipline capabilities:</a:t>
            </a:r>
          </a:p>
          <a:p>
            <a:r>
              <a:rPr lang="en-US" dirty="0"/>
              <a:t>           § Propulsion: Chemical propulsion flight integration (LSP) (c.f. EC 2015-11-18, APMC 2016-09-14); nuclear (launch support/approval)</a:t>
            </a:r>
          </a:p>
          <a:p>
            <a:pPr lvl="1"/>
            <a:endParaRPr lang="en-US" dirty="0"/>
          </a:p>
          <a:p>
            <a:r>
              <a:rPr lang="en-US" b="1" dirty="0"/>
              <a:t>Added missing alignment</a:t>
            </a:r>
            <a:r>
              <a:rPr lang="en-US" b="1" baseline="0" dirty="0"/>
              <a:t> of robotics/autonomous systems to launch vehicle and payload and flight science experiment processing, Farmbot, hazardous ops.??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40AE5-F8C4-43FE-A854-BE8FC1D77859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590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u="sng" dirty="0"/>
              <a:t>Human Exploration and Space Operations</a:t>
            </a:r>
            <a:r>
              <a:rPr lang="en-US" i="1" dirty="0"/>
              <a:t> </a:t>
            </a:r>
          </a:p>
          <a:p>
            <a:r>
              <a:rPr lang="en-US" i="1" dirty="0"/>
              <a:t>   Research:</a:t>
            </a:r>
          </a:p>
          <a:p>
            <a:r>
              <a:rPr lang="en-US" dirty="0"/>
              <a:t>	§ Plant research and production</a:t>
            </a:r>
          </a:p>
          <a:p>
            <a:r>
              <a:rPr lang="en-US" i="1" dirty="0"/>
              <a:t>   Space systems development &amp; operations:</a:t>
            </a:r>
          </a:p>
          <a:p>
            <a:r>
              <a:rPr lang="en-US" dirty="0"/>
              <a:t>    	§ Habitation (support to specific roles in BAA)</a:t>
            </a:r>
          </a:p>
          <a:p>
            <a:r>
              <a:rPr lang="en-US" dirty="0"/>
              <a:t>	§ ISRU (limited to completion of Resource Prospector work only; allow new Systems Capability Leadership Team to identify any future KSC role</a:t>
            </a:r>
          </a:p>
          <a:p>
            <a:pPr lvl="0"/>
            <a:endParaRPr lang="en-US" dirty="0"/>
          </a:p>
          <a:p>
            <a:r>
              <a:rPr lang="en-US" b="1" i="1" u="sng" dirty="0"/>
              <a:t>Space Technology: </a:t>
            </a:r>
          </a:p>
          <a:p>
            <a:r>
              <a:rPr lang="en-US" dirty="0"/>
              <a:t>§ ISRU (allow new Systems Capability Leadership Team to identify any 	future KSC role)</a:t>
            </a:r>
          </a:p>
          <a:p>
            <a:endParaRPr lang="en-US" dirty="0"/>
          </a:p>
          <a:p>
            <a:r>
              <a:rPr lang="en-US" b="1" u="sng" dirty="0"/>
              <a:t>CROSSCUTTING TECHNICAL CAPABILITIES: </a:t>
            </a:r>
          </a:p>
          <a:p>
            <a:r>
              <a:rPr lang="en-US" i="1" dirty="0"/>
              <a:t>Discipline capabilities:</a:t>
            </a:r>
          </a:p>
          <a:p>
            <a:r>
              <a:rPr lang="en-US" dirty="0"/>
              <a:t>	§ Materials: Polymer matrix composites (PMC) processing for Center 	mission needs only (c.f. APMC 2016-09-14; APMC 2017-03-15)</a:t>
            </a:r>
          </a:p>
          <a:p>
            <a:r>
              <a:rPr lang="en-US" dirty="0"/>
              <a:t>	§ Propulsion: Chemical propulsion flight integration (human 	transportation) (c.f. APMC 2016-09-14)</a:t>
            </a:r>
          </a:p>
          <a:p>
            <a:r>
              <a:rPr lang="en-US" i="1" dirty="0"/>
              <a:t>Service capabilities:</a:t>
            </a:r>
          </a:p>
          <a:p>
            <a:r>
              <a:rPr lang="en-US" dirty="0"/>
              <a:t>	§ Space environments test: Right/West altitude chamber 130 (c.f.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40AE5-F8C4-43FE-A854-BE8FC1D77859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65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311900" y="4441825"/>
            <a:ext cx="2763838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77863" y="1758950"/>
            <a:ext cx="7772400" cy="2260600"/>
          </a:xfrm>
        </p:spPr>
        <p:txBody>
          <a:bodyPr anchor="b" anchorCtr="1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11"/>
          </p:nvPr>
        </p:nvSpPr>
        <p:spPr>
          <a:xfrm>
            <a:off x="42863" y="6307138"/>
            <a:ext cx="2895600" cy="476250"/>
          </a:xfrm>
        </p:spPr>
        <p:txBody>
          <a:bodyPr/>
          <a:lstStyle>
            <a:lvl1pPr>
              <a:defRPr dirty="0" smtClean="0"/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37BFD48-469E-4BEF-AE0D-9ACF441FBC7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187689" y="645795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0000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0BD0795-6237-49BA-8292-2D7880D490C5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385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r">
              <a:defRPr/>
            </a:lvl1pPr>
          </a:lstStyle>
          <a:p>
            <a:fld id="{D0BD0795-6237-49BA-8292-2D7880D490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472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87B0B-6B4E-4EEE-A77D-3CAABBF38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BD0D12-7298-4058-895B-87D1F01FCB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003DC-618E-468B-933E-16B9123D49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BD0795-6237-49BA-8292-2D7880D490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0F98D43-F9A4-4C2E-86AC-84C557F0AF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038" y="884238"/>
            <a:ext cx="9042400" cy="553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74442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fld id="{D0BD0795-6237-49BA-8292-2D7880D490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E89BCB9-AFDB-42FE-8582-1B3D205244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038" y="884238"/>
            <a:ext cx="9042400" cy="553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9876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r">
              <a:defRPr/>
            </a:lvl1pPr>
          </a:lstStyle>
          <a:p>
            <a:fld id="{D0BD0795-6237-49BA-8292-2D7880D490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657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38" y="884238"/>
            <a:ext cx="4445000" cy="5534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884238"/>
            <a:ext cx="4445000" cy="5534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A6C7C632-E248-4279-B785-D09C13D5FB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87689" y="6457950"/>
            <a:ext cx="1905000" cy="366713"/>
          </a:xfrm>
          <a:ln/>
        </p:spPr>
        <p:txBody>
          <a:bodyPr/>
          <a:lstStyle>
            <a:lvl1pPr algn="r">
              <a:defRPr/>
            </a:lvl1pPr>
          </a:lstStyle>
          <a:p>
            <a:fld id="{D0BD0795-6237-49BA-8292-2D7880D490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758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8BEBEB8B-87D2-4C03-A326-649683A5A6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87689" y="6457950"/>
            <a:ext cx="1905000" cy="366713"/>
          </a:xfrm>
          <a:ln/>
        </p:spPr>
        <p:txBody>
          <a:bodyPr/>
          <a:lstStyle>
            <a:lvl1pPr algn="r">
              <a:defRPr/>
            </a:lvl1pPr>
          </a:lstStyle>
          <a:p>
            <a:fld id="{D0BD0795-6237-49BA-8292-2D7880D490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388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583363"/>
            <a:ext cx="7470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Center Chief Technologist – KCMC Report for  July 2020  -  Dec 2020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81E2096-5335-4A23-9A6F-C4E5942B9C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87689" y="6457950"/>
            <a:ext cx="1905000" cy="366713"/>
          </a:xfrm>
          <a:ln/>
        </p:spPr>
        <p:txBody>
          <a:bodyPr/>
          <a:lstStyle>
            <a:lvl1pPr algn="r">
              <a:defRPr/>
            </a:lvl1pPr>
          </a:lstStyle>
          <a:p>
            <a:fld id="{D0BD0795-6237-49BA-8292-2D7880D490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076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28CFE06-096A-48CC-95C8-8479B7965A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87689" y="6457950"/>
            <a:ext cx="1905000" cy="366713"/>
          </a:xfrm>
          <a:ln/>
        </p:spPr>
        <p:txBody>
          <a:bodyPr/>
          <a:lstStyle>
            <a:lvl1pPr algn="r">
              <a:defRPr/>
            </a:lvl1pPr>
          </a:lstStyle>
          <a:p>
            <a:fld id="{D0BD0795-6237-49BA-8292-2D7880D490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350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705FB8-E8D1-41D4-87F9-0FBF190690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87689" y="6457950"/>
            <a:ext cx="1905000" cy="366713"/>
          </a:xfrm>
          <a:ln/>
        </p:spPr>
        <p:txBody>
          <a:bodyPr/>
          <a:lstStyle>
            <a:lvl1pPr algn="r">
              <a:defRPr/>
            </a:lvl1pPr>
          </a:lstStyle>
          <a:p>
            <a:fld id="{D0BD0795-6237-49BA-8292-2D7880D490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871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64A022-1A9F-4CC6-8A68-9EBC3784CE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87689" y="6457950"/>
            <a:ext cx="1905000" cy="366713"/>
          </a:xfrm>
          <a:ln/>
        </p:spPr>
        <p:txBody>
          <a:bodyPr/>
          <a:lstStyle>
            <a:lvl1pPr algn="r">
              <a:defRPr/>
            </a:lvl1pPr>
          </a:lstStyle>
          <a:p>
            <a:fld id="{D0BD0795-6237-49BA-8292-2D7880D490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957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27C4938-8BE5-4DC3-B75B-714C38A553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87689" y="6457950"/>
            <a:ext cx="1905000" cy="366713"/>
          </a:xfrm>
          <a:ln/>
        </p:spPr>
        <p:txBody>
          <a:bodyPr/>
          <a:lstStyle>
            <a:lvl1pPr>
              <a:defRPr/>
            </a:lvl1pPr>
          </a:lstStyle>
          <a:p>
            <a:fld id="{D0BD0795-6237-49BA-8292-2D7880D490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264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7838" y="57150"/>
            <a:ext cx="2260600" cy="63611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038" y="57150"/>
            <a:ext cx="6629400" cy="63611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09E5B14E-28ED-4D43-8C2E-860FADE281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87689" y="6457950"/>
            <a:ext cx="1905000" cy="366713"/>
          </a:xfrm>
          <a:ln/>
        </p:spPr>
        <p:txBody>
          <a:bodyPr/>
          <a:lstStyle>
            <a:lvl1pPr>
              <a:defRPr/>
            </a:lvl1pPr>
          </a:lstStyle>
          <a:p>
            <a:fld id="{D0BD0795-6237-49BA-8292-2D7880D490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724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8268419" cy="92271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5A6AFF25-D28E-4E86-9313-C37698FE4A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87689" y="6457950"/>
            <a:ext cx="1905000" cy="366713"/>
          </a:xfrm>
          <a:ln/>
        </p:spPr>
        <p:txBody>
          <a:bodyPr/>
          <a:lstStyle>
            <a:lvl1pPr>
              <a:defRPr/>
            </a:lvl1pPr>
          </a:lstStyle>
          <a:p>
            <a:fld id="{D0BD0795-6237-49BA-8292-2D7880D490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41D021-E919-4A06-9632-F18360597D48}"/>
              </a:ext>
            </a:extLst>
          </p:cNvPr>
          <p:cNvSpPr/>
          <p:nvPr userDrawn="1"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Center Chief Technologist – KCMC Report for  July 2020  -  Dec 2020</a:t>
            </a:r>
          </a:p>
        </p:txBody>
      </p:sp>
    </p:spTree>
    <p:extLst>
      <p:ext uri="{BB962C8B-B14F-4D97-AF65-F5344CB8AC3E}">
        <p14:creationId xmlns:p14="http://schemas.microsoft.com/office/powerpoint/2010/main" val="2278502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652304" y="1126862"/>
            <a:ext cx="7770813" cy="4571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685800" rtl="0" eaLnBrk="1" latinLnBrk="0" hangingPunct="1">
              <a:spcBef>
                <a:spcPts val="225"/>
              </a:spcBef>
              <a:buFontTx/>
              <a:buNone/>
              <a:defRPr sz="2250" b="0" i="0" kern="1200">
                <a:solidFill>
                  <a:schemeClr val="tx1"/>
                </a:solidFill>
                <a:effectLst/>
                <a:latin typeface="Gill Sans MT" panose="020B0502020104020203" pitchFamily="34" charset="0"/>
                <a:ea typeface="+mn-ea"/>
                <a:cs typeface="Helvetica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114168" y="312579"/>
            <a:ext cx="6664440" cy="6416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000" b="0">
                <a:latin typeface="Gill Sans MT" panose="020B05020201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652304" y="1742654"/>
            <a:ext cx="7770813" cy="473434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500" b="0">
                <a:latin typeface="Gill Sans MT" panose="020B0502020104020203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61B5F726-D3C6-4E3A-B148-7EFEA022E1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87689" y="6457950"/>
            <a:ext cx="1905000" cy="366713"/>
          </a:xfrm>
          <a:ln/>
        </p:spPr>
        <p:txBody>
          <a:bodyPr/>
          <a:lstStyle>
            <a:lvl1pPr>
              <a:defRPr/>
            </a:lvl1pPr>
          </a:lstStyle>
          <a:p>
            <a:fld id="{D0BD0795-6237-49BA-8292-2D7880D490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744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HEOMD-Domestic-template-0715201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207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30058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887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038" y="6457950"/>
            <a:ext cx="2622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9975" y="645795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fld id="{A3A10343-6B90-48CE-AE10-66BAEFDA244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0" name="Line 24"/>
          <p:cNvSpPr>
            <a:spLocks noChangeShapeType="1"/>
          </p:cNvSpPr>
          <p:nvPr userDrawn="1"/>
        </p:nvSpPr>
        <p:spPr bwMode="auto">
          <a:xfrm>
            <a:off x="4763" y="6583363"/>
            <a:ext cx="9140825" cy="0"/>
          </a:xfrm>
          <a:prstGeom prst="line">
            <a:avLst/>
          </a:prstGeom>
          <a:noFill/>
          <a:ln w="28575">
            <a:solidFill>
              <a:srgbClr val="00428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200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6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038" y="6457950"/>
            <a:ext cx="2622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9975" y="645795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fld id="{A3A10343-6B90-48CE-AE10-66BAEFDA244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0" name="Line 24"/>
          <p:cNvSpPr>
            <a:spLocks noChangeShapeType="1"/>
          </p:cNvSpPr>
          <p:nvPr userDrawn="1"/>
        </p:nvSpPr>
        <p:spPr bwMode="auto">
          <a:xfrm>
            <a:off x="4763" y="6583363"/>
            <a:ext cx="9140825" cy="0"/>
          </a:xfrm>
          <a:prstGeom prst="line">
            <a:avLst/>
          </a:prstGeom>
          <a:noFill/>
          <a:ln w="28575">
            <a:solidFill>
              <a:srgbClr val="00428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2846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, &quot;Bang Box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58159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28600" y="685800"/>
            <a:ext cx="8229600" cy="609600"/>
          </a:xfrm>
          <a:prstGeom prst="rect">
            <a:avLst/>
          </a:prstGeom>
        </p:spPr>
        <p:txBody>
          <a:bodyPr vert="horz"/>
          <a:lstStyle>
            <a:lvl1pPr marL="3175" indent="-3175">
              <a:buNone/>
              <a:defRPr sz="2400" b="0" i="1">
                <a:solidFill>
                  <a:srgbClr val="8C8D8E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228600" y="1371600"/>
            <a:ext cx="8077200" cy="4114800"/>
          </a:xfrm>
          <a:prstGeom prst="rect">
            <a:avLst/>
          </a:prstGeom>
        </p:spPr>
        <p:txBody>
          <a:bodyPr vert="horz"/>
          <a:lstStyle>
            <a:lvl1pPr marL="282575" indent="-282575">
              <a:buSzPct val="130000"/>
              <a:defRPr/>
            </a:lvl1pPr>
            <a:lvl2pPr marL="517525" indent="-227013">
              <a:defRPr sz="1800"/>
            </a:lvl2pPr>
            <a:lvl3pPr marL="800100" indent="-176213">
              <a:buSzPct val="125000"/>
              <a:defRPr sz="1800"/>
            </a:lvl3pPr>
            <a:lvl4pPr marL="1201738" indent="-228600">
              <a:defRPr sz="1800"/>
            </a:lvl4pPr>
            <a:lvl5pPr marL="1430338" indent="-176213">
              <a:buFont typeface="Arial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038" y="6457950"/>
            <a:ext cx="2622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16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9975" y="645795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fld id="{A3A10343-6B90-48CE-AE10-66BAEFDA244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8" name="Line 24"/>
          <p:cNvSpPr>
            <a:spLocks noChangeShapeType="1"/>
          </p:cNvSpPr>
          <p:nvPr userDrawn="1"/>
        </p:nvSpPr>
        <p:spPr bwMode="auto">
          <a:xfrm>
            <a:off x="4763" y="6583363"/>
            <a:ext cx="9140825" cy="0"/>
          </a:xfrm>
          <a:prstGeom prst="line">
            <a:avLst/>
          </a:prstGeom>
          <a:noFill/>
          <a:ln w="28575">
            <a:solidFill>
              <a:srgbClr val="00428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62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330" y="102495"/>
            <a:ext cx="8076408" cy="74364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038" y="6457950"/>
            <a:ext cx="2622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9975" y="645795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fld id="{A3A10343-6B90-48CE-AE10-66BAEFDA244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7" name="Line 24"/>
          <p:cNvSpPr>
            <a:spLocks noChangeShapeType="1"/>
          </p:cNvSpPr>
          <p:nvPr userDrawn="1"/>
        </p:nvSpPr>
        <p:spPr bwMode="auto">
          <a:xfrm>
            <a:off x="4763" y="6583363"/>
            <a:ext cx="9140825" cy="0"/>
          </a:xfrm>
          <a:prstGeom prst="line">
            <a:avLst/>
          </a:prstGeom>
          <a:noFill/>
          <a:ln w="28575">
            <a:solidFill>
              <a:srgbClr val="00428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796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038" y="6457950"/>
            <a:ext cx="2622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9975" y="645795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fld id="{A3A10343-6B90-48CE-AE10-66BAEFDA244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8" name="Line 24"/>
          <p:cNvSpPr>
            <a:spLocks noChangeShapeType="1"/>
          </p:cNvSpPr>
          <p:nvPr userDrawn="1"/>
        </p:nvSpPr>
        <p:spPr bwMode="auto">
          <a:xfrm>
            <a:off x="4763" y="6583363"/>
            <a:ext cx="9140825" cy="0"/>
          </a:xfrm>
          <a:prstGeom prst="line">
            <a:avLst/>
          </a:prstGeom>
          <a:noFill/>
          <a:ln w="28575">
            <a:solidFill>
              <a:srgbClr val="00428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9916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 userDrawn="1"/>
        </p:nvSpPr>
        <p:spPr bwMode="auto">
          <a:xfrm>
            <a:off x="1439863" y="3497263"/>
            <a:ext cx="1082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defTabSz="457200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8648700" y="6616700"/>
            <a:ext cx="5461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r" defTabSz="457200" eaLnBrk="1" hangingPunct="1">
              <a:defRPr/>
            </a:pPr>
            <a:fld id="{5D09FD63-A7E0-4180-A802-84B6D5943FD6}" type="slidenum">
              <a:rPr lang="en-US" altLang="en-US" sz="1200" smtClean="0">
                <a:solidFill>
                  <a:srgbClr val="FFFFFF"/>
                </a:solidFill>
                <a:latin typeface="Times New Roman" pitchFamily="18" charset="0"/>
              </a:rPr>
              <a:pPr algn="r" defTabSz="457200" eaLnBrk="1" hangingPunct="1">
                <a:defRPr/>
              </a:pPr>
              <a:t>‹#›</a:t>
            </a:fld>
            <a:endParaRPr lang="en-US" altLang="en-US" sz="120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038" y="6457950"/>
            <a:ext cx="2622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9975" y="645795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fld id="{A3A10343-6B90-48CE-AE10-66BAEFDA244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9" name="Line 24"/>
          <p:cNvSpPr>
            <a:spLocks noChangeShapeType="1"/>
          </p:cNvSpPr>
          <p:nvPr userDrawn="1"/>
        </p:nvSpPr>
        <p:spPr bwMode="auto">
          <a:xfrm>
            <a:off x="4763" y="6583363"/>
            <a:ext cx="9140825" cy="0"/>
          </a:xfrm>
          <a:prstGeom prst="line">
            <a:avLst/>
          </a:prstGeom>
          <a:noFill/>
          <a:ln w="28575">
            <a:solidFill>
              <a:srgbClr val="00428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320414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038" y="6457950"/>
            <a:ext cx="2622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9975" y="645795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fld id="{A3A10343-6B90-48CE-AE10-66BAEFDA244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7" name="Line 24"/>
          <p:cNvSpPr>
            <a:spLocks noChangeShapeType="1"/>
          </p:cNvSpPr>
          <p:nvPr userDrawn="1"/>
        </p:nvSpPr>
        <p:spPr bwMode="auto">
          <a:xfrm>
            <a:off x="4763" y="6583363"/>
            <a:ext cx="9140825" cy="0"/>
          </a:xfrm>
          <a:prstGeom prst="line">
            <a:avLst/>
          </a:prstGeom>
          <a:noFill/>
          <a:ln w="28575">
            <a:solidFill>
              <a:srgbClr val="00428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4850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330" y="102495"/>
            <a:ext cx="8076408" cy="74364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3300"/>
            <a:ext cx="8229600" cy="51228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038" y="6457950"/>
            <a:ext cx="2622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09975" y="645795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ctr">
              <a:defRPr sz="1100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fld id="{A3A10343-6B90-48CE-AE10-66BAEFDA244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9" name="Line 24"/>
          <p:cNvSpPr>
            <a:spLocks noChangeShapeType="1"/>
          </p:cNvSpPr>
          <p:nvPr userDrawn="1"/>
        </p:nvSpPr>
        <p:spPr bwMode="auto">
          <a:xfrm>
            <a:off x="4763" y="6583363"/>
            <a:ext cx="9140825" cy="0"/>
          </a:xfrm>
          <a:prstGeom prst="line">
            <a:avLst/>
          </a:prstGeom>
          <a:noFill/>
          <a:ln w="28575">
            <a:solidFill>
              <a:srgbClr val="00428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2021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6809" y="304800"/>
            <a:ext cx="2229002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9"/>
          <p:cNvGrpSpPr>
            <a:grpSpLocks/>
          </p:cNvGrpSpPr>
          <p:nvPr userDrawn="1"/>
        </p:nvGrpSpPr>
        <p:grpSpPr bwMode="auto">
          <a:xfrm>
            <a:off x="357187" y="3187700"/>
            <a:ext cx="5719763" cy="609600"/>
            <a:chOff x="476534" y="3187976"/>
            <a:chExt cx="7626272" cy="609082"/>
          </a:xfrm>
        </p:grpSpPr>
        <p:grpSp>
          <p:nvGrpSpPr>
            <p:cNvPr id="6" name="Group 5"/>
            <p:cNvGrpSpPr/>
            <p:nvPr userDrawn="1"/>
          </p:nvGrpSpPr>
          <p:grpSpPr>
            <a:xfrm>
              <a:off x="476534" y="3187976"/>
              <a:ext cx="2822081" cy="609082"/>
              <a:chOff x="339725" y="371475"/>
              <a:chExt cx="2647951" cy="571500"/>
            </a:xfrm>
            <a:solidFill>
              <a:srgbClr val="7AB9FF"/>
            </a:solidFill>
          </p:grpSpPr>
          <p:sp>
            <p:nvSpPr>
              <p:cNvPr id="19" name="Freeform 55"/>
              <p:cNvSpPr>
                <a:spLocks/>
              </p:cNvSpPr>
              <p:nvPr/>
            </p:nvSpPr>
            <p:spPr bwMode="auto">
              <a:xfrm>
                <a:off x="339725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3 w 167"/>
                  <a:gd name="T7" fmla="*/ 31 h 307"/>
                  <a:gd name="T8" fmla="*/ 33 w 167"/>
                  <a:gd name="T9" fmla="*/ 137 h 307"/>
                  <a:gd name="T10" fmla="*/ 165 w 167"/>
                  <a:gd name="T11" fmla="*/ 137 h 307"/>
                  <a:gd name="T12" fmla="*/ 165 w 167"/>
                  <a:gd name="T13" fmla="*/ 168 h 307"/>
                  <a:gd name="T14" fmla="*/ 33 w 167"/>
                  <a:gd name="T15" fmla="*/ 168 h 307"/>
                  <a:gd name="T16" fmla="*/ 33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3" y="31"/>
                    </a:lnTo>
                    <a:lnTo>
                      <a:pt x="33" y="137"/>
                    </a:lnTo>
                    <a:lnTo>
                      <a:pt x="165" y="137"/>
                    </a:lnTo>
                    <a:lnTo>
                      <a:pt x="165" y="168"/>
                    </a:lnTo>
                    <a:lnTo>
                      <a:pt x="33" y="168"/>
                    </a:lnTo>
                    <a:lnTo>
                      <a:pt x="33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en-US" sz="1350" dirty="0"/>
              </a:p>
            </p:txBody>
          </p:sp>
          <p:sp>
            <p:nvSpPr>
              <p:cNvPr id="20" name="Freeform 56"/>
              <p:cNvSpPr>
                <a:spLocks/>
              </p:cNvSpPr>
              <p:nvPr/>
            </p:nvSpPr>
            <p:spPr bwMode="auto">
              <a:xfrm>
                <a:off x="654050" y="417513"/>
                <a:ext cx="393700" cy="487363"/>
              </a:xfrm>
              <a:custGeom>
                <a:avLst/>
                <a:gdLst>
                  <a:gd name="T0" fmla="*/ 104 w 248"/>
                  <a:gd name="T1" fmla="*/ 149 h 307"/>
                  <a:gd name="T2" fmla="*/ 7 w 248"/>
                  <a:gd name="T3" fmla="*/ 0 h 307"/>
                  <a:gd name="T4" fmla="*/ 45 w 248"/>
                  <a:gd name="T5" fmla="*/ 0 h 307"/>
                  <a:gd name="T6" fmla="*/ 123 w 248"/>
                  <a:gd name="T7" fmla="*/ 122 h 307"/>
                  <a:gd name="T8" fmla="*/ 200 w 248"/>
                  <a:gd name="T9" fmla="*/ 0 h 307"/>
                  <a:gd name="T10" fmla="*/ 238 w 248"/>
                  <a:gd name="T11" fmla="*/ 0 h 307"/>
                  <a:gd name="T12" fmla="*/ 141 w 248"/>
                  <a:gd name="T13" fmla="*/ 149 h 307"/>
                  <a:gd name="T14" fmla="*/ 248 w 248"/>
                  <a:gd name="T15" fmla="*/ 307 h 307"/>
                  <a:gd name="T16" fmla="*/ 208 w 248"/>
                  <a:gd name="T17" fmla="*/ 307 h 307"/>
                  <a:gd name="T18" fmla="*/ 123 w 248"/>
                  <a:gd name="T19" fmla="*/ 175 h 307"/>
                  <a:gd name="T20" fmla="*/ 38 w 248"/>
                  <a:gd name="T21" fmla="*/ 307 h 307"/>
                  <a:gd name="T22" fmla="*/ 0 w 248"/>
                  <a:gd name="T23" fmla="*/ 307 h 307"/>
                  <a:gd name="T24" fmla="*/ 104 w 248"/>
                  <a:gd name="T25" fmla="*/ 14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8" h="307">
                    <a:moveTo>
                      <a:pt x="104" y="149"/>
                    </a:moveTo>
                    <a:lnTo>
                      <a:pt x="7" y="0"/>
                    </a:lnTo>
                    <a:lnTo>
                      <a:pt x="45" y="0"/>
                    </a:lnTo>
                    <a:lnTo>
                      <a:pt x="123" y="122"/>
                    </a:lnTo>
                    <a:lnTo>
                      <a:pt x="200" y="0"/>
                    </a:lnTo>
                    <a:lnTo>
                      <a:pt x="238" y="0"/>
                    </a:lnTo>
                    <a:lnTo>
                      <a:pt x="141" y="149"/>
                    </a:lnTo>
                    <a:lnTo>
                      <a:pt x="248" y="307"/>
                    </a:lnTo>
                    <a:lnTo>
                      <a:pt x="208" y="307"/>
                    </a:lnTo>
                    <a:lnTo>
                      <a:pt x="123" y="175"/>
                    </a:lnTo>
                    <a:lnTo>
                      <a:pt x="38" y="307"/>
                    </a:lnTo>
                    <a:lnTo>
                      <a:pt x="0" y="307"/>
                    </a:lnTo>
                    <a:lnTo>
                      <a:pt x="104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en-US" sz="1350" dirty="0"/>
              </a:p>
            </p:txBody>
          </p:sp>
          <p:sp>
            <p:nvSpPr>
              <p:cNvPr id="21" name="Freeform 57"/>
              <p:cNvSpPr>
                <a:spLocks noEditPoints="1"/>
              </p:cNvSpPr>
              <p:nvPr/>
            </p:nvSpPr>
            <p:spPr bwMode="auto">
              <a:xfrm>
                <a:off x="1103313" y="417513"/>
                <a:ext cx="307975" cy="487363"/>
              </a:xfrm>
              <a:custGeom>
                <a:avLst/>
                <a:gdLst>
                  <a:gd name="T0" fmla="*/ 34 w 82"/>
                  <a:gd name="T1" fmla="*/ 0 h 128"/>
                  <a:gd name="T2" fmla="*/ 68 w 82"/>
                  <a:gd name="T3" fmla="*/ 8 h 128"/>
                  <a:gd name="T4" fmla="*/ 82 w 82"/>
                  <a:gd name="T5" fmla="*/ 39 h 128"/>
                  <a:gd name="T6" fmla="*/ 69 w 82"/>
                  <a:gd name="T7" fmla="*/ 69 h 128"/>
                  <a:gd name="T8" fmla="*/ 35 w 82"/>
                  <a:gd name="T9" fmla="*/ 78 h 128"/>
                  <a:gd name="T10" fmla="*/ 14 w 82"/>
                  <a:gd name="T11" fmla="*/ 78 h 128"/>
                  <a:gd name="T12" fmla="*/ 14 w 82"/>
                  <a:gd name="T13" fmla="*/ 128 h 128"/>
                  <a:gd name="T14" fmla="*/ 0 w 82"/>
                  <a:gd name="T15" fmla="*/ 128 h 128"/>
                  <a:gd name="T16" fmla="*/ 0 w 82"/>
                  <a:gd name="T17" fmla="*/ 0 h 128"/>
                  <a:gd name="T18" fmla="*/ 34 w 82"/>
                  <a:gd name="T19" fmla="*/ 0 h 128"/>
                  <a:gd name="T20" fmla="*/ 14 w 82"/>
                  <a:gd name="T21" fmla="*/ 65 h 128"/>
                  <a:gd name="T22" fmla="*/ 35 w 82"/>
                  <a:gd name="T23" fmla="*/ 65 h 128"/>
                  <a:gd name="T24" fmla="*/ 59 w 82"/>
                  <a:gd name="T25" fmla="*/ 60 h 128"/>
                  <a:gd name="T26" fmla="*/ 68 w 82"/>
                  <a:gd name="T27" fmla="*/ 39 h 128"/>
                  <a:gd name="T28" fmla="*/ 58 w 82"/>
                  <a:gd name="T29" fmla="*/ 18 h 128"/>
                  <a:gd name="T30" fmla="*/ 34 w 82"/>
                  <a:gd name="T31" fmla="*/ 13 h 128"/>
                  <a:gd name="T32" fmla="*/ 14 w 82"/>
                  <a:gd name="T33" fmla="*/ 13 h 128"/>
                  <a:gd name="T34" fmla="*/ 14 w 82"/>
                  <a:gd name="T35" fmla="*/ 6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2" h="128">
                    <a:moveTo>
                      <a:pt x="34" y="0"/>
                    </a:moveTo>
                    <a:cubicBezTo>
                      <a:pt x="52" y="0"/>
                      <a:pt x="60" y="2"/>
                      <a:pt x="68" y="8"/>
                    </a:cubicBezTo>
                    <a:cubicBezTo>
                      <a:pt x="77" y="15"/>
                      <a:pt x="82" y="27"/>
                      <a:pt x="82" y="39"/>
                    </a:cubicBezTo>
                    <a:cubicBezTo>
                      <a:pt x="82" y="51"/>
                      <a:pt x="77" y="63"/>
                      <a:pt x="69" y="69"/>
                    </a:cubicBezTo>
                    <a:cubicBezTo>
                      <a:pt x="60" y="76"/>
                      <a:pt x="52" y="78"/>
                      <a:pt x="35" y="78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4" y="128"/>
                      <a:pt x="14" y="128"/>
                      <a:pt x="14" y="12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4" y="0"/>
                    </a:lnTo>
                    <a:close/>
                    <a:moveTo>
                      <a:pt x="14" y="65"/>
                    </a:moveTo>
                    <a:cubicBezTo>
                      <a:pt x="35" y="65"/>
                      <a:pt x="35" y="65"/>
                      <a:pt x="35" y="65"/>
                    </a:cubicBezTo>
                    <a:cubicBezTo>
                      <a:pt x="46" y="65"/>
                      <a:pt x="52" y="64"/>
                      <a:pt x="59" y="60"/>
                    </a:cubicBezTo>
                    <a:cubicBezTo>
                      <a:pt x="64" y="56"/>
                      <a:pt x="68" y="48"/>
                      <a:pt x="68" y="39"/>
                    </a:cubicBezTo>
                    <a:cubicBezTo>
                      <a:pt x="68" y="30"/>
                      <a:pt x="64" y="22"/>
                      <a:pt x="58" y="18"/>
                    </a:cubicBezTo>
                    <a:cubicBezTo>
                      <a:pt x="52" y="14"/>
                      <a:pt x="45" y="13"/>
                      <a:pt x="34" y="13"/>
                    </a:cubicBezTo>
                    <a:cubicBezTo>
                      <a:pt x="14" y="13"/>
                      <a:pt x="14" y="13"/>
                      <a:pt x="14" y="13"/>
                    </a:cubicBezTo>
                    <a:lnTo>
                      <a:pt x="14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en-US" sz="1350" dirty="0"/>
              </a:p>
            </p:txBody>
          </p:sp>
          <p:sp>
            <p:nvSpPr>
              <p:cNvPr id="22" name="Freeform 58"/>
              <p:cNvSpPr>
                <a:spLocks/>
              </p:cNvSpPr>
              <p:nvPr/>
            </p:nvSpPr>
            <p:spPr bwMode="auto">
              <a:xfrm>
                <a:off x="1466850" y="417513"/>
                <a:ext cx="236538" cy="487363"/>
              </a:xfrm>
              <a:custGeom>
                <a:avLst/>
                <a:gdLst>
                  <a:gd name="T0" fmla="*/ 0 w 149"/>
                  <a:gd name="T1" fmla="*/ 0 h 307"/>
                  <a:gd name="T2" fmla="*/ 33 w 149"/>
                  <a:gd name="T3" fmla="*/ 0 h 307"/>
                  <a:gd name="T4" fmla="*/ 33 w 149"/>
                  <a:gd name="T5" fmla="*/ 276 h 307"/>
                  <a:gd name="T6" fmla="*/ 149 w 149"/>
                  <a:gd name="T7" fmla="*/ 276 h 307"/>
                  <a:gd name="T8" fmla="*/ 149 w 149"/>
                  <a:gd name="T9" fmla="*/ 307 h 307"/>
                  <a:gd name="T10" fmla="*/ 0 w 149"/>
                  <a:gd name="T11" fmla="*/ 307 h 307"/>
                  <a:gd name="T12" fmla="*/ 0 w 149"/>
                  <a:gd name="T13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307">
                    <a:moveTo>
                      <a:pt x="0" y="0"/>
                    </a:moveTo>
                    <a:lnTo>
                      <a:pt x="33" y="0"/>
                    </a:lnTo>
                    <a:lnTo>
                      <a:pt x="33" y="276"/>
                    </a:lnTo>
                    <a:lnTo>
                      <a:pt x="149" y="276"/>
                    </a:lnTo>
                    <a:lnTo>
                      <a:pt x="149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en-US" sz="1350" dirty="0"/>
              </a:p>
            </p:txBody>
          </p:sp>
          <p:sp>
            <p:nvSpPr>
              <p:cNvPr id="23" name="Freeform 59"/>
              <p:cNvSpPr>
                <a:spLocks/>
              </p:cNvSpPr>
              <p:nvPr/>
            </p:nvSpPr>
            <p:spPr bwMode="auto">
              <a:xfrm>
                <a:off x="2343150" y="417513"/>
                <a:ext cx="327025" cy="487363"/>
              </a:xfrm>
              <a:custGeom>
                <a:avLst/>
                <a:gdLst>
                  <a:gd name="T0" fmla="*/ 0 w 87"/>
                  <a:gd name="T1" fmla="*/ 0 h 128"/>
                  <a:gd name="T2" fmla="*/ 34 w 87"/>
                  <a:gd name="T3" fmla="*/ 0 h 128"/>
                  <a:gd name="T4" fmla="*/ 70 w 87"/>
                  <a:gd name="T5" fmla="*/ 7 h 128"/>
                  <a:gd name="T6" fmla="*/ 87 w 87"/>
                  <a:gd name="T7" fmla="*/ 41 h 128"/>
                  <a:gd name="T8" fmla="*/ 79 w 87"/>
                  <a:gd name="T9" fmla="*/ 66 h 128"/>
                  <a:gd name="T10" fmla="*/ 51 w 87"/>
                  <a:gd name="T11" fmla="*/ 80 h 128"/>
                  <a:gd name="T12" fmla="*/ 83 w 87"/>
                  <a:gd name="T13" fmla="*/ 128 h 128"/>
                  <a:gd name="T14" fmla="*/ 67 w 87"/>
                  <a:gd name="T15" fmla="*/ 128 h 128"/>
                  <a:gd name="T16" fmla="*/ 31 w 87"/>
                  <a:gd name="T17" fmla="*/ 72 h 128"/>
                  <a:gd name="T18" fmla="*/ 35 w 87"/>
                  <a:gd name="T19" fmla="*/ 72 h 128"/>
                  <a:gd name="T20" fmla="*/ 63 w 87"/>
                  <a:gd name="T21" fmla="*/ 66 h 128"/>
                  <a:gd name="T22" fmla="*/ 73 w 87"/>
                  <a:gd name="T23" fmla="*/ 42 h 128"/>
                  <a:gd name="T24" fmla="*/ 61 w 87"/>
                  <a:gd name="T25" fmla="*/ 17 h 128"/>
                  <a:gd name="T26" fmla="*/ 35 w 87"/>
                  <a:gd name="T27" fmla="*/ 13 h 128"/>
                  <a:gd name="T28" fmla="*/ 15 w 87"/>
                  <a:gd name="T29" fmla="*/ 13 h 128"/>
                  <a:gd name="T30" fmla="*/ 15 w 87"/>
                  <a:gd name="T31" fmla="*/ 128 h 128"/>
                  <a:gd name="T32" fmla="*/ 0 w 87"/>
                  <a:gd name="T33" fmla="*/ 128 h 128"/>
                  <a:gd name="T34" fmla="*/ 0 w 87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28">
                    <a:moveTo>
                      <a:pt x="0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54" y="0"/>
                      <a:pt x="63" y="2"/>
                      <a:pt x="70" y="7"/>
                    </a:cubicBezTo>
                    <a:cubicBezTo>
                      <a:pt x="80" y="13"/>
                      <a:pt x="87" y="27"/>
                      <a:pt x="87" y="41"/>
                    </a:cubicBezTo>
                    <a:cubicBezTo>
                      <a:pt x="87" y="50"/>
                      <a:pt x="85" y="59"/>
                      <a:pt x="79" y="66"/>
                    </a:cubicBezTo>
                    <a:cubicBezTo>
                      <a:pt x="72" y="77"/>
                      <a:pt x="63" y="79"/>
                      <a:pt x="51" y="80"/>
                    </a:cubicBezTo>
                    <a:cubicBezTo>
                      <a:pt x="83" y="128"/>
                      <a:pt x="83" y="128"/>
                      <a:pt x="83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44" y="72"/>
                      <a:pt x="57" y="72"/>
                      <a:pt x="63" y="66"/>
                    </a:cubicBezTo>
                    <a:cubicBezTo>
                      <a:pt x="70" y="59"/>
                      <a:pt x="73" y="51"/>
                      <a:pt x="73" y="42"/>
                    </a:cubicBezTo>
                    <a:cubicBezTo>
                      <a:pt x="73" y="33"/>
                      <a:pt x="69" y="23"/>
                      <a:pt x="61" y="17"/>
                    </a:cubicBezTo>
                    <a:cubicBezTo>
                      <a:pt x="54" y="13"/>
                      <a:pt x="46" y="13"/>
                      <a:pt x="3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8"/>
                      <a:pt x="15" y="128"/>
                      <a:pt x="15" y="128"/>
                    </a:cubicBezTo>
                    <a:cubicBezTo>
                      <a:pt x="0" y="128"/>
                      <a:pt x="0" y="128"/>
                      <a:pt x="0" y="12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en-US" sz="1350" dirty="0"/>
              </a:p>
            </p:txBody>
          </p:sp>
          <p:sp>
            <p:nvSpPr>
              <p:cNvPr id="24" name="Freeform 60"/>
              <p:cNvSpPr>
                <a:spLocks/>
              </p:cNvSpPr>
              <p:nvPr/>
            </p:nvSpPr>
            <p:spPr bwMode="auto">
              <a:xfrm>
                <a:off x="2722563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5 w 167"/>
                  <a:gd name="T7" fmla="*/ 31 h 307"/>
                  <a:gd name="T8" fmla="*/ 35 w 167"/>
                  <a:gd name="T9" fmla="*/ 137 h 307"/>
                  <a:gd name="T10" fmla="*/ 167 w 167"/>
                  <a:gd name="T11" fmla="*/ 137 h 307"/>
                  <a:gd name="T12" fmla="*/ 167 w 167"/>
                  <a:gd name="T13" fmla="*/ 168 h 307"/>
                  <a:gd name="T14" fmla="*/ 35 w 167"/>
                  <a:gd name="T15" fmla="*/ 168 h 307"/>
                  <a:gd name="T16" fmla="*/ 35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5" y="31"/>
                    </a:lnTo>
                    <a:lnTo>
                      <a:pt x="35" y="137"/>
                    </a:lnTo>
                    <a:lnTo>
                      <a:pt x="167" y="137"/>
                    </a:lnTo>
                    <a:lnTo>
                      <a:pt x="167" y="168"/>
                    </a:lnTo>
                    <a:lnTo>
                      <a:pt x="35" y="168"/>
                    </a:lnTo>
                    <a:lnTo>
                      <a:pt x="35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en-US" sz="1350" dirty="0"/>
              </a:p>
            </p:txBody>
          </p:sp>
          <p:sp>
            <p:nvSpPr>
              <p:cNvPr id="25" name="Freeform 61"/>
              <p:cNvSpPr>
                <a:spLocks/>
              </p:cNvSpPr>
              <p:nvPr/>
            </p:nvSpPr>
            <p:spPr bwMode="auto">
              <a:xfrm>
                <a:off x="1728788" y="371475"/>
                <a:ext cx="561975" cy="571500"/>
              </a:xfrm>
              <a:custGeom>
                <a:avLst/>
                <a:gdLst>
                  <a:gd name="T0" fmla="*/ 75 w 150"/>
                  <a:gd name="T1" fmla="*/ 0 h 150"/>
                  <a:gd name="T2" fmla="*/ 71 w 150"/>
                  <a:gd name="T3" fmla="*/ 1 h 150"/>
                  <a:gd name="T4" fmla="*/ 134 w 150"/>
                  <a:gd name="T5" fmla="*/ 67 h 150"/>
                  <a:gd name="T6" fmla="*/ 68 w 150"/>
                  <a:gd name="T7" fmla="*/ 133 h 150"/>
                  <a:gd name="T8" fmla="*/ 1 w 150"/>
                  <a:gd name="T9" fmla="*/ 67 h 150"/>
                  <a:gd name="T10" fmla="*/ 1 w 150"/>
                  <a:gd name="T11" fmla="*/ 63 h 150"/>
                  <a:gd name="T12" fmla="*/ 0 w 150"/>
                  <a:gd name="T13" fmla="*/ 75 h 150"/>
                  <a:gd name="T14" fmla="*/ 75 w 150"/>
                  <a:gd name="T15" fmla="*/ 150 h 150"/>
                  <a:gd name="T16" fmla="*/ 150 w 150"/>
                  <a:gd name="T17" fmla="*/ 75 h 150"/>
                  <a:gd name="T18" fmla="*/ 75 w 150"/>
                  <a:gd name="T1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0" h="150">
                    <a:moveTo>
                      <a:pt x="75" y="0"/>
                    </a:moveTo>
                    <a:cubicBezTo>
                      <a:pt x="74" y="0"/>
                      <a:pt x="72" y="0"/>
                      <a:pt x="71" y="1"/>
                    </a:cubicBezTo>
                    <a:cubicBezTo>
                      <a:pt x="106" y="2"/>
                      <a:pt x="134" y="31"/>
                      <a:pt x="134" y="67"/>
                    </a:cubicBezTo>
                    <a:cubicBezTo>
                      <a:pt x="134" y="103"/>
                      <a:pt x="104" y="133"/>
                      <a:pt x="68" y="133"/>
                    </a:cubicBezTo>
                    <a:cubicBezTo>
                      <a:pt x="31" y="133"/>
                      <a:pt x="1" y="103"/>
                      <a:pt x="1" y="67"/>
                    </a:cubicBezTo>
                    <a:cubicBezTo>
                      <a:pt x="1" y="66"/>
                      <a:pt x="1" y="64"/>
                      <a:pt x="1" y="63"/>
                    </a:cubicBezTo>
                    <a:cubicBezTo>
                      <a:pt x="1" y="67"/>
                      <a:pt x="0" y="71"/>
                      <a:pt x="0" y="75"/>
                    </a:cubicBezTo>
                    <a:cubicBezTo>
                      <a:pt x="0" y="116"/>
                      <a:pt x="34" y="150"/>
                      <a:pt x="75" y="150"/>
                    </a:cubicBezTo>
                    <a:cubicBezTo>
                      <a:pt x="116" y="150"/>
                      <a:pt x="150" y="116"/>
                      <a:pt x="150" y="75"/>
                    </a:cubicBezTo>
                    <a:cubicBezTo>
                      <a:pt x="150" y="34"/>
                      <a:pt x="116" y="0"/>
                      <a:pt x="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en-US" sz="1350" dirty="0"/>
              </a:p>
            </p:txBody>
          </p:sp>
        </p:grpSp>
        <p:grpSp>
          <p:nvGrpSpPr>
            <p:cNvPr id="7" name="Group 6"/>
            <p:cNvGrpSpPr/>
            <p:nvPr userDrawn="1"/>
          </p:nvGrpSpPr>
          <p:grpSpPr>
            <a:xfrm>
              <a:off x="3566225" y="3234889"/>
              <a:ext cx="4536581" cy="535006"/>
              <a:chOff x="3151188" y="2668588"/>
              <a:chExt cx="4267200" cy="503238"/>
            </a:xfrm>
            <a:solidFill>
              <a:schemeClr val="bg1"/>
            </a:solidFill>
          </p:grpSpPr>
          <p:sp>
            <p:nvSpPr>
              <p:cNvPr id="8" name="Freeform 107"/>
              <p:cNvSpPr>
                <a:spLocks/>
              </p:cNvSpPr>
              <p:nvPr/>
            </p:nvSpPr>
            <p:spPr bwMode="auto">
              <a:xfrm>
                <a:off x="3151188" y="2676526"/>
                <a:ext cx="504825" cy="487363"/>
              </a:xfrm>
              <a:custGeom>
                <a:avLst/>
                <a:gdLst>
                  <a:gd name="T0" fmla="*/ 0 w 318"/>
                  <a:gd name="T1" fmla="*/ 307 h 307"/>
                  <a:gd name="T2" fmla="*/ 0 w 318"/>
                  <a:gd name="T3" fmla="*/ 0 h 307"/>
                  <a:gd name="T4" fmla="*/ 47 w 318"/>
                  <a:gd name="T5" fmla="*/ 0 h 307"/>
                  <a:gd name="T6" fmla="*/ 158 w 318"/>
                  <a:gd name="T7" fmla="*/ 259 h 307"/>
                  <a:gd name="T8" fmla="*/ 268 w 318"/>
                  <a:gd name="T9" fmla="*/ 0 h 307"/>
                  <a:gd name="T10" fmla="*/ 318 w 318"/>
                  <a:gd name="T11" fmla="*/ 0 h 307"/>
                  <a:gd name="T12" fmla="*/ 318 w 318"/>
                  <a:gd name="T13" fmla="*/ 307 h 307"/>
                  <a:gd name="T14" fmla="*/ 285 w 318"/>
                  <a:gd name="T15" fmla="*/ 307 h 307"/>
                  <a:gd name="T16" fmla="*/ 285 w 318"/>
                  <a:gd name="T17" fmla="*/ 33 h 307"/>
                  <a:gd name="T18" fmla="*/ 169 w 318"/>
                  <a:gd name="T19" fmla="*/ 307 h 307"/>
                  <a:gd name="T20" fmla="*/ 148 w 318"/>
                  <a:gd name="T21" fmla="*/ 307 h 307"/>
                  <a:gd name="T22" fmla="*/ 30 w 318"/>
                  <a:gd name="T23" fmla="*/ 33 h 307"/>
                  <a:gd name="T24" fmla="*/ 30 w 318"/>
                  <a:gd name="T25" fmla="*/ 307 h 307"/>
                  <a:gd name="T26" fmla="*/ 0 w 318"/>
                  <a:gd name="T27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18" h="307">
                    <a:moveTo>
                      <a:pt x="0" y="307"/>
                    </a:moveTo>
                    <a:lnTo>
                      <a:pt x="0" y="0"/>
                    </a:lnTo>
                    <a:lnTo>
                      <a:pt x="47" y="0"/>
                    </a:lnTo>
                    <a:lnTo>
                      <a:pt x="158" y="259"/>
                    </a:lnTo>
                    <a:lnTo>
                      <a:pt x="268" y="0"/>
                    </a:lnTo>
                    <a:lnTo>
                      <a:pt x="318" y="0"/>
                    </a:lnTo>
                    <a:lnTo>
                      <a:pt x="318" y="307"/>
                    </a:lnTo>
                    <a:lnTo>
                      <a:pt x="285" y="307"/>
                    </a:lnTo>
                    <a:lnTo>
                      <a:pt x="285" y="33"/>
                    </a:lnTo>
                    <a:lnTo>
                      <a:pt x="169" y="307"/>
                    </a:lnTo>
                    <a:lnTo>
                      <a:pt x="148" y="307"/>
                    </a:lnTo>
                    <a:lnTo>
                      <a:pt x="30" y="33"/>
                    </a:lnTo>
                    <a:lnTo>
                      <a:pt x="30" y="307"/>
                    </a:lnTo>
                    <a:lnTo>
                      <a:pt x="0" y="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350" dirty="0"/>
              </a:p>
            </p:txBody>
          </p:sp>
          <p:sp>
            <p:nvSpPr>
              <p:cNvPr id="10" name="Freeform 108"/>
              <p:cNvSpPr>
                <a:spLocks noEditPoints="1"/>
              </p:cNvSpPr>
              <p:nvPr/>
            </p:nvSpPr>
            <p:spPr bwMode="auto">
              <a:xfrm>
                <a:off x="3727450" y="2668588"/>
                <a:ext cx="496888" cy="503238"/>
              </a:xfrm>
              <a:custGeom>
                <a:avLst/>
                <a:gdLst>
                  <a:gd name="T0" fmla="*/ 0 w 133"/>
                  <a:gd name="T1" fmla="*/ 67 h 132"/>
                  <a:gd name="T2" fmla="*/ 67 w 133"/>
                  <a:gd name="T3" fmla="*/ 0 h 132"/>
                  <a:gd name="T4" fmla="*/ 133 w 133"/>
                  <a:gd name="T5" fmla="*/ 66 h 132"/>
                  <a:gd name="T6" fmla="*/ 67 w 133"/>
                  <a:gd name="T7" fmla="*/ 132 h 132"/>
                  <a:gd name="T8" fmla="*/ 0 w 133"/>
                  <a:gd name="T9" fmla="*/ 67 h 132"/>
                  <a:gd name="T10" fmla="*/ 14 w 133"/>
                  <a:gd name="T11" fmla="*/ 66 h 132"/>
                  <a:gd name="T12" fmla="*/ 67 w 133"/>
                  <a:gd name="T13" fmla="*/ 120 h 132"/>
                  <a:gd name="T14" fmla="*/ 119 w 133"/>
                  <a:gd name="T15" fmla="*/ 66 h 132"/>
                  <a:gd name="T16" fmla="*/ 67 w 133"/>
                  <a:gd name="T17" fmla="*/ 13 h 132"/>
                  <a:gd name="T18" fmla="*/ 14 w 133"/>
                  <a:gd name="T19" fmla="*/ 6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132">
                    <a:moveTo>
                      <a:pt x="0" y="67"/>
                    </a:moveTo>
                    <a:cubicBezTo>
                      <a:pt x="0" y="27"/>
                      <a:pt x="31" y="0"/>
                      <a:pt x="67" y="0"/>
                    </a:cubicBezTo>
                    <a:cubicBezTo>
                      <a:pt x="104" y="0"/>
                      <a:pt x="133" y="29"/>
                      <a:pt x="133" y="66"/>
                    </a:cubicBezTo>
                    <a:cubicBezTo>
                      <a:pt x="133" y="104"/>
                      <a:pt x="104" y="132"/>
                      <a:pt x="67" y="132"/>
                    </a:cubicBezTo>
                    <a:cubicBezTo>
                      <a:pt x="29" y="132"/>
                      <a:pt x="0" y="103"/>
                      <a:pt x="0" y="67"/>
                    </a:cubicBezTo>
                    <a:close/>
                    <a:moveTo>
                      <a:pt x="14" y="66"/>
                    </a:moveTo>
                    <a:cubicBezTo>
                      <a:pt x="14" y="96"/>
                      <a:pt x="37" y="120"/>
                      <a:pt x="67" y="120"/>
                    </a:cubicBezTo>
                    <a:cubicBezTo>
                      <a:pt x="97" y="120"/>
                      <a:pt x="119" y="95"/>
                      <a:pt x="119" y="66"/>
                    </a:cubicBezTo>
                    <a:cubicBezTo>
                      <a:pt x="119" y="37"/>
                      <a:pt x="97" y="13"/>
                      <a:pt x="67" y="13"/>
                    </a:cubicBezTo>
                    <a:cubicBezTo>
                      <a:pt x="37" y="13"/>
                      <a:pt x="14" y="36"/>
                      <a:pt x="14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350" dirty="0"/>
              </a:p>
            </p:txBody>
          </p:sp>
          <p:sp>
            <p:nvSpPr>
              <p:cNvPr id="11" name="Freeform 109"/>
              <p:cNvSpPr>
                <a:spLocks noEditPoints="1"/>
              </p:cNvSpPr>
              <p:nvPr/>
            </p:nvSpPr>
            <p:spPr bwMode="auto">
              <a:xfrm>
                <a:off x="4276725" y="2668588"/>
                <a:ext cx="498475" cy="503238"/>
              </a:xfrm>
              <a:custGeom>
                <a:avLst/>
                <a:gdLst>
                  <a:gd name="T0" fmla="*/ 0 w 133"/>
                  <a:gd name="T1" fmla="*/ 67 h 132"/>
                  <a:gd name="T2" fmla="*/ 67 w 133"/>
                  <a:gd name="T3" fmla="*/ 0 h 132"/>
                  <a:gd name="T4" fmla="*/ 133 w 133"/>
                  <a:gd name="T5" fmla="*/ 66 h 132"/>
                  <a:gd name="T6" fmla="*/ 67 w 133"/>
                  <a:gd name="T7" fmla="*/ 132 h 132"/>
                  <a:gd name="T8" fmla="*/ 0 w 133"/>
                  <a:gd name="T9" fmla="*/ 67 h 132"/>
                  <a:gd name="T10" fmla="*/ 14 w 133"/>
                  <a:gd name="T11" fmla="*/ 66 h 132"/>
                  <a:gd name="T12" fmla="*/ 67 w 133"/>
                  <a:gd name="T13" fmla="*/ 120 h 132"/>
                  <a:gd name="T14" fmla="*/ 119 w 133"/>
                  <a:gd name="T15" fmla="*/ 66 h 132"/>
                  <a:gd name="T16" fmla="*/ 67 w 133"/>
                  <a:gd name="T17" fmla="*/ 13 h 132"/>
                  <a:gd name="T18" fmla="*/ 14 w 133"/>
                  <a:gd name="T19" fmla="*/ 6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132">
                    <a:moveTo>
                      <a:pt x="0" y="67"/>
                    </a:moveTo>
                    <a:cubicBezTo>
                      <a:pt x="0" y="27"/>
                      <a:pt x="30" y="0"/>
                      <a:pt x="67" y="0"/>
                    </a:cubicBezTo>
                    <a:cubicBezTo>
                      <a:pt x="104" y="0"/>
                      <a:pt x="133" y="29"/>
                      <a:pt x="133" y="66"/>
                    </a:cubicBezTo>
                    <a:cubicBezTo>
                      <a:pt x="133" y="104"/>
                      <a:pt x="104" y="132"/>
                      <a:pt x="67" y="132"/>
                    </a:cubicBezTo>
                    <a:cubicBezTo>
                      <a:pt x="29" y="132"/>
                      <a:pt x="0" y="103"/>
                      <a:pt x="0" y="67"/>
                    </a:cubicBezTo>
                    <a:close/>
                    <a:moveTo>
                      <a:pt x="14" y="66"/>
                    </a:moveTo>
                    <a:cubicBezTo>
                      <a:pt x="14" y="96"/>
                      <a:pt x="37" y="120"/>
                      <a:pt x="67" y="120"/>
                    </a:cubicBezTo>
                    <a:cubicBezTo>
                      <a:pt x="97" y="120"/>
                      <a:pt x="119" y="95"/>
                      <a:pt x="119" y="66"/>
                    </a:cubicBezTo>
                    <a:cubicBezTo>
                      <a:pt x="119" y="37"/>
                      <a:pt x="97" y="13"/>
                      <a:pt x="67" y="13"/>
                    </a:cubicBezTo>
                    <a:cubicBezTo>
                      <a:pt x="37" y="13"/>
                      <a:pt x="14" y="36"/>
                      <a:pt x="14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350" dirty="0"/>
              </a:p>
            </p:txBody>
          </p:sp>
          <p:sp>
            <p:nvSpPr>
              <p:cNvPr id="12" name="Freeform 110"/>
              <p:cNvSpPr>
                <a:spLocks/>
              </p:cNvSpPr>
              <p:nvPr/>
            </p:nvSpPr>
            <p:spPr bwMode="auto">
              <a:xfrm>
                <a:off x="4849813" y="2676526"/>
                <a:ext cx="385763" cy="487363"/>
              </a:xfrm>
              <a:custGeom>
                <a:avLst/>
                <a:gdLst>
                  <a:gd name="T0" fmla="*/ 210 w 243"/>
                  <a:gd name="T1" fmla="*/ 257 h 307"/>
                  <a:gd name="T2" fmla="*/ 210 w 243"/>
                  <a:gd name="T3" fmla="*/ 0 h 307"/>
                  <a:gd name="T4" fmla="*/ 243 w 243"/>
                  <a:gd name="T5" fmla="*/ 0 h 307"/>
                  <a:gd name="T6" fmla="*/ 243 w 243"/>
                  <a:gd name="T7" fmla="*/ 307 h 307"/>
                  <a:gd name="T8" fmla="*/ 210 w 243"/>
                  <a:gd name="T9" fmla="*/ 307 h 307"/>
                  <a:gd name="T10" fmla="*/ 31 w 243"/>
                  <a:gd name="T11" fmla="*/ 48 h 307"/>
                  <a:gd name="T12" fmla="*/ 33 w 243"/>
                  <a:gd name="T13" fmla="*/ 307 h 307"/>
                  <a:gd name="T14" fmla="*/ 0 w 243"/>
                  <a:gd name="T15" fmla="*/ 307 h 307"/>
                  <a:gd name="T16" fmla="*/ 0 w 243"/>
                  <a:gd name="T17" fmla="*/ 0 h 307"/>
                  <a:gd name="T18" fmla="*/ 33 w 243"/>
                  <a:gd name="T19" fmla="*/ 0 h 307"/>
                  <a:gd name="T20" fmla="*/ 210 w 243"/>
                  <a:gd name="T21" fmla="*/ 25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3" h="307">
                    <a:moveTo>
                      <a:pt x="210" y="257"/>
                    </a:moveTo>
                    <a:lnTo>
                      <a:pt x="210" y="0"/>
                    </a:lnTo>
                    <a:lnTo>
                      <a:pt x="243" y="0"/>
                    </a:lnTo>
                    <a:lnTo>
                      <a:pt x="243" y="307"/>
                    </a:lnTo>
                    <a:lnTo>
                      <a:pt x="210" y="307"/>
                    </a:lnTo>
                    <a:lnTo>
                      <a:pt x="31" y="48"/>
                    </a:lnTo>
                    <a:lnTo>
                      <a:pt x="33" y="307"/>
                    </a:lnTo>
                    <a:lnTo>
                      <a:pt x="0" y="307"/>
                    </a:lnTo>
                    <a:lnTo>
                      <a:pt x="0" y="0"/>
                    </a:lnTo>
                    <a:lnTo>
                      <a:pt x="33" y="0"/>
                    </a:lnTo>
                    <a:lnTo>
                      <a:pt x="210" y="2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350" dirty="0"/>
              </a:p>
            </p:txBody>
          </p:sp>
          <p:sp>
            <p:nvSpPr>
              <p:cNvPr id="13" name="Freeform 111"/>
              <p:cNvSpPr>
                <a:spLocks noEditPoints="1"/>
              </p:cNvSpPr>
              <p:nvPr/>
            </p:nvSpPr>
            <p:spPr bwMode="auto">
              <a:xfrm>
                <a:off x="6227763" y="2676526"/>
                <a:ext cx="457200" cy="487363"/>
              </a:xfrm>
              <a:custGeom>
                <a:avLst/>
                <a:gdLst>
                  <a:gd name="T0" fmla="*/ 52 w 288"/>
                  <a:gd name="T1" fmla="*/ 307 h 307"/>
                  <a:gd name="T2" fmla="*/ 0 w 288"/>
                  <a:gd name="T3" fmla="*/ 307 h 307"/>
                  <a:gd name="T4" fmla="*/ 123 w 288"/>
                  <a:gd name="T5" fmla="*/ 0 h 307"/>
                  <a:gd name="T6" fmla="*/ 165 w 288"/>
                  <a:gd name="T7" fmla="*/ 0 h 307"/>
                  <a:gd name="T8" fmla="*/ 288 w 288"/>
                  <a:gd name="T9" fmla="*/ 307 h 307"/>
                  <a:gd name="T10" fmla="*/ 236 w 288"/>
                  <a:gd name="T11" fmla="*/ 307 h 307"/>
                  <a:gd name="T12" fmla="*/ 208 w 288"/>
                  <a:gd name="T13" fmla="*/ 235 h 307"/>
                  <a:gd name="T14" fmla="*/ 78 w 288"/>
                  <a:gd name="T15" fmla="*/ 235 h 307"/>
                  <a:gd name="T16" fmla="*/ 52 w 288"/>
                  <a:gd name="T17" fmla="*/ 307 h 307"/>
                  <a:gd name="T18" fmla="*/ 142 w 288"/>
                  <a:gd name="T19" fmla="*/ 57 h 307"/>
                  <a:gd name="T20" fmla="*/ 92 w 288"/>
                  <a:gd name="T21" fmla="*/ 194 h 307"/>
                  <a:gd name="T22" fmla="*/ 193 w 288"/>
                  <a:gd name="T23" fmla="*/ 194 h 307"/>
                  <a:gd name="T24" fmla="*/ 142 w 288"/>
                  <a:gd name="T25" fmla="*/ 5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8" h="307">
                    <a:moveTo>
                      <a:pt x="52" y="307"/>
                    </a:moveTo>
                    <a:lnTo>
                      <a:pt x="0" y="307"/>
                    </a:lnTo>
                    <a:lnTo>
                      <a:pt x="123" y="0"/>
                    </a:lnTo>
                    <a:lnTo>
                      <a:pt x="165" y="0"/>
                    </a:lnTo>
                    <a:lnTo>
                      <a:pt x="288" y="307"/>
                    </a:lnTo>
                    <a:lnTo>
                      <a:pt x="236" y="307"/>
                    </a:lnTo>
                    <a:lnTo>
                      <a:pt x="208" y="235"/>
                    </a:lnTo>
                    <a:lnTo>
                      <a:pt x="78" y="235"/>
                    </a:lnTo>
                    <a:lnTo>
                      <a:pt x="52" y="307"/>
                    </a:lnTo>
                    <a:close/>
                    <a:moveTo>
                      <a:pt x="142" y="57"/>
                    </a:moveTo>
                    <a:lnTo>
                      <a:pt x="92" y="194"/>
                    </a:lnTo>
                    <a:lnTo>
                      <a:pt x="193" y="194"/>
                    </a:lnTo>
                    <a:lnTo>
                      <a:pt x="142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350" dirty="0"/>
              </a:p>
            </p:txBody>
          </p:sp>
          <p:sp>
            <p:nvSpPr>
              <p:cNvPr id="14" name="Freeform 112"/>
              <p:cNvSpPr>
                <a:spLocks/>
              </p:cNvSpPr>
              <p:nvPr/>
            </p:nvSpPr>
            <p:spPr bwMode="auto">
              <a:xfrm>
                <a:off x="6732588" y="2676526"/>
                <a:ext cx="338138" cy="487363"/>
              </a:xfrm>
              <a:custGeom>
                <a:avLst/>
                <a:gdLst>
                  <a:gd name="T0" fmla="*/ 0 w 90"/>
                  <a:gd name="T1" fmla="*/ 0 h 128"/>
                  <a:gd name="T2" fmla="*/ 36 w 90"/>
                  <a:gd name="T3" fmla="*/ 0 h 128"/>
                  <a:gd name="T4" fmla="*/ 73 w 90"/>
                  <a:gd name="T5" fmla="*/ 8 h 128"/>
                  <a:gd name="T6" fmla="*/ 90 w 90"/>
                  <a:gd name="T7" fmla="*/ 42 h 128"/>
                  <a:gd name="T8" fmla="*/ 83 w 90"/>
                  <a:gd name="T9" fmla="*/ 66 h 128"/>
                  <a:gd name="T10" fmla="*/ 58 w 90"/>
                  <a:gd name="T11" fmla="*/ 80 h 128"/>
                  <a:gd name="T12" fmla="*/ 88 w 90"/>
                  <a:gd name="T13" fmla="*/ 128 h 128"/>
                  <a:gd name="T14" fmla="*/ 67 w 90"/>
                  <a:gd name="T15" fmla="*/ 128 h 128"/>
                  <a:gd name="T16" fmla="*/ 32 w 90"/>
                  <a:gd name="T17" fmla="*/ 70 h 128"/>
                  <a:gd name="T18" fmla="*/ 36 w 90"/>
                  <a:gd name="T19" fmla="*/ 70 h 128"/>
                  <a:gd name="T20" fmla="*/ 62 w 90"/>
                  <a:gd name="T21" fmla="*/ 65 h 128"/>
                  <a:gd name="T22" fmla="*/ 70 w 90"/>
                  <a:gd name="T23" fmla="*/ 44 h 128"/>
                  <a:gd name="T24" fmla="*/ 59 w 90"/>
                  <a:gd name="T25" fmla="*/ 22 h 128"/>
                  <a:gd name="T26" fmla="*/ 38 w 90"/>
                  <a:gd name="T27" fmla="*/ 18 h 128"/>
                  <a:gd name="T28" fmla="*/ 20 w 90"/>
                  <a:gd name="T29" fmla="*/ 18 h 128"/>
                  <a:gd name="T30" fmla="*/ 20 w 90"/>
                  <a:gd name="T31" fmla="*/ 128 h 128"/>
                  <a:gd name="T32" fmla="*/ 0 w 90"/>
                  <a:gd name="T33" fmla="*/ 128 h 128"/>
                  <a:gd name="T34" fmla="*/ 0 w 90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0" h="128">
                    <a:moveTo>
                      <a:pt x="0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56" y="0"/>
                      <a:pt x="66" y="3"/>
                      <a:pt x="73" y="8"/>
                    </a:cubicBezTo>
                    <a:cubicBezTo>
                      <a:pt x="84" y="14"/>
                      <a:pt x="90" y="28"/>
                      <a:pt x="90" y="42"/>
                    </a:cubicBezTo>
                    <a:cubicBezTo>
                      <a:pt x="90" y="51"/>
                      <a:pt x="88" y="60"/>
                      <a:pt x="83" y="66"/>
                    </a:cubicBezTo>
                    <a:cubicBezTo>
                      <a:pt x="76" y="76"/>
                      <a:pt x="68" y="79"/>
                      <a:pt x="58" y="80"/>
                    </a:cubicBezTo>
                    <a:cubicBezTo>
                      <a:pt x="88" y="128"/>
                      <a:pt x="88" y="128"/>
                      <a:pt x="88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45" y="70"/>
                      <a:pt x="56" y="70"/>
                      <a:pt x="62" y="65"/>
                    </a:cubicBezTo>
                    <a:cubicBezTo>
                      <a:pt x="67" y="59"/>
                      <a:pt x="70" y="52"/>
                      <a:pt x="70" y="44"/>
                    </a:cubicBezTo>
                    <a:cubicBezTo>
                      <a:pt x="70" y="35"/>
                      <a:pt x="66" y="27"/>
                      <a:pt x="59" y="22"/>
                    </a:cubicBezTo>
                    <a:cubicBezTo>
                      <a:pt x="54" y="19"/>
                      <a:pt x="47" y="18"/>
                      <a:pt x="38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28"/>
                      <a:pt x="20" y="128"/>
                      <a:pt x="20" y="128"/>
                    </a:cubicBezTo>
                    <a:cubicBezTo>
                      <a:pt x="0" y="128"/>
                      <a:pt x="0" y="128"/>
                      <a:pt x="0" y="12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350" dirty="0"/>
              </a:p>
            </p:txBody>
          </p:sp>
          <p:sp>
            <p:nvSpPr>
              <p:cNvPr id="15" name="Freeform 113"/>
              <p:cNvSpPr>
                <a:spLocks/>
              </p:cNvSpPr>
              <p:nvPr/>
            </p:nvSpPr>
            <p:spPr bwMode="auto">
              <a:xfrm>
                <a:off x="7104063" y="2668588"/>
                <a:ext cx="314325" cy="503238"/>
              </a:xfrm>
              <a:custGeom>
                <a:avLst/>
                <a:gdLst>
                  <a:gd name="T0" fmla="*/ 21 w 84"/>
                  <a:gd name="T1" fmla="*/ 92 h 132"/>
                  <a:gd name="T2" fmla="*/ 42 w 84"/>
                  <a:gd name="T3" fmla="*/ 115 h 132"/>
                  <a:gd name="T4" fmla="*/ 63 w 84"/>
                  <a:gd name="T5" fmla="*/ 94 h 132"/>
                  <a:gd name="T6" fmla="*/ 35 w 84"/>
                  <a:gd name="T7" fmla="*/ 71 h 132"/>
                  <a:gd name="T8" fmla="*/ 3 w 84"/>
                  <a:gd name="T9" fmla="*/ 36 h 132"/>
                  <a:gd name="T10" fmla="*/ 43 w 84"/>
                  <a:gd name="T11" fmla="*/ 0 h 132"/>
                  <a:gd name="T12" fmla="*/ 81 w 84"/>
                  <a:gd name="T13" fmla="*/ 35 h 132"/>
                  <a:gd name="T14" fmla="*/ 61 w 84"/>
                  <a:gd name="T15" fmla="*/ 35 h 132"/>
                  <a:gd name="T16" fmla="*/ 42 w 84"/>
                  <a:gd name="T17" fmla="*/ 17 h 132"/>
                  <a:gd name="T18" fmla="*/ 23 w 84"/>
                  <a:gd name="T19" fmla="*/ 35 h 132"/>
                  <a:gd name="T20" fmla="*/ 53 w 84"/>
                  <a:gd name="T21" fmla="*/ 58 h 132"/>
                  <a:gd name="T22" fmla="*/ 84 w 84"/>
                  <a:gd name="T23" fmla="*/ 93 h 132"/>
                  <a:gd name="T24" fmla="*/ 42 w 84"/>
                  <a:gd name="T25" fmla="*/ 132 h 132"/>
                  <a:gd name="T26" fmla="*/ 0 w 84"/>
                  <a:gd name="T27" fmla="*/ 92 h 132"/>
                  <a:gd name="T28" fmla="*/ 21 w 84"/>
                  <a:gd name="T29" fmla="*/ 9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132">
                    <a:moveTo>
                      <a:pt x="21" y="92"/>
                    </a:moveTo>
                    <a:cubicBezTo>
                      <a:pt x="22" y="111"/>
                      <a:pt x="36" y="115"/>
                      <a:pt x="42" y="115"/>
                    </a:cubicBezTo>
                    <a:cubicBezTo>
                      <a:pt x="54" y="115"/>
                      <a:pt x="63" y="106"/>
                      <a:pt x="63" y="94"/>
                    </a:cubicBezTo>
                    <a:cubicBezTo>
                      <a:pt x="63" y="80"/>
                      <a:pt x="51" y="77"/>
                      <a:pt x="35" y="71"/>
                    </a:cubicBezTo>
                    <a:cubicBezTo>
                      <a:pt x="25" y="68"/>
                      <a:pt x="3" y="60"/>
                      <a:pt x="3" y="36"/>
                    </a:cubicBezTo>
                    <a:cubicBezTo>
                      <a:pt x="2" y="13"/>
                      <a:pt x="23" y="0"/>
                      <a:pt x="43" y="0"/>
                    </a:cubicBezTo>
                    <a:cubicBezTo>
                      <a:pt x="59" y="0"/>
                      <a:pt x="80" y="8"/>
                      <a:pt x="81" y="3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60" y="28"/>
                      <a:pt x="57" y="17"/>
                      <a:pt x="42" y="17"/>
                    </a:cubicBezTo>
                    <a:cubicBezTo>
                      <a:pt x="32" y="17"/>
                      <a:pt x="23" y="24"/>
                      <a:pt x="23" y="35"/>
                    </a:cubicBezTo>
                    <a:cubicBezTo>
                      <a:pt x="23" y="47"/>
                      <a:pt x="32" y="50"/>
                      <a:pt x="53" y="58"/>
                    </a:cubicBezTo>
                    <a:cubicBezTo>
                      <a:pt x="69" y="65"/>
                      <a:pt x="84" y="73"/>
                      <a:pt x="84" y="93"/>
                    </a:cubicBezTo>
                    <a:cubicBezTo>
                      <a:pt x="84" y="114"/>
                      <a:pt x="70" y="132"/>
                      <a:pt x="42" y="132"/>
                    </a:cubicBezTo>
                    <a:cubicBezTo>
                      <a:pt x="17" y="132"/>
                      <a:pt x="1" y="117"/>
                      <a:pt x="0" y="92"/>
                    </a:cubicBezTo>
                    <a:lnTo>
                      <a:pt x="21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350" dirty="0"/>
              </a:p>
            </p:txBody>
          </p:sp>
          <p:sp>
            <p:nvSpPr>
              <p:cNvPr id="16" name="Freeform 114"/>
              <p:cNvSpPr>
                <a:spLocks/>
              </p:cNvSpPr>
              <p:nvPr/>
            </p:nvSpPr>
            <p:spPr bwMode="auto">
              <a:xfrm>
                <a:off x="5314950" y="2862263"/>
                <a:ext cx="134938" cy="301625"/>
              </a:xfrm>
              <a:custGeom>
                <a:avLst/>
                <a:gdLst>
                  <a:gd name="T0" fmla="*/ 23 w 85"/>
                  <a:gd name="T1" fmla="*/ 75 h 190"/>
                  <a:gd name="T2" fmla="*/ 0 w 85"/>
                  <a:gd name="T3" fmla="*/ 75 h 190"/>
                  <a:gd name="T4" fmla="*/ 4 w 85"/>
                  <a:gd name="T5" fmla="*/ 48 h 190"/>
                  <a:gd name="T6" fmla="*/ 28 w 85"/>
                  <a:gd name="T7" fmla="*/ 48 h 190"/>
                  <a:gd name="T8" fmla="*/ 37 w 85"/>
                  <a:gd name="T9" fmla="*/ 0 h 190"/>
                  <a:gd name="T10" fmla="*/ 70 w 85"/>
                  <a:gd name="T11" fmla="*/ 0 h 190"/>
                  <a:gd name="T12" fmla="*/ 61 w 85"/>
                  <a:gd name="T13" fmla="*/ 48 h 190"/>
                  <a:gd name="T14" fmla="*/ 85 w 85"/>
                  <a:gd name="T15" fmla="*/ 48 h 190"/>
                  <a:gd name="T16" fmla="*/ 80 w 85"/>
                  <a:gd name="T17" fmla="*/ 75 h 190"/>
                  <a:gd name="T18" fmla="*/ 56 w 85"/>
                  <a:gd name="T19" fmla="*/ 75 h 190"/>
                  <a:gd name="T20" fmla="*/ 35 w 85"/>
                  <a:gd name="T21" fmla="*/ 190 h 190"/>
                  <a:gd name="T22" fmla="*/ 2 w 85"/>
                  <a:gd name="T23" fmla="*/ 190 h 190"/>
                  <a:gd name="T24" fmla="*/ 23 w 85"/>
                  <a:gd name="T25" fmla="*/ 75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190">
                    <a:moveTo>
                      <a:pt x="23" y="75"/>
                    </a:moveTo>
                    <a:lnTo>
                      <a:pt x="0" y="75"/>
                    </a:lnTo>
                    <a:lnTo>
                      <a:pt x="4" y="48"/>
                    </a:lnTo>
                    <a:lnTo>
                      <a:pt x="28" y="48"/>
                    </a:lnTo>
                    <a:lnTo>
                      <a:pt x="37" y="0"/>
                    </a:lnTo>
                    <a:lnTo>
                      <a:pt x="70" y="0"/>
                    </a:lnTo>
                    <a:lnTo>
                      <a:pt x="61" y="48"/>
                    </a:lnTo>
                    <a:lnTo>
                      <a:pt x="85" y="48"/>
                    </a:lnTo>
                    <a:lnTo>
                      <a:pt x="80" y="75"/>
                    </a:lnTo>
                    <a:lnTo>
                      <a:pt x="56" y="75"/>
                    </a:lnTo>
                    <a:lnTo>
                      <a:pt x="35" y="190"/>
                    </a:lnTo>
                    <a:lnTo>
                      <a:pt x="2" y="190"/>
                    </a:lnTo>
                    <a:lnTo>
                      <a:pt x="23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350" dirty="0"/>
              </a:p>
            </p:txBody>
          </p:sp>
          <p:sp>
            <p:nvSpPr>
              <p:cNvPr id="17" name="Freeform 115"/>
              <p:cNvSpPr>
                <a:spLocks/>
              </p:cNvSpPr>
              <p:nvPr/>
            </p:nvSpPr>
            <p:spPr bwMode="auto">
              <a:xfrm>
                <a:off x="5670550" y="2676526"/>
                <a:ext cx="504825" cy="487363"/>
              </a:xfrm>
              <a:custGeom>
                <a:avLst/>
                <a:gdLst>
                  <a:gd name="T0" fmla="*/ 135 w 135"/>
                  <a:gd name="T1" fmla="*/ 128 h 128"/>
                  <a:gd name="T2" fmla="*/ 135 w 135"/>
                  <a:gd name="T3" fmla="*/ 0 h 128"/>
                  <a:gd name="T4" fmla="*/ 107 w 135"/>
                  <a:gd name="T5" fmla="*/ 0 h 128"/>
                  <a:gd name="T6" fmla="*/ 68 w 135"/>
                  <a:gd name="T7" fmla="*/ 99 h 128"/>
                  <a:gd name="T8" fmla="*/ 28 w 135"/>
                  <a:gd name="T9" fmla="*/ 1 h 128"/>
                  <a:gd name="T10" fmla="*/ 0 w 135"/>
                  <a:gd name="T11" fmla="*/ 1 h 128"/>
                  <a:gd name="T12" fmla="*/ 0 w 135"/>
                  <a:gd name="T13" fmla="*/ 66 h 128"/>
                  <a:gd name="T14" fmla="*/ 3 w 135"/>
                  <a:gd name="T15" fmla="*/ 70 h 128"/>
                  <a:gd name="T16" fmla="*/ 11 w 135"/>
                  <a:gd name="T17" fmla="*/ 100 h 128"/>
                  <a:gd name="T18" fmla="*/ 0 w 135"/>
                  <a:gd name="T19" fmla="*/ 122 h 128"/>
                  <a:gd name="T20" fmla="*/ 0 w 135"/>
                  <a:gd name="T21" fmla="*/ 128 h 128"/>
                  <a:gd name="T22" fmla="*/ 19 w 135"/>
                  <a:gd name="T23" fmla="*/ 128 h 128"/>
                  <a:gd name="T24" fmla="*/ 18 w 135"/>
                  <a:gd name="T25" fmla="*/ 21 h 128"/>
                  <a:gd name="T26" fmla="*/ 61 w 135"/>
                  <a:gd name="T27" fmla="*/ 128 h 128"/>
                  <a:gd name="T28" fmla="*/ 74 w 135"/>
                  <a:gd name="T29" fmla="*/ 128 h 128"/>
                  <a:gd name="T30" fmla="*/ 116 w 135"/>
                  <a:gd name="T31" fmla="*/ 20 h 128"/>
                  <a:gd name="T32" fmla="*/ 116 w 135"/>
                  <a:gd name="T33" fmla="*/ 128 h 128"/>
                  <a:gd name="T34" fmla="*/ 135 w 135"/>
                  <a:gd name="T35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5" h="128">
                    <a:moveTo>
                      <a:pt x="135" y="128"/>
                    </a:moveTo>
                    <a:cubicBezTo>
                      <a:pt x="135" y="0"/>
                      <a:pt x="135" y="0"/>
                      <a:pt x="135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1" y="68"/>
                      <a:pt x="2" y="69"/>
                      <a:pt x="3" y="70"/>
                    </a:cubicBezTo>
                    <a:cubicBezTo>
                      <a:pt x="10" y="78"/>
                      <a:pt x="13" y="89"/>
                      <a:pt x="11" y="100"/>
                    </a:cubicBezTo>
                    <a:cubicBezTo>
                      <a:pt x="9" y="108"/>
                      <a:pt x="6" y="115"/>
                      <a:pt x="0" y="122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61" y="128"/>
                      <a:pt x="61" y="128"/>
                      <a:pt x="61" y="128"/>
                    </a:cubicBezTo>
                    <a:cubicBezTo>
                      <a:pt x="74" y="128"/>
                      <a:pt x="74" y="128"/>
                      <a:pt x="74" y="128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16" y="128"/>
                      <a:pt x="116" y="128"/>
                      <a:pt x="116" y="128"/>
                    </a:cubicBezTo>
                    <a:lnTo>
                      <a:pt x="135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350" dirty="0"/>
              </a:p>
            </p:txBody>
          </p:sp>
          <p:sp>
            <p:nvSpPr>
              <p:cNvPr id="18" name="Freeform 116"/>
              <p:cNvSpPr>
                <a:spLocks noEditPoints="1"/>
              </p:cNvSpPr>
              <p:nvPr/>
            </p:nvSpPr>
            <p:spPr bwMode="auto">
              <a:xfrm>
                <a:off x="5426075" y="2932113"/>
                <a:ext cx="258763" cy="234950"/>
              </a:xfrm>
              <a:custGeom>
                <a:avLst/>
                <a:gdLst>
                  <a:gd name="T0" fmla="*/ 3 w 69"/>
                  <a:gd name="T1" fmla="*/ 31 h 62"/>
                  <a:gd name="T2" fmla="*/ 40 w 69"/>
                  <a:gd name="T3" fmla="*/ 0 h 62"/>
                  <a:gd name="T4" fmla="*/ 66 w 69"/>
                  <a:gd name="T5" fmla="*/ 31 h 62"/>
                  <a:gd name="T6" fmla="*/ 29 w 69"/>
                  <a:gd name="T7" fmla="*/ 62 h 62"/>
                  <a:gd name="T8" fmla="*/ 3 w 69"/>
                  <a:gd name="T9" fmla="*/ 31 h 62"/>
                  <a:gd name="T10" fmla="*/ 17 w 69"/>
                  <a:gd name="T11" fmla="*/ 31 h 62"/>
                  <a:gd name="T12" fmla="*/ 31 w 69"/>
                  <a:gd name="T13" fmla="*/ 49 h 62"/>
                  <a:gd name="T14" fmla="*/ 52 w 69"/>
                  <a:gd name="T15" fmla="*/ 31 h 62"/>
                  <a:gd name="T16" fmla="*/ 38 w 69"/>
                  <a:gd name="T17" fmla="*/ 13 h 62"/>
                  <a:gd name="T18" fmla="*/ 17 w 69"/>
                  <a:gd name="T19" fmla="*/ 3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62">
                    <a:moveTo>
                      <a:pt x="3" y="31"/>
                    </a:moveTo>
                    <a:cubicBezTo>
                      <a:pt x="6" y="16"/>
                      <a:pt x="20" y="0"/>
                      <a:pt x="40" y="0"/>
                    </a:cubicBezTo>
                    <a:cubicBezTo>
                      <a:pt x="61" y="0"/>
                      <a:pt x="69" y="16"/>
                      <a:pt x="66" y="31"/>
                    </a:cubicBezTo>
                    <a:cubicBezTo>
                      <a:pt x="63" y="47"/>
                      <a:pt x="49" y="62"/>
                      <a:pt x="29" y="62"/>
                    </a:cubicBezTo>
                    <a:cubicBezTo>
                      <a:pt x="8" y="62"/>
                      <a:pt x="0" y="47"/>
                      <a:pt x="3" y="31"/>
                    </a:cubicBezTo>
                    <a:close/>
                    <a:moveTo>
                      <a:pt x="17" y="31"/>
                    </a:moveTo>
                    <a:cubicBezTo>
                      <a:pt x="15" y="42"/>
                      <a:pt x="22" y="49"/>
                      <a:pt x="31" y="49"/>
                    </a:cubicBezTo>
                    <a:cubicBezTo>
                      <a:pt x="41" y="49"/>
                      <a:pt x="50" y="42"/>
                      <a:pt x="52" y="31"/>
                    </a:cubicBezTo>
                    <a:cubicBezTo>
                      <a:pt x="54" y="21"/>
                      <a:pt x="48" y="13"/>
                      <a:pt x="38" y="13"/>
                    </a:cubicBezTo>
                    <a:cubicBezTo>
                      <a:pt x="28" y="13"/>
                      <a:pt x="19" y="21"/>
                      <a:pt x="1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350" dirty="0"/>
              </a:p>
            </p:txBody>
          </p:sp>
        </p:grpSp>
      </p:grp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734704" y="4118616"/>
            <a:ext cx="4348161" cy="300070"/>
          </a:xfrm>
        </p:spPr>
        <p:txBody>
          <a:bodyPr>
            <a:spAutoFit/>
          </a:bodyPr>
          <a:lstStyle>
            <a:lvl1pPr marL="0" indent="0" algn="l">
              <a:buNone/>
              <a:defRPr sz="135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343589" y="6265778"/>
            <a:ext cx="4366022" cy="127000"/>
          </a:xfrm>
          <a:prstGeom prst="rect">
            <a:avLst/>
          </a:prstGeom>
        </p:spPr>
        <p:txBody>
          <a:bodyPr/>
          <a:lstStyle>
            <a:lvl1pPr algn="ctr">
              <a:defRPr sz="675" dirty="0">
                <a:solidFill>
                  <a:prstClr val="white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Center Chief Technologist – KCMC Report for  July 2020  -  Dec 2020</a:t>
            </a:r>
          </a:p>
        </p:txBody>
      </p:sp>
    </p:spTree>
    <p:extLst>
      <p:ext uri="{BB962C8B-B14F-4D97-AF65-F5344CB8AC3E}">
        <p14:creationId xmlns:p14="http://schemas.microsoft.com/office/powerpoint/2010/main" val="21054271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222" y="1686"/>
            <a:ext cx="6810375" cy="742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343589" y="6265778"/>
            <a:ext cx="4366022" cy="127000"/>
          </a:xfrm>
          <a:prstGeom prst="rect">
            <a:avLst/>
          </a:prstGeo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 sz="675" dirty="0">
                <a:solidFill>
                  <a:prstClr val="white"/>
                </a:solidFill>
                <a:latin typeface="Arial" charset="0"/>
                <a:ea typeface="ヒラギノ角ゴ Pro W3" charset="-128"/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49DB9-0ACB-4DF1-BEF9-676473155C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4216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342860" indent="0">
              <a:buNone/>
              <a:defRPr sz="1500" b="1"/>
            </a:lvl2pPr>
            <a:lvl3pPr marL="685720" indent="0">
              <a:buNone/>
              <a:defRPr sz="1350" b="1"/>
            </a:lvl3pPr>
            <a:lvl4pPr marL="1028580" indent="0">
              <a:buNone/>
              <a:defRPr sz="1200" b="1"/>
            </a:lvl4pPr>
            <a:lvl5pPr marL="1371440" indent="0">
              <a:buNone/>
              <a:defRPr sz="1200" b="1"/>
            </a:lvl5pPr>
            <a:lvl6pPr marL="1714300" indent="0">
              <a:buNone/>
              <a:defRPr sz="1200" b="1"/>
            </a:lvl6pPr>
            <a:lvl7pPr marL="2057159" indent="0">
              <a:buNone/>
              <a:defRPr sz="1200" b="1"/>
            </a:lvl7pPr>
            <a:lvl8pPr marL="2400020" indent="0">
              <a:buNone/>
              <a:defRPr sz="1200" b="1"/>
            </a:lvl8pPr>
            <a:lvl9pPr marL="274287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342860" indent="0">
              <a:buNone/>
              <a:defRPr sz="1500" b="1"/>
            </a:lvl2pPr>
            <a:lvl3pPr marL="685720" indent="0">
              <a:buNone/>
              <a:defRPr sz="1350" b="1"/>
            </a:lvl3pPr>
            <a:lvl4pPr marL="1028580" indent="0">
              <a:buNone/>
              <a:defRPr sz="1200" b="1"/>
            </a:lvl4pPr>
            <a:lvl5pPr marL="1371440" indent="0">
              <a:buNone/>
              <a:defRPr sz="1200" b="1"/>
            </a:lvl5pPr>
            <a:lvl6pPr marL="1714300" indent="0">
              <a:buNone/>
              <a:defRPr sz="1200" b="1"/>
            </a:lvl6pPr>
            <a:lvl7pPr marL="2057159" indent="0">
              <a:buNone/>
              <a:defRPr sz="1200" b="1"/>
            </a:lvl7pPr>
            <a:lvl8pPr marL="2400020" indent="0">
              <a:buNone/>
              <a:defRPr sz="1200" b="1"/>
            </a:lvl8pPr>
            <a:lvl9pPr marL="274287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343589" y="6265778"/>
            <a:ext cx="4366022" cy="127000"/>
          </a:xfrm>
          <a:prstGeom prst="rect">
            <a:avLst/>
          </a:prstGeo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 sz="675" dirty="0" err="1" smtClean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1DE6A-B4B7-4862-A966-8EB1981035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3112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343589" y="6265778"/>
            <a:ext cx="4366022" cy="127000"/>
          </a:xfrm>
          <a:prstGeom prst="rect">
            <a:avLst/>
          </a:prstGeo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 sz="675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90918-AA75-4162-AF4F-E136BE9935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1687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343589" y="6265778"/>
            <a:ext cx="4366022" cy="127000"/>
          </a:xfrm>
          <a:prstGeom prst="rect">
            <a:avLst/>
          </a:prstGeo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 sz="675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FD9B1-5CBE-48F4-BCBB-58A6D2E3A3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3772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43589" y="6265778"/>
            <a:ext cx="4366022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5A4FF33-F47E-4A69-A567-753EADF8D0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7921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HEOMD-Domestic-template-0715201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207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043552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887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038" y="6457950"/>
            <a:ext cx="2622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10" name="Line 24"/>
          <p:cNvSpPr>
            <a:spLocks noChangeShapeType="1"/>
          </p:cNvSpPr>
          <p:nvPr userDrawn="1"/>
        </p:nvSpPr>
        <p:spPr bwMode="auto">
          <a:xfrm>
            <a:off x="4763" y="6583363"/>
            <a:ext cx="9140825" cy="0"/>
          </a:xfrm>
          <a:prstGeom prst="line">
            <a:avLst/>
          </a:prstGeom>
          <a:noFill/>
          <a:ln w="28575">
            <a:solidFill>
              <a:srgbClr val="00428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C2F4227-3C59-47DE-9D09-25DB6F1DCA6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7187689" y="6457950"/>
            <a:ext cx="1905000" cy="366713"/>
          </a:xfrm>
          <a:prstGeom prst="rect">
            <a:avLst/>
          </a:prstGeom>
          <a:ln/>
        </p:spPr>
        <p:txBody>
          <a:bodyPr anchor="b"/>
          <a:lstStyle>
            <a:lvl1pPr algn="r">
              <a:defRPr sz="1000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fld id="{F1F448E9-2D3C-4690-8DE3-F8C8BC3F666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891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6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7200900" y="645795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038" y="6457950"/>
            <a:ext cx="2622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10" name="Line 24"/>
          <p:cNvSpPr>
            <a:spLocks noChangeShapeType="1"/>
          </p:cNvSpPr>
          <p:nvPr userDrawn="1"/>
        </p:nvSpPr>
        <p:spPr bwMode="auto">
          <a:xfrm>
            <a:off x="4763" y="6583363"/>
            <a:ext cx="9140825" cy="0"/>
          </a:xfrm>
          <a:prstGeom prst="line">
            <a:avLst/>
          </a:prstGeom>
          <a:noFill/>
          <a:ln w="28575">
            <a:solidFill>
              <a:srgbClr val="00428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2148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, &quot;Bang Box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58159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28600" y="685800"/>
            <a:ext cx="8229600" cy="609600"/>
          </a:xfrm>
          <a:prstGeom prst="rect">
            <a:avLst/>
          </a:prstGeom>
        </p:spPr>
        <p:txBody>
          <a:bodyPr vert="horz"/>
          <a:lstStyle>
            <a:lvl1pPr marL="3175" indent="-3175">
              <a:buNone/>
              <a:defRPr sz="2400" b="0" i="1">
                <a:solidFill>
                  <a:srgbClr val="8C8D8E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228600" y="1371600"/>
            <a:ext cx="8077200" cy="4114800"/>
          </a:xfrm>
          <a:prstGeom prst="rect">
            <a:avLst/>
          </a:prstGeom>
        </p:spPr>
        <p:txBody>
          <a:bodyPr vert="horz"/>
          <a:lstStyle>
            <a:lvl1pPr marL="282575" indent="-282575">
              <a:buSzPct val="130000"/>
              <a:defRPr/>
            </a:lvl1pPr>
            <a:lvl2pPr marL="517525" indent="-227013">
              <a:defRPr sz="1800"/>
            </a:lvl2pPr>
            <a:lvl3pPr marL="800100" indent="-176213">
              <a:buSzPct val="125000"/>
              <a:defRPr sz="1800"/>
            </a:lvl3pPr>
            <a:lvl4pPr marL="1201738" indent="-228600">
              <a:defRPr sz="1800"/>
            </a:lvl4pPr>
            <a:lvl5pPr marL="1430338" indent="-176213">
              <a:buFont typeface="Arial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038" y="6457950"/>
            <a:ext cx="2622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8" name="Line 24"/>
          <p:cNvSpPr>
            <a:spLocks noChangeShapeType="1"/>
          </p:cNvSpPr>
          <p:nvPr userDrawn="1"/>
        </p:nvSpPr>
        <p:spPr bwMode="auto">
          <a:xfrm>
            <a:off x="4763" y="6583363"/>
            <a:ext cx="9140825" cy="0"/>
          </a:xfrm>
          <a:prstGeom prst="line">
            <a:avLst/>
          </a:prstGeom>
          <a:noFill/>
          <a:ln w="28575">
            <a:solidFill>
              <a:srgbClr val="00428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E7CD815E-5668-431F-9A3F-862EE53A96D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7187689" y="6457950"/>
            <a:ext cx="1905000" cy="366713"/>
          </a:xfrm>
          <a:prstGeom prst="rect">
            <a:avLst/>
          </a:prstGeom>
          <a:ln/>
        </p:spPr>
        <p:txBody>
          <a:bodyPr anchor="b"/>
          <a:lstStyle>
            <a:lvl1pPr algn="r">
              <a:defRPr sz="1000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fld id="{F1F448E9-2D3C-4690-8DE3-F8C8BC3F666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1712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330" y="102495"/>
            <a:ext cx="8076408" cy="74364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3300"/>
            <a:ext cx="8229600" cy="51228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038" y="6457950"/>
            <a:ext cx="2622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9" name="Line 24"/>
          <p:cNvSpPr>
            <a:spLocks noChangeShapeType="1"/>
          </p:cNvSpPr>
          <p:nvPr userDrawn="1"/>
        </p:nvSpPr>
        <p:spPr bwMode="auto">
          <a:xfrm>
            <a:off x="4763" y="6583363"/>
            <a:ext cx="9140825" cy="0"/>
          </a:xfrm>
          <a:prstGeom prst="line">
            <a:avLst/>
          </a:prstGeom>
          <a:noFill/>
          <a:ln w="28575">
            <a:solidFill>
              <a:srgbClr val="00428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AE48BD27-7269-449E-BAF7-9C156F47590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7187689" y="6457950"/>
            <a:ext cx="1905000" cy="366713"/>
          </a:xfrm>
          <a:prstGeom prst="rect">
            <a:avLst/>
          </a:prstGeom>
          <a:ln/>
        </p:spPr>
        <p:txBody>
          <a:bodyPr anchor="b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rgbClr val="0000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1F448E9-2D3C-4690-8DE3-F8C8BC3F666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309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20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038" y="6457950"/>
            <a:ext cx="2622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87689" y="6457950"/>
            <a:ext cx="190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000099"/>
                </a:solidFill>
              </a:defRPr>
            </a:lvl1pPr>
          </a:lstStyle>
          <a:p>
            <a:fld id="{D0BD0795-6237-49BA-8292-2D7880D490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038" y="884238"/>
            <a:ext cx="9042400" cy="553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885825" y="57150"/>
            <a:ext cx="82026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4" name="Picture 18" descr="Meatball_white_bg_1"/>
          <p:cNvPicPr>
            <a:picLocks noChangeAspect="1" noChangeArrowheads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25" y="3175"/>
            <a:ext cx="7953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20"/>
          <p:cNvGrpSpPr>
            <a:grpSpLocks/>
          </p:cNvGrpSpPr>
          <p:nvPr userDrawn="1"/>
        </p:nvGrpSpPr>
        <p:grpSpPr bwMode="auto">
          <a:xfrm>
            <a:off x="12700" y="695325"/>
            <a:ext cx="9131300" cy="127000"/>
            <a:chOff x="8" y="438"/>
            <a:chExt cx="5752" cy="80"/>
          </a:xfrm>
        </p:grpSpPr>
        <p:sp>
          <p:nvSpPr>
            <p:cNvPr id="1045" name="Line 21"/>
            <p:cNvSpPr>
              <a:spLocks noChangeShapeType="1"/>
            </p:cNvSpPr>
            <p:nvPr userDrawn="1"/>
          </p:nvSpPr>
          <p:spPr bwMode="auto">
            <a:xfrm>
              <a:off x="1286" y="498"/>
              <a:ext cx="4474" cy="5"/>
            </a:xfrm>
            <a:prstGeom prst="line">
              <a:avLst/>
            </a:prstGeom>
            <a:noFill/>
            <a:ln w="28575">
              <a:solidFill>
                <a:srgbClr val="00428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046" name="Rectangle 22"/>
            <p:cNvSpPr>
              <a:spLocks noChangeArrowheads="1"/>
            </p:cNvSpPr>
            <p:nvPr userDrawn="1"/>
          </p:nvSpPr>
          <p:spPr bwMode="auto">
            <a:xfrm>
              <a:off x="54" y="438"/>
              <a:ext cx="1025" cy="8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lIns="18288" tIns="9144" rIns="18288" bIns="9144"/>
            <a:lstStyle/>
            <a:p>
              <a:pPr>
                <a:defRPr/>
              </a:pPr>
              <a:r>
                <a:rPr lang="en-US" sz="1000" dirty="0">
                  <a:solidFill>
                    <a:srgbClr val="00428C"/>
                  </a:solidFill>
                </a:rPr>
                <a:t> John F. Kennedy Space Center/APO</a:t>
              </a:r>
            </a:p>
          </p:txBody>
        </p:sp>
        <p:sp>
          <p:nvSpPr>
            <p:cNvPr id="1047" name="Line 23"/>
            <p:cNvSpPr>
              <a:spLocks noChangeShapeType="1"/>
            </p:cNvSpPr>
            <p:nvPr userDrawn="1"/>
          </p:nvSpPr>
          <p:spPr bwMode="auto">
            <a:xfrm>
              <a:off x="8" y="503"/>
              <a:ext cx="52" cy="0"/>
            </a:xfrm>
            <a:prstGeom prst="line">
              <a:avLst/>
            </a:prstGeom>
            <a:noFill/>
            <a:ln w="28575">
              <a:solidFill>
                <a:srgbClr val="00428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1048" name="Line 24"/>
          <p:cNvSpPr>
            <a:spLocks noChangeShapeType="1"/>
          </p:cNvSpPr>
          <p:nvPr/>
        </p:nvSpPr>
        <p:spPr bwMode="auto">
          <a:xfrm>
            <a:off x="4763" y="6583363"/>
            <a:ext cx="9140825" cy="0"/>
          </a:xfrm>
          <a:prstGeom prst="line">
            <a:avLst/>
          </a:prstGeom>
          <a:noFill/>
          <a:ln w="28575">
            <a:solidFill>
              <a:srgbClr val="00428C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860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815" r:id="rId3"/>
    <p:sldLayoutId id="2147483769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767" r:id="rId14"/>
    <p:sldLayoutId id="2147483779" r:id="rId15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 New Roman" pitchFamily="18" charset="0"/>
        </a:defRPr>
      </a:lvl9pPr>
    </p:titleStyle>
    <p:bodyStyle>
      <a:lvl1pPr marL="228600" indent="-228600" algn="l" rtl="0" eaLnBrk="1" fontAlgn="base" hangingPunct="1">
        <a:spcBef>
          <a:spcPct val="0"/>
        </a:spcBef>
        <a:spcAft>
          <a:spcPct val="0"/>
        </a:spcAft>
        <a:buClr>
          <a:srgbClr val="CC0000"/>
        </a:buClr>
        <a:buSzPct val="75000"/>
        <a:buFont typeface="Wingdings" pitchFamily="2" charset="2"/>
        <a:buChar char="Ø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1" fontAlgn="base" hangingPunct="1">
        <a:spcBef>
          <a:spcPct val="0"/>
        </a:spcBef>
        <a:spcAft>
          <a:spcPct val="0"/>
        </a:spcAft>
        <a:buClr>
          <a:srgbClr val="00428C"/>
        </a:buClr>
        <a:buSzPct val="75000"/>
        <a:buFont typeface="Wingdings" pitchFamily="2" charset="2"/>
        <a:buChar char="Ø"/>
        <a:defRPr sz="2400">
          <a:solidFill>
            <a:schemeClr val="tx1"/>
          </a:solidFill>
          <a:latin typeface="+mn-lt"/>
        </a:defRPr>
      </a:lvl2pPr>
      <a:lvl3pPr marL="914400" indent="-227013" algn="l" rtl="0" eaLnBrk="1" fontAlgn="base" hangingPunct="1">
        <a:spcBef>
          <a:spcPct val="0"/>
        </a:spcBef>
        <a:spcAft>
          <a:spcPct val="0"/>
        </a:spcAft>
        <a:buClr>
          <a:srgbClr val="CC0000"/>
        </a:buClr>
        <a:buSzPct val="75000"/>
        <a:buFont typeface="Wingdings" pitchFamily="2" charset="2"/>
        <a:buChar char="Ø"/>
        <a:defRPr sz="2400">
          <a:solidFill>
            <a:schemeClr val="tx1"/>
          </a:solidFill>
          <a:latin typeface="+mn-lt"/>
        </a:defRPr>
      </a:lvl3pPr>
      <a:lvl4pPr marL="1258888" indent="-227013" algn="l" rtl="0" eaLnBrk="1" fontAlgn="base" hangingPunct="1">
        <a:spcBef>
          <a:spcPct val="0"/>
        </a:spcBef>
        <a:spcAft>
          <a:spcPct val="0"/>
        </a:spcAft>
        <a:buClr>
          <a:srgbClr val="00428C"/>
        </a:buClr>
        <a:buSzPct val="75000"/>
        <a:buFont typeface="Wingdings" pitchFamily="2" charset="2"/>
        <a:buChar char="Ø"/>
        <a:defRPr sz="2000">
          <a:solidFill>
            <a:schemeClr val="tx1"/>
          </a:solidFill>
          <a:latin typeface="+mn-lt"/>
        </a:defRPr>
      </a:lvl4pPr>
      <a:lvl5pPr marL="1601788" indent="-225425" algn="l" rtl="0" eaLnBrk="1" fontAlgn="base" hangingPunct="1">
        <a:spcBef>
          <a:spcPct val="0"/>
        </a:spcBef>
        <a:spcAft>
          <a:spcPct val="0"/>
        </a:spcAft>
        <a:buClr>
          <a:srgbClr val="CC0000"/>
        </a:buClr>
        <a:buSzPct val="75000"/>
        <a:buFont typeface="Wingdings" pitchFamily="2" charset="2"/>
        <a:buChar char="Ø"/>
        <a:defRPr sz="2000">
          <a:solidFill>
            <a:schemeClr val="tx1"/>
          </a:solidFill>
          <a:latin typeface="+mn-lt"/>
        </a:defRPr>
      </a:lvl5pPr>
      <a:lvl6pPr marL="2058988" indent="-225425" algn="l" rtl="0" eaLnBrk="1" fontAlgn="base" hangingPunct="1">
        <a:spcBef>
          <a:spcPct val="0"/>
        </a:spcBef>
        <a:spcAft>
          <a:spcPct val="0"/>
        </a:spcAft>
        <a:buClr>
          <a:srgbClr val="CC0000"/>
        </a:buClr>
        <a:buSzPct val="75000"/>
        <a:buFont typeface="Wingdings" pitchFamily="2" charset="2"/>
        <a:buChar char="Ø"/>
        <a:defRPr sz="2000">
          <a:solidFill>
            <a:schemeClr val="tx1"/>
          </a:solidFill>
          <a:latin typeface="+mn-lt"/>
        </a:defRPr>
      </a:lvl6pPr>
      <a:lvl7pPr marL="2516188" indent="-225425" algn="l" rtl="0" eaLnBrk="1" fontAlgn="base" hangingPunct="1">
        <a:spcBef>
          <a:spcPct val="0"/>
        </a:spcBef>
        <a:spcAft>
          <a:spcPct val="0"/>
        </a:spcAft>
        <a:buClr>
          <a:srgbClr val="CC0000"/>
        </a:buClr>
        <a:buSzPct val="75000"/>
        <a:buFont typeface="Wingdings" pitchFamily="2" charset="2"/>
        <a:buChar char="Ø"/>
        <a:defRPr sz="2000">
          <a:solidFill>
            <a:schemeClr val="tx1"/>
          </a:solidFill>
          <a:latin typeface="+mn-lt"/>
        </a:defRPr>
      </a:lvl7pPr>
      <a:lvl8pPr marL="2973388" indent="-225425" algn="l" rtl="0" eaLnBrk="1" fontAlgn="base" hangingPunct="1">
        <a:spcBef>
          <a:spcPct val="0"/>
        </a:spcBef>
        <a:spcAft>
          <a:spcPct val="0"/>
        </a:spcAft>
        <a:buClr>
          <a:srgbClr val="CC0000"/>
        </a:buClr>
        <a:buSzPct val="75000"/>
        <a:buFont typeface="Wingdings" pitchFamily="2" charset="2"/>
        <a:buChar char="Ø"/>
        <a:defRPr sz="2000">
          <a:solidFill>
            <a:schemeClr val="tx1"/>
          </a:solidFill>
          <a:latin typeface="+mn-lt"/>
        </a:defRPr>
      </a:lvl8pPr>
      <a:lvl9pPr marL="3430588" indent="-225425" algn="l" rtl="0" eaLnBrk="1" fontAlgn="base" hangingPunct="1">
        <a:spcBef>
          <a:spcPct val="0"/>
        </a:spcBef>
        <a:spcAft>
          <a:spcPct val="0"/>
        </a:spcAft>
        <a:buClr>
          <a:srgbClr val="CC0000"/>
        </a:buClr>
        <a:buSzPct val="75000"/>
        <a:buFont typeface="Wingdings" pitchFamily="2" charset="2"/>
        <a:buChar char="Ø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7" descr="NASA insignia RGB"/>
          <p:cNvPicPr>
            <a:picLocks noChangeAspect="1" noChangeArrowheads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2075"/>
            <a:ext cx="71755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038" y="6457950"/>
            <a:ext cx="2622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7820BB-6C6C-43F8-A482-B55546A4320F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7187689" y="6457950"/>
            <a:ext cx="1905000" cy="366713"/>
          </a:xfrm>
          <a:prstGeom prst="rect">
            <a:avLst/>
          </a:prstGeom>
          <a:ln/>
        </p:spPr>
        <p:txBody>
          <a:bodyPr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0BD0795-6237-49BA-8292-2D7880D490C5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  <p:sp>
        <p:nvSpPr>
          <p:cNvPr id="10" name="Line 24">
            <a:extLst>
              <a:ext uri="{FF2B5EF4-FFF2-40B4-BE49-F238E27FC236}">
                <a16:creationId xmlns:a16="http://schemas.microsoft.com/office/drawing/2014/main" id="{FD45A90E-7D9C-44FF-A52B-F67E047B1B7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763" y="6583363"/>
            <a:ext cx="9140825" cy="0"/>
          </a:xfrm>
          <a:prstGeom prst="line">
            <a:avLst/>
          </a:prstGeom>
          <a:noFill/>
          <a:ln w="28575">
            <a:solidFill>
              <a:srgbClr val="00428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905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</p:sldLayoutIdLst>
  <p:hf hdr="0" ftr="0" dt="0"/>
  <p:txStyles>
    <p:titleStyle>
      <a:lvl1pPr algn="ctr" defTabSz="457189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18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18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18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18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189" algn="ctr" defTabSz="45718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377" algn="ctr" defTabSz="45718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566" algn="ctr" defTabSz="45718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754" algn="ctr" defTabSz="45718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0" indent="0" algn="l" defTabSz="457189" rtl="0" eaLnBrk="0" fontAlgn="base" hangingPunct="0">
        <a:spcBef>
          <a:spcPct val="20000"/>
        </a:spcBef>
        <a:spcAft>
          <a:spcPct val="0"/>
        </a:spcAft>
        <a:buFont typeface="Arial" charset="0"/>
        <a:buNone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457189" indent="0" algn="l" defTabSz="45718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2971" indent="-228594" algn="l" defTabSz="457189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160" indent="-228594" algn="l" defTabSz="457189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349" indent="-228594" algn="l" defTabSz="457189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9334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68572" tIns="34286" rIns="68572" bIns="34286" anchor="ctr"/>
          <a:lstStyle/>
          <a:p>
            <a:pPr algn="ctr">
              <a:defRPr/>
            </a:pPr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251222" y="103188"/>
            <a:ext cx="681037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1223" y="1003301"/>
            <a:ext cx="8654653" cy="5354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18313" y="6445350"/>
            <a:ext cx="2133600" cy="365125"/>
          </a:xfrm>
          <a:prstGeom prst="rect">
            <a:avLst/>
          </a:prstGeom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prstClr val="black"/>
                </a:solidFill>
                <a:cs typeface="Arial" charset="0"/>
              </a:defRPr>
            </a:lvl1pPr>
          </a:lstStyle>
          <a:p>
            <a:pPr>
              <a:defRPr/>
            </a:pPr>
            <a:fld id="{482473A0-5DE3-47BC-9D6E-F9239329067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585060" y="6605583"/>
            <a:ext cx="239169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50" dirty="0">
                <a:solidFill>
                  <a:srgbClr val="FB6519"/>
                </a:solidFill>
                <a:highlight>
                  <a:srgbClr val="FFFF00"/>
                </a:highlight>
                <a:latin typeface="Arial"/>
                <a:cs typeface="Arial"/>
              </a:rPr>
              <a:t> 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BAE60D-0438-474E-961C-8B00EB0BB76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210800" y="-390314"/>
            <a:ext cx="1626766" cy="162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950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</p:sldLayoutIdLst>
  <p:hf hdr="0" ftr="0" dt="0"/>
  <p:txStyles>
    <p:titleStyle>
      <a:lvl1pPr algn="l" defTabSz="341710" rtl="0" fontAlgn="base">
        <a:spcBef>
          <a:spcPct val="0"/>
        </a:spcBef>
        <a:spcAft>
          <a:spcPct val="0"/>
        </a:spcAft>
        <a:defRPr sz="21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341710" rtl="0" fontAlgn="base">
        <a:spcBef>
          <a:spcPct val="0"/>
        </a:spcBef>
        <a:spcAft>
          <a:spcPct val="0"/>
        </a:spcAft>
        <a:defRPr sz="2100" b="1">
          <a:solidFill>
            <a:schemeClr val="bg1"/>
          </a:solidFill>
          <a:latin typeface="Arial" charset="0"/>
          <a:ea typeface="ヒラギノ角ゴ Pro W3" charset="-128"/>
          <a:cs typeface="Arial" panose="020B0604020202020204" pitchFamily="34" charset="0"/>
        </a:defRPr>
      </a:lvl2pPr>
      <a:lvl3pPr algn="l" defTabSz="341710" rtl="0" fontAlgn="base">
        <a:spcBef>
          <a:spcPct val="0"/>
        </a:spcBef>
        <a:spcAft>
          <a:spcPct val="0"/>
        </a:spcAft>
        <a:defRPr sz="2100" b="1">
          <a:solidFill>
            <a:schemeClr val="bg1"/>
          </a:solidFill>
          <a:latin typeface="Arial" charset="0"/>
          <a:ea typeface="ヒラギノ角ゴ Pro W3" charset="-128"/>
          <a:cs typeface="Arial" panose="020B0604020202020204" pitchFamily="34" charset="0"/>
        </a:defRPr>
      </a:lvl3pPr>
      <a:lvl4pPr algn="l" defTabSz="341710" rtl="0" fontAlgn="base">
        <a:spcBef>
          <a:spcPct val="0"/>
        </a:spcBef>
        <a:spcAft>
          <a:spcPct val="0"/>
        </a:spcAft>
        <a:defRPr sz="2100" b="1">
          <a:solidFill>
            <a:schemeClr val="bg1"/>
          </a:solidFill>
          <a:latin typeface="Arial" charset="0"/>
          <a:ea typeface="ヒラギノ角ゴ Pro W3" charset="-128"/>
          <a:cs typeface="Arial" panose="020B0604020202020204" pitchFamily="34" charset="0"/>
        </a:defRPr>
      </a:lvl4pPr>
      <a:lvl5pPr algn="l" defTabSz="341710" rtl="0" fontAlgn="base">
        <a:spcBef>
          <a:spcPct val="0"/>
        </a:spcBef>
        <a:spcAft>
          <a:spcPct val="0"/>
        </a:spcAft>
        <a:defRPr sz="2100" b="1">
          <a:solidFill>
            <a:schemeClr val="bg1"/>
          </a:solidFill>
          <a:latin typeface="Arial" charset="0"/>
          <a:ea typeface="ヒラギノ角ゴ Pro W3" charset="-128"/>
          <a:cs typeface="Arial" panose="020B0604020202020204" pitchFamily="34" charset="0"/>
        </a:defRPr>
      </a:lvl5pPr>
      <a:lvl6pPr marL="342860" algn="ctr" defTabSz="34286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685720" algn="ctr" defTabSz="34286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028580" algn="ctr" defTabSz="34286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371440" algn="ctr" defTabSz="34286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255985" indent="-255985" algn="l" defTabSz="34171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100"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556022" indent="-213122" algn="l" defTabSz="34171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856060" indent="-170260" algn="l" defTabSz="34171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198960" indent="-170260" algn="l" defTabSz="34171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1541860" indent="-170260" algn="l" defTabSz="34171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1885730" indent="-171430" algn="l" defTabSz="34286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590" indent="-171430" algn="l" defTabSz="34286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49" indent="-171430" algn="l" defTabSz="34286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10" indent="-171430" algn="l" defTabSz="34286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6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0" algn="l" defTabSz="34286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20" algn="l" defTabSz="34286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80" algn="l" defTabSz="34286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40" algn="l" defTabSz="34286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00" algn="l" defTabSz="34286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59" algn="l" defTabSz="34286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20" algn="l" defTabSz="34286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879" algn="l" defTabSz="34286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7" descr="NASA insignia RGB"/>
          <p:cNvPicPr>
            <a:picLocks noChangeAspect="1" noChangeArrowheads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2075"/>
            <a:ext cx="71755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038" y="6457950"/>
            <a:ext cx="2622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100"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Center Chief Technologist – KCMC Report for  July 2020  -  Dec 2020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15E999D2-C2D5-4B7C-83EA-FEFD84306B1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7187689" y="6457950"/>
            <a:ext cx="1905000" cy="366713"/>
          </a:xfrm>
          <a:prstGeom prst="rect">
            <a:avLst/>
          </a:prstGeom>
          <a:ln/>
        </p:spPr>
        <p:txBody>
          <a:bodyPr anchor="b"/>
          <a:lstStyle>
            <a:lvl1pPr algn="r">
              <a:defRPr sz="1000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fld id="{F1F448E9-2D3C-4690-8DE3-F8C8BC3F666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57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5" r:id="rId5"/>
  </p:sldLayoutIdLst>
  <p:hf hdr="0" ftr="0" dt="0"/>
  <p:txStyles>
    <p:titleStyle>
      <a:lvl1pPr algn="ctr" defTabSz="457189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18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18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18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18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189" algn="ctr" defTabSz="45718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377" algn="ctr" defTabSz="45718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566" algn="ctr" defTabSz="45718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754" algn="ctr" defTabSz="45718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0" indent="0" algn="l" defTabSz="457189" rtl="0" eaLnBrk="0" fontAlgn="base" hangingPunct="0">
        <a:spcBef>
          <a:spcPct val="20000"/>
        </a:spcBef>
        <a:spcAft>
          <a:spcPct val="0"/>
        </a:spcAft>
        <a:buFont typeface="Arial" charset="0"/>
        <a:buNone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457189" indent="0" algn="l" defTabSz="45718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2971" indent="-228594" algn="l" defTabSz="457189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160" indent="-228594" algn="l" defTabSz="457189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349" indent="-228594" algn="l" defTabSz="457189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mailto:Kathleen..loftin@nasa.gov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bir.nasa.gov/" TargetMode="External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science.nasa.gov/researchers/sara/how-to-guide/nspires-registration" TargetMode="External"/><Relationship Id="rId4" Type="http://schemas.openxmlformats.org/officeDocument/2006/relationships/hyperlink" Target="http://nspires.nasaprs.com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science.nasa.gov/researchers/sara/how-to-guide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science.nasa.gov/researchers/volunteer-review-panels" TargetMode="Externa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199017" y="4441825"/>
            <a:ext cx="3876721" cy="1752600"/>
          </a:xfrm>
        </p:spPr>
        <p:txBody>
          <a:bodyPr/>
          <a:lstStyle/>
          <a:p>
            <a:r>
              <a:rPr lang="en-US" sz="1800" dirty="0"/>
              <a:t>Kathleen B. Loftin, Ph.D.</a:t>
            </a:r>
          </a:p>
          <a:p>
            <a:r>
              <a:rPr lang="en-US" sz="1800" dirty="0"/>
              <a:t>Deputy Center Chief Technologist</a:t>
            </a:r>
          </a:p>
          <a:p>
            <a:r>
              <a:rPr lang="en-US" sz="1800" dirty="0"/>
              <a:t>NASA Kennedy Space Center</a:t>
            </a:r>
          </a:p>
          <a:p>
            <a:r>
              <a:rPr lang="en-US" sz="1800" dirty="0">
                <a:hlinkClick r:id="rId2"/>
              </a:rPr>
              <a:t>Kathleen.loftin@nasa.gov</a:t>
            </a:r>
            <a:endParaRPr lang="en-US" sz="1800" dirty="0"/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78202" y="844732"/>
            <a:ext cx="7772400" cy="1137194"/>
          </a:xfrm>
        </p:spPr>
        <p:txBody>
          <a:bodyPr/>
          <a:lstStyle/>
          <a:p>
            <a:pPr algn="ctr"/>
            <a:r>
              <a:rPr lang="en-US" dirty="0"/>
              <a:t>KSC Research and Technology Portfolio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B28D1228-35A0-4F48-959E-F1682E78C5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365" y="116484"/>
            <a:ext cx="634870" cy="5693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02" y="2717074"/>
            <a:ext cx="3452375" cy="309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560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81" y="236538"/>
            <a:ext cx="8202613" cy="647700"/>
          </a:xfrm>
        </p:spPr>
        <p:txBody>
          <a:bodyPr/>
          <a:lstStyle/>
          <a:p>
            <a:pPr algn="r"/>
            <a:r>
              <a:rPr lang="en-US" sz="2800" b="1" dirty="0"/>
              <a:t>KSC Research and Technology Guiding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KSC Research and Technology is mission driven and technology focused</a:t>
            </a:r>
          </a:p>
          <a:p>
            <a:r>
              <a:rPr lang="en-US" dirty="0"/>
              <a:t>Focused on filling specific technology gaps </a:t>
            </a:r>
          </a:p>
          <a:p>
            <a:r>
              <a:rPr lang="en-US" dirty="0"/>
              <a:t>Applied research with a broad team of both scientists and engineers</a:t>
            </a:r>
          </a:p>
          <a:p>
            <a:r>
              <a:rPr lang="en-US" dirty="0"/>
              <a:t>Our Researchers: </a:t>
            </a:r>
          </a:p>
          <a:p>
            <a:pPr lvl="1"/>
            <a:r>
              <a:rPr lang="en-US" dirty="0"/>
              <a:t>Flexible to meet NASA’s mission priorities and resources</a:t>
            </a:r>
          </a:p>
          <a:p>
            <a:pPr lvl="1"/>
            <a:r>
              <a:rPr lang="en-US" dirty="0"/>
              <a:t>Work across many disciplines collaboratively</a:t>
            </a:r>
          </a:p>
          <a:p>
            <a:pPr lvl="1"/>
            <a:r>
              <a:rPr lang="en-US" dirty="0"/>
              <a:t>Partner with other Centers, commercial entities, and academia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0795-6237-49BA-8292-2D7880D490C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53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 descr="Diagram&#10;&#10;Description automatically generated">
            <a:extLst>
              <a:ext uri="{FF2B5EF4-FFF2-40B4-BE49-F238E27FC236}">
                <a16:creationId xmlns:a16="http://schemas.microsoft.com/office/drawing/2014/main" id="{B28D1228-35A0-4F48-959E-F1682E78C5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365" y="116484"/>
            <a:ext cx="634870" cy="569316"/>
          </a:xfrm>
          <a:prstGeom prst="rect">
            <a:avLst/>
          </a:prstGeom>
        </p:spPr>
      </p:pic>
      <p:sp>
        <p:nvSpPr>
          <p:cNvPr id="64" name="Slide Number Placeholder 4">
            <a:extLst>
              <a:ext uri="{FF2B5EF4-FFF2-40B4-BE49-F238E27FC236}">
                <a16:creationId xmlns:a16="http://schemas.microsoft.com/office/drawing/2014/main" id="{95CA752B-8292-4E94-B55E-56DC6E67BBDA}"/>
              </a:ext>
            </a:extLst>
          </p:cNvPr>
          <p:cNvSpPr txBox="1">
            <a:spLocks/>
          </p:cNvSpPr>
          <p:nvPr/>
        </p:nvSpPr>
        <p:spPr bwMode="auto">
          <a:xfrm>
            <a:off x="7187176" y="6584155"/>
            <a:ext cx="1905000" cy="30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1" latinLnBrk="0" hangingPunct="1">
              <a:defRPr sz="1000" kern="1200" smtClean="0">
                <a:solidFill>
                  <a:srgbClr val="0000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E84D2CAA-23B5-43A1-B179-28619DB50F53}" type="slidenum">
              <a:rPr lang="en-US" smtClean="0"/>
              <a:pPr algn="r">
                <a:defRPr/>
              </a:pPr>
              <a:t>3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6EE731A-BBC5-4167-9FFF-C0E82148B6DE}"/>
              </a:ext>
            </a:extLst>
          </p:cNvPr>
          <p:cNvSpPr txBox="1">
            <a:spLocks/>
          </p:cNvSpPr>
          <p:nvPr/>
        </p:nvSpPr>
        <p:spPr bwMode="auto">
          <a:xfrm>
            <a:off x="1028341" y="44677"/>
            <a:ext cx="6458309" cy="68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82500" lnSpcReduction="200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2800" b="1" kern="0" dirty="0">
                <a:solidFill>
                  <a:srgbClr val="000099"/>
                </a:solidFill>
              </a:rPr>
              <a:t>R&amp;T Portfolio – NASA CCT</a:t>
            </a:r>
            <a:br>
              <a:rPr lang="en-US" sz="2800" b="1" kern="0" dirty="0">
                <a:solidFill>
                  <a:srgbClr val="000099"/>
                </a:solidFill>
              </a:rPr>
            </a:br>
            <a:r>
              <a:rPr lang="en-US" sz="2800" b="1" kern="0" dirty="0">
                <a:solidFill>
                  <a:srgbClr val="000099"/>
                </a:solidFill>
              </a:rPr>
              <a:t> </a:t>
            </a:r>
          </a:p>
        </p:txBody>
      </p:sp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6FED22B6-A674-4402-8A82-48A4D89B8784}"/>
              </a:ext>
            </a:extLst>
          </p:cNvPr>
          <p:cNvSpPr txBox="1">
            <a:spLocks/>
          </p:cNvSpPr>
          <p:nvPr/>
        </p:nvSpPr>
        <p:spPr>
          <a:xfrm>
            <a:off x="3451" y="810459"/>
            <a:ext cx="9138042" cy="65353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SzPct val="75000"/>
              <a:buFont typeface="Wingdings" pitchFamily="2" charset="2"/>
              <a:buChar char="Ø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860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428C"/>
              </a:buClr>
              <a:buSzPct val="75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+mn-lt"/>
              </a:defRPr>
            </a:lvl2pPr>
            <a:lvl3pPr marL="914400" indent="-227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SzPct val="75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+mn-lt"/>
              </a:defRPr>
            </a:lvl3pPr>
            <a:lvl4pPr marL="1258888" indent="-227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428C"/>
              </a:buClr>
              <a:buSzPct val="75000"/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4pPr>
            <a:lvl5pPr marL="1601788" indent="-2254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SzPct val="75000"/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5pPr>
            <a:lvl6pPr marL="2058988" indent="-2254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SzPct val="75000"/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6pPr>
            <a:lvl7pPr marL="2516188" indent="-2254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SzPct val="75000"/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7pPr>
            <a:lvl8pPr marL="2973388" indent="-2254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SzPct val="75000"/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8pPr>
            <a:lvl9pPr marL="3430588" indent="-2254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SzPct val="75000"/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600" kern="0" dirty="0">
                <a:ea typeface="+mn-lt"/>
                <a:cs typeface="+mn-lt"/>
              </a:rPr>
              <a:t>Coordinated R&amp;T Portfolio Alignment to “</a:t>
            </a:r>
            <a:r>
              <a:rPr lang="en-US" sz="1600" kern="0" dirty="0">
                <a:highlight>
                  <a:srgbClr val="30C230"/>
                </a:highlight>
                <a:ea typeface="+mn-lt"/>
                <a:cs typeface="+mn-lt"/>
              </a:rPr>
              <a:t>Primary</a:t>
            </a:r>
            <a:r>
              <a:rPr lang="en-US" sz="1600" kern="0" dirty="0">
                <a:ea typeface="+mn-lt"/>
                <a:cs typeface="+mn-lt"/>
              </a:rPr>
              <a:t>” and “</a:t>
            </a:r>
            <a:r>
              <a:rPr lang="en-US" sz="1600" kern="0" dirty="0">
                <a:highlight>
                  <a:srgbClr val="FFFF00"/>
                </a:highlight>
                <a:ea typeface="+mn-lt"/>
                <a:cs typeface="+mn-lt"/>
              </a:rPr>
              <a:t>Supporting</a:t>
            </a:r>
            <a:r>
              <a:rPr lang="en-US" sz="1600" kern="0" dirty="0">
                <a:ea typeface="+mn-lt"/>
                <a:cs typeface="+mn-lt"/>
              </a:rPr>
              <a:t>” Center Roles </a:t>
            </a:r>
            <a:br>
              <a:rPr lang="en-US" sz="1600" kern="0" dirty="0">
                <a:ea typeface="+mn-lt"/>
                <a:cs typeface="+mn-lt"/>
              </a:rPr>
            </a:br>
            <a:r>
              <a:rPr lang="en-US" sz="1200" kern="0" dirty="0">
                <a:ea typeface="+mn-lt"/>
                <a:cs typeface="+mn-lt"/>
              </a:rPr>
              <a:t>(Per NPD 1000.3, v3.1 “The NASA Organization”, August 2020)</a:t>
            </a:r>
            <a:endParaRPr lang="en-US" sz="1200" kern="0" dirty="0">
              <a:cs typeface="Times New Roman"/>
            </a:endParaRPr>
          </a:p>
          <a:p>
            <a:pPr marL="685800" lvl="2" indent="0">
              <a:buNone/>
            </a:pPr>
            <a:endParaRPr lang="en-US" sz="1050" kern="0" dirty="0">
              <a:highlight>
                <a:srgbClr val="00FFFF"/>
              </a:highlight>
              <a:cs typeface="Times New Roman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A567802-B81B-4805-B58F-5BB870E20368}"/>
              </a:ext>
            </a:extLst>
          </p:cNvPr>
          <p:cNvGrpSpPr/>
          <p:nvPr/>
        </p:nvGrpSpPr>
        <p:grpSpPr>
          <a:xfrm>
            <a:off x="88674" y="1347363"/>
            <a:ext cx="8979186" cy="5180234"/>
            <a:chOff x="82407" y="825284"/>
            <a:chExt cx="8979186" cy="5936265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6C4D6C3-359A-4C11-ACBB-2A249FC9268F}"/>
                </a:ext>
              </a:extLst>
            </p:cNvPr>
            <p:cNvCxnSpPr/>
            <p:nvPr/>
          </p:nvCxnSpPr>
          <p:spPr>
            <a:xfrm>
              <a:off x="4655347" y="1321911"/>
              <a:ext cx="1" cy="23604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828B91D-7D28-4F74-97FC-C068FCCD111A}"/>
                </a:ext>
              </a:extLst>
            </p:cNvPr>
            <p:cNvCxnSpPr/>
            <p:nvPr/>
          </p:nvCxnSpPr>
          <p:spPr>
            <a:xfrm rot="16200000">
              <a:off x="200428" y="4158716"/>
              <a:ext cx="1" cy="23604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B7B3650-E154-46EC-A358-E4FF829C20BB}"/>
                </a:ext>
              </a:extLst>
            </p:cNvPr>
            <p:cNvSpPr/>
            <p:nvPr/>
          </p:nvSpPr>
          <p:spPr>
            <a:xfrm>
              <a:off x="1701183" y="825284"/>
              <a:ext cx="2436812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HUMAN EXPLORATION &amp; SPACE OPERATIONS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840BDBB-AEDC-4A8A-BCDD-DE8F5FD02EB3}"/>
                </a:ext>
              </a:extLst>
            </p:cNvPr>
            <p:cNvSpPr/>
            <p:nvPr/>
          </p:nvSpPr>
          <p:spPr>
            <a:xfrm>
              <a:off x="3034799" y="1448214"/>
              <a:ext cx="3585515" cy="35767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Ground Operations and Services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55F77F8-2629-4C10-8D40-4EFD4E10C9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409" y="1333364"/>
              <a:ext cx="4592828" cy="190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4B2F412-2C24-4939-987C-E774776A7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407" y="1352690"/>
              <a:ext cx="9368" cy="29240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8F1E204-A9B3-4A93-921F-80E4728138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88270" y="1821788"/>
              <a:ext cx="1" cy="1821283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E211DFF-AC53-47F8-AD93-FF2E9E20A9F3}"/>
                </a:ext>
              </a:extLst>
            </p:cNvPr>
            <p:cNvCxnSpPr/>
            <p:nvPr/>
          </p:nvCxnSpPr>
          <p:spPr>
            <a:xfrm>
              <a:off x="3065873" y="2195686"/>
              <a:ext cx="304801" cy="110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0344E12-05FC-416C-8955-D9D86493FF91}"/>
                </a:ext>
              </a:extLst>
            </p:cNvPr>
            <p:cNvCxnSpPr/>
            <p:nvPr/>
          </p:nvCxnSpPr>
          <p:spPr>
            <a:xfrm>
              <a:off x="3075653" y="3644172"/>
              <a:ext cx="304801" cy="110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215F38C-7795-41C4-9606-BD81B836B21A}"/>
                </a:ext>
              </a:extLst>
            </p:cNvPr>
            <p:cNvCxnSpPr/>
            <p:nvPr/>
          </p:nvCxnSpPr>
          <p:spPr>
            <a:xfrm>
              <a:off x="2797599" y="4089281"/>
              <a:ext cx="27741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3D21CC5-80CA-4D5D-9F28-F9FF81D5758E}"/>
                </a:ext>
              </a:extLst>
            </p:cNvPr>
            <p:cNvCxnSpPr/>
            <p:nvPr/>
          </p:nvCxnSpPr>
          <p:spPr>
            <a:xfrm>
              <a:off x="3065873" y="2914737"/>
              <a:ext cx="27741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5134635-30A7-4B2A-B58F-2A76E25CD526}"/>
                </a:ext>
              </a:extLst>
            </p:cNvPr>
            <p:cNvSpPr/>
            <p:nvPr/>
          </p:nvSpPr>
          <p:spPr>
            <a:xfrm>
              <a:off x="3260992" y="1896041"/>
              <a:ext cx="3371429" cy="5041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Designing, developing, operating, sustaining flight and ground systems and support infrastructure, </a:t>
              </a: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including</a:t>
              </a: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integration and testing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9BAA052-0C4E-497B-9F86-4F0277DAA037}"/>
                </a:ext>
              </a:extLst>
            </p:cNvPr>
            <p:cNvSpPr/>
            <p:nvPr/>
          </p:nvSpPr>
          <p:spPr>
            <a:xfrm>
              <a:off x="3260992" y="2486896"/>
              <a:ext cx="3359323" cy="9502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Launch processing for launch vehicle and spacecraft: Processing, servicing, maintenance, command, control, telemetry, launch, landing </a:t>
              </a: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and</a:t>
              </a: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recovery</a:t>
              </a: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operations</a:t>
              </a: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; also includes support for processing crew (work to maximize shared equipment, </a:t>
              </a: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resources, processes, and systems</a:t>
              </a: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with GSFC/WFF)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2413035-427A-40CC-AE74-65769BBB0495}"/>
                </a:ext>
              </a:extLst>
            </p:cNvPr>
            <p:cNvSpPr/>
            <p:nvPr/>
          </p:nvSpPr>
          <p:spPr>
            <a:xfrm>
              <a:off x="3260992" y="3525121"/>
              <a:ext cx="3348778" cy="37101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Launch range: Orbital (work to maximize shared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equipment with GSFC/WFF)</a:t>
              </a: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060A58B-D9F2-4B24-8D45-35BEEFA76C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08628" y="1330632"/>
              <a:ext cx="12698" cy="36246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A02F7C7-1DA4-4C0E-8C22-2E8F8A69E2FB}"/>
                </a:ext>
              </a:extLst>
            </p:cNvPr>
            <p:cNvCxnSpPr/>
            <p:nvPr/>
          </p:nvCxnSpPr>
          <p:spPr>
            <a:xfrm>
              <a:off x="1186823" y="1324997"/>
              <a:ext cx="1" cy="37409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E803977-A3EE-4E54-BE2D-19FEFA577D8B}"/>
                </a:ext>
              </a:extLst>
            </p:cNvPr>
            <p:cNvSpPr/>
            <p:nvPr/>
          </p:nvSpPr>
          <p:spPr>
            <a:xfrm>
              <a:off x="356322" y="1486820"/>
              <a:ext cx="1595461" cy="34406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Research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FC86824-0286-4369-BFCB-0D4A3FA1C06D}"/>
                </a:ext>
              </a:extLst>
            </p:cNvPr>
            <p:cNvCxnSpPr/>
            <p:nvPr/>
          </p:nvCxnSpPr>
          <p:spPr>
            <a:xfrm>
              <a:off x="485425" y="1816008"/>
              <a:ext cx="0" cy="38110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414637F-3F98-43E7-A370-B1AC106FE192}"/>
                </a:ext>
              </a:extLst>
            </p:cNvPr>
            <p:cNvCxnSpPr>
              <a:cxnSpLocks/>
            </p:cNvCxnSpPr>
            <p:nvPr/>
          </p:nvCxnSpPr>
          <p:spPr>
            <a:xfrm>
              <a:off x="466567" y="2205946"/>
              <a:ext cx="250240" cy="4036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2EECB71-1362-4086-ACE3-7F7598F12C0F}"/>
                </a:ext>
              </a:extLst>
            </p:cNvPr>
            <p:cNvSpPr/>
            <p:nvPr/>
          </p:nvSpPr>
          <p:spPr>
            <a:xfrm>
              <a:off x="596241" y="1989157"/>
              <a:ext cx="1808606" cy="43275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Plant research and production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4FA234F-78D0-4134-BF41-BDC4532A337F}"/>
                </a:ext>
              </a:extLst>
            </p:cNvPr>
            <p:cNvCxnSpPr/>
            <p:nvPr/>
          </p:nvCxnSpPr>
          <p:spPr>
            <a:xfrm>
              <a:off x="486757" y="3462153"/>
              <a:ext cx="304801" cy="110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0D7AC4C-EE90-4AC2-A36D-34E78B9A7F39}"/>
                </a:ext>
              </a:extLst>
            </p:cNvPr>
            <p:cNvSpPr/>
            <p:nvPr/>
          </p:nvSpPr>
          <p:spPr>
            <a:xfrm>
              <a:off x="626307" y="3296164"/>
              <a:ext cx="1742417" cy="5315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Biological sciences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(plant research and production)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4D9F06A-DDB9-4716-A8AB-FCDA7AC7CF67}"/>
                </a:ext>
              </a:extLst>
            </p:cNvPr>
            <p:cNvSpPr/>
            <p:nvPr/>
          </p:nvSpPr>
          <p:spPr>
            <a:xfrm>
              <a:off x="365349" y="2626520"/>
              <a:ext cx="1595461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Technology and Development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EC37E3D-FF41-4189-83E8-3974125478AF}"/>
                </a:ext>
              </a:extLst>
            </p:cNvPr>
            <p:cNvCxnSpPr/>
            <p:nvPr/>
          </p:nvCxnSpPr>
          <p:spPr>
            <a:xfrm flipH="1">
              <a:off x="486757" y="3086228"/>
              <a:ext cx="8112" cy="37199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01824FA-B61F-4EEA-8BB4-B6E976603AFC}"/>
                </a:ext>
              </a:extLst>
            </p:cNvPr>
            <p:cNvSpPr/>
            <p:nvPr/>
          </p:nvSpPr>
          <p:spPr>
            <a:xfrm>
              <a:off x="2993357" y="3974052"/>
              <a:ext cx="1794612" cy="31317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ISS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AF1CCB0-20AC-4FFB-8B9C-B109A94B44FB}"/>
                </a:ext>
              </a:extLst>
            </p:cNvPr>
            <p:cNvCxnSpPr/>
            <p:nvPr/>
          </p:nvCxnSpPr>
          <p:spPr>
            <a:xfrm>
              <a:off x="3078196" y="4270819"/>
              <a:ext cx="2341" cy="2286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2156631-7B84-4B5E-A921-89EDBB74327C}"/>
                </a:ext>
              </a:extLst>
            </p:cNvPr>
            <p:cNvCxnSpPr>
              <a:cxnSpLocks/>
            </p:cNvCxnSpPr>
            <p:nvPr/>
          </p:nvCxnSpPr>
          <p:spPr>
            <a:xfrm>
              <a:off x="3080537" y="4499419"/>
              <a:ext cx="224473" cy="110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9060BDA-487E-440D-912A-0D775D88E249}"/>
                </a:ext>
              </a:extLst>
            </p:cNvPr>
            <p:cNvSpPr/>
            <p:nvPr/>
          </p:nvSpPr>
          <p:spPr>
            <a:xfrm>
              <a:off x="3305010" y="4345852"/>
              <a:ext cx="2759796" cy="44061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Payload and flight science experiments: process, </a:t>
              </a: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assembly,</a:t>
              </a: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integration, test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D5F0F32-E51D-4AF5-8A1E-51918D61146F}"/>
                </a:ext>
              </a:extLst>
            </p:cNvPr>
            <p:cNvSpPr/>
            <p:nvPr/>
          </p:nvSpPr>
          <p:spPr>
            <a:xfrm>
              <a:off x="3352432" y="5677227"/>
              <a:ext cx="2548034" cy="26665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Launch Service Program</a:t>
              </a: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B82EE38-D0E9-4413-8A18-61D89F9B760B}"/>
                </a:ext>
              </a:extLst>
            </p:cNvPr>
            <p:cNvSpPr/>
            <p:nvPr/>
          </p:nvSpPr>
          <p:spPr>
            <a:xfrm>
              <a:off x="3352432" y="6031880"/>
              <a:ext cx="2563338" cy="33336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Exploration Ground Systems Program</a:t>
              </a: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A5D300F-B89D-4FD8-ADF0-776A28AC4C95}"/>
                </a:ext>
              </a:extLst>
            </p:cNvPr>
            <p:cNvSpPr/>
            <p:nvPr/>
          </p:nvSpPr>
          <p:spPr>
            <a:xfrm>
              <a:off x="6827807" y="867797"/>
              <a:ext cx="1958669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SPACE &amp; EARTH SCIENCE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ED603FB-0D37-4CCF-B4CC-7C3EDDC6CCEE}"/>
                </a:ext>
              </a:extLst>
            </p:cNvPr>
            <p:cNvSpPr/>
            <p:nvPr/>
          </p:nvSpPr>
          <p:spPr>
            <a:xfrm>
              <a:off x="6827807" y="1436935"/>
              <a:ext cx="1958669" cy="38702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Flight Missions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7406CD9-BCFE-4FEF-980E-4AEB372259EE}"/>
                </a:ext>
              </a:extLst>
            </p:cNvPr>
            <p:cNvCxnSpPr>
              <a:cxnSpLocks/>
              <a:stCxn id="93" idx="2"/>
              <a:endCxn id="95" idx="0"/>
            </p:cNvCxnSpPr>
            <p:nvPr/>
          </p:nvCxnSpPr>
          <p:spPr>
            <a:xfrm>
              <a:off x="7807142" y="1324997"/>
              <a:ext cx="0" cy="1119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97C1759-7590-4D50-8106-E99C11F5B529}"/>
                </a:ext>
              </a:extLst>
            </p:cNvPr>
            <p:cNvSpPr/>
            <p:nvPr/>
          </p:nvSpPr>
          <p:spPr>
            <a:xfrm>
              <a:off x="235948" y="4082295"/>
              <a:ext cx="2320531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Space Systems Development &amp; Operations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5B88E26-9780-41B5-88C0-F17263362B0F}"/>
                </a:ext>
              </a:extLst>
            </p:cNvPr>
            <p:cNvSpPr/>
            <p:nvPr/>
          </p:nvSpPr>
          <p:spPr>
            <a:xfrm>
              <a:off x="598804" y="4635401"/>
              <a:ext cx="1915795" cy="6240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Commercial crew systems development, including Commercial Crew Systems Program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0D2D5C6-368A-4C8C-BD96-63E73A76CC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517" y="4564911"/>
              <a:ext cx="12698" cy="1716619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BEC61D5-CA13-49BD-B9EF-E781C46A4D1A}"/>
                </a:ext>
              </a:extLst>
            </p:cNvPr>
            <p:cNvCxnSpPr/>
            <p:nvPr/>
          </p:nvCxnSpPr>
          <p:spPr>
            <a:xfrm>
              <a:off x="439559" y="4900925"/>
              <a:ext cx="152157" cy="192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F497FBB-6278-4459-8296-ADC06E19505F}"/>
                </a:ext>
              </a:extLst>
            </p:cNvPr>
            <p:cNvCxnSpPr/>
            <p:nvPr/>
          </p:nvCxnSpPr>
          <p:spPr>
            <a:xfrm>
              <a:off x="395517" y="6283518"/>
              <a:ext cx="254415" cy="250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CE1AFB18-8D2B-471D-9005-FC9A3DEFE13B}"/>
                </a:ext>
              </a:extLst>
            </p:cNvPr>
            <p:cNvSpPr/>
            <p:nvPr/>
          </p:nvSpPr>
          <p:spPr>
            <a:xfrm>
              <a:off x="569283" y="5341401"/>
              <a:ext cx="1928826" cy="61853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Certification of new commercial launch vehicles to launch high-value civil sector payloads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5CD3B48-D7F5-43EC-A087-3F209DA0CAD8}"/>
                </a:ext>
              </a:extLst>
            </p:cNvPr>
            <p:cNvSpPr/>
            <p:nvPr/>
          </p:nvSpPr>
          <p:spPr>
            <a:xfrm>
              <a:off x="566235" y="6071455"/>
              <a:ext cx="1928826" cy="61853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Acquisition of commercial services for launch services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722A111-C577-4408-9A86-F9A2B00AF239}"/>
                </a:ext>
              </a:extLst>
            </p:cNvPr>
            <p:cNvCxnSpPr/>
            <p:nvPr/>
          </p:nvCxnSpPr>
          <p:spPr>
            <a:xfrm>
              <a:off x="2796122" y="4963264"/>
              <a:ext cx="27741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3291268-8D33-40F9-8B50-ECAB188C58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83128" y="5140129"/>
              <a:ext cx="15302" cy="143617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17BF2ED-303D-4657-9818-A834F6A586B2}"/>
                </a:ext>
              </a:extLst>
            </p:cNvPr>
            <p:cNvCxnSpPr/>
            <p:nvPr/>
          </p:nvCxnSpPr>
          <p:spPr>
            <a:xfrm>
              <a:off x="3076033" y="5450419"/>
              <a:ext cx="304801" cy="110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416FC2F8-0856-4C49-B82E-69D28D53B9A1}"/>
                </a:ext>
              </a:extLst>
            </p:cNvPr>
            <p:cNvCxnSpPr/>
            <p:nvPr/>
          </p:nvCxnSpPr>
          <p:spPr>
            <a:xfrm>
              <a:off x="3076033" y="6185366"/>
              <a:ext cx="27741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BEA0CC0-5257-446E-96DC-0ABC2ABE5772}"/>
                </a:ext>
              </a:extLst>
            </p:cNvPr>
            <p:cNvCxnSpPr/>
            <p:nvPr/>
          </p:nvCxnSpPr>
          <p:spPr>
            <a:xfrm>
              <a:off x="432934" y="5641722"/>
              <a:ext cx="152157" cy="192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AE5BDD4-7D6C-4A14-9EEA-196024DCCE41}"/>
                </a:ext>
              </a:extLst>
            </p:cNvPr>
            <p:cNvCxnSpPr/>
            <p:nvPr/>
          </p:nvCxnSpPr>
          <p:spPr>
            <a:xfrm>
              <a:off x="3077358" y="5820937"/>
              <a:ext cx="27741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8384970-B77E-4179-909B-D9FDC92CA9CA}"/>
                </a:ext>
              </a:extLst>
            </p:cNvPr>
            <p:cNvCxnSpPr/>
            <p:nvPr/>
          </p:nvCxnSpPr>
          <p:spPr>
            <a:xfrm>
              <a:off x="3101217" y="6576300"/>
              <a:ext cx="27741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B8A8A67E-7DD6-46F4-8AA3-014A8E615045}"/>
                </a:ext>
              </a:extLst>
            </p:cNvPr>
            <p:cNvSpPr/>
            <p:nvPr/>
          </p:nvSpPr>
          <p:spPr>
            <a:xfrm>
              <a:off x="3352432" y="6440477"/>
              <a:ext cx="2548034" cy="3210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Deep Space Logistics Project</a:t>
              </a: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7958FAA-7088-4363-B0D4-CEE7448D6440}"/>
                </a:ext>
              </a:extLst>
            </p:cNvPr>
            <p:cNvCxnSpPr/>
            <p:nvPr/>
          </p:nvCxnSpPr>
          <p:spPr>
            <a:xfrm>
              <a:off x="6943211" y="1809383"/>
              <a:ext cx="0" cy="38110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6217D9C-BD6C-4BE3-A1C0-82CCF975AD10}"/>
                </a:ext>
              </a:extLst>
            </p:cNvPr>
            <p:cNvCxnSpPr>
              <a:cxnSpLocks/>
            </p:cNvCxnSpPr>
            <p:nvPr/>
          </p:nvCxnSpPr>
          <p:spPr>
            <a:xfrm>
              <a:off x="6924353" y="2215223"/>
              <a:ext cx="250240" cy="4036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5A7026D-3F7D-4ED3-B016-D36CA36BD46A}"/>
                </a:ext>
              </a:extLst>
            </p:cNvPr>
            <p:cNvSpPr/>
            <p:nvPr/>
          </p:nvSpPr>
          <p:spPr>
            <a:xfrm>
              <a:off x="7054864" y="1940261"/>
              <a:ext cx="2006729" cy="4954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Expendable Launch Vehicles for </a:t>
              </a: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small, medium and large class missions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E3A4723-3791-4131-97F4-F475C4522032}"/>
                </a:ext>
              </a:extLst>
            </p:cNvPr>
            <p:cNvSpPr/>
            <p:nvPr/>
          </p:nvSpPr>
          <p:spPr>
            <a:xfrm>
              <a:off x="3363695" y="5286314"/>
              <a:ext cx="2527770" cy="29496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Commercial Crew Program</a:t>
              </a:r>
              <a:endPara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556B71AC-0ED0-495E-8A6C-4287CCB34183}"/>
                </a:ext>
              </a:extLst>
            </p:cNvPr>
            <p:cNvSpPr/>
            <p:nvPr/>
          </p:nvSpPr>
          <p:spPr>
            <a:xfrm>
              <a:off x="2966768" y="4858746"/>
              <a:ext cx="2865135" cy="34751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Program/Project Management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37298E2-E105-4769-BFAA-CBEDFB548E45}"/>
              </a:ext>
            </a:extLst>
          </p:cNvPr>
          <p:cNvSpPr/>
          <p:nvPr/>
        </p:nvSpPr>
        <p:spPr>
          <a:xfrm>
            <a:off x="6325906" y="6197963"/>
            <a:ext cx="2217186" cy="27699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Bolded text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denotes new content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E4230F-B1C3-4262-9043-85F0BF0DC246}"/>
              </a:ext>
            </a:extLst>
          </p:cNvPr>
          <p:cNvSpPr txBox="1"/>
          <p:nvPr/>
        </p:nvSpPr>
        <p:spPr>
          <a:xfrm>
            <a:off x="2134230" y="3432735"/>
            <a:ext cx="252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53AF394-14B0-4CE2-8AD3-4AEC17E39504}"/>
              </a:ext>
            </a:extLst>
          </p:cNvPr>
          <p:cNvSpPr txBox="1"/>
          <p:nvPr/>
        </p:nvSpPr>
        <p:spPr>
          <a:xfrm>
            <a:off x="2248931" y="5860440"/>
            <a:ext cx="268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932920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845F5B5-3186-4D49-9666-66294A5DB401}"/>
              </a:ext>
            </a:extLst>
          </p:cNvPr>
          <p:cNvGrpSpPr/>
          <p:nvPr/>
        </p:nvGrpSpPr>
        <p:grpSpPr>
          <a:xfrm>
            <a:off x="490109" y="1394444"/>
            <a:ext cx="7926391" cy="4975043"/>
            <a:chOff x="126572" y="869673"/>
            <a:chExt cx="8309525" cy="5885812"/>
          </a:xfrm>
        </p:grpSpPr>
        <p:cxnSp>
          <p:nvCxnSpPr>
            <p:cNvPr id="137" name="Straight Connector 136"/>
            <p:cNvCxnSpPr/>
            <p:nvPr/>
          </p:nvCxnSpPr>
          <p:spPr>
            <a:xfrm>
              <a:off x="6095701" y="3960057"/>
              <a:ext cx="304801" cy="110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cxnSpLocks/>
              <a:stCxn id="41" idx="2"/>
              <a:endCxn id="46" idx="0"/>
            </p:cNvCxnSpPr>
            <p:nvPr/>
          </p:nvCxnSpPr>
          <p:spPr>
            <a:xfrm flipH="1">
              <a:off x="4158533" y="1331415"/>
              <a:ext cx="78" cy="58702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/>
            <p:cNvSpPr/>
            <p:nvPr/>
          </p:nvSpPr>
          <p:spPr>
            <a:xfrm>
              <a:off x="3082836" y="874215"/>
              <a:ext cx="2151550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SPACE TECHNOLOGY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3291841" y="1918440"/>
              <a:ext cx="1733383" cy="6569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ISRU </a:t>
              </a: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propellant and consumables production</a:t>
              </a: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5467694" y="874215"/>
              <a:ext cx="2842815" cy="44811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CROSSCUTTING TECHNICAL CAPABILITIES</a:t>
              </a: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6248102" y="1958543"/>
              <a:ext cx="2055642" cy="8257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Propulsion: Chemical propulsion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flight integration (</a:t>
              </a: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LSP); nuclear (launch support/approval)</a:t>
              </a: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5796833" y="1405850"/>
              <a:ext cx="2436812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Discipline Capabilities</a:t>
              </a:r>
            </a:p>
          </p:txBody>
        </p:sp>
        <p:cxnSp>
          <p:nvCxnSpPr>
            <p:cNvPr id="89" name="Straight Connector 88"/>
            <p:cNvCxnSpPr>
              <a:cxnSpLocks/>
            </p:cNvCxnSpPr>
            <p:nvPr/>
          </p:nvCxnSpPr>
          <p:spPr>
            <a:xfrm flipH="1">
              <a:off x="138924" y="1660961"/>
              <a:ext cx="2" cy="44383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flipV="1">
              <a:off x="126572" y="1648744"/>
              <a:ext cx="312341" cy="33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H="1">
              <a:off x="6099123" y="1875161"/>
              <a:ext cx="3178" cy="36299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6099123" y="2238158"/>
              <a:ext cx="152157" cy="192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Rectangle 102"/>
            <p:cNvSpPr/>
            <p:nvPr/>
          </p:nvSpPr>
          <p:spPr>
            <a:xfrm>
              <a:off x="5801609" y="4470051"/>
              <a:ext cx="2436812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Service Capabilities</a:t>
              </a: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6260123" y="3716184"/>
              <a:ext cx="2083701" cy="5494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Propulsion: Chemical propulsion flight integration (human transportation)</a:t>
              </a:r>
            </a:p>
          </p:txBody>
        </p:sp>
        <p:cxnSp>
          <p:nvCxnSpPr>
            <p:cNvPr id="113" name="Straight Connector 112"/>
            <p:cNvCxnSpPr/>
            <p:nvPr/>
          </p:nvCxnSpPr>
          <p:spPr>
            <a:xfrm>
              <a:off x="5493245" y="4710928"/>
              <a:ext cx="30836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cxnSpLocks/>
            </p:cNvCxnSpPr>
            <p:nvPr/>
          </p:nvCxnSpPr>
          <p:spPr>
            <a:xfrm>
              <a:off x="6098273" y="2231701"/>
              <a:ext cx="4028" cy="173630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6107723" y="3228419"/>
              <a:ext cx="304801" cy="110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>
              <a:cxnSpLocks/>
            </p:cNvCxnSpPr>
            <p:nvPr/>
          </p:nvCxnSpPr>
          <p:spPr>
            <a:xfrm>
              <a:off x="6090886" y="4945565"/>
              <a:ext cx="0" cy="42697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Rectangle 138"/>
            <p:cNvSpPr/>
            <p:nvPr/>
          </p:nvSpPr>
          <p:spPr>
            <a:xfrm>
              <a:off x="6260123" y="2943086"/>
              <a:ext cx="2175974" cy="52852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Materials: Polymer matrix composites </a:t>
              </a: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(PMC) </a:t>
              </a: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processing for center mission needs only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91A320D-AC6F-4730-95C2-5E0D9D23CE71}"/>
                </a:ext>
              </a:extLst>
            </p:cNvPr>
            <p:cNvSpPr/>
            <p:nvPr/>
          </p:nvSpPr>
          <p:spPr>
            <a:xfrm>
              <a:off x="213619" y="869673"/>
              <a:ext cx="2436812" cy="457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HUMAN EXPLORATION &amp; SPACE OPERATIONS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B81D946-337C-47E7-BA31-8F0FE133E927}"/>
                </a:ext>
              </a:extLst>
            </p:cNvPr>
            <p:cNvSpPr/>
            <p:nvPr/>
          </p:nvSpPr>
          <p:spPr>
            <a:xfrm>
              <a:off x="299789" y="1389948"/>
              <a:ext cx="239952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Space Systems Development &amp; Operations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A03C5B-53E7-4FC5-957A-89081867F190}"/>
                </a:ext>
              </a:extLst>
            </p:cNvPr>
            <p:cNvCxnSpPr>
              <a:cxnSpLocks/>
            </p:cNvCxnSpPr>
            <p:nvPr/>
          </p:nvCxnSpPr>
          <p:spPr>
            <a:xfrm>
              <a:off x="5493245" y="1734379"/>
              <a:ext cx="0" cy="297654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9787681-10B1-4555-8963-773A52AA21F4}"/>
                </a:ext>
              </a:extLst>
            </p:cNvPr>
            <p:cNvCxnSpPr>
              <a:cxnSpLocks/>
            </p:cNvCxnSpPr>
            <p:nvPr/>
          </p:nvCxnSpPr>
          <p:spPr>
            <a:xfrm>
              <a:off x="438139" y="1863050"/>
              <a:ext cx="0" cy="1560889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1233450-96D6-465B-A467-2B24202A2F97}"/>
                </a:ext>
              </a:extLst>
            </p:cNvPr>
            <p:cNvCxnSpPr/>
            <p:nvPr/>
          </p:nvCxnSpPr>
          <p:spPr>
            <a:xfrm>
              <a:off x="414113" y="2134627"/>
              <a:ext cx="27741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2DA4BF4-5762-428F-BBC5-FBD15F34778D}"/>
                </a:ext>
              </a:extLst>
            </p:cNvPr>
            <p:cNvCxnSpPr/>
            <p:nvPr/>
          </p:nvCxnSpPr>
          <p:spPr>
            <a:xfrm>
              <a:off x="414113" y="2808021"/>
              <a:ext cx="27741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9BAADDF-FDA4-410C-8A45-05AE3FEC9559}"/>
                </a:ext>
              </a:extLst>
            </p:cNvPr>
            <p:cNvCxnSpPr/>
            <p:nvPr/>
          </p:nvCxnSpPr>
          <p:spPr>
            <a:xfrm>
              <a:off x="434433" y="3395352"/>
              <a:ext cx="27741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76C2649-BBBF-41F7-8693-03B505E045FA}"/>
                </a:ext>
              </a:extLst>
            </p:cNvPr>
            <p:cNvSpPr/>
            <p:nvPr/>
          </p:nvSpPr>
          <p:spPr>
            <a:xfrm>
              <a:off x="621812" y="1918174"/>
              <a:ext cx="2326596" cy="4381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Habitation </a:t>
              </a: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(support to specific roles in NextSTEP-2, Appendix A BAA)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B753C45-1788-4B61-815D-6BD5BA99A6D2}"/>
                </a:ext>
              </a:extLst>
            </p:cNvPr>
            <p:cNvSpPr/>
            <p:nvPr/>
          </p:nvSpPr>
          <p:spPr>
            <a:xfrm>
              <a:off x="621812" y="2440444"/>
              <a:ext cx="2326594" cy="81510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Destination systems (specifically In </a:t>
              </a: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Situ Resource Utilization (ISRU), </a:t>
              </a: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surface construction, dust mitigation)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58C0E1-20CD-4D2D-9E0D-752BA6CD3A62}"/>
                </a:ext>
              </a:extLst>
            </p:cNvPr>
            <p:cNvSpPr/>
            <p:nvPr/>
          </p:nvSpPr>
          <p:spPr>
            <a:xfrm>
              <a:off x="621810" y="3328559"/>
              <a:ext cx="2326591" cy="21691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Surface systems and operations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4D11360-DA00-40AB-BC08-0B6836FE1A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5273" y="4056333"/>
              <a:ext cx="15904" cy="1604996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C692974-7667-4A84-91A9-D4B1019C94EA}"/>
                </a:ext>
              </a:extLst>
            </p:cNvPr>
            <p:cNvCxnSpPr/>
            <p:nvPr/>
          </p:nvCxnSpPr>
          <p:spPr>
            <a:xfrm>
              <a:off x="434433" y="4482531"/>
              <a:ext cx="27741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4FD9346-F823-41D7-BE1B-5CC00D6736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177" y="5148955"/>
              <a:ext cx="202967" cy="11439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057825E-C44F-40C6-A3EE-A8E79B0F4903}"/>
                </a:ext>
              </a:extLst>
            </p:cNvPr>
            <p:cNvCxnSpPr/>
            <p:nvPr/>
          </p:nvCxnSpPr>
          <p:spPr>
            <a:xfrm>
              <a:off x="454753" y="5645125"/>
              <a:ext cx="27741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B55EEF7-7B11-4B21-A2E7-0B8F64507065}"/>
                </a:ext>
              </a:extLst>
            </p:cNvPr>
            <p:cNvSpPr/>
            <p:nvPr/>
          </p:nvSpPr>
          <p:spPr>
            <a:xfrm>
              <a:off x="643682" y="4087978"/>
              <a:ext cx="2297307" cy="76587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Water resource utilization technologies development (e.g., water filtering and CO</a:t>
              </a:r>
              <a:r>
                <a:rPr kumimoji="0" lang="en-US" sz="9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 </a:t>
              </a: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capture and reduction in breathing air)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5C3EF7D-9B1D-4DEA-90D1-B697B82DB360}"/>
                </a:ext>
              </a:extLst>
            </p:cNvPr>
            <p:cNvSpPr/>
            <p:nvPr/>
          </p:nvSpPr>
          <p:spPr>
            <a:xfrm>
              <a:off x="621812" y="4933888"/>
              <a:ext cx="2325992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Logistics reduction technologies (e.g., “trash to gas”)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2E9874A-FC5D-453A-98B0-32DCC368EB11}"/>
                </a:ext>
              </a:extLst>
            </p:cNvPr>
            <p:cNvSpPr/>
            <p:nvPr/>
          </p:nvSpPr>
          <p:spPr>
            <a:xfrm>
              <a:off x="621812" y="5502867"/>
              <a:ext cx="2315471" cy="32350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Lander technology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27DCB97B-DFB3-4D7C-9275-D6AF046E7E4C}"/>
                </a:ext>
              </a:extLst>
            </p:cNvPr>
            <p:cNvCxnSpPr/>
            <p:nvPr/>
          </p:nvCxnSpPr>
          <p:spPr>
            <a:xfrm flipV="1">
              <a:off x="5500958" y="1737202"/>
              <a:ext cx="312341" cy="33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84D3F7C-5885-4E05-9092-ABDECD8D8332}"/>
                </a:ext>
              </a:extLst>
            </p:cNvPr>
            <p:cNvCxnSpPr/>
            <p:nvPr/>
          </p:nvCxnSpPr>
          <p:spPr>
            <a:xfrm flipV="1">
              <a:off x="147588" y="3839690"/>
              <a:ext cx="312341" cy="33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0E55BD07-BF85-4E54-9303-98B80611CFB6}"/>
                </a:ext>
              </a:extLst>
            </p:cNvPr>
            <p:cNvCxnSpPr/>
            <p:nvPr/>
          </p:nvCxnSpPr>
          <p:spPr>
            <a:xfrm flipV="1">
              <a:off x="151073" y="6102622"/>
              <a:ext cx="312341" cy="33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A2A95C1-AAF6-4338-BA41-FA03F8F3F0D5}"/>
                </a:ext>
              </a:extLst>
            </p:cNvPr>
            <p:cNvSpPr/>
            <p:nvPr/>
          </p:nvSpPr>
          <p:spPr>
            <a:xfrm>
              <a:off x="316993" y="3625899"/>
              <a:ext cx="2399520" cy="39147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Technology Development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562CF55-70E9-4EFB-ACC3-6A641114EAEA}"/>
                </a:ext>
              </a:extLst>
            </p:cNvPr>
            <p:cNvSpPr/>
            <p:nvPr/>
          </p:nvSpPr>
          <p:spPr>
            <a:xfrm>
              <a:off x="316993" y="5920441"/>
              <a:ext cx="2399513" cy="45380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Ground Operations and Services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58B7204-ECC9-49AA-A434-D540BF49C642}"/>
                </a:ext>
              </a:extLst>
            </p:cNvPr>
            <p:cNvCxnSpPr>
              <a:cxnSpLocks/>
            </p:cNvCxnSpPr>
            <p:nvPr/>
          </p:nvCxnSpPr>
          <p:spPr>
            <a:xfrm>
              <a:off x="444593" y="6334495"/>
              <a:ext cx="0" cy="29452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8C00573-975E-4DFC-AB04-D2BEA195EAA2}"/>
                </a:ext>
              </a:extLst>
            </p:cNvPr>
            <p:cNvCxnSpPr/>
            <p:nvPr/>
          </p:nvCxnSpPr>
          <p:spPr>
            <a:xfrm>
              <a:off x="444593" y="6626853"/>
              <a:ext cx="27741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D22E007-3368-4947-BEEE-4B203BE5A09E}"/>
                </a:ext>
              </a:extLst>
            </p:cNvPr>
            <p:cNvSpPr/>
            <p:nvPr/>
          </p:nvSpPr>
          <p:spPr>
            <a:xfrm>
              <a:off x="621811" y="6460369"/>
              <a:ext cx="2077498" cy="2951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Lander ground operations</a:t>
              </a: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A76D9CDC-2C64-4FE7-850B-E0D9754731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84071" y="5357013"/>
              <a:ext cx="202967" cy="11439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Rectangle 137"/>
            <p:cNvSpPr/>
            <p:nvPr/>
          </p:nvSpPr>
          <p:spPr>
            <a:xfrm>
              <a:off x="6225019" y="5154905"/>
              <a:ext cx="2085490" cy="52171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Space environments test Right/West altitude chamber</a:t>
              </a:r>
            </a:p>
          </p:txBody>
        </p:sp>
      </p:grpSp>
      <p:pic>
        <p:nvPicPr>
          <p:cNvPr id="63" name="Picture 62" descr="Diagram&#10;&#10;Description automatically generated">
            <a:extLst>
              <a:ext uri="{FF2B5EF4-FFF2-40B4-BE49-F238E27FC236}">
                <a16:creationId xmlns:a16="http://schemas.microsoft.com/office/drawing/2014/main" id="{B28D1228-35A0-4F48-959E-F1682E78C5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365" y="116484"/>
            <a:ext cx="634870" cy="569316"/>
          </a:xfrm>
          <a:prstGeom prst="rect">
            <a:avLst/>
          </a:prstGeom>
        </p:spPr>
      </p:pic>
      <p:sp>
        <p:nvSpPr>
          <p:cNvPr id="64" name="Slide Number Placeholder 4">
            <a:extLst>
              <a:ext uri="{FF2B5EF4-FFF2-40B4-BE49-F238E27FC236}">
                <a16:creationId xmlns:a16="http://schemas.microsoft.com/office/drawing/2014/main" id="{95CA752B-8292-4E94-B55E-56DC6E67BBDA}"/>
              </a:ext>
            </a:extLst>
          </p:cNvPr>
          <p:cNvSpPr txBox="1">
            <a:spLocks/>
          </p:cNvSpPr>
          <p:nvPr/>
        </p:nvSpPr>
        <p:spPr bwMode="auto">
          <a:xfrm>
            <a:off x="7187176" y="6584155"/>
            <a:ext cx="1905000" cy="30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1" latinLnBrk="0" hangingPunct="1">
              <a:defRPr sz="1000" kern="1200" smtClean="0">
                <a:solidFill>
                  <a:srgbClr val="0000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E84D2CAA-23B5-43A1-B179-28619DB50F53}" type="slidenum">
              <a:rPr lang="en-US" smtClean="0"/>
              <a:pPr algn="r">
                <a:defRPr/>
              </a:pPr>
              <a:t>4</a:t>
            </a:fld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BF58C36-04B5-480F-A45E-A9C108AA8652}"/>
              </a:ext>
            </a:extLst>
          </p:cNvPr>
          <p:cNvSpPr/>
          <p:nvPr/>
        </p:nvSpPr>
        <p:spPr>
          <a:xfrm>
            <a:off x="6317214" y="6093659"/>
            <a:ext cx="2217186" cy="27699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Bolded text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denotes new content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6EE731A-BBC5-4167-9FFF-C0E82148B6DE}"/>
              </a:ext>
            </a:extLst>
          </p:cNvPr>
          <p:cNvSpPr txBox="1">
            <a:spLocks/>
          </p:cNvSpPr>
          <p:nvPr/>
        </p:nvSpPr>
        <p:spPr bwMode="auto">
          <a:xfrm>
            <a:off x="1028341" y="44677"/>
            <a:ext cx="6458309" cy="68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82500" lnSpcReduction="200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2800" b="1" kern="0" dirty="0">
                <a:solidFill>
                  <a:srgbClr val="000099"/>
                </a:solidFill>
              </a:rPr>
              <a:t>R&amp;T Portfolio – NASA CCT</a:t>
            </a:r>
            <a:br>
              <a:rPr lang="en-US" sz="2800" b="1" kern="0" dirty="0">
                <a:solidFill>
                  <a:srgbClr val="000099"/>
                </a:solidFill>
              </a:rPr>
            </a:br>
            <a:r>
              <a:rPr lang="en-US" sz="2800" b="1" kern="0" dirty="0">
                <a:solidFill>
                  <a:srgbClr val="000099"/>
                </a:solidFill>
              </a:rPr>
              <a:t> 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0A169887-3E35-451D-8026-F35E9DC06096}"/>
              </a:ext>
            </a:extLst>
          </p:cNvPr>
          <p:cNvSpPr txBox="1">
            <a:spLocks/>
          </p:cNvSpPr>
          <p:nvPr/>
        </p:nvSpPr>
        <p:spPr>
          <a:xfrm>
            <a:off x="35091" y="802549"/>
            <a:ext cx="9138042" cy="70099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SzPct val="75000"/>
              <a:buFont typeface="Wingdings" pitchFamily="2" charset="2"/>
              <a:buChar char="Ø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860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428C"/>
              </a:buClr>
              <a:buSzPct val="75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+mn-lt"/>
              </a:defRPr>
            </a:lvl2pPr>
            <a:lvl3pPr marL="914400" indent="-227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SzPct val="75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+mn-lt"/>
              </a:defRPr>
            </a:lvl3pPr>
            <a:lvl4pPr marL="1258888" indent="-227013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428C"/>
              </a:buClr>
              <a:buSzPct val="75000"/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4pPr>
            <a:lvl5pPr marL="1601788" indent="-2254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SzPct val="75000"/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5pPr>
            <a:lvl6pPr marL="2058988" indent="-2254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SzPct val="75000"/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6pPr>
            <a:lvl7pPr marL="2516188" indent="-2254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SzPct val="75000"/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7pPr>
            <a:lvl8pPr marL="2973388" indent="-2254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SzPct val="75000"/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8pPr>
            <a:lvl9pPr marL="3430588" indent="-22542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SzPct val="75000"/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600" kern="0" dirty="0">
                <a:ea typeface="+mn-lt"/>
                <a:cs typeface="+mn-lt"/>
              </a:rPr>
              <a:t>Coordinated R&amp;T Portfolio Alignment to “</a:t>
            </a:r>
            <a:r>
              <a:rPr lang="en-US" sz="1600" kern="0" dirty="0">
                <a:highlight>
                  <a:srgbClr val="30C230"/>
                </a:highlight>
                <a:ea typeface="+mn-lt"/>
                <a:cs typeface="+mn-lt"/>
              </a:rPr>
              <a:t>Primary</a:t>
            </a:r>
            <a:r>
              <a:rPr lang="en-US" sz="1600" kern="0" dirty="0">
                <a:ea typeface="+mn-lt"/>
                <a:cs typeface="+mn-lt"/>
              </a:rPr>
              <a:t>”  and “</a:t>
            </a:r>
            <a:r>
              <a:rPr lang="en-US" sz="1600" kern="0" dirty="0">
                <a:highlight>
                  <a:srgbClr val="FFFF00"/>
                </a:highlight>
                <a:ea typeface="+mn-lt"/>
                <a:cs typeface="+mn-lt"/>
              </a:rPr>
              <a:t>Supporting</a:t>
            </a:r>
            <a:r>
              <a:rPr lang="en-US" sz="1600" kern="0" dirty="0">
                <a:ea typeface="+mn-lt"/>
                <a:cs typeface="+mn-lt"/>
              </a:rPr>
              <a:t>” Center Roles </a:t>
            </a:r>
            <a:br>
              <a:rPr lang="en-US" sz="1600" kern="0" dirty="0">
                <a:ea typeface="+mn-lt"/>
                <a:cs typeface="+mn-lt"/>
              </a:rPr>
            </a:br>
            <a:r>
              <a:rPr lang="en-US" sz="1200" kern="0" dirty="0">
                <a:ea typeface="+mn-lt"/>
                <a:cs typeface="+mn-lt"/>
              </a:rPr>
              <a:t>(Per NPD 1000.3, v3.1 “The NASA Organization”, August 2020)</a:t>
            </a:r>
            <a:endParaRPr lang="en-US" sz="1200" kern="0" dirty="0">
              <a:cs typeface="Times New Roman"/>
            </a:endParaRPr>
          </a:p>
          <a:p>
            <a:pPr marL="685800" lvl="2" indent="0">
              <a:buNone/>
            </a:pPr>
            <a:endParaRPr lang="en-US" sz="1200" kern="0" dirty="0">
              <a:cs typeface="Times New Roman"/>
            </a:endParaRPr>
          </a:p>
          <a:p>
            <a:pPr marL="685800" lvl="2" indent="0">
              <a:buNone/>
            </a:pPr>
            <a:endParaRPr lang="en-US" sz="1050" kern="0" dirty="0">
              <a:highlight>
                <a:srgbClr val="00FFFF"/>
              </a:highlight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8935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/>
              <a:t>KSC R&amp;T Portfolio Alignment to “</a:t>
            </a:r>
            <a:r>
              <a:rPr lang="en-US" sz="2000">
                <a:solidFill>
                  <a:srgbClr val="00B050"/>
                </a:solidFill>
              </a:rPr>
              <a:t>Primary</a:t>
            </a:r>
            <a:r>
              <a:rPr lang="en-US" sz="2000"/>
              <a:t>” Center Roles</a:t>
            </a:r>
            <a:br>
              <a:rPr lang="en-US" sz="2000"/>
            </a:br>
            <a:r>
              <a:rPr lang="en-US" sz="1400"/>
              <a:t>(Center Roles Per NPD 1003.E, “The NASA Organization”, Section 6.2 – June 2019)</a:t>
            </a:r>
            <a:endParaRPr lang="en-US" sz="14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2400" y="839350"/>
            <a:ext cx="2436812" cy="457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</a:rPr>
              <a:t>HUMAN EXPLORATION &amp; SPACE OPERATIONS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200400" y="838200"/>
            <a:ext cx="2436812" cy="457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</a:rPr>
              <a:t>SPACE &amp; EARTH SCIENCE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43830" y="2560204"/>
            <a:ext cx="3561289" cy="26930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</a:rPr>
              <a:t>Ground Operations and Services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905120" y="1947548"/>
            <a:ext cx="2496604" cy="49543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prstClr val="black"/>
                </a:solidFill>
              </a:rPr>
              <a:t>Expendable Launch Vehicles for </a:t>
            </a:r>
            <a:r>
              <a:rPr lang="en-US" sz="1000" dirty="0">
                <a:solidFill>
                  <a:srgbClr val="000000"/>
                </a:solidFill>
              </a:rPr>
              <a:t>small, medium and large class missions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02697" y="1388755"/>
            <a:ext cx="2436812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</a:rPr>
              <a:t>Flight Missions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72585" y="857120"/>
            <a:ext cx="2842815" cy="4481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</a:rPr>
              <a:t>CROSSCUTTING TECHNICAL CAPABILITIES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2993" y="1941449"/>
            <a:ext cx="2055642" cy="49543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000000"/>
                </a:solidFill>
              </a:rPr>
              <a:t>Propulsion: Chemical propulsion </a:t>
            </a:r>
          </a:p>
          <a:p>
            <a:pPr algn="ctr"/>
            <a:r>
              <a:rPr lang="en-US" sz="1000" dirty="0">
                <a:solidFill>
                  <a:srgbClr val="000000"/>
                </a:solidFill>
              </a:rPr>
              <a:t>flight integration</a:t>
            </a:r>
            <a:endParaRPr lang="en-US" sz="1000" dirty="0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48348" y="1388755"/>
            <a:ext cx="2436812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</a:rPr>
              <a:t>Space Systems Development &amp; Operations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1724" y="1388755"/>
            <a:ext cx="2436812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</a:rPr>
              <a:t>Discipline Capabilities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6179" y="1947548"/>
            <a:ext cx="2899423" cy="505396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000000"/>
                </a:solidFill>
              </a:rPr>
              <a:t>Commercial crew systems development, including Commercial Crew Systems Program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161928" y="1295400"/>
            <a:ext cx="0" cy="47215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66442" y="1714821"/>
            <a:ext cx="1723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230316" y="1181421"/>
            <a:ext cx="0" cy="5300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230316" y="1714821"/>
            <a:ext cx="1723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6098136" y="1187803"/>
            <a:ext cx="0" cy="5237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6098136" y="1711514"/>
            <a:ext cx="312341" cy="33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166442" y="2657247"/>
            <a:ext cx="1723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454022" y="1867221"/>
            <a:ext cx="3178" cy="36299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endCxn id="22" idx="1"/>
          </p:cNvCxnSpPr>
          <p:nvPr/>
        </p:nvCxnSpPr>
        <p:spPr>
          <a:xfrm>
            <a:off x="454022" y="2198319"/>
            <a:ext cx="152157" cy="192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457202" y="2822164"/>
            <a:ext cx="4198" cy="209982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457200" y="3132551"/>
            <a:ext cx="304801" cy="110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66980" y="4318253"/>
            <a:ext cx="304801" cy="110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457200" y="4908174"/>
            <a:ext cx="27741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457200" y="3652824"/>
            <a:ext cx="27741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4846592" y="2645050"/>
            <a:ext cx="2977399" cy="3034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ea typeface="Calibri" panose="020F0502020204030204" pitchFamily="34" charset="0"/>
              </a:rPr>
              <a:t>Storage, distribution, and conservation of cryogenic fluids and commodities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846593" y="4387330"/>
            <a:ext cx="2977398" cy="3034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000000"/>
                </a:solidFill>
              </a:rPr>
              <a:t>Robotic, automated and </a:t>
            </a:r>
          </a:p>
          <a:p>
            <a:pPr algn="ctr"/>
            <a:r>
              <a:rPr lang="en-US" sz="1100" dirty="0">
                <a:solidFill>
                  <a:srgbClr val="000000"/>
                </a:solidFill>
              </a:rPr>
              <a:t>autonomous systems and operations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852984" y="3431024"/>
            <a:ext cx="2971007" cy="2211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  <a:ea typeface="Calibri" panose="020F0502020204030204" pitchFamily="34" charset="0"/>
              </a:rPr>
              <a:t>Environmental and Green Technologies </a:t>
            </a:r>
          </a:p>
        </p:txBody>
      </p:sp>
      <p:sp>
        <p:nvSpPr>
          <p:cNvPr id="83" name="Rectangle 82"/>
          <p:cNvSpPr/>
          <p:nvPr/>
        </p:nvSpPr>
        <p:spPr>
          <a:xfrm>
            <a:off x="4852984" y="3038037"/>
            <a:ext cx="2971007" cy="3034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000000"/>
                </a:solidFill>
              </a:rPr>
              <a:t>Tools and techniques for control, operation, inspection, analysis and repair</a:t>
            </a:r>
          </a:p>
        </p:txBody>
      </p:sp>
      <p:sp>
        <p:nvSpPr>
          <p:cNvPr id="84" name="Rectangle 83"/>
          <p:cNvSpPr/>
          <p:nvPr/>
        </p:nvSpPr>
        <p:spPr>
          <a:xfrm>
            <a:off x="4852983" y="5180939"/>
            <a:ext cx="2971009" cy="3141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Payload Processing &amp; Integration Technologies  (all class payloads)</a:t>
            </a:r>
          </a:p>
        </p:txBody>
      </p:sp>
      <p:sp>
        <p:nvSpPr>
          <p:cNvPr id="89" name="Rectangle 88"/>
          <p:cNvSpPr/>
          <p:nvPr/>
        </p:nvSpPr>
        <p:spPr>
          <a:xfrm>
            <a:off x="4852982" y="4780317"/>
            <a:ext cx="2971009" cy="311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ea typeface="Calibri" panose="020F0502020204030204" pitchFamily="34" charset="0"/>
              </a:rPr>
              <a:t>Operations Support and Advanced Studies leveraging Primary Center Role expertise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845111" y="3741730"/>
            <a:ext cx="2978880" cy="2248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Health and Safety Systems for Operations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4779551" y="2563146"/>
            <a:ext cx="3170925" cy="4151979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>
            <a:off x="4533271" y="3717588"/>
            <a:ext cx="24688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4562475" y="4388333"/>
            <a:ext cx="228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4556496" y="6352626"/>
            <a:ext cx="231367" cy="155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4852983" y="4056089"/>
            <a:ext cx="2971008" cy="2417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Communications and Tracking Technologies</a:t>
            </a:r>
          </a:p>
        </p:txBody>
      </p:sp>
      <p:cxnSp>
        <p:nvCxnSpPr>
          <p:cNvPr id="87" name="Straight Connector 86"/>
          <p:cNvCxnSpPr/>
          <p:nvPr/>
        </p:nvCxnSpPr>
        <p:spPr>
          <a:xfrm flipH="1">
            <a:off x="3739673" y="1848689"/>
            <a:ext cx="3178" cy="36299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3739673" y="2211686"/>
            <a:ext cx="152157" cy="192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>
            <a:off x="6704014" y="1858066"/>
            <a:ext cx="3178" cy="36299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6704014" y="2221063"/>
            <a:ext cx="152157" cy="192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Rectangle 91"/>
          <p:cNvSpPr/>
          <p:nvPr/>
        </p:nvSpPr>
        <p:spPr>
          <a:xfrm>
            <a:off x="4852983" y="5584555"/>
            <a:ext cx="2971009" cy="345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R&amp;T Technologies on In-Space Platforms (e.g., ISS, Gateway, Human Habitats)</a:t>
            </a:r>
            <a:endParaRPr lang="en-US" sz="1100" i="1" dirty="0">
              <a:solidFill>
                <a:schemeClr val="tx1"/>
              </a:solidFill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4852983" y="6019332"/>
            <a:ext cx="2971009" cy="2284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Logistics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34617" y="3342588"/>
            <a:ext cx="3891526" cy="462976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000000"/>
                </a:solidFill>
              </a:rPr>
              <a:t>Designing, developing, operating, sustaining flight and ground systems and support infrastructure, including Ground Systems Development and Operations Program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34617" y="3897225"/>
            <a:ext cx="3891526" cy="712441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000000"/>
                </a:solidFill>
              </a:rPr>
              <a:t>Launch processing for launch vehicle and spacecraft: Processing, servicing, maintenance, command, control, telemetry, launch, landing, recovery; also includes support for processing crew (work to maximize shared equipment with GSFC/WFF)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0" y="5829919"/>
            <a:ext cx="4504774" cy="693076"/>
            <a:chOff x="152400" y="5696980"/>
            <a:chExt cx="4504774" cy="693076"/>
          </a:xfrm>
        </p:grpSpPr>
        <p:sp>
          <p:nvSpPr>
            <p:cNvPr id="44" name="Rectangle 43"/>
            <p:cNvSpPr/>
            <p:nvPr/>
          </p:nvSpPr>
          <p:spPr>
            <a:xfrm>
              <a:off x="338823" y="5696980"/>
              <a:ext cx="2436812" cy="31317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prstClr val="white"/>
                  </a:solidFill>
                </a:rPr>
                <a:t>Gateway</a:t>
              </a: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152400" y="5867400"/>
              <a:ext cx="17238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454022" y="6017600"/>
              <a:ext cx="3179" cy="2286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457200" y="6246200"/>
              <a:ext cx="304801" cy="110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/>
            <p:cNvSpPr/>
            <p:nvPr/>
          </p:nvSpPr>
          <p:spPr>
            <a:xfrm>
              <a:off x="747561" y="6092633"/>
              <a:ext cx="3909613" cy="29742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prstClr val="black"/>
                  </a:solidFill>
                </a:rPr>
                <a:t>Logistics Element Management, </a:t>
              </a:r>
            </a:p>
            <a:p>
              <a:pPr algn="ctr"/>
              <a:r>
                <a:rPr lang="en-US" sz="1000" dirty="0">
                  <a:solidFill>
                    <a:prstClr val="black"/>
                  </a:solidFill>
                </a:rPr>
                <a:t>including </a:t>
              </a:r>
              <a:r>
                <a:rPr lang="en-US" sz="1000" dirty="0" err="1">
                  <a:solidFill>
                    <a:prstClr val="black"/>
                  </a:solidFill>
                </a:rPr>
                <a:t>cislunar</a:t>
              </a:r>
              <a:r>
                <a:rPr lang="en-US" sz="1000" dirty="0">
                  <a:solidFill>
                    <a:prstClr val="black"/>
                  </a:solidFill>
                </a:rPr>
                <a:t> logistic systems development and services</a:t>
              </a:r>
              <a:endParaRPr lang="en-US" sz="1000" dirty="0">
                <a:solidFill>
                  <a:srgbClr val="000000"/>
                </a:solidFill>
              </a:endParaRPr>
            </a:p>
          </p:txBody>
        </p:sp>
      </p:grpSp>
      <p:sp>
        <p:nvSpPr>
          <p:cNvPr id="78" name="Rectangle 77"/>
          <p:cNvSpPr/>
          <p:nvPr/>
        </p:nvSpPr>
        <p:spPr>
          <a:xfrm>
            <a:off x="4855363" y="6337340"/>
            <a:ext cx="2971009" cy="2635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prstClr val="black"/>
              </a:solidFill>
            </a:endParaRPr>
          </a:p>
          <a:p>
            <a:pPr algn="ctr"/>
            <a:r>
              <a:rPr lang="en-US" sz="1100" dirty="0">
                <a:solidFill>
                  <a:prstClr val="black"/>
                </a:solidFill>
              </a:rPr>
              <a:t>Damage-resistant and </a:t>
            </a:r>
            <a:r>
              <a:rPr lang="en-US" sz="1100" dirty="0">
                <a:solidFill>
                  <a:srgbClr val="000000"/>
                </a:solidFill>
              </a:rPr>
              <a:t>self-healing materials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103" name="Straight Connector 102"/>
          <p:cNvCxnSpPr/>
          <p:nvPr/>
        </p:nvCxnSpPr>
        <p:spPr>
          <a:xfrm>
            <a:off x="4550954" y="5607252"/>
            <a:ext cx="231367" cy="155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4545412" y="4878500"/>
            <a:ext cx="231367" cy="155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4548183" y="3077405"/>
            <a:ext cx="231367" cy="155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734617" y="4701328"/>
            <a:ext cx="3913581" cy="324993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000000"/>
                </a:solidFill>
              </a:rPr>
              <a:t>Launch range: Orbital (work to maximize shared </a:t>
            </a:r>
          </a:p>
          <a:p>
            <a:pPr algn="ctr"/>
            <a:r>
              <a:rPr lang="en-US" sz="1000" dirty="0">
                <a:solidFill>
                  <a:srgbClr val="000000"/>
                </a:solidFill>
              </a:rPr>
              <a:t>equipment with GSFC/WFF)</a:t>
            </a:r>
            <a:endParaRPr lang="en-US" sz="1000" i="1" dirty="0">
              <a:solidFill>
                <a:srgbClr val="000000"/>
              </a:solidFill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150780" y="5111012"/>
            <a:ext cx="4504774" cy="640360"/>
            <a:chOff x="152400" y="5696980"/>
            <a:chExt cx="4504774" cy="640360"/>
          </a:xfrm>
        </p:grpSpPr>
        <p:sp>
          <p:nvSpPr>
            <p:cNvPr id="98" name="Rectangle 97"/>
            <p:cNvSpPr/>
            <p:nvPr/>
          </p:nvSpPr>
          <p:spPr>
            <a:xfrm>
              <a:off x="338823" y="5696980"/>
              <a:ext cx="2436812" cy="31317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prstClr val="white"/>
                  </a:solidFill>
                </a:rPr>
                <a:t>ISS</a:t>
              </a:r>
            </a:p>
          </p:txBody>
        </p:sp>
        <p:cxnSp>
          <p:nvCxnSpPr>
            <p:cNvPr id="99" name="Straight Connector 98"/>
            <p:cNvCxnSpPr/>
            <p:nvPr/>
          </p:nvCxnSpPr>
          <p:spPr>
            <a:xfrm>
              <a:off x="152400" y="5867400"/>
              <a:ext cx="17238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454022" y="6017600"/>
              <a:ext cx="3179" cy="2286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457200" y="6246200"/>
              <a:ext cx="304801" cy="1101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ectangle 101"/>
            <p:cNvSpPr/>
            <p:nvPr/>
          </p:nvSpPr>
          <p:spPr>
            <a:xfrm>
              <a:off x="747561" y="6092634"/>
              <a:ext cx="3909613" cy="24470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prstClr val="black"/>
                  </a:solidFill>
                </a:rPr>
                <a:t>Payload and flight science experiments: process, integration, test</a:t>
              </a:r>
              <a:endParaRPr lang="en-US" sz="10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734617" y="2902841"/>
            <a:ext cx="3891525" cy="348086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000000"/>
                </a:solidFill>
              </a:rPr>
              <a:t>Acquisition of launch services, and commercial crew when development complete, including Launch Services Program</a:t>
            </a:r>
          </a:p>
        </p:txBody>
      </p:sp>
    </p:spTree>
    <p:extLst>
      <p:ext uri="{BB962C8B-B14F-4D97-AF65-F5344CB8AC3E}">
        <p14:creationId xmlns:p14="http://schemas.microsoft.com/office/powerpoint/2010/main" val="4278311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Straight Connector 68"/>
          <p:cNvCxnSpPr/>
          <p:nvPr/>
        </p:nvCxnSpPr>
        <p:spPr>
          <a:xfrm>
            <a:off x="5421908" y="2000086"/>
            <a:ext cx="1723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4949726" y="1447800"/>
            <a:ext cx="3274" cy="376114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R&amp;T Portfolio Alignment to “</a:t>
            </a:r>
            <a:r>
              <a:rPr lang="en-US" sz="2000" dirty="0">
                <a:solidFill>
                  <a:schemeClr val="tx1"/>
                </a:solidFill>
              </a:rPr>
              <a:t>Primary (Green)</a:t>
            </a:r>
            <a:r>
              <a:rPr lang="en-US" sz="2000" dirty="0"/>
              <a:t>” &amp;  “</a:t>
            </a:r>
            <a:r>
              <a:rPr lang="en-US" sz="2000" dirty="0">
                <a:solidFill>
                  <a:schemeClr val="tx1"/>
                </a:solidFill>
              </a:rPr>
              <a:t>Supporting (yellow)</a:t>
            </a:r>
            <a:r>
              <a:rPr lang="en-US" sz="2000" dirty="0"/>
              <a:t>” Center Roles </a:t>
            </a:r>
            <a:r>
              <a:rPr lang="en-US" sz="1400" dirty="0"/>
              <a:t>(Center Roles Per NPD 1003.E, “The NASA Organization”, Section 6.2 – June 2019)</a:t>
            </a:r>
            <a:endParaRPr lang="en-US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F0E3DB-5664-4152-8DF1-5777C08E6A1B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  <p:sp>
        <p:nvSpPr>
          <p:cNvPr id="7" name="Rectangle 6"/>
          <p:cNvSpPr/>
          <p:nvPr/>
        </p:nvSpPr>
        <p:spPr>
          <a:xfrm>
            <a:off x="138907" y="990600"/>
            <a:ext cx="2436812" cy="457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</a:rPr>
              <a:t>HUMAN EXPLORATION &amp; SPACE OPERATIONS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819400" y="990600"/>
            <a:ext cx="2436812" cy="457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</a:rPr>
              <a:t>SPACE TECHNOLOGY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18097" y="1591205"/>
            <a:ext cx="1595461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</a:rPr>
              <a:t>Research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65160" y="3714979"/>
            <a:ext cx="2436812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</a:rPr>
              <a:t>Space Systems Development &amp; Operations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574308" y="1752600"/>
            <a:ext cx="2436812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</a:rPr>
              <a:t>Discipline Capabilities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10200" y="992631"/>
            <a:ext cx="2842815" cy="4481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</a:rPr>
              <a:t>CROSSCUTTING TECHNICAL CAPABILITIES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52096" y="4195665"/>
            <a:ext cx="2436812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</a:rPr>
              <a:t>Service Capabilities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31508" y="3595149"/>
            <a:ext cx="2842815" cy="448116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prstClr val="black"/>
                </a:solidFill>
              </a:rPr>
              <a:t>Propulsion: Chemical Propulsion flight integration (human transportation)</a:t>
            </a: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38693" y="1270771"/>
            <a:ext cx="2067" cy="26340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43" idx="1"/>
          </p:cNvCxnSpPr>
          <p:nvPr/>
        </p:nvCxnSpPr>
        <p:spPr>
          <a:xfrm>
            <a:off x="145716" y="1819805"/>
            <a:ext cx="1723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34972" y="3904812"/>
            <a:ext cx="2301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20270" y="2048405"/>
            <a:ext cx="7750" cy="37592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609547" y="4077633"/>
            <a:ext cx="53" cy="113131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609547" y="4406776"/>
            <a:ext cx="304801" cy="110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612777" y="2424327"/>
            <a:ext cx="304801" cy="110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5421908" y="1371600"/>
            <a:ext cx="0" cy="31608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5421908" y="4532404"/>
            <a:ext cx="2301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>
            <a:off x="5755280" y="2223263"/>
            <a:ext cx="2" cy="159330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5755281" y="2579972"/>
            <a:ext cx="304801" cy="110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7283066" y="4660036"/>
            <a:ext cx="4815" cy="22260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5755280" y="3816566"/>
            <a:ext cx="304801" cy="110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7528237" y="2925442"/>
            <a:ext cx="1539564" cy="517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000000"/>
                </a:solidFill>
              </a:rPr>
              <a:t>Automated and autonomous detection and repair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884267" y="2933303"/>
            <a:ext cx="1539564" cy="5110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prstClr val="black"/>
                </a:solidFill>
              </a:rPr>
              <a:t>Damage-resistant and </a:t>
            </a:r>
            <a:r>
              <a:rPr lang="en-US" sz="1100" dirty="0">
                <a:solidFill>
                  <a:srgbClr val="000000"/>
                </a:solidFill>
              </a:rPr>
              <a:t>self-healing materials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598573" y="5208944"/>
            <a:ext cx="304801" cy="110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3189344" y="5193976"/>
            <a:ext cx="1760382" cy="214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2639493" y="4532404"/>
            <a:ext cx="0" cy="17929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1600200" y="4468906"/>
            <a:ext cx="0" cy="17929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6629400" y="2754009"/>
            <a:ext cx="0" cy="17929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8229600" y="2750434"/>
            <a:ext cx="0" cy="17929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630088" y="2594602"/>
            <a:ext cx="3733675" cy="1026048"/>
            <a:chOff x="630088" y="2480298"/>
            <a:chExt cx="3733675" cy="1026048"/>
          </a:xfrm>
        </p:grpSpPr>
        <p:sp>
          <p:nvSpPr>
            <p:cNvPr id="38" name="Rectangle 37"/>
            <p:cNvSpPr/>
            <p:nvPr/>
          </p:nvSpPr>
          <p:spPr>
            <a:xfrm>
              <a:off x="766336" y="2650481"/>
              <a:ext cx="1695148" cy="3693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rgbClr val="000000"/>
                  </a:solidFill>
                </a:rPr>
                <a:t>Water/nutrient recovery and management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597732" y="2648201"/>
              <a:ext cx="1539564" cy="3713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rgbClr val="000000"/>
                  </a:solidFill>
                </a:rPr>
                <a:t>Food production </a:t>
              </a:r>
              <a:r>
                <a:rPr lang="en-US" sz="1100" dirty="0">
                  <a:solidFill>
                    <a:schemeClr val="tx1"/>
                  </a:solidFill>
                </a:rPr>
                <a:t>and</a:t>
              </a:r>
              <a:r>
                <a:rPr lang="en-US" sz="1100" dirty="0">
                  <a:solidFill>
                    <a:srgbClr val="000000"/>
                  </a:solidFill>
                </a:rPr>
                <a:t> waste management</a:t>
              </a: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1423563" y="2480298"/>
              <a:ext cx="1524000" cy="90942"/>
              <a:chOff x="1447800" y="2878346"/>
              <a:chExt cx="1524000" cy="196548"/>
            </a:xfrm>
          </p:grpSpPr>
          <p:cxnSp>
            <p:nvCxnSpPr>
              <p:cNvPr id="56" name="Straight Connector 55"/>
              <p:cNvCxnSpPr/>
              <p:nvPr/>
            </p:nvCxnSpPr>
            <p:spPr>
              <a:xfrm>
                <a:off x="1447800" y="2878346"/>
                <a:ext cx="0" cy="179294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2971800" y="2895600"/>
                <a:ext cx="0" cy="179294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7" name="Rectangle 56"/>
            <p:cNvSpPr/>
            <p:nvPr/>
          </p:nvSpPr>
          <p:spPr>
            <a:xfrm>
              <a:off x="2281530" y="3109585"/>
              <a:ext cx="1986977" cy="30347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rgbClr val="000000"/>
                  </a:solidFill>
                </a:rPr>
                <a:t>Robotic, automated and autonomous food production </a:t>
              </a: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765204" y="3112746"/>
              <a:ext cx="1377717" cy="30347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rgbClr val="000000"/>
                  </a:solidFill>
                </a:rPr>
                <a:t>Plant </a:t>
              </a:r>
              <a:r>
                <a:rPr lang="en-US" sz="1100" dirty="0">
                  <a:solidFill>
                    <a:schemeClr val="tx1"/>
                  </a:solidFill>
                </a:rPr>
                <a:t>habitats and Flight Systems</a:t>
              </a: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630088" y="2576831"/>
              <a:ext cx="3733675" cy="929515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51" name="Rectangle 50"/>
          <p:cNvSpPr/>
          <p:nvPr/>
        </p:nvSpPr>
        <p:spPr>
          <a:xfrm>
            <a:off x="2499035" y="4645856"/>
            <a:ext cx="1981783" cy="3034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000000"/>
                </a:solidFill>
              </a:rPr>
              <a:t>Robotic, automated and autonomous food production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88558" y="4638121"/>
            <a:ext cx="1623284" cy="3034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000000"/>
                </a:solidFill>
              </a:rPr>
              <a:t>Plant habitats: manual and autonomous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50266" y="5645288"/>
            <a:ext cx="2194236" cy="3308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000000"/>
                </a:solidFill>
              </a:rPr>
              <a:t>Development Planning/Strategy to fit into Architecture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607377" y="5645797"/>
            <a:ext cx="2165650" cy="3197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000000"/>
                </a:solidFill>
              </a:rPr>
              <a:t>Resource Acquisition – Regolith/Trash &amp; Gases Liquids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61947" y="2231809"/>
            <a:ext cx="1626455" cy="328847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prstClr val="black"/>
                </a:solidFill>
              </a:rPr>
              <a:t>Plant Research and Production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12758" y="4250050"/>
            <a:ext cx="1842151" cy="291669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prstClr val="black"/>
                </a:solidFill>
              </a:rPr>
              <a:t>Habitation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350573" y="6051719"/>
            <a:ext cx="1763212" cy="3034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000000"/>
                </a:solidFill>
              </a:rPr>
              <a:t>Consumable Production – Extract/Produce Fuel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445229" y="6027416"/>
            <a:ext cx="2247435" cy="340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000000"/>
                </a:solidFill>
              </a:rPr>
              <a:t>In Situ Construction such as Landing pads, Roads and Berms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4845527" y="5654403"/>
            <a:ext cx="1722887" cy="3424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Distribution and Storage of In Situ Resources 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224110" y="5543960"/>
            <a:ext cx="7480306" cy="893263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102" name="Straight Connector 101"/>
          <p:cNvCxnSpPr/>
          <p:nvPr/>
        </p:nvCxnSpPr>
        <p:spPr>
          <a:xfrm>
            <a:off x="2289819" y="5349094"/>
            <a:ext cx="0" cy="17929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918219" y="5349094"/>
            <a:ext cx="0" cy="17929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892516" y="5080342"/>
            <a:ext cx="2284412" cy="346718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prstClr val="black"/>
                </a:solidFill>
              </a:rPr>
              <a:t>In Situ Resource Utilization (ISRU)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7806363" y="5586865"/>
            <a:ext cx="1196066" cy="8268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Research and Technology Program/Project Management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1222" y="4823570"/>
            <a:ext cx="3406579" cy="313081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prstClr val="black"/>
                </a:solidFill>
              </a:rPr>
              <a:t>Space Environments Test: Right/West Altitude Chamber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72585" y="2362200"/>
            <a:ext cx="2842815" cy="44726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prstClr val="black"/>
                </a:solidFill>
              </a:rPr>
              <a:t>Materials: Polymer matrix composites processing for center mission needs only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861402" y="6030726"/>
            <a:ext cx="1722887" cy="3424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Scientific Instruments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619293" y="5702534"/>
            <a:ext cx="986851" cy="6341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Resource Assessment/Prospecting</a:t>
            </a:r>
          </a:p>
        </p:txBody>
      </p:sp>
      <p:cxnSp>
        <p:nvCxnSpPr>
          <p:cNvPr id="113" name="Straight Connector 112"/>
          <p:cNvCxnSpPr/>
          <p:nvPr/>
        </p:nvCxnSpPr>
        <p:spPr>
          <a:xfrm>
            <a:off x="2529822" y="2068252"/>
            <a:ext cx="7750" cy="37592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>
            <a:off x="2522329" y="2444174"/>
            <a:ext cx="304801" cy="110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Rectangle 110"/>
          <p:cNvSpPr/>
          <p:nvPr/>
        </p:nvSpPr>
        <p:spPr>
          <a:xfrm>
            <a:off x="2647904" y="2234802"/>
            <a:ext cx="2035490" cy="328847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prstClr val="black"/>
                </a:solidFill>
              </a:rPr>
              <a:t>Biological Sciences 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(Plant Research and Production)</a:t>
            </a:r>
          </a:p>
        </p:txBody>
      </p:sp>
      <p:cxnSp>
        <p:nvCxnSpPr>
          <p:cNvPr id="115" name="Straight Connector 114"/>
          <p:cNvCxnSpPr/>
          <p:nvPr/>
        </p:nvCxnSpPr>
        <p:spPr>
          <a:xfrm>
            <a:off x="2439966" y="1450531"/>
            <a:ext cx="2748" cy="1634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Rectangle 95"/>
          <p:cNvSpPr/>
          <p:nvPr/>
        </p:nvSpPr>
        <p:spPr>
          <a:xfrm>
            <a:off x="2199149" y="1596803"/>
            <a:ext cx="1595461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</a:rPr>
              <a:t>Technology and Development</a:t>
            </a:r>
          </a:p>
        </p:txBody>
      </p:sp>
    </p:spTree>
    <p:extLst>
      <p:ext uri="{BB962C8B-B14F-4D97-AF65-F5344CB8AC3E}">
        <p14:creationId xmlns:p14="http://schemas.microsoft.com/office/powerpoint/2010/main" val="81058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Plant Research and Production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239000" y="6457950"/>
            <a:ext cx="1905000" cy="366713"/>
          </a:xfrm>
        </p:spPr>
        <p:txBody>
          <a:bodyPr/>
          <a:lstStyle/>
          <a:p>
            <a:fld id="{D0BD0795-6237-49BA-8292-2D7880D490C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68" y="1311983"/>
            <a:ext cx="7699859" cy="433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30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Plant Research and Production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239000" y="6457950"/>
            <a:ext cx="1905000" cy="366713"/>
          </a:xfrm>
        </p:spPr>
        <p:txBody>
          <a:bodyPr/>
          <a:lstStyle/>
          <a:p>
            <a:fld id="{D0BD0795-6237-49BA-8292-2D7880D490C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927" y="3433018"/>
            <a:ext cx="3038475" cy="20288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160" y="829355"/>
            <a:ext cx="3050010" cy="20328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4171" y="1140823"/>
            <a:ext cx="491163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KSC Specialized Facilities and Resources: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Plant Growth Chambers with adjustable environmental parameters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Lighting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Atmospheric pressure and gas mixtures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Temperature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Zero gravity Lab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Analog Facilities that match the ISS Plant experiments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State of the Art analytical instrumentation and DNA sequencers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In-house Prototype Labs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971" y="4588966"/>
            <a:ext cx="2804160" cy="186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88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ISRU- In-Situ Resource Utilization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239000" y="6457950"/>
            <a:ext cx="1905000" cy="366713"/>
          </a:xfrm>
        </p:spPr>
        <p:txBody>
          <a:bodyPr/>
          <a:lstStyle/>
          <a:p>
            <a:fld id="{D0BD0795-6237-49BA-8292-2D7880D490C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Picture 12" descr="Concept images showing an ISRU system concept for autonomous robotic production and cryogenic storage of oxygen and methane r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79354" y="1211759"/>
            <a:ext cx="2955590" cy="192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3345" y="1211759"/>
            <a:ext cx="4809581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Living off The Land</a:t>
            </a:r>
          </a:p>
          <a:p>
            <a:pPr marL="342900" indent="-342900">
              <a:spcAft>
                <a:spcPts val="1200"/>
              </a:spcAft>
              <a:buFont typeface="Arial"/>
              <a:buChar char="•"/>
            </a:pPr>
            <a:r>
              <a:rPr lang="en-US" dirty="0"/>
              <a:t>There is a great expense required to lift mass into orbit and beyond; how can we explore with less launched-mass?</a:t>
            </a:r>
          </a:p>
          <a:p>
            <a:pPr marL="342900" indent="-342900">
              <a:spcAft>
                <a:spcPts val="1200"/>
              </a:spcAft>
              <a:buFont typeface="Arial"/>
              <a:buChar char="•"/>
            </a:pPr>
            <a:r>
              <a:rPr lang="en-US" dirty="0"/>
              <a:t>The solar system contains abundant resources; the atmosphere and soils of Planetary bodies. And sunlight!</a:t>
            </a:r>
          </a:p>
          <a:p>
            <a:pPr marL="342900" indent="-342900">
              <a:spcAft>
                <a:spcPts val="1200"/>
              </a:spcAft>
              <a:buFont typeface="Arial"/>
              <a:buChar char="•"/>
            </a:pPr>
            <a:r>
              <a:rPr lang="en-US" dirty="0"/>
              <a:t>ISRU will mine these resources and convert them to mass saving commodities.</a:t>
            </a:r>
          </a:p>
          <a:p>
            <a:pPr marL="342900" indent="-342900">
              <a:spcAft>
                <a:spcPts val="1200"/>
              </a:spcAft>
              <a:buFont typeface="Arial"/>
              <a:buChar char="•"/>
            </a:pPr>
            <a:r>
              <a:rPr lang="en-US" dirty="0"/>
              <a:t>We also look at converting wastes to useful commodities.</a:t>
            </a:r>
          </a:p>
          <a:p>
            <a:pPr marL="342900" indent="-342900">
              <a:spcAft>
                <a:spcPts val="1200"/>
              </a:spcAft>
              <a:buFont typeface="Arial"/>
              <a:buChar char="•"/>
            </a:pPr>
            <a:r>
              <a:rPr lang="en-US" dirty="0"/>
              <a:t>If we want to pioneer in the solar system, we must use the resources that are in abundance!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354" y="3252470"/>
            <a:ext cx="3563542" cy="2021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8861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ISRU- Additive Construction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0795-6237-49BA-8292-2D7880D490C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48" y="4338723"/>
            <a:ext cx="3043981" cy="20288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945" y="4338723"/>
            <a:ext cx="3038475" cy="2028825"/>
          </a:xfrm>
          <a:prstGeom prst="rect">
            <a:avLst/>
          </a:prstGeom>
        </p:spPr>
      </p:pic>
      <p:sp>
        <p:nvSpPr>
          <p:cNvPr id="8" name="AutoShape 2" descr="data:image/jpg;base64,%20/9j/4AAQSkZJRgABAQEAYABgAAD/2wBDAAUDBAQEAwUEBAQFBQUGBwwIBwcHBw8LCwkMEQ8SEhEPERETFhwXExQaFRERGCEYGh0dHx8fExciJCIeJBweHx7/2wBDAQUFBQcGBw4ICA4eFBEUHh4eHh4eHh4eHh4eHh4eHh4eHh4eHh4eHh4eHh4eHh4eHh4eHh4eHh4eHh4eHh4eHh7/wAARCAGrAac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zPw5g21w56yXDHite3hnEwZLg7c9DWH4cZhYZ25UyMf5V0NrJFgZbH1rhU7I9WvG9RmvBIwUbmyavQbjyc+wqjaW/mEN+QzWtbWsmBxml7VGfs2SxY6E1bijLdOaILVjyV/Suj8H+HLrXNWjsrVMMfmduyL3Jq4zUnZESg1uY0dtI3Rc+ppHg2ZOCK+kdL8FaBZaWtk9jHcHq8rj5mPrntWTrHwz0e6Ba0lktm9D8y/410ezMPaI+ebtTLBJExdQ6lSUbawz6EdDRY311YRolvcTqUAG5pCScdye9ek+JPhfrVmjy2kS3iDn90fm/LrXmVwpWRk6EHBz2qXGxSdzD+J2qTapaaRa3iwSk6lF8wQByMEEZ9Oa6+O30Kf8A1U0+nyZ4DfMo/EVwXi6MNqegxKPvX4J/CuiLtnqPxqFuzaf8OPzOri/t+0TfaXSahAOm1vM/+vUkfiZFYRahaPC+cZUZ/Q81yUd69uwdXeNv7ynB/StCLW7iZQLtYbqMdBKgLfmOapGJ1kN9ZXQ/cXEbE/w5wfyomTjpXKs2kXJyVms5PVTvX/Gp4V1KEZsNQju0H8G7J/I807isbEsdUpo+vFVF12aNtl9ZshzjIGP0qzHqFlcfcnUN6Nwaq6ZJUmjqrLHWpNHxnqD3qnKlOwmZskfWptXj/fQD0tYh/wCOipHSpNXQfakx2giH/kNaLEmP5fNIYqtbead5fFUiGUTDzThDx0q55dSJFxVpENlDyPamtB7VoiPigxU0iWzGktsiqzafHIlzvjBJgYZxz2rdaLmmCIbJv+ueP1FOwkzhbvQ2BLQNn/Zasqe1mhOJI2X3xxXoEtuOapS2jTERrGZGbgKFyT+FLlLUjg3jDD0qE28jMFRSzHoFGSa9Psfh1LdD7TqEyaZbDlixBYj6dv8APFatre+FfDObbQbVr26bCyXLnr/wL09h+VQ7Fo4bw38PNf1LbNdqum2x5Lzj5yPZOv54ruPD2j+ENJvxZ2zRX2pIpdpJiHZQOpA6L/OuK8deKNdutYudOa8MVtG7qEiG3cASOT1o+FS/8VHIx5zbS8nqePXv+dTYo9nEkTR7o2D8cYpFO4A+tZVquVHcrhhzjkVfgnRkBzSTuJqxYFGKVaDTENIrD8RyRpqeixXWwWct028v90yLGzRg/wDAhkZ7gVumqOtabZaxpk2nahCJraZcMucEehB7EHkGgdzy/wCJ+ueOPtaSaZpki+F3tDJcXC7SXjOdxY9V+XBC9wfy83v/AB5qEEUlro1rbWFqYlhAKb22rjHJ4HT0r1jxtda5ofgzU9H1WzfUtNNo0NtqcAG5FxhVnTseg3Dg1863XmNnOF/U1SE0dDY+NvEEexHuIZYxIH2NCvUe4wa+ifC1nbXWiWWo2lrBBNcwJNPIRl8sMkKcep/KvlCBW3D5+9fVHge7dfBOjLtkVvsqDAIVc9ByeufakuVO7Q9XoWNYg8uyv7kSyEJbMojLZXIGc+ual8PSGSyUNnI9fpmlura7ks7pZnj+zvbFSMc724HP41Y0uAR24I7nI+nb9KyurjaLZWmMKlNNNMRAwphFTGmEUxkJXmipCBRSA8R8KarpMduLCe6SO5QlmVhjgnjBrtrLT4blMxsjg9wc1474hto5pfDkDrxPKVYjqQWFdTbeE9Rs5jJomv3Vo2eEcZT9P8KwVO8U0d9ar+9lddT0600eePBhZl9u1bNlb6hDjdAJR7cGvP8ASNb+Jmj7DLptrrcK9fKI3kfTr+QrvvD3xV8MmRLXxJp2o6BcHg/ardtmfqOfzFZToy6ocKy7m1BdQKAs9vLEfVk4/MVu6PKI5RcWN0UcdGjfB/StvQk8P+IbUT6RqFlfxnvBIGx9R1FPu/CFux3Rx+W3qvBrn9m7+6zf2q6o1NO8Z6zaBVmkS6Uf89Bz+Yres/iFpzYF7bSwHuyfMK82vdF1W05t7pnA/hkGawL2+1O2LJeWQbH8UR/oa0jWrQ8zKVKjPoek+OfiRCbaSz0csoYYaYjBI9vSvENSmDzM+QSSSasahqtrIcMxjb0cYrn7+4Xny3BHsa1jWlJ+8ZujGOxB4gWFv7FuD/rRqRA/3ViZj+uKma6AOFwx9jXNareyPqunQ7v9X50v5qB/jU0d0zOI0VmdjgAckmtoyT1FVVoxXl+rOhWVQdzNlvftT4y8zbYo2kb/AGFJP6VNo1gtsyzXipPJjIiblF+vqf0+tW7nUVSRIJLqOIv9yPeEz9F4rza+aQg+WmuYUaLerK6Weo9reQD/AGgB/OnLa6nnm1kUDupBNPZj+PvUVg17Faql1dm5mBO6Qoq7hk44Ax0wK4ZZzU35V+Jp7BdzUtTrHlsrRs6KPuzYYH6Z5pklkJxmbSpoW/vQ8j/vk1WFxN/eH5VVuLrUUvoGikh+zEMJVKfMT/CQQeO/50oZ1VctYqwPDqxebTdZgVpNPa4eNQSVeJgfyPFZHh3xJqWoWjyaho8sW2V0DRo3IU9cEVqJcT5yJXB+tPXU7veY1vZNwAJXzOQOxx+FbRzt/wAn4/8AAD6urCpfWcxwsoRj/C/yn9au6uv+mHHI8qL/ANFrVX7c8o23cUV1H3SZNw/PqPwp80FjfSmaC9n064IA2sPMiOAAB6jgD1rro5zSk7TVjCeGktiDZT1WoLmHWbFDNNZreW46zWx3D8cdPxplpq+nyna0hib0fj9a9alWp1FeLucsoSW6Lqx1yGvfEXw9o+oyaewubuWJtspgUFUPcZJGSPb6V1t/cRpZyfZ3DTNGfLwe+OD+dfK1x5scrpPuWVWIkDdQ2ec++auNaEpOMXqieR2u0fTOm+ItD1CG3lt75QtwuYjIjKG5xjJGM54xmtfy/avI/ANndWvhmGCa4e1aWRptjNjAPTIP0/WupFxqWzEetSEgcDzR/U14/wDa7p1JRkrpHX9S5opp2OveOmxwM4kSNSzFRgAZP3hWHf3WoMIFtdQAwg3srKdzd6bDe+IYc+TqLDPXEa8/pVLPKb+wyfqEu51Nr4eklw10/lL/AHV5Y/0FbVjYWtkD9nhVCRy3Vj+Nef8A9seLEz/p24e8I/wqnZeIvFz3V3/piOFm2AGHhQFXpxxyapZvTknoxrByR1PxBRnmsk5MZWQsuTgnAxkd65WOEC6jzjgjipL2+168KNeCKUoCFJ3jGevQ1U87UFcN9mtiR6s3+NNZtR6p/wBfMPqszm/GS48U3f8A10fP5n/P9a2PhV/yMUnPP2aU/oP89/rTdRtjfXrXl1psbTFixZZnXJP48VJokr6HdtdWmmLvKMh3zMRhuvFV/alB9w+rVD06z+6f92n233Ux04xXDJ4x1KP/AJhsfTtIf8KIfHF7GRu0lXA7eZj+lKOYUe4nQn2PS1pa8x0n4l30j3Mlxo6yQtMfswjfBVAACCcfN8wY544rRX4jJ/HolwPpIP8ACtnjqCdmyPYT7HeHpTTXED4jWpHzaPej6Mppw+I2m4+bTb9fwU/1p/XqH835h7Cp2N7xfbfbPDOo2u1T5sDKN3TPrXy/b+EfEd/aveW+lT/ZR/y3kxGjDOMgsRn8K91174iaY2jXiwW14s/kt5fmRBl3Y4yAeRmsOz0uxufC39sa9fpPPLarMj3k2FDHacKCcd+1bUq8KnwO5LptfEeXS+APFNtafazYRyxCTZ+5uEdt3pgHJ/CvfPDXkJ4N0VJ7PzZobaJ1WQ7dsgXjjrkVgeKLvw5c+EY49PvdPlmhF3L/AKJOhdThSD8pz2rL+FnxHi1LQ5F15YLZ4WSON4Y2LSrt5LnuenPeolU0bloi1Gz01PTES4viDdELEDkRgYGf896tsoXGKxrXxTo1xAZ4Z2aFW2Fth4bGcY+lFt4s8P3Uwhhvg8h6KI2/wqI16K+0glGb6GyemTwPeub1bxTb20jQ2kDXbjgsGwufr3qtrmsS3gaGDMcH6v8AX2rivFGoxaPpss0pjeOQeWAFJJJzkdef0xg151fMZTn7Oh9/+RvTw6S5pnXR+MZo2BvdMZIieXjbOPqDXU200V1bpcQOHjcZUivH/COtpq+nGby5AkBEIRFOMHAGRz09c9M16T4DjZNOmjzmMSZT2qsLiqvtvZVBVaceXmibRWirGyivWucp8k6lrUkmq6f5kCbNNmyuw4LjIODnvxXoOh+PdBuJ445xc2ruwUb49y5Puuf5V5RfrIt5M0iOgLkjcpGRmptFXzNXslH8VxGP/HhVRS5UaVpP2kvU+rdDiAcBl5zXo+gwWtxbiC6ghniI5jlQOp/A8V5zpMoEuf8AarutBugu3mqiQzcuPhv4IuIpLyDRU026CFxNp8jW7AgZBwp2/pWf8MbPxxrPw/0bXtM8S2cz3ETtJbahCzq+HIHz5OOnYDrXRx323Trg7ukL/wDoJrO/Z0u/+LM+Gjn/AJd3/wDRj1UoRn8SJUmtmWb6+8Vaen/E98C3E6Ac3GkTCdfrsPzfyrmLrxR4L1C6e1k1VdPuSf8AU6lC1swPplvl/WvaI73j71UdbtNJ1iAw6tptlfx/3bmBZB+o4rGWFj9l2LjXktzwnxB4ejngae3WOeI8+ZCwdfzXIrznWdH8t2KArg9jXtnif4R+CX8y80ePUfD13tJEulXrxD8VOVx7YFeA+GbLxhd2Wn6le+J4ZbW6y00Fxbl51UMRwcDqBwSe/euWrH2EeabVjeNRT0SMK5hun8RxwRK0swgO0YyTk4rt/D2jrp0fnT7XvGHzEchB6D+prR+zafFevcWVmIHcbS7PvkKjsT/gBUp5NeFi8e6i5IbHY0nZ9kMuZhDbyzFciNCxHrgV5Hqeitqdy99qGvaaXmO4usvIOAwXJ6DDY9ip/H1ybayshAIIwQe4rg1+Hlv/AGjvbUJDYhtywBMN9N2cfjjNdWTYyhhud1HZ9NL/ACObE05TtZXOo8MiU6JbNPMZpdpUyb9wcKxVSD3BABz71pgGq0k1vYpbxMPKjZ1giVUJAJ4UcdBx1PFWq8HEy5puSVk2zrjtqJiopeZYx+NTmqUU0VxN5kMqSouVLIwIBBwRx6YrCO5ZbzVS2lhk1C52MGdVRW4HH3uM9evY1MDzUdtna7N5gLOTh8ZA9OO1bR2Yixu5o3c0zNGaBFu2u7i3cPDM8bDupxUk9xZ3rhtR06Cd/wDnqq7H/Ejr+Oao9vakBPBq4VJQ+F2E4p7l82NtNzZ3S5P/ACzl+Qj8ehrkvFfhuO2uzq0ulQNcnbh3iGcjvnHP19q6FSaswXtzApVZCUPVHG5T+B4ohUcXdMGjyq+/tPULhRg20SnJZX5b6nt9K7T4f3vh3+zLtfEkWlRxwSAQXFy6iRyfvLjq2ODntXSAaNdLJHdWENv5mNzwxgjj/ZP9DXn/AIt+GUj3Z1TwtIt4CxaW1D4cf7S7jnH+z+VengKtJ1Uqmi6GVeUuR8ps+IvFnge2R00nQYb2QdJWBiiH/sx/AD615nq3iO7mnkNkqRlieUXCL/ug5P5mquo2t3azm31CGa1kXrHIhVvyNV1I+7EnOMZ6mvpXToyWkUeXz1L6sl/trXYh816c+hQVDH4k1y1uHaO6AErbm+XjdgDP5AVveGvB2t+IZCbK1Zo8/PM/Ea/VvX2HNd/p/wAFrNos6nq0xfHS3QAA/U1P1aj/ACr7i/aT7nmMXjHX1/5axn8G/oanXxxr4/jT8Gf/ABr2q3+Fng6KwWGSynllVRum+0urMe/GcAfhWXd/Cfw5KSbe4v4fQF1cfyrN4PD/AMpSq1O55UPHeuD7yo3/AG0alHj7VR962Q/8C/8ArV30vwk00k7dXuE9AbdW/wDZhSR/BqzlPy65cfX7EP8A4up+p4Z/ZH7Sr3ODPj+9x81kpH1X/wCJqveeP7jyJFWzRHZSFYInB9elelN8DdPMZ/4qa4Df9g8f/HK4/wAXfB/XNJspr6zuoNTgiG9ljQpLgd9pzn8DTWAw/wDKL21TuY9h40MMEcK2KKqIqAlB0A9jXU+GdSuteu4rW0SwSWQkATblHtkjpntXl8S4OGGD3Fb/AIYvDZ30UkbMhVgRjPBHQ4yOc+tKWXUH0BYia6nsCeFfEAX95Bpuf9iRqR/DOuD/AJcbRvpN/ia7vTbr7Zp1td/LmaJZDtYEAkZIyPeq3iS4ltfD2pXUDFJYbSWRGHUMEJBrN5ZQZaxMzyHxnNJoMi2l9awRzzJkAyghVPGT+vFeeX91ps0mbuaCZgoRd3zlQBgAegrG1y+uNQb7RdTSXE0jbnkkYszGsyL/AFq5xjIzW9HCQpK0WbfXLK3Kn6m1fQQCaOTTVjcYPyJKFbn2PP5V23gLQZbTw/8AajZ3jpcsuchcxY3Alhn5R9efavPXVMcHkCpYtW1qazSxS4u54UkMipuZsORjP6VdWkqkORvQwdVc/MlY9UOojT/DNtFNbSW6Xt84LEh9g2KAflOO/rWrYNHp8RW0t0OeJZJeCT/hx0rjtGW4vrDwrpl/5p866nnuFb5cRqyjn8jXYeNtLi0bxSYcKLKWLzIFRcmNc4K8+/8AOuV4Wkmna4/aSelyfV9Wt9NgikmjlbztwQIuTxjP86o6hpOn+INIWO9ja0gyJYQoKyKxznIxgdffOa9N0jQLWXwvDY3eZxNGshf+IEgEEHsQMVzGseH7zSrqKD7X50EoJV9uGAGMgj15HSuDEYZYdKpTX4m9Opz+62Y/h7w3Bbww2enTxx22TuDg7pWOOS2Pb6V6VomnmxshCcevByDVPR9IawtxNNGxncDEZPKj0+vrW7ZWmrX90lvbWrgltoQJ1OPX2q8DTc5e2kKs+VciEMfHSiursPhnrV0nm6neR2q/7Ror1zksz5E1vR/7Ov7G3tribbeKuVZtwQnAOM9ep61bHgy6t7uK7hh06d4XEiM8LQnIG7qvBp2uaha33iPSngf93EqBi424OT6/Su6gZDG5jwcBvmT02AdVPvUxptN30PVq1/cg9Hf59SjaeItbsRu1Dwzcuq53S2kgkHHU4HI6iuh0f4neHUkEV5Pc2MgOCtxCVwa9bsbe1exhhkghdRGow6AjoM9ag1Dwx4f1GMpeaVbSqeoZcjrnocjrW/s5LZnI6lKXxQ+4yNP8YaNqGl3K2erWk7mB9qLMNx+U9utX/wBny8aD4QeHIZVZGW3YFWGCP3j+tczrPwb8F3cTyW9q9jLt+WSGQrg464Bx1x27VyvhnwN8RrC4eLSfiBH9mjU4aOV5V3DoDE/A/Amnea3QvY0pq8ZW9f8AgH0smoLj71R6hq1vZ2j3U86pFGpZyewrw86n8Z9EH+k6doviCId4swyEcf7o7+hqpf8AjvWNct20fVPC2oaLJkSM8rbonAP3Q2B35/Csq+I9lTlK2xCwkm9GmvU6XxV49vtT32+nhrS2PBbP7xx9e34fnXHbhjJzmqMJu/t0okX9zj5Scc+mOfc/lUWq6vZ6fGd7iSXH+rB/n6V8lialSrO8pXOunFRWiNEPukp+6uAuPEF3cSsY7gIv92PtTZby+8hZjeHDDgbuazVB9y7neseTXn/xO8XXuk3cOm6TcJHOyM1yxTLID93aegPU9PSqy6lfLJkXUg57GvPdeupb3Wby6nYvJJM2SfbgfoK9DLcEp1eaeqRhiKjjHQjfVNR+0G5/tC7M2c+Z57bs/XNemfDfxDfeIPPtL99stsiETxnDOCSMsvT05GK8nPU16D8CrKa88TXvlEBY7I7snGcuuB/n0r1czoweGlK2q2OfDSl7RLuelrayZwNQkJ91X/Cn6dZrZrKoK4dy3ChRk8k4HvVLUZHtbmPnKklfyqzJdlYBt5duFFfHXdj1bakl5eQ2/wB9sv2UcmsybWZVPy24A/2jVlLRgC7/ADSNySapXduSTla0goj5RF8QODh4EP0NXLbWbWXAYmM+jVgzRxhyARnvSLEp7/pVuMSWkdfHMrDcrBh6g1JvzXJQrJE26GVkPsauJqdxboGuNhTOMuNnP+9939c0lTcvhJehu3UQubZ7dpZIg+AWQ4OM84Pb0rLDa9YD/lnfQ5PruUcY9zjBHcndntirCalCrLHcK9u7DIEikZHqPUVbSQEbkYMPUGptKO6+8alYhsdTiu5JI/JliKFsl8DgY5x1HBB5Aq6jHAkjbjqpBqBikgdZEUhhhuOo9KgtbVbeRfIuJFizkxE5B46Vm3bXYHZ7GrcXEd7B9l1W1g1CD+5cIGx9CeRVDTvCfgxNTF0tjIB2tpZSYgf5/hk1k2l5rdoLmTV7dJbeMFla2G5iMk4x3wMDpnvVmw13T7tYv3hhlkRW8uQYI3AEAnp0I7967aVevRu4PTy1RhKEJ7o9LtprdII441SGJBhFQAIo9BjgVZFef215IEWWGRgrDjgjNaVprc0X31yPVTj/AOtXqUM6e1SP3HPPC/ys69vuED0rNuruys5oYb28htnmz5YkbG7GM/zFQW+uwTIULbXIIB6EH+X614v8UY9ct5rNrxb2/EjkzTz4eKFF2kMjINwGdzEMox0GetetSxdGt8MjB05w3R73Fb2/Ei4kzyDnIp1xPDbwmSaRIoxgEscCvnCw8Va9pOpSvaavJE5Z/Ps2Tb82T82MY6YxkDiuo0X4vSTSRLrGnRO9odwnDFNx2kbsY68n0zXSkrEX7nssc0c0YkicOh6EGhjxXBT+MrFLGPxBYtcTQy4/tG3XaskMfTzgpHzBehI7Hk8Vpax488M6Pe2VrfavDi7j8yOYEFFTHDMR0z24ouFup4x8XNHh0fxvcx2y7IZ1WdR0ALZyB+IrmbQ7ZAa7f41a1ous6vY3ukanbXsa25SR4ZNwU7uAfTrXnc14tsQzo+D04q+hm9z6V8L6jcD4aW99bLHJPb2smwSsdhKEnBIAwMemfrXL+Jda1LxHZzaNoV9DfSva+df3Uce20soimdnU75COMEnHoK8o0vxlqV2bPS77UNSsPDyOYrn7EDl0ZvmDEnGcccflya+gtLh0Gx8Byt4djgXS/skksZi53/KclieS3HOeaks+bfFGitpmkaVdbW23cIdg3ZuuPyIrnY+ZVHTkVqaxqV5qHl/a5vNKqAAei4GMAflVFFJI/h+gqaSmo+/uOVr6HpereH9LTwpp72dxbTXFnLHJMynPmBiNw98U6DQrW1nmW1jCqHd9mT2Jrzy1aSO4iZeMOuT2HNegWMyz20l7Jq0Srcs7hDIoAyTlQev4V586VSn9pvc6IzjLpYjuF8jxl4TO3bCsZXYT3eRyf6V7V468Kr4j1uG6s7mS0EStH5Qi8z5Sc8HNeJ6neWy+I/D0qmOcJOqcMfl6enfNfYWj61a6fpUJg0u2Eqx5kuJ2yCe5xx/Oqpyejfb9Qkt/U5UaXqVnov2mZDaWNrEqmWTg4AAH1J9KTwp4dkv0XX9WVhG3NnC56j/no3t/n0qS61u78Za3anV2lm0KG7SK3tYVCfa5j/CB7DJLH7qgnqRXZa7fRy3Mi26oluGwgUfwjhQo7AACuSrUeJfKn7v5/wBdDWlFQ16l6xk8MaciiCwm1G62/PM6BVBPXGeQPwpsOuXFs0slvDbwzONqyBeYk/uoOgH5k96wvObbtztHoKQOK7I+78KIavuW7q6luW33U89w3rI5NFVdzN91SaKerFyo+MS6TXsUkTK6EAgqcg9a2bd2Djy2ZGYkZU4PJAo1myth4xitIohBEQmVj4x16ZrqtN8F6lc+VdWkV1Jb+co3mAkff9Rnj36V7eFxVO83LqyMVRkoU0uiPoaBCscYGeFH1qdJGHWmI6FcqwK9jmotSjjnsJEdZHAG7ahwWI5HWsLkGd4/iv7zwhqFtpqubl4vlCHDMMjIB9SMj8a4TwlNpsfjHT18L27xM7sLxFidBHBt+7MG/wCWgbGD3rrp5L61giCXV3bo0YZRLGXCrnAU4HB49e9M0vVbqZ2eGWzn8zYNu7y3DEc5Bx7n2rKUbu5rTqWTVjtQyj7zgVx/xN1K1j0tNNVUe4uCG3EcooPUe/b861P7RS2gkuNQtJYYokZ3l3BkwOevvXh2rXl54o8R3GqtI0aq37rnhFHQD8K4M0xPs6XIt3+RVGF3fsUtc1bV1RoLZYkHIMgznFUrS3VLAy3Tk5yzySHr/gK0JEdmEMqjdklvpVeDWLKDxNHZ3O37NFC5l3JuBcr8oxg9Ov5V4OHoyrzVOmtWdvwxcn0OTvmiS5nnbesJ2+WgHzMAfve2Samvr24tbXZNbxRTZyCHDfLjipry5im8EWUAmRp5tRaSRc/MFwcZ746VheINQtrm7dYp1YOwQEY6fqele9hsFCLvNX0ObFz5IJR3bf4HTeD9Pm8QauLVpjCCm7Kjphc15/rkTR6xfrtfy0upEVyOGwx/wr1/4O3OmWdxq+pXV3ax/Z7VzGkkgVm7/KD14BrkvAOnW+peH7+7lt8Q3l+7pHIS+wAA4BPX73WuHD1/YOdRrTQKlPnUY9Tz057A89MV6d8No5NJ0JrpcpPekM56MqjIVfbufxFSx+Gra2m8y3gjRuzBRmtKwsPLkG7kk9B61lj8eq9PkjsOhQdOXMzb10Y0S0m/uzKD9CCKuaHatcz7m58tf1pmtRq3h+4VzhY9j59MEU7w9qMEUI8qQFmPzc189f3T0Uru5rzWrRj5lI49K4/xjqB0+IJEMyNyfZf8a9Cg1C0uYfLuE5/hZT/SvLfGLJcXGoXCnMSSMIz/ALK8f4mrwyTnqFTYoWl8rgMe9X454yByK57TVb7JHuxu2jOPpXSeH9HlvZEd1fYx+VQOX+ntXXUgkzBLQvadayXbjaGCZxkDkn0FeieHtBitIVe5jVmx8sRGQv19TWa114f8HWa3WuajaWku35FduVHoqjkn6CtHwh4n03xTpr6jpJmNuszRZlTYWIxyB6c17WX5Zy2qVVr0X+ZxV8T9mBZ0iTRZbKUW+nwtbNO0TQzRAxZVsMVQ8DoeRiqt94d8JXe57U32hTgbi1u/nQfXY3I/BqitrZtPK2u/ePPd84xncxb+tOd8rJ/1zP8AKvSq4WlUXvI5o1px2Zj32ga5ZqZLKWz1y2AzvtXxIB7xnBB+mayE1GHzTDMHt5RwUlXaQfxrbtWK6hNtJBDAZH0rW1rQbPWYF855IpQPlkTBx+ByDXlVMnT1gzojiu6OYWTIyrAj2rN1yxW5t2khs4ZbntvcqGHfJHf61bvPB/iDT2L2M0V7GP8Ankdj/wDfDHB/BvwqrLNqtjHvv7CTywPmbaVI9cg15k8DWoS5rG6qRmtw8N28lrZuZYzE7vgofQZ5OOCTk8/T0rUDVl2eq2N0oaKdeemTV4NkdeK5Z3cm5LUtbEruB0/SnJdSrGY92UPVGGVP4HiodwHfmo3kUe9JDIb6C2+3afqUdna+dp7boopE3QuMg7SvYZA6HpkdDU3iSHwT4wtzJrXh4aXetIjySafOVDHd821WRtoIHYjqeKhkk3KV7GqTwK4PJB7Gu+lja0V8Rk6UH0PPPHP2bwjqD2fh+9uC9xukUtIS9tHnAG7gNuGeo6CuAPUtnJPUnqa2PG0kknivUfMOSsuwfQAAVjV9Rh0/Zpvdnnz+JpCqzKwZWww6GuittJutTsItSUPcWy5V406ow65HoeDx61zldl4Lubyy0dmt22GWY4OOwAqcVUdOHNEdOPM7HuHwrtbab4cpp91bpLayvIGhcHYVOARtPHbsK4nw3dSeGr3xr4FNxGYBGZbAXEm0BZAFPOD/AAup6c7adofjS9s7JrR2NsGOd8aKee5GRwa5zWbPQ9S1w6xPe6pNeMVJO8YOBjuM/rXJ/aCataz+809gytaeB7GaaOGTxHbl2wFWGEsf1NbEXw70eBDJJd392VOCsZQc/TB/nVjSEt7IJcdWHzBT1+lXPBq2OlJdxxee32qUyO87Atn6DivMq4yvZtTf3I6oUYX2M9vC/h4wyW7afqdtI4wlw8mVVv4dw6YzXBPoFzDPJb3EjI8TFWUHHIr6JtY4WtpizL5ciABT/wAtB3FcJrnhGHWNQe7h1Ge1lcKuMbo+BgccH9anDZjOLanL9S6uGi17qPN4bW7t9V0yKWVWVbmNkLHooYdzX0zqmoDVHewjn8jTbdRJeXecgLnoB35wAP4jgV4z4e+HepzeK4IdUEcqxyD7Oscm4Skn7xPYD0r3jwtoarcRQSR4s7GXdEjLjzZV+VpmB7A5WNT0GW7104iu6towd+5nTp8t3I2fDVvdRLHqlxa/ZB5Jg02yPLW8DfeZ/wDbfuevbpWssM0hy3H1q388spkc5JqzDCSa7KNBU42MpVLvQpx2v95iasJbKOi1fitWbHFXIbEntW2hOplpAcYxxRW/Fp5x0opXCx8xWPhC1svEsOu69DNc+bjyoY1LJEAACXx1PXA4H1rs4/EMEkc0M0qJDH/qrZR5e/2Y9fwrhdE8ZalPLP5OoyM8Xlht0JDDc4XndkEfSr0fjNtzW95ZWF4FYh/mCu3PfPetVoEqrla/Q7ubVs28S52tJHmKG2xsj9Nx6k1Ys9Y/dODKZnRdrs/yRofc9SfpXDXGveHrqPd/Y1zpzAfIYCWGfc96mt73Q5o1jh12ZWJ5EwBH0xiqUibo7ldQjjjEcchC4O6UyFUA9gc5/Knw3Vu0ZkmVFjP3DNbjc/8AujhvxrlIUuZJhJa6lY3BUYUtw30AGRSt/adjCWkgc9XmljmDtt6nJ6qKr2ltR2RlfFHXALe38N6aqor4e4CZHsq/hWHaRx2NkE4G0Zc/zqnaE3uqXGoy85Y7M/59KnvWMm2HPBbLfQV8ji8Q69RyZ3QhypRM/VLiaCwur5YmeYRlwoGcYHH4CvOtHld0aeVi0hg3MzdSTyTXuej6bZy6X/plvFK9wTtDKXJUccL09evFVbHwX4fFrqAtI2thNGYmKSKwTjpzhE+gzX0OU01h4RqW1ev+RnVkpKUPK34nkulKubeRuEgR5T/T07n1rOfE2r2gODl954GOOe30967z4iaVp/h+wsrWxkDtJEVZtvJXIwS2Bu784H1rgtG/0jXgeu1G5+vy+/r6134molRcvL8lY4ZvnrW83+Lue7fDfTbZvh3qovIIJFuHSALKoZScADr3y1R+KtB07RdZv9J0ezisbSC4JjiTO1SVBYj0ycnFZvjaZdO+BCRADfd3YYDHXDZH/oFVvDKzw+HNOju5ZJLgW6+YzsWYseeSee9fG1U1SU77vY9XmV+WwwwzA4KqfQg8GrFlDtl3Ng4HGOmassEb7wzTk2gYFcjm2h3I9YXf4f1NR1+ySMPqFJryTTNddY0midirDIK85r2my+aTb1DKRisK88J6XOsjQ2qWzs2WMShQT6kdK1w9anTTjNblOEpWcWcraeJ9TmiMMKmLcMGQnkD2HrW5NYi88N6hEo+YWxdfwFZ9x4avLF9ygSxZ+8v9RXTeGF+9G4HMWCDRUlBa0y0ntI5fSLO3tbX7VqzrAka7vLk4JHXOO4rkNd+JmtzSSw6FL/ZlqRtV0UGdl/3v4foPzq58UfGlvqNv/YmlmOWLOZ7gDOcfwp/U/hXnDenT2/8ArCvoMswjt7aqtenkeZiq2vJF6D7mea6uGuLmaW4mY5aSRy7n6k19H/s5f8k/P/X5L/Ja+bOnB/L/AOtX0h+zmf8AigD/ANfkv8lr2TiO61D/AI/l/D+VVRzE/wD1zP8AKrF//wAfqn3H8qq/8sn/ANxv5UmBmwk/2lcf74/kK62A/IPpXIQH/iYT/wC8P5Custz8i/QUojZaWkurWC9tpLW5iEsUqlHQ9wRgihOa5/4iQ+Jn0y2Xw7IIy0jLcAgDzUK4CBj905I5yD05qmCPGfAnhmPUvijPa6RHqX/CM29/JDI4YsoVAThmxgbipAzzXu//AArPRrof8SXxNNpU5/5Y38e+En2deR+Oa534YfDnXvC1rpiXeqarBdb3m1DTFRZIpnOQCGA9hzkg16/p/hfXbpfM+xx2kXeS4bbj8K5a+Ho1fiRrCc47Hj/ifwn4p8NTpDqFnb3aSLuimsZ1kEi+oX7x/Kub+1xM5jZijjhkcbSD9DX0vF4d0iCIxaprTXqH79tbxho2+oPymuW8V+BfDOpTq9jFcWkYGDFcMLhD9AcOn0RwPavLq5ZC96bOiNd9UeJlvSmMxANeg6l8JLdoDNpetJFIOsErsP8AvkkfoST71y154A163YqJJT6fLmuKWDqI2U0zxL4maRJBqrarHGxt5wPMYDhHHHP1GK4819EP4Z162l3pKu8fwvHnPsQQQRWJP4H0+QvJfaLFHLncr2y7VPqCnA/L8q9jC4qUIKE1scs6N3dM8c02wub+cRW8ZIzhnx8qfU16LaaX5NrbW8C7vLXbjp+P55q7qVoumw/u7Voo0+6qqB+Q6Vxr+ILq5keMQzwlOqmTkn8uKmu6mI20SHDlpb7naJpxhjIuZLaLn+KQf0qFI9J89UbVbXO7kKQcfrXByyNcSFZS21sAHPP1rN1iO4jAt2XEa5wR0f3rOGC5tOYbr26HZeL9Z0tL0/2ZqiTIOyIWwfqOP1rn4/Ek0M6yRzTuynIBQY/nWDHwlBwTXoU8HTjHl3MHVk3c9G0v4k3kbwyXVvLO8QIQq6xhQfYDrWvD8QNPuF8qeyv4t3BZWRv8K8rh+VhuBX6jFaMGBOgBB5HQ1jPLcPLoaxxNRdT6p+Dl1oniDTdUtLSCS5vIreKUSMpjeEI2T17Edweor0ewtW5ZgDI5yxHT6D2FeY/Aq2lsbSFYAgS4XzL5mPOHDLCB+KMf+BV7xpGktJj5TWVChCm3boaVJyluZtpYM38Na9rpjcfLXR2OjqiguAK04rWGMfKorrUZS2MOaKOetdJY4+WtKDSVX72K1QAOgpa0VDuyHUfQqR2MKjpmirdFX7KJPPLufEOqaHBo8hkia3kFyITvgdmVsSgZ56V6FpXhXSYQl1Jp0dxI2JN9wm8A9eMVxfi7TdT026KapNDK8rQtH5WdioJFAAGBgD2rGhvtah1Gdob6RAkrBShIUDPAye/0rHdmq03PRvFOiaNJp00sel2kdyUyskKCPbj2UAn6k1iS+EbKSJGWS6jBUZJfK5/4ED+VcTr99dDUUuNT1K4M3Rkk3Df3AOOQPr+VdHH4+vfsiW9vY285UALISdq8Y7HH9atBdXLEngxkb9xfBDjgPDtJ+mxgfxxVPU9N1jStOmkmvN1uQY2RZmOc9tpH9a0PDXi68PnrrUER+YeVsQJuXnOec+nHHSneOtas9Q0eGG0XH70FueOh7fjXLjJKNCT8i6aTkjmbJBHaqB6VZsrczvI3ZFHP1/8A1VEOIx9K2vC8O9lU4G+YLk9OMf418mlzNLuejDe5at9T8OSW0anT7y3kVArPBISCcdeCcn8qVZtIYKIdWmi2/dSZFIB/HH6Vu3+i2txJue1s5mPcKpP6VnzeHLXdj7PPD/uSPj8iSK+1UeVJI827PGfjJeO2tCBplm2IPnGcEnnuff0rmvBC79RnkPYKv65/oKsfEOVG8SXaxnKJIygnGcA47fSl8CR71bb96a5CD6AAf1NYZhLlw7ROHXNVPUPiI0P/AAjulWM7MIrLR7vUXCnB3pEBHz/vyD8qXS18vSrOPOdtvGM+p2DmsP4zXgRdeVW4j0u1sV+s0+SP++Yq2LJmWyt1bIIhQEf8BFfNVk/q8PX/AIP6not/vGXKO1Qb29aXzGri5SjT0VPNv44/Un+Vbr6WyRGRXVsdVxgisTwtl9Yh+p/kaxvjB461vwuD/Z0cGPMVP3ke4cjr1qqdF1ZqC3ZqpqEOZnQXULLkbflNZun25h1XYPuSKQP8KreFviNarp11N4ulgjVVRo54rfGQeNuF/DFdv4afw34iVbzSzOxRFfa6lCQejYPY1dTBVqLd1t9w4VYT2Z8d3sfk3c8PTy5XTHToxHQVCwwPQfl/9etTxSgj8Tasi/KovZgB0/jNZpGB3H6V9vF3SZ4LWpEePYflX0f+zmc+AWHpeyfyWvnEjnI/Mf4mvov9nA58Cze19J/6CtWSdxeBYrravGWz07mqyt+6k/3G/wDQas6kP9N/L+VUzkQS4/55v/6DUsDPgP8AxMJv95f5CuwsIJ5VRY4XbIHQVjeCtLF/q1xNJ/qo2HJ6ZxXSXupKTttiVgXhAvG73NZ89tC1E2LbQXWETXN5Bapzy5GSPYdzXHfFfxBJoGg6ppmn6Hqupw6hpr2kWoRgGOOWQ4O5Qdw4AwcVfimkds5C89q1bJZGI2qxPrWbm3uaKKRq+A9Sk07w1arYrLZiVFPlzRjzI1VQqjBztOBnj1rWmvZ7lt1xLJM3rI5asy1tZDjcQP1rShtV77jUWZWg0zN6/gKYRI3RTWhHa46Lj8KmFqx7UcvcLmK9vIw+ZsfSoJLVFB4JroDZt6GoZrFsfdqkkTdnM3C7VK449KyrqGF+HjRvqorpdQtSqnisG7Xaa1VmQ7nzZ4s8SbvEOpaZfyuscF3IsMqkYC7uAR049axTBp9xKMXAlLntIvJqP4j2zL8QdWtydpe8bBOf4jn+tcxeokZZVI2p8rc4yfeonhYt3TsONV7M6HxJYadpmmzyDVrB9RRlVLKMmVyD1JZflGB2zXJTy3EkW12YsT1YdPpSXMsMcEZhk3MQdyqu3bz696otMzH0raFKMdiJSbLk0cLQwrGhjdVxKzS7t5zwQMfL9OajKISu6UcDHyjH+FNuLlpooI/Kij8lSu5FwX5zlvU1Ca0JNa3kjSGZYlEm9AHLRhtoBzkE9PrTrUQO480rj1XCms61uJ4I5o4ZWRJk2SgH7y+hoXqKVh3PWPD3xJ1/Q7O5ttLvYtlxHDEwlhV9qxDau0544Jz65z1rvfD37TfxB0+eKO4sdBvYVwGVrZ0dh/vBuvvivnSyuJbW5iuYWAkjYMhKhgCOnBq3YtJJOXLHJbcT05/Cs/ZpF8zZ+ifw6+MGi+KNH/tC+hTSFSNTL5k4ba3Q8AZ2+/512a+J9IlA+xyzX2en2aFpAfxAx+tfCXgLxBq1vo0unSl7m0lcArModFGDwvGQ2ec57V93+CQR4P0gNE8JFnECj9RhR1ohKXM0xyjGyaE/tTVZv+PTQZlHZrmVY/0GTR5XiS4/1l3YWa/9MojI35sQP0rYZlX7zAfU03zk/hJb/dBNa/Mzv5GUNEkk/wCPzWNRnPosgjX8lAorV3ufuxN+JAoo0HdnxXr+oXWpYnu5kkcNEqqg4QeYvFEF/cWniK4Fpb2t9FHlRtBwrHnJY8KQeMDr+tRahpY0yIR7DGzyIzRlWBQiUDvz2rTg0Z7DUS02siWJmclLRA5G4HqM8YzXInpc6UlzNX0K+qWuveJozNfzyaitudqWwlAjjOOgDH0PfFU/D0x0rxFDput6HEn2nCRM/wA3l5OARj5Tz3FdR4KtdP0WwmtZtWVt8xkDSWssYAwBzwR29am1nQG1rxJpWoadqmjTQ25UOGvkjb74PR8dquzaTW5rBU1Nxe3cw5NY0N7y5jbwu7iNim+GUjBBxuIxjtWb4guNJuXtv7Jt7mBM/vUnYMdw9MV6F4E8I69Y3Wqy3VlhZpg0bQzJIGGWPG0n1Fcd8RIRD4xlg8kxPGi71K4O4gckfiK87M+aOH16s1Xs1O0V87mMegrc0S0uLm2hitCombLDJx3rCfgE12vg61EgnVs4W3C8e5H+FeFhY82IhHz/ACNHpCTKv2bxJHdpaRq80zgsiRnfvAODjGc4z2om1TWLBJDcwMhjBLAggjHWtSazMPiW2Eczpi2ZtwOCPmA7fWs7x839n+FNRn89SRCVGODluP619cr3R5zPm3xJP519NIWLFnJz2/pXUfC228y70xSOspkP5k/yArhtQk3F2+tepfCy22XkBYf6m2/XaB/WuHOKnLRLwMbzM/x9u1LVXs1Jc3/iGC3x6rDCM/8Aj0hrubwILuYR/cEjbfpniuX8JxDUfHHh6Z1Loj6hqTcZ+/KUQ/korrdV2nVLoopVTMxVSAMDPoOPyry8ZHlw1P1f+X6HTF3qSKtBNFFeWbFzRL37DqcVwy71Q5K+tdlrmjeEPEsTw65pxnDKAdrsM/8AfJ7VxuhRLLePv5UL+uabrfj/AMO6F4gg0e+vHW8kxkIm5Ywem89s04Kbn+7WpqnFR94seMPhDaa5oX9m+E5bWzBQYjnlckMpyMk5Ndf8LfAOt+FbJW1m6tJZ0tRb4tizLgEcksBzgCqkVy4XfGx6blINdJ4Z1TV73TYzeTs3yAMSBkn04rsw+Iq1v3N73M504Q9+2x494j+GXh/UdQurqFjbzTyvIeSpJZic4z7+lchq3wfv4gz2MnmjtiRQT/33ivp+WHzh+8AcejDNZl3pNuQStuqH1T5P5Yr6ZTaVjzHFM+O9V8E+KrCRjN4f1IxjpIsBkGPXK5Fe1/s3RSJ4NvI5Y3jdL98q64I+RO1ZvifxZ4g0fxVqNla3UbQQT7USaMOQMA9ev612vw51XU/E2nXF1O0EcsMvl/KrfNxnPXiteaXYy5UamrDbfj8P5VUi/wBVL/1zk/8AQTVzUN8V3suIPMcY+ZHz298VWWWyCOGaeLcrL8yEgAjBPAPr60OWmwuXU1tJYad4KurpeJJhgH/eIH8qgsE82OMtzlRxVf7dZXmgto9neRTSRhHJDqcAMOqg7h19MVe0bmIN6AYqFq2U9DVs4Y0wFUZ9a3NPiLYrJs1ywrsvDtiZioxRJ2GtR9nZswHFa9tpxIHy10Gn6OFQFuK1YbOGMcLk+9SoylsVzJHNwaUx/hq9Fo7d1FboUDoBSkgDJwBWioPqyHUMZdHX2pJNFUr2Jq9Pqmnwna93EW/uqdx/Ic1nX3iiwsl8ye11FYM4M32Rgg/Pmn7KPcOaRzPiTTTArZXFefakuHau68YeLNN1JFg0zzbiTHaMg/qK8+v5WVj5ilT3zUR0Bu584fHXTJLDxw2oKh8u6VJVPbcOD/KuUttPj1nStTkW6aS8s4lmjhMeN8IPz4Pquc/TJ7V778S9Dt/E+jm1SNzdxHdA4XjPcE+hrwW3i1Hwr4kinmtXEltJiWFxgSIRhkPsykj8a3Wq0I2epxU67WK1X710XjTTY9N1mWO3Je1kxLbOf4omGV/HBwfcGuekGGppgxRSnpSLTu1UIVKmSolqVelSA9etbuiW5cqO7HisWBdzgV7N+zh4Kbxj8QbCxkQmzgPnXJxwEXkj8eB+NKRSPoL4D/B+1tdB0TxHr252bdOloyYVGbHlyN64APBBHzZr6CEK4+Znb6t/hSrFGsIhVFWMLtCgcAelR2jkq0THLxHafcdj+VCSiwbbJVjjX7qKPwp1FFWSFFFFAHxbqN1JdojzvubdGOvK/vs4x2611M+tTrKYri3tpFBx86BuPxBripLKexk8u5nEzs8JOOq/vOh96k1BfEtrdyHzrW4j3EgAgnGfcCuM6Ezuob7RJF3TaPa7sdYpAhHvjAqCa10KaRWT7TDkZPRx+PzZrmPC15fapNcLJF/q0VsKoGMk/n0rZa2n3ZaJuPVaEym7of8AZLdbnZDIFXqJMFQPrwTXJalFM+q3M/zSIJCvmckHHH9K7ELtyzcDbnmuCOvQ288kQvPLO4kg9M15WbNuMYo3oLVsnQb5FQ92A/Wuw0S6urVZBbqpEp2kMud2BmuVsro313BJ5iSKMnKgc/lXW2ceNPgbaObjIz06Yrz8sjfFLyT/AMjeq7UmLNqEhvlupI1DrGYyvIyCc/0rhfjFqVwdAYiWMW8xCCMcnI5zmvVruDzrbDwCRGI4Ug5rx79oG726TotkVwSryNnr2AJ/I19TF6o86fws8UmVpGSJMbncKM9Mk4r1XwjdXun6Lqd/JaxyLFCdzRyYK4BOQCOnHrmvNNNTzNYtFxx5m4/gCf6V6p5Zj+Hl+o+/dFYB7lyE/wDZq8nNppyjBrf/ADOjBR0cjpvhDptmAl3JdWovbaOyszA7YmjTynkd9p52FnHOO1WNenSbXb+WNleN7hyrKMAjPBHtW74ch/s7StMlaAM99dX9wHZjxHGNirjpyF/lXJsd3zHvzXJmMv3VOPzNKfxSHZXuooO3FN6Uh6V5BuaGgfLJMw9hXzf4kMuqeLNTvixbzbyRlY88BiF/QCvpHRlzaSNnG9iM/hXhmmaBev4jGjtbv9pFwVdcdADy30xzmvVymUYupJvZGWLTaij6J8H288+labbtnzWgQHP+6K9JsbNIYUijX5VGB71y3gaHdejAysMQVT+leh2NqXI4rXKqa5HVe7FipO6j2K0VpuH3anOlmRD8tb1tp7bQdtbOj6ckyNnjHWvUu72RzaLVnxJ8TLBk+IGtqRjFyevH8Ir0b9n7T2PhvUn28fa8f+OirXxI8Jyy+P8AXJo4XKtckgpGMfdXua7j4K6ILLwZqhkXDfbm6kH+Be9bc+ljLl6nI+JF8vVWH0/lWSpCxyMRkrGzD6itvxeD/bcv7sgg8c8HjrWMm4JJmNCDG/BNbJ6GVtTG8K2kjeN79zGVd9PjwCOeZFIrq/DUyTWpCsGKna3sR1FVPDqhJ7RlUI504ng/9NU707wsUggZjudpCG2oCwXgZ5+uT9TWd7SNOlzsNNiLSDjNeleDGtYV3zN8w6AKWP5CofAI8Lf2LayzLbC+KnzRNywOT2PA4x0rsYL2wLeVbSRsQPuxLnH5VXKnuxX8g+2u/wDqbG5f3ZQg/wDHjn9KXdqUnSO2gH+0xc/pirIct0Rh9eKdzW1iLlP7LcP/AK6/lx6RqEH9T+tA0yzJzJEZj6yuX/maufjRinZBdkaJDCu2NI4x6KAKSWRChXy3kB6gJnP58VKAPSigR5p4t8D3WpazFdaXZLY245lXzQN55/hB/SsrWfD8dqm1lBYdc17Aehrg/FbK874x3rkqrlkjaDujy+8ttjEAYrn9d0HStXj2alYxXGBgMRhh9GHNdlqcfzmsedOa1iyGjwz43eCbWx8K21/pccmyxYpIrtuIjY5HPoGz/wB9V4RJ0zX2xq+nwalptzp90gaG4jaNx7EV8eeLNIn0PX73SrkYkgkK59R2P4irT1JMhelSscjoBUS9Kk7VoIWOph0qKOpe1IC5piFpd2M+lfe37Hvgn/hHfAB167i23urkMpI5WEdPzOT+Ar4/+CHhKbxh440zR0BETyB7h/7kY5Y/lX6RaUbS2sYLO1RYoII1jjQdFVRgD8hWbnFPUpJ2L9UZZPJ1qFe1xEwP1XBH6E1dDKe9ZWpNnxFpKDr++Y/QJj+ZFVJprQI7mtRRRVXJCijIoo5kB8a+ITI18iSQtEUeFQGAGfmBz+ZNaWowkO5K964rw3ruteIA02tyiSeK4gjQ+Vs+Xd3HekT4mTyT3dvqGl28ojLBTC5QgA4zznNciZuzqfh6yxavqyuVULFFj6fMa613QycSLyMgA84rmPg7D/bl7rF1DFGoa3hwrc45YdR9K7a80p4ZiWs4JDtwP3m319RVIaWhi6nOsNndTKVbbaNjPNeVQ2MUgZ2HLc9K9K8YobbQ7otbrCWRVAVww5brxXC2yfuR6Yrwc1naql5HXQXusl8NWq288ip0wW6Yr0S3tmj0uxJ2LmVDlm6Z56Vw2jrhpWHsK62GRpoYhHcSsIyCA6EBcLnPTnpU5PFyrTn2SLxLtTijp5T5AVUw0bP1bgIfTHoa+b/j1eNP4ohty2fItkXH1yf6177FctJC3nX1u8BXB3LjJ56e9fMnxRuDdeMr2QnOH2jn0GP6V9FTjqefVehh+G4/M1sHrsiY/ngf1r1v7O0tj4b0xPv3mqQ8eoUl/wD2QV5h4Li331zJj+4n5kn+le1+F4om+JXg22m/1VsWnce/yRj9XP514GYy5sUo9v8AI7sIrUrno/xU02LRLXQbWEmNLayuol29SfLUfqSSfrXlld38Q/H0fiSO70wackLwTtGjMv7xFD/NyemdozXBVhmcv3ij2QUtmx1I/wB00tMl+59a8w2Rt6Uu2yjHqM1ZiiUSl9oDEYLY5x6ZrPvtSstG0s3moTCGCJQCcZJPYAdzTvDmuadr1mbvTZmdA21gy7WU+hFZOM+VztodN1e3U6nRtfsdDc+fDcTSyn5EiUEkD/8AXXZeF/FOvahcZtfBeoPAOjFXyfx24rmvBXjm18HXckk2j/bmkXIfzApUegyDXounfGSHUpBFZeHbkuRk+ZcKAPyBr63LqcVhY8zseTiJt1XY6zQbrWpY1Fx4Ye2z1aW6QAfgMmt6Kz8uR5IpGiL/AHlGCM+2a45fE/iK8AMcWn2SnsQ0rD8cgfpSm41e4/4+NanA9IVWMfoM/rXYqlKG2plyTZtal4P0LUJZZ72F5JJTmRzIQT+Vc7deENHsI5rbQdXe0edzK1qspkR3xgkgHcPw/KpGs7dh/pM9xcH1lmZ/5mtPwzHZx6sohjRW2N90Ckq0ZuyQ3TaV2zxXxZpt1ba3LDcKQyhSTz3WsT7Pm2Zuf4h+jV6N8VnVvE12F/2P/QRXCqAIVUdzJ+g/+vWsXoYtalfSI9t3YA/xWDD/AMiRVo+HoCLVeMcCq9iuLrSGx960cf8AkSKtvRocQj6Cpb1KtodN4XtgZV3etes6ZDHFZxhFAyMnHevMvD/yFfWvSNHn8y2VSeRUwklU1HJe6X6Q9aWkPWu0xCiiigAooqG4uEiU5PNROaitRpNjNRuBDbtzyRXAa5LvcnNb2sXxfPNcjqU24muJtzldm6XKrGHqHJNY84rUvGyTWZMa3iZyKrDmvC/2mfDW1rTxPbx8HEFzgd/4T/MflXuzdax/GWk2ut+GNQ0y8wsUsLfOf4CBkN+BFXexJ8XDgmnVJe28tpeS2sy4kicq1RCtUySWKpVG6RVHc1HF0rofh9oj+IfFtlpinassyq7noq55P5UnoCPqH9knwx/YvhqfxFcwhbjUfkgJ6rEp5/M/yr6Ctb7A+9XFaVDBYWNvY2qCO3t41ijUdlAwK1orjA61xy1dzpjojsLfUD/eqCzvPtPiC4vCcrbRC3j/AN4kM/8A7KK5qbUfs9u0g+Zhwq/3mPQfnVrS5WtrVImYM/LSN/eYnJP51FmXodl9vXHXmmnUB61zTXn+1TTee9F2LlidG2oe9Fc0bz3opWCy7Hy9olisdhbXy3TTi4vET5lCkbCD2/3q5STTLSfVLiVoZ9rZIYFliJ3HIUjqRjn6ivR9WsY9LktLOFjJb/aklglIx5kbEFW+vGCOxBFcpqFxqiabYWNxbQxadA8zWUitlpGZwZd3PGDtxwOp61UZNiaO8/Z8vNL0t9bW485YjHFHEUheToz9SoOPxrvXv9FvLlmGoxhRxhjtP5EVwn7Lk2qW/ii6urfWLK2sVUreWs8mHnBL7dg7spGc+h96+hZ7lp7yTEMMrIBt/wBHVm5P0p+4t9xpux4J8W/sMehQJa3CSSSXABCyhuAp6gV59H8sQ69K9F/aIkI8RWVq8KRyhDK+FAOGwADj/dP51570jA7V83j5Xrs7aa9xGp4fhaQoijJeUAfpXqHhnTmmvohO2xAWbLHpiNjXGfDLQ9L8Qazb6ZrUxgsHikkmYTeUcAEgBu3OK67xJ4F8IWN2kGkavrCQHO94tTkO35W9+9d+TwtTlN9X+RniX7yiuxddLLzIoZpkLj5/m56V8aeMJln8R38g6GZ+PT5jxXuniaTS/C81rJe694kjinbZCbe5V8EY+UluBn8uDXz7ryzHVLtvMUjzGI3LzjPHevdpLc4Kx0Xw4tvMO7H+suDzjsAB/U1v/EXUrqx8U2h0+7ltZ4IY28yM4IxIHH/oIP4VR+Gtne/Z7TZNBGGBfmEseST/AHhWj428OI16NautQkmnaVYhH5QVcYHTB/xr5udamsc5SZ6EIy9gkkdeNPl/s9Neu9Wa9vL+eRJEfBkXZj52PXnPf0qHHNUNDma50lLpWRxKdysgxuXA/wDr1YbzuSC46/w57VhmEufEyJpe7BFjFJt3TRJ6sKVM7F3dcc1LYrv1CP0AzXnN2OiGrOJ+Ody4XSrFWIUtJMy+uMAfzNT/AAOidBqT5PlkIPbNQ/GiwuG1bT7zYzW5gMQYDgPuJx+IP6V1Hwu0ebS/D5e4XZLcuJNp6hccf1r0ZzjHARXf/MiKbxDfY2tYGJU9xiuh8GzC3l38fWub1SUNLb84BUt1x3rQ0e42IOvU/wBK+gjDlpKPZI4L3m2etWmrfKPmq1/a3+1Xn1vqW1R81TjVCe9ZcppzHcPq2R96r3g7U93iAfN/yxfH5V5y2oHs1avgm+/4qFfm/wCWT00gbuTfEWbf4juT1zt/9BFctEf9Svs5/WtnxrL5mvTMe+3+QrFh/wBdD/uMf1NdkfhRzS3J7f5ZdC97eT/0ZFXQaSv7kfQVzrHa3h8+sEn/AKMhrpdK4gH0FZN6ldDoNLfYwrrtJvigHNcRZyYIrasrjpUSRcWd7b36MBuNT/aYz/EK5GC64HzVZF3/ALVNVJrqDhFnSm5j/vCo3vEFc+bzHeoZbz/aodWb6i9nE2rjUfQ1k3l8Wz81UJrzis+e7znmpSbK0Q6+uC2aw7yXOeanurnrzWTdTE1rFENlW6fJqjKetTzvmqc8iIMu6qP9ogVqjNjWNY/jK4WDwze7pliMkflqxzyW4xwKuC+smmEK3tqZD0QTKSfwzXmPxb8RyMr29vLi1hYqw7O46n8OlU1oJbnjfxLhtl1aOa34fywk4znLD+L8f6CuV3rj7wrotVimvkjeC0eRxuaUou/v3Pp/9eszUZJpb8yagpM2FDblC8AccAemK0hokge5WjkXYcHnFdz8LLiCxvg7zCGUkNvxuK85AA71z2jyMHvBZRqvmRFXVR/Aeo57Vdt2n0+BIfswhmeVWY7QHxyOuMgYJ6f0qZ6poI6M+0fCWtprGlJcbWjmTCzRMCCjY9+xHIrejl4rwn4R6s9i6K8kZRisb7Q+SpHHJ4wCP1r2R5snyVYhmHUdh61zR1NmXo5ftF0JD/qoSQn+03c/hV9Lg+tZMTLGiogwFGAKkE1Fh3NQ3B9aQ3B9azvOpRNSsFy/5zetFURLRRYdzxZbiS5S1LS7ws8WwZJ2jJOOffNcdbPqElpbyX16ZVLSiK3P/LDD4Y/8C4P4V2ctqtjepbrbXduonhZUu9m/BLcnYSO31rnPEptW8V31zbC1SSXyjNHbNujUhAAV4GAQM465zmmrA27HT/s+69a6brr2N5oqat/aE6wxrJcBRGcueUIIfOe/THvXuni7xXqem3FjHpyppVg0bCUCNCQ2cBQRwO/avGP2bZI4V1a4kCna0RUsM7T8/T06163qN5DeXLb4o3XaMq6g5684NEpu9hwirXZ418StVOteLJrz7Q84VEjEjHkkDB/XNYTMMADP411fxXjX/hIvMjVVU2seFAwBgmuOhz5idwWGa+WxX8ad+53Q+FHT6RItrIu5JCBHj5Iy/p2FaLa9ZrYxWu+aOUzxkq0DgEZ55IwajvRJplq91Fb+fJsG2Pdjd7ZqCXUzLFDF5ezynDjB7ivZyiH+yp26swxUkqjR5P8AFLWNUvPEP2W6h8mG1I+yhCcEf3/cn9MYrhtc4v7jjnca+k0a2vmjWaygAOIZZZEVyEPXk9M4x7Zr5zvlW48VGzVCC135WBz/ABYr1VUUU7nH7OU3eOp6f4AtfIihjPRIwufooFcZe+KNS1qW6tZXhEYeZbfZHgjO4Lk+1el6BbTR2kvlx4nZCUVuPmOcda4H4e+GtHmu55tS1Waa6EwxbIVQgnJJIHXv7CvlMNOm/aVaiu9Lep6lRStGMTo/ACSL4L0nzPvNBvx6AsSP0xW5Q1vHHbrBbZgjQBU2YyqjoOQapOmrxoojmtrgqGyZU2ljyQPl6dh+tclSp7WpKXdkxjyxsXRVrRUzdyMey1TtGnkRvtEKROGwAr7gwwOf51qaCmUlf1bFc9R2TNqS1OM+K3jq88K3VlFYwQSmQM0olUnIHTGCPWu6tbn7RpUN9saPzbdZtrdV3LnB/OuU1DWPAureMLfTb63ju7+BzHHM8ZMavn7mc8nI9MZrrtUby7KQ8DoK61CL9jT5GpX1fe7E5Nc8r3Rn3eMQnI+5jrVi2k22cQ6He/8AJaqSOWtoTnse9LDJ8iqexP8ASvrpbHkLc1I5iCOc1Mk559KzUepA5rIu5oG4461q+DrgrranP/LNq5oyH1plzdS2ul39xDI8cqWzlWRsEH2NNK7Bs7jXYJJtSkkCsQSDnHtVNLeRXSVlwqx8nPtXi8HiO4n1GEatqF4bTkyYnkz046H1xVDU74z6jctFJK8SyERhnJO0cDr7V1qGhg2e738ZjPhklSoe1dgT3Bkh5rqNPXNucegrFvZN3/CvW9dLiJz9betHwnqEOp6e1zFtCszDCsWAIYjqQK5r6m1jQhLK2K0LeVl71nsdr8VNExJ60MSZswTmrC3HvWTHJgU4SNUlJmqZ/eo5JqoiU4prSnFOwXJ5ZveqM0lLI/vVWVjzVJE3GTuCKpT4xUrHkiq8o9TWiRLZVmNeZ/E6C1uvEOnx3ewxi1kI34xnevY8V6VcV5v8SdEt9e16ys7mSSNRaSMGQ8g7lH9a1iQzzq4mtLTxFFHZwReWm5C6KF3nHsB0x+NWvGtnI2mwRBgRDEHYnqSTx+tU9R0W30fX4bO2eR4xH5hZzkknINbHillfTWlj4O2JTzn+KpqOxSs7aGx8KdLtNOgvllit7qaeKHYjKGQKQSecH1GR614Z8QtKt9I8XX9nZyrNa+cWhdem0n7v/ATkfhXsuralF4Yl12ytIhBdXiW3kFBjbF5R3kenIP4muO+L/hGHQfD2hX7SM95cOy3IPQMV3AD0CgY985qoPUUlocx8Lra1l8YW9zdybFtzugGCd038A9uf1xXonjQQXHhiybbG1xHqLB2K/NgmQ8nv9K4Tw3o9rcWKSSSslyLlCiq2Mrznp9M10pu3uUbTVhlLyXwuI93JIK42+5yf1pOV2O2h2fgNZpp3jWSQYxuJbgAbjn2Ar2+23Abm5duWNeQ6PZxaak2nx5MzEC5dHzhsfcHrjv7/AEr10fKcdqyildlt6ItK1LuqAE09c02guS+ZS7zmoqM0WGS+Yfeiot1FAHnXi+Rj4kHlj5gbfb9cvXC3+p2OtaxdXtnZi1kYR/aQECgy7Ru+uDkV1mtXcdx4gS5jkDRl4DkdsBzXGSXVve65qVzZxlLOS4LwEjBcNyxx2+YtURWhTZ0/wUvIbNbprnzVjJQBwT5YYg4DD3zwema9eluM3Qwucpyfzrxj4W2nm2Fy6s0c6mMA44I28qwPBFdxbXk1ncpBIrKoYDywd2B/snuv8qbjfYcZaDfiPC0l3BccbdgjPtkZH6j9a8/fMbj/AGTXofjiWOa2DWswlRoUkfBzhlJOPbpXEX9pKHLldsbDcGY4GK+czKHJXv3R10neJ1upXH2jR4GXB+Ufyrn3i2ndsXr3UYrQ0lvtPh4pnmPIJrPdoynyzKe2RkV6OR1b0HB7pmGMj76l3LNtqn9l2spEaM0p2KnTPX9P/rVykWh6DN4iXVruycXHmiUyRzMMMOh29OwrQvnhe+jtWuoPPSMu0W/LKCeuOuKxtA0e607Xr6e71aOe1mCmKLY+ARySfrXJmNecq0oxlZL8TWguWCZ1DXEYiliiab5z8rnAYD9ayPDmg6Ho2uvrDWk91Ng7RLMNqZGCQABk4960LNr3VIJ10++0iVAdh8gFjGwPIP8AFWfqNv4hsLV7i5SGe2HDywxlwv1xyPxFeXGVSknTjK19zb3Z2bNm61KyvCPs9mbbHX5s5qIYNc/pt9b3ADQzJIuOqnitq2mDDrXNKLiaPyJ2GFJp9zcHTvCV/fLw0VvLIp9wpx+tMlP7o0viqwuL3wHqFjaqWnktTsUdWPXH40o2c4p7XRUb2bR4R4Tt3n1uyXJMrzpg985619DeJZNlsI88s2evp/8Arryn4S+HLy616HUJ7eSK2tG3EupXLDoBmvRPEVx5t6yg8J8vX86+jSVfHRttFXOG/s6D8xC/+iw88YPc02BssfamM3+ixd+vc0y3Pzv+FezLY40aCNTw1V0apA1YFEuaqa67J4e1Nl5P2Vv6VYzxVLxFv/4R3URHjJtyP1FOPxIT2PMSrmZE6k4p9u2ZHPqx61PoOorY6ql1LGZAEZcDH581A9wLq9uLkIUWWVnC+mTnFd+pg7WPpXVPlPgE/wDUKi/9t6m+HyLFo+1Rgbm/mar602P+EE9tKj/9t6seBz/xLB/vn+dcKOlm7KfmpUfB61HM3zU1DmqJsXVkB4qRX5qmh5qVXpDLG6kLVHu4prNTsJj2aq8ppd1RyNVIRDKe9Quc1JJ0qDNWiWV5hzXEeNdOub3W7Z7XUWsGitmy6x7iQXHHXiu4lrh/iFo/iK/uoLnQb6O0EcLLNufBbkEcbTnpWiSejEpOLujz7xTYvp+tLHPdvdubUSeaw2nvgfpTdY/f6AUK4kbytjYyfvGs1P7VunkvtSuJpmVGh3SjBAB6YwOOTWsvOmBFKlC0QPz85z6VlVSitC4tyd2R/FPTtZ/tGzlW2klitbeMXF86lYyoPILDA3E5PtmsX40+LLPxN4e0v7JC6GG6JkO5WQHYRgMCc17P4xhjm8L3tqQHaVNuwHlua8Y+IPgVU0nTptC825uJpAJ7fA/dfKeSc+uO3en7SEHZsXK5K9jN8ANBLYNFJH5k2xvLOAfLBPzN7fLnn8K6Pw5bNZ3k3iG6UJc3UjLp0YGSqjgyn6dAPXNanwa8M3trp97b39jJ5hSRZVVVZhFsblT7mq0l1Je63A3krB5UYRI9+0RoGyoGeDwB+tRCcZNyi7lSTSszqvDG261C3hG599wWYDOByO3bvXqsJLDn1rzf4fRvLq8TBziKFmYHjOSfTryBXpEX3adPqwl0JhThTA1ANWSPpCaTNNY4pDHbvWiot1FAHlWpTQTa4rwKNj3Cc7cBjsbJ9x71yOuXFjo2u38dxNBb2/mK0ESDG1SgOAo56kn8a5zxD42v/tS2Gmz/AGnUTLu+0DACYUjaoIwMZ69BXNQ6et44utVvZriaUt5oIbCnsSep+v6VUadtyXK56D4L+J2heHLeeO7spr6eVlYJHMIwMDBz1J5rW1P45aZcPDDL4ZubRd4baso3sB6ZUE/nXCeGpbfSrKSM/JuTzCqREDeoyoP16/hXFan4n1C88VjxBJKyzrMJI1RioRQeFH4VoorsK77nuOj/ABS8O390IzeSWzM23/SkGDn1IyM/WteK2juJlgmvFQA7V3Eke3PSuQjtdI1W8s7ySxRzGFdCIMbXbL8t1IGenT2rRN5djXzZtCTbmLcHA6H1J/SvCzZe1kox3SbOzD6K7O40iP7D58LyBo8fNnI2keoPtXN3FxtmYQOggjlImZwVIXbkbfXqKbrbzal4el0mVmEM6GJ5kbEkaEHv3APas/ToLaz021ivLxVtbaNYo3ncKXwOpz3OK8Wi5U4ytLV9DrlaVrrYgt9Og/tz+1rW3llvDbi3aaRvvLnOdo7/AJVuSWl95QkFu5kAGfkOK5G8+IEkOr3ej6VojyTIjG3kZ/lmIXIPH8J+tVoPihqlhYpNq/h9/OaVkAizGoAA7nJzyfyrolhMTOzt+OtjL2tNG9oWmWmjXEv2VZ7N5blrhx5nDMRjGfT2rvtA1qK4ufsd43l3YUFJgMBxnADdjWVp1/pOvwbXdDN5Ydk3AzRAjqQOoHfvXPeMPDr6hbxaXLfTW4juEmimiP3tp6fT0rjmvbTtVdn3NFovdR2+veE7G/8AMuLNEsr/AKtt4SQ+49/X864tGubG7e0vI2imQ4Kn+nqK9B8O30uoaaskkbLdwj5kYglh749aZ4v0OPWdL+0wAC6iXfEwH3h6Vw060oS5Km35GzjdXRzunRtessKEBm6c9662PTLtQE8tAQOnmL/jXnmiXckcozlZEPI969O0lo9TskmVcvjDEdQaKvusumyncWt3FbSTCEybFJAVgxPtgGvCtU8cXsepTQ/2csZjchluNyvn3HY19F/YJFDqUyhGCQwGK43xH4R0nxNeHTdciZdQtj+7uoGVZJI/QnBB4+terlOOp4WTU1pLr2McXQlWV4vY8uXxzJHDCtxYRurHgxuQR+ea6jRtQtr5GmtpA6cZ65B9Oaqav4Y+GGn3bafqHiO7gngYqyNI+QfwgrT8L2/w7tDJDpviGWcsAWDPIenf/Uj1r62TjKN0eQk09S4j1IHq+reEl/5iZP4yf/GqXzPCY/5iDH/v7/8AG6wsWU1YYqrr7f8AFP3/ALxf+zCtfz/Co6Xrn/gMv/xFQ31x4TmsLqGe6l8kRgykLICBkdPl9cVUU7oHseRSW6Kzbc48tuv0x/Wo7VMCu8mj+HflMTeXe3IGdsn/AMT7VPoDeALe/DWwa7lHCLcLJt3fQ4BP1rr5/Iw5fM9M166t2ufBttHPG80GlRGRFbJTPkYz6Zwav+CyBpcf+8a4a0utNm8VxtCsqXhRcqysBs3r6123g7/kHR/WuVqxvc25mGaRWGKin61BI21frQIvK1SqwzVSE/KPpUy0DLIb3pGYGohSnpTEKWFRucijtTHNWiWRyVA/FTTdqgl+7VIkCAaq3qjyH+hqSKTnFNuVZ42AbaSMA9cH1qhHkOuQxr4bllI5+0OoPr89c7cT7bWNIQ0bmWFSVXjk4ya0NR07WIoL28kvpZrLfsEJb5NwYZfHY5zVNmKxWsjuWjW5hMgAyQobtmsKllE1huWH1TUI9dvNOuZJJJoJmVkDkbRnj9K6HSry+vFl3Wk7yRwPM2GXovBPXn6dawcm413Ubi6WJZZJn3MygEHpg9639BLWcjXrbEDgJGQA3zev0HXH0r5qssNOTTT+89aDqJX0NTV9bu9AbSrKHz7a7vG8yRo3H7zHVARyNvvjnNcb4huprzxlcXMwa3eQKCiIoJPPbpmui124tZI7aRzbvJFJhX2jcuecjPA5rkvENxFN4qeSSFXAWNeU68dTtwM105XWpzqpQTWnfQxxcZqm+ax6L8Mth1CU+aWZbUAKx5Hzn/P416Cow3sa4P4VK0lzcfJhPs6Ae/zHHFeg7SDgjGK9+nsedLcbil7U7FAFWIZSd6k20hWgCMrRUhFFAHxVpf2DTm8i6vLeWYTgz7QWGNpyAwz0JI+vNPkvrJrpo7a5kkjBKjzGIZgfUZ6ZrG1a1+13H2zT4UhhmbPkK4OxuSQPbIOPpTba4uwBa2kagopb5Bzx1JPX3raxnex3+n2MNv4avTf3kcF/mN41mG7b8vCt3BPp+dcdd2s81yjvJp7RqoDKiKBkH0x6etYY+1XFz9mi3Sy7j8qkkk1Rl85J3jkBEgYhgfWocXfc2hUjFaq56XbatdxiOOC4gjMY+RUSMBRXVeHNcWSDy9Uu4Uffw7TJ8wPYAdPx9a838Paa6QhU2tM43Oc8D2zWldW8tsQJwFz0BHWvOxGHhV0ke7Cnz003Gx6Pfa7o+5rd9W0+IB8EG5UttHqOuc8fhXHeKda0jxAzadqXlQWds7Pb3MV0rMzAYB2gcAjP0rmtXtRcL9uVd0sY/eD1H97/ABrHkjZlyFNRQy+lB80W7/keXiZVKcuSWx1Nt4kSz8iKOO3ljtUEcB+0MCFHrhTmlvvHNtD+5+wyFNzSuouCcsfcr0HYVyKyLFkMAc9qjnnhZPmx9MV0/UqLd2jm9tNbM6Twt4m0jRNXfW7W11EXMhbETSLtwxyWzj1GMV7xZ3cOueH7e+iRkEsQmRT1T1X+tfNHg4Tf8JNB9mVZpBHKYkf7rERsQD7Zr3L4R6hrN1Y3UGtWqW7QSIIwF25BGG4/EV5GdYeKSnHdef6HThJt6M7PwvfG21e23I/lyZWRh0HTg/57V6fZaRuW5jVgfKbIA/unkfrmvB/EmkNeahptwuoXFp/Z18s2IgSJOcYOOn16cmvZotYkjuIWjbaJrfBI7lSMfzNfOVoQspX3PRptttHn3i/w3dab4ulhhTMcgEgcDjB/yatWltcQRbYll56nHU1291cx3UqSXChnC7QT6CmNNCANsKflWTr9DVQPLvH2ra5ofhbUdTsbdZp7NVZkkbhFY/ewOuMGtTwTfvr3guDxLBJme0McjjPJRuo/Agir/ihI7i91GykUGLUNLaNwRxwTXnf7OF5L/wAIffaezkopmix6gEH+prtioVMLKdtYtfc/+CjK7jVS6NGv8cvClrHq1vrCqZorjA3K2C6ldwH1+9z9K5jw3pMdlfyXkJaSymjHkt3U55U+4xXofjCwvPEHhCw060uGhnZ0Ik67VVsE/wDfJNeP+BLrUf7fuLO7up2VFffEzkrvBAJx0zX0uU4j22G5W9V+R52KpqNR6bnpUdtFiniGMTheMFeBnnNCMxxQ4dpY2BGFPP0rsuc9idbeHP3RWXr6xrpOpsoA+RF/8eFayisjxJG0eh37uQN7KF5/2hTpvUUlocPdY+yAdy+fy/8A1morX78g/wBqpLpf9GX8P51Hbr88je9dpgfQfivTrGz1Xw1e2tskU9xpi+cy8byphwSOmeTWt4MP/EqgPrVHx2cXnhZf+ob/AFgq74N/5BVt9B/KuI6Ga833qqTtlgKtznGTVFuWzTYIvwH5RUwPNV7f7oqYZzTFcmBpCeKb2pCaYgJprmkNNkPpVoljZOVqKT7pp5NMk+7VCKQJV81YblahK5p6Nxg0IGeaa/GH8BagSSCtw5yP+ulcTG0H9izbEZmRQ24tuxhxz7V6FcoZPAuqrtzzMQPo1efwrM+iXe5o0QxOR82T2PIHSsqvwMunui+P3+u33l53Pctt2nGST2/OttJ/LnEKDdFACobAO49yR15PtXOaNcW9nqlzNdTrG0MS3GTyBvUbDn/gQrSstRsWliEt2gXPMgGf06k+3evlMZSqK/uvVntUakLrXYNeRUghlEm9PMG4AFSPbNYN5HLH4olWM7cbMFm6DZ7Vp+JtQsJoo1gut4lkxGO3/wCusm8eNfFM/nb4zhPkeUAn92O4xXXk9KcZ3kraMyx04uFkz1v4VxktdkyE/uYwccdSTmu/7Dkn3NcJ8I44wt80atnZFkkex4z+dd9tr6Kl8J5UtxgNKOlKFp2KsQyginYoxQMYRiinEZHNFAHxNZ5sYoP3zHbIT5iAIeh9Rnrmsu0TYl5eSwzrbZxHMzEBhjpnuTxV2OT7RZKY2YHDkHAYn5elc5dzedYIqhh5bYPzEjueh6df0rZambNDwFdQWnimzkuJNkIfl8kAD1NbuiweGLjVddudYvrYGW4kjt1Y8gEk+YP0xXHafG4k8/8AhUd/y4qvO3+lO3+2TWVWjz3s7FRny20PR9O0y61C38yFU2q207iRz+VR37T26m1aUEx/xRscHj9azrPUbpdPjurcyASclI5MEHp0FVpryaS4ZJkZJT/ecMfxrj5J8zvsfSQrq+r0e2hdkY/2ddEnnyGrM0TT31TVbTT4yA1xKqZJwACeTn6Vfupo4bCRX6yqVH09axhIUIaNmVh0IOCK6KafK7HlZjNOol2Nr4n6FZ6F4j8rT3RrSaMPEFcNt7EE/UZ/GuNmDevFW7uQ5LOSSe5OTVKU5BOc1dGMowUZO77nnzabbSLGiRahLq0Eems4u2J8tlfaRwc8/TNe4/C9fEVneahFrlwkw2LsIIPzZ5OQB7V4x4QaMa4vn3S2amGVBMTjYShAP617R8NNNuNL0+cXV614ZnDI5JIxjqCfXivJzmS9m4u33a79zqwi946y8a4Zma3mhikMq5aVcgru+YcEckZA967CCQn7Byf9U/8ASvN9au9Ui1LS4tP06O8t7i7C3TNyYkGCGHpg859q9GtFJvljzxDAFP1Jz/7LXylam1GL9f8AI9Sk7tmlI3Cc4PNO38VVmZftCp12ipi6qm4kAda5PZs3ucp42v47GW8vpG2paac7sfc5/wAK4f4BW72fge4vpV2mYSSf99HA/wDQayfin4iPiLUX8LaPKJHu5Q17MpysUK8Bc+/X8feu80K3gs9Ks9EtwEXCtNj+FFHA/Ifma9h0nRwnI95NP5I5VLnq3WyMr4vatFpPgexgmaZTM0a/unKtyS55H+6PzrmPAOn2cjTXtuH8zAVmZifvDJ/Gs34weJItZ1uS1tirwWZ8oMGBHmH7/HfACrn1DVyFrq+qWqMttqNzCrHLCOQqD+VfS5ZhnRwyi93qebiavNUbPfYY+KsJEBVXRXaXSrOWQlneCNmPqSozV9a0e5AKgrG8dRk6BlVyFmQn2HI/mRW8o4qnrtl9v01rXzPL3Mp3Yz0Of6U4u0kD2PL9QfAZR2cL+XFR27cyf7xrf1DwpfKo2XMDneDzkVTi0HUo3lXyUbDn7riuxTXcwcWe7eP/APkJeGVHX+ziB/31DWh4SXy9MtlLKfkHKkEdPUVzPjDWtO1TU9JWwnMwtbIxy5jIwS0XHI56Gtbwa/2PRbO3baPLjC4UAAcdABXKbM6G6bGaq5+WlnlD9DTGb5QKbGi/bn5RUu7kVWhb5BTmbBFUiS0DxTXaoElPrSu9NCY/dTZDxUe+mu3FWiWPz0ol+7UatSyt8lVYkhTrTZPlINJEfmp0/KUhnEwru8Gaop4z5/6k15ppH2dreeOSZ2YowCDHHynsPevTLT5vCmpL1G6QY9ea800prmOeSKO3UKG2nIAA6jGeT+FRP4WVDcNEkgvtKuJNQto5zI0MByTllRcqM+2BW1bWWieaqmxKYORlmABrjtHuhDZNHLLiMTsSApYg9Pbjj1rp9FvbW8Xel0MDgF2C/wBa+azF1oS92TS9Wevh/ZyWqQ7WbHSreCA2trGQJsrnJwfXmsm6uZG8YTyxwtkhOirkYQDoa3Nct4/JtwbuIKXBJByevoOa5zUl3+KZxHdIwUJ+8VT12CtMoqznU96Tej3JxsYqHuo9q+Eu9obxnK42RYA78Hmu8xXBfB5o2tbzaxMgWLO4842+3au/C8819DT+E8ye43bRin8UmKskbikIpxGKaaBiYopDRQB8Drbarptoks9rKsM6sq5U5U9CCOop+jafHLazPLHLOzghYVBGD6k+3XA612kWssuNxb35/Cll1hjEyhyhKn5geldvsl3OT2j7HFX8MkgDQ258pEC4Ufc5OB71gSD9831NddLpV7JG93Zi4vGVv35QA9e+Dn+VZt55axiP+x284OS7spUkYGBtHTnP14rG6Ttc1V2rkGlX1008Gn2qGVpGEcSkDJYnitXWLLUNE1ZbfWrFba6ZQ+0SAkjp2JHaszTYr+LUbe4ttOuFaOVXUpCWOQQRjIroviPdahfeIY576YSERmNT5YUqVY7lOO4J/WsWoOVjqjiKsY77Gn4U8O2uuRPeaxLcQJJIEt1QhRIME8Z649veo/GPhVrGNRotm0zBiJPMkyQMcEdKqR+I2GgQaHDC8RIMck4m2kfNkbfQ8kV3thJd6pptt50kVmEiCrK2WllAHU5AAPHoa8qvKvRn7Rv3b7FR5amnU8tvW0f7FLbNHEt0kfzbVPEgHTPfmqmiafZqfO1YKsE6f6PukwWOcE8c16TceF9HdvM+xKZMlmdiSzEnkn1ouPDOlXJtzNb7vIBCDcQMelL+0KdrK/8AXYf1eV7nI+FNBtdUvLqzuNJktY4iZFm3MCMHGCT1GDmvXdIhSGKCxtlwERUjTvtHA/E1nQbIwI4lG7sO2f61DqL61ai0fTbNbqWa5VLkE8pEepB7H37V5mJrSxUkr2XqdNOCpI63SLVn1mITQqRHuO4jDIO4P5CuttDsSSdusjFj9O36VmWEEiQxQyO0suwLJI3LFR0BPcnvXJfF3xBrOnpa6T4dEr30n72Yww+Yyp0VQMHqefwrzoUZVpqKOnm5I3Z3ySAsXfqTk1x3jzxJBNHP4d0+6YXUkeLiSE8woeMZ7Mf5fhXlk9v8TtTkEd82sxg8HzXMCj6jj+Vdn4X8I/YrSO1iPmXEjhriU9z/AICuqeGp4f3nJN9EiI1JT0tZFD4beBdcsbtrn+zIRaS5InklU7mB4Yc5IPv61o/F/V18MQR6fpLmPUNQiJlk3ZMKDjK+hJ6H2r0rVtb0Xw7pCy3t1HbW0KBFJ6tgdAOpPsK+aPHWvN4l8UXmrbGSOQhIUbqsa8KD79T9TXZgadTG4n21WOi/EwryjRp8kXqzHndHKiONUAAzgY3H1qOhupo7GvpzzD6E8NkNoWn46fZYv/QBWqtYfg+Td4b0zt/osY/JRW4tcMtzdEo6VIuqafpMclzqNvDcRldiJKxA3HvwD71EOlc18RJETSYDIM5nAH5Gs53SdjpwkIzrRjPa5av9e027uN8H2aFeMRoXIz3OWUY+lQ2t/bz3EixnJOW+VcVyEE0UaKxWNARnLNgYrZ0q8InypiSPaSSh6j3NcUa1ZzSufT1cDgo0pPl1Sff/ADN3TmV9eCjI3Rr1/wB9a760/doFHAA4rzzS2DeIoGXBBhXkHg/vBXoQO2vUex8gy7bylnPPSrLPkVlRNtyaju9Sit2SOSaJZZP9WjyBS59BmobsrsfKdFE/yVHJKS+K8r+LXirUtP8ADNrq2kXctpLFdNDIqSAq+AM5I4P/AOuvPtN+Mvi+JVaZY5x23xoePwANbRg5xTRlKVnZn0p5jKRirCSgryRmvArP453S4+2aRA3rgMh/Qn+Vb2mfGrRbp1jl02ZHPZJgT+AYDNWqckTzJnrxfmmu/FcFP4/s1JEOnXEnoS4A/kaoz/EG8PEOmxr6b5Cf8KdmJtHpKtT3bKmvMtH8Z61fa3Z2rrbRRSzKj7U5wT7k16KZKtEtixt81TOflqpG3z1PISYyobaSOvoaVgucILy3svCGqXF1MkMKyOC7ngZbArzCwvLSWd5/t2BJISgQDLDf155Fdaun6tcS3ckl1I+lZaO4tuiyE9Wx0684rX8DfDbSrmxM9+kkLiU+SImG0p6kEYzn04qeVNFJnlyWsbPNbxg70uGbcXyHHPy4rX8OaiNPvEbZatIk4n8p0yhI7f7vtV74qeEbHQb/AFGa3vpUl+zx3VvCsmwPukZZBzkkj5P++q4C1u7tldgLrcEzkTL69wUrgxFKq3aMrHdRlBK7VzsPE0zXVlHa4iiRrozeZGCGXPbPp7Vn2hhk8QXLSRo74GAgLAnbxkDNYKXzSzLHMt/Io+6POXAP5Cu88P8AgUa5d6dILxoJdQhedQWJCBGCYbHc9aWEpzjL35XDEuDj7qsepfBjENpdwmMQhypQEgGQhRuIHXjI/MV6GTxXB+FfAr6Vr1jf3Vws4sYNsRUkDeRg8fQDrXdmu6Ksjjk7sTd2pN3NLjik21QAWprU7FNIoGMNFO20UrAfDMdteyWgu40LQFWYPnjA6n8Kb5F48QlGPLYEq27qMVt6eVTwLGW5H2OcnB+lYkWt2MltDaxpOZCuxRtHBIx1zXRzsx5UTCPUtNnwLqS3cgMRGeo9+xrs/Dt5qV7pm6ScOUfaGKAE8D0+tUh8PfEOu363Uk8On2bxrtedyXI55CDnH1xWvovgmTw/dTSyXdxKQxRGY7UkTCncF5wc5HJ7V42YV6Mqb1XMdeHhJS20LmjQzy6tHuZpAh3NxwMf/XqTxN4U0nVtSWa5WSKZxy8Rxk4HUHI/Suo8M6bLqE21W2W8CmSZ+wJ6Z9/8Kg1e2m8+OSCFZIlcHeZCrAY6hcY7DvXz31qUKicXZnc6akrM5AeBbDTrx7qOSW5MZDIkoGFOOvA5q9AUEitJFlkyFJHK564rcV7qQKrWOQ+3ewmX5cnB49hzUctoFYqVH1rSWKnU/iO4o0ktjnLaTVm1m+jlgRtPWNDbFSNzNn5v6/lV6RdoX5WOW2/L29z7Vblstw4HNJHprMcvJIo9AxodSLKUWjK8Jz3V/ZyXF9ZPZT+Y8YU5zgHAYZ/zxXVaOEtY0LM0skaBRI/UkDr9ajggjhXCp+ZyajmaVmKoprKpUU5NpWKjCy1NqLUYZLa7Q3EiXPlN9lRF/wBZLg7QzdgTgZwetefaJ418Vah4YvrCzug93qMRh2tGA8UoP3QRgg8Y/Guh8iZCHciIf3nYKBU134u+F3hvV49d/svS/wC3EKTSPA8snmzL/wAtPLU7AxPJzxnk13YJbp0+Z9DOs9rSsY3we1q51S/Gm72mLRP59vMSzxOilmODyDwfzq94z+I+k6Gr2WjpFf3w4JU/uYj7kfePsPzr1Pxxo+v6vodhJoOowaVreuRJLcRpZpGxWRASC6DIIBwSc5r5w8Y/DPxL4d1c2E2mXCr0V2HyE/7L9CPQ166y/mqe0qwt5f5nNGtzQ5acrv8AE5jXdZ1LXL03mqXT3EvbJwqD0UdAKo1NdWd1avsuYJIW7blIz9PWu5+GHwzvfGFvJfz3TWOnI2wSCLe0h77QSBgevrxXpJRitNjjfNfXc4AnBoBqa9g+z3s9uGDeVK8e712sRn9KjC8UxHuvgc7vDGmH/p3X+tdGlcX8P7lv+EX08DGFQrz7Ma6qO6/vJ+VcMviZ0LYuiuS+JbQf2bbfaFyonJAzjJ2nFdQtzEepI+orlPiZcW8elW5m+dXn2jb1yVNKN+dDPP7iFpzb7VjZxkZcZ4rqtHDJdrEGKAxH7mODjtkEVztrGZo0CgsQ3QGui0nEOqxRjkL8vPfis6z99ep7uGhejJvrH9De0uSWHVhIqxNKkYK/IFDEOuM4rsbXWFmt4mvi8NyUBkHkMq7sc7cZGPoa5G12nXOgH7lc/wDfYrrbN+QP5V0zZ4SRbW6nuF8uyiYA9Z5kKqv0BwWP5D3qvc2cYt7mGMlpHXEk8gDO7EcZ9h6dPStKN12+9VLh9s0y+pVsfUY/pUMo8++Iej/ZfBGn6fdSpMDetI2xNgORnAA6dK5+28KrdWcVwstovmfdVyQeBk84x0rs/i5LnRbBf+ng/wDoJrlPBqzXuoNaNcXPleUzbEmZRkY54NatVXTXs3ZnPJLn94oXXgi58xoxapI65yIpkY8deAc9qxZNCGn6gjOrRyRkMUfg4I4r0nVYbjR7NtQtb2cvGCEjmhjkB3cH5gobv61wur6hJdXD311sBVBnA4wo96KEsQ5WqpW8rkTjFbHTqflFKx4rkh460lZNgjuCnAWTZw3H50yfxkrL/osELntmYD9Dg1vZknc6A+3X7Bh2uE/nXromLV8rzeL9ehmWaGBoWjYMrpb78H65Iqpe/ELxVckrN4h1BQeqphP5YppMD60SRUyzsEHqxwKqX/ibQLBT9s1rToCOz3C5/LOa+PLrWry6Ytc6lezE9d7lv5mqTTRH+N/xQf407AfRR+IXhC00W+tpNWV5ZHYoscTNnOD1Ax61JF8evCOm2ccMFjqt26DHyxqi/q1fNxeJuN7/APfH/wBenpZyy/6uK4b/ALZf/XoUUO57H4x+Oej64qK/w9068K8CTUJfMYD0G1QR+dee6t47ur+fy9O0LR9LVxt/0dJGIH1dz/KsH+x7hvvusX++VH/s1XLHTbG1mEs17vIH3VXNDURpstR+J7nTr+BrzStMvQo3MsiOpcE9yrDHTtXeeGPjXYaTqVtcp4OjtooYyjR2t4Tuyf8AbB/KvPNRi0u6uBM32psLt2rhQeTzk59aZGNMi/1emo59ZpWb+RAqeWHYblJ7s+kdN/aP8GzEC80rWrP1OyOQfowP6V1ej/GX4f6oVWHVbqNm6CWxlH6hSP1r5MTUZoxi3gtLcf8ATK3QH88Z/WpbebVtTu4bKGW6uZ55BHFErkl2JwABRyoVz7e0TxBoetyPHpWqW13Ii7njRvmUZxkg84zWrtrivgv4Dh8D+GBBNsl1a7xJezAZwe0YP91f1OT6V3WBU2LI9lNKcdKmpCKQEOyipStFAz4kh+XwCPbT5j+orj/DyAa7aLt3HjI969EureO202G1gVtixOiqTkEZHBrl011kQpHZ2yqeSdpJP15rVGZ7LpfjDTPJS0u7m2MqIFIuEIZR/vf/AF61V1bRb5QoexkHYJcKR+XNeFx6tqdxG624VhtORHCDgVyOsbVu324xmvHqZNCTvGbR0xxTW6Pq7T7xbK2kt7GO1ghlYvIkaAB2PUnHU/Wpjfu6bXWAr6ba+PgzdiR+NSeZIR/rHx/vGuZ5Bd/xPw/4Jaxv90+qbqeKDLKUCnnAIrJuPEWkD5Z51hYd3YCvmxST1J/OnjGelaRyGK3n+H/BB419EfQl94m0OzjDyanafN9398vNUbDxjo13qCWy6lC0rk7EQMxOBnsMfrXhfyjsBU+k3s2n6nDfQKrSRE4D9DkY/rWn9i01F+82xfXJXWh9PJYyzopViAwBB6cVp2Gn2tuP3kiFwMknrXiNj8Udcit9jW9q5xjczP09MZq0/j3XnsTcRx6Ysm3Kr5Lk49c7v0ryP7GxjdtDtWNomv8AEu31GfWZrze82lBlS3G7IQ7Ru+XtznmvLbi0+3eMdPsB/wAt5ooiMf3nxXc6N441yadJJTC6qQxUIQGweh56GsrVfGF/rPxN0GfUI7KKDT72J4o7a3EarllJz3boOpr6bAwr0oxpTirLrf8AQ8zEShNuUXqfW3hm++1fE7VpgzSQ2eYIwTlQEfaCPTj+ftXbWtpcXKzSX6xbbliI4iMqI8YyQe5yeO2fc14X8MvF2mWFj5t5cqJtVu5JJ5Dz5SKSVU+m5uT7D3rrNc+KtpFZBdNM9zdt1dk2qvYc9T/KvXlJJanmqEm9DO+JnwU8HyxNJp+oXFhdTSYSItviYk9FT+HHr0rqtO8OweHdFs7Gyt2hsIwsKAnBKkY3H3yQfzri/DNzqOoXEusX8zzSZUj2AOcD8M/lXr+mX63mlBbuMXKMpB7ZxXmVpJv3VoepBzaXO7s+IPi74SuPBfjm90eQs0DHzrWQ8742Jxz3wcj8K5Me2a9o/armkn8QaQ7sSkcc8cef4V3KcZ714wcetaRd0Yy3PafhdEsngyzJUEhpB0/2zXV/Y0PQEfSuR+DkhbweFP8ABdSAfkp/rXdA8VxzXvM3jsig9mwPytn61yfxHsjJp1kske8C4PQ4/hNd22MfexXGfFCQJp9oVk3MJ+RnnG01nytvQ6MPKMaic9jlrCzWPGIZOo431PfxzQ2FzcRSC3lSMsp3EsfYY6H3qlHqBjvEtVj3u23BaUKcH0Fdv4F0UaxrEkQjMoihMhGAcjcBjk471ypP2kbn09SVP6tUceiOd8HahdzWd3ezymWaKM7S49CpGcVY0n4hyoV+16aj8ctFJj9D/jXY6v4ft9K1uO3a3MUdzCDIpxyPMUHofSl1H4b+GpZCbeaNF7PHcBP/AB167alelFqM3a+x8oqcnt0ItM+IGgTALO1zan/bjyPzXNaDa1pN7cRyWeo20uVKnEgBznjg8+tePeOodO0LWZdMsdQedosKzbVI3kZ25BwcDH1z7Vwr32oSPn7V5meqltoU+nat40uZXRi6nK7M93+KzFtLsef+Wx7/AOzWH8O5LVdYMEysskyhYpFfBXrlffPFed+GpLia6ma45xGAPn3DrXUafczWV1Dd25AlicOhIyMj2710QhyqxjKet0ekeM7J4vDNz9tnlEYAI3IOXz8ozjua8qv4jNZTR4BLRkAHp0rofEPiS+1y1gt7uG2QQsWBiUru4xyCSK5jX5vs+kXEnOSu0exPFUlYlyuzzxi/mZZieeMdKkD8ctj61GB+85xzU2Bj1FMBY5GU7kYj3U4/lUxvLjGHlLD0kG7+dVyinjFN246MR+NAkWTNG5G+0t29wpU/+OkVNHLDGuFs7YH1Zd386qxLxubrUopMZYN9MPusseO0cYX+QqN7iZ/vSO/1aoxS9DSsMPm7inDpTc804fpSGLge9OAppNKDQA8dcc9a9T8K+CfEfhyfStYeK1jnvIGm8qdQXhjBHQHgMQfbFXv2evAcOrTf8JbqgWS2tJ/LtLcjIlmGPmb2XI47n6V9B674c0nWzbrqNt5zRKVV95BAPXketc86jc+WPT+kaRirXZb8Eu8nhPSpJH3yNaRs7epI5NbNVdJtI7Gwhs4ARDCgSME5OBVvFUmISkNOxxSUwEopRRQM+NdfLx28BQ45IP0Ncja6FqFxAkqqnlsoO7OcCun8RTR7ZIUk5hZQ5buTkgfp+tS6fp1zZ6JDqG2YxzKP3m/cqEcbf9n6HrW0VoZSd2c8LF9KgeTzAzyKRkDgVzl+m0NNHgThlZeOT6n+VdvDqtvNJLbGPfsBMhONpH07/UVUun0WQ5+zyZ/2V/8Ar0COBupbidw0yjcoxkIFH6VGu7HSuzaLSWb5YZwPqKYbfS88Rz/mKdwORVZCflWpPKmBGVxn3FdrY6TZXSlreC4kwcEADg1Yl8OhRv8AsbjA/jkApOQ0jhTbyYBLL+Bz/Kp7SxeVuG+uK6j7DYoMs0KMP4dhYj+lPiktochA+O+1QoqeYdjMstHdiGfftz0A6/jXU2qRJGkc0UEaqAAWIBArM+1w4+W2J93lJ/QYp/8AaMaD93p9sp9WBaod2UrI6e51UWtm0doqkqnDYG38u9cDrUgur+C+aKGO4E6fNFGE3c98da3FvJLuCYyKgKjjYuB0rCm+Z4P+uy06asxS1R3nh1WOBgkfex711NhGst3HHN9wnB9qwPDsbMN6D5Qo74rpdFiEl8qt90nkVrUZMEejeHEexljVVDRFRhh2x2NegaKnk6esaj7ufw5rkdJhC20a4+YcqfUV12mHZa5yc7a42dSPnP8Aahhw+kzY6TTLn6gH+leKKpP3VJ+gr3/9p9Wj0bTJ1VDtvGBLKDjKH1+leDfbLvtdTD0w5FdMLW1Oad7nqPwYmP8AYF3GT9y6zjPTKj/Cu8N5Evy7tzei8mvM/hTMl1a3y31y5KSJtLNk4Ib/AA716DBcW0PyCEH0O7GfwHf8a5qsPedjWDdtSzummzk+WnoOSfxrlfiNBu060jj4Bn+Y9/umuia+hZsJArH0XJP86z/Emiaxq0Nr9l027CK5Zi42qBjuWwKiGkk2aJX0Rwg0+FtWSSVC7ALt9j617F8D4Egv9WvZmCxRWo3MegG4En9K5Wy8MXSXCyT3lhCyrt2eb5rfkgPNdVo1jcWthc2dp/aN2Lnb5nkWuwHByBljnGfaudQbmn0R9BVxVKOGnBNXZG+rnxJ8RImli/0NZIYYYmH8BlXOfc12+r+Cdfm0zVk0nWbbS5AJPstvY2UcG98ZQyykMx7dMVxei6HcWPiG3v7rFkiTRNI1xdRhgquGJC4GTx2z9K9XkutCm1CO9hsrrUZOjP5Tlcf3huIBx/LNdDnFtJWPBjezbPkjx3pV1DfS2fibRJoL6RyxljjBZz3b5SVYfiPbFcVPbR25GNQd+wHlnePYgkH9DX6Dxztt3xWCIpGVKzRjI9sVz/ifw34a8QT28viHw9Fdtb7jGZY/MAzjOQh56DqKdKah1f8AXqTOHMfEvhdf9MuVEvmYQE/uyuOe+a6ELxXp/wC0to+iaL4Wtp/D9nDYSNcbSYLLyc+27aN30ya+fo/EGsWrmN9k204IkTn8xXZCSkro5Zxs7HaJGTWL44zHpCKOrSgfoahs/F0ZI+1WMkfqY23D8jis7xnqdvqItvszMY1Vskgjknp+lWSc8nLsW65xmn5pqDaOn4U4HPX/ABoGKPwoX5m74FIfQd6lRcDFJgOopQvHalC0rjsNpQKkVPaniMnFFwIQDjpTlU561OsQ6k1KsajtSGV1TOM5NTxxY52VIPbGacDigD6O/ZzFxB8OI5I42uANSkcxqOQuEBI9SOuK9oVFZlZT/DXln7LsbH4aSSM24G/lVFI+6MLn8ya9Vgx83scVwUqc4Sm5u9238uiN5STSsSquMU/FL2H1pa6UQMIppFSGkNMCKin0UrAfAlhqyapOxvLj5jN5p83gO3ucnFdv4V8SX1ta38GFSFtPkkVSgKsUj4yD1GW/Suct9As1SWS3kjhlZiVTlgOc7Tn+ddrqHhdRoUlxpkbT3b2xhaHJyAeu3178flXZC13c55eRwWumCbWXntbaO3QwxPJHGMKGMYLYHbk9Kos3XmruqFJPEerxQYRFuPJQHoAoCgfpTYtMMh5uY1Y9N3C/iTWTK6FHdijzDV5tJlHzNcQhfUtxTW0mfHyyxN9DTAr2E8kc/wC7kdCRg7WIq07O5+ZmY+5zVdLSW3m/eD8RVgdOtQxoaeKYxA+nrTnrJ1T/AFsgPoP5UDNMMDRVex/49Iv90VZ4Az0HvSA0NIlt7eO4muAW2gFU253deKj0u1utXuRstzDahgxEi7HB7bfX6cVThvFhk/dTgORj5ecirqJqN0o8uO6kz6AgUndO5SO78OQ/Ztys3zA4AIIOf6/rXWeHbdTeKzYCsRgjsa4bwLod/b/aby7jEUYTKgsCzHB7CvTfB8Id9pUHPWlKTaHFanoGmL+6VSO/4it21ykG3P8ADWTpylQqn9a0i+1cD0rJmyPHv2mIPN8CrMo/1F7ExPscr/7MK+b8n6V9e/Ebw+ninw7JoP2prb7Q6N5pj3bSpDfdyPT1rjtI+B3hi3KnULvUr9h1BkESn8FGf1rWMkkYyi7nA/AbTINUutVhuLaafYkbALN5a9SOTtNevxabpFqqxoujqQcbAWupPy3H+Vavh/wj4E0KNo4dO0uAHG4zyhySO53k810UfiHwrp0flrrmh2iD+FbqKMD8AawmpOV0axslqcrZwzwhIlg1kwttWNkgW0Xcf4WZtp/H8PrsQ+GbqU75NLsImz968unuG/JQP/QqtXXxA8AJG0d14s0R0YEMv2lXBHoQM1k23xP8C29x9lh8SR3kRUmJoUkkZcfwsNvPsRz2PrT9k5ddQ5lE6Sw8NSghX1KOP/ZtLKOP9X3mtaHwtp7/APH0l1e+oubh3U/8ByF/SuMi+LXhxmUWdnr18D0NtpEx/mBWjB8T5pGC23gXxjOT93fYrCD+LsKSox6o051bc7vTdLs7EhbSxtbUf9MoVX+QrSa3RhuVyreoPX8K86k8b+M2jaS1+Gt3EgGS9/q0EIUepAzTtM174rasBJa+GvDOnW7DKS3F9LMSPUBVH9K2jSb2MnUSO3a1uLclrXYy9TEx2qT6gjO38se1Vp7t40zcq9l7zD5P+/i5X88fSuYubX4n3A/feMPC2mZ7R2JZvw3OaoHwz8RJQzSfE26uAf4LCwjjB9s+Ww/WtlTfUzc10NPxbob6vabblBcwZ4BUSJ+ma801r4ZaXdgrHHAp6bNoI/LqK6uLwRr1vLDcX/iPxrGpB87yL6BtoPbbGgJPcHnHpWvZ/DXR9QgW6Txh4wuQeNx1Yqc9wQFBB9jVNcqJ+Jng2tfBWVsm3sJh6GI8fk1eD+JrI6dr97p5dm+yzGHn1U4P65r7uu/hFoSI88niDxThFLMX1mXGAMnOCK+CtVmWfU7mcFmEkzuCzFjgsSMk8k+9SncTjYrqOegFO289TRxRVEhHneoxjn1q4q8VVj++v1q6OKljQbRTgFoopDHCnUzPNKDQBIuKXNRinDNADxS5poWnhRSA9i+DnxAvPDPhI6amnwXMDXTyFt5V8kKOvI7eleqaJ8VtBkAW+tb2zY9TtEi5+o5/SvLPhN8O9U8TeCBq2nXVuNt1JEYpCQcgKf61oap4C8V6artLpUsqj+KE7xj8M1lK1zVJ2PbtM8aeGdRZVt9atNx6JI3lt+TYrfhfepdZFkUnKleRivk+aC4gbbcW8kZHUMtWLDUr2xfdZXtzbMO8UrL/ACNCA+qiaQmvnrTviN4ss8A6kLpfS4jD/rwf1ro9P+L90MLqWjRyDu1vKVP5Nn+dGoHsGaK4HTvil4YnB897y0Y8nzodwHsCuaKV2B822xkhIKsrAgMPQj1rr/D+opNERcuSUHQgf5NcaVZDGFJO2NVB9eKf5/7lmU7ZFGRXQYHP32napbX15d3MRxNcNIrR/NjLEjOOlW2lsLtFGoRNHIo+V4ywVvqoNbVrqtyE/hPvjrWdqlsl0RLDGkL5ywH3T+HagCKb+w5rWGORbrEQwEgchfxLc09Ly0s7eOKz09VjxkGRyxHNVrbT3PDtjnsK17bTbUxr5sfm4GPmNS2Mwb+/ErfvWijA7DioInab/UQzzf7kTEfnXWQ2dlbjMNrbxAf3UGamEinOGzgZIHpU3Gcqmn6nIRixKL6yOq/pzRJ4XmuJmknu/LDY+VOccV0xmXspNN8xj/CB9TRdjMi38N20aKj3V04AwACF/lVyLRdLQjNqsh9ZCX/nVos5/ix9BTdpPUk/U0tQHxx28I2xxxxjsFUCtfSEaSUbQWHSsdUA7V0ugLiJOOppMEab+ZDJ9m3fKyqxx37123g2HbhvauLu5oxqIV3RflXO5sdhWvb+MNH01RFHdLPIOqwguf0pPY0ij1KKVVwcinfa0J615afGet33y6foF5szw8hVM/mf6VesV8ZXrZZbO0B9XLY/kKiRqjrvEdrHqVk1o8ksaT/KXhkMbr9GHINYkHwz8NsA1zDfXYPefUJmz/49WtoOi6nCRNqGrTXIHWGOEKh9iTmtVY5Aw2gxf8C4/LpUqTQ+UxbT4W+BRy3hyyf/AK6Bn/8AQia07TwB4Jth+78L6Qp/69EP9K1LV5E/1pLL6xj+YPNXo7iFh8u18f3j0ocg5UuhQtdC8P22Ft9D0yPHTbaRg/yrShjjRdsdpEi9PljAqaGaJhjaF/lTndQOP1pXGivBb3Ft/wAejK0P/Pszfd/3G7fQ8fSr1tcWcreU7ukveGYbG/Lv+BNV0k9s1K4WePy5YllXP3XAI/Wr5r7j5LbGjHb2u1o9gQMMEdj+Bq3bWdmoBNpZycdfJXP8qwFscN/o7TW/tHM2PyOR+lWILPUs/wDIXuEGOnlRk/ntq4y8zNxv0OngW3j4ijiiPoEC1LMyqhklmCIOrMcD8zWDDZSMMXGpahMO48xYx/44oqUWemI6u1tE8g4DS/vG/wDHsmq5o9WTyvoiaS/tZTiz8y/f/pjyg+r/AHR+eaNPs5IfPmmdfOuJPMdY/urgAAA9+B171M143CiJiB6DAH500XWWxkL/ALw60OatZByPqed/tNa3r3h/4Pate6CypM22CeZmAMULnazLkj5jkAYz16V8CjqF5GB07Cvp79uzUG8/wzYeXdICk03m+fiF+VBXyx1YcHcegOOc8fMMZzyRWkNjGpuPzRQaTFWQPj++tXeaox53qPerwHFSykKG70ooWlBHrSGKBS47Gmk0u7J4zmkA8U4MB7VGM55pyjimIeG5pRTR+VPXrSA+wf2RYJpfhCTwqDU5wGUZJ+VP8969YfT0yNxbP+3/APXrzb9jT/kj0n/YVn/9Ajr2Vx0XaTn0HA+tZPc6I7HL3+hWl6pW7tbecekkYauU1f4YeF77du0vyG/vwvt/TkfpXqDW8ePu7fXHFRPbZ+63/fQpDsjwXUvgwvzNYalJF/dWQZyPr/8AWrkdU+Fvi6zm3QwwXcAB+43zZ/n+lfUUlq39zP8Aun/GqktupyOh9xigXKj5B1DRdX09yt9ptzCc90I/nRX1rPp6uu1kVhnoeRRRcXKfFmsRWcl7/ot6t4i/K8sYwrMOuOBntz0qkIFHRfzqPw8S+mIyjaDI39K0THld2e1dJzHPamJYb4LA5RdgJXtmiOe6ztJQj/dqXVkP9oevyCmwqd33aTAmh81n6gfQVcjV+7t9KitxzVpagaI9uaUKKkpppDEIxQOtB6Ui9aAFPSgUNRj0oC44V0WitiNK5yug0r7i/hSewI7S30KwuzFcy6dBPK6KS7oDniuu0PwvC2P3MMQx/CgGKTw3HDJo1nuAVvLGCeN309a6LTi0ZG1qye50pFzTvDOmwqN0ZZvc1sW+j2KHMcar64HNVYJ5O6jnoRV+GbI6EVSsJ8w59MhKnaSKpS6OpJ+bj3rWEyCPbuH50wToOrCr5Yi5pGV/ZLL0bH41DNpakgyDJHQ5wR+NbT3SdFANV3kGcscfjxWUoxNItmT9huE5V1kX0fg/mP8ACp4RghZiYmPAEgxk+x6Gr4Zeykn6UpBZcMqle4PINTylXGxW478VZjjiTG4qPSqZt9v+pkeMddoOVx9P8MVLHK0P34wB/fjGR+I6/wA6ZVy/Ht/hUt74x/OpV3/7K/rVSK6jkG6NlceoqZZGP3RSEWQv95mP44/lTh5aL8uF+lVxvY8k4pwjOPWgQsko/hyTURZm6AY/Sp/K4xjrTljxRqB8Vfth63fX3xPbRLh4Psel26G3WPqDIoZtx9c446AAeteMx4I9K3/ifqFtqnxE8Q6hZxyJBPqMzRpK+5lG4jk5PcHuawIfuc9a7IqySOKbvJjvm+oo3c88UEUfyqiR0R/eLirpPSqMQ+ccflV0DgVLKQu4+hp3PrSDrSikMUKPSnUgo71IDxThTBS5xTAfmlU//WqPdn1p6570IR9ofsZkt8IZRu4GqzcenyR17V09D614v+x7IH+DUaRnY0ep3CtxkMSEOf1r2MSOuN0YP+639DWTep0R2RMKT6YNV5by3j+++wk8KQdx+g6n8KBJcTH93D5Sn+OXqf8AgI/qRSGWCBjrxVd3VuIw0p/2Rx+fSgW6tzKzTH/b+7+XSpeoHYCgCo1tu5LBPZOPzP8A9airX5/lRQM+L/iXo+meHfEp03SrWO0tvJWURR52hmJzj06CuYE2IyK1fE9yuo6s9351zMCg/eTklnPPPPb0xx6Vhtt8sgcfWt07o5JKzKF44a/Y+gAqWEd6qTA/a379P5Vct+gpsRZjXOMVPEvrUcPWp16ipYDdvWk21LihhxSsO5Ay01V5qZhSDrQA3bRinmkoQxMVtaYcAVjGtbTzgipYI9o8MKknh2zWRN48vkY46mtyx823P7uMSR/3XPI+h/x/OuW8Oaldx6NaW8GlySgRj940ioh/Hk/pXSaZNeSMTO1rF0wiAtj6k/4Vl1OpbG7bXUU3yqm1x1RuCKneYRjc7Ko9GOKprAkyASfMOoIOCPoRyKfFGbVCVRZF/vAAP+P97/PWgYS3jMMxpI+O4XA/M0xZZnbBCp+OTTmuYZFJVg2OPf8AGoROCflXk0XGXItwHzSMw9M4x+VWFaNWOMD0rPRpG5HAqxHA7Ac0rjLRuY14zk0huS3QZ96jjt/71Tpb8fKKWoaDQ0kh645qeKPcRk1JBbNn7uPSr8FvjquT3qlFi5kVY7NHcMFIb+8pwau29rcR8cTL+Ct/gf0q5DDtUfLVhFA7iq5EQ5laBIWbZkq/9xxhv/r/AIVObf2waS4e3Rdl0yYPRW6n6Cog13j/AEOOQr2Fwdq/r84/I07C5mSmDjjrXL/FLWn8K/D3XfEEaRtNZWTyRLIMqz4woI7jJHFdOJmUAXaPB7ryh/4F2/HFeAftreNV0XwZbeD7azdpdcHmPcNnYsUbqSFbPLFtuRyMH6U1HUTlZHx1ezi6vZ7ryoovOlaTy4l2ou45wo7AZwBTRUanLYJ/wqQg1ucwtJRRn2pgPj++PrVyqUf+sWrgNSykPFGabmlFIY7dRnNIBzzThikAoBpwwPemg96UUgH59KVTUY64qSNGJ/yaBH2H+x7K4+EsqojMf7Um9h9yPvXtGZ3GWbA/ur/jXyN+zP41bSLibwnJeSW/2uQzWjKcAyYwyHtyAMfT3r6MtvFFymBcRRzL6j5T/hXFUrKE2pHbTg5QTR2cTqq4VAAf880u9exKf7prAtvE2mzEK7vbt3Drx+YrVhmimj8yGRZFx1Ug1cZxezBxa3Le58g5DfXg07zB/EGX8M1VBNODHA549zVKRNi0jhgSrZHfBoqAbT94DA796Kq4rHxN8Sv3niiU25xH5KDavTODXNRRzc7sD0rp/G1iP7cmS3lY7FVWye+Of51lWunyr87OD9K6lE47oyJ4WExZuuBzT4RireoR7boqR2FQolKwE0HWrKcsKrxD5hViP7wpMCTFIacaaakYxqaOtObpUeaAHGkNNLU0vSGPzWnYN8y1kb60baaOJfMdgqjkk0mNHsvhO6t5tBt4450Zol2yBWyVbrg+hwQa3IpNuMda83+DGh6oLvWtevFeG21F4/ssTDBZUGPMI7DsPXmvUbe1HH9Kwa1OmL0JLe4lUAKTjPerqTM6fMCc84x+lMhgVR6nsasfKBjPtRZloqPBHLcLMS6soIypx+frUsbeUR5kZZR/Go/mP8KnjVB6c9eK0LWKNh07d6aQm0ivA6sA0eCp6FavwKWx8vbrSLZQrlov3b+oHB+o7/zqSObyQFuAI+fv5+T8+341aiQ5FmONRjK/Wp49nI2gE1UWZWGYd0ue8YyPz6frUqx3T4YeXCvv8zfl0H5mrRNy0rovQcUv26BTtVizD+FAWP5CqwtU486R5gezHC/kMCp418sBYwqr6AYxTAlW6uX4jgEQJ4Mjc/kM/wAxViOMsB51xI/sn7tf05/Wq4YZANLNdQWybp544l9WYCpbCxoQJDHnyUVCepA5P1qZWGcc/nXJ3vi2zgBW1jedugP3V/Xn9KwrzxVqU5KrMIVP8MQwfz61hPEwiaKlJnol7e2tmm64uI4R6McH8u9fHn7cevaXqHiLw9punpCWgtpZpZAjK/zsAB6bTtJ6ZyK9nknklcyOxLHqWOSfxr5C+OmpvqfxP1YtcCeO1cW8bFApUKOVPrhiwBNGHrOpO1tCa1NQicRGdzk4/DtUo/Ko4lwBT67jkF+opNuelLSfrTAdHnetXB0yaqRn51781b4/GpY0KKd+VMH1pwpDQ6gH8KQDmndOR1oGKBTwvqc0kYJ5JwKkGAemaVgBFOOBUkY+bmmgsfpUsXHrSEWUeWCWO4t2aOVCGR1bBUjoRjpXoWg/FDxLYQx7tRW8QDmO8TeT/wACGG/WvPIyCuKaPlcoSCG6fWplCM/iRcZuOzPf9E+Mel3GE1bTZ7Ru8kDean5cMP1rt9B8XaJqUinR9aheY9ESQpJ/3ycGvkxZCvCnGKliumQg85zkEGuWeCg9Y6HRHFSW+p9s2vie/tyElkSZfSTr+YrZtfFdrIwE8Tw+p+8B+XNfG2h+PfEOmqI4tQkngH/LG5/epj0w3I/Aiu/0H4w28hEer6a0Z6ebbNkf98n/ABNYulXp7amqq0p76H1HaXlvdLutriOX1Ctz+VFeJaN410LU5ttlfIWxn53EbDj+6SG/TtRS+sSWkol+zT2ZwnjJdK1IvqGnXii+RfniZCguVHoSPvDse/Q+3FLqiun7jBA4O8YIPoR2r1yPwTp+5pby/up5GPIQJCg9gFHH55rxvxd4fuvBPiUzqzXmmzyFoZpOTzyUY/3h6969tnjoW5ZppPNPcDpTUFSXFwly4nj+46gimAioZSJEHzVKn3qijPOakB+aoYyZqjJpZGGagaaPeI1bc56Koyx/AVIxXbioS3vXQ6d4O8T6ioeLSZbeIjPmXZEIx64PzfpWtF8PvKjLahqytJ2S2j4+m5v8KTdhpXOGdwOpotY7q9fZZWs9y3/TKMsB+PSvUNL8K+H4CClgJpQeTctvI/A8fkK6W1tY8BVACr0UDAFQ5mipnleleB/EF8Q0ywWUfrI29v8Avlf8a9A8N+BdJsXSa4V9RuFwVaYDYp9Qg4/PNdRZWbMRxhcdcVv2WmrGqktk8HOan3pFWjEW3tZUVcRk8VYEEi5O0g/TvWtacoPlAxRc3drbMouLiONn6KT8zfQdT+VX7ND9oZQjkHy7WqWK3kIOUP496urdTTfLa2MhH9+f92v5H5v0qRLe7lJ866CDskC7f/Hjk/lijkGqhWSBIl3zuEX1Y4H5mrlvKpAEEUkg7HG1T+Jx+lLDZW8b70iy399ss2fqeatKrD19s1XKS5XGpHMx+Z40HonJH4n/AAqT7PD1ZS5/2/mzSx79o3YyetJPcQwJvnljiGOCxxSdluBF9kaHLWMghB6xNzEfw/hPuPyNSRXnziO4j8iU8BWPDf7rdD9OD7Vl3fiOziH7oPKw/wCArWFqPiC7uY2i/dxxNwVVc5H41jLE049bmipSZ2txdQwJunmSMdfmbFZFz4ls4gfs6PO/r91f15ri3mlkO5nJPqxzUYJVydxIx0rmni5P4UbRopbm9qXii+cqikwhu0KE46dT261myXMkjlnkLMerMcmqhJJ9PSlDDHzVzSlKW7NFFLYsFt3Ocmhevp71CZFwMdfrTHk461JQt5OsNtNK0hCLGzNzg9Ox7V8PXVw91dzTyM7vK5dmdtzMSc8nua+qPjhqy6V8NNUYY33Ki1TPq5wf/Hc18pIRnGfXnFengY+65HFipapEoGKBRRxXccgtFN9KUnj/ABoAfGfnXrxVsZx/jVND0q7H8yZqWNCqPxpwH/1qBTh6UigApy9OKaKcKQAD371IOfrUdSJQBIvWpF4/wqNeKkXgccCgLEikjvtHpilkGV4yAPzpvHXv70pbjvmkA5SrgE8HvThjtyKgxtbcxwD2FAcg7Txj1pgWMDowyD70qt2XI/Wo0BYf1FTrt79KAHLLJjae3+ehop3y+uKKVh3Pqg2sjf8ALTd+FU9X8PWWsadNYahGJYJhhlxgg9iD2I9a6ONV2r8opjgb24HatzKx4Tqvwt8SaW5XSbu21G1z8iyN5cg9jnj9azP+EP8AGwfb/wAI/O59UdCPzzX0SyKc5UGiNVL8gdP6VDZSR4LZ+BfHExAGhGM/9NbiNf61uab8KfE9w2b7UNNsV7hS0zfkAB+te3WqhlGQDTZAPNZccZ6VLY7Hn+lfCjQbf59Su73UpB2Z/Kj/AO+V5/Wup0zR9O0lfL0zT7Sz4wTFEAT+PU/ia2H6D3oKgbRgYpDsZdxbyzZ5PNUhobSMCzdBnFdCeo+lSRqNnSpauNOxkReHbfapLlWH3W9KtWenQrLsmGH/AIcDIYe1P8TXU9l4euLu2cJNHEWVtoOD9DxXAeBZJvE2kX+qa5c3N5dW+4wlpmVEx6IpC/pUuKRV2eiNe6XZTeR54kn6GKJTI/8A3yuTUi3OoT82+niBTwHunwf++FyfzIqTSY4obWJIYYoVK52xoFGcegq4xO5B/sk/pVIQlrp00kZ+2388n/TOL90n6fMf++qu21la2qlbWCKLcfmKqAT9T1P41JD92pjwCfpVLYBFHKkevFPCjGN3emSkqo28dKw/Fd9dWsEf2eYxlupAGaipNQjzMqMbuxuT3Vva/wCvljjHqTjNZl14lsos+QGnb1xtX864WWWSV/MkkZ3P8THJpoZiBkk1588bJ/CrHXHDrqber+LLhI8gyIpOAkEZZv0yaz3upp8SMzEkZyxJP61VBprk5H1rmlOUviZqopbFndnqSTShcio0qQkgfhU2Hcawph3fSrDdPwqFuTTEM3Y69aY0hJwMUsoH3u4qPvTARpGB70qS8fNxUJ6NyeSeppvRc0wPHf2jfFtldWX/AAitvFM1zBcJNO7qVRflyoH97OfwrxCIZX+VehftGRRx/EEOi4aWyiZz/eOWGfyArz5a9nDxSpqx5tZtzdx+cdaM00nmg8PjtWxkOJoFJ2Pt0oHNIB3firNs+Diqq8jPenJxyKYGiOtKKb/CPoKVetQWPHTvSimKTzTh978KQDu3pSrxTT1FO7mhgTKc/WnA9KjQnFSA4Ue9IB314FOU7RgfL/M0wH5c9+P5U4/dz3oAU88BcUsLox8tsFh+n1qtOf3TN33Efypum83DZ/u0wNJY16r+dOUNjHB/nUcbNu69qmXkNn0pDGjr1NFSEDBophY//9k="/>
          <p:cNvSpPr>
            <a:spLocks noChangeAspect="1" noChangeArrowheads="1"/>
          </p:cNvSpPr>
          <p:nvPr/>
        </p:nvSpPr>
        <p:spPr bwMode="auto">
          <a:xfrm>
            <a:off x="365125" y="1434737"/>
            <a:ext cx="3359817" cy="312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KSC specializes in excavation of regolith and using it to make structures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KSC research addresses the challenges of working with regolith in reduced gravity including mining and dust mitigation</a:t>
            </a:r>
          </a:p>
        </p:txBody>
      </p:sp>
      <p:sp>
        <p:nvSpPr>
          <p:cNvPr id="9" name="AutoShape 4" descr="data:image/jpg;base64,%20/9j/4AAQSkZJRgABAQEAYABgAAD/2wBDAAUDBAQEAwUEBAQFBQUGBwwIBwcHBw8LCwkMEQ8SEhEPERETFhwXExQaFRERGCEYGh0dHx8fExciJCIeJBweHx7/2wBDAQUFBQcGBw4ICA4eFBEUHh4eHh4eHh4eHh4eHh4eHh4eHh4eHh4eHh4eHh4eHh4eHh4eHh4eHh4eHh4eHh4eHh7/wAARCAGrAac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zPw5g21w56yXDHite3hnEwZLg7c9DWH4cZhYZ25UyMf5V0NrJFgZbH1rhU7I9WvG9RmvBIwUbmyavQbjyc+wqjaW/mEN+QzWtbWsmBxml7VGfs2SxY6E1bijLdOaILVjyV/Suj8H+HLrXNWjsrVMMfmduyL3Jq4zUnZESg1uY0dtI3Rc+ppHg2ZOCK+kdL8FaBZaWtk9jHcHq8rj5mPrntWTrHwz0e6Ba0lktm9D8y/410ezMPaI+ebtTLBJExdQ6lSUbawz6EdDRY311YRolvcTqUAG5pCScdye9ek+JPhfrVmjy2kS3iDn90fm/LrXmVwpWRk6EHBz2qXGxSdzD+J2qTapaaRa3iwSk6lF8wQByMEEZ9Oa6+O30Kf8A1U0+nyZ4DfMo/EVwXi6MNqegxKPvX4J/CuiLtnqPxqFuzaf8OPzOri/t+0TfaXSahAOm1vM/+vUkfiZFYRahaPC+cZUZ/Q81yUd69uwdXeNv7ynB/StCLW7iZQLtYbqMdBKgLfmOapGJ1kN9ZXQ/cXEbE/w5wfyomTjpXKs2kXJyVms5PVTvX/Gp4V1KEZsNQju0H8G7J/I807isbEsdUpo+vFVF12aNtl9ZshzjIGP0qzHqFlcfcnUN6Nwaq6ZJUmjqrLHWpNHxnqD3qnKlOwmZskfWptXj/fQD0tYh/wCOipHSpNXQfakx2giH/kNaLEmP5fNIYqtbead5fFUiGUTDzThDx0q55dSJFxVpENlDyPamtB7VoiPigxU0iWzGktsiqzafHIlzvjBJgYZxz2rdaLmmCIbJv+ueP1FOwkzhbvQ2BLQNn/Zasqe1mhOJI2X3xxXoEtuOapS2jTERrGZGbgKFyT+FLlLUjg3jDD0qE28jMFRSzHoFGSa9Psfh1LdD7TqEyaZbDlixBYj6dv8APFatre+FfDObbQbVr26bCyXLnr/wL09h+VQ7Fo4bw38PNf1LbNdqum2x5Lzj5yPZOv54ruPD2j+ENJvxZ2zRX2pIpdpJiHZQOpA6L/OuK8deKNdutYudOa8MVtG7qEiG3cASOT1o+FS/8VHIx5zbS8nqePXv+dTYo9nEkTR7o2D8cYpFO4A+tZVquVHcrhhzjkVfgnRkBzSTuJqxYFGKVaDTENIrD8RyRpqeixXWwWct028v90yLGzRg/wDAhkZ7gVumqOtabZaxpk2nahCJraZcMucEehB7EHkGgdzy/wCJ+ueOPtaSaZpki+F3tDJcXC7SXjOdxY9V+XBC9wfy83v/AB5qEEUlro1rbWFqYlhAKb22rjHJ4HT0r1jxtda5ofgzU9H1WzfUtNNo0NtqcAG5FxhVnTseg3Dg1863XmNnOF/U1SE0dDY+NvEEexHuIZYxIH2NCvUe4wa+ifC1nbXWiWWo2lrBBNcwJNPIRl8sMkKcep/KvlCBW3D5+9fVHge7dfBOjLtkVvsqDAIVc9ByeufakuVO7Q9XoWNYg8uyv7kSyEJbMojLZXIGc+ual8PSGSyUNnI9fpmlura7ks7pZnj+zvbFSMc724HP41Y0uAR24I7nI+nb9KyurjaLZWmMKlNNNMRAwphFTGmEUxkJXmipCBRSA8R8KarpMduLCe6SO5QlmVhjgnjBrtrLT4blMxsjg9wc1474hto5pfDkDrxPKVYjqQWFdTbeE9Rs5jJomv3Vo2eEcZT9P8KwVO8U0d9ar+9lddT0600eePBhZl9u1bNlb6hDjdAJR7cGvP8ASNb+Jmj7DLptrrcK9fKI3kfTr+QrvvD3xV8MmRLXxJp2o6BcHg/ardtmfqOfzFZToy6ocKy7m1BdQKAs9vLEfVk4/MVu6PKI5RcWN0UcdGjfB/StvQk8P+IbUT6RqFlfxnvBIGx9R1FPu/CFux3Rx+W3qvBrn9m7+6zf2q6o1NO8Z6zaBVmkS6Uf89Bz+Yres/iFpzYF7bSwHuyfMK82vdF1W05t7pnA/hkGawL2+1O2LJeWQbH8UR/oa0jWrQ8zKVKjPoek+OfiRCbaSz0csoYYaYjBI9vSvENSmDzM+QSSSasahqtrIcMxjb0cYrn7+4Xny3BHsa1jWlJ+8ZujGOxB4gWFv7FuD/rRqRA/3ViZj+uKma6AOFwx9jXNareyPqunQ7v9X50v5qB/jU0d0zOI0VmdjgAckmtoyT1FVVoxXl+rOhWVQdzNlvftT4y8zbYo2kb/AGFJP6VNo1gtsyzXipPJjIiblF+vqf0+tW7nUVSRIJLqOIv9yPeEz9F4rza+aQg+WmuYUaLerK6Weo9reQD/AGgB/OnLa6nnm1kUDupBNPZj+PvUVg17Faql1dm5mBO6Qoq7hk44Ax0wK4ZZzU35V+Jp7BdzUtTrHlsrRs6KPuzYYH6Z5pklkJxmbSpoW/vQ8j/vk1WFxN/eH5VVuLrUUvoGikh+zEMJVKfMT/CQQeO/50oZ1VctYqwPDqxebTdZgVpNPa4eNQSVeJgfyPFZHh3xJqWoWjyaho8sW2V0DRo3IU9cEVqJcT5yJXB+tPXU7veY1vZNwAJXzOQOxx+FbRzt/wAn4/8AAD6urCpfWcxwsoRj/C/yn9au6uv+mHHI8qL/ANFrVX7c8o23cUV1H3SZNw/PqPwp80FjfSmaC9n064IA2sPMiOAAB6jgD1rro5zSk7TVjCeGktiDZT1WoLmHWbFDNNZreW46zWx3D8cdPxplpq+nyna0hib0fj9a9alWp1FeLucsoSW6Lqx1yGvfEXw9o+oyaewubuWJtspgUFUPcZJGSPb6V1t/cRpZyfZ3DTNGfLwe+OD+dfK1x5scrpPuWVWIkDdQ2ec++auNaEpOMXqieR2u0fTOm+ItD1CG3lt75QtwuYjIjKG5xjJGM54xmtfy/avI/ANndWvhmGCa4e1aWRptjNjAPTIP0/WupFxqWzEetSEgcDzR/U14/wDa7p1JRkrpHX9S5opp2OveOmxwM4kSNSzFRgAZP3hWHf3WoMIFtdQAwg3srKdzd6bDe+IYc+TqLDPXEa8/pVLPKb+wyfqEu51Nr4eklw10/lL/AHV5Y/0FbVjYWtkD9nhVCRy3Vj+Nef8A9seLEz/p24e8I/wqnZeIvFz3V3/piOFm2AGHhQFXpxxyapZvTknoxrByR1PxBRnmsk5MZWQsuTgnAxkd65WOEC6jzjgjipL2+168KNeCKUoCFJ3jGevQ1U87UFcN9mtiR6s3+NNZtR6p/wBfMPqszm/GS48U3f8A10fP5n/P9a2PhV/yMUnPP2aU/oP89/rTdRtjfXrXl1psbTFixZZnXJP48VJokr6HdtdWmmLvKMh3zMRhuvFV/alB9w+rVD06z+6f92n233Ux04xXDJ4x1KP/AJhsfTtIf8KIfHF7GRu0lXA7eZj+lKOYUe4nQn2PS1pa8x0n4l30j3Mlxo6yQtMfswjfBVAACCcfN8wY544rRX4jJ/HolwPpIP8ACtnjqCdmyPYT7HeHpTTXED4jWpHzaPej6Mppw+I2m4+bTb9fwU/1p/XqH835h7Cp2N7xfbfbPDOo2u1T5sDKN3TPrXy/b+EfEd/aveW+lT/ZR/y3kxGjDOMgsRn8K91174iaY2jXiwW14s/kt5fmRBl3Y4yAeRmsOz0uxufC39sa9fpPPLarMj3k2FDHacKCcd+1bUq8KnwO5LptfEeXS+APFNtafazYRyxCTZ+5uEdt3pgHJ/CvfPDXkJ4N0VJ7PzZobaJ1WQ7dsgXjjrkVgeKLvw5c+EY49PvdPlmhF3L/AKJOhdThSD8pz2rL+FnxHi1LQ5F15YLZ4WSON4Y2LSrt5LnuenPeolU0bloi1Gz01PTES4viDdELEDkRgYGf896tsoXGKxrXxTo1xAZ4Z2aFW2Fth4bGcY+lFt4s8P3Uwhhvg8h6KI2/wqI16K+0glGb6GyemTwPeub1bxTb20jQ2kDXbjgsGwufr3qtrmsS3gaGDMcH6v8AX2rivFGoxaPpss0pjeOQeWAFJJJzkdef0xg151fMZTn7Oh9/+RvTw6S5pnXR+MZo2BvdMZIieXjbOPqDXU200V1bpcQOHjcZUivH/COtpq+nGby5AkBEIRFOMHAGRz09c9M16T4DjZNOmjzmMSZT2qsLiqvtvZVBVaceXmibRWirGyivWucp8k6lrUkmq6f5kCbNNmyuw4LjIODnvxXoOh+PdBuJ445xc2ruwUb49y5Puuf5V5RfrIt5M0iOgLkjcpGRmptFXzNXslH8VxGP/HhVRS5UaVpP2kvU+rdDiAcBl5zXo+gwWtxbiC6ghniI5jlQOp/A8V5zpMoEuf8AarutBugu3mqiQzcuPhv4IuIpLyDRU026CFxNp8jW7AgZBwp2/pWf8MbPxxrPw/0bXtM8S2cz3ETtJbahCzq+HIHz5OOnYDrXRx323Trg7ukL/wDoJrO/Z0u/+LM+Gjn/AJd3/wDRj1UoRn8SJUmtmWb6+8Vaen/E98C3E6Ac3GkTCdfrsPzfyrmLrxR4L1C6e1k1VdPuSf8AU6lC1swPplvl/WvaI73j71UdbtNJ1iAw6tptlfx/3bmBZB+o4rGWFj9l2LjXktzwnxB4ejngae3WOeI8+ZCwdfzXIrznWdH8t2KArg9jXtnif4R+CX8y80ePUfD13tJEulXrxD8VOVx7YFeA+GbLxhd2Wn6le+J4ZbW6y00Fxbl51UMRwcDqBwSe/euWrH2EeabVjeNRT0SMK5hun8RxwRK0swgO0YyTk4rt/D2jrp0fnT7XvGHzEchB6D+prR+zafFevcWVmIHcbS7PvkKjsT/gBUp5NeFi8e6i5IbHY0nZ9kMuZhDbyzFciNCxHrgV5Hqeitqdy99qGvaaXmO4usvIOAwXJ6DDY9ip/H1ybayshAIIwQe4rg1+Hlv/AGjvbUJDYhtywBMN9N2cfjjNdWTYyhhud1HZ9NL/ACObE05TtZXOo8MiU6JbNPMZpdpUyb9wcKxVSD3BABz71pgGq0k1vYpbxMPKjZ1giVUJAJ4UcdBx1PFWq8HEy5puSVk2zrjtqJiopeZYx+NTmqUU0VxN5kMqSouVLIwIBBwRx6YrCO5ZbzVS2lhk1C52MGdVRW4HH3uM9evY1MDzUdtna7N5gLOTh8ZA9OO1bR2Yixu5o3c0zNGaBFu2u7i3cPDM8bDupxUk9xZ3rhtR06Cd/wDnqq7H/Ejr+Oao9vakBPBq4VJQ+F2E4p7l82NtNzZ3S5P/ACzl+Qj8ehrkvFfhuO2uzq0ulQNcnbh3iGcjvnHP19q6FSaswXtzApVZCUPVHG5T+B4ohUcXdMGjyq+/tPULhRg20SnJZX5b6nt9K7T4f3vh3+zLtfEkWlRxwSAQXFy6iRyfvLjq2ODntXSAaNdLJHdWENv5mNzwxgjj/ZP9DXn/AIt+GUj3Z1TwtIt4CxaW1D4cf7S7jnH+z+VengKtJ1Uqmi6GVeUuR8ps+IvFnge2R00nQYb2QdJWBiiH/sx/AD615nq3iO7mnkNkqRlieUXCL/ug5P5mquo2t3azm31CGa1kXrHIhVvyNV1I+7EnOMZ6mvpXToyWkUeXz1L6sl/trXYh816c+hQVDH4k1y1uHaO6AErbm+XjdgDP5AVveGvB2t+IZCbK1Zo8/PM/Ea/VvX2HNd/p/wAFrNos6nq0xfHS3QAA/U1P1aj/ACr7i/aT7nmMXjHX1/5axn8G/oanXxxr4/jT8Gf/ABr2q3+Fng6KwWGSynllVRum+0urMe/GcAfhWXd/Cfw5KSbe4v4fQF1cfyrN4PD/AMpSq1O55UPHeuD7yo3/AG0alHj7VR962Q/8C/8ArV30vwk00k7dXuE9AbdW/wDZhSR/BqzlPy65cfX7EP8A4up+p4Z/ZH7Sr3ODPj+9x81kpH1X/wCJqveeP7jyJFWzRHZSFYInB9elelN8DdPMZ/4qa4Df9g8f/HK4/wAXfB/XNJspr6zuoNTgiG9ljQpLgd9pzn8DTWAw/wDKL21TuY9h40MMEcK2KKqIqAlB0A9jXU+GdSuteu4rW0SwSWQkATblHtkjpntXl8S4OGGD3Fb/AIYvDZ30UkbMhVgRjPBHQ4yOc+tKWXUH0BYia6nsCeFfEAX95Bpuf9iRqR/DOuD/AJcbRvpN/ia7vTbr7Zp1td/LmaJZDtYEAkZIyPeq3iS4ltfD2pXUDFJYbSWRGHUMEJBrN5ZQZaxMzyHxnNJoMi2l9awRzzJkAyghVPGT+vFeeX91ps0mbuaCZgoRd3zlQBgAegrG1y+uNQb7RdTSXE0jbnkkYszGsyL/AFq5xjIzW9HCQpK0WbfXLK3Kn6m1fQQCaOTTVjcYPyJKFbn2PP5V23gLQZbTw/8AajZ3jpcsuchcxY3Alhn5R9efavPXVMcHkCpYtW1qazSxS4u54UkMipuZsORjP6VdWkqkORvQwdVc/MlY9UOojT/DNtFNbSW6Xt84LEh9g2KAflOO/rWrYNHp8RW0t0OeJZJeCT/hx0rjtGW4vrDwrpl/5p866nnuFb5cRqyjn8jXYeNtLi0bxSYcKLKWLzIFRcmNc4K8+/8AOuV4Wkmna4/aSelyfV9Wt9NgikmjlbztwQIuTxjP86o6hpOn+INIWO9ja0gyJYQoKyKxznIxgdffOa9N0jQLWXwvDY3eZxNGshf+IEgEEHsQMVzGseH7zSrqKD7X50EoJV9uGAGMgj15HSuDEYZYdKpTX4m9Opz+62Y/h7w3Bbww2enTxx22TuDg7pWOOS2Pb6V6VomnmxshCcevByDVPR9IawtxNNGxncDEZPKj0+vrW7ZWmrX90lvbWrgltoQJ1OPX2q8DTc5e2kKs+VciEMfHSiursPhnrV0nm6neR2q/7Ror1zksz5E1vR/7Ov7G3tribbeKuVZtwQnAOM9ep61bHgy6t7uK7hh06d4XEiM8LQnIG7qvBp2uaha33iPSngf93EqBi424OT6/Su6gZDG5jwcBvmT02AdVPvUxptN30PVq1/cg9Hf59SjaeItbsRu1Dwzcuq53S2kgkHHU4HI6iuh0f4neHUkEV5Pc2MgOCtxCVwa9bsbe1exhhkghdRGow6AjoM9ag1Dwx4f1GMpeaVbSqeoZcjrnocjrW/s5LZnI6lKXxQ+4yNP8YaNqGl3K2erWk7mB9qLMNx+U9utX/wBny8aD4QeHIZVZGW3YFWGCP3j+tczrPwb8F3cTyW9q9jLt+WSGQrg464Bx1x27VyvhnwN8RrC4eLSfiBH9mjU4aOV5V3DoDE/A/Amnea3QvY0pq8ZW9f8AgH0smoLj71R6hq1vZ2j3U86pFGpZyewrw86n8Z9EH+k6doviCId4swyEcf7o7+hqpf8AjvWNct20fVPC2oaLJkSM8rbonAP3Q2B35/Csq+I9lTlK2xCwkm9GmvU6XxV49vtT32+nhrS2PBbP7xx9e34fnXHbhjJzmqMJu/t0okX9zj5Scc+mOfc/lUWq6vZ6fGd7iSXH+rB/n6V8lialSrO8pXOunFRWiNEPukp+6uAuPEF3cSsY7gIv92PtTZby+8hZjeHDDgbuazVB9y7neseTXn/xO8XXuk3cOm6TcJHOyM1yxTLID93aegPU9PSqy6lfLJkXUg57GvPdeupb3Wby6nYvJJM2SfbgfoK9DLcEp1eaeqRhiKjjHQjfVNR+0G5/tC7M2c+Z57bs/XNemfDfxDfeIPPtL99stsiETxnDOCSMsvT05GK8nPU16D8CrKa88TXvlEBY7I7snGcuuB/n0r1czoweGlK2q2OfDSl7RLuelrayZwNQkJ91X/Cn6dZrZrKoK4dy3ChRk8k4HvVLUZHtbmPnKklfyqzJdlYBt5duFFfHXdj1bakl5eQ2/wB9sv2UcmsybWZVPy24A/2jVlLRgC7/ADSNySapXduSTla0goj5RF8QODh4EP0NXLbWbWXAYmM+jVgzRxhyARnvSLEp7/pVuMSWkdfHMrDcrBh6g1JvzXJQrJE26GVkPsauJqdxboGuNhTOMuNnP+9939c0lTcvhJehu3UQubZ7dpZIg+AWQ4OM84Pb0rLDa9YD/lnfQ5PruUcY9zjBHcndntirCalCrLHcK9u7DIEikZHqPUVbSQEbkYMPUGptKO6+8alYhsdTiu5JI/JliKFsl8DgY5x1HBB5Aq6jHAkjbjqpBqBikgdZEUhhhuOo9KgtbVbeRfIuJFizkxE5B46Vm3bXYHZ7GrcXEd7B9l1W1g1CD+5cIGx9CeRVDTvCfgxNTF0tjIB2tpZSYgf5/hk1k2l5rdoLmTV7dJbeMFla2G5iMk4x3wMDpnvVmw13T7tYv3hhlkRW8uQYI3AEAnp0I7967aVevRu4PTy1RhKEJ7o9LtprdII441SGJBhFQAIo9BjgVZFef215IEWWGRgrDjgjNaVprc0X31yPVTj/AOtXqUM6e1SP3HPPC/ys69vuED0rNuruys5oYb28htnmz5YkbG7GM/zFQW+uwTIULbXIIB6EH+X614v8UY9ct5rNrxb2/EjkzTz4eKFF2kMjINwGdzEMox0GetetSxdGt8MjB05w3R73Fb2/Ei4kzyDnIp1xPDbwmSaRIoxgEscCvnCw8Va9pOpSvaavJE5Z/Ps2Tb82T82MY6YxkDiuo0X4vSTSRLrGnRO9odwnDFNx2kbsY68n0zXSkrEX7nssc0c0YkicOh6EGhjxXBT+MrFLGPxBYtcTQy4/tG3XaskMfTzgpHzBehI7Hk8Vpax488M6Pe2VrfavDi7j8yOYEFFTHDMR0z24ouFup4x8XNHh0fxvcx2y7IZ1WdR0ALZyB+IrmbQ7ZAa7f41a1ous6vY3ukanbXsa25SR4ZNwU7uAfTrXnc14tsQzo+D04q+hm9z6V8L6jcD4aW99bLHJPb2smwSsdhKEnBIAwMemfrXL+Jda1LxHZzaNoV9DfSva+df3Uce20soimdnU75COMEnHoK8o0vxlqV2bPS77UNSsPDyOYrn7EDl0ZvmDEnGcccflya+gtLh0Gx8Byt4djgXS/skksZi53/KclieS3HOeaks+bfFGitpmkaVdbW23cIdg3ZuuPyIrnY+ZVHTkVqaxqV5qHl/a5vNKqAAei4GMAflVFFJI/h+gqaSmo+/uOVr6HpereH9LTwpp72dxbTXFnLHJMynPmBiNw98U6DQrW1nmW1jCqHd9mT2Jrzy1aSO4iZeMOuT2HNegWMyz20l7Jq0Srcs7hDIoAyTlQev4V586VSn9pvc6IzjLpYjuF8jxl4TO3bCsZXYT3eRyf6V7V468Kr4j1uG6s7mS0EStH5Qi8z5Sc8HNeJ6neWy+I/D0qmOcJOqcMfl6enfNfYWj61a6fpUJg0u2Eqx5kuJ2yCe5xx/Oqpyejfb9Qkt/U5UaXqVnov2mZDaWNrEqmWTg4AAH1J9KTwp4dkv0XX9WVhG3NnC56j/no3t/n0qS61u78Za3anV2lm0KG7SK3tYVCfa5j/CB7DJLH7qgnqRXZa7fRy3Mi26oluGwgUfwjhQo7AACuSrUeJfKn7v5/wBdDWlFQ16l6xk8MaciiCwm1G62/PM6BVBPXGeQPwpsOuXFs0slvDbwzONqyBeYk/uoOgH5k96wvObbtztHoKQOK7I+78KIavuW7q6luW33U89w3rI5NFVdzN91SaKerFyo+MS6TXsUkTK6EAgqcg9a2bd2Djy2ZGYkZU4PJAo1myth4xitIohBEQmVj4x16ZrqtN8F6lc+VdWkV1Jb+co3mAkff9Rnj36V7eFxVO83LqyMVRkoU0uiPoaBCscYGeFH1qdJGHWmI6FcqwK9jmotSjjnsJEdZHAG7ahwWI5HWsLkGd4/iv7zwhqFtpqubl4vlCHDMMjIB9SMj8a4TwlNpsfjHT18L27xM7sLxFidBHBt+7MG/wCWgbGD3rrp5L61giCXV3bo0YZRLGXCrnAU4HB49e9M0vVbqZ2eGWzn8zYNu7y3DEc5Bx7n2rKUbu5rTqWTVjtQyj7zgVx/xN1K1j0tNNVUe4uCG3EcooPUe/b861P7RS2gkuNQtJYYokZ3l3BkwOevvXh2rXl54o8R3GqtI0aq37rnhFHQD8K4M0xPs6XIt3+RVGF3fsUtc1bV1RoLZYkHIMgznFUrS3VLAy3Tk5yzySHr/gK0JEdmEMqjdklvpVeDWLKDxNHZ3O37NFC5l3JuBcr8oxg9Ov5V4OHoyrzVOmtWdvwxcn0OTvmiS5nnbesJ2+WgHzMAfve2Samvr24tbXZNbxRTZyCHDfLjipry5im8EWUAmRp5tRaSRc/MFwcZ746VheINQtrm7dYp1YOwQEY6fqele9hsFCLvNX0ObFz5IJR3bf4HTeD9Pm8QauLVpjCCm7Kjphc15/rkTR6xfrtfy0upEVyOGwx/wr1/4O3OmWdxq+pXV3ax/Z7VzGkkgVm7/KD14BrkvAOnW+peH7+7lt8Q3l+7pHIS+wAA4BPX73WuHD1/YOdRrTQKlPnUY9Tz057A89MV6d8No5NJ0JrpcpPekM56MqjIVfbufxFSx+Gra2m8y3gjRuzBRmtKwsPLkG7kk9B61lj8eq9PkjsOhQdOXMzb10Y0S0m/uzKD9CCKuaHatcz7m58tf1pmtRq3h+4VzhY9j59MEU7w9qMEUI8qQFmPzc189f3T0Uru5rzWrRj5lI49K4/xjqB0+IJEMyNyfZf8a9Cg1C0uYfLuE5/hZT/SvLfGLJcXGoXCnMSSMIz/ALK8f4mrwyTnqFTYoWl8rgMe9X454yByK57TVb7JHuxu2jOPpXSeH9HlvZEd1fYx+VQOX+ntXXUgkzBLQvadayXbjaGCZxkDkn0FeieHtBitIVe5jVmx8sRGQv19TWa114f8HWa3WuajaWku35FduVHoqjkn6CtHwh4n03xTpr6jpJmNuszRZlTYWIxyB6c17WX5Zy2qVVr0X+ZxV8T9mBZ0iTRZbKUW+nwtbNO0TQzRAxZVsMVQ8DoeRiqt94d8JXe57U32hTgbi1u/nQfXY3I/BqitrZtPK2u/ePPd84xncxb+tOd8rJ/1zP8AKvSq4WlUXvI5o1px2Zj32ga5ZqZLKWz1y2AzvtXxIB7xnBB+mayE1GHzTDMHt5RwUlXaQfxrbtWK6hNtJBDAZH0rW1rQbPWYF855IpQPlkTBx+ByDXlVMnT1gzojiu6OYWTIyrAj2rN1yxW5t2khs4ZbntvcqGHfJHf61bvPB/iDT2L2M0V7GP8Ankdj/wDfDHB/BvwqrLNqtjHvv7CTywPmbaVI9cg15k8DWoS5rG6qRmtw8N28lrZuZYzE7vgofQZ5OOCTk8/T0rUDVl2eq2N0oaKdeemTV4NkdeK5Z3cm5LUtbEruB0/SnJdSrGY92UPVGGVP4HiodwHfmo3kUe9JDIb6C2+3afqUdna+dp7boopE3QuMg7SvYZA6HpkdDU3iSHwT4wtzJrXh4aXetIjySafOVDHd821WRtoIHYjqeKhkk3KV7GqTwK4PJB7Gu+lja0V8Rk6UH0PPPHP2bwjqD2fh+9uC9xukUtIS9tHnAG7gNuGeo6CuAPUtnJPUnqa2PG0kknivUfMOSsuwfQAAVjV9Rh0/Zpvdnnz+JpCqzKwZWww6GuittJutTsItSUPcWy5V406ow65HoeDx61zldl4Lubyy0dmt22GWY4OOwAqcVUdOHNEdOPM7HuHwrtbab4cpp91bpLayvIGhcHYVOARtPHbsK4nw3dSeGr3xr4FNxGYBGZbAXEm0BZAFPOD/AAup6c7adofjS9s7JrR2NsGOd8aKee5GRwa5zWbPQ9S1w6xPe6pNeMVJO8YOBjuM/rXJ/aCataz+809gytaeB7GaaOGTxHbl2wFWGEsf1NbEXw70eBDJJd392VOCsZQc/TB/nVjSEt7IJcdWHzBT1+lXPBq2OlJdxxee32qUyO87Atn6DivMq4yvZtTf3I6oUYX2M9vC/h4wyW7afqdtI4wlw8mVVv4dw6YzXBPoFzDPJb3EjI8TFWUHHIr6JtY4WtpizL5ciABT/wAtB3FcJrnhGHWNQe7h1Ge1lcKuMbo+BgccH9anDZjOLanL9S6uGi17qPN4bW7t9V0yKWVWVbmNkLHooYdzX0zqmoDVHewjn8jTbdRJeXecgLnoB35wAP4jgV4z4e+HepzeK4IdUEcqxyD7Oscm4Skn7xPYD0r3jwtoarcRQSR4s7GXdEjLjzZV+VpmB7A5WNT0GW7104iu6towd+5nTp8t3I2fDVvdRLHqlxa/ZB5Jg02yPLW8DfeZ/wDbfuevbpWssM0hy3H1q388spkc5JqzDCSa7KNBU42MpVLvQpx2v95iasJbKOi1fitWbHFXIbEntW2hOplpAcYxxRW/Fp5x0opXCx8xWPhC1svEsOu69DNc+bjyoY1LJEAACXx1PXA4H1rs4/EMEkc0M0qJDH/qrZR5e/2Y9fwrhdE8ZalPLP5OoyM8Xlht0JDDc4XndkEfSr0fjNtzW95ZWF4FYh/mCu3PfPetVoEqrla/Q7ubVs28S52tJHmKG2xsj9Nx6k1Ys9Y/dODKZnRdrs/yRofc9SfpXDXGveHrqPd/Y1zpzAfIYCWGfc96mt73Q5o1jh12ZWJ5EwBH0xiqUibo7ldQjjjEcchC4O6UyFUA9gc5/Knw3Vu0ZkmVFjP3DNbjc/8AujhvxrlIUuZJhJa6lY3BUYUtw30AGRSt/adjCWkgc9XmljmDtt6nJ6qKr2ltR2RlfFHXALe38N6aqor4e4CZHsq/hWHaRx2NkE4G0Zc/zqnaE3uqXGoy85Y7M/59KnvWMm2HPBbLfQV8ji8Q69RyZ3QhypRM/VLiaCwur5YmeYRlwoGcYHH4CvOtHld0aeVi0hg3MzdSTyTXuej6bZy6X/plvFK9wTtDKXJUccL09evFVbHwX4fFrqAtI2thNGYmKSKwTjpzhE+gzX0OU01h4RqW1ev+RnVkpKUPK34nkulKubeRuEgR5T/T07n1rOfE2r2gODl954GOOe30967z4iaVp/h+wsrWxkDtJEVZtvJXIwS2Bu784H1rgtG/0jXgeu1G5+vy+/r6134molRcvL8lY4ZvnrW83+Lue7fDfTbZvh3qovIIJFuHSALKoZScADr3y1R+KtB07RdZv9J0ezisbSC4JjiTO1SVBYj0ycnFZvjaZdO+BCRADfd3YYDHXDZH/oFVvDKzw+HNOju5ZJLgW6+YzsWYseeSee9fG1U1SU77vY9XmV+WwwwzA4KqfQg8GrFlDtl3Ng4HGOmassEb7wzTk2gYFcjm2h3I9YXf4f1NR1+ySMPqFJryTTNddY0midirDIK85r2my+aTb1DKRisK88J6XOsjQ2qWzs2WMShQT6kdK1w9anTTjNblOEpWcWcraeJ9TmiMMKmLcMGQnkD2HrW5NYi88N6hEo+YWxdfwFZ9x4avLF9ygSxZ+8v9RXTeGF+9G4HMWCDRUlBa0y0ntI5fSLO3tbX7VqzrAka7vLk4JHXOO4rkNd+JmtzSSw6FL/ZlqRtV0UGdl/3v4foPzq58UfGlvqNv/YmlmOWLOZ7gDOcfwp/U/hXnDenT2/8ArCvoMswjt7aqtenkeZiq2vJF6D7mea6uGuLmaW4mY5aSRy7n6k19H/s5f8k/P/X5L/Ja+bOnB/L/AOtX0h+zmf8AigD/ANfkv8lr2TiO61D/AI/l/D+VVRzE/wD1zP8AKrF//wAfqn3H8qq/8sn/ANxv5UmBmwk/2lcf74/kK62A/IPpXIQH/iYT/wC8P5Custz8i/QUojZaWkurWC9tpLW5iEsUqlHQ9wRgihOa5/4iQ+Jn0y2Xw7IIy0jLcAgDzUK4CBj905I5yD05qmCPGfAnhmPUvijPa6RHqX/CM29/JDI4YsoVAThmxgbipAzzXu//AArPRrof8SXxNNpU5/5Y38e+En2deR+Oa534YfDnXvC1rpiXeqarBdb3m1DTFRZIpnOQCGA9hzkg16/p/hfXbpfM+xx2kXeS4bbj8K5a+Ho1fiRrCc47Hj/ifwn4p8NTpDqFnb3aSLuimsZ1kEi+oX7x/Kub+1xM5jZijjhkcbSD9DX0vF4d0iCIxaprTXqH79tbxho2+oPymuW8V+BfDOpTq9jFcWkYGDFcMLhD9AcOn0RwPavLq5ZC96bOiNd9UeJlvSmMxANeg6l8JLdoDNpetJFIOsErsP8AvkkfoST71y154A163YqJJT6fLmuKWDqI2U0zxL4maRJBqrarHGxt5wPMYDhHHHP1GK4819EP4Z162l3pKu8fwvHnPsQQQRWJP4H0+QvJfaLFHLncr2y7VPqCnA/L8q9jC4qUIKE1scs6N3dM8c02wub+cRW8ZIzhnx8qfU16LaaX5NrbW8C7vLXbjp+P55q7qVoumw/u7Voo0+6qqB+Q6Vxr+ILq5keMQzwlOqmTkn8uKmu6mI20SHDlpb7naJpxhjIuZLaLn+KQf0qFI9J89UbVbXO7kKQcfrXByyNcSFZS21sAHPP1rN1iO4jAt2XEa5wR0f3rOGC5tOYbr26HZeL9Z0tL0/2ZqiTIOyIWwfqOP1rn4/Ek0M6yRzTuynIBQY/nWDHwlBwTXoU8HTjHl3MHVk3c9G0v4k3kbwyXVvLO8QIQq6xhQfYDrWvD8QNPuF8qeyv4t3BZWRv8K8rh+VhuBX6jFaMGBOgBB5HQ1jPLcPLoaxxNRdT6p+Dl1oniDTdUtLSCS5vIreKUSMpjeEI2T17Edweor0ewtW5ZgDI5yxHT6D2FeY/Aq2lsbSFYAgS4XzL5mPOHDLCB+KMf+BV7xpGktJj5TWVChCm3boaVJyluZtpYM38Na9rpjcfLXR2OjqiguAK04rWGMfKorrUZS2MOaKOetdJY4+WtKDSVX72K1QAOgpa0VDuyHUfQqR2MKjpmirdFX7KJPPLufEOqaHBo8hkia3kFyITvgdmVsSgZ56V6FpXhXSYQl1Jp0dxI2JN9wm8A9eMVxfi7TdT026KapNDK8rQtH5WdioJFAAGBgD2rGhvtah1Gdob6RAkrBShIUDPAye/0rHdmq03PRvFOiaNJp00sel2kdyUyskKCPbj2UAn6k1iS+EbKSJGWS6jBUZJfK5/4ED+VcTr99dDUUuNT1K4M3Rkk3Df3AOOQPr+VdHH4+vfsiW9vY285UALISdq8Y7HH9atBdXLEngxkb9xfBDjgPDtJ+mxgfxxVPU9N1jStOmkmvN1uQY2RZmOc9tpH9a0PDXi68PnrrUER+YeVsQJuXnOec+nHHSneOtas9Q0eGG0XH70FueOh7fjXLjJKNCT8i6aTkjmbJBHaqB6VZsrczvI3ZFHP1/8A1VEOIx9K2vC8O9lU4G+YLk9OMf418mlzNLuejDe5at9T8OSW0anT7y3kVArPBISCcdeCcn8qVZtIYKIdWmi2/dSZFIB/HH6Vu3+i2txJue1s5mPcKpP6VnzeHLXdj7PPD/uSPj8iSK+1UeVJI827PGfjJeO2tCBplm2IPnGcEnnuff0rmvBC79RnkPYKv65/oKsfEOVG8SXaxnKJIygnGcA47fSl8CR71bb96a5CD6AAf1NYZhLlw7ROHXNVPUPiI0P/AAjulWM7MIrLR7vUXCnB3pEBHz/vyD8qXS18vSrOPOdtvGM+p2DmsP4zXgRdeVW4j0u1sV+s0+SP++Yq2LJmWyt1bIIhQEf8BFfNVk/q8PX/AIP6not/vGXKO1Qb29aXzGri5SjT0VPNv44/Un+Vbr6WyRGRXVsdVxgisTwtl9Yh+p/kaxvjB461vwuD/Z0cGPMVP3ke4cjr1qqdF1ZqC3ZqpqEOZnQXULLkbflNZun25h1XYPuSKQP8KreFviNarp11N4ulgjVVRo54rfGQeNuF/DFdv4afw34iVbzSzOxRFfa6lCQejYPY1dTBVqLd1t9w4VYT2Z8d3sfk3c8PTy5XTHToxHQVCwwPQfl/9etTxSgj8Tasi/KovZgB0/jNZpGB3H6V9vF3SZ4LWpEePYflX0f+zmc+AWHpeyfyWvnEjnI/Mf4mvov9nA58Cze19J/6CtWSdxeBYrravGWz07mqyt+6k/3G/wDQas6kP9N/L+VUzkQS4/55v/6DUsDPgP8AxMJv95f5CuwsIJ5VRY4XbIHQVjeCtLF/q1xNJ/qo2HJ6ZxXSXupKTttiVgXhAvG73NZ89tC1E2LbQXWETXN5Bapzy5GSPYdzXHfFfxBJoGg6ppmn6Hqupw6hpr2kWoRgGOOWQ4O5Qdw4AwcVfimkds5C89q1bJZGI2qxPrWbm3uaKKRq+A9Sk07w1arYrLZiVFPlzRjzI1VQqjBztOBnj1rWmvZ7lt1xLJM3rI5asy1tZDjcQP1rShtV77jUWZWg0zN6/gKYRI3RTWhHa46Lj8KmFqx7UcvcLmK9vIw+ZsfSoJLVFB4JroDZt6GoZrFsfdqkkTdnM3C7VK449KyrqGF+HjRvqorpdQtSqnisG7Xaa1VmQ7nzZ4s8SbvEOpaZfyuscF3IsMqkYC7uAR049axTBp9xKMXAlLntIvJqP4j2zL8QdWtydpe8bBOf4jn+tcxeokZZVI2p8rc4yfeonhYt3TsONV7M6HxJYadpmmzyDVrB9RRlVLKMmVyD1JZflGB2zXJTy3EkW12YsT1YdPpSXMsMcEZhk3MQdyqu3bz696otMzH0raFKMdiJSbLk0cLQwrGhjdVxKzS7t5zwQMfL9OajKISu6UcDHyjH+FNuLlpooI/Kij8lSu5FwX5zlvU1Ca0JNa3kjSGZYlEm9AHLRhtoBzkE9PrTrUQO480rj1XCms61uJ4I5o4ZWRJk2SgH7y+hoXqKVh3PWPD3xJ1/Q7O5ttLvYtlxHDEwlhV9qxDau0544Jz65z1rvfD37TfxB0+eKO4sdBvYVwGVrZ0dh/vBuvvivnSyuJbW5iuYWAkjYMhKhgCOnBq3YtJJOXLHJbcT05/Cs/ZpF8zZ+ifw6+MGi+KNH/tC+hTSFSNTL5k4ba3Q8AZ2+/512a+J9IlA+xyzX2en2aFpAfxAx+tfCXgLxBq1vo0unSl7m0lcArModFGDwvGQ2ec57V93+CQR4P0gNE8JFnECj9RhR1ohKXM0xyjGyaE/tTVZv+PTQZlHZrmVY/0GTR5XiS4/1l3YWa/9MojI35sQP0rYZlX7zAfU03zk/hJb/dBNa/Mzv5GUNEkk/wCPzWNRnPosgjX8lAorV3ufuxN+JAoo0HdnxXr+oXWpYnu5kkcNEqqg4QeYvFEF/cWniK4Fpb2t9FHlRtBwrHnJY8KQeMDr+tRahpY0yIR7DGzyIzRlWBQiUDvz2rTg0Z7DUS02siWJmclLRA5G4HqM8YzXInpc6UlzNX0K+qWuveJozNfzyaitudqWwlAjjOOgDH0PfFU/D0x0rxFDput6HEn2nCRM/wA3l5OARj5Tz3FdR4KtdP0WwmtZtWVt8xkDSWssYAwBzwR29am1nQG1rxJpWoadqmjTQ25UOGvkjb74PR8dquzaTW5rBU1Nxe3cw5NY0N7y5jbwu7iNim+GUjBBxuIxjtWb4guNJuXtv7Jt7mBM/vUnYMdw9MV6F4E8I69Y3Wqy3VlhZpg0bQzJIGGWPG0n1Fcd8RIRD4xlg8kxPGi71K4O4gckfiK87M+aOH16s1Xs1O0V87mMegrc0S0uLm2hitCombLDJx3rCfgE12vg61EgnVs4W3C8e5H+FeFhY82IhHz/ACNHpCTKv2bxJHdpaRq80zgsiRnfvAODjGc4z2om1TWLBJDcwMhjBLAggjHWtSazMPiW2Eczpi2ZtwOCPmA7fWs7x839n+FNRn89SRCVGODluP619cr3R5zPm3xJP519NIWLFnJz2/pXUfC228y70xSOspkP5k/yArhtQk3F2+tepfCy22XkBYf6m2/XaB/WuHOKnLRLwMbzM/x9u1LVXs1Jc3/iGC3x6rDCM/8Aj0hrubwILuYR/cEjbfpniuX8JxDUfHHh6Z1Loj6hqTcZ+/KUQ/korrdV2nVLoopVTMxVSAMDPoOPyry8ZHlw1P1f+X6HTF3qSKtBNFFeWbFzRL37DqcVwy71Q5K+tdlrmjeEPEsTw65pxnDKAdrsM/8AfJ7VxuhRLLePv5UL+uabrfj/AMO6F4gg0e+vHW8kxkIm5Ywem89s04Kbn+7WpqnFR94seMPhDaa5oX9m+E5bWzBQYjnlckMpyMk5Ndf8LfAOt+FbJW1m6tJZ0tRb4tizLgEcksBzgCqkVy4XfGx6blINdJ4Z1TV73TYzeTs3yAMSBkn04rsw+Iq1v3N73M504Q9+2x494j+GXh/UdQurqFjbzTyvIeSpJZic4z7+lchq3wfv4gz2MnmjtiRQT/33ivp+WHzh+8AcejDNZl3pNuQStuqH1T5P5Yr6ZTaVjzHFM+O9V8E+KrCRjN4f1IxjpIsBkGPXK5Fe1/s3RSJ4NvI5Y3jdL98q64I+RO1ZvifxZ4g0fxVqNla3UbQQT7USaMOQMA9ev612vw51XU/E2nXF1O0EcsMvl/KrfNxnPXiteaXYy5UamrDbfj8P5VUi/wBVL/1zk/8AQTVzUN8V3suIPMcY+ZHz298VWWWyCOGaeLcrL8yEgAjBPAPr60OWmwuXU1tJYad4KurpeJJhgH/eIH8qgsE82OMtzlRxVf7dZXmgto9neRTSRhHJDqcAMOqg7h19MVe0bmIN6AYqFq2U9DVs4Y0wFUZ9a3NPiLYrJs1ywrsvDtiZioxRJ2GtR9nZswHFa9tpxIHy10Gn6OFQFuK1YbOGMcLk+9SoylsVzJHNwaUx/hq9Fo7d1FboUDoBSkgDJwBWioPqyHUMZdHX2pJNFUr2Jq9Pqmnwna93EW/uqdx/Ic1nX3iiwsl8ye11FYM4M32Rgg/Pmn7KPcOaRzPiTTTArZXFefakuHau68YeLNN1JFg0zzbiTHaMg/qK8+v5WVj5ilT3zUR0Bu584fHXTJLDxw2oKh8u6VJVPbcOD/KuUttPj1nStTkW6aS8s4lmjhMeN8IPz4Pquc/TJ7V778S9Dt/E+jm1SNzdxHdA4XjPcE+hrwW3i1Hwr4kinmtXEltJiWFxgSIRhkPsykj8a3Wq0I2epxU67WK1X710XjTTY9N1mWO3Je1kxLbOf4omGV/HBwfcGuekGGppgxRSnpSLTu1UIVKmSolqVelSA9etbuiW5cqO7HisWBdzgV7N+zh4Kbxj8QbCxkQmzgPnXJxwEXkj8eB+NKRSPoL4D/B+1tdB0TxHr252bdOloyYVGbHlyN64APBBHzZr6CEK4+Znb6t/hSrFGsIhVFWMLtCgcAelR2jkq0THLxHafcdj+VCSiwbbJVjjX7qKPwp1FFWSFFFFAHxbqN1JdojzvubdGOvK/vs4x2611M+tTrKYri3tpFBx86BuPxBripLKexk8u5nEzs8JOOq/vOh96k1BfEtrdyHzrW4j3EgAgnGfcCuM6Ezuob7RJF3TaPa7sdYpAhHvjAqCa10KaRWT7TDkZPRx+PzZrmPC15fapNcLJF/q0VsKoGMk/n0rZa2n3ZaJuPVaEym7of8AZLdbnZDIFXqJMFQPrwTXJalFM+q3M/zSIJCvmckHHH9K7ELtyzcDbnmuCOvQ288kQvPLO4kg9M15WbNuMYo3oLVsnQb5FQ92A/Wuw0S6urVZBbqpEp2kMud2BmuVsro313BJ5iSKMnKgc/lXW2ceNPgbaObjIz06Yrz8sjfFLyT/AMjeq7UmLNqEhvlupI1DrGYyvIyCc/0rhfjFqVwdAYiWMW8xCCMcnI5zmvVruDzrbDwCRGI4Ug5rx79oG726TotkVwSryNnr2AJ/I19TF6o86fws8UmVpGSJMbncKM9Mk4r1XwjdXun6Lqd/JaxyLFCdzRyYK4BOQCOnHrmvNNNTzNYtFxx5m4/gCf6V6p5Zj+Hl+o+/dFYB7lyE/wDZq8nNppyjBrf/ADOjBR0cjpvhDptmAl3JdWovbaOyszA7YmjTynkd9p52FnHOO1WNenSbXb+WNleN7hyrKMAjPBHtW74ch/s7StMlaAM99dX9wHZjxHGNirjpyF/lXJsd3zHvzXJmMv3VOPzNKfxSHZXuooO3FN6Uh6V5BuaGgfLJMw9hXzf4kMuqeLNTvixbzbyRlY88BiF/QCvpHRlzaSNnG9iM/hXhmmaBev4jGjtbv9pFwVdcdADy30xzmvVymUYupJvZGWLTaij6J8H288+labbtnzWgQHP+6K9JsbNIYUijX5VGB71y3gaHdejAysMQVT+leh2NqXI4rXKqa5HVe7FipO6j2K0VpuH3anOlmRD8tb1tp7bQdtbOj6ckyNnjHWvUu72RzaLVnxJ8TLBk+IGtqRjFyevH8Ir0b9n7T2PhvUn28fa8f+OirXxI8Jyy+P8AXJo4XKtckgpGMfdXua7j4K6ILLwZqhkXDfbm6kH+Be9bc+ljLl6nI+JF8vVWH0/lWSpCxyMRkrGzD6itvxeD/bcv7sgg8c8HjrWMm4JJmNCDG/BNbJ6GVtTG8K2kjeN79zGVd9PjwCOeZFIrq/DUyTWpCsGKna3sR1FVPDqhJ7RlUI504ng/9NU707wsUggZjudpCG2oCwXgZ5+uT9TWd7SNOlzsNNiLSDjNeleDGtYV3zN8w6AKWP5CofAI8Lf2LayzLbC+KnzRNywOT2PA4x0rsYL2wLeVbSRsQPuxLnH5VXKnuxX8g+2u/wDqbG5f3ZQg/wDHjn9KXdqUnSO2gH+0xc/pirIct0Rh9eKdzW1iLlP7LcP/AK6/lx6RqEH9T+tA0yzJzJEZj6yuX/maufjRinZBdkaJDCu2NI4x6KAKSWRChXy3kB6gJnP58VKAPSigR5p4t8D3WpazFdaXZLY245lXzQN55/hB/SsrWfD8dqm1lBYdc17Aehrg/FbK874x3rkqrlkjaDujy+8ttjEAYrn9d0HStXj2alYxXGBgMRhh9GHNdlqcfzmsedOa1iyGjwz43eCbWx8K21/pccmyxYpIrtuIjY5HPoGz/wB9V4RJ0zX2xq+nwalptzp90gaG4jaNx7EV8eeLNIn0PX73SrkYkgkK59R2P4irT1JMhelSscjoBUS9Kk7VoIWOph0qKOpe1IC5piFpd2M+lfe37Hvgn/hHfAB167i23urkMpI5WEdPzOT+Ar4/+CHhKbxh440zR0BETyB7h/7kY5Y/lX6RaUbS2sYLO1RYoII1jjQdFVRgD8hWbnFPUpJ2L9UZZPJ1qFe1xEwP1XBH6E1dDKe9ZWpNnxFpKDr++Y/QJj+ZFVJprQI7mtRRRVXJCijIoo5kB8a+ITI18iSQtEUeFQGAGfmBz+ZNaWowkO5K964rw3ruteIA02tyiSeK4gjQ+Vs+Xd3HekT4mTyT3dvqGl28ojLBTC5QgA4zznNciZuzqfh6yxavqyuVULFFj6fMa613QycSLyMgA84rmPg7D/bl7rF1DFGoa3hwrc45YdR9K7a80p4ZiWs4JDtwP3m319RVIaWhi6nOsNndTKVbbaNjPNeVQ2MUgZ2HLc9K9K8YobbQ7otbrCWRVAVww5brxXC2yfuR6Yrwc1naql5HXQXusl8NWq288ip0wW6Yr0S3tmj0uxJ2LmVDlm6Z56Vw2jrhpWHsK62GRpoYhHcSsIyCA6EBcLnPTnpU5PFyrTn2SLxLtTijp5T5AVUw0bP1bgIfTHoa+b/j1eNP4ohty2fItkXH1yf6177FctJC3nX1u8BXB3LjJ56e9fMnxRuDdeMr2QnOH2jn0GP6V9FTjqefVehh+G4/M1sHrsiY/ngf1r1v7O0tj4b0xPv3mqQ8eoUl/wD2QV5h4Li331zJj+4n5kn+le1+F4om+JXg22m/1VsWnce/yRj9XP514GYy5sUo9v8AI7sIrUrno/xU02LRLXQbWEmNLayuol29SfLUfqSSfrXlld38Q/H0fiSO70wackLwTtGjMv7xFD/NyemdozXBVhmcv3ij2QUtmx1I/wB00tMl+59a8w2Rt6Uu2yjHqM1ZiiUSl9oDEYLY5x6ZrPvtSstG0s3moTCGCJQCcZJPYAdzTvDmuadr1mbvTZmdA21gy7WU+hFZOM+VztodN1e3U6nRtfsdDc+fDcTSyn5EiUEkD/8AXXZeF/FOvahcZtfBeoPAOjFXyfx24rmvBXjm18HXckk2j/bmkXIfzApUegyDXounfGSHUpBFZeHbkuRk+ZcKAPyBr63LqcVhY8zseTiJt1XY6zQbrWpY1Fx4Ye2z1aW6QAfgMmt6Kz8uR5IpGiL/AHlGCM+2a45fE/iK8AMcWn2SnsQ0rD8cgfpSm41e4/4+NanA9IVWMfoM/rXYqlKG2plyTZtal4P0LUJZZ72F5JJTmRzIQT+Vc7deENHsI5rbQdXe0edzK1qspkR3xgkgHcPw/KpGs7dh/pM9xcH1lmZ/5mtPwzHZx6sohjRW2N90Ckq0ZuyQ3TaV2zxXxZpt1ba3LDcKQyhSTz3WsT7Pm2Zuf4h+jV6N8VnVvE12F/2P/QRXCqAIVUdzJ+g/+vWsXoYtalfSI9t3YA/xWDD/AMiRVo+HoCLVeMcCq9iuLrSGx960cf8AkSKtvRocQj6Cpb1KtodN4XtgZV3etes6ZDHFZxhFAyMnHevMvD/yFfWvSNHn8y2VSeRUwklU1HJe6X6Q9aWkPWu0xCiiigAooqG4uEiU5PNROaitRpNjNRuBDbtzyRXAa5LvcnNb2sXxfPNcjqU24muJtzldm6XKrGHqHJNY84rUvGyTWZMa3iZyKrDmvC/2mfDW1rTxPbx8HEFzgd/4T/MflXuzdax/GWk2ut+GNQ0y8wsUsLfOf4CBkN+BFXexJ8XDgmnVJe28tpeS2sy4kicq1RCtUySWKpVG6RVHc1HF0rofh9oj+IfFtlpinassyq7noq55P5UnoCPqH9knwx/YvhqfxFcwhbjUfkgJ6rEp5/M/yr6Ctb7A+9XFaVDBYWNvY2qCO3t41ijUdlAwK1orjA61xy1dzpjojsLfUD/eqCzvPtPiC4vCcrbRC3j/AN4kM/8A7KK5qbUfs9u0g+Zhwq/3mPQfnVrS5WtrVImYM/LSN/eYnJP51FmXodl9vXHXmmnUB61zTXn+1TTee9F2LlidG2oe9Fc0bz3opWCy7Hy9olisdhbXy3TTi4vET5lCkbCD2/3q5STTLSfVLiVoZ9rZIYFliJ3HIUjqRjn6ivR9WsY9LktLOFjJb/aklglIx5kbEFW+vGCOxBFcpqFxqiabYWNxbQxadA8zWUitlpGZwZd3PGDtxwOp61UZNiaO8/Z8vNL0t9bW485YjHFHEUheToz9SoOPxrvXv9FvLlmGoxhRxhjtP5EVwn7Lk2qW/ii6urfWLK2sVUreWs8mHnBL7dg7spGc+h96+hZ7lp7yTEMMrIBt/wBHVm5P0p+4t9xpux4J8W/sMehQJa3CSSSXABCyhuAp6gV59H8sQ69K9F/aIkI8RWVq8KRyhDK+FAOGwADj/dP51570jA7V83j5Xrs7aa9xGp4fhaQoijJeUAfpXqHhnTmmvohO2xAWbLHpiNjXGfDLQ9L8Qazb6ZrUxgsHikkmYTeUcAEgBu3OK67xJ4F8IWN2kGkavrCQHO94tTkO35W9+9d+TwtTlN9X+RniX7yiuxddLLzIoZpkLj5/m56V8aeMJln8R38g6GZ+PT5jxXuniaTS/C81rJe694kjinbZCbe5V8EY+UluBn8uDXz7ryzHVLtvMUjzGI3LzjPHevdpLc4Kx0Xw4tvMO7H+suDzjsAB/U1v/EXUrqx8U2h0+7ltZ4IY28yM4IxIHH/oIP4VR+Gtne/Z7TZNBGGBfmEseST/AHhWj428OI16NautQkmnaVYhH5QVcYHTB/xr5udamsc5SZ6EIy9gkkdeNPl/s9Neu9Wa9vL+eRJEfBkXZj52PXnPf0qHHNUNDma50lLpWRxKdysgxuXA/wDr1YbzuSC46/w57VhmEufEyJpe7BFjFJt3TRJ6sKVM7F3dcc1LYrv1CP0AzXnN2OiGrOJ+Ody4XSrFWIUtJMy+uMAfzNT/AAOidBqT5PlkIPbNQ/GiwuG1bT7zYzW5gMQYDgPuJx+IP6V1Hwu0ebS/D5e4XZLcuJNp6hccf1r0ZzjHARXf/MiKbxDfY2tYGJU9xiuh8GzC3l38fWub1SUNLb84BUt1x3rQ0e42IOvU/wBK+gjDlpKPZI4L3m2etWmrfKPmq1/a3+1Xn1vqW1R81TjVCe9ZcppzHcPq2R96r3g7U93iAfN/yxfH5V5y2oHs1avgm+/4qFfm/wCWT00gbuTfEWbf4juT1zt/9BFctEf9Svs5/WtnxrL5mvTMe+3+QrFh/wBdD/uMf1NdkfhRzS3J7f5ZdC97eT/0ZFXQaSv7kfQVzrHa3h8+sEn/AKMhrpdK4gH0FZN6ldDoNLfYwrrtJvigHNcRZyYIrasrjpUSRcWd7b36MBuNT/aYz/EK5GC64HzVZF3/ALVNVJrqDhFnSm5j/vCo3vEFc+bzHeoZbz/aodWb6i9nE2rjUfQ1k3l8Wz81UJrzis+e7znmpSbK0Q6+uC2aw7yXOeanurnrzWTdTE1rFENlW6fJqjKetTzvmqc8iIMu6qP9ogVqjNjWNY/jK4WDwze7pliMkflqxzyW4xwKuC+smmEK3tqZD0QTKSfwzXmPxb8RyMr29vLi1hYqw7O46n8OlU1oJbnjfxLhtl1aOa34fywk4znLD+L8f6CuV3rj7wrotVimvkjeC0eRxuaUou/v3Pp/9eszUZJpb8yagpM2FDblC8AccAemK0hokge5WjkXYcHnFdz8LLiCxvg7zCGUkNvxuK85AA71z2jyMHvBZRqvmRFXVR/Aeo57Vdt2n0+BIfswhmeVWY7QHxyOuMgYJ6f0qZ6poI6M+0fCWtprGlJcbWjmTCzRMCCjY9+xHIrejl4rwn4R6s9i6K8kZRisb7Q+SpHHJ4wCP1r2R5snyVYhmHUdh61zR1NmXo5ftF0JD/qoSQn+03c/hV9Lg+tZMTLGiogwFGAKkE1Fh3NQ3B9aQ3B9azvOpRNSsFy/5zetFURLRRYdzxZbiS5S1LS7ws8WwZJ2jJOOffNcdbPqElpbyX16ZVLSiK3P/LDD4Y/8C4P4V2ctqtjepbrbXduonhZUu9m/BLcnYSO31rnPEptW8V31zbC1SSXyjNHbNujUhAAV4GAQM465zmmrA27HT/s+69a6brr2N5oqat/aE6wxrJcBRGcueUIIfOe/THvXuni7xXqem3FjHpyppVg0bCUCNCQ2cBQRwO/avGP2bZI4V1a4kCna0RUsM7T8/T06163qN5DeXLb4o3XaMq6g5684NEpu9hwirXZ418StVOteLJrz7Q84VEjEjHkkDB/XNYTMMADP411fxXjX/hIvMjVVU2seFAwBgmuOhz5idwWGa+WxX8ad+53Q+FHT6RItrIu5JCBHj5Iy/p2FaLa9ZrYxWu+aOUzxkq0DgEZ55IwajvRJplq91Fb+fJsG2Pdjd7ZqCXUzLFDF5ezynDjB7ivZyiH+yp26swxUkqjR5P8AFLWNUvPEP2W6h8mG1I+yhCcEf3/cn9MYrhtc4v7jjnca+k0a2vmjWaygAOIZZZEVyEPXk9M4x7Zr5zvlW48VGzVCC135WBz/ABYr1VUUU7nH7OU3eOp6f4AtfIihjPRIwufooFcZe+KNS1qW6tZXhEYeZbfZHgjO4Lk+1el6BbTR2kvlx4nZCUVuPmOcda4H4e+GtHmu55tS1Waa6EwxbIVQgnJJIHXv7CvlMNOm/aVaiu9Lep6lRStGMTo/ACSL4L0nzPvNBvx6AsSP0xW5Q1vHHbrBbZgjQBU2YyqjoOQapOmrxoojmtrgqGyZU2ljyQPl6dh+tclSp7WpKXdkxjyxsXRVrRUzdyMey1TtGnkRvtEKROGwAr7gwwOf51qaCmUlf1bFc9R2TNqS1OM+K3jq88K3VlFYwQSmQM0olUnIHTGCPWu6tbn7RpUN9saPzbdZtrdV3LnB/OuU1DWPAureMLfTb63ju7+BzHHM8ZMavn7mc8nI9MZrrtUby7KQ8DoK61CL9jT5GpX1fe7E5Nc8r3Rn3eMQnI+5jrVi2k22cQ6He/8AJaqSOWtoTnse9LDJ8iqexP8ASvrpbHkLc1I5iCOc1Mk559KzUepA5rIu5oG4461q+DrgrranP/LNq5oyH1plzdS2ul39xDI8cqWzlWRsEH2NNK7Bs7jXYJJtSkkCsQSDnHtVNLeRXSVlwqx8nPtXi8HiO4n1GEatqF4bTkyYnkz046H1xVDU74z6jctFJK8SyERhnJO0cDr7V1qGhg2e738ZjPhklSoe1dgT3Bkh5rqNPXNucegrFvZN3/CvW9dLiJz9betHwnqEOp6e1zFtCszDCsWAIYjqQK5r6m1jQhLK2K0LeVl71nsdr8VNExJ60MSZswTmrC3HvWTHJgU4SNUlJmqZ/eo5JqoiU4prSnFOwXJ5ZveqM0lLI/vVWVjzVJE3GTuCKpT4xUrHkiq8o9TWiRLZVmNeZ/E6C1uvEOnx3ewxi1kI34xnevY8V6VcV5v8SdEt9e16ys7mSSNRaSMGQ8g7lH9a1iQzzq4mtLTxFFHZwReWm5C6KF3nHsB0x+NWvGtnI2mwRBgRDEHYnqSTx+tU9R0W30fX4bO2eR4xH5hZzkknINbHillfTWlj4O2JTzn+KpqOxSs7aGx8KdLtNOgvllit7qaeKHYjKGQKQSecH1GR614Z8QtKt9I8XX9nZyrNa+cWhdem0n7v/ATkfhXsuralF4Yl12ytIhBdXiW3kFBjbF5R3kenIP4muO+L/hGHQfD2hX7SM95cOy3IPQMV3AD0CgY985qoPUUlocx8Lra1l8YW9zdybFtzugGCd038A9uf1xXonjQQXHhiybbG1xHqLB2K/NgmQ8nv9K4Tw3o9rcWKSSSslyLlCiq2Mrznp9M10pu3uUbTVhlLyXwuI93JIK42+5yf1pOV2O2h2fgNZpp3jWSQYxuJbgAbjn2Ar2+23Abm5duWNeQ6PZxaak2nx5MzEC5dHzhsfcHrjv7/AEr10fKcdqyildlt6ItK1LuqAE09c02guS+ZS7zmoqM0WGS+Yfeiot1FAHnXi+Rj4kHlj5gbfb9cvXC3+p2OtaxdXtnZi1kYR/aQECgy7Ru+uDkV1mtXcdx4gS5jkDRl4DkdsBzXGSXVve65qVzZxlLOS4LwEjBcNyxx2+YtURWhTZ0/wUvIbNbprnzVjJQBwT5YYg4DD3zwema9eluM3Qwucpyfzrxj4W2nm2Fy6s0c6mMA44I28qwPBFdxbXk1ncpBIrKoYDywd2B/snuv8qbjfYcZaDfiPC0l3BccbdgjPtkZH6j9a8/fMbj/AGTXofjiWOa2DWswlRoUkfBzhlJOPbpXEX9pKHLldsbDcGY4GK+czKHJXv3R10neJ1upXH2jR4GXB+Ufyrn3i2ndsXr3UYrQ0lvtPh4pnmPIJrPdoynyzKe2RkV6OR1b0HB7pmGMj76l3LNtqn9l2spEaM0p2KnTPX9P/rVykWh6DN4iXVruycXHmiUyRzMMMOh29OwrQvnhe+jtWuoPPSMu0W/LKCeuOuKxtA0e607Xr6e71aOe1mCmKLY+ARySfrXJmNecq0oxlZL8TWguWCZ1DXEYiliiab5z8rnAYD9ayPDmg6Ho2uvrDWk91Ng7RLMNqZGCQABk4960LNr3VIJ10++0iVAdh8gFjGwPIP8AFWfqNv4hsLV7i5SGe2HDywxlwv1xyPxFeXGVSknTjK19zb3Z2bNm61KyvCPs9mbbHX5s5qIYNc/pt9b3ADQzJIuOqnitq2mDDrXNKLiaPyJ2GFJp9zcHTvCV/fLw0VvLIp9wpx+tMlP7o0viqwuL3wHqFjaqWnktTsUdWPXH40o2c4p7XRUb2bR4R4Tt3n1uyXJMrzpg985619DeJZNlsI88s2evp/8Arryn4S+HLy616HUJ7eSK2tG3EupXLDoBmvRPEVx5t6yg8J8vX86+jSVfHRttFXOG/s6D8xC/+iw88YPc02BssfamM3+ixd+vc0y3Pzv+FezLY40aCNTw1V0apA1YFEuaqa67J4e1Nl5P2Vv6VYzxVLxFv/4R3URHjJtyP1FOPxIT2PMSrmZE6k4p9u2ZHPqx61PoOorY6ql1LGZAEZcDH581A9wLq9uLkIUWWVnC+mTnFd+pg7WPpXVPlPgE/wDUKi/9t6m+HyLFo+1Rgbm/mar602P+EE9tKj/9t6seBz/xLB/vn+dcKOlm7KfmpUfB61HM3zU1DmqJsXVkB4qRX5qmh5qVXpDLG6kLVHu4prNTsJj2aq8ppd1RyNVIRDKe9Quc1JJ0qDNWiWV5hzXEeNdOub3W7Z7XUWsGitmy6x7iQXHHXiu4lrh/iFo/iK/uoLnQb6O0EcLLNufBbkEcbTnpWiSejEpOLujz7xTYvp+tLHPdvdubUSeaw2nvgfpTdY/f6AUK4kbytjYyfvGs1P7VunkvtSuJpmVGh3SjBAB6YwOOTWsvOmBFKlC0QPz85z6VlVSitC4tyd2R/FPTtZ/tGzlW2klitbeMXF86lYyoPILDA3E5PtmsX40+LLPxN4e0v7JC6GG6JkO5WQHYRgMCc17P4xhjm8L3tqQHaVNuwHlua8Y+IPgVU0nTptC825uJpAJ7fA/dfKeSc+uO3en7SEHZsXK5K9jN8ANBLYNFJH5k2xvLOAfLBPzN7fLnn8K6Pw5bNZ3k3iG6UJc3UjLp0YGSqjgyn6dAPXNanwa8M3trp97b39jJ5hSRZVVVZhFsblT7mq0l1Je63A3krB5UYRI9+0RoGyoGeDwB+tRCcZNyi7lSTSszqvDG261C3hG599wWYDOByO3bvXqsJLDn1rzf4fRvLq8TBziKFmYHjOSfTryBXpEX3adPqwl0JhThTA1ANWSPpCaTNNY4pDHbvWiot1FAHlWpTQTa4rwKNj3Cc7cBjsbJ9x71yOuXFjo2u38dxNBb2/mK0ESDG1SgOAo56kn8a5zxD42v/tS2Gmz/AGnUTLu+0DACYUjaoIwMZ69BXNQ6et44utVvZriaUt5oIbCnsSep+v6VUadtyXK56D4L+J2heHLeeO7spr6eVlYJHMIwMDBz1J5rW1P45aZcPDDL4ZubRd4baso3sB6ZUE/nXCeGpbfSrKSM/JuTzCqREDeoyoP16/hXFan4n1C88VjxBJKyzrMJI1RioRQeFH4VoorsK77nuOj/ABS8O390IzeSWzM23/SkGDn1IyM/WteK2juJlgmvFQA7V3Eke3PSuQjtdI1W8s7ySxRzGFdCIMbXbL8t1IGenT2rRN5djXzZtCTbmLcHA6H1J/SvCzZe1kox3SbOzD6K7O40iP7D58LyBo8fNnI2keoPtXN3FxtmYQOggjlImZwVIXbkbfXqKbrbzal4el0mVmEM6GJ5kbEkaEHv3APas/ToLaz021ivLxVtbaNYo3ncKXwOpz3OK8Wi5U4ytLV9DrlaVrrYgt9Og/tz+1rW3llvDbi3aaRvvLnOdo7/AJVuSWl95QkFu5kAGfkOK5G8+IEkOr3ej6VojyTIjG3kZ/lmIXIPH8J+tVoPihqlhYpNq/h9/OaVkAizGoAA7nJzyfyrolhMTOzt+OtjL2tNG9oWmWmjXEv2VZ7N5blrhx5nDMRjGfT2rvtA1qK4ufsd43l3YUFJgMBxnADdjWVp1/pOvwbXdDN5Ydk3AzRAjqQOoHfvXPeMPDr6hbxaXLfTW4juEmimiP3tp6fT0rjmvbTtVdn3NFovdR2+veE7G/8AMuLNEsr/AKtt4SQ+49/X864tGubG7e0vI2imQ4Kn+nqK9B8O30uoaaskkbLdwj5kYglh749aZ4v0OPWdL+0wAC6iXfEwH3h6Vw060oS5Km35GzjdXRzunRtessKEBm6c9662PTLtQE8tAQOnmL/jXnmiXckcozlZEPI969O0lo9TskmVcvjDEdQaKvusumyncWt3FbSTCEybFJAVgxPtgGvCtU8cXsepTQ/2csZjchluNyvn3HY19F/YJFDqUyhGCQwGK43xH4R0nxNeHTdciZdQtj+7uoGVZJI/QnBB4+terlOOp4WTU1pLr2McXQlWV4vY8uXxzJHDCtxYRurHgxuQR+ea6jRtQtr5GmtpA6cZ65B9Oaqav4Y+GGn3bafqHiO7gngYqyNI+QfwgrT8L2/w7tDJDpviGWcsAWDPIenf/Uj1r62TjKN0eQk09S4j1IHq+reEl/5iZP4yf/GqXzPCY/5iDH/v7/8AG6wsWU1YYqrr7f8AFP3/ALxf+zCtfz/Co6Xrn/gMv/xFQ31x4TmsLqGe6l8kRgykLICBkdPl9cVUU7oHseRSW6Kzbc48tuv0x/Wo7VMCu8mj+HflMTeXe3IGdsn/AMT7VPoDeALe/DWwa7lHCLcLJt3fQ4BP1rr5/Iw5fM9M166t2ufBttHPG80GlRGRFbJTPkYz6Zwav+CyBpcf+8a4a0utNm8VxtCsqXhRcqysBs3r6123g7/kHR/WuVqxvc25mGaRWGKin61BI21frQIvK1SqwzVSE/KPpUy0DLIb3pGYGohSnpTEKWFRucijtTHNWiWRyVA/FTTdqgl+7VIkCAaq3qjyH+hqSKTnFNuVZ42AbaSMA9cH1qhHkOuQxr4bllI5+0OoPr89c7cT7bWNIQ0bmWFSVXjk4ya0NR07WIoL28kvpZrLfsEJb5NwYZfHY5zVNmKxWsjuWjW5hMgAyQobtmsKllE1huWH1TUI9dvNOuZJJJoJmVkDkbRnj9K6HSry+vFl3Wk7yRwPM2GXovBPXn6dawcm413Ubi6WJZZJn3MygEHpg9639BLWcjXrbEDgJGQA3zev0HXH0r5qssNOTTT+89aDqJX0NTV9bu9AbSrKHz7a7vG8yRo3H7zHVARyNvvjnNcb4huprzxlcXMwa3eQKCiIoJPPbpmui124tZI7aRzbvJFJhX2jcuecjPA5rkvENxFN4qeSSFXAWNeU68dTtwM105XWpzqpQTWnfQxxcZqm+ax6L8Mth1CU+aWZbUAKx5Hzn/P416Cow3sa4P4VK0lzcfJhPs6Ae/zHHFeg7SDgjGK9+nsedLcbil7U7FAFWIZSd6k20hWgCMrRUhFFAHxVpf2DTm8i6vLeWYTgz7QWGNpyAwz0JI+vNPkvrJrpo7a5kkjBKjzGIZgfUZ6ZrG1a1+13H2zT4UhhmbPkK4OxuSQPbIOPpTba4uwBa2kagopb5Bzx1JPX3raxnex3+n2MNv4avTf3kcF/mN41mG7b8vCt3BPp+dcdd2s81yjvJp7RqoDKiKBkH0x6etYY+1XFz9mi3Sy7j8qkkk1Rl85J3jkBEgYhgfWocXfc2hUjFaq56XbatdxiOOC4gjMY+RUSMBRXVeHNcWSDy9Uu4Uffw7TJ8wPYAdPx9a838Paa6QhU2tM43Oc8D2zWldW8tsQJwFz0BHWvOxGHhV0ke7Cnz003Gx6Pfa7o+5rd9W0+IB8EG5UttHqOuc8fhXHeKda0jxAzadqXlQWds7Pb3MV0rMzAYB2gcAjP0rmtXtRcL9uVd0sY/eD1H97/ABrHkjZlyFNRQy+lB80W7/keXiZVKcuSWx1Nt4kSz8iKOO3ljtUEcB+0MCFHrhTmlvvHNtD+5+wyFNzSuouCcsfcr0HYVyKyLFkMAc9qjnnhZPmx9MV0/UqLd2jm9tNbM6Twt4m0jRNXfW7W11EXMhbETSLtwxyWzj1GMV7xZ3cOueH7e+iRkEsQmRT1T1X+tfNHg4Tf8JNB9mVZpBHKYkf7rERsQD7Zr3L4R6hrN1Y3UGtWqW7QSIIwF25BGG4/EV5GdYeKSnHdef6HThJt6M7PwvfG21e23I/lyZWRh0HTg/57V6fZaRuW5jVgfKbIA/unkfrmvB/EmkNeahptwuoXFp/Z18s2IgSJOcYOOn16cmvZotYkjuIWjbaJrfBI7lSMfzNfOVoQspX3PRptttHn3i/w3dab4ulhhTMcgEgcDjB/yatWltcQRbYll56nHU1291cx3UqSXChnC7QT6CmNNCANsKflWTr9DVQPLvH2ra5ofhbUdTsbdZp7NVZkkbhFY/ewOuMGtTwTfvr3guDxLBJme0McjjPJRuo/Agir/ihI7i91GykUGLUNLaNwRxwTXnf7OF5L/wAIffaezkopmix6gEH+prtioVMLKdtYtfc/+CjK7jVS6NGv8cvClrHq1vrCqZorjA3K2C6ldwH1+9z9K5jw3pMdlfyXkJaSymjHkt3U55U+4xXofjCwvPEHhCw060uGhnZ0Ik67VVsE/wDfJNeP+BLrUf7fuLO7up2VFffEzkrvBAJx0zX0uU4j22G5W9V+R52KpqNR6bnpUdtFiniGMTheMFeBnnNCMxxQ4dpY2BGFPP0rsuc9idbeHP3RWXr6xrpOpsoA+RF/8eFayisjxJG0eh37uQN7KF5/2hTpvUUlocPdY+yAdy+fy/8A1morX78g/wBqpLpf9GX8P51Hbr88je9dpgfQfivTrGz1Xw1e2tskU9xpi+cy8byphwSOmeTWt4MP/EqgPrVHx2cXnhZf+ob/AFgq74N/5BVt9B/KuI6Ga833qqTtlgKtznGTVFuWzTYIvwH5RUwPNV7f7oqYZzTFcmBpCeKb2pCaYgJprmkNNkPpVoljZOVqKT7pp5NMk+7VCKQJV81YblahK5p6Nxg0IGeaa/GH8BagSSCtw5yP+ulcTG0H9izbEZmRQ24tuxhxz7V6FcoZPAuqrtzzMQPo1efwrM+iXe5o0QxOR82T2PIHSsqvwMunui+P3+u33l53Pctt2nGST2/OttJ/LnEKDdFACobAO49yR15PtXOaNcW9nqlzNdTrG0MS3GTyBvUbDn/gQrSstRsWliEt2gXPMgGf06k+3evlMZSqK/uvVntUakLrXYNeRUghlEm9PMG4AFSPbNYN5HLH4olWM7cbMFm6DZ7Vp+JtQsJoo1gut4lkxGO3/wCusm8eNfFM/nb4zhPkeUAn92O4xXXk9KcZ3kraMyx04uFkz1v4VxktdkyE/uYwccdSTmu/7Dkn3NcJ8I44wt80atnZFkkex4z+dd9tr6Kl8J5UtxgNKOlKFp2KsQyginYoxQMYRiinEZHNFAHxNZ5sYoP3zHbIT5iAIeh9Rnrmsu0TYl5eSwzrbZxHMzEBhjpnuTxV2OT7RZKY2YHDkHAYn5elc5dzedYIqhh5bYPzEjueh6df0rZambNDwFdQWnimzkuJNkIfl8kAD1NbuiweGLjVddudYvrYGW4kjt1Y8gEk+YP0xXHafG4k8/8AhUd/y4qvO3+lO3+2TWVWjz3s7FRny20PR9O0y61C38yFU2q207iRz+VR37T26m1aUEx/xRscHj9azrPUbpdPjurcyASclI5MEHp0FVpryaS4ZJkZJT/ecMfxrj5J8zvsfSQrq+r0e2hdkY/2ddEnnyGrM0TT31TVbTT4yA1xKqZJwACeTn6Vfupo4bCRX6yqVH09axhIUIaNmVh0IOCK6KafK7HlZjNOol2Nr4n6FZ6F4j8rT3RrSaMPEFcNt7EE/UZ/GuNmDevFW7uQ5LOSSe5OTVKU5BOc1dGMowUZO77nnzabbSLGiRahLq0Eems4u2J8tlfaRwc8/TNe4/C9fEVneahFrlwkw2LsIIPzZ5OQB7V4x4QaMa4vn3S2amGVBMTjYShAP617R8NNNuNL0+cXV614ZnDI5JIxjqCfXivJzmS9m4u33a79zqwi946y8a4Zma3mhikMq5aVcgru+YcEckZA967CCQn7Byf9U/8ASvN9au9Ui1LS4tP06O8t7i7C3TNyYkGCGHpg859q9GtFJvljzxDAFP1Jz/7LXylam1GL9f8AI9Sk7tmlI3Cc4PNO38VVmZftCp12ipi6qm4kAda5PZs3ucp42v47GW8vpG2paac7sfc5/wAK4f4BW72fge4vpV2mYSSf99HA/wDQayfin4iPiLUX8LaPKJHu5Q17MpysUK8Bc+/X8feu80K3gs9Ks9EtwEXCtNj+FFHA/Ifma9h0nRwnI95NP5I5VLnq3WyMr4vatFpPgexgmaZTM0a/unKtyS55H+6PzrmPAOn2cjTXtuH8zAVmZifvDJ/Gs34weJItZ1uS1tirwWZ8oMGBHmH7/HfACrn1DVyFrq+qWqMttqNzCrHLCOQqD+VfS5ZhnRwyi93qebiavNUbPfYY+KsJEBVXRXaXSrOWQlneCNmPqSozV9a0e5AKgrG8dRk6BlVyFmQn2HI/mRW8o4qnrtl9v01rXzPL3Mp3Yz0Of6U4u0kD2PL9QfAZR2cL+XFR27cyf7xrf1DwpfKo2XMDneDzkVTi0HUo3lXyUbDn7riuxTXcwcWe7eP/APkJeGVHX+ziB/31DWh4SXy9MtlLKfkHKkEdPUVzPjDWtO1TU9JWwnMwtbIxy5jIwS0XHI56Gtbwa/2PRbO3baPLjC4UAAcdABXKbM6G6bGaq5+WlnlD9DTGb5QKbGi/bn5RUu7kVWhb5BTmbBFUiS0DxTXaoElPrSu9NCY/dTZDxUe+mu3FWiWPz0ol+7UatSyt8lVYkhTrTZPlINJEfmp0/KUhnEwru8Gaop4z5/6k15ppH2dreeOSZ2YowCDHHynsPevTLT5vCmpL1G6QY9ea800prmOeSKO3UKG2nIAA6jGeT+FRP4WVDcNEkgvtKuJNQto5zI0MByTllRcqM+2BW1bWWieaqmxKYORlmABrjtHuhDZNHLLiMTsSApYg9Pbjj1rp9FvbW8Xel0MDgF2C/wBa+azF1oS92TS9Wevh/ZyWqQ7WbHSreCA2trGQJsrnJwfXmsm6uZG8YTyxwtkhOirkYQDoa3Nct4/JtwbuIKXBJByevoOa5zUl3+KZxHdIwUJ+8VT12CtMoqznU96Tej3JxsYqHuo9q+Eu9obxnK42RYA78Hmu8xXBfB5o2tbzaxMgWLO4842+3au/C8819DT+E8ye43bRin8UmKskbikIpxGKaaBiYopDRQB8Drbarptoks9rKsM6sq5U5U9CCOop+jafHLazPLHLOzghYVBGD6k+3XA612kWssuNxb35/Cll1hjEyhyhKn5geldvsl3OT2j7HFX8MkgDQ258pEC4Ufc5OB71gSD9831NddLpV7JG93Zi4vGVv35QA9e+Dn+VZt55axiP+x284OS7spUkYGBtHTnP14rG6Ttc1V2rkGlX1008Gn2qGVpGEcSkDJYnitXWLLUNE1ZbfWrFba6ZQ+0SAkjp2JHaszTYr+LUbe4ttOuFaOVXUpCWOQQRjIroviPdahfeIY576YSERmNT5YUqVY7lOO4J/WsWoOVjqjiKsY77Gn4U8O2uuRPeaxLcQJJIEt1QhRIME8Z649veo/GPhVrGNRotm0zBiJPMkyQMcEdKqR+I2GgQaHDC8RIMck4m2kfNkbfQ8kV3thJd6pptt50kVmEiCrK2WllAHU5AAPHoa8qvKvRn7Rv3b7FR5amnU8tvW0f7FLbNHEt0kfzbVPEgHTPfmqmiafZqfO1YKsE6f6PukwWOcE8c16TceF9HdvM+xKZMlmdiSzEnkn1ouPDOlXJtzNb7vIBCDcQMelL+0KdrK/8AXYf1eV7nI+FNBtdUvLqzuNJktY4iZFm3MCMHGCT1GDmvXdIhSGKCxtlwERUjTvtHA/E1nQbIwI4lG7sO2f61DqL61ai0fTbNbqWa5VLkE8pEepB7H37V5mJrSxUkr2XqdNOCpI63SLVn1mITQqRHuO4jDIO4P5CuttDsSSdusjFj9O36VmWEEiQxQyO0suwLJI3LFR0BPcnvXJfF3xBrOnpa6T4dEr30n72Yww+Yyp0VQMHqefwrzoUZVpqKOnm5I3Z3ySAsXfqTk1x3jzxJBNHP4d0+6YXUkeLiSE8woeMZ7Mf5fhXlk9v8TtTkEd82sxg8HzXMCj6jj+Vdn4X8I/YrSO1iPmXEjhriU9z/AICuqeGp4f3nJN9EiI1JT0tZFD4beBdcsbtrn+zIRaS5InklU7mB4Yc5IPv61o/F/V18MQR6fpLmPUNQiJlk3ZMKDjK+hJ6H2r0rVtb0Xw7pCy3t1HbW0KBFJ6tgdAOpPsK+aPHWvN4l8UXmrbGSOQhIUbqsa8KD79T9TXZgadTG4n21WOi/EwryjRp8kXqzHndHKiONUAAzgY3H1qOhupo7GvpzzD6E8NkNoWn46fZYv/QBWqtYfg+Td4b0zt/osY/JRW4tcMtzdEo6VIuqafpMclzqNvDcRldiJKxA3HvwD71EOlc18RJETSYDIM5nAH5Gs53SdjpwkIzrRjPa5av9e027uN8H2aFeMRoXIz3OWUY+lQ2t/bz3EixnJOW+VcVyEE0UaKxWNARnLNgYrZ0q8InypiSPaSSh6j3NcUa1ZzSufT1cDgo0pPl1Sff/ADN3TmV9eCjI3Rr1/wB9a760/doFHAA4rzzS2DeIoGXBBhXkHg/vBXoQO2vUex8gy7bylnPPSrLPkVlRNtyaju9Sit2SOSaJZZP9WjyBS59BmobsrsfKdFE/yVHJKS+K8r+LXirUtP8ADNrq2kXctpLFdNDIqSAq+AM5I4P/AOuvPtN+Mvi+JVaZY5x23xoePwANbRg5xTRlKVnZn0p5jKRirCSgryRmvArP453S4+2aRA3rgMh/Qn+Vb2mfGrRbp1jl02ZHPZJgT+AYDNWqckTzJnrxfmmu/FcFP4/s1JEOnXEnoS4A/kaoz/EG8PEOmxr6b5Cf8KdmJtHpKtT3bKmvMtH8Z61fa3Z2rrbRRSzKj7U5wT7k16KZKtEtixt81TOflqpG3z1PISYyobaSOvoaVgucILy3svCGqXF1MkMKyOC7ngZbArzCwvLSWd5/t2BJISgQDLDf155Fdaun6tcS3ckl1I+lZaO4tuiyE9Wx0684rX8DfDbSrmxM9+kkLiU+SImG0p6kEYzn04qeVNFJnlyWsbPNbxg70uGbcXyHHPy4rX8OaiNPvEbZatIk4n8p0yhI7f7vtV74qeEbHQb/AFGa3vpUl+zx3VvCsmwPukZZBzkkj5P++q4C1u7tldgLrcEzkTL69wUrgxFKq3aMrHdRlBK7VzsPE0zXVlHa4iiRrozeZGCGXPbPp7Vn2hhk8QXLSRo74GAgLAnbxkDNYKXzSzLHMt/Io+6POXAP5Cu88P8AgUa5d6dILxoJdQhedQWJCBGCYbHc9aWEpzjL35XDEuDj7qsepfBjENpdwmMQhypQEgGQhRuIHXjI/MV6GTxXB+FfAr6Vr1jf3Vws4sYNsRUkDeRg8fQDrXdmu6Ksjjk7sTd2pN3NLjik21QAWprU7FNIoGMNFO20UrAfDMdteyWgu40LQFWYPnjA6n8Kb5F48QlGPLYEq27qMVt6eVTwLGW5H2OcnB+lYkWt2MltDaxpOZCuxRtHBIx1zXRzsx5UTCPUtNnwLqS3cgMRGeo9+xrs/Dt5qV7pm6ScOUfaGKAE8D0+tUh8PfEOu363Uk8On2bxrtedyXI55CDnH1xWvovgmTw/dTSyXdxKQxRGY7UkTCncF5wc5HJ7V42YV6Mqb1XMdeHhJS20LmjQzy6tHuZpAh3NxwMf/XqTxN4U0nVtSWa5WSKZxy8Rxk4HUHI/Suo8M6bLqE21W2W8CmSZ+wJ6Z9/8Kg1e2m8+OSCFZIlcHeZCrAY6hcY7DvXz31qUKicXZnc6akrM5AeBbDTrx7qOSW5MZDIkoGFOOvA5q9AUEitJFlkyFJHK564rcV7qQKrWOQ+3ewmX5cnB49hzUctoFYqVH1rSWKnU/iO4o0ktjnLaTVm1m+jlgRtPWNDbFSNzNn5v6/lV6RdoX5WOW2/L29z7Vblstw4HNJHprMcvJIo9AxodSLKUWjK8Jz3V/ZyXF9ZPZT+Y8YU5zgHAYZ/zxXVaOEtY0LM0skaBRI/UkDr9ajggjhXCp+ZyajmaVmKoprKpUU5NpWKjCy1NqLUYZLa7Q3EiXPlN9lRF/wBZLg7QzdgTgZwetefaJ418Vah4YvrCzug93qMRh2tGA8UoP3QRgg8Y/Guh8iZCHciIf3nYKBU134u+F3hvV49d/svS/wC3EKTSPA8snmzL/wAtPLU7AxPJzxnk13YJbp0+Z9DOs9rSsY3we1q51S/Gm72mLRP59vMSzxOilmODyDwfzq94z+I+k6Gr2WjpFf3w4JU/uYj7kfePsPzr1Pxxo+v6vodhJoOowaVreuRJLcRpZpGxWRASC6DIIBwSc5r5w8Y/DPxL4d1c2E2mXCr0V2HyE/7L9CPQ166y/mqe0qwt5f5nNGtzQ5acrv8AE5jXdZ1LXL03mqXT3EvbJwqD0UdAKo1NdWd1avsuYJIW7blIz9PWu5+GHwzvfGFvJfz3TWOnI2wSCLe0h77QSBgevrxXpJRitNjjfNfXc4AnBoBqa9g+z3s9uGDeVK8e712sRn9KjC8UxHuvgc7vDGmH/p3X+tdGlcX8P7lv+EX08DGFQrz7Ma6qO6/vJ+VcMviZ0LYuiuS+JbQf2bbfaFyonJAzjJ2nFdQtzEepI+orlPiZcW8elW5m+dXn2jb1yVNKN+dDPP7iFpzb7VjZxkZcZ4rqtHDJdrEGKAxH7mODjtkEVztrGZo0CgsQ3QGui0nEOqxRjkL8vPfis6z99ep7uGhejJvrH9De0uSWHVhIqxNKkYK/IFDEOuM4rsbXWFmt4mvi8NyUBkHkMq7sc7cZGPoa5G12nXOgH7lc/wDfYrrbN+QP5V0zZ4SRbW6nuF8uyiYA9Z5kKqv0BwWP5D3qvc2cYt7mGMlpHXEk8gDO7EcZ9h6dPStKN12+9VLh9s0y+pVsfUY/pUMo8++Iej/ZfBGn6fdSpMDetI2xNgORnAA6dK5+28KrdWcVwstovmfdVyQeBk84x0rs/i5LnRbBf+ng/wDoJrlPBqzXuoNaNcXPleUzbEmZRkY54NatVXTXs3ZnPJLn94oXXgi58xoxapI65yIpkY8deAc9qxZNCGn6gjOrRyRkMUfg4I4r0nVYbjR7NtQtb2cvGCEjmhjkB3cH5gobv61wur6hJdXD311sBVBnA4wo96KEsQ5WqpW8rkTjFbHTqflFKx4rkh460lZNgjuCnAWTZw3H50yfxkrL/osELntmYD9Dg1vZknc6A+3X7Bh2uE/nXromLV8rzeL9ehmWaGBoWjYMrpb78H65Iqpe/ELxVckrN4h1BQeqphP5YppMD60SRUyzsEHqxwKqX/ibQLBT9s1rToCOz3C5/LOa+PLrWry6Ytc6lezE9d7lv5mqTTRH+N/xQf407AfRR+IXhC00W+tpNWV5ZHYoscTNnOD1Ax61JF8evCOm2ccMFjqt26DHyxqi/q1fNxeJuN7/APfH/wBenpZyy/6uK4b/ALZf/XoUUO57H4x+Oej64qK/w9068K8CTUJfMYD0G1QR+dee6t47ur+fy9O0LR9LVxt/0dJGIH1dz/KsH+x7hvvusX++VH/s1XLHTbG1mEs17vIH3VXNDURpstR+J7nTr+BrzStMvQo3MsiOpcE9yrDHTtXeeGPjXYaTqVtcp4OjtooYyjR2t4Tuyf8AbB/KvPNRi0u6uBM32psLt2rhQeTzk59aZGNMi/1emo59ZpWb+RAqeWHYblJ7s+kdN/aP8GzEC80rWrP1OyOQfowP6V1ej/GX4f6oVWHVbqNm6CWxlH6hSP1r5MTUZoxi3gtLcf8ATK3QH88Z/WpbebVtTu4bKGW6uZ55BHFErkl2JwABRyoVz7e0TxBoetyPHpWqW13Ii7njRvmUZxkg84zWrtrivgv4Dh8D+GBBNsl1a7xJezAZwe0YP91f1OT6V3WBU2LI9lNKcdKmpCKQEOyipStFAz4kh+XwCPbT5j+orj/DyAa7aLt3HjI969EureO202G1gVtixOiqTkEZHBrl011kQpHZ2yqeSdpJP15rVGZ7LpfjDTPJS0u7m2MqIFIuEIZR/vf/AF61V1bRb5QoexkHYJcKR+XNeFx6tqdxG624VhtORHCDgVyOsbVu324xmvHqZNCTvGbR0xxTW6Pq7T7xbK2kt7GO1ghlYvIkaAB2PUnHU/Wpjfu6bXWAr6ba+PgzdiR+NSeZIR/rHx/vGuZ5Bd/xPw/4Jaxv90+qbqeKDLKUCnnAIrJuPEWkD5Z51hYd3YCvmxST1J/OnjGelaRyGK3n+H/BB419EfQl94m0OzjDyanafN9398vNUbDxjo13qCWy6lC0rk7EQMxOBnsMfrXhfyjsBU+k3s2n6nDfQKrSRE4D9DkY/rWn9i01F+82xfXJXWh9PJYyzopViAwBB6cVp2Gn2tuP3kiFwMknrXiNj8Udcit9jW9q5xjczP09MZq0/j3XnsTcRx6Ysm3Kr5Lk49c7v0ryP7GxjdtDtWNomv8AEu31GfWZrze82lBlS3G7IQ7Ru+XtznmvLbi0+3eMdPsB/wAt5ooiMf3nxXc6N441yadJJTC6qQxUIQGweh56GsrVfGF/rPxN0GfUI7KKDT72J4o7a3EarllJz3boOpr6bAwr0oxpTirLrf8AQ8zEShNuUXqfW3hm++1fE7VpgzSQ2eYIwTlQEfaCPTj+ftXbWtpcXKzSX6xbbliI4iMqI8YyQe5yeO2fc14X8MvF2mWFj5t5cqJtVu5JJ5Dz5SKSVU+m5uT7D3rrNc+KtpFZBdNM9zdt1dk2qvYc9T/KvXlJJanmqEm9DO+JnwU8HyxNJp+oXFhdTSYSItviYk9FT+HHr0rqtO8OweHdFs7Gyt2hsIwsKAnBKkY3H3yQfzri/DNzqOoXEusX8zzSZUj2AOcD8M/lXr+mX63mlBbuMXKMpB7ZxXmVpJv3VoepBzaXO7s+IPi74SuPBfjm90eQs0DHzrWQ8742Jxz3wcj8K5Me2a9o/armkn8QaQ7sSkcc8cef4V3KcZ714wcetaRd0Yy3PafhdEsngyzJUEhpB0/2zXV/Y0PQEfSuR+DkhbweFP8ABdSAfkp/rXdA8VxzXvM3jsig9mwPytn61yfxHsjJp1kske8C4PQ4/hNd22MfexXGfFCQJp9oVk3MJ+RnnG01nytvQ6MPKMaic9jlrCzWPGIZOo431PfxzQ2FzcRSC3lSMsp3EsfYY6H3qlHqBjvEtVj3u23BaUKcH0Fdv4F0UaxrEkQjMoihMhGAcjcBjk471ypP2kbn09SVP6tUceiOd8HahdzWd3ezymWaKM7S49CpGcVY0n4hyoV+16aj8ctFJj9D/jXY6v4ft9K1uO3a3MUdzCDIpxyPMUHofSl1H4b+GpZCbeaNF7PHcBP/AB167alelFqM3a+x8oqcnt0ItM+IGgTALO1zan/bjyPzXNaDa1pN7cRyWeo20uVKnEgBznjg8+tePeOodO0LWZdMsdQedosKzbVI3kZ25BwcDH1z7Vwr32oSPn7V5meqltoU+nat40uZXRi6nK7M93+KzFtLsef+Wx7/AOzWH8O5LVdYMEysskyhYpFfBXrlffPFed+GpLia6ma45xGAPn3DrXUafczWV1Dd25AlicOhIyMj2710QhyqxjKet0ekeM7J4vDNz9tnlEYAI3IOXz8ozjua8qv4jNZTR4BLRkAHp0rofEPiS+1y1gt7uG2QQsWBiUru4xyCSK5jX5vs+kXEnOSu0exPFUlYlyuzzxi/mZZieeMdKkD8ctj61GB+85xzU2Bj1FMBY5GU7kYj3U4/lUxvLjGHlLD0kG7+dVyinjFN246MR+NAkWTNG5G+0t29wpU/+OkVNHLDGuFs7YH1Zd386qxLxubrUopMZYN9MPusseO0cYX+QqN7iZ/vSO/1aoxS9DSsMPm7inDpTc804fpSGLge9OAppNKDQA8dcc9a9T8K+CfEfhyfStYeK1jnvIGm8qdQXhjBHQHgMQfbFXv2evAcOrTf8JbqgWS2tJ/LtLcjIlmGPmb2XI47n6V9B674c0nWzbrqNt5zRKVV95BAPXketc86jc+WPT+kaRirXZb8Eu8nhPSpJH3yNaRs7epI5NbNVdJtI7Gwhs4ARDCgSME5OBVvFUmISkNOxxSUwEopRRQM+NdfLx28BQ45IP0Ncja6FqFxAkqqnlsoO7OcCun8RTR7ZIUk5hZQ5buTkgfp+tS6fp1zZ6JDqG2YxzKP3m/cqEcbf9n6HrW0VoZSd2c8LF9KgeTzAzyKRkDgVzl+m0NNHgThlZeOT6n+VdvDqtvNJLbGPfsBMhONpH07/UVUun0WQ5+zyZ/2V/8Ar0COBupbidw0yjcoxkIFH6VGu7HSuzaLSWb5YZwPqKYbfS88Rz/mKdwORVZCflWpPKmBGVxn3FdrY6TZXSlreC4kwcEADg1Yl8OhRv8AsbjA/jkApOQ0jhTbyYBLL+Bz/Kp7SxeVuG+uK6j7DYoMs0KMP4dhYj+lPiktochA+O+1QoqeYdjMstHdiGfftz0A6/jXU2qRJGkc0UEaqAAWIBArM+1w4+W2J93lJ/QYp/8AaMaD93p9sp9WBaod2UrI6e51UWtm0doqkqnDYG38u9cDrUgur+C+aKGO4E6fNFGE3c98da3FvJLuCYyKgKjjYuB0rCm+Z4P+uy06asxS1R3nh1WOBgkfex711NhGst3HHN9wnB9qwPDsbMN6D5Qo74rpdFiEl8qt90nkVrUZMEejeHEexljVVDRFRhh2x2NegaKnk6esaj7ufw5rkdJhC20a4+YcqfUV12mHZa5yc7a42dSPnP8Aahhw+kzY6TTLn6gH+leKKpP3VJ+gr3/9p9Wj0bTJ1VDtvGBLKDjKH1+leDfbLvtdTD0w5FdMLW1Oad7nqPwYmP8AYF3GT9y6zjPTKj/Cu8N5Evy7tzei8mvM/hTMl1a3y31y5KSJtLNk4Ib/AA716DBcW0PyCEH0O7GfwHf8a5qsPedjWDdtSzummzk+WnoOSfxrlfiNBu060jj4Bn+Y9/umuia+hZsJArH0XJP86z/Emiaxq0Nr9l027CK5Zi42qBjuWwKiGkk2aJX0Rwg0+FtWSSVC7ALt9j617F8D4Egv9WvZmCxRWo3MegG4En9K5Wy8MXSXCyT3lhCyrt2eb5rfkgPNdVo1jcWthc2dp/aN2Lnb5nkWuwHByBljnGfaudQbmn0R9BVxVKOGnBNXZG+rnxJ8RImli/0NZIYYYmH8BlXOfc12+r+Cdfm0zVk0nWbbS5AJPstvY2UcG98ZQyykMx7dMVxei6HcWPiG3v7rFkiTRNI1xdRhgquGJC4GTx2z9K9XkutCm1CO9hsrrUZOjP5Tlcf3huIBx/LNdDnFtJWPBjezbPkjx3pV1DfS2fibRJoL6RyxljjBZz3b5SVYfiPbFcVPbR25GNQd+wHlnePYgkH9DX6Dxztt3xWCIpGVKzRjI9sVz/ifw34a8QT28viHw9Fdtb7jGZY/MAzjOQh56DqKdKah1f8AXqTOHMfEvhdf9MuVEvmYQE/uyuOe+a6ELxXp/wC0to+iaL4Wtp/D9nDYSNcbSYLLyc+27aN30ya+fo/EGsWrmN9k204IkTn8xXZCSkro5Zxs7HaJGTWL44zHpCKOrSgfoahs/F0ZI+1WMkfqY23D8jis7xnqdvqItvszMY1Vskgjknp+lWSc8nLsW65xmn5pqDaOn4U4HPX/ABoGKPwoX5m74FIfQd6lRcDFJgOopQvHalC0rjsNpQKkVPaniMnFFwIQDjpTlU561OsQ6k1KsajtSGV1TOM5NTxxY52VIPbGacDigD6O/ZzFxB8OI5I42uANSkcxqOQuEBI9SOuK9oVFZlZT/DXln7LsbH4aSSM24G/lVFI+6MLn8ya9Vgx83scVwUqc4Sm5u9238uiN5STSsSquMU/FL2H1pa6UQMIppFSGkNMCKin0UrAfAlhqyapOxvLj5jN5p83gO3ucnFdv4V8SX1ta38GFSFtPkkVSgKsUj4yD1GW/Suct9As1SWS3kjhlZiVTlgOc7Tn+ddrqHhdRoUlxpkbT3b2xhaHJyAeu3178flXZC13c55eRwWumCbWXntbaO3QwxPJHGMKGMYLYHbk9Kos3XmruqFJPEerxQYRFuPJQHoAoCgfpTYtMMh5uY1Y9N3C/iTWTK6FHdijzDV5tJlHzNcQhfUtxTW0mfHyyxN9DTAr2E8kc/wC7kdCRg7WIq07O5+ZmY+5zVdLSW3m/eD8RVgdOtQxoaeKYxA+nrTnrJ1T/AFsgPoP5UDNMMDRVex/49Iv90VZ4Az0HvSA0NIlt7eO4muAW2gFU253deKj0u1utXuRstzDahgxEi7HB7bfX6cVThvFhk/dTgORj5ecirqJqN0o8uO6kz6AgUndO5SO78OQ/Ztys3zA4AIIOf6/rXWeHbdTeKzYCsRgjsa4bwLod/b/aby7jEUYTKgsCzHB7CvTfB8Id9pUHPWlKTaHFanoGmL+6VSO/4it21ykG3P8ADWTpylQqn9a0i+1cD0rJmyPHv2mIPN8CrMo/1F7ExPscr/7MK+b8n6V9e/Ebw+ninw7JoP2prb7Q6N5pj3bSpDfdyPT1rjtI+B3hi3KnULvUr9h1BkESn8FGf1rWMkkYyi7nA/AbTINUutVhuLaafYkbALN5a9SOTtNevxabpFqqxoujqQcbAWupPy3H+Vavh/wj4E0KNo4dO0uAHG4zyhySO53k810UfiHwrp0flrrmh2iD+FbqKMD8AawmpOV0axslqcrZwzwhIlg1kwttWNkgW0Xcf4WZtp/H8PrsQ+GbqU75NLsImz968unuG/JQP/QqtXXxA8AJG0d14s0R0YEMv2lXBHoQM1k23xP8C29x9lh8SR3kRUmJoUkkZcfwsNvPsRz2PrT9k5ddQ5lE6Sw8NSghX1KOP/ZtLKOP9X3mtaHwtp7/APH0l1e+oubh3U/8ByF/SuMi+LXhxmUWdnr18D0NtpEx/mBWjB8T5pGC23gXxjOT93fYrCD+LsKSox6o051bc7vTdLs7EhbSxtbUf9MoVX+QrSa3RhuVyreoPX8K86k8b+M2jaS1+Gt3EgGS9/q0EIUepAzTtM174rasBJa+GvDOnW7DKS3F9LMSPUBVH9K2jSb2MnUSO3a1uLclrXYy9TEx2qT6gjO38se1Vp7t40zcq9l7zD5P+/i5X88fSuYubX4n3A/feMPC2mZ7R2JZvw3OaoHwz8RJQzSfE26uAf4LCwjjB9s+Ww/WtlTfUzc10NPxbob6vabblBcwZ4BUSJ+ma801r4ZaXdgrHHAp6bNoI/LqK6uLwRr1vLDcX/iPxrGpB87yL6BtoPbbGgJPcHnHpWvZ/DXR9QgW6Txh4wuQeNx1Yqc9wQFBB9jVNcqJ+Jng2tfBWVsm3sJh6GI8fk1eD+JrI6dr97p5dm+yzGHn1U4P65r7uu/hFoSI88niDxThFLMX1mXGAMnOCK+CtVmWfU7mcFmEkzuCzFjgsSMk8k+9SncTjYrqOegFO289TRxRVEhHneoxjn1q4q8VVj++v1q6OKljQbRTgFoopDHCnUzPNKDQBIuKXNRinDNADxS5poWnhRSA9i+DnxAvPDPhI6amnwXMDXTyFt5V8kKOvI7eleqaJ8VtBkAW+tb2zY9TtEi5+o5/SvLPhN8O9U8TeCBq2nXVuNt1JEYpCQcgKf61oap4C8V6artLpUsqj+KE7xj8M1lK1zVJ2PbtM8aeGdRZVt9atNx6JI3lt+TYrfhfepdZFkUnKleRivk+aC4gbbcW8kZHUMtWLDUr2xfdZXtzbMO8UrL/ACNCA+qiaQmvnrTviN4ss8A6kLpfS4jD/rwf1ro9P+L90MLqWjRyDu1vKVP5Nn+dGoHsGaK4HTvil4YnB897y0Y8nzodwHsCuaKV2B822xkhIKsrAgMPQj1rr/D+opNERcuSUHQgf5NcaVZDGFJO2NVB9eKf5/7lmU7ZFGRXQYHP32napbX15d3MRxNcNIrR/NjLEjOOlW2lsLtFGoRNHIo+V4ywVvqoNbVrqtyE/hPvjrWdqlsl0RLDGkL5ywH3T+HagCKb+w5rWGORbrEQwEgchfxLc09Ly0s7eOKz09VjxkGRyxHNVrbT3PDtjnsK17bTbUxr5sfm4GPmNS2Mwb+/ErfvWijA7DioInab/UQzzf7kTEfnXWQ2dlbjMNrbxAf3UGamEinOGzgZIHpU3Gcqmn6nIRixKL6yOq/pzRJ4XmuJmknu/LDY+VOccV0xmXspNN8xj/CB9TRdjMi38N20aKj3V04AwACF/lVyLRdLQjNqsh9ZCX/nVos5/ix9BTdpPUk/U0tQHxx28I2xxxxjsFUCtfSEaSUbQWHSsdUA7V0ugLiJOOppMEab+ZDJ9m3fKyqxx37123g2HbhvauLu5oxqIV3RflXO5sdhWvb+MNH01RFHdLPIOqwguf0pPY0ij1KKVVwcinfa0J615afGet33y6foF5szw8hVM/mf6VesV8ZXrZZbO0B9XLY/kKiRqjrvEdrHqVk1o8ksaT/KXhkMbr9GHINYkHwz8NsA1zDfXYPefUJmz/49WtoOi6nCRNqGrTXIHWGOEKh9iTmtVY5Aw2gxf8C4/LpUqTQ+UxbT4W+BRy3hyyf/AK6Bn/8AQia07TwB4Jth+78L6Qp/69EP9K1LV5E/1pLL6xj+YPNXo7iFh8u18f3j0ocg5UuhQtdC8P22Ft9D0yPHTbaRg/yrShjjRdsdpEi9PljAqaGaJhjaF/lTndQOP1pXGivBb3Ft/wAejK0P/Pszfd/3G7fQ8fSr1tcWcreU7ukveGYbG/Lv+BNV0k9s1K4WePy5YllXP3XAI/Wr5r7j5LbGjHb2u1o9gQMMEdj+Bq3bWdmoBNpZycdfJXP8qwFscN/o7TW/tHM2PyOR+lWILPUs/wDIXuEGOnlRk/ntq4y8zNxv0OngW3j4ijiiPoEC1LMyqhklmCIOrMcD8zWDDZSMMXGpahMO48xYx/44oqUWemI6u1tE8g4DS/vG/wDHsmq5o9WTyvoiaS/tZTiz8y/f/pjyg+r/AHR+eaNPs5IfPmmdfOuJPMdY/urgAAA9+B171M143CiJiB6DAH500XWWxkL/ALw60OatZByPqed/tNa3r3h/4Pate6CypM22CeZmAMULnazLkj5jkAYz16V8CjqF5GB07Cvp79uzUG8/wzYeXdICk03m+fiF+VBXyx1YcHcegOOc8fMMZzyRWkNjGpuPzRQaTFWQPj++tXeaox53qPerwHFSykKG70ooWlBHrSGKBS47Gmk0u7J4zmkA8U4MB7VGM55pyjimIeG5pRTR+VPXrSA+wf2RYJpfhCTwqDU5wGUZJ+VP8969YfT0yNxbP+3/APXrzb9jT/kj0n/YVn/9Ajr2Vx0XaTn0HA+tZPc6I7HL3+hWl6pW7tbecekkYauU1f4YeF77du0vyG/vwvt/TkfpXqDW8ePu7fXHFRPbZ+63/fQpDsjwXUvgwvzNYalJF/dWQZyPr/8AWrkdU+Fvi6zm3QwwXcAB+43zZ/n+lfUUlq39zP8Aun/GqktupyOh9xigXKj5B1DRdX09yt9ptzCc90I/nRX1rPp6uu1kVhnoeRRRcXKfFmsRWcl7/ot6t4i/K8sYwrMOuOBntz0qkIFHRfzqPw8S+mIyjaDI39K0THld2e1dJzHPamJYb4LA5RdgJXtmiOe6ztJQj/dqXVkP9oevyCmwqd33aTAmh81n6gfQVcjV+7t9KitxzVpagaI9uaUKKkpppDEIxQOtB6Ui9aAFPSgUNRj0oC44V0WitiNK5yug0r7i/hSewI7S30KwuzFcy6dBPK6KS7oDniuu0PwvC2P3MMQx/CgGKTw3HDJo1nuAVvLGCeN309a6LTi0ZG1qye50pFzTvDOmwqN0ZZvc1sW+j2KHMcar64HNVYJ5O6jnoRV+GbI6EVSsJ8w59MhKnaSKpS6OpJ+bj3rWEyCPbuH50wToOrCr5Yi5pGV/ZLL0bH41DNpakgyDJHQ5wR+NbT3SdFANV3kGcscfjxWUoxNItmT9huE5V1kX0fg/mP8ACp4RghZiYmPAEgxk+x6Gr4Zeykn6UpBZcMqle4PINTylXGxW478VZjjiTG4qPSqZt9v+pkeMddoOVx9P8MVLHK0P34wB/fjGR+I6/wA6ZVy/Ht/hUt74x/OpV3/7K/rVSK6jkG6NlceoqZZGP3RSEWQv95mP44/lTh5aL8uF+lVxvY8k4pwjOPWgQsko/hyTURZm6AY/Sp/K4xjrTljxRqB8Vfth63fX3xPbRLh4Psel26G3WPqDIoZtx9c446AAeteMx4I9K3/ifqFtqnxE8Q6hZxyJBPqMzRpK+5lG4jk5PcHuawIfuc9a7IqySOKbvJjvm+oo3c88UEUfyqiR0R/eLirpPSqMQ+ccflV0DgVLKQu4+hp3PrSDrSikMUKPSnUgo71IDxThTBS5xTAfmlU//WqPdn1p6570IR9ofsZkt8IZRu4GqzcenyR17V09D614v+x7IH+DUaRnY0ep3CtxkMSEOf1r2MSOuN0YP+639DWTep0R2RMKT6YNV5by3j+++wk8KQdx+g6n8KBJcTH93D5Sn+OXqf8AgI/qRSGWCBjrxVd3VuIw0p/2Rx+fSgW6tzKzTH/b+7+XSpeoHYCgCo1tu5LBPZOPzP8A9airX5/lRQM+L/iXo+meHfEp03SrWO0tvJWURR52hmJzj06CuYE2IyK1fE9yuo6s9351zMCg/eTklnPPPPb0xx6Vhtt8sgcfWt07o5JKzKF44a/Y+gAqWEd6qTA/a379P5Vct+gpsRZjXOMVPEvrUcPWp16ipYDdvWk21LihhxSsO5Ay01V5qZhSDrQA3bRinmkoQxMVtaYcAVjGtbTzgipYI9o8MKknh2zWRN48vkY46mtyx823P7uMSR/3XPI+h/x/OuW8Oaldx6NaW8GlySgRj940ioh/Hk/pXSaZNeSMTO1rF0wiAtj6k/4Vl1OpbG7bXUU3yqm1x1RuCKneYRjc7Ko9GOKprAkyASfMOoIOCPoRyKfFGbVCVRZF/vAAP+P97/PWgYS3jMMxpI+O4XA/M0xZZnbBCp+OTTmuYZFJVg2OPf8AGoROCflXk0XGXItwHzSMw9M4x+VWFaNWOMD0rPRpG5HAqxHA7Ac0rjLRuY14zk0huS3QZ96jjt/71Tpb8fKKWoaDQ0kh645qeKPcRk1JBbNn7uPSr8FvjquT3qlFi5kVY7NHcMFIb+8pwau29rcR8cTL+Ct/gf0q5DDtUfLVhFA7iq5EQ5laBIWbZkq/9xxhv/r/AIVObf2waS4e3Rdl0yYPRW6n6Cog13j/AEOOQr2Fwdq/r84/I07C5mSmDjjrXL/FLWn8K/D3XfEEaRtNZWTyRLIMqz4woI7jJHFdOJmUAXaPB7ryh/4F2/HFeAftreNV0XwZbeD7azdpdcHmPcNnYsUbqSFbPLFtuRyMH6U1HUTlZHx1ezi6vZ7ryoovOlaTy4l2ou45wo7AZwBTRUanLYJ/wqQg1ucwtJRRn2pgPj++PrVyqUf+sWrgNSykPFGabmlFIY7dRnNIBzzThikAoBpwwPemg96UUgH59KVTUY64qSNGJ/yaBH2H+x7K4+EsqojMf7Um9h9yPvXtGZ3GWbA/ur/jXyN+zP41bSLibwnJeSW/2uQzWjKcAyYwyHtyAMfT3r6MtvFFymBcRRzL6j5T/hXFUrKE2pHbTg5QTR2cTqq4VAAf880u9exKf7prAtvE2mzEK7vbt3Drx+YrVhmimj8yGRZFx1Ug1cZxezBxa3Le58g5DfXg07zB/EGX8M1VBNODHA549zVKRNi0jhgSrZHfBoqAbT94DA796Kq4rHxN8Sv3niiU25xH5KDavTODXNRRzc7sD0rp/G1iP7cmS3lY7FVWye+Of51lWunyr87OD9K6lE47oyJ4WExZuuBzT4RireoR7boqR2FQolKwE0HWrKcsKrxD5hViP7wpMCTFIacaaakYxqaOtObpUeaAHGkNNLU0vSGPzWnYN8y1kb60baaOJfMdgqjkk0mNHsvhO6t5tBt4450Zol2yBWyVbrg+hwQa3IpNuMda83+DGh6oLvWtevFeG21F4/ssTDBZUGPMI7DsPXmvUbe1HH9Kwa1OmL0JLe4lUAKTjPerqTM6fMCc84x+lMhgVR6nsasfKBjPtRZloqPBHLcLMS6soIypx+frUsbeUR5kZZR/Go/mP8KnjVB6c9eK0LWKNh07d6aQm0ivA6sA0eCp6FavwKWx8vbrSLZQrlov3b+oHB+o7/zqSObyQFuAI+fv5+T8+341aiQ5FmONRjK/Wp49nI2gE1UWZWGYd0ue8YyPz6frUqx3T4YeXCvv8zfl0H5mrRNy0rovQcUv26BTtVizD+FAWP5CqwtU486R5gezHC/kMCp418sBYwqr6AYxTAlW6uX4jgEQJ4Mjc/kM/wAxViOMsB51xI/sn7tf05/Wq4YZANLNdQWybp544l9WYCpbCxoQJDHnyUVCepA5P1qZWGcc/nXJ3vi2zgBW1jedugP3V/Xn9KwrzxVqU5KrMIVP8MQwfz61hPEwiaKlJnol7e2tmm64uI4R6McH8u9fHn7cevaXqHiLw9punpCWgtpZpZAjK/zsAB6bTtJ6ZyK9nknklcyOxLHqWOSfxr5C+OmpvqfxP1YtcCeO1cW8bFApUKOVPrhiwBNGHrOpO1tCa1NQicRGdzk4/DtUo/Ko4lwBT67jkF+opNuelLSfrTAdHnetXB0yaqRn51781b4/GpY0KKd+VMH1pwpDQ6gH8KQDmndOR1oGKBTwvqc0kYJ5JwKkGAemaVgBFOOBUkY+bmmgsfpUsXHrSEWUeWCWO4t2aOVCGR1bBUjoRjpXoWg/FDxLYQx7tRW8QDmO8TeT/wACGG/WvPIyCuKaPlcoSCG6fWplCM/iRcZuOzPf9E+Mel3GE1bTZ7Ru8kDean5cMP1rt9B8XaJqUinR9aheY9ESQpJ/3ycGvkxZCvCnGKliumQg85zkEGuWeCg9Y6HRHFSW+p9s2vie/tyElkSZfSTr+YrZtfFdrIwE8Tw+p+8B+XNfG2h+PfEOmqI4tQkngH/LG5/epj0w3I/Aiu/0H4w28hEer6a0Z6ebbNkf98n/ABNYulXp7amqq0p76H1HaXlvdLutriOX1Ctz+VFeJaN410LU5ttlfIWxn53EbDj+6SG/TtRS+sSWkol+zT2ZwnjJdK1IvqGnXii+RfniZCguVHoSPvDse/Q+3FLqiun7jBA4O8YIPoR2r1yPwTp+5pby/up5GPIQJCg9gFHH55rxvxd4fuvBPiUzqzXmmzyFoZpOTzyUY/3h6969tnjoW5ZppPNPcDpTUFSXFwly4nj+46gimAioZSJEHzVKn3qijPOakB+aoYyZqjJpZGGagaaPeI1bc56Koyx/AVIxXbioS3vXQ6d4O8T6ioeLSZbeIjPmXZEIx64PzfpWtF8PvKjLahqytJ2S2j4+m5v8KTdhpXOGdwOpotY7q9fZZWs9y3/TKMsB+PSvUNL8K+H4CClgJpQeTctvI/A8fkK6W1tY8BVACr0UDAFQ5mipnleleB/EF8Q0ywWUfrI29v8Avlf8a9A8N+BdJsXSa4V9RuFwVaYDYp9Qg4/PNdRZWbMRxhcdcVv2WmrGqktk8HOan3pFWjEW3tZUVcRk8VYEEi5O0g/TvWtacoPlAxRc3drbMouLiONn6KT8zfQdT+VX7ND9oZQjkHy7WqWK3kIOUP496urdTTfLa2MhH9+f92v5H5v0qRLe7lJ866CDskC7f/Hjk/lijkGqhWSBIl3zuEX1Y4H5mrlvKpAEEUkg7HG1T+Jx+lLDZW8b70iy399ss2fqeatKrD19s1XKS5XGpHMx+Z40HonJH4n/AAqT7PD1ZS5/2/mzSx79o3YyetJPcQwJvnljiGOCxxSdluBF9kaHLWMghB6xNzEfw/hPuPyNSRXnziO4j8iU8BWPDf7rdD9OD7Vl3fiOziH7oPKw/wCArWFqPiC7uY2i/dxxNwVVc5H41jLE049bmipSZ2txdQwJunmSMdfmbFZFz4ls4gfs6PO/r91f15ri3mlkO5nJPqxzUYJVydxIx0rmni5P4UbRopbm9qXii+cqikwhu0KE46dT261myXMkjlnkLMerMcmqhJJ9PSlDDHzVzSlKW7NFFLYsFt3Ocmhevp71CZFwMdfrTHk461JQt5OsNtNK0hCLGzNzg9Ox7V8PXVw91dzTyM7vK5dmdtzMSc8nua+qPjhqy6V8NNUYY33Ki1TPq5wf/Hc18pIRnGfXnFengY+65HFipapEoGKBRRxXccgtFN9KUnj/ABoAfGfnXrxVsZx/jVND0q7H8yZqWNCqPxpwH/1qBTh6UigApy9OKaKcKQAD371IOfrUdSJQBIvWpF4/wqNeKkXgccCgLEikjvtHpilkGV4yAPzpvHXv70pbjvmkA5SrgE8HvThjtyKgxtbcxwD2FAcg7Txj1pgWMDowyD70qt2XI/Wo0BYf1FTrt79KAHLLJjae3+ehop3y+uKKVh3Pqg2sjf8ALTd+FU9X8PWWsadNYahGJYJhhlxgg9iD2I9a6ONV2r8opjgb24HatzKx4Tqvwt8SaW5XSbu21G1z8iyN5cg9jnj9azP+EP8AGwfb/wAI/O59UdCPzzX0SyKc5UGiNVL8gdP6VDZSR4LZ+BfHExAGhGM/9NbiNf61uab8KfE9w2b7UNNsV7hS0zfkAB+te3WqhlGQDTZAPNZccZ6VLY7Hn+lfCjQbf59Su73UpB2Z/Kj/AO+V5/Wup0zR9O0lfL0zT7Sz4wTFEAT+PU/ia2H6D3oKgbRgYpDsZdxbyzZ5PNUhobSMCzdBnFdCeo+lSRqNnSpauNOxkReHbfapLlWH3W9KtWenQrLsmGH/AIcDIYe1P8TXU9l4euLu2cJNHEWVtoOD9DxXAeBZJvE2kX+qa5c3N5dW+4wlpmVEx6IpC/pUuKRV2eiNe6XZTeR54kn6GKJTI/8A3yuTUi3OoT82+niBTwHunwf++FyfzIqTSY4obWJIYYoVK52xoFGcegq4xO5B/sk/pVIQlrp00kZ+2388n/TOL90n6fMf++qu21la2qlbWCKLcfmKqAT9T1P41JD92pjwCfpVLYBFHKkevFPCjGN3emSkqo28dKw/Fd9dWsEf2eYxlupAGaipNQjzMqMbuxuT3Vva/wCvljjHqTjNZl14lsos+QGnb1xtX864WWWSV/MkkZ3P8THJpoZiBkk1588bJ/CrHXHDrqber+LLhI8gyIpOAkEZZv0yaz3upp8SMzEkZyxJP61VBprk5H1rmlOUviZqopbFndnqSTShcio0qQkgfhU2Hcawph3fSrDdPwqFuTTEM3Y69aY0hJwMUsoH3u4qPvTARpGB70qS8fNxUJ6NyeSeppvRc0wPHf2jfFtldWX/AAitvFM1zBcJNO7qVRflyoH97OfwrxCIZX+VehftGRRx/EEOi4aWyiZz/eOWGfyArz5a9nDxSpqx5tZtzdx+cdaM00nmg8PjtWxkOJoFJ2Pt0oHNIB3firNs+Diqq8jPenJxyKYGiOtKKb/CPoKVetQWPHTvSimKTzTh978KQDu3pSrxTT1FO7mhgTKc/WnA9KjQnFSA4Ue9IB314FOU7RgfL/M0wH5c9+P5U4/dz3oAU88BcUsLox8tsFh+n1qtOf3TN33Efypum83DZ/u0wNJY16r+dOUNjHB/nUcbNu69qmXkNn0pDGjr1NFSEDBophY//9k=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8" r="10964"/>
          <a:stretch/>
        </p:blipFill>
        <p:spPr>
          <a:xfrm rot="10800000">
            <a:off x="5934920" y="973360"/>
            <a:ext cx="2730108" cy="309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701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ISRU- VIPER MSOLO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0795-6237-49BA-8292-2D7880D490C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3345" y="1211759"/>
            <a:ext cx="590418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MSolo is a commercial off-the-shelf mass spectrometer </a:t>
            </a:r>
          </a:p>
          <a:p>
            <a:r>
              <a:rPr lang="en-US" dirty="0"/>
              <a:t>modified to work in space. NASA will use MSolo</a:t>
            </a:r>
          </a:p>
          <a:p>
            <a:r>
              <a:rPr lang="en-US" dirty="0"/>
              <a:t>to identify molecules on the surface of the Moon.</a:t>
            </a:r>
          </a:p>
          <a:p>
            <a:endParaRPr lang="en-US" dirty="0"/>
          </a:p>
          <a:p>
            <a:r>
              <a:rPr lang="en-US" dirty="0"/>
              <a:t>Have four lunar missions planned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Overarching goal of ground proving the presence of water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Determining whether mining is viable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Determine best mining sites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677" y="143663"/>
            <a:ext cx="2493296" cy="166300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10" name="AutoShape 2" descr="data:image/jpg;base64,%20/9j/4AAQSkZJRgABAQEAYABgAAD/2wBDAAUDBAQEAwUEBAQFBQUGBwwIBwcHBw8LCwkMEQ8SEhEPERETFhwXExQaFRERGCEYGh0dHx8fExciJCIeJBweHx7/2wBDAQUFBQcGBw4ICA4eFBEUHh4eHh4eHh4eHh4eHh4eHh4eHh4eHh4eHh4eHh4eHh4eHh4eHh4eHh4eHh4eHh4eHh7/wAARCAGbAi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xA9PmJpo2jDc5HalbI78VoWkNiuli8u1umZp2iUROoAwoOTkH1rq2JKByR7UhJOehP1q9u0Qj/Uaj/wB/kP8A7LRu0XH+o1IY7ecn/wATSuBQIBP8QNAAzySR7VfZ9FBH+j6kPpMn/wATTw2i4/1Oo/8Af5P/AImnfyAz24yaQHn049Kvs2i5H7nUf+/yf/E07fowH+o1Hj/pqmf/AEGi4jPzxhvWm/Mp4NaBbRe8Gpc/9NU/+Jo36L/z76iR/wBdk4/8douBQJUH39hSr61c3aMv/LDUx7ean/xNODaL/wA8dS/7/J/8TRcdigSM46fjS+hxwO+avBtFwf3GpN9Zk/8AiaVn0bH+o1Ef9to//iaLiRnH25pR83IGPetANo3OIdS/7/J/8TSB9EAwLfUf+/yf/E0XAoZVR0Jb+VIWXPp9a3rPT9NuYWuCl7BCvRpJEw35L0q+8AeFRHpcDwj7qucNj1qHUSGkcn24yaDtzxgH2reex0nzAbmC7svUdV/PkVJJo+msoe1+1XK+qXEYP/oNP2iE0zm84H3if6UL+ta1xBplv8s9lqiE+sqfz24qLdoo5MGpH/tsn/xNO4dCiR6fX60DDDpV4too/wCWOok/9dk/+JpfM0UdYdR/7/Jx/wCO07hYz9vAGNvvR9W960PM0M4/c6iPfzk/+JpC2jY/1OpdMf66P/4mi4FD5ffjtR1+h61fEmi5/wCPfUv+/wAn/wATSbtF5zb6iT6+cn/xNFxlElsY4/OkI5/iBq/u0U9YNSA9PNT/AOJoL6Lgf6PqQ/7bJ/8AE0X8g6lDAJ5Yn3FOOMHvV9W0XH+p1H/v+n/xNIzaLx+41E/9tk/+Jov5CKGeR/hS545/PFX92jY/1Oon/tqn/wATSM2i8sYdS/7/ACH/ANlouBnkMOc8UHA5PJ9qvh9Fx/qNRx/12Tj/AMdozoy8+Rqf/f5P/iaLgUVPHt+go/h6E+5q8raKT/qdSB/67J/8TSltFAz5Gokc/wDLVP8A4mi4GeSAe34UmdueT61obtFOMW+o9e0yf/E0pOi45g1Ik/8ATVP/AImi4WM5WyM459PWnnGP8au7tFX/AJYakR0/1yf/ABNG/ReP3OpEn/psn/xNK4ehQOGH1o2jbjGO9aG/ROCYdSH/AG2Tj/x2gSaHwvk6iPfzk/8AiadwKGOOTSfLjnPHar+7Rf8AnhqQ/wC20f8A8TQsmi9rfUgP+uqf/E0XGUecHH50NuPHH51dLaJyTb6jnv8Avo//AImgNonXyNTHt5yf/E0rsChgZ7g0mFz1/EVo7tF4/wBH1If9to//AImnK2isv+p1H/v8n/xNO4jP4Ax7UgPPH5VfZtFH/LDUf+/yf/E05X0bH+o1H/v6mf8A0Gi4Gf8ANgj174pOR3xWgW0Xk+RqX/f1P/iaTdouM/Z9RwPWZP8A4mi4aFDgDJ5+lKvPY49DV7dowyfs+pgf9do//iaFbRTgeTqIP/XZP/iaLjsUWIyB0o7DjPP96rwbRef3GpH6zJ/8TSs+i94NRH/bZM/+g0XCxQbn7vI9qRTu/hH1rRDaPjIg1H/v8n/xNIJNFA/1GpfjMn/xNFxFH5QD1J+uaTPsRWgZNFGT5Oo/9/k/+JpPM0ckf6PqOf8ArqnH/jtFwKHbgE+2KCR3AzWhu0XG7ydRI/66p/8AE0m7RSP+PfUR/wBtk/8AiaLhYzuQfvHmhTu56H+daW7RSOYNR/7+x/8AxNJu0Vf+WGpf9/k/+JouBSGCPQ+9NJDcVox/2Kzovk6kCzAcypxn/gNVdQiW2vri3UllildFJ68HFFwIVXj5UP5UUodFGKKYWY098f8A6q0Cv/FORZzn7Y5/8cSqI+6cnnHSr2MeHYV5/wCPyT/0BKTAzjjdgZH607bgY3fmKB1Lbc+lJk+uBTEIe4/I0fePQZxSH5vu9aX5tw9BwCaBg3ytxnigHDdePrSng+tN2/NnJ/GgLjmOeOlLtA4DfjSHGfcd6UdBzz3oAax5PrS4YjHagcHA/TpQeo70AAPGB0H40DDNn7p9jS+5/Cgkl9qKzMeBgck0ADHqdwrW0vS1VFu9QBCfwRYyWP0/pU+maalpsmu4/MuW5igHb3P+eK2YIWD+dOweXt6IPQf41jOp0RSQ2KFpGWSdQoX/AFcQ6J/if5VZooNZDA9KotHE11m0hjWVeHmA4X29zUhd7o7YmKQ/xSDq3sv+NWI0SNAkahVHQCgCq9veLnyrwSA9UmQEfmKpXNpC5JvNKIPeS2bP6Vs1FcTLEAMFnb7qDqf8+tNNoDBfQoZIxNa3G1W6CZdpz9f/AK1ULrStQgO5rUso6mM7hXbvob/2Smp6hJA5mbbHDuyQO/Hp7/Ss77Asf/HrcTW/sG3L+Rq1UYrHGgNkqQVI7EYNH0yQK7C5WKO2ZtT8ibn5SI8E/wD165m/WJbgGJQisoYKGJxWkZ8xLRVAz1zk9vWkbAOBn8OaVc5A+Y/hSjruxxViDbgYDfiaY3Ge/vTiWyecCmk7unX2oGheoAIHPShuvGcCghsjvj3pxwD3PPSgEN3cjkAUrEdKaV59B70vH3etAC7Vxwfx9KQ9ef504dByKTGCR/I0AJ83T39aDg9eOOlK3Ud6axOex5oES29tPdTiG1hllkxnagySPpT7u0urN1jureWEsMjzFIyK2vh1n/hJ05/5YvXReM7NdRn0mRM4N2YG/Pn/ANBNbxoc1Pm6nLUxLhWVNrQ4ibS9Qhgae4sbiOMDJd4yBS2Wk6jeRfaLawuJo+zqvBr0XxlIknhm/wBvRGVD9QwpmuDVRptjN4fYGKMBmjTGXTAwBmtXhopvU5446corRJt9djzO4ilhuDHLC8cinBRgQfyq5/YesC3846bdCLGclDnH0611NleQ6541tZJtPe2kton3pJySR93PHbNWLfW79vHz6e02bTc0YjwMDC5zn1yKiNGHV6XsayxNRaKOqV2cNaWV1dFzaWs0+z73lqW2/WoQp5DZz6d69M0GBLfxJrscahVJjcAdsgk/rXm0a7rkRnPzSY6epqKlLkS+ZpRxHtJNW0VvxRZtNH1O7i860sbiRP7yrx+HrVaaCa3kaGZHikXgq64IrvfG2qXei/2fbac4hjVSSAByFwAPp1ql8TI0YafeAbWkUqxHcYBH8zVzoxinZ6ozpYqUpR5lpK9vkcUeCf51YisL6WHzo7K4eP8AvrGxH51FC0YnjMilow4LKO4zyK9D0nWdR1bW7ZtPtpINJjUpLuC43YPf/vms6VNTerNq9aVNXSPOiNuOuRVu103UrqJZbaynmiPR1jJB9at+Lntm8R3htmVoy4+703YG7H45rqdClu4fh60tiX+0AsY9q7jnf6d+M04Uk5OLewquIlCnGSW9t/M4e9tbmzYR3VvLCSOA6Fc/nUIA/E/pXoWtxXOoeC7ddSQJfSSIq7hghi2AcduOtU4vCei/a/7N/tOdr4ReYcAYx69P0zVSw7v7pnDGx5bz312126nJWtje3UUk1vbSyxR/fZRkL3/lVUjd9O1dl4b0+6h07WoV1B4Ps7MjqiKQ+FPXIyKZpvhWwn0W11K61B4I3UPLnAUDngH8qSoSaVinioxb5np/wDkAf4RzRwTnofrXWW3h3Sksp9Svr+SOxEpWFk5LLnAOcc59hUeoeFfL1mytbW4Z7e8BKSkcoAMnPrxU+wna5axVO9r/ANLc5+0tbm8kaO0iedwMkIuTj8KhZWjcxyAqykhgfUdq9J8NaPpul6xOtlfPNOkW2aJ8ZXJBB4rgNYVP7UvCWHE79OvU06lFwim9xUcSqs3FbFT+L5smlbIP/wBeupvvC8CXOkxwXc8kV8cFmAyowD/LNOu/CUUPiCy09LmVobiNmZyBuG30/Sj2E+w/rdJ21/pHOQafeXNrJcw20skMYO91GQuBnmoDBL5ImEMqx/8APQKdv5121nprW2la5DaalOsFuzqU2Kd5EYzk4/Dirr2+lHwIIGv5PsOM+ds5zuzjGPXir+r3W/QweMs9FfVLqcDPZXltDHNNbzRxyfcdlIDcdqgHXn869H1e00+88PaUuo3rWsIEe0gcuSuAPauT8XaLFot7FHFI0sUq7l3dQc4IqalBwV1sXQxSqPle+v4GRabftULYGBIo/Wp9cP8AxOr1sf8ALxJ0/wB41Dbf8fUI6DzF/nU2t4Os32Ov2iT/ANCNc/U7Clj8PqcUUjLk5LEGimPUlGFYHGT61ekP/FOxdj9sccf7iVQzj+Ig1fcj/hHYsZ/4/H/9ASkxGf8AMfag8ADk/jxRk464NIAM/McnsetMGAByABxSgBcKTk5oK++KUHHHWgBGJPrtoAwM7vrRz94/lTiV4JGfwoAaen+FLnnI6+wozkYIwKQZ/DP4UALtU9cUdFxuJ+tIGz0A/A5qW0iluplht49zk9+g9zRcBkUcssyxQqXkboB610em2K2JAws98w5P8MY/z+dTWOn/AGGMR24BmcfvbgjoPQD+laEEKQptTPPJJ5LH1NYSnfRFJDbeARZZmLyt95z1Pt7CpaKZNKkKb5DgfqT6CsxjnZUQs7BVAySe1Vgr3nLgpb9l6F/r6D2pUiedxLcDCg5SL09z6n+VWaAAAAAAYA6Ciiq8kzySGG3wWH33PRP8T7UAOnmKuIolDzEdOyj1NaHh97Gwkluby1N7clf3e44UN2OPQelUrW3Ef7uJWd2PJ6sxrTkj0yLR0dZ5Jr+RuUAwsS/Xuf8A6/tQA7U9Mns7KC6u5o1ln5SEfeC9ckdh6ViX97FZx7mO5z91B1NM1fVPJJyxluCO5zj6/wCFc3NJJNIZJGLMepNAD7u4lupTJK2T2HYD2qHVnX7Rb9Mi2QfzoqvqLf6aBnH7pP5VpT3Exu7knikG4n+7+VIrDPQ0o/u5+lbkoD8oHU/jTe/A/rRjJyxz+tPK0AJt28Fic0McjGDilzgY680mDgk0AIBxnr9aXjnvS/KQCQTSZ9VIHagAz8wxnP8ASjaOhwc9aFJ9h/KjcM8AHnqDQAAbRt3Ej3oLDbxx6cUoIwfl6Un3hnt+tAHQfDhQPEynPPlP/Kux0CSO4n1GGXk2moO6+2c4/rXmljd3FlOJrOZ4peVDKecHrUkWqalDNcSRXkiPcczFT9/6/nXTSrqCSscOJwsqsm79EdlPcC88C39yzfLLcu2fQGQf0pH0/WtBa0/sS4uL+2kPzxuAVXpj6A+tcWNRvE086eLl1tSeY88HnNWbLXtZtbYQwX8qRgYCkg49hnpT9vF732F9Vmk0mrXejPQtSltofFmlFiqzyxSxn1IwMZ/HOKyrbR75fiBJetC/2Xc0gk/hOVxj65NcLdXNxc3H2ia4kkmyPnZjnir8viLXTAYjqU5TGMgjJ/HGaf1iMn7y63IWDqQjaLW1md5ocqT+JtcaM7gDGmQe4Ug1xVxoOr2e69nsWSGFvMZtynABznrVDT9SvrEObS7kgL/fK/xVNca9q1zC0EuoTvG64ZSRgiplVhOK5t9TSGHqU5txas7fgdb490y81Z9PuNPiadChUlegBwQfpTvG2pLpd5pJWNZ5IA7GNjwRt2jP6/lXIWWtatYwfZ7W/mjjHReGA+melUbmea6nae6naWQ9Xc5Jpyrp3cVq7fgKnhJJxUmnFX/E6K/8R/21FHpstlb2iSypulQ5KDPWtfStL1bQtftbK2uJ7mwlJeU+XhBxg59DwK4Tb3rSh8Qa1DAII9SnCAYHI4HsTzUwrK957l1MM+Xlp2t2f5lrx4sUfiWdbdVClVLhRwGxzXQaLdTWPw5e6tn2SxlirEZx8/8A9euEkeSR2kkLMzHJJOcn+tWV1K9FgbEXMn2U9Yv4euf50o1lGcpdyqmHcqcIX2sX4b288QatZWupXjvE8oXA+UD6Ad67nT4/sevGxs9JSC0WHc1yF5c9hury5XZWV1ypBBVgcEGtNvEWuPsJ1KcFOnIH5+tVSrKOstyMRhXOyhou36nY6OP3XiYH/ntJ/wCgms/V/l+GlgM8Zj/ma5ePWNSQzhLyQeeczbT984xz+FNfUbySxWxe4ke2jxtiOMDHSm68bWt0ZKwklJSv1T+5WO306eYeArWSzs4r2SPCmJ03DhiDx61YE17Hr2kQ6gbRS6SFEhUjb8vQ5P4VwWn6rqenhlsrqWBWOWUYx+RqK61C8uLtbq4uZJJxjDk8jHTHpT+sKy+X4E/Um5S2s7+up6Ho2nXcHjPVL2SNlglUbHPRskdPyNef6wB/at2B/wA93z/30atHxFrhdWbU58qMDBH+FZckrSStI5ZnZizMepPrWdWrGSSibYehOEnKTWyX3Hp3hRo7zQNNuZDlrTcM+4BX+RqXQ547/TrXV5v9ZCkoJ9Bnn9AK83s9V1G1t2t7a7lhhYksgPByOaW31S/t7NrO3upY4GzuRTwc9a2jikktDmngJSbae7/DW/5nWeGp2uPCmu3DfekaZz+KZpIbea6+GaQ28bSSE52qMk4kya5G11C9t7WW1t7p44JQd6Do2Rg/pT7LV9RsoTb2l7NHHn7injJ69azVeNrPtY2lhZXbi+qf3HWeL+PDeiDod0f/AKCKr/FL/j8sf+ubfzFcxd6lf3MUUFxdSSRxEGNSeFxwKbqGoXt+UN7cvOyghS/YUTrKSa72/AKWGlCUW3tf8SK1I+1xLz/rFx+dWNb/AOQ1fc/8vEn/AKEagtMtcQ5x/rF/nU2t86zfY/5+ZP8A0I1yvc7itg/3mFFJ07Z+lFMQYC9zzV12U+G4vl4+2P8A+gJVHBwcc/jWhyfDkQUbj9tf/wBAWkykigq+wxQNuOE5rfh8E+LLiBJI9DvCp5BYKv6E5qZfAXi4/wDMBnUf7yf40XQjmiaUnjv0rpv+EA8YZ40O4x67k/xo/wCFf+Mm/wCYBc/Xcn+NF0FjmASR1AHYYoLY6d/auoHw78aH73h+5I9mX/GlX4c+NMH/AIpy69jlf8aLoZygznnn3p4BON2APpXU/wDCt/G20j/hHbv25X/GnD4b+OTj/inL0/8AfP8AjRddwZyWfm7jmpdO1GWzuJPIUeay5AI+8AeRnt1z+Fbet+DfFOjWZu9V0W6trcdWbBx7nB4HvXOxf8fIPA+Vv5VMrOII6C38Tx5Au7d4/fHH5itW11SxuQDFOv51yLU1LITEFI8MehXIJ/Kuco7xSG+6wP0qGOA+cZpmDvn5RjhR7e/vXHr/AGrZYZJp0X0lU4/Ortv4ivYsC6t/MX+8nNAHU0Vk2niHT7ghWfy29G4rQLW91FtWUMp6gNjPtQBG0j3TFIGKxDhpR39l/wAa0NK0+a6lSzsIC7Hoo/qahC7VChQAOAB0q/Z6tdWeny2lsVhWU/vJAMPj0B7UASW97NpH2y1hSBpnJjabG4qOhC/rzXMarqgizDbkGTu393/69Qarqm7MFq2F6M47/SsegBWYsxZiST1J70lFFABVS/8A+P4nP/LNP5Vbqlff8f7dzsTv/s1dPcTEDA/wmnADPTjFNQknGMmlbpgnJ/lXQIdwONvPY0Z4wP0oXBIAwABzS/KCMNjPQ9KBAD256UmT2xj6UHJ7H64pApzyM0ABKj6035s9j6cU5VG4rtz9e1L5fyk9hQO4vJ+9gKfbpTW4YcY96CeByce9G44HUD0oEITkk4pVGenP40J1PQUo69z/AEoAaORtwKaSc8HpSkHf93H0FKyk4+UCkAH7gx1pR0BzjPbPWhQPfIpTnPT86YhEG5gq9f61f1XSL/TPKF5CIzLnZ8wPT6H3qnD/AKxcn+Ifzr0nxfoV3rRs2tpYkEIO7eTznHTA9q2p0ueLa3RzV6/spxT2dzgdW0m+0oRNfR+X5oOz5gc4+lZ/BH3cV6N4y0/+09W0exLFA/mbmHUKACcVBHofhq8vrrR7eO4jurZATJ5hPJ+vXGRnitJYZ8zUTKnjY8ilNa76etjgkUbs4wKMBRgKc9q7DSNB0n/hHZr/AFTzd8ErrIY27K2MAUa94f02XTtPvdIV4hcyogDMTkN0PPcVn7CXLc1+t0+bl13t5HHk8dvwpcjgc133/CP+HYtQj0dobprl4t3n7jj/AAzx0xWcnh2xbRNV3B2v7J3UuG4YDkHHuKbw8kTHGU30f/DnLWdvPeXUVtbqDJI21B0yak1KzuNNujbXUflzBQSNwI5+lddp2j2NhHoN3sf7bcTISd5xgjJ4/KtPVNP0DUfEj2t4kz30kIYEMQqqBxj371Swzcd9SJY1Ke3u6/h+h5md3U8ntUmGxzwPpXWaP4Zso5tUm1Iyy29i7IqocF8DOePbFGraDY3WmWWo6OssCzyrG0cpzjccZ59DUewna5t9bp81vx6HInhvx6jvQOSSBzXf/wBgeHYr+PRngunuJIi/n7jjP8s8elcVqVqbHUriyZgfJcru9R2/SlOjKC1Ko4iFV2iXbHw3rV5aR3NvbK8Ug3K29eR+dVdT0q/0xlF7bNCG+6eoP4iuvuJprf4b201vK8UgCYZTg/fNJqcsmp/DhLm5JkmUqd56kh9ufyrV0YW03tc5o4mpza2texwnVecCtKbQdUhS0lkiQLdsqw4cEsTyPpXVatofhjSbdLi8aVN8ZCIXJ3Njrx6Ul5ZR28Ph2ZZrmQyXEOVkmLKOAeAelL6va/MN4xSs4/ijmf8AhHtW/tD+z/s6m48vzNm9fu9M5rOuYJLeeSCQYkjYqy5zgivSx/yUA/8AXh/7NXn2vn/ie3w/6eH5x/tUq1KMFddy8NiJVJWa6JlJeenNIDyV/pTh1HcelMYfN909OcCuc7BHz90U4fd/pQV4ztA96F5NAEtp/wAfEJ6fvF79eam1jnWr7n/l5k/9CNRW2ftMX/XRf5ip9Y/5DN8T/wA/Mn/oZpdQKu0jjcR9KKbtJ6Nt9sUUxDTxnbz68V6f8BfD48ReLNHtJI98Md+8kn02IP0yT+FeY8t2wRX0z+xTpXmvqGqSIQsMjFXPqVVR/N/yqJv3SlY7L4sftHeBfhT4tPg2+0jVLi4treORhYxx+XGGGQvLDnGD07ijxX+014F8PeBfC/iy4sdWuLfxGkz20EKRmWIRNtfeC2B83HBNfFXxFj1P4sfG7xvqmkgzeWby+Xvm2tlIGP8AgKLj61yXh+LXvG2peGvBNtIZSLg2thGRxGZpNzH6ZOa5yj9L/gh8XvDfxZ0LUdW0K3vbNNPnEM8d4qqwyu4N8pIwRn8jXlWuftm/DvT9XurG10PXtQigkaNbmJI1STBxuUM2cema8c/YV8Waf4N+JHibwt4m1G10+yvrRkdrqYRxiaF8YJYgZKs/5V538VvD+j/Cz4wx32h3nh7xdoLzm7tITKlzE0RPMMyqTgjOM9+CKAPub4C/Hbw98YL/AFSz0TSNTsH02KOSQ3ezDByQMbWPpXrVfHVp8So7jxT4V8Mfs++FPDXhrVPFOnrdX17PagCLbvzEQvB2lG5wc8YFUvFv7RnxW8I2Hi7wj4g/sYeLNCngMN/a2+6GWNnUMCh46OpBwO4xQB9pUV5Z8V/iddeAvgFF48e0jvdSks7Xy42G2Np5lXlsdFBJOB6YrxfU/jB8dPh/pPhLxv44PhvU/DXiGSPNnaQ7JoEkXePmH8W3JHLDjBoA+hPjnPp9t8L9Zm1GFJY1hJVW/vf/AKs/hkV+fEfFyin+438q+xf2x9fW28AWmmQyHN/IDjvjt+m+vjtP+PnOOQrZrWK91i6ltVjkmiVFflfn3dM+1dPpsKiJQIxkd/T6ViaJdafaS+dfW8lyR92MNtUD37mvQtD1rwrd+Vb3mlC0Lr8jDIJHqOhP61kDduhmxoNhDAFccgisybSlukl/cRxxDlEThge5B9fbpXd6t4cWG1+36XN9qtSNxGcso9R6j9a5ySQAYHSgE09jz3ULIwS+XMquDyrY4IqskbRHME0sR/2W4/Kuu8RQwywF2ZU77j2Pr+PT8q5WgZZttX1W2P3knX34NW5tZa/tjCyvA45K4+/+PpWXTov9ZQBNRRRQAUUUUAFU9RGL/I6mNO3tVyq2q7WvI9vOYEz7EcVdPcTGR/e9O1IRkDbkihOvzZJpQrbfu4HvXQSHOeaVgxYZGfekyq8dAfWgFhjHGf5UALk9eQKCQPekBz16Uwlt24/jQA7OOOPehevXpUTuF4OP61GZMD+VK4E+fw/CnK2Bj+lVDKcdRR520evsO1Fx20LbPjA9enFKWXvj16VT+0KT/nNAmyeOv1ouItsV69/Sl6cseKrLN82WIzTvO6ZJ/A0XCxYzk+/b1pD0zUakEAetPHamIdEf3q+m4V3HxKkljk0zy5GTO7OGIz92uGKnJ5qSWWaQqZZpJMdNzk4+laRnyxce5jUpc9SM+1/xPTNZnjt/EuiNK20MsqZPTJAx+tM03TLiz8W6nqtxtS0eP5XLDnOCc+mMV5rJPNNjzZJHx0LsTj6VI95dSReTLdXEkePutISPyrf6ym7tef4HL9RajyqXSz++52vmLP8AD/UpkBKyTSsPoZKmeZbfwloNxKdqJNCzH0HNcEsk3kmNZJFiPVdx2/lQ08pjERlcx9lLEgfh0qfrHl0safVL9dL3PUb+PXJtZjFpdrBpxi3NIEViG/H14rC8KXol8T6pZyzfaEuQ37zAG8rxnA9QTXGC7vFh8lbmcRdNnmHbj0xmtrwpq2laUHubm0nmvAx8t06BSOnX69qtV1Kaexk8I4U2t9LKy/Fm9rdwp8baNYR/cttvHuf/AKwFab6Tct41TVht+zCDaxzzuwRjH45rznUb2e+1SXUGZo5JH3DafujoADUf2q7QOv2u4Ab737xufrS+sRu7rrcf1OXKknbSz+e56LpF6bz+3YtPlT7UJ2aE8HPygA+4yKp6jNqVjY6dcazqA8x7qMvb+WgAAbOcj0wK4GGSWFxJFJJG/Yo20j8qWeSe4bdNM8jdMuxY4/Gk8TdeZUcDaV76emp6nfR63NrMYtLpYdNMW5pAisQ34+vFea+IJDLrNy5n+0ZlI83bjfjjOBx2qIXV0sPk/abjysYCCQ4H4VCRycde/rUVq3tDXDYb2Lu3+B6BFp9zqXw9tLSzwZWCkbjtGAxqDxCq6P4Lg0iSVGupGGQp/wBrcT9O1cWl1cKoSO4nRRwB5hAH5VDJJIzlncuT3Y5qnXVtFraxEcJLm1lpe52vxNGYtN5I+R/x4Wr+rf8AHl4Y6/8AHxD/AOgivP5Jp5MCaaRsdA7Ej8M05552Cjz5CExt+Y/L7j0odf3pO29gWEajGN9r/iekj/koR4/5h4/9Crz/AF8Ea5fbc5Nw/wDOq4uLjf5vnS+ZjG7ec4+uajLPIWZiSepJJJJ96mpV51a3UujhvZO9+iQnGOf5UjbcbvWjv059c0vORuwfSsDpExxk4xR17/Sgt0zx+NAAwR/OgZNa/wDHxDnP+sXt7ipdbP8AxOL7/r5k/wDQjUFp8t3D/wBdF/mKn1tW/tm+5x/pEn/oRpdQRUJ+oopQnH+TRTEAbIxyT6Yr7K/Za0y0uPgrcWtleGC6vVkjkmjALRFgQGA9QzN+VfGY6HgCum0TxNr+g+GlXR9UuLNXvH3CMjB+RfXNRNXRSR9TfBD9m/wz8L9d1LVoNYvtZlv7FrJ0uokUKjEF8bfXAFZvwq/ZY8KeAPiJZ+MbXXtSv5bJpHt7WeJAisylQcjk4DcV85/8LI8cdB4iuj/3z/hSN8SfHB6eIbnr6L/hWfsmFz3Txj+x34S8ReLNV17/AISrVrI6jdyXRt4oIykZdixAJ5xkmspf2IvCIYFvGuuFc8gQRDNeQD4keOSM/wDCRXX/AHyv+FL/AMLI8cY/5GG7/FU/wo9kw5j6b1z9mXwfLp3h1fDWsaz4a1Xw/EYrTU7OUGZgWZiX6ZOWbkY646VmTfsqeF7rwzrVjqHijW7/AFrWp4pbzWbkq8zBG3bQDwATjJOTwK+df+Fk+Oeo8Q3OP91f8KcfiR45wCfENwPqq/4U/ZMdz6O0r9mPT1tbjTfEXxC8WeItImtTb/YLu4/dxnjY6ckBkIGOKj0r9l3SBe6QniXx34m8R6Lorh9P0q7kAgix0HHbgDAxxxXzp/wsjxxgf8VHcn2Cp/hSH4jeN2Ur/wAJJeYPoVH9KXsmFz0X9sDxDDqvj230y2mSSGyi52njJ6fru/AivErJkS4Z5EEkYwGTOMjOf6U+6nur+8e4nmlubqZsu7nczH61taNoqhQ8wLSE7mOePYD/ABq5e7GwluVtP0tryQyMpiiJJVR1xVvUtCuFhEsE8k3ljhGPIHtXQxRrEvAxUN1cqinmsCiT4b+L57G6FjeSM0Dnknt7/UfqK0vGdvHY6l5kIAgnBdQOgPcf59a8+urt4rqYW7BY3cOwAHUV0fiLVxP4c01nYGQZHXsBj+gpEtWdylevFJA6EZLA5Ynk/wD1q5qrcstw1v8AaPLYRE4DngE+3rVSmUFOi/1lNp0X+soAmooooAKKKbLJHDE0szrHGoyzN0FADu2TgAckntVGa7iuJx5I+RV2ggfe96wtV1iS+fyYAUtgeh6v7n/CrenpuRc8AHPXHP4dRWsFqJltBJIqS7pIFBOUOAX9M9anA2t3Ptk8UcKu5iAqjJJ6Ckt7iCeIvbusibtu4HjNa6Ca0Db8xO5sHGcn+VKzccZr0D4feC7XWNIk1XU4rkx+cY40QlBtxy+7+Lk449KzvHvge48PNBeRyA6dcnETyH5kbrtP4c1DqRvYai2cZJIV9KrSXDddxHpUt9E0LFWHbg9QR7Vk3EnXaKdxWs7MszXB9T+NQNdYHJPFZ08x68CtrwH4c1fx14otvDmj+ULmSNypkbaiKoJJJ+v86lyGUzd+9Rm65Jz+tQ+JNPudB1q40m8ljkubY7JfLzgN3HNZAvFZgg37icABeppcwWNv7Xz1xSi896x3kjjZ0lm8t0OGVkPB7jipbcQTEBdUskJxxIzJ+pXFHMFjWS796sQ3XbNUbfRtTuFLWotboD/njdxMfy3Z/SkuLXUdPYC9sbq29DJEwB/HpTuFjbjm49DViORsfeNYNvcZI55rSgmPHINUmI0N2eSxoXk9/wD61RpJkdM/WpgOOnFUIcrfLjnPpimlQvX06Z60dM9vrRk89ximAL97bS445LD15pfl/hXnHXNIzHso/A0AwLZHGaNzKcD8aF5wcAmjauSfagQhZsg5xTm6dyff/CmBdw4XHoKU5xuwv5UDF785yKUNz7e1Iv3Tk0uBndn8aB6Ae+aQZDHpS9OQ1JzjOM0CQbT/AHsUbSuTuz2pc4PTGaaTzn17UDQAk5HPtTxwOf50iAL0WjLbuen1oQrC7gBxk+1IGOOpxSkAr97PsKTgYAwB9aASFPQYpvOeaMHPTGefrRjJCjpQFgDc4oxjPGDQuN2MUHkjPX6UASWhb7VEef8AWL296sa2SdZvsk/8fMn/AKEagtuLqEkg/vF/A5FT6y3/ABOL35c/6TJ/6EaXUCkc/wB79aKeApGSoP40UDuhqrznt7mtJufDkXP/AC+PjJ/2ErOUHIzj61oyn/inoeh/0yQf+OJQxGcNq5x1oOOO+evpR90k9fxpSfXj1pgBzkbjj0pDxn+lKcHOcmjt7flQIFXj5s/QUpbnByB2wab9MfnQeoLH9aB7ilsZBU9OtOt4XnlCRqWY/kPrT7O1lu32xr8ufmY9B/jXV6TpsdvEFC+5z1J96iU7DSINH0lIQGYZY9SR1/8ArVtqqxrQdsa1nahfLGh+bFYN3KJb27WNTzXLapqck0hhtzk9z2FR6hfpcFla+t7YfwCRiGl5wQuB9eTgcdc8US2pW3jkgUSQ84KOG798HNICCOONbSSRp/3qkbUI5fPXmql+1/eeXGqlYYV2rz+ZNbllfWMSeXNp492Vsn9avW1tp9x++sbhoHyVweO3TB60AcvbwugBlleVwMDJOAPQVPW7caXNgt5MM4/vJ8h/Tj9KyJra4hJ8yFl/CgCGnRf6ym06L/WUATUUVU1TULfToBJMSzt/q4lPzOf6D3oAlvLqCztzPcybEHT1Y+gHc1yGpX91q04yDHAp+SIHge59TTpRe6tcie5Jx/AoHyqPQVrWdgqbVVNzHtjmtIxFczrLT2yGYYq7fXn9lSwQiwuLqV8MVVtqhQect2NX7iW1sYo57p/LjckKQPukeo60zTNHupdas/KYy6Zel4/tsTb1dgNxGT0NRUqxg1G+rBLqen+FfgzZeLrZfEc3i20bQ1tlm+ztIFPmfxIFyC2O57VFFpfhzVHl1TwHN/aT6Ec3Wj3SZSaMDloxxgkAkHoSMEVJ4n0lPEHwZ8Nadb2VzaNp+qzozXKYIQKwG1uhH8q0vgm/gDw1rMuqNq12l+IPs8lu8BKOA2Sysud2cDrjGa5sNKfsm6j+FvV9k/8AIb30PYvC+lWN14fsfEOrapbWWk3UccluzyKgdXAKjJ4HXoK8y/aC8SaGdATw9a3dvd3Ml4JEELDFsqBhhvVmDYx7VykWuXWoXtxpN5Jv0vRLJkit2QOnlRMSWCtxuJYn6YHavPvsvnhJJGMaI4bLdCQP1ropOKk9Nra979huMnbX/gDE2yDyZgXUHcuOD7j8ayfiFcaPpmoRWelpPuaFJWZnDLhhkD1zW5JIiRlLddoIwXb7x+npVH/hDNavj/a9to9xdQyDaki4YYXjgZ9qtprUcmtF1M3QNBm1zT1vIZ1jGSAr9DjrVzw/DqHh3X5rbSZnuJmtWaUY+YRhgxORyOQOnauVkv8AVfD2vXMNrvtZkJiaJ1+6OpG012Hh6/u7zT2usqLq5VkeVVC4UjBA71hWqOELocI8zOa8aeJbjxPrs+vaqZnu5wqM4UAEKMLx9Kb4Y0eLU7hXtr23E0RD+TO21yQR+FVfEWlyaZLDbyXX2gNypGPpWr4SW0uL+4u3R42MAUAEfeJ68fSpqVL0+aLHGPvWZtadof2O4lefQrDV5GlM0jPcMpQHPHHGMnNU/wC2fBt7qDWa+C5IWLFU8q63Hp7j8au3urXGlpBDGFZwzMWI59qwEe1W/lvEtUjkchk2HGzjms6NSq4tvXsVOMEy1beH9Fn1GAWs17ZTJOrSRagoVNg5OCO9WtS8N+KdI065vk1CKW0O5pBb3eQFJ5GO/XpXqnwu8D6jqkMPiHxTp1gPDk6BnuNSnKMU7GLac5+vFeg/8KZ+GusMzaLq08Gc4W1vlkH5NXPLHSjLVaehfso2PlaFbMaHb3KvdfbXuJEZDGBEI1AwQ2c7sk8YxjFXLNiQDX0E37PWmTPfCXXXnigl2or2+XJ2A5yrD1xXgfinwnN4Z1NVjunuis/lmMsylfRip5xXdh8XCtflMJ03HcvQE1YUGoLbd5a5UFscj3qyoYHsK7kZCjoep+tOAB5/Q01c59fpTjgHoCeuRTAT7uem70pO3fr2oORzgZ9KdnI5yPU0AIeo7elIfvZ6j2peuc5PpSBcr1oAVQeT2PbFKW4+6dvakHoP50hHGW496AHBgCODTfl68mkz/s9T9KdnA45PoelACcHOBikbO7+LNLjcRkAD1oCqD8x4B4oDQAuHyf59aRzx608dsd/akb1Xv60AgQHHQUrDjnFICcY/pSbcDORgdqAYo46kBaQKxzt4WlUZbJ4H0pSw3f8A16BgOvejikOeSDj6GmjJHAoJHcdsmmgjPQCn544yfekXqT2oHcktf+PqHPPzr/Optaz/AG1fYPH2mT/0I1BbFhcxehkX+dWdaP8AxOb35c/6RJ1H+0aXULFE59BRT9rf3V/GimGg1mOcdPrWg3/IuxHn/j8f/wBASs8rzk/hmr8g3eHIef8Al9fn/gCUmBRJA9DSg/xYz7Uxjj6GnDpgd/WncBzMM+n4UmPUj2oPy46896ks+LyIqqZD/Lu6Z7UbBYtx6RdTWqzRTWjlmKmMyfOCPXIx+tFvo920+25jkhUf+Pew7fjVdLiRSdxDqeqvyKuWupyRZQM0aHkY+fB+hPSsPaMqx0mnWMcEagKFA6D0q67rGtYuma4rTLHMhuQDkrEfLZx6Atnn8Ki1HVofLLRs2CeARzWYyxqeoJEp+bFcZrGrSXE32eD5pO47KPVv8Kqatqs15cm2tWy+fmfqE/xP8v5T6faR20Z6lurEnkmtIQuJsS3s0VWab947ffZuc/8A1qcbeEMdsKA9vlxirHY96Vck9uPWtrEojjEi4CszexO4frVy0mjjd2cGLIAYKSQ3uB2/OqylsnNISBScEx9S0l2YHLW18VGc85T888frWjba3OpRbtI5omON23n8xWEMMOMH8aQI0R3QYV/4hztb6gdazdPsO501xJo8pAmjaJmHULwPxFU72ztIUWa3ukkDHAUHJrEub7UWjUfY7Jyv8QLqxH1yR+lQJql55EkMNm0Mz4BdyGVR6j1NRyMLlnVtSSxAijQTXTDKx9lHq3t7d6xrexmuZzdXrmSVuST/AC9h7VesbGOMl3JklY7ndmySa2tO0u5vD+6jZIz/ABsOPw9a0UVFXYr3KOn2U1xcR2tnbvNMxwqopJP4Ck1WWbw14igsPEemXdhDIfkudyspPrxxjOM85A7V6NZeF9SfTI4NKae0dZVZZomxJ5h4DEjqP9k5HNbnjXw3p2vfs/axqmv3NvDrVksix2qEbxdwyeWQo64Yg/g1ZSqOWkSrJbng/jvwZ4ssli1TVLPyoJlDpIs4kTb25H4dBivSfhRqmn2fwx1XRdShu5Z5oRdaakMRyshYBlV8YUn72OuM1z1pqV5eaNplprFzIfsdlFagOxcIqdgPb9TWhq/iC5udG03R7IR21pbQ7WSFCpeQk7mJPJyMfyrm+qzq0oxrvVO915O6Dm190u6t4hm/4QSz8LyAB4JnmOJNxjDEkqccHn1yfp3zvA0ixeKLKZoZpokcmRIk3lhtPGO/NZPlxxgedy390Hn8T2rZ8KXSW9++pTXMFvb2UTuIt+GlcoVRVHVjkjPoM10xpRjCUYLR3/H+vQq1mnJ6h4e+aXWLhrqZ3GnzSOUYbXORwxPJBJGelYckjOdzkk/Tp+FWbXUJbfSbjToI4lFyV86Xb+8ZByEznhcgHpziqpx74raEEnciU3JWGFcA7iMdqmj1bVLOIpZ6lcwIOipKQv5dKiOMdqrz9e1WyUZmuzSX9yLq9k82dCT5hA3HjHJ6n8av+H1t49Ni3Ntdsn7vqen4+tY+u5NlKqjlhtH48V1VlLBPp1vaO3l7UCnjJzjsK83Hu0UjpoLVjJ3gkKwyBHj/AIG6lT6fSlgVljkWFYRgctGgBrRuPCeoWtnHqDKWikIH7pd5XPTIFZk4VZkktRMrr1Zz3+leWpJ7M6bHM+I8/wBpBm3gmNeG7Vn9jV3xHI8mqyFpDIwAGfwqbw5oOp67dpb2FuXZzgMRgfnXsUtII4p/Ez1vUNfk1jRNE0u3JTTtLso4YFOfnfaN8h/HIHsPepNL8OavqFqbuxSJlViv+t2Nn8cVF4Eew0K41LR/E8Ya4s5jbMGi3gFSefavQtD1zwvDEYLG/tbVC24oSVGT/vUlVoww6jCL5u/Q78LgpVanPNpx7dTofg42tNpV/BrEwnaCZYkj6yR4QYBI4IxjHfrXzf8AE+6S9+KHiG4RmI+2mPk9NoAxX0n8I7W8XUfEmvSTL/ZdzMI7fniRkHLj2HT/APVXyzr0z3XivWLp2STzr+V1df4wW61y4GmlXqNeRz4my91d2LEuAcVMF9ieKiiyV6/hU3OMnp0xXso4hCSvy4/+tSLn+Imjb9cdqAAfQ+9MYvQ0v9Owpp+U9RzxQvHfmgB5ZR1GD9KaBg88j60p47Eg96QheelAWAndnBWk4zycEHtS87uueKOhPFAJCjaRgZNLhtoXAHvTVGBgZ/Cn8djmgQ3GCc4Y545pR0PX8KTcQ+B8p7Zp2OSSx6c0DEUYG45/OmsecDFKOp/wpF+ZscHFACKeBxz6+lPG7J3frTSzbs8/4UHGOuOPzoBi5G7OOlKNvPHNRhtx4xjvUigL6FiaAdxPXjjPrSYYAn/61Hc8D8aUFsDcABigQD/Zzijdn2pRjoAefU00+g3YoBElsT9qh5/5aL/OrOtD/icX3c/aJP8A0I1Xtl23MJJ/5aL9eoqfWf8AkM33b/SZPx+Y0uo2VNuQOpopfm7ZopiGs3zYB/DFX258ORDn/j9fp/uJWeOGJzWk3/IvQtt/5fH/APQEpMoz2AzjpSYbv9KcTweRSA8kMCfSmIQc/dz+NIJzDOjA4H3eOuDx/WnEA/wgVUvG2orKOQcj86UtgL3Q4opX++3Pem8/WuUscMggjg54rJ8RXdxLemyhQxkqDI47Z7L6e5rUz9RTLuJWvluHYu0kQJz1GCRz+VVBXYmU9Msfs8OFwDjt1q6R0OTStwQM4x6HpS7uDxz9K6UrEiDJz7UHHTPWhemeMdximnkj+WKAE7jJpyAZ4Bz60EAjNCKPQjvzQNh0J4H4UbvlG08/zpcE5zx+NOjjkd1jRC7E8KBk0AIOAOBn3qS0s57uTbbx7z3I6D6ntXQ6N4VnumU3IbrxGh5/E16V4c8HJFB506xwW8Y3MWIVVHqSen1rGVZbR1Go9zg/Dvg+SZ1aZDO57Y+Uf416LZ+H9L0Sw/tHW7qG0t1/ikOM+yjqT6Y+lZXiL4iaDoKNZeG4Y9Suh8puXGIEPt3b9AD615Xr2s6prt417ql7JdzHpuOFQeiqOAPpUqlKWsmHN2PQ9e+KscJe08NaZGsS9Lm5B3Egg5CDoOM8+tcU/ivUZri9e/WC6S83F4ioVFZjksFXjPX65z1rA6v0NJwTz61soq1ietyQJHuLGUBR0PUmlkmx8sI2Z79z+PamMcAUzoc5FLk76mil/KrAOePX0pxA4HQ0dw22lPc5HtirMxgDfhRn5iFyKXPPIJHX60xiM/dH4UDB3wfvcD061BPIGX72RTZpgF4APWqE85A5/KpbAq6u+ISVGcEH9asSapfWI+0RtbPJJ3eHkZ645rOvpPNGz1IH61pz28U2BKpbHTmu3B4Knioz5432sZVa0qbVmS2Pj7xNZiVY7mMrKu1gQentzxUJ8YXTtuk0+1Y9cgkZPv61VntbeFMx2zSPzgY/nVE2l5O5LxhePTAoqZJh4vSGvlcccZN9Q1DUknkluZLLa7HJ2SYGfYYr2vwTHawQW8jeIVt9Pu7JnNuY33WswQlAVHDZbHI/GvEr7TzDbFmlBJYKABXq1ovl2sUfOFRR+QrpweTU6tSVOV0kl1/4c5sVjZU4qUdbnbeK9J0PxNrp1rSPFemW1zcW0S3cN7DJEJJ1QKzhsY5xUPhb4Za3q+pxw3F/oyWnV57e+WXIzyAo5zjPWuVHTt0709Plbcvyn1BwRVVOFJQVqNa3ql/wPyM45tf44fcz6X1hodK8LXNtpo2W1hZusEaY2gBerE+9fFdo25mZ+rEk46V6De67q1hpF2LfUbpUMTBozKdrAjBBGa86smHHWvDWUVMsqOFSSk3rpf8AU9COKjiY80Vaxqp2HBpwznPpUURVhk1MxAxWqARm98Z70i9MHP4UdzkjH0pw7HZ9TTBgRjHUGkGeacec88e1JkZGcn+tAdAHTAzx69KG+U5yD9KOM/dXHsKQ/cPyjg0DQ4HcPvZFN6cqR9TS4wAcfrSOOg79M5pWBCr29PrRjpxgemaVBtB6Y7Ug6nI49qYkLhsfLjH50hwQOv8AhTmbGAOBS5596AQ0E5wBk9qU7QpHrQM8nA/lTW6fLyT2x2oDqNK8g7u9OG0djn1owD60BcnnIH160DYvQj9aUE9NwOTQw57gD3pcbevT6UAxBwO2fSgnnqKCy/54o/3QPrQSJj3/AExSngH2oB7Z4pcKQSuCT2oAdaH/AEqLOceYvH41PrZxrN6OD/pMn/oRqC15u4eCP3i/zFTa1g61fFuf9Jk/9CNLqMpNnPTP4iipRjHaimFxi4x7GtJ9o8OxDt9sfv8A7CVmnplc8dqvu3/FPRY/5/JPf+BKQFPjPp+NMUfMfSkLA+4oV+eT+GKYD2bavPP9aqXZ+ToB/SrO5SOgzVa7IEeM8UmCLz/fb60lVBqli0pUzeWc9HGP16VbUhkDqysp7qciuZosKLnHnQ5I/wBV0/4E1FQ3b4u4wOqxD+ZNVT3Ex5+93peg+YH8qaJADkkZ796QzfN0OK6CSRuO+KE6/Nn61Hu6Hd27UeZ8uf8A61AEmQR05Hag5z0AP1qISE/KD+dWbPxFZaDq2lrf6eJ7e83I1yH+aJ92BgdOOCe+DUylZDsamk+Hr2+ZXkzFEfUfM30HavRfCvgtsKscJXPVj95vqa6C7i8P+EbNLvXrpI3Zd0cI+aST6KP17c5rzvxh8TtU1VXsdHQ6Vp5ypCH99IOnzN247Cue06m+xV0tju9a8QeFvBqNAxXUdRUf8e0JGFP+23Rfccn2ry3xh4y1vxO7R3k/lWinKWsPyxgep/vH3Nc5vyTnr3yeTTGb5sDmt4wjHYi7Y8KNuehpPUnB+tIGwOCfypPlIz0P0qwHKCOwpcrj6+1R7uy9fWgsMHAoAk7e/wBKYmOg6UisoY5FKDkfL/OkBIFVSMenWk+X6c+vNR+Z6dfegsMEfmKYhW+/x+dQTyBF9vapC+Dyce2KqXTqR2z60mMpXM5XPasu4uCScnjvUt+6ySfZVnSN3BwWOMD1rP8AsUNxdRWCas7N0YbMJ+HNYylYpDreTzruBeCC4NdCduc/L1+lYVpY3FprsUMqjYoJVlPXit3nHO7v2FfQ5Qv3LfmcWKfvIb9NvT+9QR9evZqM/wCdtJxkZ29e64r1TmKt+DJPZQfN+8uVHJ969IHGBxivPLZRL4i0uMY4kLce3/6q9CHI71pl6vVqy9F+H/BOfGfDBeo8en0p4+ppn+PpSjp/hXpnEjK8YXEdt4fuGkyQ2EGPUnA/CuLsZcYroPiiWHhjKsRm4ReG69f8K5aWGawvHs5dm+PAJR9ynjse9fFZ3O+Ma7Jf5nvYBWoo6CCQYHP/ANarK8g9yPasi0kyvetOF1715iOtkyY6etSDAx9OuajA44zmk3DkDmmBISDye3vTVHzHGSKRiCMdu9ND4I5I9iKYJEu4LTS2McCmllbgjmkLAIBkYzQFh7MS2T26kUvXqKiDKOh+lKzjB55ouBIQBxgH8aVct97aB7d6gDgA9M0hcZ65NK49Cc4U45+lAOPvA4+lQiUZ3ZGfehrhc/d4ouIsEjI7Z/Smr9/BJxUAk77vpSiXj19M0XAsEj0pD94Y2g+1VjL0A/XpS+cf72fpRcGidu3zZFL6DJxUBlz978xS+Z0+bii4ImXj/wCvRtB6DPH0qMSDOOBTWbntge9FwRMAAPSk+U/xD8qYHYAYPPpSBhyc845NMRPaDF3EAAP3i/zqzrW3+174/wDTzJ+HzGqlrJ/pUOOf3i8/iKsazj+2L7/r4k/9CNLqUViT3bH4CimZ6bsfiaKZIOeOScVZlmVdAi68Xb/+gLVCdio6jFMurjboseOP9Jf/ANAWobKQNPx1/WlNxx1GfrWK90Bn1pn2v3IHpSuBtmZTxkg1DPIrL978qzPtY7UfagRgmnzAU77JkNVopbi3ffBLJE3qpxV6R42Pamny8VAySDxBqUfyyCKb3dMH9MVoWd5NMzXEzDc/UDoB6VkHygc4qVbkKMdqFoBuG4UH39qRbnisM3R55xSfavVjVcwrG4bpfp/KlFyMjP55rBF175/GlN42PvUcwWN37R6U77QkkXlSwwzRhxJtljDAMOhGe/8AOsEXZ9aUXnH+NFwOjvNSmup2uLqaWedsZd23HgYH6VH9oGKwvth9aX7Yf/r0cwWNz7QMdSfrSG4U45H4Vim749frSfa6OYLG0bgAfeP50LcqSPWsX7Vx1pPtdHMFjdM6+uDSfaAwrDN3x1o+2Y780cwWNzzxxj5aT7QOMsaxDecelN+1HHWjmCxufaV68/Sg3ORkHA+tYX2w9qT7X1zRzDN17njqPzqpcSqc9c1mm7Prio5Lnj/69K4WMPW3ZtTlY54wB9MVHp0jR3KMuAQQa6yGz07VdOR3RVurfKy/7SE5VvwJI/KuY1OwktLllj+Zc8EVk9xmtpF41zrFzcXU2eTgt05NbPmwn7skR47PWT4UhaO2mdhhnYDpzWuwjwSVBPcYrqoZw8LH2fJf5kywqqe9cdndyDnns1Idw/v/AKGszVp1s7bzFiVSWAyoAP8AKqg1qyY5a1mTP92T/wCvXoU89Uo39m/k/wDgGEsHZ25jodCjaTxbbt1WKJjz64Nd2Me1M/Z+8MaP4m1/VLrUPtQitrGMoyS4YM7Hk57BVNZnjHxl4SsbvUbTQk1e48gvHBcSPE0buOA3TO2tcBxFhYTnCaldu+1+1upz4rLqs7Si1axsD15pw6f4ivJLLxFqFpe2Ex1KW7VpA1xCxypG77vryK9/1LTtFmvJp9Mt7i2tGYeXE0zMVU/XvXRV4rw1FpVINJ9rf8AyjlFSd+WSPLviHCt99h09p1hSRy5bb3A4H61Yg+FXiLTvCh8VT/6RpasEdc/OF7Mv0pvxZtbGxntZ5DcuU4jKsB1PcEV2Xh39oZ7PwXN4P1DSftbbDDBdttKYxgblx/Wvn8VjaeMryrU9nsenSoSo01CW6PKLWZfOkiDbtjbSfX0NatvINoFcjYXLSandznCqzdB2JNbMd0MdaiL0KaN3zR3bik85ff2rH+1DH3qPtncVfMI2DNkHBxTWuO2Rn61im6HOTzTTdc9ce1LmA2TOvuKaZ1P8X5VjNd9P8ab9r46/rRzBY2jcjsaYbo+vNYrXXvTftR7NRzBY2/tfB5pjXWOhwKxDde9N+1UuYLG2brv1NAuwawjcn+9TRdf7Qo5h2N83Yz6c0faunfn1rBF17/rQbvj7wH40cwWN43WR2o+1ZHYVg/av9rP40fah6/rRzCsb4ulXuSaUXY//AF1gLcljtXLN2A5NL9pIYqchh2Pai4WN8XQx3p32qsAXXvSi6PrijmCxvC6wfvHmlS6Ddev86wRdccmnpddOaLhY6eznBuIucfOv8xV7VJd+rXnvPJ/6Ea5qwuP38R3c71/nW1dybtSum/6bP/6EaaeoEybdv3aKYsgA/wD10VYrFW5PynGeldz8NPhHrvxH8IX2oaPqFlbmyvWiMVxuBcmNT1HTrXDXX3Tzk9q+oP2KI3f4f65hjgat/wC0UrOew0eE6h8APilbk/8AElhl+YqNlypz7/Ssv/hSHxW3Mq+E7k4OM+YmD+tfoEVVXCuxJPTikkkQgorjjrisuZlWPz11H4PfFHT1DXHg+/YE4zFtf/0E1QHw1+IjIWHg/VyAcH9wc5r9GdowM5NCYWTATJ70+ZgfnDH8PPiBIzLH4P1kleuLY8UqfDv4gyEbfCGscnHNuRX6QiLJxtC560pt40z82aOZgfn3p/wN+Kl8cr4XlgU4+aeVVH8667Tv2W/iHcFPtV5pVqGHJ8xn2/kK+12YYAIyKbNIRF+7PI9KXMwPkm1/ZM1YOBf+LrZBn/llbE/zNbVj+yXpBci88X6g6+kUCL/PNfSqR7wJHZic9KsGBmIKnA9KLsD5qf8AZL8PmUlfFmqiLHAMUZOfris9/wBkeEzny/Gc/l9s2q7v519SbAvfPqKUYYHapouwPly//ZHgFr/oPjSc3PYTWi7P0OazZP2RtcWHcnjCyMn902rY/PNfWwhkyDjaB2pTgnbuIJouwPje7/ZP8YRxbrXxHpMz/wB1kdf15rm9W/Zu+J1juMdvp94FGf3Nx1/MCvuhyygrjj1pqjcRlTRdgfBln+z38VLpN/8AZFvF7SXIBqzZfs5/E+5dkezsLfb3kueD+Qr7qmtpsZikGc85ppiZVG5gT7UXYHxEf2afiIrKj3OkKWGf9e3H6Vatf2YPHlxHu/tXRVfONnmOf6V9p/Z0bL7Qx9DRDGFyVtxnPUUczA+Km/Zf+IwlK/adJIHRhK2D+lWV/ZX8e+WWbVdHV/7u5z/Svs6ISq53L8vbPapW37eFBJouwPjC1/ZV8bu7LPrmkwgdD87ZqVP2U/Fx3b/EWljH3cI5zX2MY5Blmfr2pIGCthsfTFF2B8f/APDKfiJSBN4psAWHAEDdfzq5J+ybqSeUW8Y2+CP3h+yn5fp83NfXEscW0fKMDpVSaONyPlcgH8KLsD5SsP2VZp7xreTxcUC/xC0Bz+tXrn9kZxEwt/GTGX+HfaAL+hr6lSNQ3mLGv1qbAPzc/Si7A+QpP2T/ABFazJJZ+MrEv6/Z2U/z5rM1L9mXxzb3sJS4027ikmVJGRigRT1fB9PQV9lu26QMU+70wKlRmcgBRyaLgfnX468KXfg3xReeHbueOSW2KtvTIGGUEVzyyFXZW/HNdf8AGe8u9R+Kfia+mYsDqMseCclVU7V/QVF4F8DTeMtEn1K18VaHpssU5hS1vZQryKNuX65x83HHOK4XBzm7G6ajFHIahbQ38ATJYA5BU9D71Tj8OwvjdPIgx3AOK2b2zv8ASEsmvnsTFfGUQtbzh8iNtpbjjBOQD7GqtwssgPl7sHqx4A+lHNUp6XsP3ZajrSTVdL1tIrC/urSO5VEDQyFfMjGQc4PI4bg1zi7ZZwHxtd/m7DHevabHwRpsPw4PjS5vJ2vNP011S0Kjy2JU4YnrnMhP4CvEozM0wit1DPtzzRSkpSaj0CWiVz1H4SeAvDet6fHq+oXF558N6y+ShAj2KoKscjP3uvtXpsiorkOy7WHzBTnP0x9K8z+BmqPd2mo6XMq4hKSqRwCDkEGvUrl2QQBotqiJQR/eHJzXlY2U/atTex00VHlvE8v+OEEk2k6XJCrN++YOduDnFec22k6lqF5EGZSTgZAwQPpivZ/ie2iWv9iaXrdzco13K11PHaRb5YrcKQrgEgEk54z2zXr37Nngr4Ta3px8QeHbq+1ua0l8qX+0ohG0L4yMoOOR0OTXrYFNUFc5K7vNnyvr/he+0FILJdNvnmZfOnl8htuT91Qcdhz+NULHStavH8u00m+nb0SBif5V+mc2nWsi7TbxOvTlAeKr22kabZS/6NZQIzckrGAa7UzE/NptE8QrJ5Z0PVA/Tb9lfP8AKmTaRrkKlptH1CMD+9bsP6V+lwhh8zasEYb1Ciq2o6Np9w++5t4pcdAyA80+YD8/tJ+FfxG1bTv7RsPCt9JbHo5Krn6AkGrth8F/ifeTCJfDNxCSOGmdVB/GvvG1t5EmCQri36bAMAVsQzQxxiJ4ycDrijmYHwlZ/s5/E24XdJa2Nv7SXHP6CtSL9mPxsLcyXWoWEZBGUjyxIr7TnkjVCMfK3Qkcis8WZ8w7p2aNjz83NK7A+aNF/ZXtbnRnmvPFF2l+pyIo4V2EenPNbPg/9mXwp5d1b+I31R5if3E0c2wKPoOD+NfQogltwEtpAid93JqxGAAcMX9TRdgeAXf7NPgWzdEg/tG7bOWMk+Bj8K6nTfgD8M7Kw3N4dWZyvzedIzHPtXq6hdpIwcdzRGAwIkfcvtSuB51ZfCD4bNBG58HWA8v7qunX6+tX1+E3w7dB/wAUfpcZ/wCuIGK6f7HNJqaXH2p2iTpF0WtjzdynfGAccGgDjf8AhXfgDAi/4RTRyBx/x6L/AIUwfDXwPDdxXEfhHSVePoRbrj8sV1wQCPeH+bOcULKJUIIIHTNAHKXHw58B3FwLiTwjpBf1FqoH5Yqnb/Cz4eR3Erf8IrpUpk6o1upC/wCFdw7ARGEg4IwGHaqlhbfYkyzPIQc5J5P1oA5zTPhj4J06+F1Z+F9LhkHQrAMimeIfhb8P9blefUvCmnzTOMFxEFb8xXZkmdwRJsX260jSFJRGSSOzGgDx65/Zz+FsqBF0W4hYnOUuX/xqGX9m34YSx/Zxpd5E/wDz1S6bNe17cjgD6g0iKoc4Uk+tFwPDpf2YPhu6bEj1SNgMbluz/Wq0f7LfgAFW+06u237wNx1/SveVOWxzmpVUbSeTRcD5zH7K/h8XHmW/iPU4V3ZVSiNtGfXFfOviC1/s/wAU6rYCQyC1vpod54LbZCM/pX6KLjcCegNfnp41wfH3iPH/AEFbr/0c1aQeomUgeBwaKPLZsHNFbCI7v5c96+o/2Jsf8K/14kf8xft/1xjr5buz8vXFfUP7E7f8UBrigHnV/wD2jHWc9gR7ncMI5hM2/kYA7U6NoGfcyqD/AHjwasOYmXawJHTA7U2RrdPLDqOTgbqxKIRGpmbEuUP8OOlOKCNeZCc96kkmMeCkYA/nTWuP3gjZcE89Mg/jQAirJwrNkHtUp4HJzUMskzYVQF9TiktpB90uSPQigCV1ZlC+valES7eTg+meKc+3Hf61A567dxzjpQAy4V2+VVYgnkqelS7pBhVJ6dTT1RlTk89SBVaa4dJBGkLOP7wPSgCdvlYDI3Y5JpgDCbzPMIAHbpUHmzb/AJocDPrzU6BpNpjxt75oAUSSSMAd22nt5fRcb/XrSbTtO447YzStsjxhBn1oAYW9fvVIkhKdhTP4+RUZ6kLgc84oAmErOCFBx6mlXaF+7k+tIGGMFug5oJ4woLe9ADiwKhSQp74qJ5/KwsaFielPUdv4sdKasixzCN8qW6E9PpQBZgQMn7xiSaJoCy/u5OnrUbPz98ACkLKIySWYHrQBXWdVkVH3OxJHA4qYLkFtlOXhBjCjFMaaPIA3de1AAZGWMEgZPY0398Vz8uPanPJvXCMgb3GaY6o0YZiR2JHSgBwZsABTjvipEZcZQg1C4IjKpJyR9K53xpoWpax4Vv8AR9D1yfQ7y4iHl3sXLRHOePr7UAdOLhpWKR7WI6kdqyvFWuaf4V8N6h4g1WfybWxhaWU9zjoB7k4A+teVab4X+NOh6UtpBrnhjxPIAxdr2GW3mYnp+9Q8/iK8++Juqa8uhpofxK+HGvixdyRJpmv+bbvKgLBsPkhR15NAHzx541jxDJNql89rZ6hqPmT3LD/UxSPlj7kA16lpHwx+GupQPHovi6LVERD5spXExJPyYUHKr0zx6jPNeIXC/vGAJ2MTgegr03w/45+Hti0LQ+E9d0C6KLHcXWkaowaQDGchuCD1x61lTa1LmjY8Q/CjQtN8AeI9ekvylzpNpBNZtFdM8Lu85TYdyjJIBOB0I9682iuGktPNjhkkcrlY40LMx+lb/jPxxqGv6THotv4g1i/06XbJeDUo49+9HJjUMozgA56nJrm7Sby7iJkuPKAIywYhgPYis67TaRVO6Re1OY3urynTri4nW40z5rPbIjRMsYXaVIAY5GflyK4uaMbzu3Kw4YdCK+qdE8MaZpeqQeLI/wC0rjWLy3/cC7nDrAH5ygx6HGDnFWviR4W0GLwQs02jWM+oS3MSNM0A3lmcbiW6+tcLzCCq2ijb2D5dT5u+H3ib/hE7y4m/s1rpbiMKdz7MDPB6HvXtPww8W2/jfWpLWaxktY7O3EsxMgIdQemccf4Vk6V4Ns9a0fWINP02wF8Y3htWcYCjjaQecck1f+H3w31Tw74b1+3111t7i/RUi+zSbzsXJznpjJ6e1TiZUKjbektP6sOnzxXkP+OXgTx1f6xbeJvDfhvULy2v9PhEckCrOUUKdwJHK5BHGK9S/Yp8C694T8G6zqHiKzm0641O5TybaddsgjjUjcV7ZLHH0r3bw/brY+HdNslAVLe0ij/75QCrbqr8gA+tevGCgrI5G7jNykbVwce9RyLIzqxYKB6GneTHnIBB9aJIhwu4jHrVCGoqgHjJ9c0bSTjkjuDSo/lyARkEfxZPT3pXbdlo2Uj25oAWMkR9No9qcrbWHBPuaqRi6JAG0jPJ9KnboGZgWHqaAHtJG0hVos471DLFJ99MfQ0jXEZO3PP0p/mTAYC5PrmgARYihE7EH0pRwv7uMhKjbcIizKC2aSCWXOWJIH8IHSgBXlVOJMBDwOKfCkITYhxnkDPWo5lV2G7AHbJoMcSsJUbLr29KALD/ADJ5bLsHt1pu48gZ2juaiuJBcQjHBHcVGk0hhbGGYdvWgCXezfd+ntTB5m4q0fHsalV1a3DHCMO2Kjd3ZcIu7HfNAFlH+UBjyKV2XZywAqpCJZo9yDYe+4U90JXbJjPtQBKqtGMhgwPcilJX1z7ntUCl5BsQ4ZfWpVX5AGYbh196AHu2xVwwyacpYfNuGCORUBWKXllJC9qrS3h3rHHCygnHzUAX4txY5GB6inrJtYrjA9aROIQTjGKpXExRl8tGdSeqjIoAvBhuC+p61+e3jUf8V/4h5/5it1/6Nav0AgEx2syMqZ71+f3jTDePPEO3/oK3P/o5quAmV1yFHzEfSimAcDgH8aK2IILwbQa+oP2KGX/hX+uFl/5i/wD7RSvl66HB9frX1H+xOCfh5rxAGf7X/wDaMdRPYpHvIYM5wAfXFSPtI+bGB2xTRFt7Z6ZFDM6/wr9KxKImCsx6lc81IuNvtUZ3shbcMH0qOFJY7lm3jYVxsx39c0ASlvMwRnaOozS28kTReYoGATn2pqkxyAbhhu1RPIAxCrkE8gCgCY3DM5jVCB2apAVjUnGCaqGaToqnGf8AJpH8xl3NJuA7ZoAtPNgbjz+NVwZM71Xj0IxUlupkXPKegI609o2QbTlge9AEXl+YW3ZUEfwmpISUUBR+JprSbedpP9KRpjtVlACnqSaAHt3JPPf2p0kgVONpqtu8xwxUnsRU6soByuMe1ADFLMMFCPSpBiM571GZP3e5jsH60nngL8q5BPegCSQBs5x70sZCjaGwcdAKhgulmdoYQMjgk9qmtbY25Yq3mFuSzGgA8xd4UNnjt605VEke6RCpB6Z6VT1MRpIjNLJCzcZjA5qKYR+YrC6n3DGVU9R9KALhMONoYnNRzO6oqjIHT2qO7DvDlMxnsxHNQQR+cP3jthD+dAGhbfMiqxJIqYqDymCO9Z/2iBOGZjgcAVJA00n+pU+XjPJoAnJVZdm0ZPSnSyRR7fN4J6Cos+VhpTkk0gnEjMxQZHTPegAdUl+WOQofQ1n6xqtlolr5l5Id5B8qCNC80xHZFHJ/l61nfEnVdd0bwNqer+GtPgvtSt4jIkEpPIH3iAOpAyQOM4r53f4jeNl8NavrGl3mgX9h9n2P4pv7aW3kLsP+PeONydzdsKNoPJoAy/i18dtS1yW70xNQ1Hw3p8QZVtbND9rmbt5j9EHT5Qfqa1/hV8U/h/4jvI1+KOvvdySW32Vjc2kqLHhRyCmQATnrySMntjyV/DmpaLpFt401HRdRl06Y+XFcTopSaYqeNjfOUxxu455rETSCPDUusqs4iD/IJISgPIB5z1BI4rNJq7bKtcj8XaZp0Xi/Vo9Nu4F0prqY2Dly6mIOQo3euMc1z6wx7yoOCO4PWrKs1xaIm3dIszgBRk4IBH4dad5UUI/e5dv7o7fWsJRd79DRMgMp+UPz9OppLmZEzsjwwAwG9aW4umC5UpGB/dHaobZGuJIN6ndNMiqBxgZ/nTjFA2z6+0oJNYaTNJMSy2yEY6L8g4H0rF+KRlksNNt25jN75mx2xu2oxp/hK9mfxPf+HrljmyKmEuQMQMoKn8sj/gJrJ+NGrWFvf6XDNOjuyzOqBskHaAv55NfPQptVkvmdrknEX4TAx2r3BjjRiZHAB5BLY59vlyK6jxPry6JYNrGpQs9lbvGZlAB3x7xu4+nauZ+FQs20EuNsQXahXOWJJJJPPHUflWndQaP4pe20nUZGk0nUbyK1Y79u8MxAYHtyAR+FbOm54r0a/MlSSpn0foGqaX4i0W21bR5EnsbpA8MgOOPp2+laESjJUSDK9TXzP8Adcvvhn8RtR+EHii4/0fzTJpdw/Rgfu4Pow/WvpKSNJnX96yeoHevpTzh800SkR79zUpG8A8H8ajuVdISsWDJ/CW6VA8k1vEGVYUPcZ70ATv5e4rt2k/rTYFEK/LAoz156VSNxeSIGNuq8/Mwb9RViBlaMbrmPzB1z6UAWjL8nyKc98Cq7rG3MrGMnovrUnnRgmJZAW9VqnJb7n3+Y0gz60ASMYVlWFcySMOhOBVuFY402SbE/HkVWksUceY6kv9eakkaDydjREkevJoAWdYdv+sLDHrwaZatEylFcE+lRhISBiFnA/vnGKiX5SSREoA+UAUAXCka/MWXAP5UyWJf9fJIRGOo9aIrqNVCFCOMnjioZXF0AomRU3ckDOaALcTQyfIIwqY4NZWrT2+npmaQtknAUcn24rU8yBMJtyAPvGo3a3kYjyxjHBxwaAMvw9fXmoyESRfZI1OFWQjLj1ArZa1Yz5Wfb/slev41mILN5gGk8yVTxg8itKKEh9xaQr15NAA1vc4P70Ag8YFUn1KzhvPstxKVlC5xjgCrzBGcKzSAexpGS0XB+zq5/vEc0ARweXJKZISScdccVP5aH5WOGznNIXxhkUAD1NRG5RpD5RV2HVQOlADZ5XWUbIwwHXFMe4ZVZpYcIByxqdmP3kRAe9RkouVYbiepPagCJbodWchD0B4p1tNNuYWkRA7kHIqncrxtRF+bozc01J9WtlCWogk9c8CgDTuYr2ZE3TCPkZXPWvz/8Xrt8d6+ueRqlz/6Navuq8m1XaJA8Ik445YD8K+FPFO7/AITbXC5Bb+0rjPufNarhuJkar8ozuz7UU1QcfexRW5BVu+AevuMV9R/sUSCP4e69lgv/ABN+M/8AXFK+XLrLA+vrX0z+xo5TwDriqrljq3VVz/yySsp7Fo99a6mW0EmwM3fBpN25c5bLYIz1FQCOblCsmG+7j+E+9PhguFVfMZ2C98DNZDJ42U5Xdlk6jvUdvJK0j5CKv8PemKqecTJG+cfOxGBipkCEeXF90jII5waAI2JBWTG8g/MQOlWlcyqGVY8n19KrLaxzxOsgAJ44P86m8iJUWPcFCrgMDQA6WJmwWbHbC1US14BjkZlU5I9T71V1qLUV0yaTQbi2kvQpEX2qQiMN74ryDUfHvxe8O65b2eseDbbU7ZwWY6YjPvGeSGGcH2IoA92W4Ty9xBAHtStPGVODniuEn+I/h200+3m1pb7Q5LiLcIr23ZCCOo9CR7Vxuv8A7QPgfTyPsH2zUXUYIjhIUn6mgD2RcyHOWK9DkUrQjZwCMdAfSvGfCn7QXhXUYnXVDJpk287BJyrL9R3rXHxr8Cybmm8QsIz/AAC3f9DigD08eWF+Vxg+hpjox6MQK8cvvj74NtS4givrvaDt2x4z+Jq74e+NXhDULBLi41caddO+0W9ypwv1IGPxoA9WeFZEAZ2AHTikTaoChSx9TWNpviPS9XiiOk6vZXhc8iKVWIH0rU+yXCMzPcs3Hy4XCigCVJFDBVHOew6GphK7EhVGPrVMQq88jDg7OQOmfWojYt5TKszZJB2lzQBfO1gTtVm7VAAUk3sgDZ4OaiCzxgqjjYozzz+FPDGOMMyh3ODxzQBYaR5YxkEA9Dimm3bBKsxz2Axis3UNQ8lkkmkn2lwohjiJbP4dq1bW4Dpuw6H0figCtIkcA3SJIzHsO1Sx3sPlMLeF5HB2lV65pl/NlR8pJPGDwPzqCK5S3VQqhppOCI1yFPvjtQBKE1CZz5trCFwCpL5IPuKvCNzGN2N2OlUWmuZYvnBUjuOAaqa7rNr4f0e41TU7xLe2gUFiwySeygdSxPAA60AReLtf0fwvodxrmvXa2dpbJl2K5LHsqjux6AV4H8I/h6fGHiObxtrml3dn4a+3SXmh6DIxaKNmOTM6ngAkZAHGfaprt5PiBrTePvihONE8C6VITpWmyv8ALcMP+WsmPvew5z0HHW4PEHjT4yJJYeEvtHhPwBCCt3rEo8ua9jHDJF/dXHft39KAH/EebQfFviUeGfCXhuXW9YbJur4Xk0dlZR5G8lg2C3H3VHUV5T+0D4U8R+EvDh0q1j1O60N51uGn8hfLjAXGHdRnOecn27ivatG8SaLoulHwz8KNC/taGzG2e9EvlWMOOry3T/ex6Ln8K4fU9WbxBrH2V3uPiJrauGW0ty0WiWh7bl484D1c4PrQB8xyatctp9vYyeasEeRGsZ5569uahM0cJKSSzQkjI8xOor7f8L/CRdV1KHxD8Q7uHVL6NAsNhYxLDb2y9lyoBI+mB65ryX4m/CHwynxl1nw7ZaWLSG90A6lpEMMjALNEQZIxz/EFfrnGaiUEylKx88xeVNKvmzRGIYONwBY9vwrRs7qCPXrDeh8uKZJmKkcqD2/KvoWD9nPwBqnhmHxHa69r2j2k1qLkLIsc6qMZPOBnnivFZvByWni2w0tLzNvdSsiTTRYIQH7zKM9jnFYzlThJRlLU3p0atSDnCN0rfjseqfES+m0P4gaF4mcvHbala+ROWwDgEEbu3GR+Ga5L4m+F/EOo+Jv7Wtrd54G+e1lUFsZwVHA7DjFegeKPg3qXhzQY77V9QtL+EyLDbfZ2keV3k+VRGp6k5/Ksf4lWPi/wVbadAj3IlvZBDbol4SQ+OmzOen4VhTw1Sko8tm0rfImVSMr3KunJquheDLXS7vKavrVz5cRzgxpj53x7DNbPi+8OjafoY05eNP1O1uJURS3lorAKW9ByBz3rzvxKvjax12xk8Rx3drepEGtftQ4CkjLKTwRng9cd69g8C+CvEniFbm4vLq4t2u/KgvZPNQqY1YMMR8Kw4yD+NOGFnzqUu9369AlUVrI7D9qXwW3iPwrZ+MNEt3TX9GxNG8f3pYOrD3x1H411vwM+IkfjzwTb3MuF1C1UQ3iA87gOG/Gn+FPGscfizUPAvi+2g06/QF9MLnEWpWv99SeA46MteGXd3b/Bv44pfaVdJJ4X1glmSFwwjQthk9ijdPYj0rvMD62Vk2KzlSB3JqveXaxACK28xmbC/WnWFvY3ccGowzfaopEEkMgbKlSOCKmuIbjzF+zsqJ1PrQA0b3QebEoOOgqs7r8ytb8egTJNWJ40B3uxDep70xTKfuw4BH3jxg0AZ0fnNMyxh4FTGVZQc1Mgmj3LMQN33SB2qYR3CBy8ybj0IXOKhmk5YEFyoByB39MUAV4LeaR2ZLudkzydw/Kpra2YyO0lw+MYADYxViDMkLFCqZ56f4UQrJDA6y7WPO0gUAVljYSsSG8sDj5yd1T2siOAqnBHOGWnwF2UFs5I5yOPwpjTXbEogjI9cEY/xoAV1Z3bdudTzjHApHnECbVtwyj0WmiV4VkTzE6ZG3lh9ar2MFwt5uuL5rlZB8kWAAPy5oAJL+PzuI59/pswKll1FYI1NxA+1uh21TnMiXLLNapgt+73rn+VXYpLg4PkoUH8Kj/GgCsrxbWe1Cxj73+r71mX3jfSNGkf+0r5IyqZKqctj/drR1JINQt5I5mktHAI+RiM+/FcVpPw58L/APCQy6gZZr67Iyyyzb9tAHRaL4vGuSCZFeCyZgIZGGGk/DtXTvDM2GjdWQ9COorBWxKMYbaBPKxjoMj6Vu6S3l2giV2dgOC38VAETW90pLyH5e/NVEvLdJ1QXESyHoA/J/CtK+eNbdnuGcAjBKnNcHcWPhvTNSk1m1mvI7xlCEs5dSPYHgUAdlHNPJIWZBsHGcdab8sp8tgdvv2rl/D01xcajPOt1etkDMT7So+gFdCuoiKMtcW8uOchl2kUANvbpbEbGSV0YgfKm/8AlUiQb4t8cjRJ1xnGagZvtULNZ3IDEcZA3CmWv2xVRbq0Lded4YmgC4HUhSIGkUHgsOn+NfBvi4n/AITnX84/5CdznAwM+a1feM8zxogjUhgfu8AkV8HeLgW8b68cFc6ncnHp+9atKe4mQoRt/wAaKRE+UZzRWxJWuj8u3kn0xX0/+xXIYfAOuNxt/tY5JH/TFO9fL9z905x+NfU37EbKPh7r6uuV/tb/ANopWc9ike4PdPKNsTY6EMoyCKS31JZ2ZY49xQkMB1BFQRXNra3Bt1liC54jZgCPpU1zNCZixtN6AZMikZ/CsRkqTuxZHtX69DyKSOebe4+yhFUevOafDKxRX8slTgrnqPrRLcSKV8uNmUnk+lADUukPYLk85qCWKMOW42ZyDnIzUzxwnKyKoVsZzjBqUxxthgN23OM0AZyFZJGETxyEcMo/hH9KHjZhJGwmSMoeUfBH5c1PLcW8Mu37jnou35j9KeWjaBpdzgqMnFAGfJbw3KQrdiOcp08+IFhTbfRbEpIo0awiJf8Ait1Ib34FXoG8qDfOygYJLHGR70guYJrf7RHdpJCpB3QkEEfUZoA5fX/hX4L14zPqWg2RmlXb5sSbGT0IIryfxX+zbbx28s3hvWZzcjGy3vMGMjv8wH9K+hbW6juJikCTlQAd5TCHPvVrcOFZcj1NAHxFrfwf+IWnXItxoEt1u+69qwkX8+1czqnhnxBos5i1bRr+1YnpJE2D9McV94a7YtdW0f2fU73TisgYvAoOcdmyDwfwp9zYW0kSLNDFMOqknofXmgD4F0+eXS7tZGFxbyDpgtE49wa7Hw/8W/HWkoY4dcnuosYVLvEgUfU819W6x4X8P+Im26xoVrcGLKKZ4w3Hsa4PxJ8BvBt9IGsYZtPO4szW82cj+7tbgCgDzLQ/j14vW+SbUl0+9iGQ0RUxsfTBHFbem/tB3h8Qxxa7o8cOlSHDmAsZIx6+4rYh/Z58MtDLm91MTyKwidnjwjdiQBzXAeKfgH4105lbSJbbVkOQwjYxMgPqG4P50AfQcXxB8B3FnBcQ+LLBIJ8AKZMMM9iOo/GugtpdPjjM8U7SRvyjMxZPwPpXwt4g0HxB4W1MaLrVlJFeOgcJEQ7FT06VpX2j+OLHwiusXiatZaN5qxRmaQohc9MLn29KAPtRLprsr9nWNlDneQ27j2q1pN1Y3xn+zB90LlHEiMhyO+GAyPcV8feDPBvxKvtIh1jQP7XhW7kAtRHK6GcDq2c4VRjqevaqrfFj4h+H9We1vvEWoi/sZzHJbXcYZTjqDmgD7MdpJpPLkUAZOfm/oaI447ZRvjYHOPkUnr34r5Zb9pTxM90GXRtLEIUBo1DDJ9ck8VsaP+0pMLny9b8PqqyOPmimJ2j3z/SgD6E1jWrDR9HuNU1GZ7e1tlLysUAwPYdyTwAOSTXzr438eWviTWY9Z8Rx3B0uBj/ZGhxEeddsOCznoo/vMeAMqv8AEa5L4yfE/XPHV6ljaxnT7K3AYQM+Vtv9uRh96T0H8I6c5Ix/A198N9Ns5bjxH/a+rXQH/HtGNq3GOiO+eFP90cfWgDf0lb34peIFmv7K/wDFD2UmYdDtJfs+lwADgSTHjaOM7ck9MYrq/E+rRy6paaNrN6PGV/Gnl23hHw8hi0y2I6LIy8y7e4OR6gVzvh3xja+OL1fDmseJbXwH4WRtsOn6fBsM4J4VpAMfi3H+zX074A8JeE/C+lRw+FbPT41K/NcRuJZJfdn6t+eKAPJLb4feMfFVvCfGl1FaabAyi38OaYwhgiHo5Xjj2yfcV3fhLwvrmiyW9jZyaXp2hxuWFrbWm7efR3JyT7816JPGzxmPKqGHJ6Y/Kqcm6ApGkjuwHO184H0PWgB8UWy4EuDHx2AGR7+teM/tGs+j+Mvh746VF8my1cWNy+3kwzjBDe3X869S1HTNQu5I511iW0hjzjYAd2fUMK4D9oDw3JqnwY160GqXN49rELyDeFJDxHeOQB2BoApf8IzqOm2uq6EizjTft7vZqXypgb5goHYBiR+FeZan4VutQ+N2iaLbWrSSR6ZNdMgwDjJGf0r6D+HGqW/ir4faBryYb7XYxM/f5wuG/wDHga4zQdPXUf2rtblQlW0jw3CqY7M7Z/kTXys8FVr42rVlJ25WkvlY9inivZUI0490/wBTovCGiXGo6xZ6v4ilJTRbcQabbqDtjfGHmf1fGFHoM+tef2yr4x+P2teJkhk1LSPCMYtbZUXPn3bffKjoSvP5CvRfjD4nXwL8O9V16M4uvL8m0TH353+VB+Zz+FZPwI8Kah4Y+H+l2F1bbp7oNe30m/5mlkOTn1OMV9BglJYeCk7tI82u06kmjR8X6LofxG0MaXrOl31vEmXhnMAjkgfHDIScg/hg9DXjmj6t4q+C/iNNE1/zb/w9NIBZ3ar8jL/s/wB1sdUJ91r6ZFnbrMkiQ9uQW59qj1rQtG8TaDLpet2C3NjOuJIJu3ofYjqCOldRieX+M9C8PfEvQor2x1ye11S1xcaVdnkW0o5U5xwCeCDXJ3VvB8Ufh7qfg/XLK3s/iBoZLPGihfMdfuyrgDMcg449aqeIbDXvgX4iSe3u21LwvdP+5kkYNJF/0zlX+T/n79Z4htl+I2nWPjz4e3Caf410hN8SONpuov4reQfxKex9aAML9lTx/ePZ3HgDWpzb39gG+w+eMNgE74znupz+tfQcN8I/ld2nY9Sq9Pwr418dX9tqWr2nxD8PkaZqctx5epWEj7JbLUU+8jD+5IBgHpkCvpz4X+LNJ8VeDbPWLOQR+YoWeFc5ilHVeaAOxupGaFz1O3KAcHPtWPG141swnnl4YMFZdoP1NXnO1V8tS/cFiSKila/ZSUELJj5go5B+hoAkhuriZGWSJITjCneCKqqPskXmX0ttI5Y58sYAH4mol+xtvinQylfmJL4Kn09RVrTpbW5iLx3EMqKOFC5YD3oASee8/s83GnRlnYjYCw5H54qHTr7UbiwaS7spbSUMQY3cZbnrxxU8cUE2I45ThG3BdmAPcVX1jWZ7S4+yQ2bXdwV3bQhxt+vSgAlu7rMawxmVs/MmduB/vU6OQ+aVkhmhJHUvuXPpWa2oia5imuIdShk27ljMI8sn0yDW1aS3FwYpNsXlscOFYhh/SgCtdTNY2RnW2muVB5EQJYc/nUltLvvFn3KA44REJK/nU+pbAmPtnkAEDOMg0+1tdsisZsnOQxGDigB97M3CeS3PRivQ+tSWhDx7SsgGMZYdamk27Mu5b3U1R+05mEcUM7c8vjAFAE7BFwsCxZx/FVKCOee6VlgihAHzMqfeP1q35UcbiSWKNW9Sc/rVu3kjYZVgc+lAGNrlvr0c8dxpEVjcIvLwTsY2Y/7LDgfiKdHeStbxHUrVrGV/vokgcKfTI61c1fzDbubNVNwPuBydufwrIsLO+j3TajIssx/2RsA9AOo/WgBdRcJEI7cl1ZsnKnH51ji2juGkjjuraV9xDJt3Y9iorTnnurjNtNaFYmUhnRcDH41d0Gw0/T7XZa20dud3zhVHze5oAo6Fo19ZqpjWzj3D5vLBA+uKs6vZFoN17I8+OiRrirNwbvzf9C/dJnkuuPyrO1vxNpOjwCDUr6P7UeFiA3SMfZRzQBwOueIr/Qr57PTfCepPa7ceeJI1RmP+0xyK5fxD4g+ISwQ3VjZ6dpu0EwoXe4mlJ7YUEV3VvYW/jLUmkZLiC2HKeaWCkj/pmcc13+lWtlpsSxxlBgAFsjmgD5H1r4v/ABQsrh9P1O6+xTgAlJLNUcA9DyM15bLczXmoXF5cSF5p5nlkbpuZiST+Zr2n9pKbwzD8Rbm8vtL164vG2qRNII7aRQP4DjcR9K8Tjkje4keOLYjOSqZztGeBmtKe4mWweByB+FFOCgjO1T9aK1FoV7odW7fWvpH9j1JF8Ca5PBLeq6amfkib5W/dJ2wRmvm64/ycV9P/ALFfmr4D1x1WJ4xq3O44OfKT2qJ7DR7NFLIyRRXlnI8sqfM5jCkDHTg9ferP2aNo2ieCSKMYCsHOTx61FcPf3EptxZNahhuW6jlDr+Rwc/hVq3meJsSXkToE+ZCoHPqD/jWIwij8qIkrM6cAAyFqxtP1+0k8QT+HSxtb2KFJ1jncASRuSAVOfmIIwR2yK27bdKrMxcMxzhTlePQ1ynxC8G+G/EH2K41yZbSa3fdZ3sUwgnhlyCDG56HjpyD6UAdHcQ6lGs32d43k4aMyj5QO64459yepqq81wbuKOa3uoUaIPmNMgHuHbO0EemfxqloOr6hDrUek3l6dQiWPaZ5bYJLv7FyCFPHcLzmtXxBaXkkUjaRdR22pqvmIk4YwSrnlWA9Rxkcg84PSgDmdD/4T3TdWFtdQ6LrmgO4Ed9DK0N1Gh/vKxZXx9RmuktvtaPP5ohgt2k2xsj7i+emRgbfwJqzZ2sKw+ZNYpaSOQziBt2TjnJAG78qhudO03UrfE1nHLEMHbLEVwQeuKAKEunX1xfb/AO2fsUsc4YeWqOtzDt+4ynsCTzgHgcmrNzdCw1G1tLO0tJFlzmCGREdB/fCHG4fQ5pbG4aW5PmWEsCRExpI4G5x2xg/d+tSOqygvHHB5YfksPmB9qANJJJYowLgRswHLIpGR9PX2rM8Pazo+tTTmw1ONrlWKS2pkAljKnvGeR+XNY0knirT76GUg6hZpOQ8YdFdotp+ZRgcg443HIya0NT0jRWuW1S/0+0llBAjuTalpUB9WGWx9OKANyaNdwZtu7oGxgisK41yMas+lJFc/aYgGbMeEIOcbWPDdOg5qe6MKg2Yv289Y/MWNJcuF9QD27e1UbH7Jc6rDJDeXaTQD5oiuImYju20jI9iKALGktdRyMjWzRB5Dt3N90HnODn8s1rvbOfumMv3+XqKpeIBrElr/AMSu9W2uRh8yRLIreqnpge4q9YXFxLbRm8SLzQuWePpn09aAGwwyrjhcA8DGSKjS5/fNasreYvdlIDZ9D3q2sxILBA3p83Ue1VbhzJKEkKgY3JlDuBz69PSgDy/xt4A1nUtUvdQ03xRDa3E4Co13YI7xYP3VlGGx9c1xXiL4e/FzXU0/RNc1bRdb0jT7kXKGQmMTkfwuQM46j8a97u7OylVri+YBQCS0h2hfwPSks4bFbeKayiiMaghGQ449qAPPLL4o+IYfEN14PHgFDqunwo5it9RRYXjOADGWAyPbrXgPx18M+MNY+IkGsal4Xi0+611xHZ2dvOksrlQBk46n3NfQHxesLPTLvSPid9jnkuPD8o+0W8cfM8LnaTkd1zkZ4rybTPiXaan4w1Px/qFnNq+sWjGLQ7FiIrSyh6b2YnJc55AFAHhus6Vqeh6jJp+r6bdWV1GfmjmjKn/649xWl5gtNOgF35UU4OYo44x5q57n/a9zwvueno+k3kXjzU9SufGniq1he/kjS5mMDyLFGkgZYYAp2qOOWPr0r0TVPgVojWFzfeF0tNVNyFeBr2d157gOmAVI9utAHy9cXDSwi3ZVggUkiNCSTnux6k1CFjCnsq9AK+vdU+EXw/0+KwiPgie5nnIW4eCaR0tzjkvhsgZyMgGsSf4BfDfVr54tP1bUbeVQS9pDco7x/VWG4fjQB8tsYJCpaMnB61e03WL7SL23vNO1O/sZoXV0aGUgZHqK+jYv2bfDLWrsuv6tvyVV8RlVPYEY5ry+P4Qzaf45tvCfizUxpc2prINLu48SRSyKflVxwRn+ooAiufjr8SGmE0PiGWI7cbREm0++COtdl8DfjV4x1z4had4e124S7tL4tG820RvFhSd+QMdq891/4SfEjwrrASfwhNrVuj8SWeZYZV99pDL9Diut8DfEhfBtzBb6z8G0s4S6xyXENtIkvucyA5+mRQB9Wtpk0qN9i18yKeUEqpMo/LBrHudC8T/Zr63/ALSs76C5iaNoTa5XkEYC7gRn6mmW1x4VuGtVs5reCV0HlQyEfKDyPlzkfganvBqlrf8A+i6RDf2b48x7e9Mc0R7kA8MPbOaAPlbwt8RNW8F+BL/4f3vhxrx9Pv57ZizunkEtkZK9NpORzXqP7O9jcH4veOJpree3a3tbS3kP2rzQDsDctnLZ607TZrHw7+0n4i0ia4uYrDxPp0N9EXiD4lXh9wYHPG7pWD8NNRsNLf4n+Kri7eW0s9TeQmC58nzI4wduFwQQeBiiyA6Hx7L/AMLC+PGh+DrVTdaR4ZA1LVASdjSn7iH6D+Zr3ayFvbwonlbCxOdoJANeDfADwveL4Rn8W6rJe2mp+I7s3rzR3Yj2xsTsU8E9O1esR2Xim0nVre6s5wilY/PkbLZ9SBQB1ZaHG+RV4HXPauJ8f2t5riQQ6Tf6jZmMnc1vP5Ix7/3vpUd4NaubxUvre9tJ4R8slpdpLDkjrghSB9aq3en+NjaxOutIgA3Ei3jVwPfrmgC5a+Cbe6tl/tCX+1yoIVbuMFWDDBGe/HrXlninwPrXww1JfFHg6O9udBDFrmyQFrjT8Hlk/vxe3OP5er6LbeNLOwaOXxBY3Z8z9072eSEx0O0jv3ramk1v7EpfUtM3E7SWhYKfp81AHzH8V7Sx8WaVN488MGNtRubfZrNnbnCalbrz5qDtMmAcdeM898z4D+ME0nU7a5lvnh0bWJxa6hsGBbXWPkk9g45+oceldr4/8Ba1o+tXOpeCzLdTT5uNQs4LdYoQOu6ME4WTg8d8+9eb6rpOk2UNz4s0Yyy+GdRxbeI9OCYudLlzxPs44D4YEAYORgZoA+uLn7ZBFLb3ERuLPaNri42ydPbls+1RafrmgRMtrJqccM6na0W4ls+47fjXnXwD1qz1jRrjRdTmWXXLHCG4RyTc25GY5VbP3SCPzFd5pPhWPTbqa5tbezd3JZJVjZZNx6lvmwx98UAdHBbxXiOyLhW6MwGTUr28cMWFjDEf3QBWWv2iOdlZAVJA378MPcrj+RqG8k1qG4gksUhvsHZJCJAjYP8AECQc4HUGgC/JOrukFujqRyxVsEf40qJuYw7Wc7twZmIINT2LNvZZojG3XhcY9qbHLIssioGjVTlRKAUk+hHINAEj2sZYssbBvUHBpbZZQTtjCIeu7kmorm9gDqRdwxjGcE85qcBZlws75YDlGPHvQBDJaxLueZl3MDkEcVnWF1YSztplrJIVzkphgPfBI/lWnewzNb7EuGVx0bPWobW6kmVUljfejHJAwD+XFAElpf2MczWPk3MLx/8APWJtp+jdD+dF9qUcEqwyTCEyHETOOCfTPSn3M4jXb5m09cM+QR702CP7VhZIio6DBBB96AJVjmJXzJFB77BwfrU6qsUQby+Rx1qNYfIc7NpPakeU7sMjYx17UASFkjiO6KSQdem41Amy5bOx1QjADDBFPZjFEW8w7TyB2qks00k5ZGESZGcnNAFw28Rj8vnp69RURht7fc2ApP8AFmralcbzJuAHUVDfNC8R2qHbHABoAwvEl3rMWnsmin7VMc7VGBg49T0Ga5nRvDiNENQ8VWcVxq6nf5/kjazkdiOoxxXSw3F2t08fktjcMYXdjI/xq8kMkiFbhGQDoVxhh68fyoA46O8t4ZkjtbGVJ84aRnKoD7Z/kK1Es4lmE94zRyEksVX5fx9K20tkYt5giaJflVgwP6dqqatFGrAx+fP8uwpGcgZ6HmgDH8S6L4f8UW507WNIiv5DGY4JZkCkAj+Bs5H4elfEup2X9m69qGnbs/ZLuWHPrscr/Svu/RbG8ktzBfTPJuk3AyOCy+3Svh3xgvl+OdfjX5sancgcekrVpT3EysuMciilUNtGAKK2J0K16TkjtjjNfS37Gm8+BtbQqrRHVDuVh1/cp3r5quk6k/8A6q9V/Z31PxtNDdeE/CMNra/aLk3UupXJykZCKuwLjk8A1nPYaPr2wS1e1dYIAsZJJVXPJqlY3dnIslrc2l3BIN3yzw8lfUEcGuNHhX4mWcvnR+OLWWNUyV+wAyFu4zkAr+tXLFdejY6f4t1BTAZI1stRtB5buepWRSCByMViUdbbwTxQr9nvPPiY5RpBkhT6EVz/AI28K+HvFclkniCJtQtbeTfHbTNiPf8A3jjmuuj2ra7Y5kfavUY5/AVzur65e6XLEv8Awjt1fQu20yQFSE9znmgC9bW2nWsEdvZxyIqkZAJdYyPY9PwpmmXF0+4yXUsu12AJC7ce2BkfjVuSVlgjuDAxAyxGPmAxwMCmK5LiQhkVsMQx5A9x2oARba4kOG1SU/OXIyBkf3eKES6giYNd/aY2b7jAA7e4yOtSCEykyLHHgj5ZUwTiobG5eCMJs+0Ru2EaKMpj/eoAp3+nw6pGfImuIlZsHDshBHpkdPzBqO2j1G2KWd1akQumDNBLwSOoxjip9Y1Sw0e6X+0LnyUk5jG8A5HUkelJpF5Z63D5i+ZJbzowjmjnLRsAenHQ0AW7jT55YDELgiMAspz8ynHXPeq1tBcoi213vkO3cJEZgGP55FaC6d5EPlxu4UcgFyareVMVZFvjBJ7KDj3GaAKmtXM8NvFcQafd3BSTAS2VXZ/UZZhzTfD91pbwbhcTW73LsVW4haFg3phhgH2z9KZFp15bXl09tfT3Cz7QI5JciL1wD1/OuU8Y23ju3u1j8KQ290ZHUyw3wKwso6ssgJKMPcHNAHYsF3vFFqsUys22SNCrFD3wQcqfxP0pjtMDJZ6beWK3x+bawYBkBwchSDn3H5Vwemaz8To9SeLVPAenwWpDMJ7XUwZO2CysmD06gVs6H4g1S/kM2oeFrmzEZxvMsZJ9W4OV98igDtILqPBIyJQQjAHKlu4HGSM1Xub9ZDLaq0fmxqGw2R8pPODgA49Aa5bU/EdhZSjztNv2HmMjJJHna+0le/IPYin6D4tm1SKOC38NSw3Y2meKYMRCcdCQuOnQ59KAL0FjHHth0+BIIo5MjzJWc5IyQVY8jnpnvWw0TyRhpLiNQQMrtAUcdOPxpllqN9OU+1aZDA5fBUzbsDHb5Rk54x+tSzW6O8jNMI42Hzc/dwM8D1/woA5/xl4WsvEtitnNr+qaZFG3zjTrjYZBjo3BzjrXl1p+zvcabq51Tw545e3YHNs89kspwRyH5wefavZEguL5I5LbV8qykLItsjY47g1U0uHxtbah9n1O10e/s5F2pfWkjROvoWibP5qx+lAGB4c+Hv2GzlbX20bxBMDneukQQFT3+717da6y2+0KzWNs1ulhHAuYjCygLznDDjHHQcippvt63ASK1jjAbMhkB/eH2I6Hv0p8q3MbRyW9xHaNtJMbxhvMPoWHOMZ6UARabq2m61GY9O1SwuWh4lVWBZB2BU/MPqRWfdeGfD0viGw8Tz2lrba3GpghmWb94CeNoIPz/Q54rWuNL066u/t9tLFBcOoV5YoUJdc9N2MkcetRTeH9LuoE/tIx34Rj5bGPYYye429G9+DQBiaHD4m03VbyHWNWtdXhlBktD9l+zyx8H5WKAqRnHPBrlLqa08aanZ6Z8QPh1qWlPHPvsb5pPNiDdissYyh/3sDpXoEmlMLFUt9Quz9lBVHePzjjGMMSMk479feqkeh3l3YrHLqj3aAfu5WiHfrkfTI56UAR2I8Y2U+oreXun6lbA/8AEvAQwSKM/dlbkHj+IAVleFvHOg+J9TvNDtmkbWNNcx3llMpyrZIJB6MM8ZHtXQx+G7NrSK2vlaZVJ24YhPbjP9ay9K0fTbGOae/0tmuwx2SyQqLlEJ4QOmCw6dyegNAGoltaxzyNDZqDDw2QqiMdwe9XWgj8yOSO3jWQ/K3QOR68da830jwRAs/iZo9SubiLVYmCfaJpUuLKbGAPMzlk56Y4x1NaPw80fV7Ow0+y8VWdpf3VrFLbzXtvETJIpI2HcSOCAdw9gaAOF/aEso/D3jbwF43DBoItSNldNJuAVJPUg5AHP0ryfwsG8X2Nj8PdPjW4l1vxHcalqT4y6WkR4G88/Mc9fQV9TfFLwnb+MvBF7od157qqedBJcIDiWPlfmB4Pbn171xnwE+HGmaR4ftfFh0+Oz1e7tvLMaykkRZ4yeMMcZ/GgDrb3TLGfRYLO0lltkjKwxxtIFKbeAp3DngdRVuxh1eG6Bt9QSSxj4khl+fLezbsqfYipZLTTDb/bpo7M21szBs24kAJ+8JAeeD+FGs2OjPcxX8Njavc2/AlgYAg44GAcE88A0AR3PihLSaWzubVHeIBnKTqrKSMjKvgj9RWfo3ia+vfFiWO7S3t/JdTFFKWuC46q21CoI74amQaVqWtLLG2rXSIxUotxartCA5K4wGI6jBPpXR6dbw2N7Fpv2d4YmYvbzW5WNFODlSMjJ69u9AFm5WK10830mnT28qKWZFUSd/UdR37da4/VPHH2rS5TYeHbm7UEr5cVxCZCP7wj3bv0r06ExO6I0n7yM7lw2CR0z7iotY0XR9Ytmg1bTLO+ibqs0QbH58j60AeJ+HfGWj64T4fub640O9kYwj7dYGBnJOMZBxnPQnvWh4s+B7JYvq3hXUpE19Iysy3ZBg1FMYMcoAwMjjP51N8Wvhky6BPJo9vPq+lA+Y2mSMZLixIH+uspGO4MOpiYlWHAwaPgr8ZNN1iBPDGv3qx61ZjyVkkRk+1hRwwDchyOqHnPSgD5q0jVdS+HfxFiuobG6sI7SUpLYTHDwAnLwE915LIfTOM19nWWsaTqGgWutWd6gsbxFeOUnAXPY++eK5z4yfD3w1470xdRkkOn6pAg8q+W3ZiU6+XImMsv6qeRXJfBvUrfwbf3vgO8uGu4Jma60p4Zg6SRY/eRjdjDKf4SFJHOKAPXxFE9srGaPpklW3D61C8cioHh1CJFBHDLx+eaqanFbyaRJNIrXMezdvhhy/qOBnJFc7BZw315A8mpSXDwuHS3ki2IAVxl1znd3yaAO3eYBgzGQn1AyCKbdXVpbQhp5VMeerZPNVTbrFFDPGwSGIHzYt2VIx1z2rkvHUmvYtNR8KXWnmIkEWk8BlS4Pdd6k446cdRQB0T21veySSWM3kOy7d6Q/MhPRhkAGtrSbVYbVY5nkldRjfIm0n34rkfDfie7u4Dp19Hpuj6uDuFqS/zp64YLz7KTWlJ4ojjvotNaSxM7cSRi9jV1IGThGO4/lQB1M0cTqA4Uj3NZd9cW8HmK8mEA6o2Sv1FPint7mUKtw29cEjgg5HtwaheKAXrRy24YYBEp5DZ7UAZlm8chZ12KTlTcMmCPfmriXkNo8dreapbltuVZ2VWP1GauPp8UZBhgt9jdQ5ODWfNa6K08Vrq6WRuZ3ZYEYh1YgE4XI445xQBs27q0e5ZFbdyCDn8s1U1KW6jiDxSwBVI3FsjjvUum6TDptokFnC8MaDhFfKj6A02OW0MnktLCbjvG52sR9KAIrZi7+WbwS/xcD5SPrWlNDG8YAjXiqK24tiTbB13c7OoqC6j1wPNJZ3lsmVGxbiAvGD3OVIagCxLcS27D7oGTuGD0pxmD8qyhuOnPBqjHe6yMrcw2ToAMyR7hn3HUYzU8UcjTh5lWJyPlZQSCP6UAT21rIWLs2FPTBzSaitvDG0s8xQL0Jk281It4sUe1gH56KKzNT3XqtGFHU/L5e4/98nrQBXE0V/AWtLhZUzhgopJ7dLdo2htnmIXJBfBH07GktoY1AkGo42kfIUCAeoIwK1Zlibb5d0I2YdlDDP60Ac600wvLeV0ntFEmCgQZOemT/hzXxR4vyfHGvk5JOp3PX/rq1fcMNo9xcSQ3m+5iMg2sYVj2D2xya+H/ABcm3xvrygnjU7kZI64latKe4mVkB2iilXdjHSitiSK45NfTX7HNrZyeBNae4hAlGqnZMB8yfuk6HtXzTt+YnjFfRv7LPiTw9ofgfVoNY1e10+WXUt6LMcbl8pBkcVFTYo+goxNHb/6wXKgZDdyKzpiLh9pV1jzwvGM+9ZJ+IXghSvl+KtM29x5h/wAKiPxC8E4lD+JtMI/gAc5P6VgM2LK08+3aMRy2p3HDbQD+dReHdO1HT/tUV5rD34aVmt2ljAKoeikjg49cVjwfETwWqpt8R2cf1lzipj8QvBO/d/wlWmeuA5/XigDobV3Erx7k3n7y9PxFPWCRlEsU5jJ6hhkH2rk2+I3guU7zrWnq4yOZeo/Klj+IngueJoZfEFhEp7+fz+goA6h5o95tpB5Ep+YEZUN2yD0qtqKGSWKH/SEkXDCaEnqOxI7fWueuPHngm4he3k8TWDIw2ne5PFNsPGPgG2y0XifTYm/vCRsn86ANnX7CPVFW21LTbe+DBkDyKDhSOfSotJ8L6fojq2hxvp+wqfLinfy34xhlYkfj1rOuvHvg1nXHibSXixghZSrj3HFRp8RfCwlCjxRYCIdQ7bifxoA7JNQLRKt3B9nmJwVEmRn2amrcQzSrE6OpkyAJFHOPQjiuMvfHXg+YbY/FOnhNwJBcn6ii48beESzPD4s0pmP3d5IKH1BFAHVSxWqpcfZoo2mQ7mU8DI9T1H1qSdVVhcossjAY2K3QH07VyNt468IbDI3irTUm6N8+c++fSm3HjzwosEhTxNpdxJ/Cu/buP17UAdNcqxhkQea2/P8AqznLe2TxWY2pa87R25tQXWMGRpUwDk+xPIGOQfwrKh8Y+CXiaKbxTYNuUHZI52qfZgOtXB4/8Gbwo8S6cAnrIdrfpQBIbUzW0T6k0U0rSh+IiyoB1Vfz6+laVjqEsKLAqQSFyVEafJ07gH2/lVBvH/gGYMsniDTFBxj58gn8qxtR+IPh23u2u7PXdFu4gi/IZCJMjPQng8HAHH1oA7GC71Sa6dZrCNYQwVGL/ez1OB3HvU724gZpBbW7u+Qdxx/T171yGn/EXwaYXuP7ftoTcMJHiaYhkOOw5H1FZs/xV8OJaYlvmuArZURsnmY9OG4PvmgDttO1S5n1D7JfaDd2cin5J0YSRMPUMOn0IFbKO7xsQY9wPBPIH1ryvwt8VvDF5dtZXU93pyxs5W4vHXy5R25VmIPtW0PiB4VUlk8TaWP4X/ekFh6jjHFAHaXIvPLleFVEmMbc7gw/TB61lw6jqG4f2lYpbx5+UorSPj3A6GsyD4heCfLPm+KrDPQgyHB9+lOT4geAd5kbxNppbGM+YeB+VAG7qNp9phja1kXZvDAheVPqPQ1Xs7II0ry2jm5Zl82aRFXztvQ/KcZH0FZP/CwPAUc0bL4l0/jgFHIH48VN/wALF8BqTInijTgSORvPP6UAbscESypcQJtlB+ZhIQHHuM8n60oW6ZXXKxMxOwsBwfXjrWBL8QfADplvE2mZxx85/wAKgm8f+C3D7fFunYIGwFjlT/Ue1AHRWVtcLbyR6gURy/34myj++COD7c1FNp/lh1ZmmRFG2PGPw44rjdB+I2hm5ubXXNf0OSNCPJuoJSnmL6FOcEeufwq8fiD4LMkm/XdMZRwrC6ZSw/KgC9rFvO14hitrZ7WRR5hkcrKp7bR0P1zms3RLeeXT4xZNq1iIZnaRpXilkY5I2uDuyO+OKk/4TX4esB5niayc5DJvlyUx74qcfEPwWt2o/wCEj0wwbD84m5z6EY/XNAEo0q0u3ka8YXNnNB5ch/1PmnnOVXCkEcYrC0/wWbG6afwte6toL5DBGkW4tn7YKFjkD6il1Hxp4YNtPFa+KdFjV5MjD7zzyWwRj8KnTxh4HiRDb+LLOK6VSfPE27k8ldpGMZ6A8D2oC52tucWkPnZklCgO+0Dee5A7c9qpTmZblY7CwSYBsvJJhFwfQ85P4Vzdv8RvCrWW6XxDYee23ejT4X3IHOCPY1XXxV4BllS5ufFVlLPG+VMkxIC/7I6A/rQB11q2qSXKxz2kMEPeSO4DMD6FSv6g059Es5FmlhmlW87yrISQc55XOPqO9Ydn8QfBUSSK3ijTsbvkzMWyvocjj9afN8RvA6szx+JNMOQOj80Adbp/kyQ7SqJLHwyq2cf1FWRkJliD61wVh8SPB7O8c3iXTAV5EmWTI9O+TV1/iN4FMWE8V6aCf+mhz/KgDpJV1CO6HkzQG2KnKSIdyt2KsDj8CPxrG8Q6HpuuQTLrGi2F4SoVne3/AHhGc8MBuHPIweKzR8RfBeWJ8UacWBIx5hww9cetZd78QvDUd1DNbeKbIorFpIlmOH4x1JGPXFAHO+PLP4iaXasvhPxBarphQobPUEklmTjHyy8sR6ZPGOteYa78P/iZZzRalc63pEckLrMYk81XZz02nGWb6GvVPEXjrSr+O5a1v9BZyNsQubrKEbfmJUL36YzU+geOPDOl+Ho45L2wkuVYZiS+Q7h3x8qgAdhnp3oAPhF/wml0wfXNftmgQMpgaJzLu9dzqpUg9vmBruzp95NE8csu25kjMZcICjDsxXI5+mK5RPH3huBGkttZ0UmTlo5pyGB9yuR+I/KtG18f+C8xzT+IdNjnC4Yx3JIP1GAD+VAD4fBt+95BeS+LNUikgkDGODasDgfwOjZzn1JzWjZRWtsP7Ouhd6hKWOZDZKsbA84PlgJx6kA1nT/ETwcQ7R+ItOaRhz+8KhsdMnFRj4geB4rfEWu6XjABiVwPr7UAaX9lzN50kU53ykb90RdGx93gk4OOOo+lcx4j8Hz6/IyTQwWcoXY0klkrsQSPuOVyOPr9Kj8Q+J/DN1bwzeHviDa6PeQtkJIPNglH910649weKbpPjjT1W4tte8SeEL+2KjyvsqSwuG9wxZT29KANTwj4BuPClrPDod9NFFJJ5vlTSq67+/8ABkA4HAropVurs/Y7iyIkB+Yh1C7sZ3LyCR+NcfpHj/RLdpGvPEWjSMWxEyOwZVA4DE5yf0rUHxB8FXUavca7p0co5GZuVP1FAHVxRutsyuolCHGPM5xjv/8AXqvZjRLu0aOOKMxklWifDj8cZFchf+LfAVwDv8Uwxyyn55ba5aN+mOoH9KSz8e+B7VRGup2zvGdqzvKN7DpuLDkn360AbzeH44ZFfTNW1e0gB3GEXO+MewVg3y+wIqQLcidfPuLRokYEssI3MB25OQawm+IXheGeVW8R6fd2zYMY8zDxjHPzDGfx/OotQ8eeDby1lxrWnrLt+Us4JP6ZoA62e8uAd1sY5Ys4zySD+H+FV3vJg0bIb2INnduiLL/30On4ivOrL4oQW10Y1TSfscfBljugjyc9VjP65x361uaj460GaJHsvGunWh3ZZWh84sM9OSCKAO1t4bch/JumLfxqDj8cDjP4VHPcW6IkqtGxbK8zhQCOmQTnnp0Jrkj43+HrXFs1zfWT3Owf6UjlVB7g4JI6ng5HvXMeK/FHhDWdQjW38Q2tvao5W7t7vTBPHdDsQ4OVPuO3agDv76a1vv8ARFgZcqcvhiq+oyOn6VLbacoWK3Sa5t3hOUaKU5IxyGBGCPY/nXAv4j021RE0zXfAqQxqFiLNcJIFH8J9R7HNVodbsbrURPqnjbRPJx80UDna3oO3T1oA9aez+0Qr915gMl48Ln6ryP1qPT4JLS2Z7ZIcGRsmNNoB75ya8+1HxT4Xt9OhTSfEdj5kLFgFmUFvxYggn1BFacHjzwlcR7b3WNOYsgY77ncc9CCMEH8zQB08t9BdTGGaKG6CMBN5PJVu3GeDXw94zUL411zAwDqVxjI5/wBa1fUd/f8AwuNzPLb6sLaW5OZn06+ZPNPup4z+VfLXiBYP+Ej1L7O0rQi7l8syklyu843HucYzWlPcTM47uyj8TRU69Bjj60VuTcauD8vRa0pVUeHYs/8AP2/f/YWs/btHIx6Vfk48OxY5/wBMf/0BKTA0IPDcMsFtJ9odDKqtjyxzuUnC88kY/Wmjw5As/lvdON7pHGDEMhmUthhnjpWcmpXIuILhQhaCIRICONuCPz5qeLW7yNVXbEfLRQhZMlWUEBh74NTaQ9CTSdGjvbczNKwwzrsRASdoB4yR602fS7K2iV7i7kidgWVDCCSobb6/e4PtQNaulRUMNsUClXBjID5ABJweuAKgk1W4eze1WGFEKlcqvKoTnaOemaLMWgzWbKGzvWto5Wl2AbiyBeSM8c+9VoLdrieKCNN0kjBEX+8ScAfrT725kurx7mbAdsZC9OAAOPwqzoLZ8Q6b/wBfcXH/AAMVS2GdY3wd+IwOP+EVnJHrLH/8VXOeJfCuv+Gp0h8QaTcac0gzH5ifK+OuGGQa+m/2k/GGveDtG0e70G/WzluLx45C0SuHUJkDDA96h+LTN4k/ZzOsaxapDffYre9C7ceXMSoOPTIYjHvWam9AseEx/CH4hyRrLH4XuGR1DKRLHyD0/irJ8S+BvFXhm3Fzrvh+8s7dm2iVlDR57AspIH419N/GnxHrPhf4V2OqaHdm1vPMto9/lq/ylDkYII7Ck0PV73xV+z/fal4thjSWbTrnzWMYQOqhtkm3oCSAfr0oU3uOx81aH4C8V65ob61pOiy3NhHvBmR0AGwZbgnPFHhX4f8Ai7xNpx1HRNFlvbQSGPzVdANw6jkj1Fe//s9ZHwFvc9d17/6DS/suXEdp8I7q6mJEcN7PI5/2VRSf0FNzeokj5q8Q6HqXh/VJdL1mxa0vYgpeFsE4IyOme1dK/wAJfiEtqbpvDMywrH5hbzI/u4znG70r0349+HP7T+M3hExpvj1gRQuR0OyT5j/3wRXuerXMM2l6xBEctb28iOPQmLcB+RFJzskFj4w8M/D3xd4l00apomiS3tmXaPzVdANw6jkj1rTk+EHxEWNmbwvcBVGTmWPt/wACr2/9miWWL4L3E0P+tS5umTAz8wUEcd+a8xn+LPxd8l/Mt5Ej2HezaRgAY5OdvFO7bYI8kCKoxgD+lKY1/uinc49Se9bngKTw1F4rtJfF1vLPoqh/PSHduJ2nZjBB+9jvWhJHoHg/xDr2mXWo6PotxeWlp/x8SxhdseBuOc47c1h7VOTwc9Mivs7wpeeFb74UX9x4Ms/sek/ZrlEj8ryzvCHcSCSSfcmvjFB8gPtzxURle5QKg2/dXj2pdqAdBg+3Snfw+/rSJgnnv2qxWE2LjkfhimqiZ+6MGn7cH1z2NBXHUcduaQAI0XHAFG1PYfzox36nvXrHw78LeC5/hVceLPEml6pqEseqizEdnPtba2wAhe5BY0N2BK55LsTfgAY+lKQgHIBFe+aj8KPCPhnVvE2r6s2oX2haTZQ3ENmsoWVnkz8jMMHjaMdPvc9Kk0z4W+DNW8U6DeWkF8ug63o817HbPOfMhlTYcb+pGH6HuKnnQWPn/C5ztXk+lDLk87SPpW74M0P+3/HOmeH13eXdXwifHUIG+Y/98g16f46+GfhfTfiJ4NtdHW4fQtZuja3AM5Zt6SbWAbqOuPwNO6Wg0jxMopxkAD6UhRB0UEepr3nxb8OvA76D4yfSLDWdLvfDQz9ouZt8FycZwuevp6gkVyHwR8K+HvEUXiS68QWl3dQ6XYi6jjt5TGzEbsjPfIFHMrXCx5sFB+9sH9aRkUN0/Cvfofhd4Kv/ABB4LurS31a007Xo5zNYXc2JkKRllOeo569e1UIvBngTWfG2n+GLDw74n0ZmvpEmvL1/3c0cauSsZPdiowfTNLmQWPEFRQDuX9KFVRxgAfSvZvGPg3wNcXttoekWuqeHfEDaulilpeM8guYWcL56kjGMHcMHsa09c+H/AIBvR4r8OeH7XU7XW/DVmLj7XNcb0uSFywK9vTjHWnzIVjwfy1PG0cYo8tNvYele6N8MvCZ+Lfhbw4Le7/s7UdFN5cL9pO4y4Y8N1A4HFWtK+H3gKLRPD0uoaNrd5cazqE1mHtLk4h2yOodh/dAAyfqaXOgsfP4RPY+hxQsYUkAAY68V7cPhz4N8MjxlrniBb7VtL0S9S0tbaGby3kLhD8zDuN4HboavaH8O/hvqXifV5NPnudX0eDR0v4oLW73SxSFm3REjqcAYB9aOZDszwQqmM4HPt0oCAjkc/Svb/CPgfwL4q8S3C2vhvxLpttp+mtdSafeS7Zrxy2FCHsvBHGOSK4n4o6f4MtRps/heO/sLuZGGo6Te7zJaOMY+ZgM9+56U1JPQGjhUVM9Bg9aeEQegr2Pw58MND1zwv4BuIjc295rl3Mt9KJMjy0DsdqngHCYzTta8NfCzUIbiHQnn0zUtO1qOwe1uL3e99GZVR2RScjqTkdNtLmQrHjBVcc4pBGm7gDHvXs/xc8MeA/C66tpOn+FPE/223iXydRMha0VmAIJJ6jnH1qP9nr4f+G/GmnazLrqXBktpoo4DHMYwpYN1A684p8ytcLHjxCKOQMelJ8vB2qM9q9u8PfCzQj8HdZ8RaxDcf2zbLePAVmKqohJUEqOvzKfzrd0j4R+CrnxnZaTPb3v2SXw/HfuBdEHzi4UnPpg9KTmh2PnQr82Tg+9KFU4+UAfSvbbD4V6JbafYR6rDdNfN4tGkzssxUNb84IHYkYOfetSL4Q+HdS0bxuNPhul1HTL+e203M5IwkSOqsP4iSSPxo50Fj59KIMDaCKUID12D6V7rpnwo8M3eueG0k+2W9hL4c/tbUwJSXkf5eFJ+6Mk9PSuF+INt8PLjw5pus+DZLqxvZJWjutLuZTI6KM7XyfoO5+8KfMmFjhGjUHG38qQKoHKnH0r2PwN4Q8HN8J4PF2uaDrmsXcl+9sYtNkO/APB2+gxz9as+EvAXhHx5YazbaDZ6hpGrWGoxbYb2Y7xasw3bl/vAb/xA9aXMgseKlV44ApAoDc9++K94t/Bfw1bUfG1xHpupXWneGo4lVYb075pMMZMHp1AA+hrS074SeC5/EFvdeRqz6Ve6C2pRWUk22eJ1ZPlyOTkPjB796OdBY+dtq4xtFJ5YJHyqPwxXuXhDwh8PvE3i0adD4W8S6Vbw6dNcyR38xRpWVkC7PYAtn6iib4eeC9RsvCGuaXZ6xp1pq2rCxuLG9l/eMh3ZZT1H3evcGnzILHhrLwM4x0PFBVfevonRPhD4R1ODxfEIbtbiw1Ce0sD9pPG2JWQEfxHJNY9p8MfD0fwTtfE15Dc/21KkUrETkKFknCj5f900udBY8NVFHGPzpxRegUdPTGa9x+J/hL4f+Frm80m18KeJ5bpYVaK/SUtaoz9Cx9B3rd1n4K+F7fx/4ctILe8Oi30M8d0n2kllmRN6fN1AI7f7NHOgsfOAjXb2H5UgRD6H8K9x8K+HPhZqPg7XNan0XXS/h9Qt6Bdgec3IJjGenHfFeWWdjoOseMJbeLUl0DR5pXaK4vVMhhjwSobb1bt9aadxGLZxgXcICj/WLnj3qzrO3+170/8ATxJ/6Ea7r4zeEdH8GeKNH03Rnnlhmsop5JZXyXcuQWHoDjOK4XWAG1q+z/z8ycf8CNCdxlMtt7t+AopWUZ5zRVEit14bg9cVokD/AIR2Lv8A6Y/X/cSs3ry3NaEh/wCKdh7f6Y/T/cSkyig3JJ6fhSdzg9aDn2P0oU4PAGfehCYEY6c/SkI55NOHzDJJxSLtHIycdc96YCsF6fqTV7w8Ade009f9Li6H/bFUOc+lWtJmjt9WsriVvkhuI5HIGeFYE/pQGh9hfGbxlpPgzT9PvNW0BdZWe5aOJG2fu2C53DcD+lfP3xd+L+qeN9LGjw6eml6XuDvGJPMklZegZsAYHoB1re/aL+Ifhfxpo2k2uhXNxNJbXbyyCSBowFKYGCevNeKH5lOMHI4rOEdLso+z/iN4sXwb8PLHWG0qLVBm3i8iR9o+ZPvZwemPSsTxVcw/E74D3WsWj3emn7NJP9nSX5S8Ocxvj7y/L/KuB+NPxK8KeKPhpa6HpF1cyX0c1uzK9uyDCKQ3J+tO+FHxI8I6R8Jp/CuuXlzb3cguYspbM67ZQcHI+p/Ko5Xa4HXfs88/AW9Pq17/AOg1S/Z/+b4A679b0Z/7Yiuc+EvxI8J+GfhVdeHdUu7lL52udojt2ZSHXCnI/wAiqvwh+Ifhfw78JtU8O6rc3EeoXJufLRIGZTvjCryOnNNp6geueDLSHxhoHw/8VSMrS6dAzsT1LmExH/x4A1F4D1b+2tL8f36tujOq3UUZ/wBiOBEH/oNeafBn4saB4V+G0uiatcXA1C3eZrREhZlYMNygt2+Ymq3wX+I/hnw34A1jStcu7hL+8uJpUCQM4bfEq5JHT5gaTi9Qud7+zLObX4MzXQUMYbq6kCnjO1QcfpXCal+0Vq2o6VdWMnhqzjW6gkhZhdOSoZSuenvVr4G/Ezwb4W+HraH4gublLh7mZ3jS2aRSjgDqPXBq/wD8JJ+zuAQugx/hYS/407e87oRzvw3g+CbeDLFvF00aayd/2gNJOD987fu8fdx0rk/jHF4Bj1bT/wDhAJFe0Nu32kh5GHmbuPv+3pXEzsjXEjRf6suxQEfw54pmP9oj8a05ddxXPqT4Ef8AJv17/u33/oJr5ZUfKMnHFe7fCr4leFPD/wAJLnw7qV1cpqDi6AVLdmU7wQvzDivCkVsBeuOtKK1YMceQf60ny5oYkD3NGDt4I/CrC4OMY6D+lDdB831ppz9fal/hGT+dAxygZ554717F4G8ZN4X+Aeo/2RrNpaa7/bG6KFijS+WRGCwjbqODzjtXjgPpxn86Q8jOAT7VMlcEex/DjxMninw5418PeJvEcFtq2uJHJb3d/JsjZlGNueigYXj0zjpXeeHPEvhjR/E/hTw03iTTJU0XQp4bq9E6iAyv5YChzwT8pNfMAPP3R+dA+YGlyphc94+GXhvw34J8Zv4o1Lx34Z1FLe2uHhitrtd+8jjqeTgsOO9bGk+LfBPiLw7oN1by2+gvo3iOK6W1v79WkKu+ZHBY5K/vCfbaa+bgF3d/rS5OfajluFz6L17xlY+JLD4maDqmv6bc2Uah9DDzxqHIUnEbcb8Mq+vWuK/Z/wBes9AsfGN1Lqltp9y2lf6EZpFUvKNxAUN945xxXlJw2F4pCFByR07Cny6WC59LeH/Fujatc/DnxNrmvaUNVt47qHUpJLiON0DRNjeuRtyV9Op96zNcKX3iaxn8V/FuwvtE/tFntotNvFWezYh/LfcBwBwpPvXz5w3oRQenYfjS5APprXfF2m6J4WtF8VeKNH8Tanaa1DPp8tmVkmS3WRSWcqOG2BsnvkDmqurah4Z8Pah488axeKtJv49fsPKsLS3m3Tl2XBDL25x9BnOK+b8fSlHTOePpRyA2fT2n6x4Vu/Ffhn4iHxZpEFlpmhG1uLSSbFx5m08BOp+8fy4zmsqy+IsWl+FfAv8AZWu2cAuNWk/tS3MiM0du8rH94Dygw2c8V87fNnJ4pccetHIhXPofWLjwvrln4+8E2PiLR9PfUNRi1GwuJLlfs8uVjLgOMjO5WyOvNW/Bl14B8N+Ldb03wzr2mabjQooWv5Lv91Jebm+ZSxwcfKSBxXzYFye/5dKD0weD70cnmFz32wjMnipbjxD8X7O61safIuk39leKsULhuY5vlwVJYHB64asj9oPWtN1Pw34bs7rVtJ1fxRbh/t95p+DHtx03D1OOPY8DNeM7SF/h5pvrjt0ApqOo7n0F4P8AGXh/QvCHwykutVtS1leXC3sSyBpIEkWRQzqOQMsD9KoalovgHw+15rF3rmk6trF/4giuNNktbst9ngMysxcA4GBuyT7V4bk45pQRjsopcoXPob44X97rFtrlxpnxQ0KXQmgVl0aO5R5JduCVXHUlhnrXJ/BjxLY+Hfh94qnl1C2hvhdWc1vA8oWSUI4LbV6njPSvIz9ATQPlP3R7c0culgPqHxv4y8L3EXi3S9O1rTPsi+HHFtsuFIlnleR3VeeW+7kDnmo7zxT4c/tuaaPxDpgH/CEtbK4uk/1+eIwc/f8AbrXzKOe1M2oSevXNHIFz6euvHPh3WfCvgXUJtX06C+bWbK41GJp1V42RWV3cE5A4HJ7EVSv/AB1pGi2HiPU7HWLKeZfGMdzHFFcKzTW+2JXKgHlcbhnpXzfk7hjpj60E7utHIgufVmreMPBq/EmytY9e0waXe+Hp7H7RFcKY4WLgqrEHC8Z61wnxcv7OP4LaX4fuPE+i61q9lqCI5sHTiJUcIMDBOF25Pqa8NKqOv6Gl9MYK0KFgPfvhhq2PgjbaVpHjvSPDGsjUpJWe6uEVvKycjaeeeO3ap/BesaN8Pf7b8Va34m0zxHruo6hFbF7S5V2aEsC8uB07np/CPWvnrqO3TvQBn0xRyAmfRllqeg+CZPiNd+HfE2kN9thjvNK2XMch8w79yBcnJDdvQisL4IeOr3VPG+tap4t8T28FxJo7W9rcXkqRIjeYpAUcDrzgeleIsox2/CkQHPrRyaAj6S8HatcaR40Go+KvihoWvk6TcxW8sd0gEDbo22noMt2/3TVLRvF9j4i8L+BtY8Ra5pz63p2v/wCkPLOkciQEsNzLx8uNnOO1fPfyqR0/OlzkdeRRyBc+l7fxroWmS63dxa3p7l/GUUoVbhSXt2VEeQDPKgFuenFJ4x8XeG7rS/FumWesaaLa2bTbexRLhSJEVgzlOfmAJOcelfM568/nTo8Y+7zS5NQufSfxf1K61ebULjSPipoEWhG3XfpQukZ5tvLAY7sRxzXRaN8QfDR+JmsWF3rulnTvs1td2d01ynlCUJskUNnGcEcexr5K7daME+o9KfJoFz1jwRrGl23wy+JVpcajaQ3N4w+yxPKoeflvuDq3XtXkvJB7cU49OOeKMEnrz/KqSsK56r+0Hqmm6r4w0CXS9Rtb2OPTII3aCUOFcMcqSOh9q801vH9s3owSftMn/oRqG2+W6izwfMX+dWNZDf2vfdP+PmT/ANCNJK2gXKZVv4cAemKKOeeaKoegnDc9jV9+PDkWP+fx/wD0BKoluMdcetXZMnw5F05vX/8AQEqWJGeM5LHI5PQ0/r0zx7UgHy8cCgA46cegOKdgFJyMY/WkUnOCBijpwPw5pR8q4bj6UwD5ccZJNIzEHAHHegAnqBj1Jq3pFpLqWq2elxMiy3U6QIXyFDOwUE47c0AUz0+bApf09K9fn/Z78XI7xxat4fmnVdwgFw4cj8U/U8VzngX4WeIvFd9rFjFNZ2Fzo8qxXUd4zKQxLcDaD02mo5kOxwfTqP1pTyvOK9P174LeINKfTlk1nRJjf30dlGIZnO13zhj8vTiuM8deF77wd4lm0HUriCe4iRHL25YoQwyOSAapNMRh429zSZ4xXoun/CPXbvTPDmoLqWlRRa+4S1EjvlCUZwG+X0UjjPOKz0+G2vy/EuTwGtxZ/wBoIpfzmLeTtEe/OcZxggdOtHMhpHFj64/DrRtHXGcd69V0n4GeI9SS/aHWNEC2V5JaSO8sgBdMZI+TpzioZ/gp4ih8S2GgrrGiyT30M0yPHK5RRHtyG+XIJ3DFLmQWPLUG5ycfjinhht6H8a9U1n4FeL7HSrq+tb3SNTNqpaWC0uGMnyjJADKBnjpnNc94k+HGtaL4R0rxP9qsL+w1R41h+yli6s65UMCo9CPrRdMGcaDjpnr3pG3Fhnp2xxXYfEfwBqvgVrCPVb7T5ri9RpFht3ZmQDGS2VA6nHGehrF8K6HdeJPElhoNnJDFc3snlxvMSEU4J5wCccelO6tcRkr7E/WjLHKnB9a7X4gfDTXvBuoaTZahcWd1JqblIDbFyu4Mowcgf3hVr4k/CnXvAujRatqt9ps8UtwIAlszlgxUnJyo4+U0cyCx5982cgHGKUHk/qK9BsvhL4lu/h8fGsdxYrZ/ZWuhbsz+cY1znA246Anr0qD4b/DTWPHOmX19pt/ptpBZyiOX7UzLyV3ZGFIxj1o5kGpwpKkn5TRwW4/Gu+8f/CnxJ4P0VdauptPvdOLhWns5SwQnpnIHBPGRkVt6H8CvE2o6TaXd1qmk6ZPeR+Zb2ly7GVhjPIA4OOcDOO9JyQWPJu4xTRndnkY9DXfaH8J/E+q6p4g04y2FldaEB9qWd2wwKswKFQcggZzx1FUPD3gHVNa8A6p4wtbuyjstMLCaJ2bzG2qrHbgY/iHU0XQ7HJdfXj2zS5z8uDjvWj4X0HVPEmtQaPo9qbi7nJ2KGCgADJJJ6AdTXZ+Kfg34v8P6Hc6xIdNvbe0GbpbS43vCB1yCB0746CndIVjzkE56DFOXbjjmvR/DfwX8Z6zoltqkf9m2a3aeZbQ3NzsllXGQQMHtzz2rP8M/CvxhrupalZx2kFkNLlMN5NeTbI43HO3POeOeOMY9aOZBqcOzdgO3OKTJ5zgV3ev/AAr8ZaLrem6O1nBeSamxWzltZQ0UhAycscbcDnntzV7xF8FPGWj6Pdao39mXkdope5htbnfLEoGSSCBnjn6UnJDR5txnuKPQsP1oXHG78KdnJHBx+gpgIeR7UZPbOfek79SRTgGbOAPzzTJA5yM8D24pE/EelO6YyOfemvkj736UDQuTkj8+1Myw5GRXQeB/CereM9bOlaOsIlSIzSyTNtjijB5Zj9SO1dRdfB3xHDqVjbjVNCktb+J5La/W8/0Z9mNy7sdeeOOeaTaBHnCnqODSZByQD+Nepah8EfFFjc2lpNqOhefdTrFFEt0d+Wzg425xweazW+E3ikePF8GhrH7f9k+2eZ5jeT5f+9tznPGMUcyCxwHBweR79KQcYwK9Jsfg74mvJ9Xha/0W3Gk3QtbmS4uSib2RWGDt6fOBz3rkvHPhPW/B2sDS9cgjjmeMSxvE+9JEP8SnvzmldXCxhDrzx7DpTu4xu/EZp9vC880cEWA0jhBnpknFemav8EvE2lxSteat4eR413GEXpEjD2Urk020hnmOcjGD+dNU84xiu+T4U+Jj41v/AAmJtO+32Vl9tlYzN5ZjwOAduc8jtUV18MPElppnh7UpGsjBr80UNsyyMdjSDKh+OP16GjmQHE/KO+SfwprnA+7Xo+n/AAb8TXcmqI2oaLAul3n2OeS4uSieZtU8Er0+YenNQWXwl8XzeMbjwrKljbXsNp9rDyTHypItwG5WAOefbsaOZCseffXAp3H4V6Mfg34ik1yy0m31Tw/c3F3HLInk3hdVEYXO4heM7hj8ay/Gvw38QeE9Jh1a9ewvdNlk8kXNjceaiv2VumOh/KkpIZxo68j9aUcg11PgLwLrHjIXs9jNZWVjYqGubu9l8uGPPQZweeta8nwh8WR+Ib7RpJLES2mnnUfO84mKaHOMocZJz2OKfMgsefADplvwoJ5OPxNdN8PvBereNtQurLSZbSF7W3+0SNdSFF2ZAPIB9a2774QeMoNa0vT4EsL1NU3fZrq3uA8HyjLEtjjA59+1DaBannwzk4449OtIODx2rtvHPw31zwlpEOr3N1pmpadLMbc3FjP5ixyjPyNkD0P4im+Evhv4h8TeE7/xJpb2X2SyMgkjeQiRiiBiFGD2PrSutxM4r70nt61IMc9Tiuztfhr4huPh8vjZXsl0wjcFaQ+aR5nl5xjHX36VoD4PeKv+Eku9Ekm0qH7HaJd3V5JcFYIo3ztyxXOflPbtRdDPOwfwNK27jPAr0Cf4Q+L08U2mgQrYXDXlsbqG8jnzbtCMAvuxnjI7dxS6h8I/ElpqmjWcV3pN9DrErQ2t5b3BeAuoJKk4yOAex6GnzIVjz1evfFAY7iOveu+0X4UeJNVuNWRr7SdPttKu2s5ru7nKRNMDjapxz1H5ipLD4PeML3xJqmgKtjFe6bCkz+ZKdsyPnaUIHOcHrijmQWOAtc/a4do/5aL/ADqfWDjWb7n/AJeZM/8AfRrZm8I6tY+FNN8WXDQLZXd8bRI9x81ZEY53DGB9096x9Y2/2xfDbj/SZCcD/aNHUfQosVz90minnZnoaKZImO459avP/wAi7Ft4P21//QEqljjrj2q8+F8OQkn/AJfJP/QFqWMzz97qTQu0nk/hil528c80HOMbef1qgDqMZx+NGQBgkc0hAz1IPuKMdPmx9KABQOn9etbXgRQPHGg8/wDMTtv/AEatY7YH3eav+Gb2HTfEul6jcbjDa3kU0m1cnargnA+goDU+gPHdxPb/ALVvhprd3XzIIYpNp+8jeYCD7V1vhqC1/wCFjfE6KSTyYJIbQzOo+4Ggfc31xzXGal8VPhVN4xj8ZHTdcutZtoPJt8xhUUDIHBbGfmPJzXP/AA8+LGi2mu+L9U8WQ3a/8JA8ZWO1TfsQK67ScjGFKjNY2dtiiLRtB+H2k+OPCM/hLxjc63ePrMCyQyIAFj5+b7o74H41i/tNMv8Awt/UAQT/AKNb/wDoutE658GdH1XR9V8M6brkN7Z6jBM7TMzjylbLgAsQTjpW34u8XfBHxVrM2savpniCa+lRULruQfKMLwHxVdbiNHxbqbaN8Ffhlq6Ng2l7azE+yoxP6Zr0M6Jb2vxgvvG7KPso8Pr+87ZDnJ/74UV4D4/8daDrfwj8OeE9PW7F9prJ53mRgJgIy8NnnqO1dff/ABo0a4+EDeH1W/8A7cfS1s2cxDy920Izbs/3cnp1pOLGjZ+Hz6Z4i+Amvz+I9Uk06wv9UuJrm7QZaPdKjDse+B+NZfwi0rwhpPxl06Pwj4kn1yKTTLlp3lXHlMCuAOB1Gawfhr488C6f8KrjwZ4st9Smjubl5JUtY+CpKsPmBBBytT+GfGHwn8KeNtO1rw1Ya1b26W9xHeeaGkZiwTy9oLH0bP4UWeoj0jwlpOl+H734ga94b1lfEOqzyyyXGnoRGLeQM7bDk8nJIz324Fc5+zHqtp4j8J3XhHWI1uP7LuY762D9Au/cP++ZBn/gVcj8NfiV4d8O+PPF+r6kt8bHWpXe38qEMwBkZhuXPHDVk/ArxtoPgfxJq95qn2yS2ubbyYWhi3MSHBBIJ44FDi7Mdza1D4g+EdS+JXifVPFejtqtm0P2PS1MCy+UEJG/DEYycn8a474G/wDJXvDX/X4f/QGp/wAN9Y8FWGpa1P4w0uTUYbmE/Yh5G/y5CxOeoxwRWV8NNasvDvj/AEfXL8SG1s7gyTCJdz42kcDv1qraMXU+o/E+lr4w13RX8tXfw/4lKzcdIxFvH6+XXIftCXb+JPhfo01r8zXmumGHH8XzSxr/ACFYWg/GjQ9L1/xte7b9rfVZVudNAiGRIIth3jPy8hfXpWb4e+JXhKPwd4I0fVV1BptEvheXeyAMrFRKV2nPPzMv61CTQz2y0hurDxJpfg1NPuG0FPD7wSziM+T5gKqFLdM7Q3H+1XnPwQ0aOx8DfEXw/qV0LKGC5mtJ7hlyIkETKXI74HOK5+++OWqN8S0vrW/ul8KLOm6zMCb2i2gMemc5yetXL34qeCvsvjqOyXUgfEMWYQbcACQweWd3zcfNg/jRysLmx4tsrTQPgBpukaBe/wDCQaRdahCs2o7gFRTOGOF9Nw247d6zv2kr/VtP+K/hSfRFaW9tbcPZxBNwaQykY2984AxXH6V450OP4C3Xgedr2LVfPM0Eixbo8iVZF+bPHQjpXYJ8T/hvr9zoHiTxVZ6tDr+ixjYkMe+ORx3znkbuRnGCe9OzQjf+C99r2reIPG954zszp1/LZ2q3CCAxFYwkgDbT/sio7Ww8H6f+z94wh8GavcapYGKVpJZgdyybEyv3V7Y7d65bw78ZNF/4STxlrOsW97CusQxQ2UUUYcoiI6jccjnkH8TXM+CPHGi6R8GPEnhK7W7Oo6kZPIKRAx/MiAZbPHINHKxnJeAPE+teFfEaajoCxNfuht0SSDzN24jgDPUkD869wSNvhv8ACzxBP4svI28QeK3kYWSnJV5FKkfhuJY9BwK8i+Duu6F4Z8dW2t+IYZpbe1jdohFGHYSkYU4z25/Gu5+IPiz4QeLLm+1a8h8TS6vJbslsWYiONgp2ALuwFzgn8act9hHZfFGSS1+MHwttYGKRRsqqo6AFlU/+OjFZXxMuvGGufEfXfht4ajtvsWqJDPeyNFzGDGgZ2fsMIo9+neqlv8Uvh9rD+GfEHieHV4de0GPCR28YaKV9oGc56ZG4Zxg1L4O+MfhG3vPEerazbalb6hrF3kNbRhmjt1jCRqHyMEfMeO5qbNdBkvxV8bL4GXwv4V8K3UN9q2hx7JZJI/NCkx+WFxn7xyTjtwKt6Qbn4d+AfEvirxtcxjXfFG5o9PXrvKsAuPX58nsoAFchp3iH4L6R4q0rXNNsfEDzW1y80zXIMu47G2nBbk7yDn2rS8deM/g74vvpdU1aHxLPeiExw4JWNMDgBd2AM8n1p28gPCRu2gZ6dqVfr+dN+YY6c0pwME9a1JBnTPfnuKdweOh+tIuPwo7dz+FAXEOQenHrSkYHYmkO36H2NN3FSSWz3FAHp/7PV1r1j4l1O+0fSYdXt009hqNq8wjZ4Sc5TPVsjpjnOK1Pi9oOin4d6D4q8NTatY6RdXZjTR712KQMd2WjUn5eVPqCDkV5h4X8Raz4b1ManoWoS2N2FKl0wdynqpByCPrV/wAXeMvE3ix4G17V5r1YMmKMgKik9wqgDPv1qLa3Hc9w8aKP+Go/B3HP2SHn8Ja7U3lr9pHjXcv21Zf7Ax3z9vCfyr5bvPG3ii88TWniS41aR9Ws1VILkxpmNRnAxjB+8e3ej/hN/FTWv2YaxMIjqI1MrsXH2ndu8zp6846e1LkegXPdPiBDJN4L+LUMELzSPrNvtjRCzN8lv2HWuI/aP8yDTPAlndZW/h0VfPVvvKcIAD+INcjp3xO8eWF3fXVp4imimv5vPuWEMf7yTaF3crxwAOMdK57X9a1TxBqcmqa1fz312+AZJTk4HQDHAHsKai0DZ1VnpHw9XQrK+h8WajJ4h/cubA2ZEfm713Jvx0HPNem/HjVPBEPxHay1Lw1dXGvlLbydRW6KxxksNhKd8V89xSPG6TRsVdWDKw7EHitHxPr+seJdWbVNbu2vL1kVDKyqpIA4GFAHFDjqCZ9OCCeP9ojxTdyRSLbf8I2v70r8nRe//AT+VWvDM9nqOh+C/Ct5sVptGttTtHI5Etu6EgfVT+Wa+dLz4m+O7zQ20O58SXj2TxeS67V3smMbS4G4jHHWqMfjbxTHe6ReJrUqz6NCYLBwifuYyMFcYwePXNTyMLnuXxDhlufh/wDE+GCF5pH8Qx7URSzE7YOgHNdZpP7rxxodpeKzXcHgxhdRk/OfnjGD75DV85af8T/HWnTXtxZeIZopb2c3FyRDGfMkwFLcrxwB04qlZePvGFp4iuPEMGu3P9q3MflS3DqrsUyDtwQQBwOgFPkYXPXfg2fDj/FTT28O+DtU8NoNPuhMLyRn844Tbt3dMc/nWN5NzY/s0+JF1CGWD7R4gzaLIpUsN6cqD2+Vj+BrjJ/it8QJ722vJvEk73NsHEMnkx/IHADcbccgCsnxZ418VeKo4Y/EGtXF9FCxMcbhVVT64UAZ9zT5XcLnfeBFe4/Zs8bQWqNLOt9E0iIMsY/3fYfQ/lXefD/SvFWm6rew+J9XXUppvCEjWkSg77eLcoEZGBzn69K8A8JeLPEHhK5ludB1SWxeZdsqqAyuO2VYEHHr1rStviP40i8Q3HiCPX7galcQiCSUoh/dg5CgEYAz6AUOLC53f7MdlcWWveIxqtld28DaFJuDRlGZA67tu4dcVr+CfHbX+seHfDPwz8OyvZaNHNO0OpXarJOjDDDdyARvJ+vbFeaXnxV8fXU5luPEU7yG3e2JMUf+rcjcv3e+B+VczoWr6noWpwappF5PZ3kJPlyxsMjIwR6Eexo5b7hc9h+Juj6Lqnwsn8X+G11jQ4E1HZd6PcyMIGmL4ZlQnAOTnI4PPAroP2dNQTT/AIYqJ8eTeeIRZyA9MSxhQPzIrxbxh478WeK7aK213WZru3jbesOFRN3rhQMnnvVPTfFOvWGjDRbHUJIbAXaXoiVV4mQgq+cZyMDjOOKOV2sK59JeMY4dJ+F2veEbdw8Wh2NhCWHd3k3E/iNp/GneL77VNN8c+JrltATXPDh0W1XVrcShZVX97gop+9xuyP1FfO15458VXSaqt1rM0v8AazRvegon74x42HheMYHTFWofiX43h1+TXYvEFwt/LAsEkhjTDxrnapXG3jJ7Z5qeRjue42OjX/h/XtF8R+Cor7VtJvdJlL6Pqd2Ve3t/3ZIi35I/hG3npjvUeg6Hok1/4J8WeGX1bTdLn1Vo/wCx7uRvLicpLlkQn5TkHpkEHtXh83xF8bTeIYfEMniG8bUYYzFFIAAqoeq7QNuDjnjnAp2p/EnxtqOqWOp3niC4e5sHMlrhUCxMRgsEA2k4JGSKfIwuesfFCC4vPhH4hhsYpJ5E8Yz+ckSlmGZDjIH1X9K7zUNUbRPEmvakFD3WneFLaaVT3KvIcH8jXzNonxE8Z6JqGoX2na9NFNqMpmusorLJIerbSMA/QCq3/CceKpLjV7l9ZnebWIhDfs4UmZMfd5HygA9BijlYXPbf2grSxs/hrosmmMGs73Xft0OBwBMrSY/NjXz9rP8AyGL7gnFzJ/6Ea1bnxV4g1TRtM8P32pyz6bYyIbaBlXEeOBggZOASOTWXrTBtZvh/08Sf+hGnFWAplm9x+FFCouOVb86KsQMG/CtWC3ubrw7GLW2mmIvHyI0LY+ReuKyj6jke46VoguvhyLazqftj/dOM/IlJhch/snVMc6ZeZ/64N/hQdJ1QjjTb3Hp9nb/Ch4Zl06O8FzKS8xi25PGADnP41o3Wj3Fu0i/b2bZEr5APLF9pHXsaVwM86VqnBGmX3/fhv8KcNJ1THOm3n/fhv8K05/D9yikrfu+N4zyMFWwB17/0qL+yWllmitNRknkhHzooIOQ4U9+nf8KXN5jM9tJ1Tj/iWXp/7Yt/hS/2Xqv/AEDbwe4gb/CotRWS0vprX7RI4icpuyecHr1rdtvC+qT21vMuo2y/aEDRo8zAnIzgVpGE5/CZzqQp/E7GM2k6oc5029/GBv8ACk/snVM86benj/ng3+FadhoGqXlxeW32hbd7QqJPNkPfPTH0pZfD2orfW9nDfQ3Ek+4gxzEhAvUn86r2VS17EfWKd7XMoaVqvJ/s29HoPs7f4Uq6TquPm068HHaBv8K1dT8P6hZ24uVv4rmHzRG7RSE7GJxz+NT3XhTUrdH83VrRCoLbTMQxH40exqdg+s0rLUxBpWqfxaZfH/ti3+FD6XqvGNMvB/2wb/CtC+0PUrPRI9UkuleFlRsK7bgG6ZqW48N6pDa21092ii4eNFXe2VL9M0eyqdg9vS7mWNL1XHGm3v4wN/hQNK1MDjTL78YG/wAK2rnwrrEaymO+t5pIhuaNJjvx9Kh07w7qF5p8Oof2lBFFKDtEsrA9cf0p+xqXtYX1ilbm5jMOl6oBxpt59PIb/CkGl6oeumXmf+vdv8K1rbw1qE32hv7TtlS3k2M5mYKTgHIP41R17TNQ0iWNbmbesoJR45CQ2OtS6U0rtaFRrU5S5U9SA6TqYH/INvD/ANsGH9KYdJ1UY/4ll4Oef3Df4VoaXoWq6laC6S4SCJ22oZpiu9vQUQeH9YlvLm3Mgtzb486SWXCAHpz9KPZVLbB7ekm05bFD+yNUwf8AiW3hz0/cN/hR/ZOqA5/s29/78N/hWl/wjut/2l9gD5by/M83zTs2euaS58O6zHcW8SyLP9pJEckUxKHA5ye3FHsqnYPrFLbmM46XqmB/xLb0n/rg3+FKNL1Tj/iWXo/7YNx+lXtU0HVNOtWvJLhJoVbY7Qzlth6YNYzzybv9ZJx/tGplGUdGVCcZq8WXP7L1Mj/kG3v4wN/hTTpOrdP7Ovcf9cG/wqqssxyPNl+u40GSXnEsn/fRpalloaXqn/QLvf8Avw3+FJ/ZOqfxabeZ/wCuDf4VXEkx6zSZ9NxzV7TpZBZ6n+9k4tQeWJx+9Sk7hcg/snVMcabejH/Tu3+FKdJ1Tr/Zd7n/AK4N/hVpLCc6jb2n21wJYllaQ5+UFdx79qspodyY5GN8/wC7lkjbrwFXIbr34/OlfzGZyaTqhHOmXgz/ANMW/wAKRtJ1TjGmXn/fhv8ACtRdDd5xGmpSsVO2TCnIOzeMc88fSmS6NKtlLcrfXK+WHbEkZH3ccE54JzxRzeYWM/8AsrVR/wAwy8yO/wBnb/CkbSdU5/4l16c/9MG/wqqJ5uP3z/8AfRqa2Fxc3UVrHMweRggJc8Emq1E3bUf/AGTqg/5ht6R/1wb/AApP7J1QE402+x/1wb/CtmLwvqst3d2iXkZltgu7Ltg7hkYqtY6LqF1YxXf22OKOScwgSSkbWGevtxWnsqnYyWIp9ygmk6t0Om3g/wC2Df4Uo0nVAP8AkGXh/wC2D/4VtXPhXUoLZpn1S1CbSy/vm+bA7etVrjQdSj1i30trxPOuI/MVg7bQOev5UOjUXQSxNKWzMw6TqvH/ABK7wf8AbBv8KcdI1THOm3ufXyG/wrRHh7UTBJN9ujRY7n7M5aRgN2QM/TmrbeE9SSDzTq1psPRjO2D9DQqNR9AeJor7RhHSdUBH/Etvf+/Df4UHSdVH/MNvT9YG/wAK14PDOpTtar9uiDXUJlQF26DHB9+RVPT9Ivru2vbpbgRpaHY+6Rslh2H+e9L2VTsNV6b6lQaVqnfTb3p2gb/Cnf2Vqhwo029H1gb/AArauPCeowZMmq2iELu2tMwJrF0Szu9UvlsoLgqzAsC7nGAPah05ppNBGtTlFyT0Q3+ydVxgabe++YG/wpV0zVO2l3v4wN/hWh/wj+qf27/ZH2ked5fmb97bMY/yKjfRtQXX10U3QM7YO4O23GM5o9nPsHt6b69L/IojSdU53aZe/wDfhv8ACgaTqv8A0Db0f9u7f4VZ1XStQ0/VY9OaZ5JpApTY5wdxwOvvWjd+FtVt7WaRb+CeSBd8sSSHcoxn+VHsZu+mwOvTSV3uYx0rVf8AoGXvv+4b/ClTSdUI+bTb0f8AbBv8Kt3GjahB/Z267U/2hjysO3y5x1/MVLN4e1JDqCtdx5sFDSYkb5gRnjij2c+we3p23/rb8zPOk6p/0Db0/wDbBv8AChdK1XH/ACDLv/wHb/Cr9/oOpWcNjM1yGS7dUXa7fKW6ZqxD4Z1SS7u7f7dChtSvmM0jY5Gafsql9he3pWvzGQdJ1TOf7Nvf+/Df4Un9k6p/0DL3/vw3+Fax8N6m2oRWcN9BOXQuzpMSqAEcn86g1jRb3TbNLz7bHdW7tsEkMpIDUOlUSvYaxFNtJPczxpWqjONNvse9u3+FKmk6twG028/CBv8ACoYWmkmSFZpAXYKCXOASa2rrw5qtvqttpz3Sb7kExuHbaMdQe9SoTlsVOrCLtJmWNK1UnnTL0j/rg3+FK2l6rj5dMvB9YG/wrTsNA1C6+0lr2O3gtZTE80spClge1PHhfVjqUll9qRZFi85W8xtsi5xxVKlU7E/WaSb1Mr+ytV7abef9+G/woGlamFONNvf+/Df4VYt9NvptHudUFyEhgbawZyCx46fnU2oaDqdjpEWpTXAMb7SVDncu4cZpezna9h+1p3tfyKX9lapjjTbwf9u7f4U06Xqh/wCYZe5/64N/hVYyy5wZZPwY10Vp4X1S4toZWvoYZZ13xQySncwxSjCcthzqQp6ydjH/ALK1Qc/2beH/ALYN/hTf7K1T/oF3gH/XBv8ACo7j7TDM8M0kqSRsVYbzwRURml4xLLn/AHjU6otNMtf2RqhHOm3hH/XBv8KT+ydUX/mG3p/7YN/hVcTSrx58pPf5jSiSQnDTSE/7xwaNQuXINL1QTwsdOvPvqeYG45+lR6z/AMhe9J/5+JMe3zGorSSQ3UJ8yQjeo++fWn65/wAhq9wCP9Jk/wDQjS1vqBWDDoCaKj57f0oqh2RIBhSScZ7Vf/5l2Hkk/bH7c/cSqP3Tz1xWgQ7+Ho9iM3+mP90Z/gSkxWG2moG3tlhe0gnRJTKhfOQ3Hofap/8AhIL2QH7RHBMpLZ3qehIOOD2IrL8m4/54uP8AgBoMMygZimP/AAA0WQGl/wAJBfMJABHmRSrHH+0Wz9eabNrd1KHUQQRq/XaDydwYnr3IrO8mXcB5En4oacIJwBujlP0Q0rIBb2drm7luJCA8rlyB0BPpXX6yrG38KeXndlMY6/wVxzxzHKiGUD/cNdDbeJtYgtYIUsbZhAgSN2gYsvGM9a3pSik0znxFOcnFxW1/yOqc241TxCZlZoRbxeaFPJGxsge+KyPB76M3iA/2PBPEPsr7vObJJ3LjHNYthr2rWNxdXAhWeS7IMpliY5xn0x606fxDqsl7b3UdpDBJAWx5cBAYHqD61v7eDaf9bnIsLUSce67+XYNLi1htMuJIZlXT1uh56EjLNuXpxn0rZ8dSaCupSrfW9296YRseNvlHB296xtT17VL63W3NpFBEJBIyxREB2Bzk/jVmbxXq8u7zNPtHJGMm3bP86lVKai43NHRquanbvs7djpRGL7RbXSWIHn6ejrn1Xb/jRrVws1pHs+7FqkUQ9tpArkYde1eOeynS3TdZwmFB5TYZSAOefb2qNNa1T7L9na3UqLn7Vu8tiS+c4+mav6xCxisHUTv/AF/Wx2qtZv4k1K3tVkj1JrcZlflMYGOPxFZD/wBlw+CtPXV45pIllYL5LYO7Ld/zrNn8Va3Ismy2gheQYaSO3Ib8yahsPEWqWdjFYpZQSRRZwZIWY8kn196HXg39/QccJVSXy69l3NbSG0p/CerFluV037Twq4MgXCY/Wqvj/wD49dJ+zFfsXkfuc53dB1/DFZ13rmpXNpd2rWcSR3ThpNkLDGABx/3yKralqF9f2FnZz2qhbRdsbKjA4wBz+QrOVaLg4r+tTanh5qopvv8Aoa3hm3ubuzjutSvPJ0iwk8xFOBlx2Hfv+uK0b3Ul1Pwrrt9GuxGmVQD12gKBmsXT/EWpWOmpYx2Fu8SZwJIGJJJzzzSQ+INUS5uJfsFuY7hVWS38g+WcDrj1pqrBR5bkyoVJTcrddPv/ADZ0OppqdwmjWenTmF57PE7YBGzC9fzqjqWoG2k0/QPD0zSTW7FTKMHLEEEc/U5qinibWY76S8FtEXaMRqhibaig545pP+En1Pzo5l0yzR4yWUrbsDkgj196p1oPZkRw9RWvFP8Az8y34imt9I0KTQln+0Xtw/m3LDopJBP8q5AjPC5roNS8QahqFrLbzadbDzPvOtuQ/X1P0rDEM2TiKTn/AGDXPVmpS93Y68PTlCL5lqRqDuJ5I/lTh3ycCnmGbbgxSev3DSiCZcHyZf8Avg1mdBEhPGc/lWhpQxaaocZH2UZ/7+JVQxzZ3eTIP+AmrulxT/Y9T/cuubUAAof+eqUmCHLrk64aO3t0mWIRCbB3BcY7nHT2px8RXjMWVIclWVuD825QCTz/ALINZhhmUD9zN/3xTRDLkYgk/FDSsgVzVOv3fmo4t7cAffGD852bcnn0qNtXlWLyUhhSPbImxc4w4Gep9qoi3mH3o5Dn/YNI0c3QQS4/3DTshkO3nO7j3q/oQ/4nVj3xcJ/6EKreRNj/AFUh/wCAGpbX7RbXUVwkDs8bh1yh6g55pxdmrkSTcWkei/aPseq+ILvAPkxxPj2C1Q8Z20dv4Vl8kgxTXgmTHTDc1z0+vapM1+zWqA3yKkuIm4AGOOeKiu9V1K70WLSZoVMMW3awjbdx0/n6V2SrwcWvU86GEqRlGXp+CRpeK+PC2gZGfl7fQVs6jn/hYOken2U/+zVx9/qF/eadaWMsIEdqNsZWNtx4xyfwrRi8VaxFbxp9khkmjXYkzwEuB9aSrQ5nfy/AqWHqcqS/vfiamt/8ilrO7kf2k3/oa1Q1cA/DvShkDMx/9mrJOpai+kTaY8W+OabzncxsXLZB69O1F1f382i2+lPb4hgbchEZ3Hr1P41MqsXf0t+JcMPKNvKV/wADrZrn7Lc+FZCcBo/LP0ZVFHiaIaXodzCvDXuobhj+6SD/AErktQ1LUL6Kyikg2iyAETIhB4x1/Kpdb1vVNYMAurcL5DFlEcbDJ465+lU68bMiOFnzRf3/AH3R0Xjh9AXUtuo291JdmAbGjbCgc4zz61hfD0H/AISmAnqUf8Plq2/i3WJD8+nWjcYybdif51j6ReX2l3ovbeEtIoOA8ZxzUzqxdRSX5F06NRUXTa1t3/qx3/mJ/wAh7I3+R9m/4F5uKht7Vn8caneKoJhtkVM/3mX1/D9a48axqY08WTW+IvtH2j/Vtndu3Y+mamvfEWq3EN5G1rGn2vHmMkbZGAAMc+1afWIOxh9TqK6XXT5XX/BOnvrOYah4cu7oAzxv5MxByN2Mjn6g1i3Mesy+KNbGlzLFtyZt2MFMcdRWTDq2qx6WunRw4RJRKjmM71YHPB/+tVy+8TaxcWc0BtI4nmXbJLHCQ7j61Lqwl/XkaRw9WLtZPp+Nzo3l0xLXw4t7byyysqfZ2Q4CNheTz9KW9z5nir/rin/os1yE+r6jMNND2qg2GPKxG3OMdfyFTS69qzm/L2seb9QsgETcADHHPH60/rEP69CfqlRf1/eudofLuobHS5CoZrWK5iJ/vIy5qGU24ufEpu1drfZH5irwSvl84rj317Vft1ldrbANZx+WgEbYK4xzzzU8PiXWIrm6uVs4GNyVMitCxAwMDjPpVfWIf16EfUqi2/rVfoi3oF5ZW2rNNoOmXc1t5BF0jsCwGeCMn2o1uws5vDn9oaLdXC2fmgNasTtDE44Hrk+9VT4m1cXkd1HZ28bIrIVSAhXBI4P5UkviDUbqe1gaCK0to50kKxQELwc5I7+uKz9pT5XFv8Db2NVSUkvxv/XkYlkrJqECsrKwmTIx7ivU3Md5rXlHAmsJVkX3V0IP6155r9w154hm1C3hkK+YGTchGdoGDj8KsR+INXTWJdUWCPzZIxG6eU2zA/HNKjUjTuulx4ijOslJaO3+X/BNjxD/AMide7c4/tKTf/32f/rVoG5+zat4bEhIaW1aNvxVcZ/ECuV0/XtUtWuR9liniuZDK8UkRK7ie1QX+q6pfapFfzxlXhIMaqhCqAc49etV7eK1W+n4Mn6rN+69tfxR1Wtaf9n0u00WPGb3UCzY/u7if5YrT1mzuLyz1W2dVEDQp9nw3IZRk8ducVx0/iPVp9Str+S1iMluGEaiJtvzdSearWWr6nZ6vNqUcReWfO9XRivJzwKr29O77fpYj6rWaT6rX53/AOAhP7N0o6WLptehFx5W825j53Y+71roPFa3z+ItIXTXCTm3/dNxgdc/pXGSRzSSMxt2BLZwEOBW9aeJtYt7WOH7LDK8K7IpXhJdR0rGFSFmnpsdNWlUupJ3338zF1lbpNUuFvXV7kSHzSDwW71Ubr14qxP9pmkeaaORpHYs5KHknrUX2aUn/VSZP+waxbuzqgrLURemc4HrS4UdeT9af5MwXBikHp8hpPJm4/dS/wDfJpAOts/aYQOB5i/zqXWv+Qzfd/8ASZP/AEI0y1imN3EDDJ/rF/hPqKk1v/kNXoB63Mn/AKEal7jKTq5Od2PrRUg3dmI+lFMLiHG3rj61PbX13bgpa3dxCDyRHIVyfwNVl7nvSuozjtinuIuf2rquMDU7zPqZ2/xpP7U1Q/e1O9z/ANd2/wAaphR+maVVXjjqaVkUy5/amqYP/EyvP+/7f40f2tqgODqV4f8Ats3+NU8/IPpSKSwGaLIVy7/amq4y2pXv/f8Ab/GlOral1OpXhPf983+NVH+VBt45pEHDfSiyAtnVtUI51G9H/bdv8aUapqn/AEEbzHqZ2/xqiOTUgUGJcjrmiyH1LP8Aa2p5/wCQje/+BDH+tOGralg41C9/7/t/jVAcE445xTn+5nviiyEi3/amrcf8TC89/wB+3+NKdW1Mf8xK8/Cdv8apx/NEM+tNTrj3oshl4atqh5/tK84/6bt/jSf2vqQ/5iV6ffz2/wAapTcRrjjNJ/EKLIVy8uqaoT/yEr3/AL/t/jS/2pqYP/ISvRz/AM/Df41RbjGKPaiyAujVNUY5GpXmP+u7f40o1XUxwNSvSfTz2/xqiv3vwpZOEH1oshFs6tqm4j+0rwf9t2/xoGrap0/tO8/Gdv8AGqL8Y+hp7AcfSiyC5c/tbVGH/IQvf+/7f40h1TVM8ale+379v8aqHrt7ZpmTu/D0osguXW1bVQCf7SvO3/Ldv8af/auqbR/xMrwH3nb/ABqonzDnnH+FRr1z3xRZDuXhq2pZ/wCQle/9/wBv8aBquqf9BK9z/wBd2/xqo6rkcdQKRVG8DHBBzQ0hot/2pqh+9qd4P+27f40v9qap/wBBK9/7/t/jVRFXYDjn/wCtSL0/OiyFfUuDVtUUc6leen+vb/Gg6rqvVtRvQOePPb/GqSsTjOOnpUmMRnHaiyC5a/tbUiATqN59PPb/ABo/tbUyD/xMb3/v+3+NU4hlzTRy5B5AaiyBbF5dU1Q/8xK8/wC/7Y/nSf2tqef+QjeH3Fwx/rVXA2rx1OKjXgnHHSiyAvDVtT5/4mF6cf8ATdv8aBqmqNyNSvMf9d2/xqoR8rHvnFMH9aLIC6NV1MY/4mV6e2BO3+NIdW1Tdj+0rwfSdv8AGqf8H40h6UWQXLv9rapj/kJXv4zt/jSjVtVYf8hK8x/18N/jVMDj8KRuCo7Ef0osguXG1XVO2pXv089v8aH1XVAP+Qle/hO3+NU1PNPTksD2PFFkItpquqY/5Cl5+Mzf40g1fU8jGp3ufeZv8apn7x/CkwOnbFFkMu/2rqvT+073P/Xdv8aT+1NUyd2qXn/f9v8AGqaAfnmhR8ooSQy8dU1T/oJ3n/f9v8aQatqn/QSvD9J2/wAapj7opGJAH1oshXLv9q6p/wBBK9H/AG3b/Gl/tbUuCdSvD7ee/wDjVN/lX5eKE++Pp/jRYLlz+1tUx/yEb3HbE7f40DVNVI41K8/7/t/jVBvv1KQPl92OaLINS3/a2pZx/aN5n/r4b/GgatqXT+0b3P8A13b/ABqkBhuOOKD0Dd+aLIRcOq6rn/kIXv8A3+b/ABpf7W1P/oJXf/f9v8aqRjK/iaYvUD6UWQ0XjquqZx/aV5gd/Pb/ABpP7X1P/oJX3/f9v8apf8s/xpG++BRZAXhquqHpqN7z6zt/jSnVNT/6CN7/AOBDf41SP3FPc0zJ347YoshF/wDtTVG6anef9/2/xoGq6mCB/aV6fbz2/wAaonrinHo3TrRZDLj6rquf+Qldj6Tt/jSDVtUA51K8+vnt/jVEninR8gZoshF1dV1Vh/yEb3H/AF3b/GqblnYszMWJyST1PrSDt70hJH40WQDunUA/jRTGZgxwTRTA/9k=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63D34306-441F-9741-A21C-284013F6B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442" y="2260662"/>
            <a:ext cx="2495531" cy="1871649"/>
          </a:xfrm>
          <a:prstGeom prst="rect">
            <a:avLst/>
          </a:prstGeom>
        </p:spPr>
      </p:pic>
      <p:pic>
        <p:nvPicPr>
          <p:cNvPr id="12" name="Picture 11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6C70EBD0-5AF4-2144-BF06-0D90507100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25" y="4571504"/>
            <a:ext cx="2605035" cy="1953777"/>
          </a:xfrm>
          <a:prstGeom prst="rect">
            <a:avLst/>
          </a:prstGeom>
        </p:spPr>
      </p:pic>
      <p:pic>
        <p:nvPicPr>
          <p:cNvPr id="13" name="Picture 12" descr="A picture containing diagram&#10;&#10;Description automatically generated">
            <a:extLst>
              <a:ext uri="{FF2B5EF4-FFF2-40B4-BE49-F238E27FC236}">
                <a16:creationId xmlns:a16="http://schemas.microsoft.com/office/drawing/2014/main" id="{3E11E69F-D22A-B64C-B23E-0BAE4D8BB4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21" y="4571504"/>
            <a:ext cx="2605036" cy="1953777"/>
          </a:xfrm>
          <a:prstGeom prst="rect">
            <a:avLst/>
          </a:prstGeom>
        </p:spPr>
      </p:pic>
      <p:pic>
        <p:nvPicPr>
          <p:cNvPr id="14" name="Picture 1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DAFE6400-DF82-1B49-B207-07DF095022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6629" y="4555879"/>
            <a:ext cx="2660344" cy="199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144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Trash to Gas – Logistics Reduction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239000" y="6457950"/>
            <a:ext cx="1905000" cy="366713"/>
          </a:xfrm>
        </p:spPr>
        <p:txBody>
          <a:bodyPr/>
          <a:lstStyle/>
          <a:p>
            <a:fld id="{D0BD0795-6237-49BA-8292-2D7880D490C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71" y="3905250"/>
            <a:ext cx="3507620" cy="19730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451" y="1180465"/>
            <a:ext cx="3038475" cy="20288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445" y="3801201"/>
            <a:ext cx="4486904" cy="21811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378" y="1687045"/>
            <a:ext cx="56669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Study ways to reuse waste into valuable commodities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Reduces launch mass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Earth-friendly applications </a:t>
            </a:r>
          </a:p>
        </p:txBody>
      </p:sp>
    </p:spTree>
    <p:extLst>
      <p:ext uri="{BB962C8B-B14F-4D97-AF65-F5344CB8AC3E}">
        <p14:creationId xmlns:p14="http://schemas.microsoft.com/office/powerpoint/2010/main" val="2853749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0795-6237-49BA-8292-2D7880D490C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325687" y="3172250"/>
            <a:ext cx="376700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accent3"/>
                </a:solidFill>
              </a:rPr>
              <a:t>We Want YOU</a:t>
            </a:r>
            <a:br>
              <a:rPr lang="en-US" sz="4000" b="1" dirty="0">
                <a:solidFill>
                  <a:schemeClr val="accent3"/>
                </a:solidFill>
              </a:rPr>
            </a:br>
            <a:r>
              <a:rPr lang="en-US" sz="4000" b="1" dirty="0">
                <a:solidFill>
                  <a:schemeClr val="accent3"/>
                </a:solidFill>
              </a:rPr>
              <a:t>To get Involved!</a:t>
            </a:r>
          </a:p>
        </p:txBody>
      </p:sp>
    </p:spTree>
    <p:extLst>
      <p:ext uri="{BB962C8B-B14F-4D97-AF65-F5344CB8AC3E}">
        <p14:creationId xmlns:p14="http://schemas.microsoft.com/office/powerpoint/2010/main" val="790888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NSPIRES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239000" y="6457950"/>
            <a:ext cx="1905000" cy="366713"/>
          </a:xfrm>
        </p:spPr>
        <p:txBody>
          <a:bodyPr/>
          <a:lstStyle/>
          <a:p>
            <a:fld id="{D0BD0795-6237-49BA-8292-2D7880D490C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2" descr="https://smd-prod.s3.amazonaws.com/science-pink/s3fs-public/mnt/medialibrary/2010/03/31/sara_nspires_reg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793" y="1230409"/>
            <a:ext cx="3720737" cy="276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113667" y="1016271"/>
            <a:ext cx="4572000" cy="555536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900" dirty="0"/>
              <a:t>NASA solicits research through the release of various research announcements in a wide range of science and technology disciplines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900" dirty="0"/>
              <a:t>All research solicitations advertise and receive proposals through NSPIRES, although other solicitations do go thru: </a:t>
            </a:r>
            <a:r>
              <a:rPr lang="en-US" sz="1900" u="sng" dirty="0"/>
              <a:t>https://beta.sam.gov </a:t>
            </a:r>
            <a:r>
              <a:rPr lang="en-US" sz="1900" dirty="0"/>
              <a:t>(e.g. CSLI) and</a:t>
            </a:r>
            <a:r>
              <a:rPr lang="en-US" sz="1900" dirty="0">
                <a:solidFill>
                  <a:srgbClr val="FFC000"/>
                </a:solidFill>
              </a:rPr>
              <a:t> </a:t>
            </a:r>
            <a:r>
              <a:rPr lang="en-US" sz="1900" dirty="0"/>
              <a:t>others thru Small Business Innovative Research (SBIR) </a:t>
            </a:r>
            <a:r>
              <a:rPr lang="en-US" sz="1900" dirty="0">
                <a:hlinkClick r:id="rId3"/>
              </a:rPr>
              <a:t>https://sbir.nasa.gov</a:t>
            </a:r>
            <a:endParaRPr lang="en-US" sz="19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900" dirty="0"/>
              <a:t>Subscribe to NSPIRES to stay up-to-date on current and future opportunities</a:t>
            </a:r>
          </a:p>
          <a:p>
            <a:pPr marL="742939" lvl="1" indent="-285750">
              <a:buFont typeface="Courier New" panose="02070309020205020404" pitchFamily="49" charset="0"/>
              <a:buChar char="o"/>
            </a:pPr>
            <a:r>
              <a:rPr lang="en-US" sz="1600" dirty="0"/>
              <a:t>Learn about previous awardees and read successful abstracts 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900" dirty="0"/>
              <a:t>Register and access NSPIRES here: </a:t>
            </a:r>
            <a:r>
              <a:rPr lang="en-US" sz="19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http://nspires.nasaprs.com/</a:t>
            </a:r>
            <a:endParaRPr lang="en-US" sz="19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900" dirty="0"/>
              <a:t>Additional information here: </a:t>
            </a:r>
            <a:r>
              <a:rPr lang="en-US" sz="19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https://science.nasa.gov/researchers/sara/how-to-guide/nspires-registration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929630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ROSES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239000" y="6457950"/>
            <a:ext cx="1905000" cy="366713"/>
          </a:xfrm>
        </p:spPr>
        <p:txBody>
          <a:bodyPr/>
          <a:lstStyle/>
          <a:p>
            <a:fld id="{D0BD0795-6237-49BA-8292-2D7880D490C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731818" y="1167757"/>
            <a:ext cx="5662045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accent4"/>
                </a:solidFill>
                <a:cs typeface="Arial" panose="020B0604020202020204" pitchFamily="34" charset="0"/>
              </a:rPr>
              <a:t>Research Opportunities in Space and Earth Science (ROSES), an omnibus solicitation for proposals</a:t>
            </a:r>
          </a:p>
          <a:p>
            <a:pPr marL="342900" lvl="0" indent="-342900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accent4"/>
                </a:solidFill>
                <a:cs typeface="Arial" panose="020B0604020202020204" pitchFamily="34" charset="0"/>
              </a:rPr>
              <a:t>Typically released on Valentine’s Day, February 14</a:t>
            </a:r>
          </a:p>
          <a:p>
            <a:pPr marL="342900" lvl="0" indent="-342900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accent4"/>
                </a:solidFill>
                <a:cs typeface="Arial" panose="020B0604020202020204" pitchFamily="34" charset="0"/>
              </a:rPr>
              <a:t>Includes opportunities for Basic and Applied Research, Technology Development, Guest Investigator Programs, and Early Career Programs in support of NASA Science</a:t>
            </a:r>
          </a:p>
          <a:p>
            <a:pPr marL="342900" lvl="0" indent="-342900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accent4"/>
                </a:solidFill>
                <a:cs typeface="Arial" panose="020B0604020202020204" pitchFamily="34" charset="0"/>
              </a:rPr>
              <a:t>Contains many individual program elements, each with its own due date and topics</a:t>
            </a:r>
          </a:p>
          <a:p>
            <a:pPr marL="342900" lvl="0" indent="-342900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accent4"/>
                </a:solidFill>
                <a:cs typeface="Arial" panose="020B0604020202020204" pitchFamily="34" charset="0"/>
              </a:rPr>
              <a:t>Subscribe to NSPIRES RSS feed and mailing lists for  updates, amendments, and clarifications to program elements</a:t>
            </a:r>
          </a:p>
          <a:p>
            <a:pPr marL="342900" lvl="0" indent="-342900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accent4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ROSES How To Guide can be found at </a:t>
            </a:r>
            <a:r>
              <a:rPr lang="en-US" dirty="0">
                <a:solidFill>
                  <a:schemeClr val="accent4"/>
                </a:solidFill>
                <a:ea typeface="ＭＳ Ｐゴシック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https://science.nasa.gov/researchers/sara/how-to-guide</a:t>
            </a:r>
            <a:endParaRPr lang="en-US" dirty="0">
              <a:solidFill>
                <a:schemeClr val="accent4"/>
              </a:solidFill>
              <a:ea typeface="ＭＳ Ｐゴシック" charset="-128"/>
            </a:endParaRPr>
          </a:p>
          <a:p>
            <a:pPr marL="342900" lvl="0" indent="-342900"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accent4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260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Peer Review Panels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239000" y="6457950"/>
            <a:ext cx="1905000" cy="366713"/>
          </a:xfrm>
        </p:spPr>
        <p:txBody>
          <a:bodyPr/>
          <a:lstStyle/>
          <a:p>
            <a:fld id="{D0BD0795-6237-49BA-8292-2D7880D490C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32114" y="1259175"/>
            <a:ext cx="5725886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4"/>
                </a:solidFill>
              </a:rPr>
              <a:t>NASA Science makes decisions based on competition and peer review</a:t>
            </a:r>
          </a:p>
          <a:p>
            <a:pPr marL="342900" indent="-34290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4"/>
                </a:solidFill>
              </a:rPr>
              <a:t>Volunteering on a review panel is highly encouraged</a:t>
            </a:r>
          </a:p>
          <a:p>
            <a:pPr marL="800100" lvl="1" indent="-342900">
              <a:spcBef>
                <a:spcPts val="0"/>
              </a:spcBef>
              <a:spcAft>
                <a:spcPts val="12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accent4"/>
                </a:solidFill>
              </a:rPr>
              <a:t>Opportunity to learn how to write successful proposals</a:t>
            </a:r>
          </a:p>
          <a:p>
            <a:pPr marL="800100" lvl="1" indent="-342900">
              <a:spcBef>
                <a:spcPts val="0"/>
              </a:spcBef>
              <a:spcAft>
                <a:spcPts val="12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accent4"/>
                </a:solidFill>
              </a:rPr>
              <a:t>NASA provides honorarium for participants</a:t>
            </a:r>
          </a:p>
          <a:p>
            <a:pPr marL="342900" indent="-342900">
              <a:spcBef>
                <a:spcPts val="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4"/>
                </a:solidFill>
              </a:rPr>
              <a:t>More information on how to volunteer here: </a:t>
            </a:r>
            <a:r>
              <a:rPr lang="en-US" dirty="0">
                <a:solidFill>
                  <a:schemeClr val="accent4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https://science.nasa.gov/researchers/volunteer-review-panels</a:t>
            </a:r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25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Crowd Sourcing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239000" y="6457950"/>
            <a:ext cx="1905000" cy="366713"/>
          </a:xfrm>
        </p:spPr>
        <p:txBody>
          <a:bodyPr/>
          <a:lstStyle/>
          <a:p>
            <a:fld id="{D0BD0795-6237-49BA-8292-2D7880D490C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58240" y="1428205"/>
            <a:ext cx="3792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https://www.nasa.gov/solve/index.html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0586" y="1612871"/>
            <a:ext cx="780213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b="1" u="sng" dirty="0">
                <a:solidFill>
                  <a:prstClr val="white"/>
                </a:solidFill>
                <a:latin typeface="Tw Cen MT"/>
              </a:rPr>
              <a:t>NASA Solve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One-stop-shop website is where you’ll find opportunities to participate </a:t>
            </a:r>
            <a:br>
              <a:rPr lang="en-US" b="1" dirty="0"/>
            </a:br>
            <a:r>
              <a:rPr lang="en-US" b="1" dirty="0"/>
              <a:t>in challenges, prize competitions, and citizen science activities that develop</a:t>
            </a:r>
            <a:br>
              <a:rPr lang="en-US" b="1" dirty="0"/>
            </a:br>
            <a:r>
              <a:rPr lang="en-US" b="1" dirty="0"/>
              <a:t> solutions for problems related to NASA’s mission</a:t>
            </a:r>
            <a:br>
              <a:rPr lang="en-US" sz="1400" b="1" dirty="0">
                <a:solidFill>
                  <a:prstClr val="white"/>
                </a:solidFill>
                <a:latin typeface="Tw Cen MT"/>
              </a:rPr>
            </a:br>
            <a:endParaRPr lang="en-US" sz="1600" b="1" dirty="0">
              <a:solidFill>
                <a:prstClr val="white"/>
              </a:solidFill>
              <a:latin typeface="Tw Cen MT"/>
            </a:endParaRPr>
          </a:p>
        </p:txBody>
      </p:sp>
      <p:pic>
        <p:nvPicPr>
          <p:cNvPr id="6" name="Picture 2" descr="Growing Beyond Earth Maker Contest">
            <a:extLst>
              <a:ext uri="{FF2B5EF4-FFF2-40B4-BE49-F238E27FC236}">
                <a16:creationId xmlns:a16="http://schemas.microsoft.com/office/drawing/2014/main" id="{07114F0E-2551-DB4F-9CD0-CF64B3FA0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91" y="2793643"/>
            <a:ext cx="2996648" cy="357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9008" y="2817960"/>
            <a:ext cx="2999492" cy="3578662"/>
          </a:xfrm>
          <a:prstGeom prst="rect">
            <a:avLst/>
          </a:prstGeom>
        </p:spPr>
      </p:pic>
      <p:pic>
        <p:nvPicPr>
          <p:cNvPr id="8" name="Picture 6" descr="Space Robotics Challenge Phase 2">
            <a:extLst>
              <a:ext uri="{FF2B5EF4-FFF2-40B4-BE49-F238E27FC236}">
                <a16:creationId xmlns:a16="http://schemas.microsoft.com/office/drawing/2014/main" id="{B1A03B4C-BADD-8746-93C8-1C6DF1E79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147" y="2737391"/>
            <a:ext cx="3091070" cy="3682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838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Thank you for you Attention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239000" y="6457950"/>
            <a:ext cx="1905000" cy="366713"/>
          </a:xfrm>
        </p:spPr>
        <p:txBody>
          <a:bodyPr/>
          <a:lstStyle/>
          <a:p>
            <a:fld id="{D0BD0795-6237-49BA-8292-2D7880D490C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676" y="1558834"/>
            <a:ext cx="3452375" cy="309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996946"/>
      </p:ext>
    </p:extLst>
  </p:cSld>
  <p:clrMapOvr>
    <a:masterClrMapping/>
  </p:clrMapOvr>
</p:sld>
</file>

<file path=ppt/theme/theme1.xml><?xml version="1.0" encoding="utf-8"?>
<a:theme xmlns:a="http://schemas.openxmlformats.org/drawingml/2006/main" name="1_KSC Templat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B2B2B2"/>
      </a:folHlink>
    </a:clrScheme>
    <a:fontScheme name="NASA_KSC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ASA_KSC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SA_KSC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SA_KSC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SA_KSC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SA_KSC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SA_KSC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SA_KSC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NASA Template Gradi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12" ma:contentTypeDescription="Create a new document." ma:contentTypeScope="" ma:versionID="77b50dac32a8f723212577a692670b0a">
  <xsd:schema xmlns:xsd="http://www.w3.org/2001/XMLSchema" xmlns:xs="http://www.w3.org/2001/XMLSchema" xmlns:p="http://schemas.microsoft.com/office/2006/metadata/properties" xmlns:ns1="http://schemas.microsoft.com/sharepoint/v3" xmlns:ns3="3cb15ddf-dbe9-47ea-851d-c70642058130" xmlns:ns4="4817ca35-7031-43a6-bda2-0d9832ef6347" targetNamespace="http://schemas.microsoft.com/office/2006/metadata/properties" ma:root="true" ma:fieldsID="1e2ffc8d2c0a003f4142fb374bfe17a3" ns1:_="" ns3:_="" ns4:_="">
    <xsd:import namespace="http://schemas.microsoft.com/sharepoint/v3"/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1:_ip_UnifiedCompliancePolicyProperties" minOccurs="0"/>
                <xsd:element ref="ns1:_ip_UnifiedCompliancePolicyUIActio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B8FB1E-DC8D-4B4C-ADDE-5DA5B91F1124}">
  <ds:schemaRefs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sharepoint/v3"/>
    <ds:schemaRef ds:uri="http://purl.org/dc/elements/1.1/"/>
    <ds:schemaRef ds:uri="3cb15ddf-dbe9-47ea-851d-c70642058130"/>
    <ds:schemaRef ds:uri="http://purl.org/dc/terms/"/>
    <ds:schemaRef ds:uri="http://schemas.microsoft.com/office/2006/metadata/properties"/>
    <ds:schemaRef ds:uri="4817ca35-7031-43a6-bda2-0d9832ef6347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D81BA3E-EC3E-4062-A479-7F3EC55CEA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b15ddf-dbe9-47ea-851d-c70642058130"/>
    <ds:schemaRef ds:uri="4817ca35-7031-43a6-bda2-0d9832ef63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17945F0-B1FE-4B59-8EF1-335DD8FB9CF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15415</TotalTime>
  <Words>1704</Words>
  <Application>Microsoft Office PowerPoint</Application>
  <PresentationFormat>On-screen Show (4:3)</PresentationFormat>
  <Paragraphs>253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Calibri</vt:lpstr>
      <vt:lpstr>Courier New</vt:lpstr>
      <vt:lpstr>Gill Sans MT</vt:lpstr>
      <vt:lpstr>Times New Roman</vt:lpstr>
      <vt:lpstr>Tw Cen MT</vt:lpstr>
      <vt:lpstr>Wingdings</vt:lpstr>
      <vt:lpstr>1_KSC Template</vt:lpstr>
      <vt:lpstr>1_Office Theme</vt:lpstr>
      <vt:lpstr>NASA Template Gradient</vt:lpstr>
      <vt:lpstr>2_Office Theme</vt:lpstr>
      <vt:lpstr>KSC Research and Technology Portfolio</vt:lpstr>
      <vt:lpstr>KSC Research and Technology Guiding Principles</vt:lpstr>
      <vt:lpstr>PowerPoint Presentation</vt:lpstr>
      <vt:lpstr>PowerPoint Presentation</vt:lpstr>
      <vt:lpstr>KSC R&amp;T Portfolio Alignment to “Primary” Center Roles (Center Roles Per NPD 1003.E, “The NASA Organization”, Section 6.2 – June 2019)</vt:lpstr>
      <vt:lpstr>R&amp;T Portfolio Alignment to “Primary (Green)” &amp;  “Supporting (yellow)” Center Roles (Center Roles Per NPD 1003.E, “The NASA Organization”, Section 6.2 – June 2019)</vt:lpstr>
      <vt:lpstr>Plant Research and Production</vt:lpstr>
      <vt:lpstr>Plant Research and Production</vt:lpstr>
      <vt:lpstr>ISRU- In-Situ Resource Utilization</vt:lpstr>
      <vt:lpstr>ISRU- Additive Construction</vt:lpstr>
      <vt:lpstr>ISRU- VIPER MSOLO</vt:lpstr>
      <vt:lpstr>Trash to Gas – Logistics Reduction</vt:lpstr>
      <vt:lpstr>PowerPoint Presentation</vt:lpstr>
      <vt:lpstr>NSPIRES</vt:lpstr>
      <vt:lpstr>ROSES</vt:lpstr>
      <vt:lpstr>Peer Review Panels</vt:lpstr>
      <vt:lpstr>Crowd Sourcing</vt:lpstr>
      <vt:lpstr> Thank you for you Attention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KCMC</dc:title>
  <dc:creator>rey.n.diaz@nasa.gov;james.j.joyner@nasa.gov</dc:creator>
  <cp:lastModifiedBy>Johnson, Truemilla A. (KSC-ITA00)</cp:lastModifiedBy>
  <cp:revision>200</cp:revision>
  <cp:lastPrinted>2019-04-29T21:09:18Z</cp:lastPrinted>
  <dcterms:created xsi:type="dcterms:W3CDTF">2016-08-15T19:03:28Z</dcterms:created>
  <dcterms:modified xsi:type="dcterms:W3CDTF">2021-01-26T16:41:03Z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