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handoutMasterIdLst>
    <p:handoutMasterId r:id="rId26"/>
  </p:handoutMasterIdLst>
  <p:sldIdLst>
    <p:sldId id="408" r:id="rId6"/>
    <p:sldId id="394" r:id="rId7"/>
    <p:sldId id="379" r:id="rId8"/>
    <p:sldId id="399" r:id="rId9"/>
    <p:sldId id="381" r:id="rId10"/>
    <p:sldId id="395" r:id="rId11"/>
    <p:sldId id="402" r:id="rId12"/>
    <p:sldId id="388" r:id="rId13"/>
    <p:sldId id="401" r:id="rId14"/>
    <p:sldId id="396" r:id="rId15"/>
    <p:sldId id="406" r:id="rId16"/>
    <p:sldId id="398" r:id="rId17"/>
    <p:sldId id="383" r:id="rId18"/>
    <p:sldId id="400" r:id="rId19"/>
    <p:sldId id="403" r:id="rId20"/>
    <p:sldId id="373" r:id="rId21"/>
    <p:sldId id="389" r:id="rId22"/>
    <p:sldId id="391" r:id="rId23"/>
    <p:sldId id="30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C4BC"/>
    <a:srgbClr val="71B2BF"/>
    <a:srgbClr val="77B6B9"/>
    <a:srgbClr val="0097BE"/>
    <a:srgbClr val="A8E0FF"/>
    <a:srgbClr val="40D6FF"/>
    <a:srgbClr val="33CDFF"/>
    <a:srgbClr val="00BFEF"/>
    <a:srgbClr val="BDEBFF"/>
    <a:srgbClr val="BF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3" autoAdjust="0"/>
    <p:restoredTop sz="84986" autoAdjust="0"/>
  </p:normalViewPr>
  <p:slideViewPr>
    <p:cSldViewPr snapToGrid="0" snapToObjects="1">
      <p:cViewPr varScale="1">
        <p:scale>
          <a:sx n="80" d="100"/>
          <a:sy n="80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90" d="100"/>
          <a:sy n="190" d="100"/>
        </p:scale>
        <p:origin x="45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59C7A6-D5D7-AB4F-B44F-E7FCF674CF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4000" y="0"/>
            <a:ext cx="13716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6BF381-EC61-6849-8D46-8B15029926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2220" y="2930504"/>
            <a:ext cx="4907929" cy="440946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F570B87-6A33-6D43-B8E5-2F92176EA5DD}"/>
              </a:ext>
            </a:extLst>
          </p:cNvPr>
          <p:cNvGrpSpPr/>
          <p:nvPr userDrawn="1"/>
        </p:nvGrpSpPr>
        <p:grpSpPr>
          <a:xfrm>
            <a:off x="4150530" y="530199"/>
            <a:ext cx="4932340" cy="2120900"/>
            <a:chOff x="3761206" y="725010"/>
            <a:chExt cx="4932340" cy="21209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8470524-0B5B-5A46-A813-150DCBD612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088255" y="930910"/>
              <a:ext cx="787400" cy="7747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88C8E61-000C-D042-B85F-063A438D11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 rot="20357980">
              <a:off x="6559946" y="725010"/>
              <a:ext cx="2133600" cy="21209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39668C-655F-F745-8FBC-0FE3FABD3D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761206" y="2026497"/>
              <a:ext cx="1028700" cy="635000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EB35260-6306-BC40-B650-C58F4BFD897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145748" y="283316"/>
            <a:ext cx="2769575" cy="84042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4156129" cy="1431161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  <a:p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92E3A0-72B3-2244-99BB-9447B75D90C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2207890" y="6075666"/>
            <a:ext cx="2755900" cy="3365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09D3622-563B-A444-94C9-1DB71C797B9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132957" y="5797540"/>
            <a:ext cx="838200" cy="8382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A3F0FC7-5C94-2140-B836-DE7BED6A57DA}"/>
              </a:ext>
            </a:extLst>
          </p:cNvPr>
          <p:cNvGrpSpPr/>
          <p:nvPr userDrawn="1"/>
        </p:nvGrpSpPr>
        <p:grpSpPr>
          <a:xfrm>
            <a:off x="516442" y="-15373"/>
            <a:ext cx="4621246" cy="6873373"/>
            <a:chOff x="8077201" y="2376488"/>
            <a:chExt cx="2759074" cy="4103687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2D6A43B-9B74-8D4C-98A4-9315450AF8E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A5A9DE58-B4B1-7844-834E-72000F05F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DD382CEC-A7DF-8D43-8FCA-CDF16BD7AF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25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12383 0 " pathEditMode="relative" rAng="0" ptsTypes="AA">
                                      <p:cBhvr>
                                        <p:cTn id="6" dur="4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69 -0.35463 L -0.15169 -0.2213 " pathEditMode="relative" ptsTypes="AA">
                                      <p:cBhvr>
                                        <p:cTn id="8" dur="21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2878 1.85185E-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04323 -0.01898 " pathEditMode="relative" rAng="0" ptsTypes="AA">
                                      <p:cBhvr>
                                        <p:cTn id="12" dur="2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-9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4583 -0.06852 " pathEditMode="relative" rAng="0" ptsTypes="AA">
                                      <p:cBhvr>
                                        <p:cTn id="14" dur="1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>
    <p:ext uri="{DCECCB84-F9BA-43D5-87BE-67443E8EF086}">
      <p15:sldGuideLst xmlns:p15="http://schemas.microsoft.com/office/powerpoint/2012/main">
        <p15:guide id="1" orient="horz" pos="2424" userDrawn="1">
          <p15:clr>
            <a:srgbClr val="FBAE40"/>
          </p15:clr>
        </p15:guide>
        <p15:guide id="2" pos="2424" userDrawn="1">
          <p15:clr>
            <a:srgbClr val="FBAE40"/>
          </p15:clr>
        </p15:guide>
        <p15:guide id="3" orient="horz" pos="2040" userDrawn="1">
          <p15:clr>
            <a:srgbClr val="FBAE40"/>
          </p15:clr>
        </p15:guide>
        <p15:guide id="4" pos="3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1104900"/>
            <a:ext cx="6678105" cy="646331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2215466"/>
            <a:ext cx="6678104" cy="1998496"/>
          </a:xfrm>
        </p:spPr>
        <p:txBody>
          <a:bodyPr>
            <a:sp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Arial" panose="020B0604020202020204" pitchFamily="34" charset="0"/>
              <a:buChar char="•"/>
              <a:defRPr sz="2400"/>
            </a:lvl2pPr>
            <a:lvl3pPr marL="1371600" indent="-457200">
              <a:buFont typeface="Arial" panose="020B0604020202020204" pitchFamily="34" charset="0"/>
              <a:buChar char="•"/>
              <a:defRPr sz="2400"/>
            </a:lvl3pPr>
            <a:lvl4pPr marL="1828800" indent="-457200">
              <a:buFont typeface="Arial" panose="020B0604020202020204" pitchFamily="34" charset="0"/>
              <a:buChar char="•"/>
              <a:defRPr sz="2000"/>
            </a:lvl4pPr>
            <a:lvl5pPr marL="2286000" indent="-4572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277579" cy="365125"/>
          </a:xfrm>
        </p:spPr>
        <p:txBody>
          <a:bodyPr/>
          <a:lstStyle/>
          <a:p>
            <a:r>
              <a:rPr lang="en-US" dirty="0" smtClean="0"/>
              <a:t>10-Sep-2020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58162" y="6430998"/>
            <a:ext cx="7275676" cy="365125"/>
          </a:xfrm>
        </p:spPr>
        <p:txBody>
          <a:bodyPr/>
          <a:lstStyle/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481" y="176413"/>
            <a:ext cx="1194761" cy="92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30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39C600-76C5-B74F-B126-77A9F876BE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A77BCEDB-3728-0C46-97E4-4CD63A284548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998496"/>
          </a:xfrm>
        </p:spPr>
        <p:txBody>
          <a:bodyPr>
            <a:spAutoFit/>
          </a:bodyPr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742950" indent="-285750">
              <a:buFont typeface="Arial" panose="020B0604020202020204" pitchFamily="34" charset="0"/>
              <a:buChar char="•"/>
              <a:defRPr sz="2400"/>
            </a:lvl2pPr>
            <a:lvl3pPr marL="1200150" indent="-285750">
              <a:buFont typeface="Arial" panose="020B0604020202020204" pitchFamily="34" charset="0"/>
              <a:buChar char="•"/>
              <a:defRPr sz="2400"/>
            </a:lvl3pPr>
            <a:lvl4pPr marL="1657350" indent="-285750">
              <a:buFont typeface="Arial" panose="020B0604020202020204" pitchFamily="34" charset="0"/>
              <a:buChar char="•"/>
              <a:defRPr sz="2000"/>
            </a:lvl4pPr>
            <a:lvl5pPr marL="2114550" indent="-28575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329710" cy="365125"/>
          </a:xfrm>
        </p:spPr>
        <p:txBody>
          <a:bodyPr/>
          <a:lstStyle/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6672" y="6430998"/>
            <a:ext cx="7787534" cy="365125"/>
          </a:xfrm>
        </p:spPr>
        <p:txBody>
          <a:bodyPr/>
          <a:lstStyle/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339" y="352926"/>
            <a:ext cx="1689148" cy="689341"/>
          </a:xfrm>
          <a:prstGeom prst="rect">
            <a:avLst/>
          </a:prstGeom>
        </p:spPr>
      </p:pic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955" y="233352"/>
            <a:ext cx="1194761" cy="92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146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6A60EDD-CD8E-E34C-A4FC-5A79E6433F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5538FF-D855-BF40-ACCD-7AFD838C001A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2AA5031-C6B7-0A43-8525-586897931F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371477B2-E23E-214D-9BA7-1E06C051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C8BA071A-D29B-4D4E-A590-735887439E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884B7EA-0459-0F48-928E-373FA162A1CA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16635"/>
            <a:ext cx="11430000" cy="646331"/>
          </a:xfrm>
        </p:spPr>
        <p:txBody>
          <a:bodyPr>
            <a:norm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166"/>
            <a:ext cx="11430000" cy="5112450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800"/>
            </a:lvl1pPr>
            <a:lvl2pPr marL="914400" indent="-457200">
              <a:buFont typeface="Arial" panose="020B0604020202020204" pitchFamily="34" charset="0"/>
              <a:buChar char="•"/>
              <a:defRPr sz="2400"/>
            </a:lvl2pPr>
            <a:lvl3pPr marL="1371600" indent="-457200">
              <a:buFont typeface="Arial" panose="020B0604020202020204" pitchFamily="34" charset="0"/>
              <a:buChar char="•"/>
              <a:defRPr sz="2400"/>
            </a:lvl3pPr>
            <a:lvl4pPr marL="1828800" indent="-457200">
              <a:buFont typeface="Arial" panose="020B0604020202020204" pitchFamily="34" charset="0"/>
              <a:buChar char="•"/>
              <a:defRPr sz="2000"/>
            </a:lvl4pPr>
            <a:lvl5pPr marL="2286000" indent="-457200">
              <a:buFont typeface="Arial" panose="020B0604020202020204" pitchFamily="34" charset="0"/>
              <a:buChar char="•"/>
              <a:defRPr sz="2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48196"/>
            <a:ext cx="2160621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0557" y="6448196"/>
            <a:ext cx="7270887" cy="365125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48196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68" y="266527"/>
            <a:ext cx="1535132" cy="626487"/>
          </a:xfrm>
          <a:prstGeom prst="rect">
            <a:avLst/>
          </a:prstGeom>
        </p:spPr>
      </p:pic>
      <p:pic>
        <p:nvPicPr>
          <p:cNvPr id="14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664" y="124745"/>
            <a:ext cx="1194761" cy="92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DB443AAD-0CCE-0F42-8128-1AAEA0FB7F0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DCC6ED0-1128-A544-8224-6B797E078A1F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87501328-2A13-364E-8ACA-7065D6AA31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DC0BFD3F-B714-6946-B7A0-6E7B976D5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17283552-4165-1B4B-972F-97CE7297C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3B1885E1-182D-9C48-9525-F0A587A2A9EB}"/>
              </a:ext>
            </a:extLst>
          </p:cNvPr>
          <p:cNvSpPr/>
          <p:nvPr userDrawn="1"/>
        </p:nvSpPr>
        <p:spPr>
          <a:xfrm>
            <a:off x="0" y="237439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187664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109672" cy="365125"/>
          </a:xfrm>
        </p:spPr>
        <p:txBody>
          <a:bodyPr/>
          <a:lstStyle/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96634" y="6430998"/>
            <a:ext cx="7378696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82317AB9-F35E-3B42-B94B-857C01D1C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1081962"/>
            <a:ext cx="6687533" cy="646331"/>
          </a:xfrm>
        </p:spPr>
        <p:txBody>
          <a:bodyPr wrap="square"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386" y="309347"/>
            <a:ext cx="1535132" cy="626487"/>
          </a:xfrm>
          <a:prstGeom prst="rect">
            <a:avLst/>
          </a:prstGeom>
        </p:spPr>
      </p:pic>
      <p:pic>
        <p:nvPicPr>
          <p:cNvPr id="14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481" y="7347"/>
            <a:ext cx="1194761" cy="92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744" userDrawn="1">
          <p15:clr>
            <a:srgbClr val="FBAE40"/>
          </p15:clr>
        </p15:guide>
        <p15:guide id="2" pos="340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A1C410-936C-A946-AF97-54C52E42FE65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033031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51678" y="6430998"/>
            <a:ext cx="7488644" cy="365125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30998"/>
            <a:ext cx="27432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68" y="266527"/>
            <a:ext cx="1535132" cy="626487"/>
          </a:xfrm>
          <a:prstGeom prst="rect">
            <a:avLst/>
          </a:prstGeom>
        </p:spPr>
      </p:pic>
      <p:pic>
        <p:nvPicPr>
          <p:cNvPr id="11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469" y="209888"/>
            <a:ext cx="1194761" cy="92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075561" cy="365125"/>
          </a:xfrm>
        </p:spPr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6672" y="6430998"/>
            <a:ext cx="7414137" cy="365125"/>
          </a:xfrm>
        </p:spPr>
        <p:txBody>
          <a:bodyPr/>
          <a:lstStyle/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D06222A-5CBA-0B49-871F-EEAD15CA6A46}"/>
              </a:ext>
            </a:extLst>
          </p:cNvPr>
          <p:cNvSpPr txBox="1">
            <a:spLocks/>
          </p:cNvSpPr>
          <p:nvPr userDrawn="1"/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68" y="266527"/>
            <a:ext cx="1535132" cy="6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4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48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6060" y="1039166"/>
            <a:ext cx="6807739" cy="776288"/>
          </a:xfrm>
        </p:spPr>
        <p:txBody>
          <a:bodyPr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298845" cy="365125"/>
          </a:xfrm>
        </p:spPr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6672" y="6430998"/>
            <a:ext cx="7541728" cy="365125"/>
          </a:xfrm>
        </p:spPr>
        <p:txBody>
          <a:bodyPr/>
          <a:lstStyle/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68" y="266527"/>
            <a:ext cx="1535132" cy="6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4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30998"/>
            <a:ext cx="2266947" cy="365125"/>
          </a:xfrm>
        </p:spPr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16672" y="6430998"/>
            <a:ext cx="7509830" cy="365125"/>
          </a:xfrm>
        </p:spPr>
        <p:txBody>
          <a:bodyPr/>
          <a:lstStyle/>
          <a:p>
            <a:r>
              <a:rPr lang="en-US" dirty="0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5387" y="6430998"/>
            <a:ext cx="743131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68" y="266527"/>
            <a:ext cx="1535132" cy="6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218" y="1039166"/>
            <a:ext cx="6658582" cy="776288"/>
          </a:xfrm>
        </p:spPr>
        <p:txBody>
          <a:bodyPr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smtClean="0"/>
              <a:t>06-Feb-2020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by J. Pellish at the 2020 Microelectronics Qualification &amp; Reliability Workshop (MRQW), El Segundo, CA.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smtClean="0"/>
              <a:t>06-Feb-2020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by J. Pellish at the 2020 Microelectronics Qualification &amp; Reliability Workshop (MRQW), El Segundo, CA.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by J. Pellish at the 2020 Microelectronics Qualification &amp; Reliability Workshop (MRQW), El Segundo, CA.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smtClean="0"/>
              <a:t>06-Feb-2020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by J. Pellish at the 2020 Microelectronics Qualification &amp; Reliability Workshop (MRQW), El Segundo, CA.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smtClean="0"/>
              <a:t>06-Feb-2020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by J. Pellish at the 2020 Microelectronics Qualification &amp; Reliability Workshop (MRQW), El Segundo, CA.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r>
              <a:rPr lang="en-US" smtClean="0"/>
              <a:t>06-Feb-2020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by J. Pellish at the 2020 Microelectronics Qualification &amp; Reliability Workshop (MRQW), El Segundo, CA.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F2AE63-C1E5-704C-9056-02A05DAB687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60000"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76A75331-F385-1346-AAD4-3F5017245C4A}"/>
              </a:ext>
            </a:extLst>
          </p:cNvPr>
          <p:cNvSpPr>
            <a:spLocks/>
          </p:cNvSpPr>
          <p:nvPr userDrawn="1"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4A22837A-E2B4-564F-9816-80ACF22F076B}"/>
              </a:ext>
            </a:extLst>
          </p:cNvPr>
          <p:cNvSpPr>
            <a:spLocks/>
          </p:cNvSpPr>
          <p:nvPr userDrawn="1"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678105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81" y="64309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10-Sep-2020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6672" y="6430998"/>
            <a:ext cx="71586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To be presented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5319" y="643099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3" r:id="rId5"/>
    <p:sldLayoutId id="2147483651" r:id="rId6"/>
    <p:sldLayoutId id="2147483665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png"/><Relationship Id="rId12" Type="http://schemas.openxmlformats.org/officeDocument/2006/relationships/image" Target="../media/image1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4.emf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3.emf"/><Relationship Id="rId5" Type="http://schemas.openxmlformats.org/officeDocument/2006/relationships/image" Target="../media/image32.png"/><Relationship Id="rId10" Type="http://schemas.openxmlformats.org/officeDocument/2006/relationships/image" Target="../media/image1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0.emf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745" y="4763516"/>
            <a:ext cx="3249450" cy="1579001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8590195" y="4758933"/>
            <a:ext cx="3248526" cy="14568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Jonny Pellish, 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Dep </a:t>
            </a:r>
            <a:r>
              <a:rPr lang="en-US" dirty="0">
                <a:solidFill>
                  <a:srgbClr val="002060"/>
                </a:solidFill>
              </a:rPr>
              <a:t>Manager, NEPP Program  jonathan.pellish@nasa.gov</a:t>
            </a:r>
          </a:p>
          <a:p>
            <a:r>
              <a:rPr lang="en-US" dirty="0">
                <a:solidFill>
                  <a:srgbClr val="002060"/>
                </a:solidFill>
              </a:rPr>
              <a:t>NASA/GSFC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2761" y="102980"/>
            <a:ext cx="2414225" cy="9876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77191" y="2287444"/>
            <a:ext cx="81615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Recent </a:t>
            </a:r>
            <a:r>
              <a:rPr lang="en-US" sz="3600" b="1" dirty="0">
                <a:solidFill>
                  <a:srgbClr val="002060"/>
                </a:solidFill>
              </a:rPr>
              <a:t>NEPP Program Accomplishments </a:t>
            </a:r>
            <a:endParaRPr lang="en-US" sz="36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002060"/>
                </a:solidFill>
              </a:rPr>
              <a:t>and </a:t>
            </a:r>
            <a:r>
              <a:rPr lang="en-US" sz="3600" b="1" dirty="0">
                <a:solidFill>
                  <a:srgbClr val="002060"/>
                </a:solidFill>
              </a:rPr>
              <a:t>Fiscal Year 2021 Plans</a:t>
            </a:r>
          </a:p>
        </p:txBody>
      </p:sp>
      <p:pic>
        <p:nvPicPr>
          <p:cNvPr id="13" name="zoom_r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81" y="5101389"/>
            <a:ext cx="2285099" cy="128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5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">
        <p:fade/>
      </p:transition>
    </mc:Choice>
    <mc:Fallback>
      <p:transition advClick="0" advTm="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1049501"/>
            <a:ext cx="6678105" cy="757130"/>
          </a:xfrm>
        </p:spPr>
        <p:txBody>
          <a:bodyPr/>
          <a:lstStyle/>
          <a:p>
            <a:r>
              <a:rPr lang="en-US" sz="4800" dirty="0" smtClean="0"/>
              <a:t>Agenda	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8815" y="2228506"/>
            <a:ext cx="7631908" cy="3877985"/>
          </a:xfrm>
        </p:spPr>
        <p:txBody>
          <a:bodyPr/>
          <a:lstStyle/>
          <a:p>
            <a:r>
              <a:rPr lang="en-US" dirty="0" smtClean="0"/>
              <a:t>NEPP Mission </a:t>
            </a:r>
          </a:p>
          <a:p>
            <a:r>
              <a:rPr lang="en-US" dirty="0" smtClean="0"/>
              <a:t>Focus Areas</a:t>
            </a:r>
          </a:p>
          <a:p>
            <a:r>
              <a:rPr lang="en-US" dirty="0"/>
              <a:t>FY20 </a:t>
            </a:r>
            <a:r>
              <a:rPr lang="en-US" dirty="0" smtClean="0"/>
              <a:t>Highlights</a:t>
            </a:r>
          </a:p>
          <a:p>
            <a:r>
              <a:rPr lang="en-US" dirty="0" smtClean="0"/>
              <a:t>FY21 Plans</a:t>
            </a:r>
            <a:endParaRPr lang="en-US" dirty="0"/>
          </a:p>
          <a:p>
            <a:r>
              <a:rPr lang="en-US" dirty="0" smtClean="0"/>
              <a:t>NASA NEWS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512" y="147922"/>
            <a:ext cx="2414814" cy="985485"/>
          </a:xfrm>
          <a:prstGeom prst="rect">
            <a:avLst/>
          </a:prstGeom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To be presented virtually by </a:t>
            </a:r>
            <a:r>
              <a:rPr lang="en-US" dirty="0">
                <a:solidFill>
                  <a:schemeClr val="tx1"/>
                </a:solidFill>
              </a:rPr>
              <a:t>P. Majewicz at the 2021 Microelectronics Reliability &amp; Qualification Workshop (MRQW), 11Feb21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81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10" advClick="0" advTm="31000">
        <p:fade/>
      </p:transition>
    </mc:Choice>
    <mc:Fallback>
      <p:transition advClick="0" advTm="3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NEPP </a:t>
            </a:r>
            <a:r>
              <a:rPr lang="en-US" b="1" dirty="0" smtClean="0"/>
              <a:t>– </a:t>
            </a:r>
            <a:r>
              <a:rPr lang="en-US" b="1" dirty="0"/>
              <a:t>Mission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0737" y="2648603"/>
            <a:ext cx="7464168" cy="280589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Provide NASA’s </a:t>
            </a:r>
            <a:r>
              <a:rPr lang="en-US" b="1" dirty="0"/>
              <a:t>leadership</a:t>
            </a:r>
            <a:r>
              <a:rPr lang="en-US" dirty="0"/>
              <a:t> for developing and maintaining guidance for the </a:t>
            </a:r>
            <a:r>
              <a:rPr lang="en-US" b="1" dirty="0"/>
              <a:t>screening, qualification, test</a:t>
            </a:r>
            <a:r>
              <a:rPr lang="en-US" dirty="0"/>
              <a:t>, and reliable use of </a:t>
            </a:r>
            <a:r>
              <a:rPr lang="en-US" dirty="0" smtClean="0"/>
              <a:t>EEEE </a:t>
            </a:r>
            <a:r>
              <a:rPr lang="en-US" dirty="0"/>
              <a:t>parts by NASA, in </a:t>
            </a:r>
            <a:r>
              <a:rPr lang="en-US" b="1" dirty="0"/>
              <a:t>collaboration</a:t>
            </a:r>
            <a:r>
              <a:rPr lang="en-US" dirty="0"/>
              <a:t> with other government agencies and industry.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68" y="266527"/>
            <a:ext cx="1535132" cy="6264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162" y="4482682"/>
            <a:ext cx="1741698" cy="173706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752753" y="5455902"/>
            <a:ext cx="4311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NASA Electronic Parts Assurance Group (NEPAG) is a core portion of NEPP</a:t>
            </a:r>
            <a:endParaRPr kumimoji="0" lang="en-US" sz="1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</a:t>
            </a:r>
            <a:r>
              <a:rPr lang="en-US" dirty="0" smtClean="0">
                <a:solidFill>
                  <a:schemeClr val="tx1"/>
                </a:solidFill>
              </a:rPr>
              <a:t>11Feb21.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4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1000">
        <p:fade/>
      </p:transition>
    </mc:Choice>
    <mc:Fallback>
      <p:transition spd="med" advClick="0" advTm="5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643" y="376255"/>
            <a:ext cx="4965676" cy="646331"/>
          </a:xfrm>
        </p:spPr>
        <p:txBody>
          <a:bodyPr/>
          <a:lstStyle/>
          <a:p>
            <a:r>
              <a:rPr lang="en-US" dirty="0" smtClean="0"/>
              <a:t>NEPP Charter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783" y="1394063"/>
            <a:ext cx="9719395" cy="503693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7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93000">
        <p:fade/>
      </p:transition>
    </mc:Choice>
    <mc:Fallback>
      <p:transition spd="med" advClick="0" advTm="19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70639" y="731802"/>
            <a:ext cx="9025378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Standards &amp; </a:t>
            </a:r>
            <a:r>
              <a:rPr lang="en-US" sz="3600" b="1" dirty="0" smtClean="0"/>
              <a:t>Policy and  Guideline Development</a:t>
            </a:r>
            <a:endParaRPr lang="en-US" sz="36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778700" y="3376328"/>
            <a:ext cx="10049506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None/>
              <a:defRPr/>
            </a:pPr>
            <a:r>
              <a:rPr lang="en-US" sz="2400" b="1" kern="0" dirty="0" smtClean="0">
                <a:solidFill>
                  <a:srgbClr val="000000"/>
                </a:solidFill>
                <a:latin typeface="Arial"/>
              </a:rPr>
              <a:t>       </a:t>
            </a:r>
            <a:r>
              <a:rPr lang="en-US" sz="2200" kern="0" dirty="0">
                <a:solidFill>
                  <a:srgbClr val="3333CC">
                    <a:lumMod val="75000"/>
                  </a:srgbClr>
                </a:solidFill>
                <a:latin typeface="Arial"/>
              </a:rPr>
              <a:t>Updating NPR-8705.4</a:t>
            </a:r>
            <a:r>
              <a:rPr lang="en-US" sz="2200" b="1" kern="0" dirty="0">
                <a:solidFill>
                  <a:srgbClr val="3333CC">
                    <a:lumMod val="75000"/>
                  </a:srgbClr>
                </a:solidFill>
                <a:latin typeface="Arial"/>
              </a:rPr>
              <a:t>, </a:t>
            </a:r>
            <a:r>
              <a:rPr lang="en-US" sz="2200" i="1" kern="0" dirty="0">
                <a:solidFill>
                  <a:srgbClr val="000000"/>
                </a:solidFill>
                <a:latin typeface="Arial"/>
              </a:rPr>
              <a:t>Risk Classification for NASA Payloads 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latin typeface="Arial"/>
              </a:rPr>
              <a:t>Appendix D – Recommended SMA-Related Program Requirements for NASA Class A-D Payloads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latin typeface="Arial"/>
              </a:rPr>
              <a:t>Contains a mapping for </a:t>
            </a:r>
            <a:r>
              <a:rPr lang="en-US" sz="1600" kern="0" dirty="0" smtClean="0">
                <a:latin typeface="Arial"/>
              </a:rPr>
              <a:t>EEEE </a:t>
            </a:r>
            <a:r>
              <a:rPr lang="en-US" sz="1600" kern="0" dirty="0">
                <a:latin typeface="Arial"/>
              </a:rPr>
              <a:t>Parts that recommends parts with respect to payload class (A-D), mission criticality (critical/noncritical) to part </a:t>
            </a:r>
            <a:r>
              <a:rPr lang="en-US" sz="1600" kern="0" dirty="0" smtClean="0">
                <a:latin typeface="Arial"/>
              </a:rPr>
              <a:t>assurance </a:t>
            </a:r>
            <a:r>
              <a:rPr lang="en-US" sz="1600" kern="0" dirty="0">
                <a:latin typeface="Arial"/>
              </a:rPr>
              <a:t>level </a:t>
            </a:r>
            <a:r>
              <a:rPr lang="en-US" sz="1600" kern="0" dirty="0" smtClean="0">
                <a:latin typeface="Arial"/>
              </a:rPr>
              <a:t>(screening and lot qualification testing)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407577" y="1770397"/>
            <a:ext cx="7583453" cy="1500437"/>
            <a:chOff x="2935341" y="2958958"/>
            <a:chExt cx="6675225" cy="1439281"/>
          </a:xfrm>
        </p:grpSpPr>
        <p:grpSp>
          <p:nvGrpSpPr>
            <p:cNvPr id="13" name="Group 2"/>
            <p:cNvGrpSpPr>
              <a:grpSpLocks/>
            </p:cNvGrpSpPr>
            <p:nvPr/>
          </p:nvGrpSpPr>
          <p:grpSpPr bwMode="auto">
            <a:xfrm>
              <a:off x="2935341" y="3513451"/>
              <a:ext cx="6606324" cy="884788"/>
              <a:chOff x="2073096" y="3584267"/>
              <a:chExt cx="5754748" cy="884788"/>
            </a:xfrm>
          </p:grpSpPr>
          <p:pic>
            <p:nvPicPr>
              <p:cNvPr id="16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9348" y="3708051"/>
                <a:ext cx="610116" cy="7610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15051" y="3602461"/>
                <a:ext cx="712793" cy="534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08577" y="3889578"/>
                <a:ext cx="774608" cy="579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0857" y="3782060"/>
                <a:ext cx="888102" cy="675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3096" y="3699555"/>
                <a:ext cx="882829" cy="586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0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53915" y="3584267"/>
                <a:ext cx="610870" cy="6565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1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4720" y="3617248"/>
                <a:ext cx="844316" cy="5767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35343" y="2958958"/>
              <a:ext cx="6540855" cy="495335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935341" y="3005861"/>
              <a:ext cx="66752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CLASS D                    CLASS  C                   CLASS B                        CLASS A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2331265" y="4706773"/>
            <a:ext cx="85515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0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Participated in the Development of </a:t>
            </a:r>
            <a:r>
              <a:rPr lang="en-US" kern="0" dirty="0">
                <a:solidFill>
                  <a:srgbClr val="3333CC">
                    <a:lumMod val="75000"/>
                  </a:srgbClr>
                </a:solidFill>
                <a:latin typeface="Arial"/>
              </a:rPr>
              <a:t>a NASA Engineering and Safety </a:t>
            </a:r>
            <a:r>
              <a:rPr lang="en-US" kern="0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Center (NESC) Technical </a:t>
            </a:r>
            <a:r>
              <a:rPr lang="en-US" kern="0" dirty="0">
                <a:solidFill>
                  <a:srgbClr val="3333CC">
                    <a:lumMod val="75000"/>
                  </a:srgbClr>
                </a:solidFill>
                <a:latin typeface="Arial"/>
              </a:rPr>
              <a:t>Assessment Report </a:t>
            </a:r>
            <a:endParaRPr lang="en-US" kern="0" dirty="0" smtClean="0">
              <a:solidFill>
                <a:srgbClr val="3333CC">
                  <a:lumMod val="75000"/>
                </a:srgbClr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Title: </a:t>
            </a:r>
            <a:r>
              <a:rPr lang="en-US" i="1" dirty="0" smtClean="0"/>
              <a:t>Recommendations </a:t>
            </a:r>
            <a:r>
              <a:rPr lang="en-US" i="1" dirty="0"/>
              <a:t>on Use of Commercial-Off-The-Shelf (COTS) Electrical, Electronic, and Electromechanical (EEE) Parts for NASA </a:t>
            </a:r>
            <a:r>
              <a:rPr lang="en-US" i="1" dirty="0" smtClean="0"/>
              <a:t>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Available </a:t>
            </a:r>
            <a:r>
              <a:rPr lang="en-US" dirty="0"/>
              <a:t>for </a:t>
            </a:r>
            <a:r>
              <a:rPr lang="en-US" dirty="0" smtClean="0"/>
              <a:t>public download </a:t>
            </a:r>
            <a:r>
              <a:rPr lang="en-US" dirty="0"/>
              <a:t>at NASA Technical Reports </a:t>
            </a:r>
            <a:r>
              <a:rPr lang="en-US" dirty="0" smtClean="0"/>
              <a:t>Server    </a:t>
            </a:r>
            <a:r>
              <a:rPr lang="en-US" dirty="0"/>
              <a:t>https://ntrs.nasa.gov/</a:t>
            </a: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11Feb21</a:t>
            </a:r>
            <a:r>
              <a:rPr lang="en-US" dirty="0" smtClean="0">
                <a:solidFill>
                  <a:schemeClr val="tx1"/>
                </a:solidFill>
              </a:rPr>
              <a:t>..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94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5000">
        <p:fade/>
      </p:transition>
    </mc:Choice>
    <mc:Fallback>
      <p:transition spd="med" advClick="0" advTm="1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6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994106" y="2043669"/>
            <a:ext cx="1228744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Arial" charset="0"/>
              </a:defRPr>
            </a:lvl9pPr>
          </a:lstStyle>
          <a:p>
            <a:pPr lvl="0"/>
            <a:r>
              <a:rPr lang="en-US" sz="2200" b="0" kern="0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Development of the</a:t>
            </a:r>
            <a:r>
              <a:rPr lang="en-US" sz="2200" kern="0" dirty="0" smtClean="0">
                <a:solidFill>
                  <a:schemeClr val="tx1"/>
                </a:solidFill>
                <a:latin typeface="Arial"/>
              </a:rPr>
              <a:t>  </a:t>
            </a:r>
            <a:r>
              <a:rPr lang="en-US" sz="2200" b="0" i="1" kern="0" dirty="0" smtClean="0">
                <a:solidFill>
                  <a:schemeClr val="tx1"/>
                </a:solidFill>
                <a:latin typeface="Arial"/>
              </a:rPr>
              <a:t>NASA EEEE </a:t>
            </a:r>
            <a:r>
              <a:rPr lang="en-US" sz="2200" b="0" i="1" kern="0" dirty="0">
                <a:solidFill>
                  <a:schemeClr val="tx1"/>
                </a:solidFill>
                <a:latin typeface="Arial"/>
              </a:rPr>
              <a:t>Parts Selection</a:t>
            </a:r>
            <a:r>
              <a:rPr lang="en-US" sz="2200" b="0" i="1" kern="0" dirty="0" smtClean="0">
                <a:solidFill>
                  <a:schemeClr val="tx1"/>
                </a:solidFill>
                <a:latin typeface="Arial"/>
              </a:rPr>
              <a:t>, Testing and Derating</a:t>
            </a:r>
          </a:p>
          <a:p>
            <a:pPr lvl="0"/>
            <a:r>
              <a:rPr lang="en-US" sz="2200" b="0" i="1" kern="0" dirty="0" smtClean="0">
                <a:solidFill>
                  <a:schemeClr val="tx1"/>
                </a:solidFill>
                <a:latin typeface="Arial"/>
              </a:rPr>
              <a:t>Standard (NASA-STD-8739.11)</a:t>
            </a:r>
            <a:endParaRPr lang="en-US" sz="2200" b="0" i="1" kern="0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613323" y="2983471"/>
            <a:ext cx="5080000" cy="2305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kern="0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Original (</a:t>
            </a:r>
            <a:r>
              <a:rPr lang="en-US" sz="1600" kern="0" dirty="0">
                <a:solidFill>
                  <a:srgbClr val="3333CC">
                    <a:lumMod val="75000"/>
                  </a:srgbClr>
                </a:solidFill>
                <a:latin typeface="Arial"/>
              </a:rPr>
              <a:t>based </a:t>
            </a:r>
            <a:r>
              <a:rPr lang="en-US" sz="1600" kern="0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on EEE-INST-002)  </a:t>
            </a:r>
            <a:r>
              <a:rPr lang="en-US" sz="1600" dirty="0" smtClean="0"/>
              <a:t>:</a:t>
            </a:r>
            <a:endParaRPr lang="en-US" sz="1600" dirty="0"/>
          </a:p>
          <a:p>
            <a:pPr lvl="1"/>
            <a:r>
              <a:rPr lang="en-US" sz="1600" dirty="0"/>
              <a:t>GSFC document (used by other Centers)</a:t>
            </a:r>
          </a:p>
          <a:p>
            <a:pPr lvl="1"/>
            <a:r>
              <a:rPr lang="en-US" sz="1600" dirty="0"/>
              <a:t>3 Screening and </a:t>
            </a:r>
            <a:r>
              <a:rPr lang="en-US" sz="1600" dirty="0" smtClean="0"/>
              <a:t>Qualification Levels</a:t>
            </a:r>
            <a:endParaRPr lang="en-US" sz="1600" dirty="0"/>
          </a:p>
          <a:p>
            <a:pPr lvl="1"/>
            <a:r>
              <a:rPr lang="en-US" sz="1600" dirty="0"/>
              <a:t>18 Device Specific Sections</a:t>
            </a:r>
          </a:p>
          <a:p>
            <a:pPr lvl="1"/>
            <a:r>
              <a:rPr lang="en-US" sz="1600" dirty="0"/>
              <a:t>Last update 2003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439606" y="2948981"/>
            <a:ext cx="47985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kern="0" dirty="0" smtClean="0">
                <a:solidFill>
                  <a:srgbClr val="3333CC">
                    <a:lumMod val="75000"/>
                  </a:srgbClr>
                </a:solidFill>
                <a:latin typeface="Arial"/>
              </a:rPr>
              <a:t>Update: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4 </a:t>
            </a:r>
            <a:r>
              <a:rPr lang="en-US" sz="1600" dirty="0"/>
              <a:t>Screening and Lot Acceptance Testing  </a:t>
            </a:r>
            <a:r>
              <a:rPr lang="en-US" sz="1600" dirty="0" smtClean="0"/>
              <a:t>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Plan is 27 Device Specific Sections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Status: </a:t>
            </a:r>
            <a:r>
              <a:rPr lang="en-US" sz="1600" smtClean="0"/>
              <a:t>In Approval </a:t>
            </a:r>
            <a:r>
              <a:rPr lang="en-US" sz="1600" dirty="0" smtClean="0"/>
              <a:t>Process</a:t>
            </a:r>
            <a:endParaRPr lang="en-US" sz="1600" kern="0" dirty="0" smtClean="0">
              <a:solidFill>
                <a:srgbClr val="3333CC">
                  <a:lumMod val="75000"/>
                </a:srgbClr>
              </a:solidFill>
              <a:latin typeface="Arial"/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11Feb21.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613323" y="805081"/>
            <a:ext cx="8612226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b="1" dirty="0" smtClean="0"/>
              <a:t>Standards &amp; Policy and  Guideline </a:t>
            </a:r>
          </a:p>
          <a:p>
            <a:pPr algn="ctr"/>
            <a:r>
              <a:rPr lang="en-US" sz="3200" b="1" dirty="0" smtClean="0"/>
              <a:t>Development</a:t>
            </a:r>
            <a:endParaRPr lang="en-US" sz="32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5919436" y="4119459"/>
            <a:ext cx="7896559" cy="2249455"/>
            <a:chOff x="5919436" y="4282290"/>
            <a:chExt cx="7896559" cy="2249455"/>
          </a:xfrm>
        </p:grpSpPr>
        <p:sp>
          <p:nvSpPr>
            <p:cNvPr id="26" name="Rectangle 25"/>
            <p:cNvSpPr/>
            <p:nvPr/>
          </p:nvSpPr>
          <p:spPr>
            <a:xfrm>
              <a:off x="5919436" y="4284976"/>
              <a:ext cx="1710396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Capacitor</a:t>
              </a:r>
              <a:endParaRPr lang="en-US" sz="1400" dirty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Connectors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Crystal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Crystal </a:t>
              </a:r>
              <a:r>
                <a:rPr lang="en-US" sz="1400" dirty="0"/>
                <a:t>Oscillator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Detectors</a:t>
              </a:r>
              <a:endParaRPr lang="en-US" sz="1400" dirty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Fiber </a:t>
              </a:r>
              <a:r>
                <a:rPr lang="en-US" sz="1400" dirty="0"/>
                <a:t>Optics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Filter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Fuse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Heaters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Laser </a:t>
              </a:r>
              <a:r>
                <a:rPr lang="en-US" sz="1400" dirty="0">
                  <a:solidFill>
                    <a:srgbClr val="FF0000"/>
                  </a:solidFill>
                </a:rPr>
                <a:t>Devices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532658" y="4282290"/>
              <a:ext cx="2241960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Magnetics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Microcircuit </a:t>
              </a:r>
              <a:r>
                <a:rPr lang="en-US" sz="1400" dirty="0"/>
                <a:t>Hybrid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Microcircuit </a:t>
              </a:r>
              <a:r>
                <a:rPr lang="en-US" sz="1400" dirty="0"/>
                <a:t>Monolithic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Microcircuit </a:t>
              </a:r>
              <a:r>
                <a:rPr lang="en-US" sz="1400" dirty="0">
                  <a:solidFill>
                    <a:srgbClr val="FF0000"/>
                  </a:solidFill>
                </a:rPr>
                <a:t>PEM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Microcircuit </a:t>
              </a:r>
              <a:r>
                <a:rPr lang="en-US" sz="1400" dirty="0">
                  <a:solidFill>
                    <a:srgbClr val="FF0000"/>
                  </a:solidFill>
                </a:rPr>
                <a:t>RF </a:t>
              </a:r>
              <a:r>
                <a:rPr lang="en-US" sz="1400" dirty="0" smtClean="0">
                  <a:solidFill>
                    <a:srgbClr val="FF0000"/>
                  </a:solidFill>
                </a:rPr>
                <a:t> /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 </a:t>
              </a:r>
              <a:r>
                <a:rPr lang="en-US" sz="1400" dirty="0" smtClean="0">
                  <a:solidFill>
                    <a:srgbClr val="FF0000"/>
                  </a:solidFill>
                </a:rPr>
                <a:t>      Microwave </a:t>
              </a:r>
              <a:r>
                <a:rPr lang="en-US" sz="1400" dirty="0">
                  <a:solidFill>
                    <a:srgbClr val="FF0000"/>
                  </a:solidFill>
                </a:rPr>
                <a:t>Devices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Microcircuit </a:t>
              </a:r>
              <a:r>
                <a:rPr lang="en-US" sz="1400" dirty="0">
                  <a:solidFill>
                    <a:srgbClr val="FF0000"/>
                  </a:solidFill>
                </a:rPr>
                <a:t>Hybrid PEM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Motors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Optoelectronics</a:t>
              </a:r>
              <a:endParaRPr lang="en-US" sz="1400" dirty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Printed </a:t>
              </a:r>
              <a:r>
                <a:rPr lang="en-US" sz="1400" dirty="0">
                  <a:solidFill>
                    <a:srgbClr val="FF0000"/>
                  </a:solidFill>
                </a:rPr>
                <a:t>Circuit </a:t>
              </a:r>
              <a:r>
                <a:rPr lang="en-US" sz="1400" dirty="0" smtClean="0">
                  <a:solidFill>
                    <a:srgbClr val="FF0000"/>
                  </a:solidFill>
                </a:rPr>
                <a:t>Boards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650502" y="4338576"/>
              <a:ext cx="4165493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Relays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Resistors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Semiconductor </a:t>
              </a:r>
              <a:r>
                <a:rPr lang="en-US" sz="1400" dirty="0"/>
                <a:t>Devices </a:t>
              </a:r>
              <a:r>
                <a:rPr lang="en-US" sz="1400" dirty="0" smtClean="0"/>
                <a:t>  </a:t>
              </a:r>
            </a:p>
            <a:p>
              <a:r>
                <a:rPr lang="en-US" sz="1400" dirty="0" smtClean="0"/>
                <a:t>        -  Discrete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rgbClr val="FF0000"/>
                  </a:solidFill>
                </a:rPr>
                <a:t>Semiconductor </a:t>
              </a:r>
              <a:r>
                <a:rPr lang="en-US" sz="1400" dirty="0">
                  <a:solidFill>
                    <a:srgbClr val="FF0000"/>
                  </a:solidFill>
                </a:rPr>
                <a:t>Devices </a:t>
              </a:r>
              <a:endParaRPr lang="en-US" sz="1400" dirty="0" smtClean="0">
                <a:solidFill>
                  <a:srgbClr val="FF0000"/>
                </a:solidFill>
              </a:endParaRPr>
            </a:p>
            <a:p>
              <a:r>
                <a:rPr lang="en-US" sz="1400" dirty="0">
                  <a:solidFill>
                    <a:srgbClr val="FF0000"/>
                  </a:solidFill>
                </a:rPr>
                <a:t> </a:t>
              </a:r>
              <a:r>
                <a:rPr lang="en-US" sz="1400" dirty="0" smtClean="0">
                  <a:solidFill>
                    <a:srgbClr val="FF0000"/>
                  </a:solidFill>
                </a:rPr>
                <a:t>       -  PES</a:t>
              </a:r>
              <a:endParaRPr lang="en-US" sz="1400" dirty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Switch</a:t>
              </a:r>
              <a:endParaRPr lang="en-US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err="1" smtClean="0"/>
                <a:t>Thermister</a:t>
              </a:r>
              <a:r>
                <a:rPr lang="en-US" sz="1400" dirty="0" smtClean="0"/>
                <a:t>  </a:t>
              </a:r>
              <a:r>
                <a:rPr lang="en-US" sz="1400" dirty="0"/>
                <a:t>RTD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Wire </a:t>
              </a:r>
              <a:r>
                <a:rPr lang="en-US" sz="1400" dirty="0"/>
                <a:t>and Cable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0214924" y="6243117"/>
            <a:ext cx="114005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 smtClean="0">
                <a:solidFill>
                  <a:srgbClr val="FF0000"/>
                </a:solidFill>
              </a:rPr>
              <a:t>Red: New sections</a:t>
            </a:r>
            <a:endParaRPr lang="en-US" sz="1000" i="1" dirty="0">
              <a:solidFill>
                <a:srgbClr val="FF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11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2000">
        <p:fade/>
      </p:transition>
    </mc:Choice>
    <mc:Fallback>
      <p:transition spd="med" advClick="0" advTm="1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Groups / Collaborations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81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000">
        <p:fade/>
      </p:transition>
    </mc:Choice>
    <mc:Fallback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315" y="1455518"/>
            <a:ext cx="5938685" cy="867930"/>
          </a:xfrm>
        </p:spPr>
        <p:txBody>
          <a:bodyPr/>
          <a:lstStyle/>
          <a:p>
            <a:r>
              <a:rPr lang="en-US" sz="2800" dirty="0" smtClean="0"/>
              <a:t>Government Working Group (GWG)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297" y="2440340"/>
            <a:ext cx="5626703" cy="3267561"/>
          </a:xfrm>
        </p:spPr>
        <p:txBody>
          <a:bodyPr/>
          <a:lstStyle/>
          <a:p>
            <a:r>
              <a:rPr lang="en-US" sz="2000" dirty="0" smtClean="0"/>
              <a:t>Purpose – </a:t>
            </a:r>
            <a:r>
              <a:rPr lang="en-US" sz="1600" dirty="0" smtClean="0"/>
              <a:t>To discuss in detail, topics from NEPAG that  require additional in-depth technical solutions</a:t>
            </a:r>
          </a:p>
          <a:p>
            <a:r>
              <a:rPr lang="en-US" sz="2000" dirty="0" smtClean="0"/>
              <a:t>Objective – </a:t>
            </a:r>
            <a:r>
              <a:rPr lang="en-US" sz="1600" dirty="0" smtClean="0"/>
              <a:t>To establish a single government position applicable to both terrestrial and space programs</a:t>
            </a:r>
          </a:p>
          <a:p>
            <a:r>
              <a:rPr lang="en-US" sz="2000" dirty="0" smtClean="0"/>
              <a:t>Attendees – </a:t>
            </a:r>
            <a:r>
              <a:rPr lang="en-US" sz="1600" dirty="0" smtClean="0"/>
              <a:t>7 Government User Agencies and DLA</a:t>
            </a:r>
          </a:p>
          <a:p>
            <a:pPr marL="0" indent="0">
              <a:buNone/>
            </a:pPr>
            <a:endParaRPr lang="en-US" sz="800" dirty="0" smtClean="0"/>
          </a:p>
          <a:p>
            <a:pPr marL="645319" lvl="0" indent="0">
              <a:spcBef>
                <a:spcPts val="0"/>
              </a:spcBef>
              <a:spcAft>
                <a:spcPts val="23"/>
              </a:spcAft>
              <a:buNone/>
            </a:pPr>
            <a:r>
              <a:rPr lang="en-US" sz="1500" i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Air Force – SMC/The Aerospace Corporation;  Air Force – Wright-Patterson;  Army;  MDA;  NASA Centers;  Navy – NSWC Crane Division;  NRO/The Aerospace </a:t>
            </a:r>
            <a:r>
              <a:rPr lang="en-US" sz="1500" i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Corporation;  DLA</a:t>
            </a:r>
            <a:endParaRPr lang="en-US" sz="1500" i="1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marL="0" indent="0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</a:t>
            </a:r>
            <a:r>
              <a:rPr lang="en-US" dirty="0" smtClean="0">
                <a:solidFill>
                  <a:schemeClr val="tx1"/>
                </a:solidFill>
              </a:rPr>
              <a:t>11Feb21.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96106" y="1642594"/>
            <a:ext cx="4699894" cy="8679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smtClean="0"/>
              <a:t>NASA Electronic Parts Assurance Group (NEPAG)</a:t>
            </a:r>
            <a:endParaRPr lang="en-US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9A9C94-D55D-4A43-A089-48F50B6E6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391" y="2753751"/>
            <a:ext cx="2734590" cy="279818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47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7000">
        <p:fade/>
      </p:transition>
    </mc:Choice>
    <mc:Fallback>
      <p:transition spd="med" advClick="0" advTm="9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FY20 Highlights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79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10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26927" y="1874837"/>
            <a:ext cx="5243659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Body of Knowledge Document for 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Gallium Nitride Power Electronics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6672" y="3955432"/>
            <a:ext cx="2699778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EEE Parts Bulletin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- PEMS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ESD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5EFF11-2DB5-4A5B-88CD-FB32DFC9D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003" y="3037957"/>
            <a:ext cx="2453165" cy="3217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E59DB2-8115-48BF-A0B0-B0C1137CF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9120" y="1579552"/>
            <a:ext cx="3124978" cy="38454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83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4000">
        <p:fade/>
      </p:transition>
    </mc:Choice>
    <mc:Fallback>
      <p:transition spd="med" advClick="0" advTm="6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949" y="283629"/>
            <a:ext cx="9482174" cy="776288"/>
          </a:xfrm>
        </p:spPr>
        <p:txBody>
          <a:bodyPr/>
          <a:lstStyle/>
          <a:p>
            <a:pPr algn="ctr"/>
            <a:r>
              <a:rPr lang="en-US" dirty="0"/>
              <a:t>Select FY2020 NEPP Accomplishments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206187" y="3474182"/>
            <a:ext cx="3414313" cy="424974"/>
          </a:xfrm>
        </p:spPr>
        <p:txBody>
          <a:bodyPr/>
          <a:lstStyle/>
          <a:p>
            <a:pPr marL="0" lvl="0" indent="0">
              <a:lnSpc>
                <a:spcPct val="110000"/>
              </a:lnSpc>
              <a:buNone/>
            </a:pPr>
            <a:r>
              <a:rPr lang="en-US" sz="2000">
                <a:solidFill>
                  <a:srgbClr val="000000"/>
                </a:solidFill>
              </a:rPr>
              <a:t>Evaluation of COTS LiDAR</a:t>
            </a:r>
            <a:r>
              <a:rPr lang="en-US" sz="1600">
                <a:solidFill>
                  <a:srgbClr val="000000"/>
                </a:solidFill>
              </a:rPr>
              <a:t>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E73E53-5C9E-4B84-B9BA-1F84DFC0F2F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431" y="3899155"/>
            <a:ext cx="2630091" cy="1790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93227" y="4789766"/>
            <a:ext cx="40965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buNone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Concluded NSWC/SRHEC Industrial </a:t>
            </a:r>
            <a:br>
              <a:rPr lang="en-US" sz="1800" kern="0" dirty="0">
                <a:solidFill>
                  <a:srgbClr val="000000"/>
                </a:solidFill>
                <a:latin typeface="Arial"/>
              </a:rPr>
            </a:br>
            <a:r>
              <a:rPr lang="en-US" sz="1800" kern="0" dirty="0">
                <a:solidFill>
                  <a:srgbClr val="000000"/>
                </a:solidFill>
                <a:latin typeface="Arial"/>
              </a:rPr>
              <a:t>Base Assessments </a:t>
            </a:r>
          </a:p>
          <a:p>
            <a:pPr lvl="0">
              <a:lnSpc>
                <a:spcPct val="110000"/>
              </a:lnSpc>
              <a:buNone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       - 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Major support from AF/SMC</a:t>
            </a:r>
          </a:p>
          <a:p>
            <a:pPr lvl="0">
              <a:lnSpc>
                <a:spcPct val="110000"/>
              </a:lnSpc>
              <a:buNone/>
            </a:pPr>
            <a:r>
              <a:rPr lang="en-US" sz="1800" kern="0" dirty="0">
                <a:solidFill>
                  <a:srgbClr val="000000"/>
                </a:solidFill>
                <a:latin typeface="Arial"/>
              </a:rPr>
              <a:t>       - 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Components and systems; </a:t>
            </a:r>
          </a:p>
          <a:p>
            <a:pPr lvl="0">
              <a:lnSpc>
                <a:spcPct val="110000"/>
              </a:lnSpc>
              <a:buNone/>
            </a:pPr>
            <a:r>
              <a:rPr lang="en-US" sz="1600" kern="0" dirty="0">
                <a:solidFill>
                  <a:srgbClr val="000000"/>
                </a:solidFill>
                <a:latin typeface="Arial"/>
              </a:rPr>
              <a:t>        - Production and </a:t>
            </a:r>
            <a:r>
              <a:rPr lang="en-US" sz="1600" kern="0" dirty="0" smtClean="0">
                <a:solidFill>
                  <a:srgbClr val="000000"/>
                </a:solidFill>
                <a:latin typeface="Arial"/>
              </a:rPr>
              <a:t>procurement</a:t>
            </a:r>
          </a:p>
          <a:p>
            <a:pPr lvl="0">
              <a:lnSpc>
                <a:spcPct val="110000"/>
              </a:lnSpc>
              <a:buNone/>
            </a:pPr>
            <a:r>
              <a:rPr lang="en-US" sz="1600" kern="0" dirty="0" smtClean="0">
                <a:solidFill>
                  <a:srgbClr val="000000"/>
                </a:solidFill>
                <a:latin typeface="Arial"/>
              </a:rPr>
              <a:t>        - Passive &amp; Semiconductor Devices</a:t>
            </a:r>
            <a:r>
              <a:rPr lang="en-US" sz="1600" kern="0" dirty="0">
                <a:solidFill>
                  <a:srgbClr val="000000"/>
                </a:solidFill>
                <a:latin typeface="Arial"/>
              </a:rPr>
              <a:t>	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64949" y="1371704"/>
            <a:ext cx="3371088" cy="67710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US" sz="1800">
                <a:latin typeface="Arial"/>
                <a:cs typeface="Arial"/>
              </a:rPr>
              <a:t>Extensive radiation testing of 3D NAND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sz="1800">
                <a:latin typeface="Arial"/>
                <a:cs typeface="Arial"/>
              </a:rPr>
              <a:t>Flash Memory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64424" y="5676416"/>
            <a:ext cx="3732276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0000"/>
              </a:lnSpc>
              <a:buNone/>
            </a:pPr>
            <a:r>
              <a:rPr lang="en-US" sz="1600" kern="0">
                <a:solidFill>
                  <a:srgbClr val="000000"/>
                </a:solidFill>
                <a:latin typeface="Arial"/>
              </a:rPr>
              <a:t>Performing characterization over relevant simulated space conditions and environments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36550" y="1146810"/>
            <a:ext cx="7181850" cy="3220812"/>
          </a:xfrm>
          <a:prstGeom prst="rect">
            <a:avLst/>
          </a:prstGeom>
          <a:noFill/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–"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849093" y="4675512"/>
            <a:ext cx="4193270" cy="1965977"/>
          </a:xfrm>
          <a:prstGeom prst="rect">
            <a:avLst/>
          </a:prstGeom>
          <a:noFill/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–"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28356" y="4620312"/>
            <a:ext cx="3308993" cy="2132914"/>
          </a:xfrm>
          <a:prstGeom prst="rect">
            <a:avLst/>
          </a:prstGeom>
          <a:noFill/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–"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8120302" y="3396762"/>
            <a:ext cx="3576398" cy="3220812"/>
          </a:xfrm>
          <a:prstGeom prst="rect">
            <a:avLst/>
          </a:prstGeom>
          <a:noFill/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–"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5300" y="4833659"/>
            <a:ext cx="2496136" cy="1649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/>
              <a:t>“Evaluation of </a:t>
            </a:r>
          </a:p>
          <a:p>
            <a:pPr>
              <a:buNone/>
            </a:pPr>
            <a:r>
              <a:rPr lang="en-US" sz="1600"/>
              <a:t>Polymer Tantalum Capacitors for </a:t>
            </a:r>
          </a:p>
          <a:p>
            <a:pPr>
              <a:buNone/>
            </a:pPr>
            <a:r>
              <a:rPr lang="en-US" sz="1600"/>
              <a:t>Space Applications” </a:t>
            </a:r>
          </a:p>
          <a:p>
            <a:pPr>
              <a:buNone/>
            </a:pPr>
            <a:r>
              <a:rPr lang="en-US" sz="1400"/>
              <a:t>Alexander Teverovsky (GSFC/SSAI)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822" y="4744459"/>
            <a:ext cx="1219528" cy="19969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082274-4545-4BD4-B212-6D15475D0ED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7304" y="1424572"/>
            <a:ext cx="2446917" cy="2767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A82CAF-9A83-496C-9775-34D59EE813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471" y="2505562"/>
            <a:ext cx="1520700" cy="15845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BE727C1-D103-44B0-9D2F-87ADF0A0BD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0125" y="2274307"/>
            <a:ext cx="2653225" cy="1988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71D8A5-F7FE-47F3-82FD-1BC9499DD5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7088" y="1964912"/>
            <a:ext cx="2282825" cy="121936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72E1104-3A11-4C60-BC85-B6D040153B73}"/>
              </a:ext>
            </a:extLst>
          </p:cNvPr>
          <p:cNvSpPr/>
          <p:nvPr/>
        </p:nvSpPr>
        <p:spPr bwMode="auto">
          <a:xfrm>
            <a:off x="8114506" y="1146810"/>
            <a:ext cx="3576398" cy="2123444"/>
          </a:xfrm>
          <a:prstGeom prst="rect">
            <a:avLst/>
          </a:prstGeom>
          <a:noFill/>
          <a:ln w="381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Char char="–"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DF98328A-925A-415B-8E92-A934D18DCA1F}"/>
              </a:ext>
            </a:extLst>
          </p:cNvPr>
          <p:cNvSpPr txBox="1">
            <a:spLocks/>
          </p:cNvSpPr>
          <p:nvPr/>
        </p:nvSpPr>
        <p:spPr bwMode="auto">
          <a:xfrm>
            <a:off x="8206187" y="1235165"/>
            <a:ext cx="3320864" cy="5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10000"/>
              </a:lnSpc>
              <a:buFontTx/>
              <a:buNone/>
            </a:pPr>
            <a:r>
              <a:rPr lang="en-US" sz="2000" kern="0">
                <a:solidFill>
                  <a:srgbClr val="000000"/>
                </a:solidFill>
              </a:rPr>
              <a:t>Radiation testing of 22FDX FDSOI CMOS</a:t>
            </a:r>
            <a:endParaRPr lang="en-US" kern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6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5000">
        <p:fade/>
      </p:transition>
    </mc:Choice>
    <mc:Fallback>
      <p:transition spd="med" advClick="0" advTm="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8422" y="1159544"/>
            <a:ext cx="9025378" cy="535531"/>
          </a:xfrm>
        </p:spPr>
        <p:txBody>
          <a:bodyPr/>
          <a:lstStyle/>
          <a:p>
            <a:r>
              <a:rPr lang="en-US" sz="3200" dirty="0" smtClean="0"/>
              <a:t>2020 NEPP Electronic Technology Workshop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1664239" y="2265713"/>
            <a:ext cx="9137708" cy="3222288"/>
            <a:chOff x="1365307" y="2635045"/>
            <a:chExt cx="9137708" cy="3222288"/>
          </a:xfrm>
        </p:grpSpPr>
        <p:sp>
          <p:nvSpPr>
            <p:cNvPr id="7" name="TextBox 6"/>
            <p:cNvSpPr txBox="1"/>
            <p:nvPr/>
          </p:nvSpPr>
          <p:spPr>
            <a:xfrm>
              <a:off x="1365307" y="2635045"/>
              <a:ext cx="4378123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MILSPECs – Incorporation of Plastics (4)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43549" y="3478200"/>
              <a:ext cx="1544012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Photonics (2)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06378" y="4358449"/>
              <a:ext cx="4095993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Advanced Packaging (2.5/3D, etc.) (6)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69149" y="2635045"/>
              <a:ext cx="3852337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Processors, FPGAs &amp; Memories (6)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1253" y="3503043"/>
              <a:ext cx="1608134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&amp; Sic (3)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78153" y="4363365"/>
              <a:ext cx="4160113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Passives: Capacitors and Resistors (5)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43620" y="5481484"/>
              <a:ext cx="3621505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Small </a:t>
              </a:r>
              <a:r>
                <a:rPr lang="en-US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Sats</a:t>
              </a:r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&amp; COTS Utilization (7)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73533" y="5488001"/>
              <a:ext cx="4429482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Model Based Mission Assurance (MBMA)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83031" y="3484195"/>
              <a:ext cx="3732753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Collaborations/Working Groups (4)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65496" y="4923505"/>
              <a:ext cx="2420343" cy="36933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Training / Tutorials (2)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295068" y="6068183"/>
            <a:ext cx="810991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NETW presentations for 2020 and past years </a:t>
            </a:r>
            <a:r>
              <a:rPr lang="en-U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at https://nepp.nasa.gov/ </a:t>
            </a:r>
            <a:endParaRPr lang="en-US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46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2000">
        <p:fade/>
      </p:transition>
    </mc:Choice>
    <mc:Fallback>
      <p:transition spd="med" advClick="0" advTm="5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602302" y="1678678"/>
            <a:ext cx="5753017" cy="4335900"/>
            <a:chOff x="3922312" y="1569255"/>
            <a:chExt cx="4347376" cy="4335900"/>
          </a:xfrm>
        </p:grpSpPr>
        <p:sp>
          <p:nvSpPr>
            <p:cNvPr id="8" name="Title 1"/>
            <p:cNvSpPr txBox="1">
              <a:spLocks/>
            </p:cNvSpPr>
            <p:nvPr/>
          </p:nvSpPr>
          <p:spPr>
            <a:xfrm>
              <a:off x="3922312" y="1569255"/>
              <a:ext cx="4347376" cy="2371847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99"/>
                  </a:solidFill>
                  <a:latin typeface="Arial" charset="0"/>
                </a:defRPr>
              </a:lvl9pPr>
            </a:lstStyle>
            <a:p>
              <a:r>
                <a:rPr lang="en-US" sz="3600" kern="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r>
                <a:rPr lang="en-US" sz="3600" kern="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th</a:t>
              </a:r>
              <a:r>
                <a:rPr lang="en-US" sz="3600" kern="0" dirty="0">
                  <a:latin typeface="Arial" panose="020B0604020202020204" pitchFamily="34" charset="0"/>
                  <a:cs typeface="Arial" panose="020B0604020202020204" pitchFamily="34" charset="0"/>
                </a:rPr>
                <a:t> Annual NEPP</a:t>
              </a:r>
              <a:br>
                <a:rPr lang="en-US" sz="3600" kern="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3600" kern="0" dirty="0">
                  <a:latin typeface="Arial" panose="020B0604020202020204" pitchFamily="34" charset="0"/>
                  <a:cs typeface="Arial" panose="020B0604020202020204" pitchFamily="34" charset="0"/>
                </a:rPr>
                <a:t>Electronics Technology Workshop (ETW)</a:t>
              </a:r>
            </a:p>
          </p:txBody>
        </p:sp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4328747" y="3943323"/>
              <a:ext cx="3534507" cy="196183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0000"/>
                </a:buClr>
                <a:buChar char="•"/>
                <a:defRPr sz="24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0000"/>
                </a:buClr>
                <a:buChar char="–"/>
                <a:defRPr sz="2000" b="1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b="1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 b="1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b="1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b="1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b="1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b="1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 b="1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 algn="ctr">
                <a:buFontTx/>
                <a:buNone/>
              </a:pPr>
              <a:r>
                <a:rPr lang="en-US" sz="2700" kern="0" dirty="0">
                  <a:solidFill>
                    <a:srgbClr val="7030A0"/>
                  </a:solidFill>
                  <a:latin typeface="Arial"/>
                </a:rPr>
                <a:t>Scheduled dates:</a:t>
              </a:r>
            </a:p>
            <a:p>
              <a:pPr marL="0" indent="0" algn="ctr">
                <a:buFontTx/>
                <a:buNone/>
              </a:pPr>
              <a:r>
                <a:rPr lang="en-US" sz="2200" kern="0" dirty="0">
                  <a:solidFill>
                    <a:srgbClr val="0070C0"/>
                  </a:solidFill>
                  <a:latin typeface="Arial"/>
                </a:rPr>
                <a:t>June 14-17, 2021</a:t>
              </a:r>
            </a:p>
            <a:p>
              <a:pPr marL="0" indent="0" algn="ctr">
                <a:buFontTx/>
                <a:buNone/>
              </a:pPr>
              <a:endParaRPr lang="en-US" sz="2200" kern="0" dirty="0">
                <a:solidFill>
                  <a:srgbClr val="0070C0"/>
                </a:solidFill>
                <a:latin typeface="Arial"/>
              </a:endParaRPr>
            </a:p>
            <a:p>
              <a:pPr marL="0" indent="0" algn="ctr">
                <a:buFontTx/>
                <a:buNone/>
              </a:pPr>
              <a:r>
                <a:rPr lang="en-US" sz="2200" kern="0" dirty="0">
                  <a:solidFill>
                    <a:srgbClr val="0070C0"/>
                  </a:solidFill>
                  <a:latin typeface="Arial"/>
                </a:rPr>
                <a:t>https://nepp.nasa.gov/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130681" y="1331495"/>
            <a:ext cx="2342535" cy="5094562"/>
            <a:chOff x="8441971" y="544793"/>
            <a:chExt cx="3031246" cy="5881264"/>
          </a:xfrm>
        </p:grpSpPr>
        <p:pic>
          <p:nvPicPr>
            <p:cNvPr id="11" name="Content Placeholder 5">
              <a:extLst>
                <a:ext uri="{FF2B5EF4-FFF2-40B4-BE49-F238E27FC236}">
                  <a16:creationId xmlns:a16="http://schemas.microsoft.com/office/drawing/2014/main" id="{5DCA265F-F08C-4AD0-B69F-22A5F04BE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6959" y="544793"/>
              <a:ext cx="1951599" cy="26021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CC65CC-C887-4D82-B83E-121412EC4339}"/>
                </a:ext>
              </a:extLst>
            </p:cNvPr>
            <p:cNvSpPr txBox="1"/>
            <p:nvPr/>
          </p:nvSpPr>
          <p:spPr>
            <a:xfrm>
              <a:off x="8842048" y="3144441"/>
              <a:ext cx="2280304" cy="469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Radiation Testing &amp; Analysis</a:t>
              </a:r>
            </a:p>
            <a:p>
              <a:pPr algn="ctr"/>
              <a:r>
                <a:rPr lang="en-US" sz="1050" b="1" i="1" dirty="0"/>
                <a:t>Image Credit: NASA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B669B81-3AFD-4AD9-B511-D9099005862C}"/>
                </a:ext>
              </a:extLst>
            </p:cNvPr>
            <p:cNvGrpSpPr/>
            <p:nvPr/>
          </p:nvGrpSpPr>
          <p:grpSpPr>
            <a:xfrm>
              <a:off x="8441971" y="3849438"/>
              <a:ext cx="2961573" cy="2107260"/>
              <a:chOff x="5302883" y="3855455"/>
              <a:chExt cx="2961573" cy="2107260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C2FD996-BA4A-4F90-BD86-3D9635B3C4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52471" b="3923"/>
              <a:stretch/>
            </p:blipFill>
            <p:spPr>
              <a:xfrm>
                <a:off x="5991594" y="4406014"/>
                <a:ext cx="2272862" cy="1556701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5565B39-2359-44F6-81AC-1AF7C641238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55362"/>
              <a:stretch/>
            </p:blipFill>
            <p:spPr>
              <a:xfrm>
                <a:off x="5302883" y="3855455"/>
                <a:ext cx="1810558" cy="1269403"/>
              </a:xfrm>
              <a:prstGeom prst="rect">
                <a:avLst/>
              </a:prstGeom>
            </p:spPr>
          </p:pic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1613D2F-915D-4E30-80D2-C77B9CBE40C0}"/>
                </a:ext>
              </a:extLst>
            </p:cNvPr>
            <p:cNvSpPr txBox="1"/>
            <p:nvPr/>
          </p:nvSpPr>
          <p:spPr>
            <a:xfrm>
              <a:off x="8491182" y="5956698"/>
              <a:ext cx="2982035" cy="469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Advanced Microelectronics Packaging</a:t>
              </a:r>
            </a:p>
            <a:p>
              <a:pPr algn="ctr"/>
              <a:r>
                <a:rPr lang="en-US" sz="1050" b="1" i="1" dirty="0"/>
                <a:t>Image Credit: NASA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450070" y="1609488"/>
            <a:ext cx="2166059" cy="4613300"/>
            <a:chOff x="443740" y="544793"/>
            <a:chExt cx="3161332" cy="588126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C3DB6B7-1369-4C24-ADC7-052F7D0EC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2735" y="544793"/>
              <a:ext cx="2960396" cy="260213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A6C231-9785-456B-A62D-81B53342FD6C}"/>
                </a:ext>
              </a:extLst>
            </p:cNvPr>
            <p:cNvSpPr txBox="1"/>
            <p:nvPr/>
          </p:nvSpPr>
          <p:spPr>
            <a:xfrm>
              <a:off x="818183" y="3146925"/>
              <a:ext cx="2389500" cy="469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Emerging Assurance Methods</a:t>
              </a:r>
            </a:p>
            <a:p>
              <a:pPr algn="ctr"/>
              <a:r>
                <a:rPr lang="en-US" sz="1050" b="1" i="1" dirty="0"/>
                <a:t>Image Credit: Vanderbilt University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DFEC7FF-816C-43BD-874D-D94ADDCC2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3740" y="3849439"/>
              <a:ext cx="3161332" cy="2107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04B6FF-87FB-4FA3-B314-44D48C6B7D01}"/>
                </a:ext>
              </a:extLst>
            </p:cNvPr>
            <p:cNvSpPr txBox="1"/>
            <p:nvPr/>
          </p:nvSpPr>
          <p:spPr>
            <a:xfrm>
              <a:off x="734597" y="5956699"/>
              <a:ext cx="2579617" cy="4693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Advanced Technology Reliability</a:t>
              </a:r>
            </a:p>
            <a:p>
              <a:pPr algn="ctr"/>
              <a:r>
                <a:rPr lang="en-US" sz="1050" b="1" i="1" dirty="0"/>
                <a:t>Image Credit: NASA</a:t>
              </a:r>
            </a:p>
          </p:txBody>
        </p:sp>
      </p:grp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</a:t>
            </a:r>
            <a:r>
              <a:rPr lang="en-US" dirty="0" smtClean="0">
                <a:solidFill>
                  <a:schemeClr val="tx1"/>
                </a:solidFill>
              </a:rPr>
              <a:t>11Feb21.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70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000">
        <p:fade/>
      </p:transition>
    </mc:Choice>
    <mc:Fallback>
      <p:transition spd="med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FY21 Plans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0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10-Sep-2020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 be presented virtually by P. Majewicz at the 2021 Microelectronics Reliability &amp; Qualification Workshop (MRQW), 11Feb21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15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2424" y="901650"/>
            <a:ext cx="4097154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Integrated Photonics for Next Generation Optical Communication Links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837197" y="4073681"/>
            <a:ext cx="4097154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Evaluation of multi-anode polymer and MnO2 capacitors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7769" y="2764137"/>
            <a:ext cx="4097154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Ultrascale and Ultrascale+ FPGA Radiation Effects Testing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93378" y="5230669"/>
            <a:ext cx="7557311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MILSPEC System Support</a:t>
            </a:r>
          </a:p>
          <a:p>
            <a:r>
              <a:rPr lang="en-US" sz="2400" dirty="0"/>
              <a:t>	- PEMS</a:t>
            </a:r>
          </a:p>
          <a:p>
            <a:r>
              <a:rPr lang="en-US" sz="2400" dirty="0"/>
              <a:t>	- Developing “Remote Auditing” Process with DLA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0658" y="3783433"/>
            <a:ext cx="4553336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Commercial Surface Mount Ceramic Feedthrough Capacitors for Space Applications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0658" y="1982939"/>
            <a:ext cx="4553336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Radiation Effects </a:t>
            </a:r>
            <a:r>
              <a:rPr lang="en-US" sz="2400" dirty="0" smtClean="0"/>
              <a:t>Testing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- Scaled CMOS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- NVM (3D NAND Flash)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409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0000">
        <p:fade/>
      </p:transition>
    </mc:Choice>
    <mc:Fallback>
      <p:transition spd="med" advClick="0" advTm="7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/>
          <a:lstStyle/>
          <a:p>
            <a:r>
              <a:rPr lang="en-US" dirty="0" smtClean="0"/>
              <a:t>NASA News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11Feb21.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8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1063246"/>
            <a:ext cx="11430000" cy="64633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Perseverance &amp; </a:t>
            </a:r>
            <a:r>
              <a:rPr lang="en-US" sz="3200" dirty="0"/>
              <a:t>Ingenuity       </a:t>
            </a:r>
            <a:r>
              <a:rPr lang="en-US" sz="3200" dirty="0" smtClean="0"/>
              <a:t>Landing date:  Feb</a:t>
            </a:r>
            <a:r>
              <a:rPr lang="en-US" sz="3200" dirty="0"/>
              <a:t>. 18,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04349" y="5647940"/>
            <a:ext cx="2080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Credits: NASA/JPL-Caltech</a:t>
            </a:r>
          </a:p>
        </p:txBody>
      </p:sp>
      <p:sp>
        <p:nvSpPr>
          <p:cNvPr id="3" name="Rectangle 2"/>
          <p:cNvSpPr/>
          <p:nvPr/>
        </p:nvSpPr>
        <p:spPr>
          <a:xfrm>
            <a:off x="218647" y="5652003"/>
            <a:ext cx="2368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Photo credit: NASA/Bill Ingalls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646" y="3262171"/>
            <a:ext cx="4003321" cy="22516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351" y="1901646"/>
            <a:ext cx="3598998" cy="2455606"/>
          </a:xfrm>
          <a:prstGeom prst="rect">
            <a:avLst/>
          </a:prstGeom>
        </p:spPr>
      </p:pic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</a:t>
            </a:r>
            <a:r>
              <a:rPr lang="en-US" dirty="0" smtClean="0">
                <a:solidFill>
                  <a:schemeClr val="tx1"/>
                </a:solidFill>
              </a:rPr>
              <a:t>11Feb21.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4409" y="2474191"/>
            <a:ext cx="516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https://www.jpl.nasa.gov/video/details.php?id=1090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46783" y="2015585"/>
            <a:ext cx="5709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Entry, Descent &amp; Landing Process:  Seven Minutes of Terror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40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11Feb21.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58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000">
        <p:fade/>
      </p:transition>
    </mc:Choice>
    <mc:Fallback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2369" y="224723"/>
            <a:ext cx="3116179" cy="646331"/>
          </a:xfrm>
        </p:spPr>
        <p:txBody>
          <a:bodyPr/>
          <a:lstStyle/>
          <a:p>
            <a:r>
              <a:rPr lang="en-US" dirty="0" smtClean="0"/>
              <a:t>Acronyms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5890214"/>
              </p:ext>
            </p:extLst>
          </p:nvPr>
        </p:nvGraphicFramePr>
        <p:xfrm>
          <a:off x="2254102" y="928511"/>
          <a:ext cx="7754728" cy="53341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3" name="Worksheet" r:id="rId3" imgW="8239137" imgH="5667375" progId="Excel.Sheet.12">
                  <p:embed/>
                </p:oleObj>
              </mc:Choice>
              <mc:Fallback>
                <p:oleObj name="Worksheet" r:id="rId3" imgW="8239137" imgH="56673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4102" y="928511"/>
                        <a:ext cx="7754728" cy="53341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17383" y="6430998"/>
            <a:ext cx="7357234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be presented virtually by P. Majewicz at the 2021 Microelectronics Reliability &amp; Qualification Workshop (MRQW), 11Feb21.</a:t>
            </a:r>
          </a:p>
        </p:txBody>
      </p:sp>
    </p:spTree>
    <p:extLst>
      <p:ext uri="{BB962C8B-B14F-4D97-AF65-F5344CB8AC3E}">
        <p14:creationId xmlns:p14="http://schemas.microsoft.com/office/powerpoint/2010/main" val="24629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Application xmlns="http://www.sap.com/cof/powerpoint/application">
  <Version>2</Version>
  <Revision>2.7.400.87314</Revision>
</Application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3" ma:contentTypeDescription="Create a new document." ma:contentTypeScope="" ma:versionID="ffb62e1065001e91bbbd6e64475a2ce0">
  <xsd:schema xmlns:xsd="http://www.w3.org/2001/XMLSchema" xmlns:xs="http://www.w3.org/2001/XMLSchema" xmlns:p="http://schemas.microsoft.com/office/2006/metadata/properties" xmlns:ns1="http://schemas.microsoft.com/sharepoint/v3" xmlns:ns3="c852713b-0caa-4ac0-ba75-048f00e27b76" xmlns:ns4="a3f7648c-ef34-4383-9913-3e4132c38d7f" targetNamespace="http://schemas.microsoft.com/office/2006/metadata/properties" ma:root="true" ma:fieldsID="245838b5efbf80117b948bf3f775b56a" ns1:_="" ns3:_="" ns4:_="">
    <xsd:import namespace="http://schemas.microsoft.com/sharepoint/v3"/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28225C-0087-43D1-87C4-6E4F7C22F49B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39A249A3-751A-4C46-A25B-DB975088E25B}">
  <ds:schemaRefs>
    <ds:schemaRef ds:uri="http://schemas.microsoft.com/office/2006/metadata/properties"/>
    <ds:schemaRef ds:uri="c852713b-0caa-4ac0-ba75-048f00e27b76"/>
    <ds:schemaRef ds:uri="http://schemas.microsoft.com/sharepoint/v3"/>
    <ds:schemaRef ds:uri="http://purl.org/dc/terms/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4539E99-6BD5-4E96-8606-78D07FA0E4A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82CBF54-85CB-4CFF-B3EB-3ECE325F23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30211</TotalTime>
  <Words>1154</Words>
  <Application>Microsoft Office PowerPoint</Application>
  <PresentationFormat>Widescreen</PresentationFormat>
  <Paragraphs>184</Paragraphs>
  <Slides>19</Slides>
  <Notes>0</Notes>
  <HiddenSlides>0</HiddenSlides>
  <MMClips>18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Office Theme</vt:lpstr>
      <vt:lpstr>Worksheet</vt:lpstr>
      <vt:lpstr>PowerPoint Presentation</vt:lpstr>
      <vt:lpstr>Agenda </vt:lpstr>
      <vt:lpstr>NEPP – Mission Statement</vt:lpstr>
      <vt:lpstr>NEPP Charter</vt:lpstr>
      <vt:lpstr>Standards &amp; Policy and  Guideline Development</vt:lpstr>
      <vt:lpstr>PowerPoint Presentation</vt:lpstr>
      <vt:lpstr>Working Groups / Collaborations</vt:lpstr>
      <vt:lpstr>Government Working Group (GWG)</vt:lpstr>
      <vt:lpstr>FY20 Highlights</vt:lpstr>
      <vt:lpstr>PowerPoint Presentation</vt:lpstr>
      <vt:lpstr>Select FY2020 NEPP Accomplishments</vt:lpstr>
      <vt:lpstr>2020 NEPP Electronic Technology Workshop</vt:lpstr>
      <vt:lpstr>PowerPoint Presentation</vt:lpstr>
      <vt:lpstr>FY21 Plans</vt:lpstr>
      <vt:lpstr>PowerPoint Presentation</vt:lpstr>
      <vt:lpstr>NASA News</vt:lpstr>
      <vt:lpstr>Perseverance &amp; Ingenuity       Landing date:  Feb. 18, 2021</vt:lpstr>
      <vt:lpstr>The End</vt:lpstr>
      <vt:lpstr>Acronyms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Majewicz, Peter J. (GSFC-3700)</cp:lastModifiedBy>
  <cp:revision>412</cp:revision>
  <dcterms:created xsi:type="dcterms:W3CDTF">2018-07-16T01:24:17Z</dcterms:created>
  <dcterms:modified xsi:type="dcterms:W3CDTF">2021-01-28T23:05:08Z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