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2"/>
  </p:notesMasterIdLst>
  <p:sldIdLst>
    <p:sldId id="256" r:id="rId5"/>
    <p:sldId id="360" r:id="rId6"/>
    <p:sldId id="285" r:id="rId7"/>
    <p:sldId id="292" r:id="rId8"/>
    <p:sldId id="307" r:id="rId9"/>
    <p:sldId id="289" r:id="rId10"/>
    <p:sldId id="287" r:id="rId11"/>
    <p:sldId id="357" r:id="rId12"/>
    <p:sldId id="358" r:id="rId13"/>
    <p:sldId id="297" r:id="rId14"/>
    <p:sldId id="286" r:id="rId15"/>
    <p:sldId id="300" r:id="rId16"/>
    <p:sldId id="301" r:id="rId17"/>
    <p:sldId id="288" r:id="rId18"/>
    <p:sldId id="362" r:id="rId19"/>
    <p:sldId id="277" r:id="rId20"/>
    <p:sldId id="259"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82" autoAdjust="0"/>
    <p:restoredTop sz="94660"/>
  </p:normalViewPr>
  <p:slideViewPr>
    <p:cSldViewPr snapToGrid="0">
      <p:cViewPr varScale="1">
        <p:scale>
          <a:sx n="90" d="100"/>
          <a:sy n="90" d="100"/>
        </p:scale>
        <p:origin x="87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42A1D2-78EA-4CF6-910B-7A75748D9111}" type="datetimeFigureOut">
              <a:rPr lang="en-US" smtClean="0"/>
              <a:t>1/21/2021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21DDC6-B5F5-4775-BD14-2D575006A224}" type="slidenum">
              <a:rPr lang="en-US" smtClean="0"/>
              <a:t>‹#›</a:t>
            </a:fld>
            <a:endParaRPr lang="en-US"/>
          </a:p>
        </p:txBody>
      </p:sp>
    </p:spTree>
    <p:extLst>
      <p:ext uri="{BB962C8B-B14F-4D97-AF65-F5344CB8AC3E}">
        <p14:creationId xmlns:p14="http://schemas.microsoft.com/office/powerpoint/2010/main" val="3448178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8A72F54-A5CB-4DF8-A555-21595324651F}" type="datetimeFigureOut">
              <a:rPr lang="en-US" smtClean="0"/>
              <a:t>1/21/2021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A7AE3F-23C0-4230-8544-F0BCF70D5448}" type="slidenum">
              <a:rPr lang="en-US" smtClean="0"/>
              <a:t>‹#›</a:t>
            </a:fld>
            <a:endParaRPr lang="en-US" dirty="0"/>
          </a:p>
        </p:txBody>
      </p:sp>
    </p:spTree>
    <p:extLst>
      <p:ext uri="{BB962C8B-B14F-4D97-AF65-F5344CB8AC3E}">
        <p14:creationId xmlns:p14="http://schemas.microsoft.com/office/powerpoint/2010/main" val="3811908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46884"/>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628650" y="1212574"/>
            <a:ext cx="7912376" cy="496438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8A72F54-A5CB-4DF8-A555-21595324651F}" type="datetimeFigureOut">
              <a:rPr lang="en-US" smtClean="0"/>
              <a:t>1/21/2021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A7AE3F-23C0-4230-8544-F0BCF70D5448}" type="slidenum">
              <a:rPr lang="en-US" smtClean="0"/>
              <a:t>‹#›</a:t>
            </a:fld>
            <a:endParaRPr lang="en-US" dirty="0"/>
          </a:p>
        </p:txBody>
      </p:sp>
      <p:pic>
        <p:nvPicPr>
          <p:cNvPr id="7" name="Picture 6">
            <a:extLst>
              <a:ext uri="{FF2B5EF4-FFF2-40B4-BE49-F238E27FC236}">
                <a16:creationId xmlns:a16="http://schemas.microsoft.com/office/drawing/2014/main" id="{24D984A1-192D-4E7D-A32F-28860427E64B}"/>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444533" y="-49245"/>
            <a:ext cx="699467" cy="649357"/>
          </a:xfrm>
          <a:prstGeom prst="rect">
            <a:avLst/>
          </a:prstGeom>
        </p:spPr>
      </p:pic>
      <p:pic>
        <p:nvPicPr>
          <p:cNvPr id="8" name="Picture 7">
            <a:extLst>
              <a:ext uri="{FF2B5EF4-FFF2-40B4-BE49-F238E27FC236}">
                <a16:creationId xmlns:a16="http://schemas.microsoft.com/office/drawing/2014/main" id="{C00C44AA-5916-41C7-A7C9-AD3ABFB5357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376734"/>
            <a:ext cx="9144000" cy="466725"/>
          </a:xfrm>
          <a:prstGeom prst="rect">
            <a:avLst/>
          </a:prstGeom>
        </p:spPr>
      </p:pic>
    </p:spTree>
    <p:extLst>
      <p:ext uri="{BB962C8B-B14F-4D97-AF65-F5344CB8AC3E}">
        <p14:creationId xmlns:p14="http://schemas.microsoft.com/office/powerpoint/2010/main" val="2293825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8A72F54-A5CB-4DF8-A555-21595324651F}" type="datetimeFigureOut">
              <a:rPr lang="en-US" smtClean="0"/>
              <a:t>1/21/2021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A7AE3F-23C0-4230-8544-F0BCF70D5448}" type="slidenum">
              <a:rPr lang="en-US" smtClean="0"/>
              <a:t>‹#›</a:t>
            </a:fld>
            <a:endParaRPr lang="en-US" dirty="0"/>
          </a:p>
        </p:txBody>
      </p:sp>
    </p:spTree>
    <p:extLst>
      <p:ext uri="{BB962C8B-B14F-4D97-AF65-F5344CB8AC3E}">
        <p14:creationId xmlns:p14="http://schemas.microsoft.com/office/powerpoint/2010/main" val="3232510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8A72F54-A5CB-4DF8-A555-21595324651F}" type="datetimeFigureOut">
              <a:rPr lang="en-US" smtClean="0"/>
              <a:t>1/21/2021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A7AE3F-23C0-4230-8544-F0BCF70D5448}" type="slidenum">
              <a:rPr lang="en-US" smtClean="0"/>
              <a:t>‹#›</a:t>
            </a:fld>
            <a:endParaRPr lang="en-US" dirty="0"/>
          </a:p>
        </p:txBody>
      </p:sp>
    </p:spTree>
    <p:extLst>
      <p:ext uri="{BB962C8B-B14F-4D97-AF65-F5344CB8AC3E}">
        <p14:creationId xmlns:p14="http://schemas.microsoft.com/office/powerpoint/2010/main" val="3911273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58903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046922"/>
            <a:ext cx="3868340" cy="8286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Edit Master text styles</a:t>
            </a:r>
          </a:p>
        </p:txBody>
      </p:sp>
      <p:sp>
        <p:nvSpPr>
          <p:cNvPr id="4" name="Content Placeholder 3"/>
          <p:cNvSpPr>
            <a:spLocks noGrp="1"/>
          </p:cNvSpPr>
          <p:nvPr>
            <p:ph sz="half" idx="2"/>
          </p:nvPr>
        </p:nvSpPr>
        <p:spPr>
          <a:xfrm>
            <a:off x="629842" y="1875597"/>
            <a:ext cx="3868340" cy="4314066"/>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27959" y="1051685"/>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7959" y="1875597"/>
            <a:ext cx="3887391" cy="4314066"/>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F8A72F54-A5CB-4DF8-A555-21595324651F}" type="datetimeFigureOut">
              <a:rPr lang="en-US" smtClean="0"/>
              <a:t>1/21/2021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2A7AE3F-23C0-4230-8544-F0BCF70D5448}" type="slidenum">
              <a:rPr lang="en-US" smtClean="0"/>
              <a:t>‹#›</a:t>
            </a:fld>
            <a:endParaRPr lang="en-US" dirty="0"/>
          </a:p>
        </p:txBody>
      </p:sp>
    </p:spTree>
    <p:extLst>
      <p:ext uri="{BB962C8B-B14F-4D97-AF65-F5344CB8AC3E}">
        <p14:creationId xmlns:p14="http://schemas.microsoft.com/office/powerpoint/2010/main" val="728964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232605"/>
            <a:ext cx="7886700" cy="62878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8A72F54-A5CB-4DF8-A555-21595324651F}" type="datetimeFigureOut">
              <a:rPr lang="en-US" smtClean="0"/>
              <a:t>1/21/2021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2A7AE3F-23C0-4230-8544-F0BCF70D5448}" type="slidenum">
              <a:rPr lang="en-US" smtClean="0"/>
              <a:t>‹#›</a:t>
            </a:fld>
            <a:endParaRPr lang="en-US" dirty="0"/>
          </a:p>
        </p:txBody>
      </p:sp>
    </p:spTree>
    <p:extLst>
      <p:ext uri="{BB962C8B-B14F-4D97-AF65-F5344CB8AC3E}">
        <p14:creationId xmlns:p14="http://schemas.microsoft.com/office/powerpoint/2010/main" val="466589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A72F54-A5CB-4DF8-A555-21595324651F}" type="datetimeFigureOut">
              <a:rPr lang="en-US" smtClean="0"/>
              <a:t>1/21/2021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2A7AE3F-23C0-4230-8544-F0BCF70D5448}" type="slidenum">
              <a:rPr lang="en-US" smtClean="0"/>
              <a:t>‹#›</a:t>
            </a:fld>
            <a:endParaRPr lang="en-US" dirty="0"/>
          </a:p>
        </p:txBody>
      </p:sp>
    </p:spTree>
    <p:extLst>
      <p:ext uri="{BB962C8B-B14F-4D97-AF65-F5344CB8AC3E}">
        <p14:creationId xmlns:p14="http://schemas.microsoft.com/office/powerpoint/2010/main" val="2413243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8A72F54-A5CB-4DF8-A555-21595324651F}" type="datetimeFigureOut">
              <a:rPr lang="en-US" smtClean="0"/>
              <a:t>1/21/2021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A7AE3F-23C0-4230-8544-F0BCF70D5448}" type="slidenum">
              <a:rPr lang="en-US" smtClean="0"/>
              <a:t>‹#›</a:t>
            </a:fld>
            <a:endParaRPr lang="en-US" dirty="0"/>
          </a:p>
        </p:txBody>
      </p:sp>
    </p:spTree>
    <p:extLst>
      <p:ext uri="{BB962C8B-B14F-4D97-AF65-F5344CB8AC3E}">
        <p14:creationId xmlns:p14="http://schemas.microsoft.com/office/powerpoint/2010/main" val="3780842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8A72F54-A5CB-4DF8-A555-21595324651F}" type="datetimeFigureOut">
              <a:rPr lang="en-US" smtClean="0"/>
              <a:t>1/21/2021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A7AE3F-23C0-4230-8544-F0BCF70D5448}" type="slidenum">
              <a:rPr lang="en-US" smtClean="0"/>
              <a:t>‹#›</a:t>
            </a:fld>
            <a:endParaRPr lang="en-US" dirty="0"/>
          </a:p>
        </p:txBody>
      </p:sp>
    </p:spTree>
    <p:extLst>
      <p:ext uri="{BB962C8B-B14F-4D97-AF65-F5344CB8AC3E}">
        <p14:creationId xmlns:p14="http://schemas.microsoft.com/office/powerpoint/2010/main" val="2962699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8A72F54-A5CB-4DF8-A555-21595324651F}" type="datetimeFigureOut">
              <a:rPr lang="en-US" smtClean="0"/>
              <a:t>1/21/2021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A7AE3F-23C0-4230-8544-F0BCF70D5448}" type="slidenum">
              <a:rPr lang="en-US" smtClean="0"/>
              <a:t>‹#›</a:t>
            </a:fld>
            <a:endParaRPr lang="en-US" dirty="0"/>
          </a:p>
        </p:txBody>
      </p:sp>
    </p:spTree>
    <p:extLst>
      <p:ext uri="{BB962C8B-B14F-4D97-AF65-F5344CB8AC3E}">
        <p14:creationId xmlns:p14="http://schemas.microsoft.com/office/powerpoint/2010/main" val="492262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8A72F54-A5CB-4DF8-A555-21595324651F}" type="datetimeFigureOut">
              <a:rPr lang="en-US" smtClean="0"/>
              <a:t>1/21/2021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A7AE3F-23C0-4230-8544-F0BCF70D5448}" type="slidenum">
              <a:rPr lang="en-US" smtClean="0"/>
              <a:t>‹#›</a:t>
            </a:fld>
            <a:endParaRPr lang="en-US" dirty="0"/>
          </a:p>
        </p:txBody>
      </p:sp>
    </p:spTree>
    <p:extLst>
      <p:ext uri="{BB962C8B-B14F-4D97-AF65-F5344CB8AC3E}">
        <p14:creationId xmlns:p14="http://schemas.microsoft.com/office/powerpoint/2010/main" val="1199205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628787"/>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060174"/>
            <a:ext cx="7886700" cy="5116789"/>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A72F54-A5CB-4DF8-A555-21595324651F}" type="datetimeFigureOut">
              <a:rPr lang="en-US" smtClean="0"/>
              <a:t>1/21/2021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A7AE3F-23C0-4230-8544-F0BCF70D5448}" type="slidenum">
              <a:rPr lang="en-US" smtClean="0"/>
              <a:t>‹#›</a:t>
            </a:fld>
            <a:endParaRPr lang="en-US" dirty="0"/>
          </a:p>
        </p:txBody>
      </p:sp>
    </p:spTree>
    <p:extLst>
      <p:ext uri="{BB962C8B-B14F-4D97-AF65-F5344CB8AC3E}">
        <p14:creationId xmlns:p14="http://schemas.microsoft.com/office/powerpoint/2010/main" val="4113702843"/>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8.emf"/><Relationship Id="rId7" Type="http://schemas.openxmlformats.org/officeDocument/2006/relationships/image" Target="../media/image12.emf"/><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emf"/><Relationship Id="rId11" Type="http://schemas.openxmlformats.org/officeDocument/2006/relationships/image" Target="../media/image16.emf"/><Relationship Id="rId5" Type="http://schemas.openxmlformats.org/officeDocument/2006/relationships/image" Target="../media/image10.emf"/><Relationship Id="rId10" Type="http://schemas.openxmlformats.org/officeDocument/2006/relationships/image" Target="../media/image15.emf"/><Relationship Id="rId4" Type="http://schemas.openxmlformats.org/officeDocument/2006/relationships/image" Target="../media/image9.emf"/><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6.tiff"/><Relationship Id="rId13" Type="http://schemas.openxmlformats.org/officeDocument/2006/relationships/image" Target="../media/image41.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png"/><Relationship Id="rId17" Type="http://schemas.openxmlformats.org/officeDocument/2006/relationships/image" Target="../media/image45.png"/><Relationship Id="rId2" Type="http://schemas.openxmlformats.org/officeDocument/2006/relationships/image" Target="../media/image30.tiff"/><Relationship Id="rId16"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png"/><Relationship Id="rId4" Type="http://schemas.openxmlformats.org/officeDocument/2006/relationships/image" Target="../media/image32.tiff"/><Relationship Id="rId9" Type="http://schemas.openxmlformats.org/officeDocument/2006/relationships/image" Target="../media/image37.png"/><Relationship Id="rId14" Type="http://schemas.openxmlformats.org/officeDocument/2006/relationships/image" Target="../media/image4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software.nasa.gov/software/MSC-26456-1"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75751-E9C4-42B5-9D0E-40966A44662B}"/>
              </a:ext>
            </a:extLst>
          </p:cNvPr>
          <p:cNvSpPr>
            <a:spLocks noGrp="1"/>
          </p:cNvSpPr>
          <p:nvPr>
            <p:ph type="ctrTitle"/>
          </p:nvPr>
        </p:nvSpPr>
        <p:spPr>
          <a:xfrm>
            <a:off x="886279" y="939817"/>
            <a:ext cx="6858000" cy="1412702"/>
          </a:xfrm>
          <a:ln>
            <a:noFill/>
          </a:ln>
        </p:spPr>
        <p:txBody>
          <a:bodyPr>
            <a:normAutofit fontScale="90000"/>
          </a:bodyPr>
          <a:lstStyle/>
          <a:p>
            <a:r>
              <a:rPr lang="en-US" b="1" dirty="0" smtClean="0">
                <a:ln>
                  <a:solidFill>
                    <a:schemeClr val="bg2"/>
                  </a:solidFill>
                </a:ln>
                <a:solidFill>
                  <a:srgbClr val="FFFF00"/>
                </a:solidFill>
              </a:rPr>
              <a:t>Orion Optical Navigation</a:t>
            </a:r>
            <a:endParaRPr lang="en-US" b="1" dirty="0">
              <a:ln>
                <a:solidFill>
                  <a:schemeClr val="bg2"/>
                </a:solidFill>
              </a:ln>
              <a:solidFill>
                <a:srgbClr val="FFFF00"/>
              </a:solidFill>
            </a:endParaRPr>
          </a:p>
        </p:txBody>
      </p:sp>
      <p:sp>
        <p:nvSpPr>
          <p:cNvPr id="3" name="Subtitle 2">
            <a:extLst>
              <a:ext uri="{FF2B5EF4-FFF2-40B4-BE49-F238E27FC236}">
                <a16:creationId xmlns:a16="http://schemas.microsoft.com/office/drawing/2014/main" id="{1E36CC54-AC44-4DC7-856F-33028E69F906}"/>
              </a:ext>
            </a:extLst>
          </p:cNvPr>
          <p:cNvSpPr>
            <a:spLocks noGrp="1"/>
          </p:cNvSpPr>
          <p:nvPr>
            <p:ph type="subTitle" idx="1"/>
          </p:nvPr>
        </p:nvSpPr>
        <p:spPr>
          <a:xfrm>
            <a:off x="0" y="4904961"/>
            <a:ext cx="9049578" cy="1095789"/>
          </a:xfrm>
        </p:spPr>
        <p:txBody>
          <a:bodyPr>
            <a:normAutofit fontScale="92500" lnSpcReduction="10000"/>
          </a:bodyPr>
          <a:lstStyle/>
          <a:p>
            <a:r>
              <a:rPr lang="en-US" sz="2100" b="1" dirty="0">
                <a:ln>
                  <a:solidFill>
                    <a:schemeClr val="bg2"/>
                  </a:solidFill>
                </a:ln>
                <a:solidFill>
                  <a:srgbClr val="FFFF00"/>
                </a:solidFill>
              </a:rPr>
              <a:t>2021 Flight Software Workshop</a:t>
            </a:r>
          </a:p>
          <a:p>
            <a:r>
              <a:rPr lang="en-US" sz="2100" b="1" dirty="0">
                <a:ln>
                  <a:solidFill>
                    <a:schemeClr val="bg2"/>
                  </a:solidFill>
                </a:ln>
                <a:solidFill>
                  <a:srgbClr val="FFFF00"/>
                </a:solidFill>
              </a:rPr>
              <a:t>Lorraine E. Prokop, Ph.D. / NASA-</a:t>
            </a:r>
            <a:r>
              <a:rPr lang="en-US" sz="2100" b="1" dirty="0" err="1">
                <a:ln>
                  <a:solidFill>
                    <a:schemeClr val="bg2"/>
                  </a:solidFill>
                </a:ln>
                <a:solidFill>
                  <a:srgbClr val="FFFF00"/>
                </a:solidFill>
              </a:rPr>
              <a:t>LaRC</a:t>
            </a:r>
            <a:endParaRPr lang="en-US" sz="2100" b="1" dirty="0">
              <a:ln>
                <a:solidFill>
                  <a:schemeClr val="bg2"/>
                </a:solidFill>
              </a:ln>
              <a:solidFill>
                <a:srgbClr val="FFFF00"/>
              </a:solidFill>
            </a:endParaRPr>
          </a:p>
          <a:p>
            <a:r>
              <a:rPr lang="en-US" sz="2100" b="1" dirty="0">
                <a:ln>
                  <a:solidFill>
                    <a:schemeClr val="bg2"/>
                  </a:solidFill>
                </a:ln>
                <a:solidFill>
                  <a:srgbClr val="FFFF00"/>
                </a:solidFill>
              </a:rPr>
              <a:t>February 9, 2021</a:t>
            </a:r>
          </a:p>
        </p:txBody>
      </p:sp>
      <p:pic>
        <p:nvPicPr>
          <p:cNvPr id="5" name="Picture 4">
            <a:extLst>
              <a:ext uri="{FF2B5EF4-FFF2-40B4-BE49-F238E27FC236}">
                <a16:creationId xmlns:a16="http://schemas.microsoft.com/office/drawing/2014/main" id="{CFAE69B6-0A6D-4D64-8978-A3E61E6FEC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7041" y="708163"/>
            <a:ext cx="1516960" cy="1516960"/>
          </a:xfrm>
          <a:prstGeom prst="rect">
            <a:avLst/>
          </a:prstGeom>
        </p:spPr>
      </p:pic>
    </p:spTree>
    <p:extLst>
      <p:ext uri="{BB962C8B-B14F-4D97-AF65-F5344CB8AC3E}">
        <p14:creationId xmlns:p14="http://schemas.microsoft.com/office/powerpoint/2010/main" val="2051736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E1549-55E5-46DB-9726-D0FA96E4897B}"/>
              </a:ext>
            </a:extLst>
          </p:cNvPr>
          <p:cNvSpPr>
            <a:spLocks noGrp="1"/>
          </p:cNvSpPr>
          <p:nvPr>
            <p:ph type="title"/>
          </p:nvPr>
        </p:nvSpPr>
        <p:spPr>
          <a:xfrm>
            <a:off x="492901" y="815594"/>
            <a:ext cx="7886700" cy="657687"/>
          </a:xfrm>
        </p:spPr>
        <p:txBody>
          <a:bodyPr>
            <a:normAutofit fontScale="90000"/>
          </a:bodyPr>
          <a:lstStyle/>
          <a:p>
            <a:pPr algn="ctr"/>
            <a:r>
              <a:rPr lang="en-US" dirty="0" err="1" smtClean="0"/>
              <a:t>OpNav</a:t>
            </a:r>
            <a:r>
              <a:rPr lang="en-US" dirty="0" smtClean="0"/>
              <a:t> Contacts</a:t>
            </a:r>
            <a:endParaRPr lang="en-US" dirty="0"/>
          </a:p>
        </p:txBody>
      </p:sp>
      <p:pic>
        <p:nvPicPr>
          <p:cNvPr id="6" name="Picture 5">
            <a:extLst>
              <a:ext uri="{FF2B5EF4-FFF2-40B4-BE49-F238E27FC236}">
                <a16:creationId xmlns:a16="http://schemas.microsoft.com/office/drawing/2014/main" id="{420F3C8C-BF5E-497E-BCFE-ACA24B8007A0}"/>
              </a:ext>
            </a:extLst>
          </p:cNvPr>
          <p:cNvPicPr>
            <a:picLocks noChangeAspect="1"/>
          </p:cNvPicPr>
          <p:nvPr/>
        </p:nvPicPr>
        <p:blipFill>
          <a:blip r:embed="rId2"/>
          <a:stretch>
            <a:fillRect/>
          </a:stretch>
        </p:blipFill>
        <p:spPr>
          <a:xfrm>
            <a:off x="788464" y="2505993"/>
            <a:ext cx="1721187" cy="1714500"/>
          </a:xfrm>
          <a:prstGeom prst="rect">
            <a:avLst/>
          </a:prstGeom>
        </p:spPr>
      </p:pic>
      <p:sp>
        <p:nvSpPr>
          <p:cNvPr id="4" name="Rounded Rectangle 3"/>
          <p:cNvSpPr/>
          <p:nvPr/>
        </p:nvSpPr>
        <p:spPr>
          <a:xfrm>
            <a:off x="657639" y="4387808"/>
            <a:ext cx="1982838" cy="818821"/>
          </a:xfrm>
          <a:prstGeom prst="roundRect">
            <a:avLst/>
          </a:prstGeom>
          <a:solidFill>
            <a:schemeClr val="bg1"/>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smtClean="0"/>
              <a:t>Orion </a:t>
            </a:r>
            <a:r>
              <a:rPr lang="en-US" sz="1350" dirty="0"/>
              <a:t>Optical Navigation (</a:t>
            </a:r>
            <a:r>
              <a:rPr lang="en-US" sz="1350" dirty="0" err="1"/>
              <a:t>OpNav</a:t>
            </a:r>
            <a:r>
              <a:rPr lang="en-US" sz="1350" dirty="0" smtClean="0"/>
              <a:t>)</a:t>
            </a:r>
          </a:p>
          <a:p>
            <a:pPr algn="ctr"/>
            <a:r>
              <a:rPr lang="en-US" sz="1350" dirty="0" smtClean="0"/>
              <a:t>Software Lead (former)</a:t>
            </a:r>
          </a:p>
          <a:p>
            <a:pPr algn="ctr"/>
            <a:r>
              <a:rPr lang="en-US" sz="1350" dirty="0" smtClean="0"/>
              <a:t>Langley Research Center</a:t>
            </a:r>
            <a:endParaRPr lang="en-US" sz="1350" dirty="0"/>
          </a:p>
        </p:txBody>
      </p:sp>
      <p:sp>
        <p:nvSpPr>
          <p:cNvPr id="11" name="Rounded Rectangle 10"/>
          <p:cNvSpPr/>
          <p:nvPr/>
        </p:nvSpPr>
        <p:spPr>
          <a:xfrm>
            <a:off x="3480604" y="4388886"/>
            <a:ext cx="2024505" cy="832239"/>
          </a:xfrm>
          <a:prstGeom prst="roundRect">
            <a:avLst/>
          </a:prstGeom>
          <a:solidFill>
            <a:schemeClr val="bg1"/>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Orion Optical Navigation (</a:t>
            </a:r>
            <a:r>
              <a:rPr lang="en-US" sz="1350" dirty="0" err="1"/>
              <a:t>OpNav</a:t>
            </a:r>
            <a:r>
              <a:rPr lang="en-US" sz="1350" dirty="0"/>
              <a:t>)</a:t>
            </a:r>
          </a:p>
          <a:p>
            <a:pPr algn="ctr"/>
            <a:r>
              <a:rPr lang="en-US" sz="1350" dirty="0" smtClean="0"/>
              <a:t>Project Lead</a:t>
            </a:r>
          </a:p>
          <a:p>
            <a:pPr algn="ctr"/>
            <a:r>
              <a:rPr lang="en-US" sz="1350" dirty="0" smtClean="0"/>
              <a:t>Johnson Space Center</a:t>
            </a:r>
            <a:endParaRPr lang="en-US" sz="1350" dirty="0"/>
          </a:p>
        </p:txBody>
      </p:sp>
      <p:sp>
        <p:nvSpPr>
          <p:cNvPr id="13" name="Rounded Rectangle 12"/>
          <p:cNvSpPr/>
          <p:nvPr/>
        </p:nvSpPr>
        <p:spPr>
          <a:xfrm>
            <a:off x="6374347" y="4390857"/>
            <a:ext cx="2250082" cy="832239"/>
          </a:xfrm>
          <a:prstGeom prst="roundRect">
            <a:avLst/>
          </a:prstGeom>
          <a:solidFill>
            <a:schemeClr val="bg1"/>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Orion Optical Navigation (</a:t>
            </a:r>
            <a:r>
              <a:rPr lang="en-US" sz="1350" dirty="0" err="1"/>
              <a:t>OpNav</a:t>
            </a:r>
            <a:r>
              <a:rPr lang="en-US" sz="1350" dirty="0"/>
              <a:t>)</a:t>
            </a:r>
          </a:p>
          <a:p>
            <a:pPr algn="ctr"/>
            <a:r>
              <a:rPr lang="en-US" sz="1350" dirty="0"/>
              <a:t>Software Lead </a:t>
            </a:r>
            <a:r>
              <a:rPr lang="en-US" sz="1350" dirty="0" smtClean="0"/>
              <a:t>(current)</a:t>
            </a:r>
          </a:p>
          <a:p>
            <a:pPr algn="ctr"/>
            <a:r>
              <a:rPr lang="en-US" sz="1350" dirty="0" smtClean="0"/>
              <a:t>Johnson Space Center</a:t>
            </a:r>
            <a:endParaRPr lang="en-US" sz="1350" dirty="0"/>
          </a:p>
        </p:txBody>
      </p:sp>
      <p:sp>
        <p:nvSpPr>
          <p:cNvPr id="5" name="Rectangle 4"/>
          <p:cNvSpPr/>
          <p:nvPr/>
        </p:nvSpPr>
        <p:spPr>
          <a:xfrm>
            <a:off x="832308" y="2205911"/>
            <a:ext cx="1519968" cy="230832"/>
          </a:xfrm>
          <a:prstGeom prst="rect">
            <a:avLst/>
          </a:prstGeom>
        </p:spPr>
        <p:txBody>
          <a:bodyPr wrap="none">
            <a:spAutoFit/>
          </a:bodyPr>
          <a:lstStyle/>
          <a:p>
            <a:r>
              <a:rPr lang="en-US" sz="900" dirty="0"/>
              <a:t>lorraine.e.prokop@nasa.gov</a:t>
            </a:r>
          </a:p>
        </p:txBody>
      </p:sp>
      <p:sp>
        <p:nvSpPr>
          <p:cNvPr id="14" name="Rectangle 13"/>
          <p:cNvSpPr/>
          <p:nvPr/>
        </p:nvSpPr>
        <p:spPr>
          <a:xfrm>
            <a:off x="6598823" y="2187951"/>
            <a:ext cx="1513556" cy="230832"/>
          </a:xfrm>
          <a:prstGeom prst="rect">
            <a:avLst/>
          </a:prstGeom>
        </p:spPr>
        <p:txBody>
          <a:bodyPr wrap="none">
            <a:spAutoFit/>
          </a:bodyPr>
          <a:lstStyle/>
          <a:p>
            <a:r>
              <a:rPr lang="en-US" sz="900" dirty="0" smtClean="0"/>
              <a:t>michael.buttacoli@nasa.gov</a:t>
            </a:r>
            <a:endParaRPr lang="en-US" sz="900" dirty="0"/>
          </a:p>
        </p:txBody>
      </p:sp>
      <p:sp>
        <p:nvSpPr>
          <p:cNvPr id="16" name="Rectangle 15"/>
          <p:cNvSpPr/>
          <p:nvPr/>
        </p:nvSpPr>
        <p:spPr>
          <a:xfrm>
            <a:off x="3738922" y="2214723"/>
            <a:ext cx="1212191" cy="230832"/>
          </a:xfrm>
          <a:prstGeom prst="rect">
            <a:avLst/>
          </a:prstGeom>
        </p:spPr>
        <p:txBody>
          <a:bodyPr wrap="none">
            <a:spAutoFit/>
          </a:bodyPr>
          <a:lstStyle/>
          <a:p>
            <a:r>
              <a:rPr lang="en-US" sz="900" dirty="0"/>
              <a:t>greg.n.holt@nasa.gov</a:t>
            </a:r>
            <a:endParaRPr lang="en-US" sz="900" dirty="0"/>
          </a:p>
        </p:txBody>
      </p:sp>
      <p:sp>
        <p:nvSpPr>
          <p:cNvPr id="18" name="Rectangle 17"/>
          <p:cNvSpPr/>
          <p:nvPr/>
        </p:nvSpPr>
        <p:spPr>
          <a:xfrm>
            <a:off x="3738922" y="1986888"/>
            <a:ext cx="1086644" cy="300082"/>
          </a:xfrm>
          <a:prstGeom prst="rect">
            <a:avLst/>
          </a:prstGeom>
        </p:spPr>
        <p:txBody>
          <a:bodyPr wrap="none">
            <a:spAutoFit/>
          </a:bodyPr>
          <a:lstStyle/>
          <a:p>
            <a:r>
              <a:rPr lang="en-US" sz="1350" dirty="0">
                <a:solidFill>
                  <a:srgbClr val="FFFF00"/>
                </a:solidFill>
              </a:rPr>
              <a:t>Dr. </a:t>
            </a:r>
            <a:r>
              <a:rPr lang="en-US" sz="1350" dirty="0" smtClean="0">
                <a:solidFill>
                  <a:srgbClr val="FFFF00"/>
                </a:solidFill>
              </a:rPr>
              <a:t>Greg Holt</a:t>
            </a:r>
            <a:endParaRPr lang="en-US" sz="1350" dirty="0">
              <a:solidFill>
                <a:srgbClr val="FFFF00"/>
              </a:solidFill>
            </a:endParaRPr>
          </a:p>
        </p:txBody>
      </p:sp>
      <p:sp>
        <p:nvSpPr>
          <p:cNvPr id="19" name="Rectangle 18"/>
          <p:cNvSpPr/>
          <p:nvPr/>
        </p:nvSpPr>
        <p:spPr>
          <a:xfrm>
            <a:off x="896792" y="1992673"/>
            <a:ext cx="1257524" cy="300082"/>
          </a:xfrm>
          <a:prstGeom prst="rect">
            <a:avLst/>
          </a:prstGeom>
        </p:spPr>
        <p:txBody>
          <a:bodyPr wrap="none">
            <a:spAutoFit/>
          </a:bodyPr>
          <a:lstStyle/>
          <a:p>
            <a:r>
              <a:rPr lang="en-US" sz="1350" dirty="0">
                <a:solidFill>
                  <a:srgbClr val="FFFF00"/>
                </a:solidFill>
              </a:rPr>
              <a:t>Dr. </a:t>
            </a:r>
            <a:r>
              <a:rPr lang="en-US" sz="1350" dirty="0" smtClean="0">
                <a:solidFill>
                  <a:srgbClr val="FFFF00"/>
                </a:solidFill>
              </a:rPr>
              <a:t>Lore Prokop</a:t>
            </a:r>
            <a:endParaRPr lang="en-US" sz="1350" dirty="0">
              <a:solidFill>
                <a:srgbClr val="FFFF00"/>
              </a:solidFill>
            </a:endParaRPr>
          </a:p>
        </p:txBody>
      </p:sp>
      <p:sp>
        <p:nvSpPr>
          <p:cNvPr id="20" name="Rectangle 19"/>
          <p:cNvSpPr/>
          <p:nvPr/>
        </p:nvSpPr>
        <p:spPr>
          <a:xfrm>
            <a:off x="6724370" y="1981540"/>
            <a:ext cx="1194238" cy="300082"/>
          </a:xfrm>
          <a:prstGeom prst="rect">
            <a:avLst/>
          </a:prstGeom>
        </p:spPr>
        <p:txBody>
          <a:bodyPr wrap="none">
            <a:spAutoFit/>
          </a:bodyPr>
          <a:lstStyle/>
          <a:p>
            <a:r>
              <a:rPr lang="en-US" sz="1350" dirty="0" smtClean="0">
                <a:solidFill>
                  <a:srgbClr val="FFFF00"/>
                </a:solidFill>
              </a:rPr>
              <a:t>Mike Buttacoli</a:t>
            </a:r>
            <a:endParaRPr lang="en-US" sz="1350" dirty="0">
              <a:solidFill>
                <a:srgbClr val="FFFF00"/>
              </a:solidFill>
            </a:endParaRPr>
          </a:p>
        </p:txBody>
      </p:sp>
      <p:pic>
        <p:nvPicPr>
          <p:cNvPr id="12" name="Picture 11"/>
          <p:cNvPicPr>
            <a:picLocks noChangeAspect="1"/>
          </p:cNvPicPr>
          <p:nvPr/>
        </p:nvPicPr>
        <p:blipFill rotWithShape="1">
          <a:blip r:embed="rId3" cstate="hqprint">
            <a:extLst>
              <a:ext uri="{28A0092B-C50C-407E-A947-70E740481C1C}">
                <a14:useLocalDpi xmlns:a14="http://schemas.microsoft.com/office/drawing/2010/main" val="0"/>
              </a:ext>
            </a:extLst>
          </a:blip>
          <a:srcRect r="12159" b="29815"/>
          <a:stretch/>
        </p:blipFill>
        <p:spPr>
          <a:xfrm>
            <a:off x="3575841" y="2490297"/>
            <a:ext cx="1720820" cy="1718677"/>
          </a:xfrm>
          <a:prstGeom prst="rect">
            <a:avLst/>
          </a:prstGeom>
        </p:spPr>
      </p:pic>
    </p:spTree>
    <p:extLst>
      <p:ext uri="{BB962C8B-B14F-4D97-AF65-F5344CB8AC3E}">
        <p14:creationId xmlns:p14="http://schemas.microsoft.com/office/powerpoint/2010/main" val="1925137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313" y="71069"/>
            <a:ext cx="7886700" cy="848079"/>
          </a:xfrm>
        </p:spPr>
        <p:txBody>
          <a:bodyPr>
            <a:normAutofit fontScale="90000"/>
          </a:bodyPr>
          <a:lstStyle/>
          <a:p>
            <a:pPr algn="ctr"/>
            <a:r>
              <a:rPr lang="en-US" b="1" dirty="0" smtClean="0"/>
              <a:t>Orion Optical Navigation (</a:t>
            </a:r>
            <a:r>
              <a:rPr lang="en-US" b="1" dirty="0" err="1" smtClean="0"/>
              <a:t>OpNav</a:t>
            </a:r>
            <a:r>
              <a:rPr lang="en-US" b="1" dirty="0" smtClean="0"/>
              <a:t>) Software</a:t>
            </a:r>
            <a:endParaRPr lang="en-US" b="1" dirty="0"/>
          </a:p>
        </p:txBody>
      </p:sp>
      <p:pic>
        <p:nvPicPr>
          <p:cNvPr id="7" name="Picture 6"/>
          <p:cNvPicPr>
            <a:picLocks noChangeAspect="1"/>
          </p:cNvPicPr>
          <p:nvPr/>
        </p:nvPicPr>
        <p:blipFill rotWithShape="1">
          <a:blip r:embed="rId2"/>
          <a:srcRect l="19482" t="7229" r="17985" b="10844"/>
          <a:stretch/>
        </p:blipFill>
        <p:spPr>
          <a:xfrm>
            <a:off x="6156095" y="3966220"/>
            <a:ext cx="2536308" cy="2218251"/>
          </a:xfrm>
          <a:prstGeom prst="flowChartAlternateProcess">
            <a:avLst/>
          </a:prstGeom>
          <a:ln w="28575">
            <a:noFill/>
          </a:ln>
        </p:spPr>
      </p:pic>
      <p:sp>
        <p:nvSpPr>
          <p:cNvPr id="12" name="Rectangle 5"/>
          <p:cNvSpPr>
            <a:spLocks noChangeArrowheads="1"/>
          </p:cNvSpPr>
          <p:nvPr/>
        </p:nvSpPr>
        <p:spPr bwMode="auto">
          <a:xfrm>
            <a:off x="417563" y="5430151"/>
            <a:ext cx="27252" cy="126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eaLnBrk="0" fontAlgn="base" hangingPunct="0">
              <a:spcBef>
                <a:spcPct val="0"/>
              </a:spcBef>
              <a:spcAft>
                <a:spcPct val="0"/>
              </a:spcAft>
            </a:pPr>
            <a:r>
              <a:rPr lang="en-US" altLang="en-US" sz="825">
                <a:solidFill>
                  <a:srgbClr val="000000"/>
                </a:solidFill>
                <a:latin typeface="Times New Roman" panose="02020603050405020304" pitchFamily="18" charset="0"/>
              </a:rPr>
              <a:t> </a:t>
            </a:r>
            <a:endParaRPr lang="en-US" altLang="en-US" sz="1350"/>
          </a:p>
        </p:txBody>
      </p:sp>
      <p:sp>
        <p:nvSpPr>
          <p:cNvPr id="14" name="Rectangle 7"/>
          <p:cNvSpPr>
            <a:spLocks noChangeArrowheads="1"/>
          </p:cNvSpPr>
          <p:nvPr/>
        </p:nvSpPr>
        <p:spPr bwMode="auto">
          <a:xfrm>
            <a:off x="-1481273" y="5252468"/>
            <a:ext cx="27252" cy="126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eaLnBrk="0" fontAlgn="base" hangingPunct="0">
              <a:spcBef>
                <a:spcPct val="0"/>
              </a:spcBef>
              <a:spcAft>
                <a:spcPct val="0"/>
              </a:spcAft>
            </a:pPr>
            <a:r>
              <a:rPr lang="en-US" altLang="en-US" sz="825">
                <a:solidFill>
                  <a:srgbClr val="000000"/>
                </a:solidFill>
                <a:latin typeface="Times New Roman" panose="02020603050405020304" pitchFamily="18" charset="0"/>
              </a:rPr>
              <a:t> </a:t>
            </a:r>
            <a:endParaRPr lang="en-US" altLang="en-US" sz="1350"/>
          </a:p>
        </p:txBody>
      </p:sp>
      <p:sp>
        <p:nvSpPr>
          <p:cNvPr id="22" name="Rectangle 15"/>
          <p:cNvSpPr>
            <a:spLocks noChangeArrowheads="1"/>
          </p:cNvSpPr>
          <p:nvPr/>
        </p:nvSpPr>
        <p:spPr bwMode="auto">
          <a:xfrm>
            <a:off x="1087884" y="5112254"/>
            <a:ext cx="24046" cy="11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eaLnBrk="0" fontAlgn="base" hangingPunct="0">
              <a:spcBef>
                <a:spcPct val="0"/>
              </a:spcBef>
              <a:spcAft>
                <a:spcPct val="0"/>
              </a:spcAft>
            </a:pPr>
            <a:r>
              <a:rPr lang="en-US" altLang="en-US" sz="750">
                <a:solidFill>
                  <a:srgbClr val="000000"/>
                </a:solidFill>
                <a:latin typeface="Times New Roman" panose="02020603050405020304" pitchFamily="18" charset="0"/>
              </a:rPr>
              <a:t> </a:t>
            </a:r>
            <a:endParaRPr lang="en-US" altLang="en-US" sz="1350"/>
          </a:p>
        </p:txBody>
      </p:sp>
      <p:sp>
        <p:nvSpPr>
          <p:cNvPr id="25" name="Rectangle 18"/>
          <p:cNvSpPr>
            <a:spLocks noChangeArrowheads="1"/>
          </p:cNvSpPr>
          <p:nvPr/>
        </p:nvSpPr>
        <p:spPr bwMode="auto">
          <a:xfrm>
            <a:off x="2116584" y="5018195"/>
            <a:ext cx="24046" cy="11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eaLnBrk="0" fontAlgn="base" hangingPunct="0">
              <a:spcBef>
                <a:spcPct val="0"/>
              </a:spcBef>
              <a:spcAft>
                <a:spcPct val="0"/>
              </a:spcAft>
            </a:pPr>
            <a:r>
              <a:rPr lang="en-US" altLang="en-US" sz="750" dirty="0">
                <a:solidFill>
                  <a:srgbClr val="000000"/>
                </a:solidFill>
                <a:latin typeface="Times New Roman" panose="02020603050405020304" pitchFamily="18" charset="0"/>
              </a:rPr>
              <a:t> </a:t>
            </a:r>
            <a:endParaRPr lang="en-US" altLang="en-US" sz="1350" dirty="0"/>
          </a:p>
        </p:txBody>
      </p:sp>
      <p:sp>
        <p:nvSpPr>
          <p:cNvPr id="27" name="Rectangle 20"/>
          <p:cNvSpPr>
            <a:spLocks noChangeArrowheads="1"/>
          </p:cNvSpPr>
          <p:nvPr/>
        </p:nvSpPr>
        <p:spPr bwMode="auto">
          <a:xfrm>
            <a:off x="88951" y="5065820"/>
            <a:ext cx="246862" cy="11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eaLnBrk="0" fontAlgn="base" hangingPunct="0">
              <a:spcBef>
                <a:spcPct val="0"/>
              </a:spcBef>
              <a:spcAft>
                <a:spcPct val="0"/>
              </a:spcAft>
            </a:pPr>
            <a:r>
              <a:rPr lang="en-US" altLang="en-US" sz="750" dirty="0">
                <a:solidFill>
                  <a:srgbClr val="000000"/>
                </a:solidFill>
                <a:latin typeface="Times New Roman" panose="02020603050405020304" pitchFamily="18" charset="0"/>
              </a:rPr>
              <a:t>Shield</a:t>
            </a:r>
            <a:endParaRPr lang="en-US" altLang="en-US" sz="1350" dirty="0"/>
          </a:p>
        </p:txBody>
      </p:sp>
      <p:sp>
        <p:nvSpPr>
          <p:cNvPr id="30" name="Rectangle 24"/>
          <p:cNvSpPr>
            <a:spLocks noChangeArrowheads="1"/>
          </p:cNvSpPr>
          <p:nvPr/>
        </p:nvSpPr>
        <p:spPr bwMode="auto">
          <a:xfrm>
            <a:off x="1477218" y="5078917"/>
            <a:ext cx="24046" cy="11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eaLnBrk="0" fontAlgn="base" hangingPunct="0">
              <a:spcBef>
                <a:spcPct val="0"/>
              </a:spcBef>
              <a:spcAft>
                <a:spcPct val="0"/>
              </a:spcAft>
            </a:pPr>
            <a:r>
              <a:rPr lang="en-US" altLang="en-US" sz="750">
                <a:solidFill>
                  <a:srgbClr val="000000"/>
                </a:solidFill>
                <a:latin typeface="Times New Roman" panose="02020603050405020304" pitchFamily="18" charset="0"/>
              </a:rPr>
              <a:t> </a:t>
            </a:r>
            <a:endParaRPr lang="en-US" altLang="en-US" sz="1350"/>
          </a:p>
        </p:txBody>
      </p:sp>
      <p:sp>
        <p:nvSpPr>
          <p:cNvPr id="31" name="Rectangle 26"/>
          <p:cNvSpPr>
            <a:spLocks noChangeArrowheads="1"/>
          </p:cNvSpPr>
          <p:nvPr/>
        </p:nvSpPr>
        <p:spPr bwMode="auto">
          <a:xfrm>
            <a:off x="1496268" y="5184883"/>
            <a:ext cx="24046" cy="11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eaLnBrk="0" fontAlgn="base" hangingPunct="0">
              <a:spcBef>
                <a:spcPct val="0"/>
              </a:spcBef>
              <a:spcAft>
                <a:spcPct val="0"/>
              </a:spcAft>
            </a:pPr>
            <a:r>
              <a:rPr lang="en-US" altLang="en-US" sz="750">
                <a:solidFill>
                  <a:srgbClr val="000000"/>
                </a:solidFill>
                <a:latin typeface="Times New Roman" panose="02020603050405020304" pitchFamily="18" charset="0"/>
              </a:rPr>
              <a:t> </a:t>
            </a:r>
            <a:endParaRPr lang="en-US" altLang="en-US" sz="1350"/>
          </a:p>
        </p:txBody>
      </p:sp>
      <p:pic>
        <p:nvPicPr>
          <p:cNvPr id="32" name="Picture 27"/>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846188" y="4353827"/>
            <a:ext cx="275034" cy="72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28"/>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846188" y="4353827"/>
            <a:ext cx="275034" cy="72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0"/>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1178372" y="4466935"/>
            <a:ext cx="260747"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31"/>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1178372" y="4466935"/>
            <a:ext cx="260747"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33"/>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1505794" y="4488367"/>
            <a:ext cx="254794" cy="540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34"/>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1504603" y="4488367"/>
            <a:ext cx="255984" cy="540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40"/>
          <p:cNvPicPr>
            <a:picLocks noChangeAspect="1"/>
          </p:cNvPicPr>
          <p:nvPr/>
        </p:nvPicPr>
        <p:blipFill rotWithShape="1">
          <a:blip r:embed="rId9"/>
          <a:srcRect l="53314" t="50385"/>
          <a:stretch/>
        </p:blipFill>
        <p:spPr>
          <a:xfrm>
            <a:off x="303018" y="1310750"/>
            <a:ext cx="3248255" cy="2344615"/>
          </a:xfrm>
          <a:prstGeom prst="rect">
            <a:avLst/>
          </a:prstGeom>
        </p:spPr>
      </p:pic>
      <p:cxnSp>
        <p:nvCxnSpPr>
          <p:cNvPr id="47" name="Straight Connector 46"/>
          <p:cNvCxnSpPr/>
          <p:nvPr/>
        </p:nvCxnSpPr>
        <p:spPr>
          <a:xfrm>
            <a:off x="1731370" y="2721745"/>
            <a:ext cx="685800" cy="685800"/>
          </a:xfrm>
          <a:prstGeom prst="line">
            <a:avLst/>
          </a:prstGeom>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3655758" y="1150183"/>
            <a:ext cx="5998073" cy="3046988"/>
          </a:xfrm>
          <a:prstGeom prst="rect">
            <a:avLst/>
          </a:prstGeom>
          <a:noFill/>
        </p:spPr>
        <p:txBody>
          <a:bodyPr wrap="square" rtlCol="0">
            <a:spAutoFit/>
          </a:bodyPr>
          <a:lstStyle/>
          <a:p>
            <a:pPr marL="257175" indent="-257175">
              <a:buFont typeface="Arial" panose="020B0604020202020204" pitchFamily="34" charset="0"/>
              <a:buChar char="•"/>
            </a:pPr>
            <a:r>
              <a:rPr lang="en-US" sz="2400" dirty="0">
                <a:solidFill>
                  <a:srgbClr val="FFFF00"/>
                </a:solidFill>
              </a:rPr>
              <a:t>Optical </a:t>
            </a:r>
            <a:r>
              <a:rPr lang="en-US" sz="2400" dirty="0">
                <a:solidFill>
                  <a:srgbClr val="FFFF00"/>
                </a:solidFill>
              </a:rPr>
              <a:t>s</a:t>
            </a:r>
            <a:r>
              <a:rPr lang="en-US" sz="2400" dirty="0" smtClean="0">
                <a:solidFill>
                  <a:srgbClr val="FFFF00"/>
                </a:solidFill>
              </a:rPr>
              <a:t>till images are processed </a:t>
            </a:r>
            <a:r>
              <a:rPr lang="en-US" sz="2400" dirty="0">
                <a:solidFill>
                  <a:srgbClr val="FFFF00"/>
                </a:solidFill>
              </a:rPr>
              <a:t>for </a:t>
            </a:r>
            <a:r>
              <a:rPr lang="en-US" sz="2400" dirty="0" smtClean="0">
                <a:solidFill>
                  <a:srgbClr val="FFFF00"/>
                </a:solidFill>
              </a:rPr>
              <a:t>autonomous spacecraft navigation </a:t>
            </a:r>
          </a:p>
          <a:p>
            <a:pPr marL="714375" lvl="1" indent="-257175">
              <a:buFont typeface="Arial" panose="020B0604020202020204" pitchFamily="34" charset="0"/>
              <a:buChar char="•"/>
            </a:pPr>
            <a:r>
              <a:rPr lang="en-US" sz="2400" dirty="0" smtClean="0">
                <a:solidFill>
                  <a:srgbClr val="FFFF00"/>
                </a:solidFill>
              </a:rPr>
              <a:t>Completes the mission if Earth communication is lost</a:t>
            </a:r>
          </a:p>
          <a:p>
            <a:pPr marL="714375" lvl="1" indent="-257175">
              <a:buFont typeface="Arial" panose="020B0604020202020204" pitchFamily="34" charset="0"/>
              <a:buChar char="•"/>
            </a:pPr>
            <a:r>
              <a:rPr lang="en-US" sz="2400" dirty="0" smtClean="0">
                <a:solidFill>
                  <a:srgbClr val="FFFF00"/>
                </a:solidFill>
              </a:rPr>
              <a:t>Onboard computed navigation data substitutes for nominally provided ground trajectory course maneuver updates</a:t>
            </a:r>
            <a:endParaRPr lang="en-US" sz="2400" dirty="0" smtClean="0">
              <a:solidFill>
                <a:srgbClr val="FFFF00"/>
              </a:solidFill>
            </a:endParaRPr>
          </a:p>
        </p:txBody>
      </p:sp>
      <p:grpSp>
        <p:nvGrpSpPr>
          <p:cNvPr id="58" name="Group 57"/>
          <p:cNvGrpSpPr/>
          <p:nvPr/>
        </p:nvGrpSpPr>
        <p:grpSpPr>
          <a:xfrm>
            <a:off x="355959" y="3834643"/>
            <a:ext cx="2479389" cy="1834377"/>
            <a:chOff x="588781" y="3763204"/>
            <a:chExt cx="2247722" cy="1344028"/>
          </a:xfrm>
        </p:grpSpPr>
        <p:sp>
          <p:nvSpPr>
            <p:cNvPr id="13" name="Rectangle 6"/>
            <p:cNvSpPr>
              <a:spLocks noChangeArrowheads="1"/>
            </p:cNvSpPr>
            <p:nvPr/>
          </p:nvSpPr>
          <p:spPr bwMode="auto">
            <a:xfrm>
              <a:off x="2800167" y="4937955"/>
              <a:ext cx="3633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eaLnBrk="0" fontAlgn="base" hangingPunct="0">
                <a:spcBef>
                  <a:spcPct val="0"/>
                </a:spcBef>
                <a:spcAft>
                  <a:spcPct val="0"/>
                </a:spcAft>
              </a:pPr>
              <a:r>
                <a:rPr lang="en-US" altLang="en-US" sz="825">
                  <a:solidFill>
                    <a:srgbClr val="000000"/>
                  </a:solidFill>
                  <a:latin typeface="Times New Roman" panose="02020603050405020304" pitchFamily="18" charset="0"/>
                </a:rPr>
                <a:t> </a:t>
              </a:r>
              <a:endParaRPr lang="en-US" altLang="en-US" sz="1350"/>
            </a:p>
          </p:txBody>
        </p:sp>
        <p:pic>
          <p:nvPicPr>
            <p:cNvPr id="16" name="Picture 9"/>
            <p:cNvPicPr>
              <a:picLocks noChangeAspect="1" noChangeArrowheads="1"/>
            </p:cNvPicPr>
            <p:nvPr/>
          </p:nvPicPr>
          <p:blipFill>
            <a:blip r:embed="rId10" cstate="hqprint">
              <a:extLst>
                <a:ext uri="{28A0092B-C50C-407E-A947-70E740481C1C}">
                  <a14:useLocalDpi xmlns:a14="http://schemas.microsoft.com/office/drawing/2010/main" val="0"/>
                </a:ext>
              </a:extLst>
            </a:blip>
            <a:srcRect/>
            <a:stretch>
              <a:fillRect/>
            </a:stretch>
          </p:blipFill>
          <p:spPr bwMode="auto">
            <a:xfrm>
              <a:off x="588781" y="3763204"/>
              <a:ext cx="2205036"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0"/>
            <p:cNvPicPr>
              <a:picLocks noChangeAspect="1" noChangeArrowheads="1"/>
            </p:cNvPicPr>
            <p:nvPr/>
          </p:nvPicPr>
          <p:blipFill>
            <a:blip r:embed="rId11" cstate="hqprint">
              <a:extLst>
                <a:ext uri="{28A0092B-C50C-407E-A947-70E740481C1C}">
                  <a14:useLocalDpi xmlns:a14="http://schemas.microsoft.com/office/drawing/2010/main" val="0"/>
                </a:ext>
              </a:extLst>
            </a:blip>
            <a:srcRect/>
            <a:stretch>
              <a:fillRect/>
            </a:stretch>
          </p:blipFill>
          <p:spPr bwMode="auto">
            <a:xfrm>
              <a:off x="588781" y="3763204"/>
              <a:ext cx="2205036"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14"/>
            <p:cNvSpPr>
              <a:spLocks noChangeArrowheads="1"/>
            </p:cNvSpPr>
            <p:nvPr/>
          </p:nvSpPr>
          <p:spPr bwMode="auto">
            <a:xfrm>
              <a:off x="685618" y="4791904"/>
              <a:ext cx="73738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eaLnBrk="0" fontAlgn="base" hangingPunct="0">
                <a:spcBef>
                  <a:spcPct val="0"/>
                </a:spcBef>
                <a:spcAft>
                  <a:spcPct val="0"/>
                </a:spcAft>
              </a:pPr>
              <a:r>
                <a:rPr lang="en-US" altLang="en-US" sz="750" dirty="0">
                  <a:latin typeface="Times New Roman" panose="02020603050405020304" pitchFamily="18" charset="0"/>
                </a:rPr>
                <a:t>Star Tracker 2</a:t>
              </a:r>
              <a:endParaRPr lang="en-US" altLang="en-US" sz="1350" dirty="0"/>
            </a:p>
          </p:txBody>
        </p:sp>
        <p:sp>
          <p:nvSpPr>
            <p:cNvPr id="24" name="Rectangle 17"/>
            <p:cNvSpPr>
              <a:spLocks noChangeArrowheads="1"/>
            </p:cNvSpPr>
            <p:nvPr/>
          </p:nvSpPr>
          <p:spPr bwMode="auto">
            <a:xfrm>
              <a:off x="2011181" y="4607755"/>
              <a:ext cx="7556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eaLnBrk="0" fontAlgn="base" hangingPunct="0">
                <a:spcBef>
                  <a:spcPct val="0"/>
                </a:spcBef>
                <a:spcAft>
                  <a:spcPct val="0"/>
                </a:spcAft>
              </a:pPr>
              <a:r>
                <a:rPr lang="en-US" altLang="en-US" sz="750" dirty="0">
                  <a:latin typeface="Times New Roman" panose="02020603050405020304" pitchFamily="18" charset="0"/>
                </a:rPr>
                <a:t>Star Tracker 1 with RCS plume shield</a:t>
              </a:r>
              <a:endParaRPr lang="en-US" altLang="en-US" sz="1350" dirty="0"/>
            </a:p>
          </p:txBody>
        </p:sp>
        <p:sp>
          <p:nvSpPr>
            <p:cNvPr id="34" name="Freeform 29"/>
            <p:cNvSpPr>
              <a:spLocks noEditPoints="1"/>
            </p:cNvSpPr>
            <p:nvPr/>
          </p:nvSpPr>
          <p:spPr bwMode="auto">
            <a:xfrm>
              <a:off x="957080" y="4491866"/>
              <a:ext cx="184150" cy="300037"/>
            </a:xfrm>
            <a:custGeom>
              <a:avLst/>
              <a:gdLst>
                <a:gd name="T0" fmla="*/ 129 w 1447"/>
                <a:gd name="T1" fmla="*/ 4418 h 4418"/>
                <a:gd name="T2" fmla="*/ 1320 w 1447"/>
                <a:gd name="T3" fmla="*/ 145 h 4418"/>
                <a:gd name="T4" fmla="*/ 1191 w 1447"/>
                <a:gd name="T5" fmla="*/ 109 h 4418"/>
                <a:gd name="T6" fmla="*/ 0 w 1447"/>
                <a:gd name="T7" fmla="*/ 4382 h 4418"/>
                <a:gd name="T8" fmla="*/ 129 w 1447"/>
                <a:gd name="T9" fmla="*/ 4418 h 4418"/>
                <a:gd name="T10" fmla="*/ 1438 w 1447"/>
                <a:gd name="T11" fmla="*/ 558 h 4418"/>
                <a:gd name="T12" fmla="*/ 1291 w 1447"/>
                <a:gd name="T13" fmla="*/ 0 h 4418"/>
                <a:gd name="T14" fmla="*/ 877 w 1447"/>
                <a:gd name="T15" fmla="*/ 402 h 4418"/>
                <a:gd name="T16" fmla="*/ 876 w 1447"/>
                <a:gd name="T17" fmla="*/ 496 h 4418"/>
                <a:gd name="T18" fmla="*/ 970 w 1447"/>
                <a:gd name="T19" fmla="*/ 498 h 4418"/>
                <a:gd name="T20" fmla="*/ 1302 w 1447"/>
                <a:gd name="T21" fmla="*/ 175 h 4418"/>
                <a:gd name="T22" fmla="*/ 1191 w 1447"/>
                <a:gd name="T23" fmla="*/ 144 h 4418"/>
                <a:gd name="T24" fmla="*/ 1309 w 1447"/>
                <a:gd name="T25" fmla="*/ 592 h 4418"/>
                <a:gd name="T26" fmla="*/ 1390 w 1447"/>
                <a:gd name="T27" fmla="*/ 640 h 4418"/>
                <a:gd name="T28" fmla="*/ 1438 w 1447"/>
                <a:gd name="T29" fmla="*/ 558 h 4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7" h="4418">
                  <a:moveTo>
                    <a:pt x="129" y="4418"/>
                  </a:moveTo>
                  <a:lnTo>
                    <a:pt x="1320" y="145"/>
                  </a:lnTo>
                  <a:lnTo>
                    <a:pt x="1191" y="109"/>
                  </a:lnTo>
                  <a:lnTo>
                    <a:pt x="0" y="4382"/>
                  </a:lnTo>
                  <a:lnTo>
                    <a:pt x="129" y="4418"/>
                  </a:lnTo>
                  <a:close/>
                  <a:moveTo>
                    <a:pt x="1438" y="558"/>
                  </a:moveTo>
                  <a:lnTo>
                    <a:pt x="1291" y="0"/>
                  </a:lnTo>
                  <a:lnTo>
                    <a:pt x="877" y="402"/>
                  </a:lnTo>
                  <a:cubicBezTo>
                    <a:pt x="851" y="428"/>
                    <a:pt x="850" y="470"/>
                    <a:pt x="876" y="496"/>
                  </a:cubicBezTo>
                  <a:cubicBezTo>
                    <a:pt x="901" y="523"/>
                    <a:pt x="944" y="523"/>
                    <a:pt x="970" y="498"/>
                  </a:cubicBezTo>
                  <a:lnTo>
                    <a:pt x="1302" y="175"/>
                  </a:lnTo>
                  <a:lnTo>
                    <a:pt x="1191" y="144"/>
                  </a:lnTo>
                  <a:lnTo>
                    <a:pt x="1309" y="592"/>
                  </a:lnTo>
                  <a:cubicBezTo>
                    <a:pt x="1318" y="628"/>
                    <a:pt x="1354" y="649"/>
                    <a:pt x="1390" y="640"/>
                  </a:cubicBezTo>
                  <a:cubicBezTo>
                    <a:pt x="1426" y="630"/>
                    <a:pt x="1447" y="594"/>
                    <a:pt x="1438" y="558"/>
                  </a:cubicBezTo>
                  <a:close/>
                </a:path>
              </a:pathLst>
            </a:custGeom>
            <a:solidFill>
              <a:srgbClr val="9BBB59"/>
            </a:solidFill>
            <a:ln w="0" cap="flat">
              <a:solidFill>
                <a:srgbClr val="9BBB59"/>
              </a:solid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7" name="Freeform 32"/>
            <p:cNvSpPr>
              <a:spLocks noEditPoints="1"/>
            </p:cNvSpPr>
            <p:nvPr/>
          </p:nvSpPr>
          <p:spPr bwMode="auto">
            <a:xfrm>
              <a:off x="1593667" y="4607754"/>
              <a:ext cx="100012" cy="166687"/>
            </a:xfrm>
            <a:custGeom>
              <a:avLst/>
              <a:gdLst>
                <a:gd name="T0" fmla="*/ 1198 w 1326"/>
                <a:gd name="T1" fmla="*/ 3902 h 3902"/>
                <a:gd name="T2" fmla="*/ 124 w 1326"/>
                <a:gd name="T3" fmla="*/ 146 h 3902"/>
                <a:gd name="T4" fmla="*/ 252 w 1326"/>
                <a:gd name="T5" fmla="*/ 109 h 3902"/>
                <a:gd name="T6" fmla="*/ 1326 w 1326"/>
                <a:gd name="T7" fmla="*/ 3865 h 3902"/>
                <a:gd name="T8" fmla="*/ 1198 w 1326"/>
                <a:gd name="T9" fmla="*/ 3902 h 3902"/>
                <a:gd name="T10" fmla="*/ 9 w 1326"/>
                <a:gd name="T11" fmla="*/ 560 h 3902"/>
                <a:gd name="T12" fmla="*/ 152 w 1326"/>
                <a:gd name="T13" fmla="*/ 0 h 3902"/>
                <a:gd name="T14" fmla="*/ 568 w 1326"/>
                <a:gd name="T15" fmla="*/ 400 h 3902"/>
                <a:gd name="T16" fmla="*/ 570 w 1326"/>
                <a:gd name="T17" fmla="*/ 494 h 3902"/>
                <a:gd name="T18" fmla="*/ 476 w 1326"/>
                <a:gd name="T19" fmla="*/ 496 h 3902"/>
                <a:gd name="T20" fmla="*/ 142 w 1326"/>
                <a:gd name="T21" fmla="*/ 176 h 3902"/>
                <a:gd name="T22" fmla="*/ 253 w 1326"/>
                <a:gd name="T23" fmla="*/ 144 h 3902"/>
                <a:gd name="T24" fmla="*/ 138 w 1326"/>
                <a:gd name="T25" fmla="*/ 593 h 3902"/>
                <a:gd name="T26" fmla="*/ 57 w 1326"/>
                <a:gd name="T27" fmla="*/ 641 h 3902"/>
                <a:gd name="T28" fmla="*/ 9 w 1326"/>
                <a:gd name="T29" fmla="*/ 560 h 3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26" h="3902">
                  <a:moveTo>
                    <a:pt x="1198" y="3902"/>
                  </a:moveTo>
                  <a:lnTo>
                    <a:pt x="124" y="146"/>
                  </a:lnTo>
                  <a:lnTo>
                    <a:pt x="252" y="109"/>
                  </a:lnTo>
                  <a:lnTo>
                    <a:pt x="1326" y="3865"/>
                  </a:lnTo>
                  <a:lnTo>
                    <a:pt x="1198" y="3902"/>
                  </a:lnTo>
                  <a:close/>
                  <a:moveTo>
                    <a:pt x="9" y="560"/>
                  </a:moveTo>
                  <a:lnTo>
                    <a:pt x="152" y="0"/>
                  </a:lnTo>
                  <a:lnTo>
                    <a:pt x="568" y="400"/>
                  </a:lnTo>
                  <a:cubicBezTo>
                    <a:pt x="595" y="425"/>
                    <a:pt x="596" y="467"/>
                    <a:pt x="570" y="494"/>
                  </a:cubicBezTo>
                  <a:cubicBezTo>
                    <a:pt x="545" y="521"/>
                    <a:pt x="503" y="521"/>
                    <a:pt x="476" y="496"/>
                  </a:cubicBezTo>
                  <a:lnTo>
                    <a:pt x="142" y="176"/>
                  </a:lnTo>
                  <a:lnTo>
                    <a:pt x="253" y="144"/>
                  </a:lnTo>
                  <a:lnTo>
                    <a:pt x="138" y="593"/>
                  </a:lnTo>
                  <a:cubicBezTo>
                    <a:pt x="129" y="628"/>
                    <a:pt x="93" y="650"/>
                    <a:pt x="57" y="641"/>
                  </a:cubicBezTo>
                  <a:cubicBezTo>
                    <a:pt x="22" y="632"/>
                    <a:pt x="0" y="595"/>
                    <a:pt x="9" y="560"/>
                  </a:cubicBezTo>
                  <a:close/>
                </a:path>
              </a:pathLst>
            </a:custGeom>
            <a:solidFill>
              <a:srgbClr val="9BBB59"/>
            </a:solidFill>
            <a:ln w="28575" cap="flat">
              <a:solidFill>
                <a:srgbClr val="9BBB59"/>
              </a:solid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40" name="Freeform 35"/>
            <p:cNvSpPr>
              <a:spLocks noEditPoints="1"/>
            </p:cNvSpPr>
            <p:nvPr/>
          </p:nvSpPr>
          <p:spPr bwMode="auto">
            <a:xfrm>
              <a:off x="2209617" y="4425191"/>
              <a:ext cx="180975" cy="223837"/>
            </a:xfrm>
            <a:custGeom>
              <a:avLst/>
              <a:gdLst>
                <a:gd name="T0" fmla="*/ 1125 w 1250"/>
                <a:gd name="T1" fmla="*/ 3049 h 3049"/>
                <a:gd name="T2" fmla="*/ 95 w 1250"/>
                <a:gd name="T3" fmla="*/ 147 h 3049"/>
                <a:gd name="T4" fmla="*/ 221 w 1250"/>
                <a:gd name="T5" fmla="*/ 102 h 3049"/>
                <a:gd name="T6" fmla="*/ 1250 w 1250"/>
                <a:gd name="T7" fmla="*/ 3005 h 3049"/>
                <a:gd name="T8" fmla="*/ 1125 w 1250"/>
                <a:gd name="T9" fmla="*/ 3049 h 3049"/>
                <a:gd name="T10" fmla="*/ 7 w 1250"/>
                <a:gd name="T11" fmla="*/ 567 h 3049"/>
                <a:gd name="T12" fmla="*/ 114 w 1250"/>
                <a:gd name="T13" fmla="*/ 0 h 3049"/>
                <a:gd name="T14" fmla="*/ 555 w 1250"/>
                <a:gd name="T15" fmla="*/ 373 h 3049"/>
                <a:gd name="T16" fmla="*/ 563 w 1250"/>
                <a:gd name="T17" fmla="*/ 467 h 3049"/>
                <a:gd name="T18" fmla="*/ 469 w 1250"/>
                <a:gd name="T19" fmla="*/ 474 h 3049"/>
                <a:gd name="T20" fmla="*/ 115 w 1250"/>
                <a:gd name="T21" fmla="*/ 175 h 3049"/>
                <a:gd name="T22" fmla="*/ 224 w 1250"/>
                <a:gd name="T23" fmla="*/ 137 h 3049"/>
                <a:gd name="T24" fmla="*/ 138 w 1250"/>
                <a:gd name="T25" fmla="*/ 592 h 3049"/>
                <a:gd name="T26" fmla="*/ 60 w 1250"/>
                <a:gd name="T27" fmla="*/ 645 h 3049"/>
                <a:gd name="T28" fmla="*/ 7 w 1250"/>
                <a:gd name="T29" fmla="*/ 567 h 3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50" h="3049">
                  <a:moveTo>
                    <a:pt x="1125" y="3049"/>
                  </a:moveTo>
                  <a:lnTo>
                    <a:pt x="95" y="147"/>
                  </a:lnTo>
                  <a:lnTo>
                    <a:pt x="221" y="102"/>
                  </a:lnTo>
                  <a:lnTo>
                    <a:pt x="1250" y="3005"/>
                  </a:lnTo>
                  <a:lnTo>
                    <a:pt x="1125" y="3049"/>
                  </a:lnTo>
                  <a:close/>
                  <a:moveTo>
                    <a:pt x="7" y="567"/>
                  </a:moveTo>
                  <a:lnTo>
                    <a:pt x="114" y="0"/>
                  </a:lnTo>
                  <a:lnTo>
                    <a:pt x="555" y="373"/>
                  </a:lnTo>
                  <a:cubicBezTo>
                    <a:pt x="583" y="396"/>
                    <a:pt x="587" y="438"/>
                    <a:pt x="563" y="467"/>
                  </a:cubicBezTo>
                  <a:cubicBezTo>
                    <a:pt x="539" y="495"/>
                    <a:pt x="497" y="498"/>
                    <a:pt x="469" y="474"/>
                  </a:cubicBezTo>
                  <a:lnTo>
                    <a:pt x="115" y="175"/>
                  </a:lnTo>
                  <a:lnTo>
                    <a:pt x="224" y="137"/>
                  </a:lnTo>
                  <a:lnTo>
                    <a:pt x="138" y="592"/>
                  </a:lnTo>
                  <a:cubicBezTo>
                    <a:pt x="131" y="628"/>
                    <a:pt x="96" y="652"/>
                    <a:pt x="60" y="645"/>
                  </a:cubicBezTo>
                  <a:cubicBezTo>
                    <a:pt x="23" y="638"/>
                    <a:pt x="0" y="603"/>
                    <a:pt x="7" y="567"/>
                  </a:cubicBezTo>
                  <a:close/>
                </a:path>
              </a:pathLst>
            </a:custGeom>
            <a:solidFill>
              <a:srgbClr val="9BBB59"/>
            </a:solidFill>
            <a:ln w="0" cap="flat">
              <a:solidFill>
                <a:srgbClr val="9BBB59"/>
              </a:solid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57" name="Rectangle 14"/>
            <p:cNvSpPr>
              <a:spLocks noChangeArrowheads="1"/>
            </p:cNvSpPr>
            <p:nvPr/>
          </p:nvSpPr>
          <p:spPr bwMode="auto">
            <a:xfrm>
              <a:off x="1520539" y="4735605"/>
              <a:ext cx="422917"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eaLnBrk="0" fontAlgn="base" hangingPunct="0">
                <a:spcBef>
                  <a:spcPct val="0"/>
                </a:spcBef>
                <a:spcAft>
                  <a:spcPct val="0"/>
                </a:spcAft>
              </a:pPr>
              <a:r>
                <a:rPr lang="en-US" altLang="en-US" sz="750" dirty="0" err="1">
                  <a:latin typeface="Times New Roman" panose="02020603050405020304" pitchFamily="18" charset="0"/>
                </a:rPr>
                <a:t>OpNav</a:t>
              </a:r>
              <a:r>
                <a:rPr lang="en-US" altLang="en-US" sz="750" dirty="0">
                  <a:latin typeface="Times New Roman" panose="02020603050405020304" pitchFamily="18" charset="0"/>
                </a:rPr>
                <a:t> Camera</a:t>
              </a:r>
              <a:endParaRPr lang="en-US" altLang="en-US" sz="1350" dirty="0"/>
            </a:p>
          </p:txBody>
        </p:sp>
      </p:grpSp>
      <p:cxnSp>
        <p:nvCxnSpPr>
          <p:cNvPr id="49" name="Straight Connector 48"/>
          <p:cNvCxnSpPr/>
          <p:nvPr/>
        </p:nvCxnSpPr>
        <p:spPr>
          <a:xfrm flipH="1">
            <a:off x="1474248" y="2462024"/>
            <a:ext cx="583181" cy="2117689"/>
          </a:xfrm>
          <a:prstGeom prst="line">
            <a:avLst/>
          </a:prstGeom>
          <a:ln w="38100">
            <a:solidFill>
              <a:srgbClr val="FFC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161537" y="5669020"/>
            <a:ext cx="5775055" cy="461665"/>
          </a:xfrm>
          <a:prstGeom prst="rect">
            <a:avLst/>
          </a:prstGeom>
          <a:noFill/>
        </p:spPr>
        <p:txBody>
          <a:bodyPr wrap="square" rtlCol="0">
            <a:spAutoFit/>
          </a:bodyPr>
          <a:lstStyle/>
          <a:p>
            <a:pPr marL="257175" indent="-257175">
              <a:buFont typeface="Arial" panose="020B0604020202020204" pitchFamily="34" charset="0"/>
              <a:buChar char="•"/>
            </a:pPr>
            <a:r>
              <a:rPr lang="en-US" sz="2400" dirty="0" smtClean="0">
                <a:solidFill>
                  <a:srgbClr val="FFFF00"/>
                </a:solidFill>
              </a:rPr>
              <a:t>Fixed mounted commercial optical camera</a:t>
            </a:r>
            <a:endParaRPr lang="en-US" sz="2400" dirty="0" smtClean="0">
              <a:solidFill>
                <a:srgbClr val="FFFF00"/>
              </a:solidFill>
            </a:endParaRPr>
          </a:p>
        </p:txBody>
      </p:sp>
    </p:spTree>
    <p:extLst>
      <p:ext uri="{BB962C8B-B14F-4D97-AF65-F5344CB8AC3E}">
        <p14:creationId xmlns:p14="http://schemas.microsoft.com/office/powerpoint/2010/main" val="2133270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820" y="269981"/>
            <a:ext cx="7886700" cy="746884"/>
          </a:xfrm>
        </p:spPr>
        <p:txBody>
          <a:bodyPr/>
          <a:lstStyle/>
          <a:p>
            <a:r>
              <a:rPr lang="en-US" dirty="0"/>
              <a:t>Loss of Comm Navigation</a:t>
            </a:r>
          </a:p>
        </p:txBody>
      </p:sp>
      <p:sp>
        <p:nvSpPr>
          <p:cNvPr id="3" name="Slide Number Placeholder 2"/>
          <p:cNvSpPr>
            <a:spLocks noGrp="1"/>
          </p:cNvSpPr>
          <p:nvPr>
            <p:ph type="sldNum" sz="quarter" idx="4294967295"/>
          </p:nvPr>
        </p:nvSpPr>
        <p:spPr>
          <a:xfrm>
            <a:off x="0" y="6356350"/>
            <a:ext cx="2057400" cy="365125"/>
          </a:xfrm>
        </p:spPr>
        <p:txBody>
          <a:bodyPr/>
          <a:lstStyle/>
          <a:p>
            <a:pPr>
              <a:defRPr/>
            </a:pPr>
            <a:fld id="{379E3000-C384-4D60-A718-9A9ACDFD30C6}" type="slidenum">
              <a:rPr lang="en-US" smtClean="0">
                <a:solidFill>
                  <a:srgbClr val="000000"/>
                </a:solidFill>
              </a:rPr>
              <a:pPr>
                <a:defRPr/>
              </a:pPr>
              <a:t>4</a:t>
            </a:fld>
            <a:endParaRPr lang="en-US" dirty="0">
              <a:solidFill>
                <a:srgbClr val="00000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3885" y="1086319"/>
            <a:ext cx="6422571" cy="5200577"/>
          </a:xfrm>
          <a:prstGeom prst="rect">
            <a:avLst/>
          </a:prstGeom>
        </p:spPr>
      </p:pic>
    </p:spTree>
    <p:extLst>
      <p:ext uri="{BB962C8B-B14F-4D97-AF65-F5344CB8AC3E}">
        <p14:creationId xmlns:p14="http://schemas.microsoft.com/office/powerpoint/2010/main" val="22257494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Orion EM-1 </a:t>
            </a:r>
            <a:r>
              <a:rPr lang="en-US" dirty="0" err="1" smtClean="0"/>
              <a:t>OpNav</a:t>
            </a:r>
            <a:r>
              <a:rPr lang="en-US" dirty="0" smtClean="0"/>
              <a:t> Pass Visualization</a:t>
            </a:r>
            <a:endParaRPr lang="en-US" dirty="0"/>
          </a:p>
        </p:txBody>
      </p:sp>
      <p:sp>
        <p:nvSpPr>
          <p:cNvPr id="4" name="Slide Number Placeholder 3"/>
          <p:cNvSpPr>
            <a:spLocks noGrp="1"/>
          </p:cNvSpPr>
          <p:nvPr>
            <p:ph type="sldNum" sz="quarter" idx="4294967295"/>
          </p:nvPr>
        </p:nvSpPr>
        <p:spPr>
          <a:xfrm>
            <a:off x="0" y="6356350"/>
            <a:ext cx="2057400" cy="365125"/>
          </a:xfrm>
        </p:spPr>
        <p:txBody>
          <a:bodyPr/>
          <a:lstStyle/>
          <a:p>
            <a:pPr>
              <a:defRPr/>
            </a:pPr>
            <a:fld id="{379E3000-C384-4D60-A718-9A9ACDFD30C6}" type="slidenum">
              <a:rPr lang="en-US" smtClean="0">
                <a:solidFill>
                  <a:srgbClr val="000000"/>
                </a:solidFill>
              </a:rPr>
              <a:pPr>
                <a:defRPr/>
              </a:pPr>
              <a:t>5</a:t>
            </a:fld>
            <a:endParaRPr lang="en-US" dirty="0">
              <a:solidFill>
                <a:srgbClr val="000000"/>
              </a:solidFill>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4028" r="8264" b="5833"/>
          <a:stretch/>
        </p:blipFill>
        <p:spPr>
          <a:xfrm>
            <a:off x="413628" y="1474757"/>
            <a:ext cx="5157788" cy="3396479"/>
          </a:xfrm>
          <a:prstGeom prst="rect">
            <a:avLst/>
          </a:prstGeom>
        </p:spPr>
      </p:pic>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r="438" b="5176"/>
          <a:stretch/>
        </p:blipFill>
        <p:spPr>
          <a:xfrm>
            <a:off x="4430408" y="4199414"/>
            <a:ext cx="2920234" cy="2069136"/>
          </a:xfrm>
          <a:prstGeom prst="rect">
            <a:avLst/>
          </a:prstGeom>
        </p:spPr>
      </p:pic>
      <p:sp>
        <p:nvSpPr>
          <p:cNvPr id="5" name="Rectangle 4"/>
          <p:cNvSpPr/>
          <p:nvPr/>
        </p:nvSpPr>
        <p:spPr>
          <a:xfrm>
            <a:off x="5771707" y="1917048"/>
            <a:ext cx="3157869" cy="1477328"/>
          </a:xfrm>
          <a:prstGeom prst="rect">
            <a:avLst/>
          </a:prstGeom>
        </p:spPr>
        <p:txBody>
          <a:bodyPr wrap="square">
            <a:spAutoFit/>
          </a:bodyPr>
          <a:lstStyle/>
          <a:p>
            <a:pPr marL="257175" indent="-257175">
              <a:buFont typeface="Arial" panose="020B0604020202020204" pitchFamily="34" charset="0"/>
              <a:buChar char="•"/>
            </a:pPr>
            <a:r>
              <a:rPr lang="en-US" dirty="0">
                <a:solidFill>
                  <a:srgbClr val="FFFF00"/>
                </a:solidFill>
              </a:rPr>
              <a:t>Images taken every 30 seconds during dedicated “</a:t>
            </a:r>
            <a:r>
              <a:rPr lang="en-US" dirty="0" err="1" smtClean="0">
                <a:solidFill>
                  <a:srgbClr val="FFFF00"/>
                </a:solidFill>
              </a:rPr>
              <a:t>OpNav</a:t>
            </a:r>
            <a:r>
              <a:rPr lang="en-US" dirty="0" smtClean="0">
                <a:solidFill>
                  <a:srgbClr val="FFFF00"/>
                </a:solidFill>
              </a:rPr>
              <a:t> </a:t>
            </a:r>
            <a:r>
              <a:rPr lang="en-US" dirty="0">
                <a:solidFill>
                  <a:srgbClr val="FFFF00"/>
                </a:solidFill>
              </a:rPr>
              <a:t>Passes”</a:t>
            </a:r>
          </a:p>
          <a:p>
            <a:pPr marL="714375" lvl="1" indent="-257175">
              <a:buFont typeface="Arial" panose="020B0604020202020204" pitchFamily="34" charset="0"/>
              <a:buChar char="•"/>
            </a:pPr>
            <a:r>
              <a:rPr lang="en-US" dirty="0" smtClean="0">
                <a:solidFill>
                  <a:srgbClr val="FFFF00"/>
                </a:solidFill>
              </a:rPr>
              <a:t>Vehicle </a:t>
            </a:r>
            <a:r>
              <a:rPr lang="en-US" dirty="0">
                <a:solidFill>
                  <a:srgbClr val="FFFF00"/>
                </a:solidFill>
              </a:rPr>
              <a:t>slewed to take </a:t>
            </a:r>
            <a:r>
              <a:rPr lang="en-US" dirty="0" smtClean="0">
                <a:solidFill>
                  <a:srgbClr val="FFFF00"/>
                </a:solidFill>
              </a:rPr>
              <a:t>measurements</a:t>
            </a:r>
            <a:endParaRPr lang="en-US" dirty="0">
              <a:solidFill>
                <a:srgbClr val="FFFF00"/>
              </a:solidFill>
            </a:endParaRPr>
          </a:p>
        </p:txBody>
      </p:sp>
    </p:spTree>
    <p:extLst>
      <p:ext uri="{BB962C8B-B14F-4D97-AF65-F5344CB8AC3E}">
        <p14:creationId xmlns:p14="http://schemas.microsoft.com/office/powerpoint/2010/main" val="3333928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7788" y="80683"/>
            <a:ext cx="7886700" cy="1095935"/>
          </a:xfrm>
        </p:spPr>
        <p:txBody>
          <a:bodyPr>
            <a:normAutofit fontScale="90000"/>
          </a:bodyPr>
          <a:lstStyle/>
          <a:p>
            <a:pPr algn="ctr"/>
            <a:r>
              <a:rPr lang="en-US" b="1" dirty="0"/>
              <a:t>Orion Optical Navigation (</a:t>
            </a:r>
            <a:r>
              <a:rPr lang="en-US" b="1" dirty="0" err="1"/>
              <a:t>OpNav</a:t>
            </a:r>
            <a:r>
              <a:rPr lang="en-US" b="1" dirty="0" smtClean="0"/>
              <a:t>) </a:t>
            </a:r>
            <a:r>
              <a:rPr lang="en-US" b="1" dirty="0" smtClean="0"/>
              <a:t>System </a:t>
            </a:r>
            <a:r>
              <a:rPr lang="en-US" b="1" dirty="0" smtClean="0"/>
              <a:t>Architecture</a:t>
            </a:r>
            <a:endParaRPr lang="en-US" b="1" dirty="0"/>
          </a:p>
        </p:txBody>
      </p:sp>
      <p:sp>
        <p:nvSpPr>
          <p:cNvPr id="14" name="Rectangle 7"/>
          <p:cNvSpPr>
            <a:spLocks noChangeArrowheads="1"/>
          </p:cNvSpPr>
          <p:nvPr/>
        </p:nvSpPr>
        <p:spPr bwMode="auto">
          <a:xfrm>
            <a:off x="-1481273" y="5252468"/>
            <a:ext cx="27252" cy="126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eaLnBrk="0" fontAlgn="base" hangingPunct="0">
              <a:spcBef>
                <a:spcPct val="0"/>
              </a:spcBef>
              <a:spcAft>
                <a:spcPct val="0"/>
              </a:spcAft>
            </a:pPr>
            <a:r>
              <a:rPr lang="en-US" altLang="en-US" sz="825">
                <a:solidFill>
                  <a:srgbClr val="000000"/>
                </a:solidFill>
                <a:latin typeface="Times New Roman" panose="02020603050405020304" pitchFamily="18" charset="0"/>
              </a:rPr>
              <a:t> </a:t>
            </a:r>
            <a:endParaRPr lang="en-US" altLang="en-US" sz="1350"/>
          </a:p>
        </p:txBody>
      </p:sp>
      <p:pic>
        <p:nvPicPr>
          <p:cNvPr id="4" name="Picture 3"/>
          <p:cNvPicPr>
            <a:picLocks noChangeAspect="1"/>
          </p:cNvPicPr>
          <p:nvPr/>
        </p:nvPicPr>
        <p:blipFill>
          <a:blip r:embed="rId2"/>
          <a:stretch>
            <a:fillRect/>
          </a:stretch>
        </p:blipFill>
        <p:spPr>
          <a:xfrm>
            <a:off x="1644247" y="1176618"/>
            <a:ext cx="5651482" cy="3127519"/>
          </a:xfrm>
          <a:prstGeom prst="rect">
            <a:avLst/>
          </a:prstGeom>
          <a:solidFill>
            <a:schemeClr val="accent1">
              <a:lumMod val="20000"/>
              <a:lumOff val="80000"/>
            </a:schemeClr>
          </a:solidFill>
        </p:spPr>
      </p:pic>
      <p:sp>
        <p:nvSpPr>
          <p:cNvPr id="7" name="TextBox 6"/>
          <p:cNvSpPr txBox="1"/>
          <p:nvPr/>
        </p:nvSpPr>
        <p:spPr>
          <a:xfrm>
            <a:off x="262718" y="4411176"/>
            <a:ext cx="8536839" cy="2446824"/>
          </a:xfrm>
          <a:prstGeom prst="rect">
            <a:avLst/>
          </a:prstGeom>
          <a:noFill/>
        </p:spPr>
        <p:txBody>
          <a:bodyPr wrap="square" rtlCol="0">
            <a:spAutoFit/>
          </a:bodyPr>
          <a:lstStyle/>
          <a:p>
            <a:pPr marL="257175" indent="-257175">
              <a:buFont typeface="Arial" panose="020B0604020202020204" pitchFamily="34" charset="0"/>
              <a:buChar char="•"/>
            </a:pPr>
            <a:r>
              <a:rPr lang="en-US" dirty="0" err="1" smtClean="0">
                <a:solidFill>
                  <a:srgbClr val="FFFF00"/>
                </a:solidFill>
              </a:rPr>
              <a:t>OpNav</a:t>
            </a:r>
            <a:r>
              <a:rPr lang="en-US" dirty="0" smtClean="0">
                <a:solidFill>
                  <a:srgbClr val="FFFF00"/>
                </a:solidFill>
              </a:rPr>
              <a:t> Software Runs on a Camera Contro</a:t>
            </a:r>
            <a:r>
              <a:rPr lang="en-US" dirty="0" smtClean="0">
                <a:solidFill>
                  <a:srgbClr val="FFFF00"/>
                </a:solidFill>
              </a:rPr>
              <a:t>l Computer, external from the primary flight computers</a:t>
            </a:r>
          </a:p>
          <a:p>
            <a:pPr marL="714375" lvl="1" indent="-257175">
              <a:buFont typeface="Arial" panose="020B0604020202020204" pitchFamily="34" charset="0"/>
              <a:buChar char="•"/>
            </a:pPr>
            <a:r>
              <a:rPr lang="en-US" dirty="0">
                <a:solidFill>
                  <a:srgbClr val="FFFF00"/>
                </a:solidFill>
              </a:rPr>
              <a:t>64-bit Linux </a:t>
            </a:r>
            <a:r>
              <a:rPr lang="en-US" dirty="0" smtClean="0">
                <a:solidFill>
                  <a:srgbClr val="FFFF00"/>
                </a:solidFill>
              </a:rPr>
              <a:t>running </a:t>
            </a:r>
            <a:r>
              <a:rPr lang="en-US" dirty="0">
                <a:solidFill>
                  <a:srgbClr val="FFFF00"/>
                </a:solidFill>
              </a:rPr>
              <a:t>Core Flight </a:t>
            </a:r>
            <a:r>
              <a:rPr lang="en-US" dirty="0" smtClean="0">
                <a:solidFill>
                  <a:srgbClr val="FFFF00"/>
                </a:solidFill>
              </a:rPr>
              <a:t>System (CFS)</a:t>
            </a:r>
          </a:p>
          <a:p>
            <a:pPr marL="714375" lvl="1" indent="-257175">
              <a:buFont typeface="Arial" panose="020B0604020202020204" pitchFamily="34" charset="0"/>
              <a:buChar char="•"/>
            </a:pPr>
            <a:r>
              <a:rPr lang="en-US" dirty="0" smtClean="0">
                <a:solidFill>
                  <a:srgbClr val="FFFF00"/>
                </a:solidFill>
              </a:rPr>
              <a:t>Images taken when commanded by GNC</a:t>
            </a:r>
          </a:p>
          <a:p>
            <a:pPr marL="257175" indent="-257175">
              <a:buFont typeface="Arial" panose="020B0604020202020204" pitchFamily="34" charset="0"/>
              <a:buChar char="•"/>
            </a:pPr>
            <a:r>
              <a:rPr lang="en-US" dirty="0" smtClean="0">
                <a:solidFill>
                  <a:srgbClr val="FFFF00"/>
                </a:solidFill>
              </a:rPr>
              <a:t>Bi-directional communication with GNC software in primary flight computers</a:t>
            </a:r>
          </a:p>
          <a:p>
            <a:pPr marL="714375" lvl="1" indent="-257175">
              <a:buFont typeface="Arial" panose="020B0604020202020204" pitchFamily="34" charset="0"/>
              <a:buChar char="•"/>
            </a:pPr>
            <a:r>
              <a:rPr lang="en-US" dirty="0" smtClean="0">
                <a:solidFill>
                  <a:srgbClr val="FFFF00"/>
                </a:solidFill>
              </a:rPr>
              <a:t>Star tracker data, closed loop exposure adjustments</a:t>
            </a:r>
          </a:p>
          <a:p>
            <a:pPr marL="714375" lvl="1" indent="-257175">
              <a:buFont typeface="Arial" panose="020B0604020202020204" pitchFamily="34" charset="0"/>
              <a:buChar char="•"/>
            </a:pPr>
            <a:r>
              <a:rPr lang="en-US" dirty="0" smtClean="0">
                <a:solidFill>
                  <a:srgbClr val="FFFF00"/>
                </a:solidFill>
              </a:rPr>
              <a:t>Range, bearing, attitude provided in real time</a:t>
            </a:r>
          </a:p>
          <a:p>
            <a:pPr marL="714375" lvl="1" indent="-257175">
              <a:buFont typeface="Arial" panose="020B0604020202020204" pitchFamily="34" charset="0"/>
              <a:buChar char="•"/>
            </a:pPr>
            <a:endParaRPr lang="en-US" dirty="0">
              <a:solidFill>
                <a:srgbClr val="FFFF00"/>
              </a:solidFill>
            </a:endParaRPr>
          </a:p>
          <a:p>
            <a:endParaRPr lang="en-US" sz="900" dirty="0">
              <a:solidFill>
                <a:srgbClr val="FFFF00"/>
              </a:solidFill>
            </a:endParaRPr>
          </a:p>
        </p:txBody>
      </p:sp>
    </p:spTree>
    <p:extLst>
      <p:ext uri="{BB962C8B-B14F-4D97-AF65-F5344CB8AC3E}">
        <p14:creationId xmlns:p14="http://schemas.microsoft.com/office/powerpoint/2010/main" val="3308008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6033292" y="2879611"/>
            <a:ext cx="2676223" cy="1640357"/>
          </a:xfrm>
          <a:prstGeom prst="rect">
            <a:avLst/>
          </a:prstGeom>
        </p:spPr>
      </p:pic>
      <p:sp>
        <p:nvSpPr>
          <p:cNvPr id="7" name="Title 1"/>
          <p:cNvSpPr>
            <a:spLocks noGrp="1"/>
          </p:cNvSpPr>
          <p:nvPr>
            <p:ph type="title"/>
          </p:nvPr>
        </p:nvSpPr>
        <p:spPr>
          <a:xfrm>
            <a:off x="590093" y="348033"/>
            <a:ext cx="7886700" cy="254165"/>
          </a:xfrm>
        </p:spPr>
        <p:txBody>
          <a:bodyPr>
            <a:normAutofit fontScale="90000"/>
          </a:bodyPr>
          <a:lstStyle/>
          <a:p>
            <a:pPr algn="ctr"/>
            <a:r>
              <a:rPr lang="en-US" b="1" dirty="0" err="1"/>
              <a:t>OpNav</a:t>
            </a:r>
            <a:r>
              <a:rPr lang="en-US" b="1" dirty="0"/>
              <a:t> Software Basics</a:t>
            </a:r>
          </a:p>
        </p:txBody>
      </p:sp>
      <p:sp>
        <p:nvSpPr>
          <p:cNvPr id="8" name="Content Placeholder 2">
            <a:extLst>
              <a:ext uri="{FF2B5EF4-FFF2-40B4-BE49-F238E27FC236}">
                <a16:creationId xmlns:a16="http://schemas.microsoft.com/office/drawing/2014/main" id="{DB1C7C55-B740-4F00-9A02-A72A0AA62B29}"/>
              </a:ext>
            </a:extLst>
          </p:cNvPr>
          <p:cNvSpPr>
            <a:spLocks noGrp="1"/>
          </p:cNvSpPr>
          <p:nvPr>
            <p:ph idx="1"/>
          </p:nvPr>
        </p:nvSpPr>
        <p:spPr>
          <a:xfrm>
            <a:off x="162148" y="673395"/>
            <a:ext cx="5792085" cy="5817092"/>
          </a:xfrm>
        </p:spPr>
        <p:txBody>
          <a:bodyPr>
            <a:normAutofit fontScale="70000" lnSpcReduction="20000"/>
          </a:bodyPr>
          <a:lstStyle/>
          <a:p>
            <a:r>
              <a:rPr lang="en-US" sz="3000" dirty="0" smtClean="0">
                <a:solidFill>
                  <a:srgbClr val="FFFF00"/>
                </a:solidFill>
              </a:rPr>
              <a:t>Still </a:t>
            </a:r>
            <a:r>
              <a:rPr lang="en-US" sz="3000" dirty="0">
                <a:solidFill>
                  <a:srgbClr val="FFFF00"/>
                </a:solidFill>
              </a:rPr>
              <a:t>images of Moon or Earth are processed to find apparent angular diameter and centroid in camera focal plane</a:t>
            </a:r>
          </a:p>
          <a:p>
            <a:pPr lvl="1"/>
            <a:r>
              <a:rPr lang="en-US" sz="2600" dirty="0">
                <a:solidFill>
                  <a:srgbClr val="FFFF00"/>
                </a:solidFill>
              </a:rPr>
              <a:t>This raw data is transformed into range and bearing angle measurements using planetary data and precise star tracker inertial </a:t>
            </a:r>
            <a:r>
              <a:rPr lang="en-US" sz="2600" dirty="0" smtClean="0">
                <a:solidFill>
                  <a:srgbClr val="FFFF00"/>
                </a:solidFill>
              </a:rPr>
              <a:t>attitude</a:t>
            </a:r>
            <a:endParaRPr lang="en-US" sz="2600" dirty="0">
              <a:solidFill>
                <a:srgbClr val="FFFF00"/>
              </a:solidFill>
            </a:endParaRPr>
          </a:p>
          <a:p>
            <a:r>
              <a:rPr lang="en-US" sz="3000" dirty="0" smtClean="0">
                <a:solidFill>
                  <a:srgbClr val="FFFF00"/>
                </a:solidFill>
              </a:rPr>
              <a:t>Artemis Mission Progression</a:t>
            </a:r>
          </a:p>
          <a:p>
            <a:pPr lvl="1"/>
            <a:r>
              <a:rPr lang="en-US" sz="2700" dirty="0" smtClean="0">
                <a:solidFill>
                  <a:srgbClr val="FFFF00"/>
                </a:solidFill>
              </a:rPr>
              <a:t>Artemis 1 – range/bearing with star tracker attitude</a:t>
            </a:r>
          </a:p>
          <a:p>
            <a:pPr lvl="1"/>
            <a:r>
              <a:rPr lang="en-US" sz="2700" dirty="0" smtClean="0">
                <a:solidFill>
                  <a:srgbClr val="FFFF00"/>
                </a:solidFill>
              </a:rPr>
              <a:t>Artemis 2 – self attitude determination from star </a:t>
            </a:r>
            <a:r>
              <a:rPr lang="en-US" sz="2700" dirty="0" err="1" smtClean="0">
                <a:solidFill>
                  <a:srgbClr val="FFFF00"/>
                </a:solidFill>
              </a:rPr>
              <a:t>centroiding</a:t>
            </a:r>
            <a:endParaRPr lang="en-US" sz="2700" dirty="0" smtClean="0">
              <a:solidFill>
                <a:srgbClr val="FFFF00"/>
              </a:solidFill>
            </a:endParaRPr>
          </a:p>
          <a:p>
            <a:pPr lvl="1"/>
            <a:r>
              <a:rPr lang="en-US" sz="2700" dirty="0" smtClean="0">
                <a:solidFill>
                  <a:srgbClr val="FFFF00"/>
                </a:solidFill>
              </a:rPr>
              <a:t>Artemis 3 – rendezvous targeting for Gateway</a:t>
            </a:r>
            <a:endParaRPr lang="en-US" sz="2700" dirty="0" smtClean="0">
              <a:solidFill>
                <a:srgbClr val="FFFF00"/>
              </a:solidFill>
            </a:endParaRPr>
          </a:p>
          <a:p>
            <a:r>
              <a:rPr lang="en-US" sz="3000" dirty="0" smtClean="0">
                <a:solidFill>
                  <a:srgbClr val="FFFF00"/>
                </a:solidFill>
              </a:rPr>
              <a:t>The </a:t>
            </a:r>
            <a:r>
              <a:rPr lang="en-US" sz="3000" dirty="0">
                <a:solidFill>
                  <a:srgbClr val="FFFF00"/>
                </a:solidFill>
              </a:rPr>
              <a:t>measurements are sent to the main flight computer’s </a:t>
            </a:r>
            <a:r>
              <a:rPr lang="en-US" sz="3000" dirty="0" err="1">
                <a:solidFill>
                  <a:srgbClr val="FFFF00"/>
                </a:solidFill>
              </a:rPr>
              <a:t>Kalman</a:t>
            </a:r>
            <a:r>
              <a:rPr lang="en-US" sz="3000" dirty="0">
                <a:solidFill>
                  <a:srgbClr val="FFFF00"/>
                </a:solidFill>
              </a:rPr>
              <a:t> filter to update the onboard state vector.</a:t>
            </a:r>
          </a:p>
          <a:p>
            <a:r>
              <a:rPr lang="en-US" sz="3000" dirty="0" smtClean="0">
                <a:solidFill>
                  <a:srgbClr val="FFFF00"/>
                </a:solidFill>
              </a:rPr>
              <a:t>Calibrates </a:t>
            </a:r>
            <a:r>
              <a:rPr lang="en-US" sz="3000" dirty="0">
                <a:solidFill>
                  <a:srgbClr val="FFFF00"/>
                </a:solidFill>
              </a:rPr>
              <a:t>and undistorts images in real-time based on star centroids</a:t>
            </a:r>
          </a:p>
          <a:p>
            <a:r>
              <a:rPr lang="en-US" sz="3000" dirty="0">
                <a:solidFill>
                  <a:srgbClr val="FFFF00"/>
                </a:solidFill>
              </a:rPr>
              <a:t>Class A Safety-Critical Software, developed according to the following process standards: </a:t>
            </a:r>
          </a:p>
          <a:p>
            <a:pPr lvl="1"/>
            <a:r>
              <a:rPr lang="en-US" sz="2700" dirty="0">
                <a:solidFill>
                  <a:srgbClr val="FFFF00"/>
                </a:solidFill>
              </a:rPr>
              <a:t>NPR 7150.2B</a:t>
            </a:r>
          </a:p>
          <a:p>
            <a:pPr lvl="1"/>
            <a:r>
              <a:rPr lang="en-US" sz="2700" dirty="0">
                <a:solidFill>
                  <a:srgbClr val="FFFF00"/>
                </a:solidFill>
              </a:rPr>
              <a:t>CMMI Level </a:t>
            </a:r>
            <a:r>
              <a:rPr lang="en-US" sz="2700" dirty="0" smtClean="0">
                <a:solidFill>
                  <a:srgbClr val="FFFF00"/>
                </a:solidFill>
              </a:rPr>
              <a:t>3</a:t>
            </a:r>
          </a:p>
          <a:p>
            <a:r>
              <a:rPr lang="en-US" sz="3100" dirty="0" smtClean="0">
                <a:solidFill>
                  <a:srgbClr val="FFFF00"/>
                </a:solidFill>
              </a:rPr>
              <a:t>18 month development time for Artemis I</a:t>
            </a:r>
            <a:endParaRPr lang="en-US" sz="3100" dirty="0">
              <a:solidFill>
                <a:srgbClr val="FFFF00"/>
              </a:solidFill>
            </a:endParaRPr>
          </a:p>
          <a:p>
            <a:pPr lvl="1"/>
            <a:endParaRPr lang="en-US" sz="2700" dirty="0">
              <a:solidFill>
                <a:srgbClr val="FFFF00"/>
              </a:solidFill>
            </a:endParaRPr>
          </a:p>
          <a:p>
            <a:endParaRPr lang="en-US" sz="3000" dirty="0">
              <a:solidFill>
                <a:srgbClr val="FFFF00"/>
              </a:solidFill>
            </a:endParaRPr>
          </a:p>
        </p:txBody>
      </p:sp>
      <p:pic>
        <p:nvPicPr>
          <p:cNvPr id="4" name="Picture 3"/>
          <p:cNvPicPr>
            <a:picLocks noChangeAspect="1"/>
          </p:cNvPicPr>
          <p:nvPr/>
        </p:nvPicPr>
        <p:blipFill>
          <a:blip r:embed="rId3"/>
          <a:stretch>
            <a:fillRect/>
          </a:stretch>
        </p:blipFill>
        <p:spPr>
          <a:xfrm>
            <a:off x="6033292" y="766555"/>
            <a:ext cx="2674328" cy="2023691"/>
          </a:xfrm>
          <a:prstGeom prst="rect">
            <a:avLst/>
          </a:prstGeom>
        </p:spPr>
      </p:pic>
      <p:pic>
        <p:nvPicPr>
          <p:cNvPr id="6" name="Picture 5"/>
          <p:cNvPicPr>
            <a:picLocks noChangeAspect="1"/>
          </p:cNvPicPr>
          <p:nvPr/>
        </p:nvPicPr>
        <p:blipFill>
          <a:blip r:embed="rId4"/>
          <a:stretch>
            <a:fillRect/>
          </a:stretch>
        </p:blipFill>
        <p:spPr>
          <a:xfrm>
            <a:off x="6704899" y="4609333"/>
            <a:ext cx="1565153" cy="2115071"/>
          </a:xfrm>
          <a:prstGeom prst="rect">
            <a:avLst/>
          </a:prstGeom>
        </p:spPr>
      </p:pic>
    </p:spTree>
    <p:extLst>
      <p:ext uri="{BB962C8B-B14F-4D97-AF65-F5344CB8AC3E}">
        <p14:creationId xmlns:p14="http://schemas.microsoft.com/office/powerpoint/2010/main" val="3152145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Orion Optical Navigation (</a:t>
            </a:r>
            <a:r>
              <a:rPr lang="en-US" dirty="0" err="1"/>
              <a:t>OpNav</a:t>
            </a:r>
            <a:r>
              <a:rPr lang="en-US" dirty="0"/>
              <a:t>) Software Architecture</a:t>
            </a:r>
            <a:endParaRPr lang="en-US" i="1" dirty="0"/>
          </a:p>
        </p:txBody>
      </p:sp>
      <p:pic>
        <p:nvPicPr>
          <p:cNvPr id="5" name="Picture 4"/>
          <p:cNvPicPr>
            <a:picLocks noChangeAspect="1"/>
          </p:cNvPicPr>
          <p:nvPr/>
        </p:nvPicPr>
        <p:blipFill>
          <a:blip r:embed="rId2"/>
          <a:stretch>
            <a:fillRect/>
          </a:stretch>
        </p:blipFill>
        <p:spPr>
          <a:xfrm>
            <a:off x="357501" y="1748743"/>
            <a:ext cx="4283404" cy="3877039"/>
          </a:xfrm>
          <a:prstGeom prst="rect">
            <a:avLst/>
          </a:prstGeom>
          <a:solidFill>
            <a:schemeClr val="accent1">
              <a:lumMod val="20000"/>
              <a:lumOff val="80000"/>
            </a:schemeClr>
          </a:solidFill>
        </p:spPr>
      </p:pic>
      <p:sp>
        <p:nvSpPr>
          <p:cNvPr id="6" name="TextBox 5"/>
          <p:cNvSpPr txBox="1"/>
          <p:nvPr/>
        </p:nvSpPr>
        <p:spPr>
          <a:xfrm>
            <a:off x="4813006" y="1254197"/>
            <a:ext cx="4330994" cy="5055230"/>
          </a:xfrm>
          <a:prstGeom prst="rect">
            <a:avLst/>
          </a:prstGeom>
          <a:noFill/>
        </p:spPr>
        <p:txBody>
          <a:bodyPr wrap="square" rtlCol="0">
            <a:spAutoFit/>
          </a:bodyPr>
          <a:lstStyle/>
          <a:p>
            <a:pPr marL="257175" indent="-257175">
              <a:buFont typeface="Arial" panose="020B0604020202020204" pitchFamily="34" charset="0"/>
              <a:buChar char="•"/>
            </a:pPr>
            <a:r>
              <a:rPr lang="en-US" sz="2400" dirty="0" err="1" smtClean="0">
                <a:solidFill>
                  <a:srgbClr val="FFFF00"/>
                </a:solidFill>
              </a:rPr>
              <a:t>OpNav</a:t>
            </a:r>
            <a:r>
              <a:rPr lang="en-US" sz="2400" dirty="0" smtClean="0">
                <a:solidFill>
                  <a:srgbClr val="FFFF00"/>
                </a:solidFill>
              </a:rPr>
              <a:t> is Single CFS App at 1 Hz</a:t>
            </a:r>
          </a:p>
          <a:p>
            <a:pPr marL="714375" lvl="1" indent="-257175">
              <a:buFont typeface="Arial" panose="020B0604020202020204" pitchFamily="34" charset="0"/>
              <a:buChar char="•"/>
            </a:pPr>
            <a:r>
              <a:rPr lang="en-US" sz="2400" dirty="0" smtClean="0">
                <a:solidFill>
                  <a:srgbClr val="FFFF00"/>
                </a:solidFill>
              </a:rPr>
              <a:t>Reads images from file system</a:t>
            </a:r>
            <a:endParaRPr lang="en-US" sz="2400" dirty="0" smtClean="0">
              <a:solidFill>
                <a:srgbClr val="FFFF00"/>
              </a:solidFill>
            </a:endParaRPr>
          </a:p>
          <a:p>
            <a:pPr marL="257175" indent="-257175">
              <a:buFont typeface="Arial" panose="020B0604020202020204" pitchFamily="34" charset="0"/>
              <a:buChar char="•"/>
            </a:pPr>
            <a:r>
              <a:rPr lang="en-US" sz="2400" dirty="0" smtClean="0">
                <a:solidFill>
                  <a:srgbClr val="FFFF00"/>
                </a:solidFill>
              </a:rPr>
              <a:t>Camera Drivers running in “non CFS” environment communicate with  CFS Camera Controller Apps to take and store images as  instructed by GNC</a:t>
            </a:r>
          </a:p>
          <a:p>
            <a:pPr marL="257175" indent="-257175">
              <a:buFont typeface="Arial" panose="020B0604020202020204" pitchFamily="34" charset="0"/>
              <a:buChar char="•"/>
            </a:pPr>
            <a:r>
              <a:rPr lang="en-US" sz="2400" dirty="0" smtClean="0">
                <a:solidFill>
                  <a:srgbClr val="FFFF00"/>
                </a:solidFill>
              </a:rPr>
              <a:t>Data Sent to/from Orion onboard network with Custom Orion CI/TO functioning Applications</a:t>
            </a:r>
            <a:endParaRPr lang="en-US" sz="2400" dirty="0">
              <a:solidFill>
                <a:srgbClr val="FFFF00"/>
              </a:solidFill>
            </a:endParaRPr>
          </a:p>
          <a:p>
            <a:endParaRPr lang="en-US" sz="1050" dirty="0">
              <a:solidFill>
                <a:srgbClr val="FFFF00"/>
              </a:solidFill>
            </a:endParaRPr>
          </a:p>
        </p:txBody>
      </p:sp>
    </p:spTree>
    <p:extLst>
      <p:ext uri="{BB962C8B-B14F-4D97-AF65-F5344CB8AC3E}">
        <p14:creationId xmlns:p14="http://schemas.microsoft.com/office/powerpoint/2010/main" val="843233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Opnav</a:t>
            </a:r>
            <a:r>
              <a:rPr lang="en-US" dirty="0" smtClean="0"/>
              <a:t> Software Decomposition</a:t>
            </a:r>
            <a:endParaRPr lang="en-US" dirty="0"/>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820576" y="1206131"/>
            <a:ext cx="5332730" cy="2305050"/>
          </a:xfrm>
          <a:prstGeom prst="rect">
            <a:avLst/>
          </a:prstGeom>
          <a:solidFill>
            <a:schemeClr val="tx1"/>
          </a:solidFill>
        </p:spPr>
      </p:pic>
      <p:graphicFrame>
        <p:nvGraphicFramePr>
          <p:cNvPr id="6" name="Table 5"/>
          <p:cNvGraphicFramePr>
            <a:graphicFrameLocks noGrp="1"/>
          </p:cNvGraphicFramePr>
          <p:nvPr>
            <p:extLst>
              <p:ext uri="{D42A27DB-BD31-4B8C-83A1-F6EECF244321}">
                <p14:modId xmlns:p14="http://schemas.microsoft.com/office/powerpoint/2010/main" val="2542682854"/>
              </p:ext>
            </p:extLst>
          </p:nvPr>
        </p:nvGraphicFramePr>
        <p:xfrm>
          <a:off x="471487" y="3903013"/>
          <a:ext cx="8201025" cy="2743200"/>
        </p:xfrm>
        <a:graphic>
          <a:graphicData uri="http://schemas.openxmlformats.org/drawingml/2006/table">
            <a:tbl>
              <a:tblPr firstRow="1" firstCol="1" bandRow="1">
                <a:tableStyleId>{5C22544A-7EE6-4342-B048-85BDC9FD1C3A}</a:tableStyleId>
              </a:tblPr>
              <a:tblGrid>
                <a:gridCol w="1025368">
                  <a:extLst>
                    <a:ext uri="{9D8B030D-6E8A-4147-A177-3AD203B41FA5}">
                      <a16:colId xmlns:a16="http://schemas.microsoft.com/office/drawing/2014/main" val="3960309679"/>
                    </a:ext>
                  </a:extLst>
                </a:gridCol>
                <a:gridCol w="1906858">
                  <a:extLst>
                    <a:ext uri="{9D8B030D-6E8A-4147-A177-3AD203B41FA5}">
                      <a16:colId xmlns:a16="http://schemas.microsoft.com/office/drawing/2014/main" val="3314594030"/>
                    </a:ext>
                  </a:extLst>
                </a:gridCol>
                <a:gridCol w="5268799">
                  <a:extLst>
                    <a:ext uri="{9D8B030D-6E8A-4147-A177-3AD203B41FA5}">
                      <a16:colId xmlns:a16="http://schemas.microsoft.com/office/drawing/2014/main" val="517899993"/>
                    </a:ext>
                  </a:extLst>
                </a:gridCol>
              </a:tblGrid>
              <a:tr h="0">
                <a:tc>
                  <a:txBody>
                    <a:bodyPr/>
                    <a:lstStyle/>
                    <a:p>
                      <a:pPr marL="0" marR="0" hangingPunct="0">
                        <a:spcBef>
                          <a:spcPts val="0"/>
                        </a:spcBef>
                        <a:spcAft>
                          <a:spcPts val="465"/>
                        </a:spcAft>
                      </a:pPr>
                      <a:r>
                        <a:rPr lang="en-US" sz="1000">
                          <a:effectLst/>
                        </a:rPr>
                        <a:t>CSCI Number</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hangingPunct="0">
                        <a:spcBef>
                          <a:spcPts val="0"/>
                        </a:spcBef>
                        <a:spcAft>
                          <a:spcPts val="465"/>
                        </a:spcAft>
                      </a:pPr>
                      <a:r>
                        <a:rPr lang="en-US" sz="1000">
                          <a:effectLst/>
                        </a:rPr>
                        <a:t>CSCI Name</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hangingPunct="0">
                        <a:spcBef>
                          <a:spcPts val="0"/>
                        </a:spcBef>
                        <a:spcAft>
                          <a:spcPts val="465"/>
                        </a:spcAft>
                      </a:pPr>
                      <a:r>
                        <a:rPr lang="en-US" sz="1000">
                          <a:effectLst/>
                        </a:rPr>
                        <a:t>Description</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199115457"/>
                  </a:ext>
                </a:extLst>
              </a:tr>
              <a:tr h="0">
                <a:tc>
                  <a:txBody>
                    <a:bodyPr/>
                    <a:lstStyle/>
                    <a:p>
                      <a:pPr marL="0" marR="0" hangingPunct="0">
                        <a:spcBef>
                          <a:spcPts val="0"/>
                        </a:spcBef>
                        <a:spcAft>
                          <a:spcPts val="465"/>
                        </a:spcAft>
                      </a:pPr>
                      <a:r>
                        <a:rPr lang="en-US" sz="1000">
                          <a:effectLst/>
                        </a:rPr>
                        <a:t>1</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hangingPunct="0">
                        <a:spcBef>
                          <a:spcPts val="0"/>
                        </a:spcBef>
                        <a:spcAft>
                          <a:spcPts val="465"/>
                        </a:spcAft>
                      </a:pPr>
                      <a:r>
                        <a:rPr lang="en-US" sz="1000">
                          <a:effectLst/>
                        </a:rPr>
                        <a:t>OpNav_ImgProc</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hangingPunct="0">
                        <a:spcBef>
                          <a:spcPts val="0"/>
                        </a:spcBef>
                        <a:spcAft>
                          <a:spcPts val="465"/>
                        </a:spcAft>
                      </a:pPr>
                      <a:r>
                        <a:rPr lang="en-US" sz="1000">
                          <a:effectLst/>
                        </a:rPr>
                        <a:t>ImgProc Performs calculations necessary to produce range and bearing information to a target planetary body from optical image data.</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209195812"/>
                  </a:ext>
                </a:extLst>
              </a:tr>
              <a:tr h="0">
                <a:tc>
                  <a:txBody>
                    <a:bodyPr/>
                    <a:lstStyle/>
                    <a:p>
                      <a:pPr marL="0" marR="0" hangingPunct="0">
                        <a:spcBef>
                          <a:spcPts val="0"/>
                        </a:spcBef>
                        <a:spcAft>
                          <a:spcPts val="465"/>
                        </a:spcAft>
                      </a:pPr>
                      <a:r>
                        <a:rPr lang="en-US" sz="1000">
                          <a:effectLst/>
                        </a:rPr>
                        <a:t>2</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hangingPunct="0">
                        <a:spcBef>
                          <a:spcPts val="0"/>
                        </a:spcBef>
                        <a:spcAft>
                          <a:spcPts val="465"/>
                        </a:spcAft>
                      </a:pPr>
                      <a:r>
                        <a:rPr lang="en-US" sz="1000">
                          <a:effectLst/>
                        </a:rPr>
                        <a:t>OpNav_ImgCal</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hangingPunct="0">
                        <a:spcBef>
                          <a:spcPts val="0"/>
                        </a:spcBef>
                        <a:spcAft>
                          <a:spcPts val="465"/>
                        </a:spcAft>
                      </a:pPr>
                      <a:r>
                        <a:rPr lang="en-US" sz="1000">
                          <a:effectLst/>
                        </a:rPr>
                        <a:t>ImgCal analyzes star field image data to produce data that characterizes image distortions and camera alignment adjustments.  It also includes object centroiding. </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855319647"/>
                  </a:ext>
                </a:extLst>
              </a:tr>
              <a:tr h="0">
                <a:tc>
                  <a:txBody>
                    <a:bodyPr/>
                    <a:lstStyle/>
                    <a:p>
                      <a:pPr marL="0" marR="0" hangingPunct="0">
                        <a:spcBef>
                          <a:spcPts val="0"/>
                        </a:spcBef>
                        <a:spcAft>
                          <a:spcPts val="465"/>
                        </a:spcAft>
                      </a:pPr>
                      <a:r>
                        <a:rPr lang="en-US" sz="1000">
                          <a:effectLst/>
                        </a:rPr>
                        <a:t>3</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hangingPunct="0">
                        <a:spcBef>
                          <a:spcPts val="0"/>
                        </a:spcBef>
                        <a:spcAft>
                          <a:spcPts val="465"/>
                        </a:spcAft>
                      </a:pPr>
                      <a:r>
                        <a:rPr lang="en-US" sz="1000">
                          <a:effectLst/>
                        </a:rPr>
                        <a:t>OpNav_Common</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hangingPunct="0">
                        <a:spcBef>
                          <a:spcPts val="0"/>
                        </a:spcBef>
                        <a:spcAft>
                          <a:spcPts val="465"/>
                        </a:spcAft>
                      </a:pPr>
                      <a:r>
                        <a:rPr lang="en-US" sz="1000">
                          <a:effectLst/>
                        </a:rPr>
                        <a:t>Common provides utility functions and math libraries needed as service routines to the other CSCI’s.  It also provides image processing utilities, interpolation functions, sorting, and ephemeris calculations.</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69144362"/>
                  </a:ext>
                </a:extLst>
              </a:tr>
              <a:tr h="0">
                <a:tc>
                  <a:txBody>
                    <a:bodyPr/>
                    <a:lstStyle/>
                    <a:p>
                      <a:pPr marL="0" marR="0" hangingPunct="0">
                        <a:spcBef>
                          <a:spcPts val="0"/>
                        </a:spcBef>
                        <a:spcAft>
                          <a:spcPts val="465"/>
                        </a:spcAft>
                      </a:pPr>
                      <a:r>
                        <a:rPr lang="en-US" sz="1000">
                          <a:effectLst/>
                        </a:rPr>
                        <a:t>4</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hangingPunct="0">
                        <a:spcBef>
                          <a:spcPts val="0"/>
                        </a:spcBef>
                        <a:spcAft>
                          <a:spcPts val="465"/>
                        </a:spcAft>
                      </a:pPr>
                      <a:r>
                        <a:rPr lang="en-US" sz="1000">
                          <a:effectLst/>
                        </a:rPr>
                        <a:t>OpNav_CFS_App</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hangingPunct="0">
                        <a:spcBef>
                          <a:spcPts val="0"/>
                        </a:spcBef>
                        <a:spcAft>
                          <a:spcPts val="465"/>
                        </a:spcAft>
                      </a:pPr>
                      <a:r>
                        <a:rPr lang="en-US" sz="1000">
                          <a:effectLst/>
                        </a:rPr>
                        <a:t>CFS_App is the outermost application running part of the CFS framework, serves as the overall driver for optical navigation and calibration functionality, implements external interfaces, manages global data, and provides real-time control.</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018960575"/>
                  </a:ext>
                </a:extLst>
              </a:tr>
              <a:tr h="0">
                <a:tc>
                  <a:txBody>
                    <a:bodyPr/>
                    <a:lstStyle/>
                    <a:p>
                      <a:pPr marL="0" marR="0" hangingPunct="0">
                        <a:spcBef>
                          <a:spcPts val="0"/>
                        </a:spcBef>
                        <a:spcAft>
                          <a:spcPts val="465"/>
                        </a:spcAft>
                      </a:pPr>
                      <a:r>
                        <a:rPr lang="en-US" sz="1000">
                          <a:effectLst/>
                        </a:rPr>
                        <a:t>5</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hangingPunct="0">
                        <a:spcBef>
                          <a:spcPts val="0"/>
                        </a:spcBef>
                        <a:spcAft>
                          <a:spcPts val="465"/>
                        </a:spcAft>
                      </a:pPr>
                      <a:r>
                        <a:rPr lang="en-US" sz="1000">
                          <a:effectLst/>
                        </a:rPr>
                        <a:t>OpNav_FileData</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hangingPunct="0">
                        <a:spcBef>
                          <a:spcPts val="0"/>
                        </a:spcBef>
                        <a:spcAft>
                          <a:spcPts val="465"/>
                        </a:spcAft>
                      </a:pPr>
                      <a:r>
                        <a:rPr lang="en-US" sz="1000">
                          <a:effectLst/>
                        </a:rPr>
                        <a:t>FileData consists of files and/or tables of data both needed as well as produced by CSCIs which are delivered along with the flight software.  This CSCI excludes files and data used for verification.  Data used for verification will be outlined in the OpNav software Verification Plan, Procedures, and Report document. </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98425718"/>
                  </a:ext>
                </a:extLst>
              </a:tr>
              <a:tr h="0">
                <a:tc>
                  <a:txBody>
                    <a:bodyPr/>
                    <a:lstStyle/>
                    <a:p>
                      <a:pPr marL="0" marR="0" hangingPunct="0">
                        <a:spcBef>
                          <a:spcPts val="0"/>
                        </a:spcBef>
                        <a:spcAft>
                          <a:spcPts val="465"/>
                        </a:spcAft>
                      </a:pPr>
                      <a:r>
                        <a:rPr lang="en-US" sz="1000">
                          <a:effectLst/>
                        </a:rPr>
                        <a:t>6</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hangingPunct="0">
                        <a:spcBef>
                          <a:spcPts val="0"/>
                        </a:spcBef>
                        <a:spcAft>
                          <a:spcPts val="465"/>
                        </a:spcAft>
                      </a:pPr>
                      <a:r>
                        <a:rPr lang="en-US" sz="1000">
                          <a:effectLst/>
                        </a:rPr>
                        <a:t>OpNav_ImgAtt</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hangingPunct="0">
                        <a:spcBef>
                          <a:spcPts val="0"/>
                        </a:spcBef>
                        <a:spcAft>
                          <a:spcPts val="465"/>
                        </a:spcAft>
                      </a:pPr>
                      <a:r>
                        <a:rPr lang="en-US" sz="1000" dirty="0" err="1">
                          <a:effectLst/>
                        </a:rPr>
                        <a:t>ImgAtt</a:t>
                      </a:r>
                      <a:r>
                        <a:rPr lang="en-US" sz="1000" dirty="0">
                          <a:effectLst/>
                        </a:rPr>
                        <a:t> performs on-demand attitude determination and star identification based on images exposed to show stars.  The images may contain extended objects in the field of view such as the Earth or Moon, or other non-stellar objects.</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886921418"/>
                  </a:ext>
                </a:extLst>
              </a:tr>
            </a:tbl>
          </a:graphicData>
        </a:graphic>
      </p:graphicFrame>
    </p:spTree>
    <p:extLst>
      <p:ext uri="{BB962C8B-B14F-4D97-AF65-F5344CB8AC3E}">
        <p14:creationId xmlns:p14="http://schemas.microsoft.com/office/powerpoint/2010/main" val="349672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4473" y="60327"/>
            <a:ext cx="7886700" cy="746884"/>
          </a:xfrm>
        </p:spPr>
        <p:txBody>
          <a:bodyPr/>
          <a:lstStyle/>
          <a:p>
            <a:r>
              <a:rPr lang="en-US" dirty="0" err="1"/>
              <a:t>OpNav</a:t>
            </a:r>
            <a:r>
              <a:rPr lang="en-US" dirty="0"/>
              <a:t> Test Types </a:t>
            </a:r>
            <a:r>
              <a:rPr lang="en-US" dirty="0" smtClean="0"/>
              <a:t>&amp; Framework</a:t>
            </a:r>
            <a:endParaRPr lang="en-US" dirty="0"/>
          </a:p>
        </p:txBody>
      </p:sp>
      <p:sp>
        <p:nvSpPr>
          <p:cNvPr id="4" name="Slide Number Placeholder 3"/>
          <p:cNvSpPr>
            <a:spLocks noGrp="1"/>
          </p:cNvSpPr>
          <p:nvPr>
            <p:ph type="sldNum" sz="quarter" idx="4294967295"/>
          </p:nvPr>
        </p:nvSpPr>
        <p:spPr>
          <a:xfrm>
            <a:off x="0" y="6356350"/>
            <a:ext cx="2057400" cy="365125"/>
          </a:xfrm>
        </p:spPr>
        <p:txBody>
          <a:bodyPr/>
          <a:lstStyle/>
          <a:p>
            <a:pPr>
              <a:defRPr/>
            </a:pPr>
            <a:fld id="{379E3000-C384-4D60-A718-9A9ACDFD30C6}" type="slidenum">
              <a:rPr lang="en-US" smtClean="0">
                <a:solidFill>
                  <a:srgbClr val="000000"/>
                </a:solidFill>
              </a:rPr>
              <a:pPr>
                <a:defRPr/>
              </a:pPr>
              <a:t>10</a:t>
            </a:fld>
            <a:endParaRPr lang="en-US" dirty="0">
              <a:solidFill>
                <a:srgbClr val="000000"/>
              </a:solidFill>
            </a:endParaRPr>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89068" y="807211"/>
            <a:ext cx="5435390" cy="3553691"/>
          </a:xfrm>
          <a:prstGeom prst="rect">
            <a:avLst/>
          </a:prstGeom>
          <a:solidFill>
            <a:schemeClr val="accent1">
              <a:lumMod val="20000"/>
              <a:lumOff val="80000"/>
            </a:schemeClr>
          </a:solidFill>
        </p:spPr>
      </p:pic>
      <p:sp>
        <p:nvSpPr>
          <p:cNvPr id="7" name="Rectangle 6"/>
          <p:cNvSpPr/>
          <p:nvPr/>
        </p:nvSpPr>
        <p:spPr>
          <a:xfrm>
            <a:off x="3778102" y="2502195"/>
            <a:ext cx="233917" cy="1516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ight Brace 2"/>
          <p:cNvSpPr/>
          <p:nvPr/>
        </p:nvSpPr>
        <p:spPr>
          <a:xfrm>
            <a:off x="3831911" y="2462159"/>
            <a:ext cx="123401" cy="1634920"/>
          </a:xfrm>
          <a:prstGeom prst="rightBrace">
            <a:avLst>
              <a:gd name="adj1" fmla="val 8333"/>
              <a:gd name="adj2" fmla="val 15879"/>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6" name="Picture 5"/>
          <p:cNvPicPr/>
          <p:nvPr/>
        </p:nvPicPr>
        <p:blipFill>
          <a:blip r:embed="rId3">
            <a:extLst>
              <a:ext uri="{28A0092B-C50C-407E-A947-70E740481C1C}">
                <a14:useLocalDpi xmlns:a14="http://schemas.microsoft.com/office/drawing/2010/main" val="0"/>
              </a:ext>
            </a:extLst>
          </a:blip>
          <a:srcRect/>
          <a:stretch>
            <a:fillRect/>
          </a:stretch>
        </p:blipFill>
        <p:spPr bwMode="auto">
          <a:xfrm>
            <a:off x="3931143" y="3147231"/>
            <a:ext cx="4981969" cy="3479229"/>
          </a:xfrm>
          <a:prstGeom prst="rect">
            <a:avLst/>
          </a:prstGeom>
          <a:solidFill>
            <a:schemeClr val="accent1">
              <a:lumMod val="20000"/>
              <a:lumOff val="80000"/>
            </a:schemeClr>
          </a:solidFill>
          <a:ln>
            <a:solidFill>
              <a:schemeClr val="bg1"/>
            </a:solidFill>
          </a:ln>
        </p:spPr>
      </p:pic>
    </p:spTree>
    <p:extLst>
      <p:ext uri="{BB962C8B-B14F-4D97-AF65-F5344CB8AC3E}">
        <p14:creationId xmlns:p14="http://schemas.microsoft.com/office/powerpoint/2010/main" val="3690377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8167" y="325164"/>
            <a:ext cx="7886700" cy="750833"/>
          </a:xfrm>
        </p:spPr>
        <p:txBody>
          <a:bodyPr/>
          <a:lstStyle/>
          <a:p>
            <a:pPr algn="ctr"/>
            <a:r>
              <a:rPr lang="en-US" b="1" dirty="0" err="1"/>
              <a:t>OpNav</a:t>
            </a:r>
            <a:r>
              <a:rPr lang="en-US" b="1" dirty="0"/>
              <a:t> Software Test Campaign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5831310"/>
              </p:ext>
            </p:extLst>
          </p:nvPr>
        </p:nvGraphicFramePr>
        <p:xfrm>
          <a:off x="5675586" y="1670213"/>
          <a:ext cx="3369880" cy="1912500"/>
        </p:xfrm>
        <a:graphic>
          <a:graphicData uri="http://schemas.openxmlformats.org/drawingml/2006/table">
            <a:tbl>
              <a:tblPr firstRow="1" firstCol="1" bandRow="1">
                <a:tableStyleId>{B301B821-A1FF-4177-AEE7-76D212191A09}</a:tableStyleId>
              </a:tblPr>
              <a:tblGrid>
                <a:gridCol w="2381627">
                  <a:extLst>
                    <a:ext uri="{9D8B030D-6E8A-4147-A177-3AD203B41FA5}">
                      <a16:colId xmlns:a16="http://schemas.microsoft.com/office/drawing/2014/main" val="1167056735"/>
                    </a:ext>
                  </a:extLst>
                </a:gridCol>
                <a:gridCol w="988253">
                  <a:extLst>
                    <a:ext uri="{9D8B030D-6E8A-4147-A177-3AD203B41FA5}">
                      <a16:colId xmlns:a16="http://schemas.microsoft.com/office/drawing/2014/main" val="4071877833"/>
                    </a:ext>
                  </a:extLst>
                </a:gridCol>
              </a:tblGrid>
              <a:tr h="280916">
                <a:tc>
                  <a:txBody>
                    <a:bodyPr/>
                    <a:lstStyle/>
                    <a:p>
                      <a:pPr marL="0" marR="0" algn="ctr">
                        <a:spcBef>
                          <a:spcPts val="0"/>
                        </a:spcBef>
                        <a:spcAft>
                          <a:spcPts val="300"/>
                        </a:spcAft>
                      </a:pPr>
                      <a:r>
                        <a:rPr lang="en-US" sz="1100" dirty="0">
                          <a:effectLst/>
                        </a:rPr>
                        <a:t>Item</a:t>
                      </a:r>
                      <a:endParaRPr lang="en-US" sz="1800" dirty="0">
                        <a:effectLst/>
                        <a:latin typeface="Times New Roman" panose="02020603050405020304" pitchFamily="18" charset="0"/>
                        <a:ea typeface="Times New Roman" panose="02020603050405020304" pitchFamily="18" charset="0"/>
                      </a:endParaRPr>
                    </a:p>
                  </a:txBody>
                  <a:tcPr marL="51435" marR="51435"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300"/>
                        </a:spcAft>
                      </a:pPr>
                      <a:r>
                        <a:rPr lang="en-US" sz="1100" dirty="0">
                          <a:effectLst/>
                        </a:rPr>
                        <a:t>Quantification</a:t>
                      </a:r>
                      <a:endParaRPr lang="en-US" sz="1800" b="1" dirty="0">
                        <a:effectLst/>
                        <a:latin typeface="Times New Roman" panose="02020603050405020304" pitchFamily="18" charset="0"/>
                        <a:ea typeface="Times New Roman" panose="02020603050405020304" pitchFamily="18" charset="0"/>
                      </a:endParaRPr>
                    </a:p>
                  </a:txBody>
                  <a:tcPr marL="51435" marR="51435" marT="0" marB="0" anchor="ctr">
                    <a:lnL w="6350" cap="flat" cmpd="sng" algn="ctr">
                      <a:solidFill>
                        <a:schemeClr val="tx1"/>
                      </a:solidFill>
                      <a:prstDash val="solid"/>
                      <a:round/>
                      <a:headEnd type="none" w="med" len="med"/>
                      <a:tailEnd type="none" w="med" len="med"/>
                    </a:lnL>
                    <a:lnR w="12700" cmpd="sng">
                      <a:noFill/>
                    </a:lnR>
                    <a:lnT w="12700" cmpd="sng">
                      <a:noFill/>
                    </a:lnT>
                    <a:lnB w="571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89748618"/>
                  </a:ext>
                </a:extLst>
              </a:tr>
              <a:tr h="243287">
                <a:tc>
                  <a:txBody>
                    <a:bodyPr/>
                    <a:lstStyle/>
                    <a:p>
                      <a:pPr marL="0" marR="0" algn="l">
                        <a:spcBef>
                          <a:spcPts val="0"/>
                        </a:spcBef>
                        <a:spcAft>
                          <a:spcPts val="300"/>
                        </a:spcAft>
                      </a:pPr>
                      <a:r>
                        <a:rPr lang="en-US" sz="1100" dirty="0">
                          <a:effectLst/>
                        </a:rPr>
                        <a:t>Flight Software Size (SLOC)</a:t>
                      </a:r>
                      <a:endParaRPr lang="en-US" sz="1800" dirty="0">
                        <a:effectLst/>
                        <a:latin typeface="Times New Roman" panose="02020603050405020304" pitchFamily="18" charset="0"/>
                        <a:ea typeface="Times New Roman" panose="02020603050405020304" pitchFamily="18" charset="0"/>
                      </a:endParaRPr>
                    </a:p>
                  </a:txBody>
                  <a:tcPr marL="51435" marR="51435"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spcBef>
                          <a:spcPts val="0"/>
                        </a:spcBef>
                        <a:spcAft>
                          <a:spcPts val="300"/>
                        </a:spcAft>
                      </a:pPr>
                      <a:r>
                        <a:rPr lang="en-US" sz="1100">
                          <a:effectLst/>
                        </a:rPr>
                        <a:t>8,800</a:t>
                      </a:r>
                      <a:endParaRPr lang="en-US" sz="1800" b="1">
                        <a:effectLst/>
                        <a:latin typeface="Times New Roman" panose="02020603050405020304" pitchFamily="18" charset="0"/>
                        <a:ea typeface="Times New Roman" panose="02020603050405020304" pitchFamily="18" charset="0"/>
                      </a:endParaRPr>
                    </a:p>
                  </a:txBody>
                  <a:tcPr marL="51435" marR="51435" marT="0" marB="0" anchor="ctr">
                    <a:lnL w="6350" cap="flat" cmpd="sng" algn="ctr">
                      <a:solidFill>
                        <a:schemeClr val="tx1"/>
                      </a:solidFill>
                      <a:prstDash val="solid"/>
                      <a:round/>
                      <a:headEnd type="none" w="med" len="med"/>
                      <a:tailEnd type="none" w="med" len="med"/>
                    </a:lnL>
                    <a:lnR w="12700" cmpd="sng">
                      <a:noFill/>
                    </a:lnR>
                    <a:lnT w="5715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00191141"/>
                  </a:ext>
                </a:extLst>
              </a:tr>
              <a:tr h="195119">
                <a:tc>
                  <a:txBody>
                    <a:bodyPr/>
                    <a:lstStyle/>
                    <a:p>
                      <a:pPr marL="0" marR="0" algn="l">
                        <a:spcBef>
                          <a:spcPts val="0"/>
                        </a:spcBef>
                        <a:spcAft>
                          <a:spcPts val="300"/>
                        </a:spcAft>
                      </a:pPr>
                      <a:r>
                        <a:rPr lang="en-US" sz="1100" dirty="0">
                          <a:effectLst/>
                        </a:rPr>
                        <a:t>Test Software Size (SLOC)</a:t>
                      </a:r>
                      <a:endParaRPr lang="en-US" sz="1800" dirty="0">
                        <a:effectLst/>
                        <a:latin typeface="Times New Roman" panose="02020603050405020304" pitchFamily="18" charset="0"/>
                        <a:ea typeface="Times New Roman" panose="02020603050405020304" pitchFamily="18" charset="0"/>
                      </a:endParaRPr>
                    </a:p>
                  </a:txBody>
                  <a:tcPr marL="51435" marR="51435"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spcBef>
                          <a:spcPts val="0"/>
                        </a:spcBef>
                        <a:spcAft>
                          <a:spcPts val="300"/>
                        </a:spcAft>
                      </a:pPr>
                      <a:r>
                        <a:rPr lang="en-US" sz="1100">
                          <a:effectLst/>
                        </a:rPr>
                        <a:t>35,400 </a:t>
                      </a:r>
                      <a:endParaRPr lang="en-US" sz="1800" b="1">
                        <a:effectLst/>
                        <a:latin typeface="Times New Roman" panose="02020603050405020304" pitchFamily="18" charset="0"/>
                        <a:ea typeface="Times New Roman" panose="02020603050405020304" pitchFamily="18" charset="0"/>
                      </a:endParaRPr>
                    </a:p>
                  </a:txBody>
                  <a:tcPr marL="51435" marR="51435" marT="0" marB="0" anchor="ctr">
                    <a:lnL w="6350" cap="flat" cmpd="sng" algn="ctr">
                      <a:solidFill>
                        <a:schemeClr val="tx1"/>
                      </a:solidFill>
                      <a:prstDash val="solid"/>
                      <a:round/>
                      <a:headEnd type="none" w="med" len="med"/>
                      <a:tailEnd type="none" w="med" len="med"/>
                    </a:lnL>
                    <a:lnR w="12700" cmpd="sng">
                      <a:noFill/>
                    </a:lnR>
                    <a:lnT w="5715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00054314"/>
                  </a:ext>
                </a:extLst>
              </a:tr>
              <a:tr h="195119">
                <a:tc>
                  <a:txBody>
                    <a:bodyPr/>
                    <a:lstStyle/>
                    <a:p>
                      <a:pPr marL="0" marR="0" algn="l">
                        <a:spcBef>
                          <a:spcPts val="0"/>
                        </a:spcBef>
                        <a:spcAft>
                          <a:spcPts val="300"/>
                        </a:spcAft>
                      </a:pPr>
                      <a:r>
                        <a:rPr lang="en-US" sz="1100" dirty="0">
                          <a:effectLst/>
                        </a:rPr>
                        <a:t>Individual Pass/Fail Test Cases (Total)</a:t>
                      </a:r>
                      <a:endParaRPr lang="en-US" sz="1800" dirty="0">
                        <a:effectLst/>
                        <a:latin typeface="Times New Roman" panose="02020603050405020304" pitchFamily="18" charset="0"/>
                        <a:ea typeface="Times New Roman" panose="02020603050405020304" pitchFamily="18" charset="0"/>
                      </a:endParaRPr>
                    </a:p>
                  </a:txBody>
                  <a:tcPr marL="51435" marR="51435"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spcBef>
                          <a:spcPts val="0"/>
                        </a:spcBef>
                        <a:spcAft>
                          <a:spcPts val="300"/>
                        </a:spcAft>
                      </a:pPr>
                      <a:r>
                        <a:rPr lang="en-US" sz="1100" dirty="0">
                          <a:effectLst/>
                        </a:rPr>
                        <a:t>21,322</a:t>
                      </a:r>
                      <a:endParaRPr lang="en-US" sz="1800" b="1" dirty="0">
                        <a:effectLst/>
                        <a:latin typeface="Times New Roman" panose="02020603050405020304" pitchFamily="18" charset="0"/>
                        <a:ea typeface="Times New Roman" panose="02020603050405020304" pitchFamily="18" charset="0"/>
                      </a:endParaRPr>
                    </a:p>
                  </a:txBody>
                  <a:tcPr marL="51435" marR="51435" marT="0" marB="0" anchor="ctr">
                    <a:lnL w="6350" cap="flat" cmpd="sng" algn="ctr">
                      <a:solidFill>
                        <a:schemeClr val="tx1"/>
                      </a:solidFill>
                      <a:prstDash val="solid"/>
                      <a:round/>
                      <a:headEnd type="none" w="med" len="med"/>
                      <a:tailEnd type="none" w="med" len="med"/>
                    </a:lnL>
                    <a:lnR w="12700" cmpd="sng">
                      <a:noFill/>
                    </a:lnR>
                    <a:lnT w="5715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27611586"/>
                  </a:ext>
                </a:extLst>
              </a:tr>
              <a:tr h="195119">
                <a:tc>
                  <a:txBody>
                    <a:bodyPr/>
                    <a:lstStyle/>
                    <a:p>
                      <a:pPr marL="0" marR="0" algn="l">
                        <a:spcBef>
                          <a:spcPts val="0"/>
                        </a:spcBef>
                        <a:spcAft>
                          <a:spcPts val="300"/>
                        </a:spcAft>
                      </a:pPr>
                      <a:r>
                        <a:rPr lang="en-US" sz="1100" dirty="0">
                          <a:effectLst/>
                        </a:rPr>
                        <a:t>   Unit Test Cases</a:t>
                      </a:r>
                      <a:endParaRPr lang="en-US" sz="1800" dirty="0">
                        <a:effectLst/>
                        <a:latin typeface="Times New Roman" panose="02020603050405020304" pitchFamily="18" charset="0"/>
                        <a:ea typeface="Times New Roman" panose="02020603050405020304" pitchFamily="18" charset="0"/>
                      </a:endParaRPr>
                    </a:p>
                  </a:txBody>
                  <a:tcPr marL="51435" marR="51435"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spcBef>
                          <a:spcPts val="0"/>
                        </a:spcBef>
                        <a:spcAft>
                          <a:spcPts val="300"/>
                        </a:spcAft>
                      </a:pPr>
                      <a:r>
                        <a:rPr lang="en-US" sz="1100" dirty="0">
                          <a:effectLst/>
                        </a:rPr>
                        <a:t>2,769</a:t>
                      </a:r>
                      <a:endParaRPr lang="en-US" sz="1800" b="1" dirty="0">
                        <a:effectLst/>
                        <a:latin typeface="Times New Roman" panose="02020603050405020304" pitchFamily="18" charset="0"/>
                        <a:ea typeface="Times New Roman" panose="02020603050405020304" pitchFamily="18" charset="0"/>
                      </a:endParaRPr>
                    </a:p>
                  </a:txBody>
                  <a:tcPr marL="51435" marR="51435" marT="0" marB="0" anchor="ctr">
                    <a:lnL w="6350" cap="flat" cmpd="sng" algn="ctr">
                      <a:solidFill>
                        <a:schemeClr val="tx1"/>
                      </a:solidFill>
                      <a:prstDash val="solid"/>
                      <a:round/>
                      <a:headEnd type="none" w="med" len="med"/>
                      <a:tailEnd type="none" w="med" len="med"/>
                    </a:lnL>
                    <a:lnR w="12700" cmpd="sng">
                      <a:noFill/>
                    </a:lnR>
                    <a:lnT w="5715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88415632"/>
                  </a:ext>
                </a:extLst>
              </a:tr>
              <a:tr h="195119">
                <a:tc>
                  <a:txBody>
                    <a:bodyPr/>
                    <a:lstStyle/>
                    <a:p>
                      <a:pPr marL="0" marR="0" algn="l">
                        <a:spcBef>
                          <a:spcPts val="0"/>
                        </a:spcBef>
                        <a:spcAft>
                          <a:spcPts val="300"/>
                        </a:spcAft>
                      </a:pPr>
                      <a:r>
                        <a:rPr lang="en-US" sz="1100" dirty="0">
                          <a:effectLst/>
                        </a:rPr>
                        <a:t>   Verification Test Cases (Nominal)</a:t>
                      </a:r>
                      <a:endParaRPr lang="en-US" sz="1800" dirty="0">
                        <a:effectLst/>
                        <a:latin typeface="Times New Roman" panose="02020603050405020304" pitchFamily="18" charset="0"/>
                        <a:ea typeface="Times New Roman" panose="02020603050405020304" pitchFamily="18" charset="0"/>
                      </a:endParaRPr>
                    </a:p>
                  </a:txBody>
                  <a:tcPr marL="51435" marR="51435"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spcBef>
                          <a:spcPts val="0"/>
                        </a:spcBef>
                        <a:spcAft>
                          <a:spcPts val="300"/>
                        </a:spcAft>
                      </a:pPr>
                      <a:r>
                        <a:rPr lang="en-US" sz="1100" dirty="0">
                          <a:effectLst/>
                        </a:rPr>
                        <a:t>16,618</a:t>
                      </a:r>
                      <a:endParaRPr lang="en-US" sz="1800" b="1" dirty="0">
                        <a:effectLst/>
                        <a:latin typeface="Times New Roman" panose="02020603050405020304" pitchFamily="18" charset="0"/>
                        <a:ea typeface="Times New Roman" panose="02020603050405020304" pitchFamily="18" charset="0"/>
                      </a:endParaRPr>
                    </a:p>
                  </a:txBody>
                  <a:tcPr marL="51435" marR="51435" marT="0" marB="0" anchor="ctr">
                    <a:lnL w="6350" cap="flat" cmpd="sng" algn="ctr">
                      <a:solidFill>
                        <a:schemeClr val="tx1"/>
                      </a:solidFill>
                      <a:prstDash val="solid"/>
                      <a:round/>
                      <a:headEnd type="none" w="med" len="med"/>
                      <a:tailEnd type="none" w="med" len="med"/>
                    </a:lnL>
                    <a:lnR w="12700" cmpd="sng">
                      <a:noFill/>
                    </a:lnR>
                    <a:lnT w="5715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51670380"/>
                  </a:ext>
                </a:extLst>
              </a:tr>
              <a:tr h="195119">
                <a:tc>
                  <a:txBody>
                    <a:bodyPr/>
                    <a:lstStyle/>
                    <a:p>
                      <a:pPr marL="0" marR="0" algn="l">
                        <a:spcBef>
                          <a:spcPts val="0"/>
                        </a:spcBef>
                        <a:spcAft>
                          <a:spcPts val="300"/>
                        </a:spcAft>
                      </a:pPr>
                      <a:r>
                        <a:rPr lang="en-US" sz="1100" dirty="0">
                          <a:effectLst/>
                        </a:rPr>
                        <a:t>   Verification Test Cases (Off Nominal)</a:t>
                      </a:r>
                      <a:endParaRPr lang="en-US" sz="1800" dirty="0">
                        <a:effectLst/>
                        <a:latin typeface="Times New Roman" panose="02020603050405020304" pitchFamily="18" charset="0"/>
                        <a:ea typeface="Times New Roman" panose="02020603050405020304" pitchFamily="18" charset="0"/>
                      </a:endParaRPr>
                    </a:p>
                  </a:txBody>
                  <a:tcPr marL="51435" marR="51435"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spcBef>
                          <a:spcPts val="0"/>
                        </a:spcBef>
                        <a:spcAft>
                          <a:spcPts val="300"/>
                        </a:spcAft>
                      </a:pPr>
                      <a:r>
                        <a:rPr lang="en-US" sz="1100" dirty="0">
                          <a:effectLst/>
                        </a:rPr>
                        <a:t>1,935</a:t>
                      </a:r>
                      <a:endParaRPr lang="en-US" sz="1800" b="1" dirty="0">
                        <a:effectLst/>
                        <a:latin typeface="Times New Roman" panose="02020603050405020304" pitchFamily="18" charset="0"/>
                        <a:ea typeface="Times New Roman" panose="02020603050405020304" pitchFamily="18" charset="0"/>
                      </a:endParaRPr>
                    </a:p>
                  </a:txBody>
                  <a:tcPr marL="51435" marR="51435" marT="0" marB="0" anchor="ctr">
                    <a:lnL w="6350" cap="flat" cmpd="sng" algn="ctr">
                      <a:solidFill>
                        <a:schemeClr val="tx1"/>
                      </a:solidFill>
                      <a:prstDash val="solid"/>
                      <a:round/>
                      <a:headEnd type="none" w="med" len="med"/>
                      <a:tailEnd type="none" w="med" len="med"/>
                    </a:lnL>
                    <a:lnR w="12700" cmpd="sng">
                      <a:noFill/>
                    </a:lnR>
                    <a:lnT w="5715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57538898"/>
                  </a:ext>
                </a:extLst>
              </a:tr>
              <a:tr h="217583">
                <a:tc>
                  <a:txBody>
                    <a:bodyPr/>
                    <a:lstStyle/>
                    <a:p>
                      <a:pPr marL="0" marR="0" algn="l">
                        <a:spcBef>
                          <a:spcPts val="0"/>
                        </a:spcBef>
                        <a:spcAft>
                          <a:spcPts val="300"/>
                        </a:spcAft>
                      </a:pPr>
                      <a:r>
                        <a:rPr lang="en-US" sz="1100" dirty="0">
                          <a:effectLst/>
                        </a:rPr>
                        <a:t>Nominal Synthetic Test Images</a:t>
                      </a:r>
                      <a:endParaRPr lang="en-US" sz="1800" dirty="0">
                        <a:effectLst/>
                        <a:latin typeface="Times New Roman" panose="02020603050405020304" pitchFamily="18" charset="0"/>
                        <a:ea typeface="Times New Roman" panose="02020603050405020304" pitchFamily="18" charset="0"/>
                      </a:endParaRPr>
                    </a:p>
                  </a:txBody>
                  <a:tcPr marL="51435" marR="51435"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spcBef>
                          <a:spcPts val="0"/>
                        </a:spcBef>
                        <a:spcAft>
                          <a:spcPts val="300"/>
                        </a:spcAft>
                      </a:pPr>
                      <a:r>
                        <a:rPr lang="en-US" sz="1100" dirty="0">
                          <a:effectLst/>
                        </a:rPr>
                        <a:t>3,382</a:t>
                      </a:r>
                      <a:endParaRPr lang="en-US" sz="1800" b="1" dirty="0">
                        <a:effectLst/>
                        <a:latin typeface="Times New Roman" panose="02020603050405020304" pitchFamily="18" charset="0"/>
                        <a:ea typeface="Times New Roman" panose="02020603050405020304" pitchFamily="18" charset="0"/>
                      </a:endParaRPr>
                    </a:p>
                  </a:txBody>
                  <a:tcPr marL="51435" marR="51435" marT="0" marB="0" anchor="ctr">
                    <a:lnL w="6350" cap="flat" cmpd="sng" algn="ctr">
                      <a:solidFill>
                        <a:schemeClr val="tx1"/>
                      </a:solidFill>
                      <a:prstDash val="solid"/>
                      <a:round/>
                      <a:headEnd type="none" w="med" len="med"/>
                      <a:tailEnd type="none" w="med" len="med"/>
                    </a:lnL>
                    <a:lnR w="12700" cmpd="sng">
                      <a:noFill/>
                    </a:lnR>
                    <a:lnT w="5715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116496"/>
                  </a:ext>
                </a:extLst>
              </a:tr>
              <a:tr h="195119">
                <a:tc>
                  <a:txBody>
                    <a:bodyPr/>
                    <a:lstStyle/>
                    <a:p>
                      <a:pPr marL="0" marR="0" algn="l">
                        <a:spcBef>
                          <a:spcPts val="0"/>
                        </a:spcBef>
                        <a:spcAft>
                          <a:spcPts val="300"/>
                        </a:spcAft>
                      </a:pPr>
                      <a:r>
                        <a:rPr lang="en-US" sz="1100" dirty="0">
                          <a:effectLst/>
                        </a:rPr>
                        <a:t>Off Nominal Test Images</a:t>
                      </a:r>
                      <a:endParaRPr lang="en-US" sz="1800" dirty="0">
                        <a:effectLst/>
                        <a:latin typeface="Times New Roman" panose="02020603050405020304" pitchFamily="18" charset="0"/>
                        <a:ea typeface="Times New Roman" panose="02020603050405020304" pitchFamily="18" charset="0"/>
                      </a:endParaRPr>
                    </a:p>
                  </a:txBody>
                  <a:tcPr marL="51435" marR="51435"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spcBef>
                          <a:spcPts val="0"/>
                        </a:spcBef>
                        <a:spcAft>
                          <a:spcPts val="300"/>
                        </a:spcAft>
                      </a:pPr>
                      <a:r>
                        <a:rPr lang="en-US" sz="1100" dirty="0">
                          <a:effectLst/>
                        </a:rPr>
                        <a:t>2,299</a:t>
                      </a:r>
                      <a:endParaRPr lang="en-US" sz="1800" b="1" dirty="0">
                        <a:effectLst/>
                        <a:latin typeface="Times New Roman" panose="02020603050405020304" pitchFamily="18" charset="0"/>
                        <a:ea typeface="Times New Roman" panose="02020603050405020304" pitchFamily="18" charset="0"/>
                      </a:endParaRPr>
                    </a:p>
                  </a:txBody>
                  <a:tcPr marL="51435" marR="51435" marT="0" marB="0" anchor="ctr">
                    <a:lnL w="6350" cap="flat" cmpd="sng" algn="ctr">
                      <a:solidFill>
                        <a:schemeClr val="tx1"/>
                      </a:solidFill>
                      <a:prstDash val="solid"/>
                      <a:round/>
                      <a:headEnd type="none" w="med" len="med"/>
                      <a:tailEnd type="none" w="med" len="med"/>
                    </a:lnL>
                    <a:lnR w="12700" cmpd="sng">
                      <a:noFill/>
                    </a:lnR>
                    <a:lnT w="571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257963693"/>
                  </a:ext>
                </a:extLst>
              </a:tr>
            </a:tbl>
          </a:graphicData>
        </a:graphic>
      </p:graphicFrame>
      <p:graphicFrame>
        <p:nvGraphicFramePr>
          <p:cNvPr id="5" name="Content Placeholder 4"/>
          <p:cNvGraphicFramePr>
            <a:graphicFrameLocks/>
          </p:cNvGraphicFramePr>
          <p:nvPr>
            <p:extLst>
              <p:ext uri="{D42A27DB-BD31-4B8C-83A1-F6EECF244321}">
                <p14:modId xmlns:p14="http://schemas.microsoft.com/office/powerpoint/2010/main" val="1087787135"/>
              </p:ext>
            </p:extLst>
          </p:nvPr>
        </p:nvGraphicFramePr>
        <p:xfrm>
          <a:off x="5675586" y="3896053"/>
          <a:ext cx="3369881" cy="1851660"/>
        </p:xfrm>
        <a:graphic>
          <a:graphicData uri="http://schemas.openxmlformats.org/drawingml/2006/table">
            <a:tbl>
              <a:tblPr firstRow="1" bandRow="1">
                <a:tableStyleId>{5C22544A-7EE6-4342-B048-85BDC9FD1C3A}</a:tableStyleId>
              </a:tblPr>
              <a:tblGrid>
                <a:gridCol w="2494894">
                  <a:extLst>
                    <a:ext uri="{9D8B030D-6E8A-4147-A177-3AD203B41FA5}">
                      <a16:colId xmlns:a16="http://schemas.microsoft.com/office/drawing/2014/main" val="3685901650"/>
                    </a:ext>
                  </a:extLst>
                </a:gridCol>
                <a:gridCol w="467054">
                  <a:extLst>
                    <a:ext uri="{9D8B030D-6E8A-4147-A177-3AD203B41FA5}">
                      <a16:colId xmlns:a16="http://schemas.microsoft.com/office/drawing/2014/main" val="1235793382"/>
                    </a:ext>
                  </a:extLst>
                </a:gridCol>
                <a:gridCol w="407933">
                  <a:extLst>
                    <a:ext uri="{9D8B030D-6E8A-4147-A177-3AD203B41FA5}">
                      <a16:colId xmlns:a16="http://schemas.microsoft.com/office/drawing/2014/main" val="2288958526"/>
                    </a:ext>
                  </a:extLst>
                </a:gridCol>
              </a:tblGrid>
              <a:tr h="297180">
                <a:tc>
                  <a:txBody>
                    <a:bodyPr/>
                    <a:lstStyle/>
                    <a:p>
                      <a:pPr marL="0" marR="0" indent="0" algn="just" hangingPunct="0">
                        <a:lnSpc>
                          <a:spcPts val="1200"/>
                        </a:lnSpc>
                        <a:spcBef>
                          <a:spcPts val="0"/>
                        </a:spcBef>
                        <a:spcAft>
                          <a:spcPts val="0"/>
                        </a:spcAft>
                      </a:pPr>
                      <a:r>
                        <a:rPr lang="en-US" sz="1100" b="1" dirty="0">
                          <a:effectLst/>
                        </a:rPr>
                        <a:t>Review Type / Product</a:t>
                      </a:r>
                      <a:endParaRPr lang="en-US" sz="12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34290" marB="34290" anchor="ctr"/>
                </a:tc>
                <a:tc>
                  <a:txBody>
                    <a:bodyPr/>
                    <a:lstStyle/>
                    <a:p>
                      <a:pPr marL="0" marR="0" indent="0" algn="just" hangingPunct="0">
                        <a:lnSpc>
                          <a:spcPts val="1200"/>
                        </a:lnSpc>
                        <a:spcBef>
                          <a:spcPts val="0"/>
                        </a:spcBef>
                        <a:spcAft>
                          <a:spcPts val="0"/>
                        </a:spcAft>
                      </a:pPr>
                      <a:r>
                        <a:rPr lang="en-US" sz="800" b="1" dirty="0">
                          <a:effectLst/>
                        </a:rPr>
                        <a:t>Major Issues</a:t>
                      </a:r>
                      <a:endParaRPr lang="en-US" sz="9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34290" marB="34290" anchor="ctr"/>
                </a:tc>
                <a:tc>
                  <a:txBody>
                    <a:bodyPr/>
                    <a:lstStyle/>
                    <a:p>
                      <a:pPr marL="0" marR="0" indent="0" algn="just" hangingPunct="0">
                        <a:lnSpc>
                          <a:spcPts val="1200"/>
                        </a:lnSpc>
                        <a:spcBef>
                          <a:spcPts val="0"/>
                        </a:spcBef>
                        <a:spcAft>
                          <a:spcPts val="0"/>
                        </a:spcAft>
                      </a:pPr>
                      <a:r>
                        <a:rPr lang="en-US" sz="800" b="1" dirty="0">
                          <a:effectLst/>
                        </a:rPr>
                        <a:t>Minor Issues</a:t>
                      </a:r>
                      <a:endParaRPr lang="en-US" sz="9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34290" marB="34290" anchor="ctr"/>
                </a:tc>
                <a:extLst>
                  <a:ext uri="{0D108BD9-81ED-4DB2-BD59-A6C34878D82A}">
                    <a16:rowId xmlns:a16="http://schemas.microsoft.com/office/drawing/2014/main" val="2039119091"/>
                  </a:ext>
                </a:extLst>
              </a:tr>
              <a:tr h="208301">
                <a:tc>
                  <a:txBody>
                    <a:bodyPr/>
                    <a:lstStyle/>
                    <a:p>
                      <a:pPr marL="0" marR="0" indent="0" algn="just" hangingPunct="0">
                        <a:lnSpc>
                          <a:spcPts val="1200"/>
                        </a:lnSpc>
                        <a:spcBef>
                          <a:spcPts val="0"/>
                        </a:spcBef>
                        <a:spcAft>
                          <a:spcPts val="0"/>
                        </a:spcAft>
                      </a:pPr>
                      <a:r>
                        <a:rPr lang="en-US" sz="1100" b="1" dirty="0">
                          <a:effectLst/>
                        </a:rPr>
                        <a:t>Software Development Plan (SDP)</a:t>
                      </a:r>
                      <a:endParaRPr lang="en-US" sz="12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34290" marB="34290" anchor="ctr"/>
                </a:tc>
                <a:tc>
                  <a:txBody>
                    <a:bodyPr/>
                    <a:lstStyle/>
                    <a:p>
                      <a:pPr marL="0" marR="0" indent="0" algn="just" hangingPunct="0">
                        <a:lnSpc>
                          <a:spcPts val="1200"/>
                        </a:lnSpc>
                        <a:spcBef>
                          <a:spcPts val="0"/>
                        </a:spcBef>
                        <a:spcAft>
                          <a:spcPts val="0"/>
                        </a:spcAft>
                      </a:pPr>
                      <a:r>
                        <a:rPr lang="en-US" sz="1100" b="1">
                          <a:effectLst/>
                        </a:rPr>
                        <a:t>1</a:t>
                      </a:r>
                      <a:endParaRPr lang="en-US" sz="1200" b="1">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34290" marB="34290" anchor="ctr"/>
                </a:tc>
                <a:tc>
                  <a:txBody>
                    <a:bodyPr/>
                    <a:lstStyle/>
                    <a:p>
                      <a:pPr marL="0" marR="0" indent="0" algn="just" hangingPunct="0">
                        <a:lnSpc>
                          <a:spcPts val="1200"/>
                        </a:lnSpc>
                        <a:spcBef>
                          <a:spcPts val="0"/>
                        </a:spcBef>
                        <a:spcAft>
                          <a:spcPts val="0"/>
                        </a:spcAft>
                      </a:pPr>
                      <a:r>
                        <a:rPr lang="en-US" sz="1100" b="1">
                          <a:effectLst/>
                        </a:rPr>
                        <a:t>6</a:t>
                      </a:r>
                      <a:endParaRPr lang="en-US" sz="1200" b="1">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34290" marB="34290" anchor="ctr"/>
                </a:tc>
                <a:extLst>
                  <a:ext uri="{0D108BD9-81ED-4DB2-BD59-A6C34878D82A}">
                    <a16:rowId xmlns:a16="http://schemas.microsoft.com/office/drawing/2014/main" val="3327367090"/>
                  </a:ext>
                </a:extLst>
              </a:tr>
              <a:tr h="208301">
                <a:tc>
                  <a:txBody>
                    <a:bodyPr/>
                    <a:lstStyle/>
                    <a:p>
                      <a:pPr marL="0" marR="0" indent="0" algn="just" hangingPunct="0">
                        <a:lnSpc>
                          <a:spcPts val="1200"/>
                        </a:lnSpc>
                        <a:spcBef>
                          <a:spcPts val="0"/>
                        </a:spcBef>
                        <a:spcAft>
                          <a:spcPts val="0"/>
                        </a:spcAft>
                      </a:pPr>
                      <a:r>
                        <a:rPr lang="en-US" sz="1100" b="1" dirty="0">
                          <a:effectLst/>
                        </a:rPr>
                        <a:t>Software</a:t>
                      </a:r>
                      <a:r>
                        <a:rPr lang="en-US" sz="1100" b="1" baseline="0" dirty="0">
                          <a:effectLst/>
                        </a:rPr>
                        <a:t> </a:t>
                      </a:r>
                      <a:r>
                        <a:rPr lang="en-US" sz="1100" b="1" dirty="0">
                          <a:effectLst/>
                        </a:rPr>
                        <a:t>Requirements Specification (SRS)</a:t>
                      </a:r>
                      <a:endParaRPr lang="en-US" sz="12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34290" marB="34290" anchor="ctr"/>
                </a:tc>
                <a:tc>
                  <a:txBody>
                    <a:bodyPr/>
                    <a:lstStyle/>
                    <a:p>
                      <a:pPr marL="0" marR="0" indent="0" algn="just" hangingPunct="0">
                        <a:lnSpc>
                          <a:spcPts val="1200"/>
                        </a:lnSpc>
                        <a:spcBef>
                          <a:spcPts val="0"/>
                        </a:spcBef>
                        <a:spcAft>
                          <a:spcPts val="0"/>
                        </a:spcAft>
                      </a:pPr>
                      <a:r>
                        <a:rPr lang="en-US" sz="1100" b="1">
                          <a:effectLst/>
                        </a:rPr>
                        <a:t>4</a:t>
                      </a:r>
                      <a:endParaRPr lang="en-US" sz="1200" b="1">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34290" marB="34290" anchor="ctr"/>
                </a:tc>
                <a:tc>
                  <a:txBody>
                    <a:bodyPr/>
                    <a:lstStyle/>
                    <a:p>
                      <a:pPr marL="0" marR="0" indent="0" algn="just" hangingPunct="0">
                        <a:lnSpc>
                          <a:spcPts val="1200"/>
                        </a:lnSpc>
                        <a:spcBef>
                          <a:spcPts val="0"/>
                        </a:spcBef>
                        <a:spcAft>
                          <a:spcPts val="0"/>
                        </a:spcAft>
                      </a:pPr>
                      <a:r>
                        <a:rPr lang="en-US" sz="1100" b="1">
                          <a:effectLst/>
                        </a:rPr>
                        <a:t>21</a:t>
                      </a:r>
                      <a:endParaRPr lang="en-US" sz="1200" b="1">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34290" marB="34290" anchor="ctr"/>
                </a:tc>
                <a:extLst>
                  <a:ext uri="{0D108BD9-81ED-4DB2-BD59-A6C34878D82A}">
                    <a16:rowId xmlns:a16="http://schemas.microsoft.com/office/drawing/2014/main" val="2474596947"/>
                  </a:ext>
                </a:extLst>
              </a:tr>
              <a:tr h="208301">
                <a:tc>
                  <a:txBody>
                    <a:bodyPr/>
                    <a:lstStyle/>
                    <a:p>
                      <a:pPr marL="0" marR="0" indent="0" algn="just" hangingPunct="0">
                        <a:lnSpc>
                          <a:spcPts val="1200"/>
                        </a:lnSpc>
                        <a:spcBef>
                          <a:spcPts val="0"/>
                        </a:spcBef>
                        <a:spcAft>
                          <a:spcPts val="0"/>
                        </a:spcAft>
                      </a:pPr>
                      <a:r>
                        <a:rPr lang="en-US" sz="1100" b="1" dirty="0">
                          <a:effectLst/>
                        </a:rPr>
                        <a:t>Critical Design Review (CDR)</a:t>
                      </a:r>
                      <a:endParaRPr lang="en-US" sz="12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34290" marB="34290" anchor="ctr"/>
                </a:tc>
                <a:tc>
                  <a:txBody>
                    <a:bodyPr/>
                    <a:lstStyle/>
                    <a:p>
                      <a:pPr marL="0" marR="0" indent="0" algn="just" hangingPunct="0">
                        <a:lnSpc>
                          <a:spcPts val="1200"/>
                        </a:lnSpc>
                        <a:spcBef>
                          <a:spcPts val="0"/>
                        </a:spcBef>
                        <a:spcAft>
                          <a:spcPts val="0"/>
                        </a:spcAft>
                      </a:pPr>
                      <a:r>
                        <a:rPr lang="en-US" sz="1100" b="1" dirty="0">
                          <a:effectLst/>
                        </a:rPr>
                        <a:t>7</a:t>
                      </a:r>
                      <a:endParaRPr lang="en-US" sz="12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34290" marB="34290" anchor="ctr"/>
                </a:tc>
                <a:tc>
                  <a:txBody>
                    <a:bodyPr/>
                    <a:lstStyle/>
                    <a:p>
                      <a:pPr marL="0" marR="0" indent="0" algn="just" hangingPunct="0">
                        <a:lnSpc>
                          <a:spcPts val="1200"/>
                        </a:lnSpc>
                        <a:spcBef>
                          <a:spcPts val="0"/>
                        </a:spcBef>
                        <a:spcAft>
                          <a:spcPts val="0"/>
                        </a:spcAft>
                      </a:pPr>
                      <a:r>
                        <a:rPr lang="en-US" sz="1100" b="1">
                          <a:effectLst/>
                        </a:rPr>
                        <a:t>11</a:t>
                      </a:r>
                      <a:endParaRPr lang="en-US" sz="1200" b="1">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34290" marB="34290" anchor="ctr"/>
                </a:tc>
                <a:extLst>
                  <a:ext uri="{0D108BD9-81ED-4DB2-BD59-A6C34878D82A}">
                    <a16:rowId xmlns:a16="http://schemas.microsoft.com/office/drawing/2014/main" val="2998976897"/>
                  </a:ext>
                </a:extLst>
              </a:tr>
              <a:tr h="208301">
                <a:tc>
                  <a:txBody>
                    <a:bodyPr/>
                    <a:lstStyle/>
                    <a:p>
                      <a:pPr marL="0" marR="0" indent="0" algn="just" hangingPunct="0">
                        <a:lnSpc>
                          <a:spcPts val="1200"/>
                        </a:lnSpc>
                        <a:spcBef>
                          <a:spcPts val="0"/>
                        </a:spcBef>
                        <a:spcAft>
                          <a:spcPts val="0"/>
                        </a:spcAft>
                      </a:pPr>
                      <a:r>
                        <a:rPr lang="en-US" sz="1100" b="1" dirty="0">
                          <a:effectLst/>
                        </a:rPr>
                        <a:t>Verification Test Review (VTR)</a:t>
                      </a:r>
                      <a:endParaRPr lang="en-US" sz="12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34290" marB="34290" anchor="ctr"/>
                </a:tc>
                <a:tc>
                  <a:txBody>
                    <a:bodyPr/>
                    <a:lstStyle/>
                    <a:p>
                      <a:pPr marL="0" marR="0" indent="0" algn="just" hangingPunct="0">
                        <a:lnSpc>
                          <a:spcPts val="1200"/>
                        </a:lnSpc>
                        <a:spcBef>
                          <a:spcPts val="0"/>
                        </a:spcBef>
                        <a:spcAft>
                          <a:spcPts val="0"/>
                        </a:spcAft>
                      </a:pPr>
                      <a:r>
                        <a:rPr lang="en-US" sz="1100" b="1">
                          <a:effectLst/>
                        </a:rPr>
                        <a:t>0</a:t>
                      </a:r>
                      <a:endParaRPr lang="en-US" sz="1200" b="1">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34290" marB="34290" anchor="ctr"/>
                </a:tc>
                <a:tc>
                  <a:txBody>
                    <a:bodyPr/>
                    <a:lstStyle/>
                    <a:p>
                      <a:pPr marL="0" marR="0" indent="0" algn="just" hangingPunct="0">
                        <a:lnSpc>
                          <a:spcPts val="1200"/>
                        </a:lnSpc>
                        <a:spcBef>
                          <a:spcPts val="0"/>
                        </a:spcBef>
                        <a:spcAft>
                          <a:spcPts val="0"/>
                        </a:spcAft>
                      </a:pPr>
                      <a:r>
                        <a:rPr lang="en-US" sz="1100" b="1">
                          <a:effectLst/>
                        </a:rPr>
                        <a:t>7</a:t>
                      </a:r>
                      <a:endParaRPr lang="en-US" sz="1200" b="1">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34290" marB="34290" anchor="ctr"/>
                </a:tc>
                <a:extLst>
                  <a:ext uri="{0D108BD9-81ED-4DB2-BD59-A6C34878D82A}">
                    <a16:rowId xmlns:a16="http://schemas.microsoft.com/office/drawing/2014/main" val="2952035740"/>
                  </a:ext>
                </a:extLst>
              </a:tr>
              <a:tr h="208301">
                <a:tc>
                  <a:txBody>
                    <a:bodyPr/>
                    <a:lstStyle/>
                    <a:p>
                      <a:pPr marL="0" marR="0" indent="0" algn="just" hangingPunct="0">
                        <a:lnSpc>
                          <a:spcPts val="1200"/>
                        </a:lnSpc>
                        <a:spcBef>
                          <a:spcPts val="0"/>
                        </a:spcBef>
                        <a:spcAft>
                          <a:spcPts val="0"/>
                        </a:spcAft>
                      </a:pPr>
                      <a:r>
                        <a:rPr lang="en-US" sz="1100" b="1" dirty="0">
                          <a:effectLst/>
                        </a:rPr>
                        <a:t>Test Readiness Review (TRR)</a:t>
                      </a:r>
                      <a:endParaRPr lang="en-US" sz="12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34290" marB="34290" anchor="ctr"/>
                </a:tc>
                <a:tc>
                  <a:txBody>
                    <a:bodyPr/>
                    <a:lstStyle/>
                    <a:p>
                      <a:pPr marL="0" marR="0" indent="0" algn="just" hangingPunct="0">
                        <a:lnSpc>
                          <a:spcPts val="1200"/>
                        </a:lnSpc>
                        <a:spcBef>
                          <a:spcPts val="0"/>
                        </a:spcBef>
                        <a:spcAft>
                          <a:spcPts val="0"/>
                        </a:spcAft>
                      </a:pPr>
                      <a:r>
                        <a:rPr lang="en-US" sz="1100" b="1" dirty="0">
                          <a:effectLst/>
                        </a:rPr>
                        <a:t>0</a:t>
                      </a:r>
                      <a:endParaRPr lang="en-US" sz="12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34290" marB="34290" anchor="ctr"/>
                </a:tc>
                <a:tc>
                  <a:txBody>
                    <a:bodyPr/>
                    <a:lstStyle/>
                    <a:p>
                      <a:pPr marL="0" marR="0" indent="0" algn="just" hangingPunct="0">
                        <a:lnSpc>
                          <a:spcPts val="1200"/>
                        </a:lnSpc>
                        <a:spcBef>
                          <a:spcPts val="0"/>
                        </a:spcBef>
                        <a:spcAft>
                          <a:spcPts val="0"/>
                        </a:spcAft>
                      </a:pPr>
                      <a:r>
                        <a:rPr lang="en-US" sz="1100" b="1">
                          <a:effectLst/>
                        </a:rPr>
                        <a:t>0</a:t>
                      </a:r>
                      <a:endParaRPr lang="en-US" sz="1200" b="1">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34290" marB="34290" anchor="ctr"/>
                </a:tc>
                <a:extLst>
                  <a:ext uri="{0D108BD9-81ED-4DB2-BD59-A6C34878D82A}">
                    <a16:rowId xmlns:a16="http://schemas.microsoft.com/office/drawing/2014/main" val="883265971"/>
                  </a:ext>
                </a:extLst>
              </a:tr>
              <a:tr h="208301">
                <a:tc>
                  <a:txBody>
                    <a:bodyPr/>
                    <a:lstStyle/>
                    <a:p>
                      <a:pPr marL="0" marR="0" indent="0" algn="just" hangingPunct="0">
                        <a:lnSpc>
                          <a:spcPts val="1200"/>
                        </a:lnSpc>
                        <a:spcBef>
                          <a:spcPts val="0"/>
                        </a:spcBef>
                        <a:spcAft>
                          <a:spcPts val="0"/>
                        </a:spcAft>
                      </a:pPr>
                      <a:r>
                        <a:rPr lang="en-US" sz="1100" b="1" dirty="0">
                          <a:effectLst/>
                        </a:rPr>
                        <a:t>Code Inspections </a:t>
                      </a:r>
                      <a:endParaRPr lang="en-US" sz="12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34290" marB="34290" anchor="ctr"/>
                </a:tc>
                <a:tc>
                  <a:txBody>
                    <a:bodyPr/>
                    <a:lstStyle/>
                    <a:p>
                      <a:pPr marL="0" marR="0" indent="0" algn="just" hangingPunct="0">
                        <a:lnSpc>
                          <a:spcPts val="1200"/>
                        </a:lnSpc>
                        <a:spcBef>
                          <a:spcPts val="0"/>
                        </a:spcBef>
                        <a:spcAft>
                          <a:spcPts val="0"/>
                        </a:spcAft>
                      </a:pPr>
                      <a:r>
                        <a:rPr lang="en-US" sz="1100" b="1" dirty="0">
                          <a:effectLst/>
                        </a:rPr>
                        <a:t>49</a:t>
                      </a:r>
                      <a:endParaRPr lang="en-US" sz="12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34290" marB="34290" anchor="ctr"/>
                </a:tc>
                <a:tc>
                  <a:txBody>
                    <a:bodyPr/>
                    <a:lstStyle/>
                    <a:p>
                      <a:pPr marL="0" marR="0" indent="0" algn="just" hangingPunct="0">
                        <a:lnSpc>
                          <a:spcPts val="1200"/>
                        </a:lnSpc>
                        <a:spcBef>
                          <a:spcPts val="0"/>
                        </a:spcBef>
                        <a:spcAft>
                          <a:spcPts val="0"/>
                        </a:spcAft>
                      </a:pPr>
                      <a:r>
                        <a:rPr lang="en-US" sz="1100" b="1" dirty="0">
                          <a:effectLst/>
                        </a:rPr>
                        <a:t>305</a:t>
                      </a:r>
                      <a:endParaRPr lang="en-US" sz="12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34290" marB="34290" anchor="ctr"/>
                </a:tc>
                <a:extLst>
                  <a:ext uri="{0D108BD9-81ED-4DB2-BD59-A6C34878D82A}">
                    <a16:rowId xmlns:a16="http://schemas.microsoft.com/office/drawing/2014/main" val="2879897590"/>
                  </a:ext>
                </a:extLst>
              </a:tr>
            </a:tbl>
          </a:graphicData>
        </a:graphic>
      </p:graphicFrame>
      <p:sp>
        <p:nvSpPr>
          <p:cNvPr id="7" name="Content Placeholder 2">
            <a:extLst>
              <a:ext uri="{FF2B5EF4-FFF2-40B4-BE49-F238E27FC236}">
                <a16:creationId xmlns:a16="http://schemas.microsoft.com/office/drawing/2014/main" id="{DB1C7C55-B740-4F00-9A02-A72A0AA62B29}"/>
              </a:ext>
            </a:extLst>
          </p:cNvPr>
          <p:cNvSpPr txBox="1">
            <a:spLocks/>
          </p:cNvSpPr>
          <p:nvPr/>
        </p:nvSpPr>
        <p:spPr>
          <a:xfrm>
            <a:off x="112468" y="1218222"/>
            <a:ext cx="5509910" cy="5026633"/>
          </a:xfrm>
          <a:prstGeom prst="rect">
            <a:avLst/>
          </a:prstGeom>
        </p:spPr>
        <p:txBody>
          <a:bodyPr vert="horz" lIns="68580" tIns="34290" rIns="68580" bIns="3429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000" dirty="0">
                <a:solidFill>
                  <a:srgbClr val="FFFF00"/>
                </a:solidFill>
              </a:rPr>
              <a:t>Key performance requirements on accuracy of calibration, </a:t>
            </a:r>
            <a:r>
              <a:rPr lang="en-US" sz="3000" dirty="0" err="1">
                <a:solidFill>
                  <a:srgbClr val="FFFF00"/>
                </a:solidFill>
              </a:rPr>
              <a:t>undistortion</a:t>
            </a:r>
            <a:r>
              <a:rPr lang="en-US" sz="3000" dirty="0">
                <a:solidFill>
                  <a:srgbClr val="FFFF00"/>
                </a:solidFill>
              </a:rPr>
              <a:t>, range/bearing, and attitude drove test success criteria </a:t>
            </a:r>
          </a:p>
          <a:p>
            <a:pPr lvl="1"/>
            <a:r>
              <a:rPr lang="en-US" sz="2700" dirty="0">
                <a:solidFill>
                  <a:srgbClr val="FFFF00"/>
                </a:solidFill>
              </a:rPr>
              <a:t>No output data allowed out of </a:t>
            </a:r>
            <a:r>
              <a:rPr lang="en-US" sz="2700" dirty="0" smtClean="0">
                <a:solidFill>
                  <a:srgbClr val="FFFF00"/>
                </a:solidFill>
              </a:rPr>
              <a:t>spec </a:t>
            </a:r>
          </a:p>
          <a:p>
            <a:pPr lvl="1"/>
            <a:r>
              <a:rPr lang="en-US" sz="2700" dirty="0" smtClean="0">
                <a:solidFill>
                  <a:srgbClr val="FFFF00"/>
                </a:solidFill>
              </a:rPr>
              <a:t>Better to NOT provide output, than provide output out of tolerance</a:t>
            </a:r>
            <a:endParaRPr lang="en-US" sz="2700" dirty="0">
              <a:solidFill>
                <a:srgbClr val="FFFF00"/>
              </a:solidFill>
            </a:endParaRPr>
          </a:p>
          <a:p>
            <a:r>
              <a:rPr lang="en-US" sz="3000" dirty="0">
                <a:solidFill>
                  <a:srgbClr val="FFFF00"/>
                </a:solidFill>
              </a:rPr>
              <a:t>Test campaign consisted of the following</a:t>
            </a:r>
          </a:p>
          <a:p>
            <a:pPr lvl="1"/>
            <a:r>
              <a:rPr lang="en-US" dirty="0">
                <a:solidFill>
                  <a:srgbClr val="FFFF00"/>
                </a:solidFill>
              </a:rPr>
              <a:t>Lifecycle </a:t>
            </a:r>
            <a:r>
              <a:rPr lang="en-US" dirty="0" smtClean="0">
                <a:solidFill>
                  <a:srgbClr val="FFFF00"/>
                </a:solidFill>
              </a:rPr>
              <a:t>reviews (SDP, SRS, PDR/CDR, VTR, TRR)</a:t>
            </a:r>
            <a:endParaRPr lang="en-US" dirty="0">
              <a:solidFill>
                <a:srgbClr val="FFFF00"/>
              </a:solidFill>
            </a:endParaRPr>
          </a:p>
          <a:p>
            <a:pPr lvl="1"/>
            <a:r>
              <a:rPr lang="en-US" dirty="0">
                <a:solidFill>
                  <a:srgbClr val="FFFF00"/>
                </a:solidFill>
              </a:rPr>
              <a:t>Unit testing </a:t>
            </a:r>
            <a:endParaRPr lang="en-US" dirty="0" smtClean="0">
              <a:solidFill>
                <a:srgbClr val="FFFF00"/>
              </a:solidFill>
            </a:endParaRPr>
          </a:p>
          <a:p>
            <a:pPr lvl="2"/>
            <a:r>
              <a:rPr lang="en-US" dirty="0" smtClean="0">
                <a:solidFill>
                  <a:srgbClr val="FFFF00"/>
                </a:solidFill>
              </a:rPr>
              <a:t>100</a:t>
            </a:r>
            <a:r>
              <a:rPr lang="en-US" dirty="0">
                <a:solidFill>
                  <a:srgbClr val="FFFF00"/>
                </a:solidFill>
              </a:rPr>
              <a:t>% Multiple Condition Coverage – </a:t>
            </a:r>
            <a:r>
              <a:rPr lang="en-US" dirty="0" err="1" smtClean="0">
                <a:solidFill>
                  <a:srgbClr val="FFFF00"/>
                </a:solidFill>
              </a:rPr>
              <a:t>Utassert</a:t>
            </a:r>
            <a:r>
              <a:rPr lang="en-US" dirty="0" smtClean="0">
                <a:solidFill>
                  <a:srgbClr val="FFFF00"/>
                </a:solidFill>
              </a:rPr>
              <a:t> / </a:t>
            </a:r>
            <a:r>
              <a:rPr lang="en-US" dirty="0" err="1" smtClean="0">
                <a:solidFill>
                  <a:srgbClr val="FFFF00"/>
                </a:solidFill>
              </a:rPr>
              <a:t>gcov</a:t>
            </a:r>
            <a:endParaRPr lang="en-US" dirty="0">
              <a:solidFill>
                <a:srgbClr val="FFFF00"/>
              </a:solidFill>
            </a:endParaRPr>
          </a:p>
          <a:p>
            <a:pPr lvl="1"/>
            <a:r>
              <a:rPr lang="en-US" dirty="0">
                <a:solidFill>
                  <a:srgbClr val="FFFF00"/>
                </a:solidFill>
              </a:rPr>
              <a:t>Code inspections &amp; static code analysis</a:t>
            </a:r>
          </a:p>
          <a:p>
            <a:pPr lvl="1"/>
            <a:r>
              <a:rPr lang="en-US" dirty="0">
                <a:solidFill>
                  <a:srgbClr val="FFFF00"/>
                </a:solidFill>
              </a:rPr>
              <a:t>Verification testing – synthetic </a:t>
            </a:r>
            <a:r>
              <a:rPr lang="en-US" dirty="0" smtClean="0">
                <a:solidFill>
                  <a:srgbClr val="FFFF00"/>
                </a:solidFill>
              </a:rPr>
              <a:t>imagery</a:t>
            </a:r>
          </a:p>
          <a:p>
            <a:pPr lvl="2"/>
            <a:r>
              <a:rPr lang="en-US" dirty="0" smtClean="0">
                <a:solidFill>
                  <a:srgbClr val="FFFF00"/>
                </a:solidFill>
              </a:rPr>
              <a:t>Generated with EDGE tool</a:t>
            </a:r>
            <a:endParaRPr lang="en-US" dirty="0">
              <a:solidFill>
                <a:srgbClr val="FFFF00"/>
              </a:solidFill>
            </a:endParaRPr>
          </a:p>
          <a:p>
            <a:pPr lvl="2"/>
            <a:r>
              <a:rPr lang="en-US" sz="2100" dirty="0">
                <a:solidFill>
                  <a:srgbClr val="FFFF00"/>
                </a:solidFill>
              </a:rPr>
              <a:t>Verification test peer reviews</a:t>
            </a:r>
          </a:p>
          <a:p>
            <a:pPr lvl="2"/>
            <a:r>
              <a:rPr lang="en-US" sz="2100" dirty="0" smtClean="0">
                <a:solidFill>
                  <a:srgbClr val="FFFF00"/>
                </a:solidFill>
              </a:rPr>
              <a:t>Extensive nominal and off nominal </a:t>
            </a:r>
            <a:r>
              <a:rPr lang="en-US" sz="2100" dirty="0">
                <a:solidFill>
                  <a:srgbClr val="FFFF00"/>
                </a:solidFill>
              </a:rPr>
              <a:t>test cases</a:t>
            </a:r>
          </a:p>
          <a:p>
            <a:pPr lvl="1"/>
            <a:r>
              <a:rPr lang="en-US" dirty="0" smtClean="0">
                <a:solidFill>
                  <a:srgbClr val="FFFF00"/>
                </a:solidFill>
              </a:rPr>
              <a:t>Robustness testing</a:t>
            </a:r>
            <a:endParaRPr lang="en-US" dirty="0">
              <a:solidFill>
                <a:srgbClr val="FFFF00"/>
              </a:solidFill>
            </a:endParaRPr>
          </a:p>
          <a:p>
            <a:pPr lvl="1"/>
            <a:r>
              <a:rPr lang="en-US" dirty="0">
                <a:solidFill>
                  <a:srgbClr val="FFFF00"/>
                </a:solidFill>
              </a:rPr>
              <a:t>Continuous integration &amp; regression</a:t>
            </a:r>
          </a:p>
          <a:p>
            <a:pPr lvl="1"/>
            <a:r>
              <a:rPr lang="en-US" dirty="0">
                <a:solidFill>
                  <a:srgbClr val="FFFF00"/>
                </a:solidFill>
              </a:rPr>
              <a:t>Integration testing – higher fidelity labs</a:t>
            </a:r>
          </a:p>
          <a:p>
            <a:pPr lvl="1"/>
            <a:r>
              <a:rPr lang="en-US" dirty="0">
                <a:solidFill>
                  <a:srgbClr val="FFFF00"/>
                </a:solidFill>
              </a:rPr>
              <a:t>Validation – final validation with actual imagery in-flight during outbound leg of Artemis I</a:t>
            </a:r>
          </a:p>
          <a:p>
            <a:pPr lvl="1"/>
            <a:endParaRPr lang="en-US" sz="2700" dirty="0">
              <a:solidFill>
                <a:srgbClr val="FFFF00"/>
              </a:solidFill>
            </a:endParaRPr>
          </a:p>
          <a:p>
            <a:endParaRPr lang="en-US" sz="3000" dirty="0">
              <a:solidFill>
                <a:srgbClr val="FFFF00"/>
              </a:solidFill>
            </a:endParaRPr>
          </a:p>
        </p:txBody>
      </p:sp>
    </p:spTree>
    <p:extLst>
      <p:ext uri="{BB962C8B-B14F-4D97-AF65-F5344CB8AC3E}">
        <p14:creationId xmlns:p14="http://schemas.microsoft.com/office/powerpoint/2010/main" val="33575305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Expected Test Results (Run from </a:t>
            </a:r>
            <a:r>
              <a:rPr lang="en-US" dirty="0" err="1" smtClean="0"/>
              <a:t>opnav_gui</a:t>
            </a:r>
            <a:r>
              <a:rPr lang="en-US" dirty="0" smtClean="0"/>
              <a:t>)</a:t>
            </a:r>
            <a:endParaRPr lang="en-US" dirty="0"/>
          </a:p>
        </p:txBody>
      </p:sp>
      <p:sp>
        <p:nvSpPr>
          <p:cNvPr id="4" name="Slide Number Placeholder 3"/>
          <p:cNvSpPr>
            <a:spLocks noGrp="1"/>
          </p:cNvSpPr>
          <p:nvPr>
            <p:ph type="sldNum" sz="quarter" idx="4294967295"/>
          </p:nvPr>
        </p:nvSpPr>
        <p:spPr>
          <a:xfrm>
            <a:off x="0" y="6356350"/>
            <a:ext cx="2057400" cy="365125"/>
          </a:xfrm>
        </p:spPr>
        <p:txBody>
          <a:bodyPr/>
          <a:lstStyle/>
          <a:p>
            <a:pPr>
              <a:defRPr/>
            </a:pPr>
            <a:fld id="{379E3000-C384-4D60-A718-9A9ACDFD30C6}" type="slidenum">
              <a:rPr lang="en-US" smtClean="0">
                <a:solidFill>
                  <a:srgbClr val="000000"/>
                </a:solidFill>
              </a:rPr>
              <a:pPr>
                <a:defRPr/>
              </a:pPr>
              <a:t>12</a:t>
            </a:fld>
            <a:endParaRPr lang="en-US" dirty="0">
              <a:solidFill>
                <a:srgbClr val="000000"/>
              </a:solidFill>
            </a:endParaRPr>
          </a:p>
        </p:txBody>
      </p:sp>
      <p:pic>
        <p:nvPicPr>
          <p:cNvPr id="6" name="Picture 5"/>
          <p:cNvPicPr/>
          <p:nvPr/>
        </p:nvPicPr>
        <p:blipFill>
          <a:blip r:embed="rId2"/>
          <a:stretch>
            <a:fillRect/>
          </a:stretch>
        </p:blipFill>
        <p:spPr>
          <a:xfrm>
            <a:off x="1105786" y="1375145"/>
            <a:ext cx="6904074" cy="4735032"/>
          </a:xfrm>
          <a:prstGeom prst="rect">
            <a:avLst/>
          </a:prstGeom>
        </p:spPr>
      </p:pic>
    </p:spTree>
    <p:extLst>
      <p:ext uri="{BB962C8B-B14F-4D97-AF65-F5344CB8AC3E}">
        <p14:creationId xmlns:p14="http://schemas.microsoft.com/office/powerpoint/2010/main" val="217851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Verification Test Review Portfolio</a:t>
            </a:r>
            <a:endParaRPr lang="en-US" dirty="0"/>
          </a:p>
        </p:txBody>
      </p:sp>
      <p:sp>
        <p:nvSpPr>
          <p:cNvPr id="4" name="Slide Number Placeholder 3"/>
          <p:cNvSpPr>
            <a:spLocks noGrp="1"/>
          </p:cNvSpPr>
          <p:nvPr>
            <p:ph type="sldNum" sz="quarter" idx="4294967295"/>
          </p:nvPr>
        </p:nvSpPr>
        <p:spPr>
          <a:xfrm>
            <a:off x="0" y="6356350"/>
            <a:ext cx="2057400" cy="365125"/>
          </a:xfrm>
        </p:spPr>
        <p:txBody>
          <a:bodyPr/>
          <a:lstStyle/>
          <a:p>
            <a:pPr>
              <a:defRPr/>
            </a:pPr>
            <a:fld id="{379E3000-C384-4D60-A718-9A9ACDFD30C6}" type="slidenum">
              <a:rPr lang="en-US" smtClean="0">
                <a:solidFill>
                  <a:srgbClr val="000000"/>
                </a:solidFill>
              </a:rPr>
              <a:pPr>
                <a:defRPr/>
              </a:pPr>
              <a:t>13</a:t>
            </a:fld>
            <a:endParaRPr lang="en-US" dirty="0">
              <a:solidFill>
                <a:srgbClr val="000000"/>
              </a:solidFill>
            </a:endParaRPr>
          </a:p>
        </p:txBody>
      </p:sp>
      <p:pic>
        <p:nvPicPr>
          <p:cNvPr id="5" name="Picture 4"/>
          <p:cNvPicPr>
            <a:picLocks noChangeAspect="1"/>
          </p:cNvPicPr>
          <p:nvPr/>
        </p:nvPicPr>
        <p:blipFill rotWithShape="1">
          <a:blip r:embed="rId2"/>
          <a:srcRect t="-1331"/>
          <a:stretch/>
        </p:blipFill>
        <p:spPr>
          <a:xfrm>
            <a:off x="1685097" y="1552300"/>
            <a:ext cx="5715000" cy="4332500"/>
          </a:xfrm>
          <a:prstGeom prst="rect">
            <a:avLst/>
          </a:prstGeom>
        </p:spPr>
      </p:pic>
    </p:spTree>
    <p:extLst>
      <p:ext uri="{BB962C8B-B14F-4D97-AF65-F5344CB8AC3E}">
        <p14:creationId xmlns:p14="http://schemas.microsoft.com/office/powerpoint/2010/main" val="4238530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6879" y="330198"/>
            <a:ext cx="7886700" cy="506549"/>
          </a:xfrm>
        </p:spPr>
        <p:txBody>
          <a:bodyPr>
            <a:normAutofit fontScale="90000"/>
          </a:bodyPr>
          <a:lstStyle/>
          <a:p>
            <a:r>
              <a:rPr lang="en-US" dirty="0"/>
              <a:t>Sample </a:t>
            </a:r>
            <a:r>
              <a:rPr lang="en-US" dirty="0" err="1"/>
              <a:t>OpNav</a:t>
            </a:r>
            <a:r>
              <a:rPr lang="en-US" dirty="0"/>
              <a:t> Synthetic Test Imagery</a:t>
            </a:r>
          </a:p>
        </p:txBody>
      </p:sp>
      <p:pic>
        <p:nvPicPr>
          <p:cNvPr id="5" name="Content Placeholder 4" descr="C:\Users\lprokop\Desktop\Over-UnderExposed\0114665_M_Nom_W-Dist_OverExp_NoOverExp_VT010-11.1.tif"/>
          <p:cNvPicPr>
            <a:picLocks noGrp="1"/>
          </p:cNvPicPr>
          <p:nvPr>
            <p:ph idx="1"/>
          </p:nvPr>
        </p:nvPicPr>
        <p:blipFill rotWithShape="1">
          <a:blip r:embed="rId2" cstate="print">
            <a:extLst>
              <a:ext uri="{28A0092B-C50C-407E-A947-70E740481C1C}">
                <a14:useLocalDpi xmlns:a14="http://schemas.microsoft.com/office/drawing/2010/main" val="0"/>
              </a:ext>
            </a:extLst>
          </a:blip>
          <a:srcRect l="45259" t="43790" r="42984" b="44023"/>
          <a:stretch/>
        </p:blipFill>
        <p:spPr bwMode="auto">
          <a:xfrm>
            <a:off x="1597726" y="1276363"/>
            <a:ext cx="620767" cy="508438"/>
          </a:xfrm>
          <a:prstGeom prst="rect">
            <a:avLst/>
          </a:prstGeom>
          <a:noFill/>
          <a:ln>
            <a:solidFill>
              <a:schemeClr val="tx1"/>
            </a:solidFill>
          </a:ln>
        </p:spPr>
      </p:pic>
      <p:pic>
        <p:nvPicPr>
          <p:cNvPr id="4" name="Picture 3"/>
          <p:cNvPicPr/>
          <p:nvPr/>
        </p:nvPicPr>
        <p:blipFill rotWithShape="1">
          <a:blip r:embed="rId3">
            <a:extLst>
              <a:ext uri="{28A0092B-C50C-407E-A947-70E740481C1C}">
                <a14:useLocalDpi xmlns:a14="http://schemas.microsoft.com/office/drawing/2010/main" val="0"/>
              </a:ext>
            </a:extLst>
          </a:blip>
          <a:srcRect l="34867" t="28555" r="37020" b="29466"/>
          <a:stretch/>
        </p:blipFill>
        <p:spPr bwMode="auto">
          <a:xfrm>
            <a:off x="205434" y="1288188"/>
            <a:ext cx="1253359" cy="1478017"/>
          </a:xfrm>
          <a:prstGeom prst="rect">
            <a:avLst/>
          </a:prstGeom>
          <a:noFill/>
          <a:ln>
            <a:solidFill>
              <a:schemeClr val="tx1"/>
            </a:solidFill>
          </a:ln>
        </p:spPr>
      </p:pic>
      <p:pic>
        <p:nvPicPr>
          <p:cNvPr id="6" name="Content Placeholder 4" descr="C:\Users\lprokop\Desktop\Over-UnderExposed\1369312_M_Nom_W-Dist_OverExp_NoOverExp_VT010-11.1.tif"/>
          <p:cNvPicPr>
            <a:picLocks/>
          </p:cNvPicPr>
          <p:nvPr/>
        </p:nvPicPr>
        <p:blipFill rotWithShape="1">
          <a:blip r:embed="rId4" cstate="print">
            <a:extLst>
              <a:ext uri="{28A0092B-C50C-407E-A947-70E740481C1C}">
                <a14:useLocalDpi xmlns:a14="http://schemas.microsoft.com/office/drawing/2010/main" val="0"/>
              </a:ext>
            </a:extLst>
          </a:blip>
          <a:srcRect l="27569" t="35146" r="55300" b="43881"/>
          <a:stretch/>
        </p:blipFill>
        <p:spPr bwMode="auto">
          <a:xfrm>
            <a:off x="1597726" y="1897130"/>
            <a:ext cx="904547" cy="874986"/>
          </a:xfrm>
          <a:prstGeom prst="rect">
            <a:avLst/>
          </a:prstGeom>
          <a:noFill/>
          <a:ln w="9525">
            <a:solidFill>
              <a:schemeClr val="tx1"/>
            </a:solidFill>
            <a:miter lim="800000"/>
            <a:headEnd/>
            <a:tailEnd/>
          </a:ln>
        </p:spPr>
      </p:pic>
      <p:pic>
        <p:nvPicPr>
          <p:cNvPr id="7" name="Picture 6"/>
          <p:cNvPicPr>
            <a:picLocks noChangeAspect="1"/>
          </p:cNvPicPr>
          <p:nvPr/>
        </p:nvPicPr>
        <p:blipFill rotWithShape="1">
          <a:blip r:embed="rId5"/>
          <a:srcRect l="47385" t="40076" r="40514" b="36389"/>
          <a:stretch/>
        </p:blipFill>
        <p:spPr>
          <a:xfrm>
            <a:off x="2638787" y="1790712"/>
            <a:ext cx="638504" cy="981404"/>
          </a:xfrm>
          <a:prstGeom prst="rect">
            <a:avLst/>
          </a:prstGeom>
          <a:ln>
            <a:solidFill>
              <a:schemeClr val="tx1"/>
            </a:solidFill>
          </a:ln>
        </p:spPr>
      </p:pic>
      <p:pic>
        <p:nvPicPr>
          <p:cNvPr id="8" name="Picture 7"/>
          <p:cNvPicPr>
            <a:picLocks noChangeAspect="1"/>
          </p:cNvPicPr>
          <p:nvPr/>
        </p:nvPicPr>
        <p:blipFill rotWithShape="1">
          <a:blip r:embed="rId6"/>
          <a:srcRect l="7162" t="34688" r="55863" b="20936"/>
          <a:stretch/>
        </p:blipFill>
        <p:spPr>
          <a:xfrm>
            <a:off x="6964110" y="4323776"/>
            <a:ext cx="1950983" cy="1850479"/>
          </a:xfrm>
          <a:prstGeom prst="rect">
            <a:avLst/>
          </a:prstGeom>
          <a:ln>
            <a:solidFill>
              <a:schemeClr val="tx1"/>
            </a:solidFill>
          </a:ln>
        </p:spPr>
      </p:pic>
      <p:pic>
        <p:nvPicPr>
          <p:cNvPr id="9" name="Picture 8"/>
          <p:cNvPicPr>
            <a:picLocks noChangeAspect="1"/>
          </p:cNvPicPr>
          <p:nvPr/>
        </p:nvPicPr>
        <p:blipFill rotWithShape="1">
          <a:blip r:embed="rId7"/>
          <a:srcRect l="25356" t="25255" r="29535" b="34618"/>
          <a:stretch/>
        </p:blipFill>
        <p:spPr>
          <a:xfrm>
            <a:off x="6967064" y="1610131"/>
            <a:ext cx="1637643" cy="1064173"/>
          </a:xfrm>
          <a:prstGeom prst="rect">
            <a:avLst/>
          </a:prstGeom>
          <a:ln>
            <a:solidFill>
              <a:schemeClr val="tx1"/>
            </a:solidFill>
          </a:ln>
        </p:spPr>
      </p:pic>
      <p:pic>
        <p:nvPicPr>
          <p:cNvPr id="10" name="Picture 9" descr="C:\Users\lprokop\Desktop\imgs_for_team_mtg\1111041_M_Offnom_W-Dist_Eclipse_VT010-30.tif"/>
          <p:cNvPicPr/>
          <p:nvPr/>
        </p:nvPicPr>
        <p:blipFill rotWithShape="1">
          <a:blip r:embed="rId8" cstate="print">
            <a:extLst>
              <a:ext uri="{28A0092B-C50C-407E-A947-70E740481C1C}">
                <a14:useLocalDpi xmlns:a14="http://schemas.microsoft.com/office/drawing/2010/main" val="0"/>
              </a:ext>
            </a:extLst>
          </a:blip>
          <a:srcRect l="47513" t="38228" r="33068" b="38538"/>
          <a:stretch/>
        </p:blipFill>
        <p:spPr bwMode="auto">
          <a:xfrm>
            <a:off x="6369947" y="901625"/>
            <a:ext cx="1188326" cy="1093733"/>
          </a:xfrm>
          <a:prstGeom prst="rect">
            <a:avLst/>
          </a:prstGeom>
          <a:noFill/>
          <a:ln>
            <a:solidFill>
              <a:schemeClr val="tx1"/>
            </a:solidFill>
          </a:ln>
          <a:extLst>
            <a:ext uri="{53640926-AAD7-44D8-BBD7-CCE9431645EC}">
              <a14:shadowObscured xmlns:a14="http://schemas.microsoft.com/office/drawing/2010/main"/>
            </a:ext>
          </a:extLst>
        </p:spPr>
      </p:pic>
      <p:pic>
        <p:nvPicPr>
          <p:cNvPr id="12" name="Picture 11"/>
          <p:cNvPicPr>
            <a:picLocks noChangeAspect="1"/>
          </p:cNvPicPr>
          <p:nvPr/>
        </p:nvPicPr>
        <p:blipFill>
          <a:blip r:embed="rId9"/>
          <a:stretch>
            <a:fillRect/>
          </a:stretch>
        </p:blipFill>
        <p:spPr>
          <a:xfrm rot="10800000">
            <a:off x="40976" y="4557157"/>
            <a:ext cx="2653234" cy="2096837"/>
          </a:xfrm>
          <a:prstGeom prst="rect">
            <a:avLst/>
          </a:prstGeom>
          <a:ln>
            <a:solidFill>
              <a:schemeClr val="tx1"/>
            </a:solidFill>
          </a:ln>
        </p:spPr>
      </p:pic>
      <p:pic>
        <p:nvPicPr>
          <p:cNvPr id="13" name="Picture 12"/>
          <p:cNvPicPr>
            <a:picLocks noChangeAspect="1"/>
          </p:cNvPicPr>
          <p:nvPr/>
        </p:nvPicPr>
        <p:blipFill>
          <a:blip r:embed="rId10"/>
          <a:stretch>
            <a:fillRect/>
          </a:stretch>
        </p:blipFill>
        <p:spPr>
          <a:xfrm>
            <a:off x="832113" y="4218533"/>
            <a:ext cx="2770309" cy="2189360"/>
          </a:xfrm>
          <a:prstGeom prst="rect">
            <a:avLst/>
          </a:prstGeom>
          <a:ln>
            <a:solidFill>
              <a:schemeClr val="tx1"/>
            </a:solidFill>
          </a:ln>
        </p:spPr>
      </p:pic>
      <p:pic>
        <p:nvPicPr>
          <p:cNvPr id="14" name="Picture 13"/>
          <p:cNvPicPr>
            <a:picLocks noChangeAspect="1"/>
          </p:cNvPicPr>
          <p:nvPr/>
        </p:nvPicPr>
        <p:blipFill rotWithShape="1">
          <a:blip r:embed="rId11"/>
          <a:srcRect l="89402" t="38516" b="38659"/>
          <a:stretch/>
        </p:blipFill>
        <p:spPr>
          <a:xfrm>
            <a:off x="4156235" y="4671121"/>
            <a:ext cx="559196" cy="951843"/>
          </a:xfrm>
          <a:prstGeom prst="rect">
            <a:avLst/>
          </a:prstGeom>
          <a:ln>
            <a:solidFill>
              <a:schemeClr val="tx1"/>
            </a:solidFill>
          </a:ln>
        </p:spPr>
      </p:pic>
      <p:pic>
        <p:nvPicPr>
          <p:cNvPr id="15" name="Picture 14"/>
          <p:cNvPicPr>
            <a:picLocks noChangeAspect="1"/>
          </p:cNvPicPr>
          <p:nvPr/>
        </p:nvPicPr>
        <p:blipFill rotWithShape="1">
          <a:blip r:embed="rId12"/>
          <a:srcRect l="23517" t="33762" r="31378" b="15696"/>
          <a:stretch/>
        </p:blipFill>
        <p:spPr>
          <a:xfrm>
            <a:off x="5031941" y="4538476"/>
            <a:ext cx="1684940" cy="1472105"/>
          </a:xfrm>
          <a:prstGeom prst="rect">
            <a:avLst/>
          </a:prstGeom>
          <a:ln>
            <a:solidFill>
              <a:schemeClr val="tx1"/>
            </a:solidFill>
          </a:ln>
        </p:spPr>
      </p:pic>
      <p:grpSp>
        <p:nvGrpSpPr>
          <p:cNvPr id="17" name="Group 16"/>
          <p:cNvGrpSpPr/>
          <p:nvPr/>
        </p:nvGrpSpPr>
        <p:grpSpPr>
          <a:xfrm>
            <a:off x="4112905" y="913337"/>
            <a:ext cx="1917982" cy="1983649"/>
            <a:chOff x="6505919" y="1691853"/>
            <a:chExt cx="2435258" cy="2644864"/>
          </a:xfrm>
        </p:grpSpPr>
        <p:pic>
          <p:nvPicPr>
            <p:cNvPr id="11" name="Picture 10"/>
            <p:cNvPicPr>
              <a:picLocks noChangeAspect="1"/>
            </p:cNvPicPr>
            <p:nvPr/>
          </p:nvPicPr>
          <p:blipFill>
            <a:blip r:embed="rId13"/>
            <a:stretch>
              <a:fillRect/>
            </a:stretch>
          </p:blipFill>
          <p:spPr>
            <a:xfrm>
              <a:off x="6505919" y="1691853"/>
              <a:ext cx="2207069" cy="2614086"/>
            </a:xfrm>
            <a:prstGeom prst="rect">
              <a:avLst/>
            </a:prstGeom>
            <a:ln>
              <a:solidFill>
                <a:schemeClr val="tx1"/>
              </a:solidFill>
            </a:ln>
          </p:spPr>
        </p:pic>
        <p:sp>
          <p:nvSpPr>
            <p:cNvPr id="16" name="TextBox 15"/>
            <p:cNvSpPr txBox="1"/>
            <p:nvPr/>
          </p:nvSpPr>
          <p:spPr>
            <a:xfrm>
              <a:off x="7548762" y="3382609"/>
              <a:ext cx="1392415" cy="954108"/>
            </a:xfrm>
            <a:prstGeom prst="rect">
              <a:avLst/>
            </a:prstGeom>
            <a:noFill/>
          </p:spPr>
          <p:txBody>
            <a:bodyPr wrap="square" rtlCol="0">
              <a:spAutoFit/>
            </a:bodyPr>
            <a:lstStyle/>
            <a:p>
              <a:r>
                <a:rPr lang="en-US" sz="1350" dirty="0"/>
                <a:t>Multiple phases and exposures</a:t>
              </a:r>
            </a:p>
          </p:txBody>
        </p:sp>
      </p:grpSp>
      <p:sp>
        <p:nvSpPr>
          <p:cNvPr id="18" name="TextBox 17"/>
          <p:cNvSpPr txBox="1"/>
          <p:nvPr/>
        </p:nvSpPr>
        <p:spPr>
          <a:xfrm>
            <a:off x="2271837" y="978130"/>
            <a:ext cx="1818485" cy="784830"/>
          </a:xfrm>
          <a:prstGeom prst="rect">
            <a:avLst/>
          </a:prstGeom>
          <a:noFill/>
        </p:spPr>
        <p:txBody>
          <a:bodyPr wrap="square" rtlCol="0">
            <a:spAutoFit/>
          </a:bodyPr>
          <a:lstStyle/>
          <a:p>
            <a:r>
              <a:rPr lang="en-US" sz="1500" dirty="0">
                <a:solidFill>
                  <a:srgbClr val="FFFF00"/>
                </a:solidFill>
              </a:rPr>
              <a:t>Nominal Images expected during mission timeline</a:t>
            </a:r>
          </a:p>
        </p:txBody>
      </p:sp>
      <p:sp>
        <p:nvSpPr>
          <p:cNvPr id="19" name="TextBox 18"/>
          <p:cNvSpPr txBox="1"/>
          <p:nvPr/>
        </p:nvSpPr>
        <p:spPr>
          <a:xfrm>
            <a:off x="3287286" y="3559753"/>
            <a:ext cx="3293899" cy="369332"/>
          </a:xfrm>
          <a:prstGeom prst="rect">
            <a:avLst/>
          </a:prstGeom>
          <a:noFill/>
        </p:spPr>
        <p:txBody>
          <a:bodyPr wrap="square" rtlCol="0">
            <a:spAutoFit/>
          </a:bodyPr>
          <a:lstStyle/>
          <a:p>
            <a:r>
              <a:rPr lang="en-US" dirty="0" smtClean="0">
                <a:solidFill>
                  <a:srgbClr val="FFFF00"/>
                </a:solidFill>
              </a:rPr>
              <a:t>Sample Off </a:t>
            </a:r>
            <a:r>
              <a:rPr lang="en-US" dirty="0">
                <a:solidFill>
                  <a:srgbClr val="FFFF00"/>
                </a:solidFill>
              </a:rPr>
              <a:t>Nominal Images</a:t>
            </a:r>
          </a:p>
        </p:txBody>
      </p:sp>
      <p:pic>
        <p:nvPicPr>
          <p:cNvPr id="20" name="Picture 19"/>
          <p:cNvPicPr>
            <a:picLocks noChangeAspect="1"/>
          </p:cNvPicPr>
          <p:nvPr/>
        </p:nvPicPr>
        <p:blipFill rotWithShape="1">
          <a:blip r:embed="rId14"/>
          <a:srcRect t="26040" r="57208" b="38942"/>
          <a:stretch/>
        </p:blipFill>
        <p:spPr>
          <a:xfrm>
            <a:off x="1651076" y="4175186"/>
            <a:ext cx="2257930" cy="1460281"/>
          </a:xfrm>
          <a:prstGeom prst="rect">
            <a:avLst/>
          </a:prstGeom>
          <a:ln>
            <a:solidFill>
              <a:schemeClr val="tx1"/>
            </a:solidFill>
          </a:ln>
        </p:spPr>
      </p:pic>
      <p:pic>
        <p:nvPicPr>
          <p:cNvPr id="21" name="Picture 20"/>
          <p:cNvPicPr>
            <a:picLocks noChangeAspect="1"/>
          </p:cNvPicPr>
          <p:nvPr/>
        </p:nvPicPr>
        <p:blipFill rotWithShape="1">
          <a:blip r:embed="rId15"/>
          <a:srcRect l="39866" t="42243" r="36844" b="33571"/>
          <a:stretch/>
        </p:blipFill>
        <p:spPr>
          <a:xfrm>
            <a:off x="6716881" y="2896986"/>
            <a:ext cx="1200150" cy="940018"/>
          </a:xfrm>
          <a:prstGeom prst="rect">
            <a:avLst/>
          </a:prstGeom>
        </p:spPr>
      </p:pic>
      <p:pic>
        <p:nvPicPr>
          <p:cNvPr id="22" name="Picture 21"/>
          <p:cNvPicPr>
            <a:picLocks noChangeAspect="1"/>
          </p:cNvPicPr>
          <p:nvPr/>
        </p:nvPicPr>
        <p:blipFill>
          <a:blip r:embed="rId16"/>
          <a:stretch>
            <a:fillRect/>
          </a:stretch>
        </p:blipFill>
        <p:spPr>
          <a:xfrm>
            <a:off x="7702000" y="2941786"/>
            <a:ext cx="940094" cy="742951"/>
          </a:xfrm>
          <a:prstGeom prst="rect">
            <a:avLst/>
          </a:prstGeom>
          <a:ln>
            <a:solidFill>
              <a:schemeClr val="tx1"/>
            </a:solidFill>
          </a:ln>
        </p:spPr>
      </p:pic>
      <p:pic>
        <p:nvPicPr>
          <p:cNvPr id="3" name="Picture 2"/>
          <p:cNvPicPr>
            <a:picLocks noChangeAspect="1"/>
          </p:cNvPicPr>
          <p:nvPr/>
        </p:nvPicPr>
        <p:blipFill rotWithShape="1">
          <a:blip r:embed="rId17"/>
          <a:srcRect l="31398" t="38270" r="26903" b="15638"/>
          <a:stretch/>
        </p:blipFill>
        <p:spPr>
          <a:xfrm>
            <a:off x="467105" y="3036234"/>
            <a:ext cx="1906772" cy="1580707"/>
          </a:xfrm>
          <a:prstGeom prst="rect">
            <a:avLst/>
          </a:prstGeom>
          <a:ln>
            <a:solidFill>
              <a:schemeClr val="tx1"/>
            </a:solidFill>
          </a:ln>
        </p:spPr>
      </p:pic>
    </p:spTree>
    <p:extLst>
      <p:ext uri="{BB962C8B-B14F-4D97-AF65-F5344CB8AC3E}">
        <p14:creationId xmlns:p14="http://schemas.microsoft.com/office/powerpoint/2010/main" val="13326968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F019-45BC-4C44-8538-E9DD0C5269F0}"/>
              </a:ext>
            </a:extLst>
          </p:cNvPr>
          <p:cNvSpPr>
            <a:spLocks noGrp="1"/>
          </p:cNvSpPr>
          <p:nvPr>
            <p:ph type="title"/>
          </p:nvPr>
        </p:nvSpPr>
        <p:spPr>
          <a:xfrm>
            <a:off x="263759" y="147194"/>
            <a:ext cx="7886700" cy="749554"/>
          </a:xfrm>
        </p:spPr>
        <p:txBody>
          <a:bodyPr/>
          <a:lstStyle/>
          <a:p>
            <a:r>
              <a:rPr lang="en-US" dirty="0" smtClean="0">
                <a:solidFill>
                  <a:srgbClr val="FFFF00"/>
                </a:solidFill>
              </a:rPr>
              <a:t>Lessons Learned - Observations</a:t>
            </a:r>
            <a:endParaRPr lang="en-US" dirty="0">
              <a:solidFill>
                <a:srgbClr val="FFFF00"/>
              </a:solidFill>
            </a:endParaRPr>
          </a:p>
        </p:txBody>
      </p:sp>
      <p:sp>
        <p:nvSpPr>
          <p:cNvPr id="3" name="Content Placeholder 2">
            <a:extLst>
              <a:ext uri="{FF2B5EF4-FFF2-40B4-BE49-F238E27FC236}">
                <a16:creationId xmlns:a16="http://schemas.microsoft.com/office/drawing/2014/main" id="{DB1C7C55-B740-4F00-9A02-A72A0AA62B29}"/>
              </a:ext>
            </a:extLst>
          </p:cNvPr>
          <p:cNvSpPr>
            <a:spLocks noGrp="1"/>
          </p:cNvSpPr>
          <p:nvPr>
            <p:ph idx="1"/>
          </p:nvPr>
        </p:nvSpPr>
        <p:spPr>
          <a:xfrm>
            <a:off x="92149" y="896748"/>
            <a:ext cx="9051851" cy="5659996"/>
          </a:xfrm>
        </p:spPr>
        <p:txBody>
          <a:bodyPr>
            <a:noAutofit/>
          </a:bodyPr>
          <a:lstStyle/>
          <a:p>
            <a:r>
              <a:rPr lang="en-US" sz="1600" dirty="0" smtClean="0"/>
              <a:t>Team </a:t>
            </a:r>
            <a:r>
              <a:rPr lang="en-US" sz="1600" dirty="0" smtClean="0"/>
              <a:t>started with </a:t>
            </a:r>
            <a:r>
              <a:rPr lang="en-US" sz="1600" dirty="0" err="1" smtClean="0"/>
              <a:t>Matlab</a:t>
            </a:r>
            <a:r>
              <a:rPr lang="en-US" sz="1600" dirty="0" smtClean="0"/>
              <a:t>/Simulink </a:t>
            </a:r>
            <a:r>
              <a:rPr lang="en-US" sz="1600" dirty="0" err="1" smtClean="0"/>
              <a:t>Autocode</a:t>
            </a:r>
            <a:r>
              <a:rPr lang="en-US" sz="1600" dirty="0" smtClean="0"/>
              <a:t> and quickly chose to hand code </a:t>
            </a:r>
            <a:r>
              <a:rPr lang="en-US" sz="1600" dirty="0" smtClean="0"/>
              <a:t>for </a:t>
            </a:r>
            <a:r>
              <a:rPr lang="en-US" sz="1600" dirty="0" smtClean="0"/>
              <a:t>tighter control, optimization, readability / maintainability, and better control of testing for off-nominal conditions</a:t>
            </a:r>
          </a:p>
          <a:p>
            <a:pPr lvl="1"/>
            <a:r>
              <a:rPr lang="en-US" sz="1400" dirty="0" smtClean="0"/>
              <a:t>Learning to code in “C” with engineers experienced only on </a:t>
            </a:r>
            <a:r>
              <a:rPr lang="en-US" sz="1400" dirty="0" err="1" smtClean="0"/>
              <a:t>Matlab</a:t>
            </a:r>
            <a:r>
              <a:rPr lang="en-US" sz="1400" dirty="0" smtClean="0"/>
              <a:t> was *not* a big schedule or learning curve hit, team adapted quickly and easily</a:t>
            </a:r>
          </a:p>
          <a:p>
            <a:r>
              <a:rPr lang="en-US" sz="1600" dirty="0" smtClean="0"/>
              <a:t>Should </a:t>
            </a:r>
            <a:r>
              <a:rPr lang="en-US" sz="1600" dirty="0"/>
              <a:t>have </a:t>
            </a:r>
            <a:r>
              <a:rPr lang="en-US" sz="1600" dirty="0" smtClean="0"/>
              <a:t>initially used </a:t>
            </a:r>
            <a:r>
              <a:rPr lang="en-US" sz="1600" dirty="0"/>
              <a:t>Doxygen to link code to SDD, and generate certain SDD </a:t>
            </a:r>
            <a:r>
              <a:rPr lang="en-US" sz="1600" dirty="0" smtClean="0"/>
              <a:t>sections – corrected in next release </a:t>
            </a:r>
          </a:p>
          <a:p>
            <a:r>
              <a:rPr lang="en-US" sz="1600" dirty="0" smtClean="0"/>
              <a:t>Should </a:t>
            </a:r>
            <a:r>
              <a:rPr lang="en-US" sz="1600" dirty="0"/>
              <a:t>have used CCDD tool so Requirements &amp; Test Matrix for Commands/Telemetry maintained synchronization with code rather than maintaining by </a:t>
            </a:r>
            <a:r>
              <a:rPr lang="en-US" sz="1600" dirty="0" smtClean="0"/>
              <a:t>hand – initially thought project “too small”</a:t>
            </a:r>
            <a:endParaRPr lang="en-US" sz="1600" dirty="0"/>
          </a:p>
          <a:p>
            <a:r>
              <a:rPr lang="en-US" sz="1600" dirty="0" smtClean="0"/>
              <a:t>Began </a:t>
            </a:r>
            <a:r>
              <a:rPr lang="en-US" sz="1600" dirty="0"/>
              <a:t>notion of </a:t>
            </a:r>
            <a:r>
              <a:rPr lang="en-US" sz="1600" dirty="0" smtClean="0"/>
              <a:t>“Incremental Verification </a:t>
            </a:r>
            <a:r>
              <a:rPr lang="en-US" sz="1600" dirty="0"/>
              <a:t>Test Reviews (VTR</a:t>
            </a:r>
            <a:r>
              <a:rPr lang="en-US" sz="1600" dirty="0" smtClean="0"/>
              <a:t>)” - </a:t>
            </a:r>
            <a:r>
              <a:rPr lang="en-US" sz="1600" dirty="0"/>
              <a:t>was a very valuable process addition, peer </a:t>
            </a:r>
            <a:r>
              <a:rPr lang="en-US" sz="1600" dirty="0" smtClean="0"/>
              <a:t>reviewed each individual verification test </a:t>
            </a:r>
            <a:r>
              <a:rPr lang="en-US" sz="1600" dirty="0"/>
              <a:t>with entire group/stakeholders as </a:t>
            </a:r>
            <a:r>
              <a:rPr lang="en-US" sz="1600" dirty="0" smtClean="0"/>
              <a:t>each test was completed </a:t>
            </a:r>
            <a:r>
              <a:rPr lang="en-US" sz="1600" dirty="0"/>
              <a:t>-- spanned over 8 months of time</a:t>
            </a:r>
          </a:p>
          <a:p>
            <a:pPr lvl="1"/>
            <a:r>
              <a:rPr lang="en-US" sz="1400" dirty="0" smtClean="0"/>
              <a:t>Added an additional useful </a:t>
            </a:r>
            <a:r>
              <a:rPr lang="en-US" sz="1400" dirty="0"/>
              <a:t>formal review prior to TRR called “VTR”, Verification Test Review at end to recap all prior “Incremental Verification Test Reviews”</a:t>
            </a:r>
          </a:p>
          <a:p>
            <a:r>
              <a:rPr lang="en-US" sz="1600" dirty="0" smtClean="0"/>
              <a:t>Code inspections were very value added on </a:t>
            </a:r>
            <a:r>
              <a:rPr lang="en-US" sz="1600" dirty="0"/>
              <a:t>this project -  if *right people* involved </a:t>
            </a:r>
            <a:r>
              <a:rPr lang="en-US" sz="1600" dirty="0" smtClean="0"/>
              <a:t>with devoted time</a:t>
            </a:r>
            <a:endParaRPr lang="en-US" sz="1600" dirty="0"/>
          </a:p>
          <a:p>
            <a:pPr lvl="1"/>
            <a:r>
              <a:rPr lang="en-US" sz="1400" dirty="0" smtClean="0"/>
              <a:t>Static </a:t>
            </a:r>
            <a:r>
              <a:rPr lang="en-US" sz="1400" dirty="0"/>
              <a:t>analysis tools unable to find what </a:t>
            </a:r>
            <a:r>
              <a:rPr lang="en-US" sz="1400" dirty="0" smtClean="0"/>
              <a:t>was </a:t>
            </a:r>
            <a:r>
              <a:rPr lang="en-US" sz="1400" dirty="0"/>
              <a:t>*missing* from code</a:t>
            </a:r>
          </a:p>
          <a:p>
            <a:r>
              <a:rPr lang="en-US" sz="1600" dirty="0"/>
              <a:t>Schedule should allow for slack/risk introduced with Class A flight certifying first-time/new technology </a:t>
            </a:r>
            <a:r>
              <a:rPr lang="en-US" sz="1600" dirty="0" smtClean="0"/>
              <a:t>(crossed </a:t>
            </a:r>
            <a:r>
              <a:rPr lang="en-US" sz="1600" dirty="0"/>
              <a:t>many TRL levels </a:t>
            </a:r>
            <a:r>
              <a:rPr lang="en-US" sz="1600" dirty="0" smtClean="0"/>
              <a:t>rapidly on </a:t>
            </a:r>
            <a:r>
              <a:rPr lang="en-US" sz="1600" dirty="0"/>
              <a:t>this </a:t>
            </a:r>
            <a:r>
              <a:rPr lang="en-US" sz="1600" dirty="0" smtClean="0"/>
              <a:t>project  3</a:t>
            </a:r>
            <a:r>
              <a:rPr lang="en-US" sz="1600" dirty="0" smtClean="0">
                <a:sym typeface="Wingdings" panose="05000000000000000000" pitchFamily="2" charset="2"/>
              </a:rPr>
              <a:t>8</a:t>
            </a:r>
            <a:r>
              <a:rPr lang="en-US" sz="1600" dirty="0" smtClean="0"/>
              <a:t>)</a:t>
            </a:r>
            <a:endParaRPr lang="en-US" sz="1600" dirty="0"/>
          </a:p>
          <a:p>
            <a:r>
              <a:rPr lang="en-US" sz="1600" dirty="0"/>
              <a:t>Testing, yet again, was </a:t>
            </a:r>
            <a:r>
              <a:rPr lang="en-US" sz="1600" dirty="0" err="1" smtClean="0"/>
              <a:t>underscoped</a:t>
            </a:r>
            <a:r>
              <a:rPr lang="en-US" sz="1600" dirty="0" smtClean="0"/>
              <a:t>.  </a:t>
            </a:r>
            <a:r>
              <a:rPr lang="en-US" sz="1600" dirty="0"/>
              <a:t>This time took 4x SLOC that of flight </a:t>
            </a:r>
            <a:r>
              <a:rPr lang="en-US" sz="1600" dirty="0" smtClean="0"/>
              <a:t>code, planned for 2x</a:t>
            </a:r>
          </a:p>
          <a:p>
            <a:pPr lvl="1"/>
            <a:r>
              <a:rPr lang="en-US" sz="1400" dirty="0"/>
              <a:t>S</a:t>
            </a:r>
            <a:r>
              <a:rPr lang="en-US" sz="1400" dirty="0" smtClean="0"/>
              <a:t>hould </a:t>
            </a:r>
            <a:r>
              <a:rPr lang="en-US" sz="1400" dirty="0"/>
              <a:t>have standard </a:t>
            </a:r>
            <a:r>
              <a:rPr lang="en-US" sz="1400" dirty="0" smtClean="0"/>
              <a:t>CFS test </a:t>
            </a:r>
            <a:r>
              <a:rPr lang="en-US" sz="1400" dirty="0"/>
              <a:t>framework rather than re-invent every </a:t>
            </a:r>
            <a:r>
              <a:rPr lang="en-US" sz="1400" dirty="0" smtClean="0"/>
              <a:t>time (believe in work at JSC)</a:t>
            </a:r>
            <a:endParaRPr lang="en-US" sz="1600" dirty="0" smtClean="0"/>
          </a:p>
          <a:p>
            <a:pPr lvl="1"/>
            <a:endParaRPr lang="en-US" sz="1400" dirty="0"/>
          </a:p>
          <a:p>
            <a:pPr lvl="1"/>
            <a:endParaRPr lang="en-US" sz="1400" dirty="0"/>
          </a:p>
        </p:txBody>
      </p:sp>
    </p:spTree>
    <p:extLst>
      <p:ext uri="{BB962C8B-B14F-4D97-AF65-F5344CB8AC3E}">
        <p14:creationId xmlns:p14="http://schemas.microsoft.com/office/powerpoint/2010/main" val="2437567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F019-45BC-4C44-8538-E9DD0C5269F0}"/>
              </a:ext>
            </a:extLst>
          </p:cNvPr>
          <p:cNvSpPr>
            <a:spLocks noGrp="1"/>
          </p:cNvSpPr>
          <p:nvPr>
            <p:ph type="title"/>
          </p:nvPr>
        </p:nvSpPr>
        <p:spPr>
          <a:xfrm>
            <a:off x="469322" y="122316"/>
            <a:ext cx="7886700" cy="994172"/>
          </a:xfrm>
        </p:spPr>
        <p:txBody>
          <a:bodyPr/>
          <a:lstStyle/>
          <a:p>
            <a:r>
              <a:rPr lang="en-US" dirty="0">
                <a:solidFill>
                  <a:srgbClr val="FFFF00"/>
                </a:solidFill>
              </a:rPr>
              <a:t>Conclusions</a:t>
            </a:r>
          </a:p>
        </p:txBody>
      </p:sp>
      <p:sp>
        <p:nvSpPr>
          <p:cNvPr id="3" name="Content Placeholder 2">
            <a:extLst>
              <a:ext uri="{FF2B5EF4-FFF2-40B4-BE49-F238E27FC236}">
                <a16:creationId xmlns:a16="http://schemas.microsoft.com/office/drawing/2014/main" id="{DB1C7C55-B740-4F00-9A02-A72A0AA62B29}"/>
              </a:ext>
            </a:extLst>
          </p:cNvPr>
          <p:cNvSpPr>
            <a:spLocks noGrp="1"/>
          </p:cNvSpPr>
          <p:nvPr>
            <p:ph idx="1"/>
          </p:nvPr>
        </p:nvSpPr>
        <p:spPr>
          <a:xfrm>
            <a:off x="469322" y="1116487"/>
            <a:ext cx="8256464" cy="5071661"/>
          </a:xfrm>
        </p:spPr>
        <p:txBody>
          <a:bodyPr>
            <a:normAutofit/>
          </a:bodyPr>
          <a:lstStyle/>
          <a:p>
            <a:r>
              <a:rPr lang="en-US" dirty="0" err="1" smtClean="0"/>
              <a:t>OpNav</a:t>
            </a:r>
            <a:r>
              <a:rPr lang="en-US" dirty="0" smtClean="0"/>
              <a:t> will be the first autonomous safety-critical onboard navigation system</a:t>
            </a:r>
          </a:p>
          <a:p>
            <a:r>
              <a:rPr lang="en-US" dirty="0" err="1" smtClean="0"/>
              <a:t>OpNav</a:t>
            </a:r>
            <a:r>
              <a:rPr lang="en-US" dirty="0" smtClean="0"/>
              <a:t> was developed for the Orion Artemis Missions</a:t>
            </a:r>
          </a:p>
          <a:p>
            <a:pPr lvl="1"/>
            <a:r>
              <a:rPr lang="en-US" dirty="0" smtClean="0"/>
              <a:t>Artemis I – Range/bearing</a:t>
            </a:r>
          </a:p>
          <a:p>
            <a:pPr lvl="1"/>
            <a:r>
              <a:rPr lang="en-US" dirty="0" err="1" smtClean="0"/>
              <a:t>Artemins</a:t>
            </a:r>
            <a:r>
              <a:rPr lang="en-US" dirty="0" smtClean="0"/>
              <a:t> II -  </a:t>
            </a:r>
            <a:r>
              <a:rPr lang="en-US" dirty="0" smtClean="0"/>
              <a:t>self attitude determination added</a:t>
            </a:r>
          </a:p>
          <a:p>
            <a:pPr lvl="1"/>
            <a:r>
              <a:rPr lang="en-US" dirty="0" smtClean="0"/>
              <a:t>Artemis III – automated rendezvous targeting for Gateway</a:t>
            </a:r>
          </a:p>
          <a:p>
            <a:r>
              <a:rPr lang="en-US" dirty="0" err="1" smtClean="0"/>
              <a:t>OpNav</a:t>
            </a:r>
            <a:r>
              <a:rPr lang="en-US" dirty="0" smtClean="0"/>
              <a:t> was developed as Government Furnished Equipment (GFE), </a:t>
            </a:r>
            <a:r>
              <a:rPr lang="en-US" dirty="0" smtClean="0"/>
              <a:t>and is available US Release</a:t>
            </a:r>
          </a:p>
          <a:p>
            <a:pPr lvl="1"/>
            <a:r>
              <a:rPr lang="en-US" dirty="0"/>
              <a:t> </a:t>
            </a:r>
            <a:r>
              <a:rPr lang="en-US" dirty="0" smtClean="0">
                <a:hlinkClick r:id="rId2"/>
              </a:rPr>
              <a:t>https</a:t>
            </a:r>
            <a:r>
              <a:rPr lang="en-US" dirty="0">
                <a:hlinkClick r:id="rId2"/>
              </a:rPr>
              <a:t>://</a:t>
            </a:r>
            <a:r>
              <a:rPr lang="en-US" dirty="0" smtClean="0">
                <a:hlinkClick r:id="rId2"/>
              </a:rPr>
              <a:t>software.nasa.gov/software/MSC-26456-1</a:t>
            </a:r>
            <a:endParaRPr lang="en-US" dirty="0" smtClean="0"/>
          </a:p>
          <a:p>
            <a:pPr marL="457200" lvl="1" indent="0">
              <a:buNone/>
            </a:pPr>
            <a:endParaRPr lang="en-US" dirty="0"/>
          </a:p>
          <a:p>
            <a:pPr marL="457200" lvl="1" indent="0">
              <a:buNone/>
            </a:pPr>
            <a:endParaRPr lang="en-US" dirty="0"/>
          </a:p>
          <a:p>
            <a:pPr lvl="1"/>
            <a:endParaRPr lang="en-US" dirty="0"/>
          </a:p>
        </p:txBody>
      </p:sp>
    </p:spTree>
    <p:extLst>
      <p:ext uri="{BB962C8B-B14F-4D97-AF65-F5344CB8AC3E}">
        <p14:creationId xmlns:p14="http://schemas.microsoft.com/office/powerpoint/2010/main" val="4170179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6AC72-7CEB-45CB-A481-37182D10560A}"/>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85E6BC9B-B846-48B1-B95A-29EBC4251FB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716" y="857250"/>
            <a:ext cx="9144000" cy="5143500"/>
          </a:xfrm>
        </p:spPr>
      </p:pic>
      <p:sp>
        <p:nvSpPr>
          <p:cNvPr id="6" name="TextBox 5">
            <a:extLst>
              <a:ext uri="{FF2B5EF4-FFF2-40B4-BE49-F238E27FC236}">
                <a16:creationId xmlns:a16="http://schemas.microsoft.com/office/drawing/2014/main" id="{226B775B-8860-426F-913E-F1CE5218046B}"/>
              </a:ext>
            </a:extLst>
          </p:cNvPr>
          <p:cNvSpPr txBox="1"/>
          <p:nvPr/>
        </p:nvSpPr>
        <p:spPr>
          <a:xfrm>
            <a:off x="836469" y="2460048"/>
            <a:ext cx="7233804" cy="923330"/>
          </a:xfrm>
          <a:prstGeom prst="rect">
            <a:avLst/>
          </a:prstGeom>
          <a:noFill/>
        </p:spPr>
        <p:txBody>
          <a:bodyPr wrap="square" rtlCol="0">
            <a:spAutoFit/>
          </a:bodyPr>
          <a:lstStyle/>
          <a:p>
            <a:pPr algn="ctr"/>
            <a:r>
              <a:rPr lang="en-US" sz="2700" b="1" dirty="0">
                <a:ln>
                  <a:solidFill>
                    <a:srgbClr val="00B0F0"/>
                  </a:solidFill>
                </a:ln>
                <a:solidFill>
                  <a:srgbClr val="FFFF00"/>
                </a:solidFill>
              </a:rPr>
              <a:t>Thank you for your attention</a:t>
            </a:r>
          </a:p>
          <a:p>
            <a:pPr algn="ctr"/>
            <a:endParaRPr lang="en-US" sz="2700" b="1" dirty="0">
              <a:ln>
                <a:solidFill>
                  <a:srgbClr val="00B0F0"/>
                </a:solidFill>
              </a:ln>
              <a:solidFill>
                <a:srgbClr val="FFFF00"/>
              </a:solidFill>
            </a:endParaRPr>
          </a:p>
        </p:txBody>
      </p:sp>
      <p:pic>
        <p:nvPicPr>
          <p:cNvPr id="8" name="Picture 7">
            <a:extLst>
              <a:ext uri="{FF2B5EF4-FFF2-40B4-BE49-F238E27FC236}">
                <a16:creationId xmlns:a16="http://schemas.microsoft.com/office/drawing/2014/main" id="{C617AE49-610F-4FB1-A17A-CBC54CF8B1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3533" y="877824"/>
            <a:ext cx="1436751" cy="1436751"/>
          </a:xfrm>
          <a:prstGeom prst="rect">
            <a:avLst/>
          </a:prstGeom>
        </p:spPr>
      </p:pic>
    </p:spTree>
    <p:extLst>
      <p:ext uri="{BB962C8B-B14F-4D97-AF65-F5344CB8AC3E}">
        <p14:creationId xmlns:p14="http://schemas.microsoft.com/office/powerpoint/2010/main" val="20616015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61D0E0CA80E2A46862976E0CBE990BA" ma:contentTypeVersion="13" ma:contentTypeDescription="Create a new document." ma:contentTypeScope="" ma:versionID="043d9eec0432e1a40d67d29523f6088e">
  <xsd:schema xmlns:xsd="http://www.w3.org/2001/XMLSchema" xmlns:xs="http://www.w3.org/2001/XMLSchema" xmlns:p="http://schemas.microsoft.com/office/2006/metadata/properties" xmlns:ns1="http://schemas.microsoft.com/sharepoint/v3" xmlns:ns3="22940ef1-45fd-49ba-9f00-8b8bdfa026a3" xmlns:ns4="d248eb2a-b278-41f8-9979-d55b813e99f8" targetNamespace="http://schemas.microsoft.com/office/2006/metadata/properties" ma:root="true" ma:fieldsID="7bf3e34831abba21fc716bee256104d9" ns1:_="" ns3:_="" ns4:_="">
    <xsd:import namespace="http://schemas.microsoft.com/sharepoint/v3"/>
    <xsd:import namespace="22940ef1-45fd-49ba-9f00-8b8bdfa026a3"/>
    <xsd:import namespace="d248eb2a-b278-41f8-9979-d55b813e99f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OCR" minOccurs="0"/>
                <xsd:element ref="ns1:_ip_UnifiedCompliancePolicyProperties" minOccurs="0"/>
                <xsd:element ref="ns1:_ip_UnifiedCompliancePolicyUIAction"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940ef1-45fd-49ba-9f00-8b8bdfa026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248eb2a-b278-41f8-9979-d55b813e99f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F0CC8FE-E056-4521-AFC5-9AC1EEDB922F}">
  <ds:schemaRefs>
    <ds:schemaRef ds:uri="http://schemas.microsoft.com/office/2006/metadata/properties"/>
    <ds:schemaRef ds:uri="http://schemas.microsoft.com/office/2006/documentManagement/types"/>
    <ds:schemaRef ds:uri="http://schemas.microsoft.com/sharepoint/v3"/>
    <ds:schemaRef ds:uri="http://purl.org/dc/terms/"/>
    <ds:schemaRef ds:uri="d248eb2a-b278-41f8-9979-d55b813e99f8"/>
    <ds:schemaRef ds:uri="http://purl.org/dc/dcmitype/"/>
    <ds:schemaRef ds:uri="http://schemas.microsoft.com/office/infopath/2007/PartnerControls"/>
    <ds:schemaRef ds:uri="http://purl.org/dc/elements/1.1/"/>
    <ds:schemaRef ds:uri="http://schemas.openxmlformats.org/package/2006/metadata/core-properties"/>
    <ds:schemaRef ds:uri="22940ef1-45fd-49ba-9f00-8b8bdfa026a3"/>
    <ds:schemaRef ds:uri="http://www.w3.org/XML/1998/namespace"/>
  </ds:schemaRefs>
</ds:datastoreItem>
</file>

<file path=customXml/itemProps2.xml><?xml version="1.0" encoding="utf-8"?>
<ds:datastoreItem xmlns:ds="http://schemas.openxmlformats.org/officeDocument/2006/customXml" ds:itemID="{FB4C1E8A-2BDA-4B59-8B69-49C91FC32D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2940ef1-45fd-49ba-9f00-8b8bdfa026a3"/>
    <ds:schemaRef ds:uri="d248eb2a-b278-41f8-9979-d55b813e99f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5D35D90-95A2-4ABC-9736-A3C45A9DDA7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3202</TotalTime>
  <Words>1244</Words>
  <Application>Microsoft Office PowerPoint</Application>
  <PresentationFormat>On-screen Show (4:3)</PresentationFormat>
  <Paragraphs>178</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Calibri Light</vt:lpstr>
      <vt:lpstr>Times</vt:lpstr>
      <vt:lpstr>Times New Roman</vt:lpstr>
      <vt:lpstr>Wingdings</vt:lpstr>
      <vt:lpstr>Office Theme</vt:lpstr>
      <vt:lpstr>Orion Optical Navigation</vt:lpstr>
      <vt:lpstr>OpNav Contacts</vt:lpstr>
      <vt:lpstr>Orion Optical Navigation (OpNav) Software</vt:lpstr>
      <vt:lpstr>Loss of Comm Navigation</vt:lpstr>
      <vt:lpstr>Orion EM-1 OpNav Pass Visualization</vt:lpstr>
      <vt:lpstr>Orion Optical Navigation (OpNav) System Architecture</vt:lpstr>
      <vt:lpstr>OpNav Software Basics</vt:lpstr>
      <vt:lpstr>Orion Optical Navigation (OpNav) Software Architecture</vt:lpstr>
      <vt:lpstr>Opnav Software Decomposition</vt:lpstr>
      <vt:lpstr>OpNav Test Types &amp; Framework</vt:lpstr>
      <vt:lpstr>OpNav Software Test Campaign</vt:lpstr>
      <vt:lpstr>Expected Test Results (Run from opnav_gui)</vt:lpstr>
      <vt:lpstr>Verification Test Review Portfolio</vt:lpstr>
      <vt:lpstr>Sample OpNav Synthetic Test Imagery</vt:lpstr>
      <vt:lpstr>Lessons Learned - Observations</vt:lpstr>
      <vt:lpstr>Conclusions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Feather, Martin S (5125)</dc:creator>
  <cp:lastModifiedBy>Prokop, Lorraine E (JSC-C104)</cp:lastModifiedBy>
  <cp:revision>122</cp:revision>
  <dcterms:created xsi:type="dcterms:W3CDTF">2020-12-29T21:29:35Z</dcterms:created>
  <dcterms:modified xsi:type="dcterms:W3CDTF">2021-01-21T21:02:23Z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0x010100861D0E0CA80E2A46862976E0CBE990BA</vt:lpwstr>
  </property>
</Properties>
</file>