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4"/>
    <p:sldMasterId id="2147483718" r:id="rId5"/>
  </p:sldMasterIdLst>
  <p:notesMasterIdLst>
    <p:notesMasterId r:id="rId20"/>
  </p:notesMasterIdLst>
  <p:sldIdLst>
    <p:sldId id="256" r:id="rId6"/>
    <p:sldId id="360" r:id="rId7"/>
    <p:sldId id="361" r:id="rId8"/>
    <p:sldId id="277" r:id="rId9"/>
    <p:sldId id="378" r:id="rId10"/>
    <p:sldId id="379" r:id="rId11"/>
    <p:sldId id="380" r:id="rId12"/>
    <p:sldId id="382" r:id="rId13"/>
    <p:sldId id="388" r:id="rId14"/>
    <p:sldId id="363" r:id="rId15"/>
    <p:sldId id="365" r:id="rId16"/>
    <p:sldId id="366" r:id="rId17"/>
    <p:sldId id="362" r:id="rId18"/>
    <p:sldId id="259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82" autoAdjust="0"/>
    <p:restoredTop sz="94660"/>
  </p:normalViewPr>
  <p:slideViewPr>
    <p:cSldViewPr snapToGrid="0">
      <p:cViewPr varScale="1">
        <p:scale>
          <a:sx n="83" d="100"/>
          <a:sy n="83" d="100"/>
        </p:scale>
        <p:origin x="37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42A1D2-78EA-4CF6-910B-7A75748D9111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1DDC6-B5F5-4775-BD14-2D575006A2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178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72F54-A5CB-4DF8-A555-21595324651F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7AE3F-23C0-4230-8544-F0BCF70D54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424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72F54-A5CB-4DF8-A555-21595324651F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7AE3F-23C0-4230-8544-F0BCF70D544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D984A1-192D-4E7D-A32F-28860427E6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410" y="-49245"/>
            <a:ext cx="1021592" cy="9484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0C44AA-5916-41C7-A7C9-AD3ABFB5357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76736"/>
            <a:ext cx="9144000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421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72F54-A5CB-4DF8-A555-21595324651F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7AE3F-23C0-4230-8544-F0BCF70D54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759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72F54-A5CB-4DF8-A555-21595324651F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7AE3F-23C0-4230-8544-F0BCF70D54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944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72F54-A5CB-4DF8-A555-21595324651F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7AE3F-23C0-4230-8544-F0BCF70D54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33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72F54-A5CB-4DF8-A555-21595324651F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7AE3F-23C0-4230-8544-F0BCF70D54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017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72F54-A5CB-4DF8-A555-21595324651F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7AE3F-23C0-4230-8544-F0BCF70D54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613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72F54-A5CB-4DF8-A555-21595324651F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7AE3F-23C0-4230-8544-F0BCF70D54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23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72F54-A5CB-4DF8-A555-21595324651F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7AE3F-23C0-4230-8544-F0BCF70D54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407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72F54-A5CB-4DF8-A555-21595324651F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7AE3F-23C0-4230-8544-F0BCF70D54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324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72F54-A5CB-4DF8-A555-21595324651F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7AE3F-23C0-4230-8544-F0BCF70D54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074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9241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464230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706422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469867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970964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026636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963370"/>
      </p:ext>
    </p:extLst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262905"/>
      </p:ext>
    </p:extLst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251365"/>
      </p:ext>
    </p:extLst>
  </p:cSld>
  <p:clrMapOvr>
    <a:masterClrMapping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508920"/>
      </p:ext>
    </p:extLst>
  </p:cSld>
  <p:clrMapOvr>
    <a:masterClrMapping/>
  </p:clrMapOvr>
  <p:hf hd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470049"/>
      </p:ext>
    </p:extLst>
  </p:cSld>
  <p:clrMapOvr>
    <a:masterClrMapping/>
  </p:clrMapOvr>
  <p:hf hd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/>
          <p:cNvSpPr>
            <a:spLocks noGrp="1"/>
          </p:cNvSpPr>
          <p:nvPr>
            <p:ph idx="4294967295"/>
          </p:nvPr>
        </p:nvSpPr>
        <p:spPr>
          <a:xfrm>
            <a:off x="4887154" y="2063475"/>
            <a:ext cx="3964940" cy="4360573"/>
          </a:xfrm>
          <a:prstGeom prst="rect">
            <a:avLst/>
          </a:prstGeom>
        </p:spPr>
        <p:txBody>
          <a:bodyPr anchor="t">
            <a:noAutofit/>
          </a:bodyPr>
          <a:lstStyle>
            <a:lvl1pPr marL="342900" indent="-342900" algn="l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ü"/>
              <a:defRPr sz="16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342900" indent="-342900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ü"/>
            </a:pPr>
            <a:endParaRPr lang="en-US" sz="17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38" name="Picture Placeholder 2"/>
          <p:cNvSpPr>
            <a:spLocks noGrp="1"/>
          </p:cNvSpPr>
          <p:nvPr>
            <p:ph type="pic" idx="11"/>
          </p:nvPr>
        </p:nvSpPr>
        <p:spPr>
          <a:xfrm>
            <a:off x="406830" y="1751309"/>
            <a:ext cx="4198769" cy="46727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latin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9" name="Title 29"/>
          <p:cNvSpPr>
            <a:spLocks noGrp="1"/>
          </p:cNvSpPr>
          <p:nvPr>
            <p:ph type="title"/>
          </p:nvPr>
        </p:nvSpPr>
        <p:spPr>
          <a:xfrm>
            <a:off x="281334" y="521084"/>
            <a:ext cx="4219414" cy="456287"/>
          </a:xfrm>
          <a:prstGeom prst="rect">
            <a:avLst/>
          </a:prstGeom>
        </p:spPr>
        <p:txBody>
          <a:bodyPr/>
          <a:lstStyle>
            <a:lvl1pPr algn="ctr">
              <a:defRPr sz="2500" b="0" i="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330951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29"/>
          <p:cNvSpPr>
            <a:spLocks noGrp="1"/>
          </p:cNvSpPr>
          <p:nvPr>
            <p:ph type="title"/>
          </p:nvPr>
        </p:nvSpPr>
        <p:spPr>
          <a:xfrm>
            <a:off x="281334" y="521084"/>
            <a:ext cx="4219414" cy="456287"/>
          </a:xfrm>
          <a:prstGeom prst="rect">
            <a:avLst/>
          </a:prstGeom>
        </p:spPr>
        <p:txBody>
          <a:bodyPr/>
          <a:lstStyle>
            <a:lvl1pPr algn="ctr">
              <a:defRPr sz="2500" b="0" i="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540880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4294967295" hasCustomPrompt="1"/>
          </p:nvPr>
        </p:nvSpPr>
        <p:spPr>
          <a:xfrm>
            <a:off x="318404" y="2060794"/>
            <a:ext cx="8509818" cy="4360573"/>
          </a:xfrm>
          <a:prstGeom prst="rect">
            <a:avLst/>
          </a:prstGeom>
        </p:spPr>
        <p:txBody>
          <a:bodyPr anchor="t">
            <a:noAutofit/>
          </a:bodyPr>
          <a:lstStyle>
            <a:lvl1pPr marL="342900" indent="-342900" algn="l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ü"/>
              <a:defRPr sz="1500" b="0" i="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342900" indent="-342900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z="1700" dirty="0" err="1">
                <a:latin typeface="Helvetica" charset="0"/>
                <a:ea typeface="Helvetica" charset="0"/>
                <a:cs typeface="Helvetica" charset="0"/>
              </a:rPr>
              <a:t>Fkgjsldkjfdslkjg</a:t>
            </a:r>
            <a:endParaRPr lang="en-US" sz="1700" dirty="0">
              <a:latin typeface="Helvetica" charset="0"/>
              <a:ea typeface="Helvetica" charset="0"/>
              <a:cs typeface="Helvetica" charset="0"/>
            </a:endParaRPr>
          </a:p>
          <a:p>
            <a:pPr marL="342900" indent="-342900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z="1700" dirty="0" err="1">
                <a:latin typeface="Helvetica" charset="0"/>
                <a:ea typeface="Helvetica" charset="0"/>
                <a:cs typeface="Helvetica" charset="0"/>
              </a:rPr>
              <a:t>slkjgsldkjg</a:t>
            </a:r>
            <a:endParaRPr lang="en-US" sz="17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8" name="Title 29"/>
          <p:cNvSpPr>
            <a:spLocks noGrp="1"/>
          </p:cNvSpPr>
          <p:nvPr>
            <p:ph type="title"/>
          </p:nvPr>
        </p:nvSpPr>
        <p:spPr>
          <a:xfrm>
            <a:off x="281334" y="521084"/>
            <a:ext cx="4219414" cy="456287"/>
          </a:xfrm>
          <a:prstGeom prst="rect">
            <a:avLst/>
          </a:prstGeom>
        </p:spPr>
        <p:txBody>
          <a:bodyPr/>
          <a:lstStyle>
            <a:lvl1pPr algn="ctr">
              <a:defRPr sz="2500" b="0" i="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9875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72F54-A5CB-4DF8-A555-21595324651F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7AE3F-23C0-4230-8544-F0BCF70D54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8660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72F54-A5CB-4DF8-A555-21595324651F}" type="datetimeFigureOut">
              <a:rPr lang="en-US" smtClean="0"/>
              <a:t>1/21/2021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7AE3F-23C0-4230-8544-F0BCF70D544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507F57-903C-BC4F-B942-BE78711ED1BB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8629942" y="6591592"/>
            <a:ext cx="4889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24F314E-CE38-8541-BD7B-12077F92C5BF}" type="slidenum">
              <a:rPr lang="en-US" sz="900" smtClean="0">
                <a:solidFill>
                  <a:schemeClr val="bg1">
                    <a:lumMod val="50000"/>
                  </a:schemeClr>
                </a:solidFill>
              </a:rPr>
              <a:pPr algn="r"/>
              <a:t>‹#›</a:t>
            </a:fld>
            <a:endParaRPr 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018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1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75751-E9C4-42B5-9D0E-40966A446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632" y="1672856"/>
            <a:ext cx="6858000" cy="1728742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b="1" dirty="0">
                <a:ln>
                  <a:solidFill>
                    <a:schemeClr val="bg2"/>
                  </a:solidFill>
                </a:ln>
                <a:solidFill>
                  <a:srgbClr val="FFFF00"/>
                </a:solidFill>
              </a:rPr>
              <a:t>NASA Software Tech Fellow </a:t>
            </a:r>
            <a:r>
              <a:rPr lang="en-US" b="1" dirty="0" smtClean="0">
                <a:ln>
                  <a:solidFill>
                    <a:schemeClr val="bg2"/>
                  </a:solidFill>
                </a:ln>
                <a:solidFill>
                  <a:srgbClr val="FFFF00"/>
                </a:solidFill>
              </a:rPr>
              <a:t>Overview</a:t>
            </a:r>
            <a:endParaRPr lang="en-US" b="1" dirty="0">
              <a:ln>
                <a:solidFill>
                  <a:schemeClr val="bg2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36CC54-AC44-4DC7-856F-33028E69F9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9629" y="4897279"/>
            <a:ext cx="4418319" cy="1096269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r>
              <a:rPr lang="en-US" sz="2100" b="1" dirty="0">
                <a:ln>
                  <a:solidFill>
                    <a:schemeClr val="bg2"/>
                  </a:solidFill>
                </a:ln>
                <a:solidFill>
                  <a:srgbClr val="FFFF00"/>
                </a:solidFill>
              </a:rPr>
              <a:t>2021 Flight Software Workshop</a:t>
            </a:r>
          </a:p>
          <a:p>
            <a:r>
              <a:rPr lang="en-US" sz="2100" b="1" dirty="0">
                <a:ln>
                  <a:solidFill>
                    <a:schemeClr val="bg2"/>
                  </a:solidFill>
                </a:ln>
                <a:solidFill>
                  <a:srgbClr val="FFFF00"/>
                </a:solidFill>
              </a:rPr>
              <a:t>Lorraine E. Prokop, Ph.D. </a:t>
            </a:r>
            <a:r>
              <a:rPr lang="en-US" sz="2100" b="1" dirty="0">
                <a:ln>
                  <a:solidFill>
                    <a:schemeClr val="bg2"/>
                  </a:solidFill>
                </a:ln>
                <a:solidFill>
                  <a:srgbClr val="FFFF00"/>
                </a:solidFill>
              </a:rPr>
              <a:t>/ NASA-LaRC</a:t>
            </a:r>
          </a:p>
          <a:p>
            <a:r>
              <a:rPr lang="en-US" sz="2100" b="1" dirty="0">
                <a:ln>
                  <a:solidFill>
                    <a:schemeClr val="bg2"/>
                  </a:solidFill>
                </a:ln>
                <a:solidFill>
                  <a:srgbClr val="FFFF00"/>
                </a:solidFill>
              </a:rPr>
              <a:t>February </a:t>
            </a:r>
            <a:r>
              <a:rPr lang="en-US" sz="2100" b="1" dirty="0">
                <a:ln>
                  <a:solidFill>
                    <a:schemeClr val="bg2"/>
                  </a:solidFill>
                </a:ln>
                <a:solidFill>
                  <a:srgbClr val="FFFF00"/>
                </a:solidFill>
              </a:rPr>
              <a:t>8-11, </a:t>
            </a:r>
            <a:r>
              <a:rPr lang="en-US" sz="2100" b="1" dirty="0">
                <a:ln>
                  <a:solidFill>
                    <a:schemeClr val="bg2"/>
                  </a:solidFill>
                </a:ln>
                <a:solidFill>
                  <a:srgbClr val="FFFF00"/>
                </a:solidFill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051736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E1549-55E5-46DB-9726-D0FA96E48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480" y="529578"/>
            <a:ext cx="7886700" cy="65768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NASA Software Tech Fellow Team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0F3C8C-BF5E-497E-BCFE-ACA24B800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333" y="2487772"/>
            <a:ext cx="1721187" cy="17145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54506" y="4369589"/>
            <a:ext cx="1982838" cy="818821"/>
          </a:xfrm>
          <a:prstGeom prst="round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Tech Fellow</a:t>
            </a:r>
          </a:p>
          <a:p>
            <a:pPr algn="ctr"/>
            <a:r>
              <a:rPr lang="en-US" sz="1350" dirty="0"/>
              <a:t>Software</a:t>
            </a:r>
          </a:p>
          <a:p>
            <a:pPr algn="ctr"/>
            <a:r>
              <a:rPr lang="en-US" sz="1350" dirty="0"/>
              <a:t>Langley Research Center</a:t>
            </a:r>
            <a:endParaRPr lang="en-US" sz="1350" dirty="0"/>
          </a:p>
        </p:txBody>
      </p:sp>
      <p:sp>
        <p:nvSpPr>
          <p:cNvPr id="5" name="Rectangle 4"/>
          <p:cNvSpPr/>
          <p:nvPr/>
        </p:nvSpPr>
        <p:spPr>
          <a:xfrm>
            <a:off x="329175" y="2187690"/>
            <a:ext cx="151996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/>
              <a:t>lorraine.e.prokop@nasa.gov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93659" y="1974452"/>
            <a:ext cx="125752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>
                <a:solidFill>
                  <a:srgbClr val="FFFF00"/>
                </a:solidFill>
              </a:rPr>
              <a:t>Dr. </a:t>
            </a:r>
            <a:r>
              <a:rPr lang="en-US" sz="1350" dirty="0">
                <a:solidFill>
                  <a:srgbClr val="FFFF00"/>
                </a:solidFill>
              </a:rPr>
              <a:t>Lore Prokop</a:t>
            </a:r>
            <a:endParaRPr lang="en-US" sz="1350" dirty="0">
              <a:solidFill>
                <a:srgbClr val="FFFF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382299" y="1954173"/>
            <a:ext cx="2024505" cy="3234237"/>
            <a:chOff x="2679578" y="1958055"/>
            <a:chExt cx="2024505" cy="3234237"/>
          </a:xfrm>
        </p:grpSpPr>
        <p:sp>
          <p:nvSpPr>
            <p:cNvPr id="11" name="Rounded Rectangle 10"/>
            <p:cNvSpPr/>
            <p:nvPr/>
          </p:nvSpPr>
          <p:spPr>
            <a:xfrm>
              <a:off x="2679578" y="4360053"/>
              <a:ext cx="2024505" cy="8322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Deputy Tech Fellow</a:t>
              </a:r>
            </a:p>
            <a:p>
              <a:pPr algn="ctr"/>
              <a:r>
                <a:rPr lang="en-US" sz="1350" dirty="0"/>
                <a:t>Software</a:t>
              </a:r>
              <a:endParaRPr lang="en-US" sz="1350" dirty="0"/>
            </a:p>
            <a:p>
              <a:pPr algn="ctr"/>
              <a:r>
                <a:rPr lang="en-US" sz="1350" dirty="0"/>
                <a:t>Marshall Space Flight Center</a:t>
              </a:r>
              <a:endParaRPr lang="en-US" sz="135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019234" y="2185890"/>
              <a:ext cx="1345240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900" dirty="0"/>
                <a:t>terry.a.brown@nasa.gov</a:t>
              </a:r>
              <a:endParaRPr lang="en-US" sz="9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071996" y="1958055"/>
              <a:ext cx="1038618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dirty="0">
                  <a:solidFill>
                    <a:srgbClr val="FFFF00"/>
                  </a:solidFill>
                </a:rPr>
                <a:t>Terry Brown</a:t>
              </a:r>
              <a:endParaRPr lang="en-US" sz="135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651757" y="1961030"/>
            <a:ext cx="2024505" cy="3227378"/>
            <a:chOff x="5069453" y="1964914"/>
            <a:chExt cx="2024505" cy="3227378"/>
          </a:xfrm>
        </p:grpSpPr>
        <p:sp>
          <p:nvSpPr>
            <p:cNvPr id="15" name="Rounded Rectangle 14"/>
            <p:cNvSpPr/>
            <p:nvPr/>
          </p:nvSpPr>
          <p:spPr>
            <a:xfrm>
              <a:off x="5069453" y="4360053"/>
              <a:ext cx="2024505" cy="8322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Deputy Tech Fellow</a:t>
              </a:r>
              <a:endParaRPr lang="en-US" sz="1350" dirty="0"/>
            </a:p>
            <a:p>
              <a:pPr algn="ctr"/>
              <a:r>
                <a:rPr lang="en-US" sz="1350" dirty="0"/>
                <a:t>Software</a:t>
              </a:r>
            </a:p>
            <a:p>
              <a:pPr algn="ctr"/>
              <a:r>
                <a:rPr lang="en-US" sz="1350" dirty="0"/>
                <a:t>Glenn Research Center</a:t>
              </a:r>
              <a:endParaRPr lang="en-US" sz="1350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134389" y="2191574"/>
              <a:ext cx="1813317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900" dirty="0"/>
                <a:t>laura.a.maynard-nelson@nasa.gov</a:t>
              </a:r>
              <a:endParaRPr lang="en-US" sz="900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123336" y="1964914"/>
              <a:ext cx="1762534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dirty="0">
                  <a:solidFill>
                    <a:srgbClr val="FFFF00"/>
                  </a:solidFill>
                </a:rPr>
                <a:t>Laura Maynard-nelson</a:t>
              </a:r>
              <a:endParaRPr lang="en-US" sz="135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992094" y="1954173"/>
            <a:ext cx="2024505" cy="3234237"/>
            <a:chOff x="7233094" y="1958055"/>
            <a:chExt cx="2024505" cy="3234237"/>
          </a:xfrm>
        </p:grpSpPr>
        <p:sp>
          <p:nvSpPr>
            <p:cNvPr id="23" name="Rounded Rectangle 22"/>
            <p:cNvSpPr/>
            <p:nvPr/>
          </p:nvSpPr>
          <p:spPr>
            <a:xfrm>
              <a:off x="7233094" y="4360053"/>
              <a:ext cx="2024505" cy="8322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Tech Fellow</a:t>
              </a:r>
            </a:p>
            <a:p>
              <a:pPr algn="ctr"/>
              <a:r>
                <a:rPr lang="en-US" sz="1350" dirty="0"/>
                <a:t>Software Assurance</a:t>
              </a:r>
            </a:p>
            <a:p>
              <a:pPr algn="ctr"/>
              <a:r>
                <a:rPr lang="en-US" sz="1350" dirty="0"/>
                <a:t>Marshall Space Flight Center</a:t>
              </a:r>
              <a:endParaRPr lang="en-US" sz="1350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455167" y="2185890"/>
              <a:ext cx="1327608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900" dirty="0"/>
                <a:t>tim.crumbley@nasa.gov</a:t>
              </a:r>
              <a:endParaRPr lang="en-US" sz="90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491412" y="1958055"/>
              <a:ext cx="1164614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dirty="0">
                  <a:solidFill>
                    <a:srgbClr val="FFFF00"/>
                  </a:solidFill>
                </a:rPr>
                <a:t>Tim Crumbley</a:t>
              </a:r>
              <a:endParaRPr lang="en-US" sz="1350" dirty="0">
                <a:solidFill>
                  <a:srgbClr val="FFFF00"/>
                </a:solidFill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21"/>
          <a:stretch/>
        </p:blipFill>
        <p:spPr>
          <a:xfrm>
            <a:off x="7214165" y="2457582"/>
            <a:ext cx="1467148" cy="173886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11587" y="2457580"/>
            <a:ext cx="1176943" cy="173455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5"/>
          <a:srcRect b="14943"/>
          <a:stretch/>
        </p:blipFill>
        <p:spPr>
          <a:xfrm>
            <a:off x="2640616" y="2462203"/>
            <a:ext cx="1374871" cy="1740071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48204" y="5538341"/>
            <a:ext cx="89957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Software Tech Fellow is a member of the NASA Engineering and Safety Center (NESC)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The Software </a:t>
            </a:r>
            <a:r>
              <a:rPr lang="en-US" sz="1600" dirty="0" smtClean="0"/>
              <a:t>Assurance Tech Fellow </a:t>
            </a:r>
            <a:r>
              <a:rPr lang="en-US" sz="1600" dirty="0"/>
              <a:t>is a member of the Office of Safety and Mission Assurance (OSMA)</a:t>
            </a:r>
          </a:p>
        </p:txBody>
      </p:sp>
    </p:spTree>
    <p:extLst>
      <p:ext uri="{BB962C8B-B14F-4D97-AF65-F5344CB8AC3E}">
        <p14:creationId xmlns:p14="http://schemas.microsoft.com/office/powerpoint/2010/main" val="1925137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8259" y="1550674"/>
            <a:ext cx="7247485" cy="3697523"/>
          </a:xfrm>
        </p:spPr>
        <p:txBody>
          <a:bodyPr/>
          <a:lstStyle/>
          <a:p>
            <a:r>
              <a:rPr lang="en-US" dirty="0" smtClean="0"/>
              <a:t>Purpose </a:t>
            </a:r>
          </a:p>
          <a:p>
            <a:r>
              <a:rPr lang="en-US" dirty="0" smtClean="0"/>
              <a:t>What is the NESC?</a:t>
            </a:r>
          </a:p>
          <a:p>
            <a:r>
              <a:rPr lang="en-US" dirty="0" smtClean="0"/>
              <a:t>What is the role of the Software Tech Fellow?</a:t>
            </a:r>
          </a:p>
          <a:p>
            <a:r>
              <a:rPr lang="en-US" dirty="0" smtClean="0"/>
              <a:t>Recent Activities</a:t>
            </a:r>
          </a:p>
          <a:p>
            <a:r>
              <a:rPr lang="en-US" dirty="0" smtClean="0"/>
              <a:t>Conclusions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497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F019-45BC-4C44-8538-E9DD0C526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322" y="122316"/>
            <a:ext cx="7886700" cy="994172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Purpose of Presentation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C7C55-B740-4F00-9A02-A72A0AA62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322" y="1116489"/>
            <a:ext cx="8256464" cy="5071661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Rais</a:t>
            </a:r>
            <a:r>
              <a:rPr lang="en-US" dirty="0" smtClean="0"/>
              <a:t>e awareness of NASA tech fellow team, their organizations, purpose, and activities</a:t>
            </a:r>
          </a:p>
          <a:p>
            <a:r>
              <a:rPr lang="en-US" dirty="0" smtClean="0"/>
              <a:t>Connect with fellow software community members for future collaboration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179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>
            <a:extLst>
              <a:ext uri="{FF2B5EF4-FFF2-40B4-BE49-F238E27FC236}">
                <a16:creationId xmlns:a16="http://schemas.microsoft.com/office/drawing/2014/main" id="{DDC6EF4C-78B2-764F-9DF0-C20FD7BC8E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09158" y="651694"/>
            <a:ext cx="5625885" cy="456287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About the NESC</a:t>
            </a:r>
          </a:p>
        </p:txBody>
      </p: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2FEBD446-8CBD-3D47-BDE1-6A0634D9D3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157681" y="1447487"/>
            <a:ext cx="11532759" cy="125205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1400" b="1" dirty="0"/>
              <a:t>Established in July 2003 in response to the Columbia accident.</a:t>
            </a:r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</a:pPr>
            <a:endParaRPr lang="en-US" sz="1000" dirty="0"/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1400" b="1" dirty="0"/>
              <a:t>NESC highlights NASA’s traditional safety philosophy.</a:t>
            </a:r>
          </a:p>
          <a:p>
            <a:pPr marL="0" indent="0" algn="ctr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1100" i="1" dirty="0"/>
              <a:t>Strong In-Line Checks &amp; Balances  •  Healthy Tension Between Organizational Elements  •  Value-Added Independent Assessment</a:t>
            </a:r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</a:pPr>
            <a:endParaRPr lang="en-US" sz="1000" b="1" i="1" dirty="0">
              <a:solidFill>
                <a:srgbClr val="3057A2"/>
              </a:solidFill>
            </a:endParaRPr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1400" b="1" dirty="0"/>
              <a:t>Provides independent assessment of technical issues for NASA programs/projects, and addresses national needs.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98E6408-4C17-4942-83F4-92984F7A31DF}"/>
              </a:ext>
            </a:extLst>
          </p:cNvPr>
          <p:cNvSpPr txBox="1"/>
          <p:nvPr/>
        </p:nvSpPr>
        <p:spPr>
          <a:xfrm>
            <a:off x="11372" y="5964734"/>
            <a:ext cx="9024983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500" b="1" dirty="0">
                <a:solidFill>
                  <a:prstClr val="black"/>
                </a:solidFill>
                <a:latin typeface="Arial" panose="020B0604020202020204"/>
              </a:rPr>
              <a:t>The NESC is cultivating a safety culture focused on engineering and technical excellence, while fostering an open environment and attacking challenges with unequalled tenacity.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1904" y="3046753"/>
            <a:ext cx="2201332" cy="2673277"/>
            <a:chOff x="-324634" y="3173513"/>
            <a:chExt cx="2201332" cy="267327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7487CCE-CA73-4647-B9B3-925A5E2038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311358" y="3173513"/>
              <a:ext cx="2174619" cy="2673277"/>
            </a:xfrm>
            <a:prstGeom prst="rect">
              <a:avLst/>
            </a:prstGeom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6" name="Title 2">
              <a:extLst>
                <a:ext uri="{FF2B5EF4-FFF2-40B4-BE49-F238E27FC236}">
                  <a16:creationId xmlns:a16="http://schemas.microsoft.com/office/drawing/2014/main" id="{3F104B62-F115-2943-883B-AE9FDE5F8081}"/>
                </a:ext>
              </a:extLst>
            </p:cNvPr>
            <p:cNvSpPr txBox="1">
              <a:spLocks/>
            </p:cNvSpPr>
            <p:nvPr/>
          </p:nvSpPr>
          <p:spPr>
            <a:xfrm>
              <a:off x="-324634" y="4392991"/>
              <a:ext cx="2201332" cy="333532"/>
            </a:xfrm>
            <a:prstGeom prst="rect">
              <a:avLst/>
            </a:prstGeom>
            <a:effectLst/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0" i="0" kern="1200" baseline="0">
                  <a:solidFill>
                    <a:schemeClr val="bg1"/>
                  </a:solidFill>
                  <a:latin typeface="Arial" charset="0"/>
                  <a:ea typeface="+mj-ea"/>
                  <a:cs typeface="+mj-cs"/>
                </a:defRPr>
              </a:lvl1pPr>
            </a:lstStyle>
            <a:p>
              <a:r>
                <a:rPr lang="en-US" sz="1600" b="1" dirty="0">
                  <a:solidFill>
                    <a:prstClr val="white"/>
                  </a:solidFill>
                </a:rPr>
                <a:t>Space Shuttle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327089" y="3046753"/>
            <a:ext cx="2188768" cy="2671998"/>
            <a:chOff x="2214895" y="3174791"/>
            <a:chExt cx="2188768" cy="2671998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E69E70C-D8EA-244A-A08E-EC61A127CC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21653" y="3174791"/>
              <a:ext cx="2182010" cy="2671998"/>
            </a:xfrm>
            <a:prstGeom prst="rect">
              <a:avLst/>
            </a:prstGeom>
            <a:effectLst>
              <a:outerShdw blurRad="139700" dist="1016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6781B9C-3ED4-5240-85A0-BBE5BE128F1A}"/>
                </a:ext>
              </a:extLst>
            </p:cNvPr>
            <p:cNvSpPr/>
            <p:nvPr/>
          </p:nvSpPr>
          <p:spPr>
            <a:xfrm>
              <a:off x="2214895" y="3179930"/>
              <a:ext cx="2180186" cy="2661313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dirty="0">
                <a:solidFill>
                  <a:prstClr val="white"/>
                </a:solidFill>
                <a:latin typeface="Arial" panose="020B0604020202020204"/>
              </a:endParaRPr>
            </a:p>
          </p:txBody>
        </p:sp>
        <p:sp>
          <p:nvSpPr>
            <p:cNvPr id="27" name="Title 2">
              <a:extLst>
                <a:ext uri="{FF2B5EF4-FFF2-40B4-BE49-F238E27FC236}">
                  <a16:creationId xmlns:a16="http://schemas.microsoft.com/office/drawing/2014/main" id="{77F0DE2E-8D55-F745-A2FF-B4139E359211}"/>
                </a:ext>
              </a:extLst>
            </p:cNvPr>
            <p:cNvSpPr txBox="1">
              <a:spLocks/>
            </p:cNvSpPr>
            <p:nvPr/>
          </p:nvSpPr>
          <p:spPr>
            <a:xfrm>
              <a:off x="2228912" y="4288309"/>
              <a:ext cx="2167466" cy="611264"/>
            </a:xfrm>
            <a:prstGeom prst="rect">
              <a:avLst/>
            </a:prstGeom>
            <a:effectLst/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0" i="0" kern="1200" baseline="0">
                  <a:solidFill>
                    <a:schemeClr val="bg1"/>
                  </a:solidFill>
                  <a:latin typeface="Arial" charset="0"/>
                  <a:ea typeface="+mj-ea"/>
                  <a:cs typeface="+mj-cs"/>
                </a:defRPr>
              </a:lvl1pPr>
            </a:lstStyle>
            <a:p>
              <a:r>
                <a:rPr lang="en-US" sz="1600" b="1" dirty="0">
                  <a:solidFill>
                    <a:prstClr val="white"/>
                  </a:solidFill>
                </a:rPr>
                <a:t>International</a:t>
              </a:r>
            </a:p>
            <a:p>
              <a:r>
                <a:rPr lang="en-US" sz="1600" b="1" dirty="0">
                  <a:solidFill>
                    <a:prstClr val="white"/>
                  </a:solidFill>
                </a:rPr>
                <a:t>Space Station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663713" y="3044596"/>
            <a:ext cx="2186647" cy="2675903"/>
            <a:chOff x="4774146" y="3175500"/>
            <a:chExt cx="2186647" cy="2675903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7015B5BD-C8F5-B24C-A603-90522A50F3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74146" y="3175500"/>
              <a:ext cx="2186647" cy="2665743"/>
            </a:xfrm>
            <a:prstGeom prst="rect">
              <a:avLst/>
            </a:prstGeom>
            <a:effectLst>
              <a:outerShdw blurRad="139700" dist="101600" dir="54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88AA79B-C0AF-2848-9E82-BC845CCEC544}"/>
                </a:ext>
              </a:extLst>
            </p:cNvPr>
            <p:cNvSpPr/>
            <p:nvPr/>
          </p:nvSpPr>
          <p:spPr>
            <a:xfrm>
              <a:off x="4774549" y="3190090"/>
              <a:ext cx="2180186" cy="2661313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dirty="0">
                <a:solidFill>
                  <a:prstClr val="white"/>
                </a:solidFill>
                <a:latin typeface="Arial" panose="020B0604020202020204"/>
              </a:endParaRPr>
            </a:p>
          </p:txBody>
        </p:sp>
        <p:sp>
          <p:nvSpPr>
            <p:cNvPr id="29" name="Title 2">
              <a:extLst>
                <a:ext uri="{FF2B5EF4-FFF2-40B4-BE49-F238E27FC236}">
                  <a16:creationId xmlns:a16="http://schemas.microsoft.com/office/drawing/2014/main" id="{291F2E55-B511-FF49-A015-EE75DA6D3BBF}"/>
                </a:ext>
              </a:extLst>
            </p:cNvPr>
            <p:cNvSpPr txBox="1">
              <a:spLocks/>
            </p:cNvSpPr>
            <p:nvPr/>
          </p:nvSpPr>
          <p:spPr>
            <a:xfrm>
              <a:off x="4777152" y="4424956"/>
              <a:ext cx="2176817" cy="333532"/>
            </a:xfrm>
            <a:prstGeom prst="rect">
              <a:avLst/>
            </a:prstGeom>
            <a:effectLst/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0" i="0" kern="1200" baseline="0">
                  <a:solidFill>
                    <a:schemeClr val="bg1"/>
                  </a:solidFill>
                  <a:latin typeface="Arial" charset="0"/>
                  <a:ea typeface="+mj-ea"/>
                  <a:cs typeface="+mj-cs"/>
                </a:defRPr>
              </a:lvl1pPr>
            </a:lstStyle>
            <a:p>
              <a:r>
                <a:rPr lang="en-US" sz="1600" b="1" dirty="0">
                  <a:solidFill>
                    <a:prstClr val="white"/>
                  </a:solidFill>
                </a:rPr>
                <a:t>Exploration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954156" y="3039043"/>
            <a:ext cx="2368271" cy="2671296"/>
            <a:chOff x="7122622" y="3044596"/>
            <a:chExt cx="2368271" cy="2671296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7729385-C90A-B544-8E61-FD6E206FE3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-2" t="-294" r="26267" b="4999"/>
            <a:stretch/>
          </p:blipFill>
          <p:spPr>
            <a:xfrm>
              <a:off x="7122622" y="3044596"/>
              <a:ext cx="2186647" cy="2671296"/>
            </a:xfrm>
            <a:prstGeom prst="rect">
              <a:avLst/>
            </a:prstGeom>
            <a:effectLst>
              <a:outerShdw blurRad="139700" dist="101600" dir="54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7FC10E0-0355-A24F-92A2-A0FAE0F8444F}"/>
                </a:ext>
              </a:extLst>
            </p:cNvPr>
            <p:cNvSpPr/>
            <p:nvPr/>
          </p:nvSpPr>
          <p:spPr>
            <a:xfrm>
              <a:off x="7123189" y="3044596"/>
              <a:ext cx="2186080" cy="2661313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dirty="0">
                <a:solidFill>
                  <a:prstClr val="white"/>
                </a:solidFill>
                <a:latin typeface="Arial" panose="020B0604020202020204"/>
              </a:endParaRPr>
            </a:p>
          </p:txBody>
        </p:sp>
        <p:sp>
          <p:nvSpPr>
            <p:cNvPr id="31" name="Title 2">
              <a:extLst>
                <a:ext uri="{FF2B5EF4-FFF2-40B4-BE49-F238E27FC236}">
                  <a16:creationId xmlns:a16="http://schemas.microsoft.com/office/drawing/2014/main" id="{46F8C191-03F6-244A-8A78-997397C2030D}"/>
                </a:ext>
              </a:extLst>
            </p:cNvPr>
            <p:cNvSpPr txBox="1">
              <a:spLocks/>
            </p:cNvSpPr>
            <p:nvPr/>
          </p:nvSpPr>
          <p:spPr>
            <a:xfrm>
              <a:off x="7323427" y="4288309"/>
              <a:ext cx="2167466" cy="611264"/>
            </a:xfrm>
            <a:prstGeom prst="rect">
              <a:avLst/>
            </a:prstGeom>
            <a:effectLst/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0" i="0" kern="1200" baseline="0">
                  <a:solidFill>
                    <a:schemeClr val="bg1"/>
                  </a:solidFill>
                  <a:latin typeface="Arial" charset="0"/>
                  <a:ea typeface="+mj-ea"/>
                  <a:cs typeface="+mj-cs"/>
                </a:defRPr>
              </a:lvl1pPr>
            </a:lstStyle>
            <a:p>
              <a:r>
                <a:rPr lang="en-US" sz="1600" b="1" dirty="0">
                  <a:solidFill>
                    <a:prstClr val="white"/>
                  </a:solidFill>
                </a:rPr>
                <a:t>Commercial</a:t>
              </a:r>
            </a:p>
            <a:p>
              <a:r>
                <a:rPr lang="en-US" sz="1600" b="1" dirty="0">
                  <a:solidFill>
                    <a:prstClr val="white"/>
                  </a:solidFill>
                </a:rPr>
                <a:t>Crew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393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5D5A659-14DB-C44F-B6DB-26C89D071A2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54" t="284" r="29822" b="-284"/>
          <a:stretch/>
        </p:blipFill>
        <p:spPr>
          <a:xfrm>
            <a:off x="0" y="1446151"/>
            <a:ext cx="2543415" cy="5417127"/>
          </a:xfrm>
          <a:prstGeom prst="rect">
            <a:avLst/>
          </a:prstGeom>
        </p:spPr>
      </p:pic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7AE1BE11-E662-E048-8603-39819874682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543415" y="1446151"/>
            <a:ext cx="6613072" cy="355433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  <a:spcBef>
                <a:spcPts val="300"/>
              </a:spcBef>
              <a:spcAft>
                <a:spcPts val="900"/>
              </a:spcAft>
            </a:pPr>
            <a:r>
              <a:rPr lang="en-US" sz="1800" dirty="0"/>
              <a:t>Institutionalized “Tiger Team” approach to solving problems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900"/>
              </a:spcAft>
            </a:pPr>
            <a:r>
              <a:rPr lang="en-US" sz="1800" dirty="0"/>
              <a:t>Agency-recognized NASA Technical Fellows lead Technical Discipline Teams (TDT)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buSzPct val="70000"/>
              <a:buFont typeface="Courier New" panose="02070309020205020404" pitchFamily="49" charset="0"/>
              <a:buChar char="o"/>
            </a:pPr>
            <a:r>
              <a:rPr lang="en-US" sz="1800" dirty="0"/>
              <a:t>Experts from across NASA, industry, academia and other agencies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SzPct val="70000"/>
              <a:buFont typeface="Courier New" panose="02070309020205020404" pitchFamily="49" charset="0"/>
              <a:buChar char="o"/>
            </a:pPr>
            <a:r>
              <a:rPr lang="en-US" sz="1800" dirty="0"/>
              <a:t>Diverse, expert technical teams provide robust technical solutions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900"/>
              </a:spcAft>
            </a:pPr>
            <a:r>
              <a:rPr lang="en-US" sz="1800" dirty="0"/>
              <a:t>Assemble independent, diverse, expert technical teams that provide robust technical solutions to the Agency’s highest-risk and most complex issues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spcAft>
                <a:spcPts val="900"/>
              </a:spcAft>
              <a:buSzPct val="70000"/>
              <a:buFont typeface="Courier New" panose="02070309020205020404" pitchFamily="49" charset="0"/>
              <a:buChar char="o"/>
            </a:pPr>
            <a:r>
              <a:rPr lang="en-US" sz="1800" dirty="0"/>
              <a:t>NESC involvement ranges from supporting reviews, augmenting project teams, and solving problems through independent test and analysis, to exploring alternate </a:t>
            </a:r>
            <a:r>
              <a:rPr lang="en-US" sz="1800" dirty="0" smtClean="0"/>
              <a:t>designs </a:t>
            </a: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900"/>
              </a:spcAft>
            </a:pPr>
            <a:r>
              <a:rPr lang="en-US" sz="1800" dirty="0" smtClean="0"/>
              <a:t>Strong Systems Engineering and Integration function for proactive trending and identification of problem areas before failures occur</a:t>
            </a:r>
            <a:endParaRPr lang="en-US" sz="1800" dirty="0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E43F0D48-EC2E-EC4B-806C-699BDB23C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26374" y="474980"/>
            <a:ext cx="5625885" cy="456287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4000" dirty="0"/>
              <a:t>NESC Model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DA9F000F-58B2-A94E-969C-567BE4F7DB78}"/>
              </a:ext>
            </a:extLst>
          </p:cNvPr>
          <p:cNvSpPr txBox="1">
            <a:spLocks/>
          </p:cNvSpPr>
          <p:nvPr/>
        </p:nvSpPr>
        <p:spPr>
          <a:xfrm>
            <a:off x="283144" y="4981193"/>
            <a:ext cx="2152695" cy="1616265"/>
          </a:xfrm>
          <a:prstGeom prst="rect">
            <a:avLst/>
          </a:prstGeom>
          <a:effectLst/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 baseline="0">
                <a:solidFill>
                  <a:schemeClr val="bg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2200" b="1" dirty="0">
                <a:solidFill>
                  <a:prstClr val="white"/>
                </a:solidFill>
              </a:rPr>
              <a:t>Focusing on technical rigor and engineering excellence</a:t>
            </a:r>
          </a:p>
        </p:txBody>
      </p:sp>
    </p:spTree>
    <p:extLst>
      <p:ext uri="{BB962C8B-B14F-4D97-AF65-F5344CB8AC3E}">
        <p14:creationId xmlns:p14="http://schemas.microsoft.com/office/powerpoint/2010/main" val="26184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Content Placeholder 1">
            <a:extLst>
              <a:ext uri="{FF2B5EF4-FFF2-40B4-BE49-F238E27FC236}">
                <a16:creationId xmlns:a16="http://schemas.microsoft.com/office/drawing/2014/main" id="{97D78F25-9109-7C4E-9C23-E352F625523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968279" y="1606212"/>
            <a:ext cx="4222783" cy="5158536"/>
          </a:xfrm>
        </p:spPr>
        <p:txBody>
          <a:bodyPr/>
          <a:lstStyle/>
          <a:p>
            <a:pPr fontAlgn="base">
              <a:lnSpc>
                <a:spcPct val="100000"/>
              </a:lnSpc>
              <a:spcBef>
                <a:spcPts val="300"/>
              </a:spcBef>
              <a:spcAft>
                <a:spcPts val="900"/>
              </a:spcAft>
              <a:defRPr/>
            </a:pPr>
            <a:r>
              <a:rPr lang="en-US" sz="1400" kern="0" dirty="0" smtClean="0"/>
              <a:t>NESC has 63 </a:t>
            </a:r>
            <a:r>
              <a:rPr lang="en-US" sz="1400" kern="0" dirty="0"/>
              <a:t>full-time employees from across the Agency.</a:t>
            </a:r>
          </a:p>
          <a:p>
            <a:pPr fontAlgn="base">
              <a:lnSpc>
                <a:spcPct val="100000"/>
              </a:lnSpc>
              <a:spcBef>
                <a:spcPts val="300"/>
              </a:spcBef>
              <a:spcAft>
                <a:spcPts val="900"/>
              </a:spcAft>
              <a:defRPr/>
            </a:pPr>
            <a:r>
              <a:rPr lang="en-US" sz="1400" kern="0" dirty="0"/>
              <a:t>NESC Chief Engineers at each Center provide technical insight and liaison roles.</a:t>
            </a:r>
          </a:p>
          <a:p>
            <a:pPr fontAlgn="base">
              <a:lnSpc>
                <a:spcPct val="100000"/>
              </a:lnSpc>
              <a:spcBef>
                <a:spcPts val="300"/>
              </a:spcBef>
              <a:spcAft>
                <a:spcPts val="900"/>
              </a:spcAft>
              <a:defRPr/>
            </a:pPr>
            <a:r>
              <a:rPr lang="en-US" sz="1400" kern="0" dirty="0"/>
              <a:t>19 NASA Technical Fellows are recognized experts in their respective engineering fields.</a:t>
            </a:r>
          </a:p>
          <a:p>
            <a:pPr fontAlgn="base">
              <a:lnSpc>
                <a:spcPct val="100000"/>
              </a:lnSpc>
              <a:spcBef>
                <a:spcPts val="300"/>
              </a:spcBef>
              <a:spcAft>
                <a:spcPts val="900"/>
              </a:spcAft>
              <a:defRPr/>
            </a:pPr>
            <a:r>
              <a:rPr lang="en-US" sz="1400" dirty="0"/>
              <a:t>20 Technical Discipline Teams comprised of 19 engineering and 1 operations disciplines create a network of more than 900 engineers available for matrix support.</a:t>
            </a:r>
          </a:p>
          <a:p>
            <a:pPr fontAlgn="base">
              <a:lnSpc>
                <a:spcPct val="100000"/>
              </a:lnSpc>
              <a:spcBef>
                <a:spcPts val="300"/>
              </a:spcBef>
              <a:spcAft>
                <a:spcPts val="900"/>
              </a:spcAft>
              <a:defRPr/>
            </a:pPr>
            <a:r>
              <a:rPr lang="en-US" sz="1400" dirty="0"/>
              <a:t>More than 270 TDT members are intentionally drawn from industry, academia and other government agencies to prevent insularity.</a:t>
            </a:r>
          </a:p>
          <a:p>
            <a:pPr fontAlgn="base">
              <a:lnSpc>
                <a:spcPct val="100000"/>
              </a:lnSpc>
              <a:spcBef>
                <a:spcPts val="300"/>
              </a:spcBef>
              <a:spcAft>
                <a:spcPts val="900"/>
              </a:spcAft>
              <a:defRPr/>
            </a:pPr>
            <a:r>
              <a:rPr lang="en-US" sz="1400" dirty="0"/>
              <a:t>Participation on NESC teams provides value to home organizations.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SzPct val="70000"/>
              <a:buFont typeface="Courier New" panose="02070309020205020404" pitchFamily="49" charset="0"/>
              <a:buChar char="o"/>
            </a:pPr>
            <a:r>
              <a:rPr lang="en-US" sz="1400" dirty="0"/>
              <a:t>Valuable problem-solving experience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SzPct val="70000"/>
              <a:buFont typeface="Courier New" panose="02070309020205020404" pitchFamily="49" charset="0"/>
              <a:buChar char="o"/>
            </a:pPr>
            <a:r>
              <a:rPr lang="en-US" sz="1400" dirty="0"/>
              <a:t>Broad Agency-wide perspective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SzPct val="70000"/>
              <a:buFont typeface="Courier New" panose="02070309020205020404" pitchFamily="49" charset="0"/>
              <a:buChar char="o"/>
            </a:pPr>
            <a:r>
              <a:rPr lang="en-US" sz="1400" dirty="0"/>
              <a:t>Engage next generation of engineers</a:t>
            </a:r>
          </a:p>
        </p:txBody>
      </p:sp>
      <p:sp>
        <p:nvSpPr>
          <p:cNvPr id="60" name="Title 3">
            <a:extLst>
              <a:ext uri="{FF2B5EF4-FFF2-40B4-BE49-F238E27FC236}">
                <a16:creationId xmlns:a16="http://schemas.microsoft.com/office/drawing/2014/main" id="{9AB6AF34-575D-1044-84B2-5DDA8E0CD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10120" y="411171"/>
            <a:ext cx="5625885" cy="456287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800" dirty="0"/>
              <a:t>NESC Organization</a:t>
            </a:r>
          </a:p>
        </p:txBody>
      </p:sp>
      <p:sp>
        <p:nvSpPr>
          <p:cNvPr id="62" name="Title 3">
            <a:extLst>
              <a:ext uri="{FF2B5EF4-FFF2-40B4-BE49-F238E27FC236}">
                <a16:creationId xmlns:a16="http://schemas.microsoft.com/office/drawing/2014/main" id="{D628EA60-8349-4E4B-B28E-B6E3F61E7140}"/>
              </a:ext>
            </a:extLst>
          </p:cNvPr>
          <p:cNvSpPr txBox="1">
            <a:spLocks/>
          </p:cNvSpPr>
          <p:nvPr/>
        </p:nvSpPr>
        <p:spPr>
          <a:xfrm>
            <a:off x="-1169487" y="790006"/>
            <a:ext cx="5625885" cy="45628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0" i="0" kern="1200" baseline="0">
                <a:solidFill>
                  <a:schemeClr val="bg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sz="1400" i="1" dirty="0">
                <a:solidFill>
                  <a:prstClr val="white"/>
                </a:solidFill>
              </a:rPr>
              <a:t>Distributed </a:t>
            </a:r>
            <a:r>
              <a:rPr lang="en-US" sz="1400" i="1" dirty="0" smtClean="0">
                <a:solidFill>
                  <a:prstClr val="white"/>
                </a:solidFill>
              </a:rPr>
              <a:t>Team</a:t>
            </a:r>
            <a:endParaRPr lang="en-US" sz="1400" i="1" dirty="0">
              <a:solidFill>
                <a:prstClr val="white"/>
              </a:solidFill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BA13C857-50A5-B249-B6C1-CB3F45A9001B}"/>
              </a:ext>
            </a:extLst>
          </p:cNvPr>
          <p:cNvSpPr/>
          <p:nvPr/>
        </p:nvSpPr>
        <p:spPr>
          <a:xfrm>
            <a:off x="1503769" y="6540077"/>
            <a:ext cx="3187337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sz="600" b="1" dirty="0">
                <a:solidFill>
                  <a:prstClr val="black"/>
                </a:solidFill>
                <a:latin typeface="Helvetica" pitchFamily="2" charset="0"/>
              </a:rPr>
              <a:t>Data as of December 31, 2020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3C12FF2-FD92-964A-895F-4EEDD41DE14F}"/>
              </a:ext>
            </a:extLst>
          </p:cNvPr>
          <p:cNvSpPr/>
          <p:nvPr/>
        </p:nvSpPr>
        <p:spPr>
          <a:xfrm>
            <a:off x="1277142" y="2351462"/>
            <a:ext cx="3582602" cy="12416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4C3D412-7178-2544-A1DD-3391A68DBB46}"/>
              </a:ext>
            </a:extLst>
          </p:cNvPr>
          <p:cNvSpPr/>
          <p:nvPr/>
        </p:nvSpPr>
        <p:spPr>
          <a:xfrm>
            <a:off x="1478111" y="3066839"/>
            <a:ext cx="1035288" cy="4678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8ED1BA5-2FA3-6D4E-912E-4B055A72247A}"/>
              </a:ext>
            </a:extLst>
          </p:cNvPr>
          <p:cNvSpPr/>
          <p:nvPr/>
        </p:nvSpPr>
        <p:spPr>
          <a:xfrm>
            <a:off x="2564029" y="2560551"/>
            <a:ext cx="1035288" cy="4678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607A9F9-C9FC-FC40-956D-10349581788C}"/>
              </a:ext>
            </a:extLst>
          </p:cNvPr>
          <p:cNvSpPr/>
          <p:nvPr/>
        </p:nvSpPr>
        <p:spPr>
          <a:xfrm>
            <a:off x="2564029" y="3066839"/>
            <a:ext cx="1035288" cy="4678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4698AA71-8F84-2D49-88A1-2A6D9064210B}"/>
              </a:ext>
            </a:extLst>
          </p:cNvPr>
          <p:cNvSpPr/>
          <p:nvPr/>
        </p:nvSpPr>
        <p:spPr>
          <a:xfrm>
            <a:off x="3647349" y="2560551"/>
            <a:ext cx="1035288" cy="4678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C0D89A2-3A18-5643-B8A6-3BFD61F8A442}"/>
              </a:ext>
            </a:extLst>
          </p:cNvPr>
          <p:cNvSpPr/>
          <p:nvPr/>
        </p:nvSpPr>
        <p:spPr>
          <a:xfrm>
            <a:off x="3647349" y="3066839"/>
            <a:ext cx="1035288" cy="4678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102930A-0ED4-FF48-B7F9-2C4190636EFB}"/>
              </a:ext>
            </a:extLst>
          </p:cNvPr>
          <p:cNvSpPr txBox="1"/>
          <p:nvPr/>
        </p:nvSpPr>
        <p:spPr>
          <a:xfrm rot="16200000">
            <a:off x="404839" y="2986848"/>
            <a:ext cx="1352802" cy="368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900" b="1" dirty="0">
                <a:solidFill>
                  <a:prstClr val="black"/>
                </a:solidFill>
                <a:latin typeface="Helvetica" pitchFamily="2" charset="0"/>
              </a:rPr>
              <a:t>Technical Leadership &amp; Management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8E2CE39-A804-F342-938B-E963479C4D3F}"/>
              </a:ext>
            </a:extLst>
          </p:cNvPr>
          <p:cNvSpPr txBox="1"/>
          <p:nvPr/>
        </p:nvSpPr>
        <p:spPr>
          <a:xfrm rot="16200000">
            <a:off x="62649" y="5164890"/>
            <a:ext cx="2024632" cy="230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900" b="1" dirty="0">
                <a:solidFill>
                  <a:prstClr val="black"/>
                </a:solidFill>
                <a:latin typeface="Helvetica" pitchFamily="2" charset="0"/>
              </a:rPr>
              <a:t>Technical Workforce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EB93D8D-826A-D940-B743-4F78D1D4393B}"/>
              </a:ext>
            </a:extLst>
          </p:cNvPr>
          <p:cNvSpPr txBox="1"/>
          <p:nvPr/>
        </p:nvSpPr>
        <p:spPr>
          <a:xfrm>
            <a:off x="1286054" y="1970718"/>
            <a:ext cx="3579223" cy="23005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900" b="1" dirty="0">
                <a:solidFill>
                  <a:prstClr val="black"/>
                </a:solidFill>
                <a:latin typeface="Helvetica" pitchFamily="2" charset="0"/>
              </a:rPr>
              <a:t>NASA OFFICE OF THE CHIEF ENGINEER</a:t>
            </a:r>
          </a:p>
        </p:txBody>
      </p:sp>
      <p:sp>
        <p:nvSpPr>
          <p:cNvPr id="94" name="Triangle 93">
            <a:extLst>
              <a:ext uri="{FF2B5EF4-FFF2-40B4-BE49-F238E27FC236}">
                <a16:creationId xmlns:a16="http://schemas.microsoft.com/office/drawing/2014/main" id="{B2FF6EE6-F908-044B-91AC-7FFA3B051EFC}"/>
              </a:ext>
            </a:extLst>
          </p:cNvPr>
          <p:cNvSpPr/>
          <p:nvPr/>
        </p:nvSpPr>
        <p:spPr>
          <a:xfrm>
            <a:off x="2969896" y="1840119"/>
            <a:ext cx="188184" cy="9588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00" name="Triangle 99">
            <a:extLst>
              <a:ext uri="{FF2B5EF4-FFF2-40B4-BE49-F238E27FC236}">
                <a16:creationId xmlns:a16="http://schemas.microsoft.com/office/drawing/2014/main" id="{C3079576-B148-2A4E-A30F-A389993102A1}"/>
              </a:ext>
            </a:extLst>
          </p:cNvPr>
          <p:cNvSpPr/>
          <p:nvPr/>
        </p:nvSpPr>
        <p:spPr>
          <a:xfrm>
            <a:off x="2969896" y="2222358"/>
            <a:ext cx="188184" cy="9588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C4A4CCDD-7182-384B-8C4C-3ACA14C8D55D}"/>
              </a:ext>
            </a:extLst>
          </p:cNvPr>
          <p:cNvSpPr/>
          <p:nvPr/>
        </p:nvSpPr>
        <p:spPr>
          <a:xfrm>
            <a:off x="1478390" y="2560551"/>
            <a:ext cx="1035288" cy="4678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C20DFCB9-25C3-504C-8042-CDD17275C9B7}"/>
              </a:ext>
            </a:extLst>
          </p:cNvPr>
          <p:cNvSpPr/>
          <p:nvPr/>
        </p:nvSpPr>
        <p:spPr>
          <a:xfrm>
            <a:off x="1277142" y="3746911"/>
            <a:ext cx="3582602" cy="25061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06" name="Triangle 105">
            <a:extLst>
              <a:ext uri="{FF2B5EF4-FFF2-40B4-BE49-F238E27FC236}">
                <a16:creationId xmlns:a16="http://schemas.microsoft.com/office/drawing/2014/main" id="{8AEE738D-D49B-F94A-ABC7-6B5A1F0429F0}"/>
              </a:ext>
            </a:extLst>
          </p:cNvPr>
          <p:cNvSpPr/>
          <p:nvPr/>
        </p:nvSpPr>
        <p:spPr>
          <a:xfrm rot="10800000">
            <a:off x="2969896" y="3614010"/>
            <a:ext cx="188184" cy="9588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07" name="Triangle 106">
            <a:extLst>
              <a:ext uri="{FF2B5EF4-FFF2-40B4-BE49-F238E27FC236}">
                <a16:creationId xmlns:a16="http://schemas.microsoft.com/office/drawing/2014/main" id="{F7456785-6545-4243-AFA2-22C51B351A9C}"/>
              </a:ext>
            </a:extLst>
          </p:cNvPr>
          <p:cNvSpPr/>
          <p:nvPr/>
        </p:nvSpPr>
        <p:spPr>
          <a:xfrm>
            <a:off x="2969896" y="4033594"/>
            <a:ext cx="188184" cy="9588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6102849A-29AA-7045-82E9-9017C959FE85}"/>
              </a:ext>
            </a:extLst>
          </p:cNvPr>
          <p:cNvSpPr/>
          <p:nvPr/>
        </p:nvSpPr>
        <p:spPr>
          <a:xfrm>
            <a:off x="2336534" y="3767914"/>
            <a:ext cx="1442945" cy="2300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US" sz="900" b="1" dirty="0">
                <a:solidFill>
                  <a:prstClr val="black"/>
                </a:solidFill>
                <a:latin typeface="Helvetica" pitchFamily="2" charset="0"/>
              </a:rPr>
              <a:t>NESC REVIEW BOARD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04E301F-81B0-3943-9571-3D30572E0B5B}"/>
              </a:ext>
            </a:extLst>
          </p:cNvPr>
          <p:cNvSpPr txBox="1"/>
          <p:nvPr/>
        </p:nvSpPr>
        <p:spPr>
          <a:xfrm>
            <a:off x="1408995" y="2642350"/>
            <a:ext cx="1188370" cy="33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800" b="1" dirty="0">
                <a:solidFill>
                  <a:prstClr val="black"/>
                </a:solidFill>
                <a:latin typeface="Helvetica" pitchFamily="2" charset="0"/>
                <a:ea typeface="Arial" charset="0"/>
                <a:cs typeface="Arial" charset="0"/>
              </a:rPr>
              <a:t>Office of the Director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BE33D0A6-2410-274E-91F6-6713AC7B562F}"/>
              </a:ext>
            </a:extLst>
          </p:cNvPr>
          <p:cNvSpPr/>
          <p:nvPr/>
        </p:nvSpPr>
        <p:spPr>
          <a:xfrm>
            <a:off x="1470649" y="2345766"/>
            <a:ext cx="3174736" cy="2300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US" sz="900" b="1" dirty="0">
                <a:solidFill>
                  <a:prstClr val="black"/>
                </a:solidFill>
                <a:latin typeface="Helvetica" pitchFamily="2" charset="0"/>
              </a:rPr>
              <a:t>NASA ENGINEERING &amp; SAFETY CENTER CORE TEAM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097AB12-1223-2C4F-8B48-981BAEFE1453}"/>
              </a:ext>
            </a:extLst>
          </p:cNvPr>
          <p:cNvSpPr txBox="1"/>
          <p:nvPr/>
        </p:nvSpPr>
        <p:spPr>
          <a:xfrm>
            <a:off x="2488430" y="2642350"/>
            <a:ext cx="1188370" cy="33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800" b="1" dirty="0">
                <a:solidFill>
                  <a:prstClr val="black"/>
                </a:solidFill>
                <a:latin typeface="Helvetica" pitchFamily="2" charset="0"/>
                <a:ea typeface="Arial" charset="0"/>
                <a:cs typeface="Arial" charset="0"/>
              </a:rPr>
              <a:t>NASA Technical Fellows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DA14D6D-C715-AB4F-A28D-F8CCA5CEB4AB}"/>
              </a:ext>
            </a:extLst>
          </p:cNvPr>
          <p:cNvSpPr txBox="1"/>
          <p:nvPr/>
        </p:nvSpPr>
        <p:spPr>
          <a:xfrm>
            <a:off x="3568716" y="2642350"/>
            <a:ext cx="1188370" cy="33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800" b="1" dirty="0">
                <a:solidFill>
                  <a:prstClr val="black"/>
                </a:solidFill>
                <a:latin typeface="Helvetica" pitchFamily="2" charset="0"/>
                <a:ea typeface="Arial" charset="0"/>
                <a:cs typeface="Arial" charset="0"/>
              </a:rPr>
              <a:t>NESC Principal Engineers (PE)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EE1C6A15-CAA0-9E4D-A53C-B0D5C77636A9}"/>
              </a:ext>
            </a:extLst>
          </p:cNvPr>
          <p:cNvSpPr txBox="1"/>
          <p:nvPr/>
        </p:nvSpPr>
        <p:spPr>
          <a:xfrm>
            <a:off x="1408995" y="3129876"/>
            <a:ext cx="1188370" cy="33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800" b="1" dirty="0">
                <a:solidFill>
                  <a:prstClr val="black"/>
                </a:solidFill>
                <a:latin typeface="Helvetica" pitchFamily="2" charset="0"/>
                <a:ea typeface="Arial" charset="0"/>
                <a:cs typeface="Arial" charset="0"/>
              </a:rPr>
              <a:t>NESC Chief Engineers (NCE)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56A6B37C-D341-444A-818F-6927DB698460}"/>
              </a:ext>
            </a:extLst>
          </p:cNvPr>
          <p:cNvSpPr txBox="1"/>
          <p:nvPr/>
        </p:nvSpPr>
        <p:spPr>
          <a:xfrm>
            <a:off x="2488430" y="3129876"/>
            <a:ext cx="1188370" cy="33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800" b="1" dirty="0">
                <a:solidFill>
                  <a:prstClr val="black"/>
                </a:solidFill>
                <a:latin typeface="Helvetica" pitchFamily="2" charset="0"/>
                <a:ea typeface="Arial" charset="0"/>
                <a:cs typeface="Arial" charset="0"/>
              </a:rPr>
              <a:t>NESC Integration Office (NIO)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C8325343-547B-814D-BD06-F33CCF6110A4}"/>
              </a:ext>
            </a:extLst>
          </p:cNvPr>
          <p:cNvSpPr txBox="1"/>
          <p:nvPr/>
        </p:nvSpPr>
        <p:spPr>
          <a:xfrm>
            <a:off x="3568716" y="3072919"/>
            <a:ext cx="1188370" cy="460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800" b="1" dirty="0">
                <a:solidFill>
                  <a:prstClr val="black"/>
                </a:solidFill>
                <a:latin typeface="Helvetica" pitchFamily="2" charset="0"/>
                <a:ea typeface="Arial" charset="0"/>
                <a:cs typeface="Arial" charset="0"/>
              </a:rPr>
              <a:t>Management &amp; Technical Support Office (MTSO)</a:t>
            </a:r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79099C8D-0770-5C48-AC3B-A630C7D0E0F1}"/>
              </a:ext>
            </a:extLst>
          </p:cNvPr>
          <p:cNvCxnSpPr/>
          <p:nvPr/>
        </p:nvCxnSpPr>
        <p:spPr>
          <a:xfrm>
            <a:off x="859902" y="2351461"/>
            <a:ext cx="33604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01FB6681-9B81-8442-9B2D-5C10C628B695}"/>
              </a:ext>
            </a:extLst>
          </p:cNvPr>
          <p:cNvCxnSpPr/>
          <p:nvPr/>
        </p:nvCxnSpPr>
        <p:spPr>
          <a:xfrm>
            <a:off x="859902" y="4005116"/>
            <a:ext cx="33604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0CF7E285-44A0-C04A-BB54-60DBE15B147C}"/>
              </a:ext>
            </a:extLst>
          </p:cNvPr>
          <p:cNvCxnSpPr>
            <a:cxnSpLocks/>
          </p:cNvCxnSpPr>
          <p:nvPr/>
        </p:nvCxnSpPr>
        <p:spPr>
          <a:xfrm flipV="1">
            <a:off x="863676" y="2351461"/>
            <a:ext cx="0" cy="16517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73933815-912E-7446-BD49-69DBEF431DB7}"/>
              </a:ext>
            </a:extLst>
          </p:cNvPr>
          <p:cNvCxnSpPr>
            <a:cxnSpLocks/>
          </p:cNvCxnSpPr>
          <p:nvPr/>
        </p:nvCxnSpPr>
        <p:spPr>
          <a:xfrm flipV="1">
            <a:off x="863676" y="4005117"/>
            <a:ext cx="0" cy="251257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tangle 121">
            <a:extLst>
              <a:ext uri="{FF2B5EF4-FFF2-40B4-BE49-F238E27FC236}">
                <a16:creationId xmlns:a16="http://schemas.microsoft.com/office/drawing/2014/main" id="{B4F7BC4D-362F-EB48-8C37-5914D029F2F6}"/>
              </a:ext>
            </a:extLst>
          </p:cNvPr>
          <p:cNvSpPr/>
          <p:nvPr/>
        </p:nvSpPr>
        <p:spPr>
          <a:xfrm>
            <a:off x="1277142" y="4185480"/>
            <a:ext cx="3582602" cy="1378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9EB38920-5818-0A4D-BC3B-55FA3D0DA452}"/>
              </a:ext>
            </a:extLst>
          </p:cNvPr>
          <p:cNvSpPr txBox="1"/>
          <p:nvPr/>
        </p:nvSpPr>
        <p:spPr>
          <a:xfrm>
            <a:off x="1373970" y="4439670"/>
            <a:ext cx="3488779" cy="1058245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pPr defTabSz="91440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prstClr val="black"/>
                </a:solidFill>
                <a:latin typeface="Helvetica" pitchFamily="2" charset="0"/>
              </a:rPr>
              <a:t> Aerosciences</a:t>
            </a:r>
          </a:p>
          <a:p>
            <a:pPr defTabSz="91440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prstClr val="black"/>
                </a:solidFill>
                <a:latin typeface="Helvetica" pitchFamily="2" charset="0"/>
              </a:rPr>
              <a:t> Avionics</a:t>
            </a:r>
          </a:p>
          <a:p>
            <a:pPr defTabSz="91440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prstClr val="black"/>
                </a:solidFill>
                <a:latin typeface="Helvetica" pitchFamily="2" charset="0"/>
              </a:rPr>
              <a:t> Cryogenics</a:t>
            </a:r>
          </a:p>
          <a:p>
            <a:pPr defTabSz="91440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prstClr val="black"/>
                </a:solidFill>
                <a:latin typeface="Helvetica" pitchFamily="2" charset="0"/>
              </a:rPr>
              <a:t> Electrical Power</a:t>
            </a:r>
          </a:p>
          <a:p>
            <a:pPr defTabSz="91440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prstClr val="black"/>
                </a:solidFill>
                <a:latin typeface="Helvetica" pitchFamily="2" charset="0"/>
              </a:rPr>
              <a:t> Environmental   </a:t>
            </a:r>
          </a:p>
          <a:p>
            <a:pPr defTabSz="914400"/>
            <a:r>
              <a:rPr lang="en-US" sz="700" dirty="0">
                <a:solidFill>
                  <a:prstClr val="black"/>
                </a:solidFill>
                <a:latin typeface="Helvetica" pitchFamily="2" charset="0"/>
              </a:rPr>
              <a:t>  Control &amp; Life Support</a:t>
            </a:r>
          </a:p>
          <a:p>
            <a:pPr defTabSz="91440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prstClr val="black"/>
                </a:solidFill>
                <a:latin typeface="Helvetica" pitchFamily="2" charset="0"/>
              </a:rPr>
              <a:t> Flight Mechanics</a:t>
            </a:r>
          </a:p>
          <a:p>
            <a:pPr defTabSz="91440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prstClr val="black"/>
                </a:solidFill>
                <a:latin typeface="Helvetica" pitchFamily="2" charset="0"/>
              </a:rPr>
              <a:t> Guidance, Navigation, </a:t>
            </a:r>
          </a:p>
          <a:p>
            <a:pPr defTabSz="914400"/>
            <a:r>
              <a:rPr lang="en-US" sz="700" dirty="0">
                <a:solidFill>
                  <a:prstClr val="black"/>
                </a:solidFill>
                <a:latin typeface="Helvetica" pitchFamily="2" charset="0"/>
              </a:rPr>
              <a:t>  &amp; Control</a:t>
            </a:r>
          </a:p>
          <a:p>
            <a:pPr defTabSz="91440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prstClr val="black"/>
                </a:solidFill>
                <a:latin typeface="Helvetica" pitchFamily="2" charset="0"/>
              </a:rPr>
              <a:t> Human Factors</a:t>
            </a:r>
          </a:p>
          <a:p>
            <a:pPr defTabSz="91440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prstClr val="black"/>
                </a:solidFill>
                <a:latin typeface="Helvetica" pitchFamily="2" charset="0"/>
              </a:rPr>
              <a:t> Loads &amp; Dynamics</a:t>
            </a:r>
          </a:p>
          <a:p>
            <a:pPr defTabSz="91440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prstClr val="black"/>
                </a:solidFill>
                <a:latin typeface="Helvetica" pitchFamily="2" charset="0"/>
              </a:rPr>
              <a:t> Materials</a:t>
            </a:r>
          </a:p>
          <a:p>
            <a:pPr defTabSz="91440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prstClr val="black"/>
                </a:solidFill>
                <a:latin typeface="Helvetica" pitchFamily="2" charset="0"/>
              </a:rPr>
              <a:t> Mechanical Systems</a:t>
            </a:r>
          </a:p>
          <a:p>
            <a:pPr defTabSz="91440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prstClr val="black"/>
                </a:solidFill>
                <a:latin typeface="Helvetica" pitchFamily="2" charset="0"/>
              </a:rPr>
              <a:t> Nondestructive </a:t>
            </a:r>
          </a:p>
          <a:p>
            <a:pPr defTabSz="914400"/>
            <a:r>
              <a:rPr lang="en-US" sz="700" dirty="0">
                <a:solidFill>
                  <a:prstClr val="black"/>
                </a:solidFill>
                <a:latin typeface="Helvetica" pitchFamily="2" charset="0"/>
              </a:rPr>
              <a:t>  Evaluation</a:t>
            </a:r>
          </a:p>
          <a:p>
            <a:pPr defTabSz="91440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prstClr val="black"/>
                </a:solidFill>
                <a:latin typeface="Helvetica" pitchFamily="2" charset="0"/>
              </a:rPr>
              <a:t> Nuclear Power</a:t>
            </a:r>
          </a:p>
          <a:p>
            <a:pPr defTabSz="914400"/>
            <a:r>
              <a:rPr lang="en-US" sz="700" dirty="0">
                <a:solidFill>
                  <a:prstClr val="black"/>
                </a:solidFill>
                <a:latin typeface="Helvetica" pitchFamily="2" charset="0"/>
              </a:rPr>
              <a:t>  &amp; Propulsion</a:t>
            </a:r>
          </a:p>
          <a:p>
            <a:pPr defTabSz="91440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prstClr val="black"/>
                </a:solidFill>
                <a:latin typeface="Helvetica" pitchFamily="2" charset="0"/>
              </a:rPr>
              <a:t> Passive Thermal</a:t>
            </a:r>
          </a:p>
          <a:p>
            <a:pPr defTabSz="91440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prstClr val="black"/>
                </a:solidFill>
                <a:latin typeface="Helvetica" pitchFamily="2" charset="0"/>
              </a:rPr>
              <a:t> Propulsion</a:t>
            </a:r>
          </a:p>
          <a:p>
            <a:pPr defTabSz="91440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prstClr val="black"/>
                </a:solidFill>
                <a:latin typeface="Helvetica" pitchFamily="2" charset="0"/>
              </a:rPr>
              <a:t> Sensors &amp; </a:t>
            </a:r>
          </a:p>
          <a:p>
            <a:pPr defTabSz="914400"/>
            <a:r>
              <a:rPr lang="en-US" sz="700" dirty="0">
                <a:solidFill>
                  <a:prstClr val="black"/>
                </a:solidFill>
                <a:latin typeface="Helvetica" pitchFamily="2" charset="0"/>
              </a:rPr>
              <a:t>  Instrumentation</a:t>
            </a:r>
          </a:p>
          <a:p>
            <a:pPr defTabSz="91440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prstClr val="black"/>
                </a:solidFill>
                <a:latin typeface="Helvetica" pitchFamily="2" charset="0"/>
              </a:rPr>
              <a:t> Software</a:t>
            </a:r>
          </a:p>
          <a:p>
            <a:pPr defTabSz="91440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prstClr val="black"/>
                </a:solidFill>
                <a:latin typeface="Helvetica" pitchFamily="2" charset="0"/>
              </a:rPr>
              <a:t> Space Environments</a:t>
            </a:r>
          </a:p>
          <a:p>
            <a:pPr defTabSz="91440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prstClr val="black"/>
                </a:solidFill>
                <a:latin typeface="Helvetica" pitchFamily="2" charset="0"/>
              </a:rPr>
              <a:t> Structures</a:t>
            </a:r>
          </a:p>
          <a:p>
            <a:pPr defTabSz="914400">
              <a:buFont typeface="Arial" panose="020B0604020202020204" pitchFamily="34" charset="0"/>
              <a:buChar char="•"/>
            </a:pPr>
            <a:r>
              <a:rPr lang="en-US" sz="700" dirty="0">
                <a:solidFill>
                  <a:prstClr val="black"/>
                </a:solidFill>
                <a:latin typeface="Helvetica" pitchFamily="2" charset="0"/>
              </a:rPr>
              <a:t> Systems Engineering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19F4CFED-A5BC-404E-B986-28F6793B1879}"/>
              </a:ext>
            </a:extLst>
          </p:cNvPr>
          <p:cNvSpPr/>
          <p:nvPr/>
        </p:nvSpPr>
        <p:spPr>
          <a:xfrm>
            <a:off x="2077730" y="4232945"/>
            <a:ext cx="1960565" cy="2300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US" sz="900" b="1" dirty="0">
                <a:solidFill>
                  <a:prstClr val="black"/>
                </a:solidFill>
                <a:latin typeface="Helvetica" pitchFamily="2" charset="0"/>
              </a:rPr>
              <a:t>TECHNICAL DISCIPLINE TEAMS</a:t>
            </a:r>
          </a:p>
        </p:txBody>
      </p:sp>
      <p:sp>
        <p:nvSpPr>
          <p:cNvPr id="125" name="Triangle 124">
            <a:extLst>
              <a:ext uri="{FF2B5EF4-FFF2-40B4-BE49-F238E27FC236}">
                <a16:creationId xmlns:a16="http://schemas.microsoft.com/office/drawing/2014/main" id="{F6198789-744F-0E42-9698-711F7F8ED18D}"/>
              </a:ext>
            </a:extLst>
          </p:cNvPr>
          <p:cNvSpPr/>
          <p:nvPr/>
        </p:nvSpPr>
        <p:spPr>
          <a:xfrm>
            <a:off x="2969896" y="5599914"/>
            <a:ext cx="188184" cy="9588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Arial" panose="020B0604020202020204"/>
            </a:endParaRP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0C19731E-723B-BF4C-9F8C-6CB05172CA7B}"/>
              </a:ext>
            </a:extLst>
          </p:cNvPr>
          <p:cNvGrpSpPr/>
          <p:nvPr/>
        </p:nvGrpSpPr>
        <p:grpSpPr>
          <a:xfrm>
            <a:off x="1506786" y="5917986"/>
            <a:ext cx="3194082" cy="568561"/>
            <a:chOff x="8105692" y="5493128"/>
            <a:chExt cx="3204900" cy="570487"/>
          </a:xfrm>
        </p:grpSpPr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2A1B4278-3FFF-AA41-BEDD-3205A17FA70D}"/>
                </a:ext>
              </a:extLst>
            </p:cNvPr>
            <p:cNvSpPr/>
            <p:nvPr/>
          </p:nvSpPr>
          <p:spPr>
            <a:xfrm>
              <a:off x="8738971" y="5502667"/>
              <a:ext cx="2569117" cy="55396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dirty="0">
                <a:solidFill>
                  <a:prstClr val="white"/>
                </a:solidFill>
                <a:latin typeface="Arial" panose="020B0604020202020204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F57534B2-3150-CE48-B2E0-539A5807C5B3}"/>
                </a:ext>
              </a:extLst>
            </p:cNvPr>
            <p:cNvSpPr/>
            <p:nvPr/>
          </p:nvSpPr>
          <p:spPr>
            <a:xfrm>
              <a:off x="8807755" y="5676574"/>
              <a:ext cx="562152" cy="323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dirty="0">
                <a:solidFill>
                  <a:prstClr val="white"/>
                </a:solidFill>
                <a:latin typeface="Arial" panose="020B0604020202020204"/>
              </a:endParaRP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871DB3BF-28CE-B648-A17B-92E4C5E7A0C9}"/>
                </a:ext>
              </a:extLst>
            </p:cNvPr>
            <p:cNvSpPr txBox="1"/>
            <p:nvPr/>
          </p:nvSpPr>
          <p:spPr>
            <a:xfrm>
              <a:off x="8738972" y="5493128"/>
              <a:ext cx="254102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sz="700" b="1" dirty="0">
                  <a:solidFill>
                    <a:prstClr val="black"/>
                  </a:solidFill>
                  <a:latin typeface="Helvetica" pitchFamily="2" charset="0"/>
                </a:rPr>
                <a:t>External Partners</a:t>
              </a: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39B366E6-7679-8749-9E6E-9506307ABE1F}"/>
                </a:ext>
              </a:extLst>
            </p:cNvPr>
            <p:cNvSpPr/>
            <p:nvPr/>
          </p:nvSpPr>
          <p:spPr>
            <a:xfrm>
              <a:off x="9428521" y="5676574"/>
              <a:ext cx="562152" cy="323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dirty="0">
                <a:solidFill>
                  <a:prstClr val="white"/>
                </a:solidFill>
                <a:latin typeface="Arial" panose="020B0604020202020204"/>
              </a:endParaRP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9D680BB3-FF86-D046-8390-F370F39EEB28}"/>
                </a:ext>
              </a:extLst>
            </p:cNvPr>
            <p:cNvSpPr/>
            <p:nvPr/>
          </p:nvSpPr>
          <p:spPr>
            <a:xfrm>
              <a:off x="10038121" y="5676574"/>
              <a:ext cx="562152" cy="323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dirty="0">
                <a:solidFill>
                  <a:prstClr val="white"/>
                </a:solidFill>
                <a:latin typeface="Arial" panose="020B0604020202020204"/>
              </a:endParaRP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A91B923A-D90F-0644-89B8-AAC68318B603}"/>
                </a:ext>
              </a:extLst>
            </p:cNvPr>
            <p:cNvSpPr/>
            <p:nvPr/>
          </p:nvSpPr>
          <p:spPr>
            <a:xfrm>
              <a:off x="10658887" y="5676574"/>
              <a:ext cx="562152" cy="323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dirty="0">
                <a:solidFill>
                  <a:prstClr val="white"/>
                </a:solidFill>
                <a:latin typeface="Arial" panose="020B0604020202020204"/>
              </a:endParaRP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770E7495-2D72-F54D-9B60-F5E833CF0911}"/>
                </a:ext>
              </a:extLst>
            </p:cNvPr>
            <p:cNvSpPr txBox="1"/>
            <p:nvPr/>
          </p:nvSpPr>
          <p:spPr>
            <a:xfrm>
              <a:off x="9398124" y="5692406"/>
              <a:ext cx="6352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sz="700" b="1" dirty="0">
                  <a:solidFill>
                    <a:prstClr val="black"/>
                  </a:solidFill>
                  <a:latin typeface="Helvetica" pitchFamily="2" charset="0"/>
                </a:rPr>
                <a:t>Academia</a:t>
              </a:r>
            </a:p>
            <a:p>
              <a:pPr algn="ctr" defTabSz="914400"/>
              <a:r>
                <a:rPr lang="en-US" sz="700" b="1" dirty="0">
                  <a:solidFill>
                    <a:prstClr val="black"/>
                  </a:solidFill>
                  <a:latin typeface="Helvetica" pitchFamily="2" charset="0"/>
                </a:rPr>
                <a:t>3%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D0F6AAF1-BA03-7E47-8116-3A924F8150D0}"/>
                </a:ext>
              </a:extLst>
            </p:cNvPr>
            <p:cNvSpPr txBox="1"/>
            <p:nvPr/>
          </p:nvSpPr>
          <p:spPr>
            <a:xfrm>
              <a:off x="9996951" y="5691220"/>
              <a:ext cx="6532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sz="700" b="1" dirty="0">
                  <a:solidFill>
                    <a:prstClr val="black"/>
                  </a:solidFill>
                  <a:latin typeface="Helvetica" pitchFamily="2" charset="0"/>
                </a:rPr>
                <a:t>Other Gov.</a:t>
              </a:r>
            </a:p>
            <a:p>
              <a:pPr algn="ctr" defTabSz="914400"/>
              <a:r>
                <a:rPr lang="en-US" sz="700" b="1" dirty="0">
                  <a:solidFill>
                    <a:prstClr val="black"/>
                  </a:solidFill>
                  <a:latin typeface="Helvetica" pitchFamily="2" charset="0"/>
                </a:rPr>
                <a:t>1%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DFF23DFE-971A-5342-B27F-4FF2252D6123}"/>
                </a:ext>
              </a:extLst>
            </p:cNvPr>
            <p:cNvSpPr txBox="1"/>
            <p:nvPr/>
          </p:nvSpPr>
          <p:spPr>
            <a:xfrm>
              <a:off x="10577632" y="5696975"/>
              <a:ext cx="7329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sz="700" b="1" dirty="0">
                  <a:solidFill>
                    <a:prstClr val="black"/>
                  </a:solidFill>
                  <a:latin typeface="Helvetica" pitchFamily="2" charset="0"/>
                </a:rPr>
                <a:t>Consultants</a:t>
              </a:r>
            </a:p>
            <a:p>
              <a:pPr algn="ctr" defTabSz="914400"/>
              <a:r>
                <a:rPr lang="en-US" sz="700" b="1" dirty="0">
                  <a:solidFill>
                    <a:prstClr val="black"/>
                  </a:solidFill>
                  <a:latin typeface="Helvetica" pitchFamily="2" charset="0"/>
                </a:rPr>
                <a:t>1%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B78D614F-6BD1-CB4D-B2A9-4A665AC41C89}"/>
                </a:ext>
              </a:extLst>
            </p:cNvPr>
            <p:cNvSpPr txBox="1"/>
            <p:nvPr/>
          </p:nvSpPr>
          <p:spPr>
            <a:xfrm>
              <a:off x="8816093" y="5695885"/>
              <a:ext cx="5486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sz="700" b="1" dirty="0">
                  <a:solidFill>
                    <a:prstClr val="black"/>
                  </a:solidFill>
                  <a:latin typeface="Helvetica" pitchFamily="2" charset="0"/>
                </a:rPr>
                <a:t>Industry</a:t>
              </a:r>
            </a:p>
            <a:p>
              <a:pPr algn="ctr" defTabSz="914400"/>
              <a:r>
                <a:rPr lang="en-US" sz="700" b="1" dirty="0">
                  <a:solidFill>
                    <a:prstClr val="black"/>
                  </a:solidFill>
                  <a:latin typeface="Helvetica" pitchFamily="2" charset="0"/>
                </a:rPr>
                <a:t>22%</a:t>
              </a:r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96A755D1-FAC9-2D4F-BE5A-13FF2CC48C7F}"/>
                </a:ext>
              </a:extLst>
            </p:cNvPr>
            <p:cNvSpPr/>
            <p:nvPr/>
          </p:nvSpPr>
          <p:spPr>
            <a:xfrm>
              <a:off x="8105692" y="5503545"/>
              <a:ext cx="569891" cy="56007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 dirty="0">
                <a:solidFill>
                  <a:prstClr val="white"/>
                </a:solidFill>
                <a:latin typeface="Arial" panose="020B0604020202020204"/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A71BDFD2-20CF-784D-A45E-780BBCBDA2DE}"/>
                </a:ext>
              </a:extLst>
            </p:cNvPr>
            <p:cNvSpPr txBox="1"/>
            <p:nvPr/>
          </p:nvSpPr>
          <p:spPr>
            <a:xfrm>
              <a:off x="8116011" y="5644212"/>
              <a:ext cx="54864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sz="700" b="1" dirty="0">
                  <a:solidFill>
                    <a:prstClr val="black"/>
                  </a:solidFill>
                  <a:latin typeface="Helvetica" pitchFamily="2" charset="0"/>
                </a:rPr>
                <a:t>NASA</a:t>
              </a:r>
            </a:p>
            <a:p>
              <a:pPr algn="ctr" defTabSz="914400"/>
              <a:r>
                <a:rPr lang="en-US" sz="700" b="1" dirty="0">
                  <a:solidFill>
                    <a:prstClr val="black"/>
                  </a:solidFill>
                  <a:latin typeface="Helvetica" pitchFamily="2" charset="0"/>
                </a:rPr>
                <a:t>73%</a:t>
              </a:r>
            </a:p>
          </p:txBody>
        </p: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0601E7C1-C471-3B4A-8236-8818FDA322C8}"/>
                </a:ext>
              </a:extLst>
            </p:cNvPr>
            <p:cNvCxnSpPr>
              <a:cxnSpLocks/>
            </p:cNvCxnSpPr>
            <p:nvPr/>
          </p:nvCxnSpPr>
          <p:spPr>
            <a:xfrm>
              <a:off x="10429875" y="5587365"/>
              <a:ext cx="65151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1E9B6091-85EF-084E-80DB-50FFAEEB13B7}"/>
                </a:ext>
              </a:extLst>
            </p:cNvPr>
            <p:cNvCxnSpPr>
              <a:cxnSpLocks/>
            </p:cNvCxnSpPr>
            <p:nvPr/>
          </p:nvCxnSpPr>
          <p:spPr>
            <a:xfrm>
              <a:off x="8915400" y="5587365"/>
              <a:ext cx="65151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Rectangle 126">
            <a:extLst>
              <a:ext uri="{FF2B5EF4-FFF2-40B4-BE49-F238E27FC236}">
                <a16:creationId xmlns:a16="http://schemas.microsoft.com/office/drawing/2014/main" id="{069376EB-94AA-5C4D-B052-6D052DF6A9CD}"/>
              </a:ext>
            </a:extLst>
          </p:cNvPr>
          <p:cNvSpPr/>
          <p:nvPr/>
        </p:nvSpPr>
        <p:spPr>
          <a:xfrm>
            <a:off x="2068145" y="5681554"/>
            <a:ext cx="1979736" cy="2300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US" sz="900" b="1" dirty="0">
                <a:solidFill>
                  <a:prstClr val="black"/>
                </a:solidFill>
                <a:latin typeface="Helvetica" pitchFamily="2" charset="0"/>
              </a:rPr>
              <a:t>MORE THAN 995 TDT MEMBERS</a:t>
            </a:r>
          </a:p>
        </p:txBody>
      </p: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3793F93F-216F-EE4D-B939-4DEB0D926BEC}"/>
              </a:ext>
            </a:extLst>
          </p:cNvPr>
          <p:cNvCxnSpPr/>
          <p:nvPr/>
        </p:nvCxnSpPr>
        <p:spPr>
          <a:xfrm>
            <a:off x="859902" y="6511228"/>
            <a:ext cx="33604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AE75535A-89D9-6745-AEDD-8A68B1A37C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705190" y="1177704"/>
            <a:ext cx="751477" cy="624303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3647349" y="4798504"/>
            <a:ext cx="541136" cy="13754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EB93D8D-826A-D940-B743-4F78D1D4393B}"/>
              </a:ext>
            </a:extLst>
          </p:cNvPr>
          <p:cNvSpPr txBox="1"/>
          <p:nvPr/>
        </p:nvSpPr>
        <p:spPr>
          <a:xfrm rot="16200000">
            <a:off x="-730957" y="2951712"/>
            <a:ext cx="2262444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900" b="1" dirty="0">
                <a:solidFill>
                  <a:prstClr val="black"/>
                </a:solidFill>
                <a:latin typeface="Helvetica" pitchFamily="2" charset="0"/>
              </a:rPr>
              <a:t>NASA OFFICE OF </a:t>
            </a:r>
            <a:r>
              <a:rPr lang="en-US" sz="900" b="1" dirty="0">
                <a:solidFill>
                  <a:prstClr val="black"/>
                </a:solidFill>
                <a:latin typeface="Helvetica" pitchFamily="2" charset="0"/>
              </a:rPr>
              <a:t>SAFETY AND MISSION ASSURANCE</a:t>
            </a:r>
            <a:endParaRPr lang="en-US" sz="900" b="1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63" name="Triangle 93">
            <a:extLst>
              <a:ext uri="{FF2B5EF4-FFF2-40B4-BE49-F238E27FC236}">
                <a16:creationId xmlns:a16="http://schemas.microsoft.com/office/drawing/2014/main" id="{B2FF6EE6-F908-044B-91AC-7FFA3B051EFC}"/>
              </a:ext>
            </a:extLst>
          </p:cNvPr>
          <p:cNvSpPr/>
          <p:nvPr/>
        </p:nvSpPr>
        <p:spPr>
          <a:xfrm>
            <a:off x="298020" y="1840119"/>
            <a:ext cx="188184" cy="9588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Arial" panose="020B0604020202020204"/>
            </a:endParaRP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AE75535A-89D9-6745-AEDD-8A68B1A37C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374" y="1177704"/>
            <a:ext cx="751477" cy="624303"/>
          </a:xfrm>
          <a:prstGeom prst="rect">
            <a:avLst/>
          </a:prstGeom>
        </p:spPr>
      </p:pic>
      <p:sp>
        <p:nvSpPr>
          <p:cNvPr id="66" name="Rounded Rectangle 65"/>
          <p:cNvSpPr/>
          <p:nvPr/>
        </p:nvSpPr>
        <p:spPr>
          <a:xfrm>
            <a:off x="2658740" y="2684764"/>
            <a:ext cx="855598" cy="24043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42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3">
            <a:extLst>
              <a:ext uri="{FF2B5EF4-FFF2-40B4-BE49-F238E27FC236}">
                <a16:creationId xmlns:a16="http://schemas.microsoft.com/office/drawing/2014/main" id="{38C33DF2-EC42-FF43-958C-796DCA1735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57465" y="290781"/>
            <a:ext cx="8311516" cy="456287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NASA Technical Fellows</a:t>
            </a:r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34FF80D6-9E6B-A748-A246-C101E9B8CF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72333" y="1790634"/>
            <a:ext cx="6359614" cy="5183477"/>
          </a:xfrm>
        </p:spPr>
        <p:txBody>
          <a:bodyPr>
            <a:normAutofit/>
          </a:bodyPr>
          <a:lstStyle/>
          <a:p>
            <a:pPr marL="285750" indent="-285750" algn="l">
              <a:lnSpc>
                <a:spcPct val="100000"/>
              </a:lnSpc>
              <a:spcBef>
                <a:spcPts val="3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Technical Fellows </a:t>
            </a:r>
            <a:r>
              <a:rPr lang="en-US" sz="1600" dirty="0" smtClean="0"/>
              <a:t>actively support NASA’s </a:t>
            </a:r>
            <a:r>
              <a:rPr lang="en-US" sz="1600" dirty="0"/>
              <a:t>safety and mission success goals by providing a resource for independent test, analysis and evaluation of the Agency’s most difficult technical </a:t>
            </a:r>
            <a:r>
              <a:rPr lang="en-US" sz="1600" dirty="0" smtClean="0"/>
              <a:t>problems</a:t>
            </a:r>
            <a:endParaRPr lang="en-US" sz="1600" dirty="0"/>
          </a:p>
          <a:p>
            <a:pPr marL="285750" indent="-285750" algn="l">
              <a:lnSpc>
                <a:spcPct val="100000"/>
              </a:lnSpc>
              <a:spcBef>
                <a:spcPts val="3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Technical Fellows </a:t>
            </a:r>
            <a:r>
              <a:rPr lang="en-US" sz="1600" dirty="0" smtClean="0"/>
              <a:t>create Technical </a:t>
            </a:r>
            <a:r>
              <a:rPr lang="en-US" sz="1600" dirty="0"/>
              <a:t>Discipline Teams (TDTs) </a:t>
            </a:r>
            <a:r>
              <a:rPr lang="en-US" sz="1600" dirty="0" smtClean="0"/>
              <a:t>to provide a </a:t>
            </a:r>
            <a:r>
              <a:rPr lang="en-US" sz="1600" dirty="0"/>
              <a:t>“technical backbone</a:t>
            </a:r>
            <a:r>
              <a:rPr lang="en-US" sz="1600" dirty="0" smtClean="0"/>
              <a:t>” of experts </a:t>
            </a:r>
          </a:p>
          <a:p>
            <a:pPr marL="285750" indent="-285750" algn="l">
              <a:lnSpc>
                <a:spcPct val="100000"/>
              </a:lnSpc>
              <a:spcBef>
                <a:spcPts val="3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Technical </a:t>
            </a:r>
            <a:r>
              <a:rPr lang="en-US" sz="1600" dirty="0"/>
              <a:t>Fellows are the Agency-wide stewards of and advocates for their individual disciplines </a:t>
            </a:r>
          </a:p>
          <a:p>
            <a:pPr marL="285750" indent="-285750" algn="l">
              <a:lnSpc>
                <a:spcPct val="100000"/>
              </a:lnSpc>
              <a:spcBef>
                <a:spcPts val="3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Technical Fellows provide unique overarching NASA-wide technical </a:t>
            </a:r>
            <a:r>
              <a:rPr lang="en-US" sz="1600" dirty="0" smtClean="0"/>
              <a:t>perspectives for their discipline</a:t>
            </a:r>
            <a:endParaRPr lang="en-US" sz="1600" dirty="0"/>
          </a:p>
          <a:p>
            <a:pPr marL="285750" indent="-285750" algn="l">
              <a:lnSpc>
                <a:spcPct val="100000"/>
              </a:lnSpc>
              <a:spcBef>
                <a:spcPts val="3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Provide discipline specific consistency </a:t>
            </a:r>
            <a:r>
              <a:rPr lang="en-US" sz="1600" dirty="0"/>
              <a:t>across </a:t>
            </a:r>
            <a:r>
              <a:rPr lang="en-US" sz="1600" dirty="0" smtClean="0"/>
              <a:t>NASA’s Agency-level specifications, standards </a:t>
            </a:r>
            <a:r>
              <a:rPr lang="en-US" sz="1600" dirty="0"/>
              <a:t>and </a:t>
            </a:r>
            <a:r>
              <a:rPr lang="en-US" sz="1600" dirty="0" smtClean="0"/>
              <a:t>tailoring</a:t>
            </a:r>
          </a:p>
          <a:p>
            <a:pPr marL="285750" indent="-285750" algn="l">
              <a:lnSpc>
                <a:spcPct val="100000"/>
              </a:lnSpc>
              <a:spcBef>
                <a:spcPts val="3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Ensure </a:t>
            </a:r>
            <a:r>
              <a:rPr lang="en-US" sz="1600" dirty="0"/>
              <a:t>lessons learned are identified, widely shared across engineering organizations, and incorporated into Agency processes</a:t>
            </a:r>
          </a:p>
          <a:p>
            <a:pPr marL="285750" indent="-285750" algn="l">
              <a:lnSpc>
                <a:spcPct val="100000"/>
              </a:lnSpc>
              <a:spcBef>
                <a:spcPts val="3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</a:t>
            </a:r>
            <a:r>
              <a:rPr lang="en-US" sz="1600" dirty="0" smtClean="0"/>
              <a:t>ssess and advance the state of their disciplines for readiness to </a:t>
            </a:r>
            <a:r>
              <a:rPr lang="en-US" sz="1600" dirty="0"/>
              <a:t>execute current and future </a:t>
            </a:r>
            <a:r>
              <a:rPr lang="en-US" sz="1600" dirty="0" smtClean="0"/>
              <a:t>missions</a:t>
            </a:r>
            <a:endParaRPr lang="en-US" sz="16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3663F1-A4A4-644F-B15D-A9A915DE9C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145"/>
          <a:stretch/>
        </p:blipFill>
        <p:spPr>
          <a:xfrm rot="16200000">
            <a:off x="-1467710" y="2904161"/>
            <a:ext cx="5413665" cy="2494012"/>
          </a:xfrm>
          <a:prstGeom prst="rect">
            <a:avLst/>
          </a:prstGeom>
          <a:solidFill>
            <a:srgbClr val="020202"/>
          </a:solidFill>
        </p:spPr>
      </p:pic>
      <p:sp>
        <p:nvSpPr>
          <p:cNvPr id="19" name="Title 2">
            <a:extLst>
              <a:ext uri="{FF2B5EF4-FFF2-40B4-BE49-F238E27FC236}">
                <a16:creationId xmlns:a16="http://schemas.microsoft.com/office/drawing/2014/main" id="{EAD3443D-E506-C641-A7A9-7F587A8E944A}"/>
              </a:ext>
            </a:extLst>
          </p:cNvPr>
          <p:cNvSpPr txBox="1">
            <a:spLocks/>
          </p:cNvSpPr>
          <p:nvPr/>
        </p:nvSpPr>
        <p:spPr>
          <a:xfrm>
            <a:off x="-7884" y="5307782"/>
            <a:ext cx="2494013" cy="136985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98000"/>
              </a:prstClr>
            </a:outerShdw>
          </a:effectLst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 baseline="0">
                <a:solidFill>
                  <a:schemeClr val="bg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1200" i="1" dirty="0">
                <a:solidFill>
                  <a:prstClr val="white"/>
                </a:solidFill>
              </a:rPr>
              <a:t>NASA's senior technical experts. They assemble and provide leadership for the Technical Discipline Teams as such they sponsor discipline-enhancing activities and educate the Agency.</a:t>
            </a:r>
          </a:p>
        </p:txBody>
      </p:sp>
      <p:sp>
        <p:nvSpPr>
          <p:cNvPr id="20" name="Title 2">
            <a:extLst>
              <a:ext uri="{FF2B5EF4-FFF2-40B4-BE49-F238E27FC236}">
                <a16:creationId xmlns:a16="http://schemas.microsoft.com/office/drawing/2014/main" id="{0248162C-7B6B-7643-B020-E56428B31982}"/>
              </a:ext>
            </a:extLst>
          </p:cNvPr>
          <p:cNvSpPr txBox="1">
            <a:spLocks/>
          </p:cNvSpPr>
          <p:nvPr/>
        </p:nvSpPr>
        <p:spPr>
          <a:xfrm>
            <a:off x="78320" y="4493765"/>
            <a:ext cx="4447716" cy="61898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0" i="0" kern="1200" baseline="0">
                <a:solidFill>
                  <a:schemeClr val="bg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pPr algn="l"/>
            <a:r>
              <a:rPr lang="en-US" sz="2200" b="1" dirty="0">
                <a:solidFill>
                  <a:prstClr val="white"/>
                </a:solidFill>
              </a:rPr>
              <a:t>NASA Technical</a:t>
            </a:r>
          </a:p>
          <a:p>
            <a:pPr algn="l"/>
            <a:r>
              <a:rPr lang="en-US" sz="2200" b="1" dirty="0">
                <a:solidFill>
                  <a:prstClr val="white"/>
                </a:solidFill>
              </a:rPr>
              <a:t>Fellows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5573AB0-DA16-0E42-82C5-44074E9030A1}"/>
              </a:ext>
            </a:extLst>
          </p:cNvPr>
          <p:cNvCxnSpPr/>
          <p:nvPr/>
        </p:nvCxnSpPr>
        <p:spPr>
          <a:xfrm>
            <a:off x="91871" y="5247458"/>
            <a:ext cx="258493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DE9789D9-73B8-8E41-A337-287024C3FDA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58" y="3267450"/>
            <a:ext cx="1349514" cy="11149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itle 3">
            <a:extLst>
              <a:ext uri="{FF2B5EF4-FFF2-40B4-BE49-F238E27FC236}">
                <a16:creationId xmlns:a16="http://schemas.microsoft.com/office/drawing/2014/main" id="{D80B6705-5B36-154A-AA5C-67F94FCBF61C}"/>
              </a:ext>
            </a:extLst>
          </p:cNvPr>
          <p:cNvSpPr txBox="1">
            <a:spLocks/>
          </p:cNvSpPr>
          <p:nvPr/>
        </p:nvSpPr>
        <p:spPr>
          <a:xfrm>
            <a:off x="-326814" y="668432"/>
            <a:ext cx="5625885" cy="45628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0" i="0" kern="1200" baseline="0">
                <a:solidFill>
                  <a:schemeClr val="bg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sz="2400" i="1" dirty="0">
                <a:solidFill>
                  <a:prstClr val="white"/>
                </a:solidFill>
              </a:rPr>
              <a:t>NASA’s Senior Technical Experts</a:t>
            </a:r>
          </a:p>
        </p:txBody>
      </p:sp>
    </p:spTree>
    <p:extLst>
      <p:ext uri="{BB962C8B-B14F-4D97-AF65-F5344CB8AC3E}">
        <p14:creationId xmlns:p14="http://schemas.microsoft.com/office/powerpoint/2010/main" val="178055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D342E799-14D8-E849-A123-DB4C26AFE288}"/>
              </a:ext>
            </a:extLst>
          </p:cNvPr>
          <p:cNvSpPr txBox="1"/>
          <p:nvPr/>
        </p:nvSpPr>
        <p:spPr>
          <a:xfrm>
            <a:off x="5659703" y="1609548"/>
            <a:ext cx="3326641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 panose="020B0604020202020204"/>
              </a:rPr>
              <a:t>1027 Total Accepted Requests                       since 2003</a:t>
            </a:r>
          </a:p>
          <a:p>
            <a:pPr marL="285750" indent="-285750" defTabSz="9144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 panose="020B0604020202020204"/>
              </a:rPr>
              <a:t>86 Accepted Requests in FY20</a:t>
            </a:r>
          </a:p>
          <a:p>
            <a:pPr marL="285750" indent="-285750" defTabSz="9144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 panose="020B0604020202020204"/>
              </a:rPr>
              <a:t>59 Accepted Requests Yearly Average for 2004-2020</a:t>
            </a:r>
          </a:p>
          <a:p>
            <a:pPr marL="285750" indent="-285750" defTabSz="9144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 panose="020B0604020202020204"/>
              </a:rPr>
              <a:t>78 Completed Requests in FY20</a:t>
            </a:r>
          </a:p>
          <a:p>
            <a:pPr marL="285750" indent="-285750" defTabSz="9144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 panose="020B0604020202020204"/>
              </a:rPr>
              <a:t>142 In-Progress Requests</a:t>
            </a:r>
          </a:p>
          <a:p>
            <a:pPr marL="285750" indent="-285750" defTabSz="9144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Arial" panose="020B0604020202020204"/>
              </a:rPr>
              <a:t>21 Accepted Requests so far in FY21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D345CBC-1D64-9B45-85A5-7950BABA1539}"/>
              </a:ext>
            </a:extLst>
          </p:cNvPr>
          <p:cNvSpPr/>
          <p:nvPr/>
        </p:nvSpPr>
        <p:spPr>
          <a:xfrm>
            <a:off x="1134145" y="6376613"/>
            <a:ext cx="297002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en-US" sz="800" b="1" dirty="0">
                <a:solidFill>
                  <a:prstClr val="black"/>
                </a:solidFill>
                <a:latin typeface="Helvetica" pitchFamily="2" charset="0"/>
              </a:rPr>
              <a:t>Data as of December 31, 2020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931D199-8CB3-0C45-976A-F4ED3FF57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Sources of Accepted Requests</a:t>
            </a:r>
          </a:p>
        </p:txBody>
      </p:sp>
      <p:sp>
        <p:nvSpPr>
          <p:cNvPr id="68" name="Title 10">
            <a:extLst>
              <a:ext uri="{FF2B5EF4-FFF2-40B4-BE49-F238E27FC236}">
                <a16:creationId xmlns:a16="http://schemas.microsoft.com/office/drawing/2014/main" id="{85BC16D9-C735-2248-9491-0EA69D8C3C31}"/>
              </a:ext>
            </a:extLst>
          </p:cNvPr>
          <p:cNvSpPr txBox="1">
            <a:spLocks/>
          </p:cNvSpPr>
          <p:nvPr/>
        </p:nvSpPr>
        <p:spPr>
          <a:xfrm>
            <a:off x="-223676" y="5398550"/>
            <a:ext cx="6741040" cy="45628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0" i="0" kern="1200" baseline="0">
                <a:solidFill>
                  <a:schemeClr val="bg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prstClr val="black"/>
                </a:solidFill>
              </a:rPr>
              <a:t>Sources of Accepted Requests </a:t>
            </a:r>
            <a:r>
              <a:rPr lang="en-US" sz="1200" dirty="0">
                <a:solidFill>
                  <a:prstClr val="black"/>
                </a:solidFill>
              </a:rPr>
              <a:t>(FY04-FY21)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42" y="2089520"/>
            <a:ext cx="5410820" cy="312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43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F019-45BC-4C44-8538-E9DD0C526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322" y="122316"/>
            <a:ext cx="7886700" cy="994172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What is a Software </a:t>
            </a:r>
            <a:r>
              <a:rPr lang="en-US" dirty="0">
                <a:solidFill>
                  <a:srgbClr val="FFFF00"/>
                </a:solidFill>
              </a:rPr>
              <a:t>T</a:t>
            </a:r>
            <a:r>
              <a:rPr lang="en-US" dirty="0" smtClean="0">
                <a:solidFill>
                  <a:srgbClr val="FFFF00"/>
                </a:solidFill>
              </a:rPr>
              <a:t>ech </a:t>
            </a:r>
            <a:r>
              <a:rPr lang="en-US" dirty="0">
                <a:solidFill>
                  <a:srgbClr val="FFFF00"/>
                </a:solidFill>
              </a:rPr>
              <a:t>F</a:t>
            </a:r>
            <a:r>
              <a:rPr lang="en-US" dirty="0" smtClean="0">
                <a:solidFill>
                  <a:srgbClr val="FFFF00"/>
                </a:solidFill>
              </a:rPr>
              <a:t>ellow?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C7C55-B740-4F00-9A02-A72A0AA62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322" y="1116489"/>
            <a:ext cx="8256464" cy="5071661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Perform Software-related Technical Assessments to Assist NASA programs and projects</a:t>
            </a:r>
          </a:p>
          <a:p>
            <a:r>
              <a:rPr lang="en-US" dirty="0" smtClean="0"/>
              <a:t>Provide Stewardship for the software discipline across NASA centers</a:t>
            </a:r>
          </a:p>
          <a:p>
            <a:pPr lvl="1"/>
            <a:r>
              <a:rPr lang="en-US" dirty="0" smtClean="0"/>
              <a:t>Advance the State of the Discipline</a:t>
            </a:r>
          </a:p>
          <a:p>
            <a:pPr lvl="1"/>
            <a:r>
              <a:rPr lang="en-US" dirty="0" smtClean="0"/>
              <a:t>Advocate for the discipline</a:t>
            </a:r>
          </a:p>
          <a:p>
            <a:r>
              <a:rPr lang="en-US" dirty="0" smtClean="0"/>
              <a:t>Keeper of Software Standards &amp; Practices</a:t>
            </a:r>
          </a:p>
          <a:p>
            <a:pPr lvl="1"/>
            <a:r>
              <a:rPr lang="en-US" dirty="0" smtClean="0"/>
              <a:t>NPR 7150.2C – NASA Software Engineering Requirements Standard</a:t>
            </a:r>
          </a:p>
          <a:p>
            <a:pPr lvl="1"/>
            <a:r>
              <a:rPr lang="en-US" dirty="0" smtClean="0"/>
              <a:t>CMMI appraisals, training</a:t>
            </a:r>
          </a:p>
          <a:p>
            <a:pPr lvl="1"/>
            <a:endParaRPr lang="en-US" dirty="0" smtClean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226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F019-45BC-4C44-8538-E9DD0C526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322" y="122316"/>
            <a:ext cx="7886700" cy="994172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FF00"/>
                </a:solidFill>
              </a:rPr>
              <a:t>Recent Activities (2020) - Assessments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C7C55-B740-4F00-9A02-A72A0AA62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322" y="1116489"/>
            <a:ext cx="8256464" cy="5071661"/>
          </a:xfrm>
        </p:spPr>
        <p:txBody>
          <a:bodyPr>
            <a:normAutofit fontScale="85000" lnSpcReduction="20000"/>
          </a:bodyPr>
          <a:lstStyle/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Assessments / Reviews</a:t>
            </a:r>
          </a:p>
          <a:p>
            <a:pPr lvl="1"/>
            <a:r>
              <a:rPr lang="en-US" dirty="0" smtClean="0"/>
              <a:t>Boeing Orbital Fligh</a:t>
            </a:r>
            <a:r>
              <a:rPr lang="en-US" dirty="0" smtClean="0"/>
              <a:t>t Test (OFT)-1 Investigation &amp; Lessons Learned</a:t>
            </a:r>
          </a:p>
          <a:p>
            <a:pPr lvl="1"/>
            <a:r>
              <a:rPr lang="en-US" dirty="0" smtClean="0"/>
              <a:t>SpaceX Software Common Cause Assessment</a:t>
            </a:r>
          </a:p>
          <a:p>
            <a:pPr lvl="1"/>
            <a:r>
              <a:rPr lang="en-US" dirty="0" smtClean="0"/>
              <a:t>Artemis Program Software Hazards Assessment</a:t>
            </a:r>
            <a:endParaRPr lang="en-US" dirty="0" smtClean="0"/>
          </a:p>
          <a:p>
            <a:pPr lvl="1"/>
            <a:r>
              <a:rPr lang="en-US" dirty="0" smtClean="0"/>
              <a:t>Software Cyclomatic Complexity Assessment</a:t>
            </a:r>
          </a:p>
          <a:p>
            <a:pPr lvl="1"/>
            <a:r>
              <a:rPr lang="en-US" dirty="0" smtClean="0"/>
              <a:t>Automated Flight Termination System Software (AFTS) Evaluation</a:t>
            </a:r>
            <a:endParaRPr lang="en-US" dirty="0" smtClean="0"/>
          </a:p>
          <a:p>
            <a:pPr lvl="1"/>
            <a:r>
              <a:rPr lang="en-US" dirty="0" smtClean="0"/>
              <a:t>Software Architecture Review Board (SARB) Review of Gateway Software</a:t>
            </a:r>
          </a:p>
          <a:p>
            <a:pPr lvl="2"/>
            <a:r>
              <a:rPr lang="en-US" dirty="0" smtClean="0"/>
              <a:t>Service to NASA Projects in early phase of formulation to reduce software cost/complexity and improve reliability through better </a:t>
            </a:r>
            <a:r>
              <a:rPr lang="en-US" dirty="0"/>
              <a:t>software architecture </a:t>
            </a:r>
            <a:endParaRPr lang="en-US" dirty="0" smtClean="0"/>
          </a:p>
          <a:p>
            <a:r>
              <a:rPr lang="en-US" dirty="0" smtClean="0"/>
              <a:t>Studies / Research / Papers</a:t>
            </a:r>
          </a:p>
          <a:p>
            <a:pPr lvl="1"/>
            <a:r>
              <a:rPr lang="en-US" dirty="0" smtClean="0"/>
              <a:t>Ethical Use of Artificial Intelligence</a:t>
            </a:r>
          </a:p>
          <a:p>
            <a:pPr lvl="1"/>
            <a:r>
              <a:rPr lang="en-US" dirty="0" smtClean="0"/>
              <a:t>Agile Software Development Methodology Across NASA</a:t>
            </a:r>
          </a:p>
          <a:p>
            <a:pPr lvl="1"/>
            <a:r>
              <a:rPr lang="en-US" dirty="0" smtClean="0"/>
              <a:t>Case Studies in Verifying Spacecraft Autonomy – IEEE Aerospace Conference</a:t>
            </a:r>
          </a:p>
          <a:p>
            <a:pPr lvl="1"/>
            <a:r>
              <a:rPr lang="en-US" dirty="0" smtClean="0"/>
              <a:t>Assuring Spacecraft Autonomy – Springer Book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84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125" y="65449"/>
            <a:ext cx="7886700" cy="746884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Discipline </a:t>
            </a:r>
            <a:r>
              <a:rPr lang="en-US" sz="2800" dirty="0">
                <a:solidFill>
                  <a:srgbClr val="FFFF00"/>
                </a:solidFill>
              </a:rPr>
              <a:t>Advancement Activities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252" y="812333"/>
            <a:ext cx="8851960" cy="5872776"/>
          </a:xfrm>
        </p:spPr>
        <p:txBody>
          <a:bodyPr>
            <a:noAutofit/>
          </a:bodyPr>
          <a:lstStyle/>
          <a:p>
            <a:r>
              <a:rPr lang="en-US" sz="1600" dirty="0"/>
              <a:t>Technically Support the Present</a:t>
            </a:r>
          </a:p>
          <a:p>
            <a:pPr lvl="1"/>
            <a:r>
              <a:rPr lang="en-US" sz="1400" dirty="0"/>
              <a:t>Build and cultivate </a:t>
            </a:r>
            <a:r>
              <a:rPr lang="en-US" sz="1400" dirty="0" smtClean="0"/>
              <a:t>a Technical </a:t>
            </a:r>
            <a:r>
              <a:rPr lang="en-US" sz="1400" dirty="0"/>
              <a:t>Discipline Team (TDT) of software experts </a:t>
            </a:r>
            <a:r>
              <a:rPr lang="en-US" sz="1400" dirty="0" smtClean="0"/>
              <a:t>to call on for </a:t>
            </a:r>
            <a:r>
              <a:rPr lang="en-US" sz="1400" dirty="0"/>
              <a:t>assessment support</a:t>
            </a:r>
          </a:p>
          <a:p>
            <a:pPr lvl="1"/>
            <a:r>
              <a:rPr lang="en-US" sz="1400" dirty="0" smtClean="0"/>
              <a:t>Operate through the NASA Software Working Group (SWWG)</a:t>
            </a:r>
          </a:p>
          <a:p>
            <a:r>
              <a:rPr lang="en-US" sz="1600" dirty="0" smtClean="0"/>
              <a:t>Prepare </a:t>
            </a:r>
            <a:r>
              <a:rPr lang="en-US" sz="1600" dirty="0"/>
              <a:t>for the future</a:t>
            </a:r>
          </a:p>
          <a:p>
            <a:pPr lvl="1"/>
            <a:r>
              <a:rPr lang="en-US" sz="1400" dirty="0"/>
              <a:t>Evolve processes, standards, and practices for </a:t>
            </a:r>
            <a:r>
              <a:rPr lang="en-US" sz="1400" dirty="0" smtClean="0"/>
              <a:t>increasing </a:t>
            </a:r>
            <a:r>
              <a:rPr lang="en-US" sz="1400" dirty="0"/>
              <a:t>software autonomy, size, complexity</a:t>
            </a:r>
          </a:p>
          <a:p>
            <a:pPr lvl="1"/>
            <a:r>
              <a:rPr lang="en-US" sz="1400" dirty="0"/>
              <a:t>Emphasize software architecture</a:t>
            </a:r>
          </a:p>
          <a:p>
            <a:pPr lvl="1"/>
            <a:r>
              <a:rPr lang="en-US" sz="1400" dirty="0"/>
              <a:t>Emphasize reuse</a:t>
            </a:r>
          </a:p>
          <a:p>
            <a:pPr lvl="1"/>
            <a:r>
              <a:rPr lang="en-US" sz="1400" dirty="0"/>
              <a:t>Increase </a:t>
            </a:r>
            <a:r>
              <a:rPr lang="en-US" sz="1400" dirty="0" smtClean="0"/>
              <a:t>organizational </a:t>
            </a:r>
            <a:r>
              <a:rPr lang="en-US" sz="1400" dirty="0"/>
              <a:t>awareness of software</a:t>
            </a:r>
          </a:p>
          <a:p>
            <a:pPr lvl="1"/>
            <a:r>
              <a:rPr lang="en-US" sz="1400" dirty="0" smtClean="0"/>
              <a:t>Increase awareness and ownership of software across other disciplines</a:t>
            </a:r>
          </a:p>
          <a:p>
            <a:pPr lvl="1"/>
            <a:r>
              <a:rPr lang="en-US" sz="1400" dirty="0" smtClean="0"/>
              <a:t>Provide rotational mentorship opportunities</a:t>
            </a:r>
          </a:p>
          <a:p>
            <a:r>
              <a:rPr lang="en-US" sz="1600" dirty="0" smtClean="0"/>
              <a:t>Communicate </a:t>
            </a:r>
            <a:r>
              <a:rPr lang="en-US" sz="1600" dirty="0"/>
              <a:t>Challenges in </a:t>
            </a:r>
            <a:r>
              <a:rPr lang="en-US" sz="1600" dirty="0" smtClean="0"/>
              <a:t>the software </a:t>
            </a:r>
            <a:r>
              <a:rPr lang="en-US" sz="1600" dirty="0"/>
              <a:t>community </a:t>
            </a:r>
            <a:endParaRPr lang="en-US" sz="1600" dirty="0" smtClean="0"/>
          </a:p>
          <a:p>
            <a:pPr lvl="1"/>
            <a:r>
              <a:rPr lang="en-US" sz="1400" dirty="0" smtClean="0"/>
              <a:t>Software </a:t>
            </a:r>
            <a:r>
              <a:rPr lang="en-US" sz="1400" dirty="0"/>
              <a:t>workforce issues</a:t>
            </a:r>
          </a:p>
          <a:p>
            <a:pPr lvl="1"/>
            <a:r>
              <a:rPr lang="en-US" sz="1400" dirty="0"/>
              <a:t>Institutional reuse funding</a:t>
            </a:r>
          </a:p>
          <a:p>
            <a:r>
              <a:rPr lang="en-US" sz="1600" dirty="0" smtClean="0"/>
              <a:t>Cultivate </a:t>
            </a:r>
            <a:r>
              <a:rPr lang="en-US" sz="1600" dirty="0"/>
              <a:t>Existing Software Subdiscipline Expert Areas</a:t>
            </a:r>
          </a:p>
          <a:p>
            <a:pPr lvl="1"/>
            <a:r>
              <a:rPr lang="en-US" sz="1400" dirty="0"/>
              <a:t>Software Assurance Community</a:t>
            </a:r>
          </a:p>
          <a:p>
            <a:pPr lvl="1"/>
            <a:r>
              <a:rPr lang="en-US" sz="1400" dirty="0"/>
              <a:t>Architecture </a:t>
            </a:r>
          </a:p>
          <a:p>
            <a:r>
              <a:rPr lang="en-US" sz="1600" dirty="0"/>
              <a:t>Form </a:t>
            </a:r>
            <a:r>
              <a:rPr lang="en-US" sz="1600" dirty="0" smtClean="0"/>
              <a:t>new software </a:t>
            </a:r>
            <a:r>
              <a:rPr lang="en-US" sz="1600" dirty="0" err="1" smtClean="0"/>
              <a:t>subdiscipline</a:t>
            </a:r>
            <a:r>
              <a:rPr lang="en-US" sz="1600" dirty="0" smtClean="0"/>
              <a:t> expert focus </a:t>
            </a:r>
            <a:r>
              <a:rPr lang="en-US" sz="1600" dirty="0"/>
              <a:t>groups</a:t>
            </a:r>
          </a:p>
          <a:p>
            <a:pPr lvl="1"/>
            <a:r>
              <a:rPr lang="en-US" sz="1400" dirty="0"/>
              <a:t>Security, project management, requirements, testing</a:t>
            </a:r>
          </a:p>
          <a:p>
            <a:r>
              <a:rPr lang="en-US" sz="1600" dirty="0"/>
              <a:t>Perform in-house CMMI </a:t>
            </a:r>
            <a:r>
              <a:rPr lang="en-US" sz="1600" dirty="0" smtClean="0"/>
              <a:t>assessments</a:t>
            </a:r>
          </a:p>
        </p:txBody>
      </p:sp>
    </p:spTree>
    <p:extLst>
      <p:ext uri="{BB962C8B-B14F-4D97-AF65-F5344CB8AC3E}">
        <p14:creationId xmlns:p14="http://schemas.microsoft.com/office/powerpoint/2010/main" val="4008947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F019-45BC-4C44-8538-E9DD0C526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322" y="122316"/>
            <a:ext cx="7886700" cy="994172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C7C55-B740-4F00-9A02-A72A0AA62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322" y="1116489"/>
            <a:ext cx="8256464" cy="5071661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B1C7C55-B740-4F00-9A02-A72A0AA62B29}"/>
              </a:ext>
            </a:extLst>
          </p:cNvPr>
          <p:cNvSpPr txBox="1">
            <a:spLocks/>
          </p:cNvSpPr>
          <p:nvPr/>
        </p:nvSpPr>
        <p:spPr>
          <a:xfrm>
            <a:off x="722407" y="1116489"/>
            <a:ext cx="7799186" cy="5071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We welcome potential “TDT” members from both inside and outside of NASA to serve as </a:t>
            </a:r>
            <a:r>
              <a:rPr lang="en-US" dirty="0" smtClean="0"/>
              <a:t>potential experts in future assessments</a:t>
            </a:r>
            <a:endParaRPr lang="en-US" dirty="0"/>
          </a:p>
          <a:p>
            <a:r>
              <a:rPr lang="en-US" dirty="0" smtClean="0"/>
              <a:t>We Invite </a:t>
            </a:r>
            <a:r>
              <a:rPr lang="en-US" dirty="0"/>
              <a:t>NASA participation in software “subteam” focus </a:t>
            </a:r>
            <a:r>
              <a:rPr lang="en-US" dirty="0" smtClean="0"/>
              <a:t>areas</a:t>
            </a:r>
          </a:p>
          <a:p>
            <a:r>
              <a:rPr lang="en-US" dirty="0" smtClean="0"/>
              <a:t>We welcome collaboration with experts in the software community, industry/academia on a broad range of software topics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634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E6BC9B-B846-48B1-B95A-29EBC4251F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16" y="857250"/>
            <a:ext cx="9144000" cy="51435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6B775B-8860-426F-913E-F1CE5218046B}"/>
              </a:ext>
            </a:extLst>
          </p:cNvPr>
          <p:cNvSpPr txBox="1"/>
          <p:nvPr/>
        </p:nvSpPr>
        <p:spPr>
          <a:xfrm>
            <a:off x="836469" y="2460048"/>
            <a:ext cx="7233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b="1" dirty="0">
                <a:ln>
                  <a:solidFill>
                    <a:srgbClr val="00B0F0"/>
                  </a:solidFill>
                </a:ln>
                <a:solidFill>
                  <a:srgbClr val="FFFF00"/>
                </a:solidFill>
              </a:rPr>
              <a:t>Thank you for your attention</a:t>
            </a:r>
          </a:p>
          <a:p>
            <a:pPr algn="ctr"/>
            <a:endParaRPr lang="en-US" sz="2700" b="1" dirty="0">
              <a:ln>
                <a:solidFill>
                  <a:srgbClr val="00B0F0"/>
                </a:solidFill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601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1D0E0CA80E2A46862976E0CBE990BA" ma:contentTypeVersion="13" ma:contentTypeDescription="Create a new document." ma:contentTypeScope="" ma:versionID="043d9eec0432e1a40d67d29523f6088e">
  <xsd:schema xmlns:xsd="http://www.w3.org/2001/XMLSchema" xmlns:xs="http://www.w3.org/2001/XMLSchema" xmlns:p="http://schemas.microsoft.com/office/2006/metadata/properties" xmlns:ns1="http://schemas.microsoft.com/sharepoint/v3" xmlns:ns3="22940ef1-45fd-49ba-9f00-8b8bdfa026a3" xmlns:ns4="d248eb2a-b278-41f8-9979-d55b813e99f8" targetNamespace="http://schemas.microsoft.com/office/2006/metadata/properties" ma:root="true" ma:fieldsID="7bf3e34831abba21fc716bee256104d9" ns1:_="" ns3:_="" ns4:_="">
    <xsd:import namespace="http://schemas.microsoft.com/sharepoint/v3"/>
    <xsd:import namespace="22940ef1-45fd-49ba-9f00-8b8bdfa026a3"/>
    <xsd:import namespace="d248eb2a-b278-41f8-9979-d55b813e99f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1:_ip_UnifiedCompliancePolicyProperties" minOccurs="0"/>
                <xsd:element ref="ns1:_ip_UnifiedCompliancePolicyUIAction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940ef1-45fd-49ba-9f00-8b8bdfa026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48eb2a-b278-41f8-9979-d55b813e99f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5D35D90-95A2-4ABC-9736-A3C45A9DDA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B4C1E8A-2BDA-4B59-8B69-49C91FC32D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2940ef1-45fd-49ba-9f00-8b8bdfa026a3"/>
    <ds:schemaRef ds:uri="d248eb2a-b278-41f8-9979-d55b813e99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F0CC8FE-E056-4521-AFC5-9AC1EEDB922F}">
  <ds:schemaRefs>
    <ds:schemaRef ds:uri="d248eb2a-b278-41f8-9979-d55b813e99f8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22940ef1-45fd-49ba-9f00-8b8bdfa026a3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3306</TotalTime>
  <Words>1160</Words>
  <Application>Microsoft Office PowerPoint</Application>
  <PresentationFormat>On-screen Show (4:3)</PresentationFormat>
  <Paragraphs>195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Courier New</vt:lpstr>
      <vt:lpstr>Helvetica</vt:lpstr>
      <vt:lpstr>Wingdings</vt:lpstr>
      <vt:lpstr>Office Theme</vt:lpstr>
      <vt:lpstr>2_Office Theme</vt:lpstr>
      <vt:lpstr>NASA Software Tech Fellow Overview</vt:lpstr>
      <vt:lpstr>NASA Software Tech Fellow Team</vt:lpstr>
      <vt:lpstr>Outline</vt:lpstr>
      <vt:lpstr>Purpose of Presentation</vt:lpstr>
      <vt:lpstr>About the NESC</vt:lpstr>
      <vt:lpstr>NESC Model</vt:lpstr>
      <vt:lpstr>NESC Organization</vt:lpstr>
      <vt:lpstr>NASA Technical Fellows</vt:lpstr>
      <vt:lpstr>Sources of Accepted Requests</vt:lpstr>
      <vt:lpstr>What is a Software Tech Fellow? </vt:lpstr>
      <vt:lpstr>Recent Activities (2020) - Assessments</vt:lpstr>
      <vt:lpstr>Discipline Advancement Activities</vt:lpstr>
      <vt:lpstr>Conclusions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Feather, Martin S (5125)</dc:creator>
  <cp:lastModifiedBy>Prokop, Lorraine E (JSC-C104)</cp:lastModifiedBy>
  <cp:revision>141</cp:revision>
  <dcterms:created xsi:type="dcterms:W3CDTF">2020-12-29T21:29:35Z</dcterms:created>
  <dcterms:modified xsi:type="dcterms:W3CDTF">2021-01-21T22:55:31Z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0x010100861D0E0CA80E2A46862976E0CBE990BA</vt:lpwstr>
  </property>
</Properties>
</file>