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60" r:id="rId4"/>
    <p:sldMasterId id="2147483672" r:id="rId5"/>
  </p:sldMasterIdLst>
  <p:notesMasterIdLst>
    <p:notesMasterId r:id="rId20"/>
  </p:notesMasterIdLst>
  <p:sldIdLst>
    <p:sldId id="566" r:id="rId6"/>
    <p:sldId id="546" r:id="rId7"/>
    <p:sldId id="565" r:id="rId8"/>
    <p:sldId id="555" r:id="rId9"/>
    <p:sldId id="561" r:id="rId10"/>
    <p:sldId id="554" r:id="rId11"/>
    <p:sldId id="550" r:id="rId12"/>
    <p:sldId id="568" r:id="rId13"/>
    <p:sldId id="549" r:id="rId14"/>
    <p:sldId id="556" r:id="rId15"/>
    <p:sldId id="557" r:id="rId16"/>
    <p:sldId id="562" r:id="rId17"/>
    <p:sldId id="552" r:id="rId18"/>
    <p:sldId id="55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wling, Lauren S. (LARC-D307)[UNIVERSITIES SPACE RESEARCH ASSOCIATION]" initials="BLS(SRA" lastIdx="17" clrIdx="0">
    <p:extLst>
      <p:ext uri="{19B8F6BF-5375-455C-9EA6-DF929625EA0E}">
        <p15:presenceInfo xmlns:p15="http://schemas.microsoft.com/office/powerpoint/2012/main" userId="S::lsbowlin@ndc.nasa.gov::5adee3b4-82c2-4d20-8978-0b91747009b2" providerId="AD"/>
      </p:ext>
    </p:extLst>
  </p:cmAuthor>
  <p:cmAuthor id="2" name="Lauren Bowling" initials="LB" lastIdx="6" clrIdx="1">
    <p:extLst>
      <p:ext uri="{19B8F6BF-5375-455C-9EA6-DF929625EA0E}">
        <p15:presenceInfo xmlns:p15="http://schemas.microsoft.com/office/powerpoint/2012/main" userId="f6151e2841ead4d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0000"/>
    <a:srgbClr val="6F6D92"/>
    <a:srgbClr val="002060"/>
    <a:srgbClr val="0B3D91"/>
    <a:srgbClr val="3763B1"/>
    <a:srgbClr val="000000"/>
    <a:srgbClr val="FEC208"/>
    <a:srgbClr val="AB8100"/>
    <a:srgbClr val="F0EA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A29776-0B31-4264-8BAE-5FCA1701B411}" v="24" dt="2021-01-15T22:30:38.812"/>
  </p1510:revLst>
</p1510:revInfo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1834" autoAdjust="0"/>
  </p:normalViewPr>
  <p:slideViewPr>
    <p:cSldViewPr snapToGrid="0">
      <p:cViewPr varScale="1">
        <p:scale>
          <a:sx n="111" d="100"/>
          <a:sy n="111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en Bowling" userId="f6151e2841ead4d0" providerId="LiveId" clId="{5FA29776-0B31-4264-8BAE-5FCA1701B411}"/>
    <pc:docChg chg="undo redo custSel addSld delSld modSld">
      <pc:chgData name="Lauren Bowling" userId="f6151e2841ead4d0" providerId="LiveId" clId="{5FA29776-0B31-4264-8BAE-5FCA1701B411}" dt="2021-01-15T22:18:33.553" v="1147" actId="20577"/>
      <pc:docMkLst>
        <pc:docMk/>
      </pc:docMkLst>
      <pc:sldChg chg="modNotesTx">
        <pc:chgData name="Lauren Bowling" userId="f6151e2841ead4d0" providerId="LiveId" clId="{5FA29776-0B31-4264-8BAE-5FCA1701B411}" dt="2021-01-15T17:08:27.937" v="0" actId="20577"/>
        <pc:sldMkLst>
          <pc:docMk/>
          <pc:sldMk cId="3491332831" sldId="546"/>
        </pc:sldMkLst>
      </pc:sldChg>
      <pc:sldChg chg="modSp mod modNotesTx">
        <pc:chgData name="Lauren Bowling" userId="f6151e2841ead4d0" providerId="LiveId" clId="{5FA29776-0B31-4264-8BAE-5FCA1701B411}" dt="2021-01-15T22:06:57.455" v="902" actId="1076"/>
        <pc:sldMkLst>
          <pc:docMk/>
          <pc:sldMk cId="4188289731" sldId="549"/>
        </pc:sldMkLst>
        <pc:spChg chg="mod">
          <ac:chgData name="Lauren Bowling" userId="f6151e2841ead4d0" providerId="LiveId" clId="{5FA29776-0B31-4264-8BAE-5FCA1701B411}" dt="2021-01-15T22:06:57.455" v="902" actId="1076"/>
          <ac:spMkLst>
            <pc:docMk/>
            <pc:sldMk cId="4188289731" sldId="549"/>
            <ac:spMk id="17" creationId="{E17DF16F-DEF6-41B7-AD94-6E61455D333B}"/>
          </ac:spMkLst>
        </pc:spChg>
        <pc:cxnChg chg="mod">
          <ac:chgData name="Lauren Bowling" userId="f6151e2841ead4d0" providerId="LiveId" clId="{5FA29776-0B31-4264-8BAE-5FCA1701B411}" dt="2021-01-15T22:06:56.573" v="900" actId="1076"/>
          <ac:cxnSpMkLst>
            <pc:docMk/>
            <pc:sldMk cId="4188289731" sldId="549"/>
            <ac:cxnSpMk id="10" creationId="{F7C90E3A-B5DB-4C63-B302-7000BF55C858}"/>
          </ac:cxnSpMkLst>
        </pc:cxnChg>
        <pc:cxnChg chg="mod">
          <ac:chgData name="Lauren Bowling" userId="f6151e2841ead4d0" providerId="LiveId" clId="{5FA29776-0B31-4264-8BAE-5FCA1701B411}" dt="2021-01-15T22:06:56.935" v="901" actId="1076"/>
          <ac:cxnSpMkLst>
            <pc:docMk/>
            <pc:sldMk cId="4188289731" sldId="549"/>
            <ac:cxnSpMk id="19" creationId="{C4BCB2B2-0345-4D1B-BF9F-BA85FC0D5C36}"/>
          </ac:cxnSpMkLst>
        </pc:cxnChg>
      </pc:sldChg>
      <pc:sldChg chg="modSp mod modNotesTx">
        <pc:chgData name="Lauren Bowling" userId="f6151e2841ead4d0" providerId="LiveId" clId="{5FA29776-0B31-4264-8BAE-5FCA1701B411}" dt="2021-01-15T22:04:28.125" v="876" actId="14100"/>
        <pc:sldMkLst>
          <pc:docMk/>
          <pc:sldMk cId="1226043817" sldId="550"/>
        </pc:sldMkLst>
        <pc:spChg chg="mod">
          <ac:chgData name="Lauren Bowling" userId="f6151e2841ead4d0" providerId="LiveId" clId="{5FA29776-0B31-4264-8BAE-5FCA1701B411}" dt="2021-01-15T18:08:23.760" v="61" actId="20577"/>
          <ac:spMkLst>
            <pc:docMk/>
            <pc:sldMk cId="1226043817" sldId="550"/>
            <ac:spMk id="31" creationId="{F9BF1C22-58B7-40B2-A9D7-85D0E46889F5}"/>
          </ac:spMkLst>
        </pc:spChg>
        <pc:cxnChg chg="mod">
          <ac:chgData name="Lauren Bowling" userId="f6151e2841ead4d0" providerId="LiveId" clId="{5FA29776-0B31-4264-8BAE-5FCA1701B411}" dt="2021-01-15T22:04:28.125" v="876" actId="14100"/>
          <ac:cxnSpMkLst>
            <pc:docMk/>
            <pc:sldMk cId="1226043817" sldId="550"/>
            <ac:cxnSpMk id="56" creationId="{D4190B8B-AEF9-4D41-B09D-DEE94970A69F}"/>
          </ac:cxnSpMkLst>
        </pc:cxnChg>
        <pc:cxnChg chg="mod">
          <ac:chgData name="Lauren Bowling" userId="f6151e2841ead4d0" providerId="LiveId" clId="{5FA29776-0B31-4264-8BAE-5FCA1701B411}" dt="2021-01-15T22:04:24.610" v="875" actId="14100"/>
          <ac:cxnSpMkLst>
            <pc:docMk/>
            <pc:sldMk cId="1226043817" sldId="550"/>
            <ac:cxnSpMk id="61" creationId="{A9DCD43F-DD7E-4A85-B22B-8838D40AD2A7}"/>
          </ac:cxnSpMkLst>
        </pc:cxnChg>
        <pc:cxnChg chg="mod">
          <ac:chgData name="Lauren Bowling" userId="f6151e2841ead4d0" providerId="LiveId" clId="{5FA29776-0B31-4264-8BAE-5FCA1701B411}" dt="2021-01-15T22:04:15.519" v="873" actId="1076"/>
          <ac:cxnSpMkLst>
            <pc:docMk/>
            <pc:sldMk cId="1226043817" sldId="550"/>
            <ac:cxnSpMk id="63" creationId="{C6A8591C-C4F5-4134-8DC6-EC32D2213AB5}"/>
          </ac:cxnSpMkLst>
        </pc:cxnChg>
      </pc:sldChg>
      <pc:sldChg chg="modSp mod modNotesTx">
        <pc:chgData name="Lauren Bowling" userId="f6151e2841ead4d0" providerId="LiveId" clId="{5FA29776-0B31-4264-8BAE-5FCA1701B411}" dt="2021-01-15T18:10:23.616" v="73" actId="20577"/>
        <pc:sldMkLst>
          <pc:docMk/>
          <pc:sldMk cId="1818800820" sldId="552"/>
        </pc:sldMkLst>
        <pc:spChg chg="mod">
          <ac:chgData name="Lauren Bowling" userId="f6151e2841ead4d0" providerId="LiveId" clId="{5FA29776-0B31-4264-8BAE-5FCA1701B411}" dt="2021-01-15T18:10:23.616" v="73" actId="20577"/>
          <ac:spMkLst>
            <pc:docMk/>
            <pc:sldMk cId="1818800820" sldId="552"/>
            <ac:spMk id="3" creationId="{00000000-0000-0000-0000-000000000000}"/>
          </ac:spMkLst>
        </pc:spChg>
      </pc:sldChg>
      <pc:sldChg chg="modSp mod modNotesTx">
        <pc:chgData name="Lauren Bowling" userId="f6151e2841ead4d0" providerId="LiveId" clId="{5FA29776-0B31-4264-8BAE-5FCA1701B411}" dt="2021-01-15T22:05:21.640" v="896" actId="20577"/>
        <pc:sldMkLst>
          <pc:docMk/>
          <pc:sldMk cId="3395995446" sldId="553"/>
        </pc:sldMkLst>
        <pc:spChg chg="mod">
          <ac:chgData name="Lauren Bowling" userId="f6151e2841ead4d0" providerId="LiveId" clId="{5FA29776-0B31-4264-8BAE-5FCA1701B411}" dt="2021-01-15T22:05:21.640" v="896" actId="20577"/>
          <ac:spMkLst>
            <pc:docMk/>
            <pc:sldMk cId="3395995446" sldId="553"/>
            <ac:spMk id="3" creationId="{00000000-0000-0000-0000-000000000000}"/>
          </ac:spMkLst>
        </pc:spChg>
      </pc:sldChg>
      <pc:sldChg chg="modSp mod modNotesTx">
        <pc:chgData name="Lauren Bowling" userId="f6151e2841ead4d0" providerId="LiveId" clId="{5FA29776-0B31-4264-8BAE-5FCA1701B411}" dt="2021-01-15T18:21:48.912" v="167" actId="20577"/>
        <pc:sldMkLst>
          <pc:docMk/>
          <pc:sldMk cId="901770318" sldId="554"/>
        </pc:sldMkLst>
        <pc:spChg chg="mod">
          <ac:chgData name="Lauren Bowling" userId="f6151e2841ead4d0" providerId="LiveId" clId="{5FA29776-0B31-4264-8BAE-5FCA1701B411}" dt="2021-01-15T18:21:48.912" v="167" actId="20577"/>
          <ac:spMkLst>
            <pc:docMk/>
            <pc:sldMk cId="901770318" sldId="554"/>
            <ac:spMk id="3" creationId="{00000000-0000-0000-0000-000000000000}"/>
          </ac:spMkLst>
        </pc:spChg>
      </pc:sldChg>
      <pc:sldChg chg="modSp mod modNotesTx">
        <pc:chgData name="Lauren Bowling" userId="f6151e2841ead4d0" providerId="LiveId" clId="{5FA29776-0B31-4264-8BAE-5FCA1701B411}" dt="2021-01-15T18:13:50.119" v="158" actId="20577"/>
        <pc:sldMkLst>
          <pc:docMk/>
          <pc:sldMk cId="3582204728" sldId="555"/>
        </pc:sldMkLst>
        <pc:spChg chg="mod">
          <ac:chgData name="Lauren Bowling" userId="f6151e2841ead4d0" providerId="LiveId" clId="{5FA29776-0B31-4264-8BAE-5FCA1701B411}" dt="2021-01-15T18:13:50.119" v="158" actId="20577"/>
          <ac:spMkLst>
            <pc:docMk/>
            <pc:sldMk cId="3582204728" sldId="555"/>
            <ac:spMk id="3" creationId="{00000000-0000-0000-0000-000000000000}"/>
          </ac:spMkLst>
        </pc:spChg>
      </pc:sldChg>
      <pc:sldChg chg="modNotesTx">
        <pc:chgData name="Lauren Bowling" userId="f6151e2841ead4d0" providerId="LiveId" clId="{5FA29776-0B31-4264-8BAE-5FCA1701B411}" dt="2021-01-15T17:08:50.071" v="9" actId="5793"/>
        <pc:sldMkLst>
          <pc:docMk/>
          <pc:sldMk cId="1967220471" sldId="556"/>
        </pc:sldMkLst>
      </pc:sldChg>
      <pc:sldChg chg="modNotesTx">
        <pc:chgData name="Lauren Bowling" userId="f6151e2841ead4d0" providerId="LiveId" clId="{5FA29776-0B31-4264-8BAE-5FCA1701B411}" dt="2021-01-15T17:08:54.446" v="11" actId="5793"/>
        <pc:sldMkLst>
          <pc:docMk/>
          <pc:sldMk cId="2428199575" sldId="557"/>
        </pc:sldMkLst>
      </pc:sldChg>
      <pc:sldChg chg="modSp modNotesTx">
        <pc:chgData name="Lauren Bowling" userId="f6151e2841ead4d0" providerId="LiveId" clId="{5FA29776-0B31-4264-8BAE-5FCA1701B411}" dt="2021-01-15T18:11:55.483" v="112" actId="732"/>
        <pc:sldMkLst>
          <pc:docMk/>
          <pc:sldMk cId="2757738424" sldId="561"/>
        </pc:sldMkLst>
        <pc:picChg chg="mod">
          <ac:chgData name="Lauren Bowling" userId="f6151e2841ead4d0" providerId="LiveId" clId="{5FA29776-0B31-4264-8BAE-5FCA1701B411}" dt="2021-01-15T18:11:55.483" v="112" actId="732"/>
          <ac:picMkLst>
            <pc:docMk/>
            <pc:sldMk cId="2757738424" sldId="561"/>
            <ac:picMk id="1038" creationId="{6E4B49B3-2A8B-4D1F-B3FC-D838AF97E767}"/>
          </ac:picMkLst>
        </pc:picChg>
      </pc:sldChg>
      <pc:sldChg chg="modSp mod">
        <pc:chgData name="Lauren Bowling" userId="f6151e2841ead4d0" providerId="LiveId" clId="{5FA29776-0B31-4264-8BAE-5FCA1701B411}" dt="2021-01-15T22:18:33.553" v="1147" actId="20577"/>
        <pc:sldMkLst>
          <pc:docMk/>
          <pc:sldMk cId="2226291296" sldId="562"/>
        </pc:sldMkLst>
        <pc:spChg chg="mod">
          <ac:chgData name="Lauren Bowling" userId="f6151e2841ead4d0" providerId="LiveId" clId="{5FA29776-0B31-4264-8BAE-5FCA1701B411}" dt="2021-01-15T18:42:11.742" v="423" actId="20577"/>
          <ac:spMkLst>
            <pc:docMk/>
            <pc:sldMk cId="2226291296" sldId="562"/>
            <ac:spMk id="2" creationId="{B20DF569-80EE-4E63-8848-78BD7E04166F}"/>
          </ac:spMkLst>
        </pc:spChg>
        <pc:spChg chg="mod">
          <ac:chgData name="Lauren Bowling" userId="f6151e2841ead4d0" providerId="LiveId" clId="{5FA29776-0B31-4264-8BAE-5FCA1701B411}" dt="2021-01-15T17:10:57.605" v="16" actId="207"/>
          <ac:spMkLst>
            <pc:docMk/>
            <pc:sldMk cId="2226291296" sldId="562"/>
            <ac:spMk id="10" creationId="{05189F21-59A0-42A0-8442-F1CF4A29D441}"/>
          </ac:spMkLst>
        </pc:spChg>
        <pc:spChg chg="ord">
          <ac:chgData name="Lauren Bowling" userId="f6151e2841ead4d0" providerId="LiveId" clId="{5FA29776-0B31-4264-8BAE-5FCA1701B411}" dt="2021-01-15T17:10:52.943" v="15" actId="167"/>
          <ac:spMkLst>
            <pc:docMk/>
            <pc:sldMk cId="2226291296" sldId="562"/>
            <ac:spMk id="34" creationId="{4182A950-3963-4290-A241-BEAFEC1B56A9}"/>
          </ac:spMkLst>
        </pc:spChg>
        <pc:graphicFrameChg chg="ord modGraphic">
          <ac:chgData name="Lauren Bowling" userId="f6151e2841ead4d0" providerId="LiveId" clId="{5FA29776-0B31-4264-8BAE-5FCA1701B411}" dt="2021-01-15T22:18:33.553" v="1147" actId="20577"/>
          <ac:graphicFrameMkLst>
            <pc:docMk/>
            <pc:sldMk cId="2226291296" sldId="562"/>
            <ac:graphicFrameMk id="5" creationId="{B22DE795-53AF-4DA2-A854-F9653DE35B9B}"/>
          </ac:graphicFrameMkLst>
        </pc:graphicFrameChg>
      </pc:sldChg>
      <pc:sldChg chg="addSp delSp modSp new mod modClrScheme chgLayout">
        <pc:chgData name="Lauren Bowling" userId="f6151e2841ead4d0" providerId="LiveId" clId="{5FA29776-0B31-4264-8BAE-5FCA1701B411}" dt="2021-01-15T22:00:21.504" v="872" actId="1076"/>
        <pc:sldMkLst>
          <pc:docMk/>
          <pc:sldMk cId="2469093302" sldId="566"/>
        </pc:sldMkLst>
        <pc:spChg chg="del mod ord">
          <ac:chgData name="Lauren Bowling" userId="f6151e2841ead4d0" providerId="LiveId" clId="{5FA29776-0B31-4264-8BAE-5FCA1701B411}" dt="2021-01-15T20:56:52.081" v="533" actId="478"/>
          <ac:spMkLst>
            <pc:docMk/>
            <pc:sldMk cId="2469093302" sldId="566"/>
            <ac:spMk id="2" creationId="{A481729F-5DC1-4504-BAF3-BA057501C2E2}"/>
          </ac:spMkLst>
        </pc:spChg>
        <pc:spChg chg="del mod ord">
          <ac:chgData name="Lauren Bowling" userId="f6151e2841ead4d0" providerId="LiveId" clId="{5FA29776-0B31-4264-8BAE-5FCA1701B411}" dt="2021-01-15T18:11:34.629" v="111" actId="700"/>
          <ac:spMkLst>
            <pc:docMk/>
            <pc:sldMk cId="2469093302" sldId="566"/>
            <ac:spMk id="3" creationId="{6F03FCA1-FAF6-446E-8C6F-6DCA54C28466}"/>
          </ac:spMkLst>
        </pc:spChg>
        <pc:spChg chg="mod ord">
          <ac:chgData name="Lauren Bowling" userId="f6151e2841ead4d0" providerId="LiveId" clId="{5FA29776-0B31-4264-8BAE-5FCA1701B411}" dt="2021-01-15T18:11:34.629" v="111" actId="700"/>
          <ac:spMkLst>
            <pc:docMk/>
            <pc:sldMk cId="2469093302" sldId="566"/>
            <ac:spMk id="4" creationId="{B7A29CB9-B989-4490-A8CE-6AA6DB2DAD09}"/>
          </ac:spMkLst>
        </pc:spChg>
        <pc:spChg chg="add del mod ord">
          <ac:chgData name="Lauren Bowling" userId="f6151e2841ead4d0" providerId="LiveId" clId="{5FA29776-0B31-4264-8BAE-5FCA1701B411}" dt="2021-01-15T20:56:53.314" v="534" actId="478"/>
          <ac:spMkLst>
            <pc:docMk/>
            <pc:sldMk cId="2469093302" sldId="566"/>
            <ac:spMk id="5" creationId="{C7EF0135-0B57-4401-B9D1-035A3E92B5AE}"/>
          </ac:spMkLst>
        </pc:spChg>
        <pc:spChg chg="add del mod">
          <ac:chgData name="Lauren Bowling" userId="f6151e2841ead4d0" providerId="LiveId" clId="{5FA29776-0B31-4264-8BAE-5FCA1701B411}" dt="2021-01-15T20:56:54.264" v="535" actId="478"/>
          <ac:spMkLst>
            <pc:docMk/>
            <pc:sldMk cId="2469093302" sldId="566"/>
            <ac:spMk id="7" creationId="{B3817951-8B21-4575-B7A5-365020AB14EC}"/>
          </ac:spMkLst>
        </pc:spChg>
        <pc:spChg chg="add del mod">
          <ac:chgData name="Lauren Bowling" userId="f6151e2841ead4d0" providerId="LiveId" clId="{5FA29776-0B31-4264-8BAE-5FCA1701B411}" dt="2021-01-15T20:57:14.024" v="538" actId="478"/>
          <ac:spMkLst>
            <pc:docMk/>
            <pc:sldMk cId="2469093302" sldId="566"/>
            <ac:spMk id="8" creationId="{5F7673EB-D593-4FBE-BED4-B2BD11A37150}"/>
          </ac:spMkLst>
        </pc:spChg>
        <pc:spChg chg="add del">
          <ac:chgData name="Lauren Bowling" userId="f6151e2841ead4d0" providerId="LiveId" clId="{5FA29776-0B31-4264-8BAE-5FCA1701B411}" dt="2021-01-15T20:57:20.103" v="540"/>
          <ac:spMkLst>
            <pc:docMk/>
            <pc:sldMk cId="2469093302" sldId="566"/>
            <ac:spMk id="9" creationId="{0DCCD9DA-05A5-4AAD-89E1-A7EC37FE4326}"/>
          </ac:spMkLst>
        </pc:spChg>
        <pc:picChg chg="add mod ord">
          <ac:chgData name="Lauren Bowling" userId="f6151e2841ead4d0" providerId="LiveId" clId="{5FA29776-0B31-4264-8BAE-5FCA1701B411}" dt="2021-01-15T21:30:39.561" v="646" actId="1076"/>
          <ac:picMkLst>
            <pc:docMk/>
            <pc:sldMk cId="2469093302" sldId="566"/>
            <ac:picMk id="11" creationId="{5492EA12-76B6-4127-847A-F8964A5E85E4}"/>
          </ac:picMkLst>
        </pc:picChg>
        <pc:picChg chg="add mod">
          <ac:chgData name="Lauren Bowling" userId="f6151e2841ead4d0" providerId="LiveId" clId="{5FA29776-0B31-4264-8BAE-5FCA1701B411}" dt="2021-01-15T22:00:21.504" v="872" actId="1076"/>
          <ac:picMkLst>
            <pc:docMk/>
            <pc:sldMk cId="2469093302" sldId="566"/>
            <ac:picMk id="13" creationId="{6DB1AE5F-5255-40E9-B812-17ADCC676FFD}"/>
          </ac:picMkLst>
        </pc:picChg>
        <pc:picChg chg="add mod modCrop">
          <ac:chgData name="Lauren Bowling" userId="f6151e2841ead4d0" providerId="LiveId" clId="{5FA29776-0B31-4264-8BAE-5FCA1701B411}" dt="2021-01-15T21:42:56.315" v="772" actId="1076"/>
          <ac:picMkLst>
            <pc:docMk/>
            <pc:sldMk cId="2469093302" sldId="566"/>
            <ac:picMk id="15" creationId="{010498AF-EE0B-4F5C-B1D8-EF6A3A96A703}"/>
          </ac:picMkLst>
        </pc:picChg>
        <pc:picChg chg="add del mod ord modCrop">
          <ac:chgData name="Lauren Bowling" userId="f6151e2841ead4d0" providerId="LiveId" clId="{5FA29776-0B31-4264-8BAE-5FCA1701B411}" dt="2021-01-15T21:37:14.495" v="704" actId="478"/>
          <ac:picMkLst>
            <pc:docMk/>
            <pc:sldMk cId="2469093302" sldId="566"/>
            <ac:picMk id="17" creationId="{5FCBF40E-E679-4993-9307-FB9EFD21BAB5}"/>
          </ac:picMkLst>
        </pc:picChg>
        <pc:picChg chg="add mod ord modCrop">
          <ac:chgData name="Lauren Bowling" userId="f6151e2841ead4d0" providerId="LiveId" clId="{5FA29776-0B31-4264-8BAE-5FCA1701B411}" dt="2021-01-15T21:59:11.784" v="869" actId="1076"/>
          <ac:picMkLst>
            <pc:docMk/>
            <pc:sldMk cId="2469093302" sldId="566"/>
            <ac:picMk id="19" creationId="{1C0B0AD0-0D5D-45B5-9CFA-3796D7DFA7E0}"/>
          </ac:picMkLst>
        </pc:picChg>
        <pc:picChg chg="add mod ord modCrop">
          <ac:chgData name="Lauren Bowling" userId="f6151e2841ead4d0" providerId="LiveId" clId="{5FA29776-0B31-4264-8BAE-5FCA1701B411}" dt="2021-01-15T21:39:09.362" v="749" actId="1036"/>
          <ac:picMkLst>
            <pc:docMk/>
            <pc:sldMk cId="2469093302" sldId="566"/>
            <ac:picMk id="21" creationId="{22827D4E-9E6D-451D-9471-E069F4F8A921}"/>
          </ac:picMkLst>
        </pc:picChg>
        <pc:picChg chg="add del mod ord">
          <ac:chgData name="Lauren Bowling" userId="f6151e2841ead4d0" providerId="LiveId" clId="{5FA29776-0B31-4264-8BAE-5FCA1701B411}" dt="2021-01-15T21:37:13.371" v="702" actId="478"/>
          <ac:picMkLst>
            <pc:docMk/>
            <pc:sldMk cId="2469093302" sldId="566"/>
            <ac:picMk id="23" creationId="{79A793D2-3550-4ED7-B081-1ADD9D67900D}"/>
          </ac:picMkLst>
        </pc:picChg>
        <pc:picChg chg="add del mod">
          <ac:chgData name="Lauren Bowling" userId="f6151e2841ead4d0" providerId="LiveId" clId="{5FA29776-0B31-4264-8BAE-5FCA1701B411}" dt="2021-01-15T21:37:13.872" v="703" actId="478"/>
          <ac:picMkLst>
            <pc:docMk/>
            <pc:sldMk cId="2469093302" sldId="566"/>
            <ac:picMk id="25" creationId="{A4FDF55A-71D2-4DC0-B20D-DD0FC8DF8FB8}"/>
          </ac:picMkLst>
        </pc:picChg>
        <pc:picChg chg="add mod modCrop">
          <ac:chgData name="Lauren Bowling" userId="f6151e2841ead4d0" providerId="LiveId" clId="{5FA29776-0B31-4264-8BAE-5FCA1701B411}" dt="2021-01-15T21:41:13.578" v="760" actId="732"/>
          <ac:picMkLst>
            <pc:docMk/>
            <pc:sldMk cId="2469093302" sldId="566"/>
            <ac:picMk id="27" creationId="{EF49CEB3-C31A-4A50-8065-533A5F12E32B}"/>
          </ac:picMkLst>
        </pc:picChg>
        <pc:picChg chg="add mod ord">
          <ac:chgData name="Lauren Bowling" userId="f6151e2841ead4d0" providerId="LiveId" clId="{5FA29776-0B31-4264-8BAE-5FCA1701B411}" dt="2021-01-15T21:39:14.619" v="750" actId="1076"/>
          <ac:picMkLst>
            <pc:docMk/>
            <pc:sldMk cId="2469093302" sldId="566"/>
            <ac:picMk id="29" creationId="{76E24A67-93F9-4997-A77A-F57C5E3A2F6C}"/>
          </ac:picMkLst>
        </pc:picChg>
        <pc:picChg chg="add mod ord">
          <ac:chgData name="Lauren Bowling" userId="f6151e2841ead4d0" providerId="LiveId" clId="{5FA29776-0B31-4264-8BAE-5FCA1701B411}" dt="2021-01-15T21:59:23.623" v="870" actId="1076"/>
          <ac:picMkLst>
            <pc:docMk/>
            <pc:sldMk cId="2469093302" sldId="566"/>
            <ac:picMk id="31" creationId="{3EC648CE-9A3A-4B4A-A2DC-1DC607AAAE93}"/>
          </ac:picMkLst>
        </pc:picChg>
        <pc:picChg chg="add mod ord">
          <ac:chgData name="Lauren Bowling" userId="f6151e2841ead4d0" providerId="LiveId" clId="{5FA29776-0B31-4264-8BAE-5FCA1701B411}" dt="2021-01-15T21:52:19.122" v="816" actId="14100"/>
          <ac:picMkLst>
            <pc:docMk/>
            <pc:sldMk cId="2469093302" sldId="566"/>
            <ac:picMk id="33" creationId="{D7A4AFFA-DD55-4A9A-8B49-457F1F119A80}"/>
          </ac:picMkLst>
        </pc:picChg>
        <pc:picChg chg="add del mod modCrop">
          <ac:chgData name="Lauren Bowling" userId="f6151e2841ead4d0" providerId="LiveId" clId="{5FA29776-0B31-4264-8BAE-5FCA1701B411}" dt="2021-01-15T21:55:46.612" v="818" actId="478"/>
          <ac:picMkLst>
            <pc:docMk/>
            <pc:sldMk cId="2469093302" sldId="566"/>
            <ac:picMk id="35" creationId="{04BD301A-BEF6-420C-BF74-22EFD811E5FB}"/>
          </ac:picMkLst>
        </pc:picChg>
        <pc:picChg chg="add del mod modCrop">
          <ac:chgData name="Lauren Bowling" userId="f6151e2841ead4d0" providerId="LiveId" clId="{5FA29776-0B31-4264-8BAE-5FCA1701B411}" dt="2021-01-15T21:52:28.549" v="817" actId="478"/>
          <ac:picMkLst>
            <pc:docMk/>
            <pc:sldMk cId="2469093302" sldId="566"/>
            <ac:picMk id="37" creationId="{CEA3F3BA-092A-46F8-A945-26B42B72D01A}"/>
          </ac:picMkLst>
        </pc:picChg>
        <pc:picChg chg="add del mod modCrop">
          <ac:chgData name="Lauren Bowling" userId="f6151e2841ead4d0" providerId="LiveId" clId="{5FA29776-0B31-4264-8BAE-5FCA1701B411}" dt="2021-01-15T21:58:45.316" v="863" actId="1076"/>
          <ac:picMkLst>
            <pc:docMk/>
            <pc:sldMk cId="2469093302" sldId="566"/>
            <ac:picMk id="39" creationId="{23337ED0-ECF9-496D-9482-74F090FC9154}"/>
          </ac:picMkLst>
        </pc:picChg>
        <pc:picChg chg="add del mod">
          <ac:chgData name="Lauren Bowling" userId="f6151e2841ead4d0" providerId="LiveId" clId="{5FA29776-0B31-4264-8BAE-5FCA1701B411}" dt="2021-01-15T21:56:37.927" v="838" actId="478"/>
          <ac:picMkLst>
            <pc:docMk/>
            <pc:sldMk cId="2469093302" sldId="566"/>
            <ac:picMk id="41" creationId="{5C6EABD2-C4DC-40C6-8B76-9244DD115D9F}"/>
          </ac:picMkLst>
        </pc:picChg>
        <pc:picChg chg="add del mod modCrop">
          <ac:chgData name="Lauren Bowling" userId="f6151e2841ead4d0" providerId="LiveId" clId="{5FA29776-0B31-4264-8BAE-5FCA1701B411}" dt="2021-01-15T21:58:39.293" v="862" actId="478"/>
          <ac:picMkLst>
            <pc:docMk/>
            <pc:sldMk cId="2469093302" sldId="566"/>
            <ac:picMk id="43" creationId="{0ED67302-7860-4AC7-A82E-68830D12AEBC}"/>
          </ac:picMkLst>
        </pc:picChg>
      </pc:sldChg>
      <pc:sldChg chg="modSp new del mod">
        <pc:chgData name="Lauren Bowling" userId="f6151e2841ead4d0" providerId="LiveId" clId="{5FA29776-0B31-4264-8BAE-5FCA1701B411}" dt="2021-01-15T18:49:14.540" v="517" actId="47"/>
        <pc:sldMkLst>
          <pc:docMk/>
          <pc:sldMk cId="880877879" sldId="567"/>
        </pc:sldMkLst>
        <pc:spChg chg="mod">
          <ac:chgData name="Lauren Bowling" userId="f6151e2841ead4d0" providerId="LiveId" clId="{5FA29776-0B31-4264-8BAE-5FCA1701B411}" dt="2021-01-15T18:10:58.106" v="99" actId="20577"/>
          <ac:spMkLst>
            <pc:docMk/>
            <pc:sldMk cId="880877879" sldId="567"/>
            <ac:spMk id="2" creationId="{710825AA-B9B2-4149-9A31-ADAD04B4FD50}"/>
          </ac:spMkLst>
        </pc:spChg>
        <pc:spChg chg="mod">
          <ac:chgData name="Lauren Bowling" userId="f6151e2841ead4d0" providerId="LiveId" clId="{5FA29776-0B31-4264-8BAE-5FCA1701B411}" dt="2021-01-15T18:11:21.652" v="110" actId="20577"/>
          <ac:spMkLst>
            <pc:docMk/>
            <pc:sldMk cId="880877879" sldId="567"/>
            <ac:spMk id="3" creationId="{B399D21B-5A1B-4EE2-9C03-7DE44BC4BE1C}"/>
          </ac:spMkLst>
        </pc:spChg>
      </pc:sldChg>
      <pc:sldChg chg="addSp modSp new mod">
        <pc:chgData name="Lauren Bowling" userId="f6151e2841ead4d0" providerId="LiveId" clId="{5FA29776-0B31-4264-8BAE-5FCA1701B411}" dt="2021-01-15T22:16:53.719" v="1138" actId="20577"/>
        <pc:sldMkLst>
          <pc:docMk/>
          <pc:sldMk cId="3648241198" sldId="568"/>
        </pc:sldMkLst>
        <pc:spChg chg="mod">
          <ac:chgData name="Lauren Bowling" userId="f6151e2841ead4d0" providerId="LiveId" clId="{5FA29776-0B31-4264-8BAE-5FCA1701B411}" dt="2021-01-15T22:07:17.061" v="920" actId="120"/>
          <ac:spMkLst>
            <pc:docMk/>
            <pc:sldMk cId="3648241198" sldId="568"/>
            <ac:spMk id="2" creationId="{51B67A6B-496E-4E00-8EB8-57C3A9BB10F2}"/>
          </ac:spMkLst>
        </pc:spChg>
        <pc:spChg chg="mod">
          <ac:chgData name="Lauren Bowling" userId="f6151e2841ead4d0" providerId="LiveId" clId="{5FA29776-0B31-4264-8BAE-5FCA1701B411}" dt="2021-01-15T22:16:53.719" v="1138" actId="20577"/>
          <ac:spMkLst>
            <pc:docMk/>
            <pc:sldMk cId="3648241198" sldId="568"/>
            <ac:spMk id="3" creationId="{CD717450-FB1B-49A2-82F4-E6706F66EEE0}"/>
          </ac:spMkLst>
        </pc:spChg>
        <pc:spChg chg="add mod">
          <ac:chgData name="Lauren Bowling" userId="f6151e2841ead4d0" providerId="LiveId" clId="{5FA29776-0B31-4264-8BAE-5FCA1701B411}" dt="2021-01-15T22:07:49.404" v="925"/>
          <ac:spMkLst>
            <pc:docMk/>
            <pc:sldMk cId="3648241198" sldId="568"/>
            <ac:spMk id="7" creationId="{C8545FD4-62DC-4409-83A2-3049311CD8B2}"/>
          </ac:spMkLst>
        </pc:spChg>
        <pc:picChg chg="add mod modCrop">
          <ac:chgData name="Lauren Bowling" userId="f6151e2841ead4d0" providerId="LiveId" clId="{5FA29776-0B31-4264-8BAE-5FCA1701B411}" dt="2021-01-15T22:09:32.867" v="953" actId="1076"/>
          <ac:picMkLst>
            <pc:docMk/>
            <pc:sldMk cId="3648241198" sldId="568"/>
            <ac:picMk id="6" creationId="{617789A7-BDA6-46E6-8A25-DED052D9B3EC}"/>
          </ac:picMkLst>
        </pc:picChg>
        <pc:picChg chg="add mod modCrop">
          <ac:chgData name="Lauren Bowling" userId="f6151e2841ead4d0" providerId="LiveId" clId="{5FA29776-0B31-4264-8BAE-5FCA1701B411}" dt="2021-01-15T22:09:34.583" v="954" actId="1076"/>
          <ac:picMkLst>
            <pc:docMk/>
            <pc:sldMk cId="3648241198" sldId="568"/>
            <ac:picMk id="8" creationId="{5509820C-8D3C-4B38-8D8F-4EEA7CC72A76}"/>
          </ac:picMkLst>
        </pc:picChg>
        <pc:picChg chg="add mod modCrop">
          <ac:chgData name="Lauren Bowling" userId="f6151e2841ead4d0" providerId="LiveId" clId="{5FA29776-0B31-4264-8BAE-5FCA1701B411}" dt="2021-01-15T22:09:40.380" v="955" actId="1076"/>
          <ac:picMkLst>
            <pc:docMk/>
            <pc:sldMk cId="3648241198" sldId="568"/>
            <ac:picMk id="9" creationId="{E58C6F3D-193C-4C93-9476-EE770C0B014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B2BDF-65BD-40E4-AC32-7140E17DDCC8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7C9CB-75E8-4897-8DC3-F05D0F144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878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7C9CB-75E8-4897-8DC3-F05D0F144F2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3337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7C9CB-75E8-4897-8DC3-F05D0F144F2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107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7C9CB-75E8-4897-8DC3-F05D0F144F2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59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7C9CB-75E8-4897-8DC3-F05D0F144F2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58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7C9CB-75E8-4897-8DC3-F05D0F144F2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869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7C9CB-75E8-4897-8DC3-F05D0F144F2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458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7C9CB-75E8-4897-8DC3-F05D0F144F2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1370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7C9CB-75E8-4897-8DC3-F05D0F144F2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8274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7C9CB-75E8-4897-8DC3-F05D0F144F2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7347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7C9CB-75E8-4897-8DC3-F05D0F144F2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649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 userDrawn="1"/>
        </p:nvCxnSpPr>
        <p:spPr>
          <a:xfrm>
            <a:off x="458724" y="3406100"/>
            <a:ext cx="11274552" cy="0"/>
          </a:xfrm>
          <a:prstGeom prst="line">
            <a:avLst/>
          </a:prstGeom>
          <a:ln w="187325" cap="rnd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0FD8E-851B-4659-897B-85518CEAD3D0}" type="datetime1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C0C37-3CEC-4CB4-B902-37F94E20E96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961" y="5433583"/>
            <a:ext cx="1289687" cy="1331493"/>
          </a:xfrm>
          <a:prstGeom prst="rect">
            <a:avLst/>
          </a:prstGeom>
        </p:spPr>
      </p:pic>
      <p:pic>
        <p:nvPicPr>
          <p:cNvPr id="9" name="Picture 2" descr="http://www.nasa.gov/sites/default/files/images/nasaLogo-570x450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63726" y="12783"/>
            <a:ext cx="1688676" cy="1333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 userDrawn="1"/>
        </p:nvCxnSpPr>
        <p:spPr>
          <a:xfrm>
            <a:off x="915924" y="3406100"/>
            <a:ext cx="10360152" cy="0"/>
          </a:xfrm>
          <a:prstGeom prst="line">
            <a:avLst/>
          </a:pr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1373124" y="3406100"/>
            <a:ext cx="9445752" cy="0"/>
          </a:xfrm>
          <a:prstGeom prst="line">
            <a:avLst/>
          </a:prstGeom>
          <a:ln w="25400" cap="rnd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3510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F1102-1BD8-4D40-B1B1-1F59F23CFE8E}" type="datetime1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C0C37-3CEC-4CB4-B902-37F94E20E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292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F226E-6F81-4B15-8C31-6BD4049B451D}" type="datetime1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C0C37-3CEC-4CB4-B902-37F94E20E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544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 sz="3200" b="1" i="0" baseline="0">
                <a:solidFill>
                  <a:schemeClr val="bg1"/>
                </a:solidFill>
                <a:latin typeface="Arial 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1"/>
                </a:solidFill>
                <a:latin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789664" y="6629400"/>
            <a:ext cx="402336" cy="228600"/>
          </a:xfrm>
          <a:prstGeom prst="rect">
            <a:avLst/>
          </a:prstGeom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lang="en-US" sz="1200" kern="1200" baseline="0" smtClean="0">
                <a:solidFill>
                  <a:schemeClr val="bg1"/>
                </a:solidFill>
                <a:latin typeface="Calibri"/>
                <a:ea typeface="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9pPr>
          </a:lstStyle>
          <a:p>
            <a:pPr>
              <a:defRPr/>
            </a:pPr>
            <a:fld id="{E8CC769F-ADCB-2641-BD2F-4076D1C41918}" type="slidenum">
              <a:rPr lang="uk-UA" sz="80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charset="0"/>
              </a:rPr>
              <a:pPr>
                <a:defRPr/>
              </a:pPr>
              <a:t>‹#›</a:t>
            </a:fld>
            <a:endParaRPr lang="uk-UA" sz="1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1" y="6629400"/>
            <a:ext cx="28341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GCD PPBE</a:t>
            </a:r>
            <a:r>
              <a:rPr lang="en-US" sz="800" baseline="0" dirty="0">
                <a:solidFill>
                  <a:schemeClr val="bg1"/>
                </a:solidFill>
              </a:rPr>
              <a:t> 22 Existing Project – New Content  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414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4067" y="0"/>
            <a:ext cx="9144000" cy="1066800"/>
          </a:xfrm>
          <a:prstGeom prst="rect">
            <a:avLst/>
          </a:prstGeom>
        </p:spPr>
        <p:txBody>
          <a:bodyPr anchor="ctr"/>
          <a:lstStyle>
            <a:lvl1pPr>
              <a:defRPr sz="2400" baseline="0">
                <a:solidFill>
                  <a:schemeClr val="bg1"/>
                </a:solidFill>
                <a:latin typeface="Arial 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16645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Bef>
                <a:spcPts val="1000"/>
              </a:spcBef>
              <a:buFontTx/>
              <a:buNone/>
              <a:tabLst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279400" indent="-165100">
              <a:lnSpc>
                <a:spcPct val="95000"/>
              </a:lnSpc>
              <a:spcBef>
                <a:spcPts val="500"/>
              </a:spcBef>
              <a:buFont typeface="Arial" charset="0"/>
              <a:buChar char="•"/>
              <a:tabLst/>
              <a:defRPr sz="1800" baseline="0">
                <a:solidFill>
                  <a:schemeClr val="bg1"/>
                </a:solidFill>
                <a:latin typeface="arial" charset="0"/>
              </a:defRPr>
            </a:lvl2pPr>
            <a:lvl3pPr marL="571500" indent="-228600">
              <a:lnSpc>
                <a:spcPct val="95000"/>
              </a:lnSpc>
              <a:spcBef>
                <a:spcPts val="500"/>
              </a:spcBef>
              <a:buFont typeface=".AppleSystemUIFont" charset="-120"/>
              <a:buChar char="‒"/>
              <a:tabLst/>
              <a:defRPr sz="1800" baseline="0">
                <a:solidFill>
                  <a:schemeClr val="bg1"/>
                </a:solidFill>
                <a:latin typeface="arial" charset="0"/>
              </a:defRPr>
            </a:lvl3pPr>
            <a:lvl4pPr>
              <a:lnSpc>
                <a:spcPct val="95000"/>
              </a:lnSpc>
              <a:spcBef>
                <a:spcPts val="500"/>
              </a:spcBef>
              <a:defRPr sz="1800" baseline="0">
                <a:solidFill>
                  <a:schemeClr val="bg1"/>
                </a:solidFill>
                <a:latin typeface="arial" charset="0"/>
              </a:defRPr>
            </a:lvl4pPr>
            <a:lvl5pPr>
              <a:lnSpc>
                <a:spcPct val="95000"/>
              </a:lnSpc>
              <a:spcBef>
                <a:spcPts val="500"/>
              </a:spcBef>
              <a:defRPr sz="1800" baseline="0">
                <a:solidFill>
                  <a:schemeClr val="bg1"/>
                </a:solidFill>
                <a:latin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789664" y="6629400"/>
            <a:ext cx="402336" cy="228600"/>
          </a:xfrm>
          <a:prstGeom prst="rect">
            <a:avLst/>
          </a:prstGeom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200" baseline="0" smtClean="0">
                <a:solidFill>
                  <a:schemeClr val="bg1"/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fld id="{E8CC769F-ADCB-2641-BD2F-4076D1C41918}" type="slidenum">
              <a:rPr lang="uk-UA" sz="800" smtClean="0">
                <a:latin typeface="Arial" charset="0"/>
              </a:rPr>
              <a:pPr>
                <a:defRPr/>
              </a:pPr>
              <a:t>‹#›</a:t>
            </a:fld>
            <a:endParaRPr lang="uk-UA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" y="6629400"/>
            <a:ext cx="28341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GCD PPBE</a:t>
            </a:r>
            <a:r>
              <a:rPr lang="en-US" sz="800" baseline="0" dirty="0">
                <a:solidFill>
                  <a:schemeClr val="bg1"/>
                </a:solidFill>
              </a:rPr>
              <a:t> 22 Existing Project – New Content  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5306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6">
          <p15:clr>
            <a:srgbClr val="FBAE40"/>
          </p15:clr>
        </p15:guide>
        <p15:guide id="2" pos="3840">
          <p15:clr>
            <a:srgbClr val="FBAE40"/>
          </p15:clr>
        </p15:guide>
        <p15:guide id="3" pos="678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17378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64000" y="6161924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789664" y="6629400"/>
            <a:ext cx="402336" cy="228600"/>
          </a:xfrm>
          <a:prstGeom prst="rect">
            <a:avLst/>
          </a:prstGeom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lang="en-US" sz="1200" kern="1200" baseline="0" smtClean="0">
                <a:solidFill>
                  <a:schemeClr val="bg1"/>
                </a:solidFill>
                <a:latin typeface="Calibri"/>
                <a:ea typeface="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9pPr>
          </a:lstStyle>
          <a:p>
            <a:pPr>
              <a:defRPr/>
            </a:pPr>
            <a:fld id="{E8CC769F-ADCB-2641-BD2F-4076D1C41918}" type="slidenum">
              <a:rPr lang="uk-UA" sz="800" smtClean="0">
                <a:latin typeface="Arial" charset="0"/>
              </a:rPr>
              <a:pPr>
                <a:defRPr/>
              </a:pPr>
              <a:t>‹#›</a:t>
            </a:fld>
            <a:endParaRPr lang="uk-UA" sz="1200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" y="6629400"/>
            <a:ext cx="28341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GCD PPBE</a:t>
            </a:r>
            <a:r>
              <a:rPr lang="en-US" sz="800" baseline="0" dirty="0">
                <a:solidFill>
                  <a:schemeClr val="bg1"/>
                </a:solidFill>
              </a:rPr>
              <a:t> 22 Existing Project – New Content  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674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126164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126164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1789664" y="6629400"/>
            <a:ext cx="402336" cy="228600"/>
          </a:xfrm>
          <a:prstGeom prst="rect">
            <a:avLst/>
          </a:prstGeom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lang="en-US" sz="1200" kern="1200" baseline="0" smtClean="0">
                <a:solidFill>
                  <a:schemeClr val="bg1"/>
                </a:solidFill>
                <a:latin typeface="Calibri"/>
                <a:ea typeface="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9pPr>
          </a:lstStyle>
          <a:p>
            <a:pPr>
              <a:defRPr/>
            </a:pPr>
            <a:fld id="{E8CC769F-ADCB-2641-BD2F-4076D1C41918}" type="slidenum">
              <a:rPr lang="uk-UA" sz="800" smtClean="0">
                <a:latin typeface="Arial" charset="0"/>
              </a:rPr>
              <a:pPr>
                <a:defRPr/>
              </a:pPr>
              <a:t>‹#›</a:t>
            </a:fld>
            <a:endParaRPr lang="uk-UA" sz="120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" y="6629400"/>
            <a:ext cx="28341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GCD PPBE</a:t>
            </a:r>
            <a:r>
              <a:rPr lang="en-US" sz="800" baseline="0" dirty="0">
                <a:solidFill>
                  <a:schemeClr val="bg1"/>
                </a:solidFill>
              </a:rPr>
              <a:t> 22 Existing Project – New Content  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243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789664" y="6629400"/>
            <a:ext cx="402336" cy="228600"/>
          </a:xfrm>
          <a:prstGeom prst="rect">
            <a:avLst/>
          </a:prstGeom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800" baseline="0" smtClean="0">
                <a:solidFill>
                  <a:schemeClr val="tx1"/>
                </a:solidFill>
                <a:latin typeface="Arial" charset="0"/>
                <a:ea typeface=""/>
              </a:defRPr>
            </a:lvl1pPr>
          </a:lstStyle>
          <a:p>
            <a:pPr>
              <a:defRPr/>
            </a:pPr>
            <a:fld id="{75D13D49-2B6F-174C-9E1E-1013A06E5C50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0"/>
            <a:ext cx="9144000" cy="1066800"/>
          </a:xfrm>
          <a:prstGeom prst="rect">
            <a:avLst/>
          </a:prstGeom>
        </p:spPr>
        <p:txBody>
          <a:bodyPr anchor="ctr"/>
          <a:lstStyle>
            <a:lvl1pPr>
              <a:defRPr lang="en-US" sz="2400" baseline="0">
                <a:solidFill>
                  <a:schemeClr val="bg1"/>
                </a:solidFill>
                <a:latin typeface="Arial Bold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" y="6629400"/>
            <a:ext cx="28341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GCD FY18</a:t>
            </a:r>
            <a:r>
              <a:rPr lang="en-US" sz="800" baseline="0" dirty="0">
                <a:solidFill>
                  <a:schemeClr val="bg1"/>
                </a:solidFill>
              </a:rPr>
              <a:t> Mid Year Review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" y="6629400"/>
            <a:ext cx="28341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ysClr val="windowText" lastClr="000000"/>
                </a:solidFill>
              </a:rPr>
              <a:t>GCD PPBE</a:t>
            </a:r>
            <a:r>
              <a:rPr lang="en-US" sz="800" baseline="0" dirty="0">
                <a:solidFill>
                  <a:sysClr val="windowText" lastClr="000000"/>
                </a:solidFill>
              </a:rPr>
              <a:t> 22 New Start Projects – Full Proposal </a:t>
            </a:r>
            <a:endParaRPr lang="en-US" sz="8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2596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81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1789664" y="6629400"/>
            <a:ext cx="402336" cy="228600"/>
          </a:xfrm>
          <a:prstGeom prst="rect">
            <a:avLst/>
          </a:prstGeom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lang="en-US" sz="1200" kern="1200" baseline="0" smtClean="0">
                <a:solidFill>
                  <a:schemeClr val="bg1"/>
                </a:solidFill>
                <a:latin typeface="Calibri"/>
                <a:ea typeface="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9pPr>
          </a:lstStyle>
          <a:p>
            <a:pPr>
              <a:defRPr/>
            </a:pPr>
            <a:fld id="{E8CC769F-ADCB-2641-BD2F-4076D1C41918}" type="slidenum">
              <a:rPr lang="uk-UA" sz="800" smtClean="0">
                <a:latin typeface="Arial" charset="0"/>
              </a:rPr>
              <a:pPr>
                <a:defRPr/>
              </a:pPr>
              <a:t>‹#›</a:t>
            </a:fld>
            <a:endParaRPr lang="uk-UA" sz="1200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" y="6629400"/>
            <a:ext cx="28341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GCD PPBE</a:t>
            </a:r>
            <a:r>
              <a:rPr lang="en-US" sz="800" baseline="0" dirty="0">
                <a:solidFill>
                  <a:schemeClr val="bg1"/>
                </a:solidFill>
              </a:rPr>
              <a:t> 22 Existing Project – New Content  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071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445127"/>
            <a:ext cx="4011084" cy="87228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445127"/>
            <a:ext cx="6815667" cy="4393616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500560"/>
            <a:ext cx="4011084" cy="35213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9664" y="6629400"/>
            <a:ext cx="402336" cy="228600"/>
          </a:xfrm>
          <a:prstGeom prst="rect">
            <a:avLst/>
          </a:prstGeom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200" baseline="0" smtClean="0">
                <a:solidFill>
                  <a:schemeClr val="bg1"/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fld id="{E8CC769F-ADCB-2641-BD2F-4076D1C41918}" type="slidenum">
              <a:rPr lang="uk-UA" sz="800" smtClean="0">
                <a:latin typeface="Arial" charset="0"/>
              </a:rPr>
              <a:pPr>
                <a:defRPr/>
              </a:pPr>
              <a:t>‹#›</a:t>
            </a:fld>
            <a:endParaRPr lang="uk-UA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" y="6629400"/>
            <a:ext cx="28341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GCD PPBE</a:t>
            </a:r>
            <a:r>
              <a:rPr lang="en-US" sz="800" baseline="0" dirty="0">
                <a:solidFill>
                  <a:schemeClr val="bg1"/>
                </a:solidFill>
              </a:rPr>
              <a:t> 22 Existing Project – New Content  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6286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solidFill>
            <a:schemeClr val="tx1"/>
          </a:solidFill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548063"/>
            <a:ext cx="7315200" cy="3179512"/>
          </a:xfrm>
          <a:prstGeom prst="rect">
            <a:avLst/>
          </a:prstGeo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789664" y="6629400"/>
            <a:ext cx="402336" cy="228600"/>
          </a:xfrm>
          <a:prstGeom prst="rect">
            <a:avLst/>
          </a:prstGeom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lang="en-US" sz="1200" kern="1200" baseline="0" smtClean="0">
                <a:solidFill>
                  <a:schemeClr val="bg1"/>
                </a:solidFill>
                <a:latin typeface="Calibri"/>
                <a:ea typeface="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9pPr>
          </a:lstStyle>
          <a:p>
            <a:pPr>
              <a:defRPr/>
            </a:pPr>
            <a:fld id="{E8CC769F-ADCB-2641-BD2F-4076D1C41918}" type="slidenum">
              <a:rPr lang="uk-UA" sz="800" smtClean="0">
                <a:latin typeface="Arial" charset="0"/>
              </a:rPr>
              <a:pPr>
                <a:defRPr/>
              </a:pPr>
              <a:t>‹#›</a:t>
            </a:fld>
            <a:endParaRPr lang="uk-UA" sz="1200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" y="6629400"/>
            <a:ext cx="28341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GCD PPBE</a:t>
            </a:r>
            <a:r>
              <a:rPr lang="en-US" sz="800" baseline="0" dirty="0">
                <a:solidFill>
                  <a:schemeClr val="bg1"/>
                </a:solidFill>
              </a:rPr>
              <a:t> 22 Existing Project – New Content  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715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à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85800" indent="-228600">
              <a:buFont typeface="Arial" panose="020B0604020202020204" pitchFamily="34" charset="0"/>
              <a:buChar char="•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buFont typeface="Wingdings" panose="05000000000000000000" pitchFamily="2" charset="2"/>
              <a:buChar char="Ø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buFont typeface="Wingdings" panose="05000000000000000000" pitchFamily="2" charset="2"/>
              <a:buChar char="v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buFont typeface="Wingdings" panose="05000000000000000000" pitchFamily="2" charset="2"/>
              <a:buChar char="v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E407-4069-4CF1-8ECE-BB756A4D9798}" type="datetime1">
              <a:rPr lang="en-US" smtClean="0"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96400" y="6299200"/>
            <a:ext cx="2743200" cy="365125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224C0C37-3CEC-4CB4-B902-37F94E20E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2012851" y="0"/>
            <a:ext cx="183159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-4010" y="0"/>
            <a:ext cx="183159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264" y="5733358"/>
            <a:ext cx="839943" cy="867170"/>
          </a:xfrm>
          <a:prstGeom prst="rect">
            <a:avLst/>
          </a:prstGeom>
        </p:spPr>
      </p:pic>
      <p:pic>
        <p:nvPicPr>
          <p:cNvPr id="9" name="Picture 2" descr="http://www.nasa.gov/sites/default/files/images/nasaLogo-570x450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1609" y="192726"/>
            <a:ext cx="974171" cy="76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-1" y="0"/>
            <a:ext cx="12188952" cy="18288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629571"/>
            <a:ext cx="12192000" cy="228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47244" y="6675291"/>
            <a:ext cx="12097512" cy="137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45719" y="45720"/>
            <a:ext cx="12097512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12058710" y="45720"/>
            <a:ext cx="91440" cy="676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41849" y="45720"/>
            <a:ext cx="91440" cy="676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91439" y="91440"/>
            <a:ext cx="12006072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87569" y="81915"/>
            <a:ext cx="0" cy="667512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 flipV="1">
            <a:off x="12104430" y="81914"/>
            <a:ext cx="0" cy="667512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5030461" y="6615212"/>
            <a:ext cx="21226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 IEEE Aerospace Conference</a:t>
            </a:r>
          </a:p>
        </p:txBody>
      </p:sp>
      <p:cxnSp>
        <p:nvCxnSpPr>
          <p:cNvPr id="33" name="Straight Connector 32"/>
          <p:cNvCxnSpPr/>
          <p:nvPr userDrawn="1"/>
        </p:nvCxnSpPr>
        <p:spPr>
          <a:xfrm>
            <a:off x="76138" y="6755542"/>
            <a:ext cx="113385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 userDrawn="1"/>
        </p:nvSpPr>
        <p:spPr>
          <a:xfrm>
            <a:off x="8453276" y="6615212"/>
            <a:ext cx="26388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Advanced Materials and Processing</a:t>
            </a:r>
            <a:r>
              <a:rPr lang="en-US" sz="11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Branch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 userDrawn="1"/>
        </p:nvSpPr>
        <p:spPr>
          <a:xfrm>
            <a:off x="1441234" y="6615212"/>
            <a:ext cx="20297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NASA Langley Research Center</a:t>
            </a:r>
          </a:p>
        </p:txBody>
      </p:sp>
      <p:cxnSp>
        <p:nvCxnSpPr>
          <p:cNvPr id="37" name="Straight Connector 36"/>
          <p:cNvCxnSpPr/>
          <p:nvPr userDrawn="1"/>
        </p:nvCxnSpPr>
        <p:spPr>
          <a:xfrm>
            <a:off x="3614030" y="6755542"/>
            <a:ext cx="113385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 userDrawn="1"/>
        </p:nvCxnSpPr>
        <p:spPr>
          <a:xfrm>
            <a:off x="7435653" y="6755542"/>
            <a:ext cx="786384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11323381" y="6755542"/>
            <a:ext cx="786384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46276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1789664" y="6629400"/>
            <a:ext cx="402336" cy="228600"/>
          </a:xfrm>
          <a:prstGeom prst="rect">
            <a:avLst/>
          </a:prstGeom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lang="en-US" sz="1200" kern="1200" baseline="0" smtClean="0">
                <a:solidFill>
                  <a:schemeClr val="bg1"/>
                </a:solidFill>
                <a:latin typeface="Calibri"/>
                <a:ea typeface="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9pPr>
          </a:lstStyle>
          <a:p>
            <a:pPr>
              <a:defRPr/>
            </a:pPr>
            <a:fld id="{E8CC769F-ADCB-2641-BD2F-4076D1C41918}" type="slidenum">
              <a:rPr lang="uk-UA" sz="800" smtClean="0">
                <a:latin typeface="Arial" charset="0"/>
              </a:rPr>
              <a:pPr>
                <a:defRPr/>
              </a:pPr>
              <a:t>‹#›</a:t>
            </a:fld>
            <a:endParaRPr lang="uk-UA" sz="120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" y="6629400"/>
            <a:ext cx="28341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GCD PPBE</a:t>
            </a:r>
            <a:r>
              <a:rPr lang="en-US" sz="800" baseline="0" dirty="0">
                <a:solidFill>
                  <a:schemeClr val="bg1"/>
                </a:solidFill>
              </a:rPr>
              <a:t> 22 Existing Project – New Content  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271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675D-FF15-42AD-A0BB-7B49477CDBCD}" type="datetime1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C0C37-3CEC-4CB4-B902-37F94E20E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098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B13AC-706D-40DF-88AE-1DF114596698}" type="datetime1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-4010" y="0"/>
            <a:ext cx="12200020" cy="6876822"/>
            <a:chOff x="-4010" y="0"/>
            <a:chExt cx="12200020" cy="6876822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2012851" y="0"/>
              <a:ext cx="183159" cy="6858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-4010" y="0"/>
              <a:ext cx="183159" cy="6858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2" descr="http://www.nasa.gov/sites/default/files/images/nasaLogo-570x450.png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61609" y="192726"/>
              <a:ext cx="974171" cy="769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/>
            <p:cNvSpPr/>
            <p:nvPr userDrawn="1"/>
          </p:nvSpPr>
          <p:spPr>
            <a:xfrm>
              <a:off x="-1" y="0"/>
              <a:ext cx="12188952" cy="18288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0" y="6629571"/>
              <a:ext cx="12192000" cy="2286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47244" y="6675291"/>
              <a:ext cx="12097512" cy="137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45719" y="45720"/>
              <a:ext cx="12097512" cy="91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12058710" y="45720"/>
              <a:ext cx="91440" cy="6766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41849" y="45720"/>
              <a:ext cx="91440" cy="6766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/>
            <p:cNvCxnSpPr/>
            <p:nvPr userDrawn="1"/>
          </p:nvCxnSpPr>
          <p:spPr>
            <a:xfrm>
              <a:off x="91439" y="91440"/>
              <a:ext cx="12006072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 flipV="1">
              <a:off x="87569" y="81915"/>
              <a:ext cx="0" cy="667512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flipV="1">
              <a:off x="12104430" y="81914"/>
              <a:ext cx="0" cy="667512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76138" y="6755542"/>
              <a:ext cx="1133856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 userDrawn="1"/>
          </p:nvSpPr>
          <p:spPr>
            <a:xfrm>
              <a:off x="8453276" y="6615212"/>
              <a:ext cx="263886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100" dirty="0"/>
                <a:t>Advanced Materials and Processing</a:t>
              </a:r>
              <a:r>
                <a:rPr lang="en-US" sz="1100" baseline="0" dirty="0"/>
                <a:t> Branch</a:t>
              </a:r>
              <a:endParaRPr lang="en-US" sz="1100" dirty="0"/>
            </a:p>
          </p:txBody>
        </p:sp>
        <p:sp>
          <p:nvSpPr>
            <p:cNvPr id="27" name="TextBox 26"/>
            <p:cNvSpPr txBox="1"/>
            <p:nvPr userDrawn="1"/>
          </p:nvSpPr>
          <p:spPr>
            <a:xfrm>
              <a:off x="1441234" y="6615212"/>
              <a:ext cx="194155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100" dirty="0"/>
                <a:t>NASA Langley Research Center</a:t>
              </a:r>
            </a:p>
          </p:txBody>
        </p:sp>
        <p:cxnSp>
          <p:nvCxnSpPr>
            <p:cNvPr id="28" name="Straight Connector 27"/>
            <p:cNvCxnSpPr/>
            <p:nvPr userDrawn="1"/>
          </p:nvCxnSpPr>
          <p:spPr>
            <a:xfrm>
              <a:off x="3614030" y="6755542"/>
              <a:ext cx="1133856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7435653" y="6755542"/>
              <a:ext cx="786384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11323381" y="6755542"/>
              <a:ext cx="786384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96400" y="6299200"/>
            <a:ext cx="2743200" cy="365125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224C0C37-3CEC-4CB4-B902-37F94E20E96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4" name="Picture 33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264" y="5733358"/>
            <a:ext cx="839943" cy="867170"/>
          </a:xfrm>
          <a:prstGeom prst="rect">
            <a:avLst/>
          </a:prstGeom>
        </p:spPr>
      </p:pic>
      <p:sp>
        <p:nvSpPr>
          <p:cNvPr id="33" name="TextBox 32"/>
          <p:cNvSpPr txBox="1"/>
          <p:nvPr userDrawn="1"/>
        </p:nvSpPr>
        <p:spPr>
          <a:xfrm>
            <a:off x="5108202" y="6615212"/>
            <a:ext cx="19672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/>
              <a:t>2020 Summer NIFS Symposium</a:t>
            </a:r>
          </a:p>
        </p:txBody>
      </p:sp>
    </p:spTree>
    <p:extLst>
      <p:ext uri="{BB962C8B-B14F-4D97-AF65-F5344CB8AC3E}">
        <p14:creationId xmlns:p14="http://schemas.microsoft.com/office/powerpoint/2010/main" val="13540209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E64FE-3B77-4B94-B894-04EC32C9417F}" type="datetime1">
              <a:rPr lang="en-US" smtClean="0"/>
              <a:t>1/27/2021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4010" y="0"/>
            <a:ext cx="12200020" cy="6876822"/>
            <a:chOff x="-4010" y="0"/>
            <a:chExt cx="12200020" cy="6876822"/>
          </a:xfrm>
        </p:grpSpPr>
        <p:sp>
          <p:nvSpPr>
            <p:cNvPr id="13" name="Rectangle 12"/>
            <p:cNvSpPr/>
            <p:nvPr userDrawn="1"/>
          </p:nvSpPr>
          <p:spPr>
            <a:xfrm>
              <a:off x="12012851" y="0"/>
              <a:ext cx="183159" cy="6858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-4010" y="0"/>
              <a:ext cx="183159" cy="6858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2" descr="http://www.nasa.gov/sites/default/files/images/nasaLogo-570x450.png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61609" y="192726"/>
              <a:ext cx="974171" cy="769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 userDrawn="1"/>
          </p:nvSpPr>
          <p:spPr>
            <a:xfrm>
              <a:off x="-1" y="0"/>
              <a:ext cx="12188952" cy="18288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0" y="6629571"/>
              <a:ext cx="12192000" cy="2286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47244" y="6675291"/>
              <a:ext cx="12097512" cy="137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45719" y="45720"/>
              <a:ext cx="12097512" cy="91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12058710" y="45720"/>
              <a:ext cx="91440" cy="6766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1849" y="45720"/>
              <a:ext cx="91440" cy="6766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/>
            <p:nvPr userDrawn="1"/>
          </p:nvCxnSpPr>
          <p:spPr>
            <a:xfrm>
              <a:off x="91439" y="91440"/>
              <a:ext cx="12006072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 flipV="1">
              <a:off x="87569" y="81915"/>
              <a:ext cx="0" cy="667512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 flipV="1">
              <a:off x="12104430" y="81914"/>
              <a:ext cx="0" cy="667512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76138" y="6755542"/>
              <a:ext cx="1133856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 userDrawn="1"/>
          </p:nvSpPr>
          <p:spPr>
            <a:xfrm>
              <a:off x="8453276" y="6615212"/>
              <a:ext cx="263886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100" dirty="0"/>
                <a:t>Advanced Materials and Processing</a:t>
              </a:r>
              <a:r>
                <a:rPr lang="en-US" sz="1100" baseline="0" dirty="0"/>
                <a:t> Branch</a:t>
              </a:r>
              <a:endParaRPr lang="en-US" sz="1100" dirty="0"/>
            </a:p>
          </p:txBody>
        </p:sp>
        <p:sp>
          <p:nvSpPr>
            <p:cNvPr id="29" name="TextBox 28"/>
            <p:cNvSpPr txBox="1"/>
            <p:nvPr userDrawn="1"/>
          </p:nvSpPr>
          <p:spPr>
            <a:xfrm>
              <a:off x="1441234" y="6615212"/>
              <a:ext cx="194155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100" dirty="0"/>
                <a:t>NASA Langley Research Center</a:t>
              </a:r>
            </a:p>
          </p:txBody>
        </p:sp>
        <p:cxnSp>
          <p:nvCxnSpPr>
            <p:cNvPr id="30" name="Straight Connector 29"/>
            <p:cNvCxnSpPr/>
            <p:nvPr userDrawn="1"/>
          </p:nvCxnSpPr>
          <p:spPr>
            <a:xfrm>
              <a:off x="3614030" y="6755542"/>
              <a:ext cx="1133856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7435653" y="6755542"/>
              <a:ext cx="786384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11323381" y="6755542"/>
              <a:ext cx="786384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96400" y="6299200"/>
            <a:ext cx="2743200" cy="365125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224C0C37-3CEC-4CB4-B902-37F94E20E96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264" y="5733358"/>
            <a:ext cx="839943" cy="867170"/>
          </a:xfrm>
          <a:prstGeom prst="rect">
            <a:avLst/>
          </a:prstGeom>
        </p:spPr>
      </p:pic>
      <p:sp>
        <p:nvSpPr>
          <p:cNvPr id="35" name="TextBox 34"/>
          <p:cNvSpPr txBox="1"/>
          <p:nvPr userDrawn="1"/>
        </p:nvSpPr>
        <p:spPr>
          <a:xfrm>
            <a:off x="5108202" y="6615212"/>
            <a:ext cx="19672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/>
              <a:t>2020 Summer NIFS Symposium</a:t>
            </a:r>
          </a:p>
        </p:txBody>
      </p:sp>
    </p:spTree>
    <p:extLst>
      <p:ext uri="{BB962C8B-B14F-4D97-AF65-F5344CB8AC3E}">
        <p14:creationId xmlns:p14="http://schemas.microsoft.com/office/powerpoint/2010/main" val="36165321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C01AB-F464-4D5C-89CA-750160D73C12}" type="datetime1">
              <a:rPr lang="en-US" smtClean="0"/>
              <a:t>1/27/2021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C0C37-3CEC-4CB4-B902-37F94E20E969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-4010" y="0"/>
            <a:ext cx="12200020" cy="6876822"/>
            <a:chOff x="-4010" y="0"/>
            <a:chExt cx="12200020" cy="6876822"/>
          </a:xfrm>
        </p:grpSpPr>
        <p:sp>
          <p:nvSpPr>
            <p:cNvPr id="10" name="Rectangle 9"/>
            <p:cNvSpPr/>
            <p:nvPr userDrawn="1"/>
          </p:nvSpPr>
          <p:spPr>
            <a:xfrm>
              <a:off x="12012851" y="0"/>
              <a:ext cx="183159" cy="6858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-4010" y="0"/>
              <a:ext cx="183159" cy="6858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2" descr="http://www.nasa.gov/sites/default/files/images/nasaLogo-570x450.png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61609" y="192726"/>
              <a:ext cx="974171" cy="769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 userDrawn="1"/>
          </p:nvSpPr>
          <p:spPr>
            <a:xfrm>
              <a:off x="-1" y="0"/>
              <a:ext cx="12188952" cy="18288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0" y="6629571"/>
              <a:ext cx="12192000" cy="2286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47244" y="6675291"/>
              <a:ext cx="12097512" cy="137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45719" y="45720"/>
              <a:ext cx="12097512" cy="91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12058710" y="45720"/>
              <a:ext cx="91440" cy="6766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41849" y="45720"/>
              <a:ext cx="91440" cy="6766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 userDrawn="1"/>
          </p:nvCxnSpPr>
          <p:spPr>
            <a:xfrm>
              <a:off x="91439" y="91440"/>
              <a:ext cx="12006072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 flipV="1">
              <a:off x="87569" y="81915"/>
              <a:ext cx="0" cy="667512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 flipV="1">
              <a:off x="12104430" y="81914"/>
              <a:ext cx="0" cy="667512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76138" y="6755542"/>
              <a:ext cx="1133856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 userDrawn="1"/>
          </p:nvSpPr>
          <p:spPr>
            <a:xfrm>
              <a:off x="8453276" y="6615212"/>
              <a:ext cx="263886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100" dirty="0"/>
                <a:t>Advanced Materials and Processing</a:t>
              </a:r>
              <a:r>
                <a:rPr lang="en-US" sz="1100" baseline="0" dirty="0"/>
                <a:t> Branch</a:t>
              </a:r>
              <a:endParaRPr lang="en-US" sz="1100" dirty="0"/>
            </a:p>
          </p:txBody>
        </p:sp>
        <p:sp>
          <p:nvSpPr>
            <p:cNvPr id="26" name="TextBox 25"/>
            <p:cNvSpPr txBox="1"/>
            <p:nvPr userDrawn="1"/>
          </p:nvSpPr>
          <p:spPr>
            <a:xfrm>
              <a:off x="1441234" y="6615212"/>
              <a:ext cx="194155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100" dirty="0"/>
                <a:t>NASA Langley Research Center</a:t>
              </a:r>
            </a:p>
          </p:txBody>
        </p:sp>
        <p:cxnSp>
          <p:nvCxnSpPr>
            <p:cNvPr id="27" name="Straight Connector 26"/>
            <p:cNvCxnSpPr/>
            <p:nvPr userDrawn="1"/>
          </p:nvCxnSpPr>
          <p:spPr>
            <a:xfrm>
              <a:off x="3614030" y="6755542"/>
              <a:ext cx="1133856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7435653" y="6755542"/>
              <a:ext cx="786384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11323381" y="6755542"/>
              <a:ext cx="786384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2" name="Picture 31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264" y="5733358"/>
            <a:ext cx="839943" cy="86717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214" y="196989"/>
            <a:ext cx="1398933" cy="616591"/>
          </a:xfrm>
          <a:prstGeom prst="rect">
            <a:avLst/>
          </a:prstGeom>
        </p:spPr>
      </p:pic>
      <p:sp>
        <p:nvSpPr>
          <p:cNvPr id="33" name="TextBox 32"/>
          <p:cNvSpPr txBox="1"/>
          <p:nvPr userDrawn="1"/>
        </p:nvSpPr>
        <p:spPr>
          <a:xfrm>
            <a:off x="5108202" y="6615212"/>
            <a:ext cx="19672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/>
              <a:t>2020 Summer NIFS Symposium</a:t>
            </a:r>
          </a:p>
        </p:txBody>
      </p:sp>
    </p:spTree>
    <p:extLst>
      <p:ext uri="{BB962C8B-B14F-4D97-AF65-F5344CB8AC3E}">
        <p14:creationId xmlns:p14="http://schemas.microsoft.com/office/powerpoint/2010/main" val="22817266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D0FFD-A8C8-4EFA-A5A7-91466935EDD8}" type="datetime1">
              <a:rPr lang="en-US" smtClean="0"/>
              <a:t>1/27/2021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C0C37-3CEC-4CB4-B902-37F94E20E969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-4010" y="0"/>
            <a:ext cx="12200020" cy="6876822"/>
            <a:chOff x="-4010" y="0"/>
            <a:chExt cx="12200020" cy="6876822"/>
          </a:xfrm>
        </p:grpSpPr>
        <p:sp>
          <p:nvSpPr>
            <p:cNvPr id="8" name="Rectangle 7"/>
            <p:cNvSpPr/>
            <p:nvPr userDrawn="1"/>
          </p:nvSpPr>
          <p:spPr>
            <a:xfrm>
              <a:off x="12012851" y="0"/>
              <a:ext cx="183159" cy="6858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-4010" y="0"/>
              <a:ext cx="183159" cy="6858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" descr="http://www.nasa.gov/sites/default/files/images/nasaLogo-570x450.png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61609" y="192726"/>
              <a:ext cx="974171" cy="769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/>
            <p:cNvSpPr/>
            <p:nvPr userDrawn="1"/>
          </p:nvSpPr>
          <p:spPr>
            <a:xfrm>
              <a:off x="-1" y="0"/>
              <a:ext cx="12188952" cy="18288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0" y="6629571"/>
              <a:ext cx="12192000" cy="2286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47244" y="6675291"/>
              <a:ext cx="12097512" cy="137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45719" y="45720"/>
              <a:ext cx="12097512" cy="91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2058710" y="45720"/>
              <a:ext cx="91440" cy="6766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41849" y="45720"/>
              <a:ext cx="91440" cy="6766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 userDrawn="1"/>
          </p:nvCxnSpPr>
          <p:spPr>
            <a:xfrm>
              <a:off x="91439" y="91440"/>
              <a:ext cx="12006072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V="1">
              <a:off x="87569" y="81915"/>
              <a:ext cx="0" cy="667512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 flipV="1">
              <a:off x="12104430" y="81914"/>
              <a:ext cx="0" cy="667512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>
              <a:off x="76138" y="6755542"/>
              <a:ext cx="1133856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 userDrawn="1"/>
          </p:nvSpPr>
          <p:spPr>
            <a:xfrm>
              <a:off x="8453276" y="6615212"/>
              <a:ext cx="263886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100" dirty="0"/>
                <a:t>Advanced Materials and Processing</a:t>
              </a:r>
              <a:r>
                <a:rPr lang="en-US" sz="1100" baseline="0" dirty="0"/>
                <a:t> Branch</a:t>
              </a:r>
              <a:endParaRPr lang="en-US" sz="1100" dirty="0"/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1441234" y="6615212"/>
              <a:ext cx="194155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100" dirty="0"/>
                <a:t>NASA Langley Research Center</a:t>
              </a:r>
            </a:p>
          </p:txBody>
        </p:sp>
        <p:cxnSp>
          <p:nvCxnSpPr>
            <p:cNvPr id="25" name="Straight Connector 24"/>
            <p:cNvCxnSpPr/>
            <p:nvPr userDrawn="1"/>
          </p:nvCxnSpPr>
          <p:spPr>
            <a:xfrm>
              <a:off x="3614030" y="6755542"/>
              <a:ext cx="1133856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7435653" y="6755542"/>
              <a:ext cx="786384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11323381" y="6755542"/>
              <a:ext cx="786384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Picture 29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264" y="5733358"/>
            <a:ext cx="839943" cy="86717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214" y="196989"/>
            <a:ext cx="1398933" cy="616591"/>
          </a:xfrm>
          <a:prstGeom prst="rect">
            <a:avLst/>
          </a:prstGeom>
        </p:spPr>
      </p:pic>
      <p:sp>
        <p:nvSpPr>
          <p:cNvPr id="31" name="TextBox 30"/>
          <p:cNvSpPr txBox="1"/>
          <p:nvPr userDrawn="1"/>
        </p:nvSpPr>
        <p:spPr>
          <a:xfrm>
            <a:off x="5108202" y="6615212"/>
            <a:ext cx="19672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/>
              <a:t>2020 Summer NIFS Symposium</a:t>
            </a:r>
          </a:p>
        </p:txBody>
      </p:sp>
    </p:spTree>
    <p:extLst>
      <p:ext uri="{BB962C8B-B14F-4D97-AF65-F5344CB8AC3E}">
        <p14:creationId xmlns:p14="http://schemas.microsoft.com/office/powerpoint/2010/main" val="41174355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F79FE-330F-4E52-B6EF-9072569AC7D3}" type="datetime1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C0C37-3CEC-4CB4-B902-37F94E20E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734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F975F-E830-40AF-B49A-C5BFC23B73CD}" type="datetime1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C0C37-3CEC-4CB4-B902-37F94E20E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147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6.jpe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8BD33-461B-4688-8AB9-170C7688F2F3}" type="datetime1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C0C37-3CEC-4CB4-B902-37F94E20E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918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anner OCT template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1" y="-1"/>
            <a:ext cx="12192000" cy="112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986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lsbowlin@mtu.edu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hyperlink" Target="mailto:c.j.wohl@nasa.go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c.j.wohl@nasa.go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A29CB9-B989-4490-A8CE-6AA6DB2DA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C0C37-3CEC-4CB4-B902-37F94E20E969}" type="slidenum">
              <a:rPr lang="en-US" smtClean="0"/>
              <a:t>1</a:t>
            </a:fld>
            <a:endParaRPr lang="en-US"/>
          </a:p>
        </p:txBody>
      </p:sp>
      <p:pic>
        <p:nvPicPr>
          <p:cNvPr id="13" name="Picture 12" descr="Map&#10;&#10;Description automatically generated">
            <a:extLst>
              <a:ext uri="{FF2B5EF4-FFF2-40B4-BE49-F238E27FC236}">
                <a16:creationId xmlns:a16="http://schemas.microsoft.com/office/drawing/2014/main" id="{6DB1AE5F-5255-40E9-B812-17ADCC676FF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025" y="238701"/>
            <a:ext cx="4221966" cy="3532053"/>
          </a:xfrm>
          <a:prstGeom prst="rect">
            <a:avLst/>
          </a:prstGeom>
        </p:spPr>
      </p:pic>
      <p:pic>
        <p:nvPicPr>
          <p:cNvPr id="11" name="Picture 10" descr="A picture containing snow, outdoor, igloo, nature&#10;&#10;Description automatically generated">
            <a:extLst>
              <a:ext uri="{FF2B5EF4-FFF2-40B4-BE49-F238E27FC236}">
                <a16:creationId xmlns:a16="http://schemas.microsoft.com/office/drawing/2014/main" id="{5492EA12-76B6-4127-847A-F8964A5E85E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8829" y="289143"/>
            <a:ext cx="2548087" cy="1911065"/>
          </a:xfrm>
          <a:prstGeom prst="rect">
            <a:avLst/>
          </a:prstGeom>
        </p:spPr>
      </p:pic>
      <p:pic>
        <p:nvPicPr>
          <p:cNvPr id="15" name="Picture 14" descr="A picture containing sky, water, outdoor, boat&#10;&#10;Description automatically generated">
            <a:extLst>
              <a:ext uri="{FF2B5EF4-FFF2-40B4-BE49-F238E27FC236}">
                <a16:creationId xmlns:a16="http://schemas.microsoft.com/office/drawing/2014/main" id="{010498AF-EE0B-4F5C-B1D8-EF6A3A96A70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62019" y="289143"/>
            <a:ext cx="2331258" cy="3988531"/>
          </a:xfrm>
          <a:prstGeom prst="rect">
            <a:avLst/>
          </a:prstGeom>
        </p:spPr>
      </p:pic>
      <p:pic>
        <p:nvPicPr>
          <p:cNvPr id="27" name="Picture 26" descr="A person holding a dog&#10;&#10;Description automatically generated with low confidence">
            <a:extLst>
              <a:ext uri="{FF2B5EF4-FFF2-40B4-BE49-F238E27FC236}">
                <a16:creationId xmlns:a16="http://schemas.microsoft.com/office/drawing/2014/main" id="{EF49CEB3-C31A-4A50-8065-533A5F12E32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2649" y="289144"/>
            <a:ext cx="3122098" cy="2263138"/>
          </a:xfrm>
          <a:prstGeom prst="rect">
            <a:avLst/>
          </a:prstGeom>
        </p:spPr>
      </p:pic>
      <p:pic>
        <p:nvPicPr>
          <p:cNvPr id="29" name="Picture 28" descr="A group of people in a canoe&#10;&#10;Description automatically generated with low confidence">
            <a:extLst>
              <a:ext uri="{FF2B5EF4-FFF2-40B4-BE49-F238E27FC236}">
                <a16:creationId xmlns:a16="http://schemas.microsoft.com/office/drawing/2014/main" id="{76E24A67-93F9-4997-A77A-F57C5E3A2F6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2547" y="4478107"/>
            <a:ext cx="2534369" cy="1689579"/>
          </a:xfrm>
          <a:prstGeom prst="rect">
            <a:avLst/>
          </a:prstGeom>
        </p:spPr>
      </p:pic>
      <p:pic>
        <p:nvPicPr>
          <p:cNvPr id="31" name="Picture 30" descr="A picture containing text&#10;&#10;Description automatically generated">
            <a:extLst>
              <a:ext uri="{FF2B5EF4-FFF2-40B4-BE49-F238E27FC236}">
                <a16:creationId xmlns:a16="http://schemas.microsoft.com/office/drawing/2014/main" id="{3EC648CE-9A3A-4B4A-A2DC-1DC607AAAE9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388" y="3509385"/>
            <a:ext cx="3236707" cy="2427531"/>
          </a:xfrm>
          <a:prstGeom prst="rect">
            <a:avLst/>
          </a:prstGeom>
        </p:spPr>
      </p:pic>
      <p:pic>
        <p:nvPicPr>
          <p:cNvPr id="19" name="Picture 18" descr="A picture containing text, person, crowd&#10;&#10;Description automatically generated">
            <a:extLst>
              <a:ext uri="{FF2B5EF4-FFF2-40B4-BE49-F238E27FC236}">
                <a16:creationId xmlns:a16="http://schemas.microsoft.com/office/drawing/2014/main" id="{1C0B0AD0-0D5D-45B5-9CFA-3796D7DFA7E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612"/>
          <a:stretch/>
        </p:blipFill>
        <p:spPr>
          <a:xfrm>
            <a:off x="6427951" y="2631543"/>
            <a:ext cx="3143032" cy="2278422"/>
          </a:xfrm>
          <a:prstGeom prst="rect">
            <a:avLst/>
          </a:prstGeom>
        </p:spPr>
      </p:pic>
      <p:pic>
        <p:nvPicPr>
          <p:cNvPr id="33" name="Picture 32" descr="A picture containing sky, outdoor, grass, nature&#10;&#10;Description automatically generated">
            <a:extLst>
              <a:ext uri="{FF2B5EF4-FFF2-40B4-BE49-F238E27FC236}">
                <a16:creationId xmlns:a16="http://schemas.microsoft.com/office/drawing/2014/main" id="{D7A4AFFA-DD55-4A9A-8B49-457F1F119A8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2019" y="4360985"/>
            <a:ext cx="2340866" cy="1806701"/>
          </a:xfrm>
          <a:prstGeom prst="rect">
            <a:avLst/>
          </a:prstGeom>
        </p:spPr>
      </p:pic>
      <p:pic>
        <p:nvPicPr>
          <p:cNvPr id="21" name="Picture 20" descr="A picture containing outdoor, snow, person, snowboarding&#10;&#10;Description automatically generated">
            <a:extLst>
              <a:ext uri="{FF2B5EF4-FFF2-40B4-BE49-F238E27FC236}">
                <a16:creationId xmlns:a16="http://schemas.microsoft.com/office/drawing/2014/main" id="{22827D4E-9E6D-451D-9471-E069F4F8A92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010362" y="2065114"/>
            <a:ext cx="2114415" cy="2548087"/>
          </a:xfrm>
          <a:prstGeom prst="rect">
            <a:avLst/>
          </a:prstGeom>
        </p:spPr>
      </p:pic>
      <p:pic>
        <p:nvPicPr>
          <p:cNvPr id="39" name="Picture 38" descr="A picture containing stage, scene, light, dark&#10;&#10;Description automatically generated">
            <a:extLst>
              <a:ext uri="{FF2B5EF4-FFF2-40B4-BE49-F238E27FC236}">
                <a16:creationId xmlns:a16="http://schemas.microsoft.com/office/drawing/2014/main" id="{23337ED0-ECF9-496D-9482-74F090FC915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0808" y="4944622"/>
            <a:ext cx="3145780" cy="162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93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“Bowling </a:t>
            </a:r>
            <a:r>
              <a:rPr lang="en-US" sz="4000" dirty="0"/>
              <a:t>Habitat</a:t>
            </a:r>
            <a:r>
              <a:rPr lang="en-US" dirty="0"/>
              <a:t>” Landing Site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C0C37-3CEC-4CB4-B902-37F94E20E969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DB6FC62-5294-48BA-9B03-DB27E64237AA}"/>
              </a:ext>
            </a:extLst>
          </p:cNvPr>
          <p:cNvGrpSpPr/>
          <p:nvPr/>
        </p:nvGrpSpPr>
        <p:grpSpPr>
          <a:xfrm>
            <a:off x="267051" y="1153083"/>
            <a:ext cx="11086749" cy="5011907"/>
            <a:chOff x="267051" y="1153083"/>
            <a:chExt cx="11086749" cy="5011907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020FF06-EEDD-4FC0-805C-D717C06650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8904" y="1730158"/>
              <a:ext cx="8644896" cy="4434832"/>
            </a:xfrm>
            <a:prstGeom prst="rect">
              <a:avLst/>
            </a:prstGeom>
            <a:solidFill>
              <a:srgbClr val="FFFF00">
                <a:alpha val="13000"/>
              </a:srgbClr>
            </a:solidFill>
          </p:spPr>
        </p:pic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0EAE287C-7EE1-401B-80DF-FD4220A8E908}"/>
                </a:ext>
              </a:extLst>
            </p:cNvPr>
            <p:cNvGrpSpPr/>
            <p:nvPr/>
          </p:nvGrpSpPr>
          <p:grpSpPr>
            <a:xfrm>
              <a:off x="267051" y="1153083"/>
              <a:ext cx="7945472" cy="4502236"/>
              <a:chOff x="267051" y="1153083"/>
              <a:chExt cx="7945472" cy="4502236"/>
            </a:xfrm>
          </p:grpSpPr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C59630CB-5445-4B40-AD75-F54D689B6A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94273" y="2708656"/>
                <a:ext cx="2715827" cy="414816"/>
              </a:xfrm>
              <a:prstGeom prst="straightConnector1">
                <a:avLst/>
              </a:prstGeom>
              <a:ln w="38100">
                <a:solidFill>
                  <a:srgbClr val="9E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1ABD495-9AB0-4C77-87C0-430EFFBFAC02}"/>
                  </a:ext>
                </a:extLst>
              </p:cNvPr>
              <p:cNvSpPr txBox="1"/>
              <p:nvPr/>
            </p:nvSpPr>
            <p:spPr>
              <a:xfrm>
                <a:off x="512653" y="2293835"/>
                <a:ext cx="1786553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Electron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Beam Gun</a:t>
                </a:r>
              </a:p>
              <a:p>
                <a:pPr algn="ctr"/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Enhancing – TRL 4</a:t>
                </a:r>
              </a:p>
            </p:txBody>
          </p: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4FDCF9E4-EC3A-4A37-9844-C0735BBD223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03568" y="4086460"/>
                <a:ext cx="2606532" cy="49892"/>
              </a:xfrm>
              <a:prstGeom prst="straightConnector1">
                <a:avLst/>
              </a:prstGeom>
              <a:ln w="38100">
                <a:solidFill>
                  <a:srgbClr val="9E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9FE24D27-13E8-4EF0-9EF7-FBC9FA4C45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03568" y="1759393"/>
                <a:ext cx="5210032" cy="1669607"/>
              </a:xfrm>
              <a:prstGeom prst="straightConnector1">
                <a:avLst/>
              </a:prstGeom>
              <a:ln w="38100">
                <a:solidFill>
                  <a:srgbClr val="9E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84EECAD-0783-4197-B387-F71796014501}"/>
                  </a:ext>
                </a:extLst>
              </p:cNvPr>
              <p:cNvSpPr txBox="1"/>
              <p:nvPr/>
            </p:nvSpPr>
            <p:spPr>
              <a:xfrm>
                <a:off x="507118" y="3650454"/>
                <a:ext cx="1786553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Re-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Purposable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Composites</a:t>
                </a:r>
              </a:p>
              <a:p>
                <a:pPr algn="ctr"/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Enhancing – TRL 2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09BCF81-8EE6-497E-808E-5DAC0D4C69FA}"/>
                  </a:ext>
                </a:extLst>
              </p:cNvPr>
              <p:cNvSpPr txBox="1"/>
              <p:nvPr/>
            </p:nvSpPr>
            <p:spPr>
              <a:xfrm>
                <a:off x="267051" y="1153083"/>
                <a:ext cx="208918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lang="en-US" sz="1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Kilopower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Reactor Using </a:t>
                </a:r>
                <a:r>
                  <a:rPr lang="en-US" sz="1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Stirling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Technology (KRUSTY)</a:t>
                </a:r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Enhancing – TRL 5</a:t>
                </a: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D3954D0C-A461-4620-A382-34290067FF4D}"/>
                  </a:ext>
                </a:extLst>
              </p:cNvPr>
              <p:cNvSpPr/>
              <p:nvPr/>
            </p:nvSpPr>
            <p:spPr>
              <a:xfrm>
                <a:off x="7205663" y="3363160"/>
                <a:ext cx="469900" cy="437249"/>
              </a:xfrm>
              <a:prstGeom prst="ellipse">
                <a:avLst/>
              </a:prstGeom>
              <a:solidFill>
                <a:srgbClr val="FFFF00">
                  <a:alpha val="13000"/>
                </a:srgbClr>
              </a:solidFill>
              <a:ln w="19050">
                <a:solidFill>
                  <a:srgbClr val="9E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5EA8A621-ECE5-4569-8D2F-BEF955DBF09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01640" y="4262005"/>
                <a:ext cx="5991641" cy="991193"/>
              </a:xfrm>
              <a:prstGeom prst="straightConnector1">
                <a:avLst/>
              </a:prstGeom>
              <a:ln w="38100">
                <a:solidFill>
                  <a:srgbClr val="9E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318AAE81-2244-44E4-81D5-7B6D715A34A5}"/>
                  </a:ext>
                </a:extLst>
              </p:cNvPr>
              <p:cNvSpPr/>
              <p:nvPr/>
            </p:nvSpPr>
            <p:spPr>
              <a:xfrm>
                <a:off x="7793281" y="3288747"/>
                <a:ext cx="419242" cy="1415147"/>
              </a:xfrm>
              <a:prstGeom prst="ellipse">
                <a:avLst/>
              </a:prstGeom>
              <a:solidFill>
                <a:srgbClr val="FFFF00">
                  <a:alpha val="13000"/>
                </a:srgbClr>
              </a:solidFill>
              <a:ln w="19050">
                <a:solidFill>
                  <a:srgbClr val="9E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14FEF76-5879-433B-8478-244F947DAB84}"/>
                  </a:ext>
                </a:extLst>
              </p:cNvPr>
              <p:cNvSpPr txBox="1"/>
              <p:nvPr/>
            </p:nvSpPr>
            <p:spPr>
              <a:xfrm>
                <a:off x="512653" y="5070544"/>
                <a:ext cx="178655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Trusselator</a:t>
                </a:r>
              </a:p>
              <a:p>
                <a:pPr algn="ctr"/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Enhancing – TRL 4</a:t>
                </a:r>
              </a:p>
            </p:txBody>
          </p:sp>
        </p:grp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8C192CE3-A846-4F4A-936B-354C71B254D0}"/>
              </a:ext>
            </a:extLst>
          </p:cNvPr>
          <p:cNvSpPr txBox="1"/>
          <p:nvPr/>
        </p:nvSpPr>
        <p:spPr>
          <a:xfrm>
            <a:off x="8935768" y="6343262"/>
            <a:ext cx="28299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Credit: Ronald Neale, NASA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LaRC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220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E217273E-D156-407C-8FFD-FA4CA2B7AE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188" y="1692536"/>
            <a:ext cx="7462612" cy="44425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sz="4000" dirty="0"/>
              <a:t>Bowling</a:t>
            </a:r>
            <a:r>
              <a:rPr lang="en-US" dirty="0"/>
              <a:t> Habitat” Interior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C0C37-3CEC-4CB4-B902-37F94E20E969}" type="slidenum">
              <a:rPr lang="en-US" smtClean="0"/>
              <a:pPr/>
              <a:t>11</a:t>
            </a:fld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1B4CA8B-6041-4ABB-89B4-E40AFDF9DA93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2422358" y="1948233"/>
            <a:ext cx="3281325" cy="613898"/>
          </a:xfrm>
          <a:prstGeom prst="straightConnector1">
            <a:avLst/>
          </a:prstGeom>
          <a:ln w="38100">
            <a:solidFill>
              <a:srgbClr val="9E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98CCBC4-92D1-4752-863D-6E37D868D69D}"/>
              </a:ext>
            </a:extLst>
          </p:cNvPr>
          <p:cNvSpPr txBox="1"/>
          <p:nvPr/>
        </p:nvSpPr>
        <p:spPr>
          <a:xfrm>
            <a:off x="558268" y="1625067"/>
            <a:ext cx="1864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InFLEX Layering Scheme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3408715-08DD-41D4-BB53-1729E3A48FF0}"/>
              </a:ext>
            </a:extLst>
          </p:cNvPr>
          <p:cNvCxnSpPr>
            <a:cxnSpLocks/>
          </p:cNvCxnSpPr>
          <p:nvPr/>
        </p:nvCxnSpPr>
        <p:spPr>
          <a:xfrm flipV="1">
            <a:off x="2780522" y="5118101"/>
            <a:ext cx="3086878" cy="640071"/>
          </a:xfrm>
          <a:prstGeom prst="straightConnector1">
            <a:avLst/>
          </a:prstGeom>
          <a:ln w="38100">
            <a:solidFill>
              <a:srgbClr val="9E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41DBA6A-DDCF-45A2-9C60-F26A9C97AD78}"/>
              </a:ext>
            </a:extLst>
          </p:cNvPr>
          <p:cNvSpPr txBox="1"/>
          <p:nvPr/>
        </p:nvSpPr>
        <p:spPr>
          <a:xfrm>
            <a:off x="1569870" y="5488736"/>
            <a:ext cx="170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Trusselator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Floor Joists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26867FB-7A3E-4813-8BFF-85C6C7A4368D}"/>
              </a:ext>
            </a:extLst>
          </p:cNvPr>
          <p:cNvCxnSpPr>
            <a:cxnSpLocks/>
          </p:cNvCxnSpPr>
          <p:nvPr/>
        </p:nvCxnSpPr>
        <p:spPr>
          <a:xfrm flipV="1">
            <a:off x="2155371" y="4775200"/>
            <a:ext cx="3940629" cy="229940"/>
          </a:xfrm>
          <a:prstGeom prst="straightConnector1">
            <a:avLst/>
          </a:prstGeom>
          <a:ln w="38100">
            <a:solidFill>
              <a:srgbClr val="9E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9C808CA-5FD5-46AC-9441-06E32080E2E9}"/>
              </a:ext>
            </a:extLst>
          </p:cNvPr>
          <p:cNvSpPr txBox="1"/>
          <p:nvPr/>
        </p:nvSpPr>
        <p:spPr>
          <a:xfrm>
            <a:off x="926848" y="4505337"/>
            <a:ext cx="1864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Beam-Generated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Floorboards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D90CB59-64DB-426C-91F0-FE00214E49A2}"/>
              </a:ext>
            </a:extLst>
          </p:cNvPr>
          <p:cNvCxnSpPr>
            <a:cxnSpLocks/>
          </p:cNvCxnSpPr>
          <p:nvPr/>
        </p:nvCxnSpPr>
        <p:spPr>
          <a:xfrm>
            <a:off x="1858893" y="2987254"/>
            <a:ext cx="3729107" cy="441746"/>
          </a:xfrm>
          <a:prstGeom prst="straightConnector1">
            <a:avLst/>
          </a:prstGeom>
          <a:ln w="38100">
            <a:solidFill>
              <a:srgbClr val="9E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4CBDEE69-B735-4EAA-AA0F-44B2A6FF57E8}"/>
              </a:ext>
            </a:extLst>
          </p:cNvPr>
          <p:cNvSpPr txBox="1"/>
          <p:nvPr/>
        </p:nvSpPr>
        <p:spPr>
          <a:xfrm>
            <a:off x="558268" y="2482120"/>
            <a:ext cx="18640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Habitat Health Sensors</a:t>
            </a:r>
          </a:p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Critical – TRL 9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E23B856-65BB-4738-9271-4E4D821C987D}"/>
              </a:ext>
            </a:extLst>
          </p:cNvPr>
          <p:cNvCxnSpPr>
            <a:cxnSpLocks/>
          </p:cNvCxnSpPr>
          <p:nvPr/>
        </p:nvCxnSpPr>
        <p:spPr>
          <a:xfrm>
            <a:off x="2037347" y="3960786"/>
            <a:ext cx="3830053" cy="650281"/>
          </a:xfrm>
          <a:prstGeom prst="straightConnector1">
            <a:avLst/>
          </a:prstGeom>
          <a:ln w="38100">
            <a:solidFill>
              <a:srgbClr val="9E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3DD3BC6E-CDA1-4093-8506-D2D61491B8E3}"/>
              </a:ext>
            </a:extLst>
          </p:cNvPr>
          <p:cNvSpPr txBox="1"/>
          <p:nvPr/>
        </p:nvSpPr>
        <p:spPr>
          <a:xfrm>
            <a:off x="558268" y="3597426"/>
            <a:ext cx="186409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Ceramic Lunar Dust Coating</a:t>
            </a:r>
          </a:p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Enhancing – TRL 2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12C09DB-6E8F-4CC9-8590-F7C5C27279BD}"/>
              </a:ext>
            </a:extLst>
          </p:cNvPr>
          <p:cNvSpPr txBox="1"/>
          <p:nvPr/>
        </p:nvSpPr>
        <p:spPr>
          <a:xfrm>
            <a:off x="8935768" y="6343262"/>
            <a:ext cx="28299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Credit: Ronald Neale, NASA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LaRC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199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22DE795-53AF-4DA2-A854-F9653DE35B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96708"/>
              </p:ext>
            </p:extLst>
          </p:nvPr>
        </p:nvGraphicFramePr>
        <p:xfrm>
          <a:off x="1243152" y="1178560"/>
          <a:ext cx="5988071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4087">
                  <a:extLst>
                    <a:ext uri="{9D8B030D-6E8A-4147-A177-3AD203B41FA5}">
                      <a16:colId xmlns:a16="http://schemas.microsoft.com/office/drawing/2014/main" val="664187561"/>
                    </a:ext>
                  </a:extLst>
                </a:gridCol>
                <a:gridCol w="1948784">
                  <a:extLst>
                    <a:ext uri="{9D8B030D-6E8A-4147-A177-3AD203B41FA5}">
                      <a16:colId xmlns:a16="http://schemas.microsoft.com/office/drawing/2014/main" val="2609014003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3484918651"/>
                    </a:ext>
                  </a:extLst>
                </a:gridCol>
              </a:tblGrid>
              <a:tr h="24425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Technology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D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Classification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D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D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2672505"/>
                  </a:ext>
                </a:extLst>
              </a:tr>
              <a:tr h="244252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Deployable Friction Barrier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Critical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345286"/>
                  </a:ext>
                </a:extLst>
              </a:tr>
              <a:tr h="244252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InFLEX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Fabric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Critical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1680978"/>
                  </a:ext>
                </a:extLst>
              </a:tr>
              <a:tr h="244252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LEIA Airlock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Critical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6678762"/>
                  </a:ext>
                </a:extLst>
              </a:tr>
              <a:tr h="244252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BNNT Guy Lines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Critical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756451"/>
                  </a:ext>
                </a:extLst>
              </a:tr>
              <a:tr h="244252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Habitat Health Sensors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Critical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1448237"/>
                  </a:ext>
                </a:extLst>
              </a:tr>
              <a:tr h="244252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KRUSTY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Enhancing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666347"/>
                  </a:ext>
                </a:extLst>
              </a:tr>
              <a:tr h="244252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Electron Beam Gun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Enhancing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443365"/>
                  </a:ext>
                </a:extLst>
              </a:tr>
              <a:tr h="244252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Re-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Purposable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Composites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Enhancing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980695"/>
                  </a:ext>
                </a:extLst>
              </a:tr>
              <a:tr h="244252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Trusselator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Enhancing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1615969"/>
                  </a:ext>
                </a:extLst>
              </a:tr>
              <a:tr h="244252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Ceramic Lunar Dust Coating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Enhancing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179945"/>
                  </a:ext>
                </a:extLst>
              </a:tr>
              <a:tr h="244252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Cassegrain Reflector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Transformational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9360726"/>
                  </a:ext>
                </a:extLst>
              </a:tr>
              <a:tr h="244252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Assemblers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Transformational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838116"/>
                  </a:ext>
                </a:extLst>
              </a:tr>
              <a:tr h="244252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Robot Swarms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Transformational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757472"/>
                  </a:ext>
                </a:extLst>
              </a:tr>
            </a:tbl>
          </a:graphicData>
        </a:graphic>
      </p:graphicFrame>
      <p:sp>
        <p:nvSpPr>
          <p:cNvPr id="34" name="Rectangle 33">
            <a:extLst>
              <a:ext uri="{FF2B5EF4-FFF2-40B4-BE49-F238E27FC236}">
                <a16:creationId xmlns:a16="http://schemas.microsoft.com/office/drawing/2014/main" id="{4182A950-3963-4290-A241-BEAFEC1B56A9}"/>
              </a:ext>
            </a:extLst>
          </p:cNvPr>
          <p:cNvSpPr/>
          <p:nvPr/>
        </p:nvSpPr>
        <p:spPr>
          <a:xfrm>
            <a:off x="1243151" y="5225514"/>
            <a:ext cx="5988071" cy="1078205"/>
          </a:xfrm>
          <a:prstGeom prst="rect">
            <a:avLst/>
          </a:prstGeom>
          <a:solidFill>
            <a:srgbClr val="FFFF00">
              <a:alpha val="1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0DF569-80EE-4E63-8848-78BD7E041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3675"/>
            <a:ext cx="10515600" cy="1325563"/>
          </a:xfrm>
        </p:spPr>
        <p:txBody>
          <a:bodyPr/>
          <a:lstStyle/>
          <a:p>
            <a:pPr algn="l"/>
            <a:r>
              <a:rPr lang="en-US" sz="4000" dirty="0"/>
              <a:t>Summary of 13 Technologies Evaluated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5530D7-800A-4DC1-961C-A10993F7F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C0C37-3CEC-4CB4-B902-37F94E20E96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189F21-59A0-42A0-8442-F1CF4A29D441}"/>
              </a:ext>
            </a:extLst>
          </p:cNvPr>
          <p:cNvSpPr/>
          <p:nvPr/>
        </p:nvSpPr>
        <p:spPr>
          <a:xfrm>
            <a:off x="1243153" y="5187820"/>
            <a:ext cx="5988071" cy="373225"/>
          </a:xfrm>
          <a:prstGeom prst="rect">
            <a:avLst/>
          </a:prstGeom>
          <a:noFill/>
          <a:ln w="38100">
            <a:solidFill>
              <a:srgbClr val="9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 descr="Figure 22. Illustration of Extended Optics">
            <a:extLst>
              <a:ext uri="{FF2B5EF4-FFF2-40B4-BE49-F238E27FC236}">
                <a16:creationId xmlns:a16="http://schemas.microsoft.com/office/drawing/2014/main" id="{7ADDAF0D-62EB-4897-A86A-C7D661924D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3" r="54082" b="19251"/>
          <a:stretch/>
        </p:blipFill>
        <p:spPr bwMode="auto">
          <a:xfrm>
            <a:off x="7548294" y="1956411"/>
            <a:ext cx="4217437" cy="2945177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019A87C-923A-486E-A9C8-0A6163B915A4}"/>
              </a:ext>
            </a:extLst>
          </p:cNvPr>
          <p:cNvCxnSpPr>
            <a:cxnSpLocks/>
          </p:cNvCxnSpPr>
          <p:nvPr/>
        </p:nvCxnSpPr>
        <p:spPr>
          <a:xfrm flipV="1">
            <a:off x="7231223" y="4211194"/>
            <a:ext cx="884687" cy="1200561"/>
          </a:xfrm>
          <a:prstGeom prst="straightConnector1">
            <a:avLst/>
          </a:prstGeom>
          <a:ln w="38100">
            <a:solidFill>
              <a:srgbClr val="9E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E77D4002-40B2-4AF3-82F6-97921795222B}"/>
              </a:ext>
            </a:extLst>
          </p:cNvPr>
          <p:cNvSpPr txBox="1"/>
          <p:nvPr/>
        </p:nvSpPr>
        <p:spPr>
          <a:xfrm>
            <a:off x="8935768" y="6343262"/>
            <a:ext cx="28299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Credit: NASA</a:t>
            </a:r>
          </a:p>
        </p:txBody>
      </p:sp>
    </p:spTree>
    <p:extLst>
      <p:ext uri="{BB962C8B-B14F-4D97-AF65-F5344CB8AC3E}">
        <p14:creationId xmlns:p14="http://schemas.microsoft.com/office/powerpoint/2010/main" val="2226291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3675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4906"/>
            <a:ext cx="10515600" cy="4712057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13 technologies were evaluated for use on a lunar habitat</a:t>
            </a:r>
          </a:p>
          <a:p>
            <a:pPr lvl="1"/>
            <a:r>
              <a:rPr lang="en-US" sz="2800" dirty="0"/>
              <a:t>5 critical</a:t>
            </a:r>
          </a:p>
          <a:p>
            <a:pPr lvl="1"/>
            <a:r>
              <a:rPr lang="en-US" sz="2800" dirty="0"/>
              <a:t>5 enhancing</a:t>
            </a:r>
          </a:p>
          <a:p>
            <a:pPr lvl="1"/>
            <a:r>
              <a:rPr lang="en-US" sz="2800" dirty="0"/>
              <a:t>3 transformational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“Bowling Habitat” is a modern suggestion for the FSH that showcases these technologies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This project only addressed </a:t>
            </a:r>
            <a:r>
              <a:rPr lang="en-US" dirty="0" smtClean="0"/>
              <a:t>a sub-set of the systems involved in </a:t>
            </a:r>
            <a:r>
              <a:rPr lang="en-US" dirty="0"/>
              <a:t>habitat design</a:t>
            </a:r>
          </a:p>
          <a:p>
            <a:pPr lvl="2"/>
            <a:r>
              <a:rPr lang="en-US" sz="2400" dirty="0"/>
              <a:t>Future work needs to </a:t>
            </a:r>
            <a:r>
              <a:rPr lang="en-US" sz="2400" dirty="0" smtClean="0"/>
              <a:t>include other </a:t>
            </a:r>
            <a:r>
              <a:rPr lang="en-US" sz="2400" dirty="0"/>
              <a:t>technologies </a:t>
            </a:r>
            <a:r>
              <a:rPr lang="en-US" sz="2400" dirty="0" smtClean="0"/>
              <a:t>to complete the habitat design, e.g., life support, habitation considerations, etc. </a:t>
            </a:r>
            <a:endParaRPr lang="en-US" sz="2400" dirty="0"/>
          </a:p>
          <a:p>
            <a:pPr marL="457200" lvl="1" indent="0">
              <a:buNone/>
            </a:pPr>
            <a:r>
              <a:rPr lang="en-US" dirty="0"/>
              <a:t>	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C0C37-3CEC-4CB4-B902-37F94E20E96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800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Thank You:</a:t>
            </a:r>
          </a:p>
          <a:p>
            <a:pPr lvl="1"/>
            <a:r>
              <a:rPr lang="en-US" dirty="0"/>
              <a:t>Ronald Neale</a:t>
            </a:r>
          </a:p>
          <a:p>
            <a:pPr lvl="1"/>
            <a:r>
              <a:rPr lang="en-US" dirty="0"/>
              <a:t>NASA Intern, Fellowship, Scholarship (NIFS) Program Coordinators</a:t>
            </a:r>
          </a:p>
          <a:p>
            <a:pPr lvl="1"/>
            <a:r>
              <a:rPr lang="en-US" dirty="0"/>
              <a:t>Michigan Space Grant Consortium</a:t>
            </a:r>
            <a:endParaRPr lang="en-US" i="1" dirty="0"/>
          </a:p>
          <a:p>
            <a:pPr marL="457200" lvl="1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Please contact me with any questions!</a:t>
            </a:r>
          </a:p>
          <a:p>
            <a:pPr lvl="1"/>
            <a:r>
              <a:rPr lang="en-US" dirty="0"/>
              <a:t>Lauren Bowling, </a:t>
            </a:r>
            <a:r>
              <a:rPr lang="en-US" dirty="0" smtClean="0">
                <a:hlinkClick r:id="rId3"/>
              </a:rPr>
              <a:t>lsbowlin@mtu.edu</a:t>
            </a:r>
            <a:endParaRPr lang="en-US" dirty="0" smtClean="0"/>
          </a:p>
          <a:p>
            <a:pPr lvl="1"/>
            <a:r>
              <a:rPr lang="en-US" dirty="0" smtClean="0"/>
              <a:t>Chris Wohl, </a:t>
            </a:r>
            <a:r>
              <a:rPr lang="en-US" dirty="0" smtClean="0">
                <a:hlinkClick r:id="rId4"/>
              </a:rPr>
              <a:t>c.j.wohl@nasa.gov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30" name="Picture 6" descr="Espurr (Pokémon) - Bulbapedia, the community-driven Pokémon ...">
            <a:extLst>
              <a:ext uri="{FF2B5EF4-FFF2-40B4-BE49-F238E27FC236}">
                <a16:creationId xmlns:a16="http://schemas.microsoft.com/office/drawing/2014/main" id="{BD70A12C-56A3-4048-A753-F9C1DE4EA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40" y="6131244"/>
            <a:ext cx="45719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C0C37-3CEC-4CB4-B902-37F94E20E96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995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57" y="1307750"/>
            <a:ext cx="11973886" cy="2281238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Advanced Structures and Materials Technology Integration for a Lunar Habitat</a:t>
            </a:r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40138"/>
            <a:ext cx="9144000" cy="1897062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Lauren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S. Bowling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Michigan Technological University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Bryce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L. Horvath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NASA Langley Research Center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Christopher J. Wohl*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NASA Langley Research Center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23098" y="5678323"/>
            <a:ext cx="3345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 IEEE Aerospace Conference</a:t>
            </a:r>
          </a:p>
        </p:txBody>
      </p:sp>
      <p:sp>
        <p:nvSpPr>
          <p:cNvPr id="8" name="Rectangle 7"/>
          <p:cNvSpPr/>
          <p:nvPr/>
        </p:nvSpPr>
        <p:spPr>
          <a:xfrm>
            <a:off x="2328863" y="4603247"/>
            <a:ext cx="78390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600" dirty="0">
              <a:solidFill>
                <a:srgbClr val="00206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3377" y="6417733"/>
            <a:ext cx="4285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*Corresponding author: </a:t>
            </a:r>
            <a:r>
              <a:rPr lang="en-US" dirty="0" smtClean="0">
                <a:hlinkClick r:id="rId3"/>
              </a:rPr>
              <a:t>c.j.wohl@nasa.gov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332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D0D14-8AD7-4A5C-A5BF-C188465F3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B84225-023D-463D-A46E-D6CA4767C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C0C37-3CEC-4CB4-B902-37F94E20E969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FB796C62-EF1D-4955-9BEB-57DBB1F64E04}"/>
              </a:ext>
            </a:extLst>
          </p:cNvPr>
          <p:cNvGrpSpPr/>
          <p:nvPr/>
        </p:nvGrpSpPr>
        <p:grpSpPr>
          <a:xfrm>
            <a:off x="1574718" y="1667863"/>
            <a:ext cx="9042563" cy="4631337"/>
            <a:chOff x="1539979" y="1483163"/>
            <a:chExt cx="9042563" cy="4631337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3243B8AD-E979-4B89-8E46-56BA72EC3F0E}"/>
                </a:ext>
              </a:extLst>
            </p:cNvPr>
            <p:cNvGrpSpPr/>
            <p:nvPr/>
          </p:nvGrpSpPr>
          <p:grpSpPr>
            <a:xfrm>
              <a:off x="2189144" y="2415737"/>
              <a:ext cx="7813712" cy="2867765"/>
              <a:chOff x="1592580" y="2318460"/>
              <a:chExt cx="7813712" cy="2867765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DD47125F-29D5-406D-8B6F-495B15C2A897}"/>
                  </a:ext>
                </a:extLst>
              </p:cNvPr>
              <p:cNvGrpSpPr/>
              <p:nvPr/>
            </p:nvGrpSpPr>
            <p:grpSpPr>
              <a:xfrm>
                <a:off x="7679493" y="2318460"/>
                <a:ext cx="1726799" cy="1867114"/>
                <a:chOff x="8540226" y="1753726"/>
                <a:chExt cx="2302399" cy="2489485"/>
              </a:xfrm>
            </p:grpSpPr>
            <p:sp>
              <p:nvSpPr>
                <p:cNvPr id="6" name="Arc 5">
                  <a:extLst>
                    <a:ext uri="{FF2B5EF4-FFF2-40B4-BE49-F238E27FC236}">
                      <a16:creationId xmlns:a16="http://schemas.microsoft.com/office/drawing/2014/main" id="{08038289-3CC8-4768-8DDF-61BC0710FFE4}"/>
                    </a:ext>
                  </a:extLst>
                </p:cNvPr>
                <p:cNvSpPr/>
                <p:nvPr/>
              </p:nvSpPr>
              <p:spPr>
                <a:xfrm>
                  <a:off x="9666557" y="3067143"/>
                  <a:ext cx="1176068" cy="1176068"/>
                </a:xfrm>
                <a:prstGeom prst="arc">
                  <a:avLst>
                    <a:gd name="adj1" fmla="val 15956854"/>
                    <a:gd name="adj2" fmla="val 10795556"/>
                  </a:avLst>
                </a:prstGeom>
                <a:ln w="381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cxnSp>
              <p:nvCxnSpPr>
                <p:cNvPr id="7" name="Straight Connector 6">
                  <a:extLst>
                    <a:ext uri="{FF2B5EF4-FFF2-40B4-BE49-F238E27FC236}">
                      <a16:creationId xmlns:a16="http://schemas.microsoft.com/office/drawing/2014/main" id="{2D9F1E70-781D-4503-804D-DD5CB40BF1D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540226" y="3655937"/>
                  <a:ext cx="1143000" cy="0"/>
                </a:xfrm>
                <a:prstGeom prst="line">
                  <a:avLst/>
                </a:prstGeom>
                <a:ln w="381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EFD21F52-F393-4A78-B4BB-96C502CC8A3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208272" y="1753726"/>
                  <a:ext cx="0" cy="1333939"/>
                </a:xfrm>
                <a:prstGeom prst="line">
                  <a:avLst/>
                </a:prstGeom>
                <a:ln w="38100">
                  <a:solidFill>
                    <a:srgbClr val="002060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EBE7BA25-5F15-4282-9962-DED2D7CE427E}"/>
                    </a:ext>
                  </a:extLst>
                </p:cNvPr>
                <p:cNvSpPr/>
                <p:nvPr/>
              </p:nvSpPr>
              <p:spPr>
                <a:xfrm>
                  <a:off x="9814281" y="3214866"/>
                  <a:ext cx="880621" cy="880621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1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9CCBC484-D48D-4435-A858-4D245F3E9265}"/>
                  </a:ext>
                </a:extLst>
              </p:cNvPr>
              <p:cNvGrpSpPr/>
              <p:nvPr/>
            </p:nvGrpSpPr>
            <p:grpSpPr>
              <a:xfrm>
                <a:off x="5941280" y="3319111"/>
                <a:ext cx="1738214" cy="1867114"/>
                <a:chOff x="6222608" y="3087927"/>
                <a:chExt cx="2317619" cy="2489485"/>
              </a:xfrm>
            </p:grpSpPr>
            <p:sp>
              <p:nvSpPr>
                <p:cNvPr id="11" name="Arc 10">
                  <a:extLst>
                    <a:ext uri="{FF2B5EF4-FFF2-40B4-BE49-F238E27FC236}">
                      <a16:creationId xmlns:a16="http://schemas.microsoft.com/office/drawing/2014/main" id="{30041E11-13C9-45A7-B12E-B403529F93C6}"/>
                    </a:ext>
                  </a:extLst>
                </p:cNvPr>
                <p:cNvSpPr/>
                <p:nvPr/>
              </p:nvSpPr>
              <p:spPr>
                <a:xfrm rot="10800000">
                  <a:off x="7364159" y="3087927"/>
                  <a:ext cx="1176068" cy="1176068"/>
                </a:xfrm>
                <a:prstGeom prst="arc">
                  <a:avLst>
                    <a:gd name="adj1" fmla="val 10895"/>
                    <a:gd name="adj2" fmla="val 15969831"/>
                  </a:avLst>
                </a:prstGeom>
                <a:ln w="38100">
                  <a:solidFill>
                    <a:srgbClr val="9E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3AEC6545-BC10-4EA4-BE96-F5424C1043F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222608" y="3656199"/>
                  <a:ext cx="1141550" cy="0"/>
                </a:xfrm>
                <a:prstGeom prst="line">
                  <a:avLst/>
                </a:prstGeom>
                <a:ln w="38100">
                  <a:solidFill>
                    <a:srgbClr val="9E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66AA2B51-2EB6-4195-A1BF-FBD846697E5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V="1">
                  <a:off x="7998512" y="4243473"/>
                  <a:ext cx="0" cy="1333939"/>
                </a:xfrm>
                <a:prstGeom prst="line">
                  <a:avLst/>
                </a:prstGeom>
                <a:ln w="38100">
                  <a:solidFill>
                    <a:srgbClr val="9E0000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53969C11-60BF-44F4-804B-B94FC32B0364}"/>
                    </a:ext>
                  </a:extLst>
                </p:cNvPr>
                <p:cNvSpPr/>
                <p:nvPr/>
              </p:nvSpPr>
              <p:spPr>
                <a:xfrm>
                  <a:off x="7511883" y="3235650"/>
                  <a:ext cx="880621" cy="880621"/>
                </a:xfrm>
                <a:prstGeom prst="ellipse">
                  <a:avLst/>
                </a:prstGeom>
                <a:solidFill>
                  <a:srgbClr val="9E0000"/>
                </a:solidFill>
                <a:ln>
                  <a:solidFill>
                    <a:srgbClr val="9E0000"/>
                  </a:solidFill>
                </a:ln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1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D887266-AEB8-4A84-932A-FD68848F51D6}"/>
                  </a:ext>
                </a:extLst>
              </p:cNvPr>
              <p:cNvGrpSpPr/>
              <p:nvPr/>
            </p:nvGrpSpPr>
            <p:grpSpPr>
              <a:xfrm>
                <a:off x="4203764" y="2318460"/>
                <a:ext cx="1726799" cy="1867114"/>
                <a:chOff x="3905920" y="1753726"/>
                <a:chExt cx="2302399" cy="2489485"/>
              </a:xfrm>
            </p:grpSpPr>
            <p:sp>
              <p:nvSpPr>
                <p:cNvPr id="16" name="Arc 15">
                  <a:extLst>
                    <a:ext uri="{FF2B5EF4-FFF2-40B4-BE49-F238E27FC236}">
                      <a16:creationId xmlns:a16="http://schemas.microsoft.com/office/drawing/2014/main" id="{201B3071-DFF5-4424-BB8D-8EEBE9D0CF18}"/>
                    </a:ext>
                  </a:extLst>
                </p:cNvPr>
                <p:cNvSpPr/>
                <p:nvPr/>
              </p:nvSpPr>
              <p:spPr>
                <a:xfrm>
                  <a:off x="5032251" y="3067143"/>
                  <a:ext cx="1176068" cy="1176068"/>
                </a:xfrm>
                <a:prstGeom prst="arc">
                  <a:avLst>
                    <a:gd name="adj1" fmla="val 15956854"/>
                    <a:gd name="adj2" fmla="val 10795556"/>
                  </a:avLst>
                </a:prstGeom>
                <a:ln w="38100">
                  <a:solidFill>
                    <a:srgbClr val="6F6D9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9A33D3C9-FF2F-42CE-93EA-029735CD4AC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905920" y="3655937"/>
                  <a:ext cx="1143000" cy="0"/>
                </a:xfrm>
                <a:prstGeom prst="line">
                  <a:avLst/>
                </a:prstGeom>
                <a:ln w="38100">
                  <a:solidFill>
                    <a:srgbClr val="6F6D9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404D55C3-D63B-4FC4-BD6E-271D660CFC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573966" y="1753726"/>
                  <a:ext cx="0" cy="1333939"/>
                </a:xfrm>
                <a:prstGeom prst="line">
                  <a:avLst/>
                </a:prstGeom>
                <a:ln w="38100">
                  <a:solidFill>
                    <a:srgbClr val="6F6D92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E6F25976-1364-46EE-955E-CEA9CA22FF40}"/>
                    </a:ext>
                  </a:extLst>
                </p:cNvPr>
                <p:cNvSpPr/>
                <p:nvPr/>
              </p:nvSpPr>
              <p:spPr>
                <a:xfrm>
                  <a:off x="5179975" y="3214866"/>
                  <a:ext cx="880621" cy="880621"/>
                </a:xfrm>
                <a:prstGeom prst="ellipse">
                  <a:avLst/>
                </a:prstGeom>
                <a:solidFill>
                  <a:srgbClr val="6F6D92"/>
                </a:solidFill>
                <a:ln>
                  <a:solidFill>
                    <a:srgbClr val="6F6D92"/>
                  </a:solidFill>
                </a:ln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1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1AC83A94-9898-4E73-8EC2-C9FDEC6A50E9}"/>
                  </a:ext>
                </a:extLst>
              </p:cNvPr>
              <p:cNvGrpSpPr/>
              <p:nvPr/>
            </p:nvGrpSpPr>
            <p:grpSpPr>
              <a:xfrm>
                <a:off x="2475192" y="3319111"/>
                <a:ext cx="1738214" cy="1867114"/>
                <a:chOff x="1601158" y="3087927"/>
                <a:chExt cx="2317619" cy="2489485"/>
              </a:xfrm>
            </p:grpSpPr>
            <p:sp>
              <p:nvSpPr>
                <p:cNvPr id="21" name="Arc 20">
                  <a:extLst>
                    <a:ext uri="{FF2B5EF4-FFF2-40B4-BE49-F238E27FC236}">
                      <a16:creationId xmlns:a16="http://schemas.microsoft.com/office/drawing/2014/main" id="{D5F82EAF-28C8-4899-88F8-61925F3378BC}"/>
                    </a:ext>
                  </a:extLst>
                </p:cNvPr>
                <p:cNvSpPr/>
                <p:nvPr/>
              </p:nvSpPr>
              <p:spPr>
                <a:xfrm rot="10800000">
                  <a:off x="2742709" y="3087927"/>
                  <a:ext cx="1176068" cy="1176068"/>
                </a:xfrm>
                <a:prstGeom prst="arc">
                  <a:avLst>
                    <a:gd name="adj1" fmla="val 10895"/>
                    <a:gd name="adj2" fmla="val 15969831"/>
                  </a:avLst>
                </a:prstGeom>
                <a:ln w="38100">
                  <a:solidFill>
                    <a:srgbClr val="9E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83B51662-7F70-4761-95C1-24CD82EEE15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01158" y="3656199"/>
                  <a:ext cx="1141550" cy="0"/>
                </a:xfrm>
                <a:prstGeom prst="line">
                  <a:avLst/>
                </a:prstGeom>
                <a:ln w="38100">
                  <a:solidFill>
                    <a:srgbClr val="9E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B9BEF8C7-FB78-4390-949D-BCBCF99C76E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V="1">
                  <a:off x="3377062" y="4243473"/>
                  <a:ext cx="0" cy="1333939"/>
                </a:xfrm>
                <a:prstGeom prst="line">
                  <a:avLst/>
                </a:prstGeom>
                <a:ln w="38100">
                  <a:solidFill>
                    <a:srgbClr val="9E0000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30C9D0B1-76F8-48F3-AD2C-6C7DA6656B56}"/>
                    </a:ext>
                  </a:extLst>
                </p:cNvPr>
                <p:cNvSpPr/>
                <p:nvPr/>
              </p:nvSpPr>
              <p:spPr>
                <a:xfrm>
                  <a:off x="2890432" y="3235650"/>
                  <a:ext cx="880621" cy="880621"/>
                </a:xfrm>
                <a:prstGeom prst="ellipse">
                  <a:avLst/>
                </a:prstGeom>
                <a:solidFill>
                  <a:srgbClr val="9E0000"/>
                </a:solidFill>
                <a:ln>
                  <a:solidFill>
                    <a:srgbClr val="9E0000"/>
                  </a:solidFill>
                </a:ln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100" b="1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D8977950-58A3-467F-8D61-F6CD8BB6BBC3}"/>
                  </a:ext>
                </a:extLst>
              </p:cNvPr>
              <p:cNvGrpSpPr/>
              <p:nvPr/>
            </p:nvGrpSpPr>
            <p:grpSpPr>
              <a:xfrm>
                <a:off x="1592580" y="2318460"/>
                <a:ext cx="882051" cy="1867114"/>
                <a:chOff x="424342" y="1753726"/>
                <a:chExt cx="1176068" cy="2489485"/>
              </a:xfrm>
            </p:grpSpPr>
            <p:sp>
              <p:nvSpPr>
                <p:cNvPr id="26" name="Arc 25">
                  <a:extLst>
                    <a:ext uri="{FF2B5EF4-FFF2-40B4-BE49-F238E27FC236}">
                      <a16:creationId xmlns:a16="http://schemas.microsoft.com/office/drawing/2014/main" id="{4DD6BD77-BC87-4FEB-A16B-CBA92E9DE029}"/>
                    </a:ext>
                  </a:extLst>
                </p:cNvPr>
                <p:cNvSpPr/>
                <p:nvPr/>
              </p:nvSpPr>
              <p:spPr>
                <a:xfrm>
                  <a:off x="424342" y="3067143"/>
                  <a:ext cx="1176068" cy="1176068"/>
                </a:xfrm>
                <a:prstGeom prst="arc">
                  <a:avLst>
                    <a:gd name="adj1" fmla="val 15956854"/>
                    <a:gd name="adj2" fmla="val 10891041"/>
                  </a:avLst>
                </a:prstGeom>
                <a:ln w="381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D9419EFC-8D1F-4FA9-854D-C790F43941B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66057" y="1753726"/>
                  <a:ext cx="0" cy="1333939"/>
                </a:xfrm>
                <a:prstGeom prst="line">
                  <a:avLst/>
                </a:prstGeom>
                <a:ln w="38100">
                  <a:solidFill>
                    <a:srgbClr val="002060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325E7C38-DEB4-4B6D-8CC7-862F7C257542}"/>
                    </a:ext>
                  </a:extLst>
                </p:cNvPr>
                <p:cNvSpPr/>
                <p:nvPr/>
              </p:nvSpPr>
              <p:spPr>
                <a:xfrm>
                  <a:off x="572066" y="3214866"/>
                  <a:ext cx="880621" cy="880621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1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E9877610-8341-4AE8-B108-9FDB9B8F781D}"/>
                </a:ext>
              </a:extLst>
            </p:cNvPr>
            <p:cNvSpPr txBox="1"/>
            <p:nvPr/>
          </p:nvSpPr>
          <p:spPr>
            <a:xfrm>
              <a:off x="1539979" y="1483163"/>
              <a:ext cx="21109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Project Description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585646F9-2DC1-4D48-9270-1F10FE0CF48B}"/>
                </a:ext>
              </a:extLst>
            </p:cNvPr>
            <p:cNvSpPr txBox="1"/>
            <p:nvPr/>
          </p:nvSpPr>
          <p:spPr>
            <a:xfrm>
              <a:off x="3342154" y="5283503"/>
              <a:ext cx="21109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Background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C5EE5B0-FDBE-4C35-950F-E272324C3062}"/>
                </a:ext>
              </a:extLst>
            </p:cNvPr>
            <p:cNvSpPr txBox="1"/>
            <p:nvPr/>
          </p:nvSpPr>
          <p:spPr>
            <a:xfrm>
              <a:off x="4760394" y="1852495"/>
              <a:ext cx="25819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“Bowling Habitat”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56B1ABDA-4C42-4575-8F05-F6664147027A}"/>
                </a:ext>
              </a:extLst>
            </p:cNvPr>
            <p:cNvSpPr txBox="1"/>
            <p:nvPr/>
          </p:nvSpPr>
          <p:spPr>
            <a:xfrm>
              <a:off x="6814320" y="5283503"/>
              <a:ext cx="21109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Summary of Technologies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DAD47244-D70C-4B35-AED8-0EF04F314BF9}"/>
                </a:ext>
              </a:extLst>
            </p:cNvPr>
            <p:cNvSpPr txBox="1"/>
            <p:nvPr/>
          </p:nvSpPr>
          <p:spPr>
            <a:xfrm>
              <a:off x="8471640" y="1852494"/>
              <a:ext cx="21109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Conclusions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A1764505-E473-477A-87B6-3B0FB1B488B1}"/>
                </a:ext>
              </a:extLst>
            </p:cNvPr>
            <p:cNvSpPr txBox="1"/>
            <p:nvPr/>
          </p:nvSpPr>
          <p:spPr>
            <a:xfrm>
              <a:off x="2254438" y="3610992"/>
              <a:ext cx="7514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CD38AED1-80DB-4B7F-9EF7-9B99BCB79810}"/>
                </a:ext>
              </a:extLst>
            </p:cNvPr>
            <p:cNvSpPr txBox="1"/>
            <p:nvPr/>
          </p:nvSpPr>
          <p:spPr>
            <a:xfrm>
              <a:off x="3993147" y="3610991"/>
              <a:ext cx="7514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D2EB6996-E52E-4768-A519-A1F0630C427C}"/>
                </a:ext>
              </a:extLst>
            </p:cNvPr>
            <p:cNvSpPr txBox="1"/>
            <p:nvPr/>
          </p:nvSpPr>
          <p:spPr>
            <a:xfrm>
              <a:off x="5704221" y="3610990"/>
              <a:ext cx="7514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6168319E-1C90-4DE3-9555-1AF35D16C990}"/>
                </a:ext>
              </a:extLst>
            </p:cNvPr>
            <p:cNvSpPr txBox="1"/>
            <p:nvPr/>
          </p:nvSpPr>
          <p:spPr>
            <a:xfrm>
              <a:off x="7459301" y="3610989"/>
              <a:ext cx="7514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7428E420-3C27-4A55-83DB-E961B998F219}"/>
                </a:ext>
              </a:extLst>
            </p:cNvPr>
            <p:cNvSpPr txBox="1"/>
            <p:nvPr/>
          </p:nvSpPr>
          <p:spPr>
            <a:xfrm>
              <a:off x="9186101" y="3610988"/>
              <a:ext cx="7514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7870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/>
              <a:t>Project</a:t>
            </a:r>
            <a:r>
              <a:rPr lang="en-US" dirty="0"/>
              <a:t> Description and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10-week summer internship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Identify active NASA research that could be used in an inflatable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habitat</a:t>
            </a:r>
            <a:endParaRPr lang="en-US" u="sng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sz="2800" dirty="0"/>
              <a:t>Intensive literature study on inflatable habitats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2800" dirty="0"/>
              <a:t>Key features, timeline, and transportation constraints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 Interviewed research groups at NASA Langley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2800" dirty="0"/>
              <a:t>Performed a </a:t>
            </a:r>
            <a:r>
              <a:rPr lang="en-US" sz="2800" dirty="0" smtClean="0"/>
              <a:t>technology gap </a:t>
            </a:r>
            <a:r>
              <a:rPr lang="en-US" sz="2800" dirty="0"/>
              <a:t>analysis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 Compiled technologies into the “Bowling Habitat” 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C0C37-3CEC-4CB4-B902-37F94E20E96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204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2BC17-A7F3-4119-95BB-3A7171978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/>
              <a:t>Lunar Environment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E4A45E-4ABE-4C58-8C06-9CB5664F0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C0C37-3CEC-4CB4-B902-37F94E20E969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28" name="Picture 4" descr="Micrometeoroide and orbital debris around the earth ">
            <a:extLst>
              <a:ext uri="{FF2B5EF4-FFF2-40B4-BE49-F238E27FC236}">
                <a16:creationId xmlns:a16="http://schemas.microsoft.com/office/drawing/2014/main" id="{E3B45941-7DDF-48EA-B5F1-8BC6EB0EF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050" y="1541743"/>
            <a:ext cx="3365900" cy="343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stronaut spacesuit covered in moon dust">
            <a:extLst>
              <a:ext uri="{FF2B5EF4-FFF2-40B4-BE49-F238E27FC236}">
                <a16:creationId xmlns:a16="http://schemas.microsoft.com/office/drawing/2014/main" id="{579BFD4E-995D-4F4F-9CDC-1FB940D3B0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8" t="2273" r="2755" b="2523"/>
          <a:stretch/>
        </p:blipFill>
        <p:spPr bwMode="auto">
          <a:xfrm>
            <a:off x="838198" y="1541743"/>
            <a:ext cx="2939970" cy="343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ntroduction to the Electromagnetic Spectrum | Science Mission Directorate">
            <a:extLst>
              <a:ext uri="{FF2B5EF4-FFF2-40B4-BE49-F238E27FC236}">
                <a16:creationId xmlns:a16="http://schemas.microsoft.com/office/drawing/2014/main" id="{6E4B49B3-2A8B-4D1F-B3FC-D838AF97E7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82" t="15777"/>
          <a:stretch/>
        </p:blipFill>
        <p:spPr bwMode="auto">
          <a:xfrm>
            <a:off x="8413832" y="1541743"/>
            <a:ext cx="3233195" cy="343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5A9E83-69B4-4FAE-AFCA-5D87E3540C1D}"/>
              </a:ext>
            </a:extLst>
          </p:cNvPr>
          <p:cNvSpPr txBox="1"/>
          <p:nvPr/>
        </p:nvSpPr>
        <p:spPr>
          <a:xfrm>
            <a:off x="576220" y="4981272"/>
            <a:ext cx="346392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Lunar Dust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Charged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Abrasive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Toxic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4AC4FF-CA1A-4BEA-9B8D-6C60A994CD0E}"/>
              </a:ext>
            </a:extLst>
          </p:cNvPr>
          <p:cNvSpPr txBox="1"/>
          <p:nvPr/>
        </p:nvSpPr>
        <p:spPr>
          <a:xfrm>
            <a:off x="4364037" y="4981272"/>
            <a:ext cx="346392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Micrometeoroid Orbital Debris (MMOD)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25D4D0-D1A1-4776-8356-85ED0EDD5815}"/>
              </a:ext>
            </a:extLst>
          </p:cNvPr>
          <p:cNvSpPr txBox="1"/>
          <p:nvPr/>
        </p:nvSpPr>
        <p:spPr>
          <a:xfrm>
            <a:off x="8298466" y="4919716"/>
            <a:ext cx="3463926" cy="12926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Radiation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Galactic Cosmic Rays 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Solar Proton Events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Neutron Radiation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D0A3BB-B309-4EBF-AC05-9959D7B2506C}"/>
              </a:ext>
            </a:extLst>
          </p:cNvPr>
          <p:cNvSpPr txBox="1"/>
          <p:nvPr/>
        </p:nvSpPr>
        <p:spPr>
          <a:xfrm>
            <a:off x="8935768" y="6343262"/>
            <a:ext cx="28299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Credit: NASA</a:t>
            </a:r>
          </a:p>
        </p:txBody>
      </p:sp>
    </p:spTree>
    <p:extLst>
      <p:ext uri="{BB962C8B-B14F-4D97-AF65-F5344CB8AC3E}">
        <p14:creationId xmlns:p14="http://schemas.microsoft.com/office/powerpoint/2010/main" val="2757738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/>
              <a:t>History of Inflatable Structures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943" y="1690688"/>
            <a:ext cx="10515600" cy="45644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Inflatable structures offer efficient mass to volume ratios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Two inflatables have been in space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/>
              <a:t>Volga Airlock on Russian Voskhod 2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800" dirty="0"/>
              <a:t>      (1964)</a:t>
            </a:r>
          </a:p>
          <a:p>
            <a:pPr marL="971550" lvl="1" indent="-514350">
              <a:buFont typeface="+mj-lt"/>
              <a:buAutoNum type="arabicPeriod" startAt="2"/>
            </a:pPr>
            <a:r>
              <a:rPr lang="en-US" sz="2800" dirty="0"/>
              <a:t>Bigelow Expandable Activity Module                                                    (BEAM) on ISS since 2016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Many architectures have been designed                                                for both lunar and Martian surfaces </a:t>
            </a:r>
            <a:r>
              <a:rPr lang="en-US" dirty="0" smtClean="0"/>
              <a:t>that                                             </a:t>
            </a:r>
            <a:r>
              <a:rPr lang="en-US" dirty="0"/>
              <a:t>include inflatables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C0C37-3CEC-4CB4-B902-37F94E20E969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050" name="Picture 2" descr="Bigelow Expandable Activity Module">
            <a:extLst>
              <a:ext uri="{FF2B5EF4-FFF2-40B4-BE49-F238E27FC236}">
                <a16:creationId xmlns:a16="http://schemas.microsoft.com/office/drawing/2014/main" id="{06F4D2FF-D6E3-4E5B-9722-3C381B63E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656" y="2542083"/>
            <a:ext cx="4667075" cy="262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E3059CF-7FB5-49A2-8270-1CF7013F0E2E}"/>
              </a:ext>
            </a:extLst>
          </p:cNvPr>
          <p:cNvSpPr txBox="1"/>
          <p:nvPr/>
        </p:nvSpPr>
        <p:spPr>
          <a:xfrm>
            <a:off x="8935768" y="6343262"/>
            <a:ext cx="28299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Credit: NASA</a:t>
            </a:r>
          </a:p>
        </p:txBody>
      </p:sp>
    </p:spTree>
    <p:extLst>
      <p:ext uri="{BB962C8B-B14F-4D97-AF65-F5344CB8AC3E}">
        <p14:creationId xmlns:p14="http://schemas.microsoft.com/office/powerpoint/2010/main" val="901770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/>
              <a:t>Artemis Base Camp Calls for a Lunar Habitat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C0C37-3CEC-4CB4-B902-37F94E20E96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B99B44-6312-4F4B-947D-A8D662E806D8}"/>
              </a:ext>
            </a:extLst>
          </p:cNvPr>
          <p:cNvSpPr txBox="1"/>
          <p:nvPr/>
        </p:nvSpPr>
        <p:spPr>
          <a:xfrm>
            <a:off x="8935768" y="6343262"/>
            <a:ext cx="28299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Credit: NASA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DD000F8-80C0-4914-A681-2D1E9731317D}"/>
              </a:ext>
            </a:extLst>
          </p:cNvPr>
          <p:cNvSpPr txBox="1"/>
          <p:nvPr/>
        </p:nvSpPr>
        <p:spPr>
          <a:xfrm>
            <a:off x="1337907" y="5299226"/>
            <a:ext cx="10427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be delivered via commercial lunar payload services (CLPS) or human landing system (HLS)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65D56155-20A6-4F3D-ADC5-49EB9A5280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0222"/>
          <a:stretch/>
        </p:blipFill>
        <p:spPr>
          <a:xfrm>
            <a:off x="677602" y="1558774"/>
            <a:ext cx="5874217" cy="3583107"/>
          </a:xfrm>
          <a:prstGeom prst="rect">
            <a:avLst/>
          </a:prstGeom>
        </p:spPr>
      </p:pic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F9BF1C22-58B7-40B2-A9D7-85D0E4688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1823" y="1660815"/>
            <a:ext cx="5067157" cy="337902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Foundation</a:t>
            </a:r>
            <a:r>
              <a:rPr lang="en-US" dirty="0"/>
              <a:t> </a:t>
            </a:r>
            <a:r>
              <a:rPr lang="en-US" sz="2400" dirty="0"/>
              <a:t>Surface Habitat (FSH)</a:t>
            </a:r>
          </a:p>
          <a:p>
            <a:pPr lvl="1"/>
            <a:r>
              <a:rPr lang="en-US" dirty="0"/>
              <a:t>Crewed mission in 2028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Habitable</a:t>
            </a:r>
            <a:r>
              <a:rPr lang="en-US" dirty="0"/>
              <a:t> </a:t>
            </a:r>
            <a:r>
              <a:rPr lang="en-US" sz="2400" dirty="0"/>
              <a:t>Mobility Platform</a:t>
            </a:r>
            <a:endParaRPr lang="en-US" dirty="0"/>
          </a:p>
          <a:p>
            <a:pPr lvl="1"/>
            <a:r>
              <a:rPr lang="en-US" dirty="0"/>
              <a:t>Large, pressurized rover that supports long </a:t>
            </a:r>
            <a:r>
              <a:rPr lang="en-US" dirty="0" smtClean="0"/>
              <a:t>extra-vehicular activities (EVA)s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Lunar</a:t>
            </a:r>
            <a:r>
              <a:rPr lang="en-US" dirty="0"/>
              <a:t> </a:t>
            </a:r>
            <a:r>
              <a:rPr lang="en-US" sz="2400" dirty="0"/>
              <a:t>Terrain Vehicle</a:t>
            </a:r>
            <a:endParaRPr lang="en-US" dirty="0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4190B8B-AEF9-4D41-B09D-DEE94970A69F}"/>
              </a:ext>
            </a:extLst>
          </p:cNvPr>
          <p:cNvCxnSpPr>
            <a:cxnSpLocks/>
          </p:cNvCxnSpPr>
          <p:nvPr/>
        </p:nvCxnSpPr>
        <p:spPr>
          <a:xfrm>
            <a:off x="5321030" y="1934453"/>
            <a:ext cx="1536970" cy="1"/>
          </a:xfrm>
          <a:prstGeom prst="straightConnector1">
            <a:avLst/>
          </a:prstGeom>
          <a:ln w="38100">
            <a:solidFill>
              <a:srgbClr val="9E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A9DCD43F-DD7E-4A85-B22B-8838D40AD2A7}"/>
              </a:ext>
            </a:extLst>
          </p:cNvPr>
          <p:cNvCxnSpPr>
            <a:cxnSpLocks/>
          </p:cNvCxnSpPr>
          <p:nvPr/>
        </p:nvCxnSpPr>
        <p:spPr>
          <a:xfrm>
            <a:off x="3307404" y="2796086"/>
            <a:ext cx="3550596" cy="0"/>
          </a:xfrm>
          <a:prstGeom prst="straightConnector1">
            <a:avLst/>
          </a:prstGeom>
          <a:ln w="38100">
            <a:solidFill>
              <a:srgbClr val="9E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C6A8591C-C4F5-4134-8DC6-EC32D2213AB5}"/>
              </a:ext>
            </a:extLst>
          </p:cNvPr>
          <p:cNvCxnSpPr>
            <a:cxnSpLocks/>
          </p:cNvCxnSpPr>
          <p:nvPr/>
        </p:nvCxnSpPr>
        <p:spPr>
          <a:xfrm>
            <a:off x="5947809" y="4033298"/>
            <a:ext cx="910191" cy="0"/>
          </a:xfrm>
          <a:prstGeom prst="straightConnector1">
            <a:avLst/>
          </a:prstGeom>
          <a:ln w="38100">
            <a:solidFill>
              <a:srgbClr val="9E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6043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67A6B-496E-4E00-8EB8-57C3A9BB1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Technology Categorization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17450-FB1B-49A2-82F4-E6706F66E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914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Critical</a:t>
            </a:r>
          </a:p>
          <a:p>
            <a:pPr lvl="1"/>
            <a:r>
              <a:rPr lang="en-US" dirty="0"/>
              <a:t>Necessary for mission completion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Enhancing</a:t>
            </a:r>
          </a:p>
          <a:p>
            <a:pPr lvl="1"/>
            <a:r>
              <a:rPr lang="en-US" dirty="0"/>
              <a:t>Significantly improves mission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Transformational</a:t>
            </a:r>
          </a:p>
          <a:p>
            <a:pPr lvl="1"/>
            <a:r>
              <a:rPr lang="en-US" dirty="0"/>
              <a:t>Revolutionary to mission</a:t>
            </a:r>
          </a:p>
          <a:p>
            <a:pPr marL="457200" lvl="1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“Bowling Habitat” provides a concept of how these technologies can be combined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AABDF5-40EC-4D07-A5B3-DFE1457F3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C0C37-3CEC-4CB4-B902-37F94E20E969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7789A7-BDA6-46E6-8A25-DED052D9B3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77" b="3422"/>
          <a:stretch/>
        </p:blipFill>
        <p:spPr>
          <a:xfrm>
            <a:off x="8308155" y="1041772"/>
            <a:ext cx="3457575" cy="15423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545FD4-62DC-4409-83A2-3049311CD8B2}"/>
              </a:ext>
            </a:extLst>
          </p:cNvPr>
          <p:cNvSpPr txBox="1"/>
          <p:nvPr/>
        </p:nvSpPr>
        <p:spPr>
          <a:xfrm>
            <a:off x="8935768" y="6343262"/>
            <a:ext cx="28299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Credit: Ronald Neale, NASA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LaRC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09820C-8D3C-4B38-8D8F-4EEA7CC72A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22"/>
          <a:stretch/>
        </p:blipFill>
        <p:spPr>
          <a:xfrm>
            <a:off x="8306029" y="2719015"/>
            <a:ext cx="3459701" cy="1602276"/>
          </a:xfrm>
          <a:prstGeom prst="rect">
            <a:avLst/>
          </a:prstGeom>
          <a:solidFill>
            <a:srgbClr val="FFFF00">
              <a:alpha val="13000"/>
            </a:srgbClr>
          </a:solidFill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8C6F3D-193C-4C93-9476-EE770C0B014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2" b="6185"/>
          <a:stretch/>
        </p:blipFill>
        <p:spPr>
          <a:xfrm>
            <a:off x="8306029" y="4457853"/>
            <a:ext cx="3459701" cy="189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241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“Bowling </a:t>
            </a:r>
            <a:r>
              <a:rPr lang="en-US" sz="4000" dirty="0"/>
              <a:t>Habitat</a:t>
            </a:r>
            <a:r>
              <a:rPr lang="en-US" dirty="0"/>
              <a:t>” Deployment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C0C37-3CEC-4CB4-B902-37F94E20E969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DAB5F8B-C082-4F3A-AEE0-EC93F55CB742}"/>
              </a:ext>
            </a:extLst>
          </p:cNvPr>
          <p:cNvGrpSpPr/>
          <p:nvPr/>
        </p:nvGrpSpPr>
        <p:grpSpPr>
          <a:xfrm>
            <a:off x="642191" y="1419441"/>
            <a:ext cx="11576825" cy="5156507"/>
            <a:chOff x="642191" y="1419441"/>
            <a:chExt cx="11576825" cy="5156507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9B02E9AB-0425-4372-A05F-E04BA58DA95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42191" y="1419441"/>
              <a:ext cx="9560016" cy="5156507"/>
              <a:chOff x="-963083" y="1143000"/>
              <a:chExt cx="10849531" cy="5852049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16581A93-60B6-401D-8846-31467D59F2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99217" y="1143000"/>
                <a:ext cx="7687231" cy="5852049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67ED46BA-9573-490D-9B61-6279BF689EC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4187"/>
              <a:stretch/>
            </p:blipFill>
            <p:spPr>
              <a:xfrm>
                <a:off x="-963083" y="1143000"/>
                <a:ext cx="3162300" cy="1837249"/>
              </a:xfrm>
              <a:prstGeom prst="rect">
                <a:avLst/>
              </a:prstGeom>
            </p:spPr>
          </p:pic>
        </p:grp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BB091481-8AD6-4440-B0B1-BCB49C5555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04972" y="2682587"/>
              <a:ext cx="1522584" cy="1041537"/>
            </a:xfrm>
            <a:prstGeom prst="straightConnector1">
              <a:avLst/>
            </a:prstGeom>
            <a:ln w="38100">
              <a:solidFill>
                <a:srgbClr val="9E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9A2FDA1-3CE5-4DBE-AC78-752F5A4A1AA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75439" y="2214870"/>
              <a:ext cx="2038601" cy="935435"/>
            </a:xfrm>
            <a:prstGeom prst="straightConnector1">
              <a:avLst/>
            </a:prstGeom>
            <a:ln w="38100">
              <a:solidFill>
                <a:srgbClr val="9E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F7C90E3A-B5DB-4C63-B302-7000BF55C8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27556" y="5132208"/>
              <a:ext cx="3440650" cy="553368"/>
            </a:xfrm>
            <a:prstGeom prst="straightConnector1">
              <a:avLst/>
            </a:prstGeom>
            <a:ln w="38100">
              <a:solidFill>
                <a:srgbClr val="9E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4182449-7030-4A2F-9BD3-CF67C628223F}"/>
                </a:ext>
              </a:extLst>
            </p:cNvPr>
            <p:cNvSpPr txBox="1"/>
            <p:nvPr/>
          </p:nvSpPr>
          <p:spPr>
            <a:xfrm>
              <a:off x="1494760" y="3446310"/>
              <a:ext cx="170497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Deployable Friction Barrier</a:t>
              </a:r>
            </a:p>
            <a:p>
              <a:pPr algn="ctr"/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Critical – TRL 3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6021E25-B88E-47AC-B432-045313139E25}"/>
                </a:ext>
              </a:extLst>
            </p:cNvPr>
            <p:cNvSpPr txBox="1"/>
            <p:nvPr/>
          </p:nvSpPr>
          <p:spPr>
            <a:xfrm>
              <a:off x="10514040" y="2207627"/>
              <a:ext cx="1704976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Intelligent Flexible Materials (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InFLEX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Fabric</a:t>
              </a:r>
            </a:p>
            <a:p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Critical 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 TRL 3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17DF16F-DEF6-41B7-AD94-6E61455D333B}"/>
                </a:ext>
              </a:extLst>
            </p:cNvPr>
            <p:cNvSpPr txBox="1"/>
            <p:nvPr/>
          </p:nvSpPr>
          <p:spPr>
            <a:xfrm>
              <a:off x="2341630" y="5254689"/>
              <a:ext cx="2354723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Boron nitride nanotube (BNNT) 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Guy Lines</a:t>
              </a:r>
            </a:p>
            <a:p>
              <a:pPr algn="ctr"/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Critical – TRL 2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A912E298-8728-4514-B2F0-66580A80626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197845" y="3714303"/>
              <a:ext cx="1127845" cy="1134496"/>
            </a:xfrm>
            <a:prstGeom prst="straightConnector1">
              <a:avLst/>
            </a:prstGeom>
            <a:ln w="38100">
              <a:solidFill>
                <a:srgbClr val="9E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C615AA4-EFFE-43E6-9184-C8E3FF2DCE15}"/>
                </a:ext>
              </a:extLst>
            </p:cNvPr>
            <p:cNvSpPr txBox="1"/>
            <p:nvPr/>
          </p:nvSpPr>
          <p:spPr>
            <a:xfrm>
              <a:off x="9594856" y="4813786"/>
              <a:ext cx="2033552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Lightweight External Inflatable Airlock (LEIA) </a:t>
              </a:r>
            </a:p>
            <a:p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Critical 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 TRL 2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C4BCB2B2-0345-4D1B-BF9F-BA85FC0D5C36}"/>
                </a:ext>
              </a:extLst>
            </p:cNvPr>
            <p:cNvCxnSpPr>
              <a:cxnSpLocks/>
            </p:cNvCxnSpPr>
            <p:nvPr/>
          </p:nvCxnSpPr>
          <p:spPr>
            <a:xfrm>
              <a:off x="4327556" y="5685576"/>
              <a:ext cx="2067049" cy="166549"/>
            </a:xfrm>
            <a:prstGeom prst="straightConnector1">
              <a:avLst/>
            </a:prstGeom>
            <a:ln w="38100">
              <a:solidFill>
                <a:srgbClr val="9E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80616029-A199-4CE9-AE8C-72A5E6E3A5F0}"/>
              </a:ext>
            </a:extLst>
          </p:cNvPr>
          <p:cNvSpPr txBox="1"/>
          <p:nvPr/>
        </p:nvSpPr>
        <p:spPr>
          <a:xfrm>
            <a:off x="8935768" y="6343262"/>
            <a:ext cx="28299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Credit: Ronald Neale, NASA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LaRC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2897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D71F3C3AD162418168A3D1EEC31C68" ma:contentTypeVersion="13" ma:contentTypeDescription="Create a new document." ma:contentTypeScope="" ma:versionID="bd4f02a2ef4b175d17b1596f2aa4b6ce">
  <xsd:schema xmlns:xsd="http://www.w3.org/2001/XMLSchema" xmlns:xs="http://www.w3.org/2001/XMLSchema" xmlns:p="http://schemas.microsoft.com/office/2006/metadata/properties" xmlns:ns1="http://schemas.microsoft.com/sharepoint/v3" xmlns:ns3="3cb15ddf-dbe9-47ea-851d-c70642058130" xmlns:ns4="4817ca35-7031-43a6-bda2-0d9832ef6347" targetNamespace="http://schemas.microsoft.com/office/2006/metadata/properties" ma:root="true" ma:fieldsID="75eaf6942e3198bc47429d20a20f83bf" ns1:_="" ns3:_="" ns4:_="">
    <xsd:import namespace="http://schemas.microsoft.com/sharepoint/v3"/>
    <xsd:import namespace="3cb15ddf-dbe9-47ea-851d-c70642058130"/>
    <xsd:import namespace="4817ca35-7031-43a6-bda2-0d9832ef634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1:_ip_UnifiedCompliancePolicyProperties" minOccurs="0"/>
                <xsd:element ref="ns1:_ip_UnifiedCompliancePolicyUIAc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7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8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b15ddf-dbe9-47ea-851d-c706420581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17ca35-7031-43a6-bda2-0d9832ef634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357579D-3170-4028-9FF6-2B00D8EF8E3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1A5D04F-A9C1-4A1D-87B5-0846A027D9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cb15ddf-dbe9-47ea-851d-c70642058130"/>
    <ds:schemaRef ds:uri="4817ca35-7031-43a6-bda2-0d9832ef63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72883E6-4E45-469D-A6CD-CBF4B7EC55C4}">
  <ds:schemaRefs>
    <ds:schemaRef ds:uri="http://schemas.microsoft.com/sharepoint/v3"/>
    <ds:schemaRef ds:uri="http://purl.org/dc/terms/"/>
    <ds:schemaRef ds:uri="http://schemas.openxmlformats.org/package/2006/metadata/core-properties"/>
    <ds:schemaRef ds:uri="3cb15ddf-dbe9-47ea-851d-c70642058130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817ca35-7031-43a6-bda2-0d9832ef6347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34585</TotalTime>
  <Words>643</Words>
  <Application>Microsoft Office PowerPoint</Application>
  <PresentationFormat>Widescreen</PresentationFormat>
  <Paragraphs>179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ＭＳ Ｐゴシック</vt:lpstr>
      <vt:lpstr>.AppleSystemUIFont</vt:lpstr>
      <vt:lpstr>Arial</vt:lpstr>
      <vt:lpstr>Arial</vt:lpstr>
      <vt:lpstr>Arial Bold</vt:lpstr>
      <vt:lpstr>Calibri</vt:lpstr>
      <vt:lpstr>Calibri Light</vt:lpstr>
      <vt:lpstr>Times New Roman</vt:lpstr>
      <vt:lpstr>Wingdings</vt:lpstr>
      <vt:lpstr>Office Theme</vt:lpstr>
      <vt:lpstr>2_Office Theme</vt:lpstr>
      <vt:lpstr>PowerPoint Presentation</vt:lpstr>
      <vt:lpstr>Advanced Structures and Materials Technology Integration for a Lunar Habitat </vt:lpstr>
      <vt:lpstr>Outline</vt:lpstr>
      <vt:lpstr>Project Description and Approach</vt:lpstr>
      <vt:lpstr>Lunar Environment</vt:lpstr>
      <vt:lpstr>History of Inflatable Structures</vt:lpstr>
      <vt:lpstr>Artemis Base Camp Calls for a Lunar Habitat</vt:lpstr>
      <vt:lpstr>Technology Categorization</vt:lpstr>
      <vt:lpstr>“Bowling Habitat” Deployment </vt:lpstr>
      <vt:lpstr>“Bowling Habitat” Landing Site</vt:lpstr>
      <vt:lpstr>“Bowling Habitat” Interior</vt:lpstr>
      <vt:lpstr>Summary of 13 Technologies Evaluated</vt:lpstr>
      <vt:lpstr>Conclusions</vt:lpstr>
      <vt:lpstr>Acknowledgements</vt:lpstr>
    </vt:vector>
  </TitlesOfParts>
  <Company>HPES ACES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Robbins, Samuel J. (LARC-D307)[UNIVERSITIES SPACE RESEARCH ASSOCIATION]</dc:creator>
  <cp:lastModifiedBy>Wohl, Christopher J. (LARC-D307)</cp:lastModifiedBy>
  <cp:revision>551</cp:revision>
  <dcterms:created xsi:type="dcterms:W3CDTF">2016-08-05T18:34:48Z</dcterms:created>
  <dcterms:modified xsi:type="dcterms:W3CDTF">2021-01-27T15:07:21Z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0x010100E2D71F3C3AD162418168A3D1EEC31C68</vt:lpwstr>
  </property>
</Properties>
</file>