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4"/>
  </p:notesMasterIdLst>
  <p:sldIdLst>
    <p:sldId id="257" r:id="rId3"/>
    <p:sldId id="258" r:id="rId4"/>
    <p:sldId id="260" r:id="rId5"/>
    <p:sldId id="275" r:id="rId6"/>
    <p:sldId id="283" r:id="rId7"/>
    <p:sldId id="284" r:id="rId8"/>
    <p:sldId id="276" r:id="rId9"/>
    <p:sldId id="279" r:id="rId10"/>
    <p:sldId id="280" r:id="rId11"/>
    <p:sldId id="277" r:id="rId12"/>
    <p:sldId id="28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660066"/>
    <a:srgbClr val="FF9900"/>
    <a:srgbClr val="FFCC66"/>
    <a:srgbClr val="000099"/>
    <a:srgbClr val="9933FF"/>
    <a:srgbClr val="33CCFF"/>
    <a:srgbClr val="ACC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2" autoAdjust="0"/>
    <p:restoredTop sz="94660"/>
  </p:normalViewPr>
  <p:slideViewPr>
    <p:cSldViewPr snapToGrid="0">
      <p:cViewPr varScale="1">
        <p:scale>
          <a:sx n="58" d="100"/>
          <a:sy n="58" d="100"/>
        </p:scale>
        <p:origin x="5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2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7A261D-7F3B-478C-814A-AA298F417EBD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A9617-F526-4B76-B456-C0DDDADB8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564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4C61B5-2B49-0842-9352-ECEE1A8DAC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646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4C61B5-2B49-0842-9352-ECEE1A8DAC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875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4C61B5-2B49-0842-9352-ECEE1A8DAC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278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4C61B5-2B49-0842-9352-ECEE1A8DAC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9256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4C61B5-2B49-0842-9352-ECEE1A8DAC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70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 smtClean="0"/>
              <a:t>This visualization shows a three-day average of carbon monoxide concentration, from Sept 6 to 14. in the atmosphere over California due to wildfires. Higher concentrations of the gas appear as red and orange regions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4C61B5-2B49-0842-9352-ECEE1A8DAC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659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4C61B5-2B49-0842-9352-ECEE1A8DAC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0141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4C61B5-2B49-0842-9352-ECEE1A8DAC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229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4C61B5-2B49-0842-9352-ECEE1A8DAC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83696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8463" y="696913"/>
            <a:ext cx="6188075" cy="34813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4C61B5-2B49-0842-9352-ECEE1A8DAC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8165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84AB-631B-4CA0-BCAE-B79D0774774D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E549B-6DD5-4FD2-87B9-E2D686988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85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84AB-631B-4CA0-BCAE-B79D0774774D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E549B-6DD5-4FD2-87B9-E2D686988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41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84AB-631B-4CA0-BCAE-B79D0774774D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E549B-6DD5-4FD2-87B9-E2D686988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02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84AB-631B-4CA0-BCAE-B79D0774774D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E549B-6DD5-4FD2-87B9-E2D686988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0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84AB-631B-4CA0-BCAE-B79D0774774D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E549B-6DD5-4FD2-87B9-E2D686988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035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84AB-631B-4CA0-BCAE-B79D0774774D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E549B-6DD5-4FD2-87B9-E2D686988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05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84AB-631B-4CA0-BCAE-B79D0774774D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E549B-6DD5-4FD2-87B9-E2D686988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411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84AB-631B-4CA0-BCAE-B79D0774774D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E549B-6DD5-4FD2-87B9-E2D686988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7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84AB-631B-4CA0-BCAE-B79D0774774D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E549B-6DD5-4FD2-87B9-E2D686988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937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84AB-631B-4CA0-BCAE-B79D0774774D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E549B-6DD5-4FD2-87B9-E2D686988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6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84AB-631B-4CA0-BCAE-B79D0774774D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E549B-6DD5-4FD2-87B9-E2D686988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386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Title Slide" userDrawn="1">
  <p:cSld name="14_Title Slide">
    <p:bg>
      <p:bgPr>
        <a:solidFill>
          <a:srgbClr val="093162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5"/>
          <p:cNvSpPr txBox="1">
            <a:spLocks noGrp="1"/>
          </p:cNvSpPr>
          <p:nvPr>
            <p:ph type="dt" idx="10"/>
          </p:nvPr>
        </p:nvSpPr>
        <p:spPr>
          <a:xfrm>
            <a:off x="37719" y="6629401"/>
            <a:ext cx="1169200" cy="2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15"/>
          <p:cNvSpPr txBox="1">
            <a:spLocks noGrp="1"/>
          </p:cNvSpPr>
          <p:nvPr>
            <p:ph type="ftr" idx="11"/>
          </p:nvPr>
        </p:nvSpPr>
        <p:spPr>
          <a:xfrm>
            <a:off x="4190229" y="6629401"/>
            <a:ext cx="3860800" cy="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7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15"/>
          <p:cNvSpPr txBox="1">
            <a:spLocks noGrp="1"/>
          </p:cNvSpPr>
          <p:nvPr>
            <p:ph type="sldNum" idx="12"/>
          </p:nvPr>
        </p:nvSpPr>
        <p:spPr>
          <a:xfrm>
            <a:off x="11699391" y="6629400"/>
            <a:ext cx="4916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20513F-7B8D-B343-8BA9-0E7EE9FD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15807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093162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866900" y="2655767"/>
            <a:ext cx="8458000" cy="15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35053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 rot="10800000" flipH="1">
            <a:off x="-126625" y="405101"/>
            <a:ext cx="1379600" cy="119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0000" y="0"/>
                </a:moveTo>
                <a:lnTo>
                  <a:pt x="0" y="59994"/>
                </a:lnTo>
                <a:lnTo>
                  <a:pt x="30000" y="120000"/>
                </a:lnTo>
                <a:lnTo>
                  <a:pt x="90000" y="120000"/>
                </a:lnTo>
                <a:lnTo>
                  <a:pt x="120000" y="59994"/>
                </a:lnTo>
                <a:lnTo>
                  <a:pt x="90000" y="0"/>
                </a:lnTo>
                <a:lnTo>
                  <a:pt x="30000" y="0"/>
                </a:lnTo>
                <a:close/>
                <a:moveTo>
                  <a:pt x="38477" y="16950"/>
                </a:moveTo>
                <a:lnTo>
                  <a:pt x="81522" y="16950"/>
                </a:lnTo>
                <a:lnTo>
                  <a:pt x="103033" y="59994"/>
                </a:lnTo>
                <a:lnTo>
                  <a:pt x="81522" y="103038"/>
                </a:lnTo>
                <a:lnTo>
                  <a:pt x="38477" y="103038"/>
                </a:lnTo>
                <a:lnTo>
                  <a:pt x="16955" y="59994"/>
                </a:lnTo>
                <a:lnTo>
                  <a:pt x="38477" y="1695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lin ang="6983783" scaled="0"/>
          </a:gradFill>
          <a:ln>
            <a:noFill/>
          </a:ln>
        </p:spPr>
        <p:txBody>
          <a:bodyPr spcFirstLastPara="1" wrap="square" lIns="67733" tIns="67733" rIns="67733" bIns="677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4267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" name="Google Shape;15;p3"/>
          <p:cNvSpPr/>
          <p:nvPr/>
        </p:nvSpPr>
        <p:spPr>
          <a:xfrm rot="5400000">
            <a:off x="745867" y="2051767"/>
            <a:ext cx="2384000" cy="27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120000" y="30000"/>
                </a:lnTo>
                <a:lnTo>
                  <a:pt x="120000" y="90000"/>
                </a:lnTo>
                <a:lnTo>
                  <a:pt x="60000" y="120000"/>
                </a:lnTo>
                <a:lnTo>
                  <a:pt x="0" y="90000"/>
                </a:lnTo>
                <a:lnTo>
                  <a:pt x="0" y="3000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67733" tIns="67733" rIns="67733" bIns="677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4267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3657600" y="2314333"/>
            <a:ext cx="75184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3657600" y="3761339"/>
            <a:ext cx="75948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/>
          <p:nvPr/>
        </p:nvSpPr>
        <p:spPr>
          <a:xfrm rot="10800000" flipH="1">
            <a:off x="88899" y="4180567"/>
            <a:ext cx="1093200" cy="9468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3"/>
          <p:cNvSpPr/>
          <p:nvPr/>
        </p:nvSpPr>
        <p:spPr>
          <a:xfrm rot="10800000" flipH="1">
            <a:off x="1104900" y="4688733"/>
            <a:ext cx="571600" cy="4948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" name="Google Shape;20;p3"/>
          <p:cNvSpPr/>
          <p:nvPr/>
        </p:nvSpPr>
        <p:spPr>
          <a:xfrm rot="10800000" flipH="1">
            <a:off x="1015999" y="1170600"/>
            <a:ext cx="1093200" cy="946800"/>
          </a:xfrm>
          <a:prstGeom prst="hexagon">
            <a:avLst>
              <a:gd name="adj" fmla="val 28678"/>
              <a:gd name="vf" fmla="val 115470"/>
            </a:avLst>
          </a:prstGeom>
          <a:noFill/>
          <a:ln w="76200" cap="flat" cmpd="sng">
            <a:solidFill>
              <a:srgbClr val="18476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3"/>
          <p:cNvSpPr/>
          <p:nvPr/>
        </p:nvSpPr>
        <p:spPr>
          <a:xfrm rot="10800000" flipH="1">
            <a:off x="1058468" y="6257068"/>
            <a:ext cx="690000" cy="5972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00E1C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2" name="Google Shape;22;p3"/>
          <p:cNvGrpSpPr/>
          <p:nvPr/>
        </p:nvGrpSpPr>
        <p:grpSpPr>
          <a:xfrm>
            <a:off x="1328479" y="1427558"/>
            <a:ext cx="468272" cy="432881"/>
            <a:chOff x="5975075" y="2327500"/>
            <a:chExt cx="420100" cy="388350"/>
          </a:xfrm>
        </p:grpSpPr>
        <p:sp>
          <p:nvSpPr>
            <p:cNvPr id="23" name="Google Shape;23;p3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" name="Google Shape;25;p3"/>
          <p:cNvSpPr/>
          <p:nvPr/>
        </p:nvSpPr>
        <p:spPr>
          <a:xfrm>
            <a:off x="524801" y="4462170"/>
            <a:ext cx="221415" cy="383605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6" name="Google Shape;26;p3"/>
          <p:cNvGrpSpPr/>
          <p:nvPr/>
        </p:nvGrpSpPr>
        <p:grpSpPr>
          <a:xfrm>
            <a:off x="407005" y="738475"/>
            <a:ext cx="329959" cy="523069"/>
            <a:chOff x="6718575" y="2318625"/>
            <a:chExt cx="256950" cy="407375"/>
          </a:xfrm>
        </p:grpSpPr>
        <p:sp>
          <p:nvSpPr>
            <p:cNvPr id="27" name="Google Shape;27;p3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3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5" name="Google Shape;35;p3"/>
          <p:cNvGrpSpPr/>
          <p:nvPr/>
        </p:nvGrpSpPr>
        <p:grpSpPr>
          <a:xfrm>
            <a:off x="1893312" y="4845775"/>
            <a:ext cx="457176" cy="466757"/>
            <a:chOff x="3951850" y="2985350"/>
            <a:chExt cx="407950" cy="416500"/>
          </a:xfrm>
        </p:grpSpPr>
        <p:sp>
          <p:nvSpPr>
            <p:cNvPr id="36" name="Google Shape;36;p3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0" name="Google Shape;40;p3"/>
          <p:cNvSpPr/>
          <p:nvPr/>
        </p:nvSpPr>
        <p:spPr>
          <a:xfrm rot="10800000" flipH="1">
            <a:off x="977899" y="5248033"/>
            <a:ext cx="1093200" cy="9468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847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3"/>
          <p:cNvSpPr/>
          <p:nvPr/>
        </p:nvSpPr>
        <p:spPr>
          <a:xfrm rot="10800000" flipH="1">
            <a:off x="984700" y="134467"/>
            <a:ext cx="571600" cy="4948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3292E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3"/>
          <p:cNvSpPr/>
          <p:nvPr/>
        </p:nvSpPr>
        <p:spPr>
          <a:xfrm rot="10800000" flipH="1">
            <a:off x="-388433" y="5531300"/>
            <a:ext cx="1576400" cy="13648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3"/>
          <p:cNvSpPr/>
          <p:nvPr/>
        </p:nvSpPr>
        <p:spPr>
          <a:xfrm rot="10800000" flipH="1">
            <a:off x="560967" y="-86967"/>
            <a:ext cx="478400" cy="414000"/>
          </a:xfrm>
          <a:prstGeom prst="hexagon">
            <a:avLst>
              <a:gd name="adj" fmla="val 28678"/>
              <a:gd name="vf" fmla="val 115470"/>
            </a:avLst>
          </a:prstGeom>
          <a:noFill/>
          <a:ln w="19050" cap="flat" cmpd="sng">
            <a:solidFill>
              <a:srgbClr val="00E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" name="Google Shape;44;p3"/>
          <p:cNvSpPr/>
          <p:nvPr/>
        </p:nvSpPr>
        <p:spPr>
          <a:xfrm>
            <a:off x="1359118" y="5556077"/>
            <a:ext cx="330764" cy="330744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1847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5" name="Google Shape;45;p3"/>
          <p:cNvGrpSpPr/>
          <p:nvPr/>
        </p:nvGrpSpPr>
        <p:grpSpPr>
          <a:xfrm>
            <a:off x="-67047" y="1937059"/>
            <a:ext cx="833125" cy="799168"/>
            <a:chOff x="5241175" y="4959100"/>
            <a:chExt cx="539775" cy="517775"/>
          </a:xfrm>
        </p:grpSpPr>
        <p:sp>
          <p:nvSpPr>
            <p:cNvPr id="46" name="Google Shape;46;p3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2" name="Google Shape;52;p3"/>
          <p:cNvSpPr/>
          <p:nvPr/>
        </p:nvSpPr>
        <p:spPr>
          <a:xfrm>
            <a:off x="62933" y="5907294"/>
            <a:ext cx="673641" cy="612749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3292E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42292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"/>
          <p:cNvSpPr/>
          <p:nvPr/>
        </p:nvSpPr>
        <p:spPr>
          <a:xfrm rot="10800000" flipH="1">
            <a:off x="-126625" y="825559"/>
            <a:ext cx="1379600" cy="119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0000" y="0"/>
                </a:moveTo>
                <a:lnTo>
                  <a:pt x="0" y="59994"/>
                </a:lnTo>
                <a:lnTo>
                  <a:pt x="30000" y="120000"/>
                </a:lnTo>
                <a:lnTo>
                  <a:pt x="90000" y="120000"/>
                </a:lnTo>
                <a:lnTo>
                  <a:pt x="120000" y="59994"/>
                </a:lnTo>
                <a:lnTo>
                  <a:pt x="90000" y="0"/>
                </a:lnTo>
                <a:lnTo>
                  <a:pt x="30000" y="0"/>
                </a:lnTo>
                <a:close/>
                <a:moveTo>
                  <a:pt x="38477" y="16950"/>
                </a:moveTo>
                <a:lnTo>
                  <a:pt x="81522" y="16950"/>
                </a:lnTo>
                <a:lnTo>
                  <a:pt x="103033" y="59994"/>
                </a:lnTo>
                <a:lnTo>
                  <a:pt x="81522" y="103038"/>
                </a:lnTo>
                <a:lnTo>
                  <a:pt x="38477" y="103038"/>
                </a:lnTo>
                <a:lnTo>
                  <a:pt x="16955" y="59994"/>
                </a:lnTo>
                <a:lnTo>
                  <a:pt x="38477" y="1695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lin ang="6983783" scaled="0"/>
          </a:gradFill>
          <a:ln>
            <a:noFill/>
          </a:ln>
        </p:spPr>
        <p:txBody>
          <a:bodyPr spcFirstLastPara="1" wrap="square" lIns="67733" tIns="67733" rIns="67733" bIns="677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4267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" name="Google Shape;55;p4"/>
          <p:cNvSpPr/>
          <p:nvPr/>
        </p:nvSpPr>
        <p:spPr>
          <a:xfrm rot="5400000">
            <a:off x="666132" y="2540316"/>
            <a:ext cx="1528000" cy="176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120000" y="30000"/>
                </a:lnTo>
                <a:lnTo>
                  <a:pt x="120000" y="90000"/>
                </a:lnTo>
                <a:lnTo>
                  <a:pt x="60000" y="120000"/>
                </a:lnTo>
                <a:lnTo>
                  <a:pt x="0" y="90000"/>
                </a:lnTo>
                <a:lnTo>
                  <a:pt x="0" y="3000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67733" tIns="67733" rIns="67733" bIns="677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4267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" name="Google Shape;56;p4"/>
          <p:cNvSpPr txBox="1">
            <a:spLocks noGrp="1"/>
          </p:cNvSpPr>
          <p:nvPr>
            <p:ph type="body" idx="1"/>
          </p:nvPr>
        </p:nvSpPr>
        <p:spPr>
          <a:xfrm>
            <a:off x="2734933" y="2780800"/>
            <a:ext cx="8376400" cy="109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507987" rtl="0">
              <a:spcBef>
                <a:spcPts val="800"/>
              </a:spcBef>
              <a:spcAft>
                <a:spcPts val="0"/>
              </a:spcAft>
              <a:buSzPts val="2400"/>
              <a:buFont typeface="Nixie One"/>
              <a:buChar char="◇"/>
              <a:defRPr sz="3200">
                <a:latin typeface="Nixie One"/>
                <a:ea typeface="Nixie One"/>
                <a:cs typeface="Nixie One"/>
                <a:sym typeface="Nixie One"/>
              </a:defRPr>
            </a:lvl1pPr>
            <a:lvl2pPr marL="1219170" lvl="1" indent="-507987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￭"/>
              <a:defRPr sz="3200">
                <a:latin typeface="Nixie One"/>
                <a:ea typeface="Nixie One"/>
                <a:cs typeface="Nixie One"/>
                <a:sym typeface="Nixie One"/>
              </a:defRPr>
            </a:lvl2pPr>
            <a:lvl3pPr marL="1828754" lvl="2" indent="-507987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￮"/>
              <a:defRPr sz="3200">
                <a:latin typeface="Nixie One"/>
                <a:ea typeface="Nixie One"/>
                <a:cs typeface="Nixie One"/>
                <a:sym typeface="Nixie One"/>
              </a:defRPr>
            </a:lvl3pPr>
            <a:lvl4pPr marL="2438339" lvl="3" indent="-507987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●"/>
              <a:defRPr sz="3200">
                <a:latin typeface="Nixie One"/>
                <a:ea typeface="Nixie One"/>
                <a:cs typeface="Nixie One"/>
                <a:sym typeface="Nixie One"/>
              </a:defRPr>
            </a:lvl4pPr>
            <a:lvl5pPr marL="3047924" lvl="4" indent="-507987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○"/>
              <a:defRPr sz="3200">
                <a:latin typeface="Nixie One"/>
                <a:ea typeface="Nixie One"/>
                <a:cs typeface="Nixie One"/>
                <a:sym typeface="Nixie One"/>
              </a:defRPr>
            </a:lvl5pPr>
            <a:lvl6pPr marL="3657509" lvl="5" indent="-507987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■"/>
              <a:defRPr sz="3200">
                <a:latin typeface="Nixie One"/>
                <a:ea typeface="Nixie One"/>
                <a:cs typeface="Nixie One"/>
                <a:sym typeface="Nixie One"/>
              </a:defRPr>
            </a:lvl6pPr>
            <a:lvl7pPr marL="4267093" lvl="6" indent="-507987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●"/>
              <a:defRPr sz="3200">
                <a:latin typeface="Nixie One"/>
                <a:ea typeface="Nixie One"/>
                <a:cs typeface="Nixie One"/>
                <a:sym typeface="Nixie One"/>
              </a:defRPr>
            </a:lvl7pPr>
            <a:lvl8pPr marL="4876678" lvl="7" indent="-507987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○"/>
              <a:defRPr sz="3200">
                <a:latin typeface="Nixie One"/>
                <a:ea typeface="Nixie One"/>
                <a:cs typeface="Nixie One"/>
                <a:sym typeface="Nixie One"/>
              </a:defRPr>
            </a:lvl8pPr>
            <a:lvl9pPr marL="5486263" lvl="8" indent="-507987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■"/>
              <a:defRPr sz="3200"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57" name="Google Shape;57;p4"/>
          <p:cNvSpPr/>
          <p:nvPr/>
        </p:nvSpPr>
        <p:spPr>
          <a:xfrm rot="10800000" flipH="1">
            <a:off x="-165101" y="3748767"/>
            <a:ext cx="1093200" cy="9468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" name="Google Shape;58;p4"/>
          <p:cNvSpPr/>
          <p:nvPr/>
        </p:nvSpPr>
        <p:spPr>
          <a:xfrm rot="10800000" flipH="1">
            <a:off x="850900" y="4256933"/>
            <a:ext cx="571600" cy="4948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" name="Google Shape;59;p4"/>
          <p:cNvSpPr/>
          <p:nvPr/>
        </p:nvSpPr>
        <p:spPr>
          <a:xfrm rot="10800000" flipH="1">
            <a:off x="1003299" y="1602400"/>
            <a:ext cx="1093200" cy="946800"/>
          </a:xfrm>
          <a:prstGeom prst="hexagon">
            <a:avLst>
              <a:gd name="adj" fmla="val 28678"/>
              <a:gd name="vf" fmla="val 115470"/>
            </a:avLst>
          </a:prstGeom>
          <a:noFill/>
          <a:ln w="76200" cap="flat" cmpd="sng">
            <a:solidFill>
              <a:srgbClr val="18476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" name="Google Shape;60;p4"/>
          <p:cNvSpPr/>
          <p:nvPr/>
        </p:nvSpPr>
        <p:spPr>
          <a:xfrm rot="10800000" flipH="1">
            <a:off x="876300" y="5840233"/>
            <a:ext cx="478400" cy="4140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00E1C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1" name="Google Shape;61;p4"/>
          <p:cNvGrpSpPr/>
          <p:nvPr/>
        </p:nvGrpSpPr>
        <p:grpSpPr>
          <a:xfrm>
            <a:off x="1315779" y="1859358"/>
            <a:ext cx="468272" cy="432881"/>
            <a:chOff x="5975075" y="2327500"/>
            <a:chExt cx="420100" cy="388350"/>
          </a:xfrm>
        </p:grpSpPr>
        <p:sp>
          <p:nvSpPr>
            <p:cNvPr id="62" name="Google Shape;62;p4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4" name="Google Shape;64;p4"/>
          <p:cNvSpPr/>
          <p:nvPr/>
        </p:nvSpPr>
        <p:spPr>
          <a:xfrm>
            <a:off x="270801" y="4030370"/>
            <a:ext cx="221415" cy="383605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5" name="Google Shape;65;p4"/>
          <p:cNvGrpSpPr/>
          <p:nvPr/>
        </p:nvGrpSpPr>
        <p:grpSpPr>
          <a:xfrm>
            <a:off x="394305" y="1170275"/>
            <a:ext cx="329959" cy="523069"/>
            <a:chOff x="6718575" y="2318625"/>
            <a:chExt cx="256950" cy="407375"/>
          </a:xfrm>
        </p:grpSpPr>
        <p:sp>
          <p:nvSpPr>
            <p:cNvPr id="66" name="Google Shape;66;p4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19BBD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4" name="Google Shape;74;p4"/>
          <p:cNvGrpSpPr/>
          <p:nvPr/>
        </p:nvGrpSpPr>
        <p:grpSpPr>
          <a:xfrm>
            <a:off x="1639312" y="4413975"/>
            <a:ext cx="457176" cy="466757"/>
            <a:chOff x="3951850" y="2985350"/>
            <a:chExt cx="407950" cy="416500"/>
          </a:xfrm>
        </p:grpSpPr>
        <p:sp>
          <p:nvSpPr>
            <p:cNvPr id="75" name="Google Shape;75;p4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9" name="Google Shape;79;p4"/>
          <p:cNvSpPr/>
          <p:nvPr/>
        </p:nvSpPr>
        <p:spPr>
          <a:xfrm rot="10800000" flipH="1">
            <a:off x="723899" y="4816233"/>
            <a:ext cx="1093200" cy="9468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847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4"/>
          <p:cNvSpPr/>
          <p:nvPr/>
        </p:nvSpPr>
        <p:spPr>
          <a:xfrm rot="10800000" flipH="1">
            <a:off x="972000" y="566267"/>
            <a:ext cx="571600" cy="4948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3292E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4"/>
          <p:cNvSpPr/>
          <p:nvPr/>
        </p:nvSpPr>
        <p:spPr>
          <a:xfrm rot="10800000" flipH="1">
            <a:off x="-153403" y="5328033"/>
            <a:ext cx="1093200" cy="9464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" name="Google Shape;82;p4"/>
          <p:cNvSpPr/>
          <p:nvPr/>
        </p:nvSpPr>
        <p:spPr>
          <a:xfrm rot="10800000" flipH="1">
            <a:off x="548267" y="344833"/>
            <a:ext cx="478400" cy="414000"/>
          </a:xfrm>
          <a:prstGeom prst="hexagon">
            <a:avLst>
              <a:gd name="adj" fmla="val 28678"/>
              <a:gd name="vf" fmla="val 115470"/>
            </a:avLst>
          </a:prstGeom>
          <a:noFill/>
          <a:ln w="19050" cap="flat" cmpd="sng">
            <a:solidFill>
              <a:srgbClr val="00E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" name="Google Shape;83;p4"/>
          <p:cNvSpPr/>
          <p:nvPr/>
        </p:nvSpPr>
        <p:spPr>
          <a:xfrm>
            <a:off x="1105118" y="5124277"/>
            <a:ext cx="330764" cy="330744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1847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4" name="Google Shape;84;p4"/>
          <p:cNvGrpSpPr/>
          <p:nvPr/>
        </p:nvGrpSpPr>
        <p:grpSpPr>
          <a:xfrm>
            <a:off x="89456" y="2242253"/>
            <a:ext cx="607499" cy="582739"/>
            <a:chOff x="5241175" y="4959100"/>
            <a:chExt cx="539775" cy="517775"/>
          </a:xfrm>
        </p:grpSpPr>
        <p:sp>
          <p:nvSpPr>
            <p:cNvPr id="85" name="Google Shape;85;p4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4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1" name="Google Shape;91;p4"/>
          <p:cNvSpPr/>
          <p:nvPr/>
        </p:nvSpPr>
        <p:spPr>
          <a:xfrm>
            <a:off x="193235" y="5619333"/>
            <a:ext cx="399936" cy="363784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3292E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" name="Google Shape;92;p4"/>
          <p:cNvSpPr txBox="1"/>
          <p:nvPr/>
        </p:nvSpPr>
        <p:spPr>
          <a:xfrm>
            <a:off x="125333" y="2572775"/>
            <a:ext cx="2609600" cy="8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“</a:t>
            </a:r>
            <a:endParaRPr sz="160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93" name="Google Shape;93;p4"/>
          <p:cNvSpPr txBox="1">
            <a:spLocks noGrp="1"/>
          </p:cNvSpPr>
          <p:nvPr>
            <p:ph type="sldNum" idx="12"/>
          </p:nvPr>
        </p:nvSpPr>
        <p:spPr>
          <a:xfrm>
            <a:off x="18076" y="6380700"/>
            <a:ext cx="731600" cy="4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buNone/>
              <a:defRPr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403499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>
            <a:spLocks noGrp="1"/>
          </p:cNvSpPr>
          <p:nvPr>
            <p:ph type="title"/>
          </p:nvPr>
        </p:nvSpPr>
        <p:spPr>
          <a:xfrm>
            <a:off x="2310267" y="2314133"/>
            <a:ext cx="6592400" cy="860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body" idx="1"/>
          </p:nvPr>
        </p:nvSpPr>
        <p:spPr>
          <a:xfrm>
            <a:off x="2312000" y="3219267"/>
            <a:ext cx="3556400" cy="355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800"/>
              </a:spcBef>
              <a:spcAft>
                <a:spcPts val="0"/>
              </a:spcAft>
              <a:buSzPts val="1400"/>
              <a:buChar char="◇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￭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￮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1" name="Google Shape;101;p6"/>
          <p:cNvSpPr txBox="1">
            <a:spLocks noGrp="1"/>
          </p:cNvSpPr>
          <p:nvPr>
            <p:ph type="body" idx="2"/>
          </p:nvPr>
        </p:nvSpPr>
        <p:spPr>
          <a:xfrm>
            <a:off x="6082784" y="3219267"/>
            <a:ext cx="3556400" cy="3551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>
              <a:spcBef>
                <a:spcPts val="800"/>
              </a:spcBef>
              <a:spcAft>
                <a:spcPts val="0"/>
              </a:spcAft>
              <a:buSzPts val="1400"/>
              <a:buChar char="◇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￭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￮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6"/>
          <p:cNvSpPr txBox="1">
            <a:spLocks noGrp="1"/>
          </p:cNvSpPr>
          <p:nvPr>
            <p:ph type="sldNum" idx="12"/>
          </p:nvPr>
        </p:nvSpPr>
        <p:spPr>
          <a:xfrm>
            <a:off x="18076" y="6380700"/>
            <a:ext cx="731600" cy="4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378882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"/>
          <p:cNvSpPr txBox="1">
            <a:spLocks noGrp="1"/>
          </p:cNvSpPr>
          <p:nvPr>
            <p:ph type="title"/>
          </p:nvPr>
        </p:nvSpPr>
        <p:spPr>
          <a:xfrm>
            <a:off x="2310267" y="2314133"/>
            <a:ext cx="6592400" cy="860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7"/>
          <p:cNvSpPr txBox="1">
            <a:spLocks noGrp="1"/>
          </p:cNvSpPr>
          <p:nvPr>
            <p:ph type="body" idx="1"/>
          </p:nvPr>
        </p:nvSpPr>
        <p:spPr>
          <a:xfrm>
            <a:off x="2310267" y="3174533"/>
            <a:ext cx="2902400" cy="339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 rtl="0">
              <a:spcBef>
                <a:spcPts val="800"/>
              </a:spcBef>
              <a:spcAft>
                <a:spcPts val="0"/>
              </a:spcAft>
              <a:buSzPts val="1400"/>
              <a:buChar char="◇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￭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6" name="Google Shape;106;p7"/>
          <p:cNvSpPr txBox="1">
            <a:spLocks noGrp="1"/>
          </p:cNvSpPr>
          <p:nvPr>
            <p:ph type="body" idx="2"/>
          </p:nvPr>
        </p:nvSpPr>
        <p:spPr>
          <a:xfrm>
            <a:off x="5361296" y="3174533"/>
            <a:ext cx="2902400" cy="339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 rtl="0">
              <a:spcBef>
                <a:spcPts val="800"/>
              </a:spcBef>
              <a:spcAft>
                <a:spcPts val="0"/>
              </a:spcAft>
              <a:buSzPts val="1400"/>
              <a:buChar char="◇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￭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7" name="Google Shape;107;p7"/>
          <p:cNvSpPr txBox="1">
            <a:spLocks noGrp="1"/>
          </p:cNvSpPr>
          <p:nvPr>
            <p:ph type="body" idx="3"/>
          </p:nvPr>
        </p:nvSpPr>
        <p:spPr>
          <a:xfrm>
            <a:off x="8412327" y="3174533"/>
            <a:ext cx="2902400" cy="339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 rtl="0">
              <a:spcBef>
                <a:spcPts val="800"/>
              </a:spcBef>
              <a:spcAft>
                <a:spcPts val="0"/>
              </a:spcAft>
              <a:buSzPts val="1400"/>
              <a:buChar char="◇"/>
              <a:defRPr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￭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8" name="Google Shape;108;p7"/>
          <p:cNvSpPr txBox="1">
            <a:spLocks noGrp="1"/>
          </p:cNvSpPr>
          <p:nvPr>
            <p:ph type="sldNum" idx="12"/>
          </p:nvPr>
        </p:nvSpPr>
        <p:spPr>
          <a:xfrm>
            <a:off x="18076" y="6380700"/>
            <a:ext cx="731600" cy="4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897507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"/>
          <p:cNvSpPr/>
          <p:nvPr/>
        </p:nvSpPr>
        <p:spPr>
          <a:xfrm rot="10800000" flipH="1">
            <a:off x="10218233" y="4913077"/>
            <a:ext cx="1379600" cy="119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30000" y="0"/>
                </a:moveTo>
                <a:lnTo>
                  <a:pt x="0" y="59994"/>
                </a:lnTo>
                <a:lnTo>
                  <a:pt x="30000" y="120000"/>
                </a:lnTo>
                <a:lnTo>
                  <a:pt x="90000" y="120000"/>
                </a:lnTo>
                <a:lnTo>
                  <a:pt x="120000" y="59994"/>
                </a:lnTo>
                <a:lnTo>
                  <a:pt x="90000" y="0"/>
                </a:lnTo>
                <a:lnTo>
                  <a:pt x="30000" y="0"/>
                </a:lnTo>
                <a:close/>
                <a:moveTo>
                  <a:pt x="38477" y="16950"/>
                </a:moveTo>
                <a:lnTo>
                  <a:pt x="81522" y="16950"/>
                </a:lnTo>
                <a:lnTo>
                  <a:pt x="103033" y="59994"/>
                </a:lnTo>
                <a:lnTo>
                  <a:pt x="81522" y="103038"/>
                </a:lnTo>
                <a:lnTo>
                  <a:pt x="38477" y="103038"/>
                </a:lnTo>
                <a:lnTo>
                  <a:pt x="16955" y="59994"/>
                </a:lnTo>
                <a:lnTo>
                  <a:pt x="38477" y="1695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lin ang="6983783" scaled="0"/>
          </a:gradFill>
          <a:ln>
            <a:noFill/>
          </a:ln>
        </p:spPr>
        <p:txBody>
          <a:bodyPr spcFirstLastPara="1" wrap="square" lIns="67733" tIns="67733" rIns="67733" bIns="677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4267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4" name="Google Shape;114;p9"/>
          <p:cNvSpPr/>
          <p:nvPr/>
        </p:nvSpPr>
        <p:spPr>
          <a:xfrm rot="5400000">
            <a:off x="666132" y="209467"/>
            <a:ext cx="1528000" cy="176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120000" y="30000"/>
                </a:lnTo>
                <a:lnTo>
                  <a:pt x="120000" y="90000"/>
                </a:lnTo>
                <a:lnTo>
                  <a:pt x="60000" y="120000"/>
                </a:lnTo>
                <a:lnTo>
                  <a:pt x="0" y="90000"/>
                </a:lnTo>
                <a:lnTo>
                  <a:pt x="0" y="30000"/>
                </a:lnTo>
                <a:close/>
              </a:path>
            </a:pathLst>
          </a:custGeom>
          <a:gradFill>
            <a:gsLst>
              <a:gs pos="0">
                <a:srgbClr val="3393E2"/>
              </a:gs>
              <a:gs pos="100000">
                <a:srgbClr val="00E2C7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spcFirstLastPara="1" wrap="square" lIns="67733" tIns="67733" rIns="67733" bIns="67733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Helvetica Neue"/>
              <a:buNone/>
            </a:pPr>
            <a:endParaRPr sz="4267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5" name="Google Shape;115;p9"/>
          <p:cNvSpPr txBox="1">
            <a:spLocks noGrp="1"/>
          </p:cNvSpPr>
          <p:nvPr>
            <p:ph type="body" idx="1"/>
          </p:nvPr>
        </p:nvSpPr>
        <p:spPr>
          <a:xfrm>
            <a:off x="609600" y="5875079"/>
            <a:ext cx="10972800" cy="692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304792" algn="ctr">
              <a:spcBef>
                <a:spcPts val="48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116" name="Google Shape;116;p9"/>
          <p:cNvSpPr/>
          <p:nvPr/>
        </p:nvSpPr>
        <p:spPr>
          <a:xfrm rot="10800000" flipH="1">
            <a:off x="-165101" y="1411967"/>
            <a:ext cx="1093200" cy="9468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9BB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" name="Google Shape;117;p9"/>
          <p:cNvSpPr/>
          <p:nvPr/>
        </p:nvSpPr>
        <p:spPr>
          <a:xfrm rot="10800000" flipH="1">
            <a:off x="850900" y="1920133"/>
            <a:ext cx="571600" cy="4948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" name="Google Shape;118;p9"/>
          <p:cNvSpPr/>
          <p:nvPr/>
        </p:nvSpPr>
        <p:spPr>
          <a:xfrm rot="10800000" flipH="1">
            <a:off x="1993899" y="-175533"/>
            <a:ext cx="1093200" cy="946800"/>
          </a:xfrm>
          <a:prstGeom prst="hexagon">
            <a:avLst>
              <a:gd name="adj" fmla="val 28678"/>
              <a:gd name="vf" fmla="val 115470"/>
            </a:avLst>
          </a:prstGeom>
          <a:noFill/>
          <a:ln w="76200" cap="flat" cmpd="sng">
            <a:solidFill>
              <a:srgbClr val="184769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9" name="Google Shape;119;p9"/>
          <p:cNvSpPr/>
          <p:nvPr/>
        </p:nvSpPr>
        <p:spPr>
          <a:xfrm rot="10800000" flipH="1">
            <a:off x="437067" y="118567"/>
            <a:ext cx="478400" cy="4140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00E1C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0" name="Google Shape;120;p9"/>
          <p:cNvGrpSpPr/>
          <p:nvPr/>
        </p:nvGrpSpPr>
        <p:grpSpPr>
          <a:xfrm>
            <a:off x="2306379" y="81425"/>
            <a:ext cx="468272" cy="432881"/>
            <a:chOff x="5975075" y="2327500"/>
            <a:chExt cx="420100" cy="388350"/>
          </a:xfrm>
        </p:grpSpPr>
        <p:sp>
          <p:nvSpPr>
            <p:cNvPr id="121" name="Google Shape;121;p9"/>
            <p:cNvSpPr/>
            <p:nvPr/>
          </p:nvSpPr>
          <p:spPr>
            <a:xfrm>
              <a:off x="5975075" y="2474650"/>
              <a:ext cx="98325" cy="220450"/>
            </a:xfrm>
            <a:custGeom>
              <a:avLst/>
              <a:gdLst/>
              <a:ahLst/>
              <a:cxnLst/>
              <a:rect l="l" t="t" r="r" b="b"/>
              <a:pathLst>
                <a:path w="3933" h="8818" extrusionOk="0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9"/>
            <p:cNvSpPr/>
            <p:nvPr/>
          </p:nvSpPr>
          <p:spPr>
            <a:xfrm>
              <a:off x="6088025" y="2327500"/>
              <a:ext cx="307150" cy="388350"/>
            </a:xfrm>
            <a:custGeom>
              <a:avLst/>
              <a:gdLst/>
              <a:ahLst/>
              <a:cxnLst/>
              <a:rect l="l" t="t" r="r" b="b"/>
              <a:pathLst>
                <a:path w="12286" h="15534" extrusionOk="0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3" name="Google Shape;123;p9"/>
          <p:cNvSpPr/>
          <p:nvPr/>
        </p:nvSpPr>
        <p:spPr>
          <a:xfrm>
            <a:off x="270801" y="1693570"/>
            <a:ext cx="221415" cy="383605"/>
          </a:xfrm>
          <a:custGeom>
            <a:avLst/>
            <a:gdLst/>
            <a:ahLst/>
            <a:cxnLst/>
            <a:rect l="l" t="t" r="r" b="b"/>
            <a:pathLst>
              <a:path w="11870" h="20565" extrusionOk="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19BBD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4" name="Google Shape;124;p9"/>
          <p:cNvGrpSpPr/>
          <p:nvPr/>
        </p:nvGrpSpPr>
        <p:grpSpPr>
          <a:xfrm>
            <a:off x="1205703" y="686924"/>
            <a:ext cx="510611" cy="809481"/>
            <a:chOff x="6718575" y="2318625"/>
            <a:chExt cx="256950" cy="407375"/>
          </a:xfrm>
        </p:grpSpPr>
        <p:sp>
          <p:nvSpPr>
            <p:cNvPr id="125" name="Google Shape;125;p9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9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9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9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" name="Google Shape;132;p9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3" name="Google Shape;133;p9"/>
          <p:cNvGrpSpPr/>
          <p:nvPr/>
        </p:nvGrpSpPr>
        <p:grpSpPr>
          <a:xfrm>
            <a:off x="447679" y="2454042"/>
            <a:ext cx="457176" cy="466757"/>
            <a:chOff x="3951850" y="2985350"/>
            <a:chExt cx="407950" cy="416500"/>
          </a:xfrm>
        </p:grpSpPr>
        <p:sp>
          <p:nvSpPr>
            <p:cNvPr id="134" name="Google Shape;134;p9"/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9"/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9"/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9050" cap="rnd" cmpd="sng">
              <a:solidFill>
                <a:srgbClr val="1847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8" name="Google Shape;138;p9"/>
          <p:cNvSpPr/>
          <p:nvPr/>
        </p:nvSpPr>
        <p:spPr>
          <a:xfrm rot="10800000" flipH="1">
            <a:off x="11315699" y="5641033"/>
            <a:ext cx="1093200" cy="946800"/>
          </a:xfrm>
          <a:prstGeom prst="hexagon">
            <a:avLst>
              <a:gd name="adj" fmla="val 28678"/>
              <a:gd name="vf" fmla="val 115470"/>
            </a:avLst>
          </a:prstGeom>
          <a:noFill/>
          <a:ln w="9525" cap="flat" cmpd="sng">
            <a:solidFill>
              <a:srgbClr val="18476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9"/>
          <p:cNvSpPr/>
          <p:nvPr/>
        </p:nvSpPr>
        <p:spPr>
          <a:xfrm rot="10800000" flipH="1">
            <a:off x="10833099" y="6154267"/>
            <a:ext cx="571600" cy="4948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3292E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9"/>
          <p:cNvSpPr/>
          <p:nvPr/>
        </p:nvSpPr>
        <p:spPr>
          <a:xfrm rot="10800000" flipH="1">
            <a:off x="10428464" y="3913867"/>
            <a:ext cx="1093200" cy="946400"/>
          </a:xfrm>
          <a:prstGeom prst="hexagon">
            <a:avLst>
              <a:gd name="adj" fmla="val 28678"/>
              <a:gd name="vf" fmla="val 115470"/>
            </a:avLst>
          </a:prstGeom>
          <a:solidFill>
            <a:srgbClr val="1847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9"/>
          <p:cNvSpPr/>
          <p:nvPr/>
        </p:nvSpPr>
        <p:spPr>
          <a:xfrm rot="10800000" flipH="1">
            <a:off x="11315700" y="4682900"/>
            <a:ext cx="478400" cy="414000"/>
          </a:xfrm>
          <a:prstGeom prst="hexagon">
            <a:avLst>
              <a:gd name="adj" fmla="val 28678"/>
              <a:gd name="vf" fmla="val 115470"/>
            </a:avLst>
          </a:prstGeom>
          <a:noFill/>
          <a:ln w="19050" cap="flat" cmpd="sng">
            <a:solidFill>
              <a:srgbClr val="00E1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9"/>
          <p:cNvSpPr/>
          <p:nvPr/>
        </p:nvSpPr>
        <p:spPr>
          <a:xfrm>
            <a:off x="11696918" y="5949077"/>
            <a:ext cx="330764" cy="330744"/>
          </a:xfrm>
          <a:custGeom>
            <a:avLst/>
            <a:gdLst/>
            <a:ahLst/>
            <a:cxnLst/>
            <a:rect l="l" t="t" r="r" b="b"/>
            <a:pathLst>
              <a:path w="17000" h="16999" extrusionOk="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1847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3" name="Google Shape;143;p9"/>
          <p:cNvGrpSpPr/>
          <p:nvPr/>
        </p:nvGrpSpPr>
        <p:grpSpPr>
          <a:xfrm>
            <a:off x="9805423" y="4568953"/>
            <a:ext cx="607499" cy="582739"/>
            <a:chOff x="5241175" y="4959100"/>
            <a:chExt cx="539775" cy="517775"/>
          </a:xfrm>
        </p:grpSpPr>
        <p:sp>
          <p:nvSpPr>
            <p:cNvPr id="144" name="Google Shape;144;p9"/>
            <p:cNvSpPr/>
            <p:nvPr/>
          </p:nvSpPr>
          <p:spPr>
            <a:xfrm>
              <a:off x="5575150" y="4959100"/>
              <a:ext cx="161225" cy="178300"/>
            </a:xfrm>
            <a:custGeom>
              <a:avLst/>
              <a:gdLst/>
              <a:ahLst/>
              <a:cxnLst/>
              <a:rect l="l" t="t" r="r" b="b"/>
              <a:pathLst>
                <a:path w="6449" h="7132" extrusionOk="0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5330925" y="4985350"/>
              <a:ext cx="128250" cy="148400"/>
            </a:xfrm>
            <a:custGeom>
              <a:avLst/>
              <a:gdLst/>
              <a:ahLst/>
              <a:cxnLst/>
              <a:rect l="l" t="t" r="r" b="b"/>
              <a:pathLst>
                <a:path w="5130" h="5936" extrusionOk="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5241175" y="5241175"/>
              <a:ext cx="180125" cy="109325"/>
            </a:xfrm>
            <a:custGeom>
              <a:avLst/>
              <a:gdLst/>
              <a:ahLst/>
              <a:cxnLst/>
              <a:rect l="l" t="t" r="r" b="b"/>
              <a:pathLst>
                <a:path w="7205" h="4373" extrusionOk="0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5461575" y="5316900"/>
              <a:ext cx="89175" cy="159975"/>
            </a:xfrm>
            <a:custGeom>
              <a:avLst/>
              <a:gdLst/>
              <a:ahLst/>
              <a:cxnLst/>
              <a:rect l="l" t="t" r="r" b="b"/>
              <a:pathLst>
                <a:path w="3567" h="6399" extrusionOk="0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5619100" y="5194175"/>
              <a:ext cx="161850" cy="89775"/>
            </a:xfrm>
            <a:custGeom>
              <a:avLst/>
              <a:gdLst/>
              <a:ahLst/>
              <a:cxnLst/>
              <a:rect l="l" t="t" r="r" b="b"/>
              <a:pathLst>
                <a:path w="6474" h="3591" extrusionOk="0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5420075" y="5116000"/>
              <a:ext cx="189300" cy="189925"/>
            </a:xfrm>
            <a:custGeom>
              <a:avLst/>
              <a:gdLst/>
              <a:ahLst/>
              <a:cxnLst/>
              <a:rect l="l" t="t" r="r" b="b"/>
              <a:pathLst>
                <a:path w="7572" h="7597" extrusionOk="0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1847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0" name="Google Shape;150;p9"/>
          <p:cNvSpPr/>
          <p:nvPr/>
        </p:nvSpPr>
        <p:spPr>
          <a:xfrm>
            <a:off x="10775101" y="4205167"/>
            <a:ext cx="399936" cy="363784"/>
          </a:xfrm>
          <a:custGeom>
            <a:avLst/>
            <a:gdLst/>
            <a:ahLst/>
            <a:cxnLst/>
            <a:rect l="l" t="t" r="r" b="b"/>
            <a:pathLst>
              <a:path w="16218" h="14752" extrusionOk="0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3292E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1" name="Google Shape;151;p9"/>
          <p:cNvSpPr txBox="1">
            <a:spLocks noGrp="1"/>
          </p:cNvSpPr>
          <p:nvPr>
            <p:ph type="sldNum" idx="12"/>
          </p:nvPr>
        </p:nvSpPr>
        <p:spPr>
          <a:xfrm>
            <a:off x="18076" y="6380700"/>
            <a:ext cx="731600" cy="47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348083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66" name="Google Shape;166;p11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67" name="Google Shape;16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446939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dk1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p12"/>
          <p:cNvGrpSpPr/>
          <p:nvPr/>
        </p:nvGrpSpPr>
        <p:grpSpPr>
          <a:xfrm>
            <a:off x="195693" y="4542"/>
            <a:ext cx="1644287" cy="1846047"/>
            <a:chOff x="146769" y="3406"/>
            <a:chExt cx="1233215" cy="1384535"/>
          </a:xfrm>
        </p:grpSpPr>
        <p:grpSp>
          <p:nvGrpSpPr>
            <p:cNvPr id="170" name="Google Shape;170;p12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171" name="Google Shape;171;p12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2" name="Google Shape;172;p12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73" name="Google Shape;173;p12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174" name="Google Shape;174;p12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5" name="Google Shape;175;p12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6" name="Google Shape;176;p12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77" name="Google Shape;177;p12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178" name="Google Shape;178;p12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9" name="Google Shape;179;p12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0" name="Google Shape;180;p12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1" name="Google Shape;181;p12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182" name="Google Shape;182;p12"/>
          <p:cNvGrpSpPr/>
          <p:nvPr/>
        </p:nvGrpSpPr>
        <p:grpSpPr>
          <a:xfrm>
            <a:off x="9033445" y="3872011"/>
            <a:ext cx="2914864" cy="2986000"/>
            <a:chOff x="6775084" y="2904008"/>
            <a:chExt cx="2186148" cy="2239500"/>
          </a:xfrm>
        </p:grpSpPr>
        <p:grpSp>
          <p:nvGrpSpPr>
            <p:cNvPr id="183" name="Google Shape;183;p12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184" name="Google Shape;184;p12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5" name="Google Shape;185;p12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86" name="Google Shape;186;p12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187" name="Google Shape;187;p12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8" name="Google Shape;188;p12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9" name="Google Shape;189;p12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90" name="Google Shape;190;p12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191" name="Google Shape;191;p12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2" name="Google Shape;192;p12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3" name="Google Shape;193;p12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4" name="Google Shape;194;p12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195" name="Google Shape;195;p12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196" name="Google Shape;196;p12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7" name="Google Shape;197;p12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8" name="Google Shape;198;p12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9" name="Google Shape;199;p12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0" name="Google Shape;200;p12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201" name="Google Shape;201;p12"/>
          <p:cNvSpPr txBox="1">
            <a:spLocks noGrp="1"/>
          </p:cNvSpPr>
          <p:nvPr>
            <p:ph type="title"/>
          </p:nvPr>
        </p:nvSpPr>
        <p:spPr>
          <a:xfrm>
            <a:off x="1098667" y="2151767"/>
            <a:ext cx="7810400" cy="249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2" name="Google Shape;202;p12"/>
          <p:cNvSpPr txBox="1">
            <a:spLocks noGrp="1"/>
          </p:cNvSpPr>
          <p:nvPr>
            <p:ph type="sldNum" idx="12"/>
          </p:nvPr>
        </p:nvSpPr>
        <p:spPr>
          <a:xfrm>
            <a:off x="11268061" y="6315968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946336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"/>
          <p:cNvSpPr txBox="1">
            <a:spLocks noGrp="1"/>
          </p:cNvSpPr>
          <p:nvPr>
            <p:ph type="title"/>
          </p:nvPr>
        </p:nvSpPr>
        <p:spPr>
          <a:xfrm>
            <a:off x="1055880" y="1905000"/>
            <a:ext cx="3597600" cy="26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3601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37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37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37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4000"/>
              <a:buNone/>
              <a:defRPr sz="37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37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37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37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3733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211" name="Google Shape;211;p14"/>
          <p:cNvSpPr txBox="1">
            <a:spLocks noGrp="1"/>
          </p:cNvSpPr>
          <p:nvPr>
            <p:ph type="body" idx="1"/>
          </p:nvPr>
        </p:nvSpPr>
        <p:spPr>
          <a:xfrm>
            <a:off x="4952704" y="685800"/>
            <a:ext cx="6402400" cy="53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609585" marR="0" lvl="0" indent="-457189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19170" marR="0" lvl="1" indent="-431789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28754" marR="0" lvl="2" indent="-41909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38339" marR="0" lvl="3" indent="-40639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7924" marR="0" lvl="4" indent="-40639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657509" marR="0" lvl="5" indent="-40639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40639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40639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40639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p14"/>
          <p:cNvSpPr txBox="1">
            <a:spLocks noGrp="1"/>
          </p:cNvSpPr>
          <p:nvPr>
            <p:ph type="body" idx="2"/>
          </p:nvPr>
        </p:nvSpPr>
        <p:spPr>
          <a:xfrm>
            <a:off x="1065491" y="4648200"/>
            <a:ext cx="35824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609585" marR="0" lvl="0" indent="-304792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1219170" marR="0" lvl="1" indent="-304792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828754" marR="0" lvl="2" indent="-304792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2438339" marR="0" lvl="3" indent="-304792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3047924" marR="0" lvl="4" indent="-304792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3657509" marR="0" lvl="5" indent="-304792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7093" marR="0" lvl="6" indent="-304792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6678" marR="0" lvl="7" indent="-304792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6263" marR="0" lvl="8" indent="-304792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675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14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 sz="1733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>
              <a:buNone/>
              <a:defRPr sz="1733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rtl="0">
              <a:buNone/>
              <a:defRPr sz="1733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rtl="0">
              <a:buNone/>
              <a:defRPr sz="1733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rtl="0">
              <a:buNone/>
              <a:defRPr sz="1733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rtl="0">
              <a:buNone/>
              <a:defRPr sz="1733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rtl="0">
              <a:buNone/>
              <a:defRPr sz="1733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rtl="0">
              <a:buNone/>
              <a:defRPr sz="1733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rtl="0">
              <a:buNone/>
              <a:defRPr sz="1733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4766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Title Slide" userDrawn="1">
  <p:cSld name="14_Title Slide">
    <p:bg>
      <p:bgPr>
        <a:solidFill>
          <a:srgbClr val="093162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5"/>
          <p:cNvSpPr txBox="1">
            <a:spLocks noGrp="1"/>
          </p:cNvSpPr>
          <p:nvPr>
            <p:ph type="dt" idx="10"/>
          </p:nvPr>
        </p:nvSpPr>
        <p:spPr>
          <a:xfrm>
            <a:off x="37719" y="6629401"/>
            <a:ext cx="1169200" cy="2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7" name="Google Shape;217;p15"/>
          <p:cNvSpPr txBox="1">
            <a:spLocks noGrp="1"/>
          </p:cNvSpPr>
          <p:nvPr>
            <p:ph type="ftr" idx="11"/>
          </p:nvPr>
        </p:nvSpPr>
        <p:spPr>
          <a:xfrm>
            <a:off x="4190229" y="6629401"/>
            <a:ext cx="3860800" cy="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7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15"/>
          <p:cNvSpPr txBox="1">
            <a:spLocks noGrp="1"/>
          </p:cNvSpPr>
          <p:nvPr>
            <p:ph type="sldNum" idx="12"/>
          </p:nvPr>
        </p:nvSpPr>
        <p:spPr>
          <a:xfrm>
            <a:off x="11699391" y="6629400"/>
            <a:ext cx="491600" cy="2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67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20513F-7B8D-B343-8BA9-0E7EE9FD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22235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642B-13BD-6949-9420-452EAAA64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1DD682-D14B-5746-8BD2-1C9861A0155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48796293"/>
      </p:ext>
    </p:extLst>
  </p:cSld>
  <p:clrMapOvr>
    <a:masterClrMapping/>
  </p:clrMapOvr>
  <p:transition>
    <p:fade thruBlk="1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750">
                <a:solidFill>
                  <a:prstClr val="black"/>
                </a:solidFill>
                <a:latin typeface="Calibri" charset="0"/>
                <a:cs typeface="Arial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December 11-12 , 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750">
                <a:solidFill>
                  <a:prstClr val="black"/>
                </a:solidFill>
                <a:latin typeface="Calibri" pitchFamily="-109" charset="0"/>
                <a:ea typeface="+mn-ea"/>
                <a:cs typeface="Arial" charset="0"/>
              </a:defRPr>
            </a:lvl1pPr>
          </a:lstStyle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TACP – Annual Mission Directorate Review</a:t>
            </a:r>
          </a:p>
        </p:txBody>
      </p:sp>
    </p:spTree>
    <p:extLst>
      <p:ext uri="{BB962C8B-B14F-4D97-AF65-F5344CB8AC3E}">
        <p14:creationId xmlns:p14="http://schemas.microsoft.com/office/powerpoint/2010/main" val="28506961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5"/>
          <p:cNvSpPr>
            <a:spLocks noGrp="1"/>
          </p:cNvSpPr>
          <p:nvPr>
            <p:ph type="dt" sz="half" idx="2"/>
          </p:nvPr>
        </p:nvSpPr>
        <p:spPr>
          <a:xfrm>
            <a:off x="203200" y="64928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www.nasa.gov</a:t>
            </a:r>
          </a:p>
        </p:txBody>
      </p:sp>
    </p:spTree>
    <p:extLst>
      <p:ext uri="{BB962C8B-B14F-4D97-AF65-F5344CB8AC3E}">
        <p14:creationId xmlns:p14="http://schemas.microsoft.com/office/powerpoint/2010/main" val="366850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2009_09_28_</a:t>
            </a:r>
          </a:p>
        </p:txBody>
      </p:sp>
      <p:sp>
        <p:nvSpPr>
          <p:cNvPr id="3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64"/>
            <a:ext cx="550333" cy="3889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4C9DB7D3-07AF-0748-9DD2-85FBEE9CF0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677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F292F-E78D-4103-928C-71A6BFCBE235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49BA1-FC76-4D37-8A9C-B7E3A55E6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81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284AB-631B-4CA0-BCAE-B79D0774774D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E549B-6DD5-4FD2-87B9-E2D6869883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96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316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310267" y="2314133"/>
            <a:ext cx="6592400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310267" y="3006833"/>
            <a:ext cx="6592400" cy="22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600"/>
              </a:spcBef>
              <a:spcAft>
                <a:spcPts val="0"/>
              </a:spcAft>
              <a:buClr>
                <a:srgbClr val="19BBD5"/>
              </a:buClr>
              <a:buSzPts val="1400"/>
              <a:buFont typeface="Muli"/>
              <a:buChar char="◇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1400"/>
              <a:buFont typeface="Muli"/>
              <a:buChar char="￭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1400"/>
              <a:buFont typeface="Muli"/>
              <a:buChar char="￮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1400"/>
              <a:buFont typeface="Muli"/>
              <a:buChar char="●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1400"/>
              <a:buFont typeface="Muli"/>
              <a:buChar char="○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C6DAEC"/>
              </a:buClr>
              <a:buSzPts val="1400"/>
              <a:buFont typeface="Muli"/>
              <a:buChar char="■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C6DAEC"/>
              </a:buClr>
              <a:buSzPts val="1400"/>
              <a:buFont typeface="Muli"/>
              <a:buChar char="●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C6DAEC"/>
              </a:buClr>
              <a:buSzPts val="1400"/>
              <a:buFont typeface="Muli"/>
              <a:buChar char="○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C6DAEC"/>
              </a:buClr>
              <a:buSzPts val="1400"/>
              <a:buFont typeface="Muli"/>
              <a:buChar char="■"/>
              <a:defRPr>
                <a:solidFill>
                  <a:srgbClr val="C6DAEC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8076" y="6380700"/>
            <a:ext cx="731600" cy="4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6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buNone/>
              <a:defRPr sz="16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buNone/>
              <a:defRPr sz="16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buNone/>
              <a:defRPr sz="16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buNone/>
              <a:defRPr sz="16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buNone/>
              <a:defRPr sz="16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buNone/>
              <a:defRPr sz="16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buNone/>
              <a:defRPr sz="16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buNone/>
              <a:defRPr sz="1600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CA2148-A8DA-DA44-B0C0-D15DAC4DA4D7}"/>
              </a:ext>
            </a:extLst>
          </p:cNvPr>
          <p:cNvSpPr txBox="1"/>
          <p:nvPr userDrawn="1"/>
        </p:nvSpPr>
        <p:spPr>
          <a:xfrm>
            <a:off x="0" y="769436"/>
            <a:ext cx="12192000" cy="6093335"/>
          </a:xfrm>
          <a:prstGeom prst="rect">
            <a:avLst/>
          </a:prstGeom>
          <a:solidFill>
            <a:srgbClr val="DAF7FF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13" name="Google Shape;97;p5">
            <a:extLst>
              <a:ext uri="{FF2B5EF4-FFF2-40B4-BE49-F238E27FC236}">
                <a16:creationId xmlns:a16="http://schemas.microsoft.com/office/drawing/2014/main" id="{596AD377-8030-7A41-8960-0254A9DD4953}"/>
              </a:ext>
            </a:extLst>
          </p:cNvPr>
          <p:cNvSpPr txBox="1">
            <a:spLocks/>
          </p:cNvSpPr>
          <p:nvPr userDrawn="1"/>
        </p:nvSpPr>
        <p:spPr>
          <a:xfrm>
            <a:off x="11663764" y="6401543"/>
            <a:ext cx="427246" cy="5017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>
              <a:defRPr lang="en-US"/>
            </a:defPPr>
            <a:lvl1pPr lvl="0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1pPr>
            <a:lvl2pPr marL="457200" lvl="1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2pPr>
            <a:lvl3pPr marL="914400" lvl="2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3pPr>
            <a:lvl4pPr marL="1371600" lvl="3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4pPr>
            <a:lvl5pPr marL="1828800" lvl="4" algn="l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5pPr>
            <a:lvl6pPr marL="2286000" lvl="5" algn="l" defTabSz="914400" rtl="0" eaLnBrk="1" latinLnBrk="0" hangingPunct="1"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6pPr>
            <a:lvl7pPr marL="2743200" lvl="6" algn="l" defTabSz="914400" rtl="0" eaLnBrk="1" latinLnBrk="0" hangingPunct="1"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7pPr>
            <a:lvl8pPr marL="3200400" lvl="7" algn="l" defTabSz="914400" rtl="0" eaLnBrk="1" latinLnBrk="0" hangingPunct="1"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8pPr>
            <a:lvl9pPr marL="3657600" lvl="8" algn="l" defTabSz="914400" rtl="0" eaLnBrk="1" latinLnBrk="0" hangingPunct="1">
              <a:buNone/>
              <a:defRPr sz="2400" kern="1200">
                <a:solidFill>
                  <a:schemeClr val="tx1"/>
                </a:solidFill>
                <a:latin typeface="Times" panose="02020603050405020304" pitchFamily="18" charset="0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z="1400" b="0" i="0" smtClean="0">
                <a:solidFill>
                  <a:schemeClr val="tx1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pPr/>
              <a:t>‹#›</a:t>
            </a:fld>
            <a:endParaRPr lang="en" sz="1400" b="0" i="0">
              <a:solidFill>
                <a:schemeClr val="tx1"/>
              </a:solidFill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pic>
        <p:nvPicPr>
          <p:cNvPr id="9" name="Google Shape;9;p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1253616" y="36153"/>
            <a:ext cx="820296" cy="69280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69569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emf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jpeg"/><Relationship Id="rId26" Type="http://schemas.openxmlformats.org/officeDocument/2006/relationships/image" Target="../media/image34.png"/><Relationship Id="rId3" Type="http://schemas.openxmlformats.org/officeDocument/2006/relationships/image" Target="../media/image11.png"/><Relationship Id="rId21" Type="http://schemas.openxmlformats.org/officeDocument/2006/relationships/image" Target="../media/image29.jpeg"/><Relationship Id="rId34" Type="http://schemas.openxmlformats.org/officeDocument/2006/relationships/image" Target="../media/image42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jpg"/><Relationship Id="rId33" Type="http://schemas.openxmlformats.org/officeDocument/2006/relationships/image" Target="../media/image41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png"/><Relationship Id="rId20" Type="http://schemas.openxmlformats.org/officeDocument/2006/relationships/image" Target="../media/image28.jpeg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11" Type="http://schemas.openxmlformats.org/officeDocument/2006/relationships/image" Target="../media/image19.jpg"/><Relationship Id="rId24" Type="http://schemas.openxmlformats.org/officeDocument/2006/relationships/image" Target="../media/image32.jpeg"/><Relationship Id="rId32" Type="http://schemas.openxmlformats.org/officeDocument/2006/relationships/image" Target="../media/image40.jpe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jpeg"/><Relationship Id="rId28" Type="http://schemas.openxmlformats.org/officeDocument/2006/relationships/image" Target="../media/image36.jpg"/><Relationship Id="rId10" Type="http://schemas.openxmlformats.org/officeDocument/2006/relationships/image" Target="../media/image18.jpg"/><Relationship Id="rId19" Type="http://schemas.openxmlformats.org/officeDocument/2006/relationships/image" Target="../media/image27.jpeg"/><Relationship Id="rId31" Type="http://schemas.openxmlformats.org/officeDocument/2006/relationships/image" Target="../media/image39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Relationship Id="rId14" Type="http://schemas.openxmlformats.org/officeDocument/2006/relationships/image" Target="../media/image22.png"/><Relationship Id="rId22" Type="http://schemas.openxmlformats.org/officeDocument/2006/relationships/image" Target="../media/image30.jpeg"/><Relationship Id="rId27" Type="http://schemas.openxmlformats.org/officeDocument/2006/relationships/image" Target="../media/image35.png"/><Relationship Id="rId30" Type="http://schemas.openxmlformats.org/officeDocument/2006/relationships/image" Target="../media/image3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4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45.png"/><Relationship Id="rId5" Type="http://schemas.openxmlformats.org/officeDocument/2006/relationships/image" Target="../media/image8.png"/><Relationship Id="rId15" Type="http://schemas.openxmlformats.org/officeDocument/2006/relationships/image" Target="../media/image48.png"/><Relationship Id="rId10" Type="http://schemas.openxmlformats.org/officeDocument/2006/relationships/image" Target="../media/image4.emf"/><Relationship Id="rId4" Type="http://schemas.openxmlformats.org/officeDocument/2006/relationships/image" Target="../media/image7.png"/><Relationship Id="rId9" Type="http://schemas.microsoft.com/office/2007/relationships/hdphoto" Target="../media/hdphoto1.wdp"/><Relationship Id="rId1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8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.png"/><Relationship Id="rId11" Type="http://schemas.openxmlformats.org/officeDocument/2006/relationships/image" Target="../media/image45.png"/><Relationship Id="rId5" Type="http://schemas.openxmlformats.org/officeDocument/2006/relationships/image" Target="../media/image8.png"/><Relationship Id="rId15" Type="http://schemas.openxmlformats.org/officeDocument/2006/relationships/image" Target="../media/image47.png"/><Relationship Id="rId10" Type="http://schemas.openxmlformats.org/officeDocument/2006/relationships/image" Target="../media/image4.emf"/><Relationship Id="rId4" Type="http://schemas.openxmlformats.org/officeDocument/2006/relationships/image" Target="../media/image7.png"/><Relationship Id="rId9" Type="http://schemas.microsoft.com/office/2007/relationships/hdphoto" Target="../media/hdphoto1.wdp"/><Relationship Id="rId14" Type="http://schemas.openxmlformats.org/officeDocument/2006/relationships/image" Target="../media/image46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5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jpe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8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.png"/><Relationship Id="rId11" Type="http://schemas.openxmlformats.org/officeDocument/2006/relationships/image" Target="../media/image45.png"/><Relationship Id="rId5" Type="http://schemas.openxmlformats.org/officeDocument/2006/relationships/image" Target="../media/image8.png"/><Relationship Id="rId15" Type="http://schemas.openxmlformats.org/officeDocument/2006/relationships/image" Target="../media/image47.png"/><Relationship Id="rId10" Type="http://schemas.openxmlformats.org/officeDocument/2006/relationships/image" Target="../media/image4.emf"/><Relationship Id="rId4" Type="http://schemas.openxmlformats.org/officeDocument/2006/relationships/image" Target="../media/image7.png"/><Relationship Id="rId9" Type="http://schemas.microsoft.com/office/2007/relationships/hdphoto" Target="../media/hdphoto1.wdp"/><Relationship Id="rId14" Type="http://schemas.openxmlformats.org/officeDocument/2006/relationships/image" Target="../media/image4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1AC773-A14E-2043-9D28-8476A2C9F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4" descr="NASA insigniaCMYK">
            <a:extLst>
              <a:ext uri="{FF2B5EF4-FFF2-40B4-BE49-F238E27FC236}">
                <a16:creationId xmlns:a16="http://schemas.microsoft.com/office/drawing/2014/main" id="{5B7F8EC8-C7E2-0C47-831A-30F80A9E6B2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30940" y="152400"/>
            <a:ext cx="6191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1713571-4378-4340-9AAB-C6CA08078B7B}"/>
              </a:ext>
            </a:extLst>
          </p:cNvPr>
          <p:cNvSpPr txBox="1"/>
          <p:nvPr/>
        </p:nvSpPr>
        <p:spPr>
          <a:xfrm>
            <a:off x="317267" y="275510"/>
            <a:ext cx="321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National Aeronautics and Space Administration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465A71-4EA7-FE4C-AB2D-D04B4F399656}"/>
              </a:ext>
            </a:extLst>
          </p:cNvPr>
          <p:cNvSpPr txBox="1"/>
          <p:nvPr/>
        </p:nvSpPr>
        <p:spPr>
          <a:xfrm>
            <a:off x="317267" y="6369841"/>
            <a:ext cx="321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t>www.nasa.gov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94EB9DE-B5F7-7F49-BDC0-6371DB0DEF7F}"/>
              </a:ext>
            </a:extLst>
          </p:cNvPr>
          <p:cNvGrpSpPr/>
          <p:nvPr/>
        </p:nvGrpSpPr>
        <p:grpSpPr>
          <a:xfrm>
            <a:off x="9210086" y="6173783"/>
            <a:ext cx="2671775" cy="392115"/>
            <a:chOff x="9210086" y="6173783"/>
            <a:chExt cx="2671775" cy="39211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77767A6-A905-C24D-A7A1-7E4BFA4F3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01358" y="6173783"/>
              <a:ext cx="503045" cy="392113"/>
            </a:xfrm>
            <a:prstGeom prst="rect">
              <a:avLst/>
            </a:prstGeom>
          </p:spPr>
        </p:pic>
        <p:pic>
          <p:nvPicPr>
            <p:cNvPr id="28" name="Picture 33" descr="1_web.png">
              <a:extLst>
                <a:ext uri="{FF2B5EF4-FFF2-40B4-BE49-F238E27FC236}">
                  <a16:creationId xmlns:a16="http://schemas.microsoft.com/office/drawing/2014/main" id="{C25307DF-A782-F042-8EE5-FC5A35446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10086" y="6173785"/>
              <a:ext cx="392111" cy="39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34" descr="2_web.png">
              <a:extLst>
                <a:ext uri="{FF2B5EF4-FFF2-40B4-BE49-F238E27FC236}">
                  <a16:creationId xmlns:a16="http://schemas.microsoft.com/office/drawing/2014/main" id="{EB6BA212-2BA0-A44B-AF6D-E811893D9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6019" y="6173786"/>
              <a:ext cx="392111" cy="392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35" descr="3_web.png">
              <a:extLst>
                <a:ext uri="{FF2B5EF4-FFF2-40B4-BE49-F238E27FC236}">
                  <a16:creationId xmlns:a16="http://schemas.microsoft.com/office/drawing/2014/main" id="{9B956213-8A8E-244F-92A4-772809ABD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21952" y="6173784"/>
              <a:ext cx="392111" cy="392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37" descr="5_web.png">
              <a:extLst>
                <a:ext uri="{FF2B5EF4-FFF2-40B4-BE49-F238E27FC236}">
                  <a16:creationId xmlns:a16="http://schemas.microsoft.com/office/drawing/2014/main" id="{B99131A3-4570-2643-B79A-D6616E2BB62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3819" y="6173784"/>
              <a:ext cx="392111" cy="392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38" descr="6_web.png">
              <a:extLst>
                <a:ext uri="{FF2B5EF4-FFF2-40B4-BE49-F238E27FC236}">
                  <a16:creationId xmlns:a16="http://schemas.microsoft.com/office/drawing/2014/main" id="{1A41FD35-2CFB-0949-8DAC-371A9735B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89750" y="6173784"/>
              <a:ext cx="392111" cy="392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A110279-91C0-3546-9370-904A1AB74CBD}"/>
              </a:ext>
            </a:extLst>
          </p:cNvPr>
          <p:cNvSpPr txBox="1"/>
          <p:nvPr/>
        </p:nvSpPr>
        <p:spPr>
          <a:xfrm>
            <a:off x="317267" y="4210731"/>
            <a:ext cx="50501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+mn-ea"/>
                <a:cs typeface="Helvetica Light"/>
              </a:rPr>
              <a:t>Dr. Sharon Monica Jones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>
                <a:solidFill>
                  <a:srgbClr val="FFFFFF"/>
                </a:solidFill>
                <a:latin typeface="Helvetica Light"/>
                <a:cs typeface="Helvetica Light"/>
              </a:rPr>
              <a:t>Deputy Director (Acting),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cs typeface="Helvetica Light"/>
              </a:rPr>
              <a:t>Transformative</a:t>
            </a:r>
            <a:r>
              <a:rPr kumimoji="0" lang="en-US" b="0" i="0" u="none" strike="noStrike" kern="1200" cap="none" spc="0" normalizeH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cs typeface="Helvetica Light"/>
              </a:rPr>
              <a:t> Aeronautics Concepts Program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>
                <a:solidFill>
                  <a:srgbClr val="FFFFFF"/>
                </a:solidFill>
                <a:latin typeface="Helvetica Light"/>
                <a:cs typeface="Helvetica Light"/>
              </a:rPr>
              <a:t>Aeronautics Research Mission Directorate (ARMD)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cs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47719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33D84DD3-9DA4-4DF7-8224-6C832B6BEE28}"/>
              </a:ext>
            </a:extLst>
          </p:cNvPr>
          <p:cNvSpPr/>
          <p:nvPr/>
        </p:nvSpPr>
        <p:spPr>
          <a:xfrm>
            <a:off x="10164" y="731727"/>
            <a:ext cx="12180827" cy="6141925"/>
          </a:xfrm>
          <a:prstGeom prst="rect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5EB372-E4AE-48D0-BC6B-3C70113FAC8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ln w="50800">
            <a:solidFill>
              <a:schemeClr val="tx1"/>
            </a:solidFill>
          </a:ln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" sz="1067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" sz="1067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C93373C-B22C-43CF-9BE6-C68BAFBDA51E}"/>
              </a:ext>
            </a:extLst>
          </p:cNvPr>
          <p:cNvSpPr txBox="1">
            <a:spLocks/>
          </p:cNvSpPr>
          <p:nvPr/>
        </p:nvSpPr>
        <p:spPr>
          <a:xfrm>
            <a:off x="127323" y="-159764"/>
            <a:ext cx="11572068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tabLst/>
              <a:defRPr/>
            </a:pPr>
            <a:r>
              <a:rPr lang="en-US" sz="2800" b="1" kern="0" noProof="0" dirty="0" smtClean="0">
                <a:solidFill>
                  <a:prstClr val="white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Our</a:t>
            </a: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  <a:sym typeface="Nixie One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  <a:sym typeface="Nixie One"/>
              </a:rPr>
              <a:t>amazing team </a:t>
            </a:r>
            <a:r>
              <a:rPr lang="en-US" sz="2800" b="1" kern="0" dirty="0" smtClean="0">
                <a:solidFill>
                  <a:prstClr val="white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met the challenges of 2020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Gill Sans MT" panose="020B0502020104020203" pitchFamily="34" charset="0"/>
              <a:cs typeface="Gill Sans" panose="020B0502020104020203" pitchFamily="34" charset="-79"/>
              <a:sym typeface="Nixie On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1C2039-9786-4658-8365-69D67563A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9" y="720819"/>
            <a:ext cx="2372907" cy="1702638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73378E-0A9F-4F60-A945-39B891847D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76" t="2413" r="18168" b="34062"/>
          <a:stretch/>
        </p:blipFill>
        <p:spPr>
          <a:xfrm>
            <a:off x="3594121" y="720818"/>
            <a:ext cx="3629027" cy="1925867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409044-46EB-490D-8C39-C09B379F58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09" y="2269554"/>
            <a:ext cx="956473" cy="956473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C3369C8B-4396-4B16-BAAE-B3907B0AE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0" y="5732459"/>
            <a:ext cx="1054377" cy="1111085"/>
          </a:xfrm>
          <a:prstGeom prst="rect">
            <a:avLst/>
          </a:prstGeom>
          <a:noFill/>
          <a:ln w="508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FF58F3F-FBB1-497E-957F-B29CAD3E858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500" r="9500"/>
          <a:stretch/>
        </p:blipFill>
        <p:spPr>
          <a:xfrm>
            <a:off x="2247385" y="1912638"/>
            <a:ext cx="1308781" cy="1513446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DBA627E-1A3F-4E79-94F3-0401801BAE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5112" y="720819"/>
            <a:ext cx="1094437" cy="1117238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BFD167D9-15FB-4D74-BA67-D64172ADE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936" y="3369241"/>
            <a:ext cx="1110252" cy="1478055"/>
          </a:xfrm>
          <a:prstGeom prst="rect">
            <a:avLst/>
          </a:prstGeom>
          <a:noFill/>
          <a:ln w="508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38C796-0A68-493F-821A-4F5B248CFC7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6466" t="9976" r="34856" b="15925"/>
          <a:stretch/>
        </p:blipFill>
        <p:spPr>
          <a:xfrm>
            <a:off x="2400080" y="717771"/>
            <a:ext cx="1175064" cy="1192473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22788A0-B37E-4267-9723-C78A1B06592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6191" t="13009" r="39123" b="22732"/>
          <a:stretch/>
        </p:blipFill>
        <p:spPr>
          <a:xfrm>
            <a:off x="3422347" y="2419034"/>
            <a:ext cx="999990" cy="1255399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4091A92-33D5-4F01-8E30-618B3423FBF0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95"/>
          <a:stretch/>
        </p:blipFill>
        <p:spPr>
          <a:xfrm>
            <a:off x="8624230" y="4220746"/>
            <a:ext cx="3533487" cy="1905054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8E489FC-3E20-48D5-8E9E-13FDAE63F31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948" y="5161574"/>
            <a:ext cx="2447167" cy="1685318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28283EB-D458-4949-B62F-20DA2B4A229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661" y="3963570"/>
            <a:ext cx="2468880" cy="1168073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CD4E53D-FA7E-4840-950B-DD082DA6E7A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9" y="3189921"/>
            <a:ext cx="2466975" cy="1847850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3090487-E8B7-4419-86EE-C7606DF99A65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3" t="22761" b="26683"/>
          <a:stretch/>
        </p:blipFill>
        <p:spPr>
          <a:xfrm>
            <a:off x="8235513" y="722777"/>
            <a:ext cx="1991164" cy="1282425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2050" name="Picture 2" descr="Researcher showing new technology">
            <a:extLst>
              <a:ext uri="{FF2B5EF4-FFF2-40B4-BE49-F238E27FC236}">
                <a16:creationId xmlns:a16="http://schemas.microsoft.com/office/drawing/2014/main" id="{7187FDFE-2771-4A26-BE49-354E873A87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5" r="11585"/>
          <a:stretch/>
        </p:blipFill>
        <p:spPr bwMode="auto">
          <a:xfrm>
            <a:off x="7223149" y="2830149"/>
            <a:ext cx="1601923" cy="1182305"/>
          </a:xfrm>
          <a:prstGeom prst="rect">
            <a:avLst/>
          </a:prstGeom>
          <a:noFill/>
          <a:ln w="508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2018 Convergent Aeronautics Solutions SHOWCASE “Transforming Aviation” (4th Annual)">
            <a:extLst>
              <a:ext uri="{FF2B5EF4-FFF2-40B4-BE49-F238E27FC236}">
                <a16:creationId xmlns:a16="http://schemas.microsoft.com/office/drawing/2014/main" id="{0463A5FF-C76A-4083-A041-D76FBCBA55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719"/>
          <a:stretch/>
        </p:blipFill>
        <p:spPr bwMode="auto">
          <a:xfrm>
            <a:off x="8751894" y="1908770"/>
            <a:ext cx="1451913" cy="1610568"/>
          </a:xfrm>
          <a:prstGeom prst="rect">
            <a:avLst/>
          </a:prstGeom>
          <a:noFill/>
          <a:ln w="508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2018 Convergent Aeronautics Solutions SHOWCASE “Transforming Aviation” (4th Annual)">
            <a:extLst>
              <a:ext uri="{FF2B5EF4-FFF2-40B4-BE49-F238E27FC236}">
                <a16:creationId xmlns:a16="http://schemas.microsoft.com/office/drawing/2014/main" id="{B5CF3833-E745-46B5-B9AD-04E05B863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491" y="720286"/>
            <a:ext cx="1991164" cy="1493373"/>
          </a:xfrm>
          <a:prstGeom prst="rect">
            <a:avLst/>
          </a:prstGeom>
          <a:noFill/>
          <a:ln w="508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2018 Convergent Aeronautics Solutions SHOWCASE “Transforming Aviation” (4th Annual)">
            <a:extLst>
              <a:ext uri="{FF2B5EF4-FFF2-40B4-BE49-F238E27FC236}">
                <a16:creationId xmlns:a16="http://schemas.microsoft.com/office/drawing/2014/main" id="{180D8902-C283-4A4A-9502-4735BDE69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115" y="3951355"/>
            <a:ext cx="1920555" cy="1425736"/>
          </a:xfrm>
          <a:prstGeom prst="rect">
            <a:avLst/>
          </a:prstGeom>
          <a:noFill/>
          <a:ln w="508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2018 Convergent Aeronautics Solutions SHOWCASE “Transforming Aviation” (4th Annual)">
            <a:extLst>
              <a:ext uri="{FF2B5EF4-FFF2-40B4-BE49-F238E27FC236}">
                <a16:creationId xmlns:a16="http://schemas.microsoft.com/office/drawing/2014/main" id="{1F3F5B89-4FDF-409C-8A5B-4052FE5BB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227" y="2329103"/>
            <a:ext cx="1360403" cy="1639638"/>
          </a:xfrm>
          <a:prstGeom prst="rect">
            <a:avLst/>
          </a:prstGeom>
          <a:noFill/>
          <a:ln w="508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Patrick Chan demonstrates one way that the Fiber Optic Sensing System is used by bending a fiber with a 3D representation.">
            <a:extLst>
              <a:ext uri="{FF2B5EF4-FFF2-40B4-BE49-F238E27FC236}">
                <a16:creationId xmlns:a16="http://schemas.microsoft.com/office/drawing/2014/main" id="{1EBF36DC-36FB-4264-9E9F-B89C730F4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6553" y="2074799"/>
            <a:ext cx="1991164" cy="1437372"/>
          </a:xfrm>
          <a:prstGeom prst="rect">
            <a:avLst/>
          </a:prstGeom>
          <a:noFill/>
          <a:ln w="508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Shideh Naderi works on designing the electronics for the next generation Fiber Optic Sensing System.">
            <a:extLst>
              <a:ext uri="{FF2B5EF4-FFF2-40B4-BE49-F238E27FC236}">
                <a16:creationId xmlns:a16="http://schemas.microsoft.com/office/drawing/2014/main" id="{D37CC83C-4C5A-4EA5-94D5-00CFF51172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6" r="17387"/>
          <a:stretch/>
        </p:blipFill>
        <p:spPr bwMode="auto">
          <a:xfrm>
            <a:off x="10089570" y="3413658"/>
            <a:ext cx="2076304" cy="907489"/>
          </a:xfrm>
          <a:prstGeom prst="rect">
            <a:avLst/>
          </a:prstGeom>
          <a:noFill/>
          <a:ln w="508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The Fiber Optic Sensing System team at AFRC.">
            <a:extLst>
              <a:ext uri="{FF2B5EF4-FFF2-40B4-BE49-F238E27FC236}">
                <a16:creationId xmlns:a16="http://schemas.microsoft.com/office/drawing/2014/main" id="{1D0393B1-0CE5-4893-AE89-9896E902D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972" y="5145880"/>
            <a:ext cx="2125021" cy="1700017"/>
          </a:xfrm>
          <a:prstGeom prst="rect">
            <a:avLst/>
          </a:prstGeom>
          <a:noFill/>
          <a:ln w="508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8F8D1B0-27F9-41DE-8147-D2A29CB85A66}"/>
              </a:ext>
            </a:extLst>
          </p:cNvPr>
          <p:cNvPicPr>
            <a:picLocks noChangeAspect="1"/>
          </p:cNvPicPr>
          <p:nvPr/>
        </p:nvPicPr>
        <p:blipFill rotWithShape="1">
          <a:blip r:embed="rId25"/>
          <a:srcRect l="24722" t="17563" r="27947" b="24501"/>
          <a:stretch/>
        </p:blipFill>
        <p:spPr>
          <a:xfrm>
            <a:off x="982192" y="2283673"/>
            <a:ext cx="1308781" cy="995157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22CD28-509D-4D4B-BA1B-F7B71AF12CB1}"/>
              </a:ext>
            </a:extLst>
          </p:cNvPr>
          <p:cNvPicPr>
            <a:picLocks noChangeAspect="1"/>
          </p:cNvPicPr>
          <p:nvPr/>
        </p:nvPicPr>
        <p:blipFill rotWithShape="1">
          <a:blip r:embed="rId26"/>
          <a:srcRect l="10564" t="8774" r="15859" b="29220"/>
          <a:stretch/>
        </p:blipFill>
        <p:spPr>
          <a:xfrm>
            <a:off x="1073816" y="4959100"/>
            <a:ext cx="2647975" cy="1864900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EEE357-09C9-4628-8449-02EF72A16D7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3227" y="4770037"/>
            <a:ext cx="1100638" cy="1017082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E4DA18B-8EC9-4453-8C78-EF3A6DE71AA8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l="19492" r="24869" b="28064"/>
          <a:stretch/>
        </p:blipFill>
        <p:spPr>
          <a:xfrm>
            <a:off x="3543827" y="4664223"/>
            <a:ext cx="1219172" cy="1173993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41D4119-39F1-4775-A1BD-F1B661E9F4A4}"/>
              </a:ext>
            </a:extLst>
          </p:cNvPr>
          <p:cNvPicPr>
            <a:picLocks noChangeAspect="1"/>
          </p:cNvPicPr>
          <p:nvPr/>
        </p:nvPicPr>
        <p:blipFill rotWithShape="1">
          <a:blip r:embed="rId29"/>
          <a:srcRect l="13435" r="14945"/>
          <a:stretch/>
        </p:blipFill>
        <p:spPr>
          <a:xfrm>
            <a:off x="3684749" y="5601521"/>
            <a:ext cx="987241" cy="1229328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804AE0-11A5-428B-B92F-5D0626644FD8}"/>
              </a:ext>
            </a:extLst>
          </p:cNvPr>
          <p:cNvPicPr>
            <a:picLocks noChangeAspect="1"/>
          </p:cNvPicPr>
          <p:nvPr/>
        </p:nvPicPr>
        <p:blipFill rotWithShape="1">
          <a:blip r:embed="rId30"/>
          <a:srcRect l="455" t="-1701" r="7724" b="28951"/>
          <a:stretch/>
        </p:blipFill>
        <p:spPr>
          <a:xfrm>
            <a:off x="6873797" y="1473554"/>
            <a:ext cx="2164685" cy="1379349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C098AB5-3B85-4D02-A95C-7AEB571BBCF6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8808932" y="3413506"/>
            <a:ext cx="1630805" cy="1008297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2056" name="Picture 8" descr="2018 Convergent Aeronautics Solutions SHOWCASE “Transforming Aviation” (4th Annual)">
            <a:extLst>
              <a:ext uri="{FF2B5EF4-FFF2-40B4-BE49-F238E27FC236}">
                <a16:creationId xmlns:a16="http://schemas.microsoft.com/office/drawing/2014/main" id="{69B85EAB-EBDF-448B-AA1E-8038DE9ED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40" y="5402646"/>
            <a:ext cx="3074866" cy="1428821"/>
          </a:xfrm>
          <a:prstGeom prst="rect">
            <a:avLst/>
          </a:prstGeom>
          <a:noFill/>
          <a:ln w="508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9C98FA8-92E0-4943-A1EF-7418BA9BBC66}"/>
              </a:ext>
            </a:extLst>
          </p:cNvPr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1" t="13333" r="15597" b="15556"/>
          <a:stretch/>
        </p:blipFill>
        <p:spPr>
          <a:xfrm>
            <a:off x="5686835" y="2512317"/>
            <a:ext cx="1584680" cy="1479930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8FBE95F-706C-4D03-BBB9-9A2B5B3D1705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434111" y="3517077"/>
            <a:ext cx="1355956" cy="1187927"/>
          </a:xfrm>
          <a:prstGeom prst="rect">
            <a:avLst/>
          </a:prstGeom>
          <a:ln w="508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922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13"/>
          <a:stretch/>
        </p:blipFill>
        <p:spPr>
          <a:xfrm>
            <a:off x="2749248" y="336885"/>
            <a:ext cx="6378709" cy="52938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512827" y="1817693"/>
            <a:ext cx="2278680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An environmentally </a:t>
            </a:r>
            <a:r>
              <a:rPr lang="en-US" sz="2000" b="1" dirty="0" smtClean="0">
                <a:solidFill>
                  <a:schemeClr val="bg1"/>
                </a:solidFill>
              </a:rPr>
              <a:t>sustainable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/>
              <a:t>global aviation system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3790785" y="5422605"/>
            <a:ext cx="4449448" cy="1015663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Convergence of multiple industry sectors that will </a:t>
            </a:r>
            <a:r>
              <a:rPr lang="en-US" sz="2000" b="1" dirty="0" smtClean="0">
                <a:solidFill>
                  <a:schemeClr val="bg1"/>
                </a:solidFill>
              </a:rPr>
              <a:t>transform </a:t>
            </a:r>
            <a:r>
              <a:rPr lang="en-US" sz="2000" dirty="0" smtClean="0"/>
              <a:t>aeronautical capabilities and air transportation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84790" y="1509916"/>
            <a:ext cx="2738615" cy="1631216"/>
          </a:xfrm>
          <a:prstGeom prst="rect">
            <a:avLst/>
          </a:prstGeom>
          <a:solidFill>
            <a:srgbClr val="33CCFF"/>
          </a:solidFill>
          <a:ln w="38100">
            <a:solidFill>
              <a:srgbClr val="33CC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R</a:t>
            </a:r>
            <a:r>
              <a:rPr lang="en-US" sz="2000" dirty="0" smtClean="0"/>
              <a:t>apid growth in traditional measures of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global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smtClean="0"/>
              <a:t>demand for mobility as well as new modes of transportation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8603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>
            <a:extLst>
              <a:ext uri="{FF2B5EF4-FFF2-40B4-BE49-F238E27FC236}">
                <a16:creationId xmlns:a16="http://schemas.microsoft.com/office/drawing/2014/main" id="{7E06AD36-67A4-454D-92AE-FC4013FEA4EE}"/>
              </a:ext>
            </a:extLst>
          </p:cNvPr>
          <p:cNvSpPr txBox="1"/>
          <p:nvPr/>
        </p:nvSpPr>
        <p:spPr>
          <a:xfrm>
            <a:off x="0" y="11430"/>
            <a:ext cx="12192000" cy="6858000"/>
          </a:xfrm>
          <a:prstGeom prst="rect">
            <a:avLst/>
          </a:prstGeom>
          <a:solidFill>
            <a:srgbClr val="071B2B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33" descr="1_we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75608" y="6386555"/>
            <a:ext cx="317152" cy="31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4" descr="2_we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44381" y="6386556"/>
            <a:ext cx="317152" cy="31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5" descr="3_web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13154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7" descr="5_web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50700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8" descr="6_web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19471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91ADF3F-202F-C540-8A56-5C7A02E708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4688" y1="50543" x2="54688" y2="50543"/>
                        <a14:foregroundMark x1="51042" y1="46739" x2="51042" y2="46739"/>
                        <a14:foregroundMark x1="42188" y1="58152" x2="42188" y2="58152"/>
                        <a14:foregroundMark x1="53646" y1="65761" x2="53646" y2="65761"/>
                        <a14:foregroundMark x1="41667" y1="65217" x2="41667" y2="65217"/>
                        <a14:foregroundMark x1="42708" y1="59239" x2="42708" y2="59239"/>
                        <a14:foregroundMark x1="44792" y1="54891" x2="44792" y2="54891"/>
                        <a14:foregroundMark x1="92708" y1="43478" x2="92708" y2="43478"/>
                        <a14:foregroundMark x1="91667" y1="50000" x2="91667" y2="50000"/>
                        <a14:foregroundMark x1="82292" y1="21196" x2="82292" y2="21196"/>
                        <a14:foregroundMark x1="84375" y1="21196" x2="84375" y2="21196"/>
                        <a14:foregroundMark x1="86458" y1="26087" x2="86458" y2="26087"/>
                        <a14:foregroundMark x1="88542" y1="32609" x2="86979" y2="25000"/>
                        <a14:foregroundMark x1="87500" y1="27174" x2="87500" y2="27174"/>
                        <a14:foregroundMark x1="85938" y1="25000" x2="85938" y2="25000"/>
                        <a14:foregroundMark x1="80208" y1="19565" x2="80208" y2="19565"/>
                        <a14:foregroundMark x1="73958" y1="13587" x2="73958" y2="13587"/>
                        <a14:foregroundMark x1="69792" y1="10326" x2="69792" y2="10326"/>
                        <a14:foregroundMark x1="63021" y1="7609" x2="63021" y2="7609"/>
                        <a14:foregroundMark x1="56771" y1="5435" x2="56771" y2="5435"/>
                        <a14:foregroundMark x1="7813" y1="51087" x2="7813" y2="51087"/>
                        <a14:foregroundMark x1="9896" y1="36413" x2="9896" y2="36413"/>
                        <a14:foregroundMark x1="7813" y1="42935" x2="7813" y2="42935"/>
                        <a14:foregroundMark x1="13542" y1="25000" x2="13542" y2="25000"/>
                        <a14:foregroundMark x1="20313" y1="18478" x2="20313" y2="18478"/>
                        <a14:foregroundMark x1="86979" y1="29348" x2="86979" y2="29348"/>
                        <a14:foregroundMark x1="88021" y1="34783" x2="88021" y2="34783"/>
                        <a14:foregroundMark x1="89063" y1="35326" x2="89063" y2="35326"/>
                        <a14:foregroundMark x1="89063" y1="35326" x2="89063" y2="35326"/>
                        <a14:foregroundMark x1="88021" y1="39674" x2="88021" y2="39674"/>
                        <a14:foregroundMark x1="88021" y1="39674" x2="88021" y2="39674"/>
                        <a14:foregroundMark x1="90104" y1="41848" x2="90104" y2="41848"/>
                        <a14:foregroundMark x1="90625" y1="41304" x2="90625" y2="41304"/>
                        <a14:foregroundMark x1="90625" y1="39674" x2="90625" y2="39674"/>
                        <a14:foregroundMark x1="90625" y1="39130" x2="90625" y2="39130"/>
                        <a14:foregroundMark x1="64063" y1="32065" x2="64063" y2="32065"/>
                        <a14:foregroundMark x1="70833" y1="33696" x2="70833" y2="336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57312" y="6373262"/>
            <a:ext cx="380266" cy="349161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E2C9C2A7-EF8A-9046-892C-B70529DCD42E}"/>
              </a:ext>
            </a:extLst>
          </p:cNvPr>
          <p:cNvSpPr txBox="1"/>
          <p:nvPr/>
        </p:nvSpPr>
        <p:spPr>
          <a:xfrm>
            <a:off x="423239" y="354748"/>
            <a:ext cx="11059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Transformative Aeronautics Concepts Program </a:t>
            </a:r>
          </a:p>
        </p:txBody>
      </p:sp>
      <p:pic>
        <p:nvPicPr>
          <p:cNvPr id="113" name="Picture 14" descr="NASA insigniaCMYK">
            <a:extLst>
              <a:ext uri="{FF2B5EF4-FFF2-40B4-BE49-F238E27FC236}">
                <a16:creationId xmlns:a16="http://schemas.microsoft.com/office/drawing/2014/main" id="{1CCA8300-51FE-FD47-B55B-6321F82D9FC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50701" y="187816"/>
            <a:ext cx="771296" cy="61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6513570" y="1374833"/>
            <a:ext cx="4162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ill Sans MT" panose="020B0502020104020203" pitchFamily="34" charset="0"/>
              </a:rPr>
              <a:t>multidisciplinary, revolutionary concepts that transform aviation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0193" y="1311157"/>
            <a:ext cx="5175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Gill Sans MT" panose="020B0502020104020203" pitchFamily="34" charset="0"/>
              </a:rPr>
              <a:t>convergence of traditional aeronautics disciplines with other emerging technologies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  <a:latin typeface="Gill Sans MT" panose="020B0502020104020203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0483" y="2423802"/>
            <a:ext cx="3754107" cy="3165194"/>
            <a:chOff x="80483" y="2423802"/>
            <a:chExt cx="3754107" cy="316519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66E4337F-AE22-C541-8DA4-22195C3A9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676" y="2423802"/>
              <a:ext cx="3261914" cy="1905391"/>
            </a:xfrm>
            <a:prstGeom prst="rect">
              <a:avLst/>
            </a:prstGeom>
            <a:ln w="12700">
              <a:solidFill>
                <a:srgbClr val="00B0F0"/>
              </a:solidFill>
            </a:ln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090368F-A84D-974B-BD7C-279A357A8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483" y="3858133"/>
              <a:ext cx="1730863" cy="1730863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82ED76B-2D76-8F41-9D02-F3BD6E157AFD}"/>
                </a:ext>
              </a:extLst>
            </p:cNvPr>
            <p:cNvSpPr txBox="1"/>
            <p:nvPr/>
          </p:nvSpPr>
          <p:spPr bwMode="hidden">
            <a:xfrm>
              <a:off x="1636356" y="4386416"/>
              <a:ext cx="215847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 defTabSz="457200">
                <a:buFont typeface="Arial" panose="020B0604020202020204" pitchFamily="34" charset="0"/>
                <a:buChar char="•"/>
                <a:defRPr/>
              </a:pPr>
              <a:r>
                <a:rPr lang="en-US" sz="1600" dirty="0" smtClean="0">
                  <a:solidFill>
                    <a:srgbClr val="ACCBF9"/>
                  </a:solidFill>
                  <a:latin typeface="Gill Sans MT" panose="020B0502020104020203" pitchFamily="34" charset="0"/>
                  <a:cs typeface="Gill Sans" panose="020B0502020104020203" pitchFamily="34" charset="-79"/>
                </a:rPr>
                <a:t>Enduring Disciplines</a:t>
              </a:r>
              <a:endParaRPr lang="en-US" sz="1600" dirty="0">
                <a:solidFill>
                  <a:srgbClr val="ACCBF9"/>
                </a:solidFill>
                <a:latin typeface="Gill Sans MT" panose="020B0502020104020203" pitchFamily="34" charset="0"/>
                <a:cs typeface="Gill Sans" panose="020B0502020104020203" pitchFamily="34" charset="-79"/>
              </a:endParaRPr>
            </a:p>
            <a:p>
              <a:pPr marL="285750" lvl="0" indent="-285750" defTabSz="457200">
                <a:buFont typeface="Arial" panose="020B0604020202020204" pitchFamily="34" charset="0"/>
                <a:buChar char="•"/>
                <a:defRPr/>
              </a:pPr>
              <a:r>
                <a:rPr lang="en-US" sz="1600" dirty="0" smtClean="0">
                  <a:solidFill>
                    <a:srgbClr val="ACCBF9"/>
                  </a:solidFill>
                  <a:latin typeface="Gill Sans MT" panose="020B0502020104020203" pitchFamily="34" charset="0"/>
                  <a:cs typeface="Gill Sans" panose="020B0502020104020203" pitchFamily="34" charset="-79"/>
                </a:rPr>
                <a:t>ARMD Research Priority Areas</a:t>
              </a:r>
              <a:endParaRPr lang="en-US" sz="1600" dirty="0">
                <a:solidFill>
                  <a:srgbClr val="ACCBF9"/>
                </a:solidFill>
                <a:latin typeface="Gill Sans MT" panose="020B0502020104020203" pitchFamily="34" charset="0"/>
                <a:cs typeface="Gill Sans" panose="020B0502020104020203" pitchFamily="34" charset="-79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012470" y="2423802"/>
            <a:ext cx="3609014" cy="3296559"/>
            <a:chOff x="4012470" y="2423802"/>
            <a:chExt cx="3609014" cy="3296559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45140" y="2423802"/>
              <a:ext cx="2703899" cy="1940136"/>
            </a:xfrm>
            <a:prstGeom prst="rect">
              <a:avLst/>
            </a:prstGeom>
            <a:ln w="12700">
              <a:solidFill>
                <a:srgbClr val="00B0F0"/>
              </a:solidFill>
            </a:ln>
          </p:spPr>
        </p:pic>
        <p:pic>
          <p:nvPicPr>
            <p:cNvPr id="25" name="Picture 8" descr="Tech Converg.logo.png">
              <a:extLst>
                <a:ext uri="{FF2B5EF4-FFF2-40B4-BE49-F238E27FC236}">
                  <a16:creationId xmlns:a16="http://schemas.microsoft.com/office/drawing/2014/main" id="{0B66E932-BF99-9D45-91B7-693E6AB900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2470" y="4024636"/>
              <a:ext cx="1503415" cy="15034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82ED76B-2D76-8F41-9D02-F3BD6E157AFD}"/>
                </a:ext>
              </a:extLst>
            </p:cNvPr>
            <p:cNvSpPr txBox="1"/>
            <p:nvPr/>
          </p:nvSpPr>
          <p:spPr bwMode="hidden">
            <a:xfrm>
              <a:off x="5463006" y="4396922"/>
              <a:ext cx="215847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 defTabSz="457200">
                <a:buFont typeface="Arial" panose="020B0604020202020204" pitchFamily="34" charset="0"/>
                <a:buChar char="•"/>
                <a:defRPr/>
              </a:pPr>
              <a:r>
                <a:rPr lang="en-US" sz="1600" dirty="0" smtClean="0">
                  <a:solidFill>
                    <a:srgbClr val="ACCBF9"/>
                  </a:solidFill>
                  <a:latin typeface="Gill Sans MT" panose="020B0502020104020203" pitchFamily="34" charset="0"/>
                  <a:cs typeface="Gill Sans" panose="020B0502020104020203" pitchFamily="34" charset="-79"/>
                </a:rPr>
                <a:t>Investing in game changing concepts to transform aeronautics research</a:t>
              </a:r>
              <a:endParaRPr lang="en-US" sz="1600" dirty="0">
                <a:solidFill>
                  <a:srgbClr val="ACCBF9"/>
                </a:solidFill>
                <a:latin typeface="Gill Sans MT" panose="020B0502020104020203" pitchFamily="34" charset="0"/>
                <a:cs typeface="Gill Sans" panose="020B0502020104020203" pitchFamily="34" charset="-79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614399" y="2439125"/>
            <a:ext cx="4580533" cy="3035015"/>
            <a:chOff x="7614399" y="2439125"/>
            <a:chExt cx="4580533" cy="3035015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17F81AE2-C3F6-41EF-A11D-FBB1D6ED3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146152" y="2439125"/>
              <a:ext cx="3250289" cy="1947291"/>
            </a:xfrm>
            <a:prstGeom prst="rect">
              <a:avLst/>
            </a:prstGeom>
            <a:ln w="12700">
              <a:solidFill>
                <a:srgbClr val="00B0F0"/>
              </a:solidFill>
            </a:ln>
          </p:spPr>
        </p:pic>
        <p:grpSp>
          <p:nvGrpSpPr>
            <p:cNvPr id="15" name="Group 14"/>
            <p:cNvGrpSpPr/>
            <p:nvPr/>
          </p:nvGrpSpPr>
          <p:grpSpPr>
            <a:xfrm>
              <a:off x="7614399" y="4390442"/>
              <a:ext cx="2445841" cy="914400"/>
              <a:chOff x="8811263" y="5115749"/>
              <a:chExt cx="2445841" cy="914400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8811263" y="5115749"/>
                <a:ext cx="954107" cy="9144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C00000"/>
                </a:solidFill>
              </a:ln>
            </p:spPr>
            <p:txBody>
              <a:bodyPr wrap="none" rtlCol="0">
                <a:spAutoFit/>
              </a:bodyPr>
              <a:lstStyle/>
              <a:p>
                <a:pPr lvl="0" algn="ctr" fontAlgn="ctr">
                  <a:defRPr/>
                </a:pPr>
                <a:r>
                  <a:rPr lang="en-US" sz="54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US" sz="5400" b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9761458" y="5115749"/>
                <a:ext cx="1495646" cy="91440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C00000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lvl="0" fontAlgn="ctr">
                  <a:defRPr/>
                </a:pPr>
                <a:r>
                  <a:rPr lang="en-US" sz="2000" b="1" dirty="0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University</a:t>
                </a:r>
                <a:r>
                  <a:rPr lang="en-US" sz="20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000" b="1" dirty="0" smtClean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Innovation</a:t>
                </a: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82ED76B-2D76-8F41-9D02-F3BD6E157AFD}"/>
                </a:ext>
              </a:extLst>
            </p:cNvPr>
            <p:cNvSpPr txBox="1"/>
            <p:nvPr/>
          </p:nvSpPr>
          <p:spPr bwMode="hidden">
            <a:xfrm>
              <a:off x="10036454" y="4396922"/>
              <a:ext cx="215847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 defTabSz="457200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solidFill>
                    <a:srgbClr val="ACCBF9"/>
                  </a:solidFill>
                  <a:latin typeface="Gill Sans MT" panose="020B0502020104020203" pitchFamily="34" charset="0"/>
                  <a:cs typeface="Gill Sans" panose="020B0502020104020203" pitchFamily="34" charset="-79"/>
                </a:rPr>
                <a:t>University Leadership Initiative</a:t>
              </a:r>
            </a:p>
            <a:p>
              <a:pPr marL="285750" lvl="0" indent="-285750" defTabSz="457200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solidFill>
                    <a:srgbClr val="ACCBF9"/>
                  </a:solidFill>
                  <a:latin typeface="Gill Sans MT" panose="020B0502020104020203" pitchFamily="34" charset="0"/>
                  <a:cs typeface="Gill Sans" panose="020B0502020104020203" pitchFamily="34" charset="-79"/>
                </a:rPr>
                <a:t>University Student Research Challenge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682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>
            <a:extLst>
              <a:ext uri="{FF2B5EF4-FFF2-40B4-BE49-F238E27FC236}">
                <a16:creationId xmlns:a16="http://schemas.microsoft.com/office/drawing/2014/main" id="{7E06AD36-67A4-454D-92AE-FC4013FEA4EE}"/>
              </a:ext>
            </a:extLst>
          </p:cNvPr>
          <p:cNvSpPr txBox="1"/>
          <p:nvPr/>
        </p:nvSpPr>
        <p:spPr>
          <a:xfrm>
            <a:off x="0" y="52259"/>
            <a:ext cx="12192000" cy="6858000"/>
          </a:xfrm>
          <a:prstGeom prst="rect">
            <a:avLst/>
          </a:prstGeom>
          <a:solidFill>
            <a:srgbClr val="071B2B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33" descr="1_we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75608" y="6386555"/>
            <a:ext cx="317152" cy="31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4" descr="2_we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44381" y="6386556"/>
            <a:ext cx="317152" cy="31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5" descr="3_web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13154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7" descr="5_web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50700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8" descr="6_web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19471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91ADF3F-202F-C540-8A56-5C7A02E708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4688" y1="50543" x2="54688" y2="50543"/>
                        <a14:foregroundMark x1="51042" y1="46739" x2="51042" y2="46739"/>
                        <a14:foregroundMark x1="42188" y1="58152" x2="42188" y2="58152"/>
                        <a14:foregroundMark x1="53646" y1="65761" x2="53646" y2="65761"/>
                        <a14:foregroundMark x1="41667" y1="65217" x2="41667" y2="65217"/>
                        <a14:foregroundMark x1="42708" y1="59239" x2="42708" y2="59239"/>
                        <a14:foregroundMark x1="44792" y1="54891" x2="44792" y2="54891"/>
                        <a14:foregroundMark x1="92708" y1="43478" x2="92708" y2="43478"/>
                        <a14:foregroundMark x1="91667" y1="50000" x2="91667" y2="50000"/>
                        <a14:foregroundMark x1="82292" y1="21196" x2="82292" y2="21196"/>
                        <a14:foregroundMark x1="84375" y1="21196" x2="84375" y2="21196"/>
                        <a14:foregroundMark x1="86458" y1="26087" x2="86458" y2="26087"/>
                        <a14:foregroundMark x1="88542" y1="32609" x2="86979" y2="25000"/>
                        <a14:foregroundMark x1="87500" y1="27174" x2="87500" y2="27174"/>
                        <a14:foregroundMark x1="85938" y1="25000" x2="85938" y2="25000"/>
                        <a14:foregroundMark x1="80208" y1="19565" x2="80208" y2="19565"/>
                        <a14:foregroundMark x1="73958" y1="13587" x2="73958" y2="13587"/>
                        <a14:foregroundMark x1="69792" y1="10326" x2="69792" y2="10326"/>
                        <a14:foregroundMark x1="63021" y1="7609" x2="63021" y2="7609"/>
                        <a14:foregroundMark x1="56771" y1="5435" x2="56771" y2="5435"/>
                        <a14:foregroundMark x1="7813" y1="51087" x2="7813" y2="51087"/>
                        <a14:foregroundMark x1="9896" y1="36413" x2="9896" y2="36413"/>
                        <a14:foregroundMark x1="7813" y1="42935" x2="7813" y2="42935"/>
                        <a14:foregroundMark x1="13542" y1="25000" x2="13542" y2="25000"/>
                        <a14:foregroundMark x1="20313" y1="18478" x2="20313" y2="18478"/>
                        <a14:foregroundMark x1="86979" y1="29348" x2="86979" y2="29348"/>
                        <a14:foregroundMark x1="88021" y1="34783" x2="88021" y2="34783"/>
                        <a14:foregroundMark x1="89063" y1="35326" x2="89063" y2="35326"/>
                        <a14:foregroundMark x1="89063" y1="35326" x2="89063" y2="35326"/>
                        <a14:foregroundMark x1="88021" y1="39674" x2="88021" y2="39674"/>
                        <a14:foregroundMark x1="88021" y1="39674" x2="88021" y2="39674"/>
                        <a14:foregroundMark x1="90104" y1="41848" x2="90104" y2="41848"/>
                        <a14:foregroundMark x1="90625" y1="41304" x2="90625" y2="41304"/>
                        <a14:foregroundMark x1="90625" y1="39674" x2="90625" y2="39674"/>
                        <a14:foregroundMark x1="90625" y1="39130" x2="90625" y2="39130"/>
                        <a14:foregroundMark x1="64063" y1="32065" x2="64063" y2="32065"/>
                        <a14:foregroundMark x1="70833" y1="33696" x2="70833" y2="336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57312" y="6373262"/>
            <a:ext cx="380266" cy="349161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E2C9C2A7-EF8A-9046-892C-B70529DCD42E}"/>
              </a:ext>
            </a:extLst>
          </p:cNvPr>
          <p:cNvSpPr txBox="1"/>
          <p:nvPr/>
        </p:nvSpPr>
        <p:spPr>
          <a:xfrm>
            <a:off x="0" y="39054"/>
            <a:ext cx="6810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T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ransformative 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A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eronautics 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C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oncepts Program </a:t>
            </a:r>
          </a:p>
        </p:txBody>
      </p:sp>
      <p:pic>
        <p:nvPicPr>
          <p:cNvPr id="113" name="Picture 14" descr="NASA insigniaCMYK">
            <a:extLst>
              <a:ext uri="{FF2B5EF4-FFF2-40B4-BE49-F238E27FC236}">
                <a16:creationId xmlns:a16="http://schemas.microsoft.com/office/drawing/2014/main" id="{1CCA8300-51FE-FD47-B55B-6321F82D9FC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50701" y="187816"/>
            <a:ext cx="771296" cy="61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2C9C2A7-EF8A-9046-892C-B70529DCD42E}"/>
              </a:ext>
            </a:extLst>
          </p:cNvPr>
          <p:cNvSpPr txBox="1"/>
          <p:nvPr/>
        </p:nvSpPr>
        <p:spPr>
          <a:xfrm>
            <a:off x="1211401" y="2680073"/>
            <a:ext cx="2638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ransformation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C9C2A7-EF8A-9046-892C-B70529DCD42E}"/>
              </a:ext>
            </a:extLst>
          </p:cNvPr>
          <p:cNvSpPr txBox="1"/>
          <p:nvPr/>
        </p:nvSpPr>
        <p:spPr>
          <a:xfrm>
            <a:off x="1211401" y="2089441"/>
            <a:ext cx="3047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A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RMD</a:t>
            </a:r>
            <a:r>
              <a:rPr lang="en-US" sz="2400" dirty="0" smtClean="0">
                <a:solidFill>
                  <a:srgbClr val="ACCBF9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Strategy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2C9C2A7-EF8A-9046-892C-B70529DCD42E}"/>
              </a:ext>
            </a:extLst>
          </p:cNvPr>
          <p:cNvSpPr txBox="1"/>
          <p:nvPr/>
        </p:nvSpPr>
        <p:spPr>
          <a:xfrm>
            <a:off x="1211401" y="3872906"/>
            <a:ext cx="30077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1" dirty="0" smtClean="0">
                <a:solidFill>
                  <a:srgbClr val="ACCBF9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C</a:t>
            </a:r>
            <a:r>
              <a:rPr lang="en-US" sz="2400" dirty="0" smtClean="0">
                <a:solidFill>
                  <a:srgbClr val="ACCBF9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ulture of Innovation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ACCBF9"/>
              </a:solidFill>
              <a:effectLst/>
              <a:uLnTx/>
              <a:uFillTx/>
              <a:latin typeface="Gill Sans MT" panose="020B0502020104020203" pitchFamily="34" charset="0"/>
              <a:cs typeface="Gill Sans" panose="020B0502020104020203" pitchFamily="34" charset="-79"/>
            </a:endParaRPr>
          </a:p>
        </p:txBody>
      </p:sp>
      <p:pic>
        <p:nvPicPr>
          <p:cNvPr id="39" name="Picture 33" descr="1_we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75608" y="6386555"/>
            <a:ext cx="317152" cy="31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4" descr="2_we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44381" y="6386556"/>
            <a:ext cx="317152" cy="31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35" descr="3_web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13154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7" descr="5_web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50700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8" descr="6_web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19471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91ADF3F-202F-C540-8A56-5C7A02E708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4688" y1="50543" x2="54688" y2="50543"/>
                        <a14:foregroundMark x1="51042" y1="46739" x2="51042" y2="46739"/>
                        <a14:foregroundMark x1="42188" y1="58152" x2="42188" y2="58152"/>
                        <a14:foregroundMark x1="53646" y1="65761" x2="53646" y2="65761"/>
                        <a14:foregroundMark x1="41667" y1="65217" x2="41667" y2="65217"/>
                        <a14:foregroundMark x1="42708" y1="59239" x2="42708" y2="59239"/>
                        <a14:foregroundMark x1="44792" y1="54891" x2="44792" y2="54891"/>
                        <a14:foregroundMark x1="92708" y1="43478" x2="92708" y2="43478"/>
                        <a14:foregroundMark x1="91667" y1="50000" x2="91667" y2="50000"/>
                        <a14:foregroundMark x1="82292" y1="21196" x2="82292" y2="21196"/>
                        <a14:foregroundMark x1="84375" y1="21196" x2="84375" y2="21196"/>
                        <a14:foregroundMark x1="86458" y1="26087" x2="86458" y2="26087"/>
                        <a14:foregroundMark x1="88542" y1="32609" x2="86979" y2="25000"/>
                        <a14:foregroundMark x1="87500" y1="27174" x2="87500" y2="27174"/>
                        <a14:foregroundMark x1="85938" y1="25000" x2="85938" y2="25000"/>
                        <a14:foregroundMark x1="80208" y1="19565" x2="80208" y2="19565"/>
                        <a14:foregroundMark x1="73958" y1="13587" x2="73958" y2="13587"/>
                        <a14:foregroundMark x1="69792" y1="10326" x2="69792" y2="10326"/>
                        <a14:foregroundMark x1="63021" y1="7609" x2="63021" y2="7609"/>
                        <a14:foregroundMark x1="56771" y1="5435" x2="56771" y2="5435"/>
                        <a14:foregroundMark x1="7813" y1="51087" x2="7813" y2="51087"/>
                        <a14:foregroundMark x1="9896" y1="36413" x2="9896" y2="36413"/>
                        <a14:foregroundMark x1="7813" y1="42935" x2="7813" y2="42935"/>
                        <a14:foregroundMark x1="13542" y1="25000" x2="13542" y2="25000"/>
                        <a14:foregroundMark x1="20313" y1="18478" x2="20313" y2="18478"/>
                        <a14:foregroundMark x1="86979" y1="29348" x2="86979" y2="29348"/>
                        <a14:foregroundMark x1="88021" y1="34783" x2="88021" y2="34783"/>
                        <a14:foregroundMark x1="89063" y1="35326" x2="89063" y2="35326"/>
                        <a14:foregroundMark x1="89063" y1="35326" x2="89063" y2="35326"/>
                        <a14:foregroundMark x1="88021" y1="39674" x2="88021" y2="39674"/>
                        <a14:foregroundMark x1="88021" y1="39674" x2="88021" y2="39674"/>
                        <a14:foregroundMark x1="90104" y1="41848" x2="90104" y2="41848"/>
                        <a14:foregroundMark x1="90625" y1="41304" x2="90625" y2="41304"/>
                        <a14:foregroundMark x1="90625" y1="39674" x2="90625" y2="39674"/>
                        <a14:foregroundMark x1="90625" y1="39130" x2="90625" y2="39130"/>
                        <a14:foregroundMark x1="64063" y1="32065" x2="64063" y2="32065"/>
                        <a14:foregroundMark x1="70833" y1="33696" x2="70833" y2="336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57312" y="6373262"/>
            <a:ext cx="380266" cy="349161"/>
          </a:xfrm>
          <a:prstGeom prst="rect">
            <a:avLst/>
          </a:prstGeom>
        </p:spPr>
      </p:pic>
      <p:pic>
        <p:nvPicPr>
          <p:cNvPr id="48" name="Picture 14" descr="NASA insigniaCMYK">
            <a:extLst>
              <a:ext uri="{FF2B5EF4-FFF2-40B4-BE49-F238E27FC236}">
                <a16:creationId xmlns:a16="http://schemas.microsoft.com/office/drawing/2014/main" id="{1CCA8300-51FE-FD47-B55B-6321F82D9FC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50701" y="187816"/>
            <a:ext cx="771296" cy="61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6E4337F-AE22-C541-8DA4-22195C3A912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855" y="2601506"/>
            <a:ext cx="3261914" cy="1905391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5526202" y="761501"/>
            <a:ext cx="3093988" cy="2223358"/>
            <a:chOff x="5416032" y="761501"/>
            <a:chExt cx="3093988" cy="2223358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416032" y="761501"/>
              <a:ext cx="3067839" cy="2201274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A891EF5-A21D-4D38-BAD9-4546A502C058}"/>
                </a:ext>
              </a:extLst>
            </p:cNvPr>
            <p:cNvSpPr txBox="1"/>
            <p:nvPr/>
          </p:nvSpPr>
          <p:spPr>
            <a:xfrm>
              <a:off x="5445589" y="783593"/>
              <a:ext cx="3064431" cy="2201266"/>
            </a:xfrm>
            <a:prstGeom prst="rect">
              <a:avLst/>
            </a:prstGeom>
            <a:noFill/>
            <a:ln w="50800"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9A97B40-0A5D-4963-BD20-C34FF40C246E}"/>
              </a:ext>
            </a:extLst>
          </p:cNvPr>
          <p:cNvGrpSpPr/>
          <p:nvPr/>
        </p:nvGrpSpPr>
        <p:grpSpPr>
          <a:xfrm>
            <a:off x="4837907" y="3027387"/>
            <a:ext cx="3773882" cy="2189350"/>
            <a:chOff x="6300619" y="-2124897"/>
            <a:chExt cx="3733565" cy="218935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3E01324-2BDB-9942-A376-DE0D1B9393E8}"/>
                </a:ext>
              </a:extLst>
            </p:cNvPr>
            <p:cNvSpPr txBox="1"/>
            <p:nvPr/>
          </p:nvSpPr>
          <p:spPr>
            <a:xfrm>
              <a:off x="6346696" y="-2124897"/>
              <a:ext cx="3687488" cy="2189350"/>
            </a:xfrm>
            <a:prstGeom prst="rect">
              <a:avLst/>
            </a:prstGeom>
            <a:noFill/>
            <a:ln w="50800"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17F81AE2-C3F6-41EF-A11D-FBB1D6ED3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300619" y="-2107447"/>
              <a:ext cx="3693088" cy="2143957"/>
            </a:xfrm>
            <a:prstGeom prst="rect">
              <a:avLst/>
            </a:prstGeom>
          </p:spPr>
        </p:pic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53E01324-2BDB-9942-A376-DE0D1B9393E8}"/>
              </a:ext>
            </a:extLst>
          </p:cNvPr>
          <p:cNvSpPr txBox="1"/>
          <p:nvPr/>
        </p:nvSpPr>
        <p:spPr>
          <a:xfrm>
            <a:off x="8658363" y="2601506"/>
            <a:ext cx="3327406" cy="1898275"/>
          </a:xfrm>
          <a:prstGeom prst="rect">
            <a:avLst/>
          </a:prstGeom>
          <a:noFill/>
          <a:ln w="508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ACCBF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1090368F-A84D-974B-BD7C-279A357A8D4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68493" y="4499781"/>
            <a:ext cx="1678952" cy="1678952"/>
          </a:xfrm>
          <a:prstGeom prst="rect">
            <a:avLst/>
          </a:prstGeom>
        </p:spPr>
      </p:pic>
      <p:pic>
        <p:nvPicPr>
          <p:cNvPr id="57" name="Picture 8" descr="Tech Converg.logo.png">
            <a:extLst>
              <a:ext uri="{FF2B5EF4-FFF2-40B4-BE49-F238E27FC236}">
                <a16:creationId xmlns:a16="http://schemas.microsoft.com/office/drawing/2014/main" id="{0B66E932-BF99-9D45-91B7-693E6AB90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533" y="965409"/>
            <a:ext cx="1373919" cy="137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Group 57"/>
          <p:cNvGrpSpPr/>
          <p:nvPr/>
        </p:nvGrpSpPr>
        <p:grpSpPr>
          <a:xfrm>
            <a:off x="5489738" y="5380861"/>
            <a:ext cx="2466482" cy="914400"/>
            <a:chOff x="5514894" y="5634864"/>
            <a:chExt cx="2466482" cy="914400"/>
          </a:xfrm>
        </p:grpSpPr>
        <p:sp>
          <p:nvSpPr>
            <p:cNvPr id="59" name="TextBox 58"/>
            <p:cNvSpPr txBox="1"/>
            <p:nvPr/>
          </p:nvSpPr>
          <p:spPr>
            <a:xfrm>
              <a:off x="5514894" y="5634864"/>
              <a:ext cx="954107" cy="9144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lvl="0" algn="ctr" fontAlgn="ctr">
                <a:defRPr/>
              </a:pPr>
              <a:r>
                <a:rPr lang="en-US" sz="54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US" sz="54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485730" y="5634864"/>
              <a:ext cx="1495646" cy="9144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txBody>
            <a:bodyPr wrap="square" rtlCol="0" anchor="ctr">
              <a:spAutoFit/>
            </a:bodyPr>
            <a:lstStyle/>
            <a:p>
              <a:pPr lvl="0" fontAlgn="ctr">
                <a:defRPr/>
              </a:pPr>
              <a:r>
                <a:rPr lang="en-US" sz="2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n-US" sz="20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Innovation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E2C9C2A7-EF8A-9046-892C-B70529DCD42E}"/>
              </a:ext>
            </a:extLst>
          </p:cNvPr>
          <p:cNvSpPr txBox="1"/>
          <p:nvPr/>
        </p:nvSpPr>
        <p:spPr>
          <a:xfrm>
            <a:off x="1211401" y="3317419"/>
            <a:ext cx="3047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r>
              <a:rPr lang="en-US" sz="2400" b="1" dirty="0" smtClean="0">
                <a:solidFill>
                  <a:srgbClr val="ACCBF9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A</a:t>
            </a:r>
            <a:r>
              <a:rPr lang="en-US" sz="2400" dirty="0" smtClean="0">
                <a:solidFill>
                  <a:srgbClr val="ACCBF9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gility</a:t>
            </a:r>
            <a:endParaRPr lang="en-US" sz="2400" dirty="0">
              <a:solidFill>
                <a:srgbClr val="ACCBF9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2C9C2A7-EF8A-9046-892C-B70529DCD42E}"/>
              </a:ext>
            </a:extLst>
          </p:cNvPr>
          <p:cNvSpPr txBox="1"/>
          <p:nvPr/>
        </p:nvSpPr>
        <p:spPr>
          <a:xfrm>
            <a:off x="1211401" y="4727129"/>
            <a:ext cx="3047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1" dirty="0" smtClean="0">
                <a:solidFill>
                  <a:srgbClr val="ACCBF9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A</a:t>
            </a:r>
            <a:r>
              <a:rPr lang="en-US" sz="2400" dirty="0" smtClean="0">
                <a:solidFill>
                  <a:srgbClr val="ACCBF9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viation Outcomes</a:t>
            </a:r>
          </a:p>
        </p:txBody>
      </p:sp>
    </p:spTree>
    <p:extLst>
      <p:ext uri="{BB962C8B-B14F-4D97-AF65-F5344CB8AC3E}">
        <p14:creationId xmlns:p14="http://schemas.microsoft.com/office/powerpoint/2010/main" val="363079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033564" y="-4781"/>
            <a:ext cx="7500634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lvl="0">
              <a:defRPr/>
            </a:pPr>
            <a:r>
              <a:rPr lang="en-US" sz="3200" kern="0" dirty="0">
                <a:solidFill>
                  <a:prstClr val="white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To discover aviation concepts and solutions that support </a:t>
            </a:r>
            <a:endParaRPr lang="en-US" sz="3200" kern="0" dirty="0" smtClean="0">
              <a:solidFill>
                <a:prstClr val="white"/>
              </a:solidFill>
              <a:latin typeface="Gill Sans MT" panose="020B0502020104020203" pitchFamily="34" charset="0"/>
              <a:cs typeface="Gill Sans" panose="020B0502020104020203" pitchFamily="34" charset="-79"/>
            </a:endParaRPr>
          </a:p>
          <a:p>
            <a:pPr lvl="0">
              <a:defRPr/>
            </a:pPr>
            <a:r>
              <a:rPr lang="en-US" sz="3200" kern="0" dirty="0" smtClean="0">
                <a:solidFill>
                  <a:prstClr val="white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NASA </a:t>
            </a:r>
            <a:r>
              <a:rPr lang="en-US" sz="3200" kern="0" dirty="0">
                <a:solidFill>
                  <a:prstClr val="white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ARMD’s strategy 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16061" y="6927"/>
            <a:ext cx="3581593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  <a:sym typeface="Nixie One"/>
              </a:rPr>
              <a:t>A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  <a:sym typeface="Nixie One"/>
              </a:rPr>
              <a:t>RMD Strategy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cs typeface="Gill Sans" panose="020B0502020104020203" pitchFamily="34" charset="-79"/>
              <a:sym typeface="Nixie One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3797654" y="0"/>
            <a:ext cx="0" cy="7758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240242" y="903441"/>
            <a:ext cx="1893859" cy="5404934"/>
            <a:chOff x="670921" y="897593"/>
            <a:chExt cx="1893859" cy="5404934"/>
          </a:xfrm>
        </p:grpSpPr>
        <p:grpSp>
          <p:nvGrpSpPr>
            <p:cNvPr id="2" name="Group 1"/>
            <p:cNvGrpSpPr/>
            <p:nvPr/>
          </p:nvGrpSpPr>
          <p:grpSpPr>
            <a:xfrm>
              <a:off x="932050" y="1402035"/>
              <a:ext cx="1371600" cy="4900492"/>
              <a:chOff x="327971" y="1708089"/>
              <a:chExt cx="1371600" cy="4900492"/>
            </a:xfrm>
          </p:grpSpPr>
          <p:pic>
            <p:nvPicPr>
              <p:cNvPr id="22" name="Picture 21" descr="Technology Convergence Icon">
                <a:extLst>
                  <a:ext uri="{FF2B5EF4-FFF2-40B4-BE49-F238E27FC236}">
                    <a16:creationId xmlns:a16="http://schemas.microsoft.com/office/drawing/2014/main" id="{1083AEA7-B5D3-0445-B05A-4BBB6689CF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7971" y="5236981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23" name="Picture 22" descr="Global Mobility Icon">
                <a:extLst>
                  <a:ext uri="{FF2B5EF4-FFF2-40B4-BE49-F238E27FC236}">
                    <a16:creationId xmlns:a16="http://schemas.microsoft.com/office/drawing/2014/main" id="{D4FEAAE6-0FD1-BC44-93F3-279931615E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7971" y="1708089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24" name="Picture 23" descr="Environmental Challenges icon">
                <a:extLst>
                  <a:ext uri="{FF2B5EF4-FFF2-40B4-BE49-F238E27FC236}">
                    <a16:creationId xmlns:a16="http://schemas.microsoft.com/office/drawing/2014/main" id="{D94B3915-75B5-AD4F-AA2B-B35C840273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7971" y="3472535"/>
                <a:ext cx="1371600" cy="1371600"/>
              </a:xfrm>
              <a:prstGeom prst="rect">
                <a:avLst/>
              </a:prstGeom>
            </p:spPr>
          </p:pic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81E7CAC-B0F0-BF4D-92C3-268F5B33588B}"/>
                </a:ext>
              </a:extLst>
            </p:cNvPr>
            <p:cNvSpPr txBox="1"/>
            <p:nvPr/>
          </p:nvSpPr>
          <p:spPr>
            <a:xfrm>
              <a:off x="670921" y="897593"/>
              <a:ext cx="1893859" cy="400110"/>
            </a:xfrm>
            <a:prstGeom prst="rect">
              <a:avLst/>
            </a:prstGeom>
            <a:solidFill>
              <a:srgbClr val="006600"/>
            </a:solidFill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 smtClean="0">
                  <a:solidFill>
                    <a:schemeClr val="bg1"/>
                  </a:solidFill>
                  <a:latin typeface="Arial"/>
                  <a:cs typeface="Arial"/>
                </a:rPr>
                <a:t>Mega Drivers</a:t>
              </a:r>
              <a:endParaRPr lang="en-US" sz="20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22BA13D-92FB-154C-BF42-BFCF850DB432}"/>
              </a:ext>
            </a:extLst>
          </p:cNvPr>
          <p:cNvGrpSpPr/>
          <p:nvPr/>
        </p:nvGrpSpPr>
        <p:grpSpPr>
          <a:xfrm>
            <a:off x="2744236" y="1389593"/>
            <a:ext cx="3554312" cy="646331"/>
            <a:chOff x="2890983" y="1494486"/>
            <a:chExt cx="3734858" cy="646331"/>
          </a:xfrm>
        </p:grpSpPr>
        <p:pic>
          <p:nvPicPr>
            <p:cNvPr id="63" name="Picture 62" descr="Thrust 1 icon Safe, Efficient, Growth in Global Operations">
              <a:extLst>
                <a:ext uri="{FF2B5EF4-FFF2-40B4-BE49-F238E27FC236}">
                  <a16:creationId xmlns:a16="http://schemas.microsoft.com/office/drawing/2014/main" id="{781CB138-EF14-C547-BDC7-6CCDDA1B9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0983" y="1494486"/>
              <a:ext cx="493776" cy="493776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55A1F56-5F06-C04A-80C9-7A26BD854C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16386" y="1494486"/>
              <a:ext cx="3109455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defTabSz="685800" eaLnBrk="1" hangingPunct="1">
                <a:defRPr/>
              </a:pPr>
              <a:r>
                <a:rPr 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Safe, Efficient Growth in Global </a:t>
              </a:r>
              <a:r>
                <a:rPr lang="en-US" sz="1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Operations</a:t>
              </a:r>
              <a:endPara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00CB203-A878-AC4F-A48D-20EE5E79C385}"/>
              </a:ext>
            </a:extLst>
          </p:cNvPr>
          <p:cNvGrpSpPr/>
          <p:nvPr/>
        </p:nvGrpSpPr>
        <p:grpSpPr>
          <a:xfrm>
            <a:off x="2742718" y="2150614"/>
            <a:ext cx="3979577" cy="646331"/>
            <a:chOff x="2890983" y="2275817"/>
            <a:chExt cx="4181725" cy="646331"/>
          </a:xfrm>
        </p:grpSpPr>
        <p:pic>
          <p:nvPicPr>
            <p:cNvPr id="61" name="Picture 60" descr="Thrust 2 icon Innovation in Commercial Supersonic Aircraft">
              <a:extLst>
                <a:ext uri="{FF2B5EF4-FFF2-40B4-BE49-F238E27FC236}">
                  <a16:creationId xmlns:a16="http://schemas.microsoft.com/office/drawing/2014/main" id="{00E00F87-9649-ED4D-87A8-DC727E347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0983" y="2316325"/>
              <a:ext cx="493776" cy="493776"/>
            </a:xfrm>
            <a:prstGeom prst="rect">
              <a:avLst/>
            </a:prstGeom>
          </p:spPr>
        </p:pic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81E7CAC-B0F0-BF4D-92C3-268F5B33588B}"/>
                </a:ext>
              </a:extLst>
            </p:cNvPr>
            <p:cNvSpPr txBox="1"/>
            <p:nvPr/>
          </p:nvSpPr>
          <p:spPr>
            <a:xfrm>
              <a:off x="3516387" y="2275817"/>
              <a:ext cx="35563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Innovation in Commercial Supersonic </a:t>
              </a:r>
              <a:r>
                <a:rPr 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Aircraft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DDBAF3D-1403-DB49-A356-C208A719CC15}"/>
              </a:ext>
            </a:extLst>
          </p:cNvPr>
          <p:cNvGrpSpPr/>
          <p:nvPr/>
        </p:nvGrpSpPr>
        <p:grpSpPr>
          <a:xfrm>
            <a:off x="2745754" y="2966307"/>
            <a:ext cx="3775820" cy="646331"/>
            <a:chOff x="2890983" y="3055314"/>
            <a:chExt cx="3967617" cy="646331"/>
          </a:xfrm>
        </p:grpSpPr>
        <p:pic>
          <p:nvPicPr>
            <p:cNvPr id="59" name="Picture 58" descr="Thrust 3 icon Ultra-Efficient Subsonic Transports">
              <a:extLst>
                <a:ext uri="{FF2B5EF4-FFF2-40B4-BE49-F238E27FC236}">
                  <a16:creationId xmlns:a16="http://schemas.microsoft.com/office/drawing/2014/main" id="{A62809FF-B919-F44E-9DF7-4DCA415D1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0983" y="3055315"/>
              <a:ext cx="493776" cy="493776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9868D8E-DE6C-694F-8FD5-CBC29A0C9C9B}"/>
                </a:ext>
              </a:extLst>
            </p:cNvPr>
            <p:cNvSpPr txBox="1"/>
            <p:nvPr/>
          </p:nvSpPr>
          <p:spPr>
            <a:xfrm>
              <a:off x="3516387" y="3055314"/>
              <a:ext cx="334221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Ultra-Efficient Subsonic </a:t>
              </a:r>
              <a:r>
                <a:rPr 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Transports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DC60A1B-2BD8-5E46-9720-A16A4C454E35}"/>
              </a:ext>
            </a:extLst>
          </p:cNvPr>
          <p:cNvGrpSpPr/>
          <p:nvPr/>
        </p:nvGrpSpPr>
        <p:grpSpPr>
          <a:xfrm>
            <a:off x="2678457" y="3945454"/>
            <a:ext cx="4070558" cy="646331"/>
            <a:chOff x="2789000" y="3953989"/>
            <a:chExt cx="4277327" cy="646331"/>
          </a:xfrm>
        </p:grpSpPr>
        <p:pic>
          <p:nvPicPr>
            <p:cNvPr id="57" name="Picture 56" descr="Thrust 4 icon Safe, Quiet, and Affordable Vertical Lift Air Vehicles">
              <a:extLst>
                <a:ext uri="{FF2B5EF4-FFF2-40B4-BE49-F238E27FC236}">
                  <a16:creationId xmlns:a16="http://schemas.microsoft.com/office/drawing/2014/main" id="{E6E4C136-C3EE-DE42-8645-360B12757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9000" y="3963945"/>
              <a:ext cx="620697" cy="483820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208FEED-FBAF-0C44-94A6-B15BCE232F71}"/>
                </a:ext>
              </a:extLst>
            </p:cNvPr>
            <p:cNvSpPr txBox="1"/>
            <p:nvPr/>
          </p:nvSpPr>
          <p:spPr>
            <a:xfrm>
              <a:off x="3508407" y="3953989"/>
              <a:ext cx="35579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Safe, Quiet, and Affordable Vertical Lift Air </a:t>
              </a:r>
              <a:r>
                <a:rPr 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Vehicles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E9A5C49-D2D8-6240-8376-8A8126302C9D}"/>
              </a:ext>
            </a:extLst>
          </p:cNvPr>
          <p:cNvGrpSpPr/>
          <p:nvPr/>
        </p:nvGrpSpPr>
        <p:grpSpPr>
          <a:xfrm>
            <a:off x="2739681" y="5614922"/>
            <a:ext cx="3982614" cy="646331"/>
            <a:chOff x="2890983" y="5578984"/>
            <a:chExt cx="4184916" cy="646331"/>
          </a:xfrm>
        </p:grpSpPr>
        <p:pic>
          <p:nvPicPr>
            <p:cNvPr id="55" name="Picture 54" descr="Thrust 6 icon Assured Autonomy for Aviation Transformation">
              <a:extLst>
                <a:ext uri="{FF2B5EF4-FFF2-40B4-BE49-F238E27FC236}">
                  <a16:creationId xmlns:a16="http://schemas.microsoft.com/office/drawing/2014/main" id="{201BE76D-F5CA-A940-A368-25E3BC2A2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0983" y="5578984"/>
              <a:ext cx="493776" cy="493776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16F644D-E048-8D4A-90BD-ECC6EAA357BF}"/>
                </a:ext>
              </a:extLst>
            </p:cNvPr>
            <p:cNvSpPr txBox="1"/>
            <p:nvPr/>
          </p:nvSpPr>
          <p:spPr>
            <a:xfrm>
              <a:off x="3516384" y="5578984"/>
              <a:ext cx="35595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Assured Autonomy for Aviation </a:t>
              </a:r>
              <a:r>
                <a:rPr 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Transformation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54B4EBD-E683-2C43-8034-5707F03386A6}"/>
              </a:ext>
            </a:extLst>
          </p:cNvPr>
          <p:cNvGrpSpPr/>
          <p:nvPr/>
        </p:nvGrpSpPr>
        <p:grpSpPr>
          <a:xfrm>
            <a:off x="2736705" y="4831263"/>
            <a:ext cx="3874078" cy="646331"/>
            <a:chOff x="2890983" y="4801087"/>
            <a:chExt cx="4070867" cy="646331"/>
          </a:xfrm>
        </p:grpSpPr>
        <p:pic>
          <p:nvPicPr>
            <p:cNvPr id="53" name="Picture 52" descr="Thrust 5 icon In-Time System-Wide Safety Assurance">
              <a:extLst>
                <a:ext uri="{FF2B5EF4-FFF2-40B4-BE49-F238E27FC236}">
                  <a16:creationId xmlns:a16="http://schemas.microsoft.com/office/drawing/2014/main" id="{75744948-73A7-D04F-94C5-1AADCCAA7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0983" y="4801087"/>
              <a:ext cx="493776" cy="493776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4067C0A-64D7-0140-BC2C-1C57944833D7}"/>
                </a:ext>
              </a:extLst>
            </p:cNvPr>
            <p:cNvSpPr txBox="1"/>
            <p:nvPr/>
          </p:nvSpPr>
          <p:spPr>
            <a:xfrm>
              <a:off x="3516384" y="4801087"/>
              <a:ext cx="34454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In-Time System-Wide Safety </a:t>
              </a:r>
              <a:r>
                <a:rPr 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Assurance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F81E7CAC-B0F0-BF4D-92C3-268F5B33588B}"/>
              </a:ext>
            </a:extLst>
          </p:cNvPr>
          <p:cNvSpPr txBox="1"/>
          <p:nvPr/>
        </p:nvSpPr>
        <p:spPr>
          <a:xfrm>
            <a:off x="3449753" y="903441"/>
            <a:ext cx="2396588" cy="400110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1"/>
                </a:solidFill>
                <a:latin typeface="Arial"/>
                <a:cs typeface="Arial"/>
              </a:rPr>
              <a:t>Strategic Thrusts</a:t>
            </a:r>
            <a:endParaRPr lang="en-US" sz="20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2" name="Rectangle 31" descr="&quot;&quot;">
            <a:extLst>
              <a:ext uri="{FF2B5EF4-FFF2-40B4-BE49-F238E27FC236}">
                <a16:creationId xmlns:a16="http://schemas.microsoft.com/office/drawing/2014/main" id="{E182D8B1-2B56-E542-8F75-7841493C15FE}"/>
              </a:ext>
            </a:extLst>
          </p:cNvPr>
          <p:cNvSpPr/>
          <p:nvPr/>
        </p:nvSpPr>
        <p:spPr>
          <a:xfrm>
            <a:off x="6866146" y="903441"/>
            <a:ext cx="4856378" cy="416616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 smtClean="0">
                <a:cs typeface="Arial" panose="020B0604020202020204" pitchFamily="34" charset="0"/>
              </a:rPr>
              <a:t>Examples of TACP research</a:t>
            </a:r>
            <a:endParaRPr lang="en-US" sz="2000" b="1" dirty="0">
              <a:cs typeface="Arial" panose="020B0604020202020204" pitchFamily="34" charset="0"/>
            </a:endParaRPr>
          </a:p>
        </p:txBody>
      </p:sp>
      <p:sp>
        <p:nvSpPr>
          <p:cNvPr id="33" name="Rectangle 32" descr="&quot;&quot;">
            <a:extLst>
              <a:ext uri="{FF2B5EF4-FFF2-40B4-BE49-F238E27FC236}">
                <a16:creationId xmlns:a16="http://schemas.microsoft.com/office/drawing/2014/main" id="{E182D8B1-2B56-E542-8F75-7841493C15FE}"/>
              </a:ext>
            </a:extLst>
          </p:cNvPr>
          <p:cNvSpPr/>
          <p:nvPr/>
        </p:nvSpPr>
        <p:spPr>
          <a:xfrm>
            <a:off x="6683325" y="1389593"/>
            <a:ext cx="5310018" cy="5706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6600"/>
                </a:solidFill>
                <a:cs typeface="Arial" panose="020B0604020202020204" pitchFamily="34" charset="0"/>
              </a:rPr>
              <a:t>Next generation airspace system communications </a:t>
            </a:r>
          </a:p>
        </p:txBody>
      </p:sp>
      <p:sp>
        <p:nvSpPr>
          <p:cNvPr id="39" name="Rectangle 38" descr="&quot;&quot;">
            <a:extLst>
              <a:ext uri="{FF2B5EF4-FFF2-40B4-BE49-F238E27FC236}">
                <a16:creationId xmlns:a16="http://schemas.microsoft.com/office/drawing/2014/main" id="{E182D8B1-2B56-E542-8F75-7841493C15FE}"/>
              </a:ext>
            </a:extLst>
          </p:cNvPr>
          <p:cNvSpPr/>
          <p:nvPr/>
        </p:nvSpPr>
        <p:spPr>
          <a:xfrm>
            <a:off x="6695576" y="2150614"/>
            <a:ext cx="4856378" cy="452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6600"/>
                </a:solidFill>
                <a:cs typeface="Arial" panose="020B0604020202020204" pitchFamily="34" charset="0"/>
              </a:rPr>
              <a:t>Supersonic noise reduction research</a:t>
            </a:r>
          </a:p>
        </p:txBody>
      </p:sp>
      <p:sp>
        <p:nvSpPr>
          <p:cNvPr id="40" name="Rectangle 39" descr="&quot;&quot;">
            <a:extLst>
              <a:ext uri="{FF2B5EF4-FFF2-40B4-BE49-F238E27FC236}">
                <a16:creationId xmlns:a16="http://schemas.microsoft.com/office/drawing/2014/main" id="{E182D8B1-2B56-E542-8F75-7841493C15FE}"/>
              </a:ext>
            </a:extLst>
          </p:cNvPr>
          <p:cNvSpPr/>
          <p:nvPr/>
        </p:nvSpPr>
        <p:spPr>
          <a:xfrm>
            <a:off x="6695576" y="2966307"/>
            <a:ext cx="4856378" cy="5815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6600"/>
                </a:solidFill>
                <a:cs typeface="Arial" panose="020B0604020202020204" pitchFamily="34" charset="0"/>
              </a:rPr>
              <a:t>Materials research for foundational electrified aircraft propulsion</a:t>
            </a:r>
          </a:p>
        </p:txBody>
      </p:sp>
      <p:sp>
        <p:nvSpPr>
          <p:cNvPr id="41" name="Rectangle 40" descr="&quot;&quot;">
            <a:extLst>
              <a:ext uri="{FF2B5EF4-FFF2-40B4-BE49-F238E27FC236}">
                <a16:creationId xmlns:a16="http://schemas.microsoft.com/office/drawing/2014/main" id="{E182D8B1-2B56-E542-8F75-7841493C15FE}"/>
              </a:ext>
            </a:extLst>
          </p:cNvPr>
          <p:cNvSpPr/>
          <p:nvPr/>
        </p:nvSpPr>
        <p:spPr>
          <a:xfrm>
            <a:off x="6695576" y="4831263"/>
            <a:ext cx="5026948" cy="600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6600"/>
                </a:solidFill>
                <a:cs typeface="Arial" panose="020B0604020202020204" pitchFamily="34" charset="0"/>
              </a:rPr>
              <a:t>Technologies for weather tolerant operations</a:t>
            </a:r>
            <a:endParaRPr lang="en-US" b="1" dirty="0">
              <a:solidFill>
                <a:srgbClr val="006600"/>
              </a:solidFill>
              <a:cs typeface="Arial" panose="020B0604020202020204" pitchFamily="34" charset="0"/>
            </a:endParaRPr>
          </a:p>
        </p:txBody>
      </p:sp>
      <p:sp>
        <p:nvSpPr>
          <p:cNvPr id="42" name="Rectangle 41" descr="&quot;&quot;">
            <a:extLst>
              <a:ext uri="{FF2B5EF4-FFF2-40B4-BE49-F238E27FC236}">
                <a16:creationId xmlns:a16="http://schemas.microsoft.com/office/drawing/2014/main" id="{E182D8B1-2B56-E542-8F75-7841493C15FE}"/>
              </a:ext>
            </a:extLst>
          </p:cNvPr>
          <p:cNvSpPr/>
          <p:nvPr/>
        </p:nvSpPr>
        <p:spPr>
          <a:xfrm>
            <a:off x="6722295" y="3945454"/>
            <a:ext cx="4856378" cy="3999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6600"/>
                </a:solidFill>
                <a:cs typeface="Arial" panose="020B0604020202020204" pitchFamily="34" charset="0"/>
              </a:rPr>
              <a:t>Next generation batteries</a:t>
            </a:r>
          </a:p>
        </p:txBody>
      </p:sp>
      <p:sp>
        <p:nvSpPr>
          <p:cNvPr id="44" name="Rectangle 43" descr="&quot;&quot;">
            <a:extLst>
              <a:ext uri="{FF2B5EF4-FFF2-40B4-BE49-F238E27FC236}">
                <a16:creationId xmlns:a16="http://schemas.microsoft.com/office/drawing/2014/main" id="{E182D8B1-2B56-E542-8F75-7841493C15FE}"/>
              </a:ext>
            </a:extLst>
          </p:cNvPr>
          <p:cNvSpPr/>
          <p:nvPr/>
        </p:nvSpPr>
        <p:spPr>
          <a:xfrm>
            <a:off x="6695576" y="5614922"/>
            <a:ext cx="4856378" cy="5776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006600"/>
                </a:solidFill>
                <a:cs typeface="Arial" panose="020B0604020202020204" pitchFamily="34" charset="0"/>
              </a:rPr>
              <a:t>Artificial intelligence methods for autonomous systems</a:t>
            </a:r>
          </a:p>
        </p:txBody>
      </p:sp>
      <p:sp>
        <p:nvSpPr>
          <p:cNvPr id="45" name="Rectangle 44" descr="&quot;&quot;">
            <a:extLst>
              <a:ext uri="{FF2B5EF4-FFF2-40B4-BE49-F238E27FC236}">
                <a16:creationId xmlns:a16="http://schemas.microsoft.com/office/drawing/2014/main" id="{E182D8B1-2B56-E542-8F75-7841493C15FE}"/>
              </a:ext>
            </a:extLst>
          </p:cNvPr>
          <p:cNvSpPr/>
          <p:nvPr/>
        </p:nvSpPr>
        <p:spPr>
          <a:xfrm>
            <a:off x="1840475" y="6317333"/>
            <a:ext cx="7804430" cy="40386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 smtClean="0">
                <a:cs typeface="Arial" panose="020B0604020202020204" pitchFamily="34" charset="0"/>
              </a:rPr>
              <a:t>TACP </a:t>
            </a:r>
            <a:r>
              <a:rPr lang="en-US" sz="2000" b="1" dirty="0">
                <a:cs typeface="Arial" panose="020B0604020202020204" pitchFamily="34" charset="0"/>
              </a:rPr>
              <a:t>p</a:t>
            </a:r>
            <a:r>
              <a:rPr lang="en-US" sz="2000" b="1" dirty="0" smtClean="0">
                <a:cs typeface="Arial" panose="020B0604020202020204" pitchFamily="34" charset="0"/>
              </a:rPr>
              <a:t>rojects support all six of ARMD’s strategic thrusts</a:t>
            </a:r>
            <a:endParaRPr lang="en-US" sz="20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06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4033564" y="-4781"/>
            <a:ext cx="7500634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lvl="0">
              <a:defRPr/>
            </a:pPr>
            <a:r>
              <a:rPr lang="en-US" sz="3200" kern="0" dirty="0">
                <a:solidFill>
                  <a:prstClr val="white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To advance complex, breakthrough aviation concepts and solutions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16061" y="6927"/>
            <a:ext cx="3581593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  <a:sym typeface="Nixie One"/>
              </a:rPr>
              <a:t>T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  <a:sym typeface="Nixie One"/>
              </a:rPr>
              <a:t>ransformation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797654" y="0"/>
            <a:ext cx="0" cy="7758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100" t="30366" r="5651" b="10420"/>
          <a:stretch/>
        </p:blipFill>
        <p:spPr>
          <a:xfrm>
            <a:off x="127213" y="835560"/>
            <a:ext cx="5646451" cy="2865652"/>
          </a:xfrm>
          <a:prstGeom prst="rect">
            <a:avLst/>
          </a:prstGeom>
        </p:spPr>
      </p:pic>
      <p:sp>
        <p:nvSpPr>
          <p:cNvPr id="12" name="Rectangle 11" descr="&quot;&quot;">
            <a:extLst>
              <a:ext uri="{FF2B5EF4-FFF2-40B4-BE49-F238E27FC236}">
                <a16:creationId xmlns:a16="http://schemas.microsoft.com/office/drawing/2014/main" id="{E182D8B1-2B56-E542-8F75-7841493C15FE}"/>
              </a:ext>
            </a:extLst>
          </p:cNvPr>
          <p:cNvSpPr/>
          <p:nvPr/>
        </p:nvSpPr>
        <p:spPr>
          <a:xfrm>
            <a:off x="182039" y="3666439"/>
            <a:ext cx="2768399" cy="1150556"/>
          </a:xfrm>
          <a:prstGeom prst="rect">
            <a:avLst/>
          </a:prstGeom>
          <a:solidFill>
            <a:schemeClr val="bg1"/>
          </a:solidFill>
          <a:ln w="57150"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Wildfires affect climate and air quality</a:t>
            </a:r>
            <a:endParaRPr lang="en-US" sz="2000" dirty="0">
              <a:solidFill>
                <a:srgbClr val="C00000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657038" y="925512"/>
            <a:ext cx="8370707" cy="5838306"/>
            <a:chOff x="2098721" y="477338"/>
            <a:chExt cx="8107049" cy="5838306"/>
          </a:xfrm>
        </p:grpSpPr>
        <p:pic>
          <p:nvPicPr>
            <p:cNvPr id="1026" name="Picture 2" descr="https://www.clarksvilleonline.com/wp-content/uploads/2020/10/NASAs-Scalable-Traffic-Management-for-Emergency-Response-Operations-project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8721" y="3273956"/>
              <a:ext cx="5286891" cy="30416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 descr="&quot;&quot;">
              <a:extLst>
                <a:ext uri="{FF2B5EF4-FFF2-40B4-BE49-F238E27FC236}">
                  <a16:creationId xmlns:a16="http://schemas.microsoft.com/office/drawing/2014/main" id="{E182D8B1-2B56-E542-8F75-7841493C15FE}"/>
                </a:ext>
              </a:extLst>
            </p:cNvPr>
            <p:cNvSpPr/>
            <p:nvPr/>
          </p:nvSpPr>
          <p:spPr>
            <a:xfrm>
              <a:off x="6756183" y="477338"/>
              <a:ext cx="3449587" cy="5481853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2000" b="1" dirty="0">
                  <a:solidFill>
                    <a:srgbClr val="333333"/>
                  </a:solidFill>
                  <a:latin typeface="Gill Sans MT" panose="020B0502020104020203" pitchFamily="34" charset="0"/>
                </a:rPr>
                <a:t>Scalable Traffic Management for Emergency Response Operations (</a:t>
              </a:r>
              <a:r>
                <a:rPr lang="en-US" sz="2000" b="1" dirty="0" err="1">
                  <a:solidFill>
                    <a:srgbClr val="333333"/>
                  </a:solidFill>
                  <a:latin typeface="Gill Sans MT" panose="020B0502020104020203" pitchFamily="34" charset="0"/>
                </a:rPr>
                <a:t>STEReO</a:t>
              </a:r>
              <a:r>
                <a:rPr lang="en-US" sz="2000" b="1" dirty="0" smtClean="0">
                  <a:solidFill>
                    <a:srgbClr val="333333"/>
                  </a:solidFill>
                  <a:latin typeface="Gill Sans MT" panose="020B0502020104020203" pitchFamily="34" charset="0"/>
                </a:rPr>
                <a:t>)</a:t>
              </a:r>
            </a:p>
            <a:p>
              <a:pPr lvl="0" algn="ctr"/>
              <a:endParaRPr lang="en-US" sz="2000" dirty="0">
                <a:solidFill>
                  <a:prstClr val="black"/>
                </a:solidFill>
                <a:latin typeface="Gill Sans MT" panose="020B0502020104020203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 smtClean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Prototype air traffic management </a:t>
              </a:r>
              <a:r>
                <a:rPr lang="en-US" sz="2000" dirty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system to reduce emergency response time during natural </a:t>
              </a:r>
              <a:r>
                <a:rPr lang="en-US" sz="2000" dirty="0" smtClean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disasters</a:t>
              </a:r>
            </a:p>
            <a:p>
              <a:endParaRPr lang="en-US" sz="2000" dirty="0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endParaRPr>
            </a:p>
            <a:p>
              <a:pPr marL="342900" indent="-342900">
                <a:buFont typeface="Arial" panose="020B0604020202020204" pitchFamily="34" charset="0"/>
                <a:buChar char="•"/>
              </a:pPr>
              <a:r>
                <a:rPr lang="en-US" sz="2000" dirty="0" smtClean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Requires integration of several technologies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000" dirty="0" smtClean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Unmanned </a:t>
              </a:r>
              <a:r>
                <a:rPr lang="en-US" sz="2000" dirty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Aircraft System Traffic Management (UTM</a:t>
              </a:r>
              <a:r>
                <a:rPr lang="en-US" sz="2000" dirty="0" smtClean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)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000" dirty="0" smtClean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Automation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000" dirty="0" smtClean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Human Machine Integration</a:t>
              </a:r>
            </a:p>
          </p:txBody>
        </p:sp>
      </p:grpSp>
      <p:sp>
        <p:nvSpPr>
          <p:cNvPr id="16" name="Text Box 27"/>
          <p:cNvSpPr txBox="1">
            <a:spLocks noChangeArrowheads="1"/>
          </p:cNvSpPr>
          <p:nvPr/>
        </p:nvSpPr>
        <p:spPr bwMode="auto">
          <a:xfrm>
            <a:off x="5927632" y="951704"/>
            <a:ext cx="2263184" cy="2123658"/>
          </a:xfrm>
          <a:prstGeom prst="rect">
            <a:avLst/>
          </a:prstGeom>
          <a:solidFill>
            <a:srgbClr val="FF9900"/>
          </a:solidFill>
          <a:ln w="57150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High 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risk research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Foundational/</a:t>
            </a:r>
            <a:r>
              <a:rPr kumimoji="0" lang="en-US" altLang="en-US" sz="2000" b="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 </a:t>
            </a:r>
            <a:r>
              <a:rPr kumimoji="0" lang="en-US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Seedling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Transdisciplinary </a:t>
            </a:r>
            <a:endParaRPr kumimoji="0" lang="en-US" altLang="en-US" sz="2000" b="0" i="0" u="none" strike="sng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Establishing new s-curves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70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033564" y="-4781"/>
            <a:ext cx="7500634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lvl="0">
              <a:defRPr/>
            </a:pPr>
            <a:r>
              <a:rPr lang="en-US" sz="3200" kern="0" dirty="0">
                <a:solidFill>
                  <a:prstClr val="white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To quickly investigate and enable innovative, breakthrough aviation concepts and solutions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16061" y="6927"/>
            <a:ext cx="3581593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  <a:sym typeface="Nixie One"/>
              </a:rPr>
              <a:t>A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  <a:sym typeface="Nixie One"/>
              </a:rPr>
              <a:t>gility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cs typeface="Gill Sans" panose="020B0502020104020203" pitchFamily="34" charset="-79"/>
              <a:sym typeface="Nixie One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3797654" y="0"/>
            <a:ext cx="0" cy="7758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27"/>
          <p:cNvSpPr txBox="1">
            <a:spLocks noChangeArrowheads="1"/>
          </p:cNvSpPr>
          <p:nvPr/>
        </p:nvSpPr>
        <p:spPr bwMode="auto">
          <a:xfrm>
            <a:off x="437288" y="1285451"/>
            <a:ext cx="3837257" cy="1200329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Proof 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of concepts</a:t>
            </a:r>
            <a:endParaRPr kumimoji="0" lang="en-US" altLang="en-US" sz="2400" b="0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Rapid risk </a:t>
            </a:r>
            <a:r>
              <a:rPr kumimoji="0" lang="en-US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reduction</a:t>
            </a:r>
          </a:p>
          <a:p>
            <a:pPr marL="171450" lvl="0" indent="-171450" defTabSz="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chemeClr val="bg1"/>
                </a:solidFill>
                <a:latin typeface="Gill Sans MT" panose="020B0502020104020203" pitchFamily="34" charset="0"/>
              </a:rPr>
              <a:t>Flexible, </a:t>
            </a:r>
            <a:r>
              <a:rPr lang="en-US" altLang="en-US" sz="2400" dirty="0" smtClean="0">
                <a:solidFill>
                  <a:schemeClr val="bg1"/>
                </a:solidFill>
                <a:latin typeface="Gill Sans MT" panose="020B0502020104020203" pitchFamily="34" charset="0"/>
              </a:rPr>
              <a:t>asynchronous</a:t>
            </a:r>
            <a:endParaRPr kumimoji="0" lang="en-US" alt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8" name="Text Box 27"/>
          <p:cNvSpPr txBox="1">
            <a:spLocks noChangeArrowheads="1"/>
          </p:cNvSpPr>
          <p:nvPr/>
        </p:nvSpPr>
        <p:spPr bwMode="auto">
          <a:xfrm>
            <a:off x="437288" y="3049248"/>
            <a:ext cx="3837257" cy="3416320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lvl="0" indent="-171450" defTabSz="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400" dirty="0" smtClean="0">
                <a:latin typeface="Gill Sans MT" panose="020B0502020104020203" pitchFamily="34" charset="0"/>
              </a:rPr>
              <a:t>Seamless </a:t>
            </a:r>
            <a:r>
              <a:rPr lang="en-US" altLang="en-US" sz="2400" dirty="0">
                <a:latin typeface="Gill Sans MT" panose="020B0502020104020203" pitchFamily="34" charset="0"/>
              </a:rPr>
              <a:t>exchange of technical personnel, ideas, and work </a:t>
            </a:r>
            <a:r>
              <a:rPr lang="en-US" altLang="en-US" sz="2400" dirty="0" smtClean="0">
                <a:latin typeface="Gill Sans MT" panose="020B0502020104020203" pitchFamily="34" charset="0"/>
              </a:rPr>
              <a:t>efforts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Gill Sans MT" panose="020B0502020104020203" pitchFamily="34" charset="0"/>
            </a:endParaRPr>
          </a:p>
          <a:p>
            <a:pPr marL="171450" lvl="0" indent="-171450" defTabSz="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400" dirty="0" smtClean="0">
                <a:latin typeface="Gill Sans MT" panose="020B0502020104020203" pitchFamily="34" charset="0"/>
              </a:rPr>
              <a:t>Does not rely on a formal project formulation process when content changes are considered </a:t>
            </a:r>
          </a:p>
          <a:p>
            <a:pPr marL="171450" lvl="0" indent="-171450" defTabSz="457200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latin typeface="Gill Sans MT" panose="020B0502020104020203" pitchFamily="34" charset="0"/>
              </a:rPr>
              <a:t>Permits an agile, dynamic organization </a:t>
            </a:r>
          </a:p>
        </p:txBody>
      </p:sp>
      <p:sp>
        <p:nvSpPr>
          <p:cNvPr id="2" name="Down Arrow 1"/>
          <p:cNvSpPr/>
          <p:nvPr/>
        </p:nvSpPr>
        <p:spPr>
          <a:xfrm>
            <a:off x="1883884" y="2539652"/>
            <a:ext cx="727114" cy="509596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6774959" y="3667948"/>
            <a:ext cx="4759239" cy="2797620"/>
            <a:chOff x="6011534" y="1776157"/>
            <a:chExt cx="4759239" cy="2797620"/>
          </a:xfrm>
        </p:grpSpPr>
        <p:sp>
          <p:nvSpPr>
            <p:cNvPr id="37" name="Rectangle 36" descr="&quot;&quot;">
              <a:extLst>
                <a:ext uri="{FF2B5EF4-FFF2-40B4-BE49-F238E27FC236}">
                  <a16:creationId xmlns:a16="http://schemas.microsoft.com/office/drawing/2014/main" id="{E182D8B1-2B56-E542-8F75-7841493C15FE}"/>
                </a:ext>
              </a:extLst>
            </p:cNvPr>
            <p:cNvSpPr/>
            <p:nvPr/>
          </p:nvSpPr>
          <p:spPr>
            <a:xfrm>
              <a:off x="6011534" y="1776157"/>
              <a:ext cx="4759239" cy="279762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en-US" sz="2000" b="1" dirty="0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Aero Support for Wildfire Mitigations</a:t>
              </a:r>
              <a:endParaRPr lang="en-US" sz="2000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2000" dirty="0" err="1" smtClean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STEReO</a:t>
              </a:r>
              <a:r>
                <a:rPr lang="en-US" sz="2000" dirty="0" smtClean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 collaboration with US Forest Service and </a:t>
              </a:r>
              <a:r>
                <a:rPr lang="en-US" sz="2000" dirty="0" err="1" smtClean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CalFire</a:t>
              </a:r>
              <a:endParaRPr lang="en-US" sz="2000" dirty="0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89477" y="1893820"/>
              <a:ext cx="1499203" cy="1631691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91615" y="1893820"/>
              <a:ext cx="1623344" cy="1623344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4573985" y="874882"/>
            <a:ext cx="4580593" cy="2674053"/>
            <a:chOff x="6953605" y="3988334"/>
            <a:chExt cx="4580593" cy="2674053"/>
          </a:xfrm>
        </p:grpSpPr>
        <p:sp>
          <p:nvSpPr>
            <p:cNvPr id="11" name="Rectangle 10" descr="&quot;&quot;">
              <a:extLst>
                <a:ext uri="{FF2B5EF4-FFF2-40B4-BE49-F238E27FC236}">
                  <a16:creationId xmlns:a16="http://schemas.microsoft.com/office/drawing/2014/main" id="{E182D8B1-2B56-E542-8F75-7841493C15FE}"/>
                </a:ext>
              </a:extLst>
            </p:cNvPr>
            <p:cNvSpPr/>
            <p:nvPr/>
          </p:nvSpPr>
          <p:spPr>
            <a:xfrm>
              <a:off x="6953605" y="4107863"/>
              <a:ext cx="4580593" cy="25545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en-US" sz="2000" b="1" dirty="0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endParaRPr>
            </a:p>
            <a:p>
              <a:pPr algn="ctr"/>
              <a:endParaRPr lang="en-US" sz="2000" b="1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endParaRPr>
            </a:p>
            <a:p>
              <a:pPr algn="ctr"/>
              <a:endParaRPr lang="en-US" sz="2000" b="1" dirty="0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endParaRPr>
            </a:p>
            <a:p>
              <a:pPr algn="ctr"/>
              <a:endParaRPr lang="en-US" sz="2000" b="1" dirty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2000" b="1" dirty="0" smtClean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COVID Challenges to the Air Travel Industry</a:t>
              </a:r>
              <a:endParaRPr lang="en-US" sz="2000" dirty="0" smtClean="0">
                <a:solidFill>
                  <a:schemeClr val="tx1"/>
                </a:solidFill>
                <a:latin typeface="Gill Sans MT" panose="020B0502020104020203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Aircraft Cabin Flow Modeling and COVID Dispersion Workshops (August 2020)</a:t>
              </a:r>
            </a:p>
          </p:txBody>
        </p:sp>
        <p:pic>
          <p:nvPicPr>
            <p:cNvPr id="18" name="Picture 17" descr="Coronavirus 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8452" y="4153715"/>
              <a:ext cx="1155801" cy="1157733"/>
            </a:xfrm>
            <a:prstGeom prst="rect">
              <a:avLst/>
            </a:prstGeom>
          </p:spPr>
        </p:pic>
        <p:pic>
          <p:nvPicPr>
            <p:cNvPr id="22" name="Picture 21" descr="Royalty Free Face Mask Stock Photos | rawpixel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6766" y="3988334"/>
              <a:ext cx="2085456" cy="14884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192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033564" y="-4781"/>
            <a:ext cx="7500634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lvl="0">
              <a:defRPr/>
            </a:pPr>
            <a:r>
              <a:rPr lang="en-US" sz="3200" kern="0" dirty="0">
                <a:solidFill>
                  <a:prstClr val="white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To catalyze an innovative aerospace research culture 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16061" y="6927"/>
            <a:ext cx="3581593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tabLst/>
              <a:defRPr/>
            </a:pPr>
            <a:r>
              <a:rPr lang="en-US" sz="3200" b="1" kern="0" dirty="0" smtClean="0">
                <a:solidFill>
                  <a:prstClr val="white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C</a:t>
            </a:r>
            <a:r>
              <a:rPr lang="en-US" sz="3200" kern="0" dirty="0" smtClean="0">
                <a:solidFill>
                  <a:prstClr val="white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ulture of Innovation</a:t>
            </a:r>
            <a:endParaRPr kumimoji="0" lang="en-US" sz="320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cs typeface="Gill Sans" panose="020B0502020104020203" pitchFamily="34" charset="-79"/>
              <a:sym typeface="Nixie One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3797654" y="0"/>
            <a:ext cx="0" cy="7758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 descr="&quot;&quot;">
            <a:extLst>
              <a:ext uri="{FF2B5EF4-FFF2-40B4-BE49-F238E27FC236}">
                <a16:creationId xmlns:a16="http://schemas.microsoft.com/office/drawing/2014/main" id="{E182D8B1-2B56-E542-8F75-7841493C15FE}"/>
              </a:ext>
            </a:extLst>
          </p:cNvPr>
          <p:cNvSpPr/>
          <p:nvPr/>
        </p:nvSpPr>
        <p:spPr>
          <a:xfrm>
            <a:off x="316568" y="1116078"/>
            <a:ext cx="3821870" cy="3579898"/>
          </a:xfrm>
          <a:prstGeom prst="rect">
            <a:avLst/>
          </a:prstGeom>
          <a:solidFill>
            <a:srgbClr val="66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Gill Sans MT" panose="020B0502020104020203" pitchFamily="34" charset="0"/>
                <a:cs typeface="Arial" panose="020B0604020202020204" pitchFamily="34" charset="0"/>
              </a:rPr>
              <a:t>Unique </a:t>
            </a:r>
            <a:r>
              <a:rPr lang="en-US" sz="2000" dirty="0" smtClean="0">
                <a:latin typeface="Gill Sans MT" panose="020B0502020104020203" pitchFamily="34" charset="0"/>
                <a:cs typeface="Arial" panose="020B0604020202020204" pitchFamily="34" charset="0"/>
              </a:rPr>
              <a:t>operations and processes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Gill Sans MT" panose="020B0502020104020203" pitchFamily="34" charset="0"/>
                <a:cs typeface="Arial" panose="020B0604020202020204" pitchFamily="34" charset="0"/>
              </a:rPr>
              <a:t>Next </a:t>
            </a:r>
            <a:r>
              <a:rPr lang="en-US" sz="2000" dirty="0">
                <a:latin typeface="Gill Sans MT" panose="020B0502020104020203" pitchFamily="34" charset="0"/>
                <a:cs typeface="Arial" panose="020B0604020202020204" pitchFamily="34" charset="0"/>
              </a:rPr>
              <a:t>Gen </a:t>
            </a:r>
            <a:r>
              <a:rPr lang="en-US" sz="2000" dirty="0" smtClean="0">
                <a:latin typeface="Gill Sans MT" panose="020B0502020104020203" pitchFamily="34" charset="0"/>
                <a:cs typeface="Arial" panose="020B0604020202020204" pitchFamily="34" charset="0"/>
              </a:rPr>
              <a:t>workforce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Gill Sans MT" panose="020B0502020104020203" pitchFamily="34" charset="0"/>
                <a:cs typeface="Arial" panose="020B0604020202020204" pitchFamily="34" charset="0"/>
              </a:rPr>
              <a:t>Diversity </a:t>
            </a:r>
            <a:r>
              <a:rPr lang="en-US" sz="2000" dirty="0">
                <a:latin typeface="Gill Sans MT" panose="020B0502020104020203" pitchFamily="34" charset="0"/>
                <a:cs typeface="Arial" panose="020B0604020202020204" pitchFamily="34" charset="0"/>
              </a:rPr>
              <a:t>(workforce and partnerships)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Gill Sans MT" panose="020B0502020104020203" pitchFamily="34" charset="0"/>
                <a:cs typeface="Arial" panose="020B0604020202020204" pitchFamily="34" charset="0"/>
              </a:rPr>
              <a:t>Creative </a:t>
            </a:r>
            <a:r>
              <a:rPr lang="en-US" sz="2000" dirty="0" smtClean="0">
                <a:latin typeface="Gill Sans MT" panose="020B0502020104020203" pitchFamily="34" charset="0"/>
                <a:cs typeface="Arial" panose="020B0604020202020204" pitchFamily="34" charset="0"/>
              </a:rPr>
              <a:t>partnerships and  engagements</a:t>
            </a:r>
            <a:endParaRPr lang="en-US" sz="2000" dirty="0">
              <a:latin typeface="Gill Sans MT" panose="020B0502020104020203" pitchFamily="34" charset="0"/>
              <a:cs typeface="Arial" panose="020B0604020202020204" pitchFamily="34" charset="0"/>
            </a:endParaRP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395019" y="1091415"/>
            <a:ext cx="7708490" cy="4959378"/>
            <a:chOff x="4395019" y="1091415"/>
            <a:chExt cx="7708490" cy="4959378"/>
          </a:xfrm>
        </p:grpSpPr>
        <p:grpSp>
          <p:nvGrpSpPr>
            <p:cNvPr id="3" name="Group 2"/>
            <p:cNvGrpSpPr/>
            <p:nvPr/>
          </p:nvGrpSpPr>
          <p:grpSpPr>
            <a:xfrm>
              <a:off x="4395019" y="1091415"/>
              <a:ext cx="7708490" cy="4959378"/>
              <a:chOff x="5440943" y="893027"/>
              <a:chExt cx="7122329" cy="4563963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40943" y="893027"/>
                <a:ext cx="5254982" cy="3209574"/>
              </a:xfrm>
              <a:prstGeom prst="rect">
                <a:avLst/>
              </a:prstGeom>
            </p:spPr>
          </p:pic>
          <p:sp>
            <p:nvSpPr>
              <p:cNvPr id="42" name="object 5">
                <a:extLst>
                  <a:ext uri="{FF2B5EF4-FFF2-40B4-BE49-F238E27FC236}">
                    <a16:creationId xmlns:a16="http://schemas.microsoft.com/office/drawing/2014/main" id="{F7AF6205-69EC-41E7-8CA3-FF3D61B8F073}"/>
                  </a:ext>
                </a:extLst>
              </p:cNvPr>
              <p:cNvSpPr txBox="1"/>
              <p:nvPr/>
            </p:nvSpPr>
            <p:spPr>
              <a:xfrm>
                <a:off x="7504322" y="4193043"/>
                <a:ext cx="2348950" cy="1263947"/>
              </a:xfrm>
              <a:prstGeom prst="rect">
                <a:avLst/>
              </a:prstGeom>
              <a:solidFill>
                <a:srgbClr val="00AF50"/>
              </a:solidFill>
            </p:spPr>
            <p:txBody>
              <a:bodyPr vert="horz" wrap="square" lIns="0" tIns="39370" rIns="0" bIns="0" rtlCol="0">
                <a:spAutoFit/>
              </a:bodyPr>
              <a:lstStyle/>
              <a:p>
                <a:pPr marL="90805">
                  <a:lnSpc>
                    <a:spcPts val="1710"/>
                  </a:lnSpc>
                  <a:spcBef>
                    <a:spcPts val="310"/>
                  </a:spcBef>
                </a:pPr>
                <a:r>
                  <a:rPr sz="1600" b="1" u="sng" spc="-30" dirty="0">
                    <a:latin typeface="Corbel" panose="020B0503020204020204" pitchFamily="34" charset="0"/>
                    <a:cs typeface="Leelawadee"/>
                  </a:rPr>
                  <a:t>5</a:t>
                </a:r>
                <a:r>
                  <a:rPr sz="1600" b="1" u="sng" spc="-25" dirty="0">
                    <a:latin typeface="Corbel" panose="020B0503020204020204" pitchFamily="34" charset="0"/>
                    <a:cs typeface="Leelawadee"/>
                  </a:rPr>
                  <a:t> </a:t>
                </a:r>
                <a:r>
                  <a:rPr sz="1600" b="1" u="sng" spc="-35" dirty="0">
                    <a:latin typeface="Corbel" panose="020B0503020204020204" pitchFamily="34" charset="0"/>
                    <a:cs typeface="Leelawadee"/>
                  </a:rPr>
                  <a:t>HBCUs:</a:t>
                </a:r>
                <a:endParaRPr sz="1600" u="sng" dirty="0">
                  <a:latin typeface="Corbel" panose="020B0503020204020204" pitchFamily="34" charset="0"/>
                  <a:cs typeface="Leelawadee"/>
                </a:endParaRPr>
              </a:p>
              <a:p>
                <a:pPr marL="90805" marR="150495">
                  <a:lnSpc>
                    <a:spcPts val="1680"/>
                  </a:lnSpc>
                  <a:spcBef>
                    <a:spcPts val="80"/>
                  </a:spcBef>
                </a:pPr>
                <a:r>
                  <a:rPr sz="1600" b="1" i="1" spc="-25" dirty="0">
                    <a:latin typeface="Corbel" panose="020B0503020204020204" pitchFamily="34" charset="0"/>
                    <a:cs typeface="Leelawadee"/>
                  </a:rPr>
                  <a:t>North Carolina </a:t>
                </a:r>
                <a:r>
                  <a:rPr sz="1600" b="1" i="1" spc="-35" dirty="0">
                    <a:latin typeface="Corbel" panose="020B0503020204020204" pitchFamily="34" charset="0"/>
                    <a:cs typeface="Leelawadee"/>
                  </a:rPr>
                  <a:t>A&amp;T </a:t>
                </a:r>
                <a:r>
                  <a:rPr sz="1600" b="1" i="1" spc="-25" dirty="0">
                    <a:latin typeface="Corbel" panose="020B0503020204020204" pitchFamily="34" charset="0"/>
                    <a:cs typeface="Leelawadee"/>
                  </a:rPr>
                  <a:t>(Lead),  </a:t>
                </a:r>
                <a:endParaRPr lang="en-US" sz="1600" b="1" i="1" spc="-25" dirty="0" smtClean="0">
                  <a:latin typeface="Corbel" panose="020B0503020204020204" pitchFamily="34" charset="0"/>
                  <a:cs typeface="Leelawadee"/>
                </a:endParaRPr>
              </a:p>
              <a:p>
                <a:pPr marL="90805" marR="150495">
                  <a:lnSpc>
                    <a:spcPts val="1680"/>
                  </a:lnSpc>
                  <a:spcBef>
                    <a:spcPts val="80"/>
                  </a:spcBef>
                </a:pPr>
                <a:r>
                  <a:rPr sz="1600" b="1" i="1" spc="-25" dirty="0" smtClean="0">
                    <a:latin typeface="Corbel" panose="020B0503020204020204" pitchFamily="34" charset="0"/>
                    <a:cs typeface="Leelawadee"/>
                  </a:rPr>
                  <a:t>Benedict </a:t>
                </a:r>
                <a:r>
                  <a:rPr sz="1600" b="1" i="1" spc="-25" dirty="0">
                    <a:latin typeface="Corbel" panose="020B0503020204020204" pitchFamily="34" charset="0"/>
                    <a:cs typeface="Leelawadee"/>
                  </a:rPr>
                  <a:t>College,</a:t>
                </a:r>
                <a:endParaRPr sz="1600" b="1" dirty="0">
                  <a:latin typeface="Corbel" panose="020B0503020204020204" pitchFamily="34" charset="0"/>
                  <a:cs typeface="Leelawadee"/>
                </a:endParaRPr>
              </a:p>
              <a:p>
                <a:pPr marL="90805" marR="321310">
                  <a:lnSpc>
                    <a:spcPts val="1680"/>
                  </a:lnSpc>
                </a:pPr>
                <a:r>
                  <a:rPr sz="1600" b="1" i="1" spc="-25" dirty="0">
                    <a:latin typeface="Corbel" panose="020B0503020204020204" pitchFamily="34" charset="0"/>
                    <a:cs typeface="Leelawadee"/>
                  </a:rPr>
                  <a:t>Chicago State</a:t>
                </a:r>
                <a:r>
                  <a:rPr sz="1600" b="1" i="1" spc="-75" dirty="0">
                    <a:latin typeface="Corbel" panose="020B0503020204020204" pitchFamily="34" charset="0"/>
                    <a:cs typeface="Leelawadee"/>
                  </a:rPr>
                  <a:t> </a:t>
                </a:r>
                <a:r>
                  <a:rPr sz="1600" b="1" i="1" spc="-20" dirty="0">
                    <a:latin typeface="Corbel" panose="020B0503020204020204" pitchFamily="34" charset="0"/>
                    <a:cs typeface="Leelawadee"/>
                  </a:rPr>
                  <a:t>University,  </a:t>
                </a:r>
                <a:r>
                  <a:rPr sz="1600" b="1" i="1" spc="-30" dirty="0">
                    <a:latin typeface="Corbel" panose="020B0503020204020204" pitchFamily="34" charset="0"/>
                    <a:cs typeface="Leelawadee"/>
                  </a:rPr>
                  <a:t>Hampton </a:t>
                </a:r>
                <a:r>
                  <a:rPr sz="1600" b="1" i="1" spc="-20" dirty="0">
                    <a:latin typeface="Corbel" panose="020B0503020204020204" pitchFamily="34" charset="0"/>
                    <a:cs typeface="Leelawadee"/>
                  </a:rPr>
                  <a:t>University,  </a:t>
                </a:r>
                <a:r>
                  <a:rPr sz="1600" b="1" i="1" spc="-30" dirty="0">
                    <a:latin typeface="Corbel" panose="020B0503020204020204" pitchFamily="34" charset="0"/>
                    <a:cs typeface="Leelawadee"/>
                  </a:rPr>
                  <a:t>Southern</a:t>
                </a:r>
                <a:r>
                  <a:rPr sz="1600" b="1" i="1" spc="-35" dirty="0">
                    <a:latin typeface="Corbel" panose="020B0503020204020204" pitchFamily="34" charset="0"/>
                    <a:cs typeface="Leelawadee"/>
                  </a:rPr>
                  <a:t> </a:t>
                </a:r>
                <a:r>
                  <a:rPr sz="1600" b="1" i="1" spc="-20" dirty="0">
                    <a:latin typeface="Corbel" panose="020B0503020204020204" pitchFamily="34" charset="0"/>
                    <a:cs typeface="Leelawadee"/>
                  </a:rPr>
                  <a:t>University</a:t>
                </a:r>
                <a:endParaRPr sz="1600" b="1" dirty="0">
                  <a:latin typeface="Corbel" panose="020B0503020204020204" pitchFamily="34" charset="0"/>
                  <a:cs typeface="Leelawadee"/>
                </a:endParaRPr>
              </a:p>
            </p:txBody>
          </p:sp>
          <p:sp>
            <p:nvSpPr>
              <p:cNvPr id="43" name="object 4">
                <a:extLst>
                  <a:ext uri="{FF2B5EF4-FFF2-40B4-BE49-F238E27FC236}">
                    <a16:creationId xmlns:a16="http://schemas.microsoft.com/office/drawing/2014/main" id="{98D71CD2-EC94-4268-A407-744252009D98}"/>
                  </a:ext>
                </a:extLst>
              </p:cNvPr>
              <p:cNvSpPr txBox="1"/>
              <p:nvPr/>
            </p:nvSpPr>
            <p:spPr>
              <a:xfrm>
                <a:off x="9668268" y="3830745"/>
                <a:ext cx="2895004" cy="1252145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vert="horz" wrap="square" lIns="0" tIns="39370" rIns="0" bIns="0" rtlCol="0">
                <a:spAutoFit/>
              </a:bodyPr>
              <a:lstStyle/>
              <a:p>
                <a:pPr marL="91440">
                  <a:lnSpc>
                    <a:spcPts val="1710"/>
                  </a:lnSpc>
                  <a:spcBef>
                    <a:spcPts val="310"/>
                  </a:spcBef>
                </a:pPr>
                <a:r>
                  <a:rPr sz="1600" b="1" u="sng" spc="-30" dirty="0">
                    <a:latin typeface="Corbel" panose="020B0503020204020204" pitchFamily="34" charset="0"/>
                    <a:cs typeface="Leelawadee"/>
                  </a:rPr>
                  <a:t>5</a:t>
                </a:r>
                <a:r>
                  <a:rPr sz="1600" b="1" u="sng" spc="-25" dirty="0">
                    <a:latin typeface="Corbel" panose="020B0503020204020204" pitchFamily="34" charset="0"/>
                    <a:cs typeface="Leelawadee"/>
                  </a:rPr>
                  <a:t> MSIs:</a:t>
                </a:r>
                <a:endParaRPr sz="1600" b="1" u="sng" dirty="0">
                  <a:latin typeface="Corbel" panose="020B0503020204020204" pitchFamily="34" charset="0"/>
                  <a:cs typeface="Leelawadee"/>
                </a:endParaRPr>
              </a:p>
              <a:p>
                <a:pPr marL="91440" marR="144145">
                  <a:lnSpc>
                    <a:spcPts val="1680"/>
                  </a:lnSpc>
                  <a:spcBef>
                    <a:spcPts val="80"/>
                  </a:spcBef>
                </a:pPr>
                <a:r>
                  <a:rPr sz="1600" b="1" i="1" spc="-30" dirty="0">
                    <a:latin typeface="Corbel" panose="020B0503020204020204" pitchFamily="34" charset="0"/>
                    <a:cs typeface="Leelawadee"/>
                  </a:rPr>
                  <a:t>Oklahoma </a:t>
                </a:r>
                <a:r>
                  <a:rPr sz="1600" b="1" i="1" spc="-25" dirty="0">
                    <a:latin typeface="Corbel" panose="020B0503020204020204" pitchFamily="34" charset="0"/>
                    <a:cs typeface="Leelawadee"/>
                  </a:rPr>
                  <a:t>State </a:t>
                </a:r>
                <a:r>
                  <a:rPr sz="1600" b="1" i="1" spc="-20" dirty="0">
                    <a:latin typeface="Corbel" panose="020B0503020204020204" pitchFamily="34" charset="0"/>
                    <a:cs typeface="Leelawadee"/>
                  </a:rPr>
                  <a:t>University</a:t>
                </a:r>
                <a:r>
                  <a:rPr sz="1600" b="1" i="1" spc="-70" dirty="0">
                    <a:latin typeface="Corbel" panose="020B0503020204020204" pitchFamily="34" charset="0"/>
                    <a:cs typeface="Leelawadee"/>
                  </a:rPr>
                  <a:t> </a:t>
                </a:r>
                <a:r>
                  <a:rPr sz="1600" b="1" i="1" spc="-25" dirty="0">
                    <a:latin typeface="Corbel" panose="020B0503020204020204" pitchFamily="34" charset="0"/>
                    <a:cs typeface="Leelawadee"/>
                  </a:rPr>
                  <a:t>(Lead),  </a:t>
                </a:r>
                <a:r>
                  <a:rPr sz="1600" b="1" i="1" spc="-20" dirty="0">
                    <a:latin typeface="Corbel" panose="020B0503020204020204" pitchFamily="34" charset="0"/>
                    <a:cs typeface="Leelawadee"/>
                  </a:rPr>
                  <a:t>Florida </a:t>
                </a:r>
                <a:r>
                  <a:rPr sz="1600" b="1" i="1" spc="-25" dirty="0">
                    <a:latin typeface="Corbel" panose="020B0503020204020204" pitchFamily="34" charset="0"/>
                    <a:cs typeface="Leelawadee"/>
                  </a:rPr>
                  <a:t>International </a:t>
                </a:r>
                <a:r>
                  <a:rPr sz="1600" b="1" i="1" spc="-20" dirty="0">
                    <a:latin typeface="Corbel" panose="020B0503020204020204" pitchFamily="34" charset="0"/>
                    <a:cs typeface="Leelawadee"/>
                  </a:rPr>
                  <a:t>University </a:t>
                </a:r>
                <a:r>
                  <a:rPr sz="1600" b="1" i="1" spc="-10" dirty="0">
                    <a:latin typeface="Corbel" panose="020B0503020204020204" pitchFamily="34" charset="0"/>
                    <a:cs typeface="Leelawadee"/>
                  </a:rPr>
                  <a:t>,  </a:t>
                </a:r>
                <a:r>
                  <a:rPr sz="1600" b="1" i="1" spc="-20" dirty="0">
                    <a:latin typeface="Corbel" panose="020B0503020204020204" pitchFamily="34" charset="0"/>
                    <a:cs typeface="Leelawadee"/>
                  </a:rPr>
                  <a:t>University of</a:t>
                </a:r>
                <a:r>
                  <a:rPr sz="1600" b="1" i="1" spc="-40" dirty="0">
                    <a:latin typeface="Corbel" panose="020B0503020204020204" pitchFamily="34" charset="0"/>
                    <a:cs typeface="Leelawadee"/>
                  </a:rPr>
                  <a:t> </a:t>
                </a:r>
                <a:r>
                  <a:rPr sz="1600" b="1" i="1" spc="-25" dirty="0">
                    <a:latin typeface="Corbel" panose="020B0503020204020204" pitchFamily="34" charset="0"/>
                    <a:cs typeface="Leelawadee"/>
                  </a:rPr>
                  <a:t>Houston,</a:t>
                </a:r>
                <a:endParaRPr sz="1600" b="1" dirty="0">
                  <a:latin typeface="Corbel" panose="020B0503020204020204" pitchFamily="34" charset="0"/>
                  <a:cs typeface="Leelawadee"/>
                </a:endParaRPr>
              </a:p>
              <a:p>
                <a:pPr marL="91440" marR="516255">
                  <a:lnSpc>
                    <a:spcPts val="1680"/>
                  </a:lnSpc>
                </a:pPr>
                <a:r>
                  <a:rPr sz="1600" b="1" i="1" spc="-20" dirty="0">
                    <a:latin typeface="Corbel" panose="020B0503020204020204" pitchFamily="34" charset="0"/>
                    <a:cs typeface="Leelawadee"/>
                  </a:rPr>
                  <a:t>University </a:t>
                </a:r>
                <a:r>
                  <a:rPr sz="1600" b="1" i="1" spc="-25" dirty="0">
                    <a:latin typeface="Corbel" panose="020B0503020204020204" pitchFamily="34" charset="0"/>
                    <a:cs typeface="Leelawadee"/>
                  </a:rPr>
                  <a:t>of </a:t>
                </a:r>
                <a:r>
                  <a:rPr sz="1600" b="1" i="1" spc="-35" dirty="0">
                    <a:latin typeface="Corbel" panose="020B0503020204020204" pitchFamily="34" charset="0"/>
                    <a:cs typeface="Leelawadee"/>
                  </a:rPr>
                  <a:t>New </a:t>
                </a:r>
                <a:r>
                  <a:rPr sz="1600" b="1" i="1" spc="-25" dirty="0">
                    <a:latin typeface="Corbel" panose="020B0503020204020204" pitchFamily="34" charset="0"/>
                    <a:cs typeface="Leelawadee"/>
                  </a:rPr>
                  <a:t>Mexico,  </a:t>
                </a:r>
                <a:r>
                  <a:rPr sz="1600" b="1" i="1" spc="-20" dirty="0">
                    <a:latin typeface="Corbel" panose="020B0503020204020204" pitchFamily="34" charset="0"/>
                    <a:cs typeface="Leelawadee"/>
                  </a:rPr>
                  <a:t>University </a:t>
                </a:r>
                <a:r>
                  <a:rPr sz="1600" b="1" i="1" spc="-25" dirty="0">
                    <a:latin typeface="Corbel" panose="020B0503020204020204" pitchFamily="34" charset="0"/>
                    <a:cs typeface="Leelawadee"/>
                  </a:rPr>
                  <a:t>of Texas </a:t>
                </a:r>
                <a:r>
                  <a:rPr sz="1600" b="1" i="1" spc="-20" dirty="0">
                    <a:latin typeface="Corbel" panose="020B0503020204020204" pitchFamily="34" charset="0"/>
                    <a:cs typeface="Leelawadee"/>
                  </a:rPr>
                  <a:t>at El</a:t>
                </a:r>
                <a:r>
                  <a:rPr sz="1600" b="1" i="1" spc="-85" dirty="0">
                    <a:latin typeface="Corbel" panose="020B0503020204020204" pitchFamily="34" charset="0"/>
                    <a:cs typeface="Leelawadee"/>
                  </a:rPr>
                  <a:t> </a:t>
                </a:r>
                <a:r>
                  <a:rPr sz="1600" b="1" i="1" spc="-25" dirty="0">
                    <a:latin typeface="Corbel" panose="020B0503020204020204" pitchFamily="34" charset="0"/>
                    <a:cs typeface="Leelawadee"/>
                  </a:rPr>
                  <a:t>Paso</a:t>
                </a:r>
                <a:endParaRPr sz="1600" b="1" dirty="0">
                  <a:latin typeface="Corbel" panose="020B0503020204020204" pitchFamily="34" charset="0"/>
                  <a:cs typeface="Leelawadee"/>
                </a:endParaRPr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391D355-AA2D-1742-B5BB-184E47439C57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844751" y="4472738"/>
              <a:ext cx="1270299" cy="1158500"/>
            </a:xfrm>
            <a:prstGeom prst="rect">
              <a:avLst/>
            </a:prstGeom>
          </p:spPr>
        </p:pic>
      </p:grpSp>
      <p:sp>
        <p:nvSpPr>
          <p:cNvPr id="11" name="Rectangle 10" descr="&quot;&quot;">
            <a:extLst>
              <a:ext uri="{FF2B5EF4-FFF2-40B4-BE49-F238E27FC236}">
                <a16:creationId xmlns:a16="http://schemas.microsoft.com/office/drawing/2014/main" id="{E182D8B1-2B56-E542-8F75-7841493C15FE}"/>
              </a:ext>
            </a:extLst>
          </p:cNvPr>
          <p:cNvSpPr/>
          <p:nvPr/>
        </p:nvSpPr>
        <p:spPr>
          <a:xfrm>
            <a:off x="638826" y="5776484"/>
            <a:ext cx="5476224" cy="910754"/>
          </a:xfrm>
          <a:prstGeom prst="rect">
            <a:avLst/>
          </a:prstGeom>
          <a:solidFill>
            <a:schemeClr val="bg1"/>
          </a:solidFill>
          <a:ln w="57150">
            <a:solidFill>
              <a:srgbClr val="66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660066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7 </a:t>
            </a:r>
            <a:r>
              <a:rPr lang="en-US" sz="2000" dirty="0">
                <a:solidFill>
                  <a:srgbClr val="660066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of 13 Principal Investigators </a:t>
            </a:r>
            <a:r>
              <a:rPr lang="en-US" sz="2000" dirty="0" smtClean="0">
                <a:solidFill>
                  <a:srgbClr val="660066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in the University Leadership Initiative are </a:t>
            </a:r>
            <a:r>
              <a:rPr lang="en-US" sz="2000" dirty="0">
                <a:solidFill>
                  <a:srgbClr val="660066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first time NASA </a:t>
            </a:r>
            <a:r>
              <a:rPr lang="en-US" sz="2000" dirty="0" smtClean="0">
                <a:solidFill>
                  <a:srgbClr val="660066"/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Grantees</a:t>
            </a:r>
            <a:endParaRPr lang="en-US" sz="2000" dirty="0">
              <a:solidFill>
                <a:srgbClr val="660066"/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82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4033564" y="-4781"/>
            <a:ext cx="7500634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lvl="0">
              <a:defRPr/>
            </a:pPr>
            <a:r>
              <a:rPr lang="en-US" sz="3200" kern="0" dirty="0">
                <a:solidFill>
                  <a:prstClr val="white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To deliver aviation concepts and solutions for NASA ARMD and the aeronautics community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16061" y="6927"/>
            <a:ext cx="3581593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defRPr sz="4000" b="0" i="0" u="none" strike="noStrike" cap="none">
                <a:solidFill>
                  <a:srgbClr val="19BBD5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BBD5"/>
              </a:buClr>
              <a:buSzPts val="4000"/>
              <a:buFont typeface="Nixie One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  <a:sym typeface="Nixie One"/>
              </a:rPr>
              <a:t>A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  <a:sym typeface="Nixie One"/>
              </a:rPr>
              <a:t>viation Outcomes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cs typeface="Gill Sans" panose="020B0502020104020203" pitchFamily="34" charset="-79"/>
              <a:sym typeface="Nixie One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3797654" y="0"/>
            <a:ext cx="0" cy="7758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105202" y="1068046"/>
            <a:ext cx="2726932" cy="2902766"/>
            <a:chOff x="105202" y="1068046"/>
            <a:chExt cx="2726932" cy="2902766"/>
          </a:xfrm>
        </p:grpSpPr>
        <p:sp>
          <p:nvSpPr>
            <p:cNvPr id="9" name="TextBox 8"/>
            <p:cNvSpPr txBox="1"/>
            <p:nvPr/>
          </p:nvSpPr>
          <p:spPr>
            <a:xfrm>
              <a:off x="105202" y="2616595"/>
              <a:ext cx="2726932" cy="135421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US" b="1" dirty="0"/>
            </a:p>
            <a:p>
              <a:pPr algn="ctr"/>
              <a:r>
                <a:rPr lang="en-US" sz="1600" dirty="0" smtClean="0"/>
                <a:t>Globally recognized research in computational tools, materials research, autonomous capability…</a:t>
              </a:r>
              <a:endParaRPr lang="en-US" sz="1600" dirty="0"/>
            </a:p>
          </p:txBody>
        </p:sp>
        <p:pic>
          <p:nvPicPr>
            <p:cNvPr id="10" name="Picture 3" descr="A group of people standing in front of a sign&#10;&#10;Description automatically generated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889" r="10798" b="28597"/>
            <a:stretch/>
          </p:blipFill>
          <p:spPr bwMode="auto">
            <a:xfrm>
              <a:off x="372009" y="1068046"/>
              <a:ext cx="2116551" cy="1855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3360278" y="2062807"/>
            <a:ext cx="3374388" cy="2643075"/>
            <a:chOff x="3098941" y="1174841"/>
            <a:chExt cx="3374388" cy="2643075"/>
          </a:xfrm>
        </p:grpSpPr>
        <p:sp>
          <p:nvSpPr>
            <p:cNvPr id="14" name="TextBox 13"/>
            <p:cNvSpPr txBox="1"/>
            <p:nvPr/>
          </p:nvSpPr>
          <p:spPr>
            <a:xfrm>
              <a:off x="3098941" y="2740698"/>
              <a:ext cx="3374388" cy="10772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endParaRPr lang="en-US" sz="1600" b="1" dirty="0">
                <a:solidFill>
                  <a:srgbClr val="000099"/>
                </a:solidFill>
              </a:endParaRPr>
            </a:p>
            <a:p>
              <a:pPr algn="ctr"/>
              <a:r>
                <a:rPr lang="en-US" sz="1600" dirty="0" smtClean="0"/>
                <a:t>Transferring our research outcomes to government and industry stakeholders</a:t>
              </a:r>
              <a:endParaRPr lang="en-US" sz="1600" dirty="0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51" t="13333" r="15597" b="15556"/>
            <a:stretch/>
          </p:blipFill>
          <p:spPr>
            <a:xfrm>
              <a:off x="3580227" y="1174841"/>
              <a:ext cx="2285803" cy="1784041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727039" y="5093134"/>
            <a:ext cx="5585626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Gill Sans MT" panose="020B0502020104020203" pitchFamily="34" charset="0"/>
              </a:rPr>
              <a:t>FISCAL YEAR 2020 RESULTS</a:t>
            </a:r>
          </a:p>
          <a:p>
            <a:pPr algn="ctr"/>
            <a:r>
              <a:rPr lang="en-US" dirty="0" smtClean="0">
                <a:latin typeface="Gill Sans MT" panose="020B0502020104020203" pitchFamily="34" charset="0"/>
              </a:rPr>
              <a:t>125 </a:t>
            </a:r>
            <a:r>
              <a:rPr lang="en-US" dirty="0">
                <a:latin typeface="Gill Sans MT" panose="020B0502020104020203" pitchFamily="34" charset="0"/>
              </a:rPr>
              <a:t>conference papers, 125 peer reviewed publications, 20 patents…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88409" y="4997597"/>
            <a:ext cx="2076822" cy="10464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102870" algn="ctr"/>
            <a:endParaRPr lang="en-US" sz="1550" dirty="0" smtClean="0"/>
          </a:p>
          <a:p>
            <a:pPr marL="102870" algn="ctr"/>
            <a:r>
              <a:rPr lang="en-US" sz="1550" dirty="0" smtClean="0"/>
              <a:t>Contributions to the body of knowledge</a:t>
            </a:r>
          </a:p>
          <a:p>
            <a:pPr marL="102870" algn="ctr"/>
            <a:endParaRPr lang="en-US" sz="1550" dirty="0"/>
          </a:p>
        </p:txBody>
      </p:sp>
      <p:grpSp>
        <p:nvGrpSpPr>
          <p:cNvPr id="7" name="Group 6"/>
          <p:cNvGrpSpPr/>
          <p:nvPr/>
        </p:nvGrpSpPr>
        <p:grpSpPr>
          <a:xfrm>
            <a:off x="7557489" y="2312471"/>
            <a:ext cx="2531430" cy="3981755"/>
            <a:chOff x="7084440" y="1084293"/>
            <a:chExt cx="2531430" cy="3981755"/>
          </a:xfrm>
        </p:grpSpPr>
        <p:pic>
          <p:nvPicPr>
            <p:cNvPr id="1026" name="Picture 2" descr="View Recent Issues | Proceedings of the IEE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4440" y="1084293"/>
              <a:ext cx="1878410" cy="25515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82263" y="1465737"/>
              <a:ext cx="1828800" cy="2505075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7488737" y="1999375"/>
              <a:ext cx="2127133" cy="3066673"/>
              <a:chOff x="9341110" y="2249764"/>
              <a:chExt cx="2127133" cy="3066673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541817A0-D44A-A344-94FD-F7C5FA80B0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41110" y="2249764"/>
                <a:ext cx="1820149" cy="2389933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77566C0F-F6F7-464A-9CA9-EEFD70490E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643427" y="2878037"/>
                <a:ext cx="1824816" cy="2438400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96903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>
            <a:extLst>
              <a:ext uri="{FF2B5EF4-FFF2-40B4-BE49-F238E27FC236}">
                <a16:creationId xmlns:a16="http://schemas.microsoft.com/office/drawing/2014/main" id="{7E06AD36-67A4-454D-92AE-FC4013FEA4EE}"/>
              </a:ext>
            </a:extLst>
          </p:cNvPr>
          <p:cNvSpPr txBox="1"/>
          <p:nvPr/>
        </p:nvSpPr>
        <p:spPr>
          <a:xfrm>
            <a:off x="0" y="32946"/>
            <a:ext cx="12192000" cy="6858000"/>
          </a:xfrm>
          <a:prstGeom prst="rect">
            <a:avLst/>
          </a:prstGeom>
          <a:solidFill>
            <a:srgbClr val="071B2B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33" descr="1_we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75608" y="6386555"/>
            <a:ext cx="317152" cy="31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4" descr="2_we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44381" y="6386556"/>
            <a:ext cx="317152" cy="31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5" descr="3_web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13154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7" descr="5_web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50700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8" descr="6_web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19471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91ADF3F-202F-C540-8A56-5C7A02E708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4688" y1="50543" x2="54688" y2="50543"/>
                        <a14:foregroundMark x1="51042" y1="46739" x2="51042" y2="46739"/>
                        <a14:foregroundMark x1="42188" y1="58152" x2="42188" y2="58152"/>
                        <a14:foregroundMark x1="53646" y1="65761" x2="53646" y2="65761"/>
                        <a14:foregroundMark x1="41667" y1="65217" x2="41667" y2="65217"/>
                        <a14:foregroundMark x1="42708" y1="59239" x2="42708" y2="59239"/>
                        <a14:foregroundMark x1="44792" y1="54891" x2="44792" y2="54891"/>
                        <a14:foregroundMark x1="92708" y1="43478" x2="92708" y2="43478"/>
                        <a14:foregroundMark x1="91667" y1="50000" x2="91667" y2="50000"/>
                        <a14:foregroundMark x1="82292" y1="21196" x2="82292" y2="21196"/>
                        <a14:foregroundMark x1="84375" y1="21196" x2="84375" y2="21196"/>
                        <a14:foregroundMark x1="86458" y1="26087" x2="86458" y2="26087"/>
                        <a14:foregroundMark x1="88542" y1="32609" x2="86979" y2="25000"/>
                        <a14:foregroundMark x1="87500" y1="27174" x2="87500" y2="27174"/>
                        <a14:foregroundMark x1="85938" y1="25000" x2="85938" y2="25000"/>
                        <a14:foregroundMark x1="80208" y1="19565" x2="80208" y2="19565"/>
                        <a14:foregroundMark x1="73958" y1="13587" x2="73958" y2="13587"/>
                        <a14:foregroundMark x1="69792" y1="10326" x2="69792" y2="10326"/>
                        <a14:foregroundMark x1="63021" y1="7609" x2="63021" y2="7609"/>
                        <a14:foregroundMark x1="56771" y1="5435" x2="56771" y2="5435"/>
                        <a14:foregroundMark x1="7813" y1="51087" x2="7813" y2="51087"/>
                        <a14:foregroundMark x1="9896" y1="36413" x2="9896" y2="36413"/>
                        <a14:foregroundMark x1="7813" y1="42935" x2="7813" y2="42935"/>
                        <a14:foregroundMark x1="13542" y1="25000" x2="13542" y2="25000"/>
                        <a14:foregroundMark x1="20313" y1="18478" x2="20313" y2="18478"/>
                        <a14:foregroundMark x1="86979" y1="29348" x2="86979" y2="29348"/>
                        <a14:foregroundMark x1="88021" y1="34783" x2="88021" y2="34783"/>
                        <a14:foregroundMark x1="89063" y1="35326" x2="89063" y2="35326"/>
                        <a14:foregroundMark x1="89063" y1="35326" x2="89063" y2="35326"/>
                        <a14:foregroundMark x1="88021" y1="39674" x2="88021" y2="39674"/>
                        <a14:foregroundMark x1="88021" y1="39674" x2="88021" y2="39674"/>
                        <a14:foregroundMark x1="90104" y1="41848" x2="90104" y2="41848"/>
                        <a14:foregroundMark x1="90625" y1="41304" x2="90625" y2="41304"/>
                        <a14:foregroundMark x1="90625" y1="39674" x2="90625" y2="39674"/>
                        <a14:foregroundMark x1="90625" y1="39130" x2="90625" y2="39130"/>
                        <a14:foregroundMark x1="64063" y1="32065" x2="64063" y2="32065"/>
                        <a14:foregroundMark x1="70833" y1="33696" x2="70833" y2="336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57312" y="6373262"/>
            <a:ext cx="380266" cy="349161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E2C9C2A7-EF8A-9046-892C-B70529DCD42E}"/>
              </a:ext>
            </a:extLst>
          </p:cNvPr>
          <p:cNvSpPr txBox="1"/>
          <p:nvPr/>
        </p:nvSpPr>
        <p:spPr>
          <a:xfrm>
            <a:off x="126211" y="32375"/>
            <a:ext cx="6810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T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ransformative 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A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eronautics </a:t>
            </a: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C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oncepts Program </a:t>
            </a:r>
          </a:p>
        </p:txBody>
      </p:sp>
      <p:pic>
        <p:nvPicPr>
          <p:cNvPr id="113" name="Picture 14" descr="NASA insigniaCMYK">
            <a:extLst>
              <a:ext uri="{FF2B5EF4-FFF2-40B4-BE49-F238E27FC236}">
                <a16:creationId xmlns:a16="http://schemas.microsoft.com/office/drawing/2014/main" id="{1CCA8300-51FE-FD47-B55B-6321F82D9FC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50701" y="187816"/>
            <a:ext cx="771296" cy="61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/>
          <p:cNvGrpSpPr/>
          <p:nvPr/>
        </p:nvGrpSpPr>
        <p:grpSpPr>
          <a:xfrm>
            <a:off x="440280" y="2198945"/>
            <a:ext cx="826535" cy="3685283"/>
            <a:chOff x="440280" y="2198945"/>
            <a:chExt cx="826535" cy="368528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2C9C2A7-EF8A-9046-892C-B70529DCD42E}"/>
                </a:ext>
              </a:extLst>
            </p:cNvPr>
            <p:cNvSpPr txBox="1"/>
            <p:nvPr/>
          </p:nvSpPr>
          <p:spPr>
            <a:xfrm>
              <a:off x="451799" y="2198945"/>
              <a:ext cx="8043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ACCBF9"/>
                  </a:solidFill>
                  <a:effectLst/>
                  <a:uLnTx/>
                  <a:uFillTx/>
                  <a:latin typeface="Gill Sans MT" panose="020B0502020104020203" pitchFamily="34" charset="0"/>
                  <a:cs typeface="Gill Sans" panose="020B0502020104020203" pitchFamily="34" charset="-79"/>
                </a:rPr>
                <a:t>T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2C9C2A7-EF8A-9046-892C-B70529DCD42E}"/>
                </a:ext>
              </a:extLst>
            </p:cNvPr>
            <p:cNvSpPr txBox="1"/>
            <p:nvPr/>
          </p:nvSpPr>
          <p:spPr>
            <a:xfrm>
              <a:off x="462497" y="4960898"/>
              <a:ext cx="8043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ACCBF9"/>
                  </a:solidFill>
                  <a:effectLst/>
                  <a:uLnTx/>
                  <a:uFillTx/>
                  <a:latin typeface="Gill Sans MT" panose="020B0502020104020203" pitchFamily="34" charset="0"/>
                  <a:cs typeface="Gill Sans" panose="020B0502020104020203" pitchFamily="34" charset="-79"/>
                </a:rPr>
                <a:t>C</a:t>
              </a:r>
              <a:endPara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2C9C2A7-EF8A-9046-892C-B70529DCD42E}"/>
                </a:ext>
              </a:extLst>
            </p:cNvPr>
            <p:cNvSpPr txBox="1"/>
            <p:nvPr/>
          </p:nvSpPr>
          <p:spPr>
            <a:xfrm>
              <a:off x="440280" y="3467188"/>
              <a:ext cx="80431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ACCBF9"/>
                  </a:solidFill>
                  <a:effectLst/>
                  <a:uLnTx/>
                  <a:uFillTx/>
                  <a:latin typeface="Gill Sans MT" panose="020B0502020104020203" pitchFamily="34" charset="0"/>
                  <a:cs typeface="Gill Sans" panose="020B0502020104020203" pitchFamily="34" charset="-79"/>
                </a:rPr>
                <a:t>A</a:t>
              </a:r>
              <a:r>
                <a:rPr kumimoji="0" lang="en-US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ACCBF9"/>
                  </a:solidFill>
                  <a:effectLst/>
                  <a:uLnTx/>
                  <a:uFillTx/>
                  <a:latin typeface="Gill Sans" panose="020B0502020104020203" pitchFamily="34" charset="-79"/>
                  <a:ea typeface="+mn-ea"/>
                  <a:cs typeface="Gill Sans" panose="020B0502020104020203" pitchFamily="34" charset="-79"/>
                </a:rPr>
                <a:t> </a:t>
              </a:r>
            </a:p>
          </p:txBody>
        </p:sp>
      </p:grpSp>
      <p:pic>
        <p:nvPicPr>
          <p:cNvPr id="39" name="Picture 33" descr="1_web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75608" y="6386555"/>
            <a:ext cx="317152" cy="31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4" descr="2_web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44381" y="6386556"/>
            <a:ext cx="317152" cy="31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35" descr="3_web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13154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7" descr="5_web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50700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38" descr="6_web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19471" y="6386555"/>
            <a:ext cx="317152" cy="317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91ADF3F-202F-C540-8A56-5C7A02E708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4688" y1="50543" x2="54688" y2="50543"/>
                        <a14:foregroundMark x1="51042" y1="46739" x2="51042" y2="46739"/>
                        <a14:foregroundMark x1="42188" y1="58152" x2="42188" y2="58152"/>
                        <a14:foregroundMark x1="53646" y1="65761" x2="53646" y2="65761"/>
                        <a14:foregroundMark x1="41667" y1="65217" x2="41667" y2="65217"/>
                        <a14:foregroundMark x1="42708" y1="59239" x2="42708" y2="59239"/>
                        <a14:foregroundMark x1="44792" y1="54891" x2="44792" y2="54891"/>
                        <a14:foregroundMark x1="92708" y1="43478" x2="92708" y2="43478"/>
                        <a14:foregroundMark x1="91667" y1="50000" x2="91667" y2="50000"/>
                        <a14:foregroundMark x1="82292" y1="21196" x2="82292" y2="21196"/>
                        <a14:foregroundMark x1="84375" y1="21196" x2="84375" y2="21196"/>
                        <a14:foregroundMark x1="86458" y1="26087" x2="86458" y2="26087"/>
                        <a14:foregroundMark x1="88542" y1="32609" x2="86979" y2="25000"/>
                        <a14:foregroundMark x1="87500" y1="27174" x2="87500" y2="27174"/>
                        <a14:foregroundMark x1="85938" y1="25000" x2="85938" y2="25000"/>
                        <a14:foregroundMark x1="80208" y1="19565" x2="80208" y2="19565"/>
                        <a14:foregroundMark x1="73958" y1="13587" x2="73958" y2="13587"/>
                        <a14:foregroundMark x1="69792" y1="10326" x2="69792" y2="10326"/>
                        <a14:foregroundMark x1="63021" y1="7609" x2="63021" y2="7609"/>
                        <a14:foregroundMark x1="56771" y1="5435" x2="56771" y2="5435"/>
                        <a14:foregroundMark x1="7813" y1="51087" x2="7813" y2="51087"/>
                        <a14:foregroundMark x1="9896" y1="36413" x2="9896" y2="36413"/>
                        <a14:foregroundMark x1="7813" y1="42935" x2="7813" y2="42935"/>
                        <a14:foregroundMark x1="13542" y1="25000" x2="13542" y2="25000"/>
                        <a14:foregroundMark x1="20313" y1="18478" x2="20313" y2="18478"/>
                        <a14:foregroundMark x1="86979" y1="29348" x2="86979" y2="29348"/>
                        <a14:foregroundMark x1="88021" y1="34783" x2="88021" y2="34783"/>
                        <a14:foregroundMark x1="89063" y1="35326" x2="89063" y2="35326"/>
                        <a14:foregroundMark x1="89063" y1="35326" x2="89063" y2="35326"/>
                        <a14:foregroundMark x1="88021" y1="39674" x2="88021" y2="39674"/>
                        <a14:foregroundMark x1="88021" y1="39674" x2="88021" y2="39674"/>
                        <a14:foregroundMark x1="90104" y1="41848" x2="90104" y2="41848"/>
                        <a14:foregroundMark x1="90625" y1="41304" x2="90625" y2="41304"/>
                        <a14:foregroundMark x1="90625" y1="39674" x2="90625" y2="39674"/>
                        <a14:foregroundMark x1="90625" y1="39130" x2="90625" y2="39130"/>
                        <a14:foregroundMark x1="64063" y1="32065" x2="64063" y2="32065"/>
                        <a14:foregroundMark x1="70833" y1="33696" x2="70833" y2="3369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57312" y="6373262"/>
            <a:ext cx="380266" cy="349161"/>
          </a:xfrm>
          <a:prstGeom prst="rect">
            <a:avLst/>
          </a:prstGeom>
        </p:spPr>
      </p:pic>
      <p:pic>
        <p:nvPicPr>
          <p:cNvPr id="48" name="Picture 14" descr="NASA insigniaCMYK">
            <a:extLst>
              <a:ext uri="{FF2B5EF4-FFF2-40B4-BE49-F238E27FC236}">
                <a16:creationId xmlns:a16="http://schemas.microsoft.com/office/drawing/2014/main" id="{1CCA8300-51FE-FD47-B55B-6321F82D9FC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50701" y="187816"/>
            <a:ext cx="771296" cy="61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6E4337F-AE22-C541-8DA4-22195C3A912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855" y="2601506"/>
            <a:ext cx="3261914" cy="1905391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5552351" y="783593"/>
            <a:ext cx="3067839" cy="2222534"/>
            <a:chOff x="5442181" y="783593"/>
            <a:chExt cx="3067839" cy="2222534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442181" y="804853"/>
              <a:ext cx="3067839" cy="2201274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A891EF5-A21D-4D38-BAD9-4546A502C058}"/>
                </a:ext>
              </a:extLst>
            </p:cNvPr>
            <p:cNvSpPr txBox="1"/>
            <p:nvPr/>
          </p:nvSpPr>
          <p:spPr>
            <a:xfrm>
              <a:off x="5445589" y="783593"/>
              <a:ext cx="3064431" cy="2201266"/>
            </a:xfrm>
            <a:prstGeom prst="rect">
              <a:avLst/>
            </a:prstGeom>
            <a:noFill/>
            <a:ln w="50800"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9A97B40-0A5D-4963-BD20-C34FF40C246E}"/>
              </a:ext>
            </a:extLst>
          </p:cNvPr>
          <p:cNvGrpSpPr/>
          <p:nvPr/>
        </p:nvGrpSpPr>
        <p:grpSpPr>
          <a:xfrm>
            <a:off x="4837907" y="3027387"/>
            <a:ext cx="3773882" cy="2189350"/>
            <a:chOff x="6300619" y="-2124897"/>
            <a:chExt cx="3733565" cy="218935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3E01324-2BDB-9942-A376-DE0D1B9393E8}"/>
                </a:ext>
              </a:extLst>
            </p:cNvPr>
            <p:cNvSpPr txBox="1"/>
            <p:nvPr/>
          </p:nvSpPr>
          <p:spPr>
            <a:xfrm>
              <a:off x="6346696" y="-2124897"/>
              <a:ext cx="3687488" cy="2189350"/>
            </a:xfrm>
            <a:prstGeom prst="rect">
              <a:avLst/>
            </a:prstGeom>
            <a:noFill/>
            <a:ln w="50800"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17F81AE2-C3F6-41EF-A11D-FBB1D6ED3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300619" y="-2107447"/>
              <a:ext cx="3693088" cy="2143957"/>
            </a:xfrm>
            <a:prstGeom prst="rect">
              <a:avLst/>
            </a:prstGeom>
          </p:spPr>
        </p:pic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53E01324-2BDB-9942-A376-DE0D1B9393E8}"/>
              </a:ext>
            </a:extLst>
          </p:cNvPr>
          <p:cNvSpPr txBox="1"/>
          <p:nvPr/>
        </p:nvSpPr>
        <p:spPr>
          <a:xfrm>
            <a:off x="8658363" y="2601506"/>
            <a:ext cx="3327406" cy="1898275"/>
          </a:xfrm>
          <a:prstGeom prst="rect">
            <a:avLst/>
          </a:prstGeom>
          <a:noFill/>
          <a:ln w="508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ACCBF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1090368F-A84D-974B-BD7C-279A357A8D4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68493" y="4731345"/>
            <a:ext cx="1619664" cy="1619664"/>
          </a:xfrm>
          <a:prstGeom prst="rect">
            <a:avLst/>
          </a:prstGeom>
        </p:spPr>
      </p:pic>
      <p:pic>
        <p:nvPicPr>
          <p:cNvPr id="57" name="Picture 8" descr="Tech Converg.logo.png">
            <a:extLst>
              <a:ext uri="{FF2B5EF4-FFF2-40B4-BE49-F238E27FC236}">
                <a16:creationId xmlns:a16="http://schemas.microsoft.com/office/drawing/2014/main" id="{0B66E932-BF99-9D45-91B7-693E6AB90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2669" y="416731"/>
            <a:ext cx="1373919" cy="137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8" name="Group 57"/>
          <p:cNvGrpSpPr/>
          <p:nvPr/>
        </p:nvGrpSpPr>
        <p:grpSpPr>
          <a:xfrm>
            <a:off x="5489738" y="5712166"/>
            <a:ext cx="2466482" cy="914400"/>
            <a:chOff x="5514894" y="5634864"/>
            <a:chExt cx="2466482" cy="914400"/>
          </a:xfrm>
        </p:grpSpPr>
        <p:sp>
          <p:nvSpPr>
            <p:cNvPr id="59" name="TextBox 58"/>
            <p:cNvSpPr txBox="1"/>
            <p:nvPr/>
          </p:nvSpPr>
          <p:spPr>
            <a:xfrm>
              <a:off x="5514894" y="5634864"/>
              <a:ext cx="954107" cy="9144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txBody>
            <a:bodyPr wrap="none" rtlCol="0">
              <a:spAutoFit/>
            </a:bodyPr>
            <a:lstStyle/>
            <a:p>
              <a:pPr lvl="0" algn="ctr" fontAlgn="ctr">
                <a:defRPr/>
              </a:pPr>
              <a:r>
                <a:rPr lang="en-US" sz="54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r>
                <a:rPr lang="en-US" sz="54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485730" y="5634864"/>
              <a:ext cx="1495646" cy="9144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txBody>
            <a:bodyPr wrap="square" rtlCol="0" anchor="ctr">
              <a:spAutoFit/>
            </a:bodyPr>
            <a:lstStyle/>
            <a:p>
              <a:pPr lvl="0" fontAlgn="ctr">
                <a:defRPr/>
              </a:pPr>
              <a:r>
                <a:rPr lang="en-US" sz="20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University</a:t>
              </a:r>
              <a:r>
                <a:rPr lang="en-US" sz="20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smtClean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Innovation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A9DC225A-B028-C043-A695-5B5BEFC5C19B}"/>
              </a:ext>
            </a:extLst>
          </p:cNvPr>
          <p:cNvSpPr txBox="1"/>
          <p:nvPr/>
        </p:nvSpPr>
        <p:spPr>
          <a:xfrm>
            <a:off x="8647994" y="1768938"/>
            <a:ext cx="2540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lang="en-US" sz="1600" dirty="0">
                <a:solidFill>
                  <a:srgbClr val="ACCBF9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Re-imagining Efforts </a:t>
            </a:r>
            <a:r>
              <a:rPr lang="en-US" sz="1600" dirty="0" smtClean="0">
                <a:solidFill>
                  <a:srgbClr val="ACCBF9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Toward </a:t>
            </a:r>
            <a:r>
              <a:rPr lang="en-US" sz="1600" dirty="0">
                <a:solidFill>
                  <a:srgbClr val="ACCBF9"/>
                </a:solidFill>
                <a:latin typeface="Gill Sans MT" panose="020B0502020104020203" pitchFamily="34" charset="0"/>
                <a:cs typeface="Gill Sans" panose="020B0502020104020203" pitchFamily="34" charset="-79"/>
              </a:rPr>
              <a:t>Transformative Innovation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82ED76B-2D76-8F41-9D02-F3BD6E157AFD}"/>
              </a:ext>
            </a:extLst>
          </p:cNvPr>
          <p:cNvSpPr txBox="1"/>
          <p:nvPr/>
        </p:nvSpPr>
        <p:spPr bwMode="hidden">
          <a:xfrm>
            <a:off x="4934354" y="5296310"/>
            <a:ext cx="3912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Expanding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Network of University Leaders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D612658-9AA2-4B4A-81B7-DA33DFE87C14}"/>
              </a:ext>
            </a:extLst>
          </p:cNvPr>
          <p:cNvSpPr txBox="1"/>
          <p:nvPr/>
        </p:nvSpPr>
        <p:spPr>
          <a:xfrm>
            <a:off x="8932536" y="4511621"/>
            <a:ext cx="28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Developing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rPr>
              <a:t>Cutting-Edge Tools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244598" y="2391289"/>
            <a:ext cx="3092074" cy="3544120"/>
            <a:chOff x="1244598" y="2391289"/>
            <a:chExt cx="3092074" cy="354412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2C9C2A7-EF8A-9046-892C-B70529DCD42E}"/>
                </a:ext>
              </a:extLst>
            </p:cNvPr>
            <p:cNvSpPr txBox="1"/>
            <p:nvPr/>
          </p:nvSpPr>
          <p:spPr>
            <a:xfrm>
              <a:off x="1244598" y="2391289"/>
              <a:ext cx="26389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ACCBF9"/>
                  </a:solidFill>
                  <a:effectLst/>
                  <a:uLnTx/>
                  <a:uFillTx/>
                  <a:latin typeface="Gill Sans MT" panose="020B0502020104020203" pitchFamily="34" charset="0"/>
                  <a:cs typeface="Gill Sans" panose="020B0502020104020203" pitchFamily="34" charset="-79"/>
                </a:rPr>
                <a:t>T</a:t>
              </a: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ACCBF9"/>
                  </a:solidFill>
                  <a:effectLst/>
                  <a:uLnTx/>
                  <a:uFillTx/>
                  <a:latin typeface="Gill Sans MT" panose="020B0502020104020203" pitchFamily="34" charset="0"/>
                  <a:cs typeface="Gill Sans" panose="020B0502020104020203" pitchFamily="34" charset="-79"/>
                </a:rPr>
                <a:t>ransformation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2C9C2A7-EF8A-9046-892C-B70529DCD42E}"/>
                </a:ext>
              </a:extLst>
            </p:cNvPr>
            <p:cNvSpPr txBox="1"/>
            <p:nvPr/>
          </p:nvSpPr>
          <p:spPr>
            <a:xfrm>
              <a:off x="1287272" y="3436929"/>
              <a:ext cx="30479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ACCBF9"/>
                  </a:solidFill>
                  <a:effectLst/>
                  <a:uLnTx/>
                  <a:uFillTx/>
                  <a:latin typeface="Gill Sans MT" panose="020B0502020104020203" pitchFamily="34" charset="0"/>
                  <a:cs typeface="Gill Sans" panose="020B0502020104020203" pitchFamily="34" charset="-79"/>
                </a:rPr>
                <a:t>A</a:t>
              </a: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ACCBF9"/>
                  </a:solidFill>
                  <a:effectLst/>
                  <a:uLnTx/>
                  <a:uFillTx/>
                  <a:latin typeface="Gill Sans MT" panose="020B0502020104020203" pitchFamily="34" charset="0"/>
                  <a:cs typeface="Gill Sans" panose="020B0502020104020203" pitchFamily="34" charset="-79"/>
                </a:rPr>
                <a:t>RMD</a:t>
              </a:r>
              <a:r>
                <a:rPr lang="en-US" sz="2400" dirty="0" smtClean="0">
                  <a:solidFill>
                    <a:srgbClr val="ACCBF9"/>
                  </a:solidFill>
                  <a:latin typeface="Gill Sans MT" panose="020B0502020104020203" pitchFamily="34" charset="0"/>
                  <a:cs typeface="Gill Sans" panose="020B0502020104020203" pitchFamily="34" charset="-79"/>
                </a:rPr>
                <a:t> </a:t>
              </a: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ACCBF9"/>
                  </a:solidFill>
                  <a:effectLst/>
                  <a:uLnTx/>
                  <a:uFillTx/>
                  <a:latin typeface="Gill Sans MT" panose="020B0502020104020203" pitchFamily="34" charset="0"/>
                  <a:cs typeface="Gill Sans" panose="020B0502020104020203" pitchFamily="34" charset="-79"/>
                </a:rPr>
                <a:t>Strategy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2C9C2A7-EF8A-9046-892C-B70529DCD42E}"/>
                </a:ext>
              </a:extLst>
            </p:cNvPr>
            <p:cNvSpPr txBox="1"/>
            <p:nvPr/>
          </p:nvSpPr>
          <p:spPr>
            <a:xfrm>
              <a:off x="1328935" y="5104412"/>
              <a:ext cx="30077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2400" b="1" dirty="0" smtClean="0">
                  <a:solidFill>
                    <a:srgbClr val="ACCBF9"/>
                  </a:solidFill>
                  <a:latin typeface="Gill Sans MT" panose="020B0502020104020203" pitchFamily="34" charset="0"/>
                  <a:cs typeface="Gill Sans" panose="020B0502020104020203" pitchFamily="34" charset="-79"/>
                </a:rPr>
                <a:t>C</a:t>
              </a:r>
              <a:r>
                <a:rPr lang="en-US" sz="2400" dirty="0" smtClean="0">
                  <a:solidFill>
                    <a:srgbClr val="ACCBF9"/>
                  </a:solidFill>
                  <a:latin typeface="Gill Sans MT" panose="020B0502020104020203" pitchFamily="34" charset="0"/>
                  <a:cs typeface="Gill Sans" panose="020B0502020104020203" pitchFamily="34" charset="-79"/>
                </a:rPr>
                <a:t>ulture of Innovation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Gill Sans MT" panose="020B0502020104020203" pitchFamily="34" charset="0"/>
                <a:cs typeface="Gill Sans" panose="020B0502020104020203" pitchFamily="34" charset="-79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2C9C2A7-EF8A-9046-892C-B70529DCD42E}"/>
                </a:ext>
              </a:extLst>
            </p:cNvPr>
            <p:cNvSpPr txBox="1"/>
            <p:nvPr/>
          </p:nvSpPr>
          <p:spPr>
            <a:xfrm>
              <a:off x="1266815" y="3832198"/>
              <a:ext cx="30479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defTabSz="457200">
                <a:buFont typeface="Arial" panose="020B0604020202020204" pitchFamily="34" charset="0"/>
                <a:buChar char="•"/>
                <a:defRPr/>
              </a:pPr>
              <a:r>
                <a:rPr lang="en-US" sz="2400" b="1" dirty="0" smtClean="0">
                  <a:solidFill>
                    <a:srgbClr val="ACCBF9"/>
                  </a:solidFill>
                  <a:latin typeface="Gill Sans MT" panose="020B0502020104020203" pitchFamily="34" charset="0"/>
                  <a:cs typeface="Gill Sans" panose="020B0502020104020203" pitchFamily="34" charset="-79"/>
                </a:rPr>
                <a:t>A</a:t>
              </a:r>
              <a:r>
                <a:rPr lang="en-US" sz="2400" dirty="0" smtClean="0">
                  <a:solidFill>
                    <a:srgbClr val="ACCBF9"/>
                  </a:solidFill>
                  <a:latin typeface="Gill Sans MT" panose="020B0502020104020203" pitchFamily="34" charset="0"/>
                  <a:cs typeface="Gill Sans" panose="020B0502020104020203" pitchFamily="34" charset="-79"/>
                </a:rPr>
                <a:t>gility</a:t>
              </a:r>
              <a:endParaRPr lang="en-US" sz="2400" dirty="0">
                <a:solidFill>
                  <a:srgbClr val="ACCBF9"/>
                </a:solidFill>
                <a:latin typeface="Gill Sans MT" panose="020B0502020104020203" pitchFamily="34" charset="0"/>
                <a:cs typeface="Gill Sans" panose="020B0502020104020203" pitchFamily="34" charset="-79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2C9C2A7-EF8A-9046-892C-B70529DCD42E}"/>
                </a:ext>
              </a:extLst>
            </p:cNvPr>
            <p:cNvSpPr txBox="1"/>
            <p:nvPr/>
          </p:nvSpPr>
          <p:spPr>
            <a:xfrm>
              <a:off x="1266815" y="4237548"/>
              <a:ext cx="30479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2400" b="1" dirty="0" smtClean="0">
                  <a:solidFill>
                    <a:srgbClr val="ACCBF9"/>
                  </a:solidFill>
                  <a:latin typeface="Gill Sans MT" panose="020B0502020104020203" pitchFamily="34" charset="0"/>
                  <a:cs typeface="Gill Sans" panose="020B0502020104020203" pitchFamily="34" charset="-79"/>
                </a:rPr>
                <a:t>A</a:t>
              </a:r>
              <a:r>
                <a:rPr lang="en-US" sz="2400" dirty="0" smtClean="0">
                  <a:solidFill>
                    <a:srgbClr val="ACCBF9"/>
                  </a:solidFill>
                  <a:latin typeface="Gill Sans MT" panose="020B0502020104020203" pitchFamily="34" charset="0"/>
                  <a:cs typeface="Gill Sans" panose="020B0502020104020203" pitchFamily="34" charset="-79"/>
                </a:rPr>
                <a:t>viation Outcomes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062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mogen templat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2250</TotalTime>
  <Words>607</Words>
  <Application>Microsoft Office PowerPoint</Application>
  <PresentationFormat>Widescreen</PresentationFormat>
  <Paragraphs>129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7" baseType="lpstr">
      <vt:lpstr>Arial</vt:lpstr>
      <vt:lpstr>Calibri</vt:lpstr>
      <vt:lpstr>Calibri Light</vt:lpstr>
      <vt:lpstr>Corbel</vt:lpstr>
      <vt:lpstr>Gill Sans</vt:lpstr>
      <vt:lpstr>Gill Sans MT</vt:lpstr>
      <vt:lpstr>Helvetica</vt:lpstr>
      <vt:lpstr>Helvetica Light</vt:lpstr>
      <vt:lpstr>Helvetica Neue</vt:lpstr>
      <vt:lpstr>Leelawadee</vt:lpstr>
      <vt:lpstr>Muli</vt:lpstr>
      <vt:lpstr>Nixie One</vt:lpstr>
      <vt:lpstr>Times New Roman</vt:lpstr>
      <vt:lpstr>ヒラギノ角ゴ Pro W3</vt:lpstr>
      <vt:lpstr>Office Theme</vt:lpstr>
      <vt:lpstr>Imogen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Jones, Sharon M. (LARC-E4)</dc:creator>
  <cp:lastModifiedBy>Jones, Sharon M. (LARC-E4)</cp:lastModifiedBy>
  <cp:revision>110</cp:revision>
  <dcterms:created xsi:type="dcterms:W3CDTF">2021-01-20T19:08:43Z</dcterms:created>
  <dcterms:modified xsi:type="dcterms:W3CDTF">2021-01-26T18:07:09Z</dcterms:modified>
</cp:coreProperties>
</file>