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45"/>
  </p:notesMasterIdLst>
  <p:handoutMasterIdLst>
    <p:handoutMasterId r:id="rId46"/>
  </p:handoutMasterIdLst>
  <p:sldIdLst>
    <p:sldId id="276" r:id="rId6"/>
    <p:sldId id="304" r:id="rId7"/>
    <p:sldId id="369" r:id="rId8"/>
    <p:sldId id="407" r:id="rId9"/>
    <p:sldId id="408" r:id="rId10"/>
    <p:sldId id="411" r:id="rId11"/>
    <p:sldId id="358" r:id="rId12"/>
    <p:sldId id="414" r:id="rId13"/>
    <p:sldId id="370" r:id="rId14"/>
    <p:sldId id="404" r:id="rId15"/>
    <p:sldId id="393" r:id="rId16"/>
    <p:sldId id="350" r:id="rId17"/>
    <p:sldId id="374" r:id="rId18"/>
    <p:sldId id="386" r:id="rId19"/>
    <p:sldId id="392" r:id="rId20"/>
    <p:sldId id="412" r:id="rId21"/>
    <p:sldId id="413" r:id="rId22"/>
    <p:sldId id="401" r:id="rId23"/>
    <p:sldId id="376" r:id="rId24"/>
    <p:sldId id="377" r:id="rId25"/>
    <p:sldId id="380" r:id="rId26"/>
    <p:sldId id="415" r:id="rId27"/>
    <p:sldId id="379" r:id="rId28"/>
    <p:sldId id="381" r:id="rId29"/>
    <p:sldId id="371" r:id="rId30"/>
    <p:sldId id="372" r:id="rId31"/>
    <p:sldId id="373" r:id="rId32"/>
    <p:sldId id="375" r:id="rId33"/>
    <p:sldId id="394" r:id="rId34"/>
    <p:sldId id="390" r:id="rId35"/>
    <p:sldId id="395" r:id="rId36"/>
    <p:sldId id="405" r:id="rId37"/>
    <p:sldId id="383" r:id="rId38"/>
    <p:sldId id="384" r:id="rId39"/>
    <p:sldId id="385" r:id="rId40"/>
    <p:sldId id="402" r:id="rId41"/>
    <p:sldId id="397" r:id="rId42"/>
    <p:sldId id="396" r:id="rId43"/>
    <p:sldId id="398" r:id="rId4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5B"/>
    <a:srgbClr val="2E387F"/>
    <a:srgbClr val="99CCFF"/>
    <a:srgbClr val="17375E"/>
    <a:srgbClr val="02004A"/>
    <a:srgbClr val="171A7B"/>
    <a:srgbClr val="171A5E"/>
    <a:srgbClr val="0E1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12F72E-6B8C-46EE-A9A8-7D893A176F31}" v="12" dt="2021-01-26T17:48:35.5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5" autoAdjust="0"/>
    <p:restoredTop sz="94595" autoAdjust="0"/>
  </p:normalViewPr>
  <p:slideViewPr>
    <p:cSldViewPr snapToGrid="0">
      <p:cViewPr varScale="1">
        <p:scale>
          <a:sx n="108" d="100"/>
          <a:sy n="108" d="100"/>
        </p:scale>
        <p:origin x="156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6" d="100"/>
          <a:sy n="86" d="100"/>
        </p:scale>
        <p:origin x="382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F12F72E-6B8C-46EE-A9A8-7D893A176F31}"/>
    <pc:docChg chg="modSld">
      <pc:chgData name="" userId="" providerId="" clId="Web-{CF12F72E-6B8C-46EE-A9A8-7D893A176F31}" dt="2021-01-26T17:48:33.852" v="3" actId="20577"/>
      <pc:docMkLst>
        <pc:docMk/>
      </pc:docMkLst>
      <pc:sldChg chg="modSp">
        <pc:chgData name="" userId="" providerId="" clId="Web-{CF12F72E-6B8C-46EE-A9A8-7D893A176F31}" dt="2021-01-26T17:38:18.622" v="0" actId="20577"/>
        <pc:sldMkLst>
          <pc:docMk/>
          <pc:sldMk cId="0" sldId="276"/>
        </pc:sldMkLst>
        <pc:spChg chg="mod">
          <ac:chgData name="" userId="" providerId="" clId="Web-{CF12F72E-6B8C-46EE-A9A8-7D893A176F31}" dt="2021-01-26T17:38:18.622" v="0" actId="20577"/>
          <ac:spMkLst>
            <pc:docMk/>
            <pc:sldMk cId="0" sldId="276"/>
            <ac:spMk id="4" creationId="{00000000-0000-0000-0000-000000000000}"/>
          </ac:spMkLst>
        </pc:spChg>
      </pc:sldChg>
      <pc:sldChg chg="modSp">
        <pc:chgData name="" userId="" providerId="" clId="Web-{CF12F72E-6B8C-46EE-A9A8-7D893A176F31}" dt="2021-01-26T17:48:33.852" v="3" actId="20577"/>
        <pc:sldMkLst>
          <pc:docMk/>
          <pc:sldMk cId="2113208897" sldId="415"/>
        </pc:sldMkLst>
        <pc:spChg chg="mod">
          <ac:chgData name="" userId="" providerId="" clId="Web-{CF12F72E-6B8C-46EE-A9A8-7D893A176F31}" dt="2021-01-26T17:48:33.852" v="3" actId="20577"/>
          <ac:spMkLst>
            <pc:docMk/>
            <pc:sldMk cId="2113208897" sldId="415"/>
            <ac:spMk id="3" creationId="{D1F4C648-A681-4149-9D1F-B1502378647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i="0" baseline="0">
                <a:effectLst/>
              </a:rPr>
              <a:t>Comparison of Z-Shielding Materials and Aluminum Baseline</a:t>
            </a:r>
            <a:endParaRPr lang="en-US">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456836827461486"/>
          <c:y val="7.8687410586552209E-2"/>
          <c:w val="0.82547692300177733"/>
          <c:h val="0.68404109044666983"/>
        </c:manualLayout>
      </c:layout>
      <c:scatterChart>
        <c:scatterStyle val="lineMarker"/>
        <c:varyColors val="0"/>
        <c:ser>
          <c:idx val="0"/>
          <c:order val="0"/>
          <c:spPr>
            <a:ln w="19050" cap="rnd">
              <a:noFill/>
              <a:round/>
            </a:ln>
            <a:effectLst/>
          </c:spPr>
          <c:marker>
            <c:symbol val="circle"/>
            <c:size val="9"/>
            <c:spPr>
              <a:solidFill>
                <a:schemeClr val="tx1"/>
              </a:solidFill>
              <a:ln w="9525">
                <a:solidFill>
                  <a:schemeClr val="tx1"/>
                </a:solidFill>
              </a:ln>
              <a:effectLst/>
            </c:spPr>
          </c:marker>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fixedVal"/>
            <c:noEndCap val="0"/>
            <c:val val="3"/>
            <c:spPr>
              <a:noFill/>
              <a:ln w="9525" cap="flat" cmpd="sng" algn="ctr">
                <a:solidFill>
                  <a:schemeClr val="tx1">
                    <a:lumMod val="65000"/>
                    <a:lumOff val="35000"/>
                  </a:schemeClr>
                </a:solidFill>
                <a:round/>
              </a:ln>
              <a:effectLst/>
            </c:spPr>
          </c:errBars>
          <c:xVal>
            <c:numRef>
              <c:f>Sheet2!$B$62:$B$65</c:f>
              <c:numCache>
                <c:formatCode>General</c:formatCode>
                <c:ptCount val="4"/>
                <c:pt idx="0">
                  <c:v>2.2200000000000002</c:v>
                </c:pt>
                <c:pt idx="1">
                  <c:v>1.1100000000000001</c:v>
                </c:pt>
                <c:pt idx="2">
                  <c:v>0.46500000000000002</c:v>
                </c:pt>
                <c:pt idx="3">
                  <c:v>0.624</c:v>
                </c:pt>
              </c:numCache>
            </c:numRef>
          </c:xVal>
          <c:yVal>
            <c:numRef>
              <c:f>Sheet2!$F$62:$F$65</c:f>
              <c:numCache>
                <c:formatCode>General</c:formatCode>
                <c:ptCount val="4"/>
                <c:pt idx="0">
                  <c:v>70.027678410117446</c:v>
                </c:pt>
                <c:pt idx="1">
                  <c:v>73.565945055528985</c:v>
                </c:pt>
                <c:pt idx="2">
                  <c:v>90.893883840799191</c:v>
                </c:pt>
                <c:pt idx="3">
                  <c:v>84.253182422020302</c:v>
                </c:pt>
              </c:numCache>
            </c:numRef>
          </c:yVal>
          <c:smooth val="0"/>
          <c:extLst>
            <c:ext xmlns:c16="http://schemas.microsoft.com/office/drawing/2014/chart" uri="{C3380CC4-5D6E-409C-BE32-E72D297353CC}">
              <c16:uniqueId val="{00000000-B463-4D66-BF18-AA02F4D055AC}"/>
            </c:ext>
          </c:extLst>
        </c:ser>
        <c:ser>
          <c:idx val="1"/>
          <c:order val="1"/>
          <c:spPr>
            <a:ln w="25400" cap="rnd">
              <a:noFill/>
              <a:round/>
            </a:ln>
            <a:effectLst/>
          </c:spPr>
          <c:marker>
            <c:symbol val="triangle"/>
            <c:size val="9"/>
            <c:spPr>
              <a:solidFill>
                <a:schemeClr val="tx1"/>
              </a:solidFill>
              <a:ln w="9525">
                <a:solidFill>
                  <a:schemeClr val="tx1"/>
                </a:solidFill>
              </a:ln>
              <a:effectLst/>
            </c:spPr>
          </c:marker>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fixedVal"/>
            <c:noEndCap val="0"/>
            <c:val val="3"/>
            <c:spPr>
              <a:noFill/>
              <a:ln w="9525" cap="flat" cmpd="sng" algn="ctr">
                <a:solidFill>
                  <a:schemeClr val="tx1">
                    <a:lumMod val="65000"/>
                    <a:lumOff val="35000"/>
                  </a:schemeClr>
                </a:solidFill>
                <a:round/>
              </a:ln>
              <a:effectLst/>
            </c:spPr>
          </c:errBars>
          <c:xVal>
            <c:numRef>
              <c:f>Sheet2!$B$66:$B$68</c:f>
              <c:numCache>
                <c:formatCode>General</c:formatCode>
                <c:ptCount val="3"/>
                <c:pt idx="0">
                  <c:v>0.48299999999999998</c:v>
                </c:pt>
                <c:pt idx="1">
                  <c:v>0.42899999999999999</c:v>
                </c:pt>
                <c:pt idx="2">
                  <c:v>0.35799999999999998</c:v>
                </c:pt>
              </c:numCache>
            </c:numRef>
          </c:xVal>
          <c:yVal>
            <c:numRef>
              <c:f>Sheet2!$F$66:$F$68</c:f>
              <c:numCache>
                <c:formatCode>General</c:formatCode>
                <c:ptCount val="3"/>
                <c:pt idx="0">
                  <c:v>81.947861204102253</c:v>
                </c:pt>
                <c:pt idx="1">
                  <c:v>84.33014719166799</c:v>
                </c:pt>
                <c:pt idx="2">
                  <c:v>89.687498804399794</c:v>
                </c:pt>
              </c:numCache>
            </c:numRef>
          </c:yVal>
          <c:smooth val="0"/>
          <c:extLst>
            <c:ext xmlns:c16="http://schemas.microsoft.com/office/drawing/2014/chart" uri="{C3380CC4-5D6E-409C-BE32-E72D297353CC}">
              <c16:uniqueId val="{00000001-B463-4D66-BF18-AA02F4D055AC}"/>
            </c:ext>
          </c:extLst>
        </c:ser>
        <c:dLbls>
          <c:showLegendKey val="0"/>
          <c:showVal val="0"/>
          <c:showCatName val="0"/>
          <c:showSerName val="0"/>
          <c:showPercent val="0"/>
          <c:showBubbleSize val="0"/>
        </c:dLbls>
        <c:axId val="953981304"/>
        <c:axId val="953977696"/>
      </c:scatterChart>
      <c:valAx>
        <c:axId val="95398130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baseline="0"/>
                  <a:t>Thickness (cm)</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53977696"/>
        <c:crosses val="autoZero"/>
        <c:crossBetween val="midCat"/>
      </c:valAx>
      <c:valAx>
        <c:axId val="953977696"/>
        <c:scaling>
          <c:orientation val="minMax"/>
          <c:min val="6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baseline="0"/>
                  <a:t>Dose Rate (Rad (Si)/ year)</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5398130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SPE_King_Model!$D$1</c:f>
              <c:strCache>
                <c:ptCount val="1"/>
                <c:pt idx="0">
                  <c:v>Rad (Si)</c:v>
                </c:pt>
              </c:strCache>
            </c:strRef>
          </c:tx>
          <c:spPr>
            <a:ln w="19050" cap="rnd">
              <a:noFill/>
              <a:round/>
            </a:ln>
            <a:effectLst/>
          </c:spPr>
          <c:marker>
            <c:symbol val="circle"/>
            <c:size val="10"/>
            <c:spPr>
              <a:solidFill>
                <a:schemeClr val="accent1"/>
              </a:solidFill>
              <a:ln w="9525">
                <a:solidFill>
                  <a:schemeClr val="accent1"/>
                </a:solidFill>
              </a:ln>
              <a:effectLst/>
            </c:spPr>
          </c:marker>
          <c:errBars>
            <c:errDir val="y"/>
            <c:errBarType val="both"/>
            <c:errValType val="fixedVal"/>
            <c:noEndCap val="0"/>
            <c:val val="11"/>
            <c:spPr>
              <a:noFill/>
              <a:ln w="9525" cap="flat" cmpd="sng" algn="ctr">
                <a:solidFill>
                  <a:schemeClr val="tx1">
                    <a:lumMod val="65000"/>
                    <a:lumOff val="35000"/>
                  </a:schemeClr>
                </a:solidFill>
                <a:round/>
              </a:ln>
              <a:effectLst/>
            </c:spPr>
          </c:errBars>
          <c:xVal>
            <c:numRef>
              <c:f>SPE_King_Model!$C$2:$C$5</c:f>
              <c:numCache>
                <c:formatCode>General</c:formatCode>
                <c:ptCount val="4"/>
                <c:pt idx="0">
                  <c:v>0.19800000000000001</c:v>
                </c:pt>
                <c:pt idx="1">
                  <c:v>0.46500000000000002</c:v>
                </c:pt>
                <c:pt idx="2">
                  <c:v>0.77</c:v>
                </c:pt>
                <c:pt idx="3">
                  <c:v>1.1100000000000001</c:v>
                </c:pt>
              </c:numCache>
            </c:numRef>
          </c:xVal>
          <c:yVal>
            <c:numRef>
              <c:f>SPE_King_Model!$D$2:$D$5</c:f>
              <c:numCache>
                <c:formatCode>General</c:formatCode>
                <c:ptCount val="4"/>
                <c:pt idx="0">
                  <c:v>750</c:v>
                </c:pt>
                <c:pt idx="1">
                  <c:v>432</c:v>
                </c:pt>
                <c:pt idx="2">
                  <c:v>276</c:v>
                </c:pt>
                <c:pt idx="3">
                  <c:v>183</c:v>
                </c:pt>
              </c:numCache>
            </c:numRef>
          </c:yVal>
          <c:smooth val="0"/>
          <c:extLst>
            <c:ext xmlns:c16="http://schemas.microsoft.com/office/drawing/2014/chart" uri="{C3380CC4-5D6E-409C-BE32-E72D297353CC}">
              <c16:uniqueId val="{00000000-186B-4305-8622-3162C9B24077}"/>
            </c:ext>
          </c:extLst>
        </c:ser>
        <c:ser>
          <c:idx val="1"/>
          <c:order val="1"/>
          <c:spPr>
            <a:ln w="25400" cap="rnd">
              <a:noFill/>
              <a:round/>
            </a:ln>
            <a:effectLst/>
          </c:spPr>
          <c:marker>
            <c:symbol val="triangle"/>
            <c:size val="10"/>
            <c:spPr>
              <a:solidFill>
                <a:schemeClr val="accent2"/>
              </a:solidFill>
              <a:ln w="9525">
                <a:solidFill>
                  <a:schemeClr val="accent2"/>
                </a:solidFill>
              </a:ln>
              <a:effectLst/>
            </c:spPr>
          </c:marker>
          <c:errBars>
            <c:errDir val="y"/>
            <c:errBarType val="both"/>
            <c:errValType val="fixedVal"/>
            <c:noEndCap val="0"/>
            <c:val val="6"/>
            <c:spPr>
              <a:noFill/>
              <a:ln w="9525" cap="flat" cmpd="sng" algn="ctr">
                <a:solidFill>
                  <a:schemeClr val="tx1">
                    <a:lumMod val="65000"/>
                    <a:lumOff val="35000"/>
                  </a:schemeClr>
                </a:solidFill>
                <a:round/>
              </a:ln>
              <a:effectLst/>
            </c:spPr>
          </c:errBars>
          <c:xVal>
            <c:numRef>
              <c:f>SPE_King_Model!$C$6:$C$8</c:f>
              <c:numCache>
                <c:formatCode>General</c:formatCode>
                <c:ptCount val="3"/>
                <c:pt idx="0">
                  <c:v>0.378</c:v>
                </c:pt>
                <c:pt idx="1">
                  <c:v>0.42899999999999999</c:v>
                </c:pt>
                <c:pt idx="2">
                  <c:v>0.48299999999999998</c:v>
                </c:pt>
              </c:numCache>
            </c:numRef>
          </c:xVal>
          <c:yVal>
            <c:numRef>
              <c:f>SPE_King_Model!$D$6:$D$8</c:f>
              <c:numCache>
                <c:formatCode>General</c:formatCode>
                <c:ptCount val="3"/>
                <c:pt idx="0">
                  <c:v>451</c:v>
                </c:pt>
                <c:pt idx="1">
                  <c:v>338</c:v>
                </c:pt>
                <c:pt idx="2">
                  <c:v>253</c:v>
                </c:pt>
              </c:numCache>
            </c:numRef>
          </c:yVal>
          <c:smooth val="0"/>
          <c:extLst>
            <c:ext xmlns:c16="http://schemas.microsoft.com/office/drawing/2014/chart" uri="{C3380CC4-5D6E-409C-BE32-E72D297353CC}">
              <c16:uniqueId val="{00000001-186B-4305-8622-3162C9B24077}"/>
            </c:ext>
          </c:extLst>
        </c:ser>
        <c:dLbls>
          <c:showLegendKey val="0"/>
          <c:showVal val="0"/>
          <c:showCatName val="0"/>
          <c:showSerName val="0"/>
          <c:showPercent val="0"/>
          <c:showBubbleSize val="0"/>
        </c:dLbls>
        <c:axId val="878993720"/>
        <c:axId val="878994704"/>
      </c:scatterChart>
      <c:valAx>
        <c:axId val="87899372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r>
                  <a:rPr lang="en-US" sz="1400" baseline="0">
                    <a:solidFill>
                      <a:schemeClr val="bg1"/>
                    </a:solidFill>
                  </a:rPr>
                  <a:t>Thickness (cm)</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878994704"/>
        <c:crosses val="autoZero"/>
        <c:crossBetween val="midCat"/>
      </c:valAx>
      <c:valAx>
        <c:axId val="878994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bg1"/>
                    </a:solidFill>
                    <a:latin typeface="+mn-lt"/>
                    <a:ea typeface="+mn-ea"/>
                    <a:cs typeface="+mn-cs"/>
                  </a:defRPr>
                </a:pPr>
                <a:r>
                  <a:rPr lang="en-US" sz="1400" baseline="0">
                    <a:solidFill>
                      <a:schemeClr val="bg1"/>
                    </a:solidFill>
                  </a:rPr>
                  <a:t>Rad (Si)</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8789937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'Shieldose-2 p e Summary'!$B$1</c:f>
              <c:strCache>
                <c:ptCount val="1"/>
                <c:pt idx="0">
                  <c:v>0.857 g/cm2</c:v>
                </c:pt>
              </c:strCache>
            </c:strRef>
          </c:tx>
          <c:invertIfNegative val="0"/>
          <c:cat>
            <c:numRef>
              <c:f>'Shieldose-2 p e Summary'!$A$2:$A$19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Summary'!$B$2:$B$19</c:f>
              <c:numCache>
                <c:formatCode>General</c:formatCode>
                <c:ptCount val="18"/>
                <c:pt idx="0">
                  <c:v>204.11111111111111</c:v>
                </c:pt>
                <c:pt idx="1">
                  <c:v>177.05555555555554</c:v>
                </c:pt>
                <c:pt idx="2">
                  <c:v>143.61111111111111</c:v>
                </c:pt>
                <c:pt idx="3">
                  <c:v>163.69444444444446</c:v>
                </c:pt>
                <c:pt idx="4">
                  <c:v>141.97222222222223</c:v>
                </c:pt>
                <c:pt idx="5">
                  <c:v>142.97222222222223</c:v>
                </c:pt>
                <c:pt idx="6">
                  <c:v>130.5</c:v>
                </c:pt>
                <c:pt idx="7">
                  <c:v>120.11111111111111</c:v>
                </c:pt>
                <c:pt idx="8">
                  <c:v>105.5</c:v>
                </c:pt>
                <c:pt idx="9">
                  <c:v>96.138888888888886</c:v>
                </c:pt>
                <c:pt idx="10">
                  <c:v>81.972222222222229</c:v>
                </c:pt>
                <c:pt idx="11">
                  <c:v>70</c:v>
                </c:pt>
                <c:pt idx="12">
                  <c:v>60.055555555555557</c:v>
                </c:pt>
                <c:pt idx="13">
                  <c:v>50.194444444444443</c:v>
                </c:pt>
                <c:pt idx="14">
                  <c:v>41.388888888888886</c:v>
                </c:pt>
                <c:pt idx="15">
                  <c:v>31.888888888888889</c:v>
                </c:pt>
                <c:pt idx="16">
                  <c:v>23.438888888888886</c:v>
                </c:pt>
                <c:pt idx="17">
                  <c:v>13.680555555555555</c:v>
                </c:pt>
              </c:numCache>
            </c:numRef>
          </c:val>
          <c:extLst>
            <c:ext xmlns:c16="http://schemas.microsoft.com/office/drawing/2014/chart" uri="{C3380CC4-5D6E-409C-BE32-E72D297353CC}">
              <c16:uniqueId val="{00000000-585F-468D-99EF-187E3A248D4E}"/>
            </c:ext>
          </c:extLst>
        </c:ser>
        <c:ser>
          <c:idx val="2"/>
          <c:order val="1"/>
          <c:tx>
            <c:strRef>
              <c:f>'Shieldose-2 p e Summary'!$C$1</c:f>
              <c:strCache>
                <c:ptCount val="1"/>
                <c:pt idx="0">
                  <c:v>1.28 g/cm2</c:v>
                </c:pt>
              </c:strCache>
            </c:strRef>
          </c:tx>
          <c:invertIfNegative val="0"/>
          <c:cat>
            <c:numRef>
              <c:f>'Shieldose-2 p e Summary'!$A$2:$A$19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Summary'!$C$2:$C$19</c:f>
              <c:numCache>
                <c:formatCode>General</c:formatCode>
                <c:ptCount val="18"/>
                <c:pt idx="0">
                  <c:v>78.861111111111114</c:v>
                </c:pt>
                <c:pt idx="1">
                  <c:v>81.25</c:v>
                </c:pt>
                <c:pt idx="2">
                  <c:v>88.305555555555557</c:v>
                </c:pt>
                <c:pt idx="3">
                  <c:v>81.666666666666671</c:v>
                </c:pt>
                <c:pt idx="4">
                  <c:v>76.722222222222229</c:v>
                </c:pt>
                <c:pt idx="5">
                  <c:v>76</c:v>
                </c:pt>
                <c:pt idx="6">
                  <c:v>70.861111111111114</c:v>
                </c:pt>
                <c:pt idx="7">
                  <c:v>66.444444444444443</c:v>
                </c:pt>
                <c:pt idx="8">
                  <c:v>60.111111111111114</c:v>
                </c:pt>
                <c:pt idx="9">
                  <c:v>56.583333333333336</c:v>
                </c:pt>
                <c:pt idx="10">
                  <c:v>50.666666666666664</c:v>
                </c:pt>
                <c:pt idx="11">
                  <c:v>45.527777777777779</c:v>
                </c:pt>
                <c:pt idx="12">
                  <c:v>40.555555555555557</c:v>
                </c:pt>
                <c:pt idx="13">
                  <c:v>34.305555555555557</c:v>
                </c:pt>
                <c:pt idx="14">
                  <c:v>28.555555555555557</c:v>
                </c:pt>
                <c:pt idx="15">
                  <c:v>23.266666666666666</c:v>
                </c:pt>
                <c:pt idx="16">
                  <c:v>17.413888888888888</c:v>
                </c:pt>
                <c:pt idx="17">
                  <c:v>9.2194444444444432</c:v>
                </c:pt>
              </c:numCache>
            </c:numRef>
          </c:val>
          <c:extLst>
            <c:ext xmlns:c16="http://schemas.microsoft.com/office/drawing/2014/chart" uri="{C3380CC4-5D6E-409C-BE32-E72D297353CC}">
              <c16:uniqueId val="{00000001-585F-468D-99EF-187E3A248D4E}"/>
            </c:ext>
          </c:extLst>
        </c:ser>
        <c:ser>
          <c:idx val="3"/>
          <c:order val="2"/>
          <c:tx>
            <c:strRef>
              <c:f>'Shieldose-2 p e Summary'!$D$1</c:f>
              <c:strCache>
                <c:ptCount val="1"/>
                <c:pt idx="0">
                  <c:v>2 g/cm2</c:v>
                </c:pt>
              </c:strCache>
            </c:strRef>
          </c:tx>
          <c:invertIfNegative val="0"/>
          <c:cat>
            <c:numRef>
              <c:f>'Shieldose-2 p e Summary'!$A$2:$A$19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Summary'!$D$2:$D$19</c:f>
              <c:numCache>
                <c:formatCode>General</c:formatCode>
                <c:ptCount val="18"/>
                <c:pt idx="0">
                  <c:v>47.222222222222221</c:v>
                </c:pt>
                <c:pt idx="1">
                  <c:v>47.111111111111114</c:v>
                </c:pt>
                <c:pt idx="2">
                  <c:v>47.694444444444443</c:v>
                </c:pt>
                <c:pt idx="3">
                  <c:v>49.833333333333336</c:v>
                </c:pt>
                <c:pt idx="4">
                  <c:v>49.416666666666664</c:v>
                </c:pt>
                <c:pt idx="5">
                  <c:v>46.083333333333336</c:v>
                </c:pt>
                <c:pt idx="6">
                  <c:v>44.805555555555557</c:v>
                </c:pt>
                <c:pt idx="7">
                  <c:v>42.472222222222221</c:v>
                </c:pt>
                <c:pt idx="8">
                  <c:v>39.388888888888886</c:v>
                </c:pt>
                <c:pt idx="9">
                  <c:v>36.888888888888886</c:v>
                </c:pt>
                <c:pt idx="10">
                  <c:v>33.555555555555557</c:v>
                </c:pt>
                <c:pt idx="11">
                  <c:v>30.666666666666668</c:v>
                </c:pt>
                <c:pt idx="12">
                  <c:v>27.188888888888886</c:v>
                </c:pt>
                <c:pt idx="13">
                  <c:v>24.033333333333335</c:v>
                </c:pt>
                <c:pt idx="14">
                  <c:v>20.816666666666666</c:v>
                </c:pt>
                <c:pt idx="15">
                  <c:v>16.783333333333335</c:v>
                </c:pt>
                <c:pt idx="16">
                  <c:v>11.883333333333333</c:v>
                </c:pt>
                <c:pt idx="17">
                  <c:v>5.5277777777777777</c:v>
                </c:pt>
              </c:numCache>
            </c:numRef>
          </c:val>
          <c:extLst>
            <c:ext xmlns:c16="http://schemas.microsoft.com/office/drawing/2014/chart" uri="{C3380CC4-5D6E-409C-BE32-E72D297353CC}">
              <c16:uniqueId val="{00000002-585F-468D-99EF-187E3A248D4E}"/>
            </c:ext>
          </c:extLst>
        </c:ser>
        <c:ser>
          <c:idx val="4"/>
          <c:order val="3"/>
          <c:tx>
            <c:strRef>
              <c:f>'Shieldose-2 p e Summary'!$E$1</c:f>
              <c:strCache>
                <c:ptCount val="1"/>
                <c:pt idx="0">
                  <c:v>3 g/cm2</c:v>
                </c:pt>
              </c:strCache>
            </c:strRef>
          </c:tx>
          <c:invertIfNegative val="0"/>
          <c:cat>
            <c:numRef>
              <c:f>'Shieldose-2 p e Summary'!$A$2:$A$19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Summary'!$E$2:$E$19</c:f>
              <c:numCache>
                <c:formatCode>General</c:formatCode>
                <c:ptCount val="18"/>
                <c:pt idx="0">
                  <c:v>52.166666666666664</c:v>
                </c:pt>
                <c:pt idx="1">
                  <c:v>45.027777777777779</c:v>
                </c:pt>
                <c:pt idx="2">
                  <c:v>28.416666666666668</c:v>
                </c:pt>
                <c:pt idx="3">
                  <c:v>35.083333333333336</c:v>
                </c:pt>
                <c:pt idx="4">
                  <c:v>32.833333333333336</c:v>
                </c:pt>
                <c:pt idx="5">
                  <c:v>32.055555555555557</c:v>
                </c:pt>
                <c:pt idx="6">
                  <c:v>30.388888888888889</c:v>
                </c:pt>
                <c:pt idx="7">
                  <c:v>29.25</c:v>
                </c:pt>
                <c:pt idx="8">
                  <c:v>27.725000000000001</c:v>
                </c:pt>
                <c:pt idx="9">
                  <c:v>26.069444444444443</c:v>
                </c:pt>
                <c:pt idx="10">
                  <c:v>24.508333333333333</c:v>
                </c:pt>
                <c:pt idx="11">
                  <c:v>22.519444444444446</c:v>
                </c:pt>
                <c:pt idx="12">
                  <c:v>20.466666666666665</c:v>
                </c:pt>
                <c:pt idx="13">
                  <c:v>18.097222222222221</c:v>
                </c:pt>
                <c:pt idx="14">
                  <c:v>15.083333333333334</c:v>
                </c:pt>
                <c:pt idx="15">
                  <c:v>11.93888888888889</c:v>
                </c:pt>
                <c:pt idx="16">
                  <c:v>7.6138888888888898</c:v>
                </c:pt>
                <c:pt idx="17">
                  <c:v>3.4972222222222222</c:v>
                </c:pt>
              </c:numCache>
            </c:numRef>
          </c:val>
          <c:extLst>
            <c:ext xmlns:c16="http://schemas.microsoft.com/office/drawing/2014/chart" uri="{C3380CC4-5D6E-409C-BE32-E72D297353CC}">
              <c16:uniqueId val="{00000003-585F-468D-99EF-187E3A248D4E}"/>
            </c:ext>
          </c:extLst>
        </c:ser>
        <c:dLbls>
          <c:showLegendKey val="0"/>
          <c:showVal val="0"/>
          <c:showCatName val="0"/>
          <c:showSerName val="0"/>
          <c:showPercent val="0"/>
          <c:showBubbleSize val="0"/>
        </c:dLbls>
        <c:gapWidth val="150"/>
        <c:axId val="197717712"/>
        <c:axId val="1"/>
      </c:barChart>
      <c:catAx>
        <c:axId val="197717712"/>
        <c:scaling>
          <c:orientation val="minMax"/>
        </c:scaling>
        <c:delete val="0"/>
        <c:axPos val="b"/>
        <c:title>
          <c:tx>
            <c:rich>
              <a:bodyPr/>
              <a:lstStyle/>
              <a:p>
                <a:pPr>
                  <a:defRPr sz="837" b="1" i="0" u="none" strike="noStrike" baseline="0">
                    <a:solidFill>
                      <a:srgbClr val="000000"/>
                    </a:solidFill>
                    <a:latin typeface="Calibri"/>
                    <a:ea typeface="Calibri"/>
                    <a:cs typeface="Calibri"/>
                  </a:defRPr>
                </a:pPr>
                <a:r>
                  <a:rPr lang="en-US"/>
                  <a:t>Incident Angle (Degrees)</a:t>
                </a:r>
              </a:p>
            </c:rich>
          </c:tx>
          <c:overlay val="0"/>
        </c:title>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title>
          <c:tx>
            <c:rich>
              <a:bodyPr/>
              <a:lstStyle/>
              <a:p>
                <a:pPr>
                  <a:defRPr sz="837" b="1" i="0" u="none" strike="noStrike" baseline="0">
                    <a:solidFill>
                      <a:srgbClr val="000000"/>
                    </a:solidFill>
                    <a:latin typeface="Calibri"/>
                    <a:ea typeface="Calibri"/>
                    <a:cs typeface="Calibri"/>
                  </a:defRPr>
                </a:pPr>
                <a:r>
                  <a:rPr lang="en-US"/>
                  <a:t>Proton Dose (RAD/yr)</a:t>
                </a:r>
              </a:p>
            </c:rich>
          </c:tx>
          <c:overlay val="0"/>
        </c:title>
        <c:numFmt formatCode="General" sourceLinked="1"/>
        <c:majorTickMark val="out"/>
        <c:minorTickMark val="none"/>
        <c:tickLblPos val="nextTo"/>
        <c:crossAx val="197717712"/>
        <c:crosses val="autoZero"/>
        <c:crossBetween val="between"/>
      </c:valAx>
      <c:spPr>
        <a:noFill/>
        <a:ln w="21374">
          <a:noFill/>
        </a:ln>
      </c:spPr>
    </c:plotArea>
    <c:legend>
      <c:legendPos val="r"/>
      <c:layout>
        <c:manualLayout>
          <c:xMode val="edge"/>
          <c:yMode val="edge"/>
          <c:x val="0.66461538461538461"/>
          <c:y val="6.8452380952380959E-2"/>
          <c:w val="0.13692307692307693"/>
          <c:h val="0.2767857142857143"/>
        </c:manualLayout>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50949141552932"/>
          <c:y val="4.2255070161900554E-2"/>
          <c:w val="0.84104081102680883"/>
          <c:h val="0.774180120919709"/>
        </c:manualLayout>
      </c:layout>
      <c:barChart>
        <c:barDir val="col"/>
        <c:grouping val="clustered"/>
        <c:varyColors val="0"/>
        <c:ser>
          <c:idx val="1"/>
          <c:order val="0"/>
          <c:tx>
            <c:strRef>
              <c:f>'Shieldose-2 p e Summary'!$S$1</c:f>
              <c:strCache>
                <c:ptCount val="1"/>
                <c:pt idx="0">
                  <c:v>0.857 g/cm2</c:v>
                </c:pt>
              </c:strCache>
            </c:strRef>
          </c:tx>
          <c:invertIfNegative val="0"/>
          <c:cat>
            <c:numRef>
              <c:f>'Shieldose-2 p e Summary'!$R$2:$R$19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Summary'!$S$2:$S$19</c:f>
              <c:numCache>
                <c:formatCode>General</c:formatCode>
                <c:ptCount val="18"/>
                <c:pt idx="0">
                  <c:v>5200</c:v>
                </c:pt>
                <c:pt idx="1">
                  <c:v>5119.4444444444443</c:v>
                </c:pt>
                <c:pt idx="2">
                  <c:v>4955.5555555555557</c:v>
                </c:pt>
                <c:pt idx="3">
                  <c:v>4655.5555555555557</c:v>
                </c:pt>
                <c:pt idx="4">
                  <c:v>4250</c:v>
                </c:pt>
                <c:pt idx="5">
                  <c:v>3758.3333333333335</c:v>
                </c:pt>
                <c:pt idx="6">
                  <c:v>3208.3333333333335</c:v>
                </c:pt>
                <c:pt idx="7">
                  <c:v>2616.3888888888887</c:v>
                </c:pt>
                <c:pt idx="8">
                  <c:v>2023.3333333333333</c:v>
                </c:pt>
                <c:pt idx="9">
                  <c:v>1453.0555555555557</c:v>
                </c:pt>
                <c:pt idx="10">
                  <c:v>940.27777777777783</c:v>
                </c:pt>
                <c:pt idx="11">
                  <c:v>527.5</c:v>
                </c:pt>
                <c:pt idx="12">
                  <c:v>233.27777777777777</c:v>
                </c:pt>
                <c:pt idx="13">
                  <c:v>70.555555555555557</c:v>
                </c:pt>
                <c:pt idx="14">
                  <c:v>8.4333333333333336</c:v>
                </c:pt>
                <c:pt idx="15">
                  <c:v>0.17933333333333334</c:v>
                </c:pt>
                <c:pt idx="16">
                  <c:v>3.3583333333333333E-7</c:v>
                </c:pt>
                <c:pt idx="17">
                  <c:v>0</c:v>
                </c:pt>
              </c:numCache>
            </c:numRef>
          </c:val>
          <c:extLst>
            <c:ext xmlns:c16="http://schemas.microsoft.com/office/drawing/2014/chart" uri="{C3380CC4-5D6E-409C-BE32-E72D297353CC}">
              <c16:uniqueId val="{00000000-A5A1-4895-9432-B6AB1E810250}"/>
            </c:ext>
          </c:extLst>
        </c:ser>
        <c:ser>
          <c:idx val="2"/>
          <c:order val="1"/>
          <c:tx>
            <c:strRef>
              <c:f>'Shieldose-2 p e Summary'!$T$1</c:f>
              <c:strCache>
                <c:ptCount val="1"/>
                <c:pt idx="0">
                  <c:v>1.28 g/cm2</c:v>
                </c:pt>
              </c:strCache>
            </c:strRef>
          </c:tx>
          <c:invertIfNegative val="0"/>
          <c:cat>
            <c:numRef>
              <c:f>'Shieldose-2 p e Summary'!$R$2:$R$19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Summary'!$T$2:$T$19</c:f>
              <c:numCache>
                <c:formatCode>General</c:formatCode>
                <c:ptCount val="18"/>
                <c:pt idx="0">
                  <c:v>1105.5555555555557</c:v>
                </c:pt>
                <c:pt idx="1">
                  <c:v>1084.4444444444443</c:v>
                </c:pt>
                <c:pt idx="2">
                  <c:v>1028.6111111111111</c:v>
                </c:pt>
                <c:pt idx="3">
                  <c:v>937.22222222222217</c:v>
                </c:pt>
                <c:pt idx="4">
                  <c:v>821.11111111111109</c:v>
                </c:pt>
                <c:pt idx="5">
                  <c:v>683.61111111111109</c:v>
                </c:pt>
                <c:pt idx="6">
                  <c:v>538.61111111111109</c:v>
                </c:pt>
                <c:pt idx="7">
                  <c:v>395</c:v>
                </c:pt>
                <c:pt idx="8">
                  <c:v>264.05555555555554</c:v>
                </c:pt>
                <c:pt idx="9">
                  <c:v>155.66666666666666</c:v>
                </c:pt>
                <c:pt idx="10">
                  <c:v>75.833333333333329</c:v>
                </c:pt>
                <c:pt idx="11">
                  <c:v>27.861111111111111</c:v>
                </c:pt>
                <c:pt idx="12">
                  <c:v>6.3111111111111109</c:v>
                </c:pt>
                <c:pt idx="13">
                  <c:v>0.67388888888888898</c:v>
                </c:pt>
                <c:pt idx="14">
                  <c:v>7.3416666666666665E-3</c:v>
                </c:pt>
                <c:pt idx="15">
                  <c:v>2.5011111111111115E-7</c:v>
                </c:pt>
                <c:pt idx="16">
                  <c:v>0</c:v>
                </c:pt>
                <c:pt idx="17">
                  <c:v>0</c:v>
                </c:pt>
              </c:numCache>
            </c:numRef>
          </c:val>
          <c:extLst>
            <c:ext xmlns:c16="http://schemas.microsoft.com/office/drawing/2014/chart" uri="{C3380CC4-5D6E-409C-BE32-E72D297353CC}">
              <c16:uniqueId val="{00000001-A5A1-4895-9432-B6AB1E810250}"/>
            </c:ext>
          </c:extLst>
        </c:ser>
        <c:ser>
          <c:idx val="3"/>
          <c:order val="2"/>
          <c:tx>
            <c:strRef>
              <c:f>'Shieldose-2 p e Summary'!$U$1</c:f>
              <c:strCache>
                <c:ptCount val="1"/>
                <c:pt idx="0">
                  <c:v>2 g/cm2</c:v>
                </c:pt>
              </c:strCache>
            </c:strRef>
          </c:tx>
          <c:invertIfNegative val="0"/>
          <c:cat>
            <c:numRef>
              <c:f>'Shieldose-2 p e Summary'!$R$2:$R$19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Summary'!$U$2:$U$19</c:f>
              <c:numCache>
                <c:formatCode>General</c:formatCode>
                <c:ptCount val="18"/>
                <c:pt idx="0">
                  <c:v>76.916666666666671</c:v>
                </c:pt>
                <c:pt idx="1">
                  <c:v>74.638888888888886</c:v>
                </c:pt>
                <c:pt idx="2">
                  <c:v>68.083333333333329</c:v>
                </c:pt>
                <c:pt idx="3">
                  <c:v>57.833333333333336</c:v>
                </c:pt>
                <c:pt idx="4">
                  <c:v>32.666666666666664</c:v>
                </c:pt>
                <c:pt idx="5">
                  <c:v>21.075000000000003</c:v>
                </c:pt>
                <c:pt idx="6">
                  <c:v>11.727777777777778</c:v>
                </c:pt>
                <c:pt idx="7">
                  <c:v>5.4194444444444443</c:v>
                </c:pt>
                <c:pt idx="8">
                  <c:v>1.9449999999999998</c:v>
                </c:pt>
                <c:pt idx="9">
                  <c:v>0.46583333333333332</c:v>
                </c:pt>
                <c:pt idx="10">
                  <c:v>5.8583333333333334E-2</c:v>
                </c:pt>
                <c:pt idx="11">
                  <c:v>9.2666666666666668E-4</c:v>
                </c:pt>
                <c:pt idx="12">
                  <c:v>1.8647222222222223E-6</c:v>
                </c:pt>
                <c:pt idx="13">
                  <c:v>0</c:v>
                </c:pt>
                <c:pt idx="14">
                  <c:v>0</c:v>
                </c:pt>
                <c:pt idx="15">
                  <c:v>0</c:v>
                </c:pt>
                <c:pt idx="16">
                  <c:v>0</c:v>
                </c:pt>
                <c:pt idx="17">
                  <c:v>0</c:v>
                </c:pt>
              </c:numCache>
            </c:numRef>
          </c:val>
          <c:extLst>
            <c:ext xmlns:c16="http://schemas.microsoft.com/office/drawing/2014/chart" uri="{C3380CC4-5D6E-409C-BE32-E72D297353CC}">
              <c16:uniqueId val="{00000002-A5A1-4895-9432-B6AB1E810250}"/>
            </c:ext>
          </c:extLst>
        </c:ser>
        <c:ser>
          <c:idx val="4"/>
          <c:order val="3"/>
          <c:tx>
            <c:strRef>
              <c:f>'Shieldose-2 p e Summary'!$V$1</c:f>
              <c:strCache>
                <c:ptCount val="1"/>
                <c:pt idx="0">
                  <c:v>3 g/cm2</c:v>
                </c:pt>
              </c:strCache>
            </c:strRef>
          </c:tx>
          <c:invertIfNegative val="0"/>
          <c:cat>
            <c:numRef>
              <c:f>'Shieldose-2 p e Summary'!$R$2:$R$19</c:f>
              <c:numCache>
                <c:formatCode>General</c:formatCode>
                <c:ptCount val="18"/>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numCache>
            </c:numRef>
          </c:cat>
          <c:val>
            <c:numRef>
              <c:f>'Shieldose-2 p e Summary'!$V$2:$V$19</c:f>
              <c:numCache>
                <c:formatCode>General</c:formatCode>
                <c:ptCount val="18"/>
                <c:pt idx="0">
                  <c:v>0.86472222222222217</c:v>
                </c:pt>
                <c:pt idx="1">
                  <c:v>0.81583333333333341</c:v>
                </c:pt>
                <c:pt idx="2">
                  <c:v>0.68500000000000005</c:v>
                </c:pt>
                <c:pt idx="3">
                  <c:v>0.50416666666666665</c:v>
                </c:pt>
                <c:pt idx="4">
                  <c:v>0.16783333333333333</c:v>
                </c:pt>
                <c:pt idx="5">
                  <c:v>6.724999999999999E-2</c:v>
                </c:pt>
                <c:pt idx="6">
                  <c:v>1.8236111111111109E-2</c:v>
                </c:pt>
                <c:pt idx="7">
                  <c:v>2.3697222222222223E-3</c:v>
                </c:pt>
                <c:pt idx="8">
                  <c:v>1.1016666666666667E-4</c:v>
                </c:pt>
                <c:pt idx="9">
                  <c:v>3.225E-6</c:v>
                </c:pt>
                <c:pt idx="10">
                  <c:v>0</c:v>
                </c:pt>
                <c:pt idx="11">
                  <c:v>0</c:v>
                </c:pt>
                <c:pt idx="12">
                  <c:v>0</c:v>
                </c:pt>
                <c:pt idx="13">
                  <c:v>0</c:v>
                </c:pt>
                <c:pt idx="14">
                  <c:v>0</c:v>
                </c:pt>
                <c:pt idx="15">
                  <c:v>0</c:v>
                </c:pt>
                <c:pt idx="16">
                  <c:v>0</c:v>
                </c:pt>
                <c:pt idx="17">
                  <c:v>0</c:v>
                </c:pt>
              </c:numCache>
            </c:numRef>
          </c:val>
          <c:extLst>
            <c:ext xmlns:c16="http://schemas.microsoft.com/office/drawing/2014/chart" uri="{C3380CC4-5D6E-409C-BE32-E72D297353CC}">
              <c16:uniqueId val="{00000003-A5A1-4895-9432-B6AB1E810250}"/>
            </c:ext>
          </c:extLst>
        </c:ser>
        <c:dLbls>
          <c:showLegendKey val="0"/>
          <c:showVal val="0"/>
          <c:showCatName val="0"/>
          <c:showSerName val="0"/>
          <c:showPercent val="0"/>
          <c:showBubbleSize val="0"/>
        </c:dLbls>
        <c:gapWidth val="150"/>
        <c:axId val="216314904"/>
        <c:axId val="1"/>
      </c:barChart>
      <c:catAx>
        <c:axId val="216314904"/>
        <c:scaling>
          <c:orientation val="minMax"/>
        </c:scaling>
        <c:delete val="0"/>
        <c:axPos val="b"/>
        <c:title>
          <c:tx>
            <c:rich>
              <a:bodyPr/>
              <a:lstStyle/>
              <a:p>
                <a:pPr>
                  <a:defRPr sz="864" b="1" i="0" u="none" strike="noStrike" baseline="0">
                    <a:solidFill>
                      <a:srgbClr val="000000"/>
                    </a:solidFill>
                    <a:latin typeface="Calibri"/>
                    <a:ea typeface="Calibri"/>
                    <a:cs typeface="Calibri"/>
                  </a:defRPr>
                </a:pPr>
                <a:r>
                  <a:rPr lang="en-US"/>
                  <a:t>Incident Angle (Degrees)</a:t>
                </a:r>
              </a:p>
            </c:rich>
          </c:tx>
          <c:overlay val="0"/>
        </c:title>
        <c:numFmt formatCode="General" sourceLinked="1"/>
        <c:majorTickMark val="out"/>
        <c:minorTickMark val="none"/>
        <c:tickLblPos val="nextTo"/>
        <c:crossAx val="1"/>
        <c:crosses val="autoZero"/>
        <c:auto val="1"/>
        <c:lblAlgn val="ctr"/>
        <c:lblOffset val="100"/>
        <c:noMultiLvlLbl val="0"/>
      </c:catAx>
      <c:valAx>
        <c:axId val="1"/>
        <c:scaling>
          <c:orientation val="minMax"/>
        </c:scaling>
        <c:delete val="0"/>
        <c:axPos val="l"/>
        <c:majorGridlines/>
        <c:title>
          <c:tx>
            <c:rich>
              <a:bodyPr/>
              <a:lstStyle/>
              <a:p>
                <a:pPr>
                  <a:defRPr sz="955" b="0" i="0" u="none" strike="noStrike" baseline="0">
                    <a:solidFill>
                      <a:srgbClr val="000000"/>
                    </a:solidFill>
                    <a:latin typeface="Calibri"/>
                    <a:ea typeface="Calibri"/>
                    <a:cs typeface="Calibri"/>
                  </a:defRPr>
                </a:pPr>
                <a:r>
                  <a:rPr lang="en-US" sz="864" b="1" i="0" u="none" strike="noStrike" baseline="0">
                    <a:solidFill>
                      <a:srgbClr val="000000"/>
                    </a:solidFill>
                    <a:latin typeface="Calibri"/>
                    <a:cs typeface="Calibri"/>
                  </a:rPr>
                  <a:t>Electron Dose (RAD/yr)</a:t>
                </a:r>
              </a:p>
            </c:rich>
          </c:tx>
          <c:overlay val="0"/>
        </c:title>
        <c:numFmt formatCode="General" sourceLinked="1"/>
        <c:majorTickMark val="out"/>
        <c:minorTickMark val="none"/>
        <c:tickLblPos val="nextTo"/>
        <c:crossAx val="216314904"/>
        <c:crosses val="autoZero"/>
        <c:crossBetween val="between"/>
      </c:valAx>
      <c:spPr>
        <a:noFill/>
        <a:ln w="22061">
          <a:noFill/>
        </a:ln>
      </c:spPr>
    </c:plotArea>
    <c:legend>
      <c:legendPos val="r"/>
      <c:layout>
        <c:manualLayout>
          <c:xMode val="edge"/>
          <c:yMode val="edge"/>
          <c:x val="0.80108499095840868"/>
          <c:y val="9.7058823529411767E-2"/>
          <c:w val="0.15913200723327306"/>
          <c:h val="0.27352941176470591"/>
        </c:manualLayout>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sz="2000" b="1"/>
              <a:t>Comparison of Z-Shielding Materials</a:t>
            </a:r>
            <a:r>
              <a:rPr lang="en-US" sz="2000" b="1" baseline="0"/>
              <a:t> and Aluminum Baseline</a:t>
            </a:r>
            <a:endParaRPr lang="en-US" sz="2000" b="1"/>
          </a:p>
        </c:rich>
      </c:tx>
      <c:layout>
        <c:manualLayout>
          <c:xMode val="edge"/>
          <c:yMode val="edge"/>
          <c:x val="0.16148104146072451"/>
          <c:y val="1.434425129833628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094719068513351"/>
          <c:y val="0.11764930614038165"/>
          <c:w val="0.82148538535985405"/>
          <c:h val="0.72257627606783559"/>
        </c:manualLayout>
      </c:layout>
      <c:scatterChart>
        <c:scatterStyle val="lineMarker"/>
        <c:varyColors val="0"/>
        <c:ser>
          <c:idx val="0"/>
          <c:order val="0"/>
          <c:spPr>
            <a:ln w="19050" cap="rnd">
              <a:noFill/>
              <a:round/>
            </a:ln>
            <a:effectLst/>
          </c:spPr>
          <c:marker>
            <c:symbol val="triangle"/>
            <c:size val="9"/>
            <c:spPr>
              <a:solidFill>
                <a:schemeClr val="tx1"/>
              </a:solidFill>
              <a:ln w="9525">
                <a:solidFill>
                  <a:schemeClr val="accent1"/>
                </a:solidFill>
              </a:ln>
              <a:effectLst/>
            </c:spPr>
          </c:marker>
          <c:dPt>
            <c:idx val="0"/>
            <c:marker>
              <c:symbol val="circle"/>
              <c:size val="9"/>
              <c:spPr>
                <a:solidFill>
                  <a:schemeClr val="tx1"/>
                </a:solidFill>
                <a:ln w="9525">
                  <a:solidFill>
                    <a:schemeClr val="accent1"/>
                  </a:solidFill>
                </a:ln>
                <a:effectLst/>
              </c:spPr>
            </c:marker>
            <c:bubble3D val="0"/>
            <c:extLst>
              <c:ext xmlns:c16="http://schemas.microsoft.com/office/drawing/2014/chart" uri="{C3380CC4-5D6E-409C-BE32-E72D297353CC}">
                <c16:uniqueId val="{00000000-E3DA-4BE2-8DE6-3EC01959E330}"/>
              </c:ext>
            </c:extLst>
          </c:dPt>
          <c:dPt>
            <c:idx val="1"/>
            <c:marker>
              <c:symbol val="circle"/>
              <c:size val="9"/>
              <c:spPr>
                <a:solidFill>
                  <a:schemeClr val="tx1"/>
                </a:solidFill>
                <a:ln w="9525">
                  <a:solidFill>
                    <a:schemeClr val="accent1"/>
                  </a:solidFill>
                </a:ln>
                <a:effectLst/>
              </c:spPr>
            </c:marker>
            <c:bubble3D val="0"/>
            <c:extLst>
              <c:ext xmlns:c16="http://schemas.microsoft.com/office/drawing/2014/chart" uri="{C3380CC4-5D6E-409C-BE32-E72D297353CC}">
                <c16:uniqueId val="{00000001-E3DA-4BE2-8DE6-3EC01959E330}"/>
              </c:ext>
            </c:extLst>
          </c:dPt>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fixedVal"/>
            <c:noEndCap val="0"/>
            <c:val val="3"/>
            <c:spPr>
              <a:noFill/>
              <a:ln w="9525" cap="flat" cmpd="sng" algn="ctr">
                <a:solidFill>
                  <a:schemeClr val="tx1">
                    <a:lumMod val="65000"/>
                    <a:lumOff val="35000"/>
                  </a:schemeClr>
                </a:solidFill>
                <a:round/>
              </a:ln>
              <a:effectLst/>
            </c:spPr>
          </c:errBars>
          <c:xVal>
            <c:numRef>
              <c:f>Sheet2!$C$19:$C$21</c:f>
              <c:numCache>
                <c:formatCode>General</c:formatCode>
                <c:ptCount val="3"/>
                <c:pt idx="0">
                  <c:v>6</c:v>
                </c:pt>
                <c:pt idx="1">
                  <c:v>3</c:v>
                </c:pt>
                <c:pt idx="2">
                  <c:v>3.02</c:v>
                </c:pt>
              </c:numCache>
            </c:numRef>
          </c:xVal>
          <c:yVal>
            <c:numRef>
              <c:f>Sheet2!$D$19:$D$21</c:f>
              <c:numCache>
                <c:formatCode>General</c:formatCode>
                <c:ptCount val="3"/>
                <c:pt idx="0">
                  <c:v>70.027678410117446</c:v>
                </c:pt>
                <c:pt idx="1">
                  <c:v>73.565945055528985</c:v>
                </c:pt>
                <c:pt idx="2">
                  <c:v>81.947861204102253</c:v>
                </c:pt>
              </c:numCache>
            </c:numRef>
          </c:yVal>
          <c:smooth val="0"/>
          <c:extLst>
            <c:ext xmlns:c16="http://schemas.microsoft.com/office/drawing/2014/chart" uri="{C3380CC4-5D6E-409C-BE32-E72D297353CC}">
              <c16:uniqueId val="{00000002-E3DA-4BE2-8DE6-3EC01959E330}"/>
            </c:ext>
          </c:extLst>
        </c:ser>
        <c:ser>
          <c:idx val="1"/>
          <c:order val="1"/>
          <c:tx>
            <c:strRef>
              <c:f>Sheet2!$C$22:$C$25</c:f>
              <c:strCache>
                <c:ptCount val="4"/>
                <c:pt idx="0">
                  <c:v>2.08</c:v>
                </c:pt>
                <c:pt idx="1">
                  <c:v>1.33</c:v>
                </c:pt>
                <c:pt idx="2">
                  <c:v>1.26</c:v>
                </c:pt>
                <c:pt idx="3">
                  <c:v>1.69</c:v>
                </c:pt>
              </c:strCache>
            </c:strRef>
          </c:tx>
          <c:spPr>
            <a:ln w="25400" cap="rnd">
              <a:noFill/>
              <a:round/>
            </a:ln>
            <a:effectLst/>
          </c:spPr>
          <c:marker>
            <c:symbol val="circle"/>
            <c:size val="7"/>
            <c:spPr>
              <a:solidFill>
                <a:schemeClr val="tx1"/>
              </a:solidFill>
              <a:ln w="9525">
                <a:noFill/>
              </a:ln>
              <a:effectLst/>
            </c:spPr>
          </c:marker>
          <c:dPt>
            <c:idx val="0"/>
            <c:marker>
              <c:symbol val="triangle"/>
              <c:size val="9"/>
              <c:spPr>
                <a:solidFill>
                  <a:schemeClr val="tx1"/>
                </a:solidFill>
                <a:ln w="9525">
                  <a:noFill/>
                </a:ln>
                <a:effectLst/>
              </c:spPr>
            </c:marker>
            <c:bubble3D val="0"/>
            <c:extLst>
              <c:ext xmlns:c16="http://schemas.microsoft.com/office/drawing/2014/chart" uri="{C3380CC4-5D6E-409C-BE32-E72D297353CC}">
                <c16:uniqueId val="{00000003-E3DA-4BE2-8DE6-3EC01959E330}"/>
              </c:ext>
            </c:extLst>
          </c:dPt>
          <c:dPt>
            <c:idx val="1"/>
            <c:marker>
              <c:symbol val="triangle"/>
              <c:size val="9"/>
              <c:spPr>
                <a:solidFill>
                  <a:schemeClr val="tx1"/>
                </a:solidFill>
                <a:ln w="9525">
                  <a:noFill/>
                </a:ln>
                <a:effectLst/>
              </c:spPr>
            </c:marker>
            <c:bubble3D val="0"/>
            <c:extLst>
              <c:ext xmlns:c16="http://schemas.microsoft.com/office/drawing/2014/chart" uri="{C3380CC4-5D6E-409C-BE32-E72D297353CC}">
                <c16:uniqueId val="{00000004-E3DA-4BE2-8DE6-3EC01959E330}"/>
              </c:ext>
            </c:extLst>
          </c:dPt>
          <c:dPt>
            <c:idx val="2"/>
            <c:marker>
              <c:symbol val="circle"/>
              <c:size val="9"/>
              <c:spPr>
                <a:solidFill>
                  <a:schemeClr val="tx1"/>
                </a:solidFill>
                <a:ln w="9525">
                  <a:noFill/>
                </a:ln>
                <a:effectLst/>
              </c:spPr>
            </c:marker>
            <c:bubble3D val="0"/>
            <c:extLst>
              <c:ext xmlns:c16="http://schemas.microsoft.com/office/drawing/2014/chart" uri="{C3380CC4-5D6E-409C-BE32-E72D297353CC}">
                <c16:uniqueId val="{00000005-E3DA-4BE2-8DE6-3EC01959E330}"/>
              </c:ext>
            </c:extLst>
          </c:dPt>
          <c:dPt>
            <c:idx val="3"/>
            <c:marker>
              <c:symbol val="circle"/>
              <c:size val="9"/>
              <c:spPr>
                <a:solidFill>
                  <a:schemeClr val="tx1"/>
                </a:solidFill>
                <a:ln w="9525">
                  <a:noFill/>
                </a:ln>
                <a:effectLst/>
              </c:spPr>
            </c:marker>
            <c:bubble3D val="0"/>
            <c:extLst>
              <c:ext xmlns:c16="http://schemas.microsoft.com/office/drawing/2014/chart" uri="{C3380CC4-5D6E-409C-BE32-E72D297353CC}">
                <c16:uniqueId val="{00000006-E3DA-4BE2-8DE6-3EC01959E330}"/>
              </c:ext>
            </c:extLst>
          </c:dPt>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fixedVal"/>
            <c:noEndCap val="0"/>
            <c:val val="3"/>
            <c:spPr>
              <a:noFill/>
              <a:ln w="9525" cap="flat" cmpd="sng" algn="ctr">
                <a:solidFill>
                  <a:schemeClr val="tx1">
                    <a:lumMod val="65000"/>
                    <a:lumOff val="35000"/>
                  </a:schemeClr>
                </a:solidFill>
                <a:round/>
              </a:ln>
              <a:effectLst/>
            </c:spPr>
          </c:errBars>
          <c:xVal>
            <c:numRef>
              <c:f>Sheet2!$C$22:$C$25</c:f>
              <c:numCache>
                <c:formatCode>General</c:formatCode>
                <c:ptCount val="4"/>
                <c:pt idx="0">
                  <c:v>2.08</c:v>
                </c:pt>
                <c:pt idx="1">
                  <c:v>1.33</c:v>
                </c:pt>
                <c:pt idx="2">
                  <c:v>1.26</c:v>
                </c:pt>
                <c:pt idx="3">
                  <c:v>1.69</c:v>
                </c:pt>
              </c:numCache>
            </c:numRef>
          </c:xVal>
          <c:yVal>
            <c:numRef>
              <c:f>Sheet2!$D$22:$D$25</c:f>
              <c:numCache>
                <c:formatCode>General</c:formatCode>
                <c:ptCount val="4"/>
                <c:pt idx="0">
                  <c:v>84.33014719166799</c:v>
                </c:pt>
                <c:pt idx="1">
                  <c:v>89.687498804399794</c:v>
                </c:pt>
                <c:pt idx="2">
                  <c:v>90.893883840799191</c:v>
                </c:pt>
                <c:pt idx="3">
                  <c:v>84.253182422020302</c:v>
                </c:pt>
              </c:numCache>
            </c:numRef>
          </c:yVal>
          <c:smooth val="0"/>
          <c:extLst>
            <c:ext xmlns:c16="http://schemas.microsoft.com/office/drawing/2014/chart" uri="{C3380CC4-5D6E-409C-BE32-E72D297353CC}">
              <c16:uniqueId val="{00000007-E3DA-4BE2-8DE6-3EC01959E330}"/>
            </c:ext>
          </c:extLst>
        </c:ser>
        <c:dLbls>
          <c:showLegendKey val="0"/>
          <c:showVal val="0"/>
          <c:showCatName val="0"/>
          <c:showSerName val="0"/>
          <c:showPercent val="0"/>
          <c:showBubbleSize val="0"/>
        </c:dLbls>
        <c:axId val="372774792"/>
        <c:axId val="518024096"/>
      </c:scatterChart>
      <c:valAx>
        <c:axId val="3727747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1" i="0"/>
                  <a:t>Areal</a:t>
                </a:r>
                <a:r>
                  <a:rPr lang="en-US" sz="2000" b="1" i="0" baseline="0"/>
                  <a:t> Density (g/cm</a:t>
                </a:r>
                <a:r>
                  <a:rPr lang="en-US" sz="2000" b="1" i="0" baseline="30000"/>
                  <a:t>2</a:t>
                </a:r>
                <a:r>
                  <a:rPr lang="en-US" sz="2000" b="1" i="0" baseline="0"/>
                  <a:t>)</a:t>
                </a:r>
                <a:endParaRPr lang="en-US" sz="2000" b="1" i="0"/>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18024096"/>
        <c:crosses val="autoZero"/>
        <c:crossBetween val="midCat"/>
      </c:valAx>
      <c:valAx>
        <c:axId val="518024096"/>
        <c:scaling>
          <c:orientation val="minMax"/>
          <c:min val="6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i="0" baseline="0"/>
                  <a:t>Dose Rate (Rad (Si)/Year)</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72774792"/>
        <c:crosses val="autoZero"/>
        <c:crossBetween val="midCat"/>
      </c:valAx>
      <c:spPr>
        <a:noFill/>
        <a:ln>
          <a:noFill/>
        </a:ln>
        <a:effectLst/>
      </c:spPr>
    </c:plotArea>
    <c:plotVisOnly val="1"/>
    <c:dispBlanksAs val="gap"/>
    <c:showDLblsOverMax val="0"/>
  </c:chart>
  <c:spPr>
    <a:noFill/>
    <a:ln>
      <a:noFill/>
    </a:ln>
    <a:effectLst/>
  </c:spPr>
  <c:txPr>
    <a:bodyPr/>
    <a:lstStyle/>
    <a:p>
      <a:pPr>
        <a:defRPr sz="1400" baseline="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0.18752</cdr:x>
      <cdr:y>0.33236</cdr:y>
    </cdr:from>
    <cdr:to>
      <cdr:x>0.41578</cdr:x>
      <cdr:y>0.41695</cdr:y>
    </cdr:to>
    <cdr:sp macro="" textlink="">
      <cdr:nvSpPr>
        <cdr:cNvPr id="2" name="TextBox 5"/>
        <cdr:cNvSpPr txBox="1"/>
      </cdr:nvSpPr>
      <cdr:spPr>
        <a:xfrm xmlns:a="http://schemas.openxmlformats.org/drawingml/2006/main">
          <a:off x="904959" y="1088352"/>
          <a:ext cx="1101584"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00" dirty="0" err="1">
              <a:solidFill>
                <a:schemeClr val="bg1"/>
              </a:solidFill>
            </a:rPr>
            <a:t>AlTi</a:t>
          </a:r>
          <a:r>
            <a:rPr lang="en-US" sz="1200" dirty="0">
              <a:solidFill>
                <a:schemeClr val="bg1"/>
              </a:solidFill>
            </a:rPr>
            <a:t> </a:t>
          </a:r>
          <a:r>
            <a:rPr lang="en-US" sz="1000" dirty="0">
              <a:solidFill>
                <a:schemeClr val="bg1"/>
              </a:solidFill>
            </a:rPr>
            <a:t>(1.33 g/cm</a:t>
          </a:r>
          <a:r>
            <a:rPr lang="en-US" sz="1000" baseline="30000" dirty="0">
              <a:solidFill>
                <a:schemeClr val="bg1"/>
              </a:solidFill>
            </a:rPr>
            <a:t>2</a:t>
          </a:r>
          <a:r>
            <a:rPr lang="en-US" sz="1000" dirty="0">
              <a:solidFill>
                <a:schemeClr val="bg1"/>
              </a:solidFill>
            </a:rPr>
            <a:t>)</a:t>
          </a:r>
        </a:p>
      </cdr:txBody>
    </cdr:sp>
  </cdr:relSizeAnchor>
  <cdr:relSizeAnchor xmlns:cdr="http://schemas.openxmlformats.org/drawingml/2006/chartDrawing">
    <cdr:from>
      <cdr:x>0.27186</cdr:x>
      <cdr:y>0.40249</cdr:y>
    </cdr:from>
    <cdr:to>
      <cdr:x>0.44399</cdr:x>
      <cdr:y>0.53408</cdr:y>
    </cdr:to>
    <cdr:sp macro="" textlink="">
      <cdr:nvSpPr>
        <cdr:cNvPr id="3" name="TextBox 6"/>
        <cdr:cNvSpPr txBox="1"/>
      </cdr:nvSpPr>
      <cdr:spPr>
        <a:xfrm xmlns:a="http://schemas.openxmlformats.org/drawingml/2006/main">
          <a:off x="1312002" y="1318021"/>
          <a:ext cx="830677" cy="43088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00" dirty="0" err="1">
              <a:solidFill>
                <a:schemeClr val="bg1"/>
              </a:solidFill>
            </a:rPr>
            <a:t>AlTiTa</a:t>
          </a:r>
          <a:endParaRPr lang="en-US" sz="1200" dirty="0">
            <a:solidFill>
              <a:schemeClr val="bg1"/>
            </a:solidFill>
          </a:endParaRPr>
        </a:p>
        <a:p xmlns:a="http://schemas.openxmlformats.org/drawingml/2006/main">
          <a:r>
            <a:rPr lang="en-US" sz="1000" dirty="0">
              <a:solidFill>
                <a:schemeClr val="bg1"/>
              </a:solidFill>
            </a:rPr>
            <a:t>(2.08 g/cm</a:t>
          </a:r>
          <a:r>
            <a:rPr lang="en-US" sz="1000" baseline="30000" dirty="0">
              <a:solidFill>
                <a:schemeClr val="bg1"/>
              </a:solidFill>
            </a:rPr>
            <a:t>2</a:t>
          </a:r>
          <a:r>
            <a:rPr lang="en-US" sz="1000" dirty="0">
              <a:solidFill>
                <a:schemeClr val="bg1"/>
              </a:solidFill>
            </a:rPr>
            <a:t>)</a:t>
          </a:r>
        </a:p>
      </cdr:txBody>
    </cdr:sp>
  </cdr:relSizeAnchor>
  <cdr:relSizeAnchor xmlns:cdr="http://schemas.openxmlformats.org/drawingml/2006/chartDrawing">
    <cdr:from>
      <cdr:x>0.35792</cdr:x>
      <cdr:y>0.53039</cdr:y>
    </cdr:from>
    <cdr:to>
      <cdr:x>0.53005</cdr:x>
      <cdr:y>0.66197</cdr:y>
    </cdr:to>
    <cdr:sp macro="" textlink="">
      <cdr:nvSpPr>
        <cdr:cNvPr id="4" name="TextBox 10"/>
        <cdr:cNvSpPr txBox="1"/>
      </cdr:nvSpPr>
      <cdr:spPr>
        <a:xfrm xmlns:a="http://schemas.openxmlformats.org/drawingml/2006/main">
          <a:off x="1727340" y="1736840"/>
          <a:ext cx="830677" cy="43088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00" dirty="0" err="1">
              <a:solidFill>
                <a:schemeClr val="bg1"/>
              </a:solidFill>
            </a:rPr>
            <a:t>AlTiTa</a:t>
          </a:r>
          <a:r>
            <a:rPr lang="en-US" sz="1200" dirty="0">
              <a:solidFill>
                <a:schemeClr val="bg1"/>
              </a:solidFill>
            </a:rPr>
            <a:t> </a:t>
          </a:r>
        </a:p>
        <a:p xmlns:a="http://schemas.openxmlformats.org/drawingml/2006/main">
          <a:r>
            <a:rPr lang="en-US" sz="1000" dirty="0">
              <a:solidFill>
                <a:schemeClr val="bg1"/>
              </a:solidFill>
            </a:rPr>
            <a:t>(3.02 g/cm</a:t>
          </a:r>
          <a:r>
            <a:rPr lang="en-US" sz="1000" baseline="30000" dirty="0">
              <a:solidFill>
                <a:schemeClr val="bg1"/>
              </a:solidFill>
            </a:rPr>
            <a:t>2</a:t>
          </a:r>
          <a:r>
            <a:rPr lang="en-US" sz="1000" dirty="0">
              <a:solidFill>
                <a:schemeClr val="bg1"/>
              </a:solidFill>
            </a:rPr>
            <a:t>)</a:t>
          </a:r>
        </a:p>
      </cdr:txBody>
    </cdr:sp>
  </cdr:relSizeAnchor>
  <cdr:relSizeAnchor xmlns:cdr="http://schemas.openxmlformats.org/drawingml/2006/chartDrawing">
    <cdr:from>
      <cdr:x>0.68664</cdr:x>
      <cdr:y>0.48541</cdr:y>
    </cdr:from>
    <cdr:to>
      <cdr:x>0.89198</cdr:x>
      <cdr:y>0.57</cdr:y>
    </cdr:to>
    <cdr:sp macro="" textlink="">
      <cdr:nvSpPr>
        <cdr:cNvPr id="5" name="TextBox 7"/>
        <cdr:cNvSpPr txBox="1"/>
      </cdr:nvSpPr>
      <cdr:spPr>
        <a:xfrm xmlns:a="http://schemas.openxmlformats.org/drawingml/2006/main">
          <a:off x="3313731" y="1589559"/>
          <a:ext cx="990977"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00" dirty="0">
              <a:solidFill>
                <a:schemeClr val="bg1"/>
              </a:solidFill>
            </a:rPr>
            <a:t>Al </a:t>
          </a:r>
          <a:r>
            <a:rPr lang="en-US" sz="1000" dirty="0">
              <a:solidFill>
                <a:schemeClr val="bg1"/>
              </a:solidFill>
            </a:rPr>
            <a:t>(2.08 g/cm</a:t>
          </a:r>
          <a:r>
            <a:rPr lang="en-US" sz="1000" baseline="30000" dirty="0">
              <a:solidFill>
                <a:schemeClr val="bg1"/>
              </a:solidFill>
            </a:rPr>
            <a:t>2</a:t>
          </a:r>
          <a:r>
            <a:rPr lang="en-US" sz="1000" dirty="0">
              <a:solidFill>
                <a:schemeClr val="bg1"/>
              </a:solidFill>
            </a:rPr>
            <a:t>)</a:t>
          </a:r>
        </a:p>
      </cdr:txBody>
    </cdr:sp>
  </cdr:relSizeAnchor>
  <cdr:relSizeAnchor xmlns:cdr="http://schemas.openxmlformats.org/drawingml/2006/chartDrawing">
    <cdr:from>
      <cdr:x>0.71229</cdr:x>
      <cdr:y>0.61092</cdr:y>
    </cdr:from>
    <cdr:to>
      <cdr:x>0.91763</cdr:x>
      <cdr:y>0.69551</cdr:y>
    </cdr:to>
    <cdr:sp macro="" textlink="">
      <cdr:nvSpPr>
        <cdr:cNvPr id="6" name="TextBox 7"/>
        <cdr:cNvSpPr txBox="1"/>
      </cdr:nvSpPr>
      <cdr:spPr>
        <a:xfrm xmlns:a="http://schemas.openxmlformats.org/drawingml/2006/main">
          <a:off x="3437514" y="2000545"/>
          <a:ext cx="990977"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00" dirty="0">
              <a:solidFill>
                <a:schemeClr val="bg1"/>
              </a:solidFill>
            </a:rPr>
            <a:t>Al </a:t>
          </a:r>
          <a:r>
            <a:rPr lang="en-US" sz="1000" dirty="0">
              <a:solidFill>
                <a:schemeClr val="bg1"/>
              </a:solidFill>
            </a:rPr>
            <a:t>(3.02 g/cm</a:t>
          </a:r>
          <a:r>
            <a:rPr lang="en-US" sz="1000" baseline="30000" dirty="0">
              <a:solidFill>
                <a:schemeClr val="bg1"/>
              </a:solidFill>
            </a:rPr>
            <a:t>2</a:t>
          </a:r>
          <a:r>
            <a:rPr lang="en-US" sz="1000" dirty="0">
              <a:solidFill>
                <a:schemeClr val="bg1"/>
              </a:solidFill>
            </a:rPr>
            <a:t>)</a:t>
          </a:r>
        </a:p>
      </cdr:txBody>
    </cdr:sp>
  </cdr:relSizeAnchor>
  <cdr:relSizeAnchor xmlns:cdr="http://schemas.openxmlformats.org/drawingml/2006/chartDrawing">
    <cdr:from>
      <cdr:x>0.47364</cdr:x>
      <cdr:y>0.34136</cdr:y>
    </cdr:from>
    <cdr:to>
      <cdr:x>0.67898</cdr:x>
      <cdr:y>0.42595</cdr:y>
    </cdr:to>
    <cdr:sp macro="" textlink="">
      <cdr:nvSpPr>
        <cdr:cNvPr id="7" name="TextBox 7"/>
        <cdr:cNvSpPr txBox="1"/>
      </cdr:nvSpPr>
      <cdr:spPr>
        <a:xfrm xmlns:a="http://schemas.openxmlformats.org/drawingml/2006/main">
          <a:off x="2285811" y="1117836"/>
          <a:ext cx="990977" cy="27699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solidFill>
                <a:schemeClr val="bg1"/>
              </a:solidFill>
            </a:rPr>
            <a:t>Al </a:t>
          </a:r>
          <a:r>
            <a:rPr lang="en-US" sz="1000" dirty="0">
              <a:solidFill>
                <a:schemeClr val="bg1"/>
              </a:solidFill>
            </a:rPr>
            <a:t>(1.26 g/cm</a:t>
          </a:r>
          <a:r>
            <a:rPr lang="en-US" sz="1000" baseline="30000" dirty="0">
              <a:solidFill>
                <a:schemeClr val="bg1"/>
              </a:solidFill>
            </a:rPr>
            <a:t>2</a:t>
          </a:r>
          <a:r>
            <a:rPr lang="en-US" sz="1000" dirty="0">
              <a:solidFill>
                <a:schemeClr val="bg1"/>
              </a:solidFill>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19493EB-6BE9-4760-8F90-279541410566}" type="datetimeFigureOut">
              <a:rPr lang="en-US" smtClean="0"/>
              <a:pPr/>
              <a:t>1/26/2021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9505B9B-9EF1-4888-A605-C1980E4D0A2B}" type="slidenum">
              <a:rPr lang="en-US" smtClean="0"/>
              <a:pPr/>
              <a:t>‹#›</a:t>
            </a:fld>
            <a:endParaRPr lang="en-US"/>
          </a:p>
        </p:txBody>
      </p:sp>
    </p:spTree>
    <p:extLst>
      <p:ext uri="{BB962C8B-B14F-4D97-AF65-F5344CB8AC3E}">
        <p14:creationId xmlns:p14="http://schemas.microsoft.com/office/powerpoint/2010/main" val="2501103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793576D-D46C-461B-A649-402ACC61F409}" type="datetimeFigureOut">
              <a:rPr lang="en-US" smtClean="0"/>
              <a:pPr/>
              <a:t>1/26/2021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84354AA-33FC-49CB-8965-F6DF88639043}" type="slidenum">
              <a:rPr lang="en-US" smtClean="0"/>
              <a:pPr/>
              <a:t>‹#›</a:t>
            </a:fld>
            <a:endParaRPr lang="en-US"/>
          </a:p>
        </p:txBody>
      </p:sp>
    </p:spTree>
    <p:extLst>
      <p:ext uri="{BB962C8B-B14F-4D97-AF65-F5344CB8AC3E}">
        <p14:creationId xmlns:p14="http://schemas.microsoft.com/office/powerpoint/2010/main" val="929567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cience.nasa.gov/national-space-science-data-center"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wpc.noaa.gov/products/solar-cycle-progressio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1</a:t>
            </a:fld>
            <a:endParaRPr lang="en-US"/>
          </a:p>
        </p:txBody>
      </p:sp>
    </p:spTree>
    <p:extLst>
      <p:ext uri="{BB962C8B-B14F-4D97-AF65-F5344CB8AC3E}">
        <p14:creationId xmlns:p14="http://schemas.microsoft.com/office/powerpoint/2010/main" val="3309748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Polar low earth</a:t>
            </a:r>
            <a:r>
              <a:rPr lang="en-US" baseline="0" dirty="0"/>
              <a:t> orbit:  most radiation in low earth orbit, </a:t>
            </a:r>
            <a:r>
              <a:rPr lang="en-US" baseline="0" dirty="0" err="1"/>
              <a:t>cubesats</a:t>
            </a:r>
            <a:r>
              <a:rPr lang="en-US" baseline="0" dirty="0"/>
              <a:t> have virtually no shielding</a:t>
            </a:r>
          </a:p>
          <a:p>
            <a:r>
              <a:rPr lang="en-US" b="0" dirty="0"/>
              <a:t>(70% commercial, 10% government, and 20% Academic.) </a:t>
            </a:r>
            <a:endParaRPr lang="en-US" baseline="0" dirty="0"/>
          </a:p>
          <a:p>
            <a:r>
              <a:rPr lang="en-US" b="0" dirty="0"/>
              <a:t>from development, launch, and operations.</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2</a:t>
            </a:fld>
            <a:endParaRPr lang="en-US"/>
          </a:p>
        </p:txBody>
      </p:sp>
    </p:spTree>
    <p:extLst>
      <p:ext uri="{BB962C8B-B14F-4D97-AF65-F5344CB8AC3E}">
        <p14:creationId xmlns:p14="http://schemas.microsoft.com/office/powerpoint/2010/main" val="834828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t>in comparison to commercial CubeSat aluminum shielding</a:t>
            </a:r>
          </a:p>
          <a:p>
            <a:r>
              <a:rPr lang="en-US" sz="1200" b="0" dirty="0"/>
              <a:t>with risk reduction of satellite failures from total ionizing dose and internal electrostatic discharge, </a:t>
            </a:r>
            <a:r>
              <a:rPr lang="en-US" sz="1200" b="0" i="1" u="sng" dirty="0"/>
              <a:t>a historical spacecraft killer</a:t>
            </a:r>
            <a:r>
              <a:rPr lang="en-US" sz="1200" b="0" dirty="0"/>
              <a:t>. </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a:t>
            </a:fld>
            <a:endParaRPr lang="en-US"/>
          </a:p>
        </p:txBody>
      </p:sp>
    </p:spTree>
    <p:extLst>
      <p:ext uri="{BB962C8B-B14F-4D97-AF65-F5344CB8AC3E}">
        <p14:creationId xmlns:p14="http://schemas.microsoft.com/office/powerpoint/2010/main" val="763774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Previously, considered short tech demo academic experiments</a:t>
            </a:r>
          </a:p>
          <a:p>
            <a:r>
              <a:rPr lang="en-US" dirty="0"/>
              <a:t>Attitude Control, Star</a:t>
            </a:r>
            <a:r>
              <a:rPr lang="en-US" baseline="0" dirty="0"/>
              <a:t> </a:t>
            </a:r>
            <a:r>
              <a:rPr lang="en-US" dirty="0"/>
              <a:t>Trackers, Propulsion, High Bandwidth</a:t>
            </a:r>
            <a:r>
              <a:rPr lang="en-US" baseline="0" dirty="0"/>
              <a:t> radios, deployable solar arrays</a:t>
            </a:r>
            <a:endParaRPr lang="en-US" dirty="0"/>
          </a:p>
          <a:p>
            <a:r>
              <a:rPr lang="en-US" dirty="0"/>
              <a:t>Increase in </a:t>
            </a:r>
            <a:r>
              <a:rPr lang="en-US" dirty="0" err="1"/>
              <a:t>SmallSat</a:t>
            </a:r>
            <a:r>
              <a:rPr lang="en-US" baseline="0" dirty="0"/>
              <a:t> Industry Attendance at Conferences</a:t>
            </a:r>
          </a:p>
          <a:p>
            <a:r>
              <a:rPr lang="en-US" baseline="0" dirty="0"/>
              <a:t>Now Longer Orbit Lifetimes, more time for data or space debris</a:t>
            </a:r>
          </a:p>
          <a:p>
            <a:r>
              <a:rPr lang="en-US" baseline="0" dirty="0"/>
              <a:t>Shielding matters for risk reduction</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4</a:t>
            </a:fld>
            <a:endParaRPr lang="en-US"/>
          </a:p>
        </p:txBody>
      </p:sp>
    </p:spTree>
    <p:extLst>
      <p:ext uri="{BB962C8B-B14F-4D97-AF65-F5344CB8AC3E}">
        <p14:creationId xmlns:p14="http://schemas.microsoft.com/office/powerpoint/2010/main" val="275721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7</a:t>
            </a:fld>
            <a:endParaRPr lang="en-US"/>
          </a:p>
        </p:txBody>
      </p:sp>
    </p:spTree>
    <p:extLst>
      <p:ext uri="{BB962C8B-B14F-4D97-AF65-F5344CB8AC3E}">
        <p14:creationId xmlns:p14="http://schemas.microsoft.com/office/powerpoint/2010/main" val="4003514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system electronics performance, the effort</a:t>
            </a:r>
            <a:r>
              <a:rPr lang="en-US" baseline="0" dirty="0"/>
              <a:t> has been to chart the SD card performance over time with the voltage and current measurements.  UMICH has reported that SD Card failures typically occur from increasing current draw on the card.  This engineering data has not been integrated.   The regulator performance will be attempted to monitor.  The current and voltage measurements need to be characterized with respect to a regulated voltage source.  On board we only have reference resistors in the research payload, which will be attempted to use for baselining the regulators.  At this time this data has not been integrated with the dosimeter data.</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9</a:t>
            </a:fld>
            <a:endParaRPr lang="en-US"/>
          </a:p>
        </p:txBody>
      </p:sp>
    </p:spTree>
    <p:extLst>
      <p:ext uri="{BB962C8B-B14F-4D97-AF65-F5344CB8AC3E}">
        <p14:creationId xmlns:p14="http://schemas.microsoft.com/office/powerpoint/2010/main" val="3114574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10</a:t>
            </a:fld>
            <a:endParaRPr lang="en-US"/>
          </a:p>
        </p:txBody>
      </p:sp>
    </p:spTree>
    <p:extLst>
      <p:ext uri="{BB962C8B-B14F-4D97-AF65-F5344CB8AC3E}">
        <p14:creationId xmlns:p14="http://schemas.microsoft.com/office/powerpoint/2010/main" val="1135210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Significance:  Reduced TID associated Mission Failure Risks.  Increased Mission Assurance for the science data return on investment.</a:t>
            </a:r>
          </a:p>
          <a:p>
            <a:pPr lvl="1"/>
            <a:endParaRPr lang="en-US"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err="1"/>
              <a:t>Vampola</a:t>
            </a:r>
            <a:r>
              <a:rPr lang="en-US" dirty="0"/>
              <a:t> noted no experimental radiation data below L 1.2 for electrons and L 1.17 for protons,</a:t>
            </a:r>
            <a:r>
              <a:rPr lang="en-US" baseline="0" dirty="0"/>
              <a:t> which is approximately 840</a:t>
            </a:r>
            <a:r>
              <a:rPr lang="en-US" dirty="0"/>
              <a:t> km altitude, the DMSP satellite data in the AP8 and AE8 models.  </a:t>
            </a:r>
          </a:p>
          <a:p>
            <a:pPr lvl="1"/>
            <a:endParaRPr lang="en-US" dirty="0"/>
          </a:p>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11</a:t>
            </a:fld>
            <a:endParaRPr lang="en-US"/>
          </a:p>
        </p:txBody>
      </p:sp>
    </p:spTree>
    <p:extLst>
      <p:ext uri="{BB962C8B-B14F-4D97-AF65-F5344CB8AC3E}">
        <p14:creationId xmlns:p14="http://schemas.microsoft.com/office/powerpoint/2010/main" val="1305903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12</a:t>
            </a:fld>
            <a:endParaRPr lang="en-US"/>
          </a:p>
        </p:txBody>
      </p:sp>
    </p:spTree>
    <p:extLst>
      <p:ext uri="{BB962C8B-B14F-4D97-AF65-F5344CB8AC3E}">
        <p14:creationId xmlns:p14="http://schemas.microsoft.com/office/powerpoint/2010/main" val="4056779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13</a:t>
            </a:fld>
            <a:endParaRPr lang="en-US"/>
          </a:p>
        </p:txBody>
      </p:sp>
    </p:spTree>
    <p:extLst>
      <p:ext uri="{BB962C8B-B14F-4D97-AF65-F5344CB8AC3E}">
        <p14:creationId xmlns:p14="http://schemas.microsoft.com/office/powerpoint/2010/main" val="3799420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Z-shielding performance</a:t>
            </a:r>
            <a:r>
              <a:rPr lang="en-US" baseline="0" dirty="0"/>
              <a:t> as a function of thickness enables low volume shielding solutions for multiple polar orbiting scenarios where traditional aluminum thicknesses limit electronic card sizes.  These measurements occurred at solar minimum, where shielding performance needed for solar maximum has not been demonstrated.</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14</a:t>
            </a:fld>
            <a:endParaRPr lang="en-US"/>
          </a:p>
        </p:txBody>
      </p:sp>
    </p:spTree>
    <p:extLst>
      <p:ext uri="{BB962C8B-B14F-4D97-AF65-F5344CB8AC3E}">
        <p14:creationId xmlns:p14="http://schemas.microsoft.com/office/powerpoint/2010/main" val="961203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dirty="0">
                <a:solidFill>
                  <a:schemeClr val="tx1"/>
                </a:solidFill>
                <a:effectLst/>
                <a:latin typeface="+mn-lt"/>
                <a:ea typeface="+mn-ea"/>
                <a:cs typeface="+mn-cs"/>
              </a:rPr>
              <a:t>references for the NASA PD-ED-1258, “Space Radiation Effects on Electronic Components in Low-Earth Orbit” and NASA PD-ED-1260, “Radiation Design Margin Requirement”.  In low earth orbit below ~840 km the AP8 and AE8 models don’t cover the low earth orbit environment, where the CSLI traditional orbit altitudes exist</a:t>
            </a:r>
            <a:r>
              <a:rPr lang="en-US" sz="1200" kern="1200" baseline="0" dirty="0">
                <a:solidFill>
                  <a:schemeClr val="tx1"/>
                </a:solidFill>
                <a:effectLst/>
                <a:latin typeface="+mn-lt"/>
                <a:ea typeface="+mn-ea"/>
                <a:cs typeface="+mn-cs"/>
              </a:rPr>
              <a:t> from 500 km to 300 km for polar low earth orbit and ISS orbit</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structures typically sold by commercial companies described have 0.078 in thick aluminum.  I am finding that the 0.078 in Aluminum for a spherical model has a total ionizing dose for a year in the </a:t>
            </a:r>
            <a:r>
              <a:rPr lang="en-US" sz="1200" kern="1200" dirty="0" err="1">
                <a:solidFill>
                  <a:schemeClr val="tx1"/>
                </a:solidFill>
                <a:effectLst/>
                <a:latin typeface="+mn-lt"/>
                <a:ea typeface="+mn-ea"/>
                <a:cs typeface="+mn-cs"/>
              </a:rPr>
              <a:t>ELaNaXIX</a:t>
            </a:r>
            <a:r>
              <a:rPr lang="en-US" sz="1200" kern="1200" dirty="0">
                <a:solidFill>
                  <a:schemeClr val="tx1"/>
                </a:solidFill>
                <a:effectLst/>
                <a:latin typeface="+mn-lt"/>
                <a:ea typeface="+mn-ea"/>
                <a:cs typeface="+mn-cs"/>
              </a:rPr>
              <a:t> mission environment has an estimated dose for the AP8min-AE8max model of 1383 +/- 47.  The</a:t>
            </a:r>
            <a:r>
              <a:rPr lang="en-US" sz="1200" kern="1200" baseline="0" dirty="0">
                <a:solidFill>
                  <a:schemeClr val="tx1"/>
                </a:solidFill>
                <a:effectLst/>
                <a:latin typeface="+mn-lt"/>
                <a:ea typeface="+mn-ea"/>
                <a:cs typeface="+mn-cs"/>
              </a:rPr>
              <a:t> Aerospace Proton (AP) 8 –  Aerospace Electron (AE)8 model has limitations, according to Alfred </a:t>
            </a:r>
            <a:r>
              <a:rPr lang="en-US" sz="1200" kern="1200" baseline="0" dirty="0" err="1">
                <a:solidFill>
                  <a:schemeClr val="tx1"/>
                </a:solidFill>
                <a:effectLst/>
                <a:latin typeface="+mn-lt"/>
                <a:ea typeface="+mn-ea"/>
                <a:cs typeface="+mn-cs"/>
              </a:rPr>
              <a:t>Vampola</a:t>
            </a:r>
            <a:r>
              <a:rPr lang="en-US" sz="1200" kern="1200" baseline="0" dirty="0">
                <a:solidFill>
                  <a:schemeClr val="tx1"/>
                </a:solidFill>
                <a:effectLst/>
                <a:latin typeface="+mn-lt"/>
                <a:ea typeface="+mn-ea"/>
                <a:cs typeface="+mn-cs"/>
              </a:rPr>
              <a:t> from the Aerospace Corporation for inner zone electron models at the NASA Langley Research Center’s Space Environment Workshop, 1988:</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For Inner Electron Models:</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	“The current NSSDC models which provide useful inner zone (L = 1.2 to 2.4) electron data are AE5 [6], for solar minimum, AE6 [10] for solar maximum, and AE8 [9] for solar minimum and maximum.  The energy range of these models is from 0.04 MeV to 5 MeV, although present techniques can not make reliable measurements of electrons with energies above 2 MeV below about L=1.55 in the inner zone.  They are empirical models, being based on in-situ measurements of the fluxes.  To produce the models, data is acquired from investigators, corrected, edited, averaged, interpolated, extrapolated, </a:t>
            </a:r>
            <a:r>
              <a:rPr lang="en-US" sz="1200" kern="1200" baseline="0" dirty="0" err="1">
                <a:solidFill>
                  <a:schemeClr val="tx1"/>
                </a:solidFill>
                <a:effectLst/>
                <a:latin typeface="+mn-lt"/>
                <a:ea typeface="+mn-ea"/>
                <a:cs typeface="+mn-cs"/>
              </a:rPr>
              <a:t>etc</a:t>
            </a:r>
            <a:r>
              <a:rPr lang="en-US" sz="1200" kern="1200" baseline="0" dirty="0">
                <a:solidFill>
                  <a:schemeClr val="tx1"/>
                </a:solidFill>
                <a:effectLst/>
                <a:latin typeface="+mn-lt"/>
                <a:ea typeface="+mn-ea"/>
                <a:cs typeface="+mn-cs"/>
              </a:rPr>
              <a:t>;  in other words, it is all very thoroughly massaged.  Some estimate of its reliability is also made, but such a step is very subjective.”  “The accuracy of the models is very good, better than a factor of two, for energies below 1 MeV and L &lt; 1.65….Above 2 MeV, the fluxes are extrapolations and their accuracy is unknown.” pg. 378</a:t>
            </a:r>
          </a:p>
          <a:p>
            <a:endParaRPr lang="en-US" sz="1200" kern="1200" baseline="0" dirty="0">
              <a:solidFill>
                <a:schemeClr val="tx1"/>
              </a:solidFill>
              <a:effectLst/>
              <a:latin typeface="+mn-lt"/>
              <a:ea typeface="+mn-ea"/>
              <a:cs typeface="+mn-cs"/>
            </a:endParaRPr>
          </a:p>
          <a:p>
            <a:pPr marL="0" indent="0">
              <a:buNone/>
            </a:pPr>
            <a:r>
              <a:rPr lang="en-US" sz="1200" kern="1200" baseline="0" dirty="0">
                <a:solidFill>
                  <a:schemeClr val="tx1"/>
                </a:solidFill>
                <a:effectLst/>
                <a:latin typeface="+mn-lt"/>
                <a:ea typeface="+mn-ea"/>
                <a:cs typeface="+mn-cs"/>
              </a:rPr>
              <a:t>	L. </a:t>
            </a:r>
            <a:r>
              <a:rPr lang="en-US" sz="1200" kern="1200" baseline="0" dirty="0" err="1">
                <a:solidFill>
                  <a:schemeClr val="tx1"/>
                </a:solidFill>
                <a:effectLst/>
                <a:latin typeface="+mn-lt"/>
                <a:ea typeface="+mn-ea"/>
                <a:cs typeface="+mn-cs"/>
              </a:rPr>
              <a:t>Vampola</a:t>
            </a:r>
            <a:r>
              <a:rPr lang="en-US" sz="1200" kern="1200" baseline="0" dirty="0">
                <a:solidFill>
                  <a:schemeClr val="tx1"/>
                </a:solidFill>
                <a:effectLst/>
                <a:latin typeface="+mn-lt"/>
                <a:ea typeface="+mn-ea"/>
                <a:cs typeface="+mn-cs"/>
              </a:rPr>
              <a:t>, “The Space Particle Environment”, NASA/SDIO Space Environmental Effects on Materials Workshop, NASA Conference Proceedings 3035, part 2, NASA Langley Research Center, Hampton, VA June 28 – July 1, 1988, pg. 367.   </a:t>
            </a:r>
          </a:p>
          <a:p>
            <a:pPr marL="0" indent="0">
              <a:buNone/>
            </a:pPr>
            <a:endParaRPr lang="en-US" sz="1200" kern="1200" baseline="0" dirty="0">
              <a:solidFill>
                <a:schemeClr val="tx1"/>
              </a:solidFill>
              <a:effectLst/>
              <a:latin typeface="+mn-lt"/>
              <a:ea typeface="+mn-ea"/>
              <a:cs typeface="+mn-cs"/>
            </a:endParaRPr>
          </a:p>
          <a:p>
            <a:pPr marL="0" indent="0">
              <a:buNone/>
            </a:pPr>
            <a:r>
              <a:rPr lang="en-US" sz="1200" kern="1200" baseline="0" dirty="0">
                <a:solidFill>
                  <a:schemeClr val="tx1"/>
                </a:solidFill>
                <a:effectLst/>
                <a:latin typeface="+mn-lt"/>
                <a:ea typeface="+mn-ea"/>
                <a:cs typeface="+mn-cs"/>
              </a:rPr>
              <a:t>For Proton models, “ The current proton models are AP8MIN and AP8MAX, again representing the solar minimum and maximum periods.  The major effect of the solar variation is the variation in atmospheric density at lower altitudes:  at solar maximum, the higher scale height of the atmosphere decreases the energetic proton fluxes.  The models are probably accurate to 50% or better.  They cover the energy range from 100 </a:t>
            </a:r>
            <a:r>
              <a:rPr lang="en-US" sz="1200" kern="1200" baseline="0" dirty="0" err="1">
                <a:solidFill>
                  <a:schemeClr val="tx1"/>
                </a:solidFill>
                <a:effectLst/>
                <a:latin typeface="+mn-lt"/>
                <a:ea typeface="+mn-ea"/>
                <a:cs typeface="+mn-cs"/>
              </a:rPr>
              <a:t>keV</a:t>
            </a:r>
            <a:r>
              <a:rPr lang="en-US" sz="1200" kern="1200" baseline="0" dirty="0">
                <a:solidFill>
                  <a:schemeClr val="tx1"/>
                </a:solidFill>
                <a:effectLst/>
                <a:latin typeface="+mn-lt"/>
                <a:ea typeface="+mn-ea"/>
                <a:cs typeface="+mn-cs"/>
              </a:rPr>
              <a:t> to 400 MeV and the L range from 1.17 to 7.”  pg. 379 </a:t>
            </a:r>
          </a:p>
          <a:p>
            <a:pPr marL="0" indent="0">
              <a:buNone/>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	L. </a:t>
            </a:r>
            <a:r>
              <a:rPr lang="en-US" sz="1200" kern="1200" baseline="0" dirty="0" err="1">
                <a:solidFill>
                  <a:schemeClr val="tx1"/>
                </a:solidFill>
                <a:effectLst/>
                <a:latin typeface="+mn-lt"/>
                <a:ea typeface="+mn-ea"/>
                <a:cs typeface="+mn-cs"/>
              </a:rPr>
              <a:t>Vampola</a:t>
            </a:r>
            <a:r>
              <a:rPr lang="en-US" sz="1200" kern="1200" baseline="0" dirty="0">
                <a:solidFill>
                  <a:schemeClr val="tx1"/>
                </a:solidFill>
                <a:effectLst/>
                <a:latin typeface="+mn-lt"/>
                <a:ea typeface="+mn-ea"/>
                <a:cs typeface="+mn-cs"/>
              </a:rPr>
              <a:t>, “The Space Particle Environment”, NASA/SDIO Space Environmental Effects on Materials Workshop, NASA Conference Proceedings 3035, part 2, NASA Langley Research Center, Hampton, VA June 28 – July 1, 1988, pg. 367.   </a:t>
            </a:r>
          </a:p>
          <a:p>
            <a:pPr marL="0" indent="0">
              <a:buNone/>
            </a:pPr>
            <a:endParaRPr lang="en-US" sz="1200"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value is approximately 3 times lower than estimated by </a:t>
            </a:r>
            <a:r>
              <a:rPr lang="en-US" sz="1200" kern="1200" dirty="0" err="1">
                <a:solidFill>
                  <a:schemeClr val="tx1"/>
                </a:solidFill>
                <a:effectLst/>
                <a:latin typeface="+mn-lt"/>
                <a:ea typeface="+mn-ea"/>
                <a:cs typeface="+mn-cs"/>
              </a:rPr>
              <a:t>Vampola</a:t>
            </a:r>
            <a:r>
              <a:rPr lang="en-US" sz="1200" kern="1200" dirty="0">
                <a:solidFill>
                  <a:schemeClr val="tx1"/>
                </a:solidFill>
                <a:effectLst/>
                <a:latin typeface="+mn-lt"/>
                <a:ea typeface="+mn-ea"/>
                <a:cs typeface="+mn-cs"/>
              </a:rPr>
              <a:t> et al.  A spherical model is a typical conservative geometrical model for a satellite electronics enclosure. (ref. Hastings and Garrett et al</a:t>
            </a:r>
            <a:r>
              <a:rPr lang="en-US" sz="1200" kern="1200" baseline="0" dirty="0">
                <a:solidFill>
                  <a:schemeClr val="tx1"/>
                </a:solidFill>
                <a:effectLst/>
                <a:latin typeface="+mn-lt"/>
                <a:ea typeface="+mn-ea"/>
                <a:cs typeface="+mn-cs"/>
              </a:rPr>
              <a:t> and </a:t>
            </a:r>
            <a:r>
              <a:rPr lang="en-US" sz="1200" kern="1200" dirty="0">
                <a:solidFill>
                  <a:schemeClr val="tx1"/>
                </a:solidFill>
                <a:effectLst/>
                <a:latin typeface="+mn-lt"/>
                <a:ea typeface="+mn-ea"/>
                <a:cs typeface="+mn-cs"/>
              </a:rPr>
              <a:t>.  NASA PD-ED 1258 reports typical parts hardness from 2-10 </a:t>
            </a:r>
            <a:r>
              <a:rPr lang="en-US" sz="1200" kern="1200" dirty="0" err="1">
                <a:solidFill>
                  <a:schemeClr val="tx1"/>
                </a:solidFill>
                <a:effectLst/>
                <a:latin typeface="+mn-lt"/>
                <a:ea typeface="+mn-ea"/>
                <a:cs typeface="+mn-cs"/>
              </a:rPr>
              <a:t>kRads</a:t>
            </a:r>
            <a:r>
              <a:rPr lang="en-US" sz="1200" kern="1200" dirty="0">
                <a:solidFill>
                  <a:schemeClr val="tx1"/>
                </a:solidFill>
                <a:effectLst/>
                <a:latin typeface="+mn-lt"/>
                <a:ea typeface="+mn-ea"/>
                <a:cs typeface="+mn-cs"/>
              </a:rPr>
              <a:t>.  NASA PD-ED-1260 recommends a design margin of 2.</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Further, there is no experimental data used in the AP models for the orbital altitudes below ~840 km, which can assist in determining a better estimate for the total ionizing dose environment for many of the typical low earth orbit CubeSat missions, because the models rely on empirical</a:t>
            </a:r>
            <a:r>
              <a:rPr lang="en-US" sz="1200" kern="1200" baseline="0" dirty="0">
                <a:solidFill>
                  <a:schemeClr val="tx1"/>
                </a:solidFill>
                <a:effectLst/>
                <a:latin typeface="+mn-lt"/>
                <a:ea typeface="+mn-ea"/>
                <a:cs typeface="+mn-cs"/>
              </a:rPr>
              <a:t> data.  There is no empirical data that has been used to update the AP models below 840 km.  The low earth orbiting satellites used were 7 DMSP satellites at 840 k and TIROS and NOAA with 4 satellites orbiting at 850 km.  (D. </a:t>
            </a:r>
            <a:r>
              <a:rPr lang="en-US" sz="1200" kern="1200" baseline="0" dirty="0" err="1">
                <a:solidFill>
                  <a:schemeClr val="tx1"/>
                </a:solidFill>
                <a:effectLst/>
                <a:latin typeface="+mn-lt"/>
                <a:ea typeface="+mn-ea"/>
                <a:cs typeface="+mn-cs"/>
              </a:rPr>
              <a:t>Bilitza</a:t>
            </a:r>
            <a:r>
              <a:rPr lang="en-US" sz="1200" kern="1200" baseline="0" dirty="0">
                <a:solidFill>
                  <a:schemeClr val="tx1"/>
                </a:solidFill>
                <a:effectLst/>
                <a:latin typeface="+mn-lt"/>
                <a:ea typeface="+mn-ea"/>
                <a:cs typeface="+mn-cs"/>
              </a:rPr>
              <a:t>, D.M. Sawyer, and J.H. King, “Trapped Particle Flux models at NSSDC/WDC-A-R&amp;S)”, NASA/SDIO Space Environmental Effects on Materials Workshop, NASA Conference Proceedings 3035, part 2, NASA Langley Research Center, Hampton, VA June 28 – July 1, 1988, appendix.)</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Shields-1 data that has been accumulating over the last year has the potential to contribute to low earth orbit space environment data over 300 km lower in altitude than the satellites used for the AP AE models.  Already data collected on the spacecraft with all sensors operating have approximately 3 months of averaged radiation data, which is approximately half of the estimated data needed for the temporal guidance described by </a:t>
            </a:r>
            <a:r>
              <a:rPr lang="en-US" sz="1200" kern="1200" baseline="0" dirty="0" err="1">
                <a:solidFill>
                  <a:schemeClr val="tx1"/>
                </a:solidFill>
                <a:effectLst/>
                <a:latin typeface="+mn-lt"/>
                <a:ea typeface="+mn-ea"/>
                <a:cs typeface="+mn-cs"/>
              </a:rPr>
              <a:t>Vampola</a:t>
            </a:r>
            <a:r>
              <a:rPr lang="en-US" sz="1200" kern="1200" baseline="0" dirty="0">
                <a:solidFill>
                  <a:schemeClr val="tx1"/>
                </a:solidFill>
                <a:effectLst/>
                <a:latin typeface="+mn-lt"/>
                <a:ea typeface="+mn-ea"/>
                <a:cs typeface="+mn-cs"/>
              </a:rPr>
              <a:t> et al.  This would be solar minimum data.  Future concepts of operations for Shields-1 could be focused at ensuring 3 more months of radiation data can be obtained to contribute to NSSDC.  NESC has expressed an interested in funding the data </a:t>
            </a:r>
            <a:r>
              <a:rPr lang="en-US" sz="1200" kern="1200" baseline="0" dirty="0" err="1">
                <a:solidFill>
                  <a:schemeClr val="tx1"/>
                </a:solidFill>
                <a:effectLst/>
                <a:latin typeface="+mn-lt"/>
                <a:ea typeface="+mn-ea"/>
                <a:cs typeface="+mn-cs"/>
              </a:rPr>
              <a:t>caputre</a:t>
            </a:r>
            <a:r>
              <a:rPr lang="en-US" sz="1200" kern="1200" baseline="0" dirty="0">
                <a:solidFill>
                  <a:schemeClr val="tx1"/>
                </a:solidFill>
                <a:effectLst/>
                <a:latin typeface="+mn-lt"/>
                <a:ea typeface="+mn-ea"/>
                <a:cs typeface="+mn-cs"/>
              </a:rPr>
              <a:t> for NSSDC, as described in the current Shields-1 data analysis work package.</a:t>
            </a: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NSSDC</a:t>
            </a:r>
            <a:r>
              <a:rPr lang="en-US" sz="1200" kern="1200" baseline="0" dirty="0">
                <a:solidFill>
                  <a:schemeClr val="tx1"/>
                </a:solidFill>
                <a:effectLst/>
                <a:latin typeface="+mn-lt"/>
                <a:ea typeface="+mn-ea"/>
                <a:cs typeface="+mn-cs"/>
              </a:rPr>
              <a:t> = </a:t>
            </a:r>
            <a:r>
              <a:rPr lang="en-US" sz="1200" b="0" i="0" u="sng" kern="1200" dirty="0">
                <a:solidFill>
                  <a:schemeClr val="tx1"/>
                </a:solidFill>
                <a:effectLst/>
                <a:latin typeface="+mn-lt"/>
                <a:ea typeface="+mn-ea"/>
                <a:cs typeface="+mn-cs"/>
                <a:hlinkClick r:id="rId3"/>
              </a:rPr>
              <a:t>National Space Science Data Center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kern="1200" dirty="0">
              <a:solidFill>
                <a:srgbClr val="00005B"/>
              </a:solidFill>
              <a:effectLst/>
              <a:latin typeface="+mn-lt"/>
              <a:ea typeface="+mn-ea"/>
              <a:cs typeface="+mn-cs"/>
              <a:hlinkClick r:id="rId3"/>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AP9 AE 9, https://www.vdl.afrl.af.mil/programs/ae9ap9/issues-and-limits.php.  </a:t>
            </a:r>
          </a:p>
          <a:p>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model currently contains no solar cycle dependence, in particular with regard to LEO region proton variations. This will be addressed in a future version.</a:t>
            </a:r>
          </a:p>
          <a:p>
            <a:r>
              <a:rPr lang="en-US" sz="1200" b="0" i="0" kern="1200" dirty="0">
                <a:solidFill>
                  <a:schemeClr val="tx1"/>
                </a:solidFill>
                <a:effectLst/>
                <a:latin typeface="+mn-lt"/>
                <a:ea typeface="+mn-ea"/>
                <a:cs typeface="+mn-cs"/>
              </a:rPr>
              <a:t>Uncertainties in the LEO region protons for energies &lt;20 MeV are large, due to variability in the satellite sensor data, and sparse data coverage.</a:t>
            </a:r>
          </a:p>
          <a:p>
            <a:r>
              <a:rPr lang="en-US" sz="1200" b="0" i="0" kern="1200" dirty="0">
                <a:solidFill>
                  <a:schemeClr val="tx1"/>
                </a:solidFill>
                <a:effectLst/>
                <a:latin typeface="+mn-lt"/>
                <a:ea typeface="+mn-ea"/>
                <a:cs typeface="+mn-cs"/>
              </a:rPr>
              <a:t>There are significant uncertainties in particle flux gradients for altitudes in the LEO region (i.e. &lt;800km), affecting both AE9 and AP9 models.</a:t>
            </a:r>
          </a:p>
          <a:p>
            <a:r>
              <a:rPr lang="en-US" sz="1200" b="0" i="0" kern="1200" dirty="0">
                <a:solidFill>
                  <a:schemeClr val="tx1"/>
                </a:solidFill>
                <a:effectLst/>
                <a:latin typeface="+mn-lt"/>
                <a:ea typeface="+mn-ea"/>
                <a:cs typeface="+mn-cs"/>
              </a:rPr>
              <a:t>The error bars for the inner zone electrons are poorly constrained at all energies. The Van Allen Probes sensors have detected no electrons with energies &gt;1.5 MeV; past measurements of such are ambiguous. It is unknown if this current environment state is temporary or the nominal condition.”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84354AA-33FC-49CB-8965-F6DF88639043}" type="slidenum">
              <a:rPr lang="en-US" smtClean="0"/>
              <a:pPr/>
              <a:t>15</a:t>
            </a:fld>
            <a:endParaRPr lang="en-US"/>
          </a:p>
        </p:txBody>
      </p:sp>
    </p:spTree>
    <p:extLst>
      <p:ext uri="{BB962C8B-B14F-4D97-AF65-F5344CB8AC3E}">
        <p14:creationId xmlns:p14="http://schemas.microsoft.com/office/powerpoint/2010/main" val="4206976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Shields-1 mission demonstrates the feasibility of adding low volume shielding into the CubeSat/</a:t>
            </a:r>
            <a:r>
              <a:rPr lang="en-US" baseline="0" dirty="0" err="1"/>
              <a:t>SmallSat</a:t>
            </a:r>
            <a:r>
              <a:rPr lang="en-US" baseline="0" dirty="0"/>
              <a:t> Structure.  The majority of all </a:t>
            </a:r>
            <a:r>
              <a:rPr lang="en-US" baseline="0" dirty="0" err="1"/>
              <a:t>CubeSats</a:t>
            </a:r>
            <a:r>
              <a:rPr lang="en-US" baseline="0" dirty="0"/>
              <a:t> and </a:t>
            </a:r>
            <a:r>
              <a:rPr lang="en-US" baseline="0" dirty="0" err="1"/>
              <a:t>SmallSats</a:t>
            </a:r>
            <a:r>
              <a:rPr lang="en-US" baseline="0" dirty="0"/>
              <a:t> have no significant radiation protection to reduce the TID of both trapped belt and SPE protons.  </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16</a:t>
            </a:fld>
            <a:endParaRPr lang="en-US"/>
          </a:p>
        </p:txBody>
      </p:sp>
    </p:spTree>
    <p:extLst>
      <p:ext uri="{BB962C8B-B14F-4D97-AF65-F5344CB8AC3E}">
        <p14:creationId xmlns:p14="http://schemas.microsoft.com/office/powerpoint/2010/main" val="2033567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We are currently</a:t>
            </a:r>
            <a:r>
              <a:rPr lang="en-US" baseline="0" dirty="0"/>
              <a:t> operating at Solar Minimum.  The solar cycle will begin again with solar activity increasing early in this decade. (</a:t>
            </a:r>
            <a:r>
              <a:rPr lang="en-US" dirty="0">
                <a:hlinkClick r:id="rId3"/>
              </a:rPr>
              <a:t>https://www.swpc.noaa.gov/products/solar-cycle-progression</a:t>
            </a:r>
            <a:r>
              <a:rPr lang="en-US" dirty="0"/>
              <a:t>).  Historically,</a:t>
            </a:r>
            <a:r>
              <a:rPr lang="en-US" baseline="0" dirty="0"/>
              <a:t> numerous satellites have had anomalies and failures during increased solar activity.  All polar orbiting CubeSat and Small Satellite Missions will experience increased solar particle event radiation over the poles, where there is no protection from the Van Allen Belts.  Shields-1 Vault has enough shielding to reduce short duration high dose rate TID levels, where thin shielded </a:t>
            </a:r>
            <a:r>
              <a:rPr lang="en-US" baseline="0" dirty="0" err="1"/>
              <a:t>CubeSats</a:t>
            </a:r>
            <a:r>
              <a:rPr lang="en-US" baseline="0" dirty="0"/>
              <a:t> become at risk for TID failures due to reaching TID limits for the commercial parts.  The only NASA commercial part guidelines were prepared for commercial part use at ISS orbits (NASA PD 1258, “Space Radiation Effects on Electronic Components in Low Earth Orbit”, August 1996.), where the Van Allen Belts protect from SPE Solar proton radiation and the only significant radiation contribution is the South Atlantic Anomaly, where commercial parts have time to anneal some of the accumulated TID effects.</a:t>
            </a:r>
          </a:p>
          <a:p>
            <a:endParaRPr lang="en-US" baseline="0" dirty="0"/>
          </a:p>
          <a:p>
            <a:r>
              <a:rPr lang="en-US" baseline="0" dirty="0"/>
              <a:t>This plot was produced using the King Model Solar Particle Event, using </a:t>
            </a:r>
            <a:r>
              <a:rPr lang="en-US" baseline="0" dirty="0" err="1"/>
              <a:t>Spenvis</a:t>
            </a:r>
            <a:r>
              <a:rPr lang="en-US" baseline="0" dirty="0"/>
              <a:t> MULASSIS for </a:t>
            </a:r>
            <a:r>
              <a:rPr lang="en-US" baseline="0" dirty="0" err="1"/>
              <a:t>shieldings</a:t>
            </a:r>
            <a:r>
              <a:rPr lang="en-US" baseline="0" dirty="0"/>
              <a:t> with spherical geometries.  </a:t>
            </a:r>
          </a:p>
          <a:p>
            <a:endParaRPr lang="en-US" baseline="0" dirty="0"/>
          </a:p>
          <a:p>
            <a:endParaRPr lang="en-US" baseline="0" dirty="0"/>
          </a:p>
          <a:p>
            <a:endParaRPr lang="en-US" baseline="0" dirty="0"/>
          </a:p>
          <a:p>
            <a:r>
              <a:rPr lang="en-US" baseline="0" dirty="0" err="1"/>
              <a:t>CubeSats</a:t>
            </a:r>
            <a:r>
              <a:rPr lang="en-US" baseline="0" dirty="0"/>
              <a:t> and </a:t>
            </a:r>
            <a:r>
              <a:rPr lang="en-US" baseline="0" dirty="0" err="1"/>
              <a:t>SmallSats</a:t>
            </a:r>
            <a:r>
              <a:rPr lang="en-US" baseline="0" dirty="0"/>
              <a:t> being planned or implemented in projects today with commercial parts need to address the risk associated with the upcoming solar cycle progression of increased solar activity.</a:t>
            </a:r>
          </a:p>
          <a:p>
            <a:endParaRPr lang="en-US" baseline="0" dirty="0"/>
          </a:p>
          <a:p>
            <a:r>
              <a:rPr lang="en-US" baseline="0" dirty="0"/>
              <a:t>Shields-1 and associated Z-Shielding possibilities have demonstrated the ability to prepare for hazardous radiation orbits, whether trapped belt or increased solar activity radiation</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18</a:t>
            </a:fld>
            <a:endParaRPr lang="en-US"/>
          </a:p>
        </p:txBody>
      </p:sp>
    </p:spTree>
    <p:extLst>
      <p:ext uri="{BB962C8B-B14F-4D97-AF65-F5344CB8AC3E}">
        <p14:creationId xmlns:p14="http://schemas.microsoft.com/office/powerpoint/2010/main" val="923294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19</a:t>
            </a:fld>
            <a:endParaRPr lang="en-US"/>
          </a:p>
        </p:txBody>
      </p:sp>
    </p:spTree>
    <p:extLst>
      <p:ext uri="{BB962C8B-B14F-4D97-AF65-F5344CB8AC3E}">
        <p14:creationId xmlns:p14="http://schemas.microsoft.com/office/powerpoint/2010/main" val="636950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a:t>
            </a:r>
            <a:r>
              <a:rPr lang="en-US" baseline="0" dirty="0"/>
              <a:t> Licenses have been generated for “Methods of Making Z-Shielding”:  Space Boosters LLC (commercial license), Z-Rated </a:t>
            </a:r>
            <a:r>
              <a:rPr lang="en-US" baseline="0"/>
              <a:t>(commer, </a:t>
            </a:r>
            <a:r>
              <a:rPr lang="en-US" baseline="0" dirty="0"/>
              <a:t>and Burlington Medical (</a:t>
            </a:r>
            <a:r>
              <a:rPr lang="en-US" baseline="0"/>
              <a:t>evaluation license.   </a:t>
            </a:r>
            <a:r>
              <a:rPr lang="en-US" baseline="0" dirty="0"/>
              <a:t>“Methods of Making Z-Shielding” was an RD100 Finalist in 2017 and an honorable mention for the NASA Government Invention of the Year in 2018.  </a:t>
            </a:r>
          </a:p>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20</a:t>
            </a:fld>
            <a:endParaRPr lang="en-US"/>
          </a:p>
        </p:txBody>
      </p:sp>
    </p:spTree>
    <p:extLst>
      <p:ext uri="{BB962C8B-B14F-4D97-AF65-F5344CB8AC3E}">
        <p14:creationId xmlns:p14="http://schemas.microsoft.com/office/powerpoint/2010/main" val="3673694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23</a:t>
            </a:fld>
            <a:endParaRPr lang="en-US"/>
          </a:p>
        </p:txBody>
      </p:sp>
    </p:spTree>
    <p:extLst>
      <p:ext uri="{BB962C8B-B14F-4D97-AF65-F5344CB8AC3E}">
        <p14:creationId xmlns:p14="http://schemas.microsoft.com/office/powerpoint/2010/main" val="831579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24</a:t>
            </a:fld>
            <a:endParaRPr lang="en-US"/>
          </a:p>
        </p:txBody>
      </p:sp>
    </p:spTree>
    <p:extLst>
      <p:ext uri="{BB962C8B-B14F-4D97-AF65-F5344CB8AC3E}">
        <p14:creationId xmlns:p14="http://schemas.microsoft.com/office/powerpoint/2010/main" val="4122698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25</a:t>
            </a:fld>
            <a:endParaRPr lang="en-US"/>
          </a:p>
        </p:txBody>
      </p:sp>
    </p:spTree>
    <p:extLst>
      <p:ext uri="{BB962C8B-B14F-4D97-AF65-F5344CB8AC3E}">
        <p14:creationId xmlns:p14="http://schemas.microsoft.com/office/powerpoint/2010/main" val="3843993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26</a:t>
            </a:fld>
            <a:endParaRPr lang="en-US"/>
          </a:p>
        </p:txBody>
      </p:sp>
    </p:spTree>
    <p:extLst>
      <p:ext uri="{BB962C8B-B14F-4D97-AF65-F5344CB8AC3E}">
        <p14:creationId xmlns:p14="http://schemas.microsoft.com/office/powerpoint/2010/main" val="3838298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27</a:t>
            </a:fld>
            <a:endParaRPr lang="en-US"/>
          </a:p>
        </p:txBody>
      </p:sp>
    </p:spTree>
    <p:extLst>
      <p:ext uri="{BB962C8B-B14F-4D97-AF65-F5344CB8AC3E}">
        <p14:creationId xmlns:p14="http://schemas.microsoft.com/office/powerpoint/2010/main" val="1001622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28</a:t>
            </a:fld>
            <a:endParaRPr lang="en-US"/>
          </a:p>
        </p:txBody>
      </p:sp>
    </p:spTree>
    <p:extLst>
      <p:ext uri="{BB962C8B-B14F-4D97-AF65-F5344CB8AC3E}">
        <p14:creationId xmlns:p14="http://schemas.microsoft.com/office/powerpoint/2010/main" val="1008539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4354AA-33FC-49CB-8965-F6DF88639043}" type="slidenum">
              <a:rPr lang="en-US" smtClean="0"/>
              <a:pPr/>
              <a:t>29</a:t>
            </a:fld>
            <a:endParaRPr lang="en-US"/>
          </a:p>
        </p:txBody>
      </p:sp>
    </p:spTree>
    <p:extLst>
      <p:ext uri="{BB962C8B-B14F-4D97-AF65-F5344CB8AC3E}">
        <p14:creationId xmlns:p14="http://schemas.microsoft.com/office/powerpoint/2010/main" val="159909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30</a:t>
            </a:fld>
            <a:endParaRPr lang="en-US"/>
          </a:p>
        </p:txBody>
      </p:sp>
    </p:spTree>
    <p:extLst>
      <p:ext uri="{BB962C8B-B14F-4D97-AF65-F5344CB8AC3E}">
        <p14:creationId xmlns:p14="http://schemas.microsoft.com/office/powerpoint/2010/main" val="2956981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majority of the radiation contribution</a:t>
            </a:r>
            <a:r>
              <a:rPr lang="en-US" baseline="0" dirty="0"/>
              <a:t> has been from the South Atlantic Anomaly, slide 24.   Z-Shielding performed within error of aluminum samples at lower areal densities, which can be explained by the shielding performance for removing the outer electrons at high latitudes.  At higher areal densities the aluminum performance better as expected for shielding protons more effectively from the South Atlantic Anomaly</a:t>
            </a:r>
          </a:p>
        </p:txBody>
      </p:sp>
      <p:sp>
        <p:nvSpPr>
          <p:cNvPr id="4" name="Slide Number Placeholder 3"/>
          <p:cNvSpPr>
            <a:spLocks noGrp="1"/>
          </p:cNvSpPr>
          <p:nvPr>
            <p:ph type="sldNum" sz="quarter" idx="10"/>
          </p:nvPr>
        </p:nvSpPr>
        <p:spPr/>
        <p:txBody>
          <a:bodyPr/>
          <a:lstStyle/>
          <a:p>
            <a:fld id="{084354AA-33FC-49CB-8965-F6DF88639043}" type="slidenum">
              <a:rPr lang="en-US" smtClean="0"/>
              <a:pPr/>
              <a:t>31</a:t>
            </a:fld>
            <a:endParaRPr lang="en-US"/>
          </a:p>
        </p:txBody>
      </p:sp>
    </p:spTree>
    <p:extLst>
      <p:ext uri="{BB962C8B-B14F-4D97-AF65-F5344CB8AC3E}">
        <p14:creationId xmlns:p14="http://schemas.microsoft.com/office/powerpoint/2010/main" val="3181860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AlTiTa</a:t>
            </a:r>
            <a:r>
              <a:rPr lang="en-US" dirty="0"/>
              <a:t> (2.08 g/cm</a:t>
            </a:r>
            <a:r>
              <a:rPr lang="en-US" baseline="30000" dirty="0"/>
              <a:t>2</a:t>
            </a:r>
            <a:r>
              <a:rPr lang="en-US" dirty="0"/>
              <a:t>) dose rates</a:t>
            </a:r>
            <a:r>
              <a:rPr lang="en-US" baseline="0" dirty="0"/>
              <a:t> differ than the Aluminum samples during the 3</a:t>
            </a:r>
            <a:r>
              <a:rPr lang="en-US" baseline="30000" dirty="0"/>
              <a:t>rd</a:t>
            </a:r>
            <a:r>
              <a:rPr lang="en-US" baseline="0" dirty="0"/>
              <a:t> Pass, where there is no apparent dose rate increase.  The total dose for </a:t>
            </a:r>
            <a:r>
              <a:rPr lang="en-US" baseline="0" dirty="0" err="1"/>
              <a:t>AlTiTa</a:t>
            </a:r>
            <a:r>
              <a:rPr lang="en-US" baseline="0" dirty="0"/>
              <a:t> (2.08 g/cm2) over this 12 </a:t>
            </a:r>
            <a:r>
              <a:rPr lang="en-US" baseline="0" dirty="0" err="1"/>
              <a:t>hr</a:t>
            </a:r>
            <a:r>
              <a:rPr lang="en-US" baseline="0" dirty="0"/>
              <a:t> period was 0.1036 Rad and 0.1056 Rad for Al (1.69 g/cm</a:t>
            </a:r>
            <a:r>
              <a:rPr lang="en-US" baseline="30000" dirty="0"/>
              <a:t>2</a:t>
            </a:r>
            <a:r>
              <a:rPr lang="en-US" baseline="0" dirty="0"/>
              <a:t>), and 0.0995 Rad for Al (6.00 g/cm</a:t>
            </a:r>
            <a:r>
              <a:rPr lang="en-US" baseline="30000" dirty="0"/>
              <a:t>2</a:t>
            </a:r>
            <a:r>
              <a:rPr lang="en-US" baseline="0" dirty="0"/>
              <a:t>)</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32</a:t>
            </a:fld>
            <a:endParaRPr lang="en-US"/>
          </a:p>
        </p:txBody>
      </p:sp>
    </p:spTree>
    <p:extLst>
      <p:ext uri="{BB962C8B-B14F-4D97-AF65-F5344CB8AC3E}">
        <p14:creationId xmlns:p14="http://schemas.microsoft.com/office/powerpoint/2010/main" val="1866554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7/22/2019:</a:t>
            </a:r>
            <a:r>
              <a:rPr lang="en-US" baseline="0" dirty="0"/>
              <a:t>  There was a minor geomagnetic disturbance over the poles due to solar wind activity.  The orange line is a dosimeter behind a thin aluminum shield of 1.33 g/cm2.  It is highlighted at 7/22/19 04:23 UTC, because it was over the South Pole at the time and showed a variation in the distance between the inflection points of the curve.  The inflection points of the curve are related to the satellite orbital position over the poles (max radiation, </a:t>
            </a:r>
            <a:r>
              <a:rPr lang="en-US" baseline="0" dirty="0" err="1"/>
              <a:t>i.e</a:t>
            </a:r>
            <a:r>
              <a:rPr lang="en-US" baseline="0" dirty="0"/>
              <a:t> steepest slope). and the equator (min radiation).  The blue line is a dosimeter behind a 6.0 g/cm2 shield.  The blue line iterations over time have less variance of the inflection point distances which is related to the orbital period, suggesting minimal effects from a geomagnetic disturbance, which may elevate electron radiation, but would have little or no effect on the dosimeter behind the thicker shielding.</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33</a:t>
            </a:fld>
            <a:endParaRPr lang="en-US"/>
          </a:p>
        </p:txBody>
      </p:sp>
    </p:spTree>
    <p:extLst>
      <p:ext uri="{BB962C8B-B14F-4D97-AF65-F5344CB8AC3E}">
        <p14:creationId xmlns:p14="http://schemas.microsoft.com/office/powerpoint/2010/main" val="3427313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NOAA satellite environment slide</a:t>
            </a:r>
            <a:r>
              <a:rPr lang="en-US" baseline="0" dirty="0"/>
              <a:t> lower right for 7/22/2019, show the geomagnetic disturbance timing, which shows the it was occurring .</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34</a:t>
            </a:fld>
            <a:endParaRPr lang="en-US"/>
          </a:p>
        </p:txBody>
      </p:sp>
    </p:spTree>
    <p:extLst>
      <p:ext uri="{BB962C8B-B14F-4D97-AF65-F5344CB8AC3E}">
        <p14:creationId xmlns:p14="http://schemas.microsoft.com/office/powerpoint/2010/main" val="3182263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Shields-1 was over the South Pole on 7/22/2019</a:t>
            </a:r>
            <a:r>
              <a:rPr lang="en-US" baseline="0" dirty="0"/>
              <a:t> at 04:23 UTC, which is during the period of the geomagnetic disturbance.  This was a minor disturbance.   I would hypothesize that much greater radiation measurements would occur over a larger geomagnetic disturbance in the near future, as solar activity is expected to increase from the current minimum.  On the NOAA Universal Time axis.  The tick marks are 3 </a:t>
            </a:r>
            <a:r>
              <a:rPr lang="en-US" baseline="0" dirty="0" err="1"/>
              <a:t>hrs</a:t>
            </a:r>
            <a:r>
              <a:rPr lang="en-US" baseline="0" dirty="0"/>
              <a:t>, which indicates the estimated </a:t>
            </a:r>
            <a:r>
              <a:rPr lang="en-US" baseline="0" dirty="0" err="1"/>
              <a:t>Kp</a:t>
            </a:r>
            <a:r>
              <a:rPr lang="en-US" baseline="0" dirty="0"/>
              <a:t> was elevated, although it was minor.  The minor elevated </a:t>
            </a:r>
            <a:r>
              <a:rPr lang="en-US" baseline="0" dirty="0" err="1"/>
              <a:t>Kp</a:t>
            </a:r>
            <a:r>
              <a:rPr lang="en-US" baseline="0" dirty="0"/>
              <a:t> indicates that solar weather was disturbing the geomagnetic field.</a:t>
            </a:r>
          </a:p>
          <a:p>
            <a:endParaRPr lang="en-US" baseline="0" dirty="0"/>
          </a:p>
          <a:p>
            <a:r>
              <a:rPr lang="en-US" baseline="0" dirty="0"/>
              <a:t>Based on the King’s SPE modeled results for solar protons, high solar activity from solar particle events would increase the dose rate over the poles, so that all dosimeter channels would be operating for low, medium, and high during a solar particle event.</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35</a:t>
            </a:fld>
            <a:endParaRPr lang="en-US"/>
          </a:p>
        </p:txBody>
      </p:sp>
    </p:spTree>
    <p:extLst>
      <p:ext uri="{BB962C8B-B14F-4D97-AF65-F5344CB8AC3E}">
        <p14:creationId xmlns:p14="http://schemas.microsoft.com/office/powerpoint/2010/main" val="31459862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t>
            </a:r>
            <a:r>
              <a:rPr lang="en-US" dirty="0" err="1"/>
              <a:t>CubeSats</a:t>
            </a:r>
            <a:r>
              <a:rPr lang="en-US" dirty="0"/>
              <a:t> and </a:t>
            </a:r>
            <a:r>
              <a:rPr lang="en-US" dirty="0" err="1"/>
              <a:t>SmallSats</a:t>
            </a:r>
            <a:r>
              <a:rPr lang="en-US" baseline="0" dirty="0"/>
              <a:t> with commercial electronic parts today</a:t>
            </a:r>
            <a:r>
              <a:rPr lang="en-US" dirty="0"/>
              <a:t> being planned and fabricated will have heightened risk for TID induced</a:t>
            </a:r>
            <a:r>
              <a:rPr lang="en-US" baseline="0" dirty="0"/>
              <a:t> parts failures due to upcoming solar activity in the next solar cycle.  Shields-1 is currently the only CubeSat where significant  radiation protection has been implemented into the design and structure for reducing TID risks for both trapped belt and solar protons for commercial part TID risk reductions.</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36</a:t>
            </a:fld>
            <a:endParaRPr lang="en-US"/>
          </a:p>
        </p:txBody>
      </p:sp>
    </p:spTree>
    <p:extLst>
      <p:ext uri="{BB962C8B-B14F-4D97-AF65-F5344CB8AC3E}">
        <p14:creationId xmlns:p14="http://schemas.microsoft.com/office/powerpoint/2010/main" val="37106011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low volume</a:t>
            </a:r>
            <a:r>
              <a:rPr lang="en-US" baseline="0" dirty="0"/>
              <a:t> Z-Shielding Enables CubeSat missions in GTO and subsequent GEO orbits with commercial parts for TID risk reduction.</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37</a:t>
            </a:fld>
            <a:endParaRPr lang="en-US"/>
          </a:p>
        </p:txBody>
      </p:sp>
    </p:spTree>
    <p:extLst>
      <p:ext uri="{BB962C8B-B14F-4D97-AF65-F5344CB8AC3E}">
        <p14:creationId xmlns:p14="http://schemas.microsoft.com/office/powerpoint/2010/main" val="2872362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GTO</a:t>
            </a:r>
            <a:r>
              <a:rPr lang="en-US" baseline="0" dirty="0"/>
              <a:t> is typically required to enter long term Geosynchronous Orbit (GEO) to transfer from GTO, a highly elliptical orbit, to the daily </a:t>
            </a:r>
            <a:r>
              <a:rPr lang="en-US" baseline="0" dirty="0" err="1"/>
              <a:t>operatonal</a:t>
            </a:r>
            <a:r>
              <a:rPr lang="en-US" baseline="0" dirty="0"/>
              <a:t> GEO orbit for many </a:t>
            </a:r>
            <a:r>
              <a:rPr lang="en-US" baseline="0" dirty="0" err="1"/>
              <a:t>applicatons</a:t>
            </a:r>
            <a:r>
              <a:rPr lang="en-US" baseline="0" dirty="0"/>
              <a:t> and even out of low earth orbit.  GTO has a more hazardous radiation environment than GEO, because it traverses the center of the inner proton and outer electron orbits.    Modeled using SPENVIS MULASSIS AP8min AE8max slab model which is a 2pi </a:t>
            </a:r>
            <a:r>
              <a:rPr lang="en-US" baseline="0" dirty="0" err="1"/>
              <a:t>steradian</a:t>
            </a:r>
            <a:r>
              <a:rPr lang="en-US" baseline="0" dirty="0"/>
              <a:t> omnidirectional model.  The low volume Z-shielding enables </a:t>
            </a:r>
            <a:r>
              <a:rPr lang="en-US" baseline="0" dirty="0" err="1"/>
              <a:t>CubeSats</a:t>
            </a:r>
            <a:r>
              <a:rPr lang="en-US" baseline="0" dirty="0"/>
              <a:t> and </a:t>
            </a:r>
            <a:r>
              <a:rPr lang="en-US" baseline="0" dirty="0" err="1"/>
              <a:t>SmallSats</a:t>
            </a:r>
            <a:r>
              <a:rPr lang="en-US" baseline="0" dirty="0"/>
              <a:t> to be developed with commercial parts for GTO and GEO Orbits.  As shown in the tables, Shielding areal densities </a:t>
            </a:r>
          </a:p>
          <a:p>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38</a:t>
            </a:fld>
            <a:endParaRPr lang="en-US"/>
          </a:p>
        </p:txBody>
      </p:sp>
    </p:spTree>
    <p:extLst>
      <p:ext uri="{BB962C8B-B14F-4D97-AF65-F5344CB8AC3E}">
        <p14:creationId xmlns:p14="http://schemas.microsoft.com/office/powerpoint/2010/main" val="2789625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shielding with the most aluminum versus</a:t>
            </a:r>
            <a:r>
              <a:rPr lang="en-US" baseline="0" dirty="0"/>
              <a:t> titanium had improved performance at the expense of thickness reduction.</a:t>
            </a:r>
            <a:endParaRPr lang="en-US" dirty="0"/>
          </a:p>
        </p:txBody>
      </p:sp>
      <p:sp>
        <p:nvSpPr>
          <p:cNvPr id="4" name="Slide Number Placeholder 3"/>
          <p:cNvSpPr>
            <a:spLocks noGrp="1"/>
          </p:cNvSpPr>
          <p:nvPr>
            <p:ph type="sldNum" sz="quarter" idx="10"/>
          </p:nvPr>
        </p:nvSpPr>
        <p:spPr/>
        <p:txBody>
          <a:bodyPr/>
          <a:lstStyle/>
          <a:p>
            <a:fld id="{084354AA-33FC-49CB-8965-F6DF88639043}" type="slidenum">
              <a:rPr lang="en-US" smtClean="0"/>
              <a:pPr/>
              <a:t>39</a:t>
            </a:fld>
            <a:endParaRPr lang="en-US"/>
          </a:p>
        </p:txBody>
      </p:sp>
    </p:spTree>
    <p:extLst>
      <p:ext uri="{BB962C8B-B14F-4D97-AF65-F5344CB8AC3E}">
        <p14:creationId xmlns:p14="http://schemas.microsoft.com/office/powerpoint/2010/main" val="2801033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baseline="0"/>
            </a:lvl1pPr>
          </a:lstStyle>
          <a:p>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07CDE2-50ED-7044-B531-81603AA18763}"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107CDE2-50ED-7044-B531-81603AA18763}" type="datetimeFigureOut">
              <a:rPr lang="en-US" smtClean="0"/>
              <a:pPr/>
              <a:t>1/26/2021</a:t>
            </a:fld>
            <a:endParaRPr lang="en-US"/>
          </a:p>
        </p:txBody>
      </p:sp>
      <p:sp>
        <p:nvSpPr>
          <p:cNvPr id="5" name="Footer Placeholder 4"/>
          <p:cNvSpPr>
            <a:spLocks noGrp="1"/>
          </p:cNvSpPr>
          <p:nvPr>
            <p:ph type="ftr" sz="quarter" idx="11"/>
          </p:nvPr>
        </p:nvSpPr>
        <p:spPr>
          <a:xfrm>
            <a:off x="3124199" y="6356350"/>
            <a:ext cx="3120483" cy="365125"/>
          </a:xfrm>
        </p:spPr>
        <p:txBody>
          <a:bodyPr/>
          <a:lstStyle>
            <a:lvl1pPr>
              <a:defRPr b="1"/>
            </a:lvl1pPr>
          </a:lstStyle>
          <a:p>
            <a:endParaRPr lang="en-US" dirty="0"/>
          </a:p>
        </p:txBody>
      </p:sp>
      <p:sp>
        <p:nvSpPr>
          <p:cNvPr id="6" name="Slide Number Placeholder 5"/>
          <p:cNvSpPr>
            <a:spLocks noGrp="1"/>
          </p:cNvSpPr>
          <p:nvPr>
            <p:ph type="sldNum" sz="quarter" idx="12"/>
          </p:nvPr>
        </p:nvSpPr>
        <p:spPr/>
        <p:txBody>
          <a:bodyPr/>
          <a:lstStyle/>
          <a:p>
            <a:fld id="{FD4769EE-65A2-1D4A-8BCD-841914EE6B19}" type="slidenum">
              <a:rPr lang="en-US" smtClean="0"/>
              <a:pPr/>
              <a:t>‹#›</a:t>
            </a:fld>
            <a:endParaRPr lang="en-US"/>
          </a:p>
        </p:txBody>
      </p:sp>
      <p:sp>
        <p:nvSpPr>
          <p:cNvPr id="7" name="Footer Placeholder 4"/>
          <p:cNvSpPr txBox="1">
            <a:spLocks/>
          </p:cNvSpPr>
          <p:nvPr userDrawn="1"/>
        </p:nvSpPr>
        <p:spPr>
          <a:xfrm>
            <a:off x="2934629" y="0"/>
            <a:ext cx="3120483"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1"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397829"/>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07CDE2-50ED-7044-B531-81603AA18763}"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107CDE2-50ED-7044-B531-81603AA18763}"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07CDE2-50ED-7044-B531-81603AA18763}" type="datetimeFigureOut">
              <a:rPr lang="en-US" smtClean="0"/>
              <a:pPr/>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07CDE2-50ED-7044-B531-81603AA18763}" type="datetimeFigureOut">
              <a:rPr lang="en-US" smtClean="0"/>
              <a:pPr/>
              <a:t>1/26/2021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07CDE2-50ED-7044-B531-81603AA18763}" type="datetimeFigureOut">
              <a:rPr lang="en-US" smtClean="0"/>
              <a:pPr/>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07CDE2-50ED-7044-B531-81603AA18763}"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07CDE2-50ED-7044-B531-81603AA18763}"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7CDE2-50ED-7044-B531-81603AA18763}"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7CDE2-50ED-7044-B531-81603AA18763}"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07CDE2-50ED-7044-B531-81603AA18763}" type="datetimeFigureOut">
              <a:rPr lang="en-US" smtClean="0"/>
              <a:pPr/>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4769EE-65A2-1D4A-8BCD-841914EE6B19}"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B56671C-7D4D-9546-B270-4EE927801B4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56671C-7D4D-9546-B270-4EE927801B4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56671C-7D4D-9546-B270-4EE927801B4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56671C-7D4D-9546-B270-4EE927801B42}"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56671C-7D4D-9546-B270-4EE927801B42}" type="datetimeFigureOut">
              <a:rPr lang="en-US" smtClean="0"/>
              <a:pPr/>
              <a:t>1/26/2021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56671C-7D4D-9546-B270-4EE927801B42}" type="datetimeFigureOut">
              <a:rPr lang="en-US" smtClean="0"/>
              <a:pPr/>
              <a:t>1/26/2021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56671C-7D4D-9546-B270-4EE927801B42}" type="datetimeFigureOut">
              <a:rPr lang="en-US" smtClean="0"/>
              <a:pPr/>
              <a:t>1/26/2021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56671C-7D4D-9546-B270-4EE927801B42}"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56671C-7D4D-9546-B270-4EE927801B42}" type="datetimeFigureOut">
              <a:rPr lang="en-US" smtClean="0"/>
              <a:pPr/>
              <a:t>1/26/2021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56671C-7D4D-9546-B270-4EE927801B4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56671C-7D4D-9546-B270-4EE927801B42}" type="datetimeFigureOut">
              <a:rPr lang="en-US" smtClean="0"/>
              <a:pPr/>
              <a:t>1/26/2021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66B5B-07BC-FD4E-B113-429063FADF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1180484"/>
          </a:xfrm>
          <a:prstGeom prst="rect">
            <a:avLst/>
          </a:prstGeom>
          <a:gradFill flip="none" rotWithShape="1">
            <a:gsLst>
              <a:gs pos="0">
                <a:schemeClr val="tx2">
                  <a:lumMod val="50000"/>
                </a:schemeClr>
              </a:gs>
              <a:gs pos="100000">
                <a:schemeClr val="tx2">
                  <a:lumMod val="50000"/>
                </a:schemeClr>
              </a:gs>
              <a:gs pos="50000">
                <a:schemeClr val="accent1">
                  <a:lumMod val="20000"/>
                  <a:lumOff val="80000"/>
                </a:schemeClr>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b="1" i="0" dirty="0">
              <a:solidFill>
                <a:srgbClr val="00005B"/>
              </a:solidFill>
              <a:latin typeface="Arial"/>
              <a:cs typeface="Arial"/>
            </a:endParaRPr>
          </a:p>
        </p:txBody>
      </p:sp>
      <p:sp>
        <p:nvSpPr>
          <p:cNvPr id="2" name="Title Placeholder 1"/>
          <p:cNvSpPr>
            <a:spLocks noGrp="1"/>
          </p:cNvSpPr>
          <p:nvPr>
            <p:ph type="title"/>
          </p:nvPr>
        </p:nvSpPr>
        <p:spPr>
          <a:xfrm>
            <a:off x="359512" y="170967"/>
            <a:ext cx="7869266" cy="80000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07CDE2-50ED-7044-B531-81603AA18763}" type="datetimeFigureOut">
              <a:rPr lang="en-US" smtClean="0"/>
              <a:pPr/>
              <a:t>1/26/2021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769EE-65A2-1D4A-8BCD-841914EE6B19}" type="slidenum">
              <a:rPr lang="en-US" smtClean="0"/>
              <a:pPr/>
              <a:t>‹#›</a:t>
            </a:fld>
            <a:endParaRPr lang="en-US"/>
          </a:p>
        </p:txBody>
      </p:sp>
      <p:sp>
        <p:nvSpPr>
          <p:cNvPr id="9" name="Rectangle 8"/>
          <p:cNvSpPr/>
          <p:nvPr userDrawn="1"/>
        </p:nvSpPr>
        <p:spPr>
          <a:xfrm>
            <a:off x="0" y="1180484"/>
            <a:ext cx="9144000" cy="73271"/>
          </a:xfrm>
          <a:prstGeom prst="rect">
            <a:avLst/>
          </a:prstGeom>
          <a:gradFill flip="none" rotWithShape="1">
            <a:gsLst>
              <a:gs pos="0">
                <a:schemeClr val="tx1"/>
              </a:gs>
              <a:gs pos="100000">
                <a:schemeClr val="tx1"/>
              </a:gs>
              <a:gs pos="50000">
                <a:srgbClr val="FF0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99794" y="186123"/>
            <a:ext cx="749300"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457200" rtl="0" eaLnBrk="1" latinLnBrk="0" hangingPunct="1">
        <a:spcBef>
          <a:spcPct val="0"/>
        </a:spcBef>
        <a:buNone/>
        <a:defRPr sz="2800" b="1" i="0" kern="1200">
          <a:solidFill>
            <a:srgbClr val="00005B"/>
          </a:solidFill>
          <a:latin typeface="Arial"/>
          <a:ea typeface="+mj-ea"/>
          <a:cs typeface="Arial"/>
        </a:defRPr>
      </a:lvl1pPr>
    </p:titleStyle>
    <p:body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56671C-7D4D-9546-B270-4EE927801B42}" type="datetimeFigureOut">
              <a:rPr lang="en-US" smtClean="0"/>
              <a:pPr/>
              <a:t>1/26/2021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766B5B-07BC-FD4E-B113-429063FADFB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l.thomsen@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paceworksforecast.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esto.nasa.gov/techval_space.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LaRC_Z%20shielding_Final.mp4" TargetMode="External"/><Relationship Id="rId7" Type="http://schemas.openxmlformats.org/officeDocument/2006/relationships/hyperlink" Target="https://techgatewire.larc.nasa.gov/2017/01/26/radiation-protection-material-webina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RrqDocGqawQ" TargetMode="External"/><Relationship Id="rId5" Type="http://schemas.openxmlformats.org/officeDocument/2006/relationships/hyperlink" Target="https://www.youtube.com/watch?v=oHA8j5bpFcU&amp;t=21s"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www.starlink.com/" TargetMode="External"/><Relationship Id="rId5" Type="http://schemas.openxmlformats.org/officeDocument/2006/relationships/hyperlink" Target="https://www.spacex.com/static/images/patches/Starlink_FINALpng.png"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youtube.com/watch?v=WSCAE-hEa9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youtube.com/watch?v=KZwLJMPuos8" TargetMode="External"/><Relationship Id="rId5" Type="http://schemas.openxmlformats.org/officeDocument/2006/relationships/hyperlink" Target="https://www.rocketlabusa.com/missions/completed-missions/elana-19/"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teledynemicro.com/product/radiation-dosimete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s://www.swpc.noaa.gov/news/solar-cycle-25-forecast-update"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redirect?event=video_description&amp;v=oHA8j5bpFcU&amp;redir_token=QUFFLUhqbEFZSi1QYjRtazdsQTZ5YkJ0LTQ4SUdDbnc3UXxBQ3Jtc0tuZkVYOXJ1eS1COUNaN3Z1RVNyQmRKbE1wRHY5cVpPcksyOUJia19ZdlhyTUhRRTJxNVJLb2lUaWxQR3ZybEtqRHQtN0UzbmY5cE1MY3JTUTRHZ0Y0SDU3blB4bWVpU2lTV2hscjEwX2JLQTRFQmdOSQ%3D%3D&amp;q=http%3A%2F%2Ftechnology.nasa.gov"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3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32.gif"/><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2.gi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097" y="1623859"/>
            <a:ext cx="8786551" cy="1470025"/>
          </a:xfrm>
        </p:spPr>
        <p:txBody>
          <a:bodyPr>
            <a:normAutofit fontScale="90000"/>
          </a:bodyPr>
          <a:lstStyle/>
          <a:p>
            <a:br>
              <a:rPr lang="en-US" b="0" dirty="0"/>
            </a:br>
            <a:r>
              <a:rPr lang="en-US" b="0" dirty="0"/>
              <a:t> </a:t>
            </a:r>
            <a:r>
              <a:rPr lang="en-US" sz="3600" dirty="0"/>
              <a:t>Small Satellites</a:t>
            </a:r>
            <a:br>
              <a:rPr lang="en-US" dirty="0"/>
            </a:br>
            <a:r>
              <a:rPr lang="en-US" i="1" dirty="0"/>
              <a:t>Protecting Components, Enabling Communications</a:t>
            </a:r>
            <a:br>
              <a:rPr lang="en-US" dirty="0"/>
            </a:br>
            <a:r>
              <a:rPr lang="en-US" dirty="0"/>
              <a:t> </a:t>
            </a:r>
            <a:endParaRPr lang="en-US" sz="3200" dirty="0"/>
          </a:p>
        </p:txBody>
      </p:sp>
      <p:sp>
        <p:nvSpPr>
          <p:cNvPr id="4" name="Subtitle 3"/>
          <p:cNvSpPr>
            <a:spLocks noGrp="1"/>
          </p:cNvSpPr>
          <p:nvPr>
            <p:ph type="subTitle" idx="1"/>
          </p:nvPr>
        </p:nvSpPr>
        <p:spPr>
          <a:xfrm>
            <a:off x="1021387" y="3443687"/>
            <a:ext cx="7083972" cy="2068840"/>
          </a:xfrm>
        </p:spPr>
        <p:txBody>
          <a:bodyPr vert="horz" lIns="91440" tIns="45720" rIns="91440" bIns="45720" rtlCol="0" anchor="t">
            <a:normAutofit fontScale="92500" lnSpcReduction="10000"/>
          </a:bodyPr>
          <a:lstStyle/>
          <a:p>
            <a:pPr defTabSz="914400" eaLnBrk="0" fontAlgn="base" hangingPunct="0">
              <a:lnSpc>
                <a:spcPct val="90000"/>
              </a:lnSpc>
              <a:spcBef>
                <a:spcPts val="1000"/>
              </a:spcBef>
              <a:spcAft>
                <a:spcPct val="0"/>
              </a:spcAft>
              <a:buClrTx/>
            </a:pPr>
            <a:r>
              <a:rPr lang="en-US" b="0" dirty="0">
                <a:latin typeface="Calibri" panose="020F0502020204030204"/>
                <a:cs typeface="+mn-cs"/>
              </a:rPr>
              <a:t>Dr. D. Laurence Thomsen III (Larry)</a:t>
            </a:r>
            <a:br>
              <a:rPr lang="en-US" sz="1800" b="0" dirty="0">
                <a:solidFill>
                  <a:prstClr val="black"/>
                </a:solidFill>
                <a:latin typeface="Calibri" panose="020F0502020204030204"/>
                <a:cs typeface="+mn-cs"/>
              </a:rPr>
            </a:br>
            <a:r>
              <a:rPr lang="en-US" sz="1800" b="0" dirty="0">
                <a:latin typeface="Calibri" panose="020F0502020204030204"/>
                <a:cs typeface="+mn-cs"/>
              </a:rPr>
              <a:t>NASA Langley Research Center, Advanced Materials and Processing Branch, 6A West Taylor Street, Hampton, VA 23681; 757-864-4211, </a:t>
            </a:r>
            <a:r>
              <a:rPr lang="en-US" sz="1800" b="0" u="sng" dirty="0">
                <a:latin typeface="Calibri" panose="020F0502020204030204"/>
                <a:cs typeface="+mn-cs"/>
                <a:hlinkClick r:id="rId3"/>
              </a:rPr>
              <a:t>d.l.thomsen@nasa.gov</a:t>
            </a:r>
            <a:endParaRPr lang="en-US" sz="1800" b="0" u="sng" dirty="0">
              <a:latin typeface="Calibri" panose="020F0502020204030204"/>
              <a:cs typeface="+mn-cs"/>
            </a:endParaRPr>
          </a:p>
          <a:p>
            <a:pPr lvl="0" defTabSz="914400" eaLnBrk="0" fontAlgn="base" hangingPunct="0">
              <a:lnSpc>
                <a:spcPct val="90000"/>
              </a:lnSpc>
              <a:spcBef>
                <a:spcPts val="1000"/>
              </a:spcBef>
              <a:spcAft>
                <a:spcPct val="0"/>
              </a:spcAft>
              <a:buClrTx/>
            </a:pPr>
            <a:endParaRPr lang="en-US" sz="1800" b="0" u="sng" dirty="0">
              <a:solidFill>
                <a:prstClr val="black"/>
              </a:solidFill>
              <a:latin typeface="Calibri" panose="020F0502020204030204"/>
              <a:cs typeface="+mn-cs"/>
            </a:endParaRPr>
          </a:p>
          <a:p>
            <a:pPr lvl="0" defTabSz="914400" eaLnBrk="0" fontAlgn="base" hangingPunct="0">
              <a:lnSpc>
                <a:spcPct val="90000"/>
              </a:lnSpc>
              <a:spcBef>
                <a:spcPts val="1000"/>
              </a:spcBef>
              <a:spcAft>
                <a:spcPct val="0"/>
              </a:spcAft>
              <a:buClrTx/>
            </a:pPr>
            <a:r>
              <a:rPr lang="en-US" sz="1800" b="0" dirty="0">
                <a:solidFill>
                  <a:prstClr val="black"/>
                </a:solidFill>
                <a:latin typeface="Calibri" panose="020F0502020204030204"/>
                <a:cs typeface="+mn-cs"/>
              </a:rPr>
              <a:t>27 January 2021</a:t>
            </a:r>
            <a:br>
              <a:rPr lang="en-US" sz="1800" b="0" dirty="0">
                <a:solidFill>
                  <a:prstClr val="black"/>
                </a:solidFill>
                <a:latin typeface="Calibri" panose="020F0502020204030204"/>
                <a:cs typeface="+mn-cs"/>
              </a:rPr>
            </a:br>
            <a:r>
              <a:rPr lang="en-US" sz="1800" dirty="0">
                <a:solidFill>
                  <a:prstClr val="black"/>
                </a:solidFill>
                <a:latin typeface="Calibri" panose="020F0502020204030204"/>
                <a:cs typeface="+mn-cs"/>
              </a:rPr>
              <a:t> </a:t>
            </a:r>
            <a:br>
              <a:rPr lang="en-US" sz="1800" b="0" dirty="0">
                <a:solidFill>
                  <a:prstClr val="black"/>
                </a:solidFill>
                <a:latin typeface="Calibri" panose="020F0502020204030204"/>
                <a:cs typeface="+mn-cs"/>
              </a:rPr>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903" y="326830"/>
            <a:ext cx="7869266" cy="800009"/>
          </a:xfrm>
        </p:spPr>
        <p:txBody>
          <a:bodyPr>
            <a:normAutofit/>
          </a:bodyPr>
          <a:lstStyle/>
          <a:p>
            <a:r>
              <a:rPr lang="en-US" dirty="0"/>
              <a:t>CubeSat Market: $0.5B-1B over 3yrs</a:t>
            </a:r>
          </a:p>
        </p:txBody>
      </p:sp>
      <p:sp>
        <p:nvSpPr>
          <p:cNvPr id="3" name="Content Placeholder 2"/>
          <p:cNvSpPr>
            <a:spLocks noGrp="1"/>
          </p:cNvSpPr>
          <p:nvPr>
            <p:ph idx="1"/>
          </p:nvPr>
        </p:nvSpPr>
        <p:spPr>
          <a:xfrm>
            <a:off x="283029" y="1534942"/>
            <a:ext cx="5348377" cy="4525963"/>
          </a:xfrm>
        </p:spPr>
        <p:txBody>
          <a:bodyPr>
            <a:normAutofit lnSpcReduction="10000"/>
          </a:bodyPr>
          <a:lstStyle/>
          <a:p>
            <a:r>
              <a:rPr lang="en-US" b="0" dirty="0"/>
              <a:t>Over 1700 small satellites forecasted for 2017-2023 (</a:t>
            </a:r>
            <a:r>
              <a:rPr lang="en-US" b="0" dirty="0">
                <a:hlinkClick r:id="rId3"/>
              </a:rPr>
              <a:t>www.spaceworksforecast.com</a:t>
            </a:r>
            <a:r>
              <a:rPr lang="en-US" b="0" dirty="0"/>
              <a:t>) </a:t>
            </a:r>
          </a:p>
          <a:p>
            <a:endParaRPr lang="en-US" b="0" dirty="0"/>
          </a:p>
          <a:p>
            <a:r>
              <a:rPr lang="en-US" b="0" dirty="0"/>
              <a:t>Over 500 over next 3 </a:t>
            </a:r>
            <a:r>
              <a:rPr lang="en-US" b="0" dirty="0" err="1"/>
              <a:t>yrs</a:t>
            </a:r>
            <a:r>
              <a:rPr lang="en-US" b="0" dirty="0"/>
              <a:t> into polar low earth orbit (PLEO) (</a:t>
            </a:r>
            <a:r>
              <a:rPr lang="en-US" b="0" dirty="0">
                <a:hlinkClick r:id="rId3"/>
              </a:rPr>
              <a:t>www.spaceworksforecast.com</a:t>
            </a:r>
            <a:r>
              <a:rPr lang="en-US" b="0" dirty="0"/>
              <a:t>)</a:t>
            </a:r>
          </a:p>
          <a:p>
            <a:endParaRPr lang="en-US" b="0" dirty="0"/>
          </a:p>
          <a:p>
            <a:r>
              <a:rPr lang="en-US" b="0" dirty="0"/>
              <a:t>Typical </a:t>
            </a:r>
            <a:r>
              <a:rPr lang="en-US" b="0" dirty="0" err="1"/>
              <a:t>CubeSats</a:t>
            </a:r>
            <a:r>
              <a:rPr lang="en-US" b="0" dirty="0"/>
              <a:t> costs $1-2M* (</a:t>
            </a:r>
            <a:r>
              <a:rPr lang="en-US" altLang="en-US" b="0" dirty="0">
                <a:hlinkClick r:id="rId4"/>
              </a:rPr>
              <a:t>https://esto.nasa.gov/techval_space.html</a:t>
            </a:r>
            <a:r>
              <a:rPr lang="en-US" b="0" dirty="0"/>
              <a:t>)</a:t>
            </a:r>
          </a:p>
          <a:p>
            <a:pPr marL="0" indent="0">
              <a:buNone/>
            </a:pPr>
            <a:r>
              <a:rPr lang="en-US" b="0" dirty="0"/>
              <a:t>	</a:t>
            </a:r>
            <a:r>
              <a:rPr lang="en-US" sz="1400" b="0" i="1" dirty="0"/>
              <a:t>*NASA ESTO Office reported it is $1-$1.5M per U at the 	2017 	</a:t>
            </a:r>
            <a:r>
              <a:rPr lang="en-US" sz="1400" b="0" i="1" dirty="0" err="1"/>
              <a:t>SmallSat</a:t>
            </a:r>
            <a:r>
              <a:rPr lang="en-US" sz="1400" b="0" i="1" dirty="0"/>
              <a:t> Conference and is updating its figure.</a:t>
            </a:r>
          </a:p>
          <a:p>
            <a:r>
              <a:rPr lang="en-US" b="0" dirty="0"/>
              <a:t>CubeSat value at risk: </a:t>
            </a:r>
            <a:r>
              <a:rPr lang="en-US" b="0" u="sng" dirty="0"/>
              <a:t>$0.5-1B in the next three years alone</a:t>
            </a:r>
          </a:p>
        </p:txBody>
      </p:sp>
      <p:pic>
        <p:nvPicPr>
          <p:cNvPr id="5" name="Content Placeholder 3"/>
          <p:cNvPicPr>
            <a:picLocks noChangeAspect="1"/>
          </p:cNvPicPr>
          <p:nvPr/>
        </p:nvPicPr>
        <p:blipFill rotWithShape="1">
          <a:blip r:embed="rId5">
            <a:extLst>
              <a:ext uri="{28A0092B-C50C-407E-A947-70E740481C1C}">
                <a14:useLocalDpi xmlns:a14="http://schemas.microsoft.com/office/drawing/2010/main" val="0"/>
              </a:ext>
            </a:extLst>
          </a:blip>
          <a:srcRect l="4475" r="20951"/>
          <a:stretch/>
        </p:blipFill>
        <p:spPr>
          <a:xfrm>
            <a:off x="5895703" y="3948011"/>
            <a:ext cx="3064449" cy="2372769"/>
          </a:xfrm>
          <a:prstGeom prst="rect">
            <a:avLst/>
          </a:prstGeom>
        </p:spPr>
      </p:pic>
      <p:sp>
        <p:nvSpPr>
          <p:cNvPr id="6" name="Rectangle 5"/>
          <p:cNvSpPr/>
          <p:nvPr/>
        </p:nvSpPr>
        <p:spPr>
          <a:xfrm>
            <a:off x="6956975" y="5922406"/>
            <a:ext cx="2064091" cy="276999"/>
          </a:xfrm>
          <a:prstGeom prst="rect">
            <a:avLst/>
          </a:prstGeom>
        </p:spPr>
        <p:txBody>
          <a:bodyPr wrap="none">
            <a:spAutoFit/>
          </a:bodyPr>
          <a:lstStyle/>
          <a:p>
            <a:r>
              <a:rPr lang="en-US" sz="1200" dirty="0">
                <a:solidFill>
                  <a:schemeClr val="bg1"/>
                </a:solidFill>
              </a:rPr>
              <a:t>Image Credits:  www.nasa.gov</a:t>
            </a:r>
          </a:p>
        </p:txBody>
      </p:sp>
      <p:pic>
        <p:nvPicPr>
          <p:cNvPr id="8"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10975" r="12249"/>
          <a:stretch/>
        </p:blipFill>
        <p:spPr>
          <a:xfrm>
            <a:off x="5895703" y="1748245"/>
            <a:ext cx="3056709" cy="2295490"/>
          </a:xfrm>
          <a:prstGeom prst="rect">
            <a:avLst/>
          </a:prstGeom>
        </p:spPr>
      </p:pic>
    </p:spTree>
    <p:extLst>
      <p:ext uri="{BB962C8B-B14F-4D97-AF65-F5344CB8AC3E}">
        <p14:creationId xmlns:p14="http://schemas.microsoft.com/office/powerpoint/2010/main" val="327074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hlinkClick r:id="rId3" action="ppaction://hlinkfile"/>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930" y="1715801"/>
            <a:ext cx="4970403" cy="2917910"/>
          </a:xfrm>
          <a:prstGeom prst="rect">
            <a:avLst/>
          </a:prstGeom>
        </p:spPr>
      </p:pic>
      <p:sp>
        <p:nvSpPr>
          <p:cNvPr id="2" name="Title 1"/>
          <p:cNvSpPr>
            <a:spLocks noGrp="1"/>
          </p:cNvSpPr>
          <p:nvPr>
            <p:ph type="title"/>
          </p:nvPr>
        </p:nvSpPr>
        <p:spPr>
          <a:xfrm>
            <a:off x="127000" y="253230"/>
            <a:ext cx="8368071" cy="800009"/>
          </a:xfrm>
        </p:spPr>
        <p:txBody>
          <a:bodyPr>
            <a:noAutofit/>
          </a:bodyPr>
          <a:lstStyle/>
          <a:p>
            <a:r>
              <a:rPr lang="en-US" sz="2400" dirty="0"/>
              <a:t>LaRC Z-Shielding Increases CubeSat Mission Lifetimes</a:t>
            </a:r>
          </a:p>
        </p:txBody>
      </p:sp>
      <p:sp>
        <p:nvSpPr>
          <p:cNvPr id="6" name="Content Placeholder 2"/>
          <p:cNvSpPr>
            <a:spLocks noGrp="1"/>
          </p:cNvSpPr>
          <p:nvPr>
            <p:ph idx="1"/>
          </p:nvPr>
        </p:nvSpPr>
        <p:spPr>
          <a:xfrm>
            <a:off x="5503333" y="1338127"/>
            <a:ext cx="3551322" cy="5300133"/>
          </a:xfrm>
        </p:spPr>
        <p:txBody>
          <a:bodyPr>
            <a:normAutofit/>
          </a:bodyPr>
          <a:lstStyle/>
          <a:p>
            <a:endParaRPr lang="en-US" dirty="0"/>
          </a:p>
          <a:p>
            <a:r>
              <a:rPr lang="en-US" sz="1900" dirty="0"/>
              <a:t>Extends typical CubeSat missions from 3 months to years</a:t>
            </a:r>
          </a:p>
          <a:p>
            <a:endParaRPr lang="en-US" sz="1900" dirty="0"/>
          </a:p>
          <a:p>
            <a:r>
              <a:rPr lang="en-US" sz="1900" dirty="0"/>
              <a:t>A 18-36x reduction of total ionizing dose and removal of internal charging effects</a:t>
            </a:r>
            <a:r>
              <a:rPr lang="en-US" sz="1900" b="0" dirty="0"/>
              <a:t>.</a:t>
            </a:r>
          </a:p>
          <a:p>
            <a:pPr marL="0" indent="0">
              <a:buNone/>
            </a:pPr>
            <a:endParaRPr lang="en-US" sz="1900" dirty="0"/>
          </a:p>
          <a:p>
            <a:r>
              <a:rPr lang="en-US" sz="1900" dirty="0"/>
              <a:t>Increases return on investment</a:t>
            </a:r>
            <a:endParaRPr lang="en-US" sz="1900" b="0" dirty="0"/>
          </a:p>
        </p:txBody>
      </p:sp>
      <p:sp>
        <p:nvSpPr>
          <p:cNvPr id="7" name="Rectangle 6"/>
          <p:cNvSpPr/>
          <p:nvPr/>
        </p:nvSpPr>
        <p:spPr>
          <a:xfrm>
            <a:off x="127000" y="4760823"/>
            <a:ext cx="5833533" cy="1846659"/>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NASA Tech-Transfer web releases of LaRC Z-Shielding  </a:t>
            </a:r>
          </a:p>
          <a:p>
            <a:endParaRPr lang="en-US" sz="1600" i="1" dirty="0">
              <a:latin typeface="Calibri" panose="020F0502020204030204" pitchFamily="34" charset="0"/>
              <a:ea typeface="Calibri" panose="020F0502020204030204" pitchFamily="34" charset="0"/>
              <a:cs typeface="Times New Roman" panose="02020603050405020304" pitchFamily="18" charset="0"/>
            </a:endParaRPr>
          </a:p>
          <a:p>
            <a:r>
              <a:rPr lang="en-US" sz="1600" i="1" dirty="0">
                <a:latin typeface="Calibri" panose="020F0502020204030204" pitchFamily="34" charset="0"/>
                <a:ea typeface="Calibri" panose="020F0502020204030204" pitchFamily="34" charset="0"/>
                <a:cs typeface="Times New Roman" panose="02020603050405020304" pitchFamily="18" charset="0"/>
              </a:rPr>
              <a:t>Z-shielding Technology pitch: </a:t>
            </a:r>
            <a:r>
              <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https://www.youtube.com/watch?v=oHA8j5bpFcU&amp;t=21s</a:t>
            </a:r>
            <a:r>
              <a:rPr lang="en-US" sz="1600" dirty="0">
                <a:latin typeface="Calibri" panose="020F0502020204030204" pitchFamily="34" charset="0"/>
                <a:ea typeface="Calibri" panose="020F0502020204030204" pitchFamily="34" charset="0"/>
                <a:cs typeface="Times New Roman" panose="02020603050405020304" pitchFamily="18" charset="0"/>
              </a:rPr>
              <a:t> </a:t>
            </a:r>
          </a:p>
          <a:p>
            <a:r>
              <a:rPr lang="en-US" sz="1600" i="1" dirty="0">
                <a:latin typeface="Calibri" panose="020F0502020204030204" pitchFamily="34" charset="0"/>
                <a:ea typeface="Calibri" panose="020F0502020204030204" pitchFamily="34" charset="0"/>
                <a:cs typeface="Times New Roman" panose="02020603050405020304" pitchFamily="18" charset="0"/>
              </a:rPr>
              <a:t>Webinar:</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https://www.youtube.com/watch?v=RrqDocGqawQ</a:t>
            </a:r>
            <a:r>
              <a:rPr lang="en-US" sz="1600" dirty="0">
                <a:latin typeface="Calibri" panose="020F0502020204030204" pitchFamily="34" charset="0"/>
                <a:ea typeface="Calibri" panose="020F0502020204030204" pitchFamily="34" charset="0"/>
                <a:cs typeface="Times New Roman" panose="02020603050405020304" pitchFamily="18" charset="0"/>
              </a:rPr>
              <a:t> </a:t>
            </a:r>
          </a:p>
          <a:p>
            <a:r>
              <a:rPr lang="en-US"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7"/>
              </a:rPr>
              <a:t>https://techgatewire.larc.nasa.gov/2017/01/26/radiation-protection-material-webinar/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3B896A0E-F243-4BD3-87D6-8774263F1530}"/>
              </a:ext>
            </a:extLst>
          </p:cNvPr>
          <p:cNvSpPr txBox="1"/>
          <p:nvPr/>
        </p:nvSpPr>
        <p:spPr>
          <a:xfrm>
            <a:off x="480742" y="4262088"/>
            <a:ext cx="1607748" cy="307777"/>
          </a:xfrm>
          <a:prstGeom prst="rect">
            <a:avLst/>
          </a:prstGeom>
          <a:noFill/>
        </p:spPr>
        <p:txBody>
          <a:bodyPr wrap="none" rtlCol="0">
            <a:spAutoFit/>
          </a:bodyPr>
          <a:lstStyle/>
          <a:p>
            <a:r>
              <a:rPr lang="en-US" sz="1400" dirty="0">
                <a:solidFill>
                  <a:schemeClr val="bg1"/>
                </a:solidFill>
              </a:rPr>
              <a:t>Image Credit: NASA</a:t>
            </a:r>
          </a:p>
        </p:txBody>
      </p:sp>
    </p:spTree>
    <p:extLst>
      <p:ext uri="{BB962C8B-B14F-4D97-AF65-F5344CB8AC3E}">
        <p14:creationId xmlns:p14="http://schemas.microsoft.com/office/powerpoint/2010/main" val="3939952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Shielding is not common today </a:t>
            </a:r>
          </a:p>
        </p:txBody>
      </p:sp>
      <p:sp>
        <p:nvSpPr>
          <p:cNvPr id="3" name="Content Placeholder 2"/>
          <p:cNvSpPr>
            <a:spLocks noGrp="1"/>
          </p:cNvSpPr>
          <p:nvPr>
            <p:ph idx="1"/>
          </p:nvPr>
        </p:nvSpPr>
        <p:spPr/>
        <p:txBody>
          <a:bodyPr/>
          <a:lstStyle/>
          <a:p>
            <a:r>
              <a:rPr lang="en-US" dirty="0"/>
              <a:t>CubeSat missions have been short, mostly experimental</a:t>
            </a:r>
          </a:p>
          <a:p>
            <a:pPr marL="0" indent="0">
              <a:buNone/>
            </a:pPr>
            <a:endParaRPr lang="en-US" dirty="0"/>
          </a:p>
          <a:p>
            <a:r>
              <a:rPr lang="en-US" dirty="0"/>
              <a:t>There are size and material constraints in the "standard" CubeSat packaging</a:t>
            </a:r>
          </a:p>
          <a:p>
            <a:endParaRPr lang="en-US" dirty="0"/>
          </a:p>
          <a:p>
            <a:r>
              <a:rPr lang="en-US" dirty="0"/>
              <a:t>Mostly in low, short-lived orbits, such as deployed from ISS</a:t>
            </a:r>
          </a:p>
          <a:p>
            <a:endParaRPr lang="en-US" dirty="0"/>
          </a:p>
          <a:p>
            <a:r>
              <a:rPr lang="en-US" dirty="0"/>
              <a:t>The actual satellites have been viewed as "disposable"</a:t>
            </a:r>
          </a:p>
        </p:txBody>
      </p:sp>
    </p:spTree>
    <p:extLst>
      <p:ext uri="{BB962C8B-B14F-4D97-AF65-F5344CB8AC3E}">
        <p14:creationId xmlns:p14="http://schemas.microsoft.com/office/powerpoint/2010/main" val="166774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that can and is changing quickly</a:t>
            </a:r>
          </a:p>
        </p:txBody>
      </p:sp>
      <p:sp>
        <p:nvSpPr>
          <p:cNvPr id="3" name="Content Placeholder 2"/>
          <p:cNvSpPr>
            <a:spLocks noGrp="1"/>
          </p:cNvSpPr>
          <p:nvPr>
            <p:ph idx="1"/>
          </p:nvPr>
        </p:nvSpPr>
        <p:spPr/>
        <p:txBody>
          <a:bodyPr/>
          <a:lstStyle/>
          <a:p>
            <a:r>
              <a:rPr lang="en-US" dirty="0"/>
              <a:t>The satellites themselves are now more capable</a:t>
            </a:r>
          </a:p>
          <a:p>
            <a:endParaRPr lang="en-US" dirty="0"/>
          </a:p>
          <a:p>
            <a:r>
              <a:rPr lang="en-US" dirty="0"/>
              <a:t>Higher orbits are now available</a:t>
            </a:r>
          </a:p>
          <a:p>
            <a:endParaRPr lang="en-US" dirty="0"/>
          </a:p>
          <a:p>
            <a:r>
              <a:rPr lang="en-US" dirty="0"/>
              <a:t>Longer orbit life calls for longer functional life for the satellite</a:t>
            </a:r>
          </a:p>
          <a:p>
            <a:endParaRPr lang="en-US" dirty="0"/>
          </a:p>
          <a:p>
            <a:r>
              <a:rPr lang="en-US" dirty="0"/>
              <a:t>Shielding now matters</a:t>
            </a:r>
          </a:p>
        </p:txBody>
      </p:sp>
    </p:spTree>
    <p:extLst>
      <p:ext uri="{BB962C8B-B14F-4D97-AF65-F5344CB8AC3E}">
        <p14:creationId xmlns:p14="http://schemas.microsoft.com/office/powerpoint/2010/main" val="750181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08820-D238-479A-8683-F8062EFBADF8}"/>
              </a:ext>
            </a:extLst>
          </p:cNvPr>
          <p:cNvSpPr>
            <a:spLocks noGrp="1"/>
          </p:cNvSpPr>
          <p:nvPr>
            <p:ph type="title"/>
          </p:nvPr>
        </p:nvSpPr>
        <p:spPr/>
        <p:txBody>
          <a:bodyPr>
            <a:normAutofit fontScale="90000"/>
          </a:bodyPr>
          <a:lstStyle/>
          <a:p>
            <a:r>
              <a:rPr lang="en-US" dirty="0"/>
              <a:t>Proliferation of Small Satellites in Polar Low Earth Orbit</a:t>
            </a:r>
          </a:p>
        </p:txBody>
      </p:sp>
      <p:sp>
        <p:nvSpPr>
          <p:cNvPr id="3" name="Content Placeholder 2">
            <a:extLst>
              <a:ext uri="{FF2B5EF4-FFF2-40B4-BE49-F238E27FC236}">
                <a16:creationId xmlns:a16="http://schemas.microsoft.com/office/drawing/2014/main" id="{22CAC3AF-F387-40EB-92B8-E90EC0794DEF}"/>
              </a:ext>
            </a:extLst>
          </p:cNvPr>
          <p:cNvSpPr>
            <a:spLocks noGrp="1"/>
          </p:cNvSpPr>
          <p:nvPr>
            <p:ph idx="1"/>
          </p:nvPr>
        </p:nvSpPr>
        <p:spPr>
          <a:xfrm>
            <a:off x="223087" y="1558726"/>
            <a:ext cx="4320072" cy="4525963"/>
          </a:xfrm>
        </p:spPr>
        <p:txBody>
          <a:bodyPr>
            <a:normAutofit/>
          </a:bodyPr>
          <a:lstStyle/>
          <a:p>
            <a:r>
              <a:rPr lang="en-US" b="0" dirty="0"/>
              <a:t>SpaceX has now launched more than 1000 </a:t>
            </a:r>
            <a:r>
              <a:rPr lang="en-US" b="0" dirty="0" err="1"/>
              <a:t>Starlink</a:t>
            </a:r>
            <a:r>
              <a:rPr lang="en-US" b="0" dirty="0"/>
              <a:t> satellites to date</a:t>
            </a:r>
          </a:p>
          <a:p>
            <a:endParaRPr lang="en-US" b="0" i="1" dirty="0"/>
          </a:p>
          <a:p>
            <a:endParaRPr lang="en-US" b="0" i="1" dirty="0"/>
          </a:p>
          <a:p>
            <a:endParaRPr lang="en-US" b="0" i="1" dirty="0"/>
          </a:p>
          <a:p>
            <a:endParaRPr lang="en-US" b="0" i="1" dirty="0"/>
          </a:p>
          <a:p>
            <a:endParaRPr lang="en-US" b="0" i="1" dirty="0"/>
          </a:p>
          <a:p>
            <a:endParaRPr lang="en-US" b="0" i="1" dirty="0"/>
          </a:p>
          <a:p>
            <a:endParaRPr lang="en-US" b="0" i="1" dirty="0"/>
          </a:p>
          <a:p>
            <a:r>
              <a:rPr lang="en-US" b="0" dirty="0"/>
              <a:t>Amazon Web Services and </a:t>
            </a:r>
            <a:r>
              <a:rPr lang="en-US" b="0" dirty="0" err="1"/>
              <a:t>OneWeb</a:t>
            </a:r>
            <a:r>
              <a:rPr lang="en-US" b="0" dirty="0"/>
              <a:t> building Constellations</a:t>
            </a:r>
            <a:endParaRPr lang="en-US" dirty="0"/>
          </a:p>
        </p:txBody>
      </p:sp>
      <p:pic>
        <p:nvPicPr>
          <p:cNvPr id="7" name="Picture 6">
            <a:extLst>
              <a:ext uri="{FF2B5EF4-FFF2-40B4-BE49-F238E27FC236}">
                <a16:creationId xmlns:a16="http://schemas.microsoft.com/office/drawing/2014/main" id="{98715012-A7CD-403B-B94B-274B939A66C6}"/>
              </a:ext>
            </a:extLst>
          </p:cNvPr>
          <p:cNvPicPr>
            <a:picLocks noChangeAspect="1"/>
          </p:cNvPicPr>
          <p:nvPr/>
        </p:nvPicPr>
        <p:blipFill>
          <a:blip r:embed="rId2"/>
          <a:stretch>
            <a:fillRect/>
          </a:stretch>
        </p:blipFill>
        <p:spPr>
          <a:xfrm>
            <a:off x="5175725" y="1381060"/>
            <a:ext cx="3224939" cy="1843753"/>
          </a:xfrm>
          <a:prstGeom prst="rect">
            <a:avLst/>
          </a:prstGeom>
        </p:spPr>
      </p:pic>
      <p:pic>
        <p:nvPicPr>
          <p:cNvPr id="9" name="Picture 8">
            <a:extLst>
              <a:ext uri="{FF2B5EF4-FFF2-40B4-BE49-F238E27FC236}">
                <a16:creationId xmlns:a16="http://schemas.microsoft.com/office/drawing/2014/main" id="{6CE70766-5AC5-47E5-B6F1-3DC548FE84B6}"/>
              </a:ext>
            </a:extLst>
          </p:cNvPr>
          <p:cNvPicPr>
            <a:picLocks noChangeAspect="1"/>
          </p:cNvPicPr>
          <p:nvPr/>
        </p:nvPicPr>
        <p:blipFill>
          <a:blip r:embed="rId3"/>
          <a:stretch>
            <a:fillRect/>
          </a:stretch>
        </p:blipFill>
        <p:spPr>
          <a:xfrm>
            <a:off x="5175725" y="3330590"/>
            <a:ext cx="3278781" cy="1843753"/>
          </a:xfrm>
          <a:prstGeom prst="rect">
            <a:avLst/>
          </a:prstGeom>
        </p:spPr>
      </p:pic>
      <p:pic>
        <p:nvPicPr>
          <p:cNvPr id="11" name="Picture 10" descr="A picture containing text, night, outdoor object, night sky&#10;&#10;Description automatically generated">
            <a:extLst>
              <a:ext uri="{FF2B5EF4-FFF2-40B4-BE49-F238E27FC236}">
                <a16:creationId xmlns:a16="http://schemas.microsoft.com/office/drawing/2014/main" id="{421095D7-D050-4183-BA2C-88BB1D20E691}"/>
              </a:ext>
            </a:extLst>
          </p:cNvPr>
          <p:cNvPicPr>
            <a:picLocks noChangeAspect="1"/>
          </p:cNvPicPr>
          <p:nvPr/>
        </p:nvPicPr>
        <p:blipFill>
          <a:blip r:embed="rId4"/>
          <a:stretch>
            <a:fillRect/>
          </a:stretch>
        </p:blipFill>
        <p:spPr>
          <a:xfrm>
            <a:off x="985454" y="2584048"/>
            <a:ext cx="2620557" cy="1965417"/>
          </a:xfrm>
          <a:prstGeom prst="rect">
            <a:avLst/>
          </a:prstGeom>
        </p:spPr>
      </p:pic>
      <p:sp>
        <p:nvSpPr>
          <p:cNvPr id="12" name="TextBox 11">
            <a:extLst>
              <a:ext uri="{FF2B5EF4-FFF2-40B4-BE49-F238E27FC236}">
                <a16:creationId xmlns:a16="http://schemas.microsoft.com/office/drawing/2014/main" id="{15FD6311-B75F-44D6-919E-06C454D84F1A}"/>
              </a:ext>
            </a:extLst>
          </p:cNvPr>
          <p:cNvSpPr txBox="1"/>
          <p:nvPr/>
        </p:nvSpPr>
        <p:spPr>
          <a:xfrm>
            <a:off x="4869456" y="5163495"/>
            <a:ext cx="4138797" cy="1107996"/>
          </a:xfrm>
          <a:prstGeom prst="rect">
            <a:avLst/>
          </a:prstGeom>
          <a:noFill/>
        </p:spPr>
        <p:txBody>
          <a:bodyPr wrap="square" rtlCol="0">
            <a:spAutoFit/>
          </a:bodyPr>
          <a:lstStyle/>
          <a:p>
            <a:r>
              <a:rPr lang="en-US" sz="1200" dirty="0"/>
              <a:t>January 20</a:t>
            </a:r>
            <a:r>
              <a:rPr lang="en-US" sz="1200" baseline="30000" dirty="0"/>
              <a:t>th</a:t>
            </a:r>
            <a:r>
              <a:rPr lang="en-US" sz="1200" dirty="0"/>
              <a:t>, 2021:  SpaceX launched 60 </a:t>
            </a:r>
            <a:r>
              <a:rPr lang="en-US" sz="1200" dirty="0" err="1"/>
              <a:t>Starlink</a:t>
            </a:r>
            <a:r>
              <a:rPr lang="en-US" sz="1200" dirty="0"/>
              <a:t> satellites to orbit from Kennedy Space Center, completing the seventeenth </a:t>
            </a:r>
            <a:r>
              <a:rPr lang="en-US" sz="1200" u="sng" dirty="0" err="1">
                <a:hlinkClick r:id="rId5"/>
              </a:rPr>
              <a:t>Starlink</a:t>
            </a:r>
            <a:r>
              <a:rPr lang="en-US" sz="1200" u="sng" dirty="0">
                <a:hlinkClick r:id="rId5"/>
              </a:rPr>
              <a:t> mission</a:t>
            </a:r>
            <a:r>
              <a:rPr lang="en-US" sz="1200" dirty="0"/>
              <a:t>.  </a:t>
            </a:r>
            <a:r>
              <a:rPr lang="en-US" sz="1200" dirty="0">
                <a:hlinkClick r:id="rId6"/>
              </a:rPr>
              <a:t>www.starlink.com</a:t>
            </a:r>
            <a:endParaRPr lang="en-US" sz="1200" dirty="0"/>
          </a:p>
          <a:p>
            <a:endParaRPr lang="en-US" sz="1200" i="1" dirty="0"/>
          </a:p>
          <a:p>
            <a:endParaRPr lang="en-US" dirty="0"/>
          </a:p>
        </p:txBody>
      </p:sp>
      <p:sp>
        <p:nvSpPr>
          <p:cNvPr id="13" name="TextBox 12">
            <a:extLst>
              <a:ext uri="{FF2B5EF4-FFF2-40B4-BE49-F238E27FC236}">
                <a16:creationId xmlns:a16="http://schemas.microsoft.com/office/drawing/2014/main" id="{F6BC587B-0F3F-4C9C-B312-4796FF732B47}"/>
              </a:ext>
            </a:extLst>
          </p:cNvPr>
          <p:cNvSpPr txBox="1"/>
          <p:nvPr/>
        </p:nvSpPr>
        <p:spPr>
          <a:xfrm>
            <a:off x="6938855" y="2947814"/>
            <a:ext cx="1681578" cy="276999"/>
          </a:xfrm>
          <a:prstGeom prst="rect">
            <a:avLst/>
          </a:prstGeom>
          <a:noFill/>
        </p:spPr>
        <p:txBody>
          <a:bodyPr wrap="square" rtlCol="0">
            <a:spAutoFit/>
          </a:bodyPr>
          <a:lstStyle/>
          <a:p>
            <a:r>
              <a:rPr lang="en-US" sz="1200" dirty="0">
                <a:solidFill>
                  <a:schemeClr val="bg1"/>
                </a:solidFill>
              </a:rPr>
              <a:t>Image Credit: SpaceX</a:t>
            </a:r>
          </a:p>
        </p:txBody>
      </p:sp>
      <p:sp>
        <p:nvSpPr>
          <p:cNvPr id="14" name="TextBox 13">
            <a:extLst>
              <a:ext uri="{FF2B5EF4-FFF2-40B4-BE49-F238E27FC236}">
                <a16:creationId xmlns:a16="http://schemas.microsoft.com/office/drawing/2014/main" id="{97CA464F-3D02-4BC2-8896-7C511B95ACFE}"/>
              </a:ext>
            </a:extLst>
          </p:cNvPr>
          <p:cNvSpPr txBox="1"/>
          <p:nvPr/>
        </p:nvSpPr>
        <p:spPr>
          <a:xfrm>
            <a:off x="6938855" y="4886496"/>
            <a:ext cx="1681578" cy="276999"/>
          </a:xfrm>
          <a:prstGeom prst="rect">
            <a:avLst/>
          </a:prstGeom>
          <a:noFill/>
        </p:spPr>
        <p:txBody>
          <a:bodyPr wrap="square" rtlCol="0">
            <a:spAutoFit/>
          </a:bodyPr>
          <a:lstStyle/>
          <a:p>
            <a:r>
              <a:rPr lang="en-US" sz="1200" dirty="0">
                <a:solidFill>
                  <a:schemeClr val="bg1"/>
                </a:solidFill>
              </a:rPr>
              <a:t>Image Credit: SpaceX</a:t>
            </a:r>
          </a:p>
        </p:txBody>
      </p:sp>
      <p:sp>
        <p:nvSpPr>
          <p:cNvPr id="17" name="TextBox 16">
            <a:extLst>
              <a:ext uri="{FF2B5EF4-FFF2-40B4-BE49-F238E27FC236}">
                <a16:creationId xmlns:a16="http://schemas.microsoft.com/office/drawing/2014/main" id="{822840E2-4294-410D-9248-5253AF711E04}"/>
              </a:ext>
            </a:extLst>
          </p:cNvPr>
          <p:cNvSpPr txBox="1"/>
          <p:nvPr/>
        </p:nvSpPr>
        <p:spPr>
          <a:xfrm>
            <a:off x="1035297" y="2586338"/>
            <a:ext cx="2415825" cy="646331"/>
          </a:xfrm>
          <a:prstGeom prst="rect">
            <a:avLst/>
          </a:prstGeom>
          <a:noFill/>
        </p:spPr>
        <p:txBody>
          <a:bodyPr wrap="square" rtlCol="0">
            <a:spAutoFit/>
          </a:bodyPr>
          <a:lstStyle/>
          <a:p>
            <a:r>
              <a:rPr lang="en-US" sz="1000" dirty="0">
                <a:solidFill>
                  <a:schemeClr val="bg1"/>
                </a:solidFill>
              </a:rPr>
              <a:t>Image Credit: </a:t>
            </a:r>
            <a:r>
              <a:rPr lang="en-US" sz="1000" dirty="0"/>
              <a:t> </a:t>
            </a:r>
            <a:r>
              <a:rPr lang="en-US" sz="1000" dirty="0">
                <a:solidFill>
                  <a:schemeClr val="bg1"/>
                </a:solidFill>
              </a:rPr>
              <a:t>Marco Langbroek, </a:t>
            </a:r>
            <a:r>
              <a:rPr lang="en-US" sz="800" dirty="0">
                <a:solidFill>
                  <a:schemeClr val="bg1"/>
                </a:solidFill>
              </a:rPr>
              <a:t>https://sattrackcam.blogspot.com/2019/05/wowowow-spectacular-view-of-spacex.html</a:t>
            </a:r>
          </a:p>
          <a:p>
            <a:r>
              <a:rPr lang="en-US" sz="1000" dirty="0">
                <a:solidFill>
                  <a:schemeClr val="bg1"/>
                </a:solidFill>
              </a:rPr>
              <a:t> </a:t>
            </a:r>
          </a:p>
        </p:txBody>
      </p:sp>
      <p:sp>
        <p:nvSpPr>
          <p:cNvPr id="18" name="TextBox 17">
            <a:extLst>
              <a:ext uri="{FF2B5EF4-FFF2-40B4-BE49-F238E27FC236}">
                <a16:creationId xmlns:a16="http://schemas.microsoft.com/office/drawing/2014/main" id="{88C39736-2021-45D6-A762-3C98DD039B74}"/>
              </a:ext>
            </a:extLst>
          </p:cNvPr>
          <p:cNvSpPr txBox="1"/>
          <p:nvPr/>
        </p:nvSpPr>
        <p:spPr>
          <a:xfrm>
            <a:off x="1961536" y="4149355"/>
            <a:ext cx="1555953" cy="400110"/>
          </a:xfrm>
          <a:prstGeom prst="rect">
            <a:avLst/>
          </a:prstGeom>
          <a:noFill/>
        </p:spPr>
        <p:txBody>
          <a:bodyPr wrap="square" rtlCol="0">
            <a:spAutoFit/>
          </a:bodyPr>
          <a:lstStyle/>
          <a:p>
            <a:r>
              <a:rPr lang="en-US" sz="1000" dirty="0">
                <a:solidFill>
                  <a:schemeClr val="bg1"/>
                </a:solidFill>
              </a:rPr>
              <a:t>First </a:t>
            </a:r>
            <a:r>
              <a:rPr lang="en-US" sz="1000" dirty="0" err="1">
                <a:solidFill>
                  <a:schemeClr val="bg1"/>
                </a:solidFill>
              </a:rPr>
              <a:t>Starlink</a:t>
            </a:r>
            <a:r>
              <a:rPr lang="en-US" sz="1000" dirty="0">
                <a:solidFill>
                  <a:schemeClr val="bg1"/>
                </a:solidFill>
              </a:rPr>
              <a:t> Deployment on 23 May 2019</a:t>
            </a:r>
          </a:p>
        </p:txBody>
      </p:sp>
    </p:spTree>
    <p:extLst>
      <p:ext uri="{BB962C8B-B14F-4D97-AF65-F5344CB8AC3E}">
        <p14:creationId xmlns:p14="http://schemas.microsoft.com/office/powerpoint/2010/main" val="432735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702" y="214280"/>
            <a:ext cx="7513393" cy="800009"/>
          </a:xfrm>
        </p:spPr>
        <p:txBody>
          <a:bodyPr>
            <a:normAutofit fontScale="90000"/>
          </a:bodyPr>
          <a:lstStyle/>
          <a:p>
            <a:r>
              <a:rPr lang="en-US" dirty="0"/>
              <a:t>Shields-1, Space Radiation Effects Experiments NORAD ID 43850</a:t>
            </a:r>
          </a:p>
        </p:txBody>
      </p:sp>
      <p:pic>
        <p:nvPicPr>
          <p:cNvPr id="4" name="Picture 3"/>
          <p:cNvPicPr>
            <a:picLocks noChangeAspect="1"/>
          </p:cNvPicPr>
          <p:nvPr/>
        </p:nvPicPr>
        <p:blipFill>
          <a:blip r:embed="rId3"/>
          <a:stretch>
            <a:fillRect/>
          </a:stretch>
        </p:blipFill>
        <p:spPr>
          <a:xfrm>
            <a:off x="359512" y="2513063"/>
            <a:ext cx="4550184" cy="3927482"/>
          </a:xfrm>
          <a:prstGeom prst="rect">
            <a:avLst/>
          </a:prstGeom>
        </p:spPr>
      </p:pic>
      <p:sp>
        <p:nvSpPr>
          <p:cNvPr id="12" name="TextBox 11"/>
          <p:cNvSpPr txBox="1"/>
          <p:nvPr/>
        </p:nvSpPr>
        <p:spPr>
          <a:xfrm>
            <a:off x="78158" y="1317730"/>
            <a:ext cx="8975689" cy="646331"/>
          </a:xfrm>
          <a:prstGeom prst="rect">
            <a:avLst/>
          </a:prstGeom>
          <a:noFill/>
        </p:spPr>
        <p:txBody>
          <a:bodyPr wrap="square" rtlCol="0">
            <a:spAutoFit/>
          </a:bodyPr>
          <a:lstStyle/>
          <a:p>
            <a:r>
              <a:rPr lang="en-US" dirty="0"/>
              <a:t>Presently, Shields-1 operates with </a:t>
            </a:r>
            <a:r>
              <a:rPr lang="en-US" dirty="0" err="1"/>
              <a:t>LaRC</a:t>
            </a:r>
            <a:r>
              <a:rPr lang="en-US" dirty="0"/>
              <a:t> Z-Shielding providing radiation protection for the electronics over </a:t>
            </a:r>
            <a:r>
              <a:rPr lang="en-US"/>
              <a:t>2 years in </a:t>
            </a:r>
            <a:r>
              <a:rPr lang="en-US" dirty="0"/>
              <a:t>polar low earth orbit.  </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1012" y="3447274"/>
            <a:ext cx="3408485" cy="2272323"/>
          </a:xfrm>
          <a:prstGeom prst="rect">
            <a:avLst/>
          </a:prstGeom>
        </p:spPr>
      </p:pic>
      <p:cxnSp>
        <p:nvCxnSpPr>
          <p:cNvPr id="16" name="Straight Arrow Connector 15"/>
          <p:cNvCxnSpPr/>
          <p:nvPr/>
        </p:nvCxnSpPr>
        <p:spPr>
          <a:xfrm>
            <a:off x="4284661" y="4581741"/>
            <a:ext cx="2701112" cy="4738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585879" y="2690336"/>
            <a:ext cx="2799787" cy="738664"/>
          </a:xfrm>
          <a:prstGeom prst="rect">
            <a:avLst/>
          </a:prstGeom>
          <a:noFill/>
        </p:spPr>
        <p:txBody>
          <a:bodyPr wrap="square" rtlCol="0">
            <a:spAutoFit/>
          </a:bodyPr>
          <a:lstStyle/>
          <a:p>
            <a:r>
              <a:rPr lang="en-US" sz="1400" dirty="0"/>
              <a:t>Shields-1 onboard Rocket Lab USA, Electron Rocket, NASA </a:t>
            </a:r>
            <a:r>
              <a:rPr lang="en-US" sz="1400" dirty="0" err="1"/>
              <a:t>ELaNaXIX</a:t>
            </a:r>
            <a:r>
              <a:rPr lang="en-US" sz="1400" dirty="0"/>
              <a:t> Mission, 16 December 2018 Launch</a:t>
            </a:r>
          </a:p>
        </p:txBody>
      </p:sp>
      <p:sp>
        <p:nvSpPr>
          <p:cNvPr id="22" name="TextBox 21"/>
          <p:cNvSpPr txBox="1"/>
          <p:nvPr/>
        </p:nvSpPr>
        <p:spPr>
          <a:xfrm>
            <a:off x="5296717" y="6011509"/>
            <a:ext cx="2059603" cy="276999"/>
          </a:xfrm>
          <a:prstGeom prst="rect">
            <a:avLst/>
          </a:prstGeom>
          <a:noFill/>
        </p:spPr>
        <p:txBody>
          <a:bodyPr wrap="none" rtlCol="0">
            <a:spAutoFit/>
          </a:bodyPr>
          <a:lstStyle/>
          <a:p>
            <a:r>
              <a:rPr lang="en-US" sz="1200" dirty="0">
                <a:solidFill>
                  <a:schemeClr val="bg1"/>
                </a:solidFill>
              </a:rPr>
              <a:t>Image Credit:  Rocket Lab USA</a:t>
            </a:r>
          </a:p>
        </p:txBody>
      </p:sp>
      <p:sp>
        <p:nvSpPr>
          <p:cNvPr id="23" name="TextBox 22"/>
          <p:cNvSpPr txBox="1"/>
          <p:nvPr/>
        </p:nvSpPr>
        <p:spPr>
          <a:xfrm>
            <a:off x="4741134" y="5719597"/>
            <a:ext cx="4550184" cy="1569660"/>
          </a:xfrm>
          <a:prstGeom prst="rect">
            <a:avLst/>
          </a:prstGeom>
          <a:noFill/>
        </p:spPr>
        <p:txBody>
          <a:bodyPr wrap="square" rtlCol="0">
            <a:spAutoFit/>
          </a:bodyPr>
          <a:lstStyle/>
          <a:p>
            <a:r>
              <a:rPr lang="en-US" sz="1200" dirty="0"/>
              <a:t>Shields-1 in PPOD deployer, 2</a:t>
            </a:r>
            <a:r>
              <a:rPr lang="en-US" sz="1200" baseline="30000" dirty="0"/>
              <a:t>nd</a:t>
            </a:r>
            <a:r>
              <a:rPr lang="en-US" sz="1200" dirty="0"/>
              <a:t> from bottom, inside Electron Rocket Fairing before encapsulation</a:t>
            </a:r>
          </a:p>
          <a:p>
            <a:r>
              <a:rPr lang="en-US" sz="1200" dirty="0">
                <a:hlinkClick r:id="rId5"/>
              </a:rPr>
              <a:t>https://www.rocketlabusa.com/missions/completed-missions/elana-19/</a:t>
            </a:r>
            <a:r>
              <a:rPr lang="en-US" sz="1200" dirty="0"/>
              <a:t> </a:t>
            </a:r>
            <a:r>
              <a:rPr lang="en-US" sz="1200" dirty="0">
                <a:hlinkClick r:id="rId6"/>
              </a:rPr>
              <a:t>https://www.youtube.com/watch?v=KZwLJMPuos8</a:t>
            </a:r>
            <a:endParaRPr lang="en-US" sz="1200" dirty="0"/>
          </a:p>
          <a:p>
            <a:r>
              <a:rPr lang="en-US" sz="1200" dirty="0">
                <a:hlinkClick r:id="rId7"/>
              </a:rPr>
              <a:t>https://www.youtube.com/watch?v=WSCAE-hEa9M</a:t>
            </a:r>
            <a:endParaRPr lang="en-US" sz="1200" dirty="0"/>
          </a:p>
          <a:p>
            <a:endParaRPr lang="en-US" sz="1200" dirty="0"/>
          </a:p>
          <a:p>
            <a:endParaRPr lang="en-US" sz="1200" dirty="0"/>
          </a:p>
          <a:p>
            <a:endParaRPr lang="en-US" sz="1200" dirty="0"/>
          </a:p>
        </p:txBody>
      </p:sp>
      <p:sp>
        <p:nvSpPr>
          <p:cNvPr id="11" name="TextBox 10">
            <a:extLst>
              <a:ext uri="{FF2B5EF4-FFF2-40B4-BE49-F238E27FC236}">
                <a16:creationId xmlns:a16="http://schemas.microsoft.com/office/drawing/2014/main" id="{3FA481B7-DA72-49C5-8996-8E2A0BB174AC}"/>
              </a:ext>
            </a:extLst>
          </p:cNvPr>
          <p:cNvSpPr txBox="1"/>
          <p:nvPr/>
        </p:nvSpPr>
        <p:spPr>
          <a:xfrm>
            <a:off x="2136002" y="5719597"/>
            <a:ext cx="1607748" cy="307777"/>
          </a:xfrm>
          <a:prstGeom prst="rect">
            <a:avLst/>
          </a:prstGeom>
          <a:noFill/>
        </p:spPr>
        <p:txBody>
          <a:bodyPr wrap="none" rtlCol="0">
            <a:spAutoFit/>
          </a:bodyPr>
          <a:lstStyle/>
          <a:p>
            <a:r>
              <a:rPr lang="en-US" sz="1400" dirty="0"/>
              <a:t>Image Credit: NASA</a:t>
            </a:r>
          </a:p>
        </p:txBody>
      </p:sp>
      <p:sp>
        <p:nvSpPr>
          <p:cNvPr id="13" name="TextBox 12">
            <a:extLst>
              <a:ext uri="{FF2B5EF4-FFF2-40B4-BE49-F238E27FC236}">
                <a16:creationId xmlns:a16="http://schemas.microsoft.com/office/drawing/2014/main" id="{A18DDB27-387A-4B75-AA08-82F8E0E223CF}"/>
              </a:ext>
            </a:extLst>
          </p:cNvPr>
          <p:cNvSpPr txBox="1"/>
          <p:nvPr/>
        </p:nvSpPr>
        <p:spPr>
          <a:xfrm>
            <a:off x="5236768" y="5487648"/>
            <a:ext cx="2024337" cy="276999"/>
          </a:xfrm>
          <a:prstGeom prst="rect">
            <a:avLst/>
          </a:prstGeom>
          <a:noFill/>
        </p:spPr>
        <p:txBody>
          <a:bodyPr wrap="none" rtlCol="0">
            <a:spAutoFit/>
          </a:bodyPr>
          <a:lstStyle/>
          <a:p>
            <a:r>
              <a:rPr lang="en-US" sz="1200" dirty="0">
                <a:solidFill>
                  <a:schemeClr val="bg1"/>
                </a:solidFill>
              </a:rPr>
              <a:t>Image Credit: Rocket Lab USA</a:t>
            </a:r>
          </a:p>
        </p:txBody>
      </p:sp>
    </p:spTree>
    <p:extLst>
      <p:ext uri="{BB962C8B-B14F-4D97-AF65-F5344CB8AC3E}">
        <p14:creationId xmlns:p14="http://schemas.microsoft.com/office/powerpoint/2010/main" val="4064211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CE2C-A152-44C5-A7FE-EC65E93B088C}"/>
              </a:ext>
            </a:extLst>
          </p:cNvPr>
          <p:cNvSpPr>
            <a:spLocks noGrp="1"/>
          </p:cNvSpPr>
          <p:nvPr>
            <p:ph type="title"/>
          </p:nvPr>
        </p:nvSpPr>
        <p:spPr/>
        <p:txBody>
          <a:bodyPr/>
          <a:lstStyle/>
          <a:p>
            <a:r>
              <a:rPr lang="en-US" dirty="0"/>
              <a:t>Shields-1 from Idea to Spaceflight</a:t>
            </a:r>
          </a:p>
        </p:txBody>
      </p:sp>
      <p:sp>
        <p:nvSpPr>
          <p:cNvPr id="3" name="Content Placeholder 2">
            <a:extLst>
              <a:ext uri="{FF2B5EF4-FFF2-40B4-BE49-F238E27FC236}">
                <a16:creationId xmlns:a16="http://schemas.microsoft.com/office/drawing/2014/main" id="{649B3221-AA90-41EA-8313-34B3A7928C09}"/>
              </a:ext>
            </a:extLst>
          </p:cNvPr>
          <p:cNvSpPr>
            <a:spLocks noGrp="1"/>
          </p:cNvSpPr>
          <p:nvPr>
            <p:ph idx="1"/>
          </p:nvPr>
        </p:nvSpPr>
        <p:spPr>
          <a:xfrm>
            <a:off x="359512" y="1312606"/>
            <a:ext cx="5119139" cy="4525963"/>
          </a:xfrm>
        </p:spPr>
        <p:txBody>
          <a:bodyPr/>
          <a:lstStyle/>
          <a:p>
            <a:r>
              <a:rPr lang="en-US" dirty="0" err="1"/>
              <a:t>ElaNaXIX</a:t>
            </a:r>
            <a:r>
              <a:rPr lang="en-US" dirty="0"/>
              <a:t> Mission Readiness Acceptance</a:t>
            </a:r>
          </a:p>
          <a:p>
            <a:pPr lvl="1"/>
            <a:r>
              <a:rPr lang="en-US" dirty="0"/>
              <a:t>New Shielding Structure completed a 10g Vibrational Test (NASA 10 GEVS).  </a:t>
            </a:r>
            <a:r>
              <a:rPr lang="en-US" i="1" dirty="0"/>
              <a:t>Risk Reduction for multiple launch vehicle rideshares</a:t>
            </a:r>
            <a:endParaRPr lang="en-US" dirty="0"/>
          </a:p>
          <a:p>
            <a:pPr lvl="1"/>
            <a:r>
              <a:rPr lang="en-US" dirty="0"/>
              <a:t>Met Fit Checks for PPOD Deployer</a:t>
            </a:r>
          </a:p>
          <a:p>
            <a:pPr lvl="1"/>
            <a:r>
              <a:rPr lang="en-US" dirty="0"/>
              <a:t>Met Bakeout and outgassing requirements</a:t>
            </a:r>
          </a:p>
          <a:p>
            <a:pPr lvl="1"/>
            <a:r>
              <a:rPr lang="en-US" dirty="0"/>
              <a:t>Met anodization requirements including hard anodized rail requirements</a:t>
            </a:r>
          </a:p>
          <a:p>
            <a:pPr lvl="1"/>
            <a:endParaRPr lang="en-US" dirty="0"/>
          </a:p>
          <a:p>
            <a:r>
              <a:rPr lang="en-US" dirty="0"/>
              <a:t>Successful deployment and current operations</a:t>
            </a:r>
          </a:p>
          <a:p>
            <a:pPr marL="0" indent="0">
              <a:buNone/>
            </a:pPr>
            <a:r>
              <a:rPr lang="en-US" dirty="0"/>
              <a:t> </a:t>
            </a:r>
          </a:p>
        </p:txBody>
      </p:sp>
      <p:pic>
        <p:nvPicPr>
          <p:cNvPr id="6" name="Picture 5">
            <a:extLst>
              <a:ext uri="{FF2B5EF4-FFF2-40B4-BE49-F238E27FC236}">
                <a16:creationId xmlns:a16="http://schemas.microsoft.com/office/drawing/2014/main" id="{7A69C60F-DA26-41C5-BA1E-840A8354C88B}"/>
              </a:ext>
            </a:extLst>
          </p:cNvPr>
          <p:cNvPicPr>
            <a:picLocks noChangeAspect="1"/>
          </p:cNvPicPr>
          <p:nvPr/>
        </p:nvPicPr>
        <p:blipFill>
          <a:blip r:embed="rId2"/>
          <a:stretch>
            <a:fillRect/>
          </a:stretch>
        </p:blipFill>
        <p:spPr>
          <a:xfrm>
            <a:off x="5775353" y="2154264"/>
            <a:ext cx="3009135" cy="3410766"/>
          </a:xfrm>
          <a:prstGeom prst="rect">
            <a:avLst/>
          </a:prstGeom>
        </p:spPr>
      </p:pic>
      <p:sp>
        <p:nvSpPr>
          <p:cNvPr id="7" name="TextBox 6">
            <a:extLst>
              <a:ext uri="{FF2B5EF4-FFF2-40B4-BE49-F238E27FC236}">
                <a16:creationId xmlns:a16="http://schemas.microsoft.com/office/drawing/2014/main" id="{A88F34CB-E9A6-48F0-BDF8-C272D670EC3E}"/>
              </a:ext>
            </a:extLst>
          </p:cNvPr>
          <p:cNvSpPr txBox="1"/>
          <p:nvPr/>
        </p:nvSpPr>
        <p:spPr>
          <a:xfrm>
            <a:off x="6067881" y="5411141"/>
            <a:ext cx="1607748" cy="307777"/>
          </a:xfrm>
          <a:prstGeom prst="rect">
            <a:avLst/>
          </a:prstGeom>
          <a:noFill/>
        </p:spPr>
        <p:txBody>
          <a:bodyPr wrap="none" rtlCol="0">
            <a:spAutoFit/>
          </a:bodyPr>
          <a:lstStyle/>
          <a:p>
            <a:r>
              <a:rPr lang="en-US" sz="1400" dirty="0"/>
              <a:t>Image Credit: NASA</a:t>
            </a:r>
          </a:p>
        </p:txBody>
      </p:sp>
    </p:spTree>
    <p:extLst>
      <p:ext uri="{BB962C8B-B14F-4D97-AF65-F5344CB8AC3E}">
        <p14:creationId xmlns:p14="http://schemas.microsoft.com/office/powerpoint/2010/main" val="412519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Shields-1: Radiation Shielding Experiments</a:t>
            </a:r>
          </a:p>
        </p:txBody>
      </p:sp>
      <p:sp>
        <p:nvSpPr>
          <p:cNvPr id="3" name="Content Placeholder 2"/>
          <p:cNvSpPr>
            <a:spLocks noGrp="1"/>
          </p:cNvSpPr>
          <p:nvPr>
            <p:ph idx="1"/>
          </p:nvPr>
        </p:nvSpPr>
        <p:spPr>
          <a:xfrm>
            <a:off x="98610" y="1434830"/>
            <a:ext cx="3939702" cy="3380361"/>
          </a:xfrm>
        </p:spPr>
        <p:txBody>
          <a:bodyPr>
            <a:normAutofit lnSpcReduction="10000"/>
          </a:bodyPr>
          <a:lstStyle/>
          <a:p>
            <a:r>
              <a:rPr lang="en-US" dirty="0"/>
              <a:t>Vault Electronics</a:t>
            </a:r>
          </a:p>
          <a:p>
            <a:pPr lvl="1"/>
            <a:r>
              <a:rPr lang="en-US" dirty="0"/>
              <a:t>To measure total ionizing dose (TID) over time and monitor system electronics performance.</a:t>
            </a:r>
          </a:p>
          <a:p>
            <a:pPr marL="457200" lvl="1" indent="0">
              <a:buNone/>
            </a:pPr>
            <a:endParaRPr lang="en-US" dirty="0"/>
          </a:p>
          <a:p>
            <a:r>
              <a:rPr lang="en-US" dirty="0"/>
              <a:t>Atomic Number (Z)-Grade Radiation Shielding</a:t>
            </a:r>
          </a:p>
          <a:p>
            <a:pPr lvl="1"/>
            <a:r>
              <a:rPr lang="en-US" dirty="0"/>
              <a:t>To measure total ionizing dose of Z-grade radiation shielding and compare to baseline aluminum for at least 3 samples each.</a:t>
            </a:r>
          </a:p>
          <a:p>
            <a:pPr marL="457200" lvl="1" indent="0">
              <a:buNone/>
            </a:pPr>
            <a:endParaRPr lang="en-US" dirty="0"/>
          </a:p>
          <a:p>
            <a:pPr marL="0" indent="0">
              <a:buNone/>
            </a:pPr>
            <a:endParaRPr lang="en-US" dirty="0"/>
          </a:p>
          <a:p>
            <a:pPr marL="0" indent="0">
              <a:buNone/>
            </a:pP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3797" r="22365"/>
          <a:stretch/>
        </p:blipFill>
        <p:spPr>
          <a:xfrm>
            <a:off x="4038312" y="1237152"/>
            <a:ext cx="5105688" cy="5620848"/>
          </a:xfrm>
          <a:prstGeom prst="rect">
            <a:avLst/>
          </a:prstGeom>
        </p:spPr>
      </p:pic>
      <p:sp>
        <p:nvSpPr>
          <p:cNvPr id="5" name="TextBox 4">
            <a:extLst>
              <a:ext uri="{FF2B5EF4-FFF2-40B4-BE49-F238E27FC236}">
                <a16:creationId xmlns:a16="http://schemas.microsoft.com/office/drawing/2014/main" id="{B330CEAF-065A-487B-837B-6E32DA58FDDE}"/>
              </a:ext>
            </a:extLst>
          </p:cNvPr>
          <p:cNvSpPr txBox="1"/>
          <p:nvPr/>
        </p:nvSpPr>
        <p:spPr>
          <a:xfrm>
            <a:off x="4038312" y="6533144"/>
            <a:ext cx="1465081" cy="307777"/>
          </a:xfrm>
          <a:prstGeom prst="rect">
            <a:avLst/>
          </a:prstGeom>
          <a:noFill/>
        </p:spPr>
        <p:txBody>
          <a:bodyPr wrap="none" rtlCol="0">
            <a:spAutoFit/>
          </a:bodyPr>
          <a:lstStyle/>
          <a:p>
            <a:r>
              <a:rPr lang="en-US" sz="1400" dirty="0">
                <a:solidFill>
                  <a:schemeClr val="bg1"/>
                </a:solidFill>
              </a:rPr>
              <a:t>Image Credit: AGI</a:t>
            </a:r>
          </a:p>
        </p:txBody>
      </p:sp>
    </p:spTree>
    <p:extLst>
      <p:ext uri="{BB962C8B-B14F-4D97-AF65-F5344CB8AC3E}">
        <p14:creationId xmlns:p14="http://schemas.microsoft.com/office/powerpoint/2010/main" val="1889232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Shields-1 Vault Experiment</a:t>
            </a:r>
          </a:p>
        </p:txBody>
      </p:sp>
      <p:sp>
        <p:nvSpPr>
          <p:cNvPr id="3" name="Content Placeholder 2"/>
          <p:cNvSpPr>
            <a:spLocks noGrp="1"/>
          </p:cNvSpPr>
          <p:nvPr>
            <p:ph idx="1"/>
          </p:nvPr>
        </p:nvSpPr>
        <p:spPr>
          <a:xfrm>
            <a:off x="393511" y="1360037"/>
            <a:ext cx="8663861" cy="666210"/>
          </a:xfrm>
        </p:spPr>
        <p:txBody>
          <a:bodyPr>
            <a:noAutofit/>
          </a:bodyPr>
          <a:lstStyle/>
          <a:p>
            <a:pPr marL="0" indent="0">
              <a:buNone/>
            </a:pPr>
            <a:r>
              <a:rPr lang="en-US" dirty="0"/>
              <a:t>The Shields-1 electronics enclosure (vault) dosimeter is located inside the vault with Resistance Temperature Detector (RTD)</a:t>
            </a:r>
          </a:p>
          <a:p>
            <a:pPr marL="0" indent="0">
              <a:buNone/>
            </a:pPr>
            <a:r>
              <a:rPr lang="en-US" dirty="0"/>
              <a:t> </a:t>
            </a:r>
          </a:p>
        </p:txBody>
      </p:sp>
      <p:pic>
        <p:nvPicPr>
          <p:cNvPr id="4" name="Picture 3"/>
          <p:cNvPicPr>
            <a:picLocks noChangeAspect="1"/>
          </p:cNvPicPr>
          <p:nvPr/>
        </p:nvPicPr>
        <p:blipFill>
          <a:blip r:embed="rId3"/>
          <a:stretch>
            <a:fillRect/>
          </a:stretch>
        </p:blipFill>
        <p:spPr>
          <a:xfrm>
            <a:off x="4572000" y="2084525"/>
            <a:ext cx="4550184" cy="3927482"/>
          </a:xfrm>
          <a:prstGeom prst="rect">
            <a:avLst/>
          </a:prstGeom>
        </p:spPr>
      </p:pic>
      <p:cxnSp>
        <p:nvCxnSpPr>
          <p:cNvPr id="6" name="Straight Arrow Connector 5"/>
          <p:cNvCxnSpPr/>
          <p:nvPr/>
        </p:nvCxnSpPr>
        <p:spPr>
          <a:xfrm>
            <a:off x="4880008" y="3301465"/>
            <a:ext cx="693019" cy="5617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593816" y="2908963"/>
            <a:ext cx="847027" cy="461665"/>
          </a:xfrm>
          <a:prstGeom prst="rect">
            <a:avLst/>
          </a:prstGeom>
          <a:noFill/>
        </p:spPr>
        <p:txBody>
          <a:bodyPr wrap="none" rtlCol="0">
            <a:spAutoFit/>
          </a:bodyPr>
          <a:lstStyle/>
          <a:p>
            <a:r>
              <a:rPr lang="en-US" sz="1200" b="1" dirty="0"/>
              <a:t>Dosimeter</a:t>
            </a:r>
          </a:p>
          <a:p>
            <a:r>
              <a:rPr lang="en-US" sz="1200" b="1" dirty="0"/>
              <a:t>and RTD</a:t>
            </a:r>
          </a:p>
        </p:txBody>
      </p:sp>
      <p:sp>
        <p:nvSpPr>
          <p:cNvPr id="10" name="TextBox 9"/>
          <p:cNvSpPr txBox="1"/>
          <p:nvPr/>
        </p:nvSpPr>
        <p:spPr>
          <a:xfrm>
            <a:off x="361266" y="2415308"/>
            <a:ext cx="4089454" cy="4524315"/>
          </a:xfrm>
          <a:prstGeom prst="rect">
            <a:avLst/>
          </a:prstGeom>
          <a:noFill/>
        </p:spPr>
        <p:txBody>
          <a:bodyPr wrap="square" rtlCol="0">
            <a:spAutoFit/>
          </a:bodyPr>
          <a:lstStyle/>
          <a:p>
            <a:r>
              <a:rPr lang="en-US" dirty="0"/>
              <a:t>Shields-1 Vault Z-Shielding effectiveness:</a:t>
            </a:r>
          </a:p>
          <a:p>
            <a:r>
              <a:rPr lang="en-US" dirty="0"/>
              <a:t>	</a:t>
            </a:r>
            <a:r>
              <a:rPr lang="en-US" b="1" dirty="0"/>
              <a:t>75.6 +/- 3.2 Rad/</a:t>
            </a:r>
            <a:r>
              <a:rPr lang="en-US" b="1" dirty="0" err="1"/>
              <a:t>Yr</a:t>
            </a:r>
            <a:r>
              <a:rPr lang="en-US" b="1" dirty="0"/>
              <a:t> </a:t>
            </a:r>
            <a:r>
              <a:rPr lang="en-US" dirty="0"/>
              <a:t>(3.02 g/cm</a:t>
            </a:r>
            <a:r>
              <a:rPr lang="en-US" baseline="30000" dirty="0"/>
              <a:t>2</a:t>
            </a:r>
            <a:r>
              <a:rPr lang="en-US" dirty="0"/>
              <a:t>) for polar low earth orbit</a:t>
            </a:r>
          </a:p>
          <a:p>
            <a:endParaRPr lang="en-US" dirty="0"/>
          </a:p>
          <a:p>
            <a:r>
              <a:rPr lang="en-US" i="1" dirty="0"/>
              <a:t>All Earth orbits, inter-planetary, Mars, and Moon relevance with SPE protections for TID Reduction on commercial parts</a:t>
            </a:r>
          </a:p>
          <a:p>
            <a:endParaRPr lang="en-US" i="1" dirty="0"/>
          </a:p>
          <a:p>
            <a:r>
              <a:rPr lang="en-US" i="1" dirty="0"/>
              <a:t>Over 18 times reduction from typical Al Shielding (0.198 cm, 0.535 g/cm</a:t>
            </a:r>
            <a:r>
              <a:rPr lang="en-US" i="1" baseline="30000" dirty="0"/>
              <a:t>2)</a:t>
            </a:r>
            <a:r>
              <a:rPr lang="en-US" i="1" dirty="0"/>
              <a:t>  with a 2 times under estimated AP8 AE8 radiation model and no protection from solar proton events  </a:t>
            </a:r>
          </a:p>
          <a:p>
            <a:endParaRPr lang="en-US" dirty="0"/>
          </a:p>
          <a:p>
            <a:endParaRPr lang="en-US" dirty="0"/>
          </a:p>
          <a:p>
            <a:r>
              <a:rPr lang="en-US" dirty="0"/>
              <a:t>	</a:t>
            </a:r>
          </a:p>
        </p:txBody>
      </p:sp>
      <p:sp>
        <p:nvSpPr>
          <p:cNvPr id="5" name="TextBox 4">
            <a:extLst>
              <a:ext uri="{FF2B5EF4-FFF2-40B4-BE49-F238E27FC236}">
                <a16:creationId xmlns:a16="http://schemas.microsoft.com/office/drawing/2014/main" id="{91F5714E-68E7-4493-A53B-2263ADAE5293}"/>
              </a:ext>
            </a:extLst>
          </p:cNvPr>
          <p:cNvSpPr txBox="1"/>
          <p:nvPr/>
        </p:nvSpPr>
        <p:spPr>
          <a:xfrm>
            <a:off x="4485372" y="6012007"/>
            <a:ext cx="4636812" cy="1015663"/>
          </a:xfrm>
          <a:prstGeom prst="rect">
            <a:avLst/>
          </a:prstGeom>
          <a:noFill/>
        </p:spPr>
        <p:txBody>
          <a:bodyPr wrap="square" rtlCol="0">
            <a:spAutoFit/>
          </a:bodyPr>
          <a:lstStyle/>
          <a:p>
            <a:r>
              <a:rPr lang="en-US" sz="1400" i="1" dirty="0"/>
              <a:t>Thickness (Volume) savings when compared to Aluminum for Shields-1 first generation Z-Shielding 56.1% and comparable Thin Z-Shields prototype material = 77.1% savings</a:t>
            </a:r>
          </a:p>
          <a:p>
            <a:endParaRPr lang="en-US" dirty="0"/>
          </a:p>
        </p:txBody>
      </p:sp>
      <p:sp>
        <p:nvSpPr>
          <p:cNvPr id="9" name="TextBox 8">
            <a:extLst>
              <a:ext uri="{FF2B5EF4-FFF2-40B4-BE49-F238E27FC236}">
                <a16:creationId xmlns:a16="http://schemas.microsoft.com/office/drawing/2014/main" id="{6D998EAD-F02C-46E3-B7D2-61B5FFA972E7}"/>
              </a:ext>
            </a:extLst>
          </p:cNvPr>
          <p:cNvSpPr txBox="1"/>
          <p:nvPr/>
        </p:nvSpPr>
        <p:spPr>
          <a:xfrm>
            <a:off x="6354601" y="5281122"/>
            <a:ext cx="1607748" cy="307777"/>
          </a:xfrm>
          <a:prstGeom prst="rect">
            <a:avLst/>
          </a:prstGeom>
          <a:noFill/>
        </p:spPr>
        <p:txBody>
          <a:bodyPr wrap="none" rtlCol="0">
            <a:spAutoFit/>
          </a:bodyPr>
          <a:lstStyle/>
          <a:p>
            <a:r>
              <a:rPr lang="en-US" sz="1400" dirty="0"/>
              <a:t>Image Credit: NASA</a:t>
            </a:r>
          </a:p>
        </p:txBody>
      </p:sp>
    </p:spTree>
    <p:extLst>
      <p:ext uri="{BB962C8B-B14F-4D97-AF65-F5344CB8AC3E}">
        <p14:creationId xmlns:p14="http://schemas.microsoft.com/office/powerpoint/2010/main" val="2854579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Shields-1 Summary</a:t>
            </a:r>
          </a:p>
        </p:txBody>
      </p:sp>
      <p:sp>
        <p:nvSpPr>
          <p:cNvPr id="3" name="Content Placeholder 2"/>
          <p:cNvSpPr>
            <a:spLocks noGrp="1"/>
          </p:cNvSpPr>
          <p:nvPr>
            <p:ph idx="1"/>
          </p:nvPr>
        </p:nvSpPr>
        <p:spPr>
          <a:xfrm>
            <a:off x="447675" y="1381125"/>
            <a:ext cx="8229600" cy="5000625"/>
          </a:xfrm>
        </p:spPr>
        <p:txBody>
          <a:bodyPr>
            <a:normAutofit lnSpcReduction="10000"/>
          </a:bodyPr>
          <a:lstStyle/>
          <a:p>
            <a:pPr marL="0" indent="0">
              <a:buNone/>
            </a:pPr>
            <a:r>
              <a:rPr lang="en-US" dirty="0"/>
              <a:t>Vault Experiment:  </a:t>
            </a:r>
          </a:p>
          <a:p>
            <a:pPr lvl="1"/>
            <a:r>
              <a:rPr lang="en-US" dirty="0"/>
              <a:t>75.6 +/- 3.2 </a:t>
            </a:r>
            <a:r>
              <a:rPr lang="en-US" dirty="0" err="1"/>
              <a:t>Rads</a:t>
            </a:r>
            <a:r>
              <a:rPr lang="en-US" dirty="0"/>
              <a:t>/</a:t>
            </a:r>
            <a:r>
              <a:rPr lang="en-US" dirty="0" err="1"/>
              <a:t>Yr</a:t>
            </a:r>
            <a:r>
              <a:rPr lang="en-US" dirty="0"/>
              <a:t> in polar low earth orbit, versus 1380 </a:t>
            </a:r>
            <a:r>
              <a:rPr lang="en-US" dirty="0" err="1"/>
              <a:t>Rads</a:t>
            </a:r>
            <a:r>
              <a:rPr lang="en-US" dirty="0"/>
              <a:t>/</a:t>
            </a:r>
            <a:r>
              <a:rPr lang="en-US" dirty="0" err="1"/>
              <a:t>yr</a:t>
            </a:r>
            <a:r>
              <a:rPr lang="en-US" dirty="0"/>
              <a:t> for typical 0.198 cm (78 mil) aluminum commercial CubeSat Structure, 18 times reduction in Total Ionizing Dose (TID), </a:t>
            </a:r>
            <a:r>
              <a:rPr lang="en-US" u="sng" dirty="0"/>
              <a:t>which is likely under estimated by a factor of 2, per modeling limitations</a:t>
            </a:r>
          </a:p>
          <a:p>
            <a:pPr lvl="1"/>
            <a:r>
              <a:rPr lang="en-US" dirty="0"/>
              <a:t>Thickness (Volume) savings when compared to Aluminum for Shields-1 first generation Z-Shielding 56.1% and comparable Thin Z-Shields prototype material = 77.1% savings</a:t>
            </a:r>
          </a:p>
          <a:p>
            <a:pPr lvl="1"/>
            <a:r>
              <a:rPr lang="en-US" dirty="0"/>
              <a:t>Z-Shielded Vault estimated mission lifetime increased for commercial TID parts.  Typical low earth orbit hardness design guidelines suggest 2-10 </a:t>
            </a:r>
            <a:r>
              <a:rPr lang="en-US" dirty="0" err="1"/>
              <a:t>kRad</a:t>
            </a:r>
            <a:r>
              <a:rPr lang="en-US" dirty="0"/>
              <a:t> commercial part hardness, with some parts even below 2 </a:t>
            </a:r>
            <a:r>
              <a:rPr lang="en-US" dirty="0" err="1"/>
              <a:t>KRad</a:t>
            </a:r>
            <a:r>
              <a:rPr lang="en-US" dirty="0"/>
              <a:t>. Typical NASA radiation design margin 2. This suggests Shields-1 has a TID mission design life of 1000/75.6 = 13.2 year TID radiation design life.</a:t>
            </a:r>
          </a:p>
          <a:p>
            <a:pPr lvl="2"/>
            <a:r>
              <a:rPr lang="en-US" dirty="0"/>
              <a:t>Typical Commercial CubeSat System: with 2-10 </a:t>
            </a:r>
            <a:r>
              <a:rPr lang="en-US" dirty="0" err="1"/>
              <a:t>kRad</a:t>
            </a:r>
            <a:r>
              <a:rPr lang="en-US" dirty="0"/>
              <a:t> hardness guideline and Radiation Design Margin guideline has a combined 1 </a:t>
            </a:r>
            <a:r>
              <a:rPr lang="en-US" dirty="0" err="1"/>
              <a:t>kRad</a:t>
            </a:r>
            <a:r>
              <a:rPr lang="en-US" dirty="0"/>
              <a:t>/year estimated dose rate guideline, has a 1000/1380 = 0.72 year (8.7 months) TID radiation design life.  If Radiation Design Margin is 3  = 667 / 1380 = 0.48 year (5.8 months).</a:t>
            </a:r>
          </a:p>
          <a:p>
            <a:pPr lvl="2"/>
            <a:r>
              <a:rPr lang="en-US" dirty="0"/>
              <a:t>This calculation does not include solar activity, which worst case could introduce over 700 Rad for a typical 0.2 cm (0.08 in) Aluminum in a CubeSat. (Solar Activity Increasing through Max in 2025)</a:t>
            </a:r>
          </a:p>
          <a:p>
            <a:pPr lvl="2"/>
            <a:endParaRPr lang="en-US" dirty="0"/>
          </a:p>
        </p:txBody>
      </p:sp>
    </p:spTree>
    <p:extLst>
      <p:ext uri="{BB962C8B-B14F-4D97-AF65-F5344CB8AC3E}">
        <p14:creationId xmlns:p14="http://schemas.microsoft.com/office/powerpoint/2010/main" val="2862074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stretch>
            <a:fillRect/>
          </a:stretch>
        </p:blipFill>
        <p:spPr>
          <a:xfrm>
            <a:off x="310701" y="1360384"/>
            <a:ext cx="5778379" cy="3776675"/>
          </a:xfrm>
          <a:prstGeom prst="rect">
            <a:avLst/>
          </a:prstGeom>
        </p:spPr>
      </p:pic>
      <p:sp>
        <p:nvSpPr>
          <p:cNvPr id="2" name="Title 1"/>
          <p:cNvSpPr>
            <a:spLocks noGrp="1"/>
          </p:cNvSpPr>
          <p:nvPr>
            <p:ph type="title"/>
          </p:nvPr>
        </p:nvSpPr>
        <p:spPr/>
        <p:txBody>
          <a:bodyPr>
            <a:normAutofit/>
          </a:bodyPr>
          <a:lstStyle/>
          <a:p>
            <a:r>
              <a:rPr lang="en-US" dirty="0"/>
              <a:t>Shields-1 Vault Experimental Results</a:t>
            </a:r>
          </a:p>
        </p:txBody>
      </p:sp>
      <p:sp>
        <p:nvSpPr>
          <p:cNvPr id="3" name="TextBox 2"/>
          <p:cNvSpPr txBox="1"/>
          <p:nvPr/>
        </p:nvSpPr>
        <p:spPr>
          <a:xfrm>
            <a:off x="608778" y="5931524"/>
            <a:ext cx="7620000" cy="707886"/>
          </a:xfrm>
          <a:prstGeom prst="rect">
            <a:avLst/>
          </a:prstGeom>
          <a:noFill/>
        </p:spPr>
        <p:txBody>
          <a:bodyPr wrap="square" rtlCol="0">
            <a:spAutoFit/>
          </a:bodyPr>
          <a:lstStyle/>
          <a:p>
            <a:r>
              <a:rPr lang="en-US" sz="1000" dirty="0"/>
              <a:t>Reference:  Donald Thomsen, Kevin Somervill, Mark Jones, Raymond T. Lueg, William G. Girard,  Alexander D. Scammell, Jing Pei, James W. Cutler, Robert G. Bryant, “Shields-1 Initial Space Operations, a NASA CubeSat Launch Initiative </a:t>
            </a:r>
            <a:r>
              <a:rPr lang="en-US" sz="1000" dirty="0" err="1"/>
              <a:t>ELaNaXIX</a:t>
            </a:r>
            <a:r>
              <a:rPr lang="en-US" sz="1000" dirty="0"/>
              <a:t> Mission”, </a:t>
            </a:r>
            <a:r>
              <a:rPr lang="en-US" sz="1000" dirty="0" err="1"/>
              <a:t>SmallSat</a:t>
            </a:r>
            <a:r>
              <a:rPr lang="en-US" sz="1000" dirty="0"/>
              <a:t> Conference, 2019, Logan, Utah, 7 August 2019.</a:t>
            </a:r>
          </a:p>
          <a:p>
            <a:r>
              <a:rPr lang="en-US" sz="1000" dirty="0"/>
              <a:t>Teledyne </a:t>
            </a:r>
            <a:r>
              <a:rPr lang="en-US" sz="1000" dirty="0" err="1">
                <a:latin typeface="Symbol" panose="05050102010706020507" pitchFamily="18" charset="2"/>
              </a:rPr>
              <a:t>m</a:t>
            </a:r>
            <a:r>
              <a:rPr lang="en-US" sz="1000" dirty="0" err="1"/>
              <a:t>dosimeter</a:t>
            </a:r>
            <a:r>
              <a:rPr lang="en-US" sz="1000" dirty="0"/>
              <a:t>: </a:t>
            </a:r>
            <a:r>
              <a:rPr lang="en-US" sz="1000" dirty="0">
                <a:hlinkClick r:id="rId4"/>
              </a:rPr>
              <a:t>http://www.teledynemicro.com/product/radiation-dosimeter</a:t>
            </a:r>
            <a:endParaRPr lang="en-US" sz="1000" dirty="0"/>
          </a:p>
        </p:txBody>
      </p:sp>
      <p:sp>
        <p:nvSpPr>
          <p:cNvPr id="4" name="TextBox 3"/>
          <p:cNvSpPr txBox="1"/>
          <p:nvPr/>
        </p:nvSpPr>
        <p:spPr>
          <a:xfrm>
            <a:off x="6206311" y="1771676"/>
            <a:ext cx="2930002" cy="3416320"/>
          </a:xfrm>
          <a:prstGeom prst="rect">
            <a:avLst/>
          </a:prstGeom>
          <a:noFill/>
        </p:spPr>
        <p:txBody>
          <a:bodyPr wrap="square" rtlCol="0">
            <a:spAutoFit/>
          </a:bodyPr>
          <a:lstStyle/>
          <a:p>
            <a:pPr marL="285750" indent="-285750">
              <a:buFont typeface="Arial" panose="020B0604020202020204" pitchFamily="34" charset="0"/>
              <a:buChar char="•"/>
            </a:pPr>
            <a:r>
              <a:rPr lang="en-US" dirty="0"/>
              <a:t>Preliminary results:  estimated dose rate per year: 75.6 +/- 3.2 Rad/</a:t>
            </a:r>
            <a:r>
              <a:rPr lang="en-US" dirty="0" err="1"/>
              <a:t>Yr</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Suggests Z-Shielding Vault behaves similarly to a spherical shielding model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Reduces total ionizing dose on sensitive electronic parts</a:t>
            </a:r>
          </a:p>
          <a:p>
            <a:endParaRPr lang="en-US" dirty="0"/>
          </a:p>
        </p:txBody>
      </p:sp>
      <p:sp>
        <p:nvSpPr>
          <p:cNvPr id="6" name="TextBox 5"/>
          <p:cNvSpPr txBox="1"/>
          <p:nvPr/>
        </p:nvSpPr>
        <p:spPr>
          <a:xfrm>
            <a:off x="414200" y="5238933"/>
            <a:ext cx="6107370" cy="1015663"/>
          </a:xfrm>
          <a:prstGeom prst="rect">
            <a:avLst/>
          </a:prstGeom>
          <a:noFill/>
        </p:spPr>
        <p:txBody>
          <a:bodyPr wrap="square" rtlCol="0">
            <a:spAutoFit/>
          </a:bodyPr>
          <a:lstStyle/>
          <a:p>
            <a:r>
              <a:rPr lang="en-US" sz="1400" dirty="0"/>
              <a:t>High Count = 256 counts (steps) of Medium</a:t>
            </a:r>
          </a:p>
          <a:p>
            <a:r>
              <a:rPr lang="en-US" sz="1400" dirty="0"/>
              <a:t>Med Count = 256 counts (steps) of Low</a:t>
            </a:r>
          </a:p>
          <a:p>
            <a:r>
              <a:rPr lang="en-US" sz="1400" dirty="0"/>
              <a:t>High count step = 256 x 256 x 14.3 </a:t>
            </a:r>
            <a:r>
              <a:rPr lang="en-US" sz="1400"/>
              <a:t>+/- 0.6 </a:t>
            </a:r>
            <a:r>
              <a:rPr lang="en-US" sz="1400" dirty="0" err="1">
                <a:latin typeface="Symbol" panose="05050102010706020507" pitchFamily="18" charset="2"/>
              </a:rPr>
              <a:t>m</a:t>
            </a:r>
            <a:r>
              <a:rPr lang="en-US" sz="1400" dirty="0" err="1"/>
              <a:t>Rad</a:t>
            </a:r>
            <a:r>
              <a:rPr lang="en-US" sz="1400" dirty="0"/>
              <a:t>/step = 0.94+/-0.04 Rad/step</a:t>
            </a:r>
          </a:p>
          <a:p>
            <a:endParaRPr lang="en-US" dirty="0"/>
          </a:p>
        </p:txBody>
      </p:sp>
      <p:cxnSp>
        <p:nvCxnSpPr>
          <p:cNvPr id="9" name="Straight Arrow Connector 8"/>
          <p:cNvCxnSpPr/>
          <p:nvPr/>
        </p:nvCxnSpPr>
        <p:spPr>
          <a:xfrm flipH="1">
            <a:off x="2651760" y="3673211"/>
            <a:ext cx="1127282" cy="3387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226697" y="3655941"/>
            <a:ext cx="552346" cy="17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2960370" y="3673211"/>
            <a:ext cx="818672" cy="132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713204" y="3446495"/>
            <a:ext cx="1960475" cy="646331"/>
          </a:xfrm>
          <a:prstGeom prst="rect">
            <a:avLst/>
          </a:prstGeom>
          <a:noFill/>
        </p:spPr>
        <p:txBody>
          <a:bodyPr wrap="square" rtlCol="0">
            <a:spAutoFit/>
          </a:bodyPr>
          <a:lstStyle/>
          <a:p>
            <a:r>
              <a:rPr lang="en-US" sz="1200" dirty="0"/>
              <a:t>Each step represents a turnover of the </a:t>
            </a:r>
            <a:r>
              <a:rPr lang="en-US" sz="1200" dirty="0" err="1">
                <a:latin typeface="Symbol" panose="05050102010706020507" pitchFamily="18" charset="2"/>
              </a:rPr>
              <a:t>m</a:t>
            </a:r>
            <a:r>
              <a:rPr lang="en-US" sz="1200" dirty="0" err="1"/>
              <a:t>dosimeter</a:t>
            </a:r>
            <a:r>
              <a:rPr lang="en-US" sz="1200" dirty="0"/>
              <a:t> high counter</a:t>
            </a:r>
          </a:p>
        </p:txBody>
      </p:sp>
    </p:spTree>
    <p:extLst>
      <p:ext uri="{BB962C8B-B14F-4D97-AF65-F5344CB8AC3E}">
        <p14:creationId xmlns:p14="http://schemas.microsoft.com/office/powerpoint/2010/main" val="2336721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Z-Grade Radiation Shielding Experiment</a:t>
            </a:r>
          </a:p>
        </p:txBody>
      </p:sp>
      <p:pic>
        <p:nvPicPr>
          <p:cNvPr id="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0468"/>
          <a:stretch/>
        </p:blipFill>
        <p:spPr bwMode="auto">
          <a:xfrm>
            <a:off x="3993080" y="1204612"/>
            <a:ext cx="5022838" cy="240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a:spLocks noGrp="1"/>
          </p:cNvSpPr>
          <p:nvPr>
            <p:ph idx="1"/>
          </p:nvPr>
        </p:nvSpPr>
        <p:spPr>
          <a:xfrm>
            <a:off x="5858874" y="3626200"/>
            <a:ext cx="3565831" cy="1816768"/>
          </a:xfrm>
        </p:spPr>
        <p:txBody>
          <a:bodyPr>
            <a:noAutofit/>
          </a:bodyPr>
          <a:lstStyle/>
          <a:p>
            <a:pPr marL="285750" indent="-285750">
              <a:spcBef>
                <a:spcPct val="0"/>
              </a:spcBef>
            </a:pPr>
            <a:r>
              <a:rPr lang="en-US" altLang="en-US" sz="1600" dirty="0"/>
              <a:t>Infinite slab, geometry approximation</a:t>
            </a:r>
          </a:p>
          <a:p>
            <a:pPr marL="285750" indent="-285750">
              <a:spcBef>
                <a:spcPct val="0"/>
              </a:spcBef>
            </a:pPr>
            <a:endParaRPr lang="en-US" altLang="en-US" sz="1600" dirty="0"/>
          </a:p>
          <a:p>
            <a:pPr marL="285750" indent="-285750">
              <a:spcBef>
                <a:spcPct val="0"/>
              </a:spcBef>
            </a:pPr>
            <a:r>
              <a:rPr lang="en-US" altLang="en-US" sz="1600" dirty="0"/>
              <a:t>&gt;95% incident radiation through shielding sample</a:t>
            </a:r>
          </a:p>
          <a:p>
            <a:pPr marL="285750" indent="-285750">
              <a:spcBef>
                <a:spcPct val="0"/>
              </a:spcBef>
            </a:pPr>
            <a:endParaRPr lang="en-US" altLang="en-US" sz="1600" dirty="0"/>
          </a:p>
          <a:p>
            <a:pPr marL="285750" indent="-285750">
              <a:spcBef>
                <a:spcPct val="0"/>
              </a:spcBef>
            </a:pPr>
            <a:r>
              <a:rPr lang="en-US" altLang="en-US" sz="1600" dirty="0"/>
              <a:t>Large sample field of views, thick backing  </a:t>
            </a:r>
          </a:p>
        </p:txBody>
      </p:sp>
      <p:graphicFrame>
        <p:nvGraphicFramePr>
          <p:cNvPr id="5" name="Table 4"/>
          <p:cNvGraphicFramePr>
            <a:graphicFrameLocks noGrp="1" noChangeAspect="1"/>
          </p:cNvGraphicFramePr>
          <p:nvPr>
            <p:extLst>
              <p:ext uri="{D42A27DB-BD31-4B8C-83A1-F6EECF244321}">
                <p14:modId xmlns:p14="http://schemas.microsoft.com/office/powerpoint/2010/main" val="4147051438"/>
              </p:ext>
            </p:extLst>
          </p:nvPr>
        </p:nvGraphicFramePr>
        <p:xfrm>
          <a:off x="2818643" y="4384418"/>
          <a:ext cx="2797108" cy="2274785"/>
        </p:xfrm>
        <a:graphic>
          <a:graphicData uri="http://schemas.openxmlformats.org/drawingml/2006/table">
            <a:tbl>
              <a:tblPr firstRow="1" bandRow="1">
                <a:tableStyleId>{5C22544A-7EE6-4342-B048-85BDC9FD1C3A}</a:tableStyleId>
              </a:tblPr>
              <a:tblGrid>
                <a:gridCol w="523961">
                  <a:extLst>
                    <a:ext uri="{9D8B030D-6E8A-4147-A177-3AD203B41FA5}">
                      <a16:colId xmlns:a16="http://schemas.microsoft.com/office/drawing/2014/main" val="4082824564"/>
                    </a:ext>
                  </a:extLst>
                </a:gridCol>
                <a:gridCol w="925830">
                  <a:extLst>
                    <a:ext uri="{9D8B030D-6E8A-4147-A177-3AD203B41FA5}">
                      <a16:colId xmlns:a16="http://schemas.microsoft.com/office/drawing/2014/main" val="1182246932"/>
                    </a:ext>
                  </a:extLst>
                </a:gridCol>
                <a:gridCol w="1347317">
                  <a:extLst>
                    <a:ext uri="{9D8B030D-6E8A-4147-A177-3AD203B41FA5}">
                      <a16:colId xmlns:a16="http://schemas.microsoft.com/office/drawing/2014/main" val="3088861786"/>
                    </a:ext>
                  </a:extLst>
                </a:gridCol>
              </a:tblGrid>
              <a:tr h="480353">
                <a:tc>
                  <a:txBody>
                    <a:bodyPr/>
                    <a:lstStyle/>
                    <a:p>
                      <a:pPr algn="ctr" fontAlgn="b"/>
                      <a:r>
                        <a:rPr lang="en-US" sz="1600" b="0" i="0" u="none" strike="noStrike" dirty="0">
                          <a:solidFill>
                            <a:srgbClr val="000000"/>
                          </a:solidFill>
                          <a:effectLst/>
                          <a:latin typeface="Calibri" panose="020F0502020204030204" pitchFamily="34" charset="0"/>
                        </a:rPr>
                        <a:t>UDOS</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Shielding</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Areal Density (g/cm2)</a:t>
                      </a:r>
                    </a:p>
                  </a:txBody>
                  <a:tcPr marL="9525" marR="9525" marT="9525" marB="0" anchor="b"/>
                </a:tc>
                <a:extLst>
                  <a:ext uri="{0D108BD9-81ED-4DB2-BD59-A6C34878D82A}">
                    <a16:rowId xmlns:a16="http://schemas.microsoft.com/office/drawing/2014/main" val="1393381251"/>
                  </a:ext>
                </a:extLst>
              </a:tr>
              <a:tr h="253940">
                <a:tc>
                  <a:txBody>
                    <a:bodyPr/>
                    <a:lstStyle/>
                    <a:p>
                      <a:pPr algn="ctr" fontAlgn="b"/>
                      <a:r>
                        <a:rPr lang="en-US" sz="1600" b="0" i="0" u="none" strike="noStrike">
                          <a:solidFill>
                            <a:srgbClr val="000000"/>
                          </a:solidFill>
                          <a:effectLst/>
                          <a:latin typeface="Calibri" panose="020F0502020204030204" pitchFamily="34" charset="0"/>
                        </a:rPr>
                        <a:t>1</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Al</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6.00</a:t>
                      </a:r>
                    </a:p>
                  </a:txBody>
                  <a:tcPr marL="9525" marR="9525" marT="9525" marB="0" anchor="b"/>
                </a:tc>
                <a:extLst>
                  <a:ext uri="{0D108BD9-81ED-4DB2-BD59-A6C34878D82A}">
                    <a16:rowId xmlns:a16="http://schemas.microsoft.com/office/drawing/2014/main" val="45059996"/>
                  </a:ext>
                </a:extLst>
              </a:tr>
              <a:tr h="253940">
                <a:tc>
                  <a:txBody>
                    <a:bodyPr/>
                    <a:lstStyle/>
                    <a:p>
                      <a:pPr algn="ctr" fontAlgn="b"/>
                      <a:r>
                        <a:rPr lang="en-US" sz="16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Al</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3.00</a:t>
                      </a:r>
                    </a:p>
                  </a:txBody>
                  <a:tcPr marL="9525" marR="9525" marT="9525" marB="0" anchor="b"/>
                </a:tc>
                <a:extLst>
                  <a:ext uri="{0D108BD9-81ED-4DB2-BD59-A6C34878D82A}">
                    <a16:rowId xmlns:a16="http://schemas.microsoft.com/office/drawing/2014/main" val="42993959"/>
                  </a:ext>
                </a:extLst>
              </a:tr>
              <a:tr h="253940">
                <a:tc>
                  <a:txBody>
                    <a:bodyPr/>
                    <a:lstStyle/>
                    <a:p>
                      <a:pPr algn="ctr" fontAlgn="b"/>
                      <a:r>
                        <a:rPr lang="en-US" sz="1600" b="0" i="0" u="none" strike="noStrike">
                          <a:solidFill>
                            <a:srgbClr val="000000"/>
                          </a:solidFill>
                          <a:effectLst/>
                          <a:latin typeface="Calibri" panose="020F0502020204030204" pitchFamily="34" charset="0"/>
                        </a:rPr>
                        <a:t>3</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AlTiTa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3.02</a:t>
                      </a:r>
                    </a:p>
                  </a:txBody>
                  <a:tcPr marL="9525" marR="9525" marT="9525" marB="0" anchor="b"/>
                </a:tc>
                <a:extLst>
                  <a:ext uri="{0D108BD9-81ED-4DB2-BD59-A6C34878D82A}">
                    <a16:rowId xmlns:a16="http://schemas.microsoft.com/office/drawing/2014/main" val="4104420677"/>
                  </a:ext>
                </a:extLst>
              </a:tr>
              <a:tr h="253940">
                <a:tc>
                  <a:txBody>
                    <a:bodyPr/>
                    <a:lstStyle/>
                    <a:p>
                      <a:pPr algn="ctr" fontAlgn="b"/>
                      <a:r>
                        <a:rPr lang="en-US" sz="1600" b="0" i="0" u="none" strike="noStrike">
                          <a:solidFill>
                            <a:srgbClr val="000000"/>
                          </a:solidFill>
                          <a:effectLst/>
                          <a:latin typeface="Calibri" panose="020F0502020204030204" pitchFamily="34" charset="0"/>
                        </a:rPr>
                        <a:t>4</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AlTiTa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2.08</a:t>
                      </a:r>
                    </a:p>
                  </a:txBody>
                  <a:tcPr marL="9525" marR="9525" marT="9525" marB="0" anchor="b"/>
                </a:tc>
                <a:extLst>
                  <a:ext uri="{0D108BD9-81ED-4DB2-BD59-A6C34878D82A}">
                    <a16:rowId xmlns:a16="http://schemas.microsoft.com/office/drawing/2014/main" val="1842146287"/>
                  </a:ext>
                </a:extLst>
              </a:tr>
              <a:tr h="253940">
                <a:tc>
                  <a:txBody>
                    <a:bodyPr/>
                    <a:lstStyle/>
                    <a:p>
                      <a:pPr algn="ctr" fontAlgn="b"/>
                      <a:r>
                        <a:rPr lang="en-US" sz="1600" b="0" i="0" u="none" strike="noStrike">
                          <a:solidFill>
                            <a:srgbClr val="000000"/>
                          </a:solidFill>
                          <a:effectLst/>
                          <a:latin typeface="Calibri" panose="020F0502020204030204" pitchFamily="34" charset="0"/>
                        </a:rPr>
                        <a:t>5</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AlTi</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1.33</a:t>
                      </a:r>
                    </a:p>
                  </a:txBody>
                  <a:tcPr marL="9525" marR="9525" marT="9525" marB="0" anchor="b"/>
                </a:tc>
                <a:extLst>
                  <a:ext uri="{0D108BD9-81ED-4DB2-BD59-A6C34878D82A}">
                    <a16:rowId xmlns:a16="http://schemas.microsoft.com/office/drawing/2014/main" val="4117045261"/>
                  </a:ext>
                </a:extLst>
              </a:tr>
              <a:tr h="253940">
                <a:tc>
                  <a:txBody>
                    <a:bodyPr/>
                    <a:lstStyle/>
                    <a:p>
                      <a:pPr algn="ctr" fontAlgn="b"/>
                      <a:r>
                        <a:rPr lang="en-US" sz="1600" b="0" i="0" u="none" strike="noStrike">
                          <a:solidFill>
                            <a:srgbClr val="000000"/>
                          </a:solidFill>
                          <a:effectLst/>
                          <a:latin typeface="Calibri" panose="020F0502020204030204" pitchFamily="34" charset="0"/>
                        </a:rPr>
                        <a:t>6</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Al</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1.26</a:t>
                      </a:r>
                    </a:p>
                  </a:txBody>
                  <a:tcPr marL="9525" marR="9525" marT="9525" marB="0" anchor="b"/>
                </a:tc>
                <a:extLst>
                  <a:ext uri="{0D108BD9-81ED-4DB2-BD59-A6C34878D82A}">
                    <a16:rowId xmlns:a16="http://schemas.microsoft.com/office/drawing/2014/main" val="1315562493"/>
                  </a:ext>
                </a:extLst>
              </a:tr>
              <a:tr h="253940">
                <a:tc>
                  <a:txBody>
                    <a:bodyPr/>
                    <a:lstStyle/>
                    <a:p>
                      <a:pPr algn="ctr" fontAlgn="b"/>
                      <a:r>
                        <a:rPr lang="en-US" sz="1600" b="0" i="0" u="none" strike="noStrike">
                          <a:solidFill>
                            <a:srgbClr val="000000"/>
                          </a:solidFill>
                          <a:effectLst/>
                          <a:latin typeface="Calibri" panose="020F0502020204030204" pitchFamily="34" charset="0"/>
                        </a:rPr>
                        <a:t>7</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Al</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1.69</a:t>
                      </a:r>
                    </a:p>
                  </a:txBody>
                  <a:tcPr marL="9525" marR="9525" marT="9525" marB="0" anchor="b"/>
                </a:tc>
                <a:extLst>
                  <a:ext uri="{0D108BD9-81ED-4DB2-BD59-A6C34878D82A}">
                    <a16:rowId xmlns:a16="http://schemas.microsoft.com/office/drawing/2014/main" val="1035023739"/>
                  </a:ext>
                </a:extLst>
              </a:tr>
            </a:tbl>
          </a:graphicData>
        </a:graphic>
      </p:graphicFrame>
      <p:sp>
        <p:nvSpPr>
          <p:cNvPr id="7" name="TextBox 6"/>
          <p:cNvSpPr txBox="1">
            <a:spLocks noChangeAspect="1"/>
          </p:cNvSpPr>
          <p:nvPr/>
        </p:nvSpPr>
        <p:spPr>
          <a:xfrm>
            <a:off x="2621088" y="3784237"/>
            <a:ext cx="3192218" cy="584775"/>
          </a:xfrm>
          <a:prstGeom prst="rect">
            <a:avLst/>
          </a:prstGeom>
          <a:noFill/>
        </p:spPr>
        <p:txBody>
          <a:bodyPr wrap="square" rtlCol="0">
            <a:spAutoFit/>
          </a:bodyPr>
          <a:lstStyle/>
          <a:p>
            <a:pPr algn="ctr"/>
            <a:r>
              <a:rPr lang="en-US" sz="1600" dirty="0"/>
              <a:t>Shielding Samples Behind </a:t>
            </a:r>
            <a:r>
              <a:rPr lang="en-US" sz="1600" kern="0" dirty="0" err="1">
                <a:solidFill>
                  <a:prstClr val="black"/>
                </a:solidFill>
                <a:latin typeface="Symbol" panose="05050102010706020507" pitchFamily="18" charset="2"/>
              </a:rPr>
              <a:t>m</a:t>
            </a:r>
            <a:r>
              <a:rPr lang="en-US" sz="1600" kern="0" dirty="0" err="1">
                <a:solidFill>
                  <a:prstClr val="black"/>
                </a:solidFill>
              </a:rPr>
              <a:t>Dosimeters</a:t>
            </a:r>
            <a:r>
              <a:rPr lang="en-US" sz="1600" kern="0" dirty="0">
                <a:solidFill>
                  <a:prstClr val="black"/>
                </a:solidFill>
              </a:rPr>
              <a:t> (UDOS)s</a:t>
            </a:r>
            <a:endParaRPr lang="en-US" sz="1600" dirty="0"/>
          </a:p>
        </p:txBody>
      </p:sp>
      <p:grpSp>
        <p:nvGrpSpPr>
          <p:cNvPr id="8" name="Group 7"/>
          <p:cNvGrpSpPr>
            <a:grpSpLocks noChangeAspect="1"/>
          </p:cNvGrpSpPr>
          <p:nvPr/>
        </p:nvGrpSpPr>
        <p:grpSpPr>
          <a:xfrm>
            <a:off x="203192" y="1456512"/>
            <a:ext cx="2548342" cy="3558046"/>
            <a:chOff x="5291120" y="1439500"/>
            <a:chExt cx="3348977" cy="4675909"/>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1120" y="1439500"/>
              <a:ext cx="3117663" cy="4675909"/>
            </a:xfrm>
            <a:prstGeom prst="rect">
              <a:avLst/>
            </a:prstGeom>
          </p:spPr>
        </p:pic>
        <p:sp>
          <p:nvSpPr>
            <p:cNvPr id="10" name="Content Placeholder 2"/>
            <p:cNvSpPr txBox="1">
              <a:spLocks/>
            </p:cNvSpPr>
            <p:nvPr/>
          </p:nvSpPr>
          <p:spPr>
            <a:xfrm>
              <a:off x="5291120" y="3185722"/>
              <a:ext cx="1376803" cy="67745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000" dirty="0"/>
                <a:t>LaRC</a:t>
              </a:r>
            </a:p>
            <a:p>
              <a:pPr marL="0" indent="0">
                <a:buFont typeface="Arial"/>
                <a:buNone/>
              </a:pPr>
              <a:r>
                <a:rPr lang="en-US" sz="1000" dirty="0"/>
                <a:t>Z-Shielding Vault </a:t>
              </a:r>
            </a:p>
          </p:txBody>
        </p:sp>
        <p:sp>
          <p:nvSpPr>
            <p:cNvPr id="11" name="Content Placeholder 2"/>
            <p:cNvSpPr txBox="1">
              <a:spLocks/>
            </p:cNvSpPr>
            <p:nvPr/>
          </p:nvSpPr>
          <p:spPr>
            <a:xfrm>
              <a:off x="7216832" y="5703076"/>
              <a:ext cx="1374505" cy="361336"/>
            </a:xfrm>
            <a:prstGeom prst="rect">
              <a:avLst/>
            </a:prstGeom>
          </p:spPr>
          <p:txBody>
            <a:bodyPr vert="horz" lIns="91440" tIns="45720" rIns="91440" bIns="45720" rtlCol="0">
              <a:normAutofit fontScale="32500" lnSpcReduction="20000"/>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LaRC Z-Shielding Test Samples</a:t>
              </a:r>
            </a:p>
          </p:txBody>
        </p:sp>
        <p:cxnSp>
          <p:nvCxnSpPr>
            <p:cNvPr id="12" name="Straight Arrow Connector 11"/>
            <p:cNvCxnSpPr/>
            <p:nvPr/>
          </p:nvCxnSpPr>
          <p:spPr>
            <a:xfrm>
              <a:off x="5857875" y="3620855"/>
              <a:ext cx="604759" cy="2423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7255227" y="4764086"/>
              <a:ext cx="833842" cy="8638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6686032" y="4764086"/>
              <a:ext cx="1061601" cy="7845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flipV="1">
              <a:off x="6686032" y="5307806"/>
              <a:ext cx="472006" cy="5001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Content Placeholder 2"/>
            <p:cNvSpPr txBox="1">
              <a:spLocks/>
            </p:cNvSpPr>
            <p:nvPr/>
          </p:nvSpPr>
          <p:spPr>
            <a:xfrm>
              <a:off x="5291120" y="1488640"/>
              <a:ext cx="3348977" cy="36133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400" dirty="0"/>
                <a:t>LaRC Shields-1 CubeSat Structure</a:t>
              </a:r>
            </a:p>
          </p:txBody>
        </p:sp>
      </p:grpSp>
      <p:sp>
        <p:nvSpPr>
          <p:cNvPr id="17" name="TextBox 16">
            <a:extLst>
              <a:ext uri="{FF2B5EF4-FFF2-40B4-BE49-F238E27FC236}">
                <a16:creationId xmlns:a16="http://schemas.microsoft.com/office/drawing/2014/main" id="{9DDF1E58-1ADC-462E-8936-AA2F2BDE9E30}"/>
              </a:ext>
            </a:extLst>
          </p:cNvPr>
          <p:cNvSpPr txBox="1"/>
          <p:nvPr/>
        </p:nvSpPr>
        <p:spPr>
          <a:xfrm>
            <a:off x="132243" y="4763953"/>
            <a:ext cx="1607748" cy="307777"/>
          </a:xfrm>
          <a:prstGeom prst="rect">
            <a:avLst/>
          </a:prstGeom>
          <a:noFill/>
        </p:spPr>
        <p:txBody>
          <a:bodyPr wrap="none" rtlCol="0">
            <a:spAutoFit/>
          </a:bodyPr>
          <a:lstStyle/>
          <a:p>
            <a:r>
              <a:rPr lang="en-US" sz="1400" dirty="0">
                <a:solidFill>
                  <a:schemeClr val="bg1"/>
                </a:solidFill>
              </a:rPr>
              <a:t>Image Credit: NASA</a:t>
            </a:r>
          </a:p>
        </p:txBody>
      </p:sp>
    </p:spTree>
    <p:extLst>
      <p:ext uri="{BB962C8B-B14F-4D97-AF65-F5344CB8AC3E}">
        <p14:creationId xmlns:p14="http://schemas.microsoft.com/office/powerpoint/2010/main" val="2544943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1812476839"/>
              </p:ext>
            </p:extLst>
          </p:nvPr>
        </p:nvGraphicFramePr>
        <p:xfrm>
          <a:off x="426720" y="1358537"/>
          <a:ext cx="8497427" cy="534022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fontScale="90000"/>
          </a:bodyPr>
          <a:lstStyle/>
          <a:p>
            <a:r>
              <a:rPr lang="en-US" dirty="0"/>
              <a:t>Z-Grade Radiation Shielding Thickness Comparisons</a:t>
            </a:r>
          </a:p>
        </p:txBody>
      </p:sp>
      <p:sp>
        <p:nvSpPr>
          <p:cNvPr id="5" name="TextBox 4"/>
          <p:cNvSpPr txBox="1"/>
          <p:nvPr/>
        </p:nvSpPr>
        <p:spPr>
          <a:xfrm>
            <a:off x="2690499" y="2480378"/>
            <a:ext cx="990977" cy="276999"/>
          </a:xfrm>
          <a:prstGeom prst="rect">
            <a:avLst/>
          </a:prstGeom>
          <a:noFill/>
        </p:spPr>
        <p:txBody>
          <a:bodyPr wrap="none" rtlCol="0">
            <a:spAutoFit/>
          </a:bodyPr>
          <a:lstStyle/>
          <a:p>
            <a:r>
              <a:rPr lang="en-US" sz="1200" dirty="0"/>
              <a:t>Al </a:t>
            </a:r>
            <a:r>
              <a:rPr lang="en-US" sz="1000" dirty="0"/>
              <a:t>(1.26 g/cm</a:t>
            </a:r>
            <a:r>
              <a:rPr lang="en-US" sz="1000" baseline="30000" dirty="0"/>
              <a:t>2</a:t>
            </a:r>
            <a:r>
              <a:rPr lang="en-US" sz="1000" dirty="0"/>
              <a:t>)</a:t>
            </a:r>
          </a:p>
        </p:txBody>
      </p:sp>
      <p:sp>
        <p:nvSpPr>
          <p:cNvPr id="6" name="TextBox 5"/>
          <p:cNvSpPr txBox="1"/>
          <p:nvPr/>
        </p:nvSpPr>
        <p:spPr>
          <a:xfrm>
            <a:off x="1368509" y="2513927"/>
            <a:ext cx="1101584" cy="276999"/>
          </a:xfrm>
          <a:prstGeom prst="rect">
            <a:avLst/>
          </a:prstGeom>
          <a:noFill/>
        </p:spPr>
        <p:txBody>
          <a:bodyPr wrap="none" rtlCol="0">
            <a:spAutoFit/>
          </a:bodyPr>
          <a:lstStyle/>
          <a:p>
            <a:r>
              <a:rPr lang="en-US" sz="1200" dirty="0" err="1"/>
              <a:t>AlTi</a:t>
            </a:r>
            <a:r>
              <a:rPr lang="en-US" sz="1200" dirty="0"/>
              <a:t> </a:t>
            </a:r>
            <a:r>
              <a:rPr lang="en-US" sz="1000" dirty="0"/>
              <a:t>(1.33 g/cm</a:t>
            </a:r>
            <a:r>
              <a:rPr lang="en-US" sz="1000" baseline="30000" dirty="0"/>
              <a:t>2</a:t>
            </a:r>
            <a:r>
              <a:rPr lang="en-US" sz="1000" dirty="0"/>
              <a:t>)</a:t>
            </a:r>
          </a:p>
        </p:txBody>
      </p:sp>
      <p:sp>
        <p:nvSpPr>
          <p:cNvPr id="7" name="TextBox 6"/>
          <p:cNvSpPr txBox="1"/>
          <p:nvPr/>
        </p:nvSpPr>
        <p:spPr>
          <a:xfrm>
            <a:off x="1829521" y="3055494"/>
            <a:ext cx="830677" cy="430887"/>
          </a:xfrm>
          <a:prstGeom prst="rect">
            <a:avLst/>
          </a:prstGeom>
          <a:noFill/>
        </p:spPr>
        <p:txBody>
          <a:bodyPr wrap="none" rtlCol="0">
            <a:spAutoFit/>
          </a:bodyPr>
          <a:lstStyle/>
          <a:p>
            <a:r>
              <a:rPr lang="en-US" sz="1200" dirty="0" err="1"/>
              <a:t>AlTiTa</a:t>
            </a:r>
            <a:endParaRPr lang="en-US" sz="1200" dirty="0"/>
          </a:p>
          <a:p>
            <a:r>
              <a:rPr lang="en-US" sz="1000" dirty="0"/>
              <a:t>(2.08 g/cm</a:t>
            </a:r>
            <a:r>
              <a:rPr lang="en-US" sz="1000" baseline="30000" dirty="0"/>
              <a:t>2</a:t>
            </a:r>
            <a:r>
              <a:rPr lang="en-US" sz="1000" dirty="0"/>
              <a:t>)</a:t>
            </a:r>
          </a:p>
        </p:txBody>
      </p:sp>
      <p:sp>
        <p:nvSpPr>
          <p:cNvPr id="8" name="TextBox 7"/>
          <p:cNvSpPr txBox="1"/>
          <p:nvPr/>
        </p:nvSpPr>
        <p:spPr>
          <a:xfrm>
            <a:off x="3246420" y="3083681"/>
            <a:ext cx="990977" cy="276999"/>
          </a:xfrm>
          <a:prstGeom prst="rect">
            <a:avLst/>
          </a:prstGeom>
          <a:noFill/>
        </p:spPr>
        <p:txBody>
          <a:bodyPr wrap="none" rtlCol="0">
            <a:spAutoFit/>
          </a:bodyPr>
          <a:lstStyle/>
          <a:p>
            <a:r>
              <a:rPr lang="en-US" sz="1200" dirty="0"/>
              <a:t>Al </a:t>
            </a:r>
            <a:r>
              <a:rPr lang="en-US" sz="1000" dirty="0"/>
              <a:t>(1.69 g/cm</a:t>
            </a:r>
            <a:r>
              <a:rPr lang="en-US" sz="1000" baseline="30000" dirty="0"/>
              <a:t>2</a:t>
            </a:r>
            <a:r>
              <a:rPr lang="en-US" sz="1000" dirty="0"/>
              <a:t>)</a:t>
            </a:r>
          </a:p>
        </p:txBody>
      </p:sp>
      <p:sp>
        <p:nvSpPr>
          <p:cNvPr id="9" name="TextBox 8"/>
          <p:cNvSpPr txBox="1"/>
          <p:nvPr/>
        </p:nvSpPr>
        <p:spPr>
          <a:xfrm>
            <a:off x="4539459" y="4063549"/>
            <a:ext cx="990977" cy="276999"/>
          </a:xfrm>
          <a:prstGeom prst="rect">
            <a:avLst/>
          </a:prstGeom>
          <a:noFill/>
        </p:spPr>
        <p:txBody>
          <a:bodyPr wrap="none" rtlCol="0">
            <a:spAutoFit/>
          </a:bodyPr>
          <a:lstStyle/>
          <a:p>
            <a:r>
              <a:rPr lang="en-US" sz="1200" dirty="0"/>
              <a:t>Al </a:t>
            </a:r>
            <a:r>
              <a:rPr lang="en-US" sz="1000" dirty="0"/>
              <a:t>(3.00 g/cm</a:t>
            </a:r>
            <a:r>
              <a:rPr lang="en-US" sz="1000" baseline="30000" dirty="0"/>
              <a:t>2</a:t>
            </a:r>
            <a:r>
              <a:rPr lang="en-US" sz="1000" dirty="0"/>
              <a:t>)</a:t>
            </a:r>
          </a:p>
        </p:txBody>
      </p:sp>
      <p:sp>
        <p:nvSpPr>
          <p:cNvPr id="10" name="TextBox 9"/>
          <p:cNvSpPr txBox="1"/>
          <p:nvPr/>
        </p:nvSpPr>
        <p:spPr>
          <a:xfrm>
            <a:off x="7656633" y="4361052"/>
            <a:ext cx="839843" cy="430887"/>
          </a:xfrm>
          <a:prstGeom prst="rect">
            <a:avLst/>
          </a:prstGeom>
          <a:noFill/>
        </p:spPr>
        <p:txBody>
          <a:bodyPr wrap="square" rtlCol="0">
            <a:spAutoFit/>
          </a:bodyPr>
          <a:lstStyle/>
          <a:p>
            <a:r>
              <a:rPr lang="en-US" sz="1200" dirty="0"/>
              <a:t>Al </a:t>
            </a:r>
          </a:p>
          <a:p>
            <a:r>
              <a:rPr lang="en-US" sz="1000" dirty="0"/>
              <a:t>(6.00 g/cm</a:t>
            </a:r>
            <a:r>
              <a:rPr lang="en-US" sz="1000" baseline="30000" dirty="0"/>
              <a:t>2</a:t>
            </a:r>
            <a:r>
              <a:rPr lang="en-US" sz="1000" dirty="0"/>
              <a:t>)</a:t>
            </a:r>
          </a:p>
        </p:txBody>
      </p:sp>
      <p:sp>
        <p:nvSpPr>
          <p:cNvPr id="11" name="TextBox 10"/>
          <p:cNvSpPr txBox="1"/>
          <p:nvPr/>
        </p:nvSpPr>
        <p:spPr>
          <a:xfrm>
            <a:off x="2770648" y="3471540"/>
            <a:ext cx="830677" cy="430887"/>
          </a:xfrm>
          <a:prstGeom prst="rect">
            <a:avLst/>
          </a:prstGeom>
          <a:noFill/>
        </p:spPr>
        <p:txBody>
          <a:bodyPr wrap="none" rtlCol="0">
            <a:spAutoFit/>
          </a:bodyPr>
          <a:lstStyle/>
          <a:p>
            <a:r>
              <a:rPr lang="en-US" sz="1200" dirty="0" err="1"/>
              <a:t>AlTiTa</a:t>
            </a:r>
            <a:r>
              <a:rPr lang="en-US" sz="1200" dirty="0"/>
              <a:t> </a:t>
            </a:r>
          </a:p>
          <a:p>
            <a:r>
              <a:rPr lang="en-US" sz="1000" dirty="0"/>
              <a:t>(3.02 g/cm</a:t>
            </a:r>
            <a:r>
              <a:rPr lang="en-US" sz="1000" baseline="30000" dirty="0"/>
              <a:t>2</a:t>
            </a:r>
            <a:r>
              <a:rPr lang="en-US" sz="1000" dirty="0"/>
              <a:t>)</a:t>
            </a:r>
          </a:p>
        </p:txBody>
      </p:sp>
      <p:sp>
        <p:nvSpPr>
          <p:cNvPr id="12" name="TextBox 11"/>
          <p:cNvSpPr txBox="1"/>
          <p:nvPr/>
        </p:nvSpPr>
        <p:spPr>
          <a:xfrm>
            <a:off x="2660198" y="1898483"/>
            <a:ext cx="6335486" cy="769441"/>
          </a:xfrm>
          <a:prstGeom prst="rect">
            <a:avLst/>
          </a:prstGeom>
          <a:noFill/>
        </p:spPr>
        <p:txBody>
          <a:bodyPr wrap="square" rtlCol="0">
            <a:spAutoFit/>
          </a:bodyPr>
          <a:lstStyle/>
          <a:p>
            <a:r>
              <a:rPr lang="en-US" sz="1400" dirty="0"/>
              <a:t>Total ionizing dose over a 17 day accumulation period</a:t>
            </a:r>
          </a:p>
          <a:p>
            <a:r>
              <a:rPr lang="en-US" sz="1400" dirty="0"/>
              <a:t>Polar Low Earth Orbit, 85 </a:t>
            </a:r>
            <a:r>
              <a:rPr lang="en-US" sz="1400" dirty="0" err="1"/>
              <a:t>deg</a:t>
            </a:r>
            <a:r>
              <a:rPr lang="en-US" sz="1400" dirty="0"/>
              <a:t> inclination, 500 km altitude</a:t>
            </a:r>
          </a:p>
          <a:p>
            <a:endParaRPr lang="en-US" sz="1600" dirty="0"/>
          </a:p>
        </p:txBody>
      </p:sp>
      <p:sp>
        <p:nvSpPr>
          <p:cNvPr id="13" name="TextBox 12"/>
          <p:cNvSpPr txBox="1"/>
          <p:nvPr/>
        </p:nvSpPr>
        <p:spPr>
          <a:xfrm>
            <a:off x="5779793" y="2652427"/>
            <a:ext cx="3046707" cy="1384995"/>
          </a:xfrm>
          <a:prstGeom prst="rect">
            <a:avLst/>
          </a:prstGeom>
          <a:noFill/>
        </p:spPr>
        <p:txBody>
          <a:bodyPr wrap="square" rtlCol="0">
            <a:spAutoFit/>
          </a:bodyPr>
          <a:lstStyle/>
          <a:p>
            <a:endParaRPr lang="en-US" sz="1400" i="1" dirty="0"/>
          </a:p>
          <a:p>
            <a:r>
              <a:rPr lang="en-US" sz="1400" i="1" dirty="0">
                <a:highlight>
                  <a:srgbClr val="00FF00"/>
                </a:highlight>
              </a:rPr>
              <a:t>Recent Thinner NASA Z-Shielding:</a:t>
            </a:r>
          </a:p>
          <a:p>
            <a:endParaRPr lang="en-US" sz="1400" i="1" dirty="0">
              <a:highlight>
                <a:srgbClr val="00FF00"/>
              </a:highlight>
            </a:endParaRPr>
          </a:p>
          <a:p>
            <a:r>
              <a:rPr lang="en-US" sz="1400" i="1" dirty="0">
                <a:highlight>
                  <a:srgbClr val="00FF00"/>
                </a:highlight>
              </a:rPr>
              <a:t>Thin Z-Shields LEO-Light (0.203 cm)</a:t>
            </a:r>
          </a:p>
          <a:p>
            <a:r>
              <a:rPr lang="en-US" sz="1400" i="1" dirty="0">
                <a:highlight>
                  <a:srgbClr val="00FF00"/>
                </a:highlight>
              </a:rPr>
              <a:t>Thin Z-Shields LEO (0.203 cm)</a:t>
            </a:r>
          </a:p>
          <a:p>
            <a:r>
              <a:rPr lang="en-US" sz="1400" i="1" dirty="0">
                <a:highlight>
                  <a:srgbClr val="00FF00"/>
                </a:highlight>
              </a:rPr>
              <a:t>Thin Z-Shields GEO (0.254 cm) </a:t>
            </a:r>
          </a:p>
        </p:txBody>
      </p:sp>
    </p:spTree>
    <p:extLst>
      <p:ext uri="{BB962C8B-B14F-4D97-AF65-F5344CB8AC3E}">
        <p14:creationId xmlns:p14="http://schemas.microsoft.com/office/powerpoint/2010/main" val="4137356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Shields-1:  Shielding Dose Rate Comparisons</a:t>
            </a:r>
          </a:p>
        </p:txBody>
      </p:sp>
      <p:sp>
        <p:nvSpPr>
          <p:cNvPr id="5" name="TextBox 4"/>
          <p:cNvSpPr txBox="1"/>
          <p:nvPr/>
        </p:nvSpPr>
        <p:spPr>
          <a:xfrm>
            <a:off x="248716" y="1194337"/>
            <a:ext cx="8649260" cy="646331"/>
          </a:xfrm>
          <a:prstGeom prst="rect">
            <a:avLst/>
          </a:prstGeom>
          <a:noFill/>
        </p:spPr>
        <p:txBody>
          <a:bodyPr wrap="square" rtlCol="0">
            <a:spAutoFit/>
          </a:bodyPr>
          <a:lstStyle/>
          <a:p>
            <a:r>
              <a:rPr lang="en-US" dirty="0"/>
              <a:t>TID </a:t>
            </a:r>
            <a:r>
              <a:rPr lang="en-US" dirty="0" err="1"/>
              <a:t>ELaNaXIX</a:t>
            </a:r>
            <a:r>
              <a:rPr lang="en-US" dirty="0"/>
              <a:t> Mission Environment:  1 year duration at 500 km altitude and 85</a:t>
            </a:r>
            <a:r>
              <a:rPr lang="en-US" baseline="30000" dirty="0"/>
              <a:t>o</a:t>
            </a:r>
            <a:r>
              <a:rPr lang="en-US" dirty="0"/>
              <a:t> inclination</a:t>
            </a:r>
          </a:p>
          <a:p>
            <a:r>
              <a:rPr lang="en-US" dirty="0"/>
              <a:t>(UDOS 1-7 collected TID over a 17 day period for total dose rate, UDOS 0 over 2 months) </a:t>
            </a:r>
          </a:p>
        </p:txBody>
      </p:sp>
      <p:graphicFrame>
        <p:nvGraphicFramePr>
          <p:cNvPr id="6" name="Table 5"/>
          <p:cNvGraphicFramePr>
            <a:graphicFrameLocks noGrp="1" noChangeAspect="1"/>
          </p:cNvGraphicFramePr>
          <p:nvPr>
            <p:extLst>
              <p:ext uri="{D42A27DB-BD31-4B8C-83A1-F6EECF244321}">
                <p14:modId xmlns:p14="http://schemas.microsoft.com/office/powerpoint/2010/main" val="4054584045"/>
              </p:ext>
            </p:extLst>
          </p:nvPr>
        </p:nvGraphicFramePr>
        <p:xfrm>
          <a:off x="193318" y="1803768"/>
          <a:ext cx="8760056" cy="4947044"/>
        </p:xfrm>
        <a:graphic>
          <a:graphicData uri="http://schemas.openxmlformats.org/drawingml/2006/table">
            <a:tbl>
              <a:tblPr firstRow="1" bandRow="1">
                <a:tableStyleId>{5C22544A-7EE6-4342-B048-85BDC9FD1C3A}</a:tableStyleId>
              </a:tblPr>
              <a:tblGrid>
                <a:gridCol w="461247">
                  <a:extLst>
                    <a:ext uri="{9D8B030D-6E8A-4147-A177-3AD203B41FA5}">
                      <a16:colId xmlns:a16="http://schemas.microsoft.com/office/drawing/2014/main" val="4082824564"/>
                    </a:ext>
                  </a:extLst>
                </a:gridCol>
                <a:gridCol w="851506">
                  <a:extLst>
                    <a:ext uri="{9D8B030D-6E8A-4147-A177-3AD203B41FA5}">
                      <a16:colId xmlns:a16="http://schemas.microsoft.com/office/drawing/2014/main" val="1182246932"/>
                    </a:ext>
                  </a:extLst>
                </a:gridCol>
                <a:gridCol w="699247">
                  <a:extLst>
                    <a:ext uri="{9D8B030D-6E8A-4147-A177-3AD203B41FA5}">
                      <a16:colId xmlns:a16="http://schemas.microsoft.com/office/drawing/2014/main" val="3088861786"/>
                    </a:ext>
                  </a:extLst>
                </a:gridCol>
                <a:gridCol w="735106">
                  <a:extLst>
                    <a:ext uri="{9D8B030D-6E8A-4147-A177-3AD203B41FA5}">
                      <a16:colId xmlns:a16="http://schemas.microsoft.com/office/drawing/2014/main" val="1021418526"/>
                    </a:ext>
                  </a:extLst>
                </a:gridCol>
                <a:gridCol w="1075764">
                  <a:extLst>
                    <a:ext uri="{9D8B030D-6E8A-4147-A177-3AD203B41FA5}">
                      <a16:colId xmlns:a16="http://schemas.microsoft.com/office/drawing/2014/main" val="4291578937"/>
                    </a:ext>
                  </a:extLst>
                </a:gridCol>
                <a:gridCol w="2438400">
                  <a:extLst>
                    <a:ext uri="{9D8B030D-6E8A-4147-A177-3AD203B41FA5}">
                      <a16:colId xmlns:a16="http://schemas.microsoft.com/office/drawing/2014/main" val="3159272057"/>
                    </a:ext>
                  </a:extLst>
                </a:gridCol>
                <a:gridCol w="1084730">
                  <a:extLst>
                    <a:ext uri="{9D8B030D-6E8A-4147-A177-3AD203B41FA5}">
                      <a16:colId xmlns:a16="http://schemas.microsoft.com/office/drawing/2014/main" val="321715555"/>
                    </a:ext>
                  </a:extLst>
                </a:gridCol>
                <a:gridCol w="1414056">
                  <a:extLst>
                    <a:ext uri="{9D8B030D-6E8A-4147-A177-3AD203B41FA5}">
                      <a16:colId xmlns:a16="http://schemas.microsoft.com/office/drawing/2014/main" val="1827257034"/>
                    </a:ext>
                  </a:extLst>
                </a:gridCol>
              </a:tblGrid>
              <a:tr h="592108">
                <a:tc>
                  <a:txBody>
                    <a:bodyPr/>
                    <a:lstStyle/>
                    <a:p>
                      <a:pPr algn="ctr" fontAlgn="b"/>
                      <a:r>
                        <a:rPr lang="en-US" sz="1400" b="0" i="0" u="none" strike="noStrike" dirty="0">
                          <a:solidFill>
                            <a:srgbClr val="000000"/>
                          </a:solidFill>
                          <a:effectLst/>
                          <a:latin typeface="Calibri" panose="020F0502020204030204" pitchFamily="34" charset="0"/>
                        </a:rPr>
                        <a:t>UDOS</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Slab Shielding</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Areal Density (g/cm2)</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Thickness (cm)</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Experimental</a:t>
                      </a:r>
                      <a:r>
                        <a:rPr lang="en-US" sz="1400" b="0" i="0" u="none" strike="noStrike" baseline="0" dirty="0">
                          <a:solidFill>
                            <a:srgbClr val="000000"/>
                          </a:solidFill>
                          <a:effectLst/>
                          <a:latin typeface="Calibri" panose="020F0502020204030204" pitchFamily="34" charset="0"/>
                        </a:rPr>
                        <a:t> TID (Rad (Si))/ Year</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Modeled</a:t>
                      </a:r>
                      <a:r>
                        <a:rPr lang="en-US" sz="1400" b="0" i="0" u="none" strike="noStrike" baseline="0" dirty="0">
                          <a:solidFill>
                            <a:srgbClr val="000000"/>
                          </a:solidFill>
                          <a:effectLst/>
                          <a:latin typeface="Calibri" panose="020F0502020204030204" pitchFamily="34" charset="0"/>
                        </a:rPr>
                        <a:t> TID (Proton (p) &amp; Electron (e)) (Rad (Si))</a:t>
                      </a:r>
                    </a:p>
                    <a:p>
                      <a:pPr algn="ctr" fontAlgn="b"/>
                      <a:r>
                        <a:rPr lang="en-US" sz="1400" b="0" i="0" u="none" strike="noStrike" baseline="0" dirty="0">
                          <a:solidFill>
                            <a:srgbClr val="000000"/>
                          </a:solidFill>
                          <a:effectLst/>
                          <a:latin typeface="Calibri" panose="020F0502020204030204" pitchFamily="34" charset="0"/>
                        </a:rPr>
                        <a:t>2pistr omnidirectional</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Modeled</a:t>
                      </a:r>
                      <a:r>
                        <a:rPr lang="en-US" sz="1400" b="0" i="0" u="none" strike="noStrike" baseline="0" dirty="0">
                          <a:solidFill>
                            <a:srgbClr val="000000"/>
                          </a:solidFill>
                          <a:effectLst/>
                          <a:latin typeface="Calibri" panose="020F0502020204030204" pitchFamily="34" charset="0"/>
                        </a:rPr>
                        <a:t> TID Total (Rad (Si)</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Modeled TID with 6 g/cm 2 </a:t>
                      </a:r>
                      <a:r>
                        <a:rPr lang="en-US" sz="1400" b="0" i="0" u="none" strike="noStrike" dirty="0" err="1">
                          <a:solidFill>
                            <a:srgbClr val="000000"/>
                          </a:solidFill>
                          <a:effectLst/>
                          <a:latin typeface="Calibri" panose="020F0502020204030204" pitchFamily="34" charset="0"/>
                        </a:rPr>
                        <a:t>Backslab</a:t>
                      </a:r>
                      <a:r>
                        <a:rPr lang="en-US" sz="1400" b="0" i="0" u="none" strike="noStrike" dirty="0">
                          <a:solidFill>
                            <a:srgbClr val="000000"/>
                          </a:solidFill>
                          <a:effectLst/>
                          <a:latin typeface="Calibri" panose="020F0502020204030204" pitchFamily="34" charset="0"/>
                        </a:rPr>
                        <a:t> Rad (Si) Added </a:t>
                      </a:r>
                    </a:p>
                  </a:txBody>
                  <a:tcPr marL="9525" marR="9525" marT="9525" marB="0" anchor="b"/>
                </a:tc>
                <a:extLst>
                  <a:ext uri="{0D108BD9-81ED-4DB2-BD59-A6C34878D82A}">
                    <a16:rowId xmlns:a16="http://schemas.microsoft.com/office/drawing/2014/main" val="1393381251"/>
                  </a:ext>
                </a:extLst>
              </a:tr>
              <a:tr h="286844">
                <a:tc>
                  <a:txBody>
                    <a:bodyPr/>
                    <a:lstStyle/>
                    <a:p>
                      <a:pPr algn="ctr" fontAlgn="b"/>
                      <a:r>
                        <a:rPr lang="en-US" sz="12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Al</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6.00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2.22</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70.0 +/-3.0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13.48+/-0.06</a:t>
                      </a:r>
                      <a:r>
                        <a:rPr lang="en-US" sz="1200" b="0" i="0" u="none" strike="noStrike" baseline="0" dirty="0">
                          <a:solidFill>
                            <a:srgbClr val="000000"/>
                          </a:solidFill>
                          <a:effectLst/>
                          <a:latin typeface="Calibri" panose="020F0502020204030204" pitchFamily="34" charset="0"/>
                        </a:rPr>
                        <a:t> p, </a:t>
                      </a:r>
                      <a:r>
                        <a:rPr lang="en-US" sz="1200" b="0" i="0" u="none" strike="noStrike" dirty="0">
                          <a:solidFill>
                            <a:srgbClr val="000000"/>
                          </a:solidFill>
                          <a:effectLst/>
                          <a:latin typeface="Calibri" panose="020F0502020204030204" pitchFamily="34" charset="0"/>
                        </a:rPr>
                        <a:t>0.21 +/-</a:t>
                      </a:r>
                      <a:r>
                        <a:rPr lang="en-US" sz="1200" b="0" i="0" u="none" strike="noStrike" baseline="0" dirty="0">
                          <a:solidFill>
                            <a:srgbClr val="000000"/>
                          </a:solidFill>
                          <a:effectLst/>
                          <a:latin typeface="Calibri" panose="020F0502020204030204" pitchFamily="34" charset="0"/>
                        </a:rPr>
                        <a:t> 0.03 e</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13.69 +/- 0.07</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27.38 +/- 0.11</a:t>
                      </a:r>
                    </a:p>
                  </a:txBody>
                  <a:tcPr marL="9525" marR="9525" marT="9525" marB="0" anchor="b"/>
                </a:tc>
                <a:extLst>
                  <a:ext uri="{0D108BD9-81ED-4DB2-BD59-A6C34878D82A}">
                    <a16:rowId xmlns:a16="http://schemas.microsoft.com/office/drawing/2014/main" val="45059996"/>
                  </a:ext>
                </a:extLst>
              </a:tr>
              <a:tr h="291647">
                <a:tc>
                  <a:txBody>
                    <a:bodyPr/>
                    <a:lstStyle/>
                    <a:p>
                      <a:pPr algn="ctr" fontAlgn="b"/>
                      <a:r>
                        <a:rPr lang="en-US" sz="1200" b="1" i="0" u="none" strike="noStrike" dirty="0">
                          <a:solidFill>
                            <a:srgbClr val="000000"/>
                          </a:solidFill>
                          <a:effectLst/>
                          <a:latin typeface="Calibri" panose="020F0502020204030204" pitchFamily="34" charset="0"/>
                        </a:rPr>
                        <a:t>2</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Al</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3.00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1.11</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73.6 +/-3.2</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21.77</a:t>
                      </a:r>
                      <a:r>
                        <a:rPr lang="en-US" sz="1200" b="0" i="0" u="none" strike="noStrike" baseline="0" dirty="0">
                          <a:solidFill>
                            <a:srgbClr val="000000"/>
                          </a:solidFill>
                          <a:effectLst/>
                          <a:latin typeface="Calibri" panose="020F0502020204030204" pitchFamily="34" charset="0"/>
                        </a:rPr>
                        <a:t>+/-0.09 p, 0.36 +/-0.03 e</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22.13 +/- 0.09</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35.82 +/-0.11</a:t>
                      </a:r>
                    </a:p>
                  </a:txBody>
                  <a:tcPr marL="9525" marR="9525" marT="9525" marB="0" anchor="b"/>
                </a:tc>
                <a:extLst>
                  <a:ext uri="{0D108BD9-81ED-4DB2-BD59-A6C34878D82A}">
                    <a16:rowId xmlns:a16="http://schemas.microsoft.com/office/drawing/2014/main" val="42993959"/>
                  </a:ext>
                </a:extLst>
              </a:tr>
              <a:tr h="286844">
                <a:tc>
                  <a:txBody>
                    <a:bodyPr/>
                    <a:lstStyle/>
                    <a:p>
                      <a:pPr algn="ctr" fontAlgn="b"/>
                      <a:r>
                        <a:rPr lang="en-US" sz="1200" b="1" i="0" u="none" strike="noStrike" dirty="0">
                          <a:solidFill>
                            <a:srgbClr val="000000"/>
                          </a:solidFill>
                          <a:effectLst/>
                          <a:latin typeface="Calibri" panose="020F0502020204030204" pitchFamily="34" charset="0"/>
                        </a:rPr>
                        <a:t>3</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AlTiTa</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3.02</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0.483</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81.9 +/-3.4</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25.68+/- 0.10 p, 0.18</a:t>
                      </a:r>
                      <a:r>
                        <a:rPr lang="en-US" sz="1200" b="0" i="0" u="none" strike="noStrike" baseline="0" dirty="0">
                          <a:solidFill>
                            <a:srgbClr val="000000"/>
                          </a:solidFill>
                          <a:effectLst/>
                          <a:latin typeface="Calibri" panose="020F0502020204030204" pitchFamily="34" charset="0"/>
                        </a:rPr>
                        <a:t> +/- 0.04 e</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25.86 +/-0.10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39.55 +/-0.13</a:t>
                      </a:r>
                    </a:p>
                  </a:txBody>
                  <a:tcPr marL="9525" marR="9525" marT="9525" marB="0" anchor="b"/>
                </a:tc>
                <a:extLst>
                  <a:ext uri="{0D108BD9-81ED-4DB2-BD59-A6C34878D82A}">
                    <a16:rowId xmlns:a16="http://schemas.microsoft.com/office/drawing/2014/main" val="4104420677"/>
                  </a:ext>
                </a:extLst>
              </a:tr>
              <a:tr h="286844">
                <a:tc>
                  <a:txBody>
                    <a:bodyPr/>
                    <a:lstStyle/>
                    <a:p>
                      <a:pPr algn="ctr" fontAlgn="b"/>
                      <a:r>
                        <a:rPr lang="en-US" sz="1200" b="1" i="0" u="none" strike="noStrike" dirty="0">
                          <a:solidFill>
                            <a:srgbClr val="000000"/>
                          </a:solidFill>
                          <a:effectLst/>
                          <a:latin typeface="Calibri" panose="020F0502020204030204" pitchFamily="34" charset="0"/>
                        </a:rPr>
                        <a:t>4</a:t>
                      </a:r>
                    </a:p>
                  </a:txBody>
                  <a:tcPr marL="9525" marR="9525" marT="9525" marB="0" anchor="b"/>
                </a:tc>
                <a:tc>
                  <a:txBody>
                    <a:bodyPr/>
                    <a:lstStyle/>
                    <a:p>
                      <a:pPr algn="ctr" fontAlgn="b"/>
                      <a:r>
                        <a:rPr lang="en-US" sz="1200" b="0" i="0" u="none" strike="noStrike" dirty="0" err="1">
                          <a:solidFill>
                            <a:srgbClr val="000000"/>
                          </a:solidFill>
                          <a:effectLst/>
                          <a:latin typeface="Calibri" panose="020F0502020204030204" pitchFamily="34" charset="0"/>
                        </a:rPr>
                        <a:t>AlTiTa</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2.08</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0.429</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84.3 +/-2.5</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28.79</a:t>
                      </a:r>
                      <a:r>
                        <a:rPr lang="en-US" sz="1200" b="0" i="0" u="none" strike="noStrike" baseline="0" dirty="0">
                          <a:solidFill>
                            <a:srgbClr val="000000"/>
                          </a:solidFill>
                          <a:effectLst/>
                          <a:latin typeface="Calibri" panose="020F0502020204030204" pitchFamily="34" charset="0"/>
                        </a:rPr>
                        <a:t> </a:t>
                      </a:r>
                      <a:r>
                        <a:rPr lang="en-US" sz="1200" b="0" i="0" u="none" strike="noStrike" dirty="0">
                          <a:solidFill>
                            <a:srgbClr val="000000"/>
                          </a:solidFill>
                          <a:effectLst/>
                          <a:latin typeface="Calibri" panose="020F0502020204030204" pitchFamily="34" charset="0"/>
                        </a:rPr>
                        <a:t>+/- 0.10 p, 0.15</a:t>
                      </a:r>
                      <a:r>
                        <a:rPr lang="en-US" sz="1200" b="0" i="0" u="none" strike="noStrike" baseline="0" dirty="0">
                          <a:solidFill>
                            <a:srgbClr val="000000"/>
                          </a:solidFill>
                          <a:effectLst/>
                          <a:latin typeface="Calibri" panose="020F0502020204030204" pitchFamily="34" charset="0"/>
                        </a:rPr>
                        <a:t> +/- 0.03 e</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28.94 +/- 0.10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42.63 +/-0.13</a:t>
                      </a:r>
                    </a:p>
                  </a:txBody>
                  <a:tcPr marL="9525" marR="9525" marT="9525" marB="0" anchor="b"/>
                </a:tc>
                <a:extLst>
                  <a:ext uri="{0D108BD9-81ED-4DB2-BD59-A6C34878D82A}">
                    <a16:rowId xmlns:a16="http://schemas.microsoft.com/office/drawing/2014/main" val="1842146287"/>
                  </a:ext>
                </a:extLst>
              </a:tr>
              <a:tr h="286844">
                <a:tc>
                  <a:txBody>
                    <a:bodyPr/>
                    <a:lstStyle/>
                    <a:p>
                      <a:pPr algn="ctr" fontAlgn="b"/>
                      <a:r>
                        <a:rPr lang="en-US" sz="1200" b="1"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200" b="0" i="0" u="none" strike="noStrike">
                          <a:solidFill>
                            <a:srgbClr val="000000"/>
                          </a:solidFill>
                          <a:effectLst/>
                          <a:latin typeface="Calibri" panose="020F0502020204030204" pitchFamily="34" charset="0"/>
                        </a:rPr>
                        <a:t>AlTi</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1.33</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0.378</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89.7 +/-2.7</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32.77+/-0.11 p, 6.36+/-0.25</a:t>
                      </a:r>
                      <a:r>
                        <a:rPr lang="en-US" sz="1200" b="0" i="0" u="none" strike="noStrike" baseline="0" dirty="0">
                          <a:solidFill>
                            <a:srgbClr val="000000"/>
                          </a:solidFill>
                          <a:effectLst/>
                          <a:latin typeface="Calibri" panose="020F0502020204030204" pitchFamily="34" charset="0"/>
                        </a:rPr>
                        <a:t> e</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39.03 +/-</a:t>
                      </a:r>
                      <a:r>
                        <a:rPr lang="en-US" sz="1200" b="0" i="0" u="none" strike="noStrike" baseline="0" dirty="0">
                          <a:solidFill>
                            <a:srgbClr val="000000"/>
                          </a:solidFill>
                          <a:effectLst/>
                          <a:latin typeface="Calibri" panose="020F0502020204030204" pitchFamily="34" charset="0"/>
                        </a:rPr>
                        <a:t> 0.27</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52.72 +/-0.28</a:t>
                      </a:r>
                    </a:p>
                  </a:txBody>
                  <a:tcPr marL="9525" marR="9525" marT="9525" marB="0" anchor="b"/>
                </a:tc>
                <a:extLst>
                  <a:ext uri="{0D108BD9-81ED-4DB2-BD59-A6C34878D82A}">
                    <a16:rowId xmlns:a16="http://schemas.microsoft.com/office/drawing/2014/main" val="4117045261"/>
                  </a:ext>
                </a:extLst>
              </a:tr>
              <a:tr h="286844">
                <a:tc>
                  <a:txBody>
                    <a:bodyPr/>
                    <a:lstStyle/>
                    <a:p>
                      <a:pPr algn="ctr" fontAlgn="b"/>
                      <a:r>
                        <a:rPr lang="en-US" sz="1200" b="1" i="0" u="none" strike="noStrike" dirty="0">
                          <a:solidFill>
                            <a:srgbClr val="000000"/>
                          </a:solidFill>
                          <a:effectLst/>
                          <a:latin typeface="Calibri" panose="020F0502020204030204" pitchFamily="34" charset="0"/>
                        </a:rPr>
                        <a:t>6</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Al</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1.26</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0.465</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90.9 +/-2.7</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32.24 +/- 0.11p, 8.79</a:t>
                      </a:r>
                      <a:r>
                        <a:rPr lang="en-US" sz="1200" b="0" i="0" u="none" strike="noStrike" baseline="0" dirty="0">
                          <a:solidFill>
                            <a:srgbClr val="000000"/>
                          </a:solidFill>
                          <a:effectLst/>
                          <a:latin typeface="Calibri" panose="020F0502020204030204" pitchFamily="34" charset="0"/>
                        </a:rPr>
                        <a:t>+/- 0.29</a:t>
                      </a:r>
                      <a:r>
                        <a:rPr lang="en-US" sz="1200" b="0" i="0" u="none" strike="noStrike" dirty="0">
                          <a:solidFill>
                            <a:srgbClr val="000000"/>
                          </a:solidFill>
                          <a:effectLst/>
                          <a:latin typeface="Calibri" panose="020F0502020204030204" pitchFamily="34" charset="0"/>
                        </a:rPr>
                        <a:t>e</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41.03 +/- 0.31</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54.72 +/-0.32</a:t>
                      </a:r>
                    </a:p>
                  </a:txBody>
                  <a:tcPr marL="9525" marR="9525" marT="9525" marB="0" anchor="b"/>
                </a:tc>
                <a:extLst>
                  <a:ext uri="{0D108BD9-81ED-4DB2-BD59-A6C34878D82A}">
                    <a16:rowId xmlns:a16="http://schemas.microsoft.com/office/drawing/2014/main" val="1315562493"/>
                  </a:ext>
                </a:extLst>
              </a:tr>
              <a:tr h="286844">
                <a:tc>
                  <a:txBody>
                    <a:bodyPr/>
                    <a:lstStyle/>
                    <a:p>
                      <a:pPr algn="ctr" fontAlgn="b"/>
                      <a:r>
                        <a:rPr lang="en-US" sz="1200" b="1" i="0" u="none" strike="noStrike" dirty="0">
                          <a:solidFill>
                            <a:srgbClr val="000000"/>
                          </a:solidFill>
                          <a:effectLst/>
                          <a:latin typeface="Calibri" panose="020F0502020204030204" pitchFamily="34" charset="0"/>
                        </a:rPr>
                        <a:t>7</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Al</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1.69</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0.624</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84.3 +/-2.5</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28.67</a:t>
                      </a:r>
                      <a:r>
                        <a:rPr lang="en-US" sz="1200" b="0" i="0" u="none" strike="noStrike" baseline="0" dirty="0">
                          <a:solidFill>
                            <a:srgbClr val="000000"/>
                          </a:solidFill>
                          <a:effectLst/>
                          <a:latin typeface="Calibri" panose="020F0502020204030204" pitchFamily="34" charset="0"/>
                        </a:rPr>
                        <a:t> +/- 0.10 p, 2.00  +/- 0.14 e</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30.67 +/-</a:t>
                      </a:r>
                      <a:r>
                        <a:rPr lang="en-US" sz="1200" b="0" i="0" u="none" strike="noStrike" baseline="0" dirty="0">
                          <a:solidFill>
                            <a:srgbClr val="000000"/>
                          </a:solidFill>
                          <a:effectLst/>
                          <a:latin typeface="Calibri" panose="020F0502020204030204" pitchFamily="34" charset="0"/>
                        </a:rPr>
                        <a:t>0.14</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44.36 +/- 0.16</a:t>
                      </a:r>
                    </a:p>
                  </a:txBody>
                  <a:tcPr marL="9525" marR="9525" marT="9525" marB="0" anchor="b"/>
                </a:tc>
                <a:extLst>
                  <a:ext uri="{0D108BD9-81ED-4DB2-BD59-A6C34878D82A}">
                    <a16:rowId xmlns:a16="http://schemas.microsoft.com/office/drawing/2014/main" val="1035023739"/>
                  </a:ext>
                </a:extLst>
              </a:tr>
              <a:tr h="275994">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r>
                        <a:rPr lang="en-US" sz="1200" b="0" i="0" u="none" strike="noStrike" dirty="0">
                          <a:solidFill>
                            <a:srgbClr val="000000"/>
                          </a:solidFill>
                          <a:effectLst/>
                          <a:latin typeface="Calibri" panose="020F0502020204030204" pitchFamily="34" charset="0"/>
                        </a:rPr>
                        <a:t>Sphere</a:t>
                      </a:r>
                    </a:p>
                  </a:txBody>
                  <a:tcPr marL="9525" marR="9525" marT="9525" marB="0" anchor="b">
                    <a:solidFill>
                      <a:schemeClr val="accent1"/>
                    </a:solidFill>
                  </a:tcPr>
                </a:tc>
                <a:tc>
                  <a:txBody>
                    <a:bodyPr/>
                    <a:lstStyle/>
                    <a:p>
                      <a:pPr algn="ctr" fontAlgn="b"/>
                      <a:r>
                        <a:rPr lang="en-US" sz="1200" b="0" i="0" u="none" strike="noStrike" dirty="0">
                          <a:solidFill>
                            <a:srgbClr val="000000"/>
                          </a:solidFill>
                          <a:effectLst/>
                          <a:latin typeface="Calibri" panose="020F0502020204030204" pitchFamily="34" charset="0"/>
                        </a:rPr>
                        <a:t>Shielding</a:t>
                      </a:r>
                    </a:p>
                  </a:txBody>
                  <a:tcPr marL="9525" marR="9525" marT="9525" marB="0" anchor="b">
                    <a:solidFill>
                      <a:schemeClr val="accent1"/>
                    </a:solidFill>
                  </a:tcPr>
                </a:tc>
                <a:tc>
                  <a:txBody>
                    <a:bodyPr/>
                    <a:lstStyle/>
                    <a:p>
                      <a:pPr algn="ctr" fontAlgn="b"/>
                      <a:r>
                        <a:rPr lang="en-US" sz="1200" b="0" i="0" u="none" strike="noStrike" dirty="0">
                          <a:solidFill>
                            <a:srgbClr val="000000"/>
                          </a:solidFill>
                          <a:effectLst/>
                          <a:latin typeface="Calibri" panose="020F0502020204030204" pitchFamily="34" charset="0"/>
                        </a:rPr>
                        <a:t>Relevant</a:t>
                      </a:r>
                    </a:p>
                  </a:txBody>
                  <a:tcPr marL="9525" marR="9525" marT="9525" marB="0" anchor="b">
                    <a:solidFill>
                      <a:schemeClr val="accent1"/>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Shielding</a:t>
                      </a:r>
                    </a:p>
                  </a:txBody>
                  <a:tcPr marL="9525" marR="9525" marT="9525" marB="0" anchor="b">
                    <a:solidFill>
                      <a:schemeClr val="accent1"/>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effectLst/>
                          <a:latin typeface="Calibri" panose="020F0502020204030204" pitchFamily="34" charset="0"/>
                        </a:rPr>
                        <a:t>for Comparison</a:t>
                      </a:r>
                      <a:endParaRPr lang="en-US" sz="12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extLst>
                  <a:ext uri="{0D108BD9-81ED-4DB2-BD59-A6C34878D82A}">
                    <a16:rowId xmlns:a16="http://schemas.microsoft.com/office/drawing/2014/main" val="82440197"/>
                  </a:ext>
                </a:extLst>
              </a:tr>
              <a:tr h="286844">
                <a:tc>
                  <a:txBody>
                    <a:bodyPr/>
                    <a:lstStyle/>
                    <a:p>
                      <a:pPr algn="ctr" fontAlgn="b"/>
                      <a:endParaRPr lang="en-US" sz="1200" b="0" i="0" u="none" strike="noStrike" dirty="0">
                        <a:solidFill>
                          <a:srgbClr val="000000"/>
                        </a:solidFill>
                        <a:effectLst/>
                        <a:highlight>
                          <a:srgbClr val="FFFF00"/>
                        </a:highligh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FF0000"/>
                          </a:highlight>
                          <a:latin typeface="Calibri" panose="020F0502020204030204" pitchFamily="34" charset="0"/>
                        </a:rPr>
                        <a:t>Al</a:t>
                      </a:r>
                      <a:r>
                        <a:rPr lang="en-US" sz="1200" b="0" i="0" u="none" strike="noStrike" baseline="30000" dirty="0">
                          <a:solidFill>
                            <a:srgbClr val="000000"/>
                          </a:solidFill>
                          <a:effectLst/>
                          <a:highlight>
                            <a:srgbClr val="FF0000"/>
                          </a:highlight>
                          <a:latin typeface="Calibri" panose="020F0502020204030204" pitchFamily="34" charset="0"/>
                        </a:rPr>
                        <a:t>#</a:t>
                      </a:r>
                    </a:p>
                  </a:txBody>
                  <a:tcPr marL="9525" marR="9525" marT="9525" marB="0" anchor="b"/>
                </a:tc>
                <a:tc>
                  <a:txBody>
                    <a:bodyPr/>
                    <a:lstStyle/>
                    <a:p>
                      <a:pPr algn="ctr" fontAlgn="b"/>
                      <a:r>
                        <a:rPr lang="en-US" sz="1200" b="0" i="0" u="none" strike="noStrike" dirty="0">
                          <a:solidFill>
                            <a:srgbClr val="000000"/>
                          </a:solidFill>
                          <a:effectLst/>
                          <a:highlight>
                            <a:srgbClr val="FF0000"/>
                          </a:highlight>
                          <a:latin typeface="Calibri" panose="020F0502020204030204" pitchFamily="34" charset="0"/>
                        </a:rPr>
                        <a:t>0.535</a:t>
                      </a:r>
                    </a:p>
                  </a:txBody>
                  <a:tcPr marL="9525" marR="9525" marT="9525" marB="0" anchor="b"/>
                </a:tc>
                <a:tc>
                  <a:txBody>
                    <a:bodyPr/>
                    <a:lstStyle/>
                    <a:p>
                      <a:pPr algn="ctr" fontAlgn="b"/>
                      <a:r>
                        <a:rPr lang="en-US" sz="1200" b="0" i="0" u="none" strike="noStrike" dirty="0">
                          <a:solidFill>
                            <a:srgbClr val="000000"/>
                          </a:solidFill>
                          <a:effectLst/>
                          <a:highlight>
                            <a:srgbClr val="FF0000"/>
                          </a:highlight>
                          <a:latin typeface="Calibri" panose="020F0502020204030204" pitchFamily="34" charset="0"/>
                        </a:rPr>
                        <a:t>0.198</a:t>
                      </a:r>
                    </a:p>
                  </a:txBody>
                  <a:tcPr marL="9525" marR="9525" marT="9525" marB="0" anchor="b"/>
                </a:tc>
                <a:tc>
                  <a:txBody>
                    <a:bodyPr/>
                    <a:lstStyle/>
                    <a:p>
                      <a:pPr algn="ctr" fontAlgn="b"/>
                      <a:r>
                        <a:rPr lang="en-US" sz="1200" b="0" i="0" u="none" strike="noStrike" dirty="0">
                          <a:solidFill>
                            <a:srgbClr val="000000"/>
                          </a:solidFill>
                          <a:effectLst/>
                          <a:highlight>
                            <a:srgbClr val="FF0000"/>
                          </a:highlight>
                          <a:latin typeface="Calibri" panose="020F0502020204030204" pitchFamily="34" charset="0"/>
                        </a:rPr>
                        <a:t>n/a</a:t>
                      </a:r>
                    </a:p>
                  </a:txBody>
                  <a:tcPr marL="9525" marR="9525" marT="9525" marB="0" anchor="b"/>
                </a:tc>
                <a:tc>
                  <a:txBody>
                    <a:bodyPr/>
                    <a:lstStyle/>
                    <a:p>
                      <a:pPr algn="ctr" fontAlgn="b"/>
                      <a:r>
                        <a:rPr lang="en-US" sz="1200" b="0" i="0" u="none" strike="noStrike" dirty="0">
                          <a:solidFill>
                            <a:srgbClr val="000000"/>
                          </a:solidFill>
                          <a:effectLst/>
                          <a:highlight>
                            <a:srgbClr val="FF0000"/>
                          </a:highlight>
                          <a:latin typeface="Calibri" panose="020F0502020204030204" pitchFamily="34" charset="0"/>
                        </a:rPr>
                        <a:t>117 +/- 4 p, 1266+/-47</a:t>
                      </a:r>
                      <a:r>
                        <a:rPr lang="en-US" sz="1200" b="0" i="0" u="none" strike="noStrike" baseline="0" dirty="0">
                          <a:solidFill>
                            <a:srgbClr val="000000"/>
                          </a:solidFill>
                          <a:effectLst/>
                          <a:highlight>
                            <a:srgbClr val="FF0000"/>
                          </a:highlight>
                          <a:latin typeface="Calibri" panose="020F0502020204030204" pitchFamily="34" charset="0"/>
                        </a:rPr>
                        <a:t> e </a:t>
                      </a:r>
                      <a:endParaRPr lang="en-US" sz="1200" b="0" i="0" u="none" strike="noStrike" dirty="0">
                        <a:solidFill>
                          <a:srgbClr val="000000"/>
                        </a:solidFill>
                        <a:effectLst/>
                        <a:highlight>
                          <a:srgbClr val="FF0000"/>
                        </a:highligh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FF0000"/>
                          </a:highlight>
                          <a:latin typeface="Calibri" panose="020F0502020204030204" pitchFamily="34" charset="0"/>
                        </a:rPr>
                        <a:t>1383+/-47</a:t>
                      </a:r>
                      <a:r>
                        <a:rPr lang="en-US" sz="1200" b="0" i="0" u="none" strike="noStrike" baseline="0" dirty="0">
                          <a:solidFill>
                            <a:srgbClr val="000000"/>
                          </a:solidFill>
                          <a:effectLst/>
                          <a:highlight>
                            <a:srgbClr val="FF0000"/>
                          </a:highlight>
                          <a:latin typeface="Calibri" panose="020F0502020204030204" pitchFamily="34" charset="0"/>
                        </a:rPr>
                        <a:t> </a:t>
                      </a:r>
                      <a:endParaRPr lang="en-US" sz="1200" b="0" i="0" u="none" strike="noStrike" dirty="0">
                        <a:solidFill>
                          <a:srgbClr val="000000"/>
                        </a:solidFill>
                        <a:effectLst/>
                        <a:highlight>
                          <a:srgbClr val="FF0000"/>
                        </a:highligh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FF0000"/>
                          </a:highlight>
                          <a:latin typeface="Calibri" panose="020F0502020204030204" pitchFamily="34" charset="0"/>
                        </a:rPr>
                        <a:t>n/a</a:t>
                      </a:r>
                    </a:p>
                  </a:txBody>
                  <a:tcPr marL="9525" marR="9525" marT="9525" marB="0" anchor="b"/>
                </a:tc>
                <a:extLst>
                  <a:ext uri="{0D108BD9-81ED-4DB2-BD59-A6C34878D82A}">
                    <a16:rowId xmlns:a16="http://schemas.microsoft.com/office/drawing/2014/main" val="1209844526"/>
                  </a:ext>
                </a:extLst>
              </a:tr>
              <a:tr h="397632">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Z-Shield LEO Light</a:t>
                      </a:r>
                      <a:r>
                        <a:rPr lang="en-US" sz="1200" b="0" i="0" u="none" strike="noStrike" baseline="30000" dirty="0">
                          <a:solidFill>
                            <a:srgbClr val="000000"/>
                          </a:solidFill>
                          <a:effectLst/>
                          <a:highlight>
                            <a:srgbClr val="00FF00"/>
                          </a:highlight>
                          <a:latin typeface="Calibri" panose="020F0502020204030204" pitchFamily="34" charset="0"/>
                        </a:rPr>
                        <a:t>*</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1.05</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0.203</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n/a</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104.2 +/-3.1 p, 45.5+/-8.7</a:t>
                      </a:r>
                      <a:r>
                        <a:rPr lang="en-US" sz="1200" b="0" i="0" u="none" strike="noStrike" baseline="0" dirty="0">
                          <a:solidFill>
                            <a:srgbClr val="000000"/>
                          </a:solidFill>
                          <a:effectLst/>
                          <a:highlight>
                            <a:srgbClr val="00FF00"/>
                          </a:highlight>
                          <a:latin typeface="Calibri" panose="020F0502020204030204" pitchFamily="34" charset="0"/>
                        </a:rPr>
                        <a:t> e</a:t>
                      </a:r>
                      <a:endParaRPr lang="en-US" sz="1200" b="0" i="0" u="none" strike="noStrike" dirty="0">
                        <a:solidFill>
                          <a:srgbClr val="000000"/>
                        </a:solidFill>
                        <a:effectLst/>
                        <a:highlight>
                          <a:srgbClr val="00FF00"/>
                        </a:highligh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149.7+/-9.2</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n/a</a:t>
                      </a:r>
                    </a:p>
                  </a:txBody>
                  <a:tcPr marL="9525" marR="9525" marT="9525" marB="0" anchor="b"/>
                </a:tc>
                <a:extLst>
                  <a:ext uri="{0D108BD9-81ED-4DB2-BD59-A6C34878D82A}">
                    <a16:rowId xmlns:a16="http://schemas.microsoft.com/office/drawing/2014/main" val="85426569"/>
                  </a:ext>
                </a:extLst>
              </a:tr>
              <a:tr h="286844">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Z-Shield</a:t>
                      </a:r>
                      <a:r>
                        <a:rPr lang="en-US" sz="1200" b="0" i="0" u="none" strike="noStrike" baseline="0" dirty="0">
                          <a:solidFill>
                            <a:srgbClr val="000000"/>
                          </a:solidFill>
                          <a:effectLst/>
                          <a:highlight>
                            <a:srgbClr val="00FF00"/>
                          </a:highlight>
                          <a:latin typeface="Calibri" panose="020F0502020204030204" pitchFamily="34" charset="0"/>
                        </a:rPr>
                        <a:t> LEO</a:t>
                      </a:r>
                      <a:endParaRPr lang="en-US" sz="1200" b="0" i="0" u="none" strike="noStrike" dirty="0">
                        <a:solidFill>
                          <a:srgbClr val="000000"/>
                        </a:solidFill>
                        <a:effectLst/>
                        <a:highlight>
                          <a:srgbClr val="00FF00"/>
                        </a:highligh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2.15</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0.203</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n/a</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95.1+/- 2.7 p, 10.7 +/-</a:t>
                      </a:r>
                      <a:r>
                        <a:rPr lang="en-US" sz="1200" b="0" i="0" u="none" strike="noStrike" baseline="0" dirty="0">
                          <a:solidFill>
                            <a:srgbClr val="000000"/>
                          </a:solidFill>
                          <a:effectLst/>
                          <a:highlight>
                            <a:srgbClr val="00FF00"/>
                          </a:highlight>
                          <a:latin typeface="Calibri" panose="020F0502020204030204" pitchFamily="34" charset="0"/>
                        </a:rPr>
                        <a:t> 4.0 e</a:t>
                      </a:r>
                      <a:endParaRPr lang="en-US" sz="1200" b="0" i="0" u="none" strike="noStrike" dirty="0">
                        <a:solidFill>
                          <a:srgbClr val="000000"/>
                        </a:solidFill>
                        <a:effectLst/>
                        <a:highlight>
                          <a:srgbClr val="00FF00"/>
                        </a:highligh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105.8+/-4.8</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n/a</a:t>
                      </a:r>
                    </a:p>
                  </a:txBody>
                  <a:tcPr marL="9525" marR="9525" marT="9525" marB="0" anchor="b"/>
                </a:tc>
                <a:extLst>
                  <a:ext uri="{0D108BD9-81ED-4DB2-BD59-A6C34878D82A}">
                    <a16:rowId xmlns:a16="http://schemas.microsoft.com/office/drawing/2014/main" val="910253422"/>
                  </a:ext>
                </a:extLst>
              </a:tr>
              <a:tr h="286844">
                <a:tc>
                  <a:txBody>
                    <a:bodyPr/>
                    <a:lstStyle/>
                    <a:p>
                      <a:pPr algn="ctr" fontAlgn="b"/>
                      <a:endParaRPr lang="en-US" sz="1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Z-Shield GEO</a:t>
                      </a:r>
                      <a:r>
                        <a:rPr lang="en-US" sz="1200" b="0" i="0" u="none" strike="noStrike" baseline="30000" dirty="0">
                          <a:solidFill>
                            <a:srgbClr val="000000"/>
                          </a:solidFill>
                          <a:effectLst/>
                          <a:highlight>
                            <a:srgbClr val="00FF00"/>
                          </a:highlight>
                          <a:latin typeface="Calibri" panose="020F0502020204030204" pitchFamily="34" charset="0"/>
                        </a:rPr>
                        <a:t>^</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3.00</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0.254</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n/a</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81.7 +/-2.9</a:t>
                      </a:r>
                      <a:r>
                        <a:rPr lang="en-US" sz="1200" b="0" i="0" u="none" strike="noStrike" baseline="0" dirty="0">
                          <a:solidFill>
                            <a:srgbClr val="000000"/>
                          </a:solidFill>
                          <a:effectLst/>
                          <a:highlight>
                            <a:srgbClr val="00FF00"/>
                          </a:highlight>
                          <a:latin typeface="Calibri" panose="020F0502020204030204" pitchFamily="34" charset="0"/>
                        </a:rPr>
                        <a:t> p, 0 e</a:t>
                      </a:r>
                      <a:endParaRPr lang="en-US" sz="1200" b="0" i="0" u="none" strike="noStrike" dirty="0">
                        <a:solidFill>
                          <a:srgbClr val="000000"/>
                        </a:solidFill>
                        <a:effectLst/>
                        <a:highlight>
                          <a:srgbClr val="00FF00"/>
                        </a:highligh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81.7+/-2.9</a:t>
                      </a:r>
                    </a:p>
                  </a:txBody>
                  <a:tcPr marL="9525" marR="9525" marT="9525" marB="0" anchor="b"/>
                </a:tc>
                <a:tc>
                  <a:txBody>
                    <a:bodyPr/>
                    <a:lstStyle/>
                    <a:p>
                      <a:pPr algn="ctr" fontAlgn="b"/>
                      <a:r>
                        <a:rPr lang="en-US" sz="1200" b="0" i="0" u="none" strike="noStrike" dirty="0">
                          <a:solidFill>
                            <a:srgbClr val="000000"/>
                          </a:solidFill>
                          <a:effectLst/>
                          <a:highlight>
                            <a:srgbClr val="00FF00"/>
                          </a:highlight>
                          <a:latin typeface="Calibri" panose="020F0502020204030204" pitchFamily="34" charset="0"/>
                        </a:rPr>
                        <a:t>n/a</a:t>
                      </a:r>
                    </a:p>
                  </a:txBody>
                  <a:tcPr marL="9525" marR="9525" marT="9525" marB="0" anchor="b"/>
                </a:tc>
                <a:extLst>
                  <a:ext uri="{0D108BD9-81ED-4DB2-BD59-A6C34878D82A}">
                    <a16:rowId xmlns:a16="http://schemas.microsoft.com/office/drawing/2014/main" val="1894125075"/>
                  </a:ext>
                </a:extLst>
              </a:tr>
              <a:tr h="286844">
                <a:tc>
                  <a:txBody>
                    <a:bodyPr/>
                    <a:lstStyle/>
                    <a:p>
                      <a:pPr algn="ctr" fontAlgn="b"/>
                      <a:r>
                        <a:rPr lang="en-US" sz="1200" b="1" i="0" u="none" strike="noStrike" dirty="0">
                          <a:solidFill>
                            <a:srgbClr val="000000"/>
                          </a:solidFill>
                          <a:effectLst/>
                          <a:latin typeface="Calibri" panose="020F0502020204030204" pitchFamily="34" charset="0"/>
                        </a:rPr>
                        <a:t>0</a:t>
                      </a:r>
                    </a:p>
                  </a:txBody>
                  <a:tcPr marL="9525" marR="9525" marT="9525" marB="0" anchor="b"/>
                </a:tc>
                <a:tc>
                  <a:txBody>
                    <a:bodyPr/>
                    <a:lstStyle/>
                    <a:p>
                      <a:pPr algn="ctr" fontAlgn="b"/>
                      <a:r>
                        <a:rPr lang="en-US" sz="1200" b="0" i="0" u="none" strike="noStrike" baseline="0" dirty="0">
                          <a:solidFill>
                            <a:srgbClr val="000000"/>
                          </a:solidFill>
                          <a:effectLst/>
                          <a:highlight>
                            <a:srgbClr val="FFFF00"/>
                          </a:highlight>
                          <a:latin typeface="Calibri" panose="020F0502020204030204" pitchFamily="34" charset="0"/>
                        </a:rPr>
                        <a:t>Z-Shield Vault</a:t>
                      </a:r>
                    </a:p>
                  </a:txBody>
                  <a:tcPr marL="9525" marR="9525" marT="9525" marB="0" anchor="b"/>
                </a:tc>
                <a:tc>
                  <a:txBody>
                    <a:bodyPr/>
                    <a:lstStyle/>
                    <a:p>
                      <a:pPr algn="ctr" fontAlgn="b"/>
                      <a:r>
                        <a:rPr lang="en-US" sz="1200" b="0" i="0" u="none" strike="noStrike" dirty="0">
                          <a:solidFill>
                            <a:srgbClr val="000000"/>
                          </a:solidFill>
                          <a:effectLst/>
                          <a:highlight>
                            <a:srgbClr val="FFFF00"/>
                          </a:highlight>
                          <a:latin typeface="Calibri" panose="020F0502020204030204" pitchFamily="34" charset="0"/>
                        </a:rPr>
                        <a:t>3.02</a:t>
                      </a:r>
                    </a:p>
                  </a:txBody>
                  <a:tcPr marL="9525" marR="9525" marT="9525" marB="0" anchor="b"/>
                </a:tc>
                <a:tc>
                  <a:txBody>
                    <a:bodyPr/>
                    <a:lstStyle/>
                    <a:p>
                      <a:pPr algn="ctr" fontAlgn="b"/>
                      <a:r>
                        <a:rPr lang="en-US" sz="1200" b="0" i="0" u="none" strike="noStrike" dirty="0">
                          <a:solidFill>
                            <a:srgbClr val="000000"/>
                          </a:solidFill>
                          <a:effectLst/>
                          <a:highlight>
                            <a:srgbClr val="FFFF00"/>
                          </a:highlight>
                          <a:latin typeface="Calibri" panose="020F0502020204030204" pitchFamily="34" charset="0"/>
                        </a:rPr>
                        <a:t>0.483</a:t>
                      </a:r>
                    </a:p>
                  </a:txBody>
                  <a:tcPr marL="9525" marR="9525" marT="9525" marB="0" anchor="b"/>
                </a:tc>
                <a:tc>
                  <a:txBody>
                    <a:bodyPr/>
                    <a:lstStyle/>
                    <a:p>
                      <a:pPr algn="ctr" fontAlgn="b"/>
                      <a:r>
                        <a:rPr lang="en-US" sz="1200" b="1" i="0" u="none" strike="noStrike" dirty="0">
                          <a:solidFill>
                            <a:srgbClr val="000000"/>
                          </a:solidFill>
                          <a:effectLst/>
                          <a:highlight>
                            <a:srgbClr val="FFFF00"/>
                          </a:highlight>
                          <a:latin typeface="Calibri" panose="020F0502020204030204" pitchFamily="34" charset="0"/>
                        </a:rPr>
                        <a:t>75.6 +/- 3.2</a:t>
                      </a:r>
                    </a:p>
                  </a:txBody>
                  <a:tcPr marL="9525" marR="9525" marT="9525" marB="0" anchor="b"/>
                </a:tc>
                <a:tc>
                  <a:txBody>
                    <a:bodyPr/>
                    <a:lstStyle/>
                    <a:p>
                      <a:pPr algn="ctr" fontAlgn="b"/>
                      <a:r>
                        <a:rPr lang="en-US" sz="1200" b="0" i="0" u="none" strike="noStrike" dirty="0">
                          <a:solidFill>
                            <a:srgbClr val="000000"/>
                          </a:solidFill>
                          <a:effectLst/>
                          <a:highlight>
                            <a:srgbClr val="FFFF00"/>
                          </a:highlight>
                          <a:latin typeface="Calibri" panose="020F0502020204030204" pitchFamily="34" charset="0"/>
                        </a:rPr>
                        <a:t>75.6+/- 6.1 p,  0 e </a:t>
                      </a:r>
                    </a:p>
                  </a:txBody>
                  <a:tcPr marL="9525" marR="9525" marT="9525" marB="0" anchor="b"/>
                </a:tc>
                <a:tc>
                  <a:txBody>
                    <a:bodyPr/>
                    <a:lstStyle/>
                    <a:p>
                      <a:pPr algn="ctr" fontAlgn="b"/>
                      <a:r>
                        <a:rPr lang="en-US" sz="1200" b="0" i="0" u="none" strike="noStrike" dirty="0">
                          <a:solidFill>
                            <a:srgbClr val="000000"/>
                          </a:solidFill>
                          <a:effectLst/>
                          <a:highlight>
                            <a:srgbClr val="FFFF00"/>
                          </a:highlight>
                          <a:latin typeface="Calibri" panose="020F0502020204030204" pitchFamily="34" charset="0"/>
                        </a:rPr>
                        <a:t>75.6+/-6.1</a:t>
                      </a:r>
                    </a:p>
                  </a:txBody>
                  <a:tcPr marL="9525" marR="9525" marT="9525" marB="0" anchor="b"/>
                </a:tc>
                <a:tc>
                  <a:txBody>
                    <a:bodyPr/>
                    <a:lstStyle/>
                    <a:p>
                      <a:pPr algn="ctr" fontAlgn="b"/>
                      <a:r>
                        <a:rPr lang="en-US" sz="1200" b="0" i="0" u="none" strike="noStrike" dirty="0">
                          <a:solidFill>
                            <a:srgbClr val="000000"/>
                          </a:solidFill>
                          <a:effectLst/>
                          <a:highlight>
                            <a:srgbClr val="FFFF00"/>
                          </a:highlight>
                          <a:latin typeface="Calibri" panose="020F0502020204030204" pitchFamily="34" charset="0"/>
                        </a:rPr>
                        <a:t>n/a</a:t>
                      </a:r>
                    </a:p>
                  </a:txBody>
                  <a:tcPr marL="9525" marR="9525" marT="9525" marB="0" anchor="b"/>
                </a:tc>
                <a:extLst>
                  <a:ext uri="{0D108BD9-81ED-4DB2-BD59-A6C34878D82A}">
                    <a16:rowId xmlns:a16="http://schemas.microsoft.com/office/drawing/2014/main" val="3041659283"/>
                  </a:ext>
                </a:extLst>
              </a:tr>
              <a:tr h="286844">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baseline="0" dirty="0">
                          <a:solidFill>
                            <a:srgbClr val="000000"/>
                          </a:solidFill>
                          <a:effectLst/>
                          <a:latin typeface="Calibri" panose="020F0502020204030204" pitchFamily="34" charset="0"/>
                        </a:rPr>
                        <a:t>Al</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3.00</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1.11</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n/a</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64.7 +/- 8.4</a:t>
                      </a:r>
                      <a:r>
                        <a:rPr lang="en-US" sz="1200" b="0" i="0" u="none" strike="noStrike" baseline="0" dirty="0">
                          <a:solidFill>
                            <a:srgbClr val="000000"/>
                          </a:solidFill>
                          <a:effectLst/>
                          <a:latin typeface="Calibri" panose="020F0502020204030204" pitchFamily="34" charset="0"/>
                        </a:rPr>
                        <a:t> p, 1.5 +/- 1.5 e</a:t>
                      </a:r>
                      <a:endParaRPr lang="en-US"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66.2 +/-8.5</a:t>
                      </a:r>
                    </a:p>
                  </a:txBody>
                  <a:tcPr marL="9525" marR="9525" marT="9525" marB="0" anchor="b"/>
                </a:tc>
                <a:tc>
                  <a:txBody>
                    <a:bodyPr/>
                    <a:lstStyle/>
                    <a:p>
                      <a:pPr algn="ctr" fontAlgn="b"/>
                      <a:r>
                        <a:rPr lang="en-US" sz="1200" b="0" i="0" u="none" strike="noStrike" dirty="0">
                          <a:solidFill>
                            <a:srgbClr val="000000"/>
                          </a:solidFill>
                          <a:effectLst/>
                          <a:latin typeface="Calibri" panose="020F0502020204030204" pitchFamily="34" charset="0"/>
                        </a:rPr>
                        <a:t>n/a</a:t>
                      </a:r>
                    </a:p>
                  </a:txBody>
                  <a:tcPr marL="9525" marR="9525" marT="9525" marB="0" anchor="b"/>
                </a:tc>
                <a:extLst>
                  <a:ext uri="{0D108BD9-81ED-4DB2-BD59-A6C34878D82A}">
                    <a16:rowId xmlns:a16="http://schemas.microsoft.com/office/drawing/2014/main" val="3085420230"/>
                  </a:ext>
                </a:extLst>
              </a:tr>
            </a:tbl>
          </a:graphicData>
        </a:graphic>
      </p:graphicFrame>
    </p:spTree>
    <p:extLst>
      <p:ext uri="{BB962C8B-B14F-4D97-AF65-F5344CB8AC3E}">
        <p14:creationId xmlns:p14="http://schemas.microsoft.com/office/powerpoint/2010/main" val="2803456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Solar Activity Forecast: Solar Minimum Today and Maximum estimated for 2025 </a:t>
            </a:r>
          </a:p>
        </p:txBody>
      </p:sp>
      <p:pic>
        <p:nvPicPr>
          <p:cNvPr id="4" name="Picture 3"/>
          <p:cNvPicPr>
            <a:picLocks noChangeAspect="1"/>
          </p:cNvPicPr>
          <p:nvPr/>
        </p:nvPicPr>
        <p:blipFill rotWithShape="1">
          <a:blip r:embed="rId3"/>
          <a:srcRect l="8410" r="8675"/>
          <a:stretch/>
        </p:blipFill>
        <p:spPr>
          <a:xfrm>
            <a:off x="1419856" y="1310620"/>
            <a:ext cx="6304288" cy="4545842"/>
          </a:xfrm>
          <a:prstGeom prst="rect">
            <a:avLst/>
          </a:prstGeom>
        </p:spPr>
      </p:pic>
      <p:sp>
        <p:nvSpPr>
          <p:cNvPr id="5" name="Rectangle 4"/>
          <p:cNvSpPr/>
          <p:nvPr/>
        </p:nvSpPr>
        <p:spPr>
          <a:xfrm>
            <a:off x="1419856" y="5938655"/>
            <a:ext cx="7627631" cy="369332"/>
          </a:xfrm>
          <a:prstGeom prst="rect">
            <a:avLst/>
          </a:prstGeom>
        </p:spPr>
        <p:txBody>
          <a:bodyPr wrap="square">
            <a:spAutoFit/>
          </a:bodyPr>
          <a:lstStyle/>
          <a:p>
            <a:r>
              <a:rPr lang="en-US" dirty="0">
                <a:hlinkClick r:id="rId4"/>
              </a:rPr>
              <a:t>https://www.swpc.noaa.gov/news/solar-cycle-25-forecast-update</a:t>
            </a:r>
            <a:endParaRPr lang="en-US" dirty="0"/>
          </a:p>
        </p:txBody>
      </p:sp>
      <p:sp>
        <p:nvSpPr>
          <p:cNvPr id="6" name="TextBox 5">
            <a:extLst>
              <a:ext uri="{FF2B5EF4-FFF2-40B4-BE49-F238E27FC236}">
                <a16:creationId xmlns:a16="http://schemas.microsoft.com/office/drawing/2014/main" id="{A2D8BC84-609D-4932-B410-BCDA0A109945}"/>
              </a:ext>
            </a:extLst>
          </p:cNvPr>
          <p:cNvSpPr txBox="1"/>
          <p:nvPr/>
        </p:nvSpPr>
        <p:spPr>
          <a:xfrm>
            <a:off x="6184118" y="1310620"/>
            <a:ext cx="1607748" cy="307777"/>
          </a:xfrm>
          <a:prstGeom prst="rect">
            <a:avLst/>
          </a:prstGeom>
          <a:noFill/>
        </p:spPr>
        <p:txBody>
          <a:bodyPr wrap="none" rtlCol="0">
            <a:spAutoFit/>
          </a:bodyPr>
          <a:lstStyle/>
          <a:p>
            <a:r>
              <a:rPr lang="en-US" sz="1400" dirty="0">
                <a:solidFill>
                  <a:schemeClr val="bg1"/>
                </a:solidFill>
              </a:rPr>
              <a:t>Image Credit: NASA</a:t>
            </a:r>
          </a:p>
        </p:txBody>
      </p:sp>
    </p:spTree>
    <p:extLst>
      <p:ext uri="{BB962C8B-B14F-4D97-AF65-F5344CB8AC3E}">
        <p14:creationId xmlns:p14="http://schemas.microsoft.com/office/powerpoint/2010/main" val="1962161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4D73A-B569-4B6F-AEDE-B8CD430CAAFA}"/>
              </a:ext>
            </a:extLst>
          </p:cNvPr>
          <p:cNvSpPr>
            <a:spLocks noGrp="1"/>
          </p:cNvSpPr>
          <p:nvPr>
            <p:ph type="title"/>
          </p:nvPr>
        </p:nvSpPr>
        <p:spPr/>
        <p:txBody>
          <a:bodyPr/>
          <a:lstStyle/>
          <a:p>
            <a:r>
              <a:rPr lang="en-US" dirty="0"/>
              <a:t>Solar Particle Event Animation</a:t>
            </a:r>
          </a:p>
        </p:txBody>
      </p:sp>
      <p:pic>
        <p:nvPicPr>
          <p:cNvPr id="3" name="recon">
            <a:hlinkClick r:id="" action="ppaction://media"/>
            <a:extLst>
              <a:ext uri="{FF2B5EF4-FFF2-40B4-BE49-F238E27FC236}">
                <a16:creationId xmlns:a16="http://schemas.microsoft.com/office/drawing/2014/main" id="{24ACC785-7464-48D3-91EA-EB972DBAF68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19799" y="1420336"/>
            <a:ext cx="6739932" cy="4942271"/>
          </a:xfrm>
          <a:prstGeom prst="rect">
            <a:avLst/>
          </a:prstGeom>
        </p:spPr>
      </p:pic>
      <p:sp>
        <p:nvSpPr>
          <p:cNvPr id="4" name="Rectangle 3">
            <a:extLst>
              <a:ext uri="{FF2B5EF4-FFF2-40B4-BE49-F238E27FC236}">
                <a16:creationId xmlns:a16="http://schemas.microsoft.com/office/drawing/2014/main" id="{D8876BD8-25FB-4D24-8638-DF7E1F866650}"/>
              </a:ext>
            </a:extLst>
          </p:cNvPr>
          <p:cNvSpPr/>
          <p:nvPr/>
        </p:nvSpPr>
        <p:spPr>
          <a:xfrm>
            <a:off x="1412928" y="6442635"/>
            <a:ext cx="4520340" cy="369332"/>
          </a:xfrm>
          <a:prstGeom prst="rect">
            <a:avLst/>
          </a:prstGeom>
        </p:spPr>
        <p:txBody>
          <a:bodyPr wrap="none">
            <a:spAutoFit/>
          </a:bodyPr>
          <a:lstStyle/>
          <a:p>
            <a:r>
              <a:rPr lang="en-US" dirty="0"/>
              <a:t>https://spaceplace.nasa.gov/solar-activity/en/</a:t>
            </a:r>
          </a:p>
        </p:txBody>
      </p:sp>
      <p:sp>
        <p:nvSpPr>
          <p:cNvPr id="5" name="TextBox 4">
            <a:extLst>
              <a:ext uri="{FF2B5EF4-FFF2-40B4-BE49-F238E27FC236}">
                <a16:creationId xmlns:a16="http://schemas.microsoft.com/office/drawing/2014/main" id="{2FB6290E-2C6B-4FEB-A41B-6860DE9DE57F}"/>
              </a:ext>
            </a:extLst>
          </p:cNvPr>
          <p:cNvSpPr txBox="1"/>
          <p:nvPr/>
        </p:nvSpPr>
        <p:spPr>
          <a:xfrm>
            <a:off x="5656883" y="5993275"/>
            <a:ext cx="2015103" cy="369332"/>
          </a:xfrm>
          <a:prstGeom prst="rect">
            <a:avLst/>
          </a:prstGeom>
          <a:noFill/>
        </p:spPr>
        <p:txBody>
          <a:bodyPr wrap="none" rtlCol="0">
            <a:spAutoFit/>
          </a:bodyPr>
          <a:lstStyle/>
          <a:p>
            <a:r>
              <a:rPr lang="en-US" dirty="0">
                <a:solidFill>
                  <a:schemeClr val="bg1"/>
                </a:solidFill>
              </a:rPr>
              <a:t>Image Credit: NASA</a:t>
            </a:r>
          </a:p>
        </p:txBody>
      </p:sp>
    </p:spTree>
    <p:extLst>
      <p:ext uri="{BB962C8B-B14F-4D97-AF65-F5344CB8AC3E}">
        <p14:creationId xmlns:p14="http://schemas.microsoft.com/office/powerpoint/2010/main" val="6568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4631" t="4559" r="7498" b="-4559"/>
          <a:stretch/>
        </p:blipFill>
        <p:spPr>
          <a:xfrm flipV="1">
            <a:off x="0" y="1649458"/>
            <a:ext cx="9132914" cy="5199015"/>
          </a:xfrm>
          <a:prstGeom prst="rect">
            <a:avLst/>
          </a:prstGeom>
        </p:spPr>
      </p:pic>
      <p:sp>
        <p:nvSpPr>
          <p:cNvPr id="2" name="Title 1"/>
          <p:cNvSpPr>
            <a:spLocks noGrp="1"/>
          </p:cNvSpPr>
          <p:nvPr>
            <p:ph type="title"/>
          </p:nvPr>
        </p:nvSpPr>
        <p:spPr/>
        <p:txBody>
          <a:bodyPr>
            <a:normAutofit fontScale="90000"/>
          </a:bodyPr>
          <a:lstStyle/>
          <a:p>
            <a:r>
              <a:rPr lang="en-US" dirty="0"/>
              <a:t>Solar Particle Event (SPE) Radiation Estimate: Polar Low Earth Orbit</a:t>
            </a:r>
          </a:p>
        </p:txBody>
      </p:sp>
      <p:sp>
        <p:nvSpPr>
          <p:cNvPr id="3" name="TextBox 2"/>
          <p:cNvSpPr txBox="1"/>
          <p:nvPr/>
        </p:nvSpPr>
        <p:spPr>
          <a:xfrm>
            <a:off x="359513" y="1382077"/>
            <a:ext cx="8555888" cy="369332"/>
          </a:xfrm>
          <a:prstGeom prst="rect">
            <a:avLst/>
          </a:prstGeom>
          <a:noFill/>
        </p:spPr>
        <p:txBody>
          <a:bodyPr wrap="square" rtlCol="0">
            <a:spAutoFit/>
          </a:bodyPr>
          <a:lstStyle/>
          <a:p>
            <a:r>
              <a:rPr lang="en-US" i="1" dirty="0"/>
              <a:t>Low volume Z-Shielding reduces potentially SPE catastrophic impacts on commercial parts </a:t>
            </a:r>
          </a:p>
        </p:txBody>
      </p:sp>
      <p:sp>
        <p:nvSpPr>
          <p:cNvPr id="6" name="TextBox 5"/>
          <p:cNvSpPr txBox="1"/>
          <p:nvPr/>
        </p:nvSpPr>
        <p:spPr>
          <a:xfrm>
            <a:off x="0" y="5924550"/>
            <a:ext cx="6438454" cy="923330"/>
          </a:xfrm>
          <a:prstGeom prst="rect">
            <a:avLst/>
          </a:prstGeom>
          <a:noFill/>
        </p:spPr>
        <p:txBody>
          <a:bodyPr wrap="square" rtlCol="0">
            <a:spAutoFit/>
          </a:bodyPr>
          <a:lstStyle/>
          <a:p>
            <a:r>
              <a:rPr lang="en-US" i="1" dirty="0">
                <a:solidFill>
                  <a:schemeClr val="bg1"/>
                </a:solidFill>
              </a:rPr>
              <a:t>Shields-1 Protects Commercial Parts:  thin shielded </a:t>
            </a:r>
            <a:r>
              <a:rPr lang="en-US" i="1" dirty="0" err="1">
                <a:solidFill>
                  <a:schemeClr val="bg1"/>
                </a:solidFill>
              </a:rPr>
              <a:t>CubeSats</a:t>
            </a:r>
            <a:r>
              <a:rPr lang="en-US" i="1" dirty="0">
                <a:solidFill>
                  <a:schemeClr val="bg1"/>
                </a:solidFill>
              </a:rPr>
              <a:t> have increased risk for TID critical part failures during Solar Max, such as  commercial regulators, memory, and processors.</a:t>
            </a:r>
          </a:p>
        </p:txBody>
      </p:sp>
      <p:sp>
        <p:nvSpPr>
          <p:cNvPr id="7" name="TextBox 6"/>
          <p:cNvSpPr txBox="1"/>
          <p:nvPr/>
        </p:nvSpPr>
        <p:spPr>
          <a:xfrm>
            <a:off x="7077075" y="6517241"/>
            <a:ext cx="2055840" cy="369332"/>
          </a:xfrm>
          <a:prstGeom prst="rect">
            <a:avLst/>
          </a:prstGeom>
          <a:noFill/>
        </p:spPr>
        <p:txBody>
          <a:bodyPr wrap="square" rtlCol="0">
            <a:spAutoFit/>
          </a:bodyPr>
          <a:lstStyle/>
          <a:p>
            <a:r>
              <a:rPr lang="en-US" dirty="0">
                <a:solidFill>
                  <a:schemeClr val="bg1"/>
                </a:solidFill>
              </a:rPr>
              <a:t>Image Credit: NASA</a:t>
            </a:r>
          </a:p>
        </p:txBody>
      </p:sp>
      <p:graphicFrame>
        <p:nvGraphicFramePr>
          <p:cNvPr id="8" name="Chart 7"/>
          <p:cNvGraphicFramePr>
            <a:graphicFrameLocks/>
          </p:cNvGraphicFramePr>
          <p:nvPr>
            <p:extLst>
              <p:ext uri="{D42A27DB-BD31-4B8C-83A1-F6EECF244321}">
                <p14:modId xmlns:p14="http://schemas.microsoft.com/office/powerpoint/2010/main" val="1279129673"/>
              </p:ext>
            </p:extLst>
          </p:nvPr>
        </p:nvGraphicFramePr>
        <p:xfrm>
          <a:off x="4317988" y="2037306"/>
          <a:ext cx="4826012" cy="3274647"/>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7"/>
          <p:cNvSpPr txBox="1"/>
          <p:nvPr/>
        </p:nvSpPr>
        <p:spPr>
          <a:xfrm>
            <a:off x="5810061" y="2143460"/>
            <a:ext cx="1056700" cy="276999"/>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dirty="0">
                <a:solidFill>
                  <a:schemeClr val="bg1"/>
                </a:solidFill>
              </a:rPr>
              <a:t>Al </a:t>
            </a:r>
            <a:r>
              <a:rPr lang="en-US" sz="1000" dirty="0">
                <a:solidFill>
                  <a:schemeClr val="bg1"/>
                </a:solidFill>
              </a:rPr>
              <a:t>(0.535 g/cm</a:t>
            </a:r>
            <a:r>
              <a:rPr lang="en-US" sz="1000" baseline="30000" dirty="0">
                <a:solidFill>
                  <a:schemeClr val="bg1"/>
                </a:solidFill>
              </a:rPr>
              <a:t>2</a:t>
            </a:r>
            <a:r>
              <a:rPr lang="en-US" sz="1000" dirty="0">
                <a:solidFill>
                  <a:schemeClr val="bg1"/>
                </a:solidFill>
              </a:rPr>
              <a:t>)</a:t>
            </a:r>
          </a:p>
        </p:txBody>
      </p:sp>
      <p:sp>
        <p:nvSpPr>
          <p:cNvPr id="10" name="TextBox 9"/>
          <p:cNvSpPr txBox="1"/>
          <p:nvPr/>
        </p:nvSpPr>
        <p:spPr>
          <a:xfrm>
            <a:off x="5512736" y="1840898"/>
            <a:ext cx="3226461" cy="369332"/>
          </a:xfrm>
          <a:prstGeom prst="rect">
            <a:avLst/>
          </a:prstGeom>
          <a:noFill/>
        </p:spPr>
        <p:txBody>
          <a:bodyPr wrap="none" rtlCol="0">
            <a:spAutoFit/>
          </a:bodyPr>
          <a:lstStyle/>
          <a:p>
            <a:r>
              <a:rPr lang="en-US" dirty="0">
                <a:solidFill>
                  <a:schemeClr val="bg1"/>
                </a:solidFill>
              </a:rPr>
              <a:t>SPE Proton Dose by King Model</a:t>
            </a:r>
          </a:p>
        </p:txBody>
      </p:sp>
    </p:spTree>
    <p:extLst>
      <p:ext uri="{BB962C8B-B14F-4D97-AF65-F5344CB8AC3E}">
        <p14:creationId xmlns:p14="http://schemas.microsoft.com/office/powerpoint/2010/main" val="2637880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Z-Shielding Characteristics</a:t>
            </a:r>
          </a:p>
        </p:txBody>
      </p:sp>
      <p:sp>
        <p:nvSpPr>
          <p:cNvPr id="8" name="Content Placeholder 7"/>
          <p:cNvSpPr txBox="1">
            <a:spLocks noGrp="1"/>
          </p:cNvSpPr>
          <p:nvPr>
            <p:ph idx="1"/>
          </p:nvPr>
        </p:nvSpPr>
        <p:spPr>
          <a:xfrm>
            <a:off x="253999" y="1456266"/>
            <a:ext cx="8648931" cy="5213735"/>
          </a:xfrm>
          <a:prstGeom prst="rect">
            <a:avLst/>
          </a:prstGeom>
          <a:noFill/>
        </p:spPr>
        <p:txBody>
          <a:bodyPr wrap="square" rtlCol="0">
            <a:spAutoFit/>
          </a:bodyPr>
          <a:lstStyle/>
          <a:p>
            <a:r>
              <a:rPr lang="en-US" dirty="0"/>
              <a:t>Low atomic number materials graded or layered to higher atomic number materials</a:t>
            </a:r>
          </a:p>
          <a:p>
            <a:endParaRPr lang="en-US" dirty="0"/>
          </a:p>
          <a:p>
            <a:endParaRPr lang="en-US" dirty="0"/>
          </a:p>
          <a:p>
            <a:endParaRPr lang="en-US" dirty="0"/>
          </a:p>
          <a:p>
            <a:endParaRPr lang="en-US" dirty="0"/>
          </a:p>
          <a:p>
            <a:endParaRPr lang="en-US" dirty="0"/>
          </a:p>
          <a:p>
            <a:endParaRPr lang="en-US" dirty="0"/>
          </a:p>
          <a:p>
            <a:endParaRPr lang="en-US" dirty="0"/>
          </a:p>
          <a:p>
            <a:r>
              <a:rPr lang="en-US" dirty="0"/>
              <a:t>One piece structure</a:t>
            </a:r>
          </a:p>
          <a:p>
            <a:pPr lvl="1"/>
            <a:r>
              <a:rPr lang="en-US" dirty="0"/>
              <a:t>Continuous metallic properties:  thermal and electrical continuity</a:t>
            </a:r>
          </a:p>
          <a:p>
            <a:pPr lvl="1"/>
            <a:r>
              <a:rPr lang="en-US" dirty="0"/>
              <a:t>Manufacturing methods:  diffusion bonding, welding, plasma spray</a:t>
            </a:r>
          </a:p>
          <a:p>
            <a:pPr lvl="1"/>
            <a:r>
              <a:rPr lang="en-US" dirty="0"/>
              <a:t>Machining examples:  milling, hot wire, and water jet</a:t>
            </a:r>
          </a:p>
          <a:p>
            <a:pPr lvl="1"/>
            <a:r>
              <a:rPr lang="en-US" dirty="0"/>
              <a:t>Thickness reduced by over half compared to Aluminum baselines</a:t>
            </a:r>
          </a:p>
          <a:p>
            <a:endParaRPr lang="en-US" dirty="0"/>
          </a:p>
        </p:txBody>
      </p:sp>
      <p:sp>
        <p:nvSpPr>
          <p:cNvPr id="10" name="Rectangle 9"/>
          <p:cNvSpPr/>
          <p:nvPr/>
        </p:nvSpPr>
        <p:spPr>
          <a:xfrm>
            <a:off x="4732124" y="2770474"/>
            <a:ext cx="247650" cy="96869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998479" y="2770474"/>
            <a:ext cx="247650" cy="96869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265691" y="2766704"/>
            <a:ext cx="216526" cy="9724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681061" y="2779642"/>
            <a:ext cx="1107290" cy="646331"/>
          </a:xfrm>
          <a:prstGeom prst="rect">
            <a:avLst/>
          </a:prstGeom>
          <a:noFill/>
        </p:spPr>
        <p:txBody>
          <a:bodyPr wrap="square" rtlCol="0">
            <a:spAutoFit/>
          </a:bodyPr>
          <a:lstStyle/>
          <a:p>
            <a:br>
              <a:rPr lang="en-US" dirty="0"/>
            </a:br>
            <a:r>
              <a:rPr lang="en-US" dirty="0"/>
              <a:t>Al  </a:t>
            </a:r>
            <a:r>
              <a:rPr lang="en-US" dirty="0" err="1"/>
              <a:t>Ti</a:t>
            </a:r>
            <a:r>
              <a:rPr lang="en-US" dirty="0"/>
              <a:t> Ta</a:t>
            </a:r>
          </a:p>
        </p:txBody>
      </p:sp>
      <p:sp>
        <p:nvSpPr>
          <p:cNvPr id="19" name="TextBox 18"/>
          <p:cNvSpPr txBox="1"/>
          <p:nvPr/>
        </p:nvSpPr>
        <p:spPr>
          <a:xfrm>
            <a:off x="4538749" y="1880723"/>
            <a:ext cx="2044931" cy="923330"/>
          </a:xfrm>
          <a:prstGeom prst="rect">
            <a:avLst/>
          </a:prstGeom>
          <a:noFill/>
        </p:spPr>
        <p:txBody>
          <a:bodyPr wrap="square" rtlCol="0">
            <a:spAutoFit/>
          </a:bodyPr>
          <a:lstStyle/>
          <a:p>
            <a:br>
              <a:rPr lang="en-US" dirty="0"/>
            </a:br>
            <a:r>
              <a:rPr lang="en-US" dirty="0"/>
              <a:t>Z-Shielding layered example</a:t>
            </a:r>
          </a:p>
        </p:txBody>
      </p:sp>
      <p:cxnSp>
        <p:nvCxnSpPr>
          <p:cNvPr id="21" name="Straight Arrow Connector 20"/>
          <p:cNvCxnSpPr/>
          <p:nvPr/>
        </p:nvCxnSpPr>
        <p:spPr>
          <a:xfrm>
            <a:off x="2601884" y="3258589"/>
            <a:ext cx="1512916" cy="83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881948" y="2298570"/>
            <a:ext cx="3656801" cy="923330"/>
          </a:xfrm>
          <a:prstGeom prst="rect">
            <a:avLst/>
          </a:prstGeom>
          <a:noFill/>
        </p:spPr>
        <p:txBody>
          <a:bodyPr wrap="square" rtlCol="0">
            <a:spAutoFit/>
          </a:bodyPr>
          <a:lstStyle/>
          <a:p>
            <a:br>
              <a:rPr lang="en-US" dirty="0"/>
            </a:br>
            <a:r>
              <a:rPr lang="en-US" dirty="0"/>
              <a:t>Space Radiation</a:t>
            </a:r>
          </a:p>
          <a:p>
            <a:r>
              <a:rPr lang="en-US" dirty="0"/>
              <a:t>High Energy protons and electrons</a:t>
            </a:r>
          </a:p>
        </p:txBody>
      </p:sp>
      <p:sp>
        <p:nvSpPr>
          <p:cNvPr id="23" name="TextBox 22"/>
          <p:cNvSpPr txBox="1"/>
          <p:nvPr/>
        </p:nvSpPr>
        <p:spPr>
          <a:xfrm>
            <a:off x="6209159" y="2949021"/>
            <a:ext cx="2044931" cy="646331"/>
          </a:xfrm>
          <a:prstGeom prst="rect">
            <a:avLst/>
          </a:prstGeom>
          <a:noFill/>
        </p:spPr>
        <p:txBody>
          <a:bodyPr wrap="square" rtlCol="0">
            <a:spAutoFit/>
          </a:bodyPr>
          <a:lstStyle/>
          <a:p>
            <a:r>
              <a:rPr lang="en-US" dirty="0"/>
              <a:t>Attenuated protons and electrons</a:t>
            </a:r>
          </a:p>
        </p:txBody>
      </p:sp>
      <p:cxnSp>
        <p:nvCxnSpPr>
          <p:cNvPr id="24" name="Straight Arrow Connector 23"/>
          <p:cNvCxnSpPr/>
          <p:nvPr/>
        </p:nvCxnSpPr>
        <p:spPr>
          <a:xfrm flipV="1">
            <a:off x="5625393" y="3272187"/>
            <a:ext cx="58376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81373" y="3908544"/>
            <a:ext cx="7447405" cy="646331"/>
          </a:xfrm>
          <a:prstGeom prst="rect">
            <a:avLst/>
          </a:prstGeom>
          <a:noFill/>
        </p:spPr>
        <p:txBody>
          <a:bodyPr wrap="square" rtlCol="0">
            <a:spAutoFit/>
          </a:bodyPr>
          <a:lstStyle/>
          <a:p>
            <a:r>
              <a:rPr lang="en-US" dirty="0"/>
              <a:t>For many low earth orbits:  electron radiation can be effectively shielded and the risks for internal charging substantially reduced with Z-Shielding </a:t>
            </a:r>
          </a:p>
        </p:txBody>
      </p:sp>
    </p:spTree>
    <p:extLst>
      <p:ext uri="{BB962C8B-B14F-4D97-AF65-F5344CB8AC3E}">
        <p14:creationId xmlns:p14="http://schemas.microsoft.com/office/powerpoint/2010/main" val="1966123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Z-Grade Shielding Materials and Technology Development</a:t>
            </a:r>
          </a:p>
        </p:txBody>
      </p:sp>
      <p:sp>
        <p:nvSpPr>
          <p:cNvPr id="3" name="Content Placeholder 2"/>
          <p:cNvSpPr>
            <a:spLocks noGrp="1"/>
          </p:cNvSpPr>
          <p:nvPr>
            <p:ph idx="1"/>
          </p:nvPr>
        </p:nvSpPr>
        <p:spPr>
          <a:xfrm>
            <a:off x="1139396" y="1360026"/>
            <a:ext cx="3321844" cy="499488"/>
          </a:xfrm>
        </p:spPr>
        <p:txBody>
          <a:bodyPr>
            <a:noAutofit/>
          </a:bodyPr>
          <a:lstStyle/>
          <a:p>
            <a:pPr marL="0" indent="0">
              <a:buNone/>
            </a:pPr>
            <a:r>
              <a:rPr lang="en-US" sz="1400" dirty="0"/>
              <a:t>Z-Grade Shielding from Titanium and Tantalum Diffusion Bonding</a:t>
            </a:r>
          </a:p>
        </p:txBody>
      </p:sp>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8423" y="1959804"/>
            <a:ext cx="3367747" cy="2525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
          <p:cNvSpPr txBox="1">
            <a:spLocks noChangeArrowheads="1"/>
          </p:cNvSpPr>
          <p:nvPr/>
        </p:nvSpPr>
        <p:spPr bwMode="auto">
          <a:xfrm>
            <a:off x="1422531" y="2222004"/>
            <a:ext cx="24995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1200" dirty="0"/>
              <a:t>256 Hrs. (Diffusion Zone 5 mils Thick)</a:t>
            </a:r>
          </a:p>
        </p:txBody>
      </p:sp>
      <p:sp>
        <p:nvSpPr>
          <p:cNvPr id="6" name="TextBox 5"/>
          <p:cNvSpPr txBox="1"/>
          <p:nvPr/>
        </p:nvSpPr>
        <p:spPr>
          <a:xfrm>
            <a:off x="71658" y="5119884"/>
            <a:ext cx="8964276" cy="1384995"/>
          </a:xfrm>
          <a:prstGeom prst="rect">
            <a:avLst/>
          </a:prstGeom>
          <a:noFill/>
        </p:spPr>
        <p:txBody>
          <a:bodyPr wrap="square" rtlCol="0">
            <a:spAutoFit/>
          </a:bodyPr>
          <a:lstStyle/>
          <a:p>
            <a:r>
              <a:rPr lang="en-US" sz="1200" dirty="0"/>
              <a:t>U.S. Patent No. 10,600,522, 24 March 2020, “Method of Making Thin Atomic (Z) Grade Shields”, D.L. Thomsen III.</a:t>
            </a:r>
          </a:p>
          <a:p>
            <a:r>
              <a:rPr lang="en-US" sz="1200" dirty="0"/>
              <a:t>U.S. Patent No. 10,039,217, 31 July 2018, “Methods of Making Z-Shielding.”  D.L. Thomsen III, R.J. Cano, B.J. Jensen, S.J. Hales, and J.A. Alexa.</a:t>
            </a:r>
          </a:p>
          <a:p>
            <a:r>
              <a:rPr lang="en-US" sz="1200" dirty="0"/>
              <a:t>U.S. Patent Application No. 20170032857, 2 February 2017, “Atomic Number (Z) Grade Shielding Materials and Methods of Making Atomic Number (Z) Grade Shielding.” D.L. Thomsen III, S.N. Sankaran, and J.A. Alexa.</a:t>
            </a:r>
          </a:p>
          <a:p>
            <a:r>
              <a:rPr lang="en-US" sz="1200" dirty="0"/>
              <a:t>D.L. Thomsen III, W. Kim, and J.W. Cutler.  “Shields-1, A </a:t>
            </a:r>
            <a:r>
              <a:rPr lang="en-US" sz="1200" dirty="0" err="1"/>
              <a:t>SmallSat</a:t>
            </a:r>
            <a:r>
              <a:rPr lang="en-US" sz="1200" dirty="0"/>
              <a:t> Radiation Shielding Technology Demonstration”, 29th AIAA/USU Conf. on Small Sat., SSC15-XII-9, August 2015.</a:t>
            </a:r>
          </a:p>
          <a:p>
            <a:r>
              <a:rPr lang="en-US" sz="1200" dirty="0"/>
              <a:t>U.S. Patent No.  8,661,653, 4 March 2014, “Methods of Making Z-Shielding.”  D.L. Thomsen III, R.J. Cano, B.J. Jensen, S.J. Hales, and J.A. Alexa.</a:t>
            </a:r>
          </a:p>
        </p:txBody>
      </p:sp>
      <p:grpSp>
        <p:nvGrpSpPr>
          <p:cNvPr id="27" name="Group 26"/>
          <p:cNvGrpSpPr>
            <a:grpSpLocks noChangeAspect="1"/>
          </p:cNvGrpSpPr>
          <p:nvPr/>
        </p:nvGrpSpPr>
        <p:grpSpPr>
          <a:xfrm>
            <a:off x="5571939" y="1354777"/>
            <a:ext cx="2548342" cy="3558046"/>
            <a:chOff x="5291120" y="1439500"/>
            <a:chExt cx="3348977" cy="4675909"/>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1120" y="1439500"/>
              <a:ext cx="3117663" cy="4675909"/>
            </a:xfrm>
            <a:prstGeom prst="rect">
              <a:avLst/>
            </a:prstGeom>
          </p:spPr>
        </p:pic>
        <p:sp>
          <p:nvSpPr>
            <p:cNvPr id="8" name="Content Placeholder 2"/>
            <p:cNvSpPr txBox="1">
              <a:spLocks/>
            </p:cNvSpPr>
            <p:nvPr/>
          </p:nvSpPr>
          <p:spPr>
            <a:xfrm>
              <a:off x="5291120" y="3185722"/>
              <a:ext cx="1376803" cy="67745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000" dirty="0"/>
                <a:t>LaRC</a:t>
              </a:r>
            </a:p>
            <a:p>
              <a:pPr marL="0" indent="0">
                <a:buFont typeface="Arial"/>
                <a:buNone/>
              </a:pPr>
              <a:r>
                <a:rPr lang="en-US" sz="1000" dirty="0"/>
                <a:t>Z-Shielding Vault </a:t>
              </a:r>
            </a:p>
          </p:txBody>
        </p:sp>
        <p:sp>
          <p:nvSpPr>
            <p:cNvPr id="9" name="Content Placeholder 2"/>
            <p:cNvSpPr txBox="1">
              <a:spLocks/>
            </p:cNvSpPr>
            <p:nvPr/>
          </p:nvSpPr>
          <p:spPr>
            <a:xfrm>
              <a:off x="7216832" y="5703076"/>
              <a:ext cx="1374505" cy="361336"/>
            </a:xfrm>
            <a:prstGeom prst="rect">
              <a:avLst/>
            </a:prstGeom>
          </p:spPr>
          <p:txBody>
            <a:bodyPr vert="horz" lIns="91440" tIns="45720" rIns="91440" bIns="45720" rtlCol="0">
              <a:normAutofit fontScale="32500" lnSpcReduction="20000"/>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LaRC Z-Shielding Test Samples</a:t>
              </a:r>
            </a:p>
          </p:txBody>
        </p:sp>
        <p:cxnSp>
          <p:nvCxnSpPr>
            <p:cNvPr id="10" name="Straight Arrow Connector 9"/>
            <p:cNvCxnSpPr/>
            <p:nvPr/>
          </p:nvCxnSpPr>
          <p:spPr>
            <a:xfrm>
              <a:off x="5857875" y="3620855"/>
              <a:ext cx="604759" cy="2423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flipV="1">
              <a:off x="7255227" y="4764086"/>
              <a:ext cx="833842" cy="8638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6686032" y="4764086"/>
              <a:ext cx="1061601" cy="7845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6686032" y="5307806"/>
              <a:ext cx="472006" cy="5001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Content Placeholder 2"/>
            <p:cNvSpPr txBox="1">
              <a:spLocks/>
            </p:cNvSpPr>
            <p:nvPr/>
          </p:nvSpPr>
          <p:spPr>
            <a:xfrm>
              <a:off x="5291120" y="1488640"/>
              <a:ext cx="3348977" cy="361336"/>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400" dirty="0"/>
                <a:t>LaRC Shields-1 CubeSat Structure</a:t>
              </a:r>
            </a:p>
          </p:txBody>
        </p:sp>
      </p:grpSp>
      <p:cxnSp>
        <p:nvCxnSpPr>
          <p:cNvPr id="25" name="Straight Arrow Connector 24"/>
          <p:cNvCxnSpPr/>
          <p:nvPr/>
        </p:nvCxnSpPr>
        <p:spPr>
          <a:xfrm>
            <a:off x="4477404" y="3484868"/>
            <a:ext cx="75926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4428820" y="3115536"/>
            <a:ext cx="919932" cy="369332"/>
          </a:xfrm>
          <a:prstGeom prst="rect">
            <a:avLst/>
          </a:prstGeom>
          <a:noFill/>
        </p:spPr>
        <p:txBody>
          <a:bodyPr wrap="none" rtlCol="0">
            <a:spAutoFit/>
          </a:bodyPr>
          <a:lstStyle/>
          <a:p>
            <a:r>
              <a:rPr lang="en-US" dirty="0"/>
              <a:t>Product</a:t>
            </a:r>
          </a:p>
        </p:txBody>
      </p:sp>
      <p:sp>
        <p:nvSpPr>
          <p:cNvPr id="16" name="TextBox 15"/>
          <p:cNvSpPr txBox="1"/>
          <p:nvPr/>
        </p:nvSpPr>
        <p:spPr>
          <a:xfrm>
            <a:off x="463467" y="4752111"/>
            <a:ext cx="2075825" cy="338554"/>
          </a:xfrm>
          <a:prstGeom prst="rect">
            <a:avLst/>
          </a:prstGeom>
          <a:noFill/>
        </p:spPr>
        <p:txBody>
          <a:bodyPr wrap="none" rtlCol="0">
            <a:spAutoFit/>
          </a:bodyPr>
          <a:lstStyle/>
          <a:p>
            <a:r>
              <a:rPr lang="en-US" sz="1600" dirty="0"/>
              <a:t>Relevant Publications:</a:t>
            </a:r>
          </a:p>
        </p:txBody>
      </p:sp>
      <p:sp>
        <p:nvSpPr>
          <p:cNvPr id="19" name="TextBox 18">
            <a:extLst>
              <a:ext uri="{FF2B5EF4-FFF2-40B4-BE49-F238E27FC236}">
                <a16:creationId xmlns:a16="http://schemas.microsoft.com/office/drawing/2014/main" id="{F36CA0BF-B953-4ECE-ACE1-04EBC5766A8E}"/>
              </a:ext>
            </a:extLst>
          </p:cNvPr>
          <p:cNvSpPr txBox="1"/>
          <p:nvPr/>
        </p:nvSpPr>
        <p:spPr>
          <a:xfrm>
            <a:off x="5500733" y="4666410"/>
            <a:ext cx="1607748" cy="307777"/>
          </a:xfrm>
          <a:prstGeom prst="rect">
            <a:avLst/>
          </a:prstGeom>
          <a:noFill/>
        </p:spPr>
        <p:txBody>
          <a:bodyPr wrap="none" rtlCol="0">
            <a:spAutoFit/>
          </a:bodyPr>
          <a:lstStyle/>
          <a:p>
            <a:r>
              <a:rPr lang="en-US" sz="1400" dirty="0">
                <a:solidFill>
                  <a:schemeClr val="bg1"/>
                </a:solidFill>
              </a:rPr>
              <a:t>Image Credit: NASA</a:t>
            </a:r>
          </a:p>
        </p:txBody>
      </p:sp>
    </p:spTree>
    <p:extLst>
      <p:ext uri="{BB962C8B-B14F-4D97-AF65-F5344CB8AC3E}">
        <p14:creationId xmlns:p14="http://schemas.microsoft.com/office/powerpoint/2010/main" val="649756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6349799" y="4146987"/>
            <a:ext cx="2187820" cy="2160429"/>
            <a:chOff x="6122193" y="4322868"/>
            <a:chExt cx="2187820" cy="2160429"/>
          </a:xfrm>
        </p:grpSpPr>
        <p:pic>
          <p:nvPicPr>
            <p:cNvPr id="21" name="Picture 20"/>
            <p:cNvPicPr>
              <a:picLocks noChangeAspect="1"/>
            </p:cNvPicPr>
            <p:nvPr/>
          </p:nvPicPr>
          <p:blipFill rotWithShape="1">
            <a:blip r:embed="rId2">
              <a:extLst>
                <a:ext uri="{28A0092B-C50C-407E-A947-70E740481C1C}">
                  <a14:useLocalDpi xmlns:a14="http://schemas.microsoft.com/office/drawing/2010/main" val="0"/>
                </a:ext>
              </a:extLst>
            </a:blip>
            <a:srcRect l="7624" t="53432" r="36519"/>
            <a:stretch/>
          </p:blipFill>
          <p:spPr>
            <a:xfrm>
              <a:off x="6223116" y="4464753"/>
              <a:ext cx="2086897" cy="1764885"/>
            </a:xfrm>
            <a:prstGeom prst="rect">
              <a:avLst/>
            </a:prstGeom>
          </p:spPr>
        </p:pic>
        <p:sp>
          <p:nvSpPr>
            <p:cNvPr id="6" name="Rectangle 5"/>
            <p:cNvSpPr/>
            <p:nvPr/>
          </p:nvSpPr>
          <p:spPr bwMode="auto">
            <a:xfrm>
              <a:off x="6122194" y="4322868"/>
              <a:ext cx="350044" cy="834920"/>
            </a:xfrm>
            <a:prstGeom prst="rect">
              <a:avLst/>
            </a:prstGeom>
            <a:solidFill>
              <a:schemeClr val="bg1"/>
            </a:solidFill>
            <a:ln w="25400"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sp>
          <p:nvSpPr>
            <p:cNvPr id="23" name="Rectangle 22"/>
            <p:cNvSpPr/>
            <p:nvPr/>
          </p:nvSpPr>
          <p:spPr bwMode="auto">
            <a:xfrm rot="5400000">
              <a:off x="7041081" y="5214365"/>
              <a:ext cx="350044" cy="2187819"/>
            </a:xfrm>
            <a:prstGeom prst="rect">
              <a:avLst/>
            </a:prstGeom>
            <a:solidFill>
              <a:schemeClr val="bg1"/>
            </a:solidFill>
            <a:ln w="25400"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grpSp>
      <p:sp>
        <p:nvSpPr>
          <p:cNvPr id="2" name="Title 1"/>
          <p:cNvSpPr>
            <a:spLocks noGrp="1"/>
          </p:cNvSpPr>
          <p:nvPr>
            <p:ph type="title"/>
          </p:nvPr>
        </p:nvSpPr>
        <p:spPr/>
        <p:txBody>
          <a:bodyPr>
            <a:normAutofit fontScale="90000"/>
          </a:bodyPr>
          <a:lstStyle/>
          <a:p>
            <a:r>
              <a:rPr lang="en-US" dirty="0"/>
              <a:t>Methods of Making Atomic Number Z-grade Radiation Shielding</a:t>
            </a:r>
          </a:p>
        </p:txBody>
      </p:sp>
      <p:sp>
        <p:nvSpPr>
          <p:cNvPr id="4" name="TextBox 3"/>
          <p:cNvSpPr txBox="1"/>
          <p:nvPr/>
        </p:nvSpPr>
        <p:spPr>
          <a:xfrm>
            <a:off x="112899" y="3380084"/>
            <a:ext cx="4840185" cy="707886"/>
          </a:xfrm>
          <a:prstGeom prst="rect">
            <a:avLst/>
          </a:prstGeom>
          <a:noFill/>
        </p:spPr>
        <p:txBody>
          <a:bodyPr wrap="square" rtlCol="0">
            <a:spAutoFit/>
          </a:bodyPr>
          <a:lstStyle/>
          <a:p>
            <a:r>
              <a:rPr lang="en-US" sz="1400" dirty="0">
                <a:latin typeface="Arial"/>
                <a:cs typeface="Arial"/>
              </a:rPr>
              <a:t>Titanium 6-4 (Ti)     Tantalum (Ta)          Copper (Cu)</a:t>
            </a:r>
          </a:p>
          <a:p>
            <a:endParaRPr lang="en-US" sz="1000" dirty="0">
              <a:latin typeface="Arial"/>
              <a:cs typeface="Arial"/>
            </a:endParaRPr>
          </a:p>
          <a:p>
            <a:r>
              <a:rPr lang="en-US" sz="1600" b="1" dirty="0">
                <a:latin typeface="Arial"/>
                <a:cs typeface="Arial"/>
              </a:rPr>
              <a:t>Metal Plasma Sprayed Carbon Fiber Fabrics</a:t>
            </a:r>
          </a:p>
        </p:txBody>
      </p:sp>
      <p:pic>
        <p:nvPicPr>
          <p:cNvPr id="1026" name="Picture 2"/>
          <p:cNvPicPr>
            <a:picLocks noGrp="1" noChangeAspect="1" noChangeArrowheads="1"/>
          </p:cNvPicPr>
          <p:nvPr>
            <p:ph idx="1"/>
          </p:nvPr>
        </p:nvPicPr>
        <p:blipFill>
          <a:blip r:embed="rId3"/>
          <a:srcRect/>
          <a:stretch>
            <a:fillRect/>
          </a:stretch>
        </p:blipFill>
        <p:spPr bwMode="auto">
          <a:xfrm>
            <a:off x="133574" y="1426602"/>
            <a:ext cx="4152666" cy="2000172"/>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171335" y="4246487"/>
            <a:ext cx="4957692" cy="1349206"/>
          </a:xfrm>
          <a:prstGeom prst="rect">
            <a:avLst/>
          </a:prstGeom>
          <a:noFill/>
          <a:ln w="9525">
            <a:noFill/>
            <a:miter lim="800000"/>
            <a:headEnd/>
            <a:tailEnd/>
          </a:ln>
          <a:effectLst/>
        </p:spPr>
      </p:pic>
      <p:sp>
        <p:nvSpPr>
          <p:cNvPr id="7" name="TextBox 6"/>
          <p:cNvSpPr txBox="1"/>
          <p:nvPr/>
        </p:nvSpPr>
        <p:spPr>
          <a:xfrm>
            <a:off x="112899" y="5643103"/>
            <a:ext cx="6266333" cy="307777"/>
          </a:xfrm>
          <a:prstGeom prst="rect">
            <a:avLst/>
          </a:prstGeom>
          <a:noFill/>
        </p:spPr>
        <p:txBody>
          <a:bodyPr wrap="square" rtlCol="0">
            <a:spAutoFit/>
          </a:bodyPr>
          <a:lstStyle/>
          <a:p>
            <a:r>
              <a:rPr lang="en-US" sz="1400" b="1" dirty="0">
                <a:latin typeface="Arial"/>
                <a:cs typeface="Arial"/>
              </a:rPr>
              <a:t>Schematic of Z-grade Lay-up with Fiber Metal Laminate</a:t>
            </a:r>
          </a:p>
        </p:txBody>
      </p:sp>
      <p:pic>
        <p:nvPicPr>
          <p:cNvPr id="8" name="Picture 2"/>
          <p:cNvPicPr>
            <a:picLocks noChangeAspect="1" noChangeArrowheads="1"/>
          </p:cNvPicPr>
          <p:nvPr/>
        </p:nvPicPr>
        <p:blipFill>
          <a:blip r:embed="rId5"/>
          <a:srcRect/>
          <a:stretch>
            <a:fillRect/>
          </a:stretch>
        </p:blipFill>
        <p:spPr bwMode="auto">
          <a:xfrm>
            <a:off x="5845116" y="1234860"/>
            <a:ext cx="2967463" cy="2227773"/>
          </a:xfrm>
          <a:prstGeom prst="rect">
            <a:avLst/>
          </a:prstGeom>
          <a:noFill/>
          <a:ln w="9525">
            <a:noFill/>
            <a:miter lim="800000"/>
            <a:headEnd/>
            <a:tailEnd/>
          </a:ln>
        </p:spPr>
      </p:pic>
      <p:sp>
        <p:nvSpPr>
          <p:cNvPr id="9" name="Rectangle 8"/>
          <p:cNvSpPr/>
          <p:nvPr/>
        </p:nvSpPr>
        <p:spPr>
          <a:xfrm>
            <a:off x="5738326" y="3461094"/>
            <a:ext cx="3562963" cy="861774"/>
          </a:xfrm>
          <a:prstGeom prst="rect">
            <a:avLst/>
          </a:prstGeom>
        </p:spPr>
        <p:txBody>
          <a:bodyPr wrap="square">
            <a:spAutoFit/>
          </a:bodyPr>
          <a:lstStyle/>
          <a:p>
            <a:r>
              <a:rPr lang="en-US" sz="1600" dirty="0"/>
              <a:t>Ta on IM-7 Carbon Fiber (CF) Fabric</a:t>
            </a:r>
          </a:p>
          <a:p>
            <a:r>
              <a:rPr lang="en-US" sz="1600" dirty="0"/>
              <a:t>SEM  cross-sectional image</a:t>
            </a:r>
          </a:p>
          <a:p>
            <a:r>
              <a:rPr lang="en-US" dirty="0"/>
              <a:t>Thickness  ~196 - 210</a:t>
            </a:r>
            <a:r>
              <a:rPr lang="en-US" dirty="0">
                <a:latin typeface="Symbol" pitchFamily="18" charset="2"/>
              </a:rPr>
              <a:t>m</a:t>
            </a:r>
            <a:r>
              <a:rPr lang="en-US" dirty="0"/>
              <a:t>m</a:t>
            </a:r>
          </a:p>
        </p:txBody>
      </p:sp>
      <p:sp>
        <p:nvSpPr>
          <p:cNvPr id="10" name="TextBox 9"/>
          <p:cNvSpPr txBox="1"/>
          <p:nvPr/>
        </p:nvSpPr>
        <p:spPr>
          <a:xfrm>
            <a:off x="8355101" y="1696124"/>
            <a:ext cx="389466" cy="369332"/>
          </a:xfrm>
          <a:prstGeom prst="rect">
            <a:avLst/>
          </a:prstGeom>
          <a:noFill/>
        </p:spPr>
        <p:txBody>
          <a:bodyPr wrap="none" rtlCol="0">
            <a:spAutoFit/>
          </a:bodyPr>
          <a:lstStyle/>
          <a:p>
            <a:r>
              <a:rPr lang="en-US" dirty="0">
                <a:solidFill>
                  <a:schemeClr val="bg1"/>
                </a:solidFill>
              </a:rPr>
              <a:t>Ta</a:t>
            </a:r>
          </a:p>
        </p:txBody>
      </p:sp>
      <p:sp>
        <p:nvSpPr>
          <p:cNvPr id="11" name="TextBox 10"/>
          <p:cNvSpPr txBox="1"/>
          <p:nvPr/>
        </p:nvSpPr>
        <p:spPr>
          <a:xfrm>
            <a:off x="8330671" y="2164080"/>
            <a:ext cx="413896" cy="369332"/>
          </a:xfrm>
          <a:prstGeom prst="rect">
            <a:avLst/>
          </a:prstGeom>
          <a:noFill/>
        </p:spPr>
        <p:txBody>
          <a:bodyPr wrap="none" rtlCol="0">
            <a:spAutoFit/>
          </a:bodyPr>
          <a:lstStyle/>
          <a:p>
            <a:r>
              <a:rPr lang="en-US" dirty="0">
                <a:solidFill>
                  <a:schemeClr val="bg1"/>
                </a:solidFill>
              </a:rPr>
              <a:t>CF</a:t>
            </a:r>
          </a:p>
        </p:txBody>
      </p:sp>
      <p:sp>
        <p:nvSpPr>
          <p:cNvPr id="3" name="TextBox 2"/>
          <p:cNvSpPr txBox="1"/>
          <p:nvPr/>
        </p:nvSpPr>
        <p:spPr>
          <a:xfrm>
            <a:off x="1613737" y="6137306"/>
            <a:ext cx="184731" cy="369332"/>
          </a:xfrm>
          <a:prstGeom prst="rect">
            <a:avLst/>
          </a:prstGeom>
          <a:noFill/>
        </p:spPr>
        <p:txBody>
          <a:bodyPr wrap="none" rtlCol="0">
            <a:spAutoFit/>
          </a:bodyPr>
          <a:lstStyle/>
          <a:p>
            <a:endParaRPr lang="en-US" dirty="0"/>
          </a:p>
        </p:txBody>
      </p:sp>
      <p:sp>
        <p:nvSpPr>
          <p:cNvPr id="5" name="Rectangle 4"/>
          <p:cNvSpPr/>
          <p:nvPr/>
        </p:nvSpPr>
        <p:spPr>
          <a:xfrm>
            <a:off x="3775" y="5992890"/>
            <a:ext cx="5125252" cy="830997"/>
          </a:xfrm>
          <a:prstGeom prst="rect">
            <a:avLst/>
          </a:prstGeom>
        </p:spPr>
        <p:txBody>
          <a:bodyPr wrap="square">
            <a:spAutoFit/>
          </a:bodyPr>
          <a:lstStyle/>
          <a:p>
            <a:r>
              <a:rPr lang="en-US" sz="1600" dirty="0"/>
              <a:t>U.S. Patent 8,661,653, 4 March 2014, “Methods of Making Z-Shielding.”  D.L. Thomsen III, R.J. Cano, B.J. Jensen, S.J. Hales, and J.A. Alexa.</a:t>
            </a:r>
          </a:p>
        </p:txBody>
      </p:sp>
      <p:sp>
        <p:nvSpPr>
          <p:cNvPr id="22" name="Rectangle 21"/>
          <p:cNvSpPr/>
          <p:nvPr/>
        </p:nvSpPr>
        <p:spPr>
          <a:xfrm>
            <a:off x="5193984" y="5977314"/>
            <a:ext cx="3950016" cy="830997"/>
          </a:xfrm>
          <a:prstGeom prst="rect">
            <a:avLst/>
          </a:prstGeom>
        </p:spPr>
        <p:txBody>
          <a:bodyPr wrap="square">
            <a:spAutoFit/>
          </a:bodyPr>
          <a:lstStyle/>
          <a:p>
            <a:r>
              <a:rPr lang="en-US" sz="1600" dirty="0"/>
              <a:t>LaRC Ta Carbon Fiber Laminate, prepared by Vacuum Assisted Resin Transfer Molding (VARTM)</a:t>
            </a:r>
          </a:p>
        </p:txBody>
      </p:sp>
      <p:sp>
        <p:nvSpPr>
          <p:cNvPr id="13" name="TextBox 12">
            <a:extLst>
              <a:ext uri="{FF2B5EF4-FFF2-40B4-BE49-F238E27FC236}">
                <a16:creationId xmlns:a16="http://schemas.microsoft.com/office/drawing/2014/main" id="{BC668AAE-ABFC-49C2-B96C-AE8BC8B7087C}"/>
              </a:ext>
            </a:extLst>
          </p:cNvPr>
          <p:cNvSpPr txBox="1"/>
          <p:nvPr/>
        </p:nvSpPr>
        <p:spPr>
          <a:xfrm>
            <a:off x="2712498" y="1405395"/>
            <a:ext cx="1607748" cy="307777"/>
          </a:xfrm>
          <a:prstGeom prst="rect">
            <a:avLst/>
          </a:prstGeom>
          <a:noFill/>
        </p:spPr>
        <p:txBody>
          <a:bodyPr wrap="none" rtlCol="0">
            <a:spAutoFit/>
          </a:bodyPr>
          <a:lstStyle/>
          <a:p>
            <a:r>
              <a:rPr lang="en-US" sz="1400" dirty="0">
                <a:solidFill>
                  <a:schemeClr val="bg1"/>
                </a:solidFill>
              </a:rPr>
              <a:t>Image Credit: NASA</a:t>
            </a:r>
          </a:p>
        </p:txBody>
      </p:sp>
      <p:sp>
        <p:nvSpPr>
          <p:cNvPr id="19" name="TextBox 18">
            <a:extLst>
              <a:ext uri="{FF2B5EF4-FFF2-40B4-BE49-F238E27FC236}">
                <a16:creationId xmlns:a16="http://schemas.microsoft.com/office/drawing/2014/main" id="{CCD44039-80D6-44EB-8B42-175F0A4563D8}"/>
              </a:ext>
            </a:extLst>
          </p:cNvPr>
          <p:cNvSpPr txBox="1"/>
          <p:nvPr/>
        </p:nvSpPr>
        <p:spPr>
          <a:xfrm>
            <a:off x="6902842" y="4310864"/>
            <a:ext cx="1607748" cy="307777"/>
          </a:xfrm>
          <a:prstGeom prst="rect">
            <a:avLst/>
          </a:prstGeom>
          <a:noFill/>
        </p:spPr>
        <p:txBody>
          <a:bodyPr wrap="none" rtlCol="0">
            <a:spAutoFit/>
          </a:bodyPr>
          <a:lstStyle/>
          <a:p>
            <a:r>
              <a:rPr lang="en-US" sz="1400" dirty="0">
                <a:solidFill>
                  <a:schemeClr val="bg1"/>
                </a:solidFill>
              </a:rPr>
              <a:t>Image Credit: NASA</a:t>
            </a:r>
          </a:p>
        </p:txBody>
      </p:sp>
    </p:spTree>
    <p:extLst>
      <p:ext uri="{BB962C8B-B14F-4D97-AF65-F5344CB8AC3E}">
        <p14:creationId xmlns:p14="http://schemas.microsoft.com/office/powerpoint/2010/main" val="1596672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9D79A-2696-4D5F-86AF-CEF07EE4929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D1F4C648-A681-4149-9D1F-B15023786474}"/>
              </a:ext>
            </a:extLst>
          </p:cNvPr>
          <p:cNvSpPr>
            <a:spLocks noGrp="1"/>
          </p:cNvSpPr>
          <p:nvPr>
            <p:ph idx="1"/>
          </p:nvPr>
        </p:nvSpPr>
        <p:spPr/>
        <p:txBody>
          <a:bodyPr vert="horz" lIns="91440" tIns="45720" rIns="91440" bIns="45720" rtlCol="0" anchor="t">
            <a:normAutofit fontScale="92500" lnSpcReduction="20000"/>
          </a:bodyPr>
          <a:lstStyle/>
          <a:p>
            <a:r>
              <a:rPr lang="en-US" dirty="0"/>
              <a:t>Z-Shielding structures enable a low volume approach to reducing total ionizing dose (TID) with structural properties</a:t>
            </a:r>
          </a:p>
          <a:p>
            <a:r>
              <a:rPr lang="en-US" dirty="0"/>
              <a:t>Reduced TID reduces risk of failures associated with ionizing radiation</a:t>
            </a:r>
          </a:p>
          <a:p>
            <a:r>
              <a:rPr lang="en-US" dirty="0"/>
              <a:t>Shields-1 has increased the development level of one piece Z-Shielding structures with space heritage and all the completed testing requirements associated with Space Flight.</a:t>
            </a:r>
          </a:p>
          <a:p>
            <a:r>
              <a:rPr lang="en-US" dirty="0"/>
              <a:t>Opportunities for further development:</a:t>
            </a:r>
          </a:p>
          <a:p>
            <a:pPr lvl="1"/>
            <a:r>
              <a:rPr lang="en-US" dirty="0"/>
              <a:t>Development of material suppliers:  Standard Metallurgy and Machine Tooling</a:t>
            </a:r>
          </a:p>
          <a:p>
            <a:pPr lvl="1"/>
            <a:r>
              <a:rPr lang="en-US" dirty="0"/>
              <a:t>Structure adaptations for the commercial, </a:t>
            </a:r>
            <a:r>
              <a:rPr lang="en-US" dirty="0" err="1"/>
              <a:t>Academice</a:t>
            </a:r>
            <a:r>
              <a:rPr lang="en-US" dirty="0"/>
              <a:t>, and government sectors’ Space Missions Bus and Instrument Application</a:t>
            </a:r>
          </a:p>
          <a:p>
            <a:pPr lvl="1"/>
            <a:r>
              <a:rPr lang="en-US" dirty="0"/>
              <a:t>Increased structure and spot Shielding applications enable reduced TID failure risks and increases return on investment with longer operational lifetimes</a:t>
            </a:r>
          </a:p>
          <a:p>
            <a:pPr lvl="1"/>
            <a:r>
              <a:rPr lang="en-US" dirty="0"/>
              <a:t>Tech Transfer Opportunities:  Commercial, evaluation licenses, and material transfer agreements: </a:t>
            </a:r>
            <a:r>
              <a:rPr lang="en-US" b="0" dirty="0">
                <a:hlinkClick r:id="rId2"/>
              </a:rPr>
              <a:t>http://technology.nasa.gov</a:t>
            </a:r>
            <a:endParaRPr lang="en-US" dirty="0"/>
          </a:p>
          <a:p>
            <a:pPr lvl="1"/>
            <a:r>
              <a:rPr lang="en-US" dirty="0"/>
              <a:t>Potential Cooperative Agreements for Technology Development for not just  aerospace applications but other commercial, government, and academic radiation shielding applications</a:t>
            </a:r>
          </a:p>
          <a:p>
            <a:pPr lvl="1"/>
            <a:endParaRPr lang="en-US" dirty="0"/>
          </a:p>
          <a:p>
            <a:pPr lvl="1"/>
            <a:endParaRPr lang="en-US" dirty="0"/>
          </a:p>
        </p:txBody>
      </p:sp>
    </p:spTree>
    <p:extLst>
      <p:ext uri="{BB962C8B-B14F-4D97-AF65-F5344CB8AC3E}">
        <p14:creationId xmlns:p14="http://schemas.microsoft.com/office/powerpoint/2010/main" val="2113208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5" name="Content Placeholder 3"/>
          <p:cNvSpPr txBox="1">
            <a:spLocks/>
          </p:cNvSpPr>
          <p:nvPr/>
        </p:nvSpPr>
        <p:spPr>
          <a:xfrm>
            <a:off x="4667123" y="1600201"/>
            <a:ext cx="4176088" cy="3166110"/>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dirty="0"/>
          </a:p>
          <a:p>
            <a:r>
              <a:rPr lang="sv-SE" dirty="0"/>
              <a:t>J Cutler (UMich)</a:t>
            </a:r>
          </a:p>
          <a:p>
            <a:r>
              <a:rPr lang="sv-SE" dirty="0"/>
              <a:t>W Kim (JPL) </a:t>
            </a:r>
            <a:endParaRPr lang="en-US" dirty="0"/>
          </a:p>
          <a:p>
            <a:r>
              <a:rPr lang="en-US" dirty="0"/>
              <a:t>B. Blake (Aerospace Corp.)</a:t>
            </a:r>
          </a:p>
          <a:p>
            <a:r>
              <a:rPr lang="en-US" dirty="0"/>
              <a:t>B. Crain </a:t>
            </a:r>
          </a:p>
          <a:p>
            <a:r>
              <a:rPr lang="en-US" dirty="0"/>
              <a:t>A. Goff (Luna Innovations)</a:t>
            </a:r>
          </a:p>
          <a:p>
            <a:r>
              <a:rPr lang="en-US" dirty="0"/>
              <a:t>S. Princiotto (Teledyne)</a:t>
            </a:r>
          </a:p>
          <a:p>
            <a:r>
              <a:rPr lang="en-US" dirty="0"/>
              <a:t>M. </a:t>
            </a:r>
            <a:r>
              <a:rPr lang="en-US" dirty="0" err="1"/>
              <a:t>Wrosch</a:t>
            </a:r>
            <a:r>
              <a:rPr lang="en-US" dirty="0"/>
              <a:t> (Vanguard Space)</a:t>
            </a:r>
          </a:p>
          <a:p>
            <a:pPr marL="0" indent="0">
              <a:buNone/>
            </a:pPr>
            <a:endParaRPr lang="en-US" dirty="0"/>
          </a:p>
          <a:p>
            <a:r>
              <a:rPr lang="en-US" dirty="0" err="1"/>
              <a:t>ELaNaXIX</a:t>
            </a:r>
            <a:r>
              <a:rPr lang="en-US" dirty="0"/>
              <a:t> Mission NASA CubeSat Launch Initiative</a:t>
            </a:r>
          </a:p>
          <a:p>
            <a:r>
              <a:rPr lang="en-US" dirty="0"/>
              <a:t>NASA Wallops Flight Facility CubeSat Ground Operations</a:t>
            </a:r>
          </a:p>
          <a:p>
            <a:endParaRPr lang="en-US" dirty="0"/>
          </a:p>
        </p:txBody>
      </p:sp>
      <p:sp>
        <p:nvSpPr>
          <p:cNvPr id="6" name="Content Placeholder 3"/>
          <p:cNvSpPr txBox="1">
            <a:spLocks/>
          </p:cNvSpPr>
          <p:nvPr/>
        </p:nvSpPr>
        <p:spPr>
          <a:xfrm>
            <a:off x="518390" y="1704702"/>
            <a:ext cx="4053512" cy="5153298"/>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Clr>
                <a:srgbClr val="FF0000"/>
              </a:buClr>
              <a:buFont typeface="Arial"/>
              <a:buChar char="•"/>
              <a:defRPr sz="2000" b="1" i="0" kern="1200">
                <a:solidFill>
                  <a:srgbClr val="00005B"/>
                </a:solidFill>
                <a:latin typeface="Arial"/>
                <a:ea typeface="+mn-ea"/>
                <a:cs typeface="Arial"/>
              </a:defRPr>
            </a:lvl1pPr>
            <a:lvl2pPr marL="742950" indent="-285750" algn="l" defTabSz="457200" rtl="0" eaLnBrk="1" latinLnBrk="0" hangingPunct="1">
              <a:spcBef>
                <a:spcPct val="20000"/>
              </a:spcBef>
              <a:buClr>
                <a:srgbClr val="FF0000"/>
              </a:buClr>
              <a:buFont typeface="Arial"/>
              <a:buChar char="–"/>
              <a:defRPr sz="1600" b="1" i="0" kern="1200">
                <a:solidFill>
                  <a:srgbClr val="00005B"/>
                </a:solidFill>
                <a:latin typeface="Arial"/>
                <a:ea typeface="+mn-ea"/>
                <a:cs typeface="Arial"/>
              </a:defRPr>
            </a:lvl2pPr>
            <a:lvl3pPr marL="1143000" indent="-228600" algn="l" defTabSz="457200" rtl="0" eaLnBrk="1" latinLnBrk="0" hangingPunct="1">
              <a:spcBef>
                <a:spcPct val="20000"/>
              </a:spcBef>
              <a:buClr>
                <a:srgbClr val="FF0000"/>
              </a:buClr>
              <a:buFont typeface="Courier New"/>
              <a:buChar char="o"/>
              <a:defRPr sz="1400" b="1" i="0" kern="1200">
                <a:solidFill>
                  <a:srgbClr val="00005B"/>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R. Bryant (LaRC)</a:t>
            </a:r>
          </a:p>
          <a:p>
            <a:r>
              <a:rPr lang="en-US" dirty="0"/>
              <a:t>M. Jones</a:t>
            </a:r>
          </a:p>
          <a:p>
            <a:r>
              <a:rPr lang="en-US" dirty="0"/>
              <a:t>R. Lueg</a:t>
            </a:r>
          </a:p>
          <a:p>
            <a:r>
              <a:rPr lang="en-US" dirty="0"/>
              <a:t>K. Somervill</a:t>
            </a:r>
          </a:p>
          <a:p>
            <a:r>
              <a:rPr lang="en-US" dirty="0"/>
              <a:t>W. Girard</a:t>
            </a:r>
          </a:p>
          <a:p>
            <a:r>
              <a:rPr lang="en-US" dirty="0"/>
              <a:t>T. Burns</a:t>
            </a:r>
          </a:p>
          <a:p>
            <a:r>
              <a:rPr lang="en-US" dirty="0"/>
              <a:t>C. Rhoades</a:t>
            </a:r>
          </a:p>
          <a:p>
            <a:r>
              <a:rPr lang="en-US" dirty="0"/>
              <a:t>M. Cooney</a:t>
            </a:r>
          </a:p>
          <a:p>
            <a:r>
              <a:rPr lang="en-US" dirty="0"/>
              <a:t>N. Miller</a:t>
            </a:r>
          </a:p>
          <a:p>
            <a:r>
              <a:rPr lang="en-US" dirty="0"/>
              <a:t>B. Seufzer</a:t>
            </a:r>
          </a:p>
          <a:p>
            <a:r>
              <a:rPr lang="en-US" dirty="0"/>
              <a:t>V. Stewart</a:t>
            </a:r>
          </a:p>
          <a:p>
            <a:r>
              <a:rPr lang="en-US" dirty="0"/>
              <a:t>H. Soto</a:t>
            </a:r>
          </a:p>
          <a:p>
            <a:r>
              <a:rPr lang="en-US" dirty="0"/>
              <a:t>S. Thibeault</a:t>
            </a:r>
          </a:p>
          <a:p>
            <a:r>
              <a:rPr lang="en-US" dirty="0"/>
              <a:t>A. Thornton</a:t>
            </a:r>
          </a:p>
          <a:p>
            <a:r>
              <a:rPr lang="en-US" dirty="0"/>
              <a:t>S. Gayle</a:t>
            </a:r>
          </a:p>
          <a:p>
            <a:r>
              <a:rPr lang="en-US" dirty="0"/>
              <a:t>C. Fay</a:t>
            </a:r>
          </a:p>
          <a:p>
            <a:r>
              <a:rPr lang="en-US" dirty="0"/>
              <a:t>M Banchy</a:t>
            </a:r>
          </a:p>
          <a:p>
            <a:r>
              <a:rPr lang="en-US" dirty="0"/>
              <a:t>D. Keck</a:t>
            </a:r>
          </a:p>
          <a:p>
            <a:r>
              <a:rPr lang="en-US" dirty="0"/>
              <a:t>J. Applin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572414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Back-ups</a:t>
            </a:r>
          </a:p>
        </p:txBody>
      </p:sp>
      <p:sp>
        <p:nvSpPr>
          <p:cNvPr id="7" name="Subtitle 6"/>
          <p:cNvSpPr>
            <a:spLocks noGrp="1"/>
          </p:cNvSpPr>
          <p:nvPr>
            <p:ph type="subTitle" idx="1"/>
          </p:nvPr>
        </p:nvSpPr>
        <p:spPr/>
        <p:txBody>
          <a:bodyPr/>
          <a:lstStyle/>
          <a:p>
            <a:endParaRPr lang="en-US"/>
          </a:p>
        </p:txBody>
      </p:sp>
    </p:spTree>
    <p:extLst>
      <p:ext uri="{BB962C8B-B14F-4D97-AF65-F5344CB8AC3E}">
        <p14:creationId xmlns:p14="http://schemas.microsoft.com/office/powerpoint/2010/main" val="937524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Spacecraft Overview with Experiments</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488" t="5276" r="4084" b="5756"/>
          <a:stretch/>
        </p:blipFill>
        <p:spPr>
          <a:xfrm>
            <a:off x="1" y="1050010"/>
            <a:ext cx="9144000" cy="5805001"/>
          </a:xfrm>
        </p:spPr>
      </p:pic>
      <p:sp>
        <p:nvSpPr>
          <p:cNvPr id="5" name="TextBox 4"/>
          <p:cNvSpPr txBox="1"/>
          <p:nvPr/>
        </p:nvSpPr>
        <p:spPr>
          <a:xfrm>
            <a:off x="5340683" y="1013454"/>
            <a:ext cx="3803317" cy="276999"/>
          </a:xfrm>
          <a:prstGeom prst="rect">
            <a:avLst/>
          </a:prstGeom>
          <a:noFill/>
        </p:spPr>
        <p:txBody>
          <a:bodyPr wrap="square" rtlCol="0">
            <a:spAutoFit/>
          </a:bodyPr>
          <a:lstStyle/>
          <a:p>
            <a:r>
              <a:rPr lang="en-US" sz="1200" dirty="0">
                <a:solidFill>
                  <a:schemeClr val="bg1"/>
                </a:solidFill>
              </a:rPr>
              <a:t>Excerpt:  Shields-1 Brochure, NASA NP-2015-04-608-LaRC</a:t>
            </a:r>
          </a:p>
        </p:txBody>
      </p:sp>
    </p:spTree>
    <p:extLst>
      <p:ext uri="{BB962C8B-B14F-4D97-AF65-F5344CB8AC3E}">
        <p14:creationId xmlns:p14="http://schemas.microsoft.com/office/powerpoint/2010/main" val="584895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Spacecraft Overview with Experiments</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488" t="5276" r="4084" b="5756"/>
          <a:stretch/>
        </p:blipFill>
        <p:spPr>
          <a:xfrm>
            <a:off x="1" y="1050010"/>
            <a:ext cx="9144000" cy="5805001"/>
          </a:xfrm>
        </p:spPr>
      </p:pic>
      <p:sp>
        <p:nvSpPr>
          <p:cNvPr id="5" name="TextBox 4"/>
          <p:cNvSpPr txBox="1"/>
          <p:nvPr/>
        </p:nvSpPr>
        <p:spPr>
          <a:xfrm>
            <a:off x="5340683" y="1013454"/>
            <a:ext cx="3803317" cy="276999"/>
          </a:xfrm>
          <a:prstGeom prst="rect">
            <a:avLst/>
          </a:prstGeom>
          <a:noFill/>
        </p:spPr>
        <p:txBody>
          <a:bodyPr wrap="square" rtlCol="0">
            <a:spAutoFit/>
          </a:bodyPr>
          <a:lstStyle/>
          <a:p>
            <a:r>
              <a:rPr lang="en-US" sz="1200" dirty="0">
                <a:solidFill>
                  <a:schemeClr val="bg1"/>
                </a:solidFill>
              </a:rPr>
              <a:t>Excerpt:  Shields-1 Brochure, NASA NP-2015-04-608-LaRC</a:t>
            </a:r>
          </a:p>
        </p:txBody>
      </p:sp>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53380" t="6690" r="4084" b="44953"/>
          <a:stretch/>
        </p:blipFill>
        <p:spPr>
          <a:xfrm>
            <a:off x="3484915" y="1290453"/>
            <a:ext cx="5659085" cy="4289080"/>
          </a:xfrm>
          <a:prstGeom prst="rect">
            <a:avLst/>
          </a:prstGeom>
        </p:spPr>
      </p:pic>
      <p:sp>
        <p:nvSpPr>
          <p:cNvPr id="3" name="Rectangle 2"/>
          <p:cNvSpPr/>
          <p:nvPr/>
        </p:nvSpPr>
        <p:spPr bwMode="auto">
          <a:xfrm>
            <a:off x="3556000" y="5579533"/>
            <a:ext cx="5588000" cy="1275478"/>
          </a:xfrm>
          <a:prstGeom prst="rect">
            <a:avLst/>
          </a:prstGeom>
          <a:solidFill>
            <a:srgbClr val="2E387F">
              <a:alpha val="85000"/>
            </a:srgbClr>
          </a:solidFill>
          <a:ln w="25400"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sp>
        <p:nvSpPr>
          <p:cNvPr id="7" name="Rectangle 6"/>
          <p:cNvSpPr/>
          <p:nvPr/>
        </p:nvSpPr>
        <p:spPr bwMode="auto">
          <a:xfrm>
            <a:off x="-1" y="3327400"/>
            <a:ext cx="3556001" cy="3527611"/>
          </a:xfrm>
          <a:prstGeom prst="rect">
            <a:avLst/>
          </a:prstGeom>
          <a:solidFill>
            <a:srgbClr val="2E387F">
              <a:alpha val="85000"/>
            </a:srgbClr>
          </a:solidFill>
          <a:ln w="25400"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spTree>
    <p:extLst>
      <p:ext uri="{BB962C8B-B14F-4D97-AF65-F5344CB8AC3E}">
        <p14:creationId xmlns:p14="http://schemas.microsoft.com/office/powerpoint/2010/main" val="2064117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Spacecraft Overview with Experiments</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2488" t="5276" r="4084" b="5756"/>
          <a:stretch/>
        </p:blipFill>
        <p:spPr>
          <a:xfrm>
            <a:off x="10903" y="1052999"/>
            <a:ext cx="9144000" cy="5805001"/>
          </a:xfrm>
        </p:spPr>
      </p:pic>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53380" t="62779" r="4084" b="7291"/>
          <a:stretch/>
        </p:blipFill>
        <p:spPr>
          <a:xfrm>
            <a:off x="3484915" y="3418953"/>
            <a:ext cx="5659085" cy="2654587"/>
          </a:xfrm>
          <a:prstGeom prst="rect">
            <a:avLst/>
          </a:prstGeom>
        </p:spPr>
      </p:pic>
      <p:sp>
        <p:nvSpPr>
          <p:cNvPr id="3" name="Rectangle 2"/>
          <p:cNvSpPr/>
          <p:nvPr/>
        </p:nvSpPr>
        <p:spPr bwMode="auto">
          <a:xfrm>
            <a:off x="10904" y="6008914"/>
            <a:ext cx="9133096" cy="849086"/>
          </a:xfrm>
          <a:prstGeom prst="rect">
            <a:avLst/>
          </a:prstGeom>
          <a:solidFill>
            <a:srgbClr val="2E387F">
              <a:alpha val="85000"/>
            </a:srgbClr>
          </a:solidFill>
          <a:ln w="25400"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sp>
        <p:nvSpPr>
          <p:cNvPr id="7" name="Rectangle 6"/>
          <p:cNvSpPr/>
          <p:nvPr/>
        </p:nvSpPr>
        <p:spPr bwMode="auto">
          <a:xfrm>
            <a:off x="3495818" y="985242"/>
            <a:ext cx="5685211" cy="2465747"/>
          </a:xfrm>
          <a:prstGeom prst="rect">
            <a:avLst/>
          </a:prstGeom>
          <a:solidFill>
            <a:srgbClr val="2E387F">
              <a:alpha val="85000"/>
            </a:srgbClr>
          </a:solidFill>
          <a:ln w="25400"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sp>
        <p:nvSpPr>
          <p:cNvPr id="8" name="Rectangle 7"/>
          <p:cNvSpPr/>
          <p:nvPr/>
        </p:nvSpPr>
        <p:spPr bwMode="auto">
          <a:xfrm>
            <a:off x="-15223" y="988275"/>
            <a:ext cx="3511041" cy="2079305"/>
          </a:xfrm>
          <a:prstGeom prst="rect">
            <a:avLst/>
          </a:prstGeom>
          <a:solidFill>
            <a:srgbClr val="2E387F">
              <a:alpha val="85000"/>
            </a:srgbClr>
          </a:solidFill>
          <a:ln w="25400" cap="flat" cmpd="sng" algn="ctr">
            <a:no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sp>
        <p:nvSpPr>
          <p:cNvPr id="5" name="TextBox 4"/>
          <p:cNvSpPr txBox="1"/>
          <p:nvPr/>
        </p:nvSpPr>
        <p:spPr>
          <a:xfrm>
            <a:off x="5105551" y="970356"/>
            <a:ext cx="3803317" cy="276999"/>
          </a:xfrm>
          <a:prstGeom prst="rect">
            <a:avLst/>
          </a:prstGeom>
          <a:noFill/>
        </p:spPr>
        <p:txBody>
          <a:bodyPr wrap="square" rtlCol="0">
            <a:spAutoFit/>
          </a:bodyPr>
          <a:lstStyle/>
          <a:p>
            <a:r>
              <a:rPr lang="en-US" sz="1200" dirty="0">
                <a:solidFill>
                  <a:schemeClr val="bg1"/>
                </a:solidFill>
              </a:rPr>
              <a:t>Excerpt:  Shields-1 Brochure, NASA NP-2015-04-608-LaRC</a:t>
            </a:r>
          </a:p>
        </p:txBody>
      </p:sp>
    </p:spTree>
    <p:extLst>
      <p:ext uri="{BB962C8B-B14F-4D97-AF65-F5344CB8AC3E}">
        <p14:creationId xmlns:p14="http://schemas.microsoft.com/office/powerpoint/2010/main" val="2808030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4"/>
          <p:cNvGraphicFramePr>
            <a:graphicFrameLocks noChangeAspect="1"/>
          </p:cNvGraphicFramePr>
          <p:nvPr/>
        </p:nvGraphicFramePr>
        <p:xfrm>
          <a:off x="137297" y="2023964"/>
          <a:ext cx="5279808" cy="31793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5"/>
          <p:cNvGraphicFramePr>
            <a:graphicFrameLocks noChangeAspect="1"/>
          </p:cNvGraphicFramePr>
          <p:nvPr/>
        </p:nvGraphicFramePr>
        <p:xfrm>
          <a:off x="4412512" y="2022521"/>
          <a:ext cx="4648933" cy="322056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normAutofit fontScale="90000"/>
          </a:bodyPr>
          <a:lstStyle/>
          <a:p>
            <a:r>
              <a:rPr lang="en-US" dirty="0"/>
              <a:t>Aluminum (Al) Incidence Angle Dependence on Total Ionizing Dose (TID)</a:t>
            </a:r>
          </a:p>
        </p:txBody>
      </p:sp>
      <p:sp>
        <p:nvSpPr>
          <p:cNvPr id="7" name="Content Placeholder 2"/>
          <p:cNvSpPr>
            <a:spLocks noGrp="1"/>
          </p:cNvSpPr>
          <p:nvPr>
            <p:ph idx="1"/>
          </p:nvPr>
        </p:nvSpPr>
        <p:spPr>
          <a:xfrm>
            <a:off x="359512" y="5094777"/>
            <a:ext cx="8582856" cy="1363174"/>
          </a:xfrm>
        </p:spPr>
        <p:txBody>
          <a:bodyPr>
            <a:normAutofit lnSpcReduction="10000"/>
          </a:bodyPr>
          <a:lstStyle/>
          <a:p>
            <a:pPr>
              <a:spcAft>
                <a:spcPts val="600"/>
              </a:spcAft>
            </a:pPr>
            <a:r>
              <a:rPr lang="en-US" sz="1600" b="0" dirty="0"/>
              <a:t>Incident angle dependence used to determine shielding FOV slab diameters. </a:t>
            </a:r>
          </a:p>
          <a:p>
            <a:pPr>
              <a:spcAft>
                <a:spcPts val="600"/>
              </a:spcAft>
            </a:pPr>
            <a:r>
              <a:rPr lang="en-US" sz="1600" b="0" dirty="0"/>
              <a:t>In order to receive greater than 95% of the proton radiation through a shielding slab the incident angles need to be at least 75 degrees.  </a:t>
            </a:r>
          </a:p>
          <a:p>
            <a:pPr>
              <a:spcAft>
                <a:spcPts val="600"/>
              </a:spcAft>
            </a:pPr>
            <a:r>
              <a:rPr lang="en-US" sz="1600" b="0" dirty="0"/>
              <a:t>No electrons contribute to dose from incident angles greater than 70 degrees.</a:t>
            </a:r>
          </a:p>
          <a:p>
            <a:pPr marL="0" indent="0">
              <a:buNone/>
            </a:pPr>
            <a:endParaRPr lang="en-US" dirty="0"/>
          </a:p>
        </p:txBody>
      </p:sp>
      <p:sp>
        <p:nvSpPr>
          <p:cNvPr id="3" name="TextBox 2"/>
          <p:cNvSpPr txBox="1"/>
          <p:nvPr/>
        </p:nvSpPr>
        <p:spPr>
          <a:xfrm>
            <a:off x="741882" y="1324964"/>
            <a:ext cx="7818116" cy="584775"/>
          </a:xfrm>
          <a:prstGeom prst="rect">
            <a:avLst/>
          </a:prstGeom>
          <a:noFill/>
        </p:spPr>
        <p:txBody>
          <a:bodyPr wrap="square" rtlCol="0">
            <a:spAutoFit/>
          </a:bodyPr>
          <a:lstStyle/>
          <a:p>
            <a:r>
              <a:rPr lang="da-DK" sz="1600" i="1" dirty="0"/>
              <a:t>SPENVIS: Shieldose-2 from AP8min-AP8Max Model Al half-sphere results with trigonometric determined incident angle dependencies  of areal density in a slab geometry for GTO. </a:t>
            </a:r>
            <a:endParaRPr lang="en-US" sz="1600" i="1" dirty="0"/>
          </a:p>
        </p:txBody>
      </p:sp>
      <p:sp>
        <p:nvSpPr>
          <p:cNvPr id="4" name="TextBox 3"/>
          <p:cNvSpPr txBox="1"/>
          <p:nvPr/>
        </p:nvSpPr>
        <p:spPr>
          <a:xfrm>
            <a:off x="550697" y="6330360"/>
            <a:ext cx="8200486" cy="523220"/>
          </a:xfrm>
          <a:prstGeom prst="rect">
            <a:avLst/>
          </a:prstGeom>
          <a:noFill/>
        </p:spPr>
        <p:txBody>
          <a:bodyPr wrap="square" rtlCol="0">
            <a:spAutoFit/>
          </a:bodyPr>
          <a:lstStyle/>
          <a:p>
            <a:r>
              <a:rPr lang="en-US" sz="1400" dirty="0"/>
              <a:t>Reference:  D.L. Thomsen III, W. Kim, and J.W. Cutler.  “Shields-1, A </a:t>
            </a:r>
            <a:r>
              <a:rPr lang="en-US" sz="1400" dirty="0" err="1"/>
              <a:t>SmallSat</a:t>
            </a:r>
            <a:r>
              <a:rPr lang="en-US" sz="1400" dirty="0"/>
              <a:t> Radiation Shielding Technology Demonstration”, 29th AIAA/USU Conf. on Small Sat., SSC15-XII-9, August 2015.</a:t>
            </a:r>
          </a:p>
        </p:txBody>
      </p:sp>
    </p:spTree>
    <p:extLst>
      <p:ext uri="{BB962C8B-B14F-4D97-AF65-F5344CB8AC3E}">
        <p14:creationId xmlns:p14="http://schemas.microsoft.com/office/powerpoint/2010/main" val="853108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Calibration Calculations</a:t>
            </a:r>
          </a:p>
        </p:txBody>
      </p:sp>
      <p:sp>
        <p:nvSpPr>
          <p:cNvPr id="6" name="Content Placeholder 5"/>
          <p:cNvSpPr>
            <a:spLocks noGrp="1"/>
          </p:cNvSpPr>
          <p:nvPr>
            <p:ph idx="1"/>
          </p:nvPr>
        </p:nvSpPr>
        <p:spPr/>
        <p:txBody>
          <a:bodyPr>
            <a:normAutofit fontScale="92500" lnSpcReduction="20000"/>
          </a:bodyPr>
          <a:lstStyle/>
          <a:p>
            <a:r>
              <a:rPr lang="en-US" dirty="0"/>
              <a:t>Vault Dosimeter (uDos0) during full sun phase with all other dosimeters in operation: 14.4 +/- 0.4 (operated at 26.0 +/- 1.4 </a:t>
            </a:r>
            <a:r>
              <a:rPr lang="en-US" dirty="0" err="1"/>
              <a:t>deg</a:t>
            </a:r>
            <a:r>
              <a:rPr lang="en-US" dirty="0"/>
              <a:t>) and 14.3 +/- 0.6 (during the two months in operation at an average lower temperature)</a:t>
            </a:r>
          </a:p>
          <a:p>
            <a:r>
              <a:rPr lang="en-US" dirty="0"/>
              <a:t>UDos1-7:  14.2 +/- 0.4 (all dosimeters operated at 20.5-20.8 </a:t>
            </a:r>
            <a:r>
              <a:rPr lang="en-US" dirty="0" err="1"/>
              <a:t>deg</a:t>
            </a:r>
            <a:r>
              <a:rPr lang="en-US" dirty="0"/>
              <a:t> C with 1.0 </a:t>
            </a:r>
            <a:r>
              <a:rPr lang="en-US" dirty="0" err="1"/>
              <a:t>deg</a:t>
            </a:r>
            <a:r>
              <a:rPr lang="en-US" dirty="0"/>
              <a:t> C standard deviation)  The temperature was stabilized by the spacecraft spin and the full sun environment, during the periods the data was collected for the dose depth curve measurements.</a:t>
            </a:r>
          </a:p>
          <a:p>
            <a:r>
              <a:rPr lang="en-US" dirty="0"/>
              <a:t>The main propagated error contribution came from the initial dosimeter calibrations at 26 </a:t>
            </a:r>
            <a:r>
              <a:rPr lang="en-US" dirty="0" err="1"/>
              <a:t>deg</a:t>
            </a:r>
            <a:r>
              <a:rPr lang="en-US" dirty="0"/>
              <a:t> C, described on </a:t>
            </a:r>
            <a:r>
              <a:rPr lang="en-US"/>
              <a:t>next slide.</a:t>
            </a:r>
            <a:endParaRPr lang="en-US" dirty="0"/>
          </a:p>
          <a:p>
            <a:r>
              <a:rPr lang="en-US" dirty="0"/>
              <a:t>The thermal drift correction from 26.0 </a:t>
            </a:r>
            <a:r>
              <a:rPr lang="en-US" dirty="0" err="1"/>
              <a:t>deg</a:t>
            </a:r>
            <a:r>
              <a:rPr lang="en-US" dirty="0"/>
              <a:t> to 20.5-20.8 </a:t>
            </a:r>
            <a:r>
              <a:rPr lang="en-US" dirty="0" err="1"/>
              <a:t>deg</a:t>
            </a:r>
            <a:r>
              <a:rPr lang="en-US" dirty="0"/>
              <a:t> C was calculated from 0.3%/</a:t>
            </a:r>
            <a:r>
              <a:rPr lang="en-US" dirty="0" err="1"/>
              <a:t>deg</a:t>
            </a:r>
            <a:r>
              <a:rPr lang="en-US" dirty="0"/>
              <a:t> C as described in the Teledyne </a:t>
            </a:r>
            <a:r>
              <a:rPr lang="en-US" dirty="0" err="1"/>
              <a:t>Microdosimeter</a:t>
            </a:r>
            <a:r>
              <a:rPr lang="en-US" dirty="0"/>
              <a:t> User Manual and added to the 26 </a:t>
            </a:r>
            <a:r>
              <a:rPr lang="en-US" dirty="0" err="1"/>
              <a:t>deg</a:t>
            </a:r>
            <a:r>
              <a:rPr lang="en-US" dirty="0"/>
              <a:t> C calibration.</a:t>
            </a:r>
          </a:p>
          <a:p>
            <a:r>
              <a:rPr lang="en-US" dirty="0"/>
              <a:t>Areal density error from errors in material thicknesses, which were measured to at least with 4 digits of precision across the material in at least 5 places do not increase the propagated error further.</a:t>
            </a:r>
          </a:p>
        </p:txBody>
      </p:sp>
    </p:spTree>
    <p:extLst>
      <p:ext uri="{BB962C8B-B14F-4D97-AF65-F5344CB8AC3E}">
        <p14:creationId xmlns:p14="http://schemas.microsoft.com/office/powerpoint/2010/main" val="35426648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Co60 Calibrated Dosimeters</a:t>
            </a:r>
          </a:p>
        </p:txBody>
      </p:sp>
      <p:pic>
        <p:nvPicPr>
          <p:cNvPr id="4" name="Content Placeholder 3"/>
          <p:cNvPicPr>
            <a:picLocks noGrp="1" noChangeAspect="1"/>
          </p:cNvPicPr>
          <p:nvPr>
            <p:ph idx="1"/>
          </p:nvPr>
        </p:nvPicPr>
        <p:blipFill>
          <a:blip r:embed="rId3"/>
          <a:stretch>
            <a:fillRect/>
          </a:stretch>
        </p:blipFill>
        <p:spPr>
          <a:xfrm>
            <a:off x="4964521" y="4131496"/>
            <a:ext cx="3264257" cy="2726504"/>
          </a:xfrm>
          <a:prstGeom prst="rect">
            <a:avLst/>
          </a:prstGeom>
        </p:spPr>
      </p:pic>
      <p:pic>
        <p:nvPicPr>
          <p:cNvPr id="6" name="Picture 5"/>
          <p:cNvPicPr>
            <a:picLocks noChangeAspect="1"/>
          </p:cNvPicPr>
          <p:nvPr/>
        </p:nvPicPr>
        <p:blipFill>
          <a:blip r:embed="rId4"/>
          <a:stretch>
            <a:fillRect/>
          </a:stretch>
        </p:blipFill>
        <p:spPr>
          <a:xfrm>
            <a:off x="926572" y="1445846"/>
            <a:ext cx="7046353" cy="2685650"/>
          </a:xfrm>
          <a:prstGeom prst="rect">
            <a:avLst/>
          </a:prstGeom>
        </p:spPr>
      </p:pic>
      <p:sp>
        <p:nvSpPr>
          <p:cNvPr id="3" name="TextBox 2"/>
          <p:cNvSpPr txBox="1"/>
          <p:nvPr/>
        </p:nvSpPr>
        <p:spPr>
          <a:xfrm>
            <a:off x="158164" y="4617585"/>
            <a:ext cx="4291584" cy="1600438"/>
          </a:xfrm>
          <a:prstGeom prst="rect">
            <a:avLst/>
          </a:prstGeom>
          <a:noFill/>
        </p:spPr>
        <p:txBody>
          <a:bodyPr wrap="square" rtlCol="0">
            <a:spAutoFit/>
          </a:bodyPr>
          <a:lstStyle/>
          <a:p>
            <a:r>
              <a:rPr lang="en-US" sz="1600" dirty="0"/>
              <a:t>Calibrated at Aerospace Corporation at 26 </a:t>
            </a:r>
            <a:r>
              <a:rPr lang="en-US" sz="1600" dirty="0" err="1"/>
              <a:t>deg</a:t>
            </a:r>
            <a:r>
              <a:rPr lang="en-US" sz="1600" dirty="0"/>
              <a:t> C with a 100 Curie Cobalt-60 Irradiator at 0.82 m from the source.   Each </a:t>
            </a:r>
            <a:r>
              <a:rPr lang="en-US" sz="1600" dirty="0" err="1"/>
              <a:t>microdosimeter</a:t>
            </a:r>
            <a:r>
              <a:rPr lang="en-US" sz="1600" dirty="0"/>
              <a:t> was exposed at a rate of 32,778 </a:t>
            </a:r>
            <a:r>
              <a:rPr lang="en-US" sz="1600" dirty="0" err="1"/>
              <a:t>urads</a:t>
            </a:r>
            <a:r>
              <a:rPr lang="en-US" sz="1600" dirty="0"/>
              <a:t>/sec for 90 seconds.</a:t>
            </a:r>
          </a:p>
          <a:p>
            <a:endParaRPr lang="en-US" dirty="0"/>
          </a:p>
        </p:txBody>
      </p:sp>
    </p:spTree>
    <p:extLst>
      <p:ext uri="{BB962C8B-B14F-4D97-AF65-F5344CB8AC3E}">
        <p14:creationId xmlns:p14="http://schemas.microsoft.com/office/powerpoint/2010/main" val="3419020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3892245627"/>
              </p:ext>
            </p:extLst>
          </p:nvPr>
        </p:nvGraphicFramePr>
        <p:xfrm>
          <a:off x="359513" y="1310184"/>
          <a:ext cx="8620714" cy="544440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fontScale="90000"/>
          </a:bodyPr>
          <a:lstStyle/>
          <a:p>
            <a:r>
              <a:rPr lang="en-US" dirty="0"/>
              <a:t>Z-Grade Radiation Shielding Compared to Baseline Aluminum</a:t>
            </a:r>
          </a:p>
        </p:txBody>
      </p:sp>
      <p:sp>
        <p:nvSpPr>
          <p:cNvPr id="6" name="TextBox 5"/>
          <p:cNvSpPr txBox="1"/>
          <p:nvPr/>
        </p:nvSpPr>
        <p:spPr>
          <a:xfrm>
            <a:off x="5449759" y="2312436"/>
            <a:ext cx="2624087" cy="1323439"/>
          </a:xfrm>
          <a:prstGeom prst="rect">
            <a:avLst/>
          </a:prstGeom>
          <a:noFill/>
        </p:spPr>
        <p:txBody>
          <a:bodyPr wrap="square" rtlCol="0">
            <a:spAutoFit/>
          </a:bodyPr>
          <a:lstStyle/>
          <a:p>
            <a:r>
              <a:rPr lang="en-US" sz="1600" dirty="0"/>
              <a:t>Total ionizing dose over a 17 day accumulation period</a:t>
            </a:r>
          </a:p>
          <a:p>
            <a:endParaRPr lang="en-US" sz="1600" dirty="0"/>
          </a:p>
          <a:p>
            <a:r>
              <a:rPr lang="en-US" sz="1600" dirty="0"/>
              <a:t>Polar Low Earth Orbit, 85 </a:t>
            </a:r>
            <a:r>
              <a:rPr lang="en-US" sz="1600" dirty="0" err="1"/>
              <a:t>deg</a:t>
            </a:r>
            <a:r>
              <a:rPr lang="en-US" sz="1600" dirty="0"/>
              <a:t> inclination, 500 km altitude</a:t>
            </a:r>
          </a:p>
        </p:txBody>
      </p:sp>
      <p:sp>
        <p:nvSpPr>
          <p:cNvPr id="7" name="TextBox 6"/>
          <p:cNvSpPr txBox="1"/>
          <p:nvPr/>
        </p:nvSpPr>
        <p:spPr>
          <a:xfrm>
            <a:off x="1686284" y="2683483"/>
            <a:ext cx="921270" cy="276999"/>
          </a:xfrm>
          <a:prstGeom prst="rect">
            <a:avLst/>
          </a:prstGeom>
          <a:noFill/>
        </p:spPr>
        <p:txBody>
          <a:bodyPr wrap="square" rtlCol="0">
            <a:spAutoFit/>
          </a:bodyPr>
          <a:lstStyle/>
          <a:p>
            <a:r>
              <a:rPr lang="en-US" sz="1200" dirty="0"/>
              <a:t>Al </a:t>
            </a:r>
            <a:r>
              <a:rPr lang="en-US" sz="1000" dirty="0"/>
              <a:t>(0.465 cm)</a:t>
            </a:r>
          </a:p>
        </p:txBody>
      </p:sp>
      <p:sp>
        <p:nvSpPr>
          <p:cNvPr id="8" name="TextBox 7"/>
          <p:cNvSpPr txBox="1"/>
          <p:nvPr/>
        </p:nvSpPr>
        <p:spPr>
          <a:xfrm>
            <a:off x="2664684" y="2821983"/>
            <a:ext cx="1013419" cy="276999"/>
          </a:xfrm>
          <a:prstGeom prst="rect">
            <a:avLst/>
          </a:prstGeom>
          <a:noFill/>
        </p:spPr>
        <p:txBody>
          <a:bodyPr wrap="none" rtlCol="0">
            <a:spAutoFit/>
          </a:bodyPr>
          <a:lstStyle/>
          <a:p>
            <a:r>
              <a:rPr lang="en-US" sz="1200" dirty="0" err="1"/>
              <a:t>AlTi</a:t>
            </a:r>
            <a:r>
              <a:rPr lang="en-US" sz="1200" dirty="0"/>
              <a:t> </a:t>
            </a:r>
            <a:r>
              <a:rPr lang="en-US" sz="1000" dirty="0"/>
              <a:t>(0.378 cm)</a:t>
            </a:r>
          </a:p>
        </p:txBody>
      </p:sp>
      <p:sp>
        <p:nvSpPr>
          <p:cNvPr id="9" name="TextBox 8"/>
          <p:cNvSpPr txBox="1"/>
          <p:nvPr/>
        </p:nvSpPr>
        <p:spPr>
          <a:xfrm>
            <a:off x="3462167" y="3364256"/>
            <a:ext cx="742511" cy="430887"/>
          </a:xfrm>
          <a:prstGeom prst="rect">
            <a:avLst/>
          </a:prstGeom>
          <a:noFill/>
        </p:spPr>
        <p:txBody>
          <a:bodyPr wrap="none" rtlCol="0">
            <a:spAutoFit/>
          </a:bodyPr>
          <a:lstStyle/>
          <a:p>
            <a:r>
              <a:rPr lang="en-US" sz="1200" dirty="0" err="1"/>
              <a:t>AlTiTa</a:t>
            </a:r>
            <a:endParaRPr lang="en-US" sz="1200" dirty="0"/>
          </a:p>
          <a:p>
            <a:r>
              <a:rPr lang="en-US" sz="1000" dirty="0"/>
              <a:t>(0.429 cm)</a:t>
            </a:r>
          </a:p>
        </p:txBody>
      </p:sp>
      <p:sp>
        <p:nvSpPr>
          <p:cNvPr id="10" name="TextBox 9"/>
          <p:cNvSpPr txBox="1"/>
          <p:nvPr/>
        </p:nvSpPr>
        <p:spPr>
          <a:xfrm>
            <a:off x="2126791" y="3344786"/>
            <a:ext cx="902811" cy="276999"/>
          </a:xfrm>
          <a:prstGeom prst="rect">
            <a:avLst/>
          </a:prstGeom>
          <a:noFill/>
        </p:spPr>
        <p:txBody>
          <a:bodyPr wrap="none" rtlCol="0">
            <a:spAutoFit/>
          </a:bodyPr>
          <a:lstStyle/>
          <a:p>
            <a:r>
              <a:rPr lang="en-US" sz="1200" dirty="0"/>
              <a:t>Al </a:t>
            </a:r>
            <a:r>
              <a:rPr lang="en-US" sz="1000" dirty="0"/>
              <a:t>(0.624 cm)</a:t>
            </a:r>
          </a:p>
        </p:txBody>
      </p:sp>
      <p:sp>
        <p:nvSpPr>
          <p:cNvPr id="12" name="TextBox 11"/>
          <p:cNvSpPr txBox="1"/>
          <p:nvPr/>
        </p:nvSpPr>
        <p:spPr>
          <a:xfrm>
            <a:off x="4346505" y="4403927"/>
            <a:ext cx="837089" cy="276999"/>
          </a:xfrm>
          <a:prstGeom prst="rect">
            <a:avLst/>
          </a:prstGeom>
          <a:noFill/>
        </p:spPr>
        <p:txBody>
          <a:bodyPr wrap="none" rtlCol="0">
            <a:spAutoFit/>
          </a:bodyPr>
          <a:lstStyle/>
          <a:p>
            <a:r>
              <a:rPr lang="en-US" sz="1200" dirty="0"/>
              <a:t>Al </a:t>
            </a:r>
            <a:r>
              <a:rPr lang="en-US" sz="1000" dirty="0"/>
              <a:t>(1.11 cm)</a:t>
            </a:r>
          </a:p>
        </p:txBody>
      </p:sp>
      <p:sp>
        <p:nvSpPr>
          <p:cNvPr id="13" name="TextBox 12"/>
          <p:cNvSpPr txBox="1"/>
          <p:nvPr/>
        </p:nvSpPr>
        <p:spPr>
          <a:xfrm>
            <a:off x="7391689" y="4738076"/>
            <a:ext cx="837089" cy="276999"/>
          </a:xfrm>
          <a:prstGeom prst="rect">
            <a:avLst/>
          </a:prstGeom>
          <a:noFill/>
        </p:spPr>
        <p:txBody>
          <a:bodyPr wrap="none" rtlCol="0">
            <a:spAutoFit/>
          </a:bodyPr>
          <a:lstStyle/>
          <a:p>
            <a:r>
              <a:rPr lang="en-US" sz="1200" dirty="0"/>
              <a:t>Al </a:t>
            </a:r>
            <a:r>
              <a:rPr lang="en-US" sz="1000" dirty="0"/>
              <a:t>(2.22 cm)</a:t>
            </a:r>
          </a:p>
        </p:txBody>
      </p:sp>
      <p:sp>
        <p:nvSpPr>
          <p:cNvPr id="14" name="TextBox 13"/>
          <p:cNvSpPr txBox="1"/>
          <p:nvPr/>
        </p:nvSpPr>
        <p:spPr>
          <a:xfrm>
            <a:off x="4384605" y="3588249"/>
            <a:ext cx="1150443" cy="276999"/>
          </a:xfrm>
          <a:prstGeom prst="rect">
            <a:avLst/>
          </a:prstGeom>
          <a:noFill/>
        </p:spPr>
        <p:txBody>
          <a:bodyPr wrap="none" rtlCol="0">
            <a:spAutoFit/>
          </a:bodyPr>
          <a:lstStyle/>
          <a:p>
            <a:r>
              <a:rPr lang="en-US" sz="1200" dirty="0" err="1"/>
              <a:t>AlTiTa</a:t>
            </a:r>
            <a:r>
              <a:rPr lang="en-US" sz="1200" dirty="0"/>
              <a:t> </a:t>
            </a:r>
            <a:r>
              <a:rPr lang="en-US" sz="1000" dirty="0"/>
              <a:t>(0.483 cm)</a:t>
            </a:r>
          </a:p>
        </p:txBody>
      </p:sp>
    </p:spTree>
    <p:extLst>
      <p:ext uri="{BB962C8B-B14F-4D97-AF65-F5344CB8AC3E}">
        <p14:creationId xmlns:p14="http://schemas.microsoft.com/office/powerpoint/2010/main" val="2595178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r="6780"/>
          <a:stretch/>
        </p:blipFill>
        <p:spPr>
          <a:xfrm>
            <a:off x="142670" y="3893180"/>
            <a:ext cx="4362656" cy="2964820"/>
          </a:xfrm>
          <a:prstGeom prst="rect">
            <a:avLst/>
          </a:prstGeom>
        </p:spPr>
      </p:pic>
      <p:pic>
        <p:nvPicPr>
          <p:cNvPr id="7" name="Picture 6"/>
          <p:cNvPicPr>
            <a:picLocks noChangeAspect="1"/>
          </p:cNvPicPr>
          <p:nvPr/>
        </p:nvPicPr>
        <p:blipFill>
          <a:blip r:embed="rId4"/>
          <a:stretch>
            <a:fillRect/>
          </a:stretch>
        </p:blipFill>
        <p:spPr>
          <a:xfrm>
            <a:off x="4555676" y="4161687"/>
            <a:ext cx="4392788" cy="2500025"/>
          </a:xfrm>
          <a:prstGeom prst="rect">
            <a:avLst/>
          </a:prstGeom>
        </p:spPr>
      </p:pic>
      <p:pic>
        <p:nvPicPr>
          <p:cNvPr id="4" name="Picture 3"/>
          <p:cNvPicPr>
            <a:picLocks noChangeAspect="1"/>
          </p:cNvPicPr>
          <p:nvPr/>
        </p:nvPicPr>
        <p:blipFill>
          <a:blip r:embed="rId5"/>
          <a:stretch>
            <a:fillRect/>
          </a:stretch>
        </p:blipFill>
        <p:spPr>
          <a:xfrm>
            <a:off x="429078" y="1306018"/>
            <a:ext cx="3997390" cy="2517934"/>
          </a:xfrm>
          <a:prstGeom prst="rect">
            <a:avLst/>
          </a:prstGeom>
        </p:spPr>
      </p:pic>
      <p:sp>
        <p:nvSpPr>
          <p:cNvPr id="2" name="Title 1"/>
          <p:cNvSpPr>
            <a:spLocks noGrp="1"/>
          </p:cNvSpPr>
          <p:nvPr>
            <p:ph type="title"/>
          </p:nvPr>
        </p:nvSpPr>
        <p:spPr>
          <a:xfrm>
            <a:off x="704710" y="146677"/>
            <a:ext cx="7869266" cy="800009"/>
          </a:xfrm>
        </p:spPr>
        <p:txBody>
          <a:bodyPr>
            <a:normAutofit fontScale="90000"/>
          </a:bodyPr>
          <a:lstStyle/>
          <a:p>
            <a:r>
              <a:rPr lang="en-US" dirty="0"/>
              <a:t>Dosimetry with the South Atlantic Anomaly (SAA)</a:t>
            </a:r>
          </a:p>
        </p:txBody>
      </p:sp>
      <p:pic>
        <p:nvPicPr>
          <p:cNvPr id="11" name="Content Placeholder 10"/>
          <p:cNvPicPr>
            <a:picLocks noGrp="1" noChangeAspect="1"/>
          </p:cNvPicPr>
          <p:nvPr>
            <p:ph sz="half" idx="2"/>
          </p:nvPr>
        </p:nvPicPr>
        <p:blipFill rotWithShape="1">
          <a:blip r:embed="rId6">
            <a:extLst>
              <a:ext uri="{28A0092B-C50C-407E-A947-70E740481C1C}">
                <a14:useLocalDpi xmlns:a14="http://schemas.microsoft.com/office/drawing/2010/main" val="0"/>
              </a:ext>
            </a:extLst>
          </a:blip>
          <a:srcRect l="767" r="1824" b="5747"/>
          <a:stretch/>
        </p:blipFill>
        <p:spPr>
          <a:xfrm>
            <a:off x="5143500" y="1474244"/>
            <a:ext cx="3691890" cy="2000476"/>
          </a:xfrm>
        </p:spPr>
      </p:pic>
      <p:sp>
        <p:nvSpPr>
          <p:cNvPr id="13" name="TextBox 12"/>
          <p:cNvSpPr txBox="1"/>
          <p:nvPr/>
        </p:nvSpPr>
        <p:spPr>
          <a:xfrm>
            <a:off x="7549488" y="1351133"/>
            <a:ext cx="1204176" cy="246221"/>
          </a:xfrm>
          <a:prstGeom prst="rect">
            <a:avLst/>
          </a:prstGeom>
          <a:noFill/>
        </p:spPr>
        <p:txBody>
          <a:bodyPr wrap="none" rtlCol="0">
            <a:spAutoFit/>
          </a:bodyPr>
          <a:lstStyle/>
          <a:p>
            <a:r>
              <a:rPr lang="en-US" sz="1000" dirty="0"/>
              <a:t>Image Credit: NASA</a:t>
            </a:r>
          </a:p>
        </p:txBody>
      </p:sp>
      <p:sp>
        <p:nvSpPr>
          <p:cNvPr id="16" name="TextBox 15"/>
          <p:cNvSpPr txBox="1">
            <a:spLocks noChangeAspect="1"/>
          </p:cNvSpPr>
          <p:nvPr/>
        </p:nvSpPr>
        <p:spPr>
          <a:xfrm>
            <a:off x="4601945" y="3658253"/>
            <a:ext cx="4639201" cy="338554"/>
          </a:xfrm>
          <a:prstGeom prst="rect">
            <a:avLst/>
          </a:prstGeom>
          <a:noFill/>
        </p:spPr>
        <p:txBody>
          <a:bodyPr wrap="square" rtlCol="0">
            <a:spAutoFit/>
          </a:bodyPr>
          <a:lstStyle/>
          <a:p>
            <a:r>
              <a:rPr lang="en-US" sz="1600" dirty="0"/>
              <a:t>Shielding Samples Behind </a:t>
            </a:r>
            <a:r>
              <a:rPr lang="en-US" sz="1600" kern="0" dirty="0" err="1">
                <a:solidFill>
                  <a:prstClr val="black"/>
                </a:solidFill>
                <a:latin typeface="Symbol" panose="05050102010706020507" pitchFamily="18" charset="2"/>
              </a:rPr>
              <a:t>m</a:t>
            </a:r>
            <a:r>
              <a:rPr lang="en-US" sz="1600" kern="0" dirty="0" err="1">
                <a:solidFill>
                  <a:prstClr val="black"/>
                </a:solidFill>
              </a:rPr>
              <a:t>Dosimeters</a:t>
            </a:r>
            <a:r>
              <a:rPr lang="en-US" sz="1600" kern="0" dirty="0">
                <a:solidFill>
                  <a:prstClr val="black"/>
                </a:solidFill>
              </a:rPr>
              <a:t> (</a:t>
            </a:r>
            <a:r>
              <a:rPr lang="en-US" sz="1600" kern="0" dirty="0" err="1">
                <a:solidFill>
                  <a:prstClr val="black"/>
                </a:solidFill>
                <a:latin typeface="Symbol" panose="05050102010706020507" pitchFamily="18" charset="2"/>
              </a:rPr>
              <a:t>m</a:t>
            </a:r>
            <a:r>
              <a:rPr lang="en-US" sz="1600" kern="0" dirty="0" err="1">
                <a:solidFill>
                  <a:prstClr val="black"/>
                </a:solidFill>
              </a:rPr>
              <a:t>DOS</a:t>
            </a:r>
            <a:r>
              <a:rPr lang="en-US" sz="1600" kern="0" dirty="0">
                <a:solidFill>
                  <a:prstClr val="black"/>
                </a:solidFill>
              </a:rPr>
              <a:t>)s</a:t>
            </a:r>
            <a:endParaRPr lang="en-US" sz="1600" dirty="0"/>
          </a:p>
        </p:txBody>
      </p:sp>
      <p:sp>
        <p:nvSpPr>
          <p:cNvPr id="14" name="TextBox 13"/>
          <p:cNvSpPr txBox="1"/>
          <p:nvPr/>
        </p:nvSpPr>
        <p:spPr>
          <a:xfrm>
            <a:off x="6220645" y="3451726"/>
            <a:ext cx="1696683" cy="276999"/>
          </a:xfrm>
          <a:prstGeom prst="rect">
            <a:avLst/>
          </a:prstGeom>
          <a:noFill/>
        </p:spPr>
        <p:txBody>
          <a:bodyPr wrap="none" rtlCol="0">
            <a:spAutoFit/>
          </a:bodyPr>
          <a:lstStyle/>
          <a:p>
            <a:r>
              <a:rPr lang="en-US" sz="1200" dirty="0"/>
              <a:t>Relative Radiation levels</a:t>
            </a:r>
          </a:p>
        </p:txBody>
      </p:sp>
      <p:sp>
        <p:nvSpPr>
          <p:cNvPr id="17" name="TextBox 16"/>
          <p:cNvSpPr txBox="1"/>
          <p:nvPr/>
        </p:nvSpPr>
        <p:spPr>
          <a:xfrm>
            <a:off x="5005724" y="3047725"/>
            <a:ext cx="276038" cy="307777"/>
          </a:xfrm>
          <a:prstGeom prst="rect">
            <a:avLst/>
          </a:prstGeom>
          <a:noFill/>
        </p:spPr>
        <p:txBody>
          <a:bodyPr wrap="none" rtlCol="0">
            <a:spAutoFit/>
          </a:bodyPr>
          <a:lstStyle/>
          <a:p>
            <a:r>
              <a:rPr lang="en-US" sz="1400" dirty="0"/>
              <a:t>0</a:t>
            </a:r>
          </a:p>
        </p:txBody>
      </p:sp>
      <p:sp>
        <p:nvSpPr>
          <p:cNvPr id="20" name="TextBox 19"/>
          <p:cNvSpPr txBox="1"/>
          <p:nvPr/>
        </p:nvSpPr>
        <p:spPr>
          <a:xfrm>
            <a:off x="8573976" y="3018216"/>
            <a:ext cx="458780" cy="307777"/>
          </a:xfrm>
          <a:prstGeom prst="rect">
            <a:avLst/>
          </a:prstGeom>
          <a:noFill/>
        </p:spPr>
        <p:txBody>
          <a:bodyPr wrap="none" rtlCol="0">
            <a:spAutoFit/>
          </a:bodyPr>
          <a:lstStyle/>
          <a:p>
            <a:r>
              <a:rPr lang="en-US" sz="1400" dirty="0"/>
              <a:t>100</a:t>
            </a:r>
          </a:p>
        </p:txBody>
      </p:sp>
      <p:cxnSp>
        <p:nvCxnSpPr>
          <p:cNvPr id="18" name="Straight Arrow Connector 17"/>
          <p:cNvCxnSpPr/>
          <p:nvPr/>
        </p:nvCxnSpPr>
        <p:spPr>
          <a:xfrm>
            <a:off x="1163797" y="2928132"/>
            <a:ext cx="419100" cy="390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44136" y="2657542"/>
            <a:ext cx="718082" cy="307777"/>
          </a:xfrm>
          <a:prstGeom prst="rect">
            <a:avLst/>
          </a:prstGeom>
          <a:noFill/>
        </p:spPr>
        <p:txBody>
          <a:bodyPr wrap="none" rtlCol="0">
            <a:spAutoFit/>
          </a:bodyPr>
          <a:lstStyle/>
          <a:p>
            <a:r>
              <a:rPr lang="en-US" sz="1400" dirty="0"/>
              <a:t>1</a:t>
            </a:r>
            <a:r>
              <a:rPr lang="en-US" sz="1400" baseline="30000" dirty="0"/>
              <a:t>st</a:t>
            </a:r>
            <a:r>
              <a:rPr lang="en-US" sz="1400" dirty="0"/>
              <a:t> Pass</a:t>
            </a:r>
          </a:p>
        </p:txBody>
      </p:sp>
      <p:cxnSp>
        <p:nvCxnSpPr>
          <p:cNvPr id="24" name="Straight Arrow Connector 23"/>
          <p:cNvCxnSpPr/>
          <p:nvPr/>
        </p:nvCxnSpPr>
        <p:spPr>
          <a:xfrm flipH="1" flipV="1">
            <a:off x="2053279" y="2576713"/>
            <a:ext cx="413034" cy="4694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2059005" y="3032416"/>
            <a:ext cx="2099486" cy="307777"/>
          </a:xfrm>
          <a:prstGeom prst="rect">
            <a:avLst/>
          </a:prstGeom>
          <a:noFill/>
        </p:spPr>
        <p:txBody>
          <a:bodyPr wrap="none" rtlCol="0">
            <a:spAutoFit/>
          </a:bodyPr>
          <a:lstStyle/>
          <a:p>
            <a:r>
              <a:rPr lang="en-US" sz="1400" dirty="0"/>
              <a:t>2</a:t>
            </a:r>
            <a:r>
              <a:rPr lang="en-US" sz="1400" baseline="30000" dirty="0"/>
              <a:t>nd</a:t>
            </a:r>
            <a:r>
              <a:rPr lang="en-US" sz="1400" dirty="0"/>
              <a:t> Pass (near SAA Center)</a:t>
            </a:r>
          </a:p>
        </p:txBody>
      </p:sp>
      <p:sp>
        <p:nvSpPr>
          <p:cNvPr id="29" name="TextBox 28"/>
          <p:cNvSpPr txBox="1"/>
          <p:nvPr/>
        </p:nvSpPr>
        <p:spPr>
          <a:xfrm>
            <a:off x="2411713" y="1696589"/>
            <a:ext cx="1755994" cy="338554"/>
          </a:xfrm>
          <a:prstGeom prst="rect">
            <a:avLst/>
          </a:prstGeom>
          <a:noFill/>
        </p:spPr>
        <p:txBody>
          <a:bodyPr wrap="none" rtlCol="0">
            <a:spAutoFit/>
          </a:bodyPr>
          <a:lstStyle/>
          <a:p>
            <a:r>
              <a:rPr lang="en-US" sz="1600" dirty="0" err="1"/>
              <a:t>AlTiTa</a:t>
            </a:r>
            <a:r>
              <a:rPr lang="en-US" sz="1600" dirty="0"/>
              <a:t> (2.08 g/cm</a:t>
            </a:r>
            <a:r>
              <a:rPr lang="en-US" sz="1600" baseline="30000" dirty="0"/>
              <a:t>2</a:t>
            </a:r>
            <a:r>
              <a:rPr lang="en-US" sz="1600" dirty="0"/>
              <a:t>)</a:t>
            </a:r>
          </a:p>
        </p:txBody>
      </p:sp>
      <p:sp>
        <p:nvSpPr>
          <p:cNvPr id="31" name="TextBox 30"/>
          <p:cNvSpPr txBox="1"/>
          <p:nvPr/>
        </p:nvSpPr>
        <p:spPr>
          <a:xfrm>
            <a:off x="1293128" y="1804022"/>
            <a:ext cx="735394" cy="307777"/>
          </a:xfrm>
          <a:prstGeom prst="rect">
            <a:avLst/>
          </a:prstGeom>
          <a:noFill/>
        </p:spPr>
        <p:txBody>
          <a:bodyPr wrap="none" rtlCol="0">
            <a:spAutoFit/>
          </a:bodyPr>
          <a:lstStyle/>
          <a:p>
            <a:r>
              <a:rPr lang="en-US" sz="1400" dirty="0"/>
              <a:t>3</a:t>
            </a:r>
            <a:r>
              <a:rPr lang="en-US" sz="1400" baseline="30000" dirty="0"/>
              <a:t>rd</a:t>
            </a:r>
            <a:r>
              <a:rPr lang="en-US" sz="1400" dirty="0"/>
              <a:t> Pass</a:t>
            </a:r>
          </a:p>
        </p:txBody>
      </p:sp>
      <p:cxnSp>
        <p:nvCxnSpPr>
          <p:cNvPr id="32" name="Straight Arrow Connector 31"/>
          <p:cNvCxnSpPr/>
          <p:nvPr/>
        </p:nvCxnSpPr>
        <p:spPr>
          <a:xfrm>
            <a:off x="1988996" y="1962449"/>
            <a:ext cx="324419" cy="1615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1049512" y="5730078"/>
            <a:ext cx="419100" cy="390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23107" y="5419965"/>
            <a:ext cx="718082" cy="307777"/>
          </a:xfrm>
          <a:prstGeom prst="rect">
            <a:avLst/>
          </a:prstGeom>
          <a:noFill/>
        </p:spPr>
        <p:txBody>
          <a:bodyPr wrap="none" rtlCol="0">
            <a:spAutoFit/>
          </a:bodyPr>
          <a:lstStyle/>
          <a:p>
            <a:r>
              <a:rPr lang="en-US" sz="1400" dirty="0"/>
              <a:t>1</a:t>
            </a:r>
            <a:r>
              <a:rPr lang="en-US" sz="1400" baseline="30000" dirty="0"/>
              <a:t>st</a:t>
            </a:r>
            <a:r>
              <a:rPr lang="en-US" sz="1400" dirty="0"/>
              <a:t> Pass</a:t>
            </a:r>
          </a:p>
        </p:txBody>
      </p:sp>
      <p:cxnSp>
        <p:nvCxnSpPr>
          <p:cNvPr id="36" name="Straight Arrow Connector 35"/>
          <p:cNvCxnSpPr/>
          <p:nvPr/>
        </p:nvCxnSpPr>
        <p:spPr>
          <a:xfrm flipH="1" flipV="1">
            <a:off x="2010575" y="5339136"/>
            <a:ext cx="413034" cy="4694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1933037" y="5765849"/>
            <a:ext cx="2099486" cy="307777"/>
          </a:xfrm>
          <a:prstGeom prst="rect">
            <a:avLst/>
          </a:prstGeom>
          <a:noFill/>
        </p:spPr>
        <p:txBody>
          <a:bodyPr wrap="none" rtlCol="0">
            <a:spAutoFit/>
          </a:bodyPr>
          <a:lstStyle/>
          <a:p>
            <a:r>
              <a:rPr lang="en-US" sz="1400" dirty="0"/>
              <a:t>2</a:t>
            </a:r>
            <a:r>
              <a:rPr lang="en-US" sz="1400" baseline="30000" dirty="0"/>
              <a:t>nd</a:t>
            </a:r>
            <a:r>
              <a:rPr lang="en-US" sz="1400" dirty="0"/>
              <a:t> Pass (near SAA Center)</a:t>
            </a:r>
          </a:p>
        </p:txBody>
      </p:sp>
      <p:sp>
        <p:nvSpPr>
          <p:cNvPr id="38" name="TextBox 37"/>
          <p:cNvSpPr txBox="1"/>
          <p:nvPr/>
        </p:nvSpPr>
        <p:spPr>
          <a:xfrm>
            <a:off x="1215200" y="4452042"/>
            <a:ext cx="735394" cy="307777"/>
          </a:xfrm>
          <a:prstGeom prst="rect">
            <a:avLst/>
          </a:prstGeom>
          <a:noFill/>
        </p:spPr>
        <p:txBody>
          <a:bodyPr wrap="none" rtlCol="0">
            <a:spAutoFit/>
          </a:bodyPr>
          <a:lstStyle/>
          <a:p>
            <a:r>
              <a:rPr lang="en-US" sz="1400" dirty="0"/>
              <a:t>3</a:t>
            </a:r>
            <a:r>
              <a:rPr lang="en-US" sz="1400" baseline="30000" dirty="0"/>
              <a:t>rd</a:t>
            </a:r>
            <a:r>
              <a:rPr lang="en-US" sz="1400" dirty="0"/>
              <a:t> Pass</a:t>
            </a:r>
          </a:p>
        </p:txBody>
      </p:sp>
      <p:cxnSp>
        <p:nvCxnSpPr>
          <p:cNvPr id="39" name="Straight Arrow Connector 38"/>
          <p:cNvCxnSpPr/>
          <p:nvPr/>
        </p:nvCxnSpPr>
        <p:spPr>
          <a:xfrm>
            <a:off x="1861360" y="4723444"/>
            <a:ext cx="407509" cy="1728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2822466" y="4161688"/>
            <a:ext cx="1589731" cy="369332"/>
          </a:xfrm>
          <a:prstGeom prst="rect">
            <a:avLst/>
          </a:prstGeom>
        </p:spPr>
        <p:txBody>
          <a:bodyPr wrap="none">
            <a:spAutoFit/>
          </a:bodyPr>
          <a:lstStyle/>
          <a:p>
            <a:r>
              <a:rPr lang="en-US" dirty="0"/>
              <a:t>Al (1.69 g/cm</a:t>
            </a:r>
            <a:r>
              <a:rPr lang="en-US" baseline="30000" dirty="0"/>
              <a:t>2</a:t>
            </a:r>
            <a:r>
              <a:rPr lang="en-US" dirty="0"/>
              <a:t>)</a:t>
            </a:r>
          </a:p>
        </p:txBody>
      </p:sp>
      <p:cxnSp>
        <p:nvCxnSpPr>
          <p:cNvPr id="41" name="Straight Arrow Connector 40"/>
          <p:cNvCxnSpPr/>
          <p:nvPr/>
        </p:nvCxnSpPr>
        <p:spPr>
          <a:xfrm>
            <a:off x="5247485" y="5783236"/>
            <a:ext cx="419100" cy="3905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4758976" y="5552070"/>
            <a:ext cx="718082" cy="307777"/>
          </a:xfrm>
          <a:prstGeom prst="rect">
            <a:avLst/>
          </a:prstGeom>
          <a:noFill/>
        </p:spPr>
        <p:txBody>
          <a:bodyPr wrap="none" rtlCol="0">
            <a:spAutoFit/>
          </a:bodyPr>
          <a:lstStyle/>
          <a:p>
            <a:r>
              <a:rPr lang="en-US" sz="1400" dirty="0"/>
              <a:t>1</a:t>
            </a:r>
            <a:r>
              <a:rPr lang="en-US" sz="1400" baseline="30000" dirty="0"/>
              <a:t>st</a:t>
            </a:r>
            <a:r>
              <a:rPr lang="en-US" sz="1400" dirty="0"/>
              <a:t> Pass</a:t>
            </a:r>
          </a:p>
        </p:txBody>
      </p:sp>
      <p:cxnSp>
        <p:nvCxnSpPr>
          <p:cNvPr id="43" name="Straight Arrow Connector 42"/>
          <p:cNvCxnSpPr/>
          <p:nvPr/>
        </p:nvCxnSpPr>
        <p:spPr>
          <a:xfrm flipH="1" flipV="1">
            <a:off x="6307015" y="5654156"/>
            <a:ext cx="601634" cy="2577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307015" y="5937196"/>
            <a:ext cx="2099486" cy="307777"/>
          </a:xfrm>
          <a:prstGeom prst="rect">
            <a:avLst/>
          </a:prstGeom>
          <a:noFill/>
        </p:spPr>
        <p:txBody>
          <a:bodyPr wrap="none" rtlCol="0">
            <a:spAutoFit/>
          </a:bodyPr>
          <a:lstStyle/>
          <a:p>
            <a:r>
              <a:rPr lang="en-US" sz="1400" dirty="0"/>
              <a:t>2</a:t>
            </a:r>
            <a:r>
              <a:rPr lang="en-US" sz="1400" baseline="30000" dirty="0"/>
              <a:t>nd</a:t>
            </a:r>
            <a:r>
              <a:rPr lang="en-US" sz="1400" dirty="0"/>
              <a:t> Pass (near SAA Center)</a:t>
            </a:r>
          </a:p>
        </p:txBody>
      </p:sp>
      <p:sp>
        <p:nvSpPr>
          <p:cNvPr id="45" name="TextBox 44"/>
          <p:cNvSpPr txBox="1"/>
          <p:nvPr/>
        </p:nvSpPr>
        <p:spPr>
          <a:xfrm>
            <a:off x="5714920" y="4417596"/>
            <a:ext cx="735394" cy="307777"/>
          </a:xfrm>
          <a:prstGeom prst="rect">
            <a:avLst/>
          </a:prstGeom>
          <a:noFill/>
        </p:spPr>
        <p:txBody>
          <a:bodyPr wrap="none" rtlCol="0">
            <a:spAutoFit/>
          </a:bodyPr>
          <a:lstStyle/>
          <a:p>
            <a:r>
              <a:rPr lang="en-US" sz="1400" dirty="0"/>
              <a:t>3</a:t>
            </a:r>
            <a:r>
              <a:rPr lang="en-US" sz="1400" baseline="30000" dirty="0"/>
              <a:t>rd</a:t>
            </a:r>
            <a:r>
              <a:rPr lang="en-US" sz="1400" dirty="0"/>
              <a:t> Pass</a:t>
            </a:r>
          </a:p>
        </p:txBody>
      </p:sp>
      <p:cxnSp>
        <p:nvCxnSpPr>
          <p:cNvPr id="46" name="Straight Arrow Connector 45"/>
          <p:cNvCxnSpPr/>
          <p:nvPr/>
        </p:nvCxnSpPr>
        <p:spPr>
          <a:xfrm>
            <a:off x="6308190" y="4701811"/>
            <a:ext cx="299642" cy="3238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7068986" y="4468107"/>
            <a:ext cx="1589731" cy="369332"/>
          </a:xfrm>
          <a:prstGeom prst="rect">
            <a:avLst/>
          </a:prstGeom>
        </p:spPr>
        <p:txBody>
          <a:bodyPr wrap="none">
            <a:spAutoFit/>
          </a:bodyPr>
          <a:lstStyle/>
          <a:p>
            <a:r>
              <a:rPr lang="en-US" dirty="0"/>
              <a:t>Al (6.00 g/cm</a:t>
            </a:r>
            <a:r>
              <a:rPr lang="en-US" baseline="30000" dirty="0"/>
              <a:t>2</a:t>
            </a:r>
            <a:r>
              <a:rPr lang="en-US" dirty="0"/>
              <a:t>)</a:t>
            </a:r>
          </a:p>
        </p:txBody>
      </p:sp>
      <p:sp>
        <p:nvSpPr>
          <p:cNvPr id="54" name="TextBox 53"/>
          <p:cNvSpPr txBox="1"/>
          <p:nvPr/>
        </p:nvSpPr>
        <p:spPr>
          <a:xfrm>
            <a:off x="6529510" y="4219910"/>
            <a:ext cx="1883391" cy="584775"/>
          </a:xfrm>
          <a:prstGeom prst="rect">
            <a:avLst/>
          </a:prstGeom>
          <a:noFill/>
        </p:spPr>
        <p:txBody>
          <a:bodyPr wrap="square" rtlCol="0">
            <a:spAutoFit/>
          </a:bodyPr>
          <a:lstStyle/>
          <a:p>
            <a:r>
              <a:rPr lang="en-US" sz="1400" i="1" dirty="0"/>
              <a:t>Lower total dose rate</a:t>
            </a:r>
          </a:p>
          <a:p>
            <a:endParaRPr lang="en-US" i="1" dirty="0"/>
          </a:p>
        </p:txBody>
      </p:sp>
      <p:sp>
        <p:nvSpPr>
          <p:cNvPr id="56" name="TextBox 55"/>
          <p:cNvSpPr txBox="1"/>
          <p:nvPr/>
        </p:nvSpPr>
        <p:spPr>
          <a:xfrm>
            <a:off x="2371830" y="2402383"/>
            <a:ext cx="2037032" cy="523220"/>
          </a:xfrm>
          <a:prstGeom prst="rect">
            <a:avLst/>
          </a:prstGeom>
          <a:noFill/>
        </p:spPr>
        <p:txBody>
          <a:bodyPr wrap="square" rtlCol="0">
            <a:spAutoFit/>
          </a:bodyPr>
          <a:lstStyle/>
          <a:p>
            <a:r>
              <a:rPr lang="en-US" sz="1400" i="1" dirty="0"/>
              <a:t>Total dose rate similar to Al (1.69 g/cm</a:t>
            </a:r>
            <a:r>
              <a:rPr lang="en-US" sz="1400" i="1" baseline="30000" dirty="0"/>
              <a:t>2</a:t>
            </a:r>
            <a:r>
              <a:rPr lang="en-US" sz="1400" i="1" dirty="0"/>
              <a:t>)</a:t>
            </a:r>
            <a:endParaRPr lang="en-US" sz="1400" i="1" baseline="30000" dirty="0"/>
          </a:p>
        </p:txBody>
      </p:sp>
      <p:sp>
        <p:nvSpPr>
          <p:cNvPr id="57" name="TextBox 56"/>
          <p:cNvSpPr txBox="1"/>
          <p:nvPr/>
        </p:nvSpPr>
        <p:spPr>
          <a:xfrm>
            <a:off x="1861360" y="6073626"/>
            <a:ext cx="2856699" cy="307777"/>
          </a:xfrm>
          <a:prstGeom prst="rect">
            <a:avLst/>
          </a:prstGeom>
          <a:noFill/>
        </p:spPr>
        <p:txBody>
          <a:bodyPr wrap="square" rtlCol="0">
            <a:spAutoFit/>
          </a:bodyPr>
          <a:lstStyle/>
          <a:p>
            <a:r>
              <a:rPr lang="en-US" sz="1400" i="1" dirty="0"/>
              <a:t>Pass differences between samples</a:t>
            </a:r>
          </a:p>
        </p:txBody>
      </p:sp>
    </p:spTree>
    <p:extLst>
      <p:ext uri="{BB962C8B-B14F-4D97-AF65-F5344CB8AC3E}">
        <p14:creationId xmlns:p14="http://schemas.microsoft.com/office/powerpoint/2010/main" val="2276824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626" y="248074"/>
            <a:ext cx="7869266" cy="800009"/>
          </a:xfrm>
        </p:spPr>
        <p:txBody>
          <a:bodyPr>
            <a:normAutofit fontScale="90000"/>
          </a:bodyPr>
          <a:lstStyle/>
          <a:p>
            <a:r>
              <a:rPr lang="en-US" dirty="0"/>
              <a:t>Radiation Measurements over the Poles:  Influenced by Space Weather</a:t>
            </a:r>
          </a:p>
        </p:txBody>
      </p:sp>
      <p:pic>
        <p:nvPicPr>
          <p:cNvPr id="6" name="Picture 5"/>
          <p:cNvPicPr>
            <a:picLocks noChangeAspect="1"/>
          </p:cNvPicPr>
          <p:nvPr/>
        </p:nvPicPr>
        <p:blipFill>
          <a:blip r:embed="rId3"/>
          <a:stretch>
            <a:fillRect/>
          </a:stretch>
        </p:blipFill>
        <p:spPr>
          <a:xfrm>
            <a:off x="140516" y="1504950"/>
            <a:ext cx="8668986" cy="4286250"/>
          </a:xfrm>
          <a:prstGeom prst="rect">
            <a:avLst/>
          </a:prstGeom>
        </p:spPr>
      </p:pic>
      <p:sp>
        <p:nvSpPr>
          <p:cNvPr id="7" name="Rectangle 6"/>
          <p:cNvSpPr/>
          <p:nvPr/>
        </p:nvSpPr>
        <p:spPr bwMode="auto">
          <a:xfrm>
            <a:off x="2828926" y="2152650"/>
            <a:ext cx="876300" cy="3305175"/>
          </a:xfrm>
          <a:prstGeom prst="rect">
            <a:avLst/>
          </a:prstGeom>
          <a:noFill/>
          <a:ln w="25400" cap="flat" cmpd="sng" algn="ctr">
            <a:solidFill>
              <a:srgbClr val="4F81BD">
                <a:shade val="50000"/>
              </a:srgbClr>
            </a:solidFill>
            <a:prstDash val="solid"/>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cxnSp>
        <p:nvCxnSpPr>
          <p:cNvPr id="9" name="Straight Arrow Connector 8"/>
          <p:cNvCxnSpPr/>
          <p:nvPr/>
        </p:nvCxnSpPr>
        <p:spPr>
          <a:xfrm>
            <a:off x="1285875" y="1618676"/>
            <a:ext cx="2066925" cy="20293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20830" y="1320284"/>
            <a:ext cx="1964064" cy="369332"/>
          </a:xfrm>
          <a:prstGeom prst="rect">
            <a:avLst/>
          </a:prstGeom>
          <a:noFill/>
        </p:spPr>
        <p:txBody>
          <a:bodyPr wrap="none" rtlCol="0">
            <a:spAutoFit/>
          </a:bodyPr>
          <a:lstStyle/>
          <a:p>
            <a:r>
              <a:rPr lang="en-US" dirty="0"/>
              <a:t>7/22/19 04:23 UTC</a:t>
            </a:r>
          </a:p>
        </p:txBody>
      </p:sp>
      <p:sp>
        <p:nvSpPr>
          <p:cNvPr id="13" name="Rectangle 12"/>
          <p:cNvSpPr/>
          <p:nvPr/>
        </p:nvSpPr>
        <p:spPr bwMode="auto">
          <a:xfrm>
            <a:off x="4475009" y="2152650"/>
            <a:ext cx="4126066" cy="3405233"/>
          </a:xfrm>
          <a:prstGeom prst="rect">
            <a:avLst/>
          </a:prstGeom>
          <a:noFill/>
          <a:ln w="25400" cap="flat" cmpd="sng" algn="ctr">
            <a:solidFill>
              <a:srgbClr val="4F81BD">
                <a:shade val="50000"/>
              </a:srgbClr>
            </a:solidFill>
            <a:prstDash val="dash"/>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800" b="0" i="0" u="none" strike="noStrike" kern="0" cap="none" spc="0" normalizeH="0" baseline="0" noProof="0">
              <a:ln>
                <a:noFill/>
              </a:ln>
              <a:solidFill>
                <a:prstClr val="white"/>
              </a:solidFill>
              <a:effectLst/>
              <a:uLnTx/>
              <a:uFillTx/>
              <a:latin typeface="Calibri"/>
            </a:endParaRPr>
          </a:p>
        </p:txBody>
      </p:sp>
      <p:sp>
        <p:nvSpPr>
          <p:cNvPr id="14" name="TextBox 13"/>
          <p:cNvSpPr txBox="1"/>
          <p:nvPr/>
        </p:nvSpPr>
        <p:spPr>
          <a:xfrm>
            <a:off x="5961255" y="2152650"/>
            <a:ext cx="1889684" cy="369332"/>
          </a:xfrm>
          <a:prstGeom prst="rect">
            <a:avLst/>
          </a:prstGeom>
          <a:noFill/>
        </p:spPr>
        <p:txBody>
          <a:bodyPr wrap="none" rtlCol="0">
            <a:spAutoFit/>
          </a:bodyPr>
          <a:lstStyle/>
          <a:p>
            <a:r>
              <a:rPr lang="en-US" dirty="0"/>
              <a:t>SAA Contributions</a:t>
            </a:r>
          </a:p>
        </p:txBody>
      </p:sp>
    </p:spTree>
    <p:extLst>
      <p:ext uri="{BB962C8B-B14F-4D97-AF65-F5344CB8AC3E}">
        <p14:creationId xmlns:p14="http://schemas.microsoft.com/office/powerpoint/2010/main" val="2015576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855" y="410452"/>
            <a:ext cx="7869266" cy="800009"/>
          </a:xfrm>
        </p:spPr>
        <p:txBody>
          <a:bodyPr>
            <a:normAutofit fontScale="90000"/>
          </a:bodyPr>
          <a:lstStyle/>
          <a:p>
            <a:r>
              <a:rPr lang="en-US" dirty="0"/>
              <a:t>Radiation Measurement over Satellite Position and Space Weather</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3797" r="22365"/>
          <a:stretch/>
        </p:blipFill>
        <p:spPr>
          <a:xfrm>
            <a:off x="6219825" y="1299900"/>
            <a:ext cx="2409825" cy="2652974"/>
          </a:xfrm>
          <a:prstGeom prst="rect">
            <a:avLst/>
          </a:prstGeom>
        </p:spPr>
      </p:pic>
      <p:pic>
        <p:nvPicPr>
          <p:cNvPr id="4" name="Picture 3"/>
          <p:cNvPicPr>
            <a:picLocks noChangeAspect="1"/>
          </p:cNvPicPr>
          <p:nvPr/>
        </p:nvPicPr>
        <p:blipFill rotWithShape="1">
          <a:blip r:embed="rId4"/>
          <a:srcRect l="-220" r="41191"/>
          <a:stretch/>
        </p:blipFill>
        <p:spPr>
          <a:xfrm>
            <a:off x="45995" y="1433508"/>
            <a:ext cx="5117363" cy="4505334"/>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9250" y="3952874"/>
            <a:ext cx="3492500" cy="2619375"/>
          </a:xfrm>
          <a:prstGeom prst="rect">
            <a:avLst/>
          </a:prstGeom>
        </p:spPr>
      </p:pic>
      <p:sp>
        <p:nvSpPr>
          <p:cNvPr id="6" name="TextBox 5">
            <a:extLst>
              <a:ext uri="{FF2B5EF4-FFF2-40B4-BE49-F238E27FC236}">
                <a16:creationId xmlns:a16="http://schemas.microsoft.com/office/drawing/2014/main" id="{9C751B94-96EE-4A39-9E89-6C3B5247808A}"/>
              </a:ext>
            </a:extLst>
          </p:cNvPr>
          <p:cNvSpPr txBox="1"/>
          <p:nvPr/>
        </p:nvSpPr>
        <p:spPr>
          <a:xfrm>
            <a:off x="6219825" y="1295008"/>
            <a:ext cx="1281441" cy="276999"/>
          </a:xfrm>
          <a:prstGeom prst="rect">
            <a:avLst/>
          </a:prstGeom>
          <a:noFill/>
        </p:spPr>
        <p:txBody>
          <a:bodyPr wrap="none" rtlCol="0">
            <a:spAutoFit/>
          </a:bodyPr>
          <a:lstStyle/>
          <a:p>
            <a:r>
              <a:rPr lang="en-US" sz="1200" dirty="0">
                <a:solidFill>
                  <a:schemeClr val="bg1"/>
                </a:solidFill>
              </a:rPr>
              <a:t>Image Credit: AGI</a:t>
            </a:r>
          </a:p>
        </p:txBody>
      </p:sp>
    </p:spTree>
    <p:extLst>
      <p:ext uri="{BB962C8B-B14F-4D97-AF65-F5344CB8AC3E}">
        <p14:creationId xmlns:p14="http://schemas.microsoft.com/office/powerpoint/2010/main" val="9659605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119" y="399567"/>
            <a:ext cx="7869266" cy="800009"/>
          </a:xfrm>
        </p:spPr>
        <p:txBody>
          <a:bodyPr/>
          <a:lstStyle/>
          <a:p>
            <a:pPr algn="ctr"/>
            <a:r>
              <a:rPr lang="en-US" dirty="0"/>
              <a:t>Geolocation over South Pole</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3797" r="22365"/>
          <a:stretch/>
        </p:blipFill>
        <p:spPr>
          <a:xfrm>
            <a:off x="257008" y="1839837"/>
            <a:ext cx="4167744" cy="4588266"/>
          </a:xfrm>
          <a:prstGeom prst="rect">
            <a:avLst/>
          </a:prstGeom>
        </p:spPr>
      </p:pic>
      <p:sp>
        <p:nvSpPr>
          <p:cNvPr id="4" name="TextBox 3"/>
          <p:cNvSpPr txBox="1"/>
          <p:nvPr/>
        </p:nvSpPr>
        <p:spPr>
          <a:xfrm>
            <a:off x="3183707" y="5812102"/>
            <a:ext cx="1241045" cy="646331"/>
          </a:xfrm>
          <a:prstGeom prst="rect">
            <a:avLst/>
          </a:prstGeom>
          <a:noFill/>
        </p:spPr>
        <p:txBody>
          <a:bodyPr wrap="none" rtlCol="0">
            <a:spAutoFit/>
          </a:bodyPr>
          <a:lstStyle/>
          <a:p>
            <a:r>
              <a:rPr lang="en-US" dirty="0">
                <a:solidFill>
                  <a:schemeClr val="bg1"/>
                </a:solidFill>
              </a:rPr>
              <a:t>22 Jul 2019</a:t>
            </a:r>
          </a:p>
          <a:p>
            <a:r>
              <a:rPr lang="en-US" dirty="0">
                <a:solidFill>
                  <a:schemeClr val="bg1"/>
                </a:solidFill>
              </a:rPr>
              <a:t>04:23</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1135" y="2235766"/>
            <a:ext cx="4376772" cy="3282579"/>
          </a:xfrm>
          <a:prstGeom prst="rect">
            <a:avLst/>
          </a:prstGeom>
        </p:spPr>
      </p:pic>
      <p:sp>
        <p:nvSpPr>
          <p:cNvPr id="6" name="TextBox 5"/>
          <p:cNvSpPr txBox="1"/>
          <p:nvPr/>
        </p:nvSpPr>
        <p:spPr>
          <a:xfrm>
            <a:off x="4828848" y="5597106"/>
            <a:ext cx="3995483" cy="830997"/>
          </a:xfrm>
          <a:prstGeom prst="rect">
            <a:avLst/>
          </a:prstGeom>
          <a:noFill/>
        </p:spPr>
        <p:txBody>
          <a:bodyPr wrap="square" rtlCol="0">
            <a:spAutoFit/>
          </a:bodyPr>
          <a:lstStyle/>
          <a:p>
            <a:r>
              <a:rPr lang="en-US" sz="1600" dirty="0"/>
              <a:t>NOAA Space Weather Report:  minor geomagnetic storm from solar wind hitting Earth, 21-22 July 2019</a:t>
            </a:r>
          </a:p>
        </p:txBody>
      </p:sp>
      <p:sp>
        <p:nvSpPr>
          <p:cNvPr id="7" name="TextBox 6">
            <a:extLst>
              <a:ext uri="{FF2B5EF4-FFF2-40B4-BE49-F238E27FC236}">
                <a16:creationId xmlns:a16="http://schemas.microsoft.com/office/drawing/2014/main" id="{B0A7BDBF-CF8D-4E10-90BC-FC8813C5C5B1}"/>
              </a:ext>
            </a:extLst>
          </p:cNvPr>
          <p:cNvSpPr txBox="1"/>
          <p:nvPr/>
        </p:nvSpPr>
        <p:spPr>
          <a:xfrm>
            <a:off x="257008" y="6120326"/>
            <a:ext cx="1465081" cy="307777"/>
          </a:xfrm>
          <a:prstGeom prst="rect">
            <a:avLst/>
          </a:prstGeom>
          <a:noFill/>
        </p:spPr>
        <p:txBody>
          <a:bodyPr wrap="none" rtlCol="0">
            <a:spAutoFit/>
          </a:bodyPr>
          <a:lstStyle/>
          <a:p>
            <a:r>
              <a:rPr lang="en-US" sz="1400" dirty="0">
                <a:solidFill>
                  <a:schemeClr val="bg1"/>
                </a:solidFill>
              </a:rPr>
              <a:t>Image Credit: AGI</a:t>
            </a:r>
          </a:p>
        </p:txBody>
      </p:sp>
    </p:spTree>
    <p:extLst>
      <p:ext uri="{BB962C8B-B14F-4D97-AF65-F5344CB8AC3E}">
        <p14:creationId xmlns:p14="http://schemas.microsoft.com/office/powerpoint/2010/main" val="2300796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PLO SPE Dose Compared with Trapped Radiation</a:t>
            </a:r>
          </a:p>
        </p:txBody>
      </p:sp>
      <p:graphicFrame>
        <p:nvGraphicFramePr>
          <p:cNvPr id="4" name="Table 3"/>
          <p:cNvGraphicFramePr>
            <a:graphicFrameLocks noGrp="1" noChangeAspect="1"/>
          </p:cNvGraphicFramePr>
          <p:nvPr>
            <p:extLst>
              <p:ext uri="{D42A27DB-BD31-4B8C-83A1-F6EECF244321}">
                <p14:modId xmlns:p14="http://schemas.microsoft.com/office/powerpoint/2010/main" val="1506744711"/>
              </p:ext>
            </p:extLst>
          </p:nvPr>
        </p:nvGraphicFramePr>
        <p:xfrm>
          <a:off x="359512" y="1362499"/>
          <a:ext cx="4962524" cy="3086922"/>
        </p:xfrm>
        <a:graphic>
          <a:graphicData uri="http://schemas.openxmlformats.org/drawingml/2006/table">
            <a:tbl>
              <a:tblPr firstRow="1" bandRow="1">
                <a:tableStyleId>{5C22544A-7EE6-4342-B048-85BDC9FD1C3A}</a:tableStyleId>
              </a:tblPr>
              <a:tblGrid>
                <a:gridCol w="762543">
                  <a:extLst>
                    <a:ext uri="{9D8B030D-6E8A-4147-A177-3AD203B41FA5}">
                      <a16:colId xmlns:a16="http://schemas.microsoft.com/office/drawing/2014/main" val="1182246932"/>
                    </a:ext>
                  </a:extLst>
                </a:gridCol>
                <a:gridCol w="837091">
                  <a:extLst>
                    <a:ext uri="{9D8B030D-6E8A-4147-A177-3AD203B41FA5}">
                      <a16:colId xmlns:a16="http://schemas.microsoft.com/office/drawing/2014/main" val="3088861786"/>
                    </a:ext>
                  </a:extLst>
                </a:gridCol>
                <a:gridCol w="823616">
                  <a:extLst>
                    <a:ext uri="{9D8B030D-6E8A-4147-A177-3AD203B41FA5}">
                      <a16:colId xmlns:a16="http://schemas.microsoft.com/office/drawing/2014/main" val="1021418526"/>
                    </a:ext>
                  </a:extLst>
                </a:gridCol>
                <a:gridCol w="1328565">
                  <a:extLst>
                    <a:ext uri="{9D8B030D-6E8A-4147-A177-3AD203B41FA5}">
                      <a16:colId xmlns:a16="http://schemas.microsoft.com/office/drawing/2014/main" val="321715555"/>
                    </a:ext>
                  </a:extLst>
                </a:gridCol>
                <a:gridCol w="1210709">
                  <a:extLst>
                    <a:ext uri="{9D8B030D-6E8A-4147-A177-3AD203B41FA5}">
                      <a16:colId xmlns:a16="http://schemas.microsoft.com/office/drawing/2014/main" val="3311744208"/>
                    </a:ext>
                  </a:extLst>
                </a:gridCol>
              </a:tblGrid>
              <a:tr h="764094">
                <a:tc>
                  <a:txBody>
                    <a:bodyPr/>
                    <a:lstStyle/>
                    <a:p>
                      <a:pPr algn="ctr" fontAlgn="b"/>
                      <a:r>
                        <a:rPr lang="en-US" sz="1400" b="0" i="0" u="none" strike="noStrike" dirty="0">
                          <a:solidFill>
                            <a:srgbClr val="000000"/>
                          </a:solidFill>
                          <a:effectLst/>
                          <a:latin typeface="+mn-lt"/>
                        </a:rPr>
                        <a:t>Sphere Shielding</a:t>
                      </a:r>
                    </a:p>
                  </a:txBody>
                  <a:tcPr marL="9525" marR="9525" marT="9525" marB="0" anchor="b"/>
                </a:tc>
                <a:tc>
                  <a:txBody>
                    <a:bodyPr/>
                    <a:lstStyle/>
                    <a:p>
                      <a:pPr algn="ctr" fontAlgn="b"/>
                      <a:r>
                        <a:rPr lang="en-US" sz="1400" b="0" i="0" u="none" strike="noStrike" dirty="0">
                          <a:solidFill>
                            <a:srgbClr val="000000"/>
                          </a:solidFill>
                          <a:effectLst/>
                          <a:latin typeface="+mn-lt"/>
                        </a:rPr>
                        <a:t>Areal Density (g/cm2)</a:t>
                      </a:r>
                    </a:p>
                  </a:txBody>
                  <a:tcPr marL="9525" marR="9525" marT="9525" marB="0" anchor="b"/>
                </a:tc>
                <a:tc>
                  <a:txBody>
                    <a:bodyPr/>
                    <a:lstStyle/>
                    <a:p>
                      <a:pPr algn="ctr" fontAlgn="b"/>
                      <a:r>
                        <a:rPr lang="en-US" sz="1400" b="0" i="0" u="none" strike="noStrike" dirty="0">
                          <a:solidFill>
                            <a:srgbClr val="000000"/>
                          </a:solidFill>
                          <a:effectLst/>
                          <a:latin typeface="+mn-lt"/>
                        </a:rPr>
                        <a:t>Thickness (cm)</a:t>
                      </a:r>
                    </a:p>
                  </a:txBody>
                  <a:tcPr marL="9525" marR="9525" marT="9525" marB="0" anchor="b"/>
                </a:tc>
                <a:tc>
                  <a:txBody>
                    <a:bodyPr/>
                    <a:lstStyle/>
                    <a:p>
                      <a:pPr algn="ctr" fontAlgn="b"/>
                      <a:r>
                        <a:rPr lang="en-US" sz="1400" b="0" i="0" u="none" strike="noStrike" dirty="0">
                          <a:solidFill>
                            <a:srgbClr val="000000"/>
                          </a:solidFill>
                          <a:effectLst/>
                          <a:latin typeface="+mn-lt"/>
                        </a:rPr>
                        <a:t>Trapped Belts</a:t>
                      </a:r>
                      <a:r>
                        <a:rPr lang="en-US" sz="1400" b="0" i="0" u="none" strike="noStrike" baseline="0" dirty="0">
                          <a:solidFill>
                            <a:srgbClr val="000000"/>
                          </a:solidFill>
                          <a:effectLst/>
                          <a:latin typeface="+mn-lt"/>
                        </a:rPr>
                        <a:t> TID Total (Rad (Si)/Year)</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dirty="0">
                          <a:solidFill>
                            <a:srgbClr val="000000"/>
                          </a:solidFill>
                          <a:effectLst/>
                          <a:latin typeface="+mn-lt"/>
                        </a:rPr>
                        <a:t>SPE King</a:t>
                      </a:r>
                      <a:r>
                        <a:rPr lang="en-US" sz="1400" b="0" i="0" u="none" strike="noStrike" baseline="0" dirty="0">
                          <a:solidFill>
                            <a:srgbClr val="000000"/>
                          </a:solidFill>
                          <a:effectLst/>
                          <a:latin typeface="+mn-lt"/>
                        </a:rPr>
                        <a:t> Sphere Model, (Rad (Si))</a:t>
                      </a:r>
                      <a:endParaRPr lang="en-US" sz="1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393381251"/>
                  </a:ext>
                </a:extLst>
              </a:tr>
              <a:tr h="338566">
                <a:tc>
                  <a:txBody>
                    <a:bodyPr/>
                    <a:lstStyle/>
                    <a:p>
                      <a:pPr algn="ctr" fontAlgn="b"/>
                      <a:r>
                        <a:rPr lang="en-US" sz="1400" b="0" i="0" u="none" strike="noStrike" dirty="0">
                          <a:solidFill>
                            <a:srgbClr val="000000"/>
                          </a:solidFill>
                          <a:effectLst/>
                          <a:latin typeface="Calibri" panose="020F0502020204030204" pitchFamily="34" charset="0"/>
                        </a:rPr>
                        <a:t>Al</a:t>
                      </a:r>
                      <a:endParaRPr lang="en-US" sz="1400" b="0" i="0" u="none" strike="noStrike" baseline="30000"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0.535</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0.198</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1383+/-47</a:t>
                      </a:r>
                      <a:r>
                        <a:rPr lang="en-US" sz="1400" b="0" i="0" u="none" strike="noStrike" baseline="0" dirty="0">
                          <a:solidFill>
                            <a:srgbClr val="000000"/>
                          </a:solidFill>
                          <a:effectLst/>
                          <a:latin typeface="Calibri" panose="020F0502020204030204" pitchFamily="34" charset="0"/>
                        </a:rPr>
                        <a:t> #</a:t>
                      </a:r>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750+/-5</a:t>
                      </a:r>
                    </a:p>
                  </a:txBody>
                  <a:tcPr marL="9525" marR="9525" marT="9525" marB="0" anchor="b"/>
                </a:tc>
                <a:extLst>
                  <a:ext uri="{0D108BD9-81ED-4DB2-BD59-A6C34878D82A}">
                    <a16:rowId xmlns:a16="http://schemas.microsoft.com/office/drawing/2014/main" val="1919968511"/>
                  </a:ext>
                </a:extLst>
              </a:tr>
              <a:tr h="328386">
                <a:tc>
                  <a:txBody>
                    <a:bodyPr/>
                    <a:lstStyle/>
                    <a:p>
                      <a:pPr algn="ctr" fontAlgn="b"/>
                      <a:r>
                        <a:rPr lang="en-US" sz="1400" b="0" i="0" u="none" strike="noStrike" dirty="0">
                          <a:solidFill>
                            <a:srgbClr val="000000"/>
                          </a:solidFill>
                          <a:effectLst/>
                          <a:latin typeface="+mn-lt"/>
                        </a:rPr>
                        <a:t>Al</a:t>
                      </a:r>
                    </a:p>
                  </a:txBody>
                  <a:tcPr marL="9525" marR="9525" marT="9525" marB="0" anchor="b"/>
                </a:tc>
                <a:tc>
                  <a:txBody>
                    <a:bodyPr/>
                    <a:lstStyle/>
                    <a:p>
                      <a:pPr algn="ctr" fontAlgn="b"/>
                      <a:r>
                        <a:rPr lang="en-US" sz="1400" b="0" i="0" u="none" strike="noStrike" dirty="0">
                          <a:solidFill>
                            <a:srgbClr val="000000"/>
                          </a:solidFill>
                          <a:effectLst/>
                          <a:latin typeface="+mn-lt"/>
                        </a:rPr>
                        <a:t>1.26</a:t>
                      </a:r>
                    </a:p>
                  </a:txBody>
                  <a:tcPr marL="9525" marR="9525" marT="9525" marB="0" anchor="b"/>
                </a:tc>
                <a:tc>
                  <a:txBody>
                    <a:bodyPr/>
                    <a:lstStyle/>
                    <a:p>
                      <a:pPr algn="ctr" fontAlgn="b"/>
                      <a:r>
                        <a:rPr lang="en-US" sz="1400" b="0" i="0" u="none" strike="noStrike" dirty="0">
                          <a:solidFill>
                            <a:srgbClr val="000000"/>
                          </a:solidFill>
                          <a:effectLst/>
                          <a:latin typeface="+mn-lt"/>
                        </a:rPr>
                        <a:t>0.465</a:t>
                      </a: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90.9 +/-2.7</a:t>
                      </a:r>
                    </a:p>
                  </a:txBody>
                  <a:tcPr marL="9525" marR="9525" marT="9525" marB="0" anchor="b"/>
                </a:tc>
                <a:tc>
                  <a:txBody>
                    <a:bodyPr/>
                    <a:lstStyle/>
                    <a:p>
                      <a:pPr algn="ctr" fontAlgn="b"/>
                      <a:r>
                        <a:rPr lang="en-US" sz="1400" b="0" i="0" u="none" strike="noStrike" dirty="0">
                          <a:solidFill>
                            <a:srgbClr val="000000"/>
                          </a:solidFill>
                          <a:effectLst/>
                          <a:latin typeface="+mn-lt"/>
                        </a:rPr>
                        <a:t>432</a:t>
                      </a:r>
                      <a:r>
                        <a:rPr lang="en-US" sz="1400" b="0" i="0" u="none" strike="noStrike" baseline="0" dirty="0">
                          <a:solidFill>
                            <a:srgbClr val="000000"/>
                          </a:solidFill>
                          <a:effectLst/>
                          <a:latin typeface="+mn-lt"/>
                        </a:rPr>
                        <a:t> +/- 7</a:t>
                      </a:r>
                      <a:endParaRPr lang="en-US" sz="14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139185005"/>
                  </a:ext>
                </a:extLst>
              </a:tr>
              <a:tr h="338566">
                <a:tc>
                  <a:txBody>
                    <a:bodyPr/>
                    <a:lstStyle/>
                    <a:p>
                      <a:pPr algn="ctr" fontAlgn="b"/>
                      <a:r>
                        <a:rPr lang="en-US" sz="1400" b="0" i="0" u="none" strike="noStrike" dirty="0">
                          <a:solidFill>
                            <a:srgbClr val="000000"/>
                          </a:solidFill>
                          <a:effectLst/>
                          <a:latin typeface="+mn-lt"/>
                        </a:rPr>
                        <a:t>Al</a:t>
                      </a:r>
                    </a:p>
                  </a:txBody>
                  <a:tcPr marL="9525" marR="9525" marT="9525" marB="0" anchor="b"/>
                </a:tc>
                <a:tc>
                  <a:txBody>
                    <a:bodyPr/>
                    <a:lstStyle/>
                    <a:p>
                      <a:pPr algn="ctr" fontAlgn="b"/>
                      <a:r>
                        <a:rPr lang="en-US" sz="1400" b="0" i="0" u="none" strike="noStrike" dirty="0">
                          <a:solidFill>
                            <a:srgbClr val="000000"/>
                          </a:solidFill>
                          <a:effectLst/>
                          <a:latin typeface="+mn-lt"/>
                        </a:rPr>
                        <a:t>1.69</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0.624</a:t>
                      </a: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84.3 +/-2.5</a:t>
                      </a:r>
                    </a:p>
                  </a:txBody>
                  <a:tcPr marL="9525" marR="9525" marT="9525" marB="0" anchor="b"/>
                </a:tc>
                <a:tc>
                  <a:txBody>
                    <a:bodyPr/>
                    <a:lstStyle/>
                    <a:p>
                      <a:pPr algn="ctr" fontAlgn="b"/>
                      <a:r>
                        <a:rPr lang="en-US" sz="1400" b="0" i="0" u="none" strike="noStrike" dirty="0">
                          <a:solidFill>
                            <a:srgbClr val="000000"/>
                          </a:solidFill>
                          <a:effectLst/>
                          <a:latin typeface="+mn-lt"/>
                        </a:rPr>
                        <a:t>345 +/- 9</a:t>
                      </a:r>
                    </a:p>
                  </a:txBody>
                  <a:tcPr marL="9525" marR="9525" marT="9525" marB="0" anchor="b"/>
                </a:tc>
                <a:extLst>
                  <a:ext uri="{0D108BD9-81ED-4DB2-BD59-A6C34878D82A}">
                    <a16:rowId xmlns:a16="http://schemas.microsoft.com/office/drawing/2014/main" val="534359916"/>
                  </a:ext>
                </a:extLst>
              </a:tr>
              <a:tr h="338566">
                <a:tc>
                  <a:txBody>
                    <a:bodyPr/>
                    <a:lstStyle/>
                    <a:p>
                      <a:pPr algn="ctr" fontAlgn="b"/>
                      <a:r>
                        <a:rPr lang="en-US" sz="1400" b="0" i="0" u="none" strike="noStrike" dirty="0">
                          <a:solidFill>
                            <a:srgbClr val="000000"/>
                          </a:solidFill>
                          <a:effectLst/>
                          <a:latin typeface="+mn-lt"/>
                        </a:rPr>
                        <a:t>Al</a:t>
                      </a:r>
                    </a:p>
                  </a:txBody>
                  <a:tcPr marL="9525" marR="9525" marT="9525" marB="0" anchor="b"/>
                </a:tc>
                <a:tc>
                  <a:txBody>
                    <a:bodyPr/>
                    <a:lstStyle/>
                    <a:p>
                      <a:pPr algn="ctr" fontAlgn="b"/>
                      <a:r>
                        <a:rPr lang="en-US" sz="1400" b="0" i="0" u="none" strike="noStrike" dirty="0">
                          <a:solidFill>
                            <a:srgbClr val="000000"/>
                          </a:solidFill>
                          <a:effectLst/>
                          <a:latin typeface="+mn-lt"/>
                        </a:rPr>
                        <a:t>3.02</a:t>
                      </a:r>
                    </a:p>
                  </a:txBody>
                  <a:tcPr marL="9525" marR="9525" marT="9525" marB="0" anchor="b"/>
                </a:tc>
                <a:tc>
                  <a:txBody>
                    <a:bodyPr/>
                    <a:lstStyle/>
                    <a:p>
                      <a:pPr algn="ctr" fontAlgn="b"/>
                      <a:r>
                        <a:rPr lang="en-US" sz="1400" b="0" i="0" u="none" strike="noStrike" dirty="0">
                          <a:solidFill>
                            <a:srgbClr val="000000"/>
                          </a:solidFill>
                          <a:effectLst/>
                          <a:latin typeface="+mn-lt"/>
                        </a:rPr>
                        <a:t>1.11</a:t>
                      </a: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73.6 +/-3.2</a:t>
                      </a:r>
                    </a:p>
                  </a:txBody>
                  <a:tcPr marL="9525" marR="9525" marT="9525" marB="0" anchor="b"/>
                </a:tc>
                <a:tc>
                  <a:txBody>
                    <a:bodyPr/>
                    <a:lstStyle/>
                    <a:p>
                      <a:pPr algn="ctr" fontAlgn="b"/>
                      <a:r>
                        <a:rPr lang="en-US" sz="1400" b="0" i="0" u="none" strike="noStrike" dirty="0">
                          <a:solidFill>
                            <a:srgbClr val="000000"/>
                          </a:solidFill>
                          <a:effectLst/>
                          <a:latin typeface="+mn-lt"/>
                        </a:rPr>
                        <a:t>183 +/- 11</a:t>
                      </a:r>
                    </a:p>
                  </a:txBody>
                  <a:tcPr marL="9525" marR="9525" marT="9525" marB="0" anchor="b"/>
                </a:tc>
                <a:extLst>
                  <a:ext uri="{0D108BD9-81ED-4DB2-BD59-A6C34878D82A}">
                    <a16:rowId xmlns:a16="http://schemas.microsoft.com/office/drawing/2014/main" val="1720771967"/>
                  </a:ext>
                </a:extLst>
              </a:tr>
              <a:tr h="301612">
                <a:tc>
                  <a:txBody>
                    <a:bodyPr/>
                    <a:lstStyle/>
                    <a:p>
                      <a:pPr algn="ctr" fontAlgn="b"/>
                      <a:r>
                        <a:rPr lang="en-US" sz="1400" b="0" i="0" u="none" strike="noStrike" dirty="0" err="1">
                          <a:solidFill>
                            <a:srgbClr val="000000"/>
                          </a:solidFill>
                          <a:effectLst/>
                          <a:latin typeface="+mn-lt"/>
                        </a:rPr>
                        <a:t>AlTi</a:t>
                      </a:r>
                      <a:endParaRPr lang="en-US" sz="1400" b="0" i="0" u="none" strike="noStrike" dirty="0">
                        <a:solidFill>
                          <a:srgbClr val="000000"/>
                        </a:solidFill>
                        <a:effectLst/>
                        <a:latin typeface="+mn-lt"/>
                      </a:endParaRPr>
                    </a:p>
                  </a:txBody>
                  <a:tcPr marL="9525" marR="9525" marT="9525" marB="0" anchor="b"/>
                </a:tc>
                <a:tc>
                  <a:txBody>
                    <a:bodyPr/>
                    <a:lstStyle/>
                    <a:p>
                      <a:pPr algn="ctr" fontAlgn="b"/>
                      <a:r>
                        <a:rPr lang="en-US" sz="1400" b="0" i="0" u="none" strike="noStrike" dirty="0">
                          <a:solidFill>
                            <a:srgbClr val="000000"/>
                          </a:solidFill>
                          <a:effectLst/>
                          <a:latin typeface="+mn-lt"/>
                        </a:rPr>
                        <a:t>1.33</a:t>
                      </a:r>
                    </a:p>
                  </a:txBody>
                  <a:tcPr marL="9525" marR="9525" marT="9525" marB="0" anchor="b"/>
                </a:tc>
                <a:tc>
                  <a:txBody>
                    <a:bodyPr/>
                    <a:lstStyle/>
                    <a:p>
                      <a:pPr algn="ctr" fontAlgn="b"/>
                      <a:r>
                        <a:rPr lang="en-US" sz="1400" b="0" i="0" u="none" strike="noStrike" dirty="0">
                          <a:solidFill>
                            <a:srgbClr val="000000"/>
                          </a:solidFill>
                          <a:effectLst/>
                          <a:latin typeface="+mn-lt"/>
                        </a:rPr>
                        <a:t>0.378</a:t>
                      </a: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89.7 +/-2.7</a:t>
                      </a:r>
                    </a:p>
                  </a:txBody>
                  <a:tcPr marL="9525" marR="9525" marT="9525" marB="0" anchor="b"/>
                </a:tc>
                <a:tc>
                  <a:txBody>
                    <a:bodyPr/>
                    <a:lstStyle/>
                    <a:p>
                      <a:pPr algn="ctr" fontAlgn="b"/>
                      <a:r>
                        <a:rPr lang="en-US" sz="1400" b="0" i="0" u="none" strike="noStrike" dirty="0">
                          <a:solidFill>
                            <a:srgbClr val="000000"/>
                          </a:solidFill>
                          <a:effectLst/>
                          <a:latin typeface="+mn-lt"/>
                        </a:rPr>
                        <a:t>451 +/- 6</a:t>
                      </a:r>
                    </a:p>
                  </a:txBody>
                  <a:tcPr marL="9525" marR="9525" marT="9525" marB="0" anchor="b"/>
                </a:tc>
                <a:extLst>
                  <a:ext uri="{0D108BD9-81ED-4DB2-BD59-A6C34878D82A}">
                    <a16:rowId xmlns:a16="http://schemas.microsoft.com/office/drawing/2014/main" val="824164678"/>
                  </a:ext>
                </a:extLst>
              </a:tr>
              <a:tr h="338566">
                <a:tc>
                  <a:txBody>
                    <a:bodyPr/>
                    <a:lstStyle/>
                    <a:p>
                      <a:pPr algn="ctr" fontAlgn="b"/>
                      <a:r>
                        <a:rPr lang="en-US" sz="1400" b="0" i="0" u="none" strike="noStrike" dirty="0">
                          <a:solidFill>
                            <a:srgbClr val="000000"/>
                          </a:solidFill>
                          <a:effectLst/>
                          <a:latin typeface="+mn-lt"/>
                        </a:rPr>
                        <a:t>AlTiTa20</a:t>
                      </a:r>
                    </a:p>
                  </a:txBody>
                  <a:tcPr marL="9525" marR="9525" marT="9525" marB="0" anchor="b"/>
                </a:tc>
                <a:tc>
                  <a:txBody>
                    <a:bodyPr/>
                    <a:lstStyle/>
                    <a:p>
                      <a:pPr algn="ctr" fontAlgn="b"/>
                      <a:r>
                        <a:rPr lang="en-US" sz="1400" b="0" i="0" u="none" strike="noStrike" dirty="0">
                          <a:solidFill>
                            <a:srgbClr val="000000"/>
                          </a:solidFill>
                          <a:effectLst/>
                          <a:latin typeface="+mn-lt"/>
                        </a:rPr>
                        <a:t>2.08</a:t>
                      </a:r>
                    </a:p>
                  </a:txBody>
                  <a:tcPr marL="9525" marR="9525" marT="9525" marB="0" anchor="b"/>
                </a:tc>
                <a:tc>
                  <a:txBody>
                    <a:bodyPr/>
                    <a:lstStyle/>
                    <a:p>
                      <a:pPr algn="ctr" fontAlgn="b"/>
                      <a:r>
                        <a:rPr lang="en-US" sz="1400" b="0" i="0" u="none" strike="noStrike" dirty="0">
                          <a:solidFill>
                            <a:srgbClr val="000000"/>
                          </a:solidFill>
                          <a:effectLst/>
                          <a:latin typeface="+mn-lt"/>
                        </a:rPr>
                        <a:t>0.429</a:t>
                      </a: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84.3 +/-2.5</a:t>
                      </a:r>
                    </a:p>
                  </a:txBody>
                  <a:tcPr marL="9525" marR="9525" marT="9525" marB="0" anchor="b"/>
                </a:tc>
                <a:tc>
                  <a:txBody>
                    <a:bodyPr/>
                    <a:lstStyle/>
                    <a:p>
                      <a:pPr algn="ctr" fontAlgn="b"/>
                      <a:r>
                        <a:rPr lang="en-US" sz="1400" b="0" i="0" u="none" strike="noStrike" dirty="0">
                          <a:solidFill>
                            <a:srgbClr val="000000"/>
                          </a:solidFill>
                          <a:effectLst/>
                          <a:latin typeface="+mn-lt"/>
                        </a:rPr>
                        <a:t>338 +/- 6</a:t>
                      </a:r>
                    </a:p>
                  </a:txBody>
                  <a:tcPr marL="9525" marR="9525" marT="9525" marB="0" anchor="b"/>
                </a:tc>
                <a:extLst>
                  <a:ext uri="{0D108BD9-81ED-4DB2-BD59-A6C34878D82A}">
                    <a16:rowId xmlns:a16="http://schemas.microsoft.com/office/drawing/2014/main" val="319445"/>
                  </a:ext>
                </a:extLst>
              </a:tr>
              <a:tr h="338566">
                <a:tc>
                  <a:txBody>
                    <a:bodyPr/>
                    <a:lstStyle/>
                    <a:p>
                      <a:pPr algn="ctr" fontAlgn="b"/>
                      <a:r>
                        <a:rPr lang="en-US" sz="1400" b="0" i="0" u="none" strike="noStrike" dirty="0">
                          <a:solidFill>
                            <a:srgbClr val="000000"/>
                          </a:solidFill>
                          <a:effectLst/>
                          <a:latin typeface="+mn-lt"/>
                        </a:rPr>
                        <a:t>AlTiTa40</a:t>
                      </a:r>
                    </a:p>
                  </a:txBody>
                  <a:tcPr marL="9525" marR="9525" marT="9525" marB="0" anchor="b"/>
                </a:tc>
                <a:tc>
                  <a:txBody>
                    <a:bodyPr/>
                    <a:lstStyle/>
                    <a:p>
                      <a:pPr algn="ctr" fontAlgn="b"/>
                      <a:r>
                        <a:rPr lang="en-US" sz="1400" b="0" i="0" u="none" strike="noStrike" dirty="0">
                          <a:solidFill>
                            <a:srgbClr val="000000"/>
                          </a:solidFill>
                          <a:effectLst/>
                          <a:latin typeface="+mn-lt"/>
                        </a:rPr>
                        <a:t>3.02</a:t>
                      </a:r>
                    </a:p>
                  </a:txBody>
                  <a:tcPr marL="9525" marR="9525" marT="9525" marB="0" anchor="b"/>
                </a:tc>
                <a:tc>
                  <a:txBody>
                    <a:bodyPr/>
                    <a:lstStyle/>
                    <a:p>
                      <a:pPr algn="ctr" fontAlgn="b"/>
                      <a:r>
                        <a:rPr lang="en-US" sz="1400" b="0" i="0" u="none" strike="noStrike" dirty="0">
                          <a:solidFill>
                            <a:srgbClr val="000000"/>
                          </a:solidFill>
                          <a:effectLst/>
                          <a:latin typeface="+mn-lt"/>
                        </a:rPr>
                        <a:t>0.483</a:t>
                      </a:r>
                    </a:p>
                  </a:txBody>
                  <a:tcPr marL="9525" marR="9525" marT="9525" marB="0" anchor="b"/>
                </a:tc>
                <a:tc>
                  <a:txBody>
                    <a:bodyPr/>
                    <a:lstStyle/>
                    <a:p>
                      <a:pPr algn="ctr" fontAlgn="b"/>
                      <a:r>
                        <a:rPr lang="en-US" sz="1400" b="1" i="0" u="none" strike="noStrike" dirty="0">
                          <a:solidFill>
                            <a:srgbClr val="000000"/>
                          </a:solidFill>
                          <a:effectLst/>
                          <a:latin typeface="Calibri" panose="020F0502020204030204" pitchFamily="34" charset="0"/>
                        </a:rPr>
                        <a:t>81.9 +/-3.4</a:t>
                      </a:r>
                    </a:p>
                  </a:txBody>
                  <a:tcPr marL="9525" marR="9525" marT="9525" marB="0" anchor="b"/>
                </a:tc>
                <a:tc>
                  <a:txBody>
                    <a:bodyPr/>
                    <a:lstStyle/>
                    <a:p>
                      <a:pPr algn="ctr" fontAlgn="b"/>
                      <a:r>
                        <a:rPr lang="en-US" sz="1400" b="0" i="0" u="none" strike="noStrike" dirty="0">
                          <a:solidFill>
                            <a:srgbClr val="000000"/>
                          </a:solidFill>
                          <a:effectLst/>
                          <a:latin typeface="+mn-lt"/>
                        </a:rPr>
                        <a:t>253 +/- 6</a:t>
                      </a:r>
                    </a:p>
                  </a:txBody>
                  <a:tcPr marL="9525" marR="9525" marT="9525" marB="0" anchor="b"/>
                </a:tc>
                <a:extLst>
                  <a:ext uri="{0D108BD9-81ED-4DB2-BD59-A6C34878D82A}">
                    <a16:rowId xmlns:a16="http://schemas.microsoft.com/office/drawing/2014/main" val="4086399448"/>
                  </a:ext>
                </a:extLst>
              </a:tr>
            </a:tbl>
          </a:graphicData>
        </a:graphic>
      </p:graphicFrame>
      <p:sp>
        <p:nvSpPr>
          <p:cNvPr id="5" name="TextBox 4"/>
          <p:cNvSpPr txBox="1"/>
          <p:nvPr/>
        </p:nvSpPr>
        <p:spPr>
          <a:xfrm>
            <a:off x="359512" y="4623435"/>
            <a:ext cx="8216597" cy="2585323"/>
          </a:xfrm>
          <a:prstGeom prst="rect">
            <a:avLst/>
          </a:prstGeom>
          <a:noFill/>
        </p:spPr>
        <p:txBody>
          <a:bodyPr wrap="square" rtlCol="0">
            <a:spAutoFit/>
          </a:bodyPr>
          <a:lstStyle/>
          <a:p>
            <a:r>
              <a:rPr lang="en-US" dirty="0"/>
              <a:t>For typical thin CubeSat shielding 0.20 cm (0.080 in), yearly trapped dose is 1383 Rad with 750 Rad from SPE increases total dose to 2133 Rad.  Adding a two fold increase for the trapped belt radiation uncertainty brings the total radiation near the TID lifetime of many commercial parts after an SPE</a:t>
            </a:r>
          </a:p>
          <a:p>
            <a:endParaRPr lang="en-US" dirty="0"/>
          </a:p>
          <a:p>
            <a:r>
              <a:rPr lang="en-US" dirty="0"/>
              <a:t>Z-Shielding enables TID reduction for trapped belt radiation and SPEs with low volume</a:t>
            </a:r>
          </a:p>
          <a:p>
            <a:endParaRPr lang="en-US" dirty="0"/>
          </a:p>
          <a:p>
            <a:r>
              <a:rPr lang="en-US" dirty="0"/>
              <a:t>Enables TID protection for commercial parts in multiple orbits</a:t>
            </a:r>
          </a:p>
          <a:p>
            <a:endParaRPr lang="en-US" dirty="0"/>
          </a:p>
        </p:txBody>
      </p:sp>
      <p:sp>
        <p:nvSpPr>
          <p:cNvPr id="3" name="TextBox 2"/>
          <p:cNvSpPr txBox="1"/>
          <p:nvPr/>
        </p:nvSpPr>
        <p:spPr>
          <a:xfrm>
            <a:off x="5890662" y="1540042"/>
            <a:ext cx="2810577" cy="3416320"/>
          </a:xfrm>
          <a:prstGeom prst="rect">
            <a:avLst/>
          </a:prstGeom>
          <a:noFill/>
        </p:spPr>
        <p:txBody>
          <a:bodyPr wrap="square" rtlCol="0">
            <a:spAutoFit/>
          </a:bodyPr>
          <a:lstStyle/>
          <a:p>
            <a:r>
              <a:rPr lang="en-US" dirty="0"/>
              <a:t># </a:t>
            </a:r>
            <a:r>
              <a:rPr lang="en-US" dirty="0" err="1"/>
              <a:t>Spenvis</a:t>
            </a:r>
            <a:r>
              <a:rPr lang="en-US" dirty="0"/>
              <a:t> </a:t>
            </a:r>
            <a:r>
              <a:rPr lang="en-US" dirty="0" err="1"/>
              <a:t>Mulassis</a:t>
            </a:r>
            <a:r>
              <a:rPr lang="en-US" dirty="0"/>
              <a:t> AP8 min AE8 Max Modeled Sphere Result</a:t>
            </a:r>
          </a:p>
          <a:p>
            <a:endParaRPr lang="en-US" b="1" dirty="0"/>
          </a:p>
          <a:p>
            <a:r>
              <a:rPr lang="en-US" b="1" dirty="0"/>
              <a:t>Bold</a:t>
            </a:r>
            <a:r>
              <a:rPr lang="en-US" dirty="0"/>
              <a:t> Shields-1 Experimental Results</a:t>
            </a:r>
          </a:p>
          <a:p>
            <a:endParaRPr lang="en-US" dirty="0"/>
          </a:p>
          <a:p>
            <a:r>
              <a:rPr lang="en-US" dirty="0"/>
              <a:t>SPE King Model radiation estimates with SPENVIS MULASSIS sphere geometry </a:t>
            </a:r>
          </a:p>
          <a:p>
            <a:endParaRPr lang="en-US" dirty="0"/>
          </a:p>
          <a:p>
            <a:endParaRPr lang="en-US" dirty="0"/>
          </a:p>
        </p:txBody>
      </p:sp>
    </p:spTree>
    <p:extLst>
      <p:ext uri="{BB962C8B-B14F-4D97-AF65-F5344CB8AC3E}">
        <p14:creationId xmlns:p14="http://schemas.microsoft.com/office/powerpoint/2010/main" val="427621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79216" y="1322176"/>
            <a:ext cx="4619243" cy="3737072"/>
          </a:xfrm>
          <a:prstGeom prst="rect">
            <a:avLst/>
          </a:prstGeom>
        </p:spPr>
      </p:pic>
      <p:sp>
        <p:nvSpPr>
          <p:cNvPr id="2" name="Title 1"/>
          <p:cNvSpPr>
            <a:spLocks noGrp="1"/>
          </p:cNvSpPr>
          <p:nvPr>
            <p:ph type="title"/>
          </p:nvPr>
        </p:nvSpPr>
        <p:spPr/>
        <p:txBody>
          <a:bodyPr/>
          <a:lstStyle/>
          <a:p>
            <a:r>
              <a:rPr lang="en-US" dirty="0"/>
              <a:t>GTO Modeled Radiation Example</a:t>
            </a:r>
          </a:p>
        </p:txBody>
      </p:sp>
      <p:pic>
        <p:nvPicPr>
          <p:cNvPr id="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0468"/>
          <a:stretch/>
        </p:blipFill>
        <p:spPr bwMode="auto">
          <a:xfrm>
            <a:off x="3795139" y="4230131"/>
            <a:ext cx="5348861" cy="2558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6186792" y="4480531"/>
            <a:ext cx="2772382" cy="646331"/>
          </a:xfrm>
          <a:prstGeom prst="rect">
            <a:avLst/>
          </a:prstGeom>
          <a:noFill/>
        </p:spPr>
        <p:txBody>
          <a:bodyPr wrap="square" rtlCol="0">
            <a:spAutoFit/>
          </a:bodyPr>
          <a:lstStyle/>
          <a:p>
            <a:r>
              <a:rPr lang="en-US" i="1" dirty="0"/>
              <a:t>2</a:t>
            </a:r>
            <a:r>
              <a:rPr lang="en-US" i="1" dirty="0">
                <a:latin typeface="Symbol" panose="05050102010706020507" pitchFamily="18" charset="2"/>
              </a:rPr>
              <a:t>p </a:t>
            </a:r>
            <a:r>
              <a:rPr lang="en-US" i="1" dirty="0" err="1"/>
              <a:t>steradian</a:t>
            </a:r>
            <a:r>
              <a:rPr lang="en-US" i="1" dirty="0"/>
              <a:t> = 180 degrees radiation (front only)</a:t>
            </a:r>
          </a:p>
        </p:txBody>
      </p:sp>
      <p:sp>
        <p:nvSpPr>
          <p:cNvPr id="12" name="TextBox 11"/>
          <p:cNvSpPr txBox="1"/>
          <p:nvPr/>
        </p:nvSpPr>
        <p:spPr>
          <a:xfrm>
            <a:off x="4901689" y="1421046"/>
            <a:ext cx="4039080" cy="2554545"/>
          </a:xfrm>
          <a:prstGeom prst="rect">
            <a:avLst/>
          </a:prstGeom>
          <a:noFill/>
        </p:spPr>
        <p:txBody>
          <a:bodyPr wrap="square" rtlCol="0">
            <a:spAutoFit/>
          </a:bodyPr>
          <a:lstStyle/>
          <a:p>
            <a:r>
              <a:rPr lang="en-US" sz="1600" dirty="0"/>
              <a:t>Geosynchronous Transfer Orbit (GTO) Environment:  1 year at 36000 km apogee, 240 km perigee, and 23</a:t>
            </a:r>
            <a:r>
              <a:rPr lang="en-US" sz="1600" baseline="30000" dirty="0"/>
              <a:t>o</a:t>
            </a:r>
            <a:r>
              <a:rPr lang="en-US" sz="1600" dirty="0"/>
              <a:t> inclination.</a:t>
            </a:r>
          </a:p>
          <a:p>
            <a:endParaRPr lang="en-US" sz="1600" dirty="0"/>
          </a:p>
          <a:p>
            <a:r>
              <a:rPr lang="en-US" sz="1600" dirty="0"/>
              <a:t>Extreme Radiation Environment where satellite moves through the maxima of the inner proton and outer electron belts.</a:t>
            </a:r>
          </a:p>
          <a:p>
            <a:endParaRPr lang="en-US" sz="1600" dirty="0"/>
          </a:p>
          <a:p>
            <a:r>
              <a:rPr lang="en-US" sz="1600" dirty="0"/>
              <a:t>11 hour orbital period, spends most time in outer electron belt</a:t>
            </a:r>
          </a:p>
        </p:txBody>
      </p:sp>
      <p:sp>
        <p:nvSpPr>
          <p:cNvPr id="13" name="TextBox 12"/>
          <p:cNvSpPr txBox="1"/>
          <p:nvPr/>
        </p:nvSpPr>
        <p:spPr>
          <a:xfrm>
            <a:off x="329462" y="5126862"/>
            <a:ext cx="3465677" cy="1200329"/>
          </a:xfrm>
          <a:prstGeom prst="rect">
            <a:avLst/>
          </a:prstGeom>
          <a:noFill/>
        </p:spPr>
        <p:txBody>
          <a:bodyPr wrap="square" rtlCol="0">
            <a:spAutoFit/>
          </a:bodyPr>
          <a:lstStyle/>
          <a:p>
            <a:r>
              <a:rPr lang="en-US" dirty="0"/>
              <a:t>SPENVIS MULASSIS AP8min AE8max Model: Slab Orientation</a:t>
            </a:r>
          </a:p>
          <a:p>
            <a:r>
              <a:rPr lang="en-US" dirty="0"/>
              <a:t>https://spenvis.oma.be</a:t>
            </a:r>
          </a:p>
          <a:p>
            <a:endParaRPr lang="en-US" dirty="0"/>
          </a:p>
        </p:txBody>
      </p:sp>
      <p:sp>
        <p:nvSpPr>
          <p:cNvPr id="8" name="TextBox 7">
            <a:extLst>
              <a:ext uri="{FF2B5EF4-FFF2-40B4-BE49-F238E27FC236}">
                <a16:creationId xmlns:a16="http://schemas.microsoft.com/office/drawing/2014/main" id="{4AEBB38D-5EC4-410D-8784-93BD04D46BC8}"/>
              </a:ext>
            </a:extLst>
          </p:cNvPr>
          <p:cNvSpPr txBox="1"/>
          <p:nvPr/>
        </p:nvSpPr>
        <p:spPr>
          <a:xfrm>
            <a:off x="184826" y="4665548"/>
            <a:ext cx="1607748" cy="307777"/>
          </a:xfrm>
          <a:prstGeom prst="rect">
            <a:avLst/>
          </a:prstGeom>
          <a:noFill/>
        </p:spPr>
        <p:txBody>
          <a:bodyPr wrap="none" rtlCol="0">
            <a:spAutoFit/>
          </a:bodyPr>
          <a:lstStyle/>
          <a:p>
            <a:r>
              <a:rPr lang="en-US" sz="1400" dirty="0">
                <a:solidFill>
                  <a:schemeClr val="bg1"/>
                </a:solidFill>
              </a:rPr>
              <a:t>Image Credit: NASA</a:t>
            </a:r>
          </a:p>
        </p:txBody>
      </p:sp>
    </p:spTree>
    <p:extLst>
      <p:ext uri="{BB962C8B-B14F-4D97-AF65-F5344CB8AC3E}">
        <p14:creationId xmlns:p14="http://schemas.microsoft.com/office/powerpoint/2010/main" val="2835596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Z-Shielding Estimated Performance GTO Environment 1 of 2</a:t>
            </a:r>
          </a:p>
        </p:txBody>
      </p:sp>
      <p:graphicFrame>
        <p:nvGraphicFramePr>
          <p:cNvPr id="4" name="Table 3"/>
          <p:cNvGraphicFramePr>
            <a:graphicFrameLocks noGrp="1" noChangeAspect="1"/>
          </p:cNvGraphicFramePr>
          <p:nvPr>
            <p:extLst>
              <p:ext uri="{D42A27DB-BD31-4B8C-83A1-F6EECF244321}">
                <p14:modId xmlns:p14="http://schemas.microsoft.com/office/powerpoint/2010/main" val="518964706"/>
              </p:ext>
            </p:extLst>
          </p:nvPr>
        </p:nvGraphicFramePr>
        <p:xfrm>
          <a:off x="447525" y="1466850"/>
          <a:ext cx="8401200" cy="5012265"/>
        </p:xfrm>
        <a:graphic>
          <a:graphicData uri="http://schemas.openxmlformats.org/drawingml/2006/table">
            <a:tbl>
              <a:tblPr firstRow="1" bandRow="1">
                <a:tableStyleId>{5C22544A-7EE6-4342-B048-85BDC9FD1C3A}</a:tableStyleId>
              </a:tblPr>
              <a:tblGrid>
                <a:gridCol w="1057425">
                  <a:extLst>
                    <a:ext uri="{9D8B030D-6E8A-4147-A177-3AD203B41FA5}">
                      <a16:colId xmlns:a16="http://schemas.microsoft.com/office/drawing/2014/main" val="1182246932"/>
                    </a:ext>
                  </a:extLst>
                </a:gridCol>
                <a:gridCol w="1185338">
                  <a:extLst>
                    <a:ext uri="{9D8B030D-6E8A-4147-A177-3AD203B41FA5}">
                      <a16:colId xmlns:a16="http://schemas.microsoft.com/office/drawing/2014/main" val="3088861786"/>
                    </a:ext>
                  </a:extLst>
                </a:gridCol>
                <a:gridCol w="1063141">
                  <a:extLst>
                    <a:ext uri="{9D8B030D-6E8A-4147-A177-3AD203B41FA5}">
                      <a16:colId xmlns:a16="http://schemas.microsoft.com/office/drawing/2014/main" val="1021418526"/>
                    </a:ext>
                  </a:extLst>
                </a:gridCol>
                <a:gridCol w="3526515">
                  <a:extLst>
                    <a:ext uri="{9D8B030D-6E8A-4147-A177-3AD203B41FA5}">
                      <a16:colId xmlns:a16="http://schemas.microsoft.com/office/drawing/2014/main" val="3159272057"/>
                    </a:ext>
                  </a:extLst>
                </a:gridCol>
                <a:gridCol w="1568781">
                  <a:extLst>
                    <a:ext uri="{9D8B030D-6E8A-4147-A177-3AD203B41FA5}">
                      <a16:colId xmlns:a16="http://schemas.microsoft.com/office/drawing/2014/main" val="321715555"/>
                    </a:ext>
                  </a:extLst>
                </a:gridCol>
              </a:tblGrid>
              <a:tr h="478317">
                <a:tc>
                  <a:txBody>
                    <a:bodyPr/>
                    <a:lstStyle/>
                    <a:p>
                      <a:pPr algn="ctr" fontAlgn="b"/>
                      <a:r>
                        <a:rPr lang="en-US" sz="1600" b="0" i="0" u="none" strike="noStrike" dirty="0">
                          <a:solidFill>
                            <a:srgbClr val="000000"/>
                          </a:solidFill>
                          <a:effectLst/>
                          <a:latin typeface="+mn-lt"/>
                        </a:rPr>
                        <a:t>Slab Shielding</a:t>
                      </a:r>
                    </a:p>
                  </a:txBody>
                  <a:tcPr marL="9525" marR="9525" marT="9525" marB="0" anchor="b"/>
                </a:tc>
                <a:tc>
                  <a:txBody>
                    <a:bodyPr/>
                    <a:lstStyle/>
                    <a:p>
                      <a:pPr algn="ctr" fontAlgn="b"/>
                      <a:r>
                        <a:rPr lang="en-US" sz="1600" b="0" i="0" u="none" strike="noStrike" dirty="0">
                          <a:solidFill>
                            <a:srgbClr val="000000"/>
                          </a:solidFill>
                          <a:effectLst/>
                          <a:latin typeface="+mn-lt"/>
                        </a:rPr>
                        <a:t>Areal Density (g/cm2)</a:t>
                      </a:r>
                    </a:p>
                  </a:txBody>
                  <a:tcPr marL="9525" marR="9525" marT="9525" marB="0" anchor="b"/>
                </a:tc>
                <a:tc>
                  <a:txBody>
                    <a:bodyPr/>
                    <a:lstStyle/>
                    <a:p>
                      <a:pPr algn="ctr" fontAlgn="b"/>
                      <a:r>
                        <a:rPr lang="en-US" sz="1600" b="0" i="0" u="none" strike="noStrike" dirty="0">
                          <a:solidFill>
                            <a:srgbClr val="000000"/>
                          </a:solidFill>
                          <a:effectLst/>
                          <a:latin typeface="+mn-lt"/>
                        </a:rPr>
                        <a:t>Thickness (cm)</a:t>
                      </a:r>
                    </a:p>
                  </a:txBody>
                  <a:tcPr marL="9525" marR="9525" marT="9525" marB="0" anchor="b"/>
                </a:tc>
                <a:tc>
                  <a:txBody>
                    <a:bodyPr/>
                    <a:lstStyle/>
                    <a:p>
                      <a:pPr algn="ctr" fontAlgn="b"/>
                      <a:r>
                        <a:rPr lang="en-US" sz="1600" b="0" i="0" u="none" strike="noStrike" dirty="0">
                          <a:solidFill>
                            <a:srgbClr val="000000"/>
                          </a:solidFill>
                          <a:effectLst/>
                          <a:latin typeface="+mn-lt"/>
                        </a:rPr>
                        <a:t>Modeled</a:t>
                      </a:r>
                      <a:r>
                        <a:rPr lang="en-US" sz="1600" b="0" i="0" u="none" strike="noStrike" baseline="0" dirty="0">
                          <a:solidFill>
                            <a:srgbClr val="000000"/>
                          </a:solidFill>
                          <a:effectLst/>
                          <a:latin typeface="+mn-lt"/>
                        </a:rPr>
                        <a:t> TID (Proton (p) &amp; Electron (e)) (Rad (Si))2pistr omnidirectional</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Modeled</a:t>
                      </a:r>
                      <a:r>
                        <a:rPr lang="en-US" sz="1600" b="0" i="0" u="none" strike="noStrike" baseline="0" dirty="0">
                          <a:solidFill>
                            <a:srgbClr val="000000"/>
                          </a:solidFill>
                          <a:effectLst/>
                          <a:latin typeface="+mn-lt"/>
                        </a:rPr>
                        <a:t> TID Total (Rad (Si)</a:t>
                      </a:r>
                      <a:endParaRPr lang="en-US" sz="16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393381251"/>
                  </a:ext>
                </a:extLst>
              </a:tr>
              <a:tr h="376255">
                <a:tc>
                  <a:txBody>
                    <a:bodyPr/>
                    <a:lstStyle/>
                    <a:p>
                      <a:pPr algn="ctr" fontAlgn="b"/>
                      <a:r>
                        <a:rPr lang="en-US" sz="1600" b="0" i="0" u="none" strike="noStrike" dirty="0">
                          <a:solidFill>
                            <a:srgbClr val="000000"/>
                          </a:solidFill>
                          <a:effectLst/>
                          <a:latin typeface="+mn-lt"/>
                        </a:rPr>
                        <a:t>Al</a:t>
                      </a:r>
                    </a:p>
                  </a:txBody>
                  <a:tcPr marL="9525" marR="9525" marT="9525" marB="0" anchor="b"/>
                </a:tc>
                <a:tc>
                  <a:txBody>
                    <a:bodyPr/>
                    <a:lstStyle/>
                    <a:p>
                      <a:pPr algn="ctr" fontAlgn="b"/>
                      <a:r>
                        <a:rPr lang="en-US" sz="1600" b="0" i="0" u="none" strike="noStrike" dirty="0">
                          <a:solidFill>
                            <a:srgbClr val="000000"/>
                          </a:solidFill>
                          <a:effectLst/>
                          <a:latin typeface="+mn-lt"/>
                        </a:rPr>
                        <a:t>0.535</a:t>
                      </a:r>
                    </a:p>
                  </a:txBody>
                  <a:tcPr marL="9525" marR="9525" marT="9525" marB="0" anchor="b"/>
                </a:tc>
                <a:tc>
                  <a:txBody>
                    <a:bodyPr/>
                    <a:lstStyle/>
                    <a:p>
                      <a:pPr algn="ctr" fontAlgn="b"/>
                      <a:r>
                        <a:rPr lang="en-US" sz="1600" b="0" i="0" u="none" strike="noStrike">
                          <a:solidFill>
                            <a:srgbClr val="000000"/>
                          </a:solidFill>
                          <a:effectLst/>
                          <a:latin typeface="+mn-lt"/>
                        </a:rPr>
                        <a:t>0.198</a:t>
                      </a:r>
                      <a:endParaRPr lang="en-US" sz="1600" b="0" i="0" u="none" strike="noStrike" dirty="0">
                        <a:solidFill>
                          <a:srgbClr val="000000"/>
                        </a:solidFill>
                        <a:effectLst/>
                        <a:latin typeface="+mn-lt"/>
                      </a:endParaRPr>
                    </a:p>
                  </a:txBody>
                  <a:tcPr marL="9525" marR="9525" marT="9525" marB="0" anchor="b"/>
                </a:tc>
                <a:tc>
                  <a:txBody>
                    <a:bodyPr/>
                    <a:lstStyle/>
                    <a:p>
                      <a:pPr algn="ctr" fontAlgn="b"/>
                      <a:endParaRPr lang="en-US" sz="1600" b="0" i="0" u="none" strike="noStrike" dirty="0">
                        <a:solidFill>
                          <a:srgbClr val="000000"/>
                        </a:solidFill>
                        <a:effectLst/>
                        <a:latin typeface="+mn-lt"/>
                      </a:endParaRPr>
                    </a:p>
                  </a:txBody>
                  <a:tcPr marL="9525" marR="9525" marT="9525" marB="0" anchor="b"/>
                </a:tc>
                <a:tc>
                  <a:txBody>
                    <a:bodyPr/>
                    <a:lstStyle/>
                    <a:p>
                      <a:pPr algn="ctr" fontAlgn="b"/>
                      <a:endParaRPr lang="en-US" sz="16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348747830"/>
                  </a:ext>
                </a:extLst>
              </a:tr>
              <a:tr h="376255">
                <a:tc>
                  <a:txBody>
                    <a:bodyPr/>
                    <a:lstStyle/>
                    <a:p>
                      <a:pPr algn="ctr" fontAlgn="b"/>
                      <a:r>
                        <a:rPr lang="en-US" sz="1600" b="0" i="0" u="none" strike="noStrike" dirty="0">
                          <a:solidFill>
                            <a:srgbClr val="000000"/>
                          </a:solidFill>
                          <a:effectLst/>
                          <a:latin typeface="+mn-lt"/>
                        </a:rPr>
                        <a:t>Al</a:t>
                      </a:r>
                    </a:p>
                  </a:txBody>
                  <a:tcPr marL="9525" marR="9525" marT="9525" marB="0" anchor="b"/>
                </a:tc>
                <a:tc>
                  <a:txBody>
                    <a:bodyPr/>
                    <a:lstStyle/>
                    <a:p>
                      <a:pPr algn="ctr" fontAlgn="b"/>
                      <a:r>
                        <a:rPr lang="en-US" sz="1600" b="0" i="0" u="none" strike="noStrike" dirty="0">
                          <a:solidFill>
                            <a:srgbClr val="000000"/>
                          </a:solidFill>
                          <a:effectLst/>
                          <a:latin typeface="+mn-lt"/>
                        </a:rPr>
                        <a:t>1.26</a:t>
                      </a:r>
                    </a:p>
                  </a:txBody>
                  <a:tcPr marL="9525" marR="9525" marT="9525" marB="0" anchor="b"/>
                </a:tc>
                <a:tc>
                  <a:txBody>
                    <a:bodyPr/>
                    <a:lstStyle/>
                    <a:p>
                      <a:pPr algn="ctr" fontAlgn="b"/>
                      <a:r>
                        <a:rPr lang="en-US" sz="1600" b="0" i="0" u="none" strike="noStrike" dirty="0">
                          <a:solidFill>
                            <a:srgbClr val="000000"/>
                          </a:solidFill>
                          <a:effectLst/>
                          <a:latin typeface="+mn-lt"/>
                        </a:rPr>
                        <a:t>0.465</a:t>
                      </a:r>
                    </a:p>
                  </a:txBody>
                  <a:tcPr marL="9525" marR="9525" marT="9525" marB="0" anchor="b"/>
                </a:tc>
                <a:tc>
                  <a:txBody>
                    <a:bodyPr/>
                    <a:lstStyle/>
                    <a:p>
                      <a:pPr algn="ctr" fontAlgn="b"/>
                      <a:r>
                        <a:rPr lang="en-US" sz="1600" b="0" i="0" u="none" strike="noStrike" dirty="0">
                          <a:solidFill>
                            <a:srgbClr val="000000"/>
                          </a:solidFill>
                          <a:effectLst/>
                          <a:latin typeface="+mn-lt"/>
                        </a:rPr>
                        <a:t>918 +/-</a:t>
                      </a:r>
                      <a:r>
                        <a:rPr lang="en-US" sz="1600" b="0" i="0" u="none" strike="noStrike" baseline="0" dirty="0">
                          <a:solidFill>
                            <a:srgbClr val="000000"/>
                          </a:solidFill>
                          <a:effectLst/>
                          <a:latin typeface="+mn-lt"/>
                        </a:rPr>
                        <a:t> 125 p, </a:t>
                      </a:r>
                      <a:r>
                        <a:rPr lang="en-US" sz="1600" b="0" i="0" u="none" strike="noStrike" dirty="0">
                          <a:solidFill>
                            <a:srgbClr val="000000"/>
                          </a:solidFill>
                          <a:effectLst/>
                          <a:latin typeface="+mn-lt"/>
                        </a:rPr>
                        <a:t>2385 +/- 88 e</a:t>
                      </a:r>
                    </a:p>
                  </a:txBody>
                  <a:tcPr marL="9525" marR="9525" marT="9525" marB="0" anchor="b"/>
                </a:tc>
                <a:tc>
                  <a:txBody>
                    <a:bodyPr/>
                    <a:lstStyle/>
                    <a:p>
                      <a:pPr algn="ctr" fontAlgn="b"/>
                      <a:r>
                        <a:rPr lang="en-US" sz="1600" b="0" i="0" u="none" strike="noStrike" dirty="0">
                          <a:solidFill>
                            <a:srgbClr val="000000"/>
                          </a:solidFill>
                          <a:effectLst/>
                          <a:latin typeface="+mn-lt"/>
                        </a:rPr>
                        <a:t>3303 +/- 153</a:t>
                      </a:r>
                    </a:p>
                  </a:txBody>
                  <a:tcPr marL="9525" marR="9525" marT="9525" marB="0" anchor="b"/>
                </a:tc>
                <a:extLst>
                  <a:ext uri="{0D108BD9-81ED-4DB2-BD59-A6C34878D82A}">
                    <a16:rowId xmlns:a16="http://schemas.microsoft.com/office/drawing/2014/main" val="4139185005"/>
                  </a:ext>
                </a:extLst>
              </a:tr>
              <a:tr h="376255">
                <a:tc>
                  <a:txBody>
                    <a:bodyPr/>
                    <a:lstStyle/>
                    <a:p>
                      <a:pPr algn="ctr" fontAlgn="b"/>
                      <a:r>
                        <a:rPr lang="en-US" sz="1600" b="0" i="0" u="none" strike="noStrike" dirty="0">
                          <a:solidFill>
                            <a:srgbClr val="000000"/>
                          </a:solidFill>
                          <a:effectLst/>
                          <a:latin typeface="+mn-lt"/>
                        </a:rPr>
                        <a:t>Al</a:t>
                      </a:r>
                    </a:p>
                  </a:txBody>
                  <a:tcPr marL="9525" marR="9525" marT="9525" marB="0" anchor="b"/>
                </a:tc>
                <a:tc>
                  <a:txBody>
                    <a:bodyPr/>
                    <a:lstStyle/>
                    <a:p>
                      <a:pPr algn="ctr" fontAlgn="b"/>
                      <a:r>
                        <a:rPr lang="en-US" sz="1600" b="0" i="0" u="none" strike="noStrike" dirty="0">
                          <a:solidFill>
                            <a:srgbClr val="000000"/>
                          </a:solidFill>
                          <a:effectLst/>
                          <a:latin typeface="+mn-lt"/>
                        </a:rPr>
                        <a:t>1.67</a:t>
                      </a:r>
                    </a:p>
                  </a:txBody>
                  <a:tcPr marL="9525" marR="9525" marT="9525" marB="0" anchor="b"/>
                </a:tc>
                <a:tc>
                  <a:txBody>
                    <a:bodyPr/>
                    <a:lstStyle/>
                    <a:p>
                      <a:pPr algn="ctr" fontAlgn="b"/>
                      <a:r>
                        <a:rPr lang="en-US" sz="1600" b="0" i="0" u="none" strike="noStrike" dirty="0">
                          <a:solidFill>
                            <a:srgbClr val="000000"/>
                          </a:solidFill>
                          <a:effectLst/>
                          <a:latin typeface="+mn-lt"/>
                        </a:rPr>
                        <a:t>0.624</a:t>
                      </a:r>
                    </a:p>
                  </a:txBody>
                  <a:tcPr marL="9525" marR="9525" marT="9525" marB="0" anchor="b"/>
                </a:tc>
                <a:tc>
                  <a:txBody>
                    <a:bodyPr/>
                    <a:lstStyle/>
                    <a:p>
                      <a:pPr algn="ctr" fontAlgn="b"/>
                      <a:r>
                        <a:rPr lang="en-US" sz="1600" b="0" i="0" u="none" strike="noStrike" dirty="0">
                          <a:solidFill>
                            <a:srgbClr val="000000"/>
                          </a:solidFill>
                          <a:effectLst/>
                          <a:latin typeface="+mn-lt"/>
                        </a:rPr>
                        <a:t>662 +/- 101</a:t>
                      </a:r>
                      <a:r>
                        <a:rPr lang="en-US" sz="1600" b="0" i="0" u="none" strike="noStrike" baseline="0" dirty="0">
                          <a:solidFill>
                            <a:srgbClr val="000000"/>
                          </a:solidFill>
                          <a:effectLst/>
                          <a:latin typeface="+mn-lt"/>
                        </a:rPr>
                        <a:t> p, 581 +/- 38 e</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1243 +/- </a:t>
                      </a:r>
                      <a:r>
                        <a:rPr lang="en-US" sz="1600" b="0" i="0" u="none" strike="noStrike" baseline="0" dirty="0">
                          <a:solidFill>
                            <a:srgbClr val="000000"/>
                          </a:solidFill>
                          <a:effectLst/>
                          <a:latin typeface="+mn-lt"/>
                        </a:rPr>
                        <a:t>108</a:t>
                      </a:r>
                      <a:endParaRPr lang="en-US" sz="16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989578972"/>
                  </a:ext>
                </a:extLst>
              </a:tr>
              <a:tr h="376255">
                <a:tc>
                  <a:txBody>
                    <a:bodyPr/>
                    <a:lstStyle/>
                    <a:p>
                      <a:pPr algn="ctr" fontAlgn="b"/>
                      <a:r>
                        <a:rPr lang="en-US" sz="1600" b="0" i="0" u="none" strike="noStrike" dirty="0">
                          <a:solidFill>
                            <a:srgbClr val="000000"/>
                          </a:solidFill>
                          <a:effectLst/>
                          <a:latin typeface="+mn-lt"/>
                        </a:rPr>
                        <a:t>Al</a:t>
                      </a:r>
                    </a:p>
                  </a:txBody>
                  <a:tcPr marL="9525" marR="9525" marT="9525" marB="0" anchor="b"/>
                </a:tc>
                <a:tc>
                  <a:txBody>
                    <a:bodyPr/>
                    <a:lstStyle/>
                    <a:p>
                      <a:pPr algn="ctr" fontAlgn="b"/>
                      <a:r>
                        <a:rPr lang="en-US" sz="1600" b="0" i="0" u="none" strike="noStrike" dirty="0">
                          <a:solidFill>
                            <a:srgbClr val="000000"/>
                          </a:solidFill>
                          <a:effectLst/>
                          <a:latin typeface="+mn-lt"/>
                        </a:rPr>
                        <a:t>2.08</a:t>
                      </a:r>
                    </a:p>
                  </a:txBody>
                  <a:tcPr marL="9525" marR="9525" marT="9525" marB="0" anchor="b"/>
                </a:tc>
                <a:tc>
                  <a:txBody>
                    <a:bodyPr/>
                    <a:lstStyle/>
                    <a:p>
                      <a:pPr algn="ctr" fontAlgn="b"/>
                      <a:r>
                        <a:rPr lang="en-US" sz="1600" b="0" i="0" u="none" strike="noStrike" dirty="0">
                          <a:solidFill>
                            <a:srgbClr val="000000"/>
                          </a:solidFill>
                          <a:effectLst/>
                          <a:latin typeface="+mn-lt"/>
                        </a:rPr>
                        <a:t>0.770</a:t>
                      </a:r>
                    </a:p>
                  </a:txBody>
                  <a:tcPr marL="9525" marR="9525" marT="9525" marB="0" anchor="b"/>
                </a:tc>
                <a:tc>
                  <a:txBody>
                    <a:bodyPr/>
                    <a:lstStyle/>
                    <a:p>
                      <a:pPr algn="ctr" fontAlgn="b"/>
                      <a:r>
                        <a:rPr lang="en-US" sz="1600" b="0" i="0" u="none" strike="noStrike" dirty="0">
                          <a:solidFill>
                            <a:srgbClr val="000000"/>
                          </a:solidFill>
                          <a:effectLst/>
                          <a:latin typeface="+mn-lt"/>
                        </a:rPr>
                        <a:t>451 +/- 80 p, 308</a:t>
                      </a:r>
                      <a:r>
                        <a:rPr lang="en-US" sz="1600" b="0" i="0" u="none" strike="noStrike" baseline="0" dirty="0">
                          <a:solidFill>
                            <a:srgbClr val="000000"/>
                          </a:solidFill>
                          <a:effectLst/>
                          <a:latin typeface="+mn-lt"/>
                        </a:rPr>
                        <a:t> +/- 24 e</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759 +/- 84</a:t>
                      </a:r>
                    </a:p>
                  </a:txBody>
                  <a:tcPr marL="9525" marR="9525" marT="9525" marB="0" anchor="b"/>
                </a:tc>
                <a:extLst>
                  <a:ext uri="{0D108BD9-81ED-4DB2-BD59-A6C34878D82A}">
                    <a16:rowId xmlns:a16="http://schemas.microsoft.com/office/drawing/2014/main" val="534359916"/>
                  </a:ext>
                </a:extLst>
              </a:tr>
              <a:tr h="376255">
                <a:tc>
                  <a:txBody>
                    <a:bodyPr/>
                    <a:lstStyle/>
                    <a:p>
                      <a:pPr algn="ctr" fontAlgn="b"/>
                      <a:r>
                        <a:rPr lang="en-US" sz="1600" b="0" i="0" u="none" strike="noStrike" dirty="0">
                          <a:solidFill>
                            <a:srgbClr val="000000"/>
                          </a:solidFill>
                          <a:effectLst/>
                          <a:latin typeface="+mn-lt"/>
                        </a:rPr>
                        <a:t>Al</a:t>
                      </a:r>
                    </a:p>
                  </a:txBody>
                  <a:tcPr marL="9525" marR="9525" marT="9525" marB="0" anchor="b"/>
                </a:tc>
                <a:tc>
                  <a:txBody>
                    <a:bodyPr/>
                    <a:lstStyle/>
                    <a:p>
                      <a:pPr algn="ctr" fontAlgn="b"/>
                      <a:r>
                        <a:rPr lang="en-US" sz="1600" b="0" i="0" u="none" strike="noStrike" dirty="0">
                          <a:solidFill>
                            <a:srgbClr val="000000"/>
                          </a:solidFill>
                          <a:effectLst/>
                          <a:latin typeface="+mn-lt"/>
                        </a:rPr>
                        <a:t>2.60</a:t>
                      </a:r>
                    </a:p>
                  </a:txBody>
                  <a:tcPr marL="9525" marR="9525" marT="9525" marB="0" anchor="b"/>
                </a:tc>
                <a:tc>
                  <a:txBody>
                    <a:bodyPr/>
                    <a:lstStyle/>
                    <a:p>
                      <a:pPr algn="ctr" fontAlgn="b"/>
                      <a:r>
                        <a:rPr lang="en-US" sz="1600" b="0" i="0" u="none" strike="noStrike" dirty="0">
                          <a:solidFill>
                            <a:srgbClr val="000000"/>
                          </a:solidFill>
                          <a:effectLst/>
                          <a:latin typeface="+mn-lt"/>
                        </a:rPr>
                        <a:t>0.963</a:t>
                      </a:r>
                    </a:p>
                  </a:txBody>
                  <a:tcPr marL="9525" marR="9525" marT="9525" marB="0" anchor="b"/>
                </a:tc>
                <a:tc>
                  <a:txBody>
                    <a:bodyPr/>
                    <a:lstStyle/>
                    <a:p>
                      <a:pPr algn="ctr" fontAlgn="b"/>
                      <a:r>
                        <a:rPr lang="en-US" sz="1600" b="0" i="0" u="none" strike="noStrike" dirty="0">
                          <a:solidFill>
                            <a:srgbClr val="000000"/>
                          </a:solidFill>
                          <a:effectLst/>
                          <a:latin typeface="+mn-lt"/>
                        </a:rPr>
                        <a:t>355 +/- 63 p, 186 +/- 14 e</a:t>
                      </a:r>
                    </a:p>
                  </a:txBody>
                  <a:tcPr marL="9525" marR="9525" marT="9525" marB="0" anchor="b"/>
                </a:tc>
                <a:tc>
                  <a:txBody>
                    <a:bodyPr/>
                    <a:lstStyle/>
                    <a:p>
                      <a:pPr algn="ctr" fontAlgn="b"/>
                      <a:r>
                        <a:rPr lang="en-US" sz="1600" b="0" i="0" u="none" strike="noStrike" dirty="0">
                          <a:solidFill>
                            <a:srgbClr val="000000"/>
                          </a:solidFill>
                          <a:effectLst/>
                          <a:latin typeface="+mn-lt"/>
                        </a:rPr>
                        <a:t>541 +/-</a:t>
                      </a:r>
                      <a:r>
                        <a:rPr lang="en-US" sz="1600" b="0" i="0" u="none" strike="noStrike" baseline="0" dirty="0">
                          <a:solidFill>
                            <a:srgbClr val="000000"/>
                          </a:solidFill>
                          <a:effectLst/>
                          <a:latin typeface="+mn-lt"/>
                        </a:rPr>
                        <a:t> 65</a:t>
                      </a:r>
                      <a:endParaRPr lang="en-US" sz="16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235758615"/>
                  </a:ext>
                </a:extLst>
              </a:tr>
              <a:tr h="376255">
                <a:tc>
                  <a:txBody>
                    <a:bodyPr/>
                    <a:lstStyle/>
                    <a:p>
                      <a:pPr algn="ctr" fontAlgn="b"/>
                      <a:r>
                        <a:rPr lang="en-US" sz="1600" b="0" i="0" u="none" strike="noStrike" dirty="0">
                          <a:solidFill>
                            <a:srgbClr val="000000"/>
                          </a:solidFill>
                          <a:effectLst/>
                          <a:latin typeface="+mn-lt"/>
                        </a:rPr>
                        <a:t>Al</a:t>
                      </a:r>
                    </a:p>
                  </a:txBody>
                  <a:tcPr marL="9525" marR="9525" marT="9525" marB="0" anchor="b"/>
                </a:tc>
                <a:tc>
                  <a:txBody>
                    <a:bodyPr/>
                    <a:lstStyle/>
                    <a:p>
                      <a:pPr algn="ctr" fontAlgn="b"/>
                      <a:r>
                        <a:rPr lang="en-US" sz="1600" b="0" i="0" u="none" strike="noStrike" dirty="0">
                          <a:solidFill>
                            <a:srgbClr val="000000"/>
                          </a:solidFill>
                          <a:effectLst/>
                          <a:latin typeface="+mn-lt"/>
                        </a:rPr>
                        <a:t>3.02</a:t>
                      </a:r>
                    </a:p>
                  </a:txBody>
                  <a:tcPr marL="9525" marR="9525" marT="9525" marB="0" anchor="b"/>
                </a:tc>
                <a:tc>
                  <a:txBody>
                    <a:bodyPr/>
                    <a:lstStyle/>
                    <a:p>
                      <a:pPr algn="ctr" fontAlgn="b"/>
                      <a:r>
                        <a:rPr lang="en-US" sz="1600" b="0" i="0" u="none" strike="noStrike" dirty="0">
                          <a:solidFill>
                            <a:srgbClr val="000000"/>
                          </a:solidFill>
                          <a:effectLst/>
                          <a:latin typeface="+mn-lt"/>
                        </a:rPr>
                        <a:t>1.11</a:t>
                      </a:r>
                    </a:p>
                  </a:txBody>
                  <a:tcPr marL="9525" marR="9525" marT="9525" marB="0" anchor="b"/>
                </a:tc>
                <a:tc>
                  <a:txBody>
                    <a:bodyPr/>
                    <a:lstStyle/>
                    <a:p>
                      <a:pPr algn="ctr" fontAlgn="b"/>
                      <a:r>
                        <a:rPr lang="en-US" sz="1600" b="0" i="0" u="none" strike="noStrike" dirty="0">
                          <a:solidFill>
                            <a:srgbClr val="000000"/>
                          </a:solidFill>
                          <a:effectLst/>
                          <a:latin typeface="+mn-lt"/>
                        </a:rPr>
                        <a:t>302 +/- 50 p</a:t>
                      </a:r>
                      <a:r>
                        <a:rPr lang="en-US" sz="1600" b="0" i="0" u="none" strike="noStrike" baseline="0" dirty="0">
                          <a:solidFill>
                            <a:srgbClr val="000000"/>
                          </a:solidFill>
                          <a:effectLst/>
                          <a:latin typeface="+mn-lt"/>
                        </a:rPr>
                        <a:t>, 204 +/- 16 e</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506 +/- 52</a:t>
                      </a:r>
                    </a:p>
                  </a:txBody>
                  <a:tcPr marL="9525" marR="9525" marT="9525" marB="0" anchor="b"/>
                </a:tc>
                <a:extLst>
                  <a:ext uri="{0D108BD9-81ED-4DB2-BD59-A6C34878D82A}">
                    <a16:rowId xmlns:a16="http://schemas.microsoft.com/office/drawing/2014/main" val="1720771967"/>
                  </a:ext>
                </a:extLst>
              </a:tr>
              <a:tr h="376255">
                <a:tc>
                  <a:txBody>
                    <a:bodyPr/>
                    <a:lstStyle/>
                    <a:p>
                      <a:pPr algn="ctr" fontAlgn="b"/>
                      <a:r>
                        <a:rPr lang="en-US" sz="1600" b="0" i="0" u="none" strike="noStrike" dirty="0">
                          <a:solidFill>
                            <a:srgbClr val="000000"/>
                          </a:solidFill>
                          <a:effectLst/>
                          <a:latin typeface="+mn-lt"/>
                        </a:rPr>
                        <a:t>Al</a:t>
                      </a:r>
                    </a:p>
                  </a:txBody>
                  <a:tcPr marL="9525" marR="9525" marT="9525" marB="0" anchor="b"/>
                </a:tc>
                <a:tc>
                  <a:txBody>
                    <a:bodyPr/>
                    <a:lstStyle/>
                    <a:p>
                      <a:pPr algn="ctr" fontAlgn="b"/>
                      <a:r>
                        <a:rPr lang="en-US" sz="1600" b="0" i="0" u="none" strike="noStrike" dirty="0">
                          <a:solidFill>
                            <a:srgbClr val="000000"/>
                          </a:solidFill>
                          <a:effectLst/>
                          <a:latin typeface="+mn-lt"/>
                        </a:rPr>
                        <a:t>6.00</a:t>
                      </a:r>
                    </a:p>
                  </a:txBody>
                  <a:tcPr marL="9525" marR="9525" marT="9525" marB="0" anchor="b"/>
                </a:tc>
                <a:tc>
                  <a:txBody>
                    <a:bodyPr/>
                    <a:lstStyle/>
                    <a:p>
                      <a:pPr algn="ctr" fontAlgn="b"/>
                      <a:r>
                        <a:rPr lang="en-US" sz="1600" b="0" i="0" u="none" strike="noStrike" dirty="0">
                          <a:solidFill>
                            <a:srgbClr val="000000"/>
                          </a:solidFill>
                          <a:effectLst/>
                          <a:latin typeface="+mn-lt"/>
                        </a:rPr>
                        <a:t>2.22</a:t>
                      </a:r>
                    </a:p>
                  </a:txBody>
                  <a:tcPr marL="9525" marR="9525" marT="9525" marB="0" anchor="b"/>
                </a:tc>
                <a:tc>
                  <a:txBody>
                    <a:bodyPr/>
                    <a:lstStyle/>
                    <a:p>
                      <a:pPr algn="ctr" fontAlgn="b"/>
                      <a:r>
                        <a:rPr lang="en-US" sz="1600" dirty="0">
                          <a:latin typeface="+mn-lt"/>
                        </a:rPr>
                        <a:t>201 +/- 40  p</a:t>
                      </a:r>
                      <a:r>
                        <a:rPr lang="en-US" sz="1600" b="0" i="0" u="none" strike="noStrike" baseline="0" dirty="0">
                          <a:solidFill>
                            <a:srgbClr val="000000"/>
                          </a:solidFill>
                          <a:effectLst/>
                          <a:latin typeface="+mn-lt"/>
                        </a:rPr>
                        <a:t>, 88 +/- 9 e</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289 +/-</a:t>
                      </a:r>
                      <a:r>
                        <a:rPr lang="en-US" sz="1600" b="0" i="0" u="none" strike="noStrike" baseline="0" dirty="0">
                          <a:solidFill>
                            <a:srgbClr val="000000"/>
                          </a:solidFill>
                          <a:effectLst/>
                          <a:latin typeface="+mn-lt"/>
                        </a:rPr>
                        <a:t> 41</a:t>
                      </a:r>
                      <a:endParaRPr lang="en-US" sz="16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5059996"/>
                  </a:ext>
                </a:extLst>
              </a:tr>
              <a:tr h="376255">
                <a:tc>
                  <a:txBody>
                    <a:bodyPr/>
                    <a:lstStyle/>
                    <a:p>
                      <a:pPr algn="ctr" fontAlgn="b"/>
                      <a:r>
                        <a:rPr lang="en-US" sz="1600" b="0" i="0" u="none" strike="noStrike" dirty="0" err="1">
                          <a:solidFill>
                            <a:srgbClr val="000000"/>
                          </a:solidFill>
                          <a:effectLst/>
                          <a:latin typeface="+mn-lt"/>
                        </a:rPr>
                        <a:t>AlTi</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1.33</a:t>
                      </a:r>
                    </a:p>
                  </a:txBody>
                  <a:tcPr marL="9525" marR="9525" marT="9525" marB="0" anchor="b"/>
                </a:tc>
                <a:tc>
                  <a:txBody>
                    <a:bodyPr/>
                    <a:lstStyle/>
                    <a:p>
                      <a:pPr algn="ctr" fontAlgn="b"/>
                      <a:r>
                        <a:rPr lang="en-US" sz="1600" b="0" i="0" u="none" strike="noStrike" dirty="0">
                          <a:solidFill>
                            <a:srgbClr val="000000"/>
                          </a:solidFill>
                          <a:effectLst/>
                          <a:latin typeface="+mn-lt"/>
                        </a:rPr>
                        <a:t>0.378</a:t>
                      </a:r>
                    </a:p>
                  </a:txBody>
                  <a:tcPr marL="9525" marR="9525" marT="9525" marB="0" anchor="b"/>
                </a:tc>
                <a:tc>
                  <a:txBody>
                    <a:bodyPr/>
                    <a:lstStyle/>
                    <a:p>
                      <a:pPr algn="ctr" fontAlgn="b"/>
                      <a:r>
                        <a:rPr lang="en-US" sz="1600" b="0" i="0" u="none" strike="noStrike" dirty="0">
                          <a:solidFill>
                            <a:srgbClr val="000000"/>
                          </a:solidFill>
                          <a:effectLst/>
                          <a:latin typeface="+mn-lt"/>
                        </a:rPr>
                        <a:t>947</a:t>
                      </a:r>
                      <a:r>
                        <a:rPr lang="en-US" sz="1600" b="0" i="0" u="none" strike="noStrike" baseline="0" dirty="0">
                          <a:solidFill>
                            <a:srgbClr val="000000"/>
                          </a:solidFill>
                          <a:effectLst/>
                          <a:latin typeface="+mn-lt"/>
                        </a:rPr>
                        <a:t> +/- 130 </a:t>
                      </a:r>
                      <a:r>
                        <a:rPr lang="en-US" sz="1600" b="0" i="0" u="none" strike="noStrike" dirty="0">
                          <a:solidFill>
                            <a:srgbClr val="000000"/>
                          </a:solidFill>
                          <a:effectLst/>
                          <a:latin typeface="+mn-lt"/>
                        </a:rPr>
                        <a:t>p, 1834 +/-</a:t>
                      </a:r>
                      <a:r>
                        <a:rPr lang="en-US" sz="1600" b="0" i="0" u="none" strike="noStrike" baseline="0" dirty="0">
                          <a:solidFill>
                            <a:srgbClr val="000000"/>
                          </a:solidFill>
                          <a:effectLst/>
                          <a:latin typeface="+mn-lt"/>
                        </a:rPr>
                        <a:t> 78 e</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2781 +/-</a:t>
                      </a:r>
                      <a:r>
                        <a:rPr lang="en-US" sz="1600" b="0" i="0" u="none" strike="noStrike" baseline="0" dirty="0">
                          <a:solidFill>
                            <a:srgbClr val="000000"/>
                          </a:solidFill>
                          <a:effectLst/>
                          <a:latin typeface="+mn-lt"/>
                        </a:rPr>
                        <a:t> 152</a:t>
                      </a:r>
                      <a:endParaRPr lang="en-US" sz="16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824164678"/>
                  </a:ext>
                </a:extLst>
              </a:tr>
              <a:tr h="376255">
                <a:tc>
                  <a:txBody>
                    <a:bodyPr/>
                    <a:lstStyle/>
                    <a:p>
                      <a:pPr algn="ctr" fontAlgn="b"/>
                      <a:r>
                        <a:rPr lang="en-US" sz="1600" b="0" i="0" u="none" strike="noStrike" dirty="0">
                          <a:solidFill>
                            <a:srgbClr val="000000"/>
                          </a:solidFill>
                          <a:effectLst/>
                          <a:latin typeface="+mn-lt"/>
                        </a:rPr>
                        <a:t>AlTiTa10</a:t>
                      </a:r>
                    </a:p>
                  </a:txBody>
                  <a:tcPr marL="9525" marR="9525" marT="9525" marB="0" anchor="b"/>
                </a:tc>
                <a:tc>
                  <a:txBody>
                    <a:bodyPr/>
                    <a:lstStyle/>
                    <a:p>
                      <a:pPr algn="ctr" fontAlgn="b"/>
                      <a:r>
                        <a:rPr lang="en-US" sz="1600" b="0" i="0" u="none" strike="noStrike" dirty="0">
                          <a:solidFill>
                            <a:srgbClr val="000000"/>
                          </a:solidFill>
                          <a:effectLst/>
                          <a:latin typeface="+mn-lt"/>
                        </a:rPr>
                        <a:t>1.76</a:t>
                      </a:r>
                    </a:p>
                  </a:txBody>
                  <a:tcPr marL="9525" marR="9525" marT="9525" marB="0" anchor="b"/>
                </a:tc>
                <a:tc>
                  <a:txBody>
                    <a:bodyPr/>
                    <a:lstStyle/>
                    <a:p>
                      <a:pPr algn="ctr" fontAlgn="b"/>
                      <a:r>
                        <a:rPr lang="en-US" sz="1600" b="0" i="0" u="none" strike="noStrike" dirty="0">
                          <a:solidFill>
                            <a:srgbClr val="000000"/>
                          </a:solidFill>
                          <a:effectLst/>
                          <a:latin typeface="+mn-lt"/>
                        </a:rPr>
                        <a:t>0.404</a:t>
                      </a:r>
                    </a:p>
                  </a:txBody>
                  <a:tcPr marL="9525" marR="9525" marT="9525" marB="0" anchor="b"/>
                </a:tc>
                <a:tc>
                  <a:txBody>
                    <a:bodyPr/>
                    <a:lstStyle/>
                    <a:p>
                      <a:pPr algn="ctr" fontAlgn="b"/>
                      <a:r>
                        <a:rPr lang="en-US" sz="1600" b="0" i="0" u="none" strike="noStrike" dirty="0">
                          <a:solidFill>
                            <a:srgbClr val="000000"/>
                          </a:solidFill>
                          <a:effectLst/>
                          <a:latin typeface="+mn-lt"/>
                        </a:rPr>
                        <a:t>786 +/-</a:t>
                      </a:r>
                      <a:r>
                        <a:rPr lang="en-US" sz="1600" b="0" i="0" u="none" strike="noStrike" baseline="0" dirty="0">
                          <a:solidFill>
                            <a:srgbClr val="000000"/>
                          </a:solidFill>
                          <a:effectLst/>
                          <a:latin typeface="+mn-lt"/>
                        </a:rPr>
                        <a:t> 152 p, 223 +/- 28 e</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1009</a:t>
                      </a:r>
                      <a:r>
                        <a:rPr lang="en-US" sz="1600" b="0" i="0" u="none" strike="noStrike" baseline="0" dirty="0">
                          <a:solidFill>
                            <a:srgbClr val="000000"/>
                          </a:solidFill>
                          <a:effectLst/>
                          <a:latin typeface="+mn-lt"/>
                        </a:rPr>
                        <a:t> +/-  152</a:t>
                      </a:r>
                      <a:endParaRPr lang="en-US" sz="16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00066942"/>
                  </a:ext>
                </a:extLst>
              </a:tr>
              <a:tr h="376255">
                <a:tc>
                  <a:txBody>
                    <a:bodyPr/>
                    <a:lstStyle/>
                    <a:p>
                      <a:pPr algn="ctr" fontAlgn="b"/>
                      <a:r>
                        <a:rPr lang="en-US" sz="1600" b="0" i="0" u="none" strike="noStrike" dirty="0">
                          <a:solidFill>
                            <a:srgbClr val="000000"/>
                          </a:solidFill>
                          <a:effectLst/>
                          <a:latin typeface="+mn-lt"/>
                        </a:rPr>
                        <a:t>AlTiTa20</a:t>
                      </a:r>
                    </a:p>
                  </a:txBody>
                  <a:tcPr marL="9525" marR="9525" marT="9525" marB="0" anchor="b"/>
                </a:tc>
                <a:tc>
                  <a:txBody>
                    <a:bodyPr/>
                    <a:lstStyle/>
                    <a:p>
                      <a:pPr algn="ctr" fontAlgn="b"/>
                      <a:r>
                        <a:rPr lang="en-US" sz="1600" b="0" i="0" u="none" strike="noStrike" dirty="0">
                          <a:solidFill>
                            <a:srgbClr val="000000"/>
                          </a:solidFill>
                          <a:effectLst/>
                          <a:latin typeface="+mn-lt"/>
                        </a:rPr>
                        <a:t>2.08</a:t>
                      </a:r>
                    </a:p>
                  </a:txBody>
                  <a:tcPr marL="9525" marR="9525" marT="9525" marB="0" anchor="b"/>
                </a:tc>
                <a:tc>
                  <a:txBody>
                    <a:bodyPr/>
                    <a:lstStyle/>
                    <a:p>
                      <a:pPr algn="ctr" fontAlgn="b"/>
                      <a:r>
                        <a:rPr lang="en-US" sz="1600" b="0" i="0" u="none" strike="noStrike" dirty="0">
                          <a:solidFill>
                            <a:srgbClr val="000000"/>
                          </a:solidFill>
                          <a:effectLst/>
                          <a:latin typeface="+mn-lt"/>
                        </a:rPr>
                        <a:t>0.429</a:t>
                      </a:r>
                    </a:p>
                  </a:txBody>
                  <a:tcPr marL="9525" marR="9525" marT="9525" marB="0" anchor="b"/>
                </a:tc>
                <a:tc>
                  <a:txBody>
                    <a:bodyPr/>
                    <a:lstStyle/>
                    <a:p>
                      <a:pPr algn="ctr" fontAlgn="b"/>
                      <a:r>
                        <a:rPr lang="en-US" sz="1600" b="0" i="0" u="none" strike="noStrike" dirty="0">
                          <a:solidFill>
                            <a:srgbClr val="000000"/>
                          </a:solidFill>
                          <a:effectLst/>
                          <a:latin typeface="+mn-lt"/>
                        </a:rPr>
                        <a:t>587 +/- 81 p, 80</a:t>
                      </a:r>
                      <a:r>
                        <a:rPr lang="en-US" sz="1600" b="0" i="0" u="none" strike="noStrike" baseline="0" dirty="0">
                          <a:solidFill>
                            <a:srgbClr val="000000"/>
                          </a:solidFill>
                          <a:effectLst/>
                          <a:latin typeface="+mn-lt"/>
                        </a:rPr>
                        <a:t> +/- 12 e</a:t>
                      </a:r>
                      <a:endParaRPr lang="en-US" sz="1600" b="0" i="0" u="none" strike="noStrike" dirty="0">
                        <a:solidFill>
                          <a:srgbClr val="000000"/>
                        </a:solidFill>
                        <a:effectLst/>
                        <a:latin typeface="+mn-lt"/>
                      </a:endParaRPr>
                    </a:p>
                  </a:txBody>
                  <a:tcPr marL="9525" marR="9525" marT="9525" marB="0" anchor="b"/>
                </a:tc>
                <a:tc>
                  <a:txBody>
                    <a:bodyPr/>
                    <a:lstStyle/>
                    <a:p>
                      <a:pPr algn="ctr" fontAlgn="b"/>
                      <a:r>
                        <a:rPr lang="en-US" sz="1600" b="0" i="0" u="none" strike="noStrike" dirty="0">
                          <a:solidFill>
                            <a:srgbClr val="000000"/>
                          </a:solidFill>
                          <a:effectLst/>
                          <a:latin typeface="+mn-lt"/>
                        </a:rPr>
                        <a:t>667 +/- 82</a:t>
                      </a:r>
                    </a:p>
                  </a:txBody>
                  <a:tcPr marL="9525" marR="9525" marT="9525" marB="0" anchor="b"/>
                </a:tc>
                <a:extLst>
                  <a:ext uri="{0D108BD9-81ED-4DB2-BD59-A6C34878D82A}">
                    <a16:rowId xmlns:a16="http://schemas.microsoft.com/office/drawing/2014/main" val="319445"/>
                  </a:ext>
                </a:extLst>
              </a:tr>
              <a:tr h="376255">
                <a:tc>
                  <a:txBody>
                    <a:bodyPr/>
                    <a:lstStyle/>
                    <a:p>
                      <a:pPr algn="ctr" fontAlgn="b"/>
                      <a:r>
                        <a:rPr lang="en-US" sz="1600" b="0" i="0" u="none" strike="noStrike" dirty="0">
                          <a:solidFill>
                            <a:srgbClr val="000000"/>
                          </a:solidFill>
                          <a:effectLst/>
                          <a:latin typeface="+mn-lt"/>
                        </a:rPr>
                        <a:t>AlTiTa30</a:t>
                      </a:r>
                    </a:p>
                  </a:txBody>
                  <a:tcPr marL="9525" marR="9525" marT="9525" marB="0" anchor="b"/>
                </a:tc>
                <a:tc>
                  <a:txBody>
                    <a:bodyPr/>
                    <a:lstStyle/>
                    <a:p>
                      <a:pPr algn="ctr" fontAlgn="b"/>
                      <a:r>
                        <a:rPr lang="en-US" sz="1600" b="0" i="0" u="none" strike="noStrike" dirty="0">
                          <a:solidFill>
                            <a:srgbClr val="000000"/>
                          </a:solidFill>
                          <a:effectLst/>
                          <a:latin typeface="+mn-lt"/>
                        </a:rPr>
                        <a:t>2.60</a:t>
                      </a:r>
                    </a:p>
                  </a:txBody>
                  <a:tcPr marL="9525" marR="9525" marT="9525" marB="0" anchor="b"/>
                </a:tc>
                <a:tc>
                  <a:txBody>
                    <a:bodyPr/>
                    <a:lstStyle/>
                    <a:p>
                      <a:pPr algn="ctr" fontAlgn="b"/>
                      <a:r>
                        <a:rPr lang="en-US" sz="1600" b="0" i="0" u="none" strike="noStrike" dirty="0">
                          <a:solidFill>
                            <a:srgbClr val="000000"/>
                          </a:solidFill>
                          <a:effectLst/>
                          <a:latin typeface="+mn-lt"/>
                        </a:rPr>
                        <a:t>0.454</a:t>
                      </a:r>
                    </a:p>
                  </a:txBody>
                  <a:tcPr marL="9525" marR="9525" marT="9525" marB="0" anchor="b"/>
                </a:tc>
                <a:tc>
                  <a:txBody>
                    <a:bodyPr/>
                    <a:lstStyle/>
                    <a:p>
                      <a:pPr algn="ctr" fontAlgn="b"/>
                      <a:r>
                        <a:rPr lang="en-US" sz="1600" b="0" i="0" u="none" strike="noStrike" dirty="0">
                          <a:solidFill>
                            <a:srgbClr val="000000"/>
                          </a:solidFill>
                          <a:effectLst/>
                          <a:latin typeface="+mn-lt"/>
                        </a:rPr>
                        <a:t>626 +/- 103 p, 73 +/- 13 e</a:t>
                      </a:r>
                    </a:p>
                  </a:txBody>
                  <a:tcPr marL="9525" marR="9525" marT="9525" marB="0" anchor="b"/>
                </a:tc>
                <a:tc>
                  <a:txBody>
                    <a:bodyPr/>
                    <a:lstStyle/>
                    <a:p>
                      <a:pPr algn="ctr" fontAlgn="b"/>
                      <a:r>
                        <a:rPr lang="en-US" sz="1600" b="0" i="0" u="none" strike="noStrike" dirty="0">
                          <a:solidFill>
                            <a:srgbClr val="000000"/>
                          </a:solidFill>
                          <a:effectLst/>
                          <a:latin typeface="+mn-lt"/>
                        </a:rPr>
                        <a:t>699 +/- 108</a:t>
                      </a:r>
                    </a:p>
                  </a:txBody>
                  <a:tcPr marL="9525" marR="9525" marT="9525" marB="0" anchor="b"/>
                </a:tc>
                <a:extLst>
                  <a:ext uri="{0D108BD9-81ED-4DB2-BD59-A6C34878D82A}">
                    <a16:rowId xmlns:a16="http://schemas.microsoft.com/office/drawing/2014/main" val="10480907"/>
                  </a:ext>
                </a:extLst>
              </a:tr>
              <a:tr h="376255">
                <a:tc>
                  <a:txBody>
                    <a:bodyPr/>
                    <a:lstStyle/>
                    <a:p>
                      <a:pPr algn="ctr" fontAlgn="b"/>
                      <a:r>
                        <a:rPr lang="en-US" sz="1600" b="0" i="0" u="none" strike="noStrike" dirty="0">
                          <a:solidFill>
                            <a:srgbClr val="000000"/>
                          </a:solidFill>
                          <a:effectLst/>
                          <a:latin typeface="+mn-lt"/>
                        </a:rPr>
                        <a:t>AlTiTa40</a:t>
                      </a:r>
                    </a:p>
                  </a:txBody>
                  <a:tcPr marL="9525" marR="9525" marT="9525" marB="0" anchor="b"/>
                </a:tc>
                <a:tc>
                  <a:txBody>
                    <a:bodyPr/>
                    <a:lstStyle/>
                    <a:p>
                      <a:pPr algn="ctr" fontAlgn="b"/>
                      <a:r>
                        <a:rPr lang="en-US" sz="1600" b="0" i="0" u="none" strike="noStrike" dirty="0">
                          <a:solidFill>
                            <a:srgbClr val="000000"/>
                          </a:solidFill>
                          <a:effectLst/>
                          <a:latin typeface="+mn-lt"/>
                        </a:rPr>
                        <a:t>3.02</a:t>
                      </a:r>
                    </a:p>
                  </a:txBody>
                  <a:tcPr marL="9525" marR="9525" marT="9525" marB="0" anchor="b"/>
                </a:tc>
                <a:tc>
                  <a:txBody>
                    <a:bodyPr/>
                    <a:lstStyle/>
                    <a:p>
                      <a:pPr algn="ctr" fontAlgn="b"/>
                      <a:r>
                        <a:rPr lang="en-US" sz="1600" b="0" i="0" u="none" strike="noStrike" dirty="0">
                          <a:solidFill>
                            <a:srgbClr val="000000"/>
                          </a:solidFill>
                          <a:effectLst/>
                          <a:latin typeface="+mn-lt"/>
                        </a:rPr>
                        <a:t>0.483</a:t>
                      </a:r>
                    </a:p>
                  </a:txBody>
                  <a:tcPr marL="9525" marR="9525" marT="9525" marB="0" anchor="b"/>
                </a:tc>
                <a:tc>
                  <a:txBody>
                    <a:bodyPr/>
                    <a:lstStyle/>
                    <a:p>
                      <a:pPr algn="ctr" fontAlgn="b"/>
                      <a:r>
                        <a:rPr lang="en-US" sz="1600" b="0" i="0" u="none" strike="noStrike" dirty="0">
                          <a:solidFill>
                            <a:srgbClr val="000000"/>
                          </a:solidFill>
                          <a:effectLst/>
                          <a:latin typeface="+mn-lt"/>
                        </a:rPr>
                        <a:t>516 +/- 87 p, 47 +/- 11 e</a:t>
                      </a:r>
                    </a:p>
                  </a:txBody>
                  <a:tcPr marL="9525" marR="9525" marT="9525" marB="0" anchor="b"/>
                </a:tc>
                <a:tc>
                  <a:txBody>
                    <a:bodyPr/>
                    <a:lstStyle/>
                    <a:p>
                      <a:pPr algn="ctr" fontAlgn="b"/>
                      <a:r>
                        <a:rPr lang="en-US" sz="1600" b="0" i="0" u="none" strike="noStrike" dirty="0">
                          <a:solidFill>
                            <a:srgbClr val="000000"/>
                          </a:solidFill>
                          <a:effectLst/>
                          <a:latin typeface="+mn-lt"/>
                        </a:rPr>
                        <a:t>563 +/- 88</a:t>
                      </a:r>
                    </a:p>
                  </a:txBody>
                  <a:tcPr marL="9525" marR="9525" marT="9525" marB="0" anchor="b"/>
                </a:tc>
                <a:extLst>
                  <a:ext uri="{0D108BD9-81ED-4DB2-BD59-A6C34878D82A}">
                    <a16:rowId xmlns:a16="http://schemas.microsoft.com/office/drawing/2014/main" val="4086399448"/>
                  </a:ext>
                </a:extLst>
              </a:tr>
            </a:tbl>
          </a:graphicData>
        </a:graphic>
      </p:graphicFrame>
      <p:sp>
        <p:nvSpPr>
          <p:cNvPr id="5" name="TextBox 4"/>
          <p:cNvSpPr txBox="1"/>
          <p:nvPr/>
        </p:nvSpPr>
        <p:spPr>
          <a:xfrm>
            <a:off x="647550" y="802468"/>
            <a:ext cx="8885556" cy="338554"/>
          </a:xfrm>
          <a:prstGeom prst="rect">
            <a:avLst/>
          </a:prstGeom>
          <a:noFill/>
        </p:spPr>
        <p:txBody>
          <a:bodyPr wrap="square" rtlCol="0">
            <a:spAutoFit/>
          </a:bodyPr>
          <a:lstStyle/>
          <a:p>
            <a:r>
              <a:rPr lang="en-US" sz="1600" dirty="0"/>
              <a:t>GTO Environment:  1 year at 36000 km perigee, 240 km apogee and 23</a:t>
            </a:r>
            <a:r>
              <a:rPr lang="en-US" sz="1600" baseline="30000" dirty="0"/>
              <a:t>o</a:t>
            </a:r>
            <a:r>
              <a:rPr lang="en-US" sz="1600" dirty="0"/>
              <a:t> inclination  </a:t>
            </a:r>
          </a:p>
        </p:txBody>
      </p:sp>
    </p:spTree>
    <p:extLst>
      <p:ext uri="{BB962C8B-B14F-4D97-AF65-F5344CB8AC3E}">
        <p14:creationId xmlns:p14="http://schemas.microsoft.com/office/powerpoint/2010/main" val="2866820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Z-Shielding Estimated Performance GTO Environment 2 of 2</a:t>
            </a:r>
          </a:p>
        </p:txBody>
      </p:sp>
      <p:graphicFrame>
        <p:nvGraphicFramePr>
          <p:cNvPr id="4" name="Table 3"/>
          <p:cNvGraphicFramePr>
            <a:graphicFrameLocks noGrp="1" noChangeAspect="1"/>
          </p:cNvGraphicFramePr>
          <p:nvPr>
            <p:extLst>
              <p:ext uri="{D42A27DB-BD31-4B8C-83A1-F6EECF244321}">
                <p14:modId xmlns:p14="http://schemas.microsoft.com/office/powerpoint/2010/main" val="3967534418"/>
              </p:ext>
            </p:extLst>
          </p:nvPr>
        </p:nvGraphicFramePr>
        <p:xfrm>
          <a:off x="743049" y="1577336"/>
          <a:ext cx="7788926" cy="4549812"/>
        </p:xfrm>
        <a:graphic>
          <a:graphicData uri="http://schemas.openxmlformats.org/drawingml/2006/table">
            <a:tbl>
              <a:tblPr firstRow="1" bandRow="1">
                <a:tableStyleId>{5C22544A-7EE6-4342-B048-85BDC9FD1C3A}</a:tableStyleId>
              </a:tblPr>
              <a:tblGrid>
                <a:gridCol w="1141733">
                  <a:extLst>
                    <a:ext uri="{9D8B030D-6E8A-4147-A177-3AD203B41FA5}">
                      <a16:colId xmlns:a16="http://schemas.microsoft.com/office/drawing/2014/main" val="1182246932"/>
                    </a:ext>
                  </a:extLst>
                </a:gridCol>
                <a:gridCol w="937578">
                  <a:extLst>
                    <a:ext uri="{9D8B030D-6E8A-4147-A177-3AD203B41FA5}">
                      <a16:colId xmlns:a16="http://schemas.microsoft.com/office/drawing/2014/main" val="3088861786"/>
                    </a:ext>
                  </a:extLst>
                </a:gridCol>
                <a:gridCol w="985660">
                  <a:extLst>
                    <a:ext uri="{9D8B030D-6E8A-4147-A177-3AD203B41FA5}">
                      <a16:colId xmlns:a16="http://schemas.microsoft.com/office/drawing/2014/main" val="1021418526"/>
                    </a:ext>
                  </a:extLst>
                </a:gridCol>
                <a:gridCol w="3269505">
                  <a:extLst>
                    <a:ext uri="{9D8B030D-6E8A-4147-A177-3AD203B41FA5}">
                      <a16:colId xmlns:a16="http://schemas.microsoft.com/office/drawing/2014/main" val="3159272057"/>
                    </a:ext>
                  </a:extLst>
                </a:gridCol>
                <a:gridCol w="1454450">
                  <a:extLst>
                    <a:ext uri="{9D8B030D-6E8A-4147-A177-3AD203B41FA5}">
                      <a16:colId xmlns:a16="http://schemas.microsoft.com/office/drawing/2014/main" val="321715555"/>
                    </a:ext>
                  </a:extLst>
                </a:gridCol>
              </a:tblGrid>
              <a:tr h="1004729">
                <a:tc>
                  <a:txBody>
                    <a:bodyPr/>
                    <a:lstStyle/>
                    <a:p>
                      <a:pPr algn="ctr" fontAlgn="b"/>
                      <a:r>
                        <a:rPr lang="en-US" sz="1600" b="0" i="0" u="none" strike="noStrike" dirty="0">
                          <a:solidFill>
                            <a:srgbClr val="000000"/>
                          </a:solidFill>
                          <a:effectLst/>
                          <a:latin typeface="Calibri" panose="020F0502020204030204" pitchFamily="34" charset="0"/>
                        </a:rPr>
                        <a:t>Slab Shielding</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Areal Density (g/cm2)</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Thickness (cm)</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Modeled</a:t>
                      </a:r>
                      <a:r>
                        <a:rPr lang="en-US" sz="1600" b="0" i="0" u="none" strike="noStrike" baseline="0" dirty="0">
                          <a:solidFill>
                            <a:srgbClr val="000000"/>
                          </a:solidFill>
                          <a:effectLst/>
                          <a:latin typeface="Calibri" panose="020F0502020204030204" pitchFamily="34" charset="0"/>
                        </a:rPr>
                        <a:t> TID (Proton (p) &amp; Electron (e)) (Rad (Si))</a:t>
                      </a:r>
                    </a:p>
                    <a:p>
                      <a:pPr algn="ctr" fontAlgn="b"/>
                      <a:r>
                        <a:rPr lang="en-US" sz="1600" b="0" i="0" u="none" strike="noStrike" baseline="0" dirty="0">
                          <a:solidFill>
                            <a:srgbClr val="000000"/>
                          </a:solidFill>
                          <a:effectLst/>
                          <a:latin typeface="Calibri" panose="020F0502020204030204" pitchFamily="34" charset="0"/>
                        </a:rPr>
                        <a:t>2pistr omnidirectional</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Modeled</a:t>
                      </a:r>
                      <a:r>
                        <a:rPr lang="en-US" sz="1600" b="0" i="0" u="none" strike="noStrike" baseline="0" dirty="0">
                          <a:solidFill>
                            <a:srgbClr val="000000"/>
                          </a:solidFill>
                          <a:effectLst/>
                          <a:latin typeface="Calibri" panose="020F0502020204030204" pitchFamily="34" charset="0"/>
                        </a:rPr>
                        <a:t> TID Total (Rad (Si)</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93381251"/>
                  </a:ext>
                </a:extLst>
              </a:tr>
              <a:tr h="442210">
                <a:tc>
                  <a:txBody>
                    <a:bodyPr/>
                    <a:lstStyle/>
                    <a:p>
                      <a:pPr algn="ctr" fontAlgn="b"/>
                      <a:r>
                        <a:rPr lang="en-US" sz="1600" b="0" i="0" u="none" strike="noStrike" dirty="0">
                          <a:solidFill>
                            <a:srgbClr val="000000"/>
                          </a:solidFill>
                          <a:effectLst/>
                          <a:latin typeface="Calibri" panose="020F0502020204030204" pitchFamily="34" charset="0"/>
                        </a:rPr>
                        <a:t>AlTa10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1.76</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0.499</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212</a:t>
                      </a:r>
                      <a:r>
                        <a:rPr lang="en-US" sz="1600" b="0" i="0" u="none" strike="noStrike" baseline="0" dirty="0">
                          <a:solidFill>
                            <a:srgbClr val="000000"/>
                          </a:solidFill>
                          <a:effectLst/>
                          <a:latin typeface="Calibri" panose="020F0502020204030204" pitchFamily="34" charset="0"/>
                        </a:rPr>
                        <a:t> +/-</a:t>
                      </a:r>
                      <a:r>
                        <a:rPr lang="en-US" sz="1600" b="0" i="0" u="none" strike="noStrike" dirty="0">
                          <a:solidFill>
                            <a:srgbClr val="000000"/>
                          </a:solidFill>
                          <a:effectLst/>
                          <a:latin typeface="Calibri" panose="020F0502020204030204" pitchFamily="34" charset="0"/>
                        </a:rPr>
                        <a:t>24</a:t>
                      </a:r>
                      <a:r>
                        <a:rPr lang="en-US" sz="1600" b="0" i="0" u="none" strike="noStrike" baseline="0" dirty="0">
                          <a:solidFill>
                            <a:srgbClr val="000000"/>
                          </a:solidFill>
                          <a:effectLst/>
                          <a:latin typeface="Calibri" panose="020F0502020204030204" pitchFamily="34" charset="0"/>
                        </a:rPr>
                        <a:t> p, </a:t>
                      </a:r>
                      <a:r>
                        <a:rPr lang="en-US" sz="1600" b="0" i="0" u="none" strike="noStrike" dirty="0">
                          <a:solidFill>
                            <a:srgbClr val="000000"/>
                          </a:solidFill>
                          <a:effectLst/>
                          <a:latin typeface="Calibri" panose="020F0502020204030204" pitchFamily="34" charset="0"/>
                        </a:rPr>
                        <a:t>768 +/- 127 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980 +/- 129</a:t>
                      </a:r>
                    </a:p>
                  </a:txBody>
                  <a:tcPr marL="9525" marR="9525" marT="9525" marB="0" anchor="b"/>
                </a:tc>
                <a:extLst>
                  <a:ext uri="{0D108BD9-81ED-4DB2-BD59-A6C34878D82A}">
                    <a16:rowId xmlns:a16="http://schemas.microsoft.com/office/drawing/2014/main" val="45059996"/>
                  </a:ext>
                </a:extLst>
              </a:tr>
              <a:tr h="449613">
                <a:tc>
                  <a:txBody>
                    <a:bodyPr/>
                    <a:lstStyle/>
                    <a:p>
                      <a:pPr algn="ctr" fontAlgn="b"/>
                      <a:r>
                        <a:rPr lang="en-US" sz="1600" b="0" i="0" u="none" strike="noStrike" dirty="0">
                          <a:solidFill>
                            <a:srgbClr val="000000"/>
                          </a:solidFill>
                          <a:effectLst/>
                          <a:latin typeface="Calibri" panose="020F0502020204030204" pitchFamily="34" charset="0"/>
                        </a:rPr>
                        <a:t>AlTa20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2.08</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0.525</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626 +/- 94 p, 98 +/- 15 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724 +/- 95</a:t>
                      </a:r>
                    </a:p>
                  </a:txBody>
                  <a:tcPr marL="9525" marR="9525" marT="9525" marB="0" anchor="b"/>
                </a:tc>
                <a:extLst>
                  <a:ext uri="{0D108BD9-81ED-4DB2-BD59-A6C34878D82A}">
                    <a16:rowId xmlns:a16="http://schemas.microsoft.com/office/drawing/2014/main" val="42993959"/>
                  </a:ext>
                </a:extLst>
              </a:tr>
              <a:tr h="442210">
                <a:tc>
                  <a:txBody>
                    <a:bodyPr/>
                    <a:lstStyle/>
                    <a:p>
                      <a:pPr algn="ctr" fontAlgn="b"/>
                      <a:r>
                        <a:rPr lang="en-US" sz="1600" b="0" i="0" u="none" strike="noStrike" dirty="0">
                          <a:solidFill>
                            <a:srgbClr val="000000"/>
                          </a:solidFill>
                          <a:effectLst/>
                          <a:latin typeface="Calibri" panose="020F0502020204030204" pitchFamily="34" charset="0"/>
                        </a:rPr>
                        <a:t>AlTa30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2.60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0.550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456 +/- 75 p, 34 +/- 10 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490 +/- 76</a:t>
                      </a:r>
                    </a:p>
                  </a:txBody>
                  <a:tcPr marL="9525" marR="9525" marT="9525" marB="0" anchor="b"/>
                </a:tc>
                <a:extLst>
                  <a:ext uri="{0D108BD9-81ED-4DB2-BD59-A6C34878D82A}">
                    <a16:rowId xmlns:a16="http://schemas.microsoft.com/office/drawing/2014/main" val="3141012919"/>
                  </a:ext>
                </a:extLst>
              </a:tr>
              <a:tr h="442210">
                <a:tc>
                  <a:txBody>
                    <a:bodyPr/>
                    <a:lstStyle/>
                    <a:p>
                      <a:pPr algn="ctr" fontAlgn="b"/>
                      <a:r>
                        <a:rPr lang="en-US" sz="1600" b="0" i="0" u="none" strike="noStrike" dirty="0">
                          <a:solidFill>
                            <a:srgbClr val="000000"/>
                          </a:solidFill>
                          <a:effectLst/>
                          <a:latin typeface="Calibri" panose="020F0502020204030204" pitchFamily="34" charset="0"/>
                        </a:rPr>
                        <a:t>AlTa40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3.02</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0.576</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403 +/- 64 p, 57 +/- 12 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460 +/- 65</a:t>
                      </a:r>
                    </a:p>
                  </a:txBody>
                  <a:tcPr marL="9525" marR="9525" marT="9525" marB="0" anchor="b"/>
                </a:tc>
                <a:extLst>
                  <a:ext uri="{0D108BD9-81ED-4DB2-BD59-A6C34878D82A}">
                    <a16:rowId xmlns:a16="http://schemas.microsoft.com/office/drawing/2014/main" val="1497108373"/>
                  </a:ext>
                </a:extLst>
              </a:tr>
              <a:tr h="442210">
                <a:tc>
                  <a:txBody>
                    <a:bodyPr/>
                    <a:lstStyle/>
                    <a:p>
                      <a:pPr algn="ctr" fontAlgn="b"/>
                      <a:r>
                        <a:rPr lang="en-US" sz="1600" b="0" i="0" u="none" strike="noStrike" dirty="0">
                          <a:solidFill>
                            <a:srgbClr val="000000"/>
                          </a:solidFill>
                          <a:effectLst/>
                          <a:latin typeface="Calibri" panose="020F0502020204030204" pitchFamily="34" charset="0"/>
                        </a:rPr>
                        <a:t>AlTiTa10Ti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1.15</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0.203</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1084 +/- 128 p, 1373 +/- 72 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2457 +/- 147</a:t>
                      </a:r>
                    </a:p>
                  </a:txBody>
                  <a:tcPr marL="9525" marR="9525" marT="9525" marB="0" anchor="b"/>
                </a:tc>
                <a:extLst>
                  <a:ext uri="{0D108BD9-81ED-4DB2-BD59-A6C34878D82A}">
                    <a16:rowId xmlns:a16="http://schemas.microsoft.com/office/drawing/2014/main" val="2050642827"/>
                  </a:ext>
                </a:extLst>
              </a:tr>
              <a:tr h="442210">
                <a:tc>
                  <a:txBody>
                    <a:bodyPr/>
                    <a:lstStyle/>
                    <a:p>
                      <a:pPr algn="ctr" fontAlgn="b"/>
                      <a:r>
                        <a:rPr lang="en-US" sz="1600" b="0" i="0" u="none" strike="noStrike" dirty="0">
                          <a:solidFill>
                            <a:srgbClr val="000000"/>
                          </a:solidFill>
                          <a:effectLst/>
                          <a:latin typeface="Calibri" panose="020F0502020204030204" pitchFamily="34" charset="0"/>
                        </a:rPr>
                        <a:t>AlTiTa20Ti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1.49</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0.203</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953 +/- 126 p, 294</a:t>
                      </a:r>
                      <a:r>
                        <a:rPr lang="en-US" sz="1600" b="0" i="0" u="none" strike="noStrike" baseline="0" dirty="0">
                          <a:solidFill>
                            <a:srgbClr val="000000"/>
                          </a:solidFill>
                          <a:effectLst/>
                          <a:latin typeface="Calibri" panose="020F0502020204030204" pitchFamily="34" charset="0"/>
                        </a:rPr>
                        <a:t> +/- 31</a:t>
                      </a:r>
                      <a:r>
                        <a:rPr lang="en-US" sz="1600" b="0" i="0" u="none" strike="noStrike" dirty="0">
                          <a:solidFill>
                            <a:srgbClr val="000000"/>
                          </a:solidFill>
                          <a:effectLst/>
                          <a:latin typeface="Calibri" panose="020F0502020204030204" pitchFamily="34" charset="0"/>
                        </a:rPr>
                        <a:t> 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1247 +/- 130</a:t>
                      </a:r>
                    </a:p>
                  </a:txBody>
                  <a:tcPr marL="9525" marR="9525" marT="9525" marB="0" anchor="b"/>
                </a:tc>
                <a:extLst>
                  <a:ext uri="{0D108BD9-81ED-4DB2-BD59-A6C34878D82A}">
                    <a16:rowId xmlns:a16="http://schemas.microsoft.com/office/drawing/2014/main" val="824164678"/>
                  </a:ext>
                </a:extLst>
              </a:tr>
              <a:tr h="442210">
                <a:tc>
                  <a:txBody>
                    <a:bodyPr/>
                    <a:lstStyle/>
                    <a:p>
                      <a:pPr algn="ctr" fontAlgn="b"/>
                      <a:r>
                        <a:rPr lang="en-US" sz="1600" b="0" i="0" u="none" strike="noStrike" dirty="0">
                          <a:solidFill>
                            <a:srgbClr val="000000"/>
                          </a:solidFill>
                          <a:effectLst/>
                          <a:latin typeface="Calibri" panose="020F0502020204030204" pitchFamily="34" charset="0"/>
                        </a:rPr>
                        <a:t>AlTiTa30Ti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2.58</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0.228</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695</a:t>
                      </a:r>
                      <a:r>
                        <a:rPr lang="en-US" sz="1600" b="0" i="0" u="none" strike="noStrike" baseline="0" dirty="0">
                          <a:solidFill>
                            <a:srgbClr val="000000"/>
                          </a:solidFill>
                          <a:effectLst/>
                          <a:latin typeface="Calibri" panose="020F0502020204030204" pitchFamily="34" charset="0"/>
                        </a:rPr>
                        <a:t> +/- 95 </a:t>
                      </a:r>
                      <a:r>
                        <a:rPr lang="en-US" sz="1600" b="0" i="0" u="none" strike="noStrike" dirty="0">
                          <a:solidFill>
                            <a:srgbClr val="000000"/>
                          </a:solidFill>
                          <a:effectLst/>
                          <a:latin typeface="Calibri" panose="020F0502020204030204" pitchFamily="34" charset="0"/>
                        </a:rPr>
                        <a:t>p, 116 +/- 16</a:t>
                      </a:r>
                      <a:r>
                        <a:rPr lang="en-US" sz="1600" b="0" i="0" u="none" strike="noStrike" baseline="0" dirty="0">
                          <a:solidFill>
                            <a:srgbClr val="000000"/>
                          </a:solidFill>
                          <a:effectLst/>
                          <a:latin typeface="Calibri" panose="020F0502020204030204" pitchFamily="34" charset="0"/>
                        </a:rPr>
                        <a:t> </a:t>
                      </a:r>
                      <a:r>
                        <a:rPr lang="en-US" sz="1600" b="0" i="0" u="none" strike="noStrike" dirty="0">
                          <a:solidFill>
                            <a:srgbClr val="000000"/>
                          </a:solidFill>
                          <a:effectLst/>
                          <a:latin typeface="Calibri" panose="020F0502020204030204" pitchFamily="34" charset="0"/>
                        </a:rPr>
                        <a:t>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811 +/-  96</a:t>
                      </a:r>
                    </a:p>
                  </a:txBody>
                  <a:tcPr marL="9525" marR="9525" marT="9525" marB="0" anchor="b"/>
                </a:tc>
                <a:extLst>
                  <a:ext uri="{0D108BD9-81ED-4DB2-BD59-A6C34878D82A}">
                    <a16:rowId xmlns:a16="http://schemas.microsoft.com/office/drawing/2014/main" val="300066942"/>
                  </a:ext>
                </a:extLst>
              </a:tr>
              <a:tr h="442210">
                <a:tc>
                  <a:txBody>
                    <a:bodyPr/>
                    <a:lstStyle/>
                    <a:p>
                      <a:pPr algn="ctr" fontAlgn="b"/>
                      <a:r>
                        <a:rPr lang="en-US" sz="1600" b="0" i="0" u="none" strike="noStrike" dirty="0">
                          <a:solidFill>
                            <a:srgbClr val="000000"/>
                          </a:solidFill>
                          <a:effectLst/>
                          <a:latin typeface="Calibri" panose="020F0502020204030204" pitchFamily="34" charset="0"/>
                        </a:rPr>
                        <a:t>AlTiTa40Ti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3.00</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0.254</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698 +/-</a:t>
                      </a:r>
                      <a:r>
                        <a:rPr lang="en-US" sz="1600" b="0" i="0" u="none" strike="noStrike" baseline="0" dirty="0">
                          <a:solidFill>
                            <a:srgbClr val="000000"/>
                          </a:solidFill>
                          <a:effectLst/>
                          <a:latin typeface="Calibri" panose="020F0502020204030204" pitchFamily="34" charset="0"/>
                        </a:rPr>
                        <a:t> 106 p, 100 +/- 17 e</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798 +/- 107</a:t>
                      </a:r>
                    </a:p>
                  </a:txBody>
                  <a:tcPr marL="9525" marR="9525" marT="9525" marB="0" anchor="b"/>
                </a:tc>
                <a:extLst>
                  <a:ext uri="{0D108BD9-81ED-4DB2-BD59-A6C34878D82A}">
                    <a16:rowId xmlns:a16="http://schemas.microsoft.com/office/drawing/2014/main" val="319445"/>
                  </a:ext>
                </a:extLst>
              </a:tr>
            </a:tbl>
          </a:graphicData>
        </a:graphic>
      </p:graphicFrame>
    </p:spTree>
    <p:extLst>
      <p:ext uri="{BB962C8B-B14F-4D97-AF65-F5344CB8AC3E}">
        <p14:creationId xmlns:p14="http://schemas.microsoft.com/office/powerpoint/2010/main" val="25971259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4F81BD"/>
        </a:solidFill>
        <a:ln w="25400" cap="flat" cmpd="sng" algn="ctr">
          <a:solidFill>
            <a:srgbClr val="4F81BD">
              <a:shade val="50000"/>
            </a:srgbClr>
          </a:solidFill>
          <a:prstDash val="solid"/>
        </a:ln>
        <a:effectLst/>
      </a:spPr>
      <a:bodyPr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a:ln>
              <a:noFill/>
            </a:ln>
            <a:solidFill>
              <a:prstClr val="white"/>
            </a:solidFill>
            <a:effectLst/>
            <a:uLnTx/>
            <a:uFillTx/>
            <a:latin typeface="Calibri"/>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78B1F89695A648ADE9F5B1F3E0EEF2" ma:contentTypeVersion="2" ma:contentTypeDescription="Create a new document." ma:contentTypeScope="" ma:versionID="b0d96fd3de65677933f9b19311b762c9">
  <xsd:schema xmlns:xsd="http://www.w3.org/2001/XMLSchema" xmlns:xs="http://www.w3.org/2001/XMLSchema" xmlns:p="http://schemas.microsoft.com/office/2006/metadata/properties" xmlns:ns2="e698ca81-8296-4fdc-b75e-d1db1a500dd7" targetNamespace="http://schemas.microsoft.com/office/2006/metadata/properties" ma:root="true" ma:fieldsID="bd46d4a867e2cb79fd3056772d40d653" ns2:_="">
    <xsd:import namespace="e698ca81-8296-4fdc-b75e-d1db1a500dd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8ca81-8296-4fdc-b75e-d1db1a500d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C71356-CA53-426D-8E10-8022C6E1395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963638F-C0A5-4103-AE66-16303A3D3B60}">
  <ds:schemaRefs>
    <ds:schemaRef ds:uri="http://schemas.microsoft.com/sharepoint/v3/contenttype/forms"/>
  </ds:schemaRefs>
</ds:datastoreItem>
</file>

<file path=customXml/itemProps3.xml><?xml version="1.0" encoding="utf-8"?>
<ds:datastoreItem xmlns:ds="http://schemas.openxmlformats.org/officeDocument/2006/customXml" ds:itemID="{4827ADBC-4CA0-4708-9433-16663B687E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98ca81-8296-4fdc-b75e-d1db1a500d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42420</TotalTime>
  <Words>5277</Words>
  <Application>Microsoft Office PowerPoint</Application>
  <PresentationFormat>On-screen Show (4:3)</PresentationFormat>
  <Paragraphs>754</Paragraphs>
  <Slides>39</Slides>
  <Notes>33</Notes>
  <HiddenSlides>3</HiddenSlides>
  <MMClips>1</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Office Theme</vt:lpstr>
      <vt:lpstr>Office Theme</vt:lpstr>
      <vt:lpstr>  Small Satellites Protecting Components, Enabling Communications  </vt:lpstr>
      <vt:lpstr>CubeSat Market: $0.5B-1B over 3yrs</vt:lpstr>
      <vt:lpstr>LaRC Z-Shielding Increases CubeSat Mission Lifetimes</vt:lpstr>
      <vt:lpstr>Shielding is not common today </vt:lpstr>
      <vt:lpstr>But that can and is changing quickly</vt:lpstr>
      <vt:lpstr>Proliferation of Small Satellites in Polar Low Earth Orbit</vt:lpstr>
      <vt:lpstr>Shields-1, Space Radiation Effects Experiments NORAD ID 43850</vt:lpstr>
      <vt:lpstr>Shields-1 from Idea to Spaceflight</vt:lpstr>
      <vt:lpstr>Shields-1: Radiation Shielding Experiments</vt:lpstr>
      <vt:lpstr>Shields-1 Vault Experiment</vt:lpstr>
      <vt:lpstr>Shields-1 Summary</vt:lpstr>
      <vt:lpstr>Shields-1 Vault Experimental Results</vt:lpstr>
      <vt:lpstr>Z-Grade Radiation Shielding Experiment</vt:lpstr>
      <vt:lpstr>Z-Grade Radiation Shielding Thickness Comparisons</vt:lpstr>
      <vt:lpstr>Shields-1:  Shielding Dose Rate Comparisons</vt:lpstr>
      <vt:lpstr>Solar Activity Forecast: Solar Minimum Today and Maximum estimated for 2025 </vt:lpstr>
      <vt:lpstr>Solar Particle Event Animation</vt:lpstr>
      <vt:lpstr>Solar Particle Event (SPE) Radiation Estimate: Polar Low Earth Orbit</vt:lpstr>
      <vt:lpstr>Z-Shielding Characteristics</vt:lpstr>
      <vt:lpstr>Z-Grade Shielding Materials and Technology Development</vt:lpstr>
      <vt:lpstr>Methods of Making Atomic Number Z-grade Radiation Shielding</vt:lpstr>
      <vt:lpstr>Summary</vt:lpstr>
      <vt:lpstr>Acknowledgements</vt:lpstr>
      <vt:lpstr>Back-ups</vt:lpstr>
      <vt:lpstr>Spacecraft Overview with Experiments</vt:lpstr>
      <vt:lpstr>Spacecraft Overview with Experiments</vt:lpstr>
      <vt:lpstr>Spacecraft Overview with Experiments</vt:lpstr>
      <vt:lpstr>Aluminum (Al) Incidence Angle Dependence on Total Ionizing Dose (TID)</vt:lpstr>
      <vt:lpstr>Calibration Calculations</vt:lpstr>
      <vt:lpstr>Co60 Calibrated Dosimeters</vt:lpstr>
      <vt:lpstr>Z-Grade Radiation Shielding Compared to Baseline Aluminum</vt:lpstr>
      <vt:lpstr>Dosimetry with the South Atlantic Anomaly (SAA)</vt:lpstr>
      <vt:lpstr>Radiation Measurements over the Poles:  Influenced by Space Weather</vt:lpstr>
      <vt:lpstr>Radiation Measurement over Satellite Position and Space Weather</vt:lpstr>
      <vt:lpstr>Geolocation over South Pole</vt:lpstr>
      <vt:lpstr>PLO SPE Dose Compared with Trapped Radiation</vt:lpstr>
      <vt:lpstr>GTO Modeled Radiation Example</vt:lpstr>
      <vt:lpstr>Z-Shielding Estimated Performance GTO Environment 1 of 2</vt:lpstr>
      <vt:lpstr>Z-Shielding Estimated Performance GTO Environment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Thomsen, Donald L. (D307)</dc:creator>
  <cp:lastModifiedBy>Thomsen, D Laurence (LARC-D307)</cp:lastModifiedBy>
  <cp:revision>649</cp:revision>
  <cp:lastPrinted>2020-05-01T02:56:46Z</cp:lastPrinted>
  <dcterms:created xsi:type="dcterms:W3CDTF">2012-06-27T14:09:31Z</dcterms:created>
  <dcterms:modified xsi:type="dcterms:W3CDTF">2021-01-26T17:48:42Z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0x010100BD78B1F89695A648ADE9F5B1F3E0EEF2</vt:lpwstr>
  </property>
</Properties>
</file>