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6"/>
  </p:notesMasterIdLst>
  <p:handoutMasterIdLst>
    <p:handoutMasterId r:id="rId17"/>
  </p:handoutMasterIdLst>
  <p:sldIdLst>
    <p:sldId id="752" r:id="rId5"/>
    <p:sldId id="756" r:id="rId6"/>
    <p:sldId id="757" r:id="rId7"/>
    <p:sldId id="748" r:id="rId8"/>
    <p:sldId id="761" r:id="rId9"/>
    <p:sldId id="763" r:id="rId10"/>
    <p:sldId id="760" r:id="rId11"/>
    <p:sldId id="754" r:id="rId12"/>
    <p:sldId id="753" r:id="rId13"/>
    <p:sldId id="758" r:id="rId14"/>
    <p:sldId id="759" r:id="rId15"/>
  </p:sldIdLst>
  <p:sldSz cx="12192000" cy="6858000"/>
  <p:notesSz cx="7038975" cy="9185275"/>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pitchFamily="-109" charset="-128"/>
        <a:cs typeface="+mn-cs"/>
      </a:defRPr>
    </a:lvl1pPr>
    <a:lvl2pPr marL="457200" algn="l" rtl="0" eaLnBrk="0" fontAlgn="base" hangingPunct="0">
      <a:spcBef>
        <a:spcPct val="0"/>
      </a:spcBef>
      <a:spcAft>
        <a:spcPct val="0"/>
      </a:spcAft>
      <a:defRPr sz="2000" kern="1200">
        <a:solidFill>
          <a:schemeClr val="tx1"/>
        </a:solidFill>
        <a:latin typeface="Arial" charset="0"/>
        <a:ea typeface="ヒラギノ角ゴ Pro W3" pitchFamily="-109" charset="-128"/>
        <a:cs typeface="+mn-cs"/>
      </a:defRPr>
    </a:lvl2pPr>
    <a:lvl3pPr marL="914400" algn="l" rtl="0" eaLnBrk="0" fontAlgn="base" hangingPunct="0">
      <a:spcBef>
        <a:spcPct val="0"/>
      </a:spcBef>
      <a:spcAft>
        <a:spcPct val="0"/>
      </a:spcAft>
      <a:defRPr sz="2000" kern="1200">
        <a:solidFill>
          <a:schemeClr val="tx1"/>
        </a:solidFill>
        <a:latin typeface="Arial" charset="0"/>
        <a:ea typeface="ヒラギノ角ゴ Pro W3" pitchFamily="-109" charset="-128"/>
        <a:cs typeface="+mn-cs"/>
      </a:defRPr>
    </a:lvl3pPr>
    <a:lvl4pPr marL="1371600" algn="l" rtl="0" eaLnBrk="0" fontAlgn="base" hangingPunct="0">
      <a:spcBef>
        <a:spcPct val="0"/>
      </a:spcBef>
      <a:spcAft>
        <a:spcPct val="0"/>
      </a:spcAft>
      <a:defRPr sz="2000" kern="1200">
        <a:solidFill>
          <a:schemeClr val="tx1"/>
        </a:solidFill>
        <a:latin typeface="Arial" charset="0"/>
        <a:ea typeface="ヒラギノ角ゴ Pro W3" pitchFamily="-109" charset="-128"/>
        <a:cs typeface="+mn-cs"/>
      </a:defRPr>
    </a:lvl4pPr>
    <a:lvl5pPr marL="1828800" algn="l" rtl="0" eaLnBrk="0" fontAlgn="base" hangingPunct="0">
      <a:spcBef>
        <a:spcPct val="0"/>
      </a:spcBef>
      <a:spcAft>
        <a:spcPct val="0"/>
      </a:spcAft>
      <a:defRPr sz="2000" kern="1200">
        <a:solidFill>
          <a:schemeClr val="tx1"/>
        </a:solidFill>
        <a:latin typeface="Arial" charset="0"/>
        <a:ea typeface="ヒラギノ角ゴ Pro W3" pitchFamily="-109" charset="-128"/>
        <a:cs typeface="+mn-cs"/>
      </a:defRPr>
    </a:lvl5pPr>
    <a:lvl6pPr marL="2286000" algn="l" defTabSz="914400" rtl="0" eaLnBrk="1" latinLnBrk="0" hangingPunct="1">
      <a:defRPr sz="2000" kern="1200">
        <a:solidFill>
          <a:schemeClr val="tx1"/>
        </a:solidFill>
        <a:latin typeface="Arial" charset="0"/>
        <a:ea typeface="ヒラギノ角ゴ Pro W3" pitchFamily="-109" charset="-128"/>
        <a:cs typeface="+mn-cs"/>
      </a:defRPr>
    </a:lvl6pPr>
    <a:lvl7pPr marL="2743200" algn="l" defTabSz="914400" rtl="0" eaLnBrk="1" latinLnBrk="0" hangingPunct="1">
      <a:defRPr sz="2000" kern="1200">
        <a:solidFill>
          <a:schemeClr val="tx1"/>
        </a:solidFill>
        <a:latin typeface="Arial" charset="0"/>
        <a:ea typeface="ヒラギノ角ゴ Pro W3" pitchFamily="-109" charset="-128"/>
        <a:cs typeface="+mn-cs"/>
      </a:defRPr>
    </a:lvl7pPr>
    <a:lvl8pPr marL="3200400" algn="l" defTabSz="914400" rtl="0" eaLnBrk="1" latinLnBrk="0" hangingPunct="1">
      <a:defRPr sz="2000" kern="1200">
        <a:solidFill>
          <a:schemeClr val="tx1"/>
        </a:solidFill>
        <a:latin typeface="Arial" charset="0"/>
        <a:ea typeface="ヒラギノ角ゴ Pro W3" pitchFamily="-109" charset="-128"/>
        <a:cs typeface="+mn-cs"/>
      </a:defRPr>
    </a:lvl8pPr>
    <a:lvl9pPr marL="3657600" algn="l" defTabSz="914400" rtl="0" eaLnBrk="1" latinLnBrk="0" hangingPunct="1">
      <a:defRPr sz="2000" kern="1200">
        <a:solidFill>
          <a:schemeClr val="tx1"/>
        </a:solidFill>
        <a:latin typeface="Arial" charset="0"/>
        <a:ea typeface="ヒラギノ角ゴ Pro W3" pitchFamily="-109" charset="-128"/>
        <a:cs typeface="+mn-cs"/>
      </a:defRPr>
    </a:lvl9pPr>
  </p:defaultTextStyle>
  <p:extLst>
    <p:ext uri="{EFAFB233-063F-42B5-8137-9DF3F51BA10A}">
      <p15:sldGuideLst xmlns:p15="http://schemas.microsoft.com/office/powerpoint/2012/main">
        <p15:guide id="1" orient="horz" userDrawn="1">
          <p15:clr>
            <a:srgbClr val="A4A3A4"/>
          </p15:clr>
        </p15:guide>
        <p15:guide id="2" userDrawn="1">
          <p15:clr>
            <a:srgbClr val="A4A3A4"/>
          </p15:clr>
        </p15:guide>
      </p15:sldGuideLst>
    </p:ext>
    <p:ext uri="{2D200454-40CA-4A62-9FC3-DE9A4176ACB9}">
      <p15:notesGuideLst xmlns:p15="http://schemas.microsoft.com/office/powerpoint/2012/main">
        <p15:guide id="1" orient="horz" pos="2893">
          <p15:clr>
            <a:srgbClr val="A4A3A4"/>
          </p15:clr>
        </p15:guide>
        <p15:guide id="2" pos="221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mkin, Glenn S. (GSFC-606.2)[InuTeq, LLC]" initials="TGS(L" lastIdx="1" clrIdx="0">
    <p:extLst>
      <p:ext uri="{19B8F6BF-5375-455C-9EA6-DF929625EA0E}">
        <p15:presenceInfo xmlns:p15="http://schemas.microsoft.com/office/powerpoint/2012/main" userId="S::gtamkin@ndc.nasa.gov::f0fa5e9e-7484-4fb5-aabc-07ea09e862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F8A"/>
    <a:srgbClr val="D5FFC6"/>
    <a:srgbClr val="EFFFBE"/>
    <a:srgbClr val="F4FFCB"/>
    <a:srgbClr val="E1FFC8"/>
    <a:srgbClr val="CAFFB7"/>
    <a:srgbClr val="A6D1F8"/>
    <a:srgbClr val="98BFE3"/>
    <a:srgbClr val="BCE0FF"/>
    <a:srgbClr val="C3FF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39" autoAdjust="0"/>
    <p:restoredTop sz="91497" autoAdjust="0"/>
  </p:normalViewPr>
  <p:slideViewPr>
    <p:cSldViewPr snapToGrid="0">
      <p:cViewPr varScale="1">
        <p:scale>
          <a:sx n="101" d="100"/>
          <a:sy n="101" d="100"/>
        </p:scale>
        <p:origin x="420" y="102"/>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8" d="100"/>
        <a:sy n="98" d="100"/>
      </p:scale>
      <p:origin x="0" y="0"/>
    </p:cViewPr>
  </p:sorterViewPr>
  <p:notesViewPr>
    <p:cSldViewPr snapToGrid="0">
      <p:cViewPr varScale="1">
        <p:scale>
          <a:sx n="82" d="100"/>
          <a:sy n="82" d="100"/>
        </p:scale>
        <p:origin x="-1288" y="-96"/>
      </p:cViewPr>
      <p:guideLst>
        <p:guide orient="horz" pos="2893"/>
        <p:guide pos="221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7378" name="Rectangle 2"/>
          <p:cNvSpPr>
            <a:spLocks noGrp="1" noChangeArrowheads="1"/>
          </p:cNvSpPr>
          <p:nvPr>
            <p:ph type="hdr" sz="quarter"/>
          </p:nvPr>
        </p:nvSpPr>
        <p:spPr bwMode="auto">
          <a:xfrm>
            <a:off x="0" y="0"/>
            <a:ext cx="3049588"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1"/>
            </a:lvl1pPr>
          </a:lstStyle>
          <a:p>
            <a:endParaRPr lang="en-US"/>
          </a:p>
        </p:txBody>
      </p:sp>
      <p:sp>
        <p:nvSpPr>
          <p:cNvPr id="357379" name="Rectangle 3"/>
          <p:cNvSpPr>
            <a:spLocks noGrp="1" noChangeArrowheads="1"/>
          </p:cNvSpPr>
          <p:nvPr>
            <p:ph type="dt" sz="quarter" idx="1"/>
          </p:nvPr>
        </p:nvSpPr>
        <p:spPr bwMode="auto">
          <a:xfrm>
            <a:off x="3989388" y="0"/>
            <a:ext cx="3049587"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lvl1pPr>
          </a:lstStyle>
          <a:p>
            <a:endParaRPr lang="en-US"/>
          </a:p>
        </p:txBody>
      </p:sp>
      <p:sp>
        <p:nvSpPr>
          <p:cNvPr id="357380" name="Rectangle 4"/>
          <p:cNvSpPr>
            <a:spLocks noGrp="1" noChangeArrowheads="1"/>
          </p:cNvSpPr>
          <p:nvPr>
            <p:ph type="ftr" sz="quarter" idx="2"/>
          </p:nvPr>
        </p:nvSpPr>
        <p:spPr bwMode="auto">
          <a:xfrm>
            <a:off x="0" y="8726488"/>
            <a:ext cx="3049588" cy="4587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1"/>
            </a:lvl1pPr>
          </a:lstStyle>
          <a:p>
            <a:endParaRPr lang="en-US"/>
          </a:p>
        </p:txBody>
      </p:sp>
      <p:sp>
        <p:nvSpPr>
          <p:cNvPr id="357381" name="Rectangle 5"/>
          <p:cNvSpPr>
            <a:spLocks noGrp="1" noChangeArrowheads="1"/>
          </p:cNvSpPr>
          <p:nvPr>
            <p:ph type="sldNum" sz="quarter" idx="3"/>
          </p:nvPr>
        </p:nvSpPr>
        <p:spPr bwMode="auto">
          <a:xfrm>
            <a:off x="3989388" y="8726488"/>
            <a:ext cx="3049587" cy="4587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1"/>
            </a:lvl1pPr>
          </a:lstStyle>
          <a:p>
            <a:fld id="{20EFC599-FD46-4968-A50D-1FF0906D59FA}" type="slidenum">
              <a:rPr lang="en-US"/>
              <a:pPr/>
              <a:t>‹#›</a:t>
            </a:fld>
            <a:endParaRPr lang="en-US"/>
          </a:p>
        </p:txBody>
      </p:sp>
    </p:spTree>
    <p:extLst>
      <p:ext uri="{BB962C8B-B14F-4D97-AF65-F5344CB8AC3E}">
        <p14:creationId xmlns:p14="http://schemas.microsoft.com/office/powerpoint/2010/main" val="2756941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3049588"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09" charset="0"/>
              </a:defRPr>
            </a:lvl1pPr>
          </a:lstStyle>
          <a:p>
            <a:endParaRPr lang="en-US"/>
          </a:p>
        </p:txBody>
      </p:sp>
      <p:sp>
        <p:nvSpPr>
          <p:cNvPr id="17411" name="Rectangle 3"/>
          <p:cNvSpPr>
            <a:spLocks noGrp="1" noChangeArrowheads="1"/>
          </p:cNvSpPr>
          <p:nvPr>
            <p:ph type="dt" idx="1"/>
          </p:nvPr>
        </p:nvSpPr>
        <p:spPr bwMode="auto">
          <a:xfrm>
            <a:off x="3989388" y="0"/>
            <a:ext cx="3049587" cy="4587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09" charset="0"/>
              </a:defRPr>
            </a:lvl1pPr>
          </a:lstStyle>
          <a:p>
            <a:endParaRPr lang="en-US"/>
          </a:p>
        </p:txBody>
      </p:sp>
      <p:sp>
        <p:nvSpPr>
          <p:cNvPr id="14340" name="Rectangle 4"/>
          <p:cNvSpPr>
            <a:spLocks noGrp="1" noRot="1" noChangeAspect="1" noChangeArrowheads="1" noTextEdit="1"/>
          </p:cNvSpPr>
          <p:nvPr>
            <p:ph type="sldImg" idx="2"/>
          </p:nvPr>
        </p:nvSpPr>
        <p:spPr bwMode="auto">
          <a:xfrm>
            <a:off x="458788" y="688975"/>
            <a:ext cx="6122987" cy="3444875"/>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938213" y="4364038"/>
            <a:ext cx="5162550" cy="41322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414" name="Rectangle 6"/>
          <p:cNvSpPr>
            <a:spLocks noGrp="1" noChangeArrowheads="1"/>
          </p:cNvSpPr>
          <p:nvPr>
            <p:ph type="ftr" sz="quarter" idx="4"/>
          </p:nvPr>
        </p:nvSpPr>
        <p:spPr bwMode="auto">
          <a:xfrm>
            <a:off x="0" y="8726488"/>
            <a:ext cx="3049588" cy="4587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09" charset="0"/>
              </a:defRPr>
            </a:lvl1pPr>
          </a:lstStyle>
          <a:p>
            <a:endParaRPr lang="en-US"/>
          </a:p>
        </p:txBody>
      </p:sp>
      <p:sp>
        <p:nvSpPr>
          <p:cNvPr id="17415" name="Rectangle 7"/>
          <p:cNvSpPr>
            <a:spLocks noGrp="1" noChangeArrowheads="1"/>
          </p:cNvSpPr>
          <p:nvPr>
            <p:ph type="sldNum" sz="quarter" idx="5"/>
          </p:nvPr>
        </p:nvSpPr>
        <p:spPr bwMode="auto">
          <a:xfrm>
            <a:off x="3989388" y="8726488"/>
            <a:ext cx="3049587" cy="4587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09" charset="0"/>
              </a:defRPr>
            </a:lvl1pPr>
          </a:lstStyle>
          <a:p>
            <a:fld id="{8770F47B-D113-4CBB-981B-7AB7B8171D7C}" type="slidenum">
              <a:rPr lang="en-US"/>
              <a:pPr/>
              <a:t>‹#›</a:t>
            </a:fld>
            <a:endParaRPr lang="en-US"/>
          </a:p>
        </p:txBody>
      </p:sp>
    </p:spTree>
    <p:extLst>
      <p:ext uri="{BB962C8B-B14F-4D97-AF65-F5344CB8AC3E}">
        <p14:creationId xmlns:p14="http://schemas.microsoft.com/office/powerpoint/2010/main" val="14384500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09" charset="0"/>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Times" pitchFamily="-109" charset="0"/>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Times" pitchFamily="-109" charset="0"/>
        <a:ea typeface="ヒラギノ角ゴ Pro W3" pitchFamily="-109" charset="-128"/>
        <a:cs typeface="+mn-cs"/>
      </a:defRPr>
    </a:lvl3pPr>
    <a:lvl4pPr marL="1371600" algn="l" rtl="0" eaLnBrk="0" fontAlgn="base" hangingPunct="0">
      <a:spcBef>
        <a:spcPct val="30000"/>
      </a:spcBef>
      <a:spcAft>
        <a:spcPct val="0"/>
      </a:spcAft>
      <a:defRPr sz="1200" kern="1200">
        <a:solidFill>
          <a:schemeClr val="tx1"/>
        </a:solidFill>
        <a:latin typeface="Times" pitchFamily="-109" charset="0"/>
        <a:ea typeface="ヒラギノ角ゴ Pro W3" pitchFamily="-109" charset="-128"/>
        <a:cs typeface="+mn-cs"/>
      </a:defRPr>
    </a:lvl4pPr>
    <a:lvl5pPr marL="1828800" algn="l" rtl="0" eaLnBrk="0" fontAlgn="base" hangingPunct="0">
      <a:spcBef>
        <a:spcPct val="30000"/>
      </a:spcBef>
      <a:spcAft>
        <a:spcPct val="0"/>
      </a:spcAft>
      <a:defRPr sz="1200" kern="1200">
        <a:solidFill>
          <a:schemeClr val="tx1"/>
        </a:solidFill>
        <a:latin typeface="Times" pitchFamily="-109" charset="0"/>
        <a:ea typeface="ヒラギノ角ゴ Pro W3" pitchFamily="-109"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Computational &amp; Information Science and</a:t>
            </a:r>
            <a:r>
              <a:rPr lang="en-US" baseline="0" dirty="0"/>
              <a:t> Technology Office at GSFC is probably best known for super computing, particularly the Discover supercomputer shown here.  We also support the ADAPT science cloud, networks and IT security, science visualization studio, and the newly formed innovation lab.  ADAPT is a managed virtual machine environment borne out of a need for science compute capabilities that exceeded local workstations but didn’t necessarily need supercomputing capabilities.  This system currently supports scientists from the TE funded </a:t>
            </a:r>
            <a:r>
              <a:rPr lang="en-US" baseline="0" dirty="0" err="1"/>
              <a:t>ABoVE</a:t>
            </a:r>
            <a:r>
              <a:rPr lang="en-US" baseline="0" dirty="0"/>
              <a:t> field campaign and the </a:t>
            </a:r>
            <a:r>
              <a:rPr lang="en-US" baseline="0" dirty="0" err="1"/>
              <a:t>cryospheric</a:t>
            </a:r>
            <a:r>
              <a:rPr lang="en-US" baseline="0" dirty="0"/>
              <a:t> sciences </a:t>
            </a:r>
            <a:r>
              <a:rPr lang="en-US" baseline="0" dirty="0" err="1"/>
              <a:t>HiMAT</a:t>
            </a:r>
            <a:r>
              <a:rPr lang="en-US" baseline="0" dirty="0"/>
              <a:t> as well as individual projects that have requested access.  CISTO and NCCS support the GMAO by running the GEOS-5 climate model and generating the MERRA data.  These climate datasets are large and multi-faceted which led users to demand informational products to be derived from them rather than requiring the user to download hundreds of TBs of data.  Several “data analytics” services were built on top of the data to support this need.  In the past year several data analytics efforts in CISTO have been coalesced into what we call the Innovation Lab.  I am leading this group to provide solutions to big data problems that will accelerate science using AI/ML/DL and HPC  which is the heart of data science.</a:t>
            </a:r>
            <a:endParaRPr lang="en-US" dirty="0"/>
          </a:p>
        </p:txBody>
      </p:sp>
      <p:sp>
        <p:nvSpPr>
          <p:cNvPr id="4" name="Slide Number Placeholder 3"/>
          <p:cNvSpPr>
            <a:spLocks noGrp="1"/>
          </p:cNvSpPr>
          <p:nvPr>
            <p:ph type="sldNum" sz="quarter" idx="10"/>
          </p:nvPr>
        </p:nvSpPr>
        <p:spPr/>
        <p:txBody>
          <a:bodyPr/>
          <a:lstStyle/>
          <a:p>
            <a:fld id="{98A860C5-9BD1-B34E-BFBB-16CF82107DAB}" type="slidenum">
              <a:rPr lang="en-US" smtClean="0"/>
              <a:t>2</a:t>
            </a:fld>
            <a:endParaRPr lang="en-US"/>
          </a:p>
        </p:txBody>
      </p:sp>
    </p:spTree>
    <p:extLst>
      <p:ext uri="{BB962C8B-B14F-4D97-AF65-F5344CB8AC3E}">
        <p14:creationId xmlns:p14="http://schemas.microsoft.com/office/powerpoint/2010/main" val="2576516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Commonly-used ML modeling software generally works on data stored in main memory</a:t>
            </a:r>
            <a:br>
              <a:rPr lang="en-US" dirty="0"/>
            </a:br>
            <a:r>
              <a:rPr lang="en-US" dirty="0"/>
              <a:t>- For example, MaxEnt widely used for species</a:t>
            </a:r>
            <a:r>
              <a:rPr lang="en-US" baseline="0" dirty="0"/>
              <a:t> </a:t>
            </a:r>
            <a:r>
              <a:rPr lang="en-US" dirty="0"/>
              <a:t>distribution modeling</a:t>
            </a:r>
            <a:br>
              <a:rPr lang="en-US" dirty="0"/>
            </a:br>
            <a:r>
              <a:rPr lang="en-US" dirty="0"/>
              <a:t>- Has linear time-scaling properties </a:t>
            </a:r>
            <a:r>
              <a:rPr lang="en-US" dirty="0" err="1"/>
              <a:t>wrt</a:t>
            </a:r>
            <a:r>
              <a:rPr lang="en-US" dirty="0"/>
              <a:t> number of variables used</a:t>
            </a:r>
            <a:br>
              <a:rPr lang="en-US" dirty="0"/>
            </a:br>
            <a:r>
              <a:rPr lang="en-US" dirty="0"/>
              <a:t>- Model runs can take impractical amounts of time (1.5 </a:t>
            </a:r>
            <a:r>
              <a:rPr lang="en-US" dirty="0" err="1"/>
              <a:t>hrs</a:t>
            </a:r>
            <a:r>
              <a:rPr lang="en-US" dirty="0"/>
              <a:t> with the “standard” 19 </a:t>
            </a:r>
            <a:r>
              <a:rPr lang="en-US" dirty="0" err="1"/>
              <a:t>bioclim</a:t>
            </a:r>
            <a:r>
              <a:rPr lang="en-US" dirty="0"/>
              <a:t> </a:t>
            </a:r>
            <a:r>
              <a:rPr lang="en-US" dirty="0" err="1"/>
              <a:t>vars</a:t>
            </a:r>
            <a:r>
              <a:rPr lang="en-US" dirty="0"/>
              <a:t>)</a:t>
            </a:r>
          </a:p>
          <a:p>
            <a:pPr marL="0" indent="0">
              <a:buFont typeface="Arial" panose="020B0604020202020204" pitchFamily="34" charset="0"/>
              <a:buNone/>
            </a:pPr>
            <a:endParaRPr lang="en-US" dirty="0"/>
          </a:p>
          <a:p>
            <a:pPr marL="285750" indent="-285750">
              <a:buFont typeface="Arial" panose="020B0604020202020204" pitchFamily="34" charset="0"/>
              <a:buChar char="•"/>
            </a:pPr>
            <a:r>
              <a:rPr lang="en-US" sz="1200" dirty="0"/>
              <a:t>MMX’s Monte Carlo method can select “Top Six” variables (&gt;90% importance) in &lt;500 model runs</a:t>
            </a:r>
            <a:br>
              <a:rPr lang="en-US" sz="1200" dirty="0"/>
            </a:br>
            <a:r>
              <a:rPr lang="en-US" sz="1200" dirty="0"/>
              <a:t>- Scales linearly </a:t>
            </a:r>
            <a:r>
              <a:rPr lang="en-US" sz="1200" dirty="0" err="1"/>
              <a:t>wrt</a:t>
            </a:r>
            <a:r>
              <a:rPr lang="en-US" sz="1200" dirty="0"/>
              <a:t> number of variables, but it’s “embarrassingly parallel” and can achieve near real-time performance in ADAPT (&lt;8 min)</a:t>
            </a:r>
            <a:br>
              <a:rPr lang="en-US" sz="1200" dirty="0"/>
            </a:br>
            <a:r>
              <a:rPr lang="en-US" sz="1200" dirty="0"/>
              <a:t>- Can scale to very large climate data collections</a:t>
            </a:r>
          </a:p>
        </p:txBody>
      </p:sp>
      <p:sp>
        <p:nvSpPr>
          <p:cNvPr id="4" name="Slide Number Placeholder 3"/>
          <p:cNvSpPr>
            <a:spLocks noGrp="1"/>
          </p:cNvSpPr>
          <p:nvPr>
            <p:ph type="sldNum" sz="quarter" idx="5"/>
          </p:nvPr>
        </p:nvSpPr>
        <p:spPr/>
        <p:txBody>
          <a:bodyPr/>
          <a:lstStyle/>
          <a:p>
            <a:fld id="{37DCD8E0-852A-1843-AC01-00EFD8E03CFB}" type="slidenum">
              <a:rPr lang="en-US" smtClean="0"/>
              <a:t>5</a:t>
            </a:fld>
            <a:endParaRPr lang="en-US"/>
          </a:p>
        </p:txBody>
      </p:sp>
    </p:spTree>
    <p:extLst>
      <p:ext uri="{BB962C8B-B14F-4D97-AF65-F5344CB8AC3E}">
        <p14:creationId xmlns:p14="http://schemas.microsoft.com/office/powerpoint/2010/main" val="2514813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79589" name="Rectangle 5"/>
          <p:cNvSpPr>
            <a:spLocks noGrp="1" noChangeArrowheads="1"/>
          </p:cNvSpPr>
          <p:nvPr>
            <p:ph type="ctrTitle"/>
          </p:nvPr>
        </p:nvSpPr>
        <p:spPr>
          <a:xfrm>
            <a:off x="920752" y="4924426"/>
            <a:ext cx="11271249" cy="720197"/>
          </a:xfrm>
        </p:spPr>
        <p:txBody>
          <a:bodyPr anchor="t">
            <a:spAutoFit/>
          </a:bodyPr>
          <a:lstStyle>
            <a:lvl1pPr algn="l">
              <a:defRPr sz="4800">
                <a:solidFill>
                  <a:srgbClr val="999999"/>
                </a:solidFill>
              </a:defRPr>
            </a:lvl1pPr>
          </a:lstStyle>
          <a:p>
            <a:r>
              <a:rPr lang="en-US"/>
              <a:t>Click to edit Master title style</a:t>
            </a:r>
          </a:p>
        </p:txBody>
      </p:sp>
      <p:sp>
        <p:nvSpPr>
          <p:cNvPr id="579590" name="Rectangle 6"/>
          <p:cNvSpPr>
            <a:spLocks noGrp="1" noChangeArrowheads="1"/>
          </p:cNvSpPr>
          <p:nvPr>
            <p:ph type="subTitle" idx="1"/>
          </p:nvPr>
        </p:nvSpPr>
        <p:spPr>
          <a:xfrm>
            <a:off x="927101" y="5586413"/>
            <a:ext cx="8183033" cy="455612"/>
          </a:xfrm>
        </p:spPr>
        <p:txBody>
          <a:bodyPr>
            <a:spAutoFit/>
          </a:bodyPr>
          <a:lstStyle>
            <a:lvl1pPr marL="0" indent="0">
              <a:defRPr>
                <a:solidFill>
                  <a:srgbClr val="999999"/>
                </a:solidFill>
              </a:defRPr>
            </a:lvl1pPr>
          </a:lstStyle>
          <a:p>
            <a:r>
              <a:rPr lang="en-US"/>
              <a:t>Click to edit Master subtitle style</a:t>
            </a:r>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defRPr sz="2400"/>
            </a:lvl1pPr>
            <a:lvl2pPr marL="0" indent="-239713">
              <a:buClr>
                <a:schemeClr val="tx1"/>
              </a:buClr>
              <a:buFont typeface="Arial"/>
              <a:buChar char="•"/>
              <a:defRPr sz="2000"/>
            </a:lvl2pPr>
            <a:lvl3pPr marL="640080" indent="-166688">
              <a:buClr>
                <a:schemeClr val="tx1"/>
              </a:buClr>
              <a:buFont typeface="Arial"/>
              <a:buChar char="•"/>
              <a:defRPr sz="1600"/>
            </a:lvl3pPr>
            <a:lvl4pPr marL="914400" indent="-223838">
              <a:buClr>
                <a:schemeClr val="tx1"/>
              </a:buClr>
              <a:buFont typeface="Arial"/>
              <a:buChar char="•"/>
              <a:defRPr sz="1400"/>
            </a:lvl4pPr>
            <a:lvl5pPr marL="1252728" indent="-223838">
              <a:buClr>
                <a:schemeClr val="tx1"/>
              </a:buClr>
              <a:buFont typeface="Arial"/>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84817" y="1477963"/>
            <a:ext cx="5128683" cy="4787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16701" y="1477963"/>
            <a:ext cx="5128684" cy="4787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marL="0" indent="0">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63567" y="123825"/>
            <a:ext cx="2713567" cy="61420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20751" y="123825"/>
            <a:ext cx="7939616" cy="61420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5_Title and Content" userDrawn="1">
  <p:cSld name="5_Title and Content">
    <p:spTree>
      <p:nvGrpSpPr>
        <p:cNvPr id="1" name="Shape 29"/>
        <p:cNvGrpSpPr/>
        <p:nvPr/>
      </p:nvGrpSpPr>
      <p:grpSpPr>
        <a:xfrm>
          <a:off x="0" y="0"/>
          <a:ext cx="0" cy="0"/>
          <a:chOff x="0" y="0"/>
          <a:chExt cx="0" cy="0"/>
        </a:xfrm>
      </p:grpSpPr>
      <p:sp>
        <p:nvSpPr>
          <p:cNvPr id="35" name="Google Shape;35;p3"/>
          <p:cNvSpPr/>
          <p:nvPr/>
        </p:nvSpPr>
        <p:spPr>
          <a:xfrm>
            <a:off x="0" y="203200"/>
            <a:ext cx="12192000" cy="6184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 name="Google Shape;36;p3"/>
          <p:cNvSpPr txBox="1">
            <a:spLocks noGrp="1"/>
          </p:cNvSpPr>
          <p:nvPr>
            <p:ph type="title"/>
          </p:nvPr>
        </p:nvSpPr>
        <p:spPr>
          <a:xfrm>
            <a:off x="153610" y="507793"/>
            <a:ext cx="11884404" cy="64633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4000"/>
              <a:buFont typeface="Arial"/>
              <a:buNone/>
              <a:defRPr sz="32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8" name="Google Shape;38;p3"/>
          <p:cNvSpPr txBox="1">
            <a:spLocks noGrp="1"/>
          </p:cNvSpPr>
          <p:nvPr>
            <p:ph type="dt" idx="10"/>
          </p:nvPr>
        </p:nvSpPr>
        <p:spPr>
          <a:xfrm>
            <a:off x="93481" y="644977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3/30/20</a:t>
            </a:r>
            <a:endParaRPr dirty="0"/>
          </a:p>
        </p:txBody>
      </p:sp>
      <p:sp>
        <p:nvSpPr>
          <p:cNvPr id="39" name="Google Shape;39;p3"/>
          <p:cNvSpPr txBox="1">
            <a:spLocks noGrp="1"/>
          </p:cNvSpPr>
          <p:nvPr>
            <p:ph type="ftr" idx="11"/>
          </p:nvPr>
        </p:nvSpPr>
        <p:spPr>
          <a:xfrm>
            <a:off x="4038600" y="644977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HEC Needs Assessment Plan B </a:t>
            </a:r>
            <a:endParaRPr/>
          </a:p>
        </p:txBody>
      </p:sp>
      <p:sp>
        <p:nvSpPr>
          <p:cNvPr id="40" name="Google Shape;40;p3"/>
          <p:cNvSpPr txBox="1">
            <a:spLocks noGrp="1"/>
          </p:cNvSpPr>
          <p:nvPr>
            <p:ph type="sldNum" idx="12"/>
          </p:nvPr>
        </p:nvSpPr>
        <p:spPr>
          <a:xfrm>
            <a:off x="9355319" y="644977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 name="Content Placeholder 2">
            <a:extLst>
              <a:ext uri="{FF2B5EF4-FFF2-40B4-BE49-F238E27FC236}">
                <a16:creationId xmlns:a16="http://schemas.microsoft.com/office/drawing/2014/main" id="{A0469B08-894F-CF4D-8CD5-011F24993DFC}"/>
              </a:ext>
            </a:extLst>
          </p:cNvPr>
          <p:cNvSpPr>
            <a:spLocks noGrp="1"/>
          </p:cNvSpPr>
          <p:nvPr>
            <p:ph sz="quarter" idx="13"/>
          </p:nvPr>
        </p:nvSpPr>
        <p:spPr>
          <a:xfrm>
            <a:off x="153610" y="1508125"/>
            <a:ext cx="11884404" cy="4514850"/>
          </a:xfrm>
        </p:spPr>
        <p:txBody>
          <a:bodyPr/>
          <a:lstStyle>
            <a:lvl1pPr marL="182880" indent="-182880">
              <a:lnSpc>
                <a:spcPct val="114000"/>
              </a:lnSpc>
              <a:spcBef>
                <a:spcPts val="0"/>
              </a:spcBef>
              <a:buFont typeface="Arial" panose="020B0604020202020204" pitchFamily="34" charset="0"/>
              <a:buChar char="•"/>
              <a:defRPr/>
            </a:lvl1pPr>
            <a:lvl2pPr marL="520700" indent="-275590">
              <a:lnSpc>
                <a:spcPct val="114000"/>
              </a:lnSpc>
              <a:spcBef>
                <a:spcPts val="0"/>
              </a:spcBef>
              <a:buFont typeface=".PingFang SC Regular"/>
              <a:buChar char="－"/>
              <a:tabLst/>
              <a:defRPr/>
            </a:lvl2pPr>
            <a:lvl3pPr marL="822960" indent="-182880">
              <a:lnSpc>
                <a:spcPct val="114000"/>
              </a:lnSpc>
              <a:spcBef>
                <a:spcPts val="0"/>
              </a:spcBef>
              <a:buFont typeface="Arial" panose="020B0604020202020204" pitchFamily="34" charset="0"/>
              <a:buChar char="•"/>
              <a:defRPr/>
            </a:lvl3pPr>
            <a:lvl4pPr marL="1204913" indent="-182563">
              <a:lnSpc>
                <a:spcPct val="114000"/>
              </a:lnSpc>
              <a:spcBef>
                <a:spcPts val="0"/>
              </a:spcBef>
              <a:buFont typeface="Arial Unicode MS" panose="020B0604020202020204" pitchFamily="34" charset="-128"/>
              <a:buChar char="￮"/>
              <a:tabLst/>
              <a:defRPr/>
            </a:lvl4pPr>
            <a:lvl5pPr marL="1606550" indent="-227013">
              <a:lnSpc>
                <a:spcPct val="114000"/>
              </a:lnSpc>
              <a:spcBef>
                <a:spcPts val="0"/>
              </a:spcBef>
              <a:buFont typeface="Arial" panose="020B0604020202020204" pitchFamily="34" charset="0"/>
              <a:buChar char="•"/>
              <a:tabLst>
                <a:tab pos="1936750" algn="l"/>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9394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5" descr="Template_SMD2"/>
          <p:cNvPicPr>
            <a:picLocks noChangeAspect="1" noChangeArrowheads="1"/>
          </p:cNvPicPr>
          <p:nvPr userDrawn="1"/>
        </p:nvPicPr>
        <p:blipFill>
          <a:blip r:embed="rId14"/>
          <a:srcRect/>
          <a:stretch>
            <a:fillRect/>
          </a:stretch>
        </p:blipFill>
        <p:spPr bwMode="auto">
          <a:xfrm>
            <a:off x="0" y="0"/>
            <a:ext cx="12194117" cy="6859588"/>
          </a:xfrm>
          <a:prstGeom prst="rect">
            <a:avLst/>
          </a:prstGeom>
          <a:noFill/>
          <a:ln w="9525">
            <a:noFill/>
            <a:miter lim="800000"/>
            <a:headEnd/>
            <a:tailEnd/>
          </a:ln>
        </p:spPr>
      </p:pic>
      <p:sp>
        <p:nvSpPr>
          <p:cNvPr id="1027" name="Rectangle 15"/>
          <p:cNvSpPr>
            <a:spLocks noGrp="1" noChangeArrowheads="1"/>
          </p:cNvSpPr>
          <p:nvPr>
            <p:ph type="title"/>
          </p:nvPr>
        </p:nvSpPr>
        <p:spPr bwMode="auto">
          <a:xfrm>
            <a:off x="920751" y="123826"/>
            <a:ext cx="10856383" cy="8540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17"/>
          <p:cNvSpPr>
            <a:spLocks noGrp="1" noChangeArrowheads="1"/>
          </p:cNvSpPr>
          <p:nvPr>
            <p:ph type="body" idx="1"/>
          </p:nvPr>
        </p:nvSpPr>
        <p:spPr bwMode="auto">
          <a:xfrm>
            <a:off x="1284818" y="1477963"/>
            <a:ext cx="10460567" cy="4787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91" name="Rectangle 67"/>
          <p:cNvSpPr>
            <a:spLocks noChangeArrowheads="1"/>
          </p:cNvSpPr>
          <p:nvPr/>
        </p:nvSpPr>
        <p:spPr bwMode="auto">
          <a:xfrm>
            <a:off x="11268225" y="6533913"/>
            <a:ext cx="483508" cy="239808"/>
          </a:xfrm>
          <a:prstGeom prst="rect">
            <a:avLst/>
          </a:prstGeom>
          <a:noFill/>
          <a:ln w="9525">
            <a:noFill/>
            <a:miter lim="800000"/>
            <a:headEnd/>
            <a:tailEnd/>
          </a:ln>
          <a:effectLst/>
        </p:spPr>
        <p:txBody>
          <a:bodyPr/>
          <a:lstStyle/>
          <a:p>
            <a:pPr algn="r"/>
            <a:fld id="{88B12095-0A1E-4F94-8F2D-61796E0A6447}" type="slidenum">
              <a:rPr lang="en-US" sz="1000"/>
              <a:pPr algn="r"/>
              <a:t>‹#›</a:t>
            </a:fld>
            <a:endParaRPr lang="en-US" sz="1000" dirty="0"/>
          </a:p>
        </p:txBody>
      </p:sp>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5" r:id="rId12"/>
  </p:sldLayoutIdLst>
  <p:transition>
    <p:wipe dir="d"/>
  </p:transition>
  <p:txStyles>
    <p:titleStyle>
      <a:lvl1pPr algn="ctr" rtl="0" eaLnBrk="0" fontAlgn="base" hangingPunct="0">
        <a:lnSpc>
          <a:spcPct val="85000"/>
        </a:lnSpc>
        <a:spcBef>
          <a:spcPct val="0"/>
        </a:spcBef>
        <a:spcAft>
          <a:spcPct val="0"/>
        </a:spcAft>
        <a:defRPr sz="3000" b="1">
          <a:solidFill>
            <a:schemeClr val="tx1"/>
          </a:solidFill>
          <a:latin typeface="+mj-lt"/>
          <a:ea typeface="ヒラギノ角ゴ Pro W3" pitchFamily="-109" charset="-128"/>
          <a:cs typeface="ヒラギノ角ゴ Pro W3" pitchFamily="-109" charset="-128"/>
        </a:defRPr>
      </a:lvl1pPr>
      <a:lvl2pPr algn="ctr" rtl="0" eaLnBrk="0" fontAlgn="base" hangingPunct="0">
        <a:lnSpc>
          <a:spcPct val="85000"/>
        </a:lnSpc>
        <a:spcBef>
          <a:spcPct val="0"/>
        </a:spcBef>
        <a:spcAft>
          <a:spcPct val="0"/>
        </a:spcAft>
        <a:defRPr sz="3000" b="1">
          <a:solidFill>
            <a:schemeClr val="tx1"/>
          </a:solidFill>
          <a:latin typeface="Arial" pitchFamily="-109" charset="0"/>
          <a:ea typeface="ヒラギノ角ゴ Pro W3" pitchFamily="-109" charset="-128"/>
          <a:cs typeface="ヒラギノ角ゴ Pro W3" pitchFamily="-109" charset="-128"/>
        </a:defRPr>
      </a:lvl2pPr>
      <a:lvl3pPr algn="ctr" rtl="0" eaLnBrk="0" fontAlgn="base" hangingPunct="0">
        <a:lnSpc>
          <a:spcPct val="85000"/>
        </a:lnSpc>
        <a:spcBef>
          <a:spcPct val="0"/>
        </a:spcBef>
        <a:spcAft>
          <a:spcPct val="0"/>
        </a:spcAft>
        <a:defRPr sz="3000" b="1">
          <a:solidFill>
            <a:schemeClr val="tx1"/>
          </a:solidFill>
          <a:latin typeface="Arial" pitchFamily="-109" charset="0"/>
          <a:ea typeface="ヒラギノ角ゴ Pro W3" pitchFamily="-109" charset="-128"/>
          <a:cs typeface="ヒラギノ角ゴ Pro W3" pitchFamily="-109" charset="-128"/>
        </a:defRPr>
      </a:lvl3pPr>
      <a:lvl4pPr algn="ctr" rtl="0" eaLnBrk="0" fontAlgn="base" hangingPunct="0">
        <a:lnSpc>
          <a:spcPct val="85000"/>
        </a:lnSpc>
        <a:spcBef>
          <a:spcPct val="0"/>
        </a:spcBef>
        <a:spcAft>
          <a:spcPct val="0"/>
        </a:spcAft>
        <a:defRPr sz="3000" b="1">
          <a:solidFill>
            <a:schemeClr val="tx1"/>
          </a:solidFill>
          <a:latin typeface="Arial" pitchFamily="-109" charset="0"/>
          <a:ea typeface="ヒラギノ角ゴ Pro W3" pitchFamily="-109" charset="-128"/>
          <a:cs typeface="ヒラギノ角ゴ Pro W3" pitchFamily="-109" charset="-128"/>
        </a:defRPr>
      </a:lvl4pPr>
      <a:lvl5pPr algn="ctr" rtl="0" eaLnBrk="0" fontAlgn="base" hangingPunct="0">
        <a:lnSpc>
          <a:spcPct val="85000"/>
        </a:lnSpc>
        <a:spcBef>
          <a:spcPct val="0"/>
        </a:spcBef>
        <a:spcAft>
          <a:spcPct val="0"/>
        </a:spcAft>
        <a:defRPr sz="3000" b="1">
          <a:solidFill>
            <a:schemeClr val="tx1"/>
          </a:solidFill>
          <a:latin typeface="Arial" pitchFamily="-109" charset="0"/>
          <a:ea typeface="ヒラギノ角ゴ Pro W3" pitchFamily="-109" charset="-128"/>
          <a:cs typeface="ヒラギノ角ゴ Pro W3" pitchFamily="-109" charset="-128"/>
        </a:defRPr>
      </a:lvl5pPr>
      <a:lvl6pPr marL="457200" algn="ctr" rtl="0" fontAlgn="base">
        <a:lnSpc>
          <a:spcPct val="85000"/>
        </a:lnSpc>
        <a:spcBef>
          <a:spcPct val="0"/>
        </a:spcBef>
        <a:spcAft>
          <a:spcPct val="0"/>
        </a:spcAft>
        <a:defRPr sz="3000" b="1">
          <a:solidFill>
            <a:schemeClr val="tx1"/>
          </a:solidFill>
          <a:latin typeface="Arial" pitchFamily="-109" charset="0"/>
        </a:defRPr>
      </a:lvl6pPr>
      <a:lvl7pPr marL="914400" algn="ctr" rtl="0" fontAlgn="base">
        <a:lnSpc>
          <a:spcPct val="85000"/>
        </a:lnSpc>
        <a:spcBef>
          <a:spcPct val="0"/>
        </a:spcBef>
        <a:spcAft>
          <a:spcPct val="0"/>
        </a:spcAft>
        <a:defRPr sz="3000" b="1">
          <a:solidFill>
            <a:schemeClr val="tx1"/>
          </a:solidFill>
          <a:latin typeface="Arial" pitchFamily="-109" charset="0"/>
        </a:defRPr>
      </a:lvl7pPr>
      <a:lvl8pPr marL="1371600" algn="ctr" rtl="0" fontAlgn="base">
        <a:lnSpc>
          <a:spcPct val="85000"/>
        </a:lnSpc>
        <a:spcBef>
          <a:spcPct val="0"/>
        </a:spcBef>
        <a:spcAft>
          <a:spcPct val="0"/>
        </a:spcAft>
        <a:defRPr sz="3000" b="1">
          <a:solidFill>
            <a:schemeClr val="tx1"/>
          </a:solidFill>
          <a:latin typeface="Arial" pitchFamily="-109" charset="0"/>
        </a:defRPr>
      </a:lvl8pPr>
      <a:lvl9pPr marL="1828800" algn="ctr" rtl="0" fontAlgn="base">
        <a:lnSpc>
          <a:spcPct val="85000"/>
        </a:lnSpc>
        <a:spcBef>
          <a:spcPct val="0"/>
        </a:spcBef>
        <a:spcAft>
          <a:spcPct val="0"/>
        </a:spcAft>
        <a:defRPr sz="3000" b="1">
          <a:solidFill>
            <a:schemeClr val="tx1"/>
          </a:solidFill>
          <a:latin typeface="Arial" pitchFamily="-109" charset="0"/>
        </a:defRPr>
      </a:lvl9pPr>
    </p:titleStyle>
    <p:bodyStyle>
      <a:lvl1pPr marL="282575" indent="-282575" algn="l" rtl="0" eaLnBrk="0" fontAlgn="base" hangingPunct="0">
        <a:lnSpc>
          <a:spcPct val="85000"/>
        </a:lnSpc>
        <a:spcBef>
          <a:spcPct val="20000"/>
        </a:spcBef>
        <a:spcAft>
          <a:spcPct val="0"/>
        </a:spcAft>
        <a:buClr>
          <a:schemeClr val="bg1"/>
        </a:buClr>
        <a:buFont typeface="Wingdings" pitchFamily="-109" charset="2"/>
        <a:defRPr sz="2800">
          <a:solidFill>
            <a:schemeClr val="tx1"/>
          </a:solidFill>
          <a:latin typeface="+mn-lt"/>
          <a:ea typeface="ヒラギノ角ゴ Pro W3" pitchFamily="-109" charset="-128"/>
          <a:cs typeface="ヒラギノ角ゴ Pro W3" pitchFamily="-109" charset="-128"/>
        </a:defRPr>
      </a:lvl1pPr>
      <a:lvl2pPr marL="636588" indent="-239713" algn="l" rtl="0" eaLnBrk="0" fontAlgn="base" hangingPunct="0">
        <a:lnSpc>
          <a:spcPct val="85000"/>
        </a:lnSpc>
        <a:spcBef>
          <a:spcPct val="20000"/>
        </a:spcBef>
        <a:spcAft>
          <a:spcPct val="0"/>
        </a:spcAft>
        <a:buFont typeface="Times" pitchFamily="-109" charset="0"/>
        <a:buChar char="•"/>
        <a:defRPr sz="2400">
          <a:solidFill>
            <a:schemeClr val="tx1"/>
          </a:solidFill>
          <a:latin typeface="+mn-lt"/>
          <a:ea typeface="ヒラギノ角ゴ Pro W3" pitchFamily="-109" charset="-128"/>
        </a:defRPr>
      </a:lvl2pPr>
      <a:lvl3pPr marL="917575" indent="-166688" algn="l" rtl="0" eaLnBrk="0" fontAlgn="base" hangingPunct="0">
        <a:lnSpc>
          <a:spcPct val="85000"/>
        </a:lnSpc>
        <a:spcBef>
          <a:spcPct val="20000"/>
        </a:spcBef>
        <a:spcAft>
          <a:spcPct val="0"/>
        </a:spcAft>
        <a:buChar char="•"/>
        <a:defRPr sz="2000">
          <a:solidFill>
            <a:schemeClr val="tx1"/>
          </a:solidFill>
          <a:latin typeface="+mn-lt"/>
          <a:ea typeface="ヒラギノ角ゴ Pro W3" pitchFamily="-109" charset="-128"/>
        </a:defRPr>
      </a:lvl3pPr>
      <a:lvl4pPr marL="1255713" indent="-223838" algn="l" rtl="0" eaLnBrk="0" fontAlgn="base" hangingPunct="0">
        <a:lnSpc>
          <a:spcPct val="85000"/>
        </a:lnSpc>
        <a:spcBef>
          <a:spcPct val="20000"/>
        </a:spcBef>
        <a:spcAft>
          <a:spcPct val="0"/>
        </a:spcAft>
        <a:buChar char="–"/>
        <a:defRPr sz="2000">
          <a:solidFill>
            <a:schemeClr val="tx1"/>
          </a:solidFill>
          <a:latin typeface="+mn-lt"/>
          <a:ea typeface="ヒラギノ角ゴ Pro W3" pitchFamily="-109" charset="-128"/>
        </a:defRPr>
      </a:lvl4pPr>
      <a:lvl5pPr marL="1593850" indent="-223838" algn="l" rtl="0" eaLnBrk="0" fontAlgn="base" hangingPunct="0">
        <a:lnSpc>
          <a:spcPct val="85000"/>
        </a:lnSpc>
        <a:spcBef>
          <a:spcPct val="20000"/>
        </a:spcBef>
        <a:spcAft>
          <a:spcPct val="0"/>
        </a:spcAft>
        <a:buChar char="»"/>
        <a:defRPr sz="2000">
          <a:solidFill>
            <a:schemeClr val="tx1"/>
          </a:solidFill>
          <a:latin typeface="+mn-lt"/>
          <a:ea typeface="ヒラギノ角ゴ Pro W3" pitchFamily="-109" charset="-128"/>
        </a:defRPr>
      </a:lvl5pPr>
      <a:lvl6pPr marL="2051050" indent="-223838" algn="l" rtl="0" fontAlgn="base">
        <a:lnSpc>
          <a:spcPct val="85000"/>
        </a:lnSpc>
        <a:spcBef>
          <a:spcPct val="20000"/>
        </a:spcBef>
        <a:spcAft>
          <a:spcPct val="0"/>
        </a:spcAft>
        <a:buChar char="»"/>
        <a:defRPr sz="2000">
          <a:solidFill>
            <a:schemeClr val="tx1"/>
          </a:solidFill>
          <a:latin typeface="+mn-lt"/>
          <a:ea typeface="ヒラギノ角ゴ Pro W3" pitchFamily="-109" charset="-128"/>
        </a:defRPr>
      </a:lvl6pPr>
      <a:lvl7pPr marL="2508250" indent="-223838" algn="l" rtl="0" fontAlgn="base">
        <a:lnSpc>
          <a:spcPct val="85000"/>
        </a:lnSpc>
        <a:spcBef>
          <a:spcPct val="20000"/>
        </a:spcBef>
        <a:spcAft>
          <a:spcPct val="0"/>
        </a:spcAft>
        <a:buChar char="»"/>
        <a:defRPr sz="2000">
          <a:solidFill>
            <a:schemeClr val="tx1"/>
          </a:solidFill>
          <a:latin typeface="+mn-lt"/>
          <a:ea typeface="ヒラギノ角ゴ Pro W3" pitchFamily="-109" charset="-128"/>
        </a:defRPr>
      </a:lvl7pPr>
      <a:lvl8pPr marL="2965450" indent="-223838" algn="l" rtl="0" fontAlgn="base">
        <a:lnSpc>
          <a:spcPct val="85000"/>
        </a:lnSpc>
        <a:spcBef>
          <a:spcPct val="20000"/>
        </a:spcBef>
        <a:spcAft>
          <a:spcPct val="0"/>
        </a:spcAft>
        <a:buChar char="»"/>
        <a:defRPr sz="2000">
          <a:solidFill>
            <a:schemeClr val="tx1"/>
          </a:solidFill>
          <a:latin typeface="+mn-lt"/>
          <a:ea typeface="ヒラギノ角ゴ Pro W3" pitchFamily="-109" charset="-128"/>
        </a:defRPr>
      </a:lvl8pPr>
      <a:lvl9pPr marL="3422650" indent="-223838" algn="l" rtl="0" fontAlgn="base">
        <a:lnSpc>
          <a:spcPct val="85000"/>
        </a:lnSpc>
        <a:spcBef>
          <a:spcPct val="20000"/>
        </a:spcBef>
        <a:spcAft>
          <a:spcPct val="0"/>
        </a:spcAft>
        <a:buChar char="»"/>
        <a:defRPr sz="2000">
          <a:solidFill>
            <a:schemeClr val="tx1"/>
          </a:solidFill>
          <a:latin typeface="+mn-lt"/>
          <a:ea typeface="ヒラギノ角ゴ Pro W3" pitchFamily="-109"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1.emf"/><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jpeg"/><Relationship Id="rId16" Type="http://schemas.openxmlformats.org/officeDocument/2006/relationships/image" Target="../media/image30.jpeg"/><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hyperlink" Target="https://www.nccs.nasa.gov/systems/discover" TargetMode="External"/><Relationship Id="rId2" Type="http://schemas.openxmlformats.org/officeDocument/2006/relationships/hyperlink" Target="https://www.nccs.nasa.gov/systems/ADAPT" TargetMode="External"/><Relationship Id="rId1" Type="http://schemas.openxmlformats.org/officeDocument/2006/relationships/slideLayout" Target="../slideLayouts/slideLayout2.xml"/><Relationship Id="rId5" Type="http://schemas.openxmlformats.org/officeDocument/2006/relationships/hyperlink" Target="https://ai.gsfc.nasa.gov/" TargetMode="External"/><Relationship Id="rId4" Type="http://schemas.openxmlformats.org/officeDocument/2006/relationships/hyperlink" Target="https://www.nccs.nasa.gov/systems/SMC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936580" y="2707931"/>
            <a:ext cx="10363200" cy="1500187"/>
          </a:xfrm>
        </p:spPr>
        <p:txBody>
          <a:bodyPr anchor="ctr"/>
          <a:lstStyle/>
          <a:p>
            <a:pPr algn="ctr"/>
            <a:r>
              <a:rPr lang="en-US" sz="6000" dirty="0"/>
              <a:t>CISTO Data Science Group</a:t>
            </a:r>
          </a:p>
          <a:p>
            <a:pPr algn="ctr"/>
            <a:r>
              <a:rPr lang="en-US" sz="4400" dirty="0"/>
              <a:t>Innovation Lab</a:t>
            </a:r>
          </a:p>
          <a:p>
            <a:pPr algn="ctr"/>
            <a:r>
              <a:rPr lang="en-US" sz="3200" dirty="0"/>
              <a:t>Mark Carroll</a:t>
            </a:r>
          </a:p>
        </p:txBody>
      </p:sp>
    </p:spTree>
    <p:extLst>
      <p:ext uri="{BB962C8B-B14F-4D97-AF65-F5344CB8AC3E}">
        <p14:creationId xmlns:p14="http://schemas.microsoft.com/office/powerpoint/2010/main" val="205655805"/>
      </p:ext>
    </p:extLst>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917" y="-76200"/>
            <a:ext cx="11808883" cy="838200"/>
          </a:xfrm>
        </p:spPr>
        <p:txBody>
          <a:bodyPr/>
          <a:lstStyle/>
          <a:p>
            <a:r>
              <a:rPr lang="en-US" dirty="0"/>
              <a:t>CISTO</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1" y="609600"/>
            <a:ext cx="8789820" cy="5852160"/>
          </a:xfrm>
          <a:prstGeom prst="rect">
            <a:avLst/>
          </a:prstGeom>
          <a:ln w="19050">
            <a:solidFill>
              <a:schemeClr val="bg1"/>
            </a:solidFill>
          </a:ln>
        </p:spPr>
      </p:pic>
    </p:spTree>
    <p:extLst>
      <p:ext uri="{BB962C8B-B14F-4D97-AF65-F5344CB8AC3E}">
        <p14:creationId xmlns:p14="http://schemas.microsoft.com/office/powerpoint/2010/main" val="2661367036"/>
      </p:ext>
    </p:extLst>
  </p:cSld>
  <p:clrMapOvr>
    <a:masterClrMapping/>
  </p:clrMapOvr>
  <p:transition>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CISTO organization</a:t>
            </a:r>
          </a:p>
        </p:txBody>
      </p:sp>
      <p:sp>
        <p:nvSpPr>
          <p:cNvPr id="3" name="Content Placeholder 2"/>
          <p:cNvSpPr>
            <a:spLocks noGrp="1"/>
          </p:cNvSpPr>
          <p:nvPr>
            <p:ph idx="1"/>
          </p:nvPr>
        </p:nvSpPr>
        <p:spPr>
          <a:xfrm>
            <a:off x="685800" y="1477963"/>
            <a:ext cx="10830985" cy="4787900"/>
          </a:xfrm>
        </p:spPr>
        <p:txBody>
          <a:bodyPr/>
          <a:lstStyle/>
          <a:p>
            <a:pPr marL="342900" lvl="1" indent="-342900">
              <a:buFont typeface="Arial" panose="020B0604020202020204" pitchFamily="34" charset="0"/>
              <a:buChar char="•"/>
            </a:pPr>
            <a:r>
              <a:rPr lang="en-US" sz="2800" dirty="0"/>
              <a:t>CISTO has four main groups</a:t>
            </a:r>
          </a:p>
          <a:p>
            <a:pPr marL="982980" lvl="2" indent="-342900">
              <a:buFont typeface="Arial" panose="020B0604020202020204" pitchFamily="34" charset="0"/>
              <a:buChar char="•"/>
            </a:pPr>
            <a:r>
              <a:rPr lang="en-US" sz="2400" dirty="0"/>
              <a:t>Networks and IT Security</a:t>
            </a:r>
          </a:p>
          <a:p>
            <a:pPr marL="982980" lvl="2" indent="-342900">
              <a:buFont typeface="Arial" panose="020B0604020202020204" pitchFamily="34" charset="0"/>
              <a:buChar char="•"/>
            </a:pPr>
            <a:r>
              <a:rPr lang="en-US" sz="2400" dirty="0"/>
              <a:t>High Performance Computing (aka NCCS)</a:t>
            </a:r>
          </a:p>
          <a:p>
            <a:pPr marL="1257300" lvl="3" indent="-342900">
              <a:buFont typeface="Arial" panose="020B0604020202020204" pitchFamily="34" charset="0"/>
              <a:buChar char="•"/>
            </a:pPr>
            <a:r>
              <a:rPr lang="en-US" sz="2000" dirty="0"/>
              <a:t>All of the computing systems</a:t>
            </a:r>
          </a:p>
          <a:p>
            <a:pPr marL="982980" lvl="2" indent="-342900">
              <a:buFont typeface="Arial" panose="020B0604020202020204" pitchFamily="34" charset="0"/>
              <a:buChar char="•"/>
            </a:pPr>
            <a:r>
              <a:rPr lang="en-US" sz="2400" dirty="0"/>
              <a:t>Science Visualization Studio</a:t>
            </a:r>
          </a:p>
          <a:p>
            <a:pPr marL="1257300" lvl="3" indent="-342900">
              <a:buFont typeface="Arial" panose="020B0604020202020204" pitchFamily="34" charset="0"/>
              <a:buChar char="•"/>
            </a:pPr>
            <a:r>
              <a:rPr lang="en-US" sz="2000" dirty="0"/>
              <a:t>All of the really interesting </a:t>
            </a:r>
            <a:r>
              <a:rPr lang="en-US" sz="2000" dirty="0" err="1"/>
              <a:t>hyperwall</a:t>
            </a:r>
            <a:r>
              <a:rPr lang="en-US" sz="2000" dirty="0"/>
              <a:t> work and lots of movies/visualizations in HQ presentations</a:t>
            </a:r>
          </a:p>
          <a:p>
            <a:pPr marL="982980" lvl="2" indent="-342900">
              <a:buFont typeface="Arial" panose="020B0604020202020204" pitchFamily="34" charset="0"/>
              <a:buChar char="•"/>
            </a:pPr>
            <a:r>
              <a:rPr lang="en-US" sz="2400" b="1" dirty="0"/>
              <a:t>Data Science Group</a:t>
            </a:r>
          </a:p>
          <a:p>
            <a:pPr marL="1257300" lvl="3" indent="-342900">
              <a:buFont typeface="Arial" panose="020B0604020202020204" pitchFamily="34" charset="0"/>
              <a:buChar char="•"/>
            </a:pPr>
            <a:r>
              <a:rPr lang="en-US" sz="2000" b="1" dirty="0"/>
              <a:t>Innovation Lab</a:t>
            </a:r>
          </a:p>
          <a:p>
            <a:pPr marL="1595628" lvl="4" indent="-342900">
              <a:buFont typeface="Arial" panose="020B0604020202020204" pitchFamily="34" charset="0"/>
              <a:buChar char="•"/>
            </a:pPr>
            <a:r>
              <a:rPr lang="en-US" sz="2000" b="1" dirty="0"/>
              <a:t>Work directly with research scientists to accelerate their processes in HPC</a:t>
            </a:r>
          </a:p>
          <a:p>
            <a:pPr marL="1595628" lvl="4" indent="-342900">
              <a:buFont typeface="Arial" panose="020B0604020202020204" pitchFamily="34" charset="0"/>
              <a:buChar char="•"/>
            </a:pPr>
            <a:r>
              <a:rPr lang="en-US" sz="2000" b="1" dirty="0"/>
              <a:t>Programming support and containerization</a:t>
            </a:r>
          </a:p>
          <a:p>
            <a:pPr marL="1257300" lvl="3" indent="-342900">
              <a:buFont typeface="Arial" panose="020B0604020202020204" pitchFamily="34" charset="0"/>
              <a:buChar char="•"/>
            </a:pPr>
            <a:r>
              <a:rPr lang="en-US" sz="2000" b="1" dirty="0"/>
              <a:t>Data acquisitions</a:t>
            </a:r>
          </a:p>
          <a:p>
            <a:pPr marL="1257300" lvl="3" indent="-342900">
              <a:buFont typeface="Arial" panose="020B0604020202020204" pitchFamily="34" charset="0"/>
              <a:buChar char="•"/>
            </a:pPr>
            <a:r>
              <a:rPr lang="en-US" sz="2000" b="1" dirty="0"/>
              <a:t>Workforce Engagement</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4225562943"/>
      </p:ext>
    </p:extLst>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05744" y="225269"/>
            <a:ext cx="8142287" cy="854075"/>
          </a:xfrm>
        </p:spPr>
        <p:txBody>
          <a:bodyPr/>
          <a:lstStyle/>
          <a:p>
            <a:r>
              <a:rPr lang="en-US" dirty="0"/>
              <a:t>Feature Importance (FI) Investigation </a:t>
            </a:r>
            <a:br>
              <a:rPr lang="en-US" dirty="0"/>
            </a:br>
            <a:endParaRPr lang="en-US" dirty="0"/>
          </a:p>
        </p:txBody>
      </p:sp>
      <p:sp>
        <p:nvSpPr>
          <p:cNvPr id="5" name="Content Placeholder 2"/>
          <p:cNvSpPr>
            <a:spLocks noGrp="1"/>
          </p:cNvSpPr>
          <p:nvPr>
            <p:ph idx="1"/>
          </p:nvPr>
        </p:nvSpPr>
        <p:spPr>
          <a:xfrm>
            <a:off x="1065823" y="4925199"/>
            <a:ext cx="10087863" cy="1867647"/>
          </a:xfrm>
        </p:spPr>
        <p:txBody>
          <a:bodyPr/>
          <a:lstStyle/>
          <a:p>
            <a:pPr marL="342900" indent="-342900">
              <a:buClr>
                <a:schemeClr val="tx1"/>
              </a:buClr>
              <a:buFont typeface="Arial"/>
              <a:buChar char="•"/>
            </a:pPr>
            <a:r>
              <a:rPr lang="en-US" sz="1800" dirty="0"/>
              <a:t>Use a common training dataset in a machine learning </a:t>
            </a:r>
            <a:r>
              <a:rPr lang="en-US" sz="1400" dirty="0"/>
              <a:t>(</a:t>
            </a:r>
            <a:r>
              <a:rPr lang="en-US" sz="1400" b="1" dirty="0"/>
              <a:t>ML</a:t>
            </a:r>
            <a:r>
              <a:rPr lang="en-US" sz="1400" dirty="0"/>
              <a:t>) </a:t>
            </a:r>
            <a:r>
              <a:rPr lang="en-US" sz="1800" dirty="0"/>
              <a:t>project to investigate</a:t>
            </a:r>
            <a:r>
              <a:rPr lang="en-US" sz="1400" dirty="0"/>
              <a:t> </a:t>
            </a:r>
            <a:r>
              <a:rPr lang="en-US" sz="1400" b="1" dirty="0"/>
              <a:t>FI</a:t>
            </a:r>
            <a:r>
              <a:rPr lang="en-US" sz="1400" dirty="0"/>
              <a:t> </a:t>
            </a:r>
            <a:r>
              <a:rPr lang="en-US" sz="1800" dirty="0"/>
              <a:t>measures.</a:t>
            </a:r>
          </a:p>
          <a:p>
            <a:pPr marL="342900" indent="-342900">
              <a:buClr>
                <a:schemeClr val="tx1"/>
              </a:buClr>
              <a:buFont typeface="Arial"/>
              <a:buChar char="•"/>
            </a:pPr>
            <a:r>
              <a:rPr lang="en-US" sz="1800" dirty="0"/>
              <a:t>Questions: how do </a:t>
            </a:r>
            <a:r>
              <a:rPr lang="en-US" sz="1400" b="1" dirty="0"/>
              <a:t>FI</a:t>
            </a:r>
            <a:r>
              <a:rPr lang="en-US" sz="1400" dirty="0"/>
              <a:t> </a:t>
            </a:r>
            <a:r>
              <a:rPr lang="en-US" sz="1800" dirty="0"/>
              <a:t>measures vary across the following dimensions:</a:t>
            </a:r>
          </a:p>
          <a:p>
            <a:pPr marL="982980" lvl="2" indent="-342900"/>
            <a:r>
              <a:rPr lang="en-US" sz="1800" dirty="0"/>
              <a:t>Across training instances?</a:t>
            </a:r>
          </a:p>
          <a:p>
            <a:pPr marL="982980" lvl="2" indent="-342900"/>
            <a:r>
              <a:rPr lang="en-US" sz="1800" dirty="0"/>
              <a:t>Across </a:t>
            </a:r>
            <a:r>
              <a:rPr lang="en-US" sz="1400" b="1" dirty="0"/>
              <a:t>FI</a:t>
            </a:r>
            <a:r>
              <a:rPr lang="en-US" sz="1400" dirty="0"/>
              <a:t> </a:t>
            </a:r>
            <a:r>
              <a:rPr lang="en-US" sz="1800" dirty="0"/>
              <a:t>algorithms?</a:t>
            </a:r>
          </a:p>
          <a:p>
            <a:pPr marL="982980" lvl="2" indent="-342900"/>
            <a:r>
              <a:rPr lang="en-US" sz="1800" dirty="0"/>
              <a:t>Across </a:t>
            </a:r>
            <a:r>
              <a:rPr lang="en-US" sz="1400" b="1" dirty="0"/>
              <a:t>ML</a:t>
            </a:r>
            <a:r>
              <a:rPr lang="en-US" sz="1400" dirty="0"/>
              <a:t> </a:t>
            </a:r>
            <a:r>
              <a:rPr lang="en-US" sz="1800" dirty="0"/>
              <a:t>methods?</a:t>
            </a:r>
          </a:p>
          <a:p>
            <a:pPr marL="342900" lvl="1" indent="-342900"/>
            <a:r>
              <a:rPr lang="en-US" sz="1800" dirty="0"/>
              <a:t>Result summary: Found significant FI variability across all three dimensions.</a:t>
            </a:r>
          </a:p>
        </p:txBody>
      </p:sp>
      <p:pic>
        <p:nvPicPr>
          <p:cNvPr id="6" name="Picture 5" descr="fe.rf.variability-4-4-50-20.png"/>
          <p:cNvPicPr>
            <a:picLocks noChangeAspect="1"/>
          </p:cNvPicPr>
          <p:nvPr/>
        </p:nvPicPr>
        <p:blipFill rotWithShape="1">
          <a:blip r:embed="rId2">
            <a:extLst>
              <a:ext uri="{28A0092B-C50C-407E-A947-70E740481C1C}">
                <a14:useLocalDpi xmlns:a14="http://schemas.microsoft.com/office/drawing/2010/main" val="0"/>
              </a:ext>
            </a:extLst>
          </a:blip>
          <a:srcRect l="2251" b="6918"/>
          <a:stretch/>
        </p:blipFill>
        <p:spPr>
          <a:xfrm>
            <a:off x="627673" y="1021263"/>
            <a:ext cx="2980540" cy="2103120"/>
          </a:xfrm>
          <a:prstGeom prst="rect">
            <a:avLst/>
          </a:prstGeom>
        </p:spPr>
      </p:pic>
      <p:pic>
        <p:nvPicPr>
          <p:cNvPr id="7" name="Picture 6" descr="FIC-ANN_FI_Methods.png"/>
          <p:cNvPicPr>
            <a:picLocks noChangeAspect="1"/>
          </p:cNvPicPr>
          <p:nvPr/>
        </p:nvPicPr>
        <p:blipFill rotWithShape="1">
          <a:blip r:embed="rId3">
            <a:extLst>
              <a:ext uri="{28A0092B-C50C-407E-A947-70E740481C1C}">
                <a14:useLocalDpi xmlns:a14="http://schemas.microsoft.com/office/drawing/2010/main" val="0"/>
              </a:ext>
            </a:extLst>
          </a:blip>
          <a:srcRect l="3061" b="7366"/>
          <a:stretch/>
        </p:blipFill>
        <p:spPr>
          <a:xfrm>
            <a:off x="3977936" y="1016330"/>
            <a:ext cx="3080507" cy="2103120"/>
          </a:xfrm>
          <a:prstGeom prst="rect">
            <a:avLst/>
          </a:prstGeom>
        </p:spPr>
      </p:pic>
      <p:pic>
        <p:nvPicPr>
          <p:cNvPr id="8" name="Picture 7" descr="FI-mlp-shuffle.png"/>
          <p:cNvPicPr>
            <a:picLocks noChangeAspect="1"/>
          </p:cNvPicPr>
          <p:nvPr/>
        </p:nvPicPr>
        <p:blipFill rotWithShape="1">
          <a:blip r:embed="rId4">
            <a:extLst>
              <a:ext uri="{28A0092B-C50C-407E-A947-70E740481C1C}">
                <a14:useLocalDpi xmlns:a14="http://schemas.microsoft.com/office/drawing/2010/main" val="0"/>
              </a:ext>
            </a:extLst>
          </a:blip>
          <a:srcRect l="3180" b="8073"/>
          <a:stretch/>
        </p:blipFill>
        <p:spPr>
          <a:xfrm>
            <a:off x="7439910" y="963181"/>
            <a:ext cx="3283999" cy="2103120"/>
          </a:xfrm>
          <a:prstGeom prst="rect">
            <a:avLst/>
          </a:prstGeom>
        </p:spPr>
      </p:pic>
      <p:pic>
        <p:nvPicPr>
          <p:cNvPr id="9" name="Picture 8" descr="FI-rf-shuffle.png"/>
          <p:cNvPicPr>
            <a:picLocks noChangeAspect="1"/>
          </p:cNvPicPr>
          <p:nvPr/>
        </p:nvPicPr>
        <p:blipFill rotWithShape="1">
          <a:blip r:embed="rId5">
            <a:extLst>
              <a:ext uri="{28A0092B-C50C-407E-A947-70E740481C1C}">
                <a14:useLocalDpi xmlns:a14="http://schemas.microsoft.com/office/drawing/2010/main" val="0"/>
              </a:ext>
            </a:extLst>
          </a:blip>
          <a:srcRect l="3022" b="7759"/>
          <a:stretch/>
        </p:blipFill>
        <p:spPr>
          <a:xfrm>
            <a:off x="574817" y="3066301"/>
            <a:ext cx="3080020" cy="1828800"/>
          </a:xfrm>
          <a:prstGeom prst="rect">
            <a:avLst/>
          </a:prstGeom>
        </p:spPr>
      </p:pic>
      <p:pic>
        <p:nvPicPr>
          <p:cNvPr id="10" name="Picture 9" descr="FIC-ShuffleMethod.png"/>
          <p:cNvPicPr>
            <a:picLocks noChangeAspect="1"/>
          </p:cNvPicPr>
          <p:nvPr/>
        </p:nvPicPr>
        <p:blipFill rotWithShape="1">
          <a:blip r:embed="rId6">
            <a:extLst>
              <a:ext uri="{28A0092B-C50C-407E-A947-70E740481C1C}">
                <a14:useLocalDpi xmlns:a14="http://schemas.microsoft.com/office/drawing/2010/main" val="0"/>
              </a:ext>
            </a:extLst>
          </a:blip>
          <a:srcRect l="3048" r="-1" b="8026"/>
          <a:stretch/>
        </p:blipFill>
        <p:spPr>
          <a:xfrm>
            <a:off x="3907447" y="3066301"/>
            <a:ext cx="3217738" cy="1828800"/>
          </a:xfrm>
          <a:prstGeom prst="rect">
            <a:avLst/>
          </a:prstGeom>
        </p:spPr>
      </p:pic>
      <p:pic>
        <p:nvPicPr>
          <p:cNvPr id="11" name="Picture 10" descr="FE-RF-elimination.png"/>
          <p:cNvPicPr>
            <a:picLocks noChangeAspect="1"/>
          </p:cNvPicPr>
          <p:nvPr/>
        </p:nvPicPr>
        <p:blipFill rotWithShape="1">
          <a:blip r:embed="rId7">
            <a:extLst>
              <a:ext uri="{28A0092B-C50C-407E-A947-70E740481C1C}">
                <a14:useLocalDpi xmlns:a14="http://schemas.microsoft.com/office/drawing/2010/main" val="0"/>
              </a:ext>
            </a:extLst>
          </a:blip>
          <a:srcRect l="2962" b="7167"/>
          <a:stretch/>
        </p:blipFill>
        <p:spPr>
          <a:xfrm>
            <a:off x="7448284" y="3119450"/>
            <a:ext cx="3267252" cy="1828800"/>
          </a:xfrm>
          <a:prstGeom prst="rect">
            <a:avLst/>
          </a:prstGeom>
        </p:spPr>
      </p:pic>
    </p:spTree>
    <p:extLst>
      <p:ext uri="{BB962C8B-B14F-4D97-AF65-F5344CB8AC3E}">
        <p14:creationId xmlns:p14="http://schemas.microsoft.com/office/powerpoint/2010/main" val="2737982136"/>
      </p:ext>
    </p:extLst>
  </p:cSld>
  <p:clrMapOvr>
    <a:masterClrMapping/>
  </p:clrMapOvr>
  <p:transition>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2F198EA-5594-6844-9242-4C14E1D2B688}"/>
              </a:ext>
            </a:extLst>
          </p:cNvPr>
          <p:cNvPicPr>
            <a:picLocks noChangeAspect="1"/>
          </p:cNvPicPr>
          <p:nvPr/>
        </p:nvPicPr>
        <p:blipFill rotWithShape="1">
          <a:blip r:embed="rId3"/>
          <a:srcRect l="1430" r="1245" b="3391"/>
          <a:stretch/>
        </p:blipFill>
        <p:spPr>
          <a:xfrm>
            <a:off x="57150" y="3857989"/>
            <a:ext cx="5962650" cy="2923811"/>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10AC9885-1D12-0D49-ABEC-CE6082DD6E0F}"/>
              </a:ext>
            </a:extLst>
          </p:cNvPr>
          <p:cNvPicPr>
            <a:picLocks noChangeAspect="1"/>
          </p:cNvPicPr>
          <p:nvPr/>
        </p:nvPicPr>
        <p:blipFill>
          <a:blip r:embed="rId4"/>
          <a:stretch>
            <a:fillRect/>
          </a:stretch>
        </p:blipFill>
        <p:spPr>
          <a:xfrm>
            <a:off x="5953217" y="1156770"/>
            <a:ext cx="6004323" cy="2286000"/>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585E5E9F-62BA-DF4A-B3AC-5D8F3A02C3E8}"/>
              </a:ext>
            </a:extLst>
          </p:cNvPr>
          <p:cNvSpPr txBox="1"/>
          <p:nvPr/>
        </p:nvSpPr>
        <p:spPr>
          <a:xfrm>
            <a:off x="0" y="185351"/>
            <a:ext cx="12192000" cy="584775"/>
          </a:xfrm>
          <a:prstGeom prst="rect">
            <a:avLst/>
          </a:prstGeom>
          <a:noFill/>
        </p:spPr>
        <p:txBody>
          <a:bodyPr wrap="square" rtlCol="0">
            <a:spAutoFit/>
          </a:bodyPr>
          <a:lstStyle/>
          <a:p>
            <a:pPr algn="ctr"/>
            <a:r>
              <a:rPr lang="en-US" sz="3200" dirty="0"/>
              <a:t>MERRA/Max (MMX) Project</a:t>
            </a:r>
          </a:p>
        </p:txBody>
      </p:sp>
      <p:sp>
        <p:nvSpPr>
          <p:cNvPr id="6" name="TextBox 5">
            <a:extLst>
              <a:ext uri="{FF2B5EF4-FFF2-40B4-BE49-F238E27FC236}">
                <a16:creationId xmlns:a16="http://schemas.microsoft.com/office/drawing/2014/main" id="{9626CA87-9F47-384C-B800-449B5CE29390}"/>
              </a:ext>
            </a:extLst>
          </p:cNvPr>
          <p:cNvSpPr txBox="1"/>
          <p:nvPr/>
        </p:nvSpPr>
        <p:spPr>
          <a:xfrm>
            <a:off x="0" y="709095"/>
            <a:ext cx="5953217" cy="3170099"/>
          </a:xfrm>
          <a:prstGeom prst="rect">
            <a:avLst/>
          </a:prstGeom>
          <a:noFill/>
        </p:spPr>
        <p:txBody>
          <a:bodyPr wrap="square" rtlCol="0">
            <a:spAutoFit/>
          </a:bodyPr>
          <a:lstStyle/>
          <a:p>
            <a:r>
              <a:rPr lang="en-US" sz="1800" b="1" dirty="0"/>
              <a:t>Challenge</a:t>
            </a:r>
          </a:p>
          <a:p>
            <a:pPr marL="285750" indent="-285750">
              <a:spcAft>
                <a:spcPts val="1200"/>
              </a:spcAft>
              <a:buFont typeface="Arial" panose="020B0604020202020204" pitchFamily="34" charset="0"/>
              <a:buChar char="•"/>
            </a:pPr>
            <a:r>
              <a:rPr lang="en-US" sz="1400" dirty="0"/>
              <a:t>Research on ecosystem response to climate change often relies on data produced by IPCC-class climate models</a:t>
            </a:r>
          </a:p>
          <a:p>
            <a:pPr marL="285750" indent="-285750">
              <a:spcAft>
                <a:spcPts val="1200"/>
              </a:spcAft>
              <a:buFont typeface="Arial" panose="020B0604020202020204" pitchFamily="34" charset="0"/>
              <a:buChar char="•"/>
            </a:pPr>
            <a:r>
              <a:rPr lang="en-US" sz="1400" dirty="0"/>
              <a:t>Climate model outputs have hundreds of variables and large complex (Petabyte-scale) collections (MERRA, for example)</a:t>
            </a:r>
          </a:p>
          <a:p>
            <a:pPr>
              <a:spcAft>
                <a:spcPts val="1200"/>
              </a:spcAft>
            </a:pPr>
            <a:r>
              <a:rPr lang="en-US" sz="1600" b="1" dirty="0"/>
              <a:t>Proposed Solution</a:t>
            </a:r>
          </a:p>
          <a:p>
            <a:pPr marL="285750" indent="-285750">
              <a:spcAft>
                <a:spcPts val="1200"/>
              </a:spcAft>
              <a:buFont typeface="Arial" panose="020B0604020202020204" pitchFamily="34" charset="0"/>
              <a:buChar char="•"/>
            </a:pPr>
            <a:r>
              <a:rPr lang="en-US" sz="1400" dirty="0"/>
              <a:t>MMX is a parallel, external memory Monte Carlo optimization that selects a useful subset of predictors in a reasonable amount of time</a:t>
            </a:r>
            <a:br>
              <a:rPr lang="en-US" sz="1400" dirty="0"/>
            </a:br>
            <a:r>
              <a:rPr lang="en-US" sz="1600" dirty="0"/>
              <a:t>- </a:t>
            </a:r>
            <a:r>
              <a:rPr lang="en-US" sz="1200" dirty="0"/>
              <a:t>Uses many independent MaxEnt runs, each drawing on a small set of random variables read from a larger set stored in the file system</a:t>
            </a:r>
            <a:br>
              <a:rPr lang="en-US" sz="1200" dirty="0"/>
            </a:br>
            <a:r>
              <a:rPr lang="en-US" sz="1200" dirty="0"/>
              <a:t>- MMX converges on a global estimate of the top contributing variables from the larger set</a:t>
            </a:r>
          </a:p>
        </p:txBody>
      </p:sp>
      <p:sp>
        <p:nvSpPr>
          <p:cNvPr id="2" name="TextBox 1"/>
          <p:cNvSpPr txBox="1"/>
          <p:nvPr/>
        </p:nvSpPr>
        <p:spPr>
          <a:xfrm>
            <a:off x="6143717" y="916791"/>
            <a:ext cx="2524033" cy="276999"/>
          </a:xfrm>
          <a:prstGeom prst="rect">
            <a:avLst/>
          </a:prstGeom>
          <a:noFill/>
        </p:spPr>
        <p:txBody>
          <a:bodyPr wrap="square" rtlCol="0">
            <a:spAutoFit/>
          </a:bodyPr>
          <a:lstStyle/>
          <a:p>
            <a:r>
              <a:rPr lang="en-US" sz="1200" dirty="0"/>
              <a:t>Cassin’s Sparrow observed range</a:t>
            </a:r>
          </a:p>
        </p:txBody>
      </p:sp>
      <p:sp>
        <p:nvSpPr>
          <p:cNvPr id="3" name="TextBox 2"/>
          <p:cNvSpPr txBox="1"/>
          <p:nvPr/>
        </p:nvSpPr>
        <p:spPr>
          <a:xfrm>
            <a:off x="8974044" y="899276"/>
            <a:ext cx="3236622" cy="276999"/>
          </a:xfrm>
          <a:prstGeom prst="rect">
            <a:avLst/>
          </a:prstGeom>
          <a:noFill/>
        </p:spPr>
        <p:txBody>
          <a:bodyPr wrap="square" rtlCol="0">
            <a:spAutoFit/>
          </a:bodyPr>
          <a:lstStyle/>
          <a:p>
            <a:r>
              <a:rPr lang="en-US" sz="1200" dirty="0"/>
              <a:t>“Standard” MaxEnt bioclimatic niche model</a:t>
            </a:r>
          </a:p>
        </p:txBody>
      </p:sp>
      <p:pic>
        <p:nvPicPr>
          <p:cNvPr id="9" name="Picture 8">
            <a:extLst>
              <a:ext uri="{FF2B5EF4-FFF2-40B4-BE49-F238E27FC236}">
                <a16:creationId xmlns:a16="http://schemas.microsoft.com/office/drawing/2014/main" id="{8E30ED23-7233-864F-8FBC-8F37D3ECDEA4}"/>
              </a:ext>
            </a:extLst>
          </p:cNvPr>
          <p:cNvPicPr>
            <a:picLocks noChangeAspect="1"/>
          </p:cNvPicPr>
          <p:nvPr/>
        </p:nvPicPr>
        <p:blipFill rotWithShape="1">
          <a:blip r:embed="rId5"/>
          <a:srcRect l="48065" t="53664" r="2277" b="4231"/>
          <a:stretch/>
        </p:blipFill>
        <p:spPr>
          <a:xfrm>
            <a:off x="6108149" y="3863669"/>
            <a:ext cx="6054291" cy="28875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38432919"/>
      </p:ext>
    </p:extLst>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MMX – Feature Selection</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2267"/>
          <a:stretch/>
        </p:blipFill>
        <p:spPr>
          <a:xfrm>
            <a:off x="55062" y="923211"/>
            <a:ext cx="4114800" cy="407955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5229" y="858391"/>
            <a:ext cx="3840480" cy="4821626"/>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073879712"/>
              </p:ext>
            </p:extLst>
          </p:nvPr>
        </p:nvGraphicFramePr>
        <p:xfrm>
          <a:off x="4110752" y="4130559"/>
          <a:ext cx="3978302" cy="2664386"/>
        </p:xfrm>
        <a:graphic>
          <a:graphicData uri="http://schemas.openxmlformats.org/drawingml/2006/table">
            <a:tbl>
              <a:tblPr firstRow="1" firstCol="1" bandRow="1">
                <a:tableStyleId>{5C22544A-7EE6-4342-B048-85BDC9FD1C3A}</a:tableStyleId>
              </a:tblPr>
              <a:tblGrid>
                <a:gridCol w="1631753">
                  <a:extLst>
                    <a:ext uri="{9D8B030D-6E8A-4147-A177-3AD203B41FA5}">
                      <a16:colId xmlns:a16="http://schemas.microsoft.com/office/drawing/2014/main" val="3586947370"/>
                    </a:ext>
                  </a:extLst>
                </a:gridCol>
                <a:gridCol w="1135970">
                  <a:extLst>
                    <a:ext uri="{9D8B030D-6E8A-4147-A177-3AD203B41FA5}">
                      <a16:colId xmlns:a16="http://schemas.microsoft.com/office/drawing/2014/main" val="890781553"/>
                    </a:ext>
                  </a:extLst>
                </a:gridCol>
                <a:gridCol w="1210579">
                  <a:extLst>
                    <a:ext uri="{9D8B030D-6E8A-4147-A177-3AD203B41FA5}">
                      <a16:colId xmlns:a16="http://schemas.microsoft.com/office/drawing/2014/main" val="2499007327"/>
                    </a:ext>
                  </a:extLst>
                </a:gridCol>
              </a:tblGrid>
              <a:tr h="465206">
                <a:tc>
                  <a:txBody>
                    <a:bodyPr/>
                    <a:lstStyle/>
                    <a:p>
                      <a:pPr marL="0" marR="0" algn="ctr">
                        <a:lnSpc>
                          <a:spcPct val="107000"/>
                        </a:lnSpc>
                        <a:spcBef>
                          <a:spcPts val="0"/>
                        </a:spcBef>
                        <a:spcAft>
                          <a:spcPts val="0"/>
                        </a:spcAft>
                      </a:pPr>
                      <a:r>
                        <a:rPr lang="en-US" sz="1400" dirty="0">
                          <a:effectLst/>
                        </a:rPr>
                        <a:t>Predictor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dirty="0">
                          <a:effectLst/>
                        </a:rPr>
                        <a:t>Time Frame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a:effectLst/>
                        </a:rPr>
                        <a:t>Permutation importance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67486706"/>
                  </a:ext>
                </a:extLst>
              </a:tr>
              <a:tr h="398758">
                <a:tc>
                  <a:txBody>
                    <a:bodyPr/>
                    <a:lstStyle/>
                    <a:p>
                      <a:pPr marL="0" marR="0" algn="ctr">
                        <a:lnSpc>
                          <a:spcPct val="107000"/>
                        </a:lnSpc>
                        <a:spcBef>
                          <a:spcPts val="0"/>
                        </a:spcBef>
                        <a:spcAft>
                          <a:spcPts val="0"/>
                        </a:spcAft>
                      </a:pPr>
                      <a:r>
                        <a:rPr lang="en-US" sz="1400">
                          <a:effectLst/>
                        </a:rPr>
                        <a:t>Surface temperature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a:effectLst/>
                        </a:rPr>
                        <a:t>Week 17</a:t>
                      </a:r>
                      <a:endParaRPr lang="en-US" sz="1100">
                        <a:effectLst/>
                      </a:endParaRPr>
                    </a:p>
                    <a:p>
                      <a:pPr marL="0" marR="0" algn="ctr">
                        <a:lnSpc>
                          <a:spcPct val="107000"/>
                        </a:lnSpc>
                        <a:spcBef>
                          <a:spcPts val="0"/>
                        </a:spcBef>
                        <a:spcAft>
                          <a:spcPts val="0"/>
                        </a:spcAft>
                      </a:pPr>
                      <a:r>
                        <a:rPr lang="en-US" sz="1000">
                          <a:effectLst/>
                        </a:rPr>
                        <a:t>(late April)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a:effectLst/>
                        </a:rPr>
                        <a:t>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53810819"/>
                  </a:ext>
                </a:extLst>
              </a:tr>
              <a:tr h="398758">
                <a:tc>
                  <a:txBody>
                    <a:bodyPr/>
                    <a:lstStyle/>
                    <a:p>
                      <a:pPr marL="0" marR="0" algn="ctr">
                        <a:lnSpc>
                          <a:spcPct val="107000"/>
                        </a:lnSpc>
                        <a:spcBef>
                          <a:spcPts val="0"/>
                        </a:spcBef>
                        <a:spcAft>
                          <a:spcPts val="0"/>
                        </a:spcAft>
                      </a:pPr>
                      <a:r>
                        <a:rPr lang="en-US" sz="1400" dirty="0">
                          <a:effectLst/>
                        </a:rPr>
                        <a:t>Surface temperature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dirty="0">
                          <a:effectLst/>
                        </a:rPr>
                        <a:t>Week 26</a:t>
                      </a:r>
                      <a:endParaRPr lang="en-US" sz="1100" dirty="0">
                        <a:effectLst/>
                      </a:endParaRPr>
                    </a:p>
                    <a:p>
                      <a:pPr marL="0" marR="0" algn="ctr">
                        <a:lnSpc>
                          <a:spcPct val="107000"/>
                        </a:lnSpc>
                        <a:spcBef>
                          <a:spcPts val="0"/>
                        </a:spcBef>
                        <a:spcAft>
                          <a:spcPts val="0"/>
                        </a:spcAft>
                      </a:pPr>
                      <a:r>
                        <a:rPr lang="en-US" sz="1000" dirty="0">
                          <a:effectLst/>
                        </a:rPr>
                        <a:t>(early July)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11661882"/>
                  </a:ext>
                </a:extLst>
              </a:tr>
              <a:tr h="465206">
                <a:tc>
                  <a:txBody>
                    <a:bodyPr/>
                    <a:lstStyle/>
                    <a:p>
                      <a:pPr marL="0" marR="0" algn="ctr">
                        <a:lnSpc>
                          <a:spcPct val="107000"/>
                        </a:lnSpc>
                        <a:spcBef>
                          <a:spcPts val="0"/>
                        </a:spcBef>
                        <a:spcAft>
                          <a:spcPts val="0"/>
                        </a:spcAft>
                      </a:pPr>
                      <a:r>
                        <a:rPr lang="en-US" sz="1400">
                          <a:effectLst/>
                        </a:rPr>
                        <a:t>Downward ground heating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dirty="0">
                          <a:effectLst/>
                        </a:rPr>
                        <a:t>Week 36</a:t>
                      </a:r>
                      <a:endParaRPr lang="en-US" sz="1100" dirty="0">
                        <a:effectLst/>
                      </a:endParaRPr>
                    </a:p>
                    <a:p>
                      <a:pPr marL="0" marR="0" algn="ctr">
                        <a:lnSpc>
                          <a:spcPct val="107000"/>
                        </a:lnSpc>
                        <a:spcBef>
                          <a:spcPts val="0"/>
                        </a:spcBef>
                        <a:spcAft>
                          <a:spcPts val="0"/>
                        </a:spcAft>
                      </a:pPr>
                      <a:r>
                        <a:rPr lang="en-US" sz="1000" dirty="0">
                          <a:effectLst/>
                        </a:rPr>
                        <a:t>(mid-September)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30615609"/>
                  </a:ext>
                </a:extLst>
              </a:tr>
              <a:tr h="398758">
                <a:tc>
                  <a:txBody>
                    <a:bodyPr/>
                    <a:lstStyle/>
                    <a:p>
                      <a:pPr marL="0" marR="0" algn="ctr">
                        <a:lnSpc>
                          <a:spcPct val="107000"/>
                        </a:lnSpc>
                        <a:spcBef>
                          <a:spcPts val="0"/>
                        </a:spcBef>
                        <a:spcAft>
                          <a:spcPts val="0"/>
                        </a:spcAft>
                      </a:pPr>
                      <a:r>
                        <a:rPr lang="en-US" sz="1400">
                          <a:effectLst/>
                        </a:rPr>
                        <a:t>Latent heat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a:effectLst/>
                        </a:rPr>
                        <a:t>Week 38</a:t>
                      </a:r>
                      <a:endParaRPr lang="en-US" sz="1100">
                        <a:effectLst/>
                      </a:endParaRPr>
                    </a:p>
                    <a:p>
                      <a:pPr marL="0" marR="0" algn="ctr">
                        <a:lnSpc>
                          <a:spcPct val="107000"/>
                        </a:lnSpc>
                        <a:spcBef>
                          <a:spcPts val="0"/>
                        </a:spcBef>
                        <a:spcAft>
                          <a:spcPts val="0"/>
                        </a:spcAft>
                      </a:pPr>
                      <a:r>
                        <a:rPr lang="en-US" sz="1000">
                          <a:effectLst/>
                        </a:rPr>
                        <a:t>(late September)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86071822"/>
                  </a:ext>
                </a:extLst>
              </a:tr>
              <a:tr h="398758">
                <a:tc>
                  <a:txBody>
                    <a:bodyPr/>
                    <a:lstStyle/>
                    <a:p>
                      <a:pPr marL="0" marR="0" algn="ctr">
                        <a:lnSpc>
                          <a:spcPct val="107000"/>
                        </a:lnSpc>
                        <a:spcBef>
                          <a:spcPts val="0"/>
                        </a:spcBef>
                        <a:spcAft>
                          <a:spcPts val="0"/>
                        </a:spcAft>
                      </a:pPr>
                      <a:r>
                        <a:rPr lang="en-US" sz="1400" dirty="0">
                          <a:effectLst/>
                        </a:rPr>
                        <a:t>Surface temperature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dirty="0">
                          <a:effectLst/>
                        </a:rPr>
                        <a:t>Month 7</a:t>
                      </a:r>
                      <a:endParaRPr lang="en-US" sz="1100" dirty="0">
                        <a:effectLst/>
                      </a:endParaRPr>
                    </a:p>
                    <a:p>
                      <a:pPr marL="0" marR="0" algn="ctr">
                        <a:lnSpc>
                          <a:spcPct val="107000"/>
                        </a:lnSpc>
                        <a:spcBef>
                          <a:spcPts val="0"/>
                        </a:spcBef>
                        <a:spcAft>
                          <a:spcPts val="0"/>
                        </a:spcAft>
                      </a:pPr>
                      <a:r>
                        <a:rPr lang="en-US" sz="1000" dirty="0">
                          <a:effectLst/>
                        </a:rPr>
                        <a:t>(July)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400" dirty="0">
                          <a:effectLst/>
                        </a:rPr>
                        <a:t>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44349761"/>
                  </a:ext>
                </a:extLst>
              </a:tr>
            </a:tbl>
          </a:graphicData>
        </a:graphic>
      </p:graphicFrame>
      <p:sp>
        <p:nvSpPr>
          <p:cNvPr id="8" name="TextBox 7"/>
          <p:cNvSpPr txBox="1"/>
          <p:nvPr/>
        </p:nvSpPr>
        <p:spPr>
          <a:xfrm>
            <a:off x="4131761" y="790575"/>
            <a:ext cx="3854477" cy="3416320"/>
          </a:xfrm>
          <a:prstGeom prst="rect">
            <a:avLst/>
          </a:prstGeom>
          <a:solidFill>
            <a:schemeClr val="bg1">
              <a:lumMod val="95000"/>
            </a:schemeClr>
          </a:solidFill>
        </p:spPr>
        <p:txBody>
          <a:bodyPr wrap="square" rtlCol="0">
            <a:spAutoFit/>
          </a:bodyPr>
          <a:lstStyle/>
          <a:p>
            <a:pPr marL="285750" indent="-285750">
              <a:buFont typeface="Arial" panose="020B0604020202020204" pitchFamily="34" charset="0"/>
              <a:buChar char="•"/>
            </a:pPr>
            <a:r>
              <a:rPr lang="en-US" sz="1800" dirty="0"/>
              <a:t>Simulated co-occurring “species”</a:t>
            </a:r>
          </a:p>
          <a:p>
            <a:pPr marL="742950" lvl="1" indent="-285750">
              <a:buFont typeface="Arial" panose="020B0604020202020204" pitchFamily="34" charset="0"/>
              <a:buChar char="•"/>
            </a:pPr>
            <a:r>
              <a:rPr lang="en-US" sz="1800" dirty="0"/>
              <a:t>Increasing and decreasing lakes</a:t>
            </a:r>
          </a:p>
          <a:p>
            <a:pPr marL="285750" indent="-285750">
              <a:buFont typeface="Arial" panose="020B0604020202020204" pitchFamily="34" charset="0"/>
              <a:buChar char="•"/>
            </a:pPr>
            <a:r>
              <a:rPr lang="en-US" sz="1800" dirty="0"/>
              <a:t>Selected ~60 MERRA variables</a:t>
            </a:r>
          </a:p>
          <a:p>
            <a:pPr marL="285750" indent="-285750">
              <a:buFont typeface="Arial" panose="020B0604020202020204" pitchFamily="34" charset="0"/>
              <a:buChar char="•"/>
            </a:pPr>
            <a:r>
              <a:rPr lang="en-US" sz="1800" dirty="0"/>
              <a:t>Generated weekly and monthly trends – yields ~600 input variables</a:t>
            </a:r>
          </a:p>
          <a:p>
            <a:pPr marL="285750" indent="-285750">
              <a:buFont typeface="Arial" panose="020B0604020202020204" pitchFamily="34" charset="0"/>
              <a:buChar char="•"/>
            </a:pPr>
            <a:r>
              <a:rPr lang="en-US" sz="1800" dirty="0"/>
              <a:t>Process through MMX ~80,000 runs</a:t>
            </a:r>
          </a:p>
          <a:p>
            <a:pPr marL="285750" indent="-285750">
              <a:buFont typeface="Arial" panose="020B0604020202020204" pitchFamily="34" charset="0"/>
              <a:buChar char="•"/>
            </a:pPr>
            <a:r>
              <a:rPr lang="en-US" sz="1800" dirty="0"/>
              <a:t>Resulting map simulates pattern</a:t>
            </a:r>
          </a:p>
          <a:p>
            <a:pPr marL="285750" indent="-285750">
              <a:buFont typeface="Arial" panose="020B0604020202020204" pitchFamily="34" charset="0"/>
              <a:buChar char="•"/>
            </a:pPr>
            <a:r>
              <a:rPr lang="en-US" sz="1800" dirty="0"/>
              <a:t>Key features identified make logical sense</a:t>
            </a:r>
          </a:p>
        </p:txBody>
      </p:sp>
      <p:sp>
        <p:nvSpPr>
          <p:cNvPr id="9" name="TextBox 8"/>
          <p:cNvSpPr txBox="1"/>
          <p:nvPr/>
        </p:nvSpPr>
        <p:spPr>
          <a:xfrm>
            <a:off x="55062" y="5002764"/>
            <a:ext cx="2887835" cy="523220"/>
          </a:xfrm>
          <a:prstGeom prst="rect">
            <a:avLst/>
          </a:prstGeom>
          <a:solidFill>
            <a:schemeClr val="bg1">
              <a:lumMod val="95000"/>
            </a:schemeClr>
          </a:solidFill>
        </p:spPr>
        <p:txBody>
          <a:bodyPr wrap="square" rtlCol="0">
            <a:spAutoFit/>
          </a:bodyPr>
          <a:lstStyle/>
          <a:p>
            <a:r>
              <a:rPr lang="en-US" sz="1400" dirty="0"/>
              <a:t>Lake type (increasing/decreasing) = species</a:t>
            </a:r>
          </a:p>
        </p:txBody>
      </p:sp>
      <p:sp>
        <p:nvSpPr>
          <p:cNvPr id="10" name="TextBox 9"/>
          <p:cNvSpPr txBox="1"/>
          <p:nvPr/>
        </p:nvSpPr>
        <p:spPr>
          <a:xfrm>
            <a:off x="8233388" y="5680017"/>
            <a:ext cx="3304161" cy="523220"/>
          </a:xfrm>
          <a:prstGeom prst="rect">
            <a:avLst/>
          </a:prstGeom>
          <a:solidFill>
            <a:schemeClr val="bg1">
              <a:lumMod val="95000"/>
            </a:schemeClr>
          </a:solidFill>
        </p:spPr>
        <p:txBody>
          <a:bodyPr wrap="square" rtlCol="0">
            <a:spAutoFit/>
          </a:bodyPr>
          <a:lstStyle/>
          <a:p>
            <a:r>
              <a:rPr lang="en-US" sz="1400" dirty="0"/>
              <a:t>MMX result simulates pattern of wetting and drying with only MERRA variables</a:t>
            </a:r>
          </a:p>
        </p:txBody>
      </p:sp>
      <p:sp>
        <p:nvSpPr>
          <p:cNvPr id="11" name="TextBox 10"/>
          <p:cNvSpPr txBox="1"/>
          <p:nvPr/>
        </p:nvSpPr>
        <p:spPr>
          <a:xfrm>
            <a:off x="1881902" y="6306204"/>
            <a:ext cx="2223373" cy="523220"/>
          </a:xfrm>
          <a:prstGeom prst="rect">
            <a:avLst/>
          </a:prstGeom>
          <a:solidFill>
            <a:schemeClr val="bg1">
              <a:lumMod val="95000"/>
            </a:schemeClr>
          </a:solidFill>
        </p:spPr>
        <p:txBody>
          <a:bodyPr wrap="square" rtlCol="0">
            <a:spAutoFit/>
          </a:bodyPr>
          <a:lstStyle/>
          <a:p>
            <a:r>
              <a:rPr lang="en-US" sz="1400" dirty="0"/>
              <a:t>Ranked listing of input variables from final model</a:t>
            </a:r>
          </a:p>
        </p:txBody>
      </p:sp>
    </p:spTree>
    <p:extLst>
      <p:ext uri="{BB962C8B-B14F-4D97-AF65-F5344CB8AC3E}">
        <p14:creationId xmlns:p14="http://schemas.microsoft.com/office/powerpoint/2010/main" val="3316274402"/>
      </p:ext>
    </p:extLst>
  </p:cSld>
  <p:clrMapOvr>
    <a:masterClrMapping/>
  </p:clrMapOvr>
  <p:transition>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C6B5B-BA7A-3940-AEE1-697C1AB3F81F}"/>
              </a:ext>
            </a:extLst>
          </p:cNvPr>
          <p:cNvSpPr>
            <a:spLocks noGrp="1"/>
          </p:cNvSpPr>
          <p:nvPr>
            <p:ph type="title"/>
          </p:nvPr>
        </p:nvSpPr>
        <p:spPr>
          <a:xfrm>
            <a:off x="1524001" y="1"/>
            <a:ext cx="9143999" cy="854075"/>
          </a:xfrm>
        </p:spPr>
        <p:txBody>
          <a:bodyPr/>
          <a:lstStyle/>
          <a:p>
            <a:r>
              <a:rPr lang="en-US" sz="3200" dirty="0"/>
              <a:t>Hyperclass: </a:t>
            </a:r>
            <a:br>
              <a:rPr lang="en-US" sz="2400" dirty="0"/>
            </a:br>
            <a:r>
              <a:rPr lang="en-US" sz="2000" dirty="0"/>
              <a:t>A Framework for Hyperspectral Data Visualization and Analysis</a:t>
            </a:r>
          </a:p>
        </p:txBody>
      </p:sp>
      <p:sp>
        <p:nvSpPr>
          <p:cNvPr id="3" name="Content Placeholder 2">
            <a:extLst>
              <a:ext uri="{FF2B5EF4-FFF2-40B4-BE49-F238E27FC236}">
                <a16:creationId xmlns:a16="http://schemas.microsoft.com/office/drawing/2014/main" id="{8EFF4607-DEE6-5A4F-A04D-1250FB703DB1}"/>
              </a:ext>
            </a:extLst>
          </p:cNvPr>
          <p:cNvSpPr>
            <a:spLocks noGrp="1"/>
          </p:cNvSpPr>
          <p:nvPr>
            <p:ph idx="1"/>
          </p:nvPr>
        </p:nvSpPr>
        <p:spPr>
          <a:xfrm>
            <a:off x="2462251" y="4101999"/>
            <a:ext cx="7267497" cy="2684115"/>
          </a:xfrm>
        </p:spPr>
        <p:txBody>
          <a:bodyPr/>
          <a:lstStyle/>
          <a:p>
            <a:pPr marL="342900" indent="-342900">
              <a:lnSpc>
                <a:spcPct val="100000"/>
              </a:lnSpc>
              <a:spcAft>
                <a:spcPts val="0"/>
              </a:spcAft>
              <a:buClr>
                <a:schemeClr val="tx1"/>
              </a:buClr>
              <a:buFont typeface="Arial" panose="020B0604020202020204" pitchFamily="34" charset="0"/>
              <a:buChar char="•"/>
            </a:pPr>
            <a:r>
              <a:rPr lang="en-US" sz="2000" b="1" dirty="0"/>
              <a:t>Interactive Semi-supervised learning</a:t>
            </a:r>
          </a:p>
          <a:p>
            <a:pPr marL="982980" lvl="2" indent="-342900">
              <a:lnSpc>
                <a:spcPct val="100000"/>
              </a:lnSpc>
              <a:spcAft>
                <a:spcPts val="0"/>
              </a:spcAft>
              <a:buFont typeface="Arial" panose="020B0604020202020204" pitchFamily="34" charset="0"/>
              <a:buChar char="•"/>
            </a:pPr>
            <a:r>
              <a:rPr lang="en-US" dirty="0"/>
              <a:t>Classification of landscape types/features</a:t>
            </a:r>
          </a:p>
          <a:p>
            <a:pPr marL="342900" indent="-342900">
              <a:lnSpc>
                <a:spcPct val="100000"/>
              </a:lnSpc>
              <a:spcAft>
                <a:spcPts val="0"/>
              </a:spcAft>
              <a:buClr>
                <a:schemeClr val="tx1"/>
              </a:buClr>
              <a:buFont typeface="Arial" panose="020B0604020202020204" pitchFamily="34" charset="0"/>
              <a:buChar char="•"/>
            </a:pPr>
            <a:r>
              <a:rPr lang="en-US" sz="2000" b="1" dirty="0"/>
              <a:t>Manifold visualization with dimension reduction</a:t>
            </a:r>
          </a:p>
          <a:p>
            <a:pPr marL="982980" lvl="2" indent="-342900">
              <a:lnSpc>
                <a:spcPct val="100000"/>
              </a:lnSpc>
              <a:spcAft>
                <a:spcPts val="0"/>
              </a:spcAft>
              <a:buFont typeface="Arial" panose="020B0604020202020204" pitchFamily="34" charset="0"/>
              <a:buChar char="•"/>
            </a:pPr>
            <a:r>
              <a:rPr lang="en-US" dirty="0"/>
              <a:t>Projects 400D space of hyperspectral bands -&gt; 3D point cloud</a:t>
            </a:r>
          </a:p>
          <a:p>
            <a:pPr marL="982980" lvl="2" indent="-342900">
              <a:lnSpc>
                <a:spcPct val="100000"/>
              </a:lnSpc>
              <a:spcAft>
                <a:spcPts val="0"/>
              </a:spcAft>
              <a:buFont typeface="Arial" panose="020B0604020202020204" pitchFamily="34" charset="0"/>
              <a:buChar char="•"/>
            </a:pPr>
            <a:r>
              <a:rPr lang="en-US" dirty="0"/>
              <a:t>Autoencoder reduction + UMAP embedding</a:t>
            </a:r>
          </a:p>
          <a:p>
            <a:pPr marL="982980" lvl="2" indent="-342900">
              <a:lnSpc>
                <a:spcPct val="100000"/>
              </a:lnSpc>
              <a:spcAft>
                <a:spcPts val="0"/>
              </a:spcAft>
              <a:buFont typeface="Arial" panose="020B0604020202020204" pitchFamily="34" charset="0"/>
              <a:buChar char="•"/>
            </a:pPr>
            <a:r>
              <a:rPr lang="en-US" dirty="0"/>
              <a:t>Embedding space interaction for visual exploration of data manifold</a:t>
            </a:r>
          </a:p>
          <a:p>
            <a:pPr marL="342900" indent="-342900">
              <a:lnSpc>
                <a:spcPct val="100000"/>
              </a:lnSpc>
              <a:spcAft>
                <a:spcPts val="0"/>
              </a:spcAft>
              <a:buClr>
                <a:schemeClr val="tx1"/>
              </a:buClr>
              <a:buFont typeface="Arial" panose="020B0604020202020204" pitchFamily="34" charset="0"/>
              <a:buChar char="•"/>
            </a:pPr>
            <a:r>
              <a:rPr lang="en-US" sz="2000" b="1" dirty="0"/>
              <a:t>Manifold-aware training point generalization</a:t>
            </a:r>
          </a:p>
          <a:p>
            <a:pPr marL="982980" lvl="2" indent="-342900">
              <a:lnSpc>
                <a:spcPct val="100000"/>
              </a:lnSpc>
              <a:spcAft>
                <a:spcPts val="0"/>
              </a:spcAft>
              <a:buFont typeface="Arial" panose="020B0604020202020204" pitchFamily="34" charset="0"/>
              <a:buChar char="•"/>
            </a:pPr>
            <a:r>
              <a:rPr lang="en-US" dirty="0"/>
              <a:t>Builds a training set from manually selected samples</a:t>
            </a:r>
          </a:p>
        </p:txBody>
      </p:sp>
      <p:grpSp>
        <p:nvGrpSpPr>
          <p:cNvPr id="6" name="Group 5"/>
          <p:cNvGrpSpPr/>
          <p:nvPr/>
        </p:nvGrpSpPr>
        <p:grpSpPr>
          <a:xfrm>
            <a:off x="1186446" y="1024611"/>
            <a:ext cx="9819105" cy="2975864"/>
            <a:chOff x="1057960" y="854075"/>
            <a:chExt cx="9819105" cy="2975864"/>
          </a:xfrm>
        </p:grpSpPr>
        <p:pic>
          <p:nvPicPr>
            <p:cNvPr id="4" name="Picture 3">
              <a:extLst>
                <a:ext uri="{FF2B5EF4-FFF2-40B4-BE49-F238E27FC236}">
                  <a16:creationId xmlns:a16="http://schemas.microsoft.com/office/drawing/2014/main" id="{11890857-706C-F741-AD6B-D9DB4C764ED8}"/>
                </a:ext>
              </a:extLst>
            </p:cNvPr>
            <p:cNvPicPr>
              <a:picLocks noChangeAspect="1"/>
            </p:cNvPicPr>
            <p:nvPr/>
          </p:nvPicPr>
          <p:blipFill rotWithShape="1">
            <a:blip r:embed="rId2"/>
            <a:srcRect t="4219" b="8277"/>
            <a:stretch/>
          </p:blipFill>
          <p:spPr>
            <a:xfrm>
              <a:off x="1057960" y="854075"/>
              <a:ext cx="6048904" cy="2971800"/>
            </a:xfrm>
            <a:prstGeom prst="rect">
              <a:avLst/>
            </a:prstGeom>
          </p:spPr>
        </p:pic>
        <p:pic>
          <p:nvPicPr>
            <p:cNvPr id="5" name="Picture 4">
              <a:extLst>
                <a:ext uri="{FF2B5EF4-FFF2-40B4-BE49-F238E27FC236}">
                  <a16:creationId xmlns:a16="http://schemas.microsoft.com/office/drawing/2014/main" id="{1B764820-403D-1F4E-869A-E9E6503A2061}"/>
                </a:ext>
              </a:extLst>
            </p:cNvPr>
            <p:cNvPicPr>
              <a:picLocks noChangeAspect="1"/>
            </p:cNvPicPr>
            <p:nvPr/>
          </p:nvPicPr>
          <p:blipFill>
            <a:blip r:embed="rId3"/>
            <a:stretch>
              <a:fillRect/>
            </a:stretch>
          </p:blipFill>
          <p:spPr>
            <a:xfrm>
              <a:off x="7211616" y="854076"/>
              <a:ext cx="3665449" cy="2975863"/>
            </a:xfrm>
            <a:prstGeom prst="rect">
              <a:avLst/>
            </a:prstGeom>
          </p:spPr>
        </p:pic>
      </p:grpSp>
    </p:spTree>
    <p:extLst>
      <p:ext uri="{BB962C8B-B14F-4D97-AF65-F5344CB8AC3E}">
        <p14:creationId xmlns:p14="http://schemas.microsoft.com/office/powerpoint/2010/main" val="4177418657"/>
      </p:ext>
    </p:extLst>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6D410-F017-5B44-9F10-C6FED82BE804}"/>
              </a:ext>
            </a:extLst>
          </p:cNvPr>
          <p:cNvSpPr>
            <a:spLocks noGrp="1"/>
          </p:cNvSpPr>
          <p:nvPr>
            <p:ph type="title"/>
          </p:nvPr>
        </p:nvSpPr>
        <p:spPr>
          <a:xfrm>
            <a:off x="214115" y="147895"/>
            <a:ext cx="11884404" cy="646331"/>
          </a:xfrm>
          <a:ln w="25400">
            <a:solidFill>
              <a:schemeClr val="tx1"/>
            </a:solidFill>
          </a:ln>
        </p:spPr>
        <p:txBody>
          <a:bodyPr/>
          <a:lstStyle/>
          <a:p>
            <a:pPr algn="ctr"/>
            <a:r>
              <a:rPr lang="en-US" dirty="0"/>
              <a:t>ASD is leading the way in HPC and AI/ML for Astrophysics</a:t>
            </a:r>
          </a:p>
        </p:txBody>
      </p:sp>
      <p:sp>
        <p:nvSpPr>
          <p:cNvPr id="5" name="Slide Number Placeholder 4">
            <a:extLst>
              <a:ext uri="{FF2B5EF4-FFF2-40B4-BE49-F238E27FC236}">
                <a16:creationId xmlns:a16="http://schemas.microsoft.com/office/drawing/2014/main" id="{8DB542E7-1C83-1348-81AC-0AE2C39C92B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
        <p:nvSpPr>
          <p:cNvPr id="22" name="TextBox 21">
            <a:extLst>
              <a:ext uri="{FF2B5EF4-FFF2-40B4-BE49-F238E27FC236}">
                <a16:creationId xmlns:a16="http://schemas.microsoft.com/office/drawing/2014/main" id="{C328BA49-D080-6947-B6A9-DEDA5DA48AB0}"/>
              </a:ext>
            </a:extLst>
          </p:cNvPr>
          <p:cNvSpPr txBox="1"/>
          <p:nvPr/>
        </p:nvSpPr>
        <p:spPr>
          <a:xfrm>
            <a:off x="3691102" y="3384998"/>
            <a:ext cx="2577481" cy="646331"/>
          </a:xfrm>
          <a:prstGeom prst="rect">
            <a:avLst/>
          </a:prstGeom>
          <a:noFill/>
        </p:spPr>
        <p:txBody>
          <a:bodyPr wrap="square" rtlCol="0">
            <a:spAutoFit/>
          </a:bodyPr>
          <a:lstStyle/>
          <a:p>
            <a:pPr algn="ctr"/>
            <a:r>
              <a:rPr lang="en-US" sz="1800" b="1" dirty="0"/>
              <a:t>AI/ML using NCCS ADAPT GPU Cluster</a:t>
            </a:r>
          </a:p>
        </p:txBody>
      </p:sp>
      <p:grpSp>
        <p:nvGrpSpPr>
          <p:cNvPr id="29" name="Group 28">
            <a:extLst>
              <a:ext uri="{FF2B5EF4-FFF2-40B4-BE49-F238E27FC236}">
                <a16:creationId xmlns:a16="http://schemas.microsoft.com/office/drawing/2014/main" id="{1E6008C6-2228-1E4A-81F0-BEA51B7F2976}"/>
              </a:ext>
            </a:extLst>
          </p:cNvPr>
          <p:cNvGrpSpPr/>
          <p:nvPr/>
        </p:nvGrpSpPr>
        <p:grpSpPr>
          <a:xfrm>
            <a:off x="3842139" y="1491786"/>
            <a:ext cx="2265412" cy="1893212"/>
            <a:chOff x="6083287" y="2095344"/>
            <a:chExt cx="2354938" cy="1968029"/>
          </a:xfrm>
        </p:grpSpPr>
        <p:pic>
          <p:nvPicPr>
            <p:cNvPr id="23" name="Picture 2">
              <a:extLst>
                <a:ext uri="{FF2B5EF4-FFF2-40B4-BE49-F238E27FC236}">
                  <a16:creationId xmlns:a16="http://schemas.microsoft.com/office/drawing/2014/main" id="{477AA821-935A-8C46-AA27-96CBF9A429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3288" y="2422514"/>
              <a:ext cx="2354937" cy="1640859"/>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D5B3D70B-6AD3-7349-8E3B-0B0CD7CDB88C}"/>
                </a:ext>
              </a:extLst>
            </p:cNvPr>
            <p:cNvPicPr>
              <a:picLocks noChangeAspect="1"/>
            </p:cNvPicPr>
            <p:nvPr/>
          </p:nvPicPr>
          <p:blipFill>
            <a:blip r:embed="rId3"/>
            <a:stretch>
              <a:fillRect/>
            </a:stretch>
          </p:blipFill>
          <p:spPr>
            <a:xfrm>
              <a:off x="6083287" y="2095344"/>
              <a:ext cx="2354938" cy="275252"/>
            </a:xfrm>
            <a:prstGeom prst="rect">
              <a:avLst/>
            </a:prstGeom>
            <a:ln w="25400">
              <a:solidFill>
                <a:schemeClr val="tx1"/>
              </a:solidFill>
            </a:ln>
          </p:spPr>
        </p:pic>
      </p:grpSp>
      <p:pic>
        <p:nvPicPr>
          <p:cNvPr id="25" name="Content Placeholder 4">
            <a:extLst>
              <a:ext uri="{FF2B5EF4-FFF2-40B4-BE49-F238E27FC236}">
                <a16:creationId xmlns:a16="http://schemas.microsoft.com/office/drawing/2014/main" id="{056F5637-81BF-3541-BEFE-023DA23E35E1}"/>
              </a:ext>
            </a:extLst>
          </p:cNvPr>
          <p:cNvPicPr>
            <a:picLocks noChangeAspect="1"/>
          </p:cNvPicPr>
          <p:nvPr/>
        </p:nvPicPr>
        <p:blipFill rotWithShape="1">
          <a:blip r:embed="rId4"/>
          <a:srcRect t="12695" b="10288"/>
          <a:stretch/>
        </p:blipFill>
        <p:spPr bwMode="auto">
          <a:xfrm>
            <a:off x="9639028" y="1550740"/>
            <a:ext cx="1719045" cy="1323959"/>
          </a:xfrm>
          <a:prstGeom prst="rect">
            <a:avLst/>
          </a:prstGeom>
          <a:noFill/>
          <a:ln w="9525">
            <a:noFill/>
            <a:miter lim="800000"/>
            <a:headEnd/>
            <a:tailEnd/>
          </a:ln>
        </p:spPr>
      </p:pic>
      <p:sp>
        <p:nvSpPr>
          <p:cNvPr id="27" name="TextBox 26">
            <a:extLst>
              <a:ext uri="{FF2B5EF4-FFF2-40B4-BE49-F238E27FC236}">
                <a16:creationId xmlns:a16="http://schemas.microsoft.com/office/drawing/2014/main" id="{23359F86-B4DA-914D-888E-946ACB772064}"/>
              </a:ext>
            </a:extLst>
          </p:cNvPr>
          <p:cNvSpPr txBox="1"/>
          <p:nvPr/>
        </p:nvSpPr>
        <p:spPr>
          <a:xfrm>
            <a:off x="9280460" y="1137047"/>
            <a:ext cx="2554144" cy="338554"/>
          </a:xfrm>
          <a:prstGeom prst="rect">
            <a:avLst/>
          </a:prstGeom>
          <a:noFill/>
        </p:spPr>
        <p:txBody>
          <a:bodyPr wrap="square" rtlCol="0">
            <a:spAutoFit/>
          </a:bodyPr>
          <a:lstStyle/>
          <a:p>
            <a:pPr algn="ctr"/>
            <a:r>
              <a:rPr lang="en-US" sz="1600" dirty="0"/>
              <a:t>Representation</a:t>
            </a:r>
            <a:endParaRPr lang="en-US" sz="1600" b="1" dirty="0"/>
          </a:p>
        </p:txBody>
      </p:sp>
      <p:grpSp>
        <p:nvGrpSpPr>
          <p:cNvPr id="40" name="Group 39">
            <a:extLst>
              <a:ext uri="{FF2B5EF4-FFF2-40B4-BE49-F238E27FC236}">
                <a16:creationId xmlns:a16="http://schemas.microsoft.com/office/drawing/2014/main" id="{AD82CD53-BD04-1745-9A25-6D0464746FF1}"/>
              </a:ext>
            </a:extLst>
          </p:cNvPr>
          <p:cNvGrpSpPr/>
          <p:nvPr/>
        </p:nvGrpSpPr>
        <p:grpSpPr>
          <a:xfrm>
            <a:off x="6941066" y="1555799"/>
            <a:ext cx="2094529" cy="1323439"/>
            <a:chOff x="4083677" y="1094270"/>
            <a:chExt cx="7693457" cy="5446473"/>
          </a:xfrm>
        </p:grpSpPr>
        <p:pic>
          <p:nvPicPr>
            <p:cNvPr id="41" name="Picture 40">
              <a:extLst>
                <a:ext uri="{FF2B5EF4-FFF2-40B4-BE49-F238E27FC236}">
                  <a16:creationId xmlns:a16="http://schemas.microsoft.com/office/drawing/2014/main" id="{C1B117A9-E640-9044-BD45-F3AA27E1232F}"/>
                </a:ext>
              </a:extLst>
            </p:cNvPr>
            <p:cNvPicPr>
              <a:picLocks noChangeAspect="1"/>
            </p:cNvPicPr>
            <p:nvPr/>
          </p:nvPicPr>
          <p:blipFill>
            <a:blip r:embed="rId5"/>
            <a:stretch>
              <a:fillRect/>
            </a:stretch>
          </p:blipFill>
          <p:spPr>
            <a:xfrm>
              <a:off x="4083677" y="2860309"/>
              <a:ext cx="4267200" cy="1480395"/>
            </a:xfrm>
            <a:prstGeom prst="rect">
              <a:avLst/>
            </a:prstGeom>
          </p:spPr>
        </p:pic>
        <p:pic>
          <p:nvPicPr>
            <p:cNvPr id="42" name="Picture 41">
              <a:extLst>
                <a:ext uri="{FF2B5EF4-FFF2-40B4-BE49-F238E27FC236}">
                  <a16:creationId xmlns:a16="http://schemas.microsoft.com/office/drawing/2014/main" id="{5AED3AD0-055E-8844-AE43-4B8180BE0B62}"/>
                </a:ext>
              </a:extLst>
            </p:cNvPr>
            <p:cNvPicPr>
              <a:picLocks noChangeAspect="1"/>
            </p:cNvPicPr>
            <p:nvPr/>
          </p:nvPicPr>
          <p:blipFill>
            <a:blip r:embed="rId6"/>
            <a:stretch>
              <a:fillRect/>
            </a:stretch>
          </p:blipFill>
          <p:spPr>
            <a:xfrm>
              <a:off x="6862908" y="1579168"/>
              <a:ext cx="4740319" cy="1782950"/>
            </a:xfrm>
            <a:prstGeom prst="rect">
              <a:avLst/>
            </a:prstGeom>
          </p:spPr>
        </p:pic>
        <p:pic>
          <p:nvPicPr>
            <p:cNvPr id="43" name="Picture 42">
              <a:extLst>
                <a:ext uri="{FF2B5EF4-FFF2-40B4-BE49-F238E27FC236}">
                  <a16:creationId xmlns:a16="http://schemas.microsoft.com/office/drawing/2014/main" id="{A8038DB4-23B9-6C43-B1A0-215DBA82B493}"/>
                </a:ext>
              </a:extLst>
            </p:cNvPr>
            <p:cNvPicPr>
              <a:picLocks noChangeAspect="1"/>
            </p:cNvPicPr>
            <p:nvPr/>
          </p:nvPicPr>
          <p:blipFill>
            <a:blip r:embed="rId7"/>
            <a:stretch>
              <a:fillRect/>
            </a:stretch>
          </p:blipFill>
          <p:spPr>
            <a:xfrm>
              <a:off x="8154170" y="2779896"/>
              <a:ext cx="3622964" cy="1862993"/>
            </a:xfrm>
            <a:prstGeom prst="rect">
              <a:avLst/>
            </a:prstGeom>
          </p:spPr>
        </p:pic>
        <p:pic>
          <p:nvPicPr>
            <p:cNvPr id="44" name="Picture 43">
              <a:extLst>
                <a:ext uri="{FF2B5EF4-FFF2-40B4-BE49-F238E27FC236}">
                  <a16:creationId xmlns:a16="http://schemas.microsoft.com/office/drawing/2014/main" id="{D3B87A28-59A0-6D46-B4F9-5FD1F4F672BA}"/>
                </a:ext>
              </a:extLst>
            </p:cNvPr>
            <p:cNvPicPr>
              <a:picLocks noChangeAspect="1"/>
            </p:cNvPicPr>
            <p:nvPr/>
          </p:nvPicPr>
          <p:blipFill>
            <a:blip r:embed="rId8"/>
            <a:stretch>
              <a:fillRect/>
            </a:stretch>
          </p:blipFill>
          <p:spPr>
            <a:xfrm>
              <a:off x="4814504" y="1094270"/>
              <a:ext cx="4523459" cy="1817631"/>
            </a:xfrm>
            <a:prstGeom prst="rect">
              <a:avLst/>
            </a:prstGeom>
          </p:spPr>
        </p:pic>
        <p:pic>
          <p:nvPicPr>
            <p:cNvPr id="45" name="Picture 44">
              <a:extLst>
                <a:ext uri="{FF2B5EF4-FFF2-40B4-BE49-F238E27FC236}">
                  <a16:creationId xmlns:a16="http://schemas.microsoft.com/office/drawing/2014/main" id="{E1EBE1D6-E4B5-5746-AAEB-9D023A0FC92C}"/>
                </a:ext>
              </a:extLst>
            </p:cNvPr>
            <p:cNvPicPr>
              <a:picLocks noChangeAspect="1"/>
            </p:cNvPicPr>
            <p:nvPr/>
          </p:nvPicPr>
          <p:blipFill>
            <a:blip r:embed="rId9"/>
            <a:stretch>
              <a:fillRect/>
            </a:stretch>
          </p:blipFill>
          <p:spPr>
            <a:xfrm>
              <a:off x="4604606" y="4423086"/>
              <a:ext cx="4015721" cy="1640881"/>
            </a:xfrm>
            <a:prstGeom prst="rect">
              <a:avLst/>
            </a:prstGeom>
          </p:spPr>
        </p:pic>
        <p:pic>
          <p:nvPicPr>
            <p:cNvPr id="46" name="Picture 45">
              <a:extLst>
                <a:ext uri="{FF2B5EF4-FFF2-40B4-BE49-F238E27FC236}">
                  <a16:creationId xmlns:a16="http://schemas.microsoft.com/office/drawing/2014/main" id="{CE792FE8-DBF5-864E-B8FD-93B00F593182}"/>
                </a:ext>
              </a:extLst>
            </p:cNvPr>
            <p:cNvPicPr>
              <a:picLocks noChangeAspect="1"/>
            </p:cNvPicPr>
            <p:nvPr/>
          </p:nvPicPr>
          <p:blipFill>
            <a:blip r:embed="rId10"/>
            <a:stretch>
              <a:fillRect/>
            </a:stretch>
          </p:blipFill>
          <p:spPr>
            <a:xfrm>
              <a:off x="6612466" y="4713896"/>
              <a:ext cx="4015721" cy="1826847"/>
            </a:xfrm>
            <a:prstGeom prst="rect">
              <a:avLst/>
            </a:prstGeom>
          </p:spPr>
        </p:pic>
      </p:grpSp>
      <p:pic>
        <p:nvPicPr>
          <p:cNvPr id="28" name="Picture 27">
            <a:extLst>
              <a:ext uri="{FF2B5EF4-FFF2-40B4-BE49-F238E27FC236}">
                <a16:creationId xmlns:a16="http://schemas.microsoft.com/office/drawing/2014/main" id="{BD15FB7A-AAE6-FF47-83DE-00FB3430769F}"/>
              </a:ext>
            </a:extLst>
          </p:cNvPr>
          <p:cNvPicPr>
            <a:picLocks noChangeAspect="1"/>
          </p:cNvPicPr>
          <p:nvPr/>
        </p:nvPicPr>
        <p:blipFill>
          <a:blip r:embed="rId11"/>
          <a:stretch>
            <a:fillRect/>
          </a:stretch>
        </p:blipFill>
        <p:spPr>
          <a:xfrm>
            <a:off x="421519" y="908674"/>
            <a:ext cx="2656864" cy="3244017"/>
          </a:xfrm>
          <a:prstGeom prst="rect">
            <a:avLst/>
          </a:prstGeom>
        </p:spPr>
      </p:pic>
      <p:sp>
        <p:nvSpPr>
          <p:cNvPr id="30" name="TextBox 29">
            <a:extLst>
              <a:ext uri="{FF2B5EF4-FFF2-40B4-BE49-F238E27FC236}">
                <a16:creationId xmlns:a16="http://schemas.microsoft.com/office/drawing/2014/main" id="{EFB4F8CD-F148-134B-BA30-ECCABD26CF3A}"/>
              </a:ext>
            </a:extLst>
          </p:cNvPr>
          <p:cNvSpPr txBox="1"/>
          <p:nvPr/>
        </p:nvSpPr>
        <p:spPr>
          <a:xfrm>
            <a:off x="9639028" y="2912529"/>
            <a:ext cx="2011068" cy="1323439"/>
          </a:xfrm>
          <a:prstGeom prst="rect">
            <a:avLst/>
          </a:prstGeom>
          <a:noFill/>
        </p:spPr>
        <p:txBody>
          <a:bodyPr wrap="square" rtlCol="0">
            <a:spAutoFit/>
          </a:bodyPr>
          <a:lstStyle/>
          <a:p>
            <a:r>
              <a:rPr lang="en-US" sz="1600" dirty="0"/>
              <a:t>Applications:</a:t>
            </a:r>
          </a:p>
          <a:p>
            <a:r>
              <a:rPr lang="en-US" sz="1600" dirty="0"/>
              <a:t>1. Clustering</a:t>
            </a:r>
          </a:p>
          <a:p>
            <a:r>
              <a:rPr lang="en-US" sz="1600" dirty="0"/>
              <a:t>2. Anomaly detection</a:t>
            </a:r>
          </a:p>
          <a:p>
            <a:r>
              <a:rPr lang="en-US" sz="1600" dirty="0"/>
              <a:t>3. Novelty detection</a:t>
            </a:r>
          </a:p>
          <a:p>
            <a:endParaRPr lang="en-US" sz="1600" dirty="0"/>
          </a:p>
        </p:txBody>
      </p:sp>
      <p:pic>
        <p:nvPicPr>
          <p:cNvPr id="52" name="Picture 51">
            <a:extLst>
              <a:ext uri="{FF2B5EF4-FFF2-40B4-BE49-F238E27FC236}">
                <a16:creationId xmlns:a16="http://schemas.microsoft.com/office/drawing/2014/main" id="{BA3D227E-17CA-6E47-B01F-79BBA76EB262}"/>
              </a:ext>
            </a:extLst>
          </p:cNvPr>
          <p:cNvPicPr>
            <a:picLocks noChangeAspect="1"/>
          </p:cNvPicPr>
          <p:nvPr/>
        </p:nvPicPr>
        <p:blipFill>
          <a:blip r:embed="rId12"/>
          <a:stretch>
            <a:fillRect/>
          </a:stretch>
        </p:blipFill>
        <p:spPr>
          <a:xfrm>
            <a:off x="2896948" y="4890208"/>
            <a:ext cx="1959513" cy="1898278"/>
          </a:xfrm>
          <a:prstGeom prst="rect">
            <a:avLst/>
          </a:prstGeom>
        </p:spPr>
      </p:pic>
      <p:pic>
        <p:nvPicPr>
          <p:cNvPr id="57" name="Picture 56">
            <a:extLst>
              <a:ext uri="{FF2B5EF4-FFF2-40B4-BE49-F238E27FC236}">
                <a16:creationId xmlns:a16="http://schemas.microsoft.com/office/drawing/2014/main" id="{9A045956-26BC-7A4E-8BE0-D3802D2ABAD5}"/>
              </a:ext>
            </a:extLst>
          </p:cNvPr>
          <p:cNvPicPr>
            <a:picLocks noChangeAspect="1"/>
          </p:cNvPicPr>
          <p:nvPr/>
        </p:nvPicPr>
        <p:blipFill>
          <a:blip r:embed="rId13"/>
          <a:stretch>
            <a:fillRect/>
          </a:stretch>
        </p:blipFill>
        <p:spPr>
          <a:xfrm>
            <a:off x="4772152" y="5045196"/>
            <a:ext cx="2442959" cy="1588302"/>
          </a:xfrm>
          <a:prstGeom prst="rect">
            <a:avLst/>
          </a:prstGeom>
        </p:spPr>
      </p:pic>
      <p:pic>
        <p:nvPicPr>
          <p:cNvPr id="1024" name="Picture 1023">
            <a:extLst>
              <a:ext uri="{FF2B5EF4-FFF2-40B4-BE49-F238E27FC236}">
                <a16:creationId xmlns:a16="http://schemas.microsoft.com/office/drawing/2014/main" id="{F639A626-220B-B040-B4BE-695B01CEE173}"/>
              </a:ext>
            </a:extLst>
          </p:cNvPr>
          <p:cNvPicPr>
            <a:picLocks noChangeAspect="1"/>
          </p:cNvPicPr>
          <p:nvPr/>
        </p:nvPicPr>
        <p:blipFill>
          <a:blip r:embed="rId14"/>
          <a:stretch>
            <a:fillRect/>
          </a:stretch>
        </p:blipFill>
        <p:spPr>
          <a:xfrm>
            <a:off x="6892749" y="4945133"/>
            <a:ext cx="3082198" cy="1715198"/>
          </a:xfrm>
          <a:prstGeom prst="rect">
            <a:avLst/>
          </a:prstGeom>
        </p:spPr>
      </p:pic>
      <p:pic>
        <p:nvPicPr>
          <p:cNvPr id="1029" name="Picture 1028">
            <a:extLst>
              <a:ext uri="{FF2B5EF4-FFF2-40B4-BE49-F238E27FC236}">
                <a16:creationId xmlns:a16="http://schemas.microsoft.com/office/drawing/2014/main" id="{8D1B0128-8658-7143-ABD3-11A785E1EEC3}"/>
              </a:ext>
            </a:extLst>
          </p:cNvPr>
          <p:cNvPicPr>
            <a:picLocks noChangeAspect="1"/>
          </p:cNvPicPr>
          <p:nvPr/>
        </p:nvPicPr>
        <p:blipFill>
          <a:blip r:embed="rId15"/>
          <a:stretch>
            <a:fillRect/>
          </a:stretch>
        </p:blipFill>
        <p:spPr>
          <a:xfrm>
            <a:off x="9936874" y="4847557"/>
            <a:ext cx="1959513" cy="1910350"/>
          </a:xfrm>
          <a:prstGeom prst="rect">
            <a:avLst/>
          </a:prstGeom>
        </p:spPr>
      </p:pic>
      <p:sp>
        <p:nvSpPr>
          <p:cNvPr id="1030" name="Right Arrow 1029">
            <a:extLst>
              <a:ext uri="{FF2B5EF4-FFF2-40B4-BE49-F238E27FC236}">
                <a16:creationId xmlns:a16="http://schemas.microsoft.com/office/drawing/2014/main" id="{F8E5EC99-623C-AD40-B317-D11F557F46E0}"/>
              </a:ext>
            </a:extLst>
          </p:cNvPr>
          <p:cNvSpPr/>
          <p:nvPr/>
        </p:nvSpPr>
        <p:spPr>
          <a:xfrm>
            <a:off x="3248429" y="2657285"/>
            <a:ext cx="375368" cy="2649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a:extLst>
              <a:ext uri="{FF2B5EF4-FFF2-40B4-BE49-F238E27FC236}">
                <a16:creationId xmlns:a16="http://schemas.microsoft.com/office/drawing/2014/main" id="{5D3C290A-C32A-D443-B4E4-16E63B323F10}"/>
              </a:ext>
            </a:extLst>
          </p:cNvPr>
          <p:cNvSpPr txBox="1"/>
          <p:nvPr/>
        </p:nvSpPr>
        <p:spPr>
          <a:xfrm>
            <a:off x="6977399" y="1189111"/>
            <a:ext cx="2003639" cy="338554"/>
          </a:xfrm>
          <a:prstGeom prst="rect">
            <a:avLst/>
          </a:prstGeom>
          <a:noFill/>
        </p:spPr>
        <p:txBody>
          <a:bodyPr wrap="square" rtlCol="0">
            <a:spAutoFit/>
          </a:bodyPr>
          <a:lstStyle/>
          <a:p>
            <a:pPr algn="ctr"/>
            <a:r>
              <a:rPr lang="en-US" sz="1600" dirty="0"/>
              <a:t>Classification</a:t>
            </a:r>
            <a:endParaRPr lang="en-US" sz="1600" b="1" dirty="0"/>
          </a:p>
        </p:txBody>
      </p:sp>
      <p:sp>
        <p:nvSpPr>
          <p:cNvPr id="76" name="TextBox 75">
            <a:extLst>
              <a:ext uri="{FF2B5EF4-FFF2-40B4-BE49-F238E27FC236}">
                <a16:creationId xmlns:a16="http://schemas.microsoft.com/office/drawing/2014/main" id="{C871CE87-C6A6-0C46-8046-FC61816A91A6}"/>
              </a:ext>
            </a:extLst>
          </p:cNvPr>
          <p:cNvSpPr txBox="1"/>
          <p:nvPr/>
        </p:nvSpPr>
        <p:spPr>
          <a:xfrm>
            <a:off x="6921242" y="2955556"/>
            <a:ext cx="2344700" cy="1323439"/>
          </a:xfrm>
          <a:prstGeom prst="rect">
            <a:avLst/>
          </a:prstGeom>
          <a:noFill/>
        </p:spPr>
        <p:txBody>
          <a:bodyPr wrap="square" rtlCol="0">
            <a:spAutoFit/>
          </a:bodyPr>
          <a:lstStyle/>
          <a:p>
            <a:r>
              <a:rPr lang="en-US" sz="1600" dirty="0"/>
              <a:t>Applications:</a:t>
            </a:r>
          </a:p>
          <a:p>
            <a:r>
              <a:rPr lang="en-US" sz="1600" dirty="0"/>
              <a:t>1. Find specific star types</a:t>
            </a:r>
          </a:p>
          <a:p>
            <a:r>
              <a:rPr lang="en-US" sz="1600" dirty="0"/>
              <a:t>2. “Filter” systematics</a:t>
            </a:r>
          </a:p>
          <a:p>
            <a:r>
              <a:rPr lang="en-US" sz="1600" dirty="0"/>
              <a:t>3. Reduce search size</a:t>
            </a:r>
          </a:p>
          <a:p>
            <a:endParaRPr lang="en-US" sz="1600" dirty="0"/>
          </a:p>
        </p:txBody>
      </p:sp>
      <p:pic>
        <p:nvPicPr>
          <p:cNvPr id="3078" name="Picture 6" descr="Exoplanet Exploration: Planets Beyond our Solar System">
            <a:extLst>
              <a:ext uri="{FF2B5EF4-FFF2-40B4-BE49-F238E27FC236}">
                <a16:creationId xmlns:a16="http://schemas.microsoft.com/office/drawing/2014/main" id="{7289599F-3CE9-3441-BB9C-EFAE0D99FDB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6357" y="4723399"/>
            <a:ext cx="1090896" cy="818172"/>
          </a:xfrm>
          <a:prstGeom prst="rect">
            <a:avLst/>
          </a:prstGeom>
          <a:noFill/>
          <a:extLst>
            <a:ext uri="{909E8E84-426E-40DD-AFC4-6F175D3DCCD1}">
              <a14:hiddenFill xmlns:a14="http://schemas.microsoft.com/office/drawing/2010/main">
                <a:solidFill>
                  <a:srgbClr val="FFFFFF"/>
                </a:solidFill>
              </a14:hiddenFill>
            </a:ext>
          </a:extLst>
        </p:spPr>
      </p:pic>
      <p:sp>
        <p:nvSpPr>
          <p:cNvPr id="81" name="Right Arrow 80">
            <a:extLst>
              <a:ext uri="{FF2B5EF4-FFF2-40B4-BE49-F238E27FC236}">
                <a16:creationId xmlns:a16="http://schemas.microsoft.com/office/drawing/2014/main" id="{405D8E0A-7840-C24D-A2FC-3B879DAF3B09}"/>
              </a:ext>
            </a:extLst>
          </p:cNvPr>
          <p:cNvSpPr/>
          <p:nvPr/>
        </p:nvSpPr>
        <p:spPr>
          <a:xfrm rot="7242785">
            <a:off x="1113211" y="3929863"/>
            <a:ext cx="337187" cy="1703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TextBox 1032">
            <a:extLst>
              <a:ext uri="{FF2B5EF4-FFF2-40B4-BE49-F238E27FC236}">
                <a16:creationId xmlns:a16="http://schemas.microsoft.com/office/drawing/2014/main" id="{C500E249-1702-BC44-B3A1-703D38314940}"/>
              </a:ext>
            </a:extLst>
          </p:cNvPr>
          <p:cNvSpPr txBox="1"/>
          <p:nvPr/>
        </p:nvSpPr>
        <p:spPr>
          <a:xfrm>
            <a:off x="12327" y="4168687"/>
            <a:ext cx="2637396" cy="430887"/>
          </a:xfrm>
          <a:prstGeom prst="rect">
            <a:avLst/>
          </a:prstGeom>
          <a:noFill/>
        </p:spPr>
        <p:txBody>
          <a:bodyPr wrap="square" rtlCol="0">
            <a:spAutoFit/>
          </a:bodyPr>
          <a:lstStyle/>
          <a:p>
            <a:pPr algn="ctr"/>
            <a:r>
              <a:rPr lang="en-US" sz="1100" dirty="0"/>
              <a:t>From HPC-created light curves (No AI/ML):</a:t>
            </a:r>
          </a:p>
          <a:p>
            <a:pPr algn="ctr"/>
            <a:r>
              <a:rPr lang="en-US" sz="1100" dirty="0"/>
              <a:t>83 exoplanet candidates!</a:t>
            </a:r>
          </a:p>
        </p:txBody>
      </p:sp>
      <p:sp>
        <p:nvSpPr>
          <p:cNvPr id="83" name="TextBox 82">
            <a:extLst>
              <a:ext uri="{FF2B5EF4-FFF2-40B4-BE49-F238E27FC236}">
                <a16:creationId xmlns:a16="http://schemas.microsoft.com/office/drawing/2014/main" id="{0B77F833-E04C-3849-A6D9-95DB0D97AF5F}"/>
              </a:ext>
            </a:extLst>
          </p:cNvPr>
          <p:cNvSpPr txBox="1"/>
          <p:nvPr/>
        </p:nvSpPr>
        <p:spPr>
          <a:xfrm>
            <a:off x="-24489" y="5549467"/>
            <a:ext cx="2637396" cy="600164"/>
          </a:xfrm>
          <a:prstGeom prst="rect">
            <a:avLst/>
          </a:prstGeom>
          <a:noFill/>
        </p:spPr>
        <p:txBody>
          <a:bodyPr wrap="square" rtlCol="0">
            <a:spAutoFit/>
          </a:bodyPr>
          <a:lstStyle/>
          <a:p>
            <a:pPr algn="ctr"/>
            <a:r>
              <a:rPr lang="en-US" sz="1100" dirty="0"/>
              <a:t>26 TESS Objects of Interest !</a:t>
            </a:r>
          </a:p>
          <a:p>
            <a:pPr algn="ctr"/>
            <a:r>
              <a:rPr lang="en-US" sz="1100" dirty="0"/>
              <a:t>3 confirmed planets!</a:t>
            </a:r>
          </a:p>
          <a:p>
            <a:pPr algn="ctr"/>
            <a:r>
              <a:rPr lang="en-US" sz="1100" dirty="0"/>
              <a:t>-- effort is only beginning --</a:t>
            </a:r>
          </a:p>
        </p:txBody>
      </p:sp>
      <p:sp>
        <p:nvSpPr>
          <p:cNvPr id="1034" name="Rectangle 1033">
            <a:extLst>
              <a:ext uri="{FF2B5EF4-FFF2-40B4-BE49-F238E27FC236}">
                <a16:creationId xmlns:a16="http://schemas.microsoft.com/office/drawing/2014/main" id="{5AFD779C-9D35-704E-B6D8-445315DDE711}"/>
              </a:ext>
            </a:extLst>
          </p:cNvPr>
          <p:cNvSpPr/>
          <p:nvPr/>
        </p:nvSpPr>
        <p:spPr>
          <a:xfrm>
            <a:off x="175185" y="6175281"/>
            <a:ext cx="2256924" cy="646331"/>
          </a:xfrm>
          <a:prstGeom prst="rect">
            <a:avLst/>
          </a:prstGeom>
          <a:ln w="15875">
            <a:solidFill>
              <a:srgbClr val="FF0000"/>
            </a:solidFill>
          </a:ln>
        </p:spPr>
        <p:txBody>
          <a:bodyPr wrap="square">
            <a:spAutoFit/>
          </a:bodyPr>
          <a:lstStyle/>
          <a:p>
            <a:pPr algn="ctr"/>
            <a:r>
              <a:rPr lang="en-US" sz="1200" dirty="0"/>
              <a:t>3 XRP Proposals and 1 ADAP proposal submitted based on these light curves</a:t>
            </a:r>
          </a:p>
        </p:txBody>
      </p:sp>
      <p:sp>
        <p:nvSpPr>
          <p:cNvPr id="86" name="Rectangle 85">
            <a:extLst>
              <a:ext uri="{FF2B5EF4-FFF2-40B4-BE49-F238E27FC236}">
                <a16:creationId xmlns:a16="http://schemas.microsoft.com/office/drawing/2014/main" id="{0B7AB2BC-80A6-CE4F-BC7A-4AF73A615C76}"/>
              </a:ext>
            </a:extLst>
          </p:cNvPr>
          <p:cNvSpPr/>
          <p:nvPr/>
        </p:nvSpPr>
        <p:spPr>
          <a:xfrm>
            <a:off x="6763388" y="1090566"/>
            <a:ext cx="2503600" cy="318323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ectangle 86">
            <a:extLst>
              <a:ext uri="{FF2B5EF4-FFF2-40B4-BE49-F238E27FC236}">
                <a16:creationId xmlns:a16="http://schemas.microsoft.com/office/drawing/2014/main" id="{406254DF-ADC9-7642-9B9C-FFBBC4A40941}"/>
              </a:ext>
            </a:extLst>
          </p:cNvPr>
          <p:cNvSpPr/>
          <p:nvPr/>
        </p:nvSpPr>
        <p:spPr>
          <a:xfrm>
            <a:off x="9390304" y="1090566"/>
            <a:ext cx="2503600" cy="318323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ight Arrow 87">
            <a:extLst>
              <a:ext uri="{FF2B5EF4-FFF2-40B4-BE49-F238E27FC236}">
                <a16:creationId xmlns:a16="http://schemas.microsoft.com/office/drawing/2014/main" id="{C0907CD6-CFC7-F941-ADA0-83D6D731D621}"/>
              </a:ext>
            </a:extLst>
          </p:cNvPr>
          <p:cNvSpPr/>
          <p:nvPr/>
        </p:nvSpPr>
        <p:spPr>
          <a:xfrm>
            <a:off x="6302386" y="2657285"/>
            <a:ext cx="375368" cy="2649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9" name="Straight Arrow Connector 1038">
            <a:extLst>
              <a:ext uri="{FF2B5EF4-FFF2-40B4-BE49-F238E27FC236}">
                <a16:creationId xmlns:a16="http://schemas.microsoft.com/office/drawing/2014/main" id="{7C513795-E2B3-1340-AED6-656C416ACA03}"/>
              </a:ext>
            </a:extLst>
          </p:cNvPr>
          <p:cNvCxnSpPr>
            <a:stCxn id="86" idx="2"/>
            <a:endCxn id="52" idx="0"/>
          </p:cNvCxnSpPr>
          <p:nvPr/>
        </p:nvCxnSpPr>
        <p:spPr>
          <a:xfrm flipH="1">
            <a:off x="3876705" y="4273799"/>
            <a:ext cx="4138483" cy="61640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41" name="Straight Arrow Connector 1040">
            <a:extLst>
              <a:ext uri="{FF2B5EF4-FFF2-40B4-BE49-F238E27FC236}">
                <a16:creationId xmlns:a16="http://schemas.microsoft.com/office/drawing/2014/main" id="{75E2F694-0F25-454F-93D1-9C0A00C273CE}"/>
              </a:ext>
            </a:extLst>
          </p:cNvPr>
          <p:cNvCxnSpPr>
            <a:stCxn id="86" idx="2"/>
            <a:endCxn id="57" idx="0"/>
          </p:cNvCxnSpPr>
          <p:nvPr/>
        </p:nvCxnSpPr>
        <p:spPr>
          <a:xfrm flipH="1">
            <a:off x="5993632" y="4273799"/>
            <a:ext cx="2021556" cy="77139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43" name="Straight Arrow Connector 1042">
            <a:extLst>
              <a:ext uri="{FF2B5EF4-FFF2-40B4-BE49-F238E27FC236}">
                <a16:creationId xmlns:a16="http://schemas.microsoft.com/office/drawing/2014/main" id="{60087642-1BA6-6845-AEA2-F9D78CFCB916}"/>
              </a:ext>
            </a:extLst>
          </p:cNvPr>
          <p:cNvCxnSpPr>
            <a:stCxn id="86" idx="2"/>
            <a:endCxn id="1024" idx="0"/>
          </p:cNvCxnSpPr>
          <p:nvPr/>
        </p:nvCxnSpPr>
        <p:spPr>
          <a:xfrm>
            <a:off x="8015188" y="4273799"/>
            <a:ext cx="418660" cy="67133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45" name="Straight Arrow Connector 1044">
            <a:extLst>
              <a:ext uri="{FF2B5EF4-FFF2-40B4-BE49-F238E27FC236}">
                <a16:creationId xmlns:a16="http://schemas.microsoft.com/office/drawing/2014/main" id="{338C8E75-0EC0-D84B-BBC5-8B0F4DE507C9}"/>
              </a:ext>
            </a:extLst>
          </p:cNvPr>
          <p:cNvCxnSpPr>
            <a:stCxn id="86" idx="2"/>
            <a:endCxn id="1029" idx="0"/>
          </p:cNvCxnSpPr>
          <p:nvPr/>
        </p:nvCxnSpPr>
        <p:spPr>
          <a:xfrm>
            <a:off x="8015188" y="4273799"/>
            <a:ext cx="2901443" cy="57375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49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208182" y="961201"/>
            <a:ext cx="3614057" cy="3570001"/>
            <a:chOff x="208182" y="325104"/>
            <a:chExt cx="3614057" cy="3570001"/>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3085" t="3608" r="34653" b="4950"/>
            <a:stretch/>
          </p:blipFill>
          <p:spPr>
            <a:xfrm>
              <a:off x="208182" y="325104"/>
              <a:ext cx="3614057" cy="3570001"/>
            </a:xfrm>
            <a:prstGeom prst="rect">
              <a:avLst/>
            </a:prstGeom>
          </p:spPr>
        </p:pic>
        <p:sp>
          <p:nvSpPr>
            <p:cNvPr id="8" name="Frame 7"/>
            <p:cNvSpPr/>
            <p:nvPr/>
          </p:nvSpPr>
          <p:spPr>
            <a:xfrm>
              <a:off x="1669149" y="1901365"/>
              <a:ext cx="942579" cy="868291"/>
            </a:xfrm>
            <a:prstGeom prst="frame">
              <a:avLst>
                <a:gd name="adj1" fmla="val 0"/>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7" name="Group 6"/>
          <p:cNvGrpSpPr/>
          <p:nvPr/>
        </p:nvGrpSpPr>
        <p:grpSpPr>
          <a:xfrm>
            <a:off x="671384" y="4695645"/>
            <a:ext cx="2114343" cy="2087038"/>
            <a:chOff x="6761546" y="2425695"/>
            <a:chExt cx="1281786" cy="1223438"/>
          </a:xfrm>
          <a:effectLst>
            <a:glow rad="139700">
              <a:schemeClr val="bg1">
                <a:lumMod val="65000"/>
                <a:alpha val="40000"/>
              </a:schemeClr>
            </a:glow>
            <a:outerShdw blurRad="50800" dist="38100" dir="8100000" algn="tr" rotWithShape="0">
              <a:prstClr val="black">
                <a:alpha val="40000"/>
              </a:prstClr>
            </a:outerShdw>
          </a:effectLst>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7423" t="46504" r="51139" b="30753"/>
            <a:stretch/>
          </p:blipFill>
          <p:spPr>
            <a:xfrm>
              <a:off x="6761546" y="2425695"/>
              <a:ext cx="1281786" cy="1223438"/>
            </a:xfrm>
            <a:prstGeom prst="rect">
              <a:avLst/>
            </a:prstGeom>
          </p:spPr>
        </p:pic>
        <p:sp>
          <p:nvSpPr>
            <p:cNvPr id="13" name="Frame 12"/>
            <p:cNvSpPr/>
            <p:nvPr/>
          </p:nvSpPr>
          <p:spPr>
            <a:xfrm>
              <a:off x="6761546" y="2425695"/>
              <a:ext cx="1281785" cy="1223438"/>
            </a:xfrm>
            <a:prstGeom prst="frame">
              <a:avLst>
                <a:gd name="adj1" fmla="val 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14" name="Straight Connector 13"/>
          <p:cNvCxnSpPr/>
          <p:nvPr/>
        </p:nvCxnSpPr>
        <p:spPr>
          <a:xfrm>
            <a:off x="2585772" y="2537462"/>
            <a:ext cx="199953" cy="21581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671385" y="2537462"/>
            <a:ext cx="997762" cy="21581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6892" t="19253" r="11313"/>
          <a:stretch/>
        </p:blipFill>
        <p:spPr>
          <a:xfrm>
            <a:off x="3944323" y="2915682"/>
            <a:ext cx="7913970" cy="3724968"/>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4323" y="4553612"/>
            <a:ext cx="1561525" cy="2087038"/>
          </a:xfrm>
          <a:prstGeom prst="rect">
            <a:avLst/>
          </a:prstGeom>
          <a:ln>
            <a:solidFill>
              <a:schemeClr val="tx1"/>
            </a:solidFill>
          </a:ln>
        </p:spPr>
      </p:pic>
      <p:sp>
        <p:nvSpPr>
          <p:cNvPr id="12" name="Title 11"/>
          <p:cNvSpPr>
            <a:spLocks noGrp="1"/>
          </p:cNvSpPr>
          <p:nvPr>
            <p:ph type="title"/>
          </p:nvPr>
        </p:nvSpPr>
        <p:spPr/>
        <p:txBody>
          <a:bodyPr/>
          <a:lstStyle/>
          <a:p>
            <a:r>
              <a:rPr lang="en-US" dirty="0"/>
              <a:t>Deep Learning and GPU Image Classification</a:t>
            </a:r>
          </a:p>
        </p:txBody>
      </p:sp>
      <p:sp>
        <p:nvSpPr>
          <p:cNvPr id="18" name="TextBox 17"/>
          <p:cNvSpPr txBox="1"/>
          <p:nvPr/>
        </p:nvSpPr>
        <p:spPr>
          <a:xfrm>
            <a:off x="4181843" y="977901"/>
            <a:ext cx="7440314" cy="1938992"/>
          </a:xfrm>
          <a:prstGeom prst="rect">
            <a:avLst/>
          </a:prstGeom>
          <a:noFill/>
        </p:spPr>
        <p:txBody>
          <a:bodyPr wrap="square" rtlCol="0">
            <a:spAutoFit/>
          </a:bodyPr>
          <a:lstStyle/>
          <a:p>
            <a:r>
              <a:rPr lang="en-US" sz="2400" dirty="0"/>
              <a:t>With the proliferation of Very High Resolution (VHR) imagery it is possible to map objects as small as individual trees.  In this example Deep Learning has been implemented in the GPU environment to identify agro-forestry in Vietnam</a:t>
            </a:r>
          </a:p>
        </p:txBody>
      </p:sp>
    </p:spTree>
    <p:extLst>
      <p:ext uri="{BB962C8B-B14F-4D97-AF65-F5344CB8AC3E}">
        <p14:creationId xmlns:p14="http://schemas.microsoft.com/office/powerpoint/2010/main" val="461954512"/>
      </p:ext>
    </p:extLst>
  </p:cSld>
  <p:clrMapOvr>
    <a:masterClrMapping/>
  </p:clrMapOvr>
  <p:transition>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Links and Info</a:t>
            </a:r>
          </a:p>
        </p:txBody>
      </p:sp>
      <p:sp>
        <p:nvSpPr>
          <p:cNvPr id="5" name="Content Placeholder 4"/>
          <p:cNvSpPr>
            <a:spLocks noGrp="1"/>
          </p:cNvSpPr>
          <p:nvPr>
            <p:ph idx="1"/>
          </p:nvPr>
        </p:nvSpPr>
        <p:spPr/>
        <p:txBody>
          <a:bodyPr/>
          <a:lstStyle/>
          <a:p>
            <a:pPr marL="342900" lvl="1" indent="-342900">
              <a:buFont typeface="Arial" panose="020B0604020202020204" pitchFamily="34" charset="0"/>
              <a:buChar char="•"/>
            </a:pPr>
            <a:r>
              <a:rPr lang="en-US" dirty="0"/>
              <a:t>CISTO supported HPC systems (access via NAMS)</a:t>
            </a:r>
          </a:p>
          <a:p>
            <a:pPr marL="982980" lvl="2" indent="-342900">
              <a:buFont typeface="Arial" panose="020B0604020202020204" pitchFamily="34" charset="0"/>
              <a:buChar char="•"/>
            </a:pPr>
            <a:r>
              <a:rPr lang="en-US" dirty="0"/>
              <a:t>ADAPT </a:t>
            </a:r>
            <a:r>
              <a:rPr lang="en-US" dirty="0">
                <a:hlinkClick r:id="rId2"/>
              </a:rPr>
              <a:t>https://www.nccs.nasa.gov/systems/ADAPT</a:t>
            </a:r>
            <a:endParaRPr lang="en-US" dirty="0"/>
          </a:p>
          <a:p>
            <a:pPr marL="982980" lvl="2" indent="-342900">
              <a:buFont typeface="Arial" panose="020B0604020202020204" pitchFamily="34" charset="0"/>
              <a:buChar char="•"/>
            </a:pPr>
            <a:r>
              <a:rPr lang="en-US" dirty="0"/>
              <a:t>Discover </a:t>
            </a:r>
            <a:r>
              <a:rPr lang="en-US" dirty="0">
                <a:hlinkClick r:id="rId3"/>
              </a:rPr>
              <a:t>https://www.nccs.nasa.gov/systems/discover</a:t>
            </a:r>
            <a:endParaRPr lang="en-US" dirty="0"/>
          </a:p>
          <a:p>
            <a:pPr marL="982980" lvl="2" indent="-342900">
              <a:buFont typeface="Arial" panose="020B0604020202020204" pitchFamily="34" charset="0"/>
              <a:buChar char="•"/>
            </a:pPr>
            <a:r>
              <a:rPr lang="en-US" dirty="0"/>
              <a:t>GPU cluster (part of ADAPT, no specific URL yet)</a:t>
            </a:r>
          </a:p>
          <a:p>
            <a:pPr marL="1257300" lvl="3" indent="-342900">
              <a:buFont typeface="Arial" panose="020B0604020202020204" pitchFamily="34" charset="0"/>
              <a:buChar char="•"/>
            </a:pPr>
            <a:r>
              <a:rPr lang="en-US" dirty="0"/>
              <a:t>22 systems each with 4 NVIDIA V100 systems (88 GPU in total)</a:t>
            </a:r>
          </a:p>
          <a:p>
            <a:pPr marL="1595628" lvl="4" indent="-342900">
              <a:buFont typeface="Arial" panose="020B0604020202020204" pitchFamily="34" charset="0"/>
              <a:buChar char="•"/>
            </a:pPr>
            <a:r>
              <a:rPr lang="en-US" dirty="0"/>
              <a:t>Additional systems are on order to be added to the Discover system in early 2021</a:t>
            </a:r>
          </a:p>
          <a:p>
            <a:pPr marL="1257300" lvl="3" indent="-342900">
              <a:buFont typeface="Arial" panose="020B0604020202020204" pitchFamily="34" charset="0"/>
              <a:buChar char="•"/>
            </a:pPr>
            <a:r>
              <a:rPr lang="en-US" dirty="0" err="1"/>
              <a:t>Jupyter</a:t>
            </a:r>
            <a:r>
              <a:rPr lang="en-US" dirty="0"/>
              <a:t> Hub front end</a:t>
            </a:r>
          </a:p>
          <a:p>
            <a:pPr marL="982980" lvl="2" indent="-342900">
              <a:buFont typeface="Arial" panose="020B0604020202020204" pitchFamily="34" charset="0"/>
              <a:buChar char="•"/>
            </a:pPr>
            <a:r>
              <a:rPr lang="en-US" dirty="0"/>
              <a:t>Data storage capacity for over 30 PB</a:t>
            </a:r>
          </a:p>
          <a:p>
            <a:pPr marL="1257300" lvl="3" indent="-342900">
              <a:buFont typeface="Arial" panose="020B0604020202020204" pitchFamily="34" charset="0"/>
              <a:buChar char="•"/>
            </a:pPr>
            <a:r>
              <a:rPr lang="en-US" dirty="0"/>
              <a:t>Current holdings</a:t>
            </a:r>
          </a:p>
          <a:p>
            <a:pPr marL="1595628" lvl="4" indent="-342900">
              <a:buFont typeface="Arial" panose="020B0604020202020204" pitchFamily="34" charset="0"/>
              <a:buChar char="•"/>
            </a:pPr>
            <a:r>
              <a:rPr lang="en-US" dirty="0"/>
              <a:t>Over 5 PB of commercial high resolution data (including </a:t>
            </a:r>
            <a:r>
              <a:rPr lang="en-US" dirty="0" err="1"/>
              <a:t>Maxar</a:t>
            </a:r>
            <a:r>
              <a:rPr lang="en-US" dirty="0"/>
              <a:t>, </a:t>
            </a:r>
            <a:r>
              <a:rPr lang="en-US" dirty="0" err="1"/>
              <a:t>Ikonos</a:t>
            </a:r>
            <a:r>
              <a:rPr lang="en-US" dirty="0"/>
              <a:t>, etc.)</a:t>
            </a:r>
          </a:p>
          <a:p>
            <a:pPr marL="1595628" lvl="4" indent="-342900">
              <a:buFont typeface="Arial" panose="020B0604020202020204" pitchFamily="34" charset="0"/>
              <a:buChar char="•"/>
            </a:pPr>
            <a:r>
              <a:rPr lang="en-US" dirty="0"/>
              <a:t>Over half PB of ICESat2 data (ATL03, ATL04, ATL06, ATL07, ATL08, ATL09, ATL10, ATL13)</a:t>
            </a:r>
          </a:p>
          <a:p>
            <a:pPr marL="1595628" lvl="4" indent="-342900">
              <a:buFont typeface="Arial" panose="020B0604020202020204" pitchFamily="34" charset="0"/>
              <a:buChar char="•"/>
            </a:pPr>
            <a:r>
              <a:rPr lang="en-US" dirty="0" err="1"/>
              <a:t>GLiHT</a:t>
            </a:r>
            <a:r>
              <a:rPr lang="en-US" dirty="0"/>
              <a:t> data for some regions</a:t>
            </a:r>
          </a:p>
          <a:p>
            <a:pPr marL="1595628" lvl="4" indent="-342900">
              <a:buFont typeface="Arial" panose="020B0604020202020204" pitchFamily="34" charset="0"/>
              <a:buChar char="•"/>
            </a:pPr>
            <a:r>
              <a:rPr lang="en-US" dirty="0"/>
              <a:t>GEDI data incoming</a:t>
            </a:r>
          </a:p>
          <a:p>
            <a:pPr marL="982980" lvl="2" indent="-342900">
              <a:buFont typeface="Arial" panose="020B0604020202020204" pitchFamily="34" charset="0"/>
              <a:buChar char="•"/>
            </a:pPr>
            <a:r>
              <a:rPr lang="en-US" dirty="0"/>
              <a:t>AWS Science Managed Cloud Environment </a:t>
            </a:r>
            <a:r>
              <a:rPr lang="en-US" dirty="0">
                <a:hlinkClick r:id="rId4"/>
              </a:rPr>
              <a:t>https://www.nccs.nasa.gov/systems/SMCE</a:t>
            </a:r>
            <a:endParaRPr lang="en-US" dirty="0"/>
          </a:p>
          <a:p>
            <a:pPr marL="1257300" lvl="3" indent="-342900">
              <a:buFont typeface="Arial" panose="020B0604020202020204" pitchFamily="34" charset="0"/>
              <a:buChar char="•"/>
            </a:pPr>
            <a:r>
              <a:rPr lang="en-US" dirty="0"/>
              <a:t>Commercial cloud access</a:t>
            </a:r>
          </a:p>
          <a:p>
            <a:pPr marL="342900" lvl="1" indent="-342900">
              <a:buFont typeface="Arial" panose="020B0604020202020204" pitchFamily="34" charset="0"/>
              <a:buChar char="•"/>
            </a:pPr>
            <a:r>
              <a:rPr lang="en-US" dirty="0"/>
              <a:t> AI Center of Excellence</a:t>
            </a:r>
          </a:p>
          <a:p>
            <a:pPr marL="982980" lvl="2" indent="-342900">
              <a:buFont typeface="Arial" panose="020B0604020202020204" pitchFamily="34" charset="0"/>
              <a:buChar char="•"/>
            </a:pPr>
            <a:r>
              <a:rPr lang="en-US" dirty="0">
                <a:hlinkClick r:id="rId5"/>
              </a:rPr>
              <a:t>https://ai.gsfc.nasa.gov</a:t>
            </a:r>
            <a:r>
              <a:rPr lang="en-US" dirty="0"/>
              <a:t> </a:t>
            </a:r>
          </a:p>
          <a:p>
            <a:pPr marL="342900" lvl="1" indent="-342900">
              <a:buFont typeface="Arial" panose="020B0604020202020204" pitchFamily="34" charset="0"/>
              <a:buChar char="•"/>
            </a:pPr>
            <a:r>
              <a:rPr lang="en-US" b="1" dirty="0"/>
              <a:t>Any NASA funded scientist can request access to NASA HPC resources including Discover, ADAPT, and Pleiades</a:t>
            </a:r>
          </a:p>
        </p:txBody>
      </p:sp>
    </p:spTree>
    <p:extLst>
      <p:ext uri="{BB962C8B-B14F-4D97-AF65-F5344CB8AC3E}">
        <p14:creationId xmlns:p14="http://schemas.microsoft.com/office/powerpoint/2010/main" val="1001273445"/>
      </p:ext>
    </p:extLst>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5459" y="2530476"/>
            <a:ext cx="10363200" cy="1362075"/>
          </a:xfrm>
        </p:spPr>
        <p:txBody>
          <a:bodyPr anchor="ctr"/>
          <a:lstStyle/>
          <a:p>
            <a:pPr algn="ctr"/>
            <a:r>
              <a:rPr lang="en-US" dirty="0"/>
              <a:t>Questions?</a:t>
            </a:r>
          </a:p>
        </p:txBody>
      </p:sp>
    </p:spTree>
    <p:extLst>
      <p:ext uri="{BB962C8B-B14F-4D97-AF65-F5344CB8AC3E}">
        <p14:creationId xmlns:p14="http://schemas.microsoft.com/office/powerpoint/2010/main" val="1754374321"/>
      </p:ext>
    </p:extLst>
  </p:cSld>
  <p:clrMapOvr>
    <a:masterClrMapping/>
  </p:clrMapOvr>
  <p:transition>
    <p:wipe dir="d"/>
  </p:transition>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pitchFamily="-109"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pitchFamily="-109"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BD1E2BB92CBC144967077C2021A537D" ma:contentTypeVersion="9" ma:contentTypeDescription="Create a new document." ma:contentTypeScope="" ma:versionID="96da8b123e64b674081c096ae47da7d5">
  <xsd:schema xmlns:xsd="http://www.w3.org/2001/XMLSchema" xmlns:xs="http://www.w3.org/2001/XMLSchema" xmlns:p="http://schemas.microsoft.com/office/2006/metadata/properties" xmlns:ns3="c852713b-0caa-4ac0-ba75-048f00e27b76" xmlns:ns4="a3f7648c-ef34-4383-9913-3e4132c38d7f" targetNamespace="http://schemas.microsoft.com/office/2006/metadata/properties" ma:root="true" ma:fieldsID="48a531bf28aa9a4c37447169cec6ddcd" ns3:_="" ns4:_="">
    <xsd:import namespace="c852713b-0caa-4ac0-ba75-048f00e27b76"/>
    <xsd:import namespace="a3f7648c-ef34-4383-9913-3e4132c38d7f"/>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52713b-0caa-4ac0-ba75-048f00e27b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f7648c-ef34-4383-9913-3e4132c38d7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25B3173-A26A-453E-B64F-9550EB83A545}">
  <ds:schemaRefs>
    <ds:schemaRef ds:uri="http://schemas.microsoft.com/sharepoint/v3/contenttype/forms"/>
  </ds:schemaRefs>
</ds:datastoreItem>
</file>

<file path=customXml/itemProps2.xml><?xml version="1.0" encoding="utf-8"?>
<ds:datastoreItem xmlns:ds="http://schemas.openxmlformats.org/officeDocument/2006/customXml" ds:itemID="{489EF913-AAAC-459A-9EEA-152C8D9959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52713b-0caa-4ac0-ba75-048f00e27b76"/>
    <ds:schemaRef ds:uri="a3f7648c-ef34-4383-9913-3e4132c38d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BA1626-7F97-4C8E-9B00-B2137E6034BA}">
  <ds:schemaRefs>
    <ds:schemaRef ds:uri="http://schemas.openxmlformats.org/package/2006/metadata/core-properties"/>
    <ds:schemaRef ds:uri="c852713b-0caa-4ac0-ba75-048f00e27b76"/>
    <ds:schemaRef ds:uri="http://schemas.microsoft.com/office/2006/metadata/properties"/>
    <ds:schemaRef ds:uri="http://schemas.microsoft.com/office/2006/documentManagement/types"/>
    <ds:schemaRef ds:uri="http://purl.org/dc/dcmitype/"/>
    <ds:schemaRef ds:uri="http://www.w3.org/XML/1998/namespace"/>
    <ds:schemaRef ds:uri="http://purl.org/dc/elements/1.1/"/>
    <ds:schemaRef ds:uri="http://schemas.microsoft.com/office/infopath/2007/PartnerControls"/>
    <ds:schemaRef ds:uri="a3f7648c-ef34-4383-9913-3e4132c38d7f"/>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31467</TotalTime>
  <Words>1076</Words>
  <Application>Microsoft Office PowerPoint</Application>
  <PresentationFormat>Widescreen</PresentationFormat>
  <Paragraphs>122</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Blank</vt:lpstr>
      <vt:lpstr>PowerPoint Presentation</vt:lpstr>
      <vt:lpstr>CISTO</vt:lpstr>
      <vt:lpstr>CISTO organization</vt:lpstr>
      <vt:lpstr>Feature Importance (FI) Investigation  </vt:lpstr>
      <vt:lpstr>PowerPoint Presentation</vt:lpstr>
      <vt:lpstr>MMX – Feature Selection</vt:lpstr>
      <vt:lpstr>Hyperclass:  A Framework for Hyperspectral Data Visualization and Analysis</vt:lpstr>
      <vt:lpstr>ASD is leading the way in HPC and AI/ML for Astrophysics</vt:lpstr>
      <vt:lpstr>Deep Learning and GPU Image Classification</vt:lpstr>
      <vt:lpstr>Links and Info</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Tamkin, Glenn S. (GSFC-606.2)[InuTeq, LLC]</dc:creator>
  <cp:lastModifiedBy>Mark Carroll</cp:lastModifiedBy>
  <cp:revision>86</cp:revision>
  <dcterms:created xsi:type="dcterms:W3CDTF">2020-01-13T16:41:57Z</dcterms:created>
  <dcterms:modified xsi:type="dcterms:W3CDTF">2020-11-03T18:41:49Z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0x0101002BD1E2BB92CBC144967077C2021A537D</vt:lpwstr>
  </property>
</Properties>
</file>