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755" r:id="rId4"/>
  </p:sldMasterIdLst>
  <p:notesMasterIdLst>
    <p:notesMasterId r:id="rId25"/>
  </p:notesMasterIdLst>
  <p:sldIdLst>
    <p:sldId id="256" r:id="rId5"/>
    <p:sldId id="258" r:id="rId6"/>
    <p:sldId id="259" r:id="rId7"/>
    <p:sldId id="260" r:id="rId8"/>
    <p:sldId id="270" r:id="rId9"/>
    <p:sldId id="261" r:id="rId10"/>
    <p:sldId id="262" r:id="rId11"/>
    <p:sldId id="263" r:id="rId12"/>
    <p:sldId id="266" r:id="rId13"/>
    <p:sldId id="271" r:id="rId14"/>
    <p:sldId id="273" r:id="rId15"/>
    <p:sldId id="264" r:id="rId16"/>
    <p:sldId id="265" r:id="rId17"/>
    <p:sldId id="267" r:id="rId18"/>
    <p:sldId id="272" r:id="rId19"/>
    <p:sldId id="269" r:id="rId20"/>
    <p:sldId id="274" r:id="rId21"/>
    <p:sldId id="268" r:id="rId22"/>
    <p:sldId id="1644" r:id="rId23"/>
    <p:sldId id="1643" r:id="rId2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immons, Elizabeth J. (GSFC-5820)" initials="T(" lastIdx="12" clrIdx="0">
    <p:extLst>
      <p:ext uri="{19B8F6BF-5375-455C-9EA6-DF929625EA0E}">
        <p15:presenceInfo xmlns:p15="http://schemas.microsoft.com/office/powerpoint/2012/main" userId="S::ejtimmon@ndc.nasa.gov::2a78f08f-2ac8-42ec-88cb-df106d1f95ea" providerId="AD"/>
      </p:ext>
    </p:extLst>
  </p:cmAuthor>
  <p:cmAuthor id="2" name="Cudmore, Alan P. (GSFC-5820)" initials="CAP(5" lastIdx="9" clrIdx="1">
    <p:extLst>
      <p:ext uri="{19B8F6BF-5375-455C-9EA6-DF929625EA0E}">
        <p15:presenceInfo xmlns:p15="http://schemas.microsoft.com/office/powerpoint/2012/main" userId="S::acudmore@ndc.nasa.gov::91e6f315-d1c7-4a4f-be83-fb18bd54061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825EAC-0F61-9544-96FE-0629F7C5B7B0}" v="269" dt="2021-01-26T20:04:01.677"/>
    <p1510:client id="{A5C3DF42-9C5D-4E8E-8F37-9A8A5FBAACA6}" v="12" dt="2021-01-26T22:05:49.572"/>
    <p1510:client id="{A7005BA9-60BA-41DD-A36E-6B79F1843F1F}" v="2" dt="2021-01-27T14:07:47.827"/>
    <p1510:client id="{D272B297-DEB2-47A3-B8D8-B9AF2A687C07}" v="35" dt="2021-01-27T14:25:50.71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79"/>
    <p:restoredTop sz="94694"/>
  </p:normalViewPr>
  <p:slideViewPr>
    <p:cSldViewPr snapToGrid="0">
      <p:cViewPr varScale="1">
        <p:scale>
          <a:sx n="86" d="100"/>
          <a:sy n="86" d="100"/>
        </p:scale>
        <p:origin x="572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A7005BA9-60BA-41DD-A36E-6B79F1843F1F}"/>
    <pc:docChg chg="">
      <pc:chgData name="" userId="" providerId="" clId="Web-{A7005BA9-60BA-41DD-A36E-6B79F1843F1F}" dt="2021-01-27T14:07:47.827" v="1"/>
      <pc:docMkLst>
        <pc:docMk/>
      </pc:docMkLst>
      <pc:sldChg chg="addCm">
        <pc:chgData name="" userId="" providerId="" clId="Web-{A7005BA9-60BA-41DD-A36E-6B79F1843F1F}" dt="2021-01-27T14:06:33.449" v="0"/>
        <pc:sldMkLst>
          <pc:docMk/>
          <pc:sldMk cId="0" sldId="260"/>
        </pc:sldMkLst>
      </pc:sldChg>
      <pc:sldChg chg="addCm">
        <pc:chgData name="" userId="" providerId="" clId="Web-{A7005BA9-60BA-41DD-A36E-6B79F1843F1F}" dt="2021-01-27T14:07:47.827" v="1"/>
        <pc:sldMkLst>
          <pc:docMk/>
          <pc:sldMk cId="0" sldId="266"/>
        </pc:sldMkLst>
      </pc:sldChg>
    </pc:docChg>
  </pc:docChgLst>
  <pc:docChgLst>
    <pc:chgData clId="Web-{A5C3DF42-9C5D-4E8E-8F37-9A8A5FBAACA6}"/>
    <pc:docChg chg="modSld">
      <pc:chgData name="" userId="" providerId="" clId="Web-{A5C3DF42-9C5D-4E8E-8F37-9A8A5FBAACA6}" dt="2021-01-26T22:05:49.572" v="11"/>
      <pc:docMkLst>
        <pc:docMk/>
      </pc:docMkLst>
      <pc:sldChg chg="modSp">
        <pc:chgData name="" userId="" providerId="" clId="Web-{A5C3DF42-9C5D-4E8E-8F37-9A8A5FBAACA6}" dt="2021-01-26T21:38:02.380" v="0" actId="14100"/>
        <pc:sldMkLst>
          <pc:docMk/>
          <pc:sldMk cId="0" sldId="259"/>
        </pc:sldMkLst>
        <pc:spChg chg="mod">
          <ac:chgData name="" userId="" providerId="" clId="Web-{A5C3DF42-9C5D-4E8E-8F37-9A8A5FBAACA6}" dt="2021-01-26T21:38:02.380" v="0" actId="14100"/>
          <ac:spMkLst>
            <pc:docMk/>
            <pc:sldMk cId="0" sldId="259"/>
            <ac:spMk id="73" creationId="{00000000-0000-0000-0000-000000000000}"/>
          </ac:spMkLst>
        </pc:spChg>
      </pc:sldChg>
      <pc:sldChg chg="addCm">
        <pc:chgData name="" userId="" providerId="" clId="Web-{A5C3DF42-9C5D-4E8E-8F37-9A8A5FBAACA6}" dt="2021-01-26T21:39:36.507" v="1"/>
        <pc:sldMkLst>
          <pc:docMk/>
          <pc:sldMk cId="0" sldId="260"/>
        </pc:sldMkLst>
      </pc:sldChg>
      <pc:sldChg chg="addCm">
        <pc:chgData name="" userId="" providerId="" clId="Web-{A5C3DF42-9C5D-4E8E-8F37-9A8A5FBAACA6}" dt="2021-01-26T21:54:52.730" v="5"/>
        <pc:sldMkLst>
          <pc:docMk/>
          <pc:sldMk cId="0" sldId="263"/>
        </pc:sldMkLst>
      </pc:sldChg>
      <pc:sldChg chg="addCm">
        <pc:chgData name="" userId="" providerId="" clId="Web-{A5C3DF42-9C5D-4E8E-8F37-9A8A5FBAACA6}" dt="2021-01-26T22:05:49.572" v="11"/>
        <pc:sldMkLst>
          <pc:docMk/>
          <pc:sldMk cId="0" sldId="266"/>
        </pc:sldMkLst>
      </pc:sldChg>
      <pc:sldChg chg="addCm">
        <pc:chgData name="" userId="" providerId="" clId="Web-{A5C3DF42-9C5D-4E8E-8F37-9A8A5FBAACA6}" dt="2021-01-26T21:54:27.495" v="4"/>
        <pc:sldMkLst>
          <pc:docMk/>
          <pc:sldMk cId="3653382160" sldId="270"/>
        </pc:sldMkLst>
      </pc:sldChg>
      <pc:sldChg chg="modSp addCm">
        <pc:chgData name="" userId="" providerId="" clId="Web-{A5C3DF42-9C5D-4E8E-8F37-9A8A5FBAACA6}" dt="2021-01-26T22:03:19.084" v="10"/>
        <pc:sldMkLst>
          <pc:docMk/>
          <pc:sldMk cId="1150976908" sldId="272"/>
        </pc:sldMkLst>
        <pc:graphicFrameChg chg="mod">
          <ac:chgData name="" userId="" providerId="" clId="Web-{A5C3DF42-9C5D-4E8E-8F37-9A8A5FBAACA6}" dt="2021-01-26T22:02:43.099" v="9" actId="1076"/>
          <ac:graphicFrameMkLst>
            <pc:docMk/>
            <pc:sldMk cId="1150976908" sldId="272"/>
            <ac:graphicFrameMk id="5" creationId="{444D07ED-CFC6-C54B-A8A1-BBC74F57F5D5}"/>
          </ac:graphicFrameMkLst>
        </pc:graphicFrameChg>
      </pc:sldChg>
    </pc:docChg>
  </pc:docChgLst>
  <pc:docChgLst>
    <pc:chgData clId="Web-{D272B297-DEB2-47A3-B8D8-B9AF2A687C07}"/>
    <pc:docChg chg="modSld">
      <pc:chgData name="" userId="" providerId="" clId="Web-{D272B297-DEB2-47A3-B8D8-B9AF2A687C07}" dt="2021-01-27T14:25:50.719" v="33"/>
      <pc:docMkLst>
        <pc:docMk/>
      </pc:docMkLst>
      <pc:sldChg chg="modSp">
        <pc:chgData name="" userId="" providerId="" clId="Web-{D272B297-DEB2-47A3-B8D8-B9AF2A687C07}" dt="2021-01-27T14:25:50.719" v="33"/>
        <pc:sldMkLst>
          <pc:docMk/>
          <pc:sldMk cId="0" sldId="256"/>
        </pc:sldMkLst>
        <pc:spChg chg="mod">
          <ac:chgData name="" userId="" providerId="" clId="Web-{D272B297-DEB2-47A3-B8D8-B9AF2A687C07}" dt="2021-01-27T14:25:50.719" v="33"/>
          <ac:spMkLst>
            <pc:docMk/>
            <pc:sldMk cId="0" sldId="256"/>
            <ac:spMk id="54" creationId="{00000000-0000-0000-0000-000000000000}"/>
          </ac:spMkLst>
        </pc:spChg>
      </pc:sldChg>
      <pc:sldChg chg="modSp">
        <pc:chgData name="" userId="" providerId="" clId="Web-{D272B297-DEB2-47A3-B8D8-B9AF2A687C07}" dt="2021-01-27T14:25:26.062" v="30" actId="20577"/>
        <pc:sldMkLst>
          <pc:docMk/>
          <pc:sldMk cId="0" sldId="260"/>
        </pc:sldMkLst>
        <pc:spChg chg="mod">
          <ac:chgData name="" userId="" providerId="" clId="Web-{D272B297-DEB2-47A3-B8D8-B9AF2A687C07}" dt="2021-01-27T14:25:26.062" v="30" actId="20577"/>
          <ac:spMkLst>
            <pc:docMk/>
            <pc:sldMk cId="0" sldId="260"/>
            <ac:spMk id="79" creationId="{00000000-0000-0000-0000-000000000000}"/>
          </ac:spMkLst>
        </pc:spChg>
      </pc:sldChg>
      <pc:sldChg chg="modSp addCm">
        <pc:chgData name="" userId="" providerId="" clId="Web-{D272B297-DEB2-47A3-B8D8-B9AF2A687C07}" dt="2021-01-27T14:24:25.998" v="25" actId="20577"/>
        <pc:sldMkLst>
          <pc:docMk/>
          <pc:sldMk cId="0" sldId="266"/>
        </pc:sldMkLst>
        <pc:spChg chg="mod">
          <ac:chgData name="" userId="" providerId="" clId="Web-{D272B297-DEB2-47A3-B8D8-B9AF2A687C07}" dt="2021-01-27T14:24:25.998" v="25" actId="20577"/>
          <ac:spMkLst>
            <pc:docMk/>
            <pc:sldMk cId="0" sldId="266"/>
            <ac:spMk id="171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1facea966d20f25c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1facea966d20f25c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009465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1facea966d20f25c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1facea966d20f25c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846764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b661d7c4fb_1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b661d7c4fb_1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b728b8ddb7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b728b8ddb7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6ecf92b84767bd2b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6ecf92b84767bd2b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6ecf92b84767bd2b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6ecf92b84767bd2b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4682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6ecf92b84767bd2b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6ecf92b84767bd2b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439737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6ecf92b84767bd2b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6ecf92b84767bd2b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965080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6ecf92b84767bd2b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6ecf92b84767bd2b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482460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facea966d20f25c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facea966d20f25c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6ecf92b84767bd2b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6ecf92b84767bd2b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facea966d20f25c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1facea966d20f25c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facea966d20f25c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1facea966d20f25c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010576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b661d7c4fb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b661d7c4fb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b661d7c4fb_1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b661d7c4fb_1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b661d7c4f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b661d7c4f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1facea966d20f25c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1facea966d20f25c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457201"/>
            <a:ext cx="6507167" cy="2400300"/>
          </a:xfrm>
        </p:spPr>
        <p:txBody>
          <a:bodyPr anchor="b">
            <a:normAutofit/>
          </a:bodyPr>
          <a:lstStyle>
            <a:lvl1pPr algn="ctr">
              <a:defRPr sz="36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2914650"/>
            <a:ext cx="6507167" cy="1428750"/>
          </a:xfrm>
        </p:spPr>
        <p:txBody>
          <a:bodyPr anchor="t">
            <a:normAutofit/>
          </a:bodyPr>
          <a:lstStyle>
            <a:lvl1pPr marL="0" indent="0" algn="ctr">
              <a:buNone/>
              <a:defRPr sz="1575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BFB000F-8B1A-8F4D-8829-3DAC58708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933C0-317D-8848-B7B0-42B3182C522F}" type="datetime1">
              <a:rPr lang="en-US" smtClean="0"/>
              <a:t>2/5/2021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68CEFAD-132D-C84F-9F88-BB4B86A22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A025CEE-4CCF-4D4A-9A86-506955053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238C4D4-DD5F-584D-ABD6-1C013B2CF3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643" y="194770"/>
            <a:ext cx="1029473" cy="85583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54A150C-6A71-1E49-A573-9F0C710CE51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8321" y="792683"/>
            <a:ext cx="1127795" cy="112779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3581DB1-08D8-4D4F-BE90-4AB8EA6D324A}"/>
              </a:ext>
            </a:extLst>
          </p:cNvPr>
          <p:cNvSpPr txBox="1"/>
          <p:nvPr userDrawn="1"/>
        </p:nvSpPr>
        <p:spPr>
          <a:xfrm>
            <a:off x="217884" y="161062"/>
            <a:ext cx="32803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>
                <a:solidFill>
                  <a:schemeClr val="tx1"/>
                </a:solidFill>
              </a:rPr>
              <a:t>National Aeronautics and Space</a:t>
            </a:r>
            <a:r>
              <a:rPr lang="en-US" sz="1050" baseline="0">
                <a:solidFill>
                  <a:schemeClr val="tx1"/>
                </a:solidFill>
              </a:rPr>
              <a:t> Administration</a:t>
            </a:r>
            <a:endParaRPr lang="en-US" sz="10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286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2882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C24E2ED-870B-F14F-B266-01B91738DC1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11700" y="1152475"/>
            <a:ext cx="8634899" cy="3434542"/>
          </a:xfrm>
        </p:spPr>
        <p:txBody>
          <a:bodyPr anchor="ctr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83178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2882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260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Font typeface="Wingdings" pitchFamily="2" charset="2"/>
              <a:buChar char="§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855225"/>
            <a:ext cx="548700" cy="20159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BDC8364-FCF5-E240-8028-00FE440DBC2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686299" y="1152475"/>
            <a:ext cx="4260300" cy="3434542"/>
          </a:xfrm>
        </p:spPr>
        <p:txBody>
          <a:bodyPr anchor="ctr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180835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A1F0CAA-180C-BA4F-9D32-3320C5215C50}"/>
              </a:ext>
            </a:extLst>
          </p:cNvPr>
          <p:cNvSpPr txBox="1"/>
          <p:nvPr userDrawn="1"/>
        </p:nvSpPr>
        <p:spPr>
          <a:xfrm>
            <a:off x="266701" y="4823775"/>
            <a:ext cx="785793" cy="196208"/>
          </a:xfrm>
          <a:prstGeom prst="rect">
            <a:avLst/>
          </a:prstGeom>
          <a:noFill/>
          <a:effectLst/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900" b="1">
                <a:effectLst/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latin typeface="Arial" charset="0"/>
                <a:ea typeface="ＭＳ Ｐゴシック" charset="0"/>
              </a:defRPr>
            </a:lvl2pPr>
            <a:lvl3pPr>
              <a:defRPr>
                <a:latin typeface="Arial" charset="0"/>
                <a:ea typeface="ＭＳ Ｐゴシック" charset="0"/>
              </a:defRPr>
            </a:lvl3pPr>
            <a:lvl4pPr>
              <a:defRPr>
                <a:latin typeface="Arial" charset="0"/>
                <a:ea typeface="ＭＳ Ｐゴシック" charset="0"/>
              </a:defRPr>
            </a:lvl4pPr>
            <a:lvl5pPr>
              <a:defRPr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charset="0"/>
              </a:defRPr>
            </a:lvl9pPr>
          </a:lstStyle>
          <a:p>
            <a:pPr lvl="0"/>
            <a:r>
              <a:rPr lang="en-US" sz="675" err="1"/>
              <a:t>www.nasa.gov</a:t>
            </a:r>
            <a:endParaRPr lang="en-US" sz="675"/>
          </a:p>
        </p:txBody>
      </p:sp>
      <p:sp>
        <p:nvSpPr>
          <p:cNvPr id="12349" name="Rectangle 61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1" y="658216"/>
            <a:ext cx="9143999" cy="581258"/>
          </a:xfrm>
          <a:prstGeom prst="rect">
            <a:avLst/>
          </a:prstGeom>
          <a:effectLst/>
        </p:spPr>
        <p:txBody>
          <a:bodyPr/>
          <a:lstStyle>
            <a:lvl1pPr algn="l">
              <a:lnSpc>
                <a:spcPct val="100000"/>
              </a:lnSpc>
              <a:defRPr sz="2400" b="1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Century Gothic" panose="020B0502020202020204" pitchFamily="34" charset="0"/>
                <a:cs typeface="Arial"/>
              </a:defRPr>
            </a:lvl1pPr>
          </a:lstStyle>
          <a:p>
            <a:r>
              <a:rPr lang="en-US"/>
              <a:t/>
            </a:r>
            <a:br>
              <a:rPr lang="en-US"/>
            </a:br>
            <a:r>
              <a:rPr lang="en-US"/>
              <a:t>Click to edit Master title style</a:t>
            </a:r>
            <a:br>
              <a:rPr lang="en-US"/>
            </a:br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1837" y="148444"/>
            <a:ext cx="914883" cy="760573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145473" y="415637"/>
            <a:ext cx="5257800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25">
                <a:solidFill>
                  <a:schemeClr val="tx1"/>
                </a:solidFill>
              </a:rPr>
              <a:t>National Aeronautics and Space</a:t>
            </a:r>
            <a:r>
              <a:rPr lang="en-US" sz="825" baseline="0">
                <a:solidFill>
                  <a:schemeClr val="tx1"/>
                </a:solidFill>
              </a:rPr>
              <a:t> Administration</a:t>
            </a:r>
            <a:endParaRPr lang="en-US" sz="825">
              <a:solidFill>
                <a:schemeClr val="tx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033" y="658531"/>
            <a:ext cx="925001" cy="925001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23850" y="1457294"/>
            <a:ext cx="8537652" cy="323853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Gill Sans MT" panose="020B05020201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Gill Sans MT" panose="020B05020201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Gill Sans MT" panose="020B05020201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Gill Sans MT" panose="020B05020201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Gill Sans MT" panose="020B05020201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930475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D1B67-AD94-8142-AFF9-F576B1731728}" type="datetime1">
              <a:rPr lang="en-US" smtClean="0"/>
              <a:t>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523046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3260" y="2481436"/>
            <a:ext cx="6515100" cy="1101600"/>
          </a:xfrm>
        </p:spPr>
        <p:txBody>
          <a:bodyPr anchor="b"/>
          <a:lstStyle>
            <a:lvl1pPr algn="r">
              <a:defRPr sz="3000" b="0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13259" y="3583036"/>
            <a:ext cx="6515101" cy="645300"/>
          </a:xfrm>
        </p:spPr>
        <p:txBody>
          <a:bodyPr anchor="t">
            <a:normAutofit/>
          </a:bodyPr>
          <a:lstStyle>
            <a:lvl1pPr marL="0" indent="0" algn="r">
              <a:buNone/>
              <a:defRPr sz="15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92383-A10B-594F-B4AC-272DE26B3759}" type="datetime1">
              <a:rPr lang="en-US" smtClean="0"/>
              <a:t>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E3F25F1-14FB-4944-9B9A-8BDABF43C5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643" y="194770"/>
            <a:ext cx="1029473" cy="85583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8CFB187-CE11-104A-B3A4-B5D0559E735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8321" y="792683"/>
            <a:ext cx="1127795" cy="112779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EAC7574-2F1B-1640-BB54-60833D6D383D}"/>
              </a:ext>
            </a:extLst>
          </p:cNvPr>
          <p:cNvSpPr txBox="1"/>
          <p:nvPr userDrawn="1"/>
        </p:nvSpPr>
        <p:spPr>
          <a:xfrm>
            <a:off x="217884" y="161062"/>
            <a:ext cx="32803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>
                <a:solidFill>
                  <a:schemeClr val="tx1"/>
                </a:solidFill>
              </a:rPr>
              <a:t>National Aeronautics and Space</a:t>
            </a:r>
            <a:r>
              <a:rPr lang="en-US" sz="1050" baseline="0">
                <a:solidFill>
                  <a:schemeClr val="tx1"/>
                </a:solidFill>
              </a:rPr>
              <a:t> Administration</a:t>
            </a:r>
            <a:endParaRPr lang="en-US" sz="10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778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78011-33D6-5748-BD17-A1F0928BBE4A}" type="datetime1">
              <a:rPr lang="en-US" smtClean="0"/>
              <a:t>2/5/2021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55250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1">
            <a:extLst>
              <a:ext uri="{FF2B5EF4-FFF2-40B4-BE49-F238E27FC236}">
                <a16:creationId xmlns:a16="http://schemas.microsoft.com/office/drawing/2014/main" id="{8695CFE6-8356-254F-BEBD-65792174040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000265" y="-2000258"/>
            <a:ext cx="5143500" cy="9143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6" name="Freeform: Shape 75">
            <a:extLst>
              <a:ext uri="{FF2B5EF4-FFF2-40B4-BE49-F238E27FC236}">
                <a16:creationId xmlns:a16="http://schemas.microsoft.com/office/drawing/2014/main" id="{70D4D08A-5564-0342-B49A-AC71E2028DE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099511" y="-4099518"/>
            <a:ext cx="944984" cy="9144003"/>
          </a:xfrm>
          <a:custGeom>
            <a:avLst/>
            <a:gdLst>
              <a:gd name="connsiteX0" fmla="*/ 0 w 6088489"/>
              <a:gd name="connsiteY0" fmla="*/ 0 h 6858002"/>
              <a:gd name="connsiteX1" fmla="*/ 3563332 w 6088489"/>
              <a:gd name="connsiteY1" fmla="*/ 0 h 6858002"/>
              <a:gd name="connsiteX2" fmla="*/ 3563332 w 6088489"/>
              <a:gd name="connsiteY2" fmla="*/ 3 h 6858002"/>
              <a:gd name="connsiteX3" fmla="*/ 5842099 w 6088489"/>
              <a:gd name="connsiteY3" fmla="*/ 3 h 6858002"/>
              <a:gd name="connsiteX4" fmla="*/ 5842099 w 6088489"/>
              <a:gd name="connsiteY4" fmla="*/ 4 h 6858002"/>
              <a:gd name="connsiteX5" fmla="*/ 5835346 w 6088489"/>
              <a:gd name="connsiteY5" fmla="*/ 4 h 6858002"/>
              <a:gd name="connsiteX6" fmla="*/ 5841229 w 6088489"/>
              <a:gd name="connsiteY6" fmla="*/ 40466 h 6858002"/>
              <a:gd name="connsiteX7" fmla="*/ 5858543 w 6088489"/>
              <a:gd name="connsiteY7" fmla="*/ 159110 h 6858002"/>
              <a:gd name="connsiteX8" fmla="*/ 5870645 w 6088489"/>
              <a:gd name="connsiteY8" fmla="*/ 245521 h 6858002"/>
              <a:gd name="connsiteX9" fmla="*/ 5883420 w 6088489"/>
              <a:gd name="connsiteY9" fmla="*/ 348391 h 6858002"/>
              <a:gd name="connsiteX10" fmla="*/ 5898716 w 6088489"/>
              <a:gd name="connsiteY10" fmla="*/ 470463 h 6858002"/>
              <a:gd name="connsiteX11" fmla="*/ 5914853 w 6088489"/>
              <a:gd name="connsiteY11" fmla="*/ 605566 h 6858002"/>
              <a:gd name="connsiteX12" fmla="*/ 5931830 w 6088489"/>
              <a:gd name="connsiteY12" fmla="*/ 757813 h 6858002"/>
              <a:gd name="connsiteX13" fmla="*/ 5949815 w 6088489"/>
              <a:gd name="connsiteY13" fmla="*/ 923777 h 6858002"/>
              <a:gd name="connsiteX14" fmla="*/ 5967801 w 6088489"/>
              <a:gd name="connsiteY14" fmla="*/ 1104142 h 6858002"/>
              <a:gd name="connsiteX15" fmla="*/ 5986122 w 6088489"/>
              <a:gd name="connsiteY15" fmla="*/ 1296166 h 6858002"/>
              <a:gd name="connsiteX16" fmla="*/ 6003099 w 6088489"/>
              <a:gd name="connsiteY16" fmla="*/ 1503278 h 6858002"/>
              <a:gd name="connsiteX17" fmla="*/ 6019404 w 6088489"/>
              <a:gd name="connsiteY17" fmla="*/ 1719991 h 6858002"/>
              <a:gd name="connsiteX18" fmla="*/ 6034196 w 6088489"/>
              <a:gd name="connsiteY18" fmla="*/ 1949048 h 6858002"/>
              <a:gd name="connsiteX19" fmla="*/ 6048315 w 6088489"/>
              <a:gd name="connsiteY19" fmla="*/ 2187706 h 6858002"/>
              <a:gd name="connsiteX20" fmla="*/ 6061595 w 6088489"/>
              <a:gd name="connsiteY20" fmla="*/ 2436652 h 6858002"/>
              <a:gd name="connsiteX21" fmla="*/ 6066301 w 6088489"/>
              <a:gd name="connsiteY21" fmla="*/ 2564211 h 6858002"/>
              <a:gd name="connsiteX22" fmla="*/ 6071512 w 6088489"/>
              <a:gd name="connsiteY22" fmla="*/ 2694512 h 6858002"/>
              <a:gd name="connsiteX23" fmla="*/ 6076386 w 6088489"/>
              <a:gd name="connsiteY23" fmla="*/ 2826871 h 6858002"/>
              <a:gd name="connsiteX24" fmla="*/ 6079580 w 6088489"/>
              <a:gd name="connsiteY24" fmla="*/ 2959917 h 6858002"/>
              <a:gd name="connsiteX25" fmla="*/ 6082438 w 6088489"/>
              <a:gd name="connsiteY25" fmla="*/ 3095705 h 6858002"/>
              <a:gd name="connsiteX26" fmla="*/ 6085463 w 6088489"/>
              <a:gd name="connsiteY26" fmla="*/ 3232865 h 6858002"/>
              <a:gd name="connsiteX27" fmla="*/ 6087480 w 6088489"/>
              <a:gd name="connsiteY27" fmla="*/ 3372768 h 6858002"/>
              <a:gd name="connsiteX28" fmla="*/ 6087480 w 6088489"/>
              <a:gd name="connsiteY28" fmla="*/ 3514043 h 6858002"/>
              <a:gd name="connsiteX29" fmla="*/ 6088489 w 6088489"/>
              <a:gd name="connsiteY29" fmla="*/ 3656689 h 6858002"/>
              <a:gd name="connsiteX30" fmla="*/ 6087480 w 6088489"/>
              <a:gd name="connsiteY30" fmla="*/ 3800707 h 6858002"/>
              <a:gd name="connsiteX31" fmla="*/ 6085463 w 6088489"/>
              <a:gd name="connsiteY31" fmla="*/ 3946783 h 6858002"/>
              <a:gd name="connsiteX32" fmla="*/ 6083614 w 6088489"/>
              <a:gd name="connsiteY32" fmla="*/ 4092858 h 6858002"/>
              <a:gd name="connsiteX33" fmla="*/ 6079580 w 6088489"/>
              <a:gd name="connsiteY33" fmla="*/ 4240991 h 6858002"/>
              <a:gd name="connsiteX34" fmla="*/ 6075378 w 6088489"/>
              <a:gd name="connsiteY34" fmla="*/ 4390495 h 6858002"/>
              <a:gd name="connsiteX35" fmla="*/ 6070503 w 6088489"/>
              <a:gd name="connsiteY35" fmla="*/ 4540000 h 6858002"/>
              <a:gd name="connsiteX36" fmla="*/ 6063612 w 6088489"/>
              <a:gd name="connsiteY36" fmla="*/ 4690876 h 6858002"/>
              <a:gd name="connsiteX37" fmla="*/ 6055375 w 6088489"/>
              <a:gd name="connsiteY37" fmla="*/ 4843123 h 6858002"/>
              <a:gd name="connsiteX38" fmla="*/ 6047475 w 6088489"/>
              <a:gd name="connsiteY38" fmla="*/ 4996057 h 6858002"/>
              <a:gd name="connsiteX39" fmla="*/ 6037390 w 6088489"/>
              <a:gd name="connsiteY39" fmla="*/ 5148990 h 6858002"/>
              <a:gd name="connsiteX40" fmla="*/ 6025287 w 6088489"/>
              <a:gd name="connsiteY40" fmla="*/ 5303981 h 6858002"/>
              <a:gd name="connsiteX41" fmla="*/ 6013185 w 6088489"/>
              <a:gd name="connsiteY41" fmla="*/ 5456914 h 6858002"/>
              <a:gd name="connsiteX42" fmla="*/ 5999233 w 6088489"/>
              <a:gd name="connsiteY42" fmla="*/ 5612591 h 6858002"/>
              <a:gd name="connsiteX43" fmla="*/ 5983937 w 6088489"/>
              <a:gd name="connsiteY43" fmla="*/ 5768953 h 6858002"/>
              <a:gd name="connsiteX44" fmla="*/ 5967801 w 6088489"/>
              <a:gd name="connsiteY44" fmla="*/ 5923258 h 6858002"/>
              <a:gd name="connsiteX45" fmla="*/ 5948975 w 6088489"/>
              <a:gd name="connsiteY45" fmla="*/ 6079621 h 6858002"/>
              <a:gd name="connsiteX46" fmla="*/ 5928804 w 6088489"/>
              <a:gd name="connsiteY46" fmla="*/ 6235297 h 6858002"/>
              <a:gd name="connsiteX47" fmla="*/ 5908801 w 6088489"/>
              <a:gd name="connsiteY47" fmla="*/ 6391660 h 6858002"/>
              <a:gd name="connsiteX48" fmla="*/ 5885437 w 6088489"/>
              <a:gd name="connsiteY48" fmla="*/ 6547336 h 6858002"/>
              <a:gd name="connsiteX49" fmla="*/ 5861568 w 6088489"/>
              <a:gd name="connsiteY49" fmla="*/ 6702327 h 6858002"/>
              <a:gd name="connsiteX50" fmla="*/ 5836524 w 6088489"/>
              <a:gd name="connsiteY50" fmla="*/ 6858002 h 6858002"/>
              <a:gd name="connsiteX51" fmla="*/ 3563332 w 6088489"/>
              <a:gd name="connsiteY51" fmla="*/ 6858002 h 6858002"/>
              <a:gd name="connsiteX52" fmla="*/ 1223490 w 6088489"/>
              <a:gd name="connsiteY52" fmla="*/ 6858002 h 6858002"/>
              <a:gd name="connsiteX53" fmla="*/ 0 w 6088489"/>
              <a:gd name="connsiteY53" fmla="*/ 6858002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6088489" h="6858002">
                <a:moveTo>
                  <a:pt x="0" y="0"/>
                </a:moveTo>
                <a:lnTo>
                  <a:pt x="3563332" y="0"/>
                </a:lnTo>
                <a:lnTo>
                  <a:pt x="3563332" y="3"/>
                </a:lnTo>
                <a:lnTo>
                  <a:pt x="5842099" y="3"/>
                </a:lnTo>
                <a:lnTo>
                  <a:pt x="5842099" y="4"/>
                </a:lnTo>
                <a:lnTo>
                  <a:pt x="5835346" y="4"/>
                </a:lnTo>
                <a:lnTo>
                  <a:pt x="5841229" y="40466"/>
                </a:lnTo>
                <a:lnTo>
                  <a:pt x="5858543" y="159110"/>
                </a:lnTo>
                <a:lnTo>
                  <a:pt x="5870645" y="245521"/>
                </a:lnTo>
                <a:lnTo>
                  <a:pt x="5883420" y="348391"/>
                </a:lnTo>
                <a:lnTo>
                  <a:pt x="5898716" y="470463"/>
                </a:lnTo>
                <a:lnTo>
                  <a:pt x="5914853" y="605566"/>
                </a:lnTo>
                <a:lnTo>
                  <a:pt x="5931830" y="757813"/>
                </a:lnTo>
                <a:lnTo>
                  <a:pt x="5949815" y="923777"/>
                </a:lnTo>
                <a:lnTo>
                  <a:pt x="5967801" y="1104142"/>
                </a:lnTo>
                <a:lnTo>
                  <a:pt x="5986122" y="1296166"/>
                </a:lnTo>
                <a:lnTo>
                  <a:pt x="6003099" y="1503278"/>
                </a:lnTo>
                <a:lnTo>
                  <a:pt x="6019404" y="1719991"/>
                </a:lnTo>
                <a:lnTo>
                  <a:pt x="6034196" y="1949048"/>
                </a:lnTo>
                <a:lnTo>
                  <a:pt x="6048315" y="2187706"/>
                </a:lnTo>
                <a:lnTo>
                  <a:pt x="6061595" y="2436652"/>
                </a:lnTo>
                <a:lnTo>
                  <a:pt x="6066301" y="2564211"/>
                </a:lnTo>
                <a:lnTo>
                  <a:pt x="6071512" y="2694512"/>
                </a:lnTo>
                <a:lnTo>
                  <a:pt x="6076386" y="2826871"/>
                </a:lnTo>
                <a:lnTo>
                  <a:pt x="6079580" y="2959917"/>
                </a:lnTo>
                <a:lnTo>
                  <a:pt x="6082438" y="3095705"/>
                </a:lnTo>
                <a:lnTo>
                  <a:pt x="6085463" y="3232865"/>
                </a:lnTo>
                <a:lnTo>
                  <a:pt x="6087480" y="3372768"/>
                </a:lnTo>
                <a:lnTo>
                  <a:pt x="6087480" y="3514043"/>
                </a:lnTo>
                <a:lnTo>
                  <a:pt x="6088489" y="3656689"/>
                </a:lnTo>
                <a:lnTo>
                  <a:pt x="6087480" y="3800707"/>
                </a:lnTo>
                <a:lnTo>
                  <a:pt x="6085463" y="3946783"/>
                </a:lnTo>
                <a:lnTo>
                  <a:pt x="6083614" y="4092858"/>
                </a:lnTo>
                <a:lnTo>
                  <a:pt x="6079580" y="4240991"/>
                </a:lnTo>
                <a:lnTo>
                  <a:pt x="6075378" y="4390495"/>
                </a:lnTo>
                <a:lnTo>
                  <a:pt x="6070503" y="4540000"/>
                </a:lnTo>
                <a:lnTo>
                  <a:pt x="6063612" y="4690876"/>
                </a:lnTo>
                <a:lnTo>
                  <a:pt x="6055375" y="4843123"/>
                </a:lnTo>
                <a:lnTo>
                  <a:pt x="6047475" y="4996057"/>
                </a:lnTo>
                <a:lnTo>
                  <a:pt x="6037390" y="5148990"/>
                </a:lnTo>
                <a:lnTo>
                  <a:pt x="6025287" y="5303981"/>
                </a:lnTo>
                <a:lnTo>
                  <a:pt x="6013185" y="5456914"/>
                </a:lnTo>
                <a:lnTo>
                  <a:pt x="5999233" y="5612591"/>
                </a:lnTo>
                <a:lnTo>
                  <a:pt x="5983937" y="5768953"/>
                </a:lnTo>
                <a:lnTo>
                  <a:pt x="5967801" y="5923258"/>
                </a:lnTo>
                <a:lnTo>
                  <a:pt x="5948975" y="6079621"/>
                </a:lnTo>
                <a:lnTo>
                  <a:pt x="5928804" y="6235297"/>
                </a:lnTo>
                <a:lnTo>
                  <a:pt x="5908801" y="6391660"/>
                </a:lnTo>
                <a:lnTo>
                  <a:pt x="5885437" y="6547336"/>
                </a:lnTo>
                <a:lnTo>
                  <a:pt x="5861568" y="6702327"/>
                </a:lnTo>
                <a:lnTo>
                  <a:pt x="5836524" y="6858002"/>
                </a:lnTo>
                <a:lnTo>
                  <a:pt x="3563332" y="6858002"/>
                </a:lnTo>
                <a:lnTo>
                  <a:pt x="1223490" y="6858002"/>
                </a:lnTo>
                <a:lnTo>
                  <a:pt x="0" y="6858002"/>
                </a:lnTo>
                <a:close/>
              </a:path>
            </a:pathLst>
          </a:custGeom>
          <a:ln w="44450">
            <a:gradFill>
              <a:gsLst>
                <a:gs pos="5000">
                  <a:schemeClr val="bg2">
                    <a:alpha val="65000"/>
                  </a:schemeClr>
                </a:gs>
                <a:gs pos="98000">
                  <a:schemeClr val="bg2">
                    <a:lumMod val="75000"/>
                    <a:alpha val="55000"/>
                  </a:schemeClr>
                </a:gs>
              </a:gsLst>
              <a:lin ang="5400000" scaled="1"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Google Shape;18;p4">
            <a:extLst>
              <a:ext uri="{FF2B5EF4-FFF2-40B4-BE49-F238E27FC236}">
                <a16:creationId xmlns:a16="http://schemas.microsoft.com/office/drawing/2014/main" id="{FAA8279D-0972-C445-B169-E879E7301F4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26208" y="1064217"/>
            <a:ext cx="8710402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Font typeface="Wingdings" pitchFamily="2" charset="2"/>
              <a:buChar char="§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" name="Google Shape;19;p4">
            <a:extLst>
              <a:ext uri="{FF2B5EF4-FFF2-40B4-BE49-F238E27FC236}">
                <a16:creationId xmlns:a16="http://schemas.microsoft.com/office/drawing/2014/main" id="{7A225B7C-7BC1-D046-B1A1-6654B0B9061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" name="Google Shape;17;p4">
            <a:extLst>
              <a:ext uri="{FF2B5EF4-FFF2-40B4-BE49-F238E27FC236}">
                <a16:creationId xmlns:a16="http://schemas.microsoft.com/office/drawing/2014/main" id="{67788966-EA56-184E-A228-ADFDE2F30A5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0715" y="189676"/>
            <a:ext cx="8805883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33008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1">
            <a:extLst>
              <a:ext uri="{FF2B5EF4-FFF2-40B4-BE49-F238E27FC236}">
                <a16:creationId xmlns:a16="http://schemas.microsoft.com/office/drawing/2014/main" id="{8695CFE6-8356-254F-BEBD-65792174040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000265" y="-2000258"/>
            <a:ext cx="5143500" cy="9143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6" name="Freeform: Shape 75">
            <a:extLst>
              <a:ext uri="{FF2B5EF4-FFF2-40B4-BE49-F238E27FC236}">
                <a16:creationId xmlns:a16="http://schemas.microsoft.com/office/drawing/2014/main" id="{70D4D08A-5564-0342-B49A-AC71E2028DE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099511" y="-4099518"/>
            <a:ext cx="944984" cy="9144003"/>
          </a:xfrm>
          <a:custGeom>
            <a:avLst/>
            <a:gdLst>
              <a:gd name="connsiteX0" fmla="*/ 0 w 6088489"/>
              <a:gd name="connsiteY0" fmla="*/ 0 h 6858002"/>
              <a:gd name="connsiteX1" fmla="*/ 3563332 w 6088489"/>
              <a:gd name="connsiteY1" fmla="*/ 0 h 6858002"/>
              <a:gd name="connsiteX2" fmla="*/ 3563332 w 6088489"/>
              <a:gd name="connsiteY2" fmla="*/ 3 h 6858002"/>
              <a:gd name="connsiteX3" fmla="*/ 5842099 w 6088489"/>
              <a:gd name="connsiteY3" fmla="*/ 3 h 6858002"/>
              <a:gd name="connsiteX4" fmla="*/ 5842099 w 6088489"/>
              <a:gd name="connsiteY4" fmla="*/ 4 h 6858002"/>
              <a:gd name="connsiteX5" fmla="*/ 5835346 w 6088489"/>
              <a:gd name="connsiteY5" fmla="*/ 4 h 6858002"/>
              <a:gd name="connsiteX6" fmla="*/ 5841229 w 6088489"/>
              <a:gd name="connsiteY6" fmla="*/ 40466 h 6858002"/>
              <a:gd name="connsiteX7" fmla="*/ 5858543 w 6088489"/>
              <a:gd name="connsiteY7" fmla="*/ 159110 h 6858002"/>
              <a:gd name="connsiteX8" fmla="*/ 5870645 w 6088489"/>
              <a:gd name="connsiteY8" fmla="*/ 245521 h 6858002"/>
              <a:gd name="connsiteX9" fmla="*/ 5883420 w 6088489"/>
              <a:gd name="connsiteY9" fmla="*/ 348391 h 6858002"/>
              <a:gd name="connsiteX10" fmla="*/ 5898716 w 6088489"/>
              <a:gd name="connsiteY10" fmla="*/ 470463 h 6858002"/>
              <a:gd name="connsiteX11" fmla="*/ 5914853 w 6088489"/>
              <a:gd name="connsiteY11" fmla="*/ 605566 h 6858002"/>
              <a:gd name="connsiteX12" fmla="*/ 5931830 w 6088489"/>
              <a:gd name="connsiteY12" fmla="*/ 757813 h 6858002"/>
              <a:gd name="connsiteX13" fmla="*/ 5949815 w 6088489"/>
              <a:gd name="connsiteY13" fmla="*/ 923777 h 6858002"/>
              <a:gd name="connsiteX14" fmla="*/ 5967801 w 6088489"/>
              <a:gd name="connsiteY14" fmla="*/ 1104142 h 6858002"/>
              <a:gd name="connsiteX15" fmla="*/ 5986122 w 6088489"/>
              <a:gd name="connsiteY15" fmla="*/ 1296166 h 6858002"/>
              <a:gd name="connsiteX16" fmla="*/ 6003099 w 6088489"/>
              <a:gd name="connsiteY16" fmla="*/ 1503278 h 6858002"/>
              <a:gd name="connsiteX17" fmla="*/ 6019404 w 6088489"/>
              <a:gd name="connsiteY17" fmla="*/ 1719991 h 6858002"/>
              <a:gd name="connsiteX18" fmla="*/ 6034196 w 6088489"/>
              <a:gd name="connsiteY18" fmla="*/ 1949048 h 6858002"/>
              <a:gd name="connsiteX19" fmla="*/ 6048315 w 6088489"/>
              <a:gd name="connsiteY19" fmla="*/ 2187706 h 6858002"/>
              <a:gd name="connsiteX20" fmla="*/ 6061595 w 6088489"/>
              <a:gd name="connsiteY20" fmla="*/ 2436652 h 6858002"/>
              <a:gd name="connsiteX21" fmla="*/ 6066301 w 6088489"/>
              <a:gd name="connsiteY21" fmla="*/ 2564211 h 6858002"/>
              <a:gd name="connsiteX22" fmla="*/ 6071512 w 6088489"/>
              <a:gd name="connsiteY22" fmla="*/ 2694512 h 6858002"/>
              <a:gd name="connsiteX23" fmla="*/ 6076386 w 6088489"/>
              <a:gd name="connsiteY23" fmla="*/ 2826871 h 6858002"/>
              <a:gd name="connsiteX24" fmla="*/ 6079580 w 6088489"/>
              <a:gd name="connsiteY24" fmla="*/ 2959917 h 6858002"/>
              <a:gd name="connsiteX25" fmla="*/ 6082438 w 6088489"/>
              <a:gd name="connsiteY25" fmla="*/ 3095705 h 6858002"/>
              <a:gd name="connsiteX26" fmla="*/ 6085463 w 6088489"/>
              <a:gd name="connsiteY26" fmla="*/ 3232865 h 6858002"/>
              <a:gd name="connsiteX27" fmla="*/ 6087480 w 6088489"/>
              <a:gd name="connsiteY27" fmla="*/ 3372768 h 6858002"/>
              <a:gd name="connsiteX28" fmla="*/ 6087480 w 6088489"/>
              <a:gd name="connsiteY28" fmla="*/ 3514043 h 6858002"/>
              <a:gd name="connsiteX29" fmla="*/ 6088489 w 6088489"/>
              <a:gd name="connsiteY29" fmla="*/ 3656689 h 6858002"/>
              <a:gd name="connsiteX30" fmla="*/ 6087480 w 6088489"/>
              <a:gd name="connsiteY30" fmla="*/ 3800707 h 6858002"/>
              <a:gd name="connsiteX31" fmla="*/ 6085463 w 6088489"/>
              <a:gd name="connsiteY31" fmla="*/ 3946783 h 6858002"/>
              <a:gd name="connsiteX32" fmla="*/ 6083614 w 6088489"/>
              <a:gd name="connsiteY32" fmla="*/ 4092858 h 6858002"/>
              <a:gd name="connsiteX33" fmla="*/ 6079580 w 6088489"/>
              <a:gd name="connsiteY33" fmla="*/ 4240991 h 6858002"/>
              <a:gd name="connsiteX34" fmla="*/ 6075378 w 6088489"/>
              <a:gd name="connsiteY34" fmla="*/ 4390495 h 6858002"/>
              <a:gd name="connsiteX35" fmla="*/ 6070503 w 6088489"/>
              <a:gd name="connsiteY35" fmla="*/ 4540000 h 6858002"/>
              <a:gd name="connsiteX36" fmla="*/ 6063612 w 6088489"/>
              <a:gd name="connsiteY36" fmla="*/ 4690876 h 6858002"/>
              <a:gd name="connsiteX37" fmla="*/ 6055375 w 6088489"/>
              <a:gd name="connsiteY37" fmla="*/ 4843123 h 6858002"/>
              <a:gd name="connsiteX38" fmla="*/ 6047475 w 6088489"/>
              <a:gd name="connsiteY38" fmla="*/ 4996057 h 6858002"/>
              <a:gd name="connsiteX39" fmla="*/ 6037390 w 6088489"/>
              <a:gd name="connsiteY39" fmla="*/ 5148990 h 6858002"/>
              <a:gd name="connsiteX40" fmla="*/ 6025287 w 6088489"/>
              <a:gd name="connsiteY40" fmla="*/ 5303981 h 6858002"/>
              <a:gd name="connsiteX41" fmla="*/ 6013185 w 6088489"/>
              <a:gd name="connsiteY41" fmla="*/ 5456914 h 6858002"/>
              <a:gd name="connsiteX42" fmla="*/ 5999233 w 6088489"/>
              <a:gd name="connsiteY42" fmla="*/ 5612591 h 6858002"/>
              <a:gd name="connsiteX43" fmla="*/ 5983937 w 6088489"/>
              <a:gd name="connsiteY43" fmla="*/ 5768953 h 6858002"/>
              <a:gd name="connsiteX44" fmla="*/ 5967801 w 6088489"/>
              <a:gd name="connsiteY44" fmla="*/ 5923258 h 6858002"/>
              <a:gd name="connsiteX45" fmla="*/ 5948975 w 6088489"/>
              <a:gd name="connsiteY45" fmla="*/ 6079621 h 6858002"/>
              <a:gd name="connsiteX46" fmla="*/ 5928804 w 6088489"/>
              <a:gd name="connsiteY46" fmla="*/ 6235297 h 6858002"/>
              <a:gd name="connsiteX47" fmla="*/ 5908801 w 6088489"/>
              <a:gd name="connsiteY47" fmla="*/ 6391660 h 6858002"/>
              <a:gd name="connsiteX48" fmla="*/ 5885437 w 6088489"/>
              <a:gd name="connsiteY48" fmla="*/ 6547336 h 6858002"/>
              <a:gd name="connsiteX49" fmla="*/ 5861568 w 6088489"/>
              <a:gd name="connsiteY49" fmla="*/ 6702327 h 6858002"/>
              <a:gd name="connsiteX50" fmla="*/ 5836524 w 6088489"/>
              <a:gd name="connsiteY50" fmla="*/ 6858002 h 6858002"/>
              <a:gd name="connsiteX51" fmla="*/ 3563332 w 6088489"/>
              <a:gd name="connsiteY51" fmla="*/ 6858002 h 6858002"/>
              <a:gd name="connsiteX52" fmla="*/ 1223490 w 6088489"/>
              <a:gd name="connsiteY52" fmla="*/ 6858002 h 6858002"/>
              <a:gd name="connsiteX53" fmla="*/ 0 w 6088489"/>
              <a:gd name="connsiteY53" fmla="*/ 6858002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6088489" h="6858002">
                <a:moveTo>
                  <a:pt x="0" y="0"/>
                </a:moveTo>
                <a:lnTo>
                  <a:pt x="3563332" y="0"/>
                </a:lnTo>
                <a:lnTo>
                  <a:pt x="3563332" y="3"/>
                </a:lnTo>
                <a:lnTo>
                  <a:pt x="5842099" y="3"/>
                </a:lnTo>
                <a:lnTo>
                  <a:pt x="5842099" y="4"/>
                </a:lnTo>
                <a:lnTo>
                  <a:pt x="5835346" y="4"/>
                </a:lnTo>
                <a:lnTo>
                  <a:pt x="5841229" y="40466"/>
                </a:lnTo>
                <a:lnTo>
                  <a:pt x="5858543" y="159110"/>
                </a:lnTo>
                <a:lnTo>
                  <a:pt x="5870645" y="245521"/>
                </a:lnTo>
                <a:lnTo>
                  <a:pt x="5883420" y="348391"/>
                </a:lnTo>
                <a:lnTo>
                  <a:pt x="5898716" y="470463"/>
                </a:lnTo>
                <a:lnTo>
                  <a:pt x="5914853" y="605566"/>
                </a:lnTo>
                <a:lnTo>
                  <a:pt x="5931830" y="757813"/>
                </a:lnTo>
                <a:lnTo>
                  <a:pt x="5949815" y="923777"/>
                </a:lnTo>
                <a:lnTo>
                  <a:pt x="5967801" y="1104142"/>
                </a:lnTo>
                <a:lnTo>
                  <a:pt x="5986122" y="1296166"/>
                </a:lnTo>
                <a:lnTo>
                  <a:pt x="6003099" y="1503278"/>
                </a:lnTo>
                <a:lnTo>
                  <a:pt x="6019404" y="1719991"/>
                </a:lnTo>
                <a:lnTo>
                  <a:pt x="6034196" y="1949048"/>
                </a:lnTo>
                <a:lnTo>
                  <a:pt x="6048315" y="2187706"/>
                </a:lnTo>
                <a:lnTo>
                  <a:pt x="6061595" y="2436652"/>
                </a:lnTo>
                <a:lnTo>
                  <a:pt x="6066301" y="2564211"/>
                </a:lnTo>
                <a:lnTo>
                  <a:pt x="6071512" y="2694512"/>
                </a:lnTo>
                <a:lnTo>
                  <a:pt x="6076386" y="2826871"/>
                </a:lnTo>
                <a:lnTo>
                  <a:pt x="6079580" y="2959917"/>
                </a:lnTo>
                <a:lnTo>
                  <a:pt x="6082438" y="3095705"/>
                </a:lnTo>
                <a:lnTo>
                  <a:pt x="6085463" y="3232865"/>
                </a:lnTo>
                <a:lnTo>
                  <a:pt x="6087480" y="3372768"/>
                </a:lnTo>
                <a:lnTo>
                  <a:pt x="6087480" y="3514043"/>
                </a:lnTo>
                <a:lnTo>
                  <a:pt x="6088489" y="3656689"/>
                </a:lnTo>
                <a:lnTo>
                  <a:pt x="6087480" y="3800707"/>
                </a:lnTo>
                <a:lnTo>
                  <a:pt x="6085463" y="3946783"/>
                </a:lnTo>
                <a:lnTo>
                  <a:pt x="6083614" y="4092858"/>
                </a:lnTo>
                <a:lnTo>
                  <a:pt x="6079580" y="4240991"/>
                </a:lnTo>
                <a:lnTo>
                  <a:pt x="6075378" y="4390495"/>
                </a:lnTo>
                <a:lnTo>
                  <a:pt x="6070503" y="4540000"/>
                </a:lnTo>
                <a:lnTo>
                  <a:pt x="6063612" y="4690876"/>
                </a:lnTo>
                <a:lnTo>
                  <a:pt x="6055375" y="4843123"/>
                </a:lnTo>
                <a:lnTo>
                  <a:pt x="6047475" y="4996057"/>
                </a:lnTo>
                <a:lnTo>
                  <a:pt x="6037390" y="5148990"/>
                </a:lnTo>
                <a:lnTo>
                  <a:pt x="6025287" y="5303981"/>
                </a:lnTo>
                <a:lnTo>
                  <a:pt x="6013185" y="5456914"/>
                </a:lnTo>
                <a:lnTo>
                  <a:pt x="5999233" y="5612591"/>
                </a:lnTo>
                <a:lnTo>
                  <a:pt x="5983937" y="5768953"/>
                </a:lnTo>
                <a:lnTo>
                  <a:pt x="5967801" y="5923258"/>
                </a:lnTo>
                <a:lnTo>
                  <a:pt x="5948975" y="6079621"/>
                </a:lnTo>
                <a:lnTo>
                  <a:pt x="5928804" y="6235297"/>
                </a:lnTo>
                <a:lnTo>
                  <a:pt x="5908801" y="6391660"/>
                </a:lnTo>
                <a:lnTo>
                  <a:pt x="5885437" y="6547336"/>
                </a:lnTo>
                <a:lnTo>
                  <a:pt x="5861568" y="6702327"/>
                </a:lnTo>
                <a:lnTo>
                  <a:pt x="5836524" y="6858002"/>
                </a:lnTo>
                <a:lnTo>
                  <a:pt x="3563332" y="6858002"/>
                </a:lnTo>
                <a:lnTo>
                  <a:pt x="1223490" y="6858002"/>
                </a:lnTo>
                <a:lnTo>
                  <a:pt x="0" y="6858002"/>
                </a:lnTo>
                <a:close/>
              </a:path>
            </a:pathLst>
          </a:custGeom>
          <a:ln w="44450">
            <a:gradFill>
              <a:gsLst>
                <a:gs pos="5000">
                  <a:schemeClr val="bg2">
                    <a:alpha val="65000"/>
                  </a:schemeClr>
                </a:gs>
                <a:gs pos="98000">
                  <a:schemeClr val="bg2">
                    <a:lumMod val="75000"/>
                    <a:alpha val="55000"/>
                  </a:schemeClr>
                </a:gs>
              </a:gsLst>
              <a:lin ang="5400000" scaled="1"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Google Shape;19;p4">
            <a:extLst>
              <a:ext uri="{FF2B5EF4-FFF2-40B4-BE49-F238E27FC236}">
                <a16:creationId xmlns:a16="http://schemas.microsoft.com/office/drawing/2014/main" id="{7A225B7C-7BC1-D046-B1A1-6654B0B9061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" name="Google Shape;17;p4">
            <a:extLst>
              <a:ext uri="{FF2B5EF4-FFF2-40B4-BE49-F238E27FC236}">
                <a16:creationId xmlns:a16="http://schemas.microsoft.com/office/drawing/2014/main" id="{67788966-EA56-184E-A228-ADFDE2F30A5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0715" y="189676"/>
            <a:ext cx="8805883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59321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1">
            <a:extLst>
              <a:ext uri="{FF2B5EF4-FFF2-40B4-BE49-F238E27FC236}">
                <a16:creationId xmlns:a16="http://schemas.microsoft.com/office/drawing/2014/main" id="{8695CFE6-8356-254F-BEBD-65792174040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000265" y="-2000258"/>
            <a:ext cx="5143500" cy="9143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6" name="Freeform: Shape 75">
            <a:extLst>
              <a:ext uri="{FF2B5EF4-FFF2-40B4-BE49-F238E27FC236}">
                <a16:creationId xmlns:a16="http://schemas.microsoft.com/office/drawing/2014/main" id="{70D4D08A-5564-0342-B49A-AC71E2028DE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099511" y="-4099518"/>
            <a:ext cx="944984" cy="9144003"/>
          </a:xfrm>
          <a:custGeom>
            <a:avLst/>
            <a:gdLst>
              <a:gd name="connsiteX0" fmla="*/ 0 w 6088489"/>
              <a:gd name="connsiteY0" fmla="*/ 0 h 6858002"/>
              <a:gd name="connsiteX1" fmla="*/ 3563332 w 6088489"/>
              <a:gd name="connsiteY1" fmla="*/ 0 h 6858002"/>
              <a:gd name="connsiteX2" fmla="*/ 3563332 w 6088489"/>
              <a:gd name="connsiteY2" fmla="*/ 3 h 6858002"/>
              <a:gd name="connsiteX3" fmla="*/ 5842099 w 6088489"/>
              <a:gd name="connsiteY3" fmla="*/ 3 h 6858002"/>
              <a:gd name="connsiteX4" fmla="*/ 5842099 w 6088489"/>
              <a:gd name="connsiteY4" fmla="*/ 4 h 6858002"/>
              <a:gd name="connsiteX5" fmla="*/ 5835346 w 6088489"/>
              <a:gd name="connsiteY5" fmla="*/ 4 h 6858002"/>
              <a:gd name="connsiteX6" fmla="*/ 5841229 w 6088489"/>
              <a:gd name="connsiteY6" fmla="*/ 40466 h 6858002"/>
              <a:gd name="connsiteX7" fmla="*/ 5858543 w 6088489"/>
              <a:gd name="connsiteY7" fmla="*/ 159110 h 6858002"/>
              <a:gd name="connsiteX8" fmla="*/ 5870645 w 6088489"/>
              <a:gd name="connsiteY8" fmla="*/ 245521 h 6858002"/>
              <a:gd name="connsiteX9" fmla="*/ 5883420 w 6088489"/>
              <a:gd name="connsiteY9" fmla="*/ 348391 h 6858002"/>
              <a:gd name="connsiteX10" fmla="*/ 5898716 w 6088489"/>
              <a:gd name="connsiteY10" fmla="*/ 470463 h 6858002"/>
              <a:gd name="connsiteX11" fmla="*/ 5914853 w 6088489"/>
              <a:gd name="connsiteY11" fmla="*/ 605566 h 6858002"/>
              <a:gd name="connsiteX12" fmla="*/ 5931830 w 6088489"/>
              <a:gd name="connsiteY12" fmla="*/ 757813 h 6858002"/>
              <a:gd name="connsiteX13" fmla="*/ 5949815 w 6088489"/>
              <a:gd name="connsiteY13" fmla="*/ 923777 h 6858002"/>
              <a:gd name="connsiteX14" fmla="*/ 5967801 w 6088489"/>
              <a:gd name="connsiteY14" fmla="*/ 1104142 h 6858002"/>
              <a:gd name="connsiteX15" fmla="*/ 5986122 w 6088489"/>
              <a:gd name="connsiteY15" fmla="*/ 1296166 h 6858002"/>
              <a:gd name="connsiteX16" fmla="*/ 6003099 w 6088489"/>
              <a:gd name="connsiteY16" fmla="*/ 1503278 h 6858002"/>
              <a:gd name="connsiteX17" fmla="*/ 6019404 w 6088489"/>
              <a:gd name="connsiteY17" fmla="*/ 1719991 h 6858002"/>
              <a:gd name="connsiteX18" fmla="*/ 6034196 w 6088489"/>
              <a:gd name="connsiteY18" fmla="*/ 1949048 h 6858002"/>
              <a:gd name="connsiteX19" fmla="*/ 6048315 w 6088489"/>
              <a:gd name="connsiteY19" fmla="*/ 2187706 h 6858002"/>
              <a:gd name="connsiteX20" fmla="*/ 6061595 w 6088489"/>
              <a:gd name="connsiteY20" fmla="*/ 2436652 h 6858002"/>
              <a:gd name="connsiteX21" fmla="*/ 6066301 w 6088489"/>
              <a:gd name="connsiteY21" fmla="*/ 2564211 h 6858002"/>
              <a:gd name="connsiteX22" fmla="*/ 6071512 w 6088489"/>
              <a:gd name="connsiteY22" fmla="*/ 2694512 h 6858002"/>
              <a:gd name="connsiteX23" fmla="*/ 6076386 w 6088489"/>
              <a:gd name="connsiteY23" fmla="*/ 2826871 h 6858002"/>
              <a:gd name="connsiteX24" fmla="*/ 6079580 w 6088489"/>
              <a:gd name="connsiteY24" fmla="*/ 2959917 h 6858002"/>
              <a:gd name="connsiteX25" fmla="*/ 6082438 w 6088489"/>
              <a:gd name="connsiteY25" fmla="*/ 3095705 h 6858002"/>
              <a:gd name="connsiteX26" fmla="*/ 6085463 w 6088489"/>
              <a:gd name="connsiteY26" fmla="*/ 3232865 h 6858002"/>
              <a:gd name="connsiteX27" fmla="*/ 6087480 w 6088489"/>
              <a:gd name="connsiteY27" fmla="*/ 3372768 h 6858002"/>
              <a:gd name="connsiteX28" fmla="*/ 6087480 w 6088489"/>
              <a:gd name="connsiteY28" fmla="*/ 3514043 h 6858002"/>
              <a:gd name="connsiteX29" fmla="*/ 6088489 w 6088489"/>
              <a:gd name="connsiteY29" fmla="*/ 3656689 h 6858002"/>
              <a:gd name="connsiteX30" fmla="*/ 6087480 w 6088489"/>
              <a:gd name="connsiteY30" fmla="*/ 3800707 h 6858002"/>
              <a:gd name="connsiteX31" fmla="*/ 6085463 w 6088489"/>
              <a:gd name="connsiteY31" fmla="*/ 3946783 h 6858002"/>
              <a:gd name="connsiteX32" fmla="*/ 6083614 w 6088489"/>
              <a:gd name="connsiteY32" fmla="*/ 4092858 h 6858002"/>
              <a:gd name="connsiteX33" fmla="*/ 6079580 w 6088489"/>
              <a:gd name="connsiteY33" fmla="*/ 4240991 h 6858002"/>
              <a:gd name="connsiteX34" fmla="*/ 6075378 w 6088489"/>
              <a:gd name="connsiteY34" fmla="*/ 4390495 h 6858002"/>
              <a:gd name="connsiteX35" fmla="*/ 6070503 w 6088489"/>
              <a:gd name="connsiteY35" fmla="*/ 4540000 h 6858002"/>
              <a:gd name="connsiteX36" fmla="*/ 6063612 w 6088489"/>
              <a:gd name="connsiteY36" fmla="*/ 4690876 h 6858002"/>
              <a:gd name="connsiteX37" fmla="*/ 6055375 w 6088489"/>
              <a:gd name="connsiteY37" fmla="*/ 4843123 h 6858002"/>
              <a:gd name="connsiteX38" fmla="*/ 6047475 w 6088489"/>
              <a:gd name="connsiteY38" fmla="*/ 4996057 h 6858002"/>
              <a:gd name="connsiteX39" fmla="*/ 6037390 w 6088489"/>
              <a:gd name="connsiteY39" fmla="*/ 5148990 h 6858002"/>
              <a:gd name="connsiteX40" fmla="*/ 6025287 w 6088489"/>
              <a:gd name="connsiteY40" fmla="*/ 5303981 h 6858002"/>
              <a:gd name="connsiteX41" fmla="*/ 6013185 w 6088489"/>
              <a:gd name="connsiteY41" fmla="*/ 5456914 h 6858002"/>
              <a:gd name="connsiteX42" fmla="*/ 5999233 w 6088489"/>
              <a:gd name="connsiteY42" fmla="*/ 5612591 h 6858002"/>
              <a:gd name="connsiteX43" fmla="*/ 5983937 w 6088489"/>
              <a:gd name="connsiteY43" fmla="*/ 5768953 h 6858002"/>
              <a:gd name="connsiteX44" fmla="*/ 5967801 w 6088489"/>
              <a:gd name="connsiteY44" fmla="*/ 5923258 h 6858002"/>
              <a:gd name="connsiteX45" fmla="*/ 5948975 w 6088489"/>
              <a:gd name="connsiteY45" fmla="*/ 6079621 h 6858002"/>
              <a:gd name="connsiteX46" fmla="*/ 5928804 w 6088489"/>
              <a:gd name="connsiteY46" fmla="*/ 6235297 h 6858002"/>
              <a:gd name="connsiteX47" fmla="*/ 5908801 w 6088489"/>
              <a:gd name="connsiteY47" fmla="*/ 6391660 h 6858002"/>
              <a:gd name="connsiteX48" fmla="*/ 5885437 w 6088489"/>
              <a:gd name="connsiteY48" fmla="*/ 6547336 h 6858002"/>
              <a:gd name="connsiteX49" fmla="*/ 5861568 w 6088489"/>
              <a:gd name="connsiteY49" fmla="*/ 6702327 h 6858002"/>
              <a:gd name="connsiteX50" fmla="*/ 5836524 w 6088489"/>
              <a:gd name="connsiteY50" fmla="*/ 6858002 h 6858002"/>
              <a:gd name="connsiteX51" fmla="*/ 3563332 w 6088489"/>
              <a:gd name="connsiteY51" fmla="*/ 6858002 h 6858002"/>
              <a:gd name="connsiteX52" fmla="*/ 1223490 w 6088489"/>
              <a:gd name="connsiteY52" fmla="*/ 6858002 h 6858002"/>
              <a:gd name="connsiteX53" fmla="*/ 0 w 6088489"/>
              <a:gd name="connsiteY53" fmla="*/ 6858002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6088489" h="6858002">
                <a:moveTo>
                  <a:pt x="0" y="0"/>
                </a:moveTo>
                <a:lnTo>
                  <a:pt x="3563332" y="0"/>
                </a:lnTo>
                <a:lnTo>
                  <a:pt x="3563332" y="3"/>
                </a:lnTo>
                <a:lnTo>
                  <a:pt x="5842099" y="3"/>
                </a:lnTo>
                <a:lnTo>
                  <a:pt x="5842099" y="4"/>
                </a:lnTo>
                <a:lnTo>
                  <a:pt x="5835346" y="4"/>
                </a:lnTo>
                <a:lnTo>
                  <a:pt x="5841229" y="40466"/>
                </a:lnTo>
                <a:lnTo>
                  <a:pt x="5858543" y="159110"/>
                </a:lnTo>
                <a:lnTo>
                  <a:pt x="5870645" y="245521"/>
                </a:lnTo>
                <a:lnTo>
                  <a:pt x="5883420" y="348391"/>
                </a:lnTo>
                <a:lnTo>
                  <a:pt x="5898716" y="470463"/>
                </a:lnTo>
                <a:lnTo>
                  <a:pt x="5914853" y="605566"/>
                </a:lnTo>
                <a:lnTo>
                  <a:pt x="5931830" y="757813"/>
                </a:lnTo>
                <a:lnTo>
                  <a:pt x="5949815" y="923777"/>
                </a:lnTo>
                <a:lnTo>
                  <a:pt x="5967801" y="1104142"/>
                </a:lnTo>
                <a:lnTo>
                  <a:pt x="5986122" y="1296166"/>
                </a:lnTo>
                <a:lnTo>
                  <a:pt x="6003099" y="1503278"/>
                </a:lnTo>
                <a:lnTo>
                  <a:pt x="6019404" y="1719991"/>
                </a:lnTo>
                <a:lnTo>
                  <a:pt x="6034196" y="1949048"/>
                </a:lnTo>
                <a:lnTo>
                  <a:pt x="6048315" y="2187706"/>
                </a:lnTo>
                <a:lnTo>
                  <a:pt x="6061595" y="2436652"/>
                </a:lnTo>
                <a:lnTo>
                  <a:pt x="6066301" y="2564211"/>
                </a:lnTo>
                <a:lnTo>
                  <a:pt x="6071512" y="2694512"/>
                </a:lnTo>
                <a:lnTo>
                  <a:pt x="6076386" y="2826871"/>
                </a:lnTo>
                <a:lnTo>
                  <a:pt x="6079580" y="2959917"/>
                </a:lnTo>
                <a:lnTo>
                  <a:pt x="6082438" y="3095705"/>
                </a:lnTo>
                <a:lnTo>
                  <a:pt x="6085463" y="3232865"/>
                </a:lnTo>
                <a:lnTo>
                  <a:pt x="6087480" y="3372768"/>
                </a:lnTo>
                <a:lnTo>
                  <a:pt x="6087480" y="3514043"/>
                </a:lnTo>
                <a:lnTo>
                  <a:pt x="6088489" y="3656689"/>
                </a:lnTo>
                <a:lnTo>
                  <a:pt x="6087480" y="3800707"/>
                </a:lnTo>
                <a:lnTo>
                  <a:pt x="6085463" y="3946783"/>
                </a:lnTo>
                <a:lnTo>
                  <a:pt x="6083614" y="4092858"/>
                </a:lnTo>
                <a:lnTo>
                  <a:pt x="6079580" y="4240991"/>
                </a:lnTo>
                <a:lnTo>
                  <a:pt x="6075378" y="4390495"/>
                </a:lnTo>
                <a:lnTo>
                  <a:pt x="6070503" y="4540000"/>
                </a:lnTo>
                <a:lnTo>
                  <a:pt x="6063612" y="4690876"/>
                </a:lnTo>
                <a:lnTo>
                  <a:pt x="6055375" y="4843123"/>
                </a:lnTo>
                <a:lnTo>
                  <a:pt x="6047475" y="4996057"/>
                </a:lnTo>
                <a:lnTo>
                  <a:pt x="6037390" y="5148990"/>
                </a:lnTo>
                <a:lnTo>
                  <a:pt x="6025287" y="5303981"/>
                </a:lnTo>
                <a:lnTo>
                  <a:pt x="6013185" y="5456914"/>
                </a:lnTo>
                <a:lnTo>
                  <a:pt x="5999233" y="5612591"/>
                </a:lnTo>
                <a:lnTo>
                  <a:pt x="5983937" y="5768953"/>
                </a:lnTo>
                <a:lnTo>
                  <a:pt x="5967801" y="5923258"/>
                </a:lnTo>
                <a:lnTo>
                  <a:pt x="5948975" y="6079621"/>
                </a:lnTo>
                <a:lnTo>
                  <a:pt x="5928804" y="6235297"/>
                </a:lnTo>
                <a:lnTo>
                  <a:pt x="5908801" y="6391660"/>
                </a:lnTo>
                <a:lnTo>
                  <a:pt x="5885437" y="6547336"/>
                </a:lnTo>
                <a:lnTo>
                  <a:pt x="5861568" y="6702327"/>
                </a:lnTo>
                <a:lnTo>
                  <a:pt x="5836524" y="6858002"/>
                </a:lnTo>
                <a:lnTo>
                  <a:pt x="3563332" y="6858002"/>
                </a:lnTo>
                <a:lnTo>
                  <a:pt x="1223490" y="6858002"/>
                </a:lnTo>
                <a:lnTo>
                  <a:pt x="0" y="6858002"/>
                </a:lnTo>
                <a:close/>
              </a:path>
            </a:pathLst>
          </a:custGeom>
          <a:ln w="44450">
            <a:gradFill>
              <a:gsLst>
                <a:gs pos="5000">
                  <a:schemeClr val="bg2">
                    <a:alpha val="65000"/>
                  </a:schemeClr>
                </a:gs>
                <a:gs pos="98000">
                  <a:schemeClr val="bg2">
                    <a:lumMod val="75000"/>
                    <a:alpha val="55000"/>
                  </a:schemeClr>
                </a:gs>
              </a:gsLst>
              <a:lin ang="5400000" scaled="1"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Google Shape;19;p4">
            <a:extLst>
              <a:ext uri="{FF2B5EF4-FFF2-40B4-BE49-F238E27FC236}">
                <a16:creationId xmlns:a16="http://schemas.microsoft.com/office/drawing/2014/main" id="{7A225B7C-7BC1-D046-B1A1-6654B0B9061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" name="Google Shape;17;p4">
            <a:extLst>
              <a:ext uri="{FF2B5EF4-FFF2-40B4-BE49-F238E27FC236}">
                <a16:creationId xmlns:a16="http://schemas.microsoft.com/office/drawing/2014/main" id="{67788966-EA56-184E-A228-ADFDE2F30A5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0715" y="189676"/>
            <a:ext cx="8805883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7CDAA66-AD91-C345-B256-86A403745DC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07390" y="1152475"/>
            <a:ext cx="8739209" cy="3434542"/>
          </a:xfrm>
        </p:spPr>
        <p:txBody>
          <a:bodyPr anchor="ctr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7222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1">
            <a:extLst>
              <a:ext uri="{FF2B5EF4-FFF2-40B4-BE49-F238E27FC236}">
                <a16:creationId xmlns:a16="http://schemas.microsoft.com/office/drawing/2014/main" id="{8695CFE6-8356-254F-BEBD-65792174040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000265" y="-2000258"/>
            <a:ext cx="5143500" cy="9143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6" name="Freeform: Shape 75">
            <a:extLst>
              <a:ext uri="{FF2B5EF4-FFF2-40B4-BE49-F238E27FC236}">
                <a16:creationId xmlns:a16="http://schemas.microsoft.com/office/drawing/2014/main" id="{70D4D08A-5564-0342-B49A-AC71E2028DE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099511" y="-4099518"/>
            <a:ext cx="944984" cy="9144003"/>
          </a:xfrm>
          <a:custGeom>
            <a:avLst/>
            <a:gdLst>
              <a:gd name="connsiteX0" fmla="*/ 0 w 6088489"/>
              <a:gd name="connsiteY0" fmla="*/ 0 h 6858002"/>
              <a:gd name="connsiteX1" fmla="*/ 3563332 w 6088489"/>
              <a:gd name="connsiteY1" fmla="*/ 0 h 6858002"/>
              <a:gd name="connsiteX2" fmla="*/ 3563332 w 6088489"/>
              <a:gd name="connsiteY2" fmla="*/ 3 h 6858002"/>
              <a:gd name="connsiteX3" fmla="*/ 5842099 w 6088489"/>
              <a:gd name="connsiteY3" fmla="*/ 3 h 6858002"/>
              <a:gd name="connsiteX4" fmla="*/ 5842099 w 6088489"/>
              <a:gd name="connsiteY4" fmla="*/ 4 h 6858002"/>
              <a:gd name="connsiteX5" fmla="*/ 5835346 w 6088489"/>
              <a:gd name="connsiteY5" fmla="*/ 4 h 6858002"/>
              <a:gd name="connsiteX6" fmla="*/ 5841229 w 6088489"/>
              <a:gd name="connsiteY6" fmla="*/ 40466 h 6858002"/>
              <a:gd name="connsiteX7" fmla="*/ 5858543 w 6088489"/>
              <a:gd name="connsiteY7" fmla="*/ 159110 h 6858002"/>
              <a:gd name="connsiteX8" fmla="*/ 5870645 w 6088489"/>
              <a:gd name="connsiteY8" fmla="*/ 245521 h 6858002"/>
              <a:gd name="connsiteX9" fmla="*/ 5883420 w 6088489"/>
              <a:gd name="connsiteY9" fmla="*/ 348391 h 6858002"/>
              <a:gd name="connsiteX10" fmla="*/ 5898716 w 6088489"/>
              <a:gd name="connsiteY10" fmla="*/ 470463 h 6858002"/>
              <a:gd name="connsiteX11" fmla="*/ 5914853 w 6088489"/>
              <a:gd name="connsiteY11" fmla="*/ 605566 h 6858002"/>
              <a:gd name="connsiteX12" fmla="*/ 5931830 w 6088489"/>
              <a:gd name="connsiteY12" fmla="*/ 757813 h 6858002"/>
              <a:gd name="connsiteX13" fmla="*/ 5949815 w 6088489"/>
              <a:gd name="connsiteY13" fmla="*/ 923777 h 6858002"/>
              <a:gd name="connsiteX14" fmla="*/ 5967801 w 6088489"/>
              <a:gd name="connsiteY14" fmla="*/ 1104142 h 6858002"/>
              <a:gd name="connsiteX15" fmla="*/ 5986122 w 6088489"/>
              <a:gd name="connsiteY15" fmla="*/ 1296166 h 6858002"/>
              <a:gd name="connsiteX16" fmla="*/ 6003099 w 6088489"/>
              <a:gd name="connsiteY16" fmla="*/ 1503278 h 6858002"/>
              <a:gd name="connsiteX17" fmla="*/ 6019404 w 6088489"/>
              <a:gd name="connsiteY17" fmla="*/ 1719991 h 6858002"/>
              <a:gd name="connsiteX18" fmla="*/ 6034196 w 6088489"/>
              <a:gd name="connsiteY18" fmla="*/ 1949048 h 6858002"/>
              <a:gd name="connsiteX19" fmla="*/ 6048315 w 6088489"/>
              <a:gd name="connsiteY19" fmla="*/ 2187706 h 6858002"/>
              <a:gd name="connsiteX20" fmla="*/ 6061595 w 6088489"/>
              <a:gd name="connsiteY20" fmla="*/ 2436652 h 6858002"/>
              <a:gd name="connsiteX21" fmla="*/ 6066301 w 6088489"/>
              <a:gd name="connsiteY21" fmla="*/ 2564211 h 6858002"/>
              <a:gd name="connsiteX22" fmla="*/ 6071512 w 6088489"/>
              <a:gd name="connsiteY22" fmla="*/ 2694512 h 6858002"/>
              <a:gd name="connsiteX23" fmla="*/ 6076386 w 6088489"/>
              <a:gd name="connsiteY23" fmla="*/ 2826871 h 6858002"/>
              <a:gd name="connsiteX24" fmla="*/ 6079580 w 6088489"/>
              <a:gd name="connsiteY24" fmla="*/ 2959917 h 6858002"/>
              <a:gd name="connsiteX25" fmla="*/ 6082438 w 6088489"/>
              <a:gd name="connsiteY25" fmla="*/ 3095705 h 6858002"/>
              <a:gd name="connsiteX26" fmla="*/ 6085463 w 6088489"/>
              <a:gd name="connsiteY26" fmla="*/ 3232865 h 6858002"/>
              <a:gd name="connsiteX27" fmla="*/ 6087480 w 6088489"/>
              <a:gd name="connsiteY27" fmla="*/ 3372768 h 6858002"/>
              <a:gd name="connsiteX28" fmla="*/ 6087480 w 6088489"/>
              <a:gd name="connsiteY28" fmla="*/ 3514043 h 6858002"/>
              <a:gd name="connsiteX29" fmla="*/ 6088489 w 6088489"/>
              <a:gd name="connsiteY29" fmla="*/ 3656689 h 6858002"/>
              <a:gd name="connsiteX30" fmla="*/ 6087480 w 6088489"/>
              <a:gd name="connsiteY30" fmla="*/ 3800707 h 6858002"/>
              <a:gd name="connsiteX31" fmla="*/ 6085463 w 6088489"/>
              <a:gd name="connsiteY31" fmla="*/ 3946783 h 6858002"/>
              <a:gd name="connsiteX32" fmla="*/ 6083614 w 6088489"/>
              <a:gd name="connsiteY32" fmla="*/ 4092858 h 6858002"/>
              <a:gd name="connsiteX33" fmla="*/ 6079580 w 6088489"/>
              <a:gd name="connsiteY33" fmla="*/ 4240991 h 6858002"/>
              <a:gd name="connsiteX34" fmla="*/ 6075378 w 6088489"/>
              <a:gd name="connsiteY34" fmla="*/ 4390495 h 6858002"/>
              <a:gd name="connsiteX35" fmla="*/ 6070503 w 6088489"/>
              <a:gd name="connsiteY35" fmla="*/ 4540000 h 6858002"/>
              <a:gd name="connsiteX36" fmla="*/ 6063612 w 6088489"/>
              <a:gd name="connsiteY36" fmla="*/ 4690876 h 6858002"/>
              <a:gd name="connsiteX37" fmla="*/ 6055375 w 6088489"/>
              <a:gd name="connsiteY37" fmla="*/ 4843123 h 6858002"/>
              <a:gd name="connsiteX38" fmla="*/ 6047475 w 6088489"/>
              <a:gd name="connsiteY38" fmla="*/ 4996057 h 6858002"/>
              <a:gd name="connsiteX39" fmla="*/ 6037390 w 6088489"/>
              <a:gd name="connsiteY39" fmla="*/ 5148990 h 6858002"/>
              <a:gd name="connsiteX40" fmla="*/ 6025287 w 6088489"/>
              <a:gd name="connsiteY40" fmla="*/ 5303981 h 6858002"/>
              <a:gd name="connsiteX41" fmla="*/ 6013185 w 6088489"/>
              <a:gd name="connsiteY41" fmla="*/ 5456914 h 6858002"/>
              <a:gd name="connsiteX42" fmla="*/ 5999233 w 6088489"/>
              <a:gd name="connsiteY42" fmla="*/ 5612591 h 6858002"/>
              <a:gd name="connsiteX43" fmla="*/ 5983937 w 6088489"/>
              <a:gd name="connsiteY43" fmla="*/ 5768953 h 6858002"/>
              <a:gd name="connsiteX44" fmla="*/ 5967801 w 6088489"/>
              <a:gd name="connsiteY44" fmla="*/ 5923258 h 6858002"/>
              <a:gd name="connsiteX45" fmla="*/ 5948975 w 6088489"/>
              <a:gd name="connsiteY45" fmla="*/ 6079621 h 6858002"/>
              <a:gd name="connsiteX46" fmla="*/ 5928804 w 6088489"/>
              <a:gd name="connsiteY46" fmla="*/ 6235297 h 6858002"/>
              <a:gd name="connsiteX47" fmla="*/ 5908801 w 6088489"/>
              <a:gd name="connsiteY47" fmla="*/ 6391660 h 6858002"/>
              <a:gd name="connsiteX48" fmla="*/ 5885437 w 6088489"/>
              <a:gd name="connsiteY48" fmla="*/ 6547336 h 6858002"/>
              <a:gd name="connsiteX49" fmla="*/ 5861568 w 6088489"/>
              <a:gd name="connsiteY49" fmla="*/ 6702327 h 6858002"/>
              <a:gd name="connsiteX50" fmla="*/ 5836524 w 6088489"/>
              <a:gd name="connsiteY50" fmla="*/ 6858002 h 6858002"/>
              <a:gd name="connsiteX51" fmla="*/ 3563332 w 6088489"/>
              <a:gd name="connsiteY51" fmla="*/ 6858002 h 6858002"/>
              <a:gd name="connsiteX52" fmla="*/ 1223490 w 6088489"/>
              <a:gd name="connsiteY52" fmla="*/ 6858002 h 6858002"/>
              <a:gd name="connsiteX53" fmla="*/ 0 w 6088489"/>
              <a:gd name="connsiteY53" fmla="*/ 6858002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6088489" h="6858002">
                <a:moveTo>
                  <a:pt x="0" y="0"/>
                </a:moveTo>
                <a:lnTo>
                  <a:pt x="3563332" y="0"/>
                </a:lnTo>
                <a:lnTo>
                  <a:pt x="3563332" y="3"/>
                </a:lnTo>
                <a:lnTo>
                  <a:pt x="5842099" y="3"/>
                </a:lnTo>
                <a:lnTo>
                  <a:pt x="5842099" y="4"/>
                </a:lnTo>
                <a:lnTo>
                  <a:pt x="5835346" y="4"/>
                </a:lnTo>
                <a:lnTo>
                  <a:pt x="5841229" y="40466"/>
                </a:lnTo>
                <a:lnTo>
                  <a:pt x="5858543" y="159110"/>
                </a:lnTo>
                <a:lnTo>
                  <a:pt x="5870645" y="245521"/>
                </a:lnTo>
                <a:lnTo>
                  <a:pt x="5883420" y="348391"/>
                </a:lnTo>
                <a:lnTo>
                  <a:pt x="5898716" y="470463"/>
                </a:lnTo>
                <a:lnTo>
                  <a:pt x="5914853" y="605566"/>
                </a:lnTo>
                <a:lnTo>
                  <a:pt x="5931830" y="757813"/>
                </a:lnTo>
                <a:lnTo>
                  <a:pt x="5949815" y="923777"/>
                </a:lnTo>
                <a:lnTo>
                  <a:pt x="5967801" y="1104142"/>
                </a:lnTo>
                <a:lnTo>
                  <a:pt x="5986122" y="1296166"/>
                </a:lnTo>
                <a:lnTo>
                  <a:pt x="6003099" y="1503278"/>
                </a:lnTo>
                <a:lnTo>
                  <a:pt x="6019404" y="1719991"/>
                </a:lnTo>
                <a:lnTo>
                  <a:pt x="6034196" y="1949048"/>
                </a:lnTo>
                <a:lnTo>
                  <a:pt x="6048315" y="2187706"/>
                </a:lnTo>
                <a:lnTo>
                  <a:pt x="6061595" y="2436652"/>
                </a:lnTo>
                <a:lnTo>
                  <a:pt x="6066301" y="2564211"/>
                </a:lnTo>
                <a:lnTo>
                  <a:pt x="6071512" y="2694512"/>
                </a:lnTo>
                <a:lnTo>
                  <a:pt x="6076386" y="2826871"/>
                </a:lnTo>
                <a:lnTo>
                  <a:pt x="6079580" y="2959917"/>
                </a:lnTo>
                <a:lnTo>
                  <a:pt x="6082438" y="3095705"/>
                </a:lnTo>
                <a:lnTo>
                  <a:pt x="6085463" y="3232865"/>
                </a:lnTo>
                <a:lnTo>
                  <a:pt x="6087480" y="3372768"/>
                </a:lnTo>
                <a:lnTo>
                  <a:pt x="6087480" y="3514043"/>
                </a:lnTo>
                <a:lnTo>
                  <a:pt x="6088489" y="3656689"/>
                </a:lnTo>
                <a:lnTo>
                  <a:pt x="6087480" y="3800707"/>
                </a:lnTo>
                <a:lnTo>
                  <a:pt x="6085463" y="3946783"/>
                </a:lnTo>
                <a:lnTo>
                  <a:pt x="6083614" y="4092858"/>
                </a:lnTo>
                <a:lnTo>
                  <a:pt x="6079580" y="4240991"/>
                </a:lnTo>
                <a:lnTo>
                  <a:pt x="6075378" y="4390495"/>
                </a:lnTo>
                <a:lnTo>
                  <a:pt x="6070503" y="4540000"/>
                </a:lnTo>
                <a:lnTo>
                  <a:pt x="6063612" y="4690876"/>
                </a:lnTo>
                <a:lnTo>
                  <a:pt x="6055375" y="4843123"/>
                </a:lnTo>
                <a:lnTo>
                  <a:pt x="6047475" y="4996057"/>
                </a:lnTo>
                <a:lnTo>
                  <a:pt x="6037390" y="5148990"/>
                </a:lnTo>
                <a:lnTo>
                  <a:pt x="6025287" y="5303981"/>
                </a:lnTo>
                <a:lnTo>
                  <a:pt x="6013185" y="5456914"/>
                </a:lnTo>
                <a:lnTo>
                  <a:pt x="5999233" y="5612591"/>
                </a:lnTo>
                <a:lnTo>
                  <a:pt x="5983937" y="5768953"/>
                </a:lnTo>
                <a:lnTo>
                  <a:pt x="5967801" y="5923258"/>
                </a:lnTo>
                <a:lnTo>
                  <a:pt x="5948975" y="6079621"/>
                </a:lnTo>
                <a:lnTo>
                  <a:pt x="5928804" y="6235297"/>
                </a:lnTo>
                <a:lnTo>
                  <a:pt x="5908801" y="6391660"/>
                </a:lnTo>
                <a:lnTo>
                  <a:pt x="5885437" y="6547336"/>
                </a:lnTo>
                <a:lnTo>
                  <a:pt x="5861568" y="6702327"/>
                </a:lnTo>
                <a:lnTo>
                  <a:pt x="5836524" y="6858002"/>
                </a:lnTo>
                <a:lnTo>
                  <a:pt x="3563332" y="6858002"/>
                </a:lnTo>
                <a:lnTo>
                  <a:pt x="1223490" y="6858002"/>
                </a:lnTo>
                <a:lnTo>
                  <a:pt x="0" y="6858002"/>
                </a:lnTo>
                <a:close/>
              </a:path>
            </a:pathLst>
          </a:custGeom>
          <a:ln w="44450">
            <a:gradFill>
              <a:gsLst>
                <a:gs pos="5000">
                  <a:schemeClr val="bg2">
                    <a:alpha val="65000"/>
                  </a:schemeClr>
                </a:gs>
                <a:gs pos="98000">
                  <a:schemeClr val="bg2">
                    <a:lumMod val="75000"/>
                    <a:alpha val="55000"/>
                  </a:schemeClr>
                </a:gs>
              </a:gsLst>
              <a:lin ang="5400000" scaled="1"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Google Shape;17;p4">
            <a:extLst>
              <a:ext uri="{FF2B5EF4-FFF2-40B4-BE49-F238E27FC236}">
                <a16:creationId xmlns:a16="http://schemas.microsoft.com/office/drawing/2014/main" id="{BBFAC06F-6608-F44E-BA4F-A4A5361A440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0715" y="189676"/>
            <a:ext cx="8805883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" name="Google Shape;19;p4">
            <a:extLst>
              <a:ext uri="{FF2B5EF4-FFF2-40B4-BE49-F238E27FC236}">
                <a16:creationId xmlns:a16="http://schemas.microsoft.com/office/drawing/2014/main" id="{7A225B7C-7BC1-D046-B1A1-6654B0B9061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" name="Google Shape;18;p4">
            <a:extLst>
              <a:ext uri="{FF2B5EF4-FFF2-40B4-BE49-F238E27FC236}">
                <a16:creationId xmlns:a16="http://schemas.microsoft.com/office/drawing/2014/main" id="{73D0F17B-7C95-5C40-AD0A-38EEBF5E67B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260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Font typeface="Wingdings" pitchFamily="2" charset="2"/>
              <a:buChar char="§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EB82BA3-D0C3-AF41-8ECE-72959864759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686299" y="1152475"/>
            <a:ext cx="4260300" cy="3434542"/>
          </a:xfrm>
        </p:spPr>
        <p:txBody>
          <a:bodyPr anchor="ctr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65134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2882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Font typeface="Wingdings" pitchFamily="2" charset="2"/>
              <a:buChar char="§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55651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6060" y="457200"/>
            <a:ext cx="7429499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60" y="2000250"/>
            <a:ext cx="7429499" cy="23431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28209" y="4412457"/>
            <a:ext cx="12001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E51B5D72-3E6B-F342-AC2B-AA177DF79287}" type="datetime1">
              <a:rPr lang="en-US" smtClean="0"/>
              <a:t>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6059" y="4412457"/>
            <a:ext cx="56578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10" y="4412457"/>
            <a:ext cx="4133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6050545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62" r:id="rId4"/>
    <p:sldLayoutId id="2147483777" r:id="rId5"/>
    <p:sldLayoutId id="2147483780" r:id="rId6"/>
    <p:sldLayoutId id="2147483779" r:id="rId7"/>
    <p:sldLayoutId id="2147483778" r:id="rId8"/>
    <p:sldLayoutId id="2147483773" r:id="rId9"/>
    <p:sldLayoutId id="2147483776" r:id="rId10"/>
    <p:sldLayoutId id="2147483775" r:id="rId11"/>
    <p:sldLayoutId id="2147483774" r:id="rId12"/>
  </p:sldLayoutIdLst>
  <p:hf hdr="0" ftr="0" dt="0"/>
  <p:txStyles>
    <p:titleStyle>
      <a:lvl1pPr algn="l" defTabSz="342900" rtl="0" eaLnBrk="1" latinLnBrk="0" hangingPunct="1">
        <a:spcBef>
          <a:spcPct val="0"/>
        </a:spcBef>
        <a:buNone/>
        <a:defRPr sz="24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00000"/>
        <a:buFont typeface="Arial"/>
        <a:buChar char="•"/>
        <a:defRPr sz="15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00000"/>
        <a:buFont typeface="Arial"/>
        <a:buChar char="•"/>
        <a:defRPr sz="135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9001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1572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00000"/>
        <a:buFont typeface="Arial"/>
        <a:buChar char="•"/>
        <a:defRPr sz="105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15001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00000"/>
        <a:buFont typeface="Arial"/>
        <a:buChar char="•"/>
        <a:defRPr sz="105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00000"/>
        <a:buFont typeface="Arial"/>
        <a:buChar char="•"/>
        <a:defRPr sz="9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00000"/>
        <a:buFont typeface="Arial"/>
        <a:buChar char="•"/>
        <a:defRPr sz="9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00000"/>
        <a:buFont typeface="Arial"/>
        <a:buChar char="•"/>
        <a:defRPr sz="9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00000"/>
        <a:buFont typeface="Arial"/>
        <a:buChar char="•"/>
        <a:defRPr sz="9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nasa/osal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github.com/nasa/cFS" TargetMode="External"/><Relationship Id="rId4" Type="http://schemas.openxmlformats.org/officeDocument/2006/relationships/hyperlink" Target="https://github.com/nasa/psp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1093259" y="788564"/>
            <a:ext cx="6287167" cy="207732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sz="3200" dirty="0">
                <a:ea typeface="+mj-lt"/>
                <a:cs typeface="+mj-lt"/>
              </a:rPr>
              <a:t>Platform Layer updates for the Caelum (7.0) release of the Core flight system</a:t>
            </a:r>
            <a:endParaRPr lang="en-US" sz="3200" dirty="0"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1093259" y="2926186"/>
            <a:ext cx="6507167" cy="14287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2021 Flight Software Workshop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Alan Cudmore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NASA/Goddard Space Flight Center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Code 582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 rtl="0">
              <a:spcBef>
                <a:spcPts val="0"/>
              </a:spcBef>
              <a:spcAft>
                <a:spcPts val="0"/>
              </a:spcAft>
              <a:buSzPts val="1800"/>
              <a:buFont typeface="Wingdings" pitchFamily="2" charset="2"/>
              <a:buChar char="§"/>
            </a:pPr>
            <a:r>
              <a:rPr lang="en-US"/>
              <a:t>The current PSP release supports the following platforms</a:t>
            </a:r>
          </a:p>
          <a:p>
            <a:pPr lvl="1" indent="-342900">
              <a:spcBef>
                <a:spcPts val="0"/>
              </a:spcBef>
              <a:buSzPts val="1800"/>
              <a:buFont typeface="Wingdings" pitchFamily="2" charset="2"/>
              <a:buChar char="§"/>
            </a:pPr>
            <a:r>
              <a:rPr lang="en-US" b="1"/>
              <a:t>pc-</a:t>
            </a:r>
            <a:r>
              <a:rPr lang="en-US" b="1" err="1"/>
              <a:t>linux</a:t>
            </a:r>
            <a:endParaRPr lang="en-US" b="1"/>
          </a:p>
          <a:p>
            <a:pPr lvl="2" indent="-342900">
              <a:spcBef>
                <a:spcPts val="0"/>
              </a:spcBef>
              <a:buSzPts val="1800"/>
              <a:buFont typeface="Wingdings" pitchFamily="2" charset="2"/>
              <a:buChar char="§"/>
            </a:pPr>
            <a:r>
              <a:rPr lang="en-US"/>
              <a:t>A generic Linux platform implementation for cFS test and development</a:t>
            </a:r>
          </a:p>
          <a:p>
            <a:pPr lvl="2" indent="-342900">
              <a:spcBef>
                <a:spcPts val="0"/>
              </a:spcBef>
              <a:buSzPts val="1800"/>
              <a:buFont typeface="Wingdings" pitchFamily="2" charset="2"/>
              <a:buChar char="§"/>
            </a:pPr>
            <a:r>
              <a:rPr lang="en-US"/>
              <a:t>Despite the “pc” name, it will run on a number of 32-bit and 64-bit Linux platforms including Virtual Machines, ARM based single board computers like the Raspberry Pi</a:t>
            </a:r>
          </a:p>
          <a:p>
            <a:pPr lvl="2" indent="-342900">
              <a:spcBef>
                <a:spcPts val="0"/>
              </a:spcBef>
              <a:buSzPts val="1800"/>
              <a:buFont typeface="Wingdings" pitchFamily="2" charset="2"/>
              <a:buChar char="§"/>
            </a:pPr>
            <a:r>
              <a:rPr lang="en-US"/>
              <a:t>It can be used as a starting point for nearly any Embedded Linux platform</a:t>
            </a:r>
          </a:p>
          <a:p>
            <a:pPr lvl="1" indent="-342900">
              <a:spcBef>
                <a:spcPts val="0"/>
              </a:spcBef>
              <a:buSzPts val="1800"/>
              <a:buFont typeface="Wingdings" pitchFamily="2" charset="2"/>
              <a:buChar char="§"/>
            </a:pPr>
            <a:r>
              <a:rPr lang="en-US" b="1"/>
              <a:t>mcp750-vxworks</a:t>
            </a:r>
          </a:p>
          <a:p>
            <a:pPr lvl="2" indent="-342900">
              <a:spcBef>
                <a:spcPts val="0"/>
              </a:spcBef>
              <a:buSzPts val="1800"/>
              <a:buFont typeface="Wingdings" pitchFamily="2" charset="2"/>
              <a:buChar char="§"/>
            </a:pPr>
            <a:r>
              <a:rPr lang="en-US"/>
              <a:t>A very specific VxWorks platform for an internal cFS testing platform</a:t>
            </a:r>
          </a:p>
          <a:p>
            <a:pPr lvl="2" indent="-342900">
              <a:spcBef>
                <a:spcPts val="0"/>
              </a:spcBef>
              <a:buSzPts val="1800"/>
              <a:buFont typeface="Wingdings" pitchFamily="2" charset="2"/>
              <a:buChar char="§"/>
            </a:pPr>
            <a:r>
              <a:rPr lang="en-US"/>
              <a:t>Consists of a MCP750 Power PC processor card and VxWorks 6.x (latest is 6.9)</a:t>
            </a:r>
          </a:p>
          <a:p>
            <a:pPr lvl="2" indent="-342900">
              <a:spcBef>
                <a:spcPts val="0"/>
              </a:spcBef>
              <a:buSzPts val="1800"/>
              <a:buFont typeface="Wingdings" pitchFamily="2" charset="2"/>
              <a:buChar char="§"/>
            </a:pPr>
            <a:r>
              <a:rPr lang="en-US"/>
              <a:t>Can be adapted to other VxWorks targets</a:t>
            </a:r>
          </a:p>
          <a:p>
            <a:pPr lvl="1" indent="-342900">
              <a:spcBef>
                <a:spcPts val="0"/>
              </a:spcBef>
              <a:buSzPts val="1800"/>
              <a:buFont typeface="Wingdings" pitchFamily="2" charset="2"/>
              <a:buChar char="§"/>
            </a:pPr>
            <a:r>
              <a:rPr lang="en-US" b="1"/>
              <a:t>pc-</a:t>
            </a:r>
            <a:r>
              <a:rPr lang="en-US" b="1" err="1"/>
              <a:t>rtems</a:t>
            </a:r>
            <a:endParaRPr lang="en-US" b="1"/>
          </a:p>
          <a:p>
            <a:pPr lvl="2" indent="-342900">
              <a:spcBef>
                <a:spcPts val="0"/>
              </a:spcBef>
              <a:buSzPts val="1800"/>
              <a:buFont typeface="Wingdings" pitchFamily="2" charset="2"/>
              <a:buChar char="§"/>
            </a:pPr>
            <a:r>
              <a:rPr lang="en-US"/>
              <a:t>For testing on QEMU x86 model running RTEMS 4.11 or 5.1</a:t>
            </a:r>
          </a:p>
          <a:p>
            <a:pPr lvl="2" indent="-342900">
              <a:spcBef>
                <a:spcPts val="0"/>
              </a:spcBef>
              <a:buSzPts val="1800"/>
              <a:buFont typeface="Wingdings" pitchFamily="2" charset="2"/>
              <a:buChar char="§"/>
            </a:pPr>
            <a:r>
              <a:rPr lang="en-US"/>
              <a:t>Can be adapted to other RTEMS targets</a:t>
            </a:r>
          </a:p>
          <a:p>
            <a:pPr>
              <a:buFont typeface="Wingdings" pitchFamily="2" charset="2"/>
              <a:buChar char="§"/>
            </a:pPr>
            <a:r>
              <a:rPr lang="en-US"/>
              <a:t>It is beyond the scope of the cFS project to maintain external PSPs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7093710-D121-A84E-B11D-2B8DC0881DC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  <p:sp>
        <p:nvSpPr>
          <p:cNvPr id="170" name="Google Shape;170;p2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PSP – Supported Platforms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992426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D33009D-994D-454B-8A4B-7AA7E4371B1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  <p:sp>
        <p:nvSpPr>
          <p:cNvPr id="170" name="Google Shape;170;p2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System Startup – Introduction</a:t>
            </a:r>
            <a:endParaRPr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511A97-A6EA-774D-92DC-A45ECE164658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0" y="1152525"/>
            <a:ext cx="4260850" cy="3416300"/>
          </a:xfrm>
        </p:spPr>
        <p:txBody>
          <a:bodyPr/>
          <a:lstStyle/>
          <a:p>
            <a:pPr lvl="0"/>
            <a:r>
              <a:rPr lang="en-US" sz="1600"/>
              <a:t>How does the cFS start?</a:t>
            </a:r>
          </a:p>
          <a:p>
            <a:pPr lvl="0"/>
            <a:r>
              <a:rPr lang="en-US" sz="1600"/>
              <a:t>What is the relationship between the Startup code in the OSAL BSP and the PSP?</a:t>
            </a:r>
          </a:p>
          <a:p>
            <a:pPr marL="114300" lvl="0" indent="0">
              <a:buNone/>
            </a:pPr>
            <a:endParaRPr lang="en-US" sz="1600"/>
          </a:p>
          <a:p>
            <a:endParaRPr lang="en-US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AD32E134-BC89-744B-8537-4DD99EB1F63D}"/>
              </a:ext>
            </a:extLst>
          </p:cNvPr>
          <p:cNvSpPr/>
          <p:nvPr/>
        </p:nvSpPr>
        <p:spPr>
          <a:xfrm>
            <a:off x="5603847" y="1138561"/>
            <a:ext cx="1249960" cy="572700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Entry Point for the OS</a:t>
            </a:r>
          </a:p>
          <a:p>
            <a:pPr algn="ctr"/>
            <a:r>
              <a:rPr lang="en-US" sz="1200"/>
              <a:t>(Linux: main)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96C94520-1E42-0240-8398-E4853EEE1C99}"/>
              </a:ext>
            </a:extLst>
          </p:cNvPr>
          <p:cNvSpPr/>
          <p:nvPr/>
        </p:nvSpPr>
        <p:spPr>
          <a:xfrm>
            <a:off x="5603847" y="1977478"/>
            <a:ext cx="1249960" cy="5727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OSAL BSP Startup Code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D30337B-9263-DD4C-8057-382F6805D391}"/>
              </a:ext>
            </a:extLst>
          </p:cNvPr>
          <p:cNvCxnSpPr>
            <a:cxnSpLocks/>
            <a:stCxn id="5" idx="2"/>
            <a:endCxn id="6" idx="0"/>
          </p:cNvCxnSpPr>
          <p:nvPr/>
        </p:nvCxnSpPr>
        <p:spPr>
          <a:xfrm>
            <a:off x="6228827" y="1711261"/>
            <a:ext cx="0" cy="26621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B3FCF409-D1D4-AC48-9680-351FAC50844A}"/>
              </a:ext>
            </a:extLst>
          </p:cNvPr>
          <p:cNvSpPr/>
          <p:nvPr/>
        </p:nvSpPr>
        <p:spPr>
          <a:xfrm>
            <a:off x="5603847" y="2816395"/>
            <a:ext cx="1249960" cy="5727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PSP Startup Code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9B50F62-4908-7A43-81E8-D24A96978DEB}"/>
              </a:ext>
            </a:extLst>
          </p:cNvPr>
          <p:cNvCxnSpPr>
            <a:cxnSpLocks/>
            <a:endCxn id="11" idx="0"/>
          </p:cNvCxnSpPr>
          <p:nvPr/>
        </p:nvCxnSpPr>
        <p:spPr>
          <a:xfrm>
            <a:off x="6228827" y="2535376"/>
            <a:ext cx="0" cy="28101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8F21E5D4-32C8-674F-96FF-4827B0AE52E1}"/>
              </a:ext>
            </a:extLst>
          </p:cNvPr>
          <p:cNvSpPr/>
          <p:nvPr/>
        </p:nvSpPr>
        <p:spPr>
          <a:xfrm>
            <a:off x="5603847" y="3714564"/>
            <a:ext cx="1249960" cy="572700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cFE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A728748-6919-D64F-B5FD-EEEA69EDF2AE}"/>
              </a:ext>
            </a:extLst>
          </p:cNvPr>
          <p:cNvCxnSpPr>
            <a:cxnSpLocks/>
            <a:endCxn id="13" idx="0"/>
          </p:cNvCxnSpPr>
          <p:nvPr/>
        </p:nvCxnSpPr>
        <p:spPr>
          <a:xfrm flipH="1">
            <a:off x="6228827" y="3389095"/>
            <a:ext cx="1118" cy="32546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41144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4C16D13-027F-4F49-B3FC-95F3B477068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  <p:sp>
        <p:nvSpPr>
          <p:cNvPr id="128" name="Google Shape;128;p2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System Startup – Standalone OSAL Example</a:t>
            </a:r>
            <a:endParaRPr/>
          </a:p>
        </p:txBody>
      </p:sp>
      <p:sp>
        <p:nvSpPr>
          <p:cNvPr id="129" name="Google Shape;129;p21"/>
          <p:cNvSpPr/>
          <p:nvPr/>
        </p:nvSpPr>
        <p:spPr>
          <a:xfrm>
            <a:off x="2931875" y="2889500"/>
            <a:ext cx="2530800" cy="2048400"/>
          </a:xfrm>
          <a:prstGeom prst="rect">
            <a:avLst/>
          </a:prstGeom>
          <a:solidFill>
            <a:schemeClr val="tx1">
              <a:lumMod val="85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21"/>
          <p:cNvSpPr txBox="1"/>
          <p:nvPr/>
        </p:nvSpPr>
        <p:spPr>
          <a:xfrm>
            <a:off x="1860975" y="2550450"/>
            <a:ext cx="43608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/>
              <a:t>OSAL</a:t>
            </a:r>
            <a:r>
              <a:rPr lang="en" sz="1000"/>
              <a:t>: src/examples/tasking-example/tasking-</a:t>
            </a:r>
            <a:r>
              <a:rPr lang="en" sz="1000" err="1"/>
              <a:t>example.c</a:t>
            </a:r>
            <a:endParaRPr sz="1000"/>
          </a:p>
        </p:txBody>
      </p:sp>
      <p:sp>
        <p:nvSpPr>
          <p:cNvPr id="131" name="Google Shape;131;p21"/>
          <p:cNvSpPr txBox="1"/>
          <p:nvPr/>
        </p:nvSpPr>
        <p:spPr>
          <a:xfrm>
            <a:off x="2931875" y="2897975"/>
            <a:ext cx="2530800" cy="198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>
                <a:solidFill>
                  <a:schemeClr val="bg1"/>
                </a:solidFill>
                <a:latin typeface="Courier New"/>
                <a:ea typeface="Courier New"/>
                <a:cs typeface="Courier New"/>
                <a:sym typeface="Courier New"/>
              </a:rPr>
              <a:t>int OS_Applica</a:t>
            </a:r>
            <a:r>
              <a:rPr lang="en" sz="900" b="1">
                <a:solidFill>
                  <a:schemeClr val="bg1"/>
                </a:solidFill>
                <a:latin typeface="Courier New"/>
                <a:ea typeface="Courier New"/>
                <a:cs typeface="Courier New"/>
                <a:sym typeface="Courier New"/>
              </a:rPr>
              <a:t>tion_Startup</a:t>
            </a:r>
            <a:r>
              <a:rPr lang="en" sz="900">
                <a:solidFill>
                  <a:schemeClr val="bg1"/>
                </a:solidFill>
                <a:latin typeface="Courier New"/>
                <a:ea typeface="Courier New"/>
                <a:cs typeface="Courier New"/>
                <a:sym typeface="Courier New"/>
              </a:rPr>
              <a:t> ( …</a:t>
            </a:r>
            <a:endParaRPr sz="900">
              <a:solidFill>
                <a:schemeClr val="bg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bg1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900">
              <a:solidFill>
                <a:schemeClr val="bg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bg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bg1"/>
                </a:solidFill>
                <a:latin typeface="Courier New"/>
                <a:ea typeface="Courier New"/>
                <a:cs typeface="Courier New"/>
                <a:sym typeface="Courier New"/>
              </a:rPr>
              <a:t>   …</a:t>
            </a:r>
            <a:endParaRPr sz="900">
              <a:solidFill>
                <a:schemeClr val="bg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bg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900">
              <a:solidFill>
                <a:schemeClr val="bg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bg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bg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bg1"/>
                </a:solidFill>
                <a:latin typeface="Courier New"/>
                <a:ea typeface="Courier New"/>
                <a:cs typeface="Courier New"/>
                <a:sym typeface="Courier New"/>
              </a:rPr>
              <a:t>void </a:t>
            </a:r>
            <a:r>
              <a:rPr lang="en" sz="900" b="1">
                <a:solidFill>
                  <a:schemeClr val="bg1"/>
                </a:solidFill>
                <a:latin typeface="Courier New"/>
                <a:ea typeface="Courier New"/>
                <a:cs typeface="Courier New"/>
                <a:sym typeface="Courier New"/>
              </a:rPr>
              <a:t>OS_Application_Run</a:t>
            </a:r>
            <a:r>
              <a:rPr lang="en" sz="900">
                <a:solidFill>
                  <a:schemeClr val="bg1"/>
                </a:solidFill>
                <a:latin typeface="Courier New"/>
                <a:ea typeface="Courier New"/>
                <a:cs typeface="Courier New"/>
                <a:sym typeface="Courier New"/>
              </a:rPr>
              <a:t> (void)</a:t>
            </a:r>
            <a:endParaRPr sz="900">
              <a:solidFill>
                <a:schemeClr val="bg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bg1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900">
              <a:solidFill>
                <a:schemeClr val="bg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bg1"/>
                </a:solidFill>
                <a:latin typeface="Courier New"/>
                <a:ea typeface="Courier New"/>
                <a:cs typeface="Courier New"/>
                <a:sym typeface="Courier New"/>
              </a:rPr>
              <a:t>    ...</a:t>
            </a:r>
            <a:endParaRPr sz="900">
              <a:solidFill>
                <a:schemeClr val="bg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bg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bg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900">
              <a:solidFill>
                <a:schemeClr val="bg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bg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32" name="Google Shape;132;p21"/>
          <p:cNvSpPr/>
          <p:nvPr/>
        </p:nvSpPr>
        <p:spPr>
          <a:xfrm>
            <a:off x="6126449" y="2550450"/>
            <a:ext cx="2375101" cy="652750"/>
          </a:xfrm>
          <a:prstGeom prst="roundRect">
            <a:avLst>
              <a:gd name="adj" fmla="val 16667"/>
            </a:avLst>
          </a:prstGeom>
          <a:solidFill>
            <a:srgbClr val="FFE59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bg1"/>
                </a:solidFill>
              </a:rPr>
              <a:t>(2) OSAL Application Entry Point:</a:t>
            </a:r>
            <a:endParaRPr sz="1200">
              <a:solidFill>
                <a:schemeClr val="bg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bg1"/>
                </a:solidFill>
              </a:rPr>
              <a:t>     OS_Application_Startup</a:t>
            </a:r>
            <a:endParaRPr sz="1200">
              <a:solidFill>
                <a:schemeClr val="bg1"/>
              </a:solidFill>
            </a:endParaRPr>
          </a:p>
        </p:txBody>
      </p:sp>
      <p:cxnSp>
        <p:nvCxnSpPr>
          <p:cNvPr id="133" name="Google Shape;133;p21"/>
          <p:cNvCxnSpPr>
            <a:cxnSpLocks/>
            <a:stCxn id="132" idx="1"/>
          </p:cNvCxnSpPr>
          <p:nvPr/>
        </p:nvCxnSpPr>
        <p:spPr>
          <a:xfrm flipH="1">
            <a:off x="5462675" y="2876825"/>
            <a:ext cx="663774" cy="190466"/>
          </a:xfrm>
          <a:prstGeom prst="straightConnector1">
            <a:avLst/>
          </a:pr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34" name="Google Shape;134;p21"/>
          <p:cNvSpPr/>
          <p:nvPr/>
        </p:nvSpPr>
        <p:spPr>
          <a:xfrm>
            <a:off x="2974450" y="1281350"/>
            <a:ext cx="2530800" cy="1187100"/>
          </a:xfrm>
          <a:prstGeom prst="rect">
            <a:avLst/>
          </a:prstGeom>
          <a:solidFill>
            <a:schemeClr val="tx1">
              <a:lumMod val="85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21"/>
          <p:cNvSpPr txBox="1"/>
          <p:nvPr/>
        </p:nvSpPr>
        <p:spPr>
          <a:xfrm>
            <a:off x="1917724" y="897225"/>
            <a:ext cx="3350561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/>
              <a:t>OSAL</a:t>
            </a:r>
            <a:r>
              <a:rPr lang="en" sz="1000"/>
              <a:t>: src/</a:t>
            </a:r>
            <a:r>
              <a:rPr lang="en" sz="1000" err="1"/>
              <a:t>bsp</a:t>
            </a:r>
            <a:r>
              <a:rPr lang="en" sz="1000"/>
              <a:t>/generic-</a:t>
            </a:r>
            <a:r>
              <a:rPr lang="en" sz="1000" err="1"/>
              <a:t>linux</a:t>
            </a:r>
            <a:r>
              <a:rPr lang="en" sz="1000"/>
              <a:t>/src/bsp_start.c</a:t>
            </a:r>
            <a:endParaRPr sz="1000"/>
          </a:p>
        </p:txBody>
      </p:sp>
      <p:sp>
        <p:nvSpPr>
          <p:cNvPr id="136" name="Google Shape;136;p21"/>
          <p:cNvSpPr txBox="1"/>
          <p:nvPr/>
        </p:nvSpPr>
        <p:spPr>
          <a:xfrm>
            <a:off x="2974450" y="1219750"/>
            <a:ext cx="2614800" cy="11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bg1"/>
                </a:solidFill>
                <a:latin typeface="Courier New"/>
                <a:ea typeface="Courier New"/>
                <a:cs typeface="Courier New"/>
                <a:sym typeface="Courier New"/>
              </a:rPr>
              <a:t>int </a:t>
            </a:r>
            <a:r>
              <a:rPr lang="en" sz="900" b="1">
                <a:solidFill>
                  <a:schemeClr val="bg1"/>
                </a:solidFill>
                <a:latin typeface="Courier New"/>
                <a:ea typeface="Courier New"/>
                <a:cs typeface="Courier New"/>
                <a:sym typeface="Courier New"/>
              </a:rPr>
              <a:t>main</a:t>
            </a:r>
            <a:r>
              <a:rPr lang="en" sz="900">
                <a:solidFill>
                  <a:schemeClr val="bg1"/>
                </a:solidFill>
                <a:latin typeface="Courier New"/>
                <a:ea typeface="Courier New"/>
                <a:cs typeface="Courier New"/>
                <a:sym typeface="Courier New"/>
              </a:rPr>
              <a:t> ( …</a:t>
            </a:r>
            <a:endParaRPr sz="900">
              <a:solidFill>
                <a:schemeClr val="bg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bg1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900">
              <a:solidFill>
                <a:schemeClr val="bg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bg1"/>
                </a:solidFill>
                <a:latin typeface="Courier New"/>
                <a:ea typeface="Courier New"/>
                <a:cs typeface="Courier New"/>
                <a:sym typeface="Courier New"/>
              </a:rPr>
              <a:t>      OS_BSP_Initalize</a:t>
            </a:r>
            <a:endParaRPr sz="900">
              <a:solidFill>
                <a:schemeClr val="bg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bg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bg1"/>
                </a:solidFill>
                <a:latin typeface="Courier New"/>
                <a:ea typeface="Courier New"/>
                <a:cs typeface="Courier New"/>
                <a:sym typeface="Courier New"/>
              </a:rPr>
              <a:t>      OS_Application_Startup</a:t>
            </a:r>
            <a:endParaRPr sz="900">
              <a:solidFill>
                <a:schemeClr val="bg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bg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bg1"/>
                </a:solidFill>
                <a:latin typeface="Courier New"/>
                <a:ea typeface="Courier New"/>
                <a:cs typeface="Courier New"/>
                <a:sym typeface="Courier New"/>
              </a:rPr>
              <a:t>      OS_Application_Run</a:t>
            </a:r>
            <a:endParaRPr sz="900">
              <a:solidFill>
                <a:schemeClr val="bg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37" name="Google Shape;137;p21"/>
          <p:cNvSpPr/>
          <p:nvPr/>
        </p:nvSpPr>
        <p:spPr>
          <a:xfrm>
            <a:off x="6075675" y="1663489"/>
            <a:ext cx="2358900" cy="404400"/>
          </a:xfrm>
          <a:prstGeom prst="roundRect">
            <a:avLst>
              <a:gd name="adj" fmla="val 16667"/>
            </a:avLst>
          </a:prstGeom>
          <a:solidFill>
            <a:srgbClr val="FFE59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bg1"/>
                </a:solidFill>
              </a:rPr>
              <a:t>(1) OSAL Entry Point:</a:t>
            </a:r>
            <a:endParaRPr sz="1200">
              <a:solidFill>
                <a:schemeClr val="bg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bg1"/>
                </a:solidFill>
              </a:rPr>
              <a:t>     main</a:t>
            </a:r>
            <a:endParaRPr sz="1200">
              <a:solidFill>
                <a:schemeClr val="bg1"/>
              </a:solidFill>
            </a:endParaRPr>
          </a:p>
        </p:txBody>
      </p:sp>
      <p:cxnSp>
        <p:nvCxnSpPr>
          <p:cNvPr id="138" name="Google Shape;138;p21"/>
          <p:cNvCxnSpPr>
            <a:cxnSpLocks/>
            <a:stCxn id="137" idx="1"/>
          </p:cNvCxnSpPr>
          <p:nvPr/>
        </p:nvCxnSpPr>
        <p:spPr>
          <a:xfrm flipH="1" flipV="1">
            <a:off x="5505250" y="1663489"/>
            <a:ext cx="570425" cy="202200"/>
          </a:xfrm>
          <a:prstGeom prst="straightConnector1">
            <a:avLst/>
          </a:pr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39" name="Google Shape;139;p21"/>
          <p:cNvSpPr/>
          <p:nvPr/>
        </p:nvSpPr>
        <p:spPr>
          <a:xfrm>
            <a:off x="6126450" y="4150050"/>
            <a:ext cx="2375100" cy="464100"/>
          </a:xfrm>
          <a:prstGeom prst="roundRect">
            <a:avLst>
              <a:gd name="adj" fmla="val 16667"/>
            </a:avLst>
          </a:prstGeom>
          <a:solidFill>
            <a:srgbClr val="FFE59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bg1"/>
                </a:solidFill>
              </a:rPr>
              <a:t>(4) OSAL Application:</a:t>
            </a:r>
            <a:endParaRPr sz="1300">
              <a:solidFill>
                <a:schemeClr val="bg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bg1"/>
                </a:solidFill>
              </a:rPr>
              <a:t>     </a:t>
            </a:r>
            <a:r>
              <a:rPr lang="en" sz="1300" err="1">
                <a:solidFill>
                  <a:schemeClr val="bg1"/>
                </a:solidFill>
              </a:rPr>
              <a:t>OS_Application_Run</a:t>
            </a:r>
            <a:endParaRPr sz="1300">
              <a:solidFill>
                <a:schemeClr val="bg1"/>
              </a:solidFill>
            </a:endParaRPr>
          </a:p>
        </p:txBody>
      </p:sp>
      <p:cxnSp>
        <p:nvCxnSpPr>
          <p:cNvPr id="140" name="Google Shape;140;p21"/>
          <p:cNvCxnSpPr>
            <a:cxnSpLocks/>
            <a:stCxn id="139" idx="1"/>
          </p:cNvCxnSpPr>
          <p:nvPr/>
        </p:nvCxnSpPr>
        <p:spPr>
          <a:xfrm flipH="1" flipV="1">
            <a:off x="5505250" y="4150050"/>
            <a:ext cx="621200" cy="232050"/>
          </a:xfrm>
          <a:prstGeom prst="straightConnector1">
            <a:avLst/>
          </a:pr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41" name="Google Shape;141;p21"/>
          <p:cNvSpPr/>
          <p:nvPr/>
        </p:nvSpPr>
        <p:spPr>
          <a:xfrm>
            <a:off x="6126450" y="3444575"/>
            <a:ext cx="2375100" cy="464100"/>
          </a:xfrm>
          <a:prstGeom prst="roundRect">
            <a:avLst>
              <a:gd name="adj" fmla="val 16667"/>
            </a:avLst>
          </a:prstGeom>
          <a:solidFill>
            <a:srgbClr val="FFE59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bg1"/>
                </a:solidFill>
              </a:rPr>
              <a:t>(3) Create sample tasks</a:t>
            </a:r>
            <a:endParaRPr sz="1300">
              <a:solidFill>
                <a:schemeClr val="bg1"/>
              </a:solidFill>
            </a:endParaRPr>
          </a:p>
        </p:txBody>
      </p:sp>
      <p:cxnSp>
        <p:nvCxnSpPr>
          <p:cNvPr id="142" name="Google Shape;142;p21"/>
          <p:cNvCxnSpPr>
            <a:cxnSpLocks/>
          </p:cNvCxnSpPr>
          <p:nvPr/>
        </p:nvCxnSpPr>
        <p:spPr>
          <a:xfrm flipH="1">
            <a:off x="5462675" y="3727025"/>
            <a:ext cx="663775" cy="0"/>
          </a:xfrm>
          <a:prstGeom prst="straightConnector1">
            <a:avLst/>
          </a:pr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43" name="Google Shape;143;p21"/>
          <p:cNvSpPr txBox="1"/>
          <p:nvPr/>
        </p:nvSpPr>
        <p:spPr>
          <a:xfrm>
            <a:off x="993225" y="1674800"/>
            <a:ext cx="1163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OSAL BSP</a:t>
            </a:r>
            <a:endParaRPr/>
          </a:p>
        </p:txBody>
      </p:sp>
      <p:sp>
        <p:nvSpPr>
          <p:cNvPr id="144" name="Google Shape;144;p21"/>
          <p:cNvSpPr txBox="1"/>
          <p:nvPr/>
        </p:nvSpPr>
        <p:spPr>
          <a:xfrm>
            <a:off x="993224" y="3444416"/>
            <a:ext cx="1464749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OSAL Example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3700131-17D7-FC4C-B65B-992373A0F33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  <p:sp>
        <p:nvSpPr>
          <p:cNvPr id="149" name="Google Shape;149;p2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System Startup – cFS</a:t>
            </a:r>
            <a:endParaRPr/>
          </a:p>
        </p:txBody>
      </p:sp>
      <p:sp>
        <p:nvSpPr>
          <p:cNvPr id="150" name="Google Shape;150;p22"/>
          <p:cNvSpPr/>
          <p:nvPr/>
        </p:nvSpPr>
        <p:spPr>
          <a:xfrm>
            <a:off x="2931875" y="2889500"/>
            <a:ext cx="2449498" cy="2048400"/>
          </a:xfrm>
          <a:prstGeom prst="rect">
            <a:avLst/>
          </a:prstGeom>
          <a:solidFill>
            <a:schemeClr val="tx1">
              <a:lumMod val="85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22"/>
          <p:cNvSpPr txBox="1"/>
          <p:nvPr/>
        </p:nvSpPr>
        <p:spPr>
          <a:xfrm>
            <a:off x="2918050" y="2564925"/>
            <a:ext cx="27276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/>
              <a:t>PSP</a:t>
            </a:r>
            <a:r>
              <a:rPr lang="en" sz="1000"/>
              <a:t>: </a:t>
            </a:r>
            <a:r>
              <a:rPr lang="en" sz="1000" err="1"/>
              <a:t>fsw</a:t>
            </a:r>
            <a:r>
              <a:rPr lang="en" sz="1000"/>
              <a:t>/pc-</a:t>
            </a:r>
            <a:r>
              <a:rPr lang="en" sz="1000" err="1"/>
              <a:t>linux</a:t>
            </a:r>
            <a:r>
              <a:rPr lang="en" sz="1000"/>
              <a:t>/src/</a:t>
            </a:r>
            <a:r>
              <a:rPr lang="en" sz="1000" err="1"/>
              <a:t>cfe_psp_start.c</a:t>
            </a:r>
            <a:endParaRPr sz="1000"/>
          </a:p>
        </p:txBody>
      </p:sp>
      <p:sp>
        <p:nvSpPr>
          <p:cNvPr id="152" name="Google Shape;152;p22"/>
          <p:cNvSpPr txBox="1"/>
          <p:nvPr/>
        </p:nvSpPr>
        <p:spPr>
          <a:xfrm>
            <a:off x="2931875" y="2897975"/>
            <a:ext cx="2530800" cy="198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bg1"/>
                </a:solidFill>
                <a:latin typeface="Courier New"/>
                <a:ea typeface="Courier New"/>
                <a:cs typeface="Courier New"/>
                <a:sym typeface="Courier New"/>
              </a:rPr>
              <a:t>int32 </a:t>
            </a:r>
            <a:r>
              <a:rPr lang="en" sz="900" b="1" err="1">
                <a:solidFill>
                  <a:schemeClr val="bg1"/>
                </a:solidFill>
                <a:latin typeface="Courier New"/>
                <a:ea typeface="Courier New"/>
                <a:cs typeface="Courier New"/>
                <a:sym typeface="Courier New"/>
              </a:rPr>
              <a:t>OS_Application_Startup</a:t>
            </a:r>
            <a:r>
              <a:rPr lang="en" sz="900">
                <a:solidFill>
                  <a:schemeClr val="bg1"/>
                </a:solidFill>
                <a:latin typeface="Courier New"/>
                <a:ea typeface="Courier New"/>
                <a:cs typeface="Courier New"/>
                <a:sym typeface="Courier New"/>
              </a:rPr>
              <a:t> ( …</a:t>
            </a:r>
            <a:endParaRPr sz="900">
              <a:solidFill>
                <a:schemeClr val="bg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bg1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900">
              <a:solidFill>
                <a:schemeClr val="bg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bg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bg1"/>
                </a:solidFill>
                <a:latin typeface="Courier New"/>
                <a:ea typeface="Courier New"/>
                <a:cs typeface="Courier New"/>
                <a:sym typeface="Courier New"/>
              </a:rPr>
              <a:t>      </a:t>
            </a:r>
            <a:r>
              <a:rPr lang="en" sz="900" b="1" err="1">
                <a:solidFill>
                  <a:schemeClr val="bg1"/>
                </a:solidFill>
                <a:latin typeface="Courier New"/>
                <a:ea typeface="Courier New"/>
                <a:cs typeface="Courier New"/>
                <a:sym typeface="Courier New"/>
              </a:rPr>
              <a:t>CFE_ES_Main</a:t>
            </a:r>
            <a:r>
              <a:rPr lang="en" sz="900">
                <a:solidFill>
                  <a:schemeClr val="bg1"/>
                </a:solidFill>
                <a:latin typeface="Courier New"/>
                <a:ea typeface="Courier New"/>
                <a:cs typeface="Courier New"/>
                <a:sym typeface="Courier New"/>
              </a:rPr>
              <a:t> (...</a:t>
            </a:r>
            <a:endParaRPr sz="900">
              <a:solidFill>
                <a:schemeClr val="bg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bg1"/>
                </a:solidFill>
                <a:latin typeface="Courier New"/>
                <a:ea typeface="Courier New"/>
                <a:cs typeface="Courier New"/>
                <a:sym typeface="Courier New"/>
              </a:rPr>
              <a:t>      …</a:t>
            </a:r>
            <a:endParaRPr sz="900">
              <a:solidFill>
                <a:schemeClr val="bg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bg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900">
              <a:solidFill>
                <a:schemeClr val="bg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bg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bg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bg1"/>
                </a:solidFill>
                <a:latin typeface="Courier New"/>
                <a:ea typeface="Courier New"/>
                <a:cs typeface="Courier New"/>
                <a:sym typeface="Courier New"/>
              </a:rPr>
              <a:t>void </a:t>
            </a:r>
            <a:r>
              <a:rPr lang="en" sz="900" b="1" err="1">
                <a:solidFill>
                  <a:schemeClr val="bg1"/>
                </a:solidFill>
                <a:latin typeface="Courier New"/>
                <a:ea typeface="Courier New"/>
                <a:cs typeface="Courier New"/>
                <a:sym typeface="Courier New"/>
              </a:rPr>
              <a:t>OS_Application_Run</a:t>
            </a:r>
            <a:r>
              <a:rPr lang="en" sz="900">
                <a:solidFill>
                  <a:schemeClr val="bg1"/>
                </a:solidFill>
                <a:latin typeface="Courier New"/>
                <a:ea typeface="Courier New"/>
                <a:cs typeface="Courier New"/>
                <a:sym typeface="Courier New"/>
              </a:rPr>
              <a:t> (void)</a:t>
            </a:r>
            <a:endParaRPr sz="900">
              <a:solidFill>
                <a:schemeClr val="bg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bg1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900">
              <a:solidFill>
                <a:schemeClr val="bg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bg1"/>
                </a:solidFill>
                <a:latin typeface="Courier New"/>
                <a:ea typeface="Courier New"/>
                <a:cs typeface="Courier New"/>
                <a:sym typeface="Courier New"/>
              </a:rPr>
              <a:t>    ...</a:t>
            </a:r>
            <a:endParaRPr sz="900">
              <a:solidFill>
                <a:schemeClr val="bg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bg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bg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900">
              <a:solidFill>
                <a:schemeClr val="bg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53" name="Google Shape;153;p22"/>
          <p:cNvSpPr/>
          <p:nvPr/>
        </p:nvSpPr>
        <p:spPr>
          <a:xfrm>
            <a:off x="6126450" y="2739100"/>
            <a:ext cx="2375100" cy="464100"/>
          </a:xfrm>
          <a:prstGeom prst="roundRect">
            <a:avLst>
              <a:gd name="adj" fmla="val 16667"/>
            </a:avLst>
          </a:prstGeom>
          <a:solidFill>
            <a:srgbClr val="FFE59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bg1"/>
                </a:solidFill>
              </a:rPr>
              <a:t>(2) PSP Entry Point:</a:t>
            </a:r>
            <a:endParaRPr sz="1300">
              <a:solidFill>
                <a:schemeClr val="bg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bg1"/>
                </a:solidFill>
              </a:rPr>
              <a:t>     </a:t>
            </a:r>
            <a:r>
              <a:rPr lang="en" sz="1300" err="1">
                <a:solidFill>
                  <a:schemeClr val="bg1"/>
                </a:solidFill>
              </a:rPr>
              <a:t>OS_Application_Startup</a:t>
            </a:r>
            <a:endParaRPr sz="1300">
              <a:solidFill>
                <a:schemeClr val="bg1"/>
              </a:solidFill>
            </a:endParaRPr>
          </a:p>
        </p:txBody>
      </p:sp>
      <p:cxnSp>
        <p:nvCxnSpPr>
          <p:cNvPr id="154" name="Google Shape;154;p22"/>
          <p:cNvCxnSpPr>
            <a:cxnSpLocks/>
            <a:stCxn id="153" idx="1"/>
          </p:cNvCxnSpPr>
          <p:nvPr/>
        </p:nvCxnSpPr>
        <p:spPr>
          <a:xfrm flipH="1">
            <a:off x="5462675" y="2971150"/>
            <a:ext cx="663775" cy="84566"/>
          </a:xfrm>
          <a:prstGeom prst="straightConnector1">
            <a:avLst/>
          </a:pr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55" name="Google Shape;155;p22"/>
          <p:cNvSpPr/>
          <p:nvPr/>
        </p:nvSpPr>
        <p:spPr>
          <a:xfrm>
            <a:off x="2974450" y="1281350"/>
            <a:ext cx="2530800" cy="1099018"/>
          </a:xfrm>
          <a:prstGeom prst="rect">
            <a:avLst/>
          </a:prstGeom>
          <a:solidFill>
            <a:schemeClr val="tx1">
              <a:lumMod val="85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22"/>
          <p:cNvSpPr txBox="1"/>
          <p:nvPr/>
        </p:nvSpPr>
        <p:spPr>
          <a:xfrm>
            <a:off x="2893184" y="949286"/>
            <a:ext cx="2812175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/>
              <a:t>OSAL</a:t>
            </a:r>
            <a:r>
              <a:rPr lang="en" sz="1000"/>
              <a:t>: src/</a:t>
            </a:r>
            <a:r>
              <a:rPr lang="en" sz="1000" err="1"/>
              <a:t>bsp</a:t>
            </a:r>
            <a:r>
              <a:rPr lang="en" sz="1000"/>
              <a:t>/generic-</a:t>
            </a:r>
            <a:r>
              <a:rPr lang="en" sz="1000" err="1"/>
              <a:t>linux</a:t>
            </a:r>
            <a:r>
              <a:rPr lang="en" sz="1000"/>
              <a:t>/src/bsp_start.c</a:t>
            </a:r>
            <a:endParaRPr sz="1000"/>
          </a:p>
        </p:txBody>
      </p:sp>
      <p:sp>
        <p:nvSpPr>
          <p:cNvPr id="157" name="Google Shape;157;p22"/>
          <p:cNvSpPr txBox="1"/>
          <p:nvPr/>
        </p:nvSpPr>
        <p:spPr>
          <a:xfrm>
            <a:off x="2974450" y="1219750"/>
            <a:ext cx="2288116" cy="11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bg1"/>
                </a:solidFill>
                <a:latin typeface="Courier New"/>
                <a:ea typeface="Courier New"/>
                <a:cs typeface="Courier New"/>
                <a:sym typeface="Courier New"/>
              </a:rPr>
              <a:t>int </a:t>
            </a:r>
            <a:r>
              <a:rPr lang="en" sz="900" b="1">
                <a:solidFill>
                  <a:schemeClr val="bg1"/>
                </a:solidFill>
                <a:latin typeface="Courier New"/>
                <a:ea typeface="Courier New"/>
                <a:cs typeface="Courier New"/>
                <a:sym typeface="Courier New"/>
              </a:rPr>
              <a:t>main</a:t>
            </a:r>
            <a:r>
              <a:rPr lang="en" sz="900">
                <a:solidFill>
                  <a:schemeClr val="bg1"/>
                </a:solidFill>
                <a:latin typeface="Courier New"/>
                <a:ea typeface="Courier New"/>
                <a:cs typeface="Courier New"/>
                <a:sym typeface="Courier New"/>
              </a:rPr>
              <a:t> ( …</a:t>
            </a:r>
            <a:endParaRPr sz="900">
              <a:solidFill>
                <a:schemeClr val="bg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bg1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900">
              <a:solidFill>
                <a:schemeClr val="bg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bg1"/>
                </a:solidFill>
                <a:latin typeface="Courier New"/>
                <a:ea typeface="Courier New"/>
                <a:cs typeface="Courier New"/>
                <a:sym typeface="Courier New"/>
              </a:rPr>
              <a:t>      </a:t>
            </a:r>
            <a:r>
              <a:rPr lang="en" sz="900" err="1">
                <a:solidFill>
                  <a:schemeClr val="bg1"/>
                </a:solidFill>
                <a:latin typeface="Courier New"/>
                <a:ea typeface="Courier New"/>
                <a:cs typeface="Courier New"/>
                <a:sym typeface="Courier New"/>
              </a:rPr>
              <a:t>OS_BSP_Initalize</a:t>
            </a:r>
            <a:endParaRPr sz="900">
              <a:solidFill>
                <a:schemeClr val="bg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bg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bg1"/>
                </a:solidFill>
                <a:latin typeface="Courier New"/>
                <a:ea typeface="Courier New"/>
                <a:cs typeface="Courier New"/>
                <a:sym typeface="Courier New"/>
              </a:rPr>
              <a:t>      </a:t>
            </a:r>
            <a:r>
              <a:rPr lang="en" sz="900" err="1">
                <a:solidFill>
                  <a:schemeClr val="bg1"/>
                </a:solidFill>
                <a:latin typeface="Courier New"/>
                <a:ea typeface="Courier New"/>
                <a:cs typeface="Courier New"/>
                <a:sym typeface="Courier New"/>
              </a:rPr>
              <a:t>OS_Application_Startup</a:t>
            </a:r>
            <a:endParaRPr sz="900">
              <a:solidFill>
                <a:schemeClr val="bg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bg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bg1"/>
                </a:solidFill>
                <a:latin typeface="Courier New"/>
                <a:ea typeface="Courier New"/>
                <a:cs typeface="Courier New"/>
                <a:sym typeface="Courier New"/>
              </a:rPr>
              <a:t>      </a:t>
            </a:r>
            <a:r>
              <a:rPr lang="en" sz="900" err="1">
                <a:solidFill>
                  <a:schemeClr val="bg1"/>
                </a:solidFill>
                <a:latin typeface="Courier New"/>
                <a:ea typeface="Courier New"/>
                <a:cs typeface="Courier New"/>
                <a:sym typeface="Courier New"/>
              </a:rPr>
              <a:t>OS_Application_Run</a:t>
            </a:r>
            <a:endParaRPr sz="900">
              <a:solidFill>
                <a:schemeClr val="bg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58" name="Google Shape;158;p22"/>
          <p:cNvSpPr/>
          <p:nvPr/>
        </p:nvSpPr>
        <p:spPr>
          <a:xfrm>
            <a:off x="6075675" y="1580510"/>
            <a:ext cx="2358900" cy="404400"/>
          </a:xfrm>
          <a:prstGeom prst="roundRect">
            <a:avLst>
              <a:gd name="adj" fmla="val 16667"/>
            </a:avLst>
          </a:prstGeom>
          <a:solidFill>
            <a:srgbClr val="FFE59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bg1"/>
                </a:solidFill>
              </a:rPr>
              <a:t>(1) OSAL Entry Point:</a:t>
            </a:r>
            <a:endParaRPr sz="1400">
              <a:solidFill>
                <a:schemeClr val="bg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bg1"/>
                </a:solidFill>
              </a:rPr>
              <a:t>     main</a:t>
            </a:r>
            <a:endParaRPr sz="1400">
              <a:solidFill>
                <a:schemeClr val="bg1"/>
              </a:solidFill>
            </a:endParaRPr>
          </a:p>
        </p:txBody>
      </p:sp>
      <p:cxnSp>
        <p:nvCxnSpPr>
          <p:cNvPr id="159" name="Google Shape;159;p22"/>
          <p:cNvCxnSpPr>
            <a:cxnSpLocks/>
            <a:stCxn id="158" idx="1"/>
          </p:cNvCxnSpPr>
          <p:nvPr/>
        </p:nvCxnSpPr>
        <p:spPr>
          <a:xfrm flipH="1" flipV="1">
            <a:off x="5462675" y="1489850"/>
            <a:ext cx="613000" cy="292860"/>
          </a:xfrm>
          <a:prstGeom prst="straightConnector1">
            <a:avLst/>
          </a:pr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60" name="Google Shape;160;p22"/>
          <p:cNvSpPr/>
          <p:nvPr/>
        </p:nvSpPr>
        <p:spPr>
          <a:xfrm>
            <a:off x="6126450" y="4150050"/>
            <a:ext cx="2375100" cy="464100"/>
          </a:xfrm>
          <a:prstGeom prst="roundRect">
            <a:avLst>
              <a:gd name="adj" fmla="val 16667"/>
            </a:avLst>
          </a:prstGeom>
          <a:solidFill>
            <a:srgbClr val="FFE59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bg1"/>
                </a:solidFill>
              </a:rPr>
              <a:t>(4) PSP:</a:t>
            </a:r>
            <a:endParaRPr sz="1300">
              <a:solidFill>
                <a:schemeClr val="bg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bg1"/>
                </a:solidFill>
              </a:rPr>
              <a:t>     </a:t>
            </a:r>
            <a:r>
              <a:rPr lang="en" sz="1300" err="1">
                <a:solidFill>
                  <a:schemeClr val="bg1"/>
                </a:solidFill>
              </a:rPr>
              <a:t>OS_Application_Run</a:t>
            </a:r>
            <a:endParaRPr sz="1300">
              <a:solidFill>
                <a:schemeClr val="bg1"/>
              </a:solidFill>
            </a:endParaRPr>
          </a:p>
        </p:txBody>
      </p:sp>
      <p:cxnSp>
        <p:nvCxnSpPr>
          <p:cNvPr id="161" name="Google Shape;161;p22"/>
          <p:cNvCxnSpPr>
            <a:cxnSpLocks/>
            <a:stCxn id="160" idx="1"/>
          </p:cNvCxnSpPr>
          <p:nvPr/>
        </p:nvCxnSpPr>
        <p:spPr>
          <a:xfrm flipH="1" flipV="1">
            <a:off x="5462675" y="4227762"/>
            <a:ext cx="663775" cy="154338"/>
          </a:xfrm>
          <a:prstGeom prst="straightConnector1">
            <a:avLst/>
          </a:pr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62" name="Google Shape;162;p22"/>
          <p:cNvSpPr/>
          <p:nvPr/>
        </p:nvSpPr>
        <p:spPr>
          <a:xfrm>
            <a:off x="6126450" y="3444575"/>
            <a:ext cx="2375100" cy="464100"/>
          </a:xfrm>
          <a:prstGeom prst="roundRect">
            <a:avLst>
              <a:gd name="adj" fmla="val 16667"/>
            </a:avLst>
          </a:prstGeom>
          <a:solidFill>
            <a:srgbClr val="FFE59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bg1"/>
                </a:solidFill>
              </a:rPr>
              <a:t>(3) cFE Entry Point:</a:t>
            </a:r>
            <a:endParaRPr sz="1300">
              <a:solidFill>
                <a:schemeClr val="bg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bg1"/>
                </a:solidFill>
              </a:rPr>
              <a:t>     </a:t>
            </a:r>
            <a:r>
              <a:rPr lang="en" sz="1300" err="1">
                <a:solidFill>
                  <a:schemeClr val="bg1"/>
                </a:solidFill>
              </a:rPr>
              <a:t>CFE_ES_Main</a:t>
            </a:r>
            <a:endParaRPr sz="1300">
              <a:solidFill>
                <a:schemeClr val="bg1"/>
              </a:solidFill>
            </a:endParaRPr>
          </a:p>
        </p:txBody>
      </p:sp>
      <p:cxnSp>
        <p:nvCxnSpPr>
          <p:cNvPr id="163" name="Google Shape;163;p22"/>
          <p:cNvCxnSpPr>
            <a:cxnSpLocks/>
          </p:cNvCxnSpPr>
          <p:nvPr/>
        </p:nvCxnSpPr>
        <p:spPr>
          <a:xfrm flipH="1" flipV="1">
            <a:off x="5462675" y="3713600"/>
            <a:ext cx="663775" cy="13425"/>
          </a:xfrm>
          <a:prstGeom prst="straightConnector1">
            <a:avLst/>
          </a:pr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64" name="Google Shape;164;p22"/>
          <p:cNvSpPr txBox="1"/>
          <p:nvPr/>
        </p:nvSpPr>
        <p:spPr>
          <a:xfrm>
            <a:off x="1148638" y="1682412"/>
            <a:ext cx="1163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OSAL BSP</a:t>
            </a:r>
            <a:endParaRPr/>
          </a:p>
        </p:txBody>
      </p:sp>
      <p:sp>
        <p:nvSpPr>
          <p:cNvPr id="165" name="Google Shape;165;p22"/>
          <p:cNvSpPr txBox="1"/>
          <p:nvPr/>
        </p:nvSpPr>
        <p:spPr>
          <a:xfrm>
            <a:off x="1241764" y="3678938"/>
            <a:ext cx="683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PSP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 rtl="0">
              <a:spcBef>
                <a:spcPts val="0"/>
              </a:spcBef>
              <a:spcAft>
                <a:spcPts val="0"/>
              </a:spcAft>
              <a:buSzPts val="1800"/>
            </a:pPr>
            <a:r>
              <a:rPr lang="en-US" dirty="0"/>
              <a:t>Like much of the code in PSP and OSAL, the Exception handling code has been improved</a:t>
            </a:r>
          </a:p>
          <a:p>
            <a:pPr lvl="0" algn="l" rtl="0">
              <a:spcBef>
                <a:spcPts val="0"/>
              </a:spcBef>
              <a:spcAft>
                <a:spcPts val="0"/>
              </a:spcAft>
              <a:buSzPts val="1800"/>
            </a:pPr>
            <a:r>
              <a:rPr lang="en-US" dirty="0"/>
              <a:t>Previously, the PSP would catch an exception, and call a </a:t>
            </a:r>
            <a:r>
              <a:rPr lang="en-US" dirty="0" err="1"/>
              <a:t>cFE</a:t>
            </a:r>
            <a:r>
              <a:rPr lang="en-US" dirty="0"/>
              <a:t> Executive Services (ES) function to log the exception and handle the restart</a:t>
            </a:r>
          </a:p>
          <a:p>
            <a:pPr lvl="1" indent="-342900">
              <a:spcBef>
                <a:spcPts val="0"/>
              </a:spcBef>
              <a:buSzPts val="1800"/>
              <a:buFont typeface="Wingdings" pitchFamily="2" charset="2"/>
              <a:buChar char="§"/>
            </a:pPr>
            <a:r>
              <a:rPr lang="en-US" dirty="0"/>
              <a:t>This caused problems when the PSP called ES functions in an interrupt context</a:t>
            </a:r>
          </a:p>
          <a:p>
            <a:pPr lvl="1" indent="-342900">
              <a:spcBef>
                <a:spcPts val="0"/>
              </a:spcBef>
              <a:buSzPts val="1800"/>
              <a:buFont typeface="Wingdings" pitchFamily="2" charset="2"/>
              <a:buChar char="§"/>
            </a:pPr>
            <a:r>
              <a:rPr lang="en-US" dirty="0"/>
              <a:t>It also violates layering guidelines by having the PSP call ES functions (other than the entry point) </a:t>
            </a:r>
          </a:p>
          <a:p>
            <a:pPr lvl="0" algn="l" rtl="0">
              <a:spcBef>
                <a:spcPts val="0"/>
              </a:spcBef>
              <a:spcAft>
                <a:spcPts val="0"/>
              </a:spcAft>
              <a:buSzPts val="1800"/>
            </a:pPr>
            <a:r>
              <a:rPr lang="en-US" dirty="0"/>
              <a:t>Now the Exception handling is completely managed in the PSP, and ES will call into the PSP to check for exceptions:</a:t>
            </a:r>
          </a:p>
          <a:p>
            <a:pPr lvl="1" indent="-342900">
              <a:spcBef>
                <a:spcPts val="0"/>
              </a:spcBef>
              <a:buSzPts val="1800"/>
              <a:buFont typeface="Wingdings" pitchFamily="2" charset="2"/>
              <a:buChar char="§"/>
            </a:pPr>
            <a:r>
              <a:rPr lang="en-US" dirty="0"/>
              <a:t>As part of its background task, ES polls the PSP to see if any exception events occurred</a:t>
            </a:r>
          </a:p>
          <a:p>
            <a:pPr lvl="1" indent="-342900">
              <a:spcBef>
                <a:spcPts val="0"/>
              </a:spcBef>
              <a:buSzPts val="1800"/>
              <a:buFont typeface="Wingdings" pitchFamily="2" charset="2"/>
              <a:buChar char="§"/>
            </a:pPr>
            <a:r>
              <a:rPr lang="en-US" dirty="0"/>
              <a:t>If so, ES will call into the PSP to collect the exception information/context</a:t>
            </a:r>
          </a:p>
          <a:p>
            <a:pPr lvl="1" indent="-342900">
              <a:spcBef>
                <a:spcPts val="0"/>
              </a:spcBef>
              <a:buSzPts val="1800"/>
              <a:buFont typeface="Wingdings" pitchFamily="2" charset="2"/>
              <a:buChar char="§"/>
            </a:pPr>
            <a:r>
              <a:rPr lang="en-US" dirty="0"/>
              <a:t>ES will then call the PSP to take the appropriate action such as a reset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97F4CC5-103D-6140-B4DE-EE4080052AB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  <p:sp>
        <p:nvSpPr>
          <p:cNvPr id="176" name="Google Shape;176;p2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Exception Handling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1B999A-9DE7-504E-ACB3-A397BF15C5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15</a:t>
            </a:fld>
            <a:endParaRPr lang="en"/>
          </a:p>
        </p:txBody>
      </p:sp>
      <p:sp>
        <p:nvSpPr>
          <p:cNvPr id="176" name="Google Shape;176;p2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</a:t>
            </a:r>
            <a:r>
              <a:rPr lang="en-US"/>
              <a:t>M</a:t>
            </a:r>
            <a:r>
              <a:rPr lang="en"/>
              <a:t>ake Files</a:t>
            </a:r>
            <a:endParaRPr/>
          </a:p>
        </p:txBody>
      </p:sp>
      <p:sp>
        <p:nvSpPr>
          <p:cNvPr id="177" name="Google Shape;177;p24"/>
          <p:cNvSpPr txBox="1">
            <a:spLocks noGrp="1"/>
          </p:cNvSpPr>
          <p:nvPr>
            <p:ph type="body" idx="4294967295"/>
          </p:nvPr>
        </p:nvSpPr>
        <p:spPr>
          <a:xfrm>
            <a:off x="0" y="860425"/>
            <a:ext cx="8521700" cy="341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Font typeface="Wingdings" pitchFamily="2" charset="2"/>
              <a:buChar char="§"/>
            </a:pPr>
            <a:r>
              <a:rPr lang="en-US"/>
              <a:t>CMake is the build tool used for configuring and building the cFS</a:t>
            </a:r>
          </a:p>
          <a:p>
            <a:pPr lvl="0">
              <a:buFont typeface="Wingdings" pitchFamily="2" charset="2"/>
              <a:buChar char="§"/>
            </a:pPr>
            <a:r>
              <a:rPr lang="en-US"/>
              <a:t>important CMake files for the cFS platform layer:</a:t>
            </a:r>
          </a:p>
        </p:txBody>
      </p:sp>
      <p:graphicFrame>
        <p:nvGraphicFramePr>
          <p:cNvPr id="5" name="Table 3">
            <a:extLst>
              <a:ext uri="{FF2B5EF4-FFF2-40B4-BE49-F238E27FC236}">
                <a16:creationId xmlns:a16="http://schemas.microsoft.com/office/drawing/2014/main" id="{444D07ED-CFC6-C54B-A8A1-BBC74F57F5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3899190"/>
              </p:ext>
            </p:extLst>
          </p:nvPr>
        </p:nvGraphicFramePr>
        <p:xfrm>
          <a:off x="842955" y="1724943"/>
          <a:ext cx="7328173" cy="30938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3417">
                  <a:extLst>
                    <a:ext uri="{9D8B030D-6E8A-4147-A177-3AD203B41FA5}">
                      <a16:colId xmlns:a16="http://schemas.microsoft.com/office/drawing/2014/main" val="876909357"/>
                    </a:ext>
                  </a:extLst>
                </a:gridCol>
                <a:gridCol w="1954426">
                  <a:extLst>
                    <a:ext uri="{9D8B030D-6E8A-4147-A177-3AD203B41FA5}">
                      <a16:colId xmlns:a16="http://schemas.microsoft.com/office/drawing/2014/main" val="3093106493"/>
                    </a:ext>
                  </a:extLst>
                </a:gridCol>
                <a:gridCol w="4320330">
                  <a:extLst>
                    <a:ext uri="{9D8B030D-6E8A-4147-A177-3AD203B41FA5}">
                      <a16:colId xmlns:a16="http://schemas.microsoft.com/office/drawing/2014/main" val="2242303126"/>
                    </a:ext>
                  </a:extLst>
                </a:gridCol>
              </a:tblGrid>
              <a:tr h="264398">
                <a:tc>
                  <a:txBody>
                    <a:bodyPr/>
                    <a:lstStyle/>
                    <a:p>
                      <a:r>
                        <a:rPr lang="en-US" sz="1000"/>
                        <a:t>Location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File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Purpose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80111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000"/>
                        <a:t>Mission </a:t>
                      </a:r>
                      <a:r>
                        <a:rPr lang="en-US" sz="1000" err="1"/>
                        <a:t>Defs</a:t>
                      </a:r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1"/>
                        <a:t>default_osconfig.cmake </a:t>
                      </a:r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replacement for osconfig.h header. Selects OSAL features such as network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72315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000"/>
                        <a:t>Mission </a:t>
                      </a:r>
                      <a:r>
                        <a:rPr lang="en-US" sz="1000" err="1"/>
                        <a:t>Defs</a:t>
                      </a:r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1"/>
                        <a:t>toolchain_xyz.cmake </a:t>
                      </a:r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Selects compiler, common options, OSAL port, OSAL BSP, and PSP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21233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000"/>
                        <a:t>Mission </a:t>
                      </a:r>
                      <a:r>
                        <a:rPr lang="en-US" sz="1000" err="1"/>
                        <a:t>Defs</a:t>
                      </a:r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1"/>
                        <a:t>arch_build_custom.cmake</a:t>
                      </a:r>
                      <a:r>
                        <a:rPr lang="en-US" sz="100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/>
                        <a:t>Target compile options – currently used for warnings, but can be used for other options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44108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000"/>
                        <a:t>OSAL Src</a:t>
                      </a:r>
                    </a:p>
                    <a:p>
                      <a:r>
                        <a:rPr lang="en-US" sz="1000"/>
                        <a:t>(src/os/posix)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1" err="1"/>
                        <a:t>build_options.cmake</a:t>
                      </a:r>
                      <a:r>
                        <a:rPr lang="en-US" sz="100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Options such as libraries to link and unit test/coverage options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76304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000"/>
                        <a:t>OSAL Src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1" err="1"/>
                        <a:t>CMakeLists.txt</a:t>
                      </a:r>
                      <a:r>
                        <a:rPr lang="en-US" sz="100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Selects OSAL implementation source files including portable files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2288183"/>
                  </a:ext>
                </a:extLst>
              </a:tr>
              <a:tr h="237507">
                <a:tc>
                  <a:txBody>
                    <a:bodyPr/>
                    <a:lstStyle/>
                    <a:p>
                      <a:r>
                        <a:rPr lang="en-US" sz="1000"/>
                        <a:t>OSAL BSP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1" err="1"/>
                        <a:t>build_options.cmake</a:t>
                      </a:r>
                      <a:r>
                        <a:rPr lang="en-US" sz="100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BSP files and OSAL library to link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50843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000"/>
                        <a:t>PSP</a:t>
                      </a:r>
                    </a:p>
                    <a:p>
                      <a:r>
                        <a:rPr lang="en-US" sz="1000"/>
                        <a:t>(</a:t>
                      </a:r>
                      <a:r>
                        <a:rPr lang="en-US" sz="1000" err="1"/>
                        <a:t>fsw</a:t>
                      </a:r>
                      <a:r>
                        <a:rPr lang="en-US" sz="1000"/>
                        <a:t>/pc-</a:t>
                      </a:r>
                      <a:r>
                        <a:rPr lang="en-US" sz="1000" err="1"/>
                        <a:t>linux</a:t>
                      </a:r>
                      <a:r>
                        <a:rPr lang="en-US" sz="100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err="1"/>
                        <a:t>CMakeLists.txt</a:t>
                      </a:r>
                      <a:r>
                        <a:rPr lang="en-US" sz="1000"/>
                        <a:t> </a:t>
                      </a:r>
                    </a:p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Selects the PSP source files for this PSP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1607286"/>
                  </a:ext>
                </a:extLst>
              </a:tr>
              <a:tr h="258992">
                <a:tc>
                  <a:txBody>
                    <a:bodyPr/>
                    <a:lstStyle/>
                    <a:p>
                      <a:r>
                        <a:rPr lang="en-US" sz="1000"/>
                        <a:t>PSP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1"/>
                        <a:t>make/</a:t>
                      </a:r>
                      <a:r>
                        <a:rPr lang="en-US" sz="1000" b="1" err="1"/>
                        <a:t>build_options.cmake</a:t>
                      </a:r>
                      <a:r>
                        <a:rPr lang="en-US" sz="1000" b="1"/>
                        <a:t> </a:t>
                      </a:r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PSP specific options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53534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09769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3BD769B-7CBD-084C-A37C-EC28D9600EA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16</a:t>
            </a:fld>
            <a:endParaRPr lang="en"/>
          </a:p>
        </p:txBody>
      </p:sp>
      <p:sp>
        <p:nvSpPr>
          <p:cNvPr id="176" name="Google Shape;176;p2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Porting Tips – How to start</a:t>
            </a:r>
            <a:endParaRPr/>
          </a:p>
        </p:txBody>
      </p:sp>
      <p:sp>
        <p:nvSpPr>
          <p:cNvPr id="2" name="Diamond 1">
            <a:extLst>
              <a:ext uri="{FF2B5EF4-FFF2-40B4-BE49-F238E27FC236}">
                <a16:creationId xmlns:a16="http://schemas.microsoft.com/office/drawing/2014/main" id="{3003EB94-371D-8848-9793-A87343864533}"/>
              </a:ext>
            </a:extLst>
          </p:cNvPr>
          <p:cNvSpPr/>
          <p:nvPr/>
        </p:nvSpPr>
        <p:spPr>
          <a:xfrm>
            <a:off x="4273182" y="1029283"/>
            <a:ext cx="1249960" cy="1031846"/>
          </a:xfrm>
          <a:prstGeom prst="diamond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bg1"/>
                </a:solidFill>
              </a:rPr>
              <a:t>Is there an OSAL Port?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01B5CB5F-34FB-1742-8E56-8A53DF41E0B1}"/>
              </a:ext>
            </a:extLst>
          </p:cNvPr>
          <p:cNvSpPr/>
          <p:nvPr/>
        </p:nvSpPr>
        <p:spPr>
          <a:xfrm>
            <a:off x="5347701" y="2226286"/>
            <a:ext cx="1249960" cy="572700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Create OSAL Port for the RTOS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AB2AE7F-DDFF-644C-9F69-490EF0410479}"/>
              </a:ext>
            </a:extLst>
          </p:cNvPr>
          <p:cNvCxnSpPr>
            <a:cxnSpLocks/>
            <a:stCxn id="10" idx="2"/>
            <a:endCxn id="39" idx="0"/>
          </p:cNvCxnSpPr>
          <p:nvPr/>
        </p:nvCxnSpPr>
        <p:spPr>
          <a:xfrm>
            <a:off x="5972681" y="2798986"/>
            <a:ext cx="0" cy="58779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lbow Connector 29">
            <a:extLst>
              <a:ext uri="{FF2B5EF4-FFF2-40B4-BE49-F238E27FC236}">
                <a16:creationId xmlns:a16="http://schemas.microsoft.com/office/drawing/2014/main" id="{575D643A-B704-2545-AD7E-F5A302F74C6C}"/>
              </a:ext>
            </a:extLst>
          </p:cNvPr>
          <p:cNvCxnSpPr>
            <a:stCxn id="2" idx="3"/>
            <a:endCxn id="10" idx="0"/>
          </p:cNvCxnSpPr>
          <p:nvPr/>
        </p:nvCxnSpPr>
        <p:spPr>
          <a:xfrm>
            <a:off x="5523142" y="1545206"/>
            <a:ext cx="449539" cy="681080"/>
          </a:xfrm>
          <a:prstGeom prst="bentConnector2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Elbow Connector 32">
            <a:extLst>
              <a:ext uri="{FF2B5EF4-FFF2-40B4-BE49-F238E27FC236}">
                <a16:creationId xmlns:a16="http://schemas.microsoft.com/office/drawing/2014/main" id="{759F19E1-CE8E-8A45-BDAE-C4C15361C070}"/>
              </a:ext>
            </a:extLst>
          </p:cNvPr>
          <p:cNvCxnSpPr>
            <a:cxnSpLocks/>
            <a:stCxn id="2" idx="1"/>
          </p:cNvCxnSpPr>
          <p:nvPr/>
        </p:nvCxnSpPr>
        <p:spPr>
          <a:xfrm rot="10800000" flipV="1">
            <a:off x="3664980" y="1545206"/>
            <a:ext cx="608202" cy="639136"/>
          </a:xfrm>
          <a:prstGeom prst="bentConnector2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Diamond 36">
            <a:extLst>
              <a:ext uri="{FF2B5EF4-FFF2-40B4-BE49-F238E27FC236}">
                <a16:creationId xmlns:a16="http://schemas.microsoft.com/office/drawing/2014/main" id="{007F9F93-2BFD-9043-8563-D7927EC1C706}"/>
              </a:ext>
            </a:extLst>
          </p:cNvPr>
          <p:cNvSpPr/>
          <p:nvPr/>
        </p:nvSpPr>
        <p:spPr>
          <a:xfrm>
            <a:off x="3039999" y="2184342"/>
            <a:ext cx="1249960" cy="1031846"/>
          </a:xfrm>
          <a:prstGeom prst="diamond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bg1"/>
                </a:solidFill>
              </a:rPr>
              <a:t>Is there a PSP Port?</a:t>
            </a: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31904C29-86FC-E945-B194-0010ECDF9BD5}"/>
              </a:ext>
            </a:extLst>
          </p:cNvPr>
          <p:cNvSpPr/>
          <p:nvPr/>
        </p:nvSpPr>
        <p:spPr>
          <a:xfrm>
            <a:off x="5347701" y="3386776"/>
            <a:ext cx="1249960" cy="572700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Create PSP for Board/OS Combination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0187C11-35C3-1C4E-B37A-2A4AA9C9D165}"/>
              </a:ext>
            </a:extLst>
          </p:cNvPr>
          <p:cNvSpPr txBox="1"/>
          <p:nvPr/>
        </p:nvSpPr>
        <p:spPr>
          <a:xfrm>
            <a:off x="5610488" y="1262967"/>
            <a:ext cx="4138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No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FDF16B9-8355-5544-BEE0-34B79FBFF595}"/>
              </a:ext>
            </a:extLst>
          </p:cNvPr>
          <p:cNvSpPr txBox="1"/>
          <p:nvPr/>
        </p:nvSpPr>
        <p:spPr>
          <a:xfrm>
            <a:off x="3745346" y="1237428"/>
            <a:ext cx="4940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Yes</a:t>
            </a:r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E9716254-4F36-2A4B-A113-E5D5057A6258}"/>
              </a:ext>
            </a:extLst>
          </p:cNvPr>
          <p:cNvSpPr/>
          <p:nvPr/>
        </p:nvSpPr>
        <p:spPr>
          <a:xfrm>
            <a:off x="1790039" y="3373330"/>
            <a:ext cx="1249960" cy="572700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/>
              <a:t>Adapt PSP Port to your platform/mission</a:t>
            </a:r>
          </a:p>
        </p:txBody>
      </p:sp>
      <p:cxnSp>
        <p:nvCxnSpPr>
          <p:cNvPr id="49" name="Elbow Connector 48">
            <a:extLst>
              <a:ext uri="{FF2B5EF4-FFF2-40B4-BE49-F238E27FC236}">
                <a16:creationId xmlns:a16="http://schemas.microsoft.com/office/drawing/2014/main" id="{F9E2967F-079E-BC40-A874-8D40047A39DB}"/>
              </a:ext>
            </a:extLst>
          </p:cNvPr>
          <p:cNvCxnSpPr>
            <a:cxnSpLocks/>
            <a:stCxn id="37" idx="1"/>
            <a:endCxn id="48" idx="0"/>
          </p:cNvCxnSpPr>
          <p:nvPr/>
        </p:nvCxnSpPr>
        <p:spPr>
          <a:xfrm rot="10800000" flipV="1">
            <a:off x="2415019" y="2700264"/>
            <a:ext cx="624980" cy="673065"/>
          </a:xfrm>
          <a:prstGeom prst="bentConnector2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A2EF2E54-3539-7547-B828-DCD8E40BE1F1}"/>
              </a:ext>
            </a:extLst>
          </p:cNvPr>
          <p:cNvSpPr txBox="1"/>
          <p:nvPr/>
        </p:nvSpPr>
        <p:spPr>
          <a:xfrm>
            <a:off x="2480486" y="2392487"/>
            <a:ext cx="4940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Yes</a:t>
            </a:r>
          </a:p>
        </p:txBody>
      </p:sp>
      <p:cxnSp>
        <p:nvCxnSpPr>
          <p:cNvPr id="53" name="Elbow Connector 52">
            <a:extLst>
              <a:ext uri="{FF2B5EF4-FFF2-40B4-BE49-F238E27FC236}">
                <a16:creationId xmlns:a16="http://schemas.microsoft.com/office/drawing/2014/main" id="{DF33A2C4-6CA6-AC4B-BA6B-BD5AE08BE3B4}"/>
              </a:ext>
            </a:extLst>
          </p:cNvPr>
          <p:cNvCxnSpPr>
            <a:cxnSpLocks/>
            <a:stCxn id="37" idx="3"/>
            <a:endCxn id="39" idx="1"/>
          </p:cNvCxnSpPr>
          <p:nvPr/>
        </p:nvCxnSpPr>
        <p:spPr>
          <a:xfrm>
            <a:off x="4289959" y="2700265"/>
            <a:ext cx="1057742" cy="972861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81A2421E-2AB9-8241-8224-7A77D5460FC4}"/>
              </a:ext>
            </a:extLst>
          </p:cNvPr>
          <p:cNvSpPr txBox="1"/>
          <p:nvPr/>
        </p:nvSpPr>
        <p:spPr>
          <a:xfrm>
            <a:off x="4355426" y="2392486"/>
            <a:ext cx="4138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No</a:t>
            </a:r>
          </a:p>
        </p:txBody>
      </p:sp>
      <p:sp>
        <p:nvSpPr>
          <p:cNvPr id="58" name="Rounded Rectangle 57">
            <a:extLst>
              <a:ext uri="{FF2B5EF4-FFF2-40B4-BE49-F238E27FC236}">
                <a16:creationId xmlns:a16="http://schemas.microsoft.com/office/drawing/2014/main" id="{DCFC5232-2B3E-134E-8A97-967557D895C5}"/>
              </a:ext>
            </a:extLst>
          </p:cNvPr>
          <p:cNvSpPr/>
          <p:nvPr/>
        </p:nvSpPr>
        <p:spPr>
          <a:xfrm>
            <a:off x="3519362" y="4287317"/>
            <a:ext cx="1249960" cy="572700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/>
              <a:t>Test OSAL and PSP on Target</a:t>
            </a:r>
          </a:p>
        </p:txBody>
      </p:sp>
      <p:cxnSp>
        <p:nvCxnSpPr>
          <p:cNvPr id="59" name="Elbow Connector 58">
            <a:extLst>
              <a:ext uri="{FF2B5EF4-FFF2-40B4-BE49-F238E27FC236}">
                <a16:creationId xmlns:a16="http://schemas.microsoft.com/office/drawing/2014/main" id="{18917BA4-1327-6C40-8FEB-F5C2C213E7AD}"/>
              </a:ext>
            </a:extLst>
          </p:cNvPr>
          <p:cNvCxnSpPr>
            <a:cxnSpLocks/>
            <a:stCxn id="48" idx="2"/>
            <a:endCxn id="58" idx="1"/>
          </p:cNvCxnSpPr>
          <p:nvPr/>
        </p:nvCxnSpPr>
        <p:spPr>
          <a:xfrm rot="16200000" flipH="1">
            <a:off x="2653372" y="3707676"/>
            <a:ext cx="627637" cy="1104343"/>
          </a:xfrm>
          <a:prstGeom prst="bentConnector2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Elbow Connector 61">
            <a:extLst>
              <a:ext uri="{FF2B5EF4-FFF2-40B4-BE49-F238E27FC236}">
                <a16:creationId xmlns:a16="http://schemas.microsoft.com/office/drawing/2014/main" id="{3060C741-84BD-CE46-A36E-740C8C9FD581}"/>
              </a:ext>
            </a:extLst>
          </p:cNvPr>
          <p:cNvCxnSpPr>
            <a:cxnSpLocks/>
            <a:stCxn id="39" idx="2"/>
            <a:endCxn id="58" idx="3"/>
          </p:cNvCxnSpPr>
          <p:nvPr/>
        </p:nvCxnSpPr>
        <p:spPr>
          <a:xfrm rot="5400000">
            <a:off x="5063907" y="3664892"/>
            <a:ext cx="614191" cy="1203359"/>
          </a:xfrm>
          <a:prstGeom prst="bentConnector2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08032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1800"/>
              <a:t>Port the OSAL (if necessary)</a:t>
            </a:r>
          </a:p>
          <a:p>
            <a:pPr lvl="1" indent="-342900">
              <a:spcBef>
                <a:spcPts val="0"/>
              </a:spcBef>
              <a:buSzPts val="1800"/>
              <a:buFont typeface="Wingdings" pitchFamily="2" charset="2"/>
              <a:buChar char="§"/>
            </a:pPr>
            <a:r>
              <a:rPr lang="en-US" sz="1600"/>
              <a:t>Start by cloning the closest OS implementation for your target OS</a:t>
            </a:r>
          </a:p>
          <a:p>
            <a:pPr lvl="1" indent="-342900">
              <a:spcBef>
                <a:spcPts val="0"/>
              </a:spcBef>
              <a:buSzPts val="1800"/>
              <a:buFont typeface="Wingdings" pitchFamily="2" charset="2"/>
              <a:buChar char="§"/>
            </a:pPr>
            <a:r>
              <a:rPr lang="en-US" sz="1600"/>
              <a:t>Port the “</a:t>
            </a:r>
            <a:r>
              <a:rPr lang="en-US" sz="1600" b="1" err="1"/>
              <a:t>impl</a:t>
            </a:r>
            <a:r>
              <a:rPr lang="en-US" sz="1600"/>
              <a:t>” files for that OS</a:t>
            </a:r>
          </a:p>
          <a:p>
            <a:pPr lvl="1" indent="-342900">
              <a:spcBef>
                <a:spcPts val="0"/>
              </a:spcBef>
              <a:buSzPts val="1800"/>
              <a:buFont typeface="Wingdings" pitchFamily="2" charset="2"/>
              <a:buChar char="§"/>
            </a:pPr>
            <a:r>
              <a:rPr lang="en-US" sz="1600"/>
              <a:t>Adjust CMake files to select correct portable modules for features like files, network, etc.</a:t>
            </a:r>
          </a:p>
          <a:p>
            <a:pPr>
              <a:buFont typeface="Wingdings" pitchFamily="2" charset="2"/>
              <a:buChar char="§"/>
            </a:pPr>
            <a:r>
              <a:rPr lang="en-US" sz="1800"/>
              <a:t>Port the PSP</a:t>
            </a:r>
          </a:p>
          <a:p>
            <a:pPr lvl="1" indent="-342900">
              <a:spcBef>
                <a:spcPts val="0"/>
              </a:spcBef>
              <a:buSzPts val="1800"/>
              <a:buFont typeface="Wingdings" pitchFamily="2" charset="2"/>
              <a:buChar char="§"/>
            </a:pPr>
            <a:r>
              <a:rPr lang="en-US" sz="1600"/>
              <a:t>For a port that has an existing OSAL port, an existing PSP can often be used to bring up the cFS on your target</a:t>
            </a:r>
          </a:p>
          <a:p>
            <a:pPr lvl="2" indent="-342900">
              <a:spcBef>
                <a:spcPts val="0"/>
              </a:spcBef>
              <a:buSzPts val="1800"/>
              <a:buFont typeface="Wingdings" pitchFamily="2" charset="2"/>
              <a:buChar char="§"/>
            </a:pPr>
            <a:r>
              <a:rPr lang="en-US" sz="1600"/>
              <a:t>90% of the effort is in 10% of the PSP port</a:t>
            </a:r>
          </a:p>
          <a:p>
            <a:pPr lvl="1" indent="-342900">
              <a:spcBef>
                <a:spcPts val="0"/>
              </a:spcBef>
              <a:buSzPts val="1800"/>
              <a:buFont typeface="Wingdings" pitchFamily="2" charset="2"/>
              <a:buChar char="§"/>
            </a:pPr>
            <a:r>
              <a:rPr lang="en-US" sz="1600"/>
              <a:t>Focus on the startup code first, then start implementing interfaces such as timer, watchdog, memory access, etc.</a:t>
            </a:r>
          </a:p>
          <a:p>
            <a:pPr>
              <a:buFont typeface="Wingdings" pitchFamily="2" charset="2"/>
              <a:buChar char="§"/>
            </a:pPr>
            <a:r>
              <a:rPr lang="en-US" sz="1800"/>
              <a:t>Create a toolchain file – required for cross compilation</a:t>
            </a:r>
          </a:p>
          <a:p>
            <a:pPr marL="114300" indent="0">
              <a:buNone/>
            </a:pPr>
            <a:endParaRPr sz="180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 sz="160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3C99FCC-FCDB-3542-81E1-08935B522E1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17</a:t>
            </a:fld>
            <a:endParaRPr lang="en"/>
          </a:p>
        </p:txBody>
      </p:sp>
      <p:sp>
        <p:nvSpPr>
          <p:cNvPr id="176" name="Google Shape;176;p2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Porting Tips – a 1 minute guide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6598997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4"/>
          <p:cNvSpPr txBox="1">
            <a:spLocks noGrp="1"/>
          </p:cNvSpPr>
          <p:nvPr>
            <p:ph type="body" idx="1"/>
          </p:nvPr>
        </p:nvSpPr>
        <p:spPr>
          <a:xfrm>
            <a:off x="226208" y="1064217"/>
            <a:ext cx="7579186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 rtl="0">
              <a:spcBef>
                <a:spcPts val="0"/>
              </a:spcBef>
              <a:spcAft>
                <a:spcPts val="0"/>
              </a:spcAft>
              <a:buSzPts val="1800"/>
              <a:buFont typeface="Wingdings" pitchFamily="2" charset="2"/>
              <a:buChar char="§"/>
            </a:pPr>
            <a:r>
              <a:rPr lang="en" sz="1600" dirty="0"/>
              <a:t>Other improvements</a:t>
            </a:r>
          </a:p>
          <a:p>
            <a:pPr lvl="1">
              <a:spcBef>
                <a:spcPts val="0"/>
              </a:spcBef>
              <a:buSzPts val="1800"/>
              <a:buFont typeface="Wingdings" pitchFamily="2" charset="2"/>
              <a:buChar char="§"/>
            </a:pPr>
            <a:r>
              <a:rPr lang="en" sz="1450" dirty="0"/>
              <a:t>Unit tests improvements</a:t>
            </a:r>
          </a:p>
          <a:p>
            <a:pPr lvl="1">
              <a:spcBef>
                <a:spcPts val="0"/>
              </a:spcBef>
              <a:buSzPts val="1800"/>
              <a:buFont typeface="Wingdings" pitchFamily="2" charset="2"/>
              <a:buChar char="§"/>
            </a:pPr>
            <a:r>
              <a:rPr lang="en" sz="1450" dirty="0"/>
              <a:t>OSAL Timer Improvements</a:t>
            </a:r>
          </a:p>
          <a:p>
            <a:pPr lvl="0" algn="l" rtl="0">
              <a:spcBef>
                <a:spcPts val="0"/>
              </a:spcBef>
              <a:spcAft>
                <a:spcPts val="0"/>
              </a:spcAft>
              <a:buSzPts val="1800"/>
              <a:buFont typeface="Wingdings" pitchFamily="2" charset="2"/>
              <a:buChar char="§"/>
            </a:pPr>
            <a:r>
              <a:rPr lang="en" sz="1600" dirty="0"/>
              <a:t>Where to find the OSAL and PSP</a:t>
            </a:r>
            <a:endParaRPr sz="1600" dirty="0"/>
          </a:p>
          <a:p>
            <a:pPr lvl="1">
              <a:spcBef>
                <a:spcPts val="0"/>
              </a:spcBef>
              <a:buFont typeface="Wingdings" pitchFamily="2" charset="2"/>
              <a:buChar char="§"/>
            </a:pPr>
            <a:r>
              <a:rPr lang="en-US" sz="1400" dirty="0"/>
              <a:t>OSAL: </a:t>
            </a:r>
            <a:r>
              <a:rPr lang="en-US" sz="1400" dirty="0">
                <a:hlinkClick r:id="rId3"/>
              </a:rPr>
              <a:t>https://github.com/nasa/osal</a:t>
            </a:r>
            <a:endParaRPr lang="en-US" sz="1400" dirty="0"/>
          </a:p>
          <a:p>
            <a:pPr lvl="1">
              <a:spcBef>
                <a:spcPts val="0"/>
              </a:spcBef>
              <a:buFont typeface="Wingdings" pitchFamily="2" charset="2"/>
              <a:buChar char="§"/>
            </a:pPr>
            <a:r>
              <a:rPr lang="en-US" sz="1400" dirty="0"/>
              <a:t>PSP: </a:t>
            </a:r>
            <a:r>
              <a:rPr lang="en-US" sz="1400" dirty="0">
                <a:hlinkClick r:id="rId4"/>
              </a:rPr>
              <a:t>https://github.com/nasa/psp</a:t>
            </a:r>
            <a:endParaRPr lang="en-US" sz="1400" dirty="0"/>
          </a:p>
          <a:p>
            <a:pPr lvl="1">
              <a:spcBef>
                <a:spcPts val="0"/>
              </a:spcBef>
              <a:buFont typeface="Wingdings" pitchFamily="2" charset="2"/>
              <a:buChar char="§"/>
            </a:pPr>
            <a:r>
              <a:rPr lang="en-US" sz="1400" dirty="0" err="1"/>
              <a:t>cFS</a:t>
            </a:r>
            <a:r>
              <a:rPr lang="en-US" sz="1400" dirty="0"/>
              <a:t> Bundle offers pre-packaged integration: </a:t>
            </a:r>
            <a:r>
              <a:rPr lang="en-US" sz="1400" dirty="0">
                <a:hlinkClick r:id="rId5"/>
              </a:rPr>
              <a:t>https://github.com/nasa/cFS</a:t>
            </a:r>
            <a:endParaRPr lang="en-US" sz="1400" dirty="0"/>
          </a:p>
          <a:p>
            <a:pPr>
              <a:buFont typeface="Wingdings" pitchFamily="2" charset="2"/>
              <a:buChar char="§"/>
            </a:pPr>
            <a:r>
              <a:rPr lang="en" sz="1600" dirty="0"/>
              <a:t>How can I get involved?</a:t>
            </a:r>
            <a:endParaRPr sz="1600" dirty="0"/>
          </a:p>
          <a:p>
            <a:pPr lvl="1" algn="l" rtl="0">
              <a:spcBef>
                <a:spcPts val="0"/>
              </a:spcBef>
              <a:spcAft>
                <a:spcPts val="0"/>
              </a:spcAft>
              <a:buSzPts val="1400"/>
              <a:buFont typeface="Wingdings" pitchFamily="2" charset="2"/>
              <a:buChar char="§"/>
            </a:pPr>
            <a:r>
              <a:rPr lang="en-US" sz="1400" dirty="0"/>
              <a:t>Look at the tickets in the repositories</a:t>
            </a:r>
          </a:p>
          <a:p>
            <a:pPr lvl="1" algn="l" rtl="0">
              <a:spcBef>
                <a:spcPts val="0"/>
              </a:spcBef>
              <a:spcAft>
                <a:spcPts val="0"/>
              </a:spcAft>
              <a:buSzPts val="1400"/>
              <a:buFont typeface="Wingdings" pitchFamily="2" charset="2"/>
              <a:buChar char="§"/>
            </a:pPr>
            <a:r>
              <a:rPr lang="en-US" sz="1400" dirty="0"/>
              <a:t>Fix problems and make improvements!</a:t>
            </a:r>
          </a:p>
          <a:p>
            <a:pPr lvl="1">
              <a:spcBef>
                <a:spcPts val="0"/>
              </a:spcBef>
              <a:buFont typeface="Wingdings" pitchFamily="2" charset="2"/>
              <a:buChar char="§"/>
            </a:pPr>
            <a:r>
              <a:rPr lang="en-US" sz="1400" dirty="0"/>
              <a:t>Contributor License Agreement is required, but allows anyone to contribute</a:t>
            </a:r>
            <a:endParaRPr sz="1400" dirty="0"/>
          </a:p>
          <a:p>
            <a:pPr lvl="0" algn="l" rtl="0">
              <a:spcBef>
                <a:spcPts val="0"/>
              </a:spcBef>
              <a:spcAft>
                <a:spcPts val="0"/>
              </a:spcAft>
              <a:buSzPts val="1800"/>
              <a:buFont typeface="Wingdings" pitchFamily="2" charset="2"/>
              <a:buChar char="§"/>
            </a:pPr>
            <a:r>
              <a:rPr lang="en" sz="1600" dirty="0"/>
              <a:t>What’s next?</a:t>
            </a:r>
            <a:endParaRPr sz="1600" dirty="0"/>
          </a:p>
          <a:p>
            <a:pPr lvl="1" algn="l" rtl="0">
              <a:spcBef>
                <a:spcPts val="0"/>
              </a:spcBef>
              <a:spcAft>
                <a:spcPts val="0"/>
              </a:spcAft>
              <a:buSzPts val="1400"/>
              <a:buFont typeface="Wingdings" pitchFamily="2" charset="2"/>
              <a:buChar char="§"/>
            </a:pPr>
            <a:r>
              <a:rPr lang="en" sz="1400" dirty="0"/>
              <a:t>Certification and Caelum release</a:t>
            </a:r>
          </a:p>
          <a:p>
            <a:pPr lvl="1" algn="l" rtl="0">
              <a:spcBef>
                <a:spcPts val="0"/>
              </a:spcBef>
              <a:spcAft>
                <a:spcPts val="0"/>
              </a:spcAft>
              <a:buSzPts val="1400"/>
              <a:buFont typeface="Wingdings" pitchFamily="2" charset="2"/>
              <a:buChar char="§"/>
            </a:pPr>
            <a:r>
              <a:rPr lang="en" sz="1400" dirty="0"/>
              <a:t>Integration of Symmetric Multi-Processor (SMP) features</a:t>
            </a: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 sz="14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CBB1979-9D8A-F243-B45F-B0635008EDF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18</a:t>
            </a:fld>
            <a:endParaRPr lang="en" dirty="0"/>
          </a:p>
        </p:txBody>
      </p:sp>
      <p:sp>
        <p:nvSpPr>
          <p:cNvPr id="176" name="Google Shape;176;p2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Summary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9090822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07B1D4F-CD91-1C4B-B6F2-42210E1EF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19</a:t>
            </a:fld>
            <a:endParaRPr lang="e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CE7E49-67F0-1549-B2BB-BAF5E46E7E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712" y="1476645"/>
            <a:ext cx="2634576" cy="2190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3241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tangle 71">
            <a:extLst>
              <a:ext uri="{FF2B5EF4-FFF2-40B4-BE49-F238E27FC236}">
                <a16:creationId xmlns:a16="http://schemas.microsoft.com/office/drawing/2014/main" id="{5BBD3ED2-B0E6-45A2-ABD5-ECF31BC37C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3">
            <a:extLst>
              <a:ext uri="{FF2B5EF4-FFF2-40B4-BE49-F238E27FC236}">
                <a16:creationId xmlns:a16="http://schemas.microsoft.com/office/drawing/2014/main" id="{F2D2D1E8-4ABF-4B6B-B39D-40B080B61E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370" y="0"/>
            <a:ext cx="7027065" cy="5143499"/>
          </a:xfrm>
          <a:prstGeom prst="rect">
            <a:avLst/>
          </a:prstGeom>
          <a:gradFill flip="none" rotWithShape="1">
            <a:gsLst>
              <a:gs pos="10000">
                <a:schemeClr val="bg2">
                  <a:lumMod val="60000"/>
                  <a:lumOff val="40000"/>
                  <a:alpha val="40000"/>
                </a:schemeClr>
              </a:gs>
              <a:gs pos="70000">
                <a:schemeClr val="bg2">
                  <a:alpha val="0"/>
                </a:schemeClr>
              </a:gs>
              <a:gs pos="0">
                <a:schemeClr val="bg2">
                  <a:lumMod val="40000"/>
                  <a:lumOff val="6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0" name="Freeform: Shape 75">
            <a:extLst>
              <a:ext uri="{FF2B5EF4-FFF2-40B4-BE49-F238E27FC236}">
                <a16:creationId xmlns:a16="http://schemas.microsoft.com/office/drawing/2014/main" id="{BC7AB4B5-66A5-48D1-BD88-C60A16ED971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4566366" cy="5143501"/>
          </a:xfrm>
          <a:custGeom>
            <a:avLst/>
            <a:gdLst>
              <a:gd name="connsiteX0" fmla="*/ 0 w 6088489"/>
              <a:gd name="connsiteY0" fmla="*/ 0 h 6858002"/>
              <a:gd name="connsiteX1" fmla="*/ 3563332 w 6088489"/>
              <a:gd name="connsiteY1" fmla="*/ 0 h 6858002"/>
              <a:gd name="connsiteX2" fmla="*/ 3563332 w 6088489"/>
              <a:gd name="connsiteY2" fmla="*/ 3 h 6858002"/>
              <a:gd name="connsiteX3" fmla="*/ 5842099 w 6088489"/>
              <a:gd name="connsiteY3" fmla="*/ 3 h 6858002"/>
              <a:gd name="connsiteX4" fmla="*/ 5842099 w 6088489"/>
              <a:gd name="connsiteY4" fmla="*/ 4 h 6858002"/>
              <a:gd name="connsiteX5" fmla="*/ 5835346 w 6088489"/>
              <a:gd name="connsiteY5" fmla="*/ 4 h 6858002"/>
              <a:gd name="connsiteX6" fmla="*/ 5841229 w 6088489"/>
              <a:gd name="connsiteY6" fmla="*/ 40466 h 6858002"/>
              <a:gd name="connsiteX7" fmla="*/ 5858543 w 6088489"/>
              <a:gd name="connsiteY7" fmla="*/ 159110 h 6858002"/>
              <a:gd name="connsiteX8" fmla="*/ 5870645 w 6088489"/>
              <a:gd name="connsiteY8" fmla="*/ 245521 h 6858002"/>
              <a:gd name="connsiteX9" fmla="*/ 5883420 w 6088489"/>
              <a:gd name="connsiteY9" fmla="*/ 348391 h 6858002"/>
              <a:gd name="connsiteX10" fmla="*/ 5898716 w 6088489"/>
              <a:gd name="connsiteY10" fmla="*/ 470463 h 6858002"/>
              <a:gd name="connsiteX11" fmla="*/ 5914853 w 6088489"/>
              <a:gd name="connsiteY11" fmla="*/ 605566 h 6858002"/>
              <a:gd name="connsiteX12" fmla="*/ 5931830 w 6088489"/>
              <a:gd name="connsiteY12" fmla="*/ 757813 h 6858002"/>
              <a:gd name="connsiteX13" fmla="*/ 5949815 w 6088489"/>
              <a:gd name="connsiteY13" fmla="*/ 923777 h 6858002"/>
              <a:gd name="connsiteX14" fmla="*/ 5967801 w 6088489"/>
              <a:gd name="connsiteY14" fmla="*/ 1104142 h 6858002"/>
              <a:gd name="connsiteX15" fmla="*/ 5986122 w 6088489"/>
              <a:gd name="connsiteY15" fmla="*/ 1296166 h 6858002"/>
              <a:gd name="connsiteX16" fmla="*/ 6003099 w 6088489"/>
              <a:gd name="connsiteY16" fmla="*/ 1503278 h 6858002"/>
              <a:gd name="connsiteX17" fmla="*/ 6019404 w 6088489"/>
              <a:gd name="connsiteY17" fmla="*/ 1719991 h 6858002"/>
              <a:gd name="connsiteX18" fmla="*/ 6034196 w 6088489"/>
              <a:gd name="connsiteY18" fmla="*/ 1949048 h 6858002"/>
              <a:gd name="connsiteX19" fmla="*/ 6048315 w 6088489"/>
              <a:gd name="connsiteY19" fmla="*/ 2187706 h 6858002"/>
              <a:gd name="connsiteX20" fmla="*/ 6061595 w 6088489"/>
              <a:gd name="connsiteY20" fmla="*/ 2436652 h 6858002"/>
              <a:gd name="connsiteX21" fmla="*/ 6066301 w 6088489"/>
              <a:gd name="connsiteY21" fmla="*/ 2564211 h 6858002"/>
              <a:gd name="connsiteX22" fmla="*/ 6071512 w 6088489"/>
              <a:gd name="connsiteY22" fmla="*/ 2694512 h 6858002"/>
              <a:gd name="connsiteX23" fmla="*/ 6076386 w 6088489"/>
              <a:gd name="connsiteY23" fmla="*/ 2826871 h 6858002"/>
              <a:gd name="connsiteX24" fmla="*/ 6079580 w 6088489"/>
              <a:gd name="connsiteY24" fmla="*/ 2959917 h 6858002"/>
              <a:gd name="connsiteX25" fmla="*/ 6082438 w 6088489"/>
              <a:gd name="connsiteY25" fmla="*/ 3095705 h 6858002"/>
              <a:gd name="connsiteX26" fmla="*/ 6085463 w 6088489"/>
              <a:gd name="connsiteY26" fmla="*/ 3232865 h 6858002"/>
              <a:gd name="connsiteX27" fmla="*/ 6087480 w 6088489"/>
              <a:gd name="connsiteY27" fmla="*/ 3372768 h 6858002"/>
              <a:gd name="connsiteX28" fmla="*/ 6087480 w 6088489"/>
              <a:gd name="connsiteY28" fmla="*/ 3514043 h 6858002"/>
              <a:gd name="connsiteX29" fmla="*/ 6088489 w 6088489"/>
              <a:gd name="connsiteY29" fmla="*/ 3656689 h 6858002"/>
              <a:gd name="connsiteX30" fmla="*/ 6087480 w 6088489"/>
              <a:gd name="connsiteY30" fmla="*/ 3800707 h 6858002"/>
              <a:gd name="connsiteX31" fmla="*/ 6085463 w 6088489"/>
              <a:gd name="connsiteY31" fmla="*/ 3946783 h 6858002"/>
              <a:gd name="connsiteX32" fmla="*/ 6083614 w 6088489"/>
              <a:gd name="connsiteY32" fmla="*/ 4092858 h 6858002"/>
              <a:gd name="connsiteX33" fmla="*/ 6079580 w 6088489"/>
              <a:gd name="connsiteY33" fmla="*/ 4240991 h 6858002"/>
              <a:gd name="connsiteX34" fmla="*/ 6075378 w 6088489"/>
              <a:gd name="connsiteY34" fmla="*/ 4390495 h 6858002"/>
              <a:gd name="connsiteX35" fmla="*/ 6070503 w 6088489"/>
              <a:gd name="connsiteY35" fmla="*/ 4540000 h 6858002"/>
              <a:gd name="connsiteX36" fmla="*/ 6063612 w 6088489"/>
              <a:gd name="connsiteY36" fmla="*/ 4690876 h 6858002"/>
              <a:gd name="connsiteX37" fmla="*/ 6055375 w 6088489"/>
              <a:gd name="connsiteY37" fmla="*/ 4843123 h 6858002"/>
              <a:gd name="connsiteX38" fmla="*/ 6047475 w 6088489"/>
              <a:gd name="connsiteY38" fmla="*/ 4996057 h 6858002"/>
              <a:gd name="connsiteX39" fmla="*/ 6037390 w 6088489"/>
              <a:gd name="connsiteY39" fmla="*/ 5148990 h 6858002"/>
              <a:gd name="connsiteX40" fmla="*/ 6025287 w 6088489"/>
              <a:gd name="connsiteY40" fmla="*/ 5303981 h 6858002"/>
              <a:gd name="connsiteX41" fmla="*/ 6013185 w 6088489"/>
              <a:gd name="connsiteY41" fmla="*/ 5456914 h 6858002"/>
              <a:gd name="connsiteX42" fmla="*/ 5999233 w 6088489"/>
              <a:gd name="connsiteY42" fmla="*/ 5612591 h 6858002"/>
              <a:gd name="connsiteX43" fmla="*/ 5983937 w 6088489"/>
              <a:gd name="connsiteY43" fmla="*/ 5768953 h 6858002"/>
              <a:gd name="connsiteX44" fmla="*/ 5967801 w 6088489"/>
              <a:gd name="connsiteY44" fmla="*/ 5923258 h 6858002"/>
              <a:gd name="connsiteX45" fmla="*/ 5948975 w 6088489"/>
              <a:gd name="connsiteY45" fmla="*/ 6079621 h 6858002"/>
              <a:gd name="connsiteX46" fmla="*/ 5928804 w 6088489"/>
              <a:gd name="connsiteY46" fmla="*/ 6235297 h 6858002"/>
              <a:gd name="connsiteX47" fmla="*/ 5908801 w 6088489"/>
              <a:gd name="connsiteY47" fmla="*/ 6391660 h 6858002"/>
              <a:gd name="connsiteX48" fmla="*/ 5885437 w 6088489"/>
              <a:gd name="connsiteY48" fmla="*/ 6547336 h 6858002"/>
              <a:gd name="connsiteX49" fmla="*/ 5861568 w 6088489"/>
              <a:gd name="connsiteY49" fmla="*/ 6702327 h 6858002"/>
              <a:gd name="connsiteX50" fmla="*/ 5836524 w 6088489"/>
              <a:gd name="connsiteY50" fmla="*/ 6858002 h 6858002"/>
              <a:gd name="connsiteX51" fmla="*/ 3563332 w 6088489"/>
              <a:gd name="connsiteY51" fmla="*/ 6858002 h 6858002"/>
              <a:gd name="connsiteX52" fmla="*/ 1223490 w 6088489"/>
              <a:gd name="connsiteY52" fmla="*/ 6858002 h 6858002"/>
              <a:gd name="connsiteX53" fmla="*/ 0 w 6088489"/>
              <a:gd name="connsiteY53" fmla="*/ 6858002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6088489" h="6858002">
                <a:moveTo>
                  <a:pt x="0" y="0"/>
                </a:moveTo>
                <a:lnTo>
                  <a:pt x="3563332" y="0"/>
                </a:lnTo>
                <a:lnTo>
                  <a:pt x="3563332" y="3"/>
                </a:lnTo>
                <a:lnTo>
                  <a:pt x="5842099" y="3"/>
                </a:lnTo>
                <a:lnTo>
                  <a:pt x="5842099" y="4"/>
                </a:lnTo>
                <a:lnTo>
                  <a:pt x="5835346" y="4"/>
                </a:lnTo>
                <a:lnTo>
                  <a:pt x="5841229" y="40466"/>
                </a:lnTo>
                <a:lnTo>
                  <a:pt x="5858543" y="159110"/>
                </a:lnTo>
                <a:lnTo>
                  <a:pt x="5870645" y="245521"/>
                </a:lnTo>
                <a:lnTo>
                  <a:pt x="5883420" y="348391"/>
                </a:lnTo>
                <a:lnTo>
                  <a:pt x="5898716" y="470463"/>
                </a:lnTo>
                <a:lnTo>
                  <a:pt x="5914853" y="605566"/>
                </a:lnTo>
                <a:lnTo>
                  <a:pt x="5931830" y="757813"/>
                </a:lnTo>
                <a:lnTo>
                  <a:pt x="5949815" y="923777"/>
                </a:lnTo>
                <a:lnTo>
                  <a:pt x="5967801" y="1104142"/>
                </a:lnTo>
                <a:lnTo>
                  <a:pt x="5986122" y="1296166"/>
                </a:lnTo>
                <a:lnTo>
                  <a:pt x="6003099" y="1503278"/>
                </a:lnTo>
                <a:lnTo>
                  <a:pt x="6019404" y="1719991"/>
                </a:lnTo>
                <a:lnTo>
                  <a:pt x="6034196" y="1949048"/>
                </a:lnTo>
                <a:lnTo>
                  <a:pt x="6048315" y="2187706"/>
                </a:lnTo>
                <a:lnTo>
                  <a:pt x="6061595" y="2436652"/>
                </a:lnTo>
                <a:lnTo>
                  <a:pt x="6066301" y="2564211"/>
                </a:lnTo>
                <a:lnTo>
                  <a:pt x="6071512" y="2694512"/>
                </a:lnTo>
                <a:lnTo>
                  <a:pt x="6076386" y="2826871"/>
                </a:lnTo>
                <a:lnTo>
                  <a:pt x="6079580" y="2959917"/>
                </a:lnTo>
                <a:lnTo>
                  <a:pt x="6082438" y="3095705"/>
                </a:lnTo>
                <a:lnTo>
                  <a:pt x="6085463" y="3232865"/>
                </a:lnTo>
                <a:lnTo>
                  <a:pt x="6087480" y="3372768"/>
                </a:lnTo>
                <a:lnTo>
                  <a:pt x="6087480" y="3514043"/>
                </a:lnTo>
                <a:lnTo>
                  <a:pt x="6088489" y="3656689"/>
                </a:lnTo>
                <a:lnTo>
                  <a:pt x="6087480" y="3800707"/>
                </a:lnTo>
                <a:lnTo>
                  <a:pt x="6085463" y="3946783"/>
                </a:lnTo>
                <a:lnTo>
                  <a:pt x="6083614" y="4092858"/>
                </a:lnTo>
                <a:lnTo>
                  <a:pt x="6079580" y="4240991"/>
                </a:lnTo>
                <a:lnTo>
                  <a:pt x="6075378" y="4390495"/>
                </a:lnTo>
                <a:lnTo>
                  <a:pt x="6070503" y="4540000"/>
                </a:lnTo>
                <a:lnTo>
                  <a:pt x="6063612" y="4690876"/>
                </a:lnTo>
                <a:lnTo>
                  <a:pt x="6055375" y="4843123"/>
                </a:lnTo>
                <a:lnTo>
                  <a:pt x="6047475" y="4996057"/>
                </a:lnTo>
                <a:lnTo>
                  <a:pt x="6037390" y="5148990"/>
                </a:lnTo>
                <a:lnTo>
                  <a:pt x="6025287" y="5303981"/>
                </a:lnTo>
                <a:lnTo>
                  <a:pt x="6013185" y="5456914"/>
                </a:lnTo>
                <a:lnTo>
                  <a:pt x="5999233" y="5612591"/>
                </a:lnTo>
                <a:lnTo>
                  <a:pt x="5983937" y="5768953"/>
                </a:lnTo>
                <a:lnTo>
                  <a:pt x="5967801" y="5923258"/>
                </a:lnTo>
                <a:lnTo>
                  <a:pt x="5948975" y="6079621"/>
                </a:lnTo>
                <a:lnTo>
                  <a:pt x="5928804" y="6235297"/>
                </a:lnTo>
                <a:lnTo>
                  <a:pt x="5908801" y="6391660"/>
                </a:lnTo>
                <a:lnTo>
                  <a:pt x="5885437" y="6547336"/>
                </a:lnTo>
                <a:lnTo>
                  <a:pt x="5861568" y="6702327"/>
                </a:lnTo>
                <a:lnTo>
                  <a:pt x="5836524" y="6858002"/>
                </a:lnTo>
                <a:lnTo>
                  <a:pt x="3563332" y="6858002"/>
                </a:lnTo>
                <a:lnTo>
                  <a:pt x="1223490" y="6858002"/>
                </a:lnTo>
                <a:lnTo>
                  <a:pt x="0" y="6858002"/>
                </a:lnTo>
                <a:close/>
              </a:path>
            </a:pathLst>
          </a:custGeom>
          <a:ln w="44450">
            <a:gradFill>
              <a:gsLst>
                <a:gs pos="5000">
                  <a:schemeClr val="bg2">
                    <a:alpha val="65000"/>
                  </a:schemeClr>
                </a:gs>
                <a:gs pos="98000">
                  <a:schemeClr val="bg2">
                    <a:lumMod val="75000"/>
                    <a:alpha val="55000"/>
                  </a:schemeClr>
                </a:gs>
              </a:gsLst>
              <a:lin ang="5400000" scaled="1"/>
            </a:gradFill>
          </a:ln>
          <a:effectLst>
            <a:outerShdw blurRad="50800" dist="25400" algn="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Google Shape;66;p15"/>
          <p:cNvSpPr txBox="1">
            <a:spLocks noGrp="1"/>
          </p:cNvSpPr>
          <p:nvPr>
            <p:ph type="title" idx="4294967295"/>
          </p:nvPr>
        </p:nvSpPr>
        <p:spPr>
          <a:xfrm>
            <a:off x="0" y="482600"/>
            <a:ext cx="3255963" cy="4178300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lvl="0" indent="0" algn="ctr" defTabSz="457200">
              <a:spcAft>
                <a:spcPts val="0"/>
              </a:spcAft>
            </a:pPr>
            <a:r>
              <a:rPr lang="en-US" sz="3300"/>
              <a:t>Agenda</a:t>
            </a:r>
          </a:p>
        </p:txBody>
      </p:sp>
      <p:sp>
        <p:nvSpPr>
          <p:cNvPr id="67" name="Google Shape;67;p15"/>
          <p:cNvSpPr txBox="1">
            <a:spLocks noGrp="1"/>
          </p:cNvSpPr>
          <p:nvPr>
            <p:ph idx="4294967295"/>
          </p:nvPr>
        </p:nvSpPr>
        <p:spPr>
          <a:xfrm>
            <a:off x="5138736" y="509588"/>
            <a:ext cx="3279775" cy="4178300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457200" lvl="0" indent="-342900" defTabSz="457200">
              <a:spcAft>
                <a:spcPts val="600"/>
              </a:spcAft>
              <a:buFont typeface="Wingdings" pitchFamily="2" charset="2"/>
              <a:buChar char="§"/>
            </a:pPr>
            <a:r>
              <a:rPr lang="en-US"/>
              <a:t>Introduction</a:t>
            </a:r>
          </a:p>
          <a:p>
            <a:pPr marL="457200" lvl="0" indent="-342900" defTabSz="457200">
              <a:spcAft>
                <a:spcPts val="600"/>
              </a:spcAft>
              <a:buFont typeface="Wingdings" pitchFamily="2" charset="2"/>
              <a:buChar char="§"/>
            </a:pPr>
            <a:r>
              <a:rPr lang="en-US"/>
              <a:t>Operating System Abstraction Layer (OSAL)</a:t>
            </a:r>
          </a:p>
          <a:p>
            <a:pPr marL="457200" lvl="0" indent="-342900" defTabSz="457200">
              <a:spcAft>
                <a:spcPts val="600"/>
              </a:spcAft>
              <a:buFont typeface="Wingdings" pitchFamily="2" charset="2"/>
              <a:buChar char="§"/>
            </a:pPr>
            <a:r>
              <a:rPr lang="en-US"/>
              <a:t>Platform Support Package (PSP)</a:t>
            </a:r>
          </a:p>
          <a:p>
            <a:pPr marL="457200" lvl="0" indent="-342900" defTabSz="457200">
              <a:spcAft>
                <a:spcPts val="600"/>
              </a:spcAft>
              <a:buFont typeface="Wingdings" pitchFamily="2" charset="2"/>
              <a:buChar char="§"/>
            </a:pPr>
            <a:r>
              <a:rPr lang="en-US"/>
              <a:t>System Startup</a:t>
            </a:r>
          </a:p>
          <a:p>
            <a:pPr marL="457200" lvl="0" indent="-342900" defTabSz="457200">
              <a:spcAft>
                <a:spcPts val="600"/>
              </a:spcAft>
              <a:buFont typeface="Wingdings" pitchFamily="2" charset="2"/>
              <a:buChar char="§"/>
            </a:pPr>
            <a:r>
              <a:rPr lang="en-US"/>
              <a:t>Exception Handling</a:t>
            </a:r>
          </a:p>
          <a:p>
            <a:pPr marL="457200" lvl="0" indent="-342900" defTabSz="457200">
              <a:spcAft>
                <a:spcPts val="600"/>
              </a:spcAft>
              <a:buFont typeface="Wingdings" pitchFamily="2" charset="2"/>
              <a:buChar char="§"/>
            </a:pPr>
            <a:r>
              <a:rPr lang="en-US"/>
              <a:t>CMake Files</a:t>
            </a:r>
          </a:p>
          <a:p>
            <a:pPr marL="457200" lvl="0" indent="-342900" defTabSz="457200">
              <a:spcAft>
                <a:spcPts val="600"/>
              </a:spcAft>
              <a:buFont typeface="Wingdings" pitchFamily="2" charset="2"/>
              <a:buChar char="§"/>
            </a:pPr>
            <a:r>
              <a:rPr lang="en-US"/>
              <a:t>Porting Tips</a:t>
            </a:r>
          </a:p>
          <a:p>
            <a:pPr marL="457200" lvl="0" indent="-342900" defTabSz="457200">
              <a:spcAft>
                <a:spcPts val="600"/>
              </a:spcAft>
              <a:buFont typeface="Wingdings" pitchFamily="2" charset="2"/>
              <a:buChar char="§"/>
            </a:pPr>
            <a:r>
              <a:rPr lang="en-US"/>
              <a:t>Summary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4940B7B-B241-E04E-8C3D-557F3681B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12740" y="4687585"/>
            <a:ext cx="413376" cy="27384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00000000-1234-1234-1234-123412341234}" type="slidenum">
              <a:rPr lang="en-US" sz="900" b="1" i="0" kern="1200" dirty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2</a:t>
            </a:fld>
            <a:endParaRPr lang="en-US" sz="900" b="1" i="0" kern="1200">
              <a:solidFill>
                <a:schemeClr val="tx1">
                  <a:lumMod val="75000"/>
                </a:schemeClr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6B63CE5-598D-5B4A-9238-19545493E5C7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88000"/>
          </a:blip>
          <a:stretch>
            <a:fillRect/>
          </a:stretch>
        </p:blipFill>
        <p:spPr>
          <a:xfrm>
            <a:off x="8231158" y="218265"/>
            <a:ext cx="697893" cy="58264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700">
                <a:gradFill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</a:gradFill>
              </a:rPr>
              <a:t>Acronyms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3456238"/>
              </p:ext>
            </p:extLst>
          </p:nvPr>
        </p:nvGraphicFramePr>
        <p:xfrm>
          <a:off x="436829" y="1077629"/>
          <a:ext cx="3752850" cy="3210882"/>
        </p:xfrm>
        <a:graphic>
          <a:graphicData uri="http://schemas.openxmlformats.org/drawingml/2006/table">
            <a:tbl>
              <a:tblPr/>
              <a:tblGrid>
                <a:gridCol w="618733">
                  <a:extLst>
                    <a:ext uri="{9D8B030D-6E8A-4147-A177-3AD203B41FA5}">
                      <a16:colId xmlns:a16="http://schemas.microsoft.com/office/drawing/2014/main" val="749466498"/>
                    </a:ext>
                  </a:extLst>
                </a:gridCol>
                <a:gridCol w="3134117">
                  <a:extLst>
                    <a:ext uri="{9D8B030D-6E8A-4147-A177-3AD203B41FA5}">
                      <a16:colId xmlns:a16="http://schemas.microsoft.com/office/drawing/2014/main" val="793367222"/>
                    </a:ext>
                  </a:extLst>
                </a:gridCol>
              </a:tblGrid>
              <a:tr h="16716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API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application programming interface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6923862"/>
                  </a:ext>
                </a:extLst>
              </a:tr>
              <a:tr h="178594">
                <a:tc>
                  <a:txBody>
                    <a:bodyPr/>
                    <a:lstStyle/>
                    <a:p>
                      <a:pPr marL="0" marR="0" lvl="0" indent="0" algn="l" defTabSz="3429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App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3429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Software Application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4293488"/>
                  </a:ext>
                </a:extLst>
              </a:tr>
              <a:tr h="17859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ARM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Advanced RISC Machines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2047402"/>
                  </a:ext>
                </a:extLst>
              </a:tr>
              <a:tr h="17859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BSD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Berkeley Software Distribution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2546620"/>
                  </a:ext>
                </a:extLst>
              </a:tr>
              <a:tr h="17859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BSP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Board Support Package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4291326"/>
                  </a:ext>
                </a:extLst>
              </a:tr>
              <a:tr h="17859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cFS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core Flight System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7952155"/>
                  </a:ext>
                </a:extLst>
              </a:tr>
              <a:tr h="17859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ES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Executive Services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8473532"/>
                  </a:ext>
                </a:extLst>
              </a:tr>
              <a:tr h="17859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GSFC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Goddard Space Flight Center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2858470"/>
                  </a:ext>
                </a:extLst>
              </a:tr>
              <a:tr h="178594">
                <a:tc>
                  <a:txBody>
                    <a:bodyPr/>
                    <a:lstStyle/>
                    <a:p>
                      <a:pPr marL="0" marR="0" lvl="0" indent="0" algn="l" defTabSz="3429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NASA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National Aeronautics and Space Administration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7414827"/>
                  </a:ext>
                </a:extLst>
              </a:tr>
              <a:tr h="17859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OS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Operating System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2331071"/>
                  </a:ext>
                </a:extLst>
              </a:tr>
              <a:tr h="17859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OSAL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Operating System Abstraction Layer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1842628"/>
                  </a:ext>
                </a:extLst>
              </a:tr>
              <a:tr h="17859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PC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Personal Computer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5734802"/>
                  </a:ext>
                </a:extLst>
              </a:tr>
              <a:tr h="17859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POSIX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Portable Operating System Interface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09512"/>
                  </a:ext>
                </a:extLst>
              </a:tr>
              <a:tr h="17859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PSP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Platform Support Package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6109057"/>
                  </a:ext>
                </a:extLst>
              </a:tr>
              <a:tr h="17859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QEMU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Quick Emulator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668161"/>
                  </a:ext>
                </a:extLst>
              </a:tr>
              <a:tr h="17859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RISC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Reduced Instruction Set Computer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9163103"/>
                  </a:ext>
                </a:extLst>
              </a:tr>
              <a:tr h="17859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RTEMS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Real-Time Executive for Multiprocessor Systems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3305441"/>
                  </a:ext>
                </a:extLst>
              </a:tr>
              <a:tr h="17859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RTOS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Real Time Operating System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0699259"/>
                  </a:ext>
                </a:extLst>
              </a:tr>
            </a:tbl>
          </a:graphicData>
        </a:graphic>
      </p:graphicFrame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06A4760C-2429-0445-9190-82C7B7AE0470}"/>
              </a:ext>
            </a:extLst>
          </p:cNvPr>
          <p:cNvSpPr txBox="1">
            <a:spLocks/>
          </p:cNvSpPr>
          <p:nvPr/>
        </p:nvSpPr>
        <p:spPr>
          <a:xfrm>
            <a:off x="8472458" y="4749900"/>
            <a:ext cx="548700" cy="3936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defPPr>
              <a:defRPr lang="en-US"/>
            </a:defPPr>
            <a:lvl1pPr marL="0" lvl="0" algn="r" defTabSz="457200" rtl="0" eaLnBrk="1" latinLnBrk="0" hangingPunct="1">
              <a:buNone/>
              <a:defRPr sz="675" b="1" i="0" kern="120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lvl="1" algn="l" defTabSz="4572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4572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4572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4572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4572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4572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4572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4572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0000000-1234-1234-1234-123412341234}" type="slidenum">
              <a:rPr lang="en" smtClean="0"/>
              <a:pPr/>
              <a:t>20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40644451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>
            <a:spLocks noGrp="1"/>
          </p:cNvSpPr>
          <p:nvPr>
            <p:ph type="body" idx="1"/>
          </p:nvPr>
        </p:nvSpPr>
        <p:spPr>
          <a:xfrm>
            <a:off x="226208" y="1064217"/>
            <a:ext cx="5275449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Font typeface="Wingdings" pitchFamily="2" charset="2"/>
              <a:buChar char="§"/>
            </a:pPr>
            <a:r>
              <a:rPr lang="en-US" sz="1600"/>
              <a:t>The cFS </a:t>
            </a:r>
            <a:r>
              <a:rPr lang="en-US" sz="1600" b="1" i="1"/>
              <a:t>platform layer </a:t>
            </a:r>
            <a:r>
              <a:rPr lang="en-US" sz="1600" i="1"/>
              <a:t>consists of the Operating System Abstraction Layer (</a:t>
            </a:r>
            <a:r>
              <a:rPr lang="en-US" sz="1600" b="1" i="1"/>
              <a:t>OSAL</a:t>
            </a:r>
            <a:r>
              <a:rPr lang="en-US" sz="1600" i="1"/>
              <a:t>) and the Platform Support Package (</a:t>
            </a:r>
            <a:r>
              <a:rPr lang="en-US" sz="1600" b="1" i="1"/>
              <a:t>PSP</a:t>
            </a:r>
            <a:r>
              <a:rPr lang="en-US" sz="1600" i="1"/>
              <a:t>)</a:t>
            </a:r>
            <a:endParaRPr lang="en-US" sz="1600" b="1" i="1"/>
          </a:p>
          <a:p>
            <a:pPr lvl="0">
              <a:buFont typeface="Wingdings" pitchFamily="2" charset="2"/>
              <a:buChar char="§"/>
            </a:pPr>
            <a:r>
              <a:rPr lang="en-US" sz="1600"/>
              <a:t>The </a:t>
            </a:r>
            <a:r>
              <a:rPr lang="en-US" sz="1600" b="1"/>
              <a:t>OSAL</a:t>
            </a:r>
            <a:r>
              <a:rPr lang="en-US" sz="1600"/>
              <a:t> provides a portable Application Programming Interface (API) to the underlying operating system services</a:t>
            </a:r>
          </a:p>
          <a:p>
            <a:pPr>
              <a:buFont typeface="Wingdings" pitchFamily="2" charset="2"/>
              <a:buChar char="§"/>
            </a:pPr>
            <a:r>
              <a:rPr lang="en-US" sz="1600"/>
              <a:t>The </a:t>
            </a:r>
            <a:r>
              <a:rPr lang="en-US" sz="1600" b="1"/>
              <a:t>PSP</a:t>
            </a:r>
            <a:r>
              <a:rPr lang="en-US" sz="1600"/>
              <a:t> provides glue logic and startup code necessary to make the cFS work on a specific combination of an operating system and processor card</a:t>
            </a:r>
          </a:p>
          <a:p>
            <a:pPr>
              <a:buFont typeface="Wingdings" pitchFamily="2" charset="2"/>
              <a:buChar char="§"/>
            </a:pPr>
            <a:r>
              <a:rPr lang="en-US" sz="1600"/>
              <a:t>Together the OSAL and PSP allow the cFS to run without modifications on multiple targets, and make it easier to port the cFS to new targets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B0D850B-E868-7A4A-9BC3-D6BBA7A37D7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  <p:sp>
        <p:nvSpPr>
          <p:cNvPr id="72" name="Google Shape;72;p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Introduction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640EB3B-F3BB-D945-AE8C-771D3CBEA8E0}"/>
              </a:ext>
            </a:extLst>
          </p:cNvPr>
          <p:cNvSpPr/>
          <p:nvPr/>
        </p:nvSpPr>
        <p:spPr>
          <a:xfrm>
            <a:off x="5585760" y="2854801"/>
            <a:ext cx="1620383" cy="31039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OSAL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188709D-21D0-244D-949B-4380308DD882}"/>
              </a:ext>
            </a:extLst>
          </p:cNvPr>
          <p:cNvSpPr/>
          <p:nvPr/>
        </p:nvSpPr>
        <p:spPr>
          <a:xfrm>
            <a:off x="5585761" y="3309204"/>
            <a:ext cx="2148890" cy="3103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Real Time </a:t>
            </a:r>
          </a:p>
          <a:p>
            <a:pPr algn="ctr"/>
            <a:r>
              <a:rPr lang="en-US" sz="1100" dirty="0"/>
              <a:t>Operating System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7876AC6-BFB8-E546-AA93-B57E5CF95EC3}"/>
              </a:ext>
            </a:extLst>
          </p:cNvPr>
          <p:cNvSpPr/>
          <p:nvPr/>
        </p:nvSpPr>
        <p:spPr>
          <a:xfrm>
            <a:off x="7242587" y="2854801"/>
            <a:ext cx="984127" cy="31039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PSP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2E62EDF-A1E8-714B-92E8-B3AE7E9C90B7}"/>
              </a:ext>
            </a:extLst>
          </p:cNvPr>
          <p:cNvSpPr/>
          <p:nvPr/>
        </p:nvSpPr>
        <p:spPr>
          <a:xfrm>
            <a:off x="5585760" y="3665989"/>
            <a:ext cx="2640954" cy="3103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Target Hardware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8B09179-4D4D-B743-92CA-2C6AA9E0D533}"/>
              </a:ext>
            </a:extLst>
          </p:cNvPr>
          <p:cNvSpPr/>
          <p:nvPr/>
        </p:nvSpPr>
        <p:spPr>
          <a:xfrm>
            <a:off x="5585759" y="2434844"/>
            <a:ext cx="2640955" cy="3103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cFE Core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226473B-8EF8-E34C-89DE-EEB6195AECBC}"/>
              </a:ext>
            </a:extLst>
          </p:cNvPr>
          <p:cNvSpPr/>
          <p:nvPr/>
        </p:nvSpPr>
        <p:spPr>
          <a:xfrm>
            <a:off x="5585759" y="2078059"/>
            <a:ext cx="1184156" cy="3103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err="1"/>
              <a:t>cFS</a:t>
            </a:r>
            <a:r>
              <a:rPr lang="en-US" sz="1050" dirty="0"/>
              <a:t> </a:t>
            </a:r>
          </a:p>
          <a:p>
            <a:pPr algn="ctr"/>
            <a:r>
              <a:rPr lang="en-US" sz="1050" dirty="0"/>
              <a:t>Application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B01FBC9-EC70-AB4D-9B23-7FB983546453}"/>
              </a:ext>
            </a:extLst>
          </p:cNvPr>
          <p:cNvSpPr/>
          <p:nvPr/>
        </p:nvSpPr>
        <p:spPr>
          <a:xfrm>
            <a:off x="6857999" y="2078059"/>
            <a:ext cx="1184156" cy="3103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err="1"/>
              <a:t>cFS</a:t>
            </a:r>
            <a:r>
              <a:rPr lang="en-US" sz="1100" dirty="0"/>
              <a:t> Application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Font typeface="Wingdings" pitchFamily="2" charset="2"/>
              <a:buChar char="§"/>
            </a:pPr>
            <a:r>
              <a:rPr lang="en-US" sz="1600" dirty="0"/>
              <a:t>The OSAL Provides</a:t>
            </a:r>
          </a:p>
          <a:p>
            <a:pPr lvl="1" indent="-342900">
              <a:spcBef>
                <a:spcPts val="0"/>
              </a:spcBef>
              <a:buSzPts val="1800"/>
              <a:buFont typeface="Wingdings" pitchFamily="2" charset="2"/>
              <a:buChar char="§"/>
            </a:pPr>
            <a:r>
              <a:rPr lang="en-US" sz="1400" dirty="0"/>
              <a:t>A portable Operating System API for Real Time Operating System features</a:t>
            </a:r>
            <a:endParaRPr lang="en-US" sz="1400" dirty="0"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  <a:p>
            <a:pPr lvl="2" indent="-342900">
              <a:spcBef>
                <a:spcPts val="0"/>
              </a:spcBef>
              <a:buSzPts val="1800"/>
              <a:buFont typeface="Wingdings" pitchFamily="2" charset="2"/>
              <a:buChar char="§"/>
            </a:pPr>
            <a:r>
              <a:rPr lang="en-US" sz="1400" dirty="0"/>
              <a:t>Tasks, Queues, Semaphores, Mutexes, Files, Timers, and Network Sockets, etc.</a:t>
            </a:r>
            <a:endParaRPr lang="en-US" sz="1400" dirty="0"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  <a:p>
            <a:pPr lvl="1" indent="-342900">
              <a:spcBef>
                <a:spcPts val="0"/>
              </a:spcBef>
              <a:buSzPts val="1800"/>
              <a:buFont typeface="Wingdings" pitchFamily="2" charset="2"/>
              <a:buChar char="§"/>
            </a:pPr>
            <a:r>
              <a:rPr lang="en-US" sz="1400" dirty="0"/>
              <a:t>Support for the following operating systems</a:t>
            </a:r>
            <a:endParaRPr lang="en-US" sz="1400" dirty="0"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  <a:p>
            <a:pPr lvl="2" indent="-342900">
              <a:spcBef>
                <a:spcPts val="0"/>
              </a:spcBef>
              <a:buSzPts val="1800"/>
              <a:buFont typeface="Wingdings" pitchFamily="2" charset="2"/>
              <a:buChar char="§"/>
            </a:pPr>
            <a:r>
              <a:rPr lang="en-US" sz="1400" b="1" dirty="0"/>
              <a:t>Linux</a:t>
            </a:r>
            <a:r>
              <a:rPr lang="en-US" sz="1400" dirty="0"/>
              <a:t> – both 32-bit and 64-bit, multiple architectures</a:t>
            </a:r>
            <a:endParaRPr lang="en-US" sz="1400" dirty="0"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  <a:p>
            <a:pPr lvl="2" indent="-342900">
              <a:spcBef>
                <a:spcPts val="0"/>
              </a:spcBef>
              <a:buSzPts val="1800"/>
              <a:buFont typeface="Wingdings" pitchFamily="2" charset="2"/>
              <a:buChar char="§"/>
            </a:pPr>
            <a:r>
              <a:rPr lang="en-US" sz="1400" b="1" dirty="0"/>
              <a:t>RTEMS</a:t>
            </a:r>
            <a:r>
              <a:rPr lang="en-US" sz="1400" dirty="0"/>
              <a:t> – version 4.11 and 5.1</a:t>
            </a:r>
            <a:endParaRPr lang="en-US" sz="1400" dirty="0"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  <a:p>
            <a:pPr lvl="2" indent="-342900">
              <a:spcBef>
                <a:spcPts val="0"/>
              </a:spcBef>
              <a:buSzPts val="1800"/>
              <a:buFont typeface="Wingdings" pitchFamily="2" charset="2"/>
              <a:buChar char="§"/>
            </a:pPr>
            <a:r>
              <a:rPr lang="en-US" sz="1400" b="1" dirty="0"/>
              <a:t>VxWorks</a:t>
            </a:r>
            <a:r>
              <a:rPr lang="en-US" sz="1400" dirty="0"/>
              <a:t> – version 6.x and 7.0</a:t>
            </a:r>
            <a:endParaRPr lang="en-US" sz="1400" dirty="0"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  <a:p>
            <a:pPr lvl="1" indent="-342900">
              <a:spcBef>
                <a:spcPts val="0"/>
              </a:spcBef>
              <a:buSzPts val="1800"/>
              <a:buFont typeface="Wingdings" pitchFamily="2" charset="2"/>
              <a:buChar char="§"/>
            </a:pPr>
            <a:r>
              <a:rPr lang="en-US" sz="1400" dirty="0"/>
              <a:t>Startup code for abstracted applications</a:t>
            </a:r>
            <a:endParaRPr lang="en-US" sz="1400" dirty="0"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  <a:p>
            <a:pPr lvl="2" indent="-342900">
              <a:spcBef>
                <a:spcPts val="0"/>
              </a:spcBef>
              <a:buSzPts val="1800"/>
              <a:buFont typeface="Wingdings" pitchFamily="2" charset="2"/>
              <a:buChar char="§"/>
            </a:pPr>
            <a:r>
              <a:rPr lang="en-US" sz="1400" dirty="0"/>
              <a:t>OSAL Board Support Package (BSP)</a:t>
            </a:r>
            <a:endParaRPr lang="en-US" sz="1400" dirty="0"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  <a:p>
            <a:pPr lvl="3">
              <a:spcBef>
                <a:spcPts val="0"/>
              </a:spcBef>
              <a:buSzPts val="1800"/>
              <a:buFont typeface="Wingdings,Sans-Serif" pitchFamily="2" charset="2"/>
              <a:buChar char="§"/>
            </a:pPr>
            <a:r>
              <a:rPr lang="en-US" sz="1250" dirty="0">
                <a:ea typeface="+mn-lt"/>
                <a:cs typeface="+mn-lt"/>
              </a:rPr>
              <a:t>Current OSAL BSPs include</a:t>
            </a:r>
            <a:endParaRPr lang="en-US" sz="1250" dirty="0"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  <a:ea typeface="+mn-lt"/>
              <a:cs typeface="+mn-lt"/>
            </a:endParaRPr>
          </a:p>
          <a:p>
            <a:pPr lvl="4" indent="-342900">
              <a:spcBef>
                <a:spcPts val="0"/>
              </a:spcBef>
              <a:buClr>
                <a:srgbClr val="FFFFFF"/>
              </a:buClr>
              <a:buSzPts val="1800"/>
              <a:buFont typeface="Wingdings,Sans-Serif" pitchFamily="2" charset="2"/>
              <a:buChar char="§"/>
            </a:pPr>
            <a:r>
              <a:rPr lang="en-US" sz="1400" dirty="0">
                <a:ea typeface="+mn-lt"/>
                <a:cs typeface="+mn-lt"/>
              </a:rPr>
              <a:t>Generic Linux</a:t>
            </a:r>
            <a:endParaRPr lang="en-US" sz="1400" dirty="0"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  <a:ea typeface="+mn-lt"/>
              <a:cs typeface="+mn-lt"/>
            </a:endParaRPr>
          </a:p>
          <a:p>
            <a:pPr lvl="4" indent="-342900">
              <a:spcBef>
                <a:spcPts val="0"/>
              </a:spcBef>
              <a:buClr>
                <a:srgbClr val="FFFFFF"/>
              </a:buClr>
              <a:buSzPts val="1800"/>
              <a:buFont typeface="Wingdings,Sans-Serif" pitchFamily="2" charset="2"/>
              <a:buChar char="§"/>
            </a:pPr>
            <a:r>
              <a:rPr lang="en-US" sz="1400" dirty="0">
                <a:ea typeface="+mn-lt"/>
                <a:cs typeface="+mn-lt"/>
              </a:rPr>
              <a:t>Generic VxWorks</a:t>
            </a:r>
            <a:endParaRPr lang="en-US" sz="1400" dirty="0"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  <a:ea typeface="+mn-lt"/>
              <a:cs typeface="+mn-lt"/>
            </a:endParaRPr>
          </a:p>
          <a:p>
            <a:pPr lvl="4" indent="-342900">
              <a:spcBef>
                <a:spcPts val="0"/>
              </a:spcBef>
              <a:buClr>
                <a:srgbClr val="FFFFFF"/>
              </a:buClr>
              <a:buSzPts val="1800"/>
              <a:buFont typeface="Wingdings,Sans-Serif" pitchFamily="2" charset="2"/>
              <a:buChar char="§"/>
            </a:pPr>
            <a:r>
              <a:rPr lang="en-US" sz="1400" dirty="0">
                <a:ea typeface="+mn-lt"/>
                <a:cs typeface="+mn-lt"/>
              </a:rPr>
              <a:t>PC RTEMS</a:t>
            </a:r>
            <a:endParaRPr lang="en-US" sz="1400" dirty="0"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  <a:ea typeface="+mn-lt"/>
              <a:cs typeface="+mn-lt"/>
            </a:endParaRPr>
          </a:p>
          <a:p>
            <a:pPr lvl="2" indent="-342900">
              <a:spcBef>
                <a:spcPts val="0"/>
              </a:spcBef>
              <a:buClr>
                <a:srgbClr val="FFFFFF"/>
              </a:buClr>
              <a:buSzPts val="1800"/>
              <a:buFont typeface="Wingdings" pitchFamily="2" charset="2"/>
              <a:buChar char="§"/>
            </a:pPr>
            <a:r>
              <a:rPr lang="en-US" sz="1400" dirty="0"/>
              <a:t>A portable application entry point (example: ”main” on Linux, “Init” on RTEMS)</a:t>
            </a:r>
            <a:endParaRPr lang="en-US" sz="1100" dirty="0"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5F4F74C-6053-F24C-8860-203E826FB9E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  <p:sp>
        <p:nvSpPr>
          <p:cNvPr id="78" name="Google Shape;78;p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OS Abstraction Layer (OSAL) - Features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>
            <a:spLocks noGrp="1"/>
          </p:cNvSpPr>
          <p:nvPr>
            <p:ph type="body" idx="1"/>
          </p:nvPr>
        </p:nvSpPr>
        <p:spPr>
          <a:xfrm>
            <a:off x="226208" y="1064217"/>
            <a:ext cx="8521866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1600" dirty="0"/>
              <a:t>Starting with version 5.1 (included with </a:t>
            </a:r>
            <a:r>
              <a:rPr lang="en-US" sz="1600" dirty="0" err="1"/>
              <a:t>cFS</a:t>
            </a:r>
            <a:r>
              <a:rPr lang="en-US" sz="1600" dirty="0"/>
              <a:t> </a:t>
            </a:r>
            <a:r>
              <a:rPr lang="en-US" sz="1600" dirty="0" err="1"/>
              <a:t>Bootes</a:t>
            </a:r>
            <a:r>
              <a:rPr lang="en-US" sz="1600" dirty="0"/>
              <a:t>), the OSAL provides a layered architecture</a:t>
            </a:r>
          </a:p>
          <a:p>
            <a:pPr lvl="1" indent="-342900">
              <a:spcBef>
                <a:spcPts val="0"/>
              </a:spcBef>
              <a:buSzPts val="1800"/>
              <a:buFont typeface="Wingdings" pitchFamily="2" charset="2"/>
              <a:buChar char="§"/>
            </a:pPr>
            <a:r>
              <a:rPr lang="en-US" sz="1400" dirty="0"/>
              <a:t>Minimizes duplicate code</a:t>
            </a:r>
          </a:p>
          <a:p>
            <a:pPr lvl="1" indent="-342900">
              <a:spcBef>
                <a:spcPts val="0"/>
              </a:spcBef>
              <a:buSzPts val="1800"/>
              <a:buFont typeface="Wingdings" pitchFamily="2" charset="2"/>
              <a:buChar char="§"/>
            </a:pPr>
            <a:r>
              <a:rPr lang="en-US" sz="1400" dirty="0"/>
              <a:t>Assures consistent implementation for each port (error checking, locks)</a:t>
            </a:r>
          </a:p>
          <a:p>
            <a:pPr lvl="1" indent="-342900">
              <a:spcBef>
                <a:spcPts val="0"/>
              </a:spcBef>
              <a:buSzPts val="1800"/>
              <a:buFont typeface="Wingdings" pitchFamily="2" charset="2"/>
              <a:buChar char="§"/>
            </a:pPr>
            <a:r>
              <a:rPr lang="en-US" sz="1400" dirty="0"/>
              <a:t>Makes porting OSAL to a new Operating System (OS) easier</a:t>
            </a:r>
          </a:p>
          <a:p>
            <a:pPr lvl="1" indent="-342900">
              <a:spcBef>
                <a:spcPts val="0"/>
              </a:spcBef>
              <a:buSzPts val="1800"/>
              <a:buFont typeface="Wingdings" pitchFamily="2" charset="2"/>
              <a:buChar char="§"/>
            </a:pPr>
            <a:r>
              <a:rPr lang="en-US" sz="1400" dirty="0"/>
              <a:t>SLOC for RTEMS implementation:</a:t>
            </a:r>
          </a:p>
          <a:p>
            <a:pPr lvl="2" indent="-342900">
              <a:spcBef>
                <a:spcPts val="0"/>
              </a:spcBef>
              <a:buSzPts val="1800"/>
              <a:buFont typeface="Wingdings" pitchFamily="2" charset="2"/>
              <a:buChar char="§"/>
            </a:pPr>
            <a:r>
              <a:rPr lang="en-US" sz="1250" dirty="0"/>
              <a:t>OSAL 4.2.1a: 5577</a:t>
            </a:r>
          </a:p>
          <a:p>
            <a:pPr lvl="2" indent="-342900">
              <a:spcBef>
                <a:spcPts val="0"/>
              </a:spcBef>
              <a:buSzPts val="1800"/>
              <a:buFont typeface="Wingdings" pitchFamily="2" charset="2"/>
              <a:buChar char="§"/>
            </a:pPr>
            <a:r>
              <a:rPr lang="en-US" sz="1250" dirty="0"/>
              <a:t>OSAL 5.1 (main branch): 3196</a:t>
            </a:r>
          </a:p>
          <a:p>
            <a:pPr>
              <a:buFont typeface="Wingdings" pitchFamily="2" charset="2"/>
              <a:buChar char="§"/>
            </a:pPr>
            <a:r>
              <a:rPr lang="en-US" sz="1600" dirty="0"/>
              <a:t>The OSAL API implementation consists of</a:t>
            </a:r>
          </a:p>
          <a:p>
            <a:pPr lvl="1" indent="-342900">
              <a:spcBef>
                <a:spcPts val="0"/>
              </a:spcBef>
              <a:buSzPts val="1800"/>
              <a:buFont typeface="Wingdings" pitchFamily="2" charset="2"/>
              <a:buChar char="§"/>
            </a:pPr>
            <a:r>
              <a:rPr lang="en-US" sz="1400" dirty="0"/>
              <a:t>Shared top level API source files </a:t>
            </a:r>
          </a:p>
          <a:p>
            <a:pPr lvl="2" indent="-342900">
              <a:spcBef>
                <a:spcPts val="0"/>
              </a:spcBef>
              <a:buSzPts val="1800"/>
              <a:buFont typeface="Wingdings" pitchFamily="2" charset="2"/>
              <a:buChar char="§"/>
            </a:pPr>
            <a:r>
              <a:rPr lang="en-US" sz="1400" b="1" dirty="0" err="1"/>
              <a:t>src</a:t>
            </a:r>
            <a:r>
              <a:rPr lang="en-US" sz="1400" b="1" dirty="0"/>
              <a:t>/</a:t>
            </a:r>
            <a:r>
              <a:rPr lang="en-US" sz="1400" b="1" dirty="0" err="1"/>
              <a:t>os</a:t>
            </a:r>
            <a:r>
              <a:rPr lang="en-US" sz="1400" b="1" dirty="0"/>
              <a:t>/shared</a:t>
            </a:r>
            <a:endParaRPr lang="en-US" sz="1400" dirty="0"/>
          </a:p>
          <a:p>
            <a:pPr lvl="1" indent="-342900">
              <a:spcBef>
                <a:spcPts val="0"/>
              </a:spcBef>
              <a:buSzPts val="1800"/>
              <a:buFont typeface="Wingdings" pitchFamily="2" charset="2"/>
              <a:buChar char="§"/>
            </a:pPr>
            <a:r>
              <a:rPr lang="en-US" sz="1400" dirty="0"/>
              <a:t>Operating system specific low level implementation files</a:t>
            </a:r>
          </a:p>
          <a:p>
            <a:pPr lvl="2" indent="-342900">
              <a:spcBef>
                <a:spcPts val="0"/>
              </a:spcBef>
              <a:buSzPts val="1800"/>
              <a:buFont typeface="Wingdings" pitchFamily="2" charset="2"/>
              <a:buChar char="§"/>
            </a:pPr>
            <a:r>
              <a:rPr lang="en-US" sz="1400" b="1" dirty="0" err="1"/>
              <a:t>src</a:t>
            </a:r>
            <a:r>
              <a:rPr lang="en-US" sz="1400" b="1" dirty="0"/>
              <a:t>/</a:t>
            </a:r>
            <a:r>
              <a:rPr lang="en-US" sz="1400" b="1" dirty="0" err="1"/>
              <a:t>os</a:t>
            </a:r>
            <a:r>
              <a:rPr lang="en-US" sz="1400" b="1" dirty="0"/>
              <a:t>/</a:t>
            </a:r>
            <a:r>
              <a:rPr lang="en-US" sz="1400" b="1" dirty="0" err="1"/>
              <a:t>posix</a:t>
            </a:r>
            <a:r>
              <a:rPr lang="en-US" sz="1400" b="1" dirty="0"/>
              <a:t>, </a:t>
            </a:r>
            <a:r>
              <a:rPr lang="en-US" sz="1400" b="1" dirty="0" err="1"/>
              <a:t>src</a:t>
            </a:r>
            <a:r>
              <a:rPr lang="en-US" sz="1400" b="1" dirty="0"/>
              <a:t>/</a:t>
            </a:r>
            <a:r>
              <a:rPr lang="en-US" sz="1400" b="1" dirty="0" err="1"/>
              <a:t>os</a:t>
            </a:r>
            <a:r>
              <a:rPr lang="en-US" sz="1400" b="1" dirty="0"/>
              <a:t>/</a:t>
            </a:r>
            <a:r>
              <a:rPr lang="en-US" sz="1400" b="1" dirty="0" err="1"/>
              <a:t>rtems</a:t>
            </a:r>
            <a:r>
              <a:rPr lang="en-US" sz="1400" b="1" dirty="0"/>
              <a:t>, </a:t>
            </a:r>
            <a:r>
              <a:rPr lang="en-US" sz="1400" b="1" dirty="0" err="1"/>
              <a:t>src</a:t>
            </a:r>
            <a:r>
              <a:rPr lang="en-US" sz="1400" b="1" dirty="0"/>
              <a:t>/</a:t>
            </a:r>
            <a:r>
              <a:rPr lang="en-US" sz="1400" b="1" dirty="0" err="1"/>
              <a:t>os</a:t>
            </a:r>
            <a:r>
              <a:rPr lang="en-US" sz="1400" b="1" dirty="0"/>
              <a:t>/</a:t>
            </a:r>
            <a:r>
              <a:rPr lang="en-US" sz="1400" b="1" dirty="0" err="1"/>
              <a:t>vxworks</a:t>
            </a:r>
            <a:endParaRPr lang="en-US" sz="1400" b="1" dirty="0"/>
          </a:p>
          <a:p>
            <a:pPr lvl="1" indent="-342900">
              <a:spcBef>
                <a:spcPts val="0"/>
              </a:spcBef>
              <a:buSzPts val="1800"/>
              <a:buFont typeface="Wingdings" pitchFamily="2" charset="2"/>
              <a:buChar char="§"/>
            </a:pPr>
            <a:r>
              <a:rPr lang="en-US" sz="1400" dirty="0"/>
              <a:t>Portable low level implementation files that are shared among more than one OS</a:t>
            </a:r>
          </a:p>
          <a:p>
            <a:pPr lvl="2" indent="-342900">
              <a:spcBef>
                <a:spcPts val="0"/>
              </a:spcBef>
              <a:buSzPts val="1800"/>
              <a:buFont typeface="Wingdings" pitchFamily="2" charset="2"/>
              <a:buChar char="§"/>
            </a:pPr>
            <a:r>
              <a:rPr lang="en-US" sz="1400" b="1" dirty="0" err="1"/>
              <a:t>src</a:t>
            </a:r>
            <a:r>
              <a:rPr lang="en-US" sz="1400" b="1" dirty="0"/>
              <a:t>/</a:t>
            </a:r>
            <a:r>
              <a:rPr lang="en-US" sz="1400" b="1" dirty="0" err="1"/>
              <a:t>os</a:t>
            </a:r>
            <a:r>
              <a:rPr lang="en-US" sz="1400" b="1" dirty="0"/>
              <a:t>/portable</a:t>
            </a:r>
            <a:endParaRPr lang="en-US" sz="1400" dirty="0"/>
          </a:p>
          <a:p>
            <a:pPr lvl="2" indent="-342900">
              <a:spcBef>
                <a:spcPts val="0"/>
              </a:spcBef>
              <a:buSzPts val="1800"/>
              <a:buFont typeface="Wingdings" pitchFamily="2" charset="2"/>
              <a:buChar char="§"/>
            </a:pPr>
            <a:r>
              <a:rPr lang="en-US" sz="1400" dirty="0"/>
              <a:t>This directory also contains ”stub” implementation files to exclude features that a target OS might not support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2EFEB1A-4012-8846-8952-5D2A4FC0185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  <p:sp>
        <p:nvSpPr>
          <p:cNvPr id="78" name="Google Shape;78;p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OSAL - Layered architecture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6533821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EF00008-73C8-AB41-B1FE-13ED14F0710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  <p:sp>
        <p:nvSpPr>
          <p:cNvPr id="84" name="Google Shape;84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OSAL - Layered architecture example (1)</a:t>
            </a:r>
            <a:endParaRPr/>
          </a:p>
        </p:txBody>
      </p:sp>
      <p:sp>
        <p:nvSpPr>
          <p:cNvPr id="85" name="Google Shape;85;p18"/>
          <p:cNvSpPr/>
          <p:nvPr/>
        </p:nvSpPr>
        <p:spPr>
          <a:xfrm>
            <a:off x="776525" y="3384750"/>
            <a:ext cx="4320600" cy="1293000"/>
          </a:xfrm>
          <a:prstGeom prst="rect">
            <a:avLst/>
          </a:prstGeom>
          <a:solidFill>
            <a:schemeClr val="tx1">
              <a:lumMod val="85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8"/>
          <p:cNvSpPr txBox="1"/>
          <p:nvPr/>
        </p:nvSpPr>
        <p:spPr>
          <a:xfrm>
            <a:off x="776525" y="3019725"/>
            <a:ext cx="17787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/>
              <a:t>POSIX</a:t>
            </a:r>
            <a:r>
              <a:rPr lang="en" sz="1200"/>
              <a:t>: os-impl-tasks.c</a:t>
            </a:r>
            <a:endParaRPr sz="1200"/>
          </a:p>
        </p:txBody>
      </p:sp>
      <p:sp>
        <p:nvSpPr>
          <p:cNvPr id="87" name="Google Shape;87;p18"/>
          <p:cNvSpPr txBox="1"/>
          <p:nvPr/>
        </p:nvSpPr>
        <p:spPr>
          <a:xfrm>
            <a:off x="776525" y="3429150"/>
            <a:ext cx="40950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bg1"/>
                </a:solidFill>
                <a:latin typeface="Courier New"/>
                <a:ea typeface="Courier New"/>
                <a:cs typeface="Courier New"/>
                <a:sym typeface="Courier New"/>
              </a:rPr>
              <a:t>int32 OS_TaskCreate_</a:t>
            </a:r>
            <a:r>
              <a:rPr lang="en" sz="1200" b="1">
                <a:solidFill>
                  <a:schemeClr val="bg1"/>
                </a:solidFill>
                <a:latin typeface="Courier New"/>
                <a:ea typeface="Courier New"/>
                <a:cs typeface="Courier New"/>
                <a:sym typeface="Courier New"/>
              </a:rPr>
              <a:t>Impl</a:t>
            </a:r>
            <a:r>
              <a:rPr lang="en" sz="1200">
                <a:solidFill>
                  <a:schemeClr val="bg1"/>
                </a:solidFill>
                <a:latin typeface="Courier New"/>
                <a:ea typeface="Courier New"/>
                <a:cs typeface="Courier New"/>
                <a:sym typeface="Courier New"/>
              </a:rPr>
              <a:t> ( …</a:t>
            </a:r>
            <a:endParaRPr sz="1200">
              <a:solidFill>
                <a:schemeClr val="bg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bg1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200">
              <a:solidFill>
                <a:schemeClr val="bg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bg1"/>
                </a:solidFill>
                <a:latin typeface="Courier New"/>
                <a:ea typeface="Courier New"/>
                <a:cs typeface="Courier New"/>
                <a:sym typeface="Courier New"/>
              </a:rPr>
              <a:t>      …</a:t>
            </a:r>
            <a:endParaRPr sz="1200">
              <a:solidFill>
                <a:schemeClr val="bg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bg1"/>
                </a:solidFill>
                <a:latin typeface="Courier New"/>
                <a:ea typeface="Courier New"/>
                <a:cs typeface="Courier New"/>
                <a:sym typeface="Courier New"/>
              </a:rPr>
              <a:t>      …</a:t>
            </a:r>
            <a:endParaRPr sz="1200">
              <a:solidFill>
                <a:schemeClr val="bg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bg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200">
              <a:solidFill>
                <a:schemeClr val="bg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88" name="Google Shape;88;p18"/>
          <p:cNvSpPr/>
          <p:nvPr/>
        </p:nvSpPr>
        <p:spPr>
          <a:xfrm>
            <a:off x="6026200" y="3370217"/>
            <a:ext cx="1943341" cy="1293000"/>
          </a:xfrm>
          <a:prstGeom prst="roundRect">
            <a:avLst>
              <a:gd name="adj" fmla="val 16667"/>
            </a:avLst>
          </a:prstGeom>
          <a:solidFill>
            <a:srgbClr val="FFE59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bg1"/>
                </a:solidFill>
              </a:rPr>
              <a:t>Contains POSIX specific implementation code for creating an OSAL task</a:t>
            </a:r>
            <a:endParaRPr sz="1400">
              <a:solidFill>
                <a:schemeClr val="bg1"/>
              </a:solidFill>
            </a:endParaRPr>
          </a:p>
        </p:txBody>
      </p:sp>
      <p:cxnSp>
        <p:nvCxnSpPr>
          <p:cNvPr id="89" name="Google Shape;89;p18"/>
          <p:cNvCxnSpPr>
            <a:cxnSpLocks/>
            <a:stCxn id="88" idx="1"/>
            <a:endCxn id="85" idx="3"/>
          </p:cNvCxnSpPr>
          <p:nvPr/>
        </p:nvCxnSpPr>
        <p:spPr>
          <a:xfrm flipH="1">
            <a:off x="5097125" y="4016717"/>
            <a:ext cx="929075" cy="14533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0" name="Google Shape;90;p18"/>
          <p:cNvSpPr/>
          <p:nvPr/>
        </p:nvSpPr>
        <p:spPr>
          <a:xfrm>
            <a:off x="776525" y="1572650"/>
            <a:ext cx="4320600" cy="1293000"/>
          </a:xfrm>
          <a:prstGeom prst="rect">
            <a:avLst/>
          </a:prstGeom>
          <a:solidFill>
            <a:schemeClr val="tx1">
              <a:lumMod val="85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bg1"/>
              </a:solidFill>
            </a:endParaRPr>
          </a:p>
        </p:txBody>
      </p:sp>
      <p:sp>
        <p:nvSpPr>
          <p:cNvPr id="91" name="Google Shape;91;p18"/>
          <p:cNvSpPr txBox="1"/>
          <p:nvPr/>
        </p:nvSpPr>
        <p:spPr>
          <a:xfrm>
            <a:off x="776525" y="1207625"/>
            <a:ext cx="17787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/>
              <a:t>Shared</a:t>
            </a:r>
            <a:r>
              <a:rPr lang="en" sz="1200"/>
              <a:t>: osapi-task.c</a:t>
            </a:r>
            <a:endParaRPr sz="1200"/>
          </a:p>
        </p:txBody>
      </p:sp>
      <p:sp>
        <p:nvSpPr>
          <p:cNvPr id="92" name="Google Shape;92;p18"/>
          <p:cNvSpPr txBox="1"/>
          <p:nvPr/>
        </p:nvSpPr>
        <p:spPr>
          <a:xfrm>
            <a:off x="776525" y="1617050"/>
            <a:ext cx="40950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bg1"/>
                </a:solidFill>
                <a:latin typeface="Courier New"/>
                <a:ea typeface="Courier New"/>
                <a:cs typeface="Courier New"/>
                <a:sym typeface="Courier New"/>
              </a:rPr>
              <a:t>int32 OS_TaskCreate ( …</a:t>
            </a:r>
            <a:endParaRPr sz="1200">
              <a:solidFill>
                <a:schemeClr val="bg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bg1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200">
              <a:solidFill>
                <a:schemeClr val="bg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bg1"/>
                </a:solidFill>
                <a:latin typeface="Courier New"/>
                <a:ea typeface="Courier New"/>
                <a:cs typeface="Courier New"/>
                <a:sym typeface="Courier New"/>
              </a:rPr>
              <a:t>      …</a:t>
            </a:r>
            <a:endParaRPr sz="1200">
              <a:solidFill>
                <a:schemeClr val="bg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bg1"/>
                </a:solidFill>
                <a:latin typeface="Courier New"/>
                <a:ea typeface="Courier New"/>
                <a:cs typeface="Courier New"/>
                <a:sym typeface="Courier New"/>
              </a:rPr>
              <a:t>      return_code = OS_TaskCreate_</a:t>
            </a:r>
            <a:r>
              <a:rPr lang="en" sz="1200" b="1">
                <a:solidFill>
                  <a:schemeClr val="bg1"/>
                </a:solidFill>
                <a:latin typeface="Courier New"/>
                <a:ea typeface="Courier New"/>
                <a:cs typeface="Courier New"/>
                <a:sym typeface="Courier New"/>
              </a:rPr>
              <a:t>Impl</a:t>
            </a:r>
            <a:r>
              <a:rPr lang="en" sz="1200">
                <a:solidFill>
                  <a:schemeClr val="bg1"/>
                </a:solidFill>
                <a:latin typeface="Courier New"/>
                <a:ea typeface="Courier New"/>
                <a:cs typeface="Courier New"/>
                <a:sym typeface="Courier New"/>
              </a:rPr>
              <a:t>(...</a:t>
            </a:r>
            <a:endParaRPr sz="1200">
              <a:solidFill>
                <a:schemeClr val="bg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bg1"/>
                </a:solidFill>
                <a:latin typeface="Courier New"/>
                <a:ea typeface="Courier New"/>
                <a:cs typeface="Courier New"/>
                <a:sym typeface="Courier New"/>
              </a:rPr>
              <a:t>      …</a:t>
            </a:r>
            <a:endParaRPr sz="1200">
              <a:solidFill>
                <a:schemeClr val="bg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bg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200">
              <a:solidFill>
                <a:schemeClr val="bg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93" name="Google Shape;93;p18"/>
          <p:cNvSpPr/>
          <p:nvPr/>
        </p:nvSpPr>
        <p:spPr>
          <a:xfrm>
            <a:off x="6026200" y="1664224"/>
            <a:ext cx="1916941" cy="1463267"/>
          </a:xfrm>
          <a:prstGeom prst="roundRect">
            <a:avLst>
              <a:gd name="adj" fmla="val 16667"/>
            </a:avLst>
          </a:prstGeom>
          <a:solidFill>
            <a:srgbClr val="FFE59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bg1"/>
                </a:solidFill>
              </a:rPr>
              <a:t>Contains code that is common to all ports and would otherwise have to be duplicated for each supported OS</a:t>
            </a:r>
            <a:endParaRPr sz="1200">
              <a:solidFill>
                <a:schemeClr val="bg1"/>
              </a:solidFill>
            </a:endParaRPr>
          </a:p>
        </p:txBody>
      </p:sp>
      <p:cxnSp>
        <p:nvCxnSpPr>
          <p:cNvPr id="94" name="Google Shape;94;p18"/>
          <p:cNvCxnSpPr>
            <a:cxnSpLocks/>
            <a:stCxn id="93" idx="1"/>
            <a:endCxn id="90" idx="3"/>
          </p:cNvCxnSpPr>
          <p:nvPr/>
        </p:nvCxnSpPr>
        <p:spPr>
          <a:xfrm flipH="1" flipV="1">
            <a:off x="5097125" y="2219150"/>
            <a:ext cx="929075" cy="176708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5" name="Google Shape;95;p18"/>
          <p:cNvCxnSpPr/>
          <p:nvPr/>
        </p:nvCxnSpPr>
        <p:spPr>
          <a:xfrm flipH="1">
            <a:off x="3013175" y="2561800"/>
            <a:ext cx="13200" cy="936000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E38DF77-AAA7-3C47-9598-A38F9FB4B80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  <p:sp>
        <p:nvSpPr>
          <p:cNvPr id="100" name="Google Shape;100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OSAL - Layered architecture example (2)</a:t>
            </a:r>
            <a:endParaRPr/>
          </a:p>
        </p:txBody>
      </p:sp>
      <p:sp>
        <p:nvSpPr>
          <p:cNvPr id="101" name="Google Shape;101;p19"/>
          <p:cNvSpPr/>
          <p:nvPr/>
        </p:nvSpPr>
        <p:spPr>
          <a:xfrm>
            <a:off x="391600" y="4048450"/>
            <a:ext cx="2754300" cy="692700"/>
          </a:xfrm>
          <a:prstGeom prst="rect">
            <a:avLst/>
          </a:prstGeom>
          <a:solidFill>
            <a:schemeClr val="tx1">
              <a:lumMod val="85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19"/>
          <p:cNvSpPr txBox="1"/>
          <p:nvPr/>
        </p:nvSpPr>
        <p:spPr>
          <a:xfrm>
            <a:off x="348100" y="3760250"/>
            <a:ext cx="28413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/>
              <a:t>Portable</a:t>
            </a:r>
            <a:r>
              <a:rPr lang="en" sz="1000"/>
              <a:t>: os-impl-</a:t>
            </a:r>
            <a:r>
              <a:rPr lang="en" sz="1000" b="1"/>
              <a:t>bsd</a:t>
            </a:r>
            <a:r>
              <a:rPr lang="en" sz="1000"/>
              <a:t>-sockets.c</a:t>
            </a:r>
            <a:endParaRPr sz="1000"/>
          </a:p>
        </p:txBody>
      </p:sp>
      <p:sp>
        <p:nvSpPr>
          <p:cNvPr id="103" name="Google Shape;103;p19"/>
          <p:cNvSpPr txBox="1"/>
          <p:nvPr/>
        </p:nvSpPr>
        <p:spPr>
          <a:xfrm>
            <a:off x="351875" y="3982075"/>
            <a:ext cx="26745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bg1"/>
                </a:solidFill>
                <a:latin typeface="Courier New"/>
                <a:ea typeface="Courier New"/>
                <a:cs typeface="Courier New"/>
                <a:sym typeface="Courier New"/>
              </a:rPr>
              <a:t>int32 OS_SocketOpen_</a:t>
            </a:r>
            <a:r>
              <a:rPr lang="en" sz="1100" b="1">
                <a:solidFill>
                  <a:schemeClr val="bg1"/>
                </a:solidFill>
                <a:latin typeface="Courier New"/>
                <a:ea typeface="Courier New"/>
                <a:cs typeface="Courier New"/>
                <a:sym typeface="Courier New"/>
              </a:rPr>
              <a:t>Impl</a:t>
            </a:r>
            <a:r>
              <a:rPr lang="en" sz="1100">
                <a:solidFill>
                  <a:schemeClr val="bg1"/>
                </a:solidFill>
                <a:latin typeface="Courier New"/>
                <a:ea typeface="Courier New"/>
                <a:cs typeface="Courier New"/>
                <a:sym typeface="Courier New"/>
              </a:rPr>
              <a:t> ( …</a:t>
            </a:r>
            <a:endParaRPr sz="1100">
              <a:solidFill>
                <a:schemeClr val="bg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bg1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100">
              <a:solidFill>
                <a:schemeClr val="bg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bg1"/>
                </a:solidFill>
                <a:latin typeface="Courier New"/>
                <a:ea typeface="Courier New"/>
                <a:cs typeface="Courier New"/>
                <a:sym typeface="Courier New"/>
              </a:rPr>
              <a:t>    ...</a:t>
            </a:r>
            <a:endParaRPr sz="1100">
              <a:solidFill>
                <a:schemeClr val="bg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04" name="Google Shape;104;p19"/>
          <p:cNvSpPr/>
          <p:nvPr/>
        </p:nvSpPr>
        <p:spPr>
          <a:xfrm>
            <a:off x="3232125" y="4048450"/>
            <a:ext cx="1194600" cy="692700"/>
          </a:xfrm>
          <a:prstGeom prst="roundRect">
            <a:avLst>
              <a:gd name="adj" fmla="val 16667"/>
            </a:avLst>
          </a:prstGeom>
          <a:solidFill>
            <a:srgbClr val="FFE59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bg1"/>
                </a:solidFill>
              </a:rPr>
              <a:t>Contains Portable implementation code for creating a BSD socket</a:t>
            </a:r>
            <a:endParaRPr sz="800">
              <a:solidFill>
                <a:schemeClr val="bg1"/>
              </a:solidFill>
            </a:endParaRPr>
          </a:p>
        </p:txBody>
      </p:sp>
      <p:sp>
        <p:nvSpPr>
          <p:cNvPr id="105" name="Google Shape;105;p19"/>
          <p:cNvSpPr/>
          <p:nvPr/>
        </p:nvSpPr>
        <p:spPr>
          <a:xfrm>
            <a:off x="1938025" y="1245038"/>
            <a:ext cx="3809400" cy="1108200"/>
          </a:xfrm>
          <a:prstGeom prst="rect">
            <a:avLst/>
          </a:prstGeom>
          <a:solidFill>
            <a:schemeClr val="tx1">
              <a:lumMod val="85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9"/>
          <p:cNvSpPr txBox="1"/>
          <p:nvPr/>
        </p:nvSpPr>
        <p:spPr>
          <a:xfrm>
            <a:off x="1872034" y="901287"/>
            <a:ext cx="2213597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/>
              <a:t>Shared</a:t>
            </a:r>
            <a:r>
              <a:rPr lang="en" sz="1200"/>
              <a:t>: </a:t>
            </a:r>
            <a:r>
              <a:rPr lang="en" sz="1200" err="1"/>
              <a:t>osapi-socket.c</a:t>
            </a:r>
            <a:endParaRPr sz="1200"/>
          </a:p>
        </p:txBody>
      </p:sp>
      <p:sp>
        <p:nvSpPr>
          <p:cNvPr id="107" name="Google Shape;107;p19"/>
          <p:cNvSpPr txBox="1"/>
          <p:nvPr/>
        </p:nvSpPr>
        <p:spPr>
          <a:xfrm>
            <a:off x="2004325" y="1247013"/>
            <a:ext cx="3743100" cy="10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bg1"/>
                </a:solidFill>
                <a:latin typeface="Courier New"/>
                <a:ea typeface="Courier New"/>
                <a:cs typeface="Courier New"/>
                <a:sym typeface="Courier New"/>
              </a:rPr>
              <a:t>int32 </a:t>
            </a:r>
            <a:r>
              <a:rPr lang="en" sz="1100" err="1">
                <a:solidFill>
                  <a:schemeClr val="bg1"/>
                </a:solidFill>
                <a:latin typeface="Courier New"/>
                <a:ea typeface="Courier New"/>
                <a:cs typeface="Courier New"/>
                <a:sym typeface="Courier New"/>
              </a:rPr>
              <a:t>OS_SocketOpen</a:t>
            </a:r>
            <a:r>
              <a:rPr lang="en" sz="1100">
                <a:solidFill>
                  <a:schemeClr val="bg1"/>
                </a:solidFill>
                <a:latin typeface="Courier New"/>
                <a:ea typeface="Courier New"/>
                <a:cs typeface="Courier New"/>
                <a:sym typeface="Courier New"/>
              </a:rPr>
              <a:t> ( …</a:t>
            </a:r>
            <a:endParaRPr sz="1100">
              <a:solidFill>
                <a:schemeClr val="bg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bg1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100">
              <a:solidFill>
                <a:schemeClr val="bg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bg1"/>
                </a:solidFill>
                <a:latin typeface="Courier New"/>
                <a:ea typeface="Courier New"/>
                <a:cs typeface="Courier New"/>
                <a:sym typeface="Courier New"/>
              </a:rPr>
              <a:t>      …</a:t>
            </a:r>
            <a:endParaRPr sz="1100">
              <a:solidFill>
                <a:schemeClr val="bg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bg1"/>
                </a:solidFill>
                <a:latin typeface="Courier New"/>
                <a:ea typeface="Courier New"/>
                <a:cs typeface="Courier New"/>
                <a:sym typeface="Courier New"/>
              </a:rPr>
              <a:t>      return_code = OS_SocketOpen_</a:t>
            </a:r>
            <a:r>
              <a:rPr lang="en" sz="1100" b="1">
                <a:solidFill>
                  <a:schemeClr val="bg1"/>
                </a:solidFill>
                <a:latin typeface="Courier New"/>
                <a:ea typeface="Courier New"/>
                <a:cs typeface="Courier New"/>
                <a:sym typeface="Courier New"/>
              </a:rPr>
              <a:t>Impl</a:t>
            </a:r>
            <a:r>
              <a:rPr lang="en" sz="1100">
                <a:solidFill>
                  <a:schemeClr val="bg1"/>
                </a:solidFill>
                <a:latin typeface="Courier New"/>
                <a:ea typeface="Courier New"/>
                <a:cs typeface="Courier New"/>
                <a:sym typeface="Courier New"/>
              </a:rPr>
              <a:t>(...</a:t>
            </a:r>
            <a:endParaRPr sz="1100">
              <a:solidFill>
                <a:schemeClr val="bg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bg1"/>
                </a:solidFill>
                <a:latin typeface="Courier New"/>
                <a:ea typeface="Courier New"/>
                <a:cs typeface="Courier New"/>
                <a:sym typeface="Courier New"/>
              </a:rPr>
              <a:t>      …</a:t>
            </a:r>
            <a:endParaRPr sz="1100">
              <a:solidFill>
                <a:schemeClr val="bg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08" name="Google Shape;108;p19"/>
          <p:cNvSpPr/>
          <p:nvPr/>
        </p:nvSpPr>
        <p:spPr>
          <a:xfrm>
            <a:off x="5863750" y="1320050"/>
            <a:ext cx="1685700" cy="958200"/>
          </a:xfrm>
          <a:prstGeom prst="roundRect">
            <a:avLst>
              <a:gd name="adj" fmla="val 16667"/>
            </a:avLst>
          </a:prstGeom>
          <a:solidFill>
            <a:srgbClr val="FFE59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bg1"/>
                </a:solidFill>
              </a:rPr>
              <a:t>Contains code that is common to all ports and would otherwise have to be duplicated for each supported OS</a:t>
            </a:r>
            <a:endParaRPr sz="1000">
              <a:solidFill>
                <a:schemeClr val="bg1"/>
              </a:solidFill>
            </a:endParaRPr>
          </a:p>
        </p:txBody>
      </p:sp>
      <p:sp>
        <p:nvSpPr>
          <p:cNvPr id="109" name="Google Shape;109;p19"/>
          <p:cNvSpPr/>
          <p:nvPr/>
        </p:nvSpPr>
        <p:spPr>
          <a:xfrm>
            <a:off x="4818275" y="4061950"/>
            <a:ext cx="2754300" cy="665700"/>
          </a:xfrm>
          <a:prstGeom prst="rect">
            <a:avLst/>
          </a:prstGeom>
          <a:solidFill>
            <a:schemeClr val="tx1">
              <a:lumMod val="85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19"/>
          <p:cNvSpPr txBox="1"/>
          <p:nvPr/>
        </p:nvSpPr>
        <p:spPr>
          <a:xfrm>
            <a:off x="4818275" y="3760250"/>
            <a:ext cx="28413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/>
              <a:t>Portable</a:t>
            </a:r>
            <a:r>
              <a:rPr lang="en" sz="1000"/>
              <a:t>: os-impl-</a:t>
            </a:r>
            <a:r>
              <a:rPr lang="en" sz="1000" b="1"/>
              <a:t>no</a:t>
            </a:r>
            <a:r>
              <a:rPr lang="en" sz="1000"/>
              <a:t>-sockets.c</a:t>
            </a:r>
            <a:endParaRPr sz="1000"/>
          </a:p>
        </p:txBody>
      </p:sp>
      <p:sp>
        <p:nvSpPr>
          <p:cNvPr id="111" name="Google Shape;111;p19"/>
          <p:cNvSpPr txBox="1"/>
          <p:nvPr/>
        </p:nvSpPr>
        <p:spPr>
          <a:xfrm>
            <a:off x="4788775" y="4048450"/>
            <a:ext cx="27543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bg1"/>
                </a:solidFill>
                <a:latin typeface="Courier New"/>
                <a:ea typeface="Courier New"/>
                <a:cs typeface="Courier New"/>
                <a:sym typeface="Courier New"/>
              </a:rPr>
              <a:t>int32 </a:t>
            </a:r>
            <a:r>
              <a:rPr lang="en" sz="1100" err="1">
                <a:solidFill>
                  <a:schemeClr val="bg1"/>
                </a:solidFill>
                <a:latin typeface="Courier New"/>
                <a:ea typeface="Courier New"/>
                <a:cs typeface="Courier New"/>
                <a:sym typeface="Courier New"/>
              </a:rPr>
              <a:t>OS_SocketOpen_</a:t>
            </a:r>
            <a:r>
              <a:rPr lang="en" sz="1100" b="1" err="1">
                <a:solidFill>
                  <a:schemeClr val="bg1"/>
                </a:solidFill>
                <a:latin typeface="Courier New"/>
                <a:ea typeface="Courier New"/>
                <a:cs typeface="Courier New"/>
                <a:sym typeface="Courier New"/>
              </a:rPr>
              <a:t>Impl</a:t>
            </a:r>
            <a:r>
              <a:rPr lang="en" sz="1100">
                <a:solidFill>
                  <a:schemeClr val="bg1"/>
                </a:solidFill>
                <a:latin typeface="Courier New"/>
                <a:ea typeface="Courier New"/>
                <a:cs typeface="Courier New"/>
                <a:sym typeface="Courier New"/>
              </a:rPr>
              <a:t> ( …</a:t>
            </a:r>
            <a:endParaRPr sz="1100">
              <a:solidFill>
                <a:schemeClr val="bg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bg1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100">
              <a:solidFill>
                <a:schemeClr val="bg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bg1"/>
                </a:solidFill>
                <a:latin typeface="Courier New"/>
                <a:ea typeface="Courier New"/>
                <a:cs typeface="Courier New"/>
                <a:sym typeface="Courier New"/>
              </a:rPr>
              <a:t>    ...</a:t>
            </a:r>
            <a:endParaRPr sz="1100">
              <a:solidFill>
                <a:schemeClr val="bg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12" name="Google Shape;112;p19"/>
          <p:cNvSpPr/>
          <p:nvPr/>
        </p:nvSpPr>
        <p:spPr>
          <a:xfrm>
            <a:off x="7622400" y="4048450"/>
            <a:ext cx="1194600" cy="692700"/>
          </a:xfrm>
          <a:prstGeom prst="roundRect">
            <a:avLst>
              <a:gd name="adj" fmla="val 16667"/>
            </a:avLst>
          </a:prstGeom>
          <a:solidFill>
            <a:srgbClr val="FFE59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bg1"/>
                </a:solidFill>
              </a:rPr>
              <a:t>Contains “No-Op” implementation for targets that don’t support the sockets API.</a:t>
            </a:r>
            <a:endParaRPr sz="800">
              <a:solidFill>
                <a:schemeClr val="bg1"/>
              </a:solidFill>
            </a:endParaRPr>
          </a:p>
        </p:txBody>
      </p:sp>
      <p:cxnSp>
        <p:nvCxnSpPr>
          <p:cNvPr id="113" name="Google Shape;113;p19"/>
          <p:cNvCxnSpPr/>
          <p:nvPr/>
        </p:nvCxnSpPr>
        <p:spPr>
          <a:xfrm>
            <a:off x="4818275" y="2353250"/>
            <a:ext cx="1434000" cy="1436400"/>
          </a:xfrm>
          <a:prstGeom prst="straightConnector1">
            <a:avLst/>
          </a:pr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14" name="Google Shape;114;p19"/>
          <p:cNvCxnSpPr/>
          <p:nvPr/>
        </p:nvCxnSpPr>
        <p:spPr>
          <a:xfrm flipH="1">
            <a:off x="2316150" y="2353250"/>
            <a:ext cx="1174800" cy="1407000"/>
          </a:xfrm>
          <a:prstGeom prst="straightConnector1">
            <a:avLst/>
          </a:pr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15" name="Google Shape;115;p19"/>
          <p:cNvSpPr/>
          <p:nvPr/>
        </p:nvSpPr>
        <p:spPr>
          <a:xfrm>
            <a:off x="3567213" y="2571750"/>
            <a:ext cx="1174800" cy="665700"/>
          </a:xfrm>
          <a:prstGeom prst="roundRect">
            <a:avLst>
              <a:gd name="adj" fmla="val 16667"/>
            </a:avLst>
          </a:prstGeom>
          <a:solidFill>
            <a:srgbClr val="FFE59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bg1"/>
                </a:solidFill>
              </a:rPr>
              <a:t>Selected by CMakeLists.txt</a:t>
            </a:r>
            <a:endParaRPr sz="1000">
              <a:solidFill>
                <a:schemeClr val="bg1"/>
              </a:solidFill>
            </a:endParaRPr>
          </a:p>
        </p:txBody>
      </p:sp>
      <p:sp>
        <p:nvSpPr>
          <p:cNvPr id="116" name="Google Shape;116;p19"/>
          <p:cNvSpPr txBox="1"/>
          <p:nvPr/>
        </p:nvSpPr>
        <p:spPr>
          <a:xfrm>
            <a:off x="1747199" y="2998313"/>
            <a:ext cx="1054723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/>
              <a:t>Network ON</a:t>
            </a:r>
            <a:endParaRPr sz="1000"/>
          </a:p>
        </p:txBody>
      </p:sp>
      <p:sp>
        <p:nvSpPr>
          <p:cNvPr id="117" name="Google Shape;117;p19"/>
          <p:cNvSpPr txBox="1"/>
          <p:nvPr/>
        </p:nvSpPr>
        <p:spPr>
          <a:xfrm>
            <a:off x="5665925" y="2994088"/>
            <a:ext cx="10590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/>
              <a:t>Network OFF</a:t>
            </a:r>
            <a:endParaRPr sz="10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 rtl="0">
              <a:spcBef>
                <a:spcPts val="0"/>
              </a:spcBef>
              <a:spcAft>
                <a:spcPts val="0"/>
              </a:spcAft>
              <a:buSzPts val="1800"/>
              <a:buFont typeface="Wingdings" pitchFamily="2" charset="2"/>
              <a:buChar char="§"/>
            </a:pPr>
            <a:r>
              <a:rPr lang="en" sz="1600" dirty="0"/>
              <a:t>On previous versions of the OSAL, the BSP directory contained startup code build rules, and toolchain options for a specific target</a:t>
            </a:r>
          </a:p>
          <a:p>
            <a:pPr lvl="1" indent="-342900">
              <a:spcBef>
                <a:spcPts val="0"/>
              </a:spcBef>
              <a:buSzPts val="1800"/>
              <a:buFont typeface="Wingdings" pitchFamily="2" charset="2"/>
              <a:buChar char="§"/>
            </a:pPr>
            <a:r>
              <a:rPr lang="en-US" sz="1400" dirty="0"/>
              <a:t>The BSP code was used for examples and standalone OSAL applications</a:t>
            </a:r>
          </a:p>
          <a:p>
            <a:pPr lvl="1" indent="-342900">
              <a:spcBef>
                <a:spcPts val="0"/>
              </a:spcBef>
              <a:buSzPts val="1800"/>
              <a:buFont typeface="Wingdings" pitchFamily="2" charset="2"/>
              <a:buChar char="§"/>
            </a:pPr>
            <a:r>
              <a:rPr lang="en" sz="1400" dirty="0"/>
              <a:t>The </a:t>
            </a:r>
            <a:r>
              <a:rPr lang="en" sz="1400" dirty="0" err="1"/>
              <a:t>cFS</a:t>
            </a:r>
            <a:r>
              <a:rPr lang="en" sz="1400" dirty="0"/>
              <a:t> used the Platform Support Package (PSP) provided the startup code, build rules, and toolchain options in place of the OSAL BSP</a:t>
            </a:r>
          </a:p>
          <a:p>
            <a:pPr lvl="0" algn="l" rtl="0">
              <a:spcBef>
                <a:spcPts val="0"/>
              </a:spcBef>
              <a:spcAft>
                <a:spcPts val="0"/>
              </a:spcAft>
              <a:buSzPts val="1800"/>
              <a:buFont typeface="Wingdings" pitchFamily="2" charset="2"/>
              <a:buChar char="§"/>
            </a:pPr>
            <a:r>
              <a:rPr lang="en" sz="1600" dirty="0"/>
              <a:t>Starting with OSAL 5.1, the OSAL BSP code contains the entry point and startup code for the </a:t>
            </a:r>
            <a:r>
              <a:rPr lang="en" sz="1600" dirty="0" err="1"/>
              <a:t>cFE</a:t>
            </a:r>
            <a:endParaRPr sz="1600" dirty="0"/>
          </a:p>
          <a:p>
            <a:pPr lvl="1" algn="l" rtl="0">
              <a:spcBef>
                <a:spcPts val="0"/>
              </a:spcBef>
              <a:spcAft>
                <a:spcPts val="0"/>
              </a:spcAft>
              <a:buSzPts val="1400"/>
              <a:buFont typeface="Wingdings" pitchFamily="2" charset="2"/>
              <a:buChar char="§"/>
            </a:pPr>
            <a:r>
              <a:rPr lang="en" sz="1400" dirty="0"/>
              <a:t>This brings consistency to the startup code and facilitates unit tests</a:t>
            </a:r>
            <a:endParaRPr sz="1400" dirty="0"/>
          </a:p>
          <a:p>
            <a:pPr lvl="0" algn="l" rtl="0">
              <a:spcBef>
                <a:spcPts val="0"/>
              </a:spcBef>
              <a:spcAft>
                <a:spcPts val="0"/>
              </a:spcAft>
              <a:buSzPts val="1800"/>
              <a:buFont typeface="Wingdings" pitchFamily="2" charset="2"/>
              <a:buChar char="§"/>
            </a:pPr>
            <a:r>
              <a:rPr lang="en" sz="1600" dirty="0"/>
              <a:t>OSAL BSP code includes:</a:t>
            </a:r>
            <a:endParaRPr sz="1600" dirty="0"/>
          </a:p>
          <a:p>
            <a:pPr lvl="1" algn="l" rtl="0">
              <a:spcBef>
                <a:spcPts val="0"/>
              </a:spcBef>
              <a:spcAft>
                <a:spcPts val="0"/>
              </a:spcAft>
              <a:buSzPts val="1400"/>
              <a:buFont typeface="Wingdings" pitchFamily="2" charset="2"/>
              <a:buChar char="§"/>
            </a:pPr>
            <a:r>
              <a:rPr lang="en" sz="1400" dirty="0"/>
              <a:t>OS/Target specific startup code (</a:t>
            </a:r>
            <a:r>
              <a:rPr lang="en" sz="1400" b="1" dirty="0"/>
              <a:t>generic-</a:t>
            </a:r>
            <a:r>
              <a:rPr lang="en" sz="1400" b="1" dirty="0" err="1"/>
              <a:t>linux</a:t>
            </a:r>
            <a:r>
              <a:rPr lang="en" sz="1400" dirty="0"/>
              <a:t>, </a:t>
            </a:r>
            <a:r>
              <a:rPr lang="en" sz="1400" b="1" dirty="0"/>
              <a:t>generic-</a:t>
            </a:r>
            <a:r>
              <a:rPr lang="en" sz="1400" b="1" dirty="0" err="1"/>
              <a:t>vxworks</a:t>
            </a:r>
            <a:r>
              <a:rPr lang="en" sz="1400" dirty="0"/>
              <a:t>, </a:t>
            </a:r>
            <a:r>
              <a:rPr lang="en" sz="1400" b="1" dirty="0"/>
              <a:t>pc-</a:t>
            </a:r>
            <a:r>
              <a:rPr lang="en" sz="1400" b="1" dirty="0" err="1"/>
              <a:t>rtems</a:t>
            </a:r>
            <a:r>
              <a:rPr lang="en" sz="1400" dirty="0"/>
              <a:t>)</a:t>
            </a:r>
            <a:endParaRPr sz="1400" dirty="0"/>
          </a:p>
          <a:p>
            <a:pPr lvl="1" algn="l" rtl="0">
              <a:spcBef>
                <a:spcPts val="0"/>
              </a:spcBef>
              <a:spcAft>
                <a:spcPts val="0"/>
              </a:spcAft>
              <a:buSzPts val="1400"/>
              <a:buFont typeface="Wingdings" pitchFamily="2" charset="2"/>
              <a:buChar char="§"/>
            </a:pPr>
            <a:r>
              <a:rPr lang="en" sz="1400" dirty="0"/>
              <a:t>Shared BSP files to prevent code duplication</a:t>
            </a:r>
            <a:endParaRPr sz="1400" dirty="0"/>
          </a:p>
          <a:p>
            <a:pPr lvl="1" algn="l" rtl="0">
              <a:spcBef>
                <a:spcPts val="0"/>
              </a:spcBef>
              <a:spcAft>
                <a:spcPts val="0"/>
              </a:spcAft>
              <a:buSzPts val="1400"/>
              <a:buFont typeface="Wingdings" pitchFamily="2" charset="2"/>
              <a:buChar char="§"/>
            </a:pPr>
            <a:r>
              <a:rPr lang="en" sz="1400" dirty="0"/>
              <a:t>Build rules and definitions</a:t>
            </a:r>
            <a:endParaRPr sz="14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4EC650A-9D6E-6842-B991-13FEAEFE645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  <p:sp>
        <p:nvSpPr>
          <p:cNvPr id="122" name="Google Shape;122;p2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OSAL - Board Support Package (BSP)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 rtl="0">
              <a:spcBef>
                <a:spcPts val="0"/>
              </a:spcBef>
              <a:spcAft>
                <a:spcPts val="0"/>
              </a:spcAft>
              <a:buSzPts val="1800"/>
              <a:buFont typeface="Wingdings" pitchFamily="2" charset="2"/>
              <a:buChar char="§"/>
            </a:pPr>
            <a:r>
              <a:rPr lang="en-US" sz="1600" dirty="0"/>
              <a:t>The PSP provides the necessary functions needed to adapt the </a:t>
            </a:r>
            <a:r>
              <a:rPr lang="en-US" sz="1600" dirty="0" err="1"/>
              <a:t>cFS</a:t>
            </a:r>
            <a:r>
              <a:rPr lang="en-US" sz="1600" dirty="0"/>
              <a:t> to a particular Operating System and Hardware Platform combination</a:t>
            </a:r>
          </a:p>
          <a:p>
            <a:pPr lvl="1" indent="-342900">
              <a:spcBef>
                <a:spcPts val="0"/>
              </a:spcBef>
              <a:buSzPts val="1800"/>
              <a:buFont typeface="Wingdings" pitchFamily="2" charset="2"/>
              <a:buChar char="§"/>
            </a:pPr>
            <a:r>
              <a:rPr lang="en-US" sz="1400" dirty="0"/>
              <a:t>Examples: VxWorks/MCP750, </a:t>
            </a:r>
            <a:r>
              <a:rPr lang="en-US" sz="1400" dirty="0" err="1"/>
              <a:t>posix</a:t>
            </a:r>
            <a:r>
              <a:rPr lang="en-US" sz="1400" dirty="0"/>
              <a:t>/pc-</a:t>
            </a:r>
            <a:r>
              <a:rPr lang="en-US" sz="1400" dirty="0" err="1"/>
              <a:t>linux</a:t>
            </a:r>
            <a:endParaRPr lang="en-US" sz="1400" dirty="0"/>
          </a:p>
          <a:p>
            <a:pPr lvl="1" indent="-342900">
              <a:spcBef>
                <a:spcPts val="0"/>
              </a:spcBef>
              <a:buSzPts val="1800"/>
              <a:buFont typeface="Wingdings" pitchFamily="2" charset="2"/>
              <a:buChar char="§"/>
            </a:pPr>
            <a:r>
              <a:rPr lang="en-US" sz="1400" dirty="0"/>
              <a:t>The functionality does not belong in a generic OS abstraction, but is still necessary to support the </a:t>
            </a:r>
            <a:r>
              <a:rPr lang="en-US" sz="1400" dirty="0" err="1"/>
              <a:t>cFS</a:t>
            </a:r>
            <a:r>
              <a:rPr lang="en-US" sz="1400" dirty="0"/>
              <a:t> on a specific hardware board</a:t>
            </a:r>
          </a:p>
          <a:p>
            <a:pPr lvl="0" algn="l" rtl="0">
              <a:spcBef>
                <a:spcPts val="0"/>
              </a:spcBef>
              <a:spcAft>
                <a:spcPts val="0"/>
              </a:spcAft>
              <a:buSzPts val="1800"/>
              <a:buFont typeface="Wingdings" pitchFamily="2" charset="2"/>
              <a:buChar char="§"/>
            </a:pPr>
            <a:r>
              <a:rPr lang="en-US" sz="1600" dirty="0"/>
              <a:t>The PSP provides the following through startup code and function libraries:</a:t>
            </a:r>
          </a:p>
          <a:p>
            <a:pPr lvl="1" indent="-342900">
              <a:spcBef>
                <a:spcPts val="0"/>
              </a:spcBef>
              <a:buSzPts val="1800"/>
              <a:buFont typeface="Wingdings" pitchFamily="2" charset="2"/>
              <a:buChar char="§"/>
            </a:pPr>
            <a:r>
              <a:rPr lang="en-US" sz="1400" dirty="0"/>
              <a:t>Startup of </a:t>
            </a:r>
            <a:r>
              <a:rPr lang="en-US" sz="1400" dirty="0" err="1"/>
              <a:t>cFS</a:t>
            </a:r>
            <a:endParaRPr lang="en-US" sz="1400" dirty="0"/>
          </a:p>
          <a:p>
            <a:pPr lvl="1" indent="-342900">
              <a:spcBef>
                <a:spcPts val="0"/>
              </a:spcBef>
              <a:buSzPts val="1800"/>
              <a:buFont typeface="Wingdings" pitchFamily="2" charset="2"/>
              <a:buChar char="§"/>
            </a:pPr>
            <a:r>
              <a:rPr lang="en-US" sz="1400" dirty="0"/>
              <a:t>Watchdog API</a:t>
            </a:r>
          </a:p>
          <a:p>
            <a:pPr lvl="1" indent="-342900">
              <a:spcBef>
                <a:spcPts val="0"/>
              </a:spcBef>
              <a:buSzPts val="1800"/>
              <a:buFont typeface="Wingdings" pitchFamily="2" charset="2"/>
              <a:buChar char="§"/>
            </a:pPr>
            <a:r>
              <a:rPr lang="en-US" sz="1400" dirty="0"/>
              <a:t>Restart API</a:t>
            </a:r>
          </a:p>
          <a:p>
            <a:pPr lvl="1" indent="-342900">
              <a:spcBef>
                <a:spcPts val="0"/>
              </a:spcBef>
              <a:buSzPts val="1800"/>
              <a:buFont typeface="Wingdings" pitchFamily="2" charset="2"/>
              <a:buChar char="§"/>
            </a:pPr>
            <a:r>
              <a:rPr lang="en-US" sz="1400" dirty="0"/>
              <a:t>Exception support</a:t>
            </a:r>
          </a:p>
          <a:p>
            <a:pPr lvl="1" indent="-342900">
              <a:spcBef>
                <a:spcPts val="0"/>
              </a:spcBef>
              <a:buSzPts val="1800"/>
              <a:buFont typeface="Wingdings" pitchFamily="2" charset="2"/>
              <a:buChar char="§"/>
            </a:pPr>
            <a:r>
              <a:rPr lang="en-US" sz="1400" dirty="0"/>
              <a:t>Hardware Timer support</a:t>
            </a:r>
          </a:p>
          <a:p>
            <a:pPr lvl="1" indent="-342900">
              <a:spcBef>
                <a:spcPts val="0"/>
              </a:spcBef>
              <a:buSzPts val="1800"/>
              <a:buFont typeface="Wingdings" pitchFamily="2" charset="2"/>
              <a:buChar char="§"/>
            </a:pPr>
            <a:r>
              <a:rPr lang="en-US" sz="1400" dirty="0"/>
              <a:t>File system mapping</a:t>
            </a:r>
          </a:p>
          <a:p>
            <a:pPr lvl="1" indent="-342900">
              <a:spcBef>
                <a:spcPts val="0"/>
              </a:spcBef>
              <a:buSzPts val="1800"/>
              <a:buFont typeface="Wingdings" pitchFamily="2" charset="2"/>
              <a:buChar char="§"/>
            </a:pPr>
            <a:r>
              <a:rPr lang="en-US" sz="1400" dirty="0"/>
              <a:t>Memory for Critical data stores and </a:t>
            </a:r>
            <a:r>
              <a:rPr lang="en-US" sz="1400" dirty="0" err="1"/>
              <a:t>cFE</a:t>
            </a:r>
            <a:r>
              <a:rPr lang="en-US" sz="1400" dirty="0"/>
              <a:t> Core volatile disk</a:t>
            </a:r>
          </a:p>
          <a:p>
            <a:pPr>
              <a:buClr>
                <a:srgbClr val="FFFFFF"/>
              </a:buClr>
              <a:buFont typeface="Wingdings,Sans-Serif" pitchFamily="2" charset="2"/>
            </a:pPr>
            <a:r>
              <a:rPr lang="en-US" sz="1550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The PSP also provides shared implementation files</a:t>
            </a:r>
          </a:p>
          <a:p>
            <a:pPr lvl="1" indent="-342900">
              <a:spcBef>
                <a:spcPts val="0"/>
              </a:spcBef>
              <a:buClr>
                <a:srgbClr val="FFFFFF"/>
              </a:buClr>
              <a:buSzPts val="1800"/>
              <a:buFont typeface="Wingdings" pitchFamily="2" charset="2"/>
              <a:buChar char="§"/>
            </a:pPr>
            <a:r>
              <a:rPr lang="en-US" sz="1400" dirty="0" err="1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fsw</a:t>
            </a:r>
            <a:r>
              <a:rPr lang="en-US" sz="1400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/shared </a:t>
            </a:r>
          </a:p>
          <a:p>
            <a:pPr lvl="1" indent="-342900">
              <a:spcBef>
                <a:spcPts val="0"/>
              </a:spcBef>
              <a:buSzPts val="1800"/>
              <a:buFont typeface="Arial"/>
              <a:buChar char="●"/>
            </a:pPr>
            <a:endParaRPr lang="en-US" sz="1400" dirty="0"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  <a:p>
            <a:pPr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Wingdings" pitchFamily="2" charset="2"/>
              <a:buChar char="●"/>
            </a:pPr>
            <a:endParaRPr lang="en-US" sz="1600" dirty="0"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  <a:p>
            <a:pPr lvl="1" algn="l" rtl="0">
              <a:spcBef>
                <a:spcPts val="0"/>
              </a:spcBef>
              <a:spcAft>
                <a:spcPts val="0"/>
              </a:spcAft>
            </a:pPr>
            <a:endParaRPr lang="en-US" sz="1400" dirty="0"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2556815-6679-9447-9D45-A1D301F291D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  <p:sp>
        <p:nvSpPr>
          <p:cNvPr id="170" name="Google Shape;170;p2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Platform Support Package (PSP) - Features</a:t>
            </a:r>
            <a:endParaRPr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icture xmlns="99e05b9d-7fba-4deb-8fc2-1bc37cd38358">
      <Url xsi:nil="true"/>
      <Description xsi:nil="true"/>
    </Picture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2FD5B77B03FFF4FADC3B5FEDB6A4C7F" ma:contentTypeVersion="10" ma:contentTypeDescription="Create a new document." ma:contentTypeScope="" ma:versionID="ccfe8e8a94da489f732dcd4b88db08fd">
  <xsd:schema xmlns:xsd="http://www.w3.org/2001/XMLSchema" xmlns:xs="http://www.w3.org/2001/XMLSchema" xmlns:p="http://schemas.microsoft.com/office/2006/metadata/properties" xmlns:ns2="812e3c8d-1330-4be2-8946-ee66b02f0d99" xmlns:ns3="99e05b9d-7fba-4deb-8fc2-1bc37cd38358" targetNamespace="http://schemas.microsoft.com/office/2006/metadata/properties" ma:root="true" ma:fieldsID="5998173298fd1e529a72d5125144b628" ns2:_="" ns3:_="">
    <xsd:import namespace="812e3c8d-1330-4be2-8946-ee66b02f0d99"/>
    <xsd:import namespace="99e05b9d-7fba-4deb-8fc2-1bc37cd3835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Picture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2e3c8d-1330-4be2-8946-ee66b02f0d9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e05b9d-7fba-4deb-8fc2-1bc37cd3835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Picture" ma:index="16" nillable="true" ma:displayName="Thumbnail" ma:description="= Picture " ma:format="Hyperlink" ma:internalName="Pictur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3269624-1D21-4F79-BB6F-AB37F6D08A9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5B9F464-6857-4C18-8382-B5C2C1453F64}">
  <ds:schemaRefs>
    <ds:schemaRef ds:uri="http://schemas.microsoft.com/office/2006/documentManagement/types"/>
    <ds:schemaRef ds:uri="http://schemas.microsoft.com/office/2006/metadata/properties"/>
    <ds:schemaRef ds:uri="812e3c8d-1330-4be2-8946-ee66b02f0d99"/>
    <ds:schemaRef ds:uri="http://purl.org/dc/terms/"/>
    <ds:schemaRef ds:uri="http://schemas.openxmlformats.org/package/2006/metadata/core-properties"/>
    <ds:schemaRef ds:uri="http://purl.org/dc/dcmitype/"/>
    <ds:schemaRef ds:uri="99e05b9d-7fba-4deb-8fc2-1bc37cd38358"/>
    <ds:schemaRef ds:uri="http://schemas.microsoft.com/office/infopath/2007/PartnerControls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124280D9-5D97-4965-93A6-8BE1B8A6FE53}">
  <ds:schemaRefs>
    <ds:schemaRef ds:uri="812e3c8d-1330-4be2-8946-ee66b02f0d99"/>
    <ds:schemaRef ds:uri="99e05b9d-7fba-4deb-8fc2-1bc37cd3835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733</TotalTime>
  <Words>1739</Words>
  <Application>Microsoft Office PowerPoint</Application>
  <PresentationFormat>On-screen Show (16:9)</PresentationFormat>
  <Paragraphs>341</Paragraphs>
  <Slides>20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ＭＳ Ｐゴシック</vt:lpstr>
      <vt:lpstr>Arial</vt:lpstr>
      <vt:lpstr>Calibri</vt:lpstr>
      <vt:lpstr>Century Gothic</vt:lpstr>
      <vt:lpstr>Courier New</vt:lpstr>
      <vt:lpstr>Gill Sans MT</vt:lpstr>
      <vt:lpstr>Wingdings</vt:lpstr>
      <vt:lpstr>Wingdings,Sans-Serif</vt:lpstr>
      <vt:lpstr>Mesh</vt:lpstr>
      <vt:lpstr>Platform Layer updates for the Caelum (7.0) release of the Core flight system</vt:lpstr>
      <vt:lpstr>Agenda</vt:lpstr>
      <vt:lpstr>Introduction</vt:lpstr>
      <vt:lpstr>OS Abstraction Layer (OSAL) - Features</vt:lpstr>
      <vt:lpstr>OSAL - Layered architecture</vt:lpstr>
      <vt:lpstr>OSAL - Layered architecture example (1)</vt:lpstr>
      <vt:lpstr>OSAL - Layered architecture example (2)</vt:lpstr>
      <vt:lpstr>OSAL - Board Support Package (BSP)</vt:lpstr>
      <vt:lpstr>Platform Support Package (PSP) - Features</vt:lpstr>
      <vt:lpstr>PSP – Supported Platforms</vt:lpstr>
      <vt:lpstr>System Startup – Introduction</vt:lpstr>
      <vt:lpstr>System Startup – Standalone OSAL Example</vt:lpstr>
      <vt:lpstr>System Startup – cFS</vt:lpstr>
      <vt:lpstr>Exception Handling</vt:lpstr>
      <vt:lpstr>CMake Files</vt:lpstr>
      <vt:lpstr>Porting Tips – How to start</vt:lpstr>
      <vt:lpstr>Porting Tips – a 1 minute guide</vt:lpstr>
      <vt:lpstr>Summary</vt:lpstr>
      <vt:lpstr>PowerPoint Presentation</vt:lpstr>
      <vt:lpstr>Acronyms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core FlIGHT System (cFS) Platform Overview and Updates</dc:title>
  <dc:creator>Cudmore, Alan P. (GSFC-5820)</dc:creator>
  <cp:lastModifiedBy>Nash, Melody (GSFC-500.0)[MELWOOD HORTICULTUR TRAIN CTR]</cp:lastModifiedBy>
  <cp:revision>40</cp:revision>
  <dcterms:created xsi:type="dcterms:W3CDTF">2021-01-26T14:51:09Z</dcterms:created>
  <dcterms:modified xsi:type="dcterms:W3CDTF">2021-02-05T16:32:07Z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0x010100B2FD5B77B03FFF4FADC3B5FEDB6A4C7F</vt:lpwstr>
  </property>
</Properties>
</file>