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62" r:id="rId7"/>
    <p:sldId id="261" r:id="rId8"/>
    <p:sldId id="260"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1ACB21-239B-4A0A-A512-FAB9A116B060}" v="124" dt="2021-01-08T03:13:52.7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8" d="100"/>
          <a:sy n="128" d="100"/>
        </p:scale>
        <p:origin x="520"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ableStyles" Target="tableStyle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theme" Target="theme/theme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microsoft.com/office/2015/10/relationships/revisionInfo" Target="revisionInfo.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B1569E-0FCE-44B2-8E22-BEFA85981BE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78785C3-1167-42A8-909E-BDA2F7130F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6F8EFC6-4842-4BAF-A0A4-FF443F9032A3}"/>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5" name="Footer Placeholder 4">
            <a:extLst>
              <a:ext uri="{FF2B5EF4-FFF2-40B4-BE49-F238E27FC236}">
                <a16:creationId xmlns:a16="http://schemas.microsoft.com/office/drawing/2014/main" id="{30B289D6-82FD-4977-B278-283EC8AC90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33AD82-470C-4D29-AEF8-32C8C35A9169}"/>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38309477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85AD24-93F7-416A-8720-2F43D6C2D82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3EB0795D-6A3F-41F4-8F07-1BE176C2E89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984C59-6405-4B12-BB40-E0667F5E0921}"/>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5" name="Footer Placeholder 4">
            <a:extLst>
              <a:ext uri="{FF2B5EF4-FFF2-40B4-BE49-F238E27FC236}">
                <a16:creationId xmlns:a16="http://schemas.microsoft.com/office/drawing/2014/main" id="{031497CF-B874-461B-BAFD-97C6F319F4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ABAB790-1005-4653-BA04-05498472D0EB}"/>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40408571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B2927-4E9A-48AE-B2FF-F3473BD6D1B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E99E84-51BF-41FC-A305-7387DF48AD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0C56BE1-FDCE-4C0F-8242-5F8A5B6FD19E}"/>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5" name="Footer Placeholder 4">
            <a:extLst>
              <a:ext uri="{FF2B5EF4-FFF2-40B4-BE49-F238E27FC236}">
                <a16:creationId xmlns:a16="http://schemas.microsoft.com/office/drawing/2014/main" id="{D1116804-EFA8-41B0-82EF-CD66F087B17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205160-156E-471A-A456-AEEBE1B1F1B8}"/>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1225061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15D95-53B4-4877-855B-BBD3E3CB320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E27A16-BF52-4A9E-86E6-1FB2BD4EBBC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8D8B921-CD01-40F2-95FC-12E0FA810498}"/>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0D73701-2F9A-4886-9DF3-DDAD0979170D}"/>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6" name="Footer Placeholder 5">
            <a:extLst>
              <a:ext uri="{FF2B5EF4-FFF2-40B4-BE49-F238E27FC236}">
                <a16:creationId xmlns:a16="http://schemas.microsoft.com/office/drawing/2014/main" id="{1C971BC9-0F5A-4AD8-A0F4-26241B378D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47614E-6EEA-4E0B-B270-794F737A5AA8}"/>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9356690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D51007-19FD-4BE7-8219-EE37B061BA2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5A50F1-34F4-44A9-A3FA-40195384F30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1DE71E8-392F-4F8A-ADB1-1735ACC10F3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1055B953-CFD2-4BFD-B4A3-B79C1AE2752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8FC4D2A-8552-4DE1-82A1-52C4E6B7444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996003D-3E43-4E53-9F28-D6A87B9AC560}"/>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8" name="Footer Placeholder 7">
            <a:extLst>
              <a:ext uri="{FF2B5EF4-FFF2-40B4-BE49-F238E27FC236}">
                <a16:creationId xmlns:a16="http://schemas.microsoft.com/office/drawing/2014/main" id="{C40B74A0-EC6D-49F9-8F55-DA1C92B438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4239AA-B27B-4549-A92D-52D6D45E114F}"/>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33118987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018999-3ECF-4CC9-9752-1C06521D761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ADC5A18-F486-467B-AC62-29790029525B}"/>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4" name="Footer Placeholder 3">
            <a:extLst>
              <a:ext uri="{FF2B5EF4-FFF2-40B4-BE49-F238E27FC236}">
                <a16:creationId xmlns:a16="http://schemas.microsoft.com/office/drawing/2014/main" id="{3E015151-3E8D-49F6-95B2-FBADC2E468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B40F928-22F5-4F50-AE3A-9B8A114A5CAC}"/>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13032666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C3C6C35-1FA2-4A0C-9FCE-2558B82D8F8F}"/>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3" name="Footer Placeholder 2">
            <a:extLst>
              <a:ext uri="{FF2B5EF4-FFF2-40B4-BE49-F238E27FC236}">
                <a16:creationId xmlns:a16="http://schemas.microsoft.com/office/drawing/2014/main" id="{915BEE41-3CA1-40A2-8070-E0C6D4E02DA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5938827-6CA9-4B9B-88F3-1601CB18DBD0}"/>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17167546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E18E53-55BA-40ED-995D-7C29597CEF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004F3D6-76CD-4131-942D-6CAD0283BE0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B3D2086-1DA8-4FF3-924B-2AA4304B51E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1B12E1-7ACF-4BA1-8125-F57A4F3740DD}"/>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6" name="Footer Placeholder 5">
            <a:extLst>
              <a:ext uri="{FF2B5EF4-FFF2-40B4-BE49-F238E27FC236}">
                <a16:creationId xmlns:a16="http://schemas.microsoft.com/office/drawing/2014/main" id="{A2206AA3-2293-4486-9A7C-AB2A131E5EF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D25029A-4405-4A00-8392-8B069BB30889}"/>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22705150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B0D8FE-181A-44B7-AB51-88B318D9D9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A3AED5BF-C5BB-4DAA-912D-D78E36BE088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F574A98F-D720-474A-A0DD-A0B5FBEBBB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97AB41-95D4-495D-AEB3-DEB344130BAC}"/>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6" name="Footer Placeholder 5">
            <a:extLst>
              <a:ext uri="{FF2B5EF4-FFF2-40B4-BE49-F238E27FC236}">
                <a16:creationId xmlns:a16="http://schemas.microsoft.com/office/drawing/2014/main" id="{0AC144D7-102F-4FE8-823A-D30A4EF68D3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CD6CEA0-99A1-42DB-9F94-D24F408775A3}"/>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20808782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CB93D-3AD7-432E-A1CE-19C885D1962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6E8A741-8350-4F0A-B8A8-D9672EF08C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D3794A4-C718-40F0-B01D-9BCE59D96EDA}"/>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5" name="Footer Placeholder 4">
            <a:extLst>
              <a:ext uri="{FF2B5EF4-FFF2-40B4-BE49-F238E27FC236}">
                <a16:creationId xmlns:a16="http://schemas.microsoft.com/office/drawing/2014/main" id="{74EFFCCE-8052-49F0-963E-7488E80A382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CB813B-DFDB-4518-AA83-F92DEB8A46E3}"/>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152803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8211A7-65A4-481A-A008-E87742A9F10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0FAEC7A-2491-4D33-B12C-92B059BB741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2D9E8C9-FC48-4085-8E6D-D17ADD68CEC9}"/>
              </a:ext>
            </a:extLst>
          </p:cNvPr>
          <p:cNvSpPr>
            <a:spLocks noGrp="1"/>
          </p:cNvSpPr>
          <p:nvPr>
            <p:ph type="dt" sz="half" idx="10"/>
          </p:nvPr>
        </p:nvSpPr>
        <p:spPr/>
        <p:txBody>
          <a:bodyPr/>
          <a:lstStyle/>
          <a:p>
            <a:fld id="{61892A2B-45D6-4FA6-BFA5-BB9ADA9D9696}" type="datetimeFigureOut">
              <a:rPr lang="en-US" smtClean="0"/>
              <a:t>1/14/21</a:t>
            </a:fld>
            <a:endParaRPr lang="en-US"/>
          </a:p>
        </p:txBody>
      </p:sp>
      <p:sp>
        <p:nvSpPr>
          <p:cNvPr id="5" name="Footer Placeholder 4">
            <a:extLst>
              <a:ext uri="{FF2B5EF4-FFF2-40B4-BE49-F238E27FC236}">
                <a16:creationId xmlns:a16="http://schemas.microsoft.com/office/drawing/2014/main" id="{7C8A381C-B5C1-4844-A212-413AD314C0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F0BD0B-5FA5-4292-8413-FD8CFA21D22B}"/>
              </a:ext>
            </a:extLst>
          </p:cNvPr>
          <p:cNvSpPr>
            <a:spLocks noGrp="1"/>
          </p:cNvSpPr>
          <p:nvPr>
            <p:ph type="sldNum" sz="quarter" idx="12"/>
          </p:nvPr>
        </p:nvSpPr>
        <p:spPr/>
        <p:txBody>
          <a:bodyPr/>
          <a:lstStyle/>
          <a:p>
            <a:fld id="{D9A792C0-4555-40D0-9A0C-5267E42F2538}" type="slidenum">
              <a:rPr lang="en-US" smtClean="0"/>
              <a:t>‹#›</a:t>
            </a:fld>
            <a:endParaRPr lang="en-US"/>
          </a:p>
        </p:txBody>
      </p:sp>
    </p:spTree>
    <p:extLst>
      <p:ext uri="{BB962C8B-B14F-4D97-AF65-F5344CB8AC3E}">
        <p14:creationId xmlns:p14="http://schemas.microsoft.com/office/powerpoint/2010/main" val="2460322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C01D274-B468-4C30-9F52-E1FB879A779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6E4068D-5199-46DD-93DF-98867D2B61E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721C0DB-04A8-4E54-ADC8-E9F50BD394C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1892A2B-45D6-4FA6-BFA5-BB9ADA9D9696}" type="datetimeFigureOut">
              <a:rPr lang="en-US" smtClean="0"/>
              <a:t>1/14/21</a:t>
            </a:fld>
            <a:endParaRPr lang="en-US"/>
          </a:p>
        </p:txBody>
      </p:sp>
      <p:sp>
        <p:nvSpPr>
          <p:cNvPr id="5" name="Footer Placeholder 4">
            <a:extLst>
              <a:ext uri="{FF2B5EF4-FFF2-40B4-BE49-F238E27FC236}">
                <a16:creationId xmlns:a16="http://schemas.microsoft.com/office/drawing/2014/main" id="{2F857229-42C4-45C6-BE78-9FC1047F6C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0D5A19D8-2675-43C1-A9CC-75B2FBE5F98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9A792C0-4555-40D0-9A0C-5267E42F2538}" type="slidenum">
              <a:rPr lang="en-US" smtClean="0"/>
              <a:t>‹#›</a:t>
            </a:fld>
            <a:endParaRPr lang="en-US"/>
          </a:p>
        </p:txBody>
      </p:sp>
    </p:spTree>
    <p:extLst>
      <p:ext uri="{BB962C8B-B14F-4D97-AF65-F5344CB8AC3E}">
        <p14:creationId xmlns:p14="http://schemas.microsoft.com/office/powerpoint/2010/main" val="3222405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1F8D2-D329-46E6-B170-DFC65B1B83F0}"/>
              </a:ext>
            </a:extLst>
          </p:cNvPr>
          <p:cNvSpPr>
            <a:spLocks noGrp="1"/>
          </p:cNvSpPr>
          <p:nvPr>
            <p:ph type="ctrTitle"/>
          </p:nvPr>
        </p:nvSpPr>
        <p:spPr>
          <a:xfrm>
            <a:off x="2199861" y="1122178"/>
            <a:ext cx="7023652" cy="991774"/>
          </a:xfrm>
        </p:spPr>
        <p:txBody>
          <a:bodyPr>
            <a:noAutofit/>
          </a:bodyPr>
          <a:lstStyle/>
          <a:p>
            <a:r>
              <a:rPr lang="en-US" sz="3600" dirty="0">
                <a:latin typeface="+mn-lt"/>
              </a:rPr>
              <a:t>FUNCTIONAL TASK TESTS IN PARTIAL GRAVITY DURING PARABOLIC FLIGHT</a:t>
            </a:r>
          </a:p>
        </p:txBody>
      </p:sp>
      <p:sp>
        <p:nvSpPr>
          <p:cNvPr id="3" name="Subtitle 2">
            <a:extLst>
              <a:ext uri="{FF2B5EF4-FFF2-40B4-BE49-F238E27FC236}">
                <a16:creationId xmlns:a16="http://schemas.microsoft.com/office/drawing/2014/main" id="{CCEBA6C7-B5EE-475E-BEEC-E833AEF1E788}"/>
              </a:ext>
            </a:extLst>
          </p:cNvPr>
          <p:cNvSpPr>
            <a:spLocks noGrp="1"/>
          </p:cNvSpPr>
          <p:nvPr>
            <p:ph type="subTitle" idx="1"/>
          </p:nvPr>
        </p:nvSpPr>
        <p:spPr>
          <a:xfrm>
            <a:off x="785191" y="2614464"/>
            <a:ext cx="9882801" cy="2318657"/>
          </a:xfrm>
        </p:spPr>
        <p:txBody>
          <a:bodyPr>
            <a:noAutofit/>
          </a:bodyPr>
          <a:lstStyle/>
          <a:p>
            <a:pPr>
              <a:spcBef>
                <a:spcPts val="0"/>
              </a:spcBef>
            </a:pPr>
            <a:r>
              <a:rPr lang="en-US" dirty="0"/>
              <a:t>Gilles R. Clément</a:t>
            </a:r>
            <a:r>
              <a:rPr lang="en-US" baseline="30000" dirty="0"/>
              <a:t>1</a:t>
            </a:r>
            <a:r>
              <a:rPr lang="en-US" dirty="0"/>
              <a:t>, Marissa J. Rosenberg</a:t>
            </a:r>
            <a:r>
              <a:rPr lang="en-US" baseline="30000" dirty="0"/>
              <a:t>1</a:t>
            </a:r>
            <a:r>
              <a:rPr lang="en-US" dirty="0"/>
              <a:t>, Scott. J. Wood</a:t>
            </a:r>
            <a:r>
              <a:rPr lang="en-US" baseline="30000" dirty="0"/>
              <a:t>2</a:t>
            </a:r>
            <a:r>
              <a:rPr lang="en-US" dirty="0"/>
              <a:t>, Millard F. Reschke</a:t>
            </a:r>
            <a:r>
              <a:rPr lang="en-US" baseline="30000" dirty="0"/>
              <a:t>2</a:t>
            </a:r>
          </a:p>
          <a:p>
            <a:pPr>
              <a:spcBef>
                <a:spcPts val="0"/>
              </a:spcBef>
            </a:pPr>
            <a:endParaRPr lang="en-US" baseline="30000" dirty="0"/>
          </a:p>
          <a:p>
            <a:pPr>
              <a:spcBef>
                <a:spcPts val="0"/>
              </a:spcBef>
            </a:pPr>
            <a:r>
              <a:rPr lang="en-US" baseline="30000" dirty="0"/>
              <a:t>1</a:t>
            </a:r>
            <a:r>
              <a:rPr lang="en-US" dirty="0"/>
              <a:t>KBR, Houston, TX, </a:t>
            </a:r>
            <a:r>
              <a:rPr lang="en-US" baseline="30000" dirty="0"/>
              <a:t>2</a:t>
            </a:r>
            <a:r>
              <a:rPr lang="en-US" dirty="0"/>
              <a:t>NASA Johnson Space Center, Houston, TX</a:t>
            </a:r>
          </a:p>
          <a:p>
            <a:pPr>
              <a:spcBef>
                <a:spcPts val="0"/>
              </a:spcBef>
            </a:pPr>
            <a:endParaRPr lang="en-US" dirty="0"/>
          </a:p>
          <a:p>
            <a:pPr>
              <a:spcBef>
                <a:spcPts val="0"/>
              </a:spcBef>
            </a:pPr>
            <a:endParaRPr lang="en-US" dirty="0"/>
          </a:p>
          <a:p>
            <a:pPr>
              <a:spcBef>
                <a:spcPts val="0"/>
              </a:spcBef>
            </a:pPr>
            <a:endParaRPr lang="en-US" dirty="0"/>
          </a:p>
          <a:p>
            <a:pPr>
              <a:spcBef>
                <a:spcPts val="0"/>
              </a:spcBef>
            </a:pPr>
            <a:r>
              <a:rPr lang="en-US" sz="2000" dirty="0"/>
              <a:t>Human Research Program Investigators’ Workshop 2021</a:t>
            </a:r>
          </a:p>
          <a:p>
            <a:pPr>
              <a:spcBef>
                <a:spcPts val="0"/>
              </a:spcBef>
            </a:pPr>
            <a:r>
              <a:rPr lang="en-US" sz="2000" dirty="0"/>
              <a:t>February 1-4, 2021</a:t>
            </a:r>
          </a:p>
        </p:txBody>
      </p:sp>
      <p:pic>
        <p:nvPicPr>
          <p:cNvPr id="4" name="Picture 3">
            <a:extLst>
              <a:ext uri="{FF2B5EF4-FFF2-40B4-BE49-F238E27FC236}">
                <a16:creationId xmlns:a16="http://schemas.microsoft.com/office/drawing/2014/main" id="{F6DEABC8-394E-4819-8049-A752BE00563D}"/>
              </a:ext>
            </a:extLst>
          </p:cNvPr>
          <p:cNvPicPr>
            <a:picLocks noChangeAspect="1"/>
          </p:cNvPicPr>
          <p:nvPr/>
        </p:nvPicPr>
        <p:blipFill>
          <a:blip r:embed="rId2"/>
          <a:stretch>
            <a:fillRect/>
          </a:stretch>
        </p:blipFill>
        <p:spPr>
          <a:xfrm>
            <a:off x="114056" y="130404"/>
            <a:ext cx="1101417" cy="813813"/>
          </a:xfrm>
          <a:prstGeom prst="rect">
            <a:avLst/>
          </a:prstGeom>
        </p:spPr>
      </p:pic>
      <p:pic>
        <p:nvPicPr>
          <p:cNvPr id="2050" name="Picture 2" descr="NASA insignia - Wikipedia">
            <a:extLst>
              <a:ext uri="{FF2B5EF4-FFF2-40B4-BE49-F238E27FC236}">
                <a16:creationId xmlns:a16="http://schemas.microsoft.com/office/drawing/2014/main" id="{1C88C944-3384-486D-A5A6-051FA8F4A7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785368" y="65893"/>
            <a:ext cx="1342271" cy="1120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855673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FFEC5-ED39-4577-9BEC-9B233A8DC68D}"/>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F083CEF3-E756-403D-B5F0-F69F3BF4092F}"/>
              </a:ext>
            </a:extLst>
          </p:cNvPr>
          <p:cNvSpPr>
            <a:spLocks noGrp="1"/>
          </p:cNvSpPr>
          <p:nvPr>
            <p:ph idx="1"/>
          </p:nvPr>
        </p:nvSpPr>
        <p:spPr>
          <a:xfrm>
            <a:off x="838200" y="1825625"/>
            <a:ext cx="9829800" cy="4351338"/>
          </a:xfrm>
        </p:spPr>
        <p:txBody>
          <a:bodyPr>
            <a:noAutofit/>
          </a:bodyPr>
          <a:lstStyle/>
          <a:p>
            <a:pPr>
              <a:spcBef>
                <a:spcPts val="1200"/>
              </a:spcBef>
            </a:pPr>
            <a:r>
              <a:rPr lang="en-US" sz="2400" dirty="0"/>
              <a:t>Critical mission tasks that are required by crews immediately after landing on a planetary surface are seat egress, jump, and walk. </a:t>
            </a:r>
          </a:p>
          <a:p>
            <a:pPr>
              <a:spcBef>
                <a:spcPts val="1200"/>
              </a:spcBef>
            </a:pPr>
            <a:r>
              <a:rPr lang="en-US" sz="2400" dirty="0"/>
              <a:t>To be able to define an effective and comprehensive countermeasure strategy for preserving crew performance during exploration-class missions, there is a need to understand how these functional tasks are actually performed in partial gravity such as on the Moon or Mars. </a:t>
            </a:r>
          </a:p>
          <a:p>
            <a:pPr>
              <a:spcBef>
                <a:spcPts val="1200"/>
              </a:spcBef>
            </a:pPr>
            <a:r>
              <a:rPr lang="en-US" sz="2400" dirty="0"/>
              <a:t>We propose to study the performance of the execution of these tasks during partial gravity phases (0.25g, 0.5g, 0.75g) of parabolic flight. </a:t>
            </a:r>
          </a:p>
        </p:txBody>
      </p:sp>
      <p:pic>
        <p:nvPicPr>
          <p:cNvPr id="4" name="Picture 3">
            <a:extLst>
              <a:ext uri="{FF2B5EF4-FFF2-40B4-BE49-F238E27FC236}">
                <a16:creationId xmlns:a16="http://schemas.microsoft.com/office/drawing/2014/main" id="{49F94873-3D4B-4BFB-B193-55D12F645DD3}"/>
              </a:ext>
            </a:extLst>
          </p:cNvPr>
          <p:cNvPicPr>
            <a:picLocks noChangeAspect="1"/>
          </p:cNvPicPr>
          <p:nvPr/>
        </p:nvPicPr>
        <p:blipFill>
          <a:blip r:embed="rId2"/>
          <a:stretch>
            <a:fillRect/>
          </a:stretch>
        </p:blipFill>
        <p:spPr>
          <a:xfrm>
            <a:off x="10668000" y="130589"/>
            <a:ext cx="1342270" cy="991774"/>
          </a:xfrm>
          <a:prstGeom prst="rect">
            <a:avLst/>
          </a:prstGeom>
        </p:spPr>
      </p:pic>
    </p:spTree>
    <p:extLst>
      <p:ext uri="{BB962C8B-B14F-4D97-AF65-F5344CB8AC3E}">
        <p14:creationId xmlns:p14="http://schemas.microsoft.com/office/powerpoint/2010/main" val="20991722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0FFEC5-ED39-4577-9BEC-9B233A8DC68D}"/>
              </a:ext>
            </a:extLst>
          </p:cNvPr>
          <p:cNvSpPr>
            <a:spLocks noGrp="1"/>
          </p:cNvSpPr>
          <p:nvPr>
            <p:ph type="title"/>
          </p:nvPr>
        </p:nvSpPr>
        <p:spPr/>
        <p:txBody>
          <a:bodyPr/>
          <a:lstStyle/>
          <a:p>
            <a:r>
              <a:rPr lang="en-US" dirty="0"/>
              <a:t>Hypothesis</a:t>
            </a:r>
          </a:p>
        </p:txBody>
      </p:sp>
      <p:sp>
        <p:nvSpPr>
          <p:cNvPr id="3" name="Content Placeholder 2">
            <a:extLst>
              <a:ext uri="{FF2B5EF4-FFF2-40B4-BE49-F238E27FC236}">
                <a16:creationId xmlns:a16="http://schemas.microsoft.com/office/drawing/2014/main" id="{F083CEF3-E756-403D-B5F0-F69F3BF4092F}"/>
              </a:ext>
            </a:extLst>
          </p:cNvPr>
          <p:cNvSpPr>
            <a:spLocks noGrp="1"/>
          </p:cNvSpPr>
          <p:nvPr>
            <p:ph idx="1"/>
          </p:nvPr>
        </p:nvSpPr>
        <p:spPr>
          <a:xfrm>
            <a:off x="838200" y="1825625"/>
            <a:ext cx="10221686" cy="4351338"/>
          </a:xfrm>
        </p:spPr>
        <p:txBody>
          <a:bodyPr>
            <a:noAutofit/>
          </a:bodyPr>
          <a:lstStyle/>
          <a:p>
            <a:pPr>
              <a:spcBef>
                <a:spcPts val="1200"/>
              </a:spcBef>
            </a:pPr>
            <a:r>
              <a:rPr lang="en-US" sz="2400" dirty="0"/>
              <a:t>We hypothesize that partial gravity during parabolic flight will cause acute changes in vestibular, proprioceptive, and sensorimotor functions, and these changes will impact the performance of mission critical tasks such as standing, walking, and jumping. </a:t>
            </a:r>
          </a:p>
          <a:p>
            <a:pPr>
              <a:spcBef>
                <a:spcPts val="1200"/>
              </a:spcBef>
            </a:pPr>
            <a:r>
              <a:rPr lang="en-US" sz="2400" dirty="0"/>
              <a:t>The largest changes in performance are expected at the lowest gravity level (0.25g) because subjects will no longer be able to use the gravitational reference for the perception of vertical. </a:t>
            </a:r>
          </a:p>
          <a:p>
            <a:pPr>
              <a:spcBef>
                <a:spcPts val="1200"/>
              </a:spcBef>
            </a:pPr>
            <a:endParaRPr lang="en-US" sz="2400" dirty="0"/>
          </a:p>
        </p:txBody>
      </p:sp>
      <p:pic>
        <p:nvPicPr>
          <p:cNvPr id="4" name="Picture 3">
            <a:extLst>
              <a:ext uri="{FF2B5EF4-FFF2-40B4-BE49-F238E27FC236}">
                <a16:creationId xmlns:a16="http://schemas.microsoft.com/office/drawing/2014/main" id="{49F94873-3D4B-4BFB-B193-55D12F645DD3}"/>
              </a:ext>
            </a:extLst>
          </p:cNvPr>
          <p:cNvPicPr>
            <a:picLocks noChangeAspect="1"/>
          </p:cNvPicPr>
          <p:nvPr/>
        </p:nvPicPr>
        <p:blipFill>
          <a:blip r:embed="rId2"/>
          <a:stretch>
            <a:fillRect/>
          </a:stretch>
        </p:blipFill>
        <p:spPr>
          <a:xfrm>
            <a:off x="10668000" y="130589"/>
            <a:ext cx="1342270" cy="991774"/>
          </a:xfrm>
          <a:prstGeom prst="rect">
            <a:avLst/>
          </a:prstGeom>
        </p:spPr>
      </p:pic>
    </p:spTree>
    <p:extLst>
      <p:ext uri="{BB962C8B-B14F-4D97-AF65-F5344CB8AC3E}">
        <p14:creationId xmlns:p14="http://schemas.microsoft.com/office/powerpoint/2010/main" val="35272491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4CD04-6A00-4E0A-8BF4-6692F7F71707}"/>
              </a:ext>
            </a:extLst>
          </p:cNvPr>
          <p:cNvSpPr>
            <a:spLocks noGrp="1"/>
          </p:cNvSpPr>
          <p:nvPr>
            <p:ph type="title"/>
          </p:nvPr>
        </p:nvSpPr>
        <p:spPr/>
        <p:txBody>
          <a:bodyPr/>
          <a:lstStyle/>
          <a:p>
            <a:r>
              <a:rPr lang="en-US" dirty="0"/>
              <a:t>Methods</a:t>
            </a:r>
          </a:p>
        </p:txBody>
      </p:sp>
      <p:pic>
        <p:nvPicPr>
          <p:cNvPr id="4" name="Picture 3">
            <a:extLst>
              <a:ext uri="{FF2B5EF4-FFF2-40B4-BE49-F238E27FC236}">
                <a16:creationId xmlns:a16="http://schemas.microsoft.com/office/drawing/2014/main" id="{C4BCDE50-76A3-4CAB-8D9E-7236C02FE1D3}"/>
              </a:ext>
            </a:extLst>
          </p:cNvPr>
          <p:cNvPicPr>
            <a:picLocks noChangeAspect="1"/>
          </p:cNvPicPr>
          <p:nvPr/>
        </p:nvPicPr>
        <p:blipFill>
          <a:blip r:embed="rId2"/>
          <a:stretch>
            <a:fillRect/>
          </a:stretch>
        </p:blipFill>
        <p:spPr>
          <a:xfrm>
            <a:off x="10668000" y="130589"/>
            <a:ext cx="1342270" cy="991774"/>
          </a:xfrm>
          <a:prstGeom prst="rect">
            <a:avLst/>
          </a:prstGeom>
        </p:spPr>
      </p:pic>
      <p:sp>
        <p:nvSpPr>
          <p:cNvPr id="5" name="Content Placeholder 2">
            <a:extLst>
              <a:ext uri="{FF2B5EF4-FFF2-40B4-BE49-F238E27FC236}">
                <a16:creationId xmlns:a16="http://schemas.microsoft.com/office/drawing/2014/main" id="{1C620660-5E36-4B66-86A6-2AA22A6DAF2A}"/>
              </a:ext>
            </a:extLst>
          </p:cNvPr>
          <p:cNvSpPr>
            <a:spLocks noGrp="1"/>
          </p:cNvSpPr>
          <p:nvPr>
            <p:ph idx="1"/>
          </p:nvPr>
        </p:nvSpPr>
        <p:spPr>
          <a:xfrm>
            <a:off x="838199" y="1675519"/>
            <a:ext cx="6238461" cy="1167790"/>
          </a:xfrm>
        </p:spPr>
        <p:txBody>
          <a:bodyPr>
            <a:noAutofit/>
          </a:bodyPr>
          <a:lstStyle/>
          <a:p>
            <a:r>
              <a:rPr lang="en-US" sz="2400" dirty="0"/>
              <a:t>Functional task tests:</a:t>
            </a:r>
          </a:p>
          <a:p>
            <a:pPr lvl="1"/>
            <a:r>
              <a:rPr lang="en-US" dirty="0"/>
              <a:t>Jump Down (A)</a:t>
            </a:r>
          </a:p>
          <a:p>
            <a:pPr lvl="1"/>
            <a:r>
              <a:rPr lang="en-US" dirty="0"/>
              <a:t>Sit-to-Stand and Obstacle Walk (B)</a:t>
            </a:r>
          </a:p>
          <a:p>
            <a:pPr lvl="1"/>
            <a:r>
              <a:rPr lang="en-US" dirty="0"/>
              <a:t>Tandem Walk with Eye Open/Closed (C)</a:t>
            </a:r>
          </a:p>
          <a:p>
            <a:pPr lvl="1"/>
            <a:r>
              <a:rPr lang="en-US" dirty="0"/>
              <a:t>Recovery from Fall (D)</a:t>
            </a:r>
          </a:p>
          <a:p>
            <a:pPr>
              <a:lnSpc>
                <a:spcPct val="100000"/>
              </a:lnSpc>
              <a:spcBef>
                <a:spcPts val="1200"/>
              </a:spcBef>
            </a:pPr>
            <a:r>
              <a:rPr lang="en-US" sz="2400" dirty="0"/>
              <a:t>Recordings:</a:t>
            </a:r>
          </a:p>
          <a:p>
            <a:pPr lvl="1"/>
            <a:r>
              <a:rPr lang="en-US" dirty="0"/>
              <a:t>Time to complete the task </a:t>
            </a:r>
          </a:p>
          <a:p>
            <a:pPr lvl="1"/>
            <a:r>
              <a:rPr lang="en-US" dirty="0"/>
              <a:t>Head and body motion</a:t>
            </a:r>
          </a:p>
          <a:p>
            <a:pPr lvl="1"/>
            <a:r>
              <a:rPr lang="en-US" dirty="0"/>
              <a:t>Body sway</a:t>
            </a:r>
          </a:p>
          <a:p>
            <a:pPr lvl="1"/>
            <a:r>
              <a:rPr lang="en-US" dirty="0"/>
              <a:t>Heart rate; blood pressure</a:t>
            </a:r>
          </a:p>
          <a:p>
            <a:pPr lvl="1"/>
            <a:r>
              <a:rPr lang="en-US" dirty="0"/>
              <a:t>Motion sickness symptoms</a:t>
            </a:r>
          </a:p>
          <a:p>
            <a:endParaRPr lang="en-US" sz="2400" dirty="0"/>
          </a:p>
          <a:p>
            <a:pPr marL="457200" lvl="1" indent="0">
              <a:buNone/>
            </a:pPr>
            <a:endParaRPr lang="en-US" dirty="0"/>
          </a:p>
          <a:p>
            <a:endParaRPr lang="en-US" sz="2400" dirty="0"/>
          </a:p>
        </p:txBody>
      </p:sp>
      <p:pic>
        <p:nvPicPr>
          <p:cNvPr id="3" name="Picture 2">
            <a:extLst>
              <a:ext uri="{FF2B5EF4-FFF2-40B4-BE49-F238E27FC236}">
                <a16:creationId xmlns:a16="http://schemas.microsoft.com/office/drawing/2014/main" id="{09D06876-F57B-7548-9DE7-0265D9E1941C}"/>
              </a:ext>
            </a:extLst>
          </p:cNvPr>
          <p:cNvPicPr>
            <a:picLocks noChangeAspect="1"/>
          </p:cNvPicPr>
          <p:nvPr/>
        </p:nvPicPr>
        <p:blipFill>
          <a:blip r:embed="rId3"/>
          <a:stretch>
            <a:fillRect/>
          </a:stretch>
        </p:blipFill>
        <p:spPr>
          <a:xfrm>
            <a:off x="7245627" y="1260888"/>
            <a:ext cx="4273826" cy="5350081"/>
          </a:xfrm>
          <a:prstGeom prst="rect">
            <a:avLst/>
          </a:prstGeom>
        </p:spPr>
      </p:pic>
    </p:spTree>
    <p:extLst>
      <p:ext uri="{BB962C8B-B14F-4D97-AF65-F5344CB8AC3E}">
        <p14:creationId xmlns:p14="http://schemas.microsoft.com/office/powerpoint/2010/main" val="41927540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F75DEF-6EAB-40F5-A8B3-6286151995F2}"/>
              </a:ext>
            </a:extLst>
          </p:cNvPr>
          <p:cNvSpPr>
            <a:spLocks noGrp="1"/>
          </p:cNvSpPr>
          <p:nvPr>
            <p:ph type="title"/>
          </p:nvPr>
        </p:nvSpPr>
        <p:spPr/>
        <p:txBody>
          <a:bodyPr/>
          <a:lstStyle/>
          <a:p>
            <a:r>
              <a:rPr lang="en-US" dirty="0"/>
              <a:t>Relevance</a:t>
            </a:r>
          </a:p>
        </p:txBody>
      </p:sp>
      <p:sp>
        <p:nvSpPr>
          <p:cNvPr id="4" name="TextBox 3">
            <a:extLst>
              <a:ext uri="{FF2B5EF4-FFF2-40B4-BE49-F238E27FC236}">
                <a16:creationId xmlns:a16="http://schemas.microsoft.com/office/drawing/2014/main" id="{2EF24C73-7D91-471F-A60C-D1C33120B0D1}"/>
              </a:ext>
            </a:extLst>
          </p:cNvPr>
          <p:cNvSpPr txBox="1"/>
          <p:nvPr/>
        </p:nvSpPr>
        <p:spPr>
          <a:xfrm>
            <a:off x="838200" y="5923719"/>
            <a:ext cx="10515600" cy="707886"/>
          </a:xfrm>
          <a:prstGeom prst="rect">
            <a:avLst/>
          </a:prstGeom>
          <a:noFill/>
        </p:spPr>
        <p:txBody>
          <a:bodyPr wrap="square" rtlCol="0">
            <a:spAutoFit/>
          </a:bodyPr>
          <a:lstStyle/>
          <a:p>
            <a:r>
              <a:rPr lang="en-US" sz="2000" dirty="0"/>
              <a:t>Acknowledgement: This work is supported by the NASA’s Human Research Program Human Health Countermeasures Element. </a:t>
            </a:r>
          </a:p>
        </p:txBody>
      </p:sp>
      <p:pic>
        <p:nvPicPr>
          <p:cNvPr id="5" name="Picture 4">
            <a:extLst>
              <a:ext uri="{FF2B5EF4-FFF2-40B4-BE49-F238E27FC236}">
                <a16:creationId xmlns:a16="http://schemas.microsoft.com/office/drawing/2014/main" id="{19DA5CB0-2DE6-4483-BC31-78766CA76A2E}"/>
              </a:ext>
            </a:extLst>
          </p:cNvPr>
          <p:cNvPicPr>
            <a:picLocks noChangeAspect="1"/>
          </p:cNvPicPr>
          <p:nvPr/>
        </p:nvPicPr>
        <p:blipFill>
          <a:blip r:embed="rId2"/>
          <a:stretch>
            <a:fillRect/>
          </a:stretch>
        </p:blipFill>
        <p:spPr>
          <a:xfrm>
            <a:off x="10668000" y="130589"/>
            <a:ext cx="1342270" cy="991774"/>
          </a:xfrm>
          <a:prstGeom prst="rect">
            <a:avLst/>
          </a:prstGeom>
        </p:spPr>
      </p:pic>
      <p:sp>
        <p:nvSpPr>
          <p:cNvPr id="6" name="Content Placeholder 2">
            <a:extLst>
              <a:ext uri="{FF2B5EF4-FFF2-40B4-BE49-F238E27FC236}">
                <a16:creationId xmlns:a16="http://schemas.microsoft.com/office/drawing/2014/main" id="{8497558B-DAB6-410E-A262-9513CFA1750E}"/>
              </a:ext>
            </a:extLst>
          </p:cNvPr>
          <p:cNvSpPr>
            <a:spLocks noGrp="1"/>
          </p:cNvSpPr>
          <p:nvPr>
            <p:ph idx="1"/>
          </p:nvPr>
        </p:nvSpPr>
        <p:spPr>
          <a:xfrm>
            <a:off x="838200" y="1517515"/>
            <a:ext cx="9949543" cy="4351338"/>
          </a:xfrm>
        </p:spPr>
        <p:txBody>
          <a:bodyPr>
            <a:noAutofit/>
          </a:bodyPr>
          <a:lstStyle/>
          <a:p>
            <a:pPr>
              <a:spcBef>
                <a:spcPts val="1200"/>
              </a:spcBef>
            </a:pPr>
            <a:r>
              <a:rPr lang="en-US" sz="2400" dirty="0"/>
              <a:t>Although gravitational dose-response curves have been obtained for some biochemical systems in animals, these dose-responses are unknown for most human physiological systems. </a:t>
            </a:r>
          </a:p>
          <a:p>
            <a:pPr>
              <a:spcBef>
                <a:spcPts val="1200"/>
              </a:spcBef>
            </a:pPr>
            <a:r>
              <a:rPr lang="en-US" sz="2400" dirty="0"/>
              <a:t>This study will compare the outcomes of 4 functional task tests in 0.25g, 0.5g, 0.75g, and 1.0g with those previously obtained in astronauts immediately after spaceflight. </a:t>
            </a:r>
          </a:p>
          <a:p>
            <a:pPr>
              <a:spcBef>
                <a:spcPts val="1200"/>
              </a:spcBef>
            </a:pPr>
            <a:r>
              <a:rPr lang="en-US" sz="2400" dirty="0"/>
              <a:t>This comparison will help understanding the true extent of functional task performance deficits in partial gravity. </a:t>
            </a:r>
          </a:p>
          <a:p>
            <a:pPr>
              <a:spcBef>
                <a:spcPts val="1200"/>
              </a:spcBef>
            </a:pPr>
            <a:r>
              <a:rPr lang="en-US" sz="2400" dirty="0"/>
              <a:t>The dose-response relationship </a:t>
            </a:r>
            <a:r>
              <a:rPr lang="en-US" sz="2400"/>
              <a:t>will also help </a:t>
            </a:r>
            <a:r>
              <a:rPr lang="en-US" sz="2400" dirty="0"/>
              <a:t>determining the gravity threshold for these functional tasks.</a:t>
            </a:r>
            <a:endParaRPr lang="en-US" sz="2000" dirty="0"/>
          </a:p>
        </p:txBody>
      </p:sp>
    </p:spTree>
    <p:extLst>
      <p:ext uri="{BB962C8B-B14F-4D97-AF65-F5344CB8AC3E}">
        <p14:creationId xmlns:p14="http://schemas.microsoft.com/office/powerpoint/2010/main" val="310599845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A0AB7EC16EB3946956864585FF00C7A" ma:contentTypeVersion="10" ma:contentTypeDescription="Create a new document." ma:contentTypeScope="" ma:versionID="d0134daad68d392ac8027c5624850a91">
  <xsd:schema xmlns:xsd="http://www.w3.org/2001/XMLSchema" xmlns:xs="http://www.w3.org/2001/XMLSchema" xmlns:p="http://schemas.microsoft.com/office/2006/metadata/properties" xmlns:ns3="033abc9a-883a-4185-8b97-06b9423f6690" xmlns:ns4="4e885517-4477-4021-8a0f-f14c2a396a38" targetNamespace="http://schemas.microsoft.com/office/2006/metadata/properties" ma:root="true" ma:fieldsID="cba7d1ad41196135f765d15cfcfb5a28" ns3:_="" ns4:_="">
    <xsd:import namespace="033abc9a-883a-4185-8b97-06b9423f6690"/>
    <xsd:import namespace="4e885517-4477-4021-8a0f-f14c2a396a38"/>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33abc9a-883a-4185-8b97-06b9423f669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e885517-4477-4021-8a0f-f14c2a396a38"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EEF3A9-93C8-437C-B919-F565984E8E4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33abc9a-883a-4185-8b97-06b9423f6690"/>
    <ds:schemaRef ds:uri="4e885517-4477-4021-8a0f-f14c2a396a3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E50E0CD-E7C6-4C5C-9332-0EFB069ACD81}">
  <ds:schemaRefs>
    <ds:schemaRef ds:uri="http://purl.org/dc/terms/"/>
    <ds:schemaRef ds:uri="http://schemas.microsoft.com/office/2006/metadata/properties"/>
    <ds:schemaRef ds:uri="http://purl.org/dc/elements/1.1/"/>
    <ds:schemaRef ds:uri="http://schemas.openxmlformats.org/package/2006/metadata/core-properties"/>
    <ds:schemaRef ds:uri="http://purl.org/dc/dcmitype/"/>
    <ds:schemaRef ds:uri="http://www.w3.org/XML/1998/namespace"/>
    <ds:schemaRef ds:uri="http://schemas.microsoft.com/office/2006/documentManagement/types"/>
    <ds:schemaRef ds:uri="http://schemas.microsoft.com/office/infopath/2007/PartnerControls"/>
    <ds:schemaRef ds:uri="4e885517-4477-4021-8a0f-f14c2a396a38"/>
    <ds:schemaRef ds:uri="033abc9a-883a-4185-8b97-06b9423f6690"/>
  </ds:schemaRefs>
</ds:datastoreItem>
</file>

<file path=customXml/itemProps3.xml><?xml version="1.0" encoding="utf-8"?>
<ds:datastoreItem xmlns:ds="http://schemas.openxmlformats.org/officeDocument/2006/customXml" ds:itemID="{63A81E57-1551-4EA0-8E0E-17FE1829438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178</TotalTime>
  <Words>382</Words>
  <Application>Microsoft Macintosh PowerPoint</Application>
  <PresentationFormat>Widescreen</PresentationFormat>
  <Paragraphs>35</Paragraphs>
  <Slides>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FUNCTIONAL TASK TESTS IN PARTIAL GRAVITY DURING PARABOLIC FLIGHT</vt:lpstr>
      <vt:lpstr>Background</vt:lpstr>
      <vt:lpstr>Hypothesis</vt:lpstr>
      <vt:lpstr>Methods</vt:lpstr>
      <vt:lpstr>Relevance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NEURO-VESTIBULAR EXAMINATION DURING AND AFTER A YEAR ON THE INTERNATIONAL SPACE STATION  CIPHER: Complement of Integrated Protocols for Human Exploration Research</dc:title>
  <dc:creator>Macaulay, Timothy R. (JSC-SK311)[WYLE LABORATORIES, INC.]</dc:creator>
  <cp:lastModifiedBy>Clement, Gilles (JSC-SK)[WYLE LABORATORIES, INC.]</cp:lastModifiedBy>
  <cp:revision>14</cp:revision>
  <dcterms:created xsi:type="dcterms:W3CDTF">2021-01-08T00:52:24Z</dcterms:created>
  <dcterms:modified xsi:type="dcterms:W3CDTF">2021-01-14T17:23:33Z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0x010100FA0AB7EC16EB3946956864585FF00C7A</vt:lpwstr>
  </property>
</Properties>
</file>