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5"/>
    <p:sldMasterId id="2147483664" r:id="rId6"/>
    <p:sldMasterId id="2147483676" r:id="rId7"/>
    <p:sldMasterId id="2147483684" r:id="rId8"/>
  </p:sldMasterIdLst>
  <p:notesMasterIdLst>
    <p:notesMasterId r:id="rId23"/>
  </p:notesMasterIdLst>
  <p:sldIdLst>
    <p:sldId id="1044" r:id="rId9"/>
    <p:sldId id="1043" r:id="rId10"/>
    <p:sldId id="260" r:id="rId11"/>
    <p:sldId id="1045" r:id="rId12"/>
    <p:sldId id="1031" r:id="rId13"/>
    <p:sldId id="1033" r:id="rId14"/>
    <p:sldId id="1032" r:id="rId15"/>
    <p:sldId id="1039" r:id="rId16"/>
    <p:sldId id="1035" r:id="rId17"/>
    <p:sldId id="1037" r:id="rId18"/>
    <p:sldId id="1038" r:id="rId19"/>
    <p:sldId id="1042" r:id="rId20"/>
    <p:sldId id="1034" r:id="rId21"/>
    <p:sldId id="1040" r:id="rId2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aghoubi, Darius F. (MSFC-EV41)" initials="YDF(" lastIdx="42" clrIdx="1">
    <p:extLst>
      <p:ext uri="{19B8F6BF-5375-455C-9EA6-DF929625EA0E}">
        <p15:presenceInfo xmlns:p15="http://schemas.microsoft.com/office/powerpoint/2012/main" userId="S-1-5-21-330711430-3775241029-4075259233-819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2B2B2"/>
    <a:srgbClr val="CDCDDA"/>
    <a:srgbClr val="FFC000"/>
    <a:srgbClr val="AF8400"/>
    <a:srgbClr val="E8E8ED"/>
    <a:srgbClr val="FFEAD5"/>
    <a:srgbClr val="E1F4FF"/>
    <a:srgbClr val="FFD9B3"/>
    <a:srgbClr val="FFFFE7"/>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850" autoAdjust="0"/>
    <p:restoredTop sz="96932"/>
  </p:normalViewPr>
  <p:slideViewPr>
    <p:cSldViewPr snapToGrid="0" snapToObjects="1">
      <p:cViewPr varScale="1">
        <p:scale>
          <a:sx n="107" d="100"/>
          <a:sy n="107" d="100"/>
        </p:scale>
        <p:origin x="110" y="22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3.xml"/><Relationship Id="rId24" Type="http://schemas.openxmlformats.org/officeDocument/2006/relationships/commentAuthors" Target="commentAuthors.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67" tIns="46584" rIns="93167" bIns="46584" rtlCol="0"/>
          <a:lstStyle>
            <a:lvl1pPr algn="l">
              <a:defRPr sz="1200"/>
            </a:lvl1pPr>
          </a:lstStyle>
          <a:p>
            <a:endParaRPr lang="en-US"/>
          </a:p>
        </p:txBody>
      </p:sp>
      <p:sp>
        <p:nvSpPr>
          <p:cNvPr id="3" name="Date Placeholder 2"/>
          <p:cNvSpPr>
            <a:spLocks noGrp="1"/>
          </p:cNvSpPr>
          <p:nvPr>
            <p:ph type="dt" idx="1"/>
          </p:nvPr>
        </p:nvSpPr>
        <p:spPr>
          <a:xfrm>
            <a:off x="3970939" y="1"/>
            <a:ext cx="3037840" cy="466434"/>
          </a:xfrm>
          <a:prstGeom prst="rect">
            <a:avLst/>
          </a:prstGeom>
        </p:spPr>
        <p:txBody>
          <a:bodyPr vert="horz" lIns="93167" tIns="46584" rIns="93167" bIns="46584" rtlCol="0"/>
          <a:lstStyle>
            <a:lvl1pPr algn="r">
              <a:defRPr sz="1200"/>
            </a:lvl1pPr>
          </a:lstStyle>
          <a:p>
            <a:fld id="{60DE00B4-054C-4E5D-BCD8-BB77731A9DBB}" type="datetimeFigureOut">
              <a:rPr lang="en-US" smtClean="0"/>
              <a:t>1/28/2021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7" tIns="46584" rIns="93167" bIns="46584"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7" tIns="46584" rIns="93167" bIns="4658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7" tIns="46584" rIns="93167" bIns="46584"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6433"/>
          </a:xfrm>
          <a:prstGeom prst="rect">
            <a:avLst/>
          </a:prstGeom>
        </p:spPr>
        <p:txBody>
          <a:bodyPr vert="horz" lIns="93167" tIns="46584" rIns="93167" bIns="46584" rtlCol="0" anchor="b"/>
          <a:lstStyle>
            <a:lvl1pPr algn="r">
              <a:defRPr sz="1200"/>
            </a:lvl1pPr>
          </a:lstStyle>
          <a:p>
            <a:fld id="{98FDE223-F09F-4CB3-9B6E-969B0E6451BA}" type="slidenum">
              <a:rPr lang="en-US" smtClean="0"/>
              <a:t>‹#›</a:t>
            </a:fld>
            <a:endParaRPr lang="en-US"/>
          </a:p>
        </p:txBody>
      </p:sp>
    </p:spTree>
    <p:extLst>
      <p:ext uri="{BB962C8B-B14F-4D97-AF65-F5344CB8AC3E}">
        <p14:creationId xmlns:p14="http://schemas.microsoft.com/office/powerpoint/2010/main" val="3924627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Peer reviews</a:t>
            </a:r>
          </a:p>
          <a:p>
            <a:endParaRPr lang="en-US" dirty="0"/>
          </a:p>
        </p:txBody>
      </p:sp>
      <p:sp>
        <p:nvSpPr>
          <p:cNvPr id="4" name="Slide Number Placeholder 3"/>
          <p:cNvSpPr>
            <a:spLocks noGrp="1"/>
          </p:cNvSpPr>
          <p:nvPr>
            <p:ph type="sldNum" sz="quarter" idx="10"/>
          </p:nvPr>
        </p:nvSpPr>
        <p:spPr/>
        <p:txBody>
          <a:bodyPr/>
          <a:lstStyle/>
          <a:p>
            <a:fld id="{B8FB6877-7F11-A14A-8598-ED6D679E7740}" type="slidenum">
              <a:rPr lang="en-US" altLang="en-US" smtClean="0"/>
              <a:pPr/>
              <a:t>9</a:t>
            </a:fld>
            <a:endParaRPr lang="en-US" altLang="en-US"/>
          </a:p>
        </p:txBody>
      </p:sp>
    </p:spTree>
    <p:extLst>
      <p:ext uri="{BB962C8B-B14F-4D97-AF65-F5344CB8AC3E}">
        <p14:creationId xmlns:p14="http://schemas.microsoft.com/office/powerpoint/2010/main" val="4075791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C89843-9322-1F49-B513-01D4E630CE95}" type="slidenum">
              <a:rPr lang="en-US" smtClean="0"/>
              <a:t>10</a:t>
            </a:fld>
            <a:endParaRPr lang="en-US"/>
          </a:p>
        </p:txBody>
      </p:sp>
    </p:spTree>
    <p:extLst>
      <p:ext uri="{BB962C8B-B14F-4D97-AF65-F5344CB8AC3E}">
        <p14:creationId xmlns:p14="http://schemas.microsoft.com/office/powerpoint/2010/main" val="2214441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44774" y="1149833"/>
            <a:ext cx="10990765" cy="1403461"/>
          </a:xfrm>
        </p:spPr>
        <p:txBody>
          <a:bodyPr wrap="square">
            <a:spAutoFit/>
          </a:bodyPr>
          <a:lstStyle>
            <a:lvl1pPr>
              <a:defRPr sz="18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3"/>
          <p:cNvSpPr>
            <a:spLocks noGrp="1"/>
          </p:cNvSpPr>
          <p:nvPr>
            <p:ph type="title"/>
          </p:nvPr>
        </p:nvSpPr>
        <p:spPr/>
        <p:txBody>
          <a:bodyPr/>
          <a:lstStyle>
            <a:lvl1pPr>
              <a:defRPr sz="2100">
                <a:latin typeface="Arial" panose="020B0604020202020204" pitchFamily="34" charset="0"/>
                <a:cs typeface="Arial" panose="020B0604020202020204" pitchFamily="34" charset="0"/>
              </a:defRPr>
            </a:lvl1pPr>
          </a:lstStyle>
          <a:p>
            <a:r>
              <a:rPr lang="en-US" dirty="0"/>
              <a:t>Click to edit Master title style</a:t>
            </a:r>
          </a:p>
        </p:txBody>
      </p:sp>
      <p:sp>
        <p:nvSpPr>
          <p:cNvPr id="6" name="Slide Number Placeholder 4"/>
          <p:cNvSpPr>
            <a:spLocks noGrp="1"/>
          </p:cNvSpPr>
          <p:nvPr>
            <p:ph type="sldNum" sz="quarter" idx="12"/>
          </p:nvPr>
        </p:nvSpPr>
        <p:spPr>
          <a:xfrm>
            <a:off x="11335540" y="6570666"/>
            <a:ext cx="856461" cy="287337"/>
          </a:xfrm>
        </p:spPr>
        <p:txBody>
          <a:bodyPr/>
          <a:lstStyle>
            <a:lvl1pPr>
              <a:defRPr>
                <a:latin typeface="+mn-lt"/>
              </a:defRPr>
            </a:lvl1pPr>
          </a:lstStyle>
          <a:p>
            <a:pPr>
              <a:defRPr/>
            </a:pPr>
            <a:fld id="{0B0D5911-593C-4B7A-998F-6DBC76EF3BD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27725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68F1284-F8C6-4317-8B57-90AA22203013}" type="datetimeFigureOut">
              <a:rPr lang="en-US" smtClean="0"/>
              <a:t>1/28/2021</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7562958-B08B-4C36-8324-E2C669981879}" type="slidenum">
              <a:rPr lang="en-US" smtClean="0"/>
              <a:t>‹#›</a:t>
            </a:fld>
            <a:endParaRPr lang="en-US"/>
          </a:p>
        </p:txBody>
      </p:sp>
    </p:spTree>
    <p:extLst>
      <p:ext uri="{BB962C8B-B14F-4D97-AF65-F5344CB8AC3E}">
        <p14:creationId xmlns:p14="http://schemas.microsoft.com/office/powerpoint/2010/main" val="952209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68F1284-F8C6-4317-8B57-90AA22203013}" type="datetimeFigureOut">
              <a:rPr lang="en-US" smtClean="0"/>
              <a:t>1/28/2021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7562958-B08B-4C36-8324-E2C669981879}" type="slidenum">
              <a:rPr lang="en-US" smtClean="0"/>
              <a:t>‹#›</a:t>
            </a:fld>
            <a:endParaRPr lang="en-US"/>
          </a:p>
        </p:txBody>
      </p:sp>
    </p:spTree>
    <p:extLst>
      <p:ext uri="{BB962C8B-B14F-4D97-AF65-F5344CB8AC3E}">
        <p14:creationId xmlns:p14="http://schemas.microsoft.com/office/powerpoint/2010/main" val="2147625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68F1284-F8C6-4317-8B57-90AA22203013}" type="datetimeFigureOut">
              <a:rPr lang="en-US" smtClean="0"/>
              <a:t>1/28/2021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7562958-B08B-4C36-8324-E2C669981879}" type="slidenum">
              <a:rPr lang="en-US" smtClean="0"/>
              <a:t>‹#›</a:t>
            </a:fld>
            <a:endParaRPr lang="en-US"/>
          </a:p>
        </p:txBody>
      </p:sp>
    </p:spTree>
    <p:extLst>
      <p:ext uri="{BB962C8B-B14F-4D97-AF65-F5344CB8AC3E}">
        <p14:creationId xmlns:p14="http://schemas.microsoft.com/office/powerpoint/2010/main" val="2810770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68F1284-F8C6-4317-8B57-90AA22203013}" type="datetimeFigureOut">
              <a:rPr lang="en-US" smtClean="0"/>
              <a:t>1/28/2021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7562958-B08B-4C36-8324-E2C669981879}" type="slidenum">
              <a:rPr lang="en-US" smtClean="0"/>
              <a:t>‹#›</a:t>
            </a:fld>
            <a:endParaRPr lang="en-US"/>
          </a:p>
        </p:txBody>
      </p:sp>
    </p:spTree>
    <p:extLst>
      <p:ext uri="{BB962C8B-B14F-4D97-AF65-F5344CB8AC3E}">
        <p14:creationId xmlns:p14="http://schemas.microsoft.com/office/powerpoint/2010/main" val="32105250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68F1284-F8C6-4317-8B57-90AA22203013}" type="datetimeFigureOut">
              <a:rPr lang="en-US" smtClean="0"/>
              <a:t>1/28/2021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7562958-B08B-4C36-8324-E2C669981879}" type="slidenum">
              <a:rPr lang="en-US" smtClean="0"/>
              <a:t>‹#›</a:t>
            </a:fld>
            <a:endParaRPr lang="en-US"/>
          </a:p>
        </p:txBody>
      </p:sp>
    </p:spTree>
    <p:extLst>
      <p:ext uri="{BB962C8B-B14F-4D97-AF65-F5344CB8AC3E}">
        <p14:creationId xmlns:p14="http://schemas.microsoft.com/office/powerpoint/2010/main" val="21266843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Title 1"/>
          <p:cNvSpPr>
            <a:spLocks noGrp="1"/>
          </p:cNvSpPr>
          <p:nvPr>
            <p:ph type="title"/>
          </p:nvPr>
        </p:nvSpPr>
        <p:spPr>
          <a:xfrm>
            <a:off x="1524000" y="1029556"/>
            <a:ext cx="10287000" cy="494444"/>
          </a:xfrm>
          <a:prstGeom prst="rect">
            <a:avLst/>
          </a:prstGeom>
        </p:spPr>
        <p:txBody>
          <a:bodyPr lIns="64291" tIns="32146" rIns="64291" bIns="32146"/>
          <a:lstStyle>
            <a:lvl1pPr>
              <a:defRPr sz="2000">
                <a:latin typeface="Arial" pitchFamily="34" charset="0"/>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405610544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Lines">
    <p:spTree>
      <p:nvGrpSpPr>
        <p:cNvPr id="1" name=""/>
        <p:cNvGrpSpPr/>
        <p:nvPr/>
      </p:nvGrpSpPr>
      <p:grpSpPr>
        <a:xfrm>
          <a:off x="0" y="0"/>
          <a:ext cx="0" cy="0"/>
          <a:chOff x="0" y="0"/>
          <a:chExt cx="0" cy="0"/>
        </a:xfrm>
      </p:grpSpPr>
      <p:sp>
        <p:nvSpPr>
          <p:cNvPr id="5" name="Title 1"/>
          <p:cNvSpPr>
            <a:spLocks noGrp="1"/>
          </p:cNvSpPr>
          <p:nvPr>
            <p:ph type="title"/>
          </p:nvPr>
        </p:nvSpPr>
        <p:spPr>
          <a:xfrm>
            <a:off x="1524000" y="1029556"/>
            <a:ext cx="10287000" cy="494444"/>
          </a:xfrm>
          <a:prstGeom prst="rect">
            <a:avLst/>
          </a:prstGeom>
        </p:spPr>
        <p:txBody>
          <a:bodyPr lIns="64291" tIns="32146" rIns="64291" bIns="32146"/>
          <a:lstStyle>
            <a:lvl1pPr>
              <a:defRPr sz="2000">
                <a:latin typeface="Arial" pitchFamily="34" charset="0"/>
                <a:cs typeface="Arial" pitchFamily="34" charset="0"/>
              </a:defRPr>
            </a:lvl1pPr>
          </a:lstStyle>
          <a:p>
            <a:r>
              <a:rPr lang="en-US" dirty="0"/>
              <a:t>Click to edit Master title style</a:t>
            </a:r>
          </a:p>
        </p:txBody>
      </p:sp>
      <p:sp>
        <p:nvSpPr>
          <p:cNvPr id="6" name="Content Placeholder 2"/>
          <p:cNvSpPr>
            <a:spLocks noGrp="1"/>
          </p:cNvSpPr>
          <p:nvPr>
            <p:ph idx="1"/>
          </p:nvPr>
        </p:nvSpPr>
        <p:spPr>
          <a:xfrm>
            <a:off x="406400" y="1676400"/>
            <a:ext cx="11404600" cy="4495800"/>
          </a:xfrm>
          <a:prstGeom prst="rect">
            <a:avLst/>
          </a:prstGeom>
        </p:spPr>
        <p:txBody>
          <a:bodyPr lIns="64291" tIns="32146" rIns="64291" bIns="32146"/>
          <a:lstStyle>
            <a:lvl1pPr>
              <a:buSzPct val="100000"/>
              <a:defRPr sz="2000">
                <a:latin typeface="Arial" pitchFamily="34" charset="0"/>
                <a:cs typeface="Arial" pitchFamily="34" charset="0"/>
              </a:defRPr>
            </a:lvl1pPr>
            <a:lvl2pPr marL="803520" indent="-303552">
              <a:buSzPct val="100000"/>
              <a:buFont typeface="Arial"/>
              <a:buChar char="•"/>
              <a:defRPr sz="2000">
                <a:latin typeface="Arial" pitchFamily="34" charset="0"/>
                <a:cs typeface="Arial" pitchFamily="34" charset="0"/>
              </a:defRPr>
            </a:lvl2pPr>
            <a:lvl3pPr marL="1083637" indent="-271188">
              <a:buSzPct val="100000"/>
              <a:buFont typeface="Arial"/>
              <a:buChar char="•"/>
              <a:defRPr sz="2000">
                <a:latin typeface="Arial" pitchFamily="34" charset="0"/>
                <a:cs typeface="Arial" pitchFamily="34" charset="0"/>
              </a:defRPr>
            </a:lvl3pPr>
            <a:lvl4pPr marL="1374911" indent="-249983">
              <a:buSzPct val="100000"/>
              <a:buFont typeface="Arial"/>
              <a:buChar char="•"/>
              <a:defRPr sz="2000">
                <a:latin typeface="Arial" pitchFamily="34" charset="0"/>
                <a:cs typeface="Arial" pitchFamily="34" charset="0"/>
              </a:defRPr>
            </a:lvl4pPr>
            <a:lvl5pPr marL="1676231" indent="-238825">
              <a:buSzPct val="100000"/>
              <a:buFont typeface="Arial"/>
              <a:buChar char="•"/>
              <a:defRPr sz="20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3636880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Lines, Takeaway">
    <p:spTree>
      <p:nvGrpSpPr>
        <p:cNvPr id="1" name=""/>
        <p:cNvGrpSpPr/>
        <p:nvPr/>
      </p:nvGrpSpPr>
      <p:grpSpPr>
        <a:xfrm>
          <a:off x="0" y="0"/>
          <a:ext cx="0" cy="0"/>
          <a:chOff x="0" y="0"/>
          <a:chExt cx="0" cy="0"/>
        </a:xfrm>
      </p:grpSpPr>
      <p:sp>
        <p:nvSpPr>
          <p:cNvPr id="8" name="Content Placeholder 2"/>
          <p:cNvSpPr>
            <a:spLocks noGrp="1"/>
          </p:cNvSpPr>
          <p:nvPr>
            <p:ph idx="1"/>
          </p:nvPr>
        </p:nvSpPr>
        <p:spPr>
          <a:xfrm>
            <a:off x="406400" y="1676400"/>
            <a:ext cx="11404600" cy="3886200"/>
          </a:xfrm>
          <a:prstGeom prst="rect">
            <a:avLst/>
          </a:prstGeom>
        </p:spPr>
        <p:txBody>
          <a:bodyPr lIns="64291" tIns="32146" rIns="64291" bIns="32146"/>
          <a:lstStyle>
            <a:lvl1pPr>
              <a:buSzPct val="100000"/>
              <a:defRPr sz="2000">
                <a:latin typeface="Arial" pitchFamily="34" charset="0"/>
                <a:cs typeface="Arial" pitchFamily="34" charset="0"/>
              </a:defRPr>
            </a:lvl1pPr>
            <a:lvl2pPr marL="803520" indent="-303552">
              <a:buSzPct val="100000"/>
              <a:buFont typeface="Arial"/>
              <a:buChar char="•"/>
              <a:defRPr sz="2000">
                <a:latin typeface="Arial" pitchFamily="34" charset="0"/>
                <a:cs typeface="Arial" pitchFamily="34" charset="0"/>
              </a:defRPr>
            </a:lvl2pPr>
            <a:lvl3pPr marL="1083637" indent="-271188">
              <a:buSzPct val="100000"/>
              <a:buFont typeface="Arial"/>
              <a:buChar char="•"/>
              <a:defRPr sz="2000">
                <a:latin typeface="Arial" pitchFamily="34" charset="0"/>
                <a:cs typeface="Arial" pitchFamily="34" charset="0"/>
              </a:defRPr>
            </a:lvl3pPr>
            <a:lvl4pPr marL="1374911" indent="-249983">
              <a:buSzPct val="100000"/>
              <a:buFont typeface="Arial"/>
              <a:buChar char="•"/>
              <a:defRPr sz="2000">
                <a:latin typeface="Arial" pitchFamily="34" charset="0"/>
                <a:cs typeface="Arial" pitchFamily="34" charset="0"/>
              </a:defRPr>
            </a:lvl4pPr>
            <a:lvl5pPr marL="1676231" indent="-238825">
              <a:buSzPct val="100000"/>
              <a:buFont typeface="Arial"/>
              <a:buChar char="•"/>
              <a:defRPr sz="20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p:nvPr>
        </p:nvSpPr>
        <p:spPr>
          <a:xfrm>
            <a:off x="1524000" y="1029556"/>
            <a:ext cx="10287000" cy="494444"/>
          </a:xfrm>
          <a:prstGeom prst="rect">
            <a:avLst/>
          </a:prstGeom>
        </p:spPr>
        <p:txBody>
          <a:bodyPr lIns="64291" tIns="32146" rIns="64291" bIns="32146"/>
          <a:lstStyle>
            <a:lvl1pPr>
              <a:defRPr sz="2000">
                <a:latin typeface="Arial" pitchFamily="34" charset="0"/>
                <a:cs typeface="Arial" pitchFamily="34" charset="0"/>
              </a:defRPr>
            </a:lvl1pPr>
          </a:lstStyle>
          <a:p>
            <a:r>
              <a:rPr lang="en-US" dirty="0"/>
              <a:t>Click to edit Master title style</a:t>
            </a:r>
          </a:p>
        </p:txBody>
      </p:sp>
      <p:sp>
        <p:nvSpPr>
          <p:cNvPr id="5" name="Text Placeholder 6">
            <a:extLst>
              <a:ext uri="{FF2B5EF4-FFF2-40B4-BE49-F238E27FC236}">
                <a16:creationId xmlns:a16="http://schemas.microsoft.com/office/drawing/2014/main" id="{7B356BE8-584D-E645-89B4-A2AA7207ACE2}"/>
              </a:ext>
            </a:extLst>
          </p:cNvPr>
          <p:cNvSpPr>
            <a:spLocks noGrp="1"/>
          </p:cNvSpPr>
          <p:nvPr>
            <p:ph type="body" sz="quarter" idx="11"/>
          </p:nvPr>
        </p:nvSpPr>
        <p:spPr>
          <a:xfrm>
            <a:off x="406400" y="5715000"/>
            <a:ext cx="11404600" cy="381000"/>
          </a:xfrm>
          <a:prstGeom prst="rect">
            <a:avLst/>
          </a:prstGeom>
        </p:spPr>
        <p:txBody>
          <a:bodyPr lIns="64291" tIns="32146" rIns="64291" bIns="32146"/>
          <a:lstStyle>
            <a:lvl1pPr marL="187489" indent="0" algn="r">
              <a:buNone/>
              <a:defRPr sz="2000" i="1">
                <a:solidFill>
                  <a:srgbClr val="D40000"/>
                </a:solidFill>
                <a:latin typeface="Helvetica"/>
              </a:defRPr>
            </a:lvl1pPr>
            <a:lvl3pPr marL="812448" indent="0" algn="r">
              <a:buFontTx/>
              <a:buNone/>
              <a:defRPr sz="2200" b="0" i="1" baseline="0">
                <a:solidFill>
                  <a:srgbClr val="D40000"/>
                </a:solidFill>
              </a:defRPr>
            </a:lvl3pPr>
          </a:lstStyle>
          <a:p>
            <a:pPr lvl="0"/>
            <a:r>
              <a:rPr lang="en-US" dirty="0"/>
              <a:t>Click to edit Master text styles</a:t>
            </a:r>
          </a:p>
        </p:txBody>
      </p:sp>
    </p:spTree>
    <p:extLst>
      <p:ext uri="{BB962C8B-B14F-4D97-AF65-F5344CB8AC3E}">
        <p14:creationId xmlns:p14="http://schemas.microsoft.com/office/powerpoint/2010/main" val="237426409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Takeaway">
    <p:spTree>
      <p:nvGrpSpPr>
        <p:cNvPr id="1" name=""/>
        <p:cNvGrpSpPr/>
        <p:nvPr/>
      </p:nvGrpSpPr>
      <p:grpSpPr>
        <a:xfrm>
          <a:off x="0" y="0"/>
          <a:ext cx="0" cy="0"/>
          <a:chOff x="0" y="0"/>
          <a:chExt cx="0" cy="0"/>
        </a:xfrm>
      </p:grpSpPr>
      <p:sp>
        <p:nvSpPr>
          <p:cNvPr id="5" name="Title 1"/>
          <p:cNvSpPr>
            <a:spLocks noGrp="1"/>
          </p:cNvSpPr>
          <p:nvPr>
            <p:ph type="title"/>
          </p:nvPr>
        </p:nvSpPr>
        <p:spPr>
          <a:xfrm>
            <a:off x="1524000" y="1029556"/>
            <a:ext cx="10287000" cy="494444"/>
          </a:xfrm>
          <a:prstGeom prst="rect">
            <a:avLst/>
          </a:prstGeom>
        </p:spPr>
        <p:txBody>
          <a:bodyPr lIns="64291" tIns="32146" rIns="64291" bIns="32146"/>
          <a:lstStyle>
            <a:lvl1pPr>
              <a:defRPr sz="2000">
                <a:latin typeface="Arial" pitchFamily="34" charset="0"/>
                <a:cs typeface="Arial" pitchFamily="34" charset="0"/>
              </a:defRPr>
            </a:lvl1pPr>
          </a:lstStyle>
          <a:p>
            <a:r>
              <a:rPr lang="en-US" dirty="0"/>
              <a:t>Click to edit Master title style</a:t>
            </a:r>
          </a:p>
        </p:txBody>
      </p:sp>
      <p:sp>
        <p:nvSpPr>
          <p:cNvPr id="6" name="Text Placeholder 6"/>
          <p:cNvSpPr>
            <a:spLocks noGrp="1"/>
          </p:cNvSpPr>
          <p:nvPr>
            <p:ph type="body" sz="quarter" idx="11"/>
          </p:nvPr>
        </p:nvSpPr>
        <p:spPr>
          <a:xfrm>
            <a:off x="406400" y="5715000"/>
            <a:ext cx="11404600" cy="381000"/>
          </a:xfrm>
          <a:prstGeom prst="rect">
            <a:avLst/>
          </a:prstGeom>
        </p:spPr>
        <p:txBody>
          <a:bodyPr lIns="64291" tIns="32146" rIns="64291" bIns="32146"/>
          <a:lstStyle>
            <a:lvl1pPr marL="187489" indent="0" algn="r">
              <a:buNone/>
              <a:defRPr sz="2000" i="1">
                <a:solidFill>
                  <a:srgbClr val="D40000"/>
                </a:solidFill>
                <a:latin typeface="Helvetica"/>
              </a:defRPr>
            </a:lvl1pPr>
            <a:lvl3pPr marL="812448" indent="0" algn="r">
              <a:buFontTx/>
              <a:buNone/>
              <a:defRPr sz="2200" b="0" i="1" baseline="0">
                <a:solidFill>
                  <a:srgbClr val="D40000"/>
                </a:solidFill>
              </a:defRPr>
            </a:lvl3pPr>
          </a:lstStyle>
          <a:p>
            <a:pPr lvl="0"/>
            <a:r>
              <a:rPr lang="en-US" dirty="0"/>
              <a:t>Click to edit Master text styles</a:t>
            </a:r>
          </a:p>
        </p:txBody>
      </p:sp>
    </p:spTree>
    <p:extLst>
      <p:ext uri="{BB962C8B-B14F-4D97-AF65-F5344CB8AC3E}">
        <p14:creationId xmlns:p14="http://schemas.microsoft.com/office/powerpoint/2010/main" val="297427047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8063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Text">
    <p:spTree>
      <p:nvGrpSpPr>
        <p:cNvPr id="1" name=""/>
        <p:cNvGrpSpPr/>
        <p:nvPr/>
      </p:nvGrpSpPr>
      <p:grpSpPr>
        <a:xfrm>
          <a:off x="0" y="0"/>
          <a:ext cx="0" cy="0"/>
          <a:chOff x="0" y="0"/>
          <a:chExt cx="0" cy="0"/>
        </a:xfrm>
      </p:grpSpPr>
      <p:sp>
        <p:nvSpPr>
          <p:cNvPr id="6" name="Content Placeholder 2"/>
          <p:cNvSpPr>
            <a:spLocks noGrp="1"/>
          </p:cNvSpPr>
          <p:nvPr>
            <p:ph idx="1" hasCustomPrompt="1"/>
          </p:nvPr>
        </p:nvSpPr>
        <p:spPr>
          <a:xfrm>
            <a:off x="134294" y="914400"/>
            <a:ext cx="11905306" cy="5638800"/>
          </a:xfrm>
          <a:prstGeom prst="rect">
            <a:avLst/>
          </a:prstGeom>
        </p:spPr>
        <p:txBody>
          <a:bodyPr lIns="64291" tIns="32146" rIns="64291" bIns="32146">
            <a:normAutofit/>
          </a:bodyPr>
          <a:lstStyle>
            <a:lvl1pPr>
              <a:buSzPct val="100000"/>
              <a:defRPr sz="2400" baseline="0">
                <a:solidFill>
                  <a:schemeClr val="tx1"/>
                </a:solidFill>
                <a:latin typeface="Arial" pitchFamily="34" charset="0"/>
                <a:cs typeface="Arial" pitchFamily="34" charset="0"/>
              </a:defRPr>
            </a:lvl1pPr>
            <a:lvl2pPr marL="803520" indent="-303552">
              <a:buSzPct val="100000"/>
              <a:buFont typeface="Arial" panose="020B0604020202020204" pitchFamily="34" charset="0"/>
              <a:buChar char="̶"/>
              <a:defRPr sz="2200">
                <a:solidFill>
                  <a:schemeClr val="tx1"/>
                </a:solidFill>
                <a:latin typeface="Arial" pitchFamily="34" charset="0"/>
                <a:cs typeface="Arial" pitchFamily="34" charset="0"/>
              </a:defRPr>
            </a:lvl2pPr>
            <a:lvl3pPr marL="1083637" indent="-271188">
              <a:buSzPct val="100000"/>
              <a:buFont typeface="Wingdings" panose="05000000000000000000" pitchFamily="2" charset="2"/>
              <a:buChar char="§"/>
              <a:defRPr sz="2000">
                <a:solidFill>
                  <a:schemeClr val="tx1"/>
                </a:solidFill>
                <a:latin typeface="Arial" pitchFamily="34" charset="0"/>
                <a:cs typeface="Arial" pitchFamily="34" charset="0"/>
              </a:defRPr>
            </a:lvl3pPr>
            <a:lvl4pPr marL="1374911" indent="-249983">
              <a:buSzPct val="100000"/>
              <a:buFont typeface="Courier New" panose="02070309020205020404" pitchFamily="49" charset="0"/>
              <a:buChar char="o"/>
              <a:defRPr sz="1800">
                <a:solidFill>
                  <a:schemeClr val="tx1"/>
                </a:solidFill>
                <a:latin typeface="Arial" pitchFamily="34" charset="0"/>
                <a:cs typeface="Arial" pitchFamily="34" charset="0"/>
              </a:defRPr>
            </a:lvl4pPr>
            <a:lvl5pPr marL="1676231" indent="-238825">
              <a:buSzPct val="100000"/>
              <a:buFont typeface="Arial" panose="020B0604020202020204" pitchFamily="34" charset="0"/>
              <a:buChar char="•"/>
              <a:defRPr sz="1600">
                <a:solidFill>
                  <a:schemeClr val="tx1"/>
                </a:solidFill>
                <a:latin typeface="Arial" pitchFamily="34" charset="0"/>
                <a:cs typeface="Arial" pitchFamily="34" charset="0"/>
              </a:defRPr>
            </a:lvl5pPr>
          </a:lstStyle>
          <a:p>
            <a:pPr lvl="0"/>
            <a:r>
              <a:rPr lang="en-US" smtClean="0"/>
              <a:t>Click to edit slide bulleted list</a:t>
            </a:r>
          </a:p>
          <a:p>
            <a:pPr lvl="1"/>
            <a:r>
              <a:rPr lang="en-US" smtClean="0"/>
              <a:t>Second </a:t>
            </a:r>
            <a:r>
              <a:rPr lang="en-US" dirty="0"/>
              <a:t>level</a:t>
            </a:r>
          </a:p>
          <a:p>
            <a:pPr lvl="2"/>
            <a:r>
              <a:rPr lang="en-US" dirty="0"/>
              <a:t>Third level</a:t>
            </a:r>
          </a:p>
          <a:p>
            <a:pPr lvl="3"/>
            <a:r>
              <a:rPr lang="en-US" dirty="0"/>
              <a:t>Fourth level</a:t>
            </a:r>
          </a:p>
          <a:p>
            <a:pPr lvl="4"/>
            <a:r>
              <a:rPr lang="en-US" dirty="0"/>
              <a:t>Fifth level</a:t>
            </a:r>
          </a:p>
        </p:txBody>
      </p:sp>
      <p:sp>
        <p:nvSpPr>
          <p:cNvPr id="9" name="Title 1"/>
          <p:cNvSpPr>
            <a:spLocks noGrp="1"/>
          </p:cNvSpPr>
          <p:nvPr>
            <p:ph type="title" hasCustomPrompt="1"/>
          </p:nvPr>
        </p:nvSpPr>
        <p:spPr>
          <a:xfrm>
            <a:off x="134294" y="115156"/>
            <a:ext cx="7239000" cy="646844"/>
          </a:xfrm>
          <a:prstGeom prst="rect">
            <a:avLst/>
          </a:prstGeom>
        </p:spPr>
        <p:txBody>
          <a:bodyPr lIns="0" tIns="0" rIns="0" bIns="0" anchor="ctr">
            <a:normAutofit/>
          </a:bodyPr>
          <a:lstStyle>
            <a:lvl1pPr>
              <a:defRPr sz="2800" b="1" i="0">
                <a:solidFill>
                  <a:schemeClr val="tx1"/>
                </a:solidFill>
                <a:latin typeface="Arial" pitchFamily="34" charset="0"/>
                <a:cs typeface="Arial" pitchFamily="34" charset="0"/>
              </a:defRPr>
            </a:lvl1pPr>
          </a:lstStyle>
          <a:p>
            <a:r>
              <a:rPr lang="en-US" dirty="0"/>
              <a:t>Click to edit </a:t>
            </a:r>
            <a:r>
              <a:rPr lang="en-US" dirty="0" smtClean="0"/>
              <a:t>slide “Title”</a:t>
            </a:r>
            <a:endParaRPr lang="en-US" dirty="0"/>
          </a:p>
        </p:txBody>
      </p:sp>
    </p:spTree>
    <p:extLst>
      <p:ext uri="{BB962C8B-B14F-4D97-AF65-F5344CB8AC3E}">
        <p14:creationId xmlns:p14="http://schemas.microsoft.com/office/powerpoint/2010/main" val="3941240655"/>
      </p:ext>
    </p:extLst>
  </p:cSld>
  <p:clrMapOvr>
    <a:masterClrMapping/>
  </p:clrMapOv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cSld name="Title Slide">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5F58E15-0FA4-4D8E-96B0-65302DA98CAE}"/>
              </a:ext>
            </a:extLst>
          </p:cNvPr>
          <p:cNvGrpSpPr/>
          <p:nvPr userDrawn="1"/>
        </p:nvGrpSpPr>
        <p:grpSpPr>
          <a:xfrm>
            <a:off x="5303362" y="8575"/>
            <a:ext cx="6888638" cy="6569495"/>
            <a:chOff x="5078520" y="116690"/>
            <a:chExt cx="6921801" cy="6663379"/>
          </a:xfrm>
        </p:grpSpPr>
        <p:pic>
          <p:nvPicPr>
            <p:cNvPr id="12" name="Picture 2" descr="https://i2.wp.com/planetaria.ca/wp-content/uploads/2018/12/46052106421_e61d0c7008_k.jpg">
              <a:extLst>
                <a:ext uri="{FF2B5EF4-FFF2-40B4-BE49-F238E27FC236}">
                  <a16:creationId xmlns:a16="http://schemas.microsoft.com/office/drawing/2014/main" id="{946EEBEC-B5A7-43CA-815F-1083524176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 t="29510" r="61874" b="33851"/>
            <a:stretch/>
          </p:blipFill>
          <p:spPr bwMode="auto">
            <a:xfrm>
              <a:off x="5078520" y="116690"/>
              <a:ext cx="6921801" cy="6663379"/>
            </a:xfrm>
            <a:prstGeom prst="snip2DiagRect">
              <a:avLst>
                <a:gd name="adj1" fmla="val 48932"/>
                <a:gd name="adj2" fmla="val 0"/>
              </a:avLst>
            </a:prstGeom>
            <a:solidFill>
              <a:srgbClr val="FFFFFF">
                <a:shade val="85000"/>
              </a:srgbClr>
            </a:solidFill>
            <a:ln w="88900" cap="sq">
              <a:no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Picture 6" descr="https://s1.cdn.autoevolution.com/images/news/watch-chinese-satellite-shoot-rocket-launch-from-300-miles-up-128474_1.jpg">
              <a:extLst>
                <a:ext uri="{FF2B5EF4-FFF2-40B4-BE49-F238E27FC236}">
                  <a16:creationId xmlns:a16="http://schemas.microsoft.com/office/drawing/2014/main" id="{FA392E74-7A9F-4C96-A285-971CE3CA83B4}"/>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25395" b="74032" l="31925" r="70268">
                          <a14:foregroundMark x1="46385" y1="72453" x2="52478" y2="67001"/>
                        </a14:backgroundRemoval>
                      </a14:imgEffect>
                    </a14:imgLayer>
                  </a14:imgProps>
                </a:ext>
                <a:ext uri="{28A0092B-C50C-407E-A947-70E740481C1C}">
                  <a14:useLocalDpi xmlns:a14="http://schemas.microsoft.com/office/drawing/2010/main" val="0"/>
                </a:ext>
              </a:extLst>
            </a:blip>
            <a:srcRect l="31669" t="24277" r="28705" b="20266"/>
            <a:stretch/>
          </p:blipFill>
          <p:spPr bwMode="auto">
            <a:xfrm rot="358953">
              <a:off x="8615191" y="1420412"/>
              <a:ext cx="1339911" cy="106212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ctrTitle"/>
          </p:nvPr>
        </p:nvSpPr>
        <p:spPr>
          <a:xfrm>
            <a:off x="462673" y="288824"/>
            <a:ext cx="9392205" cy="1131159"/>
          </a:xfrm>
          <a:ln>
            <a:noFill/>
          </a:ln>
        </p:spPr>
        <p:txBody>
          <a:bodyPr/>
          <a:lstStyle>
            <a:lvl1pPr algn="l">
              <a:defRPr sz="4000" b="0" i="0">
                <a:solidFill>
                  <a:schemeClr val="bg1"/>
                </a:solidFill>
                <a:latin typeface="+mj-lt"/>
                <a:cs typeface="Arial"/>
              </a:defRPr>
            </a:lvl1pPr>
          </a:lstStyle>
          <a:p>
            <a:r>
              <a:rPr lang="en-US" dirty="0"/>
              <a:t>Click to edit Master title style</a:t>
            </a:r>
          </a:p>
        </p:txBody>
      </p:sp>
      <p:sp>
        <p:nvSpPr>
          <p:cNvPr id="3" name="Subtitle 2"/>
          <p:cNvSpPr>
            <a:spLocks noGrp="1"/>
          </p:cNvSpPr>
          <p:nvPr>
            <p:ph type="subTitle" idx="1"/>
          </p:nvPr>
        </p:nvSpPr>
        <p:spPr>
          <a:xfrm>
            <a:off x="337957" y="4135966"/>
            <a:ext cx="4820819" cy="1225253"/>
          </a:xfrm>
          <a:ln>
            <a:noFill/>
          </a:ln>
        </p:spPr>
        <p:txBody>
          <a:bodyPr>
            <a:normAutofit/>
          </a:bodyPr>
          <a:lstStyle>
            <a:lvl1pPr marL="0" indent="0" algn="l">
              <a:buNone/>
              <a:defRPr sz="2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Footer Placeholder 4"/>
          <p:cNvSpPr>
            <a:spLocks noGrp="1"/>
          </p:cNvSpPr>
          <p:nvPr>
            <p:ph type="ftr" sz="quarter" idx="11"/>
          </p:nvPr>
        </p:nvSpPr>
        <p:spPr>
          <a:xfrm>
            <a:off x="0" y="6626096"/>
            <a:ext cx="12192000" cy="223329"/>
          </a:xfrm>
          <a:prstGeom prst="rect">
            <a:avLst/>
          </a:prstGeom>
        </p:spPr>
        <p:txBody>
          <a:bodyPr/>
          <a:lstStyle>
            <a:lvl1pPr>
              <a:defRPr sz="700">
                <a:solidFill>
                  <a:schemeClr val="bg1">
                    <a:lumMod val="95000"/>
                  </a:schemeClr>
                </a:solidFill>
              </a:defRPr>
            </a:lvl1pPr>
          </a:lstStyle>
          <a:p>
            <a:pPr defTabSz="914400" fontAlgn="base">
              <a:spcBef>
                <a:spcPct val="0"/>
              </a:spcBef>
              <a:spcAft>
                <a:spcPct val="0"/>
              </a:spcAft>
              <a:defRPr/>
            </a:pPr>
            <a:r>
              <a:rPr lang="en-US" kern="0" dirty="0">
                <a:solidFill>
                  <a:prstClr val="white"/>
                </a:solidFill>
              </a:rPr>
              <a:t>The technical data in this document is controlled under the U.S. Export Regulations. Release to foreign persons require an EAR export authorization of ECCN Category 9E515. This technology is exported under license exception Strategic Trade Authorization (STA) per §740.20 or GOV per §740.11.</a:t>
            </a:r>
          </a:p>
          <a:p>
            <a:pPr defTabSz="914400" fontAlgn="base">
              <a:spcBef>
                <a:spcPct val="0"/>
              </a:spcBef>
              <a:spcAft>
                <a:spcPct val="0"/>
              </a:spcAft>
              <a:defRPr/>
            </a:pPr>
            <a:endParaRPr lang="en-US" sz="600" dirty="0">
              <a:solidFill>
                <a:prstClr val="white">
                  <a:lumMod val="95000"/>
                </a:prstClr>
              </a:solidFill>
            </a:endParaRPr>
          </a:p>
        </p:txBody>
      </p:sp>
      <p:sp>
        <p:nvSpPr>
          <p:cNvPr id="4" name="Slide Number Placeholder 3"/>
          <p:cNvSpPr>
            <a:spLocks noGrp="1"/>
          </p:cNvSpPr>
          <p:nvPr>
            <p:ph type="sldNum" sz="quarter" idx="12"/>
          </p:nvPr>
        </p:nvSpPr>
        <p:spPr/>
        <p:txBody>
          <a:bodyPr/>
          <a:lstStyle/>
          <a:p>
            <a:pPr defTabSz="914400" fontAlgn="base">
              <a:spcBef>
                <a:spcPct val="0"/>
              </a:spcBef>
              <a:spcAft>
                <a:spcPct val="0"/>
              </a:spcAft>
              <a:defRPr/>
            </a:pPr>
            <a:fld id="{30DF542C-FC69-4885-BB89-B2986021DD27}" type="slidenum">
              <a:rPr lang="en-US" smtClean="0">
                <a:solidFill>
                  <a:prstClr val="black">
                    <a:tint val="75000"/>
                  </a:prstClr>
                </a:solidFill>
              </a:rPr>
              <a:pPr defTabSz="914400" fontAlgn="base">
                <a:spcBef>
                  <a:spcPct val="0"/>
                </a:spcBef>
                <a:spcAft>
                  <a:spcPct val="0"/>
                </a:spcAft>
                <a:defRPr/>
              </a:pPr>
              <a:t>‹#›</a:t>
            </a:fld>
            <a:endParaRPr lang="en-US" dirty="0">
              <a:solidFill>
                <a:prstClr val="black">
                  <a:tint val="75000"/>
                </a:prstClr>
              </a:solidFill>
            </a:endParaRPr>
          </a:p>
        </p:txBody>
      </p:sp>
    </p:spTree>
    <p:extLst>
      <p:ext uri="{BB962C8B-B14F-4D97-AF65-F5344CB8AC3E}">
        <p14:creationId xmlns:p14="http://schemas.microsoft.com/office/powerpoint/2010/main" val="18289356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97407" y="1076666"/>
            <a:ext cx="10943749" cy="1508105"/>
          </a:xfrm>
        </p:spPr>
        <p:txBody>
          <a:bodyPr wrap="square">
            <a:spAutoFit/>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3"/>
          <p:cNvSpPr>
            <a:spLocks noGrp="1"/>
          </p:cNvSpPr>
          <p:nvPr>
            <p:ph type="title"/>
          </p:nvPr>
        </p:nvSpPr>
        <p:spPr>
          <a:xfrm>
            <a:off x="203201" y="25400"/>
            <a:ext cx="10763974" cy="642938"/>
          </a:xfrm>
        </p:spPr>
        <p:txBody>
          <a:bodyPr/>
          <a:lstStyle>
            <a:lvl1pPr>
              <a:defRPr sz="28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6" name="Slide Number Placeholder 4"/>
          <p:cNvSpPr>
            <a:spLocks noGrp="1"/>
          </p:cNvSpPr>
          <p:nvPr>
            <p:ph type="sldNum" sz="quarter" idx="12"/>
          </p:nvPr>
        </p:nvSpPr>
        <p:spPr>
          <a:xfrm>
            <a:off x="11335539" y="6570664"/>
            <a:ext cx="856461" cy="287337"/>
          </a:xfrm>
        </p:spPr>
        <p:txBody>
          <a:bodyPr/>
          <a:lstStyle>
            <a:lvl1pPr>
              <a:defRPr>
                <a:latin typeface="+mn-lt"/>
              </a:defRPr>
            </a:lvl1pPr>
          </a:lstStyle>
          <a:p>
            <a:pPr>
              <a:defRPr/>
            </a:pPr>
            <a:fld id="{0B0D5911-593C-4B7A-998F-6DBC76EF3BD7}" type="slidenum">
              <a:rPr lang="en-US" smtClean="0">
                <a:solidFill>
                  <a:prstClr val="black">
                    <a:tint val="75000"/>
                  </a:prstClr>
                </a:solidFill>
              </a:rPr>
              <a:pPr>
                <a:defRPr/>
              </a:pPr>
              <a:t>‹#›</a:t>
            </a:fld>
            <a:endParaRPr lang="en-US" dirty="0">
              <a:solidFill>
                <a:prstClr val="black">
                  <a:tint val="75000"/>
                </a:prstClr>
              </a:solidFill>
            </a:endParaRPr>
          </a:p>
        </p:txBody>
      </p:sp>
      <p:sp>
        <p:nvSpPr>
          <p:cNvPr id="5" name="Footer Placeholder 4"/>
          <p:cNvSpPr>
            <a:spLocks noGrp="1"/>
          </p:cNvSpPr>
          <p:nvPr>
            <p:ph type="ftr" sz="quarter" idx="11"/>
          </p:nvPr>
        </p:nvSpPr>
        <p:spPr>
          <a:xfrm>
            <a:off x="0" y="6626096"/>
            <a:ext cx="12192000" cy="223329"/>
          </a:xfrm>
          <a:prstGeom prst="rect">
            <a:avLst/>
          </a:prstGeom>
        </p:spPr>
        <p:txBody>
          <a:bodyPr/>
          <a:lstStyle>
            <a:lvl1pPr>
              <a:defRPr sz="700">
                <a:solidFill>
                  <a:schemeClr val="tx1"/>
                </a:solidFill>
              </a:defRPr>
            </a:lvl1pPr>
          </a:lstStyle>
          <a:p>
            <a:pPr defTabSz="914400" fontAlgn="base">
              <a:spcBef>
                <a:spcPct val="0"/>
              </a:spcBef>
              <a:spcAft>
                <a:spcPct val="0"/>
              </a:spcAft>
              <a:defRPr/>
            </a:pPr>
            <a:r>
              <a:rPr lang="en-US" kern="0"/>
              <a:t>The technical data in this document is controlled under the U.S. Export Regulations. Release to foreign persons require an EAR export authorization of ECCN Category 9E515. This technology is exported under license exception Strategic Trade Authorization (STA) per §740.20 or GOV per §740.11.</a:t>
            </a:r>
          </a:p>
          <a:p>
            <a:pPr defTabSz="914400" fontAlgn="base">
              <a:spcBef>
                <a:spcPct val="0"/>
              </a:spcBef>
              <a:spcAft>
                <a:spcPct val="0"/>
              </a:spcAft>
              <a:defRPr/>
            </a:pPr>
            <a:endParaRPr lang="en-US" sz="600" dirty="0"/>
          </a:p>
        </p:txBody>
      </p:sp>
    </p:spTree>
    <p:extLst>
      <p:ext uri="{BB962C8B-B14F-4D97-AF65-F5344CB8AC3E}">
        <p14:creationId xmlns:p14="http://schemas.microsoft.com/office/powerpoint/2010/main" val="39054134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lvl1pPr algn="l" rtl="0" eaLnBrk="1" fontAlgn="base" hangingPunct="1">
              <a:spcBef>
                <a:spcPct val="0"/>
              </a:spcBef>
              <a:spcAft>
                <a:spcPct val="0"/>
              </a:spcAft>
              <a:defRPr lang="en-US" sz="2800" dirty="0">
                <a:solidFill>
                  <a:schemeClr val="tx1"/>
                </a:solidFill>
                <a:latin typeface="Arial" panose="020B0604020202020204" pitchFamily="34" charset="0"/>
                <a:ea typeface="ＭＳ Ｐゴシック" charset="0"/>
                <a:cs typeface="Arial" panose="020B0604020202020204" pitchFamily="34" charset="0"/>
              </a:defRPr>
            </a:lvl1p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pPr defTabSz="914400" fontAlgn="base">
              <a:spcBef>
                <a:spcPct val="0"/>
              </a:spcBef>
              <a:spcAft>
                <a:spcPct val="0"/>
              </a:spcAft>
              <a:defRPr/>
            </a:pPr>
            <a:fld id="{30DF542C-FC69-4885-BB89-B2986021DD27}" type="slidenum">
              <a:rPr lang="en-US" smtClean="0">
                <a:solidFill>
                  <a:prstClr val="black">
                    <a:tint val="75000"/>
                  </a:prstClr>
                </a:solidFill>
              </a:rPr>
              <a:pPr defTabSz="914400" fontAlgn="base">
                <a:spcBef>
                  <a:spcPct val="0"/>
                </a:spcBef>
                <a:spcAft>
                  <a:spcPct val="0"/>
                </a:spcAft>
                <a:defRPr/>
              </a:pPr>
              <a:t>‹#›</a:t>
            </a:fld>
            <a:endParaRPr lang="en-US" dirty="0">
              <a:solidFill>
                <a:prstClr val="black">
                  <a:tint val="75000"/>
                </a:prstClr>
              </a:solidFill>
            </a:endParaRPr>
          </a:p>
        </p:txBody>
      </p:sp>
      <p:sp>
        <p:nvSpPr>
          <p:cNvPr id="4" name="Footer Placeholder 4"/>
          <p:cNvSpPr>
            <a:spLocks noGrp="1"/>
          </p:cNvSpPr>
          <p:nvPr>
            <p:ph type="ftr" sz="quarter" idx="11"/>
          </p:nvPr>
        </p:nvSpPr>
        <p:spPr>
          <a:xfrm>
            <a:off x="0" y="6626096"/>
            <a:ext cx="12192000" cy="223329"/>
          </a:xfrm>
          <a:prstGeom prst="rect">
            <a:avLst/>
          </a:prstGeom>
        </p:spPr>
        <p:txBody>
          <a:bodyPr/>
          <a:lstStyle>
            <a:lvl1pPr>
              <a:defRPr sz="700">
                <a:solidFill>
                  <a:schemeClr val="tx1"/>
                </a:solidFill>
              </a:defRPr>
            </a:lvl1pPr>
          </a:lstStyle>
          <a:p>
            <a:pPr defTabSz="914400" fontAlgn="base">
              <a:spcBef>
                <a:spcPct val="0"/>
              </a:spcBef>
              <a:spcAft>
                <a:spcPct val="0"/>
              </a:spcAft>
              <a:defRPr/>
            </a:pPr>
            <a:r>
              <a:rPr lang="en-US" kern="0"/>
              <a:t>The technical data in this document is controlled under the U.S. Export Regulations. Release to foreign persons require an EAR export authorization of ECCN Category 9E515. This technology is exported under license exception Strategic Trade Authorization (STA) per §740.20 or GOV per §740.11.</a:t>
            </a:r>
          </a:p>
          <a:p>
            <a:pPr defTabSz="914400" fontAlgn="base">
              <a:spcBef>
                <a:spcPct val="0"/>
              </a:spcBef>
              <a:spcAft>
                <a:spcPct val="0"/>
              </a:spcAft>
              <a:defRPr/>
            </a:pPr>
            <a:endParaRPr lang="en-US" sz="600" dirty="0"/>
          </a:p>
        </p:txBody>
      </p:sp>
    </p:spTree>
    <p:extLst>
      <p:ext uri="{BB962C8B-B14F-4D97-AF65-F5344CB8AC3E}">
        <p14:creationId xmlns:p14="http://schemas.microsoft.com/office/powerpoint/2010/main" val="24739468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3B50E4-3604-4401-8EC6-704C051685A3}" type="datetimeFigureOut">
              <a:rPr lang="en-US" smtClean="0"/>
              <a:t>1/28/2021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3A14D6-5570-4FF8-87A5-07CD13C3C7EB}" type="slidenum">
              <a:rPr lang="en-US" smtClean="0"/>
              <a:t>‹#›</a:t>
            </a:fld>
            <a:endParaRPr lang="en-US"/>
          </a:p>
        </p:txBody>
      </p:sp>
    </p:spTree>
    <p:extLst>
      <p:ext uri="{BB962C8B-B14F-4D97-AF65-F5344CB8AC3E}">
        <p14:creationId xmlns:p14="http://schemas.microsoft.com/office/powerpoint/2010/main" val="1954390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Lines">
    <p:spTree>
      <p:nvGrpSpPr>
        <p:cNvPr id="1" name=""/>
        <p:cNvGrpSpPr/>
        <p:nvPr/>
      </p:nvGrpSpPr>
      <p:grpSpPr>
        <a:xfrm>
          <a:off x="0" y="0"/>
          <a:ext cx="0" cy="0"/>
          <a:chOff x="0" y="0"/>
          <a:chExt cx="0" cy="0"/>
        </a:xfrm>
      </p:grpSpPr>
      <p:sp>
        <p:nvSpPr>
          <p:cNvPr id="5" name="Title 1"/>
          <p:cNvSpPr>
            <a:spLocks noGrp="1"/>
          </p:cNvSpPr>
          <p:nvPr>
            <p:ph type="title"/>
          </p:nvPr>
        </p:nvSpPr>
        <p:spPr>
          <a:xfrm>
            <a:off x="1524000" y="1029556"/>
            <a:ext cx="10287000" cy="494444"/>
          </a:xfrm>
          <a:prstGeom prst="rect">
            <a:avLst/>
          </a:prstGeom>
        </p:spPr>
        <p:txBody>
          <a:bodyPr lIns="64291" tIns="32146" rIns="64291" bIns="32146"/>
          <a:lstStyle>
            <a:lvl1pPr>
              <a:defRPr sz="2000">
                <a:latin typeface="Arial" pitchFamily="34" charset="0"/>
                <a:cs typeface="Arial" pitchFamily="34" charset="0"/>
              </a:defRPr>
            </a:lvl1pPr>
          </a:lstStyle>
          <a:p>
            <a:r>
              <a:rPr lang="en-US" dirty="0"/>
              <a:t>Click to edit Master title style</a:t>
            </a:r>
          </a:p>
        </p:txBody>
      </p:sp>
      <p:sp>
        <p:nvSpPr>
          <p:cNvPr id="6" name="Content Placeholder 2"/>
          <p:cNvSpPr>
            <a:spLocks noGrp="1"/>
          </p:cNvSpPr>
          <p:nvPr>
            <p:ph idx="1"/>
          </p:nvPr>
        </p:nvSpPr>
        <p:spPr>
          <a:xfrm>
            <a:off x="406400" y="1676400"/>
            <a:ext cx="11404600" cy="4495800"/>
          </a:xfrm>
          <a:prstGeom prst="rect">
            <a:avLst/>
          </a:prstGeom>
        </p:spPr>
        <p:txBody>
          <a:bodyPr lIns="64291" tIns="32146" rIns="64291" bIns="32146"/>
          <a:lstStyle>
            <a:lvl1pPr>
              <a:buSzPct val="100000"/>
              <a:defRPr sz="2000">
                <a:latin typeface="Arial" pitchFamily="34" charset="0"/>
                <a:cs typeface="Arial" pitchFamily="34" charset="0"/>
              </a:defRPr>
            </a:lvl1pPr>
            <a:lvl2pPr marL="803520" indent="-303552">
              <a:buSzPct val="100000"/>
              <a:buFont typeface="Arial"/>
              <a:buChar char="•"/>
              <a:defRPr sz="2000">
                <a:latin typeface="Arial" pitchFamily="34" charset="0"/>
                <a:cs typeface="Arial" pitchFamily="34" charset="0"/>
              </a:defRPr>
            </a:lvl2pPr>
            <a:lvl3pPr marL="1083637" indent="-271188">
              <a:buSzPct val="100000"/>
              <a:buFont typeface="Arial"/>
              <a:buChar char="•"/>
              <a:defRPr sz="2000">
                <a:latin typeface="Arial" pitchFamily="34" charset="0"/>
                <a:cs typeface="Arial" pitchFamily="34" charset="0"/>
              </a:defRPr>
            </a:lvl3pPr>
            <a:lvl4pPr marL="1374911" indent="-249983">
              <a:buSzPct val="100000"/>
              <a:buFont typeface="Arial"/>
              <a:buChar char="•"/>
              <a:defRPr sz="2000">
                <a:latin typeface="Arial" pitchFamily="34" charset="0"/>
                <a:cs typeface="Arial" pitchFamily="34" charset="0"/>
              </a:defRPr>
            </a:lvl4pPr>
            <a:lvl5pPr marL="1676231" indent="-238825">
              <a:buSzPct val="100000"/>
              <a:buFont typeface="Arial"/>
              <a:buChar char="•"/>
              <a:defRPr sz="20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87042074"/>
      </p:ext>
    </p:extLst>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68F1284-F8C6-4317-8B57-90AA22203013}" type="datetimeFigureOut">
              <a:rPr lang="en-US" smtClean="0"/>
              <a:t>1/28/2021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7562958-B08B-4C36-8324-E2C669981879}" type="slidenum">
              <a:rPr lang="en-US" smtClean="0"/>
              <a:t>‹#›</a:t>
            </a:fld>
            <a:endParaRPr lang="en-US"/>
          </a:p>
        </p:txBody>
      </p:sp>
    </p:spTree>
    <p:extLst>
      <p:ext uri="{BB962C8B-B14F-4D97-AF65-F5344CB8AC3E}">
        <p14:creationId xmlns:p14="http://schemas.microsoft.com/office/powerpoint/2010/main" val="868324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68F1284-F8C6-4317-8B57-90AA22203013}" type="datetimeFigureOut">
              <a:rPr lang="en-US" smtClean="0"/>
              <a:t>1/28/2021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7562958-B08B-4C36-8324-E2C669981879}" type="slidenum">
              <a:rPr lang="en-US" smtClean="0"/>
              <a:t>‹#›</a:t>
            </a:fld>
            <a:endParaRPr lang="en-US"/>
          </a:p>
        </p:txBody>
      </p:sp>
    </p:spTree>
    <p:extLst>
      <p:ext uri="{BB962C8B-B14F-4D97-AF65-F5344CB8AC3E}">
        <p14:creationId xmlns:p14="http://schemas.microsoft.com/office/powerpoint/2010/main" val="2477692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68F1284-F8C6-4317-8B57-90AA22203013}" type="datetimeFigureOut">
              <a:rPr lang="en-US" smtClean="0"/>
              <a:t>1/28/2021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7562958-B08B-4C36-8324-E2C669981879}" type="slidenum">
              <a:rPr lang="en-US" smtClean="0"/>
              <a:t>‹#›</a:t>
            </a:fld>
            <a:endParaRPr lang="en-US"/>
          </a:p>
        </p:txBody>
      </p:sp>
    </p:spTree>
    <p:extLst>
      <p:ext uri="{BB962C8B-B14F-4D97-AF65-F5344CB8AC3E}">
        <p14:creationId xmlns:p14="http://schemas.microsoft.com/office/powerpoint/2010/main" val="379599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68F1284-F8C6-4317-8B57-90AA22203013}" type="datetimeFigureOut">
              <a:rPr lang="en-US" smtClean="0"/>
              <a:t>1/28/2021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7562958-B08B-4C36-8324-E2C669981879}" type="slidenum">
              <a:rPr lang="en-US" smtClean="0"/>
              <a:t>‹#›</a:t>
            </a:fld>
            <a:endParaRPr lang="en-US"/>
          </a:p>
        </p:txBody>
      </p:sp>
    </p:spTree>
    <p:extLst>
      <p:ext uri="{BB962C8B-B14F-4D97-AF65-F5344CB8AC3E}">
        <p14:creationId xmlns:p14="http://schemas.microsoft.com/office/powerpoint/2010/main" val="1062991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68F1284-F8C6-4317-8B57-90AA22203013}" type="datetimeFigureOut">
              <a:rPr lang="en-US" smtClean="0"/>
              <a:t>1/28/2021</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7562958-B08B-4C36-8324-E2C669981879}" type="slidenum">
              <a:rPr lang="en-US" smtClean="0"/>
              <a:t>‹#›</a:t>
            </a:fld>
            <a:endParaRPr lang="en-US"/>
          </a:p>
        </p:txBody>
      </p:sp>
    </p:spTree>
    <p:extLst>
      <p:ext uri="{BB962C8B-B14F-4D97-AF65-F5344CB8AC3E}">
        <p14:creationId xmlns:p14="http://schemas.microsoft.com/office/powerpoint/2010/main" val="1278180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68F1284-F8C6-4317-8B57-90AA22203013}" type="datetimeFigureOut">
              <a:rPr lang="en-US" smtClean="0"/>
              <a:t>1/28/2021</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7562958-B08B-4C36-8324-E2C669981879}" type="slidenum">
              <a:rPr lang="en-US" smtClean="0"/>
              <a:t>‹#›</a:t>
            </a:fld>
            <a:endParaRPr lang="en-US"/>
          </a:p>
        </p:txBody>
      </p:sp>
    </p:spTree>
    <p:extLst>
      <p:ext uri="{BB962C8B-B14F-4D97-AF65-F5344CB8AC3E}">
        <p14:creationId xmlns:p14="http://schemas.microsoft.com/office/powerpoint/2010/main" val="40694917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slideLayout" Target="../slideLayouts/slideLayout17.xml"/><Relationship Id="rId7" Type="http://schemas.openxmlformats.org/officeDocument/2006/relationships/image" Target="../media/image3.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3.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theme" Target="../theme/theme4.xml"/><Relationship Id="rId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03202" y="25400"/>
            <a:ext cx="8733367" cy="6429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06917" y="1143000"/>
            <a:ext cx="11582400" cy="11541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4"/>
          </p:nvPr>
        </p:nvSpPr>
        <p:spPr>
          <a:xfrm>
            <a:off x="11317500" y="6578070"/>
            <a:ext cx="878733" cy="275890"/>
          </a:xfrm>
          <a:prstGeom prst="rect">
            <a:avLst/>
          </a:prstGeom>
        </p:spPr>
        <p:txBody>
          <a:bodyPr vert="horz" wrap="square" lIns="91440" tIns="45720" rIns="91440" bIns="45720" rtlCol="0" anchor="ctr">
            <a:noAutofit/>
          </a:bodyPr>
          <a:lstStyle>
            <a:lvl1pPr algn="r">
              <a:defRPr sz="600">
                <a:solidFill>
                  <a:schemeClr val="tx1">
                    <a:tint val="75000"/>
                  </a:schemeClr>
                </a:solidFill>
                <a:latin typeface="+mn-lt"/>
                <a:ea typeface="ＭＳ Ｐゴシック" charset="0"/>
                <a:cs typeface="ＭＳ Ｐゴシック" charset="0"/>
              </a:defRPr>
            </a:lvl1pPr>
          </a:lstStyle>
          <a:p>
            <a:pPr fontAlgn="base">
              <a:spcBef>
                <a:spcPct val="0"/>
              </a:spcBef>
              <a:spcAft>
                <a:spcPct val="0"/>
              </a:spcAft>
              <a:defRPr/>
            </a:pPr>
            <a:fld id="{30DF542C-FC69-4885-BB89-B2986021DD27}" type="slidenum">
              <a:rPr lang="en-US" smtClean="0">
                <a:solidFill>
                  <a:prstClr val="black">
                    <a:tint val="75000"/>
                  </a:prstClr>
                </a:solidFill>
              </a:rPr>
              <a:pPr fontAlgn="base">
                <a:spcBef>
                  <a:spcPct val="0"/>
                </a:spcBef>
                <a:spcAft>
                  <a:spcPct val="0"/>
                </a:spcAft>
                <a:defRPr/>
              </a:pPr>
              <a:t>‹#›</a:t>
            </a:fld>
            <a:endParaRPr lang="en-US" dirty="0">
              <a:solidFill>
                <a:prstClr val="black">
                  <a:tint val="75000"/>
                </a:prstClr>
              </a:solidFill>
            </a:endParaRPr>
          </a:p>
        </p:txBody>
      </p:sp>
      <p:sp>
        <p:nvSpPr>
          <p:cNvPr id="1033" name="Rectangle 8"/>
          <p:cNvSpPr>
            <a:spLocks noChangeArrowheads="1"/>
          </p:cNvSpPr>
          <p:nvPr/>
        </p:nvSpPr>
        <p:spPr bwMode="auto">
          <a:xfrm rot="10800000" flipH="1">
            <a:off x="3864" y="876436"/>
            <a:ext cx="12187767" cy="26855"/>
          </a:xfrm>
          <a:prstGeom prst="rect">
            <a:avLst/>
          </a:prstGeom>
          <a:solidFill>
            <a:srgbClr val="800000"/>
          </a:solidFill>
          <a:ln w="9525">
            <a:solidFill>
              <a:srgbClr val="800000"/>
            </a:solidFill>
            <a:miter lim="800000"/>
            <a:headEnd/>
            <a:tailEnd/>
          </a:ln>
        </p:spPr>
        <p:txBody>
          <a:bodyPr wrap="none" anchor="ctr"/>
          <a:lstStyle/>
          <a:p>
            <a:pPr defTabSz="685800" fontAlgn="base">
              <a:spcBef>
                <a:spcPct val="0"/>
              </a:spcBef>
              <a:spcAft>
                <a:spcPct val="0"/>
              </a:spcAft>
            </a:pPr>
            <a:endParaRPr lang="en-US" sz="1350" dirty="0">
              <a:solidFill>
                <a:prstClr val="black"/>
              </a:solidFill>
              <a:latin typeface="Arial" pitchFamily="34" charset="0"/>
              <a:ea typeface="ＭＳ Ｐゴシック" pitchFamily="34" charset="-128"/>
            </a:endParaRPr>
          </a:p>
        </p:txBody>
      </p:sp>
      <p:sp>
        <p:nvSpPr>
          <p:cNvPr id="1034" name="Rectangle 7"/>
          <p:cNvSpPr>
            <a:spLocks noChangeArrowheads="1"/>
          </p:cNvSpPr>
          <p:nvPr/>
        </p:nvSpPr>
        <p:spPr bwMode="auto">
          <a:xfrm rot="10800000" flipH="1">
            <a:off x="-2116" y="711203"/>
            <a:ext cx="12198351" cy="145333"/>
          </a:xfrm>
          <a:prstGeom prst="rect">
            <a:avLst/>
          </a:prstGeom>
          <a:gradFill flip="none" rotWithShape="1">
            <a:gsLst>
              <a:gs pos="0">
                <a:schemeClr val="tx2">
                  <a:lumMod val="60000"/>
                  <a:lumOff val="40000"/>
                </a:schemeClr>
              </a:gs>
              <a:gs pos="78000">
                <a:schemeClr val="accent5">
                  <a:lumMod val="75000"/>
                </a:schemeClr>
              </a:gs>
            </a:gsLst>
            <a:lin ang="0" scaled="1"/>
            <a:tileRect/>
          </a:gradFill>
          <a:ln w="9525">
            <a:noFill/>
            <a:miter lim="800000"/>
            <a:headEnd/>
            <a:tailEnd/>
          </a:ln>
        </p:spPr>
        <p:txBody>
          <a:bodyPr rot="10800000" wrap="none" anchor="ctr"/>
          <a:lstStyle/>
          <a:p>
            <a:pPr algn="r" defTabSz="685800" fontAlgn="base">
              <a:spcBef>
                <a:spcPct val="0"/>
              </a:spcBef>
              <a:spcAft>
                <a:spcPct val="0"/>
              </a:spcAft>
            </a:pPr>
            <a:r>
              <a:rPr lang="en-US" sz="825" dirty="0" smtClean="0">
                <a:solidFill>
                  <a:prstClr val="white"/>
                </a:solidFill>
                <a:latin typeface="Helvetica Light"/>
                <a:ea typeface="Helvetica Light"/>
                <a:cs typeface="Helvetica Light"/>
              </a:rPr>
              <a:t>Mars</a:t>
            </a:r>
            <a:r>
              <a:rPr lang="en-US" sz="825" baseline="0" dirty="0" smtClean="0">
                <a:solidFill>
                  <a:prstClr val="white"/>
                </a:solidFill>
                <a:latin typeface="Helvetica Light"/>
                <a:ea typeface="Helvetica Light"/>
                <a:cs typeface="Helvetica Light"/>
              </a:rPr>
              <a:t> Ascent Vehicle</a:t>
            </a:r>
            <a:endParaRPr lang="en-US" sz="825" dirty="0">
              <a:solidFill>
                <a:prstClr val="white"/>
              </a:solidFill>
              <a:latin typeface="Helvetica Light"/>
              <a:ea typeface="Helvetica Light"/>
              <a:cs typeface="Helvetica Light"/>
            </a:endParaRPr>
          </a:p>
        </p:txBody>
      </p:sp>
      <p:pic>
        <p:nvPicPr>
          <p:cNvPr id="12" name="Picture 11" descr="NASA insignia2Color.eps"/>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890354" y="38339"/>
            <a:ext cx="866514" cy="656539"/>
          </a:xfrm>
          <a:prstGeom prst="rect">
            <a:avLst/>
          </a:prstGeom>
        </p:spPr>
      </p:pic>
    </p:spTree>
    <p:extLst>
      <p:ext uri="{BB962C8B-B14F-4D97-AF65-F5344CB8AC3E}">
        <p14:creationId xmlns:p14="http://schemas.microsoft.com/office/powerpoint/2010/main" val="791427866"/>
      </p:ext>
    </p:extLst>
  </p:cSld>
  <p:clrMap bg1="lt1" tx1="dk1" bg2="lt2" tx2="dk2" accent1="accent1" accent2="accent2" accent3="accent3" accent4="accent4" accent5="accent5" accent6="accent6" hlink="hlink" folHlink="folHlink"/>
  <p:sldLayoutIdLst>
    <p:sldLayoutId id="2147483662" r:id="rId1"/>
    <p:sldLayoutId id="2147483682" r:id="rId2"/>
    <p:sldLayoutId id="2147483683" r:id="rId3"/>
  </p:sldLayoutIdLst>
  <p:hf hdr="0" ftr="0" dt="0"/>
  <p:txStyles>
    <p:titleStyle>
      <a:lvl1pPr algn="l" rtl="0" eaLnBrk="1" fontAlgn="base" hangingPunct="1">
        <a:spcBef>
          <a:spcPct val="0"/>
        </a:spcBef>
        <a:spcAft>
          <a:spcPct val="0"/>
        </a:spcAft>
        <a:defRPr sz="2100" b="1">
          <a:solidFill>
            <a:schemeClr val="tx1"/>
          </a:solidFill>
          <a:latin typeface="Arial"/>
          <a:ea typeface="ＭＳ Ｐゴシック" charset="0"/>
          <a:cs typeface="Arial"/>
        </a:defRPr>
      </a:lvl1pPr>
      <a:lvl2pPr algn="l" rtl="0" eaLnBrk="1" fontAlgn="base" hangingPunct="1">
        <a:spcBef>
          <a:spcPct val="0"/>
        </a:spcBef>
        <a:spcAft>
          <a:spcPct val="0"/>
        </a:spcAft>
        <a:defRPr sz="2100">
          <a:solidFill>
            <a:schemeClr val="tx1"/>
          </a:solidFill>
          <a:latin typeface="Helvetica Light" charset="0"/>
          <a:ea typeface="ＭＳ Ｐゴシック" charset="0"/>
          <a:cs typeface="Helvetica Light"/>
        </a:defRPr>
      </a:lvl2pPr>
      <a:lvl3pPr algn="l" rtl="0" eaLnBrk="1" fontAlgn="base" hangingPunct="1">
        <a:spcBef>
          <a:spcPct val="0"/>
        </a:spcBef>
        <a:spcAft>
          <a:spcPct val="0"/>
        </a:spcAft>
        <a:defRPr sz="2100">
          <a:solidFill>
            <a:schemeClr val="tx1"/>
          </a:solidFill>
          <a:latin typeface="Helvetica Light" charset="0"/>
          <a:ea typeface="ＭＳ Ｐゴシック" charset="0"/>
          <a:cs typeface="Helvetica Light"/>
        </a:defRPr>
      </a:lvl3pPr>
      <a:lvl4pPr algn="l" rtl="0" eaLnBrk="1" fontAlgn="base" hangingPunct="1">
        <a:spcBef>
          <a:spcPct val="0"/>
        </a:spcBef>
        <a:spcAft>
          <a:spcPct val="0"/>
        </a:spcAft>
        <a:defRPr sz="2100">
          <a:solidFill>
            <a:schemeClr val="tx1"/>
          </a:solidFill>
          <a:latin typeface="Helvetica Light" charset="0"/>
          <a:ea typeface="ＭＳ Ｐゴシック" charset="0"/>
          <a:cs typeface="Helvetica Light"/>
        </a:defRPr>
      </a:lvl4pPr>
      <a:lvl5pPr algn="l" rtl="0" eaLnBrk="1" fontAlgn="base" hangingPunct="1">
        <a:spcBef>
          <a:spcPct val="0"/>
        </a:spcBef>
        <a:spcAft>
          <a:spcPct val="0"/>
        </a:spcAft>
        <a:defRPr sz="2100">
          <a:solidFill>
            <a:schemeClr val="tx1"/>
          </a:solidFill>
          <a:latin typeface="Helvetica Light" charset="0"/>
          <a:ea typeface="ＭＳ Ｐゴシック" charset="0"/>
          <a:cs typeface="Helvetica Light"/>
        </a:defRPr>
      </a:lvl5pPr>
      <a:lvl6pPr marL="342900" algn="ctr" rtl="0" eaLnBrk="1" fontAlgn="base" hangingPunct="1">
        <a:spcBef>
          <a:spcPct val="0"/>
        </a:spcBef>
        <a:spcAft>
          <a:spcPct val="0"/>
        </a:spcAft>
        <a:defRPr sz="2100">
          <a:solidFill>
            <a:srgbClr val="800000"/>
          </a:solidFill>
          <a:latin typeface="Arial" charset="0"/>
        </a:defRPr>
      </a:lvl6pPr>
      <a:lvl7pPr marL="685800" algn="ctr" rtl="0" eaLnBrk="1" fontAlgn="base" hangingPunct="1">
        <a:spcBef>
          <a:spcPct val="0"/>
        </a:spcBef>
        <a:spcAft>
          <a:spcPct val="0"/>
        </a:spcAft>
        <a:defRPr sz="2100">
          <a:solidFill>
            <a:srgbClr val="800000"/>
          </a:solidFill>
          <a:latin typeface="Arial" charset="0"/>
        </a:defRPr>
      </a:lvl7pPr>
      <a:lvl8pPr marL="1028700" algn="ctr" rtl="0" eaLnBrk="1" fontAlgn="base" hangingPunct="1">
        <a:spcBef>
          <a:spcPct val="0"/>
        </a:spcBef>
        <a:spcAft>
          <a:spcPct val="0"/>
        </a:spcAft>
        <a:defRPr sz="2100">
          <a:solidFill>
            <a:srgbClr val="800000"/>
          </a:solidFill>
          <a:latin typeface="Arial" charset="0"/>
        </a:defRPr>
      </a:lvl8pPr>
      <a:lvl9pPr marL="1371600" algn="ctr" rtl="0" eaLnBrk="1" fontAlgn="base" hangingPunct="1">
        <a:spcBef>
          <a:spcPct val="0"/>
        </a:spcBef>
        <a:spcAft>
          <a:spcPct val="0"/>
        </a:spcAft>
        <a:defRPr sz="2100">
          <a:solidFill>
            <a:srgbClr val="800000"/>
          </a:solidFill>
          <a:latin typeface="Arial" charset="0"/>
        </a:defRPr>
      </a:lvl9pPr>
    </p:titleStyle>
    <p:bodyStyle>
      <a:lvl1pPr marL="257175" indent="-257175" algn="l" rtl="0" eaLnBrk="1" fontAlgn="base" hangingPunct="1">
        <a:spcBef>
          <a:spcPct val="20000"/>
        </a:spcBef>
        <a:spcAft>
          <a:spcPct val="0"/>
        </a:spcAft>
        <a:buChar char="•"/>
        <a:defRPr sz="1500">
          <a:solidFill>
            <a:schemeClr val="tx1"/>
          </a:solidFill>
          <a:latin typeface="Arial"/>
          <a:ea typeface="ＭＳ Ｐゴシック" charset="0"/>
          <a:cs typeface="Arial"/>
        </a:defRPr>
      </a:lvl1pPr>
      <a:lvl2pPr marL="557213" indent="-214313" algn="l" rtl="0" eaLnBrk="1" fontAlgn="base" hangingPunct="1">
        <a:spcBef>
          <a:spcPct val="20000"/>
        </a:spcBef>
        <a:spcAft>
          <a:spcPct val="0"/>
        </a:spcAft>
        <a:buChar char="–"/>
        <a:defRPr sz="1350">
          <a:solidFill>
            <a:schemeClr val="tx1"/>
          </a:solidFill>
          <a:latin typeface="Arial"/>
          <a:ea typeface="ＭＳ Ｐゴシック" charset="-128"/>
          <a:cs typeface="Arial"/>
        </a:defRPr>
      </a:lvl2pPr>
      <a:lvl3pPr marL="857250" indent="-171450" algn="l" rtl="0" eaLnBrk="1" fontAlgn="base" hangingPunct="1">
        <a:spcBef>
          <a:spcPct val="20000"/>
        </a:spcBef>
        <a:spcAft>
          <a:spcPct val="0"/>
        </a:spcAft>
        <a:buChar char="•"/>
        <a:defRPr sz="1200">
          <a:solidFill>
            <a:schemeClr val="tx1"/>
          </a:solidFill>
          <a:latin typeface="Arial"/>
          <a:ea typeface="ＭＳ Ｐゴシック" charset="-128"/>
          <a:cs typeface="Arial"/>
        </a:defRPr>
      </a:lvl3pPr>
      <a:lvl4pPr marL="1200150" indent="-171450" algn="l" rtl="0" eaLnBrk="1" fontAlgn="base" hangingPunct="1">
        <a:spcBef>
          <a:spcPct val="20000"/>
        </a:spcBef>
        <a:spcAft>
          <a:spcPct val="0"/>
        </a:spcAft>
        <a:buChar char="–"/>
        <a:defRPr sz="1050">
          <a:solidFill>
            <a:schemeClr val="tx1"/>
          </a:solidFill>
          <a:latin typeface="Arial"/>
          <a:ea typeface="ＭＳ Ｐゴシック" charset="-128"/>
          <a:cs typeface="Arial"/>
        </a:defRPr>
      </a:lvl4pPr>
      <a:lvl5pPr marL="1543050" indent="-171450" algn="l" rtl="0" eaLnBrk="1" fontAlgn="base" hangingPunct="1">
        <a:spcBef>
          <a:spcPct val="20000"/>
        </a:spcBef>
        <a:spcAft>
          <a:spcPct val="0"/>
        </a:spcAft>
        <a:buChar char="»"/>
        <a:defRPr sz="900">
          <a:solidFill>
            <a:schemeClr val="tx1"/>
          </a:solidFill>
          <a:latin typeface="Arial"/>
          <a:ea typeface="ＭＳ Ｐゴシック" charset="-128"/>
          <a:cs typeface="Arial"/>
        </a:defRPr>
      </a:lvl5pPr>
      <a:lvl6pPr marL="1885950" indent="-171450" algn="l" rtl="0" eaLnBrk="1" fontAlgn="base" hangingPunct="1">
        <a:spcBef>
          <a:spcPct val="20000"/>
        </a:spcBef>
        <a:spcAft>
          <a:spcPct val="0"/>
        </a:spcAft>
        <a:buChar char="»"/>
        <a:defRPr sz="1050">
          <a:solidFill>
            <a:srgbClr val="004080"/>
          </a:solidFill>
          <a:latin typeface="+mn-lt"/>
        </a:defRPr>
      </a:lvl6pPr>
      <a:lvl7pPr marL="2228850" indent="-171450" algn="l" rtl="0" eaLnBrk="1" fontAlgn="base" hangingPunct="1">
        <a:spcBef>
          <a:spcPct val="20000"/>
        </a:spcBef>
        <a:spcAft>
          <a:spcPct val="0"/>
        </a:spcAft>
        <a:buChar char="»"/>
        <a:defRPr sz="1050">
          <a:solidFill>
            <a:srgbClr val="004080"/>
          </a:solidFill>
          <a:latin typeface="+mn-lt"/>
        </a:defRPr>
      </a:lvl7pPr>
      <a:lvl8pPr marL="2571750" indent="-171450" algn="l" rtl="0" eaLnBrk="1" fontAlgn="base" hangingPunct="1">
        <a:spcBef>
          <a:spcPct val="20000"/>
        </a:spcBef>
        <a:spcAft>
          <a:spcPct val="0"/>
        </a:spcAft>
        <a:buChar char="»"/>
        <a:defRPr sz="1050">
          <a:solidFill>
            <a:srgbClr val="004080"/>
          </a:solidFill>
          <a:latin typeface="+mn-lt"/>
        </a:defRPr>
      </a:lvl8pPr>
      <a:lvl9pPr marL="2914650" indent="-171450" algn="l" rtl="0" eaLnBrk="1" fontAlgn="base" hangingPunct="1">
        <a:spcBef>
          <a:spcPct val="20000"/>
        </a:spcBef>
        <a:spcAft>
          <a:spcPct val="0"/>
        </a:spcAft>
        <a:buChar char="»"/>
        <a:defRPr sz="1050">
          <a:solidFill>
            <a:srgbClr val="004080"/>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4250730"/>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1" name="Rectangle 5">
            <a:extLst>
              <a:ext uri="{FF2B5EF4-FFF2-40B4-BE49-F238E27FC236}">
                <a16:creationId xmlns:a16="http://schemas.microsoft.com/office/drawing/2014/main" id="{D7C327FC-AF85-8B43-9E15-E62EB7E70028}"/>
              </a:ext>
            </a:extLst>
          </p:cNvPr>
          <p:cNvSpPr>
            <a:spLocks/>
          </p:cNvSpPr>
          <p:nvPr/>
        </p:nvSpPr>
        <p:spPr bwMode="auto">
          <a:xfrm>
            <a:off x="368300" y="6172203"/>
            <a:ext cx="360891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7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1pPr>
            <a:lvl2pPr marL="742950" indent="-285750" eaLnBrk="0" hangingPunct="0">
              <a:defRPr sz="27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2pPr>
            <a:lvl3pPr marL="1143000" indent="-228600" eaLnBrk="0" hangingPunct="0">
              <a:defRPr sz="27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3pPr>
            <a:lvl4pPr marL="1600200" indent="-228600" eaLnBrk="0" hangingPunct="0">
              <a:defRPr sz="27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4pPr>
            <a:lvl5pPr marL="2057400" indent="-228600" eaLnBrk="0" hangingPunct="0">
              <a:defRPr sz="27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2514600" indent="-228600" algn="ctr" eaLnBrk="0" fontAlgn="base" hangingPunct="0">
              <a:spcBef>
                <a:spcPct val="0"/>
              </a:spcBef>
              <a:spcAft>
                <a:spcPct val="0"/>
              </a:spcAft>
              <a:defRPr sz="27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2971800" indent="-228600" algn="ctr" eaLnBrk="0" fontAlgn="base" hangingPunct="0">
              <a:spcBef>
                <a:spcPct val="0"/>
              </a:spcBef>
              <a:spcAft>
                <a:spcPct val="0"/>
              </a:spcAft>
              <a:defRPr sz="27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3429000" indent="-228600" algn="ctr" eaLnBrk="0" fontAlgn="base" hangingPunct="0">
              <a:spcBef>
                <a:spcPct val="0"/>
              </a:spcBef>
              <a:spcAft>
                <a:spcPct val="0"/>
              </a:spcAft>
              <a:defRPr sz="27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3886200" indent="-228600" algn="ctr" eaLnBrk="0" fontAlgn="base" hangingPunct="0">
              <a:spcBef>
                <a:spcPct val="0"/>
              </a:spcBef>
              <a:spcAft>
                <a:spcPct val="0"/>
              </a:spcAft>
              <a:defRPr sz="27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pPr algn="l" eaLnBrk="1" hangingPunct="1"/>
            <a:r>
              <a:rPr lang="en-US" altLang="en-US" sz="800" dirty="0">
                <a:solidFill>
                  <a:schemeClr val="tx1"/>
                </a:solidFill>
                <a:latin typeface="Helvetica" pitchFamily="2" charset="0"/>
                <a:ea typeface="MS PGothic" panose="020B0600070205080204" pitchFamily="34" charset="-128"/>
                <a:sym typeface="Helvetica Neue" panose="02000503000000020004" pitchFamily="2" charset="0"/>
              </a:rPr>
              <a:t>For More Information, Contact: </a:t>
            </a:r>
            <a:r>
              <a:rPr lang="en-US" altLang="en-US" sz="800" dirty="0" err="1">
                <a:solidFill>
                  <a:schemeClr val="tx1"/>
                </a:solidFill>
                <a:latin typeface="Helvetica" pitchFamily="2" charset="0"/>
                <a:ea typeface="MS PGothic" panose="020B0600070205080204" pitchFamily="34" charset="-128"/>
                <a:sym typeface="Helvetica Neue" panose="02000503000000020004" pitchFamily="2" charset="0"/>
              </a:rPr>
              <a:t>YourEmailHere@jpl.nasa.gov</a:t>
            </a:r>
            <a:endParaRPr lang="en-US" altLang="en-US" sz="800" dirty="0">
              <a:solidFill>
                <a:schemeClr val="tx1"/>
              </a:solidFill>
              <a:latin typeface="Helvetica" pitchFamily="2" charset="0"/>
              <a:ea typeface="MS PGothic" panose="020B0600070205080204" pitchFamily="34" charset="-128"/>
              <a:sym typeface="Helvetica Neue" panose="02000503000000020004" pitchFamily="2" charset="0"/>
            </a:endParaRPr>
          </a:p>
        </p:txBody>
      </p:sp>
      <p:sp>
        <p:nvSpPr>
          <p:cNvPr id="2053" name="Rectangle 7">
            <a:extLst>
              <a:ext uri="{FF2B5EF4-FFF2-40B4-BE49-F238E27FC236}">
                <a16:creationId xmlns:a16="http://schemas.microsoft.com/office/drawing/2014/main" id="{A2201EB3-B4FF-D345-825C-446D39E101D9}"/>
              </a:ext>
            </a:extLst>
          </p:cNvPr>
          <p:cNvSpPr>
            <a:spLocks/>
          </p:cNvSpPr>
          <p:nvPr/>
        </p:nvSpPr>
        <p:spPr bwMode="auto">
          <a:xfrm>
            <a:off x="406402" y="228600"/>
            <a:ext cx="846455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7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1pPr>
            <a:lvl2pPr marL="742950" indent="-285750" eaLnBrk="0" hangingPunct="0">
              <a:defRPr sz="27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2pPr>
            <a:lvl3pPr marL="1143000" indent="-228600" eaLnBrk="0" hangingPunct="0">
              <a:defRPr sz="27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3pPr>
            <a:lvl4pPr marL="1600200" indent="-228600" eaLnBrk="0" hangingPunct="0">
              <a:defRPr sz="27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4pPr>
            <a:lvl5pPr marL="2057400" indent="-228600" eaLnBrk="0" hangingPunct="0">
              <a:defRPr sz="27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2514600" indent="-228600" algn="ctr" eaLnBrk="0" fontAlgn="base" hangingPunct="0">
              <a:spcBef>
                <a:spcPct val="0"/>
              </a:spcBef>
              <a:spcAft>
                <a:spcPct val="0"/>
              </a:spcAft>
              <a:defRPr sz="27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2971800" indent="-228600" algn="ctr" eaLnBrk="0" fontAlgn="base" hangingPunct="0">
              <a:spcBef>
                <a:spcPct val="0"/>
              </a:spcBef>
              <a:spcAft>
                <a:spcPct val="0"/>
              </a:spcAft>
              <a:defRPr sz="27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3429000" indent="-228600" algn="ctr" eaLnBrk="0" fontAlgn="base" hangingPunct="0">
              <a:spcBef>
                <a:spcPct val="0"/>
              </a:spcBef>
              <a:spcAft>
                <a:spcPct val="0"/>
              </a:spcAft>
              <a:defRPr sz="27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3886200" indent="-228600" algn="ctr" eaLnBrk="0" fontAlgn="base" hangingPunct="0">
              <a:spcBef>
                <a:spcPct val="0"/>
              </a:spcBef>
              <a:spcAft>
                <a:spcPct val="0"/>
              </a:spcAft>
              <a:defRPr sz="27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pPr algn="l" eaLnBrk="1" hangingPunct="1"/>
            <a:r>
              <a:rPr lang="en-US" altLang="en-US" sz="1100" dirty="0">
                <a:solidFill>
                  <a:srgbClr val="0A1D5F"/>
                </a:solidFill>
                <a:latin typeface="Helvetica" pitchFamily="2" charset="0"/>
                <a:ea typeface="MS PGothic" panose="020B0600070205080204" pitchFamily="34" charset="-128"/>
                <a:sym typeface="Helvetica Neue" panose="02000503000000020004" pitchFamily="2" charset="0"/>
              </a:rPr>
              <a:t>National Aeronautics and Space Administration</a:t>
            </a:r>
          </a:p>
          <a:p>
            <a:pPr algn="l" eaLnBrk="1" hangingPunct="1"/>
            <a:r>
              <a:rPr lang="en-US" altLang="en-US" sz="1100" dirty="0">
                <a:solidFill>
                  <a:srgbClr val="AB0011"/>
                </a:solidFill>
                <a:latin typeface="Helvetica" pitchFamily="2" charset="0"/>
                <a:ea typeface="MS PGothic" panose="020B0600070205080204" pitchFamily="34" charset="-128"/>
                <a:sym typeface="Helvetica Neue" panose="02000503000000020004" pitchFamily="2" charset="0"/>
              </a:rPr>
              <a:t>Jet Propulsion Laboratory / Marshall Space Flight Center</a:t>
            </a:r>
          </a:p>
        </p:txBody>
      </p:sp>
      <p:sp>
        <p:nvSpPr>
          <p:cNvPr id="2054" name="Rectangle 8">
            <a:extLst>
              <a:ext uri="{FF2B5EF4-FFF2-40B4-BE49-F238E27FC236}">
                <a16:creationId xmlns:a16="http://schemas.microsoft.com/office/drawing/2014/main" id="{1C8F920E-06A5-6B4E-8E9F-D5C51B677481}"/>
              </a:ext>
            </a:extLst>
          </p:cNvPr>
          <p:cNvSpPr>
            <a:spLocks/>
          </p:cNvSpPr>
          <p:nvPr/>
        </p:nvSpPr>
        <p:spPr bwMode="auto">
          <a:xfrm>
            <a:off x="10160001" y="6477000"/>
            <a:ext cx="173566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7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1pPr>
            <a:lvl2pPr marL="742950" indent="-285750" eaLnBrk="0" hangingPunct="0">
              <a:defRPr sz="27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2pPr>
            <a:lvl3pPr marL="1143000" indent="-228600" eaLnBrk="0" hangingPunct="0">
              <a:defRPr sz="27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3pPr>
            <a:lvl4pPr marL="1600200" indent="-228600" eaLnBrk="0" hangingPunct="0">
              <a:defRPr sz="27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4pPr>
            <a:lvl5pPr marL="2057400" indent="-228600" eaLnBrk="0" hangingPunct="0">
              <a:defRPr sz="27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2514600" indent="-228600" algn="ctr" eaLnBrk="0" fontAlgn="base" hangingPunct="0">
              <a:spcBef>
                <a:spcPct val="0"/>
              </a:spcBef>
              <a:spcAft>
                <a:spcPct val="0"/>
              </a:spcAft>
              <a:defRPr sz="27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2971800" indent="-228600" algn="ctr" eaLnBrk="0" fontAlgn="base" hangingPunct="0">
              <a:spcBef>
                <a:spcPct val="0"/>
              </a:spcBef>
              <a:spcAft>
                <a:spcPct val="0"/>
              </a:spcAft>
              <a:defRPr sz="27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3429000" indent="-228600" algn="ctr" eaLnBrk="0" fontAlgn="base" hangingPunct="0">
              <a:spcBef>
                <a:spcPct val="0"/>
              </a:spcBef>
              <a:spcAft>
                <a:spcPct val="0"/>
              </a:spcAft>
              <a:defRPr sz="27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3886200" indent="-228600" algn="ctr" eaLnBrk="0" fontAlgn="base" hangingPunct="0">
              <a:spcBef>
                <a:spcPct val="0"/>
              </a:spcBef>
              <a:spcAft>
                <a:spcPct val="0"/>
              </a:spcAft>
              <a:defRPr sz="27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pPr eaLnBrk="1" hangingPunct="1"/>
            <a:r>
              <a:rPr lang="en-US" altLang="en-US" sz="800">
                <a:solidFill>
                  <a:schemeClr val="tx1"/>
                </a:solidFill>
                <a:latin typeface="Helvetica" pitchFamily="2" charset="0"/>
                <a:ea typeface="MS PGothic" panose="020B0600070205080204" pitchFamily="34" charset="-128"/>
                <a:sym typeface="Helvetica Neue" panose="02000503000000020004" pitchFamily="2" charset="0"/>
              </a:rPr>
              <a:t>MMR_Month -  </a:t>
            </a:r>
            <a:fld id="{5EAC0046-13E3-D042-B1E5-B187C183572A}" type="slidenum">
              <a:rPr lang="en-US" altLang="en-US" sz="800">
                <a:solidFill>
                  <a:schemeClr val="tx1"/>
                </a:solidFill>
                <a:latin typeface="Helvetica" pitchFamily="2" charset="0"/>
                <a:ea typeface="MS PGothic" panose="020B0600070205080204" pitchFamily="34" charset="-128"/>
                <a:sym typeface="Helvetica Neue" panose="02000503000000020004" pitchFamily="2" charset="0"/>
              </a:rPr>
              <a:pPr eaLnBrk="1" hangingPunct="1"/>
              <a:t>‹#›</a:t>
            </a:fld>
            <a:endParaRPr lang="en-US" altLang="en-US" sz="800">
              <a:solidFill>
                <a:schemeClr val="tx1"/>
              </a:solidFill>
              <a:latin typeface="Helvetica" pitchFamily="2" charset="0"/>
              <a:ea typeface="MS PGothic" panose="020B0600070205080204" pitchFamily="34" charset="-128"/>
              <a:sym typeface="Helvetica Neue" panose="02000503000000020004" pitchFamily="2" charset="0"/>
            </a:endParaRPr>
          </a:p>
        </p:txBody>
      </p:sp>
      <p:sp>
        <p:nvSpPr>
          <p:cNvPr id="2055" name="Rectangle 9">
            <a:extLst>
              <a:ext uri="{FF2B5EF4-FFF2-40B4-BE49-F238E27FC236}">
                <a16:creationId xmlns:a16="http://schemas.microsoft.com/office/drawing/2014/main" id="{DA284EA8-FE62-4243-95EC-09E470F83430}"/>
              </a:ext>
            </a:extLst>
          </p:cNvPr>
          <p:cNvSpPr>
            <a:spLocks/>
          </p:cNvSpPr>
          <p:nvPr/>
        </p:nvSpPr>
        <p:spPr bwMode="auto">
          <a:xfrm>
            <a:off x="406402" y="712791"/>
            <a:ext cx="8464551"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7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1pPr>
            <a:lvl2pPr marL="742950" indent="-285750" eaLnBrk="0" hangingPunct="0">
              <a:defRPr sz="27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2pPr>
            <a:lvl3pPr marL="1143000" indent="-228600" eaLnBrk="0" hangingPunct="0">
              <a:defRPr sz="27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3pPr>
            <a:lvl4pPr marL="1600200" indent="-228600" eaLnBrk="0" hangingPunct="0">
              <a:defRPr sz="27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4pPr>
            <a:lvl5pPr marL="2057400" indent="-228600" eaLnBrk="0" hangingPunct="0">
              <a:defRPr sz="27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2514600" indent="-228600" algn="ctr" eaLnBrk="0" fontAlgn="base" hangingPunct="0">
              <a:spcBef>
                <a:spcPct val="0"/>
              </a:spcBef>
              <a:spcAft>
                <a:spcPct val="0"/>
              </a:spcAft>
              <a:defRPr sz="27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2971800" indent="-228600" algn="ctr" eaLnBrk="0" fontAlgn="base" hangingPunct="0">
              <a:spcBef>
                <a:spcPct val="0"/>
              </a:spcBef>
              <a:spcAft>
                <a:spcPct val="0"/>
              </a:spcAft>
              <a:defRPr sz="27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3429000" indent="-228600" algn="ctr" eaLnBrk="0" fontAlgn="base" hangingPunct="0">
              <a:spcBef>
                <a:spcPct val="0"/>
              </a:spcBef>
              <a:spcAft>
                <a:spcPct val="0"/>
              </a:spcAft>
              <a:defRPr sz="27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3886200" indent="-228600" algn="ctr" eaLnBrk="0" fontAlgn="base" hangingPunct="0">
              <a:spcBef>
                <a:spcPct val="0"/>
              </a:spcBef>
              <a:spcAft>
                <a:spcPct val="0"/>
              </a:spcAft>
              <a:defRPr sz="2700">
                <a:solidFill>
                  <a:srgbClr val="000000"/>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pPr algn="l" eaLnBrk="1" hangingPunct="1"/>
            <a:r>
              <a:rPr lang="en-US" altLang="en-US" sz="1100" b="1" i="1" dirty="0">
                <a:solidFill>
                  <a:schemeClr val="tx1"/>
                </a:solidFill>
                <a:latin typeface="Helvetica" pitchFamily="2" charset="0"/>
                <a:ea typeface="MS PGothic" panose="020B0600070205080204" pitchFamily="34" charset="-128"/>
                <a:sym typeface="Helvetica Neue" panose="02000503000000020004" pitchFamily="2" charset="0"/>
              </a:rPr>
              <a:t>Mars Ascent Vehicle Study</a:t>
            </a:r>
          </a:p>
        </p:txBody>
      </p:sp>
      <p:pic>
        <p:nvPicPr>
          <p:cNvPr id="9" name="Picture 3">
            <a:extLst>
              <a:ext uri="{FF2B5EF4-FFF2-40B4-BE49-F238E27FC236}">
                <a16:creationId xmlns:a16="http://schemas.microsoft.com/office/drawing/2014/main" id="{0BBD74DF-88BD-F14E-9B62-2101F532683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059055" y="206430"/>
            <a:ext cx="785812"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 name="Picture 2">
            <a:extLst>
              <a:ext uri="{FF2B5EF4-FFF2-40B4-BE49-F238E27FC236}">
                <a16:creationId xmlns:a16="http://schemas.microsoft.com/office/drawing/2014/main" id="{A9150412-6ED3-CC49-9A70-2FF0AC06E527}"/>
              </a:ext>
            </a:extLst>
          </p:cNvPr>
          <p:cNvPicPr>
            <a:picLocks noChangeAspect="1"/>
          </p:cNvPicPr>
          <p:nvPr userDrawn="1"/>
        </p:nvPicPr>
        <p:blipFill rotWithShape="1">
          <a:blip r:embed="rId8"/>
          <a:srcRect l="27585" t="23891" r="24139" b="14039"/>
          <a:stretch/>
        </p:blipFill>
        <p:spPr>
          <a:xfrm>
            <a:off x="685800" y="990600"/>
            <a:ext cx="533400" cy="685800"/>
          </a:xfrm>
          <a:prstGeom prst="rect">
            <a:avLst/>
          </a:prstGeom>
        </p:spPr>
      </p:pic>
    </p:spTree>
    <p:extLst>
      <p:ext uri="{BB962C8B-B14F-4D97-AF65-F5344CB8AC3E}">
        <p14:creationId xmlns:p14="http://schemas.microsoft.com/office/powerpoint/2010/main" val="146042361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Lst>
  <p:transition/>
  <p:hf sldNum="0" hdr="0" ftr="0" dt="0"/>
  <p:txStyles>
    <p:titleStyle>
      <a:lvl1pPr algn="l" rtl="0" eaLnBrk="0" fontAlgn="base" hangingPunct="0">
        <a:spcBef>
          <a:spcPct val="0"/>
        </a:spcBef>
        <a:spcAft>
          <a:spcPct val="0"/>
        </a:spcAft>
        <a:defRPr sz="2400" i="1">
          <a:solidFill>
            <a:srgbClr val="D40000"/>
          </a:solidFill>
          <a:latin typeface="+mj-lt"/>
          <a:ea typeface="+mj-ea"/>
          <a:cs typeface="+mj-cs"/>
          <a:sym typeface="Helvetica Neue" panose="02000503000000020004" pitchFamily="2" charset="0"/>
        </a:defRPr>
      </a:lvl1pPr>
      <a:lvl2pPr algn="l" rtl="0" eaLnBrk="0" fontAlgn="base" hangingPunct="0">
        <a:spcBef>
          <a:spcPct val="0"/>
        </a:spcBef>
        <a:spcAft>
          <a:spcPct val="0"/>
        </a:spcAft>
        <a:defRPr sz="2400" i="1">
          <a:solidFill>
            <a:srgbClr val="D40000"/>
          </a:solidFill>
          <a:latin typeface="Helvetica Neue" charset="0"/>
          <a:ea typeface="ヒラギノ角ゴ ProN W3" charset="0"/>
          <a:cs typeface="ヒラギノ角ゴ ProN W3" charset="0"/>
          <a:sym typeface="Helvetica Neue" panose="02000503000000020004" pitchFamily="2" charset="0"/>
        </a:defRPr>
      </a:lvl2pPr>
      <a:lvl3pPr algn="l" rtl="0" eaLnBrk="0" fontAlgn="base" hangingPunct="0">
        <a:spcBef>
          <a:spcPct val="0"/>
        </a:spcBef>
        <a:spcAft>
          <a:spcPct val="0"/>
        </a:spcAft>
        <a:defRPr sz="2400" i="1">
          <a:solidFill>
            <a:srgbClr val="D40000"/>
          </a:solidFill>
          <a:latin typeface="Helvetica Neue" charset="0"/>
          <a:ea typeface="ヒラギノ角ゴ ProN W3" charset="0"/>
          <a:cs typeface="ヒラギノ角ゴ ProN W3" charset="0"/>
          <a:sym typeface="Helvetica Neue" panose="02000503000000020004" pitchFamily="2" charset="0"/>
        </a:defRPr>
      </a:lvl3pPr>
      <a:lvl4pPr algn="l" rtl="0" eaLnBrk="0" fontAlgn="base" hangingPunct="0">
        <a:spcBef>
          <a:spcPct val="0"/>
        </a:spcBef>
        <a:spcAft>
          <a:spcPct val="0"/>
        </a:spcAft>
        <a:defRPr sz="2400" i="1">
          <a:solidFill>
            <a:srgbClr val="D40000"/>
          </a:solidFill>
          <a:latin typeface="Helvetica Neue" charset="0"/>
          <a:ea typeface="ヒラギノ角ゴ ProN W3" charset="0"/>
          <a:cs typeface="ヒラギノ角ゴ ProN W3" charset="0"/>
          <a:sym typeface="Helvetica Neue" panose="02000503000000020004" pitchFamily="2" charset="0"/>
        </a:defRPr>
      </a:lvl4pPr>
      <a:lvl5pPr algn="l" rtl="0" eaLnBrk="0" fontAlgn="base" hangingPunct="0">
        <a:spcBef>
          <a:spcPct val="0"/>
        </a:spcBef>
        <a:spcAft>
          <a:spcPct val="0"/>
        </a:spcAft>
        <a:defRPr sz="2400" i="1">
          <a:solidFill>
            <a:srgbClr val="D40000"/>
          </a:solidFill>
          <a:latin typeface="Helvetica Neue" charset="0"/>
          <a:ea typeface="ヒラギノ角ゴ ProN W3" charset="0"/>
          <a:cs typeface="ヒラギノ角ゴ ProN W3" charset="0"/>
          <a:sym typeface="Helvetica Neue" panose="02000503000000020004" pitchFamily="2" charset="0"/>
        </a:defRPr>
      </a:lvl5pPr>
      <a:lvl6pPr marL="321407" algn="l" rtl="0" fontAlgn="base">
        <a:spcBef>
          <a:spcPct val="0"/>
        </a:spcBef>
        <a:spcAft>
          <a:spcPct val="0"/>
        </a:spcAft>
        <a:defRPr sz="2400" i="1">
          <a:solidFill>
            <a:srgbClr val="D40000"/>
          </a:solidFill>
          <a:latin typeface="Helvetica Neue" charset="0"/>
          <a:ea typeface="ヒラギノ角ゴ ProN W3" charset="0"/>
          <a:cs typeface="ヒラギノ角ゴ ProN W3" charset="0"/>
          <a:sym typeface="Helvetica Neue" charset="0"/>
        </a:defRPr>
      </a:lvl6pPr>
      <a:lvl7pPr marL="642816" algn="l" rtl="0" fontAlgn="base">
        <a:spcBef>
          <a:spcPct val="0"/>
        </a:spcBef>
        <a:spcAft>
          <a:spcPct val="0"/>
        </a:spcAft>
        <a:defRPr sz="2400" i="1">
          <a:solidFill>
            <a:srgbClr val="D40000"/>
          </a:solidFill>
          <a:latin typeface="Helvetica Neue" charset="0"/>
          <a:ea typeface="ヒラギノ角ゴ ProN W3" charset="0"/>
          <a:cs typeface="ヒラギノ角ゴ ProN W3" charset="0"/>
          <a:sym typeface="Helvetica Neue" charset="0"/>
        </a:defRPr>
      </a:lvl7pPr>
      <a:lvl8pPr marL="964224" algn="l" rtl="0" fontAlgn="base">
        <a:spcBef>
          <a:spcPct val="0"/>
        </a:spcBef>
        <a:spcAft>
          <a:spcPct val="0"/>
        </a:spcAft>
        <a:defRPr sz="2400" i="1">
          <a:solidFill>
            <a:srgbClr val="D40000"/>
          </a:solidFill>
          <a:latin typeface="Helvetica Neue" charset="0"/>
          <a:ea typeface="ヒラギノ角ゴ ProN W3" charset="0"/>
          <a:cs typeface="ヒラギノ角ゴ ProN W3" charset="0"/>
          <a:sym typeface="Helvetica Neue" charset="0"/>
        </a:defRPr>
      </a:lvl8pPr>
      <a:lvl9pPr marL="1285631" algn="l" rtl="0" fontAlgn="base">
        <a:spcBef>
          <a:spcPct val="0"/>
        </a:spcBef>
        <a:spcAft>
          <a:spcPct val="0"/>
        </a:spcAft>
        <a:defRPr sz="2400" i="1">
          <a:solidFill>
            <a:srgbClr val="D40000"/>
          </a:solidFill>
          <a:latin typeface="Helvetica Neue" charset="0"/>
          <a:ea typeface="ヒラギノ角ゴ ProN W3" charset="0"/>
          <a:cs typeface="ヒラギノ角ゴ ProN W3" charset="0"/>
          <a:sym typeface="Helvetica Neue" charset="0"/>
        </a:defRPr>
      </a:lvl9pPr>
    </p:titleStyle>
    <p:bodyStyle>
      <a:lvl1pPr marL="554038" indent="-366713" algn="l" rtl="0" eaLnBrk="0" fontAlgn="base" hangingPunct="0">
        <a:spcBef>
          <a:spcPts val="638"/>
        </a:spcBef>
        <a:spcAft>
          <a:spcPct val="0"/>
        </a:spcAft>
        <a:buSzPct val="171000"/>
        <a:buFont typeface="Gill Sans" panose="020B0502020104020203" pitchFamily="34" charset="-79"/>
        <a:buChar char="•"/>
        <a:defRPr sz="2400">
          <a:solidFill>
            <a:srgbClr val="0A1D5F"/>
          </a:solidFill>
          <a:latin typeface="+mn-lt"/>
          <a:ea typeface="+mn-ea"/>
          <a:cs typeface="+mn-cs"/>
          <a:sym typeface="Helvetica Neue" panose="02000503000000020004" pitchFamily="2" charset="0"/>
        </a:defRPr>
      </a:lvl1pPr>
      <a:lvl2pPr marL="801688" indent="-301625" algn="l" rtl="0" eaLnBrk="0" fontAlgn="base" hangingPunct="0">
        <a:spcBef>
          <a:spcPts val="638"/>
        </a:spcBef>
        <a:spcAft>
          <a:spcPct val="0"/>
        </a:spcAft>
        <a:buSzPct val="171000"/>
        <a:buFont typeface="Gill Sans" panose="020B0502020104020203" pitchFamily="34" charset="-79"/>
        <a:buChar char="•"/>
        <a:defRPr sz="1500">
          <a:solidFill>
            <a:srgbClr val="0A1D5F"/>
          </a:solidFill>
          <a:latin typeface="+mn-lt"/>
          <a:ea typeface="+mn-ea"/>
          <a:cs typeface="+mn-cs"/>
          <a:sym typeface="Helvetica Neue" panose="02000503000000020004" pitchFamily="2" charset="0"/>
        </a:defRPr>
      </a:lvl2pPr>
      <a:lvl3pPr marL="1082675" indent="-269875" algn="l" rtl="0" eaLnBrk="0" fontAlgn="base" hangingPunct="0">
        <a:spcBef>
          <a:spcPts val="638"/>
        </a:spcBef>
        <a:spcAft>
          <a:spcPct val="0"/>
        </a:spcAft>
        <a:buSzPct val="171000"/>
        <a:buFont typeface="Gill Sans" panose="020B0502020104020203" pitchFamily="34" charset="-79"/>
        <a:buChar char="•"/>
        <a:defRPr sz="1100">
          <a:solidFill>
            <a:srgbClr val="0A1D5F"/>
          </a:solidFill>
          <a:latin typeface="+mn-lt"/>
          <a:ea typeface="+mn-ea"/>
          <a:cs typeface="+mn-cs"/>
          <a:sym typeface="Helvetica Neue" panose="02000503000000020004" pitchFamily="2" charset="0"/>
        </a:defRPr>
      </a:lvl3pPr>
      <a:lvl4pPr marL="1373188" indent="-247650" algn="l" rtl="0" eaLnBrk="0" fontAlgn="base" hangingPunct="0">
        <a:spcBef>
          <a:spcPts val="638"/>
        </a:spcBef>
        <a:spcAft>
          <a:spcPct val="0"/>
        </a:spcAft>
        <a:buSzPct val="171000"/>
        <a:buFont typeface="Gill Sans" panose="020B0502020104020203" pitchFamily="34" charset="-79"/>
        <a:buChar char="•"/>
        <a:defRPr sz="800">
          <a:solidFill>
            <a:srgbClr val="0A1D5F"/>
          </a:solidFill>
          <a:latin typeface="+mn-lt"/>
          <a:ea typeface="+mn-ea"/>
          <a:cs typeface="+mn-cs"/>
          <a:sym typeface="Helvetica Neue" panose="02000503000000020004" pitchFamily="2" charset="0"/>
        </a:defRPr>
      </a:lvl4pPr>
      <a:lvl5pPr marL="1674813" indent="-236538" algn="l" rtl="0" eaLnBrk="0" fontAlgn="base" hangingPunct="0">
        <a:spcBef>
          <a:spcPts val="638"/>
        </a:spcBef>
        <a:spcAft>
          <a:spcPct val="0"/>
        </a:spcAft>
        <a:buSzPct val="171000"/>
        <a:buFont typeface="Gill Sans" panose="020B0502020104020203" pitchFamily="34" charset="-79"/>
        <a:buChar char="•"/>
        <a:defRPr sz="800">
          <a:solidFill>
            <a:srgbClr val="0A1D5F"/>
          </a:solidFill>
          <a:latin typeface="+mn-lt"/>
          <a:ea typeface="+mn-ea"/>
          <a:cs typeface="+mn-cs"/>
          <a:sym typeface="Helvetica Neue" panose="02000503000000020004" pitchFamily="2" charset="0"/>
        </a:defRPr>
      </a:lvl5pPr>
      <a:lvl6pPr marL="1997641" indent="-238825" algn="l" rtl="0" fontAlgn="base">
        <a:spcBef>
          <a:spcPts val="633"/>
        </a:spcBef>
        <a:spcAft>
          <a:spcPct val="0"/>
        </a:spcAft>
        <a:buSzPct val="171000"/>
        <a:buFont typeface="Gill Sans" charset="0"/>
        <a:buChar char="•"/>
        <a:defRPr sz="800">
          <a:solidFill>
            <a:srgbClr val="0A1D5F"/>
          </a:solidFill>
          <a:latin typeface="+mn-lt"/>
          <a:ea typeface="+mn-ea"/>
          <a:cs typeface="+mn-cs"/>
          <a:sym typeface="Helvetica Neue" charset="0"/>
        </a:defRPr>
      </a:lvl6pPr>
      <a:lvl7pPr marL="2319047" indent="-238825" algn="l" rtl="0" fontAlgn="base">
        <a:spcBef>
          <a:spcPts val="633"/>
        </a:spcBef>
        <a:spcAft>
          <a:spcPct val="0"/>
        </a:spcAft>
        <a:buSzPct val="171000"/>
        <a:buFont typeface="Gill Sans" charset="0"/>
        <a:buChar char="•"/>
        <a:defRPr sz="800">
          <a:solidFill>
            <a:srgbClr val="0A1D5F"/>
          </a:solidFill>
          <a:latin typeface="+mn-lt"/>
          <a:ea typeface="+mn-ea"/>
          <a:cs typeface="+mn-cs"/>
          <a:sym typeface="Helvetica Neue" charset="0"/>
        </a:defRPr>
      </a:lvl7pPr>
      <a:lvl8pPr marL="2640456" indent="-238825" algn="l" rtl="0" fontAlgn="base">
        <a:spcBef>
          <a:spcPts val="633"/>
        </a:spcBef>
        <a:spcAft>
          <a:spcPct val="0"/>
        </a:spcAft>
        <a:buSzPct val="171000"/>
        <a:buFont typeface="Gill Sans" charset="0"/>
        <a:buChar char="•"/>
        <a:defRPr sz="800">
          <a:solidFill>
            <a:srgbClr val="0A1D5F"/>
          </a:solidFill>
          <a:latin typeface="+mn-lt"/>
          <a:ea typeface="+mn-ea"/>
          <a:cs typeface="+mn-cs"/>
          <a:sym typeface="Helvetica Neue" charset="0"/>
        </a:defRPr>
      </a:lvl8pPr>
      <a:lvl9pPr marL="2961864" indent="-238825" algn="l" rtl="0" fontAlgn="base">
        <a:spcBef>
          <a:spcPts val="633"/>
        </a:spcBef>
        <a:spcAft>
          <a:spcPct val="0"/>
        </a:spcAft>
        <a:buSzPct val="171000"/>
        <a:buFont typeface="Gill Sans" charset="0"/>
        <a:buChar char="•"/>
        <a:defRPr sz="800">
          <a:solidFill>
            <a:srgbClr val="0A1D5F"/>
          </a:solidFill>
          <a:latin typeface="+mn-lt"/>
          <a:ea typeface="+mn-ea"/>
          <a:cs typeface="+mn-cs"/>
          <a:sym typeface="Helvetica Neue" charset="0"/>
        </a:defRPr>
      </a:lvl9pPr>
    </p:bodyStyle>
    <p:otherStyle>
      <a:defPPr>
        <a:defRPr lang="en-US"/>
      </a:defPPr>
      <a:lvl1pPr marL="0" algn="l" defTabSz="321407" rtl="0" eaLnBrk="1" latinLnBrk="0" hangingPunct="1">
        <a:defRPr sz="1300" kern="1200">
          <a:solidFill>
            <a:schemeClr val="tx1"/>
          </a:solidFill>
          <a:latin typeface="+mn-lt"/>
          <a:ea typeface="+mn-ea"/>
          <a:cs typeface="+mn-cs"/>
        </a:defRPr>
      </a:lvl1pPr>
      <a:lvl2pPr marL="321407" algn="l" defTabSz="321407" rtl="0" eaLnBrk="1" latinLnBrk="0" hangingPunct="1">
        <a:defRPr sz="1300" kern="1200">
          <a:solidFill>
            <a:schemeClr val="tx1"/>
          </a:solidFill>
          <a:latin typeface="+mn-lt"/>
          <a:ea typeface="+mn-ea"/>
          <a:cs typeface="+mn-cs"/>
        </a:defRPr>
      </a:lvl2pPr>
      <a:lvl3pPr marL="642816" algn="l" defTabSz="321407" rtl="0" eaLnBrk="1" latinLnBrk="0" hangingPunct="1">
        <a:defRPr sz="1300" kern="1200">
          <a:solidFill>
            <a:schemeClr val="tx1"/>
          </a:solidFill>
          <a:latin typeface="+mn-lt"/>
          <a:ea typeface="+mn-ea"/>
          <a:cs typeface="+mn-cs"/>
        </a:defRPr>
      </a:lvl3pPr>
      <a:lvl4pPr marL="964224" algn="l" defTabSz="321407" rtl="0" eaLnBrk="1" latinLnBrk="0" hangingPunct="1">
        <a:defRPr sz="1300" kern="1200">
          <a:solidFill>
            <a:schemeClr val="tx1"/>
          </a:solidFill>
          <a:latin typeface="+mn-lt"/>
          <a:ea typeface="+mn-ea"/>
          <a:cs typeface="+mn-cs"/>
        </a:defRPr>
      </a:lvl4pPr>
      <a:lvl5pPr marL="1285631" algn="l" defTabSz="321407" rtl="0" eaLnBrk="1" latinLnBrk="0" hangingPunct="1">
        <a:defRPr sz="1300" kern="1200">
          <a:solidFill>
            <a:schemeClr val="tx1"/>
          </a:solidFill>
          <a:latin typeface="+mn-lt"/>
          <a:ea typeface="+mn-ea"/>
          <a:cs typeface="+mn-cs"/>
        </a:defRPr>
      </a:lvl5pPr>
      <a:lvl6pPr marL="1607041" algn="l" defTabSz="321407" rtl="0" eaLnBrk="1" latinLnBrk="0" hangingPunct="1">
        <a:defRPr sz="1300" kern="1200">
          <a:solidFill>
            <a:schemeClr val="tx1"/>
          </a:solidFill>
          <a:latin typeface="+mn-lt"/>
          <a:ea typeface="+mn-ea"/>
          <a:cs typeface="+mn-cs"/>
        </a:defRPr>
      </a:lvl6pPr>
      <a:lvl7pPr marL="1928447" algn="l" defTabSz="321407" rtl="0" eaLnBrk="1" latinLnBrk="0" hangingPunct="1">
        <a:defRPr sz="1300" kern="1200">
          <a:solidFill>
            <a:schemeClr val="tx1"/>
          </a:solidFill>
          <a:latin typeface="+mn-lt"/>
          <a:ea typeface="+mn-ea"/>
          <a:cs typeface="+mn-cs"/>
        </a:defRPr>
      </a:lvl7pPr>
      <a:lvl8pPr marL="2249856" algn="l" defTabSz="321407" rtl="0" eaLnBrk="1" latinLnBrk="0" hangingPunct="1">
        <a:defRPr sz="1300" kern="1200">
          <a:solidFill>
            <a:schemeClr val="tx1"/>
          </a:solidFill>
          <a:latin typeface="+mn-lt"/>
          <a:ea typeface="+mn-ea"/>
          <a:cs typeface="+mn-cs"/>
        </a:defRPr>
      </a:lvl8pPr>
      <a:lvl9pPr marL="2571264" algn="l" defTabSz="321407"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03201" y="25400"/>
            <a:ext cx="8733367" cy="6429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306917" y="1143000"/>
            <a:ext cx="11582400" cy="15450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p:cNvSpPr>
            <a:spLocks noGrp="1"/>
          </p:cNvSpPr>
          <p:nvPr>
            <p:ph type="sldNum" sz="quarter" idx="4"/>
          </p:nvPr>
        </p:nvSpPr>
        <p:spPr>
          <a:xfrm>
            <a:off x="11317500" y="6578070"/>
            <a:ext cx="878733" cy="275890"/>
          </a:xfrm>
          <a:prstGeom prst="rect">
            <a:avLst/>
          </a:prstGeom>
        </p:spPr>
        <p:txBody>
          <a:bodyPr vert="horz" wrap="square" lIns="91440" tIns="45720" rIns="91440" bIns="45720" rtlCol="0" anchor="ctr">
            <a:noAutofit/>
          </a:bodyPr>
          <a:lstStyle>
            <a:lvl1pPr algn="r">
              <a:defRPr sz="800">
                <a:solidFill>
                  <a:schemeClr val="tx1">
                    <a:tint val="75000"/>
                  </a:schemeClr>
                </a:solidFill>
                <a:latin typeface="+mn-lt"/>
                <a:ea typeface="ＭＳ Ｐゴシック" charset="0"/>
                <a:cs typeface="ＭＳ Ｐゴシック" charset="0"/>
              </a:defRPr>
            </a:lvl1pPr>
          </a:lstStyle>
          <a:p>
            <a:pPr defTabSz="914400" fontAlgn="base">
              <a:spcBef>
                <a:spcPct val="0"/>
              </a:spcBef>
              <a:spcAft>
                <a:spcPct val="0"/>
              </a:spcAft>
              <a:defRPr/>
            </a:pPr>
            <a:fld id="{30DF542C-FC69-4885-BB89-B2986021DD27}" type="slidenum">
              <a:rPr lang="en-US" smtClean="0">
                <a:solidFill>
                  <a:prstClr val="black">
                    <a:tint val="75000"/>
                  </a:prstClr>
                </a:solidFill>
              </a:rPr>
              <a:pPr defTabSz="914400" fontAlgn="base">
                <a:spcBef>
                  <a:spcPct val="0"/>
                </a:spcBef>
                <a:spcAft>
                  <a:spcPct val="0"/>
                </a:spcAft>
                <a:defRPr/>
              </a:pPr>
              <a:t>‹#›</a:t>
            </a:fld>
            <a:endParaRPr lang="en-US" dirty="0">
              <a:solidFill>
                <a:prstClr val="black">
                  <a:tint val="75000"/>
                </a:prstClr>
              </a:solidFill>
            </a:endParaRPr>
          </a:p>
        </p:txBody>
      </p:sp>
      <p:sp>
        <p:nvSpPr>
          <p:cNvPr id="1033" name="Rectangle 8"/>
          <p:cNvSpPr>
            <a:spLocks noChangeArrowheads="1"/>
          </p:cNvSpPr>
          <p:nvPr/>
        </p:nvSpPr>
        <p:spPr bwMode="auto">
          <a:xfrm rot="10800000" flipH="1">
            <a:off x="3863" y="876434"/>
            <a:ext cx="12187767" cy="26855"/>
          </a:xfrm>
          <a:prstGeom prst="rect">
            <a:avLst/>
          </a:prstGeom>
          <a:solidFill>
            <a:srgbClr val="800000"/>
          </a:solidFill>
          <a:ln w="9525">
            <a:solidFill>
              <a:srgbClr val="800000"/>
            </a:solidFill>
            <a:miter lim="800000"/>
            <a:headEnd/>
            <a:tailEnd/>
          </a:ln>
        </p:spPr>
        <p:txBody>
          <a:bodyPr wrap="none" anchor="ctr"/>
          <a:lstStyle/>
          <a:p>
            <a:pPr defTabSz="914400" fontAlgn="base">
              <a:spcBef>
                <a:spcPct val="0"/>
              </a:spcBef>
              <a:spcAft>
                <a:spcPct val="0"/>
              </a:spcAft>
            </a:pPr>
            <a:endParaRPr lang="en-US" sz="1800" dirty="0">
              <a:solidFill>
                <a:prstClr val="black"/>
              </a:solidFill>
              <a:latin typeface="Arial" pitchFamily="34" charset="0"/>
              <a:ea typeface="ＭＳ Ｐゴシック" pitchFamily="34" charset="-128"/>
            </a:endParaRPr>
          </a:p>
        </p:txBody>
      </p:sp>
      <p:sp>
        <p:nvSpPr>
          <p:cNvPr id="1034" name="Rectangle 7"/>
          <p:cNvSpPr>
            <a:spLocks noChangeArrowheads="1"/>
          </p:cNvSpPr>
          <p:nvPr/>
        </p:nvSpPr>
        <p:spPr bwMode="auto">
          <a:xfrm rot="10800000" flipH="1">
            <a:off x="-2117" y="711201"/>
            <a:ext cx="12198351" cy="145333"/>
          </a:xfrm>
          <a:prstGeom prst="rect">
            <a:avLst/>
          </a:prstGeom>
          <a:gradFill flip="none" rotWithShape="1">
            <a:gsLst>
              <a:gs pos="0">
                <a:schemeClr val="tx2">
                  <a:lumMod val="60000"/>
                  <a:lumOff val="40000"/>
                </a:schemeClr>
              </a:gs>
              <a:gs pos="78000">
                <a:schemeClr val="accent5">
                  <a:lumMod val="75000"/>
                </a:schemeClr>
              </a:gs>
            </a:gsLst>
            <a:lin ang="0" scaled="1"/>
            <a:tileRect/>
          </a:gradFill>
          <a:ln w="9525">
            <a:noFill/>
            <a:miter lim="800000"/>
            <a:headEnd/>
            <a:tailEnd/>
          </a:ln>
        </p:spPr>
        <p:txBody>
          <a:bodyPr rot="10800000" wrap="none" anchor="ctr"/>
          <a:lstStyle/>
          <a:p>
            <a:pPr algn="r" defTabSz="914400" fontAlgn="base">
              <a:spcBef>
                <a:spcPct val="0"/>
              </a:spcBef>
              <a:spcAft>
                <a:spcPct val="0"/>
              </a:spcAft>
            </a:pPr>
            <a:r>
              <a:rPr lang="en-US" sz="1100" dirty="0">
                <a:solidFill>
                  <a:prstClr val="white"/>
                </a:solidFill>
                <a:latin typeface="Helvetica Light"/>
                <a:ea typeface="Helvetica Light"/>
                <a:cs typeface="Helvetica Light"/>
              </a:rPr>
              <a:t>Mars Sample Return</a:t>
            </a:r>
            <a:r>
              <a:rPr lang="en-US" sz="1100" baseline="0" dirty="0">
                <a:solidFill>
                  <a:prstClr val="white"/>
                </a:solidFill>
                <a:latin typeface="Helvetica Light"/>
                <a:ea typeface="Helvetica Light"/>
                <a:cs typeface="Helvetica Light"/>
              </a:rPr>
              <a:t> Lander</a:t>
            </a:r>
            <a:endParaRPr lang="en-US" sz="1100" dirty="0">
              <a:solidFill>
                <a:prstClr val="white"/>
              </a:solidFill>
              <a:latin typeface="Helvetica Light"/>
              <a:ea typeface="Helvetica Light"/>
              <a:cs typeface="Helvetica Light"/>
            </a:endParaRPr>
          </a:p>
        </p:txBody>
      </p:sp>
      <p:sp>
        <p:nvSpPr>
          <p:cNvPr id="10" name="Footer Placeholder 4"/>
          <p:cNvSpPr>
            <a:spLocks noGrp="1"/>
          </p:cNvSpPr>
          <p:nvPr>
            <p:ph type="ftr" sz="quarter" idx="3"/>
          </p:nvPr>
        </p:nvSpPr>
        <p:spPr>
          <a:xfrm>
            <a:off x="0" y="6626096"/>
            <a:ext cx="12192000" cy="223329"/>
          </a:xfrm>
          <a:prstGeom prst="rect">
            <a:avLst/>
          </a:prstGeom>
        </p:spPr>
        <p:txBody>
          <a:bodyPr/>
          <a:lstStyle>
            <a:lvl1pPr>
              <a:defRPr sz="700">
                <a:solidFill>
                  <a:schemeClr val="tx1"/>
                </a:solidFill>
              </a:defRPr>
            </a:lvl1pPr>
          </a:lstStyle>
          <a:p>
            <a:pPr defTabSz="914400" fontAlgn="base">
              <a:spcBef>
                <a:spcPct val="0"/>
              </a:spcBef>
              <a:spcAft>
                <a:spcPct val="0"/>
              </a:spcAft>
              <a:defRPr/>
            </a:pPr>
            <a:r>
              <a:rPr lang="en-US" kern="0"/>
              <a:t>The technical data in this document is controlled under the U.S. Export Regulations. Release to foreign persons require an EAR export authorization of ECCN Category 9E515. This technology is exported under license exception Strategic Trade Authorization (STA) per §740.20 or GOV per §740.11.</a:t>
            </a:r>
          </a:p>
          <a:p>
            <a:pPr defTabSz="914400" fontAlgn="base">
              <a:spcBef>
                <a:spcPct val="0"/>
              </a:spcBef>
              <a:spcAft>
                <a:spcPct val="0"/>
              </a:spcAft>
              <a:defRPr/>
            </a:pPr>
            <a:endParaRPr lang="en-US" sz="600" dirty="0"/>
          </a:p>
        </p:txBody>
      </p:sp>
    </p:spTree>
    <p:extLst>
      <p:ext uri="{BB962C8B-B14F-4D97-AF65-F5344CB8AC3E}">
        <p14:creationId xmlns:p14="http://schemas.microsoft.com/office/powerpoint/2010/main" val="264653876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Lst>
  <p:hf hdr="0" ftr="0" dt="0"/>
  <p:txStyles>
    <p:titleStyle>
      <a:lvl1pPr algn="l" rtl="0" eaLnBrk="1" fontAlgn="base" hangingPunct="1">
        <a:spcBef>
          <a:spcPct val="0"/>
        </a:spcBef>
        <a:spcAft>
          <a:spcPct val="0"/>
        </a:spcAft>
        <a:defRPr sz="2800" b="1">
          <a:solidFill>
            <a:schemeClr val="tx1"/>
          </a:solidFill>
          <a:latin typeface="Arial"/>
          <a:ea typeface="ＭＳ Ｐゴシック" charset="0"/>
          <a:cs typeface="Arial"/>
        </a:defRPr>
      </a:lvl1pPr>
      <a:lvl2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2pPr>
      <a:lvl3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3pPr>
      <a:lvl4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4pPr>
      <a:lvl5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5pPr>
      <a:lvl6pPr marL="457200" algn="ctr" rtl="0" eaLnBrk="1" fontAlgn="base" hangingPunct="1">
        <a:spcBef>
          <a:spcPct val="0"/>
        </a:spcBef>
        <a:spcAft>
          <a:spcPct val="0"/>
        </a:spcAft>
        <a:defRPr sz="2800">
          <a:solidFill>
            <a:srgbClr val="800000"/>
          </a:solidFill>
          <a:latin typeface="Arial" charset="0"/>
        </a:defRPr>
      </a:lvl6pPr>
      <a:lvl7pPr marL="914400" algn="ctr" rtl="0" eaLnBrk="1" fontAlgn="base" hangingPunct="1">
        <a:spcBef>
          <a:spcPct val="0"/>
        </a:spcBef>
        <a:spcAft>
          <a:spcPct val="0"/>
        </a:spcAft>
        <a:defRPr sz="2800">
          <a:solidFill>
            <a:srgbClr val="800000"/>
          </a:solidFill>
          <a:latin typeface="Arial" charset="0"/>
        </a:defRPr>
      </a:lvl7pPr>
      <a:lvl8pPr marL="1371600" algn="ctr" rtl="0" eaLnBrk="1" fontAlgn="base" hangingPunct="1">
        <a:spcBef>
          <a:spcPct val="0"/>
        </a:spcBef>
        <a:spcAft>
          <a:spcPct val="0"/>
        </a:spcAft>
        <a:defRPr sz="2800">
          <a:solidFill>
            <a:srgbClr val="800000"/>
          </a:solidFill>
          <a:latin typeface="Arial" charset="0"/>
        </a:defRPr>
      </a:lvl8pPr>
      <a:lvl9pPr marL="1828800" algn="ctr" rtl="0" eaLnBrk="1" fontAlgn="base" hangingPunct="1">
        <a:spcBef>
          <a:spcPct val="0"/>
        </a:spcBef>
        <a:spcAft>
          <a:spcPct val="0"/>
        </a:spcAft>
        <a:defRPr sz="2800">
          <a:solidFill>
            <a:srgbClr val="800000"/>
          </a:solidFill>
          <a:latin typeface="Arial" charset="0"/>
        </a:defRPr>
      </a:lvl9pPr>
    </p:titleStyle>
    <p:bodyStyle>
      <a:lvl1pPr marL="342900" indent="-342900" algn="l" rtl="0" eaLnBrk="1" fontAlgn="base" hangingPunct="1">
        <a:spcBef>
          <a:spcPct val="20000"/>
        </a:spcBef>
        <a:spcAft>
          <a:spcPct val="0"/>
        </a:spcAft>
        <a:buChar char="•"/>
        <a:defRPr sz="2000">
          <a:solidFill>
            <a:schemeClr val="tx1"/>
          </a:solidFill>
          <a:latin typeface="Arial"/>
          <a:ea typeface="ＭＳ Ｐゴシック" charset="0"/>
          <a:cs typeface="Arial"/>
        </a:defRPr>
      </a:lvl1pPr>
      <a:lvl2pPr marL="742950" indent="-285750" algn="l" rtl="0" eaLnBrk="1" fontAlgn="base" hangingPunct="1">
        <a:spcBef>
          <a:spcPct val="20000"/>
        </a:spcBef>
        <a:spcAft>
          <a:spcPct val="0"/>
        </a:spcAft>
        <a:buChar char="–"/>
        <a:defRPr sz="1800">
          <a:solidFill>
            <a:schemeClr val="tx1"/>
          </a:solidFill>
          <a:latin typeface="Arial"/>
          <a:ea typeface="ＭＳ Ｐゴシック" charset="-128"/>
          <a:cs typeface="Arial"/>
        </a:defRPr>
      </a:lvl2pPr>
      <a:lvl3pPr marL="1143000" indent="-228600" algn="l" rtl="0" eaLnBrk="1" fontAlgn="base" hangingPunct="1">
        <a:spcBef>
          <a:spcPct val="20000"/>
        </a:spcBef>
        <a:spcAft>
          <a:spcPct val="0"/>
        </a:spcAft>
        <a:buChar char="•"/>
        <a:defRPr sz="1600">
          <a:solidFill>
            <a:schemeClr val="tx1"/>
          </a:solidFill>
          <a:latin typeface="Arial"/>
          <a:ea typeface="ＭＳ Ｐゴシック" charset="-128"/>
          <a:cs typeface="Arial"/>
        </a:defRPr>
      </a:lvl3pPr>
      <a:lvl4pPr marL="1600200" indent="-228600" algn="l" rtl="0" eaLnBrk="1" fontAlgn="base" hangingPunct="1">
        <a:spcBef>
          <a:spcPct val="20000"/>
        </a:spcBef>
        <a:spcAft>
          <a:spcPct val="0"/>
        </a:spcAft>
        <a:buChar char="–"/>
        <a:defRPr sz="1400">
          <a:solidFill>
            <a:schemeClr val="tx1"/>
          </a:solidFill>
          <a:latin typeface="Arial"/>
          <a:ea typeface="ＭＳ Ｐゴシック" charset="-128"/>
          <a:cs typeface="Arial"/>
        </a:defRPr>
      </a:lvl4pPr>
      <a:lvl5pPr marL="2057400" indent="-228600" algn="l" rtl="0" eaLnBrk="1" fontAlgn="base" hangingPunct="1">
        <a:spcBef>
          <a:spcPct val="20000"/>
        </a:spcBef>
        <a:spcAft>
          <a:spcPct val="0"/>
        </a:spcAft>
        <a:buChar char="»"/>
        <a:defRPr sz="1200">
          <a:solidFill>
            <a:schemeClr val="tx1"/>
          </a:solidFill>
          <a:latin typeface="Arial"/>
          <a:ea typeface="ＭＳ Ｐゴシック" charset="-128"/>
          <a:cs typeface="Arial"/>
        </a:defRPr>
      </a:lvl5pPr>
      <a:lvl6pPr marL="2514600" indent="-228600" algn="l" rtl="0" eaLnBrk="1" fontAlgn="base" hangingPunct="1">
        <a:spcBef>
          <a:spcPct val="20000"/>
        </a:spcBef>
        <a:spcAft>
          <a:spcPct val="0"/>
        </a:spcAft>
        <a:buChar char="»"/>
        <a:defRPr sz="1400">
          <a:solidFill>
            <a:srgbClr val="004080"/>
          </a:solidFill>
          <a:latin typeface="+mn-lt"/>
        </a:defRPr>
      </a:lvl6pPr>
      <a:lvl7pPr marL="2971800" indent="-228600" algn="l" rtl="0" eaLnBrk="1" fontAlgn="base" hangingPunct="1">
        <a:spcBef>
          <a:spcPct val="20000"/>
        </a:spcBef>
        <a:spcAft>
          <a:spcPct val="0"/>
        </a:spcAft>
        <a:buChar char="»"/>
        <a:defRPr sz="1400">
          <a:solidFill>
            <a:srgbClr val="004080"/>
          </a:solidFill>
          <a:latin typeface="+mn-lt"/>
        </a:defRPr>
      </a:lvl7pPr>
      <a:lvl8pPr marL="3429000" indent="-228600" algn="l" rtl="0" eaLnBrk="1" fontAlgn="base" hangingPunct="1">
        <a:spcBef>
          <a:spcPct val="20000"/>
        </a:spcBef>
        <a:spcAft>
          <a:spcPct val="0"/>
        </a:spcAft>
        <a:buChar char="»"/>
        <a:defRPr sz="1400">
          <a:solidFill>
            <a:srgbClr val="004080"/>
          </a:solidFill>
          <a:latin typeface="+mn-lt"/>
        </a:defRPr>
      </a:lvl8pPr>
      <a:lvl9pPr marL="3886200" indent="-228600" algn="l" rtl="0" eaLnBrk="1" fontAlgn="base" hangingPunct="1">
        <a:spcBef>
          <a:spcPct val="20000"/>
        </a:spcBef>
        <a:spcAft>
          <a:spcPct val="0"/>
        </a:spcAft>
        <a:buChar char="»"/>
        <a:defRPr sz="1400">
          <a:solidFill>
            <a:srgbClr val="00408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4.jp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jpeg"/><Relationship Id="rId12" Type="http://schemas.openxmlformats.org/officeDocument/2006/relationships/image" Target="../media/image18.jpeg"/><Relationship Id="rId2" Type="http://schemas.openxmlformats.org/officeDocument/2006/relationships/image" Target="../media/image2.jpeg"/><Relationship Id="rId16"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jpe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365229" y="354791"/>
            <a:ext cx="6999062" cy="1908215"/>
          </a:xfrm>
        </p:spPr>
        <p:txBody>
          <a:bodyPr wrap="square">
            <a:spAutoFit/>
          </a:bodyPr>
          <a:lstStyle/>
          <a:p>
            <a:r>
              <a:rPr lang="en-US" sz="3600" b="1" dirty="0" smtClean="0">
                <a:latin typeface="Arial" panose="020B0604020202020204" pitchFamily="34" charset="0"/>
                <a:cs typeface="Arial" panose="020B0604020202020204" pitchFamily="34" charset="0"/>
              </a:rPr>
              <a:t>Risk Reduction through Early Software Prototyping for the</a:t>
            </a:r>
            <a:br>
              <a:rPr lang="en-US" sz="3600" b="1" dirty="0" smtClean="0">
                <a:latin typeface="Arial" panose="020B0604020202020204" pitchFamily="34" charset="0"/>
                <a:cs typeface="Arial" panose="020B0604020202020204" pitchFamily="34" charset="0"/>
              </a:rPr>
            </a:br>
            <a:r>
              <a:rPr lang="en-US" sz="3600" b="1" dirty="0" smtClean="0">
                <a:latin typeface="Arial" panose="020B0604020202020204" pitchFamily="34" charset="0"/>
                <a:cs typeface="Arial" panose="020B0604020202020204" pitchFamily="34" charset="0"/>
              </a:rPr>
              <a:t>Mars Ascent Vehicle</a:t>
            </a:r>
            <a:r>
              <a:rPr lang="en-US" sz="3600" b="1" dirty="0">
                <a:latin typeface="Arial" panose="020B0604020202020204" pitchFamily="34" charset="0"/>
                <a:cs typeface="Arial" panose="020B0604020202020204" pitchFamily="34" charset="0"/>
              </a:rPr>
              <a:t/>
            </a:r>
            <a:br>
              <a:rPr lang="en-US" sz="3600" b="1" dirty="0">
                <a:latin typeface="Arial" panose="020B0604020202020204" pitchFamily="34" charset="0"/>
                <a:cs typeface="Arial" panose="020B0604020202020204" pitchFamily="34" charset="0"/>
              </a:rPr>
            </a:br>
            <a:endParaRPr lang="en-US" sz="1000" b="1" dirty="0">
              <a:latin typeface="Arial" panose="020B0604020202020204" pitchFamily="34" charset="0"/>
              <a:cs typeface="Arial" panose="020B0604020202020204" pitchFamily="34" charset="0"/>
            </a:endParaRPr>
          </a:p>
        </p:txBody>
      </p:sp>
      <p:sp>
        <p:nvSpPr>
          <p:cNvPr id="8" name="Subtitle 7"/>
          <p:cNvSpPr>
            <a:spLocks noGrp="1"/>
          </p:cNvSpPr>
          <p:nvPr>
            <p:ph type="subTitle" idx="1"/>
          </p:nvPr>
        </p:nvSpPr>
        <p:spPr>
          <a:xfrm>
            <a:off x="216215" y="4759315"/>
            <a:ext cx="5690132" cy="1877437"/>
          </a:xfrm>
        </p:spPr>
        <p:txBody>
          <a:bodyPr wrap="square">
            <a:spAutoFit/>
          </a:bodyPr>
          <a:lstStyle/>
          <a:p>
            <a:r>
              <a:rPr lang="en-US" sz="2000" dirty="0" smtClean="0">
                <a:latin typeface="Arial" panose="020B0604020202020204" pitchFamily="34" charset="0"/>
                <a:cs typeface="Arial" panose="020B0604020202020204" pitchFamily="34" charset="0"/>
              </a:rPr>
              <a:t>Stefanie Justice</a:t>
            </a:r>
            <a:endParaRPr lang="en-US" sz="2000" dirty="0">
              <a:latin typeface="Arial" panose="020B0604020202020204" pitchFamily="34" charset="0"/>
              <a:cs typeface="Arial" panose="020B0604020202020204" pitchFamily="34" charset="0"/>
            </a:endParaRPr>
          </a:p>
          <a:p>
            <a:r>
              <a:rPr lang="en-US" sz="2000" i="1" dirty="0" smtClean="0">
                <a:latin typeface="Arial" panose="020B0604020202020204" pitchFamily="34" charset="0"/>
                <a:cs typeface="Arial" panose="020B0604020202020204" pitchFamily="34" charset="0"/>
              </a:rPr>
              <a:t>Mars Ascent Vehicle, Flight Software Lead</a:t>
            </a:r>
          </a:p>
          <a:p>
            <a:r>
              <a:rPr lang="en-US" sz="2000" i="1" dirty="0" smtClean="0">
                <a:latin typeface="Arial" panose="020B0604020202020204" pitchFamily="34" charset="0"/>
                <a:cs typeface="Arial" panose="020B0604020202020204" pitchFamily="34" charset="0"/>
              </a:rPr>
              <a:t>NASA Marshall Space Flight Center</a:t>
            </a:r>
          </a:p>
          <a:p>
            <a:endParaRPr lang="en-US" sz="2000" i="1"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February 9, 2021</a:t>
            </a:r>
            <a:endParaRPr lang="en-US" sz="2000" dirty="0">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a:xfrm>
            <a:off x="11383963" y="6579486"/>
            <a:ext cx="808037" cy="223838"/>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DF542C-FC69-4885-BB89-B2986021DD27}" type="slidenum">
              <a:rPr kumimoji="0" lang="uk-UA" sz="800" b="0" i="0" u="none" strike="noStrike" kern="1200" cap="none" spc="0" normalizeH="0" baseline="0" noProof="0" smtClean="0">
                <a:ln>
                  <a:noFill/>
                </a:ln>
                <a:solidFill>
                  <a:prstClr val="black">
                    <a:tint val="75000"/>
                  </a:prstClr>
                </a:solidFill>
                <a:effectLst/>
                <a:uLnTx/>
                <a:uFillTx/>
                <a:latin typeface="Calibri"/>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uk-UA" sz="800" b="0" i="0" u="none" strike="noStrike" kern="1200" cap="none" spc="0" normalizeH="0" baseline="0" noProof="0" dirty="0">
              <a:ln>
                <a:noFill/>
              </a:ln>
              <a:solidFill>
                <a:prstClr val="black">
                  <a:tint val="75000"/>
                </a:prstClr>
              </a:solidFill>
              <a:effectLst/>
              <a:uLnTx/>
              <a:uFillTx/>
              <a:latin typeface="Calibri"/>
              <a:ea typeface="ＭＳ Ｐゴシック" charset="0"/>
            </a:endParaRPr>
          </a:p>
        </p:txBody>
      </p:sp>
    </p:spTree>
    <p:extLst>
      <p:ext uri="{BB962C8B-B14F-4D97-AF65-F5344CB8AC3E}">
        <p14:creationId xmlns:p14="http://schemas.microsoft.com/office/powerpoint/2010/main" val="666428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Preliminary Lab Setup</a:t>
            </a:r>
            <a:endParaRPr lang="en-US" dirty="0"/>
          </a:p>
        </p:txBody>
      </p:sp>
      <p:sp>
        <p:nvSpPr>
          <p:cNvPr id="3" name="Content Placeholder 2"/>
          <p:cNvSpPr>
            <a:spLocks noGrp="1"/>
          </p:cNvSpPr>
          <p:nvPr>
            <p:ph idx="1"/>
          </p:nvPr>
        </p:nvSpPr>
        <p:spPr>
          <a:xfrm>
            <a:off x="450426" y="1104006"/>
            <a:ext cx="10676947" cy="2763834"/>
          </a:xfrm>
        </p:spPr>
        <p:txBody>
          <a:bodyPr/>
          <a:lstStyle/>
          <a:p>
            <a:r>
              <a:rPr lang="en-US" sz="2200" dirty="0"/>
              <a:t>GR712RC LEON3 Development Board running:</a:t>
            </a:r>
          </a:p>
          <a:p>
            <a:pPr lvl="1"/>
            <a:r>
              <a:rPr lang="en-US" sz="2200" dirty="0"/>
              <a:t>Real-time Executive for Multi-processor Systems operating system (RTEMS)</a:t>
            </a:r>
          </a:p>
          <a:p>
            <a:pPr lvl="1"/>
            <a:r>
              <a:rPr lang="en-US" sz="2200" dirty="0"/>
              <a:t>Core Flight System (CFS)</a:t>
            </a:r>
          </a:p>
          <a:p>
            <a:pPr lvl="1"/>
            <a:r>
              <a:rPr lang="en-US" sz="2200" dirty="0" err="1"/>
              <a:t>cFS</a:t>
            </a:r>
            <a:r>
              <a:rPr lang="en-US" sz="2200" dirty="0"/>
              <a:t> applications developed for </a:t>
            </a:r>
            <a:r>
              <a:rPr lang="en-US" sz="2200" dirty="0" smtClean="0"/>
              <a:t>Lunar CATALYST partners and </a:t>
            </a:r>
            <a:r>
              <a:rPr lang="en-US" sz="2200" dirty="0"/>
              <a:t>in-house </a:t>
            </a:r>
            <a:r>
              <a:rPr lang="en-US" sz="2200" dirty="0" err="1"/>
              <a:t>cFS</a:t>
            </a:r>
            <a:r>
              <a:rPr lang="en-US" sz="2200" dirty="0"/>
              <a:t> Software Testbed </a:t>
            </a:r>
            <a:r>
              <a:rPr lang="en-US" sz="2200" dirty="0" smtClean="0"/>
              <a:t>projects</a:t>
            </a:r>
          </a:p>
          <a:p>
            <a:r>
              <a:rPr lang="en-US" sz="2400" dirty="0" smtClean="0"/>
              <a:t>Gained familiarity with platform, OS, and framework</a:t>
            </a:r>
            <a:endParaRPr lang="en-US" sz="2400"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425" y="3867840"/>
            <a:ext cx="4838251" cy="157107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7776" y="3090934"/>
            <a:ext cx="3233531" cy="2425148"/>
          </a:xfrm>
          <a:prstGeom prst="rect">
            <a:avLst/>
          </a:prstGeom>
        </p:spPr>
      </p:pic>
      <p:sp>
        <p:nvSpPr>
          <p:cNvPr id="6" name="TextBox 5"/>
          <p:cNvSpPr txBox="1"/>
          <p:nvPr/>
        </p:nvSpPr>
        <p:spPr>
          <a:xfrm>
            <a:off x="386080" y="6091535"/>
            <a:ext cx="11406293" cy="461665"/>
          </a:xfrm>
          <a:prstGeom prst="rect">
            <a:avLst/>
          </a:prstGeom>
          <a:noFill/>
        </p:spPr>
        <p:txBody>
          <a:bodyPr wrap="square" rtlCol="0">
            <a:spAutoFit/>
          </a:bodyPr>
          <a:lstStyle/>
          <a:p>
            <a:pPr algn="ctr"/>
            <a:r>
              <a:rPr lang="en-US" sz="2400" b="1" i="1" dirty="0" smtClean="0">
                <a:latin typeface="Arial" panose="020B0604020202020204" pitchFamily="34" charset="0"/>
                <a:cs typeface="Arial" panose="020B0604020202020204" pitchFamily="34" charset="0"/>
              </a:rPr>
              <a:t>Leaning forward with Development Hardware </a:t>
            </a:r>
            <a:endParaRPr lang="en-US" sz="24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374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9255" y="950753"/>
            <a:ext cx="10932978" cy="3231654"/>
          </a:xfrm>
        </p:spPr>
        <p:txBody>
          <a:bodyPr/>
          <a:lstStyle/>
          <a:p>
            <a:r>
              <a:rPr lang="en-US" sz="2400" dirty="0"/>
              <a:t>Sphinx prototype board running: </a:t>
            </a:r>
          </a:p>
          <a:p>
            <a:pPr lvl="1"/>
            <a:r>
              <a:rPr lang="en-US" sz="2200" dirty="0" smtClean="0"/>
              <a:t>Real-time </a:t>
            </a:r>
            <a:r>
              <a:rPr lang="en-US" sz="2200" dirty="0"/>
              <a:t>Executive for Multi-processor Systems operating system (RTEMS)</a:t>
            </a:r>
          </a:p>
          <a:p>
            <a:pPr lvl="1"/>
            <a:r>
              <a:rPr lang="en-US" sz="2200" dirty="0"/>
              <a:t>Core Flight System (CFS</a:t>
            </a:r>
            <a:r>
              <a:rPr lang="en-US" sz="2200" dirty="0" smtClean="0"/>
              <a:t>)</a:t>
            </a:r>
          </a:p>
          <a:p>
            <a:pPr lvl="1"/>
            <a:r>
              <a:rPr lang="en-US" sz="2200" dirty="0"/>
              <a:t>Notional MAV </a:t>
            </a:r>
            <a:r>
              <a:rPr lang="en-US" sz="2200" dirty="0" smtClean="0"/>
              <a:t>IMU and NAV applications</a:t>
            </a:r>
            <a:endParaRPr lang="en-US" sz="2200" dirty="0"/>
          </a:p>
          <a:p>
            <a:pPr lvl="1"/>
            <a:r>
              <a:rPr lang="en-US" sz="2200" dirty="0" smtClean="0"/>
              <a:t>MAV prototype GNC code</a:t>
            </a:r>
          </a:p>
          <a:p>
            <a:r>
              <a:rPr lang="en-US" sz="2400" dirty="0" smtClean="0"/>
              <a:t>Performance testing of prototype code helping to drive hardware requirements and focus GNC algorithm optimizations</a:t>
            </a:r>
            <a:endParaRPr lang="en-US" sz="2400" dirty="0"/>
          </a:p>
          <a:p>
            <a:endParaRPr lang="en-US" dirty="0"/>
          </a:p>
        </p:txBody>
      </p:sp>
      <p:sp>
        <p:nvSpPr>
          <p:cNvPr id="3" name="Title 2"/>
          <p:cNvSpPr>
            <a:spLocks noGrp="1"/>
          </p:cNvSpPr>
          <p:nvPr>
            <p:ph type="title"/>
          </p:nvPr>
        </p:nvSpPr>
        <p:spPr/>
        <p:txBody>
          <a:bodyPr/>
          <a:lstStyle/>
          <a:p>
            <a:r>
              <a:rPr lang="en-US" dirty="0" smtClean="0"/>
              <a:t>Current Lab Configuration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6557" y="3609641"/>
            <a:ext cx="3079653" cy="230974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362" y="4119295"/>
            <a:ext cx="6050508" cy="1290431"/>
          </a:xfrm>
          <a:prstGeom prst="rect">
            <a:avLst/>
          </a:prstGeom>
        </p:spPr>
      </p:pic>
      <p:pic>
        <p:nvPicPr>
          <p:cNvPr id="6" name="Picture 5"/>
          <p:cNvPicPr>
            <a:picLocks noChangeAspect="1"/>
          </p:cNvPicPr>
          <p:nvPr/>
        </p:nvPicPr>
        <p:blipFill>
          <a:blip r:embed="rId4"/>
          <a:stretch>
            <a:fillRect/>
          </a:stretch>
        </p:blipFill>
        <p:spPr>
          <a:xfrm>
            <a:off x="5566374" y="4349721"/>
            <a:ext cx="1109496" cy="554748"/>
          </a:xfrm>
          <a:prstGeom prst="rect">
            <a:avLst/>
          </a:prstGeom>
        </p:spPr>
      </p:pic>
      <p:sp>
        <p:nvSpPr>
          <p:cNvPr id="8" name="TextBox 7"/>
          <p:cNvSpPr txBox="1"/>
          <p:nvPr/>
        </p:nvSpPr>
        <p:spPr>
          <a:xfrm>
            <a:off x="386080" y="6091535"/>
            <a:ext cx="11406293" cy="461665"/>
          </a:xfrm>
          <a:prstGeom prst="rect">
            <a:avLst/>
          </a:prstGeom>
          <a:noFill/>
        </p:spPr>
        <p:txBody>
          <a:bodyPr wrap="square" rtlCol="0">
            <a:spAutoFit/>
          </a:bodyPr>
          <a:lstStyle/>
          <a:p>
            <a:pPr algn="ctr"/>
            <a:r>
              <a:rPr lang="en-US" sz="2400" b="1" i="1" dirty="0" smtClean="0">
                <a:latin typeface="Arial" panose="020B0604020202020204" pitchFamily="34" charset="0"/>
                <a:cs typeface="Arial" panose="020B0604020202020204" pitchFamily="34" charset="0"/>
              </a:rPr>
              <a:t>Identifying hardware and algorithm constraints through early testing</a:t>
            </a:r>
            <a:endParaRPr lang="en-US" sz="24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3473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783" y="170425"/>
            <a:ext cx="10287000" cy="494444"/>
          </a:xfrm>
        </p:spPr>
        <p:txBody>
          <a:bodyPr/>
          <a:lstStyle/>
          <a:p>
            <a:r>
              <a:rPr lang="en-US" dirty="0" smtClean="0"/>
              <a:t>Current Flight Software Prototype</a:t>
            </a:r>
            <a:endParaRPr lang="en-US" dirty="0">
              <a:solidFill>
                <a:schemeClr val="tx1"/>
              </a:solidFill>
            </a:endParaRPr>
          </a:p>
        </p:txBody>
      </p:sp>
      <p:grpSp>
        <p:nvGrpSpPr>
          <p:cNvPr id="204" name="Group 203"/>
          <p:cNvGrpSpPr/>
          <p:nvPr/>
        </p:nvGrpSpPr>
        <p:grpSpPr>
          <a:xfrm>
            <a:off x="1528933" y="1059746"/>
            <a:ext cx="9525909" cy="4857829"/>
            <a:chOff x="514447" y="860471"/>
            <a:chExt cx="11554981" cy="5892574"/>
          </a:xfrm>
        </p:grpSpPr>
        <p:sp>
          <p:nvSpPr>
            <p:cNvPr id="205" name="Rectangle 204"/>
            <p:cNvSpPr/>
            <p:nvPr/>
          </p:nvSpPr>
          <p:spPr>
            <a:xfrm>
              <a:off x="514447" y="878665"/>
              <a:ext cx="6474182" cy="3192310"/>
            </a:xfrm>
            <a:prstGeom prst="rect">
              <a:avLst/>
            </a:prstGeom>
            <a:solidFill>
              <a:srgbClr val="ED7D31">
                <a:lumMod val="60000"/>
                <a:lumOff val="40000"/>
              </a:srgb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06" name="Rectangle 205"/>
            <p:cNvSpPr/>
            <p:nvPr/>
          </p:nvSpPr>
          <p:spPr>
            <a:xfrm>
              <a:off x="903831" y="1193638"/>
              <a:ext cx="4590661" cy="2622395"/>
            </a:xfrm>
            <a:prstGeom prst="rect">
              <a:avLst/>
            </a:prstGeom>
            <a:solidFill>
              <a:srgbClr val="5B9BD5"/>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07" name="TextBox 206"/>
            <p:cNvSpPr txBox="1"/>
            <p:nvPr/>
          </p:nvSpPr>
          <p:spPr>
            <a:xfrm>
              <a:off x="4506276" y="1367815"/>
              <a:ext cx="614836" cy="373335"/>
            </a:xfrm>
            <a:prstGeom prst="rect">
              <a:avLst/>
            </a:prstGeom>
            <a:solidFill>
              <a:srgbClr val="FFC000">
                <a:lumMod val="60000"/>
                <a:lumOff val="40000"/>
              </a:srgbClr>
            </a:solidFill>
            <a:ln>
              <a:noFill/>
            </a:ln>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panose="020F0502020204030204"/>
                  <a:ea typeface="+mn-ea"/>
                </a:rPr>
                <a:t>NAV</a:t>
              </a:r>
            </a:p>
          </p:txBody>
        </p:sp>
        <p:cxnSp>
          <p:nvCxnSpPr>
            <p:cNvPr id="208" name="Straight Arrow Connector 207"/>
            <p:cNvCxnSpPr>
              <a:stCxn id="241" idx="0"/>
              <a:endCxn id="210" idx="2"/>
            </p:cNvCxnSpPr>
            <p:nvPr/>
          </p:nvCxnSpPr>
          <p:spPr>
            <a:xfrm flipV="1">
              <a:off x="3199162" y="3397805"/>
              <a:ext cx="6752" cy="1530438"/>
            </a:xfrm>
            <a:prstGeom prst="straightConnector1">
              <a:avLst/>
            </a:prstGeom>
            <a:noFill/>
            <a:ln w="6350" cap="flat" cmpd="sng" algn="ctr">
              <a:solidFill>
                <a:sysClr val="windowText" lastClr="000000"/>
              </a:solidFill>
              <a:prstDash val="solid"/>
              <a:miter lim="800000"/>
              <a:tailEnd type="triangle"/>
            </a:ln>
            <a:effectLst/>
          </p:spPr>
        </p:cxnSp>
        <p:grpSp>
          <p:nvGrpSpPr>
            <p:cNvPr id="209" name="Group 208"/>
            <p:cNvGrpSpPr/>
            <p:nvPr/>
          </p:nvGrpSpPr>
          <p:grpSpPr>
            <a:xfrm>
              <a:off x="1104121" y="4521145"/>
              <a:ext cx="3844514" cy="2231900"/>
              <a:chOff x="1104121" y="3133312"/>
              <a:chExt cx="3844514" cy="2231900"/>
            </a:xfrm>
          </p:grpSpPr>
          <p:grpSp>
            <p:nvGrpSpPr>
              <p:cNvPr id="235" name="Group 234"/>
              <p:cNvGrpSpPr/>
              <p:nvPr/>
            </p:nvGrpSpPr>
            <p:grpSpPr>
              <a:xfrm>
                <a:off x="2809778" y="3133312"/>
                <a:ext cx="778769" cy="1362154"/>
                <a:chOff x="7058945" y="3629723"/>
                <a:chExt cx="778769" cy="1362154"/>
              </a:xfrm>
            </p:grpSpPr>
            <p:sp>
              <p:nvSpPr>
                <p:cNvPr id="241" name="Rectangle 240"/>
                <p:cNvSpPr/>
                <p:nvPr/>
              </p:nvSpPr>
              <p:spPr>
                <a:xfrm>
                  <a:off x="7058945" y="4036821"/>
                  <a:ext cx="778769" cy="861750"/>
                </a:xfrm>
                <a:prstGeom prst="rect">
                  <a:avLst/>
                </a:prstGeom>
                <a:no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cxnSp>
              <p:nvCxnSpPr>
                <p:cNvPr id="242" name="Straight Connector 241"/>
                <p:cNvCxnSpPr>
                  <a:endCxn id="241" idx="0"/>
                </p:cNvCxnSpPr>
                <p:nvPr/>
              </p:nvCxnSpPr>
              <p:spPr>
                <a:xfrm>
                  <a:off x="7448329" y="3629723"/>
                  <a:ext cx="1" cy="407098"/>
                </a:xfrm>
                <a:prstGeom prst="line">
                  <a:avLst/>
                </a:prstGeom>
                <a:noFill/>
                <a:ln w="6350" cap="flat" cmpd="sng" algn="ctr">
                  <a:solidFill>
                    <a:sysClr val="windowText" lastClr="000000"/>
                  </a:solidFill>
                  <a:prstDash val="solid"/>
                  <a:miter lim="800000"/>
                </a:ln>
                <a:effectLst/>
              </p:spPr>
            </p:cxnSp>
            <p:cxnSp>
              <p:nvCxnSpPr>
                <p:cNvPr id="243" name="Straight Connector 242"/>
                <p:cNvCxnSpPr>
                  <a:stCxn id="241" idx="0"/>
                </p:cNvCxnSpPr>
                <p:nvPr/>
              </p:nvCxnSpPr>
              <p:spPr>
                <a:xfrm>
                  <a:off x="7448330" y="4036821"/>
                  <a:ext cx="0" cy="227269"/>
                </a:xfrm>
                <a:prstGeom prst="line">
                  <a:avLst/>
                </a:prstGeom>
                <a:noFill/>
                <a:ln w="6350" cap="flat" cmpd="sng" algn="ctr">
                  <a:solidFill>
                    <a:sysClr val="windowText" lastClr="000000"/>
                  </a:solidFill>
                  <a:prstDash val="solid"/>
                  <a:miter lim="800000"/>
                </a:ln>
                <a:effectLst/>
              </p:spPr>
            </p:cxnSp>
            <p:cxnSp>
              <p:nvCxnSpPr>
                <p:cNvPr id="244" name="Straight Connector 243"/>
                <p:cNvCxnSpPr/>
                <p:nvPr/>
              </p:nvCxnSpPr>
              <p:spPr>
                <a:xfrm flipH="1">
                  <a:off x="7221894" y="4236097"/>
                  <a:ext cx="226435" cy="475862"/>
                </a:xfrm>
                <a:prstGeom prst="line">
                  <a:avLst/>
                </a:prstGeom>
                <a:noFill/>
                <a:ln w="6350" cap="flat" cmpd="sng" algn="ctr">
                  <a:solidFill>
                    <a:sysClr val="windowText" lastClr="000000"/>
                  </a:solidFill>
                  <a:prstDash val="solid"/>
                  <a:miter lim="800000"/>
                </a:ln>
                <a:effectLst/>
              </p:spPr>
            </p:cxnSp>
            <p:cxnSp>
              <p:nvCxnSpPr>
                <p:cNvPr id="245" name="Straight Connector 244"/>
                <p:cNvCxnSpPr/>
                <p:nvPr/>
              </p:nvCxnSpPr>
              <p:spPr>
                <a:xfrm>
                  <a:off x="7221893" y="4702743"/>
                  <a:ext cx="1" cy="289134"/>
                </a:xfrm>
                <a:prstGeom prst="line">
                  <a:avLst/>
                </a:prstGeom>
                <a:noFill/>
                <a:ln w="6350" cap="flat" cmpd="sng" algn="ctr">
                  <a:solidFill>
                    <a:sysClr val="windowText" lastClr="000000"/>
                  </a:solidFill>
                  <a:prstDash val="solid"/>
                  <a:miter lim="800000"/>
                </a:ln>
                <a:effectLst/>
              </p:spPr>
            </p:cxnSp>
            <p:cxnSp>
              <p:nvCxnSpPr>
                <p:cNvPr id="246" name="Straight Connector 245"/>
                <p:cNvCxnSpPr/>
                <p:nvPr/>
              </p:nvCxnSpPr>
              <p:spPr>
                <a:xfrm>
                  <a:off x="7653601" y="4702743"/>
                  <a:ext cx="1" cy="289134"/>
                </a:xfrm>
                <a:prstGeom prst="line">
                  <a:avLst/>
                </a:prstGeom>
                <a:noFill/>
                <a:ln w="6350" cap="flat" cmpd="sng" algn="ctr">
                  <a:solidFill>
                    <a:sysClr val="windowText" lastClr="000000"/>
                  </a:solidFill>
                  <a:prstDash val="solid"/>
                  <a:miter lim="800000"/>
                </a:ln>
                <a:effectLst/>
              </p:spPr>
            </p:cxnSp>
            <p:sp>
              <p:nvSpPr>
                <p:cNvPr id="247" name="Oval 246"/>
                <p:cNvSpPr/>
                <p:nvPr/>
              </p:nvSpPr>
              <p:spPr>
                <a:xfrm>
                  <a:off x="7427269" y="4216069"/>
                  <a:ext cx="45719" cy="45719"/>
                </a:xfrm>
                <a:prstGeom prst="ellipse">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48" name="Oval 247"/>
                <p:cNvSpPr/>
                <p:nvPr/>
              </p:nvSpPr>
              <p:spPr>
                <a:xfrm>
                  <a:off x="7204388" y="4679883"/>
                  <a:ext cx="45719" cy="45719"/>
                </a:xfrm>
                <a:prstGeom prst="ellipse">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49" name="Oval 248"/>
                <p:cNvSpPr/>
                <p:nvPr/>
              </p:nvSpPr>
              <p:spPr>
                <a:xfrm>
                  <a:off x="7630741" y="4679883"/>
                  <a:ext cx="45719" cy="45719"/>
                </a:xfrm>
                <a:prstGeom prst="ellipse">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grpSp>
            <p:nvGrpSpPr>
              <p:cNvPr id="236" name="Group 235"/>
              <p:cNvGrpSpPr/>
              <p:nvPr/>
            </p:nvGrpSpPr>
            <p:grpSpPr>
              <a:xfrm>
                <a:off x="1104121" y="4495468"/>
                <a:ext cx="3844514" cy="869744"/>
                <a:chOff x="1104121" y="4495468"/>
                <a:chExt cx="3844514" cy="869744"/>
              </a:xfrm>
            </p:grpSpPr>
            <p:sp>
              <p:nvSpPr>
                <p:cNvPr id="237" name="TextBox 236"/>
                <p:cNvSpPr txBox="1"/>
                <p:nvPr/>
              </p:nvSpPr>
              <p:spPr>
                <a:xfrm>
                  <a:off x="3346017" y="4991877"/>
                  <a:ext cx="1602618" cy="373335"/>
                </a:xfrm>
                <a:prstGeom prst="rect">
                  <a:avLst/>
                </a:prstGeom>
                <a:solidFill>
                  <a:srgbClr val="ED7D31">
                    <a:lumMod val="75000"/>
                  </a:srgbClr>
                </a:solidFill>
                <a:ln>
                  <a:noFill/>
                </a:ln>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panose="020F0502020204030204"/>
                      <a:ea typeface="+mn-ea"/>
                    </a:rPr>
                    <a:t>IMU </a:t>
                  </a:r>
                  <a:r>
                    <a:rPr kumimoji="0" lang="en-US" sz="1400" b="0" i="0" u="none" strike="noStrike" kern="0" cap="none" spc="0" normalizeH="0" baseline="0" noProof="0" dirty="0" smtClean="0">
                      <a:ln>
                        <a:noFill/>
                      </a:ln>
                      <a:solidFill>
                        <a:prstClr val="black"/>
                      </a:solidFill>
                      <a:effectLst/>
                      <a:uLnTx/>
                      <a:uFillTx/>
                      <a:latin typeface="Calibri" panose="020F0502020204030204"/>
                      <a:ea typeface="+mn-ea"/>
                    </a:rPr>
                    <a:t>(emulator)</a:t>
                  </a:r>
                </a:p>
              </p:txBody>
            </p:sp>
            <p:sp>
              <p:nvSpPr>
                <p:cNvPr id="238" name="TextBox 237"/>
                <p:cNvSpPr txBox="1"/>
                <p:nvPr/>
              </p:nvSpPr>
              <p:spPr>
                <a:xfrm>
                  <a:off x="1104121" y="4991877"/>
                  <a:ext cx="1641507" cy="373335"/>
                </a:xfrm>
                <a:prstGeom prst="rect">
                  <a:avLst/>
                </a:prstGeom>
                <a:solidFill>
                  <a:srgbClr val="ED7D31">
                    <a:lumMod val="75000"/>
                  </a:srgbClr>
                </a:solidFill>
                <a:ln>
                  <a:noFill/>
                </a:ln>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panose="020F0502020204030204"/>
                      <a:ea typeface="+mn-ea"/>
                    </a:rPr>
                    <a:t>IMU </a:t>
                  </a:r>
                  <a:r>
                    <a:rPr kumimoji="0" lang="en-US" sz="1400" b="0" i="0" u="none" strike="noStrike" kern="0" cap="none" spc="0" normalizeH="0" baseline="0" noProof="0" dirty="0" smtClean="0">
                      <a:ln>
                        <a:noFill/>
                      </a:ln>
                      <a:solidFill>
                        <a:prstClr val="black"/>
                      </a:solidFill>
                      <a:effectLst/>
                      <a:uLnTx/>
                      <a:uFillTx/>
                      <a:latin typeface="Calibri" panose="020F0502020204030204"/>
                      <a:ea typeface="+mn-ea"/>
                    </a:rPr>
                    <a:t>(hardware)</a:t>
                  </a:r>
                </a:p>
              </p:txBody>
            </p:sp>
            <p:cxnSp>
              <p:nvCxnSpPr>
                <p:cNvPr id="239" name="Elbow Connector 238"/>
                <p:cNvCxnSpPr>
                  <a:stCxn id="237" idx="0"/>
                </p:cNvCxnSpPr>
                <p:nvPr/>
              </p:nvCxnSpPr>
              <p:spPr>
                <a:xfrm rot="16200000" flipV="1">
                  <a:off x="3527678" y="4372228"/>
                  <a:ext cx="496409" cy="742889"/>
                </a:xfrm>
                <a:prstGeom prst="bentConnector2">
                  <a:avLst/>
                </a:prstGeom>
                <a:noFill/>
                <a:ln w="6350" cap="flat" cmpd="sng" algn="ctr">
                  <a:solidFill>
                    <a:sysClr val="windowText" lastClr="000000"/>
                  </a:solidFill>
                  <a:prstDash val="solid"/>
                  <a:miter lim="800000"/>
                </a:ln>
                <a:effectLst/>
              </p:spPr>
            </p:cxnSp>
            <p:cxnSp>
              <p:nvCxnSpPr>
                <p:cNvPr id="240" name="Elbow Connector 239"/>
                <p:cNvCxnSpPr>
                  <a:stCxn id="238" idx="0"/>
                </p:cNvCxnSpPr>
                <p:nvPr/>
              </p:nvCxnSpPr>
              <p:spPr>
                <a:xfrm rot="5400000" flipH="1" flipV="1">
                  <a:off x="2200599" y="4219751"/>
                  <a:ext cx="496402" cy="1047851"/>
                </a:xfrm>
                <a:prstGeom prst="bentConnector2">
                  <a:avLst/>
                </a:prstGeom>
                <a:noFill/>
                <a:ln w="6350" cap="flat" cmpd="sng" algn="ctr">
                  <a:solidFill>
                    <a:sysClr val="windowText" lastClr="000000"/>
                  </a:solidFill>
                  <a:prstDash val="solid"/>
                  <a:miter lim="800000"/>
                </a:ln>
                <a:effectLst/>
              </p:spPr>
            </p:cxnSp>
          </p:grpSp>
        </p:grpSp>
        <p:sp>
          <p:nvSpPr>
            <p:cNvPr id="210" name="TextBox 209"/>
            <p:cNvSpPr txBox="1"/>
            <p:nvPr/>
          </p:nvSpPr>
          <p:spPr>
            <a:xfrm>
              <a:off x="2787283" y="3024469"/>
              <a:ext cx="837259" cy="373335"/>
            </a:xfrm>
            <a:prstGeom prst="rect">
              <a:avLst/>
            </a:prstGeom>
            <a:solidFill>
              <a:srgbClr val="FFC000">
                <a:lumMod val="60000"/>
                <a:lumOff val="40000"/>
              </a:srgbClr>
            </a:solid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panose="020F0502020204030204"/>
                  <a:ea typeface="+mn-ea"/>
                </a:rPr>
                <a:t>IMU</a:t>
              </a:r>
              <a:endParaRPr kumimoji="0" lang="en-US" sz="1400" b="0" i="0" u="none" strike="noStrike" kern="0" cap="none" spc="0" normalizeH="0" baseline="0" noProof="0" dirty="0" smtClean="0">
                <a:ln>
                  <a:noFill/>
                </a:ln>
                <a:solidFill>
                  <a:prstClr val="black"/>
                </a:solidFill>
                <a:effectLst/>
                <a:uLnTx/>
                <a:uFillTx/>
                <a:latin typeface="Calibri" panose="020F0502020204030204"/>
                <a:ea typeface="+mn-ea"/>
              </a:endParaRPr>
            </a:p>
          </p:txBody>
        </p:sp>
        <p:grpSp>
          <p:nvGrpSpPr>
            <p:cNvPr id="211" name="Group 210"/>
            <p:cNvGrpSpPr/>
            <p:nvPr/>
          </p:nvGrpSpPr>
          <p:grpSpPr>
            <a:xfrm>
              <a:off x="1159488" y="1737147"/>
              <a:ext cx="3935026" cy="1309224"/>
              <a:chOff x="1159488" y="1351211"/>
              <a:chExt cx="3935026" cy="1309224"/>
            </a:xfrm>
          </p:grpSpPr>
          <p:sp>
            <p:nvSpPr>
              <p:cNvPr id="230" name="Rectangle 229"/>
              <p:cNvSpPr/>
              <p:nvPr/>
            </p:nvSpPr>
            <p:spPr>
              <a:xfrm>
                <a:off x="1159488" y="2276185"/>
                <a:ext cx="3935026" cy="380247"/>
              </a:xfrm>
              <a:prstGeom prst="rect">
                <a:avLst/>
              </a:prstGeom>
              <a:solidFill>
                <a:srgbClr val="92D050"/>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31" name="TextBox 230"/>
              <p:cNvSpPr txBox="1"/>
              <p:nvPr/>
            </p:nvSpPr>
            <p:spPr>
              <a:xfrm>
                <a:off x="2344606" y="2287100"/>
                <a:ext cx="1713451" cy="373335"/>
              </a:xfrm>
              <a:prstGeom prst="rect">
                <a:avLst/>
              </a:prstGeom>
              <a:noFill/>
              <a:ln>
                <a:noFill/>
              </a:ln>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panose="020F0502020204030204"/>
                    <a:ea typeface="+mn-ea"/>
                  </a:rPr>
                  <a:t>cFS Message Bus</a:t>
                </a:r>
              </a:p>
            </p:txBody>
          </p:sp>
          <p:sp>
            <p:nvSpPr>
              <p:cNvPr id="232" name="Rectangle 231"/>
              <p:cNvSpPr/>
              <p:nvPr/>
            </p:nvSpPr>
            <p:spPr>
              <a:xfrm>
                <a:off x="1159488" y="1351211"/>
                <a:ext cx="3935026" cy="380247"/>
              </a:xfrm>
              <a:prstGeom prst="rect">
                <a:avLst/>
              </a:prstGeom>
              <a:solidFill>
                <a:srgbClr val="92D050"/>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33" name="Rectangle 232"/>
              <p:cNvSpPr/>
              <p:nvPr/>
            </p:nvSpPr>
            <p:spPr>
              <a:xfrm>
                <a:off x="1159488" y="1720873"/>
                <a:ext cx="404945" cy="555311"/>
              </a:xfrm>
              <a:prstGeom prst="rect">
                <a:avLst/>
              </a:prstGeom>
              <a:solidFill>
                <a:srgbClr val="92D050"/>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34" name="Rectangle 233"/>
              <p:cNvSpPr/>
              <p:nvPr/>
            </p:nvSpPr>
            <p:spPr>
              <a:xfrm>
                <a:off x="4689569" y="1666185"/>
                <a:ext cx="404945" cy="622521"/>
              </a:xfrm>
              <a:prstGeom prst="rect">
                <a:avLst/>
              </a:prstGeom>
              <a:solidFill>
                <a:srgbClr val="92D050"/>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sp>
          <p:nvSpPr>
            <p:cNvPr id="212" name="TextBox 211"/>
            <p:cNvSpPr txBox="1"/>
            <p:nvPr/>
          </p:nvSpPr>
          <p:spPr>
            <a:xfrm>
              <a:off x="1159488" y="1367815"/>
              <a:ext cx="575947" cy="373335"/>
            </a:xfrm>
            <a:prstGeom prst="rect">
              <a:avLst/>
            </a:prstGeom>
            <a:solidFill>
              <a:srgbClr val="FFC000">
                <a:lumMod val="60000"/>
                <a:lumOff val="40000"/>
              </a:srgbClr>
            </a:solidFill>
            <a:ln>
              <a:noFill/>
            </a:ln>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panose="020F0502020204030204"/>
                  <a:ea typeface="+mn-ea"/>
                </a:rPr>
                <a:t>SCH</a:t>
              </a:r>
            </a:p>
          </p:txBody>
        </p:sp>
        <p:sp>
          <p:nvSpPr>
            <p:cNvPr id="213" name="TextBox 212"/>
            <p:cNvSpPr txBox="1"/>
            <p:nvPr/>
          </p:nvSpPr>
          <p:spPr>
            <a:xfrm>
              <a:off x="2068462" y="1367815"/>
              <a:ext cx="729559" cy="373335"/>
            </a:xfrm>
            <a:prstGeom prst="rect">
              <a:avLst/>
            </a:prstGeom>
            <a:solidFill>
              <a:srgbClr val="FFC000">
                <a:lumMod val="60000"/>
                <a:lumOff val="40000"/>
              </a:srgbClr>
            </a:solidFill>
            <a:ln>
              <a:noFill/>
            </a:ln>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panose="020F0502020204030204"/>
                  <a:ea typeface="+mn-ea"/>
                </a:rPr>
                <a:t>CI/TO</a:t>
              </a:r>
            </a:p>
          </p:txBody>
        </p:sp>
        <p:sp>
          <p:nvSpPr>
            <p:cNvPr id="214" name="TextBox 213"/>
            <p:cNvSpPr txBox="1"/>
            <p:nvPr/>
          </p:nvSpPr>
          <p:spPr>
            <a:xfrm>
              <a:off x="3321283" y="1367815"/>
              <a:ext cx="686781" cy="373335"/>
            </a:xfrm>
            <a:prstGeom prst="rect">
              <a:avLst/>
            </a:prstGeom>
            <a:solidFill>
              <a:srgbClr val="FFC000">
                <a:lumMod val="60000"/>
                <a:lumOff val="40000"/>
              </a:srgbClr>
            </a:solidFill>
            <a:ln>
              <a:noFill/>
            </a:ln>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panose="020F0502020204030204"/>
                  <a:ea typeface="+mn-ea"/>
                </a:rPr>
                <a:t>CFDP</a:t>
              </a:r>
            </a:p>
          </p:txBody>
        </p:sp>
        <p:sp>
          <p:nvSpPr>
            <p:cNvPr id="215" name="TextBox 214"/>
            <p:cNvSpPr txBox="1"/>
            <p:nvPr/>
          </p:nvSpPr>
          <p:spPr>
            <a:xfrm>
              <a:off x="2017786" y="2219711"/>
              <a:ext cx="2339564" cy="373335"/>
            </a:xfrm>
            <a:prstGeom prst="rect">
              <a:avLst/>
            </a:prstGeom>
            <a:noFill/>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panose="020F0502020204030204"/>
                  <a:ea typeface="+mn-ea"/>
                </a:rPr>
                <a:t>Core Flight System (cFS)</a:t>
              </a:r>
            </a:p>
          </p:txBody>
        </p:sp>
        <p:sp>
          <p:nvSpPr>
            <p:cNvPr id="216" name="TextBox 215"/>
            <p:cNvSpPr txBox="1"/>
            <p:nvPr/>
          </p:nvSpPr>
          <p:spPr>
            <a:xfrm>
              <a:off x="2391460" y="860471"/>
              <a:ext cx="1392617" cy="373335"/>
            </a:xfrm>
            <a:prstGeom prst="rect">
              <a:avLst/>
            </a:prstGeom>
            <a:noFill/>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panose="020F0502020204030204"/>
                  <a:ea typeface="+mn-ea"/>
                </a:rPr>
                <a:t>RTEMS/Linux</a:t>
              </a:r>
            </a:p>
          </p:txBody>
        </p:sp>
        <p:grpSp>
          <p:nvGrpSpPr>
            <p:cNvPr id="217" name="Group 216"/>
            <p:cNvGrpSpPr/>
            <p:nvPr/>
          </p:nvGrpSpPr>
          <p:grpSpPr>
            <a:xfrm>
              <a:off x="8267858" y="1367816"/>
              <a:ext cx="3622692" cy="3705925"/>
              <a:chOff x="7314261" y="1455136"/>
              <a:chExt cx="3622692" cy="3705925"/>
            </a:xfrm>
          </p:grpSpPr>
          <p:sp>
            <p:nvSpPr>
              <p:cNvPr id="228" name="TextBox 227"/>
              <p:cNvSpPr txBox="1"/>
              <p:nvPr/>
            </p:nvSpPr>
            <p:spPr>
              <a:xfrm>
                <a:off x="7314262" y="1455136"/>
                <a:ext cx="2024742" cy="373335"/>
              </a:xfrm>
              <a:prstGeom prst="rect">
                <a:avLst/>
              </a:prstGeom>
              <a:solidFill>
                <a:srgbClr val="E7E6E6">
                  <a:lumMod val="50000"/>
                </a:srgbClr>
              </a:solidFill>
              <a:ln>
                <a:noFill/>
              </a:ln>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panose="020F0502020204030204"/>
                    <a:ea typeface="+mn-ea"/>
                  </a:rPr>
                  <a:t>MAVVis3D</a:t>
                </a:r>
              </a:p>
            </p:txBody>
          </p:sp>
          <p:pic>
            <p:nvPicPr>
              <p:cNvPr id="229" name="Picture 228"/>
              <p:cNvPicPr>
                <a:picLocks noChangeAspect="1"/>
              </p:cNvPicPr>
              <p:nvPr/>
            </p:nvPicPr>
            <p:blipFill rotWithShape="1">
              <a:blip r:embed="rId2"/>
              <a:srcRect l="6704" t="18938" r="28347"/>
              <a:stretch/>
            </p:blipFill>
            <p:spPr>
              <a:xfrm>
                <a:off x="7314261" y="1822694"/>
                <a:ext cx="3622692" cy="3338367"/>
              </a:xfrm>
              <a:prstGeom prst="rect">
                <a:avLst/>
              </a:prstGeom>
            </p:spPr>
          </p:pic>
        </p:grpSp>
        <p:cxnSp>
          <p:nvCxnSpPr>
            <p:cNvPr id="218" name="Elbow Connector 33"/>
            <p:cNvCxnSpPr>
              <a:endCxn id="219" idx="3"/>
            </p:cNvCxnSpPr>
            <p:nvPr/>
          </p:nvCxnSpPr>
          <p:spPr>
            <a:xfrm flipH="1">
              <a:off x="6879214" y="1555694"/>
              <a:ext cx="231748" cy="5215"/>
            </a:xfrm>
            <a:prstGeom prst="straightConnector1">
              <a:avLst/>
            </a:prstGeom>
            <a:noFill/>
            <a:ln w="6350" cap="flat" cmpd="sng" algn="ctr">
              <a:solidFill>
                <a:sysClr val="windowText" lastClr="000000"/>
              </a:solidFill>
              <a:prstDash val="solid"/>
              <a:miter lim="800000"/>
              <a:headEnd type="triangle"/>
              <a:tailEnd type="none"/>
            </a:ln>
            <a:effectLst/>
          </p:spPr>
        </p:cxnSp>
        <p:sp>
          <p:nvSpPr>
            <p:cNvPr id="219" name="TextBox 218"/>
            <p:cNvSpPr txBox="1"/>
            <p:nvPr/>
          </p:nvSpPr>
          <p:spPr>
            <a:xfrm>
              <a:off x="5587708" y="1374241"/>
              <a:ext cx="1291505" cy="373335"/>
            </a:xfrm>
            <a:prstGeom prst="rect">
              <a:avLst/>
            </a:prstGeom>
            <a:solidFill>
              <a:srgbClr val="00B0F0"/>
            </a:solidFill>
            <a:ln>
              <a:noFill/>
            </a:ln>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panose="020F0502020204030204"/>
                  <a:ea typeface="+mn-ea"/>
                </a:rPr>
                <a:t>Mantis G&amp;C</a:t>
              </a:r>
            </a:p>
          </p:txBody>
        </p:sp>
        <p:cxnSp>
          <p:nvCxnSpPr>
            <p:cNvPr id="220" name="Straight Arrow Connector 219"/>
            <p:cNvCxnSpPr>
              <a:endCxn id="219" idx="1"/>
            </p:cNvCxnSpPr>
            <p:nvPr/>
          </p:nvCxnSpPr>
          <p:spPr>
            <a:xfrm>
              <a:off x="5094514" y="1552482"/>
              <a:ext cx="493195" cy="8427"/>
            </a:xfrm>
            <a:prstGeom prst="straightConnector1">
              <a:avLst/>
            </a:prstGeom>
            <a:noFill/>
            <a:ln w="6350" cap="flat" cmpd="sng" algn="ctr">
              <a:solidFill>
                <a:sysClr val="windowText" lastClr="000000"/>
              </a:solidFill>
              <a:prstDash val="solid"/>
              <a:miter lim="800000"/>
              <a:headEnd type="triangle"/>
              <a:tailEnd type="triangle"/>
            </a:ln>
            <a:effectLst/>
          </p:spPr>
        </p:cxnSp>
        <p:sp>
          <p:nvSpPr>
            <p:cNvPr id="221" name="TextBox 220"/>
            <p:cNvSpPr txBox="1"/>
            <p:nvPr/>
          </p:nvSpPr>
          <p:spPr>
            <a:xfrm>
              <a:off x="7115307" y="1374241"/>
              <a:ext cx="922059" cy="373335"/>
            </a:xfrm>
            <a:prstGeom prst="rect">
              <a:avLst/>
            </a:prstGeom>
            <a:solidFill>
              <a:srgbClr val="70AD47">
                <a:lumMod val="20000"/>
                <a:lumOff val="80000"/>
              </a:srgbClr>
            </a:solidFill>
            <a:ln>
              <a:noFill/>
            </a:ln>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panose="020F0502020204030204"/>
                  <a:ea typeface="+mn-ea"/>
                </a:rPr>
                <a:t>CSV File</a:t>
              </a:r>
            </a:p>
          </p:txBody>
        </p:sp>
        <p:cxnSp>
          <p:nvCxnSpPr>
            <p:cNvPr id="222" name="Elbow Connector 33"/>
            <p:cNvCxnSpPr>
              <a:stCxn id="228" idx="1"/>
              <a:endCxn id="221" idx="3"/>
            </p:cNvCxnSpPr>
            <p:nvPr/>
          </p:nvCxnSpPr>
          <p:spPr>
            <a:xfrm flipH="1">
              <a:off x="8037366" y="1554484"/>
              <a:ext cx="230493" cy="6425"/>
            </a:xfrm>
            <a:prstGeom prst="straightConnector1">
              <a:avLst/>
            </a:prstGeom>
            <a:noFill/>
            <a:ln w="6350" cap="flat" cmpd="sng" algn="ctr">
              <a:solidFill>
                <a:sysClr val="windowText" lastClr="000000"/>
              </a:solidFill>
              <a:prstDash val="solid"/>
              <a:miter lim="800000"/>
              <a:headEnd type="triangle"/>
              <a:tailEnd type="none"/>
            </a:ln>
            <a:effectLst/>
          </p:spPr>
        </p:cxnSp>
        <p:sp>
          <p:nvSpPr>
            <p:cNvPr id="223" name="TextBox 222"/>
            <p:cNvSpPr txBox="1"/>
            <p:nvPr/>
          </p:nvSpPr>
          <p:spPr>
            <a:xfrm>
              <a:off x="3156268" y="4303968"/>
              <a:ext cx="714003" cy="373335"/>
            </a:xfrm>
            <a:prstGeom prst="rect">
              <a:avLst/>
            </a:prstGeom>
            <a:noFill/>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panose="020F0502020204030204"/>
                  <a:ea typeface="+mn-ea"/>
                </a:rPr>
                <a:t>Serial</a:t>
              </a:r>
            </a:p>
          </p:txBody>
        </p:sp>
        <p:sp>
          <p:nvSpPr>
            <p:cNvPr id="224" name="TextBox 223"/>
            <p:cNvSpPr txBox="1"/>
            <p:nvPr/>
          </p:nvSpPr>
          <p:spPr>
            <a:xfrm>
              <a:off x="5587707" y="1726405"/>
              <a:ext cx="1311066" cy="923330"/>
            </a:xfrm>
            <a:prstGeom prst="rect">
              <a:avLst/>
            </a:prstGeom>
            <a:solidFill>
              <a:srgbClr val="70AD47">
                <a:lumMod val="75000"/>
              </a:srgbClr>
            </a:solidFill>
            <a:ln>
              <a:noFill/>
            </a:ln>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panose="020F0502020204030204"/>
                  <a:ea typeface="+mn-ea"/>
                </a:rPr>
                <a:t>Newtonian</a:t>
              </a:r>
            </a:p>
            <a:p>
              <a:pPr marL="0" marR="0" lvl="0" indent="0" algn="l"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panose="020F0502020204030204"/>
                  <a:ea typeface="+mn-ea"/>
                </a:rPr>
                <a:t>Physics</a:t>
              </a:r>
            </a:p>
            <a:p>
              <a:pPr marL="0" marR="0" lvl="0" indent="0" algn="l"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panose="020F0502020204030204"/>
                  <a:ea typeface="+mn-ea"/>
                </a:rPr>
                <a:t>Simulation</a:t>
              </a:r>
            </a:p>
          </p:txBody>
        </p:sp>
        <p:sp>
          <p:nvSpPr>
            <p:cNvPr id="225" name="TextBox 224"/>
            <p:cNvSpPr txBox="1"/>
            <p:nvPr/>
          </p:nvSpPr>
          <p:spPr>
            <a:xfrm>
              <a:off x="10884869" y="5396222"/>
              <a:ext cx="1184559" cy="373335"/>
            </a:xfrm>
            <a:prstGeom prst="rect">
              <a:avLst/>
            </a:prstGeom>
            <a:noFill/>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panose="020F0502020204030204"/>
                  <a:ea typeface="+mn-ea"/>
                </a:rPr>
                <a:t>Serial/UDP</a:t>
              </a:r>
            </a:p>
          </p:txBody>
        </p:sp>
        <p:cxnSp>
          <p:nvCxnSpPr>
            <p:cNvPr id="226" name="Elbow Connector 225"/>
            <p:cNvCxnSpPr>
              <a:stCxn id="227" idx="3"/>
              <a:endCxn id="213" idx="0"/>
            </p:cNvCxnSpPr>
            <p:nvPr/>
          </p:nvCxnSpPr>
          <p:spPr>
            <a:xfrm flipH="1" flipV="1">
              <a:off x="2433242" y="1367815"/>
              <a:ext cx="8468479" cy="4341939"/>
            </a:xfrm>
            <a:prstGeom prst="bentConnector4">
              <a:avLst>
                <a:gd name="adj1" fmla="val -14085"/>
                <a:gd name="adj2" fmla="val 112468"/>
              </a:avLst>
            </a:prstGeom>
            <a:noFill/>
            <a:ln w="6350" cap="flat" cmpd="sng" algn="ctr">
              <a:solidFill>
                <a:sysClr val="windowText" lastClr="000000"/>
              </a:solidFill>
              <a:prstDash val="solid"/>
              <a:miter lim="800000"/>
              <a:headEnd type="triangle"/>
              <a:tailEnd type="triangle"/>
            </a:ln>
            <a:effectLst/>
          </p:spPr>
        </p:cxnSp>
        <p:sp>
          <p:nvSpPr>
            <p:cNvPr id="227" name="TextBox 226"/>
            <p:cNvSpPr txBox="1"/>
            <p:nvPr/>
          </p:nvSpPr>
          <p:spPr>
            <a:xfrm>
              <a:off x="9324382" y="5523086"/>
              <a:ext cx="1577339" cy="373335"/>
            </a:xfrm>
            <a:prstGeom prst="rect">
              <a:avLst/>
            </a:prstGeom>
            <a:solidFill>
              <a:srgbClr val="E7E6E6">
                <a:lumMod val="50000"/>
              </a:srgbClr>
            </a:solidFill>
            <a:ln>
              <a:noFill/>
            </a:ln>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Calibri" panose="020F0502020204030204"/>
                  <a:ea typeface="+mn-ea"/>
                </a:rPr>
                <a:t>Ground Station</a:t>
              </a:r>
            </a:p>
          </p:txBody>
        </p:sp>
      </p:grpSp>
      <p:sp>
        <p:nvSpPr>
          <p:cNvPr id="49" name="TextBox 48"/>
          <p:cNvSpPr txBox="1"/>
          <p:nvPr/>
        </p:nvSpPr>
        <p:spPr>
          <a:xfrm>
            <a:off x="0" y="6596390"/>
            <a:ext cx="4572000" cy="246221"/>
          </a:xfrm>
          <a:prstGeom prst="rect">
            <a:avLst/>
          </a:prstGeom>
          <a:noFill/>
        </p:spPr>
        <p:txBody>
          <a:bodyPr wrap="square" rtlCol="0">
            <a:spAutoFit/>
          </a:bodyPr>
          <a:lstStyle/>
          <a:p>
            <a:r>
              <a:rPr lang="en-US" sz="1000" dirty="0" smtClean="0">
                <a:latin typeface="Arial" panose="020B0604020202020204" pitchFamily="34" charset="0"/>
                <a:cs typeface="Arial" panose="020B0604020202020204" pitchFamily="34" charset="0"/>
              </a:rPr>
              <a:t>Pre-decisional. Subject to change. For planning and discussion purposes only. </a:t>
            </a:r>
            <a:endParaRPr lang="en-US" sz="1000" dirty="0">
              <a:latin typeface="Arial" panose="020B0604020202020204" pitchFamily="34" charset="0"/>
              <a:cs typeface="Arial" panose="020B0604020202020204" pitchFamily="34" charset="0"/>
            </a:endParaRPr>
          </a:p>
        </p:txBody>
      </p:sp>
      <p:sp>
        <p:nvSpPr>
          <p:cNvPr id="50" name="TextBox 49"/>
          <p:cNvSpPr txBox="1"/>
          <p:nvPr/>
        </p:nvSpPr>
        <p:spPr>
          <a:xfrm>
            <a:off x="1693332" y="6091535"/>
            <a:ext cx="8405707" cy="461665"/>
          </a:xfrm>
          <a:prstGeom prst="rect">
            <a:avLst/>
          </a:prstGeom>
          <a:noFill/>
        </p:spPr>
        <p:txBody>
          <a:bodyPr wrap="square" rtlCol="0">
            <a:spAutoFit/>
          </a:bodyPr>
          <a:lstStyle/>
          <a:p>
            <a:pPr algn="ctr"/>
            <a:r>
              <a:rPr lang="en-US" sz="2400" b="1" i="1" dirty="0" smtClean="0">
                <a:latin typeface="Arial" panose="020B0604020202020204" pitchFamily="34" charset="0"/>
                <a:cs typeface="Arial" panose="020B0604020202020204" pitchFamily="34" charset="0"/>
              </a:rPr>
              <a:t>Significant Flight Software Capability by Phase A</a:t>
            </a:r>
            <a:endParaRPr lang="en-US" sz="24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1972042"/>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Risk Reduction through Testing</a:t>
            </a:r>
            <a:endParaRPr lang="en-US" dirty="0"/>
          </a:p>
        </p:txBody>
      </p:sp>
      <p:sp>
        <p:nvSpPr>
          <p:cNvPr id="4" name="Rectangle 3"/>
          <p:cNvSpPr/>
          <p:nvPr/>
        </p:nvSpPr>
        <p:spPr bwMode="auto">
          <a:xfrm>
            <a:off x="3006813" y="1104108"/>
            <a:ext cx="6683375" cy="4646612"/>
          </a:xfrm>
          <a:prstGeom prst="rect">
            <a:avLst/>
          </a:prstGeom>
          <a:gradFill flip="none" rotWithShape="1">
            <a:gsLst>
              <a:gs pos="0">
                <a:srgbClr val="FEDB44"/>
              </a:gs>
              <a:gs pos="43000">
                <a:schemeClr val="accent1">
                  <a:lumMod val="45000"/>
                  <a:lumOff val="55000"/>
                </a:schemeClr>
              </a:gs>
              <a:gs pos="66000">
                <a:schemeClr val="accent1">
                  <a:lumMod val="45000"/>
                  <a:lumOff val="55000"/>
                </a:schemeClr>
              </a:gs>
              <a:gs pos="100000">
                <a:srgbClr val="8FDA82"/>
              </a:gs>
            </a:gsLst>
            <a:lin ang="8100000" scaled="0"/>
            <a:tileRect/>
          </a:gradFill>
          <a:ln w="28575" cap="flat" cmpd="sng" algn="ctr">
            <a:solidFill>
              <a:schemeClr val="bg1"/>
            </a:solidFill>
            <a:prstDash val="solid"/>
            <a:round/>
            <a:headEnd type="none" w="med" len="med"/>
            <a:tailEnd type="none" w="med" len="med"/>
          </a:ln>
          <a:effectLst/>
        </p:spPr>
        <p:txBody>
          <a:bodyPr/>
          <a:lstStyle/>
          <a:p>
            <a:pPr algn="l" defTabSz="912813">
              <a:defRPr/>
            </a:pPr>
            <a:endParaRPr lang="en-US" sz="900" dirty="0">
              <a:solidFill>
                <a:srgbClr val="666666"/>
              </a:solidFill>
              <a:latin typeface="Century Gothic"/>
              <a:ea typeface="ＭＳ Ｐゴシック" charset="0"/>
            </a:endParaRPr>
          </a:p>
        </p:txBody>
      </p:sp>
      <p:sp>
        <p:nvSpPr>
          <p:cNvPr id="5" name="Right Arrow 4"/>
          <p:cNvSpPr/>
          <p:nvPr/>
        </p:nvSpPr>
        <p:spPr bwMode="auto">
          <a:xfrm rot="16200000">
            <a:off x="416720" y="3156745"/>
            <a:ext cx="4405313" cy="701675"/>
          </a:xfrm>
          <a:prstGeom prst="rightArrow">
            <a:avLst>
              <a:gd name="adj1" fmla="val 50000"/>
              <a:gd name="adj2" fmla="val 110355"/>
            </a:avLst>
          </a:prstGeom>
          <a:gradFill>
            <a:gsLst>
              <a:gs pos="0">
                <a:schemeClr val="tx2"/>
              </a:gs>
              <a:gs pos="43000">
                <a:schemeClr val="accent1">
                  <a:lumMod val="45000"/>
                  <a:lumOff val="55000"/>
                </a:schemeClr>
              </a:gs>
              <a:gs pos="66000">
                <a:schemeClr val="accent1">
                  <a:lumMod val="45000"/>
                  <a:lumOff val="55000"/>
                </a:schemeClr>
              </a:gs>
              <a:gs pos="100000">
                <a:schemeClr val="accent3"/>
              </a:gs>
            </a:gsLst>
            <a:lin ang="0" scaled="0"/>
          </a:gradFill>
          <a:ln w="28575" cap="flat" cmpd="sng" algn="ctr">
            <a:solidFill>
              <a:schemeClr val="bg1"/>
            </a:solidFill>
            <a:prstDash val="solid"/>
            <a:round/>
            <a:headEnd type="none" w="med" len="med"/>
            <a:tailEnd type="none" w="med" len="med"/>
          </a:ln>
          <a:effectLst/>
        </p:spPr>
        <p:txBody>
          <a:bodyPr anchor="ctr"/>
          <a:lstStyle/>
          <a:p>
            <a:pPr defTabSz="912813">
              <a:defRPr/>
            </a:pPr>
            <a:r>
              <a:rPr lang="en-US" sz="2000" dirty="0">
                <a:solidFill>
                  <a:prstClr val="black"/>
                </a:solidFill>
                <a:latin typeface="Century Gothic"/>
                <a:ea typeface="ＭＳ Ｐゴシック" charset="0"/>
              </a:rPr>
              <a:t>Program Cost/Schedule</a:t>
            </a:r>
          </a:p>
        </p:txBody>
      </p:sp>
      <p:sp>
        <p:nvSpPr>
          <p:cNvPr id="6" name="TextBox 5"/>
          <p:cNvSpPr txBox="1"/>
          <p:nvPr/>
        </p:nvSpPr>
        <p:spPr>
          <a:xfrm>
            <a:off x="3025864" y="5270412"/>
            <a:ext cx="2170113" cy="600164"/>
          </a:xfrm>
          <a:prstGeom prst="rect">
            <a:avLst/>
          </a:prstGeom>
          <a:noFill/>
        </p:spPr>
        <p:txBody>
          <a:bodyPr>
            <a:spAutoFit/>
          </a:bodyPr>
          <a:lstStyle/>
          <a:p>
            <a:pPr defTabSz="912813">
              <a:defRPr/>
            </a:pPr>
            <a:r>
              <a:rPr lang="en-US" sz="1100" b="1" dirty="0" smtClean="0">
                <a:solidFill>
                  <a:prstClr val="black"/>
                </a:solidFill>
                <a:latin typeface="Century Gothic"/>
                <a:ea typeface="ＭＳ Ｐゴシック" charset="0"/>
              </a:rPr>
              <a:t>Functional Unit Testing </a:t>
            </a:r>
            <a:r>
              <a:rPr lang="en-US" sz="1100" b="1" dirty="0">
                <a:solidFill>
                  <a:prstClr val="black"/>
                </a:solidFill>
                <a:latin typeface="Century Gothic"/>
                <a:ea typeface="ＭＳ Ｐゴシック" charset="0"/>
              </a:rPr>
              <a:t>on </a:t>
            </a:r>
            <a:r>
              <a:rPr lang="en-US" sz="1100" b="1" dirty="0" err="1" smtClean="0">
                <a:solidFill>
                  <a:prstClr val="black"/>
                </a:solidFill>
                <a:latin typeface="Century Gothic"/>
                <a:ea typeface="ＭＳ Ｐゴシック" charset="0"/>
              </a:rPr>
              <a:t>Brassboards</a:t>
            </a:r>
            <a:r>
              <a:rPr lang="en-US" sz="1100" b="1" dirty="0" smtClean="0">
                <a:solidFill>
                  <a:prstClr val="black"/>
                </a:solidFill>
                <a:latin typeface="Century Gothic"/>
                <a:ea typeface="ＭＳ Ｐゴシック" charset="0"/>
              </a:rPr>
              <a:t> </a:t>
            </a:r>
            <a:endParaRPr lang="en-US" sz="1100" b="1" dirty="0">
              <a:solidFill>
                <a:prstClr val="black"/>
              </a:solidFill>
              <a:latin typeface="Century Gothic"/>
              <a:ea typeface="ＭＳ Ｐゴシック" charset="0"/>
            </a:endParaRPr>
          </a:p>
          <a:p>
            <a:pPr defTabSz="912813">
              <a:defRPr/>
            </a:pPr>
            <a:r>
              <a:rPr lang="en-US" sz="1100" b="1" dirty="0">
                <a:solidFill>
                  <a:prstClr val="black"/>
                </a:solidFill>
                <a:latin typeface="Century Gothic"/>
                <a:ea typeface="ＭＳ Ｐゴシック" charset="0"/>
              </a:rPr>
              <a:t> </a:t>
            </a:r>
          </a:p>
        </p:txBody>
      </p:sp>
      <p:sp>
        <p:nvSpPr>
          <p:cNvPr id="7" name="TextBox 6"/>
          <p:cNvSpPr txBox="1"/>
          <p:nvPr/>
        </p:nvSpPr>
        <p:spPr>
          <a:xfrm>
            <a:off x="4129266" y="3927706"/>
            <a:ext cx="2170112" cy="600164"/>
          </a:xfrm>
          <a:prstGeom prst="rect">
            <a:avLst/>
          </a:prstGeom>
          <a:noFill/>
        </p:spPr>
        <p:txBody>
          <a:bodyPr>
            <a:spAutoFit/>
          </a:bodyPr>
          <a:lstStyle/>
          <a:p>
            <a:pPr defTabSz="912813">
              <a:defRPr/>
            </a:pPr>
            <a:r>
              <a:rPr lang="en-US" sz="1100" b="1" dirty="0">
                <a:solidFill>
                  <a:prstClr val="black"/>
                </a:solidFill>
                <a:latin typeface="Century Gothic"/>
                <a:ea typeface="ＭＳ Ｐゴシック" charset="0"/>
              </a:rPr>
              <a:t>Integration Testing </a:t>
            </a:r>
          </a:p>
          <a:p>
            <a:pPr defTabSz="912813">
              <a:defRPr/>
            </a:pPr>
            <a:r>
              <a:rPr lang="en-US" sz="1100" b="1" dirty="0" smtClean="0">
                <a:solidFill>
                  <a:prstClr val="black"/>
                </a:solidFill>
                <a:latin typeface="Century Gothic"/>
                <a:ea typeface="ＭＳ Ｐゴシック" charset="0"/>
              </a:rPr>
              <a:t>FSW on EM quality </a:t>
            </a:r>
            <a:r>
              <a:rPr lang="en-US" sz="1100" b="1" dirty="0" smtClean="0">
                <a:solidFill>
                  <a:prstClr val="black"/>
                </a:solidFill>
                <a:latin typeface="Century Gothic"/>
                <a:ea typeface="ＭＳ Ｐゴシック" charset="0"/>
              </a:rPr>
              <a:t>Flight</a:t>
            </a:r>
            <a:r>
              <a:rPr lang="en-US" sz="1100" b="1" dirty="0" smtClean="0">
                <a:solidFill>
                  <a:prstClr val="black"/>
                </a:solidFill>
                <a:latin typeface="Century Gothic"/>
                <a:ea typeface="ＭＳ Ｐゴシック" charset="0"/>
              </a:rPr>
              <a:t> </a:t>
            </a:r>
            <a:r>
              <a:rPr lang="en-US" sz="1100" b="1" dirty="0" smtClean="0">
                <a:solidFill>
                  <a:prstClr val="black"/>
                </a:solidFill>
                <a:latin typeface="Century Gothic"/>
                <a:ea typeface="ＭＳ Ｐゴシック" charset="0"/>
              </a:rPr>
              <a:t>Computers</a:t>
            </a:r>
            <a:endParaRPr lang="en-US" sz="1100" b="1" dirty="0">
              <a:solidFill>
                <a:prstClr val="black"/>
              </a:solidFill>
              <a:latin typeface="Century Gothic"/>
              <a:ea typeface="ＭＳ Ｐゴシック" charset="0"/>
            </a:endParaRPr>
          </a:p>
        </p:txBody>
      </p:sp>
      <p:sp>
        <p:nvSpPr>
          <p:cNvPr id="8" name="TextBox 7"/>
          <p:cNvSpPr txBox="1"/>
          <p:nvPr/>
        </p:nvSpPr>
        <p:spPr>
          <a:xfrm>
            <a:off x="5850257" y="2653888"/>
            <a:ext cx="2336800" cy="769441"/>
          </a:xfrm>
          <a:prstGeom prst="rect">
            <a:avLst/>
          </a:prstGeom>
          <a:noFill/>
        </p:spPr>
        <p:txBody>
          <a:bodyPr>
            <a:spAutoFit/>
          </a:bodyPr>
          <a:lstStyle/>
          <a:p>
            <a:pPr defTabSz="912813">
              <a:defRPr/>
            </a:pPr>
            <a:r>
              <a:rPr lang="en-US" sz="1100" b="1" dirty="0" smtClean="0">
                <a:solidFill>
                  <a:prstClr val="black"/>
                </a:solidFill>
                <a:latin typeface="Century Gothic"/>
                <a:ea typeface="ＭＳ Ｐゴシック" charset="0"/>
              </a:rPr>
              <a:t>FSW FQT </a:t>
            </a:r>
            <a:r>
              <a:rPr lang="en-US" sz="1100" b="1" dirty="0">
                <a:solidFill>
                  <a:prstClr val="black"/>
                </a:solidFill>
                <a:latin typeface="Century Gothic"/>
                <a:ea typeface="ＭＳ Ｐゴシック" charset="0"/>
              </a:rPr>
              <a:t>Testing</a:t>
            </a:r>
          </a:p>
          <a:p>
            <a:pPr defTabSz="912813">
              <a:defRPr/>
            </a:pPr>
            <a:r>
              <a:rPr lang="en-US" sz="1100" b="1" dirty="0">
                <a:solidFill>
                  <a:prstClr val="black"/>
                </a:solidFill>
                <a:latin typeface="Century Gothic"/>
                <a:ea typeface="ＭＳ Ｐゴシック" charset="0"/>
              </a:rPr>
              <a:t>Comprehensive</a:t>
            </a:r>
          </a:p>
          <a:p>
            <a:pPr defTabSz="912813">
              <a:defRPr/>
            </a:pPr>
            <a:r>
              <a:rPr lang="en-US" sz="1100" b="1" dirty="0">
                <a:solidFill>
                  <a:prstClr val="black"/>
                </a:solidFill>
                <a:latin typeface="Century Gothic"/>
                <a:ea typeface="ＭＳ Ｐゴシック" charset="0"/>
              </a:rPr>
              <a:t>Requirements </a:t>
            </a:r>
            <a:r>
              <a:rPr lang="en-US" sz="1100" b="1" dirty="0" smtClean="0">
                <a:solidFill>
                  <a:prstClr val="black"/>
                </a:solidFill>
                <a:latin typeface="Century Gothic"/>
                <a:ea typeface="ＭＳ Ｐゴシック" charset="0"/>
              </a:rPr>
              <a:t>Verification on EM quality Test Line</a:t>
            </a:r>
            <a:endParaRPr lang="en-US" sz="1100" b="1" dirty="0">
              <a:solidFill>
                <a:prstClr val="black"/>
              </a:solidFill>
              <a:latin typeface="Century Gothic"/>
              <a:ea typeface="ＭＳ Ｐゴシック" charset="0"/>
            </a:endParaRPr>
          </a:p>
        </p:txBody>
      </p:sp>
      <p:sp>
        <p:nvSpPr>
          <p:cNvPr id="9" name="TextBox 8"/>
          <p:cNvSpPr txBox="1"/>
          <p:nvPr/>
        </p:nvSpPr>
        <p:spPr>
          <a:xfrm>
            <a:off x="6714157" y="2222807"/>
            <a:ext cx="2170112" cy="261610"/>
          </a:xfrm>
          <a:prstGeom prst="rect">
            <a:avLst/>
          </a:prstGeom>
          <a:noFill/>
        </p:spPr>
        <p:txBody>
          <a:bodyPr>
            <a:spAutoFit/>
          </a:bodyPr>
          <a:lstStyle/>
          <a:p>
            <a:pPr defTabSz="912813">
              <a:defRPr/>
            </a:pPr>
            <a:r>
              <a:rPr lang="en-US" sz="1100" b="1" dirty="0" smtClean="0">
                <a:solidFill>
                  <a:prstClr val="black"/>
                </a:solidFill>
                <a:latin typeface="Century Gothic"/>
                <a:ea typeface="ＭＳ Ｐゴシック" charset="0"/>
              </a:rPr>
              <a:t>SIL Integration Testing</a:t>
            </a:r>
            <a:endParaRPr lang="en-US" sz="1100" b="1" dirty="0">
              <a:solidFill>
                <a:prstClr val="black"/>
              </a:solidFill>
              <a:latin typeface="Century Gothic"/>
              <a:ea typeface="ＭＳ Ｐゴシック" charset="0"/>
            </a:endParaRPr>
          </a:p>
        </p:txBody>
      </p:sp>
      <p:sp>
        <p:nvSpPr>
          <p:cNvPr id="10" name="Right Arrow 9"/>
          <p:cNvSpPr/>
          <p:nvPr/>
        </p:nvSpPr>
        <p:spPr bwMode="auto">
          <a:xfrm>
            <a:off x="4267201" y="5870576"/>
            <a:ext cx="4405313" cy="701675"/>
          </a:xfrm>
          <a:prstGeom prst="rightArrow">
            <a:avLst>
              <a:gd name="adj1" fmla="val 50000"/>
              <a:gd name="adj2" fmla="val 110355"/>
            </a:avLst>
          </a:prstGeom>
          <a:gradFill>
            <a:gsLst>
              <a:gs pos="0">
                <a:schemeClr val="tx2"/>
              </a:gs>
              <a:gs pos="43000">
                <a:schemeClr val="accent1">
                  <a:lumMod val="45000"/>
                  <a:lumOff val="55000"/>
                </a:schemeClr>
              </a:gs>
              <a:gs pos="66000">
                <a:schemeClr val="accent1">
                  <a:lumMod val="45000"/>
                  <a:lumOff val="55000"/>
                </a:schemeClr>
              </a:gs>
              <a:gs pos="100000">
                <a:schemeClr val="accent3"/>
              </a:gs>
            </a:gsLst>
            <a:lin ang="0" scaled="0"/>
          </a:gradFill>
          <a:ln w="28575" cap="flat" cmpd="sng" algn="ctr">
            <a:solidFill>
              <a:schemeClr val="bg1"/>
            </a:solidFill>
            <a:prstDash val="solid"/>
            <a:round/>
            <a:headEnd type="none" w="med" len="med"/>
            <a:tailEnd type="none" w="med" len="med"/>
          </a:ln>
          <a:effectLst/>
        </p:spPr>
        <p:txBody>
          <a:bodyPr anchor="ctr"/>
          <a:lstStyle/>
          <a:p>
            <a:pPr defTabSz="912813">
              <a:defRPr/>
            </a:pPr>
            <a:r>
              <a:rPr lang="en-US" sz="2000" dirty="0">
                <a:solidFill>
                  <a:prstClr val="black"/>
                </a:solidFill>
                <a:latin typeface="55 Helvetica Roman" pitchFamily="1" charset="0"/>
                <a:ea typeface="ＭＳ Ｐゴシック" charset="0"/>
              </a:rPr>
              <a:t>Test Venue Fidelity</a:t>
            </a:r>
          </a:p>
        </p:txBody>
      </p:sp>
      <p:sp>
        <p:nvSpPr>
          <p:cNvPr id="12" name="Right Arrow 11"/>
          <p:cNvSpPr/>
          <p:nvPr/>
        </p:nvSpPr>
        <p:spPr bwMode="auto">
          <a:xfrm rot="18983738">
            <a:off x="3231797" y="2284794"/>
            <a:ext cx="4017962" cy="738188"/>
          </a:xfrm>
          <a:prstGeom prst="rightArrow">
            <a:avLst>
              <a:gd name="adj1" fmla="val 50000"/>
              <a:gd name="adj2" fmla="val 113871"/>
            </a:avLst>
          </a:prstGeom>
          <a:solidFill>
            <a:schemeClr val="tx1">
              <a:lumMod val="60000"/>
              <a:lumOff val="40000"/>
              <a:alpha val="18000"/>
            </a:schemeClr>
          </a:solidFill>
          <a:ln w="9525" cap="flat" cmpd="sng" algn="ctr">
            <a:solidFill>
              <a:schemeClr val="tx1"/>
            </a:solidFill>
            <a:prstDash val="solid"/>
            <a:round/>
            <a:headEnd type="none" w="med" len="med"/>
            <a:tailEnd type="none" w="med" len="med"/>
          </a:ln>
          <a:effectLst/>
        </p:spPr>
        <p:txBody>
          <a:bodyPr/>
          <a:lstStyle/>
          <a:p>
            <a:pPr defTabSz="912813">
              <a:defRPr/>
            </a:pPr>
            <a:r>
              <a:rPr lang="en-US" sz="1600" b="1" dirty="0">
                <a:solidFill>
                  <a:srgbClr val="666666"/>
                </a:solidFill>
                <a:latin typeface="Century Gothic"/>
                <a:ea typeface="ＭＳ Ｐゴシック" charset="0"/>
              </a:rPr>
              <a:t>Validation Confidence</a:t>
            </a:r>
          </a:p>
        </p:txBody>
      </p:sp>
      <p:sp>
        <p:nvSpPr>
          <p:cNvPr id="14" name="TextBox 13"/>
          <p:cNvSpPr txBox="1"/>
          <p:nvPr/>
        </p:nvSpPr>
        <p:spPr>
          <a:xfrm>
            <a:off x="3336291" y="4686712"/>
            <a:ext cx="2701292" cy="430887"/>
          </a:xfrm>
          <a:prstGeom prst="rect">
            <a:avLst/>
          </a:prstGeom>
          <a:noFill/>
        </p:spPr>
        <p:txBody>
          <a:bodyPr wrap="square">
            <a:spAutoFit/>
          </a:bodyPr>
          <a:lstStyle/>
          <a:p>
            <a:pPr defTabSz="912813">
              <a:defRPr/>
            </a:pPr>
            <a:r>
              <a:rPr lang="en-US" sz="1100" b="1" dirty="0" smtClean="0">
                <a:solidFill>
                  <a:prstClr val="black"/>
                </a:solidFill>
                <a:latin typeface="Century Gothic"/>
                <a:ea typeface="ＭＳ Ｐゴシック" charset="0"/>
              </a:rPr>
              <a:t>Code Coverage Testing and Static Analysis on </a:t>
            </a:r>
            <a:r>
              <a:rPr lang="en-US" sz="1100" b="1" dirty="0" err="1" smtClean="0">
                <a:solidFill>
                  <a:prstClr val="black"/>
                </a:solidFill>
                <a:latin typeface="Century Gothic"/>
                <a:ea typeface="ＭＳ Ｐゴシック" charset="0"/>
              </a:rPr>
              <a:t>Brassboards</a:t>
            </a:r>
            <a:endParaRPr lang="en-US" sz="1100" b="1" dirty="0">
              <a:solidFill>
                <a:prstClr val="black"/>
              </a:solidFill>
              <a:latin typeface="Century Gothic"/>
              <a:ea typeface="ＭＳ Ｐゴシック" charset="0"/>
            </a:endParaRPr>
          </a:p>
        </p:txBody>
      </p:sp>
      <p:sp>
        <p:nvSpPr>
          <p:cNvPr id="15" name="Rectangular Callout 14"/>
          <p:cNvSpPr/>
          <p:nvPr/>
        </p:nvSpPr>
        <p:spPr bwMode="auto">
          <a:xfrm>
            <a:off x="8551406" y="3335658"/>
            <a:ext cx="1112659" cy="322261"/>
          </a:xfrm>
          <a:prstGeom prst="wedgeRectCallout">
            <a:avLst>
              <a:gd name="adj1" fmla="val -77948"/>
              <a:gd name="adj2" fmla="val -91107"/>
            </a:avLst>
          </a:prstGeom>
          <a:solidFill>
            <a:srgbClr val="B84308">
              <a:lumMod val="40000"/>
              <a:lumOff val="60000"/>
            </a:srgbClr>
          </a:solidFill>
          <a:ln w="19050" cap="flat" cmpd="sng" algn="ctr">
            <a:solidFill>
              <a:schemeClr val="bg1"/>
            </a:solidFill>
            <a:prstDash val="solid"/>
            <a:round/>
            <a:headEnd type="none" w="med" len="med"/>
            <a:tailEnd type="none" w="med" len="med"/>
          </a:ln>
          <a:effectLst/>
        </p:spPr>
        <p:txBody>
          <a:bodyPr anchor="ctr"/>
          <a:lstStyle/>
          <a:p>
            <a:pPr defTabSz="912813" fontAlgn="auto">
              <a:spcBef>
                <a:spcPts val="0"/>
              </a:spcBef>
              <a:spcAft>
                <a:spcPts val="0"/>
              </a:spcAft>
              <a:defRPr/>
            </a:pPr>
            <a:r>
              <a:rPr lang="en-US" sz="800" b="1" kern="0" dirty="0">
                <a:latin typeface="Century Gothic"/>
                <a:ea typeface="ＭＳ Ｐゴシック" charset="0"/>
                <a:cs typeface="Arial" charset="0"/>
              </a:rPr>
              <a:t>FSW Test and Verification </a:t>
            </a:r>
            <a:r>
              <a:rPr lang="en-US" sz="800" b="1" kern="0" dirty="0" smtClean="0">
                <a:latin typeface="Century Gothic"/>
                <a:ea typeface="ＭＳ Ｐゴシック" charset="0"/>
                <a:cs typeface="Arial" charset="0"/>
              </a:rPr>
              <a:t>Team</a:t>
            </a:r>
            <a:endParaRPr lang="en-US" sz="800" b="1" kern="0" dirty="0">
              <a:latin typeface="Century Gothic"/>
              <a:ea typeface="ＭＳ Ｐゴシック" charset="0"/>
              <a:cs typeface="Arial" charset="0"/>
            </a:endParaRPr>
          </a:p>
        </p:txBody>
      </p:sp>
      <p:sp>
        <p:nvSpPr>
          <p:cNvPr id="16" name="Right Brace 15"/>
          <p:cNvSpPr/>
          <p:nvPr/>
        </p:nvSpPr>
        <p:spPr bwMode="auto">
          <a:xfrm>
            <a:off x="9328151" y="1197505"/>
            <a:ext cx="290513" cy="1395412"/>
          </a:xfrm>
          <a:prstGeom prst="rightBrace">
            <a:avLst>
              <a:gd name="adj1" fmla="val 8333"/>
              <a:gd name="adj2" fmla="val 49206"/>
            </a:avLst>
          </a:prstGeom>
          <a:noFill/>
          <a:ln w="28575" cap="flat" cmpd="sng" algn="ctr">
            <a:solidFill>
              <a:schemeClr val="bg1"/>
            </a:solidFill>
            <a:prstDash val="solid"/>
            <a:round/>
            <a:headEnd type="none" w="med" len="med"/>
            <a:tailEnd type="none" w="med" len="med"/>
          </a:ln>
          <a:effectLst/>
        </p:spPr>
        <p:txBody>
          <a:bodyPr/>
          <a:lstStyle/>
          <a:p>
            <a:pPr algn="l" defTabSz="912813">
              <a:defRPr/>
            </a:pPr>
            <a:endParaRPr lang="en-US" sz="900" dirty="0">
              <a:solidFill>
                <a:srgbClr val="666666"/>
              </a:solidFill>
              <a:latin typeface="Century Gothic"/>
              <a:ea typeface="ＭＳ Ｐゴシック" charset="0"/>
            </a:endParaRPr>
          </a:p>
        </p:txBody>
      </p:sp>
      <p:sp>
        <p:nvSpPr>
          <p:cNvPr id="17" name="Rectangular Callout 16"/>
          <p:cNvSpPr/>
          <p:nvPr/>
        </p:nvSpPr>
        <p:spPr bwMode="auto">
          <a:xfrm>
            <a:off x="9594850" y="2370138"/>
            <a:ext cx="977900" cy="252412"/>
          </a:xfrm>
          <a:prstGeom prst="wedgeRectCallout">
            <a:avLst>
              <a:gd name="adj1" fmla="val -45315"/>
              <a:gd name="adj2" fmla="val -241263"/>
            </a:avLst>
          </a:prstGeom>
          <a:solidFill>
            <a:srgbClr val="B84308">
              <a:lumMod val="40000"/>
              <a:lumOff val="60000"/>
            </a:srgbClr>
          </a:solidFill>
          <a:ln w="19050" cap="flat" cmpd="sng" algn="ctr">
            <a:solidFill>
              <a:schemeClr val="bg1"/>
            </a:solidFill>
            <a:prstDash val="solid"/>
            <a:round/>
            <a:headEnd type="none" w="med" len="med"/>
            <a:tailEnd type="none" w="med" len="med"/>
          </a:ln>
          <a:effectLst/>
        </p:spPr>
        <p:txBody>
          <a:bodyPr anchor="ctr"/>
          <a:lstStyle/>
          <a:p>
            <a:pPr defTabSz="912813" fontAlgn="auto">
              <a:spcBef>
                <a:spcPts val="0"/>
              </a:spcBef>
              <a:spcAft>
                <a:spcPts val="0"/>
              </a:spcAft>
              <a:defRPr/>
            </a:pPr>
            <a:r>
              <a:rPr lang="en-US" sz="800" b="1" kern="0" dirty="0">
                <a:latin typeface="Century Gothic"/>
                <a:ea typeface="ＭＳ Ｐゴシック" charset="0"/>
                <a:cs typeface="Arial" charset="0"/>
              </a:rPr>
              <a:t>SIL / </a:t>
            </a:r>
            <a:r>
              <a:rPr lang="en-US" sz="800" b="1" kern="0" dirty="0" smtClean="0">
                <a:latin typeface="Century Gothic"/>
                <a:ea typeface="ＭＳ Ｐゴシック" charset="0"/>
                <a:cs typeface="Arial" charset="0"/>
              </a:rPr>
              <a:t>JPL/KSC</a:t>
            </a:r>
            <a:endParaRPr lang="en-US" sz="800" b="1" kern="0" dirty="0">
              <a:latin typeface="Century Gothic"/>
              <a:ea typeface="ＭＳ Ｐゴシック" charset="0"/>
              <a:cs typeface="Arial" charset="0"/>
            </a:endParaRPr>
          </a:p>
        </p:txBody>
      </p:sp>
      <p:sp>
        <p:nvSpPr>
          <p:cNvPr id="18" name="Right Brace 17"/>
          <p:cNvSpPr/>
          <p:nvPr/>
        </p:nvSpPr>
        <p:spPr bwMode="auto">
          <a:xfrm>
            <a:off x="6021388" y="3860801"/>
            <a:ext cx="241300" cy="1770063"/>
          </a:xfrm>
          <a:prstGeom prst="rightBrace">
            <a:avLst>
              <a:gd name="adj1" fmla="val 8333"/>
              <a:gd name="adj2" fmla="val 49206"/>
            </a:avLst>
          </a:prstGeom>
          <a:noFill/>
          <a:ln w="28575" cap="flat" cmpd="sng" algn="ctr">
            <a:solidFill>
              <a:schemeClr val="bg1"/>
            </a:solidFill>
            <a:prstDash val="solid"/>
            <a:round/>
            <a:headEnd type="none" w="med" len="med"/>
            <a:tailEnd type="none" w="med" len="med"/>
          </a:ln>
          <a:effectLst/>
        </p:spPr>
        <p:txBody>
          <a:bodyPr/>
          <a:lstStyle/>
          <a:p>
            <a:pPr algn="l" defTabSz="912813">
              <a:defRPr/>
            </a:pPr>
            <a:endParaRPr lang="en-US" sz="900" dirty="0">
              <a:solidFill>
                <a:srgbClr val="666666"/>
              </a:solidFill>
              <a:latin typeface="Century Gothic"/>
              <a:ea typeface="ＭＳ Ｐゴシック" charset="0"/>
            </a:endParaRPr>
          </a:p>
        </p:txBody>
      </p:sp>
      <p:sp>
        <p:nvSpPr>
          <p:cNvPr id="19" name="Rectangular Callout 18"/>
          <p:cNvSpPr/>
          <p:nvPr/>
        </p:nvSpPr>
        <p:spPr bwMode="auto">
          <a:xfrm>
            <a:off x="6950076" y="4195764"/>
            <a:ext cx="931863" cy="306387"/>
          </a:xfrm>
          <a:prstGeom prst="wedgeRectCallout">
            <a:avLst>
              <a:gd name="adj1" fmla="val -122453"/>
              <a:gd name="adj2" fmla="val 127660"/>
            </a:avLst>
          </a:prstGeom>
          <a:solidFill>
            <a:srgbClr val="B84308">
              <a:lumMod val="40000"/>
              <a:lumOff val="60000"/>
            </a:srgbClr>
          </a:solidFill>
          <a:ln w="19050" cap="flat" cmpd="sng" algn="ctr">
            <a:solidFill>
              <a:schemeClr val="bg1"/>
            </a:solidFill>
            <a:prstDash val="solid"/>
            <a:round/>
            <a:headEnd type="none" w="med" len="med"/>
            <a:tailEnd type="none" w="med" len="med"/>
          </a:ln>
          <a:effectLst/>
        </p:spPr>
        <p:txBody>
          <a:bodyPr anchor="ctr"/>
          <a:lstStyle/>
          <a:p>
            <a:pPr defTabSz="912813" fontAlgn="auto">
              <a:spcBef>
                <a:spcPts val="0"/>
              </a:spcBef>
              <a:spcAft>
                <a:spcPts val="0"/>
              </a:spcAft>
              <a:defRPr/>
            </a:pPr>
            <a:r>
              <a:rPr lang="en-US" sz="800" b="1" kern="0" dirty="0">
                <a:latin typeface="Century Gothic"/>
                <a:ea typeface="ＭＳ Ｐゴシック" charset="0"/>
                <a:cs typeface="Arial" charset="0"/>
              </a:rPr>
              <a:t>FSW Design Team</a:t>
            </a:r>
          </a:p>
        </p:txBody>
      </p:sp>
      <p:sp>
        <p:nvSpPr>
          <p:cNvPr id="20" name="Right Brace 19"/>
          <p:cNvSpPr/>
          <p:nvPr/>
        </p:nvSpPr>
        <p:spPr bwMode="auto">
          <a:xfrm>
            <a:off x="8039101" y="2611438"/>
            <a:ext cx="282575" cy="1249362"/>
          </a:xfrm>
          <a:prstGeom prst="rightBrace">
            <a:avLst>
              <a:gd name="adj1" fmla="val 8333"/>
              <a:gd name="adj2" fmla="val 49206"/>
            </a:avLst>
          </a:prstGeom>
          <a:noFill/>
          <a:ln w="28575" cap="flat" cmpd="sng" algn="ctr">
            <a:solidFill>
              <a:schemeClr val="bg1"/>
            </a:solidFill>
            <a:prstDash val="solid"/>
            <a:round/>
            <a:headEnd type="none" w="med" len="med"/>
            <a:tailEnd type="none" w="med" len="med"/>
          </a:ln>
          <a:effectLst/>
        </p:spPr>
        <p:txBody>
          <a:bodyPr/>
          <a:lstStyle/>
          <a:p>
            <a:pPr algn="l" defTabSz="912813">
              <a:defRPr/>
            </a:pPr>
            <a:endParaRPr lang="en-US" sz="900" dirty="0">
              <a:solidFill>
                <a:srgbClr val="666666"/>
              </a:solidFill>
              <a:latin typeface="Century Gothic"/>
              <a:ea typeface="ＭＳ Ｐゴシック" charset="0"/>
            </a:endParaRPr>
          </a:p>
        </p:txBody>
      </p:sp>
      <p:cxnSp>
        <p:nvCxnSpPr>
          <p:cNvPr id="21" name="Straight Connector 23"/>
          <p:cNvCxnSpPr>
            <a:cxnSpLocks noChangeShapeType="1"/>
          </p:cNvCxnSpPr>
          <p:nvPr/>
        </p:nvCxnSpPr>
        <p:spPr bwMode="auto">
          <a:xfrm>
            <a:off x="6262688" y="2598738"/>
            <a:ext cx="3065462" cy="0"/>
          </a:xfrm>
          <a:prstGeom prst="line">
            <a:avLst/>
          </a:prstGeom>
          <a:noFill/>
          <a:ln w="28575">
            <a:solidFill>
              <a:schemeClr val="bg1"/>
            </a:solidFill>
            <a:prstDash val="sysDash"/>
            <a:round/>
            <a:headEnd/>
            <a:tailEnd/>
          </a:ln>
          <a:extLst>
            <a:ext uri="{909E8E84-426E-40DD-AFC4-6F175D3DCCD1}">
              <a14:hiddenFill xmlns:a14="http://schemas.microsoft.com/office/drawing/2010/main">
                <a:noFill/>
              </a14:hiddenFill>
            </a:ext>
          </a:extLst>
        </p:spPr>
      </p:cxnSp>
      <p:cxnSp>
        <p:nvCxnSpPr>
          <p:cNvPr id="22" name="Straight Connector 24"/>
          <p:cNvCxnSpPr>
            <a:cxnSpLocks noChangeShapeType="1"/>
          </p:cNvCxnSpPr>
          <p:nvPr/>
        </p:nvCxnSpPr>
        <p:spPr bwMode="auto">
          <a:xfrm>
            <a:off x="4975226" y="3860800"/>
            <a:ext cx="3063875" cy="0"/>
          </a:xfrm>
          <a:prstGeom prst="line">
            <a:avLst/>
          </a:prstGeom>
          <a:noFill/>
          <a:ln w="28575">
            <a:solidFill>
              <a:schemeClr val="bg1"/>
            </a:solidFill>
            <a:prstDash val="sysDash"/>
            <a:round/>
            <a:headEnd/>
            <a:tailEnd/>
          </a:ln>
          <a:extLst>
            <a:ext uri="{909E8E84-426E-40DD-AFC4-6F175D3DCCD1}">
              <a14:hiddenFill xmlns:a14="http://schemas.microsoft.com/office/drawing/2010/main">
                <a:noFill/>
              </a14:hiddenFill>
            </a:ext>
          </a:extLst>
        </p:spPr>
      </p:cxnSp>
      <p:sp>
        <p:nvSpPr>
          <p:cNvPr id="24" name="TextBox 23"/>
          <p:cNvSpPr txBox="1"/>
          <p:nvPr/>
        </p:nvSpPr>
        <p:spPr>
          <a:xfrm>
            <a:off x="7677062" y="1267875"/>
            <a:ext cx="2170112" cy="261610"/>
          </a:xfrm>
          <a:prstGeom prst="rect">
            <a:avLst/>
          </a:prstGeom>
          <a:noFill/>
        </p:spPr>
        <p:txBody>
          <a:bodyPr>
            <a:spAutoFit/>
          </a:bodyPr>
          <a:lstStyle/>
          <a:p>
            <a:pPr defTabSz="912813">
              <a:defRPr/>
            </a:pPr>
            <a:r>
              <a:rPr lang="en-US" sz="1100" b="1" dirty="0" smtClean="0">
                <a:solidFill>
                  <a:prstClr val="black"/>
                </a:solidFill>
                <a:latin typeface="Century Gothic"/>
                <a:ea typeface="ＭＳ Ｐゴシック" charset="0"/>
              </a:rPr>
              <a:t>MAV Flight Test</a:t>
            </a:r>
            <a:endParaRPr lang="en-US" sz="1100" b="1" dirty="0">
              <a:solidFill>
                <a:prstClr val="black"/>
              </a:solidFill>
              <a:latin typeface="Century Gothic"/>
              <a:ea typeface="ＭＳ Ｐゴシック" charset="0"/>
            </a:endParaRPr>
          </a:p>
        </p:txBody>
      </p:sp>
      <p:sp>
        <p:nvSpPr>
          <p:cNvPr id="25" name="TextBox 24"/>
          <p:cNvSpPr txBox="1"/>
          <p:nvPr/>
        </p:nvSpPr>
        <p:spPr>
          <a:xfrm>
            <a:off x="7158039" y="1770464"/>
            <a:ext cx="2170112" cy="261610"/>
          </a:xfrm>
          <a:prstGeom prst="rect">
            <a:avLst/>
          </a:prstGeom>
          <a:noFill/>
        </p:spPr>
        <p:txBody>
          <a:bodyPr>
            <a:spAutoFit/>
          </a:bodyPr>
          <a:lstStyle/>
          <a:p>
            <a:pPr defTabSz="912813">
              <a:defRPr/>
            </a:pPr>
            <a:r>
              <a:rPr lang="en-US" sz="1100" b="1" dirty="0" smtClean="0">
                <a:solidFill>
                  <a:prstClr val="black"/>
                </a:solidFill>
                <a:latin typeface="Century Gothic"/>
                <a:ea typeface="ＭＳ Ｐゴシック" charset="0"/>
              </a:rPr>
              <a:t>ATLO Testing</a:t>
            </a:r>
            <a:endParaRPr lang="en-US" sz="1100" b="1" dirty="0">
              <a:solidFill>
                <a:prstClr val="black"/>
              </a:solidFill>
              <a:latin typeface="Century Gothic"/>
              <a:ea typeface="ＭＳ Ｐゴシック" charset="0"/>
            </a:endParaRPr>
          </a:p>
        </p:txBody>
      </p:sp>
      <p:sp>
        <p:nvSpPr>
          <p:cNvPr id="27" name="TextBox 26"/>
          <p:cNvSpPr txBox="1"/>
          <p:nvPr/>
        </p:nvSpPr>
        <p:spPr>
          <a:xfrm>
            <a:off x="5014701" y="3577260"/>
            <a:ext cx="2170112" cy="261610"/>
          </a:xfrm>
          <a:prstGeom prst="rect">
            <a:avLst/>
          </a:prstGeom>
          <a:noFill/>
        </p:spPr>
        <p:txBody>
          <a:bodyPr>
            <a:spAutoFit/>
          </a:bodyPr>
          <a:lstStyle/>
          <a:p>
            <a:pPr defTabSz="912813">
              <a:defRPr/>
            </a:pPr>
            <a:r>
              <a:rPr lang="en-US" sz="1100" b="1" dirty="0" smtClean="0">
                <a:solidFill>
                  <a:prstClr val="black"/>
                </a:solidFill>
                <a:latin typeface="Century Gothic"/>
                <a:ea typeface="ＭＳ Ｐゴシック" charset="0"/>
              </a:rPr>
              <a:t>Informal testing / dry runs</a:t>
            </a:r>
            <a:endParaRPr lang="en-US" sz="1100" b="1" dirty="0">
              <a:solidFill>
                <a:prstClr val="black"/>
              </a:solidFill>
              <a:latin typeface="Century Gothic"/>
              <a:ea typeface="ＭＳ Ｐゴシック" charset="0"/>
            </a:endParaRPr>
          </a:p>
        </p:txBody>
      </p:sp>
      <p:sp>
        <p:nvSpPr>
          <p:cNvPr id="2" name="Oval 1"/>
          <p:cNvSpPr/>
          <p:nvPr/>
        </p:nvSpPr>
        <p:spPr bwMode="auto">
          <a:xfrm>
            <a:off x="2970215" y="5078305"/>
            <a:ext cx="2025527" cy="810896"/>
          </a:xfrm>
          <a:prstGeom prst="ellips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Narrow" pitchFamily="34" charset="0"/>
            </a:endParaRPr>
          </a:p>
        </p:txBody>
      </p:sp>
      <p:sp>
        <p:nvSpPr>
          <p:cNvPr id="11" name="TextBox 10"/>
          <p:cNvSpPr txBox="1"/>
          <p:nvPr/>
        </p:nvSpPr>
        <p:spPr>
          <a:xfrm>
            <a:off x="146466" y="5852081"/>
            <a:ext cx="2851573" cy="738664"/>
          </a:xfrm>
          <a:prstGeom prst="rect">
            <a:avLst/>
          </a:prstGeom>
          <a:noFill/>
        </p:spPr>
        <p:txBody>
          <a:bodyPr wrap="square" rtlCol="0">
            <a:spAutoFit/>
          </a:bodyPr>
          <a:lstStyle/>
          <a:p>
            <a:pPr algn="ctr"/>
            <a:r>
              <a:rPr lang="en-US" sz="1400" b="1" dirty="0" smtClean="0">
                <a:latin typeface="Arial" panose="020B0604020202020204" pitchFamily="34" charset="0"/>
                <a:cs typeface="Arial" panose="020B0604020202020204" pitchFamily="34" charset="0"/>
              </a:rPr>
              <a:t>We can drive out many problems here, with less impact to cost and schedule</a:t>
            </a:r>
            <a:endParaRPr lang="en-US" sz="1400" b="1" dirty="0">
              <a:latin typeface="Arial" panose="020B0604020202020204" pitchFamily="34" charset="0"/>
              <a:cs typeface="Arial" panose="020B0604020202020204" pitchFamily="34" charset="0"/>
            </a:endParaRPr>
          </a:p>
        </p:txBody>
      </p:sp>
      <p:sp>
        <p:nvSpPr>
          <p:cNvPr id="13" name="Down Arrow 12"/>
          <p:cNvSpPr/>
          <p:nvPr/>
        </p:nvSpPr>
        <p:spPr bwMode="auto">
          <a:xfrm rot="13767645">
            <a:off x="2862107" y="5675777"/>
            <a:ext cx="416452" cy="571078"/>
          </a:xfrm>
          <a:prstGeom prst="downArrow">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Narrow" pitchFamily="34" charset="0"/>
            </a:endParaRPr>
          </a:p>
        </p:txBody>
      </p:sp>
    </p:spTree>
    <p:extLst>
      <p:ext uri="{BB962C8B-B14F-4D97-AF65-F5344CB8AC3E}">
        <p14:creationId xmlns:p14="http://schemas.microsoft.com/office/powerpoint/2010/main" val="323978066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96106" y="1551093"/>
            <a:ext cx="4480926" cy="4226557"/>
          </a:xfrm>
        </p:spPr>
        <p:txBody>
          <a:bodyPr>
            <a:normAutofit fontScale="85000" lnSpcReduction="20000"/>
          </a:bodyPr>
          <a:lstStyle/>
          <a:p>
            <a:pPr lvl="1"/>
            <a:r>
              <a:rPr lang="en-US" dirty="0" smtClean="0"/>
              <a:t>Participate </a:t>
            </a:r>
            <a:r>
              <a:rPr lang="en-US" dirty="0"/>
              <a:t>in conceptual design studies and early trade </a:t>
            </a:r>
            <a:r>
              <a:rPr lang="en-US" dirty="0" smtClean="0"/>
              <a:t>studies</a:t>
            </a:r>
          </a:p>
          <a:p>
            <a:pPr lvl="1"/>
            <a:r>
              <a:rPr lang="en-US" dirty="0" smtClean="0"/>
              <a:t>Experience Project Formulation </a:t>
            </a:r>
            <a:r>
              <a:rPr lang="en-US" dirty="0"/>
              <a:t>and understand </a:t>
            </a:r>
            <a:r>
              <a:rPr lang="en-US" dirty="0" smtClean="0"/>
              <a:t>multi-disciplinary considerations during Pre-Phase A</a:t>
            </a:r>
          </a:p>
          <a:p>
            <a:pPr lvl="1"/>
            <a:r>
              <a:rPr lang="en-US" dirty="0" smtClean="0"/>
              <a:t>Assess software impacts </a:t>
            </a:r>
            <a:r>
              <a:rPr lang="en-US" dirty="0"/>
              <a:t>of various architecture changes</a:t>
            </a:r>
          </a:p>
          <a:p>
            <a:pPr lvl="1"/>
            <a:r>
              <a:rPr lang="en-US" dirty="0" smtClean="0"/>
              <a:t>Use Agile scrum process to support </a:t>
            </a:r>
            <a:r>
              <a:rPr lang="en-US" dirty="0"/>
              <a:t>incremental build up of capability to address immediate concerns</a:t>
            </a:r>
          </a:p>
          <a:p>
            <a:pPr lvl="1"/>
            <a:r>
              <a:rPr lang="en-US" dirty="0" smtClean="0"/>
              <a:t>Identify potential hardware constraints</a:t>
            </a:r>
          </a:p>
          <a:p>
            <a:pPr lvl="1"/>
            <a:r>
              <a:rPr lang="en-US" dirty="0" smtClean="0"/>
              <a:t>Assist with hardware requirement definition</a:t>
            </a:r>
          </a:p>
          <a:p>
            <a:pPr lvl="1"/>
            <a:r>
              <a:rPr lang="en-US" dirty="0" smtClean="0"/>
              <a:t>Perform early performance testing of software on hardware under consideration for mission</a:t>
            </a:r>
          </a:p>
          <a:p>
            <a:pPr lvl="1"/>
            <a:r>
              <a:rPr lang="en-US" dirty="0" smtClean="0"/>
              <a:t>Identify necessary areas of optimization for flight software</a:t>
            </a:r>
          </a:p>
          <a:p>
            <a:pPr lvl="1"/>
            <a:r>
              <a:rPr lang="en-US" dirty="0" smtClean="0"/>
              <a:t>Collaborate early and effectively with the GN&amp;C and M&amp;FM teams</a:t>
            </a:r>
          </a:p>
          <a:p>
            <a:pPr lvl="1"/>
            <a:r>
              <a:rPr lang="en-US" dirty="0" smtClean="0"/>
              <a:t>Support hardware procurement need dates and decisions</a:t>
            </a:r>
          </a:p>
          <a:p>
            <a:endParaRPr lang="en-US" dirty="0" smtClean="0"/>
          </a:p>
          <a:p>
            <a:endParaRPr lang="en-US" dirty="0" smtClean="0"/>
          </a:p>
          <a:p>
            <a:endParaRPr lang="en-US" dirty="0" smtClean="0"/>
          </a:p>
          <a:p>
            <a:endParaRPr lang="en-US" dirty="0"/>
          </a:p>
        </p:txBody>
      </p:sp>
      <p:sp>
        <p:nvSpPr>
          <p:cNvPr id="3" name="Title 2"/>
          <p:cNvSpPr>
            <a:spLocks noGrp="1"/>
          </p:cNvSpPr>
          <p:nvPr>
            <p:ph type="title"/>
          </p:nvPr>
        </p:nvSpPr>
        <p:spPr/>
        <p:txBody>
          <a:bodyPr/>
          <a:lstStyle/>
          <a:p>
            <a:r>
              <a:rPr lang="en-US" dirty="0" smtClean="0"/>
              <a:t>Outcomes and Conclusion</a:t>
            </a:r>
            <a:endParaRPr lang="en-US" dirty="0"/>
          </a:p>
        </p:txBody>
      </p:sp>
      <p:sp>
        <p:nvSpPr>
          <p:cNvPr id="4" name="TextBox 3"/>
          <p:cNvSpPr txBox="1"/>
          <p:nvPr/>
        </p:nvSpPr>
        <p:spPr>
          <a:xfrm>
            <a:off x="1740745" y="5777650"/>
            <a:ext cx="8405707" cy="830997"/>
          </a:xfrm>
          <a:prstGeom prst="rect">
            <a:avLst/>
          </a:prstGeom>
          <a:noFill/>
        </p:spPr>
        <p:txBody>
          <a:bodyPr wrap="square" rtlCol="0">
            <a:spAutoFit/>
          </a:bodyPr>
          <a:lstStyle/>
          <a:p>
            <a:pPr algn="ctr"/>
            <a:r>
              <a:rPr lang="en-US" sz="2400" b="1" i="1" dirty="0" smtClean="0">
                <a:latin typeface="Arial" panose="020B0604020202020204" pitchFamily="34" charset="0"/>
                <a:cs typeface="Arial" panose="020B0604020202020204" pitchFamily="34" charset="0"/>
              </a:rPr>
              <a:t>Early Software involvement has allowed both process and technical improvements going into MAV Phase A</a:t>
            </a:r>
            <a:endParaRPr lang="en-US" sz="2400" b="1" i="1"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358986" y="1551093"/>
            <a:ext cx="6225440" cy="3501810"/>
          </a:xfrm>
          <a:prstGeom prst="rect">
            <a:avLst/>
          </a:prstGeom>
        </p:spPr>
      </p:pic>
      <p:sp>
        <p:nvSpPr>
          <p:cNvPr id="6" name="Content Placeholder 1"/>
          <p:cNvSpPr txBox="1">
            <a:spLocks/>
          </p:cNvSpPr>
          <p:nvPr/>
        </p:nvSpPr>
        <p:spPr bwMode="auto">
          <a:xfrm>
            <a:off x="358986" y="1084933"/>
            <a:ext cx="11074398" cy="3554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lnSpcReduction="10000"/>
          </a:bodyPr>
          <a:lstStyle>
            <a:lvl1pPr marL="257175" indent="-257175" algn="l" rtl="0" eaLnBrk="1" fontAlgn="base" hangingPunct="1">
              <a:spcBef>
                <a:spcPct val="20000"/>
              </a:spcBef>
              <a:spcAft>
                <a:spcPct val="0"/>
              </a:spcAft>
              <a:buChar char="•"/>
              <a:defRPr sz="1800">
                <a:solidFill>
                  <a:schemeClr val="tx1"/>
                </a:solidFill>
                <a:latin typeface="Arial" panose="020B0604020202020204" pitchFamily="34" charset="0"/>
                <a:ea typeface="ＭＳ Ｐゴシック" charset="0"/>
                <a:cs typeface="Arial" panose="020B0604020202020204" pitchFamily="34" charset="0"/>
              </a:defRPr>
            </a:lvl1pPr>
            <a:lvl2pPr marL="557213" indent="-214313" algn="l" rtl="0" eaLnBrk="1" fontAlgn="base" hangingPunct="1">
              <a:spcBef>
                <a:spcPct val="20000"/>
              </a:spcBef>
              <a:spcAft>
                <a:spcPct val="0"/>
              </a:spcAft>
              <a:buChar char="–"/>
              <a:defRPr sz="1600">
                <a:solidFill>
                  <a:schemeClr val="tx1"/>
                </a:solidFill>
                <a:latin typeface="Arial" panose="020B0604020202020204" pitchFamily="34" charset="0"/>
                <a:ea typeface="ＭＳ Ｐゴシック" charset="-128"/>
                <a:cs typeface="Arial" panose="020B0604020202020204" pitchFamily="34" charset="0"/>
              </a:defRPr>
            </a:lvl2pPr>
            <a:lvl3pPr marL="857250" indent="-171450" algn="l" rtl="0" eaLnBrk="1" fontAlgn="base" hangingPunct="1">
              <a:spcBef>
                <a:spcPct val="20000"/>
              </a:spcBef>
              <a:spcAft>
                <a:spcPct val="0"/>
              </a:spcAft>
              <a:buChar char="•"/>
              <a:defRPr sz="1400">
                <a:solidFill>
                  <a:schemeClr val="tx1"/>
                </a:solidFill>
                <a:latin typeface="Arial" panose="020B0604020202020204" pitchFamily="34" charset="0"/>
                <a:ea typeface="ＭＳ Ｐゴシック" charset="-128"/>
                <a:cs typeface="Arial" panose="020B0604020202020204" pitchFamily="34" charset="0"/>
              </a:defRPr>
            </a:lvl3pPr>
            <a:lvl4pPr marL="1200150" indent="-171450" algn="l" rtl="0" eaLnBrk="1" fontAlgn="base" hangingPunct="1">
              <a:spcBef>
                <a:spcPct val="20000"/>
              </a:spcBef>
              <a:spcAft>
                <a:spcPct val="0"/>
              </a:spcAft>
              <a:buChar char="–"/>
              <a:defRPr sz="1200">
                <a:solidFill>
                  <a:schemeClr val="tx1"/>
                </a:solidFill>
                <a:latin typeface="Arial" panose="020B0604020202020204" pitchFamily="34" charset="0"/>
                <a:ea typeface="ＭＳ Ｐゴシック" charset="-128"/>
                <a:cs typeface="Arial" panose="020B0604020202020204" pitchFamily="34" charset="0"/>
              </a:defRPr>
            </a:lvl4pPr>
            <a:lvl5pPr marL="1543050" indent="-171450" algn="l" rtl="0" eaLnBrk="1" fontAlgn="base" hangingPunct="1">
              <a:spcBef>
                <a:spcPct val="20000"/>
              </a:spcBef>
              <a:spcAft>
                <a:spcPct val="0"/>
              </a:spcAft>
              <a:buChar char="»"/>
              <a:defRPr sz="1200">
                <a:solidFill>
                  <a:schemeClr val="tx1"/>
                </a:solidFill>
                <a:latin typeface="Arial" panose="020B0604020202020204" pitchFamily="34" charset="0"/>
                <a:ea typeface="ＭＳ Ｐゴシック" charset="-128"/>
                <a:cs typeface="Arial" panose="020B0604020202020204" pitchFamily="34" charset="0"/>
              </a:defRPr>
            </a:lvl5pPr>
            <a:lvl6pPr marL="1885950" indent="-171450" algn="l" rtl="0" eaLnBrk="1" fontAlgn="base" hangingPunct="1">
              <a:spcBef>
                <a:spcPct val="20000"/>
              </a:spcBef>
              <a:spcAft>
                <a:spcPct val="0"/>
              </a:spcAft>
              <a:buChar char="»"/>
              <a:defRPr sz="1050">
                <a:solidFill>
                  <a:srgbClr val="004080"/>
                </a:solidFill>
                <a:latin typeface="+mn-lt"/>
              </a:defRPr>
            </a:lvl6pPr>
            <a:lvl7pPr marL="2228850" indent="-171450" algn="l" rtl="0" eaLnBrk="1" fontAlgn="base" hangingPunct="1">
              <a:spcBef>
                <a:spcPct val="20000"/>
              </a:spcBef>
              <a:spcAft>
                <a:spcPct val="0"/>
              </a:spcAft>
              <a:buChar char="»"/>
              <a:defRPr sz="1050">
                <a:solidFill>
                  <a:srgbClr val="004080"/>
                </a:solidFill>
                <a:latin typeface="+mn-lt"/>
              </a:defRPr>
            </a:lvl7pPr>
            <a:lvl8pPr marL="2571750" indent="-171450" algn="l" rtl="0" eaLnBrk="1" fontAlgn="base" hangingPunct="1">
              <a:spcBef>
                <a:spcPct val="20000"/>
              </a:spcBef>
              <a:spcAft>
                <a:spcPct val="0"/>
              </a:spcAft>
              <a:buChar char="»"/>
              <a:defRPr sz="1050">
                <a:solidFill>
                  <a:srgbClr val="004080"/>
                </a:solidFill>
                <a:latin typeface="+mn-lt"/>
              </a:defRPr>
            </a:lvl8pPr>
            <a:lvl9pPr marL="2914650" indent="-171450" algn="l" rtl="0" eaLnBrk="1" fontAlgn="base" hangingPunct="1">
              <a:spcBef>
                <a:spcPct val="20000"/>
              </a:spcBef>
              <a:spcAft>
                <a:spcPct val="0"/>
              </a:spcAft>
              <a:buChar char="»"/>
              <a:defRPr sz="1050">
                <a:solidFill>
                  <a:srgbClr val="004080"/>
                </a:solidFill>
                <a:latin typeface="+mn-lt"/>
              </a:defRPr>
            </a:lvl9pPr>
          </a:lstStyle>
          <a:p>
            <a:r>
              <a:rPr lang="en-US" kern="0" dirty="0" smtClean="0"/>
              <a:t>Through early involvement in the MAV project, the MSFC software development team was able to: </a:t>
            </a:r>
          </a:p>
          <a:p>
            <a:endParaRPr lang="en-US" kern="0" dirty="0" smtClean="0"/>
          </a:p>
          <a:p>
            <a:endParaRPr lang="en-US" kern="0" dirty="0" smtClean="0"/>
          </a:p>
          <a:p>
            <a:endParaRPr lang="en-US" kern="0" dirty="0" smtClean="0"/>
          </a:p>
          <a:p>
            <a:endParaRPr lang="en-US" kern="0" dirty="0"/>
          </a:p>
        </p:txBody>
      </p:sp>
    </p:spTree>
    <p:extLst>
      <p:ext uri="{BB962C8B-B14F-4D97-AF65-F5344CB8AC3E}">
        <p14:creationId xmlns:p14="http://schemas.microsoft.com/office/powerpoint/2010/main" val="1689103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44774" y="1149833"/>
            <a:ext cx="10990765" cy="3120854"/>
          </a:xfrm>
        </p:spPr>
        <p:txBody>
          <a:bodyPr/>
          <a:lstStyle/>
          <a:p>
            <a:r>
              <a:rPr lang="en-US" sz="2400" dirty="0" smtClean="0"/>
              <a:t>Mission Overview</a:t>
            </a:r>
          </a:p>
          <a:p>
            <a:r>
              <a:rPr lang="en-US" sz="2400" dirty="0" smtClean="0"/>
              <a:t>Project Lifecycle Context</a:t>
            </a:r>
          </a:p>
          <a:p>
            <a:r>
              <a:rPr lang="en-US" sz="2400" dirty="0" smtClean="0"/>
              <a:t>Software Development Approach</a:t>
            </a:r>
          </a:p>
          <a:p>
            <a:r>
              <a:rPr lang="en-US" sz="2400" dirty="0" smtClean="0"/>
              <a:t>Prototyping Status</a:t>
            </a:r>
          </a:p>
          <a:p>
            <a:r>
              <a:rPr lang="en-US" sz="2400" dirty="0" smtClean="0"/>
              <a:t>Risk Reduction through Testing</a:t>
            </a:r>
          </a:p>
          <a:p>
            <a:r>
              <a:rPr lang="en-US" sz="2400" dirty="0" smtClean="0"/>
              <a:t>Outcomes and Conclusion</a:t>
            </a:r>
          </a:p>
          <a:p>
            <a:endParaRPr lang="en-US" sz="2400" dirty="0"/>
          </a:p>
        </p:txBody>
      </p:sp>
      <p:sp>
        <p:nvSpPr>
          <p:cNvPr id="3" name="Title 2"/>
          <p:cNvSpPr>
            <a:spLocks noGrp="1"/>
          </p:cNvSpPr>
          <p:nvPr>
            <p:ph type="title"/>
          </p:nvPr>
        </p:nvSpPr>
        <p:spPr/>
        <p:txBody>
          <a:bodyPr/>
          <a:lstStyle/>
          <a:p>
            <a:r>
              <a:rPr lang="en-US" dirty="0" smtClean="0"/>
              <a:t>Agenda</a:t>
            </a:r>
            <a:endParaRPr lang="en-US" dirty="0"/>
          </a:p>
        </p:txBody>
      </p:sp>
    </p:spTree>
    <p:extLst>
      <p:ext uri="{BB962C8B-B14F-4D97-AF65-F5344CB8AC3E}">
        <p14:creationId xmlns:p14="http://schemas.microsoft.com/office/powerpoint/2010/main" val="683866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stretch>
            <a:fillRect/>
          </a:stretch>
        </p:blipFill>
        <p:spPr>
          <a:xfrm>
            <a:off x="962032" y="668338"/>
            <a:ext cx="9730596" cy="5964071"/>
          </a:xfrm>
          <a:prstGeom prst="rect">
            <a:avLst/>
          </a:prstGeom>
        </p:spPr>
      </p:pic>
      <p:sp>
        <p:nvSpPr>
          <p:cNvPr id="6145" name="Title 1">
            <a:extLst>
              <a:ext uri="{FF2B5EF4-FFF2-40B4-BE49-F238E27FC236}">
                <a16:creationId xmlns:a16="http://schemas.microsoft.com/office/drawing/2014/main" id="{60BEA04F-39AD-5341-9F47-E57F270B6552}"/>
              </a:ext>
            </a:extLst>
          </p:cNvPr>
          <p:cNvSpPr>
            <a:spLocks noGrp="1"/>
          </p:cNvSpPr>
          <p:nvPr>
            <p:ph type="title"/>
          </p:nvPr>
        </p:nvSpPr>
        <p:spPr>
          <a:xfrm>
            <a:off x="203202" y="25400"/>
            <a:ext cx="9665417" cy="642938"/>
          </a:xfrm>
        </p:spPr>
        <p:txBody>
          <a:bodyPr/>
          <a:lstStyle/>
          <a:p>
            <a:r>
              <a:rPr lang="en-US" dirty="0" smtClean="0"/>
              <a:t>Mars Sample Return Mission Overview</a:t>
            </a:r>
            <a:endParaRPr lang="en-US" altLang="en-US" dirty="0"/>
          </a:p>
        </p:txBody>
      </p:sp>
      <p:sp>
        <p:nvSpPr>
          <p:cNvPr id="6" name="TextBox 5"/>
          <p:cNvSpPr txBox="1"/>
          <p:nvPr/>
        </p:nvSpPr>
        <p:spPr>
          <a:xfrm>
            <a:off x="8970568" y="1105356"/>
            <a:ext cx="700014" cy="323165"/>
          </a:xfrm>
          <a:prstGeom prst="rect">
            <a:avLst/>
          </a:prstGeom>
          <a:noFill/>
        </p:spPr>
        <p:txBody>
          <a:bodyPr wrap="square" bIns="0" rtlCol="0" anchor="b" anchorCtr="0">
            <a:spAutoFit/>
          </a:bodyPr>
          <a:lstStyle/>
          <a:p>
            <a:pPr algn="ctr" defTabSz="457200"/>
            <a:r>
              <a:rPr lang="en-US" b="1" dirty="0">
                <a:solidFill>
                  <a:srgbClr val="003399"/>
                </a:solidFill>
                <a:latin typeface="Calibri"/>
              </a:rPr>
              <a:t>MAV</a:t>
            </a:r>
          </a:p>
        </p:txBody>
      </p:sp>
      <p:cxnSp>
        <p:nvCxnSpPr>
          <p:cNvPr id="8" name="Straight Arrow Connector 7"/>
          <p:cNvCxnSpPr>
            <a:endCxn id="7" idx="7"/>
          </p:cNvCxnSpPr>
          <p:nvPr/>
        </p:nvCxnSpPr>
        <p:spPr bwMode="auto">
          <a:xfrm flipH="1">
            <a:off x="8688436" y="1284687"/>
            <a:ext cx="316295" cy="156288"/>
          </a:xfrm>
          <a:prstGeom prst="straightConnector1">
            <a:avLst/>
          </a:prstGeom>
          <a:noFill/>
          <a:ln w="25400" cap="flat" cmpd="sng" algn="ctr">
            <a:solidFill>
              <a:srgbClr val="003399"/>
            </a:solidFill>
            <a:prstDash val="solid"/>
            <a:round/>
            <a:headEnd type="none" w="med" len="med"/>
            <a:tailEnd type="stealth" w="lg" len="lg"/>
          </a:ln>
          <a:effectLst/>
        </p:spPr>
      </p:cxnSp>
      <p:sp>
        <p:nvSpPr>
          <p:cNvPr id="9" name="TextBox 8"/>
          <p:cNvSpPr txBox="1"/>
          <p:nvPr/>
        </p:nvSpPr>
        <p:spPr>
          <a:xfrm>
            <a:off x="0" y="6596390"/>
            <a:ext cx="4572000" cy="246221"/>
          </a:xfrm>
          <a:prstGeom prst="rect">
            <a:avLst/>
          </a:prstGeom>
          <a:noFill/>
        </p:spPr>
        <p:txBody>
          <a:bodyPr wrap="square" rtlCol="0">
            <a:spAutoFit/>
          </a:bodyPr>
          <a:lstStyle/>
          <a:p>
            <a:r>
              <a:rPr lang="en-US" sz="1000" dirty="0" smtClean="0">
                <a:latin typeface="Arial" panose="020B0604020202020204" pitchFamily="34" charset="0"/>
                <a:cs typeface="Arial" panose="020B0604020202020204" pitchFamily="34" charset="0"/>
              </a:rPr>
              <a:t>Pre-decisional. Subject to change. For planning and discussion purposes only. </a:t>
            </a:r>
            <a:endParaRPr lang="en-US" sz="10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a:stretch>
            <a:fillRect/>
          </a:stretch>
        </p:blipFill>
        <p:spPr>
          <a:xfrm rot="6952194">
            <a:off x="7879719" y="1626096"/>
            <a:ext cx="136777" cy="613908"/>
          </a:xfrm>
          <a:prstGeom prst="rect">
            <a:avLst/>
          </a:prstGeom>
        </p:spPr>
      </p:pic>
      <p:sp>
        <p:nvSpPr>
          <p:cNvPr id="7" name="Oval 6"/>
          <p:cNvSpPr/>
          <p:nvPr/>
        </p:nvSpPr>
        <p:spPr bwMode="auto">
          <a:xfrm>
            <a:off x="7639957" y="1284688"/>
            <a:ext cx="1228369" cy="1067195"/>
          </a:xfrm>
          <a:prstGeom prst="ellipse">
            <a:avLst/>
          </a:prstGeom>
          <a:noFill/>
          <a:ln w="44450" cap="flat" cmpd="sng" algn="ctr">
            <a:solidFill>
              <a:srgbClr val="003399"/>
            </a:solidFill>
            <a:prstDash val="sysDot"/>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200" dirty="0">
              <a:solidFill>
                <a:prstClr val="black"/>
              </a:solidFill>
              <a:latin typeface="Arial Narrow" pitchFamily="34" charset="0"/>
            </a:endParaRPr>
          </a:p>
        </p:txBody>
      </p:sp>
    </p:spTree>
    <p:extLst>
      <p:ext uri="{BB962C8B-B14F-4D97-AF65-F5344CB8AC3E}">
        <p14:creationId xmlns:p14="http://schemas.microsoft.com/office/powerpoint/2010/main" val="3134187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0" name="Group 239">
            <a:extLst>
              <a:ext uri="{FF2B5EF4-FFF2-40B4-BE49-F238E27FC236}">
                <a16:creationId xmlns:a16="http://schemas.microsoft.com/office/drawing/2014/main" id="{5FC92212-9D71-4411-93EA-93C5557C97BA}"/>
              </a:ext>
            </a:extLst>
          </p:cNvPr>
          <p:cNvGrpSpPr/>
          <p:nvPr/>
        </p:nvGrpSpPr>
        <p:grpSpPr>
          <a:xfrm>
            <a:off x="869924" y="1933780"/>
            <a:ext cx="10025457" cy="3632230"/>
            <a:chOff x="1066802" y="2184627"/>
            <a:chExt cx="11695166" cy="3563001"/>
          </a:xfrm>
        </p:grpSpPr>
        <p:sp>
          <p:nvSpPr>
            <p:cNvPr id="241" name="Freeform 77">
              <a:extLst>
                <a:ext uri="{FF2B5EF4-FFF2-40B4-BE49-F238E27FC236}">
                  <a16:creationId xmlns:a16="http://schemas.microsoft.com/office/drawing/2014/main" id="{5FC7C710-6462-4408-BCD3-F304CE489DB8}"/>
                </a:ext>
              </a:extLst>
            </p:cNvPr>
            <p:cNvSpPr/>
            <p:nvPr/>
          </p:nvSpPr>
          <p:spPr bwMode="auto">
            <a:xfrm>
              <a:off x="1066802" y="2184627"/>
              <a:ext cx="8114700" cy="3563001"/>
            </a:xfrm>
            <a:custGeom>
              <a:avLst/>
              <a:gdLst>
                <a:gd name="connsiteX0" fmla="*/ 0 w 10252129"/>
                <a:gd name="connsiteY0" fmla="*/ 4247603 h 4247603"/>
                <a:gd name="connsiteX1" fmla="*/ 883404 w 10252129"/>
                <a:gd name="connsiteY1" fmla="*/ 2070091 h 4247603"/>
                <a:gd name="connsiteX2" fmla="*/ 3456122 w 10252129"/>
                <a:gd name="connsiteY2" fmla="*/ 690742 h 4247603"/>
                <a:gd name="connsiteX3" fmla="*/ 8206353 w 10252129"/>
                <a:gd name="connsiteY3" fmla="*/ 109556 h 4247603"/>
                <a:gd name="connsiteX4" fmla="*/ 10252129 w 10252129"/>
                <a:gd name="connsiteY4" fmla="*/ 1067 h 4247603"/>
                <a:gd name="connsiteX0" fmla="*/ 0 w 10252129"/>
                <a:gd name="connsiteY0" fmla="*/ 4246536 h 4246536"/>
                <a:gd name="connsiteX1" fmla="*/ 883404 w 10252129"/>
                <a:gd name="connsiteY1" fmla="*/ 2069024 h 4246536"/>
                <a:gd name="connsiteX2" fmla="*/ 3456122 w 10252129"/>
                <a:gd name="connsiteY2" fmla="*/ 689675 h 4246536"/>
                <a:gd name="connsiteX3" fmla="*/ 8206353 w 10252129"/>
                <a:gd name="connsiteY3" fmla="*/ 108489 h 4246536"/>
                <a:gd name="connsiteX4" fmla="*/ 10252129 w 10252129"/>
                <a:gd name="connsiteY4" fmla="*/ 0 h 4246536"/>
                <a:gd name="connsiteX0" fmla="*/ 0 w 10252129"/>
                <a:gd name="connsiteY0" fmla="*/ 4246536 h 4246536"/>
                <a:gd name="connsiteX1" fmla="*/ 883404 w 10252129"/>
                <a:gd name="connsiteY1" fmla="*/ 2069024 h 4246536"/>
                <a:gd name="connsiteX2" fmla="*/ 3456122 w 10252129"/>
                <a:gd name="connsiteY2" fmla="*/ 689675 h 4246536"/>
                <a:gd name="connsiteX3" fmla="*/ 7384943 w 10252129"/>
                <a:gd name="connsiteY3" fmla="*/ 139486 h 4246536"/>
                <a:gd name="connsiteX4" fmla="*/ 10252129 w 10252129"/>
                <a:gd name="connsiteY4" fmla="*/ 0 h 4246536"/>
                <a:gd name="connsiteX0" fmla="*/ 0 w 10252129"/>
                <a:gd name="connsiteY0" fmla="*/ 4246536 h 4246536"/>
                <a:gd name="connsiteX1" fmla="*/ 883404 w 10252129"/>
                <a:gd name="connsiteY1" fmla="*/ 2069024 h 4246536"/>
                <a:gd name="connsiteX2" fmla="*/ 3456122 w 10252129"/>
                <a:gd name="connsiteY2" fmla="*/ 689675 h 4246536"/>
                <a:gd name="connsiteX3" fmla="*/ 7384943 w 10252129"/>
                <a:gd name="connsiteY3" fmla="*/ 139486 h 4246536"/>
                <a:gd name="connsiteX4" fmla="*/ 10252129 w 10252129"/>
                <a:gd name="connsiteY4" fmla="*/ 0 h 4246536"/>
                <a:gd name="connsiteX0" fmla="*/ 0 w 10252129"/>
                <a:gd name="connsiteY0" fmla="*/ 4246536 h 4246536"/>
                <a:gd name="connsiteX1" fmla="*/ 883404 w 10252129"/>
                <a:gd name="connsiteY1" fmla="*/ 2069024 h 4246536"/>
                <a:gd name="connsiteX2" fmla="*/ 3456122 w 10252129"/>
                <a:gd name="connsiteY2" fmla="*/ 689675 h 4246536"/>
                <a:gd name="connsiteX3" fmla="*/ 7360914 w 10252129"/>
                <a:gd name="connsiteY3" fmla="*/ 128134 h 4246536"/>
                <a:gd name="connsiteX4" fmla="*/ 10252129 w 10252129"/>
                <a:gd name="connsiteY4" fmla="*/ 0 h 4246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52129" h="4246536">
                  <a:moveTo>
                    <a:pt x="0" y="4246536"/>
                  </a:moveTo>
                  <a:cubicBezTo>
                    <a:pt x="153692" y="3454185"/>
                    <a:pt x="307384" y="2661834"/>
                    <a:pt x="883404" y="2069024"/>
                  </a:cubicBezTo>
                  <a:cubicBezTo>
                    <a:pt x="1459424" y="1476214"/>
                    <a:pt x="2376537" y="1013157"/>
                    <a:pt x="3456122" y="689675"/>
                  </a:cubicBezTo>
                  <a:cubicBezTo>
                    <a:pt x="4535707" y="366193"/>
                    <a:pt x="6274741" y="219833"/>
                    <a:pt x="7360914" y="128134"/>
                  </a:cubicBezTo>
                  <a:cubicBezTo>
                    <a:pt x="8447087" y="36435"/>
                    <a:pt x="9214388" y="20018"/>
                    <a:pt x="10252129" y="0"/>
                  </a:cubicBezTo>
                </a:path>
              </a:pathLst>
            </a:custGeom>
            <a:noFill/>
            <a:ln w="25400" cap="flat" cmpd="sng" algn="ctr">
              <a:solidFill>
                <a:srgbClr val="000000"/>
              </a:solidFill>
              <a:prstDash val="sysDot"/>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algn="ctr" defTabSz="685800" fontAlgn="base">
                <a:spcBef>
                  <a:spcPct val="0"/>
                </a:spcBef>
                <a:spcAft>
                  <a:spcPct val="0"/>
                </a:spcAft>
              </a:pPr>
              <a:endParaRPr lang="en-US" sz="2850">
                <a:solidFill>
                  <a:srgbClr val="000000"/>
                </a:solidFill>
                <a:latin typeface="Gill Sans" charset="0"/>
                <a:ea typeface="ヒラギノ角ゴ ProN W3" charset="0"/>
                <a:cs typeface="ヒラギノ角ゴ ProN W3" charset="0"/>
                <a:sym typeface="Gill Sans" charset="0"/>
              </a:endParaRPr>
            </a:p>
          </p:txBody>
        </p:sp>
        <p:cxnSp>
          <p:nvCxnSpPr>
            <p:cNvPr id="242" name="Straight Connector 241">
              <a:extLst>
                <a:ext uri="{FF2B5EF4-FFF2-40B4-BE49-F238E27FC236}">
                  <a16:creationId xmlns:a16="http://schemas.microsoft.com/office/drawing/2014/main" id="{C1E19BD9-653B-4CBD-981A-F3456CC073A2}"/>
                </a:ext>
              </a:extLst>
            </p:cNvPr>
            <p:cNvCxnSpPr>
              <a:cxnSpLocks/>
              <a:stCxn id="241" idx="4"/>
            </p:cNvCxnSpPr>
            <p:nvPr/>
          </p:nvCxnSpPr>
          <p:spPr bwMode="auto">
            <a:xfrm>
              <a:off x="9181502" y="2184627"/>
              <a:ext cx="3580466" cy="0"/>
            </a:xfrm>
            <a:prstGeom prst="line">
              <a:avLst/>
            </a:prstGeom>
            <a:blipFill dpi="0" rotWithShape="0">
              <a:blip r:embed="rId2"/>
              <a:srcRect/>
              <a:tile tx="0" ty="0" sx="100000" sy="100000" flip="none" algn="tl"/>
            </a:blipFill>
            <a:ln w="25400" cap="flat" cmpd="sng" algn="ctr">
              <a:solidFill>
                <a:srgbClr val="000000"/>
              </a:solidFill>
              <a:prstDash val="sysDot"/>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cxnSp>
        <p:nvCxnSpPr>
          <p:cNvPr id="296" name="Straight Connector 295">
            <a:extLst>
              <a:ext uri="{FF2B5EF4-FFF2-40B4-BE49-F238E27FC236}">
                <a16:creationId xmlns:a16="http://schemas.microsoft.com/office/drawing/2014/main" id="{23B6F097-68D6-48BB-A12D-692003544EC0}"/>
              </a:ext>
            </a:extLst>
          </p:cNvPr>
          <p:cNvCxnSpPr/>
          <p:nvPr/>
        </p:nvCxnSpPr>
        <p:spPr bwMode="auto">
          <a:xfrm>
            <a:off x="811296" y="6315690"/>
            <a:ext cx="10874095" cy="0"/>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97" name="Straight Connector 296">
            <a:extLst>
              <a:ext uri="{FF2B5EF4-FFF2-40B4-BE49-F238E27FC236}">
                <a16:creationId xmlns:a16="http://schemas.microsoft.com/office/drawing/2014/main" id="{8FFCE12D-F875-4654-B100-F9287B4FEF80}"/>
              </a:ext>
            </a:extLst>
          </p:cNvPr>
          <p:cNvCxnSpPr/>
          <p:nvPr/>
        </p:nvCxnSpPr>
        <p:spPr bwMode="auto">
          <a:xfrm>
            <a:off x="869923" y="6201390"/>
            <a:ext cx="0" cy="228600"/>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98" name="Straight Connector 297">
            <a:extLst>
              <a:ext uri="{FF2B5EF4-FFF2-40B4-BE49-F238E27FC236}">
                <a16:creationId xmlns:a16="http://schemas.microsoft.com/office/drawing/2014/main" id="{9E36D56E-04EF-4E4E-9D46-8BCB31988EAF}"/>
              </a:ext>
            </a:extLst>
          </p:cNvPr>
          <p:cNvCxnSpPr/>
          <p:nvPr/>
        </p:nvCxnSpPr>
        <p:spPr bwMode="auto">
          <a:xfrm>
            <a:off x="1867798" y="6201390"/>
            <a:ext cx="0" cy="228600"/>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99" name="Straight Connector 298">
            <a:extLst>
              <a:ext uri="{FF2B5EF4-FFF2-40B4-BE49-F238E27FC236}">
                <a16:creationId xmlns:a16="http://schemas.microsoft.com/office/drawing/2014/main" id="{50446591-3DDB-478C-B7BD-155F5C2A6B2B}"/>
              </a:ext>
            </a:extLst>
          </p:cNvPr>
          <p:cNvCxnSpPr/>
          <p:nvPr/>
        </p:nvCxnSpPr>
        <p:spPr bwMode="auto">
          <a:xfrm>
            <a:off x="6433274" y="6201390"/>
            <a:ext cx="0" cy="228600"/>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00" name="Straight Connector 299">
            <a:extLst>
              <a:ext uri="{FF2B5EF4-FFF2-40B4-BE49-F238E27FC236}">
                <a16:creationId xmlns:a16="http://schemas.microsoft.com/office/drawing/2014/main" id="{5522D0A3-E346-4BCD-B08D-4AB1510C7A7F}"/>
              </a:ext>
            </a:extLst>
          </p:cNvPr>
          <p:cNvCxnSpPr/>
          <p:nvPr/>
        </p:nvCxnSpPr>
        <p:spPr bwMode="auto">
          <a:xfrm>
            <a:off x="11685391" y="6200557"/>
            <a:ext cx="0" cy="228600"/>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01" name="Straight Connector 300">
            <a:extLst>
              <a:ext uri="{FF2B5EF4-FFF2-40B4-BE49-F238E27FC236}">
                <a16:creationId xmlns:a16="http://schemas.microsoft.com/office/drawing/2014/main" id="{389BD786-C5A0-4A0C-9998-12EA905D7558}"/>
              </a:ext>
            </a:extLst>
          </p:cNvPr>
          <p:cNvCxnSpPr/>
          <p:nvPr/>
        </p:nvCxnSpPr>
        <p:spPr bwMode="auto">
          <a:xfrm>
            <a:off x="10932985" y="6200557"/>
            <a:ext cx="0" cy="228600"/>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302" name="Group 301">
            <a:extLst>
              <a:ext uri="{FF2B5EF4-FFF2-40B4-BE49-F238E27FC236}">
                <a16:creationId xmlns:a16="http://schemas.microsoft.com/office/drawing/2014/main" id="{2100EB5F-8A61-4505-9BAF-D734EAF3A27D}"/>
              </a:ext>
            </a:extLst>
          </p:cNvPr>
          <p:cNvGrpSpPr/>
          <p:nvPr/>
        </p:nvGrpSpPr>
        <p:grpSpPr>
          <a:xfrm>
            <a:off x="927653" y="6149200"/>
            <a:ext cx="882417" cy="329381"/>
            <a:chOff x="1746321" y="6192308"/>
            <a:chExt cx="612000" cy="439172"/>
          </a:xfrm>
        </p:grpSpPr>
        <p:sp>
          <p:nvSpPr>
            <p:cNvPr id="303" name="TextBox 302">
              <a:extLst>
                <a:ext uri="{FF2B5EF4-FFF2-40B4-BE49-F238E27FC236}">
                  <a16:creationId xmlns:a16="http://schemas.microsoft.com/office/drawing/2014/main" id="{0F3B5D66-7AAB-445B-A909-B52CD58DA393}"/>
                </a:ext>
              </a:extLst>
            </p:cNvPr>
            <p:cNvSpPr txBox="1"/>
            <p:nvPr/>
          </p:nvSpPr>
          <p:spPr>
            <a:xfrm>
              <a:off x="1746321" y="6192308"/>
              <a:ext cx="612000" cy="225702"/>
            </a:xfrm>
            <a:prstGeom prst="rect">
              <a:avLst/>
            </a:prstGeom>
            <a:noFill/>
            <a:ln w="3175">
              <a:noFill/>
            </a:ln>
          </p:spPr>
          <p:txBody>
            <a:bodyPr wrap="square" lIns="0" tIns="0" rIns="0" bIns="0" rtlCol="0">
              <a:spAutoFit/>
            </a:bodyPr>
            <a:lstStyle/>
            <a:p>
              <a:pPr algn="ctr" defTabSz="685800">
                <a:defRPr/>
              </a:pPr>
              <a:r>
                <a:rPr lang="en-US" sz="1100" b="1" dirty="0">
                  <a:latin typeface="Arial" panose="020B0604020202020204" pitchFamily="34" charset="0"/>
                  <a:cs typeface="Arial" panose="020B0604020202020204" pitchFamily="34" charset="0"/>
                  <a:sym typeface="Gill Sans" panose="020B0502020104020203" pitchFamily="34" charset="-79"/>
                </a:rPr>
                <a:t>1</a:t>
              </a:r>
              <a:r>
                <a:rPr lang="en-US" sz="1100" b="1" baseline="30000" dirty="0">
                  <a:latin typeface="Arial" panose="020B0604020202020204" pitchFamily="34" charset="0"/>
                  <a:cs typeface="Arial" panose="020B0604020202020204" pitchFamily="34" charset="0"/>
                  <a:sym typeface="Gill Sans" panose="020B0502020104020203" pitchFamily="34" charset="-79"/>
                </a:rPr>
                <a:t>st</a:t>
              </a:r>
              <a:r>
                <a:rPr lang="en-US" sz="1100" b="1" dirty="0">
                  <a:latin typeface="Arial" panose="020B0604020202020204" pitchFamily="34" charset="0"/>
                  <a:cs typeface="Arial" panose="020B0604020202020204" pitchFamily="34" charset="0"/>
                  <a:sym typeface="Gill Sans" panose="020B0502020104020203" pitchFamily="34" charset="-79"/>
                </a:rPr>
                <a:t> Burn</a:t>
              </a:r>
            </a:p>
          </p:txBody>
        </p:sp>
        <p:sp>
          <p:nvSpPr>
            <p:cNvPr id="304" name="TextBox 303">
              <a:extLst>
                <a:ext uri="{FF2B5EF4-FFF2-40B4-BE49-F238E27FC236}">
                  <a16:creationId xmlns:a16="http://schemas.microsoft.com/office/drawing/2014/main" id="{02F631B0-B334-4317-9346-0E7F560DEF3C}"/>
                </a:ext>
              </a:extLst>
            </p:cNvPr>
            <p:cNvSpPr txBox="1"/>
            <p:nvPr/>
          </p:nvSpPr>
          <p:spPr>
            <a:xfrm>
              <a:off x="1746321" y="6405779"/>
              <a:ext cx="611997" cy="225701"/>
            </a:xfrm>
            <a:prstGeom prst="rect">
              <a:avLst/>
            </a:prstGeom>
            <a:noFill/>
            <a:ln w="3175">
              <a:noFill/>
            </a:ln>
          </p:spPr>
          <p:txBody>
            <a:bodyPr wrap="square" lIns="0" tIns="0" rIns="0" bIns="0" rtlCol="0">
              <a:spAutoFit/>
            </a:bodyPr>
            <a:lstStyle/>
            <a:p>
              <a:pPr algn="ctr" defTabSz="685800">
                <a:defRPr/>
              </a:pPr>
              <a:r>
                <a:rPr lang="en-US" sz="1100" b="1" dirty="0">
                  <a:latin typeface="Arial" panose="020B0604020202020204" pitchFamily="34" charset="0"/>
                  <a:cs typeface="Arial" panose="020B0604020202020204" pitchFamily="34" charset="0"/>
                  <a:sym typeface="Gill Sans" panose="020B0502020104020203" pitchFamily="34" charset="-79"/>
                </a:rPr>
                <a:t>~78s</a:t>
              </a:r>
            </a:p>
          </p:txBody>
        </p:sp>
      </p:grpSp>
      <p:grpSp>
        <p:nvGrpSpPr>
          <p:cNvPr id="305" name="Group 304">
            <a:extLst>
              <a:ext uri="{FF2B5EF4-FFF2-40B4-BE49-F238E27FC236}">
                <a16:creationId xmlns:a16="http://schemas.microsoft.com/office/drawing/2014/main" id="{BDF8E94B-E7F2-496B-8FC4-817661E87AF9}"/>
              </a:ext>
            </a:extLst>
          </p:cNvPr>
          <p:cNvGrpSpPr/>
          <p:nvPr/>
        </p:nvGrpSpPr>
        <p:grpSpPr>
          <a:xfrm>
            <a:off x="2451602" y="6145958"/>
            <a:ext cx="3397867" cy="332620"/>
            <a:chOff x="2940715" y="6187990"/>
            <a:chExt cx="1015734" cy="443492"/>
          </a:xfrm>
        </p:grpSpPr>
        <p:sp>
          <p:nvSpPr>
            <p:cNvPr id="306" name="TextBox 305">
              <a:extLst>
                <a:ext uri="{FF2B5EF4-FFF2-40B4-BE49-F238E27FC236}">
                  <a16:creationId xmlns:a16="http://schemas.microsoft.com/office/drawing/2014/main" id="{042FD433-6117-418D-BFE2-30294509FA87}"/>
                </a:ext>
              </a:extLst>
            </p:cNvPr>
            <p:cNvSpPr txBox="1"/>
            <p:nvPr/>
          </p:nvSpPr>
          <p:spPr>
            <a:xfrm>
              <a:off x="2962360" y="6187990"/>
              <a:ext cx="972445" cy="225703"/>
            </a:xfrm>
            <a:prstGeom prst="rect">
              <a:avLst/>
            </a:prstGeom>
            <a:noFill/>
            <a:ln w="3175">
              <a:noFill/>
            </a:ln>
          </p:spPr>
          <p:txBody>
            <a:bodyPr wrap="square" lIns="0" tIns="0" rIns="0" bIns="0" rtlCol="0">
              <a:spAutoFit/>
            </a:bodyPr>
            <a:lstStyle/>
            <a:p>
              <a:pPr algn="ctr" defTabSz="685800">
                <a:defRPr/>
              </a:pPr>
              <a:r>
                <a:rPr lang="en-US" sz="1100" b="1" dirty="0">
                  <a:latin typeface="Arial" panose="020B0604020202020204" pitchFamily="34" charset="0"/>
                  <a:cs typeface="Arial" panose="020B0604020202020204" pitchFamily="34" charset="0"/>
                  <a:sym typeface="Gill Sans" panose="020B0502020104020203" pitchFamily="34" charset="-79"/>
                </a:rPr>
                <a:t>Coast, </a:t>
              </a:r>
              <a:r>
                <a:rPr lang="en-US" sz="1100" b="1">
                  <a:latin typeface="Arial" panose="020B0604020202020204" pitchFamily="34" charset="0"/>
                  <a:cs typeface="Arial" panose="020B0604020202020204" pitchFamily="34" charset="0"/>
                  <a:sym typeface="Gill Sans" panose="020B0502020104020203" pitchFamily="34" charset="-79"/>
                </a:rPr>
                <a:t>Staging and Spin-Up</a:t>
              </a:r>
              <a:endParaRPr lang="en-US" sz="1100" b="1" dirty="0">
                <a:latin typeface="Arial" panose="020B0604020202020204" pitchFamily="34" charset="0"/>
                <a:cs typeface="Arial" panose="020B0604020202020204" pitchFamily="34" charset="0"/>
                <a:sym typeface="Gill Sans" panose="020B0502020104020203" pitchFamily="34" charset="-79"/>
              </a:endParaRPr>
            </a:p>
          </p:txBody>
        </p:sp>
        <p:sp>
          <p:nvSpPr>
            <p:cNvPr id="307" name="TextBox 306">
              <a:extLst>
                <a:ext uri="{FF2B5EF4-FFF2-40B4-BE49-F238E27FC236}">
                  <a16:creationId xmlns:a16="http://schemas.microsoft.com/office/drawing/2014/main" id="{1F215485-1F65-4C0A-8EA1-69144D5C74E5}"/>
                </a:ext>
              </a:extLst>
            </p:cNvPr>
            <p:cNvSpPr txBox="1"/>
            <p:nvPr/>
          </p:nvSpPr>
          <p:spPr>
            <a:xfrm>
              <a:off x="2940715" y="6405778"/>
              <a:ext cx="1015734" cy="225704"/>
            </a:xfrm>
            <a:prstGeom prst="rect">
              <a:avLst/>
            </a:prstGeom>
            <a:noFill/>
            <a:ln w="3175">
              <a:noFill/>
            </a:ln>
          </p:spPr>
          <p:txBody>
            <a:bodyPr wrap="square" lIns="0" tIns="0" rIns="0" bIns="0" rtlCol="0">
              <a:spAutoFit/>
            </a:bodyPr>
            <a:lstStyle/>
            <a:p>
              <a:pPr algn="ctr" defTabSz="685800">
                <a:defRPr/>
              </a:pPr>
              <a:r>
                <a:rPr lang="en-US" sz="1100" b="1" dirty="0">
                  <a:latin typeface="Arial" panose="020B0604020202020204" pitchFamily="34" charset="0"/>
                  <a:cs typeface="Arial" panose="020B0604020202020204" pitchFamily="34" charset="0"/>
                  <a:sym typeface="Gill Sans" panose="020B0502020104020203" pitchFamily="34" charset="-79"/>
                </a:rPr>
                <a:t>~374s</a:t>
              </a:r>
            </a:p>
          </p:txBody>
        </p:sp>
      </p:grpSp>
      <p:grpSp>
        <p:nvGrpSpPr>
          <p:cNvPr id="308" name="Group 307">
            <a:extLst>
              <a:ext uri="{FF2B5EF4-FFF2-40B4-BE49-F238E27FC236}">
                <a16:creationId xmlns:a16="http://schemas.microsoft.com/office/drawing/2014/main" id="{55825433-6017-4F93-8A94-7A57383BD17E}"/>
              </a:ext>
            </a:extLst>
          </p:cNvPr>
          <p:cNvGrpSpPr/>
          <p:nvPr/>
        </p:nvGrpSpPr>
        <p:grpSpPr>
          <a:xfrm>
            <a:off x="6529160" y="6145958"/>
            <a:ext cx="2105130" cy="332620"/>
            <a:chOff x="5630096" y="6187990"/>
            <a:chExt cx="972445" cy="443492"/>
          </a:xfrm>
        </p:grpSpPr>
        <p:sp>
          <p:nvSpPr>
            <p:cNvPr id="309" name="TextBox 308">
              <a:extLst>
                <a:ext uri="{FF2B5EF4-FFF2-40B4-BE49-F238E27FC236}">
                  <a16:creationId xmlns:a16="http://schemas.microsoft.com/office/drawing/2014/main" id="{99AD5B1B-BBCC-4DCF-AB61-6E5ADD0C86DC}"/>
                </a:ext>
              </a:extLst>
            </p:cNvPr>
            <p:cNvSpPr txBox="1"/>
            <p:nvPr/>
          </p:nvSpPr>
          <p:spPr>
            <a:xfrm>
              <a:off x="5630096" y="6187990"/>
              <a:ext cx="972445" cy="225703"/>
            </a:xfrm>
            <a:prstGeom prst="rect">
              <a:avLst/>
            </a:prstGeom>
            <a:noFill/>
            <a:ln w="3175">
              <a:noFill/>
            </a:ln>
          </p:spPr>
          <p:txBody>
            <a:bodyPr wrap="square" lIns="0" tIns="0" rIns="0" bIns="0" rtlCol="0">
              <a:spAutoFit/>
            </a:bodyPr>
            <a:lstStyle/>
            <a:p>
              <a:pPr algn="ctr" defTabSz="685800">
                <a:defRPr/>
              </a:pPr>
              <a:r>
                <a:rPr lang="en-US" sz="1100" b="1" dirty="0">
                  <a:latin typeface="Arial" panose="020B0604020202020204" pitchFamily="34" charset="0"/>
                  <a:cs typeface="Arial" panose="020B0604020202020204" pitchFamily="34" charset="0"/>
                  <a:sym typeface="Gill Sans" panose="020B0502020104020203" pitchFamily="34" charset="-79"/>
                </a:rPr>
                <a:t>2</a:t>
              </a:r>
              <a:r>
                <a:rPr lang="en-US" sz="1100" b="1" baseline="30000" dirty="0">
                  <a:latin typeface="Arial" panose="020B0604020202020204" pitchFamily="34" charset="0"/>
                  <a:cs typeface="Arial" panose="020B0604020202020204" pitchFamily="34" charset="0"/>
                  <a:sym typeface="Gill Sans" panose="020B0502020104020203" pitchFamily="34" charset="-79"/>
                </a:rPr>
                <a:t>nd</a:t>
              </a:r>
              <a:r>
                <a:rPr lang="en-US" sz="1100" b="1" dirty="0">
                  <a:latin typeface="Arial" panose="020B0604020202020204" pitchFamily="34" charset="0"/>
                  <a:cs typeface="Arial" panose="020B0604020202020204" pitchFamily="34" charset="0"/>
                  <a:sym typeface="Gill Sans" panose="020B0502020104020203" pitchFamily="34" charset="-79"/>
                </a:rPr>
                <a:t> Burn and Spin-Down</a:t>
              </a:r>
            </a:p>
          </p:txBody>
        </p:sp>
        <p:sp>
          <p:nvSpPr>
            <p:cNvPr id="310" name="TextBox 309">
              <a:extLst>
                <a:ext uri="{FF2B5EF4-FFF2-40B4-BE49-F238E27FC236}">
                  <a16:creationId xmlns:a16="http://schemas.microsoft.com/office/drawing/2014/main" id="{1C63CA40-1671-45BE-9067-A140B3D2C0BF}"/>
                </a:ext>
              </a:extLst>
            </p:cNvPr>
            <p:cNvSpPr txBox="1"/>
            <p:nvPr/>
          </p:nvSpPr>
          <p:spPr>
            <a:xfrm>
              <a:off x="5690626" y="6405778"/>
              <a:ext cx="852238" cy="225704"/>
            </a:xfrm>
            <a:prstGeom prst="rect">
              <a:avLst/>
            </a:prstGeom>
            <a:noFill/>
            <a:ln w="3175">
              <a:noFill/>
            </a:ln>
          </p:spPr>
          <p:txBody>
            <a:bodyPr wrap="square" lIns="0" tIns="0" rIns="0" bIns="0" rtlCol="0">
              <a:spAutoFit/>
            </a:bodyPr>
            <a:lstStyle/>
            <a:p>
              <a:pPr algn="ctr" defTabSz="685800">
                <a:defRPr/>
              </a:pPr>
              <a:r>
                <a:rPr lang="en-US" sz="1100" b="1" dirty="0">
                  <a:latin typeface="Arial" panose="020B0604020202020204" pitchFamily="34" charset="0"/>
                  <a:cs typeface="Arial" panose="020B0604020202020204" pitchFamily="34" charset="0"/>
                  <a:sym typeface="Gill Sans" panose="020B0502020104020203" pitchFamily="34" charset="-79"/>
                </a:rPr>
                <a:t>~22s and ~Minutes</a:t>
              </a:r>
            </a:p>
          </p:txBody>
        </p:sp>
      </p:grpSp>
      <p:grpSp>
        <p:nvGrpSpPr>
          <p:cNvPr id="311" name="Group 310">
            <a:extLst>
              <a:ext uri="{FF2B5EF4-FFF2-40B4-BE49-F238E27FC236}">
                <a16:creationId xmlns:a16="http://schemas.microsoft.com/office/drawing/2014/main" id="{4E43DC04-53FE-44D9-A5A4-A040A3F3C2F6}"/>
              </a:ext>
            </a:extLst>
          </p:cNvPr>
          <p:cNvGrpSpPr/>
          <p:nvPr/>
        </p:nvGrpSpPr>
        <p:grpSpPr>
          <a:xfrm>
            <a:off x="10765468" y="6145919"/>
            <a:ext cx="1087441" cy="332618"/>
            <a:chOff x="10417658" y="6187990"/>
            <a:chExt cx="554832" cy="443493"/>
          </a:xfrm>
        </p:grpSpPr>
        <p:sp>
          <p:nvSpPr>
            <p:cNvPr id="312" name="TextBox 311">
              <a:extLst>
                <a:ext uri="{FF2B5EF4-FFF2-40B4-BE49-F238E27FC236}">
                  <a16:creationId xmlns:a16="http://schemas.microsoft.com/office/drawing/2014/main" id="{ADC8436F-3978-4BF4-A9A5-6BD5492CA749}"/>
                </a:ext>
              </a:extLst>
            </p:cNvPr>
            <p:cNvSpPr txBox="1"/>
            <p:nvPr/>
          </p:nvSpPr>
          <p:spPr>
            <a:xfrm>
              <a:off x="10417658" y="6187990"/>
              <a:ext cx="554832" cy="225704"/>
            </a:xfrm>
            <a:prstGeom prst="rect">
              <a:avLst/>
            </a:prstGeom>
            <a:noFill/>
            <a:ln w="3175">
              <a:noFill/>
            </a:ln>
          </p:spPr>
          <p:txBody>
            <a:bodyPr wrap="square" lIns="0" tIns="0" rIns="0" bIns="0" rtlCol="0">
              <a:spAutoFit/>
            </a:bodyPr>
            <a:lstStyle/>
            <a:p>
              <a:pPr algn="ctr" defTabSz="685800">
                <a:defRPr/>
              </a:pPr>
              <a:r>
                <a:rPr lang="en-US" sz="1100" b="1" dirty="0">
                  <a:solidFill>
                    <a:prstClr val="black"/>
                  </a:solidFill>
                  <a:latin typeface="Arial" panose="020B0604020202020204" pitchFamily="34" charset="0"/>
                  <a:cs typeface="Arial" panose="020B0604020202020204" pitchFamily="34" charset="0"/>
                  <a:sym typeface="Gill Sans" panose="020B0502020104020203" pitchFamily="34" charset="-79"/>
                </a:rPr>
                <a:t>Loiter</a:t>
              </a:r>
            </a:p>
          </p:txBody>
        </p:sp>
        <p:sp>
          <p:nvSpPr>
            <p:cNvPr id="313" name="TextBox 312">
              <a:extLst>
                <a:ext uri="{FF2B5EF4-FFF2-40B4-BE49-F238E27FC236}">
                  <a16:creationId xmlns:a16="http://schemas.microsoft.com/office/drawing/2014/main" id="{F7C1C7D4-2CBB-48AD-BCD3-B32FC6470B75}"/>
                </a:ext>
              </a:extLst>
            </p:cNvPr>
            <p:cNvSpPr txBox="1"/>
            <p:nvPr/>
          </p:nvSpPr>
          <p:spPr>
            <a:xfrm>
              <a:off x="10417658" y="6405779"/>
              <a:ext cx="554832" cy="225704"/>
            </a:xfrm>
            <a:prstGeom prst="rect">
              <a:avLst/>
            </a:prstGeom>
            <a:noFill/>
            <a:ln w="3175">
              <a:noFill/>
            </a:ln>
          </p:spPr>
          <p:txBody>
            <a:bodyPr wrap="square" lIns="0" tIns="0" rIns="0" bIns="0" rtlCol="0">
              <a:spAutoFit/>
            </a:bodyPr>
            <a:lstStyle/>
            <a:p>
              <a:pPr algn="ctr" defTabSz="685800">
                <a:defRPr/>
              </a:pPr>
              <a:r>
                <a:rPr lang="en-US" sz="1100" b="1" dirty="0">
                  <a:solidFill>
                    <a:prstClr val="black"/>
                  </a:solidFill>
                  <a:latin typeface="Arial" panose="020B0604020202020204" pitchFamily="34" charset="0"/>
                  <a:cs typeface="Arial" panose="020B0604020202020204" pitchFamily="34" charset="0"/>
                  <a:sym typeface="Gill Sans" panose="020B0502020104020203" pitchFamily="34" charset="-79"/>
                </a:rPr>
                <a:t>~Days</a:t>
              </a:r>
            </a:p>
          </p:txBody>
        </p:sp>
      </p:grpSp>
      <p:cxnSp>
        <p:nvCxnSpPr>
          <p:cNvPr id="314" name="Straight Connector 313">
            <a:extLst>
              <a:ext uri="{FF2B5EF4-FFF2-40B4-BE49-F238E27FC236}">
                <a16:creationId xmlns:a16="http://schemas.microsoft.com/office/drawing/2014/main" id="{C75AD900-28A7-40EF-8D4F-47425B44AE12}"/>
              </a:ext>
            </a:extLst>
          </p:cNvPr>
          <p:cNvCxnSpPr/>
          <p:nvPr/>
        </p:nvCxnSpPr>
        <p:spPr bwMode="auto">
          <a:xfrm>
            <a:off x="8730176" y="6172003"/>
            <a:ext cx="0" cy="228600"/>
          </a:xfrm>
          <a:prstGeom prst="line">
            <a:avLst/>
          </a:prstGeom>
          <a:blipFill dpi="0" rotWithShape="0">
            <a:blip r:embed="rId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315" name="Group 314">
            <a:extLst>
              <a:ext uri="{FF2B5EF4-FFF2-40B4-BE49-F238E27FC236}">
                <a16:creationId xmlns:a16="http://schemas.microsoft.com/office/drawing/2014/main" id="{288E7665-50D6-464F-BB0A-680E26B32DFD}"/>
              </a:ext>
            </a:extLst>
          </p:cNvPr>
          <p:cNvGrpSpPr/>
          <p:nvPr/>
        </p:nvGrpSpPr>
        <p:grpSpPr>
          <a:xfrm>
            <a:off x="8905588" y="6145958"/>
            <a:ext cx="1852700" cy="332620"/>
            <a:chOff x="5502160" y="6187990"/>
            <a:chExt cx="1229169" cy="443492"/>
          </a:xfrm>
        </p:grpSpPr>
        <p:sp>
          <p:nvSpPr>
            <p:cNvPr id="316" name="TextBox 315">
              <a:extLst>
                <a:ext uri="{FF2B5EF4-FFF2-40B4-BE49-F238E27FC236}">
                  <a16:creationId xmlns:a16="http://schemas.microsoft.com/office/drawing/2014/main" id="{D859C7ED-A7DB-4DA5-90A1-2D97A107B4BC}"/>
                </a:ext>
              </a:extLst>
            </p:cNvPr>
            <p:cNvSpPr txBox="1"/>
            <p:nvPr/>
          </p:nvSpPr>
          <p:spPr>
            <a:xfrm>
              <a:off x="5613300" y="6187990"/>
              <a:ext cx="1006038" cy="225703"/>
            </a:xfrm>
            <a:prstGeom prst="rect">
              <a:avLst/>
            </a:prstGeom>
            <a:noFill/>
            <a:ln w="3175">
              <a:noFill/>
            </a:ln>
          </p:spPr>
          <p:txBody>
            <a:bodyPr wrap="square" lIns="0" tIns="0" rIns="0" bIns="0" rtlCol="0">
              <a:spAutoFit/>
            </a:bodyPr>
            <a:lstStyle/>
            <a:p>
              <a:pPr algn="ctr" defTabSz="685800">
                <a:defRPr/>
              </a:pPr>
              <a:r>
                <a:rPr lang="en-US" sz="1100" b="1" dirty="0">
                  <a:solidFill>
                    <a:prstClr val="black"/>
                  </a:solidFill>
                  <a:latin typeface="Arial" panose="020B0604020202020204" pitchFamily="34" charset="0"/>
                  <a:cs typeface="Arial" panose="020B0604020202020204" pitchFamily="34" charset="0"/>
                  <a:sym typeface="Gill Sans" panose="020B0502020104020203" pitchFamily="34" charset="-79"/>
                </a:rPr>
                <a:t>OS Release</a:t>
              </a:r>
            </a:p>
          </p:txBody>
        </p:sp>
        <p:sp>
          <p:nvSpPr>
            <p:cNvPr id="317" name="TextBox 316">
              <a:extLst>
                <a:ext uri="{FF2B5EF4-FFF2-40B4-BE49-F238E27FC236}">
                  <a16:creationId xmlns:a16="http://schemas.microsoft.com/office/drawing/2014/main" id="{E4B472FA-5270-40C7-9E39-9366B7FE0703}"/>
                </a:ext>
              </a:extLst>
            </p:cNvPr>
            <p:cNvSpPr txBox="1"/>
            <p:nvPr/>
          </p:nvSpPr>
          <p:spPr>
            <a:xfrm>
              <a:off x="5502160" y="6405778"/>
              <a:ext cx="1229169" cy="225704"/>
            </a:xfrm>
            <a:prstGeom prst="rect">
              <a:avLst/>
            </a:prstGeom>
            <a:noFill/>
            <a:ln w="3175">
              <a:noFill/>
            </a:ln>
          </p:spPr>
          <p:txBody>
            <a:bodyPr wrap="square" lIns="0" tIns="0" rIns="0" bIns="0" rtlCol="0">
              <a:spAutoFit/>
            </a:bodyPr>
            <a:lstStyle/>
            <a:p>
              <a:pPr algn="ctr" defTabSz="685800">
                <a:defRPr/>
              </a:pPr>
              <a:r>
                <a:rPr lang="en-US" sz="1100" b="1" dirty="0">
                  <a:solidFill>
                    <a:prstClr val="black"/>
                  </a:solidFill>
                  <a:latin typeface="Arial" panose="020B0604020202020204" pitchFamily="34" charset="0"/>
                  <a:cs typeface="Arial" panose="020B0604020202020204" pitchFamily="34" charset="0"/>
                  <a:sym typeface="Gill Sans" panose="020B0502020104020203" pitchFamily="34" charset="-79"/>
                </a:rPr>
                <a:t>~Minutes</a:t>
              </a:r>
            </a:p>
          </p:txBody>
        </p:sp>
      </p:grpSp>
      <p:sp>
        <p:nvSpPr>
          <p:cNvPr id="3" name="Title 2"/>
          <p:cNvSpPr>
            <a:spLocks noGrp="1"/>
          </p:cNvSpPr>
          <p:nvPr>
            <p:ph type="title"/>
          </p:nvPr>
        </p:nvSpPr>
        <p:spPr/>
        <p:txBody>
          <a:bodyPr>
            <a:normAutofit/>
          </a:bodyPr>
          <a:lstStyle/>
          <a:p>
            <a:r>
              <a:rPr lang="en-US" dirty="0"/>
              <a:t>MAV Ascent Mission Operations Overview</a:t>
            </a:r>
            <a:endParaRPr lang="en-US" sz="2200" dirty="0"/>
          </a:p>
        </p:txBody>
      </p:sp>
      <p:sp>
        <p:nvSpPr>
          <p:cNvPr id="169" name="Rectangle 168">
            <a:extLst>
              <a:ext uri="{FF2B5EF4-FFF2-40B4-BE49-F238E27FC236}">
                <a16:creationId xmlns:a16="http://schemas.microsoft.com/office/drawing/2014/main" id="{A78C599B-A474-874E-9435-8629E38575C5}"/>
              </a:ext>
            </a:extLst>
          </p:cNvPr>
          <p:cNvSpPr/>
          <p:nvPr/>
        </p:nvSpPr>
        <p:spPr>
          <a:xfrm>
            <a:off x="9716902" y="5811309"/>
            <a:ext cx="1968489" cy="123111"/>
          </a:xfrm>
          <a:prstGeom prst="rect">
            <a:avLst/>
          </a:prstGeom>
        </p:spPr>
        <p:txBody>
          <a:bodyPr wrap="none" lIns="0" tIns="0" rIns="0" bIns="0">
            <a:spAutoFit/>
          </a:bodyPr>
          <a:lstStyle/>
          <a:p>
            <a:pPr algn="r"/>
            <a:r>
              <a:rPr lang="en-US" sz="800" dirty="0">
                <a:latin typeface="Arial" panose="020B0604020202020204" pitchFamily="34" charset="0"/>
                <a:cs typeface="Arial" panose="020B0604020202020204" pitchFamily="34" charset="0"/>
              </a:rPr>
              <a:t>*Conceptual elements shown. Not to scale.</a:t>
            </a:r>
          </a:p>
        </p:txBody>
      </p:sp>
      <p:pic>
        <p:nvPicPr>
          <p:cNvPr id="239" name="Picture 238" descr="MSR_ARM_deployed4.jpg">
            <a:extLst>
              <a:ext uri="{FF2B5EF4-FFF2-40B4-BE49-F238E27FC236}">
                <a16:creationId xmlns:a16="http://schemas.microsoft.com/office/drawing/2014/main" id="{278F8475-D8CE-4F3C-8767-D29DB174B8F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900000">
            <a:off x="10758614" y="1509181"/>
            <a:ext cx="852065" cy="558577"/>
          </a:xfrm>
          <a:prstGeom prst="rect">
            <a:avLst/>
          </a:prstGeom>
        </p:spPr>
      </p:pic>
      <p:grpSp>
        <p:nvGrpSpPr>
          <p:cNvPr id="243" name="Group 242">
            <a:extLst>
              <a:ext uri="{FF2B5EF4-FFF2-40B4-BE49-F238E27FC236}">
                <a16:creationId xmlns:a16="http://schemas.microsoft.com/office/drawing/2014/main" id="{D930BDC3-652F-46D9-B7F8-C5D2584B8696}"/>
              </a:ext>
            </a:extLst>
          </p:cNvPr>
          <p:cNvGrpSpPr/>
          <p:nvPr/>
        </p:nvGrpSpPr>
        <p:grpSpPr>
          <a:xfrm>
            <a:off x="1413657" y="4975828"/>
            <a:ext cx="3767934" cy="920296"/>
            <a:chOff x="102788" y="833558"/>
            <a:chExt cx="5023912" cy="1227062"/>
          </a:xfrm>
        </p:grpSpPr>
        <p:sp>
          <p:nvSpPr>
            <p:cNvPr id="244" name="TextBox 243">
              <a:extLst>
                <a:ext uri="{FF2B5EF4-FFF2-40B4-BE49-F238E27FC236}">
                  <a16:creationId xmlns:a16="http://schemas.microsoft.com/office/drawing/2014/main" id="{D934CDE9-0ABD-4D3F-989B-2C998A0457CC}"/>
                </a:ext>
              </a:extLst>
            </p:cNvPr>
            <p:cNvSpPr txBox="1"/>
            <p:nvPr/>
          </p:nvSpPr>
          <p:spPr>
            <a:xfrm>
              <a:off x="463148" y="870550"/>
              <a:ext cx="4663552" cy="1190070"/>
            </a:xfrm>
            <a:prstGeom prst="rect">
              <a:avLst/>
            </a:prstGeom>
            <a:noFill/>
          </p:spPr>
          <p:txBody>
            <a:bodyPr wrap="square" lIns="0" tIns="0" rIns="0" bIns="0" rtlCol="0">
              <a:spAutoFit/>
            </a:bodyPr>
            <a:lstStyle/>
            <a:p>
              <a:pPr algn="l" defTabSz="685800" fontAlgn="base">
                <a:spcBef>
                  <a:spcPct val="0"/>
                </a:spcBef>
                <a:spcAft>
                  <a:spcPct val="0"/>
                </a:spcAft>
              </a:pPr>
              <a:r>
                <a:rPr lang="en-US" sz="1400" b="1" dirty="0">
                  <a:solidFill>
                    <a:srgbClr val="000000"/>
                  </a:solidFill>
                  <a:latin typeface="Arial" panose="020B0604020202020204" pitchFamily="34" charset="0"/>
                  <a:ea typeface="ヒラギノ角ゴ ProN W3" panose="020B0300000000000000" pitchFamily="34" charset="-128"/>
                  <a:cs typeface="Arial" panose="020B0604020202020204" pitchFamily="34" charset="0"/>
                  <a:sym typeface="Gill Sans" panose="020B0502020104020203" pitchFamily="34" charset="-79"/>
                </a:rPr>
                <a:t>Launch and 1</a:t>
              </a:r>
              <a:r>
                <a:rPr lang="en-US" sz="1400" b="1" baseline="30000" dirty="0">
                  <a:solidFill>
                    <a:srgbClr val="000000"/>
                  </a:solidFill>
                  <a:latin typeface="Arial" panose="020B0604020202020204" pitchFamily="34" charset="0"/>
                  <a:ea typeface="ヒラギノ角ゴ ProN W3" panose="020B0300000000000000" pitchFamily="34" charset="-128"/>
                  <a:cs typeface="Arial" panose="020B0604020202020204" pitchFamily="34" charset="0"/>
                  <a:sym typeface="Gill Sans" panose="020B0502020104020203" pitchFamily="34" charset="-79"/>
                </a:rPr>
                <a:t>st</a:t>
              </a:r>
              <a:r>
                <a:rPr lang="en-US" sz="1400" b="1" dirty="0">
                  <a:solidFill>
                    <a:srgbClr val="000000"/>
                  </a:solidFill>
                  <a:latin typeface="Arial" panose="020B0604020202020204" pitchFamily="34" charset="0"/>
                  <a:ea typeface="ヒラギノ角ゴ ProN W3" panose="020B0300000000000000" pitchFamily="34" charset="-128"/>
                  <a:cs typeface="Arial" panose="020B0604020202020204" pitchFamily="34" charset="0"/>
                  <a:sym typeface="Gill Sans" panose="020B0502020104020203" pitchFamily="34" charset="-79"/>
                </a:rPr>
                <a:t> Stage Burn to Burnout</a:t>
              </a:r>
            </a:p>
            <a:p>
              <a:pPr marL="128588" indent="-128588" algn="l" defTabSz="685800" fontAlgn="base">
                <a:spcBef>
                  <a:spcPct val="0"/>
                </a:spcBef>
                <a:spcAft>
                  <a:spcPct val="0"/>
                </a:spcAft>
                <a:buFont typeface="Arial" panose="020B0604020202020204" pitchFamily="34" charset="0"/>
                <a:buChar char="•"/>
              </a:pPr>
              <a:r>
                <a:rPr lang="en-US" sz="1100" dirty="0">
                  <a:solidFill>
                    <a:srgbClr val="000000"/>
                  </a:solidFill>
                  <a:latin typeface="Arial" panose="020B0604020202020204" pitchFamily="34" charset="0"/>
                  <a:ea typeface="ヒラギノ角ゴ ProN W3" panose="020B0300000000000000" pitchFamily="34" charset="-128"/>
                  <a:cs typeface="Arial" panose="020B0604020202020204" pitchFamily="34" charset="0"/>
                  <a:sym typeface="Gill Sans" panose="020B0502020104020203" pitchFamily="34" charset="-79"/>
                </a:rPr>
                <a:t>VECTOR launch</a:t>
              </a:r>
            </a:p>
            <a:p>
              <a:pPr marL="128588" indent="-128588" algn="l" defTabSz="685800" fontAlgn="base">
                <a:spcBef>
                  <a:spcPct val="0"/>
                </a:spcBef>
                <a:spcAft>
                  <a:spcPct val="0"/>
                </a:spcAft>
                <a:buFont typeface="Arial" panose="020B0604020202020204" pitchFamily="34" charset="0"/>
                <a:buChar char="•"/>
              </a:pPr>
              <a:r>
                <a:rPr lang="en-US" sz="1100" dirty="0">
                  <a:solidFill>
                    <a:srgbClr val="000000"/>
                  </a:solidFill>
                  <a:latin typeface="Arial" panose="020B0604020202020204" pitchFamily="34" charset="0"/>
                  <a:ea typeface="ヒラギノ角ゴ ProN W3" panose="020B0300000000000000" pitchFamily="34" charset="-128"/>
                  <a:cs typeface="Arial" panose="020B0604020202020204" pitchFamily="34" charset="0"/>
                  <a:sym typeface="Gill Sans" panose="020B0502020104020203" pitchFamily="34" charset="-79"/>
                </a:rPr>
                <a:t>1</a:t>
              </a:r>
              <a:r>
                <a:rPr lang="en-US" sz="1100" baseline="30000" dirty="0">
                  <a:solidFill>
                    <a:srgbClr val="000000"/>
                  </a:solidFill>
                  <a:latin typeface="Arial" panose="020B0604020202020204" pitchFamily="34" charset="0"/>
                  <a:ea typeface="ヒラギノ角ゴ ProN W3" panose="020B0300000000000000" pitchFamily="34" charset="-128"/>
                  <a:cs typeface="Arial" panose="020B0604020202020204" pitchFamily="34" charset="0"/>
                  <a:sym typeface="Gill Sans" panose="020B0502020104020203" pitchFamily="34" charset="-79"/>
                </a:rPr>
                <a:t>st</a:t>
              </a:r>
              <a:r>
                <a:rPr lang="en-US" sz="1100" dirty="0">
                  <a:solidFill>
                    <a:srgbClr val="000000"/>
                  </a:solidFill>
                  <a:latin typeface="Arial" panose="020B0604020202020204" pitchFamily="34" charset="0"/>
                  <a:ea typeface="ヒラギノ角ゴ ProN W3" panose="020B0300000000000000" pitchFamily="34" charset="-128"/>
                  <a:cs typeface="Arial" panose="020B0604020202020204" pitchFamily="34" charset="0"/>
                  <a:sym typeface="Gill Sans" panose="020B0502020104020203" pitchFamily="34" charset="-79"/>
                </a:rPr>
                <a:t> stage SRM 1 burn</a:t>
              </a:r>
            </a:p>
            <a:p>
              <a:pPr marL="128588" indent="-128588" algn="l" defTabSz="685800" fontAlgn="base">
                <a:spcBef>
                  <a:spcPct val="0"/>
                </a:spcBef>
                <a:spcAft>
                  <a:spcPct val="0"/>
                </a:spcAft>
                <a:buFont typeface="Arial" panose="020B0604020202020204" pitchFamily="34" charset="0"/>
                <a:buChar char="•"/>
              </a:pPr>
              <a:r>
                <a:rPr lang="en-US" sz="1100" dirty="0">
                  <a:solidFill>
                    <a:srgbClr val="000000"/>
                  </a:solidFill>
                  <a:latin typeface="Arial" panose="020B0604020202020204" pitchFamily="34" charset="0"/>
                  <a:ea typeface="ヒラギノ角ゴ ProN W3" panose="020B0300000000000000" pitchFamily="34" charset="-128"/>
                  <a:cs typeface="Arial" panose="020B0604020202020204" pitchFamily="34" charset="0"/>
                  <a:sym typeface="Gill Sans" panose="020B0502020104020203" pitchFamily="34" charset="-79"/>
                </a:rPr>
                <a:t>Max Q</a:t>
              </a:r>
            </a:p>
            <a:p>
              <a:pPr marL="128588" indent="-128588" algn="l" defTabSz="685800" fontAlgn="base">
                <a:spcBef>
                  <a:spcPct val="0"/>
                </a:spcBef>
                <a:spcAft>
                  <a:spcPct val="0"/>
                </a:spcAft>
                <a:buFont typeface="Arial" panose="020B0604020202020204" pitchFamily="34" charset="0"/>
                <a:buChar char="•"/>
              </a:pPr>
              <a:r>
                <a:rPr lang="en-US" sz="1100" dirty="0">
                  <a:solidFill>
                    <a:srgbClr val="000000"/>
                  </a:solidFill>
                  <a:latin typeface="Arial" panose="020B0604020202020204" pitchFamily="34" charset="0"/>
                  <a:ea typeface="ヒラギノ角ゴ ProN W3" panose="020B0300000000000000" pitchFamily="34" charset="-128"/>
                  <a:cs typeface="Arial" panose="020B0604020202020204" pitchFamily="34" charset="0"/>
                  <a:sym typeface="Gill Sans" panose="020B0502020104020203" pitchFamily="34" charset="-79"/>
                </a:rPr>
                <a:t>SRM 1 burnout</a:t>
              </a:r>
            </a:p>
          </p:txBody>
        </p:sp>
        <p:sp>
          <p:nvSpPr>
            <p:cNvPr id="245" name="Oval 244">
              <a:extLst>
                <a:ext uri="{FF2B5EF4-FFF2-40B4-BE49-F238E27FC236}">
                  <a16:creationId xmlns:a16="http://schemas.microsoft.com/office/drawing/2014/main" id="{0F249BB8-83BF-43A8-A4E9-4951303ABA65}"/>
                </a:ext>
              </a:extLst>
            </p:cNvPr>
            <p:cNvSpPr/>
            <p:nvPr/>
          </p:nvSpPr>
          <p:spPr bwMode="auto">
            <a:xfrm>
              <a:off x="102788" y="833558"/>
              <a:ext cx="288913" cy="288913"/>
            </a:xfrm>
            <a:prstGeom prst="ellipse">
              <a:avLst/>
            </a:prstGeom>
            <a:solidFill>
              <a:schemeClr val="bg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685800" fontAlgn="base">
                <a:spcBef>
                  <a:spcPct val="0"/>
                </a:spcBef>
                <a:spcAft>
                  <a:spcPct val="0"/>
                </a:spcAft>
              </a:pPr>
              <a:r>
                <a:rPr lang="en-US" sz="1400" dirty="0">
                  <a:solidFill>
                    <a:srgbClr val="000000"/>
                  </a:solidFill>
                  <a:latin typeface="Arial" panose="020B0604020202020204" pitchFamily="34" charset="0"/>
                  <a:ea typeface="ヒラギノ角ゴ ProN W3" charset="0"/>
                  <a:cs typeface="Arial" panose="020B0604020202020204" pitchFamily="34" charset="0"/>
                  <a:sym typeface="Gill Sans" charset="0"/>
                </a:rPr>
                <a:t>1</a:t>
              </a:r>
            </a:p>
          </p:txBody>
        </p:sp>
      </p:grpSp>
      <p:grpSp>
        <p:nvGrpSpPr>
          <p:cNvPr id="246" name="Group 245">
            <a:extLst>
              <a:ext uri="{FF2B5EF4-FFF2-40B4-BE49-F238E27FC236}">
                <a16:creationId xmlns:a16="http://schemas.microsoft.com/office/drawing/2014/main" id="{305B9AAB-2499-4045-9659-6197C0178FD4}"/>
              </a:ext>
            </a:extLst>
          </p:cNvPr>
          <p:cNvGrpSpPr/>
          <p:nvPr/>
        </p:nvGrpSpPr>
        <p:grpSpPr>
          <a:xfrm>
            <a:off x="2147354" y="3583444"/>
            <a:ext cx="3629711" cy="920296"/>
            <a:chOff x="102788" y="833558"/>
            <a:chExt cx="4839615" cy="1227061"/>
          </a:xfrm>
        </p:grpSpPr>
        <p:sp>
          <p:nvSpPr>
            <p:cNvPr id="247" name="TextBox 246">
              <a:extLst>
                <a:ext uri="{FF2B5EF4-FFF2-40B4-BE49-F238E27FC236}">
                  <a16:creationId xmlns:a16="http://schemas.microsoft.com/office/drawing/2014/main" id="{A2EBBF71-FBDB-4FF6-B2E2-103BECF1C49B}"/>
                </a:ext>
              </a:extLst>
            </p:cNvPr>
            <p:cNvSpPr txBox="1"/>
            <p:nvPr/>
          </p:nvSpPr>
          <p:spPr>
            <a:xfrm>
              <a:off x="463145" y="870550"/>
              <a:ext cx="4479258" cy="1190069"/>
            </a:xfrm>
            <a:prstGeom prst="rect">
              <a:avLst/>
            </a:prstGeom>
            <a:noFill/>
          </p:spPr>
          <p:txBody>
            <a:bodyPr wrap="square" lIns="0" tIns="0" rIns="0" bIns="0" rtlCol="0">
              <a:spAutoFit/>
            </a:bodyPr>
            <a:lstStyle/>
            <a:p>
              <a:pPr algn="l" defTabSz="685800" fontAlgn="base">
                <a:spcBef>
                  <a:spcPct val="0"/>
                </a:spcBef>
                <a:spcAft>
                  <a:spcPct val="0"/>
                </a:spcAft>
              </a:pPr>
              <a:r>
                <a:rPr lang="en-US" sz="1400" b="1" dirty="0">
                  <a:solidFill>
                    <a:srgbClr val="000000"/>
                  </a:solidFill>
                  <a:latin typeface="Arial" panose="020B0604020202020204" pitchFamily="34" charset="0"/>
                  <a:ea typeface="ヒラギノ角ゴ ProN W3" panose="020B0300000000000000" pitchFamily="34" charset="-128"/>
                  <a:cs typeface="Arial" panose="020B0604020202020204" pitchFamily="34" charset="0"/>
                  <a:sym typeface="Gill Sans" panose="020B0502020104020203" pitchFamily="34" charset="-79"/>
                </a:rPr>
                <a:t>Coast and MPA Fairing Separation</a:t>
              </a:r>
            </a:p>
            <a:p>
              <a:pPr marL="128588" indent="-128588" algn="l" defTabSz="685800" fontAlgn="base">
                <a:spcBef>
                  <a:spcPct val="0"/>
                </a:spcBef>
                <a:spcAft>
                  <a:spcPct val="0"/>
                </a:spcAft>
                <a:buFont typeface="Arial" panose="020B0604020202020204" pitchFamily="34" charset="0"/>
                <a:buChar char="•"/>
              </a:pPr>
              <a:r>
                <a:rPr lang="en-US" sz="1100" dirty="0">
                  <a:solidFill>
                    <a:srgbClr val="000000"/>
                  </a:solidFill>
                  <a:latin typeface="Arial" panose="020B0604020202020204" pitchFamily="34" charset="0"/>
                  <a:ea typeface="ヒラギノ角ゴ ProN W3" panose="020B0300000000000000" pitchFamily="34" charset="-128"/>
                  <a:cs typeface="Arial" panose="020B0604020202020204" pitchFamily="34" charset="0"/>
                  <a:sym typeface="Gill Sans" panose="020B0502020104020203" pitchFamily="34" charset="-79"/>
                </a:rPr>
                <a:t>Depart sensible atmosphere</a:t>
              </a:r>
            </a:p>
            <a:p>
              <a:pPr marL="128588" indent="-128588" algn="l" defTabSz="685800" fontAlgn="base">
                <a:spcBef>
                  <a:spcPct val="0"/>
                </a:spcBef>
                <a:spcAft>
                  <a:spcPct val="0"/>
                </a:spcAft>
                <a:buFont typeface="Arial" panose="020B0604020202020204" pitchFamily="34" charset="0"/>
                <a:buChar char="•"/>
              </a:pPr>
              <a:r>
                <a:rPr lang="en-US" sz="1100" dirty="0">
                  <a:solidFill>
                    <a:srgbClr val="000000"/>
                  </a:solidFill>
                  <a:latin typeface="Arial" panose="020B0604020202020204" pitchFamily="34" charset="0"/>
                  <a:ea typeface="ヒラギノ角ゴ ProN W3" panose="020B0300000000000000" pitchFamily="34" charset="-128"/>
                  <a:cs typeface="Arial" panose="020B0604020202020204" pitchFamily="34" charset="0"/>
                  <a:sym typeface="Gill Sans" panose="020B0502020104020203" pitchFamily="34" charset="-79"/>
                </a:rPr>
                <a:t>Orient vehicle for MPA fairing separation</a:t>
              </a:r>
            </a:p>
            <a:p>
              <a:pPr marL="128588" indent="-128588" algn="l" defTabSz="685800" fontAlgn="base">
                <a:spcBef>
                  <a:spcPct val="0"/>
                </a:spcBef>
                <a:spcAft>
                  <a:spcPct val="0"/>
                </a:spcAft>
                <a:buFont typeface="Arial" panose="020B0604020202020204" pitchFamily="34" charset="0"/>
                <a:buChar char="•"/>
              </a:pPr>
              <a:r>
                <a:rPr lang="en-US" sz="1100" dirty="0">
                  <a:solidFill>
                    <a:srgbClr val="000000"/>
                  </a:solidFill>
                  <a:latin typeface="Arial" panose="020B0604020202020204" pitchFamily="34" charset="0"/>
                  <a:ea typeface="ヒラギノ角ゴ ProN W3" panose="020B0300000000000000" pitchFamily="34" charset="-128"/>
                  <a:cs typeface="Arial" panose="020B0604020202020204" pitchFamily="34" charset="0"/>
                  <a:sym typeface="Gill Sans" panose="020B0502020104020203" pitchFamily="34" charset="-79"/>
                </a:rPr>
                <a:t>Separate MPA fairing</a:t>
              </a:r>
            </a:p>
            <a:p>
              <a:pPr marL="128588" indent="-128588" algn="l" defTabSz="685800" fontAlgn="base">
                <a:spcBef>
                  <a:spcPct val="0"/>
                </a:spcBef>
                <a:spcAft>
                  <a:spcPct val="0"/>
                </a:spcAft>
                <a:buFont typeface="Arial" panose="020B0604020202020204" pitchFamily="34" charset="0"/>
                <a:buChar char="•"/>
              </a:pPr>
              <a:r>
                <a:rPr lang="en-US" sz="1100" dirty="0">
                  <a:solidFill>
                    <a:srgbClr val="000000"/>
                  </a:solidFill>
                  <a:latin typeface="Arial" panose="020B0604020202020204" pitchFamily="34" charset="0"/>
                  <a:ea typeface="ヒラギノ角ゴ ProN W3" panose="020B0300000000000000" pitchFamily="34" charset="-128"/>
                  <a:cs typeface="Arial" panose="020B0604020202020204" pitchFamily="34" charset="0"/>
                  <a:sym typeface="Gill Sans" panose="020B0502020104020203" pitchFamily="34" charset="-79"/>
                </a:rPr>
                <a:t>Reorient vehicle back to flight vector</a:t>
              </a:r>
            </a:p>
          </p:txBody>
        </p:sp>
        <p:sp>
          <p:nvSpPr>
            <p:cNvPr id="248" name="Oval 247">
              <a:extLst>
                <a:ext uri="{FF2B5EF4-FFF2-40B4-BE49-F238E27FC236}">
                  <a16:creationId xmlns:a16="http://schemas.microsoft.com/office/drawing/2014/main" id="{E679E95D-43F7-42CA-AB9D-2D94927A0B33}"/>
                </a:ext>
              </a:extLst>
            </p:cNvPr>
            <p:cNvSpPr/>
            <p:nvPr/>
          </p:nvSpPr>
          <p:spPr bwMode="auto">
            <a:xfrm>
              <a:off x="102788" y="833558"/>
              <a:ext cx="288913" cy="288913"/>
            </a:xfrm>
            <a:prstGeom prst="ellipse">
              <a:avLst/>
            </a:prstGeom>
            <a:solidFill>
              <a:schemeClr val="bg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685800" fontAlgn="base">
                <a:spcBef>
                  <a:spcPct val="0"/>
                </a:spcBef>
                <a:spcAft>
                  <a:spcPct val="0"/>
                </a:spcAft>
              </a:pPr>
              <a:r>
                <a:rPr lang="en-US" sz="1400" dirty="0">
                  <a:solidFill>
                    <a:srgbClr val="000000"/>
                  </a:solidFill>
                  <a:latin typeface="Arial" panose="020B0604020202020204" pitchFamily="34" charset="0"/>
                  <a:ea typeface="ヒラギノ角ゴ ProN W3" charset="0"/>
                  <a:cs typeface="Arial" panose="020B0604020202020204" pitchFamily="34" charset="0"/>
                  <a:sym typeface="Gill Sans" charset="0"/>
                </a:rPr>
                <a:t>2</a:t>
              </a:r>
            </a:p>
          </p:txBody>
        </p:sp>
      </p:grpSp>
      <p:grpSp>
        <p:nvGrpSpPr>
          <p:cNvPr id="249" name="Group 248">
            <a:extLst>
              <a:ext uri="{FF2B5EF4-FFF2-40B4-BE49-F238E27FC236}">
                <a16:creationId xmlns:a16="http://schemas.microsoft.com/office/drawing/2014/main" id="{63534961-8E29-4FAB-8753-A4076C6DEF82}"/>
              </a:ext>
            </a:extLst>
          </p:cNvPr>
          <p:cNvGrpSpPr/>
          <p:nvPr/>
        </p:nvGrpSpPr>
        <p:grpSpPr>
          <a:xfrm>
            <a:off x="6230926" y="990600"/>
            <a:ext cx="3886856" cy="742310"/>
            <a:chOff x="102788" y="833558"/>
            <a:chExt cx="5182472" cy="989747"/>
          </a:xfrm>
        </p:grpSpPr>
        <p:sp>
          <p:nvSpPr>
            <p:cNvPr id="250" name="TextBox 249">
              <a:extLst>
                <a:ext uri="{FF2B5EF4-FFF2-40B4-BE49-F238E27FC236}">
                  <a16:creationId xmlns:a16="http://schemas.microsoft.com/office/drawing/2014/main" id="{D61330ED-4D23-48B5-BB5D-89F1B634A1C6}"/>
                </a:ext>
              </a:extLst>
            </p:cNvPr>
            <p:cNvSpPr txBox="1"/>
            <p:nvPr/>
          </p:nvSpPr>
          <p:spPr>
            <a:xfrm>
              <a:off x="463144" y="858938"/>
              <a:ext cx="4822116" cy="964367"/>
            </a:xfrm>
            <a:prstGeom prst="rect">
              <a:avLst/>
            </a:prstGeom>
            <a:noFill/>
          </p:spPr>
          <p:txBody>
            <a:bodyPr wrap="square" lIns="0" tIns="0" rIns="0" bIns="0" rtlCol="0">
              <a:spAutoFit/>
            </a:bodyPr>
            <a:lstStyle/>
            <a:p>
              <a:pPr algn="l" defTabSz="685800" fontAlgn="base">
                <a:spcBef>
                  <a:spcPct val="0"/>
                </a:spcBef>
                <a:spcAft>
                  <a:spcPct val="0"/>
                </a:spcAft>
              </a:pPr>
              <a:r>
                <a:rPr lang="en-US" sz="1400" b="1" dirty="0">
                  <a:solidFill>
                    <a:srgbClr val="000000"/>
                  </a:solidFill>
                  <a:latin typeface="Arial" panose="020B0604020202020204" pitchFamily="34" charset="0"/>
                  <a:ea typeface="ヒラギノ角ゴ ProN W3" panose="020B0300000000000000" pitchFamily="34" charset="-128"/>
                  <a:cs typeface="Arial" panose="020B0604020202020204" pitchFamily="34" charset="0"/>
                  <a:sym typeface="Gill Sans" panose="020B0502020104020203" pitchFamily="34" charset="-79"/>
                </a:rPr>
                <a:t>2</a:t>
              </a:r>
              <a:r>
                <a:rPr lang="en-US" sz="1400" b="1" baseline="30000" dirty="0">
                  <a:solidFill>
                    <a:srgbClr val="000000"/>
                  </a:solidFill>
                  <a:latin typeface="Arial" panose="020B0604020202020204" pitchFamily="34" charset="0"/>
                  <a:ea typeface="ヒラギノ角ゴ ProN W3" panose="020B0300000000000000" pitchFamily="34" charset="-128"/>
                  <a:cs typeface="Arial" panose="020B0604020202020204" pitchFamily="34" charset="0"/>
                  <a:sym typeface="Gill Sans" panose="020B0502020104020203" pitchFamily="34" charset="-79"/>
                </a:rPr>
                <a:t>nd</a:t>
              </a:r>
              <a:r>
                <a:rPr lang="en-US" sz="1400" b="1" dirty="0">
                  <a:solidFill>
                    <a:srgbClr val="000000"/>
                  </a:solidFill>
                  <a:latin typeface="Arial" panose="020B0604020202020204" pitchFamily="34" charset="0"/>
                  <a:ea typeface="ヒラギノ角ゴ ProN W3" panose="020B0300000000000000" pitchFamily="34" charset="-128"/>
                  <a:cs typeface="Arial" panose="020B0604020202020204" pitchFamily="34" charset="0"/>
                  <a:sym typeface="Gill Sans" panose="020B0502020104020203" pitchFamily="34" charset="-79"/>
                </a:rPr>
                <a:t> Stage Burn to Burnout and Spin-Down</a:t>
              </a:r>
            </a:p>
            <a:p>
              <a:pPr marL="128588" indent="-128588" algn="l" defTabSz="685800" fontAlgn="base">
                <a:spcBef>
                  <a:spcPct val="0"/>
                </a:spcBef>
                <a:spcAft>
                  <a:spcPct val="0"/>
                </a:spcAft>
                <a:buFont typeface="Arial" panose="020B0604020202020204" pitchFamily="34" charset="0"/>
                <a:buChar char="•"/>
              </a:pPr>
              <a:r>
                <a:rPr lang="en-US" sz="1100" dirty="0">
                  <a:solidFill>
                    <a:srgbClr val="000000"/>
                  </a:solidFill>
                  <a:latin typeface="Arial" panose="020B0604020202020204" pitchFamily="34" charset="0"/>
                  <a:ea typeface="ヒラギノ角ゴ ProN W3" panose="020B0300000000000000" pitchFamily="34" charset="-128"/>
                  <a:cs typeface="Arial" panose="020B0604020202020204" pitchFamily="34" charset="0"/>
                  <a:sym typeface="Gill Sans" panose="020B0502020104020203" pitchFamily="34" charset="-79"/>
                </a:rPr>
                <a:t>2</a:t>
              </a:r>
              <a:r>
                <a:rPr lang="en-US" sz="1100" baseline="30000" dirty="0">
                  <a:solidFill>
                    <a:srgbClr val="000000"/>
                  </a:solidFill>
                  <a:latin typeface="Arial" panose="020B0604020202020204" pitchFamily="34" charset="0"/>
                  <a:ea typeface="ヒラギノ角ゴ ProN W3" panose="020B0300000000000000" pitchFamily="34" charset="-128"/>
                  <a:cs typeface="Arial" panose="020B0604020202020204" pitchFamily="34" charset="0"/>
                  <a:sym typeface="Gill Sans" panose="020B0502020104020203" pitchFamily="34" charset="-79"/>
                </a:rPr>
                <a:t>nd</a:t>
              </a:r>
              <a:r>
                <a:rPr lang="en-US" sz="1100" dirty="0">
                  <a:solidFill>
                    <a:srgbClr val="000000"/>
                  </a:solidFill>
                  <a:latin typeface="Arial" panose="020B0604020202020204" pitchFamily="34" charset="0"/>
                  <a:ea typeface="ヒラギノ角ゴ ProN W3" panose="020B0300000000000000" pitchFamily="34" charset="-128"/>
                  <a:cs typeface="Arial" panose="020B0604020202020204" pitchFamily="34" charset="0"/>
                  <a:sym typeface="Gill Sans" panose="020B0502020104020203" pitchFamily="34" charset="-79"/>
                </a:rPr>
                <a:t> stage SRM 2 burn to burnout</a:t>
              </a:r>
            </a:p>
            <a:p>
              <a:pPr marL="128588" indent="-128588" algn="l" defTabSz="685800" fontAlgn="base">
                <a:spcBef>
                  <a:spcPct val="0"/>
                </a:spcBef>
                <a:spcAft>
                  <a:spcPct val="0"/>
                </a:spcAft>
                <a:buFont typeface="Arial" panose="020B0604020202020204" pitchFamily="34" charset="0"/>
                <a:buChar char="•"/>
              </a:pPr>
              <a:r>
                <a:rPr lang="en-US" sz="1100" dirty="0">
                  <a:solidFill>
                    <a:srgbClr val="000000"/>
                  </a:solidFill>
                  <a:latin typeface="Arial" panose="020B0604020202020204" pitchFamily="34" charset="0"/>
                  <a:ea typeface="ヒラギノ角ゴ ProN W3" panose="020B0300000000000000" pitchFamily="34" charset="-128"/>
                  <a:cs typeface="Arial" panose="020B0604020202020204" pitchFamily="34" charset="0"/>
                  <a:sym typeface="Gill Sans" panose="020B0502020104020203" pitchFamily="34" charset="-79"/>
                </a:rPr>
                <a:t>Post-2</a:t>
              </a:r>
              <a:r>
                <a:rPr lang="en-US" sz="1100" baseline="30000" dirty="0">
                  <a:solidFill>
                    <a:srgbClr val="000000"/>
                  </a:solidFill>
                  <a:latin typeface="Arial" panose="020B0604020202020204" pitchFamily="34" charset="0"/>
                  <a:ea typeface="ヒラギノ角ゴ ProN W3" panose="020B0300000000000000" pitchFamily="34" charset="-128"/>
                  <a:cs typeface="Arial" panose="020B0604020202020204" pitchFamily="34" charset="0"/>
                  <a:sym typeface="Gill Sans" panose="020B0502020104020203" pitchFamily="34" charset="-79"/>
                </a:rPr>
                <a:t>nd</a:t>
              </a:r>
              <a:r>
                <a:rPr lang="en-US" sz="1100" dirty="0">
                  <a:solidFill>
                    <a:srgbClr val="000000"/>
                  </a:solidFill>
                  <a:latin typeface="Arial" panose="020B0604020202020204" pitchFamily="34" charset="0"/>
                  <a:ea typeface="ヒラギノ角ゴ ProN W3" panose="020B0300000000000000" pitchFamily="34" charset="-128"/>
                  <a:cs typeface="Arial" panose="020B0604020202020204" pitchFamily="34" charset="0"/>
                  <a:sym typeface="Gill Sans" panose="020B0502020104020203" pitchFamily="34" charset="-79"/>
                </a:rPr>
                <a:t> burnout transients wait</a:t>
              </a:r>
            </a:p>
            <a:p>
              <a:pPr marL="128588" indent="-128588" algn="l" defTabSz="685800" fontAlgn="base">
                <a:spcBef>
                  <a:spcPct val="0"/>
                </a:spcBef>
                <a:spcAft>
                  <a:spcPct val="0"/>
                </a:spcAft>
                <a:buFont typeface="Arial" panose="020B0604020202020204" pitchFamily="34" charset="0"/>
                <a:buChar char="•"/>
              </a:pPr>
              <a:r>
                <a:rPr lang="en-US" sz="1100" dirty="0">
                  <a:solidFill>
                    <a:srgbClr val="000000"/>
                  </a:solidFill>
                  <a:latin typeface="Arial" panose="020B0604020202020204" pitchFamily="34" charset="0"/>
                  <a:ea typeface="ヒラギノ角ゴ ProN W3" panose="020B0300000000000000" pitchFamily="34" charset="-128"/>
                  <a:cs typeface="Arial" panose="020B0604020202020204" pitchFamily="34" charset="0"/>
                  <a:sym typeface="Gill Sans" panose="020B0502020104020203" pitchFamily="34" charset="-79"/>
                </a:rPr>
                <a:t>De-spin motor burn</a:t>
              </a:r>
            </a:p>
          </p:txBody>
        </p:sp>
        <p:sp>
          <p:nvSpPr>
            <p:cNvPr id="251" name="Oval 250">
              <a:extLst>
                <a:ext uri="{FF2B5EF4-FFF2-40B4-BE49-F238E27FC236}">
                  <a16:creationId xmlns:a16="http://schemas.microsoft.com/office/drawing/2014/main" id="{A4154C36-5DCE-4A81-B62B-DB55E3E4D0E2}"/>
                </a:ext>
              </a:extLst>
            </p:cNvPr>
            <p:cNvSpPr/>
            <p:nvPr/>
          </p:nvSpPr>
          <p:spPr bwMode="auto">
            <a:xfrm>
              <a:off x="102788" y="833558"/>
              <a:ext cx="288913" cy="288913"/>
            </a:xfrm>
            <a:prstGeom prst="ellipse">
              <a:avLst/>
            </a:prstGeom>
            <a:solidFill>
              <a:schemeClr val="bg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685800" fontAlgn="base">
                <a:spcBef>
                  <a:spcPct val="0"/>
                </a:spcBef>
                <a:spcAft>
                  <a:spcPct val="0"/>
                </a:spcAft>
              </a:pPr>
              <a:r>
                <a:rPr lang="en-US" sz="1400" dirty="0">
                  <a:solidFill>
                    <a:srgbClr val="000000"/>
                  </a:solidFill>
                  <a:latin typeface="Arial" panose="020B0604020202020204" pitchFamily="34" charset="0"/>
                  <a:ea typeface="ヒラギノ角ゴ ProN W3" charset="0"/>
                  <a:cs typeface="Arial" panose="020B0604020202020204" pitchFamily="34" charset="0"/>
                  <a:sym typeface="Gill Sans" charset="0"/>
                </a:rPr>
                <a:t>4</a:t>
              </a:r>
            </a:p>
          </p:txBody>
        </p:sp>
      </p:grpSp>
      <p:grpSp>
        <p:nvGrpSpPr>
          <p:cNvPr id="252" name="Group 251">
            <a:extLst>
              <a:ext uri="{FF2B5EF4-FFF2-40B4-BE49-F238E27FC236}">
                <a16:creationId xmlns:a16="http://schemas.microsoft.com/office/drawing/2014/main" id="{97889B62-C650-4717-A964-C35D4F514D52}"/>
              </a:ext>
            </a:extLst>
          </p:cNvPr>
          <p:cNvGrpSpPr/>
          <p:nvPr/>
        </p:nvGrpSpPr>
        <p:grpSpPr>
          <a:xfrm>
            <a:off x="8602865" y="2209800"/>
            <a:ext cx="2903334" cy="582770"/>
            <a:chOff x="-37686" y="728657"/>
            <a:chExt cx="3871110" cy="777028"/>
          </a:xfrm>
        </p:grpSpPr>
        <p:sp>
          <p:nvSpPr>
            <p:cNvPr id="253" name="TextBox 252">
              <a:extLst>
                <a:ext uri="{FF2B5EF4-FFF2-40B4-BE49-F238E27FC236}">
                  <a16:creationId xmlns:a16="http://schemas.microsoft.com/office/drawing/2014/main" id="{8392394C-E3C1-421A-9EA7-2D6726927B8D}"/>
                </a:ext>
              </a:extLst>
            </p:cNvPr>
            <p:cNvSpPr txBox="1"/>
            <p:nvPr/>
          </p:nvSpPr>
          <p:spPr>
            <a:xfrm>
              <a:off x="326267" y="767020"/>
              <a:ext cx="3507157" cy="738665"/>
            </a:xfrm>
            <a:prstGeom prst="rect">
              <a:avLst/>
            </a:prstGeom>
            <a:noFill/>
          </p:spPr>
          <p:txBody>
            <a:bodyPr wrap="square" lIns="0" tIns="0" rIns="0" bIns="0" rtlCol="0">
              <a:spAutoFit/>
            </a:bodyPr>
            <a:lstStyle/>
            <a:p>
              <a:pPr algn="l" defTabSz="685800" fontAlgn="base">
                <a:spcBef>
                  <a:spcPct val="0"/>
                </a:spcBef>
                <a:spcAft>
                  <a:spcPct val="0"/>
                </a:spcAft>
              </a:pPr>
              <a:r>
                <a:rPr lang="en-US" sz="1400" b="1" dirty="0">
                  <a:solidFill>
                    <a:srgbClr val="000000"/>
                  </a:solidFill>
                  <a:latin typeface="Arial" panose="020B0604020202020204" pitchFamily="34" charset="0"/>
                  <a:ea typeface="ヒラギノ角ゴ ProN W3" panose="020B0300000000000000" pitchFamily="34" charset="-128"/>
                  <a:cs typeface="Arial" panose="020B0604020202020204" pitchFamily="34" charset="0"/>
                  <a:sym typeface="Gill Sans" panose="020B0502020104020203" pitchFamily="34" charset="-79"/>
                </a:rPr>
                <a:t>OS Payload Delivery</a:t>
              </a:r>
            </a:p>
            <a:p>
              <a:pPr marL="128588" indent="-128588" algn="l" defTabSz="685800" fontAlgn="base">
                <a:spcBef>
                  <a:spcPct val="0"/>
                </a:spcBef>
                <a:spcAft>
                  <a:spcPct val="0"/>
                </a:spcAft>
                <a:buFont typeface="Arial" panose="020B0604020202020204" pitchFamily="34" charset="0"/>
                <a:buChar char="•"/>
              </a:pPr>
              <a:r>
                <a:rPr lang="en-US" sz="1100" dirty="0">
                  <a:solidFill>
                    <a:srgbClr val="000000"/>
                  </a:solidFill>
                  <a:latin typeface="Arial" panose="020B0604020202020204" pitchFamily="34" charset="0"/>
                  <a:ea typeface="ヒラギノ角ゴ ProN W3" panose="020B0300000000000000" pitchFamily="34" charset="-128"/>
                  <a:cs typeface="Arial" panose="020B0604020202020204" pitchFamily="34" charset="0"/>
                  <a:sym typeface="Gill Sans" panose="020B0502020104020203" pitchFamily="34" charset="-79"/>
                </a:rPr>
                <a:t>MAV 2</a:t>
              </a:r>
              <a:r>
                <a:rPr lang="en-US" sz="1100" baseline="30000" dirty="0">
                  <a:solidFill>
                    <a:srgbClr val="000000"/>
                  </a:solidFill>
                  <a:latin typeface="Arial" panose="020B0604020202020204" pitchFamily="34" charset="0"/>
                  <a:ea typeface="ヒラギノ角ゴ ProN W3" panose="020B0300000000000000" pitchFamily="34" charset="-128"/>
                  <a:cs typeface="Arial" panose="020B0604020202020204" pitchFamily="34" charset="0"/>
                  <a:sym typeface="Gill Sans" panose="020B0502020104020203" pitchFamily="34" charset="-79"/>
                </a:rPr>
                <a:t>nd</a:t>
              </a:r>
              <a:r>
                <a:rPr lang="en-US" sz="1100" dirty="0">
                  <a:solidFill>
                    <a:srgbClr val="000000"/>
                  </a:solidFill>
                  <a:latin typeface="Arial" panose="020B0604020202020204" pitchFamily="34" charset="0"/>
                  <a:ea typeface="ヒラギノ角ゴ ProN W3" panose="020B0300000000000000" pitchFamily="34" charset="-128"/>
                  <a:cs typeface="Arial" panose="020B0604020202020204" pitchFamily="34" charset="0"/>
                  <a:sym typeface="Gill Sans" panose="020B0502020104020203" pitchFamily="34" charset="-79"/>
                </a:rPr>
                <a:t> stage-commanded OS release</a:t>
              </a:r>
            </a:p>
            <a:p>
              <a:pPr marL="128588" indent="-128588" algn="l" defTabSz="685800">
                <a:buFont typeface="Arial" panose="020B0604020202020204" pitchFamily="34" charset="0"/>
                <a:buChar char="•"/>
              </a:pPr>
              <a:r>
                <a:rPr lang="en-US" sz="1100" dirty="0">
                  <a:latin typeface="Arial" panose="020B0604020202020204" pitchFamily="34" charset="0"/>
                  <a:cs typeface="Arial" panose="020B0604020202020204" pitchFamily="34" charset="0"/>
                </a:rPr>
                <a:t>Enable </a:t>
              </a:r>
              <a:r>
                <a:rPr lang="en-US" sz="1100" dirty="0">
                  <a:solidFill>
                    <a:srgbClr val="000000"/>
                  </a:solidFill>
                  <a:latin typeface="Arial" panose="020B0604020202020204" pitchFamily="34" charset="0"/>
                  <a:ea typeface="ヒラギノ角ゴ ProN W3" panose="020B0300000000000000" pitchFamily="34" charset="-128"/>
                  <a:cs typeface="Arial" panose="020B0604020202020204" pitchFamily="34" charset="0"/>
                  <a:sym typeface="Gill Sans" panose="020B0502020104020203" pitchFamily="34" charset="-79"/>
                </a:rPr>
                <a:t>beacon (baseline)</a:t>
              </a:r>
            </a:p>
          </p:txBody>
        </p:sp>
        <p:sp>
          <p:nvSpPr>
            <p:cNvPr id="254" name="Oval 253">
              <a:extLst>
                <a:ext uri="{FF2B5EF4-FFF2-40B4-BE49-F238E27FC236}">
                  <a16:creationId xmlns:a16="http://schemas.microsoft.com/office/drawing/2014/main" id="{D86F20E9-F846-493B-B2E8-824C6CBAE6F7}"/>
                </a:ext>
              </a:extLst>
            </p:cNvPr>
            <p:cNvSpPr/>
            <p:nvPr/>
          </p:nvSpPr>
          <p:spPr bwMode="auto">
            <a:xfrm>
              <a:off x="-37686" y="728657"/>
              <a:ext cx="288913" cy="288913"/>
            </a:xfrm>
            <a:prstGeom prst="ellipse">
              <a:avLst/>
            </a:prstGeom>
            <a:solidFill>
              <a:schemeClr val="bg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685800" fontAlgn="base">
                <a:spcBef>
                  <a:spcPct val="0"/>
                </a:spcBef>
                <a:spcAft>
                  <a:spcPct val="0"/>
                </a:spcAft>
              </a:pPr>
              <a:r>
                <a:rPr lang="en-US" sz="1400" dirty="0">
                  <a:solidFill>
                    <a:srgbClr val="000000"/>
                  </a:solidFill>
                  <a:latin typeface="Arial" panose="020B0604020202020204" pitchFamily="34" charset="0"/>
                  <a:ea typeface="ヒラギノ角ゴ ProN W3" charset="0"/>
                  <a:cs typeface="Arial" panose="020B0604020202020204" pitchFamily="34" charset="0"/>
                  <a:sym typeface="Gill Sans" charset="0"/>
                </a:rPr>
                <a:t>5</a:t>
              </a:r>
            </a:p>
          </p:txBody>
        </p:sp>
      </p:grpSp>
      <p:pic>
        <p:nvPicPr>
          <p:cNvPr id="255" name="Picture 254">
            <a:extLst>
              <a:ext uri="{FF2B5EF4-FFF2-40B4-BE49-F238E27FC236}">
                <a16:creationId xmlns:a16="http://schemas.microsoft.com/office/drawing/2014/main" id="{3DA14C21-411A-422C-816E-9B408526FCC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845543" y="1884326"/>
            <a:ext cx="116673" cy="91310"/>
          </a:xfrm>
          <a:prstGeom prst="rect">
            <a:avLst/>
          </a:prstGeom>
        </p:spPr>
      </p:pic>
      <p:pic>
        <p:nvPicPr>
          <p:cNvPr id="256" name="Picture 255">
            <a:extLst>
              <a:ext uri="{FF2B5EF4-FFF2-40B4-BE49-F238E27FC236}">
                <a16:creationId xmlns:a16="http://schemas.microsoft.com/office/drawing/2014/main" id="{5B119A18-A5C1-453B-B0D4-14A9A624DC1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834779" y="1891339"/>
            <a:ext cx="116673" cy="91310"/>
          </a:xfrm>
          <a:prstGeom prst="rect">
            <a:avLst/>
          </a:prstGeom>
        </p:spPr>
      </p:pic>
      <p:grpSp>
        <p:nvGrpSpPr>
          <p:cNvPr id="258" name="Group 257">
            <a:extLst>
              <a:ext uri="{FF2B5EF4-FFF2-40B4-BE49-F238E27FC236}">
                <a16:creationId xmlns:a16="http://schemas.microsoft.com/office/drawing/2014/main" id="{E073A6AF-727C-4865-A47F-DD10C93F1D14}"/>
              </a:ext>
            </a:extLst>
          </p:cNvPr>
          <p:cNvGrpSpPr/>
          <p:nvPr/>
        </p:nvGrpSpPr>
        <p:grpSpPr>
          <a:xfrm rot="805350">
            <a:off x="835037" y="4262982"/>
            <a:ext cx="418676" cy="1276598"/>
            <a:chOff x="144916" y="2834648"/>
            <a:chExt cx="711178" cy="2168473"/>
          </a:xfrm>
        </p:grpSpPr>
        <p:pic>
          <p:nvPicPr>
            <p:cNvPr id="259" name="Picture 258">
              <a:extLst>
                <a:ext uri="{FF2B5EF4-FFF2-40B4-BE49-F238E27FC236}">
                  <a16:creationId xmlns:a16="http://schemas.microsoft.com/office/drawing/2014/main" id="{8CB3578D-9FB5-40DD-AEF6-BDF532AF0F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126747" y="4273774"/>
              <a:ext cx="747516" cy="711178"/>
            </a:xfrm>
            <a:prstGeom prst="rect">
              <a:avLst/>
            </a:prstGeom>
          </p:spPr>
        </p:pic>
        <p:grpSp>
          <p:nvGrpSpPr>
            <p:cNvPr id="260" name="Group 259">
              <a:extLst>
                <a:ext uri="{FF2B5EF4-FFF2-40B4-BE49-F238E27FC236}">
                  <a16:creationId xmlns:a16="http://schemas.microsoft.com/office/drawing/2014/main" id="{A2495B81-7027-4E92-B705-13A21707E608}"/>
                </a:ext>
              </a:extLst>
            </p:cNvPr>
            <p:cNvGrpSpPr/>
            <p:nvPr/>
          </p:nvGrpSpPr>
          <p:grpSpPr>
            <a:xfrm rot="16200000">
              <a:off x="-321127" y="3474127"/>
              <a:ext cx="1564251" cy="285293"/>
              <a:chOff x="241386" y="4178905"/>
              <a:chExt cx="9597682" cy="1750458"/>
            </a:xfrm>
          </p:grpSpPr>
          <p:pic>
            <p:nvPicPr>
              <p:cNvPr id="261" name="Picture 260">
                <a:extLst>
                  <a:ext uri="{FF2B5EF4-FFF2-40B4-BE49-F238E27FC236}">
                    <a16:creationId xmlns:a16="http://schemas.microsoft.com/office/drawing/2014/main" id="{4D3E8D4C-6DC6-4933-B066-5CE20AE502E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933984" y="4368274"/>
                <a:ext cx="905084" cy="1349656"/>
              </a:xfrm>
              <a:prstGeom prst="rect">
                <a:avLst/>
              </a:prstGeom>
            </p:spPr>
          </p:pic>
          <p:pic>
            <p:nvPicPr>
              <p:cNvPr id="262" name="Picture 261">
                <a:extLst>
                  <a:ext uri="{FF2B5EF4-FFF2-40B4-BE49-F238E27FC236}">
                    <a16:creationId xmlns:a16="http://schemas.microsoft.com/office/drawing/2014/main" id="{DE1272B3-6478-427A-81A0-EB78F0B07B4A}"/>
                  </a:ext>
                </a:extLst>
              </p:cNvPr>
              <p:cNvPicPr>
                <a:picLocks noChangeAspect="1"/>
              </p:cNvPicPr>
              <p:nvPr/>
            </p:nvPicPr>
            <p:blipFill>
              <a:blip r:embed="rId7" cstate="hqprint">
                <a:clrChange>
                  <a:clrFrom>
                    <a:srgbClr val="FEFFFF"/>
                  </a:clrFrom>
                  <a:clrTo>
                    <a:srgbClr val="FEFFFF">
                      <a:alpha val="0"/>
                    </a:srgbClr>
                  </a:clrTo>
                </a:clrChange>
                <a:extLst>
                  <a:ext uri="{28A0092B-C50C-407E-A947-70E740481C1C}">
                    <a14:useLocalDpi xmlns:a14="http://schemas.microsoft.com/office/drawing/2010/main"/>
                  </a:ext>
                </a:extLst>
              </a:blip>
              <a:stretch>
                <a:fillRect/>
              </a:stretch>
            </p:blipFill>
            <p:spPr>
              <a:xfrm>
                <a:off x="241386" y="4178905"/>
                <a:ext cx="8911422" cy="1750458"/>
              </a:xfrm>
              <a:prstGeom prst="rect">
                <a:avLst/>
              </a:prstGeom>
            </p:spPr>
          </p:pic>
        </p:grpSp>
      </p:grpSp>
      <p:grpSp>
        <p:nvGrpSpPr>
          <p:cNvPr id="263" name="Group 262">
            <a:extLst>
              <a:ext uri="{FF2B5EF4-FFF2-40B4-BE49-F238E27FC236}">
                <a16:creationId xmlns:a16="http://schemas.microsoft.com/office/drawing/2014/main" id="{BA244E6D-BBC7-46D2-B9D8-035732EE1F78}"/>
              </a:ext>
            </a:extLst>
          </p:cNvPr>
          <p:cNvGrpSpPr/>
          <p:nvPr/>
        </p:nvGrpSpPr>
        <p:grpSpPr>
          <a:xfrm rot="21289455">
            <a:off x="6122446" y="1858266"/>
            <a:ext cx="464446" cy="327768"/>
            <a:chOff x="2875604" y="842611"/>
            <a:chExt cx="788924" cy="556758"/>
          </a:xfrm>
        </p:grpSpPr>
        <p:pic>
          <p:nvPicPr>
            <p:cNvPr id="264" name="Picture 263">
              <a:extLst>
                <a:ext uri="{FF2B5EF4-FFF2-40B4-BE49-F238E27FC236}">
                  <a16:creationId xmlns:a16="http://schemas.microsoft.com/office/drawing/2014/main" id="{ACD5DA37-D1A2-4796-AA61-A187CDE875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75604" y="842611"/>
              <a:ext cx="585206" cy="556758"/>
            </a:xfrm>
            <a:prstGeom prst="rect">
              <a:avLst/>
            </a:prstGeom>
          </p:spPr>
        </p:pic>
        <p:grpSp>
          <p:nvGrpSpPr>
            <p:cNvPr id="265" name="Group 264">
              <a:extLst>
                <a:ext uri="{FF2B5EF4-FFF2-40B4-BE49-F238E27FC236}">
                  <a16:creationId xmlns:a16="http://schemas.microsoft.com/office/drawing/2014/main" id="{2B304D7B-B394-44F7-995A-FF86FD754416}"/>
                </a:ext>
              </a:extLst>
            </p:cNvPr>
            <p:cNvGrpSpPr/>
            <p:nvPr/>
          </p:nvGrpSpPr>
          <p:grpSpPr>
            <a:xfrm>
              <a:off x="3309416" y="971061"/>
              <a:ext cx="355112" cy="227074"/>
              <a:chOff x="4694534" y="809895"/>
              <a:chExt cx="2178838" cy="1393246"/>
            </a:xfrm>
          </p:grpSpPr>
          <p:pic>
            <p:nvPicPr>
              <p:cNvPr id="266" name="Picture 265">
                <a:extLst>
                  <a:ext uri="{FF2B5EF4-FFF2-40B4-BE49-F238E27FC236}">
                    <a16:creationId xmlns:a16="http://schemas.microsoft.com/office/drawing/2014/main" id="{FDCE1A3C-3246-41FF-837A-4919FD801E81}"/>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b="-1"/>
              <a:stretch/>
            </p:blipFill>
            <p:spPr>
              <a:xfrm>
                <a:off x="6516002" y="828421"/>
                <a:ext cx="357370" cy="1349652"/>
              </a:xfrm>
              <a:prstGeom prst="rect">
                <a:avLst/>
              </a:prstGeom>
            </p:spPr>
          </p:pic>
          <p:pic>
            <p:nvPicPr>
              <p:cNvPr id="267" name="Picture 266">
                <a:extLst>
                  <a:ext uri="{FF2B5EF4-FFF2-40B4-BE49-F238E27FC236}">
                    <a16:creationId xmlns:a16="http://schemas.microsoft.com/office/drawing/2014/main" id="{2911DC71-8D01-4B01-80BF-862EB1CB3BD9}"/>
                  </a:ext>
                </a:extLst>
              </p:cNvPr>
              <p:cNvPicPr>
                <a:picLocks noChangeAspect="1"/>
              </p:cNvPicPr>
              <p:nvPr/>
            </p:nvPicPr>
            <p:blipFill>
              <a:blip r:embed="rId9"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694534" y="809895"/>
                <a:ext cx="1967620" cy="1393246"/>
              </a:xfrm>
              <a:prstGeom prst="rect">
                <a:avLst/>
              </a:prstGeom>
            </p:spPr>
          </p:pic>
        </p:grpSp>
      </p:grpSp>
      <p:grpSp>
        <p:nvGrpSpPr>
          <p:cNvPr id="268" name="Group 267">
            <a:extLst>
              <a:ext uri="{FF2B5EF4-FFF2-40B4-BE49-F238E27FC236}">
                <a16:creationId xmlns:a16="http://schemas.microsoft.com/office/drawing/2014/main" id="{B0867B5E-93E1-4383-AEA0-3EA483EEF967}"/>
              </a:ext>
            </a:extLst>
          </p:cNvPr>
          <p:cNvGrpSpPr/>
          <p:nvPr/>
        </p:nvGrpSpPr>
        <p:grpSpPr>
          <a:xfrm rot="7222780">
            <a:off x="1984421" y="2393970"/>
            <a:ext cx="562476" cy="1046604"/>
            <a:chOff x="1693756" y="1823198"/>
            <a:chExt cx="749971" cy="1395473"/>
          </a:xfrm>
        </p:grpSpPr>
        <p:pic>
          <p:nvPicPr>
            <p:cNvPr id="269" name="Picture 268">
              <a:extLst>
                <a:ext uri="{FF2B5EF4-FFF2-40B4-BE49-F238E27FC236}">
                  <a16:creationId xmlns:a16="http://schemas.microsoft.com/office/drawing/2014/main" id="{C6CA06EF-6F58-4AC1-8563-24103EFD5836}"/>
                </a:ext>
              </a:extLst>
            </p:cNvPr>
            <p:cNvPicPr>
              <a:picLocks noChangeAspect="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9272192" flipH="1">
              <a:off x="1693756" y="1823198"/>
              <a:ext cx="139168" cy="75567"/>
            </a:xfrm>
            <a:prstGeom prst="rect">
              <a:avLst/>
            </a:prstGeom>
          </p:spPr>
        </p:pic>
        <p:grpSp>
          <p:nvGrpSpPr>
            <p:cNvPr id="270" name="Group 269">
              <a:extLst>
                <a:ext uri="{FF2B5EF4-FFF2-40B4-BE49-F238E27FC236}">
                  <a16:creationId xmlns:a16="http://schemas.microsoft.com/office/drawing/2014/main" id="{DC9755DC-1DB2-49D9-86A5-4E699B552A7F}"/>
                </a:ext>
              </a:extLst>
            </p:cNvPr>
            <p:cNvGrpSpPr/>
            <p:nvPr/>
          </p:nvGrpSpPr>
          <p:grpSpPr>
            <a:xfrm rot="14035141">
              <a:off x="1733258" y="2508201"/>
              <a:ext cx="1197000" cy="223939"/>
              <a:chOff x="241386" y="4178905"/>
              <a:chExt cx="9356534" cy="1750458"/>
            </a:xfrm>
          </p:grpSpPr>
          <p:pic>
            <p:nvPicPr>
              <p:cNvPr id="271" name="Picture 270">
                <a:extLst>
                  <a:ext uri="{FF2B5EF4-FFF2-40B4-BE49-F238E27FC236}">
                    <a16:creationId xmlns:a16="http://schemas.microsoft.com/office/drawing/2014/main" id="{D0046F60-CDF9-4DA2-9C44-69DEAC09AE83}"/>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b="-1"/>
              <a:stretch/>
            </p:blipFill>
            <p:spPr>
              <a:xfrm>
                <a:off x="8933997" y="4368278"/>
                <a:ext cx="663923" cy="1349658"/>
              </a:xfrm>
              <a:prstGeom prst="rect">
                <a:avLst/>
              </a:prstGeom>
            </p:spPr>
          </p:pic>
          <p:pic>
            <p:nvPicPr>
              <p:cNvPr id="272" name="Picture 271">
                <a:extLst>
                  <a:ext uri="{FF2B5EF4-FFF2-40B4-BE49-F238E27FC236}">
                    <a16:creationId xmlns:a16="http://schemas.microsoft.com/office/drawing/2014/main" id="{52912666-B120-4DB3-9337-9749FCE9052A}"/>
                  </a:ext>
                </a:extLst>
              </p:cNvPr>
              <p:cNvPicPr>
                <a:picLocks noChangeAspect="1"/>
              </p:cNvPicPr>
              <p:nvPr/>
            </p:nvPicPr>
            <p:blipFill>
              <a:blip r:embed="rId7" cstate="hqprint">
                <a:clrChange>
                  <a:clrFrom>
                    <a:srgbClr val="FEFFFF"/>
                  </a:clrFrom>
                  <a:clrTo>
                    <a:srgbClr val="FEFFFF">
                      <a:alpha val="0"/>
                    </a:srgbClr>
                  </a:clrTo>
                </a:clrChange>
                <a:extLst>
                  <a:ext uri="{28A0092B-C50C-407E-A947-70E740481C1C}">
                    <a14:useLocalDpi xmlns:a14="http://schemas.microsoft.com/office/drawing/2010/main"/>
                  </a:ext>
                </a:extLst>
              </a:blip>
              <a:stretch>
                <a:fillRect/>
              </a:stretch>
            </p:blipFill>
            <p:spPr>
              <a:xfrm>
                <a:off x="241386" y="4178905"/>
                <a:ext cx="8911422" cy="1750458"/>
              </a:xfrm>
              <a:prstGeom prst="rect">
                <a:avLst/>
              </a:prstGeom>
            </p:spPr>
          </p:pic>
        </p:grpSp>
      </p:grpSp>
      <p:grpSp>
        <p:nvGrpSpPr>
          <p:cNvPr id="273" name="Group 272">
            <a:extLst>
              <a:ext uri="{FF2B5EF4-FFF2-40B4-BE49-F238E27FC236}">
                <a16:creationId xmlns:a16="http://schemas.microsoft.com/office/drawing/2014/main" id="{D8FEA6F8-C939-4FF3-B9BE-AE00E892C6AF}"/>
              </a:ext>
            </a:extLst>
          </p:cNvPr>
          <p:cNvGrpSpPr/>
          <p:nvPr/>
        </p:nvGrpSpPr>
        <p:grpSpPr>
          <a:xfrm rot="18593925">
            <a:off x="1069313" y="3580746"/>
            <a:ext cx="920888" cy="167954"/>
            <a:chOff x="241386" y="4178905"/>
            <a:chExt cx="9597682" cy="1750458"/>
          </a:xfrm>
        </p:grpSpPr>
        <p:pic>
          <p:nvPicPr>
            <p:cNvPr id="274" name="Picture 273">
              <a:extLst>
                <a:ext uri="{FF2B5EF4-FFF2-40B4-BE49-F238E27FC236}">
                  <a16:creationId xmlns:a16="http://schemas.microsoft.com/office/drawing/2014/main" id="{0E9C66D9-50BB-41EA-B44F-E08EAEA2D58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933984" y="4368274"/>
              <a:ext cx="905084" cy="1349656"/>
            </a:xfrm>
            <a:prstGeom prst="rect">
              <a:avLst/>
            </a:prstGeom>
          </p:spPr>
        </p:pic>
        <p:pic>
          <p:nvPicPr>
            <p:cNvPr id="275" name="Picture 274">
              <a:extLst>
                <a:ext uri="{FF2B5EF4-FFF2-40B4-BE49-F238E27FC236}">
                  <a16:creationId xmlns:a16="http://schemas.microsoft.com/office/drawing/2014/main" id="{F825C6A0-394E-44B4-8E06-D82157D32DAC}"/>
                </a:ext>
              </a:extLst>
            </p:cNvPr>
            <p:cNvPicPr>
              <a:picLocks noChangeAspect="1"/>
            </p:cNvPicPr>
            <p:nvPr/>
          </p:nvPicPr>
          <p:blipFill>
            <a:blip r:embed="rId7" cstate="hqprint">
              <a:clrChange>
                <a:clrFrom>
                  <a:srgbClr val="FEFFFF"/>
                </a:clrFrom>
                <a:clrTo>
                  <a:srgbClr val="FEFFFF">
                    <a:alpha val="0"/>
                  </a:srgbClr>
                </a:clrTo>
              </a:clrChange>
              <a:extLst>
                <a:ext uri="{28A0092B-C50C-407E-A947-70E740481C1C}">
                  <a14:useLocalDpi xmlns:a14="http://schemas.microsoft.com/office/drawing/2010/main"/>
                </a:ext>
              </a:extLst>
            </a:blip>
            <a:stretch>
              <a:fillRect/>
            </a:stretch>
          </p:blipFill>
          <p:spPr>
            <a:xfrm>
              <a:off x="241386" y="4178905"/>
              <a:ext cx="8911422" cy="1750458"/>
            </a:xfrm>
            <a:prstGeom prst="rect">
              <a:avLst/>
            </a:prstGeom>
          </p:spPr>
        </p:pic>
      </p:grpSp>
      <p:grpSp>
        <p:nvGrpSpPr>
          <p:cNvPr id="276" name="Group 275">
            <a:extLst>
              <a:ext uri="{FF2B5EF4-FFF2-40B4-BE49-F238E27FC236}">
                <a16:creationId xmlns:a16="http://schemas.microsoft.com/office/drawing/2014/main" id="{928E1203-1D23-4877-8A8F-F73B652735DB}"/>
              </a:ext>
            </a:extLst>
          </p:cNvPr>
          <p:cNvGrpSpPr/>
          <p:nvPr/>
        </p:nvGrpSpPr>
        <p:grpSpPr>
          <a:xfrm rot="21104939">
            <a:off x="4638522" y="1943419"/>
            <a:ext cx="986187" cy="388223"/>
            <a:chOff x="3507875" y="1747402"/>
            <a:chExt cx="986187" cy="388223"/>
          </a:xfrm>
        </p:grpSpPr>
        <p:pic>
          <p:nvPicPr>
            <p:cNvPr id="277" name="Picture 276">
              <a:extLst>
                <a:ext uri="{FF2B5EF4-FFF2-40B4-BE49-F238E27FC236}">
                  <a16:creationId xmlns:a16="http://schemas.microsoft.com/office/drawing/2014/main" id="{53A8FB6F-FD18-4532-B1AD-E7EC1CFC3BD9}"/>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3507875" y="1858334"/>
              <a:ext cx="710847" cy="167811"/>
            </a:xfrm>
            <a:prstGeom prst="rect">
              <a:avLst/>
            </a:prstGeom>
          </p:spPr>
        </p:pic>
        <p:grpSp>
          <p:nvGrpSpPr>
            <p:cNvPr id="278" name="Group 277">
              <a:extLst>
                <a:ext uri="{FF2B5EF4-FFF2-40B4-BE49-F238E27FC236}">
                  <a16:creationId xmlns:a16="http://schemas.microsoft.com/office/drawing/2014/main" id="{E487F484-00AB-4DCD-AC88-EC3950C8669E}"/>
                </a:ext>
              </a:extLst>
            </p:cNvPr>
            <p:cNvGrpSpPr/>
            <p:nvPr/>
          </p:nvGrpSpPr>
          <p:grpSpPr>
            <a:xfrm>
              <a:off x="4271245" y="1747402"/>
              <a:ext cx="222817" cy="388223"/>
              <a:chOff x="6564172" y="1707232"/>
              <a:chExt cx="297089" cy="517631"/>
            </a:xfrm>
          </p:grpSpPr>
          <p:pic>
            <p:nvPicPr>
              <p:cNvPr id="279" name="Picture 278">
                <a:extLst>
                  <a:ext uri="{FF2B5EF4-FFF2-40B4-BE49-F238E27FC236}">
                    <a16:creationId xmlns:a16="http://schemas.microsoft.com/office/drawing/2014/main" id="{3717BD69-BA77-452A-B908-116B78C03028}"/>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rot="5400000" flipV="1">
                <a:off x="6624931" y="1713119"/>
                <a:ext cx="242218" cy="230443"/>
              </a:xfrm>
              <a:prstGeom prst="rect">
                <a:avLst/>
              </a:prstGeom>
            </p:spPr>
          </p:pic>
          <p:grpSp>
            <p:nvGrpSpPr>
              <p:cNvPr id="280" name="Group 279">
                <a:extLst>
                  <a:ext uri="{FF2B5EF4-FFF2-40B4-BE49-F238E27FC236}">
                    <a16:creationId xmlns:a16="http://schemas.microsoft.com/office/drawing/2014/main" id="{43BBA356-F653-47BC-9411-961908BD74D9}"/>
                  </a:ext>
                </a:extLst>
              </p:cNvPr>
              <p:cNvGrpSpPr/>
              <p:nvPr/>
            </p:nvGrpSpPr>
            <p:grpSpPr>
              <a:xfrm>
                <a:off x="6564172" y="1880109"/>
                <a:ext cx="293828" cy="178240"/>
                <a:chOff x="4694534" y="809895"/>
                <a:chExt cx="2296758" cy="1393246"/>
              </a:xfrm>
            </p:grpSpPr>
            <p:pic>
              <p:nvPicPr>
                <p:cNvPr id="282" name="Picture 281">
                  <a:extLst>
                    <a:ext uri="{FF2B5EF4-FFF2-40B4-BE49-F238E27FC236}">
                      <a16:creationId xmlns:a16="http://schemas.microsoft.com/office/drawing/2014/main" id="{E3B1D293-A7D2-4B0B-8F2D-84C94331434F}"/>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b="-1"/>
                <a:stretch/>
              </p:blipFill>
              <p:spPr>
                <a:xfrm>
                  <a:off x="6515999" y="828421"/>
                  <a:ext cx="475293" cy="1349652"/>
                </a:xfrm>
                <a:prstGeom prst="rect">
                  <a:avLst/>
                </a:prstGeom>
              </p:spPr>
            </p:pic>
            <p:pic>
              <p:nvPicPr>
                <p:cNvPr id="283" name="Picture 282">
                  <a:extLst>
                    <a:ext uri="{FF2B5EF4-FFF2-40B4-BE49-F238E27FC236}">
                      <a16:creationId xmlns:a16="http://schemas.microsoft.com/office/drawing/2014/main" id="{15385721-4D45-451F-BE89-CC66B41602C1}"/>
                    </a:ext>
                  </a:extLst>
                </p:cNvPr>
                <p:cNvPicPr>
                  <a:picLocks noChangeAspect="1"/>
                </p:cNvPicPr>
                <p:nvPr/>
              </p:nvPicPr>
              <p:blipFill>
                <a:blip r:embed="rId9"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694534" y="809895"/>
                  <a:ext cx="1967620" cy="1393246"/>
                </a:xfrm>
                <a:prstGeom prst="rect">
                  <a:avLst/>
                </a:prstGeom>
              </p:spPr>
            </p:pic>
          </p:grpSp>
          <p:pic>
            <p:nvPicPr>
              <p:cNvPr id="281" name="Picture 280">
                <a:extLst>
                  <a:ext uri="{FF2B5EF4-FFF2-40B4-BE49-F238E27FC236}">
                    <a16:creationId xmlns:a16="http://schemas.microsoft.com/office/drawing/2014/main" id="{2637E6E1-560A-406B-A268-A7BA45802007}"/>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rot="16200000">
                <a:off x="6624931" y="1988532"/>
                <a:ext cx="242218" cy="230443"/>
              </a:xfrm>
              <a:prstGeom prst="rect">
                <a:avLst/>
              </a:prstGeom>
            </p:spPr>
          </p:pic>
        </p:grpSp>
      </p:grpSp>
      <p:grpSp>
        <p:nvGrpSpPr>
          <p:cNvPr id="284" name="Group 283">
            <a:extLst>
              <a:ext uri="{FF2B5EF4-FFF2-40B4-BE49-F238E27FC236}">
                <a16:creationId xmlns:a16="http://schemas.microsoft.com/office/drawing/2014/main" id="{CF760213-8A01-4438-9B8D-4AFFD61BA358}"/>
              </a:ext>
            </a:extLst>
          </p:cNvPr>
          <p:cNvGrpSpPr/>
          <p:nvPr/>
        </p:nvGrpSpPr>
        <p:grpSpPr>
          <a:xfrm>
            <a:off x="3974706" y="2600056"/>
            <a:ext cx="2761259" cy="751019"/>
            <a:chOff x="102788" y="833558"/>
            <a:chExt cx="3681677" cy="1001359"/>
          </a:xfrm>
        </p:grpSpPr>
        <p:sp>
          <p:nvSpPr>
            <p:cNvPr id="285" name="TextBox 284">
              <a:extLst>
                <a:ext uri="{FF2B5EF4-FFF2-40B4-BE49-F238E27FC236}">
                  <a16:creationId xmlns:a16="http://schemas.microsoft.com/office/drawing/2014/main" id="{467E1B42-8D11-4B2F-BE1B-F9F99EDAC6AC}"/>
                </a:ext>
              </a:extLst>
            </p:cNvPr>
            <p:cNvSpPr txBox="1"/>
            <p:nvPr/>
          </p:nvSpPr>
          <p:spPr>
            <a:xfrm>
              <a:off x="463145" y="870550"/>
              <a:ext cx="3321320" cy="964367"/>
            </a:xfrm>
            <a:prstGeom prst="rect">
              <a:avLst/>
            </a:prstGeom>
            <a:noFill/>
          </p:spPr>
          <p:txBody>
            <a:bodyPr wrap="square" lIns="0" tIns="0" rIns="0" bIns="0" rtlCol="0">
              <a:spAutoFit/>
            </a:bodyPr>
            <a:lstStyle/>
            <a:p>
              <a:pPr algn="l" defTabSz="685800" fontAlgn="base">
                <a:spcBef>
                  <a:spcPct val="0"/>
                </a:spcBef>
                <a:spcAft>
                  <a:spcPct val="0"/>
                </a:spcAft>
              </a:pPr>
              <a:r>
                <a:rPr lang="en-US" sz="1400" b="1" dirty="0">
                  <a:solidFill>
                    <a:srgbClr val="000000"/>
                  </a:solidFill>
                  <a:latin typeface="Arial" panose="020B0604020202020204" pitchFamily="34" charset="0"/>
                  <a:ea typeface="ヒラギノ角ゴ ProN W3" panose="020B0300000000000000" pitchFamily="34" charset="-128"/>
                  <a:cs typeface="Arial" panose="020B0604020202020204" pitchFamily="34" charset="0"/>
                  <a:sym typeface="Gill Sans" panose="020B0502020104020203" pitchFamily="34" charset="-79"/>
                </a:rPr>
                <a:t>Staging and Spin-Up</a:t>
              </a:r>
            </a:p>
            <a:p>
              <a:pPr marL="128588" indent="-128588" algn="l" defTabSz="685800" fontAlgn="base">
                <a:spcBef>
                  <a:spcPct val="0"/>
                </a:spcBef>
                <a:spcAft>
                  <a:spcPct val="0"/>
                </a:spcAft>
                <a:buFont typeface="Arial" panose="020B0604020202020204" pitchFamily="34" charset="0"/>
                <a:buChar char="•"/>
              </a:pPr>
              <a:r>
                <a:rPr lang="en-US" sz="1100" dirty="0">
                  <a:solidFill>
                    <a:srgbClr val="000000"/>
                  </a:solidFill>
                  <a:latin typeface="Arial" panose="020B0604020202020204" pitchFamily="34" charset="0"/>
                  <a:ea typeface="ヒラギノ角ゴ ProN W3" panose="020B0300000000000000" pitchFamily="34" charset="-128"/>
                  <a:cs typeface="Arial" panose="020B0604020202020204" pitchFamily="34" charset="0"/>
                  <a:sym typeface="Gill Sans" panose="020B0502020104020203" pitchFamily="34" charset="-79"/>
                </a:rPr>
                <a:t>Separate 1</a:t>
              </a:r>
              <a:r>
                <a:rPr lang="en-US" sz="1100" baseline="30000" dirty="0">
                  <a:solidFill>
                    <a:srgbClr val="000000"/>
                  </a:solidFill>
                  <a:latin typeface="Arial" panose="020B0604020202020204" pitchFamily="34" charset="0"/>
                  <a:ea typeface="ヒラギノ角ゴ ProN W3" panose="020B0300000000000000" pitchFamily="34" charset="-128"/>
                  <a:cs typeface="Arial" panose="020B0604020202020204" pitchFamily="34" charset="0"/>
                  <a:sym typeface="Gill Sans" panose="020B0502020104020203" pitchFamily="34" charset="-79"/>
                </a:rPr>
                <a:t>st</a:t>
              </a:r>
              <a:r>
                <a:rPr lang="en-US" sz="1100" dirty="0">
                  <a:solidFill>
                    <a:srgbClr val="000000"/>
                  </a:solidFill>
                  <a:latin typeface="Arial" panose="020B0604020202020204" pitchFamily="34" charset="0"/>
                  <a:ea typeface="ヒラギノ角ゴ ProN W3" panose="020B0300000000000000" pitchFamily="34" charset="-128"/>
                  <a:cs typeface="Arial" panose="020B0604020202020204" pitchFamily="34" charset="0"/>
                  <a:sym typeface="Gill Sans" panose="020B0502020104020203" pitchFamily="34" charset="-79"/>
                </a:rPr>
                <a:t> stage</a:t>
              </a:r>
            </a:p>
            <a:p>
              <a:pPr marL="128588" indent="-128588" algn="l" defTabSz="685800" fontAlgn="base">
                <a:spcBef>
                  <a:spcPct val="0"/>
                </a:spcBef>
                <a:spcAft>
                  <a:spcPct val="0"/>
                </a:spcAft>
                <a:buFont typeface="Arial" panose="020B0604020202020204" pitchFamily="34" charset="0"/>
                <a:buChar char="•"/>
              </a:pPr>
              <a:r>
                <a:rPr lang="en-US" sz="1100" dirty="0">
                  <a:solidFill>
                    <a:srgbClr val="000000"/>
                  </a:solidFill>
                  <a:latin typeface="Arial" panose="020B0604020202020204" pitchFamily="34" charset="0"/>
                  <a:ea typeface="ヒラギノ角ゴ ProN W3" panose="020B0300000000000000" pitchFamily="34" charset="-128"/>
                  <a:cs typeface="Arial" panose="020B0604020202020204" pitchFamily="34" charset="0"/>
                  <a:sym typeface="Gill Sans" panose="020B0502020104020203" pitchFamily="34" charset="-79"/>
                </a:rPr>
                <a:t>Hi-speed spin motor burn</a:t>
              </a:r>
            </a:p>
            <a:p>
              <a:pPr marL="128588" indent="-128588" algn="l" defTabSz="685800" fontAlgn="base">
                <a:spcBef>
                  <a:spcPct val="0"/>
                </a:spcBef>
                <a:spcAft>
                  <a:spcPct val="0"/>
                </a:spcAft>
                <a:buFont typeface="Arial" panose="020B0604020202020204" pitchFamily="34" charset="0"/>
                <a:buChar char="•"/>
              </a:pPr>
              <a:r>
                <a:rPr lang="en-US" sz="1100" dirty="0">
                  <a:latin typeface="Arial" panose="020B0604020202020204" pitchFamily="34" charset="0"/>
                  <a:cs typeface="Arial" panose="020B0604020202020204" pitchFamily="34" charset="0"/>
                </a:rPr>
                <a:t>Enable beacon (earliest opportunity)</a:t>
              </a:r>
              <a:endParaRPr lang="en-US" sz="1100" dirty="0">
                <a:solidFill>
                  <a:srgbClr val="000000"/>
                </a:solidFill>
                <a:latin typeface="Arial" panose="020B0604020202020204" pitchFamily="34" charset="0"/>
                <a:ea typeface="ヒラギノ角ゴ ProN W3" panose="020B0300000000000000" pitchFamily="34" charset="-128"/>
                <a:cs typeface="Arial" panose="020B0604020202020204" pitchFamily="34" charset="0"/>
                <a:sym typeface="Gill Sans" panose="020B0502020104020203" pitchFamily="34" charset="-79"/>
              </a:endParaRPr>
            </a:p>
          </p:txBody>
        </p:sp>
        <p:sp>
          <p:nvSpPr>
            <p:cNvPr id="286" name="Oval 285">
              <a:extLst>
                <a:ext uri="{FF2B5EF4-FFF2-40B4-BE49-F238E27FC236}">
                  <a16:creationId xmlns:a16="http://schemas.microsoft.com/office/drawing/2014/main" id="{82E8C7FC-5046-4D1E-9F1A-6BAD4BCEA5E3}"/>
                </a:ext>
              </a:extLst>
            </p:cNvPr>
            <p:cNvSpPr/>
            <p:nvPr/>
          </p:nvSpPr>
          <p:spPr bwMode="auto">
            <a:xfrm>
              <a:off x="102788" y="833558"/>
              <a:ext cx="288913" cy="288913"/>
            </a:xfrm>
            <a:prstGeom prst="ellipse">
              <a:avLst/>
            </a:prstGeom>
            <a:solidFill>
              <a:schemeClr val="bg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685800" fontAlgn="base">
                <a:spcBef>
                  <a:spcPct val="0"/>
                </a:spcBef>
                <a:spcAft>
                  <a:spcPct val="0"/>
                </a:spcAft>
              </a:pPr>
              <a:r>
                <a:rPr lang="en-US" sz="1400" dirty="0">
                  <a:solidFill>
                    <a:srgbClr val="000000"/>
                  </a:solidFill>
                  <a:latin typeface="Arial" panose="020B0604020202020204" pitchFamily="34" charset="0"/>
                  <a:ea typeface="ヒラギノ角ゴ ProN W3" charset="0"/>
                  <a:cs typeface="Arial" panose="020B0604020202020204" pitchFamily="34" charset="0"/>
                  <a:sym typeface="Gill Sans" charset="0"/>
                </a:rPr>
                <a:t>3</a:t>
              </a:r>
            </a:p>
          </p:txBody>
        </p:sp>
      </p:grpSp>
      <p:grpSp>
        <p:nvGrpSpPr>
          <p:cNvPr id="287" name="Group 286">
            <a:extLst>
              <a:ext uri="{FF2B5EF4-FFF2-40B4-BE49-F238E27FC236}">
                <a16:creationId xmlns:a16="http://schemas.microsoft.com/office/drawing/2014/main" id="{C44A5E93-DC6D-4018-895B-A9B437CD652F}"/>
              </a:ext>
            </a:extLst>
          </p:cNvPr>
          <p:cNvGrpSpPr/>
          <p:nvPr/>
        </p:nvGrpSpPr>
        <p:grpSpPr>
          <a:xfrm>
            <a:off x="7631253" y="1739668"/>
            <a:ext cx="222817" cy="388223"/>
            <a:chOff x="6564172" y="1707232"/>
            <a:chExt cx="297089" cy="517631"/>
          </a:xfrm>
        </p:grpSpPr>
        <p:pic>
          <p:nvPicPr>
            <p:cNvPr id="288" name="Picture 287">
              <a:extLst>
                <a:ext uri="{FF2B5EF4-FFF2-40B4-BE49-F238E27FC236}">
                  <a16:creationId xmlns:a16="http://schemas.microsoft.com/office/drawing/2014/main" id="{E7656B8E-70F8-4171-8D82-00A66BDDA477}"/>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rot="16200000">
              <a:off x="6624931" y="1988532"/>
              <a:ext cx="242218" cy="230443"/>
            </a:xfrm>
            <a:prstGeom prst="rect">
              <a:avLst/>
            </a:prstGeom>
          </p:spPr>
        </p:pic>
        <p:grpSp>
          <p:nvGrpSpPr>
            <p:cNvPr id="289" name="Group 288">
              <a:extLst>
                <a:ext uri="{FF2B5EF4-FFF2-40B4-BE49-F238E27FC236}">
                  <a16:creationId xmlns:a16="http://schemas.microsoft.com/office/drawing/2014/main" id="{8F3703D5-0D51-426E-A2CB-EADD645A87EE}"/>
                </a:ext>
              </a:extLst>
            </p:cNvPr>
            <p:cNvGrpSpPr/>
            <p:nvPr/>
          </p:nvGrpSpPr>
          <p:grpSpPr>
            <a:xfrm>
              <a:off x="6564172" y="1880109"/>
              <a:ext cx="293828" cy="178240"/>
              <a:chOff x="4694534" y="809895"/>
              <a:chExt cx="2296758" cy="1393246"/>
            </a:xfrm>
          </p:grpSpPr>
          <p:pic>
            <p:nvPicPr>
              <p:cNvPr id="291" name="Picture 290">
                <a:extLst>
                  <a:ext uri="{FF2B5EF4-FFF2-40B4-BE49-F238E27FC236}">
                    <a16:creationId xmlns:a16="http://schemas.microsoft.com/office/drawing/2014/main" id="{3D416DBC-E9CB-456E-8CA6-BCC4146E8E34}"/>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b="-1"/>
              <a:stretch/>
            </p:blipFill>
            <p:spPr>
              <a:xfrm>
                <a:off x="6515999" y="828421"/>
                <a:ext cx="475293" cy="1349652"/>
              </a:xfrm>
              <a:prstGeom prst="rect">
                <a:avLst/>
              </a:prstGeom>
            </p:spPr>
          </p:pic>
          <p:pic>
            <p:nvPicPr>
              <p:cNvPr id="292" name="Picture 291">
                <a:extLst>
                  <a:ext uri="{FF2B5EF4-FFF2-40B4-BE49-F238E27FC236}">
                    <a16:creationId xmlns:a16="http://schemas.microsoft.com/office/drawing/2014/main" id="{03C1C823-6726-483A-BFF9-862874440247}"/>
                  </a:ext>
                </a:extLst>
              </p:cNvPr>
              <p:cNvPicPr>
                <a:picLocks noChangeAspect="1"/>
              </p:cNvPicPr>
              <p:nvPr/>
            </p:nvPicPr>
            <p:blipFill>
              <a:blip r:embed="rId9"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694534" y="809895"/>
                <a:ext cx="1967620" cy="1393246"/>
              </a:xfrm>
              <a:prstGeom prst="rect">
                <a:avLst/>
              </a:prstGeom>
            </p:spPr>
          </p:pic>
        </p:grpSp>
        <p:pic>
          <p:nvPicPr>
            <p:cNvPr id="290" name="Picture 289">
              <a:extLst>
                <a:ext uri="{FF2B5EF4-FFF2-40B4-BE49-F238E27FC236}">
                  <a16:creationId xmlns:a16="http://schemas.microsoft.com/office/drawing/2014/main" id="{3CFE1141-A857-436C-B70B-F0EA8B1C5148}"/>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rot="5400000" flipV="1">
              <a:off x="6624931" y="1713119"/>
              <a:ext cx="242218" cy="230443"/>
            </a:xfrm>
            <a:prstGeom prst="rect">
              <a:avLst/>
            </a:prstGeom>
          </p:spPr>
        </p:pic>
      </p:grpSp>
      <p:grpSp>
        <p:nvGrpSpPr>
          <p:cNvPr id="293" name="Group 292">
            <a:extLst>
              <a:ext uri="{FF2B5EF4-FFF2-40B4-BE49-F238E27FC236}">
                <a16:creationId xmlns:a16="http://schemas.microsoft.com/office/drawing/2014/main" id="{B2ECC6D9-5622-4BA0-A736-7AA51CDF2A49}"/>
              </a:ext>
            </a:extLst>
          </p:cNvPr>
          <p:cNvGrpSpPr/>
          <p:nvPr/>
        </p:nvGrpSpPr>
        <p:grpSpPr>
          <a:xfrm>
            <a:off x="8614059" y="1860764"/>
            <a:ext cx="209057" cy="133680"/>
            <a:chOff x="4694534" y="809895"/>
            <a:chExt cx="2178838" cy="1393246"/>
          </a:xfrm>
        </p:grpSpPr>
        <p:pic>
          <p:nvPicPr>
            <p:cNvPr id="294" name="Picture 293">
              <a:extLst>
                <a:ext uri="{FF2B5EF4-FFF2-40B4-BE49-F238E27FC236}">
                  <a16:creationId xmlns:a16="http://schemas.microsoft.com/office/drawing/2014/main" id="{B4CDA4C6-9EAE-4288-A4D8-6F24412602D4}"/>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b="-1"/>
            <a:stretch/>
          </p:blipFill>
          <p:spPr>
            <a:xfrm>
              <a:off x="6516002" y="828421"/>
              <a:ext cx="357370" cy="1349652"/>
            </a:xfrm>
            <a:prstGeom prst="rect">
              <a:avLst/>
            </a:prstGeom>
          </p:spPr>
        </p:pic>
        <p:pic>
          <p:nvPicPr>
            <p:cNvPr id="295" name="Picture 294">
              <a:extLst>
                <a:ext uri="{FF2B5EF4-FFF2-40B4-BE49-F238E27FC236}">
                  <a16:creationId xmlns:a16="http://schemas.microsoft.com/office/drawing/2014/main" id="{12272F4C-9907-4BD5-88E8-C3B2DCBB7951}"/>
                </a:ext>
              </a:extLst>
            </p:cNvPr>
            <p:cNvPicPr>
              <a:picLocks noChangeAspect="1"/>
            </p:cNvPicPr>
            <p:nvPr/>
          </p:nvPicPr>
          <p:blipFill>
            <a:blip r:embed="rId9"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694534" y="809895"/>
              <a:ext cx="1967620" cy="1393246"/>
            </a:xfrm>
            <a:prstGeom prst="rect">
              <a:avLst/>
            </a:prstGeom>
          </p:spPr>
        </p:pic>
      </p:grpSp>
      <p:pic>
        <p:nvPicPr>
          <p:cNvPr id="318" name="Picture 4" descr="https://images.assetsdelivery.com/compings_v2/morphart/morphart1904/morphart190400170.jpg">
            <a:extLst>
              <a:ext uri="{FF2B5EF4-FFF2-40B4-BE49-F238E27FC236}">
                <a16:creationId xmlns:a16="http://schemas.microsoft.com/office/drawing/2014/main" id="{7D349208-7D5C-48E0-9086-F15E80D76C98}"/>
              </a:ext>
            </a:extLst>
          </p:cNvPr>
          <p:cNvPicPr>
            <a:picLocks noChangeAspect="1" noChangeArrowheads="1"/>
          </p:cNvPicPr>
          <p:nvPr/>
        </p:nvPicPr>
        <p:blipFill rotWithShape="1">
          <a:blip r:embed="rId15"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793806" y="6235968"/>
            <a:ext cx="156848" cy="153200"/>
          </a:xfrm>
          <a:prstGeom prst="rect">
            <a:avLst/>
          </a:prstGeom>
          <a:noFill/>
          <a:extLst>
            <a:ext uri="{909E8E84-426E-40DD-AFC4-6F175D3DCCD1}">
              <a14:hiddenFill xmlns:a14="http://schemas.microsoft.com/office/drawing/2010/main">
                <a:solidFill>
                  <a:srgbClr val="FFFFFF"/>
                </a:solidFill>
              </a14:hiddenFill>
            </a:ext>
          </a:extLst>
        </p:spPr>
      </p:pic>
      <p:grpSp>
        <p:nvGrpSpPr>
          <p:cNvPr id="320" name="Group 319">
            <a:extLst>
              <a:ext uri="{FF2B5EF4-FFF2-40B4-BE49-F238E27FC236}">
                <a16:creationId xmlns:a16="http://schemas.microsoft.com/office/drawing/2014/main" id="{25C8CA16-01AA-4092-AFD0-2B0C83D4CE5B}"/>
              </a:ext>
            </a:extLst>
          </p:cNvPr>
          <p:cNvGrpSpPr/>
          <p:nvPr/>
        </p:nvGrpSpPr>
        <p:grpSpPr>
          <a:xfrm rot="20575978">
            <a:off x="3135622" y="2324691"/>
            <a:ext cx="983741" cy="167811"/>
            <a:chOff x="2298276" y="2236643"/>
            <a:chExt cx="983741" cy="167811"/>
          </a:xfrm>
        </p:grpSpPr>
        <p:pic>
          <p:nvPicPr>
            <p:cNvPr id="321" name="Picture 320">
              <a:extLst>
                <a:ext uri="{FF2B5EF4-FFF2-40B4-BE49-F238E27FC236}">
                  <a16:creationId xmlns:a16="http://schemas.microsoft.com/office/drawing/2014/main" id="{E66BF904-8149-4FC9-8379-66F49EBB7FFE}"/>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2298276" y="2236643"/>
              <a:ext cx="710847" cy="167811"/>
            </a:xfrm>
            <a:prstGeom prst="rect">
              <a:avLst/>
            </a:prstGeom>
          </p:spPr>
        </p:pic>
        <p:grpSp>
          <p:nvGrpSpPr>
            <p:cNvPr id="322" name="Group 321">
              <a:extLst>
                <a:ext uri="{FF2B5EF4-FFF2-40B4-BE49-F238E27FC236}">
                  <a16:creationId xmlns:a16="http://schemas.microsoft.com/office/drawing/2014/main" id="{3DF83BD3-14C6-49DF-8FB2-0850A8637611}"/>
                </a:ext>
              </a:extLst>
            </p:cNvPr>
            <p:cNvGrpSpPr/>
            <p:nvPr/>
          </p:nvGrpSpPr>
          <p:grpSpPr>
            <a:xfrm>
              <a:off x="3061646" y="2255367"/>
              <a:ext cx="220371" cy="133680"/>
              <a:chOff x="4694534" y="809895"/>
              <a:chExt cx="2296758" cy="1393246"/>
            </a:xfrm>
          </p:grpSpPr>
          <p:pic>
            <p:nvPicPr>
              <p:cNvPr id="323" name="Picture 322">
                <a:extLst>
                  <a:ext uri="{FF2B5EF4-FFF2-40B4-BE49-F238E27FC236}">
                    <a16:creationId xmlns:a16="http://schemas.microsoft.com/office/drawing/2014/main" id="{F69114F7-1157-4E21-AC1F-092C176E2307}"/>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b="-1"/>
              <a:stretch/>
            </p:blipFill>
            <p:spPr>
              <a:xfrm>
                <a:off x="6515999" y="828421"/>
                <a:ext cx="475293" cy="1349652"/>
              </a:xfrm>
              <a:prstGeom prst="rect">
                <a:avLst/>
              </a:prstGeom>
            </p:spPr>
          </p:pic>
          <p:pic>
            <p:nvPicPr>
              <p:cNvPr id="324" name="Picture 323">
                <a:extLst>
                  <a:ext uri="{FF2B5EF4-FFF2-40B4-BE49-F238E27FC236}">
                    <a16:creationId xmlns:a16="http://schemas.microsoft.com/office/drawing/2014/main" id="{0173036A-C47D-43F1-A26E-E6504EC57526}"/>
                  </a:ext>
                </a:extLst>
              </p:cNvPr>
              <p:cNvPicPr>
                <a:picLocks noChangeAspect="1"/>
              </p:cNvPicPr>
              <p:nvPr/>
            </p:nvPicPr>
            <p:blipFill>
              <a:blip r:embed="rId9"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694534" y="809895"/>
                <a:ext cx="1967620" cy="1393246"/>
              </a:xfrm>
              <a:prstGeom prst="rect">
                <a:avLst/>
              </a:prstGeom>
            </p:spPr>
          </p:pic>
        </p:grpSp>
      </p:grpSp>
      <p:pic>
        <p:nvPicPr>
          <p:cNvPr id="2" name="Picture 1">
            <a:extLst>
              <a:ext uri="{FF2B5EF4-FFF2-40B4-BE49-F238E27FC236}">
                <a16:creationId xmlns:a16="http://schemas.microsoft.com/office/drawing/2014/main" id="{CDE58D37-AA20-44F7-B453-5C05A8D0F2C7}"/>
              </a:ext>
            </a:extLst>
          </p:cNvPr>
          <p:cNvPicPr>
            <a:picLocks noChangeAspect="1"/>
          </p:cNvPicPr>
          <p:nvPr/>
        </p:nvPicPr>
        <p:blipFill>
          <a:blip r:embed="rId16"/>
          <a:stretch>
            <a:fillRect/>
          </a:stretch>
        </p:blipFill>
        <p:spPr>
          <a:xfrm>
            <a:off x="339091" y="5567066"/>
            <a:ext cx="869803" cy="576817"/>
          </a:xfrm>
          <a:prstGeom prst="rect">
            <a:avLst/>
          </a:prstGeom>
        </p:spPr>
      </p:pic>
    </p:spTree>
    <p:extLst>
      <p:ext uri="{BB962C8B-B14F-4D97-AF65-F5344CB8AC3E}">
        <p14:creationId xmlns:p14="http://schemas.microsoft.com/office/powerpoint/2010/main" val="255005825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798527" y="3087142"/>
            <a:ext cx="1400175" cy="3086100"/>
          </a:xfrm>
          <a:prstGeom prst="rect">
            <a:avLst/>
          </a:prstGeom>
        </p:spPr>
      </p:pic>
      <p:pic>
        <p:nvPicPr>
          <p:cNvPr id="4" name="Picture 3"/>
          <p:cNvPicPr>
            <a:picLocks noChangeAspect="1"/>
          </p:cNvPicPr>
          <p:nvPr/>
        </p:nvPicPr>
        <p:blipFill>
          <a:blip r:embed="rId3"/>
          <a:stretch>
            <a:fillRect/>
          </a:stretch>
        </p:blipFill>
        <p:spPr>
          <a:xfrm>
            <a:off x="10479014" y="3408336"/>
            <a:ext cx="1037536" cy="856280"/>
          </a:xfrm>
          <a:prstGeom prst="rect">
            <a:avLst/>
          </a:prstGeom>
        </p:spPr>
      </p:pic>
      <p:sp>
        <p:nvSpPr>
          <p:cNvPr id="3" name="Title 2"/>
          <p:cNvSpPr>
            <a:spLocks noGrp="1"/>
          </p:cNvSpPr>
          <p:nvPr>
            <p:ph type="title"/>
          </p:nvPr>
        </p:nvSpPr>
        <p:spPr/>
        <p:txBody>
          <a:bodyPr/>
          <a:lstStyle/>
          <a:p>
            <a:r>
              <a:rPr lang="en-US" dirty="0" smtClean="0"/>
              <a:t>Preliminary MAV Architecture</a:t>
            </a:r>
            <a:endParaRPr lang="en-US" dirty="0"/>
          </a:p>
        </p:txBody>
      </p:sp>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19174">
            <a:off x="4841721" y="3578979"/>
            <a:ext cx="5027478" cy="2990483"/>
          </a:xfrm>
          <a:prstGeom prst="rect">
            <a:avLst/>
          </a:prstGeom>
        </p:spPr>
      </p:pic>
      <p:sp>
        <p:nvSpPr>
          <p:cNvPr id="29" name="TextBox 28"/>
          <p:cNvSpPr txBox="1"/>
          <p:nvPr/>
        </p:nvSpPr>
        <p:spPr>
          <a:xfrm>
            <a:off x="6491590" y="5905185"/>
            <a:ext cx="1118507" cy="161583"/>
          </a:xfrm>
          <a:prstGeom prst="rect">
            <a:avLst/>
          </a:prstGeom>
          <a:noFill/>
          <a:ln w="3175">
            <a:noFill/>
          </a:ln>
        </p:spPr>
        <p:txBody>
          <a:bodyPr wrap="square" lIns="0" tIns="0" rIns="0" bIns="0" rtlCol="0" anchor="ctr">
            <a:spAutoFit/>
          </a:bodyPr>
          <a:lstStyle/>
          <a:p>
            <a:pPr algn="ctr" defTabSz="514280">
              <a:defRPr/>
            </a:pPr>
            <a:r>
              <a:rPr lang="en-US" sz="1050" kern="0" dirty="0">
                <a:solidFill>
                  <a:sysClr val="windowText" lastClr="000000"/>
                </a:solidFill>
                <a:latin typeface="Arial" panose="020B0604020202020204" pitchFamily="34" charset="0"/>
                <a:cs typeface="Arial" panose="020B0604020202020204" pitchFamily="34" charset="0"/>
              </a:rPr>
              <a:t>1</a:t>
            </a:r>
            <a:r>
              <a:rPr lang="en-US" sz="1050" kern="0" baseline="30000" dirty="0">
                <a:solidFill>
                  <a:sysClr val="windowText" lastClr="000000"/>
                </a:solidFill>
                <a:latin typeface="Arial" panose="020B0604020202020204" pitchFamily="34" charset="0"/>
                <a:cs typeface="Arial" panose="020B0604020202020204" pitchFamily="34" charset="0"/>
              </a:rPr>
              <a:t>st</a:t>
            </a:r>
            <a:r>
              <a:rPr lang="en-US" sz="1050" kern="0" dirty="0">
                <a:solidFill>
                  <a:sysClr val="windowText" lastClr="000000"/>
                </a:solidFill>
                <a:latin typeface="Arial" panose="020B0604020202020204" pitchFamily="34" charset="0"/>
                <a:cs typeface="Arial" panose="020B0604020202020204" pitchFamily="34" charset="0"/>
              </a:rPr>
              <a:t> Stage</a:t>
            </a:r>
          </a:p>
        </p:txBody>
      </p:sp>
      <p:sp>
        <p:nvSpPr>
          <p:cNvPr id="30" name="Right Brace 29"/>
          <p:cNvSpPr/>
          <p:nvPr/>
        </p:nvSpPr>
        <p:spPr bwMode="auto">
          <a:xfrm rot="4293401">
            <a:off x="6955374" y="3872492"/>
            <a:ext cx="85309" cy="3840751"/>
          </a:xfrm>
          <a:prstGeom prst="rightBrace">
            <a:avLst>
              <a:gd name="adj1" fmla="val 47395"/>
              <a:gd name="adj2" fmla="val 50000"/>
            </a:avLst>
          </a:prstGeom>
          <a:noFill/>
          <a:ln w="127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1" rIns="68580" bIns="34291" numCol="1" rtlCol="0" anchor="ctr" anchorCtr="0" compatLnSpc="1">
            <a:prstTxWarp prst="textNoShape">
              <a:avLst/>
            </a:prstTxWarp>
          </a:bodyPr>
          <a:lstStyle/>
          <a:p>
            <a:pPr defTabSz="685725"/>
            <a:endParaRPr lang="en-US" sz="751">
              <a:latin typeface="Gill Sans" charset="0"/>
              <a:ea typeface="ヒラギノ角ゴ ProN W3" charset="0"/>
              <a:cs typeface="ヒラギノ角ゴ ProN W3" charset="0"/>
              <a:sym typeface="Gill Sans" charset="0"/>
            </a:endParaRPr>
          </a:p>
        </p:txBody>
      </p:sp>
      <p:grpSp>
        <p:nvGrpSpPr>
          <p:cNvPr id="31" name="Group 30"/>
          <p:cNvGrpSpPr/>
          <p:nvPr/>
        </p:nvGrpSpPr>
        <p:grpSpPr>
          <a:xfrm rot="4293401">
            <a:off x="9518809" y="4517334"/>
            <a:ext cx="337495" cy="990110"/>
            <a:chOff x="3693727" y="925048"/>
            <a:chExt cx="449991" cy="1777542"/>
          </a:xfrm>
        </p:grpSpPr>
        <p:sp>
          <p:nvSpPr>
            <p:cNvPr id="32" name="TextBox 31"/>
            <p:cNvSpPr txBox="1"/>
            <p:nvPr/>
          </p:nvSpPr>
          <p:spPr>
            <a:xfrm rot="17306599">
              <a:off x="3511563" y="1583485"/>
              <a:ext cx="1048867" cy="215443"/>
            </a:xfrm>
            <a:prstGeom prst="rect">
              <a:avLst/>
            </a:prstGeom>
            <a:noFill/>
            <a:ln w="3175">
              <a:noFill/>
            </a:ln>
          </p:spPr>
          <p:txBody>
            <a:bodyPr wrap="square" lIns="0" tIns="0" rIns="0" bIns="0" rtlCol="0" anchor="ctr">
              <a:spAutoFit/>
            </a:bodyPr>
            <a:lstStyle/>
            <a:p>
              <a:pPr defTabSz="514280">
                <a:defRPr/>
              </a:pPr>
              <a:r>
                <a:rPr lang="en-US" sz="1050" kern="0" dirty="0">
                  <a:solidFill>
                    <a:sysClr val="windowText" lastClr="000000"/>
                  </a:solidFill>
                  <a:latin typeface="Arial" panose="020B0604020202020204" pitchFamily="34" charset="0"/>
                  <a:cs typeface="Arial" panose="020B0604020202020204" pitchFamily="34" charset="0"/>
                </a:rPr>
                <a:t>2</a:t>
              </a:r>
              <a:r>
                <a:rPr lang="en-US" sz="1050" kern="0" baseline="30000" dirty="0">
                  <a:solidFill>
                    <a:sysClr val="windowText" lastClr="000000"/>
                  </a:solidFill>
                  <a:latin typeface="Arial" panose="020B0604020202020204" pitchFamily="34" charset="0"/>
                  <a:cs typeface="Arial" panose="020B0604020202020204" pitchFamily="34" charset="0"/>
                </a:rPr>
                <a:t>nd</a:t>
              </a:r>
              <a:r>
                <a:rPr lang="en-US" sz="1050" kern="0" dirty="0">
                  <a:solidFill>
                    <a:sysClr val="windowText" lastClr="000000"/>
                  </a:solidFill>
                  <a:latin typeface="Arial" panose="020B0604020202020204" pitchFamily="34" charset="0"/>
                  <a:cs typeface="Arial" panose="020B0604020202020204" pitchFamily="34" charset="0"/>
                </a:rPr>
                <a:t> Stage</a:t>
              </a:r>
            </a:p>
          </p:txBody>
        </p:sp>
        <p:sp>
          <p:nvSpPr>
            <p:cNvPr id="33" name="Right Brace 32"/>
            <p:cNvSpPr/>
            <p:nvPr/>
          </p:nvSpPr>
          <p:spPr bwMode="auto">
            <a:xfrm>
              <a:off x="3693727" y="925048"/>
              <a:ext cx="152400" cy="1777542"/>
            </a:xfrm>
            <a:prstGeom prst="rightBrace">
              <a:avLst>
                <a:gd name="adj1" fmla="val 47395"/>
                <a:gd name="adj2" fmla="val 50000"/>
              </a:avLst>
            </a:prstGeom>
            <a:noFill/>
            <a:ln w="127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1" rIns="68580" bIns="34291" numCol="1" rtlCol="0" anchor="ctr" anchorCtr="0" compatLnSpc="1">
              <a:prstTxWarp prst="textNoShape">
                <a:avLst/>
              </a:prstTxWarp>
            </a:bodyPr>
            <a:lstStyle/>
            <a:p>
              <a:pPr defTabSz="685725"/>
              <a:endParaRPr lang="en-US" sz="1050">
                <a:latin typeface="Gill Sans" charset="0"/>
                <a:ea typeface="ヒラギノ角ゴ ProN W3" charset="0"/>
                <a:cs typeface="ヒラギノ角ゴ ProN W3" charset="0"/>
                <a:sym typeface="Gill Sans" charset="0"/>
              </a:endParaRPr>
            </a:p>
          </p:txBody>
        </p:sp>
      </p:grpSp>
      <p:grpSp>
        <p:nvGrpSpPr>
          <p:cNvPr id="34" name="Group 33"/>
          <p:cNvGrpSpPr/>
          <p:nvPr/>
        </p:nvGrpSpPr>
        <p:grpSpPr>
          <a:xfrm rot="4293401">
            <a:off x="10906499" y="3646545"/>
            <a:ext cx="503444" cy="1906888"/>
            <a:chOff x="3693727" y="720534"/>
            <a:chExt cx="671255" cy="1982056"/>
          </a:xfrm>
        </p:grpSpPr>
        <p:sp>
          <p:nvSpPr>
            <p:cNvPr id="35" name="TextBox 34"/>
            <p:cNvSpPr txBox="1"/>
            <p:nvPr/>
          </p:nvSpPr>
          <p:spPr>
            <a:xfrm rot="17306599">
              <a:off x="3567181" y="1302892"/>
              <a:ext cx="1380159" cy="215443"/>
            </a:xfrm>
            <a:prstGeom prst="rect">
              <a:avLst/>
            </a:prstGeom>
            <a:noFill/>
            <a:ln w="3175">
              <a:noFill/>
            </a:ln>
          </p:spPr>
          <p:txBody>
            <a:bodyPr wrap="square" lIns="0" tIns="0" rIns="0" bIns="0" rtlCol="0" anchor="ctr">
              <a:spAutoFit/>
            </a:bodyPr>
            <a:lstStyle/>
            <a:p>
              <a:pPr defTabSz="514280">
                <a:defRPr/>
              </a:pPr>
              <a:r>
                <a:rPr lang="en-US" sz="1050" kern="0" dirty="0">
                  <a:solidFill>
                    <a:sysClr val="windowText" lastClr="000000"/>
                  </a:solidFill>
                  <a:latin typeface="Arial" panose="020B0604020202020204" pitchFamily="34" charset="0"/>
                  <a:cs typeface="Arial" panose="020B0604020202020204" pitchFamily="34" charset="0"/>
                </a:rPr>
                <a:t>MPA</a:t>
              </a:r>
            </a:p>
          </p:txBody>
        </p:sp>
        <p:sp>
          <p:nvSpPr>
            <p:cNvPr id="36" name="Right Brace 35"/>
            <p:cNvSpPr/>
            <p:nvPr/>
          </p:nvSpPr>
          <p:spPr bwMode="auto">
            <a:xfrm>
              <a:off x="3693727" y="925048"/>
              <a:ext cx="152400" cy="1777542"/>
            </a:xfrm>
            <a:prstGeom prst="rightBrace">
              <a:avLst>
                <a:gd name="adj1" fmla="val 47395"/>
                <a:gd name="adj2" fmla="val 50000"/>
              </a:avLst>
            </a:prstGeom>
            <a:noFill/>
            <a:ln w="127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1" rIns="68580" bIns="34291" numCol="1" rtlCol="0" anchor="ctr" anchorCtr="0" compatLnSpc="1">
              <a:prstTxWarp prst="textNoShape">
                <a:avLst/>
              </a:prstTxWarp>
            </a:bodyPr>
            <a:lstStyle/>
            <a:p>
              <a:pPr defTabSz="685725"/>
              <a:endParaRPr lang="en-US" sz="1050">
                <a:latin typeface="Gill Sans" charset="0"/>
                <a:ea typeface="ヒラギノ角ゴ ProN W3" charset="0"/>
                <a:cs typeface="ヒラギノ角ゴ ProN W3" charset="0"/>
                <a:sym typeface="Gill Sans" charset="0"/>
              </a:endParaRPr>
            </a:p>
          </p:txBody>
        </p:sp>
      </p:grpSp>
      <p:sp>
        <p:nvSpPr>
          <p:cNvPr id="37" name="TextBox 36"/>
          <p:cNvSpPr txBox="1"/>
          <p:nvPr/>
        </p:nvSpPr>
        <p:spPr>
          <a:xfrm>
            <a:off x="10341381" y="3475607"/>
            <a:ext cx="613229" cy="161583"/>
          </a:xfrm>
          <a:prstGeom prst="rect">
            <a:avLst/>
          </a:prstGeom>
          <a:noFill/>
          <a:ln w="3175">
            <a:noFill/>
          </a:ln>
        </p:spPr>
        <p:txBody>
          <a:bodyPr wrap="square" lIns="0" tIns="0" rIns="0" bIns="0" rtlCol="0" anchor="ctr">
            <a:spAutoFit/>
          </a:bodyPr>
          <a:lstStyle/>
          <a:p>
            <a:pPr algn="ctr" defTabSz="514280">
              <a:defRPr/>
            </a:pPr>
            <a:r>
              <a:rPr lang="en-US" sz="1050" kern="0" dirty="0">
                <a:solidFill>
                  <a:sysClr val="windowText" lastClr="000000"/>
                </a:solidFill>
                <a:latin typeface="Arial" panose="020B0604020202020204" pitchFamily="34" charset="0"/>
                <a:cs typeface="Arial" panose="020B0604020202020204" pitchFamily="34" charset="0"/>
              </a:rPr>
              <a:t>OS</a:t>
            </a:r>
          </a:p>
        </p:txBody>
      </p:sp>
      <p:sp>
        <p:nvSpPr>
          <p:cNvPr id="38" name="TextBox 37"/>
          <p:cNvSpPr txBox="1"/>
          <p:nvPr/>
        </p:nvSpPr>
        <p:spPr>
          <a:xfrm>
            <a:off x="10954610" y="3152442"/>
            <a:ext cx="427071" cy="323165"/>
          </a:xfrm>
          <a:prstGeom prst="rect">
            <a:avLst/>
          </a:prstGeom>
          <a:noFill/>
          <a:ln w="3175">
            <a:noFill/>
          </a:ln>
        </p:spPr>
        <p:txBody>
          <a:bodyPr wrap="square" lIns="0" tIns="0" rIns="0" bIns="0" rtlCol="0" anchor="ctr">
            <a:spAutoFit/>
          </a:bodyPr>
          <a:lstStyle/>
          <a:p>
            <a:pPr algn="ctr" defTabSz="514280">
              <a:defRPr/>
            </a:pPr>
            <a:r>
              <a:rPr lang="en-US" sz="1050" kern="0" dirty="0">
                <a:solidFill>
                  <a:sysClr val="windowText" lastClr="000000"/>
                </a:solidFill>
                <a:latin typeface="Arial" panose="020B0604020202020204" pitchFamily="34" charset="0"/>
                <a:cs typeface="Arial" panose="020B0604020202020204" pitchFamily="34" charset="0"/>
              </a:rPr>
              <a:t>MPA</a:t>
            </a:r>
          </a:p>
          <a:p>
            <a:pPr algn="ctr" defTabSz="514280">
              <a:defRPr/>
            </a:pPr>
            <a:r>
              <a:rPr lang="en-US" sz="1050" kern="0" dirty="0">
                <a:solidFill>
                  <a:sysClr val="windowText" lastClr="000000"/>
                </a:solidFill>
                <a:latin typeface="Arial" panose="020B0604020202020204" pitchFamily="34" charset="0"/>
                <a:cs typeface="Arial" panose="020B0604020202020204" pitchFamily="34" charset="0"/>
              </a:rPr>
              <a:t>Fairing</a:t>
            </a:r>
          </a:p>
        </p:txBody>
      </p:sp>
      <p:sp>
        <p:nvSpPr>
          <p:cNvPr id="39" name="Content Placeholder 1"/>
          <p:cNvSpPr txBox="1">
            <a:spLocks/>
          </p:cNvSpPr>
          <p:nvPr/>
        </p:nvSpPr>
        <p:spPr bwMode="auto">
          <a:xfrm>
            <a:off x="3060555" y="1208276"/>
            <a:ext cx="6609401" cy="34066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85000" lnSpcReduction="20000"/>
          </a:bodyPr>
          <a:lstStyle>
            <a:lvl1pPr marL="342900" indent="-342900" algn="l" rtl="0" eaLnBrk="1" fontAlgn="base" hangingPunct="1">
              <a:spcBef>
                <a:spcPct val="20000"/>
              </a:spcBef>
              <a:spcAft>
                <a:spcPct val="0"/>
              </a:spcAft>
              <a:buChar char="•"/>
              <a:defRPr sz="200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1" fontAlgn="base" hangingPunct="1">
              <a:spcBef>
                <a:spcPct val="20000"/>
              </a:spcBef>
              <a:spcAft>
                <a:spcPct val="0"/>
              </a:spcAft>
              <a:buChar char="–"/>
              <a:defRPr sz="1800">
                <a:solidFill>
                  <a:schemeClr val="tx1"/>
                </a:solidFill>
                <a:latin typeface="Arial" panose="020B0604020202020204" pitchFamily="34" charset="0"/>
                <a:ea typeface="ＭＳ Ｐゴシック" charset="-128"/>
                <a:cs typeface="Arial" panose="020B0604020202020204" pitchFamily="34" charset="0"/>
              </a:defRPr>
            </a:lvl2pPr>
            <a:lvl3pPr marL="1143000" indent="-228600" algn="l" rtl="0" eaLnBrk="1" fontAlgn="base" hangingPunct="1">
              <a:spcBef>
                <a:spcPct val="20000"/>
              </a:spcBef>
              <a:spcAft>
                <a:spcPct val="0"/>
              </a:spcAft>
              <a:buChar char="•"/>
              <a:defRPr sz="1600">
                <a:solidFill>
                  <a:schemeClr val="tx1"/>
                </a:solidFill>
                <a:latin typeface="Arial" panose="020B0604020202020204" pitchFamily="34" charset="0"/>
                <a:ea typeface="ＭＳ Ｐゴシック" charset="-128"/>
                <a:cs typeface="Arial" panose="020B0604020202020204" pitchFamily="34" charset="0"/>
              </a:defRPr>
            </a:lvl3pPr>
            <a:lvl4pPr marL="1600200" indent="-228600" algn="l" rtl="0" eaLnBrk="1" fontAlgn="base" hangingPunct="1">
              <a:spcBef>
                <a:spcPct val="20000"/>
              </a:spcBef>
              <a:spcAft>
                <a:spcPct val="0"/>
              </a:spcAft>
              <a:buChar char="–"/>
              <a:defRPr sz="1400">
                <a:solidFill>
                  <a:schemeClr val="tx1"/>
                </a:solidFill>
                <a:latin typeface="Arial" panose="020B0604020202020204" pitchFamily="34" charset="0"/>
                <a:ea typeface="ＭＳ Ｐゴシック" charset="-128"/>
                <a:cs typeface="Arial" panose="020B0604020202020204" pitchFamily="34" charset="0"/>
              </a:defRPr>
            </a:lvl4pPr>
            <a:lvl5pPr marL="2057400" indent="-228600" algn="l" rtl="0" eaLnBrk="1" fontAlgn="base" hangingPunct="1">
              <a:spcBef>
                <a:spcPct val="20000"/>
              </a:spcBef>
              <a:spcAft>
                <a:spcPct val="0"/>
              </a:spcAft>
              <a:buChar char="»"/>
              <a:defRPr sz="120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eaLnBrk="1" fontAlgn="base" hangingPunct="1">
              <a:spcBef>
                <a:spcPct val="20000"/>
              </a:spcBef>
              <a:spcAft>
                <a:spcPct val="0"/>
              </a:spcAft>
              <a:buChar char="»"/>
              <a:defRPr sz="1400">
                <a:solidFill>
                  <a:srgbClr val="004080"/>
                </a:solidFill>
                <a:latin typeface="+mn-lt"/>
              </a:defRPr>
            </a:lvl6pPr>
            <a:lvl7pPr marL="2971800" indent="-228600" algn="l" rtl="0" eaLnBrk="1" fontAlgn="base" hangingPunct="1">
              <a:spcBef>
                <a:spcPct val="20000"/>
              </a:spcBef>
              <a:spcAft>
                <a:spcPct val="0"/>
              </a:spcAft>
              <a:buChar char="»"/>
              <a:defRPr sz="1400">
                <a:solidFill>
                  <a:srgbClr val="004080"/>
                </a:solidFill>
                <a:latin typeface="+mn-lt"/>
              </a:defRPr>
            </a:lvl7pPr>
            <a:lvl8pPr marL="3429000" indent="-228600" algn="l" rtl="0" eaLnBrk="1" fontAlgn="base" hangingPunct="1">
              <a:spcBef>
                <a:spcPct val="20000"/>
              </a:spcBef>
              <a:spcAft>
                <a:spcPct val="0"/>
              </a:spcAft>
              <a:buChar char="»"/>
              <a:defRPr sz="1400">
                <a:solidFill>
                  <a:srgbClr val="004080"/>
                </a:solidFill>
                <a:latin typeface="+mn-lt"/>
              </a:defRPr>
            </a:lvl8pPr>
            <a:lvl9pPr marL="3886200" indent="-228600" algn="l" rtl="0" eaLnBrk="1" fontAlgn="base" hangingPunct="1">
              <a:spcBef>
                <a:spcPct val="20000"/>
              </a:spcBef>
              <a:spcAft>
                <a:spcPct val="0"/>
              </a:spcAft>
              <a:buChar char="»"/>
              <a:defRPr sz="1400">
                <a:solidFill>
                  <a:srgbClr val="004080"/>
                </a:solidFill>
                <a:latin typeface="+mn-lt"/>
              </a:defRPr>
            </a:lvl9pPr>
          </a:lstStyle>
          <a:p>
            <a:pPr marL="0" indent="0">
              <a:buNone/>
            </a:pPr>
            <a:r>
              <a:rPr lang="en-US" kern="0" dirty="0" smtClean="0"/>
              <a:t>Mars </a:t>
            </a:r>
            <a:r>
              <a:rPr lang="en-US" kern="0" dirty="0"/>
              <a:t>Ascent System (MAS) consists of:</a:t>
            </a:r>
          </a:p>
          <a:p>
            <a:pPr marL="0" indent="0">
              <a:buNone/>
            </a:pPr>
            <a:endParaRPr lang="en-US" kern="0" dirty="0"/>
          </a:p>
          <a:p>
            <a:r>
              <a:rPr lang="en-US" kern="0" dirty="0"/>
              <a:t>Mars Ascent Vehicle (MAV)</a:t>
            </a:r>
          </a:p>
          <a:p>
            <a:pPr lvl="1"/>
            <a:r>
              <a:rPr lang="en-US" kern="0" dirty="0"/>
              <a:t>Two-stage (guided, unguided) solid motor vehicle</a:t>
            </a:r>
          </a:p>
          <a:p>
            <a:pPr lvl="1"/>
            <a:r>
              <a:rPr lang="en-US" kern="0" dirty="0"/>
              <a:t>Pyrotechnic stage separation</a:t>
            </a:r>
          </a:p>
          <a:p>
            <a:pPr lvl="1"/>
            <a:r>
              <a:rPr lang="en-US" kern="0" dirty="0"/>
              <a:t>Electrical-mechanical Thrust Vector Control (TVC) on 1</a:t>
            </a:r>
            <a:r>
              <a:rPr lang="en-US" kern="0" baseline="30000" dirty="0"/>
              <a:t>st</a:t>
            </a:r>
            <a:r>
              <a:rPr lang="en-US" kern="0" dirty="0"/>
              <a:t> stage</a:t>
            </a:r>
          </a:p>
          <a:p>
            <a:pPr lvl="1"/>
            <a:r>
              <a:rPr lang="en-US" kern="0" dirty="0"/>
              <a:t>2x Spin Motors and 2x De-spin motors on 2</a:t>
            </a:r>
            <a:r>
              <a:rPr lang="en-US" kern="0" baseline="30000" dirty="0"/>
              <a:t>nd</a:t>
            </a:r>
            <a:r>
              <a:rPr lang="en-US" kern="0" dirty="0"/>
              <a:t> stage, enabling spin stabilization</a:t>
            </a:r>
          </a:p>
          <a:p>
            <a:pPr lvl="1"/>
            <a:r>
              <a:rPr lang="en-US" kern="0" dirty="0"/>
              <a:t>Monopropellant Reaction Control System (RCS)</a:t>
            </a:r>
          </a:p>
          <a:p>
            <a:r>
              <a:rPr lang="en-US" kern="0" dirty="0"/>
              <a:t>MAV Payload Assembly (MPA)</a:t>
            </a:r>
          </a:p>
          <a:p>
            <a:pPr lvl="1"/>
            <a:r>
              <a:rPr lang="en-US" kern="0" dirty="0" err="1"/>
              <a:t>Ejectable</a:t>
            </a:r>
            <a:r>
              <a:rPr lang="en-US" kern="0" dirty="0"/>
              <a:t> fairing</a:t>
            </a:r>
          </a:p>
          <a:p>
            <a:pPr lvl="1"/>
            <a:r>
              <a:rPr lang="en-US" kern="0" dirty="0"/>
              <a:t>Orbital Sample (OS</a:t>
            </a:r>
            <a:r>
              <a:rPr lang="en-US" kern="0" dirty="0" smtClean="0"/>
              <a:t>)</a:t>
            </a:r>
          </a:p>
          <a:p>
            <a:r>
              <a:rPr lang="en-US" kern="0" dirty="0" smtClean="0"/>
              <a:t>Approximately 2.8m long, 50cm wide</a:t>
            </a:r>
            <a:endParaRPr lang="en-US" kern="0" dirty="0"/>
          </a:p>
          <a:p>
            <a:pPr lvl="2"/>
            <a:endParaRPr lang="en-US" kern="0" dirty="0"/>
          </a:p>
        </p:txBody>
      </p:sp>
      <p:pic>
        <p:nvPicPr>
          <p:cNvPr id="49" name="Picture 2" descr="image005">
            <a:extLst>
              <a:ext uri="{FF2B5EF4-FFF2-40B4-BE49-F238E27FC236}">
                <a16:creationId xmlns:a16="http://schemas.microsoft.com/office/drawing/2014/main" id="{017D68E3-4D63-43CC-8CA1-00BA9CCC41B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52873"/>
          <a:stretch/>
        </p:blipFill>
        <p:spPr bwMode="auto">
          <a:xfrm rot="16200000">
            <a:off x="-2014051" y="3056320"/>
            <a:ext cx="5302957" cy="119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57"/>
          <p:cNvPicPr>
            <a:picLocks noChangeAspect="1"/>
          </p:cNvPicPr>
          <p:nvPr/>
        </p:nvPicPr>
        <p:blipFill rotWithShape="1">
          <a:blip r:embed="rId6">
            <a:extLst>
              <a:ext uri="{BEBA8EAE-BF5A-486C-A8C5-ECC9F3942E4B}">
                <a14:imgProps xmlns:a14="http://schemas.microsoft.com/office/drawing/2010/main">
                  <a14:imgLayer r:embed="rId7">
                    <a14:imgEffect>
                      <a14:backgroundRemoval t="24651" b="86047" l="2980" r="97974">
                        <a14:foregroundMark x1="93504" y1="58372" x2="93504" y2="58372"/>
                        <a14:foregroundMark x1="95888" y1="58372" x2="95888" y2="58372"/>
                        <a14:foregroundMark x1="98033" y1="59070" x2="98033" y2="59070"/>
                        <a14:foregroundMark x1="83969" y1="59070" x2="83969" y2="59070"/>
                        <a14:foregroundMark x1="62336" y1="64651" x2="62336" y2="64651"/>
                        <a14:foregroundMark x1="41478" y1="66977" x2="41478" y2="66977"/>
                        <a14:foregroundMark x1="16448" y1="53721" x2="16448" y2="53721"/>
                        <a14:foregroundMark x1="14064" y1="61395" x2="14064" y2="61395"/>
                        <a14:foregroundMark x1="12872" y1="50698" x2="12872" y2="50698"/>
                        <a14:foregroundMark x1="7330" y1="67674" x2="7330" y2="67674"/>
                        <a14:foregroundMark x1="2980" y1="66047" x2="2980" y2="66047"/>
                        <a14:foregroundMark x1="19130" y1="86279" x2="19130" y2="86279"/>
                        <a14:foregroundMark x1="17878" y1="24651" x2="17878" y2="24651"/>
                        <a14:backgroundMark x1="8343" y1="84651" x2="8343" y2="84651"/>
                        <a14:backgroundMark x1="1132" y1="44419" x2="1132" y2="44419"/>
                      </a14:backgroundRemoval>
                    </a14:imgEffect>
                  </a14:imgLayer>
                </a14:imgProps>
              </a:ext>
            </a:extLst>
          </a:blip>
          <a:srcRect l="1431" t="19631" r="835" b="8330"/>
          <a:stretch/>
        </p:blipFill>
        <p:spPr>
          <a:xfrm rot="16200000">
            <a:off x="-529804" y="3648410"/>
            <a:ext cx="4247405" cy="802259"/>
          </a:xfrm>
          <a:prstGeom prst="rect">
            <a:avLst/>
          </a:prstGeom>
          <a:noFill/>
          <a:effectLst>
            <a:outerShdw blurRad="50800" dist="50800" dir="5400000" algn="ctr" rotWithShape="0">
              <a:schemeClr val="bg1"/>
            </a:outerShdw>
          </a:effectLst>
        </p:spPr>
      </p:pic>
      <p:pic>
        <p:nvPicPr>
          <p:cNvPr id="5" name="Picture 4"/>
          <p:cNvPicPr>
            <a:picLocks noChangeAspect="1"/>
          </p:cNvPicPr>
          <p:nvPr/>
        </p:nvPicPr>
        <p:blipFill>
          <a:blip r:embed="rId8">
            <a:extLst>
              <a:ext uri="{BEBA8EAE-BF5A-486C-A8C5-ECC9F3942E4B}">
                <a14:imgProps xmlns:a14="http://schemas.microsoft.com/office/drawing/2010/main">
                  <a14:imgLayer r:embed="rId9">
                    <a14:imgEffect>
                      <a14:backgroundRemoval t="5147" b="89706" l="9565" r="89565">
                        <a14:foregroundMark x1="35652" y1="18382" x2="35652" y2="18382"/>
                        <a14:foregroundMark x1="26957" y1="12500" x2="26957" y2="12500"/>
                        <a14:foregroundMark x1="22609" y1="5147" x2="22609" y2="5147"/>
                        <a14:foregroundMark x1="86957" y1="41912" x2="86957" y2="41912"/>
                        <a14:backgroundMark x1="86957" y1="14706" x2="86957" y2="14706"/>
                        <a14:backgroundMark x1="79130" y1="76471" x2="79130" y2="76471"/>
                        <a14:backgroundMark x1="17391" y1="73529" x2="17391" y2="73529"/>
                        <a14:backgroundMark x1="13913" y1="2206" x2="13913" y2="2206"/>
                        <a14:backgroundMark x1="76522" y1="2206" x2="76522" y2="2206"/>
                      </a14:backgroundRemoval>
                    </a14:imgEffect>
                  </a14:imgLayer>
                </a14:imgProps>
              </a:ext>
            </a:extLst>
          </a:blip>
          <a:stretch>
            <a:fillRect/>
          </a:stretch>
        </p:blipFill>
        <p:spPr>
          <a:xfrm>
            <a:off x="9873891" y="3747485"/>
            <a:ext cx="633043" cy="748642"/>
          </a:xfrm>
          <a:prstGeom prst="rect">
            <a:avLst/>
          </a:prstGeom>
        </p:spPr>
      </p:pic>
      <p:sp>
        <p:nvSpPr>
          <p:cNvPr id="20" name="TextBox 19"/>
          <p:cNvSpPr txBox="1"/>
          <p:nvPr/>
        </p:nvSpPr>
        <p:spPr>
          <a:xfrm>
            <a:off x="0" y="6596390"/>
            <a:ext cx="4572000" cy="246221"/>
          </a:xfrm>
          <a:prstGeom prst="rect">
            <a:avLst/>
          </a:prstGeom>
          <a:noFill/>
        </p:spPr>
        <p:txBody>
          <a:bodyPr wrap="square" rtlCol="0">
            <a:spAutoFit/>
          </a:bodyPr>
          <a:lstStyle/>
          <a:p>
            <a:r>
              <a:rPr lang="en-US" sz="1000" dirty="0" smtClean="0">
                <a:latin typeface="Arial" panose="020B0604020202020204" pitchFamily="34" charset="0"/>
                <a:cs typeface="Arial" panose="020B0604020202020204" pitchFamily="34" charset="0"/>
              </a:rPr>
              <a:t>Pre-decisional. Subject to change. For planning and discussion purposes only. </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7365144"/>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4294" y="1056640"/>
            <a:ext cx="6138490" cy="4958080"/>
          </a:xfrm>
        </p:spPr>
        <p:txBody>
          <a:bodyPr>
            <a:normAutofit lnSpcReduction="10000"/>
          </a:bodyPr>
          <a:lstStyle/>
          <a:p>
            <a:r>
              <a:rPr lang="en-US" dirty="0" smtClean="0"/>
              <a:t>Unique, first of its kind mission presents unique challenges</a:t>
            </a:r>
          </a:p>
          <a:p>
            <a:r>
              <a:rPr lang="en-US" dirty="0" smtClean="0"/>
              <a:t>Mass and power constrained, which also constrains computing power and resources</a:t>
            </a:r>
          </a:p>
          <a:p>
            <a:r>
              <a:rPr lang="en-US" dirty="0" smtClean="0"/>
              <a:t>Planetary missions present strict development schedules</a:t>
            </a:r>
          </a:p>
          <a:p>
            <a:r>
              <a:rPr lang="en-US" dirty="0" smtClean="0"/>
              <a:t>MAV operates as a payload to the Sample Return Lander</a:t>
            </a:r>
          </a:p>
          <a:p>
            <a:r>
              <a:rPr lang="en-US" dirty="0" smtClean="0"/>
              <a:t>Balance technical capability with meeting schedule – good enough, not perfect!</a:t>
            </a:r>
          </a:p>
          <a:p>
            <a:r>
              <a:rPr lang="en-US" dirty="0" smtClean="0"/>
              <a:t>Tailoring and efficient engineering approaches are necessary</a:t>
            </a:r>
          </a:p>
          <a:p>
            <a:endParaRPr lang="en-US" dirty="0"/>
          </a:p>
        </p:txBody>
      </p:sp>
      <p:sp>
        <p:nvSpPr>
          <p:cNvPr id="3" name="Title 2"/>
          <p:cNvSpPr>
            <a:spLocks noGrp="1"/>
          </p:cNvSpPr>
          <p:nvPr>
            <p:ph type="title"/>
          </p:nvPr>
        </p:nvSpPr>
        <p:spPr/>
        <p:txBody>
          <a:bodyPr/>
          <a:lstStyle/>
          <a:p>
            <a:r>
              <a:rPr lang="en-US" dirty="0" smtClean="0"/>
              <a:t>MAV Mission Design Constraints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0256" y="1941576"/>
            <a:ext cx="5129785" cy="2885504"/>
          </a:xfrm>
          <a:prstGeom prst="rect">
            <a:avLst/>
          </a:prstGeom>
        </p:spPr>
      </p:pic>
      <p:sp>
        <p:nvSpPr>
          <p:cNvPr id="5" name="TextBox 4"/>
          <p:cNvSpPr txBox="1"/>
          <p:nvPr/>
        </p:nvSpPr>
        <p:spPr>
          <a:xfrm>
            <a:off x="1693332" y="6091535"/>
            <a:ext cx="8405707" cy="461665"/>
          </a:xfrm>
          <a:prstGeom prst="rect">
            <a:avLst/>
          </a:prstGeom>
          <a:noFill/>
        </p:spPr>
        <p:txBody>
          <a:bodyPr wrap="square" rtlCol="0">
            <a:spAutoFit/>
          </a:bodyPr>
          <a:lstStyle/>
          <a:p>
            <a:pPr algn="ctr"/>
            <a:r>
              <a:rPr lang="en-US" sz="2400" b="1" i="1" dirty="0" smtClean="0">
                <a:latin typeface="Arial" panose="020B0604020202020204" pitchFamily="34" charset="0"/>
                <a:cs typeface="Arial" panose="020B0604020202020204" pitchFamily="34" charset="0"/>
              </a:rPr>
              <a:t>Collaboration and Risk Reduction are Keys to Success</a:t>
            </a:r>
            <a:endParaRPr lang="en-US" sz="24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089322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t="-1" b="4269"/>
          <a:stretch/>
        </p:blipFill>
        <p:spPr>
          <a:xfrm>
            <a:off x="559171" y="1926167"/>
            <a:ext cx="10839450" cy="1385993"/>
          </a:xfrm>
          <a:prstGeom prst="rect">
            <a:avLst/>
          </a:prstGeom>
        </p:spPr>
      </p:pic>
      <p:sp>
        <p:nvSpPr>
          <p:cNvPr id="6" name="Content Placeholder 1"/>
          <p:cNvSpPr txBox="1">
            <a:spLocks/>
          </p:cNvSpPr>
          <p:nvPr/>
        </p:nvSpPr>
        <p:spPr bwMode="auto">
          <a:xfrm>
            <a:off x="378134" y="3719500"/>
            <a:ext cx="11509066" cy="2279227"/>
          </a:xfrm>
          <a:prstGeom prst="rect">
            <a:avLst/>
          </a:prstGeom>
          <a:noFill/>
          <a:ln w="9525">
            <a:noFill/>
            <a:miter lim="800000"/>
            <a:headEnd/>
            <a:tailEnd/>
          </a:ln>
        </p:spPr>
        <p:txBody>
          <a:bodyPr vert="horz" wrap="square" lIns="64291" tIns="32146" rIns="64291" bIns="32146" numCol="1" anchor="t" anchorCtr="0" compatLnSpc="1">
            <a:prstTxWarp prst="textNoShape">
              <a:avLst/>
            </a:prstTxWarp>
            <a:normAutofit fontScale="92500" lnSpcReduction="20000"/>
          </a:bodyPr>
          <a:lstStyle>
            <a:lvl1pPr marL="257175" indent="-257175" algn="l" rtl="0" eaLnBrk="1" fontAlgn="base" hangingPunct="1">
              <a:spcBef>
                <a:spcPct val="20000"/>
              </a:spcBef>
              <a:spcAft>
                <a:spcPct val="0"/>
              </a:spcAft>
              <a:buSzPct val="100000"/>
              <a:buChar char="•"/>
              <a:defRPr sz="2400" baseline="0">
                <a:solidFill>
                  <a:schemeClr val="tx1"/>
                </a:solidFill>
                <a:latin typeface="Arial" pitchFamily="34" charset="0"/>
                <a:ea typeface="ＭＳ Ｐゴシック" charset="0"/>
                <a:cs typeface="Arial" pitchFamily="34" charset="0"/>
              </a:defRPr>
            </a:lvl1pPr>
            <a:lvl2pPr marL="803520" indent="-303552" algn="l" rtl="0" eaLnBrk="1" fontAlgn="base" hangingPunct="1">
              <a:spcBef>
                <a:spcPct val="20000"/>
              </a:spcBef>
              <a:spcAft>
                <a:spcPct val="0"/>
              </a:spcAft>
              <a:buSzPct val="100000"/>
              <a:buFont typeface="Arial" panose="020B0604020202020204" pitchFamily="34" charset="0"/>
              <a:buChar char="̶"/>
              <a:defRPr sz="2200">
                <a:solidFill>
                  <a:schemeClr val="tx1"/>
                </a:solidFill>
                <a:latin typeface="Arial" pitchFamily="34" charset="0"/>
                <a:ea typeface="ＭＳ Ｐゴシック" charset="-128"/>
                <a:cs typeface="Arial" pitchFamily="34" charset="0"/>
              </a:defRPr>
            </a:lvl2pPr>
            <a:lvl3pPr marL="1083637" indent="-271188" algn="l" rtl="0" eaLnBrk="1" fontAlgn="base" hangingPunct="1">
              <a:spcBef>
                <a:spcPct val="20000"/>
              </a:spcBef>
              <a:spcAft>
                <a:spcPct val="0"/>
              </a:spcAft>
              <a:buSzPct val="100000"/>
              <a:buFont typeface="Wingdings" panose="05000000000000000000" pitchFamily="2" charset="2"/>
              <a:buChar char="§"/>
              <a:defRPr sz="2000">
                <a:solidFill>
                  <a:schemeClr val="tx1"/>
                </a:solidFill>
                <a:latin typeface="Arial" pitchFamily="34" charset="0"/>
                <a:ea typeface="ＭＳ Ｐゴシック" charset="-128"/>
                <a:cs typeface="Arial" pitchFamily="34" charset="0"/>
              </a:defRPr>
            </a:lvl3pPr>
            <a:lvl4pPr marL="1374911" indent="-249983" algn="l" rtl="0" eaLnBrk="1" fontAlgn="base" hangingPunct="1">
              <a:spcBef>
                <a:spcPct val="20000"/>
              </a:spcBef>
              <a:spcAft>
                <a:spcPct val="0"/>
              </a:spcAft>
              <a:buSzPct val="100000"/>
              <a:buFont typeface="Courier New" panose="02070309020205020404" pitchFamily="49" charset="0"/>
              <a:buChar char="o"/>
              <a:defRPr sz="1800">
                <a:solidFill>
                  <a:schemeClr val="tx1"/>
                </a:solidFill>
                <a:latin typeface="Arial" pitchFamily="34" charset="0"/>
                <a:ea typeface="ＭＳ Ｐゴシック" charset="-128"/>
                <a:cs typeface="Arial" pitchFamily="34" charset="0"/>
              </a:defRPr>
            </a:lvl4pPr>
            <a:lvl5pPr marL="1676231" indent="-238825" algn="l" rtl="0" eaLnBrk="1" fontAlgn="base" hangingPunct="1">
              <a:spcBef>
                <a:spcPct val="20000"/>
              </a:spcBef>
              <a:spcAft>
                <a:spcPct val="0"/>
              </a:spcAft>
              <a:buSzPct val="100000"/>
              <a:buFont typeface="Arial" panose="020B0604020202020204" pitchFamily="34" charset="0"/>
              <a:buChar char="•"/>
              <a:defRPr sz="1600">
                <a:solidFill>
                  <a:schemeClr val="tx1"/>
                </a:solidFill>
                <a:latin typeface="Arial" pitchFamily="34" charset="0"/>
                <a:ea typeface="ＭＳ Ｐゴシック" charset="-128"/>
                <a:cs typeface="Arial" pitchFamily="34" charset="0"/>
              </a:defRPr>
            </a:lvl5pPr>
            <a:lvl6pPr marL="1885950" indent="-171450" algn="l" rtl="0" eaLnBrk="1" fontAlgn="base" hangingPunct="1">
              <a:spcBef>
                <a:spcPct val="20000"/>
              </a:spcBef>
              <a:spcAft>
                <a:spcPct val="0"/>
              </a:spcAft>
              <a:buChar char="»"/>
              <a:defRPr sz="1050">
                <a:solidFill>
                  <a:srgbClr val="004080"/>
                </a:solidFill>
                <a:latin typeface="+mn-lt"/>
              </a:defRPr>
            </a:lvl6pPr>
            <a:lvl7pPr marL="2228850" indent="-171450" algn="l" rtl="0" eaLnBrk="1" fontAlgn="base" hangingPunct="1">
              <a:spcBef>
                <a:spcPct val="20000"/>
              </a:spcBef>
              <a:spcAft>
                <a:spcPct val="0"/>
              </a:spcAft>
              <a:buChar char="»"/>
              <a:defRPr sz="1050">
                <a:solidFill>
                  <a:srgbClr val="004080"/>
                </a:solidFill>
                <a:latin typeface="+mn-lt"/>
              </a:defRPr>
            </a:lvl7pPr>
            <a:lvl8pPr marL="2571750" indent="-171450" algn="l" rtl="0" eaLnBrk="1" fontAlgn="base" hangingPunct="1">
              <a:spcBef>
                <a:spcPct val="20000"/>
              </a:spcBef>
              <a:spcAft>
                <a:spcPct val="0"/>
              </a:spcAft>
              <a:buChar char="»"/>
              <a:defRPr sz="1050">
                <a:solidFill>
                  <a:srgbClr val="004080"/>
                </a:solidFill>
                <a:latin typeface="+mn-lt"/>
              </a:defRPr>
            </a:lvl8pPr>
            <a:lvl9pPr marL="2914650" indent="-171450" algn="l" rtl="0" eaLnBrk="1" fontAlgn="base" hangingPunct="1">
              <a:spcBef>
                <a:spcPct val="20000"/>
              </a:spcBef>
              <a:spcAft>
                <a:spcPct val="0"/>
              </a:spcAft>
              <a:buChar char="»"/>
              <a:defRPr sz="1050">
                <a:solidFill>
                  <a:srgbClr val="004080"/>
                </a:solidFill>
                <a:latin typeface="+mn-lt"/>
              </a:defRPr>
            </a:lvl9pPr>
          </a:lstStyle>
          <a:p>
            <a:r>
              <a:rPr lang="en-US" kern="0" dirty="0" smtClean="0"/>
              <a:t>Early software development efforts occurred under MSFC Technology Innovation Program during Pre-Pre-Phase A</a:t>
            </a:r>
          </a:p>
          <a:p>
            <a:pPr lvl="1"/>
            <a:r>
              <a:rPr lang="en-US" kern="0" dirty="0" smtClean="0"/>
              <a:t>Assessed </a:t>
            </a:r>
            <a:r>
              <a:rPr lang="en-US" kern="0" dirty="0" err="1" smtClean="0"/>
              <a:t>cFS</a:t>
            </a:r>
            <a:r>
              <a:rPr lang="en-US" kern="0" dirty="0" smtClean="0"/>
              <a:t> framework for feasibility of use on mission</a:t>
            </a:r>
          </a:p>
          <a:p>
            <a:pPr lvl="1"/>
            <a:r>
              <a:rPr lang="en-US" kern="0" dirty="0" smtClean="0"/>
              <a:t>Allowed team to come up to speed on mission and </a:t>
            </a:r>
            <a:r>
              <a:rPr lang="en-US" kern="0" dirty="0" err="1" smtClean="0"/>
              <a:t>cFS</a:t>
            </a:r>
            <a:r>
              <a:rPr lang="en-US" kern="0" dirty="0" smtClean="0"/>
              <a:t> framework</a:t>
            </a:r>
          </a:p>
          <a:p>
            <a:r>
              <a:rPr lang="en-US" dirty="0"/>
              <a:t>Provided software-focused </a:t>
            </a:r>
            <a:r>
              <a:rPr lang="en-US" dirty="0" smtClean="0"/>
              <a:t>considerations and notional architecture definition for </a:t>
            </a:r>
            <a:r>
              <a:rPr lang="en-US" dirty="0"/>
              <a:t>multi-disciplinary design and feasibility </a:t>
            </a:r>
            <a:r>
              <a:rPr lang="en-US" dirty="0" smtClean="0"/>
              <a:t>studies during Preliminary Architecture Assessment</a:t>
            </a:r>
            <a:endParaRPr lang="en-US" dirty="0"/>
          </a:p>
          <a:p>
            <a:r>
              <a:rPr lang="en-US" kern="0" dirty="0" smtClean="0"/>
              <a:t>Transition to Phase A in December 2020 with a working prototype </a:t>
            </a:r>
          </a:p>
          <a:p>
            <a:endParaRPr lang="en-US" kern="0" dirty="0"/>
          </a:p>
        </p:txBody>
      </p:sp>
      <p:sp>
        <p:nvSpPr>
          <p:cNvPr id="7" name="Down Arrow 6"/>
          <p:cNvSpPr/>
          <p:nvPr/>
        </p:nvSpPr>
        <p:spPr bwMode="auto">
          <a:xfrm>
            <a:off x="3122507" y="1446742"/>
            <a:ext cx="291253" cy="510540"/>
          </a:xfrm>
          <a:prstGeom prst="downArrow">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Narrow" pitchFamily="34" charset="0"/>
            </a:endParaRPr>
          </a:p>
        </p:txBody>
      </p:sp>
      <p:sp>
        <p:nvSpPr>
          <p:cNvPr id="8" name="Down Arrow 7"/>
          <p:cNvSpPr/>
          <p:nvPr/>
        </p:nvSpPr>
        <p:spPr bwMode="auto">
          <a:xfrm>
            <a:off x="1549586" y="1468542"/>
            <a:ext cx="291253" cy="510540"/>
          </a:xfrm>
          <a:prstGeom prst="downArrow">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Narrow" pitchFamily="34" charset="0"/>
            </a:endParaRPr>
          </a:p>
        </p:txBody>
      </p:sp>
      <p:sp>
        <p:nvSpPr>
          <p:cNvPr id="9" name="TextBox 8"/>
          <p:cNvSpPr txBox="1"/>
          <p:nvPr/>
        </p:nvSpPr>
        <p:spPr>
          <a:xfrm>
            <a:off x="960306" y="1055681"/>
            <a:ext cx="880533" cy="646331"/>
          </a:xfrm>
          <a:prstGeom prst="rect">
            <a:avLst/>
          </a:prstGeom>
          <a:noFill/>
        </p:spPr>
        <p:txBody>
          <a:bodyPr wrap="square" rtlCol="0">
            <a:spAutoFit/>
          </a:bodyPr>
          <a:lstStyle/>
          <a:p>
            <a:r>
              <a:rPr lang="en-US" sz="1200" dirty="0" smtClean="0"/>
              <a:t>Software Dev Started</a:t>
            </a:r>
            <a:endParaRPr lang="en-US" sz="1200" dirty="0"/>
          </a:p>
        </p:txBody>
      </p:sp>
      <p:sp>
        <p:nvSpPr>
          <p:cNvPr id="10" name="TextBox 9"/>
          <p:cNvSpPr txBox="1"/>
          <p:nvPr/>
        </p:nvSpPr>
        <p:spPr>
          <a:xfrm>
            <a:off x="2390987" y="1113251"/>
            <a:ext cx="880533" cy="461665"/>
          </a:xfrm>
          <a:prstGeom prst="rect">
            <a:avLst/>
          </a:prstGeom>
          <a:noFill/>
        </p:spPr>
        <p:txBody>
          <a:bodyPr wrap="square" rtlCol="0">
            <a:spAutoFit/>
          </a:bodyPr>
          <a:lstStyle/>
          <a:p>
            <a:r>
              <a:rPr lang="en-US" sz="1200" dirty="0" smtClean="0"/>
              <a:t>Where We Are Now</a:t>
            </a:r>
            <a:endParaRPr lang="en-US" sz="1200" dirty="0"/>
          </a:p>
        </p:txBody>
      </p:sp>
      <p:sp>
        <p:nvSpPr>
          <p:cNvPr id="11" name="TextBox 10"/>
          <p:cNvSpPr txBox="1"/>
          <p:nvPr/>
        </p:nvSpPr>
        <p:spPr>
          <a:xfrm>
            <a:off x="1341119" y="6100617"/>
            <a:ext cx="9069495" cy="461665"/>
          </a:xfrm>
          <a:prstGeom prst="rect">
            <a:avLst/>
          </a:prstGeom>
          <a:noFill/>
        </p:spPr>
        <p:txBody>
          <a:bodyPr wrap="square" rtlCol="0">
            <a:spAutoFit/>
          </a:bodyPr>
          <a:lstStyle/>
          <a:p>
            <a:pPr algn="ctr"/>
            <a:r>
              <a:rPr lang="en-US" sz="2400" b="1" i="1" dirty="0" smtClean="0">
                <a:latin typeface="Arial" panose="020B0604020202020204" pitchFamily="34" charset="0"/>
                <a:cs typeface="Arial" panose="020B0604020202020204" pitchFamily="34" charset="0"/>
              </a:rPr>
              <a:t>MAV Software Development began during Conceptual Design</a:t>
            </a:r>
            <a:endParaRPr lang="en-US" sz="2400" b="1" i="1" dirty="0">
              <a:latin typeface="Arial" panose="020B0604020202020204" pitchFamily="34" charset="0"/>
              <a:cs typeface="Arial" panose="020B0604020202020204" pitchFamily="34" charset="0"/>
            </a:endParaRPr>
          </a:p>
        </p:txBody>
      </p:sp>
      <p:sp>
        <p:nvSpPr>
          <p:cNvPr id="12" name="Down Arrow 11"/>
          <p:cNvSpPr/>
          <p:nvPr/>
        </p:nvSpPr>
        <p:spPr bwMode="auto">
          <a:xfrm>
            <a:off x="3857413" y="1446637"/>
            <a:ext cx="291253" cy="510540"/>
          </a:xfrm>
          <a:prstGeom prst="downArrow">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Narrow" pitchFamily="34" charset="0"/>
            </a:endParaRPr>
          </a:p>
        </p:txBody>
      </p:sp>
      <p:sp>
        <p:nvSpPr>
          <p:cNvPr id="13" name="TextBox 12"/>
          <p:cNvSpPr txBox="1"/>
          <p:nvPr/>
        </p:nvSpPr>
        <p:spPr>
          <a:xfrm>
            <a:off x="4109457" y="1113250"/>
            <a:ext cx="1160196" cy="461665"/>
          </a:xfrm>
          <a:prstGeom prst="rect">
            <a:avLst/>
          </a:prstGeom>
          <a:noFill/>
        </p:spPr>
        <p:txBody>
          <a:bodyPr wrap="square" rtlCol="0">
            <a:spAutoFit/>
          </a:bodyPr>
          <a:lstStyle/>
          <a:p>
            <a:r>
              <a:rPr lang="en-US" sz="1200" dirty="0" smtClean="0"/>
              <a:t>Software Dev Typically Starts</a:t>
            </a:r>
            <a:endParaRPr lang="en-US" sz="1200" dirty="0"/>
          </a:p>
        </p:txBody>
      </p:sp>
      <p:sp>
        <p:nvSpPr>
          <p:cNvPr id="14" name="Title 13"/>
          <p:cNvSpPr>
            <a:spLocks noGrp="1"/>
          </p:cNvSpPr>
          <p:nvPr>
            <p:ph type="title"/>
          </p:nvPr>
        </p:nvSpPr>
        <p:spPr/>
        <p:txBody>
          <a:bodyPr/>
          <a:lstStyle/>
          <a:p>
            <a:r>
              <a:rPr lang="en-US" dirty="0" smtClean="0"/>
              <a:t>NASA Typical Project Lifecycle</a:t>
            </a:r>
            <a:endParaRPr lang="en-US" dirty="0"/>
          </a:p>
        </p:txBody>
      </p:sp>
    </p:spTree>
    <p:extLst>
      <p:ext uri="{BB962C8B-B14F-4D97-AF65-F5344CB8AC3E}">
        <p14:creationId xmlns:p14="http://schemas.microsoft.com/office/powerpoint/2010/main" val="410207860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4294" y="115156"/>
            <a:ext cx="12283258" cy="646844"/>
          </a:xfrm>
        </p:spPr>
        <p:txBody>
          <a:bodyPr>
            <a:normAutofit/>
          </a:bodyPr>
          <a:lstStyle/>
          <a:p>
            <a:r>
              <a:rPr lang="en-US" dirty="0" smtClean="0"/>
              <a:t>MAV </a:t>
            </a:r>
            <a:r>
              <a:rPr lang="en-US" dirty="0"/>
              <a:t>First Stage </a:t>
            </a:r>
            <a:r>
              <a:rPr lang="en-US" dirty="0" smtClean="0"/>
              <a:t>Flight Software Notional Architecture</a:t>
            </a:r>
            <a:endParaRPr lang="en-US" dirty="0"/>
          </a:p>
        </p:txBody>
      </p:sp>
      <p:sp>
        <p:nvSpPr>
          <p:cNvPr id="4" name="TextBox 3"/>
          <p:cNvSpPr txBox="1"/>
          <p:nvPr/>
        </p:nvSpPr>
        <p:spPr>
          <a:xfrm>
            <a:off x="0" y="6596390"/>
            <a:ext cx="4572000" cy="246221"/>
          </a:xfrm>
          <a:prstGeom prst="rect">
            <a:avLst/>
          </a:prstGeom>
          <a:noFill/>
        </p:spPr>
        <p:txBody>
          <a:bodyPr wrap="square" rtlCol="0">
            <a:spAutoFit/>
          </a:bodyPr>
          <a:lstStyle/>
          <a:p>
            <a:r>
              <a:rPr lang="en-US" sz="1000" dirty="0" smtClean="0">
                <a:latin typeface="Arial" panose="020B0604020202020204" pitchFamily="34" charset="0"/>
                <a:cs typeface="Arial" panose="020B0604020202020204" pitchFamily="34" charset="0"/>
              </a:rPr>
              <a:t>Pre-decisional. Subject to change. For planning and discussion purposes only. </a:t>
            </a:r>
            <a:endParaRPr lang="en-US" sz="10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7272" y="1068793"/>
            <a:ext cx="7245347" cy="5142038"/>
          </a:xfrm>
          <a:prstGeom prst="rect">
            <a:avLst/>
          </a:prstGeom>
        </p:spPr>
      </p:pic>
    </p:spTree>
    <p:extLst>
      <p:ext uri="{BB962C8B-B14F-4D97-AF65-F5344CB8AC3E}">
        <p14:creationId xmlns:p14="http://schemas.microsoft.com/office/powerpoint/2010/main" val="13830759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4294" y="1024128"/>
            <a:ext cx="7104706" cy="5638800"/>
          </a:xfrm>
        </p:spPr>
        <p:txBody>
          <a:bodyPr>
            <a:normAutofit fontScale="92500"/>
          </a:bodyPr>
          <a:lstStyle/>
          <a:p>
            <a:r>
              <a:rPr lang="en-US" dirty="0" smtClean="0"/>
              <a:t>Early prototyping and planning efforts</a:t>
            </a:r>
          </a:p>
          <a:p>
            <a:r>
              <a:rPr lang="en-US" dirty="0" smtClean="0"/>
              <a:t>Adopted a modified Agile Scrum process from day 1:</a:t>
            </a:r>
          </a:p>
          <a:p>
            <a:pPr lvl="1"/>
            <a:r>
              <a:rPr lang="en-US" dirty="0" smtClean="0"/>
              <a:t>2-4 </a:t>
            </a:r>
            <a:r>
              <a:rPr lang="en-US" dirty="0"/>
              <a:t>week sprints</a:t>
            </a:r>
          </a:p>
          <a:p>
            <a:pPr lvl="1"/>
            <a:r>
              <a:rPr lang="en-US" dirty="0"/>
              <a:t>Tag ups </a:t>
            </a:r>
            <a:r>
              <a:rPr lang="en-US" dirty="0" smtClean="0"/>
              <a:t>4 </a:t>
            </a:r>
            <a:r>
              <a:rPr lang="en-US" dirty="0"/>
              <a:t>days / </a:t>
            </a:r>
            <a:r>
              <a:rPr lang="en-US" dirty="0" smtClean="0"/>
              <a:t>week, with one via email on Fridays</a:t>
            </a:r>
            <a:endParaRPr lang="en-US" dirty="0"/>
          </a:p>
          <a:p>
            <a:pPr lvl="1"/>
            <a:r>
              <a:rPr lang="en-US" dirty="0" smtClean="0"/>
              <a:t>Bi-weekly retrospectives and planning</a:t>
            </a:r>
          </a:p>
          <a:p>
            <a:pPr lvl="1"/>
            <a:r>
              <a:rPr lang="en-US" dirty="0" smtClean="0"/>
              <a:t>Monthly </a:t>
            </a:r>
            <a:r>
              <a:rPr lang="en-US" dirty="0"/>
              <a:t>sprint </a:t>
            </a:r>
            <a:r>
              <a:rPr lang="en-US" dirty="0" smtClean="0"/>
              <a:t>reviews</a:t>
            </a:r>
            <a:endParaRPr lang="en-US" dirty="0"/>
          </a:p>
          <a:p>
            <a:r>
              <a:rPr lang="en-US" dirty="0" smtClean="0"/>
              <a:t>Integrated Requirements, Design, and Test team</a:t>
            </a:r>
          </a:p>
          <a:p>
            <a:r>
              <a:rPr lang="en-US" dirty="0" smtClean="0"/>
              <a:t>Regular interface with Mission and Fault Management and Guidance, Navigation, and Control teams</a:t>
            </a:r>
          </a:p>
          <a:p>
            <a:r>
              <a:rPr lang="en-US" dirty="0" smtClean="0"/>
              <a:t>Review and implement lessons learned from previous projects</a:t>
            </a:r>
          </a:p>
          <a:p>
            <a:r>
              <a:rPr lang="en-US" dirty="0" smtClean="0"/>
              <a:t>Leverage the work that team members working other projects are doing if there is overlap (i.e. tool assessments)</a:t>
            </a:r>
          </a:p>
          <a:p>
            <a:endParaRPr lang="en-US" dirty="0" smtClean="0"/>
          </a:p>
          <a:p>
            <a:endParaRPr lang="en-US" dirty="0" smtClean="0"/>
          </a:p>
          <a:p>
            <a:endParaRPr lang="en-US" dirty="0"/>
          </a:p>
        </p:txBody>
      </p:sp>
      <p:sp>
        <p:nvSpPr>
          <p:cNvPr id="3" name="Title 2"/>
          <p:cNvSpPr>
            <a:spLocks noGrp="1"/>
          </p:cNvSpPr>
          <p:nvPr>
            <p:ph type="title"/>
          </p:nvPr>
        </p:nvSpPr>
        <p:spPr/>
        <p:txBody>
          <a:bodyPr>
            <a:normAutofit fontScale="90000"/>
          </a:bodyPr>
          <a:lstStyle/>
          <a:p>
            <a:r>
              <a:rPr lang="en-US" dirty="0" smtClean="0"/>
              <a:t>MAV Software Development Approach	</a:t>
            </a:r>
            <a:endParaRPr lang="en-US" dirty="0"/>
          </a:p>
        </p:txBody>
      </p:sp>
      <p:pic>
        <p:nvPicPr>
          <p:cNvPr id="8" name="Picture 7"/>
          <p:cNvPicPr>
            <a:picLocks noChangeAspect="1"/>
          </p:cNvPicPr>
          <p:nvPr/>
        </p:nvPicPr>
        <p:blipFill>
          <a:blip r:embed="rId3"/>
          <a:stretch>
            <a:fillRect/>
          </a:stretch>
        </p:blipFill>
        <p:spPr>
          <a:xfrm>
            <a:off x="7373294" y="1676400"/>
            <a:ext cx="4263225" cy="2771639"/>
          </a:xfrm>
          <a:prstGeom prst="rect">
            <a:avLst/>
          </a:prstGeom>
        </p:spPr>
      </p:pic>
      <p:sp>
        <p:nvSpPr>
          <p:cNvPr id="5" name="TextBox 4"/>
          <p:cNvSpPr txBox="1"/>
          <p:nvPr/>
        </p:nvSpPr>
        <p:spPr>
          <a:xfrm>
            <a:off x="1693332" y="6210345"/>
            <a:ext cx="8405707" cy="461665"/>
          </a:xfrm>
          <a:prstGeom prst="rect">
            <a:avLst/>
          </a:prstGeom>
          <a:noFill/>
        </p:spPr>
        <p:txBody>
          <a:bodyPr wrap="square" rtlCol="0">
            <a:spAutoFit/>
          </a:bodyPr>
          <a:lstStyle/>
          <a:p>
            <a:pPr algn="ctr"/>
            <a:r>
              <a:rPr lang="en-US" sz="2400" b="1" i="1" dirty="0" smtClean="0">
                <a:latin typeface="Arial" panose="020B0604020202020204" pitchFamily="34" charset="0"/>
                <a:cs typeface="Arial" panose="020B0604020202020204" pitchFamily="34" charset="0"/>
              </a:rPr>
              <a:t>Continuous Process Improvement since Day One</a:t>
            </a:r>
            <a:endParaRPr lang="en-US" sz="24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9716576"/>
      </p:ext>
    </p:extLst>
  </p:cSld>
  <p:clrMapOvr>
    <a:masterClrMapping/>
  </p:clrMapOvr>
  <p:transition/>
</p:sld>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JPL-MFO">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accent1"/>
          </a:solidFill>
          <a:prstDash val="solid"/>
          <a:round/>
          <a:headEnd type="none" w="med" len="med"/>
          <a:tailEnd type="none" w="med" len="med"/>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1200" b="0" i="0" u="none" strike="noStrike" cap="none" normalizeH="0" baseline="0" dirty="0" smtClean="0">
            <a:ln>
              <a:noFill/>
            </a:ln>
            <a:solidFill>
              <a:schemeClr val="tx1"/>
            </a:solidFill>
            <a:effectLst/>
            <a:latin typeface="Arial Narrow" pitchFamily="34" charset="0"/>
          </a:defRPr>
        </a:defPPr>
      </a:lstStyle>
    </a:spDef>
    <a:lnDef>
      <a:spPr bwMode="auto">
        <a:noFill/>
        <a:ln w="25400" cap="flat" cmpd="sng" algn="ctr">
          <a:solidFill>
            <a:schemeClr val="accent1"/>
          </a:solidFill>
          <a:prstDash val="solid"/>
          <a:round/>
          <a:headEnd type="none" w="med" len="med"/>
          <a:tailEnd type="none" w="med" len="med"/>
        </a:ln>
        <a:effectLst/>
      </a:spPr>
      <a:bodyPr/>
      <a:lstStyle/>
    </a:lnDef>
  </a:objectDefaults>
  <a:extraClrSchemeLst>
    <a:extraClrScheme>
      <a:clrScheme name="MSL_CDR_PPT_Template_V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SL_CDR_PPT_Template_V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SL_CDR_PPT_Template_V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SL_CDR_PPT_Template_V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SL_CDR_PPT_Template_V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SL_CDR_PPT_Template_V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SL_CDR_PPT_Template_V5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SL_CDR_PPT_Template_V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SL_CDR_PPT_Template_V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SL_CDR_PPT_Template_V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SL_CDR_PPT_Template_V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SL_CDR_PPT_Template_V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asic">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Helvetica Neue"/>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JPL-MFO">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accent1"/>
          </a:solidFill>
          <a:prstDash val="solid"/>
          <a:round/>
          <a:headEnd type="none" w="med" len="med"/>
          <a:tailEnd type="none" w="med" len="med"/>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1200" b="0" i="0" u="none" strike="noStrike" cap="none" normalizeH="0" baseline="0" dirty="0" smtClean="0">
            <a:ln>
              <a:noFill/>
            </a:ln>
            <a:solidFill>
              <a:schemeClr val="tx1"/>
            </a:solidFill>
            <a:effectLst/>
            <a:latin typeface="Arial Narrow" pitchFamily="34" charset="0"/>
          </a:defRPr>
        </a:defPPr>
      </a:lstStyle>
    </a:spDef>
    <a:lnDef>
      <a:spPr bwMode="auto">
        <a:noFill/>
        <a:ln w="25400" cap="flat" cmpd="sng" algn="ctr">
          <a:solidFill>
            <a:schemeClr val="accent1"/>
          </a:solidFill>
          <a:prstDash val="solid"/>
          <a:round/>
          <a:headEnd type="none" w="med" len="med"/>
          <a:tailEnd type="none" w="med" len="med"/>
        </a:ln>
        <a:effectLst/>
      </a:spPr>
      <a:bodyPr/>
      <a:lstStyle/>
    </a:lnDef>
  </a:objectDefaults>
  <a:extraClrSchemeLst>
    <a:extraClrScheme>
      <a:clrScheme name="MSL_CDR_PPT_Template_V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SL_CDR_PPT_Template_V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SL_CDR_PPT_Template_V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SL_CDR_PPT_Template_V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SL_CDR_PPT_Template_V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SL_CDR_PPT_Template_V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SL_CDR_PPT_Template_V5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SL_CDR_PPT_Template_V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SL_CDR_PPT_Template_V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SL_CDR_PPT_Template_V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SL_CDR_PPT_Template_V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SL_CDR_PPT_Template_V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EVPeerReviewTemplate" id="{F4814E63-A97B-6744-9469-131007F4224B}" vid="{33536D7A-73E6-434D-9D4E-BAF61622CF5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ce204e60-067e-4038-94f2-854b39719b5c">4SDW4C4EAYDZ-240-10962</_dlc_DocId>
    <_dlc_DocIdUrl xmlns="ce204e60-067e-4038-94f2-854b39719b5c">
      <Url>https://sharepoint.msfc.nasa.gov/sites/sciencetech/ST20/MAV/_layouts/15/DocIdRedir.aspx?ID=4SDW4C4EAYDZ-240-10962</Url>
      <Description>4SDW4C4EAYDZ-240-10962</Description>
    </_dlc_DocIdUrl>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A4C9F5C73DABA34E893AF03DB4D3914E" ma:contentTypeVersion="8" ma:contentTypeDescription="Create a new document." ma:contentTypeScope="" ma:versionID="5cf8075303e5a7efd7dd51e1c75fb95f">
  <xsd:schema xmlns:xsd="http://www.w3.org/2001/XMLSchema" xmlns:xs="http://www.w3.org/2001/XMLSchema" xmlns:p="http://schemas.microsoft.com/office/2006/metadata/properties" xmlns:ns1="http://schemas.microsoft.com/sharepoint/v3" xmlns:ns2="ce204e60-067e-4038-94f2-854b39719b5c" xmlns:ns3="3f1e7afc-562e-4f22-ab96-6e0a4fb11dcb" targetNamespace="http://schemas.microsoft.com/office/2006/metadata/properties" ma:root="true" ma:fieldsID="7ebd170916ef3b635e2d53d9b9677a84" ns1:_="" ns2:_="" ns3:_="">
    <xsd:import namespace="http://schemas.microsoft.com/sharepoint/v3"/>
    <xsd:import namespace="ce204e60-067e-4038-94f2-854b39719b5c"/>
    <xsd:import namespace="3f1e7afc-562e-4f22-ab96-6e0a4fb11dcb"/>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Scheduling Start Date" ma:description="Scheduling Start Date is a site column created by the Publishing feature. It is used to specify the date and time on which this page will first appear to site visitors." ma:internalName="PublishingStartDate" ma:readOnly="false">
      <xsd:simpleType>
        <xsd:restriction base="dms:Unknown"/>
      </xsd:simpleType>
    </xsd:element>
    <xsd:element name="PublishingExpirationDate" ma:index="12"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e204e60-067e-4038-94f2-854b39719b5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3f1e7afc-562e-4f22-ab96-6e0a4fb11dcb"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5F10873-67D7-4525-BE71-CBF3C24491DA}">
  <ds:schemaRefs>
    <ds:schemaRef ds:uri="http://schemas.microsoft.com/sharepoint/v3/contenttype/forms"/>
  </ds:schemaRefs>
</ds:datastoreItem>
</file>

<file path=customXml/itemProps2.xml><?xml version="1.0" encoding="utf-8"?>
<ds:datastoreItem xmlns:ds="http://schemas.openxmlformats.org/officeDocument/2006/customXml" ds:itemID="{D4A5AE82-807F-4884-A0D8-D2B7215239FE}">
  <ds:schemaRefs>
    <ds:schemaRef ds:uri="http://purl.org/dc/terms/"/>
    <ds:schemaRef ds:uri="http://schemas.openxmlformats.org/package/2006/metadata/core-properties"/>
    <ds:schemaRef ds:uri="ce204e60-067e-4038-94f2-854b39719b5c"/>
    <ds:schemaRef ds:uri="http://schemas.microsoft.com/office/2006/documentManagement/types"/>
    <ds:schemaRef ds:uri="3f1e7afc-562e-4f22-ab96-6e0a4fb11dcb"/>
    <ds:schemaRef ds:uri="http://purl.org/dc/elements/1.1/"/>
    <ds:schemaRef ds:uri="http://schemas.microsoft.com/office/2006/metadata/properties"/>
    <ds:schemaRef ds:uri="http://schemas.microsoft.com/sharepoint/v3"/>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367B8DE5-C0F1-477F-B682-E9592E091EEC}">
  <ds:schemaRefs>
    <ds:schemaRef ds:uri="http://schemas.microsoft.com/sharepoint/events"/>
  </ds:schemaRefs>
</ds:datastoreItem>
</file>

<file path=customXml/itemProps4.xml><?xml version="1.0" encoding="utf-8"?>
<ds:datastoreItem xmlns:ds="http://schemas.openxmlformats.org/officeDocument/2006/customXml" ds:itemID="{B866E4E4-558A-459B-A3FD-7B9F1DF137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e204e60-067e-4038-94f2-854b39719b5c"/>
    <ds:schemaRef ds:uri="3f1e7afc-562e-4f22-ab96-6e0a4fb11d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95405</TotalTime>
  <Words>960</Words>
  <Application>Microsoft Office PowerPoint</Application>
  <PresentationFormat>Widescreen</PresentationFormat>
  <Paragraphs>185</Paragraphs>
  <Slides>14</Slides>
  <Notes>2</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14</vt:i4>
      </vt:variant>
    </vt:vector>
  </HeadingPairs>
  <TitlesOfParts>
    <vt:vector size="33" baseType="lpstr">
      <vt:lpstr>MS PGothic</vt:lpstr>
      <vt:lpstr>MS PGothic</vt:lpstr>
      <vt:lpstr>55 Helvetica Roman</vt:lpstr>
      <vt:lpstr>Arial</vt:lpstr>
      <vt:lpstr>Arial Narrow</vt:lpstr>
      <vt:lpstr>Calibri</vt:lpstr>
      <vt:lpstr>Calibri Light</vt:lpstr>
      <vt:lpstr>Century Gothic</vt:lpstr>
      <vt:lpstr>Courier New</vt:lpstr>
      <vt:lpstr>Gill Sans</vt:lpstr>
      <vt:lpstr>Helvetica</vt:lpstr>
      <vt:lpstr>Helvetica Light</vt:lpstr>
      <vt:lpstr>Helvetica Neue</vt:lpstr>
      <vt:lpstr>Wingdings</vt:lpstr>
      <vt:lpstr>ヒラギノ角ゴ ProN W3</vt:lpstr>
      <vt:lpstr>JPL-MFO</vt:lpstr>
      <vt:lpstr>Custom Design</vt:lpstr>
      <vt:lpstr>Basic</vt:lpstr>
      <vt:lpstr>1_JPL-MFO</vt:lpstr>
      <vt:lpstr>Risk Reduction through Early Software Prototyping for the Mars Ascent Vehicle </vt:lpstr>
      <vt:lpstr>Agenda</vt:lpstr>
      <vt:lpstr>Mars Sample Return Mission Overview</vt:lpstr>
      <vt:lpstr>MAV Ascent Mission Operations Overview</vt:lpstr>
      <vt:lpstr>Preliminary MAV Architecture</vt:lpstr>
      <vt:lpstr>MAV Mission Design Constraints</vt:lpstr>
      <vt:lpstr>NASA Typical Project Lifecycle</vt:lpstr>
      <vt:lpstr>MAV First Stage Flight Software Notional Architecture</vt:lpstr>
      <vt:lpstr>MAV Software Development Approach </vt:lpstr>
      <vt:lpstr>Preliminary Lab Setup</vt:lpstr>
      <vt:lpstr>Current Lab Configuration</vt:lpstr>
      <vt:lpstr>Current Flight Software Prototype</vt:lpstr>
      <vt:lpstr>Risk Reduction through Testing</vt:lpstr>
      <vt:lpstr>Outcomes and 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Justice, Stefanie H. (MSFC-ES52)</cp:lastModifiedBy>
  <cp:revision>455</cp:revision>
  <cp:lastPrinted>2021-01-28T17:03:04Z</cp:lastPrinted>
  <dcterms:created xsi:type="dcterms:W3CDTF">2018-10-01T14:35:12Z</dcterms:created>
  <dcterms:modified xsi:type="dcterms:W3CDTF">2021-01-28T19:13:51Z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0x010100A4C9F5C73DABA34E893AF03DB4D3914E</vt:lpwstr>
  </property>
  <property fmtid="{D5CDD505-2E9C-101B-9397-08002B2CF9AE}" pid="3" name="_dlc_DocIdItemGuid">
    <vt:lpwstr>e24cc7f4-9dc0-45a1-b0a0-d8db724c8c96</vt:lpwstr>
  </property>
</Properties>
</file>