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000000"/>
          </a:solidFill>
        </a:fill>
      </a:tcStyle>
    </a:band2H>
    <a:firstCol>
      <a:tcTxStyle b="on"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000000"/>
          </a:solidFill>
        </a:fill>
      </a:tcStyle>
    </a:lastRow>
    <a:firstRow>
      <a:tcTxStyle b="on" i="off">
        <a:fontRef idx="major">
          <a:srgbClr val="000000"/>
        </a:fontRef>
        <a:srgbClr val="000000"/>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381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381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7" d="100"/>
          <a:sy n="117" d="100"/>
        </p:scale>
        <p:origin x="90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90" cy="823914"/>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4"/>
          </a:xfrm>
          <a:prstGeom prst="rect">
            <a:avLst/>
          </a:prstGeom>
        </p:spPr>
        <p:txBody>
          <a:bodyPr anchor="b"/>
          <a:lstStyle/>
          <a:p>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8" cy="3811588"/>
          </a:xfrm>
          <a:prstGeom prst="rect">
            <a:avLst/>
          </a:prstGeom>
        </p:spPr>
        <p:txBody>
          <a:bodyPr/>
          <a:lstStyle/>
          <a:p>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2" cy="4873625"/>
          </a:xfrm>
          <a:prstGeom prst="rect">
            <a:avLst/>
          </a:prstGeom>
        </p:spPr>
        <p:txBody>
          <a:bodyPr lIns="91439" tIns="45719" rIns="91439" bIns="45719">
            <a:noAutofit/>
          </a:bodyPr>
          <a:lstStyle/>
          <a:p>
            <a:endParaRPr/>
          </a:p>
        </p:txBody>
      </p:sp>
      <p:sp>
        <p:nvSpPr>
          <p:cNvPr id="84" name="Body Level One…"/>
          <p:cNvSpPr txBox="1">
            <a:spLocks noGrp="1"/>
          </p:cNvSpPr>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8" y="6414761"/>
            <a:ext cx="258623" cy="248303"/>
          </a:xfrm>
          <a:prstGeom prst="rect">
            <a:avLst/>
          </a:prstGeom>
          <a:ln w="12700">
            <a:miter lim="400000"/>
          </a:ln>
        </p:spPr>
        <p:txBody>
          <a:bodyPr wrap="none" lIns="45718" tIns="45718" rIns="45718" bIns="45718" anchor="ctr">
            <a:spAutoFit/>
          </a:bodyPr>
          <a:lstStyle>
            <a:lvl1pPr algn="r">
              <a:defRPr sz="1200">
                <a:solidFill>
                  <a:srgbClr val="888888"/>
                </a:solidFill>
                <a:latin typeface="+mn-lt"/>
                <a:ea typeface="+mn-ea"/>
                <a:cs typeface="+mn-cs"/>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Group 34"/>
          <p:cNvGrpSpPr/>
          <p:nvPr/>
        </p:nvGrpSpPr>
        <p:grpSpPr>
          <a:xfrm>
            <a:off x="-2" y="1825976"/>
            <a:ext cx="4233338" cy="5006626"/>
            <a:chOff x="0" y="-1"/>
            <a:chExt cx="4233336" cy="5006624"/>
          </a:xfrm>
        </p:grpSpPr>
        <p:pic>
          <p:nvPicPr>
            <p:cNvPr id="107" name="Picture 35" descr="Picture 35"/>
            <p:cNvPicPr>
              <a:picLocks noChangeAspect="1"/>
            </p:cNvPicPr>
            <p:nvPr/>
          </p:nvPicPr>
          <p:blipFill>
            <a:blip r:embed="rId2"/>
            <a:srcRect r="1452"/>
            <a:stretch>
              <a:fillRect/>
            </a:stretch>
          </p:blipFill>
          <p:spPr>
            <a:xfrm>
              <a:off x="-1" y="2735529"/>
              <a:ext cx="4126534" cy="2271095"/>
            </a:xfrm>
            <a:prstGeom prst="rect">
              <a:avLst/>
            </a:prstGeom>
            <a:ln w="12700" cap="flat">
              <a:noFill/>
              <a:miter lim="400000"/>
            </a:ln>
            <a:effectLst/>
          </p:spPr>
        </p:pic>
        <p:pic>
          <p:nvPicPr>
            <p:cNvPr id="108" name="Picture 36" descr="Picture 36"/>
            <p:cNvPicPr>
              <a:picLocks noChangeAspect="1"/>
            </p:cNvPicPr>
            <p:nvPr/>
          </p:nvPicPr>
          <p:blipFill>
            <a:blip r:embed="rId3"/>
            <a:stretch>
              <a:fillRect/>
            </a:stretch>
          </p:blipFill>
          <p:spPr>
            <a:xfrm>
              <a:off x="1943660" y="-2"/>
              <a:ext cx="2289677" cy="3047306"/>
            </a:xfrm>
            <a:prstGeom prst="rect">
              <a:avLst/>
            </a:prstGeom>
            <a:ln w="12700" cap="flat">
              <a:noFill/>
              <a:miter lim="400000"/>
            </a:ln>
            <a:effectLst/>
          </p:spPr>
        </p:pic>
      </p:grpSp>
      <p:sp>
        <p:nvSpPr>
          <p:cNvPr id="94" name="TextBox 13"/>
          <p:cNvSpPr txBox="1"/>
          <p:nvPr/>
        </p:nvSpPr>
        <p:spPr>
          <a:xfrm>
            <a:off x="34429" y="33865"/>
            <a:ext cx="9740942" cy="1446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gn="ctr">
              <a:defRPr sz="4400">
                <a:solidFill>
                  <a:srgbClr val="FFF2CC"/>
                </a:solidFill>
                <a:latin typeface="+mn-lt"/>
                <a:ea typeface="+mn-ea"/>
                <a:cs typeface="+mn-cs"/>
                <a:sym typeface="Calibri"/>
              </a:defRPr>
            </a:pPr>
            <a:r>
              <a:rPr dirty="0"/>
              <a:t>Contamination Control for Ultra-Sensitive </a:t>
            </a:r>
          </a:p>
          <a:p>
            <a:pPr algn="ctr">
              <a:defRPr sz="4400">
                <a:solidFill>
                  <a:srgbClr val="FFF2CC"/>
                </a:solidFill>
                <a:latin typeface="+mn-lt"/>
                <a:ea typeface="+mn-ea"/>
                <a:cs typeface="+mn-cs"/>
                <a:sym typeface="Calibri"/>
              </a:defRPr>
            </a:pPr>
            <a:r>
              <a:rPr dirty="0"/>
              <a:t>Life-Detection Missions</a:t>
            </a:r>
          </a:p>
        </p:txBody>
      </p:sp>
      <p:sp>
        <p:nvSpPr>
          <p:cNvPr id="95" name="TextBox 24"/>
          <p:cNvSpPr txBox="1"/>
          <p:nvPr/>
        </p:nvSpPr>
        <p:spPr>
          <a:xfrm>
            <a:off x="5543408" y="1636891"/>
            <a:ext cx="5801361" cy="23777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a:solidFill>
                  <a:srgbClr val="FFFFFF"/>
                </a:solidFill>
                <a:latin typeface="+mn-lt"/>
                <a:ea typeface="+mn-ea"/>
                <a:cs typeface="+mn-cs"/>
                <a:sym typeface="Calibri"/>
              </a:defRPr>
            </a:pPr>
            <a:r>
              <a:t>Jennifer Eigenbrode </a:t>
            </a:r>
          </a:p>
          <a:p>
            <a:pPr algn="ctr">
              <a:defRPr>
                <a:solidFill>
                  <a:srgbClr val="FFFFFF"/>
                </a:solidFill>
                <a:latin typeface="+mn-lt"/>
                <a:ea typeface="+mn-ea"/>
                <a:cs typeface="+mn-cs"/>
                <a:sym typeface="Calibri"/>
              </a:defRPr>
            </a:pPr>
            <a:r>
              <a:t>NASA Goddard Space Flight Center, Planetary Environments Laboratory</a:t>
            </a:r>
          </a:p>
          <a:p>
            <a:pPr algn="ctr">
              <a:defRPr>
                <a:solidFill>
                  <a:srgbClr val="FFFFFF"/>
                </a:solidFill>
                <a:latin typeface="+mn-lt"/>
                <a:ea typeface="+mn-ea"/>
                <a:cs typeface="+mn-cs"/>
                <a:sym typeface="Calibri"/>
              </a:defRPr>
            </a:pPr>
            <a:r>
              <a:t>(jennifer.eigenbrode@nasa.gov)</a:t>
            </a:r>
          </a:p>
          <a:p>
            <a:pPr algn="ctr">
              <a:defRPr>
                <a:solidFill>
                  <a:srgbClr val="FFFFFF"/>
                </a:solidFill>
                <a:latin typeface="+mn-lt"/>
                <a:ea typeface="+mn-ea"/>
                <a:cs typeface="+mn-cs"/>
                <a:sym typeface="Calibri"/>
              </a:defRPr>
            </a:pPr>
            <a:endParaRPr/>
          </a:p>
          <a:p>
            <a:pPr algn="ctr">
              <a:defRPr>
                <a:solidFill>
                  <a:srgbClr val="FFFFFF"/>
                </a:solidFill>
                <a:latin typeface="+mn-lt"/>
                <a:ea typeface="+mn-ea"/>
                <a:cs typeface="+mn-cs"/>
                <a:sym typeface="Calibri"/>
              </a:defRPr>
            </a:pPr>
            <a:r>
              <a:t>Robert E. Gold</a:t>
            </a:r>
          </a:p>
          <a:p>
            <a:pPr algn="ctr">
              <a:defRPr>
                <a:solidFill>
                  <a:srgbClr val="FFFFFF"/>
                </a:solidFill>
                <a:latin typeface="+mn-lt"/>
                <a:ea typeface="+mn-ea"/>
                <a:cs typeface="+mn-cs"/>
                <a:sym typeface="Calibri"/>
              </a:defRPr>
            </a:pPr>
            <a:r>
              <a:t>Johns Hopkins University, Applied Physics Laboratory</a:t>
            </a:r>
          </a:p>
          <a:p>
            <a:pPr algn="ctr">
              <a:defRPr>
                <a:solidFill>
                  <a:srgbClr val="FFFFFF"/>
                </a:solidFill>
                <a:latin typeface="+mn-lt"/>
                <a:ea typeface="+mn-ea"/>
                <a:cs typeface="+mn-cs"/>
                <a:sym typeface="Calibri"/>
              </a:defRPr>
            </a:pPr>
            <a:r>
              <a:t>robert.gold@jhuapl.edu</a:t>
            </a:r>
          </a:p>
        </p:txBody>
      </p:sp>
      <p:sp>
        <p:nvSpPr>
          <p:cNvPr id="96" name="Rectangle 28"/>
          <p:cNvSpPr txBox="1"/>
          <p:nvPr/>
        </p:nvSpPr>
        <p:spPr>
          <a:xfrm>
            <a:off x="5588565" y="4227815"/>
            <a:ext cx="5790073" cy="16523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1400">
                <a:solidFill>
                  <a:srgbClr val="FFFFFF"/>
                </a:solidFill>
                <a:latin typeface="+mn-lt"/>
                <a:ea typeface="+mn-ea"/>
                <a:cs typeface="+mn-cs"/>
                <a:sym typeface="Calibri"/>
              </a:defRPr>
            </a:pPr>
            <a:r>
              <a:t>Contamination Control for Life Detection Team:</a:t>
            </a:r>
          </a:p>
          <a:p>
            <a:pPr algn="ctr">
              <a:defRPr sz="1400">
                <a:solidFill>
                  <a:srgbClr val="DEEBF7"/>
                </a:solidFill>
                <a:latin typeface="+mn-lt"/>
                <a:ea typeface="+mn-ea"/>
                <a:cs typeface="+mn-cs"/>
                <a:sym typeface="Calibri"/>
              </a:defRPr>
            </a:pPr>
            <a:r>
              <a:t>Antonios Seas, John Canham, Erich Schulze, Chris Lorentson, Therese Errigo, David Kusnierkiewicz, Faith Kujawa, Alfonso Davila, Chris McKay, Anthony Dazzo, Michael Swift, Andrew, Santo, Charles Sandy, Tony Asti, John Lin</a:t>
            </a:r>
          </a:p>
          <a:p>
            <a:pPr algn="ctr">
              <a:defRPr sz="1400">
                <a:solidFill>
                  <a:srgbClr val="DEEBF7"/>
                </a:solidFill>
                <a:latin typeface="+mn-lt"/>
                <a:ea typeface="+mn-ea"/>
                <a:cs typeface="+mn-cs"/>
                <a:sym typeface="Calibri"/>
              </a:defRPr>
            </a:pPr>
            <a:endParaRPr/>
          </a:p>
          <a:p>
            <a:pPr algn="ctr">
              <a:defRPr sz="1400">
                <a:solidFill>
                  <a:srgbClr val="DEEBF7"/>
                </a:solidFill>
                <a:latin typeface="+mn-lt"/>
                <a:ea typeface="+mn-ea"/>
                <a:cs typeface="+mn-cs"/>
                <a:sym typeface="Calibri"/>
              </a:defRPr>
            </a:pPr>
            <a:r>
              <a:t>ELSAH Technology Study Team, funded by NASA’s New Frontiers Program, 2018-2020</a:t>
            </a:r>
          </a:p>
        </p:txBody>
      </p:sp>
      <p:grpSp>
        <p:nvGrpSpPr>
          <p:cNvPr id="106" name="Group 33"/>
          <p:cNvGrpSpPr/>
          <p:nvPr/>
        </p:nvGrpSpPr>
        <p:grpSpPr>
          <a:xfrm>
            <a:off x="5429954" y="5787654"/>
            <a:ext cx="5883993" cy="912305"/>
            <a:chOff x="0" y="0"/>
            <a:chExt cx="5883992" cy="912303"/>
          </a:xfrm>
        </p:grpSpPr>
        <p:grpSp>
          <p:nvGrpSpPr>
            <p:cNvPr id="101" name="Group 27"/>
            <p:cNvGrpSpPr/>
            <p:nvPr/>
          </p:nvGrpSpPr>
          <p:grpSpPr>
            <a:xfrm>
              <a:off x="0" y="0"/>
              <a:ext cx="5048847" cy="912304"/>
              <a:chOff x="0" y="0"/>
              <a:chExt cx="5048846" cy="912303"/>
            </a:xfrm>
          </p:grpSpPr>
          <p:pic>
            <p:nvPicPr>
              <p:cNvPr id="97" name="Picture 15" descr="Picture 15"/>
              <p:cNvPicPr>
                <a:picLocks noChangeAspect="1"/>
              </p:cNvPicPr>
              <p:nvPr/>
            </p:nvPicPr>
            <p:blipFill>
              <a:blip r:embed="rId4"/>
              <a:stretch>
                <a:fillRect/>
              </a:stretch>
            </p:blipFill>
            <p:spPr>
              <a:xfrm>
                <a:off x="2314307" y="0"/>
                <a:ext cx="912304" cy="912304"/>
              </a:xfrm>
              <a:prstGeom prst="rect">
                <a:avLst/>
              </a:prstGeom>
              <a:ln w="12700" cap="flat">
                <a:noFill/>
                <a:miter lim="400000"/>
              </a:ln>
              <a:effectLst/>
            </p:spPr>
          </p:pic>
          <p:pic>
            <p:nvPicPr>
              <p:cNvPr id="98" name="Picture 17" descr="Picture 17"/>
              <p:cNvPicPr>
                <a:picLocks noChangeAspect="1"/>
              </p:cNvPicPr>
              <p:nvPr/>
            </p:nvPicPr>
            <p:blipFill>
              <a:blip r:embed="rId5"/>
              <a:stretch>
                <a:fillRect/>
              </a:stretch>
            </p:blipFill>
            <p:spPr>
              <a:xfrm>
                <a:off x="3336690" y="61426"/>
                <a:ext cx="1712157" cy="850876"/>
              </a:xfrm>
              <a:prstGeom prst="rect">
                <a:avLst/>
              </a:prstGeom>
              <a:ln w="12700" cap="flat">
                <a:noFill/>
                <a:miter lim="400000"/>
              </a:ln>
              <a:effectLst/>
            </p:spPr>
          </p:pic>
          <p:pic>
            <p:nvPicPr>
              <p:cNvPr id="99" name="Picture 21" descr="Picture 21"/>
              <p:cNvPicPr>
                <a:picLocks noChangeAspect="1"/>
              </p:cNvPicPr>
              <p:nvPr/>
            </p:nvPicPr>
            <p:blipFill>
              <a:blip r:embed="rId6"/>
              <a:stretch>
                <a:fillRect/>
              </a:stretch>
            </p:blipFill>
            <p:spPr>
              <a:xfrm>
                <a:off x="841774" y="149606"/>
                <a:ext cx="1356508" cy="762697"/>
              </a:xfrm>
              <a:prstGeom prst="rect">
                <a:avLst/>
              </a:prstGeom>
              <a:ln w="12700" cap="flat">
                <a:noFill/>
                <a:miter lim="400000"/>
              </a:ln>
              <a:effectLst/>
            </p:spPr>
          </p:pic>
          <p:pic>
            <p:nvPicPr>
              <p:cNvPr id="100" name="Picture 23" descr="Picture 23"/>
              <p:cNvPicPr>
                <a:picLocks noChangeAspect="1"/>
              </p:cNvPicPr>
              <p:nvPr/>
            </p:nvPicPr>
            <p:blipFill>
              <a:blip r:embed="rId7"/>
              <a:stretch>
                <a:fillRect/>
              </a:stretch>
            </p:blipFill>
            <p:spPr>
              <a:xfrm>
                <a:off x="0" y="34126"/>
                <a:ext cx="885426" cy="809925"/>
              </a:xfrm>
              <a:prstGeom prst="rect">
                <a:avLst/>
              </a:prstGeom>
              <a:ln w="12700" cap="flat">
                <a:noFill/>
                <a:miter lim="400000"/>
              </a:ln>
              <a:effectLst/>
            </p:spPr>
          </p:pic>
        </p:grpSp>
        <p:pic>
          <p:nvPicPr>
            <p:cNvPr id="102" name="Picture 29" descr="Picture 29"/>
            <p:cNvPicPr>
              <a:picLocks noChangeAspect="1"/>
            </p:cNvPicPr>
            <p:nvPr/>
          </p:nvPicPr>
          <p:blipFill>
            <a:blip r:embed="rId8"/>
            <a:srcRect t="17405" b="16585"/>
            <a:stretch>
              <a:fillRect/>
            </a:stretch>
          </p:blipFill>
          <p:spPr>
            <a:xfrm>
              <a:off x="4605870" y="229324"/>
              <a:ext cx="560825" cy="370203"/>
            </a:xfrm>
            <a:prstGeom prst="rect">
              <a:avLst/>
            </a:prstGeom>
            <a:ln w="12700" cap="flat">
              <a:noFill/>
              <a:miter lim="400000"/>
            </a:ln>
            <a:effectLst/>
          </p:spPr>
        </p:pic>
        <p:grpSp>
          <p:nvGrpSpPr>
            <p:cNvPr id="105" name="Group 32"/>
            <p:cNvGrpSpPr/>
            <p:nvPr/>
          </p:nvGrpSpPr>
          <p:grpSpPr>
            <a:xfrm>
              <a:off x="4926643" y="692167"/>
              <a:ext cx="957350" cy="214491"/>
              <a:chOff x="-1" y="0"/>
              <a:chExt cx="957349" cy="214490"/>
            </a:xfrm>
          </p:grpSpPr>
          <p:sp>
            <p:nvSpPr>
              <p:cNvPr id="103" name="Rectangle 31"/>
              <p:cNvSpPr/>
              <p:nvPr/>
            </p:nvSpPr>
            <p:spPr>
              <a:xfrm>
                <a:off x="-2" y="-1"/>
                <a:ext cx="957350" cy="214491"/>
              </a:xfrm>
              <a:prstGeom prst="rect">
                <a:avLst/>
              </a:prstGeom>
              <a:solidFill>
                <a:schemeClr val="accent1"/>
              </a:solidFill>
              <a:ln w="12700" cap="flat">
                <a:solidFill>
                  <a:srgbClr val="32538F"/>
                </a:solidFill>
                <a:prstDash val="solid"/>
                <a:miter lim="8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pic>
            <p:nvPicPr>
              <p:cNvPr id="104" name="Picture 30" descr="Picture 30"/>
              <p:cNvPicPr>
                <a:picLocks noChangeAspect="1"/>
              </p:cNvPicPr>
              <p:nvPr/>
            </p:nvPicPr>
            <p:blipFill>
              <a:blip r:embed="rId9"/>
              <a:stretch>
                <a:fillRect/>
              </a:stretch>
            </p:blipFill>
            <p:spPr>
              <a:xfrm>
                <a:off x="40853" y="15480"/>
                <a:ext cx="895570" cy="188547"/>
              </a:xfrm>
              <a:prstGeom prst="rect">
                <a:avLst/>
              </a:prstGeom>
              <a:ln w="12700" cap="flat">
                <a:noFill/>
                <a:miter lim="400000"/>
              </a:ln>
              <a:effectLst/>
            </p:spPr>
          </p:pic>
        </p:grpSp>
      </p:grpSp>
      <p:sp>
        <p:nvSpPr>
          <p:cNvPr id="110"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Group 12"/>
          <p:cNvGrpSpPr/>
          <p:nvPr/>
        </p:nvGrpSpPr>
        <p:grpSpPr>
          <a:xfrm>
            <a:off x="-2" y="1851376"/>
            <a:ext cx="4233338" cy="5006626"/>
            <a:chOff x="0" y="-1"/>
            <a:chExt cx="4233336" cy="5006624"/>
          </a:xfrm>
        </p:grpSpPr>
        <p:pic>
          <p:nvPicPr>
            <p:cNvPr id="112" name="Picture 4" descr="Picture 4"/>
            <p:cNvPicPr>
              <a:picLocks noChangeAspect="1"/>
            </p:cNvPicPr>
            <p:nvPr/>
          </p:nvPicPr>
          <p:blipFill>
            <a:blip r:embed="rId2"/>
            <a:srcRect r="1452"/>
            <a:stretch>
              <a:fillRect/>
            </a:stretch>
          </p:blipFill>
          <p:spPr>
            <a:xfrm>
              <a:off x="-1" y="2735529"/>
              <a:ext cx="4126534" cy="2271095"/>
            </a:xfrm>
            <a:prstGeom prst="rect">
              <a:avLst/>
            </a:prstGeom>
            <a:ln w="12700" cap="flat">
              <a:noFill/>
              <a:miter lim="400000"/>
            </a:ln>
            <a:effectLst/>
          </p:spPr>
        </p:pic>
        <p:pic>
          <p:nvPicPr>
            <p:cNvPr id="113" name="Picture 11" descr="Picture 11"/>
            <p:cNvPicPr>
              <a:picLocks noChangeAspect="1"/>
            </p:cNvPicPr>
            <p:nvPr/>
          </p:nvPicPr>
          <p:blipFill>
            <a:blip r:embed="rId3"/>
            <a:stretch>
              <a:fillRect/>
            </a:stretch>
          </p:blipFill>
          <p:spPr>
            <a:xfrm>
              <a:off x="1943660" y="-2"/>
              <a:ext cx="2289677" cy="3047306"/>
            </a:xfrm>
            <a:prstGeom prst="rect">
              <a:avLst/>
            </a:prstGeom>
            <a:ln w="12700" cap="flat">
              <a:noFill/>
              <a:miter lim="400000"/>
            </a:ln>
            <a:effectLst/>
          </p:spPr>
        </p:pic>
      </p:grpSp>
      <p:sp>
        <p:nvSpPr>
          <p:cNvPr id="115" name="TextBox 13"/>
          <p:cNvSpPr txBox="1"/>
          <p:nvPr/>
        </p:nvSpPr>
        <p:spPr>
          <a:xfrm>
            <a:off x="47130" y="115510"/>
            <a:ext cx="9503710" cy="6016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4000">
                <a:solidFill>
                  <a:srgbClr val="FFF2CC"/>
                </a:solidFill>
                <a:latin typeface="+mn-lt"/>
                <a:ea typeface="+mn-ea"/>
                <a:cs typeface="+mn-cs"/>
                <a:sym typeface="Calibri"/>
              </a:defRPr>
            </a:lvl1pPr>
          </a:lstStyle>
          <a:p>
            <a:r>
              <a:t>Questions</a:t>
            </a:r>
          </a:p>
        </p:txBody>
      </p:sp>
      <p:sp>
        <p:nvSpPr>
          <p:cNvPr id="116" name="TextBox 26"/>
          <p:cNvSpPr txBox="1"/>
          <p:nvPr/>
        </p:nvSpPr>
        <p:spPr>
          <a:xfrm>
            <a:off x="4730750" y="1875165"/>
            <a:ext cx="7062107" cy="38991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457200" indent="-457200">
              <a:buSzPct val="100000"/>
              <a:buAutoNum type="arabicPeriod"/>
              <a:defRPr sz="2800">
                <a:solidFill>
                  <a:srgbClr val="FFFFFF"/>
                </a:solidFill>
                <a:latin typeface="+mn-lt"/>
                <a:ea typeface="+mn-ea"/>
                <a:cs typeface="+mn-cs"/>
                <a:sym typeface="Calibri"/>
              </a:defRPr>
            </a:pPr>
            <a:r>
              <a:t>What mitigations reduce the risk of terrestrial contamination compromising our measurements conducted afar? </a:t>
            </a:r>
          </a:p>
          <a:p>
            <a:pPr marL="922337" lvl="7" indent="-455612">
              <a:buSzPct val="100000"/>
              <a:buFont typeface="Arial"/>
              <a:buChar char="•"/>
              <a:defRPr sz="2800">
                <a:solidFill>
                  <a:srgbClr val="FFFFFF"/>
                </a:solidFill>
                <a:latin typeface="+mn-lt"/>
                <a:ea typeface="+mn-ea"/>
                <a:cs typeface="+mn-cs"/>
                <a:sym typeface="Calibri"/>
              </a:defRPr>
            </a:pPr>
            <a:r>
              <a:t>In such cases, contaminants may be viable cells (bioburden), dead and partial cells, biomolecules, other interferences</a:t>
            </a:r>
            <a:endParaRPr sz="2000"/>
          </a:p>
          <a:p>
            <a:pPr marL="228600" indent="-228600">
              <a:buSzPct val="100000"/>
              <a:buAutoNum type="arabicPeriod"/>
              <a:defRPr sz="2800">
                <a:solidFill>
                  <a:srgbClr val="FFFFFF"/>
                </a:solidFill>
                <a:latin typeface="+mn-lt"/>
                <a:ea typeface="+mn-ea"/>
                <a:cs typeface="+mn-cs"/>
                <a:sym typeface="Calibri"/>
              </a:defRPr>
            </a:pPr>
            <a:endParaRPr sz="2000"/>
          </a:p>
          <a:p>
            <a:pPr marL="457200" indent="-457200">
              <a:buSzPct val="100000"/>
              <a:buAutoNum type="arabicPeriod" startAt="2"/>
              <a:defRPr sz="2800">
                <a:solidFill>
                  <a:srgbClr val="FFFFFF"/>
                </a:solidFill>
                <a:latin typeface="+mn-lt"/>
                <a:ea typeface="+mn-ea"/>
                <a:cs typeface="+mn-cs"/>
                <a:sym typeface="Calibri"/>
              </a:defRPr>
            </a:pPr>
            <a:r>
              <a:t>Can we reduce molecular contamination down to femtomole levels?</a:t>
            </a:r>
          </a:p>
        </p:txBody>
      </p:sp>
      <p:sp>
        <p:nvSpPr>
          <p:cNvPr id="117"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
        <p:nvSpPr>
          <p:cNvPr id="120" name="Title 1"/>
          <p:cNvSpPr txBox="1">
            <a:spLocks noGrp="1"/>
          </p:cNvSpPr>
          <p:nvPr>
            <p:ph type="title"/>
          </p:nvPr>
        </p:nvSpPr>
        <p:spPr>
          <a:xfrm>
            <a:off x="1" y="138664"/>
            <a:ext cx="9529168" cy="677765"/>
          </a:xfrm>
          <a:prstGeom prst="rect">
            <a:avLst/>
          </a:prstGeom>
        </p:spPr>
        <p:txBody>
          <a:bodyPr/>
          <a:lstStyle>
            <a:lvl1pPr algn="ctr" defTabSz="905255">
              <a:defRPr sz="3564">
                <a:solidFill>
                  <a:srgbClr val="FFF2CC"/>
                </a:solidFill>
              </a:defRPr>
            </a:lvl1pPr>
          </a:lstStyle>
          <a:p>
            <a:r>
              <a:t>Traditional Contamination Control Engineering</a:t>
            </a:r>
          </a:p>
        </p:txBody>
      </p:sp>
      <p:sp>
        <p:nvSpPr>
          <p:cNvPr id="121" name="Content Placeholder 2"/>
          <p:cNvSpPr txBox="1">
            <a:spLocks noGrp="1"/>
          </p:cNvSpPr>
          <p:nvPr>
            <p:ph type="body" sz="half" idx="1"/>
          </p:nvPr>
        </p:nvSpPr>
        <p:spPr>
          <a:xfrm>
            <a:off x="1293906" y="1165717"/>
            <a:ext cx="4941859" cy="4147457"/>
          </a:xfrm>
          <a:prstGeom prst="rect">
            <a:avLst/>
          </a:prstGeom>
        </p:spPr>
        <p:txBody>
          <a:bodyPr/>
          <a:lstStyle/>
          <a:p>
            <a:pPr marL="0" indent="0" algn="ctr">
              <a:buSzTx/>
              <a:buNone/>
              <a:defRPr sz="2400">
                <a:solidFill>
                  <a:srgbClr val="EDEDED"/>
                </a:solidFill>
              </a:defRPr>
            </a:pPr>
            <a:r>
              <a:t>Work from a viewpoint of:</a:t>
            </a:r>
          </a:p>
          <a:p>
            <a:pPr marL="0" indent="0" algn="ctr">
              <a:buSzTx/>
              <a:buNone/>
              <a:defRPr sz="2400">
                <a:solidFill>
                  <a:srgbClr val="EDEDED"/>
                </a:solidFill>
              </a:defRPr>
            </a:pPr>
            <a:r>
              <a:t>Launch cleanliness (outside ring) to End of Mission (center)</a:t>
            </a:r>
          </a:p>
          <a:p>
            <a:pPr marL="0" indent="0" algn="ctr">
              <a:buSzTx/>
              <a:buNone/>
              <a:defRPr sz="1000">
                <a:solidFill>
                  <a:srgbClr val="EDEDED"/>
                </a:solidFill>
              </a:defRPr>
            </a:pPr>
            <a:endParaRPr/>
          </a:p>
          <a:p>
            <a:pPr marL="400050" lvl="1" indent="-260350">
              <a:defRPr sz="1800">
                <a:solidFill>
                  <a:srgbClr val="FFFFFF"/>
                </a:solidFill>
              </a:defRPr>
            </a:pPr>
            <a:r>
              <a:t>Determine requirements</a:t>
            </a:r>
          </a:p>
          <a:p>
            <a:pPr marL="400050" lvl="1" indent="-260350">
              <a:defRPr sz="1800">
                <a:solidFill>
                  <a:srgbClr val="FFFFFF"/>
                </a:solidFill>
              </a:defRPr>
            </a:pPr>
            <a:r>
              <a:t>Protect the sample path</a:t>
            </a:r>
          </a:p>
          <a:p>
            <a:pPr marL="400050" lvl="1" indent="-260350">
              <a:defRPr sz="1800">
                <a:solidFill>
                  <a:srgbClr val="FFFFFF"/>
                </a:solidFill>
              </a:defRPr>
            </a:pPr>
            <a:r>
              <a:t>Verify hardware cleanliness </a:t>
            </a:r>
          </a:p>
          <a:p>
            <a:pPr marL="400050" lvl="1" indent="-260350">
              <a:defRPr sz="1800">
                <a:solidFill>
                  <a:srgbClr val="FFFFFF"/>
                </a:solidFill>
              </a:defRPr>
            </a:pPr>
            <a:r>
              <a:t>Account for possible contaminant transfer using bulk transfer physics</a:t>
            </a:r>
          </a:p>
        </p:txBody>
      </p:sp>
      <p:sp>
        <p:nvSpPr>
          <p:cNvPr id="122" name="Slide Number Placeholder 5"/>
          <p:cNvSpPr txBox="1">
            <a:spLocks noGrp="1"/>
          </p:cNvSpPr>
          <p:nvPr>
            <p:ph type="sldNum" sz="quarter" idx="4294967295"/>
          </p:nvPr>
        </p:nvSpPr>
        <p:spPr>
          <a:xfrm>
            <a:off x="11414691" y="6572091"/>
            <a:ext cx="167710" cy="2311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lstStyle>
            <a:lvl1pPr>
              <a:defRPr sz="900">
                <a:latin typeface="+mj-lt"/>
                <a:ea typeface="+mj-ea"/>
                <a:cs typeface="+mj-cs"/>
                <a:sym typeface="Helvetica"/>
              </a:defRPr>
            </a:lvl1pPr>
          </a:lstStyle>
          <a:p>
            <a:fld id="{86CB4B4D-7CA3-9044-876B-883B54F8677D}" type="slidenum">
              <a:t>3</a:t>
            </a:fld>
            <a:endParaRPr/>
          </a:p>
        </p:txBody>
      </p:sp>
      <p:pic>
        <p:nvPicPr>
          <p:cNvPr id="123" name="Picture 10" descr="Picture 10"/>
          <p:cNvPicPr>
            <a:picLocks noChangeAspect="1"/>
          </p:cNvPicPr>
          <p:nvPr/>
        </p:nvPicPr>
        <p:blipFill>
          <a:blip r:embed="rId2"/>
          <a:stretch>
            <a:fillRect/>
          </a:stretch>
        </p:blipFill>
        <p:spPr>
          <a:xfrm>
            <a:off x="8509517" y="1501450"/>
            <a:ext cx="2320093" cy="2722559"/>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
        <p:nvSpPr>
          <p:cNvPr id="126" name="Title 1"/>
          <p:cNvSpPr txBox="1">
            <a:spLocks noGrp="1"/>
          </p:cNvSpPr>
          <p:nvPr>
            <p:ph type="title"/>
          </p:nvPr>
        </p:nvSpPr>
        <p:spPr>
          <a:xfrm>
            <a:off x="1" y="125964"/>
            <a:ext cx="9603532" cy="1495235"/>
          </a:xfrm>
          <a:prstGeom prst="rect">
            <a:avLst/>
          </a:prstGeom>
        </p:spPr>
        <p:txBody>
          <a:bodyPr/>
          <a:lstStyle/>
          <a:p>
            <a:pPr algn="ctr" defTabSz="832104">
              <a:defRPr sz="3276">
                <a:solidFill>
                  <a:srgbClr val="FFF2CC"/>
                </a:solidFill>
              </a:defRPr>
            </a:pPr>
            <a:r>
              <a:t>Traditional, well proven techniques and operations</a:t>
            </a:r>
            <a:br/>
            <a:r>
              <a:rPr>
                <a:latin typeface="Wingdings"/>
                <a:ea typeface="Wingdings"/>
                <a:cs typeface="Wingdings"/>
                <a:sym typeface="Wingdings"/>
              </a:rPr>
              <a:t> </a:t>
            </a:r>
            <a:r>
              <a:t>Not adequate for Ultra-Sensitive Life Detection Missions</a:t>
            </a:r>
          </a:p>
        </p:txBody>
      </p:sp>
      <p:sp>
        <p:nvSpPr>
          <p:cNvPr id="127" name="Content Placeholder 2"/>
          <p:cNvSpPr txBox="1">
            <a:spLocks noGrp="1"/>
          </p:cNvSpPr>
          <p:nvPr>
            <p:ph type="body" sz="half" idx="1"/>
          </p:nvPr>
        </p:nvSpPr>
        <p:spPr>
          <a:xfrm>
            <a:off x="207967" y="1423526"/>
            <a:ext cx="6836645" cy="3381739"/>
          </a:xfrm>
          <a:prstGeom prst="rect">
            <a:avLst/>
          </a:prstGeom>
        </p:spPr>
        <p:txBody>
          <a:bodyPr/>
          <a:lstStyle/>
          <a:p>
            <a:pPr marL="0" indent="0" algn="ctr">
              <a:buSzTx/>
              <a:buNone/>
              <a:defRPr sz="1200">
                <a:solidFill>
                  <a:srgbClr val="EDEDED"/>
                </a:solidFill>
              </a:defRPr>
            </a:pPr>
            <a:endParaRPr/>
          </a:p>
          <a:p>
            <a:pPr lvl="1">
              <a:defRPr sz="2000" b="1">
                <a:solidFill>
                  <a:srgbClr val="FFFFFF"/>
                </a:solidFill>
              </a:defRPr>
            </a:pPr>
            <a:r>
              <a:t>Verification techniques </a:t>
            </a:r>
            <a:r>
              <a:rPr b="0"/>
              <a:t>- inadequate</a:t>
            </a:r>
          </a:p>
          <a:p>
            <a:pPr lvl="1">
              <a:defRPr sz="2000" b="1">
                <a:solidFill>
                  <a:srgbClr val="FFFFFF"/>
                </a:solidFill>
              </a:defRPr>
            </a:pPr>
            <a:r>
              <a:t>Standard Contamination Transfer Models </a:t>
            </a:r>
            <a:r>
              <a:rPr b="0"/>
              <a:t>- unrealistic</a:t>
            </a:r>
          </a:p>
          <a:p>
            <a:pPr lvl="1">
              <a:defRPr sz="2000" b="1">
                <a:solidFill>
                  <a:srgbClr val="FFFFFF"/>
                </a:solidFill>
              </a:defRPr>
            </a:pPr>
            <a:r>
              <a:t>Need new analysis techniques </a:t>
            </a:r>
            <a:r>
              <a:rPr b="0"/>
              <a:t>are required to demonstrate contamination transfer at less than a monolayer levels</a:t>
            </a:r>
          </a:p>
          <a:p>
            <a:pPr lvl="1">
              <a:defRPr sz="2000" b="1">
                <a:solidFill>
                  <a:srgbClr val="FFFFFF"/>
                </a:solidFill>
              </a:defRPr>
            </a:pPr>
            <a:r>
              <a:t>New forms of hardware protection/cleaning </a:t>
            </a:r>
            <a:r>
              <a:rPr b="0"/>
              <a:t>must be used to meet these stringent levels</a:t>
            </a:r>
          </a:p>
        </p:txBody>
      </p:sp>
      <p:sp>
        <p:nvSpPr>
          <p:cNvPr id="128" name="Slide Number Placeholder 5"/>
          <p:cNvSpPr txBox="1">
            <a:spLocks noGrp="1"/>
          </p:cNvSpPr>
          <p:nvPr>
            <p:ph type="sldNum" sz="quarter" idx="4294967295"/>
          </p:nvPr>
        </p:nvSpPr>
        <p:spPr>
          <a:xfrm>
            <a:off x="11414691" y="6572091"/>
            <a:ext cx="167710" cy="2311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lstStyle>
            <a:lvl1pPr>
              <a:defRPr sz="900">
                <a:latin typeface="+mj-lt"/>
                <a:ea typeface="+mj-ea"/>
                <a:cs typeface="+mj-cs"/>
                <a:sym typeface="Helvetica"/>
              </a:defRPr>
            </a:lvl1pPr>
          </a:lstStyle>
          <a:p>
            <a:fld id="{86CB4B4D-7CA3-9044-876B-883B54F8677D}" type="slidenum">
              <a:t>4</a:t>
            </a:fld>
            <a:endParaRPr/>
          </a:p>
        </p:txBody>
      </p:sp>
      <p:pic>
        <p:nvPicPr>
          <p:cNvPr id="129" name="Picture 12" descr="Picture 12"/>
          <p:cNvPicPr>
            <a:picLocks noChangeAspect="1"/>
          </p:cNvPicPr>
          <p:nvPr/>
        </p:nvPicPr>
        <p:blipFill>
          <a:blip r:embed="rId2"/>
          <a:stretch>
            <a:fillRect/>
          </a:stretch>
        </p:blipFill>
        <p:spPr>
          <a:xfrm>
            <a:off x="8509517" y="1501450"/>
            <a:ext cx="2320093" cy="2722559"/>
          </a:xfrm>
          <a:prstGeom prst="rect">
            <a:avLst/>
          </a:prstGeom>
          <a:ln w="12700">
            <a:miter lim="400000"/>
          </a:ln>
        </p:spPr>
      </p:pic>
      <p:sp>
        <p:nvSpPr>
          <p:cNvPr id="130" name="Straight Connector 6"/>
          <p:cNvSpPr/>
          <p:nvPr/>
        </p:nvSpPr>
        <p:spPr>
          <a:xfrm flipH="1">
            <a:off x="8181474" y="1376412"/>
            <a:ext cx="2858704" cy="3012709"/>
          </a:xfrm>
          <a:prstGeom prst="line">
            <a:avLst/>
          </a:prstGeom>
          <a:ln w="101600">
            <a:solidFill>
              <a:schemeClr val="accent1"/>
            </a:solidFill>
          </a:ln>
        </p:spPr>
        <p:txBody>
          <a:bodyPr lIns="45718" tIns="45718" rIns="45718" bIns="45718"/>
          <a:lstStyle/>
          <a:p>
            <a:endParaRPr/>
          </a:p>
        </p:txBody>
      </p:sp>
      <p:sp>
        <p:nvSpPr>
          <p:cNvPr id="131" name="Straight Connector 8"/>
          <p:cNvSpPr/>
          <p:nvPr/>
        </p:nvSpPr>
        <p:spPr>
          <a:xfrm>
            <a:off x="8200724" y="1434164"/>
            <a:ext cx="2887580" cy="2897205"/>
          </a:xfrm>
          <a:prstGeom prst="line">
            <a:avLst/>
          </a:prstGeom>
          <a:ln w="101600">
            <a:solidFill>
              <a:schemeClr val="accent1"/>
            </a:solidFill>
          </a:ln>
        </p:spPr>
        <p:txBody>
          <a:bodyPr lIns="45718" tIns="45718" rIns="45718" bIns="45718"/>
          <a:lstStyle/>
          <a:p>
            <a:endParaRPr/>
          </a:p>
        </p:txBody>
      </p:sp>
      <p:sp>
        <p:nvSpPr>
          <p:cNvPr id="132" name="TextBox 14"/>
          <p:cNvSpPr txBox="1"/>
          <p:nvPr/>
        </p:nvSpPr>
        <p:spPr>
          <a:xfrm>
            <a:off x="1307189" y="5038530"/>
            <a:ext cx="4917235" cy="12093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solidFill>
                  <a:srgbClr val="DAE3F3"/>
                </a:solidFill>
                <a:latin typeface="+mn-lt"/>
                <a:ea typeface="+mn-ea"/>
                <a:cs typeface="+mn-cs"/>
                <a:sym typeface="Calibri"/>
              </a:defRPr>
            </a:lvl1pPr>
          </a:lstStyle>
          <a:p>
            <a:r>
              <a:t>Ultra-clean surfaces: Molecular interaction with surfaces is governed by the chemistry and physics of each molecule (circles) and the material it is adjacent to (spacecraft surface or other molecule).</a:t>
            </a:r>
          </a:p>
        </p:txBody>
      </p:sp>
      <p:grpSp>
        <p:nvGrpSpPr>
          <p:cNvPr id="135" name="Group 15"/>
          <p:cNvGrpSpPr/>
          <p:nvPr/>
        </p:nvGrpSpPr>
        <p:grpSpPr>
          <a:xfrm>
            <a:off x="6446670" y="4581330"/>
            <a:ext cx="3830024" cy="1886988"/>
            <a:chOff x="0" y="0"/>
            <a:chExt cx="3830022" cy="1886986"/>
          </a:xfrm>
        </p:grpSpPr>
        <p:pic>
          <p:nvPicPr>
            <p:cNvPr id="133" name="Picture 16" descr="Picture 16"/>
            <p:cNvPicPr>
              <a:picLocks noChangeAspect="1"/>
            </p:cNvPicPr>
            <p:nvPr/>
          </p:nvPicPr>
          <p:blipFill>
            <a:blip r:embed="rId3"/>
            <a:stretch>
              <a:fillRect/>
            </a:stretch>
          </p:blipFill>
          <p:spPr>
            <a:xfrm>
              <a:off x="0" y="0"/>
              <a:ext cx="3830023" cy="1886987"/>
            </a:xfrm>
            <a:prstGeom prst="rect">
              <a:avLst/>
            </a:prstGeom>
            <a:ln w="38100" cap="flat">
              <a:solidFill>
                <a:srgbClr val="B4C7E7"/>
              </a:solidFill>
              <a:prstDash val="solid"/>
              <a:round/>
            </a:ln>
            <a:effectLst/>
          </p:spPr>
        </p:pic>
        <p:sp>
          <p:nvSpPr>
            <p:cNvPr id="134" name="Rectangle 17"/>
            <p:cNvSpPr/>
            <p:nvPr/>
          </p:nvSpPr>
          <p:spPr>
            <a:xfrm>
              <a:off x="3201211" y="1641019"/>
              <a:ext cx="626025" cy="225103"/>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n-lt"/>
                  <a:ea typeface="+mn-ea"/>
                  <a:cs typeface="+mn-cs"/>
                  <a:sym typeface="Calibri"/>
                </a:defRPr>
              </a:pPr>
              <a:endParaRPr/>
            </a:p>
          </p:txBody>
        </p:sp>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
        <p:nvSpPr>
          <p:cNvPr id="138" name="Title 1"/>
          <p:cNvSpPr txBox="1">
            <a:spLocks noGrp="1"/>
          </p:cNvSpPr>
          <p:nvPr>
            <p:ph type="title"/>
          </p:nvPr>
        </p:nvSpPr>
        <p:spPr>
          <a:xfrm>
            <a:off x="0" y="102624"/>
            <a:ext cx="9673084" cy="1329521"/>
          </a:xfrm>
          <a:prstGeom prst="rect">
            <a:avLst/>
          </a:prstGeom>
        </p:spPr>
        <p:txBody>
          <a:bodyPr/>
          <a:lstStyle/>
          <a:p>
            <a:pPr algn="ctr" defTabSz="658368">
              <a:defRPr sz="2592">
                <a:solidFill>
                  <a:srgbClr val="FFF2CC"/>
                </a:solidFill>
              </a:defRPr>
            </a:pPr>
            <a:r>
              <a:t>Changing the Perspective for Contamination Control Engineering specifically for Ultra-Sensitive Life-Detection Missions</a:t>
            </a:r>
            <a:br/>
            <a:r>
              <a:rPr sz="1440">
                <a:solidFill>
                  <a:srgbClr val="EDEDED"/>
                </a:solidFill>
              </a:rPr>
              <a:t>– demonstrated here using a Design Reference Mission (Enceladus plume flythrough)</a:t>
            </a:r>
          </a:p>
        </p:txBody>
      </p:sp>
      <p:sp>
        <p:nvSpPr>
          <p:cNvPr id="139" name="Slide Number Placeholder 5"/>
          <p:cNvSpPr txBox="1">
            <a:spLocks noGrp="1"/>
          </p:cNvSpPr>
          <p:nvPr>
            <p:ph type="sldNum" sz="quarter" idx="4294967295"/>
          </p:nvPr>
        </p:nvSpPr>
        <p:spPr>
          <a:xfrm>
            <a:off x="11414691" y="6572091"/>
            <a:ext cx="167710" cy="2311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lstStyle>
            <a:lvl1pPr>
              <a:defRPr sz="900">
                <a:latin typeface="+mj-lt"/>
                <a:ea typeface="+mj-ea"/>
                <a:cs typeface="+mj-cs"/>
                <a:sym typeface="Helvetica"/>
              </a:defRPr>
            </a:lvl1pPr>
          </a:lstStyle>
          <a:p>
            <a:fld id="{86CB4B4D-7CA3-9044-876B-883B54F8677D}" type="slidenum">
              <a:t>5</a:t>
            </a:fld>
            <a:endParaRPr/>
          </a:p>
        </p:txBody>
      </p:sp>
      <p:grpSp>
        <p:nvGrpSpPr>
          <p:cNvPr id="142" name="Picture 6"/>
          <p:cNvGrpSpPr/>
          <p:nvPr/>
        </p:nvGrpSpPr>
        <p:grpSpPr>
          <a:xfrm>
            <a:off x="1075277" y="1514712"/>
            <a:ext cx="9921072" cy="5083054"/>
            <a:chOff x="0" y="0"/>
            <a:chExt cx="9921071" cy="5083052"/>
          </a:xfrm>
        </p:grpSpPr>
        <p:sp>
          <p:nvSpPr>
            <p:cNvPr id="140" name="Rectangle"/>
            <p:cNvSpPr/>
            <p:nvPr/>
          </p:nvSpPr>
          <p:spPr>
            <a:xfrm>
              <a:off x="0" y="0"/>
              <a:ext cx="9921072" cy="5083053"/>
            </a:xfrm>
            <a:prstGeom prst="rect">
              <a:avLst/>
            </a:prstGeom>
            <a:solidFill>
              <a:srgbClr val="FFFFFF"/>
            </a:solidFill>
            <a:ln w="12700" cap="flat">
              <a:noFill/>
              <a:miter lim="400000"/>
            </a:ln>
            <a:effectLst/>
          </p:spPr>
          <p:txBody>
            <a:bodyPr wrap="square" lIns="45718" tIns="45718" rIns="45718" bIns="45718" numCol="1" anchor="ctr">
              <a:noAutofit/>
            </a:bodyPr>
            <a:lstStyle/>
            <a:p>
              <a:endParaRPr/>
            </a:p>
          </p:txBody>
        </p:sp>
        <p:pic>
          <p:nvPicPr>
            <p:cNvPr id="141" name="image11.png" descr="image11.png"/>
            <p:cNvPicPr>
              <a:picLocks noChangeAspect="1"/>
            </p:cNvPicPr>
            <p:nvPr/>
          </p:nvPicPr>
          <p:blipFill>
            <a:blip r:embed="rId2"/>
            <a:stretch>
              <a:fillRect/>
            </a:stretch>
          </p:blipFill>
          <p:spPr>
            <a:xfrm>
              <a:off x="0" y="0"/>
              <a:ext cx="9921072" cy="5083053"/>
            </a:xfrm>
            <a:prstGeom prst="rect">
              <a:avLst/>
            </a:prstGeom>
            <a:ln w="12700" cap="flat">
              <a:noFill/>
              <a:miter lim="400000"/>
            </a:ln>
            <a:effectLst/>
          </p:spPr>
        </p:pic>
      </p:grpSp>
      <p:sp>
        <p:nvSpPr>
          <p:cNvPr id="143" name="Rectangle 2"/>
          <p:cNvSpPr/>
          <p:nvPr/>
        </p:nvSpPr>
        <p:spPr>
          <a:xfrm>
            <a:off x="5178392" y="5648424"/>
            <a:ext cx="5313146" cy="895151"/>
          </a:xfrm>
          <a:prstGeom prst="rect">
            <a:avLst/>
          </a:prstGeom>
          <a:solidFill>
            <a:srgbClr val="FFFFFF"/>
          </a:solidFill>
          <a:ln w="12700">
            <a:miter lim="400000"/>
          </a:ln>
        </p:spPr>
        <p:txBody>
          <a:bodyPr lIns="45718" tIns="45718" rIns="45718" bIns="45718" anchor="ctr"/>
          <a:lstStyle/>
          <a:p>
            <a:pPr>
              <a:defRPr>
                <a:latin typeface="+mn-lt"/>
                <a:ea typeface="+mn-ea"/>
                <a:cs typeface="+mn-cs"/>
                <a:sym typeface="Calibri"/>
              </a:defRPr>
            </a:pPr>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Title 1"/>
          <p:cNvSpPr txBox="1">
            <a:spLocks noGrp="1"/>
          </p:cNvSpPr>
          <p:nvPr>
            <p:ph type="title"/>
          </p:nvPr>
        </p:nvSpPr>
        <p:spPr>
          <a:xfrm>
            <a:off x="0" y="136524"/>
            <a:ext cx="9610081" cy="1474563"/>
          </a:xfrm>
          <a:prstGeom prst="rect">
            <a:avLst/>
          </a:prstGeom>
        </p:spPr>
        <p:txBody>
          <a:bodyPr/>
          <a:lstStyle/>
          <a:p>
            <a:pPr algn="ctr" defTabSz="813816">
              <a:defRPr sz="2492">
                <a:solidFill>
                  <a:srgbClr val="FFF2CC"/>
                </a:solidFill>
              </a:defRPr>
            </a:pPr>
            <a:r>
              <a:t>Example point of concern:</a:t>
            </a:r>
            <a:br/>
            <a:r>
              <a:t>Transport of fairing contaminants onto spacecraft is poorly constrained. Will such contaminants that reach the spacecraft compromise mission results?</a:t>
            </a:r>
          </a:p>
        </p:txBody>
      </p:sp>
      <p:pic>
        <p:nvPicPr>
          <p:cNvPr id="146" name="Picture 2" descr="Picture 2"/>
          <p:cNvPicPr>
            <a:picLocks noChangeAspect="1"/>
          </p:cNvPicPr>
          <p:nvPr/>
        </p:nvPicPr>
        <p:blipFill>
          <a:blip r:embed="rId2"/>
          <a:stretch>
            <a:fillRect/>
          </a:stretch>
        </p:blipFill>
        <p:spPr>
          <a:xfrm>
            <a:off x="4680856" y="1663071"/>
            <a:ext cx="6994454" cy="4661530"/>
          </a:xfrm>
          <a:prstGeom prst="rect">
            <a:avLst/>
          </a:prstGeom>
          <a:ln w="12700">
            <a:miter lim="400000"/>
          </a:ln>
        </p:spPr>
      </p:pic>
      <p:sp>
        <p:nvSpPr>
          <p:cNvPr id="147" name="TextBox 22"/>
          <p:cNvSpPr txBox="1"/>
          <p:nvPr/>
        </p:nvSpPr>
        <p:spPr>
          <a:xfrm>
            <a:off x="857309" y="2554917"/>
            <a:ext cx="2843834" cy="2060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2800">
                <a:solidFill>
                  <a:srgbClr val="DEEBF7"/>
                </a:solidFill>
                <a:latin typeface="+mn-lt"/>
                <a:ea typeface="+mn-ea"/>
                <a:cs typeface="+mn-cs"/>
                <a:sym typeface="Calibri"/>
              </a:defRPr>
            </a:pPr>
            <a:r>
              <a:t>OSIRIS-Rex being encapsulated in its fairing before launch</a:t>
            </a:r>
          </a:p>
          <a:p>
            <a:pPr algn="ctr">
              <a:defRPr>
                <a:solidFill>
                  <a:srgbClr val="DEEBF7"/>
                </a:solidFill>
                <a:latin typeface="+mn-lt"/>
                <a:ea typeface="+mn-ea"/>
                <a:cs typeface="+mn-cs"/>
                <a:sym typeface="Calibri"/>
              </a:defRPr>
            </a:pPr>
            <a:r>
              <a:t>(Image: NASA)</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
        <p:nvSpPr>
          <p:cNvPr id="150" name="Slide Number Placeholder 5"/>
          <p:cNvSpPr txBox="1">
            <a:spLocks noGrp="1"/>
          </p:cNvSpPr>
          <p:nvPr>
            <p:ph type="sldNum" sz="quarter" idx="4294967295"/>
          </p:nvPr>
        </p:nvSpPr>
        <p:spPr>
          <a:xfrm>
            <a:off x="11414691" y="6572091"/>
            <a:ext cx="167710" cy="2311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lstStyle>
            <a:lvl1pPr>
              <a:defRPr sz="900">
                <a:latin typeface="+mj-lt"/>
                <a:ea typeface="+mj-ea"/>
                <a:cs typeface="+mj-cs"/>
                <a:sym typeface="Helvetica"/>
              </a:defRPr>
            </a:lvl1pPr>
          </a:lstStyle>
          <a:p>
            <a:fld id="{86CB4B4D-7CA3-9044-876B-883B54F8677D}" type="slidenum">
              <a:t>7</a:t>
            </a:fld>
            <a:endParaRPr/>
          </a:p>
        </p:txBody>
      </p:sp>
      <p:grpSp>
        <p:nvGrpSpPr>
          <p:cNvPr id="153" name="Picture 6"/>
          <p:cNvGrpSpPr/>
          <p:nvPr/>
        </p:nvGrpSpPr>
        <p:grpSpPr>
          <a:xfrm>
            <a:off x="1142653" y="1420064"/>
            <a:ext cx="9921072" cy="5083054"/>
            <a:chOff x="0" y="0"/>
            <a:chExt cx="9921071" cy="5083052"/>
          </a:xfrm>
        </p:grpSpPr>
        <p:sp>
          <p:nvSpPr>
            <p:cNvPr id="151" name="Rectangle"/>
            <p:cNvSpPr/>
            <p:nvPr/>
          </p:nvSpPr>
          <p:spPr>
            <a:xfrm>
              <a:off x="0" y="0"/>
              <a:ext cx="9921072" cy="5083053"/>
            </a:xfrm>
            <a:prstGeom prst="rect">
              <a:avLst/>
            </a:prstGeom>
            <a:solidFill>
              <a:srgbClr val="FFFFFF"/>
            </a:solidFill>
            <a:ln w="12700" cap="flat">
              <a:noFill/>
              <a:miter lim="400000"/>
            </a:ln>
            <a:effectLst/>
          </p:spPr>
          <p:txBody>
            <a:bodyPr wrap="square" lIns="45718" tIns="45718" rIns="45718" bIns="45718" numCol="1" anchor="ctr">
              <a:noAutofit/>
            </a:bodyPr>
            <a:lstStyle/>
            <a:p>
              <a:endParaRPr/>
            </a:p>
          </p:txBody>
        </p:sp>
        <p:pic>
          <p:nvPicPr>
            <p:cNvPr id="152" name="image11.png" descr="image11.png"/>
            <p:cNvPicPr>
              <a:picLocks noChangeAspect="1"/>
            </p:cNvPicPr>
            <p:nvPr/>
          </p:nvPicPr>
          <p:blipFill>
            <a:blip r:embed="rId2"/>
            <a:stretch>
              <a:fillRect/>
            </a:stretch>
          </p:blipFill>
          <p:spPr>
            <a:xfrm>
              <a:off x="0" y="0"/>
              <a:ext cx="9921072" cy="5083053"/>
            </a:xfrm>
            <a:prstGeom prst="rect">
              <a:avLst/>
            </a:prstGeom>
            <a:ln w="12700" cap="flat">
              <a:noFill/>
              <a:miter lim="400000"/>
            </a:ln>
            <a:effectLst/>
          </p:spPr>
        </p:pic>
      </p:grpSp>
      <p:sp>
        <p:nvSpPr>
          <p:cNvPr id="154" name="Rectangle 7"/>
          <p:cNvSpPr/>
          <p:nvPr/>
        </p:nvSpPr>
        <p:spPr>
          <a:xfrm>
            <a:off x="5178392" y="5496024"/>
            <a:ext cx="5313146" cy="895151"/>
          </a:xfrm>
          <a:prstGeom prst="rect">
            <a:avLst/>
          </a:prstGeom>
          <a:ln w="38100">
            <a:solidFill>
              <a:schemeClr val="accent1"/>
            </a:solidFill>
            <a:miter/>
          </a:ln>
        </p:spPr>
        <p:txBody>
          <a:bodyPr lIns="45718" tIns="45718" rIns="45718" bIns="45718" anchor="ctr"/>
          <a:lstStyle/>
          <a:p>
            <a:pPr>
              <a:defRPr>
                <a:latin typeface="+mn-lt"/>
                <a:ea typeface="+mn-ea"/>
                <a:cs typeface="+mn-cs"/>
                <a:sym typeface="Calibri"/>
              </a:defRPr>
            </a:pPr>
            <a:endParaRPr/>
          </a:p>
        </p:txBody>
      </p:sp>
      <p:sp>
        <p:nvSpPr>
          <p:cNvPr id="155" name="Changing the Perspective for Contamination Control Engineering specifically for Ultra-Sensitive Life-Detection Missions – demonstrated here using a Design Reference Mission (Enceladus plume flythrough)"/>
          <p:cNvSpPr txBox="1">
            <a:spLocks noGrp="1"/>
          </p:cNvSpPr>
          <p:nvPr>
            <p:ph type="title"/>
          </p:nvPr>
        </p:nvSpPr>
        <p:spPr>
          <a:xfrm>
            <a:off x="0" y="102624"/>
            <a:ext cx="9673084" cy="1329521"/>
          </a:xfrm>
          <a:prstGeom prst="rect">
            <a:avLst/>
          </a:prstGeom>
        </p:spPr>
        <p:txBody>
          <a:bodyPr/>
          <a:lstStyle/>
          <a:p>
            <a:pPr algn="ctr" defTabSz="658368">
              <a:defRPr sz="2592">
                <a:solidFill>
                  <a:srgbClr val="FFF2CC"/>
                </a:solidFill>
              </a:defRPr>
            </a:pPr>
            <a:r>
              <a:t>Changing the Perspective for Contamination Control Engineering specifically for Ultra-Sensitive Life-Detection Missions</a:t>
            </a:r>
            <a:br/>
            <a:r>
              <a:rPr sz="1440">
                <a:solidFill>
                  <a:srgbClr val="EDEDED"/>
                </a:solidFill>
              </a:rPr>
              <a:t>– demonstrated here using a Design Reference Mission (Enceladus plume flythrough)</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
        <p:nvSpPr>
          <p:cNvPr id="158" name="Slide Number Placeholder 5"/>
          <p:cNvSpPr txBox="1">
            <a:spLocks noGrp="1"/>
          </p:cNvSpPr>
          <p:nvPr>
            <p:ph type="sldNum" sz="quarter" idx="4294967295"/>
          </p:nvPr>
        </p:nvSpPr>
        <p:spPr>
          <a:xfrm>
            <a:off x="11414691" y="6572091"/>
            <a:ext cx="167710" cy="2311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lstStyle>
            <a:lvl1pPr>
              <a:defRPr sz="900">
                <a:latin typeface="+mj-lt"/>
                <a:ea typeface="+mj-ea"/>
                <a:cs typeface="+mj-cs"/>
                <a:sym typeface="Helvetica"/>
              </a:defRPr>
            </a:lvl1pPr>
          </a:lstStyle>
          <a:p>
            <a:fld id="{86CB4B4D-7CA3-9044-876B-883B54F8677D}" type="slidenum">
              <a:t>8</a:t>
            </a:fld>
            <a:endParaRPr/>
          </a:p>
        </p:txBody>
      </p:sp>
      <p:grpSp>
        <p:nvGrpSpPr>
          <p:cNvPr id="161" name="Picture 6"/>
          <p:cNvGrpSpPr/>
          <p:nvPr/>
        </p:nvGrpSpPr>
        <p:grpSpPr>
          <a:xfrm>
            <a:off x="1142653" y="1420064"/>
            <a:ext cx="9921072" cy="5083054"/>
            <a:chOff x="0" y="0"/>
            <a:chExt cx="9921071" cy="5083052"/>
          </a:xfrm>
        </p:grpSpPr>
        <p:sp>
          <p:nvSpPr>
            <p:cNvPr id="159" name="Rectangle"/>
            <p:cNvSpPr/>
            <p:nvPr/>
          </p:nvSpPr>
          <p:spPr>
            <a:xfrm>
              <a:off x="0" y="0"/>
              <a:ext cx="9921072" cy="5083053"/>
            </a:xfrm>
            <a:prstGeom prst="rect">
              <a:avLst/>
            </a:prstGeom>
            <a:solidFill>
              <a:srgbClr val="FFFFFF"/>
            </a:solidFill>
            <a:ln w="12700" cap="flat">
              <a:noFill/>
              <a:miter lim="400000"/>
            </a:ln>
            <a:effectLst/>
          </p:spPr>
          <p:txBody>
            <a:bodyPr wrap="square" lIns="45718" tIns="45718" rIns="45718" bIns="45718" numCol="1" anchor="ctr">
              <a:noAutofit/>
            </a:bodyPr>
            <a:lstStyle/>
            <a:p>
              <a:endParaRPr/>
            </a:p>
          </p:txBody>
        </p:sp>
        <p:pic>
          <p:nvPicPr>
            <p:cNvPr id="160" name="image11.png" descr="image11.png"/>
            <p:cNvPicPr>
              <a:picLocks noChangeAspect="1"/>
            </p:cNvPicPr>
            <p:nvPr/>
          </p:nvPicPr>
          <p:blipFill>
            <a:blip r:embed="rId2"/>
            <a:stretch>
              <a:fillRect/>
            </a:stretch>
          </p:blipFill>
          <p:spPr>
            <a:xfrm>
              <a:off x="0" y="0"/>
              <a:ext cx="9921072" cy="5083053"/>
            </a:xfrm>
            <a:prstGeom prst="rect">
              <a:avLst/>
            </a:prstGeom>
            <a:ln w="12700" cap="flat">
              <a:noFill/>
              <a:miter lim="400000"/>
            </a:ln>
            <a:effectLst/>
          </p:spPr>
        </p:pic>
      </p:grpSp>
      <p:sp>
        <p:nvSpPr>
          <p:cNvPr id="162" name="TextBox 9"/>
          <p:cNvSpPr txBox="1"/>
          <p:nvPr/>
        </p:nvSpPr>
        <p:spPr>
          <a:xfrm rot="20353544">
            <a:off x="1652176" y="3211781"/>
            <a:ext cx="9263256" cy="627022"/>
          </a:xfrm>
          <a:prstGeom prst="rect">
            <a:avLst/>
          </a:prstGeom>
          <a:solidFill>
            <a:srgbClr val="FFFFFF"/>
          </a:solidFill>
          <a:ln w="25400">
            <a:solidFill>
              <a:schemeClr val="accent6"/>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4000" b="1">
                <a:solidFill>
                  <a:srgbClr val="00B050"/>
                </a:solidFill>
                <a:latin typeface="+mn-lt"/>
                <a:ea typeface="+mn-ea"/>
                <a:cs typeface="+mn-cs"/>
                <a:sym typeface="Calibri"/>
              </a:defRPr>
            </a:lvl1pPr>
          </a:lstStyle>
          <a:p>
            <a:r>
              <a:t>MUST BE PART OF THE MISSION DESIGN</a:t>
            </a:r>
          </a:p>
        </p:txBody>
      </p:sp>
      <p:sp>
        <p:nvSpPr>
          <p:cNvPr id="163" name="Rectangle 10"/>
          <p:cNvSpPr/>
          <p:nvPr/>
        </p:nvSpPr>
        <p:spPr>
          <a:xfrm>
            <a:off x="5178392" y="5496024"/>
            <a:ext cx="5313146" cy="895151"/>
          </a:xfrm>
          <a:prstGeom prst="rect">
            <a:avLst/>
          </a:prstGeom>
          <a:ln w="38100">
            <a:solidFill>
              <a:schemeClr val="accent1"/>
            </a:solidFill>
            <a:miter/>
          </a:ln>
        </p:spPr>
        <p:txBody>
          <a:bodyPr lIns="45718" tIns="45718" rIns="45718" bIns="45718" anchor="ctr"/>
          <a:lstStyle/>
          <a:p>
            <a:pPr>
              <a:defRPr>
                <a:latin typeface="+mn-lt"/>
                <a:ea typeface="+mn-ea"/>
                <a:cs typeface="+mn-cs"/>
                <a:sym typeface="Calibri"/>
              </a:defRPr>
            </a:pPr>
            <a:endParaRPr/>
          </a:p>
        </p:txBody>
      </p:sp>
      <p:sp>
        <p:nvSpPr>
          <p:cNvPr id="164" name="Changing the Perspective for Contamination Control Engineering specifically for Ultra-Sensitive Life-Detection Missions – demonstrated here using a Design Reference Mission (Enceladus plume flythrough)"/>
          <p:cNvSpPr txBox="1">
            <a:spLocks noGrp="1"/>
          </p:cNvSpPr>
          <p:nvPr>
            <p:ph type="title"/>
          </p:nvPr>
        </p:nvSpPr>
        <p:spPr>
          <a:xfrm>
            <a:off x="0" y="102624"/>
            <a:ext cx="9673084" cy="1329521"/>
          </a:xfrm>
          <a:prstGeom prst="rect">
            <a:avLst/>
          </a:prstGeom>
        </p:spPr>
        <p:txBody>
          <a:bodyPr/>
          <a:lstStyle/>
          <a:p>
            <a:pPr algn="ctr" defTabSz="658368">
              <a:defRPr sz="2592">
                <a:solidFill>
                  <a:srgbClr val="FFF2CC"/>
                </a:solidFill>
              </a:defRPr>
            </a:pPr>
            <a:r>
              <a:t>Changing the Perspective for Contamination Control Engineering specifically for Ultra-Sensitive Life-Detection Missions</a:t>
            </a:r>
            <a:br/>
            <a:r>
              <a:rPr sz="1440">
                <a:solidFill>
                  <a:srgbClr val="EDEDED"/>
                </a:solidFill>
              </a:rPr>
              <a:t>– demonstrated here using a Design Reference Mission (Enceladus plume flythrough)</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TextBox 13"/>
          <p:cNvSpPr txBox="1">
            <a:spLocks noGrp="1"/>
          </p:cNvSpPr>
          <p:nvPr>
            <p:ph type="title"/>
          </p:nvPr>
        </p:nvSpPr>
        <p:spPr>
          <a:xfrm>
            <a:off x="31091" y="-32474"/>
            <a:ext cx="9697046" cy="1195190"/>
          </a:xfrm>
          <a:prstGeom prst="rect">
            <a:avLst/>
          </a:prstGeom>
        </p:spPr>
        <p:txBody>
          <a:bodyPr/>
          <a:lstStyle/>
          <a:p>
            <a:pPr algn="ctr" defTabSz="813816">
              <a:defRPr sz="3559">
                <a:solidFill>
                  <a:srgbClr val="FFF2CC"/>
                </a:solidFill>
              </a:defRPr>
            </a:pPr>
            <a:r>
              <a:t>New Perspective Mapped to Requirements Flow</a:t>
            </a:r>
            <a:br/>
            <a:r>
              <a:rPr sz="1779">
                <a:solidFill>
                  <a:srgbClr val="EDEDED"/>
                </a:solidFill>
              </a:rPr>
              <a:t>– demonstrated here using a Design Reference Mission (Enceladus plume flythrough)</a:t>
            </a:r>
          </a:p>
        </p:txBody>
      </p:sp>
      <p:sp>
        <p:nvSpPr>
          <p:cNvPr id="167" name="Footer Placeholder 3"/>
          <p:cNvSpPr txBox="1"/>
          <p:nvPr/>
        </p:nvSpPr>
        <p:spPr>
          <a:xfrm>
            <a:off x="45719" y="6629783"/>
            <a:ext cx="2180275"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grpSp>
        <p:nvGrpSpPr>
          <p:cNvPr id="170" name="Group 8"/>
          <p:cNvGrpSpPr/>
          <p:nvPr/>
        </p:nvGrpSpPr>
        <p:grpSpPr>
          <a:xfrm>
            <a:off x="2457452" y="1000124"/>
            <a:ext cx="7092927" cy="5604782"/>
            <a:chOff x="0" y="0"/>
            <a:chExt cx="7092925" cy="5604781"/>
          </a:xfrm>
        </p:grpSpPr>
        <p:pic>
          <p:nvPicPr>
            <p:cNvPr id="168" name="Picture 6" descr="Picture 6"/>
            <p:cNvPicPr>
              <a:picLocks noChangeAspect="1"/>
            </p:cNvPicPr>
            <p:nvPr/>
          </p:nvPicPr>
          <p:blipFill>
            <a:blip r:embed="rId2"/>
            <a:srcRect t="3683"/>
            <a:stretch>
              <a:fillRect/>
            </a:stretch>
          </p:blipFill>
          <p:spPr>
            <a:xfrm>
              <a:off x="0" y="-1"/>
              <a:ext cx="7092926" cy="5604783"/>
            </a:xfrm>
            <a:prstGeom prst="rect">
              <a:avLst/>
            </a:prstGeom>
            <a:ln w="38100" cap="flat">
              <a:solidFill>
                <a:srgbClr val="B4C7E7"/>
              </a:solidFill>
              <a:prstDash val="solid"/>
              <a:round/>
            </a:ln>
            <a:effectLst/>
          </p:spPr>
        </p:pic>
        <p:sp>
          <p:nvSpPr>
            <p:cNvPr id="169" name="Rectangle 7"/>
            <p:cNvSpPr/>
            <p:nvPr/>
          </p:nvSpPr>
          <p:spPr>
            <a:xfrm>
              <a:off x="6415085" y="5343525"/>
              <a:ext cx="626026" cy="225103"/>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n-lt"/>
                  <a:ea typeface="+mn-ea"/>
                  <a:cs typeface="+mn-cs"/>
                  <a:sym typeface="Calibri"/>
                </a:defRPr>
              </a:pPr>
              <a:endParaRPr/>
            </a:p>
          </p:txBody>
        </p:sp>
      </p:grpSp>
      <p:sp>
        <p:nvSpPr>
          <p:cNvPr id="171" name="Rounded Rectangle 9"/>
          <p:cNvSpPr/>
          <p:nvPr/>
        </p:nvSpPr>
        <p:spPr>
          <a:xfrm>
            <a:off x="3043239" y="2328863"/>
            <a:ext cx="2057401" cy="414338"/>
          </a:xfrm>
          <a:prstGeom prst="roundRect">
            <a:avLst>
              <a:gd name="adj" fmla="val 32431"/>
            </a:avLst>
          </a:prstGeom>
          <a:ln w="38100">
            <a:solidFill>
              <a:srgbClr val="C00000"/>
            </a:solidFill>
            <a:miter/>
          </a:ln>
        </p:spPr>
        <p:txBody>
          <a:bodyPr lIns="45718" tIns="45718" rIns="45718" bIns="45718" anchor="ctr"/>
          <a:lstStyle/>
          <a:p>
            <a:pPr>
              <a:defRPr>
                <a:latin typeface="+mn-lt"/>
                <a:ea typeface="+mn-ea"/>
                <a:cs typeface="+mn-cs"/>
                <a:sym typeface="Calibri"/>
              </a:defRPr>
            </a:pPr>
            <a:endParaRPr/>
          </a:p>
        </p:txBody>
      </p:sp>
      <p:sp>
        <p:nvSpPr>
          <p:cNvPr id="172" name="Rounded Rectangle 11"/>
          <p:cNvSpPr/>
          <p:nvPr/>
        </p:nvSpPr>
        <p:spPr>
          <a:xfrm>
            <a:off x="7716415" y="3228392"/>
            <a:ext cx="1716834" cy="606491"/>
          </a:xfrm>
          <a:prstGeom prst="roundRect">
            <a:avLst>
              <a:gd name="adj" fmla="val 16667"/>
            </a:avLst>
          </a:prstGeom>
          <a:ln w="38100">
            <a:solidFill>
              <a:srgbClr val="C00000"/>
            </a:solidFill>
            <a:miter/>
          </a:ln>
        </p:spPr>
        <p:txBody>
          <a:bodyPr lIns="45718" tIns="45718" rIns="45718" bIns="45718" anchor="ctr"/>
          <a:lstStyle/>
          <a:p>
            <a:pPr>
              <a:defRPr>
                <a:latin typeface="+mn-lt"/>
                <a:ea typeface="+mn-ea"/>
                <a:cs typeface="+mn-cs"/>
                <a:sym typeface="Calibri"/>
              </a:defRPr>
            </a:pPr>
            <a:endParaRPr/>
          </a:p>
        </p:txBody>
      </p:sp>
      <p:sp>
        <p:nvSpPr>
          <p:cNvPr id="173" name="Rounded Rectangle 1"/>
          <p:cNvSpPr/>
          <p:nvPr/>
        </p:nvSpPr>
        <p:spPr>
          <a:xfrm>
            <a:off x="5688531" y="2502567"/>
            <a:ext cx="3696102" cy="385012"/>
          </a:xfrm>
          <a:prstGeom prst="roundRect">
            <a:avLst>
              <a:gd name="adj" fmla="val 26667"/>
            </a:avLst>
          </a:prstGeom>
          <a:ln w="38100">
            <a:solidFill>
              <a:srgbClr val="C00000"/>
            </a:solidFill>
            <a:miter/>
          </a:ln>
        </p:spPr>
        <p:txBody>
          <a:bodyPr lIns="45718" tIns="45718" rIns="45718" bIns="45718" anchor="ctr"/>
          <a:lstStyle/>
          <a:p>
            <a:pPr>
              <a:defRPr>
                <a:latin typeface="+mn-lt"/>
                <a:ea typeface="+mn-ea"/>
                <a:cs typeface="+mn-cs"/>
                <a:sym typeface="Calibri"/>
              </a:defRPr>
            </a:pPr>
            <a:endParaRPr/>
          </a:p>
        </p:txBody>
      </p:sp>
      <p:sp>
        <p:nvSpPr>
          <p:cNvPr id="174" name="Rounded Rectangle 2"/>
          <p:cNvSpPr/>
          <p:nvPr/>
        </p:nvSpPr>
        <p:spPr>
          <a:xfrm>
            <a:off x="2521818" y="2983832"/>
            <a:ext cx="3118587" cy="2290812"/>
          </a:xfrm>
          <a:prstGeom prst="roundRect">
            <a:avLst>
              <a:gd name="adj" fmla="val 7003"/>
            </a:avLst>
          </a:prstGeom>
          <a:ln w="38100">
            <a:solidFill>
              <a:srgbClr val="C00000"/>
            </a:solidFill>
            <a:miter/>
          </a:ln>
        </p:spPr>
        <p:txBody>
          <a:bodyPr lIns="45718" tIns="45718" rIns="45718" bIns="45718" anchor="ctr"/>
          <a:lstStyle/>
          <a:p>
            <a:pPr>
              <a:defRPr>
                <a:latin typeface="+mn-lt"/>
                <a:ea typeface="+mn-ea"/>
                <a:cs typeface="+mn-cs"/>
                <a:sym typeface="Calibri"/>
              </a:defRPr>
            </a:pPr>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TextBox 13"/>
          <p:cNvSpPr txBox="1"/>
          <p:nvPr/>
        </p:nvSpPr>
        <p:spPr>
          <a:xfrm>
            <a:off x="34432" y="33864"/>
            <a:ext cx="9779990" cy="8877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3200">
                <a:solidFill>
                  <a:srgbClr val="FFF2CC"/>
                </a:solidFill>
                <a:latin typeface="+mn-lt"/>
                <a:ea typeface="+mn-ea"/>
                <a:cs typeface="+mn-cs"/>
                <a:sym typeface="Calibri"/>
              </a:defRPr>
            </a:pPr>
            <a:r>
              <a:t>Full-Spacecraft Barrier: </a:t>
            </a:r>
            <a:endParaRPr sz="4000"/>
          </a:p>
          <a:p>
            <a:pPr algn="ctr">
              <a:defRPr sz="2400">
                <a:solidFill>
                  <a:srgbClr val="FFF2CC"/>
                </a:solidFill>
                <a:latin typeface="+mn-lt"/>
                <a:ea typeface="+mn-ea"/>
                <a:cs typeface="+mn-cs"/>
                <a:sym typeface="Calibri"/>
              </a:defRPr>
            </a:pPr>
            <a:r>
              <a:t>Soft-sided Barrier with Skeletal Support (Semi-rigid)</a:t>
            </a:r>
          </a:p>
        </p:txBody>
      </p:sp>
      <p:sp>
        <p:nvSpPr>
          <p:cNvPr id="177"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pic>
        <p:nvPicPr>
          <p:cNvPr id="178" name="Picture 2" descr="Picture 2"/>
          <p:cNvPicPr>
            <a:picLocks noChangeAspect="1"/>
          </p:cNvPicPr>
          <p:nvPr/>
        </p:nvPicPr>
        <p:blipFill>
          <a:blip r:embed="rId2"/>
          <a:stretch>
            <a:fillRect/>
          </a:stretch>
        </p:blipFill>
        <p:spPr>
          <a:xfrm>
            <a:off x="3536301" y="1132243"/>
            <a:ext cx="8416213" cy="4580406"/>
          </a:xfrm>
          <a:prstGeom prst="rect">
            <a:avLst/>
          </a:prstGeom>
          <a:ln w="38100">
            <a:solidFill>
              <a:srgbClr val="B4C7E7"/>
            </a:solidFill>
          </a:ln>
        </p:spPr>
      </p:pic>
      <p:sp>
        <p:nvSpPr>
          <p:cNvPr id="179" name="TextBox 3"/>
          <p:cNvSpPr txBox="1"/>
          <p:nvPr/>
        </p:nvSpPr>
        <p:spPr>
          <a:xfrm>
            <a:off x="158619" y="1063690"/>
            <a:ext cx="3191072" cy="52987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a:solidFill>
                  <a:srgbClr val="FFFFFF"/>
                </a:solidFill>
                <a:latin typeface="+mn-lt"/>
                <a:ea typeface="+mn-ea"/>
                <a:cs typeface="+mn-cs"/>
                <a:sym typeface="Calibri"/>
              </a:defRPr>
            </a:pPr>
            <a:r>
              <a:t>Mechanical and contamination control engineers merged efforts to design a suitable barrier that served a multitude of  requirements.</a:t>
            </a:r>
          </a:p>
          <a:p>
            <a:pPr>
              <a:defRPr>
                <a:solidFill>
                  <a:srgbClr val="FFFFFF"/>
                </a:solidFill>
                <a:latin typeface="+mn-lt"/>
                <a:ea typeface="+mn-ea"/>
                <a:cs typeface="+mn-cs"/>
                <a:sym typeface="Calibri"/>
              </a:defRPr>
            </a:pPr>
            <a:endParaRPr/>
          </a:p>
          <a:p>
            <a:pPr>
              <a:defRPr>
                <a:solidFill>
                  <a:srgbClr val="FFFFFF"/>
                </a:solidFill>
                <a:latin typeface="+mn-lt"/>
                <a:ea typeface="+mn-ea"/>
                <a:cs typeface="+mn-cs"/>
                <a:sym typeface="Calibri"/>
              </a:defRPr>
            </a:pPr>
            <a:endParaRPr/>
          </a:p>
          <a:p>
            <a:pPr>
              <a:defRPr>
                <a:solidFill>
                  <a:srgbClr val="FFFFFF"/>
                </a:solidFill>
                <a:latin typeface="+mn-lt"/>
                <a:ea typeface="+mn-ea"/>
                <a:cs typeface="+mn-cs"/>
                <a:sym typeface="Calibri"/>
              </a:defRPr>
            </a:pPr>
            <a:r>
              <a:t>Barrier is dual skin fabric with a cleanable inner layer and a structurally supportive outer layer (possibly Kevlar) .</a:t>
            </a:r>
          </a:p>
          <a:p>
            <a:pPr>
              <a:defRPr>
                <a:solidFill>
                  <a:srgbClr val="FFFFFF"/>
                </a:solidFill>
                <a:latin typeface="+mn-lt"/>
                <a:ea typeface="+mn-ea"/>
                <a:cs typeface="+mn-cs"/>
                <a:sym typeface="Calibri"/>
              </a:defRPr>
            </a:pPr>
            <a:endParaRPr/>
          </a:p>
          <a:p>
            <a:pPr>
              <a:defRPr>
                <a:solidFill>
                  <a:srgbClr val="FFFFFF"/>
                </a:solidFill>
                <a:latin typeface="+mn-lt"/>
                <a:ea typeface="+mn-ea"/>
                <a:cs typeface="+mn-cs"/>
                <a:sym typeface="Calibri"/>
              </a:defRPr>
            </a:pPr>
            <a:r>
              <a:t>Seams are supported by lancing that is released upon opening.</a:t>
            </a:r>
          </a:p>
          <a:p>
            <a:pPr>
              <a:defRPr>
                <a:solidFill>
                  <a:srgbClr val="FFFFFF"/>
                </a:solidFill>
                <a:latin typeface="+mn-lt"/>
                <a:ea typeface="+mn-ea"/>
                <a:cs typeface="+mn-cs"/>
                <a:sym typeface="Calibri"/>
              </a:defRPr>
            </a:pPr>
            <a:endParaRPr/>
          </a:p>
          <a:p>
            <a:pPr>
              <a:defRPr>
                <a:solidFill>
                  <a:srgbClr val="FFFFFF"/>
                </a:solidFill>
                <a:latin typeface="+mn-lt"/>
                <a:ea typeface="+mn-ea"/>
                <a:cs typeface="+mn-cs"/>
                <a:sym typeface="Calibri"/>
              </a:defRPr>
            </a:pPr>
            <a:r>
              <a:t>RTGs are accommodated where seams meet.</a:t>
            </a:r>
          </a:p>
        </p:txBody>
      </p:sp>
      <p:sp>
        <p:nvSpPr>
          <p:cNvPr id="180" name="TextBox 4"/>
          <p:cNvSpPr txBox="1"/>
          <p:nvPr/>
        </p:nvSpPr>
        <p:spPr>
          <a:xfrm>
            <a:off x="11290041" y="3582954"/>
            <a:ext cx="475055" cy="3330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a:latin typeface="+mn-lt"/>
                <a:ea typeface="+mn-ea"/>
                <a:cs typeface="+mn-cs"/>
                <a:sym typeface="Calibri"/>
              </a:defRPr>
            </a:lvl1pPr>
          </a:lstStyle>
          <a:p>
            <a:r>
              <a:t>RTG</a:t>
            </a:r>
          </a:p>
        </p:txBody>
      </p:sp>
      <p:sp>
        <p:nvSpPr>
          <p:cNvPr id="181" name="Straight Arrow Connector 6"/>
          <p:cNvSpPr/>
          <p:nvPr/>
        </p:nvSpPr>
        <p:spPr>
          <a:xfrm flipH="1">
            <a:off x="10683550" y="3750905"/>
            <a:ext cx="597160" cy="102638"/>
          </a:xfrm>
          <a:prstGeom prst="line">
            <a:avLst/>
          </a:prstGeom>
          <a:ln w="19050">
            <a:solidFill>
              <a:srgbClr val="000000"/>
            </a:solidFill>
            <a:miter/>
            <a:tailEnd type="triangle"/>
          </a:ln>
        </p:spPr>
        <p:txBody>
          <a:bodyPr lIns="45718" tIns="45718" rIns="45718" bIns="45718"/>
          <a:lstStyle/>
          <a:p>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 name="MMRTG View_Trim.mp4" descr="MMRTG View_Trim.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8357392" y="0"/>
            <a:ext cx="3857628" cy="6858000"/>
          </a:xfrm>
          <a:prstGeom prst="rect">
            <a:avLst/>
          </a:prstGeom>
          <a:ln w="12700">
            <a:miter lim="400000"/>
          </a:ln>
        </p:spPr>
      </p:pic>
      <p:sp>
        <p:nvSpPr>
          <p:cNvPr id="184" name="TextBox 13"/>
          <p:cNvSpPr txBox="1"/>
          <p:nvPr/>
        </p:nvSpPr>
        <p:spPr>
          <a:xfrm>
            <a:off x="34431" y="33864"/>
            <a:ext cx="7404383" cy="951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3600">
                <a:solidFill>
                  <a:srgbClr val="FFF2CC"/>
                </a:solidFill>
                <a:latin typeface="+mn-lt"/>
                <a:ea typeface="+mn-ea"/>
                <a:cs typeface="+mn-cs"/>
                <a:sym typeface="Calibri"/>
              </a:defRPr>
            </a:pPr>
            <a:r>
              <a:t>Full-Spacecraft Barrier: </a:t>
            </a:r>
            <a:endParaRPr sz="4000"/>
          </a:p>
          <a:p>
            <a:pPr algn="ctr">
              <a:defRPr sz="2400">
                <a:solidFill>
                  <a:srgbClr val="FFF2CC"/>
                </a:solidFill>
                <a:latin typeface="+mn-lt"/>
                <a:ea typeface="+mn-ea"/>
                <a:cs typeface="+mn-cs"/>
                <a:sym typeface="Calibri"/>
              </a:defRPr>
            </a:pPr>
            <a:r>
              <a:t>1/3 Scale Demonstration Barrier </a:t>
            </a:r>
          </a:p>
        </p:txBody>
      </p:sp>
      <p:sp>
        <p:nvSpPr>
          <p:cNvPr id="185" name="TextBox 26"/>
          <p:cNvSpPr txBox="1"/>
          <p:nvPr/>
        </p:nvSpPr>
        <p:spPr>
          <a:xfrm>
            <a:off x="456900" y="4231490"/>
            <a:ext cx="7380814" cy="2168980"/>
          </a:xfrm>
          <a:prstGeom prst="rect">
            <a:avLst/>
          </a:prstGeom>
          <a:solidFill>
            <a:srgbClr val="FFF2CC"/>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2000" b="1">
                <a:latin typeface="+mn-lt"/>
                <a:ea typeface="+mn-ea"/>
                <a:cs typeface="+mn-cs"/>
                <a:sym typeface="Calibri"/>
              </a:defRPr>
            </a:pPr>
            <a:r>
              <a:t>Conclusions: </a:t>
            </a:r>
            <a:r>
              <a:rPr b="0"/>
              <a:t>We have validated a full-spacecraft, deployable barrier design as an effective strategy to isolate the spacecraft from the pre-launch processing and launch environment</a:t>
            </a:r>
            <a:endParaRPr>
              <a:solidFill>
                <a:srgbClr val="FFFFFF"/>
              </a:solidFill>
            </a:endParaRPr>
          </a:p>
          <a:p>
            <a:pPr marL="285750" indent="-285750">
              <a:buSzPct val="100000"/>
              <a:buFont typeface="Arial"/>
              <a:buChar char="•"/>
              <a:defRPr sz="2000">
                <a:latin typeface="+mn-lt"/>
                <a:ea typeface="+mn-ea"/>
                <a:cs typeface="+mn-cs"/>
                <a:sym typeface="Calibri"/>
              </a:defRPr>
            </a:pPr>
            <a:r>
              <a:t>Cleanable and repairable</a:t>
            </a:r>
            <a:endParaRPr>
              <a:solidFill>
                <a:srgbClr val="FFFFFF"/>
              </a:solidFill>
            </a:endParaRPr>
          </a:p>
          <a:p>
            <a:pPr marL="285750" indent="-285750">
              <a:buSzPct val="100000"/>
              <a:buFont typeface="Arial"/>
              <a:buChar char="•"/>
              <a:defRPr sz="2000">
                <a:latin typeface="+mn-lt"/>
                <a:ea typeface="+mn-ea"/>
                <a:cs typeface="+mn-cs"/>
                <a:sym typeface="Calibri"/>
              </a:defRPr>
            </a:pPr>
            <a:r>
              <a:t>Applicable to wide range of missions</a:t>
            </a:r>
            <a:endParaRPr>
              <a:solidFill>
                <a:srgbClr val="FFFFFF"/>
              </a:solidFill>
            </a:endParaRPr>
          </a:p>
          <a:p>
            <a:pPr marL="285750" indent="-285750">
              <a:buSzPct val="100000"/>
              <a:buFont typeface="Arial"/>
              <a:buChar char="•"/>
              <a:defRPr sz="2000">
                <a:latin typeface="+mn-lt"/>
                <a:ea typeface="+mn-ea"/>
                <a:cs typeface="+mn-cs"/>
                <a:sym typeface="Calibri"/>
              </a:defRPr>
            </a:pPr>
            <a:r>
              <a:t>Accommodates late mounting of RTGs and other required prelaunch activities</a:t>
            </a:r>
          </a:p>
        </p:txBody>
      </p:sp>
      <p:sp>
        <p:nvSpPr>
          <p:cNvPr id="186"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
        <p:nvSpPr>
          <p:cNvPr id="187" name="TextBox 9"/>
          <p:cNvSpPr txBox="1"/>
          <p:nvPr/>
        </p:nvSpPr>
        <p:spPr>
          <a:xfrm>
            <a:off x="867747" y="1427583"/>
            <a:ext cx="6083561" cy="1254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000">
                <a:solidFill>
                  <a:srgbClr val="FFFFFF"/>
                </a:solidFill>
                <a:latin typeface="+mn-lt"/>
                <a:ea typeface="+mn-ea"/>
                <a:cs typeface="+mn-cs"/>
                <a:sym typeface="Calibri"/>
              </a:defRPr>
            </a:lvl1pPr>
          </a:lstStyle>
          <a:p>
            <a:r>
              <a:t>The barrier would open after the fairing is jettisoned and at an altitude necessary to avoid new terrestrial contamination.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71" fill="hold"/>
                                        <p:tgtEl>
                                          <p:spTgt spid="18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18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TextBox 14"/>
          <p:cNvSpPr txBox="1"/>
          <p:nvPr/>
        </p:nvSpPr>
        <p:spPr>
          <a:xfrm>
            <a:off x="34430" y="0"/>
            <a:ext cx="9813230" cy="12560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2800">
                <a:solidFill>
                  <a:srgbClr val="FFF2CC"/>
                </a:solidFill>
                <a:latin typeface="+mn-lt"/>
                <a:ea typeface="+mn-ea"/>
                <a:cs typeface="+mn-cs"/>
                <a:sym typeface="Calibri"/>
              </a:defRPr>
            </a:pPr>
            <a:r>
              <a:t>A new contamination-transport model for particles </a:t>
            </a:r>
          </a:p>
          <a:p>
            <a:pPr algn="ctr">
              <a:defRPr sz="2800">
                <a:solidFill>
                  <a:srgbClr val="FFF2CC"/>
                </a:solidFill>
                <a:latin typeface="+mn-lt"/>
                <a:ea typeface="+mn-ea"/>
                <a:cs typeface="+mn-cs"/>
                <a:sym typeface="Calibri"/>
              </a:defRPr>
            </a:pPr>
            <a:r>
              <a:t>using high-fidelity physics:</a:t>
            </a:r>
            <a:endParaRPr sz="4000"/>
          </a:p>
          <a:p>
            <a:pPr algn="ctr">
              <a:defRPr sz="2400">
                <a:solidFill>
                  <a:srgbClr val="FFFFFF"/>
                </a:solidFill>
                <a:latin typeface="+mn-lt"/>
                <a:ea typeface="+mn-ea"/>
                <a:cs typeface="+mn-cs"/>
                <a:sym typeface="Calibri"/>
              </a:defRPr>
            </a:pPr>
            <a:r>
              <a:t>Direct comparison of the launch particle redistribution on spacecraft surfaces </a:t>
            </a:r>
          </a:p>
        </p:txBody>
      </p:sp>
      <p:sp>
        <p:nvSpPr>
          <p:cNvPr id="190"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
        <p:nvSpPr>
          <p:cNvPr id="191" name="TextBox 3"/>
          <p:cNvSpPr txBox="1"/>
          <p:nvPr/>
        </p:nvSpPr>
        <p:spPr>
          <a:xfrm>
            <a:off x="8157103" y="3343674"/>
            <a:ext cx="2649895" cy="6251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a:solidFill>
                  <a:srgbClr val="DAE3F3"/>
                </a:solidFill>
                <a:latin typeface="+mn-lt"/>
                <a:ea typeface="+mn-ea"/>
                <a:cs typeface="+mn-cs"/>
                <a:sym typeface="Calibri"/>
              </a:defRPr>
            </a:lvl1pPr>
          </a:lstStyle>
          <a:p>
            <a:r>
              <a:t>Colors represent the flow velocity magnitude in m/s</a:t>
            </a:r>
          </a:p>
        </p:txBody>
      </p:sp>
      <p:grpSp>
        <p:nvGrpSpPr>
          <p:cNvPr id="198" name="Group 7"/>
          <p:cNvGrpSpPr/>
          <p:nvPr/>
        </p:nvGrpSpPr>
        <p:grpSpPr>
          <a:xfrm>
            <a:off x="2586726" y="1272280"/>
            <a:ext cx="5206483" cy="4519126"/>
            <a:chOff x="0" y="0"/>
            <a:chExt cx="5206481" cy="4519125"/>
          </a:xfrm>
        </p:grpSpPr>
        <p:pic>
          <p:nvPicPr>
            <p:cNvPr id="192" name="Picture 2" descr="Picture 2"/>
            <p:cNvPicPr>
              <a:picLocks noChangeAspect="1"/>
            </p:cNvPicPr>
            <p:nvPr/>
          </p:nvPicPr>
          <p:blipFill>
            <a:blip r:embed="rId2"/>
            <a:srcRect r="57307"/>
            <a:stretch>
              <a:fillRect/>
            </a:stretch>
          </p:blipFill>
          <p:spPr>
            <a:xfrm>
              <a:off x="2927336" y="370890"/>
              <a:ext cx="2279146" cy="4145125"/>
            </a:xfrm>
            <a:prstGeom prst="rect">
              <a:avLst/>
            </a:prstGeom>
            <a:ln w="38100" cap="flat">
              <a:solidFill>
                <a:srgbClr val="B4C7E7"/>
              </a:solidFill>
              <a:prstDash val="solid"/>
              <a:round/>
            </a:ln>
            <a:effectLst/>
          </p:spPr>
        </p:pic>
        <p:sp>
          <p:nvSpPr>
            <p:cNvPr id="193" name="TextBox 16"/>
            <p:cNvSpPr txBox="1"/>
            <p:nvPr/>
          </p:nvSpPr>
          <p:spPr>
            <a:xfrm>
              <a:off x="3517641" y="-1"/>
              <a:ext cx="1247473" cy="3330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a:solidFill>
                    <a:srgbClr val="DEEBF7"/>
                  </a:solidFill>
                  <a:latin typeface="+mn-lt"/>
                  <a:ea typeface="+mn-ea"/>
                  <a:cs typeface="+mn-cs"/>
                  <a:sym typeface="Calibri"/>
                </a:defRPr>
              </a:lvl1pPr>
            </a:lstStyle>
            <a:p>
              <a:r>
                <a:t>With Barrier</a:t>
              </a:r>
            </a:p>
          </p:txBody>
        </p:sp>
        <p:sp>
          <p:nvSpPr>
            <p:cNvPr id="194" name="TextBox 17"/>
            <p:cNvSpPr txBox="1"/>
            <p:nvPr/>
          </p:nvSpPr>
          <p:spPr>
            <a:xfrm>
              <a:off x="674913" y="3108"/>
              <a:ext cx="1063076" cy="3330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numCol="1" anchor="t">
              <a:spAutoFit/>
            </a:bodyPr>
            <a:lstStyle>
              <a:lvl1pPr>
                <a:defRPr>
                  <a:solidFill>
                    <a:srgbClr val="DEEBF7"/>
                  </a:solidFill>
                  <a:latin typeface="+mn-lt"/>
                  <a:ea typeface="+mn-ea"/>
                  <a:cs typeface="+mn-cs"/>
                  <a:sym typeface="Calibri"/>
                </a:defRPr>
              </a:lvl1pPr>
            </a:lstStyle>
            <a:p>
              <a:r>
                <a:t>No Barrier</a:t>
              </a:r>
            </a:p>
          </p:txBody>
        </p:sp>
        <p:grpSp>
          <p:nvGrpSpPr>
            <p:cNvPr id="197" name="Group 20"/>
            <p:cNvGrpSpPr/>
            <p:nvPr/>
          </p:nvGrpSpPr>
          <p:grpSpPr>
            <a:xfrm>
              <a:off x="-1" y="374000"/>
              <a:ext cx="2481945" cy="4145125"/>
              <a:chOff x="0" y="0"/>
              <a:chExt cx="2481943" cy="4145124"/>
            </a:xfrm>
          </p:grpSpPr>
          <p:pic>
            <p:nvPicPr>
              <p:cNvPr id="195" name="Picture 21" descr="Picture 21"/>
              <p:cNvPicPr>
                <a:picLocks noChangeAspect="1"/>
              </p:cNvPicPr>
              <p:nvPr/>
            </p:nvPicPr>
            <p:blipFill>
              <a:blip r:embed="rId2"/>
              <a:srcRect l="48579" r="4930"/>
              <a:stretch>
                <a:fillRect/>
              </a:stretch>
            </p:blipFill>
            <p:spPr>
              <a:xfrm>
                <a:off x="0" y="0"/>
                <a:ext cx="2481944" cy="4145125"/>
              </a:xfrm>
              <a:prstGeom prst="rect">
                <a:avLst/>
              </a:prstGeom>
              <a:ln w="38100" cap="flat">
                <a:solidFill>
                  <a:srgbClr val="B4C7E7"/>
                </a:solidFill>
                <a:prstDash val="solid"/>
                <a:round/>
              </a:ln>
              <a:effectLst/>
            </p:spPr>
          </p:pic>
          <p:sp>
            <p:nvSpPr>
              <p:cNvPr id="196" name="Rectangle 22"/>
              <p:cNvSpPr/>
              <p:nvPr/>
            </p:nvSpPr>
            <p:spPr>
              <a:xfrm>
                <a:off x="1887017" y="3976005"/>
                <a:ext cx="588704" cy="169120"/>
              </a:xfrm>
              <a:prstGeom prst="rect">
                <a:avLst/>
              </a:prstGeom>
              <a:solidFill>
                <a:srgbClr val="FFFFFF"/>
              </a:solidFill>
              <a:ln w="12700" cap="flat">
                <a:noFill/>
                <a:miter lim="400000"/>
              </a:ln>
              <a:effectLst/>
            </p:spPr>
            <p:txBody>
              <a:bodyPr wrap="square" lIns="45718" tIns="45718" rIns="45718" bIns="45718" numCol="1" anchor="ctr">
                <a:noAutofit/>
              </a:bodyPr>
              <a:lstStyle/>
              <a:p>
                <a:pPr>
                  <a:defRPr>
                    <a:latin typeface="+mn-lt"/>
                    <a:ea typeface="+mn-ea"/>
                    <a:cs typeface="+mn-cs"/>
                    <a:sym typeface="Calibri"/>
                  </a:defRPr>
                </a:pPr>
                <a:endParaRPr/>
              </a:p>
            </p:txBody>
          </p:sp>
        </p:grpSp>
      </p:grpSp>
      <p:sp>
        <p:nvSpPr>
          <p:cNvPr id="199" name="Rectangle 8"/>
          <p:cNvSpPr/>
          <p:nvPr/>
        </p:nvSpPr>
        <p:spPr>
          <a:xfrm>
            <a:off x="687353" y="5945354"/>
            <a:ext cx="10714656" cy="625189"/>
          </a:xfrm>
          <a:prstGeom prst="rect">
            <a:avLst/>
          </a:prstGeom>
          <a:solidFill>
            <a:srgbClr val="FFF2CC"/>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mn-lt"/>
                <a:ea typeface="+mn-ea"/>
                <a:cs typeface="+mn-cs"/>
                <a:sym typeface="Calibri"/>
              </a:defRPr>
            </a:lvl1pPr>
          </a:lstStyle>
          <a:p>
            <a:r>
              <a:t>The new, high-fidelity model that takes into consideration computational fluid dynamics of the launch and the physics of monolayer and less molecules.</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TextBox 26"/>
          <p:cNvSpPr txBox="1"/>
          <p:nvPr/>
        </p:nvSpPr>
        <p:spPr>
          <a:xfrm>
            <a:off x="578498" y="4883425"/>
            <a:ext cx="10972801" cy="917286"/>
          </a:xfrm>
          <a:prstGeom prst="rect">
            <a:avLst/>
          </a:prstGeom>
          <a:solidFill>
            <a:srgbClr val="FFF2CC"/>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b="1">
                <a:latin typeface="+mn-lt"/>
                <a:ea typeface="+mn-ea"/>
                <a:cs typeface="+mn-cs"/>
                <a:sym typeface="Calibri"/>
              </a:defRPr>
            </a:pPr>
            <a:r>
              <a:t>Conclusion: </a:t>
            </a:r>
            <a:r>
              <a:rPr b="0"/>
              <a:t>The barrier effectively isolates most of the spacecraft from fairing and launch pad environments. For particles, the barrier provided isolation is greater than one in ten million. For molecular contaminants of concern, no molecular intrusion was predicted under very conservative conditions.</a:t>
            </a:r>
          </a:p>
        </p:txBody>
      </p:sp>
      <p:sp>
        <p:nvSpPr>
          <p:cNvPr id="202" name="TextBox 14"/>
          <p:cNvSpPr txBox="1"/>
          <p:nvPr/>
        </p:nvSpPr>
        <p:spPr>
          <a:xfrm>
            <a:off x="34430" y="0"/>
            <a:ext cx="9665841" cy="82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2800">
                <a:solidFill>
                  <a:srgbClr val="FFF2CC"/>
                </a:solidFill>
                <a:latin typeface="+mn-lt"/>
                <a:ea typeface="+mn-ea"/>
                <a:cs typeface="+mn-cs"/>
                <a:sym typeface="Calibri"/>
              </a:defRPr>
            </a:pPr>
            <a:r>
              <a:t>A new contamination-transport model for particles:</a:t>
            </a:r>
            <a:endParaRPr sz="4000"/>
          </a:p>
          <a:p>
            <a:pPr algn="ctr">
              <a:defRPr sz="2400">
                <a:solidFill>
                  <a:srgbClr val="FFFFFF"/>
                </a:solidFill>
                <a:latin typeface="+mn-lt"/>
                <a:ea typeface="+mn-ea"/>
                <a:cs typeface="+mn-cs"/>
                <a:sym typeface="Calibri"/>
              </a:defRPr>
            </a:pPr>
            <a:r>
              <a:t>Direct comparison of the launch particle redistribution on spacecraft surfaces </a:t>
            </a:r>
          </a:p>
        </p:txBody>
      </p:sp>
      <p:sp>
        <p:nvSpPr>
          <p:cNvPr id="203"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
        <p:nvSpPr>
          <p:cNvPr id="204" name="TextBox 3"/>
          <p:cNvSpPr txBox="1"/>
          <p:nvPr/>
        </p:nvSpPr>
        <p:spPr>
          <a:xfrm>
            <a:off x="8547727" y="2373807"/>
            <a:ext cx="2351315" cy="12093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a:solidFill>
                  <a:srgbClr val="DAE3F3"/>
                </a:solidFill>
                <a:latin typeface="+mn-lt"/>
                <a:ea typeface="+mn-ea"/>
                <a:cs typeface="+mn-cs"/>
                <a:sym typeface="Calibri"/>
              </a:defRPr>
            </a:lvl1pPr>
          </a:lstStyle>
          <a:p>
            <a:r>
              <a:t>Colors represent the percent area of the surface covered by particles.</a:t>
            </a:r>
          </a:p>
        </p:txBody>
      </p:sp>
      <p:sp>
        <p:nvSpPr>
          <p:cNvPr id="205" name="TextBox 1"/>
          <p:cNvSpPr txBox="1"/>
          <p:nvPr/>
        </p:nvSpPr>
        <p:spPr>
          <a:xfrm>
            <a:off x="6280386" y="1450076"/>
            <a:ext cx="1246494" cy="333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solidFill>
                  <a:srgbClr val="DEEBF7"/>
                </a:solidFill>
                <a:latin typeface="+mn-lt"/>
                <a:ea typeface="+mn-ea"/>
                <a:cs typeface="+mn-cs"/>
                <a:sym typeface="Calibri"/>
              </a:defRPr>
            </a:lvl1pPr>
          </a:lstStyle>
          <a:p>
            <a:r>
              <a:t>With Barrier</a:t>
            </a:r>
          </a:p>
        </p:txBody>
      </p:sp>
      <p:sp>
        <p:nvSpPr>
          <p:cNvPr id="206" name="TextBox 9"/>
          <p:cNvSpPr txBox="1"/>
          <p:nvPr/>
        </p:nvSpPr>
        <p:spPr>
          <a:xfrm>
            <a:off x="3027111" y="1443855"/>
            <a:ext cx="1060546" cy="3330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solidFill>
                  <a:srgbClr val="DEEBF7"/>
                </a:solidFill>
                <a:latin typeface="+mn-lt"/>
                <a:ea typeface="+mn-ea"/>
                <a:cs typeface="+mn-cs"/>
                <a:sym typeface="Calibri"/>
              </a:defRPr>
            </a:lvl1pPr>
          </a:lstStyle>
          <a:p>
            <a:r>
              <a:t>No Barrier</a:t>
            </a:r>
          </a:p>
        </p:txBody>
      </p:sp>
      <p:grpSp>
        <p:nvGrpSpPr>
          <p:cNvPr id="209" name="Group 17"/>
          <p:cNvGrpSpPr/>
          <p:nvPr/>
        </p:nvGrpSpPr>
        <p:grpSpPr>
          <a:xfrm>
            <a:off x="2023897" y="1795308"/>
            <a:ext cx="3015520" cy="2446119"/>
            <a:chOff x="0" y="0"/>
            <a:chExt cx="3015518" cy="2446118"/>
          </a:xfrm>
        </p:grpSpPr>
        <p:sp>
          <p:nvSpPr>
            <p:cNvPr id="207" name="Rectangle 18"/>
            <p:cNvSpPr/>
            <p:nvPr/>
          </p:nvSpPr>
          <p:spPr>
            <a:xfrm>
              <a:off x="-1" y="0"/>
              <a:ext cx="3015520" cy="2446119"/>
            </a:xfrm>
            <a:prstGeom prst="rect">
              <a:avLst/>
            </a:prstGeom>
            <a:solidFill>
              <a:srgbClr val="FFFFFF"/>
            </a:solidFill>
            <a:ln w="38100" cap="flat">
              <a:solidFill>
                <a:srgbClr val="B4C7E7"/>
              </a:solidFill>
              <a:prstDash val="solid"/>
              <a:miter lim="800000"/>
            </a:ln>
            <a:effectLst/>
          </p:spPr>
          <p:txBody>
            <a:bodyPr wrap="square" lIns="45718" tIns="45718" rIns="45718" bIns="45718" numCol="1" anchor="ctr">
              <a:noAutofit/>
            </a:bodyPr>
            <a:lstStyle/>
            <a:p>
              <a:pPr algn="ctr">
                <a:defRPr sz="1400">
                  <a:solidFill>
                    <a:srgbClr val="FFFFFF"/>
                  </a:solidFill>
                  <a:latin typeface="Arial Narrow"/>
                  <a:ea typeface="Arial Narrow"/>
                  <a:cs typeface="Arial Narrow"/>
                  <a:sym typeface="Arial Narrow"/>
                </a:defRPr>
              </a:pPr>
              <a:endParaRPr/>
            </a:p>
          </p:txBody>
        </p:sp>
        <p:pic>
          <p:nvPicPr>
            <p:cNvPr id="208" name="Picture 19" descr="Picture 19"/>
            <p:cNvPicPr>
              <a:picLocks noChangeAspect="1"/>
            </p:cNvPicPr>
            <p:nvPr/>
          </p:nvPicPr>
          <p:blipFill>
            <a:blip r:embed="rId2"/>
            <a:srcRect r="49234"/>
            <a:stretch>
              <a:fillRect/>
            </a:stretch>
          </p:blipFill>
          <p:spPr>
            <a:xfrm>
              <a:off x="24724" y="171522"/>
              <a:ext cx="2972133" cy="2207896"/>
            </a:xfrm>
            <a:prstGeom prst="rect">
              <a:avLst/>
            </a:prstGeom>
            <a:ln w="12700" cap="flat">
              <a:noFill/>
              <a:miter lim="400000"/>
            </a:ln>
            <a:effectLst/>
          </p:spPr>
        </p:pic>
      </p:grpSp>
      <p:grpSp>
        <p:nvGrpSpPr>
          <p:cNvPr id="212" name="Group 17"/>
          <p:cNvGrpSpPr/>
          <p:nvPr/>
        </p:nvGrpSpPr>
        <p:grpSpPr>
          <a:xfrm>
            <a:off x="5356657" y="1804639"/>
            <a:ext cx="3016898" cy="2449231"/>
            <a:chOff x="0" y="0"/>
            <a:chExt cx="3016897" cy="2449229"/>
          </a:xfrm>
        </p:grpSpPr>
        <p:sp>
          <p:nvSpPr>
            <p:cNvPr id="210" name="Rectangle 18"/>
            <p:cNvSpPr/>
            <p:nvPr/>
          </p:nvSpPr>
          <p:spPr>
            <a:xfrm>
              <a:off x="-1" y="0"/>
              <a:ext cx="3016898" cy="2449230"/>
            </a:xfrm>
            <a:prstGeom prst="rect">
              <a:avLst/>
            </a:prstGeom>
            <a:solidFill>
              <a:srgbClr val="FFFFFF"/>
            </a:solidFill>
            <a:ln w="38100" cap="flat">
              <a:solidFill>
                <a:srgbClr val="B4C7E7"/>
              </a:solidFill>
              <a:prstDash val="solid"/>
              <a:miter lim="800000"/>
            </a:ln>
            <a:effectLst/>
          </p:spPr>
          <p:txBody>
            <a:bodyPr wrap="square" lIns="45718" tIns="45718" rIns="45718" bIns="45718" numCol="1" anchor="ctr">
              <a:noAutofit/>
            </a:bodyPr>
            <a:lstStyle/>
            <a:p>
              <a:pPr algn="ctr">
                <a:defRPr sz="1400">
                  <a:solidFill>
                    <a:srgbClr val="FFFFFF"/>
                  </a:solidFill>
                  <a:latin typeface="Arial Narrow"/>
                  <a:ea typeface="Arial Narrow"/>
                  <a:cs typeface="Arial Narrow"/>
                  <a:sym typeface="Arial Narrow"/>
                </a:defRPr>
              </a:pPr>
              <a:endParaRPr/>
            </a:p>
          </p:txBody>
        </p:sp>
        <p:pic>
          <p:nvPicPr>
            <p:cNvPr id="211" name="Picture 19" descr="Picture 19"/>
            <p:cNvPicPr>
              <a:picLocks noChangeAspect="1"/>
            </p:cNvPicPr>
            <p:nvPr/>
          </p:nvPicPr>
          <p:blipFill>
            <a:blip r:embed="rId2"/>
            <a:srcRect l="51190"/>
            <a:stretch>
              <a:fillRect/>
            </a:stretch>
          </p:blipFill>
          <p:spPr>
            <a:xfrm>
              <a:off x="111966" y="174632"/>
              <a:ext cx="2857633" cy="2207896"/>
            </a:xfrm>
            <a:prstGeom prst="rect">
              <a:avLst/>
            </a:prstGeom>
            <a:ln w="12700" cap="flat">
              <a:noFill/>
              <a:miter lim="400000"/>
            </a:ln>
            <a:effectLst/>
          </p:spPr>
        </p:pic>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TextBox 26"/>
          <p:cNvSpPr txBox="1"/>
          <p:nvPr/>
        </p:nvSpPr>
        <p:spPr>
          <a:xfrm>
            <a:off x="368895" y="5025740"/>
            <a:ext cx="11409909" cy="625186"/>
          </a:xfrm>
          <a:prstGeom prst="rect">
            <a:avLst/>
          </a:prstGeom>
          <a:solidFill>
            <a:srgbClr val="FFF2CC"/>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b="1">
                <a:latin typeface="+mn-lt"/>
                <a:ea typeface="+mn-ea"/>
                <a:cs typeface="+mn-cs"/>
                <a:sym typeface="Calibri"/>
              </a:defRPr>
            </a:pPr>
            <a:r>
              <a:t>Results: </a:t>
            </a:r>
            <a:r>
              <a:rPr b="0"/>
              <a:t>1) New model indicates 87.1% reduction of molecules, 2) the traditional “bulk” transport model, which greatly diverges from reality, indicated a 10</a:t>
            </a:r>
            <a:r>
              <a:rPr b="0" baseline="30000"/>
              <a:t>-12</a:t>
            </a:r>
            <a:r>
              <a:rPr b="0"/>
              <a:t> reduction. </a:t>
            </a:r>
          </a:p>
        </p:txBody>
      </p:sp>
      <p:sp>
        <p:nvSpPr>
          <p:cNvPr id="215" name="TextBox 14"/>
          <p:cNvSpPr txBox="1"/>
          <p:nvPr/>
        </p:nvSpPr>
        <p:spPr>
          <a:xfrm>
            <a:off x="34430" y="0"/>
            <a:ext cx="9464129" cy="12560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2800">
                <a:solidFill>
                  <a:srgbClr val="FFF2CC"/>
                </a:solidFill>
                <a:latin typeface="+mn-lt"/>
                <a:ea typeface="+mn-ea"/>
                <a:cs typeface="+mn-cs"/>
                <a:sym typeface="Calibri"/>
              </a:defRPr>
            </a:pPr>
            <a:r>
              <a:t>A new contamination-transport model includes </a:t>
            </a:r>
          </a:p>
          <a:p>
            <a:pPr algn="ctr">
              <a:defRPr sz="2800">
                <a:solidFill>
                  <a:srgbClr val="FFF2CC"/>
                </a:solidFill>
                <a:latin typeface="+mn-lt"/>
                <a:ea typeface="+mn-ea"/>
                <a:cs typeface="+mn-cs"/>
                <a:sym typeface="Calibri"/>
              </a:defRPr>
            </a:pPr>
            <a:r>
              <a:t>high-fidelity molecular interactions:</a:t>
            </a:r>
            <a:endParaRPr sz="4000"/>
          </a:p>
          <a:p>
            <a:pPr algn="ctr">
              <a:defRPr sz="2400">
                <a:solidFill>
                  <a:srgbClr val="FFFFFF"/>
                </a:solidFill>
                <a:latin typeface="+mn-lt"/>
                <a:ea typeface="+mn-ea"/>
                <a:cs typeface="+mn-cs"/>
                <a:sym typeface="Calibri"/>
              </a:defRPr>
            </a:pPr>
            <a:r>
              <a:t>Analysis of an in-cruise cleaning step: Bake out of the sample collector</a:t>
            </a:r>
          </a:p>
        </p:txBody>
      </p:sp>
      <p:sp>
        <p:nvSpPr>
          <p:cNvPr id="216"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
        <p:nvSpPr>
          <p:cNvPr id="217" name="TextBox 3"/>
          <p:cNvSpPr txBox="1"/>
          <p:nvPr/>
        </p:nvSpPr>
        <p:spPr>
          <a:xfrm>
            <a:off x="9043177" y="1751214"/>
            <a:ext cx="2341986" cy="29619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a:solidFill>
                  <a:srgbClr val="DEEBF7"/>
                </a:solidFill>
                <a:latin typeface="+mn-lt"/>
                <a:ea typeface="+mn-ea"/>
                <a:cs typeface="+mn-cs"/>
                <a:sym typeface="Calibri"/>
              </a:defRPr>
            </a:pPr>
            <a:r>
              <a:t>Colors represent the linear scale of 0.5 to 5 Angstroms</a:t>
            </a:r>
          </a:p>
          <a:p>
            <a:pPr algn="ctr">
              <a:defRPr>
                <a:solidFill>
                  <a:srgbClr val="DEEBF7"/>
                </a:solidFill>
                <a:latin typeface="+mn-lt"/>
                <a:ea typeface="+mn-ea"/>
                <a:cs typeface="+mn-cs"/>
                <a:sym typeface="Calibri"/>
              </a:defRPr>
            </a:pPr>
            <a:endParaRPr/>
          </a:p>
          <a:p>
            <a:pPr indent="174625">
              <a:defRPr>
                <a:solidFill>
                  <a:srgbClr val="DEEBF7"/>
                </a:solidFill>
                <a:latin typeface="+mn-lt"/>
                <a:ea typeface="+mn-ea"/>
                <a:cs typeface="+mn-cs"/>
                <a:sym typeface="Calibri"/>
              </a:defRPr>
            </a:pPr>
            <a:r>
              <a:t>Molecules used in model: </a:t>
            </a:r>
          </a:p>
          <a:p>
            <a:pPr indent="342900">
              <a:defRPr>
                <a:solidFill>
                  <a:srgbClr val="DEEBF7"/>
                </a:solidFill>
                <a:latin typeface="+mn-lt"/>
                <a:ea typeface="+mn-ea"/>
                <a:cs typeface="+mn-cs"/>
                <a:sym typeface="Calibri"/>
              </a:defRPr>
            </a:pPr>
            <a:r>
              <a:t>n-dioctyl phthalate </a:t>
            </a:r>
          </a:p>
          <a:p>
            <a:pPr indent="342900">
              <a:defRPr>
                <a:solidFill>
                  <a:srgbClr val="DEEBF7"/>
                </a:solidFill>
                <a:latin typeface="+mn-lt"/>
                <a:ea typeface="+mn-ea"/>
                <a:cs typeface="+mn-cs"/>
                <a:sym typeface="Calibri"/>
              </a:defRPr>
            </a:pPr>
            <a:r>
              <a:t>n-hexadecane </a:t>
            </a:r>
          </a:p>
          <a:p>
            <a:pPr indent="342900">
              <a:defRPr>
                <a:solidFill>
                  <a:srgbClr val="DEEBF7"/>
                </a:solidFill>
                <a:latin typeface="+mn-lt"/>
                <a:ea typeface="+mn-ea"/>
                <a:cs typeface="+mn-cs"/>
                <a:sym typeface="Calibri"/>
              </a:defRPr>
            </a:pPr>
            <a:r>
              <a:t>n-eicosane</a:t>
            </a:r>
          </a:p>
          <a:p>
            <a:pPr indent="342900">
              <a:defRPr>
                <a:solidFill>
                  <a:srgbClr val="DEEBF7"/>
                </a:solidFill>
                <a:latin typeface="+mn-lt"/>
                <a:ea typeface="+mn-ea"/>
                <a:cs typeface="+mn-cs"/>
                <a:sym typeface="Calibri"/>
              </a:defRPr>
            </a:pPr>
            <a:r>
              <a:t>n-pentacosane</a:t>
            </a:r>
          </a:p>
        </p:txBody>
      </p:sp>
      <p:sp>
        <p:nvSpPr>
          <p:cNvPr id="218" name="TextBox 1"/>
          <p:cNvSpPr txBox="1"/>
          <p:nvPr/>
        </p:nvSpPr>
        <p:spPr>
          <a:xfrm>
            <a:off x="5510655" y="1353625"/>
            <a:ext cx="3181738" cy="6251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a:solidFill>
                  <a:srgbClr val="DEEBF7"/>
                </a:solidFill>
                <a:latin typeface="+mn-lt"/>
                <a:ea typeface="+mn-ea"/>
                <a:cs typeface="+mn-cs"/>
                <a:sym typeface="Calibri"/>
              </a:defRPr>
            </a:pPr>
            <a:r>
              <a:t>After 1 hr heating </a:t>
            </a:r>
          </a:p>
          <a:p>
            <a:pPr algn="ctr">
              <a:defRPr>
                <a:solidFill>
                  <a:srgbClr val="DEEBF7"/>
                </a:solidFill>
                <a:latin typeface="+mn-lt"/>
                <a:ea typeface="+mn-ea"/>
                <a:cs typeface="+mn-cs"/>
                <a:sym typeface="Calibri"/>
              </a:defRPr>
            </a:pPr>
            <a:r>
              <a:t>(mostly n-pentacosane remains)</a:t>
            </a:r>
          </a:p>
        </p:txBody>
      </p:sp>
      <p:sp>
        <p:nvSpPr>
          <p:cNvPr id="219" name="TextBox 9"/>
          <p:cNvSpPr txBox="1"/>
          <p:nvPr/>
        </p:nvSpPr>
        <p:spPr>
          <a:xfrm>
            <a:off x="2021013" y="1487365"/>
            <a:ext cx="3125756" cy="333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a:solidFill>
                  <a:srgbClr val="DEEBF7"/>
                </a:solidFill>
                <a:latin typeface="+mn-lt"/>
                <a:ea typeface="+mn-ea"/>
                <a:cs typeface="+mn-cs"/>
                <a:sym typeface="Calibri"/>
              </a:defRPr>
            </a:lvl1pPr>
          </a:lstStyle>
          <a:p>
            <a:r>
              <a:t>Time 0 = one monolayer</a:t>
            </a:r>
          </a:p>
        </p:txBody>
      </p:sp>
      <p:pic>
        <p:nvPicPr>
          <p:cNvPr id="220" name="Picture 6" descr="Picture 6"/>
          <p:cNvPicPr>
            <a:picLocks noChangeAspect="1"/>
          </p:cNvPicPr>
          <p:nvPr/>
        </p:nvPicPr>
        <p:blipFill>
          <a:blip r:embed="rId2"/>
          <a:srcRect b="2949"/>
          <a:stretch>
            <a:fillRect/>
          </a:stretch>
        </p:blipFill>
        <p:spPr>
          <a:xfrm>
            <a:off x="2022177" y="1980082"/>
            <a:ext cx="3118674" cy="2779228"/>
          </a:xfrm>
          <a:prstGeom prst="rect">
            <a:avLst/>
          </a:prstGeom>
          <a:ln w="38100">
            <a:solidFill>
              <a:srgbClr val="B4C7E7"/>
            </a:solidFill>
          </a:ln>
        </p:spPr>
      </p:pic>
      <p:pic>
        <p:nvPicPr>
          <p:cNvPr id="221" name="Picture 8" descr="Picture 8"/>
          <p:cNvPicPr>
            <a:picLocks noChangeAspect="1"/>
          </p:cNvPicPr>
          <p:nvPr/>
        </p:nvPicPr>
        <p:blipFill>
          <a:blip r:embed="rId3"/>
          <a:stretch>
            <a:fillRect/>
          </a:stretch>
        </p:blipFill>
        <p:spPr>
          <a:xfrm>
            <a:off x="5561457" y="1999133"/>
            <a:ext cx="3098751" cy="2769509"/>
          </a:xfrm>
          <a:prstGeom prst="rect">
            <a:avLst/>
          </a:prstGeom>
          <a:ln w="38100">
            <a:solidFill>
              <a:srgbClr val="B4C7E7"/>
            </a:solidFill>
          </a:ln>
        </p:spPr>
      </p:pic>
      <p:sp>
        <p:nvSpPr>
          <p:cNvPr id="222" name="TextBox 26"/>
          <p:cNvSpPr txBox="1"/>
          <p:nvPr/>
        </p:nvSpPr>
        <p:spPr>
          <a:xfrm>
            <a:off x="362675" y="5799464"/>
            <a:ext cx="11422348" cy="625186"/>
          </a:xfrm>
          <a:prstGeom prst="rect">
            <a:avLst/>
          </a:prstGeom>
          <a:solidFill>
            <a:srgbClr val="FFF2CC"/>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b="1">
                <a:latin typeface="+mn-lt"/>
                <a:ea typeface="+mn-ea"/>
                <a:cs typeface="+mn-cs"/>
                <a:sym typeface="Calibri"/>
              </a:defRPr>
            </a:pPr>
            <a:r>
              <a:t>Conclusion: </a:t>
            </a:r>
            <a:r>
              <a:rPr b="0"/>
              <a:t>Bake out was remarkably effective at accomplishing further reduction in molecular levels on the</a:t>
            </a:r>
          </a:p>
          <a:p>
            <a:pPr>
              <a:defRPr>
                <a:latin typeface="+mn-lt"/>
                <a:ea typeface="+mn-ea"/>
                <a:cs typeface="+mn-cs"/>
                <a:sym typeface="Calibri"/>
              </a:defRPr>
            </a:pPr>
            <a:r>
              <a:t>sample collector surfaces. Comparable in-flight decontamination steps should be considered for other mission scenarios.</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TextBox 14"/>
          <p:cNvSpPr txBox="1"/>
          <p:nvPr/>
        </p:nvSpPr>
        <p:spPr>
          <a:xfrm>
            <a:off x="6378" y="393700"/>
            <a:ext cx="8696496" cy="6016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4000">
                <a:solidFill>
                  <a:srgbClr val="FFF2CC"/>
                </a:solidFill>
                <a:latin typeface="+mn-lt"/>
                <a:ea typeface="+mn-ea"/>
                <a:cs typeface="+mn-cs"/>
                <a:sym typeface="Calibri"/>
              </a:defRPr>
            </a:lvl1pPr>
          </a:lstStyle>
          <a:p>
            <a:r>
              <a:t>Conclusions</a:t>
            </a:r>
          </a:p>
        </p:txBody>
      </p:sp>
      <p:sp>
        <p:nvSpPr>
          <p:cNvPr id="225" name="Footer Placeholder 3"/>
          <p:cNvSpPr txBox="1"/>
          <p:nvPr/>
        </p:nvSpPr>
        <p:spPr>
          <a:xfrm>
            <a:off x="2664267" y="6572091"/>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
        <p:nvSpPr>
          <p:cNvPr id="226" name="TextBox 26"/>
          <p:cNvSpPr txBox="1"/>
          <p:nvPr/>
        </p:nvSpPr>
        <p:spPr>
          <a:xfrm>
            <a:off x="4837384" y="1252310"/>
            <a:ext cx="6819164" cy="55217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287338" indent="-223838">
              <a:buSzPct val="100000"/>
              <a:buFont typeface="Arial"/>
              <a:buChar char="•"/>
              <a:defRPr sz="2000">
                <a:solidFill>
                  <a:srgbClr val="FFFFFF"/>
                </a:solidFill>
                <a:latin typeface="+mn-lt"/>
                <a:ea typeface="+mn-ea"/>
                <a:cs typeface="+mn-cs"/>
                <a:sym typeface="Calibri"/>
              </a:defRPr>
            </a:pPr>
            <a:r>
              <a:t>Both the full-spacecraft barrier that protects an ultra-clean spacecraft from the launch environment and fairing AND secondary cleaning steps (collector bake out) are effective contamination control techniques consistent with traditional engineering approaches.</a:t>
            </a:r>
            <a:endParaRPr sz="2200"/>
          </a:p>
          <a:p>
            <a:pPr lvl="1" indent="228600">
              <a:defRPr sz="2000">
                <a:solidFill>
                  <a:srgbClr val="FFFFFF"/>
                </a:solidFill>
                <a:latin typeface="+mn-lt"/>
                <a:ea typeface="+mn-ea"/>
                <a:cs typeface="+mn-cs"/>
                <a:sym typeface="Calibri"/>
              </a:defRPr>
            </a:pPr>
            <a:endParaRPr sz="2200"/>
          </a:p>
          <a:p>
            <a:pPr marL="287338" indent="-223838">
              <a:buSzPct val="100000"/>
              <a:buFont typeface="Arial"/>
              <a:buChar char="•"/>
              <a:defRPr sz="2000">
                <a:solidFill>
                  <a:srgbClr val="FFFFFF"/>
                </a:solidFill>
                <a:latin typeface="+mn-lt"/>
                <a:ea typeface="+mn-ea"/>
                <a:cs typeface="+mn-cs"/>
                <a:sym typeface="Calibri"/>
              </a:defRPr>
            </a:pPr>
            <a:r>
              <a:t>With the new, high-fidelity physics model we now know that </a:t>
            </a:r>
            <a:endParaRPr sz="2200"/>
          </a:p>
          <a:p>
            <a:pPr marL="639762" lvl="3" indent="-342900">
              <a:buSzPct val="100000"/>
              <a:buFont typeface="Courier New"/>
              <a:buChar char="o"/>
              <a:defRPr sz="2000">
                <a:solidFill>
                  <a:srgbClr val="FFFFFF"/>
                </a:solidFill>
                <a:latin typeface="+mn-lt"/>
                <a:ea typeface="+mn-ea"/>
                <a:cs typeface="+mn-cs"/>
                <a:sym typeface="Calibri"/>
              </a:defRPr>
            </a:pPr>
            <a:r>
              <a:t>when starting with an attainable cleanliness levels for the spacecraft, </a:t>
            </a:r>
            <a:endParaRPr sz="2200"/>
          </a:p>
          <a:p>
            <a:pPr marL="639762" lvl="3" indent="-342900">
              <a:buSzPct val="100000"/>
              <a:buFont typeface="Courier New"/>
              <a:buChar char="o"/>
              <a:defRPr sz="2000">
                <a:solidFill>
                  <a:srgbClr val="FFFFFF"/>
                </a:solidFill>
                <a:latin typeface="+mn-lt"/>
                <a:ea typeface="+mn-ea"/>
                <a:cs typeface="+mn-cs"/>
                <a:sym typeface="Calibri"/>
              </a:defRPr>
            </a:pPr>
            <a:r>
              <a:t>adding the barrier and bake-out step, </a:t>
            </a:r>
            <a:endParaRPr sz="2200"/>
          </a:p>
          <a:p>
            <a:pPr marL="639762" lvl="3" indent="-342900">
              <a:buSzPct val="100000"/>
              <a:buChar char="➢"/>
              <a:defRPr sz="2000">
                <a:solidFill>
                  <a:srgbClr val="FFF2CC"/>
                </a:solidFill>
                <a:latin typeface="+mn-lt"/>
                <a:ea typeface="+mn-ea"/>
                <a:cs typeface="+mn-cs"/>
                <a:sym typeface="Calibri"/>
              </a:defRPr>
            </a:pPr>
            <a:r>
              <a:t>the cleanliness levels required to meet the Level 1-Science Requirements are both practical and reasonably cost effective.</a:t>
            </a:r>
            <a:endParaRPr sz="2200">
              <a:solidFill>
                <a:srgbClr val="FFFFFF"/>
              </a:solidFill>
            </a:endParaRPr>
          </a:p>
          <a:p>
            <a:pPr marL="287338" indent="-223838">
              <a:buSzPct val="100000"/>
              <a:buFont typeface="Arial"/>
              <a:buChar char="•"/>
              <a:defRPr sz="2000">
                <a:solidFill>
                  <a:srgbClr val="FFFFFF"/>
                </a:solidFill>
                <a:latin typeface="+mn-lt"/>
                <a:ea typeface="+mn-ea"/>
                <a:cs typeface="+mn-cs"/>
                <a:sym typeface="Calibri"/>
              </a:defRPr>
            </a:pPr>
            <a:endParaRPr sz="2200">
              <a:solidFill>
                <a:srgbClr val="FFFFFF"/>
              </a:solidFill>
            </a:endParaRPr>
          </a:p>
          <a:p>
            <a:pPr marL="287338" indent="-223838">
              <a:buSzPct val="100000"/>
              <a:buFont typeface="Arial"/>
              <a:buChar char="•"/>
              <a:defRPr sz="2000">
                <a:solidFill>
                  <a:srgbClr val="FFFFFF"/>
                </a:solidFill>
                <a:latin typeface="+mn-lt"/>
                <a:ea typeface="+mn-ea"/>
                <a:cs typeface="+mn-cs"/>
                <a:sym typeface="Calibri"/>
              </a:defRPr>
            </a:pPr>
            <a:r>
              <a:t>The mitigation steps studied here are applicable to other life detection missions. However, in each case, high-fidelity physics modeling will be needed for determining mission design.</a:t>
            </a:r>
          </a:p>
        </p:txBody>
      </p:sp>
      <p:sp>
        <p:nvSpPr>
          <p:cNvPr id="227" name="Text"/>
          <p:cNvSpPr txBox="1"/>
          <p:nvPr/>
        </p:nvSpPr>
        <p:spPr>
          <a:xfrm>
            <a:off x="5961306" y="3370581"/>
            <a:ext cx="523388" cy="370838"/>
          </a:xfrm>
          <a:prstGeom prst="rect">
            <a:avLst/>
          </a:prstGeom>
          <a:ln w="12700">
            <a:miter lim="400000"/>
          </a:ln>
        </p:spPr>
        <p:txBody>
          <a:bodyPr wrap="none" lIns="45718" tIns="45718" rIns="45718" bIns="45718">
            <a:spAutoFit/>
          </a:bodyPr>
          <a:lstStyle/>
          <a:p>
            <a:endParaRPr/>
          </a:p>
        </p:txBody>
      </p:sp>
      <p:sp>
        <p:nvSpPr>
          <p:cNvPr id="228" name="Text"/>
          <p:cNvSpPr txBox="1"/>
          <p:nvPr/>
        </p:nvSpPr>
        <p:spPr>
          <a:xfrm>
            <a:off x="6088306" y="3497581"/>
            <a:ext cx="523388" cy="370838"/>
          </a:xfrm>
          <a:prstGeom prst="rect">
            <a:avLst/>
          </a:prstGeom>
          <a:ln w="12700">
            <a:miter lim="400000"/>
          </a:ln>
        </p:spPr>
        <p:txBody>
          <a:bodyPr wrap="none" lIns="45718" tIns="45718" rIns="45718" bIns="45718">
            <a:spAutoFit/>
          </a:bodyPr>
          <a:lstStyle/>
          <a:p>
            <a:endParaRPr/>
          </a:p>
        </p:txBody>
      </p:sp>
      <p:grpSp>
        <p:nvGrpSpPr>
          <p:cNvPr id="231" name="Group 10"/>
          <p:cNvGrpSpPr/>
          <p:nvPr/>
        </p:nvGrpSpPr>
        <p:grpSpPr>
          <a:xfrm>
            <a:off x="-25400" y="1268885"/>
            <a:ext cx="4682907" cy="5538317"/>
            <a:chOff x="0" y="0"/>
            <a:chExt cx="4682906" cy="5538315"/>
          </a:xfrm>
        </p:grpSpPr>
        <p:pic>
          <p:nvPicPr>
            <p:cNvPr id="229" name="Picture 11" descr="Picture 11"/>
            <p:cNvPicPr>
              <a:picLocks noChangeAspect="1"/>
            </p:cNvPicPr>
            <p:nvPr/>
          </p:nvPicPr>
          <p:blipFill>
            <a:blip r:embed="rId2"/>
            <a:srcRect r="1451"/>
            <a:stretch>
              <a:fillRect/>
            </a:stretch>
          </p:blipFill>
          <p:spPr>
            <a:xfrm>
              <a:off x="0" y="3026037"/>
              <a:ext cx="4564762" cy="2512279"/>
            </a:xfrm>
            <a:prstGeom prst="rect">
              <a:avLst/>
            </a:prstGeom>
            <a:ln w="12700" cap="flat">
              <a:noFill/>
              <a:miter lim="400000"/>
            </a:ln>
            <a:effectLst/>
          </p:spPr>
        </p:pic>
        <p:pic>
          <p:nvPicPr>
            <p:cNvPr id="230" name="Picture 12" descr="Picture 12"/>
            <p:cNvPicPr>
              <a:picLocks noChangeAspect="1"/>
            </p:cNvPicPr>
            <p:nvPr/>
          </p:nvPicPr>
          <p:blipFill>
            <a:blip r:embed="rId3"/>
            <a:stretch>
              <a:fillRect/>
            </a:stretch>
          </p:blipFill>
          <p:spPr>
            <a:xfrm>
              <a:off x="2150073" y="-1"/>
              <a:ext cx="2532834" cy="3370922"/>
            </a:xfrm>
            <a:prstGeom prst="rect">
              <a:avLst/>
            </a:prstGeom>
            <a:ln w="12700" cap="flat">
              <a:noFill/>
              <a:miter lim="400000"/>
            </a:ln>
            <a:effectLst/>
          </p:spPr>
        </p:pic>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 name="Group 10"/>
          <p:cNvGrpSpPr/>
          <p:nvPr/>
        </p:nvGrpSpPr>
        <p:grpSpPr>
          <a:xfrm>
            <a:off x="-25400" y="1268885"/>
            <a:ext cx="4682907" cy="5538317"/>
            <a:chOff x="0" y="0"/>
            <a:chExt cx="4682905" cy="5538315"/>
          </a:xfrm>
        </p:grpSpPr>
        <p:pic>
          <p:nvPicPr>
            <p:cNvPr id="233" name="Picture 11" descr="Picture 11"/>
            <p:cNvPicPr>
              <a:picLocks noChangeAspect="1"/>
            </p:cNvPicPr>
            <p:nvPr/>
          </p:nvPicPr>
          <p:blipFill>
            <a:blip r:embed="rId2"/>
            <a:srcRect r="1451"/>
            <a:stretch>
              <a:fillRect/>
            </a:stretch>
          </p:blipFill>
          <p:spPr>
            <a:xfrm>
              <a:off x="0" y="3026037"/>
              <a:ext cx="4564762" cy="2512279"/>
            </a:xfrm>
            <a:prstGeom prst="rect">
              <a:avLst/>
            </a:prstGeom>
            <a:ln w="12700" cap="flat">
              <a:noFill/>
              <a:miter lim="400000"/>
            </a:ln>
            <a:effectLst/>
          </p:spPr>
        </p:pic>
        <p:pic>
          <p:nvPicPr>
            <p:cNvPr id="234" name="Picture 12" descr="Picture 12"/>
            <p:cNvPicPr>
              <a:picLocks noChangeAspect="1"/>
            </p:cNvPicPr>
            <p:nvPr/>
          </p:nvPicPr>
          <p:blipFill>
            <a:blip r:embed="rId3"/>
            <a:stretch>
              <a:fillRect/>
            </a:stretch>
          </p:blipFill>
          <p:spPr>
            <a:xfrm>
              <a:off x="2150073" y="-1"/>
              <a:ext cx="2532834" cy="3370922"/>
            </a:xfrm>
            <a:prstGeom prst="rect">
              <a:avLst/>
            </a:prstGeom>
            <a:ln w="12700" cap="flat">
              <a:noFill/>
              <a:miter lim="400000"/>
            </a:ln>
            <a:effectLst/>
          </p:spPr>
        </p:pic>
      </p:grpSp>
      <p:sp>
        <p:nvSpPr>
          <p:cNvPr id="236" name="Footer Placeholder 3"/>
          <p:cNvSpPr txBox="1"/>
          <p:nvPr/>
        </p:nvSpPr>
        <p:spPr>
          <a:xfrm>
            <a:off x="2664267" y="6572090"/>
            <a:ext cx="6819164"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ctr">
              <a:defRPr sz="900">
                <a:solidFill>
                  <a:srgbClr val="888888"/>
                </a:solidFill>
              </a:defRPr>
            </a:lvl1pPr>
          </a:lstStyle>
          <a:p>
            <a:r>
              <a:t>COSPAR 2021</a:t>
            </a:r>
          </a:p>
        </p:txBody>
      </p:sp>
      <p:sp>
        <p:nvSpPr>
          <p:cNvPr id="237" name="TextBox 26"/>
          <p:cNvSpPr txBox="1"/>
          <p:nvPr/>
        </p:nvSpPr>
        <p:spPr>
          <a:xfrm>
            <a:off x="4800921" y="1960338"/>
            <a:ext cx="7210764" cy="18641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287338" indent="-223838">
              <a:buSzPct val="100000"/>
              <a:buFont typeface="Arial"/>
              <a:buChar char="•"/>
              <a:defRPr sz="2000" i="1">
                <a:solidFill>
                  <a:srgbClr val="FFF2CC"/>
                </a:solidFill>
                <a:latin typeface="+mn-lt"/>
                <a:ea typeface="+mn-ea"/>
                <a:cs typeface="+mn-cs"/>
                <a:sym typeface="Calibri"/>
              </a:defRPr>
            </a:pPr>
            <a:r>
              <a:t>Future work: </a:t>
            </a:r>
            <a:r>
              <a:rPr i="0">
                <a:solidFill>
                  <a:srgbClr val="FFFFFF"/>
                </a:solidFill>
              </a:rPr>
              <a:t>Barrier engineering tests and verification of the model to understand errors.</a:t>
            </a:r>
            <a:endParaRPr sz="2200">
              <a:solidFill>
                <a:srgbClr val="FFFFFF"/>
              </a:solidFill>
            </a:endParaRPr>
          </a:p>
          <a:p>
            <a:pPr marL="287338" indent="-223838">
              <a:buSzPct val="100000"/>
              <a:buFont typeface="Arial"/>
              <a:buChar char="•"/>
              <a:defRPr sz="2000">
                <a:solidFill>
                  <a:srgbClr val="FFFFFF"/>
                </a:solidFill>
                <a:latin typeface="+mn-lt"/>
                <a:ea typeface="+mn-ea"/>
                <a:cs typeface="+mn-cs"/>
                <a:sym typeface="Calibri"/>
              </a:defRPr>
            </a:pPr>
            <a:endParaRPr sz="2200">
              <a:solidFill>
                <a:srgbClr val="FFFFFF"/>
              </a:solidFill>
            </a:endParaRPr>
          </a:p>
          <a:p>
            <a:pPr marL="287338" indent="-223838">
              <a:buSzPct val="100000"/>
              <a:buFont typeface="Arial"/>
              <a:buChar char="•"/>
              <a:defRPr sz="2000">
                <a:solidFill>
                  <a:srgbClr val="FFF2CC"/>
                </a:solidFill>
                <a:latin typeface="+mn-lt"/>
                <a:ea typeface="+mn-ea"/>
                <a:cs typeface="+mn-cs"/>
                <a:sym typeface="Calibri"/>
              </a:defRPr>
            </a:pPr>
            <a:r>
              <a:t>The techniques developed in this study will enable future life detection missions to provide scientific results with higher confidence in their validity. </a:t>
            </a:r>
          </a:p>
        </p:txBody>
      </p:sp>
      <p:sp>
        <p:nvSpPr>
          <p:cNvPr id="238" name="Text"/>
          <p:cNvSpPr txBox="1"/>
          <p:nvPr/>
        </p:nvSpPr>
        <p:spPr>
          <a:xfrm>
            <a:off x="5961306" y="3370581"/>
            <a:ext cx="523388" cy="370839"/>
          </a:xfrm>
          <a:prstGeom prst="rect">
            <a:avLst/>
          </a:prstGeom>
          <a:ln w="12700">
            <a:miter lim="400000"/>
          </a:ln>
        </p:spPr>
        <p:txBody>
          <a:bodyPr wrap="none" lIns="45718" tIns="45718" rIns="45718" bIns="45718">
            <a:spAutoFit/>
          </a:bodyPr>
          <a:lstStyle/>
          <a:p>
            <a:endParaRPr/>
          </a:p>
        </p:txBody>
      </p:sp>
      <p:sp>
        <p:nvSpPr>
          <p:cNvPr id="239" name="Text"/>
          <p:cNvSpPr txBox="1"/>
          <p:nvPr/>
        </p:nvSpPr>
        <p:spPr>
          <a:xfrm>
            <a:off x="6088306" y="3497581"/>
            <a:ext cx="523388" cy="370839"/>
          </a:xfrm>
          <a:prstGeom prst="rect">
            <a:avLst/>
          </a:prstGeom>
          <a:ln w="12700">
            <a:miter lim="400000"/>
          </a:ln>
        </p:spPr>
        <p:txBody>
          <a:bodyPr wrap="none" lIns="45718" tIns="45718" rIns="45718" bIns="45718">
            <a:spAutoFit/>
          </a:bodyPr>
          <a:lstStyle/>
          <a:p>
            <a:endParaRPr/>
          </a:p>
        </p:txBody>
      </p:sp>
      <p:sp>
        <p:nvSpPr>
          <p:cNvPr id="240" name="TextBox 14"/>
          <p:cNvSpPr txBox="1"/>
          <p:nvPr/>
        </p:nvSpPr>
        <p:spPr>
          <a:xfrm>
            <a:off x="6378" y="393700"/>
            <a:ext cx="8696496" cy="6016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4000">
                <a:solidFill>
                  <a:srgbClr val="FFF2CC"/>
                </a:solidFill>
                <a:latin typeface="+mn-lt"/>
                <a:ea typeface="+mn-ea"/>
                <a:cs typeface="+mn-cs"/>
                <a:sym typeface="Calibri"/>
              </a:defRPr>
            </a:lvl1pPr>
          </a:lstStyle>
          <a:p>
            <a:r>
              <a:t>Conclusions</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000000"/>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1022</Words>
  <Application>Microsoft Macintosh PowerPoint</Application>
  <PresentationFormat>Widescreen</PresentationFormat>
  <Paragraphs>121</Paragraphs>
  <Slides>16</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Arial Narrow</vt:lpstr>
      <vt:lpstr>Calibri</vt:lpstr>
      <vt:lpstr>Calibri Light</vt:lpstr>
      <vt:lpstr>Courier New</vt:lpstr>
      <vt:lpstr>Helvetica</vt:lpstr>
      <vt:lpstr>Wingdings</vt:lpstr>
      <vt:lpstr>Office Theme</vt:lpstr>
      <vt:lpstr>PowerPoint Presentation</vt:lpstr>
      <vt:lpstr>PowerPoint Presentation</vt:lpstr>
      <vt:lpstr>Traditional Contamination Control Engineering</vt:lpstr>
      <vt:lpstr>Traditional, well proven techniques and operations  Not adequate for Ultra-Sensitive Life Detection Missions</vt:lpstr>
      <vt:lpstr>Changing the Perspective for Contamination Control Engineering specifically for Ultra-Sensitive Life-Detection Missions – demonstrated here using a Design Reference Mission (Enceladus plume flythrough)</vt:lpstr>
      <vt:lpstr>Example point of concern: Transport of fairing contaminants onto spacecraft is poorly constrained. Will such contaminants that reach the spacecraft compromise mission results?</vt:lpstr>
      <vt:lpstr>Changing the Perspective for Contamination Control Engineering specifically for Ultra-Sensitive Life-Detection Missions – demonstrated here using a Design Reference Mission (Enceladus plume flythrough)</vt:lpstr>
      <vt:lpstr>Changing the Perspective for Contamination Control Engineering specifically for Ultra-Sensitive Life-Detection Missions – demonstrated here using a Design Reference Mission (Enceladus plume flythrough)</vt:lpstr>
      <vt:lpstr>New Perspective Mapped to Requirements Flow – demonstrated here using a Design Reference Mission (Enceladus plume flythrough)</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Eigenbrode, Jennifer L. (GSFC-6990)</cp:lastModifiedBy>
  <cp:revision>1</cp:revision>
  <dcterms:modified xsi:type="dcterms:W3CDTF">2021-01-12T15:49:33Z</dcterms:modified>
</cp:coreProperties>
</file>