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7" r:id="rId2"/>
    <p:sldId id="380" r:id="rId3"/>
    <p:sldId id="1257" r:id="rId4"/>
    <p:sldId id="379" r:id="rId5"/>
    <p:sldId id="1256" r:id="rId6"/>
    <p:sldId id="284" r:id="rId7"/>
    <p:sldId id="718" r:id="rId8"/>
    <p:sldId id="563" r:id="rId9"/>
    <p:sldId id="719" r:id="rId10"/>
    <p:sldId id="590" r:id="rId11"/>
    <p:sldId id="717" r:id="rId12"/>
    <p:sldId id="720" r:id="rId13"/>
    <p:sldId id="1258" r:id="rId14"/>
    <p:sldId id="435" r:id="rId15"/>
    <p:sldId id="1262" r:id="rId16"/>
    <p:sldId id="436" r:id="rId17"/>
    <p:sldId id="441" r:id="rId18"/>
    <p:sldId id="437" r:id="rId19"/>
    <p:sldId id="262" r:id="rId20"/>
    <p:sldId id="1263" r:id="rId21"/>
    <p:sldId id="388" r:id="rId22"/>
    <p:sldId id="1259" r:id="rId23"/>
    <p:sldId id="438" r:id="rId24"/>
    <p:sldId id="439" r:id="rId25"/>
    <p:sldId id="1260" r:id="rId26"/>
    <p:sldId id="397" r:id="rId27"/>
    <p:sldId id="389" r:id="rId28"/>
    <p:sldId id="396" r:id="rId29"/>
    <p:sldId id="391" r:id="rId30"/>
    <p:sldId id="393" r:id="rId31"/>
    <p:sldId id="394" r:id="rId32"/>
    <p:sldId id="395" r:id="rId33"/>
    <p:sldId id="431" r:id="rId34"/>
    <p:sldId id="432" r:id="rId35"/>
    <p:sldId id="1264" r:id="rId36"/>
    <p:sldId id="1261" r:id="rId37"/>
    <p:sldId id="1265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i, John Y (348B)" initials="LJY(" lastIdx="0" clrIdx="0">
    <p:extLst>
      <p:ext uri="{19B8F6BF-5375-455C-9EA6-DF929625EA0E}">
        <p15:presenceInfo xmlns:p15="http://schemas.microsoft.com/office/powerpoint/2012/main" userId="S-1-5-21-1608413684-1126320247-1535859923-232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BFBF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11" autoAdjust="0"/>
    <p:restoredTop sz="94660"/>
  </p:normalViewPr>
  <p:slideViewPr>
    <p:cSldViewPr snapToGrid="0">
      <p:cViewPr varScale="1">
        <p:scale>
          <a:sx n="124" d="100"/>
          <a:sy n="124" d="100"/>
        </p:scale>
        <p:origin x="8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5E1602-9AAA-4281-A02D-6B972BE19629}" type="datetimeFigureOut">
              <a:rPr lang="en-US" smtClean="0"/>
              <a:t>1/29/21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E4B423-E7C4-4B0C-A48B-CA024800E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190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951CB-D45E-4509-AB36-99DF0568A09F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687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951CB-D45E-4509-AB36-99DF0568A09F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18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54681-E46D-4EE3-B46D-DC0DE08F93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F0B255-8416-4207-A284-89B03E41A8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FFB47D-DE74-455C-9A4C-DF515AEE1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149BD-09C9-4D0F-8B51-601A38608094}" type="datetime1">
              <a:rPr lang="en-US" smtClean="0"/>
              <a:t>1/29/21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44E48A-F922-4C4F-B23E-5AC1C1507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93E6E1-9791-4F1D-9B9A-A122A3255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E56C0-E9B3-4E33-AB66-645749A02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939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F4FDA-FD34-452D-9DF3-7774D50E6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4995"/>
          </a:xfrm>
        </p:spPr>
        <p:txBody>
          <a:bodyPr>
            <a:normAutofit/>
          </a:bodyPr>
          <a:lstStyle>
            <a:lvl1pPr algn="ctr">
              <a:defRPr sz="32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919C2B-19C6-4C41-B9C8-E671485458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36320"/>
            <a:ext cx="10515600" cy="5140643"/>
          </a:xfrm>
        </p:spPr>
        <p:txBody>
          <a:bodyPr/>
          <a:lstStyle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95C37E-6E76-4DEE-911D-CFFCC2AD8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8B5D6-C2A7-43E8-B6F6-9270895890F4}" type="datetime1">
              <a:rPr lang="en-US" smtClean="0"/>
              <a:t>1/29/21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6CAD37-FA44-4422-AEAD-FD3BB3E62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191DF6-F316-4CDF-ADEA-69FDEA4AC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E56C0-E9B3-4E33-AB66-645749A02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166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98B7A-A126-46B6-8FE4-EEBBE659C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3BFC71-6655-44B9-8EAE-96F236FF5C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465BEE-4F5E-41A2-A0A7-C4C8BD31A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C3399-5495-4035-BCFF-1D422B8D882D}" type="datetime1">
              <a:rPr lang="en-US" smtClean="0"/>
              <a:t>1/29/21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6DDA52-A827-4309-AEE7-2CE9E0C87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62A6B-207E-47F2-857A-09B2D8AFC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E56C0-E9B3-4E33-AB66-645749A02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370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124CE-4578-4DE3-8C97-C26A34995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B9181-0A84-4F97-97A5-E8CDFFFC62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B0746D-5111-40BB-B237-DE8AA1F175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43928-82CB-4BAE-A36F-3F1089438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1E9F4-9045-4A0B-92A7-705EDBF05530}" type="datetime1">
              <a:rPr lang="en-US" smtClean="0"/>
              <a:t>1/29/21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F4BC60-1371-4A97-8091-D8FBF9B7F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5C8A49-070E-430C-BFCF-468E4169B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E56C0-E9B3-4E33-AB66-645749A02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662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C5263-E322-4A10-9381-6A56D3C30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EF1CD-91AE-487C-A58C-30E72AD4E1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BBEEBD-E74B-433B-AC7D-42E467DC83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0901B7-1048-4177-98B7-0ABD895C16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E4EB34-41F8-41C5-BDFF-4820904705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B0748D-2680-40DD-BBFC-6CE935A7A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45175-1EEA-4563-8F5D-1BCF929AB30D}" type="datetime1">
              <a:rPr lang="en-US" smtClean="0"/>
              <a:t>1/29/21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534C4D-7DE0-41E4-A807-73ABBE3B0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912F53-A496-491D-A68D-D9A826714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E56C0-E9B3-4E33-AB66-645749A02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050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28D4F-7364-426F-97F8-28602FB88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88601B-85A1-4970-913B-CF2D6E03B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5690C-0A64-4220-BD32-DC07433A0E49}" type="datetime1">
              <a:rPr lang="en-US" smtClean="0"/>
              <a:t>1/29/21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C3BA55-888D-4692-9C35-57E8BE365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F042DE-C147-42F3-A732-8C7E64487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E56C0-E9B3-4E33-AB66-645749A02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790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51F255-9B75-4C26-8D74-19CF21AB5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D7F34-8842-4B44-AC61-7834312D6F9B}" type="datetime1">
              <a:rPr lang="en-US" smtClean="0"/>
              <a:t>1/29/21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ACA352-B881-4029-9068-AA0FFBA08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C53C9B-B3D5-46B7-A932-4684BC10F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E56C0-E9B3-4E33-AB66-645749A02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461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00EAB-239B-4C5B-9BCF-AC450BCE0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0D93F1-AA97-44F8-AF8F-65F308E3E0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5336E1-F75A-4E91-8854-BA4E5C0890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4F4A2B-1F5C-4355-80D5-A904D5E31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EEA67-2AA2-419B-8406-D8A48055DF34}" type="datetime1">
              <a:rPr lang="en-US" smtClean="0"/>
              <a:t>1/29/21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0AD4C7-8667-407F-944D-E1C9E9154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464FF6-8523-4C17-8950-5B2060A30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E56C0-E9B3-4E33-AB66-645749A02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751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1703C-69D8-483C-898B-A81FCE9B3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A29A9A-3607-475E-801E-7AB10336FB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F75629-17B8-45FF-8E99-0ECA13FE73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0BCDED-461A-49C7-80EA-897CCB213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EFE77-BC61-4359-87AC-969E61422280}" type="datetime1">
              <a:rPr lang="en-US" smtClean="0"/>
              <a:t>1/29/21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9FF8AA-4B1E-4404-87C3-FB9B78D0D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56C8C0-1CBD-46D0-B8BC-3AE1217B1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E56C0-E9B3-4E33-AB66-645749A02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39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808CF-7F28-487C-86A7-6C4313970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60117A-2336-42FB-9545-B3D356F083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66A136-E28A-4EC0-966A-EB394B20E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CA9A9-7EDF-4A3A-85D6-EB1527BC7F53}" type="datetime1">
              <a:rPr lang="en-US" smtClean="0"/>
              <a:t>1/29/21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7B1B86-8718-403C-98BB-9DDE4AFA9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925FED-AC6E-4EF7-9038-F0A3FD0D3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E56C0-E9B3-4E33-AB66-645749A02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044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502CA4-5EC8-4E83-B3E1-8C6F2BBFCA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132A43-3780-4592-A399-939DA1CE8B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F4EE2F-1BC3-4D33-85D4-4314304D0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3C681-E716-4068-8924-96AEF88932B9}" type="datetime1">
              <a:rPr lang="en-US" smtClean="0"/>
              <a:t>1/29/21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A3F55-DB8B-4AE3-82F8-E10F2FAFC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031274-2066-43FA-B6F1-C8A2A4DAC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E56C0-E9B3-4E33-AB66-645749A02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760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0DFD4C-7154-43FF-9F55-5CEA3C898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21732E-6B6C-4076-AB93-30A002D37A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9CB064-7E90-4AE4-8E86-B38A0D22D4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13DDA1-5FE9-4568-9991-9E2E50D9D2B6}" type="datetime1">
              <a:rPr lang="en-US" smtClean="0"/>
              <a:t>1/29/21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1DCC66-5D6D-4121-A11A-D74F7CA5E9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D06525-3B82-4264-9EB6-19A728A276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2E56C0-E9B3-4E33-AB66-645749A02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027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mailto:alan.p.cudmore@nasa.gov" TargetMode="External"/><Relationship Id="rId2" Type="http://schemas.openxmlformats.org/officeDocument/2006/relationships/hyperlink" Target="mailto:jlai@jpl.nasa.gov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High-Performance Spaceflight Computing (HPSC)</a:t>
            </a:r>
            <a:br>
              <a:rPr lang="en-US" sz="3600" b="1" dirty="0"/>
            </a:br>
            <a:r>
              <a:rPr lang="en-US" sz="3600" b="1" dirty="0"/>
              <a:t>Middleware Release 4 update</a:t>
            </a:r>
            <a:br>
              <a:rPr lang="en-US" sz="3600" b="1" dirty="0"/>
            </a:br>
            <a:endParaRPr lang="en-US" sz="3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254232"/>
          </a:xfrm>
        </p:spPr>
        <p:txBody>
          <a:bodyPr>
            <a:normAutofit/>
          </a:bodyPr>
          <a:lstStyle/>
          <a:p>
            <a:r>
              <a:rPr lang="en-US" dirty="0"/>
              <a:t>2021 Flight Software Workshop</a:t>
            </a:r>
          </a:p>
          <a:p>
            <a:r>
              <a:rPr lang="en-US" dirty="0"/>
              <a:t>February 8-11, 2021</a:t>
            </a:r>
          </a:p>
          <a:p>
            <a:endParaRPr lang="en-US" dirty="0"/>
          </a:p>
          <a:p>
            <a:r>
              <a:rPr lang="en-US" dirty="0"/>
              <a:t>Jet Propulsion Laboratory, California Institute of Technology</a:t>
            </a:r>
          </a:p>
          <a:p>
            <a:r>
              <a:rPr lang="en-US" dirty="0"/>
              <a:t>NASA Goddard Space Flight Center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8ACACD-7AC1-41A0-AE50-F7C340792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E56C0-E9B3-4E33-AB66-645749A020FE}" type="slidenum">
              <a:rPr lang="en-US" smtClean="0"/>
              <a:t>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270C77-FC2E-A446-8962-AD95A65E4C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3958" y="262135"/>
            <a:ext cx="1553201" cy="1291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275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50539"/>
            <a:ext cx="7772400" cy="3899556"/>
          </a:xfrm>
        </p:spPr>
        <p:txBody>
          <a:bodyPr>
            <a:normAutofit/>
          </a:bodyPr>
          <a:lstStyle/>
          <a:p>
            <a:r>
              <a:rPr lang="en-US" dirty="0"/>
              <a:t>Middleware Overview</a:t>
            </a:r>
          </a:p>
          <a:p>
            <a:r>
              <a:rPr lang="en-US" dirty="0"/>
              <a:t>Middleware Release 4 Features and Plan</a:t>
            </a:r>
          </a:p>
          <a:p>
            <a:r>
              <a:rPr lang="en-US" dirty="0"/>
              <a:t>Middleware Release 4 Hardware Environment</a:t>
            </a:r>
          </a:p>
          <a:p>
            <a:r>
              <a:rPr lang="en-US" dirty="0"/>
              <a:t>Post Release 4 Research Topics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2B506-C6C9-4CBE-A3B9-D0010E093EE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606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764" y="2834005"/>
            <a:ext cx="10515600" cy="594995"/>
          </a:xfrm>
        </p:spPr>
        <p:txBody>
          <a:bodyPr/>
          <a:lstStyle/>
          <a:p>
            <a:r>
              <a:rPr lang="en-US" dirty="0"/>
              <a:t>Middleware Overview</a:t>
            </a:r>
          </a:p>
        </p:txBody>
      </p:sp>
    </p:spTree>
    <p:extLst>
      <p:ext uri="{BB962C8B-B14F-4D97-AF65-F5344CB8AC3E}">
        <p14:creationId xmlns:p14="http://schemas.microsoft.com/office/powerpoint/2010/main" val="4039811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325C3-B82C-4C3F-AD20-CB259FAA1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74638"/>
            <a:ext cx="10515600" cy="635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Middleware Team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3ABD78-7B6F-4C3C-88BF-A816D42E3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201772"/>
            <a:ext cx="5157787" cy="552450"/>
          </a:xfrm>
        </p:spPr>
        <p:txBody>
          <a:bodyPr/>
          <a:lstStyle/>
          <a:p>
            <a:r>
              <a:rPr lang="en-US" dirty="0"/>
              <a:t>NASA Jet Propulsion Laboratory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74B004-85CD-4113-9E69-8D2E1C5D3A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11" y="1949079"/>
            <a:ext cx="5157787" cy="3154700"/>
          </a:xfrm>
        </p:spPr>
        <p:txBody>
          <a:bodyPr/>
          <a:lstStyle/>
          <a:p>
            <a:r>
              <a:rPr lang="en-US" dirty="0"/>
              <a:t>J. Lai (Lead)</a:t>
            </a:r>
          </a:p>
          <a:p>
            <a:r>
              <a:rPr lang="en-US" dirty="0"/>
              <a:t>D. Kou (Developer)</a:t>
            </a:r>
          </a:p>
          <a:p>
            <a:r>
              <a:rPr lang="en-US" dirty="0"/>
              <a:t>R. Bocchino (Developer)</a:t>
            </a:r>
          </a:p>
          <a:p>
            <a:r>
              <a:rPr lang="en-US" dirty="0"/>
              <a:t>B. Morin (Systems Engineer)</a:t>
            </a:r>
          </a:p>
          <a:p>
            <a:r>
              <a:rPr lang="en-US" dirty="0"/>
              <a:t>J. Kochocki (Systems Engineer)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8FD221-0AF5-4A4F-919B-19D00D0E0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7603" y="1222016"/>
            <a:ext cx="5183188" cy="552450"/>
          </a:xfrm>
        </p:spPr>
        <p:txBody>
          <a:bodyPr/>
          <a:lstStyle/>
          <a:p>
            <a:r>
              <a:rPr lang="en-US" dirty="0"/>
              <a:t>NASA Goddard Space Flight Center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04E13E-BE94-4C41-B165-D650561BDF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0612" y="1949079"/>
            <a:ext cx="5183188" cy="2363592"/>
          </a:xfrm>
        </p:spPr>
        <p:txBody>
          <a:bodyPr/>
          <a:lstStyle/>
          <a:p>
            <a:r>
              <a:rPr lang="en-US" dirty="0"/>
              <a:t>A. Cudmore (Lead)</a:t>
            </a:r>
          </a:p>
          <a:p>
            <a:r>
              <a:rPr lang="en-US" dirty="0"/>
              <a:t>S. Maldonado (Developer)</a:t>
            </a:r>
          </a:p>
          <a:p>
            <a:r>
              <a:rPr lang="en-US" dirty="0"/>
              <a:t>J. Wilmot (Systems Engineer)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4EAA7F-5A9C-493E-91EE-1C32256F3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2B506-C6C9-4CBE-A3B9-D0010E093EE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624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Middleware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4568" y="960120"/>
            <a:ext cx="10855504" cy="5450954"/>
          </a:xfrm>
        </p:spPr>
        <p:txBody>
          <a:bodyPr>
            <a:normAutofit/>
          </a:bodyPr>
          <a:lstStyle/>
          <a:p>
            <a:r>
              <a:rPr lang="en-US" sz="2000" dirty="0"/>
              <a:t>Middleware (MW) Project Information</a:t>
            </a:r>
          </a:p>
          <a:p>
            <a:pPr lvl="1"/>
            <a:r>
              <a:rPr lang="en-US" sz="1800" dirty="0"/>
              <a:t>A joint project between NASA Jet Propulsion Lab (JPL) and NASA Goddard Space Flight Center (GSFC)</a:t>
            </a:r>
            <a:endParaRPr lang="en-US" sz="2000" dirty="0"/>
          </a:p>
          <a:p>
            <a:pPr lvl="1"/>
            <a:r>
              <a:rPr lang="en-US" sz="1800" dirty="0"/>
              <a:t>Funded by the Air Force Research Lab (AFRL)</a:t>
            </a:r>
          </a:p>
          <a:p>
            <a:pPr lvl="1"/>
            <a:r>
              <a:rPr lang="en-US" sz="1800" dirty="0"/>
              <a:t>Middleware was originally targeted to run on the High-Performance Spaceflight Computing (HPSC) </a:t>
            </a:r>
            <a:r>
              <a:rPr lang="en-US" sz="1800" dirty="0" err="1"/>
              <a:t>Chiplet</a:t>
            </a:r>
            <a:endParaRPr lang="en-US" sz="1800" dirty="0"/>
          </a:p>
          <a:p>
            <a:pPr lvl="1"/>
            <a:r>
              <a:rPr lang="en-US" sz="1800" dirty="0"/>
              <a:t>Given delays in HPSC </a:t>
            </a:r>
            <a:r>
              <a:rPr lang="en-US" sz="1800" dirty="0" err="1"/>
              <a:t>Chiplet</a:t>
            </a:r>
            <a:r>
              <a:rPr lang="en-US" sz="1800" dirty="0"/>
              <a:t> hardware, the Middleware is targeting more generic multicore System on Chip (SoC) systems such as the Xilinx </a:t>
            </a:r>
            <a:r>
              <a:rPr lang="en-US" sz="1800" dirty="0" err="1"/>
              <a:t>UltraScale</a:t>
            </a:r>
            <a:r>
              <a:rPr lang="en-US" sz="1800" dirty="0"/>
              <a:t>+ Multiprocessor System on Chip (</a:t>
            </a:r>
            <a:r>
              <a:rPr lang="en-US" sz="1800" dirty="0" err="1"/>
              <a:t>MPSoC</a:t>
            </a:r>
            <a:r>
              <a:rPr lang="en-US" sz="1800" dirty="0"/>
              <a:t>)</a:t>
            </a:r>
          </a:p>
          <a:p>
            <a:r>
              <a:rPr lang="en-US" sz="2000" dirty="0"/>
              <a:t>Middleware Objectives</a:t>
            </a:r>
            <a:endParaRPr lang="en-US" sz="1800" dirty="0"/>
          </a:p>
          <a:p>
            <a:pPr lvl="1"/>
            <a:r>
              <a:rPr lang="en-US" sz="1800" dirty="0"/>
              <a:t>Provide applications with an efficient and consistent functions to utilize features of the Chiplet multicore platform for</a:t>
            </a:r>
          </a:p>
          <a:p>
            <a:pPr lvl="2"/>
            <a:r>
              <a:rPr lang="en-US" sz="1600" dirty="0"/>
              <a:t>Resource allocation and management (e.g., cores, memories, peripheral devices)</a:t>
            </a:r>
          </a:p>
          <a:p>
            <a:pPr lvl="2"/>
            <a:r>
              <a:rPr lang="en-US" sz="1600" dirty="0"/>
              <a:t>Configuration management</a:t>
            </a:r>
          </a:p>
          <a:p>
            <a:pPr lvl="2"/>
            <a:r>
              <a:rPr lang="en-US" sz="1600" dirty="0"/>
              <a:t>Power and Performance management</a:t>
            </a:r>
          </a:p>
          <a:p>
            <a:pPr lvl="2"/>
            <a:r>
              <a:rPr lang="en-US" sz="1600" dirty="0"/>
              <a:t>Fault tolerance and redundancy management</a:t>
            </a:r>
          </a:p>
          <a:p>
            <a:pPr lvl="2"/>
            <a:r>
              <a:rPr lang="en-US" sz="1600" dirty="0"/>
              <a:t>Sharing hardware resources using a common middleware library and services</a:t>
            </a:r>
          </a:p>
          <a:p>
            <a:pPr lvl="2"/>
            <a:r>
              <a:rPr lang="en-US" sz="1600" dirty="0"/>
              <a:t>Messaging Services</a:t>
            </a:r>
          </a:p>
          <a:p>
            <a:pPr lvl="1"/>
            <a:r>
              <a:rPr lang="en-US" sz="1800" dirty="0"/>
              <a:t>Facilitate deployment of applications for execution with different characteristics and resource needs (e.g., computational needs, mission criticality, timing criticality, …)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69460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0F369-D5B6-3742-9D28-0064EFD0B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Middleware Design 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128DC-840F-7745-8617-B7E4F86D9A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Middleware supports fault tolerance by:</a:t>
            </a:r>
          </a:p>
          <a:p>
            <a:pPr lvl="1"/>
            <a:r>
              <a:rPr lang="en-US" dirty="0"/>
              <a:t>Not using globally writable shared memory in any library implementation</a:t>
            </a:r>
          </a:p>
          <a:p>
            <a:pPr lvl="1"/>
            <a:r>
              <a:rPr lang="en-US" dirty="0"/>
              <a:t>Providing options to secure system state in process restricted memory, where supported by the operating system</a:t>
            </a:r>
          </a:p>
          <a:p>
            <a:pPr lvl="1"/>
            <a:r>
              <a:rPr lang="en-US" dirty="0"/>
              <a:t>Providing an inter-process messaging Application Programming Interface (API)</a:t>
            </a:r>
          </a:p>
          <a:p>
            <a:r>
              <a:rPr lang="en-US" b="1" dirty="0"/>
              <a:t>Middleware supports determinism by:</a:t>
            </a:r>
          </a:p>
          <a:p>
            <a:pPr lvl="1"/>
            <a:r>
              <a:rPr lang="en-US" dirty="0"/>
              <a:t>Not using locks in any library implementations</a:t>
            </a:r>
          </a:p>
          <a:p>
            <a:pPr lvl="1"/>
            <a:r>
              <a:rPr lang="en-US" dirty="0"/>
              <a:t>Providing a timing API to separate and synchronize application execution to specific intervals</a:t>
            </a:r>
          </a:p>
          <a:p>
            <a:pPr lvl="1"/>
            <a:r>
              <a:rPr lang="en-US" dirty="0"/>
              <a:t>Employing a single thread of execution for runtime service</a:t>
            </a:r>
          </a:p>
          <a:p>
            <a:pPr lvl="1"/>
            <a:r>
              <a:rPr lang="en-US" dirty="0"/>
              <a:t>Not creating additional threads of execution, unless required to support isolation</a:t>
            </a:r>
          </a:p>
          <a:p>
            <a:r>
              <a:rPr lang="en-US" b="1" dirty="0"/>
              <a:t>Middleware supports performance by:</a:t>
            </a:r>
          </a:p>
          <a:p>
            <a:pPr lvl="1"/>
            <a:r>
              <a:rPr lang="en-US" dirty="0"/>
              <a:t>Not using locks in any library implementation</a:t>
            </a:r>
          </a:p>
          <a:p>
            <a:pPr lvl="1"/>
            <a:r>
              <a:rPr lang="en-US" dirty="0"/>
              <a:t>Supporting application parallelism in multi-core deployment - pin process execution to a processor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/>
              <a:t>core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907308-31BB-DC45-8AF0-95942E68AE89}"/>
              </a:ext>
            </a:extLst>
          </p:cNvPr>
          <p:cNvSpPr txBox="1"/>
          <p:nvPr/>
        </p:nvSpPr>
        <p:spPr>
          <a:xfrm>
            <a:off x="5602014" y="-16816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2C0533-1B52-4811-897F-3CF268F42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E56C0-E9B3-4E33-AB66-645749A020F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588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29081-1C1E-4424-9183-7474364F8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Middleware Release And Review History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21ED2A-0AFE-4E76-9A28-1C1E3C9AA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E56C0-E9B3-4E33-AB66-645749A020FE}" type="slidenum">
              <a:rPr lang="en-US" smtClean="0"/>
              <a:t>7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F184553-16D6-2447-BC76-4DD15DCB81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5318654"/>
              </p:ext>
            </p:extLst>
          </p:nvPr>
        </p:nvGraphicFramePr>
        <p:xfrm>
          <a:off x="1343379" y="1284416"/>
          <a:ext cx="8929510" cy="4822872"/>
        </p:xfrm>
        <a:graphic>
          <a:graphicData uri="http://schemas.openxmlformats.org/drawingml/2006/table">
            <a:tbl>
              <a:tblPr/>
              <a:tblGrid>
                <a:gridCol w="6522555">
                  <a:extLst>
                    <a:ext uri="{9D8B030D-6E8A-4147-A177-3AD203B41FA5}">
                      <a16:colId xmlns:a16="http://schemas.microsoft.com/office/drawing/2014/main" val="262798708"/>
                    </a:ext>
                  </a:extLst>
                </a:gridCol>
                <a:gridCol w="2406955">
                  <a:extLst>
                    <a:ext uri="{9D8B030D-6E8A-4147-A177-3AD203B41FA5}">
                      <a16:colId xmlns:a16="http://schemas.microsoft.com/office/drawing/2014/main" val="3933868048"/>
                    </a:ext>
                  </a:extLst>
                </a:gridCol>
              </a:tblGrid>
              <a:tr h="52275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Milestone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Date</a:t>
                      </a: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914377"/>
                  </a:ext>
                </a:extLst>
              </a:tr>
              <a:tr h="47216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Software Management Plan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4/4/2017</a:t>
                      </a: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2163785"/>
                  </a:ext>
                </a:extLst>
              </a:tr>
              <a:tr h="47216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Middleware Requirements Review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5/2/2018</a:t>
                      </a: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3747679"/>
                  </a:ext>
                </a:extLst>
              </a:tr>
              <a:tr h="47216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Middleware Release 1 (R1)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2/5/2019</a:t>
                      </a: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5955379"/>
                  </a:ext>
                </a:extLst>
              </a:tr>
              <a:tr h="47216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Middleware Release 2 (R2)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10/17/2019</a:t>
                      </a: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1075399"/>
                  </a:ext>
                </a:extLst>
              </a:tr>
              <a:tr h="47216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Middleware Architecture Review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12/5/2019</a:t>
                      </a: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3114035"/>
                  </a:ext>
                </a:extLst>
              </a:tr>
              <a:tr h="47216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Middleware Release 2.5 (R2.5)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4/23/2020</a:t>
                      </a: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8372788"/>
                  </a:ext>
                </a:extLst>
              </a:tr>
              <a:tr h="48903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Middleware Release 3 (R3)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8/6/2020</a:t>
                      </a: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7465497"/>
                  </a:ext>
                </a:extLst>
              </a:tr>
              <a:tr h="48903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Middleware Release 4 Workshop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11/10/2020</a:t>
                      </a: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841091"/>
                  </a:ext>
                </a:extLst>
              </a:tr>
              <a:tr h="48903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Middleware Release 4 (R4)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4/2021 (planned)</a:t>
                      </a: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18188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2658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Middleware Architecture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5400" y="1295400"/>
            <a:ext cx="6781800" cy="51054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Layered Architecture </a:t>
            </a:r>
            <a:r>
              <a:rPr lang="en-US" b="0" dirty="0"/>
              <a:t>– provides separation of concerns with well-defined interfaces</a:t>
            </a:r>
          </a:p>
          <a:p>
            <a:pPr lvl="1"/>
            <a:r>
              <a:rPr lang="en-US" dirty="0"/>
              <a:t>Provides application developers with tools, abstractions and methodologies to make use of lower level SoC system software services and hardware in a consistent manner  </a:t>
            </a:r>
          </a:p>
          <a:p>
            <a:r>
              <a:rPr lang="en-US" dirty="0"/>
              <a:t>Middleware Layer </a:t>
            </a:r>
          </a:p>
          <a:p>
            <a:pPr lvl="1"/>
            <a:r>
              <a:rPr lang="en-US" dirty="0"/>
              <a:t>Allocate and manage processor cores, devices and resources to dynamically trade computational performance, energy management and fault tolerance objectives of the mission</a:t>
            </a:r>
          </a:p>
          <a:p>
            <a:pPr lvl="1"/>
            <a:r>
              <a:rPr lang="en-US" b="0" dirty="0"/>
              <a:t>Provides for mission and platform configurability</a:t>
            </a:r>
          </a:p>
          <a:p>
            <a:pPr lvl="1"/>
            <a:r>
              <a:rPr lang="en-US" dirty="0"/>
              <a:t>Allows Mission Integration Engineers (MIE) to reason about interactions between applications and the system</a:t>
            </a:r>
          </a:p>
          <a:p>
            <a:r>
              <a:rPr lang="en-US" dirty="0"/>
              <a:t>System Software Layer</a:t>
            </a:r>
          </a:p>
          <a:p>
            <a:pPr lvl="1"/>
            <a:r>
              <a:rPr lang="en-US" dirty="0"/>
              <a:t>Real Time Operating System, hypervisor and low-level device drivers for the SoC are generally provided by a vendor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244944" y="6547760"/>
            <a:ext cx="947057" cy="310243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914400" rtl="0" eaLnBrk="1" latinLnBrk="0" hangingPunct="1"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336D8BB-1FBA-4ECE-B83B-DC345E7EB0EF}" type="slidenum">
              <a:rPr lang="en-US" smtClean="0"/>
              <a:pPr/>
              <a:t>8</a:t>
            </a:fld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C455B9A-88F7-CB4E-B998-7441CBA85161}"/>
              </a:ext>
            </a:extLst>
          </p:cNvPr>
          <p:cNvGrpSpPr/>
          <p:nvPr/>
        </p:nvGrpSpPr>
        <p:grpSpPr>
          <a:xfrm>
            <a:off x="304800" y="2049461"/>
            <a:ext cx="4779434" cy="2992372"/>
            <a:chOff x="304799" y="1868839"/>
            <a:chExt cx="4779434" cy="299237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0FADA5-182C-5942-AF7E-44E6789299AC}"/>
                </a:ext>
              </a:extLst>
            </p:cNvPr>
            <p:cNvSpPr/>
            <p:nvPr/>
          </p:nvSpPr>
          <p:spPr>
            <a:xfrm>
              <a:off x="304800" y="1868839"/>
              <a:ext cx="4775201" cy="748093"/>
            </a:xfrm>
            <a:prstGeom prst="rect">
              <a:avLst/>
            </a:prstGeom>
            <a:solidFill>
              <a:srgbClr val="FEE69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17F24B2-C140-BC45-9F9E-C5A6E91C8125}"/>
                </a:ext>
              </a:extLst>
            </p:cNvPr>
            <p:cNvSpPr/>
            <p:nvPr/>
          </p:nvSpPr>
          <p:spPr>
            <a:xfrm>
              <a:off x="304800" y="2616932"/>
              <a:ext cx="4775201" cy="748093"/>
            </a:xfrm>
            <a:prstGeom prst="rect">
              <a:avLst/>
            </a:prstGeom>
            <a:solidFill>
              <a:srgbClr val="DED6E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D36AB0C-1735-2B43-8AEA-07573F9DCF05}"/>
                </a:ext>
              </a:extLst>
            </p:cNvPr>
            <p:cNvSpPr/>
            <p:nvPr/>
          </p:nvSpPr>
          <p:spPr>
            <a:xfrm>
              <a:off x="304799" y="3365025"/>
              <a:ext cx="4775201" cy="748093"/>
            </a:xfrm>
            <a:prstGeom prst="rect">
              <a:avLst/>
            </a:prstGeom>
            <a:solidFill>
              <a:srgbClr val="B7DCE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92B53C5-F5F9-EE40-B974-28422351C00C}"/>
                </a:ext>
              </a:extLst>
            </p:cNvPr>
            <p:cNvSpPr/>
            <p:nvPr/>
          </p:nvSpPr>
          <p:spPr>
            <a:xfrm>
              <a:off x="309032" y="4113118"/>
              <a:ext cx="4775201" cy="748093"/>
            </a:xfrm>
            <a:prstGeom prst="rect">
              <a:avLst/>
            </a:prstGeom>
            <a:solidFill>
              <a:srgbClr val="D9D9D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endParaRPr>
            </a:p>
          </p:txBody>
        </p:sp>
        <p:sp>
          <p:nvSpPr>
            <p:cNvPr id="10" name="Content Placeholder 3">
              <a:extLst>
                <a:ext uri="{FF2B5EF4-FFF2-40B4-BE49-F238E27FC236}">
                  <a16:creationId xmlns:a16="http://schemas.microsoft.com/office/drawing/2014/main" id="{9859B56B-BD04-6B40-A4B5-01665FC24770}"/>
                </a:ext>
              </a:extLst>
            </p:cNvPr>
            <p:cNvSpPr txBox="1">
              <a:spLocks/>
            </p:cNvSpPr>
            <p:nvPr/>
          </p:nvSpPr>
          <p:spPr>
            <a:xfrm>
              <a:off x="1074648" y="2011639"/>
              <a:ext cx="3235501" cy="462491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dirty="0"/>
                <a:t>Application Software</a:t>
              </a:r>
            </a:p>
          </p:txBody>
        </p:sp>
        <p:sp>
          <p:nvSpPr>
            <p:cNvPr id="11" name="Content Placeholder 3">
              <a:extLst>
                <a:ext uri="{FF2B5EF4-FFF2-40B4-BE49-F238E27FC236}">
                  <a16:creationId xmlns:a16="http://schemas.microsoft.com/office/drawing/2014/main" id="{051BCC74-88AD-5640-AA64-70A0B1B1F168}"/>
                </a:ext>
              </a:extLst>
            </p:cNvPr>
            <p:cNvSpPr txBox="1">
              <a:spLocks/>
            </p:cNvSpPr>
            <p:nvPr/>
          </p:nvSpPr>
          <p:spPr>
            <a:xfrm>
              <a:off x="1020807" y="2759732"/>
              <a:ext cx="3564905" cy="462491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dirty="0"/>
                <a:t>Middleware Software</a:t>
              </a:r>
            </a:p>
          </p:txBody>
        </p:sp>
        <p:sp>
          <p:nvSpPr>
            <p:cNvPr id="12" name="Content Placeholder 3">
              <a:extLst>
                <a:ext uri="{FF2B5EF4-FFF2-40B4-BE49-F238E27FC236}">
                  <a16:creationId xmlns:a16="http://schemas.microsoft.com/office/drawing/2014/main" id="{F1697A41-A52F-514F-930A-A0527450F070}"/>
                </a:ext>
              </a:extLst>
            </p:cNvPr>
            <p:cNvSpPr txBox="1">
              <a:spLocks/>
            </p:cNvSpPr>
            <p:nvPr/>
          </p:nvSpPr>
          <p:spPr>
            <a:xfrm>
              <a:off x="1339500" y="3507825"/>
              <a:ext cx="3130901" cy="462491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dirty="0"/>
                <a:t>System Software</a:t>
              </a:r>
            </a:p>
          </p:txBody>
        </p:sp>
        <p:sp>
          <p:nvSpPr>
            <p:cNvPr id="13" name="Content Placeholder 3">
              <a:extLst>
                <a:ext uri="{FF2B5EF4-FFF2-40B4-BE49-F238E27FC236}">
                  <a16:creationId xmlns:a16="http://schemas.microsoft.com/office/drawing/2014/main" id="{3816DE4D-566F-6242-9F05-6B907CFE41E6}"/>
                </a:ext>
              </a:extLst>
            </p:cNvPr>
            <p:cNvSpPr txBox="1">
              <a:spLocks/>
            </p:cNvSpPr>
            <p:nvPr/>
          </p:nvSpPr>
          <p:spPr>
            <a:xfrm>
              <a:off x="1454811" y="4255918"/>
              <a:ext cx="3130901" cy="462491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dirty="0"/>
                <a:t>SoC Hardware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804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Middleware Software Architecture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244944" y="6547760"/>
            <a:ext cx="947057" cy="310243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914400" rtl="0" eaLnBrk="1" latinLnBrk="0" hangingPunct="1"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336D8BB-1FBA-4ECE-B83B-DC345E7EB0EF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758" y="1404146"/>
            <a:ext cx="10086483" cy="469958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B22AC45-68DA-3F4A-A196-ED15B41C88AF}"/>
              </a:ext>
            </a:extLst>
          </p:cNvPr>
          <p:cNvSpPr/>
          <p:nvPr/>
        </p:nvSpPr>
        <p:spPr>
          <a:xfrm>
            <a:off x="1080841" y="4593258"/>
            <a:ext cx="8904670" cy="1510476"/>
          </a:xfrm>
          <a:prstGeom prst="rect">
            <a:avLst/>
          </a:prstGeom>
          <a:solidFill>
            <a:srgbClr val="C0C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99A678-65C4-D64A-BF3C-02382038DD44}"/>
              </a:ext>
            </a:extLst>
          </p:cNvPr>
          <p:cNvSpPr/>
          <p:nvPr/>
        </p:nvSpPr>
        <p:spPr>
          <a:xfrm>
            <a:off x="10102213" y="5063541"/>
            <a:ext cx="1017978" cy="41081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7FCD3248-0BC9-4846-A5DF-AB61604D3E0B}"/>
              </a:ext>
            </a:extLst>
          </p:cNvPr>
          <p:cNvSpPr/>
          <p:nvPr/>
        </p:nvSpPr>
        <p:spPr>
          <a:xfrm>
            <a:off x="4027279" y="4716829"/>
            <a:ext cx="3192983" cy="84557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E5ABD721-65B5-DB42-A7A6-925E1154C896}"/>
              </a:ext>
            </a:extLst>
          </p:cNvPr>
          <p:cNvSpPr/>
          <p:nvPr/>
        </p:nvSpPr>
        <p:spPr>
          <a:xfrm>
            <a:off x="4196843" y="4967975"/>
            <a:ext cx="526025" cy="475796"/>
          </a:xfrm>
          <a:prstGeom prst="roundRect">
            <a:avLst/>
          </a:prstGeom>
          <a:solidFill>
            <a:srgbClr val="00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17791530-551B-6542-97DD-BC7B0D0DE2C5}"/>
              </a:ext>
            </a:extLst>
          </p:cNvPr>
          <p:cNvSpPr/>
          <p:nvPr/>
        </p:nvSpPr>
        <p:spPr>
          <a:xfrm>
            <a:off x="1373108" y="4815152"/>
            <a:ext cx="657677" cy="1066687"/>
          </a:xfrm>
          <a:prstGeom prst="roundRect">
            <a:avLst/>
          </a:prstGeom>
          <a:solidFill>
            <a:srgbClr val="FCD7BC"/>
          </a:solidFill>
          <a:ln>
            <a:solidFill>
              <a:schemeClr val="accent1">
                <a:shade val="50000"/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9F5267-2124-334F-B8A8-468172AF1667}"/>
              </a:ext>
            </a:extLst>
          </p:cNvPr>
          <p:cNvSpPr txBox="1"/>
          <p:nvPr/>
        </p:nvSpPr>
        <p:spPr>
          <a:xfrm>
            <a:off x="1334699" y="5054603"/>
            <a:ext cx="73449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/>
              <a:t>System</a:t>
            </a:r>
          </a:p>
          <a:p>
            <a:pPr algn="ctr"/>
            <a:r>
              <a:rPr lang="en-US" sz="1050" dirty="0"/>
              <a:t>Controller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03D0836D-B226-824F-8047-9418B1E31A00}"/>
              </a:ext>
            </a:extLst>
          </p:cNvPr>
          <p:cNvSpPr/>
          <p:nvPr/>
        </p:nvSpPr>
        <p:spPr>
          <a:xfrm>
            <a:off x="4977222" y="4967975"/>
            <a:ext cx="526025" cy="475796"/>
          </a:xfrm>
          <a:prstGeom prst="roundRect">
            <a:avLst/>
          </a:prstGeom>
          <a:solidFill>
            <a:srgbClr val="00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AA51B69A-3210-7047-863F-560D5AA74C3A}"/>
              </a:ext>
            </a:extLst>
          </p:cNvPr>
          <p:cNvSpPr/>
          <p:nvPr/>
        </p:nvSpPr>
        <p:spPr>
          <a:xfrm>
            <a:off x="5757601" y="4967975"/>
            <a:ext cx="526025" cy="475796"/>
          </a:xfrm>
          <a:prstGeom prst="roundRect">
            <a:avLst/>
          </a:prstGeom>
          <a:solidFill>
            <a:srgbClr val="00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E95CB5B3-E62C-EB49-B7CB-9EF7EE5B2940}"/>
              </a:ext>
            </a:extLst>
          </p:cNvPr>
          <p:cNvSpPr/>
          <p:nvPr/>
        </p:nvSpPr>
        <p:spPr>
          <a:xfrm>
            <a:off x="6537980" y="4967975"/>
            <a:ext cx="526025" cy="475796"/>
          </a:xfrm>
          <a:prstGeom prst="roundRect">
            <a:avLst/>
          </a:prstGeom>
          <a:solidFill>
            <a:srgbClr val="00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E892BB9-809C-7546-BF35-91F71D7F731E}"/>
              </a:ext>
            </a:extLst>
          </p:cNvPr>
          <p:cNvSpPr txBox="1"/>
          <p:nvPr/>
        </p:nvSpPr>
        <p:spPr>
          <a:xfrm>
            <a:off x="4722868" y="4687367"/>
            <a:ext cx="18583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Quad Core CPU Cluster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A2F587-4244-B845-93CF-2E1848013CA0}"/>
              </a:ext>
            </a:extLst>
          </p:cNvPr>
          <p:cNvSpPr txBox="1"/>
          <p:nvPr/>
        </p:nvSpPr>
        <p:spPr>
          <a:xfrm>
            <a:off x="4224053" y="5041422"/>
            <a:ext cx="4716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A53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EB1F1FE-A3B9-1146-A36A-3E76D6A93A24}"/>
              </a:ext>
            </a:extLst>
          </p:cNvPr>
          <p:cNvSpPr txBox="1"/>
          <p:nvPr/>
        </p:nvSpPr>
        <p:spPr>
          <a:xfrm>
            <a:off x="5003500" y="5041422"/>
            <a:ext cx="4716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A53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52C9EE4-DB89-D64E-AD32-691C6E90BE18}"/>
              </a:ext>
            </a:extLst>
          </p:cNvPr>
          <p:cNvSpPr txBox="1"/>
          <p:nvPr/>
        </p:nvSpPr>
        <p:spPr>
          <a:xfrm>
            <a:off x="5782947" y="5041422"/>
            <a:ext cx="4716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A53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D0B343D-81A8-7D49-91E0-B6E2BB15A313}"/>
              </a:ext>
            </a:extLst>
          </p:cNvPr>
          <p:cNvSpPr txBox="1"/>
          <p:nvPr/>
        </p:nvSpPr>
        <p:spPr>
          <a:xfrm>
            <a:off x="6562394" y="5041422"/>
            <a:ext cx="4716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A53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225E920-A779-C84D-B956-7E3272B67974}"/>
              </a:ext>
            </a:extLst>
          </p:cNvPr>
          <p:cNvSpPr/>
          <p:nvPr/>
        </p:nvSpPr>
        <p:spPr>
          <a:xfrm>
            <a:off x="3160754" y="5654659"/>
            <a:ext cx="482636" cy="410817"/>
          </a:xfrm>
          <a:prstGeom prst="rect">
            <a:avLst/>
          </a:prstGeom>
          <a:solidFill>
            <a:srgbClr val="A5A5A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FC6955E-A2A5-E743-8A05-48BC207EB11B}"/>
              </a:ext>
            </a:extLst>
          </p:cNvPr>
          <p:cNvSpPr txBox="1"/>
          <p:nvPr/>
        </p:nvSpPr>
        <p:spPr>
          <a:xfrm>
            <a:off x="3184623" y="5654659"/>
            <a:ext cx="4667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DDR </a:t>
            </a:r>
          </a:p>
          <a:p>
            <a:pPr algn="ctr"/>
            <a:r>
              <a:rPr lang="en-US" sz="1100" dirty="0"/>
              <a:t>RAM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683F65F-A05B-B245-8511-7A6E9CB88AA0}"/>
              </a:ext>
            </a:extLst>
          </p:cNvPr>
          <p:cNvSpPr/>
          <p:nvPr/>
        </p:nvSpPr>
        <p:spPr>
          <a:xfrm>
            <a:off x="3727142" y="5658149"/>
            <a:ext cx="482636" cy="410817"/>
          </a:xfrm>
          <a:prstGeom prst="rect">
            <a:avLst/>
          </a:prstGeom>
          <a:solidFill>
            <a:srgbClr val="A5A5A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C134F8B-F521-AA4C-B31B-ABB57CBF2D80}"/>
              </a:ext>
            </a:extLst>
          </p:cNvPr>
          <p:cNvSpPr txBox="1"/>
          <p:nvPr/>
        </p:nvSpPr>
        <p:spPr>
          <a:xfrm>
            <a:off x="3721708" y="5732075"/>
            <a:ext cx="52770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SRAM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6478605-B35D-C54D-9B2F-488090AEE76E}"/>
              </a:ext>
            </a:extLst>
          </p:cNvPr>
          <p:cNvSpPr/>
          <p:nvPr/>
        </p:nvSpPr>
        <p:spPr>
          <a:xfrm>
            <a:off x="4293522" y="5654662"/>
            <a:ext cx="482636" cy="410817"/>
          </a:xfrm>
          <a:prstGeom prst="rect">
            <a:avLst/>
          </a:prstGeom>
          <a:solidFill>
            <a:srgbClr val="A5A5A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6A22A75-90C4-5943-AC51-E1243C5AD6F1}"/>
              </a:ext>
            </a:extLst>
          </p:cNvPr>
          <p:cNvSpPr txBox="1"/>
          <p:nvPr/>
        </p:nvSpPr>
        <p:spPr>
          <a:xfrm>
            <a:off x="4266978" y="5732075"/>
            <a:ext cx="53572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NAND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B9C38A2-484B-754C-9794-133A3465EC88}"/>
              </a:ext>
            </a:extLst>
          </p:cNvPr>
          <p:cNvSpPr/>
          <p:nvPr/>
        </p:nvSpPr>
        <p:spPr>
          <a:xfrm>
            <a:off x="4712794" y="2343126"/>
            <a:ext cx="2507468" cy="1720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4B3607A-5963-E64E-9BDB-9A8ED70BE228}"/>
              </a:ext>
            </a:extLst>
          </p:cNvPr>
          <p:cNvSpPr txBox="1"/>
          <p:nvPr/>
        </p:nvSpPr>
        <p:spPr>
          <a:xfrm>
            <a:off x="4940628" y="2270872"/>
            <a:ext cx="19960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Middleware Service Application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488BD56-082C-4C40-95F5-3715C9D7C9AB}"/>
              </a:ext>
            </a:extLst>
          </p:cNvPr>
          <p:cNvSpPr/>
          <p:nvPr/>
        </p:nvSpPr>
        <p:spPr>
          <a:xfrm>
            <a:off x="10102213" y="2579713"/>
            <a:ext cx="1017978" cy="41081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B42CD9D-0525-0141-BAA9-18B6326D6783}"/>
              </a:ext>
            </a:extLst>
          </p:cNvPr>
          <p:cNvSpPr txBox="1"/>
          <p:nvPr/>
        </p:nvSpPr>
        <p:spPr>
          <a:xfrm>
            <a:off x="10156471" y="2554288"/>
            <a:ext cx="9335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Middleware</a:t>
            </a:r>
          </a:p>
          <a:p>
            <a:r>
              <a:rPr lang="en-US" sz="1200" dirty="0"/>
              <a:t>Service App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1F3828C-C170-1C4F-ABA3-E1C982C0A4BF}"/>
              </a:ext>
            </a:extLst>
          </p:cNvPr>
          <p:cNvSpPr/>
          <p:nvPr/>
        </p:nvSpPr>
        <p:spPr>
          <a:xfrm>
            <a:off x="5422245" y="5646991"/>
            <a:ext cx="482636" cy="41081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BA25326-60D2-E045-A277-9F680BB1D0FE}"/>
              </a:ext>
            </a:extLst>
          </p:cNvPr>
          <p:cNvSpPr txBox="1"/>
          <p:nvPr/>
        </p:nvSpPr>
        <p:spPr>
          <a:xfrm>
            <a:off x="5450911" y="5721594"/>
            <a:ext cx="45397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SRIO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0713753-B25C-FD43-8901-5927DE27A39B}"/>
              </a:ext>
            </a:extLst>
          </p:cNvPr>
          <p:cNvSpPr/>
          <p:nvPr/>
        </p:nvSpPr>
        <p:spPr>
          <a:xfrm>
            <a:off x="7136678" y="5654661"/>
            <a:ext cx="482636" cy="41081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88B9F19-00B1-EB43-94F5-7E78ADE2D97B}"/>
              </a:ext>
            </a:extLst>
          </p:cNvPr>
          <p:cNvSpPr txBox="1"/>
          <p:nvPr/>
        </p:nvSpPr>
        <p:spPr>
          <a:xfrm>
            <a:off x="7133413" y="5739297"/>
            <a:ext cx="48282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ENET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2D935A1-116B-5547-A396-24ACE07ABD20}"/>
              </a:ext>
            </a:extLst>
          </p:cNvPr>
          <p:cNvSpPr/>
          <p:nvPr/>
        </p:nvSpPr>
        <p:spPr>
          <a:xfrm>
            <a:off x="7717852" y="5654660"/>
            <a:ext cx="482636" cy="41081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D184B34-78C6-F74B-99DA-B425F68A61D1}"/>
              </a:ext>
            </a:extLst>
          </p:cNvPr>
          <p:cNvSpPr txBox="1"/>
          <p:nvPr/>
        </p:nvSpPr>
        <p:spPr>
          <a:xfrm>
            <a:off x="7769711" y="5732075"/>
            <a:ext cx="3898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SPE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C8A671A-E619-1E4F-96D1-0F7B2C3764AE}"/>
              </a:ext>
            </a:extLst>
          </p:cNvPr>
          <p:cNvSpPr/>
          <p:nvPr/>
        </p:nvSpPr>
        <p:spPr>
          <a:xfrm>
            <a:off x="8305368" y="5650174"/>
            <a:ext cx="482636" cy="41081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E4AB521-876E-9C47-8A53-0C2E607C8B52}"/>
              </a:ext>
            </a:extLst>
          </p:cNvPr>
          <p:cNvSpPr txBox="1"/>
          <p:nvPr/>
        </p:nvSpPr>
        <p:spPr>
          <a:xfrm>
            <a:off x="8344972" y="5739297"/>
            <a:ext cx="3914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TTE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34A14EA6-9C94-E149-BDA5-80C1217B6ED5}"/>
              </a:ext>
            </a:extLst>
          </p:cNvPr>
          <p:cNvSpPr/>
          <p:nvPr/>
        </p:nvSpPr>
        <p:spPr>
          <a:xfrm>
            <a:off x="7661515" y="4701783"/>
            <a:ext cx="1882743" cy="84557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B41B8FE-44D8-C242-A15F-994A7D309294}"/>
              </a:ext>
            </a:extLst>
          </p:cNvPr>
          <p:cNvSpPr txBox="1"/>
          <p:nvPr/>
        </p:nvSpPr>
        <p:spPr>
          <a:xfrm>
            <a:off x="7661515" y="4683795"/>
            <a:ext cx="19099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Optional Real Time CPU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27818ECE-A86E-1447-9ABB-B72900B014F7}"/>
              </a:ext>
            </a:extLst>
          </p:cNvPr>
          <p:cNvSpPr/>
          <p:nvPr/>
        </p:nvSpPr>
        <p:spPr>
          <a:xfrm>
            <a:off x="8337684" y="4967975"/>
            <a:ext cx="526025" cy="475796"/>
          </a:xfrm>
          <a:prstGeom prst="roundRect">
            <a:avLst/>
          </a:prstGeom>
          <a:solidFill>
            <a:srgbClr val="00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155345F5-D9E9-494B-AAF6-FD5BA1AF8D0C}"/>
              </a:ext>
            </a:extLst>
          </p:cNvPr>
          <p:cNvSpPr/>
          <p:nvPr/>
        </p:nvSpPr>
        <p:spPr>
          <a:xfrm>
            <a:off x="8467645" y="4998502"/>
            <a:ext cx="526025" cy="475796"/>
          </a:xfrm>
          <a:prstGeom prst="roundRect">
            <a:avLst/>
          </a:prstGeom>
          <a:solidFill>
            <a:srgbClr val="0086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C003F96-8EF8-F848-A2B1-97DA6D034880}"/>
              </a:ext>
            </a:extLst>
          </p:cNvPr>
          <p:cNvSpPr txBox="1"/>
          <p:nvPr/>
        </p:nvSpPr>
        <p:spPr>
          <a:xfrm>
            <a:off x="8517972" y="5054603"/>
            <a:ext cx="3738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R5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0352929-FA68-EA4D-86D6-AFCD3CC59979}"/>
              </a:ext>
            </a:extLst>
          </p:cNvPr>
          <p:cNvSpPr txBox="1"/>
          <p:nvPr/>
        </p:nvSpPr>
        <p:spPr>
          <a:xfrm>
            <a:off x="10103404" y="5030719"/>
            <a:ext cx="105189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Representative</a:t>
            </a:r>
          </a:p>
          <a:p>
            <a:r>
              <a:rPr lang="en-US" sz="1100" dirty="0"/>
              <a:t>SoC Hardware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7A041F-A1F4-4C6C-BFDF-CBD73E830D86}"/>
              </a:ext>
            </a:extLst>
          </p:cNvPr>
          <p:cNvSpPr/>
          <p:nvPr/>
        </p:nvSpPr>
        <p:spPr>
          <a:xfrm>
            <a:off x="6456055" y="3058817"/>
            <a:ext cx="807244" cy="405112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917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37197"/>
            <a:ext cx="10515600" cy="594995"/>
          </a:xfrm>
        </p:spPr>
        <p:txBody>
          <a:bodyPr/>
          <a:lstStyle/>
          <a:p>
            <a:r>
              <a:rPr lang="en-US" dirty="0"/>
              <a:t>Middleware Service Libraries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244944" y="6547760"/>
            <a:ext cx="947057" cy="310243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914400" rtl="0" eaLnBrk="1" latinLnBrk="0" hangingPunct="1"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336D8BB-1FBA-4ECE-B83B-DC345E7EB0EF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0554859"/>
              </p:ext>
            </p:extLst>
          </p:nvPr>
        </p:nvGraphicFramePr>
        <p:xfrm>
          <a:off x="754743" y="1524000"/>
          <a:ext cx="10739491" cy="3935049"/>
        </p:xfrm>
        <a:graphic>
          <a:graphicData uri="http://schemas.openxmlformats.org/drawingml/2006/table">
            <a:tbl>
              <a:tblPr firstRow="1" bandRow="1"/>
              <a:tblGrid>
                <a:gridCol w="3657232">
                  <a:extLst>
                    <a:ext uri="{9D8B030D-6E8A-4147-A177-3AD203B41FA5}">
                      <a16:colId xmlns:a16="http://schemas.microsoft.com/office/drawing/2014/main" val="1699774829"/>
                    </a:ext>
                  </a:extLst>
                </a:gridCol>
                <a:gridCol w="7082259">
                  <a:extLst>
                    <a:ext uri="{9D8B030D-6E8A-4147-A177-3AD203B41FA5}">
                      <a16:colId xmlns:a16="http://schemas.microsoft.com/office/drawing/2014/main" val="3526090619"/>
                    </a:ext>
                  </a:extLst>
                </a:gridCol>
              </a:tblGrid>
              <a:tr h="33148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Service Name</a:t>
                      </a:r>
                    </a:p>
                  </a:txBody>
                  <a:tcPr marL="7778" marR="7778" marT="77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Service Function</a:t>
                      </a:r>
                    </a:p>
                  </a:txBody>
                  <a:tcPr marL="7778" marR="7778" marT="7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3875526"/>
                  </a:ext>
                </a:extLst>
              </a:tr>
              <a:tr h="29940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Boot and Load Process</a:t>
                      </a:r>
                    </a:p>
                  </a:txBody>
                  <a:tcPr marL="7778" marR="7778" marT="77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Provide an Initial Program Loader (IPL) and support various boot types/processes</a:t>
                      </a:r>
                    </a:p>
                  </a:txBody>
                  <a:tcPr marL="7778" marR="7778" marT="7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437279"/>
                  </a:ext>
                </a:extLst>
              </a:tr>
              <a:tr h="29940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Messaging</a:t>
                      </a:r>
                    </a:p>
                  </a:txBody>
                  <a:tcPr marL="7778" marR="7778" marT="77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Send/receive messages between tasks on the same or different cores and Chiplets</a:t>
                      </a:r>
                    </a:p>
                  </a:txBody>
                  <a:tcPr marL="7778" marR="7778" marT="7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7014034"/>
                  </a:ext>
                </a:extLst>
              </a:tr>
              <a:tr h="29940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Machine Information</a:t>
                      </a:r>
                    </a:p>
                  </a:txBody>
                  <a:tcPr marL="7778" marR="7778" marT="77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Get information about cores, clusters, </a:t>
                      </a:r>
                      <a:r>
                        <a:rPr lang="en-US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Chiplets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and system</a:t>
                      </a:r>
                    </a:p>
                  </a:txBody>
                  <a:tcPr marL="7778" marR="7778" marT="7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1554255"/>
                  </a:ext>
                </a:extLst>
              </a:tr>
              <a:tr h="29940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Memory Management</a:t>
                      </a:r>
                    </a:p>
                  </a:txBody>
                  <a:tcPr marL="7778" marR="7778" marT="77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MMU configuration, memory allocation to applications</a:t>
                      </a:r>
                    </a:p>
                  </a:txBody>
                  <a:tcPr marL="7778" marR="7778" marT="7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7631586"/>
                  </a:ext>
                </a:extLst>
              </a:tr>
              <a:tr h="29940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Timing</a:t>
                      </a:r>
                    </a:p>
                  </a:txBody>
                  <a:tcPr marL="7778" marR="7778" marT="77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Establish, synchronize, and distribute time</a:t>
                      </a:r>
                    </a:p>
                  </a:txBody>
                  <a:tcPr marL="7778" marR="7778" marT="7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810833"/>
                  </a:ext>
                </a:extLst>
              </a:tr>
              <a:tr h="29940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Power Management</a:t>
                      </a:r>
                    </a:p>
                  </a:txBody>
                  <a:tcPr marL="7778" marR="7778" marT="77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Power on/off setting for cores/clusters/Chiplets, and set clock rates</a:t>
                      </a:r>
                    </a:p>
                  </a:txBody>
                  <a:tcPr marL="7778" marR="7778" marT="7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1799414"/>
                  </a:ext>
                </a:extLst>
              </a:tr>
              <a:tr h="29940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Interrupt</a:t>
                      </a:r>
                    </a:p>
                  </a:txBody>
                  <a:tcPr marL="7778" marR="7778" marT="77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Configure Interrupt controller to route interrupts to specific cores at runtime</a:t>
                      </a:r>
                    </a:p>
                  </a:txBody>
                  <a:tcPr marL="7778" marR="7778" marT="7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1802140"/>
                  </a:ext>
                </a:extLst>
              </a:tr>
              <a:tr h="29940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Resource Management</a:t>
                      </a:r>
                    </a:p>
                  </a:txBody>
                  <a:tcPr marL="7778" marR="7778" marT="77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Manage configuration files and assign available resources to software clients</a:t>
                      </a:r>
                    </a:p>
                  </a:txBody>
                  <a:tcPr marL="7778" marR="7778" marT="7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1769016"/>
                  </a:ext>
                </a:extLst>
              </a:tr>
              <a:tr h="29940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Debug and Trace</a:t>
                      </a:r>
                    </a:p>
                  </a:txBody>
                  <a:tcPr marL="7778" marR="7778" marT="77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Support software debugging and performance metrics</a:t>
                      </a:r>
                    </a:p>
                  </a:txBody>
                  <a:tcPr marL="7778" marR="7778" marT="7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2580912"/>
                  </a:ext>
                </a:extLst>
              </a:tr>
              <a:tr h="29940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Deployment and Multicore Programming</a:t>
                      </a:r>
                    </a:p>
                  </a:txBody>
                  <a:tcPr marL="7778" marR="7778" marT="77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Support different deployment configurations on multi-core systems</a:t>
                      </a:r>
                    </a:p>
                  </a:txBody>
                  <a:tcPr marL="7778" marR="7778" marT="7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1139292"/>
                  </a:ext>
                </a:extLst>
              </a:tr>
              <a:tr h="29940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Multi-Chiplet Management</a:t>
                      </a:r>
                    </a:p>
                  </a:txBody>
                  <a:tcPr marL="7778" marR="7778" marT="77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Configure and manage Inter-Chiplet interfaces (e.g., boot, messaging, resources)</a:t>
                      </a:r>
                    </a:p>
                  </a:txBody>
                  <a:tcPr marL="7778" marR="7778" marT="7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3544246"/>
                  </a:ext>
                </a:extLst>
              </a:tr>
              <a:tr h="31009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Fault and Redundancy Management</a:t>
                      </a:r>
                    </a:p>
                  </a:txBody>
                  <a:tcPr marL="7778" marR="7778" marT="77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Fault detection (HW/SW faults) and recovery</a:t>
                      </a:r>
                    </a:p>
                  </a:txBody>
                  <a:tcPr marL="7778" marR="7778" marT="7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72226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7809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7870"/>
            <a:ext cx="10515600" cy="594995"/>
          </a:xfrm>
        </p:spPr>
        <p:txBody>
          <a:bodyPr/>
          <a:lstStyle/>
          <a:p>
            <a:r>
              <a:rPr lang="en-US" dirty="0"/>
              <a:t>Middleware Service Application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244944" y="6547760"/>
            <a:ext cx="947057" cy="310243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914400" rtl="0" eaLnBrk="1" latinLnBrk="0" hangingPunct="1"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336D8BB-1FBA-4ECE-B83B-DC345E7EB0EF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252155"/>
              </p:ext>
            </p:extLst>
          </p:nvPr>
        </p:nvGraphicFramePr>
        <p:xfrm>
          <a:off x="1255159" y="1450632"/>
          <a:ext cx="9681681" cy="3645541"/>
        </p:xfrm>
        <a:graphic>
          <a:graphicData uri="http://schemas.openxmlformats.org/drawingml/2006/table">
            <a:tbl>
              <a:tblPr/>
              <a:tblGrid>
                <a:gridCol w="3526707">
                  <a:extLst>
                    <a:ext uri="{9D8B030D-6E8A-4147-A177-3AD203B41FA5}">
                      <a16:colId xmlns:a16="http://schemas.microsoft.com/office/drawing/2014/main" val="262798708"/>
                    </a:ext>
                  </a:extLst>
                </a:gridCol>
                <a:gridCol w="6154974">
                  <a:extLst>
                    <a:ext uri="{9D8B030D-6E8A-4147-A177-3AD203B41FA5}">
                      <a16:colId xmlns:a16="http://schemas.microsoft.com/office/drawing/2014/main" val="3933868048"/>
                    </a:ext>
                  </a:extLst>
                </a:gridCol>
              </a:tblGrid>
              <a:tr h="48799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MW Service Application Feature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System-Level Function</a:t>
                      </a: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914377"/>
                  </a:ext>
                </a:extLst>
              </a:tr>
              <a:tr h="44076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Deployment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Set up the system and start applications</a:t>
                      </a: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2163785"/>
                  </a:ext>
                </a:extLst>
              </a:tr>
              <a:tr h="44076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Hardware Resource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Arbitrate access to common pool of hardware</a:t>
                      </a: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3747679"/>
                  </a:ext>
                </a:extLst>
              </a:tr>
              <a:tr h="44076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Power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Apply power management policy</a:t>
                      </a: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5955379"/>
                  </a:ext>
                </a:extLst>
              </a:tr>
              <a:tr h="44076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Communications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Share access to external communications device</a:t>
                      </a: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1075399"/>
                  </a:ext>
                </a:extLst>
              </a:tr>
              <a:tr h="44076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Diagnostics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Centralize information available in system</a:t>
                      </a: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3114035"/>
                  </a:ext>
                </a:extLst>
              </a:tr>
              <a:tr h="44076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Single SoC FDIR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Coordinate Failure Detection, Isolation, and Recovery (FDIR) activity within a single SoC</a:t>
                      </a: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8372788"/>
                  </a:ext>
                </a:extLst>
              </a:tr>
              <a:tr h="45650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Multi-SoC FDIR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Coordinate FDIR activity across multiple SoCs</a:t>
                      </a: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74654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95031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Middleware Service Application Architecture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244944" y="6547760"/>
            <a:ext cx="947057" cy="310243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914400" rtl="0" eaLnBrk="1" latinLnBrk="0" hangingPunct="1"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336D8BB-1FBA-4ECE-B83B-DC345E7EB0EF}" type="slidenum">
              <a:rPr lang="en-US" smtClean="0"/>
              <a:pPr/>
              <a:t>12</a:t>
            </a:fld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91ABC84-291E-5848-8B0D-4AF4D994D683}"/>
              </a:ext>
            </a:extLst>
          </p:cNvPr>
          <p:cNvGrpSpPr/>
          <p:nvPr/>
        </p:nvGrpSpPr>
        <p:grpSpPr>
          <a:xfrm>
            <a:off x="1130846" y="1175594"/>
            <a:ext cx="9930307" cy="5348303"/>
            <a:chOff x="838200" y="960120"/>
            <a:chExt cx="10407199" cy="5682727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77229BB5-FCEE-4A26-966D-4062BD777993}"/>
                </a:ext>
              </a:extLst>
            </p:cNvPr>
            <p:cNvSpPr/>
            <p:nvPr/>
          </p:nvSpPr>
          <p:spPr>
            <a:xfrm>
              <a:off x="9805081" y="1273982"/>
              <a:ext cx="1440318" cy="530184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AA2DA0D2-649D-40B0-AB55-C8EFDC3530E1}"/>
                </a:ext>
              </a:extLst>
            </p:cNvPr>
            <p:cNvSpPr/>
            <p:nvPr/>
          </p:nvSpPr>
          <p:spPr>
            <a:xfrm>
              <a:off x="838200" y="1047543"/>
              <a:ext cx="3205061" cy="12647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1EDEE179-6A90-4F90-8E0E-68F4D989C398}"/>
                </a:ext>
              </a:extLst>
            </p:cNvPr>
            <p:cNvSpPr/>
            <p:nvPr/>
          </p:nvSpPr>
          <p:spPr>
            <a:xfrm>
              <a:off x="1039238" y="1418606"/>
              <a:ext cx="943994" cy="7955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24115D7-FBB0-4411-AA83-2DA70AB9AB4F}"/>
                </a:ext>
              </a:extLst>
            </p:cNvPr>
            <p:cNvSpPr txBox="1"/>
            <p:nvPr/>
          </p:nvSpPr>
          <p:spPr>
            <a:xfrm>
              <a:off x="978833" y="999427"/>
              <a:ext cx="1467542" cy="3270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Application 1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7748545B-3169-4D86-8A0F-4A884B17DE8B}"/>
                </a:ext>
              </a:extLst>
            </p:cNvPr>
            <p:cNvSpPr txBox="1"/>
            <p:nvPr/>
          </p:nvSpPr>
          <p:spPr>
            <a:xfrm>
              <a:off x="978833" y="1506622"/>
              <a:ext cx="1064803" cy="55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Event</a:t>
              </a:r>
            </a:p>
            <a:p>
              <a:pPr algn="ctr"/>
              <a:r>
                <a:rPr lang="en-US" sz="1400" dirty="0"/>
                <a:t>Message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FE34170D-2C8A-430C-8D43-ADD83F8E9DF2}"/>
                </a:ext>
              </a:extLst>
            </p:cNvPr>
            <p:cNvSpPr/>
            <p:nvPr/>
          </p:nvSpPr>
          <p:spPr>
            <a:xfrm>
              <a:off x="1981510" y="1418606"/>
              <a:ext cx="943994" cy="7955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C732A75-6FC9-4A56-AF8E-135C7BAA82D4}"/>
                </a:ext>
              </a:extLst>
            </p:cNvPr>
            <p:cNvSpPr txBox="1"/>
            <p:nvPr/>
          </p:nvSpPr>
          <p:spPr>
            <a:xfrm>
              <a:off x="1921105" y="1506622"/>
              <a:ext cx="1064803" cy="55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Event</a:t>
              </a:r>
            </a:p>
            <a:p>
              <a:pPr algn="ctr"/>
              <a:r>
                <a:rPr lang="en-US" sz="1400" dirty="0"/>
                <a:t>Message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BE9AE8D0-F284-482F-9164-F6E8DB584E12}"/>
                </a:ext>
              </a:extLst>
            </p:cNvPr>
            <p:cNvSpPr/>
            <p:nvPr/>
          </p:nvSpPr>
          <p:spPr>
            <a:xfrm>
              <a:off x="2933247" y="1418606"/>
              <a:ext cx="943994" cy="7955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BABEBF4-58C6-4DCC-A67C-3AB4AA78AA5B}"/>
                </a:ext>
              </a:extLst>
            </p:cNvPr>
            <p:cNvSpPr txBox="1"/>
            <p:nvPr/>
          </p:nvSpPr>
          <p:spPr>
            <a:xfrm>
              <a:off x="2872842" y="1506622"/>
              <a:ext cx="1064803" cy="55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Event</a:t>
              </a:r>
            </a:p>
            <a:p>
              <a:pPr algn="ctr"/>
              <a:r>
                <a:rPr lang="en-US" sz="1400" dirty="0"/>
                <a:t>Message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0E6491E8-C815-4636-BB59-C4CDCFC2EE47}"/>
                </a:ext>
              </a:extLst>
            </p:cNvPr>
            <p:cNvSpPr/>
            <p:nvPr/>
          </p:nvSpPr>
          <p:spPr>
            <a:xfrm>
              <a:off x="838200" y="2495394"/>
              <a:ext cx="3205062" cy="12647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9C3C3D1E-B7B9-4EC9-8076-9CF173C762C7}"/>
                </a:ext>
              </a:extLst>
            </p:cNvPr>
            <p:cNvSpPr/>
            <p:nvPr/>
          </p:nvSpPr>
          <p:spPr>
            <a:xfrm>
              <a:off x="1031713" y="2866457"/>
              <a:ext cx="943994" cy="7955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F3281D42-2E92-4EC7-ACDF-0103205EFA88}"/>
                </a:ext>
              </a:extLst>
            </p:cNvPr>
            <p:cNvSpPr txBox="1"/>
            <p:nvPr/>
          </p:nvSpPr>
          <p:spPr>
            <a:xfrm>
              <a:off x="971308" y="2447278"/>
              <a:ext cx="1467542" cy="3270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Application 2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61917F7E-EBDE-452D-B501-9C0B78C98D44}"/>
                </a:ext>
              </a:extLst>
            </p:cNvPr>
            <p:cNvSpPr txBox="1"/>
            <p:nvPr/>
          </p:nvSpPr>
          <p:spPr>
            <a:xfrm>
              <a:off x="971308" y="2954473"/>
              <a:ext cx="1064803" cy="55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Event</a:t>
              </a:r>
            </a:p>
            <a:p>
              <a:pPr algn="ctr"/>
              <a:r>
                <a:rPr lang="en-US" sz="1400" dirty="0"/>
                <a:t>Message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45870365-3658-4FF3-94F3-4AA6F3B49359}"/>
                </a:ext>
              </a:extLst>
            </p:cNvPr>
            <p:cNvSpPr/>
            <p:nvPr/>
          </p:nvSpPr>
          <p:spPr>
            <a:xfrm>
              <a:off x="1973985" y="2866457"/>
              <a:ext cx="943994" cy="7955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EBCA089-8524-4637-9C2A-6E0C9B246AE2}"/>
                </a:ext>
              </a:extLst>
            </p:cNvPr>
            <p:cNvSpPr txBox="1"/>
            <p:nvPr/>
          </p:nvSpPr>
          <p:spPr>
            <a:xfrm>
              <a:off x="1913580" y="2954473"/>
              <a:ext cx="1064803" cy="55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Event</a:t>
              </a:r>
            </a:p>
            <a:p>
              <a:pPr algn="ctr"/>
              <a:r>
                <a:rPr lang="en-US" sz="1400" dirty="0"/>
                <a:t>Message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137983D3-B23A-4A5E-96CC-41E7C7D425FB}"/>
                </a:ext>
              </a:extLst>
            </p:cNvPr>
            <p:cNvSpPr/>
            <p:nvPr/>
          </p:nvSpPr>
          <p:spPr>
            <a:xfrm>
              <a:off x="2925722" y="2866457"/>
              <a:ext cx="943994" cy="7955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4040D8E4-FDEE-4166-94C7-76E6C5C68150}"/>
                </a:ext>
              </a:extLst>
            </p:cNvPr>
            <p:cNvSpPr txBox="1"/>
            <p:nvPr/>
          </p:nvSpPr>
          <p:spPr>
            <a:xfrm>
              <a:off x="2865317" y="2954473"/>
              <a:ext cx="1064803" cy="55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Event</a:t>
              </a:r>
            </a:p>
            <a:p>
              <a:pPr algn="ctr"/>
              <a:r>
                <a:rPr lang="en-US" sz="1400" dirty="0"/>
                <a:t>Message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10BD3FB2-F6B2-4D78-BCEB-49CE2CDF223C}"/>
                </a:ext>
              </a:extLst>
            </p:cNvPr>
            <p:cNvSpPr/>
            <p:nvPr/>
          </p:nvSpPr>
          <p:spPr>
            <a:xfrm>
              <a:off x="838200" y="3943245"/>
              <a:ext cx="3205062" cy="12647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C7A29BE1-5EDF-4E8B-B421-9C9EA86682B1}"/>
                </a:ext>
              </a:extLst>
            </p:cNvPr>
            <p:cNvSpPr txBox="1"/>
            <p:nvPr/>
          </p:nvSpPr>
          <p:spPr>
            <a:xfrm>
              <a:off x="1721220" y="4321834"/>
              <a:ext cx="1139723" cy="3270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. . .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CECB149-64DE-407E-BE32-C0AE750910FB}"/>
                </a:ext>
              </a:extLst>
            </p:cNvPr>
            <p:cNvSpPr txBox="1"/>
            <p:nvPr/>
          </p:nvSpPr>
          <p:spPr>
            <a:xfrm>
              <a:off x="7651523" y="5700423"/>
              <a:ext cx="1137576" cy="3270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. . .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A7B050C2-110C-4817-9EE6-57D1CE1876A8}"/>
                </a:ext>
              </a:extLst>
            </p:cNvPr>
            <p:cNvSpPr txBox="1"/>
            <p:nvPr/>
          </p:nvSpPr>
          <p:spPr>
            <a:xfrm>
              <a:off x="9805079" y="2899525"/>
              <a:ext cx="1386538" cy="7848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System State</a:t>
              </a:r>
              <a:br>
                <a:rPr lang="en-US" sz="1400" dirty="0"/>
              </a:br>
              <a:r>
                <a:rPr lang="en-US" sz="1400" dirty="0"/>
                <a:t>(OS or App Context)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2A33FD6E-570B-4F83-9EEB-85745F052455}"/>
                </a:ext>
              </a:extLst>
            </p:cNvPr>
            <p:cNvSpPr/>
            <p:nvPr/>
          </p:nvSpPr>
          <p:spPr>
            <a:xfrm>
              <a:off x="4019363" y="960120"/>
              <a:ext cx="1016462" cy="568272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929D7B1F-D5BA-4F32-BF9A-BFD5441122FE}"/>
                </a:ext>
              </a:extLst>
            </p:cNvPr>
            <p:cNvSpPr txBox="1"/>
            <p:nvPr/>
          </p:nvSpPr>
          <p:spPr>
            <a:xfrm>
              <a:off x="4087232" y="1046510"/>
              <a:ext cx="960181" cy="55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I/O</a:t>
              </a:r>
            </a:p>
            <a:p>
              <a:pPr algn="ctr"/>
              <a:r>
                <a:rPr lang="en-US" sz="1400" dirty="0"/>
                <a:t>Queues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90CA8025-3F20-41F1-81BC-89102F581C02}"/>
                </a:ext>
              </a:extLst>
            </p:cNvPr>
            <p:cNvSpPr/>
            <p:nvPr/>
          </p:nvSpPr>
          <p:spPr>
            <a:xfrm>
              <a:off x="4124205" y="2656083"/>
              <a:ext cx="810468" cy="646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80" name="Flowchart: Document 79">
              <a:extLst>
                <a:ext uri="{FF2B5EF4-FFF2-40B4-BE49-F238E27FC236}">
                  <a16:creationId xmlns:a16="http://schemas.microsoft.com/office/drawing/2014/main" id="{56666A49-784D-42C6-BB88-050D611D7C2D}"/>
                </a:ext>
              </a:extLst>
            </p:cNvPr>
            <p:cNvSpPr/>
            <p:nvPr/>
          </p:nvSpPr>
          <p:spPr>
            <a:xfrm>
              <a:off x="7142064" y="1020285"/>
              <a:ext cx="2187926" cy="1937595"/>
            </a:xfrm>
            <a:prstGeom prst="flowChartDocumen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58470952-3E65-4618-B09C-EFE4A4FCCF63}"/>
                </a:ext>
              </a:extLst>
            </p:cNvPr>
            <p:cNvSpPr txBox="1"/>
            <p:nvPr/>
          </p:nvSpPr>
          <p:spPr>
            <a:xfrm>
              <a:off x="8190266" y="1175377"/>
              <a:ext cx="1139723" cy="7848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Hardware Event Handler</a:t>
              </a: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F7992560-89D1-46A6-9ECF-01092D2ECF61}"/>
                </a:ext>
              </a:extLst>
            </p:cNvPr>
            <p:cNvSpPr/>
            <p:nvPr/>
          </p:nvSpPr>
          <p:spPr>
            <a:xfrm>
              <a:off x="7354271" y="1155911"/>
              <a:ext cx="810468" cy="646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21974559-B402-487B-B06E-57E76FE25D42}"/>
                </a:ext>
              </a:extLst>
            </p:cNvPr>
            <p:cNvSpPr/>
            <p:nvPr/>
          </p:nvSpPr>
          <p:spPr>
            <a:xfrm>
              <a:off x="7363686" y="1923050"/>
              <a:ext cx="810468" cy="646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50ABDD33-CA1C-4070-B418-3098729BE254}"/>
                </a:ext>
              </a:extLst>
            </p:cNvPr>
            <p:cNvSpPr txBox="1"/>
            <p:nvPr/>
          </p:nvSpPr>
          <p:spPr>
            <a:xfrm>
              <a:off x="7406349" y="1922900"/>
              <a:ext cx="752177" cy="55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Check Policy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000AD447-6C4D-4F8A-A5FF-4DAC6A5C3989}"/>
                </a:ext>
              </a:extLst>
            </p:cNvPr>
            <p:cNvSpPr txBox="1"/>
            <p:nvPr/>
          </p:nvSpPr>
          <p:spPr>
            <a:xfrm>
              <a:off x="7330952" y="1192397"/>
              <a:ext cx="875936" cy="55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Check </a:t>
              </a:r>
              <a:r>
                <a:rPr lang="en-US" sz="1400" dirty="0" err="1"/>
                <a:t>Params</a:t>
              </a:r>
              <a:endParaRPr lang="en-US" sz="1400" dirty="0"/>
            </a:p>
          </p:txBody>
        </p:sp>
        <p:sp>
          <p:nvSpPr>
            <p:cNvPr id="86" name="Flowchart: Document 85">
              <a:extLst>
                <a:ext uri="{FF2B5EF4-FFF2-40B4-BE49-F238E27FC236}">
                  <a16:creationId xmlns:a16="http://schemas.microsoft.com/office/drawing/2014/main" id="{DA81EF02-0EC6-4048-A5B7-C028F1413591}"/>
                </a:ext>
              </a:extLst>
            </p:cNvPr>
            <p:cNvSpPr/>
            <p:nvPr/>
          </p:nvSpPr>
          <p:spPr>
            <a:xfrm>
              <a:off x="7142066" y="5010581"/>
              <a:ext cx="2187926" cy="1504455"/>
            </a:xfrm>
            <a:prstGeom prst="flowChartDocumen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3D912F73-6629-4BAB-A157-1C1F64A13F1E}"/>
                </a:ext>
              </a:extLst>
            </p:cNvPr>
            <p:cNvSpPr txBox="1"/>
            <p:nvPr/>
          </p:nvSpPr>
          <p:spPr>
            <a:xfrm>
              <a:off x="7648033" y="5624511"/>
              <a:ext cx="1139723" cy="3270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. . .</a:t>
              </a:r>
            </a:p>
          </p:txBody>
        </p:sp>
        <p:sp>
          <p:nvSpPr>
            <p:cNvPr id="88" name="Flowchart: Document 87">
              <a:extLst>
                <a:ext uri="{FF2B5EF4-FFF2-40B4-BE49-F238E27FC236}">
                  <a16:creationId xmlns:a16="http://schemas.microsoft.com/office/drawing/2014/main" id="{BE126AD0-B0C3-4BA9-A473-469F05886EEA}"/>
                </a:ext>
              </a:extLst>
            </p:cNvPr>
            <p:cNvSpPr/>
            <p:nvPr/>
          </p:nvSpPr>
          <p:spPr>
            <a:xfrm>
              <a:off x="7142065" y="3004588"/>
              <a:ext cx="2187926" cy="1937595"/>
            </a:xfrm>
            <a:prstGeom prst="flowChartDocumen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08A46828-5CB4-4F24-9DE2-2782F91F38E8}"/>
                </a:ext>
              </a:extLst>
            </p:cNvPr>
            <p:cNvSpPr txBox="1"/>
            <p:nvPr/>
          </p:nvSpPr>
          <p:spPr>
            <a:xfrm>
              <a:off x="8190267" y="3159680"/>
              <a:ext cx="1139723" cy="55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Power Event Handler</a:t>
              </a: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98840D36-5E12-4870-83E8-E4710E01912A}"/>
                </a:ext>
              </a:extLst>
            </p:cNvPr>
            <p:cNvSpPr/>
            <p:nvPr/>
          </p:nvSpPr>
          <p:spPr>
            <a:xfrm>
              <a:off x="7354272" y="3140214"/>
              <a:ext cx="810468" cy="646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68F37B1F-008D-4AA0-8209-F965DC1F092B}"/>
                </a:ext>
              </a:extLst>
            </p:cNvPr>
            <p:cNvSpPr/>
            <p:nvPr/>
          </p:nvSpPr>
          <p:spPr>
            <a:xfrm>
              <a:off x="7363687" y="3907353"/>
              <a:ext cx="810468" cy="646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22C9C3B5-268A-479E-ADC6-F7743B62357C}"/>
                </a:ext>
              </a:extLst>
            </p:cNvPr>
            <p:cNvSpPr txBox="1"/>
            <p:nvPr/>
          </p:nvSpPr>
          <p:spPr>
            <a:xfrm>
              <a:off x="7406350" y="3907202"/>
              <a:ext cx="752177" cy="55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Check Policy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129E63B3-5355-444C-A91B-81E5394D642E}"/>
                </a:ext>
              </a:extLst>
            </p:cNvPr>
            <p:cNvSpPr txBox="1"/>
            <p:nvPr/>
          </p:nvSpPr>
          <p:spPr>
            <a:xfrm>
              <a:off x="7330953" y="3176700"/>
              <a:ext cx="875936" cy="55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Check </a:t>
              </a:r>
              <a:r>
                <a:rPr lang="en-US" sz="1400" dirty="0" err="1"/>
                <a:t>Params</a:t>
              </a:r>
              <a:endParaRPr lang="en-US" sz="1400" dirty="0"/>
            </a:p>
          </p:txBody>
        </p:sp>
        <p:sp>
          <p:nvSpPr>
            <p:cNvPr id="94" name="Left-Right Arrow 43">
              <a:extLst>
                <a:ext uri="{FF2B5EF4-FFF2-40B4-BE49-F238E27FC236}">
                  <a16:creationId xmlns:a16="http://schemas.microsoft.com/office/drawing/2014/main" id="{369402E3-AEE5-458E-ADE3-3B0481D315BF}"/>
                </a:ext>
              </a:extLst>
            </p:cNvPr>
            <p:cNvSpPr/>
            <p:nvPr/>
          </p:nvSpPr>
          <p:spPr>
            <a:xfrm>
              <a:off x="9017803" y="4124583"/>
              <a:ext cx="1023816" cy="348803"/>
            </a:xfrm>
            <a:prstGeom prst="leftRight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1DE5A74A-EBD7-4E5F-951D-91F469212A58}"/>
                </a:ext>
              </a:extLst>
            </p:cNvPr>
            <p:cNvSpPr/>
            <p:nvPr/>
          </p:nvSpPr>
          <p:spPr>
            <a:xfrm>
              <a:off x="6190168" y="960120"/>
              <a:ext cx="1016462" cy="568272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C35FEF11-F0FF-450C-886F-55955199A1AB}"/>
                </a:ext>
              </a:extLst>
            </p:cNvPr>
            <p:cNvSpPr txBox="1"/>
            <p:nvPr/>
          </p:nvSpPr>
          <p:spPr>
            <a:xfrm>
              <a:off x="6157333" y="1087248"/>
              <a:ext cx="1028026" cy="3270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Dispatch</a:t>
              </a:r>
            </a:p>
          </p:txBody>
        </p:sp>
        <p:sp>
          <p:nvSpPr>
            <p:cNvPr id="97" name="Circular Arrow 7">
              <a:extLst>
                <a:ext uri="{FF2B5EF4-FFF2-40B4-BE49-F238E27FC236}">
                  <a16:creationId xmlns:a16="http://schemas.microsoft.com/office/drawing/2014/main" id="{12379711-9EDD-464D-853A-D05AADA42442}"/>
                </a:ext>
              </a:extLst>
            </p:cNvPr>
            <p:cNvSpPr/>
            <p:nvPr/>
          </p:nvSpPr>
          <p:spPr>
            <a:xfrm rot="11014405">
              <a:off x="4376447" y="3693695"/>
              <a:ext cx="2698301" cy="2698301"/>
            </a:xfrm>
            <a:prstGeom prst="circular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4350E154-CDAD-45FE-AE31-379AF263ECEF}"/>
                </a:ext>
              </a:extLst>
            </p:cNvPr>
            <p:cNvSpPr txBox="1"/>
            <p:nvPr/>
          </p:nvSpPr>
          <p:spPr>
            <a:xfrm>
              <a:off x="4736649" y="4129016"/>
              <a:ext cx="1814961" cy="10137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MW Service Application</a:t>
              </a:r>
              <a:br>
                <a:rPr lang="en-US" sz="1400" dirty="0"/>
              </a:br>
              <a:r>
                <a:rPr lang="en-US" sz="1400" dirty="0"/>
                <a:t>Event Loop</a:t>
              </a:r>
            </a:p>
            <a:p>
              <a:pPr algn="ctr"/>
              <a:r>
                <a:rPr lang="en-US" sz="1400" dirty="0"/>
                <a:t>(Single Thread)</a:t>
              </a:r>
            </a:p>
          </p:txBody>
        </p:sp>
        <p:sp>
          <p:nvSpPr>
            <p:cNvPr id="99" name="Circular Arrow 9">
              <a:extLst>
                <a:ext uri="{FF2B5EF4-FFF2-40B4-BE49-F238E27FC236}">
                  <a16:creationId xmlns:a16="http://schemas.microsoft.com/office/drawing/2014/main" id="{996D91CA-A4F8-4646-9C93-F3A835CB0AFF}"/>
                </a:ext>
              </a:extLst>
            </p:cNvPr>
            <p:cNvSpPr/>
            <p:nvPr/>
          </p:nvSpPr>
          <p:spPr>
            <a:xfrm>
              <a:off x="4294980" y="3499416"/>
              <a:ext cx="2698301" cy="2698301"/>
            </a:xfrm>
            <a:prstGeom prst="circular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19DA646-E07D-4F00-9B58-86AFDBAB65BD}"/>
                </a:ext>
              </a:extLst>
            </p:cNvPr>
            <p:cNvSpPr txBox="1"/>
            <p:nvPr/>
          </p:nvSpPr>
          <p:spPr>
            <a:xfrm>
              <a:off x="4087155" y="2683296"/>
              <a:ext cx="875936" cy="55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Check </a:t>
              </a:r>
              <a:r>
                <a:rPr lang="en-US" sz="1400" dirty="0" err="1"/>
                <a:t>Params</a:t>
              </a:r>
              <a:endParaRPr lang="en-US" sz="1400" dirty="0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AE2E78A8-2C31-4D76-A5E6-D886A1DF7DBC}"/>
                </a:ext>
              </a:extLst>
            </p:cNvPr>
            <p:cNvSpPr/>
            <p:nvPr/>
          </p:nvSpPr>
          <p:spPr>
            <a:xfrm>
              <a:off x="6292854" y="2656083"/>
              <a:ext cx="810468" cy="646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6B490AF8-0AB9-4649-9253-1D7B83F6050E}"/>
                </a:ext>
              </a:extLst>
            </p:cNvPr>
            <p:cNvSpPr txBox="1"/>
            <p:nvPr/>
          </p:nvSpPr>
          <p:spPr>
            <a:xfrm>
              <a:off x="6344324" y="2652164"/>
              <a:ext cx="752177" cy="55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Check Policy</a:t>
              </a:r>
            </a:p>
          </p:txBody>
        </p:sp>
        <p:sp>
          <p:nvSpPr>
            <p:cNvPr id="103" name="Left-Right Arrow 143">
              <a:extLst>
                <a:ext uri="{FF2B5EF4-FFF2-40B4-BE49-F238E27FC236}">
                  <a16:creationId xmlns:a16="http://schemas.microsoft.com/office/drawing/2014/main" id="{6C53BD8F-738B-4A4F-B635-12142000D07A}"/>
                </a:ext>
              </a:extLst>
            </p:cNvPr>
            <p:cNvSpPr/>
            <p:nvPr/>
          </p:nvSpPr>
          <p:spPr>
            <a:xfrm>
              <a:off x="9055628" y="5720952"/>
              <a:ext cx="1023816" cy="348803"/>
            </a:xfrm>
            <a:prstGeom prst="leftRight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04" name="Left-Right Arrow 144">
              <a:extLst>
                <a:ext uri="{FF2B5EF4-FFF2-40B4-BE49-F238E27FC236}">
                  <a16:creationId xmlns:a16="http://schemas.microsoft.com/office/drawing/2014/main" id="{CEF536D8-27FB-4616-AE0E-892A2CE43944}"/>
                </a:ext>
              </a:extLst>
            </p:cNvPr>
            <p:cNvSpPr/>
            <p:nvPr/>
          </p:nvSpPr>
          <p:spPr>
            <a:xfrm>
              <a:off x="9055628" y="2111353"/>
              <a:ext cx="1023816" cy="348803"/>
            </a:xfrm>
            <a:prstGeom prst="leftRight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</p:grpSp>
    </p:spTree>
    <p:extLst>
      <p:ext uri="{BB962C8B-B14F-4D97-AF65-F5344CB8AC3E}">
        <p14:creationId xmlns:p14="http://schemas.microsoft.com/office/powerpoint/2010/main" val="2035180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764" y="2834005"/>
            <a:ext cx="10515600" cy="594995"/>
          </a:xfrm>
        </p:spPr>
        <p:txBody>
          <a:bodyPr/>
          <a:lstStyle/>
          <a:p>
            <a:r>
              <a:rPr lang="en-US" dirty="0"/>
              <a:t>Middleware Release 4 Features and Plan</a:t>
            </a:r>
          </a:p>
        </p:txBody>
      </p:sp>
    </p:spTree>
    <p:extLst>
      <p:ext uri="{BB962C8B-B14F-4D97-AF65-F5344CB8AC3E}">
        <p14:creationId xmlns:p14="http://schemas.microsoft.com/office/powerpoint/2010/main" val="31319521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B5166-5F26-4C6F-B1C7-15471E687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Completion of Middleware Service Libraries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CC744-4A86-4909-A64F-264A2E499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36321"/>
            <a:ext cx="10515600" cy="505132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One of the goals of Middleware Release 4 is to complete middleware service libraries</a:t>
            </a:r>
          </a:p>
          <a:p>
            <a:pPr lvl="1"/>
            <a:r>
              <a:rPr lang="en-US" dirty="0"/>
              <a:t>Some service libraries were updated to reflect the Middleware Design Concepts</a:t>
            </a:r>
          </a:p>
          <a:p>
            <a:pPr lvl="1"/>
            <a:r>
              <a:rPr lang="en-US" dirty="0"/>
              <a:t>Some libraries could not be completed as originally defined because of the change in focus from the specific HPSC </a:t>
            </a:r>
            <a:r>
              <a:rPr lang="en-US" dirty="0" err="1"/>
              <a:t>Chiplet</a:t>
            </a:r>
            <a:r>
              <a:rPr lang="en-US" dirty="0"/>
              <a:t> target to a more generic Multicore SoC target</a:t>
            </a:r>
          </a:p>
          <a:p>
            <a:r>
              <a:rPr lang="en-US" dirty="0"/>
              <a:t>Requirements Status</a:t>
            </a:r>
          </a:p>
          <a:p>
            <a:pPr lvl="1"/>
            <a:r>
              <a:rPr lang="en-US" dirty="0"/>
              <a:t>Original Requirements Defined: 		196</a:t>
            </a:r>
          </a:p>
          <a:p>
            <a:pPr lvl="1"/>
            <a:r>
              <a:rPr lang="en-US" dirty="0"/>
              <a:t>Requirements completed in Releases 1 - 3: 	119</a:t>
            </a:r>
          </a:p>
          <a:p>
            <a:pPr lvl="1"/>
            <a:r>
              <a:rPr lang="en-US" dirty="0"/>
              <a:t>Requirements completed in Release 4: 	34</a:t>
            </a:r>
          </a:p>
          <a:p>
            <a:pPr lvl="1"/>
            <a:r>
              <a:rPr lang="en-US" dirty="0"/>
              <a:t>Requirements deferred: 			39</a:t>
            </a:r>
          </a:p>
          <a:p>
            <a:pPr lvl="1"/>
            <a:r>
              <a:rPr lang="en-US" dirty="0"/>
              <a:t>Requirements deleted: 				4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5CF4A8-E574-4A01-AFF5-09EBBC0CC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E56C0-E9B3-4E33-AB66-645749A020FE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4216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B5166-5F26-4C6F-B1C7-15471E687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Service Application Features (1 of 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CC744-4A86-4909-A64F-264A2E499D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Multi-SoC Failure Detection Isolation, and Recovery (FDIR)</a:t>
            </a:r>
          </a:p>
          <a:p>
            <a:pPr lvl="1"/>
            <a:r>
              <a:rPr lang="en-US" dirty="0"/>
              <a:t>Objectives</a:t>
            </a:r>
          </a:p>
          <a:p>
            <a:pPr lvl="2"/>
            <a:r>
              <a:rPr lang="en-US" dirty="0"/>
              <a:t>To accommodate multi-SoC topology including “N” Modular Redundancy (NMR) for application deployment</a:t>
            </a:r>
          </a:p>
          <a:p>
            <a:pPr lvl="2"/>
            <a:r>
              <a:rPr lang="en-US" dirty="0"/>
              <a:t>To provide coordination of fault management activities between multiple SoCs</a:t>
            </a:r>
          </a:p>
          <a:p>
            <a:pPr lvl="2"/>
            <a:r>
              <a:rPr lang="en-US" dirty="0"/>
              <a:t>For NMR, Middleware will provide </a:t>
            </a:r>
          </a:p>
          <a:p>
            <a:pPr lvl="3"/>
            <a:r>
              <a:rPr lang="en-US" dirty="0"/>
              <a:t>Boot/load capability to support identical copies of the same application running on different SoCs</a:t>
            </a:r>
          </a:p>
          <a:p>
            <a:pPr lvl="3"/>
            <a:r>
              <a:rPr lang="en-US" dirty="0"/>
              <a:t>Distribution of non-identical input to all application deployments (using 2 rounds of exchange), this will be used to form a distributed consensus among multiple SoCs</a:t>
            </a:r>
          </a:p>
          <a:p>
            <a:pPr lvl="3"/>
            <a:r>
              <a:rPr lang="en-US" dirty="0"/>
              <a:t>Voting of output by a centralized entity, this will prevent having a single point of failure within the SoC network</a:t>
            </a:r>
          </a:p>
          <a:p>
            <a:pPr lvl="3"/>
            <a:r>
              <a:rPr lang="en-US" dirty="0"/>
              <a:t>Execute recovery action upon detection of failure</a:t>
            </a:r>
          </a:p>
          <a:p>
            <a:pPr lvl="1"/>
            <a:r>
              <a:rPr lang="en-US" dirty="0"/>
              <a:t>Design Description</a:t>
            </a:r>
          </a:p>
          <a:p>
            <a:pPr lvl="2"/>
            <a:r>
              <a:rPr lang="en-US" dirty="0"/>
              <a:t>See diagram in next slide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5CF4A8-E574-4A01-AFF5-09EBBC0CC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E56C0-E9B3-4E33-AB66-645749A020FE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6208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AC4D7-CE95-4314-B93F-DC340E3E7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235" y="745136"/>
            <a:ext cx="10515600" cy="594995"/>
          </a:xfrm>
        </p:spPr>
        <p:txBody>
          <a:bodyPr/>
          <a:lstStyle/>
          <a:p>
            <a:r>
              <a:rPr lang="en-US" dirty="0"/>
              <a:t>Multi-SOC FDIR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3F3187-2D43-4EC3-8F6E-4DDD25449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51421" y="6127750"/>
            <a:ext cx="2743200" cy="365125"/>
          </a:xfrm>
        </p:spPr>
        <p:txBody>
          <a:bodyPr/>
          <a:lstStyle/>
          <a:p>
            <a:fld id="{0C2E56C0-E9B3-4E33-AB66-645749A020FE}" type="slidenum">
              <a:rPr lang="en-US" smtClean="0"/>
              <a:t>16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AD0C7DB-0500-4B6B-8765-FC2588995E07}"/>
              </a:ext>
            </a:extLst>
          </p:cNvPr>
          <p:cNvSpPr/>
          <p:nvPr/>
        </p:nvSpPr>
        <p:spPr>
          <a:xfrm>
            <a:off x="6236632" y="1465183"/>
            <a:ext cx="1516455" cy="2243043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Fault Monitor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Output Voter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Time Master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9F50A23-A1BA-4B61-B456-1902EC155FF9}"/>
              </a:ext>
            </a:extLst>
          </p:cNvPr>
          <p:cNvSpPr/>
          <p:nvPr/>
        </p:nvSpPr>
        <p:spPr>
          <a:xfrm>
            <a:off x="6231607" y="4192479"/>
            <a:ext cx="1516455" cy="383822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Actuator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7692957-9F5C-4201-9937-CF75157C6CC4}"/>
              </a:ext>
            </a:extLst>
          </p:cNvPr>
          <p:cNvSpPr/>
          <p:nvPr/>
        </p:nvSpPr>
        <p:spPr>
          <a:xfrm>
            <a:off x="623759" y="755454"/>
            <a:ext cx="1983922" cy="1069521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SOC 1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4BF067-9BEF-486F-9AEA-908F7E569CD4}"/>
              </a:ext>
            </a:extLst>
          </p:cNvPr>
          <p:cNvSpPr/>
          <p:nvPr/>
        </p:nvSpPr>
        <p:spPr>
          <a:xfrm>
            <a:off x="1056457" y="1359611"/>
            <a:ext cx="1213755" cy="326572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Sensor 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7936350-44C7-405A-9F8F-75C94A75F310}"/>
              </a:ext>
            </a:extLst>
          </p:cNvPr>
          <p:cNvSpPr/>
          <p:nvPr/>
        </p:nvSpPr>
        <p:spPr>
          <a:xfrm>
            <a:off x="623759" y="3305642"/>
            <a:ext cx="1983922" cy="1069521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SOC 3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07BD987-2D42-431A-A17D-7949262523B8}"/>
              </a:ext>
            </a:extLst>
          </p:cNvPr>
          <p:cNvSpPr/>
          <p:nvPr/>
        </p:nvSpPr>
        <p:spPr>
          <a:xfrm>
            <a:off x="1031973" y="3909799"/>
            <a:ext cx="1213755" cy="326572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Sensor 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E4DF83A-72DC-432E-A187-3E19FC829B2A}"/>
              </a:ext>
            </a:extLst>
          </p:cNvPr>
          <p:cNvSpPr/>
          <p:nvPr/>
        </p:nvSpPr>
        <p:spPr>
          <a:xfrm>
            <a:off x="3413780" y="2071944"/>
            <a:ext cx="1983922" cy="1069521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SOC 2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AD5D2DC-B43E-485B-B0C7-EE3AAB4E25BD}"/>
              </a:ext>
            </a:extLst>
          </p:cNvPr>
          <p:cNvSpPr/>
          <p:nvPr/>
        </p:nvSpPr>
        <p:spPr>
          <a:xfrm>
            <a:off x="3821994" y="2676101"/>
            <a:ext cx="1213755" cy="326572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Sensor 2</a:t>
            </a: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2CEB9BB4-FD3F-42E0-94C7-9ECDE92623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052214"/>
              </p:ext>
            </p:extLst>
          </p:nvPr>
        </p:nvGraphicFramePr>
        <p:xfrm>
          <a:off x="8560411" y="2516505"/>
          <a:ext cx="2780659" cy="34137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17052">
                  <a:extLst>
                    <a:ext uri="{9D8B030D-6E8A-4147-A177-3AD203B41FA5}">
                      <a16:colId xmlns:a16="http://schemas.microsoft.com/office/drawing/2014/main" val="880391403"/>
                    </a:ext>
                  </a:extLst>
                </a:gridCol>
                <a:gridCol w="1963607">
                  <a:extLst>
                    <a:ext uri="{9D8B030D-6E8A-4147-A177-3AD203B41FA5}">
                      <a16:colId xmlns:a16="http://schemas.microsoft.com/office/drawing/2014/main" val="2013959224"/>
                    </a:ext>
                  </a:extLst>
                </a:gridCol>
              </a:tblGrid>
              <a:tr h="202926">
                <a:tc gridSpan="2"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Execution Schedule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404537"/>
                  </a:ext>
                </a:extLst>
              </a:tr>
              <a:tr h="202926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time 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Collect local set of sensor data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7149444"/>
                  </a:ext>
                </a:extLst>
              </a:tr>
              <a:tr h="338210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time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Broadcast local set of sensor data to peers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3713507"/>
                  </a:ext>
                </a:extLst>
              </a:tr>
              <a:tr h="338210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time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Broadcast full set of sensor data to peers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5811340"/>
                  </a:ext>
                </a:extLst>
              </a:tr>
              <a:tr h="422094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time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Perform compute with full set of sensor data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642730"/>
                  </a:ext>
                </a:extLst>
              </a:tr>
              <a:tr h="338210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time 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Send command to Output Voter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0114132"/>
                  </a:ext>
                </a:extLst>
              </a:tr>
              <a:tr h="338210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time 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Output Voter sends final command to Actuator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2723739"/>
                  </a:ext>
                </a:extLst>
              </a:tr>
            </a:tbl>
          </a:graphicData>
        </a:graphic>
      </p:graphicFrame>
      <p:sp>
        <p:nvSpPr>
          <p:cNvPr id="27" name="Left Brace 26">
            <a:extLst>
              <a:ext uri="{FF2B5EF4-FFF2-40B4-BE49-F238E27FC236}">
                <a16:creationId xmlns:a16="http://schemas.microsoft.com/office/drawing/2014/main" id="{8265E8A8-76D1-48FE-A6A3-ECD53271996F}"/>
              </a:ext>
            </a:extLst>
          </p:cNvPr>
          <p:cNvSpPr/>
          <p:nvPr/>
        </p:nvSpPr>
        <p:spPr>
          <a:xfrm rot="16200000">
            <a:off x="2952889" y="2321280"/>
            <a:ext cx="365125" cy="5257802"/>
          </a:xfrm>
          <a:prstGeom prst="leftBrace">
            <a:avLst>
              <a:gd name="adj1" fmla="val 8333"/>
              <a:gd name="adj2" fmla="val 51903"/>
            </a:avLst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Left Brace 28">
            <a:extLst>
              <a:ext uri="{FF2B5EF4-FFF2-40B4-BE49-F238E27FC236}">
                <a16:creationId xmlns:a16="http://schemas.microsoft.com/office/drawing/2014/main" id="{97993133-FE2D-4E81-A013-E7819910336C}"/>
              </a:ext>
            </a:extLst>
          </p:cNvPr>
          <p:cNvSpPr/>
          <p:nvPr/>
        </p:nvSpPr>
        <p:spPr>
          <a:xfrm rot="16200000">
            <a:off x="6814368" y="3961285"/>
            <a:ext cx="365125" cy="1977791"/>
          </a:xfrm>
          <a:prstGeom prst="leftBrace">
            <a:avLst>
              <a:gd name="adj1" fmla="val 8333"/>
              <a:gd name="adj2" fmla="val 51903"/>
            </a:avLst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B65B18F-BE14-4F4E-A980-4D8DE5A63F9D}"/>
              </a:ext>
            </a:extLst>
          </p:cNvPr>
          <p:cNvSpPr txBox="1"/>
          <p:nvPr/>
        </p:nvSpPr>
        <p:spPr>
          <a:xfrm>
            <a:off x="2184872" y="5292546"/>
            <a:ext cx="24799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Less reliable parts</a:t>
            </a:r>
          </a:p>
          <a:p>
            <a:r>
              <a:rPr lang="en-US" sz="1600" dirty="0"/>
              <a:t>High performance compute</a:t>
            </a:r>
          </a:p>
          <a:p>
            <a:r>
              <a:rPr lang="en-US" sz="1600" dirty="0"/>
              <a:t>Redundant hardware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889EE53-73CE-460D-A9B0-9EE4A7CDFA54}"/>
              </a:ext>
            </a:extLst>
          </p:cNvPr>
          <p:cNvSpPr txBox="1"/>
          <p:nvPr/>
        </p:nvSpPr>
        <p:spPr>
          <a:xfrm>
            <a:off x="5946817" y="5292546"/>
            <a:ext cx="23470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Highly reliable parts</a:t>
            </a:r>
          </a:p>
          <a:p>
            <a:r>
              <a:rPr lang="en-US" sz="1600" dirty="0"/>
              <a:t>Extra radiation hardening</a:t>
            </a:r>
          </a:p>
          <a:p>
            <a:r>
              <a:rPr lang="en-US" sz="1600" dirty="0"/>
              <a:t>Centralized coordination</a:t>
            </a:r>
          </a:p>
        </p:txBody>
      </p:sp>
      <p:sp>
        <p:nvSpPr>
          <p:cNvPr id="32" name="Arrow: Left-Right 31">
            <a:extLst>
              <a:ext uri="{FF2B5EF4-FFF2-40B4-BE49-F238E27FC236}">
                <a16:creationId xmlns:a16="http://schemas.microsoft.com/office/drawing/2014/main" id="{D5A26811-7C5A-4E95-93AE-12BB65B8A3D8}"/>
              </a:ext>
            </a:extLst>
          </p:cNvPr>
          <p:cNvSpPr/>
          <p:nvPr/>
        </p:nvSpPr>
        <p:spPr>
          <a:xfrm rot="2194419">
            <a:off x="2516562" y="2083640"/>
            <a:ext cx="785160" cy="215628"/>
          </a:xfrm>
          <a:prstGeom prst="leftRightArrow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3" name="Arrow: Left-Right 32">
            <a:extLst>
              <a:ext uri="{FF2B5EF4-FFF2-40B4-BE49-F238E27FC236}">
                <a16:creationId xmlns:a16="http://schemas.microsoft.com/office/drawing/2014/main" id="{4D2382E9-9597-4F57-903B-9BDB61F36EB3}"/>
              </a:ext>
            </a:extLst>
          </p:cNvPr>
          <p:cNvSpPr/>
          <p:nvPr/>
        </p:nvSpPr>
        <p:spPr>
          <a:xfrm rot="19776527">
            <a:off x="2525522" y="2813886"/>
            <a:ext cx="785160" cy="222226"/>
          </a:xfrm>
          <a:prstGeom prst="leftRightArrow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6" name="Arrow: Up 35">
            <a:extLst>
              <a:ext uri="{FF2B5EF4-FFF2-40B4-BE49-F238E27FC236}">
                <a16:creationId xmlns:a16="http://schemas.microsoft.com/office/drawing/2014/main" id="{B4F1D310-F9E7-48BA-9B3A-559D1F26B2A5}"/>
              </a:ext>
            </a:extLst>
          </p:cNvPr>
          <p:cNvSpPr/>
          <p:nvPr/>
        </p:nvSpPr>
        <p:spPr>
          <a:xfrm rot="10800000">
            <a:off x="6839181" y="3776150"/>
            <a:ext cx="275113" cy="372474"/>
          </a:xfrm>
          <a:prstGeom prst="up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Arrow: Left-Right 38">
            <a:extLst>
              <a:ext uri="{FF2B5EF4-FFF2-40B4-BE49-F238E27FC236}">
                <a16:creationId xmlns:a16="http://schemas.microsoft.com/office/drawing/2014/main" id="{32A195F3-3298-4AE1-B4DA-B1C7A50BD0E8}"/>
              </a:ext>
            </a:extLst>
          </p:cNvPr>
          <p:cNvSpPr/>
          <p:nvPr/>
        </p:nvSpPr>
        <p:spPr>
          <a:xfrm>
            <a:off x="2711756" y="1473304"/>
            <a:ext cx="3404204" cy="222226"/>
          </a:xfrm>
          <a:prstGeom prst="leftRightArrow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40" name="Arrow: Left-Right 39">
            <a:extLst>
              <a:ext uri="{FF2B5EF4-FFF2-40B4-BE49-F238E27FC236}">
                <a16:creationId xmlns:a16="http://schemas.microsoft.com/office/drawing/2014/main" id="{720C93B5-A6D1-40D9-A938-18FC3CA3E950}"/>
              </a:ext>
            </a:extLst>
          </p:cNvPr>
          <p:cNvSpPr/>
          <p:nvPr/>
        </p:nvSpPr>
        <p:spPr>
          <a:xfrm>
            <a:off x="2753868" y="3437366"/>
            <a:ext cx="3319980" cy="222226"/>
          </a:xfrm>
          <a:prstGeom prst="leftRightArrow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1" name="Arrow: Left-Right 40">
            <a:extLst>
              <a:ext uri="{FF2B5EF4-FFF2-40B4-BE49-F238E27FC236}">
                <a16:creationId xmlns:a16="http://schemas.microsoft.com/office/drawing/2014/main" id="{D96823E3-E2A6-478A-A8B5-95278936EFF0}"/>
              </a:ext>
            </a:extLst>
          </p:cNvPr>
          <p:cNvSpPr/>
          <p:nvPr/>
        </p:nvSpPr>
        <p:spPr>
          <a:xfrm>
            <a:off x="5515042" y="2547399"/>
            <a:ext cx="561388" cy="222226"/>
          </a:xfrm>
          <a:prstGeom prst="leftRightArrow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473BBAD-F6E7-4738-ABC8-53799B98F1EE}"/>
              </a:ext>
            </a:extLst>
          </p:cNvPr>
          <p:cNvSpPr txBox="1"/>
          <p:nvPr/>
        </p:nvSpPr>
        <p:spPr>
          <a:xfrm>
            <a:off x="8662809" y="340821"/>
            <a:ext cx="9238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u="sng" dirty="0"/>
              <a:t>Legend</a:t>
            </a:r>
          </a:p>
        </p:txBody>
      </p:sp>
      <p:sp>
        <p:nvSpPr>
          <p:cNvPr id="44" name="Arrow: Left-Right 43">
            <a:extLst>
              <a:ext uri="{FF2B5EF4-FFF2-40B4-BE49-F238E27FC236}">
                <a16:creationId xmlns:a16="http://schemas.microsoft.com/office/drawing/2014/main" id="{4C8070FB-375A-47C2-AD4C-13027C4C0802}"/>
              </a:ext>
            </a:extLst>
          </p:cNvPr>
          <p:cNvSpPr/>
          <p:nvPr/>
        </p:nvSpPr>
        <p:spPr>
          <a:xfrm>
            <a:off x="8780092" y="660606"/>
            <a:ext cx="381055" cy="222226"/>
          </a:xfrm>
          <a:prstGeom prst="leftRightArrow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5" name="Arrow: Left-Right 44">
            <a:extLst>
              <a:ext uri="{FF2B5EF4-FFF2-40B4-BE49-F238E27FC236}">
                <a16:creationId xmlns:a16="http://schemas.microsoft.com/office/drawing/2014/main" id="{79DA08E8-5F72-4328-A17E-3254741CCAF8}"/>
              </a:ext>
            </a:extLst>
          </p:cNvPr>
          <p:cNvSpPr/>
          <p:nvPr/>
        </p:nvSpPr>
        <p:spPr>
          <a:xfrm>
            <a:off x="8791492" y="992494"/>
            <a:ext cx="381055" cy="215628"/>
          </a:xfrm>
          <a:prstGeom prst="leftRightArrow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6837645-3D39-410B-A878-6B335844F06A}"/>
              </a:ext>
            </a:extLst>
          </p:cNvPr>
          <p:cNvSpPr txBox="1"/>
          <p:nvPr/>
        </p:nvSpPr>
        <p:spPr>
          <a:xfrm>
            <a:off x="9158748" y="572358"/>
            <a:ext cx="16000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Sensor (Input) Flow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8CFCB3B-0D76-4E04-8516-57B15DA0E4DB}"/>
              </a:ext>
            </a:extLst>
          </p:cNvPr>
          <p:cNvSpPr txBox="1"/>
          <p:nvPr/>
        </p:nvSpPr>
        <p:spPr>
          <a:xfrm>
            <a:off x="9193870" y="915642"/>
            <a:ext cx="20324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Command (Output) Flow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E05E298-E661-45D0-841E-D06BDA9E24DB}"/>
              </a:ext>
            </a:extLst>
          </p:cNvPr>
          <p:cNvSpPr/>
          <p:nvPr/>
        </p:nvSpPr>
        <p:spPr>
          <a:xfrm>
            <a:off x="8560411" y="365125"/>
            <a:ext cx="2780660" cy="179481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Arrow: Up 34">
            <a:extLst>
              <a:ext uri="{FF2B5EF4-FFF2-40B4-BE49-F238E27FC236}">
                <a16:creationId xmlns:a16="http://schemas.microsoft.com/office/drawing/2014/main" id="{D57ACF35-AFEE-4289-AA19-6B52E5C69D8A}"/>
              </a:ext>
            </a:extLst>
          </p:cNvPr>
          <p:cNvSpPr/>
          <p:nvPr/>
        </p:nvSpPr>
        <p:spPr>
          <a:xfrm rot="5400000">
            <a:off x="8884796" y="1216941"/>
            <a:ext cx="203027" cy="372474"/>
          </a:xfrm>
          <a:prstGeom prst="up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D314DB3-7DD6-4327-9C2F-0C5746A0495F}"/>
              </a:ext>
            </a:extLst>
          </p:cNvPr>
          <p:cNvSpPr txBox="1"/>
          <p:nvPr/>
        </p:nvSpPr>
        <p:spPr>
          <a:xfrm>
            <a:off x="9172547" y="1231710"/>
            <a:ext cx="13722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Final Command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FB65C44C-B658-4881-8ADB-9F14C0303C22}"/>
              </a:ext>
            </a:extLst>
          </p:cNvPr>
          <p:cNvSpPr/>
          <p:nvPr/>
        </p:nvSpPr>
        <p:spPr>
          <a:xfrm>
            <a:off x="8789011" y="1564691"/>
            <a:ext cx="369736" cy="189613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3855F-345A-4EDB-A851-46D9B1DB3E6A}"/>
              </a:ext>
            </a:extLst>
          </p:cNvPr>
          <p:cNvSpPr txBox="1"/>
          <p:nvPr/>
        </p:nvSpPr>
        <p:spPr>
          <a:xfrm>
            <a:off x="9193871" y="1545529"/>
            <a:ext cx="1835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Redundant Processing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1C4EB44-88ED-4E0F-9DBC-A7D7C120BF59}"/>
              </a:ext>
            </a:extLst>
          </p:cNvPr>
          <p:cNvSpPr/>
          <p:nvPr/>
        </p:nvSpPr>
        <p:spPr>
          <a:xfrm>
            <a:off x="8785751" y="1861261"/>
            <a:ext cx="369736" cy="189613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9413B70-1AD4-4439-A907-CEFA6E1C3EAD}"/>
              </a:ext>
            </a:extLst>
          </p:cNvPr>
          <p:cNvSpPr txBox="1"/>
          <p:nvPr/>
        </p:nvSpPr>
        <p:spPr>
          <a:xfrm>
            <a:off x="9190610" y="1825968"/>
            <a:ext cx="20324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Centralized Coordination</a:t>
            </a:r>
          </a:p>
        </p:txBody>
      </p:sp>
      <p:sp>
        <p:nvSpPr>
          <p:cNvPr id="60" name="Arrow: Left-Right 59">
            <a:extLst>
              <a:ext uri="{FF2B5EF4-FFF2-40B4-BE49-F238E27FC236}">
                <a16:creationId xmlns:a16="http://schemas.microsoft.com/office/drawing/2014/main" id="{B356F997-8685-4CAA-8F4C-8AC43720F6ED}"/>
              </a:ext>
            </a:extLst>
          </p:cNvPr>
          <p:cNvSpPr/>
          <p:nvPr/>
        </p:nvSpPr>
        <p:spPr>
          <a:xfrm rot="5400000">
            <a:off x="1833493" y="2363474"/>
            <a:ext cx="785160" cy="215628"/>
          </a:xfrm>
          <a:prstGeom prst="leftRightArrow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8" name="Title 1">
            <a:extLst>
              <a:ext uri="{FF2B5EF4-FFF2-40B4-BE49-F238E27FC236}">
                <a16:creationId xmlns:a16="http://schemas.microsoft.com/office/drawing/2014/main" id="{AF54005B-8133-0D41-8D6E-865E1C722DF1}"/>
              </a:ext>
            </a:extLst>
          </p:cNvPr>
          <p:cNvSpPr txBox="1">
            <a:spLocks/>
          </p:cNvSpPr>
          <p:nvPr/>
        </p:nvSpPr>
        <p:spPr>
          <a:xfrm>
            <a:off x="-608079" y="57540"/>
            <a:ext cx="10515600" cy="594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New Service Application Features (2 of 3)</a:t>
            </a:r>
          </a:p>
        </p:txBody>
      </p:sp>
    </p:spTree>
    <p:extLst>
      <p:ext uri="{BB962C8B-B14F-4D97-AF65-F5344CB8AC3E}">
        <p14:creationId xmlns:p14="http://schemas.microsoft.com/office/powerpoint/2010/main" val="23648255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B5166-5F26-4C6F-B1C7-15471E687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Service Application Features (3 of 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CC744-4A86-4909-A64F-264A2E499D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Hardware Resource Management</a:t>
            </a:r>
          </a:p>
          <a:p>
            <a:pPr lvl="1"/>
            <a:r>
              <a:rPr lang="en-US" dirty="0"/>
              <a:t>Objectives</a:t>
            </a:r>
          </a:p>
          <a:p>
            <a:pPr lvl="2"/>
            <a:r>
              <a:rPr lang="en-US" dirty="0"/>
              <a:t>To service requests from user applications for hardware resource info and access</a:t>
            </a:r>
          </a:p>
          <a:p>
            <a:pPr lvl="2"/>
            <a:r>
              <a:rPr lang="en-US" dirty="0"/>
              <a:t>To support exclusive access to hardware resources by a user application</a:t>
            </a:r>
          </a:p>
          <a:p>
            <a:pPr lvl="2"/>
            <a:r>
              <a:rPr lang="en-US" dirty="0"/>
              <a:t>To arbitrate hardware resource access in a trusted execution environment</a:t>
            </a:r>
          </a:p>
          <a:p>
            <a:pPr lvl="1"/>
            <a:r>
              <a:rPr lang="en-US" dirty="0"/>
              <a:t>Design Description</a:t>
            </a:r>
          </a:p>
          <a:p>
            <a:pPr lvl="2"/>
            <a:r>
              <a:rPr lang="en-US" dirty="0"/>
              <a:t>User requests reservation of a hardware resource using service application message queues</a:t>
            </a:r>
          </a:p>
          <a:p>
            <a:pPr lvl="2"/>
            <a:r>
              <a:rPr lang="en-US" dirty="0"/>
              <a:t>If resource is available, a unique key is immediately returned to the user</a:t>
            </a:r>
          </a:p>
          <a:p>
            <a:pPr lvl="2"/>
            <a:r>
              <a:rPr lang="en-US" dirty="0"/>
              <a:t>User may wait for resource to become available using service application message queues</a:t>
            </a:r>
          </a:p>
          <a:p>
            <a:pPr lvl="2"/>
            <a:r>
              <a:rPr lang="en-US" dirty="0"/>
              <a:t>With key, user has exclusive access to the hardware resource</a:t>
            </a:r>
          </a:p>
          <a:p>
            <a:pPr lvl="2"/>
            <a:r>
              <a:rPr lang="en-US" dirty="0"/>
              <a:t>When resource access is complete, user releases reservation by returning key using service application message queues</a:t>
            </a:r>
          </a:p>
          <a:p>
            <a:pPr lvl="2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5CF4A8-E574-4A01-AFF5-09EBBC0CC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E56C0-E9B3-4E33-AB66-645749A020F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2982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7BB69-7E27-406B-89CE-8B0F2DD70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38EC48-1CDF-46EE-BBC1-F9249B3452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Objectives</a:t>
            </a:r>
            <a:endParaRPr lang="en-US" i="1" dirty="0">
              <a:solidFill>
                <a:srgbClr val="00B0F0"/>
              </a:solidFill>
            </a:endParaRPr>
          </a:p>
          <a:p>
            <a:pPr lvl="1"/>
            <a:r>
              <a:rPr lang="en-US" dirty="0"/>
              <a:t>To provide the capability to specify policy setting via configuration file</a:t>
            </a:r>
          </a:p>
          <a:p>
            <a:pPr lvl="1"/>
            <a:r>
              <a:rPr lang="en-US" dirty="0"/>
              <a:t>To provide functions/API for validating against policy specifications</a:t>
            </a:r>
          </a:p>
          <a:p>
            <a:pPr lvl="1"/>
            <a:r>
              <a:rPr lang="en-US" dirty="0"/>
              <a:t>To integrate with MW service application for policy setting and validation</a:t>
            </a:r>
          </a:p>
          <a:p>
            <a:r>
              <a:rPr lang="en-US" dirty="0"/>
              <a:t>Policy Requirements</a:t>
            </a:r>
          </a:p>
          <a:p>
            <a:pPr lvl="1"/>
            <a:r>
              <a:rPr lang="en-US" dirty="0"/>
              <a:t>Middleware shall provide the capability to establish policy for managing resource usage by user applications</a:t>
            </a:r>
          </a:p>
          <a:p>
            <a:pPr lvl="2"/>
            <a:r>
              <a:rPr lang="en-US" dirty="0"/>
              <a:t>SoC devices (core, peripheral I/O, system interconnect)</a:t>
            </a:r>
          </a:p>
          <a:p>
            <a:pPr lvl="2"/>
            <a:r>
              <a:rPr lang="en-US" dirty="0"/>
              <a:t>Memory</a:t>
            </a:r>
          </a:p>
          <a:p>
            <a:pPr lvl="2"/>
            <a:r>
              <a:rPr lang="en-US" dirty="0"/>
              <a:t>Power</a:t>
            </a:r>
          </a:p>
          <a:p>
            <a:pPr lvl="2"/>
            <a:r>
              <a:rPr lang="en-US" dirty="0"/>
              <a:t>Performance</a:t>
            </a:r>
          </a:p>
          <a:p>
            <a:pPr lvl="2"/>
            <a:r>
              <a:rPr lang="en-US" dirty="0"/>
              <a:t>Fault Tolerance</a:t>
            </a:r>
          </a:p>
          <a:p>
            <a:pPr lvl="2"/>
            <a:r>
              <a:rPr lang="en-US" dirty="0"/>
              <a:t>Redundancy </a:t>
            </a:r>
          </a:p>
          <a:p>
            <a:pPr lvl="1"/>
            <a:r>
              <a:rPr lang="en-US" dirty="0"/>
              <a:t>Policy shall be specified in the Configuration Files for each MW service application handlers</a:t>
            </a:r>
          </a:p>
          <a:p>
            <a:pPr lvl="1"/>
            <a:r>
              <a:rPr lang="en-US" dirty="0"/>
              <a:t>Policy shall be validated at boot time and during program execution by the MW service application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C7D206-B3EE-4AED-8358-46701B188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E56C0-E9B3-4E33-AB66-645749A020F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1693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4BAF8-88A0-465C-BA54-458E6C523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Policy Specification Attributes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3DEDA3-2313-400A-AF37-D218F1957B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Resource </a:t>
            </a:r>
          </a:p>
          <a:p>
            <a:pPr lvl="1"/>
            <a:r>
              <a:rPr lang="en-US" dirty="0"/>
              <a:t>Defined in the Device Tree listing consisting of all the SoC devices</a:t>
            </a:r>
          </a:p>
          <a:p>
            <a:pPr lvl="1"/>
            <a:r>
              <a:rPr lang="en-US" dirty="0"/>
              <a:t>Single or multiple devices can be referenced in the policy</a:t>
            </a:r>
          </a:p>
          <a:p>
            <a:r>
              <a:rPr lang="en-US" dirty="0"/>
              <a:t>Resource Availability</a:t>
            </a:r>
          </a:p>
          <a:p>
            <a:pPr lvl="1"/>
            <a:r>
              <a:rPr lang="en-US" dirty="0"/>
              <a:t>Available to specific single or multiple user applications</a:t>
            </a:r>
          </a:p>
          <a:p>
            <a:pPr lvl="1"/>
            <a:r>
              <a:rPr lang="en-US" dirty="0"/>
              <a:t>Not available to specific single or multiple user applications</a:t>
            </a:r>
          </a:p>
          <a:p>
            <a:pPr lvl="1"/>
            <a:r>
              <a:rPr lang="en-US" dirty="0"/>
              <a:t>Only specific quantitative value of a resource is available</a:t>
            </a:r>
          </a:p>
          <a:p>
            <a:r>
              <a:rPr lang="en-US" dirty="0"/>
              <a:t>Requester</a:t>
            </a:r>
          </a:p>
          <a:p>
            <a:pPr lvl="1"/>
            <a:r>
              <a:rPr lang="en-US" dirty="0"/>
              <a:t>Single user application</a:t>
            </a:r>
          </a:p>
          <a:p>
            <a:pPr lvl="1"/>
            <a:r>
              <a:rPr lang="en-US" dirty="0"/>
              <a:t>Multiple user applications</a:t>
            </a:r>
          </a:p>
          <a:p>
            <a:r>
              <a:rPr lang="en-US" dirty="0"/>
              <a:t>Duration</a:t>
            </a:r>
          </a:p>
          <a:p>
            <a:pPr lvl="1"/>
            <a:r>
              <a:rPr lang="en-US" dirty="0"/>
              <a:t>Specified in mission phase </a:t>
            </a:r>
          </a:p>
          <a:p>
            <a:pPr lvl="1"/>
            <a:r>
              <a:rPr lang="en-US" dirty="0"/>
              <a:t>Specified in absolute time window (</a:t>
            </a:r>
            <a:r>
              <a:rPr lang="en-US" dirty="0" err="1"/>
              <a:t>tstart</a:t>
            </a:r>
            <a:r>
              <a:rPr lang="en-US" dirty="0"/>
              <a:t> -&gt; tend)</a:t>
            </a:r>
          </a:p>
          <a:p>
            <a:r>
              <a:rPr lang="en-US" dirty="0"/>
              <a:t>Two types of policy specification are defined </a:t>
            </a:r>
          </a:p>
          <a:p>
            <a:pPr lvl="1"/>
            <a:r>
              <a:rPr lang="en-US" dirty="0"/>
              <a:t>Type 1 for discrete resources</a:t>
            </a:r>
          </a:p>
          <a:p>
            <a:pPr lvl="1"/>
            <a:r>
              <a:rPr lang="en-US" dirty="0"/>
              <a:t>Type 2 for quantitative resources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2B79FC-9506-4130-8BAB-D8CF9503A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E56C0-E9B3-4E33-AB66-645749A020F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9001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0F612-D253-4770-A763-C338FFAC6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Checking Integration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CB0A31-885C-43DA-B486-2ACE800F9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27750"/>
            <a:ext cx="2743200" cy="365125"/>
          </a:xfrm>
        </p:spPr>
        <p:txBody>
          <a:bodyPr/>
          <a:lstStyle/>
          <a:p>
            <a:fld id="{0C2E56C0-E9B3-4E33-AB66-645749A020FE}" type="slidenum">
              <a:rPr lang="en-US" smtClean="0"/>
              <a:t>20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A51509-3A05-4FD6-9189-CCD252937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3538" y="1120183"/>
            <a:ext cx="8764923" cy="5007567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8C000083-EBD3-4660-ACA4-29F75ACE13CF}"/>
              </a:ext>
            </a:extLst>
          </p:cNvPr>
          <p:cNvSpPr/>
          <p:nvPr/>
        </p:nvSpPr>
        <p:spPr>
          <a:xfrm>
            <a:off x="7039779" y="2007823"/>
            <a:ext cx="903383" cy="63897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6EB1F93-EC1E-4F66-A7AD-165A029D721F}"/>
              </a:ext>
            </a:extLst>
          </p:cNvPr>
          <p:cNvSpPr/>
          <p:nvPr/>
        </p:nvSpPr>
        <p:spPr>
          <a:xfrm>
            <a:off x="7039779" y="3534442"/>
            <a:ext cx="903383" cy="63897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85FD5D31-07EF-48F1-9FEF-C2511EDBFC32}"/>
              </a:ext>
            </a:extLst>
          </p:cNvPr>
          <p:cNvSpPr/>
          <p:nvPr/>
        </p:nvSpPr>
        <p:spPr>
          <a:xfrm rot="9556419">
            <a:off x="8152734" y="2597595"/>
            <a:ext cx="155645" cy="3381048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7436217B-468E-4085-8845-BE7A8DDC9110}"/>
              </a:ext>
            </a:extLst>
          </p:cNvPr>
          <p:cNvSpPr/>
          <p:nvPr/>
        </p:nvSpPr>
        <p:spPr>
          <a:xfrm rot="9223423">
            <a:off x="8130020" y="4101794"/>
            <a:ext cx="161742" cy="1893658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9708A2-7D66-4AA8-A786-01637341C2FD}"/>
              </a:ext>
            </a:extLst>
          </p:cNvPr>
          <p:cNvSpPr txBox="1"/>
          <p:nvPr/>
        </p:nvSpPr>
        <p:spPr>
          <a:xfrm>
            <a:off x="7680080" y="5975743"/>
            <a:ext cx="3129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Policy to be defined &amp; checked</a:t>
            </a:r>
          </a:p>
        </p:txBody>
      </p:sp>
    </p:spTree>
    <p:extLst>
      <p:ext uri="{BB962C8B-B14F-4D97-AF65-F5344CB8AC3E}">
        <p14:creationId xmlns:p14="http://schemas.microsoft.com/office/powerpoint/2010/main" val="21889852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FF130-5AAA-4799-9394-1B622FE53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Middleware Maturation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1B79E1-A0B4-4285-8883-B4FDB38E29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  <a:p>
            <a:pPr lvl="1"/>
            <a:r>
              <a:rPr lang="en-US" dirty="0"/>
              <a:t>Identify and document requirements gap and technical debt for future implementation</a:t>
            </a:r>
          </a:p>
          <a:p>
            <a:pPr lvl="1"/>
            <a:r>
              <a:rPr lang="en-US" dirty="0"/>
              <a:t>Conduct documentation review and update for clarity and completeness</a:t>
            </a:r>
          </a:p>
          <a:p>
            <a:pPr lvl="1"/>
            <a:r>
              <a:rPr lang="en-US" dirty="0"/>
              <a:t>Conduct design and code reviews on selected key modules and functions</a:t>
            </a:r>
          </a:p>
          <a:p>
            <a:pPr lvl="1"/>
            <a:r>
              <a:rPr lang="en-US" dirty="0"/>
              <a:t>Perform more in-depth system level testing, stress testing, performance testing, etc.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A98730-F072-45CF-8EA8-B3363A336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E56C0-E9B3-4E33-AB66-645749A020F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9175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764" y="2834005"/>
            <a:ext cx="10515600" cy="594995"/>
          </a:xfrm>
        </p:spPr>
        <p:txBody>
          <a:bodyPr/>
          <a:lstStyle/>
          <a:p>
            <a:r>
              <a:rPr lang="en-US" dirty="0"/>
              <a:t>Middleware Release 4 Hardware Environment</a:t>
            </a:r>
          </a:p>
        </p:txBody>
      </p:sp>
    </p:spTree>
    <p:extLst>
      <p:ext uri="{BB962C8B-B14F-4D97-AF65-F5344CB8AC3E}">
        <p14:creationId xmlns:p14="http://schemas.microsoft.com/office/powerpoint/2010/main" val="34488721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70292-CB3B-40BB-BF6A-ED668A80D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Networking multiple ZCU102 boards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6B5750-4073-4CA3-BFBB-1CC10D241A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Objectives</a:t>
            </a:r>
          </a:p>
          <a:p>
            <a:pPr lvl="1"/>
            <a:r>
              <a:rPr lang="en-US" dirty="0"/>
              <a:t>Establish connection of three ZCU102 boards via 2 different types of I/O, ethernet and Serial Rapid Input/Output (SRIO)</a:t>
            </a:r>
          </a:p>
          <a:p>
            <a:pPr lvl="2"/>
            <a:r>
              <a:rPr lang="en-US" dirty="0"/>
              <a:t>Acquire a third ZCU102 board to establish a Triple Modular Redundant (TMR) configuration</a:t>
            </a:r>
          </a:p>
          <a:p>
            <a:pPr lvl="1"/>
            <a:r>
              <a:rPr lang="en-US" dirty="0"/>
              <a:t>Establish ethernet connection between the zcu102 boards</a:t>
            </a:r>
          </a:p>
          <a:p>
            <a:pPr lvl="2"/>
            <a:r>
              <a:rPr lang="en-US" dirty="0"/>
              <a:t>Use the existing ethernet driver and protocol software stack provided by the Linux OS to establish communication</a:t>
            </a:r>
          </a:p>
          <a:p>
            <a:pPr lvl="1"/>
            <a:r>
              <a:rPr lang="en-US" dirty="0"/>
              <a:t>(Establish SRIO connection will need Field Programmable Gate Array (FPGA) firmware from </a:t>
            </a:r>
            <a:r>
              <a:rPr lang="en-US" dirty="0" err="1"/>
              <a:t>Praesum</a:t>
            </a:r>
            <a:r>
              <a:rPr lang="en-US" dirty="0"/>
              <a:t> to be loaded to the ZCU102 board</a:t>
            </a:r>
          </a:p>
          <a:p>
            <a:pPr lvl="2"/>
            <a:r>
              <a:rPr lang="en-US" dirty="0"/>
              <a:t>Device driver will be provided by </a:t>
            </a:r>
            <a:r>
              <a:rPr lang="en-US" dirty="0" err="1"/>
              <a:t>Praesum</a:t>
            </a:r>
            <a:r>
              <a:rPr lang="en-US" dirty="0"/>
              <a:t>  </a:t>
            </a:r>
          </a:p>
          <a:p>
            <a:pPr lvl="2"/>
            <a:r>
              <a:rPr lang="en-US" dirty="0"/>
              <a:t>Contingent on getting the firmware/drivers in time for R4 development)</a:t>
            </a:r>
          </a:p>
          <a:p>
            <a:r>
              <a:rPr lang="en-US" dirty="0"/>
              <a:t>Design</a:t>
            </a:r>
          </a:p>
          <a:p>
            <a:pPr lvl="1"/>
            <a:r>
              <a:rPr lang="en-US" dirty="0"/>
              <a:t>See picture in next slide</a:t>
            </a:r>
          </a:p>
          <a:p>
            <a:r>
              <a:rPr lang="en-US" dirty="0"/>
              <a:t>Use cases</a:t>
            </a:r>
          </a:p>
          <a:p>
            <a:pPr lvl="1"/>
            <a:r>
              <a:rPr lang="en-US" dirty="0"/>
              <a:t>This environment will be used to demonstrate Multi-SOC FDIR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8E0126-5CA7-42E5-A3C5-7F0EAA656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E56C0-E9B3-4E33-AB66-645749A020FE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4583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2A642-D97C-4386-ACE4-AD5A40B8C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Xilinx ZCU102 in Triplex Environment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79D97D-F186-4E00-88B1-2BA954DFA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E56C0-E9B3-4E33-AB66-645749A020FE}" type="slidenum">
              <a:rPr lang="en-US" smtClean="0"/>
              <a:t>24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B2D9B66-EE5F-4D10-B877-36A847A90A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7692" y="1109499"/>
            <a:ext cx="7177834" cy="538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621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764" y="2834005"/>
            <a:ext cx="10515600" cy="594995"/>
          </a:xfrm>
        </p:spPr>
        <p:txBody>
          <a:bodyPr/>
          <a:lstStyle/>
          <a:p>
            <a:r>
              <a:rPr lang="en-US" dirty="0"/>
              <a:t>Middleware Post Release 4 Research</a:t>
            </a:r>
          </a:p>
        </p:txBody>
      </p:sp>
    </p:spTree>
    <p:extLst>
      <p:ext uri="{BB962C8B-B14F-4D97-AF65-F5344CB8AC3E}">
        <p14:creationId xmlns:p14="http://schemas.microsoft.com/office/powerpoint/2010/main" val="18894930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3B39C-A6F1-4E64-8C41-EC931F08D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Middleware Post Release 4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1523B0-A1EB-4BBA-B500-8AA91343F5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addition to completing the Release 4 features and requirements, the Middleware project proposed a set of topics for post-R4 research</a:t>
            </a:r>
          </a:p>
          <a:p>
            <a:pPr lvl="1"/>
            <a:r>
              <a:rPr lang="en-US" dirty="0"/>
              <a:t>To further enhance the usability and capability of the Middleware </a:t>
            </a:r>
          </a:p>
          <a:p>
            <a:r>
              <a:rPr lang="en-US" dirty="0"/>
              <a:t>The Middleware project solicits recommendations and suggestions from stakeholders on what MW should focus on</a:t>
            </a:r>
          </a:p>
          <a:p>
            <a:pPr lvl="1"/>
            <a:r>
              <a:rPr lang="en-US" dirty="0"/>
              <a:t>Provide relative priority for the list of topics (in the following slides)</a:t>
            </a:r>
          </a:p>
          <a:p>
            <a:pPr lvl="1"/>
            <a:r>
              <a:rPr lang="en-US" dirty="0"/>
              <a:t>Provide additional ideas to enhance the usability of MW</a:t>
            </a:r>
          </a:p>
          <a:p>
            <a:pPr lvl="1"/>
            <a:r>
              <a:rPr lang="en-US" dirty="0"/>
              <a:t>Provide any topics important to stakeholders</a:t>
            </a:r>
          </a:p>
          <a:p>
            <a:pPr lvl="1"/>
            <a:r>
              <a:rPr lang="en-US" dirty="0"/>
              <a:t>Inputs, suggestions and recommendations can be provided via email to the MW team</a:t>
            </a:r>
          </a:p>
          <a:p>
            <a:pPr lvl="2"/>
            <a:r>
              <a:rPr lang="en-US" dirty="0">
                <a:hlinkClick r:id="rId2"/>
              </a:rPr>
              <a:t>jlai@jpl.nasa.gov</a:t>
            </a:r>
            <a:r>
              <a:rPr lang="en-US" dirty="0"/>
              <a:t>  (John Lai)</a:t>
            </a:r>
          </a:p>
          <a:p>
            <a:pPr lvl="2"/>
            <a:r>
              <a:rPr lang="en-US" dirty="0">
                <a:hlinkClick r:id="rId3"/>
              </a:rPr>
              <a:t>alan.p.cudmore@nasa.gov</a:t>
            </a:r>
            <a:r>
              <a:rPr lang="en-US" dirty="0"/>
              <a:t> (Alan Cudmore)</a:t>
            </a:r>
          </a:p>
          <a:p>
            <a:pPr marL="914400" lvl="2" indent="0">
              <a:buNone/>
            </a:pP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8F8C1D-35D9-4CA5-A516-09EFBBED4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E56C0-E9B3-4E33-AB66-645749A020F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4252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920E3-C60F-49CD-A935-9455D87B6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Middleware Post R4 Research (1 of 8)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F8A7BE-C62D-4FCA-B2B9-755D44DD32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FSW framework interface consideration</a:t>
            </a:r>
          </a:p>
          <a:p>
            <a:pPr lvl="1"/>
            <a:r>
              <a:rPr lang="en-US" dirty="0"/>
              <a:t>MW was not designed with existing FSW frameworks in mind (e.g., NASA core Flight System (</a:t>
            </a:r>
            <a:r>
              <a:rPr lang="en-US" dirty="0" err="1"/>
              <a:t>cFS</a:t>
            </a:r>
            <a:r>
              <a:rPr lang="en-US" dirty="0"/>
              <a:t>), NASA F-Prime)</a:t>
            </a:r>
          </a:p>
          <a:p>
            <a:pPr lvl="2"/>
            <a:r>
              <a:rPr lang="en-US" dirty="0"/>
              <a:t>There are overlaps in functionality and some incompatible design between MW and existing FSW frameworks</a:t>
            </a:r>
          </a:p>
          <a:p>
            <a:pPr lvl="2"/>
            <a:r>
              <a:rPr lang="en-US" dirty="0"/>
              <a:t>Due to the focus on multi-core, Middleware has a different set of design principles and than legacy FSW frameworks that were designed for use on single core systems</a:t>
            </a:r>
          </a:p>
          <a:p>
            <a:pPr lvl="3"/>
            <a:r>
              <a:rPr lang="en-US" dirty="0"/>
              <a:t>This is the source of some of the inherent incompatibility</a:t>
            </a:r>
          </a:p>
          <a:p>
            <a:pPr lvl="1"/>
            <a:r>
              <a:rPr lang="en-US" dirty="0"/>
              <a:t>Investigate and establish design approach to interface with the existing various frameworks</a:t>
            </a:r>
          </a:p>
          <a:p>
            <a:pPr lvl="2"/>
            <a:r>
              <a:rPr lang="en-US" dirty="0"/>
              <a:t>Expect interface approach will vary between different frameworks</a:t>
            </a:r>
          </a:p>
          <a:p>
            <a:pPr lvl="2"/>
            <a:r>
              <a:rPr lang="en-US" dirty="0"/>
              <a:t>Options include interface bridges or higher-level compatibility layers</a:t>
            </a:r>
          </a:p>
          <a:p>
            <a:pPr marL="914400" lvl="2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3A9A52-E490-4EFD-ABA8-4200E410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E56C0-E9B3-4E33-AB66-645749A020F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2403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920E3-C60F-49CD-A935-9455D87B6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Middleware Post R4 Research (2 of 8)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F8A7BE-C62D-4FCA-B2B9-755D44DD32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Investigate how the Middleware can be applied in different architectures with various RTOS and OS</a:t>
            </a:r>
          </a:p>
          <a:p>
            <a:pPr lvl="1"/>
            <a:r>
              <a:rPr lang="en-US" dirty="0"/>
              <a:t>For use in various process models</a:t>
            </a:r>
          </a:p>
          <a:p>
            <a:pPr lvl="2"/>
            <a:r>
              <a:rPr lang="en-US" dirty="0"/>
              <a:t>Single process, multi-threaded applications</a:t>
            </a:r>
          </a:p>
          <a:p>
            <a:pPr lvl="3"/>
            <a:r>
              <a:rPr lang="en-US" dirty="0"/>
              <a:t>RTEMS, </a:t>
            </a:r>
            <a:r>
              <a:rPr lang="en-US" dirty="0" err="1"/>
              <a:t>FreeRTOS</a:t>
            </a:r>
            <a:endParaRPr lang="en-US" dirty="0"/>
          </a:p>
          <a:p>
            <a:pPr lvl="2"/>
            <a:r>
              <a:rPr lang="en-US" dirty="0"/>
              <a:t>Multi-process, multi-threaded applications</a:t>
            </a:r>
          </a:p>
          <a:p>
            <a:pPr lvl="3"/>
            <a:r>
              <a:rPr lang="en-US" dirty="0"/>
              <a:t>Linux, Integrity, VxWorks</a:t>
            </a:r>
          </a:p>
          <a:p>
            <a:pPr lvl="2"/>
            <a:r>
              <a:rPr lang="en-US" dirty="0"/>
              <a:t>Space partitioned and/or Time partitioned applications</a:t>
            </a:r>
          </a:p>
          <a:p>
            <a:pPr lvl="3"/>
            <a:r>
              <a:rPr lang="en-US" dirty="0"/>
              <a:t>Integrity, VxWorks</a:t>
            </a:r>
          </a:p>
          <a:p>
            <a:pPr lvl="2"/>
            <a:r>
              <a:rPr lang="en-US" dirty="0"/>
              <a:t>ARINC 653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3A9A52-E490-4EFD-ABA8-4200E410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E56C0-E9B3-4E33-AB66-645749A020FE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9605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920E3-C60F-49CD-A935-9455D87B6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Middleware Post R4 Research (3 of 8)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F8A7BE-C62D-4FCA-B2B9-755D44DD32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036320"/>
            <a:ext cx="10885715" cy="5140643"/>
          </a:xfrm>
        </p:spPr>
        <p:txBody>
          <a:bodyPr/>
          <a:lstStyle/>
          <a:p>
            <a:r>
              <a:rPr lang="en-US" dirty="0"/>
              <a:t>Investigate the usage of hypervisor for different RTOS(s) and OS(s)</a:t>
            </a:r>
          </a:p>
          <a:p>
            <a:pPr lvl="1"/>
            <a:r>
              <a:rPr lang="en-US" dirty="0"/>
              <a:t>Investigate different hypervisors and RTOS(s)</a:t>
            </a:r>
          </a:p>
          <a:p>
            <a:pPr lvl="2"/>
            <a:r>
              <a:rPr lang="en-US" dirty="0"/>
              <a:t>Integrity and native hypervisor</a:t>
            </a:r>
          </a:p>
          <a:p>
            <a:pPr lvl="2"/>
            <a:r>
              <a:rPr lang="en-US" dirty="0"/>
              <a:t>Xen hypervisor</a:t>
            </a:r>
          </a:p>
          <a:p>
            <a:pPr lvl="2"/>
            <a:r>
              <a:rPr lang="en-US" dirty="0"/>
              <a:t>Linux/KVM</a:t>
            </a:r>
          </a:p>
          <a:p>
            <a:pPr lvl="1"/>
            <a:r>
              <a:rPr lang="en-US" dirty="0"/>
              <a:t>Demonstrate the usage of hypervisor to provide isolation for process execution and SoC device usage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3A9A52-E490-4EFD-ABA8-4200E410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E56C0-E9B3-4E33-AB66-645749A020F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3258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920E3-C60F-49CD-A935-9455D87B6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Middleware Post R4 Research (4 of 8)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F8A7BE-C62D-4FCA-B2B9-755D44DD32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36321"/>
            <a:ext cx="10515600" cy="3230880"/>
          </a:xfrm>
        </p:spPr>
        <p:txBody>
          <a:bodyPr/>
          <a:lstStyle/>
          <a:p>
            <a:r>
              <a:rPr lang="en-US" dirty="0"/>
              <a:t>Partitioning of high-performance computing resources (multiple cores) to provide secured and robust isolation between flight critical applications and high-performance applications</a:t>
            </a:r>
          </a:p>
          <a:p>
            <a:pPr lvl="1"/>
            <a:r>
              <a:rPr lang="en-US" dirty="0"/>
              <a:t>Specify architectural guidelines when deploying applications with different criticalities in the high-performance computing subsystem of an SoC</a:t>
            </a:r>
          </a:p>
          <a:p>
            <a:pPr lvl="1"/>
            <a:r>
              <a:rPr lang="en-US" dirty="0"/>
              <a:t>Use real world examples for demonstration</a:t>
            </a:r>
          </a:p>
          <a:p>
            <a:pPr lvl="2"/>
            <a:r>
              <a:rPr lang="en-US" dirty="0"/>
              <a:t>Demonstrate faults in science application does not impact GNC application</a:t>
            </a:r>
          </a:p>
          <a:p>
            <a:pPr lvl="1"/>
            <a:r>
              <a:rPr lang="en-US" dirty="0"/>
              <a:t>Perform test cases and bench marking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3A9A52-E490-4EFD-ABA8-4200E410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E56C0-E9B3-4E33-AB66-645749A020FE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1245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920E3-C60F-49CD-A935-9455D87B6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Middleware Post R4 Research (5 of 8)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F8A7BE-C62D-4FCA-B2B9-755D44DD32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Middleware in Symmetric Multiprocessing (SMP) and Asynchronous Multiprocessing (AMP) mode</a:t>
            </a:r>
          </a:p>
          <a:p>
            <a:pPr lvl="1"/>
            <a:r>
              <a:rPr lang="en-US" dirty="0"/>
              <a:t>Investigate and demonstrate using Middleware in SMP mode</a:t>
            </a:r>
          </a:p>
          <a:p>
            <a:pPr lvl="2"/>
            <a:r>
              <a:rPr lang="en-US" dirty="0"/>
              <a:t>This is the default implementation of Middleware</a:t>
            </a:r>
          </a:p>
          <a:p>
            <a:pPr lvl="1"/>
            <a:r>
              <a:rPr lang="en-US" dirty="0"/>
              <a:t>Investigate and demonstrate using Middleware in AMP mode</a:t>
            </a:r>
          </a:p>
          <a:p>
            <a:pPr lvl="1"/>
            <a:r>
              <a:rPr lang="en-US" dirty="0"/>
              <a:t>Show that the configuration file can be switched to use in different modes Example</a:t>
            </a:r>
          </a:p>
          <a:p>
            <a:pPr lvl="2"/>
            <a:r>
              <a:rPr lang="en-US" dirty="0"/>
              <a:t>AMP provides isolation for critical landing phase</a:t>
            </a:r>
          </a:p>
          <a:p>
            <a:pPr lvl="2"/>
            <a:r>
              <a:rPr lang="en-US" dirty="0"/>
              <a:t>SMP provides performance for science data processing on the surface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3A9A52-E490-4EFD-ABA8-4200E410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E56C0-E9B3-4E33-AB66-645749A020FE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6799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920E3-C60F-49CD-A935-9455D87B6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Middleware Post R4 Research (6 of 8)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F8A7BE-C62D-4FCA-B2B9-755D44DD32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MW in a heterogeneous environment (combination of different types of compute platforms)</a:t>
            </a:r>
          </a:p>
          <a:p>
            <a:pPr lvl="1"/>
            <a:r>
              <a:rPr lang="en-US" dirty="0"/>
              <a:t>Investigate communication and interface between CPU, GPU, TPU</a:t>
            </a:r>
          </a:p>
          <a:p>
            <a:pPr lvl="1"/>
            <a:r>
              <a:rPr lang="en-US" dirty="0"/>
              <a:t>Investigate fault detection and isolation</a:t>
            </a:r>
          </a:p>
          <a:p>
            <a:r>
              <a:rPr lang="en-US" dirty="0"/>
              <a:t>Planning on using the following development boards</a:t>
            </a:r>
          </a:p>
          <a:p>
            <a:pPr lvl="1"/>
            <a:r>
              <a:rPr lang="en-US" dirty="0"/>
              <a:t>NVIDIA Nano Development Board</a:t>
            </a:r>
          </a:p>
          <a:p>
            <a:pPr lvl="1"/>
            <a:r>
              <a:rPr lang="en-US" dirty="0"/>
              <a:t>Google Coral AI Development Board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3A9A52-E490-4EFD-ABA8-4200E410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E56C0-E9B3-4E33-AB66-645749A020FE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4777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920E3-C60F-49CD-A935-9455D87B6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Middleware Post R4 Research (7 of 8)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F8A7BE-C62D-4FCA-B2B9-755D44DD32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Investigate MW capability to support application deployment in a secure environment</a:t>
            </a:r>
          </a:p>
          <a:p>
            <a:pPr lvl="1"/>
            <a:r>
              <a:rPr lang="en-US" dirty="0"/>
              <a:t>Role and functionality of MW in a secured execution environment</a:t>
            </a:r>
          </a:p>
          <a:p>
            <a:pPr lvl="1"/>
            <a:r>
              <a:rPr lang="en-US" dirty="0"/>
              <a:t>Secure boot process</a:t>
            </a:r>
          </a:p>
          <a:p>
            <a:pPr lvl="1"/>
            <a:r>
              <a:rPr lang="en-US" dirty="0"/>
              <a:t>Data encryption and authentication</a:t>
            </a:r>
          </a:p>
          <a:p>
            <a:pPr lvl="1"/>
            <a:r>
              <a:rPr lang="en-US" dirty="0"/>
              <a:t>Private and Public key management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3A9A52-E490-4EFD-ABA8-4200E410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E56C0-E9B3-4E33-AB66-645749A020FE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5155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748A7-89B7-4609-B7A1-B2A9634C0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Middleware Post R4 Research (8 of 8)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34BD7-5432-4D2A-A5DD-308E46A7C7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Application of Middleware for alternate SoC hardware architecture</a:t>
            </a:r>
          </a:p>
          <a:p>
            <a:r>
              <a:rPr lang="en-US" dirty="0"/>
              <a:t>Given the Middleware Projects focus on High Performance Multi-core architectures, investigate the application of Middleware on current and upcoming high performance flight architectures such as:</a:t>
            </a:r>
          </a:p>
          <a:p>
            <a:pPr lvl="1"/>
            <a:r>
              <a:rPr lang="en-US" dirty="0"/>
              <a:t>BAE Systems RAD5545</a:t>
            </a:r>
          </a:p>
          <a:p>
            <a:pPr lvl="1"/>
            <a:r>
              <a:rPr lang="en-US" dirty="0"/>
              <a:t>Upcoming Multicore RISC V systems such as the </a:t>
            </a:r>
            <a:r>
              <a:rPr lang="en-US" dirty="0" err="1"/>
              <a:t>Gaisler</a:t>
            </a:r>
            <a:r>
              <a:rPr lang="en-US" dirty="0"/>
              <a:t> Noel-V</a:t>
            </a:r>
          </a:p>
          <a:p>
            <a:pPr lvl="1"/>
            <a:r>
              <a:rPr lang="en-US" dirty="0"/>
              <a:t>Upcoming Multicore LEON5</a:t>
            </a:r>
          </a:p>
          <a:p>
            <a:pPr lvl="1"/>
            <a:r>
              <a:rPr lang="en-US" dirty="0"/>
              <a:t>Future HPSC architectures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88EC56-FF36-4E75-B54D-11F086EB5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E56C0-E9B3-4E33-AB66-645749A020FE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2211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Acronyms (1)</a:t>
            </a:r>
            <a:endParaRPr lang="en-US" sz="2000" i="1" dirty="0"/>
          </a:p>
        </p:txBody>
      </p:sp>
      <p:sp>
        <p:nvSpPr>
          <p:cNvPr id="4" name="Slide Number Placeholder 2"/>
          <p:cNvSpPr txBox="1">
            <a:spLocks/>
          </p:cNvSpPr>
          <p:nvPr/>
        </p:nvSpPr>
        <p:spPr>
          <a:xfrm>
            <a:off x="9957708" y="6547758"/>
            <a:ext cx="710293" cy="310243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914400" rtl="0" eaLnBrk="1" latinLnBrk="0" hangingPunct="1"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15736F6-442A-469F-9543-E6349137008D}" type="slidenum">
              <a:rPr lang="en-US"/>
              <a:t>35</a:t>
            </a:fld>
            <a:endParaRPr lang="en-US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D5522067-4563-344A-B5EA-B4BA2AD74E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6677547"/>
              </p:ext>
            </p:extLst>
          </p:nvPr>
        </p:nvGraphicFramePr>
        <p:xfrm>
          <a:off x="1944548" y="1371600"/>
          <a:ext cx="8013159" cy="45140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9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159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5545">
                  <a:extLst>
                    <a:ext uri="{9D8B030D-6E8A-4147-A177-3AD203B41FA5}">
                      <a16:colId xmlns:a16="http://schemas.microsoft.com/office/drawing/2014/main" val="2301419398"/>
                    </a:ext>
                  </a:extLst>
                </a:gridCol>
                <a:gridCol w="3099706">
                  <a:extLst>
                    <a:ext uri="{9D8B030D-6E8A-4147-A177-3AD203B41FA5}">
                      <a16:colId xmlns:a16="http://schemas.microsoft.com/office/drawing/2014/main" val="1957952151"/>
                    </a:ext>
                  </a:extLst>
                </a:gridCol>
              </a:tblGrid>
              <a:tr h="433652">
                <a:tc>
                  <a:txBody>
                    <a:bodyPr/>
                    <a:lstStyle/>
                    <a:p>
                      <a:r>
                        <a:rPr lang="en-US" sz="1100" dirty="0"/>
                        <a:t>Acronym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Meaning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Acronym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Meaning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866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AFRL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Air Force Research Laboratory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DRAM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Dynamic Random Access Memory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866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AMP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Asynchronous Multiprocessing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FCR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Fault Containment Region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866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API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Application Programmer Interface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FDIR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Fault Detection, Isolation, and Recovery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12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ARM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Advanced RISC Machines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FPGA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Field programmable Gate Array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866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ATF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Arm Trusted Firmware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FPU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Floating Point Unit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866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BIST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Built In Self Test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GNC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Guidance Navigation and Control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866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BSP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Board Support Package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GOPS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Giga Operations Per Second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866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C&amp;DH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Command and Data Handling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GPIO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General Purpose Input Output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866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cFS</a:t>
                      </a:r>
                      <a:endParaRPr 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core Flight System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Graphics Processing Unit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866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CPU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Central Processing Unit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GSFC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Goddard Space Flight Center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658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DDR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Double Data Rate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Human Exploration and Operations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658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DMIPS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Dhrystone Millions of Instructions per Second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HPFEC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High Performance Fault-tolerant Embedded Computing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083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DMR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Dual Modular Redundancy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HPPS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High Performance Processing Subsystem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98523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Acronyms (2)</a:t>
            </a:r>
            <a:endParaRPr lang="en-US" sz="2000" i="1" dirty="0"/>
          </a:p>
        </p:txBody>
      </p:sp>
      <p:sp>
        <p:nvSpPr>
          <p:cNvPr id="4" name="Slide Number Placeholder 2"/>
          <p:cNvSpPr txBox="1">
            <a:spLocks/>
          </p:cNvSpPr>
          <p:nvPr/>
        </p:nvSpPr>
        <p:spPr>
          <a:xfrm>
            <a:off x="9957708" y="6547758"/>
            <a:ext cx="710293" cy="310243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914400" rtl="0" eaLnBrk="1" latinLnBrk="0" hangingPunct="1"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15736F6-442A-469F-9543-E6349137008D}" type="slidenum">
              <a:rPr lang="en-US"/>
              <a:t>36</a:t>
            </a:fld>
            <a:endParaRPr lang="en-US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D5522067-4563-344A-B5EA-B4BA2AD74E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7498404"/>
              </p:ext>
            </p:extLst>
          </p:nvPr>
        </p:nvGraphicFramePr>
        <p:xfrm>
          <a:off x="1944548" y="1371601"/>
          <a:ext cx="8013159" cy="44958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9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159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5545">
                  <a:extLst>
                    <a:ext uri="{9D8B030D-6E8A-4147-A177-3AD203B41FA5}">
                      <a16:colId xmlns:a16="http://schemas.microsoft.com/office/drawing/2014/main" val="2301419398"/>
                    </a:ext>
                  </a:extLst>
                </a:gridCol>
                <a:gridCol w="3099706">
                  <a:extLst>
                    <a:ext uri="{9D8B030D-6E8A-4147-A177-3AD203B41FA5}">
                      <a16:colId xmlns:a16="http://schemas.microsoft.com/office/drawing/2014/main" val="1957952151"/>
                    </a:ext>
                  </a:extLst>
                </a:gridCol>
              </a:tblGrid>
              <a:tr h="433652">
                <a:tc>
                  <a:txBody>
                    <a:bodyPr/>
                    <a:lstStyle/>
                    <a:p>
                      <a:r>
                        <a:rPr lang="en-US" sz="1100" dirty="0"/>
                        <a:t>Acronym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Meaning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Acronym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Meaning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866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HPSC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High Performance Spaceflight Computing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Mission Integration Engineer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866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HW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Hardware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MIPS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Millions of Instructions per Second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866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I/O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Input / Output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MMU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Memory Management Unit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12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I2C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Inter-Integrated Circuit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MPSoC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Multiprocessor System on Chip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866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IDE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Integrated Development Environment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MRAM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Magnetoresistive Random Access Memory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866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IPL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Initial Program Loader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MW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Middleware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866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ISA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Instruction Set Architecture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NAND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NOT-AND logic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866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ISI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Information Sciences Institute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NASA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National Aeronautics and Space Administration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866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ITAR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International Traffic In Arms Regulations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Single Instruction Multiple Data architecture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866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JPL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Jet Propulsion Laboratory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NVRAM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Non Volatile Random Access Memory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658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JTAG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Joint Test Action Group (Debug interface)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PCIe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Peripheral Component Interconnect express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658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KVM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Kernel Based Virtual Machine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QEMU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Quick Emulator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083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MB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Megabyte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R1, R2, R3, R4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Release 1, Release 2, Release 3, Release 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90179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Acronyms (3)</a:t>
            </a:r>
            <a:endParaRPr lang="en-US" sz="2000" i="1" dirty="0"/>
          </a:p>
        </p:txBody>
      </p:sp>
      <p:sp>
        <p:nvSpPr>
          <p:cNvPr id="4" name="Slide Number Placeholder 2"/>
          <p:cNvSpPr txBox="1">
            <a:spLocks/>
          </p:cNvSpPr>
          <p:nvPr/>
        </p:nvSpPr>
        <p:spPr>
          <a:xfrm>
            <a:off x="9957708" y="6547758"/>
            <a:ext cx="710293" cy="310243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914400" rtl="0" eaLnBrk="1" latinLnBrk="0" hangingPunct="1"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15736F6-442A-469F-9543-E6349137008D}" type="slidenum">
              <a:rPr lang="en-US"/>
              <a:t>37</a:t>
            </a:fld>
            <a:endParaRPr lang="en-US" dirty="0"/>
          </a:p>
        </p:txBody>
      </p:sp>
      <p:graphicFrame>
        <p:nvGraphicFramePr>
          <p:cNvPr id="7" name="Content Placeholder 7">
            <a:extLst>
              <a:ext uri="{FF2B5EF4-FFF2-40B4-BE49-F238E27FC236}">
                <a16:creationId xmlns:a16="http://schemas.microsoft.com/office/drawing/2014/main" id="{A0ABACE2-1B2E-5849-83A1-3646D9DDFA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1320537"/>
              </p:ext>
            </p:extLst>
          </p:nvPr>
        </p:nvGraphicFramePr>
        <p:xfrm>
          <a:off x="1944548" y="1371601"/>
          <a:ext cx="8013159" cy="44958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9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159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5545">
                  <a:extLst>
                    <a:ext uri="{9D8B030D-6E8A-4147-A177-3AD203B41FA5}">
                      <a16:colId xmlns:a16="http://schemas.microsoft.com/office/drawing/2014/main" val="2301419398"/>
                    </a:ext>
                  </a:extLst>
                </a:gridCol>
                <a:gridCol w="3099706">
                  <a:extLst>
                    <a:ext uri="{9D8B030D-6E8A-4147-A177-3AD203B41FA5}">
                      <a16:colId xmlns:a16="http://schemas.microsoft.com/office/drawing/2014/main" val="1957952151"/>
                    </a:ext>
                  </a:extLst>
                </a:gridCol>
              </a:tblGrid>
              <a:tr h="433652">
                <a:tc>
                  <a:txBody>
                    <a:bodyPr/>
                    <a:lstStyle/>
                    <a:p>
                      <a:r>
                        <a:rPr lang="en-US" sz="1100" dirty="0"/>
                        <a:t>Acronym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Meaning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Acronym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Meaning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866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RTEMS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Real Time Executive for Multiprocessor Systems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STMD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Space Technology Mission Directorate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866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RTOS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Real Time Operating System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SW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Software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866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RTPS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Real Time Processing Subsystem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TBD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 Be Determined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12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SCP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Self Checking Pair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TPU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Tensor Processing Unit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866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SIMD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Single Instruction Multiple Data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Triple Modular Redundancy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866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SMD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Science Mission Directorate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TRCH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Timing, Reset, Configuration, and Health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866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SoC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System on Chip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Time Triggered Ethernet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866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Serial Peripheral Interface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UART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Universal Asynchronous Receiver Transmitter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866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SPW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Spacewire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USC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University of Southern California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866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SRAM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Static Random Access Memory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VMC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Vehicle Management Computer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658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SRIO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Serial Rapid Input Output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658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SSR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Solid State Recorder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083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SSW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System Software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3180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11758</TotalTime>
  <Words>2871</Words>
  <Application>Microsoft Macintosh PowerPoint</Application>
  <PresentationFormat>Widescreen</PresentationFormat>
  <Paragraphs>585</Paragraphs>
  <Slides>37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Arial</vt:lpstr>
      <vt:lpstr>Calibri</vt:lpstr>
      <vt:lpstr>Calibri Light</vt:lpstr>
      <vt:lpstr>Office Theme</vt:lpstr>
      <vt:lpstr>High-Performance Spaceflight Computing (HPSC) Middleware Release 4 update </vt:lpstr>
      <vt:lpstr>Agenda</vt:lpstr>
      <vt:lpstr>Middleware Overview</vt:lpstr>
      <vt:lpstr>Middleware Team</vt:lpstr>
      <vt:lpstr>Middleware Overview</vt:lpstr>
      <vt:lpstr>Middleware Design Concepts</vt:lpstr>
      <vt:lpstr>Middleware Release And Review History</vt:lpstr>
      <vt:lpstr>Middleware Architecture Overview</vt:lpstr>
      <vt:lpstr>Middleware Software Architecture</vt:lpstr>
      <vt:lpstr>Middleware Service Libraries</vt:lpstr>
      <vt:lpstr>Middleware Service Application</vt:lpstr>
      <vt:lpstr>Middleware Service Application Architecture</vt:lpstr>
      <vt:lpstr>Middleware Release 4 Features and Plan</vt:lpstr>
      <vt:lpstr>Completion of Middleware Service Libraries</vt:lpstr>
      <vt:lpstr>New Service Application Features (1 of 3)</vt:lpstr>
      <vt:lpstr>Multi-SOC FDIR</vt:lpstr>
      <vt:lpstr>New Service Application Features (3 of 3)</vt:lpstr>
      <vt:lpstr>Policy Implementation</vt:lpstr>
      <vt:lpstr>Policy Specification Attributes</vt:lpstr>
      <vt:lpstr>Policy Checking Integration</vt:lpstr>
      <vt:lpstr>Middleware Maturation</vt:lpstr>
      <vt:lpstr>Middleware Release 4 Hardware Environment</vt:lpstr>
      <vt:lpstr>Networking multiple ZCU102 boards</vt:lpstr>
      <vt:lpstr>Xilinx ZCU102 in Triplex Environment</vt:lpstr>
      <vt:lpstr>Middleware Post Release 4 Research</vt:lpstr>
      <vt:lpstr>Middleware Post Release 4 Research</vt:lpstr>
      <vt:lpstr>Middleware Post R4 Research (1 of 8)</vt:lpstr>
      <vt:lpstr>Middleware Post R4 Research (2 of 8)</vt:lpstr>
      <vt:lpstr>Middleware Post R4 Research (3 of 8)</vt:lpstr>
      <vt:lpstr>Middleware Post R4 Research (4 of 8)</vt:lpstr>
      <vt:lpstr>Middleware Post R4 Research (5 of 8)</vt:lpstr>
      <vt:lpstr>Middleware Post R4 Research (6 of 8)</vt:lpstr>
      <vt:lpstr>Middleware Post R4 Research (7 of 8)</vt:lpstr>
      <vt:lpstr>Middleware Post R4 Research (8 of 8)</vt:lpstr>
      <vt:lpstr>Acronyms (1)</vt:lpstr>
      <vt:lpstr>Acronyms (2)</vt:lpstr>
      <vt:lpstr>Acronyms (3)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High-Performance Spaceflight Computing (HPSC) Middleware Release 2.5 Review</dc:title>
  <dc:creator>Lai, John Y (348B)</dc:creator>
  <cp:lastModifiedBy>Cudmore, Alan P. (GSFC-5820)</cp:lastModifiedBy>
  <cp:revision>1176</cp:revision>
  <dcterms:created xsi:type="dcterms:W3CDTF">2020-04-07T19:13:49Z</dcterms:created>
  <dcterms:modified xsi:type="dcterms:W3CDTF">2021-01-29T20:54:40Z</dcterms:modified>
</cp:coreProperties>
</file>