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1"/>
  </p:sldMasterIdLst>
  <p:notesMasterIdLst>
    <p:notesMasterId r:id="rId25"/>
  </p:notesMasterIdLst>
  <p:handoutMasterIdLst>
    <p:handoutMasterId r:id="rId26"/>
  </p:handoutMasterIdLst>
  <p:sldIdLst>
    <p:sldId id="372" r:id="rId2"/>
    <p:sldId id="307" r:id="rId3"/>
    <p:sldId id="380" r:id="rId4"/>
    <p:sldId id="356" r:id="rId5"/>
    <p:sldId id="359" r:id="rId6"/>
    <p:sldId id="383" r:id="rId7"/>
    <p:sldId id="361" r:id="rId8"/>
    <p:sldId id="365" r:id="rId9"/>
    <p:sldId id="336" r:id="rId10"/>
    <p:sldId id="318" r:id="rId11"/>
    <p:sldId id="381" r:id="rId12"/>
    <p:sldId id="373" r:id="rId13"/>
    <p:sldId id="374" r:id="rId14"/>
    <p:sldId id="384" r:id="rId15"/>
    <p:sldId id="386" r:id="rId16"/>
    <p:sldId id="387" r:id="rId17"/>
    <p:sldId id="385" r:id="rId18"/>
    <p:sldId id="389" r:id="rId19"/>
    <p:sldId id="390" r:id="rId20"/>
    <p:sldId id="391" r:id="rId21"/>
    <p:sldId id="377" r:id="rId22"/>
    <p:sldId id="376" r:id="rId23"/>
    <p:sldId id="388" r:id="rId24"/>
  </p:sldIdLst>
  <p:sldSz cx="9144000" cy="6858000" type="letter"/>
  <p:notesSz cx="6997700" cy="9271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imee"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0929"/>
  </p:normalViewPr>
  <p:slideViewPr>
    <p:cSldViewPr>
      <p:cViewPr varScale="1">
        <p:scale>
          <a:sx n="101" d="100"/>
          <a:sy n="101" d="100"/>
        </p:scale>
        <p:origin x="187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050"/>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defTabSz="930275">
              <a:spcBef>
                <a:spcPct val="20000"/>
              </a:spcBef>
              <a:buClr>
                <a:schemeClr val="tx2"/>
              </a:buClr>
              <a:buFont typeface="Wingdings" pitchFamily="2" charset="2"/>
              <a:buChar char="l"/>
              <a:defRPr sz="1200"/>
            </a:lvl1pPr>
          </a:lstStyle>
          <a:p>
            <a:pPr>
              <a:defRPr/>
            </a:pPr>
            <a:endParaRPr lang="en-US"/>
          </a:p>
        </p:txBody>
      </p:sp>
      <p:sp>
        <p:nvSpPr>
          <p:cNvPr id="41987" name="Rectangle 2051"/>
          <p:cNvSpPr>
            <a:spLocks noGrp="1" noChangeArrowheads="1"/>
          </p:cNvSpPr>
          <p:nvPr>
            <p:ph type="dt" sz="quarter"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defTabSz="930275">
              <a:spcBef>
                <a:spcPct val="20000"/>
              </a:spcBef>
              <a:buClr>
                <a:schemeClr val="tx2"/>
              </a:buClr>
              <a:buFont typeface="Wingdings" pitchFamily="2" charset="2"/>
              <a:buChar char="l"/>
              <a:defRPr sz="1200"/>
            </a:lvl1pPr>
          </a:lstStyle>
          <a:p>
            <a:pPr>
              <a:defRPr/>
            </a:pPr>
            <a:endParaRPr lang="en-US"/>
          </a:p>
        </p:txBody>
      </p:sp>
      <p:sp>
        <p:nvSpPr>
          <p:cNvPr id="41988" name="Rectangle 2052"/>
          <p:cNvSpPr>
            <a:spLocks noGrp="1" noChangeArrowheads="1"/>
          </p:cNvSpPr>
          <p:nvPr>
            <p:ph type="ftr" sz="quarter" idx="2"/>
          </p:nvPr>
        </p:nvSpPr>
        <p:spPr bwMode="auto">
          <a:xfrm>
            <a:off x="0"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defTabSz="930275">
              <a:spcBef>
                <a:spcPct val="20000"/>
              </a:spcBef>
              <a:buClr>
                <a:schemeClr val="tx2"/>
              </a:buClr>
              <a:buFont typeface="Wingdings" pitchFamily="2" charset="2"/>
              <a:buChar char="l"/>
              <a:defRPr sz="1200"/>
            </a:lvl1pPr>
          </a:lstStyle>
          <a:p>
            <a:pPr>
              <a:defRPr/>
            </a:pPr>
            <a:endParaRPr lang="en-US"/>
          </a:p>
        </p:txBody>
      </p:sp>
      <p:sp>
        <p:nvSpPr>
          <p:cNvPr id="41989" name="Rectangle 2053"/>
          <p:cNvSpPr>
            <a:spLocks noGrp="1" noChangeArrowheads="1"/>
          </p:cNvSpPr>
          <p:nvPr>
            <p:ph type="sldNum" sz="quarter" idx="3"/>
          </p:nvPr>
        </p:nvSpPr>
        <p:spPr bwMode="auto">
          <a:xfrm>
            <a:off x="3965575"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defTabSz="930275">
              <a:spcBef>
                <a:spcPct val="20000"/>
              </a:spcBef>
              <a:buClr>
                <a:schemeClr val="tx2"/>
              </a:buClr>
              <a:buFont typeface="Wingdings" pitchFamily="2" charset="2"/>
              <a:buChar char="l"/>
              <a:defRPr sz="1200"/>
            </a:lvl1pPr>
          </a:lstStyle>
          <a:p>
            <a:pPr>
              <a:defRPr/>
            </a:pPr>
            <a:fld id="{BEDB235C-41D7-4D9B-9C62-169B14320640}" type="slidenum">
              <a:rPr lang="en-US"/>
              <a:pPr>
                <a:defRPr/>
              </a:pPr>
              <a:t>‹#›</a:t>
            </a:fld>
            <a:endParaRPr lang="en-US"/>
          </a:p>
        </p:txBody>
      </p:sp>
    </p:spTree>
    <p:extLst>
      <p:ext uri="{BB962C8B-B14F-4D97-AF65-F5344CB8AC3E}">
        <p14:creationId xmlns:p14="http://schemas.microsoft.com/office/powerpoint/2010/main" val="278602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defTabSz="930275">
              <a:defRPr sz="1200"/>
            </a:lvl1pPr>
          </a:lstStyle>
          <a:p>
            <a:pPr>
              <a:defRPr/>
            </a:pPr>
            <a:endParaRPr lang="en-US"/>
          </a:p>
        </p:txBody>
      </p:sp>
      <p:sp>
        <p:nvSpPr>
          <p:cNvPr id="5123" name="Rectangle 3"/>
          <p:cNvSpPr>
            <a:spLocks noGrp="1" noChangeArrowheads="1"/>
          </p:cNvSpPr>
          <p:nvPr>
            <p:ph type="dt"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defTabSz="930275">
              <a:defRPr sz="12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3450" y="4403725"/>
            <a:ext cx="51308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defTabSz="930275">
              <a:defRPr sz="1200"/>
            </a:lvl1pPr>
          </a:lstStyle>
          <a:p>
            <a:pPr>
              <a:defRPr/>
            </a:pPr>
            <a:endParaRPr lang="en-US"/>
          </a:p>
        </p:txBody>
      </p:sp>
      <p:sp>
        <p:nvSpPr>
          <p:cNvPr id="5127" name="Rectangle 7"/>
          <p:cNvSpPr>
            <a:spLocks noGrp="1" noChangeArrowheads="1"/>
          </p:cNvSpPr>
          <p:nvPr>
            <p:ph type="sldNum" sz="quarter" idx="5"/>
          </p:nvPr>
        </p:nvSpPr>
        <p:spPr bwMode="auto">
          <a:xfrm>
            <a:off x="3965575"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defTabSz="930275">
              <a:defRPr sz="1200"/>
            </a:lvl1pPr>
          </a:lstStyle>
          <a:p>
            <a:pPr>
              <a:defRPr/>
            </a:pPr>
            <a:fld id="{3D85F855-A85B-48DE-821D-AEEB5209FF08}" type="slidenum">
              <a:rPr lang="en-US"/>
              <a:pPr>
                <a:defRPr/>
              </a:pPr>
              <a:t>‹#›</a:t>
            </a:fld>
            <a:endParaRPr lang="en-US"/>
          </a:p>
        </p:txBody>
      </p:sp>
    </p:spTree>
    <p:extLst>
      <p:ext uri="{BB962C8B-B14F-4D97-AF65-F5344CB8AC3E}">
        <p14:creationId xmlns:p14="http://schemas.microsoft.com/office/powerpoint/2010/main" val="1180769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5</a:t>
            </a:fld>
            <a:endParaRPr lang="en-US"/>
          </a:p>
        </p:txBody>
      </p:sp>
    </p:spTree>
    <p:extLst>
      <p:ext uri="{BB962C8B-B14F-4D97-AF65-F5344CB8AC3E}">
        <p14:creationId xmlns:p14="http://schemas.microsoft.com/office/powerpoint/2010/main" val="276927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6</a:t>
            </a:fld>
            <a:endParaRPr lang="en-US"/>
          </a:p>
        </p:txBody>
      </p:sp>
    </p:spTree>
    <p:extLst>
      <p:ext uri="{BB962C8B-B14F-4D97-AF65-F5344CB8AC3E}">
        <p14:creationId xmlns:p14="http://schemas.microsoft.com/office/powerpoint/2010/main" val="417900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7</a:t>
            </a:fld>
            <a:endParaRPr lang="en-US"/>
          </a:p>
        </p:txBody>
      </p:sp>
    </p:spTree>
    <p:extLst>
      <p:ext uri="{BB962C8B-B14F-4D97-AF65-F5344CB8AC3E}">
        <p14:creationId xmlns:p14="http://schemas.microsoft.com/office/powerpoint/2010/main" val="288109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endParaRPr lang="en-US" dirty="0"/>
          </a:p>
        </p:txBody>
      </p:sp>
      <p:sp>
        <p:nvSpPr>
          <p:cNvPr id="6" name="Slide Number Placeholder 5"/>
          <p:cNvSpPr>
            <a:spLocks noGrp="1"/>
          </p:cNvSpPr>
          <p:nvPr>
            <p:ph type="sldNum" sz="quarter" idx="12"/>
          </p:nvPr>
        </p:nvSpPr>
        <p:spPr/>
        <p:txBody>
          <a:bodyPr/>
          <a:lstStyle/>
          <a:p>
            <a:pPr>
              <a:defRPr/>
            </a:pPr>
            <a:fld id="{F7572A33-3949-4D50-B925-19C350C66B65}" type="slidenum">
              <a:rPr lang="en-US" smtClean="0"/>
              <a:pPr>
                <a:defRPr/>
              </a:pPr>
              <a:t>‹#›</a:t>
            </a:fld>
            <a:endParaRPr lang="en-US"/>
          </a:p>
        </p:txBody>
      </p:sp>
    </p:spTree>
    <p:extLst>
      <p:ext uri="{BB962C8B-B14F-4D97-AF65-F5344CB8AC3E}">
        <p14:creationId xmlns:p14="http://schemas.microsoft.com/office/powerpoint/2010/main" val="1292907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12/22/2020a</a:t>
            </a:r>
            <a:endParaRPr lang="en-US" dirty="0"/>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326382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12/22/2020a</a:t>
            </a:r>
            <a:endParaRPr lang="en-US" dirty="0"/>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423642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a:t>
            </a:fld>
            <a:endParaRPr lang="en-US"/>
          </a:p>
        </p:txBody>
      </p:sp>
    </p:spTree>
    <p:extLst>
      <p:ext uri="{BB962C8B-B14F-4D97-AF65-F5344CB8AC3E}">
        <p14:creationId xmlns:p14="http://schemas.microsoft.com/office/powerpoint/2010/main" val="176808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r>
              <a:rPr lang="en-US"/>
              <a:t>12/22/2020a</a:t>
            </a:r>
            <a:endParaRPr lang="en-US" dirty="0"/>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146747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12/22/2020a</a:t>
            </a:r>
            <a:endParaRPr lang="en-US" dirty="0"/>
          </a:p>
        </p:txBody>
      </p:sp>
      <p:sp>
        <p:nvSpPr>
          <p:cNvPr id="6" name="Footer Placeholder 5"/>
          <p:cNvSpPr>
            <a:spLocks noGrp="1"/>
          </p:cNvSpPr>
          <p:nvPr>
            <p:ph type="ftr" sz="quarter" idx="11"/>
          </p:nvPr>
        </p:nvSpPr>
        <p:spPr/>
        <p:txBody>
          <a:bodyPr/>
          <a:lstStyle/>
          <a:p>
            <a:pPr>
              <a:defRPr/>
            </a:pPr>
            <a:r>
              <a:rPr lang="en-US"/>
              <a:t>COSPAR 2021 - PSB.1-0014-21</a:t>
            </a:r>
          </a:p>
        </p:txBody>
      </p:sp>
      <p:sp>
        <p:nvSpPr>
          <p:cNvPr id="7" name="Slide Number Placeholder 6"/>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80953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12/22/2020a</a:t>
            </a:r>
            <a:endParaRPr lang="en-US" dirty="0"/>
          </a:p>
        </p:txBody>
      </p:sp>
      <p:sp>
        <p:nvSpPr>
          <p:cNvPr id="8" name="Footer Placeholder 7"/>
          <p:cNvSpPr>
            <a:spLocks noGrp="1"/>
          </p:cNvSpPr>
          <p:nvPr>
            <p:ph type="ftr" sz="quarter" idx="11"/>
          </p:nvPr>
        </p:nvSpPr>
        <p:spPr/>
        <p:txBody>
          <a:bodyPr/>
          <a:lstStyle/>
          <a:p>
            <a:pPr>
              <a:defRPr/>
            </a:pPr>
            <a:r>
              <a:rPr lang="en-US"/>
              <a:t>COSPAR 2021 - PSB.1-0014-21</a:t>
            </a:r>
          </a:p>
        </p:txBody>
      </p:sp>
      <p:sp>
        <p:nvSpPr>
          <p:cNvPr id="9" name="Slide Number Placeholder 8"/>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244654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12/22/2020a</a:t>
            </a:r>
            <a:endParaRPr lang="en-US" dirty="0"/>
          </a:p>
        </p:txBody>
      </p:sp>
      <p:sp>
        <p:nvSpPr>
          <p:cNvPr id="4" name="Footer Placeholder 3"/>
          <p:cNvSpPr>
            <a:spLocks noGrp="1"/>
          </p:cNvSpPr>
          <p:nvPr>
            <p:ph type="ftr" sz="quarter" idx="11"/>
          </p:nvPr>
        </p:nvSpPr>
        <p:spPr/>
        <p:txBody>
          <a:bodyPr/>
          <a:lstStyle/>
          <a:p>
            <a:pPr>
              <a:defRPr/>
            </a:pPr>
            <a:r>
              <a:rPr lang="en-US"/>
              <a:t>COSPAR 2021 - PSB.1-0014-21</a:t>
            </a:r>
          </a:p>
        </p:txBody>
      </p:sp>
      <p:sp>
        <p:nvSpPr>
          <p:cNvPr id="5" name="Slide Number Placeholder 4"/>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130022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12/22/2020a</a:t>
            </a:r>
            <a:endParaRPr lang="en-US" dirty="0"/>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153045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r>
              <a:rPr lang="en-US"/>
              <a:t>12/22/2020a</a:t>
            </a:r>
            <a:endParaRPr lang="en-US" dirty="0"/>
          </a:p>
        </p:txBody>
      </p:sp>
      <p:sp>
        <p:nvSpPr>
          <p:cNvPr id="6" name="Footer Placeholder 5"/>
          <p:cNvSpPr>
            <a:spLocks noGrp="1"/>
          </p:cNvSpPr>
          <p:nvPr>
            <p:ph type="ftr" sz="quarter" idx="11"/>
          </p:nvPr>
        </p:nvSpPr>
        <p:spPr/>
        <p:txBody>
          <a:bodyPr/>
          <a:lstStyle/>
          <a:p>
            <a:pPr>
              <a:defRPr/>
            </a:pPr>
            <a:r>
              <a:rPr lang="en-US"/>
              <a:t>COSPAR 2021 - PSB.1-0014-21</a:t>
            </a:r>
          </a:p>
        </p:txBody>
      </p:sp>
      <p:sp>
        <p:nvSpPr>
          <p:cNvPr id="7" name="Slide Number Placeholder 6"/>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114028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r>
              <a:rPr lang="en-US"/>
              <a:t>12/22/2020a</a:t>
            </a:r>
            <a:endParaRPr lang="en-US" dirty="0"/>
          </a:p>
        </p:txBody>
      </p:sp>
      <p:sp>
        <p:nvSpPr>
          <p:cNvPr id="6" name="Footer Placeholder 5"/>
          <p:cNvSpPr>
            <a:spLocks noGrp="1"/>
          </p:cNvSpPr>
          <p:nvPr>
            <p:ph type="ftr" sz="quarter" idx="11"/>
          </p:nvPr>
        </p:nvSpPr>
        <p:spPr/>
        <p:txBody>
          <a:bodyPr/>
          <a:lstStyle/>
          <a:p>
            <a:r>
              <a:rPr lang="en-US"/>
              <a:t>COSPAR 2021 - PSB.1-0014-21</a:t>
            </a:r>
          </a:p>
        </p:txBody>
      </p:sp>
      <p:sp>
        <p:nvSpPr>
          <p:cNvPr id="7" name="Slide Number Placeholder 6"/>
          <p:cNvSpPr>
            <a:spLocks noGrp="1"/>
          </p:cNvSpPr>
          <p:nvPr>
            <p:ph type="sldNum" sz="quarter" idx="12"/>
          </p:nvPr>
        </p:nvSpPr>
        <p:spPr/>
        <p:txBody>
          <a:bodyPr/>
          <a:lstStyle/>
          <a:p>
            <a:pPr>
              <a:defRPr/>
            </a:pPr>
            <a:fld id="{D9CA004B-ED61-4639-85DD-00DD5F93475E}" type="slidenum">
              <a:rPr lang="en-US" smtClean="0"/>
              <a:pPr>
                <a:defRPr/>
              </a:pPr>
              <a:t>‹#›</a:t>
            </a:fld>
            <a:endParaRPr lang="en-US"/>
          </a:p>
        </p:txBody>
      </p:sp>
    </p:spTree>
    <p:extLst>
      <p:ext uri="{BB962C8B-B14F-4D97-AF65-F5344CB8AC3E}">
        <p14:creationId xmlns:p14="http://schemas.microsoft.com/office/powerpoint/2010/main" val="361613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r>
              <a:rPr lang="en-US"/>
              <a:t>12/22/2020a</a:t>
            </a:r>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r>
              <a:rPr lang="en-US"/>
              <a:t>COSPAR 2021 - PSB.1-0014-21</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fld id="{D9CA004B-ED61-4639-85DD-00DD5F93475E}" type="slidenum">
              <a:rPr lang="en-US" smtClean="0"/>
              <a:pPr>
                <a:defRPr/>
              </a:pPr>
              <a:t>‹#›</a:t>
            </a:fld>
            <a:endParaRPr lang="en-US"/>
          </a:p>
        </p:txBody>
      </p:sp>
      <p:pic>
        <p:nvPicPr>
          <p:cNvPr id="7" name="Picture 6" descr="C:\Users\Stewart\Pictures\LSU logo 2.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24800" y="76200"/>
            <a:ext cx="10953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44789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hf hdr="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mailto:tgguzik@lsu.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s://laspace.lsu.edu/laaces/student-balloon-cour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IMG_02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208384" y="2039958"/>
            <a:ext cx="8616550" cy="1470025"/>
          </a:xfrm>
        </p:spPr>
        <p:txBody>
          <a:bodyPr>
            <a:normAutofit fontScale="90000"/>
          </a:bodyPr>
          <a:lstStyle/>
          <a:p>
            <a:r>
              <a:rPr lang="en-US" b="1" dirty="0">
                <a:solidFill>
                  <a:srgbClr val="FF0000"/>
                </a:solidFill>
              </a:rPr>
              <a:t>Leading University Students to the Edge of Space</a:t>
            </a:r>
          </a:p>
        </p:txBody>
      </p:sp>
      <p:sp>
        <p:nvSpPr>
          <p:cNvPr id="2051" name="Rectangle 3"/>
          <p:cNvSpPr>
            <a:spLocks noGrp="1" noChangeArrowheads="1"/>
          </p:cNvSpPr>
          <p:nvPr>
            <p:ph type="subTitle" idx="1"/>
          </p:nvPr>
        </p:nvSpPr>
        <p:spPr>
          <a:xfrm>
            <a:off x="762000" y="3855363"/>
            <a:ext cx="7620000" cy="2356584"/>
          </a:xfrm>
        </p:spPr>
        <p:txBody>
          <a:bodyPr>
            <a:normAutofit/>
          </a:bodyPr>
          <a:lstStyle/>
          <a:p>
            <a:r>
              <a:rPr lang="en-US" sz="2000" b="1" dirty="0"/>
              <a:t>T.G. Guzik, D. Granger, </a:t>
            </a:r>
            <a:r>
              <a:rPr lang="en-US" sz="2000" i="1" dirty="0"/>
              <a:t>Louisiana Space Grant Consortium</a:t>
            </a:r>
            <a:br>
              <a:rPr lang="en-US" sz="2000" i="1" dirty="0"/>
            </a:br>
            <a:r>
              <a:rPr lang="en-US" sz="2000" i="1" dirty="0"/>
              <a:t>Louisiana State University, Baton Rouge, LA, U.S.A.</a:t>
            </a:r>
          </a:p>
          <a:p>
            <a:r>
              <a:rPr lang="en-US" sz="2000" b="1" dirty="0"/>
              <a:t>Debora </a:t>
            </a:r>
            <a:r>
              <a:rPr lang="en-US" sz="2000" b="1" dirty="0" err="1"/>
              <a:t>Fairbrother</a:t>
            </a:r>
            <a:r>
              <a:rPr lang="en-US" sz="2000" b="1" dirty="0"/>
              <a:t>, Amy Canfield</a:t>
            </a:r>
            <a:r>
              <a:rPr lang="en-US" sz="2000" i="1" dirty="0"/>
              <a:t>, NASA Balloon Program Office</a:t>
            </a:r>
            <a:br>
              <a:rPr lang="en-US" sz="2000" i="1" dirty="0"/>
            </a:br>
            <a:r>
              <a:rPr lang="en-US" sz="2000" i="1" dirty="0"/>
              <a:t>NASA Wallops Flight Facility, Wallops Island, VA, U.S.A.</a:t>
            </a:r>
          </a:p>
          <a:p>
            <a:r>
              <a:rPr lang="en-US" sz="2000" b="1" dirty="0"/>
              <a:t>Hugo Franco, Robert Slater, Jack R. Hays,</a:t>
            </a:r>
            <a:r>
              <a:rPr lang="en-US" sz="2000" i="1" dirty="0"/>
              <a:t> </a:t>
            </a:r>
            <a:br>
              <a:rPr lang="en-US" sz="2000" i="1" dirty="0"/>
            </a:br>
            <a:r>
              <a:rPr lang="en-US" sz="2000" i="1" dirty="0"/>
              <a:t>NASA Columbia Scientific Balloon Facility, Palestine, TX, U.S.A.</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621" t="-2483" r="-7617" b="-6788"/>
          <a:stretch/>
        </p:blipFill>
        <p:spPr>
          <a:xfrm>
            <a:off x="134063" y="189524"/>
            <a:ext cx="1720736" cy="1645920"/>
          </a:xfrm>
          <a:prstGeom prst="rect">
            <a:avLst/>
          </a:prstGeom>
          <a:solidFill>
            <a:schemeClr val="bg1"/>
          </a:solidFill>
        </p:spPr>
      </p:pic>
      <p:pic>
        <p:nvPicPr>
          <p:cNvPr id="1026" name="Picture 2" descr="D:\Student Ballooning\HASP\Logo\BPO_Reduc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7825" y="197019"/>
            <a:ext cx="2022448"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Student Ballooning\HASP\Logo\csbfsign_Reduc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1" y="197019"/>
            <a:ext cx="2463166" cy="164592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a:t>12/22/2020a</a:t>
            </a:r>
          </a:p>
        </p:txBody>
      </p:sp>
      <p:sp>
        <p:nvSpPr>
          <p:cNvPr id="3" name="Footer Placeholder 2"/>
          <p:cNvSpPr>
            <a:spLocks noGrp="1"/>
          </p:cNvSpPr>
          <p:nvPr>
            <p:ph type="ftr" sz="quarter" idx="11"/>
          </p:nvPr>
        </p:nvSpPr>
        <p:spPr/>
        <p:txBody>
          <a:bodyPr/>
          <a:lstStyle/>
          <a:p>
            <a:pPr>
              <a:defRPr/>
            </a:pPr>
            <a:r>
              <a:rPr lang="en-US"/>
              <a:t>COSPAR 2021 - PSB.1-0014-21</a:t>
            </a:r>
            <a:endParaRPr lang="en-US" dirty="0"/>
          </a:p>
        </p:txBody>
      </p:sp>
      <p:sp>
        <p:nvSpPr>
          <p:cNvPr id="4" name="Slide Number Placeholder 3"/>
          <p:cNvSpPr>
            <a:spLocks noGrp="1"/>
          </p:cNvSpPr>
          <p:nvPr>
            <p:ph type="sldNum" sz="quarter" idx="12"/>
          </p:nvPr>
        </p:nvSpPr>
        <p:spPr/>
        <p:txBody>
          <a:bodyPr/>
          <a:lstStyle/>
          <a:p>
            <a:pPr>
              <a:defRPr/>
            </a:pPr>
            <a:fld id="{F7572A33-3949-4D50-B925-19C350C66B65}" type="slidenum">
              <a:rPr lang="en-US" smtClean="0"/>
              <a:pPr>
                <a:defRPr/>
              </a:pPr>
              <a:t>1</a:t>
            </a:fld>
            <a:endParaRPr lang="en-US"/>
          </a:p>
        </p:txBody>
      </p:sp>
    </p:spTree>
    <p:extLst>
      <p:ext uri="{BB962C8B-B14F-4D97-AF65-F5344CB8AC3E}">
        <p14:creationId xmlns:p14="http://schemas.microsoft.com/office/powerpoint/2010/main" val="945502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192360" y="298703"/>
            <a:ext cx="6567255" cy="609600"/>
          </a:xfrm>
        </p:spPr>
        <p:txBody>
          <a:bodyPr>
            <a:normAutofit fontScale="90000"/>
          </a:bodyPr>
          <a:lstStyle/>
          <a:p>
            <a:pPr eaLnBrk="1" hangingPunct="1"/>
            <a:r>
              <a:rPr lang="en-US" sz="4000" dirty="0"/>
              <a:t>Typical </a:t>
            </a:r>
            <a:r>
              <a:rPr lang="en-US" sz="4000" dirty="0" err="1"/>
              <a:t>LaACES</a:t>
            </a:r>
            <a:r>
              <a:rPr lang="en-US" sz="4000" dirty="0"/>
              <a:t> Flight</a:t>
            </a:r>
            <a:endParaRPr lang="en-US" sz="3600" dirty="0"/>
          </a:p>
        </p:txBody>
      </p:sp>
      <p:sp>
        <p:nvSpPr>
          <p:cNvPr id="20486" name="Rectangle 3"/>
          <p:cNvSpPr>
            <a:spLocks noGrp="1" noChangeArrowheads="1"/>
          </p:cNvSpPr>
          <p:nvPr>
            <p:ph idx="1"/>
          </p:nvPr>
        </p:nvSpPr>
        <p:spPr>
          <a:xfrm>
            <a:off x="385855" y="1243358"/>
            <a:ext cx="8527717" cy="654703"/>
          </a:xfrm>
        </p:spPr>
        <p:txBody>
          <a:bodyPr>
            <a:normAutofit lnSpcReduction="10000"/>
          </a:bodyPr>
          <a:lstStyle/>
          <a:p>
            <a:pPr marL="0" indent="0" eaLnBrk="1" hangingPunct="1">
              <a:lnSpc>
                <a:spcPct val="90000"/>
              </a:lnSpc>
              <a:spcAft>
                <a:spcPts val="600"/>
              </a:spcAft>
              <a:buClr>
                <a:schemeClr val="tx2"/>
              </a:buClr>
              <a:buNone/>
              <a:defRPr/>
            </a:pPr>
            <a:r>
              <a:rPr lang="en-US" sz="2200" dirty="0" err="1"/>
              <a:t>LaACES</a:t>
            </a:r>
            <a:r>
              <a:rPr lang="en-US" sz="2200" dirty="0"/>
              <a:t> flights use a 2 to 3 kg latex sounding balloon, last 2 to 3 hours, and reach a peak altitude of about 30 kilometers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70" y="1898061"/>
            <a:ext cx="2602657" cy="1828800"/>
          </a:xfrm>
          <a:prstGeom prst="rect">
            <a:avLst/>
          </a:prstGeom>
        </p:spPr>
      </p:pic>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10</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70" y="3892035"/>
            <a:ext cx="3523376" cy="25603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25" y="3951903"/>
            <a:ext cx="4733842" cy="237744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4430" y="1892800"/>
            <a:ext cx="2939142" cy="18288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3354" y="1898061"/>
            <a:ext cx="3223500" cy="1828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a:xfrm>
            <a:off x="1148654" y="438776"/>
            <a:ext cx="6846691" cy="457200"/>
          </a:xfrm>
        </p:spPr>
        <p:txBody>
          <a:bodyPr>
            <a:noAutofit/>
          </a:bodyPr>
          <a:lstStyle/>
          <a:p>
            <a:pPr eaLnBrk="1" hangingPunct="1"/>
            <a:r>
              <a:rPr lang="en-US" sz="3600" dirty="0"/>
              <a:t>HASP for Advanced Students</a:t>
            </a:r>
          </a:p>
        </p:txBody>
      </p:sp>
      <p:sp>
        <p:nvSpPr>
          <p:cNvPr id="21" name="Rectangle 1027"/>
          <p:cNvSpPr txBox="1">
            <a:spLocks noChangeArrowheads="1"/>
          </p:cNvSpPr>
          <p:nvPr/>
        </p:nvSpPr>
        <p:spPr>
          <a:xfrm>
            <a:off x="430750" y="3429000"/>
            <a:ext cx="8365800" cy="6912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cs typeface="Times New Roman" panose="02020603050405020304" pitchFamily="18" charset="0"/>
              </a:rPr>
              <a:t>Uses a ~311,000 cubic meter zero pressure balloon to carry ~725 kg total suspended weight to an altitude in excess of 36 km for an average of 13 hours </a:t>
            </a:r>
          </a:p>
          <a:p>
            <a:pPr marL="0" indent="0">
              <a:lnSpc>
                <a:spcPct val="90000"/>
              </a:lnSpc>
              <a:buNone/>
            </a:pPr>
            <a:endParaRPr lang="en-US" sz="2000" dirty="0"/>
          </a:p>
        </p:txBody>
      </p:sp>
      <p:pic>
        <p:nvPicPr>
          <p:cNvPr id="9" name="image5.jpg"/>
          <p:cNvPicPr>
            <a:picLocks noChangeAspect="1"/>
          </p:cNvPicPr>
          <p:nvPr/>
        </p:nvPicPr>
        <p:blipFill>
          <a:blip r:embed="rId2"/>
          <a:srcRect/>
          <a:stretch>
            <a:fillRect/>
          </a:stretch>
        </p:blipFill>
        <p:spPr>
          <a:xfrm>
            <a:off x="689477" y="1239915"/>
            <a:ext cx="7607808" cy="2194560"/>
          </a:xfrm>
          <a:prstGeom prst="rect">
            <a:avLst/>
          </a:prstGeom>
          <a:ln/>
        </p:spPr>
      </p:pic>
      <p:sp>
        <p:nvSpPr>
          <p:cNvPr id="2" name="Date Placeholder 1"/>
          <p:cNvSpPr>
            <a:spLocks noGrp="1"/>
          </p:cNvSpPr>
          <p:nvPr>
            <p:ph type="dt" sz="half" idx="10"/>
          </p:nvPr>
        </p:nvSpPr>
        <p:spPr/>
        <p:txBody>
          <a:bodyPr/>
          <a:lstStyle/>
          <a:p>
            <a:pPr>
              <a:defRPr/>
            </a:pPr>
            <a:r>
              <a:rPr lang="en-US"/>
              <a:t>12/22/2020a</a:t>
            </a:r>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B88D4578-262C-4B19-92D6-948E2D49FC76}" type="slidenum">
              <a:rPr lang="en-US" smtClean="0"/>
              <a:pPr>
                <a:defRPr/>
              </a:pPr>
              <a:t>11</a:t>
            </a:fld>
            <a:endParaRPr lang="en-US"/>
          </a:p>
        </p:txBody>
      </p:sp>
      <p:pic>
        <p:nvPicPr>
          <p:cNvPr id="8" name="Picture 7" descr="HASP_2013_Flight_Track_v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157" y="4035095"/>
            <a:ext cx="4901958" cy="2377440"/>
          </a:xfrm>
          <a:prstGeom prst="rect">
            <a:avLst/>
          </a:prstGeom>
          <a:noFill/>
          <a:ln>
            <a:noFill/>
          </a:ln>
        </p:spPr>
      </p:pic>
      <p:pic>
        <p:nvPicPr>
          <p:cNvPr id="10" name="Picture 9" descr="HASP2013_Flight_Profile_v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1690" y="4043480"/>
            <a:ext cx="2787190" cy="2377440"/>
          </a:xfrm>
          <a:prstGeom prst="rect">
            <a:avLst/>
          </a:prstGeom>
          <a:noFill/>
          <a:ln>
            <a:noFill/>
          </a:ln>
        </p:spPr>
      </p:pic>
    </p:spTree>
    <p:extLst>
      <p:ext uri="{BB962C8B-B14F-4D97-AF65-F5344CB8AC3E}">
        <p14:creationId xmlns:p14="http://schemas.microsoft.com/office/powerpoint/2010/main" val="75938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a:xfrm>
            <a:off x="1115550" y="329826"/>
            <a:ext cx="6846691" cy="457200"/>
          </a:xfrm>
        </p:spPr>
        <p:txBody>
          <a:bodyPr>
            <a:noAutofit/>
          </a:bodyPr>
          <a:lstStyle/>
          <a:p>
            <a:pPr eaLnBrk="1" hangingPunct="1"/>
            <a:r>
              <a:rPr lang="en-US" sz="3600" dirty="0"/>
              <a:t>HASP Supports Multiple Payloads</a:t>
            </a:r>
          </a:p>
        </p:txBody>
      </p:sp>
      <p:sp>
        <p:nvSpPr>
          <p:cNvPr id="21" name="Rectangle 1027"/>
          <p:cNvSpPr txBox="1">
            <a:spLocks noChangeArrowheads="1"/>
          </p:cNvSpPr>
          <p:nvPr/>
        </p:nvSpPr>
        <p:spPr>
          <a:xfrm>
            <a:off x="424260" y="1136290"/>
            <a:ext cx="8365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dirty="0">
                <a:latin typeface="Times New Roman" panose="02020603050405020304" pitchFamily="18" charset="0"/>
                <a:cs typeface="Times New Roman" panose="02020603050405020304" pitchFamily="18" charset="0"/>
              </a:rPr>
              <a:t>Support up to eight payloads &lt; 3 kg and four payloads &lt; 20 kg per flight</a:t>
            </a:r>
          </a:p>
          <a:p>
            <a:pPr marL="0" indent="0">
              <a:lnSpc>
                <a:spcPct val="90000"/>
              </a:lnSpc>
              <a:buNone/>
            </a:pPr>
            <a:r>
              <a:rPr lang="en-US" sz="2000" dirty="0">
                <a:latin typeface="Times New Roman" panose="02020603050405020304" pitchFamily="18" charset="0"/>
                <a:cs typeface="Times New Roman" panose="02020603050405020304" pitchFamily="18" charset="0"/>
              </a:rPr>
              <a:t>HASP supplies payloads with serial downlink &amp; uplink in near real-time, 32 VDC @ 2.5 A power, discrete commands, analog downlink.</a:t>
            </a:r>
          </a:p>
          <a:p>
            <a:pPr marL="0" indent="0">
              <a:lnSpc>
                <a:spcPct val="90000"/>
              </a:lnSpc>
              <a:buNone/>
            </a:pPr>
            <a:r>
              <a:rPr lang="en-US" sz="2000" dirty="0">
                <a:latin typeface="Times New Roman" panose="02020603050405020304" pitchFamily="18" charset="0"/>
                <a:cs typeface="Times New Roman" panose="02020603050405020304" pitchFamily="18" charset="0"/>
              </a:rPr>
              <a:t>Video cameras provide real-time imaging of payloads and environment</a:t>
            </a:r>
          </a:p>
          <a:p>
            <a:pPr>
              <a:lnSpc>
                <a:spcPct val="90000"/>
              </a:lnSpc>
            </a:pPr>
            <a:endParaRPr lang="en-US" sz="2000" dirty="0"/>
          </a:p>
        </p:txBody>
      </p:sp>
      <p:pic>
        <p:nvPicPr>
          <p:cNvPr id="3074" name="Picture 2" descr="G:\Professional\Conferences\IEEE2015\Images\HASP_2014_v1_labe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095" y="2507300"/>
            <a:ext cx="2580101" cy="38404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Professional\Conferences\IEEE2015\Images\HASP2014_Top_View_v2_labe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894" y="2507299"/>
            <a:ext cx="4752859" cy="384048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a:t>12/22/2020a</a:t>
            </a:r>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B88D4578-262C-4B19-92D6-948E2D49FC76}" type="slidenum">
              <a:rPr lang="en-US" smtClean="0"/>
              <a:pPr>
                <a:defRPr/>
              </a:pPr>
              <a:t>12</a:t>
            </a:fld>
            <a:endParaRPr lang="en-US"/>
          </a:p>
        </p:txBody>
      </p:sp>
    </p:spTree>
    <p:extLst>
      <p:ext uri="{BB962C8B-B14F-4D97-AF65-F5344CB8AC3E}">
        <p14:creationId xmlns:p14="http://schemas.microsoft.com/office/powerpoint/2010/main" val="20978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HASP_Activity_MAP_Jan2020_reduc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178" y="2133600"/>
            <a:ext cx="4944803" cy="3240024"/>
          </a:xfrm>
          <a:prstGeom prst="rect">
            <a:avLst/>
          </a:prstGeom>
          <a:noFill/>
          <a:ln>
            <a:noFill/>
          </a:ln>
        </p:spPr>
      </p:pic>
      <p:sp>
        <p:nvSpPr>
          <p:cNvPr id="6" name="Rectangle 2"/>
          <p:cNvSpPr txBox="1">
            <a:spLocks noChangeArrowheads="1"/>
          </p:cNvSpPr>
          <p:nvPr/>
        </p:nvSpPr>
        <p:spPr>
          <a:xfrm>
            <a:off x="1091480" y="257244"/>
            <a:ext cx="6961040" cy="646176"/>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lgn="l"/>
            <a:r>
              <a:rPr lang="en-US" sz="3200" dirty="0">
                <a:solidFill>
                  <a:schemeClr val="tx1"/>
                </a:solidFill>
                <a:latin typeface="Times New Roman" panose="02020603050405020304" pitchFamily="18" charset="0"/>
                <a:cs typeface="Times New Roman" panose="02020603050405020304" pitchFamily="18" charset="0"/>
              </a:rPr>
              <a:t>Many experiments have flown on HASP</a:t>
            </a:r>
          </a:p>
        </p:txBody>
      </p:sp>
      <p:sp>
        <p:nvSpPr>
          <p:cNvPr id="7" name="Rectangle 4"/>
          <p:cNvSpPr>
            <a:spLocks noChangeArrowheads="1"/>
          </p:cNvSpPr>
          <p:nvPr/>
        </p:nvSpPr>
        <p:spPr bwMode="auto">
          <a:xfrm>
            <a:off x="211214" y="1066800"/>
            <a:ext cx="8780386" cy="112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200" dirty="0">
                <a:latin typeface="Times New Roman" panose="02020603050405020304" pitchFamily="18" charset="0"/>
                <a:cs typeface="Times New Roman" panose="02020603050405020304" pitchFamily="18" charset="0"/>
              </a:rPr>
              <a:t>HASP has flown fourteen (14) missions from 2006 through 2019.</a:t>
            </a:r>
          </a:p>
          <a:p>
            <a:pPr marL="342900" indent="-342900">
              <a:lnSpc>
                <a:spcPct val="90000"/>
              </a:lnSpc>
              <a:spcBef>
                <a:spcPct val="20000"/>
              </a:spcBef>
              <a:buFontTx/>
              <a:buChar char="•"/>
            </a:pPr>
            <a:r>
              <a:rPr lang="en-US" sz="2200" dirty="0">
                <a:latin typeface="Times New Roman" panose="02020603050405020304" pitchFamily="18" charset="0"/>
                <a:cs typeface="Times New Roman" panose="02020603050405020304" pitchFamily="18" charset="0"/>
              </a:rPr>
              <a:t>Accumulated close to 8 days of flight time at altitudes in excess of 36 km (~120,000 feet) (i.e. at the very edge of space).</a:t>
            </a:r>
          </a:p>
        </p:txBody>
      </p:sp>
      <p:sp>
        <p:nvSpPr>
          <p:cNvPr id="9" name="Rectangle 4"/>
          <p:cNvSpPr>
            <a:spLocks noChangeArrowheads="1"/>
          </p:cNvSpPr>
          <p:nvPr/>
        </p:nvSpPr>
        <p:spPr bwMode="auto">
          <a:xfrm>
            <a:off x="211214" y="2133600"/>
            <a:ext cx="436078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200" dirty="0">
                <a:latin typeface="Times New Roman" panose="02020603050405020304" pitchFamily="18" charset="0"/>
                <a:cs typeface="Times New Roman" panose="02020603050405020304" pitchFamily="18" charset="0"/>
              </a:rPr>
              <a:t>48 institutions, including universities, community colleges, and high schools, from 23 states plus Canada, Puerto Rico, and Europe have participated in HASP.</a:t>
            </a:r>
          </a:p>
          <a:p>
            <a:pPr marL="342900" indent="-342900">
              <a:lnSpc>
                <a:spcPct val="90000"/>
              </a:lnSpc>
              <a:spcBef>
                <a:spcPct val="20000"/>
              </a:spcBef>
              <a:buFontTx/>
              <a:buChar char="•"/>
            </a:pPr>
            <a:r>
              <a:rPr lang="en-US" sz="2200" dirty="0">
                <a:latin typeface="Times New Roman" panose="02020603050405020304" pitchFamily="18" charset="0"/>
                <a:cs typeface="Times New Roman" panose="02020603050405020304" pitchFamily="18" charset="0"/>
              </a:rPr>
              <a:t>More than 1400 students have flown more than 130 payloads on HASP.</a:t>
            </a:r>
          </a:p>
          <a:p>
            <a:pPr marL="342900" indent="-342900">
              <a:lnSpc>
                <a:spcPct val="90000"/>
              </a:lnSpc>
              <a:spcBef>
                <a:spcPct val="20000"/>
              </a:spcBef>
              <a:buFontTx/>
              <a:buChar char="•"/>
            </a:pPr>
            <a:r>
              <a:rPr lang="en-US" sz="2200" dirty="0">
                <a:latin typeface="Times New Roman" panose="02020603050405020304" pitchFamily="18" charset="0"/>
                <a:cs typeface="Times New Roman" panose="02020603050405020304" pitchFamily="18" charset="0"/>
              </a:rPr>
              <a:t>Success rate of 89% over 13 years</a:t>
            </a:r>
          </a:p>
          <a:p>
            <a:pPr marL="342900" indent="-342900">
              <a:lnSpc>
                <a:spcPct val="90000"/>
              </a:lnSpc>
              <a:spcBef>
                <a:spcPct val="20000"/>
              </a:spcBef>
              <a:buFontTx/>
              <a:buChar char="•"/>
            </a:pPr>
            <a:endParaRPr lang="en-US" sz="2200" dirty="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198380" y="5373624"/>
            <a:ext cx="8780386" cy="80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200" dirty="0" err="1">
                <a:latin typeface="Times New Roman" panose="02020603050405020304" pitchFamily="18" charset="0"/>
                <a:cs typeface="Times New Roman" panose="02020603050405020304" pitchFamily="18" charset="0"/>
              </a:rPr>
              <a:t>LaSPACE</a:t>
            </a:r>
            <a:r>
              <a:rPr lang="en-US" sz="2200" dirty="0">
                <a:latin typeface="Times New Roman" panose="02020603050405020304" pitchFamily="18" charset="0"/>
                <a:cs typeface="Times New Roman" panose="02020603050405020304" pitchFamily="18" charset="0"/>
              </a:rPr>
              <a:t> and NASA BPO / CSBF are planning to continue flying HASP well into the near future.</a:t>
            </a:r>
          </a:p>
        </p:txBody>
      </p:sp>
      <p:sp>
        <p:nvSpPr>
          <p:cNvPr id="2" name="Date Placeholder 1"/>
          <p:cNvSpPr>
            <a:spLocks noGrp="1"/>
          </p:cNvSpPr>
          <p:nvPr>
            <p:ph type="dt" sz="half" idx="10"/>
          </p:nvPr>
        </p:nvSpPr>
        <p:spPr/>
        <p:txBody>
          <a:bodyPr/>
          <a:lstStyle/>
          <a:p>
            <a:pPr>
              <a:defRPr/>
            </a:pPr>
            <a:r>
              <a:rPr lang="en-US"/>
              <a:t>12/22/2020a</a:t>
            </a:r>
            <a:endParaRPr lang="en-US" dirty="0"/>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D9CA004B-ED61-4639-85DD-00DD5F93475E}" type="slidenum">
              <a:rPr lang="en-US" smtClean="0"/>
              <a:pPr>
                <a:defRPr/>
              </a:pPr>
              <a:t>13</a:t>
            </a:fld>
            <a:endParaRPr lang="en-US"/>
          </a:p>
        </p:txBody>
      </p:sp>
    </p:spTree>
    <p:extLst>
      <p:ext uri="{BB962C8B-B14F-4D97-AF65-F5344CB8AC3E}">
        <p14:creationId xmlns:p14="http://schemas.microsoft.com/office/powerpoint/2010/main" val="268241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97084" y="368345"/>
            <a:ext cx="6949831" cy="639026"/>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lgn="l"/>
            <a:r>
              <a:rPr lang="en-US" sz="3600" dirty="0">
                <a:solidFill>
                  <a:schemeClr val="tx1"/>
                </a:solidFill>
                <a:latin typeface="Times New Roman" panose="02020603050405020304" pitchFamily="18" charset="0"/>
                <a:cs typeface="Times New Roman" panose="02020603050405020304" pitchFamily="18" charset="0"/>
              </a:rPr>
              <a:t>Outcomes from the HASP Program</a:t>
            </a:r>
          </a:p>
        </p:txBody>
      </p:sp>
      <p:sp>
        <p:nvSpPr>
          <p:cNvPr id="7" name="Rectangle 4"/>
          <p:cNvSpPr>
            <a:spLocks noChangeArrowheads="1"/>
          </p:cNvSpPr>
          <p:nvPr/>
        </p:nvSpPr>
        <p:spPr bwMode="auto">
          <a:xfrm>
            <a:off x="556859" y="1176290"/>
            <a:ext cx="8086071" cy="67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r>
              <a:rPr lang="en-US" sz="2000" dirty="0">
                <a:latin typeface="Times New Roman" panose="02020603050405020304" pitchFamily="18" charset="0"/>
                <a:cs typeface="Times New Roman" panose="02020603050405020304" pitchFamily="18" charset="0"/>
              </a:rPr>
              <a:t>Student payload investigations cover a diverse range of topics relevant to each NASA Mission Directorate </a:t>
            </a:r>
          </a:p>
        </p:txBody>
      </p:sp>
      <p:sp>
        <p:nvSpPr>
          <p:cNvPr id="2" name="Date Placeholder 1"/>
          <p:cNvSpPr>
            <a:spLocks noGrp="1"/>
          </p:cNvSpPr>
          <p:nvPr>
            <p:ph type="dt" sz="half" idx="10"/>
          </p:nvPr>
        </p:nvSpPr>
        <p:spPr/>
        <p:txBody>
          <a:bodyPr/>
          <a:lstStyle/>
          <a:p>
            <a:pPr>
              <a:defRPr/>
            </a:pPr>
            <a:r>
              <a:rPr lang="en-US"/>
              <a:t>12/22/2020a</a:t>
            </a:r>
            <a:endParaRPr lang="en-US" dirty="0"/>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D9CA004B-ED61-4639-85DD-00DD5F93475E}" type="slidenum">
              <a:rPr lang="en-US" smtClean="0"/>
              <a:pPr>
                <a:defRPr/>
              </a:pPr>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46152963"/>
              </p:ext>
            </p:extLst>
          </p:nvPr>
        </p:nvGraphicFramePr>
        <p:xfrm>
          <a:off x="193830" y="1832455"/>
          <a:ext cx="8765449" cy="1097280"/>
        </p:xfrm>
        <a:graphic>
          <a:graphicData uri="http://schemas.openxmlformats.org/drawingml/2006/table">
            <a:tbl>
              <a:tblPr firstRow="1" bandRow="1">
                <a:tableStyleId>{5C22544A-7EE6-4342-B048-85BDC9FD1C3A}</a:tableStyleId>
              </a:tblPr>
              <a:tblGrid>
                <a:gridCol w="1228960">
                  <a:extLst>
                    <a:ext uri="{9D8B030D-6E8A-4147-A177-3AD203B41FA5}">
                      <a16:colId xmlns:a16="http://schemas.microsoft.com/office/drawing/2014/main" val="1346578615"/>
                    </a:ext>
                  </a:extLst>
                </a:gridCol>
                <a:gridCol w="806505">
                  <a:extLst>
                    <a:ext uri="{9D8B030D-6E8A-4147-A177-3AD203B41FA5}">
                      <a16:colId xmlns:a16="http://schemas.microsoft.com/office/drawing/2014/main" val="1966310296"/>
                    </a:ext>
                  </a:extLst>
                </a:gridCol>
                <a:gridCol w="841248">
                  <a:extLst>
                    <a:ext uri="{9D8B030D-6E8A-4147-A177-3AD203B41FA5}">
                      <a16:colId xmlns:a16="http://schemas.microsoft.com/office/drawing/2014/main" val="967424462"/>
                    </a:ext>
                  </a:extLst>
                </a:gridCol>
                <a:gridCol w="841248">
                  <a:extLst>
                    <a:ext uri="{9D8B030D-6E8A-4147-A177-3AD203B41FA5}">
                      <a16:colId xmlns:a16="http://schemas.microsoft.com/office/drawing/2014/main" val="1135983667"/>
                    </a:ext>
                  </a:extLst>
                </a:gridCol>
                <a:gridCol w="841248">
                  <a:extLst>
                    <a:ext uri="{9D8B030D-6E8A-4147-A177-3AD203B41FA5}">
                      <a16:colId xmlns:a16="http://schemas.microsoft.com/office/drawing/2014/main" val="1498860079"/>
                    </a:ext>
                  </a:extLst>
                </a:gridCol>
                <a:gridCol w="841248">
                  <a:extLst>
                    <a:ext uri="{9D8B030D-6E8A-4147-A177-3AD203B41FA5}">
                      <a16:colId xmlns:a16="http://schemas.microsoft.com/office/drawing/2014/main" val="2130921270"/>
                    </a:ext>
                  </a:extLst>
                </a:gridCol>
                <a:gridCol w="841248">
                  <a:extLst>
                    <a:ext uri="{9D8B030D-6E8A-4147-A177-3AD203B41FA5}">
                      <a16:colId xmlns:a16="http://schemas.microsoft.com/office/drawing/2014/main" val="2463639115"/>
                    </a:ext>
                  </a:extLst>
                </a:gridCol>
                <a:gridCol w="841248">
                  <a:extLst>
                    <a:ext uri="{9D8B030D-6E8A-4147-A177-3AD203B41FA5}">
                      <a16:colId xmlns:a16="http://schemas.microsoft.com/office/drawing/2014/main" val="2282908657"/>
                    </a:ext>
                  </a:extLst>
                </a:gridCol>
                <a:gridCol w="841248">
                  <a:extLst>
                    <a:ext uri="{9D8B030D-6E8A-4147-A177-3AD203B41FA5}">
                      <a16:colId xmlns:a16="http://schemas.microsoft.com/office/drawing/2014/main" val="1650303809"/>
                    </a:ext>
                  </a:extLst>
                </a:gridCol>
                <a:gridCol w="841248">
                  <a:extLst>
                    <a:ext uri="{9D8B030D-6E8A-4147-A177-3AD203B41FA5}">
                      <a16:colId xmlns:a16="http://schemas.microsoft.com/office/drawing/2014/main" val="148922995"/>
                    </a:ext>
                  </a:extLst>
                </a:gridCol>
              </a:tblGrid>
              <a:tr h="163773">
                <a:tc>
                  <a:txBody>
                    <a:bodyPr/>
                    <a:lstStyle/>
                    <a:p>
                      <a:pPr algn="ctr"/>
                      <a:endParaRPr lang="en-US" dirty="0"/>
                    </a:p>
                  </a:txBody>
                  <a:tcPr anchor="ctr"/>
                </a:tc>
                <a:tc>
                  <a:txBody>
                    <a:bodyPr/>
                    <a:lstStyle/>
                    <a:p>
                      <a:pPr algn="ctr"/>
                      <a:r>
                        <a:rPr lang="en-US" dirty="0"/>
                        <a:t>ARMD</a:t>
                      </a:r>
                    </a:p>
                  </a:txBody>
                  <a:tcPr anchor="ctr"/>
                </a:tc>
                <a:tc gridSpan="3">
                  <a:txBody>
                    <a:bodyPr/>
                    <a:lstStyle/>
                    <a:p>
                      <a:pPr algn="ctr"/>
                      <a:r>
                        <a:rPr lang="en-US" dirty="0"/>
                        <a:t>HEOMD</a:t>
                      </a:r>
                    </a:p>
                  </a:txBody>
                  <a:tcPr anchor="ctr"/>
                </a:tc>
                <a:tc hMerge="1">
                  <a:txBody>
                    <a:bodyPr/>
                    <a:lstStyle/>
                    <a:p>
                      <a:pPr algn="ctr"/>
                      <a:endParaRPr lang="en-US" dirty="0"/>
                    </a:p>
                  </a:txBody>
                  <a:tcPr anchor="ctr"/>
                </a:tc>
                <a:tc hMerge="1">
                  <a:txBody>
                    <a:bodyPr/>
                    <a:lstStyle/>
                    <a:p>
                      <a:pPr algn="ctr"/>
                      <a:endParaRPr lang="en-US" dirty="0"/>
                    </a:p>
                  </a:txBody>
                  <a:tcPr anchor="ctr"/>
                </a:tc>
                <a:tc gridSpan="4">
                  <a:txBody>
                    <a:bodyPr/>
                    <a:lstStyle/>
                    <a:p>
                      <a:pPr algn="ctr"/>
                      <a:r>
                        <a:rPr lang="en-US" dirty="0"/>
                        <a:t>SMD</a:t>
                      </a:r>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a:txBody>
                    <a:bodyPr/>
                    <a:lstStyle/>
                    <a:p>
                      <a:pPr algn="ctr"/>
                      <a:r>
                        <a:rPr lang="en-US" dirty="0"/>
                        <a:t>STMD</a:t>
                      </a:r>
                    </a:p>
                  </a:txBody>
                  <a:tcPr anchor="ctr"/>
                </a:tc>
                <a:extLst>
                  <a:ext uri="{0D108BD9-81ED-4DB2-BD59-A6C34878D82A}">
                    <a16:rowId xmlns:a16="http://schemas.microsoft.com/office/drawing/2014/main" val="3599780809"/>
                  </a:ext>
                </a:extLst>
              </a:tr>
              <a:tr h="177421">
                <a:tc>
                  <a:txBody>
                    <a:bodyPr/>
                    <a:lstStyle/>
                    <a:p>
                      <a:pPr algn="ctr"/>
                      <a:endParaRPr lang="en-US"/>
                    </a:p>
                  </a:txBody>
                  <a:tcPr anchor="ctr"/>
                </a:tc>
                <a:tc>
                  <a:txBody>
                    <a:bodyPr/>
                    <a:lstStyle/>
                    <a:p>
                      <a:pPr algn="ctr"/>
                      <a:r>
                        <a:rPr lang="en-US" sz="1000" dirty="0"/>
                        <a:t>Aeronautics</a:t>
                      </a:r>
                    </a:p>
                  </a:txBody>
                  <a:tcPr anchor="ctr"/>
                </a:tc>
                <a:tc>
                  <a:txBody>
                    <a:bodyPr/>
                    <a:lstStyle/>
                    <a:p>
                      <a:pPr algn="ctr"/>
                      <a:r>
                        <a:rPr lang="en-US" sz="1000" dirty="0"/>
                        <a:t>Space Life</a:t>
                      </a:r>
                    </a:p>
                  </a:txBody>
                  <a:tcPr anchor="ctr"/>
                </a:tc>
                <a:tc>
                  <a:txBody>
                    <a:bodyPr/>
                    <a:lstStyle/>
                    <a:p>
                      <a:pPr algn="ctr"/>
                      <a:r>
                        <a:rPr lang="en-US" sz="1000" dirty="0"/>
                        <a:t>Physical Science</a:t>
                      </a:r>
                    </a:p>
                  </a:txBody>
                  <a:tcPr anchor="ctr"/>
                </a:tc>
                <a:tc>
                  <a:txBody>
                    <a:bodyPr/>
                    <a:lstStyle/>
                    <a:p>
                      <a:pPr algn="ctr"/>
                      <a:r>
                        <a:rPr lang="en-US" sz="1000" dirty="0"/>
                        <a:t>Engineering</a:t>
                      </a:r>
                    </a:p>
                  </a:txBody>
                  <a:tcPr anchor="ctr"/>
                </a:tc>
                <a:tc>
                  <a:txBody>
                    <a:bodyPr/>
                    <a:lstStyle/>
                    <a:p>
                      <a:pPr algn="ctr"/>
                      <a:r>
                        <a:rPr lang="en-US" sz="1000" dirty="0"/>
                        <a:t>Astrophysics</a:t>
                      </a:r>
                    </a:p>
                  </a:txBody>
                  <a:tcPr anchor="ctr"/>
                </a:tc>
                <a:tc>
                  <a:txBody>
                    <a:bodyPr/>
                    <a:lstStyle/>
                    <a:p>
                      <a:pPr algn="ctr"/>
                      <a:r>
                        <a:rPr lang="en-US" sz="1000" dirty="0"/>
                        <a:t>Earth Science</a:t>
                      </a:r>
                    </a:p>
                  </a:txBody>
                  <a:tcPr anchor="ctr"/>
                </a:tc>
                <a:tc>
                  <a:txBody>
                    <a:bodyPr/>
                    <a:lstStyle/>
                    <a:p>
                      <a:pPr algn="ctr"/>
                      <a:r>
                        <a:rPr lang="en-US" sz="1000" dirty="0"/>
                        <a:t>Planetary Science</a:t>
                      </a:r>
                    </a:p>
                  </a:txBody>
                  <a:tcPr anchor="ctr"/>
                </a:tc>
                <a:tc>
                  <a:txBody>
                    <a:bodyPr/>
                    <a:lstStyle/>
                    <a:p>
                      <a:pPr algn="ctr"/>
                      <a:r>
                        <a:rPr lang="en-US" sz="1000" dirty="0" err="1"/>
                        <a:t>Heliophysics</a:t>
                      </a:r>
                      <a:endParaRPr lang="en-US" sz="1000" dirty="0"/>
                    </a:p>
                  </a:txBody>
                  <a:tcPr anchor="ctr"/>
                </a:tc>
                <a:tc>
                  <a:txBody>
                    <a:bodyPr/>
                    <a:lstStyle/>
                    <a:p>
                      <a:pPr algn="ctr"/>
                      <a:r>
                        <a:rPr lang="en-US" sz="1000" dirty="0"/>
                        <a:t>Technology</a:t>
                      </a:r>
                    </a:p>
                  </a:txBody>
                  <a:tcPr anchor="ctr"/>
                </a:tc>
                <a:extLst>
                  <a:ext uri="{0D108BD9-81ED-4DB2-BD59-A6C34878D82A}">
                    <a16:rowId xmlns:a16="http://schemas.microsoft.com/office/drawing/2014/main" val="3885500844"/>
                  </a:ext>
                </a:extLst>
              </a:tr>
              <a:tr h="163773">
                <a:tc>
                  <a:txBody>
                    <a:bodyPr/>
                    <a:lstStyle/>
                    <a:p>
                      <a:pPr algn="ctr"/>
                      <a:r>
                        <a:rPr lang="en-US" sz="1600" dirty="0"/>
                        <a:t>2006 -</a:t>
                      </a:r>
                      <a:r>
                        <a:rPr lang="en-US" sz="1600" baseline="0" dirty="0"/>
                        <a:t> 2019</a:t>
                      </a:r>
                      <a:endParaRPr lang="en-US" sz="1600" dirty="0"/>
                    </a:p>
                  </a:txBody>
                  <a:tcPr anchor="ctr"/>
                </a:tc>
                <a:tc>
                  <a:txBody>
                    <a:bodyPr/>
                    <a:lstStyle/>
                    <a:p>
                      <a:pPr algn="ctr"/>
                      <a:r>
                        <a:rPr lang="en-US" sz="1400" dirty="0"/>
                        <a:t>6</a:t>
                      </a:r>
                    </a:p>
                  </a:txBody>
                  <a:tcPr anchor="ctr"/>
                </a:tc>
                <a:tc>
                  <a:txBody>
                    <a:bodyPr/>
                    <a:lstStyle/>
                    <a:p>
                      <a:pPr algn="ctr"/>
                      <a:r>
                        <a:rPr lang="en-US" sz="1400" dirty="0"/>
                        <a:t>15</a:t>
                      </a:r>
                    </a:p>
                  </a:txBody>
                  <a:tcPr anchor="ctr"/>
                </a:tc>
                <a:tc>
                  <a:txBody>
                    <a:bodyPr/>
                    <a:lstStyle/>
                    <a:p>
                      <a:pPr algn="ctr"/>
                      <a:r>
                        <a:rPr lang="en-US" sz="1400" dirty="0"/>
                        <a:t>6</a:t>
                      </a:r>
                    </a:p>
                  </a:txBody>
                  <a:tcPr anchor="ctr"/>
                </a:tc>
                <a:tc>
                  <a:txBody>
                    <a:bodyPr/>
                    <a:lstStyle/>
                    <a:p>
                      <a:pPr algn="ctr"/>
                      <a:r>
                        <a:rPr lang="en-US" sz="1400" dirty="0"/>
                        <a:t>23</a:t>
                      </a:r>
                    </a:p>
                  </a:txBody>
                  <a:tcPr anchor="ctr"/>
                </a:tc>
                <a:tc>
                  <a:txBody>
                    <a:bodyPr/>
                    <a:lstStyle/>
                    <a:p>
                      <a:pPr algn="ctr"/>
                      <a:r>
                        <a:rPr lang="en-US" sz="1400" dirty="0"/>
                        <a:t>39</a:t>
                      </a:r>
                    </a:p>
                  </a:txBody>
                  <a:tcPr anchor="ctr"/>
                </a:tc>
                <a:tc>
                  <a:txBody>
                    <a:bodyPr/>
                    <a:lstStyle/>
                    <a:p>
                      <a:pPr algn="ctr"/>
                      <a:r>
                        <a:rPr lang="en-US" sz="1400" dirty="0"/>
                        <a:t>57</a:t>
                      </a:r>
                    </a:p>
                  </a:txBody>
                  <a:tcPr anchor="ctr"/>
                </a:tc>
                <a:tc>
                  <a:txBody>
                    <a:bodyPr/>
                    <a:lstStyle/>
                    <a:p>
                      <a:pPr algn="ctr"/>
                      <a:r>
                        <a:rPr lang="en-US" sz="1400" dirty="0"/>
                        <a:t>14</a:t>
                      </a:r>
                    </a:p>
                  </a:txBody>
                  <a:tcPr anchor="ctr"/>
                </a:tc>
                <a:tc>
                  <a:txBody>
                    <a:bodyPr/>
                    <a:lstStyle/>
                    <a:p>
                      <a:pPr algn="ctr"/>
                      <a:r>
                        <a:rPr lang="en-US" sz="1400" dirty="0"/>
                        <a:t>8</a:t>
                      </a:r>
                    </a:p>
                  </a:txBody>
                  <a:tcPr anchor="ctr"/>
                </a:tc>
                <a:tc>
                  <a:txBody>
                    <a:bodyPr/>
                    <a:lstStyle/>
                    <a:p>
                      <a:pPr algn="ctr"/>
                      <a:r>
                        <a:rPr lang="en-US" sz="1400" dirty="0"/>
                        <a:t>34</a:t>
                      </a:r>
                    </a:p>
                  </a:txBody>
                  <a:tcPr anchor="ctr"/>
                </a:tc>
                <a:extLst>
                  <a:ext uri="{0D108BD9-81ED-4DB2-BD59-A6C34878D82A}">
                    <a16:rowId xmlns:a16="http://schemas.microsoft.com/office/drawing/2014/main" val="28581862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15546389"/>
              </p:ext>
            </p:extLst>
          </p:nvPr>
        </p:nvGraphicFramePr>
        <p:xfrm>
          <a:off x="217168" y="3779525"/>
          <a:ext cx="8678884" cy="609600"/>
        </p:xfrm>
        <a:graphic>
          <a:graphicData uri="http://schemas.openxmlformats.org/drawingml/2006/table">
            <a:tbl>
              <a:tblPr firstRow="1" bandRow="1">
                <a:tableStyleId>{5C22544A-7EE6-4342-B048-85BDC9FD1C3A}</a:tableStyleId>
              </a:tblPr>
              <a:tblGrid>
                <a:gridCol w="1228960">
                  <a:extLst>
                    <a:ext uri="{9D8B030D-6E8A-4147-A177-3AD203B41FA5}">
                      <a16:colId xmlns:a16="http://schemas.microsoft.com/office/drawing/2014/main" val="1346578615"/>
                    </a:ext>
                  </a:extLst>
                </a:gridCol>
                <a:gridCol w="640080">
                  <a:extLst>
                    <a:ext uri="{9D8B030D-6E8A-4147-A177-3AD203B41FA5}">
                      <a16:colId xmlns:a16="http://schemas.microsoft.com/office/drawing/2014/main" val="1966310296"/>
                    </a:ext>
                  </a:extLst>
                </a:gridCol>
                <a:gridCol w="640080">
                  <a:extLst>
                    <a:ext uri="{9D8B030D-6E8A-4147-A177-3AD203B41FA5}">
                      <a16:colId xmlns:a16="http://schemas.microsoft.com/office/drawing/2014/main" val="967424462"/>
                    </a:ext>
                  </a:extLst>
                </a:gridCol>
                <a:gridCol w="640080">
                  <a:extLst>
                    <a:ext uri="{9D8B030D-6E8A-4147-A177-3AD203B41FA5}">
                      <a16:colId xmlns:a16="http://schemas.microsoft.com/office/drawing/2014/main" val="1135983667"/>
                    </a:ext>
                  </a:extLst>
                </a:gridCol>
                <a:gridCol w="1005840">
                  <a:extLst>
                    <a:ext uri="{9D8B030D-6E8A-4147-A177-3AD203B41FA5}">
                      <a16:colId xmlns:a16="http://schemas.microsoft.com/office/drawing/2014/main" val="1498860079"/>
                    </a:ext>
                  </a:extLst>
                </a:gridCol>
                <a:gridCol w="1005840">
                  <a:extLst>
                    <a:ext uri="{9D8B030D-6E8A-4147-A177-3AD203B41FA5}">
                      <a16:colId xmlns:a16="http://schemas.microsoft.com/office/drawing/2014/main" val="2130921270"/>
                    </a:ext>
                  </a:extLst>
                </a:gridCol>
                <a:gridCol w="1005840">
                  <a:extLst>
                    <a:ext uri="{9D8B030D-6E8A-4147-A177-3AD203B41FA5}">
                      <a16:colId xmlns:a16="http://schemas.microsoft.com/office/drawing/2014/main" val="2463639115"/>
                    </a:ext>
                  </a:extLst>
                </a:gridCol>
                <a:gridCol w="866704">
                  <a:extLst>
                    <a:ext uri="{9D8B030D-6E8A-4147-A177-3AD203B41FA5}">
                      <a16:colId xmlns:a16="http://schemas.microsoft.com/office/drawing/2014/main" val="2282908657"/>
                    </a:ext>
                  </a:extLst>
                </a:gridCol>
                <a:gridCol w="808072">
                  <a:extLst>
                    <a:ext uri="{9D8B030D-6E8A-4147-A177-3AD203B41FA5}">
                      <a16:colId xmlns:a16="http://schemas.microsoft.com/office/drawing/2014/main" val="1650303809"/>
                    </a:ext>
                  </a:extLst>
                </a:gridCol>
                <a:gridCol w="837388">
                  <a:extLst>
                    <a:ext uri="{9D8B030D-6E8A-4147-A177-3AD203B41FA5}">
                      <a16:colId xmlns:a16="http://schemas.microsoft.com/office/drawing/2014/main" val="148922995"/>
                    </a:ext>
                  </a:extLst>
                </a:gridCol>
              </a:tblGrid>
              <a:tr h="163773">
                <a:tc>
                  <a:txBody>
                    <a:bodyPr/>
                    <a:lstStyle/>
                    <a:p>
                      <a:pPr algn="ctr"/>
                      <a:endParaRPr lang="en-US" sz="1100" dirty="0"/>
                    </a:p>
                  </a:txBody>
                  <a:tcPr anchor="ctr"/>
                </a:tc>
                <a:tc>
                  <a:txBody>
                    <a:bodyPr/>
                    <a:lstStyle/>
                    <a:p>
                      <a:pPr algn="ctr"/>
                      <a:r>
                        <a:rPr lang="en-US" sz="1200" dirty="0"/>
                        <a:t>Total</a:t>
                      </a:r>
                    </a:p>
                  </a:txBody>
                  <a:tcPr anchor="ctr"/>
                </a:tc>
                <a:tc>
                  <a:txBody>
                    <a:bodyPr/>
                    <a:lstStyle/>
                    <a:p>
                      <a:pPr algn="ctr"/>
                      <a:r>
                        <a:rPr lang="en-US" sz="1200" dirty="0"/>
                        <a:t>Male</a:t>
                      </a:r>
                    </a:p>
                  </a:txBody>
                  <a:tcPr anchor="ctr"/>
                </a:tc>
                <a:tc>
                  <a:txBody>
                    <a:bodyPr/>
                    <a:lstStyle/>
                    <a:p>
                      <a:pPr algn="ctr"/>
                      <a:r>
                        <a:rPr lang="en-US" sz="1200" dirty="0"/>
                        <a:t>Female</a:t>
                      </a:r>
                    </a:p>
                  </a:txBody>
                  <a:tcPr anchor="ctr"/>
                </a:tc>
                <a:tc>
                  <a:txBody>
                    <a:bodyPr/>
                    <a:lstStyle/>
                    <a:p>
                      <a:pPr algn="ctr"/>
                      <a:r>
                        <a:rPr lang="en-US" sz="1200" dirty="0" err="1"/>
                        <a:t>Hispannic</a:t>
                      </a:r>
                      <a:endParaRPr lang="en-US" sz="1200" dirty="0"/>
                    </a:p>
                  </a:txBody>
                  <a:tcPr anchor="ctr"/>
                </a:tc>
                <a:tc>
                  <a:txBody>
                    <a:bodyPr/>
                    <a:lstStyle/>
                    <a:p>
                      <a:pPr algn="ctr"/>
                      <a:r>
                        <a:rPr lang="en-US" sz="1200" dirty="0"/>
                        <a:t>Minority</a:t>
                      </a:r>
                    </a:p>
                  </a:txBody>
                  <a:tcPr anchor="ctr"/>
                </a:tc>
                <a:tc>
                  <a:txBody>
                    <a:bodyPr/>
                    <a:lstStyle/>
                    <a:p>
                      <a:pPr algn="ctr"/>
                      <a:r>
                        <a:rPr lang="en-US" sz="1200" dirty="0"/>
                        <a:t>Grade</a:t>
                      </a:r>
                      <a:r>
                        <a:rPr lang="en-US" sz="1200" baseline="0" dirty="0"/>
                        <a:t> 9-12*</a:t>
                      </a:r>
                      <a:endParaRPr lang="en-US" sz="1200" dirty="0"/>
                    </a:p>
                  </a:txBody>
                  <a:tcPr anchor="ctr"/>
                </a:tc>
                <a:tc>
                  <a:txBody>
                    <a:bodyPr/>
                    <a:lstStyle/>
                    <a:p>
                      <a:pPr algn="ctr"/>
                      <a:r>
                        <a:rPr lang="en-US" sz="1200" dirty="0"/>
                        <a:t>Undergrad</a:t>
                      </a:r>
                    </a:p>
                  </a:txBody>
                  <a:tcPr anchor="ctr"/>
                </a:tc>
                <a:tc>
                  <a:txBody>
                    <a:bodyPr/>
                    <a:lstStyle/>
                    <a:p>
                      <a:pPr algn="ctr"/>
                      <a:r>
                        <a:rPr lang="en-US" sz="1200" dirty="0"/>
                        <a:t>Graduate</a:t>
                      </a:r>
                    </a:p>
                  </a:txBody>
                  <a:tcPr anchor="ctr"/>
                </a:tc>
                <a:tc>
                  <a:txBody>
                    <a:bodyPr/>
                    <a:lstStyle/>
                    <a:p>
                      <a:pPr algn="ctr"/>
                      <a:r>
                        <a:rPr lang="en-US" sz="1200" dirty="0"/>
                        <a:t>Disabled</a:t>
                      </a:r>
                    </a:p>
                  </a:txBody>
                  <a:tcPr anchor="ctr"/>
                </a:tc>
                <a:extLst>
                  <a:ext uri="{0D108BD9-81ED-4DB2-BD59-A6C34878D82A}">
                    <a16:rowId xmlns:a16="http://schemas.microsoft.com/office/drawing/2014/main" val="3599780809"/>
                  </a:ext>
                </a:extLst>
              </a:tr>
              <a:tr h="163773">
                <a:tc>
                  <a:txBody>
                    <a:bodyPr/>
                    <a:lstStyle/>
                    <a:p>
                      <a:pPr algn="ctr"/>
                      <a:r>
                        <a:rPr lang="en-US" sz="1600" dirty="0"/>
                        <a:t>2012 -</a:t>
                      </a:r>
                      <a:r>
                        <a:rPr lang="en-US" sz="1600" baseline="0" dirty="0"/>
                        <a:t> 2019</a:t>
                      </a:r>
                      <a:endParaRPr lang="en-US" sz="1600" dirty="0"/>
                    </a:p>
                  </a:txBody>
                  <a:tcPr anchor="ctr"/>
                </a:tc>
                <a:tc>
                  <a:txBody>
                    <a:bodyPr/>
                    <a:lstStyle/>
                    <a:p>
                      <a:pPr algn="ctr"/>
                      <a:r>
                        <a:rPr lang="en-US" sz="1400" dirty="0"/>
                        <a:t>969</a:t>
                      </a:r>
                    </a:p>
                  </a:txBody>
                  <a:tcPr anchor="ctr"/>
                </a:tc>
                <a:tc>
                  <a:txBody>
                    <a:bodyPr/>
                    <a:lstStyle/>
                    <a:p>
                      <a:pPr algn="ctr"/>
                      <a:r>
                        <a:rPr lang="en-US" sz="1400" dirty="0"/>
                        <a:t>746</a:t>
                      </a:r>
                    </a:p>
                  </a:txBody>
                  <a:tcPr anchor="ctr"/>
                </a:tc>
                <a:tc>
                  <a:txBody>
                    <a:bodyPr/>
                    <a:lstStyle/>
                    <a:p>
                      <a:pPr algn="ctr"/>
                      <a:r>
                        <a:rPr lang="en-US" sz="1400" dirty="0"/>
                        <a:t>223</a:t>
                      </a:r>
                    </a:p>
                  </a:txBody>
                  <a:tcPr anchor="ctr"/>
                </a:tc>
                <a:tc>
                  <a:txBody>
                    <a:bodyPr/>
                    <a:lstStyle/>
                    <a:p>
                      <a:pPr algn="ctr"/>
                      <a:r>
                        <a:rPr lang="en-US" sz="1400" dirty="0"/>
                        <a:t>141</a:t>
                      </a:r>
                    </a:p>
                  </a:txBody>
                  <a:tcPr anchor="ctr"/>
                </a:tc>
                <a:tc>
                  <a:txBody>
                    <a:bodyPr/>
                    <a:lstStyle/>
                    <a:p>
                      <a:pPr algn="ctr"/>
                      <a:r>
                        <a:rPr lang="en-US" sz="1400" dirty="0"/>
                        <a:t>48</a:t>
                      </a:r>
                    </a:p>
                  </a:txBody>
                  <a:tcPr anchor="ctr"/>
                </a:tc>
                <a:tc>
                  <a:txBody>
                    <a:bodyPr/>
                    <a:lstStyle/>
                    <a:p>
                      <a:pPr algn="ctr"/>
                      <a:r>
                        <a:rPr lang="en-US" sz="1400" dirty="0"/>
                        <a:t>27</a:t>
                      </a:r>
                    </a:p>
                  </a:txBody>
                  <a:tcPr anchor="ctr"/>
                </a:tc>
                <a:tc>
                  <a:txBody>
                    <a:bodyPr/>
                    <a:lstStyle/>
                    <a:p>
                      <a:pPr algn="ctr"/>
                      <a:r>
                        <a:rPr lang="en-US" sz="1400" dirty="0"/>
                        <a:t>816</a:t>
                      </a:r>
                    </a:p>
                  </a:txBody>
                  <a:tcPr anchor="ctr"/>
                </a:tc>
                <a:tc>
                  <a:txBody>
                    <a:bodyPr/>
                    <a:lstStyle/>
                    <a:p>
                      <a:pPr algn="ctr"/>
                      <a:r>
                        <a:rPr lang="en-US" sz="1400" dirty="0"/>
                        <a:t>126</a:t>
                      </a:r>
                    </a:p>
                  </a:txBody>
                  <a:tcPr anchor="ctr"/>
                </a:tc>
                <a:tc>
                  <a:txBody>
                    <a:bodyPr/>
                    <a:lstStyle/>
                    <a:p>
                      <a:pPr algn="ctr"/>
                      <a:r>
                        <a:rPr lang="en-US" sz="1400" dirty="0"/>
                        <a:t>4</a:t>
                      </a:r>
                    </a:p>
                  </a:txBody>
                  <a:tcPr anchor="ctr"/>
                </a:tc>
                <a:extLst>
                  <a:ext uri="{0D108BD9-81ED-4DB2-BD59-A6C34878D82A}">
                    <a16:rowId xmlns:a16="http://schemas.microsoft.com/office/drawing/2014/main" val="2858186211"/>
                  </a:ext>
                </a:extLst>
              </a:tr>
            </a:tbl>
          </a:graphicData>
        </a:graphic>
      </p:graphicFrame>
      <p:sp>
        <p:nvSpPr>
          <p:cNvPr id="10" name="Rectangle 4"/>
          <p:cNvSpPr>
            <a:spLocks noChangeArrowheads="1"/>
          </p:cNvSpPr>
          <p:nvPr/>
        </p:nvSpPr>
        <p:spPr bwMode="auto">
          <a:xfrm>
            <a:off x="528963" y="3019730"/>
            <a:ext cx="8086071" cy="67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r>
              <a:rPr lang="en-US" sz="2000" dirty="0">
                <a:latin typeface="Times New Roman" panose="02020603050405020304" pitchFamily="18" charset="0"/>
                <a:cs typeface="Times New Roman" panose="02020603050405020304" pitchFamily="18" charset="0"/>
              </a:rPr>
              <a:t>Demographics of HASP participants from 2012 to 2019, with the exception of the Grade 9-12 participant data which has only been collected since 2017 </a:t>
            </a:r>
          </a:p>
        </p:txBody>
      </p:sp>
      <p:sp>
        <p:nvSpPr>
          <p:cNvPr id="11" name="Rectangle 4"/>
          <p:cNvSpPr>
            <a:spLocks noChangeArrowheads="1"/>
          </p:cNvSpPr>
          <p:nvPr/>
        </p:nvSpPr>
        <p:spPr bwMode="auto">
          <a:xfrm>
            <a:off x="548148" y="4777963"/>
            <a:ext cx="8086071" cy="43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r>
              <a:rPr lang="en-US" sz="2000" dirty="0">
                <a:latin typeface="Times New Roman" panose="02020603050405020304" pitchFamily="18" charset="0"/>
                <a:cs typeface="Times New Roman" panose="02020603050405020304" pitchFamily="18" charset="0"/>
              </a:rPr>
              <a:t>Number of students taking their next step after participating in HASP</a:t>
            </a:r>
          </a:p>
        </p:txBody>
      </p:sp>
      <p:graphicFrame>
        <p:nvGraphicFramePr>
          <p:cNvPr id="13" name="Table 12"/>
          <p:cNvGraphicFramePr>
            <a:graphicFrameLocks noGrp="1"/>
          </p:cNvGraphicFramePr>
          <p:nvPr>
            <p:extLst>
              <p:ext uri="{D42A27DB-BD31-4B8C-83A1-F6EECF244321}">
                <p14:modId xmlns:p14="http://schemas.microsoft.com/office/powerpoint/2010/main" val="3102317792"/>
              </p:ext>
            </p:extLst>
          </p:nvPr>
        </p:nvGraphicFramePr>
        <p:xfrm>
          <a:off x="242373" y="5272440"/>
          <a:ext cx="8592582" cy="914400"/>
        </p:xfrm>
        <a:graphic>
          <a:graphicData uri="http://schemas.openxmlformats.org/drawingml/2006/table">
            <a:tbl>
              <a:tblPr firstRow="1" bandRow="1">
                <a:tableStyleId>{5C22544A-7EE6-4342-B048-85BDC9FD1C3A}</a:tableStyleId>
              </a:tblPr>
              <a:tblGrid>
                <a:gridCol w="1257227">
                  <a:extLst>
                    <a:ext uri="{9D8B030D-6E8A-4147-A177-3AD203B41FA5}">
                      <a16:colId xmlns:a16="http://schemas.microsoft.com/office/drawing/2014/main" val="1346578615"/>
                    </a:ext>
                  </a:extLst>
                </a:gridCol>
                <a:gridCol w="1467071">
                  <a:extLst>
                    <a:ext uri="{9D8B030D-6E8A-4147-A177-3AD203B41FA5}">
                      <a16:colId xmlns:a16="http://schemas.microsoft.com/office/drawing/2014/main" val="1966310296"/>
                    </a:ext>
                  </a:extLst>
                </a:gridCol>
                <a:gridCol w="1467071">
                  <a:extLst>
                    <a:ext uri="{9D8B030D-6E8A-4147-A177-3AD203B41FA5}">
                      <a16:colId xmlns:a16="http://schemas.microsoft.com/office/drawing/2014/main" val="967424462"/>
                    </a:ext>
                  </a:extLst>
                </a:gridCol>
                <a:gridCol w="1467071">
                  <a:extLst>
                    <a:ext uri="{9D8B030D-6E8A-4147-A177-3AD203B41FA5}">
                      <a16:colId xmlns:a16="http://schemas.microsoft.com/office/drawing/2014/main" val="1135983667"/>
                    </a:ext>
                  </a:extLst>
                </a:gridCol>
                <a:gridCol w="1467071">
                  <a:extLst>
                    <a:ext uri="{9D8B030D-6E8A-4147-A177-3AD203B41FA5}">
                      <a16:colId xmlns:a16="http://schemas.microsoft.com/office/drawing/2014/main" val="1498860079"/>
                    </a:ext>
                  </a:extLst>
                </a:gridCol>
                <a:gridCol w="1467071">
                  <a:extLst>
                    <a:ext uri="{9D8B030D-6E8A-4147-A177-3AD203B41FA5}">
                      <a16:colId xmlns:a16="http://schemas.microsoft.com/office/drawing/2014/main" val="2130921270"/>
                    </a:ext>
                  </a:extLst>
                </a:gridCol>
              </a:tblGrid>
              <a:tr h="163773">
                <a:tc>
                  <a:txBody>
                    <a:bodyPr/>
                    <a:lstStyle/>
                    <a:p>
                      <a:pPr algn="ctr"/>
                      <a:endParaRPr lang="en-US" sz="1100" dirty="0"/>
                    </a:p>
                  </a:txBody>
                  <a:tcPr anchor="ctr"/>
                </a:tc>
                <a:tc>
                  <a:txBody>
                    <a:bodyPr/>
                    <a:lstStyle/>
                    <a:p>
                      <a:pPr algn="ctr"/>
                      <a:r>
                        <a:rPr lang="en-US" sz="1600" dirty="0"/>
                        <a:t>Total</a:t>
                      </a:r>
                    </a:p>
                  </a:txBody>
                  <a:tcPr anchor="ctr"/>
                </a:tc>
                <a:tc>
                  <a:txBody>
                    <a:bodyPr/>
                    <a:lstStyle/>
                    <a:p>
                      <a:pPr algn="ctr"/>
                      <a:r>
                        <a:rPr lang="en-US" sz="1600" dirty="0"/>
                        <a:t>STEM degree</a:t>
                      </a:r>
                    </a:p>
                  </a:txBody>
                  <a:tcPr anchor="ctr"/>
                </a:tc>
                <a:tc>
                  <a:txBody>
                    <a:bodyPr/>
                    <a:lstStyle/>
                    <a:p>
                      <a:pPr algn="ctr"/>
                      <a:r>
                        <a:rPr lang="en-US" sz="1600" dirty="0"/>
                        <a:t>Advanced STEM degree</a:t>
                      </a:r>
                    </a:p>
                  </a:txBody>
                  <a:tcPr anchor="ctr"/>
                </a:tc>
                <a:tc>
                  <a:txBody>
                    <a:bodyPr/>
                    <a:lstStyle/>
                    <a:p>
                      <a:pPr algn="ctr"/>
                      <a:r>
                        <a:rPr lang="en-US" sz="1600" dirty="0"/>
                        <a:t>Industry</a:t>
                      </a:r>
                    </a:p>
                  </a:txBody>
                  <a:tcPr anchor="ctr"/>
                </a:tc>
                <a:tc>
                  <a:txBody>
                    <a:bodyPr/>
                    <a:lstStyle/>
                    <a:p>
                      <a:pPr algn="ctr"/>
                      <a:r>
                        <a:rPr lang="en-US" sz="1600" dirty="0"/>
                        <a:t>Unknown</a:t>
                      </a:r>
                    </a:p>
                  </a:txBody>
                  <a:tcPr anchor="ctr"/>
                </a:tc>
                <a:extLst>
                  <a:ext uri="{0D108BD9-81ED-4DB2-BD59-A6C34878D82A}">
                    <a16:rowId xmlns:a16="http://schemas.microsoft.com/office/drawing/2014/main" val="3599780809"/>
                  </a:ext>
                </a:extLst>
              </a:tr>
              <a:tr h="163773">
                <a:tc>
                  <a:txBody>
                    <a:bodyPr/>
                    <a:lstStyle/>
                    <a:p>
                      <a:pPr algn="ctr"/>
                      <a:r>
                        <a:rPr lang="en-US" sz="1600" dirty="0"/>
                        <a:t>2017 -</a:t>
                      </a:r>
                      <a:r>
                        <a:rPr lang="en-US" sz="1600" baseline="0" dirty="0"/>
                        <a:t> 2019</a:t>
                      </a:r>
                      <a:endParaRPr lang="en-US" sz="1600" dirty="0"/>
                    </a:p>
                  </a:txBody>
                  <a:tcPr anchor="ctr"/>
                </a:tc>
                <a:tc>
                  <a:txBody>
                    <a:bodyPr/>
                    <a:lstStyle/>
                    <a:p>
                      <a:pPr algn="ctr"/>
                      <a:r>
                        <a:rPr lang="en-US" sz="1400" dirty="0"/>
                        <a:t>444</a:t>
                      </a:r>
                    </a:p>
                  </a:txBody>
                  <a:tcPr anchor="ctr"/>
                </a:tc>
                <a:tc>
                  <a:txBody>
                    <a:bodyPr/>
                    <a:lstStyle/>
                    <a:p>
                      <a:pPr algn="ctr"/>
                      <a:r>
                        <a:rPr lang="en-US" sz="1400" dirty="0"/>
                        <a:t>186</a:t>
                      </a:r>
                    </a:p>
                  </a:txBody>
                  <a:tcPr anchor="ctr"/>
                </a:tc>
                <a:tc>
                  <a:txBody>
                    <a:bodyPr/>
                    <a:lstStyle/>
                    <a:p>
                      <a:pPr algn="ctr"/>
                      <a:r>
                        <a:rPr lang="en-US" sz="1400" dirty="0"/>
                        <a:t>30</a:t>
                      </a:r>
                    </a:p>
                  </a:txBody>
                  <a:tcPr anchor="ctr"/>
                </a:tc>
                <a:tc>
                  <a:txBody>
                    <a:bodyPr/>
                    <a:lstStyle/>
                    <a:p>
                      <a:pPr algn="ctr"/>
                      <a:r>
                        <a:rPr lang="en-US" sz="1400" dirty="0"/>
                        <a:t>28</a:t>
                      </a:r>
                    </a:p>
                  </a:txBody>
                  <a:tcPr anchor="ctr"/>
                </a:tc>
                <a:tc>
                  <a:txBody>
                    <a:bodyPr/>
                    <a:lstStyle/>
                    <a:p>
                      <a:pPr algn="ctr"/>
                      <a:r>
                        <a:rPr lang="en-US" sz="1400" dirty="0"/>
                        <a:t>200</a:t>
                      </a:r>
                    </a:p>
                  </a:txBody>
                  <a:tcPr anchor="ctr"/>
                </a:tc>
                <a:extLst>
                  <a:ext uri="{0D108BD9-81ED-4DB2-BD59-A6C34878D82A}">
                    <a16:rowId xmlns:a16="http://schemas.microsoft.com/office/drawing/2014/main" val="2858186211"/>
                  </a:ext>
                </a:extLst>
              </a:tr>
            </a:tbl>
          </a:graphicData>
        </a:graphic>
      </p:graphicFrame>
    </p:spTree>
    <p:extLst>
      <p:ext uri="{BB962C8B-B14F-4D97-AF65-F5344CB8AC3E}">
        <p14:creationId xmlns:p14="http://schemas.microsoft.com/office/powerpoint/2010/main" val="3192081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eaLnBrk="1" hangingPunct="1"/>
            <a:r>
              <a:rPr lang="en-US" sz="4000" dirty="0"/>
              <a:t>Conclusions</a:t>
            </a:r>
          </a:p>
        </p:txBody>
      </p:sp>
      <p:sp>
        <p:nvSpPr>
          <p:cNvPr id="10246" name="Rectangle 3"/>
          <p:cNvSpPr>
            <a:spLocks noGrp="1" noChangeArrowheads="1"/>
          </p:cNvSpPr>
          <p:nvPr>
            <p:ph idx="1"/>
          </p:nvPr>
        </p:nvSpPr>
        <p:spPr>
          <a:xfrm>
            <a:off x="232235" y="1163105"/>
            <a:ext cx="5146269" cy="4135137"/>
          </a:xfrm>
        </p:spPr>
        <p:txBody>
          <a:bodyPr>
            <a:normAutofit/>
          </a:bodyPr>
          <a:lstStyle/>
          <a:p>
            <a:pPr marL="0" indent="0">
              <a:lnSpc>
                <a:spcPct val="100000"/>
              </a:lnSpc>
              <a:spcBef>
                <a:spcPts val="1200"/>
              </a:spcBef>
              <a:buClr>
                <a:schemeClr val="tx2"/>
              </a:buClr>
              <a:buNone/>
            </a:pPr>
            <a:r>
              <a:rPr lang="en-US" sz="1800" dirty="0"/>
              <a:t>There has been a decline in students entering the workforce as engineers and scientists over the last several decades</a:t>
            </a:r>
          </a:p>
          <a:p>
            <a:pPr marL="0" indent="0">
              <a:lnSpc>
                <a:spcPct val="100000"/>
              </a:lnSpc>
              <a:spcBef>
                <a:spcPts val="1200"/>
              </a:spcBef>
              <a:buClr>
                <a:schemeClr val="tx2"/>
              </a:buClr>
              <a:buNone/>
            </a:pPr>
            <a:r>
              <a:rPr lang="en-US" sz="1800" dirty="0"/>
              <a:t>Student ballooning programs can be used to motivate, engage, and train students beyond what is available in a normal classroom</a:t>
            </a:r>
          </a:p>
          <a:p>
            <a:pPr marL="0" indent="0">
              <a:lnSpc>
                <a:spcPct val="100000"/>
              </a:lnSpc>
              <a:spcBef>
                <a:spcPts val="1200"/>
              </a:spcBef>
              <a:buClr>
                <a:schemeClr val="tx2"/>
              </a:buClr>
              <a:buNone/>
            </a:pPr>
            <a:r>
              <a:rPr lang="en-US" sz="1800" dirty="0"/>
              <a:t>Louisiana Space Grant, NASA Balloon Program Office, and Columbia Scientific Balloon Facility have developed a two phased student balloon programs</a:t>
            </a:r>
          </a:p>
          <a:p>
            <a:pPr marL="0" indent="0">
              <a:lnSpc>
                <a:spcPct val="100000"/>
              </a:lnSpc>
              <a:spcBef>
                <a:spcPts val="1200"/>
              </a:spcBef>
              <a:buClr>
                <a:schemeClr val="tx2"/>
              </a:buClr>
              <a:buNone/>
            </a:pPr>
            <a:r>
              <a:rPr lang="en-US" sz="1800" dirty="0"/>
              <a:t>The </a:t>
            </a:r>
            <a:r>
              <a:rPr lang="en-US" sz="1800" dirty="0" err="1"/>
              <a:t>LaACES</a:t>
            </a:r>
            <a:r>
              <a:rPr lang="en-US" sz="1800" dirty="0"/>
              <a:t> entry level program includes the formalized Student Ballooning Course to build student skills in electronics, programming, and team work while developing a simple flight payload</a:t>
            </a:r>
          </a:p>
        </p:txBody>
      </p:sp>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15</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6473" y="1239915"/>
            <a:ext cx="3228976" cy="186634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720" y="3313785"/>
            <a:ext cx="3274483" cy="2034545"/>
          </a:xfrm>
          <a:prstGeom prst="rect">
            <a:avLst/>
          </a:prstGeom>
        </p:spPr>
      </p:pic>
      <p:sp>
        <p:nvSpPr>
          <p:cNvPr id="11" name="Rectangle 3"/>
          <p:cNvSpPr txBox="1">
            <a:spLocks noChangeArrowheads="1"/>
          </p:cNvSpPr>
          <p:nvPr/>
        </p:nvSpPr>
        <p:spPr>
          <a:xfrm>
            <a:off x="242212" y="5387655"/>
            <a:ext cx="8823173" cy="11137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chemeClr val="tx2"/>
              </a:buClr>
              <a:buFont typeface="Arial" panose="020B0604020202020204" pitchFamily="34" charset="0"/>
              <a:buNone/>
            </a:pPr>
            <a:r>
              <a:rPr lang="en-US" sz="1800" dirty="0"/>
              <a:t>The HASP program for advanced students has engaged over 1,400 students from around the world to fly more than 130 payloads to an altitude &gt;36 km for about 13 hours @ float</a:t>
            </a:r>
          </a:p>
          <a:p>
            <a:pPr marL="0" indent="0">
              <a:lnSpc>
                <a:spcPct val="100000"/>
              </a:lnSpc>
              <a:spcBef>
                <a:spcPts val="1200"/>
              </a:spcBef>
              <a:buClr>
                <a:schemeClr val="tx2"/>
              </a:buClr>
              <a:buFont typeface="Arial" panose="020B0604020202020204" pitchFamily="34" charset="0"/>
              <a:buNone/>
            </a:pPr>
            <a:r>
              <a:rPr lang="en-US" sz="1800" dirty="0"/>
              <a:t>Questions can be emailed to me at </a:t>
            </a:r>
            <a:r>
              <a:rPr lang="en-US" sz="1800" dirty="0">
                <a:hlinkClick r:id="rId4"/>
              </a:rPr>
              <a:t>tgguzik@lsu.edu</a:t>
            </a:r>
            <a:r>
              <a:rPr lang="en-US" sz="1800" dirty="0"/>
              <a:t> </a:t>
            </a:r>
          </a:p>
        </p:txBody>
      </p:sp>
    </p:spTree>
    <p:extLst>
      <p:ext uri="{BB962C8B-B14F-4D97-AF65-F5344CB8AC3E}">
        <p14:creationId xmlns:p14="http://schemas.microsoft.com/office/powerpoint/2010/main" val="324709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eaLnBrk="1" hangingPunct="1"/>
            <a:r>
              <a:rPr lang="en-US" sz="4000" dirty="0"/>
              <a:t>Backup slides follow</a:t>
            </a:r>
          </a:p>
        </p:txBody>
      </p:sp>
      <p:sp>
        <p:nvSpPr>
          <p:cNvPr id="10246" name="Rectangle 3"/>
          <p:cNvSpPr>
            <a:spLocks noGrp="1" noChangeArrowheads="1"/>
          </p:cNvSpPr>
          <p:nvPr>
            <p:ph idx="1"/>
          </p:nvPr>
        </p:nvSpPr>
        <p:spPr>
          <a:xfrm>
            <a:off x="232235" y="1290923"/>
            <a:ext cx="8449099" cy="4788022"/>
          </a:xfrm>
        </p:spPr>
        <p:txBody>
          <a:bodyPr>
            <a:normAutofit/>
          </a:bodyPr>
          <a:lstStyle/>
          <a:p>
            <a:pPr marL="285750" indent="-285750">
              <a:lnSpc>
                <a:spcPct val="100000"/>
              </a:lnSpc>
              <a:spcBef>
                <a:spcPts val="1200"/>
              </a:spcBef>
              <a:buClr>
                <a:schemeClr val="tx2"/>
              </a:buClr>
            </a:pPr>
            <a:endParaRPr lang="en-US" sz="1800" dirty="0"/>
          </a:p>
        </p:txBody>
      </p:sp>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16</a:t>
            </a:fld>
            <a:endParaRPr lang="en-US"/>
          </a:p>
        </p:txBody>
      </p:sp>
    </p:spTree>
    <p:extLst>
      <p:ext uri="{BB962C8B-B14F-4D97-AF65-F5344CB8AC3E}">
        <p14:creationId xmlns:p14="http://schemas.microsoft.com/office/powerpoint/2010/main" val="101492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97084" y="368345"/>
            <a:ext cx="6949831" cy="639026"/>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lgn="l"/>
            <a:r>
              <a:rPr lang="en-US" sz="3600" dirty="0">
                <a:solidFill>
                  <a:schemeClr val="tx1"/>
                </a:solidFill>
                <a:latin typeface="Times New Roman" panose="02020603050405020304" pitchFamily="18" charset="0"/>
                <a:cs typeface="Times New Roman" panose="02020603050405020304" pitchFamily="18" charset="0"/>
              </a:rPr>
              <a:t>Characteristics of each HASP Flight</a:t>
            </a:r>
          </a:p>
        </p:txBody>
      </p:sp>
      <p:sp>
        <p:nvSpPr>
          <p:cNvPr id="7" name="Rectangle 4"/>
          <p:cNvSpPr>
            <a:spLocks noChangeArrowheads="1"/>
          </p:cNvSpPr>
          <p:nvPr/>
        </p:nvSpPr>
        <p:spPr bwMode="auto">
          <a:xfrm>
            <a:off x="556859" y="1176290"/>
            <a:ext cx="8086071" cy="98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r>
              <a:rPr lang="en-US" sz="2000" dirty="0">
                <a:latin typeface="Times New Roman" panose="02020603050405020304" pitchFamily="18" charset="0"/>
                <a:cs typeface="Times New Roman" panose="02020603050405020304" pitchFamily="18" charset="0"/>
              </a:rPr>
              <a:t>HASP was flown 14 missions from 2006 through 2019</a:t>
            </a:r>
          </a:p>
          <a:p>
            <a:pPr>
              <a:lnSpc>
                <a:spcPct val="90000"/>
              </a:lnSpc>
              <a:spcBef>
                <a:spcPct val="20000"/>
              </a:spcBef>
            </a:pPr>
            <a:r>
              <a:rPr lang="en-US" sz="2000" dirty="0">
                <a:latin typeface="Times New Roman" panose="02020603050405020304" pitchFamily="18" charset="0"/>
                <a:cs typeface="Times New Roman" panose="02020603050405020304" pitchFamily="18" charset="0"/>
              </a:rPr>
              <a:t>Over 1400 students from 48 institutions across 22 states plus Puerto Rico, Canada, and Europe have been involved in developing a HASP experiment. </a:t>
            </a:r>
          </a:p>
        </p:txBody>
      </p:sp>
      <p:graphicFrame>
        <p:nvGraphicFramePr>
          <p:cNvPr id="8" name="Table 7"/>
          <p:cNvGraphicFramePr>
            <a:graphicFrameLocks noGrp="1"/>
          </p:cNvGraphicFramePr>
          <p:nvPr>
            <p:extLst>
              <p:ext uri="{D42A27DB-BD31-4B8C-83A1-F6EECF244321}">
                <p14:modId xmlns:p14="http://schemas.microsoft.com/office/powerpoint/2010/main" val="1568705909"/>
              </p:ext>
            </p:extLst>
          </p:nvPr>
        </p:nvGraphicFramePr>
        <p:xfrm>
          <a:off x="838200" y="2135993"/>
          <a:ext cx="7162803" cy="4211787"/>
        </p:xfrm>
        <a:graphic>
          <a:graphicData uri="http://schemas.openxmlformats.org/drawingml/2006/table">
            <a:tbl>
              <a:tblPr firstRow="1" firstCol="1" bandRow="1">
                <a:tableStyleId>{00A15C55-8517-42AA-B614-E9B94910E393}</a:tableStyleId>
              </a:tblPr>
              <a:tblGrid>
                <a:gridCol w="1414875">
                  <a:extLst>
                    <a:ext uri="{9D8B030D-6E8A-4147-A177-3AD203B41FA5}">
                      <a16:colId xmlns:a16="http://schemas.microsoft.com/office/drawing/2014/main" val="20000"/>
                    </a:ext>
                  </a:extLst>
                </a:gridCol>
                <a:gridCol w="1483419">
                  <a:extLst>
                    <a:ext uri="{9D8B030D-6E8A-4147-A177-3AD203B41FA5}">
                      <a16:colId xmlns:a16="http://schemas.microsoft.com/office/drawing/2014/main" val="20001"/>
                    </a:ext>
                  </a:extLst>
                </a:gridCol>
                <a:gridCol w="1259460">
                  <a:extLst>
                    <a:ext uri="{9D8B030D-6E8A-4147-A177-3AD203B41FA5}">
                      <a16:colId xmlns:a16="http://schemas.microsoft.com/office/drawing/2014/main" val="20002"/>
                    </a:ext>
                  </a:extLst>
                </a:gridCol>
                <a:gridCol w="791004">
                  <a:extLst>
                    <a:ext uri="{9D8B030D-6E8A-4147-A177-3AD203B41FA5}">
                      <a16:colId xmlns:a16="http://schemas.microsoft.com/office/drawing/2014/main" val="20003"/>
                    </a:ext>
                  </a:extLst>
                </a:gridCol>
                <a:gridCol w="836313">
                  <a:extLst>
                    <a:ext uri="{9D8B030D-6E8A-4147-A177-3AD203B41FA5}">
                      <a16:colId xmlns:a16="http://schemas.microsoft.com/office/drawing/2014/main" val="20004"/>
                    </a:ext>
                  </a:extLst>
                </a:gridCol>
                <a:gridCol w="688866">
                  <a:extLst>
                    <a:ext uri="{9D8B030D-6E8A-4147-A177-3AD203B41FA5}">
                      <a16:colId xmlns:a16="http://schemas.microsoft.com/office/drawing/2014/main" val="20005"/>
                    </a:ext>
                  </a:extLst>
                </a:gridCol>
                <a:gridCol w="688866">
                  <a:extLst>
                    <a:ext uri="{9D8B030D-6E8A-4147-A177-3AD203B41FA5}">
                      <a16:colId xmlns:a16="http://schemas.microsoft.com/office/drawing/2014/main" val="20006"/>
                    </a:ext>
                  </a:extLst>
                </a:gridCol>
              </a:tblGrid>
              <a:tr h="272828">
                <a:tc gridSpan="7">
                  <a:txBody>
                    <a:bodyPr/>
                    <a:lstStyle/>
                    <a:p>
                      <a:pPr marL="0" marR="0" algn="ctr">
                        <a:spcBef>
                          <a:spcPts val="0"/>
                        </a:spcBef>
                        <a:spcAft>
                          <a:spcPts val="0"/>
                        </a:spcAft>
                      </a:pPr>
                      <a:r>
                        <a:rPr lang="en-US" sz="1600" dirty="0">
                          <a:effectLst/>
                        </a:rPr>
                        <a:t>Payloads</a:t>
                      </a:r>
                      <a:r>
                        <a:rPr lang="en-US" sz="1600" baseline="0" dirty="0">
                          <a:effectLst/>
                        </a:rPr>
                        <a:t> Involved with HASP Since 2006</a:t>
                      </a:r>
                      <a:endParaRPr lang="en-US" sz="1600" b="1" dirty="0">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5259">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1000">
                        <a:effectLst/>
                        <a:latin typeface="Times New Roman"/>
                        <a:ea typeface="Times New Roman"/>
                      </a:endParaRPr>
                    </a:p>
                  </a:txBody>
                  <a:tcPr marL="68580" marR="68580" marT="0" marB="0" anchor="b"/>
                </a:tc>
                <a:extLst>
                  <a:ext uri="{0D108BD9-81ED-4DB2-BD59-A6C34878D82A}">
                    <a16:rowId xmlns:a16="http://schemas.microsoft.com/office/drawing/2014/main" val="10001"/>
                  </a:ext>
                </a:extLst>
              </a:tr>
              <a:tr h="221673">
                <a:tc rowSpan="2">
                  <a:txBody>
                    <a:bodyPr/>
                    <a:lstStyle/>
                    <a:p>
                      <a:pPr marL="0" marR="0" algn="ctr">
                        <a:spcBef>
                          <a:spcPts val="0"/>
                        </a:spcBef>
                        <a:spcAft>
                          <a:spcPts val="0"/>
                        </a:spcAft>
                      </a:pPr>
                      <a:r>
                        <a:rPr lang="en-US" sz="1300">
                          <a:effectLst/>
                        </a:rPr>
                        <a:t>Year</a:t>
                      </a:r>
                      <a:endParaRPr lang="en-US" sz="1300">
                        <a:effectLst/>
                        <a:latin typeface="Times New Roman"/>
                        <a:ea typeface="Times New Roman"/>
                      </a:endParaRPr>
                    </a:p>
                  </a:txBody>
                  <a:tcPr marL="68580" marR="68580" marT="0" marB="0" anchor="ctr"/>
                </a:tc>
                <a:tc rowSpan="2">
                  <a:txBody>
                    <a:bodyPr/>
                    <a:lstStyle/>
                    <a:p>
                      <a:pPr marL="0" marR="0" algn="ctr">
                        <a:spcBef>
                          <a:spcPts val="0"/>
                        </a:spcBef>
                        <a:spcAft>
                          <a:spcPts val="0"/>
                        </a:spcAft>
                      </a:pPr>
                      <a:r>
                        <a:rPr lang="en-US" sz="1300">
                          <a:effectLst/>
                        </a:rPr>
                        <a:t>Launch Date</a:t>
                      </a:r>
                      <a:endParaRPr lang="en-US" sz="1300">
                        <a:effectLst/>
                        <a:latin typeface="Times New Roman"/>
                        <a:ea typeface="Times New Roman"/>
                      </a:endParaRPr>
                    </a:p>
                  </a:txBody>
                  <a:tcPr marL="68580" marR="68580" marT="0" marB="0" anchor="ctr"/>
                </a:tc>
                <a:tc rowSpan="2">
                  <a:txBody>
                    <a:bodyPr/>
                    <a:lstStyle/>
                    <a:p>
                      <a:pPr marL="0" marR="0" algn="ctr">
                        <a:spcBef>
                          <a:spcPts val="0"/>
                        </a:spcBef>
                        <a:spcAft>
                          <a:spcPts val="0"/>
                        </a:spcAft>
                      </a:pPr>
                      <a:r>
                        <a:rPr lang="en-US" sz="1300">
                          <a:effectLst/>
                        </a:rPr>
                        <a:t>Float Duration (hours)</a:t>
                      </a:r>
                      <a:endParaRPr lang="en-US" sz="1300">
                        <a:effectLst/>
                        <a:latin typeface="Times New Roman"/>
                        <a:ea typeface="Times New Roman"/>
                      </a:endParaRPr>
                    </a:p>
                  </a:txBody>
                  <a:tcPr marL="68580" marR="68580" marT="0" marB="0" anchor="ctr"/>
                </a:tc>
                <a:tc rowSpan="2">
                  <a:txBody>
                    <a:bodyPr/>
                    <a:lstStyle/>
                    <a:p>
                      <a:pPr marL="0" marR="0" algn="ctr">
                        <a:spcBef>
                          <a:spcPts val="0"/>
                        </a:spcBef>
                        <a:spcAft>
                          <a:spcPts val="0"/>
                        </a:spcAft>
                      </a:pPr>
                      <a:r>
                        <a:rPr lang="en-US" sz="1300">
                          <a:effectLst/>
                        </a:rPr>
                        <a:t>Students</a:t>
                      </a:r>
                      <a:endParaRPr lang="en-US" sz="1300">
                        <a:effectLst/>
                        <a:latin typeface="Times New Roman"/>
                        <a:ea typeface="Times New Roman"/>
                      </a:endParaRPr>
                    </a:p>
                  </a:txBody>
                  <a:tcPr marL="68580" marR="68580" marT="0" marB="0" anchor="ctr"/>
                </a:tc>
                <a:tc gridSpan="3">
                  <a:txBody>
                    <a:bodyPr/>
                    <a:lstStyle/>
                    <a:p>
                      <a:pPr marL="0" marR="0" algn="ctr">
                        <a:spcBef>
                          <a:spcPts val="0"/>
                        </a:spcBef>
                        <a:spcAft>
                          <a:spcPts val="0"/>
                        </a:spcAft>
                      </a:pPr>
                      <a:r>
                        <a:rPr lang="en-US" sz="1300" dirty="0">
                          <a:effectLst/>
                        </a:rPr>
                        <a:t>Payloads</a:t>
                      </a:r>
                      <a:endParaRPr lang="en-US" sz="1300" dirty="0">
                        <a:effectLst/>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2167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300">
                          <a:effectLst/>
                        </a:rPr>
                        <a:t>Accepted</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Flown</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Success</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85259">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a:effectLst/>
                        </a:rPr>
                        <a:t> </a:t>
                      </a:r>
                      <a:endParaRPr lang="en-US" sz="4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400" dirty="0">
                          <a:effectLst/>
                        </a:rPr>
                        <a:t> </a:t>
                      </a:r>
                      <a:endParaRPr lang="en-US" sz="400" dirty="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221673">
                <a:tc>
                  <a:txBody>
                    <a:bodyPr/>
                    <a:lstStyle/>
                    <a:p>
                      <a:pPr marL="0" marR="0" algn="ctr">
                        <a:spcBef>
                          <a:spcPts val="0"/>
                        </a:spcBef>
                        <a:spcAft>
                          <a:spcPts val="0"/>
                        </a:spcAft>
                      </a:pPr>
                      <a:r>
                        <a:rPr lang="en-US" sz="1300" dirty="0">
                          <a:effectLst/>
                        </a:rPr>
                        <a:t>2006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9/4/06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15.0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25</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8</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8</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6</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221673">
                <a:tc>
                  <a:txBody>
                    <a:bodyPr/>
                    <a:lstStyle/>
                    <a:p>
                      <a:pPr marL="0" marR="0" algn="ctr">
                        <a:spcBef>
                          <a:spcPts val="0"/>
                        </a:spcBef>
                        <a:spcAft>
                          <a:spcPts val="0"/>
                        </a:spcAft>
                      </a:pPr>
                      <a:r>
                        <a:rPr lang="en-US" sz="1300">
                          <a:effectLst/>
                        </a:rPr>
                        <a:t>2007</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9/2/07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16.5</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70</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11</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10</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8</a:t>
                      </a:r>
                      <a:endParaRPr lang="en-US" sz="130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r h="221673">
                <a:tc>
                  <a:txBody>
                    <a:bodyPr/>
                    <a:lstStyle/>
                    <a:p>
                      <a:pPr marL="0" marR="0" algn="ctr">
                        <a:spcBef>
                          <a:spcPts val="0"/>
                        </a:spcBef>
                        <a:spcAft>
                          <a:spcPts val="0"/>
                        </a:spcAft>
                      </a:pPr>
                      <a:r>
                        <a:rPr lang="en-US" sz="1300">
                          <a:effectLst/>
                        </a:rPr>
                        <a:t>2008</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9/15/08</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31.8</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96</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13</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12</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6</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07"/>
                  </a:ext>
                </a:extLst>
              </a:tr>
              <a:tr h="221673">
                <a:tc>
                  <a:txBody>
                    <a:bodyPr/>
                    <a:lstStyle/>
                    <a:p>
                      <a:pPr marL="0" marR="0" algn="ctr">
                        <a:spcBef>
                          <a:spcPts val="0"/>
                        </a:spcBef>
                        <a:spcAft>
                          <a:spcPts val="0"/>
                        </a:spcAft>
                      </a:pPr>
                      <a:r>
                        <a:rPr lang="en-US" sz="1300" dirty="0">
                          <a:effectLst/>
                        </a:rPr>
                        <a:t>2009</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9/11/09</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50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6</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08"/>
                  </a:ext>
                </a:extLst>
              </a:tr>
              <a:tr h="221673">
                <a:tc>
                  <a:txBody>
                    <a:bodyPr/>
                    <a:lstStyle/>
                    <a:p>
                      <a:pPr marL="0" marR="0" algn="ctr">
                        <a:spcBef>
                          <a:spcPts val="0"/>
                        </a:spcBef>
                        <a:spcAft>
                          <a:spcPts val="0"/>
                        </a:spcAft>
                      </a:pPr>
                      <a:r>
                        <a:rPr lang="en-US" sz="1300" dirty="0">
                          <a:effectLst/>
                        </a:rPr>
                        <a:t>2010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8/31/11</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78</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09"/>
                  </a:ext>
                </a:extLst>
              </a:tr>
              <a:tr h="221673">
                <a:tc>
                  <a:txBody>
                    <a:bodyPr/>
                    <a:lstStyle/>
                    <a:p>
                      <a:pPr marL="0" marR="0" algn="ctr">
                        <a:spcBef>
                          <a:spcPts val="0"/>
                        </a:spcBef>
                        <a:spcAft>
                          <a:spcPts val="0"/>
                        </a:spcAft>
                      </a:pPr>
                      <a:r>
                        <a:rPr lang="en-US" sz="1300">
                          <a:effectLst/>
                        </a:rPr>
                        <a:t>2011</a:t>
                      </a:r>
                      <a:endParaRPr lang="en-US" sz="13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9/8/11</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15.7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5</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5</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10"/>
                  </a:ext>
                </a:extLst>
              </a:tr>
              <a:tr h="221673">
                <a:tc>
                  <a:txBody>
                    <a:bodyPr/>
                    <a:lstStyle/>
                    <a:p>
                      <a:pPr marL="0" marR="0" algn="ctr">
                        <a:spcBef>
                          <a:spcPts val="0"/>
                        </a:spcBef>
                        <a:spcAft>
                          <a:spcPts val="0"/>
                        </a:spcAft>
                      </a:pPr>
                      <a:r>
                        <a:rPr lang="en-US" sz="1300" dirty="0">
                          <a:effectLst/>
                        </a:rPr>
                        <a:t>2012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9/1/12</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8.8</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14</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11"/>
                  </a:ext>
                </a:extLst>
              </a:tr>
              <a:tr h="221673">
                <a:tc>
                  <a:txBody>
                    <a:bodyPr/>
                    <a:lstStyle/>
                    <a:p>
                      <a:pPr marL="0" marR="0" algn="ctr">
                        <a:spcBef>
                          <a:spcPts val="0"/>
                        </a:spcBef>
                        <a:spcAft>
                          <a:spcPts val="0"/>
                        </a:spcAft>
                      </a:pPr>
                      <a:r>
                        <a:rPr lang="en-US" sz="1300" dirty="0">
                          <a:effectLst/>
                        </a:rPr>
                        <a:t>2013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9/2/13</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10.5</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12"/>
                  </a:ext>
                </a:extLst>
              </a:tr>
              <a:tr h="221673">
                <a:tc>
                  <a:txBody>
                    <a:bodyPr/>
                    <a:lstStyle/>
                    <a:p>
                      <a:pPr marL="0" marR="0" algn="ctr">
                        <a:spcBef>
                          <a:spcPts val="0"/>
                        </a:spcBef>
                        <a:spcAft>
                          <a:spcPts val="0"/>
                        </a:spcAft>
                      </a:pPr>
                      <a:r>
                        <a:rPr lang="en-US" sz="1300" dirty="0">
                          <a:effectLst/>
                        </a:rPr>
                        <a:t>2014</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8/9/14</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5.6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7</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13"/>
                  </a:ext>
                </a:extLst>
              </a:tr>
              <a:tr h="221673">
                <a:tc>
                  <a:txBody>
                    <a:bodyPr/>
                    <a:lstStyle/>
                    <a:p>
                      <a:pPr marL="0" marR="0" algn="ctr">
                        <a:spcBef>
                          <a:spcPts val="0"/>
                        </a:spcBef>
                        <a:spcAft>
                          <a:spcPts val="0"/>
                        </a:spcAft>
                      </a:pPr>
                      <a:r>
                        <a:rPr lang="en-US" sz="1300" dirty="0">
                          <a:effectLst/>
                        </a:rPr>
                        <a:t>2015</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9/7/15</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23.1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014"/>
                  </a:ext>
                </a:extLst>
              </a:tr>
              <a:tr h="221673">
                <a:tc>
                  <a:txBody>
                    <a:bodyPr/>
                    <a:lstStyle/>
                    <a:p>
                      <a:pPr marL="0" marR="0" algn="ctr">
                        <a:spcBef>
                          <a:spcPts val="0"/>
                        </a:spcBef>
                        <a:spcAft>
                          <a:spcPts val="0"/>
                        </a:spcAft>
                      </a:pPr>
                      <a:r>
                        <a:rPr lang="en-US" sz="1300" dirty="0">
                          <a:effectLst/>
                        </a:rPr>
                        <a:t>2016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9/1/16</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15.2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1073963948"/>
                  </a:ext>
                </a:extLst>
              </a:tr>
              <a:tr h="221673">
                <a:tc>
                  <a:txBody>
                    <a:bodyPr/>
                    <a:lstStyle/>
                    <a:p>
                      <a:pPr marL="0" marR="0" algn="ctr">
                        <a:spcBef>
                          <a:spcPts val="0"/>
                        </a:spcBef>
                        <a:spcAft>
                          <a:spcPts val="0"/>
                        </a:spcAft>
                      </a:pPr>
                      <a:r>
                        <a:rPr lang="en-US" sz="1300" dirty="0">
                          <a:effectLst/>
                        </a:rPr>
                        <a:t>2017</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9/4/17</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131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601501104"/>
                  </a:ext>
                </a:extLst>
              </a:tr>
              <a:tr h="221673">
                <a:tc>
                  <a:txBody>
                    <a:bodyPr/>
                    <a:lstStyle/>
                    <a:p>
                      <a:pPr marL="0" marR="0" algn="ctr">
                        <a:spcBef>
                          <a:spcPts val="0"/>
                        </a:spcBef>
                        <a:spcAft>
                          <a:spcPts val="0"/>
                        </a:spcAft>
                      </a:pPr>
                      <a:r>
                        <a:rPr lang="en-US" sz="1300" dirty="0">
                          <a:effectLst/>
                        </a:rPr>
                        <a:t>2018</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9/4/18</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163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13</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a:t>
                      </a:r>
                      <a:endParaRPr lang="en-US" sz="1300" dirty="0">
                        <a:effectLst/>
                        <a:latin typeface="Times New Roman"/>
                        <a:ea typeface="Times New Roman"/>
                      </a:endParaRPr>
                    </a:p>
                  </a:txBody>
                  <a:tcPr marL="68580" marR="68580" marT="0" marB="0" anchor="ctr"/>
                </a:tc>
                <a:extLst>
                  <a:ext uri="{0D108BD9-81ED-4DB2-BD59-A6C34878D82A}">
                    <a16:rowId xmlns:a16="http://schemas.microsoft.com/office/drawing/2014/main" val="492156068"/>
                  </a:ext>
                </a:extLst>
              </a:tr>
              <a:tr h="221673">
                <a:tc>
                  <a:txBody>
                    <a:bodyPr/>
                    <a:lstStyle/>
                    <a:p>
                      <a:pPr marL="0" marR="0" algn="ctr">
                        <a:spcBef>
                          <a:spcPts val="0"/>
                        </a:spcBef>
                        <a:spcAft>
                          <a:spcPts val="0"/>
                        </a:spcAft>
                      </a:pPr>
                      <a:r>
                        <a:rPr lang="en-US" sz="1300" dirty="0">
                          <a:effectLst/>
                        </a:rPr>
                        <a:t>2019</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9/5/19</a:t>
                      </a:r>
                      <a:endParaRPr lang="en-US" sz="1300" b="0" i="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latin typeface="+mn-lt"/>
                          <a:ea typeface="+mn-ea"/>
                        </a:rPr>
                        <a:t>7.6</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131</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12</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10</a:t>
                      </a:r>
                      <a:endParaRPr lang="en-US" sz="13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8</a:t>
                      </a:r>
                    </a:p>
                  </a:txBody>
                  <a:tcPr marL="68580" marR="68580" marT="0" marB="0" anchor="ctr"/>
                </a:tc>
                <a:extLst>
                  <a:ext uri="{0D108BD9-81ED-4DB2-BD59-A6C34878D82A}">
                    <a16:rowId xmlns:a16="http://schemas.microsoft.com/office/drawing/2014/main" val="3830912324"/>
                  </a:ext>
                </a:extLst>
              </a:tr>
              <a:tr h="221673">
                <a:tc>
                  <a:txBody>
                    <a:bodyPr/>
                    <a:lstStyle/>
                    <a:p>
                      <a:pPr marL="0" marR="0" algn="ctr">
                        <a:spcBef>
                          <a:spcPts val="0"/>
                        </a:spcBef>
                        <a:spcAft>
                          <a:spcPts val="0"/>
                        </a:spcAft>
                      </a:pPr>
                      <a:r>
                        <a:rPr lang="en-US" sz="1300" dirty="0">
                          <a:effectLst/>
                        </a:rPr>
                        <a:t>Total 06 to 19</a:t>
                      </a:r>
                      <a:endParaRPr lang="en-US" sz="1300" b="1"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a:effectLst/>
                        </a:rPr>
                        <a:t> </a:t>
                      </a:r>
                      <a:endParaRPr lang="en-US" sz="1300" b="1">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189.4</a:t>
                      </a:r>
                      <a:endParaRPr lang="en-US" sz="1300" b="1"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b="0" dirty="0">
                          <a:effectLst/>
                          <a:latin typeface="+mn-lt"/>
                          <a:ea typeface="+mn-ea"/>
                        </a:rPr>
                        <a:t>1405</a:t>
                      </a:r>
                      <a:endParaRPr lang="en-US" sz="1300" b="1"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161</a:t>
                      </a:r>
                      <a:endParaRPr lang="en-US" sz="1300" b="1"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134</a:t>
                      </a:r>
                      <a:endParaRPr lang="en-US" sz="1300" b="1"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300" dirty="0">
                          <a:effectLst/>
                        </a:rPr>
                        <a:t>118</a:t>
                      </a:r>
                      <a:endParaRPr lang="en-US" sz="1300" b="1" dirty="0">
                        <a:effectLst/>
                        <a:latin typeface="Times New Roman"/>
                        <a:ea typeface="Times New Roman"/>
                      </a:endParaRPr>
                    </a:p>
                  </a:txBody>
                  <a:tcPr marL="68580" marR="68580" marT="0" marB="0" anchor="ctr"/>
                </a:tc>
                <a:extLst>
                  <a:ext uri="{0D108BD9-81ED-4DB2-BD59-A6C34878D82A}">
                    <a16:rowId xmlns:a16="http://schemas.microsoft.com/office/drawing/2014/main" val="10015"/>
                  </a:ext>
                </a:extLst>
              </a:tr>
            </a:tbl>
          </a:graphicData>
        </a:graphic>
      </p:graphicFrame>
      <p:sp>
        <p:nvSpPr>
          <p:cNvPr id="2" name="Date Placeholder 1"/>
          <p:cNvSpPr>
            <a:spLocks noGrp="1"/>
          </p:cNvSpPr>
          <p:nvPr>
            <p:ph type="dt" sz="half" idx="10"/>
          </p:nvPr>
        </p:nvSpPr>
        <p:spPr/>
        <p:txBody>
          <a:bodyPr/>
          <a:lstStyle/>
          <a:p>
            <a:pPr>
              <a:defRPr/>
            </a:pPr>
            <a:r>
              <a:rPr lang="en-US"/>
              <a:t>12/22/2020a</a:t>
            </a:r>
            <a:endParaRPr lang="en-US" dirty="0"/>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D9CA004B-ED61-4639-85DD-00DD5F93475E}" type="slidenum">
              <a:rPr lang="en-US" smtClean="0"/>
              <a:pPr>
                <a:defRPr/>
              </a:pPr>
              <a:t>17</a:t>
            </a:fld>
            <a:endParaRPr lang="en-US"/>
          </a:p>
        </p:txBody>
      </p:sp>
    </p:spTree>
    <p:extLst>
      <p:ext uri="{BB962C8B-B14F-4D97-AF65-F5344CB8AC3E}">
        <p14:creationId xmlns:p14="http://schemas.microsoft.com/office/powerpoint/2010/main" val="412769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55" y="365127"/>
            <a:ext cx="6490445" cy="639247"/>
          </a:xfrm>
        </p:spPr>
        <p:txBody>
          <a:bodyPr>
            <a:noAutofit/>
          </a:bodyPr>
          <a:lstStyle/>
          <a:p>
            <a:pPr algn="ctr"/>
            <a:r>
              <a:rPr lang="en-US" sz="3600" dirty="0"/>
              <a:t>Sometimes recovery is easy</a:t>
            </a:r>
          </a:p>
        </p:txBody>
      </p:sp>
      <p:sp>
        <p:nvSpPr>
          <p:cNvPr id="3" name="Date Placeholder 2"/>
          <p:cNvSpPr>
            <a:spLocks noGrp="1"/>
          </p:cNvSpPr>
          <p:nvPr>
            <p:ph type="dt" sz="half" idx="10"/>
          </p:nvPr>
        </p:nvSpPr>
        <p:spPr/>
        <p:txBody>
          <a:bodyPr/>
          <a:lstStyle/>
          <a:p>
            <a:r>
              <a:rPr lang="en-US"/>
              <a:t>12/22/2020a</a:t>
            </a:r>
          </a:p>
        </p:txBody>
      </p:sp>
      <p:sp>
        <p:nvSpPr>
          <p:cNvPr id="4" name="Footer Placeholder 3"/>
          <p:cNvSpPr>
            <a:spLocks noGrp="1"/>
          </p:cNvSpPr>
          <p:nvPr>
            <p:ph type="ftr" sz="quarter" idx="11"/>
          </p:nvPr>
        </p:nvSpPr>
        <p:spPr/>
        <p:txBody>
          <a:bodyPr/>
          <a:lstStyle/>
          <a:p>
            <a:r>
              <a:rPr lang="en-US"/>
              <a:t>COSPAR 2021 - PSB.1-0014-21</a:t>
            </a:r>
          </a:p>
        </p:txBody>
      </p:sp>
      <p:sp>
        <p:nvSpPr>
          <p:cNvPr id="6" name="Slide Number Placeholder 5"/>
          <p:cNvSpPr>
            <a:spLocks noGrp="1"/>
          </p:cNvSpPr>
          <p:nvPr>
            <p:ph type="sldNum" sz="quarter" idx="12"/>
          </p:nvPr>
        </p:nvSpPr>
        <p:spPr/>
        <p:txBody>
          <a:bodyPr/>
          <a:lstStyle/>
          <a:p>
            <a:fld id="{BD1FAA47-147E-406E-9D94-E124DA124B52}" type="slidenum">
              <a:rPr lang="en-US" smtClean="0"/>
              <a:t>18</a:t>
            </a:fld>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906" y="1289932"/>
            <a:ext cx="3028950" cy="170428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88" y="1297114"/>
            <a:ext cx="3844212" cy="255512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13" y="2620329"/>
            <a:ext cx="2033057" cy="36132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1" y="3160165"/>
            <a:ext cx="2048943" cy="307341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950" y="4184122"/>
            <a:ext cx="3293706" cy="1508517"/>
          </a:xfrm>
          <a:prstGeom prst="rect">
            <a:avLst/>
          </a:prstGeom>
        </p:spPr>
      </p:pic>
    </p:spTree>
    <p:extLst>
      <p:ext uri="{BB962C8B-B14F-4D97-AF65-F5344CB8AC3E}">
        <p14:creationId xmlns:p14="http://schemas.microsoft.com/office/powerpoint/2010/main" val="3322350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Sometimes not so easy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91" y="2443951"/>
            <a:ext cx="3265299" cy="2448974"/>
          </a:xfrm>
        </p:spPr>
      </p:pic>
      <p:sp>
        <p:nvSpPr>
          <p:cNvPr id="3" name="Date Placeholder 2"/>
          <p:cNvSpPr>
            <a:spLocks noGrp="1"/>
          </p:cNvSpPr>
          <p:nvPr>
            <p:ph type="dt" sz="half" idx="10"/>
          </p:nvPr>
        </p:nvSpPr>
        <p:spPr/>
        <p:txBody>
          <a:bodyPr/>
          <a:lstStyle/>
          <a:p>
            <a:pPr>
              <a:defRPr/>
            </a:pPr>
            <a:r>
              <a:rPr lang="en-US"/>
              <a:t>12/22/2020a</a:t>
            </a:r>
          </a:p>
        </p:txBody>
      </p:sp>
      <p:sp>
        <p:nvSpPr>
          <p:cNvPr id="8" name="Footer Placeholder 7"/>
          <p:cNvSpPr>
            <a:spLocks noGrp="1"/>
          </p:cNvSpPr>
          <p:nvPr>
            <p:ph type="ftr" sz="quarter" idx="11"/>
          </p:nvPr>
        </p:nvSpPr>
        <p:spPr/>
        <p:txBody>
          <a:bodyPr/>
          <a:lstStyle/>
          <a:p>
            <a:pPr>
              <a:defRPr/>
            </a:pPr>
            <a:r>
              <a:rPr lang="en-US"/>
              <a:t>COSPAR 2021 - PSB.1-0014-21</a:t>
            </a:r>
          </a:p>
        </p:txBody>
      </p:sp>
      <p:sp>
        <p:nvSpPr>
          <p:cNvPr id="9" name="Slide Number Placeholder 8"/>
          <p:cNvSpPr>
            <a:spLocks noGrp="1"/>
          </p:cNvSpPr>
          <p:nvPr>
            <p:ph type="sldNum" sz="quarter" idx="12"/>
          </p:nvPr>
        </p:nvSpPr>
        <p:spPr/>
        <p:txBody>
          <a:bodyPr/>
          <a:lstStyle/>
          <a:p>
            <a:pPr>
              <a:defRPr/>
            </a:pPr>
            <a:fld id="{B88D4578-262C-4B19-92D6-948E2D49FC76}" type="slidenum">
              <a:rPr lang="en-US" smtClean="0"/>
              <a:pPr>
                <a:defRPr/>
              </a:pPr>
              <a:t>19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074" y="3777712"/>
            <a:ext cx="3649851" cy="27373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543" y="2043900"/>
            <a:ext cx="2326880" cy="3102506"/>
          </a:xfrm>
          <a:prstGeom prst="rect">
            <a:avLst/>
          </a:prstGeo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107" y="1771909"/>
            <a:ext cx="5801784" cy="4351338"/>
          </a:xfrm>
          <a:prstGeom prst="rect">
            <a:avLst/>
          </a:prstGeom>
        </p:spPr>
      </p:pic>
    </p:spTree>
    <p:extLst>
      <p:ext uri="{BB962C8B-B14F-4D97-AF65-F5344CB8AC3E}">
        <p14:creationId xmlns:p14="http://schemas.microsoft.com/office/powerpoint/2010/main" val="260074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221621" y="328396"/>
            <a:ext cx="6682470" cy="609600"/>
          </a:xfrm>
        </p:spPr>
        <p:txBody>
          <a:bodyPr>
            <a:normAutofit fontScale="90000"/>
          </a:bodyPr>
          <a:lstStyle/>
          <a:p>
            <a:pPr eaLnBrk="1" hangingPunct="1"/>
            <a:r>
              <a:rPr lang="en-US" sz="4000" dirty="0"/>
              <a:t>Presentation Summary</a:t>
            </a:r>
          </a:p>
        </p:txBody>
      </p:sp>
      <p:sp>
        <p:nvSpPr>
          <p:cNvPr id="6150" name="Rectangle 3"/>
          <p:cNvSpPr>
            <a:spLocks noGrp="1" noChangeArrowheads="1"/>
          </p:cNvSpPr>
          <p:nvPr>
            <p:ph idx="1"/>
          </p:nvPr>
        </p:nvSpPr>
        <p:spPr>
          <a:xfrm>
            <a:off x="1716217" y="1390457"/>
            <a:ext cx="5562600" cy="4972451"/>
          </a:xfrm>
        </p:spPr>
        <p:txBody>
          <a:bodyPr>
            <a:normAutofit/>
          </a:bodyPr>
          <a:lstStyle/>
          <a:p>
            <a:pPr marL="0" indent="0" eaLnBrk="1" hangingPunct="1">
              <a:lnSpc>
                <a:spcPct val="90000"/>
              </a:lnSpc>
              <a:spcAft>
                <a:spcPts val="600"/>
              </a:spcAft>
              <a:buClr>
                <a:schemeClr val="tx2"/>
              </a:buClr>
              <a:buNone/>
            </a:pPr>
            <a:r>
              <a:rPr lang="en-US" sz="2200" dirty="0"/>
              <a:t>Motivation for student ballooning programs</a:t>
            </a:r>
          </a:p>
          <a:p>
            <a:pPr marL="0" indent="0" eaLnBrk="1" hangingPunct="1">
              <a:lnSpc>
                <a:spcPct val="90000"/>
              </a:lnSpc>
              <a:spcAft>
                <a:spcPts val="600"/>
              </a:spcAft>
              <a:buClr>
                <a:schemeClr val="tx2"/>
              </a:buClr>
              <a:buNone/>
            </a:pPr>
            <a:r>
              <a:rPr lang="en-US" sz="2200" dirty="0"/>
              <a:t>Overview and goals of the Louisiana Aerospace Catalyst Experiences for Students (LaACES)</a:t>
            </a:r>
          </a:p>
          <a:p>
            <a:pPr marL="0" indent="0" eaLnBrk="1" hangingPunct="1">
              <a:lnSpc>
                <a:spcPct val="90000"/>
              </a:lnSpc>
              <a:spcAft>
                <a:spcPts val="600"/>
              </a:spcAft>
              <a:buClr>
                <a:schemeClr val="tx2"/>
              </a:buClr>
              <a:buNone/>
            </a:pPr>
            <a:r>
              <a:rPr lang="en-US" sz="2200" dirty="0"/>
              <a:t>The Student Ballooning Course (SBC) for entry level students</a:t>
            </a:r>
          </a:p>
          <a:p>
            <a:pPr marL="0" indent="0" eaLnBrk="1" hangingPunct="1">
              <a:lnSpc>
                <a:spcPct val="90000"/>
              </a:lnSpc>
              <a:spcAft>
                <a:spcPts val="600"/>
              </a:spcAft>
              <a:buClr>
                <a:schemeClr val="tx2"/>
              </a:buClr>
              <a:buNone/>
            </a:pPr>
            <a:r>
              <a:rPr lang="en-US" sz="2200" dirty="0"/>
              <a:t>A typical </a:t>
            </a:r>
            <a:r>
              <a:rPr lang="en-US" sz="2200" dirty="0" err="1"/>
              <a:t>LaACES</a:t>
            </a:r>
            <a:r>
              <a:rPr lang="en-US" sz="2200" dirty="0"/>
              <a:t> sounding balloon flight</a:t>
            </a:r>
          </a:p>
          <a:p>
            <a:pPr marL="0" indent="0" eaLnBrk="1" hangingPunct="1">
              <a:lnSpc>
                <a:spcPct val="90000"/>
              </a:lnSpc>
              <a:spcAft>
                <a:spcPts val="600"/>
              </a:spcAft>
              <a:buClr>
                <a:schemeClr val="tx2"/>
              </a:buClr>
              <a:buNone/>
            </a:pPr>
            <a:r>
              <a:rPr lang="en-US" sz="2200" dirty="0"/>
              <a:t>Progressing to the next level - the High Altitude Student Platform (HASP)</a:t>
            </a:r>
          </a:p>
          <a:p>
            <a:pPr marL="0" indent="0" eaLnBrk="1" hangingPunct="1">
              <a:lnSpc>
                <a:spcPct val="90000"/>
              </a:lnSpc>
              <a:spcAft>
                <a:spcPts val="600"/>
              </a:spcAft>
              <a:buClr>
                <a:schemeClr val="tx2"/>
              </a:buClr>
              <a:buNone/>
            </a:pPr>
            <a:r>
              <a:rPr lang="en-US" sz="2200" dirty="0"/>
              <a:t>The history of HASP flights</a:t>
            </a:r>
          </a:p>
          <a:p>
            <a:pPr marL="0" indent="0" eaLnBrk="1" hangingPunct="1">
              <a:lnSpc>
                <a:spcPct val="90000"/>
              </a:lnSpc>
              <a:spcAft>
                <a:spcPts val="600"/>
              </a:spcAft>
              <a:buClr>
                <a:schemeClr val="tx2"/>
              </a:buClr>
              <a:buNone/>
            </a:pPr>
            <a:r>
              <a:rPr lang="en-US" sz="2200" dirty="0"/>
              <a:t>Outcomes for the HASP student payloads</a:t>
            </a:r>
          </a:p>
          <a:p>
            <a:pPr marL="0" indent="0" eaLnBrk="1" hangingPunct="1">
              <a:lnSpc>
                <a:spcPct val="90000"/>
              </a:lnSpc>
              <a:spcAft>
                <a:spcPts val="600"/>
              </a:spcAft>
              <a:buClr>
                <a:schemeClr val="tx2"/>
              </a:buClr>
              <a:buNone/>
            </a:pPr>
            <a:r>
              <a:rPr lang="en-US" sz="2200" dirty="0"/>
              <a:t>Conclusions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640" y="1456119"/>
            <a:ext cx="1299349" cy="2953447"/>
          </a:xfrm>
          <a:prstGeom prst="rect">
            <a:avLst/>
          </a:prstGeom>
        </p:spPr>
      </p:pic>
      <p:pic>
        <p:nvPicPr>
          <p:cNvPr id="8" name="Picture 7" descr="Description: HASP2009_Climb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6570" y="1456118"/>
            <a:ext cx="1388792" cy="2953448"/>
          </a:xfrm>
          <a:prstGeom prst="rect">
            <a:avLst/>
          </a:prstGeom>
          <a:noFill/>
          <a:ln>
            <a:noFill/>
          </a:ln>
        </p:spPr>
      </p:pic>
      <p:sp>
        <p:nvSpPr>
          <p:cNvPr id="6" name="Text Box 6"/>
          <p:cNvSpPr txBox="1">
            <a:spLocks noChangeArrowheads="1"/>
          </p:cNvSpPr>
          <p:nvPr/>
        </p:nvSpPr>
        <p:spPr bwMode="auto">
          <a:xfrm>
            <a:off x="172054" y="4542745"/>
            <a:ext cx="14965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00" dirty="0"/>
              <a:t>An entry level sounding balloon launch including multiple student payload, tracking radio beacon, and a parachute for recovery. The total suspended weight is less that 5.5 kg. Flight time is about 2 hours and peak altitude is about 30 km.</a:t>
            </a:r>
          </a:p>
        </p:txBody>
      </p:sp>
      <p:sp>
        <p:nvSpPr>
          <p:cNvPr id="7" name="Text Box 6"/>
          <p:cNvSpPr txBox="1">
            <a:spLocks noChangeArrowheads="1"/>
          </p:cNvSpPr>
          <p:nvPr/>
        </p:nvSpPr>
        <p:spPr bwMode="auto">
          <a:xfrm>
            <a:off x="7294784" y="4542745"/>
            <a:ext cx="14965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00" dirty="0"/>
              <a:t>The advanced High Altitude Student Platform on climb out. HASP can carry over 100 kg of student payloads, with power and telemetry support, to an altitude in excess of 36 km, for an average of 13 hours at float.</a:t>
            </a:r>
          </a:p>
        </p:txBody>
      </p:sp>
      <p:sp>
        <p:nvSpPr>
          <p:cNvPr id="3" name="Date Placeholder 2"/>
          <p:cNvSpPr>
            <a:spLocks noGrp="1"/>
          </p:cNvSpPr>
          <p:nvPr>
            <p:ph type="dt" sz="half" idx="10"/>
          </p:nvPr>
        </p:nvSpPr>
        <p:spPr/>
        <p:txBody>
          <a:bodyPr/>
          <a:lstStyle/>
          <a:p>
            <a:pPr>
              <a:defRPr/>
            </a:pPr>
            <a:r>
              <a:rPr lang="en-US"/>
              <a:t>12/22/2020a</a:t>
            </a:r>
          </a:p>
        </p:txBody>
      </p:sp>
      <p:sp>
        <p:nvSpPr>
          <p:cNvPr id="4" name="Footer Placeholder 3"/>
          <p:cNvSpPr>
            <a:spLocks noGrp="1"/>
          </p:cNvSpPr>
          <p:nvPr>
            <p:ph type="ftr" sz="quarter" idx="11"/>
          </p:nvPr>
        </p:nvSpPr>
        <p:spPr/>
        <p:txBody>
          <a:bodyPr/>
          <a:lstStyle/>
          <a:p>
            <a:pPr>
              <a:defRPr/>
            </a:pPr>
            <a:r>
              <a:rPr lang="en-US"/>
              <a:t>COSPAR 2021 - PSB.1-0014-21</a:t>
            </a:r>
          </a:p>
        </p:txBody>
      </p:sp>
      <p:sp>
        <p:nvSpPr>
          <p:cNvPr id="5" name="Slide Number Placeholder 4"/>
          <p:cNvSpPr>
            <a:spLocks noGrp="1"/>
          </p:cNvSpPr>
          <p:nvPr>
            <p:ph type="sldNum" sz="quarter" idx="12"/>
          </p:nvPr>
        </p:nvSpPr>
        <p:spPr/>
        <p:txBody>
          <a:bodyPr/>
          <a:lstStyle/>
          <a:p>
            <a:pPr>
              <a:defRPr/>
            </a:pPr>
            <a:fld id="{B88D4578-262C-4B19-92D6-948E2D49FC76}"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55" y="365127"/>
            <a:ext cx="6490445" cy="1039333"/>
          </a:xfrm>
        </p:spPr>
        <p:txBody>
          <a:bodyPr>
            <a:noAutofit/>
          </a:bodyPr>
          <a:lstStyle/>
          <a:p>
            <a:pPr algn="ctr"/>
            <a:r>
              <a:rPr lang="en-US" sz="3600" dirty="0" err="1"/>
              <a:t>LaACES</a:t>
            </a:r>
            <a:r>
              <a:rPr lang="en-US" sz="3600" dirty="0"/>
              <a:t> is always fun plus you end up learning something</a:t>
            </a:r>
          </a:p>
        </p:txBody>
      </p:sp>
      <p:sp>
        <p:nvSpPr>
          <p:cNvPr id="3" name="Date Placeholder 2"/>
          <p:cNvSpPr>
            <a:spLocks noGrp="1"/>
          </p:cNvSpPr>
          <p:nvPr>
            <p:ph type="dt" sz="half" idx="10"/>
          </p:nvPr>
        </p:nvSpPr>
        <p:spPr/>
        <p:txBody>
          <a:bodyPr/>
          <a:lstStyle/>
          <a:p>
            <a:r>
              <a:rPr lang="en-US"/>
              <a:t>12/22/2020a</a:t>
            </a:r>
          </a:p>
        </p:txBody>
      </p:sp>
      <p:sp>
        <p:nvSpPr>
          <p:cNvPr id="4" name="Footer Placeholder 3"/>
          <p:cNvSpPr>
            <a:spLocks noGrp="1"/>
          </p:cNvSpPr>
          <p:nvPr>
            <p:ph type="ftr" sz="quarter" idx="11"/>
          </p:nvPr>
        </p:nvSpPr>
        <p:spPr/>
        <p:txBody>
          <a:bodyPr/>
          <a:lstStyle/>
          <a:p>
            <a:r>
              <a:rPr lang="en-US"/>
              <a:t>COSPAR 2021 - PSB.1-0014-21</a:t>
            </a:r>
          </a:p>
        </p:txBody>
      </p:sp>
      <p:sp>
        <p:nvSpPr>
          <p:cNvPr id="6" name="Slide Number Placeholder 5"/>
          <p:cNvSpPr>
            <a:spLocks noGrp="1"/>
          </p:cNvSpPr>
          <p:nvPr>
            <p:ph type="sldNum" sz="quarter" idx="12"/>
          </p:nvPr>
        </p:nvSpPr>
        <p:spPr/>
        <p:txBody>
          <a:bodyPr/>
          <a:lstStyle/>
          <a:p>
            <a:fld id="{BD1FAA47-147E-406E-9D94-E124DA124B52}" type="slidenum">
              <a:rPr lang="en-US" smtClean="0"/>
              <a:t>20</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92" y="3916707"/>
            <a:ext cx="3211067" cy="213501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61" y="1600288"/>
            <a:ext cx="3228976" cy="186634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7459" y="1794948"/>
            <a:ext cx="2321245" cy="17409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46068" y="1882826"/>
            <a:ext cx="3384671" cy="253850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1540" y="3591164"/>
            <a:ext cx="4477665" cy="2786103"/>
          </a:xfrm>
          <a:prstGeom prst="rect">
            <a:avLst/>
          </a:prstGeom>
        </p:spPr>
      </p:pic>
    </p:spTree>
    <p:extLst>
      <p:ext uri="{BB962C8B-B14F-4D97-AF65-F5344CB8AC3E}">
        <p14:creationId xmlns:p14="http://schemas.microsoft.com/office/powerpoint/2010/main" val="74811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1143000" y="152400"/>
            <a:ext cx="7239000" cy="609600"/>
          </a:xfrm>
        </p:spPr>
        <p:txBody>
          <a:bodyPr/>
          <a:lstStyle/>
          <a:p>
            <a:r>
              <a:rPr lang="en-US" sz="2800" b="1" dirty="0"/>
              <a:t>HASP Launch Preparation</a:t>
            </a:r>
          </a:p>
        </p:txBody>
      </p:sp>
      <p:pic>
        <p:nvPicPr>
          <p:cNvPr id="86018" name="Picture 2" descr="HASP_moon_s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752600"/>
            <a:ext cx="2119313" cy="2265363"/>
          </a:xfrm>
          <a:prstGeom prst="rect">
            <a:avLst/>
          </a:prstGeom>
          <a:noFill/>
          <a:extLst>
            <a:ext uri="{909E8E84-426E-40DD-AFC4-6F175D3DCCD1}">
              <a14:hiddenFill xmlns:a14="http://schemas.microsoft.com/office/drawing/2010/main">
                <a:solidFill>
                  <a:srgbClr val="FFFFFF"/>
                </a:solidFill>
              </a14:hiddenFill>
            </a:ext>
          </a:extLst>
        </p:spPr>
      </p:pic>
      <p:pic>
        <p:nvPicPr>
          <p:cNvPr id="86019" name="Picture 3" descr="HASP08_Launch_rea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8763" y="3581400"/>
            <a:ext cx="2382837" cy="2325688"/>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descr="Attaching_the_ballo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038600"/>
            <a:ext cx="2819400" cy="2112963"/>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descr="Starting_the_UMES_pay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838200"/>
            <a:ext cx="2112963"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descr="Pre-dawn_read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352800"/>
            <a:ext cx="177006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6024" name="Picture 8" descr="HASP_rollou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219200"/>
            <a:ext cx="2057400" cy="1931988"/>
          </a:xfrm>
          <a:prstGeom prst="rect">
            <a:avLst/>
          </a:prstGeom>
          <a:noFill/>
          <a:extLst>
            <a:ext uri="{909E8E84-426E-40DD-AFC4-6F175D3DCCD1}">
              <a14:hiddenFill xmlns:a14="http://schemas.microsoft.com/office/drawing/2010/main">
                <a:solidFill>
                  <a:srgbClr val="FFFFFF"/>
                </a:solidFill>
              </a14:hiddenFill>
            </a:ext>
          </a:extLst>
        </p:spPr>
      </p:pic>
      <p:pic>
        <p:nvPicPr>
          <p:cNvPr id="86025" name="Picture 9" descr="Filling_the_ballo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0681" y="694564"/>
            <a:ext cx="177006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6026" name="Picture 10" descr="HASP_sun_ris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0488" y="3962400"/>
            <a:ext cx="153511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6027" name="Picture 11" descr="HASP08_participa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413" y="2514600"/>
            <a:ext cx="3176587"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a:t>12/22/2020a</a:t>
            </a:r>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B88D4578-262C-4B19-92D6-948E2D49FC76}" type="slidenum">
              <a:rPr lang="en-US" smtClean="0"/>
              <a:pPr>
                <a:defRPr/>
              </a:pPr>
              <a:t>21</a:t>
            </a:fld>
            <a:endParaRPr lang="en-US"/>
          </a:p>
        </p:txBody>
      </p:sp>
    </p:spTree>
    <p:extLst>
      <p:ext uri="{BB962C8B-B14F-4D97-AF65-F5344CB8AC3E}">
        <p14:creationId xmlns:p14="http://schemas.microsoft.com/office/powerpoint/2010/main" val="1363943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54987"/>
            <a:ext cx="8686800" cy="4598213"/>
          </a:xfrm>
          <a:prstGeom prst="rect">
            <a:avLst/>
          </a:prstGeom>
        </p:spPr>
      </p:pic>
      <p:sp>
        <p:nvSpPr>
          <p:cNvPr id="6" name="Rectangle 2"/>
          <p:cNvSpPr txBox="1">
            <a:spLocks noChangeArrowheads="1"/>
          </p:cNvSpPr>
          <p:nvPr/>
        </p:nvSpPr>
        <p:spPr>
          <a:xfrm>
            <a:off x="990600" y="152400"/>
            <a:ext cx="7467600" cy="641982"/>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US" sz="2800" b="1" dirty="0">
                <a:latin typeface="Times New Roman" panose="02020603050405020304" pitchFamily="18" charset="0"/>
                <a:cs typeface="Times New Roman" panose="02020603050405020304" pitchFamily="18" charset="0"/>
              </a:rPr>
              <a:t>HASP 2018 Payloads and Student Teams</a:t>
            </a:r>
          </a:p>
          <a:p>
            <a:endParaRPr lang="en-US" sz="28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297" y="920252"/>
            <a:ext cx="4047103" cy="2514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920252"/>
            <a:ext cx="4090998" cy="25146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950" y="2619108"/>
            <a:ext cx="3644900" cy="2378905"/>
          </a:xfrm>
          <a:prstGeom prst="rect">
            <a:avLst/>
          </a:prstGeom>
        </p:spPr>
      </p:pic>
      <p:sp>
        <p:nvSpPr>
          <p:cNvPr id="2" name="Date Placeholder 1"/>
          <p:cNvSpPr>
            <a:spLocks noGrp="1"/>
          </p:cNvSpPr>
          <p:nvPr>
            <p:ph type="dt" sz="half" idx="10"/>
          </p:nvPr>
        </p:nvSpPr>
        <p:spPr/>
        <p:txBody>
          <a:bodyPr/>
          <a:lstStyle/>
          <a:p>
            <a:pPr>
              <a:defRPr/>
            </a:pPr>
            <a:r>
              <a:rPr lang="en-US"/>
              <a:t>12/22/2020a</a:t>
            </a:r>
            <a:endParaRPr lang="en-US" dirty="0"/>
          </a:p>
        </p:txBody>
      </p:sp>
      <p:sp>
        <p:nvSpPr>
          <p:cNvPr id="3" name="Footer Placeholder 2"/>
          <p:cNvSpPr>
            <a:spLocks noGrp="1"/>
          </p:cNvSpPr>
          <p:nvPr>
            <p:ph type="ftr" sz="quarter" idx="11"/>
          </p:nvPr>
        </p:nvSpPr>
        <p:spPr/>
        <p:txBody>
          <a:bodyPr/>
          <a:lstStyle/>
          <a:p>
            <a:pPr>
              <a:defRPr/>
            </a:pPr>
            <a:r>
              <a:rPr lang="en-US"/>
              <a:t>COSPAR 2021 - PSB.1-0014-21</a:t>
            </a:r>
          </a:p>
        </p:txBody>
      </p:sp>
      <p:sp>
        <p:nvSpPr>
          <p:cNvPr id="4" name="Slide Number Placeholder 3"/>
          <p:cNvSpPr>
            <a:spLocks noGrp="1"/>
          </p:cNvSpPr>
          <p:nvPr>
            <p:ph type="sldNum" sz="quarter" idx="12"/>
          </p:nvPr>
        </p:nvSpPr>
        <p:spPr/>
        <p:txBody>
          <a:bodyPr/>
          <a:lstStyle/>
          <a:p>
            <a:pPr>
              <a:defRPr/>
            </a:pPr>
            <a:fld id="{D9CA004B-ED61-4639-85DD-00DD5F93475E}" type="slidenum">
              <a:rPr lang="en-US" smtClean="0"/>
              <a:pPr>
                <a:defRPr/>
              </a:pPr>
              <a:t>22</a:t>
            </a:fld>
            <a:endParaRPr lang="en-US"/>
          </a:p>
        </p:txBody>
      </p:sp>
    </p:spTree>
    <p:extLst>
      <p:ext uri="{BB962C8B-B14F-4D97-AF65-F5344CB8AC3E}">
        <p14:creationId xmlns:p14="http://schemas.microsoft.com/office/powerpoint/2010/main" val="182952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143000" y="327025"/>
            <a:ext cx="6705600" cy="609600"/>
          </a:xfrm>
        </p:spPr>
        <p:txBody>
          <a:bodyPr/>
          <a:lstStyle/>
          <a:p>
            <a:pPr algn="ctr"/>
            <a:r>
              <a:rPr lang="en-US" altLang="en-US" sz="3200" dirty="0"/>
              <a:t>Total Eclipse April 8, 2024</a:t>
            </a:r>
          </a:p>
        </p:txBody>
      </p:sp>
      <p:sp>
        <p:nvSpPr>
          <p:cNvPr id="7174" name="Rectangle 3"/>
          <p:cNvSpPr>
            <a:spLocks noGrp="1" noChangeArrowheads="1"/>
          </p:cNvSpPr>
          <p:nvPr>
            <p:ph idx="1"/>
          </p:nvPr>
        </p:nvSpPr>
        <p:spPr>
          <a:xfrm>
            <a:off x="228600" y="1295400"/>
            <a:ext cx="8686800" cy="2209800"/>
          </a:xfrm>
        </p:spPr>
        <p:txBody>
          <a:bodyPr>
            <a:normAutofit/>
          </a:bodyPr>
          <a:lstStyle/>
          <a:p>
            <a:pPr>
              <a:lnSpc>
                <a:spcPct val="80000"/>
              </a:lnSpc>
              <a:spcBef>
                <a:spcPct val="35000"/>
              </a:spcBef>
            </a:pPr>
            <a:r>
              <a:rPr lang="en-US" altLang="en-US" sz="2400" dirty="0" err="1"/>
              <a:t>LaSPACE</a:t>
            </a:r>
            <a:r>
              <a:rPr lang="en-US" altLang="en-US" sz="2400" dirty="0"/>
              <a:t> will be leading a group of student teams during the national balloon flight for the April 8, 2024 total solar eclipse</a:t>
            </a:r>
          </a:p>
          <a:p>
            <a:pPr>
              <a:lnSpc>
                <a:spcPct val="80000"/>
              </a:lnSpc>
              <a:spcBef>
                <a:spcPct val="35000"/>
              </a:spcBef>
            </a:pPr>
            <a:r>
              <a:rPr lang="en-US" altLang="en-US" sz="2400" dirty="0"/>
              <a:t>Our effort will include a “practice flight” during the October 14, 2023 annular solar eclipse</a:t>
            </a:r>
          </a:p>
          <a:p>
            <a:pPr>
              <a:lnSpc>
                <a:spcPct val="80000"/>
              </a:lnSpc>
              <a:spcBef>
                <a:spcPct val="35000"/>
              </a:spcBef>
            </a:pPr>
            <a:r>
              <a:rPr lang="en-US" altLang="en-US" sz="2400" dirty="0"/>
              <a:t>As we did for the 2017 solar eclipse, we will hold a competition during </a:t>
            </a:r>
            <a:r>
              <a:rPr lang="en-US" altLang="en-US" sz="2400" dirty="0" err="1"/>
              <a:t>LaACES</a:t>
            </a:r>
            <a:r>
              <a:rPr lang="en-US" altLang="en-US" sz="2400" dirty="0"/>
              <a:t> 2022-2023 for “solar eclipse” student payloads</a:t>
            </a:r>
          </a:p>
        </p:txBody>
      </p:sp>
      <p:sp>
        <p:nvSpPr>
          <p:cNvPr id="7170" name="Date Placeholder 3"/>
          <p:cNvSpPr>
            <a:spLocks noGrp="1"/>
          </p:cNvSpPr>
          <p:nvPr>
            <p:ph type="dt" sz="half" idx="10"/>
          </p:nvPr>
        </p:nvSpPr>
        <p:spPr>
          <a:xfrm>
            <a:off x="62865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12/22/2020a</a:t>
            </a:r>
            <a:endParaRPr lang="en-US" altLang="en-US" sz="1400" dirty="0"/>
          </a:p>
        </p:txBody>
      </p:sp>
      <p:sp>
        <p:nvSpPr>
          <p:cNvPr id="7171"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COSPAR 2021 - PSB.1-0014-21</a:t>
            </a:r>
            <a:endParaRPr lang="en-US" altLang="en-US" sz="1400" dirty="0"/>
          </a:p>
        </p:txBody>
      </p:sp>
      <p:sp>
        <p:nvSpPr>
          <p:cNvPr id="7172"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53719D-2334-48FF-8CFE-00FB52EB5B58}" type="slidenum">
              <a:rPr lang="en-US" altLang="en-US" sz="1400"/>
              <a:pPr>
                <a:spcBef>
                  <a:spcPct val="0"/>
                </a:spcBef>
                <a:buFontTx/>
                <a:buNone/>
              </a:pPr>
              <a:t>23</a:t>
            </a:fld>
            <a:endParaRPr lang="en-US" altLang="en-US" sz="14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620844"/>
            <a:ext cx="4343400" cy="27355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20844"/>
            <a:ext cx="4343400" cy="2735506"/>
          </a:xfrm>
          <a:prstGeom prst="rect">
            <a:avLst/>
          </a:prstGeom>
        </p:spPr>
      </p:pic>
    </p:spTree>
    <p:extLst>
      <p:ext uri="{BB962C8B-B14F-4D97-AF65-F5344CB8AC3E}">
        <p14:creationId xmlns:p14="http://schemas.microsoft.com/office/powerpoint/2010/main" val="103921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221621" y="328396"/>
            <a:ext cx="6682470" cy="609600"/>
          </a:xfrm>
        </p:spPr>
        <p:txBody>
          <a:bodyPr>
            <a:normAutofit fontScale="90000"/>
          </a:bodyPr>
          <a:lstStyle/>
          <a:p>
            <a:pPr eaLnBrk="1" hangingPunct="1"/>
            <a:r>
              <a:rPr lang="en-US" sz="4000" dirty="0"/>
              <a:t>Motivation and Approach</a:t>
            </a:r>
          </a:p>
        </p:txBody>
      </p:sp>
      <p:sp>
        <p:nvSpPr>
          <p:cNvPr id="6150" name="Rectangle 3"/>
          <p:cNvSpPr>
            <a:spLocks noGrp="1" noChangeArrowheads="1"/>
          </p:cNvSpPr>
          <p:nvPr>
            <p:ph idx="1"/>
          </p:nvPr>
        </p:nvSpPr>
        <p:spPr>
          <a:xfrm>
            <a:off x="276575" y="1282444"/>
            <a:ext cx="8238775" cy="1324156"/>
          </a:xfrm>
        </p:spPr>
        <p:txBody>
          <a:bodyPr>
            <a:normAutofit/>
          </a:bodyPr>
          <a:lstStyle/>
          <a:p>
            <a:pPr eaLnBrk="1" hangingPunct="1">
              <a:lnSpc>
                <a:spcPct val="90000"/>
              </a:lnSpc>
              <a:spcBef>
                <a:spcPts val="0"/>
              </a:spcBef>
              <a:buClr>
                <a:schemeClr val="tx2"/>
              </a:buClr>
            </a:pPr>
            <a:r>
              <a:rPr lang="en-US" sz="2000" dirty="0"/>
              <a:t>There is a declining number of students entering the workforce as engineers and scientists and there is a need for STEM literacy and experiential activities to prepare the next generation technology workforce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060" y="2242154"/>
            <a:ext cx="2192272" cy="2838261"/>
          </a:xfrm>
          <a:prstGeom prst="rect">
            <a:avLst/>
          </a:prstGeom>
        </p:spPr>
      </p:pic>
      <p:sp>
        <p:nvSpPr>
          <p:cNvPr id="3" name="Date Placeholder 2"/>
          <p:cNvSpPr>
            <a:spLocks noGrp="1"/>
          </p:cNvSpPr>
          <p:nvPr>
            <p:ph type="dt" sz="half" idx="10"/>
          </p:nvPr>
        </p:nvSpPr>
        <p:spPr/>
        <p:txBody>
          <a:bodyPr/>
          <a:lstStyle/>
          <a:p>
            <a:pPr>
              <a:defRPr/>
            </a:pPr>
            <a:r>
              <a:rPr lang="en-US"/>
              <a:t>12/22/2020a</a:t>
            </a:r>
          </a:p>
        </p:txBody>
      </p:sp>
      <p:sp>
        <p:nvSpPr>
          <p:cNvPr id="4" name="Footer Placeholder 3"/>
          <p:cNvSpPr>
            <a:spLocks noGrp="1"/>
          </p:cNvSpPr>
          <p:nvPr>
            <p:ph type="ftr" sz="quarter" idx="11"/>
          </p:nvPr>
        </p:nvSpPr>
        <p:spPr/>
        <p:txBody>
          <a:bodyPr/>
          <a:lstStyle/>
          <a:p>
            <a:pPr>
              <a:defRPr/>
            </a:pPr>
            <a:r>
              <a:rPr lang="en-US" dirty="0"/>
              <a:t>COSPAR 2021 - PSB.1-0014-21</a:t>
            </a:r>
          </a:p>
        </p:txBody>
      </p:sp>
      <p:sp>
        <p:nvSpPr>
          <p:cNvPr id="5" name="Slide Number Placeholder 4"/>
          <p:cNvSpPr>
            <a:spLocks noGrp="1"/>
          </p:cNvSpPr>
          <p:nvPr>
            <p:ph type="sldNum" sz="quarter" idx="12"/>
          </p:nvPr>
        </p:nvSpPr>
        <p:spPr/>
        <p:txBody>
          <a:bodyPr/>
          <a:lstStyle/>
          <a:p>
            <a:pPr>
              <a:defRPr/>
            </a:pPr>
            <a:fld id="{B88D4578-262C-4B19-92D6-948E2D49FC76}" type="slidenum">
              <a:rPr lang="en-US" smtClean="0"/>
              <a:pPr>
                <a:defRPr/>
              </a:pPr>
              <a:t>3</a:t>
            </a:fld>
            <a:endParaRPr lang="en-US"/>
          </a:p>
        </p:txBody>
      </p:sp>
      <p:sp>
        <p:nvSpPr>
          <p:cNvPr id="8" name="Rectangle 3"/>
          <p:cNvSpPr txBox="1">
            <a:spLocks noChangeArrowheads="1"/>
          </p:cNvSpPr>
          <p:nvPr/>
        </p:nvSpPr>
        <p:spPr>
          <a:xfrm>
            <a:off x="270640" y="5095836"/>
            <a:ext cx="8375478" cy="1051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tx2"/>
              </a:buClr>
            </a:pPr>
            <a:r>
              <a:rPr lang="en-US" sz="2000" dirty="0"/>
              <a:t>We have developed a two phase student ballooning program</a:t>
            </a:r>
          </a:p>
          <a:p>
            <a:pPr lvl="1">
              <a:spcBef>
                <a:spcPts val="600"/>
              </a:spcBef>
              <a:buClr>
                <a:schemeClr val="tx2"/>
              </a:buClr>
            </a:pPr>
            <a:r>
              <a:rPr lang="en-US" sz="1800" dirty="0"/>
              <a:t>Entry level teaches basic technical, management, and communication skills</a:t>
            </a:r>
          </a:p>
          <a:p>
            <a:pPr lvl="1">
              <a:spcBef>
                <a:spcPts val="600"/>
              </a:spcBef>
              <a:buClr>
                <a:schemeClr val="tx2"/>
              </a:buClr>
            </a:pPr>
            <a:r>
              <a:rPr lang="en-US" sz="1800" dirty="0"/>
              <a:t>Advanced level adds complexity and simulates a space flight mission</a:t>
            </a:r>
          </a:p>
        </p:txBody>
      </p:sp>
      <p:sp>
        <p:nvSpPr>
          <p:cNvPr id="9" name="Rectangle 3"/>
          <p:cNvSpPr txBox="1">
            <a:spLocks noChangeArrowheads="1"/>
          </p:cNvSpPr>
          <p:nvPr/>
        </p:nvSpPr>
        <p:spPr>
          <a:xfrm>
            <a:off x="270640" y="2189948"/>
            <a:ext cx="6344940" cy="3138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tx2"/>
              </a:buClr>
            </a:pPr>
            <a:r>
              <a:rPr lang="en-US" sz="2000" dirty="0"/>
              <a:t>The U.S. National Science &amp; Technology Council Committee on STEM Education in 2018 identified encouraging transdisciplinary learning as a major NASA objective</a:t>
            </a:r>
          </a:p>
          <a:p>
            <a:pPr>
              <a:buClr>
                <a:schemeClr val="tx2"/>
              </a:buClr>
            </a:pPr>
            <a:r>
              <a:rPr lang="en-US" sz="2000" dirty="0"/>
              <a:t>The 2020-2024 NASA Science Mission Directorate strategic plan includes developing students and early career faculty using hands-on training</a:t>
            </a:r>
          </a:p>
          <a:p>
            <a:pPr>
              <a:buClr>
                <a:schemeClr val="tx2"/>
              </a:buClr>
            </a:pPr>
            <a:r>
              <a:rPr lang="en-US" sz="2000" dirty="0"/>
              <a:t>Balloon programs designed for university students provide a mechanism for addressing these issues  </a:t>
            </a:r>
          </a:p>
        </p:txBody>
      </p:sp>
    </p:spTree>
    <p:extLst>
      <p:ext uri="{BB962C8B-B14F-4D97-AF65-F5344CB8AC3E}">
        <p14:creationId xmlns:p14="http://schemas.microsoft.com/office/powerpoint/2010/main" val="124384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eaLnBrk="1" hangingPunct="1"/>
            <a:r>
              <a:rPr lang="en-US" sz="4000" dirty="0"/>
              <a:t>The Entry Level </a:t>
            </a:r>
            <a:r>
              <a:rPr lang="en-US" sz="4000" dirty="0" err="1"/>
              <a:t>LaACES</a:t>
            </a:r>
            <a:r>
              <a:rPr lang="en-US" sz="4000" dirty="0"/>
              <a:t> Program</a:t>
            </a:r>
          </a:p>
        </p:txBody>
      </p:sp>
      <p:sp>
        <p:nvSpPr>
          <p:cNvPr id="10246" name="Rectangle 3"/>
          <p:cNvSpPr>
            <a:spLocks noGrp="1" noChangeArrowheads="1"/>
          </p:cNvSpPr>
          <p:nvPr>
            <p:ph idx="1"/>
          </p:nvPr>
        </p:nvSpPr>
        <p:spPr>
          <a:xfrm>
            <a:off x="232236" y="1290923"/>
            <a:ext cx="6298420" cy="4788022"/>
          </a:xfrm>
        </p:spPr>
        <p:txBody>
          <a:bodyPr>
            <a:normAutofit/>
          </a:bodyPr>
          <a:lstStyle/>
          <a:p>
            <a:pPr marL="0" indent="0">
              <a:lnSpc>
                <a:spcPct val="100000"/>
              </a:lnSpc>
              <a:spcBef>
                <a:spcPts val="0"/>
              </a:spcBef>
              <a:buClr>
                <a:schemeClr val="tx2"/>
              </a:buClr>
              <a:buNone/>
            </a:pPr>
            <a:r>
              <a:rPr lang="en-US" sz="2200" dirty="0"/>
              <a:t>Louisiana Aerospace Catalyst Experiences for Students (</a:t>
            </a:r>
            <a:r>
              <a:rPr lang="en-US" sz="2200" dirty="0" err="1"/>
              <a:t>LaACES</a:t>
            </a:r>
            <a:r>
              <a:rPr lang="en-US" sz="2200" dirty="0"/>
              <a:t>) primary objectives</a:t>
            </a:r>
          </a:p>
          <a:p>
            <a:pPr marL="461963" indent="-285750">
              <a:lnSpc>
                <a:spcPct val="100000"/>
              </a:lnSpc>
              <a:spcBef>
                <a:spcPts val="1200"/>
              </a:spcBef>
              <a:buClr>
                <a:schemeClr val="tx2"/>
              </a:buClr>
            </a:pPr>
            <a:r>
              <a:rPr lang="en-US" sz="1800" dirty="0"/>
              <a:t>Provide university students with an authentic flight project experience not normally available through the classroom</a:t>
            </a:r>
          </a:p>
          <a:p>
            <a:pPr marL="461963" indent="-285750">
              <a:lnSpc>
                <a:spcPct val="100000"/>
              </a:lnSpc>
              <a:spcBef>
                <a:spcPts val="1200"/>
              </a:spcBef>
              <a:buClr>
                <a:schemeClr val="tx2"/>
              </a:buClr>
            </a:pPr>
            <a:r>
              <a:rPr lang="en-US" sz="1800" dirty="0"/>
              <a:t>Develop student skills in electronics, real-time programming, communication, and project management</a:t>
            </a:r>
          </a:p>
          <a:p>
            <a:pPr marL="461963" indent="-285750">
              <a:lnSpc>
                <a:spcPct val="100000"/>
              </a:lnSpc>
              <a:spcBef>
                <a:spcPts val="1200"/>
              </a:spcBef>
              <a:buClr>
                <a:schemeClr val="tx2"/>
              </a:buClr>
            </a:pPr>
            <a:r>
              <a:rPr lang="en-US" sz="1800" dirty="0"/>
              <a:t>Guide students to work in teams and to use acquired knowledge to create a science payload for balloon flight</a:t>
            </a:r>
          </a:p>
          <a:p>
            <a:pPr marL="461963" indent="-285750">
              <a:lnSpc>
                <a:spcPct val="100000"/>
              </a:lnSpc>
              <a:spcBef>
                <a:spcPts val="1200"/>
              </a:spcBef>
              <a:buClr>
                <a:schemeClr val="tx2"/>
              </a:buClr>
            </a:pPr>
            <a:r>
              <a:rPr lang="en-US" sz="1800" dirty="0"/>
              <a:t>Students communicate their progress through required documents and presentations on a milestone schedule</a:t>
            </a:r>
          </a:p>
          <a:p>
            <a:pPr marL="461963" indent="-285750">
              <a:lnSpc>
                <a:spcPct val="100000"/>
              </a:lnSpc>
              <a:spcBef>
                <a:spcPts val="1200"/>
              </a:spcBef>
              <a:buClr>
                <a:schemeClr val="tx2"/>
              </a:buClr>
            </a:pPr>
            <a:r>
              <a:rPr lang="en-US" sz="1800" dirty="0"/>
              <a:t>Conduct annual flight operations where approved student team payloads are flown on a latex sounding balloon to an altitude of ~30 km or the very “edge of space”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3743" y="3420015"/>
            <a:ext cx="2491621" cy="2428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105" y="1522157"/>
            <a:ext cx="2487260" cy="1676413"/>
          </a:xfrm>
          <a:prstGeom prst="rect">
            <a:avLst/>
          </a:prstGeom>
        </p:spPr>
      </p:pic>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4</a:t>
            </a:fld>
            <a:endParaRPr lang="en-US"/>
          </a:p>
        </p:txBody>
      </p:sp>
    </p:spTree>
    <p:extLst>
      <p:ext uri="{BB962C8B-B14F-4D97-AF65-F5344CB8AC3E}">
        <p14:creationId xmlns:p14="http://schemas.microsoft.com/office/powerpoint/2010/main" val="290143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92360" y="318195"/>
            <a:ext cx="6644066" cy="609600"/>
          </a:xfrm>
        </p:spPr>
        <p:txBody>
          <a:bodyPr>
            <a:normAutofit/>
          </a:bodyPr>
          <a:lstStyle/>
          <a:p>
            <a:pPr eaLnBrk="1" hangingPunct="1"/>
            <a:r>
              <a:rPr lang="en-US" sz="3600" dirty="0"/>
              <a:t>The </a:t>
            </a:r>
            <a:r>
              <a:rPr lang="en-US" sz="3600" dirty="0" err="1"/>
              <a:t>LaACES</a:t>
            </a:r>
            <a:r>
              <a:rPr lang="en-US" sz="3600" dirty="0"/>
              <a:t> Academic Year</a:t>
            </a:r>
          </a:p>
        </p:txBody>
      </p:sp>
      <p:sp>
        <p:nvSpPr>
          <p:cNvPr id="12294" name="Rectangle 3"/>
          <p:cNvSpPr>
            <a:spLocks noGrp="1" noChangeArrowheads="1"/>
          </p:cNvSpPr>
          <p:nvPr>
            <p:ph idx="1"/>
          </p:nvPr>
        </p:nvSpPr>
        <p:spPr>
          <a:xfrm>
            <a:off x="384047" y="1246409"/>
            <a:ext cx="4814675" cy="5109943"/>
          </a:xfrm>
        </p:spPr>
        <p:txBody>
          <a:bodyPr>
            <a:normAutofit/>
          </a:bodyPr>
          <a:lstStyle/>
          <a:p>
            <a:pPr marL="0" indent="0">
              <a:spcBef>
                <a:spcPts val="0"/>
              </a:spcBef>
              <a:buClr>
                <a:schemeClr val="tx2"/>
              </a:buClr>
              <a:buNone/>
            </a:pPr>
            <a:r>
              <a:rPr lang="en-US" sz="2200" dirty="0"/>
              <a:t>Developed the Student Ballooning Course (SBC) to guide training throughout the year</a:t>
            </a:r>
          </a:p>
          <a:p>
            <a:pPr marL="0" indent="0">
              <a:buClr>
                <a:schemeClr val="tx2"/>
              </a:buClr>
              <a:buNone/>
            </a:pPr>
            <a:r>
              <a:rPr lang="en-US" sz="2200" dirty="0"/>
              <a:t>First half year provides training in basic electronics, programming, and communication</a:t>
            </a:r>
          </a:p>
          <a:p>
            <a:pPr marL="228600" lvl="1" indent="0">
              <a:buClr>
                <a:schemeClr val="tx2"/>
              </a:buClr>
              <a:buNone/>
            </a:pPr>
            <a:r>
              <a:rPr lang="en-US" sz="1700" dirty="0"/>
              <a:t>~35 PowerPoint lectures covering the primary topics relevant to the program and ~30 hands-on activities that complement the lectures</a:t>
            </a:r>
          </a:p>
          <a:p>
            <a:pPr marL="0" indent="0" eaLnBrk="1" hangingPunct="1">
              <a:buClr>
                <a:schemeClr val="tx2"/>
              </a:buClr>
              <a:buNone/>
            </a:pPr>
            <a:r>
              <a:rPr lang="en-US" sz="2200" dirty="0"/>
              <a:t>Second half of year provides training in project management, team work, and payload development</a:t>
            </a:r>
          </a:p>
          <a:p>
            <a:pPr marL="0" indent="0" eaLnBrk="1" hangingPunct="1">
              <a:buClr>
                <a:schemeClr val="tx2"/>
              </a:buClr>
              <a:buNone/>
            </a:pPr>
            <a:r>
              <a:rPr lang="en-US" sz="2200" dirty="0"/>
              <a:t>End of year flight is supported by the NASA Columbia Scientific Balloon Facility in Palestine, Texas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897" y="1246410"/>
            <a:ext cx="3060838" cy="2416451"/>
          </a:xfrm>
          <a:prstGeom prst="rect">
            <a:avLst/>
          </a:prstGeom>
          <a:ln>
            <a:solidFill>
              <a:schemeClr val="tx1"/>
            </a:solidFill>
          </a:ln>
        </p:spPr>
      </p:pic>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5</a:t>
            </a:fld>
            <a:endParaRPr lang="en-US"/>
          </a:p>
        </p:txBody>
      </p:sp>
      <p:pic>
        <p:nvPicPr>
          <p:cNvPr id="9" name="Picture 9" descr="Payload_Mechanical_Inte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597" y="3679406"/>
            <a:ext cx="23574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6118973" y="1000189"/>
            <a:ext cx="19550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00" dirty="0"/>
              <a:t>Sample page from SBC lecture</a:t>
            </a:r>
          </a:p>
        </p:txBody>
      </p:sp>
      <p:sp>
        <p:nvSpPr>
          <p:cNvPr id="11" name="Text Box 6"/>
          <p:cNvSpPr txBox="1">
            <a:spLocks noChangeArrowheads="1"/>
          </p:cNvSpPr>
          <p:nvPr/>
        </p:nvSpPr>
        <p:spPr bwMode="auto">
          <a:xfrm>
            <a:off x="5890072" y="6178848"/>
            <a:ext cx="24128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00" dirty="0"/>
              <a:t>Example 500 gm </a:t>
            </a:r>
            <a:r>
              <a:rPr lang="en-US" altLang="en-US" sz="1000" dirty="0" err="1"/>
              <a:t>LaACES</a:t>
            </a:r>
            <a:r>
              <a:rPr lang="en-US" altLang="en-US" sz="1000" dirty="0"/>
              <a:t> student payload</a:t>
            </a:r>
          </a:p>
        </p:txBody>
      </p:sp>
    </p:spTree>
    <p:extLst>
      <p:ext uri="{BB962C8B-B14F-4D97-AF65-F5344CB8AC3E}">
        <p14:creationId xmlns:p14="http://schemas.microsoft.com/office/powerpoint/2010/main" val="282708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92360" y="318195"/>
            <a:ext cx="6644066" cy="609600"/>
          </a:xfrm>
        </p:spPr>
        <p:txBody>
          <a:bodyPr>
            <a:normAutofit fontScale="90000"/>
          </a:bodyPr>
          <a:lstStyle/>
          <a:p>
            <a:pPr eaLnBrk="1" hangingPunct="1"/>
            <a:r>
              <a:rPr lang="en-US" sz="3600" dirty="0"/>
              <a:t>Student Ballooning </a:t>
            </a:r>
            <a:r>
              <a:rPr lang="en-US" sz="4000" dirty="0"/>
              <a:t>Course</a:t>
            </a:r>
            <a:r>
              <a:rPr lang="en-US" sz="3600" dirty="0"/>
              <a:t> Materials</a:t>
            </a:r>
          </a:p>
        </p:txBody>
      </p:sp>
      <p:sp>
        <p:nvSpPr>
          <p:cNvPr id="12294" name="Rectangle 3"/>
          <p:cNvSpPr>
            <a:spLocks noGrp="1" noChangeArrowheads="1"/>
          </p:cNvSpPr>
          <p:nvPr>
            <p:ph idx="1"/>
          </p:nvPr>
        </p:nvSpPr>
        <p:spPr>
          <a:xfrm>
            <a:off x="424260" y="1147150"/>
            <a:ext cx="8450908" cy="400005"/>
          </a:xfrm>
        </p:spPr>
        <p:txBody>
          <a:bodyPr>
            <a:normAutofit fontScale="85000" lnSpcReduction="10000"/>
          </a:bodyPr>
          <a:lstStyle/>
          <a:p>
            <a:pPr marL="0" indent="0">
              <a:spcAft>
                <a:spcPts val="600"/>
              </a:spcAft>
              <a:buClr>
                <a:schemeClr val="tx2"/>
              </a:buClr>
              <a:buNone/>
            </a:pPr>
            <a:r>
              <a:rPr lang="en-US" sz="2200" dirty="0"/>
              <a:t>The complete SBC is online at </a:t>
            </a:r>
            <a:r>
              <a:rPr lang="en-US" sz="2200" dirty="0">
                <a:hlinkClick r:id="rId3"/>
              </a:rPr>
              <a:t>https://laspace.lsu.edu/laaces/student-balloon-course/</a:t>
            </a:r>
            <a:r>
              <a:rPr lang="en-US" sz="22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30" y="1547155"/>
            <a:ext cx="7389167" cy="4835044"/>
          </a:xfrm>
          <a:prstGeom prst="rect">
            <a:avLst/>
          </a:prstGeom>
          <a:ln>
            <a:solidFill>
              <a:schemeClr val="tx1"/>
            </a:solidFill>
          </a:ln>
        </p:spPr>
      </p:pic>
      <p:sp>
        <p:nvSpPr>
          <p:cNvPr id="5" name="Date Placeholder 4"/>
          <p:cNvSpPr>
            <a:spLocks noGrp="1"/>
          </p:cNvSpPr>
          <p:nvPr>
            <p:ph type="dt" sz="half" idx="10"/>
          </p:nvPr>
        </p:nvSpPr>
        <p:spPr/>
        <p:txBody>
          <a:bodyPr/>
          <a:lstStyle/>
          <a:p>
            <a:pPr>
              <a:defRPr/>
            </a:pPr>
            <a:r>
              <a:rPr lang="en-US"/>
              <a:t>12/22/2020a</a:t>
            </a:r>
          </a:p>
        </p:txBody>
      </p:sp>
      <p:sp>
        <p:nvSpPr>
          <p:cNvPr id="6" name="Footer Placeholder 5"/>
          <p:cNvSpPr>
            <a:spLocks noGrp="1"/>
          </p:cNvSpPr>
          <p:nvPr>
            <p:ph type="ftr" sz="quarter" idx="11"/>
          </p:nvPr>
        </p:nvSpPr>
        <p:spPr/>
        <p:txBody>
          <a:bodyPr/>
          <a:lstStyle/>
          <a:p>
            <a:pPr>
              <a:defRPr/>
            </a:pPr>
            <a:r>
              <a:rPr lang="en-US"/>
              <a:t>COSPAR 2021 - PSB.1-0014-21</a:t>
            </a:r>
          </a:p>
        </p:txBody>
      </p:sp>
      <p:sp>
        <p:nvSpPr>
          <p:cNvPr id="7" name="Slide Number Placeholder 6"/>
          <p:cNvSpPr>
            <a:spLocks noGrp="1"/>
          </p:cNvSpPr>
          <p:nvPr>
            <p:ph type="sldNum" sz="quarter" idx="12"/>
          </p:nvPr>
        </p:nvSpPr>
        <p:spPr/>
        <p:txBody>
          <a:bodyPr/>
          <a:lstStyle/>
          <a:p>
            <a:pPr>
              <a:defRPr/>
            </a:pPr>
            <a:fld id="{B88D4578-262C-4B19-92D6-948E2D49FC76}" type="slidenum">
              <a:rPr lang="en-US" smtClean="0"/>
              <a:pPr>
                <a:defRPr/>
              </a:pPr>
              <a:t>6</a:t>
            </a:fld>
            <a:endParaRPr lang="en-US"/>
          </a:p>
        </p:txBody>
      </p:sp>
    </p:spTree>
    <p:extLst>
      <p:ext uri="{BB962C8B-B14F-4D97-AF65-F5344CB8AC3E}">
        <p14:creationId xmlns:p14="http://schemas.microsoft.com/office/powerpoint/2010/main" val="429141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1115550" y="241995"/>
            <a:ext cx="6759280" cy="762000"/>
          </a:xfrm>
        </p:spPr>
        <p:txBody>
          <a:bodyPr>
            <a:normAutofit/>
          </a:bodyPr>
          <a:lstStyle/>
          <a:p>
            <a:pPr eaLnBrk="1" hangingPunct="1"/>
            <a:r>
              <a:rPr lang="en-US" altLang="en-US" sz="3600" dirty="0"/>
              <a:t>SBC Hardware Components</a:t>
            </a:r>
          </a:p>
        </p:txBody>
      </p:sp>
      <p:sp>
        <p:nvSpPr>
          <p:cNvPr id="1031" name="Rectangle 3"/>
          <p:cNvSpPr>
            <a:spLocks noGrp="1" noChangeArrowheads="1"/>
          </p:cNvSpPr>
          <p:nvPr>
            <p:ph idx="1"/>
          </p:nvPr>
        </p:nvSpPr>
        <p:spPr>
          <a:xfrm>
            <a:off x="2667000" y="1217980"/>
            <a:ext cx="6359980" cy="1558135"/>
          </a:xfrm>
        </p:spPr>
        <p:txBody>
          <a:bodyPr>
            <a:normAutofit/>
          </a:bodyPr>
          <a:lstStyle/>
          <a:p>
            <a:pPr eaLnBrk="1" hangingPunct="1">
              <a:lnSpc>
                <a:spcPct val="90000"/>
              </a:lnSpc>
              <a:buFontTx/>
              <a:buNone/>
            </a:pPr>
            <a:r>
              <a:rPr lang="en-US" altLang="en-US" sz="2000" b="1" dirty="0" err="1"/>
              <a:t>SkeeterSat</a:t>
            </a:r>
            <a:r>
              <a:rPr lang="en-US" altLang="en-US" sz="2000" dirty="0"/>
              <a:t> is an introductory circuit assembly activity where the output beep frequency is temperature dependent and the interval between beeps is light intensity dependent. Used to learn basic electronics, assembly, troubleshooting, calibration, and documentation.</a:t>
            </a:r>
          </a:p>
        </p:txBody>
      </p:sp>
      <p:pic>
        <p:nvPicPr>
          <p:cNvPr id="1032" name="Picture 4" descr="D:\LaACES\Presentations\SPS Zone 2005\Images\SkeeterSat_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54027"/>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7"/>
          <p:cNvSpPr>
            <a:spLocks noChangeArrowheads="1"/>
          </p:cNvSpPr>
          <p:nvPr/>
        </p:nvSpPr>
        <p:spPr bwMode="auto">
          <a:xfrm>
            <a:off x="257855" y="3018135"/>
            <a:ext cx="554219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a:t>Arduino Mega2560</a:t>
            </a:r>
            <a:r>
              <a:rPr lang="en-US" altLang="en-US" sz="2000" dirty="0"/>
              <a:t> is a powerful microcontroller with 54 digital I/O lines, 16 channels of 10-bit ADC, and plenty of memory for complex programs. Used for learning programming and as a payload controller.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90" y="2943258"/>
            <a:ext cx="2997395" cy="15226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74" y="4799840"/>
            <a:ext cx="1670603" cy="1317510"/>
          </a:xfrm>
          <a:prstGeom prst="rect">
            <a:avLst/>
          </a:prstGeom>
        </p:spPr>
      </p:pic>
      <p:sp>
        <p:nvSpPr>
          <p:cNvPr id="16" name="Rectangle 7"/>
          <p:cNvSpPr>
            <a:spLocks noChangeArrowheads="1"/>
          </p:cNvSpPr>
          <p:nvPr/>
        </p:nvSpPr>
        <p:spPr bwMode="auto">
          <a:xfrm>
            <a:off x="2078877" y="4746360"/>
            <a:ext cx="676550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err="1"/>
              <a:t>Adafruit</a:t>
            </a:r>
            <a:r>
              <a:rPr lang="en-US" altLang="en-US" sz="2000" b="1" dirty="0"/>
              <a:t> Ultimate GPS Logger </a:t>
            </a:r>
            <a:r>
              <a:rPr lang="en-US" altLang="en-US" sz="2000" dirty="0"/>
              <a:t>includes a GPS receiver (validated to at least 30 km), internal GPS antenna, external antenna socket, a battery backup coin cell holder, and a prototyping area. It interfaces with the Arduino Mega and is used for time stamping data and data logging.</a:t>
            </a:r>
          </a:p>
        </p:txBody>
      </p:sp>
      <p:sp>
        <p:nvSpPr>
          <p:cNvPr id="4" name="Date Placeholder 3"/>
          <p:cNvSpPr>
            <a:spLocks noGrp="1"/>
          </p:cNvSpPr>
          <p:nvPr>
            <p:ph type="dt" sz="half" idx="10"/>
          </p:nvPr>
        </p:nvSpPr>
        <p:spPr/>
        <p:txBody>
          <a:bodyPr/>
          <a:lstStyle/>
          <a:p>
            <a:pPr>
              <a:defRPr/>
            </a:pPr>
            <a:r>
              <a:rPr lang="en-US"/>
              <a:t>12/22/2020a</a:t>
            </a:r>
          </a:p>
        </p:txBody>
      </p:sp>
      <p:sp>
        <p:nvSpPr>
          <p:cNvPr id="5" name="Footer Placeholder 4"/>
          <p:cNvSpPr>
            <a:spLocks noGrp="1"/>
          </p:cNvSpPr>
          <p:nvPr>
            <p:ph type="ftr" sz="quarter" idx="11"/>
          </p:nvPr>
        </p:nvSpPr>
        <p:spPr/>
        <p:txBody>
          <a:bodyPr/>
          <a:lstStyle/>
          <a:p>
            <a:pPr>
              <a:defRPr/>
            </a:pPr>
            <a:r>
              <a:rPr lang="en-US"/>
              <a:t>COSPAR 2021 - PSB.1-0014-21</a:t>
            </a:r>
          </a:p>
        </p:txBody>
      </p:sp>
      <p:sp>
        <p:nvSpPr>
          <p:cNvPr id="6" name="Slide Number Placeholder 5"/>
          <p:cNvSpPr>
            <a:spLocks noGrp="1"/>
          </p:cNvSpPr>
          <p:nvPr>
            <p:ph type="sldNum" sz="quarter" idx="12"/>
          </p:nvPr>
        </p:nvSpPr>
        <p:spPr/>
        <p:txBody>
          <a:bodyPr/>
          <a:lstStyle/>
          <a:p>
            <a:pPr>
              <a:defRPr/>
            </a:pPr>
            <a:fld id="{B88D4578-262C-4B19-92D6-948E2D49FC76}" type="slidenum">
              <a:rPr lang="en-US" smtClean="0"/>
              <a:pPr>
                <a:defRPr/>
              </a:pPr>
              <a:t>7</a:t>
            </a:fld>
            <a:endParaRPr lang="en-US"/>
          </a:p>
        </p:txBody>
      </p:sp>
    </p:spTree>
    <p:extLst>
      <p:ext uri="{BB962C8B-B14F-4D97-AF65-F5344CB8AC3E}">
        <p14:creationId xmlns:p14="http://schemas.microsoft.com/office/powerpoint/2010/main" val="27001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1219200" y="288923"/>
            <a:ext cx="6705600" cy="609600"/>
          </a:xfrm>
        </p:spPr>
        <p:txBody>
          <a:bodyPr>
            <a:normAutofit/>
          </a:bodyPr>
          <a:lstStyle/>
          <a:p>
            <a:pPr eaLnBrk="1" hangingPunct="1"/>
            <a:r>
              <a:rPr lang="en-US" altLang="en-US" sz="3600" dirty="0" err="1"/>
              <a:t>MegaSat</a:t>
            </a:r>
            <a:r>
              <a:rPr lang="en-US" altLang="en-US" sz="3600" dirty="0"/>
              <a:t> Provides Core of Payload</a:t>
            </a:r>
          </a:p>
        </p:txBody>
      </p:sp>
      <p:sp>
        <p:nvSpPr>
          <p:cNvPr id="5126" name="Rectangle 3"/>
          <p:cNvSpPr>
            <a:spLocks noGrp="1" noChangeArrowheads="1"/>
          </p:cNvSpPr>
          <p:nvPr>
            <p:ph idx="1"/>
          </p:nvPr>
        </p:nvSpPr>
        <p:spPr>
          <a:xfrm>
            <a:off x="2689885" y="3403715"/>
            <a:ext cx="6228856" cy="754980"/>
          </a:xfrm>
        </p:spPr>
        <p:txBody>
          <a:bodyPr>
            <a:normAutofit/>
          </a:bodyPr>
          <a:lstStyle/>
          <a:p>
            <a:pPr marL="0" indent="0">
              <a:buNone/>
            </a:pPr>
            <a:r>
              <a:rPr lang="en-US" altLang="en-US" sz="2000" dirty="0"/>
              <a:t>The students assemble the </a:t>
            </a:r>
            <a:r>
              <a:rPr lang="en-US" altLang="en-US" sz="2000" dirty="0" err="1"/>
              <a:t>MegaSat</a:t>
            </a:r>
            <a:r>
              <a:rPr lang="en-US" altLang="en-US" sz="2000" dirty="0"/>
              <a:t> in the second half of the year and use it as the core of their payload</a:t>
            </a:r>
          </a:p>
        </p:txBody>
      </p:sp>
      <p:sp>
        <p:nvSpPr>
          <p:cNvPr id="5127" name="Text Box 6"/>
          <p:cNvSpPr txBox="1">
            <a:spLocks noChangeArrowheads="1"/>
          </p:cNvSpPr>
          <p:nvPr/>
        </p:nvSpPr>
        <p:spPr bwMode="auto">
          <a:xfrm>
            <a:off x="502162" y="3652450"/>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dirty="0" err="1"/>
              <a:t>LaACES</a:t>
            </a:r>
            <a:r>
              <a:rPr lang="en-US" altLang="en-US" sz="1000" dirty="0"/>
              <a:t> </a:t>
            </a:r>
            <a:r>
              <a:rPr lang="en-US" altLang="en-US" sz="1000" dirty="0" err="1"/>
              <a:t>MegaSat</a:t>
            </a:r>
            <a:r>
              <a:rPr lang="en-US" altLang="en-US" sz="1000" dirty="0"/>
              <a:t> payload stack</a:t>
            </a:r>
          </a:p>
        </p:txBody>
      </p:sp>
      <p:sp>
        <p:nvSpPr>
          <p:cNvPr id="5129" name="Rectangle 11"/>
          <p:cNvSpPr>
            <a:spLocks noChangeArrowheads="1"/>
          </p:cNvSpPr>
          <p:nvPr/>
        </p:nvSpPr>
        <p:spPr bwMode="auto">
          <a:xfrm>
            <a:off x="397988" y="4250056"/>
            <a:ext cx="8535481" cy="196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buNone/>
            </a:pPr>
            <a:r>
              <a:rPr lang="en-US" altLang="en-US" sz="2000" dirty="0"/>
              <a:t>Payload controller is the Arduino Mega</a:t>
            </a:r>
          </a:p>
          <a:p>
            <a:pPr marL="0" indent="0">
              <a:lnSpc>
                <a:spcPct val="90000"/>
              </a:lnSpc>
              <a:spcBef>
                <a:spcPts val="1000"/>
              </a:spcBef>
              <a:buNone/>
            </a:pPr>
            <a:r>
              <a:rPr lang="en-US" altLang="en-US" sz="2000" dirty="0"/>
              <a:t>The </a:t>
            </a:r>
            <a:r>
              <a:rPr lang="en-US" altLang="en-US" sz="2000" dirty="0" err="1"/>
              <a:t>Adafruit</a:t>
            </a:r>
            <a:r>
              <a:rPr lang="en-US" altLang="en-US" sz="2000" dirty="0"/>
              <a:t> Ultimate GPS Logger shield provides GPS data throughout the flight and enables recording data on a SD card</a:t>
            </a:r>
          </a:p>
          <a:p>
            <a:pPr marL="0" indent="0" eaLnBrk="1" hangingPunct="1">
              <a:lnSpc>
                <a:spcPct val="90000"/>
              </a:lnSpc>
              <a:spcBef>
                <a:spcPts val="1000"/>
              </a:spcBef>
              <a:buNone/>
            </a:pPr>
            <a:r>
              <a:rPr lang="en-US" altLang="en-US" sz="2000" dirty="0"/>
              <a:t>The prototype area on the </a:t>
            </a:r>
            <a:r>
              <a:rPr lang="en-US" altLang="en-US" sz="2000" dirty="0" err="1"/>
              <a:t>Adafruit</a:t>
            </a:r>
            <a:r>
              <a:rPr lang="en-US" altLang="en-US" sz="2000" dirty="0"/>
              <a:t> GPS shield or a separate proto-shield board can be used to interface with other sensors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74" y="1347956"/>
            <a:ext cx="2386576" cy="2197241"/>
          </a:xfrm>
          <a:prstGeom prst="rect">
            <a:avLst/>
          </a:prstGeom>
        </p:spPr>
      </p:pic>
      <p:sp>
        <p:nvSpPr>
          <p:cNvPr id="3" name="Date Placeholder 2"/>
          <p:cNvSpPr>
            <a:spLocks noGrp="1"/>
          </p:cNvSpPr>
          <p:nvPr>
            <p:ph type="dt" sz="half" idx="10"/>
          </p:nvPr>
        </p:nvSpPr>
        <p:spPr/>
        <p:txBody>
          <a:bodyPr/>
          <a:lstStyle/>
          <a:p>
            <a:pPr>
              <a:defRPr/>
            </a:pPr>
            <a:r>
              <a:rPr lang="en-US"/>
              <a:t>12/22/2020a</a:t>
            </a:r>
            <a:endParaRPr lang="en-US" dirty="0"/>
          </a:p>
        </p:txBody>
      </p:sp>
      <p:sp>
        <p:nvSpPr>
          <p:cNvPr id="4" name="Footer Placeholder 3"/>
          <p:cNvSpPr>
            <a:spLocks noGrp="1"/>
          </p:cNvSpPr>
          <p:nvPr>
            <p:ph type="ftr" sz="quarter" idx="11"/>
          </p:nvPr>
        </p:nvSpPr>
        <p:spPr/>
        <p:txBody>
          <a:bodyPr/>
          <a:lstStyle/>
          <a:p>
            <a:pPr>
              <a:defRPr/>
            </a:pPr>
            <a:r>
              <a:rPr lang="en-US"/>
              <a:t>COSPAR 2021 - PSB.1-0014-21</a:t>
            </a:r>
          </a:p>
        </p:txBody>
      </p:sp>
      <p:sp>
        <p:nvSpPr>
          <p:cNvPr id="5" name="Slide Number Placeholder 4"/>
          <p:cNvSpPr>
            <a:spLocks noGrp="1"/>
          </p:cNvSpPr>
          <p:nvPr>
            <p:ph type="sldNum" sz="quarter" idx="12"/>
          </p:nvPr>
        </p:nvSpPr>
        <p:spPr/>
        <p:txBody>
          <a:bodyPr/>
          <a:lstStyle/>
          <a:p>
            <a:pPr>
              <a:defRPr/>
            </a:pPr>
            <a:fld id="{B88D4578-262C-4B19-92D6-948E2D49FC76}" type="slidenum">
              <a:rPr lang="en-US" smtClean="0"/>
              <a:pPr>
                <a:defRPr/>
              </a:pPr>
              <a:t>8</a:t>
            </a:fld>
            <a:endParaRPr lang="en-US"/>
          </a:p>
        </p:txBody>
      </p:sp>
      <p:sp>
        <p:nvSpPr>
          <p:cNvPr id="10" name="Rectangle 7"/>
          <p:cNvSpPr>
            <a:spLocks noChangeArrowheads="1"/>
          </p:cNvSpPr>
          <p:nvPr/>
        </p:nvSpPr>
        <p:spPr bwMode="auto">
          <a:xfrm>
            <a:off x="2686050" y="1316725"/>
            <a:ext cx="6232691" cy="213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err="1"/>
              <a:t>MegaSat</a:t>
            </a:r>
            <a:r>
              <a:rPr lang="en-US" altLang="en-US" sz="2000" b="1" dirty="0"/>
              <a:t> </a:t>
            </a:r>
            <a:r>
              <a:rPr lang="en-US" altLang="en-US" sz="2000" dirty="0"/>
              <a:t>is a custom board developed at Louisiana State University to provide training in surface mount components. The </a:t>
            </a:r>
            <a:r>
              <a:rPr lang="en-US" altLang="en-US" sz="2000" dirty="0" err="1"/>
              <a:t>MegaSat</a:t>
            </a:r>
            <a:r>
              <a:rPr lang="en-US" altLang="en-US" sz="2000" dirty="0"/>
              <a:t> interfaces with a Arduino Mega includes two temperature sensors, one humidity sensor, one pressure sensor, a 3-axis accelerometer, a 3-axis gyroscope, and a real-time clock with backup battery </a:t>
            </a:r>
          </a:p>
        </p:txBody>
      </p:sp>
    </p:spTree>
    <p:extLst>
      <p:ext uri="{BB962C8B-B14F-4D97-AF65-F5344CB8AC3E}">
        <p14:creationId xmlns:p14="http://schemas.microsoft.com/office/powerpoint/2010/main" val="1387320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34" y="1745037"/>
            <a:ext cx="6457950" cy="3302165"/>
          </a:xfrm>
          <a:prstGeom prst="rect">
            <a:avLst/>
          </a:prstGeom>
        </p:spPr>
      </p:pic>
      <p:sp>
        <p:nvSpPr>
          <p:cNvPr id="2" name="Title 1"/>
          <p:cNvSpPr>
            <a:spLocks noGrp="1"/>
          </p:cNvSpPr>
          <p:nvPr>
            <p:ph type="title"/>
          </p:nvPr>
        </p:nvSpPr>
        <p:spPr>
          <a:xfrm>
            <a:off x="1324026" y="256991"/>
            <a:ext cx="6511497" cy="649909"/>
          </a:xfrm>
        </p:spPr>
        <p:txBody>
          <a:bodyPr>
            <a:noAutofit/>
          </a:bodyPr>
          <a:lstStyle/>
          <a:p>
            <a:r>
              <a:rPr lang="en-US" sz="3600" dirty="0"/>
              <a:t>A Typical Flight String</a:t>
            </a:r>
          </a:p>
        </p:txBody>
      </p:sp>
      <p:sp>
        <p:nvSpPr>
          <p:cNvPr id="7" name="TextBox 6"/>
          <p:cNvSpPr txBox="1"/>
          <p:nvPr/>
        </p:nvSpPr>
        <p:spPr>
          <a:xfrm>
            <a:off x="812543" y="5810198"/>
            <a:ext cx="75740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Typical total suspended weight is 4.960 kg or 10.9 pounds </a:t>
            </a:r>
          </a:p>
        </p:txBody>
      </p:sp>
      <p:sp>
        <p:nvSpPr>
          <p:cNvPr id="8" name="TextBox 7"/>
          <p:cNvSpPr txBox="1"/>
          <p:nvPr/>
        </p:nvSpPr>
        <p:spPr>
          <a:xfrm>
            <a:off x="7835524" y="1234030"/>
            <a:ext cx="1409156" cy="923330"/>
          </a:xfrm>
          <a:prstGeom prst="rect">
            <a:avLst/>
          </a:prstGeom>
          <a:noFill/>
        </p:spPr>
        <p:txBody>
          <a:bodyPr wrap="square" rtlCol="0">
            <a:spAutoFit/>
          </a:bodyPr>
          <a:lstStyle/>
          <a:p>
            <a:pPr algn="ctr"/>
            <a:r>
              <a:rPr lang="en-US" b="1" dirty="0"/>
              <a:t>Balloon attach, cut, parachute</a:t>
            </a:r>
          </a:p>
        </p:txBody>
      </p:sp>
      <p:sp>
        <p:nvSpPr>
          <p:cNvPr id="9" name="TextBox 8"/>
          <p:cNvSpPr txBox="1"/>
          <p:nvPr/>
        </p:nvSpPr>
        <p:spPr>
          <a:xfrm>
            <a:off x="5863316" y="1038248"/>
            <a:ext cx="1428208" cy="646331"/>
          </a:xfrm>
          <a:prstGeom prst="rect">
            <a:avLst/>
          </a:prstGeom>
          <a:noFill/>
        </p:spPr>
        <p:txBody>
          <a:bodyPr wrap="square" rtlCol="0">
            <a:spAutoFit/>
          </a:bodyPr>
          <a:lstStyle/>
          <a:p>
            <a:pPr algn="ctr"/>
            <a:r>
              <a:rPr lang="en-US" b="1" dirty="0"/>
              <a:t>Primary radio beacon</a:t>
            </a:r>
          </a:p>
        </p:txBody>
      </p:sp>
      <p:sp>
        <p:nvSpPr>
          <p:cNvPr id="10" name="TextBox 9"/>
          <p:cNvSpPr txBox="1"/>
          <p:nvPr/>
        </p:nvSpPr>
        <p:spPr>
          <a:xfrm>
            <a:off x="5519533" y="4967621"/>
            <a:ext cx="1428208" cy="646331"/>
          </a:xfrm>
          <a:prstGeom prst="rect">
            <a:avLst/>
          </a:prstGeom>
          <a:noFill/>
        </p:spPr>
        <p:txBody>
          <a:bodyPr wrap="square" rtlCol="0">
            <a:spAutoFit/>
          </a:bodyPr>
          <a:lstStyle/>
          <a:p>
            <a:pPr algn="ctr"/>
            <a:r>
              <a:rPr lang="en-US" b="1" dirty="0"/>
              <a:t>Video camera</a:t>
            </a:r>
          </a:p>
        </p:txBody>
      </p:sp>
      <p:sp>
        <p:nvSpPr>
          <p:cNvPr id="11" name="TextBox 10"/>
          <p:cNvSpPr txBox="1"/>
          <p:nvPr/>
        </p:nvSpPr>
        <p:spPr>
          <a:xfrm>
            <a:off x="4516488" y="5059400"/>
            <a:ext cx="1180014" cy="646331"/>
          </a:xfrm>
          <a:prstGeom prst="rect">
            <a:avLst/>
          </a:prstGeom>
          <a:noFill/>
        </p:spPr>
        <p:txBody>
          <a:bodyPr wrap="square" rtlCol="0">
            <a:spAutoFit/>
          </a:bodyPr>
          <a:lstStyle/>
          <a:p>
            <a:pPr algn="ctr"/>
            <a:r>
              <a:rPr lang="en-US" b="1" dirty="0"/>
              <a:t>MSU Radio</a:t>
            </a:r>
          </a:p>
        </p:txBody>
      </p:sp>
      <p:sp>
        <p:nvSpPr>
          <p:cNvPr id="12" name="TextBox 11"/>
          <p:cNvSpPr txBox="1"/>
          <p:nvPr/>
        </p:nvSpPr>
        <p:spPr>
          <a:xfrm>
            <a:off x="2993318" y="1298644"/>
            <a:ext cx="1180014" cy="369332"/>
          </a:xfrm>
          <a:prstGeom prst="rect">
            <a:avLst/>
          </a:prstGeom>
          <a:noFill/>
        </p:spPr>
        <p:txBody>
          <a:bodyPr wrap="square" rtlCol="0">
            <a:spAutoFit/>
          </a:bodyPr>
          <a:lstStyle/>
          <a:p>
            <a:pPr algn="ctr"/>
            <a:r>
              <a:rPr lang="en-US" b="1" dirty="0"/>
              <a:t>MSU UFO</a:t>
            </a:r>
          </a:p>
        </p:txBody>
      </p:sp>
      <p:sp>
        <p:nvSpPr>
          <p:cNvPr id="13" name="TextBox 12"/>
          <p:cNvSpPr txBox="1"/>
          <p:nvPr/>
        </p:nvSpPr>
        <p:spPr>
          <a:xfrm>
            <a:off x="3353174" y="5117676"/>
            <a:ext cx="1275260" cy="646331"/>
          </a:xfrm>
          <a:prstGeom prst="rect">
            <a:avLst/>
          </a:prstGeom>
          <a:noFill/>
        </p:spPr>
        <p:txBody>
          <a:bodyPr wrap="square" rtlCol="0">
            <a:spAutoFit/>
          </a:bodyPr>
          <a:lstStyle/>
          <a:p>
            <a:pPr algn="ctr"/>
            <a:r>
              <a:rPr lang="en-US" b="1" dirty="0"/>
              <a:t>MSU </a:t>
            </a:r>
            <a:r>
              <a:rPr lang="en-US" b="1" dirty="0" err="1"/>
              <a:t>Tachyos</a:t>
            </a:r>
            <a:endParaRPr lang="en-US" b="1" dirty="0"/>
          </a:p>
        </p:txBody>
      </p:sp>
      <p:sp>
        <p:nvSpPr>
          <p:cNvPr id="14" name="TextBox 13"/>
          <p:cNvSpPr txBox="1"/>
          <p:nvPr/>
        </p:nvSpPr>
        <p:spPr>
          <a:xfrm>
            <a:off x="4139302" y="1328807"/>
            <a:ext cx="1180014" cy="369332"/>
          </a:xfrm>
          <a:prstGeom prst="rect">
            <a:avLst/>
          </a:prstGeom>
          <a:noFill/>
        </p:spPr>
        <p:txBody>
          <a:bodyPr wrap="square" rtlCol="0">
            <a:spAutoFit/>
          </a:bodyPr>
          <a:lstStyle/>
          <a:p>
            <a:pPr algn="ctr"/>
            <a:r>
              <a:rPr lang="en-US" b="1" dirty="0"/>
              <a:t>Xavier</a:t>
            </a:r>
          </a:p>
        </p:txBody>
      </p:sp>
      <p:sp>
        <p:nvSpPr>
          <p:cNvPr id="15" name="TextBox 14"/>
          <p:cNvSpPr txBox="1"/>
          <p:nvPr/>
        </p:nvSpPr>
        <p:spPr>
          <a:xfrm>
            <a:off x="1590662" y="1045903"/>
            <a:ext cx="1428208" cy="646331"/>
          </a:xfrm>
          <a:prstGeom prst="rect">
            <a:avLst/>
          </a:prstGeom>
          <a:noFill/>
        </p:spPr>
        <p:txBody>
          <a:bodyPr wrap="square" rtlCol="0">
            <a:spAutoFit/>
          </a:bodyPr>
          <a:lstStyle/>
          <a:p>
            <a:pPr algn="ctr"/>
            <a:r>
              <a:rPr lang="en-US" b="1" dirty="0"/>
              <a:t>“Tracker” radio beacon</a:t>
            </a:r>
          </a:p>
        </p:txBody>
      </p:sp>
      <p:sp>
        <p:nvSpPr>
          <p:cNvPr id="16" name="TextBox 15"/>
          <p:cNvSpPr txBox="1"/>
          <p:nvPr/>
        </p:nvSpPr>
        <p:spPr>
          <a:xfrm>
            <a:off x="287927" y="1739878"/>
            <a:ext cx="1428208" cy="646331"/>
          </a:xfrm>
          <a:prstGeom prst="rect">
            <a:avLst/>
          </a:prstGeom>
          <a:noFill/>
        </p:spPr>
        <p:txBody>
          <a:bodyPr wrap="square" rtlCol="0">
            <a:spAutoFit/>
          </a:bodyPr>
          <a:lstStyle/>
          <a:p>
            <a:pPr algn="ctr"/>
            <a:r>
              <a:rPr lang="en-US" b="1" dirty="0"/>
              <a:t>Iridium beacon</a:t>
            </a:r>
          </a:p>
        </p:txBody>
      </p:sp>
      <p:cxnSp>
        <p:nvCxnSpPr>
          <p:cNvPr id="18" name="Straight Arrow Connector 17"/>
          <p:cNvCxnSpPr>
            <a:stCxn id="14" idx="2"/>
          </p:cNvCxnSpPr>
          <p:nvPr/>
        </p:nvCxnSpPr>
        <p:spPr>
          <a:xfrm>
            <a:off x="4729309" y="1698139"/>
            <a:ext cx="200723" cy="2077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20606" y="1641332"/>
            <a:ext cx="666057" cy="2134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85335" y="4053747"/>
            <a:ext cx="402927" cy="1059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40825" y="4265172"/>
            <a:ext cx="140044" cy="894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82895" y="1609977"/>
            <a:ext cx="1237711" cy="2464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227252" y="3822814"/>
            <a:ext cx="971535" cy="1148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874362" y="1609977"/>
            <a:ext cx="703058" cy="1879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2"/>
          </p:cNvCxnSpPr>
          <p:nvPr/>
        </p:nvCxnSpPr>
        <p:spPr>
          <a:xfrm>
            <a:off x="1002031" y="2386209"/>
            <a:ext cx="1904471" cy="1836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731072" y="2131385"/>
            <a:ext cx="1625521" cy="12647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126" y="5115261"/>
            <a:ext cx="1428208" cy="646331"/>
          </a:xfrm>
          <a:prstGeom prst="rect">
            <a:avLst/>
          </a:prstGeom>
          <a:noFill/>
        </p:spPr>
        <p:txBody>
          <a:bodyPr wrap="square" rtlCol="0">
            <a:spAutoFit/>
          </a:bodyPr>
          <a:lstStyle/>
          <a:p>
            <a:pPr algn="ctr"/>
            <a:r>
              <a:rPr lang="en-US" b="1" dirty="0"/>
              <a:t>Test Arduino Beacon</a:t>
            </a:r>
          </a:p>
        </p:txBody>
      </p:sp>
      <p:cxnSp>
        <p:nvCxnSpPr>
          <p:cNvPr id="39" name="Straight Arrow Connector 38"/>
          <p:cNvCxnSpPr>
            <a:stCxn id="38" idx="0"/>
          </p:cNvCxnSpPr>
          <p:nvPr/>
        </p:nvCxnSpPr>
        <p:spPr>
          <a:xfrm flipV="1">
            <a:off x="786230" y="4581802"/>
            <a:ext cx="1572487" cy="533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pPr>
              <a:defRPr/>
            </a:pPr>
            <a:r>
              <a:rPr lang="en-US"/>
              <a:t>12/22/2020a</a:t>
            </a:r>
          </a:p>
        </p:txBody>
      </p:sp>
      <p:sp>
        <p:nvSpPr>
          <p:cNvPr id="4" name="Footer Placeholder 3"/>
          <p:cNvSpPr>
            <a:spLocks noGrp="1"/>
          </p:cNvSpPr>
          <p:nvPr>
            <p:ph type="ftr" sz="quarter" idx="11"/>
          </p:nvPr>
        </p:nvSpPr>
        <p:spPr/>
        <p:txBody>
          <a:bodyPr/>
          <a:lstStyle/>
          <a:p>
            <a:pPr>
              <a:defRPr/>
            </a:pPr>
            <a:r>
              <a:rPr lang="en-US"/>
              <a:t>COSPAR 2021 - PSB.1-0014-21</a:t>
            </a:r>
          </a:p>
        </p:txBody>
      </p:sp>
      <p:sp>
        <p:nvSpPr>
          <p:cNvPr id="5" name="Slide Number Placeholder 4"/>
          <p:cNvSpPr>
            <a:spLocks noGrp="1"/>
          </p:cNvSpPr>
          <p:nvPr>
            <p:ph type="sldNum" sz="quarter" idx="12"/>
          </p:nvPr>
        </p:nvSpPr>
        <p:spPr/>
        <p:txBody>
          <a:bodyPr/>
          <a:lstStyle/>
          <a:p>
            <a:pPr>
              <a:defRPr/>
            </a:pPr>
            <a:fld id="{B88D4578-262C-4B19-92D6-948E2D49FC76}" type="slidenum">
              <a:rPr lang="en-US" smtClean="0"/>
              <a:pPr>
                <a:defRPr/>
              </a:pPr>
              <a:t>9</a:t>
            </a:fld>
            <a:endParaRPr lang="en-US"/>
          </a:p>
        </p:txBody>
      </p:sp>
    </p:spTree>
    <p:extLst>
      <p:ext uri="{BB962C8B-B14F-4D97-AF65-F5344CB8AC3E}">
        <p14:creationId xmlns:p14="http://schemas.microsoft.com/office/powerpoint/2010/main" val="1966470004"/>
      </p:ext>
    </p:extLst>
  </p:cSld>
  <p:clrMapOvr>
    <a:masterClrMapping/>
  </p:clrMapOvr>
</p:sld>
</file>

<file path=ppt/theme/theme1.xml><?xml version="1.0" encoding="utf-8"?>
<a:theme xmlns:a="http://schemas.openxmlformats.org/drawingml/2006/main" name="LaACES-LaSPAC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ACES-LaSPACE" id="{F1BB81F0-C390-439F-8EF5-F178CDE05C89}" vid="{6AF331D9-17EB-4429-A09D-6DE21E76064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LaACES-LaSPACE</Template>
  <TotalTime>6944</TotalTime>
  <Words>1781</Words>
  <Application>Microsoft Office PowerPoint</Application>
  <PresentationFormat>Letter Paper (8.5x11 in)</PresentationFormat>
  <Paragraphs>355</Paragraphs>
  <Slides>23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Wingdings</vt:lpstr>
      <vt:lpstr>LaACES-LaSPACE</vt:lpstr>
      <vt:lpstr>Leading University Students to the Edge of Space</vt:lpstr>
      <vt:lpstr>Presentation Summary</vt:lpstr>
      <vt:lpstr>Motivation and Approach</vt:lpstr>
      <vt:lpstr>The Entry Level LaACES Program</vt:lpstr>
      <vt:lpstr>The LaACES Academic Year</vt:lpstr>
      <vt:lpstr>Student Ballooning Course Materials</vt:lpstr>
      <vt:lpstr>SBC Hardware Components</vt:lpstr>
      <vt:lpstr>MegaSat Provides Core of Payload</vt:lpstr>
      <vt:lpstr>A Typical Flight String</vt:lpstr>
      <vt:lpstr>Typical LaACES Flight</vt:lpstr>
      <vt:lpstr>HASP for Advanced Students</vt:lpstr>
      <vt:lpstr>HASP Supports Multiple Payloads</vt:lpstr>
      <vt:lpstr>PowerPoint Presentation</vt:lpstr>
      <vt:lpstr>PowerPoint Presentation</vt:lpstr>
      <vt:lpstr>Conclusions</vt:lpstr>
      <vt:lpstr>Backup slides follow</vt:lpstr>
      <vt:lpstr>PowerPoint Presentation</vt:lpstr>
      <vt:lpstr>Sometimes recovery is easy</vt:lpstr>
      <vt:lpstr>Sometimes not so easy</vt:lpstr>
      <vt:lpstr>LaACES is always fun plus you end up learning something</vt:lpstr>
      <vt:lpstr>HASP Launch Preparation</vt:lpstr>
      <vt:lpstr>PowerPoint Presentation</vt:lpstr>
      <vt:lpstr>Total Eclipse April 8, 2024</vt:lpstr>
    </vt:vector>
  </TitlesOfParts>
  <Company>Louisiana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LaACES HASP Ballooning</dc:title>
  <dc:creator>T. Gregory Guzik</dc:creator>
  <cp:lastModifiedBy>Kinney, Angelique I. (WFF-820.0)[MELWOOD HORTICULTUR TRAIN CTR]</cp:lastModifiedBy>
  <cp:revision>244</cp:revision>
  <cp:lastPrinted>2003-12-06T00:12:47Z</cp:lastPrinted>
  <dcterms:created xsi:type="dcterms:W3CDTF">2003-04-25T21:55:52Z</dcterms:created>
  <dcterms:modified xsi:type="dcterms:W3CDTF">2021-02-01T18:48:34Z</dcterms:modified>
</cp:coreProperties>
</file>