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  <p:sldMasterId id="2147483661" r:id="rId5"/>
  </p:sldMasterIdLst>
  <p:notesMasterIdLst>
    <p:notesMasterId r:id="rId42"/>
  </p:notesMasterIdLst>
  <p:sldIdLst>
    <p:sldId id="419" r:id="rId6"/>
    <p:sldId id="498" r:id="rId7"/>
    <p:sldId id="500" r:id="rId8"/>
    <p:sldId id="365" r:id="rId9"/>
    <p:sldId id="366" r:id="rId10"/>
    <p:sldId id="501" r:id="rId11"/>
    <p:sldId id="508" r:id="rId12"/>
    <p:sldId id="532" r:id="rId13"/>
    <p:sldId id="533" r:id="rId14"/>
    <p:sldId id="549" r:id="rId15"/>
    <p:sldId id="506" r:id="rId16"/>
    <p:sldId id="503" r:id="rId17"/>
    <p:sldId id="515" r:id="rId18"/>
    <p:sldId id="505" r:id="rId19"/>
    <p:sldId id="499" r:id="rId20"/>
    <p:sldId id="561" r:id="rId21"/>
    <p:sldId id="510" r:id="rId22"/>
    <p:sldId id="558" r:id="rId23"/>
    <p:sldId id="556" r:id="rId24"/>
    <p:sldId id="519" r:id="rId25"/>
    <p:sldId id="541" r:id="rId26"/>
    <p:sldId id="560" r:id="rId27"/>
    <p:sldId id="544" r:id="rId28"/>
    <p:sldId id="559" r:id="rId29"/>
    <p:sldId id="528" r:id="rId30"/>
    <p:sldId id="509" r:id="rId31"/>
    <p:sldId id="507" r:id="rId32"/>
    <p:sldId id="553" r:id="rId33"/>
    <p:sldId id="543" r:id="rId34"/>
    <p:sldId id="545" r:id="rId35"/>
    <p:sldId id="516" r:id="rId36"/>
    <p:sldId id="550" r:id="rId37"/>
    <p:sldId id="514" r:id="rId38"/>
    <p:sldId id="511" r:id="rId39"/>
    <p:sldId id="512" r:id="rId40"/>
    <p:sldId id="51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tson, Jessie L. (ARC-S)" initials="DJL(S" lastIdx="4" clrIdx="0">
    <p:extLst>
      <p:ext uri="{19B8F6BF-5375-455C-9EA6-DF929625EA0E}">
        <p15:presenceInfo xmlns:p15="http://schemas.microsoft.com/office/powerpoint/2012/main" userId="S::jdotson@ndc.nasa.gov::61fb6942-410c-4fea-9b7d-1bdb7a2d6e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A23"/>
    <a:srgbClr val="D8A115"/>
    <a:srgbClr val="FF8B01"/>
    <a:srgbClr val="58999B"/>
    <a:srgbClr val="919191"/>
    <a:srgbClr val="95A5A7"/>
    <a:srgbClr val="2780B9"/>
    <a:srgbClr val="FA7F02"/>
    <a:srgbClr val="005FFF"/>
    <a:srgbClr val="8C1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4T12:24:15.931" idx="4">
    <p:pos x="5626" y="653"/>
    <p:text>Fix city labels!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4DA36-801D-2446-88B6-2BB7F702E135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3E44-A392-4F45-AD96-459060D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Damage radius ranges and distributions pretty similar to Epoch 1 since these are impact-conditional probabilities and the size and entry hasn’t really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7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put on same </a:t>
            </a:r>
            <a:r>
              <a:rPr lang="en-US" err="1"/>
              <a:t>colorscale</a:t>
            </a:r>
            <a:r>
              <a:rPr lang="en-US"/>
              <a:t> and see if ranges still discernable</a:t>
            </a:r>
          </a:p>
          <a:p>
            <a:r>
              <a:rPr lang="en-US"/>
              <a:t>Replace text with summary of ranges</a:t>
            </a:r>
          </a:p>
          <a:p>
            <a:r>
              <a:rPr lang="en-US"/>
              <a:t>Maybe re-arrange pics among slides to group all damage levels together with separate slides for Mean, Median, Max (though that might be worse for same </a:t>
            </a:r>
            <a:r>
              <a:rPr lang="en-US" err="1"/>
              <a:t>colorscale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/>
              <a:t>jld:  removed LL meteorite analog.  That’s not from the observers, but in the behind the scenes inference engine.  I’ll put it in later.</a:t>
            </a:r>
          </a:p>
          <a:p>
            <a:r>
              <a:rPr lang="en-US" sz="1200" kern="0"/>
              <a:t>Average total risk (0.6% impact prob): 12k</a:t>
            </a:r>
          </a:p>
          <a:p>
            <a:r>
              <a:rPr lang="en-US" sz="1200" kern="0"/>
              <a:t>Average for impacting cases: 2M</a:t>
            </a:r>
          </a:p>
          <a:p>
            <a:r>
              <a:rPr lang="en-US" sz="1400" kern="0"/>
              <a:t>Range: 0-61M</a:t>
            </a:r>
          </a:p>
          <a:p>
            <a:pPr lvl="1"/>
            <a:r>
              <a:rPr lang="en-US" sz="1200" kern="0"/>
              <a:t>Local max 61M</a:t>
            </a:r>
          </a:p>
          <a:p>
            <a:pPr lvl="1"/>
            <a:r>
              <a:rPr lang="en-US" sz="1200" kern="0" err="1"/>
              <a:t>Tsu</a:t>
            </a:r>
            <a:r>
              <a:rPr lang="en-US" sz="1200" kern="0"/>
              <a:t> max 3M</a:t>
            </a:r>
          </a:p>
          <a:p>
            <a:pPr lvl="1"/>
            <a:endParaRPr lang="en-US" sz="1200" kern="0"/>
          </a:p>
          <a:p>
            <a:pPr lvl="1"/>
            <a:endParaRPr lang="en-US" sz="1200" kern="0"/>
          </a:p>
          <a:p>
            <a:endParaRPr lang="en-US" sz="1200" kern="0"/>
          </a:p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stair overplots of generic NEA distributions for astrometry only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skimming shallow entries down to fractions of a degree that should maybe be thrown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skimming shallow entries down to fractions of a degree that should maybe be thrown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Images are all on same scale for comparison</a:t>
            </a:r>
          </a:p>
          <a:p>
            <a:r>
              <a:rPr lang="en-US" sz="1200"/>
              <a:t>Manchester:</a:t>
            </a:r>
          </a:p>
          <a:p>
            <a:r>
              <a:rPr lang="en-US" sz="1200"/>
              <a:t>Western swath, shallow ~20</a:t>
            </a:r>
            <a:r>
              <a:rPr lang="en-US" sz="12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° entry</a:t>
            </a:r>
            <a:endParaRPr lang="en-US" sz="1200"/>
          </a:p>
          <a:p>
            <a:r>
              <a:rPr lang="en-US" sz="1200"/>
              <a:t>Blast radii: 182 km mean, 304 km max</a:t>
            </a:r>
          </a:p>
          <a:p>
            <a:r>
              <a:rPr lang="en-US" sz="1200"/>
              <a:t>Affected pop.: 8.8 M mean </a:t>
            </a:r>
            <a:r>
              <a:rPr lang="en-US" sz="1200" err="1"/>
              <a:t>cas</a:t>
            </a:r>
            <a:r>
              <a:rPr lang="en-US" sz="1200"/>
              <a:t>, 16.8M max</a:t>
            </a:r>
          </a:p>
          <a:p>
            <a:r>
              <a:rPr lang="en-US" sz="1200"/>
              <a:t>Baghdad:</a:t>
            </a:r>
          </a:p>
          <a:p>
            <a:r>
              <a:rPr lang="en-US" sz="1200"/>
              <a:t>6.1 M mean </a:t>
            </a:r>
            <a:r>
              <a:rPr lang="en-US" sz="1200" err="1"/>
              <a:t>cas</a:t>
            </a:r>
            <a:r>
              <a:rPr lang="en-US" sz="1200"/>
              <a:t>, 10.6M max</a:t>
            </a:r>
          </a:p>
          <a:p>
            <a:r>
              <a:rPr lang="en-US" sz="1200"/>
              <a:t>134 km rad mean, 236 km max</a:t>
            </a:r>
          </a:p>
          <a:p>
            <a:r>
              <a:rPr lang="en-US" sz="1200"/>
              <a:t>Mid-swath, steepest ~50</a:t>
            </a:r>
            <a:r>
              <a:rPr lang="en-US" sz="12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° entry</a:t>
            </a:r>
          </a:p>
          <a:p>
            <a:r>
              <a:rPr lang="en-US" sz="1200"/>
              <a:t>Tokyo Coast:</a:t>
            </a:r>
          </a:p>
          <a:p>
            <a:r>
              <a:rPr lang="en-US" sz="1200"/>
              <a:t>5.4 M mean </a:t>
            </a:r>
            <a:r>
              <a:rPr lang="en-US" sz="1200" err="1"/>
              <a:t>cas</a:t>
            </a:r>
            <a:r>
              <a:rPr lang="en-US" sz="1200"/>
              <a:t>, 14.7M max</a:t>
            </a:r>
          </a:p>
          <a:p>
            <a:r>
              <a:rPr lang="en-US" sz="1200"/>
              <a:t>188 km rad mean, 313 km max</a:t>
            </a:r>
          </a:p>
          <a:p>
            <a:r>
              <a:rPr lang="en-US" sz="1200" err="1"/>
              <a:t>Tsu</a:t>
            </a:r>
            <a:r>
              <a:rPr lang="en-US" sz="1200"/>
              <a:t> </a:t>
            </a:r>
            <a:r>
              <a:rPr lang="en-US" sz="1200" err="1"/>
              <a:t>cas</a:t>
            </a:r>
            <a:r>
              <a:rPr lang="en-US" sz="1200"/>
              <a:t> 1.1k mean, 45k max</a:t>
            </a:r>
          </a:p>
          <a:p>
            <a:r>
              <a:rPr lang="en-US" sz="1200"/>
              <a:t>Eastern swath, steepest ~16</a:t>
            </a:r>
            <a:r>
              <a:rPr lang="en-US" sz="12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° entry</a:t>
            </a:r>
          </a:p>
          <a:p>
            <a:endParaRPr lang="en-US" sz="1200"/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2"/>
                </a:solidFill>
              </a:rPr>
              <a:t>However, the maximum worst-case thermal damage slightly exceeds the maximum worst-case blast damage.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Damage radius ranges and distributions pretty similar to Epoch 1 since these are impact-conditional probabilities and the size and entry hasn’t really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1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3E44-A392-4F45-AD96-459060D93A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lanetary_Defense_ppt_template_titl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787400"/>
            <a:ext cx="969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3500" y="266700"/>
            <a:ext cx="7327900" cy="1866900"/>
          </a:xfrm>
        </p:spPr>
        <p:txBody>
          <a:bodyPr/>
          <a:lstStyle>
            <a:lvl1pPr algn="l">
              <a:defRPr sz="3200">
                <a:solidFill>
                  <a:srgbClr val="FFA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1920" y="2332566"/>
            <a:ext cx="4020079" cy="1879601"/>
          </a:xfrm>
        </p:spPr>
        <p:txBody>
          <a:bodyPr/>
          <a:lstStyle>
            <a:lvl1pPr marL="0" indent="3175" algn="l">
              <a:buFont typeface="Times" pitchFamily="-112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756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6980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098675" cy="608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148388" cy="608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358561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6329-AD45-3E47-A3CA-6061B807D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A40E-2D82-BE4F-ACCA-1E05DD7F0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EEDA-2094-224C-9F7E-368552D80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B5A-48D0-284E-9F9F-5721126A3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E300-3A04-A74A-B9A4-004A4B52C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2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2352-78BB-9245-8C86-91995C4E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3C19-05C9-A54E-94E3-13BDA2BD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AB6D-7378-3544-8C06-6FD397512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lanetary_Defense_ppt_template_conte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15338" y="6637338"/>
            <a:ext cx="633412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</a:rPr>
              <a:t>Page </a:t>
            </a:r>
            <a:fld id="{0C5F9C15-AF1F-594C-8D74-011DD0CF98CB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4999" y="165100"/>
            <a:ext cx="779183" cy="673531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19" descr="arc-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181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ctr"/>
          <a:lstStyle>
            <a:lvl1pPr algn="ctr">
              <a:defRPr sz="1600" b="1">
                <a:solidFill>
                  <a:srgbClr val="C00000"/>
                </a:solidFill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784E572-D3AD-804F-92FF-E09A11215C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617" y="5080"/>
            <a:ext cx="13007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C00000"/>
                </a:solidFill>
                <a:latin typeface="Arial" pitchFamily="-10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>
                <a:effectLst>
                  <a:glow rad="101600">
                    <a:schemeClr val="accent3">
                      <a:satMod val="175000"/>
                      <a:alpha val="61000"/>
                    </a:schemeClr>
                  </a:glow>
                </a:effectLst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22310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5514-38CC-994A-A31C-EE08A9E6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AFC5-97CA-DF4A-A779-AA4A6685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725F-6A8B-3D43-BB18-71A57BBE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 b="1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421763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33475"/>
            <a:ext cx="412273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33475"/>
            <a:ext cx="41243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73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38843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78956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376233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40280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145188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etary_Defense_ppt_template_cont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133475"/>
            <a:ext cx="8399463" cy="5457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4638"/>
            <a:ext cx="1879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sz="140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629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C00000"/>
                </a:solidFill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415338" y="6637338"/>
            <a:ext cx="633412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</a:rPr>
              <a:t>Page </a:t>
            </a:r>
            <a:fld id="{E8D841CF-9F73-394B-9533-47CA68527732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4999" y="165100"/>
            <a:ext cx="779183" cy="673531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5" name="Picture 2" descr="arc-logo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181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228600"/>
            <a:ext cx="72009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134CE5D-15F1-5544-8D09-7A2FE8DAB7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617" y="5080"/>
            <a:ext cx="13007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C00000"/>
                </a:solidFill>
                <a:latin typeface="Arial" pitchFamily="-10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>
                <a:effectLst>
                  <a:glow rad="101600">
                    <a:schemeClr val="accent3">
                      <a:satMod val="175000"/>
                      <a:alpha val="61000"/>
                    </a:schemeClr>
                  </a:glow>
                </a:effectLst>
              </a:rPr>
              <a:t>EXERCISE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36" r:id="rId1"/>
    <p:sldLayoutId id="2147496137" r:id="rId2"/>
    <p:sldLayoutId id="2147496138" r:id="rId3"/>
    <p:sldLayoutId id="2147496139" r:id="rId4"/>
    <p:sldLayoutId id="2147496140" r:id="rId5"/>
    <p:sldLayoutId id="2147496141" r:id="rId6"/>
    <p:sldLayoutId id="2147496142" r:id="rId7"/>
    <p:sldLayoutId id="2147496143" r:id="rId8"/>
    <p:sldLayoutId id="2147496144" r:id="rId9"/>
    <p:sldLayoutId id="2147496145" r:id="rId10"/>
    <p:sldLayoutId id="2147496146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169863" indent="-1666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14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682625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B910"/>
        </a:buClr>
        <a:buChar char="–"/>
        <a:defRPr sz="1600">
          <a:solidFill>
            <a:schemeClr val="tx1"/>
          </a:solidFill>
          <a:latin typeface="+mn-lt"/>
          <a:ea typeface="ヒラギノ角ゴ Pro W3" pitchFamily="-97" charset="-128"/>
          <a:cs typeface="ヒラギノ角ゴ Pro W3" pitchFamily="-97" charset="-128"/>
        </a:defRPr>
      </a:lvl3pPr>
      <a:lvl4pPr marL="966788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400">
          <a:solidFill>
            <a:schemeClr val="tx1"/>
          </a:solidFill>
          <a:latin typeface="+mn-lt"/>
          <a:ea typeface="ヒラギノ角ゴ Pro W3" pitchFamily="-97" charset="-128"/>
          <a:cs typeface="ヒラギノ角ゴ Pro W3" charset="0"/>
        </a:defRPr>
      </a:lvl4pPr>
      <a:lvl5pPr marL="1081088" indent="1095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–"/>
        <a:defRPr sz="1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5pPr>
      <a:lvl6pPr marL="1538288" indent="1095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6pPr>
      <a:lvl7pPr marL="1995488" indent="1095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7pPr>
      <a:lvl8pPr marL="2452688" indent="1095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8pPr>
      <a:lvl9pPr marL="2909888" indent="1095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EB8FC7-9755-F042-BF16-B7CEC8A5C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25" r:id="rId1"/>
    <p:sldLayoutId id="2147496126" r:id="rId2"/>
    <p:sldLayoutId id="2147496127" r:id="rId3"/>
    <p:sldLayoutId id="2147496128" r:id="rId4"/>
    <p:sldLayoutId id="2147496129" r:id="rId5"/>
    <p:sldLayoutId id="2147496130" r:id="rId6"/>
    <p:sldLayoutId id="2147496131" r:id="rId7"/>
    <p:sldLayoutId id="2147496132" r:id="rId8"/>
    <p:sldLayoutId id="2147496133" r:id="rId9"/>
    <p:sldLayoutId id="2147496134" r:id="rId10"/>
    <p:sldLayoutId id="2147496135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97" charset="-128"/>
          <a:cs typeface="ヒラギノ角ゴ Pro W3" pitchFamily="-97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97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6354-AB3B-5048-8A2A-6A0E8E219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Apophis Hypothetical Impact Exercise Risk Assessment:</a:t>
            </a:r>
            <a:br>
              <a:rPr lang="en-US"/>
            </a:br>
            <a:r>
              <a:rPr lang="en-US"/>
              <a:t>Epoch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70FD0-7884-4D4B-B70E-F1754D8C9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440" y="2121861"/>
            <a:ext cx="4458063" cy="2034909"/>
          </a:xfrm>
        </p:spPr>
        <p:txBody>
          <a:bodyPr/>
          <a:lstStyle/>
          <a:p>
            <a:r>
              <a:rPr lang="en-US" b="1"/>
              <a:t>Jessie Dotson, Lorien Wheeler </a:t>
            </a:r>
          </a:p>
          <a:p>
            <a:pPr>
              <a:spcBef>
                <a:spcPts val="1200"/>
              </a:spcBef>
            </a:pPr>
            <a:r>
              <a:rPr lang="en-US" b="1"/>
              <a:t>NASA Ames Research Center</a:t>
            </a:r>
          </a:p>
          <a:p>
            <a:pPr>
              <a:spcBef>
                <a:spcPts val="0"/>
              </a:spcBef>
            </a:pPr>
            <a:r>
              <a:rPr lang="en-US"/>
              <a:t>Asteroid Threat Assessment Project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44B61C4-5E94-BC45-8DF6-9B522DB522B3}"/>
              </a:ext>
            </a:extLst>
          </p:cNvPr>
          <p:cNvSpPr txBox="1">
            <a:spLocks/>
          </p:cNvSpPr>
          <p:nvPr/>
        </p:nvSpPr>
        <p:spPr bwMode="auto">
          <a:xfrm>
            <a:off x="79927" y="5783333"/>
            <a:ext cx="6867283" cy="7190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3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pitchFamily="-112" charset="0"/>
              <a:buNone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buFont typeface="Times" charset="0"/>
              <a:buNone/>
            </a:pP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Apophis Close-Approach Observing Campaign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Presentation to the International Asteroid Warning Network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4 February 2021</a:t>
            </a:r>
          </a:p>
        </p:txBody>
      </p:sp>
    </p:spTree>
    <p:extLst>
      <p:ext uri="{BB962C8B-B14F-4D97-AF65-F5344CB8AC3E}">
        <p14:creationId xmlns:p14="http://schemas.microsoft.com/office/powerpoint/2010/main" val="410308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3302C19-F5C8-3A42-9E59-CE9C8D257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582" y="1104795"/>
            <a:ext cx="2560321" cy="2560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0737E8-B0B9-A248-924B-EA5D08AB06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579" y="3812053"/>
            <a:ext cx="2560321" cy="2560320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13A4FFE4-4B8D-5F4C-846B-641AFC06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Sample Damage Areas Across Swath</a:t>
            </a:r>
            <a:br>
              <a:rPr lang="en-US" sz="2800" dirty="0"/>
            </a:br>
            <a:r>
              <a:rPr lang="en-US" sz="1800" dirty="0"/>
              <a:t>(Epoch 2: NEOWISE &amp; taxonomy, 6% impact probability)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07A77-3ED9-4C4E-8259-825189BC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89D07-64EE-0F4E-A4C5-385E67CD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23F209-8556-B84A-8847-407B4A1C2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44" y="1097883"/>
            <a:ext cx="2560321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39933C-D7DB-4443-8374-992CEE68B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44" y="3820491"/>
            <a:ext cx="2560321" cy="2560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B339FA-5199-AE42-B220-357CCBBC21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74" y="1104024"/>
            <a:ext cx="2560321" cy="2560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392E3B-747E-6B43-B0A2-DB70AAF5CB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74" y="3812053"/>
            <a:ext cx="2560321" cy="2560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F4BCAF-DCFF-2F43-A6EE-44B86AA2A8EA}"/>
              </a:ext>
            </a:extLst>
          </p:cNvPr>
          <p:cNvSpPr txBox="1"/>
          <p:nvPr/>
        </p:nvSpPr>
        <p:spPr>
          <a:xfrm>
            <a:off x="51903" y="6378413"/>
            <a:ext cx="9089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Map image/data credit: </a:t>
            </a:r>
            <a:r>
              <a:rPr lang="en-US" sz="1000"/>
              <a:t>Google Earth, © 2020 Google. Data SIO, NOAA, U.S. Navy, NGA, GEBCO. Image Landsat / Copernicus. © 2020 </a:t>
            </a:r>
            <a:r>
              <a:rPr lang="en-US" sz="1000" err="1"/>
              <a:t>GeoBasis</a:t>
            </a:r>
            <a:r>
              <a:rPr lang="en-US" sz="1000"/>
              <a:t>-DE/BKG.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6DA53-D04A-B54F-9430-DCD9C27F824A}"/>
              </a:ext>
            </a:extLst>
          </p:cNvPr>
          <p:cNvSpPr txBox="1"/>
          <p:nvPr/>
        </p:nvSpPr>
        <p:spPr>
          <a:xfrm>
            <a:off x="606481" y="1062489"/>
            <a:ext cx="25731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Manchester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Western swath, shallow ~20</a:t>
            </a:r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°</a:t>
            </a:r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entry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156B92-9935-3644-B5E2-D15C0BA7A76D}"/>
              </a:ext>
            </a:extLst>
          </p:cNvPr>
          <p:cNvSpPr txBox="1"/>
          <p:nvPr/>
        </p:nvSpPr>
        <p:spPr>
          <a:xfrm>
            <a:off x="649944" y="3175237"/>
            <a:ext cx="1842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Avg radius: ~180 km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Avg. affected pop.: 8.8M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3BB52-CE3E-B24E-AD02-040E9EE2F42C}"/>
              </a:ext>
            </a:extLst>
          </p:cNvPr>
          <p:cNvSpPr txBox="1"/>
          <p:nvPr/>
        </p:nvSpPr>
        <p:spPr>
          <a:xfrm>
            <a:off x="649943" y="3790611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 radius: ~300 km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 affected pop.: 10.6M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E6772-F976-2A4E-9B68-BECD07DE8B30}"/>
              </a:ext>
            </a:extLst>
          </p:cNvPr>
          <p:cNvSpPr txBox="1"/>
          <p:nvPr/>
        </p:nvSpPr>
        <p:spPr>
          <a:xfrm>
            <a:off x="3350851" y="1062581"/>
            <a:ext cx="223009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Baghdad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Mid swath, steepest ~50</a:t>
            </a:r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°</a:t>
            </a:r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entry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45F9F-831A-384D-80AF-659D90DA8667}"/>
              </a:ext>
            </a:extLst>
          </p:cNvPr>
          <p:cNvSpPr txBox="1"/>
          <p:nvPr/>
        </p:nvSpPr>
        <p:spPr>
          <a:xfrm>
            <a:off x="3349910" y="3178061"/>
            <a:ext cx="1842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Avg radius: ~130 km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Avg. affected pop.: 6.1M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F4FB60-10CB-104C-AB52-C8D77C6EA995}"/>
              </a:ext>
            </a:extLst>
          </p:cNvPr>
          <p:cNvSpPr txBox="1"/>
          <p:nvPr/>
        </p:nvSpPr>
        <p:spPr>
          <a:xfrm>
            <a:off x="3349909" y="3793435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 radius: ~240 km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 affected pop.: 10.6M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1AA324-ED34-104D-8356-43CEC8708824}"/>
              </a:ext>
            </a:extLst>
          </p:cNvPr>
          <p:cNvSpPr txBox="1"/>
          <p:nvPr/>
        </p:nvSpPr>
        <p:spPr>
          <a:xfrm>
            <a:off x="6095985" y="1052936"/>
            <a:ext cx="244971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Tokyo Coast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Eastern swath, shallow ~16</a:t>
            </a:r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°</a:t>
            </a:r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entry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68888-D412-6146-BEFE-B3710A016D7F}"/>
              </a:ext>
            </a:extLst>
          </p:cNvPr>
          <p:cNvSpPr txBox="1"/>
          <p:nvPr/>
        </p:nvSpPr>
        <p:spPr>
          <a:xfrm>
            <a:off x="6095044" y="3168416"/>
            <a:ext cx="1842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Avg radius: ~190 km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Avg. affected pop.: 5.4M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FDF2F0-0ED0-0443-A927-572BB7BBA649}"/>
              </a:ext>
            </a:extLst>
          </p:cNvPr>
          <p:cNvSpPr txBox="1"/>
          <p:nvPr/>
        </p:nvSpPr>
        <p:spPr>
          <a:xfrm>
            <a:off x="6095043" y="3783790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 radius: ~310 km</a:t>
            </a:r>
          </a:p>
          <a:p>
            <a:r>
              <a:rPr lang="en-US" sz="11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 affected pop.: 14.7M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EA268-D7EB-9E4A-B55B-5B8B89BC42BE}"/>
              </a:ext>
            </a:extLst>
          </p:cNvPr>
          <p:cNvSpPr txBox="1"/>
          <p:nvPr/>
        </p:nvSpPr>
        <p:spPr>
          <a:xfrm rot="16200000">
            <a:off x="-544383" y="2203501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Average Damage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15947D-A2C7-3145-854F-2AF50B925ADA}"/>
              </a:ext>
            </a:extLst>
          </p:cNvPr>
          <p:cNvSpPr txBox="1"/>
          <p:nvPr/>
        </p:nvSpPr>
        <p:spPr>
          <a:xfrm rot="16200000">
            <a:off x="-356603" y="487744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Max Damage</a:t>
            </a:r>
          </a:p>
        </p:txBody>
      </p:sp>
    </p:spTree>
    <p:extLst>
      <p:ext uri="{BB962C8B-B14F-4D97-AF65-F5344CB8AC3E}">
        <p14:creationId xmlns:p14="http://schemas.microsoft.com/office/powerpoint/2010/main" val="110277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0903888-36CD-784C-B752-30097355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46" y="1827495"/>
            <a:ext cx="4330700" cy="2898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5C0F37-F99F-6043-8AD0-F793B20C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229" y="1827495"/>
            <a:ext cx="4330700" cy="289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Sources</a:t>
            </a:r>
            <a:br>
              <a:rPr lang="en-US" dirty="0"/>
            </a:br>
            <a:r>
              <a:rPr lang="en-US" sz="1800" dirty="0"/>
              <a:t>(Epoch 2: NEOWISE &amp; taxonomy, 6% impact probability)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CD5849B-C608-1345-A880-EB7B7ADE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46" y="4728651"/>
            <a:ext cx="8695463" cy="1821555"/>
          </a:xfrm>
        </p:spPr>
        <p:txBody>
          <a:bodyPr/>
          <a:lstStyle/>
          <a:p>
            <a:r>
              <a:rPr lang="en-US" sz="1400"/>
              <a:t>Total affected population risk is driven primarily by local blast overpressure damage</a:t>
            </a:r>
          </a:p>
          <a:p>
            <a:r>
              <a:rPr lang="en-US" sz="1400"/>
              <a:t>Blast damage occurs and is primary hazard source for ~90% of cases</a:t>
            </a:r>
          </a:p>
          <a:p>
            <a:r>
              <a:rPr lang="en-US" sz="1400"/>
              <a:t>Thermal damage also occurs in 77% of cases but is smaller or less severe than the blast damage in nearly all cases.</a:t>
            </a:r>
          </a:p>
          <a:p>
            <a:r>
              <a:rPr lang="en-US" sz="1400"/>
              <a:t>Tsunami inundation potentially occurs for ~2% of cases, but is primary hazard source for 0.4%</a:t>
            </a:r>
          </a:p>
          <a:p>
            <a:r>
              <a:rPr lang="en-US" sz="1400"/>
              <a:t>No major global climatic effects are expected</a:t>
            </a:r>
          </a:p>
          <a:p>
            <a:r>
              <a:rPr lang="en-US" sz="1400"/>
              <a:t>~9% of cases cause no affected population damage from any hazard 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200B8-3CA4-4D4B-8243-E617D48DEA04}"/>
              </a:ext>
            </a:extLst>
          </p:cNvPr>
          <p:cNvSpPr txBox="1"/>
          <p:nvPr/>
        </p:nvSpPr>
        <p:spPr>
          <a:xfrm>
            <a:off x="5144950" y="1147229"/>
            <a:ext cx="3788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Risk-driving hazard sources</a:t>
            </a:r>
          </a:p>
          <a:p>
            <a:r>
              <a:rPr lang="en-US" sz="1400"/>
              <a:t>Fraction of cases for which each hazard is the primary source of population damage</a:t>
            </a:r>
            <a:endParaRPr lang="en-US" sz="14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5F685-8424-484C-96C3-079FB1772136}"/>
              </a:ext>
            </a:extLst>
          </p:cNvPr>
          <p:cNvSpPr txBox="1"/>
          <p:nvPr/>
        </p:nvSpPr>
        <p:spPr>
          <a:xfrm>
            <a:off x="612606" y="1149089"/>
            <a:ext cx="4014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Occurrence of hazard sources</a:t>
            </a:r>
          </a:p>
          <a:p>
            <a:r>
              <a:rPr lang="en-US" sz="1400"/>
              <a:t>Fraction of Earth-impacting cases for which damage from each hazard occurs</a:t>
            </a:r>
            <a:endParaRPr lang="en-US" sz="14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B9B473-A44C-D042-915B-57FEF1391EB5}"/>
              </a:ext>
            </a:extLst>
          </p:cNvPr>
          <p:cNvSpPr txBox="1"/>
          <p:nvPr/>
        </p:nvSpPr>
        <p:spPr>
          <a:xfrm>
            <a:off x="5357693" y="2055357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89%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03D232-622B-1547-B2CA-2693A4F3E5FC}"/>
              </a:ext>
            </a:extLst>
          </p:cNvPr>
          <p:cNvSpPr txBox="1"/>
          <p:nvPr/>
        </p:nvSpPr>
        <p:spPr>
          <a:xfrm>
            <a:off x="6190996" y="3895943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9.2%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A880E-5F40-2541-B47E-AC40F82BBA15}"/>
              </a:ext>
            </a:extLst>
          </p:cNvPr>
          <p:cNvSpPr txBox="1"/>
          <p:nvPr/>
        </p:nvSpPr>
        <p:spPr>
          <a:xfrm>
            <a:off x="6971432" y="4086399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1.7%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3F15FD-FEFB-B347-B2F5-A01B2C719557}"/>
              </a:ext>
            </a:extLst>
          </p:cNvPr>
          <p:cNvSpPr txBox="1"/>
          <p:nvPr/>
        </p:nvSpPr>
        <p:spPr>
          <a:xfrm>
            <a:off x="7839756" y="4086400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0.4%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A9CF9-E9FA-A747-9C64-546592D849E9}"/>
              </a:ext>
            </a:extLst>
          </p:cNvPr>
          <p:cNvSpPr txBox="1"/>
          <p:nvPr/>
        </p:nvSpPr>
        <p:spPr>
          <a:xfrm>
            <a:off x="2017776" y="2018074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91%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530228-E060-E540-B23C-8D51BD4D369B}"/>
              </a:ext>
            </a:extLst>
          </p:cNvPr>
          <p:cNvSpPr txBox="1"/>
          <p:nvPr/>
        </p:nvSpPr>
        <p:spPr>
          <a:xfrm>
            <a:off x="2600046" y="2013331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91%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890D1-6B32-8A46-B791-79138438B631}"/>
              </a:ext>
            </a:extLst>
          </p:cNvPr>
          <p:cNvSpPr txBox="1"/>
          <p:nvPr/>
        </p:nvSpPr>
        <p:spPr>
          <a:xfrm>
            <a:off x="3176767" y="2335217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77%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2A63A2-3AE9-644D-8D64-824784B46493}"/>
              </a:ext>
            </a:extLst>
          </p:cNvPr>
          <p:cNvSpPr txBox="1"/>
          <p:nvPr/>
        </p:nvSpPr>
        <p:spPr>
          <a:xfrm>
            <a:off x="3706173" y="3898825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9.2%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EBF374-2BBF-4349-A318-118DC1924A77}"/>
              </a:ext>
            </a:extLst>
          </p:cNvPr>
          <p:cNvSpPr txBox="1"/>
          <p:nvPr/>
        </p:nvSpPr>
        <p:spPr>
          <a:xfrm>
            <a:off x="1504157" y="4052713"/>
            <a:ext cx="7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1.9%</a:t>
            </a:r>
          </a:p>
        </p:txBody>
      </p:sp>
    </p:spTree>
    <p:extLst>
      <p:ext uri="{BB962C8B-B14F-4D97-AF65-F5344CB8AC3E}">
        <p14:creationId xmlns:p14="http://schemas.microsoft.com/office/powerpoint/2010/main" val="366402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EDA599-7034-F041-9FAD-40372EAC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2" y="1985965"/>
            <a:ext cx="4572000" cy="3060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C52CF-010D-DD42-80F0-1647C5A6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Affected Population Probabilities</a:t>
            </a:r>
            <a:br>
              <a:rPr lang="en-US" dirty="0"/>
            </a:br>
            <a:r>
              <a:rPr lang="en-US" sz="1800" dirty="0"/>
              <a:t>(Epoch 2: NEOWISE &amp; taxonomy, 6% impact probability)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BD1F-E83C-4645-97BD-CAE5C6B9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B14F9F-4BDF-C147-A31F-2E1A1C6E3927}"/>
              </a:ext>
            </a:extLst>
          </p:cNvPr>
          <p:cNvSpPr txBox="1">
            <a:spLocks/>
          </p:cNvSpPr>
          <p:nvPr/>
        </p:nvSpPr>
        <p:spPr bwMode="auto">
          <a:xfrm>
            <a:off x="4868152" y="1161288"/>
            <a:ext cx="3740825" cy="1060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3175" indent="0">
              <a:buNone/>
            </a:pPr>
            <a:r>
              <a:rPr lang="en-US" sz="1600" b="1" kern="0"/>
              <a:t>Damage exceedance probabilities: </a:t>
            </a:r>
            <a:r>
              <a:rPr lang="en-US" sz="1600" kern="0"/>
              <a:t>Likelihood of a certain number of people or more being affected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05A232C-43C6-3F46-8A70-A2DB9698E06F}"/>
              </a:ext>
            </a:extLst>
          </p:cNvPr>
          <p:cNvSpPr txBox="1">
            <a:spLocks/>
          </p:cNvSpPr>
          <p:nvPr/>
        </p:nvSpPr>
        <p:spPr bwMode="auto">
          <a:xfrm>
            <a:off x="874776" y="1194817"/>
            <a:ext cx="3794760" cy="9052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3175" indent="0">
              <a:buNone/>
            </a:pPr>
            <a:r>
              <a:rPr lang="en-US" sz="1600" b="1" kern="0"/>
              <a:t>Population risk histogram: </a:t>
            </a:r>
            <a:r>
              <a:rPr lang="en-US" sz="1600" kern="0"/>
              <a:t>probabilities of different population ranges being affected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A4FDEE-F747-D44D-BC9D-0AD32DAD3034}"/>
              </a:ext>
            </a:extLst>
          </p:cNvPr>
          <p:cNvSpPr txBox="1">
            <a:spLocks/>
          </p:cNvSpPr>
          <p:nvPr/>
        </p:nvSpPr>
        <p:spPr>
          <a:xfrm>
            <a:off x="713431" y="5168245"/>
            <a:ext cx="8055183" cy="1170875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/>
              <a:t>No damage most likely (due to low impact probability), followed by 1M–10M people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/>
              <a:t>Maximum affected population: 64M people, due to local blast damage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/>
              <a:t>Average total risk (with 6% impact probability): 138k people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/>
              <a:t>Average among impacting cases: 2.3M people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/>
              <a:t>Tsunami affected pop: 670k max, &lt;140 avg. among impacting cases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74DEB-5AD1-D646-ADDA-AED940CD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72220-590F-D54D-8B5A-7E23C9EF8CEB}"/>
              </a:ext>
            </a:extLst>
          </p:cNvPr>
          <p:cNvGrpSpPr/>
          <p:nvPr/>
        </p:nvGrpSpPr>
        <p:grpSpPr>
          <a:xfrm>
            <a:off x="4523694" y="2008682"/>
            <a:ext cx="4572000" cy="3060290"/>
            <a:chOff x="4523694" y="2008682"/>
            <a:chExt cx="4572000" cy="30602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64614C-277B-AC41-853A-2F3B040C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3694" y="2008682"/>
              <a:ext cx="4572000" cy="30602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1E30C2-A3E5-B44B-9555-ABD101196E59}"/>
                </a:ext>
              </a:extLst>
            </p:cNvPr>
            <p:cNvSpPr txBox="1"/>
            <p:nvPr/>
          </p:nvSpPr>
          <p:spPr>
            <a:xfrm>
              <a:off x="7662023" y="2937709"/>
              <a:ext cx="1084699" cy="435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</a:rPr>
                <a:t>3.1% chance of &gt;1M ppl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BB4BB8-59FD-0B40-A2AA-9F9B75B826C4}"/>
                </a:ext>
              </a:extLst>
            </p:cNvPr>
            <p:cNvSpPr txBox="1"/>
            <p:nvPr/>
          </p:nvSpPr>
          <p:spPr>
            <a:xfrm>
              <a:off x="6740556" y="2247093"/>
              <a:ext cx="200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</a:rPr>
                <a:t>5.3% chance of &gt;10k ppl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7E2465-7053-5F49-A847-2448B8BBD94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851" y="2515563"/>
              <a:ext cx="1620376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3A8CBAD-97FD-5047-A701-F5625718B148}"/>
                </a:ext>
              </a:extLst>
            </p:cNvPr>
            <p:cNvCxnSpPr>
              <a:cxnSpLocks/>
            </p:cNvCxnSpPr>
            <p:nvPr/>
          </p:nvCxnSpPr>
          <p:spPr>
            <a:xfrm>
              <a:off x="6879978" y="2586813"/>
              <a:ext cx="0" cy="2009746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79A8AFC-70F6-0847-BB8C-E77491F83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6980" y="3367241"/>
              <a:ext cx="0" cy="1229318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B51922-88FC-1840-B919-65696C5848EE}"/>
                </a:ext>
              </a:extLst>
            </p:cNvPr>
            <p:cNvCxnSpPr>
              <a:cxnSpLocks/>
            </p:cNvCxnSpPr>
            <p:nvPr/>
          </p:nvCxnSpPr>
          <p:spPr>
            <a:xfrm>
              <a:off x="7776980" y="3367241"/>
              <a:ext cx="833997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9A6133-6E29-2540-AAE7-04BEC8C4F3D2}"/>
              </a:ext>
            </a:extLst>
          </p:cNvPr>
          <p:cNvSpPr txBox="1"/>
          <p:nvPr/>
        </p:nvSpPr>
        <p:spPr>
          <a:xfrm>
            <a:off x="678171" y="2217521"/>
            <a:ext cx="616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94.6%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1B3D85-0C87-3747-8393-B3C72293C696}"/>
              </a:ext>
            </a:extLst>
          </p:cNvPr>
          <p:cNvSpPr txBox="1"/>
          <p:nvPr/>
        </p:nvSpPr>
        <p:spPr>
          <a:xfrm>
            <a:off x="3482455" y="2891221"/>
            <a:ext cx="72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2.9%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867300-4297-4F45-B2FE-81D4442B699F}"/>
              </a:ext>
            </a:extLst>
          </p:cNvPr>
          <p:cNvSpPr txBox="1"/>
          <p:nvPr/>
        </p:nvSpPr>
        <p:spPr>
          <a:xfrm>
            <a:off x="3822998" y="3519256"/>
            <a:ext cx="649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0.25%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0D9364-09F4-C446-B1AC-1CD2238D7B6E}"/>
              </a:ext>
            </a:extLst>
          </p:cNvPr>
          <p:cNvSpPr txBox="1"/>
          <p:nvPr/>
        </p:nvSpPr>
        <p:spPr>
          <a:xfrm>
            <a:off x="3090023" y="3022026"/>
            <a:ext cx="72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E37723-703A-694F-8214-913A4A376A64}"/>
              </a:ext>
            </a:extLst>
          </p:cNvPr>
          <p:cNvSpPr txBox="1"/>
          <p:nvPr/>
        </p:nvSpPr>
        <p:spPr>
          <a:xfrm>
            <a:off x="2683739" y="3405626"/>
            <a:ext cx="72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0.4%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88BDAD-A31F-8345-9700-1C1F5872410F}"/>
              </a:ext>
            </a:extLst>
          </p:cNvPr>
          <p:cNvSpPr txBox="1"/>
          <p:nvPr/>
        </p:nvSpPr>
        <p:spPr>
          <a:xfrm>
            <a:off x="2209273" y="3879699"/>
            <a:ext cx="72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0.06%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CF86D-BE35-854E-B08F-634B517AAD06}"/>
              </a:ext>
            </a:extLst>
          </p:cNvPr>
          <p:cNvSpPr txBox="1"/>
          <p:nvPr/>
        </p:nvSpPr>
        <p:spPr>
          <a:xfrm>
            <a:off x="7504386" y="2364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Affected Population Map</a:t>
            </a:r>
            <a:br>
              <a:rPr lang="en-US" dirty="0"/>
            </a:br>
            <a:r>
              <a:rPr lang="en-US" sz="1800" dirty="0"/>
              <a:t>(Epoch 2: NEOWISE &amp; taxonomy, 6% impact probability)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5" y="1372952"/>
            <a:ext cx="8529842" cy="1141476"/>
          </a:xfrm>
        </p:spPr>
        <p:txBody>
          <a:bodyPr/>
          <a:lstStyle/>
          <a:p>
            <a:r>
              <a:rPr lang="en-US" sz="1800"/>
              <a:t>Average affected population among potential asteroid property cases</a:t>
            </a:r>
          </a:p>
          <a:p>
            <a:r>
              <a:rPr lang="en-US" sz="1800"/>
              <a:t>Plotted at 100-km-altitude atmospheric entry points for each orbital sample.</a:t>
            </a:r>
          </a:p>
          <a:p>
            <a:r>
              <a:rPr lang="en-US" sz="1800"/>
              <a:t>Damage locations for each individual case vary depending on entry parameters, asteroid properties, and resulting airburst or impact point.</a:t>
            </a:r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94E59-732D-F343-BCDD-EAD8FABEA2E5}"/>
              </a:ext>
            </a:extLst>
          </p:cNvPr>
          <p:cNvSpPr txBox="1"/>
          <p:nvPr/>
        </p:nvSpPr>
        <p:spPr>
          <a:xfrm>
            <a:off x="152400" y="1003620"/>
            <a:ext cx="875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Average Affected Population for Sampled Impacting Entry Points Along Swath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6040A-90ED-5B4E-BD65-7786D8BC1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3" t="18378" r="2640" b="23797"/>
          <a:stretch/>
        </p:blipFill>
        <p:spPr>
          <a:xfrm>
            <a:off x="992368" y="2847805"/>
            <a:ext cx="7454096" cy="37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9B103-F6CC-9147-96E4-3516436E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996"/>
            <a:ext cx="9144000" cy="285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803A-5030-054D-9382-53CA87D0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9" y="173736"/>
            <a:ext cx="7205317" cy="841898"/>
          </a:xfrm>
        </p:spPr>
        <p:txBody>
          <a:bodyPr/>
          <a:lstStyle/>
          <a:p>
            <a:r>
              <a:rPr lang="en-US" sz="2800" dirty="0"/>
              <a:t>Affected Population Ranges Along Swath</a:t>
            </a:r>
            <a:br>
              <a:rPr lang="en-US" sz="2800" dirty="0"/>
            </a:br>
            <a:r>
              <a:rPr lang="en-US" sz="1800" dirty="0"/>
              <a:t>(Epoch 2: NEOWISE &amp; taxonomy, 6% impact probability)</a:t>
            </a: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546D2-F705-6143-A8DC-76F9AFE5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2FCB0-D7DC-5B48-B917-27238E56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31961-F516-834D-ADE9-556B9A8A863B}"/>
              </a:ext>
            </a:extLst>
          </p:cNvPr>
          <p:cNvSpPr txBox="1"/>
          <p:nvPr/>
        </p:nvSpPr>
        <p:spPr>
          <a:xfrm>
            <a:off x="884584" y="960386"/>
            <a:ext cx="380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Min/Mean/Max Affected Population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7F22-126F-7F45-B766-D87ED0A64DE4}"/>
              </a:ext>
            </a:extLst>
          </p:cNvPr>
          <p:cNvSpPr txBox="1"/>
          <p:nvPr/>
        </p:nvSpPr>
        <p:spPr>
          <a:xfrm>
            <a:off x="5321763" y="175498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554E8-AFC6-464D-A2D2-E634A7B80083}"/>
              </a:ext>
            </a:extLst>
          </p:cNvPr>
          <p:cNvSpPr txBox="1"/>
          <p:nvPr/>
        </p:nvSpPr>
        <p:spPr>
          <a:xfrm>
            <a:off x="6255641" y="172120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China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F65A2-A69F-9D47-8CF6-609F04E0B6EB}"/>
              </a:ext>
            </a:extLst>
          </p:cNvPr>
          <p:cNvSpPr txBox="1"/>
          <p:nvPr/>
        </p:nvSpPr>
        <p:spPr>
          <a:xfrm>
            <a:off x="3588152" y="1778136"/>
            <a:ext cx="125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Europe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0B2B0-2A54-D04C-BF6C-F97A544192DF}"/>
              </a:ext>
            </a:extLst>
          </p:cNvPr>
          <p:cNvSpPr txBox="1"/>
          <p:nvPr/>
        </p:nvSpPr>
        <p:spPr>
          <a:xfrm>
            <a:off x="7050908" y="203904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Japan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86A5C-21D2-EC47-AD9F-F98D6EE7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9605"/>
            <a:ext cx="9144000" cy="285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3666DA-ACE1-054C-879F-2DAC248A033C}"/>
              </a:ext>
            </a:extLst>
          </p:cNvPr>
          <p:cNvSpPr txBox="1"/>
          <p:nvPr/>
        </p:nvSpPr>
        <p:spPr>
          <a:xfrm>
            <a:off x="1135535" y="1875089"/>
            <a:ext cx="108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Greenland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A9A171-34DA-984C-A447-AA2D1DFE0414}"/>
              </a:ext>
            </a:extLst>
          </p:cNvPr>
          <p:cNvSpPr txBox="1"/>
          <p:nvPr/>
        </p:nvSpPr>
        <p:spPr>
          <a:xfrm>
            <a:off x="660676" y="2096853"/>
            <a:ext cx="108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33894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9356-21B9-4241-9061-353ABE34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Epoch 2 Observational Refinement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F483-605F-864D-8FAE-8453D5BB0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42F78-219D-CF4A-B3B5-C959EDCB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88141-4063-DD40-8FB0-2FAD67A4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113006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5B74-A0CE-CC4A-807E-0BCA3EBA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Epochs &amp;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1DEBA-A9B3-6F4F-BAEF-1F88CAD7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44" y="1360470"/>
            <a:ext cx="8399463" cy="4300591"/>
          </a:xfrm>
        </p:spPr>
        <p:txBody>
          <a:bodyPr/>
          <a:lstStyle/>
          <a:p>
            <a:r>
              <a:rPr lang="en-US" dirty="0"/>
              <a:t>As the exercise evolves, we can combine different combinations of entry swath and observational results to assess what information is changing our understanding of the risk.</a:t>
            </a:r>
          </a:p>
          <a:p>
            <a:r>
              <a:rPr lang="en-US" dirty="0"/>
              <a:t>Comparisons executed:</a:t>
            </a:r>
          </a:p>
          <a:p>
            <a:pPr lvl="1"/>
            <a:r>
              <a:rPr lang="en-US" dirty="0"/>
              <a:t>Entry estimates from 12/23/2020 (Epoch 1) and 1/21/2021 (Epoch 2)</a:t>
            </a:r>
          </a:p>
          <a:p>
            <a:pPr lvl="2"/>
            <a:r>
              <a:rPr lang="en-US" dirty="0"/>
              <a:t> Epoch 1:  Earth Impact Probability of 0.6% and wide impact swath</a:t>
            </a:r>
          </a:p>
          <a:p>
            <a:pPr lvl="2"/>
            <a:r>
              <a:rPr lang="en-US" dirty="0"/>
              <a:t> Epoch 2:  Earth Impact Probability of 6% and narrower impact swath</a:t>
            </a:r>
          </a:p>
          <a:p>
            <a:pPr lvl="1"/>
            <a:r>
              <a:rPr lang="en-US" dirty="0"/>
              <a:t>Physical parameters with </a:t>
            </a:r>
            <a:r>
              <a:rPr lang="en-US" dirty="0" err="1"/>
              <a:t>NEOWise</a:t>
            </a:r>
            <a:r>
              <a:rPr lang="en-US" dirty="0"/>
              <a:t> and without </a:t>
            </a:r>
            <a:r>
              <a:rPr lang="en-US" dirty="0" err="1"/>
              <a:t>NEOWise</a:t>
            </a:r>
            <a:endParaRPr lang="en-US" dirty="0"/>
          </a:p>
          <a:p>
            <a:pPr lvl="2"/>
            <a:r>
              <a:rPr lang="en-US" dirty="0" err="1"/>
              <a:t>NEOWise</a:t>
            </a:r>
            <a:r>
              <a:rPr lang="en-US" dirty="0"/>
              <a:t> provides diameter 300m +/- 75m and albedo of 0.44 +/- 0.19</a:t>
            </a:r>
          </a:p>
          <a:p>
            <a:pPr lvl="2"/>
            <a:r>
              <a:rPr lang="en-US" dirty="0"/>
              <a:t>Photometry provides H = 19.17 +/- 0.2</a:t>
            </a:r>
          </a:p>
          <a:p>
            <a:pPr lvl="2"/>
            <a:r>
              <a:rPr lang="en-US" dirty="0"/>
              <a:t>Spectroscopy provides Sq taxonomy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35427-8E28-9F49-BE39-DEEE0D5F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0968-0B9D-4947-8486-0C60EC7F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337670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Epoch 1 vs 2 Damage Radii</a:t>
            </a:r>
            <a:br>
              <a:rPr lang="en-US" dirty="0"/>
            </a:br>
            <a:r>
              <a:rPr lang="en-US" sz="1800" dirty="0"/>
              <a:t>(Epoch 2 vs Epoch 1 with all information)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6EF89-5BD5-5F41-A93C-072013568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8622" r="2314" b="22495"/>
          <a:stretch/>
        </p:blipFill>
        <p:spPr>
          <a:xfrm>
            <a:off x="352216" y="2346121"/>
            <a:ext cx="4302333" cy="2198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E3F04-A6DB-354B-BEEB-BF1AB4B83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9" t="18622" r="2151" b="22495"/>
          <a:stretch/>
        </p:blipFill>
        <p:spPr>
          <a:xfrm>
            <a:off x="4719899" y="2334377"/>
            <a:ext cx="4302333" cy="219857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043FFC-7335-E44A-B600-DC78B9EB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43" y="1217549"/>
            <a:ext cx="8601413" cy="941736"/>
          </a:xfrm>
        </p:spPr>
        <p:txBody>
          <a:bodyPr/>
          <a:lstStyle/>
          <a:p>
            <a:r>
              <a:rPr lang="en-US"/>
              <a:t>Similar average damage radius ranges (~120-200km) and maximum damage radius ranges (~220/230-370km) along swath for both epochs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3044-C07B-A648-87E5-E7E3F4A09EDB}"/>
              </a:ext>
            </a:extLst>
          </p:cNvPr>
          <p:cNvSpPr txBox="1"/>
          <p:nvPr/>
        </p:nvSpPr>
        <p:spPr>
          <a:xfrm>
            <a:off x="1802742" y="212089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Epoch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E8E52-27C3-6448-95BB-40AA1F328495}"/>
              </a:ext>
            </a:extLst>
          </p:cNvPr>
          <p:cNvSpPr txBox="1"/>
          <p:nvPr/>
        </p:nvSpPr>
        <p:spPr>
          <a:xfrm>
            <a:off x="6108318" y="211599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Epoch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440FD1-D87E-B445-9EA4-42573AE5A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1343" r="3291" b="24475"/>
          <a:stretch/>
        </p:blipFill>
        <p:spPr>
          <a:xfrm>
            <a:off x="376535" y="4565787"/>
            <a:ext cx="4253694" cy="2023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50BD75-575F-4A4C-9412-3663492C2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1116" r="2152" b="25099"/>
          <a:stretch/>
        </p:blipFill>
        <p:spPr>
          <a:xfrm>
            <a:off x="4736327" y="4553744"/>
            <a:ext cx="4310398" cy="20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Damage Region Sizes</a:t>
            </a:r>
            <a:br>
              <a:rPr lang="en-US" dirty="0"/>
            </a:br>
            <a:r>
              <a:rPr lang="en-US" sz="1800" dirty="0"/>
              <a:t>(Epoch 2 vs Epoch 1 with all information)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D8469-828A-AA49-A13A-848178CB220B}"/>
              </a:ext>
            </a:extLst>
          </p:cNvPr>
          <p:cNvSpPr txBox="1"/>
          <p:nvPr/>
        </p:nvSpPr>
        <p:spPr>
          <a:xfrm>
            <a:off x="152400" y="1082304"/>
            <a:ext cx="886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Relative damage radius exceedance probabilities among Earth-impacting cases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8D6577-8CF3-B94F-A4BD-9A02F42EF783}"/>
              </a:ext>
            </a:extLst>
          </p:cNvPr>
          <p:cNvSpPr txBox="1">
            <a:spLocks/>
          </p:cNvSpPr>
          <p:nvPr/>
        </p:nvSpPr>
        <p:spPr>
          <a:xfrm>
            <a:off x="254642" y="2197025"/>
            <a:ext cx="2982544" cy="2463949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Damage radii ranges and probabilities among impacting cases very similar between epoch 1 and epoch 2, since size and entry parameters have not changed significantly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285C9-B61F-FF43-BE37-7390CE4D7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32" y="1509061"/>
            <a:ext cx="5688846" cy="42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5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9B103-F6CC-9147-96E4-3516436E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7" y="1383524"/>
            <a:ext cx="877824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803A-5030-054D-9382-53CA87D0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9" y="173736"/>
            <a:ext cx="7205317" cy="841898"/>
          </a:xfrm>
        </p:spPr>
        <p:txBody>
          <a:bodyPr/>
          <a:lstStyle/>
          <a:p>
            <a:r>
              <a:rPr lang="en-US" sz="2800" dirty="0"/>
              <a:t>Affected Population Ranges Along Swath</a:t>
            </a:r>
            <a:br>
              <a:rPr lang="en-US" sz="2800" dirty="0"/>
            </a:br>
            <a:r>
              <a:rPr lang="en-US" sz="1800" dirty="0"/>
              <a:t>(</a:t>
            </a:r>
            <a:r>
              <a:rPr lang="en-US" sz="1800" dirty="0">
                <a:ea typeface="+mj-lt"/>
                <a:cs typeface="+mj-lt"/>
              </a:rPr>
              <a:t>Epoch 2 vs Epoch 1 with all information</a:t>
            </a:r>
            <a:r>
              <a:rPr lang="en-US" sz="1800" dirty="0"/>
              <a:t>)</a:t>
            </a: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546D2-F705-6143-A8DC-76F9AFE5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2FCB0-D7DC-5B48-B917-27238E56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31961-F516-834D-ADE9-556B9A8A863B}"/>
              </a:ext>
            </a:extLst>
          </p:cNvPr>
          <p:cNvSpPr txBox="1"/>
          <p:nvPr/>
        </p:nvSpPr>
        <p:spPr>
          <a:xfrm>
            <a:off x="929093" y="952064"/>
            <a:ext cx="790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Differences in Min/Mean/Max Affected Population ranges along swath due to narrowed swath width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7F22-126F-7F45-B766-D87ED0A64DE4}"/>
              </a:ext>
            </a:extLst>
          </p:cNvPr>
          <p:cNvSpPr txBox="1"/>
          <p:nvPr/>
        </p:nvSpPr>
        <p:spPr>
          <a:xfrm>
            <a:off x="5441621" y="1893582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554E8-AFC6-464D-A2D2-E634A7B80083}"/>
              </a:ext>
            </a:extLst>
          </p:cNvPr>
          <p:cNvSpPr txBox="1"/>
          <p:nvPr/>
        </p:nvSpPr>
        <p:spPr>
          <a:xfrm>
            <a:off x="6281846" y="194576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China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F65A2-A69F-9D47-8CF6-609F04E0B6EB}"/>
              </a:ext>
            </a:extLst>
          </p:cNvPr>
          <p:cNvSpPr txBox="1"/>
          <p:nvPr/>
        </p:nvSpPr>
        <p:spPr>
          <a:xfrm>
            <a:off x="3613972" y="1994009"/>
            <a:ext cx="125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Europe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0B2B0-2A54-D04C-BF6C-F97A544192DF}"/>
              </a:ext>
            </a:extLst>
          </p:cNvPr>
          <p:cNvSpPr txBox="1"/>
          <p:nvPr/>
        </p:nvSpPr>
        <p:spPr>
          <a:xfrm>
            <a:off x="7045302" y="214789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Japan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666DA-ACE1-054C-879F-2DAC248A033C}"/>
              </a:ext>
            </a:extLst>
          </p:cNvPr>
          <p:cNvSpPr txBox="1"/>
          <p:nvPr/>
        </p:nvSpPr>
        <p:spPr>
          <a:xfrm>
            <a:off x="1504378" y="1945763"/>
            <a:ext cx="108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Greenland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A9A171-34DA-984C-A447-AA2D1DFE0414}"/>
              </a:ext>
            </a:extLst>
          </p:cNvPr>
          <p:cNvSpPr txBox="1"/>
          <p:nvPr/>
        </p:nvSpPr>
        <p:spPr>
          <a:xfrm>
            <a:off x="910358" y="2169135"/>
            <a:ext cx="108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Canada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11AEA6-BFD4-2943-A8E1-9EA522A64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3881438"/>
            <a:ext cx="8778240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D380D4-61FA-0D46-994A-E89E702EB01D}"/>
              </a:ext>
            </a:extLst>
          </p:cNvPr>
          <p:cNvSpPr txBox="1"/>
          <p:nvPr/>
        </p:nvSpPr>
        <p:spPr>
          <a:xfrm rot="16200000">
            <a:off x="-341790" y="50010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Epoch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5FC65-748A-C34F-AFAF-943C238BC239}"/>
              </a:ext>
            </a:extLst>
          </p:cNvPr>
          <p:cNvSpPr txBox="1"/>
          <p:nvPr/>
        </p:nvSpPr>
        <p:spPr>
          <a:xfrm rot="16200000">
            <a:off x="-321508" y="241982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Epoch 2</a:t>
            </a:r>
          </a:p>
        </p:txBody>
      </p:sp>
    </p:spTree>
    <p:extLst>
      <p:ext uri="{BB962C8B-B14F-4D97-AF65-F5344CB8AC3E}">
        <p14:creationId xmlns:p14="http://schemas.microsoft.com/office/powerpoint/2010/main" val="15558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36CE-B172-E943-A148-3E843442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105956"/>
            <a:ext cx="7981849" cy="2017052"/>
          </a:xfrm>
        </p:spPr>
        <p:txBody>
          <a:bodyPr/>
          <a:lstStyle/>
          <a:p>
            <a:r>
              <a:rPr lang="en-US"/>
              <a:t>Epoch 2:</a:t>
            </a:r>
            <a:br>
              <a:rPr lang="en-US"/>
            </a:br>
            <a:r>
              <a:rPr lang="en-US" sz="2400" cap="none"/>
              <a:t>Taxonomy from spectroscopy </a:t>
            </a:r>
            <a:br>
              <a:rPr lang="en-US" sz="2400" cap="none"/>
            </a:br>
            <a:r>
              <a:rPr lang="en-US" sz="2400" cap="none"/>
              <a:t>6% impact probability, narrower impact swath</a:t>
            </a:r>
            <a:br>
              <a:rPr lang="en-US" sz="2400" cap="none"/>
            </a:br>
            <a:r>
              <a:rPr lang="en-US" sz="2400" cap="none"/>
              <a:t>Former Epoch 1 NEOWISE size refinements</a:t>
            </a:r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C2E3B-E908-2B4E-AE61-CB4DD7B5E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605769"/>
            <a:ext cx="7772400" cy="1500187"/>
          </a:xfrm>
        </p:spPr>
        <p:txBody>
          <a:bodyPr/>
          <a:lstStyle/>
          <a:p>
            <a:r>
              <a:rPr lang="en-US"/>
              <a:t>22 January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EE1CF-3D1F-8341-BB51-986EDF90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5704-198B-6247-AB9D-35C3DD43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45406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219697-8C7E-1141-B782-855BBB08B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66565"/>
            <a:ext cx="9144000" cy="28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37DE-CF81-3D42-BF6D-2B6B5F10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372436"/>
            <a:ext cx="7200900" cy="762000"/>
          </a:xfrm>
        </p:spPr>
        <p:txBody>
          <a:bodyPr/>
          <a:lstStyle/>
          <a:p>
            <a:r>
              <a:rPr lang="en-US" dirty="0"/>
              <a:t>Compare Property Sets:</a:t>
            </a:r>
            <a:br>
              <a:rPr lang="en-US" dirty="0"/>
            </a:br>
            <a:r>
              <a:rPr lang="en-US" dirty="0"/>
              <a:t>All available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18A1-D02E-344D-A021-30F87EDC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08134"/>
            <a:ext cx="8399463" cy="4691970"/>
          </a:xfrm>
        </p:spPr>
        <p:txBody>
          <a:bodyPr/>
          <a:lstStyle/>
          <a:p>
            <a:r>
              <a:rPr lang="en-US" dirty="0"/>
              <a:t>Considered three different physical property sets:</a:t>
            </a:r>
          </a:p>
          <a:p>
            <a:pPr lvl="1"/>
            <a:r>
              <a:rPr lang="en-US" dirty="0"/>
              <a:t>Initial Astrometry (12/23/2020:  H = 19.3 +/- 0.5)</a:t>
            </a:r>
          </a:p>
          <a:p>
            <a:pPr lvl="1"/>
            <a:r>
              <a:rPr lang="en-US" dirty="0" err="1"/>
              <a:t>NEOWise</a:t>
            </a:r>
            <a:r>
              <a:rPr lang="en-US" dirty="0"/>
              <a:t> (12/23/2020:  d = 300 +/- 75m; </a:t>
            </a:r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 = 0.44 +/- 0.19)</a:t>
            </a:r>
          </a:p>
          <a:p>
            <a:pPr lvl="1"/>
            <a:r>
              <a:rPr lang="en-US" dirty="0" err="1"/>
              <a:t>NEOWise</a:t>
            </a:r>
            <a:r>
              <a:rPr lang="en-US" dirty="0"/>
              <a:t> + Taxonomy (1/20/2021:  type = Sq)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7BE6-C9E4-C74B-AF2F-28BDDF61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6A79-6B2B-C148-9A19-AB5AC13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95DE5-ADEC-974F-81F7-E55E16D885E0}"/>
              </a:ext>
            </a:extLst>
          </p:cNvPr>
          <p:cNvSpPr txBox="1"/>
          <p:nvPr/>
        </p:nvSpPr>
        <p:spPr>
          <a:xfrm>
            <a:off x="1561171" y="3429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58999B"/>
                </a:solidFill>
                <a:latin typeface="Helvetica Light" panose="020B0403020202020204" pitchFamily="34" charset="0"/>
              </a:rPr>
              <a:t>neowise</a:t>
            </a:r>
            <a:endParaRPr lang="en-US" dirty="0">
              <a:solidFill>
                <a:srgbClr val="58999B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D89AE-7192-0443-ADCB-1E7BEF691DF5}"/>
              </a:ext>
            </a:extLst>
          </p:cNvPr>
          <p:cNvSpPr txBox="1"/>
          <p:nvPr/>
        </p:nvSpPr>
        <p:spPr>
          <a:xfrm>
            <a:off x="2442957" y="45401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19191"/>
                </a:solidFill>
                <a:latin typeface="Helvetica Light" panose="020B0403020202020204" pitchFamily="34" charset="0"/>
              </a:rPr>
              <a:t>initial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EA929-CD98-FF44-96DB-DD11234BA41D}"/>
              </a:ext>
            </a:extLst>
          </p:cNvPr>
          <p:cNvSpPr txBox="1"/>
          <p:nvPr/>
        </p:nvSpPr>
        <p:spPr>
          <a:xfrm>
            <a:off x="1981200" y="3925633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8B01"/>
                </a:solidFill>
                <a:latin typeface="Helvetica Light" panose="020B0403020202020204" pitchFamily="34" charset="0"/>
              </a:rPr>
              <a:t>neowise</a:t>
            </a:r>
            <a:r>
              <a:rPr lang="en-US" dirty="0">
                <a:solidFill>
                  <a:srgbClr val="FF8B01"/>
                </a:solidFill>
                <a:latin typeface="Helvetica Light" panose="020B0403020202020204" pitchFamily="34" charset="0"/>
              </a:rPr>
              <a:t> + taxonomy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561306-22B7-0748-B5F6-F06548626D9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23833" y="4110299"/>
            <a:ext cx="657367" cy="150468"/>
          </a:xfrm>
          <a:prstGeom prst="straightConnector1">
            <a:avLst/>
          </a:prstGeom>
          <a:ln>
            <a:solidFill>
              <a:srgbClr val="FF8B0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342CBF-D430-6543-B80D-DD4DC9AEF22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769660" y="4724826"/>
            <a:ext cx="673297" cy="184666"/>
          </a:xfrm>
          <a:prstGeom prst="straightConnector1">
            <a:avLst/>
          </a:prstGeom>
          <a:ln>
            <a:solidFill>
              <a:srgbClr val="91919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DEA7F7-1709-ED40-8FDF-8D33386D6A9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323833" y="3613666"/>
            <a:ext cx="237338" cy="71230"/>
          </a:xfrm>
          <a:prstGeom prst="straightConnector1">
            <a:avLst/>
          </a:prstGeom>
          <a:ln>
            <a:solidFill>
              <a:srgbClr val="58999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378638-715D-F041-BBEA-BEABBF8CBA77}"/>
              </a:ext>
            </a:extLst>
          </p:cNvPr>
          <p:cNvSpPr txBox="1"/>
          <p:nvPr/>
        </p:nvSpPr>
        <p:spPr>
          <a:xfrm>
            <a:off x="5411001" y="33155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58999B"/>
                </a:solidFill>
                <a:latin typeface="Helvetica Light" panose="020B0403020202020204" pitchFamily="34" charset="0"/>
              </a:rPr>
              <a:t>neowise</a:t>
            </a:r>
            <a:endParaRPr lang="en-US">
              <a:solidFill>
                <a:srgbClr val="58999B"/>
              </a:solidFill>
              <a:latin typeface="Helvetica Light" panose="020B04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3B56E-32F3-C343-86B4-4399CD66FB34}"/>
              </a:ext>
            </a:extLst>
          </p:cNvPr>
          <p:cNvSpPr txBox="1"/>
          <p:nvPr/>
        </p:nvSpPr>
        <p:spPr>
          <a:xfrm>
            <a:off x="8213502" y="39121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19191"/>
                </a:solidFill>
                <a:latin typeface="Helvetica Light" panose="020B0403020202020204" pitchFamily="34" charset="0"/>
              </a:rPr>
              <a:t>initial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30CF16-18AD-FC45-81DF-983CD0AB24A1}"/>
              </a:ext>
            </a:extLst>
          </p:cNvPr>
          <p:cNvSpPr txBox="1"/>
          <p:nvPr/>
        </p:nvSpPr>
        <p:spPr>
          <a:xfrm>
            <a:off x="7653238" y="3315564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8B01"/>
                </a:solidFill>
                <a:latin typeface="Helvetica Light" panose="020B0403020202020204" pitchFamily="34" charset="0"/>
              </a:rPr>
              <a:t>neowise</a:t>
            </a:r>
            <a:endParaRPr lang="en-US" dirty="0">
              <a:solidFill>
                <a:srgbClr val="FF8B01"/>
              </a:solidFill>
              <a:latin typeface="Helvetica Light" panose="020B0403020202020204" pitchFamily="34" charset="0"/>
            </a:endParaRPr>
          </a:p>
          <a:p>
            <a:r>
              <a:rPr lang="en-US" dirty="0">
                <a:solidFill>
                  <a:srgbClr val="FF8B01"/>
                </a:solidFill>
                <a:latin typeface="Helvetica Light" panose="020B0403020202020204" pitchFamily="34" charset="0"/>
              </a:rPr>
              <a:t>+ taxonomy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704015-6F9B-6540-BEE4-2DB9D0BBA2F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162800" y="3638730"/>
            <a:ext cx="490438" cy="273418"/>
          </a:xfrm>
          <a:prstGeom prst="straightConnector1">
            <a:avLst/>
          </a:prstGeom>
          <a:ln>
            <a:solidFill>
              <a:srgbClr val="FF8B0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B13F62-2F59-B949-84B0-A67BB74BBD97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726680" y="4096814"/>
            <a:ext cx="486822" cy="428705"/>
          </a:xfrm>
          <a:prstGeom prst="straightConnector1">
            <a:avLst/>
          </a:prstGeom>
          <a:ln>
            <a:solidFill>
              <a:srgbClr val="91919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1884DF-E328-094D-B22B-1BCBFA1EBA6C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442052" y="3500230"/>
            <a:ext cx="315364" cy="0"/>
          </a:xfrm>
          <a:prstGeom prst="straightConnector1">
            <a:avLst/>
          </a:prstGeom>
          <a:ln>
            <a:solidFill>
              <a:srgbClr val="58999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2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Comparisons: all available info</a:t>
            </a:r>
            <a:br>
              <a:rPr lang="en-US" dirty="0"/>
            </a:br>
            <a:r>
              <a:rPr lang="en-US" sz="1800" dirty="0"/>
              <a:t>(Total risks, including impact probabilities)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F2B7B5-1A72-1740-A36F-D4AD8719A251}"/>
              </a:ext>
            </a:extLst>
          </p:cNvPr>
          <p:cNvSpPr txBox="1">
            <a:spLocks/>
          </p:cNvSpPr>
          <p:nvPr/>
        </p:nvSpPr>
        <p:spPr>
          <a:xfrm>
            <a:off x="266217" y="5070280"/>
            <a:ext cx="8760371" cy="991473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Risk increase driven by 10x increase in Earth-impact probability from 0.6% to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Taxonomic refinement makes negligeable difference compared to impact probability given the prior NEOWISE size measurement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B1C5C7-7E93-4547-B259-FFF522C7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0" y="1312392"/>
            <a:ext cx="4572000" cy="306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525FD-62B4-C841-9C17-73897763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834" y="1310222"/>
            <a:ext cx="4572000" cy="3060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BE041A-DDD5-7543-A5DE-F5D2C84360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10" y="4387199"/>
            <a:ext cx="8412480" cy="2247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0A15B8-0D59-A44C-80A9-657EBA889920}"/>
              </a:ext>
            </a:extLst>
          </p:cNvPr>
          <p:cNvSpPr txBox="1"/>
          <p:nvPr/>
        </p:nvSpPr>
        <p:spPr>
          <a:xfrm>
            <a:off x="5172786" y="1103193"/>
            <a:ext cx="355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Population Exceedance Risks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646F53-BAEB-0C4A-9DB9-D55F18C18043}"/>
              </a:ext>
            </a:extLst>
          </p:cNvPr>
          <p:cNvSpPr txBox="1"/>
          <p:nvPr/>
        </p:nvSpPr>
        <p:spPr>
          <a:xfrm>
            <a:off x="973906" y="1103193"/>
            <a:ext cx="329995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Population Risk Histogram</a:t>
            </a:r>
          </a:p>
        </p:txBody>
      </p:sp>
    </p:spTree>
    <p:extLst>
      <p:ext uri="{BB962C8B-B14F-4D97-AF65-F5344CB8AC3E}">
        <p14:creationId xmlns:p14="http://schemas.microsoft.com/office/powerpoint/2010/main" val="41201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37DE-CF81-3D42-BF6D-2B6B5F10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434080"/>
            <a:ext cx="7200900" cy="762000"/>
          </a:xfrm>
        </p:spPr>
        <p:txBody>
          <a:bodyPr/>
          <a:lstStyle/>
          <a:p>
            <a:r>
              <a:rPr lang="en-US" dirty="0"/>
              <a:t>Compare Property Sets:</a:t>
            </a:r>
            <a:br>
              <a:rPr lang="en-US" dirty="0"/>
            </a:br>
            <a:r>
              <a:rPr lang="en-US" dirty="0"/>
              <a:t>No </a:t>
            </a:r>
            <a:r>
              <a:rPr lang="en-US" dirty="0" err="1"/>
              <a:t>NEOWise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18A1-D02E-344D-A021-30F87EDC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41698"/>
            <a:ext cx="8399463" cy="4825814"/>
          </a:xfrm>
        </p:spPr>
        <p:txBody>
          <a:bodyPr/>
          <a:lstStyle/>
          <a:p>
            <a:r>
              <a:rPr lang="en-US" dirty="0"/>
              <a:t>Considered three different physical property sets:</a:t>
            </a:r>
          </a:p>
          <a:p>
            <a:pPr lvl="1"/>
            <a:r>
              <a:rPr lang="en-US" dirty="0"/>
              <a:t>Initial Astrometry (12/23/2020:  H = 19.3 +/- 0.5)</a:t>
            </a:r>
          </a:p>
          <a:p>
            <a:pPr lvl="1"/>
            <a:r>
              <a:rPr lang="en-US" dirty="0"/>
              <a:t>Photometry (12/27/2020:  H = 19.17 +/- 0.2)</a:t>
            </a:r>
          </a:p>
          <a:p>
            <a:pPr lvl="1"/>
            <a:r>
              <a:rPr lang="en-US" dirty="0"/>
              <a:t>Photometry + Taxonomy (1/20/2021:  type = Sq)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7BE6-C9E4-C74B-AF2F-28BDDF61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6A79-6B2B-C148-9A19-AB5AC13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253DDC-7375-BA4C-AEC9-7FF6AE84BAD7}"/>
              </a:ext>
            </a:extLst>
          </p:cNvPr>
          <p:cNvGrpSpPr/>
          <p:nvPr/>
        </p:nvGrpSpPr>
        <p:grpSpPr>
          <a:xfrm>
            <a:off x="-17239" y="3091749"/>
            <a:ext cx="9144000" cy="2867540"/>
            <a:chOff x="34131" y="3091749"/>
            <a:chExt cx="9144000" cy="286754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99174723-25DC-6A4D-ABAC-5ABD4C08C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131" y="3091749"/>
              <a:ext cx="9144000" cy="2867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D95DE5-ADEC-974F-81F7-E55E16D885E0}"/>
                </a:ext>
              </a:extLst>
            </p:cNvPr>
            <p:cNvSpPr txBox="1"/>
            <p:nvPr/>
          </p:nvSpPr>
          <p:spPr>
            <a:xfrm>
              <a:off x="1753858" y="3436706"/>
              <a:ext cx="2632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4CA23"/>
                  </a:solidFill>
                  <a:latin typeface="Helvetica Light" panose="020B0403020202020204" pitchFamily="34" charset="0"/>
                </a:rPr>
                <a:t>photometry + taxonomy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CD89AE-7192-0443-ADCB-1E7BEF691DF5}"/>
                </a:ext>
              </a:extLst>
            </p:cNvPr>
            <p:cNvSpPr txBox="1"/>
            <p:nvPr/>
          </p:nvSpPr>
          <p:spPr>
            <a:xfrm>
              <a:off x="2442957" y="454016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19191"/>
                  </a:solidFill>
                  <a:latin typeface="Helvetica Light" panose="020B0403020202020204" pitchFamily="34" charset="0"/>
                </a:rPr>
                <a:t>initial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2EA929-CD98-FF44-96DB-DD11234BA41D}"/>
                </a:ext>
              </a:extLst>
            </p:cNvPr>
            <p:cNvSpPr txBox="1"/>
            <p:nvPr/>
          </p:nvSpPr>
          <p:spPr>
            <a:xfrm>
              <a:off x="2252337" y="4094349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8A115"/>
                  </a:solidFill>
                  <a:latin typeface="Helvetica Light" panose="020B0403020202020204" pitchFamily="34" charset="0"/>
                </a:rPr>
                <a:t>photometry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F561306-22B7-0748-B5F6-F06548626D9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1499203" y="4279015"/>
              <a:ext cx="753134" cy="507194"/>
            </a:xfrm>
            <a:prstGeom prst="straightConnector1">
              <a:avLst/>
            </a:prstGeom>
            <a:ln>
              <a:solidFill>
                <a:srgbClr val="D8A11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342CBF-D430-6543-B80D-DD4DC9AEF22E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1719879" y="4724826"/>
              <a:ext cx="723078" cy="285055"/>
            </a:xfrm>
            <a:prstGeom prst="straightConnector1">
              <a:avLst/>
            </a:prstGeom>
            <a:ln>
              <a:solidFill>
                <a:srgbClr val="91919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EDEA7F7-1709-ED40-8FDF-8D33386D6A98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1345916" y="3621372"/>
              <a:ext cx="407942" cy="184666"/>
            </a:xfrm>
            <a:prstGeom prst="straightConnector1">
              <a:avLst/>
            </a:prstGeom>
            <a:ln>
              <a:solidFill>
                <a:srgbClr val="94CA2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78638-715D-F041-BBEA-BEABBF8CBA77}"/>
                </a:ext>
              </a:extLst>
            </p:cNvPr>
            <p:cNvSpPr txBox="1"/>
            <p:nvPr/>
          </p:nvSpPr>
          <p:spPr>
            <a:xfrm>
              <a:off x="7162800" y="3252040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4CA23"/>
                  </a:solidFill>
                  <a:latin typeface="Helvetica Light" panose="020B0403020202020204" pitchFamily="34" charset="0"/>
                </a:rPr>
                <a:t>photometry </a:t>
              </a:r>
            </a:p>
            <a:p>
              <a:r>
                <a:rPr lang="en-US" dirty="0">
                  <a:solidFill>
                    <a:srgbClr val="94CA23"/>
                  </a:solidFill>
                  <a:latin typeface="Helvetica Light" panose="020B0403020202020204" pitchFamily="34" charset="0"/>
                </a:rPr>
                <a:t>+ taxonomy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43B56E-32F3-C343-86B4-4399CD66FB34}"/>
                </a:ext>
              </a:extLst>
            </p:cNvPr>
            <p:cNvSpPr txBox="1"/>
            <p:nvPr/>
          </p:nvSpPr>
          <p:spPr>
            <a:xfrm>
              <a:off x="7943837" y="426809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19191"/>
                  </a:solidFill>
                  <a:latin typeface="Helvetica Light" panose="020B0403020202020204" pitchFamily="34" charset="0"/>
                </a:rPr>
                <a:t>initial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30CF16-18AD-FC45-81DF-983CD0AB24A1}"/>
                </a:ext>
              </a:extLst>
            </p:cNvPr>
            <p:cNvSpPr txBox="1"/>
            <p:nvPr/>
          </p:nvSpPr>
          <p:spPr>
            <a:xfrm>
              <a:off x="7512484" y="392046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8A115"/>
                  </a:solidFill>
                  <a:latin typeface="Helvetica Light" panose="020B0403020202020204" pitchFamily="34" charset="0"/>
                </a:rPr>
                <a:t>photometry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5704015-6F9B-6540-BEE4-2DB9D0BBA2F2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7022046" y="4105132"/>
              <a:ext cx="490438" cy="287440"/>
            </a:xfrm>
            <a:prstGeom prst="straightConnector1">
              <a:avLst/>
            </a:prstGeom>
            <a:ln>
              <a:solidFill>
                <a:srgbClr val="D8A11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9B13F62-2F59-B949-84B0-A67BB74BBD97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7305441" y="4452760"/>
              <a:ext cx="638396" cy="287111"/>
            </a:xfrm>
            <a:prstGeom prst="straightConnector1">
              <a:avLst/>
            </a:prstGeom>
            <a:ln>
              <a:solidFill>
                <a:srgbClr val="91919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1884DF-E328-094D-B22B-1BCBFA1EBA6C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6750122" y="3575206"/>
              <a:ext cx="412678" cy="15047"/>
            </a:xfrm>
            <a:prstGeom prst="straightConnector1">
              <a:avLst/>
            </a:prstGeom>
            <a:ln>
              <a:solidFill>
                <a:srgbClr val="94CA2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313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766B83-24A7-F446-AD57-9EFD314D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2321"/>
            <a:ext cx="4572000" cy="3060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CA886-5437-9248-8B35-272DCA6EA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13" y="1279083"/>
            <a:ext cx="4572000" cy="3060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28600"/>
            <a:ext cx="7259577" cy="762000"/>
          </a:xfrm>
        </p:spPr>
        <p:txBody>
          <a:bodyPr/>
          <a:lstStyle/>
          <a:p>
            <a:r>
              <a:rPr lang="en-US"/>
              <a:t>Risk Comparisons: Photometry Sets</a:t>
            </a:r>
            <a:br>
              <a:rPr lang="en-US"/>
            </a:br>
            <a:r>
              <a:rPr lang="en-US" sz="1800"/>
              <a:t>(Total risks, including impact probabilities)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F2B7B5-1A72-1740-A36F-D4AD8719A251}"/>
              </a:ext>
            </a:extLst>
          </p:cNvPr>
          <p:cNvSpPr txBox="1">
            <a:spLocks/>
          </p:cNvSpPr>
          <p:nvPr/>
        </p:nvSpPr>
        <p:spPr>
          <a:xfrm>
            <a:off x="266217" y="4773022"/>
            <a:ext cx="8760371" cy="1525033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Taxonomic refinement decreases risk more notably for cases with larger size uncertainties, (especially for the largest affected population ranges &gt;10M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For the Epoch 2 swath with initial Epoch 1 photometry sizing, the additional taxonomic refinement reduces chance of affecting &gt;10M people by ~63% (1.1% to 0.4%), </a:t>
            </a:r>
            <a:br>
              <a:rPr lang="en-US" sz="1600" kern="0" dirty="0"/>
            </a:br>
            <a:r>
              <a:rPr lang="en-US" sz="1600" kern="0" dirty="0"/>
              <a:t>&gt;1M people by ~15% (4% to 3.4%), or &gt;1k people by ~2.3% (5.58% to 5.45%)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646F53-BAEB-0C4A-9DB9-D55F18C18043}"/>
              </a:ext>
            </a:extLst>
          </p:cNvPr>
          <p:cNvSpPr txBox="1"/>
          <p:nvPr/>
        </p:nvSpPr>
        <p:spPr>
          <a:xfrm>
            <a:off x="889489" y="1087116"/>
            <a:ext cx="329995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Population Risk Histogram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A15B8-0D59-A44C-80A9-657EBA889920}"/>
              </a:ext>
            </a:extLst>
          </p:cNvPr>
          <p:cNvSpPr txBox="1"/>
          <p:nvPr/>
        </p:nvSpPr>
        <p:spPr>
          <a:xfrm>
            <a:off x="5119780" y="1060255"/>
            <a:ext cx="355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Population Exceedance Risks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25BD49-7937-C240-AE24-23A919587B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24" y="4365979"/>
            <a:ext cx="7883947" cy="2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0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Damage Region Sizes</a:t>
            </a:r>
            <a:br>
              <a:rPr lang="en-US" dirty="0"/>
            </a:br>
            <a:r>
              <a:rPr lang="en-US" sz="1800" dirty="0"/>
              <a:t>(Epoch 2: Photometry set comparisons with/without taxonomy)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D8469-828A-AA49-A13A-848178CB220B}"/>
              </a:ext>
            </a:extLst>
          </p:cNvPr>
          <p:cNvSpPr txBox="1"/>
          <p:nvPr/>
        </p:nvSpPr>
        <p:spPr>
          <a:xfrm>
            <a:off x="152400" y="1082304"/>
            <a:ext cx="886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Relative damage radius exceedance probabilities among Earth-impacting cases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C217AC-D869-D247-810C-3220508503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78"/>
          <a:stretch/>
        </p:blipFill>
        <p:spPr>
          <a:xfrm>
            <a:off x="3376930" y="1659215"/>
            <a:ext cx="5550818" cy="429531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B4ACC3-A6A2-B242-88E7-AC68D6B5FBFE}"/>
              </a:ext>
            </a:extLst>
          </p:cNvPr>
          <p:cNvCxnSpPr>
            <a:cxnSpLocks/>
          </p:cNvCxnSpPr>
          <p:nvPr/>
        </p:nvCxnSpPr>
        <p:spPr>
          <a:xfrm>
            <a:off x="5889580" y="4168139"/>
            <a:ext cx="0" cy="617329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8D6577-8CF3-B94F-A4BD-9A02F42EF783}"/>
              </a:ext>
            </a:extLst>
          </p:cNvPr>
          <p:cNvSpPr txBox="1">
            <a:spLocks/>
          </p:cNvSpPr>
          <p:nvPr/>
        </p:nvSpPr>
        <p:spPr>
          <a:xfrm>
            <a:off x="261404" y="1755701"/>
            <a:ext cx="3115526" cy="4666120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Comparing effect of taxonomy information on damage probabilities without NEOWISE size refinement or impact swath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Taxonomy information can make notable difference in the absence of major refinements to primary risk-driving size or impact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Chance of damage radii &gt;200 km decreases from 40% to 20% with taxonomic characterization (among impacting cases).</a:t>
            </a:r>
          </a:p>
          <a:p>
            <a:pPr marL="0" indent="0">
              <a:buNone/>
            </a:pPr>
            <a:r>
              <a:rPr lang="en-US" sz="1600" kern="0" dirty="0"/>
              <a:t> </a:t>
            </a:r>
            <a:endParaRPr lang="en-US" sz="1600" kern="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1323D-D27B-AB48-8CD3-0B0CF178F6A4}"/>
              </a:ext>
            </a:extLst>
          </p:cNvPr>
          <p:cNvSpPr txBox="1"/>
          <p:nvPr/>
        </p:nvSpPr>
        <p:spPr>
          <a:xfrm>
            <a:off x="5889580" y="4157866"/>
            <a:ext cx="2193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Chance of damage radius &gt;200 km reduced 40% 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20%</a:t>
            </a:r>
            <a:endParaRPr 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5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891C-F94D-9D49-8882-0F21299C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F40B0-6C0D-E44F-A77E-9E1BB9DF4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7A38-B255-594B-93F9-AEE96B65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E16E-824E-E446-9FE1-5188B595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1472975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CE96-0297-754A-9F57-780C1F1F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Damage Level Definitions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775EF-CEA7-384F-9BF2-620C2DB3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3711F-6E36-D74C-92DE-DDE8FD70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ECDA21C-6C20-E34B-A92E-FF21B7F5B4DE}"/>
              </a:ext>
            </a:extLst>
          </p:cNvPr>
          <p:cNvSpPr txBox="1">
            <a:spLocks/>
          </p:cNvSpPr>
          <p:nvPr/>
        </p:nvSpPr>
        <p:spPr>
          <a:xfrm>
            <a:off x="274948" y="1063487"/>
            <a:ext cx="5495700" cy="2445026"/>
          </a:xfrm>
          <a:prstGeom prst="rect">
            <a:avLst/>
          </a:prstGeom>
        </p:spPr>
        <p:txBody>
          <a:bodyPr/>
          <a:lstStyle>
            <a:lvl1pPr marL="169863" indent="-1666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/>
              <a:t>PAIR models local ground damage due to both blast overpressure and thermal radiation hazards.</a:t>
            </a:r>
          </a:p>
          <a:p>
            <a:r>
              <a:rPr lang="en-US" sz="1800" kern="0"/>
              <a:t>Ground damage is assessed at four severity levels, with each level affecting different fractions of the population within that region</a:t>
            </a:r>
          </a:p>
          <a:p>
            <a:r>
              <a:rPr lang="en-US" sz="1800" kern="0"/>
              <a:t>For each damage level, the larger of the blast or thermal radius is used to determine the area and population for that level.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F81B6D-D733-984F-A4FF-3CF0C9AC0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82557"/>
              </p:ext>
            </p:extLst>
          </p:nvPr>
        </p:nvGraphicFramePr>
        <p:xfrm>
          <a:off x="614177" y="3963208"/>
          <a:ext cx="8080745" cy="2590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855">
                  <a:extLst>
                    <a:ext uri="{9D8B030D-6E8A-4147-A177-3AD203B41FA5}">
                      <a16:colId xmlns:a16="http://schemas.microsoft.com/office/drawing/2014/main" val="1296576016"/>
                    </a:ext>
                  </a:extLst>
                </a:gridCol>
                <a:gridCol w="308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Damage Level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Population fraction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Blast Threshold (psi)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Thermal Exposure Threshold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Serious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0900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1 psi – window breakage and some structural</a:t>
                      </a:r>
                      <a:r>
                        <a:rPr lang="en-US" sz="1400" baseline="0">
                          <a:effectLst/>
                        </a:rPr>
                        <a:t> damage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 degree burns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Severe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FFC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psi  – doors and windows blown out, widespread structural damage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r>
                        <a:rPr lang="en-US" sz="1400">
                          <a:effectLst/>
                        </a:rPr>
                        <a:t> degree burns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Critical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F67A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psi  – most</a:t>
                      </a:r>
                      <a:r>
                        <a:rPr lang="en-US" sz="1400" baseline="0">
                          <a:effectLst/>
                        </a:rPr>
                        <a:t> residential structures collapse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cotton/denim clothing ignites</a:t>
                      </a:r>
                      <a:r>
                        <a:rPr lang="en-US" sz="1400" baseline="0">
                          <a:effectLst/>
                        </a:rPr>
                        <a:t>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Unsurvivable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psi  – complete devastation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sand explodes, roll roofing ignites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1140FC3-2B29-514B-ADAA-A6B4F4FCA5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432" y="1267827"/>
            <a:ext cx="2646490" cy="24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2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DF27D0-B6A8-574D-8C8C-6017FE653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2" y="1615127"/>
            <a:ext cx="4572000" cy="3060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8DF9C-F1BB-4743-A2BA-2C5DDA732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13" y="1625222"/>
            <a:ext cx="4572000" cy="3060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Damage Region Sizes</a:t>
            </a:r>
            <a:br>
              <a:rPr lang="en-US"/>
            </a:br>
            <a:r>
              <a:rPr lang="en-US" sz="1800"/>
              <a:t>(Epoch 2: NEOWISE sizing with taxonomy, 6% Impact Prob)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E4BBDD9-5FC8-D84D-8F16-8A8831CDC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77201"/>
              </p:ext>
            </p:extLst>
          </p:nvPr>
        </p:nvGraphicFramePr>
        <p:xfrm>
          <a:off x="503185" y="4972706"/>
          <a:ext cx="828465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126315168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530843237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2460938269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2501164272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2337923005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243015046"/>
                    </a:ext>
                  </a:extLst>
                </a:gridCol>
                <a:gridCol w="83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4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Damage Level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Min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Max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Mean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Median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5</a:t>
                      </a:r>
                      <a:r>
                        <a:rPr lang="en-US" sz="1600" baseline="30000">
                          <a:latin typeface="+mn-lt"/>
                        </a:rPr>
                        <a:t>th</a:t>
                      </a:r>
                      <a:r>
                        <a:rPr lang="en-US" sz="1600" baseline="0">
                          <a:latin typeface="+mn-lt"/>
                        </a:rPr>
                        <a:t> </a:t>
                      </a:r>
                      <a:r>
                        <a:rPr lang="en-US" sz="1600">
                          <a:latin typeface="+mn-lt"/>
                        </a:rPr>
                        <a:t>%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25</a:t>
                      </a:r>
                      <a:r>
                        <a:rPr lang="en-US" sz="1600" baseline="30000">
                          <a:latin typeface="+mn-lt"/>
                        </a:rPr>
                        <a:t>th</a:t>
                      </a:r>
                      <a:r>
                        <a:rPr lang="en-US" sz="1600">
                          <a:latin typeface="+mn-lt"/>
                        </a:rPr>
                        <a:t> %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75th %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95</a:t>
                      </a:r>
                      <a:r>
                        <a:rPr lang="en-US" sz="1600" baseline="30000">
                          <a:latin typeface="+mn-lt"/>
                        </a:rPr>
                        <a:t>th</a:t>
                      </a:r>
                      <a:r>
                        <a:rPr lang="en-US" sz="1600">
                          <a:latin typeface="+mn-lt"/>
                        </a:rPr>
                        <a:t> %</a:t>
                      </a: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Serious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FFFE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Severe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FFDE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452416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Critical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FEB1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Unsurvivable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>
                    <a:solidFill>
                      <a:srgbClr val="C166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C646F53-BAEB-0C4A-9DB9-D55F18C18043}"/>
              </a:ext>
            </a:extLst>
          </p:cNvPr>
          <p:cNvSpPr txBox="1"/>
          <p:nvPr/>
        </p:nvSpPr>
        <p:spPr>
          <a:xfrm>
            <a:off x="912639" y="1440557"/>
            <a:ext cx="329995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Damage Radius Histogram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A15B8-0D59-A44C-80A9-657EBA889920}"/>
              </a:ext>
            </a:extLst>
          </p:cNvPr>
          <p:cNvSpPr txBox="1"/>
          <p:nvPr/>
        </p:nvSpPr>
        <p:spPr>
          <a:xfrm>
            <a:off x="5142930" y="1440556"/>
            <a:ext cx="355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Damage Radius Exceedance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953544-ECB9-834C-BEF2-1908D532F275}"/>
              </a:ext>
            </a:extLst>
          </p:cNvPr>
          <p:cNvSpPr/>
          <p:nvPr/>
        </p:nvSpPr>
        <p:spPr>
          <a:xfrm>
            <a:off x="3019105" y="4624941"/>
            <a:ext cx="327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Damage Radius Stats (km)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D8469-828A-AA49-A13A-848178CB220B}"/>
              </a:ext>
            </a:extLst>
          </p:cNvPr>
          <p:cNvSpPr txBox="1"/>
          <p:nvPr/>
        </p:nvSpPr>
        <p:spPr>
          <a:xfrm>
            <a:off x="682931" y="1082304"/>
            <a:ext cx="801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Relative damage radius probabilities among Earth-impacting cases</a:t>
            </a:r>
          </a:p>
        </p:txBody>
      </p:sp>
    </p:spTree>
    <p:extLst>
      <p:ext uri="{BB962C8B-B14F-4D97-AF65-F5344CB8AC3E}">
        <p14:creationId xmlns:p14="http://schemas.microsoft.com/office/powerpoint/2010/main" val="1234956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Epoch 1 vs 2 Affected Pop.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043FFC-7335-E44A-B600-DC78B9EB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64" y="927878"/>
            <a:ext cx="8366103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Epoch 2 swath now misses some high-population areas around northern India and China</a:t>
            </a:r>
          </a:p>
          <a:p>
            <a:pPr>
              <a:lnSpc>
                <a:spcPct val="100000"/>
              </a:lnSpc>
            </a:pPr>
            <a:r>
              <a:rPr lang="en-US"/>
              <a:t>Fewer large tsunami inundation cases affecting ~10k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3044-C07B-A648-87E5-E7E3F4A09EDB}"/>
              </a:ext>
            </a:extLst>
          </p:cNvPr>
          <p:cNvSpPr txBox="1"/>
          <p:nvPr/>
        </p:nvSpPr>
        <p:spPr>
          <a:xfrm>
            <a:off x="1736060" y="187385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Epoch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E8E52-27C3-6448-95BB-40AA1F328495}"/>
              </a:ext>
            </a:extLst>
          </p:cNvPr>
          <p:cNvSpPr txBox="1"/>
          <p:nvPr/>
        </p:nvSpPr>
        <p:spPr>
          <a:xfrm>
            <a:off x="6080452" y="18841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Epoch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85E64-8D50-A54B-A46D-D1B93CBD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3" t="18378" r="2640" b="23797"/>
          <a:stretch/>
        </p:blipFill>
        <p:spPr>
          <a:xfrm>
            <a:off x="4748630" y="2217725"/>
            <a:ext cx="4294219" cy="2159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A698B-626A-644D-8B68-73CF3B19F3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5" t="16987" r="3061" b="24503"/>
          <a:stretch/>
        </p:blipFill>
        <p:spPr>
          <a:xfrm>
            <a:off x="387364" y="2184283"/>
            <a:ext cx="4267186" cy="2184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622B9-C7E4-8C47-B9DB-04EFC0109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1" t="17136" r="3059" b="23946"/>
          <a:stretch/>
        </p:blipFill>
        <p:spPr>
          <a:xfrm>
            <a:off x="321004" y="4407973"/>
            <a:ext cx="4399654" cy="22627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FF5F38-55F9-AE48-9920-0F26228C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613" r="3454" b="23147"/>
          <a:stretch/>
        </p:blipFill>
        <p:spPr>
          <a:xfrm>
            <a:off x="4748630" y="4407973"/>
            <a:ext cx="4245580" cy="22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Comparisons: NEOWISE sets</a:t>
            </a:r>
            <a:br>
              <a:rPr lang="en-US"/>
            </a:br>
            <a:r>
              <a:rPr lang="en-US" sz="1800"/>
              <a:t>(Total risks, including impact probabilities)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F2B7B5-1A72-1740-A36F-D4AD8719A251}"/>
              </a:ext>
            </a:extLst>
          </p:cNvPr>
          <p:cNvSpPr txBox="1">
            <a:spLocks/>
          </p:cNvSpPr>
          <p:nvPr/>
        </p:nvSpPr>
        <p:spPr>
          <a:xfrm>
            <a:off x="266217" y="4690136"/>
            <a:ext cx="8760371" cy="1837986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/>
              <a:t>Risk increase driven by 10x increase in Earth-impact probability from 0.6% to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chemeClr val="bg2"/>
                </a:solidFill>
              </a:rPr>
              <a:t>Taxonomic refinement makes negligeable difference compared to impact probability and prior NEOWISE size refinement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chemeClr val="bg2"/>
                </a:solidFill>
              </a:rPr>
              <a:t>Add some numbers… mean risk, percentiles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B1C5C7-7E93-4547-B259-FFF522C7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0" y="1312392"/>
            <a:ext cx="4572000" cy="3060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BE041A-DDD5-7543-A5DE-F5D2C84360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10" y="4387199"/>
            <a:ext cx="8412480" cy="224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646F53-BAEB-0C4A-9DB9-D55F18C18043}"/>
              </a:ext>
            </a:extLst>
          </p:cNvPr>
          <p:cNvSpPr txBox="1"/>
          <p:nvPr/>
        </p:nvSpPr>
        <p:spPr>
          <a:xfrm>
            <a:off x="889489" y="1087116"/>
            <a:ext cx="329995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Population Risk Histogram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FEBE3-F11F-834C-AAA5-123DB00AD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413" y="1312391"/>
            <a:ext cx="4572000" cy="30602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0A15B8-0D59-A44C-80A9-657EBA889920}"/>
              </a:ext>
            </a:extLst>
          </p:cNvPr>
          <p:cNvSpPr txBox="1"/>
          <p:nvPr/>
        </p:nvSpPr>
        <p:spPr>
          <a:xfrm>
            <a:off x="5119780" y="1060255"/>
            <a:ext cx="355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Population Exceedance Risks</a:t>
            </a:r>
          </a:p>
        </p:txBody>
      </p:sp>
    </p:spTree>
    <p:extLst>
      <p:ext uri="{BB962C8B-B14F-4D97-AF65-F5344CB8AC3E}">
        <p14:creationId xmlns:p14="http://schemas.microsoft.com/office/powerpoint/2010/main" val="147774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Risk Summary</a:t>
            </a:r>
            <a:br>
              <a:rPr lang="en-US" dirty="0"/>
            </a:br>
            <a:r>
              <a:rPr lang="en-US" sz="1800" dirty="0"/>
              <a:t>(Epoch 2: NEOWISE &amp; taxonomy, 6% impact probability)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72" y="990600"/>
            <a:ext cx="4280103" cy="2660074"/>
          </a:xfrm>
        </p:spPr>
        <p:txBody>
          <a:bodyPr/>
          <a:lstStyle/>
          <a:p>
            <a:pPr marL="3175" indent="0">
              <a:buNone/>
            </a:pPr>
            <a:r>
              <a:rPr lang="en-US" sz="1400" b="1" dirty="0"/>
              <a:t>Characterization Summary &amp; Updates</a:t>
            </a:r>
          </a:p>
          <a:p>
            <a:pPr marL="169545" indent="-166370"/>
            <a:r>
              <a:rPr lang="en-US" sz="1400" dirty="0"/>
              <a:t>Assessment date: 22 Jan. 2021</a:t>
            </a:r>
          </a:p>
          <a:p>
            <a:pPr marL="169545" indent="-166370"/>
            <a:r>
              <a:rPr lang="en-US" sz="1400" dirty="0"/>
              <a:t>Earth impact probability: 6%</a:t>
            </a:r>
          </a:p>
          <a:p>
            <a:pPr marL="169545" indent="-166370"/>
            <a:r>
              <a:rPr lang="en-US" sz="1400" dirty="0"/>
              <a:t>Taxonomy: Sq determination from IRTF</a:t>
            </a:r>
          </a:p>
          <a:p>
            <a:pPr marL="169545" indent="-166370"/>
            <a:r>
              <a:rPr lang="en-US" sz="1400" dirty="0"/>
              <a:t>Size: NEOWISE size refinement from Dec. 23</a:t>
            </a:r>
          </a:p>
          <a:p>
            <a:pPr marL="169545" indent="-166370"/>
            <a:r>
              <a:rPr lang="en-US" sz="1400" dirty="0"/>
              <a:t>Diameter 300 m ± 75 m, full range 44 – 550 m</a:t>
            </a:r>
          </a:p>
          <a:p>
            <a:pPr marL="169545" indent="-166370"/>
            <a:r>
              <a:rPr lang="en-US" sz="1400" dirty="0"/>
              <a:t>Energy: mean 670 Mt, full range 2 – 3770 Mt</a:t>
            </a:r>
          </a:p>
          <a:p>
            <a:pPr marL="169545" indent="-166370"/>
            <a:r>
              <a:rPr lang="en-US" sz="1400" dirty="0"/>
              <a:t>Entry: 12.2-12.8 km/s, at entry angles up to 50</a:t>
            </a:r>
            <a:r>
              <a:rPr lang="en-US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5175" y="1133476"/>
            <a:ext cx="0" cy="54911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1463" y="3671688"/>
            <a:ext cx="8615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95072" y="3693948"/>
            <a:ext cx="4280103" cy="292592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3175" indent="0">
              <a:buNone/>
            </a:pPr>
            <a:r>
              <a:rPr lang="en-US" sz="1400" b="1" kern="0"/>
              <a:t>Hazard Summary</a:t>
            </a:r>
          </a:p>
          <a:p>
            <a:r>
              <a:rPr lang="en-US" sz="1400" kern="0"/>
              <a:t>Affected population: 0-54M, 138k average total risk with 6% impact prob., 2.3M average among impacting cases. </a:t>
            </a:r>
          </a:p>
          <a:p>
            <a:r>
              <a:rPr lang="en-US" sz="1400" kern="0"/>
              <a:t>No population damage for ~9% of impact cases.</a:t>
            </a:r>
          </a:p>
          <a:p>
            <a:r>
              <a:rPr lang="en-US" sz="1400" kern="0"/>
              <a:t>Blast overpressure is primary hazard for ~90% of impact cases.</a:t>
            </a:r>
          </a:p>
          <a:p>
            <a:r>
              <a:rPr lang="en-US" sz="1400" kern="0"/>
              <a:t>Local blast damage radii: 0-370 km, 150 km avg.</a:t>
            </a:r>
          </a:p>
          <a:p>
            <a:r>
              <a:rPr lang="en-US" sz="1400" kern="0"/>
              <a:t>Potential tsunami damage for ~2% of impact cases (primary hazard for &lt;0.4%)</a:t>
            </a:r>
          </a:p>
          <a:p>
            <a:r>
              <a:rPr lang="en-US" sz="1400" kern="0"/>
              <a:t>No major global effects expected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8783" y="949811"/>
            <a:ext cx="356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Potential Risk Regions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5174" y="3671688"/>
            <a:ext cx="367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Affected Population Risk Probabilities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F7701-4C13-2149-8EF5-DBAB0F34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42395C-BDE1-C046-9CF7-B60A5C3B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904" y="2851013"/>
            <a:ext cx="1041991" cy="677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C90103-DBF1-0940-A98A-AAC27B36FD53}"/>
              </a:ext>
            </a:extLst>
          </p:cNvPr>
          <p:cNvGrpSpPr/>
          <p:nvPr/>
        </p:nvGrpSpPr>
        <p:grpSpPr>
          <a:xfrm>
            <a:off x="4654550" y="1257587"/>
            <a:ext cx="3165981" cy="2338011"/>
            <a:chOff x="525951" y="1198945"/>
            <a:chExt cx="6635263" cy="49000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FF06F1-88A4-3345-91FA-0CD6E7377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951" y="3668332"/>
              <a:ext cx="6635261" cy="24306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1F4EA1-7CBE-E645-818E-30A5AD3D7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952" y="1198945"/>
              <a:ext cx="6635262" cy="243061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B5D9C92-3A05-E04B-93D3-5902DB298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397" y="3979465"/>
            <a:ext cx="3887204" cy="26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0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766B83-24A7-F446-AD57-9EFD314D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2321"/>
            <a:ext cx="4572000" cy="3060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1D8F7-73FB-414E-A540-704D78A4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28600"/>
            <a:ext cx="7259577" cy="762000"/>
          </a:xfrm>
        </p:spPr>
        <p:txBody>
          <a:bodyPr/>
          <a:lstStyle/>
          <a:p>
            <a:r>
              <a:rPr lang="en-US"/>
              <a:t>Risk Comparisons: Photometry Sets</a:t>
            </a:r>
            <a:br>
              <a:rPr lang="en-US"/>
            </a:br>
            <a:r>
              <a:rPr lang="en-US" sz="1800"/>
              <a:t>(Total risks, including impact probabilities)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03D-2A37-3D40-B0A5-942B7B82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D662D-3EFD-2047-925C-C126AC8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F2B7B5-1A72-1740-A36F-D4AD8719A251}"/>
              </a:ext>
            </a:extLst>
          </p:cNvPr>
          <p:cNvSpPr txBox="1">
            <a:spLocks/>
          </p:cNvSpPr>
          <p:nvPr/>
        </p:nvSpPr>
        <p:spPr>
          <a:xfrm>
            <a:off x="266217" y="4577816"/>
            <a:ext cx="8760371" cy="1950306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/>
              <a:t>Taxonomic refinement decreases risk more notably for cases with larger size uncertainties, (especially for the largest affected population ranges &gt;10M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/>
              <a:t>For the Epoch 2 swath with initial Epoch 1 photometry sizing, the additional taxonomic refinement reduces chance of affecting &gt;10M people by ~63% (1.1% to 0.4%), </a:t>
            </a:r>
            <a:br>
              <a:rPr lang="en-US" sz="1600" kern="0"/>
            </a:br>
            <a:r>
              <a:rPr lang="en-US" sz="1600" kern="0"/>
              <a:t>&gt;1M people by ~15% (4% to 3.4%), or &gt;1k people by ~2.3% (5.58% to 5.45%)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chemeClr val="bg2"/>
                </a:solidFill>
              </a:rPr>
              <a:t>Need to look at the taxonomy property refinements to say if this primarily driven by size refinement, density/mass refinement or what…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646F53-BAEB-0C4A-9DB9-D55F18C18043}"/>
              </a:ext>
            </a:extLst>
          </p:cNvPr>
          <p:cNvSpPr txBox="1"/>
          <p:nvPr/>
        </p:nvSpPr>
        <p:spPr>
          <a:xfrm>
            <a:off x="889489" y="1087116"/>
            <a:ext cx="329995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Population Risk Histogram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25BD49-7937-C240-AE24-23A919587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24" y="4365979"/>
            <a:ext cx="7883947" cy="234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C8431-5D53-F045-B796-49BCF266E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39" y="1302320"/>
            <a:ext cx="4572000" cy="30602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0A15B8-0D59-A44C-80A9-657EBA889920}"/>
              </a:ext>
            </a:extLst>
          </p:cNvPr>
          <p:cNvSpPr txBox="1"/>
          <p:nvPr/>
        </p:nvSpPr>
        <p:spPr>
          <a:xfrm>
            <a:off x="5119780" y="1060255"/>
            <a:ext cx="355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Population Exceedance Risks</a:t>
            </a:r>
          </a:p>
        </p:txBody>
      </p:sp>
    </p:spTree>
    <p:extLst>
      <p:ext uri="{BB962C8B-B14F-4D97-AF65-F5344CB8AC3E}">
        <p14:creationId xmlns:p14="http://schemas.microsoft.com/office/powerpoint/2010/main" val="1536685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Affected Population Maps</a:t>
            </a:r>
            <a:br>
              <a:rPr lang="en-US"/>
            </a:br>
            <a:r>
              <a:rPr lang="en-US" sz="1800"/>
              <a:t>(Epoch 2: NEOWISE sizing with taxonomy, 6% Impact Prob)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65" y="3991303"/>
            <a:ext cx="3570514" cy="2452449"/>
          </a:xfrm>
        </p:spPr>
        <p:txBody>
          <a:bodyPr/>
          <a:lstStyle/>
          <a:p>
            <a:r>
              <a:rPr lang="en-US" sz="1800"/>
              <a:t>Plotted at 100-km-altitude atmospheric entry points for each orbital sample.</a:t>
            </a:r>
          </a:p>
          <a:p>
            <a:r>
              <a:rPr lang="en-US" sz="1800"/>
              <a:t>Damage locations for each case vary depending on entry parameters, asteroid properties, and resulting airburst or impact point.</a:t>
            </a:r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3501F-D00F-984D-AA80-F75F04794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613" r="3454" b="23147"/>
          <a:stretch/>
        </p:blipFill>
        <p:spPr>
          <a:xfrm>
            <a:off x="4654550" y="3760864"/>
            <a:ext cx="4245580" cy="2211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634960-635B-5543-BEB2-59EDFA897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613" r="1989" b="23147"/>
          <a:stretch/>
        </p:blipFill>
        <p:spPr>
          <a:xfrm>
            <a:off x="253487" y="1296522"/>
            <a:ext cx="4318513" cy="2211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4D272-462B-4443-94EA-51BB6F16D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613" r="1989" b="23147"/>
          <a:stretch/>
        </p:blipFill>
        <p:spPr>
          <a:xfrm>
            <a:off x="4654550" y="1296521"/>
            <a:ext cx="4318513" cy="22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8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Serious Damage Radius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2952"/>
            <a:ext cx="8518144" cy="1141476"/>
          </a:xfrm>
        </p:spPr>
        <p:txBody>
          <a:bodyPr/>
          <a:lstStyle/>
          <a:p>
            <a:r>
              <a:rPr lang="en-US" sz="1800"/>
              <a:t>Plotted at 100-km-altitude atmospheric entry points for each orbital sample.</a:t>
            </a:r>
          </a:p>
          <a:p>
            <a:r>
              <a:rPr lang="en-US" sz="1800"/>
              <a:t>Damage locations for each case vary depending on entry parameters, asteroid properties, and resulting airburst or impact point.</a:t>
            </a:r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94E59-732D-F343-BCDD-EAD8FABEA2E5}"/>
              </a:ext>
            </a:extLst>
          </p:cNvPr>
          <p:cNvSpPr txBox="1"/>
          <p:nvPr/>
        </p:nvSpPr>
        <p:spPr>
          <a:xfrm>
            <a:off x="152400" y="1003620"/>
            <a:ext cx="591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Average Serious (&gt;1 psi) Damage Radii Along Swath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8A69E-B8D7-8240-9955-10A4C2C9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0217" r="2152" b="23580"/>
          <a:stretch/>
        </p:blipFill>
        <p:spPr>
          <a:xfrm>
            <a:off x="295688" y="2392052"/>
            <a:ext cx="8374856" cy="40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1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Serious Damage Radius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152642"/>
            <a:ext cx="4131945" cy="2438657"/>
          </a:xfrm>
        </p:spPr>
        <p:txBody>
          <a:bodyPr/>
          <a:lstStyle/>
          <a:p>
            <a:r>
              <a:rPr lang="en-US" sz="1800"/>
              <a:t>Ranges across swath:</a:t>
            </a:r>
          </a:p>
          <a:p>
            <a:pPr lvl="1"/>
            <a:r>
              <a:rPr lang="en-US" sz="1600"/>
              <a:t>Means: 125 – 198 km</a:t>
            </a:r>
          </a:p>
          <a:p>
            <a:pPr lvl="1"/>
            <a:r>
              <a:rPr lang="en-US" sz="1600"/>
              <a:t>Medians: 119 – 228 km</a:t>
            </a:r>
          </a:p>
          <a:p>
            <a:pPr lvl="1"/>
            <a:r>
              <a:rPr lang="en-US" sz="1600"/>
              <a:t>Maximums: 228 – 370 km</a:t>
            </a:r>
          </a:p>
          <a:p>
            <a:r>
              <a:rPr lang="en-US" sz="1800"/>
              <a:t>Color scales differ between plots</a:t>
            </a:r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94E59-732D-F343-BCDD-EAD8FABEA2E5}"/>
              </a:ext>
            </a:extLst>
          </p:cNvPr>
          <p:cNvSpPr txBox="1"/>
          <p:nvPr/>
        </p:nvSpPr>
        <p:spPr>
          <a:xfrm>
            <a:off x="1233537" y="112992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Mean Damage Radii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1D08D-799D-7E45-859F-0FE3CF9E377B}"/>
              </a:ext>
            </a:extLst>
          </p:cNvPr>
          <p:cNvSpPr txBox="1"/>
          <p:nvPr/>
        </p:nvSpPr>
        <p:spPr>
          <a:xfrm>
            <a:off x="5504294" y="11486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Median Damage Radii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23483-F3A6-9A4D-9E08-DE1D2E1A269C}"/>
              </a:ext>
            </a:extLst>
          </p:cNvPr>
          <p:cNvSpPr txBox="1"/>
          <p:nvPr/>
        </p:nvSpPr>
        <p:spPr>
          <a:xfrm>
            <a:off x="5475955" y="370765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Max Damage Radii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9DF25-91A7-E04D-A041-99760CFA3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0217" r="2152" b="23580"/>
          <a:stretch/>
        </p:blipFill>
        <p:spPr>
          <a:xfrm>
            <a:off x="227947" y="1545480"/>
            <a:ext cx="4310398" cy="2098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E2419-9BEE-4049-AC2C-4460775D6B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879" r="2152" b="21628"/>
          <a:stretch/>
        </p:blipFill>
        <p:spPr>
          <a:xfrm>
            <a:off x="4572000" y="1448971"/>
            <a:ext cx="4310398" cy="225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50284-B352-CD4B-A2E6-14684ED974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0217" b="23580"/>
          <a:stretch/>
        </p:blipFill>
        <p:spPr>
          <a:xfrm>
            <a:off x="4572000" y="4322716"/>
            <a:ext cx="4417533" cy="20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6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Severe Damage Radius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94E59-732D-F343-BCDD-EAD8FABEA2E5}"/>
              </a:ext>
            </a:extLst>
          </p:cNvPr>
          <p:cNvSpPr txBox="1"/>
          <p:nvPr/>
        </p:nvSpPr>
        <p:spPr>
          <a:xfrm>
            <a:off x="1233537" y="112992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Mean Damage Radii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1D08D-799D-7E45-859F-0FE3CF9E377B}"/>
              </a:ext>
            </a:extLst>
          </p:cNvPr>
          <p:cNvSpPr txBox="1"/>
          <p:nvPr/>
        </p:nvSpPr>
        <p:spPr>
          <a:xfrm>
            <a:off x="5504294" y="11486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Median Damage Radii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23483-F3A6-9A4D-9E08-DE1D2E1A269C}"/>
              </a:ext>
            </a:extLst>
          </p:cNvPr>
          <p:cNvSpPr txBox="1"/>
          <p:nvPr/>
        </p:nvSpPr>
        <p:spPr>
          <a:xfrm>
            <a:off x="5475955" y="370765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Max Damage Radii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69CB58-2413-B244-B072-1AB32D45E387}"/>
              </a:ext>
            </a:extLst>
          </p:cNvPr>
          <p:cNvSpPr txBox="1">
            <a:spLocks/>
          </p:cNvSpPr>
          <p:nvPr/>
        </p:nvSpPr>
        <p:spPr bwMode="auto">
          <a:xfrm>
            <a:off x="406400" y="4152642"/>
            <a:ext cx="4131945" cy="24386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/>
              <a:t>Ranges across swath:</a:t>
            </a:r>
          </a:p>
          <a:p>
            <a:pPr lvl="1"/>
            <a:r>
              <a:rPr lang="en-US" sz="1600" kern="0"/>
              <a:t>Means: 62 – 105 km</a:t>
            </a:r>
          </a:p>
          <a:p>
            <a:pPr lvl="1"/>
            <a:r>
              <a:rPr lang="en-US" sz="1600" kern="0"/>
              <a:t>Medians: 60 – 107 km</a:t>
            </a:r>
          </a:p>
          <a:p>
            <a:pPr lvl="1"/>
            <a:r>
              <a:rPr lang="en-US" sz="1600" kern="0"/>
              <a:t>Maximums: 110 – 190 km</a:t>
            </a:r>
          </a:p>
          <a:p>
            <a:r>
              <a:rPr lang="en-US" sz="1800" kern="0"/>
              <a:t>Color scales differ between plots</a:t>
            </a:r>
          </a:p>
          <a:p>
            <a:endParaRPr lang="en-US" sz="1800" kern="0"/>
          </a:p>
          <a:p>
            <a:endParaRPr lang="en-US" sz="1800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8D3FA-9722-BC48-A8B6-21D5DCAB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9483" r="2315" b="22611"/>
          <a:stretch/>
        </p:blipFill>
        <p:spPr>
          <a:xfrm>
            <a:off x="4654550" y="4077875"/>
            <a:ext cx="4302283" cy="2162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3A57B-D3DF-A54E-924F-BFDD9C42D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9483" r="2315" b="22611"/>
          <a:stretch/>
        </p:blipFill>
        <p:spPr>
          <a:xfrm>
            <a:off x="269717" y="1554733"/>
            <a:ext cx="4302283" cy="21620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F3BDE2-A807-6F4F-BD8F-A5751959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9132" r="2315" b="22260"/>
          <a:stretch/>
        </p:blipFill>
        <p:spPr>
          <a:xfrm>
            <a:off x="4654550" y="1499254"/>
            <a:ext cx="4302283" cy="21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Damage Radius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276230"/>
            <a:ext cx="4131945" cy="2315069"/>
          </a:xfrm>
        </p:spPr>
        <p:txBody>
          <a:bodyPr/>
          <a:lstStyle/>
          <a:p>
            <a:r>
              <a:rPr lang="en-US" sz="1800"/>
              <a:t>Ranges across swath:</a:t>
            </a:r>
          </a:p>
          <a:p>
            <a:pPr lvl="1"/>
            <a:r>
              <a:rPr lang="en-US" sz="1600"/>
              <a:t>Means: 36 – 63 km</a:t>
            </a:r>
          </a:p>
          <a:p>
            <a:pPr lvl="1"/>
            <a:r>
              <a:rPr lang="en-US" sz="1600"/>
              <a:t>Medians: 34 – 63 km</a:t>
            </a:r>
          </a:p>
          <a:p>
            <a:pPr lvl="1"/>
            <a:r>
              <a:rPr lang="en-US" sz="1600"/>
              <a:t>Maximums: 74 – 121 km</a:t>
            </a:r>
          </a:p>
          <a:p>
            <a:r>
              <a:rPr lang="en-US" sz="1800"/>
              <a:t>Color scales differ between plots</a:t>
            </a:r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94E59-732D-F343-BCDD-EAD8FABEA2E5}"/>
              </a:ext>
            </a:extLst>
          </p:cNvPr>
          <p:cNvSpPr txBox="1"/>
          <p:nvPr/>
        </p:nvSpPr>
        <p:spPr>
          <a:xfrm>
            <a:off x="1233537" y="112992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Mean Damage Radii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1D08D-799D-7E45-859F-0FE3CF9E377B}"/>
              </a:ext>
            </a:extLst>
          </p:cNvPr>
          <p:cNvSpPr txBox="1"/>
          <p:nvPr/>
        </p:nvSpPr>
        <p:spPr>
          <a:xfrm>
            <a:off x="5504294" y="11486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Median Damage Radii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23483-F3A6-9A4D-9E08-DE1D2E1A269C}"/>
              </a:ext>
            </a:extLst>
          </p:cNvPr>
          <p:cNvSpPr txBox="1"/>
          <p:nvPr/>
        </p:nvSpPr>
        <p:spPr>
          <a:xfrm>
            <a:off x="5475955" y="370765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Max Damage Radii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3B993-CE6F-0540-843D-CE16B11AA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487" r="2965" b="24229"/>
          <a:stretch/>
        </p:blipFill>
        <p:spPr>
          <a:xfrm>
            <a:off x="4572000" y="4070391"/>
            <a:ext cx="4269924" cy="2176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C2F17E-9453-9546-A9C2-B8309111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487" r="2965" b="22278"/>
          <a:stretch/>
        </p:blipFill>
        <p:spPr>
          <a:xfrm>
            <a:off x="280950" y="1508887"/>
            <a:ext cx="4269924" cy="2249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AD64EB-328F-1846-9A42-BC06F8696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17136" r="2965" b="22279"/>
          <a:stretch/>
        </p:blipFill>
        <p:spPr>
          <a:xfrm>
            <a:off x="4654550" y="1471725"/>
            <a:ext cx="4269924" cy="22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89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Unsurvivable</a:t>
            </a:r>
            <a:r>
              <a:rPr lang="en-US"/>
              <a:t> Damage Radius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152642"/>
            <a:ext cx="4131945" cy="2438658"/>
          </a:xfrm>
        </p:spPr>
        <p:txBody>
          <a:bodyPr/>
          <a:lstStyle/>
          <a:p>
            <a:r>
              <a:rPr lang="en-US" sz="1800"/>
              <a:t>Ranges across swath:</a:t>
            </a:r>
          </a:p>
          <a:p>
            <a:pPr lvl="1"/>
            <a:r>
              <a:rPr lang="en-US" sz="1600"/>
              <a:t>Means: 20 – 25 km</a:t>
            </a:r>
          </a:p>
          <a:p>
            <a:pPr lvl="1"/>
            <a:r>
              <a:rPr lang="en-US" sz="1600"/>
              <a:t>Medians: 19 – 28 km</a:t>
            </a:r>
          </a:p>
          <a:p>
            <a:pPr lvl="1"/>
            <a:r>
              <a:rPr lang="en-US" sz="1600"/>
              <a:t>Maximums: 60 – 64 km</a:t>
            </a:r>
          </a:p>
          <a:p>
            <a:r>
              <a:rPr lang="en-US" sz="1800"/>
              <a:t>Color scales differ between plots</a:t>
            </a:r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94E59-732D-F343-BCDD-EAD8FABEA2E5}"/>
              </a:ext>
            </a:extLst>
          </p:cNvPr>
          <p:cNvSpPr txBox="1"/>
          <p:nvPr/>
        </p:nvSpPr>
        <p:spPr>
          <a:xfrm>
            <a:off x="1233537" y="112992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Mean Damage Radii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1D08D-799D-7E45-859F-0FE3CF9E377B}"/>
              </a:ext>
            </a:extLst>
          </p:cNvPr>
          <p:cNvSpPr txBox="1"/>
          <p:nvPr/>
        </p:nvSpPr>
        <p:spPr>
          <a:xfrm>
            <a:off x="5504294" y="11486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Median Damage Radii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23483-F3A6-9A4D-9E08-DE1D2E1A269C}"/>
              </a:ext>
            </a:extLst>
          </p:cNvPr>
          <p:cNvSpPr txBox="1"/>
          <p:nvPr/>
        </p:nvSpPr>
        <p:spPr>
          <a:xfrm>
            <a:off x="5475955" y="387021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Max Damage Radii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3C23B-0AD4-0D45-97D4-C9C948BF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9" t="16434" r="3059" b="20542"/>
          <a:stretch/>
        </p:blipFill>
        <p:spPr>
          <a:xfrm>
            <a:off x="4673151" y="4152642"/>
            <a:ext cx="4257129" cy="2353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3309E-0F4A-BE4D-8F51-09FBE9A0D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8" t="14798" r="3060" b="17939"/>
          <a:stretch/>
        </p:blipFill>
        <p:spPr>
          <a:xfrm>
            <a:off x="314871" y="1480300"/>
            <a:ext cx="4257129" cy="2511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FDCCF6-74E9-C043-8115-409CE2D6DC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8" t="13822" r="3060" b="17939"/>
          <a:stretch/>
        </p:blipFill>
        <p:spPr>
          <a:xfrm>
            <a:off x="4660046" y="1401341"/>
            <a:ext cx="4257129" cy="25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Probabilistic Asteroid Impact Risk </a:t>
            </a:r>
            <a:br>
              <a:rPr lang="en-US" sz="2800"/>
            </a:br>
            <a:r>
              <a:rPr lang="en-US" sz="2800"/>
              <a:t>in Apophis Exercise</a:t>
            </a: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68A1A-597B-0D42-90A8-3B42ECD99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32"/>
          <a:stretch/>
        </p:blipFill>
        <p:spPr>
          <a:xfrm>
            <a:off x="5205618" y="4194853"/>
            <a:ext cx="3446295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E649-F2D1-E240-AA07-30777E9ED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7" y="4268448"/>
            <a:ext cx="3704167" cy="2286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931E3-4997-DC40-92BA-39A905658D87}"/>
              </a:ext>
            </a:extLst>
          </p:cNvPr>
          <p:cNvGrpSpPr/>
          <p:nvPr/>
        </p:nvGrpSpPr>
        <p:grpSpPr>
          <a:xfrm>
            <a:off x="727555" y="882489"/>
            <a:ext cx="3257255" cy="2608012"/>
            <a:chOff x="727555" y="821550"/>
            <a:chExt cx="3257255" cy="2608012"/>
          </a:xfrm>
        </p:grpSpPr>
        <p:pic>
          <p:nvPicPr>
            <p:cNvPr id="6" name="Picture 5" descr="2012tc4_2017_08_3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555" y="1143562"/>
              <a:ext cx="3257255" cy="2286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049C0-D368-284D-BA9C-13B8E6B03669}"/>
                </a:ext>
              </a:extLst>
            </p:cNvPr>
            <p:cNvSpPr txBox="1"/>
            <p:nvPr/>
          </p:nvSpPr>
          <p:spPr>
            <a:xfrm>
              <a:off x="987859" y="821550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Hypothetical Entry points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389B4C-25A3-7F44-BB37-976CCE06037F}"/>
              </a:ext>
            </a:extLst>
          </p:cNvPr>
          <p:cNvSpPr txBox="1"/>
          <p:nvPr/>
        </p:nvSpPr>
        <p:spPr>
          <a:xfrm>
            <a:off x="727555" y="3964491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Physical Property Distributions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05060-F074-2A46-AC62-059F1C4AF8B7}"/>
              </a:ext>
            </a:extLst>
          </p:cNvPr>
          <p:cNvSpPr txBox="1"/>
          <p:nvPr/>
        </p:nvSpPr>
        <p:spPr>
          <a:xfrm>
            <a:off x="6028518" y="39727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Damage Range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807A3A-DE15-8D48-8CC2-6F11BBAEDFB9}"/>
              </a:ext>
            </a:extLst>
          </p:cNvPr>
          <p:cNvGrpSpPr/>
          <p:nvPr/>
        </p:nvGrpSpPr>
        <p:grpSpPr>
          <a:xfrm>
            <a:off x="5322632" y="821550"/>
            <a:ext cx="3212263" cy="2668951"/>
            <a:chOff x="5359211" y="1028076"/>
            <a:chExt cx="3212263" cy="266895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6640B-FD4F-0A4B-B26D-B0B6BE412B26}"/>
                </a:ext>
              </a:extLst>
            </p:cNvPr>
            <p:cNvGrpSpPr/>
            <p:nvPr/>
          </p:nvGrpSpPr>
          <p:grpSpPr>
            <a:xfrm>
              <a:off x="5359211" y="1411027"/>
              <a:ext cx="3212263" cy="2286000"/>
              <a:chOff x="5205618" y="1143563"/>
              <a:chExt cx="3212263" cy="2286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D3A653B-E316-6D46-8DBF-FD961B541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5618" y="1143563"/>
                <a:ext cx="3212263" cy="2286000"/>
              </a:xfrm>
              <a:prstGeom prst="rect">
                <a:avLst/>
              </a:prstGeom>
            </p:spPr>
          </p:pic>
          <p:pic>
            <p:nvPicPr>
              <p:cNvPr id="9" name="Picture 8" descr="Legend.png">
                <a:extLst>
                  <a:ext uri="{FF2B5EF4-FFF2-40B4-BE49-F238E27FC236}">
                    <a16:creationId xmlns:a16="http://schemas.microsoft.com/office/drawing/2014/main" id="{04332394-298E-874B-8385-7243169D7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6384" y="1190882"/>
                <a:ext cx="958616" cy="761356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41E0E1-A384-9346-A22E-00D22D4ECD1E}"/>
                </a:ext>
              </a:extLst>
            </p:cNvPr>
            <p:cNvSpPr txBox="1"/>
            <p:nvPr/>
          </p:nvSpPr>
          <p:spPr>
            <a:xfrm>
              <a:off x="6180512" y="102807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Damage Map</a:t>
              </a: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42053843-ED5C-1A41-A9BA-96C598913A2B}"/>
              </a:ext>
            </a:extLst>
          </p:cNvPr>
          <p:cNvSpPr/>
          <p:nvPr/>
        </p:nvSpPr>
        <p:spPr>
          <a:xfrm>
            <a:off x="4139426" y="3429000"/>
            <a:ext cx="1110587" cy="913043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PAIR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48B4D3-E726-6849-9F31-1359BA3A57BA}"/>
              </a:ext>
            </a:extLst>
          </p:cNvPr>
          <p:cNvCxnSpPr>
            <a:stCxn id="6" idx="3"/>
            <a:endCxn id="17" idx="4"/>
          </p:cNvCxnSpPr>
          <p:nvPr/>
        </p:nvCxnSpPr>
        <p:spPr>
          <a:xfrm>
            <a:off x="3984810" y="2347501"/>
            <a:ext cx="382877" cy="1081499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9F3DE3-E447-1241-BF37-82386ABFD1AC}"/>
              </a:ext>
            </a:extLst>
          </p:cNvPr>
          <p:cNvCxnSpPr>
            <a:cxnSpLocks/>
            <a:stCxn id="10" idx="3"/>
            <a:endCxn id="17" idx="2"/>
          </p:cNvCxnSpPr>
          <p:nvPr/>
        </p:nvCxnSpPr>
        <p:spPr>
          <a:xfrm flipV="1">
            <a:off x="4196254" y="4342043"/>
            <a:ext cx="171433" cy="1069405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C51DB4-A992-3642-A79D-0592FAAC12EB}"/>
              </a:ext>
            </a:extLst>
          </p:cNvPr>
          <p:cNvCxnSpPr>
            <a:cxnSpLocks/>
            <a:stCxn id="17" idx="5"/>
            <a:endCxn id="5" idx="1"/>
          </p:cNvCxnSpPr>
          <p:nvPr/>
        </p:nvCxnSpPr>
        <p:spPr>
          <a:xfrm flipV="1">
            <a:off x="5021752" y="2347501"/>
            <a:ext cx="300880" cy="1081499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C8EDBE-23E9-2943-8203-CED2BD9BB181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5021752" y="4342043"/>
            <a:ext cx="285089" cy="912863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D97D02-481D-B44F-B685-9AE57DCC3E85}"/>
              </a:ext>
            </a:extLst>
          </p:cNvPr>
          <p:cNvSpPr txBox="1"/>
          <p:nvPr/>
        </p:nvSpPr>
        <p:spPr>
          <a:xfrm>
            <a:off x="856946" y="2515238"/>
            <a:ext cx="2518638" cy="646331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Updated by Davide as </a:t>
            </a:r>
          </a:p>
          <a:p>
            <a:r>
              <a:rPr lang="en-US"/>
              <a:t>Astrometry improves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1DB79-1AE8-EB4E-801D-8DBBD7DC673C}"/>
              </a:ext>
            </a:extLst>
          </p:cNvPr>
          <p:cNvSpPr txBox="1"/>
          <p:nvPr/>
        </p:nvSpPr>
        <p:spPr>
          <a:xfrm>
            <a:off x="594085" y="4949783"/>
            <a:ext cx="3185487" cy="646331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 cmpd="sng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Updated by Jessie based on </a:t>
            </a:r>
          </a:p>
          <a:p>
            <a:r>
              <a:rPr lang="en-US"/>
              <a:t>characterization observations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A7B63A-B878-F240-BF4A-12581BD0488C}"/>
              </a:ext>
            </a:extLst>
          </p:cNvPr>
          <p:cNvSpPr txBox="1"/>
          <p:nvPr/>
        </p:nvSpPr>
        <p:spPr>
          <a:xfrm>
            <a:off x="5446607" y="2497855"/>
            <a:ext cx="2645846" cy="369332"/>
          </a:xfrm>
          <a:prstGeom prst="rect">
            <a:avLst/>
          </a:prstGeom>
          <a:solidFill>
            <a:schemeClr val="bg1">
              <a:alpha val="68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New Damage Maps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44E2B-DA05-294D-8C89-22AAE76F2D8B}"/>
              </a:ext>
            </a:extLst>
          </p:cNvPr>
          <p:cNvSpPr txBox="1"/>
          <p:nvPr/>
        </p:nvSpPr>
        <p:spPr>
          <a:xfrm>
            <a:off x="5743712" y="5153187"/>
            <a:ext cx="2520798" cy="36933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New Damage Metrics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AC2BC-46E0-AD44-A27B-E50866A7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E82E5E4-B763-0042-B2A7-E25134C0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884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802606-A3A0-CD4A-B346-2A23B7671ABC}"/>
              </a:ext>
            </a:extLst>
          </p:cNvPr>
          <p:cNvGrpSpPr/>
          <p:nvPr/>
        </p:nvGrpSpPr>
        <p:grpSpPr>
          <a:xfrm>
            <a:off x="193632" y="2974577"/>
            <a:ext cx="8702200" cy="3095376"/>
            <a:chOff x="193632" y="3450065"/>
            <a:chExt cx="8702200" cy="309537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949ADFA-E83E-A544-B068-4F5E3769F957}"/>
                </a:ext>
              </a:extLst>
            </p:cNvPr>
            <p:cNvSpPr/>
            <p:nvPr/>
          </p:nvSpPr>
          <p:spPr>
            <a:xfrm>
              <a:off x="193632" y="3461451"/>
              <a:ext cx="1254868" cy="731520"/>
            </a:xfrm>
            <a:prstGeom prst="ellipse">
              <a:avLst/>
            </a:prstGeom>
            <a:solidFill>
              <a:srgbClr val="95A5A7"/>
            </a:solidFill>
            <a:ln>
              <a:solidFill>
                <a:srgbClr val="95A5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AADA276-293A-7A4C-88C7-220E23D18BCC}"/>
                </a:ext>
              </a:extLst>
            </p:cNvPr>
            <p:cNvSpPr/>
            <p:nvPr/>
          </p:nvSpPr>
          <p:spPr>
            <a:xfrm>
              <a:off x="193632" y="4658342"/>
              <a:ext cx="1254868" cy="731520"/>
            </a:xfrm>
            <a:prstGeom prst="ellipse">
              <a:avLst/>
            </a:prstGeom>
            <a:solidFill>
              <a:srgbClr val="95A5A7"/>
            </a:solidFill>
            <a:ln w="539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albedo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BB557E-86F5-2445-9F48-B9A88FB30517}"/>
                </a:ext>
              </a:extLst>
            </p:cNvPr>
            <p:cNvSpPr/>
            <p:nvPr/>
          </p:nvSpPr>
          <p:spPr>
            <a:xfrm>
              <a:off x="4718614" y="5813921"/>
              <a:ext cx="1442937" cy="731520"/>
            </a:xfrm>
            <a:prstGeom prst="ellipse">
              <a:avLst/>
            </a:prstGeom>
            <a:solidFill>
              <a:srgbClr val="2880B9"/>
            </a:solidFill>
            <a:ln>
              <a:solidFill>
                <a:srgbClr val="28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porosity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EA3769-12B3-9B49-933C-6281A488D861}"/>
                </a:ext>
              </a:extLst>
            </p:cNvPr>
            <p:cNvSpPr/>
            <p:nvPr/>
          </p:nvSpPr>
          <p:spPr>
            <a:xfrm>
              <a:off x="2376587" y="3450065"/>
              <a:ext cx="1648837" cy="731520"/>
            </a:xfrm>
            <a:prstGeom prst="ellipse">
              <a:avLst/>
            </a:prstGeom>
            <a:solidFill>
              <a:srgbClr val="2880B9"/>
            </a:solidFill>
            <a:ln w="539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diameter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DCBF30-1ED4-7647-8597-CD64F4DF88BF}"/>
                </a:ext>
              </a:extLst>
            </p:cNvPr>
            <p:cNvSpPr/>
            <p:nvPr/>
          </p:nvSpPr>
          <p:spPr>
            <a:xfrm>
              <a:off x="2220324" y="4682341"/>
              <a:ext cx="1648837" cy="731520"/>
            </a:xfrm>
            <a:prstGeom prst="ellipse">
              <a:avLst/>
            </a:prstGeom>
            <a:solidFill>
              <a:srgbClr val="95A5A7"/>
            </a:solidFill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taxonomy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75F7F5-D119-8747-B180-A47C3420EFFF}"/>
                </a:ext>
              </a:extLst>
            </p:cNvPr>
            <p:cNvSpPr/>
            <p:nvPr/>
          </p:nvSpPr>
          <p:spPr>
            <a:xfrm>
              <a:off x="4491924" y="4682341"/>
              <a:ext cx="1841962" cy="731520"/>
            </a:xfrm>
            <a:prstGeom prst="ellipse">
              <a:avLst/>
            </a:prstGeom>
            <a:solidFill>
              <a:srgbClr val="95A5A7"/>
            </a:solidFill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base density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61A0C2-EAFA-334A-B704-20D262C1F6F0}"/>
                </a:ext>
              </a:extLst>
            </p:cNvPr>
            <p:cNvSpPr/>
            <p:nvPr/>
          </p:nvSpPr>
          <p:spPr>
            <a:xfrm>
              <a:off x="7246995" y="4682341"/>
              <a:ext cx="1648837" cy="731520"/>
            </a:xfrm>
            <a:prstGeom prst="ellipse">
              <a:avLst/>
            </a:prstGeom>
            <a:solidFill>
              <a:srgbClr val="2880B9"/>
            </a:solidFill>
            <a:ln>
              <a:solidFill>
                <a:srgbClr val="28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density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757BF0-CAEB-C142-90FC-11587AA61F6C}"/>
                </a:ext>
              </a:extLst>
            </p:cNvPr>
            <p:cNvSpPr/>
            <p:nvPr/>
          </p:nvSpPr>
          <p:spPr>
            <a:xfrm>
              <a:off x="7246994" y="5813921"/>
              <a:ext cx="1648837" cy="731520"/>
            </a:xfrm>
            <a:prstGeom prst="ellipse">
              <a:avLst/>
            </a:prstGeom>
            <a:solidFill>
              <a:srgbClr val="2880B9"/>
            </a:solidFill>
            <a:ln>
              <a:solidFill>
                <a:srgbClr val="28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strength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75FEDD-E6F1-E545-AEF9-5F78E3725A83}"/>
                </a:ext>
              </a:extLst>
            </p:cNvPr>
            <p:cNvCxnSpPr>
              <a:stCxn id="3" idx="6"/>
              <a:endCxn id="6" idx="2"/>
            </p:cNvCxnSpPr>
            <p:nvPr/>
          </p:nvCxnSpPr>
          <p:spPr>
            <a:xfrm flipV="1">
              <a:off x="1448500" y="3815825"/>
              <a:ext cx="928087" cy="11386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4563AC-BC84-4C4E-9BD8-D76E189D9164}"/>
                </a:ext>
              </a:extLst>
            </p:cNvPr>
            <p:cNvCxnSpPr>
              <a:stCxn id="4" idx="7"/>
              <a:endCxn id="6" idx="3"/>
            </p:cNvCxnSpPr>
            <p:nvPr/>
          </p:nvCxnSpPr>
          <p:spPr>
            <a:xfrm flipV="1">
              <a:off x="1264729" y="4074456"/>
              <a:ext cx="1353325" cy="691015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C5CDB3-47D5-054E-B6EC-6E648A5A2C82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1448500" y="5024102"/>
              <a:ext cx="771824" cy="23999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A1D547-343B-7245-9292-ADD28ABE863E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3869161" y="5048101"/>
              <a:ext cx="622763" cy="0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DA1BAD1-FE95-1341-91E6-051934F3DC7C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333886" y="5048101"/>
              <a:ext cx="913109" cy="0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39AE2A-35FE-6E45-9057-5D1CA5F4448F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V="1">
              <a:off x="5950238" y="5261690"/>
              <a:ext cx="1469091" cy="659360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D5DDC4F-C612-AD40-AE87-63F7D343376E}"/>
                </a:ext>
              </a:extLst>
            </p:cNvPr>
            <p:cNvCxnSpPr>
              <a:stCxn id="5" idx="6"/>
              <a:endCxn id="10" idx="2"/>
            </p:cNvCxnSpPr>
            <p:nvPr/>
          </p:nvCxnSpPr>
          <p:spPr>
            <a:xfrm>
              <a:off x="6161551" y="6179681"/>
              <a:ext cx="1085443" cy="0"/>
            </a:xfrm>
            <a:prstGeom prst="straightConnector1">
              <a:avLst/>
            </a:prstGeom>
            <a:ln w="38100">
              <a:solidFill>
                <a:srgbClr val="33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7667E01-7B27-EC4F-865A-88B93C1A96D6}"/>
              </a:ext>
            </a:extLst>
          </p:cNvPr>
          <p:cNvSpPr txBox="1">
            <a:spLocks/>
          </p:cNvSpPr>
          <p:nvPr/>
        </p:nvSpPr>
        <p:spPr>
          <a:xfrm>
            <a:off x="1054100" y="228600"/>
            <a:ext cx="72009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757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75700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75700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75700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75700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A0549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A0549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A0549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A0549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kern="0"/>
              <a:t>Asteroid Property Inference Network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F6ED16-FC9E-DD4C-AECE-6294A432CEAA}"/>
              </a:ext>
            </a:extLst>
          </p:cNvPr>
          <p:cNvSpPr txBox="1">
            <a:spLocks/>
          </p:cNvSpPr>
          <p:nvPr/>
        </p:nvSpPr>
        <p:spPr>
          <a:xfrm>
            <a:off x="4491924" y="2286274"/>
            <a:ext cx="4440177" cy="1535547"/>
          </a:xfrm>
          <a:prstGeom prst="rect">
            <a:avLst/>
          </a:prstGeom>
        </p:spPr>
        <p:txBody>
          <a:bodyPr/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endParaRPr lang="en-US" kern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8E1101-EFC0-7E47-8E8F-D5A7E93FC6A3}"/>
              </a:ext>
            </a:extLst>
          </p:cNvPr>
          <p:cNvGrpSpPr/>
          <p:nvPr/>
        </p:nvGrpSpPr>
        <p:grpSpPr>
          <a:xfrm>
            <a:off x="4718614" y="1894088"/>
            <a:ext cx="3855296" cy="1123696"/>
            <a:chOff x="4572000" y="1598011"/>
            <a:chExt cx="3855296" cy="112369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D43D1A-109F-7E43-A775-77EA95E73C70}"/>
                </a:ext>
              </a:extLst>
            </p:cNvPr>
            <p:cNvGrpSpPr/>
            <p:nvPr/>
          </p:nvGrpSpPr>
          <p:grpSpPr>
            <a:xfrm>
              <a:off x="4572000" y="1690558"/>
              <a:ext cx="274817" cy="964614"/>
              <a:chOff x="7153905" y="1804416"/>
              <a:chExt cx="274817" cy="96461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1ABCAD-C638-E74E-86B1-493202820CB0}"/>
                  </a:ext>
                </a:extLst>
              </p:cNvPr>
              <p:cNvSpPr/>
              <p:nvPr/>
            </p:nvSpPr>
            <p:spPr>
              <a:xfrm>
                <a:off x="7153905" y="1804416"/>
                <a:ext cx="274817" cy="22322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7753AFC-CD1B-074B-996F-552EAC7697FC}"/>
                  </a:ext>
                </a:extLst>
              </p:cNvPr>
              <p:cNvSpPr/>
              <p:nvPr/>
            </p:nvSpPr>
            <p:spPr>
              <a:xfrm>
                <a:off x="7153905" y="2175110"/>
                <a:ext cx="274817" cy="223227"/>
              </a:xfrm>
              <a:prstGeom prst="rect">
                <a:avLst/>
              </a:prstGeom>
              <a:solidFill>
                <a:srgbClr val="2780B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C336D7-96D9-E048-818A-5CCBBEBC7F95}"/>
                  </a:ext>
                </a:extLst>
              </p:cNvPr>
              <p:cNvSpPr/>
              <p:nvPr/>
            </p:nvSpPr>
            <p:spPr>
              <a:xfrm>
                <a:off x="7153905" y="2545803"/>
                <a:ext cx="274817" cy="223227"/>
              </a:xfrm>
              <a:prstGeom prst="rect">
                <a:avLst/>
              </a:prstGeom>
              <a:solidFill>
                <a:srgbClr val="95A5A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6CDFC8-3B48-CC49-80F0-0630A3AFCD65}"/>
                </a:ext>
              </a:extLst>
            </p:cNvPr>
            <p:cNvSpPr txBox="1"/>
            <p:nvPr/>
          </p:nvSpPr>
          <p:spPr>
            <a:xfrm>
              <a:off x="5036624" y="1598011"/>
              <a:ext cx="3390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Used </a:t>
              </a:r>
              <a:r>
                <a:rPr lang="en-US" err="1"/>
                <a:t>NEOWise</a:t>
              </a:r>
              <a:r>
                <a:rPr lang="en-US"/>
                <a:t> measurements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ECE8AD-6605-4E4A-9732-1B7F5ED07160}"/>
                </a:ext>
              </a:extLst>
            </p:cNvPr>
            <p:cNvSpPr txBox="1"/>
            <p:nvPr/>
          </p:nvSpPr>
          <p:spPr>
            <a:xfrm>
              <a:off x="5041965" y="1988199"/>
              <a:ext cx="1847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PAIR input node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F6C73F-A526-C54D-B473-F041A4ABDE27}"/>
                </a:ext>
              </a:extLst>
            </p:cNvPr>
            <p:cNvSpPr txBox="1"/>
            <p:nvPr/>
          </p:nvSpPr>
          <p:spPr>
            <a:xfrm>
              <a:off x="5036624" y="2352375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Inference network node</a:t>
              </a:r>
            </a:p>
          </p:txBody>
        </p:sp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CBB1E77-C730-CF42-9B81-2A9D1DA5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E1079BE-D350-F846-B226-2EC39921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7B4B5C-C268-DC40-B024-2FBB20BB8F41}"/>
              </a:ext>
            </a:extLst>
          </p:cNvPr>
          <p:cNvSpPr/>
          <p:nvPr/>
        </p:nvSpPr>
        <p:spPr>
          <a:xfrm>
            <a:off x="4718613" y="1632574"/>
            <a:ext cx="274817" cy="223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0538CD-5F89-2749-991D-D34864DC3CF6}"/>
              </a:ext>
            </a:extLst>
          </p:cNvPr>
          <p:cNvSpPr txBox="1"/>
          <p:nvPr/>
        </p:nvSpPr>
        <p:spPr>
          <a:xfrm>
            <a:off x="5183238" y="1552741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Used spectroscopy results</a:t>
            </a:r>
          </a:p>
        </p:txBody>
      </p:sp>
    </p:spTree>
    <p:extLst>
      <p:ext uri="{BB962C8B-B14F-4D97-AF65-F5344CB8AC3E}">
        <p14:creationId xmlns:p14="http://schemas.microsoft.com/office/powerpoint/2010/main" val="365088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2F05-AB96-894D-99D5-6219FE47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Asteroid Properties</a:t>
            </a:r>
            <a:br>
              <a:rPr lang="en-US" dirty="0"/>
            </a:br>
            <a:r>
              <a:rPr lang="en-US" sz="1800" dirty="0"/>
              <a:t>(Epoch 2: NEOWISE &amp; Taxonomy)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9600-0BB8-074D-BED9-FAB5E343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98775-F920-AF40-9073-D15FAC63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7A321F-F9EB-8B49-ADCA-E8256BD4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771" y="1045243"/>
            <a:ext cx="5852160" cy="36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B862CA-ABE4-B248-9B56-DEB48EE63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2771" y="4809809"/>
            <a:ext cx="5852160" cy="18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139375-CF98-4B48-BB50-7B82ADB9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10" y="1629898"/>
            <a:ext cx="2857880" cy="4182859"/>
          </a:xfrm>
        </p:spPr>
        <p:txBody>
          <a:bodyPr/>
          <a:lstStyle/>
          <a:p>
            <a:r>
              <a:rPr lang="en-US" sz="1800" dirty="0"/>
              <a:t>Determined by observations:</a:t>
            </a:r>
          </a:p>
          <a:p>
            <a:pPr lvl="1"/>
            <a:r>
              <a:rPr lang="en-US" sz="1400" dirty="0"/>
              <a:t>Diameter</a:t>
            </a:r>
          </a:p>
          <a:p>
            <a:pPr lvl="1"/>
            <a:r>
              <a:rPr lang="en-US" sz="1400" dirty="0"/>
              <a:t>Albedo</a:t>
            </a:r>
          </a:p>
          <a:p>
            <a:pPr lvl="1"/>
            <a:r>
              <a:rPr lang="en-US" sz="1400" dirty="0"/>
              <a:t>Taxonomy</a:t>
            </a:r>
          </a:p>
          <a:p>
            <a:r>
              <a:rPr lang="en-US" sz="1600" dirty="0"/>
              <a:t>From population statistics:</a:t>
            </a:r>
          </a:p>
          <a:p>
            <a:pPr lvl="1"/>
            <a:r>
              <a:rPr lang="en-US" sz="1400" dirty="0"/>
              <a:t>Porosity</a:t>
            </a:r>
          </a:p>
          <a:p>
            <a:r>
              <a:rPr lang="en-US" sz="1600" dirty="0"/>
              <a:t>Inferred:</a:t>
            </a:r>
          </a:p>
          <a:p>
            <a:pPr lvl="1"/>
            <a:r>
              <a:rPr lang="en-US" sz="1400" dirty="0"/>
              <a:t>H</a:t>
            </a:r>
          </a:p>
          <a:p>
            <a:pPr lvl="1"/>
            <a:r>
              <a:rPr lang="en-US" sz="1400" dirty="0"/>
              <a:t>Density</a:t>
            </a:r>
          </a:p>
          <a:p>
            <a:pPr lvl="1"/>
            <a:r>
              <a:rPr lang="en-US" sz="1400" dirty="0"/>
              <a:t>Strength</a:t>
            </a:r>
          </a:p>
          <a:p>
            <a:r>
              <a:rPr lang="en-US" sz="1600" dirty="0"/>
              <a:t>Calculated:</a:t>
            </a:r>
          </a:p>
          <a:p>
            <a:pPr lvl="1"/>
            <a:r>
              <a:rPr lang="en-US" sz="1400" dirty="0"/>
              <a:t>Mass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195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D2D9906-0E50-3A4B-A794-5513F4A98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32" t="21838" r="-1269" b="24881"/>
          <a:stretch/>
        </p:blipFill>
        <p:spPr>
          <a:xfrm>
            <a:off x="4661598" y="4241985"/>
            <a:ext cx="4482402" cy="1989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Parameter Maps</a:t>
            </a:r>
            <a:br>
              <a:rPr lang="en-US" dirty="0"/>
            </a:br>
            <a:r>
              <a:rPr lang="en-US" sz="1800" dirty="0"/>
              <a:t>(Epoch 2 impact swath, 6% impact probability)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79BC-2769-984A-BB0B-EFADFE52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3902706"/>
            <a:ext cx="4497703" cy="2438658"/>
          </a:xfrm>
        </p:spPr>
        <p:txBody>
          <a:bodyPr/>
          <a:lstStyle/>
          <a:p>
            <a:r>
              <a:rPr lang="en-US" sz="1800"/>
              <a:t>Entry Velocity: 12.2 – 12.8 km/s</a:t>
            </a:r>
          </a:p>
          <a:p>
            <a:r>
              <a:rPr lang="en-US" sz="1800"/>
              <a:t>Entry Angle: up to 50</a:t>
            </a:r>
            <a:r>
              <a:rPr lang="en-US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°</a:t>
            </a:r>
            <a:r>
              <a:rPr lang="en-US" sz="1800"/>
              <a:t> from horizontal</a:t>
            </a:r>
          </a:p>
          <a:p>
            <a:r>
              <a:rPr lang="en-US" sz="1800"/>
              <a:t>Flight Direction (deg clockwise from N):</a:t>
            </a:r>
          </a:p>
          <a:p>
            <a:pPr lvl="1"/>
            <a:r>
              <a:rPr lang="en-US" sz="1600"/>
              <a:t>~Westward (</a:t>
            </a:r>
            <a:r>
              <a:rPr lang="en-US" sz="1600">
                <a:ea typeface="Arial Unicode MS" panose="020B0604020202020204" pitchFamily="34" charset="-128"/>
                <a:cs typeface="Arial Unicode MS" panose="020B0604020202020204" pitchFamily="34" charset="-128"/>
              </a:rPr>
              <a:t>266°)</a:t>
            </a:r>
            <a:r>
              <a:rPr lang="en-US" sz="1600"/>
              <a:t> at west end of swath</a:t>
            </a:r>
          </a:p>
          <a:p>
            <a:pPr lvl="1"/>
            <a:r>
              <a:rPr lang="en-US" sz="1600"/>
              <a:t>Northward mid-swath (Middle East)</a:t>
            </a:r>
          </a:p>
          <a:p>
            <a:pPr lvl="1"/>
            <a:r>
              <a:rPr lang="en-US" sz="1600"/>
              <a:t>~East-northeast (78</a:t>
            </a:r>
            <a:r>
              <a:rPr lang="en-US" sz="1600">
                <a:ea typeface="Arial Unicode MS" panose="020B0604020202020204" pitchFamily="34" charset="-128"/>
                <a:cs typeface="Arial Unicode MS" panose="020B0604020202020204" pitchFamily="34" charset="-128"/>
              </a:rPr>
              <a:t>°) at east end of swath</a:t>
            </a:r>
            <a:endParaRPr lang="en-US" sz="16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9C1B7-A982-894F-B2A5-B197FB7C832F}"/>
              </a:ext>
            </a:extLst>
          </p:cNvPr>
          <p:cNvSpPr txBox="1"/>
          <p:nvPr/>
        </p:nvSpPr>
        <p:spPr>
          <a:xfrm>
            <a:off x="1338410" y="1258786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Entry Velocity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5AC13-31FC-FF47-A91D-5AEA346C3EB3}"/>
              </a:ext>
            </a:extLst>
          </p:cNvPr>
          <p:cNvSpPr txBox="1"/>
          <p:nvPr/>
        </p:nvSpPr>
        <p:spPr>
          <a:xfrm>
            <a:off x="4766988" y="1236104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Entry Angle (deg. from horizontal)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F074A-A766-9447-82FD-317E63D2518E}"/>
              </a:ext>
            </a:extLst>
          </p:cNvPr>
          <p:cNvSpPr txBox="1"/>
          <p:nvPr/>
        </p:nvSpPr>
        <p:spPr>
          <a:xfrm>
            <a:off x="5403041" y="378476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Entry Flight Direction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133BC95-6C1D-6C41-B25A-BDF7E0AD9F2A}"/>
              </a:ext>
            </a:extLst>
          </p:cNvPr>
          <p:cNvSpPr txBox="1">
            <a:spLocks/>
          </p:cNvSpPr>
          <p:nvPr/>
        </p:nvSpPr>
        <p:spPr bwMode="auto">
          <a:xfrm>
            <a:off x="317310" y="905592"/>
            <a:ext cx="8509379" cy="4198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/>
              <a:t>Initial entry parameters at 100-km-altitude atmospheric entry points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EE0DAF-1DDE-9D42-A713-44594D3E1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2104" b="25221"/>
          <a:stretch/>
        </p:blipFill>
        <p:spPr>
          <a:xfrm>
            <a:off x="4726467" y="1621312"/>
            <a:ext cx="4417533" cy="19667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956A45-7BE6-E843-9D1A-AB97539968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22009" b="25316"/>
          <a:stretch/>
        </p:blipFill>
        <p:spPr>
          <a:xfrm>
            <a:off x="237017" y="1643617"/>
            <a:ext cx="4417533" cy="196677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FBF599-DC4C-234B-9895-778283FCA790}"/>
              </a:ext>
            </a:extLst>
          </p:cNvPr>
          <p:cNvCxnSpPr>
            <a:cxnSpLocks/>
          </p:cNvCxnSpPr>
          <p:nvPr/>
        </p:nvCxnSpPr>
        <p:spPr>
          <a:xfrm flipH="1">
            <a:off x="5083153" y="4827639"/>
            <a:ext cx="431427" cy="57082"/>
          </a:xfrm>
          <a:prstGeom prst="straightConnector1">
            <a:avLst/>
          </a:prstGeom>
          <a:ln w="38100">
            <a:solidFill>
              <a:srgbClr val="FA7F0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3E6AB4-C436-8A4E-A783-BDEB28B471C8}"/>
              </a:ext>
            </a:extLst>
          </p:cNvPr>
          <p:cNvCxnSpPr>
            <a:cxnSpLocks/>
          </p:cNvCxnSpPr>
          <p:nvPr/>
        </p:nvCxnSpPr>
        <p:spPr>
          <a:xfrm flipV="1">
            <a:off x="7764246" y="5230289"/>
            <a:ext cx="386579" cy="91786"/>
          </a:xfrm>
          <a:prstGeom prst="straightConnector1">
            <a:avLst/>
          </a:prstGeom>
          <a:ln w="38100">
            <a:solidFill>
              <a:srgbClr val="005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933152-093B-4F4C-B4C1-B0F06B69C1E8}"/>
              </a:ext>
            </a:extLst>
          </p:cNvPr>
          <p:cNvCxnSpPr>
            <a:cxnSpLocks/>
          </p:cNvCxnSpPr>
          <p:nvPr/>
        </p:nvCxnSpPr>
        <p:spPr>
          <a:xfrm flipH="1" flipV="1">
            <a:off x="6727461" y="5394010"/>
            <a:ext cx="1" cy="40338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7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FFF-FE7E-D641-95E4-231AD3D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Probabilistic Asteroid Impact Risk </a:t>
            </a:r>
            <a:br>
              <a:rPr lang="en-US" sz="2800"/>
            </a:br>
            <a:r>
              <a:rPr lang="en-US" sz="2800"/>
              <a:t>(PAIR)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3357-186B-FC48-9691-312A3EE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631-7EE6-8349-AAB4-6ED23AFB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55F4CFD-5DC3-4930-A825-783186E0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" y="1058137"/>
            <a:ext cx="8460019" cy="55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452B-B64B-B84A-8896-30C4AB58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Damage Swath</a:t>
            </a:r>
            <a:br>
              <a:rPr lang="en-US" dirty="0"/>
            </a:br>
            <a:r>
              <a:rPr lang="en-US" sz="1800" dirty="0"/>
              <a:t>(Epoch 2: NEOWISE &amp; taxonomy, 6% impact probability)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F0910-B915-A948-8A2F-B63D044E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64563-FB8B-8343-B50E-4A1A3198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HYPOTHETICAL EXERCISE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007A3-72DD-CD4A-9C53-3AF6FB991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82" y="3668332"/>
            <a:ext cx="6635261" cy="2430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C26B-EE49-F245-B626-A8EBE964A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82" y="1211699"/>
            <a:ext cx="6635262" cy="2430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205A-9C43-1842-A45F-748B41460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167" y="1198945"/>
            <a:ext cx="1412320" cy="918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0D99D6-2263-2547-A4C9-83BD8DDB5760}"/>
              </a:ext>
            </a:extLst>
          </p:cNvPr>
          <p:cNvSpPr txBox="1"/>
          <p:nvPr/>
        </p:nvSpPr>
        <p:spPr>
          <a:xfrm>
            <a:off x="7035168" y="2175913"/>
            <a:ext cx="19930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Damage swath: </a:t>
            </a:r>
          </a:p>
          <a:p>
            <a:r>
              <a:rPr lang="en-US" sz="1400"/>
              <a:t>Full range of regions potentially at risk to local ground damage, from all modeled cases (including unlikely worst-case objects and all sampled impact locations).</a:t>
            </a:r>
          </a:p>
          <a:p>
            <a:endParaRPr lang="en-US" sz="1400" b="1"/>
          </a:p>
          <a:p>
            <a:r>
              <a:rPr lang="en-US" sz="1400" b="1"/>
              <a:t>Sample average damage areas: </a:t>
            </a:r>
            <a:r>
              <a:rPr lang="en-US" sz="1400"/>
              <a:t>Average blast damage areas at several high-population locations across the swath.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77373-802A-E143-8292-DABB9C61DC7B}"/>
              </a:ext>
            </a:extLst>
          </p:cNvPr>
          <p:cNvSpPr txBox="1"/>
          <p:nvPr/>
        </p:nvSpPr>
        <p:spPr>
          <a:xfrm>
            <a:off x="109778" y="6378417"/>
            <a:ext cx="9089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Map image/data credit: </a:t>
            </a:r>
            <a:r>
              <a:rPr lang="en-US" sz="1000"/>
              <a:t>Google Earth, © 2020 Google. Data SIO, NOAA, U.S. Navy, NGA, GEBCO. Image Landsat / Copernicus. © 2020 </a:t>
            </a:r>
            <a:r>
              <a:rPr lang="en-US" sz="1000" err="1"/>
              <a:t>GeoBasis</a:t>
            </a:r>
            <a:r>
              <a:rPr lang="en-US" sz="1000"/>
              <a:t>-DE/BKG.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AC7CB-2A9A-624E-8BEB-20574A057461}"/>
              </a:ext>
            </a:extLst>
          </p:cNvPr>
          <p:cNvSpPr txBox="1"/>
          <p:nvPr/>
        </p:nvSpPr>
        <p:spPr>
          <a:xfrm>
            <a:off x="4345711" y="2550267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Istanbul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E8FC8-7D01-EF4C-A1C9-E90F5C04FC1A}"/>
              </a:ext>
            </a:extLst>
          </p:cNvPr>
          <p:cNvSpPr txBox="1"/>
          <p:nvPr/>
        </p:nvSpPr>
        <p:spPr>
          <a:xfrm>
            <a:off x="3015255" y="2426474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Cologne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67E95-C7E4-364C-AA68-C46CC31CB555}"/>
              </a:ext>
            </a:extLst>
          </p:cNvPr>
          <p:cNvSpPr txBox="1"/>
          <p:nvPr/>
        </p:nvSpPr>
        <p:spPr>
          <a:xfrm>
            <a:off x="1782224" y="29366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Manchester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AA2F3-ABF5-7645-87F8-6C3B67C8D5FC}"/>
              </a:ext>
            </a:extLst>
          </p:cNvPr>
          <p:cNvSpPr txBox="1"/>
          <p:nvPr/>
        </p:nvSpPr>
        <p:spPr>
          <a:xfrm>
            <a:off x="5386797" y="3050310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Baghdad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211C7F-461B-404C-8E59-E4BFB3FEA2F6}"/>
              </a:ext>
            </a:extLst>
          </p:cNvPr>
          <p:cNvSpPr txBox="1"/>
          <p:nvPr/>
        </p:nvSpPr>
        <p:spPr>
          <a:xfrm>
            <a:off x="1410521" y="4978442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Dhaka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DC469-C303-DE44-B831-C226E23B383C}"/>
              </a:ext>
            </a:extLst>
          </p:cNvPr>
          <p:cNvSpPr txBox="1"/>
          <p:nvPr/>
        </p:nvSpPr>
        <p:spPr>
          <a:xfrm>
            <a:off x="692891" y="469899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Gwalior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A29CB-39E3-A242-A16A-AEE0BD98980C}"/>
              </a:ext>
            </a:extLst>
          </p:cNvPr>
          <p:cNvSpPr txBox="1"/>
          <p:nvPr/>
        </p:nvSpPr>
        <p:spPr>
          <a:xfrm>
            <a:off x="2696097" y="485957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Hunan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13E4CE-01A2-CE44-9153-67D585255722}"/>
              </a:ext>
            </a:extLst>
          </p:cNvPr>
          <p:cNvSpPr txBox="1"/>
          <p:nvPr/>
        </p:nvSpPr>
        <p:spPr>
          <a:xfrm>
            <a:off x="3247854" y="4531626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Hangzhou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0E270-4351-F245-B0E8-910C33A9412E}"/>
              </a:ext>
            </a:extLst>
          </p:cNvPr>
          <p:cNvSpPr txBox="1"/>
          <p:nvPr/>
        </p:nvSpPr>
        <p:spPr>
          <a:xfrm>
            <a:off x="4831582" y="4888800"/>
            <a:ext cx="772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2333227161"/>
      </p:ext>
    </p:extLst>
  </p:cSld>
  <p:clrMapOvr>
    <a:masterClrMapping/>
  </p:clrMapOvr>
</p:sld>
</file>

<file path=ppt/theme/theme1.xml><?xml version="1.0" encoding="utf-8"?>
<a:theme xmlns:a="http://schemas.openxmlformats.org/drawingml/2006/main" name="IPT theme 2015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61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5700"/>
      </a:accent6>
      <a:hlink>
        <a:srgbClr val="CC3300"/>
      </a:hlink>
      <a:folHlink>
        <a:srgbClr val="996600"/>
      </a:folHlink>
    </a:clrScheme>
    <a:fontScheme name="Office Them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6100"/>
    </a:accent2>
    <a:accent3>
      <a:srgbClr val="FFFFFF"/>
    </a:accent3>
    <a:accent4>
      <a:srgbClr val="000000"/>
    </a:accent4>
    <a:accent5>
      <a:srgbClr val="FDECB3"/>
    </a:accent5>
    <a:accent6>
      <a:srgbClr val="E75700"/>
    </a:accent6>
    <a:hlink>
      <a:srgbClr val="CC3300"/>
    </a:hlink>
    <a:folHlink>
      <a:srgbClr val="9966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9551588EE4F478AD797CFA659AEA5" ma:contentTypeVersion="3" ma:contentTypeDescription="Create a new document." ma:contentTypeScope="" ma:versionID="2b952e3aa920dcb9a3764f33055cd33a">
  <xsd:schema xmlns:xsd="http://www.w3.org/2001/XMLSchema" xmlns:xs="http://www.w3.org/2001/XMLSchema" xmlns:p="http://schemas.microsoft.com/office/2006/metadata/properties" xmlns:ns2="994501a2-1518-45e4-81e8-3481c306fde8" targetNamespace="http://schemas.microsoft.com/office/2006/metadata/properties" ma:root="true" ma:fieldsID="4a8f56a10f46dd85d34bd4995746cc11" ns2:_="">
    <xsd:import namespace="994501a2-1518-45e4-81e8-3481c306f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01a2-1518-45e4-81e8-3481c306f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BA146E-98B1-405F-A89C-26C388BF9A3C}">
  <ds:schemaRefs>
    <ds:schemaRef ds:uri="994501a2-1518-45e4-81e8-3481c306fd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E1B254-5454-4FA5-BA0E-FA9838573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B0084E-B08E-47E7-9616-59112108257B}">
  <ds:schemaRefs>
    <ds:schemaRef ds:uri="http://purl.org/dc/elements/1.1/"/>
    <ds:schemaRef ds:uri="http://purl.org/dc/terms/"/>
    <ds:schemaRef ds:uri="994501a2-1518-45e4-81e8-3481c306fde8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IPT theme 2015.thmx</Template>
  <TotalTime>464</TotalTime>
  <Words>2868</Words>
  <Application>Microsoft Macintosh PowerPoint</Application>
  <PresentationFormat>On-screen Show (4:3)</PresentationFormat>
  <Paragraphs>484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</vt:lpstr>
      <vt:lpstr>Helvetica</vt:lpstr>
      <vt:lpstr>Helvetica Light</vt:lpstr>
      <vt:lpstr>Times</vt:lpstr>
      <vt:lpstr>IPT theme 2015</vt:lpstr>
      <vt:lpstr>1_Office Theme</vt:lpstr>
      <vt:lpstr>Apophis Hypothetical Impact Exercise Risk Assessment: Epoch 2</vt:lpstr>
      <vt:lpstr>Epoch 2: Taxonomy from spectroscopy  6% impact probability, narrower impact swath Former Epoch 1 NEOWISE size refinements</vt:lpstr>
      <vt:lpstr>Impact Risk Summary (Epoch 2: NEOWISE &amp; taxonomy, 6% impact probability)</vt:lpstr>
      <vt:lpstr>Probabilistic Asteroid Impact Risk  in Apophis Exercise</vt:lpstr>
      <vt:lpstr>PowerPoint Presentation</vt:lpstr>
      <vt:lpstr>Asteroid Properties (Epoch 2: NEOWISE &amp; Taxonomy)</vt:lpstr>
      <vt:lpstr>Entry Parameter Maps (Epoch 2 impact swath, 6% impact probability)</vt:lpstr>
      <vt:lpstr>Probabilistic Asteroid Impact Risk  (PAIR) Model</vt:lpstr>
      <vt:lpstr>Local Damage Swath (Epoch 2: NEOWISE &amp; taxonomy, 6% impact probability)</vt:lpstr>
      <vt:lpstr>Sample Damage Areas Across Swath (Epoch 2: NEOWISE &amp; taxonomy, 6% impact probability)</vt:lpstr>
      <vt:lpstr>Hazard Sources (Epoch 2: NEOWISE &amp; taxonomy, 6% impact probability)</vt:lpstr>
      <vt:lpstr>Affected Population Probabilities (Epoch 2: NEOWISE &amp; taxonomy, 6% impact probability)</vt:lpstr>
      <vt:lpstr>Affected Population Map (Epoch 2: NEOWISE &amp; taxonomy, 6% impact probability)</vt:lpstr>
      <vt:lpstr>Affected Population Ranges Along Swath (Epoch 2: NEOWISE &amp; taxonomy, 6% impact probability)</vt:lpstr>
      <vt:lpstr>Epoch 2 Observational Refinement Comparisons</vt:lpstr>
      <vt:lpstr>Comparing Epochs &amp; Observations</vt:lpstr>
      <vt:lpstr>Epoch 1 vs 2 Damage Radii (Epoch 2 vs Epoch 1 with all information)</vt:lpstr>
      <vt:lpstr>Local Damage Region Sizes (Epoch 2 vs Epoch 1 with all information)</vt:lpstr>
      <vt:lpstr>Affected Population Ranges Along Swath (Epoch 2 vs Epoch 1 with all information)</vt:lpstr>
      <vt:lpstr>Compare Property Sets: All available information</vt:lpstr>
      <vt:lpstr>Risk Comparisons: all available info (Total risks, including impact probabilities)</vt:lpstr>
      <vt:lpstr>Compare Property Sets: No NEOWise</vt:lpstr>
      <vt:lpstr>Risk Comparisons: Photometry Sets (Total risks, including impact probabilities)</vt:lpstr>
      <vt:lpstr>Local Damage Region Sizes (Epoch 2: Photometry set comparisons with/without taxonomy)</vt:lpstr>
      <vt:lpstr>backup</vt:lpstr>
      <vt:lpstr>Local Damage Level Definitions</vt:lpstr>
      <vt:lpstr>Local Damage Region Sizes (Epoch 2: NEOWISE sizing with taxonomy, 6% Impact Prob)</vt:lpstr>
      <vt:lpstr>Epoch 1 vs 2 Affected Pop.</vt:lpstr>
      <vt:lpstr>Risk Comparisons: NEOWISE sets (Total risks, including impact probabilities)</vt:lpstr>
      <vt:lpstr>Risk Comparisons: Photometry Sets (Total risks, including impact probabilities)</vt:lpstr>
      <vt:lpstr>Affected Population Maps (Epoch 2: NEOWISE sizing with taxonomy, 6% Impact Prob)</vt:lpstr>
      <vt:lpstr>Serious Damage Radius Maps</vt:lpstr>
      <vt:lpstr>Serious Damage Radius Maps</vt:lpstr>
      <vt:lpstr>Severe Damage Radius Maps</vt:lpstr>
      <vt:lpstr>Critical Damage Radius Maps</vt:lpstr>
      <vt:lpstr>Unsurvivable Damage Radius Maps</vt:lpstr>
    </vt:vector>
  </TitlesOfParts>
  <Company>NASA 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TC4:  ATAP Lessons Learned</dc:title>
  <dc:creator>Dotson, Jessie L. (ARC-SSA)</dc:creator>
  <cp:lastModifiedBy>Kavanagh, Taryn A. (ARC-SS)[Bay Area Environmental Research Institute]</cp:lastModifiedBy>
  <cp:revision>28</cp:revision>
  <dcterms:created xsi:type="dcterms:W3CDTF">2017-12-26T20:21:58Z</dcterms:created>
  <dcterms:modified xsi:type="dcterms:W3CDTF">2021-02-02T18:09:30Z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0x0101008279551588EE4F478AD797CFA659AEA5</vt:lpwstr>
  </property>
</Properties>
</file>