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handoutMasterIdLst>
    <p:handoutMasterId r:id="rId30"/>
  </p:handoutMasterIdLst>
  <p:sldIdLst>
    <p:sldId id="256" r:id="rId2"/>
    <p:sldId id="412" r:id="rId3"/>
    <p:sldId id="408" r:id="rId4"/>
    <p:sldId id="409" r:id="rId5"/>
    <p:sldId id="410" r:id="rId6"/>
    <p:sldId id="411" r:id="rId7"/>
    <p:sldId id="364" r:id="rId8"/>
    <p:sldId id="415" r:id="rId9"/>
    <p:sldId id="416" r:id="rId10"/>
    <p:sldId id="428" r:id="rId11"/>
    <p:sldId id="429" r:id="rId12"/>
    <p:sldId id="417" r:id="rId13"/>
    <p:sldId id="269" r:id="rId14"/>
    <p:sldId id="387" r:id="rId15"/>
    <p:sldId id="418" r:id="rId16"/>
    <p:sldId id="419" r:id="rId17"/>
    <p:sldId id="420" r:id="rId18"/>
    <p:sldId id="424" r:id="rId19"/>
    <p:sldId id="421" r:id="rId20"/>
    <p:sldId id="423" r:id="rId21"/>
    <p:sldId id="422" r:id="rId22"/>
    <p:sldId id="425" r:id="rId23"/>
    <p:sldId id="427" r:id="rId24"/>
    <p:sldId id="430" r:id="rId25"/>
    <p:sldId id="431" r:id="rId26"/>
    <p:sldId id="426" r:id="rId27"/>
    <p:sldId id="317" r:id="rId28"/>
  </p:sldIdLst>
  <p:sldSz cx="12192000" cy="6858000"/>
  <p:notesSz cx="6858000" cy="9144000"/>
  <p:custShowLst>
    <p:custShow name="Home" id="0">
      <p:sldLst>
        <p:sld r:id="rId2"/>
        <p:sld r:id="rId8"/>
      </p:sldLst>
    </p:custShow>
    <p:custShow name="Advanced NDE Solutions" id="1">
      <p:sldLst/>
    </p:custShow>
    <p:custShow name="Emerging NDE Technology" id="2">
      <p:sldLst/>
    </p:custShow>
    <p:custShow name="Advanced Data Analysis" id="3">
      <p:sldLst/>
    </p:custShow>
    <p:custShow name="SHM" id="4">
      <p:sldLst/>
    </p:custShow>
    <p:custShow name="Modeling" id="5">
      <p:sldLst/>
    </p:custShow>
    <p:custShow name="ANDE1" id="6">
      <p:sldLst/>
    </p:custShow>
    <p:custShow name="ANDE2" id="7">
      <p:sldLst/>
    </p:custShow>
    <p:custShow name="ANDE3" id="8">
      <p:sldLst/>
    </p:custShow>
    <p:custShow name="ANDE4" id="9">
      <p:sldLst/>
    </p:custShow>
    <p:custShow name="ANDE5" id="10">
      <p:sldLst/>
    </p:custShow>
    <p:custShow name="ANDE6" id="11">
      <p:sldLst/>
    </p:custShow>
    <p:custShow name="ENDE1" id="12">
      <p:sldLst/>
    </p:custShow>
    <p:custShow name="ENDE2" id="13">
      <p:sldLst/>
    </p:custShow>
    <p:custShow name="ENDE3" id="14">
      <p:sldLst/>
    </p:custShow>
    <p:custShow name="ENDE4" id="15">
      <p:sldLst>
        <p:sld r:id="rId15"/>
      </p:sldLst>
    </p:custShow>
    <p:custShow name="ENDE5" id="16">
      <p:sldLst/>
    </p:custShow>
    <p:custShow name="ENDE6" id="17">
      <p:sldLst/>
    </p:custShow>
    <p:custShow name="DataA1" id="18">
      <p:sldLst/>
    </p:custShow>
    <p:custShow name="DataA2" id="19">
      <p:sldLst/>
    </p:custShow>
    <p:custShow name="DataA3" id="20">
      <p:sldLst/>
    </p:custShow>
    <p:custShow name="DataA4" id="21">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5155E70-E682-451D-837F-88F9049DB190}">
          <p14:sldIdLst>
            <p14:sldId id="256"/>
            <p14:sldId id="412"/>
            <p14:sldId id="408"/>
            <p14:sldId id="409"/>
            <p14:sldId id="410"/>
            <p14:sldId id="411"/>
            <p14:sldId id="364"/>
            <p14:sldId id="415"/>
            <p14:sldId id="416"/>
            <p14:sldId id="428"/>
            <p14:sldId id="429"/>
            <p14:sldId id="417"/>
            <p14:sldId id="269"/>
            <p14:sldId id="387"/>
            <p14:sldId id="418"/>
            <p14:sldId id="419"/>
            <p14:sldId id="420"/>
            <p14:sldId id="424"/>
            <p14:sldId id="421"/>
            <p14:sldId id="423"/>
            <p14:sldId id="422"/>
            <p14:sldId id="425"/>
            <p14:sldId id="427"/>
            <p14:sldId id="430"/>
            <p14:sldId id="431"/>
            <p14:sldId id="426"/>
            <p14:sldId id="317"/>
          </p14:sldIdLst>
        </p14:section>
        <p14:section name="Advanced NDE Solutionis" id="{F0AAE68F-F443-4B0F-BCFF-B51C4F68EF62}">
          <p14:sldIdLst/>
        </p14:section>
        <p14:section name="Emerging NDE Techniques" id="{FBB5B7F8-A824-4086-913A-25B19AFCEA9C}">
          <p14:sldIdLst/>
        </p14:section>
        <p14:section name="Advanced Data Analysis" id="{C0781BDC-6BCE-4577-8D3E-5A1021FA4BBB}">
          <p14:sldIdLst/>
        </p14:section>
        <p14:section name="SHM" id="{BF91E7EE-B0B6-432A-91C2-2F7648F56C1C}">
          <p14:sldIdLst/>
        </p14:section>
        <p14:section name="Modeling" id="{CD3F0BCD-0EFD-4C85-9DB9-6EFC4EE96FC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B2B2B2"/>
    <a:srgbClr val="4C494A"/>
    <a:srgbClr val="969696"/>
    <a:srgbClr val="4D4D4D"/>
    <a:srgbClr val="C0C0C0"/>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93"/>
    <p:restoredTop sz="96164" autoAdjust="0"/>
  </p:normalViewPr>
  <p:slideViewPr>
    <p:cSldViewPr>
      <p:cViewPr varScale="1">
        <p:scale>
          <a:sx n="113" d="100"/>
          <a:sy n="113" d="100"/>
        </p:scale>
        <p:origin x="208" y="480"/>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3024"/>
    </p:cViewPr>
  </p:sorterViewPr>
  <p:notesViewPr>
    <p:cSldViewPr>
      <p:cViewPr varScale="1">
        <p:scale>
          <a:sx n="90" d="100"/>
          <a:sy n="90" d="100"/>
        </p:scale>
        <p:origin x="3696"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nesbdome1\efrankfo\OCE_Project\PanNDE_yDirWavenumberConvergence\PanNDE_Dakota_yDir_Convergence_Result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60985720865961"/>
          <c:y val="0.14703762029746278"/>
          <c:w val="0.65679019114346426"/>
          <c:h val="0.6427065616797899"/>
        </c:manualLayout>
      </c:layout>
      <c:scatterChart>
        <c:scatterStyle val="smoothMarker"/>
        <c:varyColors val="0"/>
        <c:ser>
          <c:idx val="0"/>
          <c:order val="0"/>
          <c:tx>
            <c:strRef>
              <c:f>Sheet1!$B$5</c:f>
              <c:strCache>
                <c:ptCount val="1"/>
                <c:pt idx="0">
                  <c:v>2</c:v>
                </c:pt>
              </c:strCache>
            </c:strRef>
          </c:tx>
          <c:spPr>
            <a:ln w="19050" cap="rnd">
              <a:solidFill>
                <a:schemeClr val="tx2">
                  <a:lumMod val="60000"/>
                  <a:lumOff val="40000"/>
                </a:schemeClr>
              </a:solidFill>
              <a:round/>
            </a:ln>
            <a:effectLst/>
          </c:spPr>
          <c:marker>
            <c:symbol val="square"/>
            <c:size val="5"/>
            <c:spPr>
              <a:solidFill>
                <a:schemeClr val="tx2">
                  <a:lumMod val="60000"/>
                  <a:lumOff val="40000"/>
                </a:schemeClr>
              </a:solidFill>
              <a:ln w="9525">
                <a:solidFill>
                  <a:schemeClr val="tx2">
                    <a:lumMod val="60000"/>
                    <a:lumOff val="40000"/>
                  </a:schemeClr>
                </a:solidFill>
              </a:ln>
              <a:effectLst/>
            </c:spPr>
          </c:marker>
          <c:xVal>
            <c:numRef>
              <c:f>Sheet1!$C$4:$H$4</c:f>
              <c:numCache>
                <c:formatCode>General</c:formatCode>
                <c:ptCount val="6"/>
                <c:pt idx="0">
                  <c:v>1.5</c:v>
                </c:pt>
                <c:pt idx="1">
                  <c:v>1.25</c:v>
                </c:pt>
                <c:pt idx="2">
                  <c:v>1</c:v>
                </c:pt>
                <c:pt idx="3">
                  <c:v>0.75</c:v>
                </c:pt>
                <c:pt idx="4">
                  <c:v>0.5</c:v>
                </c:pt>
                <c:pt idx="5">
                  <c:v>0.25</c:v>
                </c:pt>
              </c:numCache>
            </c:numRef>
          </c:xVal>
          <c:yVal>
            <c:numRef>
              <c:f>Sheet1!$C$5:$H$5</c:f>
              <c:numCache>
                <c:formatCode>General</c:formatCode>
                <c:ptCount val="6"/>
                <c:pt idx="0">
                  <c:v>213.6790608</c:v>
                </c:pt>
                <c:pt idx="1">
                  <c:v>219.2042514</c:v>
                </c:pt>
                <c:pt idx="2">
                  <c:v>222.94845369999999</c:v>
                </c:pt>
                <c:pt idx="3">
                  <c:v>226.23806160000001</c:v>
                </c:pt>
                <c:pt idx="4">
                  <c:v>228.4919471</c:v>
                </c:pt>
                <c:pt idx="5">
                  <c:v>229.46232499999999</c:v>
                </c:pt>
              </c:numCache>
            </c:numRef>
          </c:yVal>
          <c:smooth val="1"/>
          <c:extLst>
            <c:ext xmlns:c16="http://schemas.microsoft.com/office/drawing/2014/chart" uri="{C3380CC4-5D6E-409C-BE32-E72D297353CC}">
              <c16:uniqueId val="{00000000-9ACB-E347-BEC7-4C355CA40172}"/>
            </c:ext>
          </c:extLst>
        </c:ser>
        <c:ser>
          <c:idx val="1"/>
          <c:order val="1"/>
          <c:tx>
            <c:strRef>
              <c:f>Sheet1!$B$6</c:f>
              <c:strCache>
                <c:ptCount val="1"/>
                <c:pt idx="0">
                  <c:v>4</c:v>
                </c:pt>
              </c:strCache>
            </c:strRef>
          </c:tx>
          <c:spPr>
            <a:ln w="19050" cap="rnd">
              <a:solidFill>
                <a:schemeClr val="accent2">
                  <a:lumMod val="75000"/>
                </a:schemeClr>
              </a:solidFill>
              <a:round/>
            </a:ln>
            <a:effectLst/>
          </c:spPr>
          <c:marker>
            <c:symbol val="triangle"/>
            <c:size val="5"/>
            <c:spPr>
              <a:solidFill>
                <a:schemeClr val="accent2">
                  <a:lumMod val="75000"/>
                </a:schemeClr>
              </a:solidFill>
              <a:ln w="9525">
                <a:solidFill>
                  <a:schemeClr val="accent2">
                    <a:lumMod val="75000"/>
                  </a:schemeClr>
                </a:solidFill>
              </a:ln>
              <a:effectLst/>
            </c:spPr>
          </c:marker>
          <c:xVal>
            <c:numRef>
              <c:f>Sheet1!$C$4:$H$4</c:f>
              <c:numCache>
                <c:formatCode>General</c:formatCode>
                <c:ptCount val="6"/>
                <c:pt idx="0">
                  <c:v>1.5</c:v>
                </c:pt>
                <c:pt idx="1">
                  <c:v>1.25</c:v>
                </c:pt>
                <c:pt idx="2">
                  <c:v>1</c:v>
                </c:pt>
                <c:pt idx="3">
                  <c:v>0.75</c:v>
                </c:pt>
                <c:pt idx="4">
                  <c:v>0.5</c:v>
                </c:pt>
                <c:pt idx="5">
                  <c:v>0.25</c:v>
                </c:pt>
              </c:numCache>
            </c:numRef>
          </c:xVal>
          <c:yVal>
            <c:numRef>
              <c:f>Sheet1!$C$6:$H$6</c:f>
              <c:numCache>
                <c:formatCode>General</c:formatCode>
                <c:ptCount val="6"/>
                <c:pt idx="0">
                  <c:v>204.622412</c:v>
                </c:pt>
                <c:pt idx="1">
                  <c:v>211.499878</c:v>
                </c:pt>
                <c:pt idx="2">
                  <c:v>212.51624820000001</c:v>
                </c:pt>
                <c:pt idx="3">
                  <c:v>215.18963099999999</c:v>
                </c:pt>
                <c:pt idx="4">
                  <c:v>216.45275989999999</c:v>
                </c:pt>
                <c:pt idx="5">
                  <c:v>218.29014280000001</c:v>
                </c:pt>
              </c:numCache>
            </c:numRef>
          </c:yVal>
          <c:smooth val="1"/>
          <c:extLst>
            <c:ext xmlns:c16="http://schemas.microsoft.com/office/drawing/2014/chart" uri="{C3380CC4-5D6E-409C-BE32-E72D297353CC}">
              <c16:uniqueId val="{00000001-9ACB-E347-BEC7-4C355CA40172}"/>
            </c:ext>
          </c:extLst>
        </c:ser>
        <c:ser>
          <c:idx val="2"/>
          <c:order val="2"/>
          <c:tx>
            <c:strRef>
              <c:f>Sheet1!$B$7</c:f>
              <c:strCache>
                <c:ptCount val="1"/>
                <c:pt idx="0">
                  <c:v>6</c:v>
                </c:pt>
              </c:strCache>
            </c:strRef>
          </c:tx>
          <c:spPr>
            <a:ln w="19050" cap="rnd">
              <a:solidFill>
                <a:schemeClr val="bg2">
                  <a:lumMod val="50000"/>
                </a:schemeClr>
              </a:solidFill>
              <a:round/>
            </a:ln>
            <a:effectLst/>
          </c:spPr>
          <c:marker>
            <c:symbol val="circle"/>
            <c:size val="5"/>
            <c:spPr>
              <a:solidFill>
                <a:schemeClr val="bg2">
                  <a:lumMod val="50000"/>
                </a:schemeClr>
              </a:solidFill>
              <a:ln w="9525">
                <a:solidFill>
                  <a:schemeClr val="bg2">
                    <a:lumMod val="50000"/>
                  </a:schemeClr>
                </a:solidFill>
              </a:ln>
              <a:effectLst/>
            </c:spPr>
          </c:marker>
          <c:xVal>
            <c:numRef>
              <c:f>Sheet1!$C$4:$H$4</c:f>
              <c:numCache>
                <c:formatCode>General</c:formatCode>
                <c:ptCount val="6"/>
                <c:pt idx="0">
                  <c:v>1.5</c:v>
                </c:pt>
                <c:pt idx="1">
                  <c:v>1.25</c:v>
                </c:pt>
                <c:pt idx="2">
                  <c:v>1</c:v>
                </c:pt>
                <c:pt idx="3">
                  <c:v>0.75</c:v>
                </c:pt>
                <c:pt idx="4">
                  <c:v>0.5</c:v>
                </c:pt>
                <c:pt idx="5">
                  <c:v>0.25</c:v>
                </c:pt>
              </c:numCache>
            </c:numRef>
          </c:xVal>
          <c:yVal>
            <c:numRef>
              <c:f>Sheet1!$C$7:$H$7</c:f>
              <c:numCache>
                <c:formatCode>General</c:formatCode>
                <c:ptCount val="6"/>
                <c:pt idx="0">
                  <c:v>205.6148958</c:v>
                </c:pt>
                <c:pt idx="1">
                  <c:v>209.54315589999999</c:v>
                </c:pt>
                <c:pt idx="2">
                  <c:v>211.1542647</c:v>
                </c:pt>
                <c:pt idx="3">
                  <c:v>214.37583900000001</c:v>
                </c:pt>
                <c:pt idx="4">
                  <c:v>214.63921199999999</c:v>
                </c:pt>
                <c:pt idx="5">
                  <c:v>216.05349899999999</c:v>
                </c:pt>
              </c:numCache>
            </c:numRef>
          </c:yVal>
          <c:smooth val="1"/>
          <c:extLst>
            <c:ext xmlns:c16="http://schemas.microsoft.com/office/drawing/2014/chart" uri="{C3380CC4-5D6E-409C-BE32-E72D297353CC}">
              <c16:uniqueId val="{00000002-9ACB-E347-BEC7-4C355CA40172}"/>
            </c:ext>
          </c:extLst>
        </c:ser>
        <c:ser>
          <c:idx val="3"/>
          <c:order val="3"/>
          <c:tx>
            <c:strRef>
              <c:f>Sheet1!$B$8</c:f>
              <c:strCache>
                <c:ptCount val="1"/>
                <c:pt idx="0">
                  <c:v>8</c:v>
                </c:pt>
              </c:strCache>
            </c:strRef>
          </c:tx>
          <c:spPr>
            <a:ln w="19050" cap="rnd">
              <a:solidFill>
                <a:schemeClr val="accent6"/>
              </a:solidFill>
              <a:round/>
            </a:ln>
            <a:effectLst/>
          </c:spPr>
          <c:marker>
            <c:symbol val="diamond"/>
            <c:size val="5"/>
            <c:spPr>
              <a:solidFill>
                <a:schemeClr val="accent6"/>
              </a:solidFill>
              <a:ln w="9525">
                <a:solidFill>
                  <a:schemeClr val="accent6"/>
                </a:solidFill>
              </a:ln>
              <a:effectLst/>
            </c:spPr>
          </c:marker>
          <c:xVal>
            <c:numRef>
              <c:f>Sheet1!$C$4:$H$4</c:f>
              <c:numCache>
                <c:formatCode>General</c:formatCode>
                <c:ptCount val="6"/>
                <c:pt idx="0">
                  <c:v>1.5</c:v>
                </c:pt>
                <c:pt idx="1">
                  <c:v>1.25</c:v>
                </c:pt>
                <c:pt idx="2">
                  <c:v>1</c:v>
                </c:pt>
                <c:pt idx="3">
                  <c:v>0.75</c:v>
                </c:pt>
                <c:pt idx="4">
                  <c:v>0.5</c:v>
                </c:pt>
                <c:pt idx="5">
                  <c:v>0.25</c:v>
                </c:pt>
              </c:numCache>
            </c:numRef>
          </c:xVal>
          <c:yVal>
            <c:numRef>
              <c:f>Sheet1!$C$8:$H$8</c:f>
              <c:numCache>
                <c:formatCode>General</c:formatCode>
                <c:ptCount val="6"/>
                <c:pt idx="0">
                  <c:v>205.1185825</c:v>
                </c:pt>
                <c:pt idx="1">
                  <c:v>208.81757239999999</c:v>
                </c:pt>
                <c:pt idx="2">
                  <c:v>210.2405243</c:v>
                </c:pt>
                <c:pt idx="3">
                  <c:v>212.87420979999999</c:v>
                </c:pt>
                <c:pt idx="4">
                  <c:v>214.69367349999999</c:v>
                </c:pt>
                <c:pt idx="5">
                  <c:v>215.42932070000001</c:v>
                </c:pt>
              </c:numCache>
            </c:numRef>
          </c:yVal>
          <c:smooth val="1"/>
          <c:extLst>
            <c:ext xmlns:c16="http://schemas.microsoft.com/office/drawing/2014/chart" uri="{C3380CC4-5D6E-409C-BE32-E72D297353CC}">
              <c16:uniqueId val="{00000003-9ACB-E347-BEC7-4C355CA40172}"/>
            </c:ext>
          </c:extLst>
        </c:ser>
        <c:ser>
          <c:idx val="4"/>
          <c:order val="4"/>
          <c:tx>
            <c:strRef>
              <c:f>Sheet1!$B$9</c:f>
              <c:strCache>
                <c:ptCount val="1"/>
                <c:pt idx="0">
                  <c:v>10</c:v>
                </c:pt>
              </c:strCache>
            </c:strRef>
          </c:tx>
          <c:spPr>
            <a:ln w="19050" cap="rnd">
              <a:solidFill>
                <a:schemeClr val="accent1"/>
              </a:solidFill>
              <a:round/>
            </a:ln>
            <a:effectLst/>
          </c:spPr>
          <c:marker>
            <c:symbol val="triangle"/>
            <c:size val="5"/>
            <c:spPr>
              <a:solidFill>
                <a:schemeClr val="accent1"/>
              </a:solidFill>
              <a:ln w="9525">
                <a:solidFill>
                  <a:schemeClr val="accent1"/>
                </a:solidFill>
              </a:ln>
              <a:effectLst/>
            </c:spPr>
          </c:marker>
          <c:xVal>
            <c:numRef>
              <c:f>Sheet1!$C$4:$H$4</c:f>
              <c:numCache>
                <c:formatCode>General</c:formatCode>
                <c:ptCount val="6"/>
                <c:pt idx="0">
                  <c:v>1.5</c:v>
                </c:pt>
                <c:pt idx="1">
                  <c:v>1.25</c:v>
                </c:pt>
                <c:pt idx="2">
                  <c:v>1</c:v>
                </c:pt>
                <c:pt idx="3">
                  <c:v>0.75</c:v>
                </c:pt>
                <c:pt idx="4">
                  <c:v>0.5</c:v>
                </c:pt>
                <c:pt idx="5">
                  <c:v>0.25</c:v>
                </c:pt>
              </c:numCache>
            </c:numRef>
          </c:xVal>
          <c:yVal>
            <c:numRef>
              <c:f>Sheet1!$C$9:$H$9</c:f>
              <c:numCache>
                <c:formatCode>General</c:formatCode>
                <c:ptCount val="6"/>
                <c:pt idx="0">
                  <c:v>204.88853750000001</c:v>
                </c:pt>
                <c:pt idx="1">
                  <c:v>207.3973034</c:v>
                </c:pt>
                <c:pt idx="2">
                  <c:v>210.3058072</c:v>
                </c:pt>
                <c:pt idx="3">
                  <c:v>213.35609729999999</c:v>
                </c:pt>
                <c:pt idx="4">
                  <c:v>213.80767059999999</c:v>
                </c:pt>
                <c:pt idx="5">
                  <c:v>215.49410320000001</c:v>
                </c:pt>
              </c:numCache>
            </c:numRef>
          </c:yVal>
          <c:smooth val="1"/>
          <c:extLst>
            <c:ext xmlns:c16="http://schemas.microsoft.com/office/drawing/2014/chart" uri="{C3380CC4-5D6E-409C-BE32-E72D297353CC}">
              <c16:uniqueId val="{00000004-9ACB-E347-BEC7-4C355CA40172}"/>
            </c:ext>
          </c:extLst>
        </c:ser>
        <c:ser>
          <c:idx val="5"/>
          <c:order val="5"/>
          <c:tx>
            <c:strRef>
              <c:f>Sheet1!$B$10</c:f>
              <c:strCache>
                <c:ptCount val="1"/>
                <c:pt idx="0">
                  <c:v>12</c:v>
                </c:pt>
              </c:strCache>
            </c:strRef>
          </c:tx>
          <c:spPr>
            <a:ln w="19050" cap="rnd">
              <a:solidFill>
                <a:srgbClr val="796EAA"/>
              </a:solidFill>
              <a:round/>
            </a:ln>
            <a:effectLst/>
          </c:spPr>
          <c:marker>
            <c:symbol val="square"/>
            <c:size val="5"/>
            <c:spPr>
              <a:solidFill>
                <a:srgbClr val="796EAA"/>
              </a:solidFill>
              <a:ln w="9525">
                <a:solidFill>
                  <a:srgbClr val="796EAA"/>
                </a:solidFill>
              </a:ln>
              <a:effectLst/>
            </c:spPr>
          </c:marker>
          <c:xVal>
            <c:numRef>
              <c:f>Sheet1!$C$4:$H$4</c:f>
              <c:numCache>
                <c:formatCode>General</c:formatCode>
                <c:ptCount val="6"/>
                <c:pt idx="0">
                  <c:v>1.5</c:v>
                </c:pt>
                <c:pt idx="1">
                  <c:v>1.25</c:v>
                </c:pt>
                <c:pt idx="2">
                  <c:v>1</c:v>
                </c:pt>
                <c:pt idx="3">
                  <c:v>0.75</c:v>
                </c:pt>
                <c:pt idx="4">
                  <c:v>0.5</c:v>
                </c:pt>
                <c:pt idx="5">
                  <c:v>0.25</c:v>
                </c:pt>
              </c:numCache>
            </c:numRef>
          </c:xVal>
          <c:yVal>
            <c:numRef>
              <c:f>Sheet1!$C$10:$H$10</c:f>
              <c:numCache>
                <c:formatCode>General</c:formatCode>
                <c:ptCount val="6"/>
                <c:pt idx="0">
                  <c:v>202.08167309999999</c:v>
                </c:pt>
                <c:pt idx="1">
                  <c:v>207.78685849999999</c:v>
                </c:pt>
                <c:pt idx="2">
                  <c:v>211.0327332</c:v>
                </c:pt>
                <c:pt idx="3">
                  <c:v>212.48140950000001</c:v>
                </c:pt>
                <c:pt idx="4">
                  <c:v>213.70242759999999</c:v>
                </c:pt>
                <c:pt idx="5">
                  <c:v>214.9926025</c:v>
                </c:pt>
              </c:numCache>
            </c:numRef>
          </c:yVal>
          <c:smooth val="1"/>
          <c:extLst>
            <c:ext xmlns:c16="http://schemas.microsoft.com/office/drawing/2014/chart" uri="{C3380CC4-5D6E-409C-BE32-E72D297353CC}">
              <c16:uniqueId val="{00000005-9ACB-E347-BEC7-4C355CA40172}"/>
            </c:ext>
          </c:extLst>
        </c:ser>
        <c:dLbls>
          <c:showLegendKey val="0"/>
          <c:showVal val="0"/>
          <c:showCatName val="0"/>
          <c:showSerName val="0"/>
          <c:showPercent val="0"/>
          <c:showBubbleSize val="0"/>
        </c:dLbls>
        <c:axId val="461568440"/>
        <c:axId val="461572704"/>
      </c:scatterChart>
      <c:valAx>
        <c:axId val="461568440"/>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dk1"/>
                    </a:solidFill>
                    <a:latin typeface="+mn-lt"/>
                    <a:ea typeface="+mn-ea"/>
                    <a:cs typeface="+mn-cs"/>
                  </a:defRPr>
                </a:pPr>
                <a:r>
                  <a:rPr lang="en-US" sz="1100"/>
                  <a:t>dx (mm)</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dk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en-US"/>
          </a:p>
        </c:txPr>
        <c:crossAx val="461572704"/>
        <c:crosses val="autoZero"/>
        <c:crossBetween val="midCat"/>
        <c:majorUnit val="0.25"/>
      </c:valAx>
      <c:valAx>
        <c:axId val="4615727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dk1"/>
                    </a:solidFill>
                    <a:latin typeface="+mn-lt"/>
                    <a:ea typeface="+mn-ea"/>
                    <a:cs typeface="+mn-cs"/>
                  </a:defRPr>
                </a:pPr>
                <a:r>
                  <a:rPr lang="en-US" sz="1100"/>
                  <a:t>ky (m</a:t>
                </a:r>
                <a:r>
                  <a:rPr lang="en-US" sz="1100" baseline="30000"/>
                  <a:t>-1</a:t>
                </a:r>
                <a:r>
                  <a:rPr lang="en-US" sz="1100"/>
                  <a:t>)</a:t>
                </a:r>
              </a:p>
            </c:rich>
          </c:tx>
          <c:layout>
            <c:manualLayout>
              <c:xMode val="edge"/>
              <c:yMode val="edge"/>
              <c:x val="4.9349717387236355E-2"/>
              <c:y val="0.3767909011373578"/>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dk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en-US"/>
          </a:p>
        </c:txPr>
        <c:crossAx val="461568440"/>
        <c:crosses val="autoZero"/>
        <c:crossBetween val="midCat"/>
      </c:valAx>
      <c:spPr>
        <a:noFill/>
        <a:ln>
          <a:noFill/>
        </a:ln>
        <a:effectLst/>
      </c:spPr>
    </c:plotArea>
    <c:legend>
      <c:legendPos val="b"/>
      <c:layout>
        <c:manualLayout>
          <c:xMode val="edge"/>
          <c:yMode val="edge"/>
          <c:x val="0.84678644296195316"/>
          <c:y val="0.19130989299418999"/>
          <c:w val="0.11229529659925505"/>
          <c:h val="0.52256999125109349"/>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dk1"/>
              </a:solidFill>
              <a:latin typeface="+mn-lt"/>
              <a:ea typeface="+mn-ea"/>
              <a:cs typeface="+mn-cs"/>
            </a:defRPr>
          </a:pPr>
          <a:endParaRPr lang="en-US"/>
        </a:p>
      </c:txPr>
    </c:legend>
    <c:plotVisOnly val="1"/>
    <c:dispBlanksAs val="gap"/>
    <c:showDLblsOverMax val="0"/>
  </c:chart>
  <c:spPr>
    <a:solidFill>
      <a:schemeClr val="lt1"/>
    </a:solidFill>
    <a:ln w="12700" cap="flat" cmpd="sng" algn="ctr">
      <a:noFill/>
      <a:prstDash val="solid"/>
      <a:miter lim="800000"/>
    </a:ln>
    <a:effectLst/>
  </c:spPr>
  <c:txPr>
    <a:bodyPr/>
    <a:lstStyle/>
    <a:p>
      <a:pPr>
        <a:defRPr sz="1100">
          <a:solidFill>
            <a:schemeClr val="dk1"/>
          </a:solidFill>
          <a:latin typeface="+mn-lt"/>
          <a:ea typeface="+mn-ea"/>
          <a:cs typeface="+mn-cs"/>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CDBB22-9F38-4637-A098-7E9685C5952B}" type="doc">
      <dgm:prSet loTypeId="urn:microsoft.com/office/officeart/2005/8/layout/radial1" loCatId="cycle" qsTypeId="urn:microsoft.com/office/officeart/2005/8/quickstyle/3d3" qsCatId="3D" csTypeId="urn:microsoft.com/office/officeart/2005/8/colors/colorful1" csCatId="colorful" phldr="1"/>
      <dgm:spPr/>
      <dgm:t>
        <a:bodyPr/>
        <a:lstStyle/>
        <a:p>
          <a:endParaRPr lang="en-US"/>
        </a:p>
      </dgm:t>
    </dgm:pt>
    <dgm:pt modelId="{A74F04FA-F97A-4B07-A83D-301519FCAC4A}">
      <dgm:prSet phldrT="[Text]"/>
      <dgm:spPr/>
      <dgm:t>
        <a:bodyPr/>
        <a:lstStyle/>
        <a:p>
          <a:r>
            <a:rPr lang="en-US" b="1" dirty="0"/>
            <a:t>NESB</a:t>
          </a:r>
        </a:p>
      </dgm:t>
    </dgm:pt>
    <dgm:pt modelId="{6860C701-BC98-4DA3-AEDB-9725C32A0AFA}" type="parTrans" cxnId="{8FB3CADC-1DF4-47AA-8F8A-F8E52194CC72}">
      <dgm:prSet/>
      <dgm:spPr/>
      <dgm:t>
        <a:bodyPr/>
        <a:lstStyle/>
        <a:p>
          <a:endParaRPr lang="en-US" b="1"/>
        </a:p>
      </dgm:t>
    </dgm:pt>
    <dgm:pt modelId="{6D2F775A-55FD-4ED6-9121-99BDA5C2BD2A}" type="sibTrans" cxnId="{8FB3CADC-1DF4-47AA-8F8A-F8E52194CC72}">
      <dgm:prSet/>
      <dgm:spPr/>
      <dgm:t>
        <a:bodyPr/>
        <a:lstStyle/>
        <a:p>
          <a:endParaRPr lang="en-US" b="1"/>
        </a:p>
      </dgm:t>
    </dgm:pt>
    <dgm:pt modelId="{2A52EB70-1490-482B-B459-66F9C89CC426}">
      <dgm:prSet phldrT="[Text]" custT="1"/>
      <dgm:spPr>
        <a:solidFill>
          <a:srgbClr val="FF0000"/>
        </a:solidFill>
      </dgm:spPr>
      <dgm:t>
        <a:bodyPr/>
        <a:lstStyle/>
        <a:p>
          <a:r>
            <a:rPr lang="en-US" sz="1600" b="1" dirty="0"/>
            <a:t>Advanced NDE Solutions</a:t>
          </a:r>
        </a:p>
      </dgm:t>
      <dgm:extLst>
        <a:ext uri="{E40237B7-FDA0-4F09-8148-C483321AD2D9}">
          <dgm14:cNvPr xmlns:dgm14="http://schemas.microsoft.com/office/drawing/2010/diagram" id="0" name="">
            <a:hlinkClick xmlns:r="http://schemas.openxmlformats.org/officeDocument/2006/relationships" r:id="" action="ppaction://customshow?id=1&amp;return=true"/>
          </dgm14:cNvPr>
        </a:ext>
      </dgm:extLst>
    </dgm:pt>
    <dgm:pt modelId="{195881FD-5559-473B-B8AE-874528FF18F7}" type="parTrans" cxnId="{BB84ABA2-16A5-4BD9-8BCE-5615E0E49479}">
      <dgm:prSet/>
      <dgm:spPr/>
      <dgm:t>
        <a:bodyPr/>
        <a:lstStyle/>
        <a:p>
          <a:endParaRPr lang="en-US" b="1"/>
        </a:p>
      </dgm:t>
    </dgm:pt>
    <dgm:pt modelId="{97769F59-0287-4850-B3B8-38916FA8DA7B}" type="sibTrans" cxnId="{BB84ABA2-16A5-4BD9-8BCE-5615E0E49479}">
      <dgm:prSet/>
      <dgm:spPr/>
      <dgm:t>
        <a:bodyPr/>
        <a:lstStyle/>
        <a:p>
          <a:endParaRPr lang="en-US" b="1"/>
        </a:p>
      </dgm:t>
    </dgm:pt>
    <dgm:pt modelId="{B76B8E9F-EC00-4C69-91B2-B5763169303F}">
      <dgm:prSet phldrT="[Text]" custT="1"/>
      <dgm:spPr>
        <a:solidFill>
          <a:srgbClr val="FFC000"/>
        </a:solidFill>
      </dgm:spPr>
      <dgm:t>
        <a:bodyPr/>
        <a:lstStyle/>
        <a:p>
          <a:r>
            <a:rPr lang="en-US" sz="1600" b="1" dirty="0"/>
            <a:t>Emerging NDE Technologies</a:t>
          </a:r>
        </a:p>
      </dgm:t>
      <dgm:extLst>
        <a:ext uri="{E40237B7-FDA0-4F09-8148-C483321AD2D9}">
          <dgm14:cNvPr xmlns:dgm14="http://schemas.microsoft.com/office/drawing/2010/diagram" id="0" name="">
            <a:hlinkClick xmlns:r="http://schemas.openxmlformats.org/officeDocument/2006/relationships" r:id="" action="ppaction://customshow?id=2&amp;return=true"/>
          </dgm14:cNvPr>
        </a:ext>
      </dgm:extLst>
    </dgm:pt>
    <dgm:pt modelId="{C186851A-8CE0-40E2-9E97-7311F9F74D4F}" type="parTrans" cxnId="{34E880EF-9A5C-4582-8CC3-3E5FB969D42B}">
      <dgm:prSet/>
      <dgm:spPr/>
      <dgm:t>
        <a:bodyPr/>
        <a:lstStyle/>
        <a:p>
          <a:endParaRPr lang="en-US" b="1"/>
        </a:p>
      </dgm:t>
    </dgm:pt>
    <dgm:pt modelId="{08E0ECEF-6DE5-4BC4-B204-0AFDEAE30549}" type="sibTrans" cxnId="{34E880EF-9A5C-4582-8CC3-3E5FB969D42B}">
      <dgm:prSet/>
      <dgm:spPr/>
      <dgm:t>
        <a:bodyPr/>
        <a:lstStyle/>
        <a:p>
          <a:endParaRPr lang="en-US" b="1"/>
        </a:p>
      </dgm:t>
    </dgm:pt>
    <dgm:pt modelId="{FF0DF417-9596-4CD4-8CB1-0988D4A3505B}">
      <dgm:prSet phldrT="[Text]" custT="1"/>
      <dgm:spPr>
        <a:solidFill>
          <a:srgbClr val="92D050"/>
        </a:solidFill>
      </dgm:spPr>
      <dgm:t>
        <a:bodyPr/>
        <a:lstStyle/>
        <a:p>
          <a:r>
            <a:rPr lang="en-US" sz="1600" b="1" dirty="0"/>
            <a:t>Physics-Based Models</a:t>
          </a:r>
        </a:p>
      </dgm:t>
      <dgm:extLst>
        <a:ext uri="{E40237B7-FDA0-4F09-8148-C483321AD2D9}">
          <dgm14:cNvPr xmlns:dgm14="http://schemas.microsoft.com/office/drawing/2010/diagram" id="0" name="">
            <a:hlinkClick xmlns:r="http://schemas.openxmlformats.org/officeDocument/2006/relationships" r:id="" action="ppaction://customshow?id=5&amp;return=true"/>
          </dgm14:cNvPr>
        </a:ext>
      </dgm:extLst>
    </dgm:pt>
    <dgm:pt modelId="{9EEF4107-E126-48BC-86D0-5FFB338B40D7}" type="parTrans" cxnId="{EF1449AA-0A6D-48A0-B580-F5C05163C1B8}">
      <dgm:prSet/>
      <dgm:spPr/>
      <dgm:t>
        <a:bodyPr/>
        <a:lstStyle/>
        <a:p>
          <a:endParaRPr lang="en-US" b="1"/>
        </a:p>
      </dgm:t>
    </dgm:pt>
    <dgm:pt modelId="{3583F838-CDB1-4F6E-B43B-BE7D167799C4}" type="sibTrans" cxnId="{EF1449AA-0A6D-48A0-B580-F5C05163C1B8}">
      <dgm:prSet/>
      <dgm:spPr/>
      <dgm:t>
        <a:bodyPr/>
        <a:lstStyle/>
        <a:p>
          <a:endParaRPr lang="en-US" b="1"/>
        </a:p>
      </dgm:t>
    </dgm:pt>
    <dgm:pt modelId="{192E1414-E9C8-4446-B55C-415F495DFC06}">
      <dgm:prSet phldrT="[Text]"/>
      <dgm:spPr>
        <a:solidFill>
          <a:srgbClr val="7030A0"/>
        </a:solidFill>
      </dgm:spPr>
      <dgm:t>
        <a:bodyPr/>
        <a:lstStyle/>
        <a:p>
          <a:r>
            <a:rPr lang="en-US" b="1" dirty="0"/>
            <a:t>Advanced Data Analysis and Interpretation</a:t>
          </a:r>
        </a:p>
      </dgm:t>
      <dgm:extLst>
        <a:ext uri="{E40237B7-FDA0-4F09-8148-C483321AD2D9}">
          <dgm14:cNvPr xmlns:dgm14="http://schemas.microsoft.com/office/drawing/2010/diagram" id="0" name="">
            <a:hlinkClick xmlns:r="http://schemas.openxmlformats.org/officeDocument/2006/relationships" r:id="" action="ppaction://customshow?id=3&amp;return=true"/>
          </dgm14:cNvPr>
        </a:ext>
      </dgm:extLst>
    </dgm:pt>
    <dgm:pt modelId="{56639CD4-B511-41EC-861E-5615178B6A5A}" type="parTrans" cxnId="{BC717066-A861-4659-98EE-E3B5C34DD56E}">
      <dgm:prSet/>
      <dgm:spPr/>
      <dgm:t>
        <a:bodyPr/>
        <a:lstStyle/>
        <a:p>
          <a:endParaRPr lang="en-US" b="1"/>
        </a:p>
      </dgm:t>
    </dgm:pt>
    <dgm:pt modelId="{ABF62777-BC9B-4227-81C2-D989FBD51215}" type="sibTrans" cxnId="{BC717066-A861-4659-98EE-E3B5C34DD56E}">
      <dgm:prSet/>
      <dgm:spPr/>
      <dgm:t>
        <a:bodyPr/>
        <a:lstStyle/>
        <a:p>
          <a:endParaRPr lang="en-US" b="1"/>
        </a:p>
      </dgm:t>
    </dgm:pt>
    <dgm:pt modelId="{D94FE9D2-C404-45EF-B2B0-99AECC484B0F}">
      <dgm:prSet phldrT="[Text]" custT="1"/>
      <dgm:spPr>
        <a:solidFill>
          <a:srgbClr val="00B0F0"/>
        </a:solidFill>
      </dgm:spPr>
      <dgm:t>
        <a:bodyPr/>
        <a:lstStyle/>
        <a:p>
          <a:r>
            <a:rPr lang="en-US" sz="1200" b="1" dirty="0"/>
            <a:t>SHM Sensor Implementation and Interrogation</a:t>
          </a:r>
        </a:p>
      </dgm:t>
      <dgm:extLst>
        <a:ext uri="{E40237B7-FDA0-4F09-8148-C483321AD2D9}">
          <dgm14:cNvPr xmlns:dgm14="http://schemas.microsoft.com/office/drawing/2010/diagram" id="0" name="">
            <a:hlinkClick xmlns:r="http://schemas.openxmlformats.org/officeDocument/2006/relationships" r:id="" action="ppaction://customshow?id=4&amp;return=true"/>
          </dgm14:cNvPr>
        </a:ext>
      </dgm:extLst>
    </dgm:pt>
    <dgm:pt modelId="{9B04558D-9F68-4794-B8B8-713A54A7ED2B}" type="parTrans" cxnId="{E50D7107-4935-4063-AB67-659F67F82A58}">
      <dgm:prSet/>
      <dgm:spPr/>
      <dgm:t>
        <a:bodyPr/>
        <a:lstStyle/>
        <a:p>
          <a:endParaRPr lang="en-US" b="1"/>
        </a:p>
      </dgm:t>
    </dgm:pt>
    <dgm:pt modelId="{E892F8D3-351F-4152-B14D-9F98FF087A60}" type="sibTrans" cxnId="{E50D7107-4935-4063-AB67-659F67F82A58}">
      <dgm:prSet/>
      <dgm:spPr/>
      <dgm:t>
        <a:bodyPr/>
        <a:lstStyle/>
        <a:p>
          <a:endParaRPr lang="en-US" b="1"/>
        </a:p>
      </dgm:t>
    </dgm:pt>
    <dgm:pt modelId="{8E8B4A73-615B-4D27-A43F-158D24A1FD59}" type="pres">
      <dgm:prSet presAssocID="{2FCDBB22-9F38-4637-A098-7E9685C5952B}" presName="cycle" presStyleCnt="0">
        <dgm:presLayoutVars>
          <dgm:chMax val="1"/>
          <dgm:dir/>
          <dgm:animLvl val="ctr"/>
          <dgm:resizeHandles val="exact"/>
        </dgm:presLayoutVars>
      </dgm:prSet>
      <dgm:spPr/>
    </dgm:pt>
    <dgm:pt modelId="{F911A8C0-D8D8-4E3A-8EBF-982815D18BC8}" type="pres">
      <dgm:prSet presAssocID="{A74F04FA-F97A-4B07-A83D-301519FCAC4A}" presName="centerShape" presStyleLbl="node0" presStyleIdx="0" presStyleCnt="1"/>
      <dgm:spPr/>
    </dgm:pt>
    <dgm:pt modelId="{6ED9CF37-9613-49C1-A5A2-AE8039657EF8}" type="pres">
      <dgm:prSet presAssocID="{195881FD-5559-473B-B8AE-874528FF18F7}" presName="Name9" presStyleLbl="parChTrans1D2" presStyleIdx="0" presStyleCnt="5"/>
      <dgm:spPr/>
    </dgm:pt>
    <dgm:pt modelId="{23D40AC4-2D44-4106-81B6-DAF85A036651}" type="pres">
      <dgm:prSet presAssocID="{195881FD-5559-473B-B8AE-874528FF18F7}" presName="connTx" presStyleLbl="parChTrans1D2" presStyleIdx="0" presStyleCnt="5"/>
      <dgm:spPr/>
    </dgm:pt>
    <dgm:pt modelId="{B9E5723D-ACFC-4D00-8E7D-6B44374D4C85}" type="pres">
      <dgm:prSet presAssocID="{2A52EB70-1490-482B-B459-66F9C89CC426}" presName="node" presStyleLbl="node1" presStyleIdx="0" presStyleCnt="5" custRadScaleRad="100004" custRadScaleInc="1408">
        <dgm:presLayoutVars>
          <dgm:bulletEnabled val="1"/>
        </dgm:presLayoutVars>
      </dgm:prSet>
      <dgm:spPr/>
    </dgm:pt>
    <dgm:pt modelId="{FFCDB03E-3209-45F1-91C4-F3CA17D33894}" type="pres">
      <dgm:prSet presAssocID="{C186851A-8CE0-40E2-9E97-7311F9F74D4F}" presName="Name9" presStyleLbl="parChTrans1D2" presStyleIdx="1" presStyleCnt="5"/>
      <dgm:spPr/>
    </dgm:pt>
    <dgm:pt modelId="{150DDB1A-4FC5-4CE5-A718-FA953158BA33}" type="pres">
      <dgm:prSet presAssocID="{C186851A-8CE0-40E2-9E97-7311F9F74D4F}" presName="connTx" presStyleLbl="parChTrans1D2" presStyleIdx="1" presStyleCnt="5"/>
      <dgm:spPr/>
    </dgm:pt>
    <dgm:pt modelId="{FD3FB37F-ECE4-4381-A856-2850CE2021D8}" type="pres">
      <dgm:prSet presAssocID="{B76B8E9F-EC00-4C69-91B2-B5763169303F}" presName="node" presStyleLbl="node1" presStyleIdx="1" presStyleCnt="5" custRadScaleRad="100281" custRadScaleInc="71">
        <dgm:presLayoutVars>
          <dgm:bulletEnabled val="1"/>
        </dgm:presLayoutVars>
      </dgm:prSet>
      <dgm:spPr/>
    </dgm:pt>
    <dgm:pt modelId="{5BB57575-6030-4687-997B-477E05DDDF40}" type="pres">
      <dgm:prSet presAssocID="{9EEF4107-E126-48BC-86D0-5FFB338B40D7}" presName="Name9" presStyleLbl="parChTrans1D2" presStyleIdx="2" presStyleCnt="5"/>
      <dgm:spPr/>
    </dgm:pt>
    <dgm:pt modelId="{88FD4A86-527F-44F7-8272-F4B1365A66F0}" type="pres">
      <dgm:prSet presAssocID="{9EEF4107-E126-48BC-86D0-5FFB338B40D7}" presName="connTx" presStyleLbl="parChTrans1D2" presStyleIdx="2" presStyleCnt="5"/>
      <dgm:spPr/>
    </dgm:pt>
    <dgm:pt modelId="{9FEC1519-7CBE-4101-8185-9A4B7400906E}" type="pres">
      <dgm:prSet presAssocID="{FF0DF417-9596-4CD4-8CB1-0988D4A3505B}" presName="node" presStyleLbl="node1" presStyleIdx="2" presStyleCnt="5">
        <dgm:presLayoutVars>
          <dgm:bulletEnabled val="1"/>
        </dgm:presLayoutVars>
      </dgm:prSet>
      <dgm:spPr/>
    </dgm:pt>
    <dgm:pt modelId="{6AD16062-0ABC-4C75-B57B-20F5F2605F6A}" type="pres">
      <dgm:prSet presAssocID="{56639CD4-B511-41EC-861E-5615178B6A5A}" presName="Name9" presStyleLbl="parChTrans1D2" presStyleIdx="3" presStyleCnt="5"/>
      <dgm:spPr/>
    </dgm:pt>
    <dgm:pt modelId="{3F063647-BC12-4049-A562-A65C661083B2}" type="pres">
      <dgm:prSet presAssocID="{56639CD4-B511-41EC-861E-5615178B6A5A}" presName="connTx" presStyleLbl="parChTrans1D2" presStyleIdx="3" presStyleCnt="5"/>
      <dgm:spPr/>
    </dgm:pt>
    <dgm:pt modelId="{7DBA0D80-B53B-4946-9C45-02A31730FB46}" type="pres">
      <dgm:prSet presAssocID="{192E1414-E9C8-4446-B55C-415F495DFC06}" presName="node" presStyleLbl="node1" presStyleIdx="3" presStyleCnt="5">
        <dgm:presLayoutVars>
          <dgm:bulletEnabled val="1"/>
        </dgm:presLayoutVars>
      </dgm:prSet>
      <dgm:spPr/>
    </dgm:pt>
    <dgm:pt modelId="{CF73EC02-3E95-40EE-9D09-E6417591E4E6}" type="pres">
      <dgm:prSet presAssocID="{9B04558D-9F68-4794-B8B8-713A54A7ED2B}" presName="Name9" presStyleLbl="parChTrans1D2" presStyleIdx="4" presStyleCnt="5"/>
      <dgm:spPr/>
    </dgm:pt>
    <dgm:pt modelId="{DEF66CED-06BE-40B7-873E-43E9FC28BEF9}" type="pres">
      <dgm:prSet presAssocID="{9B04558D-9F68-4794-B8B8-713A54A7ED2B}" presName="connTx" presStyleLbl="parChTrans1D2" presStyleIdx="4" presStyleCnt="5"/>
      <dgm:spPr/>
    </dgm:pt>
    <dgm:pt modelId="{20BE6B0A-0CC9-49E2-A605-A23DC035CE24}" type="pres">
      <dgm:prSet presAssocID="{D94FE9D2-C404-45EF-B2B0-99AECC484B0F}" presName="node" presStyleLbl="node1" presStyleIdx="4" presStyleCnt="5">
        <dgm:presLayoutVars>
          <dgm:bulletEnabled val="1"/>
        </dgm:presLayoutVars>
      </dgm:prSet>
      <dgm:spPr/>
    </dgm:pt>
  </dgm:ptLst>
  <dgm:cxnLst>
    <dgm:cxn modelId="{E50D7107-4935-4063-AB67-659F67F82A58}" srcId="{A74F04FA-F97A-4B07-A83D-301519FCAC4A}" destId="{D94FE9D2-C404-45EF-B2B0-99AECC484B0F}" srcOrd="4" destOrd="0" parTransId="{9B04558D-9F68-4794-B8B8-713A54A7ED2B}" sibTransId="{E892F8D3-351F-4152-B14D-9F98FF087A60}"/>
    <dgm:cxn modelId="{27544210-6778-40D8-8372-A60FE1B2E935}" type="presOf" srcId="{192E1414-E9C8-4446-B55C-415F495DFC06}" destId="{7DBA0D80-B53B-4946-9C45-02A31730FB46}" srcOrd="0" destOrd="0" presId="urn:microsoft.com/office/officeart/2005/8/layout/radial1"/>
    <dgm:cxn modelId="{E5A9892D-A86E-452C-A5CA-3EB88B8AE79C}" type="presOf" srcId="{2A52EB70-1490-482B-B459-66F9C89CC426}" destId="{B9E5723D-ACFC-4D00-8E7D-6B44374D4C85}" srcOrd="0" destOrd="0" presId="urn:microsoft.com/office/officeart/2005/8/layout/radial1"/>
    <dgm:cxn modelId="{3E19293A-AADD-4EA3-A209-29F1948306C1}" type="presOf" srcId="{56639CD4-B511-41EC-861E-5615178B6A5A}" destId="{3F063647-BC12-4049-A562-A65C661083B2}" srcOrd="1" destOrd="0" presId="urn:microsoft.com/office/officeart/2005/8/layout/radial1"/>
    <dgm:cxn modelId="{4A6A603C-F68A-4E48-91F0-71BA9FCC1F7E}" type="presOf" srcId="{A74F04FA-F97A-4B07-A83D-301519FCAC4A}" destId="{F911A8C0-D8D8-4E3A-8EBF-982815D18BC8}" srcOrd="0" destOrd="0" presId="urn:microsoft.com/office/officeart/2005/8/layout/radial1"/>
    <dgm:cxn modelId="{BF6BBF42-F597-4BB3-9B68-4D22D83F4CBE}" type="presOf" srcId="{195881FD-5559-473B-B8AE-874528FF18F7}" destId="{6ED9CF37-9613-49C1-A5A2-AE8039657EF8}" srcOrd="0" destOrd="0" presId="urn:microsoft.com/office/officeart/2005/8/layout/radial1"/>
    <dgm:cxn modelId="{61D2E450-0AC4-402A-9487-4EBF8859B18C}" type="presOf" srcId="{C186851A-8CE0-40E2-9E97-7311F9F74D4F}" destId="{FFCDB03E-3209-45F1-91C4-F3CA17D33894}" srcOrd="0" destOrd="0" presId="urn:microsoft.com/office/officeart/2005/8/layout/radial1"/>
    <dgm:cxn modelId="{BCA56A51-30B3-4CDE-BFEC-F93070D824E1}" type="presOf" srcId="{FF0DF417-9596-4CD4-8CB1-0988D4A3505B}" destId="{9FEC1519-7CBE-4101-8185-9A4B7400906E}" srcOrd="0" destOrd="0" presId="urn:microsoft.com/office/officeart/2005/8/layout/radial1"/>
    <dgm:cxn modelId="{BC717066-A861-4659-98EE-E3B5C34DD56E}" srcId="{A74F04FA-F97A-4B07-A83D-301519FCAC4A}" destId="{192E1414-E9C8-4446-B55C-415F495DFC06}" srcOrd="3" destOrd="0" parTransId="{56639CD4-B511-41EC-861E-5615178B6A5A}" sibTransId="{ABF62777-BC9B-4227-81C2-D989FBD51215}"/>
    <dgm:cxn modelId="{CB56E468-EE90-48DA-B134-A72AF48357D5}" type="presOf" srcId="{9EEF4107-E126-48BC-86D0-5FFB338B40D7}" destId="{88FD4A86-527F-44F7-8272-F4B1365A66F0}" srcOrd="1" destOrd="0" presId="urn:microsoft.com/office/officeart/2005/8/layout/radial1"/>
    <dgm:cxn modelId="{143E6C85-B397-4267-ADA8-45705897B749}" type="presOf" srcId="{D94FE9D2-C404-45EF-B2B0-99AECC484B0F}" destId="{20BE6B0A-0CC9-49E2-A605-A23DC035CE24}" srcOrd="0" destOrd="0" presId="urn:microsoft.com/office/officeart/2005/8/layout/radial1"/>
    <dgm:cxn modelId="{F377299F-748A-4F15-B39C-EF5C835E9E50}" type="presOf" srcId="{B76B8E9F-EC00-4C69-91B2-B5763169303F}" destId="{FD3FB37F-ECE4-4381-A856-2850CE2021D8}" srcOrd="0" destOrd="0" presId="urn:microsoft.com/office/officeart/2005/8/layout/radial1"/>
    <dgm:cxn modelId="{E956999F-35DC-455A-999B-61B48A14D32A}" type="presOf" srcId="{56639CD4-B511-41EC-861E-5615178B6A5A}" destId="{6AD16062-0ABC-4C75-B57B-20F5F2605F6A}" srcOrd="0" destOrd="0" presId="urn:microsoft.com/office/officeart/2005/8/layout/radial1"/>
    <dgm:cxn modelId="{BB84ABA2-16A5-4BD9-8BCE-5615E0E49479}" srcId="{A74F04FA-F97A-4B07-A83D-301519FCAC4A}" destId="{2A52EB70-1490-482B-B459-66F9C89CC426}" srcOrd="0" destOrd="0" parTransId="{195881FD-5559-473B-B8AE-874528FF18F7}" sibTransId="{97769F59-0287-4850-B3B8-38916FA8DA7B}"/>
    <dgm:cxn modelId="{EF1449AA-0A6D-48A0-B580-F5C05163C1B8}" srcId="{A74F04FA-F97A-4B07-A83D-301519FCAC4A}" destId="{FF0DF417-9596-4CD4-8CB1-0988D4A3505B}" srcOrd="2" destOrd="0" parTransId="{9EEF4107-E126-48BC-86D0-5FFB338B40D7}" sibTransId="{3583F838-CDB1-4F6E-B43B-BE7D167799C4}"/>
    <dgm:cxn modelId="{1E3CAAAC-0086-4B90-A98F-61E24A335FC4}" type="presOf" srcId="{C186851A-8CE0-40E2-9E97-7311F9F74D4F}" destId="{150DDB1A-4FC5-4CE5-A718-FA953158BA33}" srcOrd="1" destOrd="0" presId="urn:microsoft.com/office/officeart/2005/8/layout/radial1"/>
    <dgm:cxn modelId="{AF21AFCE-2960-45A1-BFB9-A5D679C21807}" type="presOf" srcId="{2FCDBB22-9F38-4637-A098-7E9685C5952B}" destId="{8E8B4A73-615B-4D27-A43F-158D24A1FD59}" srcOrd="0" destOrd="0" presId="urn:microsoft.com/office/officeart/2005/8/layout/radial1"/>
    <dgm:cxn modelId="{73CFE1D4-FA1F-4A7A-BF69-DB84B46BE52E}" type="presOf" srcId="{9B04558D-9F68-4794-B8B8-713A54A7ED2B}" destId="{DEF66CED-06BE-40B7-873E-43E9FC28BEF9}" srcOrd="1" destOrd="0" presId="urn:microsoft.com/office/officeart/2005/8/layout/radial1"/>
    <dgm:cxn modelId="{429029D6-A4E4-4E32-93F2-9174A1E8F447}" type="presOf" srcId="{195881FD-5559-473B-B8AE-874528FF18F7}" destId="{23D40AC4-2D44-4106-81B6-DAF85A036651}" srcOrd="1" destOrd="0" presId="urn:microsoft.com/office/officeart/2005/8/layout/radial1"/>
    <dgm:cxn modelId="{8FB3CADC-1DF4-47AA-8F8A-F8E52194CC72}" srcId="{2FCDBB22-9F38-4637-A098-7E9685C5952B}" destId="{A74F04FA-F97A-4B07-A83D-301519FCAC4A}" srcOrd="0" destOrd="0" parTransId="{6860C701-BC98-4DA3-AEDB-9725C32A0AFA}" sibTransId="{6D2F775A-55FD-4ED6-9121-99BDA5C2BD2A}"/>
    <dgm:cxn modelId="{D82505E1-724D-469D-A631-329CE158159F}" type="presOf" srcId="{9EEF4107-E126-48BC-86D0-5FFB338B40D7}" destId="{5BB57575-6030-4687-997B-477E05DDDF40}" srcOrd="0" destOrd="0" presId="urn:microsoft.com/office/officeart/2005/8/layout/radial1"/>
    <dgm:cxn modelId="{A17598E1-8A85-4931-A39D-9BADF684E704}" type="presOf" srcId="{9B04558D-9F68-4794-B8B8-713A54A7ED2B}" destId="{CF73EC02-3E95-40EE-9D09-E6417591E4E6}" srcOrd="0" destOrd="0" presId="urn:microsoft.com/office/officeart/2005/8/layout/radial1"/>
    <dgm:cxn modelId="{34E880EF-9A5C-4582-8CC3-3E5FB969D42B}" srcId="{A74F04FA-F97A-4B07-A83D-301519FCAC4A}" destId="{B76B8E9F-EC00-4C69-91B2-B5763169303F}" srcOrd="1" destOrd="0" parTransId="{C186851A-8CE0-40E2-9E97-7311F9F74D4F}" sibTransId="{08E0ECEF-6DE5-4BC4-B204-0AFDEAE30549}"/>
    <dgm:cxn modelId="{E92D23B6-8D57-4E24-82ED-5C2391CAC869}" type="presParOf" srcId="{8E8B4A73-615B-4D27-A43F-158D24A1FD59}" destId="{F911A8C0-D8D8-4E3A-8EBF-982815D18BC8}" srcOrd="0" destOrd="0" presId="urn:microsoft.com/office/officeart/2005/8/layout/radial1"/>
    <dgm:cxn modelId="{673325D2-A0E0-468C-8895-FC886419E996}" type="presParOf" srcId="{8E8B4A73-615B-4D27-A43F-158D24A1FD59}" destId="{6ED9CF37-9613-49C1-A5A2-AE8039657EF8}" srcOrd="1" destOrd="0" presId="urn:microsoft.com/office/officeart/2005/8/layout/radial1"/>
    <dgm:cxn modelId="{74A23844-70CE-4505-BDC5-572872C873FD}" type="presParOf" srcId="{6ED9CF37-9613-49C1-A5A2-AE8039657EF8}" destId="{23D40AC4-2D44-4106-81B6-DAF85A036651}" srcOrd="0" destOrd="0" presId="urn:microsoft.com/office/officeart/2005/8/layout/radial1"/>
    <dgm:cxn modelId="{99309F93-AA70-4E16-A7FD-E3A3D5CFD0AD}" type="presParOf" srcId="{8E8B4A73-615B-4D27-A43F-158D24A1FD59}" destId="{B9E5723D-ACFC-4D00-8E7D-6B44374D4C85}" srcOrd="2" destOrd="0" presId="urn:microsoft.com/office/officeart/2005/8/layout/radial1"/>
    <dgm:cxn modelId="{A0D35BF4-CCDF-4D67-B761-84B03495B37D}" type="presParOf" srcId="{8E8B4A73-615B-4D27-A43F-158D24A1FD59}" destId="{FFCDB03E-3209-45F1-91C4-F3CA17D33894}" srcOrd="3" destOrd="0" presId="urn:microsoft.com/office/officeart/2005/8/layout/radial1"/>
    <dgm:cxn modelId="{F34835A3-8DDC-4229-9342-9F1F9CB0EE61}" type="presParOf" srcId="{FFCDB03E-3209-45F1-91C4-F3CA17D33894}" destId="{150DDB1A-4FC5-4CE5-A718-FA953158BA33}" srcOrd="0" destOrd="0" presId="urn:microsoft.com/office/officeart/2005/8/layout/radial1"/>
    <dgm:cxn modelId="{BFC4051B-6E8A-46AE-9E94-50071ABB19F2}" type="presParOf" srcId="{8E8B4A73-615B-4D27-A43F-158D24A1FD59}" destId="{FD3FB37F-ECE4-4381-A856-2850CE2021D8}" srcOrd="4" destOrd="0" presId="urn:microsoft.com/office/officeart/2005/8/layout/radial1"/>
    <dgm:cxn modelId="{C92C90B7-737F-40AF-AB04-9396436EEE5E}" type="presParOf" srcId="{8E8B4A73-615B-4D27-A43F-158D24A1FD59}" destId="{5BB57575-6030-4687-997B-477E05DDDF40}" srcOrd="5" destOrd="0" presId="urn:microsoft.com/office/officeart/2005/8/layout/radial1"/>
    <dgm:cxn modelId="{B87F38A5-3116-4338-91B0-0474117D24A1}" type="presParOf" srcId="{5BB57575-6030-4687-997B-477E05DDDF40}" destId="{88FD4A86-527F-44F7-8272-F4B1365A66F0}" srcOrd="0" destOrd="0" presId="urn:microsoft.com/office/officeart/2005/8/layout/radial1"/>
    <dgm:cxn modelId="{AB375052-AAFD-4B26-B1E4-BF85B3FFCBDE}" type="presParOf" srcId="{8E8B4A73-615B-4D27-A43F-158D24A1FD59}" destId="{9FEC1519-7CBE-4101-8185-9A4B7400906E}" srcOrd="6" destOrd="0" presId="urn:microsoft.com/office/officeart/2005/8/layout/radial1"/>
    <dgm:cxn modelId="{E2A5C8A0-A3BE-4BC8-819C-F78E8B1A30D0}" type="presParOf" srcId="{8E8B4A73-615B-4D27-A43F-158D24A1FD59}" destId="{6AD16062-0ABC-4C75-B57B-20F5F2605F6A}" srcOrd="7" destOrd="0" presId="urn:microsoft.com/office/officeart/2005/8/layout/radial1"/>
    <dgm:cxn modelId="{65890FE7-2B37-4EEA-B500-EAFFC23E8189}" type="presParOf" srcId="{6AD16062-0ABC-4C75-B57B-20F5F2605F6A}" destId="{3F063647-BC12-4049-A562-A65C661083B2}" srcOrd="0" destOrd="0" presId="urn:microsoft.com/office/officeart/2005/8/layout/radial1"/>
    <dgm:cxn modelId="{B0467655-21F0-4724-B184-64632C40064C}" type="presParOf" srcId="{8E8B4A73-615B-4D27-A43F-158D24A1FD59}" destId="{7DBA0D80-B53B-4946-9C45-02A31730FB46}" srcOrd="8" destOrd="0" presId="urn:microsoft.com/office/officeart/2005/8/layout/radial1"/>
    <dgm:cxn modelId="{1201B94E-A03D-480A-B2DE-E6F15A2A8C2B}" type="presParOf" srcId="{8E8B4A73-615B-4D27-A43F-158D24A1FD59}" destId="{CF73EC02-3E95-40EE-9D09-E6417591E4E6}" srcOrd="9" destOrd="0" presId="urn:microsoft.com/office/officeart/2005/8/layout/radial1"/>
    <dgm:cxn modelId="{6F0D83E9-8F50-4251-86DB-98C743FAFA6F}" type="presParOf" srcId="{CF73EC02-3E95-40EE-9D09-E6417591E4E6}" destId="{DEF66CED-06BE-40B7-873E-43E9FC28BEF9}" srcOrd="0" destOrd="0" presId="urn:microsoft.com/office/officeart/2005/8/layout/radial1"/>
    <dgm:cxn modelId="{5CFA59CC-2485-4F73-9827-EB7B05A3106B}" type="presParOf" srcId="{8E8B4A73-615B-4D27-A43F-158D24A1FD59}" destId="{20BE6B0A-0CC9-49E2-A605-A23DC035CE24}"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11A8C0-D8D8-4E3A-8EBF-982815D18BC8}">
      <dsp:nvSpPr>
        <dsp:cNvPr id="0" name=""/>
        <dsp:cNvSpPr/>
      </dsp:nvSpPr>
      <dsp:spPr>
        <a:xfrm>
          <a:off x="3470253" y="2220606"/>
          <a:ext cx="1689007" cy="1689007"/>
        </a:xfrm>
        <a:prstGeom prst="ellipse">
          <a:avLst/>
        </a:prstGeom>
        <a:solidFill>
          <a:schemeClr val="accent1">
            <a:hueOff val="0"/>
            <a:satOff val="0"/>
            <a:lumOff val="0"/>
            <a:alphaOff val="0"/>
          </a:schemeClr>
        </a:solidFill>
        <a:ln>
          <a:noFill/>
        </a:ln>
        <a:effectLst>
          <a:outerShdw blurRad="38100" dist="25400" dir="5400000"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US" sz="3600" b="1" kern="1200" dirty="0"/>
            <a:t>NESB</a:t>
          </a:r>
        </a:p>
      </dsp:txBody>
      <dsp:txXfrm>
        <a:off x="3717602" y="2467955"/>
        <a:ext cx="1194309" cy="1194309"/>
      </dsp:txXfrm>
    </dsp:sp>
    <dsp:sp modelId="{6ED9CF37-9613-49C1-A5A2-AE8039657EF8}">
      <dsp:nvSpPr>
        <dsp:cNvPr id="0" name=""/>
        <dsp:cNvSpPr/>
      </dsp:nvSpPr>
      <dsp:spPr>
        <a:xfrm rot="16230413">
          <a:off x="4069620" y="1948171"/>
          <a:ext cx="509724" cy="35230"/>
        </a:xfrm>
        <a:custGeom>
          <a:avLst/>
          <a:gdLst/>
          <a:ahLst/>
          <a:cxnLst/>
          <a:rect l="0" t="0" r="0" b="0"/>
          <a:pathLst>
            <a:path>
              <a:moveTo>
                <a:pt x="0" y="17615"/>
              </a:moveTo>
              <a:lnTo>
                <a:pt x="509724" y="17615"/>
              </a:lnTo>
            </a:path>
          </a:pathLst>
        </a:custGeom>
        <a:noFill/>
        <a:ln w="1905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a:p>
      </dsp:txBody>
      <dsp:txXfrm>
        <a:off x="4311740" y="1953043"/>
        <a:ext cx="25486" cy="25486"/>
      </dsp:txXfrm>
    </dsp:sp>
    <dsp:sp modelId="{B9E5723D-ACFC-4D00-8E7D-6B44374D4C85}">
      <dsp:nvSpPr>
        <dsp:cNvPr id="0" name=""/>
        <dsp:cNvSpPr/>
      </dsp:nvSpPr>
      <dsp:spPr>
        <a:xfrm>
          <a:off x="3489705" y="21959"/>
          <a:ext cx="1689007" cy="1689007"/>
        </a:xfrm>
        <a:prstGeom prst="ellipse">
          <a:avLst/>
        </a:prstGeom>
        <a:solidFill>
          <a:srgbClr val="FF0000"/>
        </a:solidFill>
        <a:ln>
          <a:noFill/>
        </a:ln>
        <a:effectLst>
          <a:outerShdw blurRad="50800" dist="43000" dir="5400000"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t>Advanced NDE Solutions</a:t>
          </a:r>
        </a:p>
      </dsp:txBody>
      <dsp:txXfrm>
        <a:off x="3737054" y="269308"/>
        <a:ext cx="1194309" cy="1194309"/>
      </dsp:txXfrm>
    </dsp:sp>
    <dsp:sp modelId="{FFCDB03E-3209-45F1-91C4-F3CA17D33894}">
      <dsp:nvSpPr>
        <dsp:cNvPr id="0" name=""/>
        <dsp:cNvSpPr/>
      </dsp:nvSpPr>
      <dsp:spPr>
        <a:xfrm rot="20521534">
          <a:off x="5105457" y="2707298"/>
          <a:ext cx="515815" cy="35230"/>
        </a:xfrm>
        <a:custGeom>
          <a:avLst/>
          <a:gdLst/>
          <a:ahLst/>
          <a:cxnLst/>
          <a:rect l="0" t="0" r="0" b="0"/>
          <a:pathLst>
            <a:path>
              <a:moveTo>
                <a:pt x="0" y="17615"/>
              </a:moveTo>
              <a:lnTo>
                <a:pt x="515815" y="17615"/>
              </a:lnTo>
            </a:path>
          </a:pathLst>
        </a:custGeom>
        <a:noFill/>
        <a:ln w="1905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a:p>
      </dsp:txBody>
      <dsp:txXfrm>
        <a:off x="5350469" y="2712018"/>
        <a:ext cx="25790" cy="25790"/>
      </dsp:txXfrm>
    </dsp:sp>
    <dsp:sp modelId="{FD3FB37F-ECE4-4381-A856-2850CE2021D8}">
      <dsp:nvSpPr>
        <dsp:cNvPr id="0" name=""/>
        <dsp:cNvSpPr/>
      </dsp:nvSpPr>
      <dsp:spPr>
        <a:xfrm>
          <a:off x="5567468" y="1540214"/>
          <a:ext cx="1689007" cy="1689007"/>
        </a:xfrm>
        <a:prstGeom prst="ellipse">
          <a:avLst/>
        </a:prstGeom>
        <a:solidFill>
          <a:srgbClr val="FFC000"/>
        </a:solidFill>
        <a:ln>
          <a:noFill/>
        </a:ln>
        <a:effectLst>
          <a:outerShdw blurRad="50800" dist="43000" dir="5400000"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t>Emerging NDE Technologies</a:t>
          </a:r>
        </a:p>
      </dsp:txBody>
      <dsp:txXfrm>
        <a:off x="5814817" y="1787563"/>
        <a:ext cx="1194309" cy="1194309"/>
      </dsp:txXfrm>
    </dsp:sp>
    <dsp:sp modelId="{5BB57575-6030-4687-997B-477E05DDDF40}">
      <dsp:nvSpPr>
        <dsp:cNvPr id="0" name=""/>
        <dsp:cNvSpPr/>
      </dsp:nvSpPr>
      <dsp:spPr>
        <a:xfrm rot="3240000">
          <a:off x="4706104" y="3936864"/>
          <a:ext cx="509636" cy="35230"/>
        </a:xfrm>
        <a:custGeom>
          <a:avLst/>
          <a:gdLst/>
          <a:ahLst/>
          <a:cxnLst/>
          <a:rect l="0" t="0" r="0" b="0"/>
          <a:pathLst>
            <a:path>
              <a:moveTo>
                <a:pt x="0" y="17615"/>
              </a:moveTo>
              <a:lnTo>
                <a:pt x="509636" y="17615"/>
              </a:lnTo>
            </a:path>
          </a:pathLst>
        </a:custGeom>
        <a:noFill/>
        <a:ln w="1905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a:p>
      </dsp:txBody>
      <dsp:txXfrm>
        <a:off x="4948181" y="3941739"/>
        <a:ext cx="25481" cy="25481"/>
      </dsp:txXfrm>
    </dsp:sp>
    <dsp:sp modelId="{9FEC1519-7CBE-4101-8185-9A4B7400906E}">
      <dsp:nvSpPr>
        <dsp:cNvPr id="0" name=""/>
        <dsp:cNvSpPr/>
      </dsp:nvSpPr>
      <dsp:spPr>
        <a:xfrm>
          <a:off x="4762584" y="3999346"/>
          <a:ext cx="1689007" cy="1689007"/>
        </a:xfrm>
        <a:prstGeom prst="ellipse">
          <a:avLst/>
        </a:prstGeom>
        <a:solidFill>
          <a:srgbClr val="92D050"/>
        </a:solidFill>
        <a:ln>
          <a:noFill/>
        </a:ln>
        <a:effectLst>
          <a:outerShdw blurRad="50800" dist="43000" dir="5400000"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t>Physics-Based Models</a:t>
          </a:r>
        </a:p>
      </dsp:txBody>
      <dsp:txXfrm>
        <a:off x="5009933" y="4246695"/>
        <a:ext cx="1194309" cy="1194309"/>
      </dsp:txXfrm>
    </dsp:sp>
    <dsp:sp modelId="{6AD16062-0ABC-4C75-B57B-20F5F2605F6A}">
      <dsp:nvSpPr>
        <dsp:cNvPr id="0" name=""/>
        <dsp:cNvSpPr/>
      </dsp:nvSpPr>
      <dsp:spPr>
        <a:xfrm rot="7560000">
          <a:off x="3413773" y="3936864"/>
          <a:ext cx="509636" cy="35230"/>
        </a:xfrm>
        <a:custGeom>
          <a:avLst/>
          <a:gdLst/>
          <a:ahLst/>
          <a:cxnLst/>
          <a:rect l="0" t="0" r="0" b="0"/>
          <a:pathLst>
            <a:path>
              <a:moveTo>
                <a:pt x="0" y="17615"/>
              </a:moveTo>
              <a:lnTo>
                <a:pt x="509636" y="17615"/>
              </a:lnTo>
            </a:path>
          </a:pathLst>
        </a:custGeom>
        <a:noFill/>
        <a:ln w="1905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a:p>
      </dsp:txBody>
      <dsp:txXfrm rot="10800000">
        <a:off x="3655851" y="3941739"/>
        <a:ext cx="25481" cy="25481"/>
      </dsp:txXfrm>
    </dsp:sp>
    <dsp:sp modelId="{7DBA0D80-B53B-4946-9C45-02A31730FB46}">
      <dsp:nvSpPr>
        <dsp:cNvPr id="0" name=""/>
        <dsp:cNvSpPr/>
      </dsp:nvSpPr>
      <dsp:spPr>
        <a:xfrm>
          <a:off x="2177923" y="3999346"/>
          <a:ext cx="1689007" cy="1689007"/>
        </a:xfrm>
        <a:prstGeom prst="ellipse">
          <a:avLst/>
        </a:prstGeom>
        <a:solidFill>
          <a:srgbClr val="7030A0"/>
        </a:solidFill>
        <a:ln>
          <a:noFill/>
        </a:ln>
        <a:effectLst>
          <a:outerShdw blurRad="50800" dist="43000" dir="5400000"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b="1" kern="1200" dirty="0"/>
            <a:t>Advanced Data Analysis and Interpretation</a:t>
          </a:r>
        </a:p>
      </dsp:txBody>
      <dsp:txXfrm>
        <a:off x="2425272" y="4246695"/>
        <a:ext cx="1194309" cy="1194309"/>
      </dsp:txXfrm>
    </dsp:sp>
    <dsp:sp modelId="{CF73EC02-3E95-40EE-9D09-E6417591E4E6}">
      <dsp:nvSpPr>
        <dsp:cNvPr id="0" name=""/>
        <dsp:cNvSpPr/>
      </dsp:nvSpPr>
      <dsp:spPr>
        <a:xfrm rot="11880000">
          <a:off x="3014421" y="2707785"/>
          <a:ext cx="509636" cy="35230"/>
        </a:xfrm>
        <a:custGeom>
          <a:avLst/>
          <a:gdLst/>
          <a:ahLst/>
          <a:cxnLst/>
          <a:rect l="0" t="0" r="0" b="0"/>
          <a:pathLst>
            <a:path>
              <a:moveTo>
                <a:pt x="0" y="17615"/>
              </a:moveTo>
              <a:lnTo>
                <a:pt x="509636" y="17615"/>
              </a:lnTo>
            </a:path>
          </a:pathLst>
        </a:custGeom>
        <a:noFill/>
        <a:ln w="19050" cap="flat" cmpd="sng" algn="ctr">
          <a:solidFill>
            <a:schemeClr val="accent2">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a:p>
      </dsp:txBody>
      <dsp:txXfrm rot="10800000">
        <a:off x="3256499" y="2712659"/>
        <a:ext cx="25481" cy="25481"/>
      </dsp:txXfrm>
    </dsp:sp>
    <dsp:sp modelId="{20BE6B0A-0CC9-49E2-A605-A23DC035CE24}">
      <dsp:nvSpPr>
        <dsp:cNvPr id="0" name=""/>
        <dsp:cNvSpPr/>
      </dsp:nvSpPr>
      <dsp:spPr>
        <a:xfrm>
          <a:off x="1379218" y="1541187"/>
          <a:ext cx="1689007" cy="1689007"/>
        </a:xfrm>
        <a:prstGeom prst="ellipse">
          <a:avLst/>
        </a:prstGeom>
        <a:solidFill>
          <a:srgbClr val="00B0F0"/>
        </a:solidFill>
        <a:ln>
          <a:noFill/>
        </a:ln>
        <a:effectLst>
          <a:outerShdw blurRad="50800" dist="43000" dir="5400000" rotWithShape="0">
            <a:srgbClr val="000000">
              <a:alpha val="4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dirty="0"/>
            <a:t>SHM Sensor Implementation and Interrogation</a:t>
          </a:r>
        </a:p>
      </dsp:txBody>
      <dsp:txXfrm>
        <a:off x="1626567" y="1788536"/>
        <a:ext cx="1194309" cy="119430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6.png"/></Relationships>
</file>

<file path=ppt/drawings/drawing1.xml><?xml version="1.0" encoding="utf-8"?>
<c:userShapes xmlns:c="http://schemas.openxmlformats.org/drawingml/2006/chart">
  <cdr:relSizeAnchor xmlns:cdr="http://schemas.openxmlformats.org/drawingml/2006/chartDrawing">
    <cdr:from>
      <cdr:x>0.79901</cdr:x>
      <cdr:y>0.10539</cdr:y>
    </cdr:from>
    <cdr:to>
      <cdr:x>0.99833</cdr:x>
      <cdr:y>0.19733</cdr:y>
    </cdr:to>
    <cdr:sp macro="" textlink="">
      <cdr:nvSpPr>
        <cdr:cNvPr id="4" name="TextBox 3"/>
        <cdr:cNvSpPr txBox="1"/>
      </cdr:nvSpPr>
      <cdr:spPr>
        <a:xfrm xmlns:a="http://schemas.openxmlformats.org/drawingml/2006/main">
          <a:off x="3800725" y="241257"/>
          <a:ext cx="948109" cy="21046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900"/>
            <a:t>Cells/Thickness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6F2189-99F9-4AF7-B132-CDC60D6AA125}" type="datetimeFigureOut">
              <a:rPr lang="en-US" smtClean="0"/>
              <a:t>2/3/21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3AAE5F-D8DD-479E-AE7F-A06E61181663}" type="slidenum">
              <a:rPr lang="en-US" smtClean="0"/>
              <a:t>‹#›</a:t>
            </a:fld>
            <a:endParaRPr lang="en-US"/>
          </a:p>
        </p:txBody>
      </p:sp>
    </p:spTree>
    <p:extLst>
      <p:ext uri="{BB962C8B-B14F-4D97-AF65-F5344CB8AC3E}">
        <p14:creationId xmlns:p14="http://schemas.microsoft.com/office/powerpoint/2010/main" val="320845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5062DC-4652-4345-8EC2-86A930BB5703}" type="datetimeFigureOut">
              <a:rPr lang="en-US" smtClean="0"/>
              <a:t>2/3/21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1CB66A-44F8-452D-B034-05360278E913}" type="slidenum">
              <a:rPr lang="en-US" smtClean="0"/>
              <a:t>‹#›</a:t>
            </a:fld>
            <a:endParaRPr lang="en-US"/>
          </a:p>
        </p:txBody>
      </p:sp>
    </p:spTree>
    <p:extLst>
      <p:ext uri="{BB962C8B-B14F-4D97-AF65-F5344CB8AC3E}">
        <p14:creationId xmlns:p14="http://schemas.microsoft.com/office/powerpoint/2010/main" val="978069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Because of the internal air pressure for loading, they have to seal the saw cut and crack with a material that keeps the air from escaping.  It looks like they are putting on some type of sticky tape on the stringer which was also severed with the saw cut.  The clamps are used to ensure a good seal. </a:t>
            </a:r>
            <a:endParaRPr lang="en-US" dirty="0"/>
          </a:p>
        </p:txBody>
      </p:sp>
      <p:sp>
        <p:nvSpPr>
          <p:cNvPr id="4" name="Slide Number Placeholder 3"/>
          <p:cNvSpPr>
            <a:spLocks noGrp="1"/>
          </p:cNvSpPr>
          <p:nvPr>
            <p:ph type="sldNum" sz="quarter" idx="10"/>
          </p:nvPr>
        </p:nvSpPr>
        <p:spPr/>
        <p:txBody>
          <a:bodyPr/>
          <a:lstStyle/>
          <a:p>
            <a:fld id="{92075102-4C4C-440D-957C-79FB2500C857}" type="slidenum">
              <a:rPr lang="en-US" smtClean="0"/>
              <a:pPr/>
              <a:t>13</a:t>
            </a:fld>
            <a:endParaRPr lang="en-US"/>
          </a:p>
        </p:txBody>
      </p:sp>
    </p:spTree>
    <p:extLst>
      <p:ext uri="{BB962C8B-B14F-4D97-AF65-F5344CB8AC3E}">
        <p14:creationId xmlns:p14="http://schemas.microsoft.com/office/powerpoint/2010/main" val="813981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-3.39% error compared to theory</a:t>
            </a:r>
            <a:endParaRPr lang="en-US" dirty="0"/>
          </a:p>
        </p:txBody>
      </p:sp>
      <p:sp>
        <p:nvSpPr>
          <p:cNvPr id="4" name="Slide Number Placeholder 3"/>
          <p:cNvSpPr>
            <a:spLocks noGrp="1"/>
          </p:cNvSpPr>
          <p:nvPr>
            <p:ph type="sldNum" sz="quarter" idx="5"/>
          </p:nvPr>
        </p:nvSpPr>
        <p:spPr/>
        <p:txBody>
          <a:bodyPr/>
          <a:lstStyle/>
          <a:p>
            <a:fld id="{591CB66A-44F8-452D-B034-05360278E913}" type="slidenum">
              <a:rPr lang="en-US" smtClean="0"/>
              <a:t>24</a:t>
            </a:fld>
            <a:endParaRPr lang="en-US"/>
          </a:p>
        </p:txBody>
      </p:sp>
    </p:spTree>
    <p:extLst>
      <p:ext uri="{BB962C8B-B14F-4D97-AF65-F5344CB8AC3E}">
        <p14:creationId xmlns:p14="http://schemas.microsoft.com/office/powerpoint/2010/main" val="3713087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9901" y="2895600"/>
            <a:ext cx="6096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Rectangle 14"/>
          <p:cNvSpPr/>
          <p:nvPr/>
        </p:nvSpPr>
        <p:spPr>
          <a:xfrm>
            <a:off x="0" y="4743451"/>
            <a:ext cx="12192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6" name="Straight Connector 15"/>
          <p:cNvCxnSpPr/>
          <p:nvPr/>
        </p:nvCxnSpPr>
        <p:spPr>
          <a:xfrm>
            <a:off x="0" y="4714875"/>
            <a:ext cx="12192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4448FC2A-E231-4F2B-AE90-CADB23ED62C2}" type="datetimeFigureOut">
              <a:rPr lang="en-US" smtClean="0"/>
              <a:t>2/3/21</a:t>
            </a:fld>
            <a:endParaRPr lang="en-US"/>
          </a:p>
        </p:txBody>
      </p:sp>
      <p:sp>
        <p:nvSpPr>
          <p:cNvPr id="23" name="Slide Number Placeholder 22"/>
          <p:cNvSpPr>
            <a:spLocks noGrp="1"/>
          </p:cNvSpPr>
          <p:nvPr>
            <p:ph type="sldNum" sz="quarter" idx="11"/>
          </p:nvPr>
        </p:nvSpPr>
        <p:spPr/>
        <p:txBody>
          <a:bodyPr/>
          <a:lstStyle/>
          <a:p>
            <a:fld id="{D705CD2B-2961-4A86-BF65-E22EEE713DB8}" type="slidenum">
              <a:rPr lang="en-US" smtClean="0"/>
              <a:t>‹#›</a:t>
            </a:fld>
            <a:endParaRPr lang="en-US"/>
          </a:p>
        </p:txBody>
      </p:sp>
      <p:sp>
        <p:nvSpPr>
          <p:cNvPr id="24" name="Footer Placeholder 23"/>
          <p:cNvSpPr>
            <a:spLocks noGrp="1"/>
          </p:cNvSpPr>
          <p:nvPr>
            <p:ph type="ftr" sz="quarter" idx="12"/>
          </p:nvPr>
        </p:nvSpPr>
        <p:spPr/>
        <p:txBody>
          <a:bodyPr/>
          <a:lstStyle/>
          <a:p>
            <a:endParaRPr lang="en-US"/>
          </a:p>
        </p:txBody>
      </p:sp>
      <p:sp>
        <p:nvSpPr>
          <p:cNvPr id="12" name="Title 11"/>
          <p:cNvSpPr>
            <a:spLocks noGrp="1"/>
          </p:cNvSpPr>
          <p:nvPr>
            <p:ph type="title"/>
          </p:nvPr>
        </p:nvSpPr>
        <p:spPr>
          <a:xfrm>
            <a:off x="469901" y="457201"/>
            <a:ext cx="1024128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1" name="Content Placeholder 30"/>
          <p:cNvSpPr>
            <a:spLocks noGrp="1"/>
          </p:cNvSpPr>
          <p:nvPr>
            <p:ph sz="quarter" idx="13"/>
          </p:nvPr>
        </p:nvSpPr>
        <p:spPr>
          <a:xfrm>
            <a:off x="469901" y="1463040"/>
            <a:ext cx="10241280" cy="4724400"/>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11"/>
          <p:cNvSpPr>
            <a:spLocks noGrp="1"/>
          </p:cNvSpPr>
          <p:nvPr>
            <p:ph type="dt" sz="half" idx="14"/>
          </p:nvPr>
        </p:nvSpPr>
        <p:spPr/>
        <p:txBody>
          <a:bodyPr/>
          <a:lstStyle/>
          <a:p>
            <a:fld id="{4448FC2A-E231-4F2B-AE90-CADB23ED62C2}" type="datetimeFigureOut">
              <a:rPr lang="en-US" smtClean="0"/>
              <a:t>2/3/21</a:t>
            </a:fld>
            <a:endParaRPr lang="en-US"/>
          </a:p>
        </p:txBody>
      </p:sp>
      <p:sp>
        <p:nvSpPr>
          <p:cNvPr id="19" name="Slide Number Placeholder 18"/>
          <p:cNvSpPr>
            <a:spLocks noGrp="1"/>
          </p:cNvSpPr>
          <p:nvPr>
            <p:ph type="sldNum" sz="quarter" idx="15"/>
          </p:nvPr>
        </p:nvSpPr>
        <p:spPr/>
        <p:txBody>
          <a:bodyPr/>
          <a:lstStyle/>
          <a:p>
            <a:fld id="{D705CD2B-2961-4A86-BF65-E22EEE713DB8}" type="slidenum">
              <a:rPr lang="en-US" smtClean="0"/>
              <a:t>‹#›</a:t>
            </a:fld>
            <a:endParaRPr lang="en-US"/>
          </a:p>
        </p:txBody>
      </p:sp>
      <p:sp>
        <p:nvSpPr>
          <p:cNvPr id="21" name="Footer Placeholder 20"/>
          <p:cNvSpPr>
            <a:spLocks noGrp="1"/>
          </p:cNvSpPr>
          <p:nvPr>
            <p:ph type="ftr" sz="quarter" idx="16"/>
          </p:nvPr>
        </p:nvSpPr>
        <p:spPr/>
        <p:txBody>
          <a:bodyPr/>
          <a:lstStyle/>
          <a:p>
            <a:endParaRPr lang="en-US"/>
          </a:p>
        </p:txBody>
      </p:sp>
      <p:sp>
        <p:nvSpPr>
          <p:cNvPr id="8" name="Title 7"/>
          <p:cNvSpPr>
            <a:spLocks noGrp="1"/>
          </p:cNvSpPr>
          <p:nvPr>
            <p:ph type="title"/>
          </p:nvPr>
        </p:nvSpPr>
        <p:spPr>
          <a:xfrm>
            <a:off x="469901" y="228600"/>
            <a:ext cx="10241280" cy="762000"/>
          </a:xfrm>
        </p:spPr>
        <p:txBody>
          <a:bodyPr>
            <a:normAutofit/>
          </a:bodyPr>
          <a:lstStyle>
            <a:lvl1pPr>
              <a:defRPr sz="3200">
                <a:latin typeface="Athelas" panose="02000503000000020003" pitchFamily="2" charset="77"/>
                <a:cs typeface="Athelas" panose="02000503000000020003" pitchFamily="2" charset="77"/>
              </a:defRPr>
            </a:lvl1pPr>
          </a:lstStyle>
          <a:p>
            <a:r>
              <a:rPr lang="en-US" dirty="0"/>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Subtitle 2"/>
          <p:cNvSpPr>
            <a:spLocks noGrp="1"/>
          </p:cNvSpPr>
          <p:nvPr>
            <p:ph type="subTitle" idx="1"/>
          </p:nvPr>
        </p:nvSpPr>
        <p:spPr>
          <a:xfrm>
            <a:off x="469901" y="4003302"/>
            <a:ext cx="6096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6" name="Date Placeholder 15"/>
          <p:cNvSpPr>
            <a:spLocks noGrp="1"/>
          </p:cNvSpPr>
          <p:nvPr>
            <p:ph type="dt" sz="half" idx="10"/>
          </p:nvPr>
        </p:nvSpPr>
        <p:spPr/>
        <p:txBody>
          <a:bodyPr/>
          <a:lstStyle/>
          <a:p>
            <a:fld id="{4448FC2A-E231-4F2B-AE90-CADB23ED62C2}" type="datetimeFigureOut">
              <a:rPr lang="en-US" smtClean="0"/>
              <a:t>2/3/21</a:t>
            </a:fld>
            <a:endParaRPr lang="en-US"/>
          </a:p>
        </p:txBody>
      </p:sp>
      <p:sp>
        <p:nvSpPr>
          <p:cNvPr id="20" name="Slide Number Placeholder 19"/>
          <p:cNvSpPr>
            <a:spLocks noGrp="1"/>
          </p:cNvSpPr>
          <p:nvPr>
            <p:ph type="sldNum" sz="quarter" idx="11"/>
          </p:nvPr>
        </p:nvSpPr>
        <p:spPr/>
        <p:txBody>
          <a:bodyPr/>
          <a:lstStyle/>
          <a:p>
            <a:fld id="{D705CD2B-2961-4A86-BF65-E22EEE713DB8}" type="slidenum">
              <a:rPr lang="en-US" smtClean="0"/>
              <a:t>‹#›</a:t>
            </a:fld>
            <a:endParaRPr lang="en-US"/>
          </a:p>
        </p:txBody>
      </p:sp>
      <p:sp>
        <p:nvSpPr>
          <p:cNvPr id="21" name="Footer Placeholder 20"/>
          <p:cNvSpPr>
            <a:spLocks noGrp="1"/>
          </p:cNvSpPr>
          <p:nvPr>
            <p:ph type="ftr" sz="quarter" idx="12"/>
          </p:nvPr>
        </p:nvSpPr>
        <p:spPr/>
        <p:txBody>
          <a:bodyPr/>
          <a:lstStyle/>
          <a:p>
            <a:endParaRPr lang="en-US"/>
          </a:p>
        </p:txBody>
      </p:sp>
      <p:sp>
        <p:nvSpPr>
          <p:cNvPr id="13" name="Rectangle 12"/>
          <p:cNvSpPr/>
          <p:nvPr/>
        </p:nvSpPr>
        <p:spPr>
          <a:xfrm>
            <a:off x="0" y="0"/>
            <a:ext cx="12192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8" name="Straight Connector 17"/>
          <p:cNvCxnSpPr/>
          <p:nvPr/>
        </p:nvCxnSpPr>
        <p:spPr>
          <a:xfrm>
            <a:off x="-5919" y="1828800"/>
            <a:ext cx="12192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472488" y="1990078"/>
            <a:ext cx="11253216"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Content Placeholder 11"/>
          <p:cNvSpPr>
            <a:spLocks noGrp="1"/>
          </p:cNvSpPr>
          <p:nvPr>
            <p:ph sz="quarter" idx="14"/>
          </p:nvPr>
        </p:nvSpPr>
        <p:spPr>
          <a:xfrm>
            <a:off x="6534912" y="1463040"/>
            <a:ext cx="5181600" cy="428853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30"/>
          <p:cNvSpPr>
            <a:spLocks noGrp="1"/>
          </p:cNvSpPr>
          <p:nvPr>
            <p:ph sz="quarter" idx="13"/>
          </p:nvPr>
        </p:nvSpPr>
        <p:spPr>
          <a:xfrm>
            <a:off x="469901" y="1463040"/>
            <a:ext cx="5181600" cy="428853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itle 26"/>
          <p:cNvSpPr>
            <a:spLocks noGrp="1"/>
          </p:cNvSpPr>
          <p:nvPr>
            <p:ph type="title"/>
          </p:nvPr>
        </p:nvSpPr>
        <p:spPr>
          <a:xfrm>
            <a:off x="469901" y="228600"/>
            <a:ext cx="10241280" cy="838200"/>
          </a:xfrm>
        </p:spPr>
        <p:txBody>
          <a:bodyPr/>
          <a:lstStyle/>
          <a:p>
            <a:r>
              <a:rPr lang="en-US"/>
              <a:t>Click to edit Master title style</a:t>
            </a:r>
            <a:endParaRPr lang="en-US" dirty="0"/>
          </a:p>
        </p:txBody>
      </p:sp>
      <p:sp>
        <p:nvSpPr>
          <p:cNvPr id="20" name="Date Placeholder 19"/>
          <p:cNvSpPr>
            <a:spLocks noGrp="1"/>
          </p:cNvSpPr>
          <p:nvPr>
            <p:ph type="dt" sz="half" idx="15"/>
          </p:nvPr>
        </p:nvSpPr>
        <p:spPr/>
        <p:txBody>
          <a:bodyPr/>
          <a:lstStyle/>
          <a:p>
            <a:fld id="{4448FC2A-E231-4F2B-AE90-CADB23ED62C2}" type="datetimeFigureOut">
              <a:rPr lang="en-US" smtClean="0"/>
              <a:t>2/3/21</a:t>
            </a:fld>
            <a:endParaRPr lang="en-US"/>
          </a:p>
        </p:txBody>
      </p:sp>
      <p:sp>
        <p:nvSpPr>
          <p:cNvPr id="25" name="Slide Number Placeholder 24"/>
          <p:cNvSpPr>
            <a:spLocks noGrp="1"/>
          </p:cNvSpPr>
          <p:nvPr>
            <p:ph type="sldNum" sz="quarter" idx="16"/>
          </p:nvPr>
        </p:nvSpPr>
        <p:spPr/>
        <p:txBody>
          <a:bodyPr/>
          <a:lstStyle/>
          <a:p>
            <a:fld id="{D705CD2B-2961-4A86-BF65-E22EEE713DB8}" type="slidenum">
              <a:rPr lang="en-US" smtClean="0"/>
              <a:t>‹#›</a:t>
            </a:fld>
            <a:endParaRPr lang="en-US"/>
          </a:p>
        </p:txBody>
      </p:sp>
      <p:sp>
        <p:nvSpPr>
          <p:cNvPr id="26" name="Footer Placeholder 25"/>
          <p:cNvSpPr>
            <a:spLocks noGrp="1"/>
          </p:cNvSpPr>
          <p:nvPr>
            <p:ph type="ftr" sz="quarter" idx="17"/>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ext Placeholder 3"/>
          <p:cNvSpPr>
            <a:spLocks noGrp="1"/>
          </p:cNvSpPr>
          <p:nvPr>
            <p:ph type="body" sz="half" idx="2"/>
          </p:nvPr>
        </p:nvSpPr>
        <p:spPr>
          <a:xfrm>
            <a:off x="469901" y="1463041"/>
            <a:ext cx="51816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9" name="Text Placeholder 3"/>
          <p:cNvSpPr>
            <a:spLocks noGrp="1"/>
          </p:cNvSpPr>
          <p:nvPr>
            <p:ph type="body" sz="half" idx="15"/>
          </p:nvPr>
        </p:nvSpPr>
        <p:spPr>
          <a:xfrm>
            <a:off x="6534151" y="1463041"/>
            <a:ext cx="51816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Content Placeholder 11"/>
          <p:cNvSpPr>
            <a:spLocks noGrp="1"/>
          </p:cNvSpPr>
          <p:nvPr>
            <p:ph sz="quarter" idx="14"/>
          </p:nvPr>
        </p:nvSpPr>
        <p:spPr>
          <a:xfrm>
            <a:off x="6534151" y="2011680"/>
            <a:ext cx="5181600" cy="3736848"/>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Content Placeholder 30"/>
          <p:cNvSpPr>
            <a:spLocks noGrp="1"/>
          </p:cNvSpPr>
          <p:nvPr>
            <p:ph sz="quarter" idx="13"/>
          </p:nvPr>
        </p:nvSpPr>
        <p:spPr>
          <a:xfrm>
            <a:off x="469901" y="2011680"/>
            <a:ext cx="5181600" cy="3736848"/>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0" name="Title 29"/>
          <p:cNvSpPr>
            <a:spLocks noGrp="1"/>
          </p:cNvSpPr>
          <p:nvPr>
            <p:ph type="title"/>
          </p:nvPr>
        </p:nvSpPr>
        <p:spPr>
          <a:xfrm>
            <a:off x="469901" y="228600"/>
            <a:ext cx="10241280" cy="762000"/>
          </a:xfrm>
        </p:spPr>
        <p:txBody>
          <a:bodyPr/>
          <a:lstStyle/>
          <a:p>
            <a:r>
              <a:rPr lang="en-US" dirty="0"/>
              <a:t>Click to edit Master title style</a:t>
            </a:r>
          </a:p>
        </p:txBody>
      </p:sp>
      <p:sp>
        <p:nvSpPr>
          <p:cNvPr id="20" name="Date Placeholder 19"/>
          <p:cNvSpPr>
            <a:spLocks noGrp="1"/>
          </p:cNvSpPr>
          <p:nvPr>
            <p:ph type="dt" sz="half" idx="16"/>
          </p:nvPr>
        </p:nvSpPr>
        <p:spPr/>
        <p:txBody>
          <a:bodyPr/>
          <a:lstStyle/>
          <a:p>
            <a:fld id="{4448FC2A-E231-4F2B-AE90-CADB23ED62C2}" type="datetimeFigureOut">
              <a:rPr lang="en-US" smtClean="0"/>
              <a:t>2/3/21</a:t>
            </a:fld>
            <a:endParaRPr lang="en-US"/>
          </a:p>
        </p:txBody>
      </p:sp>
      <p:sp>
        <p:nvSpPr>
          <p:cNvPr id="24" name="Slide Number Placeholder 23"/>
          <p:cNvSpPr>
            <a:spLocks noGrp="1"/>
          </p:cNvSpPr>
          <p:nvPr>
            <p:ph type="sldNum" sz="quarter" idx="17"/>
          </p:nvPr>
        </p:nvSpPr>
        <p:spPr/>
        <p:txBody>
          <a:bodyPr/>
          <a:lstStyle/>
          <a:p>
            <a:fld id="{D705CD2B-2961-4A86-BF65-E22EEE713DB8}" type="slidenum">
              <a:rPr lang="en-US" smtClean="0"/>
              <a:t>‹#›</a:t>
            </a:fld>
            <a:endParaRPr lang="en-US"/>
          </a:p>
        </p:txBody>
      </p:sp>
      <p:sp>
        <p:nvSpPr>
          <p:cNvPr id="29" name="Footer Placeholder 28"/>
          <p:cNvSpPr>
            <a:spLocks noGrp="1"/>
          </p:cNvSpPr>
          <p:nvPr>
            <p:ph type="ftr" sz="quarter" idx="18"/>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Date Placeholder 10"/>
          <p:cNvSpPr>
            <a:spLocks noGrp="1"/>
          </p:cNvSpPr>
          <p:nvPr>
            <p:ph type="dt" sz="half" idx="10"/>
          </p:nvPr>
        </p:nvSpPr>
        <p:spPr/>
        <p:txBody>
          <a:bodyPr/>
          <a:lstStyle/>
          <a:p>
            <a:fld id="{4448FC2A-E231-4F2B-AE90-CADB23ED62C2}" type="datetimeFigureOut">
              <a:rPr lang="en-US" smtClean="0"/>
              <a:t>2/3/21</a:t>
            </a:fld>
            <a:endParaRPr lang="en-US"/>
          </a:p>
        </p:txBody>
      </p:sp>
      <p:sp>
        <p:nvSpPr>
          <p:cNvPr id="14" name="Slide Number Placeholder 13"/>
          <p:cNvSpPr>
            <a:spLocks noGrp="1"/>
          </p:cNvSpPr>
          <p:nvPr>
            <p:ph type="sldNum" sz="quarter" idx="11"/>
          </p:nvPr>
        </p:nvSpPr>
        <p:spPr/>
        <p:txBody>
          <a:bodyPr/>
          <a:lstStyle/>
          <a:p>
            <a:fld id="{D705CD2B-2961-4A86-BF65-E22EEE713DB8}" type="slidenum">
              <a:rPr lang="en-US" smtClean="0"/>
              <a:t>‹#›</a:t>
            </a:fld>
            <a:endParaRPr lang="en-US"/>
          </a:p>
        </p:txBody>
      </p:sp>
      <p:sp>
        <p:nvSpPr>
          <p:cNvPr id="18" name="Footer Placeholder 17"/>
          <p:cNvSpPr>
            <a:spLocks noGrp="1"/>
          </p:cNvSpPr>
          <p:nvPr>
            <p:ph type="ftr" sz="quarter" idx="12"/>
          </p:nvPr>
        </p:nvSpPr>
        <p:spPr/>
        <p:txBody>
          <a:bodyPr/>
          <a:lstStyle/>
          <a:p>
            <a:endParaRPr lang="en-US"/>
          </a:p>
        </p:txBody>
      </p:sp>
      <p:sp>
        <p:nvSpPr>
          <p:cNvPr id="15" name="Title 14"/>
          <p:cNvSpPr>
            <a:spLocks noGrp="1"/>
          </p:cNvSpPr>
          <p:nvPr>
            <p:ph type="title"/>
          </p:nvPr>
        </p:nvSpPr>
        <p:spPr>
          <a:xfrm>
            <a:off x="469901" y="228600"/>
            <a:ext cx="10241280" cy="762000"/>
          </a:xfrm>
        </p:spPr>
        <p:txBody>
          <a:bodyPr/>
          <a:lstStyle>
            <a:lvl1pPr>
              <a:spcBef>
                <a:spcPts val="0"/>
              </a:spcBef>
              <a:defRPr/>
            </a:lvl1pPr>
          </a:lstStyle>
          <a:p>
            <a:r>
              <a:rPr lang="en-US" dirty="0"/>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Date Placeholder 6"/>
          <p:cNvSpPr>
            <a:spLocks noGrp="1"/>
          </p:cNvSpPr>
          <p:nvPr>
            <p:ph type="dt" sz="half" idx="10"/>
          </p:nvPr>
        </p:nvSpPr>
        <p:spPr/>
        <p:txBody>
          <a:bodyPr/>
          <a:lstStyle/>
          <a:p>
            <a:fld id="{4448FC2A-E231-4F2B-AE90-CADB23ED62C2}" type="datetimeFigureOut">
              <a:rPr lang="en-US" smtClean="0"/>
              <a:t>2/3/21</a:t>
            </a:fld>
            <a:endParaRPr lang="en-US"/>
          </a:p>
        </p:txBody>
      </p:sp>
      <p:sp>
        <p:nvSpPr>
          <p:cNvPr id="12" name="Slide Number Placeholder 11"/>
          <p:cNvSpPr>
            <a:spLocks noGrp="1"/>
          </p:cNvSpPr>
          <p:nvPr>
            <p:ph type="sldNum" sz="quarter" idx="11"/>
          </p:nvPr>
        </p:nvSpPr>
        <p:spPr/>
        <p:txBody>
          <a:bodyPr/>
          <a:lstStyle/>
          <a:p>
            <a:fld id="{D705CD2B-2961-4A86-BF65-E22EEE713DB8}" type="slidenum">
              <a:rPr lang="en-US" smtClean="0"/>
              <a:t>‹#›</a:t>
            </a:fld>
            <a:endParaRPr lang="en-US"/>
          </a:p>
        </p:txBody>
      </p:sp>
      <p:sp>
        <p:nvSpPr>
          <p:cNvPr id="13" name="Footer Placeholder 12"/>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p:cNvSpPr/>
          <p:nvPr/>
        </p:nvSpPr>
        <p:spPr>
          <a:xfrm>
            <a:off x="0" y="5734050"/>
            <a:ext cx="12192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22" name="Straight Connector 21"/>
          <p:cNvCxnSpPr/>
          <p:nvPr/>
        </p:nvCxnSpPr>
        <p:spPr>
          <a:xfrm>
            <a:off x="0" y="5695950"/>
            <a:ext cx="12192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a:t>Click to edit Master title style</a:t>
            </a:r>
          </a:p>
        </p:txBody>
      </p:sp>
      <p:sp>
        <p:nvSpPr>
          <p:cNvPr id="11" name="Text Placeholder 3"/>
          <p:cNvSpPr>
            <a:spLocks noGrp="1"/>
          </p:cNvSpPr>
          <p:nvPr>
            <p:ph type="body" sz="half" idx="2"/>
          </p:nvPr>
        </p:nvSpPr>
        <p:spPr>
          <a:xfrm>
            <a:off x="469902" y="1463040"/>
            <a:ext cx="4508500"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Content Placeholder 11"/>
          <p:cNvSpPr>
            <a:spLocks noGrp="1"/>
          </p:cNvSpPr>
          <p:nvPr>
            <p:ph sz="quarter" idx="14"/>
          </p:nvPr>
        </p:nvSpPr>
        <p:spPr>
          <a:xfrm>
            <a:off x="5473700" y="1463040"/>
            <a:ext cx="6242051" cy="396849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p:cNvSpPr>
            <a:spLocks noGrp="1"/>
          </p:cNvSpPr>
          <p:nvPr>
            <p:ph type="dt" sz="half" idx="15"/>
          </p:nvPr>
        </p:nvSpPr>
        <p:spPr/>
        <p:txBody>
          <a:bodyPr/>
          <a:lstStyle/>
          <a:p>
            <a:fld id="{4448FC2A-E231-4F2B-AE90-CADB23ED62C2}" type="datetimeFigureOut">
              <a:rPr lang="en-US" smtClean="0"/>
              <a:t>2/3/21</a:t>
            </a:fld>
            <a:endParaRPr lang="en-US"/>
          </a:p>
        </p:txBody>
      </p:sp>
      <p:sp>
        <p:nvSpPr>
          <p:cNvPr id="18" name="Slide Number Placeholder 17"/>
          <p:cNvSpPr>
            <a:spLocks noGrp="1"/>
          </p:cNvSpPr>
          <p:nvPr>
            <p:ph type="sldNum" sz="quarter" idx="16"/>
          </p:nvPr>
        </p:nvSpPr>
        <p:spPr/>
        <p:txBody>
          <a:bodyPr/>
          <a:lstStyle/>
          <a:p>
            <a:fld id="{D705CD2B-2961-4A86-BF65-E22EEE713DB8}" type="slidenum">
              <a:rPr lang="en-US" smtClean="0"/>
              <a:t>‹#›</a:t>
            </a:fld>
            <a:endParaRPr lang="en-US"/>
          </a:p>
        </p:txBody>
      </p:sp>
      <p:sp>
        <p:nvSpPr>
          <p:cNvPr id="20" name="Footer Placeholder 19"/>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2"/>
          <p:cNvSpPr>
            <a:spLocks noGrp="1"/>
          </p:cNvSpPr>
          <p:nvPr>
            <p:ph type="pic" idx="1"/>
          </p:nvPr>
        </p:nvSpPr>
        <p:spPr>
          <a:xfrm>
            <a:off x="6972299" y="0"/>
            <a:ext cx="5219700"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5" name="Text Placeholder 24"/>
          <p:cNvSpPr>
            <a:spLocks noGrp="1"/>
          </p:cNvSpPr>
          <p:nvPr>
            <p:ph type="body" sz="quarter" idx="13"/>
          </p:nvPr>
        </p:nvSpPr>
        <p:spPr>
          <a:xfrm>
            <a:off x="469901" y="1600200"/>
            <a:ext cx="6096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a:t>Click to edit Master text styles</a:t>
            </a:r>
          </a:p>
        </p:txBody>
      </p:sp>
      <p:sp>
        <p:nvSpPr>
          <p:cNvPr id="11" name="Rectangle 10"/>
          <p:cNvSpPr/>
          <p:nvPr/>
        </p:nvSpPr>
        <p:spPr>
          <a:xfrm>
            <a:off x="0" y="5734050"/>
            <a:ext cx="12192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2" name="Straight Connector 11"/>
          <p:cNvCxnSpPr/>
          <p:nvPr/>
        </p:nvCxnSpPr>
        <p:spPr>
          <a:xfrm>
            <a:off x="0" y="5695950"/>
            <a:ext cx="12192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469900" y="275208"/>
            <a:ext cx="6096000" cy="1324992"/>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13" name="Date Placeholder 12"/>
          <p:cNvSpPr>
            <a:spLocks noGrp="1"/>
          </p:cNvSpPr>
          <p:nvPr>
            <p:ph type="dt" sz="half" idx="14"/>
          </p:nvPr>
        </p:nvSpPr>
        <p:spPr/>
        <p:txBody>
          <a:bodyPr/>
          <a:lstStyle/>
          <a:p>
            <a:fld id="{4448FC2A-E231-4F2B-AE90-CADB23ED62C2}" type="datetimeFigureOut">
              <a:rPr lang="en-US" smtClean="0"/>
              <a:t>2/3/21</a:t>
            </a:fld>
            <a:endParaRPr lang="en-US"/>
          </a:p>
        </p:txBody>
      </p:sp>
      <p:sp>
        <p:nvSpPr>
          <p:cNvPr id="20" name="Slide Number Placeholder 19"/>
          <p:cNvSpPr>
            <a:spLocks noGrp="1"/>
          </p:cNvSpPr>
          <p:nvPr>
            <p:ph type="sldNum" sz="quarter" idx="15"/>
          </p:nvPr>
        </p:nvSpPr>
        <p:spPr/>
        <p:txBody>
          <a:bodyPr/>
          <a:lstStyle/>
          <a:p>
            <a:fld id="{D705CD2B-2961-4A86-BF65-E22EEE713DB8}" type="slidenum">
              <a:rPr lang="en-US" smtClean="0"/>
              <a:t>‹#›</a:t>
            </a:fld>
            <a:endParaRPr lang="en-US"/>
          </a:p>
        </p:txBody>
      </p:sp>
      <p:sp>
        <p:nvSpPr>
          <p:cNvPr id="21" name="Footer Placeholder 20"/>
          <p:cNvSpPr>
            <a:spLocks noGrp="1"/>
          </p:cNvSpPr>
          <p:nvPr>
            <p:ph type="ftr" sz="quarter" idx="16"/>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48FC2A-E231-4F2B-AE90-CADB23ED62C2}" type="datetimeFigureOut">
              <a:rPr lang="en-US" smtClean="0"/>
              <a:t>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5CD2B-2961-4A86-BF65-E22EEE713DB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48FC2A-E231-4F2B-AE90-CADB23ED62C2}" type="datetimeFigureOut">
              <a:rPr lang="en-US" smtClean="0"/>
              <a:t>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05CD2B-2961-4A86-BF65-E22EEE713DB8}"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2BF622-1EB0-4379-A734-120E8F608371}" type="datetimeFigureOut">
              <a:rPr lang="en-US" smtClean="0"/>
              <a:t>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A02DF6-A84E-4C88-A1F5-5A3D3A67646B}" type="slidenum">
              <a:rPr lang="en-US" smtClean="0"/>
              <a:t>‹#›</a:t>
            </a:fld>
            <a:endParaRPr lang="en-US"/>
          </a:p>
        </p:txBody>
      </p:sp>
    </p:spTree>
    <p:extLst>
      <p:ext uri="{BB962C8B-B14F-4D97-AF65-F5344CB8AC3E}">
        <p14:creationId xmlns:p14="http://schemas.microsoft.com/office/powerpoint/2010/main" val="2227236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duotone>
              <a:schemeClr val="bg1">
                <a:lumMod val="80000"/>
              </a:schemeClr>
              <a:schemeClr val="bg1">
                <a:tint val="50000"/>
                <a:lumMod val="150000"/>
              </a:schemeClr>
            </a:duotone>
            <a:extLst>
              <a:ext uri="{BEBA8EAE-BF5A-486C-A8C5-ECC9F3942E4B}">
                <a14:imgProps xmlns:a14="http://schemas.microsoft.com/office/drawing/2010/main">
                  <a14:imgLayer r:embed="rId15">
                    <a14:imgEffect>
                      <a14:brightnessContrast bright="-7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9901" y="228600"/>
            <a:ext cx="10241280" cy="1066800"/>
          </a:xfrm>
          <a:prstGeom prst="rect">
            <a:avLst/>
          </a:prstGeom>
        </p:spPr>
        <p:txBody>
          <a:bodyPr vert="horz" lIns="91440" tIns="45720" rIns="91440" bIns="45720" rtlCol="0" anchor="b" anchorCtr="0">
            <a:normAutofit/>
          </a:bodyPr>
          <a:lstStyle/>
          <a:p>
            <a:r>
              <a:rPr lang="en-US" dirty="0"/>
              <a:t>Click to edit Master title style</a:t>
            </a:r>
          </a:p>
        </p:txBody>
      </p:sp>
      <p:sp>
        <p:nvSpPr>
          <p:cNvPr id="3" name="Text Placeholder 2"/>
          <p:cNvSpPr>
            <a:spLocks noGrp="1"/>
          </p:cNvSpPr>
          <p:nvPr>
            <p:ph type="body" idx="1"/>
          </p:nvPr>
        </p:nvSpPr>
        <p:spPr>
          <a:xfrm>
            <a:off x="469901" y="1463040"/>
            <a:ext cx="10241280" cy="4343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69901" y="6543676"/>
            <a:ext cx="195580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4448FC2A-E231-4F2B-AE90-CADB23ED62C2}" type="datetimeFigureOut">
              <a:rPr lang="en-US" smtClean="0"/>
              <a:t>2/3/21</a:t>
            </a:fld>
            <a:endParaRPr lang="en-US"/>
          </a:p>
        </p:txBody>
      </p:sp>
      <p:sp>
        <p:nvSpPr>
          <p:cNvPr id="5" name="Footer Placeholder 4"/>
          <p:cNvSpPr>
            <a:spLocks noGrp="1"/>
          </p:cNvSpPr>
          <p:nvPr>
            <p:ph type="ftr" sz="quarter" idx="3"/>
          </p:nvPr>
        </p:nvSpPr>
        <p:spPr>
          <a:xfrm>
            <a:off x="2412999" y="6543676"/>
            <a:ext cx="5448300"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en-US"/>
          </a:p>
        </p:txBody>
      </p:sp>
      <p:sp>
        <p:nvSpPr>
          <p:cNvPr id="6" name="Slide Number Placeholder 5"/>
          <p:cNvSpPr>
            <a:spLocks noGrp="1"/>
          </p:cNvSpPr>
          <p:nvPr>
            <p:ph type="sldNum" sz="quarter" idx="4"/>
          </p:nvPr>
        </p:nvSpPr>
        <p:spPr>
          <a:xfrm>
            <a:off x="10515600" y="6543676"/>
            <a:ext cx="11684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D705CD2B-2961-4A86-BF65-E22EEE713DB8}" type="slidenum">
              <a:rPr lang="en-US" smtClean="0"/>
              <a:t>‹#›</a:t>
            </a:fld>
            <a:endParaRPr lang="en-US"/>
          </a:p>
        </p:txBody>
      </p:sp>
      <p:pic>
        <p:nvPicPr>
          <p:cNvPr id="7" name="Picture 6" descr="NASA_3D_150.png"/>
          <p:cNvPicPr>
            <a:picLocks noChangeAspect="1"/>
          </p:cNvPicPr>
          <p:nvPr userDrawn="1"/>
        </p:nvPicPr>
        <p:blipFill>
          <a:blip r:embed="rId16" cstate="print"/>
          <a:stretch>
            <a:fillRect/>
          </a:stretch>
        </p:blipFill>
        <p:spPr>
          <a:xfrm>
            <a:off x="11049000" y="0"/>
            <a:ext cx="1127982" cy="914400"/>
          </a:xfrm>
          <a:prstGeom prst="rect">
            <a:avLst/>
          </a:prstGeom>
        </p:spPr>
      </p:pic>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spcBef>
          <a:spcPts val="400"/>
        </a:spcBef>
        <a:buNone/>
        <a:defRPr sz="4000" b="0" kern="1200" cap="none" spc="0" baseline="0">
          <a:solidFill>
            <a:schemeClr val="tx1"/>
          </a:solidFill>
          <a:latin typeface="Athelas" panose="02000503000000020003" pitchFamily="2" charset="77"/>
          <a:ea typeface="+mj-ea"/>
          <a:cs typeface="Calibri" panose="020F0502020204030204" pitchFamily="34" charset="0"/>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Calibri" panose="020F0502020204030204" pitchFamily="34" charset="0"/>
          <a:ea typeface="+mn-ea"/>
          <a:cs typeface="Calibri" panose="020F0502020204030204"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Calibri" panose="020F0502020204030204" pitchFamily="34" charset="0"/>
          <a:ea typeface="+mn-ea"/>
          <a:cs typeface="Calibri" panose="020F0502020204030204"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Calibri" panose="020F0502020204030204" pitchFamily="34" charset="0"/>
          <a:ea typeface="+mn-ea"/>
          <a:cs typeface="Calibri" panose="020F0502020204030204"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tiff"/><Relationship Id="rId2" Type="http://schemas.openxmlformats.org/officeDocument/2006/relationships/image" Target="../media/image4.tiff"/><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5.jpeg"/><Relationship Id="rId2"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hyperlink" Target="NASA/NASA&#8217;s%20Journey%20to%20Mars.mp4" TargetMode="Externa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hyperlink" Target="NASA/technology_drives_exploration.mp4" TargetMode="External"/><Relationship Id="rId5" Type="http://schemas.openxmlformats.org/officeDocument/2006/relationships/image" Target="../media/image19.jpg"/><Relationship Id="rId4" Type="http://schemas.openxmlformats.org/officeDocument/2006/relationships/image" Target="../media/image18.jpeg"/></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3" Type="http://schemas.openxmlformats.org/officeDocument/2006/relationships/image" Target="../media/image24.emf"/><Relationship Id="rId7" Type="http://schemas.openxmlformats.org/officeDocument/2006/relationships/image" Target="../media/image28.png"/><Relationship Id="rId2" Type="http://schemas.openxmlformats.org/officeDocument/2006/relationships/hyperlink" Target="NASA/Quiet%20Supersonic%20X-plane%20to%20Be%20Designed.mp4" TargetMode="Externa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2.tiff"/><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s://ntrs.nasa.gov/citations/20200002023" TargetMode="External"/><Relationship Id="rId3" Type="http://schemas.openxmlformats.org/officeDocument/2006/relationships/image" Target="../media/image36.png"/><Relationship Id="rId7" Type="http://schemas.openxmlformats.org/officeDocument/2006/relationships/hyperlink" Target="https://nde.larc.nasa.gov/ndestandslib.shtml" TargetMode="External"/><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jpeg"/></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 TargetMode="External"/><Relationship Id="rId5" Type="http://schemas.openxmlformats.org/officeDocument/2006/relationships/image" Target="../media/image49.jpg"/><Relationship Id="rId4" Type="http://schemas.openxmlformats.org/officeDocument/2006/relationships/image" Target="../media/image48.jpg"/></Relationships>
</file>

<file path=ppt/slides/_rels/slide1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12.xml"/><Relationship Id="rId7" Type="http://schemas.openxmlformats.org/officeDocument/2006/relationships/image" Target="../media/image52.emf"/><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 Id="rId5" Type="http://schemas.openxmlformats.org/officeDocument/2006/relationships/image" Target="../media/image57.pn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86750" y="3372522"/>
            <a:ext cx="6276974" cy="1368798"/>
          </a:xfrm>
        </p:spPr>
        <p:txBody>
          <a:bodyPr>
            <a:normAutofit/>
          </a:bodyPr>
          <a:lstStyle/>
          <a:p>
            <a:r>
              <a:rPr lang="en-US" b="1" i="0" dirty="0">
                <a:latin typeface="Garamond" panose="02020404030301010803" pitchFamily="18" charset="0"/>
              </a:rPr>
              <a:t>Cara </a:t>
            </a:r>
            <a:r>
              <a:rPr lang="en-US" b="1" i="0" dirty="0" err="1">
                <a:latin typeface="Garamond" panose="02020404030301010803" pitchFamily="18" charset="0"/>
              </a:rPr>
              <a:t>Leckey</a:t>
            </a:r>
            <a:r>
              <a:rPr lang="en-US" b="1" i="0" dirty="0">
                <a:latin typeface="Garamond" panose="02020404030301010803" pitchFamily="18" charset="0"/>
              </a:rPr>
              <a:t>, Erik </a:t>
            </a:r>
            <a:r>
              <a:rPr lang="en-US" b="1" i="0" dirty="0" err="1">
                <a:latin typeface="Garamond" panose="02020404030301010803" pitchFamily="18" charset="0"/>
              </a:rPr>
              <a:t>Frankforter</a:t>
            </a:r>
            <a:r>
              <a:rPr lang="en-US" b="1" i="0" dirty="0">
                <a:latin typeface="Garamond" panose="02020404030301010803" pitchFamily="18" charset="0"/>
              </a:rPr>
              <a:t>, William </a:t>
            </a:r>
            <a:r>
              <a:rPr lang="en-US" b="1" i="0" dirty="0" err="1">
                <a:latin typeface="Garamond" panose="02020404030301010803" pitchFamily="18" charset="0"/>
              </a:rPr>
              <a:t>Schneck</a:t>
            </a:r>
            <a:br>
              <a:rPr lang="en-US" b="1" i="0" baseline="30000" dirty="0">
                <a:latin typeface="Garamond" panose="02020404030301010803" pitchFamily="18" charset="0"/>
              </a:rPr>
            </a:br>
            <a:r>
              <a:rPr lang="en-US" b="1" i="0" dirty="0">
                <a:latin typeface="Garamond" panose="02020404030301010803" pitchFamily="18" charset="0"/>
              </a:rPr>
              <a:t>NASA Langley Research Center</a:t>
            </a:r>
          </a:p>
          <a:p>
            <a:r>
              <a:rPr lang="en-US" b="1" i="0" dirty="0">
                <a:latin typeface="Garamond" panose="02020404030301010803" pitchFamily="18" charset="0"/>
              </a:rPr>
              <a:t>Michael Horne,</a:t>
            </a:r>
            <a:r>
              <a:rPr lang="en-US" b="1" i="0" baseline="30000" dirty="0">
                <a:latin typeface="Garamond" panose="02020404030301010803" pitchFamily="18" charset="0"/>
              </a:rPr>
              <a:t> </a:t>
            </a:r>
            <a:r>
              <a:rPr lang="en-US" b="1" i="0" dirty="0">
                <a:latin typeface="Garamond" panose="02020404030301010803" pitchFamily="18" charset="0"/>
              </a:rPr>
              <a:t>National Institute of Aerospace</a:t>
            </a:r>
          </a:p>
        </p:txBody>
      </p:sp>
      <p:sp>
        <p:nvSpPr>
          <p:cNvPr id="2" name="Title 1"/>
          <p:cNvSpPr>
            <a:spLocks noGrp="1"/>
          </p:cNvSpPr>
          <p:nvPr>
            <p:ph type="title"/>
          </p:nvPr>
        </p:nvSpPr>
        <p:spPr>
          <a:xfrm>
            <a:off x="457200" y="788718"/>
            <a:ext cx="10241280" cy="2438399"/>
          </a:xfrm>
        </p:spPr>
        <p:txBody>
          <a:bodyPr>
            <a:normAutofit/>
          </a:bodyPr>
          <a:lstStyle/>
          <a:p>
            <a:r>
              <a:rPr lang="en-US" dirty="0"/>
              <a:t>Modeling of Guided Waves for Aerospace Applications</a:t>
            </a:r>
          </a:p>
        </p:txBody>
      </p:sp>
      <p:grpSp>
        <p:nvGrpSpPr>
          <p:cNvPr id="12" name="Group 11"/>
          <p:cNvGrpSpPr/>
          <p:nvPr/>
        </p:nvGrpSpPr>
        <p:grpSpPr>
          <a:xfrm>
            <a:off x="0" y="4850082"/>
            <a:ext cx="12191999" cy="1931718"/>
            <a:chOff x="8468" y="5093006"/>
            <a:chExt cx="9026421" cy="1385358"/>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68" y="5106764"/>
              <a:ext cx="1056895" cy="13716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7697" y="5106764"/>
              <a:ext cx="1247192" cy="137160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4876" r="12054"/>
            <a:stretch/>
          </p:blipFill>
          <p:spPr>
            <a:xfrm>
              <a:off x="1065363" y="5106764"/>
              <a:ext cx="1820515" cy="1371600"/>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t="3832" b="4371"/>
            <a:stretch/>
          </p:blipFill>
          <p:spPr>
            <a:xfrm>
              <a:off x="2885878" y="5106764"/>
              <a:ext cx="1492109" cy="1371600"/>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15155" r="6972"/>
            <a:stretch/>
          </p:blipFill>
          <p:spPr>
            <a:xfrm>
              <a:off x="4377987" y="5106764"/>
              <a:ext cx="1424162" cy="1371600"/>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02149" y="5093006"/>
              <a:ext cx="1977081" cy="1371600"/>
            </a:xfrm>
            <a:prstGeom prst="rect">
              <a:avLst/>
            </a:prstGeom>
          </p:spPr>
        </p:pic>
      </p:grpSp>
    </p:spTree>
    <p:extLst>
      <p:ext uri="{BB962C8B-B14F-4D97-AF65-F5344CB8AC3E}">
        <p14:creationId xmlns:p14="http://schemas.microsoft.com/office/powerpoint/2010/main" val="3164768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National Aeronautics &amp; Space Administration</a:t>
            </a:r>
          </a:p>
        </p:txBody>
      </p:sp>
      <p:sp>
        <p:nvSpPr>
          <p:cNvPr id="7" name="TextBox 6"/>
          <p:cNvSpPr txBox="1"/>
          <p:nvPr/>
        </p:nvSpPr>
        <p:spPr>
          <a:xfrm>
            <a:off x="8153400" y="1524000"/>
            <a:ext cx="3898900" cy="4524315"/>
          </a:xfrm>
          <a:prstGeom prst="rect">
            <a:avLst/>
          </a:prstGeom>
          <a:solidFill>
            <a:schemeClr val="tx1">
              <a:lumMod val="95000"/>
            </a:schemeClr>
          </a:solidFill>
        </p:spPr>
        <p:txBody>
          <a:bodyPr wrap="square" rtlCol="0">
            <a:spAutoFit/>
          </a:bodyPr>
          <a:lstStyle/>
          <a:p>
            <a:r>
              <a:rPr lang="en-US" b="1" u="sng" dirty="0">
                <a:solidFill>
                  <a:schemeClr val="bg1"/>
                </a:solidFill>
              </a:rPr>
              <a:t>Centers &amp; Facilities</a:t>
            </a:r>
            <a:r>
              <a:rPr lang="en-US" b="1" dirty="0">
                <a:solidFill>
                  <a:schemeClr val="bg1"/>
                </a:solidFill>
              </a:rPr>
              <a:t>:</a:t>
            </a:r>
          </a:p>
          <a:p>
            <a:pPr marL="285750" indent="-285750">
              <a:buFont typeface="Arial" panose="020B0604020202020204" pitchFamily="34" charset="0"/>
              <a:buChar char="•"/>
            </a:pPr>
            <a:r>
              <a:rPr lang="en-US" b="1" dirty="0">
                <a:solidFill>
                  <a:schemeClr val="bg1"/>
                </a:solidFill>
              </a:rPr>
              <a:t>Ames Research Center</a:t>
            </a:r>
          </a:p>
          <a:p>
            <a:pPr marL="285750" indent="-285750">
              <a:buFont typeface="Arial" panose="020B0604020202020204" pitchFamily="34" charset="0"/>
              <a:buChar char="•"/>
            </a:pPr>
            <a:r>
              <a:rPr lang="en-US" b="1" dirty="0">
                <a:solidFill>
                  <a:schemeClr val="bg1"/>
                </a:solidFill>
              </a:rPr>
              <a:t>Armstrong Flight Research Center</a:t>
            </a:r>
          </a:p>
          <a:p>
            <a:pPr marL="285750" indent="-285750">
              <a:buFont typeface="Arial" panose="020B0604020202020204" pitchFamily="34" charset="0"/>
              <a:buChar char="•"/>
            </a:pPr>
            <a:r>
              <a:rPr lang="en-US" b="1" dirty="0">
                <a:solidFill>
                  <a:schemeClr val="bg1"/>
                </a:solidFill>
              </a:rPr>
              <a:t>Glenn Research Center</a:t>
            </a:r>
          </a:p>
          <a:p>
            <a:pPr marL="285750" indent="-285750">
              <a:buFont typeface="Arial" panose="020B0604020202020204" pitchFamily="34" charset="0"/>
              <a:buChar char="•"/>
            </a:pPr>
            <a:r>
              <a:rPr lang="en-US" b="1" dirty="0">
                <a:solidFill>
                  <a:srgbClr val="FF0000"/>
                </a:solidFill>
              </a:rPr>
              <a:t>Goddard Space Flight Center</a:t>
            </a:r>
          </a:p>
          <a:p>
            <a:pPr marL="285750" indent="-285750">
              <a:buFont typeface="Arial" panose="020B0604020202020204" pitchFamily="34" charset="0"/>
              <a:buChar char="•"/>
            </a:pPr>
            <a:r>
              <a:rPr lang="en-US" b="1" dirty="0">
                <a:solidFill>
                  <a:srgbClr val="0070C0"/>
                </a:solidFill>
              </a:rPr>
              <a:t>Jet Propulsion Laboratory</a:t>
            </a:r>
          </a:p>
          <a:p>
            <a:pPr marL="285750" indent="-285750">
              <a:buFont typeface="Arial" panose="020B0604020202020204" pitchFamily="34" charset="0"/>
              <a:buChar char="•"/>
            </a:pPr>
            <a:r>
              <a:rPr lang="en-US" b="1" dirty="0">
                <a:solidFill>
                  <a:srgbClr val="FF0000"/>
                </a:solidFill>
              </a:rPr>
              <a:t>Johnson Space Center</a:t>
            </a:r>
          </a:p>
          <a:p>
            <a:pPr marL="285750" indent="-285750">
              <a:buFont typeface="Arial" panose="020B0604020202020204" pitchFamily="34" charset="0"/>
              <a:buChar char="•"/>
            </a:pPr>
            <a:r>
              <a:rPr lang="en-US" b="1" dirty="0">
                <a:solidFill>
                  <a:srgbClr val="FF0000"/>
                </a:solidFill>
              </a:rPr>
              <a:t>Kennedy Space Center</a:t>
            </a:r>
          </a:p>
          <a:p>
            <a:pPr marL="285750" indent="-285750">
              <a:buFont typeface="Arial" panose="020B0604020202020204" pitchFamily="34" charset="0"/>
              <a:buChar char="•"/>
            </a:pPr>
            <a:r>
              <a:rPr lang="en-US" b="1" dirty="0">
                <a:solidFill>
                  <a:schemeClr val="bg1"/>
                </a:solidFill>
              </a:rPr>
              <a:t>Langley Research Center</a:t>
            </a:r>
          </a:p>
          <a:p>
            <a:pPr marL="285750" indent="-285750">
              <a:buFont typeface="Arial" panose="020B0604020202020204" pitchFamily="34" charset="0"/>
              <a:buChar char="•"/>
            </a:pPr>
            <a:r>
              <a:rPr lang="en-US" b="1" dirty="0">
                <a:solidFill>
                  <a:srgbClr val="FF0000"/>
                </a:solidFill>
              </a:rPr>
              <a:t>Marshall Space Flight Center</a:t>
            </a:r>
          </a:p>
          <a:p>
            <a:pPr marL="285750" indent="-285750">
              <a:buFont typeface="Arial" panose="020B0604020202020204" pitchFamily="34" charset="0"/>
              <a:buChar char="•"/>
            </a:pPr>
            <a:r>
              <a:rPr lang="en-US" b="1" dirty="0" err="1">
                <a:solidFill>
                  <a:srgbClr val="00B050"/>
                </a:solidFill>
              </a:rPr>
              <a:t>Michoud</a:t>
            </a:r>
            <a:r>
              <a:rPr lang="en-US" b="1" dirty="0">
                <a:solidFill>
                  <a:srgbClr val="00B050"/>
                </a:solidFill>
              </a:rPr>
              <a:t> Assembly Plant</a:t>
            </a:r>
          </a:p>
          <a:p>
            <a:pPr marL="285750" indent="-285750">
              <a:buFont typeface="Arial" panose="020B0604020202020204" pitchFamily="34" charset="0"/>
              <a:buChar char="•"/>
            </a:pPr>
            <a:r>
              <a:rPr lang="en-US" b="1" dirty="0">
                <a:solidFill>
                  <a:srgbClr val="0070C0"/>
                </a:solidFill>
              </a:rPr>
              <a:t>NASA Headquarters</a:t>
            </a:r>
          </a:p>
          <a:p>
            <a:pPr marL="285750" indent="-285750">
              <a:buFont typeface="Arial" panose="020B0604020202020204" pitchFamily="34" charset="0"/>
              <a:buChar char="•"/>
            </a:pPr>
            <a:r>
              <a:rPr lang="en-US" b="1" dirty="0">
                <a:solidFill>
                  <a:srgbClr val="FF0000"/>
                </a:solidFill>
              </a:rPr>
              <a:t>Stennis Space Center</a:t>
            </a:r>
          </a:p>
          <a:p>
            <a:pPr marL="285750" indent="-285750">
              <a:buFont typeface="Arial" panose="020B0604020202020204" pitchFamily="34" charset="0"/>
              <a:buChar char="•"/>
            </a:pPr>
            <a:r>
              <a:rPr lang="en-US" b="1" dirty="0">
                <a:solidFill>
                  <a:srgbClr val="00B050"/>
                </a:solidFill>
              </a:rPr>
              <a:t>Wallops Flight Facility</a:t>
            </a:r>
          </a:p>
          <a:p>
            <a:pPr marL="285750" indent="-285750">
              <a:buFont typeface="Arial" panose="020B0604020202020204" pitchFamily="34" charset="0"/>
              <a:buChar char="•"/>
            </a:pPr>
            <a:r>
              <a:rPr lang="en-US" b="1" dirty="0">
                <a:solidFill>
                  <a:srgbClr val="00B050"/>
                </a:solidFill>
              </a:rPr>
              <a:t>White Sands Test Facility</a:t>
            </a:r>
          </a:p>
          <a:p>
            <a:pPr marL="285750" indent="-285750">
              <a:buFont typeface="Arial" panose="020B0604020202020204" pitchFamily="34" charset="0"/>
              <a:buChar char="•"/>
            </a:pPr>
            <a:endParaRPr lang="en-US" dirty="0"/>
          </a:p>
        </p:txBody>
      </p:sp>
      <p:pic>
        <p:nvPicPr>
          <p:cNvPr id="9" name="Picture 8"/>
          <p:cNvPicPr>
            <a:picLocks noChangeAspect="1"/>
          </p:cNvPicPr>
          <p:nvPr/>
        </p:nvPicPr>
        <p:blipFill>
          <a:blip r:embed="rId2"/>
          <a:stretch>
            <a:fillRect/>
          </a:stretch>
        </p:blipFill>
        <p:spPr>
          <a:xfrm>
            <a:off x="76200" y="1219200"/>
            <a:ext cx="7924800" cy="5257800"/>
          </a:xfrm>
          <a:prstGeom prst="rect">
            <a:avLst/>
          </a:prstGeom>
        </p:spPr>
      </p:pic>
      <p:sp>
        <p:nvSpPr>
          <p:cNvPr id="10" name="TextBox 9"/>
          <p:cNvSpPr txBox="1"/>
          <p:nvPr/>
        </p:nvSpPr>
        <p:spPr>
          <a:xfrm>
            <a:off x="76200" y="1202575"/>
            <a:ext cx="4305993" cy="1292662"/>
          </a:xfrm>
          <a:prstGeom prst="rect">
            <a:avLst/>
          </a:prstGeom>
          <a:solidFill>
            <a:schemeClr val="accent2"/>
          </a:solidFill>
          <a:effectLst>
            <a:outerShdw blurRad="50800" dist="38100" algn="l" rotWithShape="0">
              <a:prstClr val="black">
                <a:alpha val="40000"/>
              </a:prstClr>
            </a:outerShdw>
          </a:effectLst>
        </p:spPr>
        <p:txBody>
          <a:bodyPr wrap="square" tIns="91440" bIns="91440" rtlCol="0">
            <a:spAutoFit/>
          </a:bodyPr>
          <a:lstStyle/>
          <a:p>
            <a:pPr>
              <a:spcBef>
                <a:spcPts val="1200"/>
              </a:spcBef>
            </a:pPr>
            <a:r>
              <a:rPr lang="en-US" sz="2400" dirty="0">
                <a:solidFill>
                  <a:schemeClr val="bg1"/>
                </a:solidFill>
              </a:rPr>
              <a:t>14 Major Centers/Facilities</a:t>
            </a:r>
          </a:p>
          <a:p>
            <a:r>
              <a:rPr lang="en-US" sz="2400" dirty="0">
                <a:solidFill>
                  <a:schemeClr val="bg1"/>
                </a:solidFill>
              </a:rPr>
              <a:t>~17,000 Civil Service Employees</a:t>
            </a:r>
          </a:p>
          <a:p>
            <a:pPr>
              <a:spcAft>
                <a:spcPts val="1200"/>
              </a:spcAft>
            </a:pPr>
            <a:r>
              <a:rPr lang="en-US" sz="2400" dirty="0">
                <a:solidFill>
                  <a:schemeClr val="bg1"/>
                </a:solidFill>
              </a:rPr>
              <a:t>~40,000 Contract Employees</a:t>
            </a:r>
          </a:p>
        </p:txBody>
      </p:sp>
      <p:sp>
        <p:nvSpPr>
          <p:cNvPr id="4" name="Oval 3"/>
          <p:cNvSpPr/>
          <p:nvPr/>
        </p:nvSpPr>
        <p:spPr>
          <a:xfrm>
            <a:off x="6310180" y="3657600"/>
            <a:ext cx="304800" cy="30480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499650" y="4038600"/>
            <a:ext cx="1295400" cy="4572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73C7F037-4421-4D40-AE02-1298C6919161}"/>
              </a:ext>
            </a:extLst>
          </p:cNvPr>
          <p:cNvSpPr txBox="1"/>
          <p:nvPr/>
        </p:nvSpPr>
        <p:spPr>
          <a:xfrm>
            <a:off x="4648200" y="6054025"/>
            <a:ext cx="3352800" cy="646331"/>
          </a:xfrm>
          <a:prstGeom prst="rect">
            <a:avLst/>
          </a:prstGeom>
          <a:solidFill>
            <a:schemeClr val="accent2"/>
          </a:solid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NASA Langley was the first center, established 1917!</a:t>
            </a:r>
          </a:p>
        </p:txBody>
      </p:sp>
      <p:sp>
        <p:nvSpPr>
          <p:cNvPr id="6" name="TextBox 5">
            <a:extLst>
              <a:ext uri="{FF2B5EF4-FFF2-40B4-BE49-F238E27FC236}">
                <a16:creationId xmlns:a16="http://schemas.microsoft.com/office/drawing/2014/main" id="{63A30F91-302E-4E41-8CE5-8063354EC72B}"/>
              </a:ext>
            </a:extLst>
          </p:cNvPr>
          <p:cNvSpPr txBox="1"/>
          <p:nvPr/>
        </p:nvSpPr>
        <p:spPr>
          <a:xfrm>
            <a:off x="-12551" y="5657671"/>
            <a:ext cx="2667000" cy="1200329"/>
          </a:xfrm>
          <a:prstGeom prst="rect">
            <a:avLst/>
          </a:prstGeom>
          <a:solidFill>
            <a:schemeClr val="accent2"/>
          </a:solidFill>
        </p:spPr>
        <p:txBody>
          <a:bodyPr wrap="square" rtlCol="0">
            <a:spAutoFit/>
          </a:bodyPr>
          <a:lstStyle/>
          <a:p>
            <a:pPr marL="285750" indent="-285750">
              <a:buFont typeface="Arial" panose="020B0604020202020204" pitchFamily="34" charset="0"/>
              <a:buChar char="•"/>
            </a:pPr>
            <a:r>
              <a:rPr lang="en-US" dirty="0">
                <a:solidFill>
                  <a:schemeClr val="bg1"/>
                </a:solidFill>
              </a:rPr>
              <a:t>Research Center</a:t>
            </a:r>
          </a:p>
          <a:p>
            <a:pPr marL="285750" indent="-285750">
              <a:buFont typeface="Arial" panose="020B0604020202020204" pitchFamily="34" charset="0"/>
              <a:buChar char="•"/>
            </a:pPr>
            <a:r>
              <a:rPr lang="en-US" dirty="0">
                <a:solidFill>
                  <a:srgbClr val="FF0000"/>
                </a:solidFill>
              </a:rPr>
              <a:t>Spaceflight center</a:t>
            </a:r>
          </a:p>
          <a:p>
            <a:pPr marL="285750" indent="-285750">
              <a:buFont typeface="Arial" panose="020B0604020202020204" pitchFamily="34" charset="0"/>
              <a:buChar char="•"/>
            </a:pPr>
            <a:r>
              <a:rPr lang="en-US" dirty="0">
                <a:solidFill>
                  <a:srgbClr val="00B050"/>
                </a:solidFill>
              </a:rPr>
              <a:t>Test Facility/plan</a:t>
            </a:r>
          </a:p>
          <a:p>
            <a:pPr marL="285750" indent="-285750">
              <a:buFont typeface="Arial" panose="020B0604020202020204" pitchFamily="34" charset="0"/>
              <a:buChar char="•"/>
            </a:pPr>
            <a:r>
              <a:rPr lang="en-US" dirty="0">
                <a:solidFill>
                  <a:srgbClr val="0070C0"/>
                </a:solidFill>
              </a:rPr>
              <a:t>Other</a:t>
            </a:r>
          </a:p>
        </p:txBody>
      </p:sp>
      <p:sp>
        <p:nvSpPr>
          <p:cNvPr id="8" name="TextBox 7">
            <a:extLst>
              <a:ext uri="{FF2B5EF4-FFF2-40B4-BE49-F238E27FC236}">
                <a16:creationId xmlns:a16="http://schemas.microsoft.com/office/drawing/2014/main" id="{D92CF524-7373-0F46-8F4F-96DBD99AD2D5}"/>
              </a:ext>
            </a:extLst>
          </p:cNvPr>
          <p:cNvSpPr txBox="1"/>
          <p:nvPr/>
        </p:nvSpPr>
        <p:spPr>
          <a:xfrm>
            <a:off x="139700" y="3646311"/>
            <a:ext cx="850900" cy="707886"/>
          </a:xfrm>
          <a:prstGeom prst="rect">
            <a:avLst/>
          </a:prstGeom>
          <a:solidFill>
            <a:schemeClr val="tx1"/>
          </a:solidFill>
        </p:spPr>
        <p:txBody>
          <a:bodyPr wrap="square" rtlCol="0">
            <a:spAutoFit/>
          </a:bodyPr>
          <a:lstStyle/>
          <a:p>
            <a:r>
              <a:rPr lang="en-US" sz="1000" b="1" dirty="0">
                <a:solidFill>
                  <a:schemeClr val="bg1"/>
                </a:solidFill>
              </a:rPr>
              <a:t>Armstrong Flight Research Center</a:t>
            </a:r>
          </a:p>
        </p:txBody>
      </p:sp>
    </p:spTree>
    <p:extLst>
      <p:ext uri="{BB962C8B-B14F-4D97-AF65-F5344CB8AC3E}">
        <p14:creationId xmlns:p14="http://schemas.microsoft.com/office/powerpoint/2010/main" val="38209958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Aeronautics &amp; Space Administration</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8786" y="1386840"/>
            <a:ext cx="8322108" cy="4966923"/>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1236345"/>
            <a:ext cx="4344580" cy="2192655"/>
          </a:xfrm>
          <a:prstGeom prst="rect">
            <a:avLst/>
          </a:prstGeom>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l="-207"/>
          <a:stretch/>
        </p:blipFill>
        <p:spPr>
          <a:xfrm>
            <a:off x="228600" y="3825240"/>
            <a:ext cx="3671463" cy="2884872"/>
          </a:xfrm>
          <a:prstGeom prst="rect">
            <a:avLst/>
          </a:prstGeom>
        </p:spPr>
      </p:pic>
      <p:sp>
        <p:nvSpPr>
          <p:cNvPr id="11" name="TextBox 10">
            <a:hlinkClick r:id="rId5" action="ppaction://hlinkfile"/>
          </p:cNvPr>
          <p:cNvSpPr txBox="1"/>
          <p:nvPr/>
        </p:nvSpPr>
        <p:spPr>
          <a:xfrm>
            <a:off x="3800474" y="5639774"/>
            <a:ext cx="459105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uLnTx/>
                <a:uFillTx/>
                <a:latin typeface="Corbel"/>
                <a:ea typeface="+mn-ea"/>
                <a:cs typeface="+mn-cs"/>
              </a:rPr>
              <a:t>Human Exploration</a:t>
            </a:r>
          </a:p>
        </p:txBody>
      </p:sp>
      <p:sp>
        <p:nvSpPr>
          <p:cNvPr id="12" name="Rectangle 11"/>
          <p:cNvSpPr/>
          <p:nvPr/>
        </p:nvSpPr>
        <p:spPr>
          <a:xfrm>
            <a:off x="3048000" y="1386840"/>
            <a:ext cx="6096000" cy="92333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orbel"/>
                <a:ea typeface="+mn-ea"/>
                <a:cs typeface="+mn-cs"/>
              </a:rPr>
              <a:t>Space Launch System (SLS)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orbel"/>
                <a:ea typeface="+mn-ea"/>
                <a:cs typeface="+mn-cs"/>
              </a:rPr>
              <a:t>Beyond LEO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orbel"/>
                <a:ea typeface="+mn-ea"/>
                <a:cs typeface="+mn-cs"/>
              </a:rPr>
              <a:t>Asteroid, Mars</a:t>
            </a:r>
          </a:p>
        </p:txBody>
      </p:sp>
      <p:sp>
        <p:nvSpPr>
          <p:cNvPr id="14" name="Rectangle 13"/>
          <p:cNvSpPr/>
          <p:nvPr/>
        </p:nvSpPr>
        <p:spPr>
          <a:xfrm>
            <a:off x="1320337" y="3059668"/>
            <a:ext cx="345532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orbel"/>
                <a:ea typeface="+mn-ea"/>
                <a:cs typeface="+mn-cs"/>
              </a:rPr>
              <a:t>Human Habitation of Mars</a:t>
            </a:r>
          </a:p>
        </p:txBody>
      </p:sp>
      <p:sp>
        <p:nvSpPr>
          <p:cNvPr id="15" name="Rectangle 14"/>
          <p:cNvSpPr/>
          <p:nvPr/>
        </p:nvSpPr>
        <p:spPr>
          <a:xfrm>
            <a:off x="688630" y="6359180"/>
            <a:ext cx="345532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orbel"/>
                <a:ea typeface="+mn-ea"/>
                <a:cs typeface="+mn-cs"/>
              </a:rPr>
              <a:t>Long-Duration Space Habits</a:t>
            </a:r>
          </a:p>
        </p:txBody>
      </p:sp>
      <p:pic>
        <p:nvPicPr>
          <p:cNvPr id="16" name="Picture 15"/>
          <p:cNvPicPr>
            <a:picLocks noChangeAspect="1"/>
          </p:cNvPicPr>
          <p:nvPr/>
        </p:nvPicPr>
        <p:blipFill rotWithShape="1">
          <a:blip r:embed="rId6"/>
          <a:srcRect l="33964"/>
          <a:stretch/>
        </p:blipFill>
        <p:spPr>
          <a:xfrm>
            <a:off x="7594951" y="1156053"/>
            <a:ext cx="4489884" cy="2153090"/>
          </a:xfrm>
          <a:prstGeom prst="rect">
            <a:avLst/>
          </a:prstGeom>
        </p:spPr>
      </p:pic>
      <p:sp>
        <p:nvSpPr>
          <p:cNvPr id="17" name="TextBox 16"/>
          <p:cNvSpPr txBox="1"/>
          <p:nvPr/>
        </p:nvSpPr>
        <p:spPr>
          <a:xfrm>
            <a:off x="7778750" y="1372701"/>
            <a:ext cx="1438147" cy="646331"/>
          </a:xfrm>
          <a:prstGeom prst="rect">
            <a:avLst/>
          </a:prstGeom>
        </p:spPr>
        <p:txBody>
          <a:bodyPr wrap="square">
            <a:spAutoFit/>
          </a:bodyPr>
          <a:lstStyle>
            <a:defPPr>
              <a:defRPr lang="en-US"/>
            </a:defPPr>
            <a:lvl1pPr algn="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orbel"/>
                <a:ea typeface="+mn-ea"/>
                <a:cs typeface="+mn-cs"/>
              </a:rPr>
              <a:t>Commercial Crew to ISS</a:t>
            </a:r>
          </a:p>
        </p:txBody>
      </p:sp>
      <p:pic>
        <p:nvPicPr>
          <p:cNvPr id="19" name="Pictur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68277" y="3852197"/>
            <a:ext cx="3774611" cy="2830958"/>
          </a:xfrm>
          <a:prstGeom prst="rect">
            <a:avLst/>
          </a:prstGeom>
        </p:spPr>
      </p:pic>
      <p:sp>
        <p:nvSpPr>
          <p:cNvPr id="20" name="Rectangle 19"/>
          <p:cNvSpPr/>
          <p:nvPr/>
        </p:nvSpPr>
        <p:spPr>
          <a:xfrm>
            <a:off x="7904018" y="3852197"/>
            <a:ext cx="3455325" cy="369332"/>
          </a:xfrm>
          <a:prstGeom prst="rect">
            <a:avLst/>
          </a:prstGeom>
          <a:solidFill>
            <a:schemeClr val="tx2"/>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orbel"/>
                <a:ea typeface="+mn-ea"/>
                <a:cs typeface="+mn-cs"/>
              </a:rPr>
              <a:t>International Space Station</a:t>
            </a:r>
          </a:p>
        </p:txBody>
      </p:sp>
    </p:spTree>
    <p:extLst>
      <p:ext uri="{BB962C8B-B14F-4D97-AF65-F5344CB8AC3E}">
        <p14:creationId xmlns:p14="http://schemas.microsoft.com/office/powerpoint/2010/main" val="594879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Aeronautics and Space Administration</a:t>
            </a:r>
          </a:p>
        </p:txBody>
      </p:sp>
      <p:pic>
        <p:nvPicPr>
          <p:cNvPr id="4" name="Picture 3"/>
          <p:cNvPicPr>
            <a:picLocks noChangeAspect="1"/>
          </p:cNvPicPr>
          <p:nvPr/>
        </p:nvPicPr>
        <p:blipFill>
          <a:blip r:embed="rId2"/>
          <a:stretch>
            <a:fillRect/>
          </a:stretch>
        </p:blipFill>
        <p:spPr>
          <a:xfrm>
            <a:off x="4115763" y="990600"/>
            <a:ext cx="3701143" cy="2659225"/>
          </a:xfrm>
          <a:prstGeom prst="rect">
            <a:avLst/>
          </a:prstGeom>
          <a:ln w="3175">
            <a:solidFill>
              <a:schemeClr val="tx1"/>
            </a:solidFill>
          </a:ln>
        </p:spPr>
      </p:pic>
      <p:sp>
        <p:nvSpPr>
          <p:cNvPr id="5" name="TextBox 4"/>
          <p:cNvSpPr txBox="1"/>
          <p:nvPr/>
        </p:nvSpPr>
        <p:spPr>
          <a:xfrm>
            <a:off x="4191000" y="1145607"/>
            <a:ext cx="21037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orbel"/>
                <a:ea typeface="+mn-ea"/>
                <a:cs typeface="+mn-cs"/>
              </a:rPr>
              <a:t>In-space Fabrication</a:t>
            </a:r>
          </a:p>
        </p:txBody>
      </p:sp>
      <p:pic>
        <p:nvPicPr>
          <p:cNvPr id="7" name="Picture 6"/>
          <p:cNvPicPr>
            <a:picLocks noChangeAspect="1"/>
          </p:cNvPicPr>
          <p:nvPr/>
        </p:nvPicPr>
        <p:blipFill>
          <a:blip r:embed="rId3"/>
          <a:stretch>
            <a:fillRect/>
          </a:stretch>
        </p:blipFill>
        <p:spPr>
          <a:xfrm>
            <a:off x="8086369" y="1227660"/>
            <a:ext cx="3700780" cy="2779888"/>
          </a:xfrm>
          <a:prstGeom prst="rect">
            <a:avLst/>
          </a:prstGeom>
          <a:ln w="3175">
            <a:solidFill>
              <a:schemeClr val="tx1"/>
            </a:solidFill>
          </a:ln>
        </p:spPr>
      </p:pic>
      <p:sp>
        <p:nvSpPr>
          <p:cNvPr id="8" name="TextBox 7"/>
          <p:cNvSpPr txBox="1"/>
          <p:nvPr/>
        </p:nvSpPr>
        <p:spPr>
          <a:xfrm>
            <a:off x="9401677" y="1262930"/>
            <a:ext cx="22532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orbel"/>
                <a:ea typeface="+mn-ea"/>
                <a:cs typeface="+mn-cs"/>
              </a:rPr>
              <a:t>Inflatable Re-entry</a:t>
            </a:r>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t="-2243" b="2243"/>
          <a:stretch/>
        </p:blipFill>
        <p:spPr>
          <a:xfrm>
            <a:off x="102860" y="1262930"/>
            <a:ext cx="3517460" cy="2660904"/>
          </a:xfrm>
          <a:prstGeom prst="rect">
            <a:avLst/>
          </a:prstGeom>
          <a:ln w="6350">
            <a:solidFill>
              <a:schemeClr val="tx1"/>
            </a:solidFill>
          </a:ln>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800" y="3742885"/>
            <a:ext cx="10058400" cy="3094892"/>
          </a:xfrm>
          <a:prstGeom prst="rect">
            <a:avLst/>
          </a:prstGeom>
        </p:spPr>
      </p:pic>
      <p:sp>
        <p:nvSpPr>
          <p:cNvPr id="14" name="TextBox 13"/>
          <p:cNvSpPr txBox="1"/>
          <p:nvPr/>
        </p:nvSpPr>
        <p:spPr>
          <a:xfrm>
            <a:off x="1455557" y="1334429"/>
            <a:ext cx="21037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orbel"/>
                <a:ea typeface="+mn-ea"/>
                <a:cs typeface="+mn-cs"/>
              </a:rPr>
              <a:t>In-space Assembly</a:t>
            </a:r>
          </a:p>
        </p:txBody>
      </p:sp>
      <p:sp>
        <p:nvSpPr>
          <p:cNvPr id="13" name="TextBox 12">
            <a:hlinkClick r:id="rId6" action="ppaction://hlinkfile"/>
          </p:cNvPr>
          <p:cNvSpPr txBox="1"/>
          <p:nvPr/>
        </p:nvSpPr>
        <p:spPr>
          <a:xfrm>
            <a:off x="3825847" y="6186892"/>
            <a:ext cx="454030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uLnTx/>
                <a:uFillTx/>
                <a:latin typeface="Corbel"/>
                <a:ea typeface="+mn-ea"/>
                <a:cs typeface="+mn-cs"/>
              </a:rPr>
              <a:t>Space Technology</a:t>
            </a:r>
          </a:p>
        </p:txBody>
      </p:sp>
    </p:spTree>
    <p:extLst>
      <p:ext uri="{BB962C8B-B14F-4D97-AF65-F5344CB8AC3E}">
        <p14:creationId xmlns:p14="http://schemas.microsoft.com/office/powerpoint/2010/main" val="25710571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Aeronautics &amp; Space Administration</a:t>
            </a:r>
          </a:p>
        </p:txBody>
      </p:sp>
      <p:pic>
        <p:nvPicPr>
          <p:cNvPr id="3" name="Picture 2"/>
          <p:cNvPicPr>
            <a:picLocks noChangeAspect="1"/>
          </p:cNvPicPr>
          <p:nvPr/>
        </p:nvPicPr>
        <p:blipFill rotWithShape="1">
          <a:blip r:embed="rId2"/>
          <a:srcRect l="10547" t="26617" r="11840" b="7031"/>
          <a:stretch/>
        </p:blipFill>
        <p:spPr>
          <a:xfrm>
            <a:off x="241111" y="1213244"/>
            <a:ext cx="11709778" cy="563110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0854" y="2102438"/>
            <a:ext cx="2875280" cy="2156460"/>
          </a:xfrm>
          <a:prstGeom prst="rect">
            <a:avLst/>
          </a:prstGeom>
        </p:spPr>
      </p:pic>
      <p:sp>
        <p:nvSpPr>
          <p:cNvPr id="5" name="Rectangle 4"/>
          <p:cNvSpPr/>
          <p:nvPr/>
        </p:nvSpPr>
        <p:spPr>
          <a:xfrm>
            <a:off x="4810831" y="2102438"/>
            <a:ext cx="345532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orbel"/>
                <a:ea typeface="+mn-ea"/>
                <a:cs typeface="+mn-cs"/>
              </a:rPr>
              <a:t>Robotic Exploration of Mars</a:t>
            </a: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b="13456"/>
          <a:stretch/>
        </p:blipFill>
        <p:spPr>
          <a:xfrm>
            <a:off x="1801390" y="1269523"/>
            <a:ext cx="2122464" cy="2159477"/>
          </a:xfrm>
          <a:prstGeom prst="rect">
            <a:avLst/>
          </a:prstGeom>
        </p:spPr>
      </p:pic>
      <p:sp>
        <p:nvSpPr>
          <p:cNvPr id="8" name="Rectangle 7"/>
          <p:cNvSpPr/>
          <p:nvPr/>
        </p:nvSpPr>
        <p:spPr>
          <a:xfrm>
            <a:off x="1224674" y="3427097"/>
            <a:ext cx="3455325"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orbel"/>
                <a:ea typeface="+mn-ea"/>
                <a:cs typeface="+mn-cs"/>
              </a:rPr>
              <a:t>Artic Ozone Hole</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95604" y="3147701"/>
            <a:ext cx="2980592" cy="2038725"/>
          </a:xfrm>
          <a:prstGeom prst="rect">
            <a:avLst/>
          </a:prstGeom>
        </p:spPr>
      </p:pic>
      <p:sp>
        <p:nvSpPr>
          <p:cNvPr id="11" name="TextBox 10"/>
          <p:cNvSpPr txBox="1"/>
          <p:nvPr/>
        </p:nvSpPr>
        <p:spPr>
          <a:xfrm>
            <a:off x="4440069" y="1066800"/>
            <a:ext cx="324372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00"/>
                </a:solidFill>
                <a:effectLst/>
                <a:uLnTx/>
                <a:uFillTx/>
                <a:latin typeface="Corbel"/>
                <a:ea typeface="+mn-ea"/>
                <a:cs typeface="+mn-cs"/>
              </a:rPr>
              <a:t>Science</a:t>
            </a:r>
          </a:p>
        </p:txBody>
      </p:sp>
      <p:cxnSp>
        <p:nvCxnSpPr>
          <p:cNvPr id="12" name="Straight Connector 11"/>
          <p:cNvCxnSpPr/>
          <p:nvPr/>
        </p:nvCxnSpPr>
        <p:spPr>
          <a:xfrm>
            <a:off x="4126938" y="1213244"/>
            <a:ext cx="8092" cy="5644756"/>
          </a:xfrm>
          <a:prstGeom prst="line">
            <a:avLst/>
          </a:prstGeom>
          <a:ln w="2286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8108388" y="1213244"/>
            <a:ext cx="8092" cy="5644756"/>
          </a:xfrm>
          <a:prstGeom prst="line">
            <a:avLst/>
          </a:prstGeom>
          <a:ln w="2286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8248734" y="5186426"/>
            <a:ext cx="3455325"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FFFFFF"/>
                </a:solidFill>
                <a:effectLst/>
                <a:uLnTx/>
                <a:uFillTx/>
                <a:latin typeface="Corbel"/>
                <a:ea typeface="+mn-ea"/>
                <a:cs typeface="+mn-cs"/>
              </a:rPr>
              <a:t>Kepler</a:t>
            </a:r>
            <a:r>
              <a:rPr kumimoji="0" lang="en-US" sz="1800" b="0" i="0" u="none" strike="noStrike" kern="1200" cap="none" spc="0" normalizeH="0" baseline="0" noProof="0" dirty="0">
                <a:ln>
                  <a:noFill/>
                </a:ln>
                <a:solidFill>
                  <a:srgbClr val="FFFFFF"/>
                </a:solidFill>
                <a:effectLst/>
                <a:uLnTx/>
                <a:uFillTx/>
                <a:latin typeface="Corbel"/>
                <a:ea typeface="+mn-ea"/>
                <a:cs typeface="+mn-cs"/>
              </a:rPr>
              <a:t> Spacecraft</a:t>
            </a:r>
          </a:p>
          <a:p>
            <a:pPr lvl="0" algn="ctr">
              <a:defRPr/>
            </a:pPr>
            <a:r>
              <a:rPr lang="en-US" dirty="0">
                <a:solidFill>
                  <a:srgbClr val="FFFFFF"/>
                </a:solidFill>
              </a:rPr>
              <a:t>more than 2,600 planet discoveries from outside our solar </a:t>
            </a:r>
            <a:endParaRPr kumimoji="0" lang="en-US" sz="1800" b="0" i="0" u="none" strike="noStrike" kern="1200" cap="none" spc="0" normalizeH="0" baseline="0" noProof="0" dirty="0">
              <a:ln>
                <a:noFill/>
              </a:ln>
              <a:solidFill>
                <a:srgbClr val="FFFFFF"/>
              </a:solidFill>
              <a:effectLst/>
              <a:uLnTx/>
              <a:uFillTx/>
              <a:latin typeface="Corbel"/>
              <a:ea typeface="+mn-ea"/>
              <a:cs typeface="+mn-cs"/>
            </a:endParaRPr>
          </a:p>
        </p:txBody>
      </p:sp>
    </p:spTree>
    <p:extLst>
      <p:ext uri="{BB962C8B-B14F-4D97-AF65-F5344CB8AC3E}">
        <p14:creationId xmlns:p14="http://schemas.microsoft.com/office/powerpoint/2010/main" val="2549135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Aeronautics &amp; Space Administration</a:t>
            </a:r>
          </a:p>
        </p:txBody>
      </p:sp>
      <p:pic>
        <p:nvPicPr>
          <p:cNvPr id="3" name="Picture 2">
            <a:hlinkClick r:id="rId2" action="ppaction://hlinkfile"/>
          </p:cNvPr>
          <p:cNvPicPr>
            <a:picLocks noChangeAspect="1"/>
          </p:cNvPicPr>
          <p:nvPr/>
        </p:nvPicPr>
        <p:blipFill>
          <a:blip r:embed="rId3">
            <a:lum bright="-10000" contrast="5000"/>
          </a:blip>
          <a:stretch>
            <a:fillRect/>
          </a:stretch>
        </p:blipFill>
        <p:spPr>
          <a:xfrm>
            <a:off x="1060441" y="1092162"/>
            <a:ext cx="10415222" cy="5182363"/>
          </a:xfrm>
          <a:prstGeom prst="rect">
            <a:avLst/>
          </a:prstGeom>
          <a:effectLst>
            <a:softEdge rad="63500"/>
          </a:effec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613" y="950149"/>
            <a:ext cx="2860842" cy="2145632"/>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6649" y="1029276"/>
            <a:ext cx="2454824" cy="2565292"/>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90681" y="4781006"/>
            <a:ext cx="3543751" cy="1946365"/>
          </a:xfrm>
          <a:prstGeom prst="rect">
            <a:avLst/>
          </a:prstGeom>
        </p:spPr>
      </p:pic>
      <p:sp>
        <p:nvSpPr>
          <p:cNvPr id="19" name="TextBox 18"/>
          <p:cNvSpPr txBox="1"/>
          <p:nvPr/>
        </p:nvSpPr>
        <p:spPr>
          <a:xfrm>
            <a:off x="64869" y="2551012"/>
            <a:ext cx="4406899" cy="646331"/>
          </a:xfrm>
          <a:prstGeom prst="rect">
            <a:avLst/>
          </a:prstGeom>
          <a:noFill/>
        </p:spPr>
        <p:txBody>
          <a:bodyPr wrap="square" rtlCol="0">
            <a:spAutoFit/>
          </a:bodyPr>
          <a:lstStyle/>
          <a:p>
            <a:r>
              <a:rPr lang="en-US" dirty="0"/>
              <a:t>Transition to low-carbon </a:t>
            </a:r>
          </a:p>
          <a:p>
            <a:r>
              <a:rPr lang="en-US" dirty="0"/>
              <a:t>propulsion</a:t>
            </a:r>
          </a:p>
        </p:txBody>
      </p:sp>
      <p:sp>
        <p:nvSpPr>
          <p:cNvPr id="20" name="TextBox 19"/>
          <p:cNvSpPr txBox="1"/>
          <p:nvPr/>
        </p:nvSpPr>
        <p:spPr>
          <a:xfrm>
            <a:off x="8813245" y="6081040"/>
            <a:ext cx="3178228" cy="646331"/>
          </a:xfrm>
          <a:prstGeom prst="rect">
            <a:avLst/>
          </a:prstGeom>
          <a:noFill/>
        </p:spPr>
        <p:txBody>
          <a:bodyPr wrap="square" rtlCol="0">
            <a:spAutoFit/>
          </a:bodyPr>
          <a:lstStyle/>
          <a:p>
            <a:pPr algn="ctr"/>
            <a:r>
              <a:rPr lang="en-US" dirty="0"/>
              <a:t>Safe, efficient growth in global operations </a:t>
            </a:r>
          </a:p>
        </p:txBody>
      </p:sp>
      <p:sp>
        <p:nvSpPr>
          <p:cNvPr id="21" name="TextBox 20"/>
          <p:cNvSpPr txBox="1"/>
          <p:nvPr/>
        </p:nvSpPr>
        <p:spPr>
          <a:xfrm>
            <a:off x="7567747" y="1104966"/>
            <a:ext cx="2668947" cy="646331"/>
          </a:xfrm>
          <a:prstGeom prst="rect">
            <a:avLst/>
          </a:prstGeom>
          <a:noFill/>
        </p:spPr>
        <p:txBody>
          <a:bodyPr wrap="square" rtlCol="0">
            <a:spAutoFit/>
          </a:bodyPr>
          <a:lstStyle/>
          <a:p>
            <a:pPr algn="ctr"/>
            <a:r>
              <a:rPr lang="en-US" dirty="0">
                <a:solidFill>
                  <a:schemeClr val="bg1"/>
                </a:solidFill>
              </a:rPr>
              <a:t>Ultra-efficient commercial vehicles</a:t>
            </a:r>
          </a:p>
        </p:txBody>
      </p:sp>
      <p:pic>
        <p:nvPicPr>
          <p:cNvPr id="22" name="Picture 21"/>
          <p:cNvPicPr>
            <a:picLocks noChangeAspect="1"/>
          </p:cNvPicPr>
          <p:nvPr/>
        </p:nvPicPr>
        <p:blipFill>
          <a:blip r:embed="rId7"/>
          <a:stretch>
            <a:fillRect/>
          </a:stretch>
        </p:blipFill>
        <p:spPr>
          <a:xfrm>
            <a:off x="172583" y="4730445"/>
            <a:ext cx="2745826" cy="2042160"/>
          </a:xfrm>
          <a:prstGeom prst="rect">
            <a:avLst/>
          </a:prstGeom>
        </p:spPr>
      </p:pic>
      <p:sp>
        <p:nvSpPr>
          <p:cNvPr id="23" name="TextBox 22"/>
          <p:cNvSpPr txBox="1"/>
          <p:nvPr/>
        </p:nvSpPr>
        <p:spPr>
          <a:xfrm>
            <a:off x="383967" y="4730445"/>
            <a:ext cx="2253216" cy="369332"/>
          </a:xfrm>
          <a:prstGeom prst="rect">
            <a:avLst/>
          </a:prstGeom>
          <a:noFill/>
        </p:spPr>
        <p:txBody>
          <a:bodyPr wrap="square" rtlCol="0">
            <a:spAutoFit/>
          </a:bodyPr>
          <a:lstStyle/>
          <a:p>
            <a:r>
              <a:rPr lang="en-US" b="1" dirty="0">
                <a:solidFill>
                  <a:schemeClr val="bg1"/>
                </a:solidFill>
              </a:rPr>
              <a:t>Personal Air Vehicles</a:t>
            </a:r>
          </a:p>
        </p:txBody>
      </p:sp>
    </p:spTree>
    <p:extLst>
      <p:ext uri="{BB962C8B-B14F-4D97-AF65-F5344CB8AC3E}">
        <p14:creationId xmlns:p14="http://schemas.microsoft.com/office/powerpoint/2010/main" val="3540694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Nondestructive Evaluation Sciences Branch</a:t>
            </a:r>
          </a:p>
        </p:txBody>
      </p:sp>
      <p:graphicFrame>
        <p:nvGraphicFramePr>
          <p:cNvPr id="3" name="Diagram 2"/>
          <p:cNvGraphicFramePr/>
          <p:nvPr>
            <p:extLst>
              <p:ext uri="{D42A27DB-BD31-4B8C-83A1-F6EECF244321}">
                <p14:modId xmlns:p14="http://schemas.microsoft.com/office/powerpoint/2010/main" val="3422659034"/>
              </p:ext>
            </p:extLst>
          </p:nvPr>
        </p:nvGraphicFramePr>
        <p:xfrm>
          <a:off x="-1147864" y="1050587"/>
          <a:ext cx="8629515" cy="57103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6342434" y="990600"/>
            <a:ext cx="5369668" cy="5940088"/>
          </a:xfrm>
          <a:prstGeom prst="rect">
            <a:avLst/>
          </a:prstGeom>
          <a:solidFill>
            <a:schemeClr val="accent1">
              <a:lumMod val="50000"/>
            </a:schemeClr>
          </a:solidFill>
          <a:effectLst>
            <a:softEdge rad="31750"/>
          </a:effectLst>
          <a:scene3d>
            <a:camera prst="orthographicFront"/>
            <a:lightRig rig="threePt" dir="t"/>
          </a:scene3d>
          <a:sp3d>
            <a:bevelT/>
          </a:sp3d>
        </p:spPr>
        <p:txBody>
          <a:bodyPr wrap="square" rtlCol="0">
            <a:spAutoFit/>
          </a:bodyPr>
          <a:lstStyle/>
          <a:p>
            <a:pPr marL="285750" indent="-285750" fontAlgn="t">
              <a:buFont typeface="Arial" panose="020B0604020202020204" pitchFamily="34" charset="0"/>
              <a:buChar char="•"/>
            </a:pPr>
            <a:r>
              <a:rPr lang="en-US" b="1" dirty="0">
                <a:solidFill>
                  <a:srgbClr val="FF0000"/>
                </a:solidFill>
              </a:rPr>
              <a:t>Advanced Nondestructive Evaluation (NDE) Solutions</a:t>
            </a:r>
            <a:endParaRPr lang="en-US" dirty="0">
              <a:solidFill>
                <a:srgbClr val="FF0000"/>
              </a:solidFill>
            </a:endParaRPr>
          </a:p>
          <a:p>
            <a:pPr lvl="1" fontAlgn="t">
              <a:spcAft>
                <a:spcPts val="600"/>
              </a:spcAft>
            </a:pPr>
            <a:r>
              <a:rPr lang="en-US" dirty="0"/>
              <a:t>Development of unique solutions using state-of-the-art NDE technologies such as Eddy Current, Ultrasound, Thermography and X-ray CT</a:t>
            </a:r>
          </a:p>
          <a:p>
            <a:pPr marL="285750" indent="-285750" fontAlgn="t">
              <a:buFont typeface="Arial" panose="020B0604020202020204" pitchFamily="34" charset="0"/>
              <a:buChar char="•"/>
            </a:pPr>
            <a:r>
              <a:rPr lang="en-US" b="1" dirty="0">
                <a:solidFill>
                  <a:srgbClr val="FFC000"/>
                </a:solidFill>
              </a:rPr>
              <a:t>Emerging NDE Technologies</a:t>
            </a:r>
          </a:p>
          <a:p>
            <a:pPr lvl="1" fontAlgn="t">
              <a:spcAft>
                <a:spcPts val="600"/>
              </a:spcAft>
            </a:pPr>
            <a:r>
              <a:rPr lang="en-US" dirty="0"/>
              <a:t>Development of unique NDE technologies such as Terahertz, </a:t>
            </a:r>
            <a:r>
              <a:rPr lang="en-US" dirty="0" err="1"/>
              <a:t>wavefield</a:t>
            </a:r>
            <a:r>
              <a:rPr lang="en-US" dirty="0"/>
              <a:t> imaging, nonlinear ultrasound, Raman spectroscopy</a:t>
            </a:r>
          </a:p>
          <a:p>
            <a:pPr marL="285750" indent="-285750" fontAlgn="t">
              <a:buFont typeface="Arial" panose="020B0604020202020204" pitchFamily="34" charset="0"/>
              <a:buChar char="•"/>
            </a:pPr>
            <a:r>
              <a:rPr lang="en-US" b="1" dirty="0">
                <a:solidFill>
                  <a:srgbClr val="92D050"/>
                </a:solidFill>
              </a:rPr>
              <a:t>Physics-Based Modeling</a:t>
            </a:r>
            <a:endParaRPr lang="en-US" dirty="0">
              <a:solidFill>
                <a:srgbClr val="92D050"/>
              </a:solidFill>
            </a:endParaRPr>
          </a:p>
          <a:p>
            <a:pPr lvl="1" fontAlgn="t">
              <a:spcAft>
                <a:spcPts val="600"/>
              </a:spcAft>
            </a:pPr>
            <a:r>
              <a:rPr lang="en-US" dirty="0"/>
              <a:t>Development of both computational and analytic models</a:t>
            </a:r>
          </a:p>
          <a:p>
            <a:pPr marL="285750" indent="-285750" fontAlgn="t">
              <a:buFont typeface="Arial" panose="020B0604020202020204" pitchFamily="34" charset="0"/>
              <a:buChar char="•"/>
            </a:pPr>
            <a:r>
              <a:rPr lang="en-US" b="1" dirty="0">
                <a:solidFill>
                  <a:srgbClr val="7030A0"/>
                </a:solidFill>
              </a:rPr>
              <a:t>Advanced Data Analysis and Interpretation</a:t>
            </a:r>
            <a:endParaRPr lang="en-US" dirty="0">
              <a:solidFill>
                <a:srgbClr val="7030A0"/>
              </a:solidFill>
            </a:endParaRPr>
          </a:p>
          <a:p>
            <a:pPr lvl="1" fontAlgn="t">
              <a:spcAft>
                <a:spcPts val="600"/>
              </a:spcAft>
            </a:pPr>
            <a:r>
              <a:rPr lang="en-US" dirty="0"/>
              <a:t>Development of advanced analytic methods to interpret large complex data sets and machine learning algorithms</a:t>
            </a:r>
          </a:p>
          <a:p>
            <a:pPr marL="285750" indent="-285750" fontAlgn="t">
              <a:buFont typeface="Arial" panose="020B0604020202020204" pitchFamily="34" charset="0"/>
              <a:buChar char="•"/>
            </a:pPr>
            <a:r>
              <a:rPr lang="en-US" b="1" dirty="0">
                <a:solidFill>
                  <a:srgbClr val="00B0F0"/>
                </a:solidFill>
              </a:rPr>
              <a:t>SHM Sensor Implementation and Interrogation</a:t>
            </a:r>
            <a:endParaRPr lang="en-US" dirty="0">
              <a:solidFill>
                <a:srgbClr val="00B0F0"/>
              </a:solidFill>
            </a:endParaRPr>
          </a:p>
          <a:p>
            <a:pPr lvl="1" fontAlgn="t"/>
            <a:r>
              <a:rPr lang="en-US" dirty="0"/>
              <a:t>Development of advanced methods of applying and interrogating sensors for structural health monitoring</a:t>
            </a:r>
          </a:p>
        </p:txBody>
      </p:sp>
    </p:spTree>
    <p:extLst>
      <p:ext uri="{BB962C8B-B14F-4D97-AF65-F5344CB8AC3E}">
        <p14:creationId xmlns:p14="http://schemas.microsoft.com/office/powerpoint/2010/main" val="264344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597779-A21B-4C4B-A188-AE670D0FFB7A}"/>
              </a:ext>
            </a:extLst>
          </p:cNvPr>
          <p:cNvSpPr>
            <a:spLocks noGrp="1"/>
          </p:cNvSpPr>
          <p:nvPr>
            <p:ph sz="quarter" idx="13"/>
          </p:nvPr>
        </p:nvSpPr>
        <p:spPr>
          <a:xfrm>
            <a:off x="329733" y="1114260"/>
            <a:ext cx="5260808" cy="5515140"/>
          </a:xfrm>
        </p:spPr>
        <p:txBody>
          <a:bodyPr>
            <a:normAutofit fontScale="92500" lnSpcReduction="10000"/>
          </a:bodyPr>
          <a:lstStyle/>
          <a:p>
            <a:pPr marL="285750" indent="-285750">
              <a:buFont typeface="Arial" panose="020B0604020202020204" pitchFamily="34" charset="0"/>
              <a:buChar char="•"/>
            </a:pPr>
            <a:r>
              <a:rPr lang="en-US" sz="2800" dirty="0"/>
              <a:t>Inspection goals for  aeronautics and spaceflight</a:t>
            </a:r>
          </a:p>
          <a:p>
            <a:pPr marL="457200" lvl="1" indent="-285750"/>
            <a:r>
              <a:rPr lang="en-US" sz="2600" dirty="0"/>
              <a:t>Ensure safety for crewed missions</a:t>
            </a:r>
          </a:p>
          <a:p>
            <a:pPr marL="457200" lvl="1" indent="-285750"/>
            <a:r>
              <a:rPr lang="en-US" sz="2600" dirty="0"/>
              <a:t>Ensure reliability for all missions</a:t>
            </a:r>
          </a:p>
          <a:p>
            <a:pPr marL="285750" indent="-285750">
              <a:buFont typeface="Arial" panose="020B0604020202020204" pitchFamily="34" charset="0"/>
              <a:buChar char="•"/>
            </a:pPr>
            <a:r>
              <a:rPr lang="en-US" sz="2800" dirty="0"/>
              <a:t>Challenges/Needs:</a:t>
            </a:r>
          </a:p>
          <a:p>
            <a:pPr marL="457200" lvl="1" indent="-285750"/>
            <a:r>
              <a:rPr lang="en-US" sz="2600" dirty="0"/>
              <a:t>Rapid, large area inspection</a:t>
            </a:r>
          </a:p>
          <a:p>
            <a:pPr marL="630238" lvl="2" indent="-285750"/>
            <a:r>
              <a:rPr lang="en-US" sz="2600" dirty="0"/>
              <a:t>Advanced materials</a:t>
            </a:r>
          </a:p>
          <a:p>
            <a:pPr marL="630238" lvl="2" indent="-285750"/>
            <a:r>
              <a:rPr lang="en-US" sz="2400" dirty="0"/>
              <a:t>Composites</a:t>
            </a:r>
          </a:p>
          <a:p>
            <a:pPr marL="630238" lvl="2" indent="-285750"/>
            <a:r>
              <a:rPr lang="en-US" sz="2400" dirty="0"/>
              <a:t>Additive manufactured metals</a:t>
            </a:r>
          </a:p>
          <a:p>
            <a:pPr marL="630238" lvl="2" indent="-285750"/>
            <a:r>
              <a:rPr lang="en-US" sz="2400" dirty="0"/>
              <a:t>High temperature materials</a:t>
            </a:r>
          </a:p>
          <a:p>
            <a:pPr marL="628650" lvl="1" indent="-457200"/>
            <a:r>
              <a:rPr lang="en-US" sz="2400" dirty="0"/>
              <a:t>Complex geometry parts</a:t>
            </a:r>
          </a:p>
          <a:p>
            <a:pPr marL="628650" lvl="1" indent="-457200"/>
            <a:r>
              <a:rPr lang="en-US" sz="2400" dirty="0"/>
              <a:t>Unique and high-cost parts</a:t>
            </a:r>
          </a:p>
          <a:p>
            <a:pPr marL="628650" lvl="1" indent="-457200"/>
            <a:r>
              <a:rPr lang="en-US" sz="2400" dirty="0"/>
              <a:t>Large data sets = need for reliable, accurate automated analysis</a:t>
            </a:r>
          </a:p>
          <a:p>
            <a:pPr marL="457200" lvl="1" indent="-285750"/>
            <a:endParaRPr lang="en-US" sz="2400" dirty="0"/>
          </a:p>
        </p:txBody>
      </p:sp>
      <p:sp>
        <p:nvSpPr>
          <p:cNvPr id="2" name="Title 1">
            <a:extLst>
              <a:ext uri="{FF2B5EF4-FFF2-40B4-BE49-F238E27FC236}">
                <a16:creationId xmlns:a16="http://schemas.microsoft.com/office/drawing/2014/main" id="{8726832C-E373-1A44-922A-27AF73B3E30A}"/>
              </a:ext>
            </a:extLst>
          </p:cNvPr>
          <p:cNvSpPr>
            <a:spLocks noGrp="1"/>
          </p:cNvSpPr>
          <p:nvPr>
            <p:ph type="title"/>
          </p:nvPr>
        </p:nvSpPr>
        <p:spPr/>
        <p:txBody>
          <a:bodyPr/>
          <a:lstStyle/>
          <a:p>
            <a:r>
              <a:rPr lang="en-US" dirty="0"/>
              <a:t>NDE for Aerospace</a:t>
            </a:r>
          </a:p>
        </p:txBody>
      </p:sp>
      <p:pic>
        <p:nvPicPr>
          <p:cNvPr id="4" name="20secFirstFrame.mp4">
            <a:hlinkClick r:id="" action="ppaction://media"/>
            <a:extLst>
              <a:ext uri="{FF2B5EF4-FFF2-40B4-BE49-F238E27FC236}">
                <a16:creationId xmlns:a16="http://schemas.microsoft.com/office/drawing/2014/main" id="{F3813378-4E14-CE43-9E28-1C44165E562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714999" y="1054004"/>
            <a:ext cx="4205929" cy="2369538"/>
          </a:xfrm>
          <a:prstGeom prst="rect">
            <a:avLst/>
          </a:prstGeom>
          <a:ln w="38100"/>
        </p:spPr>
        <p:style>
          <a:lnRef idx="2">
            <a:schemeClr val="dk1"/>
          </a:lnRef>
          <a:fillRef idx="1">
            <a:schemeClr val="lt1"/>
          </a:fillRef>
          <a:effectRef idx="0">
            <a:schemeClr val="dk1"/>
          </a:effectRef>
          <a:fontRef idx="minor">
            <a:schemeClr val="dk1"/>
          </a:fontRef>
        </p:style>
      </p:pic>
      <p:pic>
        <p:nvPicPr>
          <p:cNvPr id="5" name="Picture 4">
            <a:extLst>
              <a:ext uri="{FF2B5EF4-FFF2-40B4-BE49-F238E27FC236}">
                <a16:creationId xmlns:a16="http://schemas.microsoft.com/office/drawing/2014/main" id="{47486ACD-B86B-D342-87C7-E6F24E3B761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0630"/>
          <a:stretch/>
        </p:blipFill>
        <p:spPr>
          <a:xfrm>
            <a:off x="6172200" y="3733800"/>
            <a:ext cx="4104349" cy="2583298"/>
          </a:xfrm>
          <a:prstGeom prst="rect">
            <a:avLst/>
          </a:prstGeom>
        </p:spPr>
      </p:pic>
      <p:pic>
        <p:nvPicPr>
          <p:cNvPr id="6" name="Picture 5">
            <a:extLst>
              <a:ext uri="{FF2B5EF4-FFF2-40B4-BE49-F238E27FC236}">
                <a16:creationId xmlns:a16="http://schemas.microsoft.com/office/drawing/2014/main" id="{2DE2CEFD-578F-3C44-B489-0D45664E5A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11320" y="3497187"/>
            <a:ext cx="1999722" cy="1273844"/>
          </a:xfrm>
          <a:prstGeom prst="rect">
            <a:avLst/>
          </a:prstGeom>
        </p:spPr>
      </p:pic>
      <p:pic>
        <p:nvPicPr>
          <p:cNvPr id="7" name="Picture 6">
            <a:extLst>
              <a:ext uri="{FF2B5EF4-FFF2-40B4-BE49-F238E27FC236}">
                <a16:creationId xmlns:a16="http://schemas.microsoft.com/office/drawing/2014/main" id="{50FCC4D4-4A38-3242-B12F-564016DA4F1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85220" y="1300858"/>
            <a:ext cx="2073859" cy="1423034"/>
          </a:xfrm>
          <a:prstGeom prst="rect">
            <a:avLst/>
          </a:prstGeom>
        </p:spPr>
      </p:pic>
    </p:spTree>
    <p:extLst>
      <p:ext uri="{BB962C8B-B14F-4D97-AF65-F5344CB8AC3E}">
        <p14:creationId xmlns:p14="http://schemas.microsoft.com/office/powerpoint/2010/main" val="171335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repeatCount="indefinite"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E84FD8-B4ED-6C44-9290-A18FCB237D7A}"/>
              </a:ext>
            </a:extLst>
          </p:cNvPr>
          <p:cNvSpPr>
            <a:spLocks noGrp="1"/>
          </p:cNvSpPr>
          <p:nvPr>
            <p:ph sz="quarter" idx="13"/>
          </p:nvPr>
        </p:nvSpPr>
        <p:spPr>
          <a:xfrm>
            <a:off x="503660" y="1263173"/>
            <a:ext cx="10241280" cy="4724400"/>
          </a:xfrm>
        </p:spPr>
        <p:txBody>
          <a:bodyPr/>
          <a:lstStyle/>
          <a:p>
            <a:pPr marL="285750" indent="-285750">
              <a:buFont typeface="Arial" panose="020B0604020202020204" pitchFamily="34" charset="0"/>
              <a:buChar char="•"/>
            </a:pPr>
            <a:r>
              <a:rPr lang="en-US" sz="2800" dirty="0"/>
              <a:t>Inspection of large areas</a:t>
            </a:r>
          </a:p>
          <a:p>
            <a:pPr marL="285750" indent="-285750">
              <a:buFont typeface="Arial" panose="020B0604020202020204" pitchFamily="34" charset="0"/>
              <a:buChar char="•"/>
            </a:pPr>
            <a:r>
              <a:rPr lang="en-US" sz="2800" dirty="0"/>
              <a:t>Health monitoring (in-situ sensing)</a:t>
            </a:r>
          </a:p>
          <a:p>
            <a:pPr marL="285750" indent="-285750">
              <a:buFont typeface="Arial" panose="020B0604020202020204" pitchFamily="34" charset="0"/>
              <a:buChar char="•"/>
            </a:pPr>
            <a:r>
              <a:rPr lang="en-US" sz="2800" dirty="0"/>
              <a:t>Hot spot monitoring</a:t>
            </a:r>
          </a:p>
          <a:p>
            <a:pPr marL="285750" indent="-285750">
              <a:buFont typeface="Arial" panose="020B0604020202020204" pitchFamily="34" charset="0"/>
              <a:buChar char="•"/>
            </a:pPr>
            <a:r>
              <a:rPr lang="en-US" sz="2800" dirty="0"/>
              <a:t>Monitoring of inaccessible locations</a:t>
            </a:r>
          </a:p>
          <a:p>
            <a:pPr marL="285750" indent="-285750">
              <a:buFont typeface="Arial" panose="020B0604020202020204" pitchFamily="34" charset="0"/>
              <a:buChar char="•"/>
            </a:pPr>
            <a:endParaRPr lang="en-US" dirty="0"/>
          </a:p>
        </p:txBody>
      </p:sp>
      <p:sp>
        <p:nvSpPr>
          <p:cNvPr id="3" name="Title 2">
            <a:extLst>
              <a:ext uri="{FF2B5EF4-FFF2-40B4-BE49-F238E27FC236}">
                <a16:creationId xmlns:a16="http://schemas.microsoft.com/office/drawing/2014/main" id="{6AC0A2E0-2C1E-734E-9522-FA5968996523}"/>
              </a:ext>
            </a:extLst>
          </p:cNvPr>
          <p:cNvSpPr>
            <a:spLocks noGrp="1"/>
          </p:cNvSpPr>
          <p:nvPr>
            <p:ph type="title"/>
          </p:nvPr>
        </p:nvSpPr>
        <p:spPr/>
        <p:txBody>
          <a:bodyPr/>
          <a:lstStyle/>
          <a:p>
            <a:r>
              <a:rPr lang="en-US" dirty="0"/>
              <a:t>Guided Wave (GW) Applications</a:t>
            </a:r>
          </a:p>
        </p:txBody>
      </p:sp>
      <p:pic>
        <p:nvPicPr>
          <p:cNvPr id="3074" name="Picture 2" descr="Gateway ">
            <a:extLst>
              <a:ext uri="{FF2B5EF4-FFF2-40B4-BE49-F238E27FC236}">
                <a16:creationId xmlns:a16="http://schemas.microsoft.com/office/drawing/2014/main" id="{5C997753-D8DD-4B48-806B-F0B8A1F278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3343" y="1038669"/>
            <a:ext cx="4424997" cy="24890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6" name="Picture 4" descr="Three artist concepts of aircrafts flying in the sky.">
            <a:extLst>
              <a:ext uri="{FF2B5EF4-FFF2-40B4-BE49-F238E27FC236}">
                <a16:creationId xmlns:a16="http://schemas.microsoft.com/office/drawing/2014/main" id="{4F12615B-8B1D-594C-8DB4-E10A2E7826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53" y="3708543"/>
            <a:ext cx="4092576" cy="29368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73240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Content Placeholder 31">
            <a:extLst>
              <a:ext uri="{FF2B5EF4-FFF2-40B4-BE49-F238E27FC236}">
                <a16:creationId xmlns:a16="http://schemas.microsoft.com/office/drawing/2014/main" id="{BA3B5584-1232-6142-A70E-4360A98BADCA}"/>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40097" y="4814917"/>
            <a:ext cx="2880653" cy="1571265"/>
          </a:xfrm>
        </p:spPr>
      </p:pic>
      <p:sp>
        <p:nvSpPr>
          <p:cNvPr id="3" name="Title 2">
            <a:extLst>
              <a:ext uri="{FF2B5EF4-FFF2-40B4-BE49-F238E27FC236}">
                <a16:creationId xmlns:a16="http://schemas.microsoft.com/office/drawing/2014/main" id="{7FF41BDA-7357-0243-B51E-7C5ACC9450D0}"/>
              </a:ext>
            </a:extLst>
          </p:cNvPr>
          <p:cNvSpPr>
            <a:spLocks noGrp="1"/>
          </p:cNvSpPr>
          <p:nvPr>
            <p:ph type="title"/>
          </p:nvPr>
        </p:nvSpPr>
        <p:spPr/>
        <p:txBody>
          <a:bodyPr/>
          <a:lstStyle/>
          <a:p>
            <a:r>
              <a:rPr lang="en-US" dirty="0"/>
              <a:t>Aerospace Composites</a:t>
            </a:r>
          </a:p>
        </p:txBody>
      </p:sp>
      <p:grpSp>
        <p:nvGrpSpPr>
          <p:cNvPr id="4" name="Group 3">
            <a:extLst>
              <a:ext uri="{FF2B5EF4-FFF2-40B4-BE49-F238E27FC236}">
                <a16:creationId xmlns:a16="http://schemas.microsoft.com/office/drawing/2014/main" id="{6ACEADB7-E044-F94C-A11E-48BD5BF8E489}"/>
              </a:ext>
            </a:extLst>
          </p:cNvPr>
          <p:cNvGrpSpPr/>
          <p:nvPr/>
        </p:nvGrpSpPr>
        <p:grpSpPr>
          <a:xfrm>
            <a:off x="633143" y="1449166"/>
            <a:ext cx="2262880" cy="2834922"/>
            <a:chOff x="5790455" y="1511824"/>
            <a:chExt cx="2262880" cy="2834922"/>
          </a:xfrm>
        </p:grpSpPr>
        <p:pic>
          <p:nvPicPr>
            <p:cNvPr id="5" name="Picture 6">
              <a:extLst>
                <a:ext uri="{FF2B5EF4-FFF2-40B4-BE49-F238E27FC236}">
                  <a16:creationId xmlns:a16="http://schemas.microsoft.com/office/drawing/2014/main" id="{28A38A5C-0B33-DD47-A5CC-1C964FD3CC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0455" y="1511824"/>
              <a:ext cx="2262880" cy="2834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14">
              <a:extLst>
                <a:ext uri="{FF2B5EF4-FFF2-40B4-BE49-F238E27FC236}">
                  <a16:creationId xmlns:a16="http://schemas.microsoft.com/office/drawing/2014/main" id="{9036278B-0642-2C49-93FB-7E4CE8E52E31}"/>
                </a:ext>
              </a:extLst>
            </p:cNvPr>
            <p:cNvSpPr txBox="1">
              <a:spLocks noChangeArrowheads="1"/>
            </p:cNvSpPr>
            <p:nvPr/>
          </p:nvSpPr>
          <p:spPr bwMode="auto">
            <a:xfrm>
              <a:off x="5986029" y="3877225"/>
              <a:ext cx="15034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200" dirty="0"/>
                <a:t>Orion Composite Crew Module</a:t>
              </a:r>
            </a:p>
          </p:txBody>
        </p:sp>
      </p:grpSp>
      <p:pic>
        <p:nvPicPr>
          <p:cNvPr id="19" name="Picture 18">
            <a:extLst>
              <a:ext uri="{FF2B5EF4-FFF2-40B4-BE49-F238E27FC236}">
                <a16:creationId xmlns:a16="http://schemas.microsoft.com/office/drawing/2014/main" id="{2FB1664A-16B9-D34D-AFD1-7C80F64CAD6C}"/>
              </a:ext>
            </a:extLst>
          </p:cNvPr>
          <p:cNvPicPr>
            <a:picLocks noChangeAspect="1"/>
          </p:cNvPicPr>
          <p:nvPr/>
        </p:nvPicPr>
        <p:blipFill>
          <a:blip r:embed="rId4"/>
          <a:stretch>
            <a:fillRect/>
          </a:stretch>
        </p:blipFill>
        <p:spPr>
          <a:xfrm>
            <a:off x="3704748" y="1544265"/>
            <a:ext cx="3770797" cy="2829057"/>
          </a:xfrm>
          <a:prstGeom prst="rect">
            <a:avLst/>
          </a:prstGeom>
        </p:spPr>
      </p:pic>
      <p:sp>
        <p:nvSpPr>
          <p:cNvPr id="21" name="TextBox 20">
            <a:extLst>
              <a:ext uri="{FF2B5EF4-FFF2-40B4-BE49-F238E27FC236}">
                <a16:creationId xmlns:a16="http://schemas.microsoft.com/office/drawing/2014/main" id="{97FB3BAC-88D8-484A-99BB-E4721A015DB0}"/>
              </a:ext>
            </a:extLst>
          </p:cNvPr>
          <p:cNvSpPr txBox="1"/>
          <p:nvPr/>
        </p:nvSpPr>
        <p:spPr>
          <a:xfrm>
            <a:off x="3699249" y="1449166"/>
            <a:ext cx="1916663" cy="646331"/>
          </a:xfrm>
          <a:prstGeom prst="rect">
            <a:avLst/>
          </a:prstGeom>
          <a:noFill/>
        </p:spPr>
        <p:txBody>
          <a:bodyPr wrap="square" rtlCol="0">
            <a:spAutoFit/>
          </a:bodyPr>
          <a:lstStyle/>
          <a:p>
            <a:r>
              <a:rPr lang="en-US" sz="1200" b="1" dirty="0">
                <a:solidFill>
                  <a:prstClr val="white"/>
                </a:solidFill>
              </a:rPr>
              <a:t>Advanced manufacturing: Automated fiber placement machine</a:t>
            </a:r>
          </a:p>
        </p:txBody>
      </p:sp>
      <p:pic>
        <p:nvPicPr>
          <p:cNvPr id="34" name="Picture 33" descr="A picture containing text, indoor&#10;&#10;Description automatically generated">
            <a:extLst>
              <a:ext uri="{FF2B5EF4-FFF2-40B4-BE49-F238E27FC236}">
                <a16:creationId xmlns:a16="http://schemas.microsoft.com/office/drawing/2014/main" id="{178A068B-E022-674E-A4EE-511C085F4C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1387" y="4800079"/>
            <a:ext cx="2880653" cy="1594647"/>
          </a:xfrm>
          <a:prstGeom prst="rect">
            <a:avLst/>
          </a:prstGeom>
        </p:spPr>
      </p:pic>
      <p:sp>
        <p:nvSpPr>
          <p:cNvPr id="35" name="TextBox 34">
            <a:extLst>
              <a:ext uri="{FF2B5EF4-FFF2-40B4-BE49-F238E27FC236}">
                <a16:creationId xmlns:a16="http://schemas.microsoft.com/office/drawing/2014/main" id="{809003FB-5AC8-D942-A140-EDA5731CA09D}"/>
              </a:ext>
            </a:extLst>
          </p:cNvPr>
          <p:cNvSpPr txBox="1"/>
          <p:nvPr/>
        </p:nvSpPr>
        <p:spPr>
          <a:xfrm>
            <a:off x="3230878" y="6431742"/>
            <a:ext cx="2521670" cy="369332"/>
          </a:xfrm>
          <a:prstGeom prst="rect">
            <a:avLst/>
          </a:prstGeom>
          <a:noFill/>
        </p:spPr>
        <p:txBody>
          <a:bodyPr wrap="square" rtlCol="0">
            <a:spAutoFit/>
          </a:bodyPr>
          <a:lstStyle/>
          <a:p>
            <a:pPr algn="ctr"/>
            <a:r>
              <a:rPr lang="en-US" dirty="0" err="1"/>
              <a:t>Rotocraft</a:t>
            </a:r>
            <a:r>
              <a:rPr lang="en-US" dirty="0"/>
              <a:t> blade spar</a:t>
            </a:r>
          </a:p>
        </p:txBody>
      </p:sp>
      <p:sp>
        <p:nvSpPr>
          <p:cNvPr id="36" name="TextBox 35">
            <a:extLst>
              <a:ext uri="{FF2B5EF4-FFF2-40B4-BE49-F238E27FC236}">
                <a16:creationId xmlns:a16="http://schemas.microsoft.com/office/drawing/2014/main" id="{185F7D5F-E89D-4145-BCCE-1A60ED181773}"/>
              </a:ext>
            </a:extLst>
          </p:cNvPr>
          <p:cNvSpPr txBox="1"/>
          <p:nvPr/>
        </p:nvSpPr>
        <p:spPr>
          <a:xfrm>
            <a:off x="140097" y="6436708"/>
            <a:ext cx="2575853" cy="369332"/>
          </a:xfrm>
          <a:prstGeom prst="rect">
            <a:avLst/>
          </a:prstGeom>
          <a:noFill/>
        </p:spPr>
        <p:txBody>
          <a:bodyPr wrap="square" rtlCol="0">
            <a:spAutoFit/>
          </a:bodyPr>
          <a:lstStyle/>
          <a:p>
            <a:pPr algn="ctr"/>
            <a:r>
              <a:rPr lang="en-US" dirty="0"/>
              <a:t>S-curve panel</a:t>
            </a:r>
          </a:p>
        </p:txBody>
      </p:sp>
      <p:pic>
        <p:nvPicPr>
          <p:cNvPr id="38" name="Picture 37" descr="A picture containing floor, wooden, wood&#10;&#10;Description automatically generated">
            <a:extLst>
              <a:ext uri="{FF2B5EF4-FFF2-40B4-BE49-F238E27FC236}">
                <a16:creationId xmlns:a16="http://schemas.microsoft.com/office/drawing/2014/main" id="{B72DF1BC-EE19-F142-BE2F-1C6FEC3BD485}"/>
              </a:ext>
            </a:extLst>
          </p:cNvPr>
          <p:cNvPicPr>
            <a:picLocks noChangeAspect="1"/>
          </p:cNvPicPr>
          <p:nvPr/>
        </p:nvPicPr>
        <p:blipFill rotWithShape="1">
          <a:blip r:embed="rId6">
            <a:extLst>
              <a:ext uri="{28A0092B-C50C-407E-A947-70E740481C1C}">
                <a14:useLocalDpi xmlns:a14="http://schemas.microsoft.com/office/drawing/2010/main" val="0"/>
              </a:ext>
            </a:extLst>
          </a:blip>
          <a:srcRect l="60995"/>
          <a:stretch/>
        </p:blipFill>
        <p:spPr>
          <a:xfrm>
            <a:off x="6096000" y="4819718"/>
            <a:ext cx="1089807" cy="1600200"/>
          </a:xfrm>
          <a:prstGeom prst="rect">
            <a:avLst/>
          </a:prstGeom>
        </p:spPr>
      </p:pic>
      <p:sp>
        <p:nvSpPr>
          <p:cNvPr id="39" name="TextBox 38">
            <a:extLst>
              <a:ext uri="{FF2B5EF4-FFF2-40B4-BE49-F238E27FC236}">
                <a16:creationId xmlns:a16="http://schemas.microsoft.com/office/drawing/2014/main" id="{95E83712-C99A-F042-BCAE-2036E25354EE}"/>
              </a:ext>
            </a:extLst>
          </p:cNvPr>
          <p:cNvSpPr txBox="1"/>
          <p:nvPr/>
        </p:nvSpPr>
        <p:spPr>
          <a:xfrm>
            <a:off x="5466686" y="6419918"/>
            <a:ext cx="2521670" cy="369332"/>
          </a:xfrm>
          <a:prstGeom prst="rect">
            <a:avLst/>
          </a:prstGeom>
          <a:noFill/>
        </p:spPr>
        <p:txBody>
          <a:bodyPr wrap="square" rtlCol="0">
            <a:spAutoFit/>
          </a:bodyPr>
          <a:lstStyle/>
          <a:p>
            <a:pPr algn="ctr"/>
            <a:r>
              <a:rPr lang="en-US" dirty="0"/>
              <a:t>Radius corner</a:t>
            </a:r>
          </a:p>
        </p:txBody>
      </p:sp>
      <p:sp>
        <p:nvSpPr>
          <p:cNvPr id="40" name="TextBox 39">
            <a:extLst>
              <a:ext uri="{FF2B5EF4-FFF2-40B4-BE49-F238E27FC236}">
                <a16:creationId xmlns:a16="http://schemas.microsoft.com/office/drawing/2014/main" id="{4CB7CA8E-75DA-1546-86DE-68242EB479D8}"/>
              </a:ext>
            </a:extLst>
          </p:cNvPr>
          <p:cNvSpPr txBox="1"/>
          <p:nvPr/>
        </p:nvSpPr>
        <p:spPr>
          <a:xfrm>
            <a:off x="7349768" y="4742655"/>
            <a:ext cx="4777774" cy="1477328"/>
          </a:xfrm>
          <a:prstGeom prst="rect">
            <a:avLst/>
          </a:prstGeom>
          <a:noFill/>
        </p:spPr>
        <p:txBody>
          <a:bodyPr wrap="square" rtlCol="0">
            <a:spAutoFit/>
          </a:bodyPr>
          <a:lstStyle/>
          <a:p>
            <a:pPr marL="285750" indent="-285750">
              <a:buFont typeface="Arial" panose="020B0604020202020204" pitchFamily="34" charset="0"/>
              <a:buChar char="•"/>
            </a:pPr>
            <a:r>
              <a:rPr lang="en-US" dirty="0"/>
              <a:t>Composite Standards Library: </a:t>
            </a:r>
            <a:r>
              <a:rPr lang="en-US" dirty="0">
                <a:hlinkClick r:id="rId7"/>
              </a:rPr>
              <a:t>https://nde.larc.nasa.gov/ndestandslib.shtml</a:t>
            </a:r>
            <a:endParaRPr lang="en-US" dirty="0"/>
          </a:p>
          <a:p>
            <a:pPr marL="285750" indent="-285750">
              <a:buFont typeface="Arial" panose="020B0604020202020204" pitchFamily="34" charset="0"/>
              <a:buChar char="•"/>
            </a:pPr>
            <a:r>
              <a:rPr lang="en-US" dirty="0"/>
              <a:t>Nondestructive Evaluation (NDE) Methods and Capabilities Handbook: </a:t>
            </a:r>
            <a:r>
              <a:rPr lang="en-US" dirty="0">
                <a:hlinkClick r:id="rId8"/>
              </a:rPr>
              <a:t>https://ntrs.nasa.gov/citations/20200002023</a:t>
            </a:r>
            <a:r>
              <a:rPr lang="en-US" dirty="0"/>
              <a:t> </a:t>
            </a:r>
          </a:p>
        </p:txBody>
      </p:sp>
      <p:pic>
        <p:nvPicPr>
          <p:cNvPr id="45" name="Picture 44" descr="Diagram&#10;&#10;Description automatically generated">
            <a:extLst>
              <a:ext uri="{FF2B5EF4-FFF2-40B4-BE49-F238E27FC236}">
                <a16:creationId xmlns:a16="http://schemas.microsoft.com/office/drawing/2014/main" id="{DD028D8C-4849-6C4F-8282-20C3D0160174}"/>
              </a:ext>
            </a:extLst>
          </p:cNvPr>
          <p:cNvPicPr>
            <a:picLocks noChangeAspect="1"/>
          </p:cNvPicPr>
          <p:nvPr/>
        </p:nvPicPr>
        <p:blipFill rotWithShape="1">
          <a:blip r:embed="rId9">
            <a:extLst>
              <a:ext uri="{28A0092B-C50C-407E-A947-70E740481C1C}">
                <a14:useLocalDpi xmlns:a14="http://schemas.microsoft.com/office/drawing/2010/main" val="0"/>
              </a:ext>
            </a:extLst>
          </a:blip>
          <a:srcRect l="58070"/>
          <a:stretch/>
        </p:blipFill>
        <p:spPr>
          <a:xfrm>
            <a:off x="9139702" y="2359623"/>
            <a:ext cx="2559899" cy="2138754"/>
          </a:xfrm>
          <a:prstGeom prst="rect">
            <a:avLst/>
          </a:prstGeom>
        </p:spPr>
      </p:pic>
      <p:pic>
        <p:nvPicPr>
          <p:cNvPr id="44" name="Picture 43" descr="Diagram&#10;&#10;Description automatically generated">
            <a:extLst>
              <a:ext uri="{FF2B5EF4-FFF2-40B4-BE49-F238E27FC236}">
                <a16:creationId xmlns:a16="http://schemas.microsoft.com/office/drawing/2014/main" id="{7B6CBDDB-0A8F-0F46-AA48-6D60CE786624}"/>
              </a:ext>
            </a:extLst>
          </p:cNvPr>
          <p:cNvPicPr>
            <a:picLocks noChangeAspect="1"/>
          </p:cNvPicPr>
          <p:nvPr/>
        </p:nvPicPr>
        <p:blipFill rotWithShape="1">
          <a:blip r:embed="rId9">
            <a:extLst>
              <a:ext uri="{28A0092B-C50C-407E-A947-70E740481C1C}">
                <a14:useLocalDpi xmlns:a14="http://schemas.microsoft.com/office/drawing/2010/main" val="0"/>
              </a:ext>
            </a:extLst>
          </a:blip>
          <a:srcRect r="41930"/>
          <a:stretch/>
        </p:blipFill>
        <p:spPr>
          <a:xfrm>
            <a:off x="8035772" y="1413576"/>
            <a:ext cx="2438400" cy="1471012"/>
          </a:xfrm>
          <a:prstGeom prst="rect">
            <a:avLst/>
          </a:prstGeom>
        </p:spPr>
      </p:pic>
    </p:spTree>
    <p:extLst>
      <p:ext uri="{BB962C8B-B14F-4D97-AF65-F5344CB8AC3E}">
        <p14:creationId xmlns:p14="http://schemas.microsoft.com/office/powerpoint/2010/main" val="3428035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11BB1B-8D86-5D40-B7AD-4CA06F9F7C1D}"/>
              </a:ext>
            </a:extLst>
          </p:cNvPr>
          <p:cNvSpPr>
            <a:spLocks noGrp="1"/>
          </p:cNvSpPr>
          <p:nvPr>
            <p:ph type="title"/>
          </p:nvPr>
        </p:nvSpPr>
        <p:spPr/>
        <p:txBody>
          <a:bodyPr/>
          <a:lstStyle/>
          <a:p>
            <a:r>
              <a:rPr lang="en-US" dirty="0"/>
              <a:t>Aerospace Composites</a:t>
            </a:r>
          </a:p>
        </p:txBody>
      </p:sp>
      <p:grpSp>
        <p:nvGrpSpPr>
          <p:cNvPr id="4" name="Group 3">
            <a:extLst>
              <a:ext uri="{FF2B5EF4-FFF2-40B4-BE49-F238E27FC236}">
                <a16:creationId xmlns:a16="http://schemas.microsoft.com/office/drawing/2014/main" id="{2A63637C-18BF-C149-8250-90E09267BB3E}"/>
              </a:ext>
            </a:extLst>
          </p:cNvPr>
          <p:cNvGrpSpPr/>
          <p:nvPr/>
        </p:nvGrpSpPr>
        <p:grpSpPr>
          <a:xfrm>
            <a:off x="1068108" y="1623804"/>
            <a:ext cx="2732087" cy="1673363"/>
            <a:chOff x="5972175" y="2011196"/>
            <a:chExt cx="2732087" cy="1673363"/>
          </a:xfrm>
        </p:grpSpPr>
        <p:grpSp>
          <p:nvGrpSpPr>
            <p:cNvPr id="5" name="Group 22">
              <a:extLst>
                <a:ext uri="{FF2B5EF4-FFF2-40B4-BE49-F238E27FC236}">
                  <a16:creationId xmlns:a16="http://schemas.microsoft.com/office/drawing/2014/main" id="{2D394AE2-11AD-1849-B75D-BE10E8F6F85F}"/>
                </a:ext>
              </a:extLst>
            </p:cNvPr>
            <p:cNvGrpSpPr>
              <a:grpSpLocks/>
            </p:cNvGrpSpPr>
            <p:nvPr/>
          </p:nvGrpSpPr>
          <p:grpSpPr bwMode="auto">
            <a:xfrm>
              <a:off x="5972175" y="2011196"/>
              <a:ext cx="2732087" cy="1673363"/>
              <a:chOff x="1552575" y="1849861"/>
              <a:chExt cx="2730923" cy="1673411"/>
            </a:xfrm>
          </p:grpSpPr>
          <p:pic>
            <p:nvPicPr>
              <p:cNvPr id="7" name="Picture 3">
                <a:extLst>
                  <a:ext uri="{FF2B5EF4-FFF2-40B4-BE49-F238E27FC236}">
                    <a16:creationId xmlns:a16="http://schemas.microsoft.com/office/drawing/2014/main" id="{8DF9C1A9-8286-2C44-918F-076B79CE74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936" t="22163" r="18123" b="45025"/>
              <a:stretch/>
            </p:blipFill>
            <p:spPr bwMode="auto">
              <a:xfrm rot="60000">
                <a:off x="1804721" y="1849861"/>
                <a:ext cx="2438305" cy="16734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2">
                <a:extLst>
                  <a:ext uri="{FF2B5EF4-FFF2-40B4-BE49-F238E27FC236}">
                    <a16:creationId xmlns:a16="http://schemas.microsoft.com/office/drawing/2014/main" id="{6DEA7346-DED9-B341-8C54-50795E4101AE}"/>
                  </a:ext>
                </a:extLst>
              </p:cNvPr>
              <p:cNvSpPr txBox="1">
                <a:spLocks noChangeArrowheads="1"/>
              </p:cNvSpPr>
              <p:nvPr/>
            </p:nvSpPr>
            <p:spPr bwMode="auto">
              <a:xfrm>
                <a:off x="1552575" y="2708239"/>
                <a:ext cx="727075" cy="30778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400" dirty="0">
                    <a:solidFill>
                      <a:schemeClr val="bg1"/>
                    </a:solidFill>
                  </a:rPr>
                  <a:t>Voids</a:t>
                </a:r>
              </a:p>
            </p:txBody>
          </p:sp>
          <p:sp>
            <p:nvSpPr>
              <p:cNvPr id="9" name="TextBox 3">
                <a:extLst>
                  <a:ext uri="{FF2B5EF4-FFF2-40B4-BE49-F238E27FC236}">
                    <a16:creationId xmlns:a16="http://schemas.microsoft.com/office/drawing/2014/main" id="{EC3459B1-7B52-5E42-B3D0-B9CBB9A15840}"/>
                  </a:ext>
                </a:extLst>
              </p:cNvPr>
              <p:cNvSpPr txBox="1">
                <a:spLocks noChangeArrowheads="1"/>
              </p:cNvSpPr>
              <p:nvPr/>
            </p:nvSpPr>
            <p:spPr bwMode="auto">
              <a:xfrm>
                <a:off x="3113213" y="2733675"/>
                <a:ext cx="1170285" cy="58479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en-US" altLang="en-US" sz="1800" dirty="0">
                  <a:solidFill>
                    <a:srgbClr val="FF0000"/>
                  </a:solidFill>
                </a:endParaRPr>
              </a:p>
              <a:p>
                <a:pPr>
                  <a:spcBef>
                    <a:spcPct val="0"/>
                  </a:spcBef>
                  <a:buFontTx/>
                  <a:buNone/>
                </a:pPr>
                <a:r>
                  <a:rPr lang="en-US" altLang="en-US" sz="1400" dirty="0">
                    <a:solidFill>
                      <a:schemeClr val="bg1"/>
                    </a:solidFill>
                  </a:rPr>
                  <a:t>Delamination</a:t>
                </a:r>
              </a:p>
            </p:txBody>
          </p:sp>
          <p:cxnSp>
            <p:nvCxnSpPr>
              <p:cNvPr id="10" name="Straight Arrow Connector 9">
                <a:extLst>
                  <a:ext uri="{FF2B5EF4-FFF2-40B4-BE49-F238E27FC236}">
                    <a16:creationId xmlns:a16="http://schemas.microsoft.com/office/drawing/2014/main" id="{BB052DC0-5628-974C-91A3-D25B0846D055}"/>
                  </a:ext>
                </a:extLst>
              </p:cNvPr>
              <p:cNvCxnSpPr/>
              <p:nvPr/>
            </p:nvCxnSpPr>
            <p:spPr>
              <a:xfrm flipV="1">
                <a:off x="2100029" y="2448534"/>
                <a:ext cx="764849" cy="295284"/>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AD31AAD-7ACD-BC40-9146-C2FB64905C59}"/>
                  </a:ext>
                </a:extLst>
              </p:cNvPr>
              <p:cNvCxnSpPr/>
              <p:nvPr/>
            </p:nvCxnSpPr>
            <p:spPr>
              <a:xfrm flipV="1">
                <a:off x="2057185" y="2407258"/>
                <a:ext cx="415748" cy="336560"/>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589B459-9D95-FF49-99C7-CAF476512CA5}"/>
                  </a:ext>
                </a:extLst>
              </p:cNvPr>
              <p:cNvCxnSpPr/>
              <p:nvPr/>
            </p:nvCxnSpPr>
            <p:spPr>
              <a:xfrm flipV="1">
                <a:off x="2061945" y="2348519"/>
                <a:ext cx="76168" cy="381011"/>
              </a:xfrm>
              <a:prstGeom prst="straightConnector1">
                <a:avLst/>
              </a:prstGeom>
              <a:ln>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09255B4-D57F-7E44-B87D-D3FC9ECAB122}"/>
                  </a:ext>
                </a:extLst>
              </p:cNvPr>
              <p:cNvCxnSpPr/>
              <p:nvPr/>
            </p:nvCxnSpPr>
            <p:spPr>
              <a:xfrm flipH="1" flipV="1">
                <a:off x="3474218" y="2267554"/>
                <a:ext cx="117425" cy="55246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971BC29-D3E0-8148-8123-E7D27071B380}"/>
                  </a:ext>
                </a:extLst>
              </p:cNvPr>
              <p:cNvCxnSpPr/>
              <p:nvPr/>
            </p:nvCxnSpPr>
            <p:spPr>
              <a:xfrm flipV="1">
                <a:off x="3962960" y="2375507"/>
                <a:ext cx="49192" cy="44451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cxnSp>
          <p:nvCxnSpPr>
            <p:cNvPr id="6" name="Straight Arrow Connector 5">
              <a:extLst>
                <a:ext uri="{FF2B5EF4-FFF2-40B4-BE49-F238E27FC236}">
                  <a16:creationId xmlns:a16="http://schemas.microsoft.com/office/drawing/2014/main" id="{21F9E9D0-356C-DB42-A055-2C2BE49946E8}"/>
                </a:ext>
              </a:extLst>
            </p:cNvPr>
            <p:cNvCxnSpPr>
              <a:cxnSpLocks/>
            </p:cNvCxnSpPr>
            <p:nvPr/>
          </p:nvCxnSpPr>
          <p:spPr>
            <a:xfrm flipH="1" flipV="1">
              <a:off x="7533478" y="2890839"/>
              <a:ext cx="160341" cy="3279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pic>
        <p:nvPicPr>
          <p:cNvPr id="15" name="Picture 2">
            <a:extLst>
              <a:ext uri="{FF2B5EF4-FFF2-40B4-BE49-F238E27FC236}">
                <a16:creationId xmlns:a16="http://schemas.microsoft.com/office/drawing/2014/main" id="{F2FF5F08-53C0-E64A-A4B1-FC684A3913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505" r="77160"/>
          <a:stretch/>
        </p:blipFill>
        <p:spPr bwMode="auto">
          <a:xfrm>
            <a:off x="8774261" y="4044148"/>
            <a:ext cx="2126037" cy="2155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a:extLst>
              <a:ext uri="{FF2B5EF4-FFF2-40B4-BE49-F238E27FC236}">
                <a16:creationId xmlns:a16="http://schemas.microsoft.com/office/drawing/2014/main" id="{5FD10BEB-F3A6-DC4A-AA57-512D4B8794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9794"/>
          <a:stretch>
            <a:fillRect/>
          </a:stretch>
        </p:blipFill>
        <p:spPr bwMode="auto">
          <a:xfrm>
            <a:off x="8303162" y="1422831"/>
            <a:ext cx="2711306" cy="2225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4">
            <a:extLst>
              <a:ext uri="{FF2B5EF4-FFF2-40B4-BE49-F238E27FC236}">
                <a16:creationId xmlns:a16="http://schemas.microsoft.com/office/drawing/2014/main" id="{C3DA456B-752F-DD43-B188-8B2B3A7BAE67}"/>
              </a:ext>
            </a:extLst>
          </p:cNvPr>
          <p:cNvSpPr txBox="1">
            <a:spLocks noChangeArrowheads="1"/>
          </p:cNvSpPr>
          <p:nvPr/>
        </p:nvSpPr>
        <p:spPr bwMode="auto">
          <a:xfrm>
            <a:off x="8778974" y="3549864"/>
            <a:ext cx="19322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400" dirty="0"/>
              <a:t>UT data of delamination damage</a:t>
            </a:r>
          </a:p>
        </p:txBody>
      </p:sp>
      <p:sp>
        <p:nvSpPr>
          <p:cNvPr id="18" name="TextBox 16">
            <a:extLst>
              <a:ext uri="{FF2B5EF4-FFF2-40B4-BE49-F238E27FC236}">
                <a16:creationId xmlns:a16="http://schemas.microsoft.com/office/drawing/2014/main" id="{3A0F58E1-469B-004F-A1A5-C9293AAD9B32}"/>
              </a:ext>
            </a:extLst>
          </p:cNvPr>
          <p:cNvSpPr txBox="1">
            <a:spLocks noChangeArrowheads="1"/>
          </p:cNvSpPr>
          <p:nvPr/>
        </p:nvSpPr>
        <p:spPr bwMode="auto">
          <a:xfrm>
            <a:off x="8685891" y="1022351"/>
            <a:ext cx="19458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400" dirty="0"/>
              <a:t>X-ray CT data of </a:t>
            </a:r>
            <a:r>
              <a:rPr lang="en-US" altLang="en-US" sz="1400" dirty="0" err="1"/>
              <a:t>microcrack</a:t>
            </a:r>
            <a:r>
              <a:rPr lang="en-US" altLang="en-US" sz="1400" dirty="0"/>
              <a:t> damage</a:t>
            </a:r>
          </a:p>
        </p:txBody>
      </p:sp>
      <p:pic>
        <p:nvPicPr>
          <p:cNvPr id="19" name="Picture 18">
            <a:extLst>
              <a:ext uri="{FF2B5EF4-FFF2-40B4-BE49-F238E27FC236}">
                <a16:creationId xmlns:a16="http://schemas.microsoft.com/office/drawing/2014/main" id="{C77086B7-BD8B-7A48-86D4-CEF11C28DD0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8393" y="4241283"/>
            <a:ext cx="3530854" cy="17435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4" descr="delamimage.png">
            <a:extLst>
              <a:ext uri="{FF2B5EF4-FFF2-40B4-BE49-F238E27FC236}">
                <a16:creationId xmlns:a16="http://schemas.microsoft.com/office/drawing/2014/main" id="{67B5F359-E882-8840-9D28-F89E59162CD4}"/>
              </a:ext>
            </a:extLst>
          </p:cNvPr>
          <p:cNvPicPr>
            <a:picLocks noChangeAspect="1"/>
          </p:cNvPicPr>
          <p:nvPr/>
        </p:nvPicPr>
        <p:blipFill>
          <a:blip r:embed="rId5">
            <a:extLst>
              <a:ext uri="{28A0092B-C50C-407E-A947-70E740481C1C}">
                <a14:useLocalDpi xmlns:a14="http://schemas.microsoft.com/office/drawing/2010/main" val="0"/>
              </a:ext>
            </a:extLst>
          </a:blip>
          <a:srcRect l="33968" t="2843" r="30141" b="9714"/>
          <a:stretch>
            <a:fillRect/>
          </a:stretch>
        </p:blipFill>
        <p:spPr bwMode="auto">
          <a:xfrm>
            <a:off x="5153161" y="4138458"/>
            <a:ext cx="2608430" cy="1888732"/>
          </a:xfrm>
          <a:prstGeom prst="rect">
            <a:avLst/>
          </a:prstGeom>
          <a:noFill/>
          <a:ln w="9525">
            <a:solidFill>
              <a:schemeClr val="bg1"/>
            </a:solidFill>
            <a:prstDash val="lgDash"/>
            <a:miter lim="800000"/>
            <a:headEnd/>
            <a:tailEnd/>
          </a:ln>
          <a:extLst>
            <a:ext uri="{909E8E84-426E-40DD-AFC4-6F175D3DCCD1}">
              <a14:hiddenFill xmlns:a14="http://schemas.microsoft.com/office/drawing/2010/main">
                <a:solidFill>
                  <a:srgbClr val="FFFFFF"/>
                </a:solidFill>
              </a14:hiddenFill>
            </a:ext>
          </a:extLst>
        </p:spPr>
      </p:pic>
      <p:sp>
        <p:nvSpPr>
          <p:cNvPr id="21" name="TextBox 1">
            <a:extLst>
              <a:ext uri="{FF2B5EF4-FFF2-40B4-BE49-F238E27FC236}">
                <a16:creationId xmlns:a16="http://schemas.microsoft.com/office/drawing/2014/main" id="{ABFA2F88-DCDE-1A4C-BDE0-62A3BCD7AB0D}"/>
              </a:ext>
            </a:extLst>
          </p:cNvPr>
          <p:cNvSpPr txBox="1">
            <a:spLocks noChangeArrowheads="1"/>
          </p:cNvSpPr>
          <p:nvPr/>
        </p:nvSpPr>
        <p:spPr bwMode="auto">
          <a:xfrm>
            <a:off x="5579775" y="3682027"/>
            <a:ext cx="19621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400" dirty="0"/>
              <a:t>X-ray CT data of delamination damage</a:t>
            </a:r>
          </a:p>
        </p:txBody>
      </p:sp>
      <p:sp>
        <p:nvSpPr>
          <p:cNvPr id="22" name="TextBox 16">
            <a:extLst>
              <a:ext uri="{FF2B5EF4-FFF2-40B4-BE49-F238E27FC236}">
                <a16:creationId xmlns:a16="http://schemas.microsoft.com/office/drawing/2014/main" id="{69B01F62-53AB-7547-B859-F7DDB610EFDB}"/>
              </a:ext>
            </a:extLst>
          </p:cNvPr>
          <p:cNvSpPr txBox="1">
            <a:spLocks noChangeArrowheads="1"/>
          </p:cNvSpPr>
          <p:nvPr/>
        </p:nvSpPr>
        <p:spPr bwMode="auto">
          <a:xfrm>
            <a:off x="1263283" y="1328176"/>
            <a:ext cx="24681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400" dirty="0"/>
              <a:t>X-ray data for composite joint</a:t>
            </a:r>
          </a:p>
        </p:txBody>
      </p:sp>
      <p:sp>
        <p:nvSpPr>
          <p:cNvPr id="23" name="TextBox 14">
            <a:extLst>
              <a:ext uri="{FF2B5EF4-FFF2-40B4-BE49-F238E27FC236}">
                <a16:creationId xmlns:a16="http://schemas.microsoft.com/office/drawing/2014/main" id="{A9459047-73B3-B44B-BAC0-3D66F6DF6A0E}"/>
              </a:ext>
            </a:extLst>
          </p:cNvPr>
          <p:cNvSpPr txBox="1">
            <a:spLocks noChangeArrowheads="1"/>
          </p:cNvSpPr>
          <p:nvPr/>
        </p:nvSpPr>
        <p:spPr bwMode="auto">
          <a:xfrm>
            <a:off x="1286989" y="3737346"/>
            <a:ext cx="19322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400" dirty="0"/>
              <a:t>UT data of extensive microcracking</a:t>
            </a:r>
          </a:p>
        </p:txBody>
      </p:sp>
      <p:pic>
        <p:nvPicPr>
          <p:cNvPr id="24" name="Picture 4" descr="MicroAll.png">
            <a:extLst>
              <a:ext uri="{FF2B5EF4-FFF2-40B4-BE49-F238E27FC236}">
                <a16:creationId xmlns:a16="http://schemas.microsoft.com/office/drawing/2014/main" id="{CD7FFDF6-B0CD-814C-B0E1-DDF99DF7936E}"/>
              </a:ext>
            </a:extLst>
          </p:cNvPr>
          <p:cNvPicPr>
            <a:picLocks noChangeAspect="1"/>
          </p:cNvPicPr>
          <p:nvPr/>
        </p:nvPicPr>
        <p:blipFill>
          <a:blip r:embed="rId6" cstate="print">
            <a:extLst>
              <a:ext uri="{28A0092B-C50C-407E-A947-70E740481C1C}">
                <a14:useLocalDpi xmlns:a14="http://schemas.microsoft.com/office/drawing/2010/main" val="0"/>
              </a:ext>
            </a:extLst>
          </a:blip>
          <a:srcRect t="52913" b="5933"/>
          <a:stretch>
            <a:fillRect/>
          </a:stretch>
        </p:blipFill>
        <p:spPr bwMode="auto">
          <a:xfrm>
            <a:off x="5037244" y="1534288"/>
            <a:ext cx="2567117" cy="189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16">
            <a:extLst>
              <a:ext uri="{FF2B5EF4-FFF2-40B4-BE49-F238E27FC236}">
                <a16:creationId xmlns:a16="http://schemas.microsoft.com/office/drawing/2014/main" id="{42E58774-63F6-F044-B075-494EB83FE114}"/>
              </a:ext>
            </a:extLst>
          </p:cNvPr>
          <p:cNvSpPr txBox="1">
            <a:spLocks noChangeArrowheads="1"/>
          </p:cNvSpPr>
          <p:nvPr/>
        </p:nvSpPr>
        <p:spPr bwMode="auto">
          <a:xfrm>
            <a:off x="4918374" y="1100584"/>
            <a:ext cx="28048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en-US" altLang="en-US" sz="1400" dirty="0"/>
              <a:t>Micrograph showing resin rich regions and fiber misalignment</a:t>
            </a:r>
          </a:p>
        </p:txBody>
      </p:sp>
    </p:spTree>
    <p:extLst>
      <p:ext uri="{BB962C8B-B14F-4D97-AF65-F5344CB8AC3E}">
        <p14:creationId xmlns:p14="http://schemas.microsoft.com/office/powerpoint/2010/main" val="1725263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6AE45E4F-4060-FE4B-9A01-10C55F8D50B5}"/>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5273967" y="1559499"/>
            <a:ext cx="6800076" cy="4839979"/>
          </a:xfrm>
        </p:spPr>
      </p:pic>
      <p:sp>
        <p:nvSpPr>
          <p:cNvPr id="3" name="Title 2">
            <a:extLst>
              <a:ext uri="{FF2B5EF4-FFF2-40B4-BE49-F238E27FC236}">
                <a16:creationId xmlns:a16="http://schemas.microsoft.com/office/drawing/2014/main" id="{8D4AEA1A-2794-DE48-B537-0CFC5C1678F2}"/>
              </a:ext>
            </a:extLst>
          </p:cNvPr>
          <p:cNvSpPr>
            <a:spLocks noGrp="1"/>
          </p:cNvSpPr>
          <p:nvPr>
            <p:ph type="title"/>
          </p:nvPr>
        </p:nvSpPr>
        <p:spPr/>
        <p:txBody>
          <a:bodyPr>
            <a:normAutofit/>
          </a:bodyPr>
          <a:lstStyle/>
          <a:p>
            <a:r>
              <a:rPr lang="en-US" sz="4000" dirty="0"/>
              <a:t>Spaceflight</a:t>
            </a:r>
          </a:p>
        </p:txBody>
      </p:sp>
      <p:pic>
        <p:nvPicPr>
          <p:cNvPr id="4" name="Picture 3">
            <a:extLst>
              <a:ext uri="{FF2B5EF4-FFF2-40B4-BE49-F238E27FC236}">
                <a16:creationId xmlns:a16="http://schemas.microsoft.com/office/drawing/2014/main" id="{6B7CC9E9-5302-8348-B793-3463537E7838}"/>
              </a:ext>
            </a:extLst>
          </p:cNvPr>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1162210" y="1941653"/>
            <a:ext cx="3990148" cy="24662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3BB0CB47-6C9E-864A-B392-4819823285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00" y="4443561"/>
            <a:ext cx="1333180" cy="8597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Object 2">
            <a:extLst>
              <a:ext uri="{FF2B5EF4-FFF2-40B4-BE49-F238E27FC236}">
                <a16:creationId xmlns:a16="http://schemas.microsoft.com/office/drawing/2014/main" id="{BF74869D-5A4E-B141-B224-41F5E7A2F0ED}"/>
              </a:ext>
            </a:extLst>
          </p:cNvPr>
          <p:cNvGraphicFramePr>
            <a:graphicFrameLocks noChangeAspect="1"/>
          </p:cNvGraphicFramePr>
          <p:nvPr>
            <p:extLst>
              <p:ext uri="{D42A27DB-BD31-4B8C-83A1-F6EECF244321}">
                <p14:modId xmlns:p14="http://schemas.microsoft.com/office/powerpoint/2010/main" val="1855642953"/>
              </p:ext>
            </p:extLst>
          </p:nvPr>
        </p:nvGraphicFramePr>
        <p:xfrm>
          <a:off x="117957" y="3258116"/>
          <a:ext cx="1899912" cy="1442746"/>
        </p:xfrm>
        <a:graphic>
          <a:graphicData uri="http://schemas.openxmlformats.org/presentationml/2006/ole">
            <mc:AlternateContent xmlns:mc="http://schemas.openxmlformats.org/markup-compatibility/2006">
              <mc:Choice xmlns:v="urn:schemas-microsoft-com:vml" Requires="v">
                <p:oleObj spid="_x0000_s4320" name="Document" r:id="rId6" imgW="12193702" imgH="9259592" progId="Word.Document.12">
                  <p:link updateAutomatic="1"/>
                </p:oleObj>
              </mc:Choice>
              <mc:Fallback>
                <p:oleObj name="Document" r:id="rId6" imgW="12193702" imgH="9259592" progId="Word.Document.12">
                  <p:link updateAutomatic="1"/>
                  <p:pic>
                    <p:nvPicPr>
                      <p:cNvPr id="8" name="Object 2">
                        <a:extLst>
                          <a:ext uri="{FF2B5EF4-FFF2-40B4-BE49-F238E27FC236}">
                            <a16:creationId xmlns:a16="http://schemas.microsoft.com/office/drawing/2014/main" id="{92A31AD4-DC7E-8845-A20B-C5478401DC8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7957" y="3258116"/>
                        <a:ext cx="1899912" cy="1442746"/>
                      </a:xfrm>
                      <a:prstGeom prst="rect">
                        <a:avLst/>
                      </a:prstGeom>
                      <a:noFill/>
                      <a:ln>
                        <a:noFill/>
                      </a:ln>
                      <a:effectLst/>
                    </p:spPr>
                  </p:pic>
                </p:oleObj>
              </mc:Fallback>
            </mc:AlternateContent>
          </a:graphicData>
        </a:graphic>
      </p:graphicFrame>
      <p:sp>
        <p:nvSpPr>
          <p:cNvPr id="12" name="TextBox 11">
            <a:extLst>
              <a:ext uri="{FF2B5EF4-FFF2-40B4-BE49-F238E27FC236}">
                <a16:creationId xmlns:a16="http://schemas.microsoft.com/office/drawing/2014/main" id="{8B573DFB-E2DA-BB43-A41D-BB8FC79879A7}"/>
              </a:ext>
            </a:extLst>
          </p:cNvPr>
          <p:cNvSpPr txBox="1"/>
          <p:nvPr/>
        </p:nvSpPr>
        <p:spPr>
          <a:xfrm>
            <a:off x="5352211" y="5181600"/>
            <a:ext cx="1487577" cy="1107996"/>
          </a:xfrm>
          <a:prstGeom prst="rect">
            <a:avLst/>
          </a:prstGeom>
          <a:noFill/>
        </p:spPr>
        <p:txBody>
          <a:bodyPr wrap="square" rtlCol="0">
            <a:spAutoFit/>
          </a:bodyPr>
          <a:lstStyle/>
          <a:p>
            <a:r>
              <a:rPr lang="en-US" sz="1100" dirty="0">
                <a:solidFill>
                  <a:schemeClr val="bg1"/>
                </a:solidFill>
              </a:rPr>
              <a:t>https://</a:t>
            </a:r>
            <a:r>
              <a:rPr lang="en-US" sz="1100" dirty="0" err="1">
                <a:solidFill>
                  <a:schemeClr val="bg1"/>
                </a:solidFill>
              </a:rPr>
              <a:t>blogs.nasa.gov</a:t>
            </a:r>
            <a:r>
              <a:rPr lang="en-US" sz="1100" dirty="0">
                <a:solidFill>
                  <a:schemeClr val="bg1"/>
                </a:solidFill>
              </a:rPr>
              <a:t>/</a:t>
            </a:r>
            <a:r>
              <a:rPr lang="en-US" sz="1100" dirty="0" err="1">
                <a:solidFill>
                  <a:schemeClr val="bg1"/>
                </a:solidFill>
              </a:rPr>
              <a:t>spacestation</a:t>
            </a:r>
            <a:r>
              <a:rPr lang="en-US" sz="1100" dirty="0">
                <a:solidFill>
                  <a:schemeClr val="bg1"/>
                </a:solidFill>
              </a:rPr>
              <a:t>/2020/09/29/crew-continues-troubleshooting-as-tests-isolate-small-leak/</a:t>
            </a:r>
          </a:p>
        </p:txBody>
      </p:sp>
    </p:spTree>
    <p:extLst>
      <p:ext uri="{BB962C8B-B14F-4D97-AF65-F5344CB8AC3E}">
        <p14:creationId xmlns:p14="http://schemas.microsoft.com/office/powerpoint/2010/main" val="1798542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1" y="228600"/>
            <a:ext cx="10241280" cy="695190"/>
          </a:xfrm>
        </p:spPr>
        <p:txBody>
          <a:bodyPr>
            <a:normAutofit fontScale="90000"/>
          </a:bodyPr>
          <a:lstStyle/>
          <a:p>
            <a:r>
              <a:rPr lang="en-US" dirty="0"/>
              <a:t>Aeronautics</a:t>
            </a:r>
          </a:p>
        </p:txBody>
      </p:sp>
      <p:pic>
        <p:nvPicPr>
          <p:cNvPr id="9" name="Content Placeholder 8">
            <a:extLst>
              <a:ext uri="{FF2B5EF4-FFF2-40B4-BE49-F238E27FC236}">
                <a16:creationId xmlns:a16="http://schemas.microsoft.com/office/drawing/2014/main" id="{196F702F-D36F-0449-8680-E162CB6E236B}"/>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8839200" y="4360021"/>
            <a:ext cx="2775967" cy="2087563"/>
          </a:xfrm>
        </p:spPr>
      </p:pic>
      <p:sp>
        <p:nvSpPr>
          <p:cNvPr id="5" name="Slide Number Placeholder 4"/>
          <p:cNvSpPr>
            <a:spLocks noGrp="1"/>
          </p:cNvSpPr>
          <p:nvPr>
            <p:ph type="sldNum" sz="quarter" idx="12"/>
          </p:nvPr>
        </p:nvSpPr>
        <p:spPr/>
        <p:txBody>
          <a:bodyPr/>
          <a:lstStyle/>
          <a:p>
            <a:fld id="{20E6FD9B-DC66-4F2B-B92A-19C65C99AF3B}" type="slidenum">
              <a:rPr lang="en-US" smtClean="0"/>
              <a:pPr/>
              <a:t>13</a:t>
            </a:fld>
            <a:endParaRPr lang="en-US"/>
          </a:p>
        </p:txBody>
      </p:sp>
      <p:pic>
        <p:nvPicPr>
          <p:cNvPr id="7" name="Picture 6">
            <a:extLst>
              <a:ext uri="{FF2B5EF4-FFF2-40B4-BE49-F238E27FC236}">
                <a16:creationId xmlns:a16="http://schemas.microsoft.com/office/drawing/2014/main" id="{0B963C98-ABBB-BE49-9713-576EF13AD3E3}"/>
              </a:ext>
            </a:extLst>
          </p:cNvPr>
          <p:cNvPicPr/>
          <p:nvPr/>
        </p:nvPicPr>
        <p:blipFill>
          <a:blip r:embed="rId6">
            <a:extLst>
              <a:ext uri="{28A0092B-C50C-407E-A947-70E740481C1C}">
                <a14:useLocalDpi xmlns:a14="http://schemas.microsoft.com/office/drawing/2010/main" val="0"/>
              </a:ext>
            </a:extLst>
          </a:blip>
          <a:stretch>
            <a:fillRect/>
          </a:stretch>
        </p:blipFill>
        <p:spPr>
          <a:xfrm>
            <a:off x="3906846" y="3689090"/>
            <a:ext cx="4302076" cy="2981227"/>
          </a:xfrm>
          <a:prstGeom prst="rect">
            <a:avLst/>
          </a:prstGeom>
        </p:spPr>
      </p:pic>
      <p:cxnSp>
        <p:nvCxnSpPr>
          <p:cNvPr id="11" name="Straight Connector 10">
            <a:extLst>
              <a:ext uri="{FF2B5EF4-FFF2-40B4-BE49-F238E27FC236}">
                <a16:creationId xmlns:a16="http://schemas.microsoft.com/office/drawing/2014/main" id="{77164D33-3D2B-7B4C-A2D9-B1BD4B0F3E28}"/>
              </a:ext>
            </a:extLst>
          </p:cNvPr>
          <p:cNvCxnSpPr>
            <a:cxnSpLocks/>
          </p:cNvCxnSpPr>
          <p:nvPr/>
        </p:nvCxnSpPr>
        <p:spPr>
          <a:xfrm>
            <a:off x="8819959" y="5542609"/>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90E894B-6B0E-EE41-AF47-B5E4A968A6EC}"/>
              </a:ext>
            </a:extLst>
          </p:cNvPr>
          <p:cNvCxnSpPr>
            <a:cxnSpLocks/>
          </p:cNvCxnSpPr>
          <p:nvPr/>
        </p:nvCxnSpPr>
        <p:spPr>
          <a:xfrm>
            <a:off x="8819959" y="5618809"/>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6CBEF0-EBC7-4643-A9A6-E7948BC46E2A}"/>
              </a:ext>
            </a:extLst>
          </p:cNvPr>
          <p:cNvCxnSpPr>
            <a:cxnSpLocks/>
          </p:cNvCxnSpPr>
          <p:nvPr/>
        </p:nvCxnSpPr>
        <p:spPr>
          <a:xfrm>
            <a:off x="8819959" y="6228409"/>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7F19668-DF9A-3D40-AD39-5CC2E49EC4CD}"/>
              </a:ext>
            </a:extLst>
          </p:cNvPr>
          <p:cNvCxnSpPr>
            <a:cxnSpLocks/>
          </p:cNvCxnSpPr>
          <p:nvPr/>
        </p:nvCxnSpPr>
        <p:spPr>
          <a:xfrm>
            <a:off x="8819959" y="6304609"/>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7012481-181F-2A49-9842-7125D6746A6A}"/>
              </a:ext>
            </a:extLst>
          </p:cNvPr>
          <p:cNvCxnSpPr>
            <a:cxnSpLocks/>
          </p:cNvCxnSpPr>
          <p:nvPr/>
        </p:nvCxnSpPr>
        <p:spPr>
          <a:xfrm>
            <a:off x="8784678" y="4933009"/>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5B7F754-B6EE-9042-A090-F2BDD1F99AD0}"/>
              </a:ext>
            </a:extLst>
          </p:cNvPr>
          <p:cNvCxnSpPr>
            <a:cxnSpLocks/>
          </p:cNvCxnSpPr>
          <p:nvPr/>
        </p:nvCxnSpPr>
        <p:spPr>
          <a:xfrm>
            <a:off x="8784678" y="5009209"/>
            <a:ext cx="2778481"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FF671D3-88F8-9A4A-81AE-AF2B3EA05C04}"/>
              </a:ext>
            </a:extLst>
          </p:cNvPr>
          <p:cNvGrpSpPr/>
          <p:nvPr/>
        </p:nvGrpSpPr>
        <p:grpSpPr>
          <a:xfrm rot="16200000">
            <a:off x="8309577" y="5344329"/>
            <a:ext cx="2087563" cy="152400"/>
            <a:chOff x="5679719" y="4495800"/>
            <a:chExt cx="2778481" cy="76200"/>
          </a:xfrm>
        </p:grpSpPr>
        <p:cxnSp>
          <p:nvCxnSpPr>
            <p:cNvPr id="18" name="Straight Connector 17">
              <a:extLst>
                <a:ext uri="{FF2B5EF4-FFF2-40B4-BE49-F238E27FC236}">
                  <a16:creationId xmlns:a16="http://schemas.microsoft.com/office/drawing/2014/main" id="{001DD03B-9F4E-114F-B479-E92F87D8AA3B}"/>
                </a:ext>
              </a:extLst>
            </p:cNvPr>
            <p:cNvCxnSpPr>
              <a:cxnSpLocks/>
            </p:cNvCxnSpPr>
            <p:nvPr/>
          </p:nvCxnSpPr>
          <p:spPr>
            <a:xfrm>
              <a:off x="5679719" y="4495800"/>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9CCFBEE-B34D-8044-8178-5F15184A4E99}"/>
                </a:ext>
              </a:extLst>
            </p:cNvPr>
            <p:cNvCxnSpPr>
              <a:cxnSpLocks/>
            </p:cNvCxnSpPr>
            <p:nvPr/>
          </p:nvCxnSpPr>
          <p:spPr>
            <a:xfrm>
              <a:off x="5679719" y="4572000"/>
              <a:ext cx="2778481"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6E75663C-D93D-DB43-9701-03866036A019}"/>
              </a:ext>
            </a:extLst>
          </p:cNvPr>
          <p:cNvGrpSpPr/>
          <p:nvPr/>
        </p:nvGrpSpPr>
        <p:grpSpPr>
          <a:xfrm rot="16200000">
            <a:off x="10366977" y="5337027"/>
            <a:ext cx="2087563" cy="152400"/>
            <a:chOff x="5679719" y="4495800"/>
            <a:chExt cx="2778481" cy="76200"/>
          </a:xfrm>
        </p:grpSpPr>
        <p:cxnSp>
          <p:nvCxnSpPr>
            <p:cNvPr id="22" name="Straight Connector 21">
              <a:extLst>
                <a:ext uri="{FF2B5EF4-FFF2-40B4-BE49-F238E27FC236}">
                  <a16:creationId xmlns:a16="http://schemas.microsoft.com/office/drawing/2014/main" id="{89D80AA7-8D4F-8F43-8866-0B30A0B9408F}"/>
                </a:ext>
              </a:extLst>
            </p:cNvPr>
            <p:cNvCxnSpPr>
              <a:cxnSpLocks/>
            </p:cNvCxnSpPr>
            <p:nvPr/>
          </p:nvCxnSpPr>
          <p:spPr>
            <a:xfrm>
              <a:off x="5679719" y="4495800"/>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1C6A53F-099A-414D-B9B9-32714EBBEEB1}"/>
                </a:ext>
              </a:extLst>
            </p:cNvPr>
            <p:cNvCxnSpPr>
              <a:cxnSpLocks/>
            </p:cNvCxnSpPr>
            <p:nvPr/>
          </p:nvCxnSpPr>
          <p:spPr>
            <a:xfrm>
              <a:off x="5679719" y="4572000"/>
              <a:ext cx="2778481"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2C85802E-B689-D444-8F5E-6AE6A0F12696}"/>
              </a:ext>
            </a:extLst>
          </p:cNvPr>
          <p:cNvSpPr txBox="1"/>
          <p:nvPr/>
        </p:nvSpPr>
        <p:spPr>
          <a:xfrm>
            <a:off x="5634596" y="3629287"/>
            <a:ext cx="2374729" cy="646331"/>
          </a:xfrm>
          <a:prstGeom prst="rect">
            <a:avLst/>
          </a:prstGeom>
          <a:solidFill>
            <a:schemeClr val="bg1"/>
          </a:solidFill>
        </p:spPr>
        <p:txBody>
          <a:bodyPr wrap="square" rtlCol="0">
            <a:spAutoFit/>
          </a:bodyPr>
          <a:lstStyle/>
          <a:p>
            <a:r>
              <a:rPr lang="en-US" dirty="0"/>
              <a:t>Vertical Cut = 0.1 mm wide 60 mm long</a:t>
            </a:r>
          </a:p>
        </p:txBody>
      </p:sp>
      <p:sp>
        <p:nvSpPr>
          <p:cNvPr id="6" name="TextBox 5"/>
          <p:cNvSpPr txBox="1"/>
          <p:nvPr/>
        </p:nvSpPr>
        <p:spPr>
          <a:xfrm>
            <a:off x="380999" y="1219200"/>
            <a:ext cx="7628325" cy="369332"/>
          </a:xfrm>
          <a:prstGeom prst="rect">
            <a:avLst/>
          </a:prstGeom>
          <a:noFill/>
        </p:spPr>
        <p:txBody>
          <a:bodyPr wrap="square" rtlCol="0">
            <a:spAutoFit/>
          </a:bodyPr>
          <a:lstStyle/>
          <a:p>
            <a:pPr marL="285750" indent="-285750">
              <a:buFont typeface="Arial" panose="020B0604020202020204" pitchFamily="34" charset="0"/>
              <a:buChar char="•"/>
            </a:pPr>
            <a:r>
              <a:rPr lang="en-US" dirty="0"/>
              <a:t>FAA AL 2024-T3 panel </a:t>
            </a:r>
          </a:p>
        </p:txBody>
      </p:sp>
      <p:grpSp>
        <p:nvGrpSpPr>
          <p:cNvPr id="24" name="Group 23">
            <a:extLst>
              <a:ext uri="{FF2B5EF4-FFF2-40B4-BE49-F238E27FC236}">
                <a16:creationId xmlns:a16="http://schemas.microsoft.com/office/drawing/2014/main" id="{47263885-780A-2042-820B-3E553B14854D}"/>
              </a:ext>
            </a:extLst>
          </p:cNvPr>
          <p:cNvGrpSpPr/>
          <p:nvPr/>
        </p:nvGrpSpPr>
        <p:grpSpPr>
          <a:xfrm>
            <a:off x="143472" y="3642658"/>
            <a:ext cx="3918649" cy="2663905"/>
            <a:chOff x="358773" y="2318045"/>
            <a:chExt cx="3918649" cy="2663905"/>
          </a:xfrm>
        </p:grpSpPr>
        <p:grpSp>
          <p:nvGrpSpPr>
            <p:cNvPr id="25" name="Group 24">
              <a:extLst>
                <a:ext uri="{FF2B5EF4-FFF2-40B4-BE49-F238E27FC236}">
                  <a16:creationId xmlns:a16="http://schemas.microsoft.com/office/drawing/2014/main" id="{E878CD8D-E905-4844-8CA0-9C8982E64F74}"/>
                </a:ext>
              </a:extLst>
            </p:cNvPr>
            <p:cNvGrpSpPr/>
            <p:nvPr/>
          </p:nvGrpSpPr>
          <p:grpSpPr>
            <a:xfrm>
              <a:off x="358773" y="2318045"/>
              <a:ext cx="3918649" cy="2598351"/>
              <a:chOff x="383266" y="2473166"/>
              <a:chExt cx="3918649" cy="2598351"/>
            </a:xfrm>
          </p:grpSpPr>
          <p:pic>
            <p:nvPicPr>
              <p:cNvPr id="30" name="Picture 29">
                <a:extLst>
                  <a:ext uri="{FF2B5EF4-FFF2-40B4-BE49-F238E27FC236}">
                    <a16:creationId xmlns:a16="http://schemas.microsoft.com/office/drawing/2014/main" id="{52F08199-6F54-B14D-85E0-DE441281DAB1}"/>
                  </a:ext>
                </a:extLst>
              </p:cNvPr>
              <p:cNvPicPr>
                <a:picLocks noChangeAspect="1"/>
              </p:cNvPicPr>
              <p:nvPr/>
            </p:nvPicPr>
            <p:blipFill>
              <a:blip r:embed="rId7"/>
              <a:stretch>
                <a:fillRect/>
              </a:stretch>
            </p:blipFill>
            <p:spPr>
              <a:xfrm>
                <a:off x="383266" y="2473166"/>
                <a:ext cx="3918649" cy="2598351"/>
              </a:xfrm>
              <a:prstGeom prst="rect">
                <a:avLst/>
              </a:prstGeom>
            </p:spPr>
          </p:pic>
          <p:cxnSp>
            <p:nvCxnSpPr>
              <p:cNvPr id="31" name="Straight Arrow Connector 30">
                <a:extLst>
                  <a:ext uri="{FF2B5EF4-FFF2-40B4-BE49-F238E27FC236}">
                    <a16:creationId xmlns:a16="http://schemas.microsoft.com/office/drawing/2014/main" id="{B8BF57CA-5D2E-7A4F-B83E-2DBFF49A7205}"/>
                  </a:ext>
                </a:extLst>
              </p:cNvPr>
              <p:cNvCxnSpPr/>
              <p:nvPr/>
            </p:nvCxnSpPr>
            <p:spPr>
              <a:xfrm>
                <a:off x="3754292" y="2628900"/>
                <a:ext cx="16329" cy="2147207"/>
              </a:xfrm>
              <a:prstGeom prst="straightConnector1">
                <a:avLst/>
              </a:prstGeom>
              <a:ln>
                <a:solidFill>
                  <a:schemeClr val="bg1"/>
                </a:solidFill>
                <a:headEnd type="triangle"/>
                <a:tailEnd type="triangle"/>
              </a:ln>
            </p:spPr>
            <p:style>
              <a:lnRef idx="1">
                <a:schemeClr val="accent2"/>
              </a:lnRef>
              <a:fillRef idx="0">
                <a:schemeClr val="accent2"/>
              </a:fillRef>
              <a:effectRef idx="0">
                <a:schemeClr val="accent2"/>
              </a:effectRef>
              <a:fontRef idx="minor">
                <a:schemeClr val="tx1"/>
              </a:fontRef>
            </p:style>
          </p:cxnSp>
          <p:sp>
            <p:nvSpPr>
              <p:cNvPr id="32" name="TextBox 31">
                <a:extLst>
                  <a:ext uri="{FF2B5EF4-FFF2-40B4-BE49-F238E27FC236}">
                    <a16:creationId xmlns:a16="http://schemas.microsoft.com/office/drawing/2014/main" id="{946F3596-67E4-6344-AA7B-A6E352EA43EC}"/>
                  </a:ext>
                </a:extLst>
              </p:cNvPr>
              <p:cNvSpPr txBox="1"/>
              <p:nvPr/>
            </p:nvSpPr>
            <p:spPr>
              <a:xfrm>
                <a:off x="3363994" y="3468935"/>
                <a:ext cx="617630" cy="369332"/>
              </a:xfrm>
              <a:prstGeom prst="rect">
                <a:avLst/>
              </a:prstGeom>
              <a:noFill/>
            </p:spPr>
            <p:txBody>
              <a:bodyPr wrap="square" rtlCol="0">
                <a:spAutoFit/>
              </a:bodyPr>
              <a:lstStyle/>
              <a:p>
                <a:r>
                  <a:rPr lang="en-US" dirty="0">
                    <a:solidFill>
                      <a:schemeClr val="bg1"/>
                    </a:solidFill>
                  </a:rPr>
                  <a:t>73”</a:t>
                </a:r>
              </a:p>
            </p:txBody>
          </p:sp>
        </p:grpSp>
        <p:sp>
          <p:nvSpPr>
            <p:cNvPr id="26" name="TextBox 25">
              <a:extLst>
                <a:ext uri="{FF2B5EF4-FFF2-40B4-BE49-F238E27FC236}">
                  <a16:creationId xmlns:a16="http://schemas.microsoft.com/office/drawing/2014/main" id="{893D4131-28E9-6D47-B77E-BA6CD0030082}"/>
                </a:ext>
              </a:extLst>
            </p:cNvPr>
            <p:cNvSpPr txBox="1"/>
            <p:nvPr/>
          </p:nvSpPr>
          <p:spPr>
            <a:xfrm>
              <a:off x="1302623" y="4612618"/>
              <a:ext cx="1861457" cy="369332"/>
            </a:xfrm>
            <a:prstGeom prst="rect">
              <a:avLst/>
            </a:prstGeom>
            <a:noFill/>
          </p:spPr>
          <p:txBody>
            <a:bodyPr wrap="square" rtlCol="0">
              <a:spAutoFit/>
            </a:bodyPr>
            <a:lstStyle/>
            <a:p>
              <a:r>
                <a:rPr lang="en-US" dirty="0">
                  <a:solidFill>
                    <a:schemeClr val="bg1"/>
                  </a:solidFill>
                </a:rPr>
                <a:t>Image from FAA</a:t>
              </a:r>
            </a:p>
          </p:txBody>
        </p:sp>
        <p:sp>
          <p:nvSpPr>
            <p:cNvPr id="27" name="Rectangle 26">
              <a:extLst>
                <a:ext uri="{FF2B5EF4-FFF2-40B4-BE49-F238E27FC236}">
                  <a16:creationId xmlns:a16="http://schemas.microsoft.com/office/drawing/2014/main" id="{7D69D9B7-6BC8-1D44-970C-07C0A3FF69E6}"/>
                </a:ext>
              </a:extLst>
            </p:cNvPr>
            <p:cNvSpPr/>
            <p:nvPr/>
          </p:nvSpPr>
          <p:spPr>
            <a:xfrm>
              <a:off x="1510391" y="3313814"/>
              <a:ext cx="45719" cy="2784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0D024CA-6C71-0F48-9F53-6078F60ACAFE}"/>
                </a:ext>
              </a:extLst>
            </p:cNvPr>
            <p:cNvSpPr/>
            <p:nvPr/>
          </p:nvSpPr>
          <p:spPr>
            <a:xfrm>
              <a:off x="1785261" y="3311096"/>
              <a:ext cx="45719" cy="2784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65820392-77F7-FD43-A760-77C61D836FC1}"/>
                </a:ext>
              </a:extLst>
            </p:cNvPr>
            <p:cNvCxnSpPr/>
            <p:nvPr/>
          </p:nvCxnSpPr>
          <p:spPr>
            <a:xfrm flipH="1">
              <a:off x="1657350" y="3380014"/>
              <a:ext cx="0" cy="13062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p:cNvSpPr/>
          <p:nvPr/>
        </p:nvSpPr>
        <p:spPr>
          <a:xfrm>
            <a:off x="1019772" y="4502538"/>
            <a:ext cx="952500" cy="602862"/>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a:off x="2036909" y="4835256"/>
            <a:ext cx="2335199" cy="24955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4" name="FAA_panel_Back_Surface.mp4">
            <a:hlinkClick r:id="" action="ppaction://media"/>
            <a:extLst>
              <a:ext uri="{FF2B5EF4-FFF2-40B4-BE49-F238E27FC236}">
                <a16:creationId xmlns:a16="http://schemas.microsoft.com/office/drawing/2014/main" id="{FF7E2F11-4EA2-814C-8CFE-39C648B7ADDF}"/>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8462918" y="907577"/>
            <a:ext cx="3628625" cy="2721708"/>
          </a:xfrm>
          <a:prstGeom prst="rect">
            <a:avLst/>
          </a:prstGeom>
        </p:spPr>
      </p:pic>
      <p:sp>
        <p:nvSpPr>
          <p:cNvPr id="3" name="TextBox 2">
            <a:extLst>
              <a:ext uri="{FF2B5EF4-FFF2-40B4-BE49-F238E27FC236}">
                <a16:creationId xmlns:a16="http://schemas.microsoft.com/office/drawing/2014/main" id="{452D309A-AF4E-B041-A273-66FC694499D2}"/>
              </a:ext>
            </a:extLst>
          </p:cNvPr>
          <p:cNvSpPr txBox="1"/>
          <p:nvPr/>
        </p:nvSpPr>
        <p:spPr>
          <a:xfrm>
            <a:off x="1137022" y="1957090"/>
            <a:ext cx="6101978" cy="1354217"/>
          </a:xfrm>
          <a:prstGeom prst="rect">
            <a:avLst/>
          </a:prstGeom>
          <a:noFill/>
        </p:spPr>
        <p:txBody>
          <a:bodyPr wrap="square" rtlCol="0">
            <a:spAutoFit/>
          </a:bodyPr>
          <a:lstStyle/>
          <a:p>
            <a:r>
              <a:rPr lang="en-US" sz="1600" dirty="0"/>
              <a:t>Gregory, Elizabeth D., William C. </a:t>
            </a:r>
            <a:r>
              <a:rPr lang="en-US" sz="1600" dirty="0" err="1"/>
              <a:t>Schneck</a:t>
            </a:r>
            <a:r>
              <a:rPr lang="en-US" sz="1600" dirty="0"/>
              <a:t> III, Cara AC </a:t>
            </a:r>
            <a:r>
              <a:rPr lang="en-US" sz="1600" dirty="0" err="1"/>
              <a:t>Leckey</a:t>
            </a:r>
            <a:r>
              <a:rPr lang="en-US" sz="1600" dirty="0"/>
              <a:t>, and Paul Swindell. "Simulation assisted guided wave structural health monitoring of aerospace structures." In </a:t>
            </a:r>
            <a:r>
              <a:rPr lang="en-US" sz="1600" i="1" dirty="0"/>
              <a:t>AIP Conference Proceedings</a:t>
            </a:r>
            <a:r>
              <a:rPr lang="en-US" sz="1600" dirty="0"/>
              <a:t>, vol. 2102, no. 1, p. 130006. AIP Publishing LLC, 2019.</a:t>
            </a:r>
          </a:p>
          <a:p>
            <a:r>
              <a:rPr lang="en-US" dirty="0" err="1"/>
              <a:t>ç</a:t>
            </a:r>
            <a:endParaRPr lang="en-US" dirty="0"/>
          </a:p>
        </p:txBody>
      </p:sp>
    </p:spTree>
    <p:extLst>
      <p:ext uri="{BB962C8B-B14F-4D97-AF65-F5344CB8AC3E}">
        <p14:creationId xmlns:p14="http://schemas.microsoft.com/office/powerpoint/2010/main" val="311643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00"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4"/>
                                        </p:tgtEl>
                                      </p:cBhvr>
                                    </p:cmd>
                                  </p:childTnLst>
                                </p:cTn>
                              </p:par>
                            </p:childTnLst>
                          </p:cTn>
                        </p:par>
                      </p:childTnLst>
                    </p:cTn>
                  </p:par>
                </p:childTnLst>
              </p:cTn>
              <p:nextCondLst>
                <p:cond evt="onClick" delay="0">
                  <p:tgtEl>
                    <p:spTgt spid="34"/>
                  </p:tgtEl>
                </p:cond>
              </p:nextCondLst>
            </p:seq>
            <p:video>
              <p:cMediaNode vol="80000">
                <p:cTn id="12" fill="hold" display="0">
                  <p:stCondLst>
                    <p:cond delay="indefinite"/>
                  </p:stCondLst>
                </p:cTn>
                <p:tgtEl>
                  <p:spTgt spid="3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Composites</a:t>
            </a:r>
          </a:p>
        </p:txBody>
      </p:sp>
      <p:pic>
        <p:nvPicPr>
          <p:cNvPr id="6" name="Picture 5"/>
          <p:cNvPicPr>
            <a:picLocks noChangeAspect="1"/>
          </p:cNvPicPr>
          <p:nvPr/>
        </p:nvPicPr>
        <p:blipFill rotWithShape="1">
          <a:blip r:embed="rId2"/>
          <a:srcRect l="7065" t="5328" r="10818" b="27170"/>
          <a:stretch/>
        </p:blipFill>
        <p:spPr>
          <a:xfrm>
            <a:off x="6864920" y="1224943"/>
            <a:ext cx="2573268" cy="2629912"/>
          </a:xfrm>
          <a:prstGeom prst="rect">
            <a:avLst/>
          </a:prstGeom>
        </p:spPr>
      </p:pic>
      <p:grpSp>
        <p:nvGrpSpPr>
          <p:cNvPr id="7" name="Group 6"/>
          <p:cNvGrpSpPr/>
          <p:nvPr/>
        </p:nvGrpSpPr>
        <p:grpSpPr>
          <a:xfrm>
            <a:off x="429387" y="4341788"/>
            <a:ext cx="3722336" cy="2192381"/>
            <a:chOff x="800099" y="2047590"/>
            <a:chExt cx="7543801" cy="3972210"/>
          </a:xfrm>
        </p:grpSpPr>
        <p:sp>
          <p:nvSpPr>
            <p:cNvPr id="8" name="Rectangle 7"/>
            <p:cNvSpPr/>
            <p:nvPr/>
          </p:nvSpPr>
          <p:spPr>
            <a:xfrm>
              <a:off x="800099" y="2057400"/>
              <a:ext cx="7543801" cy="3962400"/>
            </a:xfrm>
            <a:prstGeom prst="rect">
              <a:avLst/>
            </a:prstGeom>
            <a:solidFill>
              <a:srgbClr val="759AA5"/>
            </a:solidFill>
            <a:ln w="15875" cap="flat" cmpd="sng" algn="ctr">
              <a:solidFill>
                <a:srgbClr val="759AA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grpSp>
          <p:nvGrpSpPr>
            <p:cNvPr id="9" name="Group 8"/>
            <p:cNvGrpSpPr/>
            <p:nvPr/>
          </p:nvGrpSpPr>
          <p:grpSpPr>
            <a:xfrm>
              <a:off x="1165859" y="3124200"/>
              <a:ext cx="6812280" cy="2286000"/>
              <a:chOff x="1165859" y="3124200"/>
              <a:chExt cx="6812280" cy="2286000"/>
            </a:xfrm>
          </p:grpSpPr>
          <p:sp>
            <p:nvSpPr>
              <p:cNvPr id="44" name="Flowchart: Process 43"/>
              <p:cNvSpPr/>
              <p:nvPr/>
            </p:nvSpPr>
            <p:spPr>
              <a:xfrm>
                <a:off x="1165859" y="3124200"/>
                <a:ext cx="6812280" cy="2286000"/>
              </a:xfrm>
              <a:prstGeom prst="flowChartProcess">
                <a:avLst/>
              </a:prstGeom>
              <a:solidFill>
                <a:sysClr val="windowText" lastClr="000000">
                  <a:lumMod val="75000"/>
                  <a:lumOff val="25000"/>
                </a:sysClr>
              </a:solidFill>
              <a:ln w="158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cxnSp>
            <p:nvCxnSpPr>
              <p:cNvPr id="45" name="Straight Connector 44"/>
              <p:cNvCxnSpPr/>
              <p:nvPr/>
            </p:nvCxnSpPr>
            <p:spPr>
              <a:xfrm>
                <a:off x="1165859" y="3124200"/>
                <a:ext cx="6812280" cy="0"/>
              </a:xfrm>
              <a:prstGeom prst="line">
                <a:avLst/>
              </a:prstGeom>
              <a:noFill/>
              <a:ln w="28575" cap="flat" cmpd="sng" algn="ctr">
                <a:solidFill>
                  <a:sysClr val="windowText" lastClr="000000"/>
                </a:solidFill>
                <a:prstDash val="solid"/>
              </a:ln>
              <a:effectLst/>
            </p:spPr>
          </p:cxnSp>
          <p:cxnSp>
            <p:nvCxnSpPr>
              <p:cNvPr id="46" name="Straight Connector 45"/>
              <p:cNvCxnSpPr/>
              <p:nvPr/>
            </p:nvCxnSpPr>
            <p:spPr>
              <a:xfrm>
                <a:off x="1165859" y="3408724"/>
                <a:ext cx="6812280" cy="0"/>
              </a:xfrm>
              <a:prstGeom prst="line">
                <a:avLst/>
              </a:prstGeom>
              <a:noFill/>
              <a:ln w="28575" cap="flat" cmpd="sng" algn="ctr">
                <a:solidFill>
                  <a:sysClr val="windowText" lastClr="000000"/>
                </a:solidFill>
                <a:prstDash val="solid"/>
              </a:ln>
              <a:effectLst/>
            </p:spPr>
          </p:cxnSp>
          <p:cxnSp>
            <p:nvCxnSpPr>
              <p:cNvPr id="47" name="Straight Connector 46"/>
              <p:cNvCxnSpPr/>
              <p:nvPr/>
            </p:nvCxnSpPr>
            <p:spPr>
              <a:xfrm>
                <a:off x="1165859" y="3693248"/>
                <a:ext cx="6812280" cy="0"/>
              </a:xfrm>
              <a:prstGeom prst="line">
                <a:avLst/>
              </a:prstGeom>
              <a:noFill/>
              <a:ln w="28575" cap="flat" cmpd="sng" algn="ctr">
                <a:solidFill>
                  <a:sysClr val="windowText" lastClr="000000"/>
                </a:solidFill>
                <a:prstDash val="solid"/>
              </a:ln>
              <a:effectLst/>
            </p:spPr>
          </p:cxnSp>
          <p:cxnSp>
            <p:nvCxnSpPr>
              <p:cNvPr id="48" name="Straight Connector 47"/>
              <p:cNvCxnSpPr/>
              <p:nvPr/>
            </p:nvCxnSpPr>
            <p:spPr>
              <a:xfrm>
                <a:off x="1165859" y="3977772"/>
                <a:ext cx="6812280" cy="0"/>
              </a:xfrm>
              <a:prstGeom prst="line">
                <a:avLst/>
              </a:prstGeom>
              <a:noFill/>
              <a:ln w="28575" cap="flat" cmpd="sng" algn="ctr">
                <a:solidFill>
                  <a:sysClr val="windowText" lastClr="000000"/>
                </a:solidFill>
                <a:prstDash val="solid"/>
              </a:ln>
              <a:effectLst/>
            </p:spPr>
          </p:cxnSp>
          <p:cxnSp>
            <p:nvCxnSpPr>
              <p:cNvPr id="49" name="Straight Connector 48"/>
              <p:cNvCxnSpPr/>
              <p:nvPr/>
            </p:nvCxnSpPr>
            <p:spPr>
              <a:xfrm>
                <a:off x="1165859" y="4262296"/>
                <a:ext cx="6812280" cy="0"/>
              </a:xfrm>
              <a:prstGeom prst="line">
                <a:avLst/>
              </a:prstGeom>
              <a:noFill/>
              <a:ln w="28575" cap="flat" cmpd="sng" algn="ctr">
                <a:solidFill>
                  <a:sysClr val="windowText" lastClr="000000"/>
                </a:solidFill>
                <a:prstDash val="solid"/>
              </a:ln>
              <a:effectLst/>
            </p:spPr>
          </p:cxnSp>
          <p:cxnSp>
            <p:nvCxnSpPr>
              <p:cNvPr id="50" name="Straight Connector 49"/>
              <p:cNvCxnSpPr/>
              <p:nvPr/>
            </p:nvCxnSpPr>
            <p:spPr>
              <a:xfrm>
                <a:off x="1165859" y="4546820"/>
                <a:ext cx="6812280" cy="0"/>
              </a:xfrm>
              <a:prstGeom prst="line">
                <a:avLst/>
              </a:prstGeom>
              <a:noFill/>
              <a:ln w="28575" cap="flat" cmpd="sng" algn="ctr">
                <a:solidFill>
                  <a:sysClr val="windowText" lastClr="000000"/>
                </a:solidFill>
                <a:prstDash val="solid"/>
              </a:ln>
              <a:effectLst/>
            </p:spPr>
          </p:cxnSp>
          <p:cxnSp>
            <p:nvCxnSpPr>
              <p:cNvPr id="51" name="Straight Connector 50"/>
              <p:cNvCxnSpPr/>
              <p:nvPr/>
            </p:nvCxnSpPr>
            <p:spPr>
              <a:xfrm>
                <a:off x="1165859" y="4831344"/>
                <a:ext cx="6812280" cy="0"/>
              </a:xfrm>
              <a:prstGeom prst="line">
                <a:avLst/>
              </a:prstGeom>
              <a:noFill/>
              <a:ln w="28575" cap="flat" cmpd="sng" algn="ctr">
                <a:solidFill>
                  <a:sysClr val="windowText" lastClr="000000"/>
                </a:solidFill>
                <a:prstDash val="solid"/>
              </a:ln>
              <a:effectLst/>
            </p:spPr>
          </p:cxnSp>
          <p:cxnSp>
            <p:nvCxnSpPr>
              <p:cNvPr id="52" name="Straight Connector 51"/>
              <p:cNvCxnSpPr/>
              <p:nvPr/>
            </p:nvCxnSpPr>
            <p:spPr>
              <a:xfrm>
                <a:off x="1165859" y="5115868"/>
                <a:ext cx="6812280" cy="0"/>
              </a:xfrm>
              <a:prstGeom prst="line">
                <a:avLst/>
              </a:prstGeom>
              <a:noFill/>
              <a:ln w="28575" cap="flat" cmpd="sng" algn="ctr">
                <a:solidFill>
                  <a:sysClr val="windowText" lastClr="000000"/>
                </a:solidFill>
                <a:prstDash val="solid"/>
              </a:ln>
              <a:effectLst/>
            </p:spPr>
          </p:cxnSp>
          <p:cxnSp>
            <p:nvCxnSpPr>
              <p:cNvPr id="53" name="Straight Connector 52"/>
              <p:cNvCxnSpPr/>
              <p:nvPr/>
            </p:nvCxnSpPr>
            <p:spPr>
              <a:xfrm>
                <a:off x="1165859" y="5400392"/>
                <a:ext cx="6812280" cy="0"/>
              </a:xfrm>
              <a:prstGeom prst="line">
                <a:avLst/>
              </a:prstGeom>
              <a:noFill/>
              <a:ln w="28575" cap="flat" cmpd="sng" algn="ctr">
                <a:solidFill>
                  <a:sysClr val="windowText" lastClr="000000"/>
                </a:solidFill>
                <a:prstDash val="solid"/>
              </a:ln>
              <a:effectLst/>
            </p:spPr>
          </p:cxnSp>
        </p:grpSp>
        <p:sp>
          <p:nvSpPr>
            <p:cNvPr id="10" name="TextBox 9"/>
            <p:cNvSpPr txBox="1"/>
            <p:nvPr/>
          </p:nvSpPr>
          <p:spPr>
            <a:xfrm>
              <a:off x="4771744" y="4922427"/>
              <a:ext cx="2800905" cy="446109"/>
            </a:xfrm>
            <a:prstGeom prst="rect">
              <a:avLst/>
            </a:prstGeom>
            <a:gradFill rotWithShape="1">
              <a:gsLst>
                <a:gs pos="0">
                  <a:srgbClr val="759AA5">
                    <a:tint val="79000"/>
                    <a:satMod val="180000"/>
                  </a:srgbClr>
                </a:gs>
                <a:gs pos="65000">
                  <a:srgbClr val="759AA5">
                    <a:tint val="52000"/>
                    <a:satMod val="250000"/>
                  </a:srgbClr>
                </a:gs>
                <a:gs pos="100000">
                  <a:srgbClr val="759AA5">
                    <a:tint val="29000"/>
                    <a:satMod val="300000"/>
                  </a:srgbClr>
                </a:gs>
              </a:gsLst>
              <a:lin ang="16200000" scaled="0"/>
            </a:gradFill>
            <a:ln w="9525" cap="flat" cmpd="sng" algn="ctr">
              <a:solidFill>
                <a:srgbClr val="759AA5"/>
              </a:solidFill>
              <a:prstDash val="solid"/>
            </a:ln>
            <a:effectLst>
              <a:outerShdw blurRad="63500" dist="25400" dir="5400000" rotWithShape="0">
                <a:srgbClr val="000000">
                  <a:alpha val="43000"/>
                </a:srgb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Tw Cen MT"/>
                  <a:ea typeface="+mn-ea"/>
                  <a:cs typeface="+mn-cs"/>
                </a:rPr>
                <a:t>Carbon fiber composite</a:t>
              </a:r>
            </a:p>
          </p:txBody>
        </p:sp>
        <p:grpSp>
          <p:nvGrpSpPr>
            <p:cNvPr id="11" name="Group 10"/>
            <p:cNvGrpSpPr/>
            <p:nvPr/>
          </p:nvGrpSpPr>
          <p:grpSpPr>
            <a:xfrm>
              <a:off x="6422621" y="2147799"/>
              <a:ext cx="1416855" cy="1864147"/>
              <a:chOff x="6422621" y="2147799"/>
              <a:chExt cx="1416855" cy="1864147"/>
            </a:xfrm>
          </p:grpSpPr>
          <p:sp>
            <p:nvSpPr>
              <p:cNvPr id="40" name="TextBox 39"/>
              <p:cNvSpPr txBox="1"/>
              <p:nvPr/>
            </p:nvSpPr>
            <p:spPr>
              <a:xfrm>
                <a:off x="6422621" y="2147799"/>
                <a:ext cx="1416855" cy="724929"/>
              </a:xfrm>
              <a:prstGeom prst="rect">
                <a:avLst/>
              </a:prstGeom>
              <a:gradFill rotWithShape="1">
                <a:gsLst>
                  <a:gs pos="0">
                    <a:srgbClr val="759AA5">
                      <a:tint val="79000"/>
                      <a:satMod val="180000"/>
                    </a:srgbClr>
                  </a:gs>
                  <a:gs pos="65000">
                    <a:srgbClr val="759AA5">
                      <a:tint val="52000"/>
                      <a:satMod val="250000"/>
                    </a:srgbClr>
                  </a:gs>
                  <a:gs pos="100000">
                    <a:srgbClr val="759AA5">
                      <a:tint val="29000"/>
                      <a:satMod val="300000"/>
                    </a:srgbClr>
                  </a:gs>
                </a:gsLst>
                <a:lin ang="16200000" scaled="0"/>
              </a:gradFill>
              <a:ln w="9525" cap="flat" cmpd="sng" algn="ctr">
                <a:solidFill>
                  <a:srgbClr val="759AA5"/>
                </a:solidFill>
                <a:prstDash val="solid"/>
              </a:ln>
              <a:effectLst>
                <a:outerShdw blurRad="63500" dist="25400" dir="5400000" rotWithShape="0">
                  <a:srgbClr val="000000">
                    <a:alpha val="43000"/>
                  </a:srgb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Tw Cen MT"/>
                    <a:ea typeface="+mn-ea"/>
                    <a:cs typeface="+mn-cs"/>
                  </a:rPr>
                  <a:t>Ply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black"/>
                    </a:solidFill>
                    <a:effectLst/>
                    <a:uLnTx/>
                    <a:uFillTx/>
                    <a:latin typeface="Tw Cen MT"/>
                    <a:ea typeface="+mn-ea"/>
                    <a:cs typeface="+mn-cs"/>
                  </a:rPr>
                  <a:t>layers</a:t>
                </a:r>
              </a:p>
            </p:txBody>
          </p:sp>
          <p:cxnSp>
            <p:nvCxnSpPr>
              <p:cNvPr id="41" name="Straight Arrow Connector 40"/>
              <p:cNvCxnSpPr>
                <a:stCxn id="40" idx="2"/>
              </p:cNvCxnSpPr>
              <p:nvPr/>
            </p:nvCxnSpPr>
            <p:spPr>
              <a:xfrm flipH="1">
                <a:off x="7033259" y="2872728"/>
                <a:ext cx="97789" cy="561164"/>
              </a:xfrm>
              <a:prstGeom prst="straightConnector1">
                <a:avLst/>
              </a:prstGeom>
              <a:noFill/>
              <a:ln w="28575" cap="flat" cmpd="sng" algn="ctr">
                <a:solidFill>
                  <a:srgbClr val="FFC000"/>
                </a:solidFill>
                <a:prstDash val="solid"/>
                <a:tailEnd type="triangle"/>
              </a:ln>
              <a:effectLst/>
            </p:spPr>
          </p:cxnSp>
          <p:cxnSp>
            <p:nvCxnSpPr>
              <p:cNvPr id="42" name="Straight Arrow Connector 41"/>
              <p:cNvCxnSpPr>
                <a:stCxn id="40" idx="2"/>
              </p:cNvCxnSpPr>
              <p:nvPr/>
            </p:nvCxnSpPr>
            <p:spPr>
              <a:xfrm>
                <a:off x="7131048" y="2872728"/>
                <a:ext cx="100332" cy="830329"/>
              </a:xfrm>
              <a:prstGeom prst="straightConnector1">
                <a:avLst/>
              </a:prstGeom>
              <a:noFill/>
              <a:ln w="28575" cap="flat" cmpd="sng" algn="ctr">
                <a:solidFill>
                  <a:srgbClr val="FFC000"/>
                </a:solidFill>
                <a:prstDash val="solid"/>
                <a:tailEnd type="triangle"/>
              </a:ln>
              <a:effectLst/>
            </p:spPr>
          </p:cxnSp>
          <p:cxnSp>
            <p:nvCxnSpPr>
              <p:cNvPr id="43" name="Straight Arrow Connector 42"/>
              <p:cNvCxnSpPr>
                <a:stCxn id="40" idx="2"/>
              </p:cNvCxnSpPr>
              <p:nvPr/>
            </p:nvCxnSpPr>
            <p:spPr>
              <a:xfrm>
                <a:off x="7131048" y="2872728"/>
                <a:ext cx="330710" cy="1139218"/>
              </a:xfrm>
              <a:prstGeom prst="straightConnector1">
                <a:avLst/>
              </a:prstGeom>
              <a:noFill/>
              <a:ln w="28575" cap="flat" cmpd="sng" algn="ctr">
                <a:solidFill>
                  <a:srgbClr val="FFC000"/>
                </a:solidFill>
                <a:prstDash val="solid"/>
                <a:tailEnd type="triangle"/>
              </a:ln>
              <a:effectLst/>
            </p:spPr>
          </p:cxnSp>
        </p:grpSp>
        <p:grpSp>
          <p:nvGrpSpPr>
            <p:cNvPr id="12" name="Group 11"/>
            <p:cNvGrpSpPr/>
            <p:nvPr/>
          </p:nvGrpSpPr>
          <p:grpSpPr>
            <a:xfrm>
              <a:off x="2209799" y="2309515"/>
              <a:ext cx="5257799" cy="2806353"/>
              <a:chOff x="2209800" y="2309515"/>
              <a:chExt cx="5257800" cy="2806353"/>
            </a:xfrm>
          </p:grpSpPr>
          <p:grpSp>
            <p:nvGrpSpPr>
              <p:cNvPr id="14" name="Group 13"/>
              <p:cNvGrpSpPr/>
              <p:nvPr/>
            </p:nvGrpSpPr>
            <p:grpSpPr>
              <a:xfrm>
                <a:off x="2209800" y="3404086"/>
                <a:ext cx="5257800" cy="1711782"/>
                <a:chOff x="2209800" y="3404086"/>
                <a:chExt cx="5257800" cy="1711782"/>
              </a:xfrm>
            </p:grpSpPr>
            <p:cxnSp>
              <p:nvCxnSpPr>
                <p:cNvPr id="20" name="Straight Connector 19"/>
                <p:cNvCxnSpPr/>
                <p:nvPr/>
              </p:nvCxnSpPr>
              <p:spPr>
                <a:xfrm>
                  <a:off x="3886200" y="3408724"/>
                  <a:ext cx="396237" cy="0"/>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21" name="Straight Connector 20"/>
                <p:cNvCxnSpPr/>
                <p:nvPr/>
              </p:nvCxnSpPr>
              <p:spPr>
                <a:xfrm>
                  <a:off x="5360263" y="3693727"/>
                  <a:ext cx="685800" cy="0"/>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22" name="Straight Connector 21"/>
                <p:cNvCxnSpPr/>
                <p:nvPr/>
              </p:nvCxnSpPr>
              <p:spPr>
                <a:xfrm>
                  <a:off x="5105400" y="3977772"/>
                  <a:ext cx="1192937" cy="0"/>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23" name="Straight Connector 22"/>
                <p:cNvCxnSpPr/>
                <p:nvPr/>
              </p:nvCxnSpPr>
              <p:spPr>
                <a:xfrm>
                  <a:off x="2209800" y="4262296"/>
                  <a:ext cx="762000" cy="0"/>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24" name="Straight Connector 23"/>
                <p:cNvCxnSpPr/>
                <p:nvPr/>
              </p:nvCxnSpPr>
              <p:spPr>
                <a:xfrm>
                  <a:off x="4953000" y="3408724"/>
                  <a:ext cx="304800" cy="0"/>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25" name="Straight Connector 24"/>
                <p:cNvCxnSpPr/>
                <p:nvPr/>
              </p:nvCxnSpPr>
              <p:spPr>
                <a:xfrm>
                  <a:off x="5486400" y="4262296"/>
                  <a:ext cx="1981200" cy="0"/>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26" name="Straight Connector 25"/>
                <p:cNvCxnSpPr/>
                <p:nvPr/>
              </p:nvCxnSpPr>
              <p:spPr>
                <a:xfrm>
                  <a:off x="2520459" y="3977772"/>
                  <a:ext cx="1676400" cy="0"/>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27" name="Straight Connector 26"/>
                <p:cNvCxnSpPr/>
                <p:nvPr/>
              </p:nvCxnSpPr>
              <p:spPr>
                <a:xfrm>
                  <a:off x="4876800" y="4546820"/>
                  <a:ext cx="1875333" cy="0"/>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28" name="Straight Connector 27"/>
                <p:cNvCxnSpPr/>
                <p:nvPr/>
              </p:nvCxnSpPr>
              <p:spPr>
                <a:xfrm flipV="1">
                  <a:off x="3276600" y="3691861"/>
                  <a:ext cx="838197" cy="1387"/>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29" name="Straight Connector 28"/>
                <p:cNvCxnSpPr/>
                <p:nvPr/>
              </p:nvCxnSpPr>
              <p:spPr>
                <a:xfrm>
                  <a:off x="3992882" y="4828094"/>
                  <a:ext cx="685800" cy="0"/>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30" name="Straight Connector 29"/>
                <p:cNvCxnSpPr/>
                <p:nvPr/>
              </p:nvCxnSpPr>
              <p:spPr>
                <a:xfrm>
                  <a:off x="3200400" y="5115868"/>
                  <a:ext cx="883918" cy="0"/>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31" name="Straight Connector 30"/>
                <p:cNvCxnSpPr/>
                <p:nvPr/>
              </p:nvCxnSpPr>
              <p:spPr>
                <a:xfrm flipV="1">
                  <a:off x="3886200" y="3408725"/>
                  <a:ext cx="198118" cy="283136"/>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32" name="Straight Connector 31"/>
                <p:cNvCxnSpPr/>
                <p:nvPr/>
              </p:nvCxnSpPr>
              <p:spPr>
                <a:xfrm flipV="1">
                  <a:off x="3101341" y="3684829"/>
                  <a:ext cx="198118" cy="283136"/>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33" name="Straight Connector 32"/>
                <p:cNvCxnSpPr/>
                <p:nvPr/>
              </p:nvCxnSpPr>
              <p:spPr>
                <a:xfrm flipV="1">
                  <a:off x="2590800" y="3982411"/>
                  <a:ext cx="198118" cy="283136"/>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34" name="Straight Connector 33"/>
                <p:cNvCxnSpPr/>
                <p:nvPr/>
              </p:nvCxnSpPr>
              <p:spPr>
                <a:xfrm flipH="1" flipV="1">
                  <a:off x="5257800" y="3404086"/>
                  <a:ext cx="444068" cy="285912"/>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35" name="Straight Connector 34"/>
                <p:cNvCxnSpPr/>
                <p:nvPr/>
              </p:nvCxnSpPr>
              <p:spPr>
                <a:xfrm flipH="1" flipV="1">
                  <a:off x="5876794" y="3709832"/>
                  <a:ext cx="295406" cy="264690"/>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36" name="Straight Connector 35"/>
                <p:cNvCxnSpPr/>
                <p:nvPr/>
              </p:nvCxnSpPr>
              <p:spPr>
                <a:xfrm flipH="1" flipV="1">
                  <a:off x="5581388" y="3983797"/>
                  <a:ext cx="295406" cy="264690"/>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37" name="Straight Connector 36"/>
                <p:cNvCxnSpPr/>
                <p:nvPr/>
              </p:nvCxnSpPr>
              <p:spPr>
                <a:xfrm flipV="1">
                  <a:off x="5288282" y="4265547"/>
                  <a:ext cx="198118" cy="283136"/>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38" name="Straight Connector 37"/>
                <p:cNvCxnSpPr/>
                <p:nvPr/>
              </p:nvCxnSpPr>
              <p:spPr>
                <a:xfrm flipV="1">
                  <a:off x="4678682" y="4544958"/>
                  <a:ext cx="198118" cy="283136"/>
                </a:xfrm>
                <a:prstGeom prst="line">
                  <a:avLst/>
                </a:prstGeom>
                <a:noFill/>
                <a:ln w="28575" cap="flat" cmpd="sng" algn="ctr">
                  <a:solidFill>
                    <a:srgbClr val="FFFF00"/>
                  </a:solidFill>
                  <a:prstDash val="solid"/>
                </a:ln>
                <a:effectLst>
                  <a:glow rad="63500">
                    <a:srgbClr val="FFAD1C">
                      <a:satMod val="175000"/>
                      <a:alpha val="40000"/>
                    </a:srgbClr>
                  </a:glow>
                </a:effectLst>
              </p:spPr>
            </p:cxnSp>
            <p:cxnSp>
              <p:nvCxnSpPr>
                <p:cNvPr id="39" name="Straight Connector 38"/>
                <p:cNvCxnSpPr/>
                <p:nvPr/>
              </p:nvCxnSpPr>
              <p:spPr>
                <a:xfrm flipV="1">
                  <a:off x="3794764" y="4822925"/>
                  <a:ext cx="198118" cy="283136"/>
                </a:xfrm>
                <a:prstGeom prst="line">
                  <a:avLst/>
                </a:prstGeom>
                <a:noFill/>
                <a:ln w="28575" cap="flat" cmpd="sng" algn="ctr">
                  <a:solidFill>
                    <a:srgbClr val="FFFF00"/>
                  </a:solidFill>
                  <a:prstDash val="solid"/>
                </a:ln>
                <a:effectLst>
                  <a:glow rad="63500">
                    <a:srgbClr val="FFAD1C">
                      <a:satMod val="175000"/>
                      <a:alpha val="40000"/>
                    </a:srgbClr>
                  </a:glow>
                </a:effectLst>
              </p:spPr>
            </p:cxnSp>
          </p:grpSp>
          <p:grpSp>
            <p:nvGrpSpPr>
              <p:cNvPr id="15" name="Group 14"/>
              <p:cNvGrpSpPr/>
              <p:nvPr/>
            </p:nvGrpSpPr>
            <p:grpSpPr>
              <a:xfrm>
                <a:off x="4125658" y="2309515"/>
                <a:ext cx="914402" cy="891747"/>
                <a:chOff x="4114797" y="2286000"/>
                <a:chExt cx="914402" cy="891747"/>
              </a:xfrm>
            </p:grpSpPr>
            <p:grpSp>
              <p:nvGrpSpPr>
                <p:cNvPr id="16" name="Group 15"/>
                <p:cNvGrpSpPr/>
                <p:nvPr/>
              </p:nvGrpSpPr>
              <p:grpSpPr>
                <a:xfrm>
                  <a:off x="4114797" y="2999940"/>
                  <a:ext cx="914402" cy="177807"/>
                  <a:chOff x="4114797" y="2999940"/>
                  <a:chExt cx="914402" cy="177807"/>
                </a:xfrm>
              </p:grpSpPr>
              <p:sp>
                <p:nvSpPr>
                  <p:cNvPr id="18" name="Pie 17"/>
                  <p:cNvSpPr/>
                  <p:nvPr/>
                </p:nvSpPr>
                <p:spPr>
                  <a:xfrm>
                    <a:off x="4114798" y="3016830"/>
                    <a:ext cx="914401" cy="144026"/>
                  </a:xfrm>
                  <a:prstGeom prst="pie">
                    <a:avLst>
                      <a:gd name="adj1" fmla="val 0"/>
                      <a:gd name="adj2" fmla="val 10805409"/>
                    </a:avLst>
                  </a:prstGeom>
                  <a:solidFill>
                    <a:srgbClr val="759AA5"/>
                  </a:solidFill>
                  <a:ln w="15875" cap="flat" cmpd="sng" algn="ctr">
                    <a:solidFill>
                      <a:srgbClr val="759AA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sp>
                <p:nvSpPr>
                  <p:cNvPr id="19" name="Arc 18"/>
                  <p:cNvSpPr/>
                  <p:nvPr/>
                </p:nvSpPr>
                <p:spPr>
                  <a:xfrm>
                    <a:off x="4114797" y="2999940"/>
                    <a:ext cx="914401" cy="177807"/>
                  </a:xfrm>
                  <a:prstGeom prst="arc">
                    <a:avLst>
                      <a:gd name="adj1" fmla="val 2651"/>
                      <a:gd name="adj2" fmla="val 10809851"/>
                    </a:avLst>
                  </a:prstGeom>
                  <a:noFill/>
                  <a:ln w="190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Tw Cen MT"/>
                      <a:ea typeface="+mn-ea"/>
                      <a:cs typeface="+mn-cs"/>
                    </a:endParaRPr>
                  </a:p>
                </p:txBody>
              </p:sp>
            </p:grpSp>
            <p:cxnSp>
              <p:nvCxnSpPr>
                <p:cNvPr id="17" name="Straight Arrow Connector 16"/>
                <p:cNvCxnSpPr>
                  <a:endCxn id="18" idx="1"/>
                </p:cNvCxnSpPr>
                <p:nvPr/>
              </p:nvCxnSpPr>
              <p:spPr>
                <a:xfrm>
                  <a:off x="4571999" y="2286000"/>
                  <a:ext cx="0" cy="874856"/>
                </a:xfrm>
                <a:prstGeom prst="straightConnector1">
                  <a:avLst/>
                </a:prstGeom>
                <a:noFill/>
                <a:ln w="76200" cap="flat" cmpd="sng" algn="ctr">
                  <a:solidFill>
                    <a:srgbClr val="FFC000"/>
                  </a:solidFill>
                  <a:prstDash val="solid"/>
                  <a:tailEnd type="triangle"/>
                </a:ln>
                <a:effectLst/>
              </p:spPr>
            </p:cxnSp>
          </p:grpSp>
        </p:grpSp>
        <p:sp>
          <p:nvSpPr>
            <p:cNvPr id="13" name="TextBox 12"/>
            <p:cNvSpPr txBox="1"/>
            <p:nvPr/>
          </p:nvSpPr>
          <p:spPr>
            <a:xfrm>
              <a:off x="3164513" y="2047590"/>
              <a:ext cx="2800905" cy="369332"/>
            </a:xfrm>
            <a:prstGeom prst="rect">
              <a:avLst/>
            </a:prstGeom>
            <a:gradFill rotWithShape="1">
              <a:gsLst>
                <a:gs pos="0">
                  <a:srgbClr val="759AA5">
                    <a:tint val="79000"/>
                    <a:satMod val="180000"/>
                  </a:srgbClr>
                </a:gs>
                <a:gs pos="65000">
                  <a:srgbClr val="759AA5">
                    <a:tint val="52000"/>
                    <a:satMod val="250000"/>
                  </a:srgbClr>
                </a:gs>
                <a:gs pos="100000">
                  <a:srgbClr val="759AA5">
                    <a:tint val="29000"/>
                    <a:satMod val="300000"/>
                  </a:srgbClr>
                </a:gs>
              </a:gsLst>
              <a:lin ang="16200000" scaled="0"/>
            </a:gradFill>
            <a:ln w="9525" cap="flat" cmpd="sng" algn="ctr">
              <a:solidFill>
                <a:srgbClr val="759AA5"/>
              </a:solidFill>
              <a:prstDash val="solid"/>
            </a:ln>
            <a:effectLst>
              <a:outerShdw blurRad="63500" dist="25400" dir="5400000" rotWithShape="0">
                <a:srgbClr val="000000">
                  <a:alpha val="43000"/>
                </a:srgbClr>
              </a:out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Tw Cen MT"/>
                  <a:ea typeface="+mn-ea"/>
                  <a:cs typeface="+mn-cs"/>
                </a:rPr>
                <a:t>Low velocity impact</a:t>
              </a:r>
            </a:p>
          </p:txBody>
        </p:sp>
      </p:grpSp>
      <p:sp>
        <p:nvSpPr>
          <p:cNvPr id="59" name="TextBox 58"/>
          <p:cNvSpPr txBox="1"/>
          <p:nvPr/>
        </p:nvSpPr>
        <p:spPr>
          <a:xfrm>
            <a:off x="6264992" y="575458"/>
            <a:ext cx="3983306" cy="646331"/>
          </a:xfrm>
          <a:prstGeom prst="rect">
            <a:avLst/>
          </a:prstGeom>
          <a:noFill/>
        </p:spPr>
        <p:txBody>
          <a:bodyPr wrap="square" rtlCol="0">
            <a:spAutoFit/>
          </a:bodyPr>
          <a:lstStyle/>
          <a:p>
            <a:pPr algn="ctr"/>
            <a:r>
              <a:rPr lang="en-US" dirty="0"/>
              <a:t>Laser Doppler </a:t>
            </a:r>
          </a:p>
          <a:p>
            <a:pPr algn="ctr"/>
            <a:r>
              <a:rPr lang="en-US" dirty="0" err="1"/>
              <a:t>Vibrometry</a:t>
            </a:r>
            <a:r>
              <a:rPr lang="en-US" dirty="0"/>
              <a:t> (LDV) Scan</a:t>
            </a:r>
          </a:p>
        </p:txBody>
      </p:sp>
      <p:grpSp>
        <p:nvGrpSpPr>
          <p:cNvPr id="55" name="Group 54">
            <a:extLst>
              <a:ext uri="{FF2B5EF4-FFF2-40B4-BE49-F238E27FC236}">
                <a16:creationId xmlns:a16="http://schemas.microsoft.com/office/drawing/2014/main" id="{12D2BF9F-922D-4346-BEFB-FF511E623253}"/>
              </a:ext>
            </a:extLst>
          </p:cNvPr>
          <p:cNvGrpSpPr/>
          <p:nvPr/>
        </p:nvGrpSpPr>
        <p:grpSpPr>
          <a:xfrm>
            <a:off x="4011539" y="4066761"/>
            <a:ext cx="3176001" cy="2320093"/>
            <a:chOff x="4465814" y="4177818"/>
            <a:chExt cx="3507321" cy="2603839"/>
          </a:xfrm>
        </p:grpSpPr>
        <p:pic>
          <p:nvPicPr>
            <p:cNvPr id="56" name="Picture 55">
              <a:extLst>
                <a:ext uri="{FF2B5EF4-FFF2-40B4-BE49-F238E27FC236}">
                  <a16:creationId xmlns:a16="http://schemas.microsoft.com/office/drawing/2014/main" id="{17597B7D-01F7-244E-B46F-36DA6B539477}"/>
                </a:ext>
              </a:extLst>
            </p:cNvPr>
            <p:cNvPicPr>
              <a:picLocks noChangeAspect="1"/>
            </p:cNvPicPr>
            <p:nvPr/>
          </p:nvPicPr>
          <p:blipFill rotWithShape="1">
            <a:blip r:embed="rId3">
              <a:extLst>
                <a:ext uri="{28A0092B-C50C-407E-A947-70E740481C1C}">
                  <a14:useLocalDpi xmlns:a14="http://schemas.microsoft.com/office/drawing/2010/main" val="0"/>
                </a:ext>
              </a:extLst>
            </a:blip>
            <a:srcRect l="3921" t="6237" r="3281" b="3327"/>
            <a:stretch/>
          </p:blipFill>
          <p:spPr>
            <a:xfrm>
              <a:off x="4971666" y="4523235"/>
              <a:ext cx="2764621" cy="2258422"/>
            </a:xfrm>
            <a:prstGeom prst="rect">
              <a:avLst/>
            </a:prstGeom>
          </p:spPr>
        </p:pic>
        <p:sp>
          <p:nvSpPr>
            <p:cNvPr id="57" name="TextBox 56">
              <a:extLst>
                <a:ext uri="{FF2B5EF4-FFF2-40B4-BE49-F238E27FC236}">
                  <a16:creationId xmlns:a16="http://schemas.microsoft.com/office/drawing/2014/main" id="{AB755150-4AE3-0447-BE39-5D8891463A5C}"/>
                </a:ext>
              </a:extLst>
            </p:cNvPr>
            <p:cNvSpPr txBox="1"/>
            <p:nvPr/>
          </p:nvSpPr>
          <p:spPr>
            <a:xfrm>
              <a:off x="4465814" y="4177818"/>
              <a:ext cx="3507321" cy="345418"/>
            </a:xfrm>
            <a:prstGeom prst="rect">
              <a:avLst/>
            </a:prstGeom>
            <a:noFill/>
          </p:spPr>
          <p:txBody>
            <a:bodyPr wrap="square" rtlCol="0">
              <a:spAutoFit/>
            </a:bodyPr>
            <a:lstStyle/>
            <a:p>
              <a:pPr algn="ctr"/>
              <a:r>
                <a:rPr lang="en-US" sz="1400" dirty="0"/>
                <a:t>Wavenumber  Analysis Result</a:t>
              </a:r>
            </a:p>
          </p:txBody>
        </p:sp>
      </p:grpSp>
      <p:grpSp>
        <p:nvGrpSpPr>
          <p:cNvPr id="58" name="Group 57">
            <a:extLst>
              <a:ext uri="{FF2B5EF4-FFF2-40B4-BE49-F238E27FC236}">
                <a16:creationId xmlns:a16="http://schemas.microsoft.com/office/drawing/2014/main" id="{B9809655-9F55-6A4E-B4F7-2480959ED78E}"/>
              </a:ext>
            </a:extLst>
          </p:cNvPr>
          <p:cNvGrpSpPr/>
          <p:nvPr/>
        </p:nvGrpSpPr>
        <p:grpSpPr>
          <a:xfrm>
            <a:off x="6632969" y="4066759"/>
            <a:ext cx="3176001" cy="2240301"/>
            <a:chOff x="9199376" y="4535506"/>
            <a:chExt cx="3176001" cy="2240301"/>
          </a:xfrm>
        </p:grpSpPr>
        <p:pic>
          <p:nvPicPr>
            <p:cNvPr id="61" name="Picture 60">
              <a:extLst>
                <a:ext uri="{FF2B5EF4-FFF2-40B4-BE49-F238E27FC236}">
                  <a16:creationId xmlns:a16="http://schemas.microsoft.com/office/drawing/2014/main" id="{4AF9895E-61C7-9F4D-A3A5-32E96BB96B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42481" y="4923074"/>
              <a:ext cx="2161141" cy="1852733"/>
            </a:xfrm>
            <a:prstGeom prst="rect">
              <a:avLst/>
            </a:prstGeom>
          </p:spPr>
        </p:pic>
        <p:sp>
          <p:nvSpPr>
            <p:cNvPr id="62" name="TextBox 61">
              <a:extLst>
                <a:ext uri="{FF2B5EF4-FFF2-40B4-BE49-F238E27FC236}">
                  <a16:creationId xmlns:a16="http://schemas.microsoft.com/office/drawing/2014/main" id="{65D853DE-166B-D747-80C7-58495C5B1950}"/>
                </a:ext>
              </a:extLst>
            </p:cNvPr>
            <p:cNvSpPr txBox="1"/>
            <p:nvPr/>
          </p:nvSpPr>
          <p:spPr>
            <a:xfrm>
              <a:off x="9199376" y="4535506"/>
              <a:ext cx="3176001" cy="307777"/>
            </a:xfrm>
            <a:prstGeom prst="rect">
              <a:avLst/>
            </a:prstGeom>
            <a:noFill/>
          </p:spPr>
          <p:txBody>
            <a:bodyPr wrap="square" rtlCol="0">
              <a:spAutoFit/>
            </a:bodyPr>
            <a:lstStyle/>
            <a:p>
              <a:pPr algn="ctr"/>
              <a:r>
                <a:rPr lang="en-US" sz="1400" dirty="0"/>
                <a:t>Immersion Ultrasound Result</a:t>
              </a:r>
            </a:p>
          </p:txBody>
        </p:sp>
      </p:grpSp>
      <p:pic>
        <p:nvPicPr>
          <p:cNvPr id="63" name="Picture 62">
            <a:extLst>
              <a:ext uri="{FF2B5EF4-FFF2-40B4-BE49-F238E27FC236}">
                <a16:creationId xmlns:a16="http://schemas.microsoft.com/office/drawing/2014/main" id="{4DC9E561-E223-AD4F-911A-BECCF54B2EA7}"/>
              </a:ext>
            </a:extLst>
          </p:cNvPr>
          <p:cNvPicPr>
            <a:picLocks noChangeAspect="1"/>
          </p:cNvPicPr>
          <p:nvPr/>
        </p:nvPicPr>
        <p:blipFill rotWithShape="1">
          <a:blip r:embed="rId5"/>
          <a:srcRect t="117" r="51280" b="-1"/>
          <a:stretch/>
        </p:blipFill>
        <p:spPr>
          <a:xfrm>
            <a:off x="9733335" y="1365337"/>
            <a:ext cx="2552700" cy="2091177"/>
          </a:xfrm>
          <a:prstGeom prst="rect">
            <a:avLst/>
          </a:prstGeom>
        </p:spPr>
      </p:pic>
      <p:sp>
        <p:nvSpPr>
          <p:cNvPr id="2" name="TextBox 1">
            <a:extLst>
              <a:ext uri="{FF2B5EF4-FFF2-40B4-BE49-F238E27FC236}">
                <a16:creationId xmlns:a16="http://schemas.microsoft.com/office/drawing/2014/main" id="{94CDB087-66F0-F740-8404-BFEF8CA90E2C}"/>
              </a:ext>
            </a:extLst>
          </p:cNvPr>
          <p:cNvSpPr txBox="1"/>
          <p:nvPr/>
        </p:nvSpPr>
        <p:spPr>
          <a:xfrm>
            <a:off x="919489" y="1534653"/>
            <a:ext cx="4893615" cy="1323439"/>
          </a:xfrm>
          <a:prstGeom prst="rect">
            <a:avLst/>
          </a:prstGeom>
          <a:noFill/>
        </p:spPr>
        <p:txBody>
          <a:bodyPr wrap="square" rtlCol="0">
            <a:spAutoFit/>
          </a:bodyPr>
          <a:lstStyle/>
          <a:p>
            <a:r>
              <a:rPr lang="en-US" sz="2000" dirty="0"/>
              <a:t>Juarez, P. D., &amp; </a:t>
            </a:r>
            <a:r>
              <a:rPr lang="en-US" sz="2000" dirty="0" err="1"/>
              <a:t>Leckey</a:t>
            </a:r>
            <a:r>
              <a:rPr lang="en-US" sz="2000" dirty="0"/>
              <a:t>, C. A. (2015). Multi-frequency local wavenumber analysis and ply correlation of delamination damage. </a:t>
            </a:r>
            <a:r>
              <a:rPr lang="en-US" sz="2000" i="1" dirty="0"/>
              <a:t>Ultrasonics</a:t>
            </a:r>
            <a:r>
              <a:rPr lang="en-US" sz="2000" dirty="0"/>
              <a:t>, </a:t>
            </a:r>
            <a:r>
              <a:rPr lang="en-US" sz="2000" i="1" dirty="0"/>
              <a:t>62</a:t>
            </a:r>
            <a:r>
              <a:rPr lang="en-US" sz="2000" dirty="0"/>
              <a:t>, 56-65.</a:t>
            </a:r>
          </a:p>
        </p:txBody>
      </p:sp>
      <p:sp>
        <p:nvSpPr>
          <p:cNvPr id="64" name="TextBox 63">
            <a:extLst>
              <a:ext uri="{FF2B5EF4-FFF2-40B4-BE49-F238E27FC236}">
                <a16:creationId xmlns:a16="http://schemas.microsoft.com/office/drawing/2014/main" id="{9A1815A9-23EA-234A-B7B1-556270CD7872}"/>
              </a:ext>
            </a:extLst>
          </p:cNvPr>
          <p:cNvSpPr txBox="1"/>
          <p:nvPr/>
        </p:nvSpPr>
        <p:spPr>
          <a:xfrm>
            <a:off x="765589" y="3785779"/>
            <a:ext cx="3230530" cy="523220"/>
          </a:xfrm>
          <a:prstGeom prst="rect">
            <a:avLst/>
          </a:prstGeom>
          <a:noFill/>
        </p:spPr>
        <p:txBody>
          <a:bodyPr wrap="square" rtlCol="0">
            <a:spAutoFit/>
          </a:bodyPr>
          <a:lstStyle/>
          <a:p>
            <a:pPr algn="ctr"/>
            <a:r>
              <a:rPr lang="en-US" sz="1400" dirty="0"/>
              <a:t>Delamination in Carbon Fiber Reinforced Polymer (CFRP) composite</a:t>
            </a:r>
          </a:p>
        </p:txBody>
      </p:sp>
    </p:spTree>
    <p:extLst>
      <p:ext uri="{BB962C8B-B14F-4D97-AF65-F5344CB8AC3E}">
        <p14:creationId xmlns:p14="http://schemas.microsoft.com/office/powerpoint/2010/main" val="1921650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A6AF925-9E84-3144-812A-BECF1D9FE362}"/>
              </a:ext>
            </a:extLst>
          </p:cNvPr>
          <p:cNvSpPr>
            <a:spLocks noGrp="1"/>
          </p:cNvSpPr>
          <p:nvPr>
            <p:ph sz="quarter" idx="13"/>
          </p:nvPr>
        </p:nvSpPr>
        <p:spPr>
          <a:xfrm>
            <a:off x="469901" y="1463040"/>
            <a:ext cx="10241280" cy="5013960"/>
          </a:xfrm>
        </p:spPr>
        <p:txBody>
          <a:bodyPr>
            <a:normAutofit/>
          </a:bodyPr>
          <a:lstStyle/>
          <a:p>
            <a:r>
              <a:rPr lang="en-US" sz="2600" dirty="0"/>
              <a:t>Validated modeling and simulation tools can enable:</a:t>
            </a:r>
          </a:p>
          <a:p>
            <a:pPr lvl="1"/>
            <a:r>
              <a:rPr lang="en-US" sz="2000" dirty="0"/>
              <a:t>Consideration of NDE during design stage, leading to less conservative designs</a:t>
            </a:r>
          </a:p>
          <a:p>
            <a:pPr lvl="1"/>
            <a:r>
              <a:rPr lang="en-US" sz="2000" dirty="0"/>
              <a:t>Feasibility to study a large number of scenarios to establish confidence in </a:t>
            </a:r>
            <a:r>
              <a:rPr lang="en-US" sz="2000" dirty="0" err="1"/>
              <a:t>inspectability</a:t>
            </a:r>
            <a:endParaRPr lang="en-US" sz="2000" dirty="0"/>
          </a:p>
          <a:p>
            <a:pPr lvl="1"/>
            <a:r>
              <a:rPr lang="en-US" sz="2000" dirty="0"/>
              <a:t>Cost-effective development of optimal methodologies for advanced materials and structures</a:t>
            </a:r>
          </a:p>
          <a:p>
            <a:pPr lvl="1"/>
            <a:r>
              <a:rPr lang="en-US" sz="2000" dirty="0"/>
              <a:t>Computational NDE is likely the only cost-effective approach for structural health monitoring system validation</a:t>
            </a:r>
          </a:p>
          <a:p>
            <a:pPr marL="0" lvl="1" indent="0">
              <a:buNone/>
            </a:pPr>
            <a:r>
              <a:rPr lang="en-US" sz="2600" spc="30" dirty="0"/>
              <a:t>Requirements for GW simulation tool:</a:t>
            </a:r>
          </a:p>
          <a:p>
            <a:pPr lvl="1"/>
            <a:r>
              <a:rPr lang="en-US" sz="2000" dirty="0"/>
              <a:t>Ability to run large-sized simulations quickly (i.e., simulate cases representing real-world components in minutes)</a:t>
            </a:r>
          </a:p>
          <a:p>
            <a:pPr lvl="1"/>
            <a:r>
              <a:rPr lang="en-US" sz="2000" dirty="0"/>
              <a:t>Accurately represent the physics important to the real-world monitoring scenario</a:t>
            </a:r>
          </a:p>
          <a:p>
            <a:pPr lvl="1"/>
            <a:r>
              <a:rPr lang="en-US" sz="2000" dirty="0"/>
              <a:t>Effectively map the algorithm to leverage appropriate computer hardware (e.g., manycore and High </a:t>
            </a:r>
            <a:r>
              <a:rPr lang="en-US" sz="2000"/>
              <a:t>Performance Computing (HPC) </a:t>
            </a:r>
            <a:r>
              <a:rPr lang="en-US" sz="2000" dirty="0"/>
              <a:t>communications hardware)</a:t>
            </a:r>
          </a:p>
          <a:p>
            <a:pPr lvl="1"/>
            <a:r>
              <a:rPr lang="en-US" sz="2000" dirty="0"/>
              <a:t>Ability to scale with the problem size and available compute resources</a:t>
            </a:r>
          </a:p>
          <a:p>
            <a:endParaRPr lang="en-US" dirty="0"/>
          </a:p>
        </p:txBody>
      </p:sp>
      <p:sp>
        <p:nvSpPr>
          <p:cNvPr id="3" name="Title 2">
            <a:extLst>
              <a:ext uri="{FF2B5EF4-FFF2-40B4-BE49-F238E27FC236}">
                <a16:creationId xmlns:a16="http://schemas.microsoft.com/office/drawing/2014/main" id="{279B0366-9274-6243-AF55-5DB60F2DF79D}"/>
              </a:ext>
            </a:extLst>
          </p:cNvPr>
          <p:cNvSpPr>
            <a:spLocks noGrp="1"/>
          </p:cNvSpPr>
          <p:nvPr>
            <p:ph type="title"/>
          </p:nvPr>
        </p:nvSpPr>
        <p:spPr/>
        <p:txBody>
          <a:bodyPr/>
          <a:lstStyle/>
          <a:p>
            <a:r>
              <a:rPr lang="en-US" dirty="0"/>
              <a:t>Modeling and Simulation for GW NDE/SHM</a:t>
            </a:r>
          </a:p>
        </p:txBody>
      </p:sp>
    </p:spTree>
    <p:extLst>
      <p:ext uri="{BB962C8B-B14F-4D97-AF65-F5344CB8AC3E}">
        <p14:creationId xmlns:p14="http://schemas.microsoft.com/office/powerpoint/2010/main" val="1984537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727355-C379-074F-AFDC-1A366DDC2066}"/>
              </a:ext>
            </a:extLst>
          </p:cNvPr>
          <p:cNvSpPr>
            <a:spLocks noGrp="1"/>
          </p:cNvSpPr>
          <p:nvPr>
            <p:ph sz="quarter" idx="13"/>
          </p:nvPr>
        </p:nvSpPr>
        <p:spPr>
          <a:xfrm>
            <a:off x="469901" y="1143000"/>
            <a:ext cx="10241280" cy="5486400"/>
          </a:xfrm>
        </p:spPr>
        <p:txBody>
          <a:bodyPr>
            <a:normAutofit/>
          </a:bodyPr>
          <a:lstStyle/>
          <a:p>
            <a:pPr marL="285750" indent="-285750">
              <a:buFont typeface="Arial" panose="020B0604020202020204" pitchFamily="34" charset="0"/>
              <a:buChar char="•"/>
            </a:pPr>
            <a:r>
              <a:rPr lang="en-US" sz="2000" dirty="0"/>
              <a:t>Commercial tools require less up-front investment/expertise, are more user-friendly, and may contain broader physics capabilities.</a:t>
            </a:r>
          </a:p>
          <a:p>
            <a:pPr marL="285750" indent="-285750">
              <a:buFont typeface="Arial" panose="020B0604020202020204" pitchFamily="34" charset="0"/>
              <a:buChar char="•"/>
            </a:pPr>
            <a:r>
              <a:rPr lang="en-US" sz="2000" dirty="0"/>
              <a:t>Custom simulation tools can be designed to meet requirements of a focused application and fill the gaps of commercial tools, provided sufficient resource and expertise investment. </a:t>
            </a:r>
          </a:p>
          <a:p>
            <a:pPr marL="285750" indent="-285750">
              <a:buFont typeface="Arial" panose="020B0604020202020204" pitchFamily="34" charset="0"/>
              <a:buChar char="•"/>
            </a:pPr>
            <a:r>
              <a:rPr lang="en-US" sz="2000" dirty="0"/>
              <a:t>In recent years, NASA NDE researchers have developed, applied, assessed several ultrasound simulation codes for GW propagation in composites</a:t>
            </a:r>
          </a:p>
          <a:p>
            <a:pPr marL="630238" lvl="2" indent="-285750"/>
            <a:endParaRPr lang="en-US" dirty="0"/>
          </a:p>
          <a:p>
            <a:pPr marL="457200" lvl="1" indent="-285750"/>
            <a:endParaRPr lang="en-US" dirty="0"/>
          </a:p>
          <a:p>
            <a:pPr marL="285750" indent="-285750">
              <a:buFont typeface="Arial" panose="020B0604020202020204" pitchFamily="34" charset="0"/>
              <a:buChar char="•"/>
            </a:pPr>
            <a:endParaRPr lang="en-US" dirty="0"/>
          </a:p>
          <a:p>
            <a:endParaRPr lang="en-US" dirty="0"/>
          </a:p>
        </p:txBody>
      </p:sp>
      <p:sp>
        <p:nvSpPr>
          <p:cNvPr id="3" name="Title 2">
            <a:extLst>
              <a:ext uri="{FF2B5EF4-FFF2-40B4-BE49-F238E27FC236}">
                <a16:creationId xmlns:a16="http://schemas.microsoft.com/office/drawing/2014/main" id="{4A00E0BE-0B9C-7D48-9E97-39E772A73CB3}"/>
              </a:ext>
            </a:extLst>
          </p:cNvPr>
          <p:cNvSpPr>
            <a:spLocks noGrp="1"/>
          </p:cNvSpPr>
          <p:nvPr>
            <p:ph type="title"/>
          </p:nvPr>
        </p:nvSpPr>
        <p:spPr/>
        <p:txBody>
          <a:bodyPr/>
          <a:lstStyle/>
          <a:p>
            <a:r>
              <a:rPr lang="en-US" dirty="0"/>
              <a:t>Commercial and Custom Simulation Tools</a:t>
            </a:r>
          </a:p>
        </p:txBody>
      </p:sp>
      <p:sp>
        <p:nvSpPr>
          <p:cNvPr id="8" name="TextBox 7">
            <a:extLst>
              <a:ext uri="{FF2B5EF4-FFF2-40B4-BE49-F238E27FC236}">
                <a16:creationId xmlns:a16="http://schemas.microsoft.com/office/drawing/2014/main" id="{8F28ED28-85B8-6249-AE04-7ECC8BF82DA5}"/>
              </a:ext>
            </a:extLst>
          </p:cNvPr>
          <p:cNvSpPr txBox="1"/>
          <p:nvPr/>
        </p:nvSpPr>
        <p:spPr>
          <a:xfrm>
            <a:off x="5187667" y="3940076"/>
            <a:ext cx="6509331" cy="2308324"/>
          </a:xfrm>
          <a:prstGeom prst="rect">
            <a:avLst/>
          </a:prstGeom>
          <a:noFill/>
        </p:spPr>
        <p:txBody>
          <a:bodyPr wrap="square" rtlCol="0">
            <a:spAutoFit/>
          </a:bodyPr>
          <a:lstStyle/>
          <a:p>
            <a:pPr lvl="1" indent="-285750"/>
            <a:r>
              <a:rPr lang="en-US" sz="2400" dirty="0"/>
              <a:t>Commercial finite element software: </a:t>
            </a:r>
          </a:p>
          <a:p>
            <a:pPr marL="630238" lvl="2" indent="-285750"/>
            <a:r>
              <a:rPr lang="en-US" sz="2400" dirty="0" err="1"/>
              <a:t>Comsol</a:t>
            </a:r>
            <a:endParaRPr lang="en-US" sz="2400" dirty="0"/>
          </a:p>
          <a:p>
            <a:pPr marL="630238" lvl="2" indent="-285750"/>
            <a:r>
              <a:rPr lang="en-US" sz="2400" dirty="0"/>
              <a:t>ANSYS</a:t>
            </a:r>
          </a:p>
          <a:p>
            <a:pPr marL="630238" lvl="2" indent="-285750"/>
            <a:r>
              <a:rPr lang="en-US" sz="2400" dirty="0"/>
              <a:t>ABAQUS</a:t>
            </a:r>
          </a:p>
          <a:p>
            <a:pPr marL="630238" lvl="2" indent="-285750"/>
            <a:r>
              <a:rPr lang="en-US" sz="2400" dirty="0" err="1"/>
              <a:t>OnScale</a:t>
            </a:r>
            <a:endParaRPr lang="en-US" sz="2400" dirty="0"/>
          </a:p>
          <a:p>
            <a:pPr marL="630238" lvl="2" indent="-285750"/>
            <a:r>
              <a:rPr lang="en-US" sz="2400" dirty="0"/>
              <a:t>Pogo</a:t>
            </a:r>
            <a:endParaRPr lang="en-US" dirty="0"/>
          </a:p>
        </p:txBody>
      </p:sp>
      <p:sp>
        <p:nvSpPr>
          <p:cNvPr id="9" name="TextBox 8">
            <a:extLst>
              <a:ext uri="{FF2B5EF4-FFF2-40B4-BE49-F238E27FC236}">
                <a16:creationId xmlns:a16="http://schemas.microsoft.com/office/drawing/2014/main" id="{35F1CBED-28FA-4F4C-889A-A242A34791F2}"/>
              </a:ext>
            </a:extLst>
          </p:cNvPr>
          <p:cNvSpPr txBox="1"/>
          <p:nvPr/>
        </p:nvSpPr>
        <p:spPr>
          <a:xfrm>
            <a:off x="1480819" y="3954332"/>
            <a:ext cx="6509331" cy="1846659"/>
          </a:xfrm>
          <a:prstGeom prst="rect">
            <a:avLst/>
          </a:prstGeom>
          <a:noFill/>
        </p:spPr>
        <p:txBody>
          <a:bodyPr wrap="square" rtlCol="0">
            <a:spAutoFit/>
          </a:bodyPr>
          <a:lstStyle/>
          <a:p>
            <a:pPr lvl="1" indent="-285750"/>
            <a:r>
              <a:rPr lang="en-US" sz="2400" dirty="0"/>
              <a:t>Custom codes:</a:t>
            </a:r>
          </a:p>
          <a:p>
            <a:pPr marL="630238" lvl="2" indent="-285750"/>
            <a:r>
              <a:rPr lang="en-US" sz="2400" dirty="0"/>
              <a:t>EFIT</a:t>
            </a:r>
          </a:p>
          <a:p>
            <a:pPr marL="630238" lvl="2" indent="-285750"/>
            <a:r>
              <a:rPr lang="en-US" sz="2400" dirty="0"/>
              <a:t>Lebedev</a:t>
            </a:r>
          </a:p>
          <a:p>
            <a:pPr marL="630238" lvl="2" indent="-285750"/>
            <a:r>
              <a:rPr lang="en-US" sz="2400" dirty="0"/>
              <a:t>RSG</a:t>
            </a:r>
          </a:p>
          <a:p>
            <a:pPr marL="630238" lvl="2" indent="-285750"/>
            <a:endParaRPr lang="en-US" dirty="0"/>
          </a:p>
        </p:txBody>
      </p:sp>
      <p:sp>
        <p:nvSpPr>
          <p:cNvPr id="4" name="Left Brace 3">
            <a:extLst>
              <a:ext uri="{FF2B5EF4-FFF2-40B4-BE49-F238E27FC236}">
                <a16:creationId xmlns:a16="http://schemas.microsoft.com/office/drawing/2014/main" id="{69E5C0A4-5F3C-1D45-A0F0-B27C891924FB}"/>
              </a:ext>
            </a:extLst>
          </p:cNvPr>
          <p:cNvSpPr/>
          <p:nvPr/>
        </p:nvSpPr>
        <p:spPr>
          <a:xfrm>
            <a:off x="1480819" y="4495800"/>
            <a:ext cx="347981" cy="381000"/>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CB67DAEF-A30C-FF4A-80FB-2896FA401034}"/>
              </a:ext>
            </a:extLst>
          </p:cNvPr>
          <p:cNvSpPr txBox="1"/>
          <p:nvPr/>
        </p:nvSpPr>
        <p:spPr>
          <a:xfrm>
            <a:off x="-97791" y="4316968"/>
            <a:ext cx="1752600" cy="738664"/>
          </a:xfrm>
          <a:prstGeom prst="rect">
            <a:avLst/>
          </a:prstGeom>
          <a:noFill/>
        </p:spPr>
        <p:txBody>
          <a:bodyPr wrap="square" rtlCol="0">
            <a:spAutoFit/>
          </a:bodyPr>
          <a:lstStyle/>
          <a:p>
            <a:pPr algn="ctr"/>
            <a:r>
              <a:rPr lang="en-US" sz="1400" dirty="0"/>
              <a:t>Numerical Instabilities in specific scenarios</a:t>
            </a:r>
          </a:p>
        </p:txBody>
      </p:sp>
    </p:spTree>
    <p:extLst>
      <p:ext uri="{BB962C8B-B14F-4D97-AF65-F5344CB8AC3E}">
        <p14:creationId xmlns:p14="http://schemas.microsoft.com/office/powerpoint/2010/main" val="2064568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Diagram&#10;&#10;Description automatically generated">
            <a:extLst>
              <a:ext uri="{FF2B5EF4-FFF2-40B4-BE49-F238E27FC236}">
                <a16:creationId xmlns:a16="http://schemas.microsoft.com/office/drawing/2014/main" id="{31A8E284-3F21-CC40-8C46-F335939AFAF1}"/>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981200" y="2827514"/>
            <a:ext cx="8011752" cy="3124200"/>
          </a:xfrm>
        </p:spPr>
      </p:pic>
      <p:sp>
        <p:nvSpPr>
          <p:cNvPr id="3" name="Title 2">
            <a:extLst>
              <a:ext uri="{FF2B5EF4-FFF2-40B4-BE49-F238E27FC236}">
                <a16:creationId xmlns:a16="http://schemas.microsoft.com/office/drawing/2014/main" id="{69B82076-B3A1-A84E-904F-3066F06319E2}"/>
              </a:ext>
            </a:extLst>
          </p:cNvPr>
          <p:cNvSpPr>
            <a:spLocks noGrp="1"/>
          </p:cNvSpPr>
          <p:nvPr>
            <p:ph type="title"/>
          </p:nvPr>
        </p:nvSpPr>
        <p:spPr/>
        <p:txBody>
          <a:bodyPr/>
          <a:lstStyle/>
          <a:p>
            <a:r>
              <a:rPr lang="en-US" dirty="0"/>
              <a:t>Benchmark Case</a:t>
            </a:r>
          </a:p>
        </p:txBody>
      </p:sp>
      <p:sp>
        <p:nvSpPr>
          <p:cNvPr id="8" name="Content Placeholder 1">
            <a:extLst>
              <a:ext uri="{FF2B5EF4-FFF2-40B4-BE49-F238E27FC236}">
                <a16:creationId xmlns:a16="http://schemas.microsoft.com/office/drawing/2014/main" id="{AB673BC0-DF97-C941-A1A8-D5159497CCDD}"/>
              </a:ext>
            </a:extLst>
          </p:cNvPr>
          <p:cNvSpPr txBox="1">
            <a:spLocks/>
          </p:cNvSpPr>
          <p:nvPr/>
        </p:nvSpPr>
        <p:spPr>
          <a:xfrm>
            <a:off x="503660" y="1263173"/>
            <a:ext cx="10241280" cy="4724400"/>
          </a:xfrm>
          <a:prstGeom prst="rect">
            <a:avLst/>
          </a:prstGeom>
        </p:spPr>
        <p:txBody>
          <a:bodyPr vert="horz" lIns="91440" tIns="45720" rIns="91440" bIns="45720" rtlCol="0">
            <a:normAutofit/>
          </a:bodyPr>
          <a:lst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285750" indent="-285750">
              <a:buFont typeface="Arial" pitchFamily="34" charset="0"/>
              <a:buChar char="•"/>
            </a:pPr>
            <a:r>
              <a:rPr lang="en-US" sz="2400" dirty="0">
                <a:latin typeface="Calibri" panose="020F0502020204030204" pitchFamily="34" charset="0"/>
                <a:cs typeface="Calibri" panose="020F0502020204030204" pitchFamily="34" charset="0"/>
              </a:rPr>
              <a:t>IM7/8552 8-ply CFRP laminate containing delamination below 2</a:t>
            </a:r>
            <a:r>
              <a:rPr lang="en-US" sz="2400" baseline="30000" dirty="0">
                <a:latin typeface="Calibri" panose="020F0502020204030204" pitchFamily="34" charset="0"/>
                <a:cs typeface="Calibri" panose="020F0502020204030204" pitchFamily="34" charset="0"/>
              </a:rPr>
              <a:t>nd</a:t>
            </a:r>
            <a:r>
              <a:rPr lang="en-US" sz="2400" dirty="0">
                <a:latin typeface="Calibri" panose="020F0502020204030204" pitchFamily="34" charset="0"/>
                <a:cs typeface="Calibri" panose="020F0502020204030204" pitchFamily="34" charset="0"/>
              </a:rPr>
              <a:t> ply</a:t>
            </a:r>
          </a:p>
          <a:p>
            <a:pPr marL="285750" indent="-285750">
              <a:buFont typeface="Arial" pitchFamily="34" charset="0"/>
              <a:buChar char="•"/>
            </a:pPr>
            <a:r>
              <a:rPr lang="en-US" sz="2400" dirty="0">
                <a:latin typeface="Calibri" panose="020F0502020204030204" pitchFamily="34" charset="0"/>
                <a:cs typeface="Calibri" panose="020F0502020204030204" pitchFamily="34" charset="0"/>
              </a:rPr>
              <a:t>300 kHz excitation, resulting in S0 and A0 modes</a:t>
            </a:r>
          </a:p>
          <a:p>
            <a:pPr marL="285750" indent="-285750">
              <a:buFont typeface="Arial" pitchFamily="34" charset="0"/>
              <a:buChar char="•"/>
            </a:pPr>
            <a:r>
              <a:rPr lang="en-US" sz="2400" dirty="0">
                <a:latin typeface="Calibri" panose="020F0502020204030204" pitchFamily="34" charset="0"/>
                <a:cs typeface="Calibri" panose="020F0502020204030204" pitchFamily="34" charset="0"/>
              </a:rPr>
              <a:t>3D simulation, each ply layer modeled</a:t>
            </a:r>
          </a:p>
        </p:txBody>
      </p:sp>
    </p:spTree>
    <p:extLst>
      <p:ext uri="{BB962C8B-B14F-4D97-AF65-F5344CB8AC3E}">
        <p14:creationId xmlns:p14="http://schemas.microsoft.com/office/powerpoint/2010/main" val="836881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9C9362-B5A4-4443-B7BC-9E322587BE83}"/>
              </a:ext>
            </a:extLst>
          </p:cNvPr>
          <p:cNvSpPr>
            <a:spLocks noGrp="1"/>
          </p:cNvSpPr>
          <p:nvPr>
            <p:ph type="title"/>
          </p:nvPr>
        </p:nvSpPr>
        <p:spPr/>
        <p:txBody>
          <a:bodyPr/>
          <a:lstStyle/>
          <a:p>
            <a:r>
              <a:rPr lang="en-US" dirty="0"/>
              <a:t>Benchmarking</a:t>
            </a:r>
          </a:p>
        </p:txBody>
      </p:sp>
      <p:pic>
        <p:nvPicPr>
          <p:cNvPr id="5" name="Picture 4" descr="Table&#10;&#10;Description automatically generated">
            <a:extLst>
              <a:ext uri="{FF2B5EF4-FFF2-40B4-BE49-F238E27FC236}">
                <a16:creationId xmlns:a16="http://schemas.microsoft.com/office/drawing/2014/main" id="{2B712E10-D4A9-9444-9E7A-262EFFD471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239" y="2501900"/>
            <a:ext cx="11689522" cy="1854200"/>
          </a:xfrm>
          <a:prstGeom prst="rect">
            <a:avLst/>
          </a:prstGeom>
        </p:spPr>
      </p:pic>
      <p:sp>
        <p:nvSpPr>
          <p:cNvPr id="4" name="Frame 3">
            <a:extLst>
              <a:ext uri="{FF2B5EF4-FFF2-40B4-BE49-F238E27FC236}">
                <a16:creationId xmlns:a16="http://schemas.microsoft.com/office/drawing/2014/main" id="{F6F8E385-3AB8-E247-86CA-BDD8579067E3}"/>
              </a:ext>
            </a:extLst>
          </p:cNvPr>
          <p:cNvSpPr/>
          <p:nvPr/>
        </p:nvSpPr>
        <p:spPr>
          <a:xfrm>
            <a:off x="7162800" y="2590800"/>
            <a:ext cx="957581" cy="1600200"/>
          </a:xfrm>
          <a:prstGeom prst="frame">
            <a:avLst>
              <a:gd name="adj1" fmla="val 4636"/>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5F0A54C1-949B-6949-AE6B-3E26F5917861}"/>
              </a:ext>
            </a:extLst>
          </p:cNvPr>
          <p:cNvSpPr txBox="1"/>
          <p:nvPr/>
        </p:nvSpPr>
        <p:spPr>
          <a:xfrm>
            <a:off x="381000" y="5150093"/>
            <a:ext cx="5334000" cy="369332"/>
          </a:xfrm>
          <a:prstGeom prst="rect">
            <a:avLst/>
          </a:prstGeom>
          <a:noFill/>
        </p:spPr>
        <p:txBody>
          <a:bodyPr wrap="square" rtlCol="0">
            <a:spAutoFit/>
          </a:bodyPr>
          <a:lstStyle/>
          <a:p>
            <a:r>
              <a:rPr lang="en-US" dirty="0"/>
              <a:t>*FE codes and EFIT saved data to file </a:t>
            </a:r>
            <a:r>
              <a:rPr lang="en-US"/>
              <a:t>every ~0.1 </a:t>
            </a:r>
            <a:r>
              <a:rPr lang="en-US" b="1" dirty="0" err="1"/>
              <a:t>μs</a:t>
            </a:r>
            <a:endParaRPr lang="en-US" b="1" dirty="0"/>
          </a:p>
        </p:txBody>
      </p:sp>
      <p:sp>
        <p:nvSpPr>
          <p:cNvPr id="7" name="TextBox 6">
            <a:extLst>
              <a:ext uri="{FF2B5EF4-FFF2-40B4-BE49-F238E27FC236}">
                <a16:creationId xmlns:a16="http://schemas.microsoft.com/office/drawing/2014/main" id="{48B7675D-E5F9-1144-A29C-3356FEF33C9B}"/>
              </a:ext>
            </a:extLst>
          </p:cNvPr>
          <p:cNvSpPr txBox="1"/>
          <p:nvPr/>
        </p:nvSpPr>
        <p:spPr>
          <a:xfrm>
            <a:off x="6205219" y="5031051"/>
            <a:ext cx="5986781" cy="1077218"/>
          </a:xfrm>
          <a:prstGeom prst="rect">
            <a:avLst/>
          </a:prstGeom>
          <a:noFill/>
        </p:spPr>
        <p:txBody>
          <a:bodyPr wrap="square" rtlCol="0">
            <a:spAutoFit/>
          </a:bodyPr>
          <a:lstStyle/>
          <a:p>
            <a:r>
              <a:rPr lang="en-US" sz="1600" dirty="0" err="1"/>
              <a:t>Leckey</a:t>
            </a:r>
            <a:r>
              <a:rPr lang="en-US" sz="1600" dirty="0"/>
              <a:t>, C.A., Wheeler, K.R., </a:t>
            </a:r>
            <a:r>
              <a:rPr lang="en-US" sz="1600" dirty="0" err="1"/>
              <a:t>Hafiychuk</a:t>
            </a:r>
            <a:r>
              <a:rPr lang="en-US" sz="1600" dirty="0"/>
              <a:t>, V.N., </a:t>
            </a:r>
            <a:r>
              <a:rPr lang="en-US" sz="1600" dirty="0" err="1"/>
              <a:t>Hafiychuk</a:t>
            </a:r>
            <a:r>
              <a:rPr lang="en-US" sz="1600" dirty="0"/>
              <a:t>, H. and </a:t>
            </a:r>
            <a:r>
              <a:rPr lang="en-US" sz="1600" dirty="0" err="1"/>
              <a:t>Timuçin</a:t>
            </a:r>
            <a:r>
              <a:rPr lang="en-US" sz="1600" dirty="0"/>
              <a:t>, D.A., 2018. Simulation of guided-wave ultrasound propagation in composite laminates: Benchmark comparisons of numerical codes and experiment. </a:t>
            </a:r>
            <a:r>
              <a:rPr lang="en-US" sz="1600" i="1" dirty="0"/>
              <a:t>Ultrasonics</a:t>
            </a:r>
            <a:r>
              <a:rPr lang="en-US" sz="1600" dirty="0"/>
              <a:t>, </a:t>
            </a:r>
            <a:r>
              <a:rPr lang="en-US" sz="1600" i="1" dirty="0"/>
              <a:t>84</a:t>
            </a:r>
            <a:r>
              <a:rPr lang="en-US" sz="1600" dirty="0"/>
              <a:t>, pp.187-200.</a:t>
            </a:r>
          </a:p>
        </p:txBody>
      </p:sp>
    </p:spTree>
    <p:extLst>
      <p:ext uri="{BB962C8B-B14F-4D97-AF65-F5344CB8AC3E}">
        <p14:creationId xmlns:p14="http://schemas.microsoft.com/office/powerpoint/2010/main" val="3592270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BB40B8-9680-A340-91C5-03A87D33B378}"/>
              </a:ext>
            </a:extLst>
          </p:cNvPr>
          <p:cNvSpPr>
            <a:spLocks noGrp="1"/>
          </p:cNvSpPr>
          <p:nvPr>
            <p:ph sz="quarter" idx="13"/>
          </p:nvPr>
        </p:nvSpPr>
        <p:spPr>
          <a:xfrm>
            <a:off x="469901" y="1463040"/>
            <a:ext cx="8293099" cy="4724400"/>
          </a:xfrm>
        </p:spPr>
        <p:txBody>
          <a:bodyPr/>
          <a:lstStyle/>
          <a:p>
            <a:pPr marL="285750" indent="-285750">
              <a:buFont typeface="Arial" panose="020B0604020202020204" pitchFamily="34" charset="0"/>
              <a:buChar char="•"/>
            </a:pPr>
            <a:r>
              <a:rPr lang="en-US" dirty="0"/>
              <a:t>3D Finite Difference method, previous use in Geophysics</a:t>
            </a:r>
          </a:p>
          <a:p>
            <a:pPr marL="285750" indent="-285750">
              <a:buFont typeface="Arial" panose="020B0604020202020204" pitchFamily="34" charset="0"/>
              <a:buChar char="•"/>
            </a:pPr>
            <a:r>
              <a:rPr lang="en-US" dirty="0"/>
              <a:t>Grid staggered along diagonals with spatial derivatives are evaluated along the four diagonals </a:t>
            </a:r>
          </a:p>
          <a:p>
            <a:pPr marL="285750" indent="-285750">
              <a:buFont typeface="Arial" panose="020B0604020202020204" pitchFamily="34" charset="0"/>
              <a:buChar char="•"/>
            </a:pPr>
            <a:r>
              <a:rPr lang="en-US" dirty="0"/>
              <a:t>Custom code version developed at </a:t>
            </a:r>
            <a:r>
              <a:rPr lang="en-US" dirty="0" err="1"/>
              <a:t>LaRC</a:t>
            </a:r>
            <a:endParaRPr lang="en-US" dirty="0"/>
          </a:p>
          <a:p>
            <a:pPr marL="457200" lvl="1" indent="-285750"/>
            <a:r>
              <a:rPr lang="en-US" dirty="0"/>
              <a:t>C++ and MPI, </a:t>
            </a:r>
          </a:p>
          <a:p>
            <a:pPr marL="285750" indent="-285750">
              <a:buFont typeface="Arial" panose="020B0604020202020204" pitchFamily="34" charset="0"/>
              <a:buChar char="•"/>
            </a:pPr>
            <a:r>
              <a:rPr lang="en-US" dirty="0"/>
              <a:t>Tested for triclinic anisotropy with traction free boundaries</a:t>
            </a:r>
          </a:p>
          <a:p>
            <a:pPr marL="457200" lvl="1" indent="-285750"/>
            <a:r>
              <a:rPr lang="en-US" dirty="0"/>
              <a:t>No instabilities observed</a:t>
            </a:r>
          </a:p>
          <a:p>
            <a:pPr marL="285750" indent="-285750">
              <a:buFont typeface="Arial" panose="020B0604020202020204" pitchFamily="34" charset="0"/>
              <a:buChar char="•"/>
            </a:pPr>
            <a:r>
              <a:rPr lang="en-US" dirty="0"/>
              <a:t>Implemented for benchmark case, run on single compute node with 4 Ivy Bridge Intel Xeon E5-4650 v2 CPUs </a:t>
            </a:r>
          </a:p>
          <a:p>
            <a:pPr marL="285750" indent="-285750">
              <a:buFont typeface="Arial" panose="020B0604020202020204" pitchFamily="34" charset="0"/>
              <a:buChar char="•"/>
            </a:pPr>
            <a:r>
              <a:rPr lang="en-US" dirty="0">
                <a:solidFill>
                  <a:srgbClr val="FFFF00"/>
                </a:solidFill>
              </a:rPr>
              <a:t>9 minutes 38 second </a:t>
            </a:r>
            <a:r>
              <a:rPr lang="en-US" dirty="0"/>
              <a:t>run time when saving data every 0.116 </a:t>
            </a:r>
            <a:r>
              <a:rPr lang="en-US" dirty="0" err="1"/>
              <a:t>μs</a:t>
            </a:r>
            <a:r>
              <a:rPr lang="en-US" dirty="0"/>
              <a:t> (12,000 output files)</a:t>
            </a:r>
          </a:p>
          <a:p>
            <a:pPr marL="285750" indent="-285750">
              <a:buFont typeface="Arial" panose="020B0604020202020204" pitchFamily="34" charset="0"/>
              <a:buChar char="•"/>
            </a:pPr>
            <a:r>
              <a:rPr lang="en-US" dirty="0"/>
              <a:t>Significantly faster than other commercial codes and prior custom codes tested for this case (all took 19+ hours)</a:t>
            </a:r>
          </a:p>
          <a:p>
            <a:pPr marL="457200" lvl="1" indent="-285750"/>
            <a:endParaRPr lang="en-US" dirty="0"/>
          </a:p>
        </p:txBody>
      </p:sp>
      <p:sp>
        <p:nvSpPr>
          <p:cNvPr id="3" name="Title 2">
            <a:extLst>
              <a:ext uri="{FF2B5EF4-FFF2-40B4-BE49-F238E27FC236}">
                <a16:creationId xmlns:a16="http://schemas.microsoft.com/office/drawing/2014/main" id="{52B861A6-C2CD-EB4C-8DDE-D1AA64E58058}"/>
              </a:ext>
            </a:extLst>
          </p:cNvPr>
          <p:cNvSpPr>
            <a:spLocks noGrp="1"/>
          </p:cNvSpPr>
          <p:nvPr>
            <p:ph type="title"/>
          </p:nvPr>
        </p:nvSpPr>
        <p:spPr/>
        <p:txBody>
          <a:bodyPr/>
          <a:lstStyle/>
          <a:p>
            <a:r>
              <a:rPr lang="en-US" dirty="0"/>
              <a:t>Rotated Staggered Grid (RSG)</a:t>
            </a:r>
          </a:p>
        </p:txBody>
      </p:sp>
      <p:pic>
        <p:nvPicPr>
          <p:cNvPr id="4" name="Picture 3" descr="Diagram, engineering drawing&#10;&#10;Description automatically generated">
            <a:extLst>
              <a:ext uri="{FF2B5EF4-FFF2-40B4-BE49-F238E27FC236}">
                <a16:creationId xmlns:a16="http://schemas.microsoft.com/office/drawing/2014/main" id="{1B6D754F-9687-3C42-8CA7-75E73BDD97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0" y="2438400"/>
            <a:ext cx="2672323" cy="2229243"/>
          </a:xfrm>
          <a:prstGeom prst="rect">
            <a:avLst/>
          </a:prstGeom>
        </p:spPr>
      </p:pic>
    </p:spTree>
    <p:extLst>
      <p:ext uri="{BB962C8B-B14F-4D97-AF65-F5344CB8AC3E}">
        <p14:creationId xmlns:p14="http://schemas.microsoft.com/office/powerpoint/2010/main" val="175054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9624D4A-E8A7-214F-BA33-6AA5E544E888}"/>
              </a:ext>
            </a:extLst>
          </p:cNvPr>
          <p:cNvSpPr>
            <a:spLocks noGrp="1"/>
          </p:cNvSpPr>
          <p:nvPr>
            <p:ph sz="quarter" idx="13"/>
          </p:nvPr>
        </p:nvSpPr>
        <p:spPr>
          <a:xfrm>
            <a:off x="672851" y="4846320"/>
            <a:ext cx="10241280" cy="1158240"/>
          </a:xfrm>
        </p:spPr>
        <p:txBody>
          <a:bodyPr>
            <a:normAutofit lnSpcReduction="10000"/>
          </a:bodyPr>
          <a:lstStyle/>
          <a:p>
            <a:r>
              <a:rPr lang="en-US" dirty="0"/>
              <a:t>RSG </a:t>
            </a:r>
            <a:r>
              <a:rPr lang="en-US" dirty="0" err="1"/>
              <a:t>kx</a:t>
            </a:r>
            <a:r>
              <a:rPr lang="en-US" dirty="0"/>
              <a:t> wavenumber:</a:t>
            </a:r>
          </a:p>
          <a:p>
            <a:r>
              <a:rPr lang="en-US" dirty="0"/>
              <a:t>3.6 % difference from theory</a:t>
            </a:r>
          </a:p>
          <a:p>
            <a:r>
              <a:rPr lang="en-US" dirty="0"/>
              <a:t>11.4 % difference from experiment</a:t>
            </a:r>
          </a:p>
        </p:txBody>
      </p:sp>
      <p:sp>
        <p:nvSpPr>
          <p:cNvPr id="3" name="Title 2">
            <a:extLst>
              <a:ext uri="{FF2B5EF4-FFF2-40B4-BE49-F238E27FC236}">
                <a16:creationId xmlns:a16="http://schemas.microsoft.com/office/drawing/2014/main" id="{A0C28F6C-B2FE-F241-B1BE-156976985E5F}"/>
              </a:ext>
            </a:extLst>
          </p:cNvPr>
          <p:cNvSpPr>
            <a:spLocks noGrp="1"/>
          </p:cNvSpPr>
          <p:nvPr>
            <p:ph type="title"/>
          </p:nvPr>
        </p:nvSpPr>
        <p:spPr/>
        <p:txBody>
          <a:bodyPr/>
          <a:lstStyle/>
          <a:p>
            <a:r>
              <a:rPr lang="en-US" dirty="0"/>
              <a:t>Example RSG Results</a:t>
            </a:r>
          </a:p>
        </p:txBody>
      </p:sp>
      <p:pic>
        <p:nvPicPr>
          <p:cNvPr id="4" name="Picture 3" descr="Chart, histogram&#10;&#10;Description automatically generated">
            <a:extLst>
              <a:ext uri="{FF2B5EF4-FFF2-40B4-BE49-F238E27FC236}">
                <a16:creationId xmlns:a16="http://schemas.microsoft.com/office/drawing/2014/main" id="{1CD4CF50-2124-1040-A2C9-515C5A3BF46D}"/>
              </a:ext>
            </a:extLst>
          </p:cNvPr>
          <p:cNvPicPr/>
          <p:nvPr/>
        </p:nvPicPr>
        <p:blipFill>
          <a:blip r:embed="rId2">
            <a:extLst>
              <a:ext uri="{28A0092B-C50C-407E-A947-70E740481C1C}">
                <a14:useLocalDpi xmlns:a14="http://schemas.microsoft.com/office/drawing/2010/main" val="0"/>
              </a:ext>
            </a:extLst>
          </a:blip>
          <a:stretch>
            <a:fillRect/>
          </a:stretch>
        </p:blipFill>
        <p:spPr>
          <a:xfrm>
            <a:off x="1723566" y="1058732"/>
            <a:ext cx="4069925" cy="2994784"/>
          </a:xfrm>
          <a:prstGeom prst="rect">
            <a:avLst/>
          </a:prstGeom>
        </p:spPr>
      </p:pic>
      <p:pic>
        <p:nvPicPr>
          <p:cNvPr id="5" name="Picture 4" descr="Chart, diagram&#10;&#10;Description automatically generated">
            <a:extLst>
              <a:ext uri="{FF2B5EF4-FFF2-40B4-BE49-F238E27FC236}">
                <a16:creationId xmlns:a16="http://schemas.microsoft.com/office/drawing/2014/main" id="{4F972019-4C4D-4045-87BF-C4504352E7DB}"/>
              </a:ext>
            </a:extLst>
          </p:cNvPr>
          <p:cNvPicPr/>
          <p:nvPr/>
        </p:nvPicPr>
        <p:blipFill>
          <a:blip r:embed="rId3">
            <a:extLst>
              <a:ext uri="{28A0092B-C50C-407E-A947-70E740481C1C}">
                <a14:useLocalDpi xmlns:a14="http://schemas.microsoft.com/office/drawing/2010/main" val="0"/>
              </a:ext>
            </a:extLst>
          </a:blip>
          <a:stretch>
            <a:fillRect/>
          </a:stretch>
        </p:blipFill>
        <p:spPr>
          <a:xfrm>
            <a:off x="6243195" y="1058732"/>
            <a:ext cx="4018281" cy="2956560"/>
          </a:xfrm>
          <a:prstGeom prst="rect">
            <a:avLst/>
          </a:prstGeom>
        </p:spPr>
      </p:pic>
      <p:pic>
        <p:nvPicPr>
          <p:cNvPr id="6" name="Picture 5" descr="Chart, scatter chart&#10;&#10;Description automatically generated">
            <a:extLst>
              <a:ext uri="{FF2B5EF4-FFF2-40B4-BE49-F238E27FC236}">
                <a16:creationId xmlns:a16="http://schemas.microsoft.com/office/drawing/2014/main" id="{316AD664-D814-6746-A50C-AF58DF29D2C4}"/>
              </a:ext>
            </a:extLst>
          </p:cNvPr>
          <p:cNvPicPr/>
          <p:nvPr/>
        </p:nvPicPr>
        <p:blipFill>
          <a:blip r:embed="rId4">
            <a:extLst>
              <a:ext uri="{28A0092B-C50C-407E-A947-70E740481C1C}">
                <a14:useLocalDpi xmlns:a14="http://schemas.microsoft.com/office/drawing/2010/main" val="0"/>
              </a:ext>
            </a:extLst>
          </a:blip>
          <a:stretch>
            <a:fillRect/>
          </a:stretch>
        </p:blipFill>
        <p:spPr>
          <a:xfrm>
            <a:off x="4495800" y="4191000"/>
            <a:ext cx="3276600" cy="2468880"/>
          </a:xfrm>
          <a:prstGeom prst="rect">
            <a:avLst/>
          </a:prstGeom>
        </p:spPr>
      </p:pic>
    </p:spTree>
    <p:extLst>
      <p:ext uri="{BB962C8B-B14F-4D97-AF65-F5344CB8AC3E}">
        <p14:creationId xmlns:p14="http://schemas.microsoft.com/office/powerpoint/2010/main" val="2248795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9D3E89-CF33-5E4E-B7E4-17957FC358B5}"/>
              </a:ext>
            </a:extLst>
          </p:cNvPr>
          <p:cNvSpPr>
            <a:spLocks noGrp="1"/>
          </p:cNvSpPr>
          <p:nvPr>
            <p:ph sz="quarter" idx="13"/>
          </p:nvPr>
        </p:nvSpPr>
        <p:spPr/>
        <p:txBody>
          <a:bodyPr>
            <a:normAutofit/>
          </a:bodyPr>
          <a:lstStyle/>
          <a:p>
            <a:pPr marL="285750" indent="-285750">
              <a:buFont typeface="Arial" panose="020B0604020202020204" pitchFamily="34" charset="0"/>
              <a:buChar char="•"/>
            </a:pPr>
            <a:r>
              <a:rPr lang="en-US" sz="2000" dirty="0"/>
              <a:t>Software developed out of Imperial College London*</a:t>
            </a:r>
          </a:p>
          <a:p>
            <a:pPr marL="285750" indent="-285750">
              <a:buFont typeface="Arial" panose="020B0604020202020204" pitchFamily="34" charset="0"/>
              <a:buChar char="•"/>
            </a:pPr>
            <a:r>
              <a:rPr lang="en-US" sz="2000" dirty="0"/>
              <a:t>Designed to leverage GPU hardware</a:t>
            </a:r>
          </a:p>
          <a:p>
            <a:pPr marL="285750" indent="-285750">
              <a:buFont typeface="Arial" panose="020B0604020202020204" pitchFamily="34" charset="0"/>
              <a:buChar char="•"/>
            </a:pPr>
            <a:r>
              <a:rPr lang="en-US" sz="2000" dirty="0"/>
              <a:t>Software includes: </a:t>
            </a:r>
          </a:p>
          <a:p>
            <a:pPr marL="457200" lvl="1" indent="-285750"/>
            <a:r>
              <a:rPr lang="en-US" sz="1800" dirty="0"/>
              <a:t>variety of linear elements in 2D and 3D</a:t>
            </a:r>
          </a:p>
          <a:p>
            <a:pPr marL="457200" lvl="1" indent="-285750"/>
            <a:r>
              <a:rPr lang="en-US" sz="1800" dirty="0"/>
              <a:t>multiple force or displacement sources</a:t>
            </a:r>
          </a:p>
          <a:p>
            <a:pPr marL="457200" lvl="1" indent="-285750"/>
            <a:r>
              <a:rPr lang="en-US" sz="1800" dirty="0"/>
              <a:t>selectable displacement output</a:t>
            </a:r>
          </a:p>
          <a:p>
            <a:pPr marL="457200" lvl="1" indent="-285750"/>
            <a:r>
              <a:rPr lang="en-US" sz="1800" dirty="0"/>
              <a:t>Ability to model: multiple materials, anisotropy, damping</a:t>
            </a:r>
          </a:p>
          <a:p>
            <a:pPr marL="285750" indent="-285750">
              <a:buFont typeface="Arial" panose="020B0604020202020204" pitchFamily="34" charset="0"/>
              <a:buChar char="•"/>
            </a:pPr>
            <a:r>
              <a:rPr lang="en-US" sz="2100" dirty="0"/>
              <a:t>Base package is structured as a set of command line executables and MATLAB scripts</a:t>
            </a:r>
          </a:p>
          <a:p>
            <a:pPr marL="285750" indent="-285750">
              <a:buFont typeface="Arial" panose="020B0604020202020204" pitchFamily="34" charset="0"/>
              <a:buChar char="•"/>
            </a:pPr>
            <a:r>
              <a:rPr lang="en-US" sz="2100" dirty="0"/>
              <a:t>Implemented for benchmark case,  on one </a:t>
            </a:r>
            <a:r>
              <a:rPr lang="en-US" sz="2100" dirty="0" err="1"/>
              <a:t>Nvdia</a:t>
            </a:r>
            <a:r>
              <a:rPr lang="en-US" sz="2100" dirty="0"/>
              <a:t> Tesla V100-PCIE-16GB GPU card (contains 640 GPU cores) </a:t>
            </a:r>
          </a:p>
          <a:p>
            <a:pPr marL="457200" lvl="1" indent="-285750"/>
            <a:r>
              <a:rPr lang="en-US" sz="2000" b="1" dirty="0">
                <a:solidFill>
                  <a:srgbClr val="FFFF00"/>
                </a:solidFill>
              </a:rPr>
              <a:t>10 minute run time </a:t>
            </a:r>
            <a:r>
              <a:rPr lang="en-US" sz="1800" b="1" dirty="0"/>
              <a:t>when saving data every 0.6 </a:t>
            </a:r>
            <a:r>
              <a:rPr lang="en-US" sz="1800" b="1" dirty="0" err="1"/>
              <a:t>μs</a:t>
            </a:r>
            <a:r>
              <a:rPr lang="en-US" sz="1800" b="1" dirty="0"/>
              <a:t> (100 output files)</a:t>
            </a:r>
            <a:endParaRPr lang="en-US" sz="1800" b="1" dirty="0">
              <a:solidFill>
                <a:srgbClr val="C00000"/>
              </a:solidFill>
            </a:endParaRPr>
          </a:p>
          <a:p>
            <a:pPr marL="457200" lvl="1" indent="-285750"/>
            <a:r>
              <a:rPr lang="en-US" sz="1800" b="1" dirty="0">
                <a:solidFill>
                  <a:srgbClr val="FFFF00"/>
                </a:solidFill>
              </a:rPr>
              <a:t>130 minute run time </a:t>
            </a:r>
            <a:r>
              <a:rPr lang="en-US" b="1" dirty="0"/>
              <a:t>when saving data every 2 ns (30 million output files)</a:t>
            </a:r>
          </a:p>
          <a:p>
            <a:pPr marL="285750" indent="-285750">
              <a:buFont typeface="Arial" panose="020B0604020202020204" pitchFamily="34" charset="0"/>
              <a:buChar char="•"/>
            </a:pPr>
            <a:endParaRPr lang="en-US" sz="2000" dirty="0"/>
          </a:p>
        </p:txBody>
      </p:sp>
      <p:sp>
        <p:nvSpPr>
          <p:cNvPr id="3" name="Title 2">
            <a:extLst>
              <a:ext uri="{FF2B5EF4-FFF2-40B4-BE49-F238E27FC236}">
                <a16:creationId xmlns:a16="http://schemas.microsoft.com/office/drawing/2014/main" id="{93326070-5DFC-1E44-AF99-D7F5F2D9E342}"/>
              </a:ext>
            </a:extLst>
          </p:cNvPr>
          <p:cNvSpPr>
            <a:spLocks noGrp="1"/>
          </p:cNvSpPr>
          <p:nvPr>
            <p:ph type="title"/>
          </p:nvPr>
        </p:nvSpPr>
        <p:spPr/>
        <p:txBody>
          <a:bodyPr/>
          <a:lstStyle/>
          <a:p>
            <a:r>
              <a:rPr lang="en-US" dirty="0"/>
              <a:t>Pogo</a:t>
            </a:r>
          </a:p>
        </p:txBody>
      </p:sp>
      <p:sp>
        <p:nvSpPr>
          <p:cNvPr id="4" name="TextBox 3">
            <a:extLst>
              <a:ext uri="{FF2B5EF4-FFF2-40B4-BE49-F238E27FC236}">
                <a16:creationId xmlns:a16="http://schemas.microsoft.com/office/drawing/2014/main" id="{8A09D274-1964-6744-B014-E835CBEE4484}"/>
              </a:ext>
            </a:extLst>
          </p:cNvPr>
          <p:cNvSpPr txBox="1"/>
          <p:nvPr/>
        </p:nvSpPr>
        <p:spPr>
          <a:xfrm>
            <a:off x="8382000" y="6187440"/>
            <a:ext cx="2909451" cy="369332"/>
          </a:xfrm>
          <a:prstGeom prst="rect">
            <a:avLst/>
          </a:prstGeom>
          <a:noFill/>
        </p:spPr>
        <p:txBody>
          <a:bodyPr wrap="none" rtlCol="0">
            <a:spAutoFit/>
          </a:bodyPr>
          <a:lstStyle/>
          <a:p>
            <a:r>
              <a:rPr lang="en-US" dirty="0"/>
              <a:t>*http://</a:t>
            </a:r>
            <a:r>
              <a:rPr lang="en-US" dirty="0" err="1"/>
              <a:t>www.pogo.software</a:t>
            </a:r>
            <a:r>
              <a:rPr lang="en-US" dirty="0"/>
              <a:t>/</a:t>
            </a:r>
          </a:p>
        </p:txBody>
      </p:sp>
    </p:spTree>
    <p:extLst>
      <p:ext uri="{BB962C8B-B14F-4D97-AF65-F5344CB8AC3E}">
        <p14:creationId xmlns:p14="http://schemas.microsoft.com/office/powerpoint/2010/main" val="10613506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9624D4A-E8A7-214F-BA33-6AA5E544E888}"/>
              </a:ext>
            </a:extLst>
          </p:cNvPr>
          <p:cNvSpPr>
            <a:spLocks noGrp="1"/>
          </p:cNvSpPr>
          <p:nvPr>
            <p:ph sz="quarter" idx="13"/>
          </p:nvPr>
        </p:nvSpPr>
        <p:spPr>
          <a:xfrm>
            <a:off x="672851" y="4846320"/>
            <a:ext cx="10241280" cy="1158240"/>
          </a:xfrm>
        </p:spPr>
        <p:txBody>
          <a:bodyPr>
            <a:normAutofit lnSpcReduction="10000"/>
          </a:bodyPr>
          <a:lstStyle/>
          <a:p>
            <a:r>
              <a:rPr lang="en-US" dirty="0"/>
              <a:t>Pogo </a:t>
            </a:r>
            <a:r>
              <a:rPr lang="en-US" dirty="0" err="1"/>
              <a:t>kx</a:t>
            </a:r>
            <a:r>
              <a:rPr lang="en-US" dirty="0"/>
              <a:t> wavenumber:</a:t>
            </a:r>
          </a:p>
          <a:p>
            <a:r>
              <a:rPr lang="en-US" dirty="0"/>
              <a:t>0.5 % difference from theory</a:t>
            </a:r>
          </a:p>
          <a:p>
            <a:r>
              <a:rPr lang="en-US" dirty="0"/>
              <a:t>7.0 % difference from experiment</a:t>
            </a:r>
          </a:p>
        </p:txBody>
      </p:sp>
      <p:sp>
        <p:nvSpPr>
          <p:cNvPr id="3" name="Title 2">
            <a:extLst>
              <a:ext uri="{FF2B5EF4-FFF2-40B4-BE49-F238E27FC236}">
                <a16:creationId xmlns:a16="http://schemas.microsoft.com/office/drawing/2014/main" id="{A0C28F6C-B2FE-F241-B1BE-156976985E5F}"/>
              </a:ext>
            </a:extLst>
          </p:cNvPr>
          <p:cNvSpPr>
            <a:spLocks noGrp="1"/>
          </p:cNvSpPr>
          <p:nvPr>
            <p:ph type="title"/>
          </p:nvPr>
        </p:nvSpPr>
        <p:spPr/>
        <p:txBody>
          <a:bodyPr/>
          <a:lstStyle/>
          <a:p>
            <a:r>
              <a:rPr lang="en-US" dirty="0"/>
              <a:t>Example Pogo Results</a:t>
            </a:r>
          </a:p>
        </p:txBody>
      </p:sp>
      <p:pic>
        <p:nvPicPr>
          <p:cNvPr id="7" name="Picture 6" descr="Chart&#10;&#10;Description automatically generated">
            <a:extLst>
              <a:ext uri="{FF2B5EF4-FFF2-40B4-BE49-F238E27FC236}">
                <a16:creationId xmlns:a16="http://schemas.microsoft.com/office/drawing/2014/main" id="{CE0A4400-C9A8-484F-9A02-88C8A6BF5B7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676400" y="1005840"/>
            <a:ext cx="4018281" cy="3009452"/>
          </a:xfrm>
          <a:prstGeom prst="rect">
            <a:avLst/>
          </a:prstGeom>
        </p:spPr>
      </p:pic>
      <p:pic>
        <p:nvPicPr>
          <p:cNvPr id="8" name="Picture 7">
            <a:extLst>
              <a:ext uri="{FF2B5EF4-FFF2-40B4-BE49-F238E27FC236}">
                <a16:creationId xmlns:a16="http://schemas.microsoft.com/office/drawing/2014/main" id="{5B489DDF-197C-4E4B-B771-29618FF1C5F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5993354" y="988806"/>
            <a:ext cx="4141246" cy="3026485"/>
          </a:xfrm>
          <a:prstGeom prst="rect">
            <a:avLst/>
          </a:prstGeom>
        </p:spPr>
      </p:pic>
      <p:pic>
        <p:nvPicPr>
          <p:cNvPr id="9" name="Picture 8" descr="Chart, scatter chart, bubble chart&#10;&#10;Description automatically generated">
            <a:extLst>
              <a:ext uri="{FF2B5EF4-FFF2-40B4-BE49-F238E27FC236}">
                <a16:creationId xmlns:a16="http://schemas.microsoft.com/office/drawing/2014/main" id="{5F0C8A5F-A7AA-AF45-B92D-18F8FB00360B}"/>
              </a:ext>
            </a:extLst>
          </p:cNvPr>
          <p:cNvPicPr/>
          <p:nvPr/>
        </p:nvPicPr>
        <p:blipFill>
          <a:blip r:embed="rId4">
            <a:extLst>
              <a:ext uri="{28A0092B-C50C-407E-A947-70E740481C1C}">
                <a14:useLocalDpi xmlns:a14="http://schemas.microsoft.com/office/drawing/2010/main" val="0"/>
              </a:ext>
            </a:extLst>
          </a:blip>
          <a:stretch>
            <a:fillRect/>
          </a:stretch>
        </p:blipFill>
        <p:spPr>
          <a:xfrm>
            <a:off x="4343400" y="4191000"/>
            <a:ext cx="3276600" cy="2438400"/>
          </a:xfrm>
          <a:prstGeom prst="rect">
            <a:avLst/>
          </a:prstGeom>
        </p:spPr>
      </p:pic>
    </p:spTree>
    <p:extLst>
      <p:ext uri="{BB962C8B-B14F-4D97-AF65-F5344CB8AC3E}">
        <p14:creationId xmlns:p14="http://schemas.microsoft.com/office/powerpoint/2010/main" val="4216332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D5F9DC-4BC0-DE4C-95C6-5B1E9340A749}"/>
              </a:ext>
            </a:extLst>
          </p:cNvPr>
          <p:cNvSpPr>
            <a:spLocks noGrp="1"/>
          </p:cNvSpPr>
          <p:nvPr>
            <p:ph sz="quarter" idx="13"/>
          </p:nvPr>
        </p:nvSpPr>
        <p:spPr/>
        <p:txBody>
          <a:bodyPr/>
          <a:lstStyle/>
          <a:p>
            <a:pPr marL="285750" indent="-285750">
              <a:buFont typeface="Arial" panose="020B0604020202020204" pitchFamily="34" charset="0"/>
              <a:buChar char="•"/>
            </a:pPr>
            <a:r>
              <a:rPr lang="en-US" dirty="0"/>
              <a:t>Linking of rapid NDE modeling/simulation tools with parametric analysis tools is required to:</a:t>
            </a:r>
          </a:p>
          <a:p>
            <a:pPr marL="457200" lvl="1" indent="-285750"/>
            <a:r>
              <a:rPr lang="en-US" dirty="0"/>
              <a:t>Thoroughly explore a problem space</a:t>
            </a:r>
          </a:p>
          <a:p>
            <a:pPr marL="457200" lvl="1" indent="-285750"/>
            <a:r>
              <a:rPr lang="en-US" dirty="0"/>
              <a:t>Understand the relationship between input/output parameters</a:t>
            </a:r>
          </a:p>
          <a:p>
            <a:pPr marL="630238" lvl="2" indent="-285750"/>
            <a:r>
              <a:rPr lang="en-US" dirty="0"/>
              <a:t>E.g., effect of sensor size, frequency, distribution; defect size, location, shape</a:t>
            </a:r>
          </a:p>
          <a:p>
            <a:pPr marL="457200" lvl="1" indent="-285750"/>
            <a:r>
              <a:rPr lang="en-US" dirty="0"/>
              <a:t>Perform inspection optimization for a specified problem</a:t>
            </a:r>
          </a:p>
          <a:p>
            <a:pPr marL="285750" indent="-285750">
              <a:buFont typeface="Arial" panose="020B0604020202020204" pitchFamily="34" charset="0"/>
              <a:buChar char="•"/>
            </a:pPr>
            <a:r>
              <a:rPr lang="en-US" dirty="0"/>
              <a:t>Software requirements: parameter sweeps, global/local sensitivity analysis, design of experiment (DOE) with response surface analysis, and optimization (response-surface based and direct optimization)</a:t>
            </a:r>
          </a:p>
          <a:p>
            <a:pPr marL="285750" indent="-285750">
              <a:buFont typeface="Arial" panose="020B0604020202020204" pitchFamily="34" charset="0"/>
              <a:buChar char="•"/>
            </a:pPr>
            <a:r>
              <a:rPr lang="en-US" dirty="0"/>
              <a:t>Sandia National Laboratories’ Dakota package was selected for preliminary study</a:t>
            </a:r>
          </a:p>
          <a:p>
            <a:pPr marL="457200" lvl="1" indent="-285750"/>
            <a:endParaRPr lang="en-US" dirty="0"/>
          </a:p>
          <a:p>
            <a:pPr marL="285750" indent="-285750"/>
            <a:endParaRPr lang="en-US" dirty="0"/>
          </a:p>
        </p:txBody>
      </p:sp>
      <p:sp>
        <p:nvSpPr>
          <p:cNvPr id="3" name="Title 2">
            <a:extLst>
              <a:ext uri="{FF2B5EF4-FFF2-40B4-BE49-F238E27FC236}">
                <a16:creationId xmlns:a16="http://schemas.microsoft.com/office/drawing/2014/main" id="{B8CD70F4-699B-3446-9582-F2AFF6CFA3DC}"/>
              </a:ext>
            </a:extLst>
          </p:cNvPr>
          <p:cNvSpPr>
            <a:spLocks noGrp="1"/>
          </p:cNvSpPr>
          <p:nvPr>
            <p:ph type="title"/>
          </p:nvPr>
        </p:nvSpPr>
        <p:spPr/>
        <p:txBody>
          <a:bodyPr/>
          <a:lstStyle/>
          <a:p>
            <a:r>
              <a:rPr lang="en-US" dirty="0"/>
              <a:t>Parametric Analysis</a:t>
            </a:r>
          </a:p>
        </p:txBody>
      </p:sp>
      <p:pic>
        <p:nvPicPr>
          <p:cNvPr id="5122" name="Picture 2">
            <a:extLst>
              <a:ext uri="{FF2B5EF4-FFF2-40B4-BE49-F238E27FC236}">
                <a16:creationId xmlns:a16="http://schemas.microsoft.com/office/drawing/2014/main" id="{82F1049E-2B73-6247-87C7-04817B8E48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3265" y="4798060"/>
            <a:ext cx="2794000" cy="5969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46DEF8E-96F4-984B-9687-04B5F4F6E8C9}"/>
              </a:ext>
            </a:extLst>
          </p:cNvPr>
          <p:cNvSpPr txBox="1"/>
          <p:nvPr/>
        </p:nvSpPr>
        <p:spPr>
          <a:xfrm>
            <a:off x="7652331" y="5407215"/>
            <a:ext cx="4343400" cy="646331"/>
          </a:xfrm>
          <a:prstGeom prst="rect">
            <a:avLst/>
          </a:prstGeom>
          <a:noFill/>
        </p:spPr>
        <p:txBody>
          <a:bodyPr wrap="square" rtlCol="0">
            <a:spAutoFit/>
          </a:bodyPr>
          <a:lstStyle/>
          <a:p>
            <a:r>
              <a:rPr lang="en-US" dirty="0"/>
              <a:t>https://</a:t>
            </a:r>
            <a:r>
              <a:rPr lang="en-US" dirty="0" err="1"/>
              <a:t>dakota.sandia.gov</a:t>
            </a:r>
            <a:r>
              <a:rPr lang="en-US" dirty="0"/>
              <a:t>/</a:t>
            </a:r>
          </a:p>
          <a:p>
            <a:endParaRPr lang="en-US" dirty="0"/>
          </a:p>
        </p:txBody>
      </p:sp>
    </p:spTree>
    <p:extLst>
      <p:ext uri="{BB962C8B-B14F-4D97-AF65-F5344CB8AC3E}">
        <p14:creationId xmlns:p14="http://schemas.microsoft.com/office/powerpoint/2010/main" val="219012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FB4788-1B84-914F-AFDC-AE53C8747267}"/>
              </a:ext>
            </a:extLst>
          </p:cNvPr>
          <p:cNvSpPr>
            <a:spLocks noGrp="1"/>
          </p:cNvSpPr>
          <p:nvPr>
            <p:ph sz="quarter" idx="13"/>
          </p:nvPr>
        </p:nvSpPr>
        <p:spPr>
          <a:xfrm>
            <a:off x="423602" y="1001210"/>
            <a:ext cx="11228650" cy="4724400"/>
          </a:xfrm>
        </p:spPr>
        <p:txBody>
          <a:bodyPr>
            <a:normAutofit/>
          </a:bodyPr>
          <a:lstStyle/>
          <a:p>
            <a:pPr marL="285750" indent="-285750">
              <a:lnSpc>
                <a:spcPct val="90000"/>
              </a:lnSpc>
              <a:buFont typeface="Arial" panose="020B0604020202020204" pitchFamily="34" charset="0"/>
              <a:buChar char="•"/>
            </a:pPr>
            <a:r>
              <a:rPr lang="en-US" sz="1900" dirty="0"/>
              <a:t>Mesh convergence was selected as an initial simple test case for linking a custom RSG code to Dakota</a:t>
            </a:r>
          </a:p>
          <a:p>
            <a:pPr marL="285750" indent="-285750">
              <a:lnSpc>
                <a:spcPct val="90000"/>
              </a:lnSpc>
              <a:buFont typeface="Arial" panose="020B0604020202020204" pitchFamily="34" charset="0"/>
              <a:buChar char="•"/>
            </a:pPr>
            <a:r>
              <a:rPr lang="en-US" sz="1900" dirty="0"/>
              <a:t>Implemented a mesh size sweep with automated assessment of the resulting wavenumber</a:t>
            </a:r>
          </a:p>
          <a:p>
            <a:pPr marL="285750" indent="-285750">
              <a:lnSpc>
                <a:spcPct val="90000"/>
              </a:lnSpc>
              <a:buFont typeface="Arial" panose="020B0604020202020204" pitchFamily="34" charset="0"/>
              <a:buChar char="•"/>
            </a:pPr>
            <a:r>
              <a:rPr lang="en-US" sz="1900" dirty="0"/>
              <a:t>For every simulation case, peak wavenumber values were calculated across an angular sweep between 0° and 90° propagation directions</a:t>
            </a:r>
          </a:p>
          <a:p>
            <a:pPr marL="285750" indent="-285750">
              <a:lnSpc>
                <a:spcPct val="90000"/>
              </a:lnSpc>
              <a:buFont typeface="Arial" panose="020B0604020202020204" pitchFamily="34" charset="0"/>
              <a:buChar char="•"/>
            </a:pPr>
            <a:r>
              <a:rPr lang="en-US" sz="1900" dirty="0"/>
              <a:t>Used a 200 kHz 5-cycle </a:t>
            </a:r>
            <a:r>
              <a:rPr lang="en-US" sz="1900" dirty="0" err="1"/>
              <a:t>Hanning</a:t>
            </a:r>
            <a:r>
              <a:rPr lang="en-US" sz="1900" dirty="0"/>
              <a:t> windowed tone burst excitation such that only A0 mode was generated</a:t>
            </a:r>
          </a:p>
          <a:p>
            <a:pPr marL="285750" indent="-285750">
              <a:lnSpc>
                <a:spcPct val="90000"/>
              </a:lnSpc>
              <a:buFont typeface="Arial" panose="020B0604020202020204" pitchFamily="34" charset="0"/>
              <a:buChar char="•"/>
            </a:pPr>
            <a:r>
              <a:rPr lang="en-US" sz="1900" dirty="0"/>
              <a:t>Sweep settings: dx=0.25: 0.25: 3.0 mm and </a:t>
            </a:r>
            <a:r>
              <a:rPr lang="en-US" sz="1900" dirty="0" err="1"/>
              <a:t>dz</a:t>
            </a:r>
            <a:r>
              <a:rPr lang="en-US" sz="1900" dirty="0"/>
              <a:t>=2:2:12 cells across the laminate thickness </a:t>
            </a:r>
          </a:p>
          <a:p>
            <a:pPr marL="457200" lvl="1" indent="-285750">
              <a:lnSpc>
                <a:spcPct val="90000"/>
              </a:lnSpc>
            </a:pPr>
            <a:r>
              <a:rPr lang="en-US" sz="1900" dirty="0"/>
              <a:t>Resulting in 70 RSG model runs initiated via Dakota </a:t>
            </a:r>
          </a:p>
          <a:p>
            <a:pPr marL="285750" indent="-285750">
              <a:lnSpc>
                <a:spcPct val="90000"/>
              </a:lnSpc>
              <a:buFont typeface="Arial" panose="020B0604020202020204" pitchFamily="34" charset="0"/>
              <a:buChar char="•"/>
            </a:pPr>
            <a:r>
              <a:rPr lang="en-US" sz="1900" dirty="0"/>
              <a:t>Sweep took ~5 hours</a:t>
            </a:r>
          </a:p>
          <a:p>
            <a:pPr>
              <a:lnSpc>
                <a:spcPct val="90000"/>
              </a:lnSpc>
            </a:pPr>
            <a:endParaRPr lang="en-US" dirty="0"/>
          </a:p>
        </p:txBody>
      </p:sp>
      <p:sp>
        <p:nvSpPr>
          <p:cNvPr id="3" name="Title 2">
            <a:extLst>
              <a:ext uri="{FF2B5EF4-FFF2-40B4-BE49-F238E27FC236}">
                <a16:creationId xmlns:a16="http://schemas.microsoft.com/office/drawing/2014/main" id="{CB691614-4BC4-7546-AAAF-9B6EBFE58B2D}"/>
              </a:ext>
            </a:extLst>
          </p:cNvPr>
          <p:cNvSpPr>
            <a:spLocks noGrp="1"/>
          </p:cNvSpPr>
          <p:nvPr>
            <p:ph type="title"/>
          </p:nvPr>
        </p:nvSpPr>
        <p:spPr/>
        <p:txBody>
          <a:bodyPr/>
          <a:lstStyle/>
          <a:p>
            <a:r>
              <a:rPr lang="en-US" dirty="0"/>
              <a:t>Test Case</a:t>
            </a:r>
          </a:p>
        </p:txBody>
      </p:sp>
      <p:pic>
        <p:nvPicPr>
          <p:cNvPr id="4" name="Picture 3">
            <a:extLst>
              <a:ext uri="{FF2B5EF4-FFF2-40B4-BE49-F238E27FC236}">
                <a16:creationId xmlns:a16="http://schemas.microsoft.com/office/drawing/2014/main" id="{06E91F27-E6BA-AF4D-A5D6-6FE12B55F25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745" y="4081724"/>
            <a:ext cx="2667000" cy="2547676"/>
          </a:xfrm>
          <a:prstGeom prst="rect">
            <a:avLst/>
          </a:prstGeom>
          <a:noFill/>
          <a:ln>
            <a:noFill/>
          </a:ln>
        </p:spPr>
      </p:pic>
      <p:graphicFrame>
        <p:nvGraphicFramePr>
          <p:cNvPr id="5" name="Chart 4">
            <a:extLst>
              <a:ext uri="{FF2B5EF4-FFF2-40B4-BE49-F238E27FC236}">
                <a16:creationId xmlns:a16="http://schemas.microsoft.com/office/drawing/2014/main" id="{8F3946C5-2383-6249-A267-EC08F3E975E5}"/>
              </a:ext>
            </a:extLst>
          </p:cNvPr>
          <p:cNvGraphicFramePr/>
          <p:nvPr>
            <p:extLst>
              <p:ext uri="{D42A27DB-BD31-4B8C-83A1-F6EECF244321}">
                <p14:modId xmlns:p14="http://schemas.microsoft.com/office/powerpoint/2010/main" val="1201125541"/>
              </p:ext>
            </p:extLst>
          </p:nvPr>
        </p:nvGraphicFramePr>
        <p:xfrm>
          <a:off x="3542657" y="3733800"/>
          <a:ext cx="5562600" cy="289560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60508057-B8AF-7140-869F-1CBB6FCF8FA9}"/>
              </a:ext>
            </a:extLst>
          </p:cNvPr>
          <p:cNvSpPr txBox="1"/>
          <p:nvPr/>
        </p:nvSpPr>
        <p:spPr>
          <a:xfrm>
            <a:off x="6552557" y="3933463"/>
            <a:ext cx="1480819" cy="923330"/>
          </a:xfrm>
          <a:prstGeom prst="rect">
            <a:avLst/>
          </a:prstGeom>
          <a:noFill/>
        </p:spPr>
        <p:txBody>
          <a:bodyPr wrap="square" rtlCol="0">
            <a:spAutoFit/>
          </a:bodyPr>
          <a:lstStyle/>
          <a:p>
            <a:r>
              <a:rPr lang="en-US" dirty="0">
                <a:solidFill>
                  <a:schemeClr val="bg1"/>
                </a:solidFill>
              </a:rPr>
              <a:t>Finest discretization </a:t>
            </a:r>
            <a:r>
              <a:rPr lang="en-US" dirty="0" err="1">
                <a:solidFill>
                  <a:schemeClr val="bg1"/>
                </a:solidFill>
              </a:rPr>
              <a:t>k</a:t>
            </a:r>
            <a:r>
              <a:rPr lang="en-US" baseline="-25000" dirty="0" err="1">
                <a:solidFill>
                  <a:schemeClr val="bg1"/>
                </a:solidFill>
              </a:rPr>
              <a:t>x</a:t>
            </a:r>
            <a:r>
              <a:rPr lang="en-US" dirty="0">
                <a:solidFill>
                  <a:schemeClr val="bg1"/>
                </a:solidFill>
              </a:rPr>
              <a:t> = 215 m</a:t>
            </a:r>
            <a:r>
              <a:rPr lang="en-US" baseline="30000" dirty="0">
                <a:solidFill>
                  <a:schemeClr val="bg1"/>
                </a:solidFill>
              </a:rPr>
              <a:t>-1</a:t>
            </a:r>
          </a:p>
        </p:txBody>
      </p:sp>
      <p:sp>
        <p:nvSpPr>
          <p:cNvPr id="7" name="TextBox 6">
            <a:extLst>
              <a:ext uri="{FF2B5EF4-FFF2-40B4-BE49-F238E27FC236}">
                <a16:creationId xmlns:a16="http://schemas.microsoft.com/office/drawing/2014/main" id="{0DA2F434-CD5F-C149-BF6A-C57CB2DDFA5D}"/>
              </a:ext>
            </a:extLst>
          </p:cNvPr>
          <p:cNvSpPr txBox="1"/>
          <p:nvPr/>
        </p:nvSpPr>
        <p:spPr>
          <a:xfrm>
            <a:off x="9350054" y="4100299"/>
            <a:ext cx="2418344" cy="646331"/>
          </a:xfrm>
          <a:prstGeom prst="rect">
            <a:avLst/>
          </a:prstGeom>
          <a:noFill/>
        </p:spPr>
        <p:txBody>
          <a:bodyPr wrap="square" rtlCol="0">
            <a:spAutoFit/>
          </a:bodyPr>
          <a:lstStyle/>
          <a:p>
            <a:r>
              <a:rPr lang="en-US" dirty="0"/>
              <a:t>Theory* = 222.5 m</a:t>
            </a:r>
            <a:r>
              <a:rPr lang="en-US" baseline="30000" dirty="0"/>
              <a:t>-</a:t>
            </a:r>
            <a:r>
              <a:rPr lang="en-US" dirty="0"/>
              <a:t> </a:t>
            </a:r>
            <a:r>
              <a:rPr lang="en-US" baseline="30000" dirty="0"/>
              <a:t>1</a:t>
            </a:r>
          </a:p>
          <a:p>
            <a:r>
              <a:rPr lang="en-US" dirty="0"/>
              <a:t>Experiment = 228.6</a:t>
            </a:r>
          </a:p>
        </p:txBody>
      </p:sp>
      <p:sp>
        <p:nvSpPr>
          <p:cNvPr id="8" name="TextBox 7">
            <a:extLst>
              <a:ext uri="{FF2B5EF4-FFF2-40B4-BE49-F238E27FC236}">
                <a16:creationId xmlns:a16="http://schemas.microsoft.com/office/drawing/2014/main" id="{90963D5E-A62F-9449-AEC2-3393C93A53A6}"/>
              </a:ext>
            </a:extLst>
          </p:cNvPr>
          <p:cNvSpPr txBox="1"/>
          <p:nvPr/>
        </p:nvSpPr>
        <p:spPr>
          <a:xfrm>
            <a:off x="9525000" y="5725610"/>
            <a:ext cx="2127252" cy="369332"/>
          </a:xfrm>
          <a:prstGeom prst="rect">
            <a:avLst/>
          </a:prstGeom>
          <a:noFill/>
        </p:spPr>
        <p:txBody>
          <a:bodyPr wrap="square" rtlCol="0">
            <a:spAutoFit/>
          </a:bodyPr>
          <a:lstStyle/>
          <a:p>
            <a:r>
              <a:rPr lang="en-US" dirty="0"/>
              <a:t>*Using DISPERSE</a:t>
            </a:r>
          </a:p>
        </p:txBody>
      </p:sp>
    </p:spTree>
    <p:extLst>
      <p:ext uri="{BB962C8B-B14F-4D97-AF65-F5344CB8AC3E}">
        <p14:creationId xmlns:p14="http://schemas.microsoft.com/office/powerpoint/2010/main" val="277960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1C076B-9A19-564E-8C00-28407FB96E8E}"/>
              </a:ext>
            </a:extLst>
          </p:cNvPr>
          <p:cNvSpPr>
            <a:spLocks noGrp="1"/>
          </p:cNvSpPr>
          <p:nvPr>
            <p:ph sz="quarter" idx="13"/>
          </p:nvPr>
        </p:nvSpPr>
        <p:spPr/>
        <p:txBody>
          <a:bodyPr/>
          <a:lstStyle/>
          <a:p>
            <a:pPr marL="285750" indent="-285750">
              <a:lnSpc>
                <a:spcPct val="90000"/>
              </a:lnSpc>
              <a:buFont typeface="Arial" panose="020B0604020202020204" pitchFamily="34" charset="0"/>
              <a:buChar char="•"/>
            </a:pPr>
            <a:r>
              <a:rPr lang="en-US" sz="2400" dirty="0"/>
              <a:t>Parameter inversion for GW propagation in a unidirectional IM7/8552 CFRP composite plate is a simple next step, requiring few changes in the Dakota setup</a:t>
            </a:r>
          </a:p>
          <a:p>
            <a:pPr marL="285750" indent="-285750">
              <a:lnSpc>
                <a:spcPct val="90000"/>
              </a:lnSpc>
              <a:buFont typeface="Arial" panose="020B0604020202020204" pitchFamily="34" charset="0"/>
              <a:buChar char="•"/>
            </a:pPr>
            <a:r>
              <a:rPr lang="en-US" sz="2400" dirty="0"/>
              <a:t>Variations in part construction and deviation from prescribed mechanical properties can result in inaccuracies when modeling wave behavior using ‘idealized’ properties</a:t>
            </a:r>
          </a:p>
          <a:p>
            <a:pPr marL="285750" indent="-285750">
              <a:lnSpc>
                <a:spcPct val="90000"/>
              </a:lnSpc>
              <a:buFont typeface="Arial" panose="020B0604020202020204" pitchFamily="34" charset="0"/>
              <a:buChar char="•"/>
            </a:pPr>
            <a:r>
              <a:rPr lang="en-US" sz="2400" dirty="0"/>
              <a:t>Parameter inversion can aid with pulling simulation in-line with as-manufactured specimen parameters</a:t>
            </a:r>
          </a:p>
          <a:p>
            <a:endParaRPr lang="en-US" dirty="0"/>
          </a:p>
        </p:txBody>
      </p:sp>
      <p:sp>
        <p:nvSpPr>
          <p:cNvPr id="3" name="Title 2">
            <a:extLst>
              <a:ext uri="{FF2B5EF4-FFF2-40B4-BE49-F238E27FC236}">
                <a16:creationId xmlns:a16="http://schemas.microsoft.com/office/drawing/2014/main" id="{568B8808-F04A-F247-8672-5C915D460289}"/>
              </a:ext>
            </a:extLst>
          </p:cNvPr>
          <p:cNvSpPr>
            <a:spLocks noGrp="1"/>
          </p:cNvSpPr>
          <p:nvPr>
            <p:ph type="title"/>
          </p:nvPr>
        </p:nvSpPr>
        <p:spPr/>
        <p:txBody>
          <a:bodyPr/>
          <a:lstStyle/>
          <a:p>
            <a:r>
              <a:rPr lang="en-US" dirty="0"/>
              <a:t>Parametric Analysis</a:t>
            </a:r>
          </a:p>
        </p:txBody>
      </p:sp>
    </p:spTree>
    <p:extLst>
      <p:ext uri="{BB962C8B-B14F-4D97-AF65-F5344CB8AC3E}">
        <p14:creationId xmlns:p14="http://schemas.microsoft.com/office/powerpoint/2010/main" val="3905422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32834C-786F-3A48-8A09-4250941E4564}"/>
              </a:ext>
            </a:extLst>
          </p:cNvPr>
          <p:cNvSpPr>
            <a:spLocks noGrp="1"/>
          </p:cNvSpPr>
          <p:nvPr>
            <p:ph sz="quarter" idx="13"/>
          </p:nvPr>
        </p:nvSpPr>
        <p:spPr/>
        <p:txBody>
          <a:bodyPr/>
          <a:lstStyle/>
          <a:p>
            <a:pPr marL="285750" indent="-285750">
              <a:buFont typeface="Arial" panose="020B0604020202020204" pitchFamily="34" charset="0"/>
              <a:buChar char="•"/>
            </a:pPr>
            <a:r>
              <a:rPr lang="en-US" sz="2400" dirty="0"/>
              <a:t>Numerous commercial tools are available for modeling GW propagation in aerospace materials</a:t>
            </a:r>
          </a:p>
          <a:p>
            <a:pPr marL="285750" indent="-285750">
              <a:buFont typeface="Arial" panose="020B0604020202020204" pitchFamily="34" charset="0"/>
              <a:buChar char="•"/>
            </a:pPr>
            <a:r>
              <a:rPr lang="en-US" sz="2400" dirty="0"/>
              <a:t>Custom code approaches have also been implemented/assessed</a:t>
            </a:r>
          </a:p>
          <a:p>
            <a:pPr marL="285750" indent="-285750">
              <a:buFont typeface="Arial" panose="020B0604020202020204" pitchFamily="34" charset="0"/>
              <a:buChar char="•"/>
            </a:pPr>
            <a:r>
              <a:rPr lang="en-US" sz="2400" dirty="0"/>
              <a:t>The custom RSG code showed the fastest simulation speed for the benchmark case</a:t>
            </a:r>
          </a:p>
          <a:p>
            <a:pPr marL="285750" indent="-285750">
              <a:buFont typeface="Arial" panose="020B0604020202020204" pitchFamily="34" charset="0"/>
              <a:buChar char="•"/>
            </a:pPr>
            <a:r>
              <a:rPr lang="en-US" sz="2400" dirty="0"/>
              <a:t>Future work will include full material property parameter inversion based on CFRP GW propagation metrics</a:t>
            </a:r>
          </a:p>
          <a:p>
            <a:pPr marL="285750" indent="-285750">
              <a:buFont typeface="Arial" panose="020B0604020202020204" pitchFamily="34" charset="0"/>
              <a:buChar char="•"/>
            </a:pPr>
            <a:r>
              <a:rPr lang="en-US" sz="2400" dirty="0"/>
              <a:t>Further work is needed to explore the use of tools such as Dakota for pushing forward capabilities in GW modeling for NDE and SHM in aerospace applications</a:t>
            </a:r>
          </a:p>
          <a:p>
            <a:pPr marL="285750" indent="-285750">
              <a:buFont typeface="Arial" panose="020B0604020202020204" pitchFamily="34" charset="0"/>
              <a:buChar char="•"/>
            </a:pPr>
            <a:endParaRPr lang="en-US" dirty="0"/>
          </a:p>
        </p:txBody>
      </p:sp>
      <p:sp>
        <p:nvSpPr>
          <p:cNvPr id="3" name="Title 2">
            <a:extLst>
              <a:ext uri="{FF2B5EF4-FFF2-40B4-BE49-F238E27FC236}">
                <a16:creationId xmlns:a16="http://schemas.microsoft.com/office/drawing/2014/main" id="{0860132D-43E8-F946-9586-093A2959B512}"/>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37330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52800" y="3075057"/>
            <a:ext cx="5486400" cy="707886"/>
          </a:xfrm>
          <a:prstGeom prst="rect">
            <a:avLst/>
          </a:prstGeom>
          <a:noFill/>
        </p:spPr>
        <p:txBody>
          <a:bodyPr wrap="square" rtlCol="0">
            <a:spAutoFit/>
          </a:bodyPr>
          <a:lstStyle/>
          <a:p>
            <a:pPr algn="ctr"/>
            <a:r>
              <a:rPr lang="en-US" sz="4000" dirty="0"/>
              <a:t>Questions?</a:t>
            </a:r>
          </a:p>
        </p:txBody>
      </p:sp>
    </p:spTree>
    <p:extLst>
      <p:ext uri="{BB962C8B-B14F-4D97-AF65-F5344CB8AC3E}">
        <p14:creationId xmlns:p14="http://schemas.microsoft.com/office/powerpoint/2010/main" val="746107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Custom 2">
      <a:dk1>
        <a:srgbClr val="000000"/>
      </a:dk1>
      <a:lt1>
        <a:srgbClr val="FFFFFF"/>
      </a:lt1>
      <a:dk2>
        <a:srgbClr val="656162"/>
      </a:dk2>
      <a:lt2>
        <a:srgbClr val="E0DACC"/>
      </a:lt2>
      <a:accent1>
        <a:srgbClr val="4A5A7A"/>
      </a:accent1>
      <a:accent2>
        <a:srgbClr val="F7BD40"/>
      </a:accent2>
      <a:accent3>
        <a:srgbClr val="975C00"/>
      </a:accent3>
      <a:accent4>
        <a:srgbClr val="754D41"/>
      </a:accent4>
      <a:accent5>
        <a:srgbClr val="838995"/>
      </a:accent5>
      <a:accent6>
        <a:srgbClr val="687B66"/>
      </a:accent6>
      <a:hlink>
        <a:srgbClr val="FFFFFF"/>
      </a:hlink>
      <a:folHlink>
        <a:srgbClr val="FFFF0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TC101790491[[fn=Mylar]]</Template>
  <TotalTime>37162</TotalTime>
  <Words>1695</Words>
  <Application>Microsoft Macintosh PowerPoint</Application>
  <PresentationFormat>Widescreen</PresentationFormat>
  <Paragraphs>233</Paragraphs>
  <Slides>27</Slides>
  <Notes>2</Notes>
  <HiddenSlides>0</HiddenSlides>
  <MMClips>2</MMClips>
  <ScaleCrop>false</ScaleCrop>
  <HeadingPairs>
    <vt:vector size="10" baseType="variant">
      <vt:variant>
        <vt:lpstr>Fonts Used</vt:lpstr>
      </vt:variant>
      <vt:variant>
        <vt:i4>6</vt:i4>
      </vt:variant>
      <vt:variant>
        <vt:lpstr>Theme</vt:lpstr>
      </vt:variant>
      <vt:variant>
        <vt:i4>1</vt:i4>
      </vt:variant>
      <vt:variant>
        <vt:lpstr>Links</vt:lpstr>
      </vt:variant>
      <vt:variant>
        <vt:i4>1</vt:i4>
      </vt:variant>
      <vt:variant>
        <vt:lpstr>Slide Titles</vt:lpstr>
      </vt:variant>
      <vt:variant>
        <vt:i4>27</vt:i4>
      </vt:variant>
      <vt:variant>
        <vt:lpstr>Custom Shows</vt:lpstr>
      </vt:variant>
      <vt:variant>
        <vt:i4>22</vt:i4>
      </vt:variant>
    </vt:vector>
  </HeadingPairs>
  <TitlesOfParts>
    <vt:vector size="57" baseType="lpstr">
      <vt:lpstr>Arial</vt:lpstr>
      <vt:lpstr>Athelas</vt:lpstr>
      <vt:lpstr>Calibri</vt:lpstr>
      <vt:lpstr>Corbel</vt:lpstr>
      <vt:lpstr>Garamond</vt:lpstr>
      <vt:lpstr>Tw Cen MT</vt:lpstr>
      <vt:lpstr>Mylar</vt:lpstr>
      <vt:lpstr>???</vt:lpstr>
      <vt:lpstr>Modeling of Guided Waves for Aerospace Applications</vt:lpstr>
      <vt:lpstr>National Aeronautics &amp; Space Administration</vt:lpstr>
      <vt:lpstr>National Aeronautics &amp; Space Administration</vt:lpstr>
      <vt:lpstr>National Aeronautics and Space Administration</vt:lpstr>
      <vt:lpstr>National Aeronautics &amp; Space Administration</vt:lpstr>
      <vt:lpstr>National Aeronautics &amp; Space Administration</vt:lpstr>
      <vt:lpstr>Nondestructive Evaluation Sciences Branch</vt:lpstr>
      <vt:lpstr>NDE for Aerospace</vt:lpstr>
      <vt:lpstr>Guided Wave (GW) Applications</vt:lpstr>
      <vt:lpstr>Aerospace Composites</vt:lpstr>
      <vt:lpstr>Aerospace Composites</vt:lpstr>
      <vt:lpstr>Spaceflight</vt:lpstr>
      <vt:lpstr>Aeronautics</vt:lpstr>
      <vt:lpstr>Composites</vt:lpstr>
      <vt:lpstr>Modeling and Simulation for GW NDE/SHM</vt:lpstr>
      <vt:lpstr>Commercial and Custom Simulation Tools</vt:lpstr>
      <vt:lpstr>Benchmark Case</vt:lpstr>
      <vt:lpstr>Benchmarking</vt:lpstr>
      <vt:lpstr>Rotated Staggered Grid (RSG)</vt:lpstr>
      <vt:lpstr>Example RSG Results</vt:lpstr>
      <vt:lpstr>Pogo</vt:lpstr>
      <vt:lpstr>Example Pogo Results</vt:lpstr>
      <vt:lpstr>Parametric Analysis</vt:lpstr>
      <vt:lpstr>Test Case</vt:lpstr>
      <vt:lpstr>Parametric Analysis</vt:lpstr>
      <vt:lpstr>Summary</vt:lpstr>
      <vt:lpstr>PowerPoint Presentation</vt:lpstr>
      <vt:lpstr>Home</vt:lpstr>
      <vt:lpstr>Advanced NDE Solutions</vt:lpstr>
      <vt:lpstr>Emerging NDE Technology</vt:lpstr>
      <vt:lpstr>Advanced Data Analysis</vt:lpstr>
      <vt:lpstr>SHM</vt:lpstr>
      <vt:lpstr>Modeling</vt:lpstr>
      <vt:lpstr>ANDE1</vt:lpstr>
      <vt:lpstr>ANDE2</vt:lpstr>
      <vt:lpstr>ANDE3</vt:lpstr>
      <vt:lpstr>ANDE4</vt:lpstr>
      <vt:lpstr>ANDE5</vt:lpstr>
      <vt:lpstr>ANDE6</vt:lpstr>
      <vt:lpstr>ENDE1</vt:lpstr>
      <vt:lpstr>ENDE2</vt:lpstr>
      <vt:lpstr>ENDE3</vt:lpstr>
      <vt:lpstr>ENDE4</vt:lpstr>
      <vt:lpstr>ENDE5</vt:lpstr>
      <vt:lpstr>ENDE6</vt:lpstr>
      <vt:lpstr>DataA1</vt:lpstr>
      <vt:lpstr>DataA2</vt:lpstr>
      <vt:lpstr>DataA3</vt:lpstr>
      <vt:lpstr>DataA4</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NDE Capabilities at NASA</dc:title>
  <dc:creator>kcramer</dc:creator>
  <cp:lastModifiedBy>Leckey, Cara Campbell (LARC-D313)</cp:lastModifiedBy>
  <cp:revision>416</cp:revision>
  <dcterms:created xsi:type="dcterms:W3CDTF">2013-08-08T12:43:07Z</dcterms:created>
  <dcterms:modified xsi:type="dcterms:W3CDTF">2021-02-03T19:03:30Z</dcterms:modified>
</cp:coreProperties>
</file>