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0734" r:id="rId3"/>
    <p:sldId id="20751" r:id="rId4"/>
    <p:sldId id="1928" r:id="rId5"/>
    <p:sldId id="1927" r:id="rId6"/>
    <p:sldId id="1931" r:id="rId7"/>
    <p:sldId id="1939" r:id="rId8"/>
    <p:sldId id="20754" r:id="rId9"/>
    <p:sldId id="1933" r:id="rId10"/>
    <p:sldId id="20738" r:id="rId11"/>
    <p:sldId id="20742" r:id="rId12"/>
    <p:sldId id="1924" r:id="rId13"/>
    <p:sldId id="20753" r:id="rId14"/>
    <p:sldId id="20737" r:id="rId15"/>
    <p:sldId id="20744" r:id="rId16"/>
    <p:sldId id="20743" r:id="rId17"/>
    <p:sldId id="20739" r:id="rId18"/>
    <p:sldId id="20740" r:id="rId19"/>
    <p:sldId id="20745" r:id="rId20"/>
    <p:sldId id="1935" r:id="rId21"/>
    <p:sldId id="20747" r:id="rId22"/>
    <p:sldId id="2074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ble, Sarah K. (HQ-DG000)" initials="NSK(" lastIdx="1" clrIdx="0">
    <p:extLst>
      <p:ext uri="{19B8F6BF-5375-455C-9EA6-DF929625EA0E}">
        <p15:presenceInfo xmlns:p15="http://schemas.microsoft.com/office/powerpoint/2012/main" userId="S-1-5-21-330711430-3775241029-4075259233-180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8ED"/>
    <a:srgbClr val="FFF2E5"/>
    <a:srgbClr val="8CBFDB"/>
    <a:srgbClr val="FFF9E7"/>
    <a:srgbClr val="F1F0EE"/>
    <a:srgbClr val="F9F9F5"/>
    <a:srgbClr val="2430F7"/>
    <a:srgbClr val="F7F6EE"/>
    <a:srgbClr val="3E64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p:restoredTop sz="80408"/>
  </p:normalViewPr>
  <p:slideViewPr>
    <p:cSldViewPr snapToGrid="0" snapToObjects="1">
      <p:cViewPr varScale="1">
        <p:scale>
          <a:sx n="97" d="100"/>
          <a:sy n="97" d="100"/>
        </p:scale>
        <p:origin x="1480"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B5E0D-31DF-0443-A185-F5682955C2D9}" type="datetimeFigureOut">
              <a:rPr lang="en-US" smtClean="0"/>
              <a:t>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70256-D35A-6847-80F5-B637DDAD2FB5}" type="slidenum">
              <a:rPr lang="en-US" smtClean="0"/>
              <a:t>‹#›</a:t>
            </a:fld>
            <a:endParaRPr lang="en-US"/>
          </a:p>
        </p:txBody>
      </p:sp>
    </p:spTree>
    <p:extLst>
      <p:ext uri="{BB962C8B-B14F-4D97-AF65-F5344CB8AC3E}">
        <p14:creationId xmlns:p14="http://schemas.microsoft.com/office/powerpoint/2010/main" val="2257990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B2D6C73-5723-4D18-9FF6-804208140AF2}" type="slidenum">
              <a:rPr lang="en-US" smtClean="0"/>
              <a:t>1</a:t>
            </a:fld>
            <a:endParaRPr lang="en-US"/>
          </a:p>
        </p:txBody>
      </p:sp>
    </p:spTree>
    <p:extLst>
      <p:ext uri="{BB962C8B-B14F-4D97-AF65-F5344CB8AC3E}">
        <p14:creationId xmlns:p14="http://schemas.microsoft.com/office/powerpoint/2010/main" val="1699040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10</a:t>
            </a:fld>
            <a:endParaRPr lang="en-US"/>
          </a:p>
        </p:txBody>
      </p:sp>
    </p:spTree>
    <p:extLst>
      <p:ext uri="{BB962C8B-B14F-4D97-AF65-F5344CB8AC3E}">
        <p14:creationId xmlns:p14="http://schemas.microsoft.com/office/powerpoint/2010/main" val="198152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11</a:t>
            </a:fld>
            <a:endParaRPr lang="en-US"/>
          </a:p>
        </p:txBody>
      </p:sp>
    </p:spTree>
    <p:extLst>
      <p:ext uri="{BB962C8B-B14F-4D97-AF65-F5344CB8AC3E}">
        <p14:creationId xmlns:p14="http://schemas.microsoft.com/office/powerpoint/2010/main" val="183971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12</a:t>
            </a:fld>
            <a:endParaRPr lang="en-US"/>
          </a:p>
        </p:txBody>
      </p:sp>
    </p:spTree>
    <p:extLst>
      <p:ext uri="{BB962C8B-B14F-4D97-AF65-F5344CB8AC3E}">
        <p14:creationId xmlns:p14="http://schemas.microsoft.com/office/powerpoint/2010/main" val="1123546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13</a:t>
            </a:fld>
            <a:endParaRPr lang="en-US"/>
          </a:p>
        </p:txBody>
      </p:sp>
    </p:spTree>
    <p:extLst>
      <p:ext uri="{BB962C8B-B14F-4D97-AF65-F5344CB8AC3E}">
        <p14:creationId xmlns:p14="http://schemas.microsoft.com/office/powerpoint/2010/main" val="26864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14</a:t>
            </a:fld>
            <a:endParaRPr lang="en-US"/>
          </a:p>
        </p:txBody>
      </p:sp>
    </p:spTree>
    <p:extLst>
      <p:ext uri="{BB962C8B-B14F-4D97-AF65-F5344CB8AC3E}">
        <p14:creationId xmlns:p14="http://schemas.microsoft.com/office/powerpoint/2010/main" val="2012712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15</a:t>
            </a:fld>
            <a:endParaRPr lang="en-US"/>
          </a:p>
        </p:txBody>
      </p:sp>
    </p:spTree>
    <p:extLst>
      <p:ext uri="{BB962C8B-B14F-4D97-AF65-F5344CB8AC3E}">
        <p14:creationId xmlns:p14="http://schemas.microsoft.com/office/powerpoint/2010/main" val="3196115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16</a:t>
            </a:fld>
            <a:endParaRPr lang="en-US"/>
          </a:p>
        </p:txBody>
      </p:sp>
    </p:spTree>
    <p:extLst>
      <p:ext uri="{BB962C8B-B14F-4D97-AF65-F5344CB8AC3E}">
        <p14:creationId xmlns:p14="http://schemas.microsoft.com/office/powerpoint/2010/main" val="2141386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17</a:t>
            </a:fld>
            <a:endParaRPr lang="en-US"/>
          </a:p>
        </p:txBody>
      </p:sp>
    </p:spTree>
    <p:extLst>
      <p:ext uri="{BB962C8B-B14F-4D97-AF65-F5344CB8AC3E}">
        <p14:creationId xmlns:p14="http://schemas.microsoft.com/office/powerpoint/2010/main" val="201184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18</a:t>
            </a:fld>
            <a:endParaRPr lang="en-US"/>
          </a:p>
        </p:txBody>
      </p:sp>
    </p:spTree>
    <p:extLst>
      <p:ext uri="{BB962C8B-B14F-4D97-AF65-F5344CB8AC3E}">
        <p14:creationId xmlns:p14="http://schemas.microsoft.com/office/powerpoint/2010/main" val="3456421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19</a:t>
            </a:fld>
            <a:endParaRPr lang="en-US"/>
          </a:p>
        </p:txBody>
      </p:sp>
    </p:spTree>
    <p:extLst>
      <p:ext uri="{BB962C8B-B14F-4D97-AF65-F5344CB8AC3E}">
        <p14:creationId xmlns:p14="http://schemas.microsoft.com/office/powerpoint/2010/main" val="291428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2</a:t>
            </a:fld>
            <a:endParaRPr lang="en-US"/>
          </a:p>
        </p:txBody>
      </p:sp>
    </p:spTree>
    <p:extLst>
      <p:ext uri="{BB962C8B-B14F-4D97-AF65-F5344CB8AC3E}">
        <p14:creationId xmlns:p14="http://schemas.microsoft.com/office/powerpoint/2010/main" val="4279803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20</a:t>
            </a:fld>
            <a:endParaRPr lang="en-US"/>
          </a:p>
        </p:txBody>
      </p:sp>
    </p:spTree>
    <p:extLst>
      <p:ext uri="{BB962C8B-B14F-4D97-AF65-F5344CB8AC3E}">
        <p14:creationId xmlns:p14="http://schemas.microsoft.com/office/powerpoint/2010/main" val="2831995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21</a:t>
            </a:fld>
            <a:endParaRPr lang="en-US"/>
          </a:p>
        </p:txBody>
      </p:sp>
    </p:spTree>
    <p:extLst>
      <p:ext uri="{BB962C8B-B14F-4D97-AF65-F5344CB8AC3E}">
        <p14:creationId xmlns:p14="http://schemas.microsoft.com/office/powerpoint/2010/main" val="122082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22</a:t>
            </a:fld>
            <a:endParaRPr lang="en-US"/>
          </a:p>
        </p:txBody>
      </p:sp>
    </p:spTree>
    <p:extLst>
      <p:ext uri="{BB962C8B-B14F-4D97-AF65-F5344CB8AC3E}">
        <p14:creationId xmlns:p14="http://schemas.microsoft.com/office/powerpoint/2010/main" val="6010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3</a:t>
            </a:fld>
            <a:endParaRPr lang="en-US"/>
          </a:p>
        </p:txBody>
      </p:sp>
    </p:spTree>
    <p:extLst>
      <p:ext uri="{BB962C8B-B14F-4D97-AF65-F5344CB8AC3E}">
        <p14:creationId xmlns:p14="http://schemas.microsoft.com/office/powerpoint/2010/main" val="2795018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4</a:t>
            </a:fld>
            <a:endParaRPr lang="en-US"/>
          </a:p>
        </p:txBody>
      </p:sp>
    </p:spTree>
    <p:extLst>
      <p:ext uri="{BB962C8B-B14F-4D97-AF65-F5344CB8AC3E}">
        <p14:creationId xmlns:p14="http://schemas.microsoft.com/office/powerpoint/2010/main" val="1079233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5</a:t>
            </a:fld>
            <a:endParaRPr lang="en-US"/>
          </a:p>
        </p:txBody>
      </p:sp>
    </p:spTree>
    <p:extLst>
      <p:ext uri="{BB962C8B-B14F-4D97-AF65-F5344CB8AC3E}">
        <p14:creationId xmlns:p14="http://schemas.microsoft.com/office/powerpoint/2010/main" val="2114170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6</a:t>
            </a:fld>
            <a:endParaRPr lang="en-US"/>
          </a:p>
        </p:txBody>
      </p:sp>
    </p:spTree>
    <p:extLst>
      <p:ext uri="{BB962C8B-B14F-4D97-AF65-F5344CB8AC3E}">
        <p14:creationId xmlns:p14="http://schemas.microsoft.com/office/powerpoint/2010/main" val="1681751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6070256-D35A-6847-80F5-B637DDAD2FB5}" type="slidenum">
              <a:rPr lang="en-US" smtClean="0"/>
              <a:t>7</a:t>
            </a:fld>
            <a:endParaRPr lang="en-US"/>
          </a:p>
        </p:txBody>
      </p:sp>
    </p:spTree>
    <p:extLst>
      <p:ext uri="{BB962C8B-B14F-4D97-AF65-F5344CB8AC3E}">
        <p14:creationId xmlns:p14="http://schemas.microsoft.com/office/powerpoint/2010/main" val="1866305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70256-D35A-6847-80F5-B637DDAD2FB5}" type="slidenum">
              <a:rPr lang="en-US" smtClean="0"/>
              <a:t>8</a:t>
            </a:fld>
            <a:endParaRPr lang="en-US"/>
          </a:p>
        </p:txBody>
      </p:sp>
    </p:spTree>
    <p:extLst>
      <p:ext uri="{BB962C8B-B14F-4D97-AF65-F5344CB8AC3E}">
        <p14:creationId xmlns:p14="http://schemas.microsoft.com/office/powerpoint/2010/main" val="284207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A6070256-D35A-6847-80F5-B637DDAD2FB5}" type="slidenum">
              <a:rPr lang="en-US" smtClean="0"/>
              <a:t>9</a:t>
            </a:fld>
            <a:endParaRPr lang="en-US"/>
          </a:p>
        </p:txBody>
      </p:sp>
    </p:spTree>
    <p:extLst>
      <p:ext uri="{BB962C8B-B14F-4D97-AF65-F5344CB8AC3E}">
        <p14:creationId xmlns:p14="http://schemas.microsoft.com/office/powerpoint/2010/main" val="496006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32B0-142A-4544-878B-DCA805553AF8}"/>
              </a:ext>
            </a:extLst>
          </p:cNvPr>
          <p:cNvSpPr>
            <a:spLocks noGrp="1"/>
          </p:cNvSpPr>
          <p:nvPr>
            <p:ph type="ctrTitle"/>
          </p:nvPr>
        </p:nvSpPr>
        <p:spPr>
          <a:xfrm>
            <a:off x="676894" y="3524002"/>
            <a:ext cx="9256321" cy="826140"/>
          </a:xfrm>
        </p:spPr>
        <p:txBody>
          <a:bodyPr anchor="t" anchorCtr="0">
            <a:normAutofit/>
          </a:bodyPr>
          <a:lstStyle>
            <a:lvl1pPr algn="l">
              <a:lnSpc>
                <a:spcPct val="100000"/>
              </a:lnSpc>
              <a:defRPr sz="3600" b="1" i="0">
                <a:solidFill>
                  <a:srgbClr val="F1F0EE"/>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89FC874-6DA3-884C-BEAA-A0386EDD6349}"/>
              </a:ext>
            </a:extLst>
          </p:cNvPr>
          <p:cNvSpPr>
            <a:spLocks noGrp="1"/>
          </p:cNvSpPr>
          <p:nvPr>
            <p:ph type="subTitle" idx="1"/>
          </p:nvPr>
        </p:nvSpPr>
        <p:spPr>
          <a:xfrm>
            <a:off x="676894" y="4299717"/>
            <a:ext cx="9599221" cy="1655762"/>
          </a:xfrm>
        </p:spPr>
        <p:txBody>
          <a:bodyPr/>
          <a:lstStyle>
            <a:lvl1pPr marL="0" indent="0" algn="l">
              <a:lnSpc>
                <a:spcPct val="100000"/>
              </a:lnSpc>
              <a:buNone/>
              <a:defRPr sz="1800">
                <a:solidFill>
                  <a:srgbClr val="F1F0E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8C5E015-7BA0-FC43-A50D-4888E2F0EB60}"/>
              </a:ext>
            </a:extLst>
          </p:cNvPr>
          <p:cNvSpPr>
            <a:spLocks noGrp="1"/>
          </p:cNvSpPr>
          <p:nvPr>
            <p:ph type="dt" sz="half" idx="10"/>
          </p:nvPr>
        </p:nvSpPr>
        <p:spPr/>
        <p:txBody>
          <a:bodyPr/>
          <a:lstStyle/>
          <a:p>
            <a:r>
              <a:rPr lang="en-US"/>
              <a:t>2/24/21</a:t>
            </a:r>
          </a:p>
        </p:txBody>
      </p:sp>
      <p:sp>
        <p:nvSpPr>
          <p:cNvPr id="5" name="Footer Placeholder 4">
            <a:extLst>
              <a:ext uri="{FF2B5EF4-FFF2-40B4-BE49-F238E27FC236}">
                <a16:creationId xmlns:a16="http://schemas.microsoft.com/office/drawing/2014/main" id="{0A403E4D-28FE-EE4F-8493-02FF464CC749}"/>
              </a:ext>
            </a:extLst>
          </p:cNvPr>
          <p:cNvSpPr>
            <a:spLocks noGrp="1"/>
          </p:cNvSpPr>
          <p:nvPr>
            <p:ph type="ftr" sz="quarter" idx="11"/>
          </p:nvPr>
        </p:nvSpPr>
        <p:spPr/>
        <p:txBody>
          <a:bodyPr/>
          <a:lstStyle/>
          <a:p>
            <a:r>
              <a:rPr lang="en-US"/>
              <a:t>R. Weber: Artemis III SDT Report Briefing</a:t>
            </a:r>
          </a:p>
        </p:txBody>
      </p:sp>
      <p:sp>
        <p:nvSpPr>
          <p:cNvPr id="6" name="Slide Number Placeholder 5">
            <a:extLst>
              <a:ext uri="{FF2B5EF4-FFF2-40B4-BE49-F238E27FC236}">
                <a16:creationId xmlns:a16="http://schemas.microsoft.com/office/drawing/2014/main" id="{06DB1DE7-79BB-3149-92C9-07BD2BE1B4D1}"/>
              </a:ext>
            </a:extLst>
          </p:cNvPr>
          <p:cNvSpPr>
            <a:spLocks noGrp="1"/>
          </p:cNvSpPr>
          <p:nvPr>
            <p:ph type="sldNum" sz="quarter" idx="12"/>
          </p:nvPr>
        </p:nvSpPr>
        <p:spPr/>
        <p:txBody>
          <a:bodyPr/>
          <a:lstStyle>
            <a:lvl1pPr>
              <a:defRPr>
                <a:solidFill>
                  <a:schemeClr val="bg1">
                    <a:lumMod val="85000"/>
                  </a:schemeClr>
                </a:solidFill>
              </a:defRPr>
            </a:lvl1pPr>
          </a:lstStyle>
          <a:p>
            <a:fld id="{F0E796A9-ECD2-8441-A0A4-A48E6B182B42}" type="slidenum">
              <a:rPr lang="en-US" smtClean="0"/>
              <a:pPr/>
              <a:t>‹#›</a:t>
            </a:fld>
            <a:endParaRPr lang="en-US" dirty="0"/>
          </a:p>
        </p:txBody>
      </p:sp>
      <p:pic>
        <p:nvPicPr>
          <p:cNvPr id="8" name="Picture 7">
            <a:extLst>
              <a:ext uri="{FF2B5EF4-FFF2-40B4-BE49-F238E27FC236}">
                <a16:creationId xmlns:a16="http://schemas.microsoft.com/office/drawing/2014/main" id="{D3658742-19BF-A84C-8AB6-83FB534616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2156" y="316511"/>
            <a:ext cx="3185844" cy="1036813"/>
          </a:xfrm>
          <a:prstGeom prst="rect">
            <a:avLst/>
          </a:prstGeom>
        </p:spPr>
      </p:pic>
    </p:spTree>
    <p:extLst>
      <p:ext uri="{BB962C8B-B14F-4D97-AF65-F5344CB8AC3E}">
        <p14:creationId xmlns:p14="http://schemas.microsoft.com/office/powerpoint/2010/main" val="151628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F437A-E805-9E49-B925-37CEF7E92A4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0B4AF73-4566-C649-9AB5-ECCE2E969F9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7CB84C-920E-D648-97FF-C555FE81AECF}"/>
              </a:ext>
            </a:extLst>
          </p:cNvPr>
          <p:cNvSpPr>
            <a:spLocks noGrp="1"/>
          </p:cNvSpPr>
          <p:nvPr>
            <p:ph type="dt" sz="half" idx="10"/>
          </p:nvPr>
        </p:nvSpPr>
        <p:spPr/>
        <p:txBody>
          <a:bodyPr/>
          <a:lstStyle>
            <a:lvl1pPr>
              <a:defRPr>
                <a:solidFill>
                  <a:schemeClr val="bg1">
                    <a:lumMod val="85000"/>
                  </a:schemeClr>
                </a:solidFill>
              </a:defRPr>
            </a:lvl1pPr>
          </a:lstStyle>
          <a:p>
            <a:r>
              <a:rPr lang="en-US"/>
              <a:t>2/24/21</a:t>
            </a:r>
            <a:endParaRPr lang="en-US" dirty="0"/>
          </a:p>
        </p:txBody>
      </p:sp>
      <p:sp>
        <p:nvSpPr>
          <p:cNvPr id="5" name="Footer Placeholder 4">
            <a:extLst>
              <a:ext uri="{FF2B5EF4-FFF2-40B4-BE49-F238E27FC236}">
                <a16:creationId xmlns:a16="http://schemas.microsoft.com/office/drawing/2014/main" id="{9DEF46FC-DB9A-184C-B667-74AB6CB58A7C}"/>
              </a:ext>
            </a:extLst>
          </p:cNvPr>
          <p:cNvSpPr>
            <a:spLocks noGrp="1"/>
          </p:cNvSpPr>
          <p:nvPr>
            <p:ph type="ftr" sz="quarter" idx="11"/>
          </p:nvPr>
        </p:nvSpPr>
        <p:spPr/>
        <p:txBody>
          <a:bodyPr/>
          <a:lstStyle/>
          <a:p>
            <a:r>
              <a:rPr lang="en-US"/>
              <a:t>R. Weber: Artemis III SDT Report Briefing</a:t>
            </a:r>
          </a:p>
        </p:txBody>
      </p:sp>
      <p:sp>
        <p:nvSpPr>
          <p:cNvPr id="6" name="Slide Number Placeholder 5">
            <a:extLst>
              <a:ext uri="{FF2B5EF4-FFF2-40B4-BE49-F238E27FC236}">
                <a16:creationId xmlns:a16="http://schemas.microsoft.com/office/drawing/2014/main" id="{75BFFBFB-4263-244A-83B9-8B3A0AF0AF56}"/>
              </a:ext>
            </a:extLst>
          </p:cNvPr>
          <p:cNvSpPr>
            <a:spLocks noGrp="1"/>
          </p:cNvSpPr>
          <p:nvPr>
            <p:ph type="sldNum" sz="quarter" idx="12"/>
          </p:nvPr>
        </p:nvSpPr>
        <p:spPr/>
        <p:txBody>
          <a:bodyPr/>
          <a:lstStyle>
            <a:lvl1pPr>
              <a:defRPr>
                <a:solidFill>
                  <a:schemeClr val="bg1">
                    <a:lumMod val="85000"/>
                  </a:schemeClr>
                </a:solidFill>
              </a:defRPr>
            </a:lvl1pPr>
          </a:lstStyle>
          <a:p>
            <a:fld id="{F0E796A9-ECD2-8441-A0A4-A48E6B182B42}" type="slidenum">
              <a:rPr lang="en-US" smtClean="0"/>
              <a:pPr/>
              <a:t>‹#›</a:t>
            </a:fld>
            <a:endParaRPr lang="en-US" dirty="0"/>
          </a:p>
        </p:txBody>
      </p:sp>
    </p:spTree>
    <p:extLst>
      <p:ext uri="{BB962C8B-B14F-4D97-AF65-F5344CB8AC3E}">
        <p14:creationId xmlns:p14="http://schemas.microsoft.com/office/powerpoint/2010/main" val="3115276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85000"/>
                  </a:schemeClr>
                </a:solidFill>
              </a:defRPr>
            </a:lvl1pPr>
          </a:lstStyle>
          <a:p>
            <a:r>
              <a:rPr lang="en-US"/>
              <a:t>2/24/21</a:t>
            </a:r>
            <a:endParaRPr lang="en-US" dirty="0"/>
          </a:p>
        </p:txBody>
      </p:sp>
      <p:sp>
        <p:nvSpPr>
          <p:cNvPr id="3" name="Footer Placeholder 2"/>
          <p:cNvSpPr>
            <a:spLocks noGrp="1"/>
          </p:cNvSpPr>
          <p:nvPr>
            <p:ph type="ftr" sz="quarter" idx="11"/>
          </p:nvPr>
        </p:nvSpPr>
        <p:spPr/>
        <p:txBody>
          <a:bodyPr/>
          <a:lstStyle/>
          <a:p>
            <a:r>
              <a:rPr lang="en-US"/>
              <a:t>R. Weber: Artemis III SDT Report Briefing</a:t>
            </a:r>
            <a:endParaRPr lang="en-US" dirty="0"/>
          </a:p>
        </p:txBody>
      </p:sp>
      <p:sp>
        <p:nvSpPr>
          <p:cNvPr id="4" name="Slide Number Placeholder 3"/>
          <p:cNvSpPr>
            <a:spLocks noGrp="1"/>
          </p:cNvSpPr>
          <p:nvPr>
            <p:ph type="sldNum" sz="quarter" idx="12"/>
          </p:nvPr>
        </p:nvSpPr>
        <p:spPr/>
        <p:txBody>
          <a:bodyPr/>
          <a:lstStyle>
            <a:lvl1pPr>
              <a:defRPr>
                <a:solidFill>
                  <a:schemeClr val="bg1">
                    <a:lumMod val="85000"/>
                  </a:schemeClr>
                </a:solidFill>
              </a:defRPr>
            </a:lvl1pPr>
          </a:lstStyle>
          <a:p>
            <a:fld id="{7E562975-ADD6-9C49-BD4D-7AB46A231056}" type="slidenum">
              <a:rPr lang="en-US" smtClean="0"/>
              <a:pPr/>
              <a:t>‹#›</a:t>
            </a:fld>
            <a:endParaRPr lang="en-US" dirty="0"/>
          </a:p>
        </p:txBody>
      </p:sp>
    </p:spTree>
    <p:extLst>
      <p:ext uri="{BB962C8B-B14F-4D97-AF65-F5344CB8AC3E}">
        <p14:creationId xmlns:p14="http://schemas.microsoft.com/office/powerpoint/2010/main" val="372935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91935C-693F-7544-88C9-78281C2005EB}"/>
              </a:ext>
            </a:extLst>
          </p:cNvPr>
          <p:cNvSpPr>
            <a:spLocks noGrp="1"/>
          </p:cNvSpPr>
          <p:nvPr>
            <p:ph type="title"/>
          </p:nvPr>
        </p:nvSpPr>
        <p:spPr>
          <a:xfrm>
            <a:off x="296092" y="136525"/>
            <a:ext cx="11588207" cy="63853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75081F4-57ED-D54A-9C50-558EB28A87E7}"/>
              </a:ext>
            </a:extLst>
          </p:cNvPr>
          <p:cNvSpPr>
            <a:spLocks noGrp="1"/>
          </p:cNvSpPr>
          <p:nvPr>
            <p:ph type="body" idx="1"/>
          </p:nvPr>
        </p:nvSpPr>
        <p:spPr>
          <a:xfrm>
            <a:off x="307701" y="2464904"/>
            <a:ext cx="11588207" cy="37549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12C9CE2-E4B5-754E-B0EE-772FA911CE80}"/>
              </a:ext>
            </a:extLst>
          </p:cNvPr>
          <p:cNvSpPr>
            <a:spLocks noGrp="1"/>
          </p:cNvSpPr>
          <p:nvPr>
            <p:ph type="dt" sz="half" idx="2"/>
          </p:nvPr>
        </p:nvSpPr>
        <p:spPr>
          <a:xfrm>
            <a:off x="296092" y="6356350"/>
            <a:ext cx="2743200" cy="365125"/>
          </a:xfrm>
          <a:prstGeom prst="rect">
            <a:avLst/>
          </a:prstGeom>
        </p:spPr>
        <p:txBody>
          <a:bodyPr vert="horz" lIns="91440" tIns="45720" rIns="91440" bIns="45720" rtlCol="0" anchor="ctr"/>
          <a:lstStyle>
            <a:lvl1pPr algn="l">
              <a:defRPr sz="1000">
                <a:solidFill>
                  <a:schemeClr val="bg1">
                    <a:lumMod val="85000"/>
                  </a:schemeClr>
                </a:solidFill>
                <a:latin typeface="Arial" panose="020B0604020202020204" pitchFamily="34" charset="0"/>
                <a:cs typeface="Arial" panose="020B0604020202020204" pitchFamily="34" charset="0"/>
              </a:defRPr>
            </a:lvl1pPr>
          </a:lstStyle>
          <a:p>
            <a:r>
              <a:rPr lang="en-US"/>
              <a:t>2/24/21</a:t>
            </a:r>
            <a:endParaRPr lang="en-US" sz="1000" dirty="0"/>
          </a:p>
        </p:txBody>
      </p:sp>
      <p:sp>
        <p:nvSpPr>
          <p:cNvPr id="5" name="Footer Placeholder 4">
            <a:extLst>
              <a:ext uri="{FF2B5EF4-FFF2-40B4-BE49-F238E27FC236}">
                <a16:creationId xmlns:a16="http://schemas.microsoft.com/office/drawing/2014/main" id="{24D2C779-A7D7-0644-BEB7-B6EEF7B2A7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lumMod val="85000"/>
                  </a:schemeClr>
                </a:solidFill>
                <a:latin typeface="Arial" panose="020B0604020202020204" pitchFamily="34" charset="0"/>
                <a:cs typeface="Arial" panose="020B0604020202020204" pitchFamily="34" charset="0"/>
              </a:defRPr>
            </a:lvl1pPr>
          </a:lstStyle>
          <a:p>
            <a:r>
              <a:rPr lang="en-US" sz="1000"/>
              <a:t>R. Weber: Artemis III SDT Report Briefing</a:t>
            </a:r>
            <a:endParaRPr lang="en-US" sz="1000" dirty="0"/>
          </a:p>
        </p:txBody>
      </p:sp>
      <p:sp>
        <p:nvSpPr>
          <p:cNvPr id="6" name="Slide Number Placeholder 5">
            <a:extLst>
              <a:ext uri="{FF2B5EF4-FFF2-40B4-BE49-F238E27FC236}">
                <a16:creationId xmlns:a16="http://schemas.microsoft.com/office/drawing/2014/main" id="{2D16CD7C-1F43-AB4D-A3E3-5342D686BD9C}"/>
              </a:ext>
            </a:extLst>
          </p:cNvPr>
          <p:cNvSpPr>
            <a:spLocks noGrp="1"/>
          </p:cNvSpPr>
          <p:nvPr>
            <p:ph type="sldNum" sz="quarter" idx="4"/>
          </p:nvPr>
        </p:nvSpPr>
        <p:spPr>
          <a:xfrm>
            <a:off x="9152708" y="6356350"/>
            <a:ext cx="2743200" cy="365125"/>
          </a:xfrm>
          <a:prstGeom prst="rect">
            <a:avLst/>
          </a:prstGeom>
        </p:spPr>
        <p:txBody>
          <a:bodyPr vert="horz" lIns="91440" tIns="45720" rIns="91440" bIns="45720" rtlCol="0" anchor="ctr"/>
          <a:lstStyle>
            <a:lvl1pPr algn="r">
              <a:defRPr sz="1000">
                <a:solidFill>
                  <a:schemeClr val="bg1">
                    <a:lumMod val="85000"/>
                  </a:schemeClr>
                </a:solidFill>
                <a:latin typeface="Arial" panose="020B0604020202020204" pitchFamily="34" charset="0"/>
                <a:cs typeface="Arial" panose="020B0604020202020204" pitchFamily="34" charset="0"/>
              </a:defRPr>
            </a:lvl1pPr>
          </a:lstStyle>
          <a:p>
            <a:fld id="{F0E796A9-ECD2-8441-A0A4-A48E6B182B42}" type="slidenum">
              <a:rPr lang="en-US" smtClean="0"/>
              <a:pPr/>
              <a:t>‹#›</a:t>
            </a:fld>
            <a:endParaRPr lang="en-US" sz="1000" dirty="0"/>
          </a:p>
        </p:txBody>
      </p:sp>
    </p:spTree>
    <p:extLst>
      <p:ext uri="{BB962C8B-B14F-4D97-AF65-F5344CB8AC3E}">
        <p14:creationId xmlns:p14="http://schemas.microsoft.com/office/powerpoint/2010/main" val="9281488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hdr="0"/>
  <p:txStyles>
    <p:titleStyle>
      <a:lvl1pPr algn="l" defTabSz="914400" rtl="0" eaLnBrk="1" latinLnBrk="0" hangingPunct="1">
        <a:lnSpc>
          <a:spcPct val="90000"/>
        </a:lnSpc>
        <a:spcBef>
          <a:spcPct val="0"/>
        </a:spcBef>
        <a:buNone/>
        <a:defRPr sz="2400" b="1" kern="1200">
          <a:solidFill>
            <a:srgbClr val="F9F9F5"/>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1800" kern="1200">
          <a:solidFill>
            <a:srgbClr val="FFF8E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1600" kern="1200">
          <a:solidFill>
            <a:srgbClr val="F1F0E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1600" kern="1200">
          <a:solidFill>
            <a:srgbClr val="FFF8ED"/>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rgbClr val="FFF8ED"/>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rgbClr val="FFF8E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0">
          <p15:clr>
            <a:srgbClr val="F26B43"/>
          </p15:clr>
        </p15:guide>
        <p15:guide id="2" pos="744">
          <p15:clr>
            <a:srgbClr val="F26B43"/>
          </p15:clr>
        </p15:guide>
        <p15:guide id="3" pos="2376">
          <p15:clr>
            <a:srgbClr val="F26B43"/>
          </p15:clr>
        </p15:guide>
        <p15:guide id="4" pos="26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jp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9227-0C87-4C4A-A866-FFCA097A9163}"/>
              </a:ext>
            </a:extLst>
          </p:cNvPr>
          <p:cNvSpPr>
            <a:spLocks noGrp="1"/>
          </p:cNvSpPr>
          <p:nvPr>
            <p:ph type="ctrTitle"/>
          </p:nvPr>
        </p:nvSpPr>
        <p:spPr>
          <a:effectLst/>
        </p:spPr>
        <p:txBody>
          <a:bodyPr>
            <a:normAutofit fontScale="90000"/>
          </a:bodyPr>
          <a:lstStyle/>
          <a:p>
            <a:r>
              <a:rPr lang="en-US" dirty="0">
                <a:solidFill>
                  <a:srgbClr val="FFF8ED"/>
                </a:solidFill>
                <a:effectLst/>
              </a:rPr>
              <a:t>Artemis III Science Definition Team Report Briefing</a:t>
            </a:r>
            <a:br>
              <a:rPr lang="en-US" dirty="0">
                <a:solidFill>
                  <a:srgbClr val="FFF8ED"/>
                </a:solidFill>
                <a:effectLst/>
              </a:rPr>
            </a:br>
            <a:r>
              <a:rPr lang="en-US" sz="2000" b="0" dirty="0">
                <a:solidFill>
                  <a:srgbClr val="FFF8ED"/>
                </a:solidFill>
                <a:effectLst/>
              </a:rPr>
              <a:t>LSSW: Structuring Real-Time Science Support of Artemis Crewed Operations</a:t>
            </a:r>
            <a:endParaRPr lang="en-US" sz="3100" b="0" dirty="0">
              <a:solidFill>
                <a:srgbClr val="FFF8ED"/>
              </a:solidFill>
              <a:effectLst/>
            </a:endParaRPr>
          </a:p>
        </p:txBody>
      </p:sp>
      <p:sp>
        <p:nvSpPr>
          <p:cNvPr id="3" name="Subtitle 2">
            <a:extLst>
              <a:ext uri="{FF2B5EF4-FFF2-40B4-BE49-F238E27FC236}">
                <a16:creationId xmlns:a16="http://schemas.microsoft.com/office/drawing/2014/main" id="{D4D8E84B-FFC5-284E-87A5-47981C29CA46}"/>
              </a:ext>
            </a:extLst>
          </p:cNvPr>
          <p:cNvSpPr>
            <a:spLocks noGrp="1"/>
          </p:cNvSpPr>
          <p:nvPr>
            <p:ph type="subTitle" idx="1"/>
          </p:nvPr>
        </p:nvSpPr>
        <p:spPr>
          <a:xfrm>
            <a:off x="676894" y="4632959"/>
            <a:ext cx="9599221" cy="1322519"/>
          </a:xfrm>
        </p:spPr>
        <p:txBody>
          <a:bodyPr>
            <a:normAutofit/>
          </a:bodyPr>
          <a:lstStyle/>
          <a:p>
            <a:r>
              <a:rPr lang="en-US" dirty="0">
                <a:solidFill>
                  <a:srgbClr val="FFF8ED"/>
                </a:solidFill>
              </a:rPr>
              <a:t>Renee Weber, MSFC, Committee co-chair</a:t>
            </a:r>
          </a:p>
          <a:p>
            <a:r>
              <a:rPr lang="en-US" dirty="0">
                <a:solidFill>
                  <a:srgbClr val="FFF8ED"/>
                </a:solidFill>
              </a:rPr>
              <a:t>Feb. 24, 2021</a:t>
            </a:r>
            <a:br>
              <a:rPr lang="en-US" dirty="0">
                <a:solidFill>
                  <a:srgbClr val="FFF8ED"/>
                </a:solidFill>
              </a:rPr>
            </a:br>
            <a:endParaRPr lang="en-US" dirty="0">
              <a:solidFill>
                <a:srgbClr val="FFF8ED"/>
              </a:solidFill>
            </a:endParaRPr>
          </a:p>
        </p:txBody>
      </p:sp>
      <p:sp>
        <p:nvSpPr>
          <p:cNvPr id="6" name="Slide Number Placeholder 3">
            <a:extLst>
              <a:ext uri="{FF2B5EF4-FFF2-40B4-BE49-F238E27FC236}">
                <a16:creationId xmlns:a16="http://schemas.microsoft.com/office/drawing/2014/main" id="{8FC61233-2526-CA4C-8DDE-9BDDEAF8E502}"/>
              </a:ext>
            </a:extLst>
          </p:cNvPr>
          <p:cNvSpPr>
            <a:spLocks noGrp="1"/>
          </p:cNvSpPr>
          <p:nvPr>
            <p:ph type="sldNum" sz="quarter" idx="12"/>
          </p:nvPr>
        </p:nvSpPr>
        <p:spPr/>
        <p:txBody>
          <a:bodyPr/>
          <a:lstStyle/>
          <a:p>
            <a:fld id="{2E8C51FE-49D9-314D-9957-ABBF7DDE8782}" type="slidenum">
              <a:rPr lang="en-US" smtClean="0"/>
              <a:pPr/>
              <a:t>1</a:t>
            </a:fld>
            <a:endParaRPr lang="en-US" dirty="0"/>
          </a:p>
        </p:txBody>
      </p:sp>
      <p:sp>
        <p:nvSpPr>
          <p:cNvPr id="7" name="Date Placeholder 6">
            <a:extLst>
              <a:ext uri="{FF2B5EF4-FFF2-40B4-BE49-F238E27FC236}">
                <a16:creationId xmlns:a16="http://schemas.microsoft.com/office/drawing/2014/main" id="{C4F3C0F1-C2DB-2B4C-B59D-6FA42F6D21FD}"/>
              </a:ext>
            </a:extLst>
          </p:cNvPr>
          <p:cNvSpPr>
            <a:spLocks noGrp="1"/>
          </p:cNvSpPr>
          <p:nvPr>
            <p:ph type="dt" sz="half" idx="10"/>
          </p:nvPr>
        </p:nvSpPr>
        <p:spPr/>
        <p:txBody>
          <a:bodyPr/>
          <a:lstStyle/>
          <a:p>
            <a:r>
              <a:rPr lang="en-US" dirty="0"/>
              <a:t>2/24/21</a:t>
            </a:r>
          </a:p>
        </p:txBody>
      </p:sp>
      <p:sp>
        <p:nvSpPr>
          <p:cNvPr id="8" name="Footer Placeholder 7">
            <a:extLst>
              <a:ext uri="{FF2B5EF4-FFF2-40B4-BE49-F238E27FC236}">
                <a16:creationId xmlns:a16="http://schemas.microsoft.com/office/drawing/2014/main" id="{8B6AEED2-0D88-DF4E-9F94-E54A66925F2F}"/>
              </a:ext>
            </a:extLst>
          </p:cNvPr>
          <p:cNvSpPr>
            <a:spLocks noGrp="1"/>
          </p:cNvSpPr>
          <p:nvPr>
            <p:ph type="ftr" sz="quarter" idx="11"/>
          </p:nvPr>
        </p:nvSpPr>
        <p:spPr/>
        <p:txBody>
          <a:bodyPr/>
          <a:lstStyle/>
          <a:p>
            <a:r>
              <a:rPr lang="en-US"/>
              <a:t>R. Weber: Artemis III SDT Report Briefing</a:t>
            </a:r>
          </a:p>
        </p:txBody>
      </p:sp>
    </p:spTree>
    <p:extLst>
      <p:ext uri="{BB962C8B-B14F-4D97-AF65-F5344CB8AC3E}">
        <p14:creationId xmlns:p14="http://schemas.microsoft.com/office/powerpoint/2010/main" val="13421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8ED"/>
                </a:solidFill>
                <a:effectLst/>
              </a:rPr>
              <a:t>Recommendations: Coordinated sampling strategies</a:t>
            </a:r>
          </a:p>
        </p:txBody>
      </p:sp>
      <p:sp>
        <p:nvSpPr>
          <p:cNvPr id="4" name="Content Placeholder 3">
            <a:extLst>
              <a:ext uri="{FF2B5EF4-FFF2-40B4-BE49-F238E27FC236}">
                <a16:creationId xmlns:a16="http://schemas.microsoft.com/office/drawing/2014/main" id="{14EEA9AB-D062-BE49-B39B-D2ED35A86FED}"/>
              </a:ext>
            </a:extLst>
          </p:cNvPr>
          <p:cNvSpPr>
            <a:spLocks noGrp="1"/>
          </p:cNvSpPr>
          <p:nvPr>
            <p:ph idx="1"/>
          </p:nvPr>
        </p:nvSpPr>
        <p:spPr>
          <a:xfrm>
            <a:off x="296093" y="2423339"/>
            <a:ext cx="6672743" cy="3754921"/>
          </a:xfrm>
        </p:spPr>
        <p:txBody>
          <a:bodyPr>
            <a:noAutofit/>
          </a:bodyPr>
          <a:lstStyle/>
          <a:p>
            <a:pPr>
              <a:spcBef>
                <a:spcPts val="0"/>
              </a:spcBef>
              <a:spcAft>
                <a:spcPts val="1200"/>
              </a:spcAft>
            </a:pPr>
            <a:r>
              <a:rPr lang="en-US" dirty="0"/>
              <a:t>NASA should ensure that sample collection and </a:t>
            </a:r>
            <a:r>
              <a:rPr lang="en-US" i="1" dirty="0"/>
              <a:t>in situ </a:t>
            </a:r>
            <a:r>
              <a:rPr lang="en-US" dirty="0"/>
              <a:t>measurements are carefully choreographed to maximize science return. Examples of such coordination include the characterization of rock samples with </a:t>
            </a:r>
            <a:r>
              <a:rPr lang="en-US" i="1" dirty="0"/>
              <a:t>in situ </a:t>
            </a:r>
            <a:r>
              <a:rPr lang="en-US" dirty="0"/>
              <a:t>instrumentation to aid in prioritization of samples selected for Earth return, and </a:t>
            </a:r>
            <a:r>
              <a:rPr lang="en-US" i="1" dirty="0"/>
              <a:t>in situ </a:t>
            </a:r>
            <a:r>
              <a:rPr lang="en-US" dirty="0"/>
              <a:t>volatile measurements made in conjunction with sample collection to characterize volatile losses from sample collection, transport, and/or curation, and efforts to provide “ground truth” for orbital remote sensing datasets. </a:t>
            </a:r>
          </a:p>
          <a:p>
            <a:pPr>
              <a:spcBef>
                <a:spcPts val="0"/>
              </a:spcBef>
              <a:spcAft>
                <a:spcPts val="1200"/>
              </a:spcAft>
            </a:pPr>
            <a:r>
              <a:rPr lang="en-US" dirty="0"/>
              <a:t>NASA should ensure that </a:t>
            </a:r>
            <a:r>
              <a:rPr lang="en-US" i="1" dirty="0"/>
              <a:t>in situ </a:t>
            </a:r>
            <a:r>
              <a:rPr lang="en-US" dirty="0"/>
              <a:t>imaging and assessment capability is available to crews during extra-vehicular activity (EVA) to document site characteristics, sampling, and instrument deployment. </a:t>
            </a:r>
            <a:endParaRPr lang="en-US" sz="1600" dirty="0"/>
          </a:p>
          <a:p>
            <a:pPr>
              <a:spcBef>
                <a:spcPts val="0"/>
              </a:spcBef>
              <a:spcAft>
                <a:spcPts val="1200"/>
              </a:spcAft>
            </a:pPr>
            <a:endParaRPr lang="en-US" sz="1600" dirty="0"/>
          </a:p>
        </p:txBody>
      </p:sp>
      <p:sp>
        <p:nvSpPr>
          <p:cNvPr id="9" name="Footer Placeholder 8">
            <a:extLst>
              <a:ext uri="{FF2B5EF4-FFF2-40B4-BE49-F238E27FC236}">
                <a16:creationId xmlns:a16="http://schemas.microsoft.com/office/drawing/2014/main" id="{6FE56589-DFCD-AF44-9A99-03681E2820B8}"/>
              </a:ext>
            </a:extLst>
          </p:cNvPr>
          <p:cNvSpPr>
            <a:spLocks noGrp="1"/>
          </p:cNvSpPr>
          <p:nvPr>
            <p:ph type="ftr" sz="quarter" idx="11"/>
          </p:nvPr>
        </p:nvSpPr>
        <p:spPr/>
        <p:txBody>
          <a:bodyPr/>
          <a:lstStyle/>
          <a:p>
            <a:r>
              <a:rPr lang="en-US" dirty="0"/>
              <a:t>R. Weber: Artemis III SDT Report Briefing</a:t>
            </a:r>
          </a:p>
        </p:txBody>
      </p:sp>
      <p:sp>
        <p:nvSpPr>
          <p:cNvPr id="10" name="Slide Number Placeholder 9">
            <a:extLst>
              <a:ext uri="{FF2B5EF4-FFF2-40B4-BE49-F238E27FC236}">
                <a16:creationId xmlns:a16="http://schemas.microsoft.com/office/drawing/2014/main" id="{13FB225C-7C7B-6D47-82CE-6D160FF9DAC9}"/>
              </a:ext>
            </a:extLst>
          </p:cNvPr>
          <p:cNvSpPr>
            <a:spLocks noGrp="1"/>
          </p:cNvSpPr>
          <p:nvPr>
            <p:ph type="sldNum" sz="quarter" idx="12"/>
          </p:nvPr>
        </p:nvSpPr>
        <p:spPr/>
        <p:txBody>
          <a:bodyPr/>
          <a:lstStyle/>
          <a:p>
            <a:fld id="{F0E796A9-ECD2-8441-A0A4-A48E6B182B42}" type="slidenum">
              <a:rPr lang="en-US" smtClean="0"/>
              <a:pPr/>
              <a:t>10</a:t>
            </a:fld>
            <a:endParaRPr lang="en-US" dirty="0"/>
          </a:p>
        </p:txBody>
      </p:sp>
      <p:pic>
        <p:nvPicPr>
          <p:cNvPr id="3" name="Picture 2">
            <a:extLst>
              <a:ext uri="{FF2B5EF4-FFF2-40B4-BE49-F238E27FC236}">
                <a16:creationId xmlns:a16="http://schemas.microsoft.com/office/drawing/2014/main" id="{2BFBFD05-FBDD-FD4F-A75E-08CA6621FE99}"/>
              </a:ext>
            </a:extLst>
          </p:cNvPr>
          <p:cNvPicPr>
            <a:picLocks noChangeAspect="1"/>
          </p:cNvPicPr>
          <p:nvPr/>
        </p:nvPicPr>
        <p:blipFill rotWithShape="1">
          <a:blip r:embed="rId3"/>
          <a:srcRect r="27974"/>
          <a:stretch/>
        </p:blipFill>
        <p:spPr>
          <a:xfrm>
            <a:off x="6968836" y="2330358"/>
            <a:ext cx="4927071" cy="3847902"/>
          </a:xfrm>
          <a:prstGeom prst="rect">
            <a:avLst/>
          </a:prstGeom>
          <a:ln>
            <a:solidFill>
              <a:srgbClr val="FFF9E7"/>
            </a:solidFill>
          </a:ln>
        </p:spPr>
      </p:pic>
      <p:sp>
        <p:nvSpPr>
          <p:cNvPr id="6" name="Date Placeholder 5">
            <a:extLst>
              <a:ext uri="{FF2B5EF4-FFF2-40B4-BE49-F238E27FC236}">
                <a16:creationId xmlns:a16="http://schemas.microsoft.com/office/drawing/2014/main" id="{37C7F291-5BF3-0F49-828C-3D6475CE68F2}"/>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2026957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8ED"/>
                </a:solidFill>
                <a:effectLst/>
              </a:rPr>
              <a:t>Recommendations: Enabling capabilities</a:t>
            </a:r>
          </a:p>
        </p:txBody>
      </p:sp>
      <p:sp>
        <p:nvSpPr>
          <p:cNvPr id="4" name="Content Placeholder 3">
            <a:extLst>
              <a:ext uri="{FF2B5EF4-FFF2-40B4-BE49-F238E27FC236}">
                <a16:creationId xmlns:a16="http://schemas.microsoft.com/office/drawing/2014/main" id="{14EEA9AB-D062-BE49-B39B-D2ED35A86FED}"/>
              </a:ext>
            </a:extLst>
          </p:cNvPr>
          <p:cNvSpPr>
            <a:spLocks noGrp="1"/>
          </p:cNvSpPr>
          <p:nvPr>
            <p:ph idx="1"/>
          </p:nvPr>
        </p:nvSpPr>
        <p:spPr>
          <a:xfrm>
            <a:off x="296093" y="2423339"/>
            <a:ext cx="6742016" cy="3754921"/>
          </a:xfrm>
        </p:spPr>
        <p:txBody>
          <a:bodyPr>
            <a:noAutofit/>
          </a:bodyPr>
          <a:lstStyle/>
          <a:p>
            <a:pPr marL="0" indent="0">
              <a:spcBef>
                <a:spcPts val="0"/>
              </a:spcBef>
              <a:spcAft>
                <a:spcPts val="1200"/>
              </a:spcAft>
              <a:buNone/>
            </a:pPr>
            <a:r>
              <a:rPr lang="en-US" dirty="0"/>
              <a:t>We recommend NASA provides a mission capability of real-time transmission of data from </a:t>
            </a:r>
            <a:r>
              <a:rPr lang="en-US" i="1" dirty="0"/>
              <a:t>in situ </a:t>
            </a:r>
            <a:r>
              <a:rPr lang="en-US" dirty="0"/>
              <a:t>science instrumentation that provides documentation for site characteristics and enables a science support team (backroom, operations center, etc.) to support EVA operations with (near) real-time feedback to the crew when necessary on science decision-making, as well as provide processed data when necessary (i.e. helping convert raw data into tactical decision-making). </a:t>
            </a:r>
          </a:p>
          <a:p>
            <a:pPr marL="0" indent="0">
              <a:spcBef>
                <a:spcPts val="0"/>
              </a:spcBef>
              <a:spcAft>
                <a:spcPts val="1200"/>
              </a:spcAft>
              <a:buNone/>
            </a:pPr>
            <a:r>
              <a:rPr lang="en-US" dirty="0"/>
              <a:t>This requires prior establishment of high bandwidth communication that is capable of extensive real-time data transmission to accommodate use of valuable measurements from modern sensors. </a:t>
            </a:r>
            <a:endParaRPr lang="en-US" sz="1600" dirty="0"/>
          </a:p>
        </p:txBody>
      </p:sp>
      <p:sp>
        <p:nvSpPr>
          <p:cNvPr id="9" name="Footer Placeholder 8">
            <a:extLst>
              <a:ext uri="{FF2B5EF4-FFF2-40B4-BE49-F238E27FC236}">
                <a16:creationId xmlns:a16="http://schemas.microsoft.com/office/drawing/2014/main" id="{6FE56589-DFCD-AF44-9A99-03681E2820B8}"/>
              </a:ext>
            </a:extLst>
          </p:cNvPr>
          <p:cNvSpPr>
            <a:spLocks noGrp="1"/>
          </p:cNvSpPr>
          <p:nvPr>
            <p:ph type="ftr" sz="quarter" idx="11"/>
          </p:nvPr>
        </p:nvSpPr>
        <p:spPr/>
        <p:txBody>
          <a:bodyPr/>
          <a:lstStyle/>
          <a:p>
            <a:r>
              <a:rPr lang="en-US" dirty="0"/>
              <a:t>R. Weber: Artemis III SDT Report Briefing</a:t>
            </a:r>
          </a:p>
        </p:txBody>
      </p:sp>
      <p:sp>
        <p:nvSpPr>
          <p:cNvPr id="10" name="Slide Number Placeholder 9">
            <a:extLst>
              <a:ext uri="{FF2B5EF4-FFF2-40B4-BE49-F238E27FC236}">
                <a16:creationId xmlns:a16="http://schemas.microsoft.com/office/drawing/2014/main" id="{13FB225C-7C7B-6D47-82CE-6D160FF9DAC9}"/>
              </a:ext>
            </a:extLst>
          </p:cNvPr>
          <p:cNvSpPr>
            <a:spLocks noGrp="1"/>
          </p:cNvSpPr>
          <p:nvPr>
            <p:ph type="sldNum" sz="quarter" idx="12"/>
          </p:nvPr>
        </p:nvSpPr>
        <p:spPr/>
        <p:txBody>
          <a:bodyPr/>
          <a:lstStyle/>
          <a:p>
            <a:fld id="{F0E796A9-ECD2-8441-A0A4-A48E6B182B42}" type="slidenum">
              <a:rPr lang="en-US" smtClean="0"/>
              <a:pPr/>
              <a:t>11</a:t>
            </a:fld>
            <a:endParaRPr lang="en-US" dirty="0"/>
          </a:p>
        </p:txBody>
      </p:sp>
      <p:pic>
        <p:nvPicPr>
          <p:cNvPr id="3" name="Picture 2">
            <a:extLst>
              <a:ext uri="{FF2B5EF4-FFF2-40B4-BE49-F238E27FC236}">
                <a16:creationId xmlns:a16="http://schemas.microsoft.com/office/drawing/2014/main" id="{BE57B840-8B90-AD46-A82B-16CE35346FD4}"/>
              </a:ext>
            </a:extLst>
          </p:cNvPr>
          <p:cNvPicPr>
            <a:picLocks noChangeAspect="1"/>
          </p:cNvPicPr>
          <p:nvPr/>
        </p:nvPicPr>
        <p:blipFill>
          <a:blip r:embed="rId3"/>
          <a:stretch>
            <a:fillRect/>
          </a:stretch>
        </p:blipFill>
        <p:spPr>
          <a:xfrm>
            <a:off x="7529945" y="393334"/>
            <a:ext cx="4114800" cy="5873971"/>
          </a:xfrm>
          <a:prstGeom prst="rect">
            <a:avLst/>
          </a:prstGeom>
          <a:ln>
            <a:solidFill>
              <a:srgbClr val="FFF9E7"/>
            </a:solidFill>
          </a:ln>
        </p:spPr>
      </p:pic>
      <p:sp>
        <p:nvSpPr>
          <p:cNvPr id="6" name="Date Placeholder 5">
            <a:extLst>
              <a:ext uri="{FF2B5EF4-FFF2-40B4-BE49-F238E27FC236}">
                <a16:creationId xmlns:a16="http://schemas.microsoft.com/office/drawing/2014/main" id="{301E5271-5EB4-8344-9462-5B7DE08715E9}"/>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1592160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5A9D590-8A57-1E41-8928-3AA4945360C0}"/>
              </a:ext>
            </a:extLst>
          </p:cNvPr>
          <p:cNvSpPr>
            <a:spLocks noGrp="1"/>
          </p:cNvSpPr>
          <p:nvPr>
            <p:ph type="title"/>
          </p:nvPr>
        </p:nvSpPr>
        <p:spPr>
          <a:xfrm>
            <a:off x="296092" y="136525"/>
            <a:ext cx="11588207" cy="638538"/>
          </a:xfrm>
        </p:spPr>
        <p:txBody>
          <a:bodyPr/>
          <a:lstStyle/>
          <a:p>
            <a:r>
              <a:rPr lang="en-US" dirty="0">
                <a:solidFill>
                  <a:srgbClr val="FFF8ED"/>
                </a:solidFill>
                <a:effectLst/>
              </a:rPr>
              <a:t>Artemis III SDT Membership</a:t>
            </a:r>
          </a:p>
        </p:txBody>
      </p:sp>
      <p:sp>
        <p:nvSpPr>
          <p:cNvPr id="9" name="Content Placeholder 2">
            <a:extLst>
              <a:ext uri="{FF2B5EF4-FFF2-40B4-BE49-F238E27FC236}">
                <a16:creationId xmlns:a16="http://schemas.microsoft.com/office/drawing/2014/main" id="{C3BFC91C-3111-B148-A359-84AACBD33BEB}"/>
              </a:ext>
            </a:extLst>
          </p:cNvPr>
          <p:cNvSpPr>
            <a:spLocks noGrp="1"/>
          </p:cNvSpPr>
          <p:nvPr>
            <p:ph idx="1"/>
          </p:nvPr>
        </p:nvSpPr>
        <p:spPr>
          <a:xfrm>
            <a:off x="307701" y="2464904"/>
            <a:ext cx="11588207" cy="3754921"/>
          </a:xfrm>
        </p:spPr>
        <p:txBody>
          <a:bodyPr numCol="2">
            <a:normAutofit fontScale="85000" lnSpcReduction="10000"/>
          </a:bodyPr>
          <a:lstStyle/>
          <a:p>
            <a:pPr marL="0" indent="0">
              <a:buNone/>
            </a:pPr>
            <a:r>
              <a:rPr lang="en-US" b="1" dirty="0"/>
              <a:t>Co-chairs</a:t>
            </a:r>
          </a:p>
          <a:p>
            <a:r>
              <a:rPr lang="en-US" dirty="0"/>
              <a:t>Renee Weber, NASA MSFC </a:t>
            </a:r>
          </a:p>
          <a:p>
            <a:r>
              <a:rPr lang="en-US" dirty="0"/>
              <a:t>Barbara Cohen, NASA GSFC </a:t>
            </a:r>
          </a:p>
          <a:p>
            <a:r>
              <a:rPr lang="en-US" dirty="0"/>
              <a:t>Sam Lawrence, NASA JSC </a:t>
            </a:r>
          </a:p>
          <a:p>
            <a:endParaRPr lang="en-US" dirty="0"/>
          </a:p>
          <a:p>
            <a:pPr marL="0" indent="0">
              <a:buNone/>
            </a:pPr>
            <a:r>
              <a:rPr lang="en-US" b="1" dirty="0"/>
              <a:t>Community consultants </a:t>
            </a:r>
          </a:p>
          <a:p>
            <a:r>
              <a:rPr lang="en-US" dirty="0"/>
              <a:t>Amy Fagan, LEAG Chair </a:t>
            </a:r>
          </a:p>
          <a:p>
            <a:r>
              <a:rPr lang="en-US" dirty="0" err="1"/>
              <a:t>Carlé</a:t>
            </a:r>
            <a:r>
              <a:rPr lang="en-US" dirty="0"/>
              <a:t> </a:t>
            </a:r>
            <a:r>
              <a:rPr lang="en-US" dirty="0" err="1"/>
              <a:t>Pieters</a:t>
            </a:r>
            <a:r>
              <a:rPr lang="en-US" dirty="0"/>
              <a:t>, SSERVI Chief Scientist </a:t>
            </a:r>
          </a:p>
          <a:p>
            <a:r>
              <a:rPr lang="en-US" dirty="0"/>
              <a:t>Juliane Gross, CAPTEM Lunar Sample Subcommittee Chair </a:t>
            </a:r>
          </a:p>
          <a:p>
            <a:endParaRPr lang="en-US" dirty="0"/>
          </a:p>
          <a:p>
            <a:pPr marL="0" indent="0">
              <a:buNone/>
            </a:pPr>
            <a:r>
              <a:rPr lang="en-US" b="1" dirty="0"/>
              <a:t>Executive Secretary</a:t>
            </a:r>
          </a:p>
          <a:p>
            <a:r>
              <a:rPr lang="en-US" dirty="0"/>
              <a:t>Amanda Nahm, SMD PSD</a:t>
            </a:r>
          </a:p>
          <a:p>
            <a:endParaRPr lang="en-US" dirty="0"/>
          </a:p>
          <a:p>
            <a:pPr marL="0" indent="0">
              <a:buNone/>
            </a:pPr>
            <a:r>
              <a:rPr lang="en-US" b="1" dirty="0"/>
              <a:t>Civil Servant Members </a:t>
            </a:r>
          </a:p>
          <a:p>
            <a:r>
              <a:rPr lang="en-US" dirty="0"/>
              <a:t>Jeremy Boyce, NASA JSC </a:t>
            </a:r>
          </a:p>
          <a:p>
            <a:r>
              <a:rPr lang="en-US" dirty="0"/>
              <a:t>Michael Collier, NASA GSFC </a:t>
            </a:r>
          </a:p>
          <a:p>
            <a:r>
              <a:rPr lang="en-US" dirty="0"/>
              <a:t>Caleb </a:t>
            </a:r>
            <a:r>
              <a:rPr lang="en-US" dirty="0" err="1"/>
              <a:t>Fassett</a:t>
            </a:r>
            <a:r>
              <a:rPr lang="en-US" dirty="0"/>
              <a:t>, NASA MSFC </a:t>
            </a:r>
          </a:p>
          <a:p>
            <a:r>
              <a:rPr lang="en-US" dirty="0"/>
              <a:t>Lisa Gaddis, USGS Astrogeology (now at LPI)</a:t>
            </a:r>
          </a:p>
          <a:p>
            <a:r>
              <a:rPr lang="en-US" dirty="0"/>
              <a:t>John </a:t>
            </a:r>
            <a:r>
              <a:rPr lang="en-US" dirty="0" err="1"/>
              <a:t>Gruener</a:t>
            </a:r>
            <a:r>
              <a:rPr lang="en-US" dirty="0"/>
              <a:t>, NASA JSC </a:t>
            </a:r>
          </a:p>
          <a:p>
            <a:r>
              <a:rPr lang="en-US" dirty="0"/>
              <a:t>Jennifer </a:t>
            </a:r>
            <a:r>
              <a:rPr lang="en-US" dirty="0" err="1"/>
              <a:t>Heldmann</a:t>
            </a:r>
            <a:r>
              <a:rPr lang="en-US" dirty="0"/>
              <a:t>, NASA ARC </a:t>
            </a:r>
          </a:p>
          <a:p>
            <a:r>
              <a:rPr lang="en-US" dirty="0"/>
              <a:t>Noah Petro, NASA GSFC </a:t>
            </a:r>
          </a:p>
          <a:p>
            <a:r>
              <a:rPr lang="en-US" dirty="0"/>
              <a:t>Kelsey Young, NASA GSFC </a:t>
            </a:r>
          </a:p>
          <a:p>
            <a:endParaRPr lang="en-US" dirty="0"/>
          </a:p>
          <a:p>
            <a:r>
              <a:rPr lang="en-US" b="1" i="1" dirty="0"/>
              <a:t>Ex officio observers: </a:t>
            </a:r>
            <a:r>
              <a:rPr lang="en-US" dirty="0"/>
              <a:t>Sarah Noble (PSD), Debra Needham (ESSIO), James Spann (HPD), Kevin Sato (BPS), Jake Bleacher (HEOMD), Julie Mitchell/Francis McCubbin (JSC curation), David Draper (OCS)</a:t>
            </a:r>
          </a:p>
        </p:txBody>
      </p:sp>
      <p:sp>
        <p:nvSpPr>
          <p:cNvPr id="4" name="Slide Number Placeholder 3">
            <a:extLst>
              <a:ext uri="{FF2B5EF4-FFF2-40B4-BE49-F238E27FC236}">
                <a16:creationId xmlns:a16="http://schemas.microsoft.com/office/drawing/2014/main" id="{1D56AE86-04CC-7B4C-9605-90E0B45CC87B}"/>
              </a:ext>
            </a:extLst>
          </p:cNvPr>
          <p:cNvSpPr>
            <a:spLocks noGrp="1"/>
          </p:cNvSpPr>
          <p:nvPr>
            <p:ph type="sldNum" sz="quarter" idx="12"/>
          </p:nvPr>
        </p:nvSpPr>
        <p:spPr/>
        <p:txBody>
          <a:bodyPr/>
          <a:lstStyle/>
          <a:p>
            <a:fld id="{F0E796A9-ECD2-8441-A0A4-A48E6B182B42}" type="slidenum">
              <a:rPr lang="en-US" smtClean="0"/>
              <a:pPr/>
              <a:t>12</a:t>
            </a:fld>
            <a:endParaRPr lang="en-US" dirty="0"/>
          </a:p>
        </p:txBody>
      </p:sp>
      <p:sp>
        <p:nvSpPr>
          <p:cNvPr id="7" name="Footer Placeholder 6">
            <a:extLst>
              <a:ext uri="{FF2B5EF4-FFF2-40B4-BE49-F238E27FC236}">
                <a16:creationId xmlns:a16="http://schemas.microsoft.com/office/drawing/2014/main" id="{9A9AC7CA-DF0F-D741-8284-17DD348FA637}"/>
              </a:ext>
            </a:extLst>
          </p:cNvPr>
          <p:cNvSpPr>
            <a:spLocks noGrp="1"/>
          </p:cNvSpPr>
          <p:nvPr>
            <p:ph type="ftr" sz="quarter" idx="11"/>
          </p:nvPr>
        </p:nvSpPr>
        <p:spPr>
          <a:xfrm>
            <a:off x="4038600" y="6356350"/>
            <a:ext cx="4114800" cy="365125"/>
          </a:xfrm>
        </p:spPr>
        <p:txBody>
          <a:bodyPr/>
          <a:lstStyle/>
          <a:p>
            <a:r>
              <a:rPr lang="en-US" dirty="0"/>
              <a:t>R. Weber: Artemis III SDT Report Briefing</a:t>
            </a:r>
          </a:p>
        </p:txBody>
      </p:sp>
      <p:sp>
        <p:nvSpPr>
          <p:cNvPr id="3" name="Date Placeholder 2">
            <a:extLst>
              <a:ext uri="{FF2B5EF4-FFF2-40B4-BE49-F238E27FC236}">
                <a16:creationId xmlns:a16="http://schemas.microsoft.com/office/drawing/2014/main" id="{355BF1FE-65BC-B444-8AE5-CFCBF0F695D7}"/>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445284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586956" y="5142369"/>
            <a:ext cx="5018088" cy="320675"/>
          </a:xfrm>
          <a:prstGeom prst="rect">
            <a:avLst/>
          </a:prstGeom>
        </p:spPr>
        <p:txBody>
          <a:bodyPr vert="horz" wrap="square" lIns="0" tIns="9525" rIns="0" bIns="0" rtlCol="0" anchor="ctr">
            <a:spAutoFit/>
          </a:bodyPr>
          <a:lstStyle/>
          <a:p>
            <a:pPr marL="9525" algn="ctr">
              <a:lnSpc>
                <a:spcPct val="100000"/>
              </a:lnSpc>
              <a:spcBef>
                <a:spcPts val="75"/>
              </a:spcBef>
            </a:pPr>
            <a:r>
              <a:rPr lang="en-US" sz="2025" dirty="0">
                <a:latin typeface="Arial Narrow"/>
                <a:cs typeface="Arial Narrow"/>
              </a:rPr>
              <a:t>BACKUP (additional report recommendations)</a:t>
            </a:r>
            <a:endParaRPr sz="2025" dirty="0">
              <a:latin typeface="Arial Narrow"/>
              <a:cs typeface="Arial Narrow"/>
            </a:endParaRPr>
          </a:p>
        </p:txBody>
      </p:sp>
      <p:pic>
        <p:nvPicPr>
          <p:cNvPr id="7" name="Picture 6">
            <a:extLst>
              <a:ext uri="{FF2B5EF4-FFF2-40B4-BE49-F238E27FC236}">
                <a16:creationId xmlns:a16="http://schemas.microsoft.com/office/drawing/2014/main" id="{BB072759-632F-154F-9AE7-73B4F8008505}"/>
              </a:ext>
            </a:extLst>
          </p:cNvPr>
          <p:cNvPicPr>
            <a:picLocks noChangeAspect="1"/>
          </p:cNvPicPr>
          <p:nvPr/>
        </p:nvPicPr>
        <p:blipFill>
          <a:blip r:embed="rId3"/>
          <a:stretch>
            <a:fillRect/>
          </a:stretch>
        </p:blipFill>
        <p:spPr>
          <a:xfrm>
            <a:off x="5271815" y="2558738"/>
            <a:ext cx="1648370" cy="1515437"/>
          </a:xfrm>
          <a:prstGeom prst="rect">
            <a:avLst/>
          </a:prstGeom>
        </p:spPr>
      </p:pic>
      <p:sp>
        <p:nvSpPr>
          <p:cNvPr id="10" name="Footer Placeholder 9">
            <a:extLst>
              <a:ext uri="{FF2B5EF4-FFF2-40B4-BE49-F238E27FC236}">
                <a16:creationId xmlns:a16="http://schemas.microsoft.com/office/drawing/2014/main" id="{08FAC4D3-1316-5344-8D6C-5B6C8A492FBE}"/>
              </a:ext>
            </a:extLst>
          </p:cNvPr>
          <p:cNvSpPr>
            <a:spLocks noGrp="1"/>
          </p:cNvSpPr>
          <p:nvPr>
            <p:ph type="ftr" sz="quarter" idx="11"/>
          </p:nvPr>
        </p:nvSpPr>
        <p:spPr/>
        <p:txBody>
          <a:bodyPr/>
          <a:lstStyle/>
          <a:p>
            <a:r>
              <a:rPr lang="en-US" dirty="0"/>
              <a:t>R. Weber: Artemis III SDT Report Briefing</a:t>
            </a:r>
          </a:p>
        </p:txBody>
      </p:sp>
      <p:sp>
        <p:nvSpPr>
          <p:cNvPr id="11" name="Slide Number Placeholder 10">
            <a:extLst>
              <a:ext uri="{FF2B5EF4-FFF2-40B4-BE49-F238E27FC236}">
                <a16:creationId xmlns:a16="http://schemas.microsoft.com/office/drawing/2014/main" id="{43A3D09A-8960-0A40-AA0D-0092582FEF1B}"/>
              </a:ext>
            </a:extLst>
          </p:cNvPr>
          <p:cNvSpPr>
            <a:spLocks noGrp="1"/>
          </p:cNvSpPr>
          <p:nvPr>
            <p:ph type="sldNum" sz="quarter" idx="12"/>
          </p:nvPr>
        </p:nvSpPr>
        <p:spPr/>
        <p:txBody>
          <a:bodyPr/>
          <a:lstStyle/>
          <a:p>
            <a:fld id="{7E562975-ADD6-9C49-BD4D-7AB46A231056}" type="slidenum">
              <a:rPr lang="en-US" smtClean="0"/>
              <a:t>13</a:t>
            </a:fld>
            <a:endParaRPr lang="en-US"/>
          </a:p>
        </p:txBody>
      </p:sp>
      <p:sp>
        <p:nvSpPr>
          <p:cNvPr id="6" name="Date Placeholder 5">
            <a:extLst>
              <a:ext uri="{FF2B5EF4-FFF2-40B4-BE49-F238E27FC236}">
                <a16:creationId xmlns:a16="http://schemas.microsoft.com/office/drawing/2014/main" id="{D36BE757-63FE-A24F-B0D6-9B7760C8EA4A}"/>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171426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8ED"/>
                </a:solidFill>
                <a:effectLst/>
              </a:rPr>
              <a:t>Recommendations: Enabling capabilities</a:t>
            </a:r>
          </a:p>
        </p:txBody>
      </p:sp>
      <p:sp>
        <p:nvSpPr>
          <p:cNvPr id="4" name="Content Placeholder 3">
            <a:extLst>
              <a:ext uri="{FF2B5EF4-FFF2-40B4-BE49-F238E27FC236}">
                <a16:creationId xmlns:a16="http://schemas.microsoft.com/office/drawing/2014/main" id="{14EEA9AB-D062-BE49-B39B-D2ED35A86FED}"/>
              </a:ext>
            </a:extLst>
          </p:cNvPr>
          <p:cNvSpPr>
            <a:spLocks noGrp="1"/>
          </p:cNvSpPr>
          <p:nvPr>
            <p:ph idx="1"/>
          </p:nvPr>
        </p:nvSpPr>
        <p:spPr>
          <a:xfrm>
            <a:off x="296092" y="2049266"/>
            <a:ext cx="8016635" cy="3754921"/>
          </a:xfrm>
        </p:spPr>
        <p:txBody>
          <a:bodyPr>
            <a:noAutofit/>
          </a:bodyPr>
          <a:lstStyle/>
          <a:p>
            <a:pPr>
              <a:spcBef>
                <a:spcPts val="0"/>
              </a:spcBef>
              <a:spcAft>
                <a:spcPts val="1200"/>
              </a:spcAft>
            </a:pPr>
            <a:r>
              <a:rPr lang="en-US" dirty="0"/>
              <a:t>NASA should develop lightweight, double-sealed vacuum containers to return volatile bearing lunar samples to Earth. </a:t>
            </a:r>
          </a:p>
          <a:p>
            <a:pPr>
              <a:spcBef>
                <a:spcPts val="0"/>
              </a:spcBef>
              <a:spcAft>
                <a:spcPts val="1200"/>
              </a:spcAft>
            </a:pPr>
            <a:r>
              <a:rPr lang="en-US" dirty="0"/>
              <a:t>NASA should develop and implement hardware and operations to return a subset of samples at cryogenic temperatures (low enough to preserve water ice and other volatiles of interest) in the solid state throughout the journey from the lunar surface to Earth-based laboratories. Cryogenic sample return will increase the scientific fidelity of sample analyses of volatiles and ices. </a:t>
            </a:r>
          </a:p>
          <a:p>
            <a:pPr>
              <a:spcBef>
                <a:spcPts val="0"/>
              </a:spcBef>
              <a:spcAft>
                <a:spcPts val="1200"/>
              </a:spcAft>
            </a:pPr>
            <a:r>
              <a:rPr lang="en-US" dirty="0"/>
              <a:t>Minimizing the mass penalty for both vacuum-sealed and cryogenic sample return results in increased scientific yield of the mission because more mass can be allocated to the lunar samples instead of the sampling hardware. </a:t>
            </a:r>
          </a:p>
          <a:p>
            <a:pPr>
              <a:spcBef>
                <a:spcPts val="0"/>
              </a:spcBef>
              <a:spcAft>
                <a:spcPts val="1200"/>
              </a:spcAft>
            </a:pPr>
            <a:endParaRPr lang="en-US" dirty="0"/>
          </a:p>
          <a:p>
            <a:pPr>
              <a:spcBef>
                <a:spcPts val="0"/>
              </a:spcBef>
              <a:spcAft>
                <a:spcPts val="1200"/>
              </a:spcAft>
            </a:pPr>
            <a:endParaRPr lang="en-US" sz="1600" dirty="0"/>
          </a:p>
        </p:txBody>
      </p:sp>
      <p:sp>
        <p:nvSpPr>
          <p:cNvPr id="9" name="Footer Placeholder 8">
            <a:extLst>
              <a:ext uri="{FF2B5EF4-FFF2-40B4-BE49-F238E27FC236}">
                <a16:creationId xmlns:a16="http://schemas.microsoft.com/office/drawing/2014/main" id="{6FE56589-DFCD-AF44-9A99-03681E2820B8}"/>
              </a:ext>
            </a:extLst>
          </p:cNvPr>
          <p:cNvSpPr>
            <a:spLocks noGrp="1"/>
          </p:cNvSpPr>
          <p:nvPr>
            <p:ph type="ftr" sz="quarter" idx="11"/>
          </p:nvPr>
        </p:nvSpPr>
        <p:spPr/>
        <p:txBody>
          <a:bodyPr/>
          <a:lstStyle/>
          <a:p>
            <a:r>
              <a:rPr lang="en-US" dirty="0"/>
              <a:t>R. Weber: Artemis III SDT Report Briefing</a:t>
            </a:r>
          </a:p>
        </p:txBody>
      </p:sp>
      <p:sp>
        <p:nvSpPr>
          <p:cNvPr id="10" name="Slide Number Placeholder 9">
            <a:extLst>
              <a:ext uri="{FF2B5EF4-FFF2-40B4-BE49-F238E27FC236}">
                <a16:creationId xmlns:a16="http://schemas.microsoft.com/office/drawing/2014/main" id="{13FB225C-7C7B-6D47-82CE-6D160FF9DAC9}"/>
              </a:ext>
            </a:extLst>
          </p:cNvPr>
          <p:cNvSpPr>
            <a:spLocks noGrp="1"/>
          </p:cNvSpPr>
          <p:nvPr>
            <p:ph type="sldNum" sz="quarter" idx="12"/>
          </p:nvPr>
        </p:nvSpPr>
        <p:spPr/>
        <p:txBody>
          <a:bodyPr/>
          <a:lstStyle/>
          <a:p>
            <a:fld id="{F0E796A9-ECD2-8441-A0A4-A48E6B182B42}" type="slidenum">
              <a:rPr lang="en-US" smtClean="0"/>
              <a:pPr/>
              <a:t>14</a:t>
            </a:fld>
            <a:endParaRPr lang="en-US" dirty="0"/>
          </a:p>
        </p:txBody>
      </p:sp>
      <p:pic>
        <p:nvPicPr>
          <p:cNvPr id="3" name="Picture 2">
            <a:extLst>
              <a:ext uri="{FF2B5EF4-FFF2-40B4-BE49-F238E27FC236}">
                <a16:creationId xmlns:a16="http://schemas.microsoft.com/office/drawing/2014/main" id="{C2D10478-641C-7746-AA9D-DD3A8C9D2EF4}"/>
              </a:ext>
            </a:extLst>
          </p:cNvPr>
          <p:cNvPicPr>
            <a:picLocks noChangeAspect="1"/>
          </p:cNvPicPr>
          <p:nvPr/>
        </p:nvPicPr>
        <p:blipFill>
          <a:blip r:embed="rId3"/>
          <a:stretch>
            <a:fillRect/>
          </a:stretch>
        </p:blipFill>
        <p:spPr>
          <a:xfrm>
            <a:off x="8338842" y="2049266"/>
            <a:ext cx="3557066" cy="3987223"/>
          </a:xfrm>
          <a:prstGeom prst="rect">
            <a:avLst/>
          </a:prstGeom>
          <a:ln>
            <a:solidFill>
              <a:srgbClr val="FFF9E7"/>
            </a:solidFill>
          </a:ln>
        </p:spPr>
      </p:pic>
      <p:sp>
        <p:nvSpPr>
          <p:cNvPr id="6" name="Date Placeholder 5">
            <a:extLst>
              <a:ext uri="{FF2B5EF4-FFF2-40B4-BE49-F238E27FC236}">
                <a16:creationId xmlns:a16="http://schemas.microsoft.com/office/drawing/2014/main" id="{9A2FD4B0-42AD-0F4B-9231-981B7A3D3BB1}"/>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131488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8ED"/>
                </a:solidFill>
                <a:effectLst/>
              </a:rPr>
              <a:t>Report recommendations: Enabling capabilities</a:t>
            </a:r>
          </a:p>
        </p:txBody>
      </p:sp>
      <p:sp>
        <p:nvSpPr>
          <p:cNvPr id="4" name="Content Placeholder 3">
            <a:extLst>
              <a:ext uri="{FF2B5EF4-FFF2-40B4-BE49-F238E27FC236}">
                <a16:creationId xmlns:a16="http://schemas.microsoft.com/office/drawing/2014/main" id="{14EEA9AB-D062-BE49-B39B-D2ED35A86FED}"/>
              </a:ext>
            </a:extLst>
          </p:cNvPr>
          <p:cNvSpPr>
            <a:spLocks noGrp="1"/>
          </p:cNvSpPr>
          <p:nvPr>
            <p:ph idx="1"/>
          </p:nvPr>
        </p:nvSpPr>
        <p:spPr>
          <a:xfrm>
            <a:off x="296092" y="2359984"/>
            <a:ext cx="7116090" cy="3754921"/>
          </a:xfrm>
        </p:spPr>
        <p:txBody>
          <a:bodyPr>
            <a:noAutofit/>
          </a:bodyPr>
          <a:lstStyle/>
          <a:p>
            <a:pPr>
              <a:spcBef>
                <a:spcPts val="0"/>
              </a:spcBef>
              <a:spcAft>
                <a:spcPts val="1200"/>
              </a:spcAft>
            </a:pPr>
            <a:r>
              <a:rPr lang="en-US" sz="1600" dirty="0"/>
              <a:t>The Artemis III mission is an opportunity lost if the first of a series of geophysical and environmental network nodes is not deployed. The Artemis III node can be augmented by both robotic and human future missions, thus building towards a global network. </a:t>
            </a:r>
          </a:p>
          <a:p>
            <a:pPr>
              <a:spcBef>
                <a:spcPts val="0"/>
              </a:spcBef>
              <a:spcAft>
                <a:spcPts val="1200"/>
              </a:spcAft>
            </a:pPr>
            <a:r>
              <a:rPr lang="en-US" sz="1600" dirty="0"/>
              <a:t>While incremental science can be obtained with short-lived experiments, NASA should pursue solutions for long-lived power and communications to enable networked operation of ALSEP-like packages at multiple landing sites, as needed, to enable meaningful progress on many Artemis III science goals and feeding forward to future Artemis missions. </a:t>
            </a:r>
          </a:p>
          <a:p>
            <a:pPr>
              <a:spcBef>
                <a:spcPts val="0"/>
              </a:spcBef>
              <a:spcAft>
                <a:spcPts val="1200"/>
              </a:spcAft>
            </a:pPr>
            <a:r>
              <a:rPr lang="en-US" sz="1600" dirty="0"/>
              <a:t>Geodetic monitoring via Earth-based laser ranging requires no lunar surface power or communication to function and hence will provide science return even in the absence of such capabilities. We advocate for geodetic monitoring capability to be prioritized for Artemis III. </a:t>
            </a:r>
          </a:p>
        </p:txBody>
      </p:sp>
      <p:sp>
        <p:nvSpPr>
          <p:cNvPr id="9" name="Footer Placeholder 8">
            <a:extLst>
              <a:ext uri="{FF2B5EF4-FFF2-40B4-BE49-F238E27FC236}">
                <a16:creationId xmlns:a16="http://schemas.microsoft.com/office/drawing/2014/main" id="{6FE56589-DFCD-AF44-9A99-03681E2820B8}"/>
              </a:ext>
            </a:extLst>
          </p:cNvPr>
          <p:cNvSpPr>
            <a:spLocks noGrp="1"/>
          </p:cNvSpPr>
          <p:nvPr>
            <p:ph type="ftr" sz="quarter" idx="11"/>
          </p:nvPr>
        </p:nvSpPr>
        <p:spPr/>
        <p:txBody>
          <a:bodyPr/>
          <a:lstStyle/>
          <a:p>
            <a:r>
              <a:rPr lang="en-US" dirty="0"/>
              <a:t>R. Weber: Artemis III SDT Report Briefing</a:t>
            </a:r>
          </a:p>
        </p:txBody>
      </p:sp>
      <p:sp>
        <p:nvSpPr>
          <p:cNvPr id="10" name="Slide Number Placeholder 9">
            <a:extLst>
              <a:ext uri="{FF2B5EF4-FFF2-40B4-BE49-F238E27FC236}">
                <a16:creationId xmlns:a16="http://schemas.microsoft.com/office/drawing/2014/main" id="{13FB225C-7C7B-6D47-82CE-6D160FF9DAC9}"/>
              </a:ext>
            </a:extLst>
          </p:cNvPr>
          <p:cNvSpPr>
            <a:spLocks noGrp="1"/>
          </p:cNvSpPr>
          <p:nvPr>
            <p:ph type="sldNum" sz="quarter" idx="12"/>
          </p:nvPr>
        </p:nvSpPr>
        <p:spPr/>
        <p:txBody>
          <a:bodyPr/>
          <a:lstStyle/>
          <a:p>
            <a:fld id="{F0E796A9-ECD2-8441-A0A4-A48E6B182B42}" type="slidenum">
              <a:rPr lang="en-US" smtClean="0"/>
              <a:pPr/>
              <a:t>15</a:t>
            </a:fld>
            <a:endParaRPr lang="en-US" dirty="0"/>
          </a:p>
        </p:txBody>
      </p:sp>
      <p:pic>
        <p:nvPicPr>
          <p:cNvPr id="3" name="Picture 2">
            <a:extLst>
              <a:ext uri="{FF2B5EF4-FFF2-40B4-BE49-F238E27FC236}">
                <a16:creationId xmlns:a16="http://schemas.microsoft.com/office/drawing/2014/main" id="{242BA2BB-30C7-2D47-9D36-35B8304A581E}"/>
              </a:ext>
            </a:extLst>
          </p:cNvPr>
          <p:cNvPicPr>
            <a:picLocks noChangeAspect="1"/>
          </p:cNvPicPr>
          <p:nvPr/>
        </p:nvPicPr>
        <p:blipFill>
          <a:blip r:embed="rId3"/>
          <a:stretch>
            <a:fillRect/>
          </a:stretch>
        </p:blipFill>
        <p:spPr>
          <a:xfrm>
            <a:off x="7589390" y="2118539"/>
            <a:ext cx="4294909" cy="4294909"/>
          </a:xfrm>
          <a:prstGeom prst="rect">
            <a:avLst/>
          </a:prstGeom>
          <a:ln>
            <a:solidFill>
              <a:srgbClr val="FFF9E7"/>
            </a:solidFill>
          </a:ln>
        </p:spPr>
      </p:pic>
      <p:sp>
        <p:nvSpPr>
          <p:cNvPr id="6" name="Date Placeholder 5">
            <a:extLst>
              <a:ext uri="{FF2B5EF4-FFF2-40B4-BE49-F238E27FC236}">
                <a16:creationId xmlns:a16="http://schemas.microsoft.com/office/drawing/2014/main" id="{E165F232-4197-BC4A-BB7E-BCC6639BFD80}"/>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2388899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2E5"/>
                </a:solidFill>
                <a:effectLst/>
              </a:rPr>
              <a:t>Recommendations: Artemis program architecture</a:t>
            </a:r>
          </a:p>
        </p:txBody>
      </p:sp>
      <p:sp>
        <p:nvSpPr>
          <p:cNvPr id="9" name="Footer Placeholder 8">
            <a:extLst>
              <a:ext uri="{FF2B5EF4-FFF2-40B4-BE49-F238E27FC236}">
                <a16:creationId xmlns:a16="http://schemas.microsoft.com/office/drawing/2014/main" id="{6FE56589-DFCD-AF44-9A99-03681E2820B8}"/>
              </a:ext>
            </a:extLst>
          </p:cNvPr>
          <p:cNvSpPr>
            <a:spLocks noGrp="1"/>
          </p:cNvSpPr>
          <p:nvPr>
            <p:ph type="ftr" sz="quarter" idx="11"/>
          </p:nvPr>
        </p:nvSpPr>
        <p:spPr/>
        <p:txBody>
          <a:bodyPr/>
          <a:lstStyle/>
          <a:p>
            <a:r>
              <a:rPr lang="en-US" dirty="0"/>
              <a:t>R. Weber: Artemis III SDT Report Briefing</a:t>
            </a:r>
          </a:p>
        </p:txBody>
      </p:sp>
      <p:sp>
        <p:nvSpPr>
          <p:cNvPr id="10" name="Slide Number Placeholder 9">
            <a:extLst>
              <a:ext uri="{FF2B5EF4-FFF2-40B4-BE49-F238E27FC236}">
                <a16:creationId xmlns:a16="http://schemas.microsoft.com/office/drawing/2014/main" id="{13FB225C-7C7B-6D47-82CE-6D160FF9DAC9}"/>
              </a:ext>
            </a:extLst>
          </p:cNvPr>
          <p:cNvSpPr>
            <a:spLocks noGrp="1"/>
          </p:cNvSpPr>
          <p:nvPr>
            <p:ph type="sldNum" sz="quarter" idx="12"/>
          </p:nvPr>
        </p:nvSpPr>
        <p:spPr/>
        <p:txBody>
          <a:bodyPr/>
          <a:lstStyle/>
          <a:p>
            <a:fld id="{F0E796A9-ECD2-8441-A0A4-A48E6B182B42}" type="slidenum">
              <a:rPr lang="en-US" smtClean="0"/>
              <a:pPr/>
              <a:t>16</a:t>
            </a:fld>
            <a:endParaRPr lang="en-US" dirty="0"/>
          </a:p>
        </p:txBody>
      </p:sp>
      <p:sp>
        <p:nvSpPr>
          <p:cNvPr id="11" name="Content Placeholder 1">
            <a:extLst>
              <a:ext uri="{FF2B5EF4-FFF2-40B4-BE49-F238E27FC236}">
                <a16:creationId xmlns:a16="http://schemas.microsoft.com/office/drawing/2014/main" id="{A671B92A-F776-A64B-A1D8-741EB1C540A7}"/>
              </a:ext>
            </a:extLst>
          </p:cNvPr>
          <p:cNvSpPr>
            <a:spLocks noGrp="1"/>
          </p:cNvSpPr>
          <p:nvPr>
            <p:ph idx="1"/>
          </p:nvPr>
        </p:nvSpPr>
        <p:spPr>
          <a:xfrm>
            <a:off x="307701" y="2464904"/>
            <a:ext cx="6453317" cy="3754921"/>
          </a:xfrm>
        </p:spPr>
        <p:txBody>
          <a:bodyPr>
            <a:normAutofit/>
          </a:bodyPr>
          <a:lstStyle/>
          <a:p>
            <a:pPr>
              <a:spcBef>
                <a:spcPts val="0"/>
              </a:spcBef>
              <a:spcAft>
                <a:spcPts val="1200"/>
              </a:spcAft>
            </a:pPr>
            <a:r>
              <a:rPr lang="en-US" dirty="0">
                <a:solidFill>
                  <a:srgbClr val="FFF2E5"/>
                </a:solidFill>
              </a:rPr>
              <a:t>NASA should solicit the development of instruments that are capable of addressing more than one measurement need and/or science Investigation. </a:t>
            </a:r>
          </a:p>
          <a:p>
            <a:pPr>
              <a:spcBef>
                <a:spcPts val="0"/>
              </a:spcBef>
              <a:spcAft>
                <a:spcPts val="1200"/>
              </a:spcAft>
            </a:pPr>
            <a:r>
              <a:rPr lang="en-US" dirty="0">
                <a:solidFill>
                  <a:srgbClr val="FFF2E5"/>
                </a:solidFill>
              </a:rPr>
              <a:t>NASA should consider pre-positioning science assets in the vicinity of the Artemis III landing site. This could consist of an inert cache of tools/instruments to be accessed by crew upon arrival, and/or one or more instrumented landers or rovers for environmental monitoring. </a:t>
            </a:r>
          </a:p>
          <a:p>
            <a:pPr>
              <a:spcBef>
                <a:spcPts val="0"/>
              </a:spcBef>
              <a:spcAft>
                <a:spcPts val="1200"/>
              </a:spcAft>
            </a:pPr>
            <a:r>
              <a:rPr lang="en-US" dirty="0">
                <a:solidFill>
                  <a:srgbClr val="FFF2E5"/>
                </a:solidFill>
              </a:rPr>
              <a:t>NASA should include a rover or other mobility solution for crew use on the lunar surface starting as early in the Artemis program as possible, ideally for Artemis III. </a:t>
            </a:r>
          </a:p>
        </p:txBody>
      </p:sp>
      <p:pic>
        <p:nvPicPr>
          <p:cNvPr id="6" name="Picture 5">
            <a:extLst>
              <a:ext uri="{FF2B5EF4-FFF2-40B4-BE49-F238E27FC236}">
                <a16:creationId xmlns:a16="http://schemas.microsoft.com/office/drawing/2014/main" id="{8F1FE718-55F1-AD4E-B1A1-B1C4142E056B}"/>
              </a:ext>
            </a:extLst>
          </p:cNvPr>
          <p:cNvPicPr>
            <a:picLocks noChangeAspect="1"/>
          </p:cNvPicPr>
          <p:nvPr/>
        </p:nvPicPr>
        <p:blipFill>
          <a:blip r:embed="rId3"/>
          <a:stretch>
            <a:fillRect/>
          </a:stretch>
        </p:blipFill>
        <p:spPr>
          <a:xfrm>
            <a:off x="6871854" y="2355273"/>
            <a:ext cx="4821381" cy="3616036"/>
          </a:xfrm>
          <a:prstGeom prst="rect">
            <a:avLst/>
          </a:prstGeom>
          <a:ln>
            <a:solidFill>
              <a:srgbClr val="FFF9E7"/>
            </a:solidFill>
          </a:ln>
        </p:spPr>
      </p:pic>
      <p:sp>
        <p:nvSpPr>
          <p:cNvPr id="3" name="Date Placeholder 2">
            <a:extLst>
              <a:ext uri="{FF2B5EF4-FFF2-40B4-BE49-F238E27FC236}">
                <a16:creationId xmlns:a16="http://schemas.microsoft.com/office/drawing/2014/main" id="{0C8C0E20-949B-5641-A89C-FBC24FCD4328}"/>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305024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8ED"/>
                </a:solidFill>
                <a:effectLst/>
              </a:rPr>
              <a:t>Report recommendations: S</a:t>
            </a:r>
            <a:r>
              <a:rPr lang="en-US" dirty="0">
                <a:effectLst/>
              </a:rPr>
              <a:t>cience implementation strategies</a:t>
            </a:r>
            <a:endParaRPr lang="en-US" dirty="0">
              <a:solidFill>
                <a:srgbClr val="FFF8ED"/>
              </a:solidFill>
              <a:effectLst/>
            </a:endParaRPr>
          </a:p>
        </p:txBody>
      </p:sp>
      <p:sp>
        <p:nvSpPr>
          <p:cNvPr id="9" name="Footer Placeholder 8">
            <a:extLst>
              <a:ext uri="{FF2B5EF4-FFF2-40B4-BE49-F238E27FC236}">
                <a16:creationId xmlns:a16="http://schemas.microsoft.com/office/drawing/2014/main" id="{6FE56589-DFCD-AF44-9A99-03681E2820B8}"/>
              </a:ext>
            </a:extLst>
          </p:cNvPr>
          <p:cNvSpPr>
            <a:spLocks noGrp="1"/>
          </p:cNvSpPr>
          <p:nvPr>
            <p:ph type="ftr" sz="quarter" idx="11"/>
          </p:nvPr>
        </p:nvSpPr>
        <p:spPr/>
        <p:txBody>
          <a:bodyPr/>
          <a:lstStyle/>
          <a:p>
            <a:r>
              <a:rPr lang="en-US" dirty="0"/>
              <a:t>R. Weber: Artemis III SDT Report Briefing</a:t>
            </a:r>
          </a:p>
        </p:txBody>
      </p:sp>
      <p:sp>
        <p:nvSpPr>
          <p:cNvPr id="10" name="Slide Number Placeholder 9">
            <a:extLst>
              <a:ext uri="{FF2B5EF4-FFF2-40B4-BE49-F238E27FC236}">
                <a16:creationId xmlns:a16="http://schemas.microsoft.com/office/drawing/2014/main" id="{13FB225C-7C7B-6D47-82CE-6D160FF9DAC9}"/>
              </a:ext>
            </a:extLst>
          </p:cNvPr>
          <p:cNvSpPr>
            <a:spLocks noGrp="1"/>
          </p:cNvSpPr>
          <p:nvPr>
            <p:ph type="sldNum" sz="quarter" idx="12"/>
          </p:nvPr>
        </p:nvSpPr>
        <p:spPr/>
        <p:txBody>
          <a:bodyPr/>
          <a:lstStyle/>
          <a:p>
            <a:fld id="{F0E796A9-ECD2-8441-A0A4-A48E6B182B42}" type="slidenum">
              <a:rPr lang="en-US" smtClean="0"/>
              <a:pPr/>
              <a:t>17</a:t>
            </a:fld>
            <a:endParaRPr lang="en-US" dirty="0"/>
          </a:p>
        </p:txBody>
      </p:sp>
      <p:sp>
        <p:nvSpPr>
          <p:cNvPr id="11" name="Content Placeholder 1">
            <a:extLst>
              <a:ext uri="{FF2B5EF4-FFF2-40B4-BE49-F238E27FC236}">
                <a16:creationId xmlns:a16="http://schemas.microsoft.com/office/drawing/2014/main" id="{A671B92A-F776-A64B-A1D8-741EB1C540A7}"/>
              </a:ext>
            </a:extLst>
          </p:cNvPr>
          <p:cNvSpPr>
            <a:spLocks noGrp="1"/>
          </p:cNvSpPr>
          <p:nvPr>
            <p:ph idx="1"/>
          </p:nvPr>
        </p:nvSpPr>
        <p:spPr>
          <a:xfrm>
            <a:off x="307701" y="2464904"/>
            <a:ext cx="6952081" cy="3754921"/>
          </a:xfrm>
        </p:spPr>
        <p:txBody>
          <a:bodyPr>
            <a:normAutofit/>
          </a:bodyPr>
          <a:lstStyle/>
          <a:p>
            <a:pPr>
              <a:spcBef>
                <a:spcPts val="0"/>
              </a:spcBef>
              <a:spcAft>
                <a:spcPts val="1200"/>
              </a:spcAft>
            </a:pPr>
            <a:r>
              <a:rPr lang="en-US" dirty="0"/>
              <a:t>A standing working group comprising scientific leadership of the Artemis program in SMD should be established and closely coordinate with representatives of STMD and HEOMD to ensure clear lines of communication and facilitate program implementation. </a:t>
            </a:r>
          </a:p>
          <a:p>
            <a:pPr>
              <a:spcBef>
                <a:spcPts val="0"/>
              </a:spcBef>
              <a:spcAft>
                <a:spcPts val="1200"/>
              </a:spcAft>
            </a:pPr>
            <a:r>
              <a:rPr lang="en-US" dirty="0"/>
              <a:t>NASA’s existing Program Analysis Groups, such as LEAG and CAPTEM, serve an important role synthesizing community input across diverse stakeholders in the engineering, science, and commercial communities, and should be leveraged as the Artemis program continues to promote external community engagement to the fullest practical extent. </a:t>
            </a:r>
          </a:p>
          <a:p>
            <a:pPr>
              <a:spcBef>
                <a:spcPts val="0"/>
              </a:spcBef>
              <a:spcAft>
                <a:spcPts val="1200"/>
              </a:spcAft>
            </a:pPr>
            <a:endParaRPr lang="en-US" dirty="0"/>
          </a:p>
        </p:txBody>
      </p:sp>
      <p:pic>
        <p:nvPicPr>
          <p:cNvPr id="1026" name="Picture 2">
            <a:extLst>
              <a:ext uri="{FF2B5EF4-FFF2-40B4-BE49-F238E27FC236}">
                <a16:creationId xmlns:a16="http://schemas.microsoft.com/office/drawing/2014/main" id="{A9E88721-FDB2-304D-806C-8E9BDCADA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197" y="2253366"/>
            <a:ext cx="3181167" cy="24883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33B226-B95E-9040-B9AD-80FCEA3C2DC2}"/>
              </a:ext>
            </a:extLst>
          </p:cNvPr>
          <p:cNvSpPr txBox="1"/>
          <p:nvPr/>
        </p:nvSpPr>
        <p:spPr>
          <a:xfrm>
            <a:off x="8153400" y="5615518"/>
            <a:ext cx="3546763" cy="923394"/>
          </a:xfrm>
          <a:prstGeom prst="rect">
            <a:avLst/>
          </a:prstGeom>
          <a:noFill/>
        </p:spPr>
        <p:txBody>
          <a:bodyPr wrap="square" rtlCol="0">
            <a:spAutoFit/>
          </a:bodyPr>
          <a:lstStyle/>
          <a:p>
            <a:pPr algn="ctr">
              <a:lnSpc>
                <a:spcPts val="0"/>
              </a:lnSpc>
            </a:pPr>
            <a:r>
              <a:rPr lang="en-US" sz="6000" b="1" dirty="0">
                <a:solidFill>
                  <a:srgbClr val="C00000"/>
                </a:solidFill>
                <a:latin typeface="Nadeem" pitchFamily="2" charset="-78"/>
                <a:ea typeface="Apple Color Emoji" pitchFamily="2" charset="0"/>
                <a:cs typeface="Nadeem" pitchFamily="2" charset="-78"/>
              </a:rPr>
              <a:t>CAPTEM</a:t>
            </a:r>
          </a:p>
          <a:p>
            <a:pPr algn="ctr"/>
            <a:r>
              <a:rPr lang="en-US" b="1" dirty="0">
                <a:solidFill>
                  <a:srgbClr val="FFF8ED"/>
                </a:solidFill>
              </a:rPr>
              <a:t>Curation and Analysis Planning Team for Extra-terrestrial Materials</a:t>
            </a:r>
          </a:p>
          <a:p>
            <a:pPr algn="ctr"/>
            <a:endParaRPr lang="en-US" b="1" dirty="0">
              <a:solidFill>
                <a:srgbClr val="FFF8ED"/>
              </a:solidFill>
            </a:endParaRPr>
          </a:p>
        </p:txBody>
      </p:sp>
      <p:sp>
        <p:nvSpPr>
          <p:cNvPr id="3" name="Date Placeholder 2">
            <a:extLst>
              <a:ext uri="{FF2B5EF4-FFF2-40B4-BE49-F238E27FC236}">
                <a16:creationId xmlns:a16="http://schemas.microsoft.com/office/drawing/2014/main" id="{13887D43-311C-E14A-93F5-6887EEA7DF5D}"/>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175131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8ED"/>
                </a:solidFill>
                <a:effectLst/>
              </a:rPr>
              <a:t>Report recommendations: Cartographic considerations</a:t>
            </a:r>
          </a:p>
        </p:txBody>
      </p:sp>
      <p:sp>
        <p:nvSpPr>
          <p:cNvPr id="4" name="Content Placeholder 3">
            <a:extLst>
              <a:ext uri="{FF2B5EF4-FFF2-40B4-BE49-F238E27FC236}">
                <a16:creationId xmlns:a16="http://schemas.microsoft.com/office/drawing/2014/main" id="{14EEA9AB-D062-BE49-B39B-D2ED35A86FED}"/>
              </a:ext>
            </a:extLst>
          </p:cNvPr>
          <p:cNvSpPr>
            <a:spLocks noGrp="1"/>
          </p:cNvSpPr>
          <p:nvPr>
            <p:ph idx="1"/>
          </p:nvPr>
        </p:nvSpPr>
        <p:spPr>
          <a:xfrm>
            <a:off x="296093" y="2423339"/>
            <a:ext cx="8598526" cy="3754921"/>
          </a:xfrm>
        </p:spPr>
        <p:txBody>
          <a:bodyPr>
            <a:noAutofit/>
          </a:bodyPr>
          <a:lstStyle/>
          <a:p>
            <a:pPr>
              <a:spcBef>
                <a:spcPts val="0"/>
              </a:spcBef>
              <a:spcAft>
                <a:spcPts val="1200"/>
              </a:spcAft>
            </a:pPr>
            <a:r>
              <a:rPr lang="en-US" dirty="0"/>
              <a:t>Any needed updates to the standard lunar geodetic coordinate reference frame (e.g., currently used by LRO) should be identified in 2021, and foundational products should be mapped onto it and/or developed to use it directly. Establishing a standardized coordinate reference frames can significantly improve data reliability and reduce the risk of errors. </a:t>
            </a:r>
          </a:p>
          <a:p>
            <a:pPr>
              <a:spcBef>
                <a:spcPts val="0"/>
              </a:spcBef>
              <a:spcAft>
                <a:spcPts val="1200"/>
              </a:spcAft>
            </a:pPr>
            <a:r>
              <a:rPr lang="en-US" dirty="0"/>
              <a:t>Standards for cartographic and time controls for surface measurements (photographs, video, and surface measurements) should be defined in the near term so that those standards can be implemented in instrument development. This should also include high-fidelity time coding for all surface measurements time-synced with Earth in UTC. </a:t>
            </a:r>
          </a:p>
          <a:p>
            <a:pPr>
              <a:spcBef>
                <a:spcPts val="0"/>
              </a:spcBef>
              <a:spcAft>
                <a:spcPts val="1200"/>
              </a:spcAft>
            </a:pPr>
            <a:r>
              <a:rPr lang="en-US" dirty="0"/>
              <a:t>We recommend maintaining sufficient funding to the Planetary Data System (PDS) to maintain the online tools needed to search, access, and use lunar data. </a:t>
            </a:r>
            <a:endParaRPr lang="en-US" sz="1700" dirty="0"/>
          </a:p>
        </p:txBody>
      </p:sp>
      <p:sp>
        <p:nvSpPr>
          <p:cNvPr id="9" name="Footer Placeholder 8">
            <a:extLst>
              <a:ext uri="{FF2B5EF4-FFF2-40B4-BE49-F238E27FC236}">
                <a16:creationId xmlns:a16="http://schemas.microsoft.com/office/drawing/2014/main" id="{6FE56589-DFCD-AF44-9A99-03681E2820B8}"/>
              </a:ext>
            </a:extLst>
          </p:cNvPr>
          <p:cNvSpPr>
            <a:spLocks noGrp="1"/>
          </p:cNvSpPr>
          <p:nvPr>
            <p:ph type="ftr" sz="quarter" idx="11"/>
          </p:nvPr>
        </p:nvSpPr>
        <p:spPr/>
        <p:txBody>
          <a:bodyPr/>
          <a:lstStyle/>
          <a:p>
            <a:r>
              <a:rPr lang="en-US" dirty="0"/>
              <a:t>R. Weber: Artemis III SDT Report Briefing</a:t>
            </a:r>
          </a:p>
        </p:txBody>
      </p:sp>
      <p:sp>
        <p:nvSpPr>
          <p:cNvPr id="10" name="Slide Number Placeholder 9">
            <a:extLst>
              <a:ext uri="{FF2B5EF4-FFF2-40B4-BE49-F238E27FC236}">
                <a16:creationId xmlns:a16="http://schemas.microsoft.com/office/drawing/2014/main" id="{13FB225C-7C7B-6D47-82CE-6D160FF9DAC9}"/>
              </a:ext>
            </a:extLst>
          </p:cNvPr>
          <p:cNvSpPr>
            <a:spLocks noGrp="1"/>
          </p:cNvSpPr>
          <p:nvPr>
            <p:ph type="sldNum" sz="quarter" idx="12"/>
          </p:nvPr>
        </p:nvSpPr>
        <p:spPr/>
        <p:txBody>
          <a:bodyPr/>
          <a:lstStyle/>
          <a:p>
            <a:fld id="{F0E796A9-ECD2-8441-A0A4-A48E6B182B42}" type="slidenum">
              <a:rPr lang="en-US" smtClean="0"/>
              <a:pPr/>
              <a:t>18</a:t>
            </a:fld>
            <a:endParaRPr lang="en-US" dirty="0"/>
          </a:p>
        </p:txBody>
      </p:sp>
      <p:pic>
        <p:nvPicPr>
          <p:cNvPr id="2050" name="Picture 2" descr="LRO Mission Overview | NASA">
            <a:extLst>
              <a:ext uri="{FF2B5EF4-FFF2-40B4-BE49-F238E27FC236}">
                <a16:creationId xmlns:a16="http://schemas.microsoft.com/office/drawing/2014/main" id="{E7BE2FFE-0814-B546-ACDA-FC9001195A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57" r="23629"/>
          <a:stretch/>
        </p:blipFill>
        <p:spPr bwMode="auto">
          <a:xfrm>
            <a:off x="8894619" y="2091169"/>
            <a:ext cx="2743201" cy="4087091"/>
          </a:xfrm>
          <a:prstGeom prst="rect">
            <a:avLst/>
          </a:prstGeom>
          <a:noFill/>
          <a:ln>
            <a:solidFill>
              <a:srgbClr val="FFF9E7"/>
            </a:solidFill>
          </a:ln>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84464752-C058-5E4F-BC27-990391E421ED}"/>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865773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8ED"/>
                </a:solidFill>
                <a:effectLst/>
              </a:rPr>
              <a:t>Report recommendations: Cartographic considerations</a:t>
            </a:r>
          </a:p>
        </p:txBody>
      </p:sp>
      <p:sp>
        <p:nvSpPr>
          <p:cNvPr id="4" name="Content Placeholder 3">
            <a:extLst>
              <a:ext uri="{FF2B5EF4-FFF2-40B4-BE49-F238E27FC236}">
                <a16:creationId xmlns:a16="http://schemas.microsoft.com/office/drawing/2014/main" id="{14EEA9AB-D062-BE49-B39B-D2ED35A86FED}"/>
              </a:ext>
            </a:extLst>
          </p:cNvPr>
          <p:cNvSpPr>
            <a:spLocks noGrp="1"/>
          </p:cNvSpPr>
          <p:nvPr>
            <p:ph idx="1"/>
          </p:nvPr>
        </p:nvSpPr>
        <p:spPr>
          <a:xfrm>
            <a:off x="296092" y="2423339"/>
            <a:ext cx="6118563" cy="3754921"/>
          </a:xfrm>
        </p:spPr>
        <p:txBody>
          <a:bodyPr>
            <a:noAutofit/>
          </a:bodyPr>
          <a:lstStyle/>
          <a:p>
            <a:pPr>
              <a:spcBef>
                <a:spcPts val="0"/>
              </a:spcBef>
              <a:spcAft>
                <a:spcPts val="1200"/>
              </a:spcAft>
            </a:pPr>
            <a:r>
              <a:rPr lang="en-US" dirty="0"/>
              <a:t>To support the level of accuracy and precision needed for landing and surface operations, new cartographic products, including mosaics and topographic models, for the south pole should be developed using the highest quality data available and using the standard (possibly updated) lunar geodetic coordinate reference frame. </a:t>
            </a:r>
          </a:p>
          <a:p>
            <a:pPr>
              <a:spcBef>
                <a:spcPts val="0"/>
              </a:spcBef>
              <a:spcAft>
                <a:spcPts val="1200"/>
              </a:spcAft>
            </a:pPr>
            <a:r>
              <a:rPr lang="en-US" dirty="0"/>
              <a:t>New derivation of higher-order data products from existing missions should also be supported where needed for Artemis III. For example, it is vital that more detailed geologic mapping of candidate landing sites be accomplished at a scale similar to what was done in preparation for Apollo. </a:t>
            </a:r>
            <a:endParaRPr lang="en-US" sz="1600" dirty="0"/>
          </a:p>
          <a:p>
            <a:pPr>
              <a:spcBef>
                <a:spcPts val="0"/>
              </a:spcBef>
              <a:spcAft>
                <a:spcPts val="1200"/>
              </a:spcAft>
            </a:pPr>
            <a:endParaRPr lang="en-US" sz="1600" dirty="0"/>
          </a:p>
          <a:p>
            <a:pPr>
              <a:spcBef>
                <a:spcPts val="0"/>
              </a:spcBef>
              <a:spcAft>
                <a:spcPts val="1200"/>
              </a:spcAft>
            </a:pPr>
            <a:endParaRPr lang="en-US" sz="1600" dirty="0"/>
          </a:p>
          <a:p>
            <a:pPr>
              <a:spcBef>
                <a:spcPts val="0"/>
              </a:spcBef>
              <a:spcAft>
                <a:spcPts val="1200"/>
              </a:spcAft>
            </a:pPr>
            <a:endParaRPr lang="en-US" sz="1600" dirty="0"/>
          </a:p>
          <a:p>
            <a:pPr>
              <a:spcBef>
                <a:spcPts val="0"/>
              </a:spcBef>
              <a:spcAft>
                <a:spcPts val="1200"/>
              </a:spcAft>
            </a:pPr>
            <a:endParaRPr lang="en-US" sz="1700" dirty="0"/>
          </a:p>
        </p:txBody>
      </p:sp>
      <p:sp>
        <p:nvSpPr>
          <p:cNvPr id="9" name="Footer Placeholder 8">
            <a:extLst>
              <a:ext uri="{FF2B5EF4-FFF2-40B4-BE49-F238E27FC236}">
                <a16:creationId xmlns:a16="http://schemas.microsoft.com/office/drawing/2014/main" id="{6FE56589-DFCD-AF44-9A99-03681E2820B8}"/>
              </a:ext>
            </a:extLst>
          </p:cNvPr>
          <p:cNvSpPr>
            <a:spLocks noGrp="1"/>
          </p:cNvSpPr>
          <p:nvPr>
            <p:ph type="ftr" sz="quarter" idx="11"/>
          </p:nvPr>
        </p:nvSpPr>
        <p:spPr/>
        <p:txBody>
          <a:bodyPr/>
          <a:lstStyle/>
          <a:p>
            <a:r>
              <a:rPr lang="en-US" dirty="0"/>
              <a:t>R. Weber: Artemis III SDT Report Briefing</a:t>
            </a:r>
          </a:p>
        </p:txBody>
      </p:sp>
      <p:sp>
        <p:nvSpPr>
          <p:cNvPr id="10" name="Slide Number Placeholder 9">
            <a:extLst>
              <a:ext uri="{FF2B5EF4-FFF2-40B4-BE49-F238E27FC236}">
                <a16:creationId xmlns:a16="http://schemas.microsoft.com/office/drawing/2014/main" id="{13FB225C-7C7B-6D47-82CE-6D160FF9DAC9}"/>
              </a:ext>
            </a:extLst>
          </p:cNvPr>
          <p:cNvSpPr>
            <a:spLocks noGrp="1"/>
          </p:cNvSpPr>
          <p:nvPr>
            <p:ph type="sldNum" sz="quarter" idx="12"/>
          </p:nvPr>
        </p:nvSpPr>
        <p:spPr/>
        <p:txBody>
          <a:bodyPr/>
          <a:lstStyle/>
          <a:p>
            <a:fld id="{F0E796A9-ECD2-8441-A0A4-A48E6B182B42}" type="slidenum">
              <a:rPr lang="en-US" smtClean="0"/>
              <a:pPr/>
              <a:t>19</a:t>
            </a:fld>
            <a:endParaRPr lang="en-US" dirty="0"/>
          </a:p>
        </p:txBody>
      </p:sp>
      <p:pic>
        <p:nvPicPr>
          <p:cNvPr id="3" name="Picture 2">
            <a:extLst>
              <a:ext uri="{FF2B5EF4-FFF2-40B4-BE49-F238E27FC236}">
                <a16:creationId xmlns:a16="http://schemas.microsoft.com/office/drawing/2014/main" id="{A7C668CD-FE0B-D545-A0AB-02CC5E5C5EB2}"/>
              </a:ext>
            </a:extLst>
          </p:cNvPr>
          <p:cNvPicPr>
            <a:picLocks noChangeAspect="1"/>
          </p:cNvPicPr>
          <p:nvPr/>
        </p:nvPicPr>
        <p:blipFill rotWithShape="1">
          <a:blip r:embed="rId3"/>
          <a:srcRect b="18855"/>
          <a:stretch/>
        </p:blipFill>
        <p:spPr>
          <a:xfrm>
            <a:off x="6563647" y="1191272"/>
            <a:ext cx="5185007" cy="4915669"/>
          </a:xfrm>
          <a:prstGeom prst="rect">
            <a:avLst/>
          </a:prstGeom>
          <a:ln>
            <a:solidFill>
              <a:srgbClr val="FFF9E7"/>
            </a:solidFill>
          </a:ln>
        </p:spPr>
      </p:pic>
      <p:sp>
        <p:nvSpPr>
          <p:cNvPr id="6" name="Date Placeholder 5">
            <a:extLst>
              <a:ext uri="{FF2B5EF4-FFF2-40B4-BE49-F238E27FC236}">
                <a16:creationId xmlns:a16="http://schemas.microsoft.com/office/drawing/2014/main" id="{98D32E88-2EE7-0949-9A17-744BE5A60BC8}"/>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458089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586956" y="3236001"/>
            <a:ext cx="5018088" cy="320675"/>
          </a:xfrm>
          <a:prstGeom prst="rect">
            <a:avLst/>
          </a:prstGeom>
        </p:spPr>
        <p:txBody>
          <a:bodyPr vert="horz" wrap="square" lIns="0" tIns="9525" rIns="0" bIns="0" rtlCol="0" anchor="ctr">
            <a:spAutoFit/>
          </a:bodyPr>
          <a:lstStyle/>
          <a:p>
            <a:pPr marL="9525">
              <a:lnSpc>
                <a:spcPct val="100000"/>
              </a:lnSpc>
              <a:spcBef>
                <a:spcPts val="75"/>
              </a:spcBef>
            </a:pPr>
            <a:r>
              <a:rPr sz="2025" dirty="0">
                <a:latin typeface="Arial Narrow"/>
                <a:cs typeface="Arial Narrow"/>
              </a:rPr>
              <a:t>THE </a:t>
            </a:r>
            <a:r>
              <a:rPr sz="2025" spc="-4" dirty="0">
                <a:latin typeface="Arial Narrow"/>
                <a:cs typeface="Arial Narrow"/>
              </a:rPr>
              <a:t>MOON ENABLES SCIENTIFIC</a:t>
            </a:r>
            <a:r>
              <a:rPr sz="2025" spc="-19" dirty="0">
                <a:latin typeface="Arial Narrow"/>
                <a:cs typeface="Arial Narrow"/>
              </a:rPr>
              <a:t> </a:t>
            </a:r>
            <a:r>
              <a:rPr sz="2025" spc="-11" dirty="0">
                <a:latin typeface="Arial Narrow"/>
                <a:cs typeface="Arial Narrow"/>
              </a:rPr>
              <a:t>EXPLORATION</a:t>
            </a:r>
            <a:endParaRPr sz="2025" dirty="0">
              <a:latin typeface="Arial Narrow"/>
              <a:cs typeface="Arial Narrow"/>
            </a:endParaRPr>
          </a:p>
        </p:txBody>
      </p:sp>
      <p:sp>
        <p:nvSpPr>
          <p:cNvPr id="3" name="object 3"/>
          <p:cNvSpPr txBox="1"/>
          <p:nvPr/>
        </p:nvSpPr>
        <p:spPr>
          <a:xfrm>
            <a:off x="2800541" y="3779546"/>
            <a:ext cx="3132296" cy="2156840"/>
          </a:xfrm>
          <a:prstGeom prst="rect">
            <a:avLst/>
          </a:prstGeom>
        </p:spPr>
        <p:txBody>
          <a:bodyPr vert="horz" wrap="square" lIns="0" tIns="10001" rIns="0" bIns="0" rtlCol="0">
            <a:spAutoFit/>
          </a:bodyPr>
          <a:lstStyle/>
          <a:p>
            <a:pPr marL="9525">
              <a:spcBef>
                <a:spcPts val="79"/>
              </a:spcBef>
            </a:pPr>
            <a:r>
              <a:rPr sz="1500" b="1" dirty="0">
                <a:solidFill>
                  <a:srgbClr val="8BBEDB"/>
                </a:solidFill>
                <a:latin typeface="Arial"/>
                <a:cs typeface="Arial"/>
              </a:rPr>
              <a:t>A</a:t>
            </a:r>
            <a:r>
              <a:rPr sz="1500" b="1" spc="-68" dirty="0">
                <a:solidFill>
                  <a:srgbClr val="8BBEDB"/>
                </a:solidFill>
                <a:latin typeface="Arial"/>
                <a:cs typeface="Arial"/>
              </a:rPr>
              <a:t> </a:t>
            </a:r>
            <a:r>
              <a:rPr sz="1500" b="1" dirty="0">
                <a:solidFill>
                  <a:srgbClr val="8BBEDB"/>
                </a:solidFill>
                <a:latin typeface="Arial"/>
                <a:cs typeface="Arial"/>
              </a:rPr>
              <a:t>CORNERSTONE</a:t>
            </a:r>
            <a:endParaRPr sz="1500" dirty="0">
              <a:latin typeface="Arial"/>
              <a:cs typeface="Arial"/>
            </a:endParaRPr>
          </a:p>
          <a:p>
            <a:pPr marL="9525" marR="576739">
              <a:spcBef>
                <a:spcPts val="4"/>
              </a:spcBef>
            </a:pPr>
            <a:r>
              <a:rPr sz="1500" dirty="0">
                <a:solidFill>
                  <a:srgbClr val="E9D3C4"/>
                </a:solidFill>
                <a:latin typeface="Arial"/>
                <a:cs typeface="Arial"/>
              </a:rPr>
              <a:t>For Solar System science</a:t>
            </a:r>
            <a:r>
              <a:rPr sz="1500" spc="-94" dirty="0">
                <a:solidFill>
                  <a:srgbClr val="E9D3C4"/>
                </a:solidFill>
                <a:latin typeface="Arial"/>
                <a:cs typeface="Arial"/>
              </a:rPr>
              <a:t> </a:t>
            </a:r>
            <a:r>
              <a:rPr sz="1500" dirty="0">
                <a:solidFill>
                  <a:srgbClr val="E9D3C4"/>
                </a:solidFill>
                <a:latin typeface="Arial"/>
                <a:cs typeface="Arial"/>
              </a:rPr>
              <a:t>and  exoplanet</a:t>
            </a:r>
            <a:r>
              <a:rPr sz="1500" spc="-19" dirty="0">
                <a:solidFill>
                  <a:srgbClr val="E9D3C4"/>
                </a:solidFill>
                <a:latin typeface="Arial"/>
                <a:cs typeface="Arial"/>
              </a:rPr>
              <a:t> </a:t>
            </a:r>
            <a:r>
              <a:rPr sz="1500" dirty="0">
                <a:solidFill>
                  <a:srgbClr val="E9D3C4"/>
                </a:solidFill>
                <a:latin typeface="Arial"/>
                <a:cs typeface="Arial"/>
              </a:rPr>
              <a:t>studies</a:t>
            </a:r>
            <a:endParaRPr sz="1500" dirty="0">
              <a:latin typeface="Arial"/>
              <a:cs typeface="Arial"/>
            </a:endParaRPr>
          </a:p>
          <a:p>
            <a:pPr>
              <a:spcBef>
                <a:spcPts val="4"/>
              </a:spcBef>
            </a:pPr>
            <a:endParaRPr sz="1950" dirty="0">
              <a:latin typeface="Arial"/>
              <a:cs typeface="Arial"/>
            </a:endParaRPr>
          </a:p>
          <a:p>
            <a:pPr marL="9525">
              <a:spcBef>
                <a:spcPts val="4"/>
              </a:spcBef>
            </a:pPr>
            <a:r>
              <a:rPr sz="1500" b="1" dirty="0">
                <a:solidFill>
                  <a:srgbClr val="8BBEDB"/>
                </a:solidFill>
                <a:latin typeface="Arial"/>
                <a:cs typeface="Arial"/>
              </a:rPr>
              <a:t>A TRAINING</a:t>
            </a:r>
            <a:r>
              <a:rPr sz="1500" b="1" spc="-79" dirty="0">
                <a:solidFill>
                  <a:srgbClr val="8BBEDB"/>
                </a:solidFill>
                <a:latin typeface="Arial"/>
                <a:cs typeface="Arial"/>
              </a:rPr>
              <a:t> </a:t>
            </a:r>
            <a:r>
              <a:rPr sz="1500" b="1" spc="4" dirty="0">
                <a:solidFill>
                  <a:srgbClr val="8BBEDB"/>
                </a:solidFill>
                <a:latin typeface="Arial"/>
                <a:cs typeface="Arial"/>
              </a:rPr>
              <a:t>GROUND</a:t>
            </a:r>
            <a:endParaRPr sz="1500" dirty="0">
              <a:latin typeface="Arial"/>
              <a:cs typeface="Arial"/>
            </a:endParaRPr>
          </a:p>
          <a:p>
            <a:pPr marL="9525" marR="3810"/>
            <a:r>
              <a:rPr sz="1500" spc="-83" dirty="0">
                <a:solidFill>
                  <a:srgbClr val="E9D3C4"/>
                </a:solidFill>
                <a:latin typeface="Arial"/>
                <a:cs typeface="Arial"/>
              </a:rPr>
              <a:t>To </a:t>
            </a:r>
            <a:r>
              <a:rPr sz="1500" dirty="0">
                <a:solidFill>
                  <a:srgbClr val="E9D3C4"/>
                </a:solidFill>
                <a:latin typeface="Arial"/>
                <a:cs typeface="Arial"/>
              </a:rPr>
              <a:t>learn how to conduct scientific  exploration from a planetary surface,  working synergistically with crew</a:t>
            </a:r>
            <a:r>
              <a:rPr sz="1500" spc="-98" dirty="0">
                <a:solidFill>
                  <a:srgbClr val="E9D3C4"/>
                </a:solidFill>
                <a:latin typeface="Arial"/>
                <a:cs typeface="Arial"/>
              </a:rPr>
              <a:t> </a:t>
            </a:r>
            <a:r>
              <a:rPr sz="1500" dirty="0">
                <a:solidFill>
                  <a:srgbClr val="E9D3C4"/>
                </a:solidFill>
                <a:latin typeface="Arial"/>
                <a:cs typeface="Arial"/>
              </a:rPr>
              <a:t>and  robotic</a:t>
            </a:r>
            <a:r>
              <a:rPr sz="1500" spc="-23" dirty="0">
                <a:solidFill>
                  <a:srgbClr val="E9D3C4"/>
                </a:solidFill>
                <a:latin typeface="Arial"/>
                <a:cs typeface="Arial"/>
              </a:rPr>
              <a:t> </a:t>
            </a:r>
            <a:r>
              <a:rPr sz="1500" dirty="0">
                <a:solidFill>
                  <a:srgbClr val="E9D3C4"/>
                </a:solidFill>
                <a:latin typeface="Arial"/>
                <a:cs typeface="Arial"/>
              </a:rPr>
              <a:t>explorers</a:t>
            </a:r>
            <a:endParaRPr sz="1500" dirty="0">
              <a:latin typeface="Arial"/>
              <a:cs typeface="Arial"/>
            </a:endParaRPr>
          </a:p>
        </p:txBody>
      </p:sp>
      <p:sp>
        <p:nvSpPr>
          <p:cNvPr id="4" name="object 4"/>
          <p:cNvSpPr txBox="1"/>
          <p:nvPr/>
        </p:nvSpPr>
        <p:spPr>
          <a:xfrm>
            <a:off x="6812948" y="3791204"/>
            <a:ext cx="3023711" cy="2156840"/>
          </a:xfrm>
          <a:prstGeom prst="rect">
            <a:avLst/>
          </a:prstGeom>
        </p:spPr>
        <p:txBody>
          <a:bodyPr vert="horz" wrap="square" lIns="0" tIns="10001" rIns="0" bIns="0" rtlCol="0">
            <a:spAutoFit/>
          </a:bodyPr>
          <a:lstStyle/>
          <a:p>
            <a:pPr marL="9525">
              <a:spcBef>
                <a:spcPts val="79"/>
              </a:spcBef>
            </a:pPr>
            <a:r>
              <a:rPr sz="1500" b="1" dirty="0">
                <a:solidFill>
                  <a:srgbClr val="8BBEDB"/>
                </a:solidFill>
                <a:latin typeface="Arial"/>
                <a:cs typeface="Arial"/>
              </a:rPr>
              <a:t>A </a:t>
            </a:r>
            <a:r>
              <a:rPr sz="1500" b="1" spc="-11" dirty="0">
                <a:solidFill>
                  <a:srgbClr val="8BBEDB"/>
                </a:solidFill>
                <a:latin typeface="Arial"/>
                <a:cs typeface="Arial"/>
              </a:rPr>
              <a:t>NATURAL</a:t>
            </a:r>
            <a:r>
              <a:rPr sz="1500" b="1" spc="-113" dirty="0">
                <a:solidFill>
                  <a:srgbClr val="8BBEDB"/>
                </a:solidFill>
                <a:latin typeface="Arial"/>
                <a:cs typeface="Arial"/>
              </a:rPr>
              <a:t> </a:t>
            </a:r>
            <a:r>
              <a:rPr sz="1500" b="1" spc="-19" dirty="0">
                <a:solidFill>
                  <a:srgbClr val="8BBEDB"/>
                </a:solidFill>
                <a:latin typeface="Arial"/>
                <a:cs typeface="Arial"/>
              </a:rPr>
              <a:t>LABORATORY</a:t>
            </a:r>
            <a:endParaRPr sz="1500">
              <a:latin typeface="Arial"/>
              <a:cs typeface="Arial"/>
            </a:endParaRPr>
          </a:p>
          <a:p>
            <a:pPr marL="9525" marR="540544"/>
            <a:r>
              <a:rPr sz="1500" spc="-83" dirty="0">
                <a:solidFill>
                  <a:srgbClr val="F7E1D0"/>
                </a:solidFill>
                <a:latin typeface="Arial"/>
                <a:cs typeface="Arial"/>
              </a:rPr>
              <a:t>To </a:t>
            </a:r>
            <a:r>
              <a:rPr sz="1500" dirty="0">
                <a:solidFill>
                  <a:srgbClr val="F7E1D0"/>
                </a:solidFill>
                <a:latin typeface="Arial"/>
                <a:cs typeface="Arial"/>
              </a:rPr>
              <a:t>study planetary processes  and</a:t>
            </a:r>
            <a:r>
              <a:rPr sz="1500" spc="-15" dirty="0">
                <a:solidFill>
                  <a:srgbClr val="F7E1D0"/>
                </a:solidFill>
                <a:latin typeface="Arial"/>
                <a:cs typeface="Arial"/>
              </a:rPr>
              <a:t> </a:t>
            </a:r>
            <a:r>
              <a:rPr sz="1500" dirty="0">
                <a:solidFill>
                  <a:srgbClr val="F7E1D0"/>
                </a:solidFill>
                <a:latin typeface="Arial"/>
                <a:cs typeface="Arial"/>
              </a:rPr>
              <a:t>evolution</a:t>
            </a:r>
            <a:endParaRPr sz="1500">
              <a:latin typeface="Arial"/>
              <a:cs typeface="Arial"/>
            </a:endParaRPr>
          </a:p>
          <a:p>
            <a:pPr>
              <a:spcBef>
                <a:spcPts val="8"/>
              </a:spcBef>
            </a:pPr>
            <a:endParaRPr sz="1950">
              <a:latin typeface="Arial"/>
              <a:cs typeface="Arial"/>
            </a:endParaRPr>
          </a:p>
          <a:p>
            <a:pPr marL="9525"/>
            <a:r>
              <a:rPr sz="1500" b="1" spc="4" dirty="0">
                <a:solidFill>
                  <a:srgbClr val="8BBEDB"/>
                </a:solidFill>
                <a:latin typeface="Arial"/>
                <a:cs typeface="Arial"/>
              </a:rPr>
              <a:t>AN</a:t>
            </a:r>
            <a:r>
              <a:rPr sz="1500" b="1" spc="-15" dirty="0">
                <a:solidFill>
                  <a:srgbClr val="8BBEDB"/>
                </a:solidFill>
                <a:latin typeface="Arial"/>
                <a:cs typeface="Arial"/>
              </a:rPr>
              <a:t> </a:t>
            </a:r>
            <a:r>
              <a:rPr sz="1500" b="1" dirty="0">
                <a:solidFill>
                  <a:srgbClr val="8BBEDB"/>
                </a:solidFill>
                <a:latin typeface="Arial"/>
                <a:cs typeface="Arial"/>
              </a:rPr>
              <a:t>OPPORTUNITY</a:t>
            </a:r>
            <a:endParaRPr sz="1500">
              <a:latin typeface="Arial"/>
              <a:cs typeface="Arial"/>
            </a:endParaRPr>
          </a:p>
          <a:p>
            <a:pPr marL="9525" marR="3810"/>
            <a:r>
              <a:rPr sz="1500" spc="-83" dirty="0">
                <a:solidFill>
                  <a:srgbClr val="E9D3C4"/>
                </a:solidFill>
                <a:latin typeface="Arial"/>
                <a:cs typeface="Arial"/>
              </a:rPr>
              <a:t>To </a:t>
            </a:r>
            <a:r>
              <a:rPr sz="1500" dirty="0">
                <a:solidFill>
                  <a:srgbClr val="E9D3C4"/>
                </a:solidFill>
                <a:latin typeface="Arial"/>
                <a:cs typeface="Arial"/>
              </a:rPr>
              <a:t>use infrastructure and resources  associated with human exploration  to leverage support for</a:t>
            </a:r>
            <a:r>
              <a:rPr sz="1500" spc="-109" dirty="0">
                <a:solidFill>
                  <a:srgbClr val="E9D3C4"/>
                </a:solidFill>
                <a:latin typeface="Arial"/>
                <a:cs typeface="Arial"/>
              </a:rPr>
              <a:t> </a:t>
            </a:r>
            <a:r>
              <a:rPr sz="1500" dirty="0">
                <a:solidFill>
                  <a:srgbClr val="E9D3C4"/>
                </a:solidFill>
                <a:latin typeface="Arial"/>
                <a:cs typeface="Arial"/>
              </a:rPr>
              <a:t>autonomous  scientific</a:t>
            </a:r>
            <a:r>
              <a:rPr sz="1500" spc="-23" dirty="0">
                <a:solidFill>
                  <a:srgbClr val="E9D3C4"/>
                </a:solidFill>
                <a:latin typeface="Arial"/>
                <a:cs typeface="Arial"/>
              </a:rPr>
              <a:t> </a:t>
            </a:r>
            <a:r>
              <a:rPr sz="1500" dirty="0">
                <a:solidFill>
                  <a:srgbClr val="E9D3C4"/>
                </a:solidFill>
                <a:latin typeface="Arial"/>
                <a:cs typeface="Arial"/>
              </a:rPr>
              <a:t>investigations</a:t>
            </a:r>
            <a:endParaRPr sz="1500">
              <a:latin typeface="Arial"/>
              <a:cs typeface="Arial"/>
            </a:endParaRPr>
          </a:p>
        </p:txBody>
      </p:sp>
      <p:pic>
        <p:nvPicPr>
          <p:cNvPr id="7" name="Picture 6">
            <a:extLst>
              <a:ext uri="{FF2B5EF4-FFF2-40B4-BE49-F238E27FC236}">
                <a16:creationId xmlns:a16="http://schemas.microsoft.com/office/drawing/2014/main" id="{BB072759-632F-154F-9AE7-73B4F8008505}"/>
              </a:ext>
            </a:extLst>
          </p:cNvPr>
          <p:cNvPicPr>
            <a:picLocks noChangeAspect="1"/>
          </p:cNvPicPr>
          <p:nvPr/>
        </p:nvPicPr>
        <p:blipFill>
          <a:blip r:embed="rId3"/>
          <a:stretch>
            <a:fillRect/>
          </a:stretch>
        </p:blipFill>
        <p:spPr>
          <a:xfrm>
            <a:off x="5108652" y="1394956"/>
            <a:ext cx="1648370" cy="1515437"/>
          </a:xfrm>
          <a:prstGeom prst="rect">
            <a:avLst/>
          </a:prstGeom>
        </p:spPr>
      </p:pic>
      <p:sp>
        <p:nvSpPr>
          <p:cNvPr id="10" name="Footer Placeholder 9">
            <a:extLst>
              <a:ext uri="{FF2B5EF4-FFF2-40B4-BE49-F238E27FC236}">
                <a16:creationId xmlns:a16="http://schemas.microsoft.com/office/drawing/2014/main" id="{08FAC4D3-1316-5344-8D6C-5B6C8A492FBE}"/>
              </a:ext>
            </a:extLst>
          </p:cNvPr>
          <p:cNvSpPr>
            <a:spLocks noGrp="1"/>
          </p:cNvSpPr>
          <p:nvPr>
            <p:ph type="ftr" sz="quarter" idx="11"/>
          </p:nvPr>
        </p:nvSpPr>
        <p:spPr/>
        <p:txBody>
          <a:bodyPr/>
          <a:lstStyle/>
          <a:p>
            <a:r>
              <a:rPr lang="en-US" dirty="0"/>
              <a:t>R. Weber: Artemis III SDT Report Briefing</a:t>
            </a:r>
          </a:p>
        </p:txBody>
      </p:sp>
      <p:sp>
        <p:nvSpPr>
          <p:cNvPr id="11" name="Slide Number Placeholder 10">
            <a:extLst>
              <a:ext uri="{FF2B5EF4-FFF2-40B4-BE49-F238E27FC236}">
                <a16:creationId xmlns:a16="http://schemas.microsoft.com/office/drawing/2014/main" id="{43A3D09A-8960-0A40-AA0D-0092582FEF1B}"/>
              </a:ext>
            </a:extLst>
          </p:cNvPr>
          <p:cNvSpPr>
            <a:spLocks noGrp="1"/>
          </p:cNvSpPr>
          <p:nvPr>
            <p:ph type="sldNum" sz="quarter" idx="12"/>
          </p:nvPr>
        </p:nvSpPr>
        <p:spPr/>
        <p:txBody>
          <a:bodyPr/>
          <a:lstStyle/>
          <a:p>
            <a:fld id="{7E562975-ADD6-9C49-BD4D-7AB46A231056}" type="slidenum">
              <a:rPr lang="en-US" smtClean="0"/>
              <a:t>2</a:t>
            </a:fld>
            <a:endParaRPr lang="en-US"/>
          </a:p>
        </p:txBody>
      </p:sp>
      <p:sp>
        <p:nvSpPr>
          <p:cNvPr id="13" name="Date Placeholder 12">
            <a:extLst>
              <a:ext uri="{FF2B5EF4-FFF2-40B4-BE49-F238E27FC236}">
                <a16:creationId xmlns:a16="http://schemas.microsoft.com/office/drawing/2014/main" id="{13401AEE-A3DB-2E4A-A14E-0B5DB7DCFA86}"/>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139979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8ED"/>
                </a:solidFill>
                <a:effectLst/>
              </a:rPr>
              <a:t>Report recommendations: Landing site considerations</a:t>
            </a:r>
          </a:p>
        </p:txBody>
      </p:sp>
      <p:sp>
        <p:nvSpPr>
          <p:cNvPr id="6" name="Content Placeholder 5">
            <a:extLst>
              <a:ext uri="{FF2B5EF4-FFF2-40B4-BE49-F238E27FC236}">
                <a16:creationId xmlns:a16="http://schemas.microsoft.com/office/drawing/2014/main" id="{41F60308-7FCD-9642-B833-DF722AD2DC67}"/>
              </a:ext>
            </a:extLst>
          </p:cNvPr>
          <p:cNvSpPr>
            <a:spLocks noGrp="1"/>
          </p:cNvSpPr>
          <p:nvPr>
            <p:ph idx="1"/>
          </p:nvPr>
        </p:nvSpPr>
        <p:spPr>
          <a:xfrm>
            <a:off x="307701" y="2070050"/>
            <a:ext cx="11588207" cy="1358950"/>
          </a:xfrm>
        </p:spPr>
        <p:txBody>
          <a:bodyPr>
            <a:noAutofit/>
          </a:bodyPr>
          <a:lstStyle/>
          <a:p>
            <a:pPr marL="0" indent="0">
              <a:spcBef>
                <a:spcPts val="0"/>
              </a:spcBef>
              <a:spcAft>
                <a:spcPts val="1200"/>
              </a:spcAft>
              <a:buNone/>
            </a:pPr>
            <a:r>
              <a:rPr lang="en-US" dirty="0"/>
              <a:t>The scientific return of the Artemis III mission will be intrinsically linked to the Artemis III landing site. </a:t>
            </a:r>
          </a:p>
          <a:p>
            <a:pPr marL="0" indent="0">
              <a:spcBef>
                <a:spcPts val="0"/>
              </a:spcBef>
              <a:spcAft>
                <a:spcPts val="1200"/>
              </a:spcAft>
              <a:buNone/>
            </a:pPr>
            <a:r>
              <a:rPr lang="en-US" dirty="0"/>
              <a:t>The SDT suggested the following factors be considered in the Artemis III site selection process in order to fully inform the ultimate selection of the Artemis III landing site, in addition to other physiographic parameters such as block abundance, crater frequency, and slope: </a:t>
            </a:r>
          </a:p>
        </p:txBody>
      </p:sp>
      <p:sp>
        <p:nvSpPr>
          <p:cNvPr id="7" name="Footer Placeholder 6">
            <a:extLst>
              <a:ext uri="{FF2B5EF4-FFF2-40B4-BE49-F238E27FC236}">
                <a16:creationId xmlns:a16="http://schemas.microsoft.com/office/drawing/2014/main" id="{BE61188A-2ED3-D841-A81A-85F0F29BFFCE}"/>
              </a:ext>
            </a:extLst>
          </p:cNvPr>
          <p:cNvSpPr>
            <a:spLocks noGrp="1"/>
          </p:cNvSpPr>
          <p:nvPr>
            <p:ph type="ftr" sz="quarter" idx="11"/>
          </p:nvPr>
        </p:nvSpPr>
        <p:spPr/>
        <p:txBody>
          <a:bodyPr/>
          <a:lstStyle/>
          <a:p>
            <a:r>
              <a:rPr lang="en-US" dirty="0"/>
              <a:t>R. Weber: Artemis III SDT Report Briefing</a:t>
            </a:r>
          </a:p>
        </p:txBody>
      </p:sp>
      <p:sp>
        <p:nvSpPr>
          <p:cNvPr id="8" name="Slide Number Placeholder 7">
            <a:extLst>
              <a:ext uri="{FF2B5EF4-FFF2-40B4-BE49-F238E27FC236}">
                <a16:creationId xmlns:a16="http://schemas.microsoft.com/office/drawing/2014/main" id="{97A5F20A-4EBE-6A4F-AC46-AC5D6B46370F}"/>
              </a:ext>
            </a:extLst>
          </p:cNvPr>
          <p:cNvSpPr>
            <a:spLocks noGrp="1"/>
          </p:cNvSpPr>
          <p:nvPr>
            <p:ph type="sldNum" sz="quarter" idx="12"/>
          </p:nvPr>
        </p:nvSpPr>
        <p:spPr/>
        <p:txBody>
          <a:bodyPr/>
          <a:lstStyle/>
          <a:p>
            <a:fld id="{F0E796A9-ECD2-8441-A0A4-A48E6B182B42}" type="slidenum">
              <a:rPr lang="en-US" smtClean="0"/>
              <a:pPr/>
              <a:t>20</a:t>
            </a:fld>
            <a:endParaRPr lang="en-US" dirty="0"/>
          </a:p>
        </p:txBody>
      </p:sp>
      <p:sp>
        <p:nvSpPr>
          <p:cNvPr id="2" name="TextBox 1">
            <a:extLst>
              <a:ext uri="{FF2B5EF4-FFF2-40B4-BE49-F238E27FC236}">
                <a16:creationId xmlns:a16="http://schemas.microsoft.com/office/drawing/2014/main" id="{019A75AB-D778-DC41-9F0E-C62F0E898D7A}"/>
              </a:ext>
            </a:extLst>
          </p:cNvPr>
          <p:cNvSpPr txBox="1"/>
          <p:nvPr/>
        </p:nvSpPr>
        <p:spPr>
          <a:xfrm>
            <a:off x="554182" y="3574473"/>
            <a:ext cx="11341726" cy="2714296"/>
          </a:xfrm>
          <a:prstGeom prst="rect">
            <a:avLst/>
          </a:prstGeom>
          <a:noFill/>
        </p:spPr>
        <p:txBody>
          <a:bodyPr wrap="square" numCol="2" spcCol="182880" rtlCol="0">
            <a:noAutofit/>
          </a:bodyPr>
          <a:lstStyle/>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Sufficient illumination for long-duration solar power stations to enable long-lived surface experiments (if solar power is used); </a:t>
            </a:r>
          </a:p>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Availability of a range of sizes of craters for radial traverses and sampling, which will inform our understanding of the impact process;</a:t>
            </a:r>
          </a:p>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Comprehensive sampling which will inform our understanding of the complex geology of the landing site and its link to both surface and internal processes; </a:t>
            </a:r>
            <a:endParaRPr lang="en-US" dirty="0"/>
          </a:p>
        </p:txBody>
      </p:sp>
      <p:pic>
        <p:nvPicPr>
          <p:cNvPr id="9" name="Picture 8">
            <a:extLst>
              <a:ext uri="{FF2B5EF4-FFF2-40B4-BE49-F238E27FC236}">
                <a16:creationId xmlns:a16="http://schemas.microsoft.com/office/drawing/2014/main" id="{9E0F1C75-2E16-0D40-AEDF-51083F0FDD68}"/>
              </a:ext>
            </a:extLst>
          </p:cNvPr>
          <p:cNvPicPr>
            <a:picLocks noChangeAspect="1"/>
          </p:cNvPicPr>
          <p:nvPr/>
        </p:nvPicPr>
        <p:blipFill>
          <a:blip r:embed="rId3"/>
          <a:stretch>
            <a:fillRect/>
          </a:stretch>
        </p:blipFill>
        <p:spPr>
          <a:xfrm>
            <a:off x="6524835" y="3283527"/>
            <a:ext cx="4439942" cy="3072823"/>
          </a:xfrm>
          <a:prstGeom prst="rect">
            <a:avLst/>
          </a:prstGeom>
          <a:ln>
            <a:solidFill>
              <a:srgbClr val="FFF9E7"/>
            </a:solidFill>
          </a:ln>
        </p:spPr>
      </p:pic>
      <p:pic>
        <p:nvPicPr>
          <p:cNvPr id="11" name="Picture 10">
            <a:extLst>
              <a:ext uri="{FF2B5EF4-FFF2-40B4-BE49-F238E27FC236}">
                <a16:creationId xmlns:a16="http://schemas.microsoft.com/office/drawing/2014/main" id="{6F4838FB-084B-1B43-8E3F-D58338661C6A}"/>
              </a:ext>
            </a:extLst>
          </p:cNvPr>
          <p:cNvPicPr>
            <a:picLocks noChangeAspect="1"/>
          </p:cNvPicPr>
          <p:nvPr/>
        </p:nvPicPr>
        <p:blipFill rotWithShape="1">
          <a:blip r:embed="rId4"/>
          <a:srcRect r="19057"/>
          <a:stretch/>
        </p:blipFill>
        <p:spPr>
          <a:xfrm>
            <a:off x="6524836" y="3283527"/>
            <a:ext cx="4439942" cy="3085482"/>
          </a:xfrm>
          <a:prstGeom prst="rect">
            <a:avLst/>
          </a:prstGeom>
          <a:ln>
            <a:solidFill>
              <a:srgbClr val="FFF9E7"/>
            </a:solidFill>
          </a:ln>
        </p:spPr>
      </p:pic>
      <p:pic>
        <p:nvPicPr>
          <p:cNvPr id="13" name="Picture 12">
            <a:extLst>
              <a:ext uri="{FF2B5EF4-FFF2-40B4-BE49-F238E27FC236}">
                <a16:creationId xmlns:a16="http://schemas.microsoft.com/office/drawing/2014/main" id="{A1C25ECD-C846-A44D-A579-E3BAFC25AFEE}"/>
              </a:ext>
            </a:extLst>
          </p:cNvPr>
          <p:cNvPicPr>
            <a:picLocks noChangeAspect="1"/>
          </p:cNvPicPr>
          <p:nvPr/>
        </p:nvPicPr>
        <p:blipFill rotWithShape="1">
          <a:blip r:embed="rId5"/>
          <a:srcRect l="3220" r="2907"/>
          <a:stretch/>
        </p:blipFill>
        <p:spPr>
          <a:xfrm>
            <a:off x="6524834" y="3283527"/>
            <a:ext cx="4407621" cy="3085482"/>
          </a:xfrm>
          <a:prstGeom prst="rect">
            <a:avLst/>
          </a:prstGeom>
        </p:spPr>
      </p:pic>
      <p:sp>
        <p:nvSpPr>
          <p:cNvPr id="10" name="Date Placeholder 9">
            <a:extLst>
              <a:ext uri="{FF2B5EF4-FFF2-40B4-BE49-F238E27FC236}">
                <a16:creationId xmlns:a16="http://schemas.microsoft.com/office/drawing/2014/main" id="{27690417-8067-D94E-B9FB-62B34739E3F4}"/>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425612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8ED"/>
                </a:solidFill>
                <a:effectLst/>
              </a:rPr>
              <a:t>Report recommendations: Landing site considerations</a:t>
            </a:r>
          </a:p>
        </p:txBody>
      </p:sp>
      <p:sp>
        <p:nvSpPr>
          <p:cNvPr id="6" name="Content Placeholder 5">
            <a:extLst>
              <a:ext uri="{FF2B5EF4-FFF2-40B4-BE49-F238E27FC236}">
                <a16:creationId xmlns:a16="http://schemas.microsoft.com/office/drawing/2014/main" id="{41F60308-7FCD-9642-B833-DF722AD2DC67}"/>
              </a:ext>
            </a:extLst>
          </p:cNvPr>
          <p:cNvSpPr>
            <a:spLocks noGrp="1"/>
          </p:cNvSpPr>
          <p:nvPr>
            <p:ph idx="1"/>
          </p:nvPr>
        </p:nvSpPr>
        <p:spPr>
          <a:xfrm>
            <a:off x="307701" y="2070050"/>
            <a:ext cx="11588207" cy="1358950"/>
          </a:xfrm>
        </p:spPr>
        <p:txBody>
          <a:bodyPr>
            <a:noAutofit/>
          </a:bodyPr>
          <a:lstStyle/>
          <a:p>
            <a:pPr marL="0" indent="0">
              <a:spcBef>
                <a:spcPts val="0"/>
              </a:spcBef>
              <a:spcAft>
                <a:spcPts val="1200"/>
              </a:spcAft>
              <a:buNone/>
            </a:pPr>
            <a:r>
              <a:rPr lang="en-US" dirty="0"/>
              <a:t>The scientific return of the Artemis III mission will be intrinsically linked to the Artemis III landing site. </a:t>
            </a:r>
          </a:p>
          <a:p>
            <a:pPr marL="0" indent="0">
              <a:spcBef>
                <a:spcPts val="0"/>
              </a:spcBef>
              <a:spcAft>
                <a:spcPts val="1200"/>
              </a:spcAft>
              <a:buNone/>
            </a:pPr>
            <a:r>
              <a:rPr lang="en-US" dirty="0"/>
              <a:t>The SDT suggested the following factors be considered in the Artemis III site selection process in order to fully inform the ultimate selection of the Artemis III landing site, in addition to other physiographic parameters such as block abundance, crater frequency, and slope: </a:t>
            </a:r>
          </a:p>
        </p:txBody>
      </p:sp>
      <p:sp>
        <p:nvSpPr>
          <p:cNvPr id="7" name="Footer Placeholder 6">
            <a:extLst>
              <a:ext uri="{FF2B5EF4-FFF2-40B4-BE49-F238E27FC236}">
                <a16:creationId xmlns:a16="http://schemas.microsoft.com/office/drawing/2014/main" id="{BE61188A-2ED3-D841-A81A-85F0F29BFFCE}"/>
              </a:ext>
            </a:extLst>
          </p:cNvPr>
          <p:cNvSpPr>
            <a:spLocks noGrp="1"/>
          </p:cNvSpPr>
          <p:nvPr>
            <p:ph type="ftr" sz="quarter" idx="11"/>
          </p:nvPr>
        </p:nvSpPr>
        <p:spPr/>
        <p:txBody>
          <a:bodyPr/>
          <a:lstStyle/>
          <a:p>
            <a:r>
              <a:rPr lang="en-US" dirty="0"/>
              <a:t>R. Weber: Artemis III SDT Report Briefing</a:t>
            </a:r>
          </a:p>
        </p:txBody>
      </p:sp>
      <p:sp>
        <p:nvSpPr>
          <p:cNvPr id="8" name="Slide Number Placeholder 7">
            <a:extLst>
              <a:ext uri="{FF2B5EF4-FFF2-40B4-BE49-F238E27FC236}">
                <a16:creationId xmlns:a16="http://schemas.microsoft.com/office/drawing/2014/main" id="{97A5F20A-4EBE-6A4F-AC46-AC5D6B46370F}"/>
              </a:ext>
            </a:extLst>
          </p:cNvPr>
          <p:cNvSpPr>
            <a:spLocks noGrp="1"/>
          </p:cNvSpPr>
          <p:nvPr>
            <p:ph type="sldNum" sz="quarter" idx="12"/>
          </p:nvPr>
        </p:nvSpPr>
        <p:spPr/>
        <p:txBody>
          <a:bodyPr/>
          <a:lstStyle/>
          <a:p>
            <a:fld id="{F0E796A9-ECD2-8441-A0A4-A48E6B182B42}" type="slidenum">
              <a:rPr lang="en-US" smtClean="0"/>
              <a:pPr/>
              <a:t>21</a:t>
            </a:fld>
            <a:endParaRPr lang="en-US" dirty="0"/>
          </a:p>
        </p:txBody>
      </p:sp>
      <p:sp>
        <p:nvSpPr>
          <p:cNvPr id="2" name="TextBox 1">
            <a:extLst>
              <a:ext uri="{FF2B5EF4-FFF2-40B4-BE49-F238E27FC236}">
                <a16:creationId xmlns:a16="http://schemas.microsoft.com/office/drawing/2014/main" id="{019A75AB-D778-DC41-9F0E-C62F0E898D7A}"/>
              </a:ext>
            </a:extLst>
          </p:cNvPr>
          <p:cNvSpPr txBox="1"/>
          <p:nvPr/>
        </p:nvSpPr>
        <p:spPr>
          <a:xfrm>
            <a:off x="554182" y="3574473"/>
            <a:ext cx="11341726" cy="2714296"/>
          </a:xfrm>
          <a:prstGeom prst="rect">
            <a:avLst/>
          </a:prstGeom>
          <a:noFill/>
        </p:spPr>
        <p:txBody>
          <a:bodyPr wrap="square" numCol="2" spcCol="182880" rtlCol="0">
            <a:noAutofit/>
          </a:bodyPr>
          <a:lstStyle/>
          <a:p>
            <a:pPr marL="228600" lvl="0" indent="-228600">
              <a:spcAft>
                <a:spcPts val="600"/>
              </a:spcAft>
              <a:buFont typeface="Arial" panose="020B0604020202020204" pitchFamily="34" charset="0"/>
              <a:buChar char="•"/>
            </a:pPr>
            <a:endParaRPr lang="en-US" sz="1600" dirty="0">
              <a:solidFill>
                <a:srgbClr val="FFF8ED"/>
              </a:solidFill>
              <a:latin typeface="Arial" panose="020B0604020202020204" pitchFamily="34" charset="0"/>
              <a:cs typeface="Arial" panose="020B0604020202020204" pitchFamily="34" charset="0"/>
            </a:endParaRPr>
          </a:p>
          <a:p>
            <a:pPr marL="228600" lvl="0" indent="-228600">
              <a:spcAft>
                <a:spcPts val="600"/>
              </a:spcAft>
              <a:buFont typeface="Arial" panose="020B0604020202020204" pitchFamily="34" charset="0"/>
              <a:buChar char="•"/>
            </a:pPr>
            <a:endParaRPr lang="en-US" sz="1600" dirty="0">
              <a:solidFill>
                <a:srgbClr val="FFF8ED"/>
              </a:solidFill>
              <a:latin typeface="Arial" panose="020B0604020202020204" pitchFamily="34" charset="0"/>
              <a:cs typeface="Arial" panose="020B0604020202020204" pitchFamily="34" charset="0"/>
            </a:endParaRPr>
          </a:p>
          <a:p>
            <a:pPr marL="228600" lvl="0" indent="-228600">
              <a:spcAft>
                <a:spcPts val="600"/>
              </a:spcAft>
              <a:buFont typeface="Arial" panose="020B0604020202020204" pitchFamily="34" charset="0"/>
              <a:buChar char="•"/>
            </a:pPr>
            <a:endParaRPr lang="en-US" sz="1600" dirty="0">
              <a:solidFill>
                <a:srgbClr val="FFF8ED"/>
              </a:solidFill>
              <a:latin typeface="Arial" panose="020B0604020202020204" pitchFamily="34" charset="0"/>
              <a:cs typeface="Arial" panose="020B0604020202020204" pitchFamily="34" charset="0"/>
            </a:endParaRPr>
          </a:p>
          <a:p>
            <a:pPr marL="228600" lvl="0" indent="-228600">
              <a:spcAft>
                <a:spcPts val="600"/>
              </a:spcAft>
              <a:buFont typeface="Arial" panose="020B0604020202020204" pitchFamily="34" charset="0"/>
              <a:buChar char="•"/>
            </a:pPr>
            <a:endParaRPr lang="en-US" sz="1600" dirty="0">
              <a:solidFill>
                <a:srgbClr val="FFF8ED"/>
              </a:solidFill>
              <a:latin typeface="Arial" panose="020B0604020202020204" pitchFamily="34" charset="0"/>
              <a:cs typeface="Arial" panose="020B0604020202020204" pitchFamily="34" charset="0"/>
            </a:endParaRPr>
          </a:p>
          <a:p>
            <a:pPr marL="228600" lvl="0" indent="-228600">
              <a:spcAft>
                <a:spcPts val="600"/>
              </a:spcAft>
              <a:buFont typeface="Arial" panose="020B0604020202020204" pitchFamily="34" charset="0"/>
              <a:buChar char="•"/>
            </a:pPr>
            <a:endParaRPr lang="en-US" sz="1600" dirty="0">
              <a:solidFill>
                <a:srgbClr val="FFF8ED"/>
              </a:solidFill>
              <a:latin typeface="Arial" panose="020B0604020202020204" pitchFamily="34" charset="0"/>
              <a:cs typeface="Arial" panose="020B0604020202020204" pitchFamily="34" charset="0"/>
            </a:endParaRPr>
          </a:p>
          <a:p>
            <a:pPr marL="228600" lvl="0" indent="-228600">
              <a:spcAft>
                <a:spcPts val="600"/>
              </a:spcAft>
              <a:buFont typeface="Arial" panose="020B0604020202020204" pitchFamily="34" charset="0"/>
              <a:buChar char="•"/>
            </a:pPr>
            <a:endParaRPr lang="en-US" sz="1600" dirty="0">
              <a:solidFill>
                <a:srgbClr val="FFF8ED"/>
              </a:solidFill>
              <a:latin typeface="Arial" panose="020B0604020202020204" pitchFamily="34" charset="0"/>
              <a:cs typeface="Arial" panose="020B0604020202020204" pitchFamily="34" charset="0"/>
            </a:endParaRPr>
          </a:p>
          <a:p>
            <a:pPr marL="228600" lvl="0" indent="-228600">
              <a:spcAft>
                <a:spcPts val="600"/>
              </a:spcAft>
              <a:buFont typeface="Arial" panose="020B0604020202020204" pitchFamily="34" charset="0"/>
              <a:buChar char="•"/>
            </a:pPr>
            <a:endParaRPr lang="en-US" sz="1600" dirty="0">
              <a:solidFill>
                <a:srgbClr val="FFF8ED"/>
              </a:solidFill>
              <a:latin typeface="Arial" panose="020B0604020202020204" pitchFamily="34" charset="0"/>
              <a:cs typeface="Arial" panose="020B0604020202020204" pitchFamily="34" charset="0"/>
            </a:endParaRPr>
          </a:p>
          <a:p>
            <a:pPr marL="228600" lvl="0" indent="-228600">
              <a:spcAft>
                <a:spcPts val="600"/>
              </a:spcAft>
              <a:buFont typeface="Arial" panose="020B0604020202020204" pitchFamily="34" charset="0"/>
              <a:buChar char="•"/>
            </a:pPr>
            <a:endParaRPr lang="en-US" sz="1600" dirty="0">
              <a:solidFill>
                <a:srgbClr val="FFF8ED"/>
              </a:solidFill>
              <a:latin typeface="Arial" panose="020B0604020202020204" pitchFamily="34" charset="0"/>
              <a:cs typeface="Arial" panose="020B0604020202020204" pitchFamily="34" charset="0"/>
            </a:endParaRPr>
          </a:p>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Accessibility of larger blocks to enable sampling of large crater ejecta;</a:t>
            </a:r>
          </a:p>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Proximity and accessibility of mostly or permanently shadowed regions to understand volatile processes;</a:t>
            </a:r>
          </a:p>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Proximity to multiple geologic units of differing time-stratigraphic age; </a:t>
            </a:r>
          </a:p>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Proximity to geologic units that enable specific, high-priority investigations (SPA and PSRs) </a:t>
            </a:r>
            <a:endParaRPr lang="en-US" dirty="0"/>
          </a:p>
        </p:txBody>
      </p:sp>
      <p:pic>
        <p:nvPicPr>
          <p:cNvPr id="10" name="Picture 9">
            <a:extLst>
              <a:ext uri="{FF2B5EF4-FFF2-40B4-BE49-F238E27FC236}">
                <a16:creationId xmlns:a16="http://schemas.microsoft.com/office/drawing/2014/main" id="{DC0F389F-E1ED-CD42-A7E4-8B23FD43F1E4}"/>
              </a:ext>
            </a:extLst>
          </p:cNvPr>
          <p:cNvPicPr>
            <a:picLocks noChangeAspect="1"/>
          </p:cNvPicPr>
          <p:nvPr/>
        </p:nvPicPr>
        <p:blipFill rotWithShape="1">
          <a:blip r:embed="rId3"/>
          <a:srcRect l="7874" t="41707" r="30157" b="1"/>
          <a:stretch/>
        </p:blipFill>
        <p:spPr>
          <a:xfrm>
            <a:off x="886689" y="3574473"/>
            <a:ext cx="4793929" cy="2590386"/>
          </a:xfrm>
          <a:prstGeom prst="rect">
            <a:avLst/>
          </a:prstGeom>
          <a:ln>
            <a:solidFill>
              <a:srgbClr val="FFF9E7"/>
            </a:solidFill>
          </a:ln>
        </p:spPr>
      </p:pic>
      <p:pic>
        <p:nvPicPr>
          <p:cNvPr id="14" name="Picture 13">
            <a:extLst>
              <a:ext uri="{FF2B5EF4-FFF2-40B4-BE49-F238E27FC236}">
                <a16:creationId xmlns:a16="http://schemas.microsoft.com/office/drawing/2014/main" id="{2C07F6AA-23D8-1A4E-8D37-27BD6FC9B4BA}"/>
              </a:ext>
            </a:extLst>
          </p:cNvPr>
          <p:cNvPicPr>
            <a:picLocks noChangeAspect="1"/>
          </p:cNvPicPr>
          <p:nvPr/>
        </p:nvPicPr>
        <p:blipFill rotWithShape="1">
          <a:blip r:embed="rId4"/>
          <a:srcRect l="8947"/>
          <a:stretch/>
        </p:blipFill>
        <p:spPr>
          <a:xfrm>
            <a:off x="886688" y="3583369"/>
            <a:ext cx="4793929" cy="2581489"/>
          </a:xfrm>
          <a:prstGeom prst="rect">
            <a:avLst/>
          </a:prstGeom>
          <a:ln>
            <a:solidFill>
              <a:srgbClr val="FFF9E7"/>
            </a:solidFill>
          </a:ln>
        </p:spPr>
      </p:pic>
      <p:pic>
        <p:nvPicPr>
          <p:cNvPr id="16" name="Picture 15">
            <a:extLst>
              <a:ext uri="{FF2B5EF4-FFF2-40B4-BE49-F238E27FC236}">
                <a16:creationId xmlns:a16="http://schemas.microsoft.com/office/drawing/2014/main" id="{ABB0D989-3D3A-4C48-9400-1D349C281195}"/>
              </a:ext>
            </a:extLst>
          </p:cNvPr>
          <p:cNvPicPr>
            <a:picLocks noChangeAspect="1"/>
          </p:cNvPicPr>
          <p:nvPr/>
        </p:nvPicPr>
        <p:blipFill>
          <a:blip r:embed="rId5"/>
          <a:stretch>
            <a:fillRect/>
          </a:stretch>
        </p:blipFill>
        <p:spPr>
          <a:xfrm>
            <a:off x="886687" y="3552263"/>
            <a:ext cx="4793930" cy="2612595"/>
          </a:xfrm>
          <a:prstGeom prst="rect">
            <a:avLst/>
          </a:prstGeom>
          <a:ln>
            <a:solidFill>
              <a:srgbClr val="FFF9E7"/>
            </a:solidFill>
          </a:ln>
        </p:spPr>
      </p:pic>
      <p:sp>
        <p:nvSpPr>
          <p:cNvPr id="9" name="Date Placeholder 8">
            <a:extLst>
              <a:ext uri="{FF2B5EF4-FFF2-40B4-BE49-F238E27FC236}">
                <a16:creationId xmlns:a16="http://schemas.microsoft.com/office/drawing/2014/main" id="{FEF2599F-CC3C-6246-BDEA-B66034320681}"/>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323167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8ED"/>
                </a:solidFill>
                <a:effectLst/>
              </a:rPr>
              <a:t>Report recommendations: Landing site considerations</a:t>
            </a:r>
          </a:p>
        </p:txBody>
      </p:sp>
      <p:sp>
        <p:nvSpPr>
          <p:cNvPr id="6" name="Content Placeholder 5">
            <a:extLst>
              <a:ext uri="{FF2B5EF4-FFF2-40B4-BE49-F238E27FC236}">
                <a16:creationId xmlns:a16="http://schemas.microsoft.com/office/drawing/2014/main" id="{41F60308-7FCD-9642-B833-DF722AD2DC67}"/>
              </a:ext>
            </a:extLst>
          </p:cNvPr>
          <p:cNvSpPr>
            <a:spLocks noGrp="1"/>
          </p:cNvSpPr>
          <p:nvPr>
            <p:ph idx="1"/>
          </p:nvPr>
        </p:nvSpPr>
        <p:spPr>
          <a:xfrm>
            <a:off x="307701" y="2070050"/>
            <a:ext cx="11588207" cy="1358950"/>
          </a:xfrm>
        </p:spPr>
        <p:txBody>
          <a:bodyPr>
            <a:noAutofit/>
          </a:bodyPr>
          <a:lstStyle/>
          <a:p>
            <a:pPr marL="0" indent="0">
              <a:spcBef>
                <a:spcPts val="0"/>
              </a:spcBef>
              <a:spcAft>
                <a:spcPts val="1200"/>
              </a:spcAft>
              <a:buNone/>
            </a:pPr>
            <a:r>
              <a:rPr lang="en-US" dirty="0"/>
              <a:t>The scientific return of the Artemis III mission will be intrinsically linked to the Artemis III landing site. </a:t>
            </a:r>
          </a:p>
          <a:p>
            <a:pPr marL="0" indent="0">
              <a:spcBef>
                <a:spcPts val="0"/>
              </a:spcBef>
              <a:spcAft>
                <a:spcPts val="1200"/>
              </a:spcAft>
              <a:buNone/>
            </a:pPr>
            <a:r>
              <a:rPr lang="en-US" dirty="0"/>
              <a:t>The SDT suggested the following factors be considered in the Artemis III site selection process in order to fully inform the ultimate selection of the Artemis III landing site, in addition to other physiographic parameters such as block abundance, crater frequency, and slope: </a:t>
            </a:r>
          </a:p>
        </p:txBody>
      </p:sp>
      <p:sp>
        <p:nvSpPr>
          <p:cNvPr id="7" name="Footer Placeholder 6">
            <a:extLst>
              <a:ext uri="{FF2B5EF4-FFF2-40B4-BE49-F238E27FC236}">
                <a16:creationId xmlns:a16="http://schemas.microsoft.com/office/drawing/2014/main" id="{BE61188A-2ED3-D841-A81A-85F0F29BFFCE}"/>
              </a:ext>
            </a:extLst>
          </p:cNvPr>
          <p:cNvSpPr>
            <a:spLocks noGrp="1"/>
          </p:cNvSpPr>
          <p:nvPr>
            <p:ph type="ftr" sz="quarter" idx="11"/>
          </p:nvPr>
        </p:nvSpPr>
        <p:spPr/>
        <p:txBody>
          <a:bodyPr/>
          <a:lstStyle/>
          <a:p>
            <a:r>
              <a:rPr lang="en-US" dirty="0"/>
              <a:t>R. Weber: Artemis III SDT Report Briefing</a:t>
            </a:r>
          </a:p>
        </p:txBody>
      </p:sp>
      <p:sp>
        <p:nvSpPr>
          <p:cNvPr id="8" name="Slide Number Placeholder 7">
            <a:extLst>
              <a:ext uri="{FF2B5EF4-FFF2-40B4-BE49-F238E27FC236}">
                <a16:creationId xmlns:a16="http://schemas.microsoft.com/office/drawing/2014/main" id="{97A5F20A-4EBE-6A4F-AC46-AC5D6B46370F}"/>
              </a:ext>
            </a:extLst>
          </p:cNvPr>
          <p:cNvSpPr>
            <a:spLocks noGrp="1"/>
          </p:cNvSpPr>
          <p:nvPr>
            <p:ph type="sldNum" sz="quarter" idx="12"/>
          </p:nvPr>
        </p:nvSpPr>
        <p:spPr/>
        <p:txBody>
          <a:bodyPr/>
          <a:lstStyle/>
          <a:p>
            <a:fld id="{F0E796A9-ECD2-8441-A0A4-A48E6B182B42}" type="slidenum">
              <a:rPr lang="en-US" smtClean="0"/>
              <a:pPr/>
              <a:t>22</a:t>
            </a:fld>
            <a:endParaRPr lang="en-US" dirty="0"/>
          </a:p>
        </p:txBody>
      </p:sp>
      <p:sp>
        <p:nvSpPr>
          <p:cNvPr id="2" name="TextBox 1">
            <a:extLst>
              <a:ext uri="{FF2B5EF4-FFF2-40B4-BE49-F238E27FC236}">
                <a16:creationId xmlns:a16="http://schemas.microsoft.com/office/drawing/2014/main" id="{019A75AB-D778-DC41-9F0E-C62F0E898D7A}"/>
              </a:ext>
            </a:extLst>
          </p:cNvPr>
          <p:cNvSpPr txBox="1"/>
          <p:nvPr/>
        </p:nvSpPr>
        <p:spPr>
          <a:xfrm>
            <a:off x="554182" y="3574473"/>
            <a:ext cx="11341726" cy="2714296"/>
          </a:xfrm>
          <a:prstGeom prst="rect">
            <a:avLst/>
          </a:prstGeom>
          <a:noFill/>
        </p:spPr>
        <p:txBody>
          <a:bodyPr wrap="square" numCol="2" spcCol="182880" rtlCol="0">
            <a:noAutofit/>
          </a:bodyPr>
          <a:lstStyle/>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Sufficient illumination for long-duration solar power stations to enable long-lived surface experiments (if solar power is used); </a:t>
            </a:r>
          </a:p>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Availability of a range of sizes of craters for radial traverses and sampling, which will inform our understanding of the impact process;</a:t>
            </a:r>
          </a:p>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Comprehensive sampling which will inform our understanding of the complex geology of the landing site and its link to both surface and internal processes; </a:t>
            </a:r>
          </a:p>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Accessibility of larger blocks to enable sampling of large crater ejecta;</a:t>
            </a:r>
          </a:p>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Proximity and accessibility of mostly or permanently shadowed regions to understand volatile processes;</a:t>
            </a:r>
          </a:p>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Proximity to multiple geologic units of differing time-stratigraphic age; </a:t>
            </a:r>
          </a:p>
          <a:p>
            <a:pPr marL="228600" lvl="0"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Proximity to geologic units that enable specific, high-priority investigations (SPA and PSRs) </a:t>
            </a:r>
            <a:endParaRPr lang="en-US" dirty="0"/>
          </a:p>
        </p:txBody>
      </p:sp>
      <p:sp>
        <p:nvSpPr>
          <p:cNvPr id="9" name="Date Placeholder 8">
            <a:extLst>
              <a:ext uri="{FF2B5EF4-FFF2-40B4-BE49-F238E27FC236}">
                <a16:creationId xmlns:a16="http://schemas.microsoft.com/office/drawing/2014/main" id="{E38D1439-AF61-CE43-9C14-B3531208B6D9}"/>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1545245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7B3B9C-F311-7F47-9D4F-B4719C7B3F83}"/>
              </a:ext>
            </a:extLst>
          </p:cNvPr>
          <p:cNvSpPr>
            <a:spLocks noGrp="1"/>
          </p:cNvSpPr>
          <p:nvPr>
            <p:ph idx="1"/>
          </p:nvPr>
        </p:nvSpPr>
        <p:spPr>
          <a:xfrm>
            <a:off x="307700" y="2909455"/>
            <a:ext cx="6522591" cy="3283526"/>
          </a:xfrm>
        </p:spPr>
        <p:txBody>
          <a:bodyPr>
            <a:noAutofit/>
          </a:bodyPr>
          <a:lstStyle/>
          <a:p>
            <a:pPr>
              <a:spcBef>
                <a:spcPts val="0"/>
              </a:spcBef>
              <a:spcAft>
                <a:spcPts val="1200"/>
              </a:spcAft>
            </a:pPr>
            <a:r>
              <a:rPr lang="en-US" sz="1600" dirty="0"/>
              <a:t>Define </a:t>
            </a:r>
            <a:r>
              <a:rPr lang="en-US" sz="1600" u="sng" dirty="0"/>
              <a:t>compelling and executable </a:t>
            </a:r>
            <a:r>
              <a:rPr lang="en-US" sz="1600" dirty="0"/>
              <a:t>science objectives for the Artemis III mission, the first human mission to the surface of the Moon in the 21st century. </a:t>
            </a:r>
          </a:p>
          <a:p>
            <a:pPr>
              <a:spcBef>
                <a:spcPts val="0"/>
              </a:spcBef>
              <a:spcAft>
                <a:spcPts val="1200"/>
              </a:spcAft>
            </a:pPr>
            <a:r>
              <a:rPr lang="en-US" sz="1600" dirty="0"/>
              <a:t>Assess objectives for the mission to achieve the science goals articulated by NASA including </a:t>
            </a:r>
            <a:r>
              <a:rPr lang="en-US" sz="1600" u="sng" dirty="0"/>
              <a:t>investigation approaches</a:t>
            </a:r>
            <a:r>
              <a:rPr lang="en-US" sz="1600" dirty="0"/>
              <a:t>, key surface science activities, and potential inputs into the concept of operations. </a:t>
            </a:r>
          </a:p>
          <a:p>
            <a:pPr>
              <a:spcBef>
                <a:spcPts val="0"/>
              </a:spcBef>
              <a:spcAft>
                <a:spcPts val="1200"/>
              </a:spcAft>
            </a:pPr>
            <a:r>
              <a:rPr lang="en-US" sz="1600" dirty="0"/>
              <a:t>Submit a final report to the Planetary Science Division that contains </a:t>
            </a:r>
            <a:r>
              <a:rPr lang="en-US" sz="1600" u="sng" dirty="0"/>
              <a:t>prioritized science objectives </a:t>
            </a:r>
            <a:r>
              <a:rPr lang="en-US" sz="1600" dirty="0"/>
              <a:t>for all aspects of the Artemis III mission, including sampling strategies and science goals and priorities of deployable instrument packages. </a:t>
            </a:r>
          </a:p>
          <a:p>
            <a:pPr>
              <a:spcBef>
                <a:spcPts val="0"/>
              </a:spcBef>
              <a:spcAft>
                <a:spcPts val="1200"/>
              </a:spcAft>
            </a:pPr>
            <a:endParaRPr lang="en-US" dirty="0"/>
          </a:p>
        </p:txBody>
      </p:sp>
      <p:sp>
        <p:nvSpPr>
          <p:cNvPr id="6" name="Slide Number Placeholder 5">
            <a:extLst>
              <a:ext uri="{FF2B5EF4-FFF2-40B4-BE49-F238E27FC236}">
                <a16:creationId xmlns:a16="http://schemas.microsoft.com/office/drawing/2014/main" id="{173B2B96-7C2F-2242-8DDD-B4F84958D9BA}"/>
              </a:ext>
            </a:extLst>
          </p:cNvPr>
          <p:cNvSpPr>
            <a:spLocks noGrp="1"/>
          </p:cNvSpPr>
          <p:nvPr>
            <p:ph type="sldNum" sz="quarter" idx="12"/>
          </p:nvPr>
        </p:nvSpPr>
        <p:spPr>
          <a:xfrm>
            <a:off x="9152708" y="6356350"/>
            <a:ext cx="2743200" cy="365125"/>
          </a:xfrm>
        </p:spPr>
        <p:txBody>
          <a:bodyPr/>
          <a:lstStyle/>
          <a:p>
            <a:fld id="{F0E796A9-ECD2-8441-A0A4-A48E6B182B42}" type="slidenum">
              <a:rPr lang="en-US" smtClean="0"/>
              <a:pPr/>
              <a:t>3</a:t>
            </a:fld>
            <a:endParaRPr lang="en-US" dirty="0"/>
          </a:p>
        </p:txBody>
      </p:sp>
      <p:sp>
        <p:nvSpPr>
          <p:cNvPr id="2" name="TextBox 1">
            <a:extLst>
              <a:ext uri="{FF2B5EF4-FFF2-40B4-BE49-F238E27FC236}">
                <a16:creationId xmlns:a16="http://schemas.microsoft.com/office/drawing/2014/main" id="{A3445A0D-43BE-F344-9733-2EE3D6560BF0}"/>
              </a:ext>
            </a:extLst>
          </p:cNvPr>
          <p:cNvSpPr txBox="1"/>
          <p:nvPr/>
        </p:nvSpPr>
        <p:spPr>
          <a:xfrm>
            <a:off x="7328340" y="3116838"/>
            <a:ext cx="4725115" cy="3463636"/>
          </a:xfrm>
          <a:prstGeom prst="rect">
            <a:avLst/>
          </a:prstGeom>
          <a:noFill/>
        </p:spPr>
        <p:txBody>
          <a:bodyPr wrap="square" rtlCol="0">
            <a:noAutofit/>
          </a:bodyPr>
          <a:lstStyle/>
          <a:p>
            <a:pPr lvl="0">
              <a:spcAft>
                <a:spcPts val="1200"/>
              </a:spcAft>
            </a:pPr>
            <a:r>
              <a:rPr lang="en-US" dirty="0">
                <a:solidFill>
                  <a:srgbClr val="FFF8ED"/>
                </a:solidFill>
                <a:latin typeface="Arial" panose="020B0604020202020204" pitchFamily="34" charset="0"/>
                <a:cs typeface="Arial" panose="020B0604020202020204" pitchFamily="34" charset="0"/>
              </a:rPr>
              <a:t>Schedule</a:t>
            </a:r>
          </a:p>
          <a:p>
            <a:pPr marL="285750" lvl="0" indent="-28575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White Papers due September 8</a:t>
            </a:r>
          </a:p>
          <a:p>
            <a:pPr marL="285750" lvl="0" indent="-28575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First meeting September 10</a:t>
            </a:r>
          </a:p>
          <a:p>
            <a:pPr marL="285750" lvl="0" indent="-28575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Town Hall #1 September 14 (LEAG meeting)</a:t>
            </a:r>
          </a:p>
          <a:p>
            <a:pPr marL="285750" lvl="0" indent="-28575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Draft report released October 14</a:t>
            </a:r>
          </a:p>
          <a:p>
            <a:pPr marL="285750" lvl="0" indent="-28575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Town Hall #2 October 22</a:t>
            </a:r>
          </a:p>
          <a:p>
            <a:pPr marL="285750" lvl="0" indent="-28575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Public comments deadline October 26</a:t>
            </a:r>
          </a:p>
          <a:p>
            <a:pPr marL="285750" lvl="0" indent="-28575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Final report submitted November 13 &amp; released publicly on Dec. 7th</a:t>
            </a:r>
          </a:p>
          <a:p>
            <a:pPr>
              <a:spcAft>
                <a:spcPts val="1200"/>
              </a:spcAft>
            </a:pPr>
            <a:endParaRPr lang="en-US" dirty="0"/>
          </a:p>
        </p:txBody>
      </p:sp>
      <p:sp>
        <p:nvSpPr>
          <p:cNvPr id="8" name="Footer Placeholder 6">
            <a:extLst>
              <a:ext uri="{FF2B5EF4-FFF2-40B4-BE49-F238E27FC236}">
                <a16:creationId xmlns:a16="http://schemas.microsoft.com/office/drawing/2014/main" id="{9CE96E55-E577-3A4F-9CC1-F8811C3C8458}"/>
              </a:ext>
            </a:extLst>
          </p:cNvPr>
          <p:cNvSpPr>
            <a:spLocks noGrp="1"/>
          </p:cNvSpPr>
          <p:nvPr>
            <p:ph type="ftr" sz="quarter" idx="11"/>
          </p:nvPr>
        </p:nvSpPr>
        <p:spPr>
          <a:xfrm>
            <a:off x="4038600" y="6356350"/>
            <a:ext cx="4114800" cy="365125"/>
          </a:xfrm>
        </p:spPr>
        <p:txBody>
          <a:bodyPr/>
          <a:lstStyle/>
          <a:p>
            <a:r>
              <a:rPr lang="en-US" dirty="0"/>
              <a:t>R. Weber: Artemis III SDT Report Briefing</a:t>
            </a:r>
          </a:p>
        </p:txBody>
      </p:sp>
      <p:sp>
        <p:nvSpPr>
          <p:cNvPr id="7" name="TextBox 6">
            <a:extLst>
              <a:ext uri="{FF2B5EF4-FFF2-40B4-BE49-F238E27FC236}">
                <a16:creationId xmlns:a16="http://schemas.microsoft.com/office/drawing/2014/main" id="{5A5E8E45-C48C-0947-9384-A456A7DEC455}"/>
              </a:ext>
            </a:extLst>
          </p:cNvPr>
          <p:cNvSpPr txBox="1"/>
          <p:nvPr/>
        </p:nvSpPr>
        <p:spPr>
          <a:xfrm>
            <a:off x="775855" y="2387339"/>
            <a:ext cx="10854703" cy="369332"/>
          </a:xfrm>
          <a:prstGeom prst="rect">
            <a:avLst/>
          </a:prstGeom>
          <a:noFill/>
        </p:spPr>
        <p:txBody>
          <a:bodyPr wrap="none" rtlCol="0">
            <a:spAutoFit/>
          </a:bodyPr>
          <a:lstStyle/>
          <a:p>
            <a:pPr lvl="0">
              <a:spcAft>
                <a:spcPts val="1200"/>
              </a:spcAft>
            </a:pPr>
            <a:r>
              <a:rPr lang="en-US" dirty="0">
                <a:solidFill>
                  <a:srgbClr val="FFF8ED"/>
                </a:solidFill>
                <a:latin typeface="Arial" panose="020B0604020202020204" pitchFamily="34" charset="0"/>
                <a:cs typeface="Arial" panose="020B0604020202020204" pitchFamily="34" charset="0"/>
              </a:rPr>
              <a:t>The Artemis III SDT was charted by Thomas </a:t>
            </a:r>
            <a:r>
              <a:rPr lang="en-US" dirty="0" err="1">
                <a:solidFill>
                  <a:srgbClr val="FFF8ED"/>
                </a:solidFill>
                <a:latin typeface="Arial" panose="020B0604020202020204" pitchFamily="34" charset="0"/>
                <a:cs typeface="Arial" panose="020B0604020202020204" pitchFamily="34" charset="0"/>
              </a:rPr>
              <a:t>Zurbuchen</a:t>
            </a:r>
            <a:r>
              <a:rPr lang="en-US" dirty="0">
                <a:solidFill>
                  <a:srgbClr val="FFF8ED"/>
                </a:solidFill>
                <a:latin typeface="Arial" panose="020B0604020202020204" pitchFamily="34" charset="0"/>
                <a:cs typeface="Arial" panose="020B0604020202020204" pitchFamily="34" charset="0"/>
              </a:rPr>
              <a:t> for NASA SMD. The Committee was charged to:</a:t>
            </a:r>
          </a:p>
        </p:txBody>
      </p:sp>
      <p:sp>
        <p:nvSpPr>
          <p:cNvPr id="13" name="Title 1">
            <a:extLst>
              <a:ext uri="{FF2B5EF4-FFF2-40B4-BE49-F238E27FC236}">
                <a16:creationId xmlns:a16="http://schemas.microsoft.com/office/drawing/2014/main" id="{CC3952B7-6A6E-C244-A761-C0EC6397FE62}"/>
              </a:ext>
            </a:extLst>
          </p:cNvPr>
          <p:cNvSpPr txBox="1">
            <a:spLocks/>
          </p:cNvSpPr>
          <p:nvPr/>
        </p:nvSpPr>
        <p:spPr>
          <a:xfrm>
            <a:off x="296092" y="136525"/>
            <a:ext cx="11588207" cy="63853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kern="1200">
                <a:solidFill>
                  <a:srgbClr val="F9F9F5"/>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dirty="0">
                <a:solidFill>
                  <a:srgbClr val="FFF8ED"/>
                </a:solidFill>
                <a:effectLst/>
              </a:rPr>
              <a:t>Charge to the Committee</a:t>
            </a:r>
          </a:p>
        </p:txBody>
      </p:sp>
      <p:sp>
        <p:nvSpPr>
          <p:cNvPr id="5" name="Date Placeholder 4">
            <a:extLst>
              <a:ext uri="{FF2B5EF4-FFF2-40B4-BE49-F238E27FC236}">
                <a16:creationId xmlns:a16="http://schemas.microsoft.com/office/drawing/2014/main" id="{EEE11162-0CA5-0445-9951-4CED44DA8147}"/>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2181302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F7BF-2212-9A46-AD1C-6DF9C16EF1AD}"/>
              </a:ext>
            </a:extLst>
          </p:cNvPr>
          <p:cNvSpPr>
            <a:spLocks noGrp="1"/>
          </p:cNvSpPr>
          <p:nvPr>
            <p:ph type="title"/>
          </p:nvPr>
        </p:nvSpPr>
        <p:spPr>
          <a:xfrm>
            <a:off x="296092" y="136525"/>
            <a:ext cx="11588207" cy="638538"/>
          </a:xfrm>
        </p:spPr>
        <p:txBody>
          <a:bodyPr>
            <a:normAutofit fontScale="90000"/>
          </a:bodyPr>
          <a:lstStyle/>
          <a:p>
            <a:r>
              <a:rPr lang="en-US" dirty="0">
                <a:solidFill>
                  <a:srgbClr val="FFF2E5"/>
                </a:solidFill>
                <a:effectLst/>
              </a:rPr>
              <a:t>Artemis III Science Definition Team Report</a:t>
            </a:r>
            <a:br>
              <a:rPr lang="en-US" dirty="0">
                <a:solidFill>
                  <a:srgbClr val="FFF2E5"/>
                </a:solidFill>
                <a:effectLst/>
              </a:rPr>
            </a:br>
            <a:endParaRPr lang="en-US" dirty="0">
              <a:solidFill>
                <a:srgbClr val="FFF2E5"/>
              </a:solidFill>
              <a:effectLst/>
            </a:endParaRPr>
          </a:p>
        </p:txBody>
      </p:sp>
      <p:sp>
        <p:nvSpPr>
          <p:cNvPr id="6" name="Content Placeholder 5">
            <a:extLst>
              <a:ext uri="{FF2B5EF4-FFF2-40B4-BE49-F238E27FC236}">
                <a16:creationId xmlns:a16="http://schemas.microsoft.com/office/drawing/2014/main" id="{53C9B5EE-1A27-614A-8670-DD48DEF7AA15}"/>
              </a:ext>
            </a:extLst>
          </p:cNvPr>
          <p:cNvSpPr>
            <a:spLocks noGrp="1"/>
          </p:cNvSpPr>
          <p:nvPr>
            <p:ph idx="1"/>
          </p:nvPr>
        </p:nvSpPr>
        <p:spPr>
          <a:xfrm>
            <a:off x="296092" y="775063"/>
            <a:ext cx="5799908" cy="5688602"/>
          </a:xfrm>
        </p:spPr>
        <p:txBody>
          <a:bodyPr>
            <a:normAutofit fontScale="77500" lnSpcReduction="20000"/>
          </a:bodyPr>
          <a:lstStyle/>
          <a:p>
            <a:pPr marL="0" indent="0">
              <a:spcBef>
                <a:spcPts val="0"/>
              </a:spcBef>
              <a:spcAft>
                <a:spcPts val="600"/>
              </a:spcAft>
              <a:buNone/>
            </a:pPr>
            <a:r>
              <a:rPr lang="en-US" dirty="0">
                <a:solidFill>
                  <a:srgbClr val="FFF2E5"/>
                </a:solidFill>
              </a:rPr>
              <a:t>Table of Contents </a:t>
            </a:r>
          </a:p>
          <a:p>
            <a:pPr marL="288925" indent="-288925">
              <a:buFont typeface="+mj-lt"/>
              <a:buAutoNum type="arabicPeriod"/>
            </a:pPr>
            <a:r>
              <a:rPr lang="en-US" dirty="0">
                <a:solidFill>
                  <a:srgbClr val="FFF2E5"/>
                </a:solidFill>
              </a:rPr>
              <a:t>Executive Summary</a:t>
            </a:r>
          </a:p>
          <a:p>
            <a:pPr marL="288925" indent="-288925">
              <a:buFont typeface="+mj-lt"/>
              <a:buAutoNum type="arabicPeriod"/>
            </a:pPr>
            <a:r>
              <a:rPr lang="en-US" dirty="0">
                <a:solidFill>
                  <a:srgbClr val="FFF2E5"/>
                </a:solidFill>
              </a:rPr>
              <a:t>Introduction</a:t>
            </a:r>
          </a:p>
          <a:p>
            <a:pPr marL="288925" indent="-288925">
              <a:buFont typeface="+mj-lt"/>
              <a:buAutoNum type="arabicPeriod"/>
            </a:pPr>
            <a:r>
              <a:rPr lang="en-US" dirty="0">
                <a:solidFill>
                  <a:srgbClr val="FFF2E5"/>
                </a:solidFill>
              </a:rPr>
              <a:t>Overview of Guiding Community Documents</a:t>
            </a:r>
          </a:p>
          <a:p>
            <a:pPr marL="288925" indent="-288925">
              <a:buFont typeface="+mj-lt"/>
              <a:buAutoNum type="arabicPeriod"/>
            </a:pPr>
            <a:r>
              <a:rPr lang="en-US" dirty="0">
                <a:solidFill>
                  <a:srgbClr val="FFF2E5"/>
                </a:solidFill>
              </a:rPr>
              <a:t>Artemis Program and Architecture Summary</a:t>
            </a:r>
          </a:p>
          <a:p>
            <a:pPr marL="288925" indent="-288925">
              <a:buFont typeface="+mj-lt"/>
              <a:buAutoNum type="arabicPeriod"/>
            </a:pPr>
            <a:r>
              <a:rPr lang="en-US" dirty="0">
                <a:solidFill>
                  <a:srgbClr val="FFF2E5"/>
                </a:solidFill>
              </a:rPr>
              <a:t>Artemis Science Objectives and Traceability to Science Priorities</a:t>
            </a:r>
          </a:p>
          <a:p>
            <a:pPr marL="457200" lvl="1" indent="0">
              <a:buNone/>
              <a:tabLst>
                <a:tab pos="1311275" algn="l"/>
              </a:tabLst>
            </a:pPr>
            <a:r>
              <a:rPr lang="en-US" dirty="0">
                <a:solidFill>
                  <a:srgbClr val="FFF2E5"/>
                </a:solidFill>
              </a:rPr>
              <a:t>Objective 1: 	Understanding Planetary Processes </a:t>
            </a:r>
          </a:p>
          <a:p>
            <a:pPr marL="457200" lvl="1" indent="0">
              <a:buNone/>
              <a:tabLst>
                <a:tab pos="1311275" algn="l"/>
              </a:tabLst>
            </a:pPr>
            <a:r>
              <a:rPr lang="en-US" dirty="0">
                <a:solidFill>
                  <a:srgbClr val="FFF2E5"/>
                </a:solidFill>
              </a:rPr>
              <a:t>Objective 2: 	Understanding the Character and Origin of Lunar Volatiles</a:t>
            </a:r>
          </a:p>
          <a:p>
            <a:pPr marL="457200" lvl="1" indent="0">
              <a:buNone/>
              <a:tabLst>
                <a:tab pos="1311275" algn="l"/>
              </a:tabLst>
            </a:pPr>
            <a:r>
              <a:rPr lang="en-US" dirty="0">
                <a:solidFill>
                  <a:srgbClr val="FFF2E5"/>
                </a:solidFill>
              </a:rPr>
              <a:t>Objective 3: 	Interpreting the Impact History of the Earth-Moon system</a:t>
            </a:r>
          </a:p>
          <a:p>
            <a:pPr marL="457200" lvl="1" indent="0">
              <a:buNone/>
              <a:tabLst>
                <a:tab pos="1311275" algn="l"/>
              </a:tabLst>
            </a:pPr>
            <a:r>
              <a:rPr lang="en-US" dirty="0">
                <a:solidFill>
                  <a:srgbClr val="FFF2E5"/>
                </a:solidFill>
              </a:rPr>
              <a:t>Objective 4: 	Revealing the Record of the Ancient Sun and Our Astronomical 	Environment</a:t>
            </a:r>
          </a:p>
          <a:p>
            <a:pPr marL="457200" lvl="1" indent="0">
              <a:buNone/>
              <a:tabLst>
                <a:tab pos="1311275" algn="l"/>
              </a:tabLst>
            </a:pPr>
            <a:r>
              <a:rPr lang="en-US" dirty="0">
                <a:solidFill>
                  <a:srgbClr val="FFF2E5"/>
                </a:solidFill>
              </a:rPr>
              <a:t>Objective 5: 	Observing the Universe and the Local Space Environment from 	a Unique Location</a:t>
            </a:r>
          </a:p>
          <a:p>
            <a:pPr marL="457200" lvl="1" indent="0">
              <a:buNone/>
              <a:tabLst>
                <a:tab pos="1311275" algn="l"/>
              </a:tabLst>
            </a:pPr>
            <a:r>
              <a:rPr lang="en-US" dirty="0">
                <a:solidFill>
                  <a:srgbClr val="FFF2E5"/>
                </a:solidFill>
              </a:rPr>
              <a:t>Objective 6: 	Conducting Experimental Science in the Lunar Environment </a:t>
            </a:r>
          </a:p>
          <a:p>
            <a:pPr marL="457200" lvl="1" indent="0">
              <a:buNone/>
              <a:tabLst>
                <a:tab pos="1311275" algn="l"/>
              </a:tabLst>
            </a:pPr>
            <a:r>
              <a:rPr lang="en-US" dirty="0">
                <a:solidFill>
                  <a:srgbClr val="FFF2E5"/>
                </a:solidFill>
              </a:rPr>
              <a:t>Objective 7: 	Investigating and Mitigating Exploration Risks</a:t>
            </a:r>
          </a:p>
          <a:p>
            <a:pPr marL="288925" indent="-288925">
              <a:buFont typeface="+mj-lt"/>
              <a:buAutoNum type="arabicPeriod"/>
            </a:pPr>
            <a:r>
              <a:rPr lang="en-US" dirty="0">
                <a:solidFill>
                  <a:srgbClr val="FFF2E5"/>
                </a:solidFill>
              </a:rPr>
              <a:t>Artemis III Candidate Science Program</a:t>
            </a:r>
          </a:p>
          <a:p>
            <a:pPr marL="288925" indent="-288925">
              <a:buFont typeface="+mj-lt"/>
              <a:buAutoNum type="arabicPeriod"/>
            </a:pPr>
            <a:r>
              <a:rPr lang="en-US" dirty="0">
                <a:solidFill>
                  <a:srgbClr val="FFF2E5"/>
                </a:solidFill>
              </a:rPr>
              <a:t>Enabling Capabilities</a:t>
            </a:r>
          </a:p>
          <a:p>
            <a:pPr marL="288925" indent="-288925">
              <a:buFont typeface="+mj-lt"/>
              <a:buAutoNum type="arabicPeriod"/>
            </a:pPr>
            <a:r>
              <a:rPr lang="en-US" dirty="0">
                <a:solidFill>
                  <a:srgbClr val="FFF2E5"/>
                </a:solidFill>
              </a:rPr>
              <a:t>Cartographic Recommendations</a:t>
            </a:r>
          </a:p>
          <a:p>
            <a:pPr marL="288925" indent="-288925">
              <a:buFont typeface="+mj-lt"/>
              <a:buAutoNum type="arabicPeriod"/>
            </a:pPr>
            <a:r>
              <a:rPr lang="en-US" dirty="0">
                <a:solidFill>
                  <a:srgbClr val="FFF2E5"/>
                </a:solidFill>
              </a:rPr>
              <a:t>Considerations for Landing Site Selection</a:t>
            </a:r>
          </a:p>
          <a:p>
            <a:pPr marL="288925" indent="-288925">
              <a:spcAft>
                <a:spcPts val="600"/>
              </a:spcAft>
              <a:buFont typeface="+mj-lt"/>
              <a:buAutoNum type="arabicPeriod"/>
            </a:pPr>
            <a:r>
              <a:rPr lang="en-US" dirty="0">
                <a:solidFill>
                  <a:srgbClr val="FFF2E5"/>
                </a:solidFill>
              </a:rPr>
              <a:t>References </a:t>
            </a:r>
          </a:p>
          <a:p>
            <a:pPr marL="0" indent="0">
              <a:buNone/>
            </a:pPr>
            <a:r>
              <a:rPr lang="en-US" sz="1500" dirty="0">
                <a:solidFill>
                  <a:srgbClr val="FFF2E5"/>
                </a:solidFill>
              </a:rPr>
              <a:t>Appendix 1: Terms of Reference</a:t>
            </a:r>
          </a:p>
          <a:p>
            <a:pPr marL="0" indent="0">
              <a:buNone/>
            </a:pPr>
            <a:r>
              <a:rPr lang="en-US" sz="1500" dirty="0">
                <a:solidFill>
                  <a:srgbClr val="FFF2E5"/>
                </a:solidFill>
              </a:rPr>
              <a:t>Appendix 2: Summary of Community Involvement</a:t>
            </a:r>
          </a:p>
          <a:p>
            <a:pPr marL="0" indent="0">
              <a:buNone/>
            </a:pPr>
            <a:r>
              <a:rPr lang="en-US" sz="1500" dirty="0">
                <a:solidFill>
                  <a:srgbClr val="FFF2E5"/>
                </a:solidFill>
              </a:rPr>
              <a:t>Appendix 3: Biographies of Members</a:t>
            </a:r>
          </a:p>
          <a:p>
            <a:pPr marL="0" indent="0">
              <a:buNone/>
            </a:pPr>
            <a:r>
              <a:rPr lang="en-US" sz="1500" dirty="0">
                <a:solidFill>
                  <a:srgbClr val="FFF2E5"/>
                </a:solidFill>
              </a:rPr>
              <a:t>Appendix 4: List of White Papers Submitted to the Panel</a:t>
            </a:r>
          </a:p>
        </p:txBody>
      </p:sp>
      <p:pic>
        <p:nvPicPr>
          <p:cNvPr id="5" name="Picture 4" descr="Logo&#10;&#10;Description automatically generated">
            <a:extLst>
              <a:ext uri="{FF2B5EF4-FFF2-40B4-BE49-F238E27FC236}">
                <a16:creationId xmlns:a16="http://schemas.microsoft.com/office/drawing/2014/main" id="{5D75C990-2942-894D-AF80-EE428EBDF9C7}"/>
              </a:ext>
            </a:extLst>
          </p:cNvPr>
          <p:cNvPicPr>
            <a:picLocks noChangeAspect="1"/>
          </p:cNvPicPr>
          <p:nvPr/>
        </p:nvPicPr>
        <p:blipFill>
          <a:blip r:embed="rId3"/>
          <a:stretch>
            <a:fillRect/>
          </a:stretch>
        </p:blipFill>
        <p:spPr>
          <a:xfrm>
            <a:off x="7095308" y="419677"/>
            <a:ext cx="4576340" cy="5936673"/>
          </a:xfrm>
          <a:prstGeom prst="rect">
            <a:avLst/>
          </a:prstGeom>
          <a:ln>
            <a:solidFill>
              <a:schemeClr val="accent1"/>
            </a:solidFill>
          </a:ln>
        </p:spPr>
      </p:pic>
      <p:sp>
        <p:nvSpPr>
          <p:cNvPr id="7" name="Slide Number Placeholder 6">
            <a:extLst>
              <a:ext uri="{FF2B5EF4-FFF2-40B4-BE49-F238E27FC236}">
                <a16:creationId xmlns:a16="http://schemas.microsoft.com/office/drawing/2014/main" id="{7F084249-1E12-F24A-99AD-5EE3C619F754}"/>
              </a:ext>
            </a:extLst>
          </p:cNvPr>
          <p:cNvSpPr>
            <a:spLocks noGrp="1"/>
          </p:cNvSpPr>
          <p:nvPr>
            <p:ph type="sldNum" sz="quarter" idx="12"/>
          </p:nvPr>
        </p:nvSpPr>
        <p:spPr/>
        <p:txBody>
          <a:bodyPr/>
          <a:lstStyle/>
          <a:p>
            <a:fld id="{F0E796A9-ECD2-8441-A0A4-A48E6B182B42}" type="slidenum">
              <a:rPr lang="en-US" smtClean="0"/>
              <a:pPr/>
              <a:t>4</a:t>
            </a:fld>
            <a:endParaRPr lang="en-US" dirty="0"/>
          </a:p>
        </p:txBody>
      </p:sp>
      <p:sp>
        <p:nvSpPr>
          <p:cNvPr id="8" name="Footer Placeholder 6">
            <a:extLst>
              <a:ext uri="{FF2B5EF4-FFF2-40B4-BE49-F238E27FC236}">
                <a16:creationId xmlns:a16="http://schemas.microsoft.com/office/drawing/2014/main" id="{3CBD1FCC-6991-DB46-9E8A-43B5644E20FA}"/>
              </a:ext>
            </a:extLst>
          </p:cNvPr>
          <p:cNvSpPr>
            <a:spLocks noGrp="1"/>
          </p:cNvSpPr>
          <p:nvPr>
            <p:ph type="ftr" sz="quarter" idx="11"/>
          </p:nvPr>
        </p:nvSpPr>
        <p:spPr>
          <a:xfrm>
            <a:off x="4038600" y="6356350"/>
            <a:ext cx="4114800" cy="365125"/>
          </a:xfrm>
        </p:spPr>
        <p:txBody>
          <a:bodyPr/>
          <a:lstStyle/>
          <a:p>
            <a:r>
              <a:rPr lang="en-US" dirty="0"/>
              <a:t>R. Weber: Artemis III SDT Report Briefing</a:t>
            </a:r>
          </a:p>
        </p:txBody>
      </p:sp>
      <p:sp>
        <p:nvSpPr>
          <p:cNvPr id="10" name="TextBox 9">
            <a:extLst>
              <a:ext uri="{FF2B5EF4-FFF2-40B4-BE49-F238E27FC236}">
                <a16:creationId xmlns:a16="http://schemas.microsoft.com/office/drawing/2014/main" id="{2C61B263-B2C6-A943-8A3B-ED634872B1D8}"/>
              </a:ext>
            </a:extLst>
          </p:cNvPr>
          <p:cNvSpPr txBox="1"/>
          <p:nvPr/>
        </p:nvSpPr>
        <p:spPr>
          <a:xfrm>
            <a:off x="2626816" y="480324"/>
            <a:ext cx="3580019" cy="369332"/>
          </a:xfrm>
          <a:prstGeom prst="rect">
            <a:avLst/>
          </a:prstGeom>
          <a:noFill/>
        </p:spPr>
        <p:txBody>
          <a:bodyPr wrap="none" rtlCol="0">
            <a:spAutoFit/>
          </a:bodyPr>
          <a:lstStyle/>
          <a:p>
            <a:r>
              <a:rPr lang="en-US" dirty="0">
                <a:solidFill>
                  <a:srgbClr val="FFF2E5"/>
                </a:solidFill>
              </a:rPr>
              <a:t>(available at </a:t>
            </a:r>
            <a:r>
              <a:rPr lang="en-US" dirty="0" err="1">
                <a:solidFill>
                  <a:srgbClr val="FFF2E5"/>
                </a:solidFill>
              </a:rPr>
              <a:t>www.nasa.gov</a:t>
            </a:r>
            <a:r>
              <a:rPr lang="en-US" dirty="0">
                <a:solidFill>
                  <a:srgbClr val="FFF2E5"/>
                </a:solidFill>
              </a:rPr>
              <a:t>/reports)</a:t>
            </a:r>
          </a:p>
        </p:txBody>
      </p:sp>
      <p:sp>
        <p:nvSpPr>
          <p:cNvPr id="4" name="Date Placeholder 3">
            <a:extLst>
              <a:ext uri="{FF2B5EF4-FFF2-40B4-BE49-F238E27FC236}">
                <a16:creationId xmlns:a16="http://schemas.microsoft.com/office/drawing/2014/main" id="{8F33422F-9628-C345-9A53-A1A2D195F563}"/>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1692385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8ED"/>
                </a:solidFill>
                <a:effectLst/>
              </a:rPr>
              <a:t>Guiding Community Documents</a:t>
            </a:r>
          </a:p>
        </p:txBody>
      </p:sp>
      <p:pic>
        <p:nvPicPr>
          <p:cNvPr id="9" name="Picture 8" descr="A picture containing water, person, sitting, board&#10;&#10;Description automatically generated">
            <a:extLst>
              <a:ext uri="{FF2B5EF4-FFF2-40B4-BE49-F238E27FC236}">
                <a16:creationId xmlns:a16="http://schemas.microsoft.com/office/drawing/2014/main" id="{9C0C08E8-CA52-B544-86FE-BEF9B142BC86}"/>
              </a:ext>
            </a:extLst>
          </p:cNvPr>
          <p:cNvPicPr>
            <a:picLocks noChangeAspect="1"/>
          </p:cNvPicPr>
          <p:nvPr/>
        </p:nvPicPr>
        <p:blipFill>
          <a:blip r:embed="rId3"/>
          <a:stretch>
            <a:fillRect/>
          </a:stretch>
        </p:blipFill>
        <p:spPr>
          <a:xfrm>
            <a:off x="6155425" y="2213579"/>
            <a:ext cx="2855602" cy="3657600"/>
          </a:xfrm>
          <a:prstGeom prst="rect">
            <a:avLst/>
          </a:prstGeom>
          <a:ln>
            <a:solidFill>
              <a:schemeClr val="bg1"/>
            </a:solidFill>
          </a:ln>
        </p:spPr>
      </p:pic>
      <p:pic>
        <p:nvPicPr>
          <p:cNvPr id="1026" name="Picture 2">
            <a:extLst>
              <a:ext uri="{FF2B5EF4-FFF2-40B4-BE49-F238E27FC236}">
                <a16:creationId xmlns:a16="http://schemas.microsoft.com/office/drawing/2014/main" id="{6C119196-0AA3-1347-BA58-D3C9AEB8D1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1121" y="2213579"/>
            <a:ext cx="2808393" cy="36576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A797A29-8A7A-614E-9931-9EDE20274892}"/>
              </a:ext>
            </a:extLst>
          </p:cNvPr>
          <p:cNvPicPr>
            <a:picLocks noChangeAspect="1"/>
          </p:cNvPicPr>
          <p:nvPr/>
        </p:nvPicPr>
        <p:blipFill>
          <a:blip r:embed="rId5"/>
          <a:stretch>
            <a:fillRect/>
          </a:stretch>
        </p:blipFill>
        <p:spPr>
          <a:xfrm>
            <a:off x="9166939" y="2213579"/>
            <a:ext cx="2784974" cy="3657600"/>
          </a:xfrm>
          <a:prstGeom prst="rect">
            <a:avLst/>
          </a:prstGeom>
          <a:ln>
            <a:solidFill>
              <a:schemeClr val="bg2"/>
            </a:solidFill>
          </a:ln>
        </p:spPr>
      </p:pic>
      <p:pic>
        <p:nvPicPr>
          <p:cNvPr id="2" name="Picture 1">
            <a:extLst>
              <a:ext uri="{FF2B5EF4-FFF2-40B4-BE49-F238E27FC236}">
                <a16:creationId xmlns:a16="http://schemas.microsoft.com/office/drawing/2014/main" id="{25CCE979-F380-6D4C-924D-BC8FF8449424}"/>
              </a:ext>
            </a:extLst>
          </p:cNvPr>
          <p:cNvPicPr>
            <a:picLocks noChangeAspect="1"/>
          </p:cNvPicPr>
          <p:nvPr/>
        </p:nvPicPr>
        <p:blipFill>
          <a:blip r:embed="rId6"/>
          <a:stretch>
            <a:fillRect/>
          </a:stretch>
        </p:blipFill>
        <p:spPr>
          <a:xfrm>
            <a:off x="248467" y="2213579"/>
            <a:ext cx="2786743" cy="3657600"/>
          </a:xfrm>
          <a:prstGeom prst="rect">
            <a:avLst/>
          </a:prstGeom>
          <a:ln>
            <a:solidFill>
              <a:schemeClr val="bg1"/>
            </a:solidFill>
          </a:ln>
        </p:spPr>
      </p:pic>
      <p:sp>
        <p:nvSpPr>
          <p:cNvPr id="3" name="TextBox 2">
            <a:extLst>
              <a:ext uri="{FF2B5EF4-FFF2-40B4-BE49-F238E27FC236}">
                <a16:creationId xmlns:a16="http://schemas.microsoft.com/office/drawing/2014/main" id="{FD875EBD-AAB3-F44A-95D7-4C53CADA9106}"/>
              </a:ext>
            </a:extLst>
          </p:cNvPr>
          <p:cNvSpPr txBox="1"/>
          <p:nvPr/>
        </p:nvSpPr>
        <p:spPr>
          <a:xfrm>
            <a:off x="2396671" y="5936153"/>
            <a:ext cx="7853432" cy="369332"/>
          </a:xfrm>
          <a:prstGeom prst="rect">
            <a:avLst/>
          </a:prstGeom>
          <a:noFill/>
        </p:spPr>
        <p:txBody>
          <a:bodyPr wrap="none" rtlCol="0">
            <a:spAutoFit/>
          </a:bodyPr>
          <a:lstStyle/>
          <a:p>
            <a:r>
              <a:rPr lang="en-US" i="1" dirty="0">
                <a:solidFill>
                  <a:srgbClr val="FFF8ED"/>
                </a:solidFill>
                <a:latin typeface="Arial" panose="020B0604020202020204" pitchFamily="34" charset="0"/>
                <a:cs typeface="Arial" panose="020B0604020202020204" pitchFamily="34" charset="0"/>
              </a:rPr>
              <a:t>… as well as community-submitted white papers and draft report comments</a:t>
            </a:r>
          </a:p>
        </p:txBody>
      </p:sp>
      <p:sp>
        <p:nvSpPr>
          <p:cNvPr id="8" name="Slide Number Placeholder 7">
            <a:extLst>
              <a:ext uri="{FF2B5EF4-FFF2-40B4-BE49-F238E27FC236}">
                <a16:creationId xmlns:a16="http://schemas.microsoft.com/office/drawing/2014/main" id="{E0380014-AE8C-CA4F-A4AF-619844DF3B53}"/>
              </a:ext>
            </a:extLst>
          </p:cNvPr>
          <p:cNvSpPr>
            <a:spLocks noGrp="1"/>
          </p:cNvSpPr>
          <p:nvPr>
            <p:ph type="sldNum" sz="quarter" idx="12"/>
          </p:nvPr>
        </p:nvSpPr>
        <p:spPr/>
        <p:txBody>
          <a:bodyPr/>
          <a:lstStyle/>
          <a:p>
            <a:fld id="{F0E796A9-ECD2-8441-A0A4-A48E6B182B42}" type="slidenum">
              <a:rPr lang="en-US" smtClean="0"/>
              <a:pPr/>
              <a:t>5</a:t>
            </a:fld>
            <a:endParaRPr lang="en-US" dirty="0"/>
          </a:p>
        </p:txBody>
      </p:sp>
      <p:sp>
        <p:nvSpPr>
          <p:cNvPr id="11" name="Footer Placeholder 6">
            <a:extLst>
              <a:ext uri="{FF2B5EF4-FFF2-40B4-BE49-F238E27FC236}">
                <a16:creationId xmlns:a16="http://schemas.microsoft.com/office/drawing/2014/main" id="{A91B7241-009C-CB45-862C-FAA85986AE89}"/>
              </a:ext>
            </a:extLst>
          </p:cNvPr>
          <p:cNvSpPr>
            <a:spLocks noGrp="1"/>
          </p:cNvSpPr>
          <p:nvPr>
            <p:ph type="ftr" sz="quarter" idx="11"/>
          </p:nvPr>
        </p:nvSpPr>
        <p:spPr>
          <a:xfrm>
            <a:off x="4038600" y="6356350"/>
            <a:ext cx="4114800" cy="365125"/>
          </a:xfrm>
        </p:spPr>
        <p:txBody>
          <a:bodyPr/>
          <a:lstStyle/>
          <a:p>
            <a:r>
              <a:rPr lang="en-US" dirty="0"/>
              <a:t>R. Weber: Artemis III SDT Report Briefing</a:t>
            </a:r>
          </a:p>
        </p:txBody>
      </p:sp>
      <p:sp>
        <p:nvSpPr>
          <p:cNvPr id="4" name="TextBox 3">
            <a:extLst>
              <a:ext uri="{FF2B5EF4-FFF2-40B4-BE49-F238E27FC236}">
                <a16:creationId xmlns:a16="http://schemas.microsoft.com/office/drawing/2014/main" id="{45726A2F-77CB-DC40-B757-CDB7EA05D58D}"/>
              </a:ext>
            </a:extLst>
          </p:cNvPr>
          <p:cNvSpPr txBox="1"/>
          <p:nvPr/>
        </p:nvSpPr>
        <p:spPr>
          <a:xfrm>
            <a:off x="2396671" y="5515956"/>
            <a:ext cx="652743" cy="369332"/>
          </a:xfrm>
          <a:prstGeom prst="rect">
            <a:avLst/>
          </a:prstGeom>
          <a:noFill/>
        </p:spPr>
        <p:txBody>
          <a:bodyPr wrap="none" rtlCol="0">
            <a:spAutoFit/>
          </a:bodyPr>
          <a:lstStyle/>
          <a:p>
            <a:r>
              <a:rPr lang="en-US" dirty="0">
                <a:solidFill>
                  <a:srgbClr val="FFF8ED"/>
                </a:solidFill>
              </a:rPr>
              <a:t>2016</a:t>
            </a:r>
          </a:p>
        </p:txBody>
      </p:sp>
      <p:sp>
        <p:nvSpPr>
          <p:cNvPr id="13" name="TextBox 12">
            <a:extLst>
              <a:ext uri="{FF2B5EF4-FFF2-40B4-BE49-F238E27FC236}">
                <a16:creationId xmlns:a16="http://schemas.microsoft.com/office/drawing/2014/main" id="{2D7A5A5E-EDAB-C344-A881-F23F5EACE0E1}"/>
              </a:ext>
            </a:extLst>
          </p:cNvPr>
          <p:cNvSpPr txBox="1"/>
          <p:nvPr/>
        </p:nvSpPr>
        <p:spPr>
          <a:xfrm>
            <a:off x="5340467" y="5515956"/>
            <a:ext cx="652743" cy="369332"/>
          </a:xfrm>
          <a:prstGeom prst="rect">
            <a:avLst/>
          </a:prstGeom>
          <a:noFill/>
        </p:spPr>
        <p:txBody>
          <a:bodyPr wrap="none" rtlCol="0">
            <a:spAutoFit/>
          </a:bodyPr>
          <a:lstStyle/>
          <a:p>
            <a:r>
              <a:rPr lang="en-US" dirty="0">
                <a:solidFill>
                  <a:srgbClr val="FFF8ED"/>
                </a:solidFill>
              </a:rPr>
              <a:t>2007</a:t>
            </a:r>
          </a:p>
        </p:txBody>
      </p:sp>
      <p:sp>
        <p:nvSpPr>
          <p:cNvPr id="14" name="TextBox 13">
            <a:extLst>
              <a:ext uri="{FF2B5EF4-FFF2-40B4-BE49-F238E27FC236}">
                <a16:creationId xmlns:a16="http://schemas.microsoft.com/office/drawing/2014/main" id="{6D6E8A0C-B5E5-4147-807E-6EDD46E134DD}"/>
              </a:ext>
            </a:extLst>
          </p:cNvPr>
          <p:cNvSpPr txBox="1"/>
          <p:nvPr/>
        </p:nvSpPr>
        <p:spPr>
          <a:xfrm>
            <a:off x="8358284" y="5515956"/>
            <a:ext cx="652743" cy="369332"/>
          </a:xfrm>
          <a:prstGeom prst="rect">
            <a:avLst/>
          </a:prstGeom>
          <a:noFill/>
        </p:spPr>
        <p:txBody>
          <a:bodyPr wrap="none" rtlCol="0">
            <a:spAutoFit/>
          </a:bodyPr>
          <a:lstStyle/>
          <a:p>
            <a:r>
              <a:rPr lang="en-US" dirty="0">
                <a:solidFill>
                  <a:srgbClr val="FFF8ED"/>
                </a:solidFill>
              </a:rPr>
              <a:t>2018</a:t>
            </a:r>
          </a:p>
        </p:txBody>
      </p:sp>
      <p:sp>
        <p:nvSpPr>
          <p:cNvPr id="15" name="TextBox 14">
            <a:extLst>
              <a:ext uri="{FF2B5EF4-FFF2-40B4-BE49-F238E27FC236}">
                <a16:creationId xmlns:a16="http://schemas.microsoft.com/office/drawing/2014/main" id="{54EF1229-D7D3-DF4A-A784-9300430A4964}"/>
              </a:ext>
            </a:extLst>
          </p:cNvPr>
          <p:cNvSpPr txBox="1"/>
          <p:nvPr/>
        </p:nvSpPr>
        <p:spPr>
          <a:xfrm>
            <a:off x="11309525" y="5515956"/>
            <a:ext cx="652743" cy="369332"/>
          </a:xfrm>
          <a:prstGeom prst="rect">
            <a:avLst/>
          </a:prstGeom>
          <a:noFill/>
        </p:spPr>
        <p:txBody>
          <a:bodyPr wrap="none" rtlCol="0">
            <a:spAutoFit/>
          </a:bodyPr>
          <a:lstStyle/>
          <a:p>
            <a:r>
              <a:rPr lang="en-US" dirty="0">
                <a:solidFill>
                  <a:srgbClr val="FFF8ED"/>
                </a:solidFill>
              </a:rPr>
              <a:t>2012</a:t>
            </a:r>
          </a:p>
        </p:txBody>
      </p:sp>
      <p:sp>
        <p:nvSpPr>
          <p:cNvPr id="10" name="Date Placeholder 9">
            <a:extLst>
              <a:ext uri="{FF2B5EF4-FFF2-40B4-BE49-F238E27FC236}">
                <a16:creationId xmlns:a16="http://schemas.microsoft.com/office/drawing/2014/main" id="{F1369C1F-9ECE-8E4A-BA1F-E6B572FECA31}"/>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213827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2E5"/>
                </a:solidFill>
                <a:effectLst/>
              </a:rPr>
              <a:t>Artemis Science Objectives and Traceability to Science Priorities</a:t>
            </a:r>
          </a:p>
        </p:txBody>
      </p:sp>
      <p:sp>
        <p:nvSpPr>
          <p:cNvPr id="4" name="Content Placeholder 3">
            <a:extLst>
              <a:ext uri="{FF2B5EF4-FFF2-40B4-BE49-F238E27FC236}">
                <a16:creationId xmlns:a16="http://schemas.microsoft.com/office/drawing/2014/main" id="{52EA8101-BF43-4C43-A74C-2349658BE83F}"/>
              </a:ext>
            </a:extLst>
          </p:cNvPr>
          <p:cNvSpPr>
            <a:spLocks noGrp="1"/>
          </p:cNvSpPr>
          <p:nvPr>
            <p:ph idx="1"/>
          </p:nvPr>
        </p:nvSpPr>
        <p:spPr>
          <a:xfrm>
            <a:off x="307701" y="2464904"/>
            <a:ext cx="11588207" cy="3754921"/>
          </a:xfrm>
        </p:spPr>
        <p:txBody>
          <a:bodyPr>
            <a:normAutofit/>
          </a:bodyPr>
          <a:lstStyle/>
          <a:p>
            <a:pPr marL="0" indent="0">
              <a:buNone/>
            </a:pPr>
            <a:r>
              <a:rPr lang="en-US" dirty="0">
                <a:solidFill>
                  <a:srgbClr val="FFF2E5"/>
                </a:solidFill>
              </a:rPr>
              <a:t>NASA HQ’s Artemis Plan laid out seven Science Objectives:</a:t>
            </a:r>
          </a:p>
          <a:p>
            <a:pPr marL="0" indent="0">
              <a:buNone/>
            </a:pPr>
            <a:r>
              <a:rPr lang="en-US" dirty="0">
                <a:solidFill>
                  <a:srgbClr val="FFF2E5"/>
                </a:solidFill>
              </a:rPr>
              <a:t>	Objective 1: Understanding Planetary Processes</a:t>
            </a:r>
          </a:p>
          <a:p>
            <a:pPr marL="0" indent="0">
              <a:buNone/>
            </a:pPr>
            <a:r>
              <a:rPr lang="en-US" dirty="0">
                <a:solidFill>
                  <a:srgbClr val="FFF2E5"/>
                </a:solidFill>
              </a:rPr>
              <a:t>	Objective 2: Understanding the Character and Origin of Lunar Volatiles</a:t>
            </a:r>
          </a:p>
          <a:p>
            <a:pPr marL="0" indent="0">
              <a:buNone/>
            </a:pPr>
            <a:r>
              <a:rPr lang="en-US" dirty="0">
                <a:solidFill>
                  <a:srgbClr val="FFF2E5"/>
                </a:solidFill>
              </a:rPr>
              <a:t>	Objective 3: Interpreting the Impact History of the Earth-Moon system</a:t>
            </a:r>
          </a:p>
          <a:p>
            <a:pPr marL="0" indent="0">
              <a:buNone/>
            </a:pPr>
            <a:r>
              <a:rPr lang="en-US" dirty="0">
                <a:solidFill>
                  <a:srgbClr val="FFF2E5"/>
                </a:solidFill>
              </a:rPr>
              <a:t>	Objective 4: Revealing the Record of the Ancient Sun and Our Astronomical Environment</a:t>
            </a:r>
          </a:p>
          <a:p>
            <a:pPr marL="0" indent="0">
              <a:buNone/>
            </a:pPr>
            <a:r>
              <a:rPr lang="en-US" dirty="0">
                <a:solidFill>
                  <a:srgbClr val="FFF2E5"/>
                </a:solidFill>
              </a:rPr>
              <a:t>	Objective 5: Observing the Universe and the Local Space Environment from a Unique Location</a:t>
            </a:r>
          </a:p>
          <a:p>
            <a:pPr marL="0" indent="0">
              <a:buNone/>
            </a:pPr>
            <a:r>
              <a:rPr lang="en-US" dirty="0">
                <a:solidFill>
                  <a:srgbClr val="FFF2E5"/>
                </a:solidFill>
              </a:rPr>
              <a:t>	Objective 6: Conducting Experimental Science in the Lunar Environment </a:t>
            </a:r>
          </a:p>
          <a:p>
            <a:pPr marL="0" indent="0">
              <a:buNone/>
            </a:pPr>
            <a:r>
              <a:rPr lang="en-US" dirty="0">
                <a:solidFill>
                  <a:srgbClr val="FFF2E5"/>
                </a:solidFill>
              </a:rPr>
              <a:t>	Objective 7: Investigating and Mitigating Exploration Risks</a:t>
            </a:r>
          </a:p>
          <a:p>
            <a:pPr marL="0" indent="0">
              <a:lnSpc>
                <a:spcPts val="2460"/>
              </a:lnSpc>
              <a:spcBef>
                <a:spcPts val="1200"/>
              </a:spcBef>
              <a:buNone/>
            </a:pPr>
            <a:r>
              <a:rPr lang="en-US" dirty="0">
                <a:solidFill>
                  <a:srgbClr val="FFF2E5"/>
                </a:solidFill>
              </a:rPr>
              <a:t>The SDT was charged with expanding upon science these Objectives. We chose to map science Goals (areas of research) down to Investigations (specific activities undertaken to address Goals). </a:t>
            </a:r>
          </a:p>
          <a:p>
            <a:endParaRPr lang="en-US" dirty="0">
              <a:solidFill>
                <a:srgbClr val="FFF2E5"/>
              </a:solidFill>
            </a:endParaRPr>
          </a:p>
          <a:p>
            <a:endParaRPr lang="en-US" dirty="0">
              <a:solidFill>
                <a:srgbClr val="FFF2E5"/>
              </a:solidFill>
            </a:endParaRPr>
          </a:p>
          <a:p>
            <a:endParaRPr lang="en-US" dirty="0">
              <a:solidFill>
                <a:srgbClr val="FFF2E5"/>
              </a:solidFill>
            </a:endParaRPr>
          </a:p>
        </p:txBody>
      </p:sp>
      <p:sp>
        <p:nvSpPr>
          <p:cNvPr id="3" name="Footer Placeholder 2">
            <a:extLst>
              <a:ext uri="{FF2B5EF4-FFF2-40B4-BE49-F238E27FC236}">
                <a16:creationId xmlns:a16="http://schemas.microsoft.com/office/drawing/2014/main" id="{AF40704C-B5B1-D945-84D4-1EB87360D3B9}"/>
              </a:ext>
            </a:extLst>
          </p:cNvPr>
          <p:cNvSpPr>
            <a:spLocks noGrp="1"/>
          </p:cNvSpPr>
          <p:nvPr>
            <p:ph type="ftr" sz="quarter" idx="11"/>
          </p:nvPr>
        </p:nvSpPr>
        <p:spPr/>
        <p:txBody>
          <a:bodyPr/>
          <a:lstStyle/>
          <a:p>
            <a:r>
              <a:rPr lang="en-US" dirty="0"/>
              <a:t>R. Weber: Artemis III SDT Report Briefing</a:t>
            </a:r>
          </a:p>
        </p:txBody>
      </p:sp>
      <p:sp>
        <p:nvSpPr>
          <p:cNvPr id="6" name="Slide Number Placeholder 5">
            <a:extLst>
              <a:ext uri="{FF2B5EF4-FFF2-40B4-BE49-F238E27FC236}">
                <a16:creationId xmlns:a16="http://schemas.microsoft.com/office/drawing/2014/main" id="{2464C2D0-8083-3542-96DD-0070794FB2C9}"/>
              </a:ext>
            </a:extLst>
          </p:cNvPr>
          <p:cNvSpPr>
            <a:spLocks noGrp="1"/>
          </p:cNvSpPr>
          <p:nvPr>
            <p:ph type="sldNum" sz="quarter" idx="12"/>
          </p:nvPr>
        </p:nvSpPr>
        <p:spPr/>
        <p:txBody>
          <a:bodyPr/>
          <a:lstStyle/>
          <a:p>
            <a:fld id="{F0E796A9-ECD2-8441-A0A4-A48E6B182B42}" type="slidenum">
              <a:rPr lang="en-US" smtClean="0"/>
              <a:pPr/>
              <a:t>6</a:t>
            </a:fld>
            <a:endParaRPr lang="en-US" dirty="0"/>
          </a:p>
        </p:txBody>
      </p:sp>
      <p:sp>
        <p:nvSpPr>
          <p:cNvPr id="8" name="Date Placeholder 7">
            <a:extLst>
              <a:ext uri="{FF2B5EF4-FFF2-40B4-BE49-F238E27FC236}">
                <a16:creationId xmlns:a16="http://schemas.microsoft.com/office/drawing/2014/main" id="{C812E151-7ABC-4840-B17B-75115760C2CD}"/>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9019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E92A1-B52B-E849-BDA1-E32AA3704B52}"/>
              </a:ext>
            </a:extLst>
          </p:cNvPr>
          <p:cNvSpPr>
            <a:spLocks noGrp="1"/>
          </p:cNvSpPr>
          <p:nvPr>
            <p:ph type="title"/>
          </p:nvPr>
        </p:nvSpPr>
        <p:spPr/>
        <p:txBody>
          <a:bodyPr/>
          <a:lstStyle/>
          <a:p>
            <a:r>
              <a:rPr lang="en-US" dirty="0">
                <a:solidFill>
                  <a:srgbClr val="FFF8ED"/>
                </a:solidFill>
                <a:effectLst/>
              </a:rPr>
              <a:t>Candidate Program</a:t>
            </a:r>
          </a:p>
        </p:txBody>
      </p:sp>
      <p:sp>
        <p:nvSpPr>
          <p:cNvPr id="3" name="Content Placeholder 2">
            <a:extLst>
              <a:ext uri="{FF2B5EF4-FFF2-40B4-BE49-F238E27FC236}">
                <a16:creationId xmlns:a16="http://schemas.microsoft.com/office/drawing/2014/main" id="{4CBE6CBD-97A8-6E4F-A39E-C16A994968AC}"/>
              </a:ext>
            </a:extLst>
          </p:cNvPr>
          <p:cNvSpPr>
            <a:spLocks noGrp="1"/>
          </p:cNvSpPr>
          <p:nvPr>
            <p:ph idx="1"/>
          </p:nvPr>
        </p:nvSpPr>
        <p:spPr>
          <a:xfrm>
            <a:off x="307701" y="2133601"/>
            <a:ext cx="11427099" cy="4155500"/>
          </a:xfrm>
        </p:spPr>
        <p:txBody>
          <a:bodyPr>
            <a:noAutofit/>
          </a:bodyPr>
          <a:lstStyle/>
          <a:p>
            <a:pPr>
              <a:spcBef>
                <a:spcPts val="0"/>
              </a:spcBef>
              <a:spcAft>
                <a:spcPts val="1200"/>
              </a:spcAft>
            </a:pPr>
            <a:r>
              <a:rPr lang="en-US" dirty="0"/>
              <a:t>We constructed a candidate program that captures the highest-priority science for Artemis III and provides the greatest feed-forward to follow-on missions and the build-up to the Artemis Base Camp</a:t>
            </a:r>
          </a:p>
          <a:p>
            <a:pPr>
              <a:spcBef>
                <a:spcPts val="0"/>
              </a:spcBef>
              <a:spcAft>
                <a:spcPts val="600"/>
              </a:spcAft>
            </a:pPr>
            <a:r>
              <a:rPr lang="en-US" dirty="0"/>
              <a:t>Our cohesive program contains a mix of activities encompassing</a:t>
            </a:r>
          </a:p>
          <a:p>
            <a:pPr lvl="1">
              <a:spcBef>
                <a:spcPts val="0"/>
              </a:spcBef>
              <a:spcAft>
                <a:spcPts val="600"/>
              </a:spcAft>
            </a:pPr>
            <a:r>
              <a:rPr lang="en-US" dirty="0">
                <a:solidFill>
                  <a:srgbClr val="FFF8ED"/>
                </a:solidFill>
              </a:rPr>
              <a:t>Field geology and sample return</a:t>
            </a:r>
          </a:p>
          <a:p>
            <a:pPr lvl="2">
              <a:spcBef>
                <a:spcPts val="0"/>
              </a:spcBef>
              <a:spcAft>
                <a:spcPts val="600"/>
              </a:spcAft>
            </a:pPr>
            <a:r>
              <a:rPr lang="en-US" dirty="0"/>
              <a:t>Contingency sample (bulk)</a:t>
            </a:r>
          </a:p>
          <a:p>
            <a:pPr lvl="2">
              <a:spcBef>
                <a:spcPts val="0"/>
              </a:spcBef>
              <a:spcAft>
                <a:spcPts val="600"/>
              </a:spcAft>
            </a:pPr>
            <a:r>
              <a:rPr lang="en-US" dirty="0">
                <a:solidFill>
                  <a:srgbClr val="FFF8ED"/>
                </a:solidFill>
              </a:rPr>
              <a:t>Small clast (rake)</a:t>
            </a:r>
          </a:p>
          <a:p>
            <a:pPr lvl="2">
              <a:spcBef>
                <a:spcPts val="0"/>
              </a:spcBef>
              <a:spcAft>
                <a:spcPts val="600"/>
              </a:spcAft>
            </a:pPr>
            <a:r>
              <a:rPr lang="en-US" dirty="0">
                <a:solidFill>
                  <a:srgbClr val="FFF8ED"/>
                </a:solidFill>
              </a:rPr>
              <a:t>Large clast (hand)</a:t>
            </a:r>
          </a:p>
          <a:p>
            <a:pPr lvl="2">
              <a:spcBef>
                <a:spcPts val="0"/>
              </a:spcBef>
              <a:spcAft>
                <a:spcPts val="600"/>
              </a:spcAft>
            </a:pPr>
            <a:r>
              <a:rPr lang="en-US" dirty="0"/>
              <a:t>Sealed core (drill)</a:t>
            </a:r>
          </a:p>
          <a:p>
            <a:pPr lvl="2">
              <a:spcBef>
                <a:spcPts val="0"/>
              </a:spcBef>
              <a:spcAft>
                <a:spcPts val="600"/>
              </a:spcAft>
            </a:pPr>
            <a:r>
              <a:rPr lang="en-US" dirty="0">
                <a:solidFill>
                  <a:srgbClr val="FFF8ED"/>
                </a:solidFill>
              </a:rPr>
              <a:t>Sealed surface (bulk)</a:t>
            </a:r>
          </a:p>
          <a:p>
            <a:pPr lvl="2">
              <a:spcBef>
                <a:spcPts val="0"/>
              </a:spcBef>
              <a:spcAft>
                <a:spcPts val="1800"/>
              </a:spcAft>
            </a:pPr>
            <a:r>
              <a:rPr lang="en-US" dirty="0"/>
              <a:t>Regolith surface (CSSD)</a:t>
            </a:r>
          </a:p>
          <a:p>
            <a:pPr>
              <a:spcBef>
                <a:spcPts val="0"/>
              </a:spcBef>
              <a:spcAft>
                <a:spcPts val="600"/>
              </a:spcAft>
            </a:pPr>
            <a:r>
              <a:rPr lang="en-US" dirty="0"/>
              <a:t>A more detailed mission operations plan based off this program will need to be developed by NASA when HLS system capabilities, a landing site, and other architectural details come into sharper focus</a:t>
            </a:r>
          </a:p>
          <a:p>
            <a:pPr>
              <a:spcBef>
                <a:spcPts val="0"/>
              </a:spcBef>
              <a:spcAft>
                <a:spcPts val="600"/>
              </a:spcAft>
            </a:pPr>
            <a:endParaRPr lang="en-US" dirty="0">
              <a:solidFill>
                <a:srgbClr val="FFF8ED"/>
              </a:solidFill>
            </a:endParaRPr>
          </a:p>
        </p:txBody>
      </p:sp>
      <p:sp>
        <p:nvSpPr>
          <p:cNvPr id="5" name="Footer Placeholder 4">
            <a:extLst>
              <a:ext uri="{FF2B5EF4-FFF2-40B4-BE49-F238E27FC236}">
                <a16:creationId xmlns:a16="http://schemas.microsoft.com/office/drawing/2014/main" id="{493ABB7A-FB32-8D41-A9C1-4D686B52CD7C}"/>
              </a:ext>
            </a:extLst>
          </p:cNvPr>
          <p:cNvSpPr>
            <a:spLocks noGrp="1"/>
          </p:cNvSpPr>
          <p:nvPr>
            <p:ph type="ftr" sz="quarter" idx="11"/>
          </p:nvPr>
        </p:nvSpPr>
        <p:spPr/>
        <p:txBody>
          <a:bodyPr/>
          <a:lstStyle/>
          <a:p>
            <a:r>
              <a:rPr lang="en-US" dirty="0"/>
              <a:t>R. Weber: Artemis III SDT Report Briefing</a:t>
            </a:r>
          </a:p>
        </p:txBody>
      </p:sp>
      <p:sp>
        <p:nvSpPr>
          <p:cNvPr id="6" name="Slide Number Placeholder 5">
            <a:extLst>
              <a:ext uri="{FF2B5EF4-FFF2-40B4-BE49-F238E27FC236}">
                <a16:creationId xmlns:a16="http://schemas.microsoft.com/office/drawing/2014/main" id="{8D990346-2C95-514E-84EA-4A5C322D3A07}"/>
              </a:ext>
            </a:extLst>
          </p:cNvPr>
          <p:cNvSpPr>
            <a:spLocks noGrp="1"/>
          </p:cNvSpPr>
          <p:nvPr>
            <p:ph type="sldNum" sz="quarter" idx="12"/>
          </p:nvPr>
        </p:nvSpPr>
        <p:spPr/>
        <p:txBody>
          <a:bodyPr/>
          <a:lstStyle/>
          <a:p>
            <a:fld id="{F0E796A9-ECD2-8441-A0A4-A48E6B182B42}" type="slidenum">
              <a:rPr lang="en-US" smtClean="0"/>
              <a:pPr/>
              <a:t>7</a:t>
            </a:fld>
            <a:endParaRPr lang="en-US" dirty="0"/>
          </a:p>
        </p:txBody>
      </p:sp>
      <p:sp>
        <p:nvSpPr>
          <p:cNvPr id="8" name="Rectangle 7">
            <a:extLst>
              <a:ext uri="{FF2B5EF4-FFF2-40B4-BE49-F238E27FC236}">
                <a16:creationId xmlns:a16="http://schemas.microsoft.com/office/drawing/2014/main" id="{4E779DBA-ED84-2D49-83C4-43F54BF348AC}"/>
              </a:ext>
            </a:extLst>
          </p:cNvPr>
          <p:cNvSpPr/>
          <p:nvPr/>
        </p:nvSpPr>
        <p:spPr>
          <a:xfrm>
            <a:off x="4521130" y="3205313"/>
            <a:ext cx="6924254" cy="2277547"/>
          </a:xfrm>
          <a:prstGeom prst="rect">
            <a:avLst/>
          </a:prstGeom>
        </p:spPr>
        <p:txBody>
          <a:bodyPr wrap="square">
            <a:spAutoFit/>
          </a:bodyPr>
          <a:lstStyle/>
          <a:p>
            <a:pPr marL="685800" lvl="1" indent="-228600">
              <a:spcAft>
                <a:spcPts val="600"/>
              </a:spcAft>
              <a:buFont typeface="Arial" panose="020B0604020202020204" pitchFamily="34" charset="0"/>
              <a:buChar char="•"/>
            </a:pPr>
            <a:r>
              <a:rPr lang="en-US" sz="1600" i="1" dirty="0">
                <a:solidFill>
                  <a:srgbClr val="FFF8ED"/>
                </a:solidFill>
                <a:latin typeface="Arial" panose="020B0604020202020204" pitchFamily="34" charset="0"/>
                <a:cs typeface="Arial" panose="020B0604020202020204" pitchFamily="34" charset="0"/>
              </a:rPr>
              <a:t>In situ</a:t>
            </a:r>
            <a:r>
              <a:rPr lang="en-US" sz="1600" dirty="0">
                <a:solidFill>
                  <a:srgbClr val="FFF8ED"/>
                </a:solidFill>
                <a:latin typeface="Arial" panose="020B0604020202020204" pitchFamily="34" charset="0"/>
                <a:cs typeface="Arial" panose="020B0604020202020204" pitchFamily="34" charset="0"/>
              </a:rPr>
              <a:t> measurements and long-lived experiments</a:t>
            </a:r>
          </a:p>
          <a:p>
            <a:pPr marL="1143000" lvl="2"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Volatile monitoring</a:t>
            </a:r>
          </a:p>
          <a:p>
            <a:pPr marL="1143000" lvl="2"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Environmental monitoring</a:t>
            </a:r>
          </a:p>
          <a:p>
            <a:pPr marL="1143000" lvl="2"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Deployed geophysics</a:t>
            </a:r>
          </a:p>
          <a:p>
            <a:pPr marL="1143000" lvl="2"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Geochemistry/mineralogy</a:t>
            </a:r>
          </a:p>
          <a:p>
            <a:pPr marL="1143000" lvl="2"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Geotechnical properties</a:t>
            </a:r>
          </a:p>
          <a:p>
            <a:pPr marL="1143000" lvl="2" indent="-228600">
              <a:spcAft>
                <a:spcPts val="600"/>
              </a:spcAft>
              <a:buFont typeface="Arial" panose="020B0604020202020204" pitchFamily="34" charset="0"/>
              <a:buChar char="•"/>
            </a:pPr>
            <a:r>
              <a:rPr lang="en-US" sz="1600" dirty="0">
                <a:solidFill>
                  <a:srgbClr val="FFF8ED"/>
                </a:solidFill>
                <a:latin typeface="Arial" panose="020B0604020202020204" pitchFamily="34" charset="0"/>
                <a:cs typeface="Arial" panose="020B0604020202020204" pitchFamily="34" charset="0"/>
              </a:rPr>
              <a:t>Traverse geophysics</a:t>
            </a:r>
          </a:p>
        </p:txBody>
      </p:sp>
      <p:sp>
        <p:nvSpPr>
          <p:cNvPr id="11" name="Date Placeholder 10">
            <a:extLst>
              <a:ext uri="{FF2B5EF4-FFF2-40B4-BE49-F238E27FC236}">
                <a16:creationId xmlns:a16="http://schemas.microsoft.com/office/drawing/2014/main" id="{5215A897-B1E3-6E45-85D5-91723FEFC020}"/>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476042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BFCEC7A-4AE7-5445-9F66-BE6EC4BB875B}"/>
              </a:ext>
            </a:extLst>
          </p:cNvPr>
          <p:cNvSpPr>
            <a:spLocks noGrp="1"/>
          </p:cNvSpPr>
          <p:nvPr>
            <p:ph type="ftr" sz="quarter" idx="11"/>
          </p:nvPr>
        </p:nvSpPr>
        <p:spPr/>
        <p:txBody>
          <a:bodyPr/>
          <a:lstStyle/>
          <a:p>
            <a:r>
              <a:rPr lang="en-US" dirty="0"/>
              <a:t>R. Weber: Artemis III SDT Report Briefing</a:t>
            </a:r>
          </a:p>
        </p:txBody>
      </p:sp>
      <p:sp>
        <p:nvSpPr>
          <p:cNvPr id="6" name="Slide Number Placeholder 5">
            <a:extLst>
              <a:ext uri="{FF2B5EF4-FFF2-40B4-BE49-F238E27FC236}">
                <a16:creationId xmlns:a16="http://schemas.microsoft.com/office/drawing/2014/main" id="{1AB75EEB-49F0-614D-B5D8-5011352C6717}"/>
              </a:ext>
            </a:extLst>
          </p:cNvPr>
          <p:cNvSpPr>
            <a:spLocks noGrp="1"/>
          </p:cNvSpPr>
          <p:nvPr>
            <p:ph type="sldNum" sz="quarter" idx="12"/>
          </p:nvPr>
        </p:nvSpPr>
        <p:spPr/>
        <p:txBody>
          <a:bodyPr/>
          <a:lstStyle/>
          <a:p>
            <a:fld id="{F0E796A9-ECD2-8441-A0A4-A48E6B182B42}" type="slidenum">
              <a:rPr lang="en-US" smtClean="0"/>
              <a:pPr/>
              <a:t>8</a:t>
            </a:fld>
            <a:endParaRPr lang="en-US" dirty="0"/>
          </a:p>
        </p:txBody>
      </p:sp>
      <p:sp>
        <p:nvSpPr>
          <p:cNvPr id="2" name="TextBox 1">
            <a:extLst>
              <a:ext uri="{FF2B5EF4-FFF2-40B4-BE49-F238E27FC236}">
                <a16:creationId xmlns:a16="http://schemas.microsoft.com/office/drawing/2014/main" id="{9DAB3F7A-D6EE-3545-B17C-75195519D847}"/>
              </a:ext>
            </a:extLst>
          </p:cNvPr>
          <p:cNvSpPr txBox="1"/>
          <p:nvPr/>
        </p:nvSpPr>
        <p:spPr>
          <a:xfrm>
            <a:off x="984795" y="2878475"/>
            <a:ext cx="10210800" cy="3477875"/>
          </a:xfrm>
          <a:prstGeom prst="rect">
            <a:avLst/>
          </a:prstGeom>
          <a:noFill/>
        </p:spPr>
        <p:txBody>
          <a:bodyPr wrap="square" rtlCol="0">
            <a:spAutoFit/>
          </a:bodyPr>
          <a:lstStyle/>
          <a:p>
            <a:pPr>
              <a:spcAft>
                <a:spcPts val="600"/>
              </a:spcAft>
            </a:pPr>
            <a:r>
              <a:rPr lang="en-US" dirty="0">
                <a:solidFill>
                  <a:srgbClr val="FFF8ED"/>
                </a:solidFill>
                <a:latin typeface="Arial" panose="020B0604020202020204" pitchFamily="34" charset="0"/>
                <a:cs typeface="Arial" panose="020B0604020202020204" pitchFamily="34" charset="0"/>
              </a:rPr>
              <a:t>The SDT report contains 15 major findings and accompanying recommendations to NASA for actions to address each finding, encompassing:</a:t>
            </a:r>
          </a:p>
          <a:p>
            <a:pPr marL="285750" indent="-285750">
              <a:spcAft>
                <a:spcPts val="600"/>
              </a:spcAft>
              <a:buFont typeface="Arial" panose="020B0604020202020204" pitchFamily="34" charset="0"/>
              <a:buChar char="•"/>
            </a:pPr>
            <a:r>
              <a:rPr lang="en-US" dirty="0">
                <a:solidFill>
                  <a:srgbClr val="FFF8ED"/>
                </a:solidFill>
                <a:latin typeface="Arial" panose="020B0604020202020204" pitchFamily="34" charset="0"/>
                <a:cs typeface="Arial" panose="020B0604020202020204" pitchFamily="34" charset="0"/>
              </a:rPr>
              <a:t>Crew training</a:t>
            </a:r>
          </a:p>
          <a:p>
            <a:pPr marL="285750" indent="-285750">
              <a:spcAft>
                <a:spcPts val="600"/>
              </a:spcAft>
              <a:buFont typeface="Arial" panose="020B0604020202020204" pitchFamily="34" charset="0"/>
              <a:buChar char="•"/>
            </a:pPr>
            <a:r>
              <a:rPr lang="en-US" dirty="0">
                <a:solidFill>
                  <a:srgbClr val="FFF8ED"/>
                </a:solidFill>
                <a:latin typeface="Arial" panose="020B0604020202020204" pitchFamily="34" charset="0"/>
                <a:cs typeface="Arial" panose="020B0604020202020204" pitchFamily="34" charset="0"/>
              </a:rPr>
              <a:t>Coordinated sampling strategies</a:t>
            </a:r>
          </a:p>
          <a:p>
            <a:pPr marL="285750" indent="-285750">
              <a:spcAft>
                <a:spcPts val="600"/>
              </a:spcAft>
              <a:buFont typeface="Arial" panose="020B0604020202020204" pitchFamily="34" charset="0"/>
              <a:buChar char="•"/>
            </a:pPr>
            <a:r>
              <a:rPr lang="en-US" dirty="0">
                <a:solidFill>
                  <a:srgbClr val="FFF8ED"/>
                </a:solidFill>
                <a:latin typeface="Arial" panose="020B0604020202020204" pitchFamily="34" charset="0"/>
                <a:cs typeface="Arial" panose="020B0604020202020204" pitchFamily="34" charset="0"/>
              </a:rPr>
              <a:t>Enabling capabilities (</a:t>
            </a:r>
            <a:r>
              <a:rPr lang="en-US" i="1" dirty="0">
                <a:solidFill>
                  <a:srgbClr val="FFF8ED"/>
                </a:solidFill>
                <a:latin typeface="Arial" panose="020B0604020202020204" pitchFamily="34" charset="0"/>
                <a:cs typeface="Arial" panose="020B0604020202020204" pitchFamily="34" charset="0"/>
              </a:rPr>
              <a:t>e.g</a:t>
            </a:r>
            <a:r>
              <a:rPr lang="en-US" dirty="0">
                <a:solidFill>
                  <a:srgbClr val="FFF8ED"/>
                </a:solidFill>
                <a:latin typeface="Arial" panose="020B0604020202020204" pitchFamily="34" charset="0"/>
                <a:cs typeface="Arial" panose="020B0604020202020204" pitchFamily="34" charset="0"/>
              </a:rPr>
              <a:t>., needed technology development)</a:t>
            </a:r>
          </a:p>
          <a:p>
            <a:pPr marL="285750" indent="-285750">
              <a:spcAft>
                <a:spcPts val="600"/>
              </a:spcAft>
              <a:buFont typeface="Arial" panose="020B0604020202020204" pitchFamily="34" charset="0"/>
              <a:buChar char="•"/>
            </a:pPr>
            <a:r>
              <a:rPr lang="en-US" dirty="0">
                <a:solidFill>
                  <a:srgbClr val="FFF8ED"/>
                </a:solidFill>
                <a:latin typeface="Arial" panose="020B0604020202020204" pitchFamily="34" charset="0"/>
                <a:cs typeface="Arial" panose="020B0604020202020204" pitchFamily="34" charset="0"/>
              </a:rPr>
              <a:t>Artemis program architecture</a:t>
            </a:r>
          </a:p>
          <a:p>
            <a:pPr marL="285750" indent="-285750">
              <a:spcAft>
                <a:spcPts val="600"/>
              </a:spcAft>
              <a:buFont typeface="Arial" panose="020B0604020202020204" pitchFamily="34" charset="0"/>
              <a:buChar char="•"/>
            </a:pPr>
            <a:r>
              <a:rPr lang="en-US" dirty="0">
                <a:solidFill>
                  <a:srgbClr val="FFF8ED"/>
                </a:solidFill>
                <a:latin typeface="Arial" panose="020B0604020202020204" pitchFamily="34" charset="0"/>
                <a:cs typeface="Arial" panose="020B0604020202020204" pitchFamily="34" charset="0"/>
              </a:rPr>
              <a:t>Science implementation strategy </a:t>
            </a:r>
          </a:p>
          <a:p>
            <a:pPr marL="285750" indent="-285750">
              <a:spcAft>
                <a:spcPts val="600"/>
              </a:spcAft>
              <a:buFont typeface="Arial" panose="020B0604020202020204" pitchFamily="34" charset="0"/>
              <a:buChar char="•"/>
            </a:pPr>
            <a:r>
              <a:rPr lang="en-US" dirty="0">
                <a:solidFill>
                  <a:srgbClr val="FFF8ED"/>
                </a:solidFill>
                <a:latin typeface="Arial" panose="020B0604020202020204" pitchFamily="34" charset="0"/>
                <a:cs typeface="Arial" panose="020B0604020202020204" pitchFamily="34" charset="0"/>
              </a:rPr>
              <a:t>Cartographic considerations</a:t>
            </a:r>
          </a:p>
          <a:p>
            <a:pPr marL="285750" indent="-285750">
              <a:spcAft>
                <a:spcPts val="600"/>
              </a:spcAft>
              <a:buFont typeface="Arial" panose="020B0604020202020204" pitchFamily="34" charset="0"/>
              <a:buChar char="•"/>
            </a:pPr>
            <a:r>
              <a:rPr lang="en-US" dirty="0">
                <a:solidFill>
                  <a:srgbClr val="FFF8ED"/>
                </a:solidFill>
                <a:latin typeface="Arial" panose="020B0604020202020204" pitchFamily="34" charset="0"/>
                <a:cs typeface="Arial" panose="020B0604020202020204" pitchFamily="34" charset="0"/>
              </a:rPr>
              <a:t>Landing site selection criteria</a:t>
            </a:r>
          </a:p>
          <a:p>
            <a:endParaRPr lang="en-US" dirty="0">
              <a:solidFill>
                <a:srgbClr val="FFF8ED"/>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A100008D-5168-6D41-8C84-7F1B417A9AA2}"/>
              </a:ext>
            </a:extLst>
          </p:cNvPr>
          <p:cNvSpPr>
            <a:spLocks noGrp="1"/>
          </p:cNvSpPr>
          <p:nvPr>
            <p:ph type="title"/>
          </p:nvPr>
        </p:nvSpPr>
        <p:spPr>
          <a:xfrm>
            <a:off x="296092" y="136525"/>
            <a:ext cx="11588207" cy="638538"/>
          </a:xfrm>
        </p:spPr>
        <p:txBody>
          <a:bodyPr/>
          <a:lstStyle/>
          <a:p>
            <a:r>
              <a:rPr lang="en-US" dirty="0">
                <a:solidFill>
                  <a:srgbClr val="FFF8ED"/>
                </a:solidFill>
                <a:effectLst/>
              </a:rPr>
              <a:t>SDT Report Recommendations</a:t>
            </a:r>
          </a:p>
        </p:txBody>
      </p:sp>
      <p:sp>
        <p:nvSpPr>
          <p:cNvPr id="8" name="Date Placeholder 7">
            <a:extLst>
              <a:ext uri="{FF2B5EF4-FFF2-40B4-BE49-F238E27FC236}">
                <a16:creationId xmlns:a16="http://schemas.microsoft.com/office/drawing/2014/main" id="{0D837226-8DB1-954A-BAED-C8DF067507B3}"/>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2428319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848DA3A-F8AC-2047-A722-8B2A16BCF08D}"/>
              </a:ext>
            </a:extLst>
          </p:cNvPr>
          <p:cNvSpPr>
            <a:spLocks noGrp="1"/>
          </p:cNvSpPr>
          <p:nvPr>
            <p:ph type="title"/>
          </p:nvPr>
        </p:nvSpPr>
        <p:spPr>
          <a:xfrm>
            <a:off x="296092" y="136525"/>
            <a:ext cx="11588207" cy="638538"/>
          </a:xfrm>
        </p:spPr>
        <p:txBody>
          <a:bodyPr>
            <a:normAutofit/>
          </a:bodyPr>
          <a:lstStyle/>
          <a:p>
            <a:r>
              <a:rPr lang="en-US" dirty="0">
                <a:solidFill>
                  <a:srgbClr val="FFF8ED"/>
                </a:solidFill>
                <a:effectLst/>
              </a:rPr>
              <a:t>Recommendations: Crew Training</a:t>
            </a:r>
          </a:p>
        </p:txBody>
      </p:sp>
      <p:sp>
        <p:nvSpPr>
          <p:cNvPr id="4" name="Content Placeholder 3">
            <a:extLst>
              <a:ext uri="{FF2B5EF4-FFF2-40B4-BE49-F238E27FC236}">
                <a16:creationId xmlns:a16="http://schemas.microsoft.com/office/drawing/2014/main" id="{14EEA9AB-D062-BE49-B39B-D2ED35A86FED}"/>
              </a:ext>
            </a:extLst>
          </p:cNvPr>
          <p:cNvSpPr>
            <a:spLocks noGrp="1"/>
          </p:cNvSpPr>
          <p:nvPr>
            <p:ph idx="1"/>
          </p:nvPr>
        </p:nvSpPr>
        <p:spPr>
          <a:xfrm>
            <a:off x="296093" y="2423339"/>
            <a:ext cx="6104708" cy="3754921"/>
          </a:xfrm>
        </p:spPr>
        <p:txBody>
          <a:bodyPr>
            <a:noAutofit/>
          </a:bodyPr>
          <a:lstStyle/>
          <a:p>
            <a:pPr>
              <a:spcBef>
                <a:spcPts val="0"/>
              </a:spcBef>
              <a:spcAft>
                <a:spcPts val="1200"/>
              </a:spcAft>
            </a:pPr>
            <a:r>
              <a:rPr lang="en-US" dirty="0"/>
              <a:t>Astronauts should participate in an Apollo-style course in geology and planetary science, including both field and classroom components, in order to provide optimal </a:t>
            </a:r>
            <a:r>
              <a:rPr lang="en-US" i="1" dirty="0"/>
              <a:t>in situ </a:t>
            </a:r>
            <a:r>
              <a:rPr lang="en-US" dirty="0"/>
              <a:t>geologic characterization of lunar sample collection sites. </a:t>
            </a:r>
            <a:r>
              <a:rPr lang="en-US" i="1" dirty="0">
                <a:solidFill>
                  <a:schemeClr val="accent2">
                    <a:lumMod val="40000"/>
                    <a:lumOff val="60000"/>
                  </a:schemeClr>
                </a:solidFill>
              </a:rPr>
              <a:t>A dedicated team of scientists should serve in an Earth-based Artemis III Science Mission Center with real-time two-way audio and one-way video between the crew and the Science Mission Center. </a:t>
            </a:r>
            <a:endParaRPr lang="en-US" sz="1600" i="1" dirty="0">
              <a:solidFill>
                <a:schemeClr val="accent2">
                  <a:lumMod val="40000"/>
                  <a:lumOff val="60000"/>
                </a:schemeClr>
              </a:solidFill>
            </a:endParaRPr>
          </a:p>
          <a:p>
            <a:pPr>
              <a:spcBef>
                <a:spcPts val="0"/>
              </a:spcBef>
              <a:spcAft>
                <a:spcPts val="1200"/>
              </a:spcAft>
            </a:pPr>
            <a:r>
              <a:rPr lang="en-US" dirty="0"/>
              <a:t>Astronauts should be trained and equipped to collect a variety of surface and sub-surface samples. NASA should plan to return total sample masses in excess of previous lunar sample return missions. </a:t>
            </a:r>
            <a:endParaRPr lang="en-US" sz="1600" dirty="0"/>
          </a:p>
          <a:p>
            <a:pPr>
              <a:spcBef>
                <a:spcPts val="0"/>
              </a:spcBef>
              <a:spcAft>
                <a:spcPts val="1200"/>
              </a:spcAft>
            </a:pPr>
            <a:endParaRPr lang="en-US" sz="1700" dirty="0"/>
          </a:p>
        </p:txBody>
      </p:sp>
      <p:sp>
        <p:nvSpPr>
          <p:cNvPr id="9" name="Footer Placeholder 8">
            <a:extLst>
              <a:ext uri="{FF2B5EF4-FFF2-40B4-BE49-F238E27FC236}">
                <a16:creationId xmlns:a16="http://schemas.microsoft.com/office/drawing/2014/main" id="{6FE56589-DFCD-AF44-9A99-03681E2820B8}"/>
              </a:ext>
            </a:extLst>
          </p:cNvPr>
          <p:cNvSpPr>
            <a:spLocks noGrp="1"/>
          </p:cNvSpPr>
          <p:nvPr>
            <p:ph type="ftr" sz="quarter" idx="11"/>
          </p:nvPr>
        </p:nvSpPr>
        <p:spPr/>
        <p:txBody>
          <a:bodyPr/>
          <a:lstStyle/>
          <a:p>
            <a:r>
              <a:rPr lang="en-US" dirty="0"/>
              <a:t>R. Weber: Artemis III SDT Report Briefing</a:t>
            </a:r>
          </a:p>
        </p:txBody>
      </p:sp>
      <p:sp>
        <p:nvSpPr>
          <p:cNvPr id="10" name="Slide Number Placeholder 9">
            <a:extLst>
              <a:ext uri="{FF2B5EF4-FFF2-40B4-BE49-F238E27FC236}">
                <a16:creationId xmlns:a16="http://schemas.microsoft.com/office/drawing/2014/main" id="{13FB225C-7C7B-6D47-82CE-6D160FF9DAC9}"/>
              </a:ext>
            </a:extLst>
          </p:cNvPr>
          <p:cNvSpPr>
            <a:spLocks noGrp="1"/>
          </p:cNvSpPr>
          <p:nvPr>
            <p:ph type="sldNum" sz="quarter" idx="12"/>
          </p:nvPr>
        </p:nvSpPr>
        <p:spPr/>
        <p:txBody>
          <a:bodyPr/>
          <a:lstStyle/>
          <a:p>
            <a:fld id="{F0E796A9-ECD2-8441-A0A4-A48E6B182B42}" type="slidenum">
              <a:rPr lang="en-US" smtClean="0"/>
              <a:pPr/>
              <a:t>9</a:t>
            </a:fld>
            <a:endParaRPr lang="en-US" dirty="0"/>
          </a:p>
        </p:txBody>
      </p:sp>
      <p:pic>
        <p:nvPicPr>
          <p:cNvPr id="3" name="Picture 2">
            <a:extLst>
              <a:ext uri="{FF2B5EF4-FFF2-40B4-BE49-F238E27FC236}">
                <a16:creationId xmlns:a16="http://schemas.microsoft.com/office/drawing/2014/main" id="{A08C198E-1F31-6B4F-BDF6-C533E5640CD2}"/>
              </a:ext>
            </a:extLst>
          </p:cNvPr>
          <p:cNvPicPr>
            <a:picLocks noChangeAspect="1"/>
          </p:cNvPicPr>
          <p:nvPr/>
        </p:nvPicPr>
        <p:blipFill>
          <a:blip r:embed="rId3"/>
          <a:stretch>
            <a:fillRect/>
          </a:stretch>
        </p:blipFill>
        <p:spPr>
          <a:xfrm>
            <a:off x="6866708" y="2423339"/>
            <a:ext cx="4572000" cy="3657600"/>
          </a:xfrm>
          <a:prstGeom prst="rect">
            <a:avLst/>
          </a:prstGeom>
          <a:ln>
            <a:solidFill>
              <a:srgbClr val="FFF9E7"/>
            </a:solidFill>
          </a:ln>
        </p:spPr>
      </p:pic>
      <p:sp>
        <p:nvSpPr>
          <p:cNvPr id="6" name="Date Placeholder 5">
            <a:extLst>
              <a:ext uri="{FF2B5EF4-FFF2-40B4-BE49-F238E27FC236}">
                <a16:creationId xmlns:a16="http://schemas.microsoft.com/office/drawing/2014/main" id="{50950EB7-7071-0542-A9F9-C6E6FFF5E066}"/>
              </a:ext>
            </a:extLst>
          </p:cNvPr>
          <p:cNvSpPr>
            <a:spLocks noGrp="1"/>
          </p:cNvSpPr>
          <p:nvPr>
            <p:ph type="dt" sz="half" idx="10"/>
          </p:nvPr>
        </p:nvSpPr>
        <p:spPr/>
        <p:txBody>
          <a:bodyPr/>
          <a:lstStyle/>
          <a:p>
            <a:r>
              <a:rPr lang="en-US"/>
              <a:t>2/24/21</a:t>
            </a:r>
            <a:endParaRPr lang="en-US" dirty="0"/>
          </a:p>
        </p:txBody>
      </p:sp>
    </p:spTree>
    <p:extLst>
      <p:ext uri="{BB962C8B-B14F-4D97-AF65-F5344CB8AC3E}">
        <p14:creationId xmlns:p14="http://schemas.microsoft.com/office/powerpoint/2010/main" val="2859665962"/>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16118</TotalTime>
  <Words>2681</Words>
  <Application>Microsoft Macintosh PowerPoint</Application>
  <PresentationFormat>Widescreen</PresentationFormat>
  <Paragraphs>275</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Narrow</vt:lpstr>
      <vt:lpstr>Calibri</vt:lpstr>
      <vt:lpstr>Nadeem</vt:lpstr>
      <vt:lpstr>2_Office Theme</vt:lpstr>
      <vt:lpstr>Artemis III Science Definition Team Report Briefing LSSW: Structuring Real-Time Science Support of Artemis Crewed Operations</vt:lpstr>
      <vt:lpstr>THE MOON ENABLES SCIENTIFIC EXPLORATION</vt:lpstr>
      <vt:lpstr>PowerPoint Presentation</vt:lpstr>
      <vt:lpstr>Artemis III Science Definition Team Report </vt:lpstr>
      <vt:lpstr>Guiding Community Documents</vt:lpstr>
      <vt:lpstr>Artemis Science Objectives and Traceability to Science Priorities</vt:lpstr>
      <vt:lpstr>Candidate Program</vt:lpstr>
      <vt:lpstr>SDT Report Recommendations</vt:lpstr>
      <vt:lpstr>Recommendations: Crew Training</vt:lpstr>
      <vt:lpstr>Recommendations: Coordinated sampling strategies</vt:lpstr>
      <vt:lpstr>Recommendations: Enabling capabilities</vt:lpstr>
      <vt:lpstr>Artemis III SDT Membership</vt:lpstr>
      <vt:lpstr>BACKUP (additional report recommendations)</vt:lpstr>
      <vt:lpstr>Recommendations: Enabling capabilities</vt:lpstr>
      <vt:lpstr>Report recommendations: Enabling capabilities</vt:lpstr>
      <vt:lpstr>Recommendations: Artemis program architecture</vt:lpstr>
      <vt:lpstr>Report recommendations: Science implementation strategies</vt:lpstr>
      <vt:lpstr>Report recommendations: Cartographic considerations</vt:lpstr>
      <vt:lpstr>Report recommendations: Cartographic considerations</vt:lpstr>
      <vt:lpstr>Report recommendations: Landing site considerations</vt:lpstr>
      <vt:lpstr>Report recommendations: Landing site considerations</vt:lpstr>
      <vt:lpstr>Report recommendations: Landing site considerations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Artemis III Science Definition Team</dc:title>
  <dc:creator>Weber, Renee C. (MSFC-ST01)</dc:creator>
  <cp:lastModifiedBy>Weber, Renee C. (MSFC-ST01)</cp:lastModifiedBy>
  <cp:revision>215</cp:revision>
  <dcterms:created xsi:type="dcterms:W3CDTF">2020-09-08T18:30:39Z</dcterms:created>
  <dcterms:modified xsi:type="dcterms:W3CDTF">2021-02-02T18:47:14Z</dcterms:modified>
</cp:coreProperties>
</file>