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291" r:id="rId6"/>
    <p:sldId id="297" r:id="rId7"/>
    <p:sldId id="1803" r:id="rId8"/>
    <p:sldId id="1804" r:id="rId9"/>
    <p:sldId id="1805" r:id="rId10"/>
    <p:sldId id="298" r:id="rId11"/>
    <p:sldId id="299" r:id="rId12"/>
    <p:sldId id="1806" r:id="rId13"/>
    <p:sldId id="296" r:id="rId14"/>
    <p:sldId id="29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DA58D9-6B04-4F64-B3B0-BBCC982D0683}" v="3" dt="2021-02-03T21:47:36.4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volowsky, Anna E. (ARC-AFS)[SimLabs III Contract Management &amp; Technical Services]" userId="3821bee4-36ce-4a29-b8d0-64052ff3a8d7" providerId="ADAL" clId="{B1DA58D9-6B04-4F64-B3B0-BBCC982D0683}"/>
    <pc:docChg chg="addSld modSld sldOrd">
      <pc:chgData name="Cavolowsky, Anna E. (ARC-AFS)[SimLabs III Contract Management &amp; Technical Services]" userId="3821bee4-36ce-4a29-b8d0-64052ff3a8d7" providerId="ADAL" clId="{B1DA58D9-6B04-4F64-B3B0-BBCC982D0683}" dt="2021-02-03T22:35:24.495" v="135" actId="20577"/>
      <pc:docMkLst>
        <pc:docMk/>
      </pc:docMkLst>
      <pc:sldChg chg="modSp">
        <pc:chgData name="Cavolowsky, Anna E. (ARC-AFS)[SimLabs III Contract Management &amp; Technical Services]" userId="3821bee4-36ce-4a29-b8d0-64052ff3a8d7" providerId="ADAL" clId="{B1DA58D9-6B04-4F64-B3B0-BBCC982D0683}" dt="2021-02-03T22:35:24.495" v="135" actId="20577"/>
        <pc:sldMkLst>
          <pc:docMk/>
          <pc:sldMk cId="2936733451" sldId="291"/>
        </pc:sldMkLst>
        <pc:graphicFrameChg chg="modGraphic">
          <ac:chgData name="Cavolowsky, Anna E. (ARC-AFS)[SimLabs III Contract Management &amp; Technical Services]" userId="3821bee4-36ce-4a29-b8d0-64052ff3a8d7" providerId="ADAL" clId="{B1DA58D9-6B04-4F64-B3B0-BBCC982D0683}" dt="2021-02-03T22:35:24.495" v="135" actId="20577"/>
          <ac:graphicFrameMkLst>
            <pc:docMk/>
            <pc:sldMk cId="2936733451" sldId="291"/>
            <ac:graphicFrameMk id="6" creationId="{CC3ADE34-158D-4A1B-996C-07FB95AF8DE2}"/>
          </ac:graphicFrameMkLst>
        </pc:graphicFrameChg>
      </pc:sldChg>
      <pc:sldChg chg="modSp">
        <pc:chgData name="Cavolowsky, Anna E. (ARC-AFS)[SimLabs III Contract Management &amp; Technical Services]" userId="3821bee4-36ce-4a29-b8d0-64052ff3a8d7" providerId="ADAL" clId="{B1DA58D9-6B04-4F64-B3B0-BBCC982D0683}" dt="2021-02-03T21:46:40.196" v="62" actId="20577"/>
        <pc:sldMkLst>
          <pc:docMk/>
          <pc:sldMk cId="3456461888" sldId="1803"/>
        </pc:sldMkLst>
        <pc:spChg chg="mod">
          <ac:chgData name="Cavolowsky, Anna E. (ARC-AFS)[SimLabs III Contract Management &amp; Technical Services]" userId="3821bee4-36ce-4a29-b8d0-64052ff3a8d7" providerId="ADAL" clId="{B1DA58D9-6B04-4F64-B3B0-BBCC982D0683}" dt="2021-02-03T21:46:40.196" v="62" actId="20577"/>
          <ac:spMkLst>
            <pc:docMk/>
            <pc:sldMk cId="3456461888" sldId="1803"/>
            <ac:spMk id="52" creationId="{107ECFA4-3092-4830-B809-8939B05FBC5C}"/>
          </ac:spMkLst>
        </pc:spChg>
      </pc:sldChg>
      <pc:sldChg chg="modSp add ord">
        <pc:chgData name="Cavolowsky, Anna E. (ARC-AFS)[SimLabs III Contract Management &amp; Technical Services]" userId="3821bee4-36ce-4a29-b8d0-64052ff3a8d7" providerId="ADAL" clId="{B1DA58D9-6B04-4F64-B3B0-BBCC982D0683}" dt="2021-02-03T21:47:44.393" v="115" actId="20577"/>
        <pc:sldMkLst>
          <pc:docMk/>
          <pc:sldMk cId="2612212409" sldId="1806"/>
        </pc:sldMkLst>
        <pc:spChg chg="mod">
          <ac:chgData name="Cavolowsky, Anna E. (ARC-AFS)[SimLabs III Contract Management &amp; Technical Services]" userId="3821bee4-36ce-4a29-b8d0-64052ff3a8d7" providerId="ADAL" clId="{B1DA58D9-6B04-4F64-B3B0-BBCC982D0683}" dt="2021-02-03T21:47:44.393" v="115" actId="20577"/>
          <ac:spMkLst>
            <pc:docMk/>
            <pc:sldMk cId="2612212409" sldId="1806"/>
            <ac:spMk id="52" creationId="{107ECFA4-3092-4830-B809-8939B05FBC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2D7F8-5230-48EB-8EE5-82287D303592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2783D-5F56-4B15-94F0-298B95FBA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0227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5399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859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9974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860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970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860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E1AF0F-0024-4CBF-951F-3F7B102565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3349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731" y="164000"/>
            <a:ext cx="10904107" cy="4998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3" y="960352"/>
            <a:ext cx="11523415" cy="51658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B5A7D23-5EA3-BB48-9A7E-29066237FE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081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8A014-09B9-4A69-AE4B-6D8C40F418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CF9514-4B15-459E-B5D9-6787AB6A8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4F161-99F5-49DB-8931-AC2CD5D03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0AF4D-508F-4558-8359-47F2D555C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95AA0-9BF7-4715-A553-890AC7BB5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1EC28-9B82-47E5-A4E3-F7CA6AF36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9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933" y="164000"/>
            <a:ext cx="10889904" cy="499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423" y="789968"/>
            <a:ext cx="11523415" cy="5336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13645" y="6419639"/>
            <a:ext cx="9783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189"/>
            <a:fld id="{4B5A7D23-5EA3-BB48-9A7E-29066237FEC6}" type="slidenum">
              <a:rPr lang="en-US" smtClean="0">
                <a:solidFill>
                  <a:prstClr val="black">
                    <a:tint val="75000"/>
                  </a:prstClr>
                </a:solidFill>
                <a:ea typeface="ＭＳ Ｐゴシック" pitchFamily="34" charset="-128"/>
              </a:rPr>
              <a:pPr defTabSz="457189"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7463" y="63971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189"/>
            <a:endParaRPr lang="en-US" sz="1800">
              <a:solidFill>
                <a:prstClr val="black"/>
              </a:solidFill>
              <a:latin typeface="Calibri"/>
              <a:ea typeface="ＭＳ Ｐゴシック" pitchFamily="34" charset="-128"/>
            </a:endParaRPr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963933" y="789968"/>
            <a:ext cx="11084843" cy="0"/>
          </a:xfrm>
          <a:prstGeom prst="line">
            <a:avLst/>
          </a:prstGeom>
          <a:solidFill>
            <a:schemeClr val="accent1"/>
          </a:solidFill>
          <a:ln w="38100" cap="flat" cmpd="sng" algn="ctr">
            <a:gradFill flip="none" rotWithShape="1">
              <a:gsLst>
                <a:gs pos="26000">
                  <a:srgbClr val="0F68B5"/>
                </a:gs>
                <a:gs pos="0">
                  <a:srgbClr val="0F68B5"/>
                </a:gs>
                <a:gs pos="53000">
                  <a:schemeClr val="accent1">
                    <a:lumMod val="45000"/>
                    <a:lumOff val="5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99000">
                  <a:schemeClr val="bg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1" name="Picture 13" descr="NASA insigniaCMYK"/>
          <p:cNvPicPr preferRelativeResize="0"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13645" y="95706"/>
            <a:ext cx="77787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23" y="176688"/>
            <a:ext cx="1422342" cy="48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69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ctr" defTabSz="457189" rtl="0" eaLnBrk="1" latinLnBrk="0" hangingPunct="1">
        <a:lnSpc>
          <a:spcPct val="8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nna.e.cavolowsky@nasa.gov" TargetMode="External"/><Relationship Id="rId7" Type="http://schemas.openxmlformats.org/officeDocument/2006/relationships/hyperlink" Target="https://nari.arc.nasa.gov/aamsupplychain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rc-cal-nari@mail.nasa.gov" TargetMode="External"/><Relationship Id="rId5" Type="http://schemas.openxmlformats.org/officeDocument/2006/relationships/hyperlink" Target="mailto:dana.e.jensen3.ctr@mail.mil" TargetMode="External"/><Relationship Id="rId4" Type="http://schemas.openxmlformats.org/officeDocument/2006/relationships/hyperlink" Target="mailto:Parimal.H.Kopardekar@nasa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c.cnf.io/sessions/wwec/#!/dashboa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ri.arc.nasa.gov/aamsupplychai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rc.cnf.io/sessions/wwec/#!/dashboar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ari.arc.nasa.gov/sites/default/files/Supply%20Chain%20Round_NEW%20%282%29.jpg">
            <a:extLst>
              <a:ext uri="{FF2B5EF4-FFF2-40B4-BE49-F238E27FC236}">
                <a16:creationId xmlns:a16="http://schemas.microsoft.com/office/drawing/2014/main" id="{435E47B4-DC28-44D9-948D-B4A556C10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868" y="825500"/>
            <a:ext cx="8900077" cy="482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C2C8B4-903D-4D77-8762-290D070CB58C}"/>
              </a:ext>
            </a:extLst>
          </p:cNvPr>
          <p:cNvSpPr txBox="1"/>
          <p:nvPr/>
        </p:nvSpPr>
        <p:spPr>
          <a:xfrm>
            <a:off x="38100" y="5661419"/>
            <a:ext cx="121158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AAM Supply Chain Working Group: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Electronic Supply Chain Platform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64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Future Meetings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0423" y="960351"/>
            <a:ext cx="11523415" cy="6092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Typically, the AAM Supply Chain Working Group holds their meeting on the </a:t>
            </a:r>
            <a:r>
              <a:rPr lang="en-US" i="1" dirty="0"/>
              <a:t>second Thursday of every month from 11:30AM - 1:00PM ET (8:30AM - 10:00AM PT)</a:t>
            </a:r>
            <a:r>
              <a:rPr lang="en-US" dirty="0"/>
              <a:t>.  </a:t>
            </a:r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Mar 11, 2021:		Topic:  TBD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6B190D-3E21-485A-8103-FADEC5BB1722}"/>
              </a:ext>
            </a:extLst>
          </p:cNvPr>
          <p:cNvSpPr/>
          <p:nvPr/>
        </p:nvSpPr>
        <p:spPr>
          <a:xfrm>
            <a:off x="1555299" y="4686978"/>
            <a:ext cx="90736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Feedback: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arc-cal-nari@mail.nasa.gov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179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AAM Supply Chain Working Group POCs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0423" y="960351"/>
            <a:ext cx="11523415" cy="6092251"/>
          </a:xfrm>
        </p:spPr>
        <p:txBody>
          <a:bodyPr>
            <a:normAutofit/>
          </a:bodyPr>
          <a:lstStyle/>
          <a:p>
            <a:r>
              <a:rPr lang="en-US" dirty="0"/>
              <a:t>Coordinator: </a:t>
            </a:r>
          </a:p>
          <a:p>
            <a:pPr lvl="1"/>
            <a:r>
              <a:rPr lang="en-US" sz="2600" dirty="0"/>
              <a:t>Anna Cavolowsky (</a:t>
            </a:r>
            <a:r>
              <a:rPr lang="en-US" sz="2600" dirty="0">
                <a:hlinkClick r:id="rId3"/>
              </a:rPr>
              <a:t>anna.e.cavolowsky@nasa.gov</a:t>
            </a:r>
            <a:r>
              <a:rPr lang="en-US" sz="2600" dirty="0"/>
              <a:t>) </a:t>
            </a:r>
          </a:p>
          <a:p>
            <a:r>
              <a:rPr lang="en-US"/>
              <a:t>Technical </a:t>
            </a:r>
            <a:r>
              <a:rPr lang="en-US" dirty="0"/>
              <a:t>Leads: </a:t>
            </a:r>
          </a:p>
          <a:p>
            <a:pPr lvl="1"/>
            <a:r>
              <a:rPr lang="en-US" sz="2600" dirty="0"/>
              <a:t>PK (</a:t>
            </a:r>
            <a:r>
              <a:rPr lang="en-US" sz="2600" dirty="0">
                <a:hlinkClick r:id="rId4"/>
              </a:rPr>
              <a:t>Parimal.H.Kopardekar@nasa.gov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Dana Jensen (</a:t>
            </a:r>
            <a:r>
              <a:rPr lang="en-US" sz="2600" dirty="0">
                <a:hlinkClick r:id="rId5"/>
              </a:rPr>
              <a:t>dana.e.jensen3.ctr@mail.mil</a:t>
            </a:r>
            <a:r>
              <a:rPr lang="en-US" sz="2600" dirty="0"/>
              <a:t>) </a:t>
            </a:r>
          </a:p>
          <a:p>
            <a:pPr lvl="1"/>
            <a:endParaRPr lang="en-US" sz="1000" dirty="0"/>
          </a:p>
          <a:p>
            <a:pPr marL="0" indent="0">
              <a:buNone/>
            </a:pPr>
            <a:r>
              <a:rPr lang="en-US" dirty="0"/>
              <a:t>Comments, questions, suggestions for future topics, and other workgroup information:</a:t>
            </a:r>
          </a:p>
          <a:p>
            <a:r>
              <a:rPr lang="en-US" dirty="0"/>
              <a:t>Email us at: </a:t>
            </a:r>
            <a:r>
              <a:rPr lang="en-US" u="sng" dirty="0">
                <a:solidFill>
                  <a:srgbClr val="0000CC"/>
                </a:solidFill>
                <a:hlinkClick r:id="rId6"/>
              </a:rPr>
              <a:t>arc-cal-nari@mail.nasa.gov</a:t>
            </a:r>
            <a:r>
              <a:rPr lang="en-US" dirty="0"/>
              <a:t>; or</a:t>
            </a:r>
          </a:p>
          <a:p>
            <a:r>
              <a:rPr lang="en-US" dirty="0"/>
              <a:t>Visit the website: </a:t>
            </a:r>
            <a:r>
              <a:rPr lang="en-US" dirty="0">
                <a:hlinkClick r:id="rId7"/>
              </a:rPr>
              <a:t>https://nari.arc.nasa.gov/aamsupplychain</a:t>
            </a:r>
            <a:r>
              <a:rPr lang="en-US" dirty="0"/>
              <a:t>  </a:t>
            </a:r>
          </a:p>
          <a:p>
            <a:pPr marL="0" indent="0">
              <a:buNone/>
            </a:pPr>
            <a:endParaRPr lang="en-US" sz="1000" u="sng" dirty="0">
              <a:solidFill>
                <a:srgbClr val="0000CC"/>
              </a:solidFill>
            </a:endParaRPr>
          </a:p>
          <a:p>
            <a:pPr marL="0" indent="0" algn="ctr">
              <a:buNone/>
            </a:pPr>
            <a:r>
              <a:rPr lang="en-US" dirty="0"/>
              <a:t>See you at the next meeting!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473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Agenda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3ADE34-158D-4A1B-996C-07FB95AF8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593014"/>
              </p:ext>
            </p:extLst>
          </p:nvPr>
        </p:nvGraphicFramePr>
        <p:xfrm>
          <a:off x="1037415" y="1515649"/>
          <a:ext cx="10411376" cy="3486150"/>
        </p:xfrm>
        <a:graphic>
          <a:graphicData uri="http://schemas.openxmlformats.org/drawingml/2006/table">
            <a:tbl>
              <a:tblPr firstRow="1" firstCol="1" bandRow="1"/>
              <a:tblGrid>
                <a:gridCol w="2419769">
                  <a:extLst>
                    <a:ext uri="{9D8B030D-6E8A-4147-A177-3AD203B41FA5}">
                      <a16:colId xmlns:a16="http://schemas.microsoft.com/office/drawing/2014/main" val="1009946014"/>
                    </a:ext>
                  </a:extLst>
                </a:gridCol>
                <a:gridCol w="5173250">
                  <a:extLst>
                    <a:ext uri="{9D8B030D-6E8A-4147-A177-3AD203B41FA5}">
                      <a16:colId xmlns:a16="http://schemas.microsoft.com/office/drawing/2014/main" val="168052695"/>
                    </a:ext>
                  </a:extLst>
                </a:gridCol>
                <a:gridCol w="2818357">
                  <a:extLst>
                    <a:ext uri="{9D8B030D-6E8A-4147-A177-3AD203B41FA5}">
                      <a16:colId xmlns:a16="http://schemas.microsoft.com/office/drawing/2014/main" val="1287566024"/>
                    </a:ext>
                  </a:extLst>
                </a:gridCol>
              </a:tblGrid>
              <a:tr h="30796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FEBRUARY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11, 2021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42883"/>
                  </a:ext>
                </a:extLst>
              </a:tr>
              <a:tr h="3079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TIME (ET)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SPEAKER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24309"/>
                  </a:ext>
                </a:extLst>
              </a:tr>
              <a:tr h="6301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11:30AM – 11:40AM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Welcome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Parimal Kopardekar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Dana Jensen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929964"/>
                  </a:ext>
                </a:extLst>
              </a:tr>
              <a:tr h="3079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11:40AM – 12:00PM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Electronic Supply Chain Platform Overview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Roshan Kalghatgi, NASA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444890"/>
                  </a:ext>
                </a:extLst>
              </a:tr>
              <a:tr h="3079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12:00PM – 12:10PM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Feedback Polls </a:t>
                      </a: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(through </a:t>
                      </a:r>
                      <a:r>
                        <a:rPr lang="en-US" sz="2000" u="sng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Conferences.io</a:t>
                      </a: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Michael Day, NASA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903"/>
                  </a:ext>
                </a:extLst>
              </a:tr>
              <a:tr h="12746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12:10PM – 12:50PM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Discussion with the Audience, including: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Active Participates:</a:t>
                      </a: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MS Teams chat and open microphone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0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Listen Only Participants:</a:t>
                      </a: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u="sng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Conferences.io</a:t>
                      </a: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Parimal Kopardekar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Dana Jensen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Roshan Kalghatgi, NASA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Michael Day, NASA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484338"/>
                  </a:ext>
                </a:extLst>
              </a:tr>
              <a:tr h="3079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12:50PM – 1:00PM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Closing Remarks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Parimal Kopardekar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345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73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Platforms and Discussion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F9911AD-E755-4402-818F-840D17001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3" y="960352"/>
            <a:ext cx="11523415" cy="516581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Active Participants</a:t>
            </a:r>
          </a:p>
          <a:p>
            <a:pPr lvl="1"/>
            <a:r>
              <a:rPr lang="en-US" dirty="0"/>
              <a:t>Platform:  MS Teams</a:t>
            </a:r>
          </a:p>
          <a:p>
            <a:pPr lvl="1"/>
            <a:r>
              <a:rPr lang="en-US" dirty="0"/>
              <a:t>Discussion:  MS Teams microphone, chat, and “Raise your hand” functions</a:t>
            </a:r>
          </a:p>
          <a:p>
            <a:pPr lvl="2"/>
            <a:r>
              <a:rPr lang="en-US" sz="2400" dirty="0"/>
              <a:t>Leave your cameras/webcams off to preserve </a:t>
            </a:r>
            <a:r>
              <a:rPr lang="en-US" sz="2400" dirty="0" err="1"/>
              <a:t>WiFi</a:t>
            </a:r>
            <a:r>
              <a:rPr lang="en-US" sz="2400" dirty="0"/>
              <a:t> bandwidth</a:t>
            </a:r>
          </a:p>
          <a:p>
            <a:pPr lvl="2"/>
            <a:r>
              <a:rPr lang="en-US" sz="2400" dirty="0"/>
              <a:t>Use your mute/unmute button (e.g. remain on mute unless you are speaking) </a:t>
            </a:r>
          </a:p>
          <a:p>
            <a:pPr lvl="2"/>
            <a:r>
              <a:rPr lang="en-US" sz="2400" dirty="0"/>
              <a:t>Enter comments/questions in the chat</a:t>
            </a:r>
          </a:p>
          <a:p>
            <a:pPr lvl="2"/>
            <a:r>
              <a:rPr lang="en-US" sz="2400" dirty="0"/>
              <a:t>Click the “Raise your hand” button if you wish to speak</a:t>
            </a:r>
          </a:p>
          <a:p>
            <a:pPr lvl="2"/>
            <a:r>
              <a:rPr lang="en-US" sz="2400" dirty="0"/>
              <a:t>Say your name and affiliation before you begin speaking </a:t>
            </a:r>
          </a:p>
          <a:p>
            <a:pPr lvl="2"/>
            <a:endParaRPr lang="en-US" dirty="0"/>
          </a:p>
          <a:p>
            <a:r>
              <a:rPr lang="en-US" b="1" dirty="0"/>
              <a:t>Listen Only Participants</a:t>
            </a:r>
          </a:p>
          <a:p>
            <a:pPr lvl="1"/>
            <a:r>
              <a:rPr lang="en-US" dirty="0"/>
              <a:t>Platform:  YouTube Live Stream </a:t>
            </a:r>
            <a:r>
              <a:rPr lang="en-US" i="1" dirty="0"/>
              <a:t>(go to </a:t>
            </a:r>
            <a:r>
              <a:rPr lang="en-US" i="1" dirty="0">
                <a:hlinkClick r:id="rId3"/>
              </a:rPr>
              <a:t>https://nari.arc.nasa.gov/aamsupplychain</a:t>
            </a:r>
            <a:r>
              <a:rPr lang="en-US" i="1" dirty="0"/>
              <a:t> for the link!) </a:t>
            </a:r>
          </a:p>
          <a:p>
            <a:pPr lvl="1"/>
            <a:r>
              <a:rPr lang="en-US" dirty="0"/>
              <a:t>Discussion:  Conferences.io</a:t>
            </a:r>
          </a:p>
          <a:p>
            <a:pPr lvl="2"/>
            <a:r>
              <a:rPr lang="en-US" sz="2400" dirty="0"/>
              <a:t>Enter </a:t>
            </a:r>
            <a:r>
              <a:rPr lang="en-US" sz="2400" u="sng" dirty="0">
                <a:hlinkClick r:id="rId4"/>
              </a:rPr>
              <a:t>https://arc.cnf.io/sessions/wwec/#!/dashboard</a:t>
            </a:r>
            <a:r>
              <a:rPr lang="en-US" sz="2400" dirty="0"/>
              <a:t> into your browser</a:t>
            </a:r>
          </a:p>
          <a:p>
            <a:pPr lvl="2"/>
            <a:r>
              <a:rPr lang="en-US" sz="2400" dirty="0"/>
              <a:t>Questions will be addressed </a:t>
            </a:r>
            <a:r>
              <a:rPr lang="en-US" sz="2400" i="1" u="sng" dirty="0"/>
              <a:t>if times permits or at the facilitator’s discretion</a:t>
            </a:r>
          </a:p>
        </p:txBody>
      </p:sp>
    </p:spTree>
    <p:extLst>
      <p:ext uri="{BB962C8B-B14F-4D97-AF65-F5344CB8AC3E}">
        <p14:creationId xmlns:p14="http://schemas.microsoft.com/office/powerpoint/2010/main" val="199531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 descr="Icon&#10;&#10;Description automatically generated">
            <a:extLst>
              <a:ext uri="{FF2B5EF4-FFF2-40B4-BE49-F238E27FC236}">
                <a16:creationId xmlns:a16="http://schemas.microsoft.com/office/drawing/2014/main" id="{55E0C7DA-C56F-49CE-8195-7BB90A24AA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2" b="14365"/>
          <a:stretch/>
        </p:blipFill>
        <p:spPr>
          <a:xfrm>
            <a:off x="1490868" y="825500"/>
            <a:ext cx="9353502" cy="60325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107ECFA4-3092-4830-B809-8939B05FB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565" y="3330212"/>
            <a:ext cx="10904107" cy="499840"/>
          </a:xfrm>
        </p:spPr>
        <p:txBody>
          <a:bodyPr>
            <a:noAutofit/>
          </a:bodyPr>
          <a:lstStyle/>
          <a:p>
            <a:r>
              <a:rPr lang="en-US" b="1" dirty="0"/>
              <a:t>Electronic Exchange Platform Overview</a:t>
            </a:r>
          </a:p>
        </p:txBody>
      </p:sp>
    </p:spTree>
    <p:extLst>
      <p:ext uri="{BB962C8B-B14F-4D97-AF65-F5344CB8AC3E}">
        <p14:creationId xmlns:p14="http://schemas.microsoft.com/office/powerpoint/2010/main" val="345646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Electronic Exchange Platform Overview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0423" y="1623082"/>
            <a:ext cx="11523415" cy="4299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265" indent="-342265"/>
            <a:r>
              <a:rPr lang="en-US" dirty="0"/>
              <a:t>Purpose of the Exchange Platform</a:t>
            </a:r>
          </a:p>
          <a:p>
            <a:pPr marL="742315" lvl="1" indent="-285115"/>
            <a:r>
              <a:rPr lang="en-US" b="1" dirty="0"/>
              <a:t>Connect OEMs and lower tier suppliers</a:t>
            </a:r>
            <a:r>
              <a:rPr lang="en-US" dirty="0"/>
              <a:t> and ease the way for new suppliers to enter the Vertical Takeoff and Landing (VTOL) and small Unmanned Aerial Systems (</a:t>
            </a:r>
            <a:r>
              <a:rPr lang="en-US" dirty="0" err="1"/>
              <a:t>sUAS</a:t>
            </a:r>
            <a:r>
              <a:rPr lang="en-US" dirty="0"/>
              <a:t>) markets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b="1" dirty="0"/>
              <a:t>Provide a streamlined, easy-to-use platform</a:t>
            </a:r>
            <a:r>
              <a:rPr lang="en-US" dirty="0"/>
              <a:t> for the exchange of aircraft and component design and other information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b="1" dirty="0"/>
              <a:t>Promote supply chain development</a:t>
            </a:r>
            <a:r>
              <a:rPr lang="en-US" dirty="0"/>
              <a:t> at every stage from prototype to mass production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dirty="0"/>
              <a:t>Ensure that </a:t>
            </a:r>
            <a:r>
              <a:rPr lang="en-US" b="1" dirty="0"/>
              <a:t>credentialed and production-certified suppliers</a:t>
            </a:r>
            <a:r>
              <a:rPr lang="en-US" dirty="0"/>
              <a:t> are identified</a:t>
            </a:r>
          </a:p>
          <a:p>
            <a:pPr marL="742315" lvl="1" indent="-285115"/>
            <a:r>
              <a:rPr lang="en-US" dirty="0">
                <a:cs typeface="Calibri"/>
              </a:rPr>
              <a:t>Enable </a:t>
            </a:r>
            <a:r>
              <a:rPr lang="en-US" b="1" dirty="0">
                <a:cs typeface="Calibri"/>
              </a:rPr>
              <a:t>B2X relationships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826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736AC-5F0F-471D-80E7-F9F25D4F3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Electronic Exchange Platform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4335B-47C8-497A-87C6-A2AD7B30A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3" y="1539052"/>
            <a:ext cx="11523415" cy="43751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265" indent="-342265"/>
            <a:r>
              <a:rPr lang="en-US" dirty="0"/>
              <a:t>Two platforms under development: </a:t>
            </a:r>
            <a:r>
              <a:rPr lang="en-US" b="1" dirty="0"/>
              <a:t>Online </a:t>
            </a:r>
            <a:r>
              <a:rPr lang="en-US" dirty="0"/>
              <a:t>and </a:t>
            </a:r>
            <a:r>
              <a:rPr lang="en-US" b="1" dirty="0"/>
              <a:t>Offline</a:t>
            </a:r>
          </a:p>
          <a:p>
            <a:pPr marL="342265" indent="-342265"/>
            <a:r>
              <a:rPr lang="en-US" i="1" dirty="0"/>
              <a:t>Online</a:t>
            </a:r>
            <a:r>
              <a:rPr lang="en-US" dirty="0"/>
              <a:t> Platform Features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dirty="0"/>
              <a:t>Web client with </a:t>
            </a:r>
            <a:r>
              <a:rPr lang="en-US" i="1" dirty="0"/>
              <a:t>optional </a:t>
            </a:r>
            <a:r>
              <a:rPr lang="en-US" dirty="0"/>
              <a:t>user/company enrollment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i="1" dirty="0"/>
              <a:t>Non-members</a:t>
            </a:r>
            <a:r>
              <a:rPr lang="en-US" dirty="0"/>
              <a:t> (no login required) can use the </a:t>
            </a:r>
            <a:r>
              <a:rPr lang="en-US" i="1" dirty="0"/>
              <a:t>Supplier Search </a:t>
            </a:r>
            <a:r>
              <a:rPr lang="en-US" dirty="0"/>
              <a:t>feature</a:t>
            </a:r>
            <a:endParaRPr lang="en-US" i="1" dirty="0">
              <a:cs typeface="Calibri"/>
            </a:endParaRPr>
          </a:p>
          <a:p>
            <a:pPr marL="742315" lvl="1" indent="-285115"/>
            <a:r>
              <a:rPr lang="en-US" i="1" dirty="0"/>
              <a:t>Members </a:t>
            </a:r>
            <a:r>
              <a:rPr lang="en-US" dirty="0"/>
              <a:t>have </a:t>
            </a:r>
            <a:r>
              <a:rPr lang="en-US" b="1" dirty="0"/>
              <a:t>full access</a:t>
            </a:r>
            <a:r>
              <a:rPr lang="en-US" dirty="0"/>
              <a:t> to Exchange features</a:t>
            </a:r>
            <a:endParaRPr lang="en-US" dirty="0">
              <a:cs typeface="Calibri"/>
            </a:endParaRPr>
          </a:p>
          <a:p>
            <a:pPr marL="1142365" lvl="2" indent="-227965"/>
            <a:r>
              <a:rPr lang="en-US" dirty="0"/>
              <a:t>Purchasing/Selling Tool</a:t>
            </a:r>
            <a:endParaRPr lang="en-US" dirty="0">
              <a:cs typeface="Calibri"/>
            </a:endParaRPr>
          </a:p>
          <a:p>
            <a:pPr marL="1142365" lvl="2" indent="-227965"/>
            <a:r>
              <a:rPr lang="en-US" dirty="0"/>
              <a:t>Search Tools (companies, parts, skilled labor needs, etc.)</a:t>
            </a:r>
            <a:endParaRPr lang="en-US" dirty="0">
              <a:cs typeface="Calibri"/>
            </a:endParaRPr>
          </a:p>
          <a:p>
            <a:pPr marL="1142365" lvl="2" indent="-227965"/>
            <a:r>
              <a:rPr lang="en-US" dirty="0"/>
              <a:t>Supply Chain Analysis Tool</a:t>
            </a:r>
            <a:endParaRPr lang="en-US" dirty="0">
              <a:cs typeface="Calibri"/>
            </a:endParaRPr>
          </a:p>
          <a:p>
            <a:pPr marL="1142365" lvl="2" indent="-227965"/>
            <a:r>
              <a:rPr lang="en-US" dirty="0">
                <a:cs typeface="Calibri"/>
              </a:rPr>
              <a:t>Exchange Posting Board</a:t>
            </a:r>
          </a:p>
          <a:p>
            <a:pPr marL="742315" lvl="1" indent="-285115"/>
            <a:endParaRPr lang="en-US">
              <a:cs typeface="Calibri"/>
            </a:endParaRPr>
          </a:p>
          <a:p>
            <a:pPr marL="742315" lvl="1" indent="-285115"/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0C598-7377-416E-BCE2-E154CA25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314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3207D-77C0-4C80-83F2-A4F6B9B81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Electronic Exchange Platform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ADDD-8C25-4CD9-BFD5-2F110C973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25" y="1516717"/>
            <a:ext cx="11523415" cy="44903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265" indent="-342265"/>
            <a:r>
              <a:rPr lang="en-US" i="1" dirty="0"/>
              <a:t>Offline </a:t>
            </a:r>
            <a:r>
              <a:rPr lang="en-US" dirty="0"/>
              <a:t>Platform Features</a:t>
            </a:r>
          </a:p>
          <a:p>
            <a:pPr marL="742315" lvl="1" indent="-285115"/>
            <a:r>
              <a:rPr lang="en-US" dirty="0">
                <a:cs typeface="Calibri"/>
              </a:rPr>
              <a:t>Multi-platform (Windows/Mac/Linux) Graphical User Interface (GUI) application to access the Exchange Application Program Interface (API)</a:t>
            </a:r>
          </a:p>
          <a:p>
            <a:pPr marL="742315" lvl="1" indent="-285115"/>
            <a:r>
              <a:rPr lang="en-US" i="1" dirty="0">
                <a:cs typeface="Calibri"/>
              </a:rPr>
              <a:t>Non-members</a:t>
            </a:r>
            <a:r>
              <a:rPr lang="en-US" dirty="0">
                <a:cs typeface="Calibri"/>
              </a:rPr>
              <a:t> can perform a </a:t>
            </a:r>
            <a:r>
              <a:rPr lang="en-US" i="1" dirty="0">
                <a:cs typeface="Calibri"/>
              </a:rPr>
              <a:t>supplier search</a:t>
            </a:r>
            <a:r>
              <a:rPr lang="en-US" dirty="0">
                <a:cs typeface="Calibri"/>
              </a:rPr>
              <a:t> and download results within the application</a:t>
            </a:r>
          </a:p>
          <a:p>
            <a:pPr marL="742315" lvl="1" indent="-285115"/>
            <a:r>
              <a:rPr lang="en-US" i="1" dirty="0">
                <a:cs typeface="Calibri"/>
              </a:rPr>
              <a:t>Members </a:t>
            </a:r>
            <a:r>
              <a:rPr lang="en-US" dirty="0">
                <a:cs typeface="Calibri"/>
              </a:rPr>
              <a:t>have access to </a:t>
            </a:r>
            <a:r>
              <a:rPr lang="en-US" b="1" dirty="0">
                <a:cs typeface="Calibri"/>
              </a:rPr>
              <a:t>additional features</a:t>
            </a:r>
            <a:r>
              <a:rPr lang="en-US" dirty="0">
                <a:cs typeface="Calibri"/>
              </a:rPr>
              <a:t> within the application</a:t>
            </a:r>
          </a:p>
          <a:p>
            <a:pPr marL="1142365" lvl="2" indent="-227965"/>
            <a:r>
              <a:rPr lang="en-US" dirty="0">
                <a:cs typeface="Calibri"/>
              </a:rPr>
              <a:t>Ability to upload and download documents</a:t>
            </a:r>
          </a:p>
          <a:p>
            <a:pPr marL="1142365" lvl="2" indent="-227965"/>
            <a:r>
              <a:rPr lang="en-US" dirty="0">
                <a:cs typeface="Calibri"/>
              </a:rPr>
              <a:t>Search history</a:t>
            </a:r>
          </a:p>
          <a:p>
            <a:pPr marL="1142365" lvl="2" indent="-227965"/>
            <a:r>
              <a:rPr lang="en-US" dirty="0">
                <a:cs typeface="Calibri"/>
              </a:rPr>
              <a:t>An advanced supply chain analysis tool is under consideration</a:t>
            </a:r>
          </a:p>
          <a:p>
            <a:pPr marL="742315" lvl="1" indent="-285115"/>
            <a:r>
              <a:rPr lang="en-US" dirty="0">
                <a:ea typeface="+mn-lt"/>
                <a:cs typeface="+mn-lt"/>
              </a:rPr>
              <a:t>Publicly available documentation will enable participating companies to securely integrate the Exchange API for their own personalized solutions</a:t>
            </a:r>
            <a:endParaRPr lang="en-US" dirty="0">
              <a:cs typeface="Calibri"/>
            </a:endParaRPr>
          </a:p>
          <a:p>
            <a:pPr marL="1142365" lvl="2" indent="-227965"/>
            <a:endParaRPr lang="en-US">
              <a:cs typeface="Calibri"/>
            </a:endParaRPr>
          </a:p>
          <a:p>
            <a:pPr marL="914400" lvl="2" indent="0">
              <a:buNone/>
            </a:pPr>
            <a:endParaRPr lang="en-US">
              <a:cs typeface="Calibri"/>
            </a:endParaRPr>
          </a:p>
          <a:p>
            <a:pPr marL="742315" lvl="1" indent="-285115"/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0F984-A37D-45DA-99D3-62398D53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8001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4B9C-36D2-4D7A-B36F-74240CCE4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Electronic Exchange Platform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B2F4F-782D-4239-B737-D797876BE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3" y="1823930"/>
            <a:ext cx="11523415" cy="343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265" indent="-342265"/>
            <a:r>
              <a:rPr lang="en-US" dirty="0"/>
              <a:t>Development/Deployment Plan</a:t>
            </a:r>
          </a:p>
          <a:p>
            <a:pPr marL="742315" lvl="1" indent="-285115"/>
            <a:r>
              <a:rPr lang="en-US" dirty="0"/>
              <a:t>Development began in September 2020 and is ongoing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dirty="0"/>
              <a:t>What you’ll see today is a </a:t>
            </a:r>
            <a:r>
              <a:rPr lang="en-US" i="1" dirty="0"/>
              <a:t>work in progress</a:t>
            </a:r>
            <a:r>
              <a:rPr lang="en-US" dirty="0"/>
              <a:t>, and includes both functional and non-functional features</a:t>
            </a:r>
            <a:endParaRPr lang="en-US" dirty="0">
              <a:cs typeface="Calibri"/>
            </a:endParaRPr>
          </a:p>
          <a:p>
            <a:pPr marL="742315" lvl="1" indent="-285115"/>
            <a:r>
              <a:rPr lang="en-US" b="1" dirty="0"/>
              <a:t>We encourage your feedback on today’s demonstration</a:t>
            </a:r>
            <a:endParaRPr lang="en-US" b="1" dirty="0">
              <a:cs typeface="Calibri"/>
            </a:endParaRPr>
          </a:p>
          <a:p>
            <a:pPr marL="742315" lvl="1" indent="-285115"/>
            <a:r>
              <a:rPr lang="en-US" dirty="0"/>
              <a:t>We plan on future demonstrations as development progresses, leading to initial operational capability in 2Q CY2021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82DE7-5981-48B3-8E66-DBE8545E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88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 descr="Icon&#10;&#10;Description automatically generated">
            <a:extLst>
              <a:ext uri="{FF2B5EF4-FFF2-40B4-BE49-F238E27FC236}">
                <a16:creationId xmlns:a16="http://schemas.microsoft.com/office/drawing/2014/main" id="{55E0C7DA-C56F-49CE-8195-7BB90A24AA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2" b="14365"/>
          <a:stretch/>
        </p:blipFill>
        <p:spPr>
          <a:xfrm>
            <a:off x="1490868" y="825500"/>
            <a:ext cx="9353502" cy="60325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5A7D23-5EA3-BB48-9A7E-29066237FEC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107ECFA4-3092-4830-B809-8939B05FB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565" y="3330212"/>
            <a:ext cx="10904107" cy="499840"/>
          </a:xfrm>
        </p:spPr>
        <p:txBody>
          <a:bodyPr>
            <a:noAutofit/>
          </a:bodyPr>
          <a:lstStyle/>
          <a:p>
            <a:r>
              <a:rPr lang="en-US" b="1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612212409"/>
      </p:ext>
    </p:extLst>
  </p:cSld>
  <p:clrMapOvr>
    <a:masterClrMapping/>
  </p:clrMapOvr>
</p:sld>
</file>

<file path=ppt/theme/theme1.xml><?xml version="1.0" encoding="utf-8"?>
<a:theme xmlns:a="http://schemas.openxmlformats.org/drawingml/2006/main" name="2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6" id="{144FF5E3-63CF-49D4-A0AC-7F0655252FF1}" vid="{3783D7D7-0C66-4BF0-A920-2BD1B7D6F9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E0BF9370479E42937914BF2DFC8226" ma:contentTypeVersion="11" ma:contentTypeDescription="Create a new document." ma:contentTypeScope="" ma:versionID="a64b272aac2d9c9300ea69a9e1ed287e">
  <xsd:schema xmlns:xsd="http://www.w3.org/2001/XMLSchema" xmlns:xs="http://www.w3.org/2001/XMLSchema" xmlns:p="http://schemas.microsoft.com/office/2006/metadata/properties" xmlns:ns3="42a225a7-ed23-459a-b838-3bc0b670b98d" xmlns:ns4="9ceea287-4331-4c9b-b5ee-d04a7bd4c60f" targetNamespace="http://schemas.microsoft.com/office/2006/metadata/properties" ma:root="true" ma:fieldsID="f18836abe8ff9c57ee6b22fa85b3e1fd" ns3:_="" ns4:_="">
    <xsd:import namespace="42a225a7-ed23-459a-b838-3bc0b670b98d"/>
    <xsd:import namespace="9ceea287-4331-4c9b-b5ee-d04a7bd4c60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225a7-ed23-459a-b838-3bc0b670b9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eea287-4331-4c9b-b5ee-d04a7bd4c6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BCC122-F2E0-44FD-BF67-308C8C3EFECA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purl.org/dc/terms/"/>
    <ds:schemaRef ds:uri="9ceea287-4331-4c9b-b5ee-d04a7bd4c60f"/>
    <ds:schemaRef ds:uri="http://schemas.microsoft.com/office/infopath/2007/PartnerControls"/>
    <ds:schemaRef ds:uri="42a225a7-ed23-459a-b838-3bc0b670b98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9B0DC13-1518-4E03-BFBB-5D42A99329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a225a7-ed23-459a-b838-3bc0b670b98d"/>
    <ds:schemaRef ds:uri="9ceea287-4331-4c9b-b5ee-d04a7bd4c6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C5F813-3231-4E01-924F-678029F6C0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630</Words>
  <Application>Microsoft Office PowerPoint</Application>
  <PresentationFormat>Widescreen</PresentationFormat>
  <Paragraphs>116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21_Office Theme</vt:lpstr>
      <vt:lpstr>PowerPoint Presentation</vt:lpstr>
      <vt:lpstr>Agenda</vt:lpstr>
      <vt:lpstr>Platforms and Discussion</vt:lpstr>
      <vt:lpstr>Electronic Exchange Platform Overview</vt:lpstr>
      <vt:lpstr>Electronic Exchange Platform Overview</vt:lpstr>
      <vt:lpstr>Electronic Exchange Platform Overview</vt:lpstr>
      <vt:lpstr>Electronic Exchange Platform Overview</vt:lpstr>
      <vt:lpstr>Electronic Exchange Platform Overview</vt:lpstr>
      <vt:lpstr>Discussion</vt:lpstr>
      <vt:lpstr>Future Meetings</vt:lpstr>
      <vt:lpstr>AAM Supply Chain Working Group POCs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Cavolowsky, Anna E. (ARC-AFS)[SimLabs III Contract Management &amp; Technical Services]</dc:creator>
  <cp:lastModifiedBy>Cavolowsky, Anna E. (ARC-AFS)[SimLabs III Contract Management &amp; Technical Services]</cp:lastModifiedBy>
  <cp:revision>2</cp:revision>
  <dcterms:created xsi:type="dcterms:W3CDTF">2021-02-01T22:07:24Z</dcterms:created>
  <dcterms:modified xsi:type="dcterms:W3CDTF">2021-02-03T22:35:32Z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0x0101004DE0BF9370479E42937914BF2DFC8226</vt:lpwstr>
  </property>
</Properties>
</file>