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Lst>
  <p:notesMasterIdLst>
    <p:notesMasterId r:id="rId12"/>
  </p:notesMasterIdLst>
  <p:handoutMasterIdLst>
    <p:handoutMasterId r:id="rId13"/>
  </p:handoutMasterIdLst>
  <p:sldIdLst>
    <p:sldId id="587" r:id="rId2"/>
    <p:sldId id="681" r:id="rId3"/>
    <p:sldId id="734" r:id="rId4"/>
    <p:sldId id="732" r:id="rId5"/>
    <p:sldId id="733" r:id="rId6"/>
    <p:sldId id="729" r:id="rId7"/>
    <p:sldId id="738" r:id="rId8"/>
    <p:sldId id="735" r:id="rId9"/>
    <p:sldId id="736" r:id="rId10"/>
    <p:sldId id="737" r:id="rId1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2E2"/>
    <a:srgbClr val="ECECEC"/>
    <a:srgbClr val="D1C8A4"/>
    <a:srgbClr val="E0AF87"/>
    <a:srgbClr val="C0997A"/>
    <a:srgbClr val="C3BB99"/>
    <a:srgbClr val="AFA989"/>
    <a:srgbClr val="BDEE9E"/>
    <a:srgbClr val="ADD78D"/>
    <a:srgbClr val="98D7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409" autoAdjust="0"/>
  </p:normalViewPr>
  <p:slideViewPr>
    <p:cSldViewPr snapToGrid="0" snapToObjects="1">
      <p:cViewPr varScale="1">
        <p:scale>
          <a:sx n="113" d="100"/>
          <a:sy n="113" d="100"/>
        </p:scale>
        <p:origin x="114" y="1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E351353-CD66-1D41-9309-588CFA4BE495}" type="datetimeFigureOut">
              <a:rPr lang="en-US" smtClean="0"/>
              <a:t>2/3/2021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AE890CA-770E-9E4F-AFA7-BDCBB049E630}" type="slidenum">
              <a:rPr lang="en-US" smtClean="0"/>
              <a:t>‹#›</a:t>
            </a:fld>
            <a:endParaRPr lang="en-US"/>
          </a:p>
        </p:txBody>
      </p:sp>
    </p:spTree>
    <p:extLst>
      <p:ext uri="{BB962C8B-B14F-4D97-AF65-F5344CB8AC3E}">
        <p14:creationId xmlns:p14="http://schemas.microsoft.com/office/powerpoint/2010/main" val="25304426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0E5B1FE-FBA6-C640-8974-AFA1BBEE4F8A}" type="datetimeFigureOut">
              <a:rPr lang="en-US" smtClean="0"/>
              <a:t>2/3/2021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33A6D59-D8EE-4E40-8E2B-A449B57CE7AB}" type="slidenum">
              <a:rPr lang="en-US" smtClean="0"/>
              <a:t>‹#›</a:t>
            </a:fld>
            <a:endParaRPr lang="en-US"/>
          </a:p>
        </p:txBody>
      </p:sp>
    </p:spTree>
    <p:extLst>
      <p:ext uri="{BB962C8B-B14F-4D97-AF65-F5344CB8AC3E}">
        <p14:creationId xmlns:p14="http://schemas.microsoft.com/office/powerpoint/2010/main" val="31837242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view Title Slide (White)">
    <p:bg>
      <p:bgRef idx="1001">
        <a:schemeClr val="bg1"/>
      </p:bgRef>
    </p:bg>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664556" y="1504461"/>
            <a:ext cx="7541603" cy="869447"/>
          </a:xfrm>
          <a:prstGeom prst="rect">
            <a:avLst/>
          </a:prstGeom>
        </p:spPr>
        <p:txBody>
          <a:bodyPr bIns="0" anchor="b">
            <a:noAutofit/>
          </a:bodyPr>
          <a:lstStyle>
            <a:lvl1pPr marL="0" indent="0">
              <a:spcBef>
                <a:spcPts val="0"/>
              </a:spcBef>
              <a:buNone/>
              <a:defRPr sz="330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&lt;Presentation Title&gt;</a:t>
            </a:r>
          </a:p>
        </p:txBody>
      </p:sp>
      <p:sp>
        <p:nvSpPr>
          <p:cNvPr id="16" name="Text Placeholder 14"/>
          <p:cNvSpPr>
            <a:spLocks noGrp="1"/>
          </p:cNvSpPr>
          <p:nvPr>
            <p:ph type="body" sz="quarter" idx="15" hasCustomPrompt="1"/>
          </p:nvPr>
        </p:nvSpPr>
        <p:spPr>
          <a:xfrm>
            <a:off x="660643" y="2379779"/>
            <a:ext cx="7543800" cy="394689"/>
          </a:xfrm>
          <a:prstGeom prst="rect">
            <a:avLst/>
          </a:prstGeom>
        </p:spPr>
        <p:txBody>
          <a:bodyPr tIns="0" bIns="0" anchor="t">
            <a:noAutofit/>
          </a:bodyPr>
          <a:lstStyle>
            <a:lvl1pPr marL="0" indent="0">
              <a:spcBef>
                <a:spcPts val="0"/>
              </a:spcBef>
              <a:buNone/>
              <a:defRPr sz="180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&lt;Meeting/Review Title&gt;</a:t>
            </a:r>
          </a:p>
        </p:txBody>
      </p:sp>
      <p:sp>
        <p:nvSpPr>
          <p:cNvPr id="18" name="Text Placeholder 14"/>
          <p:cNvSpPr>
            <a:spLocks noGrp="1"/>
          </p:cNvSpPr>
          <p:nvPr>
            <p:ph type="body" sz="quarter" idx="16" hasCustomPrompt="1"/>
          </p:nvPr>
        </p:nvSpPr>
        <p:spPr>
          <a:xfrm>
            <a:off x="4169842" y="2966300"/>
            <a:ext cx="4022726" cy="463061"/>
          </a:xfrm>
          <a:prstGeom prst="rect">
            <a:avLst/>
          </a:prstGeom>
        </p:spPr>
        <p:txBody>
          <a:bodyPr bIns="0" anchor="b">
            <a:noAutofit/>
          </a:bodyPr>
          <a:lstStyle>
            <a:lvl1pPr marL="0" indent="0">
              <a:spcBef>
                <a:spcPts val="0"/>
              </a:spcBef>
              <a:buNone/>
              <a:defRPr sz="180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&lt;Your Name&gt;</a:t>
            </a:r>
          </a:p>
        </p:txBody>
      </p:sp>
      <p:sp>
        <p:nvSpPr>
          <p:cNvPr id="19" name="Text Placeholder 14"/>
          <p:cNvSpPr>
            <a:spLocks noGrp="1"/>
          </p:cNvSpPr>
          <p:nvPr>
            <p:ph type="body" sz="quarter" idx="17" hasCustomPrompt="1"/>
          </p:nvPr>
        </p:nvSpPr>
        <p:spPr>
          <a:xfrm>
            <a:off x="4177808" y="3441086"/>
            <a:ext cx="4022726" cy="353658"/>
          </a:xfrm>
          <a:prstGeom prst="rect">
            <a:avLst/>
          </a:prstGeom>
        </p:spPr>
        <p:txBody>
          <a:bodyPr tIns="0" anchor="t">
            <a:noAutofit/>
          </a:bodyPr>
          <a:lstStyle>
            <a:lvl1pPr marL="0" indent="0">
              <a:spcBef>
                <a:spcPts val="0"/>
              </a:spcBef>
              <a:buNone/>
              <a:defRPr sz="120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&lt;Title, JPL Org&gt;</a:t>
            </a:r>
          </a:p>
        </p:txBody>
      </p:sp>
      <p:sp>
        <p:nvSpPr>
          <p:cNvPr id="20" name="Text Placeholder 14"/>
          <p:cNvSpPr>
            <a:spLocks noGrp="1"/>
          </p:cNvSpPr>
          <p:nvPr>
            <p:ph type="body" sz="quarter" idx="18" hasCustomPrompt="1"/>
          </p:nvPr>
        </p:nvSpPr>
        <p:spPr>
          <a:xfrm>
            <a:off x="4183669" y="5152038"/>
            <a:ext cx="3200158" cy="353658"/>
          </a:xfrm>
          <a:prstGeom prst="rect">
            <a:avLst/>
          </a:prstGeom>
        </p:spPr>
        <p:txBody>
          <a:bodyPr>
            <a:noAutofit/>
          </a:bodyPr>
          <a:lstStyle>
            <a:lvl1pPr marL="0" indent="0">
              <a:buNone/>
              <a:defRPr sz="120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&lt;Date&gt;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10789" y="141775"/>
            <a:ext cx="2399861" cy="452804"/>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0523" y="5789581"/>
            <a:ext cx="2843477" cy="958878"/>
          </a:xfrm>
          <a:prstGeom prst="rect">
            <a:avLst/>
          </a:prstGeom>
        </p:spPr>
      </p:pic>
      <p:pic>
        <p:nvPicPr>
          <p:cNvPr id="11" name="Picture 10">
            <a:extLst>
              <a:ext uri="{FF2B5EF4-FFF2-40B4-BE49-F238E27FC236}">
                <a16:creationId xmlns:a16="http://schemas.microsoft.com/office/drawing/2014/main" id="{1F2A1F57-1E51-6544-B463-6B66EFF07B4E}"/>
              </a:ext>
            </a:extLst>
          </p:cNvPr>
          <p:cNvPicPr>
            <a:picLocks noChangeAspect="1"/>
          </p:cNvPicPr>
          <p:nvPr userDrawn="1"/>
        </p:nvPicPr>
        <p:blipFill>
          <a:blip r:embed="rId4"/>
          <a:stretch>
            <a:fillRect/>
          </a:stretch>
        </p:blipFill>
        <p:spPr>
          <a:xfrm>
            <a:off x="225168" y="2774468"/>
            <a:ext cx="5964003" cy="3408002"/>
          </a:xfrm>
          <a:prstGeom prst="rect">
            <a:avLst/>
          </a:prstGeom>
        </p:spPr>
      </p:pic>
    </p:spTree>
    <p:extLst>
      <p:ext uri="{BB962C8B-B14F-4D97-AF65-F5344CB8AC3E}">
        <p14:creationId xmlns:p14="http://schemas.microsoft.com/office/powerpoint/2010/main" val="233541607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9903" y="953671"/>
            <a:ext cx="8204201" cy="5275588"/>
          </a:xfrm>
          <a:prstGeom prst="rect">
            <a:avLst/>
          </a:prstGeom>
        </p:spPr>
        <p:txBody>
          <a:bodyPr/>
          <a:lstStyle>
            <a:lvl1pPr>
              <a:buClr>
                <a:srgbClr val="13418B"/>
              </a:buClr>
              <a:defRPr>
                <a:latin typeface="+mj-lt"/>
              </a:defRPr>
            </a:lvl1pPr>
            <a:lvl2pPr>
              <a:spcBef>
                <a:spcPts val="150"/>
              </a:spcBef>
              <a:buClr>
                <a:srgbClr val="13418B"/>
              </a:buClr>
              <a:defRPr>
                <a:latin typeface="+mj-lt"/>
              </a:defRPr>
            </a:lvl2pPr>
            <a:lvl3pPr>
              <a:spcBef>
                <a:spcPts val="150"/>
              </a:spcBef>
              <a:buClr>
                <a:srgbClr val="13418B"/>
              </a:buClr>
              <a:defRPr>
                <a:latin typeface="+mj-lt"/>
              </a:defRPr>
            </a:lvl3pPr>
            <a:lvl4pPr>
              <a:spcBef>
                <a:spcPts val="150"/>
              </a:spcBef>
              <a:buClr>
                <a:srgbClr val="13418B"/>
              </a:buClr>
              <a:defRPr>
                <a:latin typeface="+mj-lt"/>
              </a:defRPr>
            </a:lvl4pPr>
            <a:lvl5pPr>
              <a:spcBef>
                <a:spcPts val="150"/>
              </a:spcBef>
              <a:buClr>
                <a:srgbClr val="13418B"/>
              </a:buCl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hasCustomPrompt="1"/>
          </p:nvPr>
        </p:nvSpPr>
        <p:spPr>
          <a:xfrm>
            <a:off x="469900" y="11919"/>
            <a:ext cx="6211886" cy="650998"/>
          </a:xfrm>
          <a:prstGeom prst="rect">
            <a:avLst/>
          </a:prstGeom>
        </p:spPr>
        <p:txBody>
          <a:bodyPr rIns="73152" anchor="b" anchorCtr="0"/>
          <a:lstStyle>
            <a:lvl1pPr marL="0" indent="0" algn="l">
              <a:tabLst/>
              <a:defRPr sz="2400" b="1">
                <a:solidFill>
                  <a:srgbClr val="13418B"/>
                </a:solidFill>
                <a:latin typeface="+mj-lt"/>
                <a:cs typeface="Arial"/>
              </a:defRPr>
            </a:lvl1pPr>
          </a:lstStyle>
          <a:p>
            <a:r>
              <a:rPr lang="en-US" dirty="0"/>
              <a:t>Slide Title</a:t>
            </a:r>
          </a:p>
        </p:txBody>
      </p:sp>
      <p:cxnSp>
        <p:nvCxnSpPr>
          <p:cNvPr id="4" name="Straight Connector 3"/>
          <p:cNvCxnSpPr/>
          <p:nvPr userDrawn="1"/>
        </p:nvCxnSpPr>
        <p:spPr>
          <a:xfrm>
            <a:off x="469903" y="808293"/>
            <a:ext cx="8204201" cy="0"/>
          </a:xfrm>
          <a:prstGeom prst="line">
            <a:avLst/>
          </a:prstGeom>
          <a:ln>
            <a:solidFill>
              <a:srgbClr val="F35F0E"/>
            </a:solidFill>
          </a:ln>
        </p:spPr>
        <p:style>
          <a:lnRef idx="2">
            <a:schemeClr val="accent6"/>
          </a:lnRef>
          <a:fillRef idx="0">
            <a:schemeClr val="accent6"/>
          </a:fillRef>
          <a:effectRef idx="1">
            <a:schemeClr val="accent6"/>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6122" y="141775"/>
            <a:ext cx="2399861" cy="452804"/>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3970" b="5500"/>
          <a:stretch/>
        </p:blipFill>
        <p:spPr>
          <a:xfrm>
            <a:off x="138111" y="6253163"/>
            <a:ext cx="1786202" cy="545306"/>
          </a:xfrm>
          <a:prstGeom prst="rect">
            <a:avLst/>
          </a:prstGeom>
        </p:spPr>
      </p:pic>
    </p:spTree>
    <p:extLst>
      <p:ext uri="{BB962C8B-B14F-4D97-AF65-F5344CB8AC3E}">
        <p14:creationId xmlns:p14="http://schemas.microsoft.com/office/powerpoint/2010/main" val="3812906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Title 1"/>
          <p:cNvSpPr>
            <a:spLocks noGrp="1"/>
          </p:cNvSpPr>
          <p:nvPr>
            <p:ph type="title" hasCustomPrompt="1"/>
          </p:nvPr>
        </p:nvSpPr>
        <p:spPr>
          <a:xfrm>
            <a:off x="450850" y="13002"/>
            <a:ext cx="6230936" cy="661790"/>
          </a:xfrm>
          <a:prstGeom prst="rect">
            <a:avLst/>
          </a:prstGeom>
        </p:spPr>
        <p:txBody>
          <a:bodyPr rIns="73152" anchor="b" anchorCtr="0"/>
          <a:lstStyle>
            <a:lvl1pPr>
              <a:defRPr lang="en-US" sz="2400" b="1" dirty="0">
                <a:solidFill>
                  <a:srgbClr val="13418B"/>
                </a:solidFill>
                <a:cs typeface="Arial"/>
              </a:defRPr>
            </a:lvl1pPr>
          </a:lstStyle>
          <a:p>
            <a:pPr marL="0" lvl="0" indent="0" algn="l">
              <a:tabLst/>
            </a:pPr>
            <a:r>
              <a:rPr lang="en-US" dirty="0"/>
              <a:t>Slide Title</a:t>
            </a:r>
          </a:p>
        </p:txBody>
      </p:sp>
      <p:cxnSp>
        <p:nvCxnSpPr>
          <p:cNvPr id="6" name="Straight Connector 5"/>
          <p:cNvCxnSpPr/>
          <p:nvPr userDrawn="1"/>
        </p:nvCxnSpPr>
        <p:spPr>
          <a:xfrm>
            <a:off x="469903" y="815935"/>
            <a:ext cx="8204201" cy="0"/>
          </a:xfrm>
          <a:prstGeom prst="line">
            <a:avLst/>
          </a:prstGeom>
          <a:ln>
            <a:solidFill>
              <a:srgbClr val="F35F0E"/>
            </a:solidFill>
          </a:ln>
        </p:spPr>
        <p:style>
          <a:lnRef idx="2">
            <a:schemeClr val="accent6"/>
          </a:lnRef>
          <a:fillRef idx="0">
            <a:schemeClr val="accent6"/>
          </a:fillRef>
          <a:effectRef idx="1">
            <a:schemeClr val="accent6"/>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6122" y="141775"/>
            <a:ext cx="2399861" cy="452804"/>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t="3970" b="5500"/>
          <a:stretch/>
        </p:blipFill>
        <p:spPr>
          <a:xfrm>
            <a:off x="138111" y="6253163"/>
            <a:ext cx="1786202" cy="545306"/>
          </a:xfrm>
          <a:prstGeom prst="rect">
            <a:avLst/>
          </a:prstGeom>
        </p:spPr>
      </p:pic>
    </p:spTree>
    <p:extLst>
      <p:ext uri="{BB962C8B-B14F-4D97-AF65-F5344CB8AC3E}">
        <p14:creationId xmlns:p14="http://schemas.microsoft.com/office/powerpoint/2010/main" val="249928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391139" y="3448664"/>
            <a:ext cx="6369538" cy="429723"/>
          </a:xfrm>
          <a:prstGeom prst="rect">
            <a:avLst/>
          </a:prstGeom>
        </p:spPr>
        <p:txBody>
          <a:bodyPr tIns="0" bIns="0">
            <a:normAutofit/>
          </a:bodyPr>
          <a:lstStyle>
            <a:lvl1pPr marL="0" indent="0" algn="ctr">
              <a:spcBef>
                <a:spcPts val="0"/>
              </a:spcBef>
              <a:buNone/>
              <a:defRPr sz="150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&lt;Presentation Name&gt;</a:t>
            </a:r>
          </a:p>
        </p:txBody>
      </p:sp>
      <p:sp>
        <p:nvSpPr>
          <p:cNvPr id="21" name="Text Placeholder 5"/>
          <p:cNvSpPr>
            <a:spLocks noGrp="1"/>
          </p:cNvSpPr>
          <p:nvPr>
            <p:ph type="body" sz="quarter" idx="14" hasCustomPrompt="1"/>
          </p:nvPr>
        </p:nvSpPr>
        <p:spPr>
          <a:xfrm>
            <a:off x="1387233" y="2917225"/>
            <a:ext cx="6369538" cy="517647"/>
          </a:xfrm>
          <a:prstGeom prst="rect">
            <a:avLst/>
          </a:prstGeom>
        </p:spPr>
        <p:txBody>
          <a:bodyPr tIns="0" bIns="0" anchor="b">
            <a:noAutofit/>
          </a:bodyPr>
          <a:lstStyle>
            <a:lvl1pPr marL="0" indent="0" algn="ctr">
              <a:spcBef>
                <a:spcPts val="0"/>
              </a:spcBef>
              <a:buNone/>
              <a:defRPr sz="2400" b="1">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&lt;Section Name&gt;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6122" y="141775"/>
            <a:ext cx="2399861" cy="452804"/>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3970" b="5500"/>
          <a:stretch/>
        </p:blipFill>
        <p:spPr>
          <a:xfrm>
            <a:off x="138111" y="6253163"/>
            <a:ext cx="1786202" cy="545306"/>
          </a:xfrm>
          <a:prstGeom prst="rect">
            <a:avLst/>
          </a:prstGeom>
        </p:spPr>
      </p:pic>
    </p:spTree>
    <p:extLst>
      <p:ext uri="{BB962C8B-B14F-4D97-AF65-F5344CB8AC3E}">
        <p14:creationId xmlns:p14="http://schemas.microsoft.com/office/powerpoint/2010/main" val="3433364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733" y="903745"/>
            <a:ext cx="3920067" cy="610633"/>
          </a:xfrm>
          <a:prstGeom prst="rect">
            <a:avLst/>
          </a:prstGeom>
        </p:spPr>
        <p:txBody>
          <a:bodyPr anchor="b" anchorCtr="0"/>
          <a:lstStyle>
            <a:lvl1pPr marL="0" indent="0">
              <a:buNone/>
              <a:defRPr sz="1500" b="1">
                <a:latin typeface="+mn-lt"/>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5" name="Text Placeholder 4"/>
          <p:cNvSpPr>
            <a:spLocks noGrp="1"/>
          </p:cNvSpPr>
          <p:nvPr>
            <p:ph type="body" sz="quarter" idx="3"/>
          </p:nvPr>
        </p:nvSpPr>
        <p:spPr>
          <a:xfrm>
            <a:off x="4800599" y="903745"/>
            <a:ext cx="3847701" cy="610633"/>
          </a:xfrm>
          <a:prstGeom prst="rect">
            <a:avLst/>
          </a:prstGeom>
        </p:spPr>
        <p:txBody>
          <a:bodyPr anchor="b" anchorCtr="0"/>
          <a:lstStyle>
            <a:lvl1pPr marL="0" indent="0">
              <a:buNone/>
              <a:defRPr sz="1500" b="1">
                <a:latin typeface="+mn-lt"/>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11" name="Content Placeholder 2"/>
          <p:cNvSpPr>
            <a:spLocks noGrp="1"/>
          </p:cNvSpPr>
          <p:nvPr>
            <p:ph idx="13"/>
          </p:nvPr>
        </p:nvSpPr>
        <p:spPr>
          <a:xfrm>
            <a:off x="448733" y="1616852"/>
            <a:ext cx="3920067" cy="4699282"/>
          </a:xfrm>
          <a:prstGeom prst="rect">
            <a:avLst/>
          </a:prstGeom>
        </p:spPr>
        <p:txBody>
          <a:bodyPr/>
          <a:lstStyle>
            <a:lvl1pPr>
              <a:buClr>
                <a:srgbClr val="13418B"/>
              </a:buClr>
              <a:defRPr sz="1500">
                <a:latin typeface="+mn-lt"/>
              </a:defRPr>
            </a:lvl1pPr>
            <a:lvl2pPr>
              <a:spcBef>
                <a:spcPts val="150"/>
              </a:spcBef>
              <a:buClr>
                <a:srgbClr val="13418B"/>
              </a:buClr>
              <a:defRPr sz="1350">
                <a:latin typeface="+mn-lt"/>
              </a:defRPr>
            </a:lvl2pPr>
            <a:lvl3pPr>
              <a:spcBef>
                <a:spcPts val="150"/>
              </a:spcBef>
              <a:buClr>
                <a:srgbClr val="13418B"/>
              </a:buClr>
              <a:defRPr sz="1200">
                <a:latin typeface="+mn-lt"/>
              </a:defRPr>
            </a:lvl3pPr>
            <a:lvl4pPr>
              <a:spcBef>
                <a:spcPts val="150"/>
              </a:spcBef>
              <a:buClr>
                <a:srgbClr val="13418B"/>
              </a:buClr>
              <a:defRPr sz="1050">
                <a:latin typeface="+mn-lt"/>
              </a:defRPr>
            </a:lvl4pPr>
            <a:lvl5pPr>
              <a:spcBef>
                <a:spcPts val="150"/>
              </a:spcBef>
              <a:buClr>
                <a:srgbClr val="13418B"/>
              </a:buCl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txBox="1">
            <a:spLocks/>
          </p:cNvSpPr>
          <p:nvPr userDrawn="1"/>
        </p:nvSpPr>
        <p:spPr>
          <a:xfrm>
            <a:off x="448736" y="10757"/>
            <a:ext cx="6233053" cy="682452"/>
          </a:xfrm>
          <a:prstGeom prst="rect">
            <a:avLst/>
          </a:prstGeom>
        </p:spPr>
        <p:txBody>
          <a:bodyPr rIns="54864" anchor="b" anchorCtr="0"/>
          <a:lstStyle>
            <a:lvl1pPr indent="0">
              <a:spcBef>
                <a:spcPct val="0"/>
              </a:spcBef>
              <a:buNone/>
              <a:tabLst/>
              <a:defRPr sz="3200" b="1">
                <a:solidFill>
                  <a:srgbClr val="13418B"/>
                </a:solidFill>
                <a:latin typeface="+mj-lt"/>
                <a:ea typeface="+mj-ea"/>
                <a:cs typeface="Arial"/>
              </a:defRPr>
            </a:lvl1pPr>
          </a:lstStyle>
          <a:p>
            <a:pPr lvl="0"/>
            <a:r>
              <a:rPr lang="en-US" sz="2400" dirty="0"/>
              <a:t>Slide Title</a:t>
            </a:r>
          </a:p>
        </p:txBody>
      </p:sp>
      <p:sp>
        <p:nvSpPr>
          <p:cNvPr id="18" name="Content Placeholder 2"/>
          <p:cNvSpPr>
            <a:spLocks noGrp="1"/>
          </p:cNvSpPr>
          <p:nvPr>
            <p:ph idx="14"/>
          </p:nvPr>
        </p:nvSpPr>
        <p:spPr>
          <a:xfrm>
            <a:off x="4800602" y="1616852"/>
            <a:ext cx="3847701" cy="4699282"/>
          </a:xfrm>
          <a:prstGeom prst="rect">
            <a:avLst/>
          </a:prstGeom>
        </p:spPr>
        <p:txBody>
          <a:bodyPr/>
          <a:lstStyle>
            <a:lvl1pPr>
              <a:buClr>
                <a:srgbClr val="13418B"/>
              </a:buClr>
              <a:defRPr sz="1500">
                <a:latin typeface="+mn-lt"/>
              </a:defRPr>
            </a:lvl1pPr>
            <a:lvl2pPr>
              <a:spcBef>
                <a:spcPts val="150"/>
              </a:spcBef>
              <a:buClr>
                <a:srgbClr val="13418B"/>
              </a:buClr>
              <a:defRPr sz="1350">
                <a:latin typeface="+mn-lt"/>
              </a:defRPr>
            </a:lvl2pPr>
            <a:lvl3pPr>
              <a:spcBef>
                <a:spcPts val="150"/>
              </a:spcBef>
              <a:buClr>
                <a:srgbClr val="13418B"/>
              </a:buClr>
              <a:defRPr sz="1200">
                <a:latin typeface="+mn-lt"/>
              </a:defRPr>
            </a:lvl3pPr>
            <a:lvl4pPr>
              <a:spcBef>
                <a:spcPts val="150"/>
              </a:spcBef>
              <a:buClr>
                <a:srgbClr val="13418B"/>
              </a:buClr>
              <a:defRPr sz="1050">
                <a:latin typeface="+mn-lt"/>
              </a:defRPr>
            </a:lvl4pPr>
            <a:lvl5pPr>
              <a:spcBef>
                <a:spcPts val="150"/>
              </a:spcBef>
              <a:buClr>
                <a:srgbClr val="13418B"/>
              </a:buCl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444103" y="801270"/>
            <a:ext cx="8204201" cy="0"/>
          </a:xfrm>
          <a:prstGeom prst="line">
            <a:avLst/>
          </a:prstGeom>
          <a:ln>
            <a:solidFill>
              <a:srgbClr val="F35F0E"/>
            </a:solidFill>
          </a:ln>
        </p:spPr>
        <p:style>
          <a:lnRef idx="2">
            <a:schemeClr val="accent6"/>
          </a:lnRef>
          <a:fillRef idx="0">
            <a:schemeClr val="accent6"/>
          </a:fillRef>
          <a:effectRef idx="1">
            <a:schemeClr val="accent6"/>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6122" y="141775"/>
            <a:ext cx="2399861" cy="452804"/>
          </a:xfrm>
          <a:prstGeom prst="rect">
            <a:avLst/>
          </a:prstGeom>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3970" b="5500"/>
          <a:stretch/>
        </p:blipFill>
        <p:spPr>
          <a:xfrm>
            <a:off x="138111" y="6253163"/>
            <a:ext cx="1786202" cy="545306"/>
          </a:xfrm>
          <a:prstGeom prst="rect">
            <a:avLst/>
          </a:prstGeom>
        </p:spPr>
      </p:pic>
    </p:spTree>
    <p:extLst>
      <p:ext uri="{BB962C8B-B14F-4D97-AF65-F5344CB8AC3E}">
        <p14:creationId xmlns:p14="http://schemas.microsoft.com/office/powerpoint/2010/main" val="3780863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Pre-decisional draft: for planning and discussion purposes only.</a:t>
            </a:r>
          </a:p>
        </p:txBody>
      </p:sp>
    </p:spTree>
    <p:extLst>
      <p:ext uri="{BB962C8B-B14F-4D97-AF65-F5344CB8AC3E}">
        <p14:creationId xmlns:p14="http://schemas.microsoft.com/office/powerpoint/2010/main" val="20806790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7"/>
          <p:cNvSpPr txBox="1">
            <a:spLocks/>
          </p:cNvSpPr>
          <p:nvPr userDrawn="1"/>
        </p:nvSpPr>
        <p:spPr>
          <a:xfrm>
            <a:off x="8593584" y="6515795"/>
            <a:ext cx="550416" cy="246315"/>
          </a:xfrm>
          <a:prstGeom prst="rect">
            <a:avLst/>
          </a:prstGeom>
        </p:spPr>
        <p:txBody>
          <a:bodyPr/>
          <a:lstStyle>
            <a:defPPr>
              <a:defRPr lang="en-US"/>
            </a:defPPr>
            <a:lvl1pPr marL="0" algn="l" defTabSz="457200" rtl="0" eaLnBrk="1" latinLnBrk="0" hangingPunct="1">
              <a:defRPr sz="10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a:t>5.0_</a:t>
            </a:r>
            <a:fld id="{44F9477F-4620-46AD-9579-F61047DEDA52}" type="slidenum">
              <a:rPr lang="en-US" sz="750" smtClean="0"/>
              <a:pPr/>
              <a:t>‹#›</a:t>
            </a:fld>
            <a:endParaRPr lang="en-US" sz="750" dirty="0"/>
          </a:p>
        </p:txBody>
      </p:sp>
    </p:spTree>
    <p:extLst>
      <p:ext uri="{BB962C8B-B14F-4D97-AF65-F5344CB8AC3E}">
        <p14:creationId xmlns:p14="http://schemas.microsoft.com/office/powerpoint/2010/main" val="2903464778"/>
      </p:ext>
    </p:extLst>
  </p:cSld>
  <p:clrMap bg1="lt1" tx1="dk1" bg2="lt2" tx2="dk2" accent1="accent1" accent2="accent2" accent3="accent3" accent4="accent4" accent5="accent5" accent6="accent6" hlink="hlink" folHlink="folHlink"/>
  <p:sldLayoutIdLst>
    <p:sldLayoutId id="2147483686" r:id="rId1"/>
    <p:sldLayoutId id="2147483675" r:id="rId2"/>
    <p:sldLayoutId id="2147483679" r:id="rId3"/>
    <p:sldLayoutId id="2147483676" r:id="rId4"/>
    <p:sldLayoutId id="2147483692" r:id="rId5"/>
    <p:sldLayoutId id="2147483693" r:id="rId6"/>
  </p:sldLayoutIdLst>
  <p:hf hdr="0"/>
  <p:txStyles>
    <p:titleStyle>
      <a:lvl1pPr algn="ctr" defTabSz="342884" rtl="0" eaLnBrk="1" latinLnBrk="0" hangingPunct="1">
        <a:spcBef>
          <a:spcPct val="0"/>
        </a:spcBef>
        <a:buNone/>
        <a:defRPr sz="3300" kern="1200">
          <a:solidFill>
            <a:schemeClr val="tx1"/>
          </a:solidFill>
          <a:latin typeface="+mj-lt"/>
          <a:ea typeface="+mj-ea"/>
          <a:cs typeface="+mj-cs"/>
        </a:defRPr>
      </a:lvl1pPr>
    </p:titleStyle>
    <p:bodyStyle>
      <a:lvl1pPr marL="257162" indent="-257162" algn="l" defTabSz="342884" rtl="0" eaLnBrk="1" latinLnBrk="0" hangingPunct="1">
        <a:spcBef>
          <a:spcPts val="0"/>
        </a:spcBef>
        <a:spcAft>
          <a:spcPts val="900"/>
        </a:spcAft>
        <a:buClr>
          <a:schemeClr val="tx2">
            <a:lumMod val="75000"/>
          </a:schemeClr>
        </a:buClr>
        <a:buFont typeface="Wingdings" panose="05000000000000000000" pitchFamily="2" charset="2"/>
        <a:buChar char="n"/>
        <a:defRPr sz="1800" kern="1200">
          <a:solidFill>
            <a:schemeClr val="tx1"/>
          </a:solidFill>
          <a:latin typeface="+mn-lt"/>
          <a:ea typeface="+mn-ea"/>
          <a:cs typeface="Arial"/>
        </a:defRPr>
      </a:lvl1pPr>
      <a:lvl2pPr marL="557185" indent="-214303" algn="l" defTabSz="342884" rtl="0" eaLnBrk="1" latinLnBrk="0" hangingPunct="1">
        <a:spcBef>
          <a:spcPts val="0"/>
        </a:spcBef>
        <a:spcAft>
          <a:spcPts val="900"/>
        </a:spcAft>
        <a:buClr>
          <a:schemeClr val="tx2">
            <a:lumMod val="75000"/>
          </a:schemeClr>
        </a:buClr>
        <a:buFont typeface="Wingdings" panose="05000000000000000000" pitchFamily="2" charset="2"/>
        <a:buChar char="o"/>
        <a:defRPr sz="1500" kern="1200">
          <a:solidFill>
            <a:schemeClr val="tx1"/>
          </a:solidFill>
          <a:latin typeface="+mn-lt"/>
          <a:ea typeface="+mn-ea"/>
          <a:cs typeface="Arial"/>
        </a:defRPr>
      </a:lvl2pPr>
      <a:lvl3pPr marL="857207" indent="-171442" algn="l" defTabSz="342884" rtl="0" eaLnBrk="1" latinLnBrk="0" hangingPunct="1">
        <a:spcBef>
          <a:spcPts val="0"/>
        </a:spcBef>
        <a:spcAft>
          <a:spcPts val="900"/>
        </a:spcAft>
        <a:buClr>
          <a:schemeClr val="tx2">
            <a:lumMod val="75000"/>
          </a:schemeClr>
        </a:buClr>
        <a:buFont typeface="Wingdings" panose="05000000000000000000" pitchFamily="2" charset="2"/>
        <a:buChar char="l"/>
        <a:defRPr sz="1350" kern="1200">
          <a:solidFill>
            <a:schemeClr val="tx1"/>
          </a:solidFill>
          <a:latin typeface="+mn-lt"/>
          <a:ea typeface="+mn-ea"/>
          <a:cs typeface="Arial"/>
        </a:defRPr>
      </a:lvl3pPr>
      <a:lvl4pPr marL="1200090" indent="-171442" algn="l" defTabSz="342884" rtl="0" eaLnBrk="1" latinLnBrk="0" hangingPunct="1">
        <a:spcBef>
          <a:spcPts val="0"/>
        </a:spcBef>
        <a:spcAft>
          <a:spcPts val="900"/>
        </a:spcAft>
        <a:buClr>
          <a:schemeClr val="tx2">
            <a:lumMod val="75000"/>
          </a:schemeClr>
        </a:buClr>
        <a:buFont typeface="Courier New" panose="02070309020205020404" pitchFamily="49" charset="0"/>
        <a:buChar char="o"/>
        <a:defRPr sz="1200" kern="1200">
          <a:solidFill>
            <a:schemeClr val="tx1"/>
          </a:solidFill>
          <a:latin typeface="+mn-lt"/>
          <a:ea typeface="+mn-ea"/>
          <a:cs typeface="Arial"/>
        </a:defRPr>
      </a:lvl4pPr>
      <a:lvl5pPr marL="1542974" indent="-171442" algn="l" defTabSz="342884" rtl="0" eaLnBrk="1" latinLnBrk="0" hangingPunct="1">
        <a:spcBef>
          <a:spcPts val="150"/>
        </a:spcBef>
        <a:buFont typeface="Arial"/>
        <a:buChar char="»"/>
        <a:defRPr sz="1200" kern="1200">
          <a:solidFill>
            <a:schemeClr val="tx1"/>
          </a:solidFill>
          <a:latin typeface="+mn-lt"/>
          <a:ea typeface="+mn-ea"/>
          <a:cs typeface="Arial"/>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US" dirty="0"/>
              <a:t>Mars 2020 Thermal Protection Systems (TPS)</a:t>
            </a:r>
          </a:p>
        </p:txBody>
      </p:sp>
      <p:sp>
        <p:nvSpPr>
          <p:cNvPr id="4" name="Text Placeholder 3"/>
          <p:cNvSpPr>
            <a:spLocks noGrp="1"/>
          </p:cNvSpPr>
          <p:nvPr>
            <p:ph type="body" sz="quarter" idx="16"/>
          </p:nvPr>
        </p:nvSpPr>
        <p:spPr>
          <a:xfrm>
            <a:off x="3562599" y="2966300"/>
            <a:ext cx="5367647" cy="463061"/>
          </a:xfrm>
        </p:spPr>
        <p:txBody>
          <a:bodyPr/>
          <a:lstStyle/>
          <a:p>
            <a:r>
              <a:rPr lang="en-US" dirty="0" smtClean="0"/>
              <a:t>Robin Beck, M2020 TPS Cognizant Engineer</a:t>
            </a:r>
            <a:endParaRPr lang="en-US" dirty="0"/>
          </a:p>
        </p:txBody>
      </p:sp>
      <p:sp>
        <p:nvSpPr>
          <p:cNvPr id="5" name="Text Placeholder 4"/>
          <p:cNvSpPr>
            <a:spLocks noGrp="1"/>
          </p:cNvSpPr>
          <p:nvPr>
            <p:ph type="body" sz="quarter" idx="17"/>
          </p:nvPr>
        </p:nvSpPr>
        <p:spPr>
          <a:xfrm>
            <a:off x="3574474" y="3458977"/>
            <a:ext cx="4022726" cy="353658"/>
          </a:xfrm>
        </p:spPr>
        <p:txBody>
          <a:bodyPr/>
          <a:lstStyle/>
          <a:p>
            <a:r>
              <a:rPr lang="en-US" dirty="0"/>
              <a:t>NASA Ames Research Center</a:t>
            </a:r>
          </a:p>
        </p:txBody>
      </p:sp>
      <p:sp>
        <p:nvSpPr>
          <p:cNvPr id="6" name="Text Placeholder 5"/>
          <p:cNvSpPr>
            <a:spLocks noGrp="1"/>
          </p:cNvSpPr>
          <p:nvPr>
            <p:ph type="body" sz="quarter" idx="18"/>
          </p:nvPr>
        </p:nvSpPr>
        <p:spPr/>
        <p:txBody>
          <a:bodyPr/>
          <a:lstStyle/>
          <a:p>
            <a:r>
              <a:rPr lang="en-US" dirty="0"/>
              <a:t>Feb </a:t>
            </a:r>
            <a:r>
              <a:rPr lang="en-US" dirty="0" smtClean="0"/>
              <a:t>10, 2021</a:t>
            </a:r>
            <a:endParaRPr lang="en-US" dirty="0"/>
          </a:p>
        </p:txBody>
      </p:sp>
      <p:sp>
        <p:nvSpPr>
          <p:cNvPr id="10" name="Text Placeholder 1">
            <a:extLst>
              <a:ext uri="{FF2B5EF4-FFF2-40B4-BE49-F238E27FC236}">
                <a16:creationId xmlns:a16="http://schemas.microsoft.com/office/drawing/2014/main" id="{4C8A987F-2048-7540-B7E0-5E10D9DC1251}"/>
              </a:ext>
            </a:extLst>
          </p:cNvPr>
          <p:cNvSpPr>
            <a:spLocks noGrp="1"/>
          </p:cNvSpPr>
          <p:nvPr>
            <p:ph type="body" sz="quarter" idx="14"/>
          </p:nvPr>
        </p:nvSpPr>
        <p:spPr>
          <a:xfrm>
            <a:off x="664556" y="1504461"/>
            <a:ext cx="7945188" cy="869447"/>
          </a:xfrm>
        </p:spPr>
        <p:txBody>
          <a:bodyPr/>
          <a:lstStyle/>
          <a:p>
            <a:r>
              <a:rPr lang="en-US" dirty="0" smtClean="0"/>
              <a:t>Destination Space 2021</a:t>
            </a:r>
            <a:endParaRPr lang="en-US" dirty="0"/>
          </a:p>
        </p:txBody>
      </p:sp>
    </p:spTree>
    <p:extLst>
      <p:ext uri="{BB962C8B-B14F-4D97-AF65-F5344CB8AC3E}">
        <p14:creationId xmlns:p14="http://schemas.microsoft.com/office/powerpoint/2010/main" val="3568309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9903" y="860537"/>
            <a:ext cx="8204201" cy="5275588"/>
          </a:xfrm>
        </p:spPr>
        <p:txBody>
          <a:bodyPr/>
          <a:lstStyle/>
          <a:p>
            <a:r>
              <a:rPr lang="en-US" sz="1600" dirty="0" smtClean="0"/>
              <a:t>I always l  </a:t>
            </a:r>
            <a:r>
              <a:rPr lang="en-US" sz="1600" dirty="0" err="1" smtClean="0"/>
              <a:t>ved</a:t>
            </a:r>
            <a:r>
              <a:rPr lang="en-US" sz="1600" dirty="0" smtClean="0"/>
              <a:t> Math and Science</a:t>
            </a:r>
          </a:p>
          <a:p>
            <a:pPr marL="0" indent="0">
              <a:buNone/>
            </a:pPr>
            <a:endParaRPr lang="en-US" sz="1600" dirty="0" smtClean="0"/>
          </a:p>
          <a:p>
            <a:r>
              <a:rPr lang="en-US" sz="1600" dirty="0" smtClean="0"/>
              <a:t>I didn’t have any engineers in my family, so I didn’t know what engineers did</a:t>
            </a:r>
          </a:p>
          <a:p>
            <a:r>
              <a:rPr lang="en-US" sz="1600" dirty="0" smtClean="0"/>
              <a:t>Back in the olden days, like when your Grandmothers (or even your great-grandmas) were in high school they didn’t tell girls about engineering, so because I was good in math and science, counsellors suggested that I become a Math Major in college</a:t>
            </a:r>
          </a:p>
          <a:p>
            <a:r>
              <a:rPr lang="en-US" sz="1600" dirty="0" smtClean="0"/>
              <a:t>Luckily, a family friend, who was an engineer, asked if I wanted to teach math</a:t>
            </a:r>
          </a:p>
          <a:p>
            <a:pPr lvl="1"/>
            <a:r>
              <a:rPr lang="en-US" sz="1400" dirty="0" smtClean="0"/>
              <a:t>I didn’t think so, because it would be hard to have students who didn’t get math when it was so crystal clear to me</a:t>
            </a:r>
          </a:p>
          <a:p>
            <a:r>
              <a:rPr lang="en-US" sz="1600" dirty="0" smtClean="0"/>
              <a:t>The family friend got me a summer job as an Engineering Aide, and I finally got to see what engineers did, and I thought it was interesting</a:t>
            </a:r>
          </a:p>
          <a:p>
            <a:r>
              <a:rPr lang="en-US" sz="1600" dirty="0" smtClean="0"/>
              <a:t>I started taking engineering classes in college and was so mad at my high school counsellors, because engineering is MATH and SCIENCE, which is where my strengths were</a:t>
            </a:r>
          </a:p>
          <a:p>
            <a:r>
              <a:rPr lang="en-US" sz="1600" dirty="0" smtClean="0"/>
              <a:t>With a degree in engineering, I get to work on spacecraft that are going to Mars, and so can you</a:t>
            </a:r>
            <a:endParaRPr lang="en-US" sz="1600" dirty="0"/>
          </a:p>
        </p:txBody>
      </p:sp>
      <p:sp>
        <p:nvSpPr>
          <p:cNvPr id="3" name="Title 2"/>
          <p:cNvSpPr>
            <a:spLocks noGrp="1"/>
          </p:cNvSpPr>
          <p:nvPr>
            <p:ph type="title"/>
          </p:nvPr>
        </p:nvSpPr>
        <p:spPr/>
        <p:txBody>
          <a:bodyPr/>
          <a:lstStyle/>
          <a:p>
            <a:r>
              <a:rPr lang="en-US" dirty="0" smtClean="0"/>
              <a:t>How Did I Get Here?</a:t>
            </a:r>
            <a:endParaRPr lang="en-US" dirty="0"/>
          </a:p>
        </p:txBody>
      </p:sp>
      <p:pic>
        <p:nvPicPr>
          <p:cNvPr id="4" name="Picture 3" descr="Category:Torah scrolls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666" y="1874020"/>
            <a:ext cx="570057" cy="1140113"/>
          </a:xfrm>
          <a:prstGeom prst="rect">
            <a:avLst/>
          </a:prstGeom>
        </p:spPr>
      </p:pic>
      <p:pic>
        <p:nvPicPr>
          <p:cNvPr id="5" name="Picture 4" descr="Free illustration: Math, Symbols, Blackboard - Free Ima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539" y="810642"/>
            <a:ext cx="1402776" cy="786870"/>
          </a:xfrm>
          <a:prstGeom prst="rect">
            <a:avLst/>
          </a:prstGeom>
        </p:spPr>
      </p:pic>
      <p:pic>
        <p:nvPicPr>
          <p:cNvPr id="6" name="Picture 5" descr="Engineering Logo by MaxDaMonkey on DeviantA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5405" y="5469467"/>
            <a:ext cx="1695045" cy="1388533"/>
          </a:xfrm>
          <a:prstGeom prst="rect">
            <a:avLst/>
          </a:prstGeom>
        </p:spPr>
      </p:pic>
      <p:sp>
        <p:nvSpPr>
          <p:cNvPr id="8" name="Heart 7"/>
          <p:cNvSpPr/>
          <p:nvPr/>
        </p:nvSpPr>
        <p:spPr>
          <a:xfrm>
            <a:off x="1647821" y="993656"/>
            <a:ext cx="111325" cy="107009"/>
          </a:xfrm>
          <a:prstGeom prst="hear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9" name="Picture 8" descr="Asking Defining Questions - Excelsior College OW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002" y="1009558"/>
            <a:ext cx="1432064" cy="954709"/>
          </a:xfrm>
          <a:prstGeom prst="rect">
            <a:avLst/>
          </a:prstGeom>
        </p:spPr>
      </p:pic>
      <p:pic>
        <p:nvPicPr>
          <p:cNvPr id="10" name="Picture 9" descr="File:Mad Red Emoticon.svg - Wikimedia Common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920" y="4357301"/>
            <a:ext cx="997146" cy="623216"/>
          </a:xfrm>
          <a:prstGeom prst="rect">
            <a:avLst/>
          </a:prstGeom>
        </p:spPr>
      </p:pic>
    </p:spTree>
    <p:extLst>
      <p:ext uri="{BB962C8B-B14F-4D97-AF65-F5344CB8AC3E}">
        <p14:creationId xmlns:p14="http://schemas.microsoft.com/office/powerpoint/2010/main" val="2407484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4E7771-A07A-E640-A202-1DE316E1E938}"/>
              </a:ext>
            </a:extLst>
          </p:cNvPr>
          <p:cNvSpPr>
            <a:spLocks noGrp="1"/>
          </p:cNvSpPr>
          <p:nvPr>
            <p:ph idx="1"/>
          </p:nvPr>
        </p:nvSpPr>
        <p:spPr/>
        <p:txBody>
          <a:bodyPr/>
          <a:lstStyle/>
          <a:p>
            <a:r>
              <a:rPr lang="en-US" dirty="0" smtClean="0"/>
              <a:t>Mars 2020 quick overview</a:t>
            </a:r>
            <a:endParaRPr lang="en-US" dirty="0"/>
          </a:p>
          <a:p>
            <a:r>
              <a:rPr lang="en-US" dirty="0" smtClean="0"/>
              <a:t>Mars 2020 Entry, Descent and Landing </a:t>
            </a:r>
            <a:endParaRPr lang="en-US" dirty="0"/>
          </a:p>
          <a:p>
            <a:r>
              <a:rPr lang="en-US" dirty="0" smtClean="0"/>
              <a:t>Mars 2020 TPS</a:t>
            </a:r>
            <a:endParaRPr lang="en-US" dirty="0"/>
          </a:p>
          <a:p>
            <a:r>
              <a:rPr lang="en-US" dirty="0" smtClean="0"/>
              <a:t>A little about me </a:t>
            </a:r>
            <a:r>
              <a:rPr lang="en-US" dirty="0" smtClean="0">
                <a:sym typeface="Wingdings" panose="05000000000000000000" pitchFamily="2" charset="2"/>
              </a:rPr>
              <a:t></a:t>
            </a:r>
            <a:endParaRPr lang="en-US" dirty="0"/>
          </a:p>
          <a:p>
            <a:pPr lvl="1"/>
            <a:endParaRPr lang="en-US" dirty="0"/>
          </a:p>
        </p:txBody>
      </p:sp>
      <p:sp>
        <p:nvSpPr>
          <p:cNvPr id="3" name="Title 2">
            <a:extLst>
              <a:ext uri="{FF2B5EF4-FFF2-40B4-BE49-F238E27FC236}">
                <a16:creationId xmlns:a16="http://schemas.microsoft.com/office/drawing/2014/main" id="{26B5D84B-299E-0F4B-969B-4D8F7A914CF4}"/>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466561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dirty="0" smtClean="0"/>
              <a:t>The Mars 2020 Mission </a:t>
            </a:r>
            <a:r>
              <a:rPr lang="en-US" sz="1600" dirty="0"/>
              <a:t>(launched on July 30, 2020) </a:t>
            </a:r>
            <a:r>
              <a:rPr lang="en-US" sz="1600" dirty="0" smtClean="0"/>
              <a:t>is the first leg of a series of missions that will eventually return samples from Mars</a:t>
            </a:r>
          </a:p>
          <a:p>
            <a:r>
              <a:rPr lang="en-US" sz="1600" dirty="0" smtClean="0"/>
              <a:t>The Mars 2020 spacecraft will deliver the Perseverance Rover along with a small experimental helicopter named Ingenuity to the Jezero Crater (landing Feb 18, 2021)</a:t>
            </a:r>
          </a:p>
          <a:p>
            <a:pPr lvl="1"/>
            <a:r>
              <a:rPr lang="en-US" altLang="en-US" sz="1400" dirty="0"/>
              <a:t>For size perspective, </a:t>
            </a:r>
            <a:r>
              <a:rPr lang="en-US" altLang="en-US" sz="1400" dirty="0" smtClean="0"/>
              <a:t>Perseverance </a:t>
            </a:r>
            <a:r>
              <a:rPr lang="en-US" altLang="en-US" sz="1400" dirty="0"/>
              <a:t>is roughly the same size as a Mini Cooper, with the wheel base of a Hummer!</a:t>
            </a:r>
          </a:p>
          <a:p>
            <a:r>
              <a:rPr lang="en-US" sz="1600" dirty="0" smtClean="0"/>
              <a:t>Perseverance has 4 science objectives that support the Mars Exploration Program science goals at the Jezero Crater</a:t>
            </a:r>
          </a:p>
          <a:p>
            <a:pPr lvl="1"/>
            <a:r>
              <a:rPr lang="en-US" sz="1300" dirty="0" smtClean="0"/>
              <a:t>Looking for Habitability:  Identify past environments capable of supporting microbial life</a:t>
            </a:r>
          </a:p>
          <a:p>
            <a:pPr lvl="1"/>
            <a:r>
              <a:rPr lang="en-US" sz="1300" dirty="0" smtClean="0"/>
              <a:t>Seeking </a:t>
            </a:r>
            <a:r>
              <a:rPr lang="en-US" sz="1300" dirty="0" err="1" smtClean="0"/>
              <a:t>Biosignatures</a:t>
            </a:r>
            <a:r>
              <a:rPr lang="en-US" sz="1300" dirty="0" smtClean="0"/>
              <a:t>: Seek signs of possible past microbial live in those habitable environments, particularly in special rocks known to preserve signs of life over time</a:t>
            </a:r>
          </a:p>
          <a:p>
            <a:pPr lvl="1"/>
            <a:r>
              <a:rPr lang="en-US" sz="1300" dirty="0" smtClean="0"/>
              <a:t>Caching Samples: Collect core rock and “soil” samples and store them for future retrieval </a:t>
            </a:r>
          </a:p>
          <a:p>
            <a:pPr lvl="1"/>
            <a:r>
              <a:rPr lang="en-US" sz="1300" dirty="0" smtClean="0"/>
              <a:t>Preparing for Humans: Test oxygen production from the Martian CO2 atmosphere</a:t>
            </a:r>
          </a:p>
          <a:p>
            <a:endParaRPr lang="en-US" sz="1600" dirty="0"/>
          </a:p>
        </p:txBody>
      </p:sp>
      <p:sp>
        <p:nvSpPr>
          <p:cNvPr id="3" name="Title 2"/>
          <p:cNvSpPr>
            <a:spLocks noGrp="1"/>
          </p:cNvSpPr>
          <p:nvPr>
            <p:ph type="title"/>
          </p:nvPr>
        </p:nvSpPr>
        <p:spPr/>
        <p:txBody>
          <a:bodyPr/>
          <a:lstStyle/>
          <a:p>
            <a:r>
              <a:rPr lang="en-US" dirty="0" smtClean="0"/>
              <a:t>Mars 2020 Mission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225" y="4937398"/>
            <a:ext cx="2706235" cy="1521069"/>
          </a:xfrm>
          <a:prstGeom prst="rect">
            <a:avLst/>
          </a:prstGeom>
        </p:spPr>
      </p:pic>
      <p:pic>
        <p:nvPicPr>
          <p:cNvPr id="5" name="Picture 2" descr="mars samp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985" y="4937398"/>
            <a:ext cx="2378740" cy="15209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94886" y="4858266"/>
            <a:ext cx="1877117" cy="369332"/>
          </a:xfrm>
          <a:prstGeom prst="rect">
            <a:avLst/>
          </a:prstGeom>
          <a:noFill/>
        </p:spPr>
        <p:txBody>
          <a:bodyPr wrap="square" rtlCol="0">
            <a:spAutoFit/>
          </a:bodyPr>
          <a:lstStyle/>
          <a:p>
            <a:r>
              <a:rPr lang="en-US" dirty="0" smtClean="0"/>
              <a:t>Jezero Crater</a:t>
            </a:r>
            <a:endParaRPr lang="en-US" dirty="0"/>
          </a:p>
        </p:txBody>
      </p:sp>
      <p:sp>
        <p:nvSpPr>
          <p:cNvPr id="7" name="TextBox 6"/>
          <p:cNvSpPr txBox="1"/>
          <p:nvPr/>
        </p:nvSpPr>
        <p:spPr>
          <a:xfrm>
            <a:off x="5691985" y="4880764"/>
            <a:ext cx="1979601" cy="369332"/>
          </a:xfrm>
          <a:prstGeom prst="rect">
            <a:avLst/>
          </a:prstGeom>
          <a:noFill/>
        </p:spPr>
        <p:txBody>
          <a:bodyPr wrap="square" rtlCol="0">
            <a:spAutoFit/>
          </a:bodyPr>
          <a:lstStyle/>
          <a:p>
            <a:r>
              <a:rPr lang="en-US" dirty="0" smtClean="0"/>
              <a:t>Caching Tube</a:t>
            </a:r>
            <a:endParaRPr lang="en-US" dirty="0"/>
          </a:p>
        </p:txBody>
      </p:sp>
    </p:spTree>
    <p:extLst>
      <p:ext uri="{BB962C8B-B14F-4D97-AF65-F5344CB8AC3E}">
        <p14:creationId xmlns:p14="http://schemas.microsoft.com/office/powerpoint/2010/main" val="1350231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 2020 Cruise Configuration</a:t>
            </a:r>
            <a:endParaRPr lang="en-US" dirty="0"/>
          </a:p>
        </p:txBody>
      </p:sp>
      <p:sp>
        <p:nvSpPr>
          <p:cNvPr id="3" name="Content Placeholder 2"/>
          <p:cNvSpPr>
            <a:spLocks noGrp="1"/>
          </p:cNvSpPr>
          <p:nvPr>
            <p:ph idx="1"/>
          </p:nvPr>
        </p:nvSpPr>
        <p:spPr>
          <a:xfrm>
            <a:off x="4008967" y="1336431"/>
            <a:ext cx="5135033" cy="4818184"/>
          </a:xfrm>
        </p:spPr>
        <p:txBody>
          <a:bodyPr>
            <a:normAutofit/>
          </a:bodyPr>
          <a:lstStyle/>
          <a:p>
            <a:r>
              <a:rPr lang="en-US" dirty="0" smtClean="0"/>
              <a:t>The Cruise Stage provides power and maneuvering while in space</a:t>
            </a:r>
          </a:p>
          <a:p>
            <a:r>
              <a:rPr lang="en-US" dirty="0" smtClean="0"/>
              <a:t>The Entry Vehicle flies into the atmosphere at Mars</a:t>
            </a:r>
          </a:p>
          <a:p>
            <a:r>
              <a:rPr lang="en-US" dirty="0" smtClean="0"/>
              <a:t>The Aeroshell carries the landed payload within it </a:t>
            </a:r>
          </a:p>
          <a:p>
            <a:r>
              <a:rPr lang="en-US" dirty="0" smtClean="0"/>
              <a:t>The Aeroshell parts include the Heatshield, the Backshell, the Parachute Cone (and it’s lid)</a:t>
            </a:r>
          </a:p>
          <a:p>
            <a:r>
              <a:rPr lang="en-US" dirty="0" smtClean="0"/>
              <a:t>When the Aeroshell flies through Mars’ atmosphere, the surfaces are all heated and need to protect the payload, so they have thermal protection materials on the outside of the structure to keep the inside cool</a:t>
            </a:r>
            <a:endParaRPr lang="en-US" dirty="0"/>
          </a:p>
        </p:txBody>
      </p:sp>
      <p:grpSp>
        <p:nvGrpSpPr>
          <p:cNvPr id="4" name="Group 3"/>
          <p:cNvGrpSpPr/>
          <p:nvPr/>
        </p:nvGrpSpPr>
        <p:grpSpPr>
          <a:xfrm>
            <a:off x="739114" y="1600200"/>
            <a:ext cx="3412014" cy="4055627"/>
            <a:chOff x="398463" y="1797050"/>
            <a:chExt cx="4549352" cy="4572477"/>
          </a:xfrm>
        </p:grpSpPr>
        <p:pic>
          <p:nvPicPr>
            <p:cNvPr id="5" name="Picture 4" descr="MSL_Rover_Stowed_4-20070307"/>
            <p:cNvPicPr>
              <a:picLocks noChangeAspect="1" noChangeArrowheads="1"/>
            </p:cNvPicPr>
            <p:nvPr/>
          </p:nvPicPr>
          <p:blipFill>
            <a:blip r:embed="rId2" cstate="print"/>
            <a:srcRect t="1424"/>
            <a:stretch>
              <a:fillRect/>
            </a:stretch>
          </p:blipFill>
          <p:spPr bwMode="auto">
            <a:xfrm>
              <a:off x="833438" y="4203700"/>
              <a:ext cx="1665287" cy="550863"/>
            </a:xfrm>
            <a:prstGeom prst="rect">
              <a:avLst/>
            </a:prstGeom>
            <a:noFill/>
            <a:ln w="9525">
              <a:noFill/>
              <a:miter lim="800000"/>
              <a:headEnd/>
              <a:tailEnd/>
            </a:ln>
          </p:spPr>
        </p:pic>
        <p:pic>
          <p:nvPicPr>
            <p:cNvPr id="6" name="Picture 5" descr="MSL_Entry_Vehicle_2-20070809"/>
            <p:cNvPicPr>
              <a:picLocks noChangeAspect="1" noChangeArrowheads="1"/>
            </p:cNvPicPr>
            <p:nvPr/>
          </p:nvPicPr>
          <p:blipFill>
            <a:blip r:embed="rId3" cstate="print"/>
            <a:srcRect l="363" t="67966" b="935"/>
            <a:stretch>
              <a:fillRect/>
            </a:stretch>
          </p:blipFill>
          <p:spPr bwMode="auto">
            <a:xfrm>
              <a:off x="730250" y="4791075"/>
              <a:ext cx="1979613" cy="398463"/>
            </a:xfrm>
            <a:prstGeom prst="rect">
              <a:avLst/>
            </a:prstGeom>
            <a:noFill/>
            <a:ln w="9525">
              <a:noFill/>
              <a:miter lim="800000"/>
              <a:headEnd/>
              <a:tailEnd/>
            </a:ln>
          </p:spPr>
        </p:pic>
        <p:pic>
          <p:nvPicPr>
            <p:cNvPr id="7" name="Picture 6" descr="MSL_Entry_Vehicle_2-20070809"/>
            <p:cNvPicPr>
              <a:picLocks noChangeAspect="1" noChangeArrowheads="1"/>
            </p:cNvPicPr>
            <p:nvPr/>
          </p:nvPicPr>
          <p:blipFill>
            <a:blip r:embed="rId4" cstate="print"/>
            <a:srcRect l="311" t="546" b="31801"/>
            <a:stretch>
              <a:fillRect/>
            </a:stretch>
          </p:blipFill>
          <p:spPr bwMode="auto">
            <a:xfrm>
              <a:off x="733425" y="2317750"/>
              <a:ext cx="1979613" cy="866775"/>
            </a:xfrm>
            <a:prstGeom prst="rect">
              <a:avLst/>
            </a:prstGeom>
            <a:noFill/>
            <a:ln w="9525">
              <a:noFill/>
              <a:miter lim="800000"/>
              <a:headEnd/>
              <a:tailEnd/>
            </a:ln>
          </p:spPr>
        </p:pic>
        <p:sp>
          <p:nvSpPr>
            <p:cNvPr id="8" name="Text Box 8"/>
            <p:cNvSpPr txBox="1">
              <a:spLocks noChangeArrowheads="1"/>
            </p:cNvSpPr>
            <p:nvPr/>
          </p:nvSpPr>
          <p:spPr bwMode="auto">
            <a:xfrm>
              <a:off x="2834106" y="2732089"/>
              <a:ext cx="1346951" cy="430887"/>
            </a:xfrm>
            <a:prstGeom prst="rect">
              <a:avLst/>
            </a:prstGeom>
            <a:noFill/>
            <a:ln w="12700">
              <a:noFill/>
              <a:miter lim="800000"/>
              <a:headEnd/>
              <a:tailEnd type="none" w="med" len="lg"/>
            </a:ln>
          </p:spPr>
          <p:txBody>
            <a:bodyPr wrap="none">
              <a:spAutoFit/>
            </a:bodyPr>
            <a:lstStyle/>
            <a:p>
              <a:pPr algn="ctr"/>
              <a:r>
                <a:rPr lang="en-US" sz="1500" dirty="0"/>
                <a:t>Backshell</a:t>
              </a:r>
            </a:p>
          </p:txBody>
        </p:sp>
        <p:sp>
          <p:nvSpPr>
            <p:cNvPr id="9" name="Text Box 9"/>
            <p:cNvSpPr txBox="1">
              <a:spLocks noChangeArrowheads="1"/>
            </p:cNvSpPr>
            <p:nvPr/>
          </p:nvSpPr>
          <p:spPr bwMode="auto">
            <a:xfrm>
              <a:off x="2878716" y="3511550"/>
              <a:ext cx="1259320" cy="738664"/>
            </a:xfrm>
            <a:prstGeom prst="rect">
              <a:avLst/>
            </a:prstGeom>
            <a:noFill/>
            <a:ln w="12700">
              <a:noFill/>
              <a:miter lim="800000"/>
              <a:headEnd/>
              <a:tailEnd type="none" w="med" len="lg"/>
            </a:ln>
          </p:spPr>
          <p:txBody>
            <a:bodyPr wrap="none">
              <a:spAutoFit/>
            </a:bodyPr>
            <a:lstStyle/>
            <a:p>
              <a:pPr algn="ctr"/>
              <a:r>
                <a:rPr lang="en-US" sz="1500" dirty="0"/>
                <a:t>Descent </a:t>
              </a:r>
            </a:p>
            <a:p>
              <a:pPr algn="ctr"/>
              <a:r>
                <a:rPr lang="en-US" sz="1500" dirty="0"/>
                <a:t>Stage</a:t>
              </a:r>
            </a:p>
          </p:txBody>
        </p:sp>
        <p:sp>
          <p:nvSpPr>
            <p:cNvPr id="10" name="Text Box 10"/>
            <p:cNvSpPr txBox="1">
              <a:spLocks noChangeArrowheads="1"/>
            </p:cNvSpPr>
            <p:nvPr/>
          </p:nvSpPr>
          <p:spPr bwMode="auto">
            <a:xfrm>
              <a:off x="2709863" y="4323498"/>
              <a:ext cx="2237952" cy="738664"/>
            </a:xfrm>
            <a:prstGeom prst="rect">
              <a:avLst/>
            </a:prstGeom>
            <a:noFill/>
            <a:ln w="12700">
              <a:noFill/>
              <a:miter lim="800000"/>
              <a:headEnd/>
              <a:tailEnd type="none" w="med" len="lg"/>
            </a:ln>
          </p:spPr>
          <p:txBody>
            <a:bodyPr wrap="square">
              <a:spAutoFit/>
            </a:bodyPr>
            <a:lstStyle/>
            <a:p>
              <a:pPr algn="ctr"/>
              <a:r>
                <a:rPr lang="en-US" sz="1500" dirty="0"/>
                <a:t>Rover &amp; Helicopter</a:t>
              </a:r>
            </a:p>
          </p:txBody>
        </p:sp>
        <p:sp>
          <p:nvSpPr>
            <p:cNvPr id="11" name="Text Box 11"/>
            <p:cNvSpPr txBox="1">
              <a:spLocks noChangeArrowheads="1"/>
            </p:cNvSpPr>
            <p:nvPr/>
          </p:nvSpPr>
          <p:spPr bwMode="auto">
            <a:xfrm>
              <a:off x="2777192" y="4911726"/>
              <a:ext cx="1462367" cy="430887"/>
            </a:xfrm>
            <a:prstGeom prst="rect">
              <a:avLst/>
            </a:prstGeom>
            <a:noFill/>
            <a:ln w="12700">
              <a:noFill/>
              <a:miter lim="800000"/>
              <a:headEnd/>
              <a:tailEnd type="none" w="med" len="lg"/>
            </a:ln>
          </p:spPr>
          <p:txBody>
            <a:bodyPr wrap="none">
              <a:spAutoFit/>
            </a:bodyPr>
            <a:lstStyle/>
            <a:p>
              <a:pPr algn="ctr"/>
              <a:r>
                <a:rPr lang="en-US" sz="1500" dirty="0"/>
                <a:t>Heatshield</a:t>
              </a:r>
              <a:endParaRPr lang="en-US" sz="1050" dirty="0"/>
            </a:p>
          </p:txBody>
        </p:sp>
        <p:pic>
          <p:nvPicPr>
            <p:cNvPr id="12" name="Picture 12" descr="Gen-Stbd"/>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112838" y="3190875"/>
              <a:ext cx="1528762" cy="1008063"/>
            </a:xfrm>
            <a:prstGeom prst="rect">
              <a:avLst/>
            </a:prstGeom>
            <a:noFill/>
            <a:ln w="9525">
              <a:noFill/>
              <a:miter lim="800000"/>
              <a:headEnd/>
              <a:tailEnd/>
            </a:ln>
          </p:spPr>
        </p:pic>
        <p:pic>
          <p:nvPicPr>
            <p:cNvPr id="13" name="Picture 13" descr="cs11"/>
            <p:cNvPicPr>
              <a:picLocks noChangeAspect="1" noChangeArrowheads="1"/>
            </p:cNvPicPr>
            <p:nvPr/>
          </p:nvPicPr>
          <p:blipFill>
            <a:blip r:embed="rId6" cstate="print">
              <a:clrChange>
                <a:clrFrom>
                  <a:srgbClr val="FFFFFF"/>
                </a:clrFrom>
                <a:clrTo>
                  <a:srgbClr val="FFFFFF">
                    <a:alpha val="0"/>
                  </a:srgbClr>
                </a:clrTo>
              </a:clrChange>
            </a:blip>
            <a:srcRect l="5478" t="23149" r="7304" b="34042"/>
            <a:stretch>
              <a:fillRect/>
            </a:stretch>
          </p:blipFill>
          <p:spPr bwMode="auto">
            <a:xfrm>
              <a:off x="703263" y="1797050"/>
              <a:ext cx="2036762" cy="520700"/>
            </a:xfrm>
            <a:prstGeom prst="rect">
              <a:avLst/>
            </a:prstGeom>
            <a:noFill/>
            <a:ln w="9525">
              <a:noFill/>
              <a:miter lim="800000"/>
              <a:headEnd/>
              <a:tailEnd/>
            </a:ln>
          </p:spPr>
        </p:pic>
        <p:sp>
          <p:nvSpPr>
            <p:cNvPr id="14" name="Oval 15"/>
            <p:cNvSpPr>
              <a:spLocks noChangeArrowheads="1"/>
            </p:cNvSpPr>
            <p:nvPr/>
          </p:nvSpPr>
          <p:spPr bwMode="auto">
            <a:xfrm>
              <a:off x="398463" y="2224088"/>
              <a:ext cx="2566987" cy="3349625"/>
            </a:xfrm>
            <a:prstGeom prst="ellipse">
              <a:avLst/>
            </a:prstGeom>
            <a:noFill/>
            <a:ln w="9525">
              <a:solidFill>
                <a:srgbClr val="C00000"/>
              </a:solidFill>
              <a:prstDash val="lgDash"/>
              <a:round/>
              <a:headEnd/>
              <a:tailEnd/>
            </a:ln>
          </p:spPr>
          <p:txBody>
            <a:bodyPr wrap="none" anchor="ctr"/>
            <a:lstStyle/>
            <a:p>
              <a:endParaRPr lang="en-US" sz="1350"/>
            </a:p>
          </p:txBody>
        </p:sp>
        <p:sp>
          <p:nvSpPr>
            <p:cNvPr id="15" name="Line 17"/>
            <p:cNvSpPr>
              <a:spLocks noChangeShapeType="1"/>
            </p:cNvSpPr>
            <p:nvPr/>
          </p:nvSpPr>
          <p:spPr bwMode="auto">
            <a:xfrm flipH="1" flipV="1">
              <a:off x="2419350" y="5235575"/>
              <a:ext cx="588963" cy="560388"/>
            </a:xfrm>
            <a:prstGeom prst="line">
              <a:avLst/>
            </a:prstGeom>
            <a:noFill/>
            <a:ln w="9525">
              <a:solidFill>
                <a:schemeClr val="tx1"/>
              </a:solidFill>
              <a:round/>
              <a:headEnd/>
              <a:tailEnd type="triangle" w="med" len="med"/>
            </a:ln>
          </p:spPr>
          <p:txBody>
            <a:bodyPr/>
            <a:lstStyle/>
            <a:p>
              <a:endParaRPr lang="en-US" sz="1350"/>
            </a:p>
          </p:txBody>
        </p:sp>
        <p:sp>
          <p:nvSpPr>
            <p:cNvPr id="16" name="Text Box 18"/>
            <p:cNvSpPr txBox="1">
              <a:spLocks noChangeArrowheads="1"/>
            </p:cNvSpPr>
            <p:nvPr/>
          </p:nvSpPr>
          <p:spPr bwMode="auto">
            <a:xfrm>
              <a:off x="2859088" y="5630863"/>
              <a:ext cx="1298575" cy="738664"/>
            </a:xfrm>
            <a:prstGeom prst="rect">
              <a:avLst/>
            </a:prstGeom>
            <a:noFill/>
            <a:ln w="9525">
              <a:noFill/>
              <a:miter lim="800000"/>
              <a:headEnd/>
              <a:tailEnd/>
            </a:ln>
          </p:spPr>
          <p:txBody>
            <a:bodyPr>
              <a:spAutoFit/>
            </a:bodyPr>
            <a:lstStyle/>
            <a:p>
              <a:pPr algn="ctr">
                <a:spcBef>
                  <a:spcPct val="50000"/>
                </a:spcBef>
              </a:pPr>
              <a:r>
                <a:rPr lang="en-US" sz="1500"/>
                <a:t>Entry Vehicle</a:t>
              </a:r>
            </a:p>
          </p:txBody>
        </p:sp>
      </p:grpSp>
      <p:sp>
        <p:nvSpPr>
          <p:cNvPr id="17" name="Text Box 8"/>
          <p:cNvSpPr txBox="1">
            <a:spLocks noChangeArrowheads="1"/>
          </p:cNvSpPr>
          <p:nvPr/>
        </p:nvSpPr>
        <p:spPr bwMode="auto">
          <a:xfrm>
            <a:off x="2360370" y="2041867"/>
            <a:ext cx="1577676" cy="323165"/>
          </a:xfrm>
          <a:prstGeom prst="rect">
            <a:avLst/>
          </a:prstGeom>
          <a:noFill/>
          <a:ln w="12700">
            <a:noFill/>
            <a:miter lim="800000"/>
            <a:headEnd/>
            <a:tailEnd type="none" w="med" len="lg"/>
          </a:ln>
        </p:spPr>
        <p:txBody>
          <a:bodyPr wrap="none">
            <a:spAutoFit/>
          </a:bodyPr>
          <a:lstStyle/>
          <a:p>
            <a:pPr algn="ctr"/>
            <a:r>
              <a:rPr lang="en-US" sz="1500" dirty="0"/>
              <a:t>Parachute Cone</a:t>
            </a:r>
          </a:p>
        </p:txBody>
      </p:sp>
      <p:sp>
        <p:nvSpPr>
          <p:cNvPr id="18" name="Text Box 8"/>
          <p:cNvSpPr txBox="1">
            <a:spLocks noChangeArrowheads="1"/>
          </p:cNvSpPr>
          <p:nvPr/>
        </p:nvSpPr>
        <p:spPr bwMode="auto">
          <a:xfrm>
            <a:off x="2565846" y="1624291"/>
            <a:ext cx="1298753" cy="323165"/>
          </a:xfrm>
          <a:prstGeom prst="rect">
            <a:avLst/>
          </a:prstGeom>
          <a:noFill/>
          <a:ln w="12700">
            <a:noFill/>
            <a:miter lim="800000"/>
            <a:headEnd/>
            <a:tailEnd type="none" w="med" len="lg"/>
          </a:ln>
        </p:spPr>
        <p:txBody>
          <a:bodyPr wrap="none">
            <a:spAutoFit/>
          </a:bodyPr>
          <a:lstStyle/>
          <a:p>
            <a:pPr algn="ctr"/>
            <a:r>
              <a:rPr lang="en-US" sz="1500" dirty="0"/>
              <a:t>Cruise Stage</a:t>
            </a:r>
          </a:p>
        </p:txBody>
      </p:sp>
      <p:sp>
        <p:nvSpPr>
          <p:cNvPr id="19" name="TextBox 18"/>
          <p:cNvSpPr txBox="1"/>
          <p:nvPr/>
        </p:nvSpPr>
        <p:spPr>
          <a:xfrm>
            <a:off x="-49708" y="2766165"/>
            <a:ext cx="1014148" cy="323165"/>
          </a:xfrm>
          <a:prstGeom prst="rect">
            <a:avLst/>
          </a:prstGeom>
          <a:noFill/>
        </p:spPr>
        <p:txBody>
          <a:bodyPr wrap="square" rtlCol="0">
            <a:spAutoFit/>
          </a:bodyPr>
          <a:lstStyle/>
          <a:p>
            <a:r>
              <a:rPr lang="en-US" sz="1500" dirty="0"/>
              <a:t>Aeroshell</a:t>
            </a:r>
          </a:p>
        </p:txBody>
      </p:sp>
      <p:cxnSp>
        <p:nvCxnSpPr>
          <p:cNvPr id="21" name="Straight Arrow Connector 20"/>
          <p:cNvCxnSpPr/>
          <p:nvPr/>
        </p:nvCxnSpPr>
        <p:spPr>
          <a:xfrm flipV="1">
            <a:off x="790906" y="2942035"/>
            <a:ext cx="483989" cy="149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70995" y="3091148"/>
            <a:ext cx="216959" cy="1368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39114" y="2702743"/>
            <a:ext cx="734087" cy="402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928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 2020 Entry, Descent and Landing</a:t>
            </a:r>
            <a:endParaRPr lang="en-US" dirty="0"/>
          </a:p>
        </p:txBody>
      </p:sp>
      <p:pic>
        <p:nvPicPr>
          <p:cNvPr id="1026" name="Picture 2" descr="mars 2020 l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864" y="2125266"/>
            <a:ext cx="6053136" cy="38672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4385" r="35789" b="17974"/>
          <a:stretch/>
        </p:blipFill>
        <p:spPr>
          <a:xfrm rot="1624639">
            <a:off x="3399135" y="4202831"/>
            <a:ext cx="1533224" cy="178174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9269" r="25757" b="13349"/>
          <a:stretch/>
        </p:blipFill>
        <p:spPr>
          <a:xfrm rot="1781165">
            <a:off x="1726299" y="3270263"/>
            <a:ext cx="1738086" cy="1882184"/>
          </a:xfrm>
          <a:prstGeom prst="rect">
            <a:avLst/>
          </a:prstGeom>
        </p:spPr>
      </p:pic>
      <p:pic>
        <p:nvPicPr>
          <p:cNvPr id="7" name="Content Placeholder 16"/>
          <p:cNvPicPr>
            <a:picLocks noChangeAspect="1"/>
          </p:cNvPicPr>
          <p:nvPr/>
        </p:nvPicPr>
        <p:blipFill rotWithShape="1">
          <a:blip r:embed="rId5">
            <a:extLst>
              <a:ext uri="{28A0092B-C50C-407E-A947-70E740481C1C}">
                <a14:useLocalDpi xmlns:a14="http://schemas.microsoft.com/office/drawing/2010/main" val="0"/>
              </a:ext>
            </a:extLst>
          </a:blip>
          <a:srcRect l="35498" t="22428" r="25600" b="11635"/>
          <a:stretch/>
        </p:blipFill>
        <p:spPr>
          <a:xfrm>
            <a:off x="37255" y="2248826"/>
            <a:ext cx="1430867" cy="1363134"/>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1564" t="13329" r="32990" b="36468"/>
          <a:stretch/>
        </p:blipFill>
        <p:spPr>
          <a:xfrm rot="18167427">
            <a:off x="1740884" y="1884918"/>
            <a:ext cx="983382" cy="1090490"/>
          </a:xfrm>
          <a:prstGeom prst="rect">
            <a:avLst/>
          </a:prstGeom>
        </p:spPr>
      </p:pic>
      <p:sp>
        <p:nvSpPr>
          <p:cNvPr id="4" name="TextBox 3"/>
          <p:cNvSpPr txBox="1"/>
          <p:nvPr/>
        </p:nvSpPr>
        <p:spPr>
          <a:xfrm>
            <a:off x="210682" y="2372386"/>
            <a:ext cx="1199624" cy="323165"/>
          </a:xfrm>
          <a:prstGeom prst="rect">
            <a:avLst/>
          </a:prstGeom>
          <a:noFill/>
        </p:spPr>
        <p:txBody>
          <a:bodyPr wrap="square" rtlCol="0">
            <a:spAutoFit/>
          </a:bodyPr>
          <a:lstStyle/>
          <a:p>
            <a:r>
              <a:rPr lang="en-US" sz="1500" b="1" dirty="0">
                <a:solidFill>
                  <a:schemeClr val="bg1"/>
                </a:solidFill>
              </a:rPr>
              <a:t>In Space</a:t>
            </a:r>
          </a:p>
        </p:txBody>
      </p:sp>
      <p:sp>
        <p:nvSpPr>
          <p:cNvPr id="9" name="TextBox 8"/>
          <p:cNvSpPr txBox="1"/>
          <p:nvPr/>
        </p:nvSpPr>
        <p:spPr>
          <a:xfrm>
            <a:off x="1919816" y="2605567"/>
            <a:ext cx="1449315" cy="507831"/>
          </a:xfrm>
          <a:prstGeom prst="rect">
            <a:avLst/>
          </a:prstGeom>
          <a:noFill/>
        </p:spPr>
        <p:txBody>
          <a:bodyPr wrap="square" rtlCol="0">
            <a:spAutoFit/>
          </a:bodyPr>
          <a:lstStyle/>
          <a:p>
            <a:r>
              <a:rPr lang="en-US" sz="1350" b="1" dirty="0"/>
              <a:t>Cruise Stage Separation</a:t>
            </a:r>
          </a:p>
        </p:txBody>
      </p:sp>
      <p:sp>
        <p:nvSpPr>
          <p:cNvPr id="10" name="TextBox 9"/>
          <p:cNvSpPr txBox="1"/>
          <p:nvPr/>
        </p:nvSpPr>
        <p:spPr>
          <a:xfrm>
            <a:off x="2074333" y="3490383"/>
            <a:ext cx="1140283" cy="507831"/>
          </a:xfrm>
          <a:prstGeom prst="rect">
            <a:avLst/>
          </a:prstGeom>
          <a:noFill/>
        </p:spPr>
        <p:txBody>
          <a:bodyPr wrap="square" rtlCol="0">
            <a:spAutoFit/>
          </a:bodyPr>
          <a:lstStyle/>
          <a:p>
            <a:r>
              <a:rPr lang="en-US" sz="1350" b="1" dirty="0">
                <a:solidFill>
                  <a:schemeClr val="bg1"/>
                </a:solidFill>
              </a:rPr>
              <a:t>Peak Heating</a:t>
            </a:r>
          </a:p>
        </p:txBody>
      </p:sp>
      <p:cxnSp>
        <p:nvCxnSpPr>
          <p:cNvPr id="12" name="Straight Arrow Connector 11"/>
          <p:cNvCxnSpPr/>
          <p:nvPr/>
        </p:nvCxnSpPr>
        <p:spPr>
          <a:xfrm flipV="1">
            <a:off x="3090864" y="3138793"/>
            <a:ext cx="600603" cy="351590"/>
          </a:xfrm>
          <a:prstGeom prst="straightConnector1">
            <a:avLst/>
          </a:prstGeom>
          <a:ln w="127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V="1">
            <a:off x="4163413" y="3814526"/>
            <a:ext cx="171520" cy="488762"/>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05673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9902" y="819422"/>
            <a:ext cx="4205925" cy="3474871"/>
          </a:xfrm>
        </p:spPr>
        <p:txBody>
          <a:bodyPr>
            <a:normAutofit/>
          </a:bodyPr>
          <a:lstStyle/>
          <a:p>
            <a:pPr marL="0" indent="0">
              <a:buNone/>
            </a:pPr>
            <a:endParaRPr lang="en-US" dirty="0"/>
          </a:p>
          <a:p>
            <a:r>
              <a:rPr lang="en-US" b="1" dirty="0" smtClean="0"/>
              <a:t>Heatshield:</a:t>
            </a:r>
            <a:r>
              <a:rPr lang="en-US" dirty="0" smtClean="0"/>
              <a:t> Phenolic Impregnated Carbon Ablator (PICA) </a:t>
            </a:r>
            <a:r>
              <a:rPr lang="en-US" dirty="0"/>
              <a:t>tiles with </a:t>
            </a:r>
            <a:r>
              <a:rPr lang="en-US" dirty="0" smtClean="0"/>
              <a:t>gap filler, </a:t>
            </a:r>
            <a:r>
              <a:rPr lang="en-US" dirty="0"/>
              <a:t>coated with </a:t>
            </a:r>
            <a:r>
              <a:rPr lang="en-US" dirty="0" err="1" smtClean="0"/>
              <a:t>NuSil</a:t>
            </a:r>
            <a:endParaRPr lang="en-US" dirty="0" smtClean="0"/>
          </a:p>
          <a:p>
            <a:r>
              <a:rPr lang="en-US" b="1" dirty="0" smtClean="0"/>
              <a:t>Backshell:</a:t>
            </a:r>
            <a:r>
              <a:rPr lang="en-US" dirty="0" smtClean="0"/>
              <a:t> Painted Super Lightweight Ablator (SLA-561V) </a:t>
            </a:r>
          </a:p>
          <a:p>
            <a:r>
              <a:rPr lang="en-US" dirty="0" err="1" smtClean="0"/>
              <a:t>Acusil</a:t>
            </a:r>
            <a:r>
              <a:rPr lang="en-US" dirty="0" smtClean="0"/>
              <a:t>-II </a:t>
            </a:r>
            <a:r>
              <a:rPr lang="en-US" dirty="0"/>
              <a:t>on </a:t>
            </a:r>
            <a:r>
              <a:rPr lang="en-US" b="1" dirty="0"/>
              <a:t>Parachute Closeout Cone (PCC), PCC lid, and Backshell Interface Plate (BIP) </a:t>
            </a:r>
          </a:p>
        </p:txBody>
      </p:sp>
      <p:sp>
        <p:nvSpPr>
          <p:cNvPr id="3" name="Title 2"/>
          <p:cNvSpPr>
            <a:spLocks noGrp="1"/>
          </p:cNvSpPr>
          <p:nvPr>
            <p:ph type="title"/>
          </p:nvPr>
        </p:nvSpPr>
        <p:spPr>
          <a:xfrm>
            <a:off x="469903" y="19024"/>
            <a:ext cx="6211886" cy="650998"/>
          </a:xfrm>
        </p:spPr>
        <p:txBody>
          <a:bodyPr/>
          <a:lstStyle/>
          <a:p>
            <a:r>
              <a:rPr lang="en-US" dirty="0" smtClean="0"/>
              <a:t>Mars </a:t>
            </a:r>
            <a:r>
              <a:rPr lang="en-US" dirty="0" smtClean="0"/>
              <a:t>2020 Aeroshell </a:t>
            </a:r>
            <a:r>
              <a:rPr lang="en-US" dirty="0"/>
              <a:t>TPS </a:t>
            </a:r>
            <a:r>
              <a:rPr lang="en-US" dirty="0" smtClean="0"/>
              <a:t>Overview</a:t>
            </a:r>
            <a:endParaRPr lang="en-US" dirty="0"/>
          </a:p>
        </p:txBody>
      </p:sp>
      <p:pic>
        <p:nvPicPr>
          <p:cNvPr id="9" name="Picture 8">
            <a:extLst>
              <a:ext uri="{FF2B5EF4-FFF2-40B4-BE49-F238E27FC236}">
                <a16:creationId xmlns:a16="http://schemas.microsoft.com/office/drawing/2014/main" id="{DE0ADA64-57CD-4241-9ACD-FAD0E2505BA7}"/>
              </a:ext>
            </a:extLst>
          </p:cNvPr>
          <p:cNvPicPr>
            <a:picLocks noChangeAspect="1"/>
          </p:cNvPicPr>
          <p:nvPr/>
        </p:nvPicPr>
        <p:blipFill>
          <a:blip r:embed="rId2"/>
          <a:stretch>
            <a:fillRect/>
          </a:stretch>
        </p:blipFill>
        <p:spPr>
          <a:xfrm>
            <a:off x="202412" y="4700070"/>
            <a:ext cx="1720962" cy="1306504"/>
          </a:xfrm>
          <a:prstGeom prst="rect">
            <a:avLst/>
          </a:prstGeom>
        </p:spPr>
      </p:pic>
      <p:pic>
        <p:nvPicPr>
          <p:cNvPr id="13" name="Picture 12">
            <a:extLst>
              <a:ext uri="{FF2B5EF4-FFF2-40B4-BE49-F238E27FC236}">
                <a16:creationId xmlns:a16="http://schemas.microsoft.com/office/drawing/2014/main" id="{E2326D7F-10D6-6A4E-A8AF-0A26D60B3C2D}"/>
              </a:ext>
            </a:extLst>
          </p:cNvPr>
          <p:cNvPicPr>
            <a:picLocks noChangeAspect="1"/>
          </p:cNvPicPr>
          <p:nvPr/>
        </p:nvPicPr>
        <p:blipFill>
          <a:blip r:embed="rId3"/>
          <a:stretch>
            <a:fillRect/>
          </a:stretch>
        </p:blipFill>
        <p:spPr>
          <a:xfrm>
            <a:off x="1997581" y="4769758"/>
            <a:ext cx="1259398" cy="928893"/>
          </a:xfrm>
          <a:prstGeom prst="rect">
            <a:avLst/>
          </a:prstGeom>
        </p:spPr>
      </p:pic>
      <p:pic>
        <p:nvPicPr>
          <p:cNvPr id="15" name="Picture 14">
            <a:extLst>
              <a:ext uri="{FF2B5EF4-FFF2-40B4-BE49-F238E27FC236}">
                <a16:creationId xmlns:a16="http://schemas.microsoft.com/office/drawing/2014/main" id="{EC0F7E66-FE6E-5444-A67D-C3986B55062C}"/>
              </a:ext>
            </a:extLst>
          </p:cNvPr>
          <p:cNvPicPr>
            <a:picLocks noChangeAspect="1"/>
          </p:cNvPicPr>
          <p:nvPr/>
        </p:nvPicPr>
        <p:blipFill>
          <a:blip r:embed="rId4"/>
          <a:stretch>
            <a:fillRect/>
          </a:stretch>
        </p:blipFill>
        <p:spPr>
          <a:xfrm>
            <a:off x="1782265" y="5848051"/>
            <a:ext cx="1813114" cy="862231"/>
          </a:xfrm>
          <a:prstGeom prst="rect">
            <a:avLst/>
          </a:prstGeom>
        </p:spPr>
      </p:pic>
      <p:sp>
        <p:nvSpPr>
          <p:cNvPr id="16" name="TextBox 15">
            <a:extLst>
              <a:ext uri="{FF2B5EF4-FFF2-40B4-BE49-F238E27FC236}">
                <a16:creationId xmlns:a16="http://schemas.microsoft.com/office/drawing/2014/main" id="{EF715844-25C1-C842-940E-C7FEC1CA7408}"/>
              </a:ext>
            </a:extLst>
          </p:cNvPr>
          <p:cNvSpPr txBox="1"/>
          <p:nvPr/>
        </p:nvSpPr>
        <p:spPr>
          <a:xfrm>
            <a:off x="808656" y="4431910"/>
            <a:ext cx="508473" cy="276999"/>
          </a:xfrm>
          <a:prstGeom prst="rect">
            <a:avLst/>
          </a:prstGeom>
          <a:noFill/>
        </p:spPr>
        <p:txBody>
          <a:bodyPr wrap="none" rtlCol="0">
            <a:spAutoFit/>
          </a:bodyPr>
          <a:lstStyle/>
          <a:p>
            <a:r>
              <a:rPr lang="en-US" sz="1200" b="1" dirty="0" smtClean="0"/>
              <a:t>PCC</a:t>
            </a:r>
            <a:endParaRPr lang="en-US" sz="1200" b="1" dirty="0"/>
          </a:p>
        </p:txBody>
      </p:sp>
      <p:sp>
        <p:nvSpPr>
          <p:cNvPr id="17" name="TextBox 16">
            <a:extLst>
              <a:ext uri="{FF2B5EF4-FFF2-40B4-BE49-F238E27FC236}">
                <a16:creationId xmlns:a16="http://schemas.microsoft.com/office/drawing/2014/main" id="{C150A552-B305-204A-B44F-8CAC8C4B797B}"/>
              </a:ext>
            </a:extLst>
          </p:cNvPr>
          <p:cNvSpPr txBox="1"/>
          <p:nvPr/>
        </p:nvSpPr>
        <p:spPr>
          <a:xfrm>
            <a:off x="2244193" y="4497165"/>
            <a:ext cx="784189" cy="276999"/>
          </a:xfrm>
          <a:prstGeom prst="rect">
            <a:avLst/>
          </a:prstGeom>
          <a:noFill/>
        </p:spPr>
        <p:txBody>
          <a:bodyPr wrap="none" rtlCol="0">
            <a:spAutoFit/>
          </a:bodyPr>
          <a:lstStyle/>
          <a:p>
            <a:r>
              <a:rPr lang="en-US" sz="1200" b="1" dirty="0"/>
              <a:t>PCC Lid</a:t>
            </a:r>
          </a:p>
        </p:txBody>
      </p:sp>
      <p:sp>
        <p:nvSpPr>
          <p:cNvPr id="18" name="TextBox 17">
            <a:extLst>
              <a:ext uri="{FF2B5EF4-FFF2-40B4-BE49-F238E27FC236}">
                <a16:creationId xmlns:a16="http://schemas.microsoft.com/office/drawing/2014/main" id="{FF4EB690-71E6-DD48-80E0-480C1291AACD}"/>
              </a:ext>
            </a:extLst>
          </p:cNvPr>
          <p:cNvSpPr txBox="1"/>
          <p:nvPr/>
        </p:nvSpPr>
        <p:spPr>
          <a:xfrm>
            <a:off x="3245269" y="5571052"/>
            <a:ext cx="441146" cy="276999"/>
          </a:xfrm>
          <a:prstGeom prst="rect">
            <a:avLst/>
          </a:prstGeom>
          <a:noFill/>
        </p:spPr>
        <p:txBody>
          <a:bodyPr wrap="none" rtlCol="0">
            <a:spAutoFit/>
          </a:bodyPr>
          <a:lstStyle/>
          <a:p>
            <a:r>
              <a:rPr lang="en-US" sz="1200" b="1" dirty="0"/>
              <a:t>BIP</a:t>
            </a:r>
          </a:p>
        </p:txBody>
      </p:sp>
      <p:pic>
        <p:nvPicPr>
          <p:cNvPr id="21" name="Picture 20">
            <a:extLst>
              <a:ext uri="{FF2B5EF4-FFF2-40B4-BE49-F238E27FC236}">
                <a16:creationId xmlns:a16="http://schemas.microsoft.com/office/drawing/2014/main" id="{B0794FDE-713D-194D-AADE-185068624628}"/>
              </a:ext>
            </a:extLst>
          </p:cNvPr>
          <p:cNvPicPr>
            <a:picLocks noChangeAspect="1"/>
          </p:cNvPicPr>
          <p:nvPr/>
        </p:nvPicPr>
        <p:blipFill rotWithShape="1">
          <a:blip r:embed="rId5"/>
          <a:srcRect l="2134"/>
          <a:stretch/>
        </p:blipFill>
        <p:spPr>
          <a:xfrm>
            <a:off x="3720520" y="4306467"/>
            <a:ext cx="2530790" cy="2303548"/>
          </a:xfrm>
          <a:prstGeom prst="rect">
            <a:avLst/>
          </a:prstGeom>
        </p:spPr>
      </p:pic>
      <p:sp>
        <p:nvSpPr>
          <p:cNvPr id="22" name="TextBox 21">
            <a:extLst>
              <a:ext uri="{FF2B5EF4-FFF2-40B4-BE49-F238E27FC236}">
                <a16:creationId xmlns:a16="http://schemas.microsoft.com/office/drawing/2014/main" id="{F42D606F-B6B6-314E-B3B3-0654C98ACAE3}"/>
              </a:ext>
            </a:extLst>
          </p:cNvPr>
          <p:cNvSpPr txBox="1"/>
          <p:nvPr/>
        </p:nvSpPr>
        <p:spPr>
          <a:xfrm>
            <a:off x="4504853" y="4029468"/>
            <a:ext cx="962123" cy="276999"/>
          </a:xfrm>
          <a:prstGeom prst="rect">
            <a:avLst/>
          </a:prstGeom>
          <a:noFill/>
        </p:spPr>
        <p:txBody>
          <a:bodyPr wrap="none" rtlCol="0">
            <a:spAutoFit/>
          </a:bodyPr>
          <a:lstStyle/>
          <a:p>
            <a:r>
              <a:rPr lang="en-US" sz="1200" b="1" dirty="0"/>
              <a:t>Heatshield</a:t>
            </a:r>
          </a:p>
        </p:txBody>
      </p:sp>
      <p:sp>
        <p:nvSpPr>
          <p:cNvPr id="23" name="TextBox 22">
            <a:extLst>
              <a:ext uri="{FF2B5EF4-FFF2-40B4-BE49-F238E27FC236}">
                <a16:creationId xmlns:a16="http://schemas.microsoft.com/office/drawing/2014/main" id="{0C9CE4BF-CBF6-7941-BA7C-EF5B1FF9828D}"/>
              </a:ext>
            </a:extLst>
          </p:cNvPr>
          <p:cNvSpPr txBox="1"/>
          <p:nvPr/>
        </p:nvSpPr>
        <p:spPr>
          <a:xfrm>
            <a:off x="7253473" y="4136786"/>
            <a:ext cx="901209" cy="276999"/>
          </a:xfrm>
          <a:prstGeom prst="rect">
            <a:avLst/>
          </a:prstGeom>
          <a:noFill/>
        </p:spPr>
        <p:txBody>
          <a:bodyPr wrap="none" rtlCol="0">
            <a:spAutoFit/>
          </a:bodyPr>
          <a:lstStyle/>
          <a:p>
            <a:r>
              <a:rPr lang="en-US" sz="1200" b="1" dirty="0"/>
              <a:t>Backshell</a:t>
            </a:r>
          </a:p>
        </p:txBody>
      </p:sp>
      <p:pic>
        <p:nvPicPr>
          <p:cNvPr id="19" name="Picture 18">
            <a:extLst>
              <a:ext uri="{FF2B5EF4-FFF2-40B4-BE49-F238E27FC236}">
                <a16:creationId xmlns:a16="http://schemas.microsoft.com/office/drawing/2014/main" id="{3E05DA69-B2CD-4946-BDD2-B481A5FAE2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630" t="3222" r="5154" b="11382"/>
          <a:stretch/>
        </p:blipFill>
        <p:spPr>
          <a:xfrm>
            <a:off x="6319520" y="4419953"/>
            <a:ext cx="2769117" cy="1784372"/>
          </a:xfrm>
          <a:prstGeom prst="rect">
            <a:avLst/>
          </a:prstGeom>
          <a:ln>
            <a:noFill/>
          </a:ln>
        </p:spPr>
      </p:pic>
      <p:sp>
        <p:nvSpPr>
          <p:cNvPr id="20" name="TextBox 19">
            <a:extLst>
              <a:ext uri="{FF2B5EF4-FFF2-40B4-BE49-F238E27FC236}">
                <a16:creationId xmlns:a16="http://schemas.microsoft.com/office/drawing/2014/main" id="{849E1CD4-747A-A340-8A4D-CB27D3BC49C7}"/>
              </a:ext>
            </a:extLst>
          </p:cNvPr>
          <p:cNvSpPr txBox="1"/>
          <p:nvPr/>
        </p:nvSpPr>
        <p:spPr>
          <a:xfrm>
            <a:off x="7253473" y="6279166"/>
            <a:ext cx="1569660" cy="276999"/>
          </a:xfrm>
          <a:prstGeom prst="rect">
            <a:avLst/>
          </a:prstGeom>
          <a:noFill/>
        </p:spPr>
        <p:txBody>
          <a:bodyPr wrap="none" rtlCol="0">
            <a:spAutoFit/>
          </a:bodyPr>
          <a:lstStyle/>
          <a:p>
            <a:r>
              <a:rPr lang="en-US" sz="1200" b="1" dirty="0"/>
              <a:t>Image Source: JPL</a:t>
            </a:r>
          </a:p>
        </p:txBody>
      </p:sp>
      <p:pic>
        <p:nvPicPr>
          <p:cNvPr id="7" name="Picture 6">
            <a:extLst>
              <a:ext uri="{FF2B5EF4-FFF2-40B4-BE49-F238E27FC236}">
                <a16:creationId xmlns:a16="http://schemas.microsoft.com/office/drawing/2014/main" id="{705A374B-9055-8A41-8BF5-3F7DB8A6211C}"/>
              </a:ext>
            </a:extLst>
          </p:cNvPr>
          <p:cNvPicPr>
            <a:picLocks noChangeAspect="1"/>
          </p:cNvPicPr>
          <p:nvPr/>
        </p:nvPicPr>
        <p:blipFill rotWithShape="1">
          <a:blip r:embed="rId7"/>
          <a:srcRect t="1934" r="2031"/>
          <a:stretch/>
        </p:blipFill>
        <p:spPr>
          <a:xfrm>
            <a:off x="5042881" y="976704"/>
            <a:ext cx="3636276" cy="2825500"/>
          </a:xfrm>
          <a:prstGeom prst="rect">
            <a:avLst/>
          </a:prstGeom>
        </p:spPr>
      </p:pic>
      <p:sp>
        <p:nvSpPr>
          <p:cNvPr id="24" name="TextBox 23">
            <a:extLst>
              <a:ext uri="{FF2B5EF4-FFF2-40B4-BE49-F238E27FC236}">
                <a16:creationId xmlns:a16="http://schemas.microsoft.com/office/drawing/2014/main" id="{4FFD55D7-9A2C-9244-9517-E2CF9BCBD2C0}"/>
              </a:ext>
            </a:extLst>
          </p:cNvPr>
          <p:cNvSpPr txBox="1"/>
          <p:nvPr/>
        </p:nvSpPr>
        <p:spPr>
          <a:xfrm>
            <a:off x="8002233" y="3485900"/>
            <a:ext cx="716863" cy="230832"/>
          </a:xfrm>
          <a:prstGeom prst="rect">
            <a:avLst/>
          </a:prstGeom>
          <a:noFill/>
        </p:spPr>
        <p:txBody>
          <a:bodyPr wrap="none" rtlCol="0">
            <a:spAutoFit/>
          </a:bodyPr>
          <a:lstStyle/>
          <a:p>
            <a:pPr algn="ctr"/>
            <a:r>
              <a:rPr lang="en-US" sz="900" b="1" dirty="0"/>
              <a:t>Main Seal</a:t>
            </a:r>
          </a:p>
        </p:txBody>
      </p:sp>
      <p:cxnSp>
        <p:nvCxnSpPr>
          <p:cNvPr id="25" name="Straight Arrow Connector 24">
            <a:extLst>
              <a:ext uri="{FF2B5EF4-FFF2-40B4-BE49-F238E27FC236}">
                <a16:creationId xmlns:a16="http://schemas.microsoft.com/office/drawing/2014/main" id="{B6E1D081-0460-8849-9ADC-F481168624AF}"/>
              </a:ext>
            </a:extLst>
          </p:cNvPr>
          <p:cNvCxnSpPr>
            <a:cxnSpLocks/>
          </p:cNvCxnSpPr>
          <p:nvPr/>
        </p:nvCxnSpPr>
        <p:spPr>
          <a:xfrm flipH="1" flipV="1">
            <a:off x="8063903" y="3315128"/>
            <a:ext cx="282299" cy="1309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C449CAD-AD01-D148-850D-E419550E634B}"/>
              </a:ext>
            </a:extLst>
          </p:cNvPr>
          <p:cNvSpPr txBox="1"/>
          <p:nvPr/>
        </p:nvSpPr>
        <p:spPr>
          <a:xfrm>
            <a:off x="5033810" y="3438959"/>
            <a:ext cx="800219" cy="369332"/>
          </a:xfrm>
          <a:prstGeom prst="rect">
            <a:avLst/>
          </a:prstGeom>
          <a:noFill/>
        </p:spPr>
        <p:txBody>
          <a:bodyPr wrap="none" rtlCol="0">
            <a:spAutoFit/>
          </a:bodyPr>
          <a:lstStyle/>
          <a:p>
            <a:pPr algn="ctr"/>
            <a:r>
              <a:rPr lang="en-US" sz="900" b="1" dirty="0"/>
              <a:t>Heatshield </a:t>
            </a:r>
            <a:br>
              <a:rPr lang="en-US" sz="900" b="1" dirty="0"/>
            </a:br>
            <a:r>
              <a:rPr lang="en-US" sz="900" b="1" dirty="0"/>
              <a:t>TPS PICA</a:t>
            </a:r>
          </a:p>
        </p:txBody>
      </p:sp>
      <p:cxnSp>
        <p:nvCxnSpPr>
          <p:cNvPr id="27" name="Straight Arrow Connector 26">
            <a:extLst>
              <a:ext uri="{FF2B5EF4-FFF2-40B4-BE49-F238E27FC236}">
                <a16:creationId xmlns:a16="http://schemas.microsoft.com/office/drawing/2014/main" id="{8474F2E0-8A69-6242-9CAA-94941F15D64C}"/>
              </a:ext>
            </a:extLst>
          </p:cNvPr>
          <p:cNvCxnSpPr>
            <a:cxnSpLocks/>
          </p:cNvCxnSpPr>
          <p:nvPr/>
        </p:nvCxnSpPr>
        <p:spPr>
          <a:xfrm>
            <a:off x="5834029" y="3650123"/>
            <a:ext cx="3671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BAE7F35-2BDD-EB42-B85F-47D33D87C113}"/>
              </a:ext>
            </a:extLst>
          </p:cNvPr>
          <p:cNvSpPr txBox="1"/>
          <p:nvPr/>
        </p:nvSpPr>
        <p:spPr>
          <a:xfrm>
            <a:off x="4959113" y="1320269"/>
            <a:ext cx="1013978" cy="369332"/>
          </a:xfrm>
          <a:prstGeom prst="rect">
            <a:avLst/>
          </a:prstGeom>
          <a:noFill/>
        </p:spPr>
        <p:txBody>
          <a:bodyPr wrap="square" rtlCol="0">
            <a:spAutoFit/>
          </a:bodyPr>
          <a:lstStyle/>
          <a:p>
            <a:pPr algn="ctr"/>
            <a:r>
              <a:rPr lang="en-US" sz="900" b="1" dirty="0"/>
              <a:t>Backshell TPS SLA-561V</a:t>
            </a:r>
          </a:p>
        </p:txBody>
      </p:sp>
      <p:cxnSp>
        <p:nvCxnSpPr>
          <p:cNvPr id="33" name="Straight Arrow Connector 32">
            <a:extLst>
              <a:ext uri="{FF2B5EF4-FFF2-40B4-BE49-F238E27FC236}">
                <a16:creationId xmlns:a16="http://schemas.microsoft.com/office/drawing/2014/main" id="{40A32BE3-AF68-E44C-A655-4AE6AB1A71B4}"/>
              </a:ext>
            </a:extLst>
          </p:cNvPr>
          <p:cNvCxnSpPr>
            <a:cxnSpLocks/>
          </p:cNvCxnSpPr>
          <p:nvPr/>
        </p:nvCxnSpPr>
        <p:spPr>
          <a:xfrm>
            <a:off x="5834029" y="1592205"/>
            <a:ext cx="192419" cy="2488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5D6E880-94D3-8D43-8F7D-4007DC613959}"/>
              </a:ext>
            </a:extLst>
          </p:cNvPr>
          <p:cNvCxnSpPr>
            <a:cxnSpLocks/>
          </p:cNvCxnSpPr>
          <p:nvPr/>
        </p:nvCxnSpPr>
        <p:spPr>
          <a:xfrm>
            <a:off x="5433919" y="1741102"/>
            <a:ext cx="33057" cy="5441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4A64788-58EB-1D41-8FA8-97F46C467C1F}"/>
              </a:ext>
            </a:extLst>
          </p:cNvPr>
          <p:cNvSpPr txBox="1"/>
          <p:nvPr/>
        </p:nvSpPr>
        <p:spPr>
          <a:xfrm>
            <a:off x="7647693" y="1032296"/>
            <a:ext cx="1013978" cy="369332"/>
          </a:xfrm>
          <a:prstGeom prst="rect">
            <a:avLst/>
          </a:prstGeom>
          <a:noFill/>
        </p:spPr>
        <p:txBody>
          <a:bodyPr wrap="square" rtlCol="0">
            <a:spAutoFit/>
          </a:bodyPr>
          <a:lstStyle/>
          <a:p>
            <a:pPr algn="ctr"/>
            <a:r>
              <a:rPr lang="en-US" sz="900" b="1" dirty="0"/>
              <a:t>PCC/BIP TPS Acusil-II</a:t>
            </a:r>
          </a:p>
        </p:txBody>
      </p:sp>
      <p:cxnSp>
        <p:nvCxnSpPr>
          <p:cNvPr id="43" name="Straight Arrow Connector 42">
            <a:extLst>
              <a:ext uri="{FF2B5EF4-FFF2-40B4-BE49-F238E27FC236}">
                <a16:creationId xmlns:a16="http://schemas.microsoft.com/office/drawing/2014/main" id="{F0504FD8-9B87-A440-8751-6AA0FE925CD2}"/>
              </a:ext>
            </a:extLst>
          </p:cNvPr>
          <p:cNvCxnSpPr>
            <a:cxnSpLocks/>
            <a:stCxn id="42" idx="1"/>
          </p:cNvCxnSpPr>
          <p:nvPr/>
        </p:nvCxnSpPr>
        <p:spPr>
          <a:xfrm flipH="1">
            <a:off x="7156109" y="1216962"/>
            <a:ext cx="491584" cy="2212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E2AC2A2-C523-8A4E-9BD4-7BE15802945E}"/>
              </a:ext>
            </a:extLst>
          </p:cNvPr>
          <p:cNvCxnSpPr>
            <a:cxnSpLocks/>
          </p:cNvCxnSpPr>
          <p:nvPr/>
        </p:nvCxnSpPr>
        <p:spPr>
          <a:xfrm flipH="1">
            <a:off x="7426673" y="1360334"/>
            <a:ext cx="362161" cy="3053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08A9B76-1F57-2246-89AE-FC90FD604A0D}"/>
              </a:ext>
            </a:extLst>
          </p:cNvPr>
          <p:cNvCxnSpPr>
            <a:cxnSpLocks/>
          </p:cNvCxnSpPr>
          <p:nvPr/>
        </p:nvCxnSpPr>
        <p:spPr>
          <a:xfrm flipH="1">
            <a:off x="7046011" y="1117847"/>
            <a:ext cx="601682" cy="9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450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Does the TPS Work?</a:t>
            </a:r>
            <a:endParaRPr lang="en-US" dirty="0"/>
          </a:p>
        </p:txBody>
      </p:sp>
      <p:sp>
        <p:nvSpPr>
          <p:cNvPr id="4" name="Content Placeholder 1"/>
          <p:cNvSpPr txBox="1">
            <a:spLocks/>
          </p:cNvSpPr>
          <p:nvPr/>
        </p:nvSpPr>
        <p:spPr>
          <a:xfrm>
            <a:off x="469900" y="4150265"/>
            <a:ext cx="8369296" cy="2005002"/>
          </a:xfrm>
          <a:prstGeom prst="rect">
            <a:avLst/>
          </a:prstGeom>
        </p:spPr>
        <p:txBody>
          <a:bodyPr/>
          <a:lstStyle>
            <a:lvl1pPr marL="257162" indent="-257162" algn="l" defTabSz="342884" rtl="0" eaLnBrk="1" latinLnBrk="0" hangingPunct="1">
              <a:spcBef>
                <a:spcPts val="0"/>
              </a:spcBef>
              <a:spcAft>
                <a:spcPts val="900"/>
              </a:spcAft>
              <a:buClr>
                <a:srgbClr val="13418B"/>
              </a:buClr>
              <a:buFont typeface="Wingdings" panose="05000000000000000000" pitchFamily="2" charset="2"/>
              <a:buChar char="n"/>
              <a:defRPr sz="1800" kern="1200">
                <a:solidFill>
                  <a:schemeClr val="tx1"/>
                </a:solidFill>
                <a:latin typeface="+mj-lt"/>
                <a:ea typeface="+mn-ea"/>
                <a:cs typeface="Arial"/>
              </a:defRPr>
            </a:lvl1pPr>
            <a:lvl2pPr marL="557185" indent="-214303" algn="l" defTabSz="342884" rtl="0" eaLnBrk="1" latinLnBrk="0" hangingPunct="1">
              <a:spcBef>
                <a:spcPts val="150"/>
              </a:spcBef>
              <a:spcAft>
                <a:spcPts val="900"/>
              </a:spcAft>
              <a:buClr>
                <a:srgbClr val="13418B"/>
              </a:buClr>
              <a:buFont typeface="Wingdings" panose="05000000000000000000" pitchFamily="2" charset="2"/>
              <a:buChar char="o"/>
              <a:defRPr sz="1500" kern="1200">
                <a:solidFill>
                  <a:schemeClr val="tx1"/>
                </a:solidFill>
                <a:latin typeface="+mj-lt"/>
                <a:ea typeface="+mn-ea"/>
                <a:cs typeface="Arial"/>
              </a:defRPr>
            </a:lvl2pPr>
            <a:lvl3pPr marL="857207" indent="-171442" algn="l" defTabSz="342884" rtl="0" eaLnBrk="1" latinLnBrk="0" hangingPunct="1">
              <a:spcBef>
                <a:spcPts val="150"/>
              </a:spcBef>
              <a:spcAft>
                <a:spcPts val="900"/>
              </a:spcAft>
              <a:buClr>
                <a:srgbClr val="13418B"/>
              </a:buClr>
              <a:buFont typeface="Wingdings" panose="05000000000000000000" pitchFamily="2" charset="2"/>
              <a:buChar char="l"/>
              <a:defRPr sz="1350" kern="1200">
                <a:solidFill>
                  <a:schemeClr val="tx1"/>
                </a:solidFill>
                <a:latin typeface="+mj-lt"/>
                <a:ea typeface="+mn-ea"/>
                <a:cs typeface="Arial"/>
              </a:defRPr>
            </a:lvl3pPr>
            <a:lvl4pPr marL="1200090" indent="-171442" algn="l" defTabSz="342884" rtl="0" eaLnBrk="1" latinLnBrk="0" hangingPunct="1">
              <a:spcBef>
                <a:spcPts val="150"/>
              </a:spcBef>
              <a:spcAft>
                <a:spcPts val="900"/>
              </a:spcAft>
              <a:buClr>
                <a:srgbClr val="13418B"/>
              </a:buClr>
              <a:buFont typeface="Courier New" panose="02070309020205020404" pitchFamily="49" charset="0"/>
              <a:buChar char="o"/>
              <a:defRPr sz="1200" kern="1200">
                <a:solidFill>
                  <a:schemeClr val="tx1"/>
                </a:solidFill>
                <a:latin typeface="+mj-lt"/>
                <a:ea typeface="+mn-ea"/>
                <a:cs typeface="Arial"/>
              </a:defRPr>
            </a:lvl4pPr>
            <a:lvl5pPr marL="1542974" indent="-171442" algn="l" defTabSz="342884" rtl="0" eaLnBrk="1" latinLnBrk="0" hangingPunct="1">
              <a:spcBef>
                <a:spcPts val="150"/>
              </a:spcBef>
              <a:buClr>
                <a:srgbClr val="13418B"/>
              </a:buClr>
              <a:buFont typeface="Arial"/>
              <a:buChar char="»"/>
              <a:defRPr sz="1200" kern="1200">
                <a:solidFill>
                  <a:schemeClr val="tx1"/>
                </a:solidFill>
                <a:latin typeface="+mj-lt"/>
                <a:ea typeface="+mn-ea"/>
                <a:cs typeface="Arial"/>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r>
              <a:rPr lang="en-US" sz="1400" dirty="0">
                <a:solidFill>
                  <a:schemeClr val="bg2">
                    <a:lumMod val="10000"/>
                  </a:schemeClr>
                </a:solidFill>
              </a:rPr>
              <a:t>The pyrolysis gases, formed deeper in the composite are at a lower temperature than the near surface char, so as they flow through the char, they </a:t>
            </a:r>
            <a:r>
              <a:rPr lang="en-US" sz="1400" dirty="0" smtClean="0">
                <a:solidFill>
                  <a:schemeClr val="bg2">
                    <a:lumMod val="10000"/>
                  </a:schemeClr>
                </a:solidFill>
              </a:rPr>
              <a:t>actually cool </a:t>
            </a:r>
            <a:r>
              <a:rPr lang="en-US" sz="1400" dirty="0">
                <a:solidFill>
                  <a:schemeClr val="bg2">
                    <a:lumMod val="10000"/>
                  </a:schemeClr>
                </a:solidFill>
              </a:rPr>
              <a:t>it </a:t>
            </a:r>
          </a:p>
          <a:p>
            <a:r>
              <a:rPr lang="en-US" sz="1400" dirty="0">
                <a:solidFill>
                  <a:schemeClr val="bg2">
                    <a:lumMod val="10000"/>
                  </a:schemeClr>
                </a:solidFill>
              </a:rPr>
              <a:t>The charred surface reacts </a:t>
            </a:r>
            <a:r>
              <a:rPr lang="en-US" sz="1400" dirty="0" smtClean="0">
                <a:solidFill>
                  <a:schemeClr val="bg2">
                    <a:lumMod val="10000"/>
                  </a:schemeClr>
                </a:solidFill>
              </a:rPr>
              <a:t>with </a:t>
            </a:r>
            <a:r>
              <a:rPr lang="en-US" sz="1400" dirty="0">
                <a:solidFill>
                  <a:schemeClr val="bg2">
                    <a:lumMod val="10000"/>
                  </a:schemeClr>
                </a:solidFill>
              </a:rPr>
              <a:t>the boundary </a:t>
            </a:r>
            <a:r>
              <a:rPr lang="en-US" sz="1400" dirty="0" smtClean="0">
                <a:solidFill>
                  <a:schemeClr val="bg2">
                    <a:lumMod val="10000"/>
                  </a:schemeClr>
                </a:solidFill>
              </a:rPr>
              <a:t>layer (</a:t>
            </a:r>
            <a:r>
              <a:rPr lang="en-US" sz="1400" dirty="0">
                <a:solidFill>
                  <a:schemeClr val="bg2">
                    <a:lumMod val="10000"/>
                  </a:schemeClr>
                </a:solidFill>
              </a:rPr>
              <a:t>oxidation, sublimation, </a:t>
            </a:r>
            <a:r>
              <a:rPr lang="en-US" sz="1400" dirty="0" err="1">
                <a:solidFill>
                  <a:schemeClr val="bg2">
                    <a:lumMod val="10000"/>
                  </a:schemeClr>
                </a:solidFill>
              </a:rPr>
              <a:t>etc</a:t>
            </a:r>
            <a:r>
              <a:rPr lang="en-US" sz="1400" dirty="0">
                <a:solidFill>
                  <a:schemeClr val="bg2">
                    <a:lumMod val="10000"/>
                  </a:schemeClr>
                </a:solidFill>
              </a:rPr>
              <a:t>) </a:t>
            </a:r>
            <a:r>
              <a:rPr lang="en-US" sz="1400" dirty="0" smtClean="0">
                <a:solidFill>
                  <a:schemeClr val="bg2">
                    <a:lumMod val="10000"/>
                  </a:schemeClr>
                </a:solidFill>
              </a:rPr>
              <a:t> </a:t>
            </a:r>
            <a:r>
              <a:rPr lang="en-US" sz="1400" dirty="0">
                <a:solidFill>
                  <a:schemeClr val="bg2">
                    <a:lumMod val="10000"/>
                  </a:schemeClr>
                </a:solidFill>
              </a:rPr>
              <a:t>and material </a:t>
            </a:r>
            <a:r>
              <a:rPr lang="en-US" sz="1400" dirty="0" smtClean="0">
                <a:solidFill>
                  <a:schemeClr val="bg2">
                    <a:lumMod val="10000"/>
                  </a:schemeClr>
                </a:solidFill>
              </a:rPr>
              <a:t>may be removed</a:t>
            </a:r>
            <a:r>
              <a:rPr lang="en-US" sz="1400" dirty="0">
                <a:solidFill>
                  <a:schemeClr val="bg2">
                    <a:lumMod val="10000"/>
                  </a:schemeClr>
                </a:solidFill>
              </a:rPr>
              <a:t>, causing </a:t>
            </a:r>
            <a:r>
              <a:rPr lang="en-US" sz="1400" dirty="0" smtClean="0">
                <a:solidFill>
                  <a:schemeClr val="bg2">
                    <a:lumMod val="10000"/>
                  </a:schemeClr>
                </a:solidFill>
              </a:rPr>
              <a:t>recession</a:t>
            </a:r>
            <a:endParaRPr lang="en-US" sz="1400" dirty="0">
              <a:solidFill>
                <a:schemeClr val="bg2">
                  <a:lumMod val="10000"/>
                </a:schemeClr>
              </a:solidFill>
            </a:endParaRPr>
          </a:p>
          <a:p>
            <a:r>
              <a:rPr lang="en-US" sz="1400" dirty="0">
                <a:solidFill>
                  <a:schemeClr val="bg2">
                    <a:lumMod val="10000"/>
                  </a:schemeClr>
                </a:solidFill>
              </a:rPr>
              <a:t>As the </a:t>
            </a:r>
            <a:r>
              <a:rPr lang="en-US" sz="1400" dirty="0" smtClean="0">
                <a:solidFill>
                  <a:schemeClr val="bg2">
                    <a:lumMod val="10000"/>
                  </a:schemeClr>
                </a:solidFill>
              </a:rPr>
              <a:t>pyrolysis gases </a:t>
            </a:r>
            <a:r>
              <a:rPr lang="en-US" sz="1400" dirty="0">
                <a:solidFill>
                  <a:schemeClr val="bg2">
                    <a:lumMod val="10000"/>
                  </a:schemeClr>
                </a:solidFill>
              </a:rPr>
              <a:t>and gases formed at the surface blow into the boundary layer, they thicken it and reduce the convective heating</a:t>
            </a:r>
          </a:p>
          <a:p>
            <a:endParaRPr lang="en-US" sz="1400" dirty="0"/>
          </a:p>
        </p:txBody>
      </p:sp>
      <p:pic>
        <p:nvPicPr>
          <p:cNvPr id="6" name="Picture 12"/>
          <p:cNvPicPr>
            <a:picLocks noChangeAspect="1" noChangeArrowheads="1"/>
          </p:cNvPicPr>
          <p:nvPr/>
        </p:nvPicPr>
        <p:blipFill>
          <a:blip r:embed="rId2" cstate="print"/>
          <a:srcRect l="11163" t="9178" r="5734"/>
          <a:stretch>
            <a:fillRect/>
          </a:stretch>
        </p:blipFill>
        <p:spPr bwMode="auto">
          <a:xfrm>
            <a:off x="4533900" y="1123127"/>
            <a:ext cx="4495800" cy="3121618"/>
          </a:xfrm>
          <a:prstGeom prst="rect">
            <a:avLst/>
          </a:prstGeom>
          <a:noFill/>
        </p:spPr>
      </p:pic>
      <p:sp>
        <p:nvSpPr>
          <p:cNvPr id="7" name="Freeform 6"/>
          <p:cNvSpPr/>
          <p:nvPr/>
        </p:nvSpPr>
        <p:spPr>
          <a:xfrm>
            <a:off x="6271689" y="2489201"/>
            <a:ext cx="990600" cy="1813920"/>
          </a:xfrm>
          <a:custGeom>
            <a:avLst/>
            <a:gdLst>
              <a:gd name="connsiteX0" fmla="*/ 1557337 w 1557337"/>
              <a:gd name="connsiteY0" fmla="*/ 0 h 2738438"/>
              <a:gd name="connsiteX1" fmla="*/ 585787 w 1557337"/>
              <a:gd name="connsiteY1" fmla="*/ 485775 h 2738438"/>
              <a:gd name="connsiteX2" fmla="*/ 80962 w 1557337"/>
              <a:gd name="connsiteY2" fmla="*/ 2419350 h 2738438"/>
              <a:gd name="connsiteX3" fmla="*/ 100012 w 1557337"/>
              <a:gd name="connsiteY3" fmla="*/ 2400300 h 2738438"/>
              <a:gd name="connsiteX4" fmla="*/ 119062 w 1557337"/>
              <a:gd name="connsiteY4" fmla="*/ 2409825 h 2738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337" h="2738438">
                <a:moveTo>
                  <a:pt x="1557337" y="0"/>
                </a:moveTo>
                <a:cubicBezTo>
                  <a:pt x="1194593" y="41275"/>
                  <a:pt x="831849" y="82550"/>
                  <a:pt x="585787" y="485775"/>
                </a:cubicBezTo>
                <a:cubicBezTo>
                  <a:pt x="339725" y="889000"/>
                  <a:pt x="161925" y="2100263"/>
                  <a:pt x="80962" y="2419350"/>
                </a:cubicBezTo>
                <a:cubicBezTo>
                  <a:pt x="0" y="2738438"/>
                  <a:pt x="93662" y="2401888"/>
                  <a:pt x="100012" y="2400300"/>
                </a:cubicBezTo>
                <a:cubicBezTo>
                  <a:pt x="106362" y="2398713"/>
                  <a:pt x="112712" y="2404269"/>
                  <a:pt x="119062" y="2409825"/>
                </a:cubicBezTo>
              </a:path>
            </a:pathLst>
          </a:cu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6017134" y="3882339"/>
            <a:ext cx="1812961" cy="276999"/>
          </a:xfrm>
          <a:prstGeom prst="rect">
            <a:avLst/>
          </a:prstGeom>
          <a:solidFill>
            <a:schemeClr val="bg1"/>
          </a:solidFill>
        </p:spPr>
        <p:txBody>
          <a:bodyPr wrap="square" rtlCol="0">
            <a:spAutoFit/>
          </a:bodyPr>
          <a:lstStyle/>
          <a:p>
            <a:r>
              <a:rPr lang="en-US" sz="1200" b="1" dirty="0" smtClean="0">
                <a:solidFill>
                  <a:schemeClr val="tx2">
                    <a:lumMod val="60000"/>
                    <a:lumOff val="40000"/>
                  </a:schemeClr>
                </a:solidFill>
              </a:rPr>
              <a:t>Temperature gradient</a:t>
            </a:r>
            <a:endParaRPr lang="en-US" sz="1200" b="1" dirty="0">
              <a:solidFill>
                <a:schemeClr val="tx2">
                  <a:lumMod val="60000"/>
                  <a:lumOff val="40000"/>
                </a:schemeClr>
              </a:solidFill>
            </a:endParaRPr>
          </a:p>
        </p:txBody>
      </p:sp>
      <p:cxnSp>
        <p:nvCxnSpPr>
          <p:cNvPr id="9" name="Straight Arrow Connector 8"/>
          <p:cNvCxnSpPr/>
          <p:nvPr/>
        </p:nvCxnSpPr>
        <p:spPr>
          <a:xfrm flipH="1" flipV="1">
            <a:off x="6462189" y="3330346"/>
            <a:ext cx="590550" cy="561065"/>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469900" y="1092169"/>
            <a:ext cx="4347629" cy="2937740"/>
          </a:xfrm>
        </p:spPr>
        <p:txBody>
          <a:bodyPr/>
          <a:lstStyle/>
          <a:p>
            <a:r>
              <a:rPr lang="en-US" sz="1400" dirty="0">
                <a:solidFill>
                  <a:schemeClr val="bg2">
                    <a:lumMod val="10000"/>
                  </a:schemeClr>
                </a:solidFill>
              </a:rPr>
              <a:t>Hot gases in the boundary layer convectively heat the surface</a:t>
            </a:r>
          </a:p>
          <a:p>
            <a:r>
              <a:rPr lang="en-US" sz="1400" dirty="0">
                <a:solidFill>
                  <a:schemeClr val="bg2">
                    <a:lumMod val="10000"/>
                  </a:schemeClr>
                </a:solidFill>
              </a:rPr>
              <a:t>Radiant flux from the shock layer heat the surface</a:t>
            </a:r>
          </a:p>
          <a:p>
            <a:r>
              <a:rPr lang="en-US" sz="1400" dirty="0">
                <a:solidFill>
                  <a:schemeClr val="bg2">
                    <a:lumMod val="10000"/>
                  </a:schemeClr>
                </a:solidFill>
              </a:rPr>
              <a:t>Heat is either re-radiated out or conducted into the surface</a:t>
            </a:r>
          </a:p>
          <a:p>
            <a:r>
              <a:rPr lang="en-US" sz="1400" dirty="0">
                <a:solidFill>
                  <a:schemeClr val="bg2">
                    <a:lumMod val="10000"/>
                  </a:schemeClr>
                </a:solidFill>
              </a:rPr>
              <a:t>The polymer in the composite begins to decompose (often absorbing energy during decomposition) and pyrolysis gases are formed, </a:t>
            </a:r>
            <a:r>
              <a:rPr lang="en-US" sz="1400" dirty="0" smtClean="0">
                <a:solidFill>
                  <a:schemeClr val="bg2">
                    <a:lumMod val="10000"/>
                  </a:schemeClr>
                </a:solidFill>
              </a:rPr>
              <a:t>and </a:t>
            </a:r>
            <a:r>
              <a:rPr lang="en-US" sz="1400" dirty="0">
                <a:solidFill>
                  <a:schemeClr val="bg2">
                    <a:lumMod val="10000"/>
                  </a:schemeClr>
                </a:solidFill>
              </a:rPr>
              <a:t>a char layer begins to form</a:t>
            </a:r>
          </a:p>
          <a:p>
            <a:r>
              <a:rPr lang="en-US" sz="1400" dirty="0">
                <a:solidFill>
                  <a:schemeClr val="bg2">
                    <a:lumMod val="10000"/>
                  </a:schemeClr>
                </a:solidFill>
              </a:rPr>
              <a:t>The thermal front moves through the material, causing more decomposition</a:t>
            </a:r>
          </a:p>
          <a:p>
            <a:endParaRPr lang="en-US" sz="1400" dirty="0"/>
          </a:p>
        </p:txBody>
      </p:sp>
      <p:sp>
        <p:nvSpPr>
          <p:cNvPr id="11" name="TextBox 10"/>
          <p:cNvSpPr txBox="1"/>
          <p:nvPr/>
        </p:nvSpPr>
        <p:spPr>
          <a:xfrm>
            <a:off x="7052739" y="2449111"/>
            <a:ext cx="564368" cy="369332"/>
          </a:xfrm>
          <a:prstGeom prst="rect">
            <a:avLst/>
          </a:prstGeom>
          <a:noFill/>
        </p:spPr>
        <p:txBody>
          <a:bodyPr wrap="square" rtlCol="0">
            <a:spAutoFit/>
          </a:bodyPr>
          <a:lstStyle/>
          <a:p>
            <a:r>
              <a:rPr lang="en-US" dirty="0" smtClean="0">
                <a:solidFill>
                  <a:schemeClr val="accent2"/>
                </a:solidFill>
              </a:rPr>
              <a:t>hot</a:t>
            </a:r>
            <a:endParaRPr lang="en-US" dirty="0">
              <a:solidFill>
                <a:schemeClr val="accent2"/>
              </a:solidFill>
            </a:endParaRPr>
          </a:p>
        </p:txBody>
      </p:sp>
      <p:sp>
        <p:nvSpPr>
          <p:cNvPr id="12" name="TextBox 11"/>
          <p:cNvSpPr txBox="1"/>
          <p:nvPr/>
        </p:nvSpPr>
        <p:spPr>
          <a:xfrm>
            <a:off x="5816652" y="3409011"/>
            <a:ext cx="893908" cy="369332"/>
          </a:xfrm>
          <a:prstGeom prst="rect">
            <a:avLst/>
          </a:prstGeom>
          <a:noFill/>
        </p:spPr>
        <p:txBody>
          <a:bodyPr wrap="square" rtlCol="0">
            <a:spAutoFit/>
          </a:bodyPr>
          <a:lstStyle/>
          <a:p>
            <a:r>
              <a:rPr lang="en-US" dirty="0">
                <a:solidFill>
                  <a:schemeClr val="accent1">
                    <a:lumMod val="40000"/>
                    <a:lumOff val="60000"/>
                  </a:schemeClr>
                </a:solidFill>
              </a:rPr>
              <a:t>c</a:t>
            </a:r>
            <a:r>
              <a:rPr lang="en-US" dirty="0" smtClean="0">
                <a:solidFill>
                  <a:schemeClr val="accent1">
                    <a:lumMod val="40000"/>
                    <a:lumOff val="60000"/>
                  </a:schemeClr>
                </a:solidFill>
              </a:rPr>
              <a:t>ool</a:t>
            </a:r>
            <a:endParaRPr lang="en-US" dirty="0">
              <a:solidFill>
                <a:schemeClr val="accent1">
                  <a:lumMod val="40000"/>
                  <a:lumOff val="60000"/>
                </a:schemeClr>
              </a:solidFill>
            </a:endParaRPr>
          </a:p>
        </p:txBody>
      </p:sp>
    </p:spTree>
    <p:extLst>
      <p:ext uri="{BB962C8B-B14F-4D97-AF65-F5344CB8AC3E}">
        <p14:creationId xmlns:p14="http://schemas.microsoft.com/office/powerpoint/2010/main" val="3884064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All three materials (PICA, SLA-561V, and </a:t>
            </a:r>
            <a:r>
              <a:rPr lang="en-US" dirty="0" err="1" smtClean="0"/>
              <a:t>Acusil</a:t>
            </a:r>
            <a:r>
              <a:rPr lang="en-US" dirty="0" smtClean="0"/>
              <a:t> II) are </a:t>
            </a:r>
            <a:r>
              <a:rPr lang="en-US" b="1" i="1" dirty="0" smtClean="0"/>
              <a:t>very</a:t>
            </a:r>
            <a:r>
              <a:rPr lang="en-US" dirty="0" smtClean="0"/>
              <a:t> light weight</a:t>
            </a:r>
          </a:p>
          <a:p>
            <a:r>
              <a:rPr lang="en-US" dirty="0" smtClean="0"/>
              <a:t>Imagine:</a:t>
            </a:r>
          </a:p>
          <a:p>
            <a:pPr lvl="1"/>
            <a:r>
              <a:rPr lang="en-US" dirty="0" smtClean="0"/>
              <a:t>Take a large paper cup and fill it with water and weigh it</a:t>
            </a:r>
          </a:p>
          <a:p>
            <a:pPr lvl="1"/>
            <a:r>
              <a:rPr lang="en-US" dirty="0" smtClean="0"/>
              <a:t>Empty the cup</a:t>
            </a:r>
          </a:p>
          <a:p>
            <a:pPr lvl="1"/>
            <a:r>
              <a:rPr lang="en-US" dirty="0" smtClean="0"/>
              <a:t>Now fill it with any of the 3 TPS materials and weight it</a:t>
            </a:r>
          </a:p>
          <a:p>
            <a:r>
              <a:rPr lang="en-US" dirty="0" smtClean="0"/>
              <a:t>If you ignore the weight of the paper cup itself, the weight of the TPS materials is only about ¼ of the weight of the water that filled that cup!</a:t>
            </a:r>
          </a:p>
          <a:p>
            <a:r>
              <a:rPr lang="en-US" dirty="0" smtClean="0"/>
              <a:t>Water boils away at 212 ⁰F, but these TPS materials can withstand much surface temperatures (&gt; 3000</a:t>
            </a:r>
            <a:r>
              <a:rPr lang="en-US" dirty="0"/>
              <a:t> ⁰</a:t>
            </a:r>
            <a:r>
              <a:rPr lang="en-US" dirty="0" smtClean="0"/>
              <a:t>F) and keep the structure &lt;350 </a:t>
            </a:r>
            <a:r>
              <a:rPr lang="en-US" dirty="0"/>
              <a:t>⁰</a:t>
            </a:r>
            <a:r>
              <a:rPr lang="en-US" dirty="0" smtClean="0"/>
              <a:t>F.  The thickest TPS on the vehicle is only ~1.25”</a:t>
            </a:r>
          </a:p>
          <a:p>
            <a:pPr marL="0" indent="0">
              <a:buNone/>
            </a:pPr>
            <a:endParaRPr lang="en-US" dirty="0"/>
          </a:p>
        </p:txBody>
      </p:sp>
      <p:sp>
        <p:nvSpPr>
          <p:cNvPr id="3" name="Title 2"/>
          <p:cNvSpPr>
            <a:spLocks noGrp="1"/>
          </p:cNvSpPr>
          <p:nvPr>
            <p:ph type="title"/>
          </p:nvPr>
        </p:nvSpPr>
        <p:spPr/>
        <p:txBody>
          <a:bodyPr/>
          <a:lstStyle/>
          <a:p>
            <a:r>
              <a:rPr lang="en-US" dirty="0" smtClean="0"/>
              <a:t>About the Mars 2020 TPS</a:t>
            </a:r>
            <a:endParaRPr lang="en-US" dirty="0"/>
          </a:p>
        </p:txBody>
      </p:sp>
    </p:spTree>
    <p:extLst>
      <p:ext uri="{BB962C8B-B14F-4D97-AF65-F5344CB8AC3E}">
        <p14:creationId xmlns:p14="http://schemas.microsoft.com/office/powerpoint/2010/main" val="684810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Robin Beck</a:t>
            </a:r>
          </a:p>
          <a:p>
            <a:r>
              <a:rPr lang="en-US" dirty="0" smtClean="0"/>
              <a:t>Born and raised in San Jose, Ca (like many of you) a long, long, long time ago (not like you)</a:t>
            </a:r>
          </a:p>
          <a:p>
            <a:pPr lvl="1"/>
            <a:r>
              <a:rPr lang="en-US" dirty="0" smtClean="0"/>
              <a:t>Went to Kirk Elementary School (not around any more), John Muir Junior High, and Pioneer High School</a:t>
            </a:r>
          </a:p>
          <a:p>
            <a:r>
              <a:rPr lang="en-US" dirty="0" smtClean="0"/>
              <a:t>Went </a:t>
            </a:r>
            <a:r>
              <a:rPr lang="en-US" i="1" dirty="0" smtClean="0"/>
              <a:t>away</a:t>
            </a:r>
            <a:r>
              <a:rPr lang="en-US" dirty="0" smtClean="0"/>
              <a:t> (~7 miles) to college at Santa Clara University, where I got my Bachelor’s Degree in Mechanical Engineering</a:t>
            </a:r>
          </a:p>
          <a:p>
            <a:r>
              <a:rPr lang="en-US" dirty="0" smtClean="0"/>
              <a:t>Went </a:t>
            </a:r>
            <a:r>
              <a:rPr lang="en-US" i="1" dirty="0" smtClean="0"/>
              <a:t>further</a:t>
            </a:r>
            <a:r>
              <a:rPr lang="en-US" dirty="0" smtClean="0"/>
              <a:t> away (another 11 miles) to Stanford University for a Master’s Degree in Mechanical Engineering</a:t>
            </a:r>
          </a:p>
          <a:p>
            <a:r>
              <a:rPr lang="en-US" dirty="0" smtClean="0"/>
              <a:t>Still live in San Jose!</a:t>
            </a:r>
          </a:p>
          <a:p>
            <a:r>
              <a:rPr lang="en-US" dirty="0" smtClean="0"/>
              <a:t>Have worked in Aerospace for most of my career</a:t>
            </a:r>
          </a:p>
          <a:p>
            <a:r>
              <a:rPr lang="en-US" dirty="0" smtClean="0"/>
              <a:t>Started at NASA in 2006</a:t>
            </a:r>
          </a:p>
          <a:p>
            <a:r>
              <a:rPr lang="en-US" dirty="0" smtClean="0"/>
              <a:t>Planning to retire in January 2022</a:t>
            </a:r>
            <a:endParaRPr lang="en-US" dirty="0"/>
          </a:p>
        </p:txBody>
      </p:sp>
      <p:sp>
        <p:nvSpPr>
          <p:cNvPr id="3" name="Title 2"/>
          <p:cNvSpPr>
            <a:spLocks noGrp="1"/>
          </p:cNvSpPr>
          <p:nvPr>
            <p:ph type="title"/>
          </p:nvPr>
        </p:nvSpPr>
        <p:spPr/>
        <p:txBody>
          <a:bodyPr/>
          <a:lstStyle/>
          <a:p>
            <a:r>
              <a:rPr lang="en-US" dirty="0" smtClean="0"/>
              <a:t>Who am I?</a:t>
            </a:r>
            <a:endParaRPr lang="en-US" dirty="0"/>
          </a:p>
        </p:txBody>
      </p:sp>
    </p:spTree>
    <p:extLst>
      <p:ext uri="{BB962C8B-B14F-4D97-AF65-F5344CB8AC3E}">
        <p14:creationId xmlns:p14="http://schemas.microsoft.com/office/powerpoint/2010/main" val="1805960687"/>
      </p:ext>
    </p:extLst>
  </p:cSld>
  <p:clrMapOvr>
    <a:masterClrMapping/>
  </p:clrMapOvr>
</p:sld>
</file>

<file path=ppt/theme/theme1.xml><?xml version="1.0" encoding="utf-8"?>
<a:theme xmlns:a="http://schemas.openxmlformats.org/drawingml/2006/main" name="Default Theme">
  <a:themeElements>
    <a:clrScheme name="M2020 1">
      <a:dk1>
        <a:sysClr val="windowText" lastClr="000000"/>
      </a:dk1>
      <a:lt1>
        <a:sysClr val="window" lastClr="FFFFFF"/>
      </a:lt1>
      <a:dk2>
        <a:srgbClr val="1F497D"/>
      </a:dk2>
      <a:lt2>
        <a:srgbClr val="EEECE1"/>
      </a:lt2>
      <a:accent1>
        <a:srgbClr val="13408B"/>
      </a:accent1>
      <a:accent2>
        <a:srgbClr val="D22533"/>
      </a:accent2>
      <a:accent3>
        <a:srgbClr val="669900"/>
      </a:accent3>
      <a:accent4>
        <a:srgbClr val="FFFF66"/>
      </a:accent4>
      <a:accent5>
        <a:srgbClr val="CC99CC"/>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tober 2018 Mars 2020 Template" id="{424BA780-4DC9-B944-BA74-07E427D1F200}" vid="{399C316B-3EC4-7741-90FA-050E5A6AC8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14055</TotalTime>
  <Words>1005</Words>
  <Application>Microsoft Office PowerPoint</Application>
  <PresentationFormat>On-screen Show (4:3)</PresentationFormat>
  <Paragraphs>95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Courier New</vt:lpstr>
      <vt:lpstr>Wingdings</vt:lpstr>
      <vt:lpstr>Default Theme</vt:lpstr>
      <vt:lpstr>PowerPoint Presentation</vt:lpstr>
      <vt:lpstr>Outline</vt:lpstr>
      <vt:lpstr>Mars 2020 Mission</vt:lpstr>
      <vt:lpstr>Mars 2020 Cruise Configuration</vt:lpstr>
      <vt:lpstr>Mars 2020 Entry, Descent and Landing</vt:lpstr>
      <vt:lpstr>Mars 2020 Aeroshell TPS Overview</vt:lpstr>
      <vt:lpstr>How Does the TPS Work?</vt:lpstr>
      <vt:lpstr>About the Mars 2020 TPS</vt:lpstr>
      <vt:lpstr>Who am I?</vt:lpstr>
      <vt:lpstr>How Did I Get Here?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 Chen</dc:creator>
  <cp:keywords/>
  <dc:description/>
  <cp:lastModifiedBy>Beck, Robin A. (ARC-TSS)</cp:lastModifiedBy>
  <cp:revision>313</cp:revision>
  <cp:lastPrinted>2017-01-23T19:45:26Z</cp:lastPrinted>
  <dcterms:created xsi:type="dcterms:W3CDTF">2019-04-22T16:47:40Z</dcterms:created>
  <dcterms:modified xsi:type="dcterms:W3CDTF">2021-02-04T00:12:52Z</dcterms:modified>
  <cp:category/>
</cp:coreProperties>
</file>