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8"/>
  </p:notesMasterIdLst>
  <p:handoutMasterIdLst>
    <p:handoutMasterId r:id="rId29"/>
  </p:handoutMasterIdLst>
  <p:sldIdLst>
    <p:sldId id="265" r:id="rId3"/>
    <p:sldId id="320" r:id="rId4"/>
    <p:sldId id="350" r:id="rId5"/>
    <p:sldId id="351" r:id="rId6"/>
    <p:sldId id="352" r:id="rId7"/>
    <p:sldId id="354" r:id="rId8"/>
    <p:sldId id="355" r:id="rId9"/>
    <p:sldId id="358" r:id="rId10"/>
    <p:sldId id="360" r:id="rId11"/>
    <p:sldId id="359" r:id="rId12"/>
    <p:sldId id="361" r:id="rId13"/>
    <p:sldId id="356" r:id="rId14"/>
    <p:sldId id="357" r:id="rId15"/>
    <p:sldId id="343" r:id="rId16"/>
    <p:sldId id="349" r:id="rId17"/>
    <p:sldId id="335" r:id="rId18"/>
    <p:sldId id="337" r:id="rId19"/>
    <p:sldId id="348" r:id="rId20"/>
    <p:sldId id="362" r:id="rId21"/>
    <p:sldId id="363" r:id="rId22"/>
    <p:sldId id="364" r:id="rId23"/>
    <p:sldId id="365" r:id="rId24"/>
    <p:sldId id="366" r:id="rId25"/>
    <p:sldId id="347" r:id="rId26"/>
    <p:sldId id="338" r:id="rId27"/>
  </p:sldIdLst>
  <p:sldSz cx="12188825"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29" autoAdjust="0"/>
  </p:normalViewPr>
  <p:slideViewPr>
    <p:cSldViewPr showGuides="1">
      <p:cViewPr varScale="1">
        <p:scale>
          <a:sx n="113" d="100"/>
          <a:sy n="113" d="100"/>
        </p:scale>
        <p:origin x="432" y="96"/>
      </p:cViewPr>
      <p:guideLst>
        <p:guide pos="3839"/>
        <p:guide orient="horz" pos="2160"/>
      </p:guideLst>
    </p:cSldViewPr>
  </p:slideViewPr>
  <p:outlineViewPr>
    <p:cViewPr>
      <p:scale>
        <a:sx n="33" d="100"/>
        <a:sy n="33" d="100"/>
      </p:scale>
      <p:origin x="0" y="0"/>
    </p:cViewPr>
  </p:outlineViewPr>
  <p:notesTextViewPr>
    <p:cViewPr>
      <p:scale>
        <a:sx n="3" d="2"/>
        <a:sy n="3" d="2"/>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2/4/2021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2/4/2021</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70000" lnSpcReduction="20000"/>
          </a:bodyPr>
          <a:lstStyle/>
          <a:p>
            <a:pPr>
              <a:defRPr/>
            </a:pPr>
            <a:r>
              <a:rPr lang="en-US" dirty="0" smtClean="0"/>
              <a:t>Graduated from High School in 1995, started at University of Michigan</a:t>
            </a:r>
          </a:p>
          <a:p>
            <a:pPr>
              <a:defRPr/>
            </a:pPr>
            <a:r>
              <a:rPr lang="en-US" dirty="0" smtClean="0"/>
              <a:t>Didn’t get to take any Engineering courses until sophomore year – took Aero 200</a:t>
            </a:r>
          </a:p>
          <a:p>
            <a:pPr marL="168501" indent="-168501">
              <a:buFont typeface="Arial" panose="020B0604020202020204" pitchFamily="34" charset="0"/>
              <a:buChar char="•"/>
              <a:defRPr/>
            </a:pPr>
            <a:r>
              <a:rPr lang="en-US" dirty="0" smtClean="0"/>
              <a:t>At that time, much of the Aero curriculum at UMich was aeronautical focused from our Aero 200 course all the way through our bachelors</a:t>
            </a:r>
          </a:p>
          <a:p>
            <a:pPr marL="168501" indent="-168501">
              <a:buFont typeface="Arial" panose="020B0604020202020204" pitchFamily="34" charset="0"/>
              <a:buChar char="•"/>
              <a:defRPr/>
            </a:pPr>
            <a:r>
              <a:rPr lang="en-US" dirty="0" smtClean="0"/>
              <a:t>Why go there, then, since it wasn’t more space-based?</a:t>
            </a:r>
          </a:p>
          <a:p>
            <a:pPr marL="168501" indent="-168501">
              <a:buFont typeface="Arial" panose="020B0604020202020204" pitchFamily="34" charset="0"/>
              <a:buChar char="•"/>
              <a:defRPr/>
            </a:pPr>
            <a:r>
              <a:rPr lang="en-US" dirty="0" smtClean="0"/>
              <a:t>I had contacted NASA JSC, the home of human spaceflight, during my high school senior year and learned they basically only hire through their co-op program.  Thus I needed to attend a good school, somewhat close to home, that had Aerospace Engineering and had a good relationship with JSC’s co-op program.  Michigan fit the bill – and I was already a big Wolverines fan to boot.</a:t>
            </a:r>
          </a:p>
          <a:p>
            <a:pPr>
              <a:defRPr/>
            </a:pPr>
            <a:endParaRPr lang="en-US" dirty="0" smtClean="0"/>
          </a:p>
          <a:p>
            <a:pPr>
              <a:defRPr/>
            </a:pPr>
            <a:r>
              <a:rPr lang="en-US" dirty="0" smtClean="0"/>
              <a:t>Knew early on that I needed to develop relationships with faculty and staff </a:t>
            </a:r>
          </a:p>
          <a:p>
            <a:pPr marL="168501" indent="-168501">
              <a:buFont typeface="Arial" panose="020B0604020202020204" pitchFamily="34" charset="0"/>
              <a:buChar char="•"/>
              <a:defRPr/>
            </a:pPr>
            <a:r>
              <a:rPr lang="en-US" dirty="0" smtClean="0"/>
              <a:t>Sought out those who could help me get into Aero co-op program, then CoE co-op program.  Didn’t ‘suck up’ but sought advice and sought to become a known entity</a:t>
            </a:r>
          </a:p>
          <a:p>
            <a:pPr>
              <a:defRPr/>
            </a:pPr>
            <a:r>
              <a:rPr lang="en-US" dirty="0" smtClean="0"/>
              <a:t>Stayed focused on my goals</a:t>
            </a:r>
          </a:p>
          <a:p>
            <a:pPr marL="168501" indent="-168501">
              <a:buFont typeface="Arial" panose="020B0604020202020204" pitchFamily="34" charset="0"/>
              <a:buChar char="•"/>
              <a:defRPr/>
            </a:pPr>
            <a:r>
              <a:rPr lang="en-US" dirty="0" smtClean="0"/>
              <a:t>Perhaps at the determent of having more fun my first couple of years at college, but I was successfully able to get into the JSC co-op program</a:t>
            </a:r>
          </a:p>
          <a:p>
            <a:pPr marL="168501" indent="-168501">
              <a:buFont typeface="Arial" panose="020B0604020202020204" pitchFamily="34" charset="0"/>
              <a:buChar char="•"/>
              <a:defRPr/>
            </a:pPr>
            <a:endParaRPr lang="en-US" dirty="0" smtClean="0"/>
          </a:p>
          <a:p>
            <a:pPr>
              <a:defRPr/>
            </a:pPr>
            <a:r>
              <a:rPr lang="en-US" dirty="0" smtClean="0"/>
              <a:t>While co-oping, volunteered with the Reduced Gravity Student Flight Opportunities Program.  Thought it would be a lot of fun to fly in zero-g.  Needed an experiment though.  </a:t>
            </a:r>
          </a:p>
          <a:p>
            <a:pPr>
              <a:defRPr/>
            </a:pPr>
            <a:endParaRPr lang="en-US" dirty="0" smtClean="0"/>
          </a:p>
          <a:p>
            <a:pPr>
              <a:defRPr/>
            </a:pPr>
            <a:r>
              <a:rPr lang="en-US" dirty="0" smtClean="0"/>
              <a:t>(nanotubes pic) Utilized what I was working on as a co-op to work with NASA Aircraft Ops and NASA Researchers to create a carbon nanotube experiment to fly in 0g</a:t>
            </a:r>
          </a:p>
          <a:p>
            <a:pPr marL="168501" indent="-168501">
              <a:buFont typeface="Arial" panose="020B0604020202020204" pitchFamily="34" charset="0"/>
              <a:buChar char="•"/>
              <a:defRPr/>
            </a:pPr>
            <a:r>
              <a:rPr lang="en-US" dirty="0" smtClean="0"/>
              <a:t>Started out really only wanting to do it as an “easy” way to fly in 0g.  Turned out to be a whole lot more than that.</a:t>
            </a:r>
          </a:p>
          <a:p>
            <a:pPr marL="168501" indent="-168501">
              <a:buFont typeface="Arial" panose="020B0604020202020204" pitchFamily="34" charset="0"/>
              <a:buChar char="•"/>
              <a:defRPr/>
            </a:pPr>
            <a:r>
              <a:rPr lang="en-US" dirty="0" smtClean="0"/>
              <a:t>Program Management, Principal Investigator, team leadership, budgeting, communication, etc</a:t>
            </a:r>
          </a:p>
          <a:p>
            <a:pPr marL="617837" lvl="1" indent="-168501">
              <a:buFont typeface="Arial" panose="020B0604020202020204" pitchFamily="34" charset="0"/>
              <a:buChar char="•"/>
              <a:defRPr/>
            </a:pPr>
            <a:r>
              <a:rPr lang="en-US" dirty="0" smtClean="0"/>
              <a:t>Had up to 20 students “working” for me at one point</a:t>
            </a:r>
          </a:p>
          <a:p>
            <a:pPr marL="168501" indent="-168501">
              <a:buFont typeface="Arial" panose="020B0604020202020204" pitchFamily="34" charset="0"/>
              <a:buChar char="•"/>
              <a:defRPr/>
            </a:pPr>
            <a:r>
              <a:rPr lang="en-US" dirty="0" smtClean="0"/>
              <a:t>Had to find a way to make it happen – minimal faculty ‘doing it for us’</a:t>
            </a:r>
          </a:p>
          <a:p>
            <a:pPr marL="168501" indent="-168501">
              <a:buFont typeface="Arial" panose="020B0604020202020204" pitchFamily="34" charset="0"/>
              <a:buChar char="•"/>
              <a:defRPr/>
            </a:pPr>
            <a:r>
              <a:rPr lang="en-US" dirty="0" smtClean="0"/>
              <a:t>Flew in ’99 and ’00; first (and only still today, to my knowledge) to make nanotubes in 0g.  Led to follow-on research in Aero dept in nanotubes, to my knowledge was CoE’s first foray into nanotubes, now a full fledged research area in Chem Eng in conjunction with Aero</a:t>
            </a:r>
          </a:p>
          <a:p>
            <a:pPr>
              <a:defRPr/>
            </a:pPr>
            <a:r>
              <a:rPr lang="en-US" dirty="0" smtClean="0"/>
              <a:t>Graduated with a BSAE in April 2000</a:t>
            </a:r>
          </a:p>
          <a:p>
            <a:pPr marL="168501" indent="-168501">
              <a:buFont typeface="Arial" panose="020B0604020202020204" pitchFamily="34" charset="0"/>
              <a:buChar char="•"/>
              <a:defRPr/>
            </a:pPr>
            <a:r>
              <a:rPr lang="en-US" dirty="0" smtClean="0"/>
              <a:t>Led to other opportunities to fly in 0g both for U of M and for NASA.  Currently have over 600 0g parabolas or just over 1 orbit’s worth of 0g time</a:t>
            </a:r>
          </a:p>
          <a:p>
            <a:pPr marL="168501" indent="-168501">
              <a:buFont typeface="Arial" panose="020B0604020202020204" pitchFamily="34" charset="0"/>
              <a:buChar char="•"/>
              <a:defRPr/>
            </a:pPr>
            <a:endParaRPr lang="en-US" dirty="0" smtClean="0"/>
          </a:p>
          <a:p>
            <a:pPr>
              <a:buFont typeface="Arial" panose="020B0604020202020204" pitchFamily="34" charset="0"/>
              <a:buNone/>
              <a:defRPr/>
            </a:pPr>
            <a:r>
              <a:rPr lang="en-US" dirty="0" smtClean="0"/>
              <a:t>Got a great education at </a:t>
            </a:r>
            <a:r>
              <a:rPr lang="en-US" dirty="0" err="1" smtClean="0"/>
              <a:t>UMich</a:t>
            </a:r>
            <a:r>
              <a:rPr lang="en-US" dirty="0" smtClean="0"/>
              <a:t> and my participation in </a:t>
            </a:r>
            <a:r>
              <a:rPr lang="en-US" dirty="0" err="1" smtClean="0"/>
              <a:t>extracurriculars</a:t>
            </a:r>
            <a:r>
              <a:rPr lang="en-US" dirty="0" smtClean="0"/>
              <a:t>, especially the nanotubes project, started to teach me the important concepts of leadership, teamwork, and communication.  So why take a year off of school to co-op at JSC?</a:t>
            </a:r>
          </a:p>
          <a:p>
            <a:pPr marL="168501" indent="-168501">
              <a:buFont typeface="Arial" panose="020B0604020202020204" pitchFamily="34" charset="0"/>
              <a:buChar char="•"/>
              <a:defRPr/>
            </a:pPr>
            <a:r>
              <a:rPr lang="en-US" dirty="0" smtClean="0"/>
              <a:t>Easiest answer – hiring in directly with NASA as a government employee is very competitive and due to limited funding there aren’t many job openings for college graduates.  They mostly hire out of their co-op pool.</a:t>
            </a:r>
          </a:p>
          <a:p>
            <a:pPr marL="168501" indent="-168501">
              <a:buFont typeface="Arial" panose="020B0604020202020204" pitchFamily="34" charset="0"/>
              <a:buChar char="•"/>
              <a:defRPr/>
            </a:pPr>
            <a:endParaRPr lang="en-US" dirty="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Calibri" panose="020F0502020204030204" pitchFamily="34" charset="0"/>
              </a:defRPr>
            </a:lvl1pPr>
            <a:lvl2pPr marL="728663" indent="-279400" defTabSz="917575">
              <a:spcBef>
                <a:spcPct val="30000"/>
              </a:spcBef>
              <a:defRPr sz="1200">
                <a:solidFill>
                  <a:schemeClr val="tx1"/>
                </a:solidFill>
                <a:latin typeface="Calibri" panose="020F0502020204030204" pitchFamily="34" charset="0"/>
              </a:defRPr>
            </a:lvl2pPr>
            <a:lvl3pPr marL="1122363" indent="-223838" defTabSz="917575">
              <a:spcBef>
                <a:spcPct val="30000"/>
              </a:spcBef>
              <a:defRPr sz="1200">
                <a:solidFill>
                  <a:schemeClr val="tx1"/>
                </a:solidFill>
                <a:latin typeface="Calibri" panose="020F0502020204030204" pitchFamily="34" charset="0"/>
              </a:defRPr>
            </a:lvl3pPr>
            <a:lvl4pPr marL="1571625" indent="-223838" defTabSz="917575">
              <a:spcBef>
                <a:spcPct val="30000"/>
              </a:spcBef>
              <a:defRPr sz="1200">
                <a:solidFill>
                  <a:schemeClr val="tx1"/>
                </a:solidFill>
                <a:latin typeface="Calibri" panose="020F0502020204030204" pitchFamily="34" charset="0"/>
              </a:defRPr>
            </a:lvl4pPr>
            <a:lvl5pPr marL="2020888" indent="-223838" defTabSz="917575">
              <a:spcBef>
                <a:spcPct val="30000"/>
              </a:spcBef>
              <a:defRPr sz="1200">
                <a:solidFill>
                  <a:schemeClr val="tx1"/>
                </a:solidFill>
                <a:latin typeface="Calibri" panose="020F0502020204030204" pitchFamily="34" charset="0"/>
              </a:defRPr>
            </a:lvl5pPr>
            <a:lvl6pPr marL="2478088" indent="-223838" defTabSz="917575" eaLnBrk="0" fontAlgn="base" hangingPunct="0">
              <a:spcBef>
                <a:spcPct val="30000"/>
              </a:spcBef>
              <a:spcAft>
                <a:spcPct val="0"/>
              </a:spcAft>
              <a:defRPr sz="1200">
                <a:solidFill>
                  <a:schemeClr val="tx1"/>
                </a:solidFill>
                <a:latin typeface="Calibri" panose="020F0502020204030204" pitchFamily="34" charset="0"/>
              </a:defRPr>
            </a:lvl6pPr>
            <a:lvl7pPr marL="2935288" indent="-223838" defTabSz="917575" eaLnBrk="0" fontAlgn="base" hangingPunct="0">
              <a:spcBef>
                <a:spcPct val="30000"/>
              </a:spcBef>
              <a:spcAft>
                <a:spcPct val="0"/>
              </a:spcAft>
              <a:defRPr sz="1200">
                <a:solidFill>
                  <a:schemeClr val="tx1"/>
                </a:solidFill>
                <a:latin typeface="Calibri" panose="020F0502020204030204" pitchFamily="34" charset="0"/>
              </a:defRPr>
            </a:lvl7pPr>
            <a:lvl8pPr marL="3392488" indent="-223838" defTabSz="917575" eaLnBrk="0" fontAlgn="base" hangingPunct="0">
              <a:spcBef>
                <a:spcPct val="30000"/>
              </a:spcBef>
              <a:spcAft>
                <a:spcPct val="0"/>
              </a:spcAft>
              <a:defRPr sz="1200">
                <a:solidFill>
                  <a:schemeClr val="tx1"/>
                </a:solidFill>
                <a:latin typeface="Calibri" panose="020F0502020204030204" pitchFamily="34" charset="0"/>
              </a:defRPr>
            </a:lvl8pPr>
            <a:lvl9pPr marL="3849688" indent="-223838" defTabSz="9175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C94583-9E29-45D0-ABC1-6BC6D4DC6461}" type="slidenum">
              <a:rPr lang="en-US" altLang="en-US" sz="1000" smtClean="0">
                <a:latin typeface="Times New Roman" panose="02020603050405020304" pitchFamily="18" charset="0"/>
              </a:rPr>
              <a:pPr>
                <a:spcBef>
                  <a:spcPct val="0"/>
                </a:spcBef>
              </a:pPr>
              <a:t>6</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049695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55000" lnSpcReduction="20000"/>
          </a:bodyPr>
          <a:lstStyle/>
          <a:p>
            <a:pPr marL="168638" indent="-168638">
              <a:buFont typeface="Arial" panose="020B0604020202020204" pitchFamily="34" charset="0"/>
              <a:buChar char="•"/>
              <a:defRPr/>
            </a:pPr>
            <a:r>
              <a:rPr lang="en-US" dirty="0" smtClean="0"/>
              <a:t>Co-</a:t>
            </a:r>
            <a:r>
              <a:rPr lang="en-US" dirty="0" err="1" smtClean="0"/>
              <a:t>oping</a:t>
            </a:r>
            <a:r>
              <a:rPr lang="en-US" dirty="0" smtClean="0"/>
              <a:t> benefits NASA and the student.  NASA gets to see what you might be like as a full time employee.  The student gets to “sample” a couple of jobs with NASA to see if this is really what they want to do after the graduate</a:t>
            </a:r>
          </a:p>
          <a:p>
            <a:pPr marL="618340" lvl="1" indent="-168638">
              <a:buFont typeface="Arial" panose="020B0604020202020204" pitchFamily="34" charset="0"/>
              <a:buChar char="•"/>
              <a:defRPr/>
            </a:pPr>
            <a:r>
              <a:rPr lang="en-US" dirty="0" smtClean="0"/>
              <a:t>At JSC you get to choose where you work, treated like a regular employee, given real assignments</a:t>
            </a:r>
          </a:p>
          <a:p>
            <a:pPr marL="618340" lvl="1" indent="-168638">
              <a:buFont typeface="Arial" panose="020B0604020202020204" pitchFamily="34" charset="0"/>
              <a:buChar char="•"/>
              <a:defRPr/>
            </a:pPr>
            <a:r>
              <a:rPr lang="en-US" dirty="0" smtClean="0"/>
              <a:t>Might decide there are certain areas where you don’t want to work</a:t>
            </a:r>
          </a:p>
          <a:p>
            <a:pPr marL="1068042" lvl="2" indent="-168638">
              <a:buFont typeface="Arial" panose="020B0604020202020204" pitchFamily="34" charset="0"/>
              <a:buChar char="•"/>
              <a:defRPr/>
            </a:pPr>
            <a:r>
              <a:rPr lang="en-US" dirty="0" smtClean="0"/>
              <a:t>First tour was in Engineering.  Even though I learned about nanotubes, I realized Engineering orgs was not where I wanted to be.  </a:t>
            </a:r>
          </a:p>
          <a:p>
            <a:pPr marL="1068042" lvl="2" indent="-168638">
              <a:buFont typeface="Arial" panose="020B0604020202020204" pitchFamily="34" charset="0"/>
              <a:buChar char="•"/>
              <a:defRPr/>
            </a:pPr>
            <a:r>
              <a:rPr lang="en-US" dirty="0" smtClean="0"/>
              <a:t>Confirmed I wanted to be in Mission Operations – Mission Control</a:t>
            </a:r>
          </a:p>
          <a:p>
            <a:pPr marL="1068042" lvl="2" indent="-168638">
              <a:buFont typeface="Arial" panose="020B0604020202020204" pitchFamily="34" charset="0"/>
              <a:buChar char="•"/>
              <a:defRPr/>
            </a:pPr>
            <a:r>
              <a:rPr lang="en-US" dirty="0" smtClean="0"/>
              <a:t>2</a:t>
            </a:r>
            <a:r>
              <a:rPr lang="en-US" baseline="30000" dirty="0" smtClean="0"/>
              <a:t>nd</a:t>
            </a:r>
            <a:r>
              <a:rPr lang="en-US" dirty="0" smtClean="0"/>
              <a:t> – 4</a:t>
            </a:r>
            <a:r>
              <a:rPr lang="en-US" baseline="30000" dirty="0" smtClean="0"/>
              <a:t>th</a:t>
            </a:r>
            <a:r>
              <a:rPr lang="en-US" dirty="0" smtClean="0"/>
              <a:t> tours were all in Mission Ops.</a:t>
            </a:r>
          </a:p>
          <a:p>
            <a:pPr marL="1517744" lvl="3" indent="-168638">
              <a:buFont typeface="Arial" panose="020B0604020202020204" pitchFamily="34" charset="0"/>
              <a:buChar char="•"/>
              <a:defRPr/>
            </a:pPr>
            <a:r>
              <a:rPr lang="en-US" dirty="0" smtClean="0"/>
              <a:t>All with the same group (OSO).  Since they treated me as a “real” employee, did real work that not only benefited them, but since I later hired into the same group full time I got to continue that work as a full time employee</a:t>
            </a:r>
          </a:p>
          <a:p>
            <a:pPr marL="618340" lvl="1" indent="-168638">
              <a:buFont typeface="Arial" panose="020B0604020202020204" pitchFamily="34" charset="0"/>
              <a:buChar char="•"/>
              <a:defRPr/>
            </a:pPr>
            <a:r>
              <a:rPr lang="en-US" dirty="0" smtClean="0"/>
              <a:t>Might decide NASA’s not all you thought it would be</a:t>
            </a:r>
          </a:p>
          <a:p>
            <a:pPr marL="618340" lvl="1" indent="-168638">
              <a:buFont typeface="Arial" panose="020B0604020202020204" pitchFamily="34" charset="0"/>
              <a:buChar char="•"/>
              <a:defRPr/>
            </a:pPr>
            <a:r>
              <a:rPr lang="en-US" dirty="0" smtClean="0"/>
              <a:t>Might decide to change your major</a:t>
            </a:r>
          </a:p>
          <a:p>
            <a:pPr marL="168638" indent="-168638">
              <a:buFont typeface="Arial" panose="020B0604020202020204" pitchFamily="34" charset="0"/>
              <a:buChar char="•"/>
              <a:defRPr/>
            </a:pPr>
            <a:r>
              <a:rPr lang="en-US" dirty="0" smtClean="0"/>
              <a:t>Excellent opportunity to experiment and make changes before you’re fully committed to a career and I highly recommend it for any career or job field, be it a year-long co-op or a summer internship.</a:t>
            </a:r>
          </a:p>
          <a:p>
            <a:pPr marL="168638" indent="-168638">
              <a:buFont typeface="Arial" panose="020B0604020202020204" pitchFamily="34" charset="0"/>
              <a:buChar char="•"/>
              <a:defRPr/>
            </a:pPr>
            <a:r>
              <a:rPr lang="en-US" dirty="0" smtClean="0"/>
              <a:t>Taught me a different way to think about/approach school/homework</a:t>
            </a:r>
          </a:p>
          <a:p>
            <a:pPr>
              <a:defRPr/>
            </a:pPr>
            <a:endParaRPr lang="en-US" dirty="0" smtClean="0"/>
          </a:p>
          <a:p>
            <a:pPr>
              <a:defRPr/>
            </a:pPr>
            <a:endParaRPr lang="en-US" dirty="0" smtClean="0"/>
          </a:p>
          <a:p>
            <a:pPr>
              <a:defRPr/>
            </a:pPr>
            <a:r>
              <a:rPr lang="en-US" dirty="0" smtClean="0"/>
              <a:t>OSO</a:t>
            </a:r>
          </a:p>
          <a:p>
            <a:pPr marL="168638" indent="-168638">
              <a:buFont typeface="Arial" panose="020B0604020202020204" pitchFamily="34" charset="0"/>
              <a:buChar char="•"/>
              <a:defRPr/>
            </a:pPr>
            <a:r>
              <a:rPr lang="en-US" dirty="0" smtClean="0"/>
              <a:t>Describe OSO’s job, flight control and training</a:t>
            </a:r>
          </a:p>
          <a:p>
            <a:pPr marL="168638" indent="-168638">
              <a:buFont typeface="Arial" panose="020B0604020202020204" pitchFamily="34" charset="0"/>
              <a:buChar char="•"/>
              <a:defRPr/>
            </a:pPr>
            <a:r>
              <a:rPr lang="en-US" dirty="0" smtClean="0"/>
              <a:t>Working on co-op projects full time</a:t>
            </a:r>
          </a:p>
          <a:p>
            <a:pPr marL="168638" indent="-168638">
              <a:buFont typeface="Arial" panose="020B0604020202020204" pitchFamily="34" charset="0"/>
              <a:buChar char="•"/>
              <a:defRPr/>
            </a:pPr>
            <a:r>
              <a:rPr lang="en-US" dirty="0" smtClean="0"/>
              <a:t>STS-114/ULF1 lead turning into STS-114/LF1</a:t>
            </a:r>
          </a:p>
          <a:p>
            <a:pPr marL="618340" lvl="1" indent="-168638">
              <a:buFont typeface="Arial" panose="020B0604020202020204" pitchFamily="34" charset="0"/>
              <a:buChar char="•"/>
              <a:defRPr/>
            </a:pPr>
            <a:r>
              <a:rPr lang="en-US" i="1" dirty="0" smtClean="0"/>
              <a:t>Talk about the human element, Columbia, loss of friends?</a:t>
            </a:r>
          </a:p>
          <a:p>
            <a:pPr>
              <a:defRPr/>
            </a:pPr>
            <a:r>
              <a:rPr lang="en-US" dirty="0" smtClean="0"/>
              <a:t>TITAN</a:t>
            </a:r>
          </a:p>
          <a:p>
            <a:pPr marL="168638" indent="-168638">
              <a:buFont typeface="Arial" panose="020B0604020202020204" pitchFamily="34" charset="0"/>
              <a:buChar char="•"/>
              <a:defRPr/>
            </a:pPr>
            <a:r>
              <a:rPr lang="en-US" dirty="0" smtClean="0"/>
              <a:t>While also OSO lead for STS-114</a:t>
            </a:r>
          </a:p>
          <a:p>
            <a:pPr marL="168638" indent="-168638">
              <a:buFont typeface="Arial" panose="020B0604020202020204" pitchFamily="34" charset="0"/>
              <a:buChar char="•"/>
              <a:defRPr/>
            </a:pPr>
            <a:r>
              <a:rPr lang="en-US" dirty="0" smtClean="0"/>
              <a:t>Multiple systems, gaining seniority, experience, recognition (know the politics)</a:t>
            </a:r>
          </a:p>
          <a:p>
            <a:pPr>
              <a:defRPr/>
            </a:pPr>
            <a:r>
              <a:rPr lang="en-US" dirty="0" smtClean="0"/>
              <a:t>DA8 Program Integration</a:t>
            </a:r>
          </a:p>
          <a:p>
            <a:pPr marL="168638" indent="-168638">
              <a:buFont typeface="Arial" panose="020B0604020202020204" pitchFamily="34" charset="0"/>
              <a:buChar char="•"/>
              <a:defRPr/>
            </a:pPr>
            <a:r>
              <a:rPr lang="en-US" dirty="0" smtClean="0"/>
              <a:t>Exposure to Flight Directors</a:t>
            </a:r>
          </a:p>
          <a:p>
            <a:pPr marL="168638" indent="-168638">
              <a:buFont typeface="Arial" panose="020B0604020202020204" pitchFamily="34" charset="0"/>
              <a:buChar char="•"/>
              <a:defRPr/>
            </a:pPr>
            <a:r>
              <a:rPr lang="en-US" dirty="0" smtClean="0"/>
              <a:t>Learn about the “world” outside of MOD</a:t>
            </a:r>
          </a:p>
          <a:p>
            <a:pPr>
              <a:defRPr/>
            </a:pPr>
            <a:r>
              <a:rPr lang="en-US" dirty="0" smtClean="0"/>
              <a:t>DX42 Group Lead</a:t>
            </a:r>
          </a:p>
          <a:p>
            <a:pPr marL="168638" indent="-168638">
              <a:buFont typeface="Arial" panose="020B0604020202020204" pitchFamily="34" charset="0"/>
              <a:buChar char="•"/>
              <a:defRPr/>
            </a:pPr>
            <a:r>
              <a:rPr lang="en-US" dirty="0" smtClean="0"/>
              <a:t>Form a new group</a:t>
            </a:r>
          </a:p>
          <a:p>
            <a:pPr marL="168638" indent="-168638">
              <a:buFont typeface="Arial" panose="020B0604020202020204" pitchFamily="34" charset="0"/>
              <a:buChar char="•"/>
              <a:defRPr/>
            </a:pPr>
            <a:r>
              <a:rPr lang="en-US" dirty="0" smtClean="0"/>
              <a:t>Back to my roots, but on training side</a:t>
            </a:r>
          </a:p>
          <a:p>
            <a:pPr marL="168638" indent="-168638">
              <a:buFont typeface="Arial" panose="020B0604020202020204" pitchFamily="34" charset="0"/>
              <a:buChar char="•"/>
              <a:defRPr/>
            </a:pPr>
            <a:r>
              <a:rPr lang="en-US" dirty="0" smtClean="0"/>
              <a:t>Learn to lead a team</a:t>
            </a:r>
          </a:p>
          <a:p>
            <a:pPr marL="618340" lvl="1" indent="-168638">
              <a:buFont typeface="Arial" panose="020B0604020202020204" pitchFamily="34" charset="0"/>
              <a:buChar char="•"/>
              <a:defRPr/>
            </a:pPr>
            <a:r>
              <a:rPr lang="en-US" i="1" dirty="0" smtClean="0"/>
              <a:t>Debrief methodology paper – set goals but get their buy-in, make it their work so it will outlive your tenure</a:t>
            </a:r>
          </a:p>
          <a:p>
            <a:pPr>
              <a:defRPr/>
            </a:pPr>
            <a:r>
              <a:rPr lang="en-US" dirty="0" smtClean="0"/>
              <a:t>Flight Director</a:t>
            </a:r>
          </a:p>
          <a:p>
            <a:pPr marL="168638" indent="-168638">
              <a:buFont typeface="Arial" panose="020B0604020202020204" pitchFamily="34" charset="0"/>
              <a:buChar char="•"/>
              <a:defRPr/>
            </a:pPr>
            <a:r>
              <a:rPr lang="en-US" dirty="0" smtClean="0"/>
              <a:t>Selection in June 2009, certified in January 2010, call sign “Carbon Flight”</a:t>
            </a:r>
          </a:p>
          <a:p>
            <a:pPr marL="168638" indent="-168638">
              <a:buFont typeface="Arial" panose="020B0604020202020204" pitchFamily="34" charset="0"/>
              <a:buChar char="•"/>
              <a:defRPr/>
            </a:pPr>
            <a:r>
              <a:rPr lang="en-US" dirty="0" smtClean="0"/>
              <a:t>Major assignments – all are stretch goals that seem impossibly hard but by definition we rise to the challenge</a:t>
            </a:r>
          </a:p>
          <a:p>
            <a:pPr marL="618340" lvl="1" indent="-168638">
              <a:buFont typeface="Arial" panose="020B0604020202020204" pitchFamily="34" charset="0"/>
              <a:buChar char="•"/>
              <a:defRPr/>
            </a:pPr>
            <a:r>
              <a:rPr lang="en-US" i="1" dirty="0" smtClean="0"/>
              <a:t>X2EXTR6 before certified, Russian EVAs, Inc 28 (talk about Fossum, class of ’80), EVAs 18, 19, 21, FRAT, HTV4, Inc 41</a:t>
            </a:r>
          </a:p>
          <a:p>
            <a:pPr marL="618340" lvl="1" indent="-168638">
              <a:buFont typeface="Arial" panose="020B0604020202020204" pitchFamily="34" charset="0"/>
              <a:buChar char="•"/>
              <a:defRPr/>
            </a:pPr>
            <a:r>
              <a:rPr lang="en-US" i="1" dirty="0" smtClean="0"/>
              <a:t>HTV3’s abort, redesign of entire mission profile in 10 months</a:t>
            </a:r>
          </a:p>
          <a:p>
            <a:pPr marL="618340" lvl="1" indent="-168638">
              <a:buFont typeface="Arial" panose="020B0604020202020204" pitchFamily="34" charset="0"/>
              <a:buChar char="•"/>
              <a:defRPr/>
            </a:pPr>
            <a:r>
              <a:rPr lang="en-US" i="1" dirty="0" smtClean="0"/>
              <a:t>Can include discussion of complications due to structural loads considerations on solar arrays</a:t>
            </a:r>
          </a:p>
          <a:p>
            <a:pPr marL="618340" lvl="1" indent="-168638">
              <a:buFont typeface="Arial" panose="020B0604020202020204" pitchFamily="34" charset="0"/>
              <a:buChar char="•"/>
              <a:defRPr/>
            </a:pPr>
            <a:r>
              <a:rPr lang="en-US" i="1" dirty="0" smtClean="0"/>
              <a:t>The fun of EVAs 18, 19, 21.  Talk about the ‘bad day feeling’ as EVA 18 went past 8 hours, the Toothbrush Hack for EVA 19, doing EVA21 in less than 36 hours</a:t>
            </a:r>
          </a:p>
          <a:p>
            <a:pPr>
              <a:defRPr/>
            </a:pPr>
            <a:endParaRPr lang="en-US" dirty="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Calibri" panose="020F0502020204030204" pitchFamily="34" charset="0"/>
              </a:defRPr>
            </a:lvl1pPr>
            <a:lvl2pPr marL="730250" indent="-280988" defTabSz="919163">
              <a:spcBef>
                <a:spcPct val="30000"/>
              </a:spcBef>
              <a:defRPr sz="1200">
                <a:solidFill>
                  <a:schemeClr val="tx1"/>
                </a:solidFill>
                <a:latin typeface="Calibri" panose="020F0502020204030204" pitchFamily="34" charset="0"/>
              </a:defRPr>
            </a:lvl2pPr>
            <a:lvl3pPr marL="1123950" indent="-223838" defTabSz="919163">
              <a:spcBef>
                <a:spcPct val="30000"/>
              </a:spcBef>
              <a:defRPr sz="1200">
                <a:solidFill>
                  <a:schemeClr val="tx1"/>
                </a:solidFill>
                <a:latin typeface="Calibri" panose="020F0502020204030204" pitchFamily="34" charset="0"/>
              </a:defRPr>
            </a:lvl3pPr>
            <a:lvl4pPr marL="1573213" indent="-223838" defTabSz="919163">
              <a:spcBef>
                <a:spcPct val="30000"/>
              </a:spcBef>
              <a:defRPr sz="1200">
                <a:solidFill>
                  <a:schemeClr val="tx1"/>
                </a:solidFill>
                <a:latin typeface="Calibri" panose="020F0502020204030204" pitchFamily="34" charset="0"/>
              </a:defRPr>
            </a:lvl4pPr>
            <a:lvl5pPr marL="2022475" indent="-223838" defTabSz="919163">
              <a:spcBef>
                <a:spcPct val="30000"/>
              </a:spcBef>
              <a:defRPr sz="1200">
                <a:solidFill>
                  <a:schemeClr val="tx1"/>
                </a:solidFill>
                <a:latin typeface="Calibri" panose="020F0502020204030204" pitchFamily="34" charset="0"/>
              </a:defRPr>
            </a:lvl5pPr>
            <a:lvl6pPr marL="2479675" indent="-223838" defTabSz="919163" eaLnBrk="0" fontAlgn="base" hangingPunct="0">
              <a:spcBef>
                <a:spcPct val="30000"/>
              </a:spcBef>
              <a:spcAft>
                <a:spcPct val="0"/>
              </a:spcAft>
              <a:defRPr sz="1200">
                <a:solidFill>
                  <a:schemeClr val="tx1"/>
                </a:solidFill>
                <a:latin typeface="Calibri" panose="020F0502020204030204" pitchFamily="34" charset="0"/>
              </a:defRPr>
            </a:lvl6pPr>
            <a:lvl7pPr marL="2936875" indent="-223838" defTabSz="919163" eaLnBrk="0" fontAlgn="base" hangingPunct="0">
              <a:spcBef>
                <a:spcPct val="30000"/>
              </a:spcBef>
              <a:spcAft>
                <a:spcPct val="0"/>
              </a:spcAft>
              <a:defRPr sz="1200">
                <a:solidFill>
                  <a:schemeClr val="tx1"/>
                </a:solidFill>
                <a:latin typeface="Calibri" panose="020F0502020204030204" pitchFamily="34" charset="0"/>
              </a:defRPr>
            </a:lvl7pPr>
            <a:lvl8pPr marL="3394075" indent="-223838" defTabSz="919163" eaLnBrk="0" fontAlgn="base" hangingPunct="0">
              <a:spcBef>
                <a:spcPct val="30000"/>
              </a:spcBef>
              <a:spcAft>
                <a:spcPct val="0"/>
              </a:spcAft>
              <a:defRPr sz="1200">
                <a:solidFill>
                  <a:schemeClr val="tx1"/>
                </a:solidFill>
                <a:latin typeface="Calibri" panose="020F0502020204030204" pitchFamily="34" charset="0"/>
              </a:defRPr>
            </a:lvl8pPr>
            <a:lvl9pPr marL="3851275" indent="-223838" defTabSz="9191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AF9CD9F-B299-42C5-B35F-8514D6F1C15E}" type="slidenum">
              <a:rPr lang="en-US" altLang="en-US" sz="1000" smtClean="0">
                <a:latin typeface="Times New Roman" panose="02020603050405020304" pitchFamily="18" charset="0"/>
              </a:rPr>
              <a:pPr>
                <a:spcBef>
                  <a:spcPct val="0"/>
                </a:spcBef>
              </a:pPr>
              <a:t>7</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65294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a:defRPr/>
            </a:pPr>
            <a:r>
              <a:rPr lang="en-US" altLang="en-US" smtClean="0"/>
              <a:t>First Elements launched in 1998, first inhabited in November 2000, currently home to a crew of 6</a:t>
            </a:r>
          </a:p>
          <a:p>
            <a:pPr>
              <a:defRPr/>
            </a:pPr>
            <a:endParaRPr lang="en-US" altLang="en-US" smtClean="0"/>
          </a:p>
          <a:p>
            <a:pPr>
              <a:defRPr/>
            </a:pPr>
            <a:r>
              <a:rPr lang="en-US" altLang="en-US" smtClean="0"/>
              <a:t>Assembly completed in 2011, now a fully operational one-of-a-kind laboratory</a:t>
            </a:r>
          </a:p>
          <a:p>
            <a:pPr>
              <a:defRPr/>
            </a:pPr>
            <a:r>
              <a:rPr lang="en-US" altLang="en-US" smtClean="0"/>
              <a:t>During a given 6-month period, ~200 tended and untended investigations are conducted, representing over 400 scientists on the ground.</a:t>
            </a:r>
          </a:p>
          <a:p>
            <a:pPr lvl="1">
              <a:defRPr/>
            </a:pPr>
            <a:r>
              <a:rPr lang="en-US" altLang="en-US" smtClean="0"/>
              <a:t>Biology, biotechnology, Earth and space science, human research, technology development, physical science, educational &amp; cultural activities</a:t>
            </a:r>
          </a:p>
          <a:p>
            <a:pPr>
              <a:defRPr/>
            </a:pPr>
            <a:r>
              <a:rPr lang="en-US" altLang="en-US" smtClean="0"/>
              <a:t>Human Health Research</a:t>
            </a:r>
          </a:p>
          <a:p>
            <a:pPr lvl="1">
              <a:defRPr/>
            </a:pPr>
            <a:r>
              <a:rPr lang="en-US" altLang="en-US" smtClean="0"/>
              <a:t>Development of new medical technology and disease treatment</a:t>
            </a:r>
          </a:p>
          <a:p>
            <a:pPr lvl="1">
              <a:defRPr/>
            </a:pPr>
            <a:r>
              <a:rPr lang="en-US" altLang="en-US" smtClean="0"/>
              <a:t>Advancement of telemedicine, nutritional health, and cell adaptation/behavior</a:t>
            </a:r>
          </a:p>
          <a:p>
            <a:pPr lvl="1">
              <a:defRPr/>
            </a:pPr>
            <a:r>
              <a:rPr lang="en-US" altLang="en-US" smtClean="0"/>
              <a:t>Bone health and the prevention of bone loss due to aging</a:t>
            </a:r>
          </a:p>
          <a:p>
            <a:pPr>
              <a:defRPr/>
            </a:pPr>
            <a:r>
              <a:rPr lang="en-US" altLang="en-US" smtClean="0"/>
              <a:t>Earth Observation</a:t>
            </a:r>
          </a:p>
          <a:p>
            <a:pPr lvl="1">
              <a:defRPr/>
            </a:pPr>
            <a:r>
              <a:rPr lang="en-US" altLang="en-US" smtClean="0"/>
              <a:t>Disaster Response support</a:t>
            </a:r>
          </a:p>
          <a:p>
            <a:pPr lvl="1">
              <a:defRPr/>
            </a:pPr>
            <a:r>
              <a:rPr lang="en-US" altLang="en-US" smtClean="0"/>
              <a:t>Immediate input to and imagery of unexpected events and natural disasters (volcanic eruptions, earthquakes, hurricanes and tsunami flooding)</a:t>
            </a:r>
          </a:p>
          <a:p>
            <a:pPr lvl="1">
              <a:defRPr/>
            </a:pPr>
            <a:r>
              <a:rPr lang="en-US" altLang="en-US" smtClean="0"/>
              <a:t>Understand &amp; Resolve environmental issues, collecting data on global climate, environmental change</a:t>
            </a:r>
          </a:p>
          <a:p>
            <a:pPr>
              <a:defRPr/>
            </a:pPr>
            <a:r>
              <a:rPr lang="en-US" altLang="en-US" smtClean="0"/>
              <a:t>Future of Exploration</a:t>
            </a:r>
          </a:p>
          <a:p>
            <a:pPr lvl="1">
              <a:defRPr/>
            </a:pPr>
            <a:r>
              <a:rPr lang="en-US" altLang="en-US" smtClean="0"/>
              <a:t>Improved processes for safe operations of long duration spaceflight</a:t>
            </a:r>
          </a:p>
          <a:p>
            <a:pPr lvl="1">
              <a:defRPr/>
            </a:pPr>
            <a:r>
              <a:rPr lang="en-US" altLang="en-US" smtClean="0"/>
              <a:t>Preparedness and preventions for human health changes</a:t>
            </a:r>
          </a:p>
          <a:p>
            <a:pPr lvl="1">
              <a:defRPr/>
            </a:pPr>
            <a:r>
              <a:rPr lang="en-US" altLang="en-US" smtClean="0"/>
              <a:t>Improved technologies for sustainability </a:t>
            </a:r>
          </a:p>
          <a:p>
            <a:pPr lvl="1">
              <a:defRPr/>
            </a:pPr>
            <a:endParaRPr lang="en-US" altLang="en-US" smtClean="0"/>
          </a:p>
          <a:p>
            <a:pPr>
              <a:defRPr/>
            </a:pPr>
            <a:endParaRPr lang="en-US"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E8E0528-D476-4E43-B9C5-7FF462539FE5}" type="slidenum">
              <a:rPr lang="en-US" altLang="en-US" smtClean="0"/>
              <a:pPr>
                <a:spcBef>
                  <a:spcPct val="0"/>
                </a:spcBef>
              </a:pPr>
              <a:t>8</a:t>
            </a:fld>
            <a:endParaRPr lang="en-US" altLang="en-US" smtClean="0"/>
          </a:p>
        </p:txBody>
      </p:sp>
    </p:spTree>
    <p:extLst>
      <p:ext uri="{BB962C8B-B14F-4D97-AF65-F5344CB8AC3E}">
        <p14:creationId xmlns:p14="http://schemas.microsoft.com/office/powerpoint/2010/main" val="4120176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5 Control Centers support ISS; MCC-H is a primary hub with Moscow also able to directly communicate with and command to their segment of ISS.  With 5 control centers, need one that is “prime.”  MCC-H is the Lead control center, responsible for not only the US modules but also the entire crew and vehicle.</a:t>
            </a: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5DF5915-3A95-4087-A831-C0A3499549CE}" type="slidenum">
              <a:rPr lang="en-US" altLang="en-US" smtClean="0"/>
              <a:pPr>
                <a:spcBef>
                  <a:spcPct val="0"/>
                </a:spcBef>
              </a:pPr>
              <a:t>12</a:t>
            </a:fld>
            <a:endParaRPr lang="en-US" altLang="en-US" smtClean="0"/>
          </a:p>
        </p:txBody>
      </p:sp>
    </p:spTree>
    <p:extLst>
      <p:ext uri="{BB962C8B-B14F-4D97-AF65-F5344CB8AC3E}">
        <p14:creationId xmlns:p14="http://schemas.microsoft.com/office/powerpoint/2010/main" val="3855619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A93EAC5-6A5D-46E3-986B-4DFBFE18F30F}" type="slidenum">
              <a:rPr lang="en-US" altLang="en-US" smtClean="0"/>
              <a:pPr>
                <a:spcBef>
                  <a:spcPct val="0"/>
                </a:spcBef>
              </a:pPr>
              <a:t>13</a:t>
            </a:fld>
            <a:endParaRPr lang="en-US" altLang="en-US" smtClean="0"/>
          </a:p>
        </p:txBody>
      </p:sp>
    </p:spTree>
    <p:extLst>
      <p:ext uri="{BB962C8B-B14F-4D97-AF65-F5344CB8AC3E}">
        <p14:creationId xmlns:p14="http://schemas.microsoft.com/office/powerpoint/2010/main" val="954955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7:00</a:t>
            </a:r>
          </a:p>
          <a:p>
            <a:endParaRPr lang="en-US" altLang="en-US" dirty="0" smtClean="0"/>
          </a:p>
          <a:p>
            <a:r>
              <a:rPr lang="en-US" altLang="en-US" dirty="0" smtClean="0"/>
              <a:t>Video source: YouTube, videos</a:t>
            </a:r>
            <a:r>
              <a:rPr lang="en-US" altLang="en-US" baseline="0" dirty="0" smtClean="0"/>
              <a:t> edited/compiled by myself</a:t>
            </a:r>
            <a:r>
              <a:rPr lang="en-US" altLang="en-US" dirty="0" smtClean="0"/>
              <a:t> duration 4:20</a:t>
            </a:r>
          </a:p>
          <a:p>
            <a:endParaRPr lang="en-US" altLang="en-US" dirty="0" smtClean="0"/>
          </a:p>
          <a:p>
            <a:pPr>
              <a:defRPr/>
            </a:pPr>
            <a:r>
              <a:rPr lang="en-US" dirty="0" smtClean="0"/>
              <a:t>August 2012: HTV grapple fixture stuck on the ISS robot arm as the arm backed away causing HTV to drift towards ISS, resulting in an unexpected automated abort</a:t>
            </a:r>
          </a:p>
          <a:p>
            <a:pPr lvl="1">
              <a:defRPr/>
            </a:pPr>
            <a:r>
              <a:rPr lang="en-US" dirty="0" smtClean="0"/>
              <a:t>Instead of slowly drifting away, HTV accelerated quickly away from ISS</a:t>
            </a:r>
          </a:p>
          <a:p>
            <a:pPr>
              <a:defRPr/>
            </a:pPr>
            <a:r>
              <a:rPr lang="en-US" dirty="0" smtClean="0"/>
              <a:t>August 2013: HTV-4 mission teams needed to understand the cause of HTV-3’s abort, how to avoid this in the future, assess any impacts to proposed changes, develop new techniques and procedures, and be ready to fly in less than 1 year without changing HTV vehicle design</a:t>
            </a:r>
          </a:p>
          <a:p>
            <a:pPr>
              <a:defRPr/>
            </a:pPr>
            <a:r>
              <a:rPr lang="en-US" dirty="0" smtClean="0"/>
              <a:t>As a High Performing Organization, all involved parties across the ISS Program, Engineering, Canadian Space Agency, Japanese Aerospace Exploration Agency, and Flight Operations could integrate and lead their  elements with only key management integration meetings required</a:t>
            </a:r>
          </a:p>
          <a:p>
            <a:pPr lvl="1">
              <a:defRPr/>
            </a:pPr>
            <a:r>
              <a:rPr lang="en-US" dirty="0" smtClean="0"/>
              <a:t>Enabled accomplishing the aggressive mission schedule</a:t>
            </a:r>
          </a:p>
          <a:p>
            <a:pPr lvl="2">
              <a:buFont typeface="Arial" charset="0"/>
              <a:buChar char="▪"/>
              <a:defRPr/>
            </a:pPr>
            <a:r>
              <a:rPr lang="en-US" dirty="0" smtClean="0"/>
              <a:t>Assemble to agree on direction/priorities, release teams to do work, reassemble to assess/integrate results and agree on next step(s)</a:t>
            </a:r>
          </a:p>
          <a:p>
            <a:endParaRPr lang="en-US" altLang="en-US" dirty="0" smtClean="0"/>
          </a:p>
          <a:p>
            <a:endParaRPr lang="en-US" altLang="en-US" dirty="0" smtClean="0"/>
          </a:p>
          <a:p>
            <a:r>
              <a:rPr lang="en-US" altLang="en-US" dirty="0" smtClean="0"/>
              <a:t>Needed CSA to determine what happened at the LEE/FRGF interface</a:t>
            </a:r>
          </a:p>
          <a:p>
            <a:r>
              <a:rPr lang="en-US" altLang="en-US" dirty="0" smtClean="0"/>
              <a:t>Needed CSA and NASA Engineering to assess the forces and loads imparted on HTV</a:t>
            </a:r>
          </a:p>
          <a:p>
            <a:r>
              <a:rPr lang="en-US" altLang="en-US" dirty="0" smtClean="0"/>
              <a:t>Needed JAXA to assess those loads and confirm that those loads caused the problem.  </a:t>
            </a:r>
          </a:p>
          <a:p>
            <a:r>
              <a:rPr lang="en-US" altLang="en-US" dirty="0" smtClean="0"/>
              <a:t>CSA and FOD ROBO needed to develop an alternate release technique</a:t>
            </a:r>
          </a:p>
          <a:p>
            <a:r>
              <a:rPr lang="en-US" altLang="en-US" dirty="0" smtClean="0"/>
              <a:t>CSA and NASA needed to model what loads and moments the new technique would put into HTV</a:t>
            </a:r>
          </a:p>
          <a:p>
            <a:r>
              <a:rPr lang="en-US" altLang="en-US" dirty="0" smtClean="0"/>
              <a:t>ISS Program asked for assessment of changing the HTV orientation – required JAXA, FOD, CSA, NASA Engineering assessment</a:t>
            </a:r>
          </a:p>
          <a:p>
            <a:endParaRPr lang="en-US" altLang="en-US" dirty="0" smtClean="0"/>
          </a:p>
          <a:p>
            <a:r>
              <a:rPr lang="en-US" altLang="en-US" dirty="0" smtClean="0"/>
              <a:t>Separately, HTV3 abort caused teams to assess the impacts of the thruster loads on ISS structure.  Determined that for all possible abort trajectories there were loads and heating concerns.  Needed to find a way to change the HTV release so that if there was a Main Engine abort, the thruster plume would not hurt ISS</a:t>
            </a:r>
          </a:p>
          <a:p>
            <a:r>
              <a:rPr lang="en-US" altLang="en-US" dirty="0" smtClean="0"/>
              <a:t>NASA Structures, GNC, Aerothermal, JAXA, FOD VVO all involved</a:t>
            </a:r>
          </a:p>
          <a:p>
            <a:endParaRPr lang="en-US" altLang="en-US" dirty="0" smtClean="0"/>
          </a:p>
          <a:p>
            <a:r>
              <a:rPr lang="en-US" altLang="en-US" dirty="0" smtClean="0"/>
              <a:t>Ultimately came up with a release technique that used the sliding carriage to ‘bump’ HTV’s grapple fixture out of the LEE if it didn’t drift out prior to starting backaway.</a:t>
            </a:r>
          </a:p>
          <a:p>
            <a:r>
              <a:rPr lang="en-US" altLang="en-US" dirty="0" smtClean="0"/>
              <a:t>HTV design has it flying in a certain, fixed orientation relative to Earth.  To get the thrusters pointed away from ISS structure, we also changed the ISS attitude at the time of release relative to HTV.  </a:t>
            </a:r>
          </a:p>
          <a:p>
            <a:endParaRPr lang="en-US" altLang="en-US" dirty="0" smtClean="0"/>
          </a:p>
          <a:p>
            <a:r>
              <a:rPr lang="en-US" altLang="en-US" dirty="0" smtClean="0"/>
              <a:t>On release day, it all went exactly as simulated with one exception.  When we got HTV to the release point, it was not where we thought it should be relative to ISS.  It turns out that in some of the analysis, two numbers got transposed.  Because of the type of leaders we develop in Flight Operations there as only a very brief “oh crap” moment and within 20 minutes our lead ROBO team determined the source of the problem, a means of correcting it, and developed a new procedure to move HTV to the correct position.  </a:t>
            </a:r>
          </a:p>
          <a:p>
            <a:endParaRPr lang="en-US" altLang="en-US" dirty="0" smtClean="0"/>
          </a:p>
          <a:p>
            <a:r>
              <a:rPr lang="en-US" altLang="en-US" dirty="0" smtClean="0"/>
              <a:t>Best part – after we had a successful release and slow drift away, we all went for a round of beer to celebrate.  ROBO stayed until he could track through the paperwork and find exactly where the error occurred and why.  He joined us in about 1 hour’s time.  While we celebrated together, we also took notes on what processes we could improve to make sure this didn’t happen again.</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1122" indent="-288893">
              <a:spcBef>
                <a:spcPct val="30000"/>
              </a:spcBef>
              <a:defRPr sz="1200">
                <a:solidFill>
                  <a:schemeClr val="tx1"/>
                </a:solidFill>
                <a:latin typeface="Calibri" panose="020F0502020204030204" pitchFamily="34" charset="0"/>
              </a:defRPr>
            </a:lvl2pPr>
            <a:lvl3pPr marL="1155573" indent="-231115">
              <a:spcBef>
                <a:spcPct val="30000"/>
              </a:spcBef>
              <a:defRPr sz="1200">
                <a:solidFill>
                  <a:schemeClr val="tx1"/>
                </a:solidFill>
                <a:latin typeface="Calibri" panose="020F0502020204030204" pitchFamily="34" charset="0"/>
              </a:defRPr>
            </a:lvl3pPr>
            <a:lvl4pPr marL="1617802" indent="-231115">
              <a:spcBef>
                <a:spcPct val="30000"/>
              </a:spcBef>
              <a:defRPr sz="1200">
                <a:solidFill>
                  <a:schemeClr val="tx1"/>
                </a:solidFill>
                <a:latin typeface="Calibri" panose="020F0502020204030204" pitchFamily="34" charset="0"/>
              </a:defRPr>
            </a:lvl4pPr>
            <a:lvl5pPr marL="2080031" indent="-231115">
              <a:spcBef>
                <a:spcPct val="30000"/>
              </a:spcBef>
              <a:defRPr sz="1200">
                <a:solidFill>
                  <a:schemeClr val="tx1"/>
                </a:solidFill>
                <a:latin typeface="Calibri" panose="020F0502020204030204" pitchFamily="34" charset="0"/>
              </a:defRPr>
            </a:lvl5pPr>
            <a:lvl6pPr marL="2542261" indent="-231115" eaLnBrk="0" fontAlgn="base" hangingPunct="0">
              <a:spcBef>
                <a:spcPct val="30000"/>
              </a:spcBef>
              <a:spcAft>
                <a:spcPct val="0"/>
              </a:spcAft>
              <a:defRPr sz="1200">
                <a:solidFill>
                  <a:schemeClr val="tx1"/>
                </a:solidFill>
                <a:latin typeface="Calibri" panose="020F0502020204030204" pitchFamily="34" charset="0"/>
              </a:defRPr>
            </a:lvl6pPr>
            <a:lvl7pPr marL="3004490" indent="-231115" eaLnBrk="0" fontAlgn="base" hangingPunct="0">
              <a:spcBef>
                <a:spcPct val="30000"/>
              </a:spcBef>
              <a:spcAft>
                <a:spcPct val="0"/>
              </a:spcAft>
              <a:defRPr sz="1200">
                <a:solidFill>
                  <a:schemeClr val="tx1"/>
                </a:solidFill>
                <a:latin typeface="Calibri" panose="020F0502020204030204" pitchFamily="34" charset="0"/>
              </a:defRPr>
            </a:lvl7pPr>
            <a:lvl8pPr marL="3466719" indent="-231115" eaLnBrk="0" fontAlgn="base" hangingPunct="0">
              <a:spcBef>
                <a:spcPct val="30000"/>
              </a:spcBef>
              <a:spcAft>
                <a:spcPct val="0"/>
              </a:spcAft>
              <a:defRPr sz="1200">
                <a:solidFill>
                  <a:schemeClr val="tx1"/>
                </a:solidFill>
                <a:latin typeface="Calibri" panose="020F0502020204030204" pitchFamily="34" charset="0"/>
              </a:defRPr>
            </a:lvl8pPr>
            <a:lvl9pPr marL="3928948" indent="-23111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234FBDD-3461-4697-BFC1-938C4DEB269D}" type="slidenum">
              <a:rPr lang="en-US" altLang="en-US" smtClean="0">
                <a:solidFill>
                  <a:prstClr val="black"/>
                </a:solidFill>
              </a:rPr>
              <a:pPr>
                <a:spcBef>
                  <a:spcPct val="0"/>
                </a:spcBef>
              </a:pPr>
              <a:t>18</a:t>
            </a:fld>
            <a:endParaRPr lang="en-US" altLang="en-US" dirty="0" smtClean="0">
              <a:solidFill>
                <a:prstClr val="black"/>
              </a:solidFill>
            </a:endParaRPr>
          </a:p>
        </p:txBody>
      </p:sp>
    </p:spTree>
    <p:extLst>
      <p:ext uri="{BB962C8B-B14F-4D97-AF65-F5344CB8AC3E}">
        <p14:creationId xmlns:p14="http://schemas.microsoft.com/office/powerpoint/2010/main" val="4024697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1:00</a:t>
            </a:r>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24</a:t>
            </a:fld>
            <a:endParaRPr lang="en-US" dirty="0"/>
          </a:p>
        </p:txBody>
      </p:sp>
    </p:spTree>
    <p:extLst>
      <p:ext uri="{BB962C8B-B14F-4D97-AF65-F5344CB8AC3E}">
        <p14:creationId xmlns:p14="http://schemas.microsoft.com/office/powerpoint/2010/main" val="42847447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Click to edit Master title style</a:t>
            </a:r>
            <a:endParaRPr dirty="0"/>
          </a:p>
        </p:txBody>
      </p:sp>
      <p:sp>
        <p:nvSpPr>
          <p:cNvPr id="3" name="Content Placeholder 2"/>
          <p:cNvSpPr>
            <a:spLocks noGrp="1"/>
          </p:cNvSpPr>
          <p:nvPr>
            <p:ph idx="1"/>
          </p:nvPr>
        </p:nvSpPr>
        <p:spPr/>
        <p:txBody>
          <a:bodyPr/>
          <a:lstStyle>
            <a:lvl5pPr>
              <a:defRPr/>
            </a:lvl5pPr>
            <a:lvl6pP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2/4/2021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2/4/2021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2/4/2021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2/4/2021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2/4/2021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2/4/2021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smtClean="0"/>
              <a:t>Click to edit Master title style</a:t>
            </a:r>
            <a:endParaRP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2/4/2021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pPr/>
              <a:t>2/4/2021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2/4/2021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2/4/2021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a:xfrm>
            <a:off x="9828211" y="6400800"/>
            <a:ext cx="838201" cy="276228"/>
          </a:xfrm>
          <a:prstGeom prst="rect">
            <a:avLst/>
          </a:prstGeom>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and Content Layout 2">
    <p:bg>
      <p:bgPr>
        <a:gradFill rotWithShape="1">
          <a:gsLst>
            <a:gs pos="0">
              <a:srgbClr val="343D53"/>
            </a:gs>
            <a:gs pos="30000">
              <a:srgbClr val="404B64"/>
            </a:gs>
            <a:gs pos="100000">
              <a:srgbClr val="828BA3"/>
            </a:gs>
          </a:gsLst>
          <a:lin ang="12960000"/>
        </a:gradFill>
        <a:effectLst/>
      </p:bgPr>
    </p:bg>
    <p:spTree>
      <p:nvGrpSpPr>
        <p:cNvPr id="1" name=""/>
        <p:cNvGrpSpPr/>
        <p:nvPr/>
      </p:nvGrpSpPr>
      <p:grpSpPr>
        <a:xfrm>
          <a:off x="0" y="0"/>
          <a:ext cx="0" cy="0"/>
          <a:chOff x="0" y="0"/>
          <a:chExt cx="0" cy="0"/>
        </a:xfrm>
      </p:grpSpPr>
      <p:sp>
        <p:nvSpPr>
          <p:cNvPr id="4" name="Rectangle 3"/>
          <p:cNvSpPr/>
          <p:nvPr userDrawn="1"/>
        </p:nvSpPr>
        <p:spPr bwMode="ltGray">
          <a:xfrm>
            <a:off x="0" y="0"/>
            <a:ext cx="12188825" cy="12192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sz="1800" dirty="0"/>
          </a:p>
        </p:txBody>
      </p:sp>
      <p:sp>
        <p:nvSpPr>
          <p:cNvPr id="5" name="Rectangle 4"/>
          <p:cNvSpPr/>
          <p:nvPr/>
        </p:nvSpPr>
        <p:spPr bwMode="invGray">
          <a:xfrm>
            <a:off x="0" y="1173164"/>
            <a:ext cx="12188825"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sz="1800" dirty="0"/>
          </a:p>
        </p:txBody>
      </p:sp>
      <p:sp>
        <p:nvSpPr>
          <p:cNvPr id="11" name="Title 1"/>
          <p:cNvSpPr>
            <a:spLocks noGrp="1"/>
          </p:cNvSpPr>
          <p:nvPr>
            <p:ph type="title"/>
          </p:nvPr>
        </p:nvSpPr>
        <p:spPr>
          <a:xfrm>
            <a:off x="609441" y="155448"/>
            <a:ext cx="10969943" cy="1252728"/>
          </a:xfrm>
        </p:spPr>
        <p:txBody>
          <a:bodyPr/>
          <a:lstStyle>
            <a:extLst/>
          </a:lstStyle>
          <a:p>
            <a:r>
              <a:rPr lang="en-US" smtClean="0"/>
              <a:t>Click to edit Master title style</a:t>
            </a:r>
            <a:endParaRPr lang="en-US"/>
          </a:p>
        </p:txBody>
      </p:sp>
      <p:sp>
        <p:nvSpPr>
          <p:cNvPr id="8" name="Content Placeholder 2"/>
          <p:cNvSpPr>
            <a:spLocks noGrp="1"/>
          </p:cNvSpPr>
          <p:nvPr>
            <p:ph idx="1"/>
          </p:nvPr>
        </p:nvSpPr>
        <p:spPr>
          <a:xfrm>
            <a:off x="609441" y="1447801"/>
            <a:ext cx="10969943" cy="4953000"/>
          </a:xfrm>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1AAFDB42-9074-44D6-9A62-15CB3605DFA4}" type="datetime1">
              <a:rPr lang="en-US"/>
              <a:pPr>
                <a:defRPr/>
              </a:pPr>
              <a:t>2/4/2021</a:t>
            </a:fld>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a:xfrm>
            <a:off x="9828211" y="6400800"/>
            <a:ext cx="838201" cy="276228"/>
          </a:xfrm>
          <a:prstGeom prst="rect">
            <a:avLst/>
          </a:prstGeom>
        </p:spPr>
        <p:txBody>
          <a:bodyPr/>
          <a:lstStyle>
            <a:lvl1pPr>
              <a:defRPr>
                <a:solidFill>
                  <a:srgbClr val="9B9B9D"/>
                </a:solidFill>
              </a:defRPr>
            </a:lvl1pPr>
          </a:lstStyle>
          <a:p>
            <a:pPr>
              <a:defRPr/>
            </a:pPr>
            <a:fld id="{550F2DAB-363A-4E8F-AEAB-87E25321A3D0}" type="slidenum">
              <a:rPr lang="en-US" altLang="en-US"/>
              <a:pPr>
                <a:defRPr/>
              </a:pPr>
              <a:t>‹#›</a:t>
            </a:fld>
            <a:endParaRPr lang="en-US" altLang="en-US"/>
          </a:p>
        </p:txBody>
      </p:sp>
    </p:spTree>
    <p:extLst>
      <p:ext uri="{BB962C8B-B14F-4D97-AF65-F5344CB8AC3E}">
        <p14:creationId xmlns:p14="http://schemas.microsoft.com/office/powerpoint/2010/main" val="1489515935"/>
      </p:ext>
    </p:extLst>
  </p:cSld>
  <p:clrMapOvr>
    <a:overrideClrMapping bg1="dk1" tx1="lt1" bg2="dk2" tx2="lt2" accent1="accent1" accent2="accent2" accent3="accent3" accent4="accent4" accent5="accent5" accent6="accent6" hlink="hlink" folHlink="folHlink"/>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t">
            <a:normAutofit/>
          </a:bodyPr>
          <a:lstStyle/>
          <a:p>
            <a:r>
              <a:rPr lang="en-US" dirty="0" smtClean="0"/>
              <a:t>Click to edit Master title style</a:t>
            </a:r>
            <a:endParaRPr dirty="0"/>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03F41C87-7AD9-4845-A077-840E4A0F3F06}" type="datetimeFigureOut">
              <a:rPr lang="en-US"/>
              <a:pPr/>
              <a:t>2/4/2021</a:t>
            </a:fld>
            <a:endParaRPr/>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jpg"/><Relationship Id="rId3" Type="http://schemas.openxmlformats.org/officeDocument/2006/relationships/image" Target="../media/image41.jpeg"/><Relationship Id="rId7" Type="http://schemas.openxmlformats.org/officeDocument/2006/relationships/image" Target="../media/image45.png"/><Relationship Id="rId12" Type="http://schemas.openxmlformats.org/officeDocument/2006/relationships/image" Target="../media/image50.jp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jpeg"/><Relationship Id="rId9" Type="http://schemas.openxmlformats.org/officeDocument/2006/relationships/image" Target="../media/image47.png"/></Relationships>
</file>

<file path=ppt/slides/_rels/slide1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1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1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1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80.jpg"/><Relationship Id="rId4" Type="http://schemas.openxmlformats.org/officeDocument/2006/relationships/image" Target="../media/image79.jpg"/></Relationships>
</file>

<file path=ppt/slides/_rels/slide2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blogs.nasa.gov/spacestation/tag/mission-control-center/" TargetMode="External"/><Relationship Id="rId13" Type="http://schemas.openxmlformats.org/officeDocument/2006/relationships/hyperlink" Target="http://www.nasa.gov/topics/solarsystem/index.html" TargetMode="External"/><Relationship Id="rId18" Type="http://schemas.openxmlformats.org/officeDocument/2006/relationships/hyperlink" Target="https://youtu.be/-l7MM9yoxII" TargetMode="External"/><Relationship Id="rId3" Type="http://schemas.openxmlformats.org/officeDocument/2006/relationships/hyperlink" Target="https://twitter.com/carbon_flight" TargetMode="External"/><Relationship Id="rId7" Type="http://schemas.openxmlformats.org/officeDocument/2006/relationships/hyperlink" Target="https://twitter.com/nasaartemis" TargetMode="External"/><Relationship Id="rId12" Type="http://schemas.openxmlformats.org/officeDocument/2006/relationships/hyperlink" Target="https://www.nasa.gov/topics/moon-to-mars/" TargetMode="External"/><Relationship Id="rId17" Type="http://schemas.openxmlformats.org/officeDocument/2006/relationships/hyperlink" Target="https://youtu.be/wgdbZhnFD5g" TargetMode="External"/><Relationship Id="rId2" Type="http://schemas.openxmlformats.org/officeDocument/2006/relationships/notesSlide" Target="../notesSlides/notesSlide7.xml"/><Relationship Id="rId16" Type="http://schemas.openxmlformats.org/officeDocument/2006/relationships/hyperlink" Target="http://www.ustream.tv/channel/live-iss-stream" TargetMode="External"/><Relationship Id="rId20" Type="http://schemas.openxmlformats.org/officeDocument/2006/relationships/hyperlink" Target="https://youtu.be/cLl7oqdm_B8" TargetMode="External"/><Relationship Id="rId1" Type="http://schemas.openxmlformats.org/officeDocument/2006/relationships/slideLayout" Target="../slideLayouts/slideLayout2.xml"/><Relationship Id="rId6" Type="http://schemas.openxmlformats.org/officeDocument/2006/relationships/hyperlink" Target="https://twitter.com/nasa_astronauts" TargetMode="External"/><Relationship Id="rId11" Type="http://schemas.openxmlformats.org/officeDocument/2006/relationships/hyperlink" Target="https://www.nasa.gov/exploration/commercial/crew/index.html" TargetMode="External"/><Relationship Id="rId5" Type="http://schemas.openxmlformats.org/officeDocument/2006/relationships/hyperlink" Target="https://twitter.com/space_station" TargetMode="External"/><Relationship Id="rId15" Type="http://schemas.openxmlformats.org/officeDocument/2006/relationships/hyperlink" Target="http://www.ustream.tv/channel/iss-hdev-payload" TargetMode="External"/><Relationship Id="rId10" Type="http://schemas.openxmlformats.org/officeDocument/2006/relationships/hyperlink" Target="http://www.nasa.gov/mission_pages/station/main/index.html" TargetMode="External"/><Relationship Id="rId19" Type="http://schemas.openxmlformats.org/officeDocument/2006/relationships/hyperlink" Target="https://youtu.be/2aCOyOvOw5c" TargetMode="External"/><Relationship Id="rId4" Type="http://schemas.openxmlformats.org/officeDocument/2006/relationships/hyperlink" Target="https://twitter.com/nasa" TargetMode="External"/><Relationship Id="rId9" Type="http://schemas.openxmlformats.org/officeDocument/2006/relationships/hyperlink" Target="https://spotthestation.nasa.gov/" TargetMode="External"/><Relationship Id="rId14" Type="http://schemas.openxmlformats.org/officeDocument/2006/relationships/hyperlink" Target="http://www.nasa.gov/multimedia/nasatv/index.html"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65214" y="1828800"/>
            <a:ext cx="10896598" cy="2895600"/>
          </a:xfrm>
        </p:spPr>
        <p:txBody>
          <a:bodyPr/>
          <a:lstStyle/>
          <a:p>
            <a:r>
              <a:rPr lang="en-US" dirty="0" smtClean="0"/>
              <a:t>Flight Director Insights</a:t>
            </a:r>
            <a:br>
              <a:rPr lang="en-US" dirty="0" smtClean="0"/>
            </a:br>
            <a:r>
              <a:rPr lang="en-US" sz="5400" dirty="0" smtClean="0"/>
              <a:t>Into Human Spaceflight Operations</a:t>
            </a:r>
            <a:endParaRPr lang="en-US" sz="5400" dirty="0"/>
          </a:p>
        </p:txBody>
      </p:sp>
      <p:sp>
        <p:nvSpPr>
          <p:cNvPr id="4" name="Subtitle 3"/>
          <p:cNvSpPr>
            <a:spLocks noGrp="1"/>
          </p:cNvSpPr>
          <p:nvPr>
            <p:ph type="subTitle" idx="1"/>
          </p:nvPr>
        </p:nvSpPr>
        <p:spPr/>
        <p:txBody>
          <a:bodyPr/>
          <a:lstStyle/>
          <a:p>
            <a:r>
              <a:rPr lang="it-IT" dirty="0"/>
              <a:t>Semana Aeroespacial </a:t>
            </a:r>
            <a:r>
              <a:rPr lang="it-IT" dirty="0" smtClean="0"/>
              <a:t>2021</a:t>
            </a:r>
          </a:p>
          <a:p>
            <a:r>
              <a:rPr lang="it-IT" dirty="0" smtClean="0"/>
              <a:t>March 2021</a:t>
            </a:r>
          </a:p>
          <a:p>
            <a:endParaRPr lang="it-IT" dirty="0"/>
          </a:p>
          <a:p>
            <a:r>
              <a:rPr lang="it-IT" sz="1600" cap="none" dirty="0" smtClean="0"/>
              <a:t>Ed Van Cise, NASA Flight Director</a:t>
            </a:r>
            <a:endParaRPr lang="it-IT" cap="none" dirty="0"/>
          </a:p>
        </p:txBody>
      </p:sp>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0812" y="76200"/>
            <a:ext cx="3072096" cy="29901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descr="https://s-media-cache-ak0.pinimg.com/736x/0c/30/db/0c30db63d40a39cd83730554073067b5.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66212" y="109837"/>
            <a:ext cx="2895600" cy="287261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pic>
        <p:nvPicPr>
          <p:cNvPr id="8" name="Picture 18"/>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t="920" b="920"/>
          <a:stretch/>
        </p:blipFill>
        <p:spPr bwMode="auto">
          <a:xfrm>
            <a:off x="36512" y="381000"/>
            <a:ext cx="12138804" cy="6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p:cNvSpPr/>
          <p:nvPr/>
        </p:nvSpPr>
        <p:spPr bwMode="auto">
          <a:xfrm>
            <a:off x="8609012" y="2743200"/>
            <a:ext cx="203454" cy="21914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extBox 1"/>
          <p:cNvSpPr txBox="1"/>
          <p:nvPr/>
        </p:nvSpPr>
        <p:spPr>
          <a:xfrm>
            <a:off x="1293812" y="1769533"/>
            <a:ext cx="3049937" cy="646331"/>
          </a:xfrm>
          <a:prstGeom prst="rect">
            <a:avLst/>
          </a:prstGeom>
          <a:noFill/>
        </p:spPr>
        <p:txBody>
          <a:bodyPr wrap="none" rtlCol="0">
            <a:spAutoFit/>
          </a:bodyPr>
          <a:lstStyle/>
          <a:p>
            <a:r>
              <a:rPr lang="en-US" b="1" dirty="0" smtClean="0">
                <a:solidFill>
                  <a:srgbClr val="FF0000"/>
                </a:solidFill>
              </a:rPr>
              <a:t>Ed is from here (Bay City, MI)</a:t>
            </a:r>
          </a:p>
          <a:p>
            <a:r>
              <a:rPr lang="en-US" b="1" dirty="0" smtClean="0">
                <a:solidFill>
                  <a:srgbClr val="FF0000"/>
                </a:solidFill>
              </a:rPr>
              <a:t>Population: 33,000</a:t>
            </a:r>
            <a:endParaRPr lang="en-US" b="1" dirty="0">
              <a:solidFill>
                <a:srgbClr val="FF0000"/>
              </a:solidFill>
            </a:endParaRPr>
          </a:p>
        </p:txBody>
      </p:sp>
      <p:sp>
        <p:nvSpPr>
          <p:cNvPr id="10" name="TextBox 9"/>
          <p:cNvSpPr txBox="1"/>
          <p:nvPr/>
        </p:nvSpPr>
        <p:spPr>
          <a:xfrm>
            <a:off x="1326091" y="3733800"/>
            <a:ext cx="3017429" cy="646331"/>
          </a:xfrm>
          <a:prstGeom prst="rect">
            <a:avLst/>
          </a:prstGeom>
          <a:noFill/>
        </p:spPr>
        <p:txBody>
          <a:bodyPr wrap="none" rtlCol="0">
            <a:spAutoFit/>
          </a:bodyPr>
          <a:lstStyle/>
          <a:p>
            <a:r>
              <a:rPr lang="en-US" b="1" dirty="0" smtClean="0">
                <a:solidFill>
                  <a:srgbClr val="FF0000"/>
                </a:solidFill>
              </a:rPr>
              <a:t>Ed works here (Houston, TX)</a:t>
            </a:r>
          </a:p>
          <a:p>
            <a:r>
              <a:rPr lang="en-US" b="1" dirty="0" smtClean="0">
                <a:solidFill>
                  <a:srgbClr val="FF0000"/>
                </a:solidFill>
              </a:rPr>
              <a:t>Population: 2,300,000</a:t>
            </a:r>
          </a:p>
        </p:txBody>
      </p:sp>
      <p:sp>
        <p:nvSpPr>
          <p:cNvPr id="12" name="Oval 11"/>
          <p:cNvSpPr/>
          <p:nvPr/>
        </p:nvSpPr>
        <p:spPr bwMode="auto">
          <a:xfrm>
            <a:off x="7372394" y="4305393"/>
            <a:ext cx="203454" cy="21914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cxnSp>
        <p:nvCxnSpPr>
          <p:cNvPr id="5" name="Straight Arrow Connector 4"/>
          <p:cNvCxnSpPr/>
          <p:nvPr/>
        </p:nvCxnSpPr>
        <p:spPr>
          <a:xfrm>
            <a:off x="4217113" y="2092698"/>
            <a:ext cx="4315699" cy="76007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210470" y="4056965"/>
            <a:ext cx="3103142" cy="32316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ight Brace 15"/>
          <p:cNvSpPr/>
          <p:nvPr/>
        </p:nvSpPr>
        <p:spPr>
          <a:xfrm rot="2126505">
            <a:off x="8175770" y="3037960"/>
            <a:ext cx="533400" cy="1829972"/>
          </a:xfrm>
          <a:prstGeom prst="rightBrace">
            <a:avLst>
              <a:gd name="adj1" fmla="val 78016"/>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TextBox 16"/>
          <p:cNvSpPr txBox="1"/>
          <p:nvPr/>
        </p:nvSpPr>
        <p:spPr>
          <a:xfrm>
            <a:off x="8926119" y="3952946"/>
            <a:ext cx="1077218" cy="369332"/>
          </a:xfrm>
          <a:prstGeom prst="rect">
            <a:avLst/>
          </a:prstGeom>
          <a:noFill/>
        </p:spPr>
        <p:txBody>
          <a:bodyPr wrap="none" rtlCol="0">
            <a:spAutoFit/>
          </a:bodyPr>
          <a:lstStyle/>
          <a:p>
            <a:r>
              <a:rPr lang="en-US" b="1" dirty="0" smtClean="0">
                <a:solidFill>
                  <a:srgbClr val="FF0000"/>
                </a:solidFill>
              </a:rPr>
              <a:t>2,230 km</a:t>
            </a:r>
            <a:endParaRPr lang="en-US" b="1" dirty="0">
              <a:solidFill>
                <a:srgbClr val="FF0000"/>
              </a:solidFill>
            </a:endParaRPr>
          </a:p>
        </p:txBody>
      </p:sp>
      <p:pic>
        <p:nvPicPr>
          <p:cNvPr id="18" name="Picture 17"/>
          <p:cNvPicPr>
            <a:picLocks noChangeAspect="1"/>
          </p:cNvPicPr>
          <p:nvPr/>
        </p:nvPicPr>
        <p:blipFill>
          <a:blip r:embed="rId3"/>
          <a:stretch>
            <a:fillRect/>
          </a:stretch>
        </p:blipFill>
        <p:spPr>
          <a:xfrm>
            <a:off x="10477654" y="3821486"/>
            <a:ext cx="1401231" cy="1186959"/>
          </a:xfrm>
          <a:prstGeom prst="rect">
            <a:avLst/>
          </a:prstGeom>
          <a:ln>
            <a:noFill/>
          </a:ln>
        </p:spPr>
      </p:pic>
    </p:spTree>
    <p:extLst>
      <p:ext uri="{BB962C8B-B14F-4D97-AF65-F5344CB8AC3E}">
        <p14:creationId xmlns:p14="http://schemas.microsoft.com/office/powerpoint/2010/main" val="1526065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Challenger – January 28,1986</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48334" y="159585"/>
            <a:ext cx="2340883" cy="2190006"/>
          </a:xfr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0812" y="2286000"/>
            <a:ext cx="6471959" cy="447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5012" y="2946582"/>
            <a:ext cx="4667527" cy="3733780"/>
          </a:xfrm>
          <a:prstGeom prst="rect">
            <a:avLst/>
          </a:prstGeom>
        </p:spPr>
      </p:pic>
    </p:spTree>
    <p:extLst>
      <p:ext uri="{BB962C8B-B14F-4D97-AF65-F5344CB8AC3E}">
        <p14:creationId xmlns:p14="http://schemas.microsoft.com/office/powerpoint/2010/main" val="200430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Space Camp (1990, 1993, Induction in 2012)</a:t>
            </a:r>
            <a:endParaRPr lang="en-US" dirty="0"/>
          </a:p>
        </p:txBody>
      </p:sp>
      <p:pic>
        <p:nvPicPr>
          <p:cNvPr id="5" name="Picture 3" descr="Space_Camp_00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1412" y="1219200"/>
            <a:ext cx="2951452" cy="3863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Space_Camp_000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246" y="1425581"/>
            <a:ext cx="4364529" cy="3102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5918" y="1425581"/>
            <a:ext cx="3737053" cy="249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2"/>
          <p:cNvGrpSpPr/>
          <p:nvPr/>
        </p:nvGrpSpPr>
        <p:grpSpPr>
          <a:xfrm>
            <a:off x="2899099" y="5229224"/>
            <a:ext cx="6390626" cy="1400176"/>
            <a:chOff x="912812" y="5229224"/>
            <a:chExt cx="6390626" cy="1400176"/>
          </a:xfrm>
        </p:grpSpPr>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3263" y="5229224"/>
              <a:ext cx="1400175" cy="1400175"/>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2812" y="5229225"/>
              <a:ext cx="4876800" cy="1400175"/>
            </a:xfrm>
            <a:prstGeom prst="rect">
              <a:avLst/>
            </a:prstGeom>
          </p:spPr>
        </p:pic>
      </p:grpSp>
    </p:spTree>
    <p:extLst>
      <p:ext uri="{BB962C8B-B14F-4D97-AF65-F5344CB8AC3E}">
        <p14:creationId xmlns:p14="http://schemas.microsoft.com/office/powerpoint/2010/main" val="332163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pPr algn="ctr"/>
            <a:r>
              <a:rPr lang="en-US" dirty="0" smtClean="0"/>
              <a:t>Foreign Exchange Student – 1993 to 1994</a:t>
            </a:r>
            <a:br>
              <a:rPr lang="en-US" dirty="0" smtClean="0"/>
            </a:br>
            <a:r>
              <a:rPr lang="en-US" dirty="0" smtClean="0"/>
              <a:t>Bielefeld, Germany</a:t>
            </a:r>
            <a:endParaRPr lang="en-US" dirty="0"/>
          </a:p>
        </p:txBody>
      </p:sp>
      <p:grpSp>
        <p:nvGrpSpPr>
          <p:cNvPr id="4" name="Group 3"/>
          <p:cNvGrpSpPr>
            <a:grpSpLocks/>
          </p:cNvGrpSpPr>
          <p:nvPr/>
        </p:nvGrpSpPr>
        <p:grpSpPr bwMode="auto">
          <a:xfrm>
            <a:off x="227012" y="1871132"/>
            <a:ext cx="8821737" cy="4733925"/>
            <a:chOff x="163512" y="1517650"/>
            <a:chExt cx="9404351" cy="5049838"/>
          </a:xfrm>
        </p:grpSpPr>
        <p:pic>
          <p:nvPicPr>
            <p:cNvPr id="5"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51458" y="1517650"/>
              <a:ext cx="3843946" cy="2594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95592" y="1669914"/>
              <a:ext cx="2672271" cy="397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46809" y="3900059"/>
              <a:ext cx="3853244" cy="2667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3512" y="1678495"/>
              <a:ext cx="2637899" cy="368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p:cNvPicPr>
            <a:picLocks noChangeAspect="1"/>
          </p:cNvPicPr>
          <p:nvPr/>
        </p:nvPicPr>
        <p:blipFill>
          <a:blip r:embed="rId6"/>
          <a:stretch>
            <a:fillRect/>
          </a:stretch>
        </p:blipFill>
        <p:spPr>
          <a:xfrm>
            <a:off x="9190477" y="2352681"/>
            <a:ext cx="2951874" cy="3048000"/>
          </a:xfrm>
          <a:prstGeom prst="rect">
            <a:avLst/>
          </a:prstGeom>
        </p:spPr>
      </p:pic>
    </p:spTree>
    <p:extLst>
      <p:ext uri="{BB962C8B-B14F-4D97-AF65-F5344CB8AC3E}">
        <p14:creationId xmlns:p14="http://schemas.microsoft.com/office/powerpoint/2010/main" val="38296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chor="t">
            <a:normAutofit fontScale="90000"/>
          </a:bodyPr>
          <a:lstStyle/>
          <a:p>
            <a:pPr algn="ctr"/>
            <a:r>
              <a:rPr lang="en-US" altLang="en-US" dirty="0" smtClean="0"/>
              <a:t>The College Years (1995 – 2000)</a:t>
            </a:r>
            <a:br>
              <a:rPr lang="en-US" altLang="en-US" dirty="0" smtClean="0"/>
            </a:br>
            <a:r>
              <a:rPr lang="en-US" altLang="en-US" dirty="0" smtClean="0"/>
              <a:t>Bachelor’s of Science in Aerospace Engineering</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173354" y="4846315"/>
            <a:ext cx="2551113" cy="1693863"/>
          </a:xfrm>
        </p:spPr>
      </p:pic>
      <p:pic>
        <p:nvPicPr>
          <p:cNvPr id="1025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5812" y="2040672"/>
            <a:ext cx="3252788"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06692" y="2030716"/>
            <a:ext cx="251777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65812" y="4331965"/>
            <a:ext cx="3252788" cy="220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333970" y="2405797"/>
            <a:ext cx="2625725"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886" y="3452049"/>
            <a:ext cx="2789123" cy="185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30959" y="128284"/>
            <a:ext cx="1260475" cy="1259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75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chor="t"/>
          <a:lstStyle/>
          <a:p>
            <a:r>
              <a:rPr lang="en-US" altLang="en-US" dirty="0" smtClean="0"/>
              <a:t>Career Progression</a:t>
            </a:r>
          </a:p>
        </p:txBody>
      </p:sp>
      <p:sp>
        <p:nvSpPr>
          <p:cNvPr id="17411" name="Content Placeholder 5"/>
          <p:cNvSpPr>
            <a:spLocks noGrp="1"/>
          </p:cNvSpPr>
          <p:nvPr>
            <p:ph idx="1"/>
          </p:nvPr>
        </p:nvSpPr>
        <p:spPr>
          <a:xfrm>
            <a:off x="150812" y="1075267"/>
            <a:ext cx="9372600" cy="4114801"/>
          </a:xfrm>
        </p:spPr>
        <p:txBody>
          <a:bodyPr>
            <a:normAutofit fontScale="92500"/>
          </a:bodyPr>
          <a:lstStyle/>
          <a:p>
            <a:r>
              <a:rPr lang="en-US" dirty="0" smtClean="0"/>
              <a:t>Worked in Mission Operations for the International Space Station since 1998 </a:t>
            </a:r>
          </a:p>
          <a:p>
            <a:pPr lvl="1"/>
            <a:r>
              <a:rPr lang="en-US" dirty="0" smtClean="0"/>
              <a:t>Operations Support Officer (OSO) Flight Controller for 5 years </a:t>
            </a:r>
          </a:p>
          <a:p>
            <a:pPr lvl="1"/>
            <a:r>
              <a:rPr lang="en-US" dirty="0" smtClean="0"/>
              <a:t>TITAN Flight Controller for 3 years</a:t>
            </a:r>
          </a:p>
          <a:p>
            <a:pPr lvl="1"/>
            <a:r>
              <a:rPr lang="en-US" dirty="0" smtClean="0"/>
              <a:t>Group Lead for the ISS Mechanisms &amp; Maintenance Training Group for 2 years</a:t>
            </a:r>
          </a:p>
          <a:p>
            <a:pPr lvl="1"/>
            <a:r>
              <a:rPr lang="en-US" dirty="0" smtClean="0"/>
              <a:t>Selected in Flight Director Class of 2009, certified January 2010, call sign “Carbon Flight”</a:t>
            </a:r>
          </a:p>
          <a:p>
            <a:r>
              <a:rPr lang="en-US" dirty="0" smtClean="0"/>
              <a:t>Other</a:t>
            </a:r>
          </a:p>
          <a:p>
            <a:pPr lvl="1"/>
            <a:r>
              <a:rPr lang="en-US" dirty="0" smtClean="0"/>
              <a:t>Over 8,100 hours supporting operations from the ISS Flight Control Room since 2001</a:t>
            </a:r>
          </a:p>
          <a:p>
            <a:pPr lvl="1"/>
            <a:r>
              <a:rPr lang="en-US" dirty="0" smtClean="0"/>
              <a:t>Over 90 minutes of zero gravity experience on NASA’s reduced gravity aircraft</a:t>
            </a:r>
          </a:p>
          <a:p>
            <a:pPr lvl="1"/>
            <a:r>
              <a:rPr lang="en-US" dirty="0" smtClean="0"/>
              <a:t>Multiple SCUBA dives on the full size ISS mockups in NASA’s Neutral Buoyancy Laboratory</a:t>
            </a:r>
          </a:p>
          <a:p>
            <a:endParaRPr lang="en-US" altLang="en-US" dirty="0" smtClean="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5000" y="4389364"/>
            <a:ext cx="3504140" cy="2332301"/>
          </a:xfrm>
          <a:prstGeom prst="rect">
            <a:avLst/>
          </a:prstGeom>
        </p:spPr>
      </p:pic>
      <p:pic>
        <p:nvPicPr>
          <p:cNvPr id="15365"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4412" y="228600"/>
            <a:ext cx="2020096" cy="207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E28.jpg"/>
          <p:cNvPicPr>
            <a:picLocks noChangeAspect="1"/>
          </p:cNvPicPr>
          <p:nvPr/>
        </p:nvPicPr>
        <p:blipFill>
          <a:blip r:embed="rId5" cstate="print"/>
          <a:srcRect/>
          <a:stretch>
            <a:fillRect/>
          </a:stretch>
        </p:blipFill>
        <p:spPr>
          <a:xfrm>
            <a:off x="178700" y="5785454"/>
            <a:ext cx="648752" cy="9879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22125" y="5761984"/>
            <a:ext cx="579141" cy="10552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2" descr="http://iss.jaxa.jp/htv/mission/htv-4/images/htv4_logo.jp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755938" y="5902091"/>
            <a:ext cx="883943" cy="883943"/>
          </a:xfrm>
          <a:prstGeom prst="roundRect">
            <a:avLst>
              <a:gd name="adj" fmla="val 29148"/>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2" name="Picture 4" descr="https://upload.wikimedia.org/wikipedia/commons/b/bb/SpaceX_CRS-9_Patch.pn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2805107" y="5790560"/>
            <a:ext cx="977703" cy="97770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882509" y="5791607"/>
            <a:ext cx="1161082" cy="9829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82675" y="5769158"/>
            <a:ext cx="1230518" cy="10408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rotWithShape="1">
          <a:blip r:embed="rId11" cstate="print">
            <a:extLst>
              <a:ext uri="{28A0092B-C50C-407E-A947-70E740481C1C}">
                <a14:useLocalDpi xmlns:a14="http://schemas.microsoft.com/office/drawing/2010/main" val="0"/>
              </a:ext>
            </a:extLst>
          </a:blip>
          <a:srcRect l="8426" t="3202" r="7043" b="3943"/>
          <a:stretch/>
        </p:blipFill>
        <p:spPr>
          <a:xfrm>
            <a:off x="6602857" y="5814615"/>
            <a:ext cx="1105407" cy="9714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9441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2412" y="1637885"/>
            <a:ext cx="9144000" cy="3582230"/>
          </a:xfrm>
          <a:prstGeom prst="rect">
            <a:avLst/>
          </a:prstGeom>
          <a:effectLst>
            <a:softEdge rad="63500"/>
          </a:effectLst>
        </p:spPr>
      </p:pic>
      <p:cxnSp>
        <p:nvCxnSpPr>
          <p:cNvPr id="9" name="Straight Connector 8"/>
          <p:cNvCxnSpPr/>
          <p:nvPr/>
        </p:nvCxnSpPr>
        <p:spPr>
          <a:xfrm flipV="1">
            <a:off x="1827212" y="1981200"/>
            <a:ext cx="1066800" cy="1600200"/>
          </a:xfrm>
          <a:prstGeom prst="line">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8456612" y="1066800"/>
            <a:ext cx="38100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846512" y="1409700"/>
            <a:ext cx="4800600" cy="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1510" name="TextBox 20"/>
          <p:cNvSpPr txBox="1">
            <a:spLocks noChangeArrowheads="1"/>
          </p:cNvSpPr>
          <p:nvPr/>
        </p:nvSpPr>
        <p:spPr bwMode="auto">
          <a:xfrm>
            <a:off x="5789612" y="1077914"/>
            <a:ext cx="1106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400">
                <a:latin typeface="Corbel" panose="020B0503020204020204" pitchFamily="34" charset="0"/>
              </a:rPr>
              <a:t>Truss: 109 m</a:t>
            </a:r>
          </a:p>
        </p:txBody>
      </p:sp>
      <p:cxnSp>
        <p:nvCxnSpPr>
          <p:cNvPr id="23" name="Straight Connector 22"/>
          <p:cNvCxnSpPr/>
          <p:nvPr/>
        </p:nvCxnSpPr>
        <p:spPr>
          <a:xfrm flipH="1">
            <a:off x="2208212" y="1981200"/>
            <a:ext cx="762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1674812" y="3581400"/>
            <a:ext cx="2286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513" name="TextBox 28"/>
          <p:cNvSpPr txBox="1">
            <a:spLocks noChangeArrowheads="1"/>
          </p:cNvSpPr>
          <p:nvPr/>
        </p:nvSpPr>
        <p:spPr bwMode="auto">
          <a:xfrm>
            <a:off x="1674813" y="2405064"/>
            <a:ext cx="868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400" dirty="0">
                <a:solidFill>
                  <a:srgbClr val="00B0F0"/>
                </a:solidFill>
                <a:latin typeface="Corbel" panose="020B0503020204020204" pitchFamily="34" charset="0"/>
              </a:rPr>
              <a:t>Modules:</a:t>
            </a:r>
          </a:p>
          <a:p>
            <a:pPr algn="ctr" eaLnBrk="1" hangingPunct="1">
              <a:spcBef>
                <a:spcPct val="0"/>
              </a:spcBef>
              <a:buClrTx/>
              <a:buSzTx/>
              <a:buFontTx/>
              <a:buNone/>
            </a:pPr>
            <a:r>
              <a:rPr lang="en-US" altLang="en-US" sz="1400" dirty="0">
                <a:solidFill>
                  <a:srgbClr val="00B0F0"/>
                </a:solidFill>
                <a:latin typeface="Corbel" panose="020B0503020204020204" pitchFamily="34" charset="0"/>
              </a:rPr>
              <a:t>51 m</a:t>
            </a:r>
          </a:p>
        </p:txBody>
      </p:sp>
      <p:cxnSp>
        <p:nvCxnSpPr>
          <p:cNvPr id="30" name="Straight Connector 29"/>
          <p:cNvCxnSpPr/>
          <p:nvPr/>
        </p:nvCxnSpPr>
        <p:spPr>
          <a:xfrm flipH="1" flipV="1">
            <a:off x="9371012" y="1905000"/>
            <a:ext cx="425450" cy="685800"/>
          </a:xfrm>
          <a:prstGeom prst="line">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9063037" y="1905000"/>
            <a:ext cx="762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9682162" y="2590800"/>
            <a:ext cx="2286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517" name="TextBox 34"/>
          <p:cNvSpPr txBox="1">
            <a:spLocks noChangeArrowheads="1"/>
          </p:cNvSpPr>
          <p:nvPr/>
        </p:nvSpPr>
        <p:spPr bwMode="auto">
          <a:xfrm>
            <a:off x="9518928" y="1972123"/>
            <a:ext cx="112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400" dirty="0">
                <a:solidFill>
                  <a:srgbClr val="00B0F0"/>
                </a:solidFill>
                <a:latin typeface="Corbel" panose="020B0503020204020204" pitchFamily="34" charset="0"/>
              </a:rPr>
              <a:t>Solar </a:t>
            </a:r>
            <a:r>
              <a:rPr lang="en-US" altLang="en-US" sz="1400" dirty="0" smtClean="0">
                <a:solidFill>
                  <a:srgbClr val="00B0F0"/>
                </a:solidFill>
                <a:latin typeface="Corbel" panose="020B0503020204020204" pitchFamily="34" charset="0"/>
              </a:rPr>
              <a:t>Arrays:</a:t>
            </a:r>
            <a:endParaRPr lang="en-US" altLang="en-US" sz="1400" dirty="0">
              <a:solidFill>
                <a:srgbClr val="00B0F0"/>
              </a:solidFill>
              <a:latin typeface="Corbel" panose="020B0503020204020204" pitchFamily="34" charset="0"/>
            </a:endParaRPr>
          </a:p>
          <a:p>
            <a:pPr algn="ctr" eaLnBrk="1" hangingPunct="1">
              <a:spcBef>
                <a:spcPct val="0"/>
              </a:spcBef>
              <a:buClrTx/>
              <a:buSzTx/>
              <a:buFontTx/>
              <a:buNone/>
            </a:pPr>
            <a:r>
              <a:rPr lang="en-US" altLang="en-US" sz="1400" dirty="0">
                <a:solidFill>
                  <a:srgbClr val="00B0F0"/>
                </a:solidFill>
                <a:latin typeface="Corbel" panose="020B0503020204020204" pitchFamily="34" charset="0"/>
              </a:rPr>
              <a:t>35 m</a:t>
            </a:r>
          </a:p>
        </p:txBody>
      </p:sp>
      <p:cxnSp>
        <p:nvCxnSpPr>
          <p:cNvPr id="36" name="Straight Connector 35"/>
          <p:cNvCxnSpPr/>
          <p:nvPr/>
        </p:nvCxnSpPr>
        <p:spPr>
          <a:xfrm flipV="1">
            <a:off x="3603625" y="1077914"/>
            <a:ext cx="457200" cy="674687"/>
          </a:xfrm>
          <a:prstGeom prst="line">
            <a:avLst/>
          </a:prstGeom>
          <a:ln w="19050">
            <a:headEnd type="none"/>
            <a:tailEnd type="none"/>
          </a:ln>
        </p:spPr>
        <p:style>
          <a:lnRef idx="1">
            <a:schemeClr val="accent1"/>
          </a:lnRef>
          <a:fillRef idx="0">
            <a:schemeClr val="accent1"/>
          </a:fillRef>
          <a:effectRef idx="0">
            <a:schemeClr val="accent1"/>
          </a:effectRef>
          <a:fontRef idx="minor">
            <a:schemeClr val="tx1"/>
          </a:fontRef>
        </p:style>
      </p:cxnSp>
      <p:sp>
        <p:nvSpPr>
          <p:cNvPr id="21519" name="TextBox 37"/>
          <p:cNvSpPr txBox="1">
            <a:spLocks noChangeArrowheads="1"/>
          </p:cNvSpPr>
          <p:nvPr/>
        </p:nvSpPr>
        <p:spPr bwMode="auto">
          <a:xfrm>
            <a:off x="1911350" y="5410201"/>
            <a:ext cx="4292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b="1">
                <a:latin typeface="Corbel" panose="020B0503020204020204" pitchFamily="34" charset="0"/>
              </a:rPr>
              <a:t>Mass</a:t>
            </a:r>
            <a:r>
              <a:rPr lang="en-US" altLang="en-US" sz="1800">
                <a:latin typeface="Corbel" panose="020B0503020204020204" pitchFamily="34" charset="0"/>
              </a:rPr>
              <a:t>: 420,000 kg</a:t>
            </a:r>
          </a:p>
          <a:p>
            <a:pPr eaLnBrk="1" hangingPunct="1">
              <a:spcBef>
                <a:spcPct val="0"/>
              </a:spcBef>
              <a:buClrTx/>
              <a:buSzTx/>
              <a:buFontTx/>
              <a:buNone/>
            </a:pPr>
            <a:r>
              <a:rPr lang="en-US" altLang="en-US" sz="1800" b="1">
                <a:latin typeface="Corbel" panose="020B0503020204020204" pitchFamily="34" charset="0"/>
              </a:rPr>
              <a:t>Habitable Volume</a:t>
            </a:r>
            <a:r>
              <a:rPr lang="en-US" altLang="en-US" sz="1800">
                <a:latin typeface="Corbel" panose="020B0503020204020204" pitchFamily="34" charset="0"/>
              </a:rPr>
              <a:t>: 388 m</a:t>
            </a:r>
            <a:r>
              <a:rPr lang="en-US" altLang="en-US" sz="1800" baseline="30000">
                <a:latin typeface="Corbel" panose="020B0503020204020204" pitchFamily="34" charset="0"/>
              </a:rPr>
              <a:t>3</a:t>
            </a:r>
          </a:p>
          <a:p>
            <a:pPr eaLnBrk="1" hangingPunct="1">
              <a:spcBef>
                <a:spcPct val="0"/>
              </a:spcBef>
              <a:buClrTx/>
              <a:buSzTx/>
              <a:buFontTx/>
              <a:buNone/>
            </a:pPr>
            <a:r>
              <a:rPr lang="en-US" altLang="en-US" sz="1800" b="1">
                <a:latin typeface="Corbel" panose="020B0503020204020204" pitchFamily="34" charset="0"/>
              </a:rPr>
              <a:t>Solar Power Generation Capability</a:t>
            </a:r>
            <a:r>
              <a:rPr lang="en-US" altLang="en-US" sz="1800">
                <a:latin typeface="Corbel" panose="020B0503020204020204" pitchFamily="34" charset="0"/>
              </a:rPr>
              <a:t>: 84 kW</a:t>
            </a:r>
          </a:p>
        </p:txBody>
      </p:sp>
      <p:sp>
        <p:nvSpPr>
          <p:cNvPr id="21520" name="Title 1"/>
          <p:cNvSpPr txBox="1">
            <a:spLocks/>
          </p:cNvSpPr>
          <p:nvPr/>
        </p:nvSpPr>
        <p:spPr bwMode="auto">
          <a:xfrm>
            <a:off x="1979612" y="155575"/>
            <a:ext cx="8229600"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2800" b="1">
                <a:latin typeface="Corbel" panose="020B0503020204020204" pitchFamily="34" charset="0"/>
              </a:rPr>
              <a:t>Earth’s Only Microgravity Research Laboratory</a:t>
            </a:r>
          </a:p>
        </p:txBody>
      </p:sp>
      <p:sp>
        <p:nvSpPr>
          <p:cNvPr id="21521" name="TextBox 39"/>
          <p:cNvSpPr txBox="1">
            <a:spLocks noChangeArrowheads="1"/>
          </p:cNvSpPr>
          <p:nvPr/>
        </p:nvSpPr>
        <p:spPr bwMode="auto">
          <a:xfrm>
            <a:off x="6188076" y="5334000"/>
            <a:ext cx="4325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b="1">
                <a:latin typeface="Corbel" panose="020B0503020204020204" pitchFamily="34" charset="0"/>
              </a:rPr>
              <a:t>Altitude</a:t>
            </a:r>
            <a:r>
              <a:rPr lang="en-US" altLang="en-US" sz="1800">
                <a:latin typeface="Corbel" panose="020B0503020204020204" pitchFamily="34" charset="0"/>
              </a:rPr>
              <a:t>: 365 km </a:t>
            </a:r>
          </a:p>
          <a:p>
            <a:pPr eaLnBrk="1" hangingPunct="1">
              <a:spcBef>
                <a:spcPct val="0"/>
              </a:spcBef>
              <a:buClrTx/>
              <a:buSzTx/>
              <a:buFontTx/>
              <a:buNone/>
            </a:pPr>
            <a:r>
              <a:rPr lang="en-US" altLang="en-US" sz="1800" b="1">
                <a:latin typeface="Corbel" panose="020B0503020204020204" pitchFamily="34" charset="0"/>
              </a:rPr>
              <a:t>Orbital Speed</a:t>
            </a:r>
            <a:r>
              <a:rPr lang="en-US" altLang="en-US" sz="1800">
                <a:latin typeface="Corbel" panose="020B0503020204020204" pitchFamily="34" charset="0"/>
              </a:rPr>
              <a:t>: 28,000 kph (7.8 km/sec)</a:t>
            </a:r>
          </a:p>
          <a:p>
            <a:pPr eaLnBrk="1" hangingPunct="1">
              <a:spcBef>
                <a:spcPct val="0"/>
              </a:spcBef>
              <a:buClrTx/>
              <a:buSzTx/>
              <a:buFontTx/>
              <a:buNone/>
            </a:pPr>
            <a:r>
              <a:rPr lang="en-US" altLang="en-US" sz="1800" b="1">
                <a:latin typeface="Corbel" panose="020B0503020204020204" pitchFamily="34" charset="0"/>
              </a:rPr>
              <a:t>Orbital Period</a:t>
            </a:r>
            <a:r>
              <a:rPr lang="en-US" altLang="en-US" sz="1800">
                <a:latin typeface="Corbel" panose="020B0503020204020204" pitchFamily="34" charset="0"/>
              </a:rPr>
              <a:t>: 90 minutes (16 sunrises/sunsets per day)</a:t>
            </a:r>
          </a:p>
        </p:txBody>
      </p:sp>
    </p:spTree>
    <p:extLst>
      <p:ext uri="{BB962C8B-B14F-4D97-AF65-F5344CB8AC3E}">
        <p14:creationId xmlns:p14="http://schemas.microsoft.com/office/powerpoint/2010/main" val="301677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lc="http://schemas.openxmlformats.org/drawingml/2006/lockedCanvas" xmlns:a16="http://schemas.microsoft.com/office/drawing/2014/main" xmlns="" id="{51C20CED-DD8B-9445-B58A-726BFD9A7B08}"/>
              </a:ext>
            </a:extLst>
          </p:cNvPr>
          <p:cNvPicPr>
            <a:picLocks noChangeAspect="1"/>
          </p:cNvPicPr>
          <p:nvPr/>
        </p:nvPicPr>
        <p:blipFill rotWithShape="1">
          <a:blip r:embed="rId2"/>
          <a:srcRect l="28867" b="10317"/>
          <a:stretch/>
        </p:blipFill>
        <p:spPr>
          <a:xfrm>
            <a:off x="45152" y="0"/>
            <a:ext cx="8165433" cy="6858000"/>
          </a:xfrm>
          <a:prstGeom prst="rect">
            <a:avLst/>
          </a:prstGeom>
        </p:spPr>
      </p:pic>
      <p:sp>
        <p:nvSpPr>
          <p:cNvPr id="4" name="Title 2">
            <a:extLst>
              <a:ext uri="{FF2B5EF4-FFF2-40B4-BE49-F238E27FC236}">
                <a16:creationId xmlns:lc="http://schemas.openxmlformats.org/drawingml/2006/lockedCanvas" xmlns:a16="http://schemas.microsoft.com/office/drawing/2014/main" xmlns="" id="{5E397BA5-5D6E-0840-B006-B18701F12565}"/>
              </a:ext>
            </a:extLst>
          </p:cNvPr>
          <p:cNvSpPr>
            <a:spLocks noGrp="1"/>
          </p:cNvSpPr>
          <p:nvPr/>
        </p:nvSpPr>
        <p:spPr>
          <a:xfrm>
            <a:off x="5692805" y="912348"/>
            <a:ext cx="6385424" cy="1203406"/>
          </a:xfrm>
          <a:prstGeom prst="rect">
            <a:avLst/>
          </a:prstGeom>
          <a:noFill/>
        </p:spPr>
        <p:txBody>
          <a:bodyPr vert="horz" lIns="91440" tIns="45720" rIns="91440" bIns="45720" rtlCol="0" anchor="ctr">
            <a:spAutoFit/>
          </a:bodyPr>
          <a:lstStyle>
            <a:lvl1pPr algn="r" defTabSz="914400" rtl="0" eaLnBrk="1" latinLnBrk="0" hangingPunct="1">
              <a:lnSpc>
                <a:spcPct val="90000"/>
              </a:lnSpc>
              <a:spcBef>
                <a:spcPct val="0"/>
              </a:spcBef>
              <a:buNone/>
              <a:defRPr sz="4000" b="0" kern="1200">
                <a:solidFill>
                  <a:srgbClr val="65CBF9"/>
                </a:solidFill>
                <a:latin typeface="Helvetica" pitchFamily="2" charset="0"/>
                <a:ea typeface="+mj-ea"/>
                <a:cs typeface="Arial" panose="020B0604020202020204" pitchFamily="34" charset="0"/>
              </a:defRPr>
            </a:lvl1pPr>
          </a:lstStyle>
          <a:p>
            <a:pPr algn="l"/>
            <a:r>
              <a:rPr lang="en-US" dirty="0"/>
              <a:t>The </a:t>
            </a:r>
            <a:r>
              <a:rPr lang="en-US" b="1" dirty="0"/>
              <a:t>Mission</a:t>
            </a:r>
            <a:r>
              <a:rPr lang="en-US" dirty="0"/>
              <a:t> of the International Space Station</a:t>
            </a:r>
          </a:p>
        </p:txBody>
      </p:sp>
      <p:sp>
        <p:nvSpPr>
          <p:cNvPr id="5" name="Content Placeholder 2">
            <a:extLst>
              <a:ext uri="{FF2B5EF4-FFF2-40B4-BE49-F238E27FC236}">
                <a16:creationId xmlns:lc="http://schemas.openxmlformats.org/drawingml/2006/lockedCanvas" xmlns:a16="http://schemas.microsoft.com/office/drawing/2014/main" xmlns="" id="{038DA14E-EDE4-2C4C-9AEC-F7279A9AC296}"/>
              </a:ext>
            </a:extLst>
          </p:cNvPr>
          <p:cNvSpPr>
            <a:spLocks noGrp="1"/>
          </p:cNvSpPr>
          <p:nvPr/>
        </p:nvSpPr>
        <p:spPr>
          <a:xfrm>
            <a:off x="6227652" y="2296729"/>
            <a:ext cx="5850577" cy="400050"/>
          </a:xfrm>
          <a:prstGeom prst="rect">
            <a:avLst/>
          </a:prstGeom>
        </p:spPr>
        <p:txBody>
          <a:bodyPr vert="horz" lIns="91440" tIns="45720" rIns="91440" bIns="45720" rtlCol="0">
            <a:noAutofit/>
          </a:bodyPr>
          <a:lstStyle>
            <a:lvl1pPr marL="0" indent="0" algn="r"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spcBef>
                <a:spcPts val="0"/>
              </a:spcBef>
              <a:spcAft>
                <a:spcPts val="1200"/>
              </a:spcAft>
              <a:buFont typeface="+mj-lt"/>
              <a:buAutoNum type="arabicPeriod"/>
            </a:pPr>
            <a:r>
              <a:rPr lang="en-US" sz="2200" dirty="0">
                <a:solidFill>
                  <a:schemeClr val="tx1"/>
                </a:solidFill>
                <a:latin typeface="Helvetica" pitchFamily="2" charset="0"/>
              </a:rPr>
              <a:t>Basis for international and commercial human exploration partnerships</a:t>
            </a:r>
          </a:p>
          <a:p>
            <a:pPr marL="457200" indent="-457200" algn="l">
              <a:spcBef>
                <a:spcPts val="0"/>
              </a:spcBef>
              <a:spcAft>
                <a:spcPts val="1200"/>
              </a:spcAft>
              <a:buFont typeface="+mj-lt"/>
              <a:buAutoNum type="arabicPeriod"/>
            </a:pPr>
            <a:r>
              <a:rPr lang="en-US" sz="2200" dirty="0">
                <a:solidFill>
                  <a:schemeClr val="tx1"/>
                </a:solidFill>
              </a:rPr>
              <a:t>Enable long duration human spaceflight beyond Low-Earth Orbit (LEO)</a:t>
            </a:r>
          </a:p>
          <a:p>
            <a:pPr marL="457200" indent="-457200" algn="l">
              <a:spcBef>
                <a:spcPts val="0"/>
              </a:spcBef>
              <a:spcAft>
                <a:spcPts val="1200"/>
              </a:spcAft>
              <a:buFont typeface="+mj-lt"/>
              <a:buAutoNum type="arabicPeriod"/>
            </a:pPr>
            <a:r>
              <a:rPr lang="en-US" sz="2200" dirty="0">
                <a:solidFill>
                  <a:schemeClr val="tx1"/>
                </a:solidFill>
              </a:rPr>
              <a:t>Returning benefits to humanity through basic and applied research</a:t>
            </a:r>
          </a:p>
          <a:p>
            <a:pPr marL="457200" indent="-457200" algn="l">
              <a:spcBef>
                <a:spcPts val="0"/>
              </a:spcBef>
              <a:spcAft>
                <a:spcPts val="1200"/>
              </a:spcAft>
              <a:buFont typeface="+mj-lt"/>
              <a:buAutoNum type="arabicPeriod"/>
            </a:pPr>
            <a:r>
              <a:rPr lang="en-US" sz="2200" dirty="0">
                <a:solidFill>
                  <a:schemeClr val="tx1"/>
                </a:solidFill>
              </a:rPr>
              <a:t>Enabling the development of a commercial market in LEO</a:t>
            </a:r>
          </a:p>
        </p:txBody>
      </p:sp>
    </p:spTree>
    <p:extLst>
      <p:ext uri="{BB962C8B-B14F-4D97-AF65-F5344CB8AC3E}">
        <p14:creationId xmlns:p14="http://schemas.microsoft.com/office/powerpoint/2010/main" val="294095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lc="http://schemas.openxmlformats.org/drawingml/2006/lockedCanvas" xmlns:a16="http://schemas.microsoft.com/office/drawing/2014/main" xmlns="" id="{DD2FA65D-E37C-414B-89E1-D7D9E1EC7B33}"/>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471819" y="1321937"/>
            <a:ext cx="1950338" cy="2141520"/>
          </a:xfrm>
          <a:prstGeom prst="rect">
            <a:avLst/>
          </a:prstGeom>
        </p:spPr>
      </p:pic>
      <p:grpSp>
        <p:nvGrpSpPr>
          <p:cNvPr id="4" name="Group 3">
            <a:extLst>
              <a:ext uri="{FF2B5EF4-FFF2-40B4-BE49-F238E27FC236}">
                <a16:creationId xmlns:lc="http://schemas.openxmlformats.org/drawingml/2006/lockedCanvas" xmlns:a16="http://schemas.microsoft.com/office/drawing/2014/main" xmlns="" id="{163ADA61-6EE1-4444-92FB-A8EEA961D3B4}"/>
              </a:ext>
            </a:extLst>
          </p:cNvPr>
          <p:cNvGrpSpPr/>
          <p:nvPr/>
        </p:nvGrpSpPr>
        <p:grpSpPr>
          <a:xfrm>
            <a:off x="4069727" y="4293067"/>
            <a:ext cx="2986142" cy="2004450"/>
            <a:chOff x="5050841" y="4481620"/>
            <a:chExt cx="2986142" cy="2004450"/>
          </a:xfrm>
        </p:grpSpPr>
        <p:pic>
          <p:nvPicPr>
            <p:cNvPr id="22" name="Picture 21">
              <a:extLst>
                <a:ext uri="{FF2B5EF4-FFF2-40B4-BE49-F238E27FC236}">
                  <a16:creationId xmlns:lc="http://schemas.openxmlformats.org/drawingml/2006/lockedCanvas" xmlns:a16="http://schemas.microsoft.com/office/drawing/2014/main" xmlns="" id="{C17243C9-C8CE-D14A-AFDA-A01012CBC51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679646" y="4481620"/>
              <a:ext cx="2357337" cy="1847262"/>
            </a:xfrm>
            <a:prstGeom prst="rect">
              <a:avLst/>
            </a:prstGeom>
          </p:spPr>
        </p:pic>
        <p:pic>
          <p:nvPicPr>
            <p:cNvPr id="23" name="Picture 22">
              <a:extLst>
                <a:ext uri="{FF2B5EF4-FFF2-40B4-BE49-F238E27FC236}">
                  <a16:creationId xmlns:lc="http://schemas.openxmlformats.org/drawingml/2006/lockedCanvas" xmlns:a16="http://schemas.microsoft.com/office/drawing/2014/main" xmlns="" id="{0B54172D-5424-8E45-9B62-F04A7CDAD4E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50841" y="4752413"/>
              <a:ext cx="1047058" cy="1576469"/>
            </a:xfrm>
            <a:prstGeom prst="rect">
              <a:avLst/>
            </a:prstGeom>
          </p:spPr>
        </p:pic>
        <p:sp>
          <p:nvSpPr>
            <p:cNvPr id="24" name="Content Placeholder 5">
              <a:extLst>
                <a:ext uri="{FF2B5EF4-FFF2-40B4-BE49-F238E27FC236}">
                  <a16:creationId xmlns:lc="http://schemas.openxmlformats.org/drawingml/2006/lockedCanvas" xmlns:a16="http://schemas.microsoft.com/office/drawing/2014/main" xmlns="" id="{754472D2-7570-8747-AEB0-C58511E69893}"/>
                </a:ext>
              </a:extLst>
            </p:cNvPr>
            <p:cNvSpPr txBox="1">
              <a:spLocks/>
            </p:cNvSpPr>
            <p:nvPr/>
          </p:nvSpPr>
          <p:spPr>
            <a:xfrm>
              <a:off x="5864736" y="6178293"/>
              <a:ext cx="1534135"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Genetic Analysis</a:t>
              </a:r>
            </a:p>
          </p:txBody>
        </p:sp>
      </p:grpSp>
      <p:grpSp>
        <p:nvGrpSpPr>
          <p:cNvPr id="5" name="Group 4">
            <a:extLst>
              <a:ext uri="{FF2B5EF4-FFF2-40B4-BE49-F238E27FC236}">
                <a16:creationId xmlns:lc="http://schemas.openxmlformats.org/drawingml/2006/lockedCanvas" xmlns:a16="http://schemas.microsoft.com/office/drawing/2014/main" xmlns="" id="{E691A682-75E4-C046-8177-827BC74473B1}"/>
              </a:ext>
            </a:extLst>
          </p:cNvPr>
          <p:cNvGrpSpPr/>
          <p:nvPr/>
        </p:nvGrpSpPr>
        <p:grpSpPr>
          <a:xfrm>
            <a:off x="266942" y="3915351"/>
            <a:ext cx="3002893" cy="2401788"/>
            <a:chOff x="8815787" y="4076698"/>
            <a:chExt cx="3002893" cy="2401788"/>
          </a:xfrm>
        </p:grpSpPr>
        <p:pic>
          <p:nvPicPr>
            <p:cNvPr id="19" name="Picture 18">
              <a:extLst>
                <a:ext uri="{FF2B5EF4-FFF2-40B4-BE49-F238E27FC236}">
                  <a16:creationId xmlns:lc="http://schemas.openxmlformats.org/drawingml/2006/lockedCanvas" xmlns:a16="http://schemas.microsoft.com/office/drawing/2014/main" xmlns="" id="{E119C7F9-0868-6B4E-BA08-469C6DFAB10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0048114" y="4076698"/>
              <a:ext cx="1770566" cy="2244600"/>
            </a:xfrm>
            <a:prstGeom prst="rect">
              <a:avLst/>
            </a:prstGeom>
          </p:spPr>
        </p:pic>
        <p:pic>
          <p:nvPicPr>
            <p:cNvPr id="20" name="Picture 19">
              <a:extLst>
                <a:ext uri="{FF2B5EF4-FFF2-40B4-BE49-F238E27FC236}">
                  <a16:creationId xmlns:lc="http://schemas.openxmlformats.org/drawingml/2006/lockedCanvas" xmlns:a16="http://schemas.microsoft.com/office/drawing/2014/main" xmlns="" id="{64D557C8-7502-2843-AC47-6ADB06D047CF}"/>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flipH="1">
              <a:off x="8815787" y="4642221"/>
              <a:ext cx="1375932" cy="1679077"/>
            </a:xfrm>
            <a:prstGeom prst="rect">
              <a:avLst/>
            </a:prstGeom>
          </p:spPr>
        </p:pic>
        <p:sp>
          <p:nvSpPr>
            <p:cNvPr id="21" name="TextBox 10">
              <a:extLst>
                <a:ext uri="{FF2B5EF4-FFF2-40B4-BE49-F238E27FC236}">
                  <a16:creationId xmlns:lc="http://schemas.openxmlformats.org/drawingml/2006/lockedCanvas" xmlns:a16="http://schemas.microsoft.com/office/drawing/2014/main" xmlns="" id="{0C82E538-A335-5F46-975D-56BA85CC068B}"/>
                </a:ext>
              </a:extLst>
            </p:cNvPr>
            <p:cNvSpPr txBox="1"/>
            <p:nvPr/>
          </p:nvSpPr>
          <p:spPr>
            <a:xfrm>
              <a:off x="9699733" y="6170709"/>
              <a:ext cx="1233664"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Helvetica" pitchFamily="2" charset="0"/>
                </a:rPr>
                <a:t>Microscopes</a:t>
              </a:r>
            </a:p>
          </p:txBody>
        </p:sp>
      </p:grpSp>
      <p:pic>
        <p:nvPicPr>
          <p:cNvPr id="6" name="Picture 5">
            <a:extLst>
              <a:ext uri="{FF2B5EF4-FFF2-40B4-BE49-F238E27FC236}">
                <a16:creationId xmlns:lc="http://schemas.openxmlformats.org/drawingml/2006/lockedCanvas" xmlns:a16="http://schemas.microsoft.com/office/drawing/2014/main" xmlns="" id="{2F014DB2-DFCD-AA4B-81FC-84DDC6ED8456}"/>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282315" y="1710857"/>
            <a:ext cx="1355039" cy="1752600"/>
          </a:xfrm>
          <a:prstGeom prst="rect">
            <a:avLst/>
          </a:prstGeom>
        </p:spPr>
      </p:pic>
      <p:sp>
        <p:nvSpPr>
          <p:cNvPr id="7" name="Rectangle 6">
            <a:extLst>
              <a:ext uri="{FF2B5EF4-FFF2-40B4-BE49-F238E27FC236}">
                <a16:creationId xmlns:lc="http://schemas.openxmlformats.org/drawingml/2006/lockedCanvas" xmlns:a16="http://schemas.microsoft.com/office/drawing/2014/main" xmlns="" id="{6E0078BA-D048-0D47-BB3B-B4CF8C630E40}"/>
              </a:ext>
            </a:extLst>
          </p:cNvPr>
          <p:cNvSpPr/>
          <p:nvPr/>
        </p:nvSpPr>
        <p:spPr>
          <a:xfrm>
            <a:off x="1333727" y="3309568"/>
            <a:ext cx="889987"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latin typeface="Helvetica" pitchFamily="2" charset="0"/>
              </a:rPr>
              <a:t>Freezers</a:t>
            </a:r>
          </a:p>
        </p:txBody>
      </p:sp>
      <p:pic>
        <p:nvPicPr>
          <p:cNvPr id="8" name="Picture 7">
            <a:extLst>
              <a:ext uri="{FF2B5EF4-FFF2-40B4-BE49-F238E27FC236}">
                <a16:creationId xmlns:lc="http://schemas.openxmlformats.org/drawingml/2006/lockedCanvas" xmlns:a16="http://schemas.microsoft.com/office/drawing/2014/main" xmlns="" id="{75877F7F-40B9-A149-A878-3AF773C85490}"/>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1" b="2420"/>
          <a:stretch/>
        </p:blipFill>
        <p:spPr>
          <a:xfrm>
            <a:off x="10079176" y="848092"/>
            <a:ext cx="1635784" cy="2615366"/>
          </a:xfrm>
          <a:prstGeom prst="rect">
            <a:avLst/>
          </a:prstGeom>
        </p:spPr>
      </p:pic>
      <p:pic>
        <p:nvPicPr>
          <p:cNvPr id="9" name="Picture 8">
            <a:extLst>
              <a:ext uri="{FF2B5EF4-FFF2-40B4-BE49-F238E27FC236}">
                <a16:creationId xmlns:lc="http://schemas.openxmlformats.org/drawingml/2006/lockedCanvas" xmlns:a16="http://schemas.microsoft.com/office/drawing/2014/main" xmlns="" id="{35838706-5B7D-C048-BAC5-C94FC7D8254B}"/>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flipH="1">
            <a:off x="9163924" y="1614604"/>
            <a:ext cx="1262205" cy="1848854"/>
          </a:xfrm>
          <a:prstGeom prst="rect">
            <a:avLst/>
          </a:prstGeom>
        </p:spPr>
      </p:pic>
      <p:sp>
        <p:nvSpPr>
          <p:cNvPr id="10" name="Content Placeholder 5">
            <a:extLst>
              <a:ext uri="{FF2B5EF4-FFF2-40B4-BE49-F238E27FC236}">
                <a16:creationId xmlns:lc="http://schemas.openxmlformats.org/drawingml/2006/lockedCanvas" xmlns:a16="http://schemas.microsoft.com/office/drawing/2014/main" xmlns="" id="{F7CB40ED-F6DF-F44A-BDF5-B33FA5566831}"/>
              </a:ext>
            </a:extLst>
          </p:cNvPr>
          <p:cNvSpPr txBox="1">
            <a:spLocks/>
          </p:cNvSpPr>
          <p:nvPr/>
        </p:nvSpPr>
        <p:spPr>
          <a:xfrm>
            <a:off x="9600139" y="3309568"/>
            <a:ext cx="1651980"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Human Research</a:t>
            </a:r>
          </a:p>
        </p:txBody>
      </p:sp>
      <p:pic>
        <p:nvPicPr>
          <p:cNvPr id="11" name="Picture 10">
            <a:extLst>
              <a:ext uri="{FF2B5EF4-FFF2-40B4-BE49-F238E27FC236}">
                <a16:creationId xmlns:lc="http://schemas.openxmlformats.org/drawingml/2006/lockedCanvas" xmlns:a16="http://schemas.microsoft.com/office/drawing/2014/main" xmlns="" id="{93B447A1-9716-BE46-9E54-3E8339FDA711}"/>
              </a:ext>
            </a:extLst>
          </p:cNvPr>
          <p:cNvPicPr>
            <a:picLocks noChangeAspect="1"/>
          </p:cNvPicPr>
          <p:nvPr/>
        </p:nvPicPr>
        <p:blipFill>
          <a:blip r:embed="rId10"/>
          <a:stretch>
            <a:fillRect/>
          </a:stretch>
        </p:blipFill>
        <p:spPr>
          <a:xfrm>
            <a:off x="5434948" y="1771857"/>
            <a:ext cx="2541371" cy="1691600"/>
          </a:xfrm>
          <a:prstGeom prst="rect">
            <a:avLst/>
          </a:prstGeom>
        </p:spPr>
      </p:pic>
      <p:pic>
        <p:nvPicPr>
          <p:cNvPr id="12" name="Picture 11">
            <a:extLst>
              <a:ext uri="{FF2B5EF4-FFF2-40B4-BE49-F238E27FC236}">
                <a16:creationId xmlns:lc="http://schemas.openxmlformats.org/drawingml/2006/lockedCanvas" xmlns:a16="http://schemas.microsoft.com/office/drawing/2014/main" xmlns="" id="{3607013A-2EE7-894B-B5AF-58618B6EBBBA}"/>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4453925" y="2171872"/>
            <a:ext cx="1446241" cy="1291585"/>
          </a:xfrm>
          <a:prstGeom prst="rect">
            <a:avLst/>
          </a:prstGeom>
        </p:spPr>
      </p:pic>
      <p:sp>
        <p:nvSpPr>
          <p:cNvPr id="13" name="Rectangle 12">
            <a:extLst>
              <a:ext uri="{FF2B5EF4-FFF2-40B4-BE49-F238E27FC236}">
                <a16:creationId xmlns:lc="http://schemas.openxmlformats.org/drawingml/2006/lockedCanvas" xmlns:a16="http://schemas.microsoft.com/office/drawing/2014/main" xmlns="" id="{BE888456-BEF1-024A-ADB6-9063064D66F5}"/>
              </a:ext>
            </a:extLst>
          </p:cNvPr>
          <p:cNvSpPr/>
          <p:nvPr/>
        </p:nvSpPr>
        <p:spPr>
          <a:xfrm>
            <a:off x="5704394" y="3309568"/>
            <a:ext cx="1019831"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latin typeface="Helvetica" pitchFamily="2" charset="0"/>
              </a:rPr>
              <a:t>Incubators</a:t>
            </a:r>
          </a:p>
        </p:txBody>
      </p:sp>
      <p:grpSp>
        <p:nvGrpSpPr>
          <p:cNvPr id="14" name="Group 13">
            <a:extLst>
              <a:ext uri="{FF2B5EF4-FFF2-40B4-BE49-F238E27FC236}">
                <a16:creationId xmlns:lc="http://schemas.openxmlformats.org/drawingml/2006/lockedCanvas" xmlns:a16="http://schemas.microsoft.com/office/drawing/2014/main" xmlns="" id="{2DFB285E-3C98-8647-ADEC-06B570881C45}"/>
              </a:ext>
            </a:extLst>
          </p:cNvPr>
          <p:cNvGrpSpPr/>
          <p:nvPr/>
        </p:nvGrpSpPr>
        <p:grpSpPr>
          <a:xfrm>
            <a:off x="7855762" y="4293067"/>
            <a:ext cx="3859198" cy="2024072"/>
            <a:chOff x="397546" y="4454414"/>
            <a:chExt cx="3859198" cy="2024072"/>
          </a:xfrm>
        </p:grpSpPr>
        <p:pic>
          <p:nvPicPr>
            <p:cNvPr id="16" name="Picture 15">
              <a:extLst>
                <a:ext uri="{FF2B5EF4-FFF2-40B4-BE49-F238E27FC236}">
                  <a16:creationId xmlns:lc="http://schemas.openxmlformats.org/drawingml/2006/lockedCanvas" xmlns:a16="http://schemas.microsoft.com/office/drawing/2014/main" xmlns="" id="{9461F64A-D373-7F42-8333-B94BE33A345F}"/>
                </a:ext>
              </a:extLst>
            </p:cNvPr>
            <p:cNvPicPr>
              <a:picLocks noChangeAspect="1"/>
            </p:cNvPicPr>
            <p:nvPr/>
          </p:nvPicPr>
          <p:blipFill>
            <a:blip r:embed="rId12"/>
            <a:stretch>
              <a:fillRect/>
            </a:stretch>
          </p:blipFill>
          <p:spPr>
            <a:xfrm>
              <a:off x="1447237" y="4454414"/>
              <a:ext cx="2809507" cy="1874468"/>
            </a:xfrm>
            <a:prstGeom prst="rect">
              <a:avLst/>
            </a:prstGeom>
          </p:spPr>
        </p:pic>
        <p:pic>
          <p:nvPicPr>
            <p:cNvPr id="17" name="Picture 16">
              <a:extLst>
                <a:ext uri="{FF2B5EF4-FFF2-40B4-BE49-F238E27FC236}">
                  <a16:creationId xmlns:lc="http://schemas.openxmlformats.org/drawingml/2006/lockedCanvas" xmlns:a16="http://schemas.microsoft.com/office/drawing/2014/main" xmlns="" id="{074F1E69-7A9B-A74A-AABD-D4C594C14DDF}"/>
                </a:ext>
              </a:extLst>
            </p:cNvPr>
            <p:cNvPicPr>
              <a:picLocks noChangeAspect="1"/>
            </p:cNvPicPr>
            <p:nvPr/>
          </p:nvPicPr>
          <p:blipFill rotWithShape="1">
            <a:blip r:embed="rId13"/>
            <a:srcRect l="27121" r="2546"/>
            <a:stretch/>
          </p:blipFill>
          <p:spPr>
            <a:xfrm>
              <a:off x="397546" y="5059951"/>
              <a:ext cx="1334203" cy="1264647"/>
            </a:xfrm>
            <a:prstGeom prst="rect">
              <a:avLst/>
            </a:prstGeom>
          </p:spPr>
        </p:pic>
        <p:sp>
          <p:nvSpPr>
            <p:cNvPr id="18" name="Rectangle 17">
              <a:extLst>
                <a:ext uri="{FF2B5EF4-FFF2-40B4-BE49-F238E27FC236}">
                  <a16:creationId xmlns:lc="http://schemas.openxmlformats.org/drawingml/2006/lockedCanvas" xmlns:a16="http://schemas.microsoft.com/office/drawing/2014/main" xmlns="" id="{D667DF9E-B0CA-734D-8E09-670B37541579}"/>
                </a:ext>
              </a:extLst>
            </p:cNvPr>
            <p:cNvSpPr/>
            <p:nvPr/>
          </p:nvSpPr>
          <p:spPr>
            <a:xfrm>
              <a:off x="1374317" y="6170709"/>
              <a:ext cx="1587293" cy="307777"/>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latin typeface="Helvetica" pitchFamily="2" charset="0"/>
                </a:rPr>
                <a:t>Model Organisms</a:t>
              </a:r>
            </a:p>
          </p:txBody>
        </p:sp>
      </p:grpSp>
      <p:sp>
        <p:nvSpPr>
          <p:cNvPr id="15" name="TextBox 23">
            <a:extLst>
              <a:ext uri="{FF2B5EF4-FFF2-40B4-BE49-F238E27FC236}">
                <a16:creationId xmlns:lc="http://schemas.openxmlformats.org/drawingml/2006/lockedCanvas" xmlns:a16="http://schemas.microsoft.com/office/drawing/2014/main" xmlns="" id="{71B712B2-0E86-1E4C-8A21-25DE64791985}"/>
              </a:ext>
            </a:extLst>
          </p:cNvPr>
          <p:cNvSpPr txBox="1"/>
          <p:nvPr/>
        </p:nvSpPr>
        <p:spPr>
          <a:xfrm>
            <a:off x="205538" y="297872"/>
            <a:ext cx="9356167" cy="705129"/>
          </a:xfrm>
          <a:prstGeom prst="rect">
            <a:avLst/>
          </a:prstGeom>
        </p:spPr>
        <p:txBody>
          <a:bodyPr vert="horz"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400" dirty="0"/>
              <a:t>A Lab Like on Earth, Unlike Earth</a:t>
            </a:r>
          </a:p>
        </p:txBody>
      </p:sp>
    </p:spTree>
    <p:extLst>
      <p:ext uri="{BB962C8B-B14F-4D97-AF65-F5344CB8AC3E}">
        <p14:creationId xmlns:p14="http://schemas.microsoft.com/office/powerpoint/2010/main" val="413463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lc="http://schemas.openxmlformats.org/drawingml/2006/lockedCanvas" xmlns:a16="http://schemas.microsoft.com/office/drawing/2014/main" xmlns="" id="{60E83A0B-3B83-3A4B-8F18-0AA553FDD70D}"/>
              </a:ext>
            </a:extLst>
          </p:cNvPr>
          <p:cNvPicPr>
            <a:picLocks noChangeAspect="1"/>
          </p:cNvPicPr>
          <p:nvPr/>
        </p:nvPicPr>
        <p:blipFill>
          <a:blip r:embed="rId2"/>
          <a:stretch>
            <a:fillRect/>
          </a:stretch>
        </p:blipFill>
        <p:spPr>
          <a:xfrm>
            <a:off x="145339" y="386861"/>
            <a:ext cx="11898146" cy="6084277"/>
          </a:xfrm>
          <a:prstGeom prst="rect">
            <a:avLst/>
          </a:prstGeom>
        </p:spPr>
      </p:pic>
    </p:spTree>
    <p:extLst>
      <p:ext uri="{BB962C8B-B14F-4D97-AF65-F5344CB8AC3E}">
        <p14:creationId xmlns:p14="http://schemas.microsoft.com/office/powerpoint/2010/main" val="177285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6" descr="Building30sm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22612" y="2098675"/>
            <a:ext cx="407828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7"/>
          <p:cNvSpPr txBox="1">
            <a:spLocks noChangeArrowheads="1"/>
          </p:cNvSpPr>
          <p:nvPr/>
        </p:nvSpPr>
        <p:spPr bwMode="auto">
          <a:xfrm>
            <a:off x="3579813" y="1717675"/>
            <a:ext cx="3332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latin typeface="Corbel" panose="020B0503020204020204" pitchFamily="34" charset="0"/>
              </a:rPr>
              <a:t>Mission Control Center - Houston</a:t>
            </a:r>
          </a:p>
        </p:txBody>
      </p:sp>
      <p:sp>
        <p:nvSpPr>
          <p:cNvPr id="15" name="Left-Right Arrow 14"/>
          <p:cNvSpPr/>
          <p:nvPr/>
        </p:nvSpPr>
        <p:spPr>
          <a:xfrm rot="16200000">
            <a:off x="3650457" y="4085432"/>
            <a:ext cx="1470025" cy="239713"/>
          </a:xfrm>
          <a:prstGeom prst="leftRigh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6" name="Left-Right Arrow 15"/>
          <p:cNvSpPr/>
          <p:nvPr/>
        </p:nvSpPr>
        <p:spPr>
          <a:xfrm rot="16200000">
            <a:off x="5098257" y="4085432"/>
            <a:ext cx="1470025" cy="239713"/>
          </a:xfrm>
          <a:prstGeom prst="leftRigh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17414" name="Group 12"/>
          <p:cNvGrpSpPr>
            <a:grpSpLocks/>
          </p:cNvGrpSpPr>
          <p:nvPr/>
        </p:nvGrpSpPr>
        <p:grpSpPr bwMode="auto">
          <a:xfrm>
            <a:off x="1920876" y="4994276"/>
            <a:ext cx="1582737" cy="1787525"/>
            <a:chOff x="398138" y="4994628"/>
            <a:chExt cx="1583062" cy="1787172"/>
          </a:xfrm>
        </p:grpSpPr>
        <p:pic>
          <p:nvPicPr>
            <p:cNvPr id="17435" name="Picture 8" descr="JAPANF.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4994628"/>
              <a:ext cx="1219200" cy="84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6" name="TextBox 17"/>
            <p:cNvSpPr txBox="1">
              <a:spLocks noChangeArrowheads="1"/>
            </p:cNvSpPr>
            <p:nvPr/>
          </p:nvSpPr>
          <p:spPr bwMode="auto">
            <a:xfrm>
              <a:off x="398138" y="5858470"/>
              <a:ext cx="15830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latin typeface="Corbel" panose="020B0503020204020204" pitchFamily="34" charset="0"/>
                </a:rPr>
                <a:t>Tsukuba </a:t>
              </a:r>
            </a:p>
            <a:p>
              <a:pPr algn="ctr" eaLnBrk="1" hangingPunct="1">
                <a:spcBef>
                  <a:spcPct val="0"/>
                </a:spcBef>
                <a:buClrTx/>
                <a:buSzTx/>
                <a:buFontTx/>
                <a:buNone/>
              </a:pPr>
              <a:r>
                <a:rPr lang="en-US" altLang="en-US" sz="1800">
                  <a:latin typeface="Corbel" panose="020B0503020204020204" pitchFamily="34" charset="0"/>
                </a:rPr>
                <a:t>Control Center</a:t>
              </a:r>
            </a:p>
            <a:p>
              <a:pPr algn="ctr" eaLnBrk="1" hangingPunct="1">
                <a:spcBef>
                  <a:spcPct val="0"/>
                </a:spcBef>
                <a:buClrTx/>
                <a:buSzTx/>
                <a:buFontTx/>
                <a:buNone/>
              </a:pPr>
              <a:r>
                <a:rPr lang="en-US" altLang="en-US" sz="1800">
                  <a:latin typeface="Corbel" panose="020B0503020204020204" pitchFamily="34" charset="0"/>
                </a:rPr>
                <a:t>Japan</a:t>
              </a:r>
            </a:p>
          </p:txBody>
        </p:sp>
      </p:grpSp>
      <p:grpSp>
        <p:nvGrpSpPr>
          <p:cNvPr id="17415" name="Group 5"/>
          <p:cNvGrpSpPr>
            <a:grpSpLocks/>
          </p:cNvGrpSpPr>
          <p:nvPr/>
        </p:nvGrpSpPr>
        <p:grpSpPr bwMode="auto">
          <a:xfrm>
            <a:off x="3673476" y="4994276"/>
            <a:ext cx="1582737" cy="1787525"/>
            <a:chOff x="2150740" y="4994628"/>
            <a:chExt cx="1583062" cy="1787172"/>
          </a:xfrm>
        </p:grpSpPr>
        <p:pic>
          <p:nvPicPr>
            <p:cNvPr id="17433" name="Picture 9" descr="EEC.g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9771" y="4994628"/>
              <a:ext cx="1285429" cy="86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4" name="TextBox 18"/>
            <p:cNvSpPr txBox="1">
              <a:spLocks noChangeArrowheads="1"/>
            </p:cNvSpPr>
            <p:nvPr/>
          </p:nvSpPr>
          <p:spPr bwMode="auto">
            <a:xfrm>
              <a:off x="2150740" y="5858470"/>
              <a:ext cx="15830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latin typeface="Corbel" panose="020B0503020204020204" pitchFamily="34" charset="0"/>
                </a:rPr>
                <a:t>Columbus</a:t>
              </a:r>
            </a:p>
            <a:p>
              <a:pPr algn="ctr" eaLnBrk="1" hangingPunct="1">
                <a:spcBef>
                  <a:spcPct val="0"/>
                </a:spcBef>
                <a:buClrTx/>
                <a:buSzTx/>
                <a:buFontTx/>
                <a:buNone/>
              </a:pPr>
              <a:r>
                <a:rPr lang="en-US" altLang="en-US" sz="1800">
                  <a:latin typeface="Corbel" panose="020B0503020204020204" pitchFamily="34" charset="0"/>
                </a:rPr>
                <a:t>Control Center</a:t>
              </a:r>
            </a:p>
            <a:p>
              <a:pPr algn="ctr" eaLnBrk="1" hangingPunct="1">
                <a:spcBef>
                  <a:spcPct val="0"/>
                </a:spcBef>
                <a:buClrTx/>
                <a:buSzTx/>
                <a:buFontTx/>
                <a:buNone/>
              </a:pPr>
              <a:r>
                <a:rPr lang="en-US" altLang="en-US" sz="1800">
                  <a:latin typeface="Corbel" panose="020B0503020204020204" pitchFamily="34" charset="0"/>
                </a:rPr>
                <a:t>Munich</a:t>
              </a:r>
            </a:p>
          </p:txBody>
        </p:sp>
      </p:grpSp>
      <p:grpSp>
        <p:nvGrpSpPr>
          <p:cNvPr id="17416" name="Group 4"/>
          <p:cNvGrpSpPr>
            <a:grpSpLocks/>
          </p:cNvGrpSpPr>
          <p:nvPr/>
        </p:nvGrpSpPr>
        <p:grpSpPr bwMode="auto">
          <a:xfrm>
            <a:off x="6969125" y="4932364"/>
            <a:ext cx="1219200" cy="1773237"/>
            <a:chOff x="3733800" y="5009219"/>
            <a:chExt cx="1219200" cy="1772581"/>
          </a:xfrm>
        </p:grpSpPr>
        <p:pic>
          <p:nvPicPr>
            <p:cNvPr id="17431" name="Picture 10" descr="RUSSIA.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3800" y="5009219"/>
              <a:ext cx="1219200" cy="81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2" name="TextBox 20"/>
            <p:cNvSpPr txBox="1">
              <a:spLocks noChangeArrowheads="1"/>
            </p:cNvSpPr>
            <p:nvPr/>
          </p:nvSpPr>
          <p:spPr bwMode="auto">
            <a:xfrm>
              <a:off x="3886200" y="5858470"/>
              <a:ext cx="9797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latin typeface="Corbel" panose="020B0503020204020204" pitchFamily="34" charset="0"/>
                </a:rPr>
                <a:t>MCC</a:t>
              </a:r>
            </a:p>
            <a:p>
              <a:pPr algn="ctr" eaLnBrk="1" hangingPunct="1">
                <a:spcBef>
                  <a:spcPct val="0"/>
                </a:spcBef>
                <a:buClrTx/>
                <a:buSzTx/>
                <a:buFontTx/>
                <a:buNone/>
              </a:pPr>
              <a:r>
                <a:rPr lang="en-US" altLang="en-US" sz="1800">
                  <a:latin typeface="Corbel" panose="020B0503020204020204" pitchFamily="34" charset="0"/>
                </a:rPr>
                <a:t>Moscow</a:t>
              </a:r>
            </a:p>
            <a:p>
              <a:pPr algn="ctr" eaLnBrk="1" hangingPunct="1">
                <a:spcBef>
                  <a:spcPct val="0"/>
                </a:spcBef>
                <a:buClrTx/>
                <a:buSzTx/>
                <a:buFontTx/>
                <a:buNone/>
              </a:pPr>
              <a:r>
                <a:rPr lang="en-US" altLang="en-US" sz="1800">
                  <a:latin typeface="Corbel" panose="020B0503020204020204" pitchFamily="34" charset="0"/>
                </a:rPr>
                <a:t>Russia</a:t>
              </a:r>
            </a:p>
          </p:txBody>
        </p:sp>
      </p:grpSp>
      <p:grpSp>
        <p:nvGrpSpPr>
          <p:cNvPr id="17417" name="Group 3"/>
          <p:cNvGrpSpPr>
            <a:grpSpLocks/>
          </p:cNvGrpSpPr>
          <p:nvPr/>
        </p:nvGrpSpPr>
        <p:grpSpPr bwMode="auto">
          <a:xfrm>
            <a:off x="5197476" y="4918076"/>
            <a:ext cx="1582737" cy="1863725"/>
            <a:chOff x="5198738" y="4918428"/>
            <a:chExt cx="1583062" cy="1863372"/>
          </a:xfrm>
        </p:grpSpPr>
        <p:pic>
          <p:nvPicPr>
            <p:cNvPr id="17429" name="Picture 11" descr="original.gif"/>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05439" y="4918428"/>
              <a:ext cx="1071561" cy="94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0" name="TextBox 21"/>
            <p:cNvSpPr txBox="1">
              <a:spLocks noChangeArrowheads="1"/>
            </p:cNvSpPr>
            <p:nvPr/>
          </p:nvSpPr>
          <p:spPr bwMode="auto">
            <a:xfrm>
              <a:off x="5198738" y="5858470"/>
              <a:ext cx="15830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latin typeface="Corbel" panose="020B0503020204020204" pitchFamily="34" charset="0"/>
                </a:rPr>
                <a:t>Payload</a:t>
              </a:r>
            </a:p>
            <a:p>
              <a:pPr algn="ctr" eaLnBrk="1" hangingPunct="1">
                <a:spcBef>
                  <a:spcPct val="0"/>
                </a:spcBef>
                <a:buClrTx/>
                <a:buSzTx/>
                <a:buFontTx/>
                <a:buNone/>
              </a:pPr>
              <a:r>
                <a:rPr lang="en-US" altLang="en-US" sz="1800">
                  <a:latin typeface="Corbel" panose="020B0503020204020204" pitchFamily="34" charset="0"/>
                </a:rPr>
                <a:t>Control Center</a:t>
              </a:r>
            </a:p>
            <a:p>
              <a:pPr algn="ctr" eaLnBrk="1" hangingPunct="1">
                <a:spcBef>
                  <a:spcPct val="0"/>
                </a:spcBef>
                <a:buClrTx/>
                <a:buSzTx/>
                <a:buFontTx/>
                <a:buNone/>
              </a:pPr>
              <a:r>
                <a:rPr lang="en-US" altLang="en-US" sz="1800">
                  <a:latin typeface="Corbel" panose="020B0503020204020204" pitchFamily="34" charset="0"/>
                </a:rPr>
                <a:t>Huntsville, AL</a:t>
              </a:r>
            </a:p>
          </p:txBody>
        </p:sp>
      </p:grpSp>
      <p:sp>
        <p:nvSpPr>
          <p:cNvPr id="17418" name="TextBox 22"/>
          <p:cNvSpPr txBox="1">
            <a:spLocks noChangeArrowheads="1"/>
          </p:cNvSpPr>
          <p:nvPr/>
        </p:nvSpPr>
        <p:spPr bwMode="auto">
          <a:xfrm>
            <a:off x="4624387" y="3690939"/>
            <a:ext cx="101758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400">
                <a:latin typeface="Corbel" panose="020B0503020204020204" pitchFamily="34" charset="0"/>
              </a:rPr>
              <a:t>Command</a:t>
            </a:r>
          </a:p>
          <a:p>
            <a:pPr algn="ctr" eaLnBrk="1" hangingPunct="1">
              <a:spcBef>
                <a:spcPct val="0"/>
              </a:spcBef>
              <a:buClrTx/>
              <a:buSzTx/>
              <a:buFontTx/>
              <a:buNone/>
            </a:pPr>
            <a:r>
              <a:rPr lang="en-US" altLang="en-US" sz="1400">
                <a:latin typeface="Corbel" panose="020B0503020204020204" pitchFamily="34" charset="0"/>
              </a:rPr>
              <a:t>Telemetry</a:t>
            </a:r>
          </a:p>
          <a:p>
            <a:pPr algn="ctr" eaLnBrk="1" hangingPunct="1">
              <a:spcBef>
                <a:spcPct val="0"/>
              </a:spcBef>
              <a:buClrTx/>
              <a:buSzTx/>
              <a:buFontTx/>
              <a:buNone/>
            </a:pPr>
            <a:r>
              <a:rPr lang="en-US" altLang="en-US" sz="1400">
                <a:latin typeface="Corbel" panose="020B0503020204020204" pitchFamily="34" charset="0"/>
              </a:rPr>
              <a:t>Voice Links</a:t>
            </a:r>
          </a:p>
        </p:txBody>
      </p:sp>
      <p:pic>
        <p:nvPicPr>
          <p:cNvPr id="17419"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88326" y="1600200"/>
            <a:ext cx="21732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5"/>
          <p:cNvPicPr>
            <a:picLocks noChangeAspect="1" noChangeArrowheads="1"/>
          </p:cNvPicPr>
          <p:nvPr/>
        </p:nvPicPr>
        <p:blipFill>
          <a:blip r:embed="rId9">
            <a:lum contrast="20000"/>
            <a:extLst>
              <a:ext uri="{28A0092B-C50C-407E-A947-70E740481C1C}">
                <a14:useLocalDpi xmlns:a14="http://schemas.microsoft.com/office/drawing/2010/main" val="0"/>
              </a:ext>
            </a:extLst>
          </a:blip>
          <a:srcRect/>
          <a:stretch>
            <a:fillRect/>
          </a:stretch>
        </p:blipFill>
        <p:spPr bwMode="auto">
          <a:xfrm>
            <a:off x="7248526" y="1"/>
            <a:ext cx="1055687"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Bent Arrow 32"/>
          <p:cNvSpPr/>
          <p:nvPr/>
        </p:nvSpPr>
        <p:spPr>
          <a:xfrm>
            <a:off x="5484812" y="762000"/>
            <a:ext cx="1066800" cy="533400"/>
          </a:xfrm>
          <a:prstGeom prst="bentArrow">
            <a:avLst>
              <a:gd name="adj1" fmla="val 25000"/>
              <a:gd name="adj2" fmla="val 23810"/>
              <a:gd name="adj3" fmla="val 25000"/>
              <a:gd name="adj4" fmla="val 42560"/>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422" name="TextBox 33"/>
          <p:cNvSpPr txBox="1">
            <a:spLocks noChangeArrowheads="1"/>
          </p:cNvSpPr>
          <p:nvPr/>
        </p:nvSpPr>
        <p:spPr bwMode="auto">
          <a:xfrm>
            <a:off x="6667500" y="76200"/>
            <a:ext cx="8747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400">
                <a:latin typeface="Corbel" panose="020B0503020204020204" pitchFamily="34" charset="0"/>
              </a:rPr>
              <a:t>TDRS </a:t>
            </a:r>
          </a:p>
          <a:p>
            <a:pPr algn="ctr" eaLnBrk="1" hangingPunct="1">
              <a:spcBef>
                <a:spcPct val="0"/>
              </a:spcBef>
              <a:buClrTx/>
              <a:buSzTx/>
              <a:buFontTx/>
              <a:buNone/>
            </a:pPr>
            <a:r>
              <a:rPr lang="en-US" altLang="en-US" sz="1400">
                <a:latin typeface="Corbel" panose="020B0503020204020204" pitchFamily="34" charset="0"/>
              </a:rPr>
              <a:t>Relay</a:t>
            </a:r>
          </a:p>
          <a:p>
            <a:pPr algn="ctr" eaLnBrk="1" hangingPunct="1">
              <a:spcBef>
                <a:spcPct val="0"/>
              </a:spcBef>
              <a:buClrTx/>
              <a:buSzTx/>
              <a:buFontTx/>
              <a:buNone/>
            </a:pPr>
            <a:r>
              <a:rPr lang="en-US" altLang="en-US" sz="1400">
                <a:latin typeface="Corbel" panose="020B0503020204020204" pitchFamily="34" charset="0"/>
              </a:rPr>
              <a:t>Satellites</a:t>
            </a:r>
          </a:p>
        </p:txBody>
      </p:sp>
      <p:sp>
        <p:nvSpPr>
          <p:cNvPr id="35" name="Bent Arrow 34"/>
          <p:cNvSpPr/>
          <p:nvPr/>
        </p:nvSpPr>
        <p:spPr>
          <a:xfrm rot="5400000">
            <a:off x="8685212" y="762000"/>
            <a:ext cx="685800" cy="838200"/>
          </a:xfrm>
          <a:prstGeom prst="bentArrow">
            <a:avLst>
              <a:gd name="adj1" fmla="val 17064"/>
              <a:gd name="adj2" fmla="val 23810"/>
              <a:gd name="adj3" fmla="val 25000"/>
              <a:gd name="adj4" fmla="val 24646"/>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424" name="TextBox 36"/>
          <p:cNvSpPr txBox="1">
            <a:spLocks noChangeArrowheads="1"/>
          </p:cNvSpPr>
          <p:nvPr/>
        </p:nvSpPr>
        <p:spPr bwMode="auto">
          <a:xfrm>
            <a:off x="8685213" y="2678114"/>
            <a:ext cx="1503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latin typeface="Corbel" panose="020B0503020204020204" pitchFamily="34" charset="0"/>
              </a:rPr>
              <a:t>Space Station</a:t>
            </a:r>
          </a:p>
        </p:txBody>
      </p:sp>
      <p:sp>
        <p:nvSpPr>
          <p:cNvPr id="38" name="Bent Arrow 37"/>
          <p:cNvSpPr/>
          <p:nvPr/>
        </p:nvSpPr>
        <p:spPr>
          <a:xfrm>
            <a:off x="2665412" y="3200400"/>
            <a:ext cx="381000" cy="1676400"/>
          </a:xfrm>
          <a:prstGeom prst="ben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9" name="Bent Arrow 38"/>
          <p:cNvSpPr/>
          <p:nvPr/>
        </p:nvSpPr>
        <p:spPr>
          <a:xfrm flipH="1">
            <a:off x="7237412" y="3200400"/>
            <a:ext cx="381000" cy="1676400"/>
          </a:xfrm>
          <a:prstGeom prst="ben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31" name="Left-Right Arrow 30"/>
          <p:cNvSpPr/>
          <p:nvPr/>
        </p:nvSpPr>
        <p:spPr>
          <a:xfrm rot="18042025">
            <a:off x="7151688" y="3829051"/>
            <a:ext cx="2112963" cy="239713"/>
          </a:xfrm>
          <a:prstGeom prst="leftRightArrow">
            <a:avLst/>
          </a:prstGeom>
          <a:solidFill>
            <a:schemeClr val="tx2">
              <a:lumMod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421058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1" y="228600"/>
            <a:ext cx="9144001" cy="1371600"/>
          </a:xfrm>
        </p:spPr>
        <p:txBody>
          <a:bodyPr>
            <a:normAutofit/>
          </a:bodyPr>
          <a:lstStyle/>
          <a:p>
            <a:pPr algn="ctr">
              <a:defRPr/>
            </a:pPr>
            <a:r>
              <a:rPr lang="en-US" dirty="0" smtClean="0">
                <a:solidFill>
                  <a:schemeClr val="accent1">
                    <a:satMod val="150000"/>
                  </a:schemeClr>
                </a:solidFill>
              </a:rPr>
              <a:t>Mission Control Center – Houston</a:t>
            </a:r>
            <a:br>
              <a:rPr lang="en-US" dirty="0" smtClean="0">
                <a:solidFill>
                  <a:schemeClr val="accent1">
                    <a:satMod val="150000"/>
                  </a:schemeClr>
                </a:solidFill>
              </a:rPr>
            </a:br>
            <a:r>
              <a:rPr lang="en-US" dirty="0" smtClean="0">
                <a:solidFill>
                  <a:schemeClr val="accent1">
                    <a:satMod val="150000"/>
                  </a:schemeClr>
                </a:solidFill>
              </a:rPr>
              <a:t>Established</a:t>
            </a:r>
            <a:r>
              <a:rPr lang="en-US" sz="4000" dirty="0">
                <a:solidFill>
                  <a:schemeClr val="accent1">
                    <a:satMod val="150000"/>
                  </a:schemeClr>
                </a:solidFill>
              </a:rPr>
              <a:t> 1965</a:t>
            </a:r>
            <a:endParaRPr lang="en-US" dirty="0">
              <a:solidFill>
                <a:schemeClr val="accent1">
                  <a:satMod val="150000"/>
                </a:schemeClr>
              </a:solidFill>
            </a:endParaRPr>
          </a:p>
        </p:txBody>
      </p:sp>
      <p:sp>
        <p:nvSpPr>
          <p:cNvPr id="1946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spcBef>
                <a:spcPct val="0"/>
              </a:spcBef>
              <a:buClrTx/>
              <a:buSzTx/>
              <a:buFontTx/>
              <a:buNone/>
            </a:pPr>
            <a:fld id="{7EF69480-8F4E-41A5-BB9B-BFB9207FEF77}" type="slidenum">
              <a:rPr lang="en-US" altLang="en-US" sz="1000">
                <a:solidFill>
                  <a:srgbClr val="9B9B9D"/>
                </a:solidFill>
              </a:rPr>
              <a:pPr>
                <a:spcBef>
                  <a:spcPct val="0"/>
                </a:spcBef>
                <a:buClrTx/>
                <a:buSzTx/>
                <a:buFontTx/>
                <a:buNone/>
              </a:pPr>
              <a:t>13</a:t>
            </a:fld>
            <a:endParaRPr lang="en-US" altLang="en-US" sz="1000">
              <a:solidFill>
                <a:srgbClr val="9B9B9D"/>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7236" y="1382309"/>
            <a:ext cx="9674352" cy="5441823"/>
          </a:xfrm>
          <a:prstGeom prst="rect">
            <a:avLst/>
          </a:prstGeom>
        </p:spPr>
      </p:pic>
    </p:spTree>
    <p:extLst>
      <p:ext uri="{BB962C8B-B14F-4D97-AF65-F5344CB8AC3E}">
        <p14:creationId xmlns:p14="http://schemas.microsoft.com/office/powerpoint/2010/main" val="3630041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Failure Is Not An Option – January 15, 2003</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836612" y="2501900"/>
            <a:ext cx="5181600" cy="3454400"/>
          </a:xfrm>
        </p:spPr>
      </p:pic>
      <p:pic>
        <p:nvPicPr>
          <p:cNvPr id="1026" name="Picture 2" descr="https://io.jsc.nasa.gov/photos/10032/hires/iss024e016346.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704012" y="1600200"/>
            <a:ext cx="5105400" cy="510540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7847012" y="2743200"/>
            <a:ext cx="6858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5388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CST-100 Orbital Flight Test (OFT)</a:t>
            </a:r>
            <a:br>
              <a:rPr lang="en-US" dirty="0" smtClean="0"/>
            </a:br>
            <a:r>
              <a:rPr lang="en-US" dirty="0" smtClean="0"/>
              <a:t>What to you mean Liftoff was 11 hours ago?!</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42212" y="1786180"/>
            <a:ext cx="4286156" cy="3429016"/>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27012" y="1752600"/>
            <a:ext cx="5143984" cy="3429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7037" y="3729296"/>
            <a:ext cx="3714750" cy="2971800"/>
          </a:xfrm>
          <a:prstGeom prst="rect">
            <a:avLst/>
          </a:prstGeom>
        </p:spPr>
      </p:pic>
    </p:spTree>
    <p:extLst>
      <p:ext uri="{BB962C8B-B14F-4D97-AF65-F5344CB8AC3E}">
        <p14:creationId xmlns:p14="http://schemas.microsoft.com/office/powerpoint/2010/main" val="196281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9511" y="381000"/>
            <a:ext cx="9829802" cy="1371600"/>
          </a:xfrm>
        </p:spPr>
        <p:txBody>
          <a:bodyPr/>
          <a:lstStyle/>
          <a:p>
            <a:pPr algn="ctr"/>
            <a:r>
              <a:rPr lang="en-US" dirty="0" smtClean="0"/>
              <a:t>Two Bolts – How Hard Can It Be? (EVAs 18 &amp; 19)</a:t>
            </a:r>
            <a:br>
              <a:rPr lang="en-US" dirty="0" smtClean="0"/>
            </a:br>
            <a:r>
              <a:rPr lang="en-US" dirty="0" smtClean="0"/>
              <a:t>“The Toothbrush Hack” (August 2012)</a:t>
            </a:r>
            <a:endParaRPr lang="en-US" dirty="0"/>
          </a:p>
        </p:txBody>
      </p:sp>
      <p:grpSp>
        <p:nvGrpSpPr>
          <p:cNvPr id="3" name="Group 2"/>
          <p:cNvGrpSpPr/>
          <p:nvPr/>
        </p:nvGrpSpPr>
        <p:grpSpPr>
          <a:xfrm>
            <a:off x="1614087" y="2064190"/>
            <a:ext cx="3652218" cy="3574610"/>
            <a:chOff x="1614087" y="2064190"/>
            <a:chExt cx="3652218" cy="3574610"/>
          </a:xfrm>
        </p:grpSpPr>
        <p:pic>
          <p:nvPicPr>
            <p:cNvPr id="18" name="Picture 1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899264" y="3825340"/>
              <a:ext cx="2348865" cy="1813460"/>
            </a:xfrm>
            <a:prstGeom prst="rect">
              <a:avLst/>
            </a:prstGeom>
          </p:spPr>
        </p:pic>
        <p:grpSp>
          <p:nvGrpSpPr>
            <p:cNvPr id="19" name="Group 18"/>
            <p:cNvGrpSpPr/>
            <p:nvPr/>
          </p:nvGrpSpPr>
          <p:grpSpPr>
            <a:xfrm>
              <a:off x="1614087" y="2064190"/>
              <a:ext cx="3652218" cy="1575060"/>
              <a:chOff x="195943" y="1109011"/>
              <a:chExt cx="3652218" cy="1575060"/>
            </a:xfrm>
          </p:grpSpPr>
          <p:pic>
            <p:nvPicPr>
              <p:cNvPr id="20" name="Picture 1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81121" y="1109011"/>
                <a:ext cx="2367040" cy="1575060"/>
              </a:xfrm>
              <a:prstGeom prst="rect">
                <a:avLst/>
              </a:prstGeom>
            </p:spPr>
          </p:pic>
          <p:sp>
            <p:nvSpPr>
              <p:cNvPr id="21" name="TextBox 20"/>
              <p:cNvSpPr txBox="1"/>
              <p:nvPr/>
            </p:nvSpPr>
            <p:spPr>
              <a:xfrm>
                <a:off x="195943" y="1778480"/>
                <a:ext cx="1167884" cy="369332"/>
              </a:xfrm>
              <a:prstGeom prst="rect">
                <a:avLst/>
              </a:prstGeom>
              <a:noFill/>
            </p:spPr>
            <p:txBody>
              <a:bodyPr wrap="none" rtlCol="0">
                <a:spAutoFit/>
              </a:bodyPr>
              <a:lstStyle/>
              <a:p>
                <a:r>
                  <a:rPr lang="en-US" dirty="0" smtClean="0">
                    <a:solidFill>
                      <a:prstClr val="white"/>
                    </a:solidFill>
                    <a:latin typeface="Arial"/>
                  </a:rPr>
                  <a:t>EVA Start</a:t>
                </a:r>
                <a:endParaRPr lang="en-US" dirty="0">
                  <a:solidFill>
                    <a:prstClr val="white"/>
                  </a:solidFill>
                  <a:latin typeface="Arial"/>
                </a:endParaRPr>
              </a:p>
            </p:txBody>
          </p:sp>
        </p:grpSp>
      </p:grpSp>
      <p:grpSp>
        <p:nvGrpSpPr>
          <p:cNvPr id="4" name="Group 3"/>
          <p:cNvGrpSpPr/>
          <p:nvPr/>
        </p:nvGrpSpPr>
        <p:grpSpPr>
          <a:xfrm>
            <a:off x="5990145" y="2011311"/>
            <a:ext cx="4584592" cy="3907173"/>
            <a:chOff x="5990145" y="2011311"/>
            <a:chExt cx="4584592" cy="3907173"/>
          </a:xfrm>
        </p:grpSpPr>
        <p:pic>
          <p:nvPicPr>
            <p:cNvPr id="16" name="Picture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5990145" y="3902216"/>
              <a:ext cx="2337763" cy="1552694"/>
            </a:xfrm>
            <a:prstGeom prst="rect">
              <a:avLst/>
            </a:prstGeom>
          </p:spPr>
        </p:pic>
        <p:pic>
          <p:nvPicPr>
            <p:cNvPr id="17" name="Picture 16"/>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166809" y="4396058"/>
              <a:ext cx="2018869" cy="1522426"/>
            </a:xfrm>
            <a:prstGeom prst="rect">
              <a:avLst/>
            </a:prstGeom>
          </p:spPr>
        </p:pic>
        <p:grpSp>
          <p:nvGrpSpPr>
            <p:cNvPr id="22" name="Group 21"/>
            <p:cNvGrpSpPr/>
            <p:nvPr/>
          </p:nvGrpSpPr>
          <p:grpSpPr>
            <a:xfrm>
              <a:off x="6272323" y="2011311"/>
              <a:ext cx="4302414" cy="1762893"/>
              <a:chOff x="4854179" y="1056132"/>
              <a:chExt cx="4302414" cy="1762893"/>
            </a:xfrm>
          </p:grpSpPr>
          <p:pic>
            <p:nvPicPr>
              <p:cNvPr id="23" name="Picture 2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54179" y="1056132"/>
                <a:ext cx="2649319" cy="1762893"/>
              </a:xfrm>
              <a:prstGeom prst="rect">
                <a:avLst/>
              </a:prstGeom>
            </p:spPr>
          </p:pic>
          <p:sp>
            <p:nvSpPr>
              <p:cNvPr id="24" name="TextBox 23"/>
              <p:cNvSpPr txBox="1"/>
              <p:nvPr/>
            </p:nvSpPr>
            <p:spPr>
              <a:xfrm>
                <a:off x="7574109" y="1778480"/>
                <a:ext cx="1582484" cy="369332"/>
              </a:xfrm>
              <a:prstGeom prst="rect">
                <a:avLst/>
              </a:prstGeom>
              <a:noFill/>
            </p:spPr>
            <p:txBody>
              <a:bodyPr wrap="none" rtlCol="0">
                <a:spAutoFit/>
              </a:bodyPr>
              <a:lstStyle/>
              <a:p>
                <a:r>
                  <a:rPr lang="en-US" dirty="0" smtClean="0">
                    <a:solidFill>
                      <a:prstClr val="white"/>
                    </a:solidFill>
                    <a:latin typeface="Arial"/>
                  </a:rPr>
                  <a:t>8 Hours Later</a:t>
                </a:r>
                <a:endParaRPr lang="en-US" dirty="0">
                  <a:solidFill>
                    <a:prstClr val="white"/>
                  </a:solidFill>
                  <a:latin typeface="Arial"/>
                </a:endParaRPr>
              </a:p>
            </p:txBody>
          </p:sp>
        </p:grpSp>
      </p:grpSp>
    </p:spTree>
    <p:extLst>
      <p:ext uri="{BB962C8B-B14F-4D97-AF65-F5344CB8AC3E}">
        <p14:creationId xmlns:p14="http://schemas.microsoft.com/office/powerpoint/2010/main" val="3071142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t"/>
          <a:lstStyle/>
          <a:p>
            <a:r>
              <a:rPr lang="en-US" dirty="0" smtClean="0"/>
              <a:t>Performing An EVA in 36 Hours (EVA 21)</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103812" y="2185746"/>
            <a:ext cx="6788576" cy="451837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5924" y="1778000"/>
            <a:ext cx="4953000" cy="3714750"/>
          </a:xfrm>
          <a:prstGeom prst="rect">
            <a:avLst/>
          </a:prstGeom>
        </p:spPr>
      </p:pic>
    </p:spTree>
    <p:extLst>
      <p:ext uri="{BB962C8B-B14F-4D97-AF65-F5344CB8AC3E}">
        <p14:creationId xmlns:p14="http://schemas.microsoft.com/office/powerpoint/2010/main" val="2836221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3820" y="1212910"/>
            <a:ext cx="8374545" cy="4114801"/>
          </a:xfrm>
        </p:spPr>
        <p:txBody>
          <a:bodyPr>
            <a:noAutofit/>
          </a:bodyPr>
          <a:lstStyle/>
          <a:p>
            <a:r>
              <a:rPr lang="en-US" sz="2000" dirty="0" smtClean="0"/>
              <a:t>September 2012: HTV grapple fixture stuck on the ISS robot arm as the arm backed away</a:t>
            </a:r>
          </a:p>
          <a:p>
            <a:pPr lvl="1"/>
            <a:r>
              <a:rPr lang="en-US" sz="1800" dirty="0" smtClean="0"/>
              <a:t>Caused HTV to drift towards ISS, resulting in an unexpected automated abort</a:t>
            </a:r>
          </a:p>
          <a:p>
            <a:endParaRPr lang="en-US" sz="2000" dirty="0" smtClean="0"/>
          </a:p>
          <a:p>
            <a:r>
              <a:rPr lang="en-US" sz="2000" dirty="0" smtClean="0"/>
              <a:t>HTV-4 scheduled for August 2013, 11 months later: </a:t>
            </a:r>
          </a:p>
          <a:p>
            <a:pPr lvl="1"/>
            <a:r>
              <a:rPr lang="en-US" sz="1800" dirty="0" smtClean="0"/>
              <a:t>Don’t let HTV-3 happen again!</a:t>
            </a:r>
          </a:p>
          <a:p>
            <a:pPr lvl="1"/>
            <a:r>
              <a:rPr lang="en-US" sz="1800" dirty="0" smtClean="0"/>
              <a:t>What happened, why, how do we prevent it?</a:t>
            </a:r>
          </a:p>
          <a:p>
            <a:pPr lvl="1"/>
            <a:r>
              <a:rPr lang="en-US" sz="1800" dirty="0" smtClean="0"/>
              <a:t>Cannot change HTV vehicle design</a:t>
            </a:r>
          </a:p>
          <a:p>
            <a:endParaRPr lang="en-US" sz="2000" dirty="0" smtClean="0"/>
          </a:p>
          <a:p>
            <a:r>
              <a:rPr lang="en-US" sz="2000" dirty="0" smtClean="0"/>
              <a:t>ISS Program, Engineering, Flight Operations, Canada, Japan needed to fully engage</a:t>
            </a:r>
          </a:p>
          <a:p>
            <a:pPr lvl="1"/>
            <a:r>
              <a:rPr lang="en-US" sz="1800" dirty="0" smtClean="0"/>
              <a:t>Key to on-time success – operating as a High Performing Organization</a:t>
            </a:r>
          </a:p>
          <a:p>
            <a:pPr lvl="1"/>
            <a:r>
              <a:rPr lang="en-US" sz="1800" dirty="0" smtClean="0"/>
              <a:t>Assemble to agree on direction/priorities, release teams to do work, reassemble to assess/integrate results and agree on next step(s)</a:t>
            </a:r>
            <a:endParaRPr lang="en-US" sz="1800" dirty="0"/>
          </a:p>
        </p:txBody>
      </p:sp>
      <p:pic>
        <p:nvPicPr>
          <p:cNvPr id="50180" name="Picture 3" descr="HTV-2_Kounotori_2_approaches_the_grapple_positio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25581" y="229434"/>
            <a:ext cx="2183831" cy="159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04923" y="2035538"/>
            <a:ext cx="1825150" cy="228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0182" name="Group 4"/>
          <p:cNvGrpSpPr>
            <a:grpSpLocks/>
          </p:cNvGrpSpPr>
          <p:nvPr/>
        </p:nvGrpSpPr>
        <p:grpSpPr bwMode="auto">
          <a:xfrm>
            <a:off x="9209765" y="3898778"/>
            <a:ext cx="2594887" cy="2737726"/>
            <a:chOff x="381000" y="1828800"/>
            <a:chExt cx="3825766" cy="3505199"/>
          </a:xfrm>
        </p:grpSpPr>
        <p:pic>
          <p:nvPicPr>
            <p:cNvPr id="5018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828800"/>
              <a:ext cx="3825766" cy="3505199"/>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1958104" y="4344415"/>
              <a:ext cx="0" cy="922528"/>
            </a:xfrm>
            <a:prstGeom prst="straightConnector1">
              <a:avLst/>
            </a:pr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0187" name="TextBox 7"/>
            <p:cNvSpPr txBox="1">
              <a:spLocks noChangeArrowheads="1"/>
            </p:cNvSpPr>
            <p:nvPr/>
          </p:nvSpPr>
          <p:spPr bwMode="auto">
            <a:xfrm>
              <a:off x="1395662" y="3758085"/>
              <a:ext cx="1298031" cy="591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fontAlgn="base">
                <a:spcBef>
                  <a:spcPct val="0"/>
                </a:spcBef>
                <a:spcAft>
                  <a:spcPct val="0"/>
                </a:spcAft>
                <a:buClrTx/>
                <a:buSzTx/>
                <a:buFontTx/>
                <a:buNone/>
              </a:pPr>
              <a:r>
                <a:rPr lang="en-US" altLang="en-US" sz="1200" dirty="0">
                  <a:solidFill>
                    <a:srgbClr val="FF0000"/>
                  </a:solidFill>
                  <a:cs typeface="Arial" panose="020B0604020202020204" pitchFamily="34" charset="0"/>
                </a:rPr>
                <a:t>Orbital Mechanics</a:t>
              </a:r>
            </a:p>
          </p:txBody>
        </p:sp>
        <p:cxnSp>
          <p:nvCxnSpPr>
            <p:cNvPr id="9" name="Straight Arrow Connector 8"/>
            <p:cNvCxnSpPr/>
            <p:nvPr/>
          </p:nvCxnSpPr>
          <p:spPr>
            <a:xfrm flipV="1">
              <a:off x="2975969" y="3084575"/>
              <a:ext cx="889169" cy="463296"/>
            </a:xfrm>
            <a:prstGeom prst="straightConnector1">
              <a:avLst/>
            </a:prstGeom>
            <a:ln w="2540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sp>
          <p:nvSpPr>
            <p:cNvPr id="50189" name="TextBox 9"/>
            <p:cNvSpPr txBox="1">
              <a:spLocks noChangeArrowheads="1"/>
            </p:cNvSpPr>
            <p:nvPr/>
          </p:nvSpPr>
          <p:spPr bwMode="auto">
            <a:xfrm>
              <a:off x="1857704" y="2203395"/>
              <a:ext cx="1828800" cy="82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fontAlgn="base">
                <a:spcBef>
                  <a:spcPct val="0"/>
                </a:spcBef>
                <a:spcAft>
                  <a:spcPct val="0"/>
                </a:spcAft>
                <a:buClrTx/>
                <a:buSzTx/>
                <a:buFontTx/>
                <a:buNone/>
              </a:pPr>
              <a:r>
                <a:rPr lang="en-US" altLang="en-US" sz="1200" dirty="0">
                  <a:solidFill>
                    <a:srgbClr val="FFFF00"/>
                  </a:solidFill>
                  <a:cs typeface="Arial" panose="020B0604020202020204" pitchFamily="34" charset="0"/>
                </a:rPr>
                <a:t>Direction of Initial SSRMS motion “pull”</a:t>
              </a:r>
            </a:p>
          </p:txBody>
        </p:sp>
      </p:grpSp>
      <p:sp>
        <p:nvSpPr>
          <p:cNvPr id="2" name="Title 1"/>
          <p:cNvSpPr>
            <a:spLocks noGrp="1"/>
          </p:cNvSpPr>
          <p:nvPr>
            <p:ph type="title"/>
          </p:nvPr>
        </p:nvSpPr>
        <p:spPr/>
        <p:txBody>
          <a:bodyPr anchor="t"/>
          <a:lstStyle/>
          <a:p>
            <a:r>
              <a:rPr lang="en-US" dirty="0" smtClean="0"/>
              <a:t>HTV-3’s Abort</a:t>
            </a:r>
            <a:endParaRPr lang="en-US" dirty="0"/>
          </a:p>
        </p:txBody>
      </p:sp>
    </p:spTree>
    <p:extLst>
      <p:ext uri="{BB962C8B-B14F-4D97-AF65-F5344CB8AC3E}">
        <p14:creationId xmlns:p14="http://schemas.microsoft.com/office/powerpoint/2010/main" val="370142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Keys to Success in Human Spaceflight Operations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Mission Operations needs to be an organization that is:</a:t>
            </a:r>
          </a:p>
          <a:p>
            <a:pPr lvl="1"/>
            <a:r>
              <a:rPr lang="en-US" b="1" dirty="0" smtClean="0"/>
              <a:t>High Performance</a:t>
            </a:r>
          </a:p>
          <a:p>
            <a:pPr lvl="2"/>
            <a:r>
              <a:rPr lang="en-US" dirty="0"/>
              <a:t>A high performance organization is an organization that achieves financial and non-financial results that are better than those of its peer group over a period of time of at least five to ten years.”  </a:t>
            </a:r>
            <a:endParaRPr lang="en-US" dirty="0" smtClean="0"/>
          </a:p>
          <a:p>
            <a:pPr lvl="2"/>
            <a:r>
              <a:rPr lang="en-US" dirty="0" smtClean="0"/>
              <a:t>Translation: High Performing Organizations (</a:t>
            </a:r>
            <a:r>
              <a:rPr lang="en-US" dirty="0" err="1" smtClean="0"/>
              <a:t>HPOs</a:t>
            </a:r>
            <a:r>
              <a:rPr lang="en-US" dirty="0" smtClean="0"/>
              <a:t>) do </a:t>
            </a:r>
            <a:r>
              <a:rPr lang="en-US" dirty="0"/>
              <a:t>good stuff faster and better than its peers.  For us, it means we are very, very good at human spaceflight </a:t>
            </a:r>
            <a:r>
              <a:rPr lang="en-US" dirty="0" smtClean="0"/>
              <a:t>operations.</a:t>
            </a:r>
            <a:endParaRPr lang="en-US" dirty="0"/>
          </a:p>
          <a:p>
            <a:pPr lvl="1"/>
            <a:r>
              <a:rPr lang="en-US" b="1" dirty="0" smtClean="0"/>
              <a:t>High Reliability</a:t>
            </a:r>
          </a:p>
          <a:p>
            <a:pPr lvl="2"/>
            <a:r>
              <a:rPr lang="en-US" dirty="0"/>
              <a:t>A High Reliability Organization (</a:t>
            </a:r>
            <a:r>
              <a:rPr lang="en-US" dirty="0" err="1"/>
              <a:t>HRO</a:t>
            </a:r>
            <a:r>
              <a:rPr lang="en-US" dirty="0"/>
              <a:t>) is an organization that has succeeded in avoiding catastrophes in an environment where normal accidents can be expected due to risk factors and complexity. </a:t>
            </a:r>
            <a:endParaRPr lang="en-US" dirty="0" smtClean="0"/>
          </a:p>
          <a:p>
            <a:pPr lvl="2"/>
            <a:r>
              <a:rPr lang="en-US" dirty="0" smtClean="0"/>
              <a:t>Translation: Being </a:t>
            </a:r>
            <a:r>
              <a:rPr lang="en-US" dirty="0"/>
              <a:t>an </a:t>
            </a:r>
            <a:r>
              <a:rPr lang="en-US" dirty="0" err="1"/>
              <a:t>HPO</a:t>
            </a:r>
            <a:r>
              <a:rPr lang="en-US" dirty="0"/>
              <a:t> is good but being good doesn’t mean you get it right or you do it safely.  </a:t>
            </a:r>
            <a:r>
              <a:rPr lang="en-US" dirty="0" err="1"/>
              <a:t>HROs</a:t>
            </a:r>
            <a:r>
              <a:rPr lang="en-US" dirty="0"/>
              <a:t> have a tendency to do thing safely and manage risk effectively.  Typically </a:t>
            </a:r>
            <a:r>
              <a:rPr lang="en-US" dirty="0" err="1"/>
              <a:t>HROs</a:t>
            </a:r>
            <a:r>
              <a:rPr lang="en-US" dirty="0"/>
              <a:t> involve expensive, rare assets where their operations directly impact human lives.  With lives of astronauts living in a tin can in the vacuum of space at stake, mission ops needs to be an </a:t>
            </a:r>
            <a:r>
              <a:rPr lang="en-US" dirty="0" err="1"/>
              <a:t>HRO</a:t>
            </a:r>
            <a:r>
              <a:rPr lang="en-US" dirty="0" smtClean="0"/>
              <a:t>.</a:t>
            </a:r>
            <a:endParaRPr lang="en-US" dirty="0"/>
          </a:p>
        </p:txBody>
      </p:sp>
    </p:spTree>
    <p:extLst>
      <p:ext uri="{BB962C8B-B14F-4D97-AF65-F5344CB8AC3E}">
        <p14:creationId xmlns:p14="http://schemas.microsoft.com/office/powerpoint/2010/main" val="115704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High Performance Organization</a:t>
            </a:r>
            <a:endParaRPr lang="en-US" dirty="0"/>
          </a:p>
        </p:txBody>
      </p:sp>
      <p:sp>
        <p:nvSpPr>
          <p:cNvPr id="3" name="Content Placeholder 2"/>
          <p:cNvSpPr>
            <a:spLocks noGrp="1"/>
          </p:cNvSpPr>
          <p:nvPr>
            <p:ph idx="1"/>
          </p:nvPr>
        </p:nvSpPr>
        <p:spPr>
          <a:xfrm>
            <a:off x="531812" y="1219200"/>
            <a:ext cx="10972799" cy="5257800"/>
          </a:xfrm>
        </p:spPr>
        <p:txBody>
          <a:bodyPr>
            <a:normAutofit fontScale="70000" lnSpcReduction="20000"/>
          </a:bodyPr>
          <a:lstStyle/>
          <a:p>
            <a:r>
              <a:rPr lang="en-US" b="1" dirty="0" smtClean="0">
                <a:solidFill>
                  <a:schemeClr val="accent1"/>
                </a:solidFill>
              </a:rPr>
              <a:t>Leadership</a:t>
            </a:r>
            <a:r>
              <a:rPr lang="en-US" dirty="0" smtClean="0">
                <a:solidFill>
                  <a:schemeClr val="accent1"/>
                </a:solidFill>
              </a:rPr>
              <a:t> </a:t>
            </a:r>
            <a:r>
              <a:rPr lang="en-US" dirty="0" smtClean="0"/>
              <a:t>is aligned and effective deep within the organization</a:t>
            </a:r>
          </a:p>
          <a:p>
            <a:pPr lvl="1"/>
            <a:r>
              <a:rPr lang="en-US" dirty="0" smtClean="0"/>
              <a:t>Unambiguous chain of command within MCC-H and between Control Centers</a:t>
            </a:r>
          </a:p>
          <a:p>
            <a:pPr lvl="1"/>
            <a:r>
              <a:rPr lang="en-US" dirty="0" smtClean="0"/>
              <a:t>Leadership within a discipline is expected on and off console; “Lead Your Leader” reflects our goal for leadership development at all levels</a:t>
            </a:r>
          </a:p>
          <a:p>
            <a:r>
              <a:rPr lang="en-US" dirty="0" smtClean="0"/>
              <a:t>Organizational </a:t>
            </a:r>
            <a:r>
              <a:rPr lang="en-US" b="1" dirty="0" smtClean="0">
                <a:solidFill>
                  <a:schemeClr val="accent1"/>
                </a:solidFill>
              </a:rPr>
              <a:t>Design</a:t>
            </a:r>
            <a:r>
              <a:rPr lang="en-US" dirty="0" smtClean="0">
                <a:solidFill>
                  <a:schemeClr val="accent1"/>
                </a:solidFill>
              </a:rPr>
              <a:t> </a:t>
            </a:r>
            <a:r>
              <a:rPr lang="en-US" dirty="0" smtClean="0"/>
              <a:t>is lean and reflects the organization’s strategic focus</a:t>
            </a:r>
          </a:p>
          <a:p>
            <a:pPr lvl="1"/>
            <a:r>
              <a:rPr lang="en-US" dirty="0" smtClean="0"/>
              <a:t>Documented processes, training flows, and certification guides establish both the ends and the means; regularly reviewed to ensure the methods align with changing strategic goals</a:t>
            </a:r>
          </a:p>
          <a:p>
            <a:r>
              <a:rPr lang="en-US" dirty="0" smtClean="0"/>
              <a:t>The organization effectively translates business strategy into a powerful </a:t>
            </a:r>
            <a:r>
              <a:rPr lang="en-US" b="1" dirty="0" smtClean="0">
                <a:solidFill>
                  <a:schemeClr val="accent1"/>
                </a:solidFill>
              </a:rPr>
              <a:t>people</a:t>
            </a:r>
            <a:r>
              <a:rPr lang="en-US" dirty="0" smtClean="0">
                <a:solidFill>
                  <a:schemeClr val="accent1"/>
                </a:solidFill>
              </a:rPr>
              <a:t> </a:t>
            </a:r>
            <a:r>
              <a:rPr lang="en-US" dirty="0" smtClean="0"/>
              <a:t>strategy, attracting and retaining the most capable individuals</a:t>
            </a:r>
          </a:p>
          <a:p>
            <a:pPr lvl="1"/>
            <a:r>
              <a:rPr lang="en-US" dirty="0" smtClean="0"/>
              <a:t>Selective recruiting, Flight Controller Boot Camp, progressively complex training and simulations, regular skills assessments and pass/fail evaluations with documented pass/fail criterion</a:t>
            </a:r>
          </a:p>
          <a:p>
            <a:r>
              <a:rPr lang="en-US" altLang="en-US" b="1" dirty="0" smtClean="0">
                <a:solidFill>
                  <a:schemeClr val="accent1"/>
                </a:solidFill>
              </a:rPr>
              <a:t>Change Management </a:t>
            </a:r>
            <a:r>
              <a:rPr lang="en-US" altLang="en-US" dirty="0" smtClean="0"/>
              <a:t>– The organization can drive and sustain large-scale change and anticipate and adapt</a:t>
            </a:r>
          </a:p>
          <a:p>
            <a:pPr lvl="1"/>
            <a:r>
              <a:rPr lang="en-US" altLang="en-US" dirty="0" smtClean="0"/>
              <a:t>Mission Control is a balance between being nimble enough to adapt to unexpected change yet knowledgeable enough to ascertain whether the change is within accepted limits; Next Worse Failure planning</a:t>
            </a:r>
          </a:p>
          <a:p>
            <a:r>
              <a:rPr lang="en-US" altLang="en-US" b="1" dirty="0" smtClean="0">
                <a:solidFill>
                  <a:schemeClr val="accent1"/>
                </a:solidFill>
              </a:rPr>
              <a:t>Culture and Engagement </a:t>
            </a:r>
            <a:r>
              <a:rPr lang="en-US" altLang="en-US" dirty="0" smtClean="0"/>
              <a:t>– The culture is shaped to achieve strategic goals.  Employees pursue corporate objectives.</a:t>
            </a:r>
          </a:p>
          <a:p>
            <a:pPr lvl="1"/>
            <a:r>
              <a:rPr lang="en-US" altLang="en-US" dirty="0" smtClean="0"/>
              <a:t>Foundations of Flight Operations, Flight Controller Manifesto, Stone Tablets of Flight Control, Plan/Train/Fly, Next Worse Failure, Lessons Learned meetings</a:t>
            </a:r>
          </a:p>
          <a:p>
            <a:endParaRPr lang="en-US" dirty="0"/>
          </a:p>
        </p:txBody>
      </p:sp>
      <p:sp>
        <p:nvSpPr>
          <p:cNvPr id="8" name="TextBox 4"/>
          <p:cNvSpPr txBox="1">
            <a:spLocks noChangeArrowheads="1"/>
          </p:cNvSpPr>
          <p:nvPr/>
        </p:nvSpPr>
        <p:spPr bwMode="auto">
          <a:xfrm>
            <a:off x="2132012" y="6324600"/>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r>
              <a:rPr lang="en-US" altLang="en-US" sz="1400" i="1" dirty="0"/>
              <a:t>Source: </a:t>
            </a:r>
            <a:r>
              <a:rPr lang="en-US" altLang="en-US" sz="1400" i="1" dirty="0" err="1"/>
              <a:t>Bhalla</a:t>
            </a:r>
            <a:r>
              <a:rPr lang="en-US" altLang="en-US" sz="1400" i="1" dirty="0"/>
              <a:t>, </a:t>
            </a:r>
            <a:r>
              <a:rPr lang="en-US" altLang="en-US" sz="1400" i="1" dirty="0" err="1"/>
              <a:t>Vikram</a:t>
            </a:r>
            <a:r>
              <a:rPr lang="en-US" altLang="en-US" sz="1400" i="1" dirty="0"/>
              <a:t>; </a:t>
            </a:r>
            <a:r>
              <a:rPr lang="en-US" altLang="en-US" sz="1400" i="1" dirty="0" err="1"/>
              <a:t>Caye</a:t>
            </a:r>
            <a:r>
              <a:rPr lang="en-US" altLang="en-US" sz="1400" i="1" dirty="0"/>
              <a:t>, Jean-Michel; Dyer, Andrew; </a:t>
            </a:r>
            <a:r>
              <a:rPr lang="en-US" altLang="en-US" sz="1400" i="1" dirty="0" err="1"/>
              <a:t>Dymond</a:t>
            </a:r>
            <a:r>
              <a:rPr lang="en-US" altLang="en-US" sz="1400" i="1" dirty="0"/>
              <a:t>, Lisa; </a:t>
            </a:r>
            <a:r>
              <a:rPr lang="en-US" altLang="en-US" sz="1400" i="1" dirty="0" err="1"/>
              <a:t>Morieux</a:t>
            </a:r>
            <a:r>
              <a:rPr lang="en-US" altLang="en-US" sz="1400" i="1" dirty="0"/>
              <a:t>, Yves; </a:t>
            </a:r>
            <a:r>
              <a:rPr lang="en-US" altLang="en-US" sz="1400" i="1" dirty="0" err="1"/>
              <a:t>Orlander</a:t>
            </a:r>
            <a:r>
              <a:rPr lang="en-US" altLang="en-US" sz="1400" i="1" dirty="0"/>
              <a:t>, Paul (2011). “High-Performance Organizations, The Secrets of Their Success,” Used with permission</a:t>
            </a:r>
          </a:p>
        </p:txBody>
      </p:sp>
    </p:spTree>
    <p:extLst>
      <p:ext uri="{BB962C8B-B14F-4D97-AF65-F5344CB8AC3E}">
        <p14:creationId xmlns:p14="http://schemas.microsoft.com/office/powerpoint/2010/main" val="343430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High Reliability Organization</a:t>
            </a:r>
            <a:endParaRPr lang="en-US" dirty="0"/>
          </a:p>
        </p:txBody>
      </p:sp>
      <p:sp>
        <p:nvSpPr>
          <p:cNvPr id="3" name="Content Placeholder 2"/>
          <p:cNvSpPr>
            <a:spLocks noGrp="1"/>
          </p:cNvSpPr>
          <p:nvPr>
            <p:ph idx="1"/>
          </p:nvPr>
        </p:nvSpPr>
        <p:spPr/>
        <p:txBody>
          <a:bodyPr>
            <a:normAutofit fontScale="92500" lnSpcReduction="20000"/>
          </a:bodyPr>
          <a:lstStyle/>
          <a:p>
            <a:r>
              <a:rPr lang="en-US" b="1" dirty="0"/>
              <a:t>Anticipation (Prevention)</a:t>
            </a:r>
          </a:p>
          <a:p>
            <a:pPr lvl="1"/>
            <a:r>
              <a:rPr lang="en-US" altLang="en-US" b="1" dirty="0">
                <a:solidFill>
                  <a:schemeClr val="accent1"/>
                </a:solidFill>
              </a:rPr>
              <a:t>Preoccupation with Failure</a:t>
            </a:r>
          </a:p>
          <a:p>
            <a:pPr lvl="2"/>
            <a:r>
              <a:rPr lang="en-US" altLang="en-US" b="1" dirty="0"/>
              <a:t>Culture</a:t>
            </a:r>
            <a:endParaRPr lang="en-US" altLang="en-US" dirty="0"/>
          </a:p>
          <a:p>
            <a:pPr lvl="1"/>
            <a:r>
              <a:rPr lang="en-US" altLang="en-US" b="1" dirty="0">
                <a:solidFill>
                  <a:schemeClr val="accent1"/>
                </a:solidFill>
              </a:rPr>
              <a:t>Reluctance to Simplify Interpretations</a:t>
            </a:r>
          </a:p>
          <a:p>
            <a:pPr lvl="2"/>
            <a:r>
              <a:rPr lang="en-US" altLang="en-US" b="1" dirty="0"/>
              <a:t>Processes</a:t>
            </a:r>
            <a:endParaRPr lang="en-US" altLang="en-US" dirty="0"/>
          </a:p>
          <a:p>
            <a:pPr lvl="1"/>
            <a:r>
              <a:rPr lang="en-US" altLang="en-US" b="1" dirty="0">
                <a:solidFill>
                  <a:schemeClr val="accent1"/>
                </a:solidFill>
              </a:rPr>
              <a:t>Sensitivity to Operations</a:t>
            </a:r>
          </a:p>
          <a:p>
            <a:pPr lvl="2"/>
            <a:r>
              <a:rPr lang="en-US" altLang="en-US" b="1" dirty="0"/>
              <a:t>Circumstance</a:t>
            </a:r>
            <a:endParaRPr lang="en-US" altLang="en-US" dirty="0"/>
          </a:p>
          <a:p>
            <a:r>
              <a:rPr lang="en-US" altLang="en-US" b="1" dirty="0"/>
              <a:t>Containment (Reacting)</a:t>
            </a:r>
          </a:p>
          <a:p>
            <a:pPr lvl="1"/>
            <a:r>
              <a:rPr lang="en-US" altLang="en-US" b="1" dirty="0">
                <a:solidFill>
                  <a:schemeClr val="accent1"/>
                </a:solidFill>
              </a:rPr>
              <a:t>Commitment to Resilience</a:t>
            </a:r>
          </a:p>
          <a:p>
            <a:pPr lvl="2"/>
            <a:r>
              <a:rPr lang="en-US" altLang="en-US" b="1" dirty="0"/>
              <a:t>Culture</a:t>
            </a:r>
            <a:endParaRPr lang="en-US" altLang="en-US" dirty="0"/>
          </a:p>
          <a:p>
            <a:pPr lvl="1"/>
            <a:r>
              <a:rPr lang="en-US" altLang="en-US" b="1" dirty="0">
                <a:solidFill>
                  <a:schemeClr val="accent1"/>
                </a:solidFill>
              </a:rPr>
              <a:t>Deference to Expertise</a:t>
            </a:r>
          </a:p>
          <a:p>
            <a:pPr lvl="2"/>
            <a:r>
              <a:rPr lang="en-US" altLang="en-US" b="1" dirty="0"/>
              <a:t>Culture</a:t>
            </a:r>
            <a:endParaRPr lang="en-US" altLang="en-US" dirty="0">
              <a:solidFill>
                <a:schemeClr val="accent1"/>
              </a:solidFill>
            </a:endParaRPr>
          </a:p>
          <a:p>
            <a:pPr lvl="1"/>
            <a:endParaRPr lang="en-US" altLang="en-US" dirty="0"/>
          </a:p>
          <a:p>
            <a:endParaRPr lang="en-US" dirty="0"/>
          </a:p>
          <a:p>
            <a:pPr lvl="1"/>
            <a:endParaRPr lang="en-US" altLang="en-US" dirty="0" smtClean="0"/>
          </a:p>
          <a:p>
            <a:endParaRPr lang="en-US" dirty="0"/>
          </a:p>
        </p:txBody>
      </p:sp>
      <p:sp>
        <p:nvSpPr>
          <p:cNvPr id="6" name="TextBox 3"/>
          <p:cNvSpPr txBox="1">
            <a:spLocks noChangeArrowheads="1"/>
          </p:cNvSpPr>
          <p:nvPr/>
        </p:nvSpPr>
        <p:spPr bwMode="auto">
          <a:xfrm>
            <a:off x="2132012" y="6324600"/>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lgn="ctr" eaLnBrk="1" hangingPunct="1">
              <a:buClrTx/>
              <a:buSzTx/>
              <a:buFontTx/>
              <a:buNone/>
            </a:pPr>
            <a:r>
              <a:rPr lang="en-US" altLang="en-US" sz="1400" i="1" dirty="0"/>
              <a:t>Source:  </a:t>
            </a:r>
            <a:r>
              <a:rPr lang="en-US" altLang="en-US" sz="1400" i="1" dirty="0" err="1"/>
              <a:t>Weick</a:t>
            </a:r>
            <a:r>
              <a:rPr lang="en-US" altLang="en-US" sz="1400" i="1" dirty="0"/>
              <a:t>, Karl E.; Kathleen M. Sutcliffe (2001). Managing the Unexpected - Assuring High Performance in an Age of Complexity. San Francisco, CA, USA: </a:t>
            </a:r>
            <a:r>
              <a:rPr lang="en-US" altLang="en-US" sz="1400" i="1" dirty="0" err="1"/>
              <a:t>Jossey</a:t>
            </a:r>
            <a:r>
              <a:rPr lang="en-US" altLang="en-US" sz="1400" i="1" dirty="0"/>
              <a:t>-Bass. pp. 10–17. ISBN 0-7879-5627-9</a:t>
            </a:r>
          </a:p>
        </p:txBody>
      </p:sp>
      <p:pic>
        <p:nvPicPr>
          <p:cNvPr id="9" name="Picture 3" descr="iss032e0252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1612" y="1888066"/>
            <a:ext cx="5048251" cy="3352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0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apod.nasa.gov/apod/image/1812/Earthrise1_Apollo8AndersWeigang_2048.jpg">
            <a:extLst>
              <a:ext uri="{FF2B5EF4-FFF2-40B4-BE49-F238E27FC236}">
                <a16:creationId xmlns:lc="http://schemas.openxmlformats.org/drawingml/2006/lockedCanvas" xmlns:a16="http://schemas.microsoft.com/office/drawing/2014/main" xmlns="" id="{3D2D2D64-560E-1448-B243-066DFF055758}"/>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77788" y="0"/>
            <a:ext cx="12331700" cy="6865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Title 1"/>
          <p:cNvSpPr>
            <a:spLocks noGrp="1"/>
          </p:cNvSpPr>
          <p:nvPr>
            <p:ph type="title"/>
          </p:nvPr>
        </p:nvSpPr>
        <p:spPr/>
        <p:txBody>
          <a:bodyPr/>
          <a:lstStyle/>
          <a:p>
            <a:pPr algn="ctr"/>
            <a:r>
              <a:rPr lang="en-US" dirty="0" smtClean="0"/>
              <a:t>Moon to Mars</a:t>
            </a:r>
            <a:endParaRPr lang="en-US" dirty="0"/>
          </a:p>
        </p:txBody>
      </p:sp>
      <p:sp>
        <p:nvSpPr>
          <p:cNvPr id="3" name="Content Placeholder 2"/>
          <p:cNvSpPr>
            <a:spLocks noGrp="1"/>
          </p:cNvSpPr>
          <p:nvPr>
            <p:ph idx="1"/>
          </p:nvPr>
        </p:nvSpPr>
        <p:spPr>
          <a:xfrm>
            <a:off x="150812" y="1295400"/>
            <a:ext cx="9134391" cy="4114801"/>
          </a:xfrm>
        </p:spPr>
        <p:txBody>
          <a:bodyPr/>
          <a:lstStyle/>
          <a:p>
            <a:r>
              <a:rPr lang="en-US" dirty="0" smtClean="0"/>
              <a:t>Artemis – Humans on the Moon and in Lunar orbit</a:t>
            </a:r>
          </a:p>
          <a:p>
            <a:pPr lvl="1"/>
            <a:r>
              <a:rPr lang="en-US" dirty="0" smtClean="0"/>
              <a:t>SLS</a:t>
            </a:r>
          </a:p>
          <a:p>
            <a:pPr lvl="1"/>
            <a:r>
              <a:rPr lang="en-US" dirty="0" smtClean="0"/>
              <a:t>Orion</a:t>
            </a:r>
          </a:p>
          <a:p>
            <a:pPr lvl="1"/>
            <a:r>
              <a:rPr lang="en-US" dirty="0" smtClean="0"/>
              <a:t>Gateway</a:t>
            </a:r>
          </a:p>
          <a:p>
            <a:pPr lvl="1"/>
            <a:r>
              <a:rPr lang="en-US" dirty="0" smtClean="0"/>
              <a:t>Long duration Lunar surface</a:t>
            </a:r>
          </a:p>
          <a:p>
            <a:endParaRPr lang="en-US" dirty="0"/>
          </a:p>
          <a:p>
            <a:pPr lvl="1"/>
            <a:endParaRPr lang="en-US"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212" y="228599"/>
            <a:ext cx="3399324" cy="2549493"/>
          </a:xfrm>
          <a:prstGeom prst="rect">
            <a:avLst/>
          </a:prstGeom>
          <a:ln>
            <a:noFill/>
          </a:ln>
          <a:effectLst>
            <a:softEdge rad="112500"/>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5437" r="39079"/>
          <a:stretch/>
        </p:blipFill>
        <p:spPr>
          <a:xfrm>
            <a:off x="7582926" y="1075267"/>
            <a:ext cx="832972" cy="1896500"/>
          </a:xfrm>
          <a:prstGeom prst="rect">
            <a:avLst/>
          </a:prstGeom>
          <a:ln>
            <a:noFill/>
          </a:ln>
          <a:effectLst>
            <a:softEdge rad="112500"/>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0286" y="3386667"/>
            <a:ext cx="3524250" cy="19365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0166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photojournal.jpl.nasa.gov/jpeg/PIA17936.jpg">
            <a:extLst>
              <a:ext uri="{FF2B5EF4-FFF2-40B4-BE49-F238E27FC236}">
                <a16:creationId xmlns:lc="http://schemas.openxmlformats.org/drawingml/2006/lockedCanvas" xmlns:a16="http://schemas.microsoft.com/office/drawing/2014/main" xmlns="" id="{BE518A63-D4A0-FB4A-BBA6-918AAEA1FD25}"/>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587"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5">
            <a:extLst>
              <a:ext uri="{FF2B5EF4-FFF2-40B4-BE49-F238E27FC236}">
                <a16:creationId xmlns:lc="http://schemas.openxmlformats.org/drawingml/2006/lockedCanvas" xmlns:a16="http://schemas.microsoft.com/office/drawing/2014/main" xmlns="" id="{4BAA4C76-E9B2-824C-A465-2CEB9D3AF976}"/>
              </a:ext>
            </a:extLst>
          </p:cNvPr>
          <p:cNvSpPr txBox="1"/>
          <p:nvPr/>
        </p:nvSpPr>
        <p:spPr>
          <a:xfrm>
            <a:off x="-1587" y="6396335"/>
            <a:ext cx="35052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rPr>
              <a:t>160,000,000 kilometers</a:t>
            </a:r>
          </a:p>
        </p:txBody>
      </p:sp>
      <p:sp>
        <p:nvSpPr>
          <p:cNvPr id="6" name="TextBox 6">
            <a:extLst>
              <a:ext uri="{FF2B5EF4-FFF2-40B4-BE49-F238E27FC236}">
                <a16:creationId xmlns:lc="http://schemas.openxmlformats.org/drawingml/2006/lockedCanvas" xmlns:a16="http://schemas.microsoft.com/office/drawing/2014/main" xmlns="" id="{6B6607C5-F072-1E4F-A981-A9B1501312B1}"/>
              </a:ext>
            </a:extLst>
          </p:cNvPr>
          <p:cNvSpPr txBox="1"/>
          <p:nvPr/>
        </p:nvSpPr>
        <p:spPr>
          <a:xfrm>
            <a:off x="-1587" y="0"/>
            <a:ext cx="44577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rPr>
              <a:t>Curiosity Rover, Mars</a:t>
            </a:r>
          </a:p>
        </p:txBody>
      </p:sp>
      <p:cxnSp>
        <p:nvCxnSpPr>
          <p:cNvPr id="7" name="Straight Arrow Connector 6">
            <a:extLst>
              <a:ext uri="{FF2B5EF4-FFF2-40B4-BE49-F238E27FC236}">
                <a16:creationId xmlns:lc="http://schemas.openxmlformats.org/drawingml/2006/lockedCanvas" xmlns:a16="http://schemas.microsoft.com/office/drawing/2014/main" xmlns="" id="{8B284A5E-0108-8A4E-8282-8C3737D51B73}"/>
              </a:ext>
            </a:extLst>
          </p:cNvPr>
          <p:cNvCxnSpPr>
            <a:cxnSpLocks/>
          </p:cNvCxnSpPr>
          <p:nvPr/>
        </p:nvCxnSpPr>
        <p:spPr>
          <a:xfrm flipH="1">
            <a:off x="4443413" y="965200"/>
            <a:ext cx="2540000" cy="903931"/>
          </a:xfrm>
          <a:prstGeom prst="straightConnector1">
            <a:avLst/>
          </a:prstGeom>
          <a:ln w="984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8">
            <a:extLst>
              <a:ext uri="{FF2B5EF4-FFF2-40B4-BE49-F238E27FC236}">
                <a16:creationId xmlns:lc="http://schemas.openxmlformats.org/drawingml/2006/lockedCanvas" xmlns:a16="http://schemas.microsoft.com/office/drawing/2014/main" xmlns="" id="{8CEC800D-2A14-E647-8906-C01EEEF59A90}"/>
              </a:ext>
            </a:extLst>
          </p:cNvPr>
          <p:cNvSpPr txBox="1"/>
          <p:nvPr/>
        </p:nvSpPr>
        <p:spPr>
          <a:xfrm>
            <a:off x="7021513" y="622012"/>
            <a:ext cx="35052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FF0000"/>
                </a:solidFill>
              </a:rPr>
              <a:t>You are here.</a:t>
            </a:r>
          </a:p>
        </p:txBody>
      </p:sp>
      <p:sp>
        <p:nvSpPr>
          <p:cNvPr id="3" name="Content Placeholder 2"/>
          <p:cNvSpPr>
            <a:spLocks noGrp="1"/>
          </p:cNvSpPr>
          <p:nvPr>
            <p:ph idx="1"/>
          </p:nvPr>
        </p:nvSpPr>
        <p:spPr/>
        <p:txBody>
          <a:bodyPr/>
          <a:lstStyle/>
          <a:p>
            <a:r>
              <a:rPr lang="en-US" dirty="0" smtClean="0"/>
              <a:t>On To Mars!</a:t>
            </a:r>
          </a:p>
          <a:p>
            <a:pPr lvl="1"/>
            <a:r>
              <a:rPr lang="en-US" dirty="0" smtClean="0"/>
              <a:t>56,000,000 km from Earth (Moon is 382,500 km)</a:t>
            </a:r>
          </a:p>
          <a:p>
            <a:pPr lvl="2"/>
            <a:r>
              <a:rPr lang="en-US" dirty="0" smtClean="0"/>
              <a:t>Mars is 146x farther from Earth than the Moon</a:t>
            </a:r>
          </a:p>
          <a:p>
            <a:r>
              <a:rPr lang="en-US" dirty="0" smtClean="0"/>
              <a:t>Leverage Artemis experiences to learn to travel into deep space, stay there for lengths of time, explore surfaces for weeks or months, and develop technologies to live away from Earth for up to 2 years</a:t>
            </a:r>
          </a:p>
        </p:txBody>
      </p:sp>
    </p:spTree>
    <p:extLst>
      <p:ext uri="{BB962C8B-B14F-4D97-AF65-F5344CB8AC3E}">
        <p14:creationId xmlns:p14="http://schemas.microsoft.com/office/powerpoint/2010/main" val="146568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3" y="381000"/>
            <a:ext cx="10439402" cy="1371600"/>
          </a:xfrm>
        </p:spPr>
        <p:txBody>
          <a:bodyPr anchor="t"/>
          <a:lstStyle/>
          <a:p>
            <a:r>
              <a:rPr lang="en-US" dirty="0" smtClean="0"/>
              <a:t>Links and Information</a:t>
            </a:r>
            <a:endParaRPr lang="en-US" dirty="0"/>
          </a:p>
        </p:txBody>
      </p:sp>
      <p:sp>
        <p:nvSpPr>
          <p:cNvPr id="3" name="Content Placeholder 2"/>
          <p:cNvSpPr>
            <a:spLocks noGrp="1"/>
          </p:cNvSpPr>
          <p:nvPr>
            <p:ph idx="1"/>
          </p:nvPr>
        </p:nvSpPr>
        <p:spPr>
          <a:xfrm>
            <a:off x="455612" y="1066800"/>
            <a:ext cx="4876799" cy="4114801"/>
          </a:xfrm>
        </p:spPr>
        <p:txBody>
          <a:bodyPr>
            <a:noAutofit/>
          </a:bodyPr>
          <a:lstStyle/>
          <a:p>
            <a:r>
              <a:rPr lang="en-US" sz="1400" dirty="0"/>
              <a:t>Social Media</a:t>
            </a:r>
          </a:p>
          <a:p>
            <a:pPr lvl="1"/>
            <a:r>
              <a:rPr lang="en-US" sz="1200" dirty="0"/>
              <a:t>Twitter</a:t>
            </a:r>
          </a:p>
          <a:p>
            <a:pPr lvl="2"/>
            <a:r>
              <a:rPr lang="en-US" sz="1200" dirty="0"/>
              <a:t>Ed: </a:t>
            </a:r>
            <a:r>
              <a:rPr lang="en-US" sz="1200" dirty="0">
                <a:hlinkClick r:id="rId3"/>
              </a:rPr>
              <a:t>@Carbon_Flight</a:t>
            </a:r>
            <a:endParaRPr lang="en-US" sz="1200" dirty="0"/>
          </a:p>
          <a:p>
            <a:pPr lvl="2"/>
            <a:r>
              <a:rPr lang="en-US" sz="1200" dirty="0"/>
              <a:t>NASA: </a:t>
            </a:r>
            <a:r>
              <a:rPr lang="en-US" sz="1200" dirty="0">
                <a:hlinkClick r:id="rId4"/>
              </a:rPr>
              <a:t>@NASA</a:t>
            </a:r>
            <a:endParaRPr lang="en-US" sz="1200" dirty="0"/>
          </a:p>
          <a:p>
            <a:pPr lvl="2"/>
            <a:r>
              <a:rPr lang="en-US" sz="1200" dirty="0"/>
              <a:t>Space Station: </a:t>
            </a:r>
            <a:r>
              <a:rPr lang="en-US" sz="1200" dirty="0">
                <a:hlinkClick r:id="rId5"/>
              </a:rPr>
              <a:t>@Space_Station</a:t>
            </a:r>
            <a:endParaRPr lang="en-US" sz="1200" dirty="0"/>
          </a:p>
          <a:p>
            <a:pPr lvl="2"/>
            <a:r>
              <a:rPr lang="en-US" sz="1200" dirty="0"/>
              <a:t>Astronauts: </a:t>
            </a:r>
            <a:r>
              <a:rPr lang="en-US" sz="1200" dirty="0">
                <a:hlinkClick r:id="rId6"/>
              </a:rPr>
              <a:t>@</a:t>
            </a:r>
            <a:r>
              <a:rPr lang="en-US" sz="1200" dirty="0" err="1" smtClean="0">
                <a:hlinkClick r:id="rId6"/>
              </a:rPr>
              <a:t>NASA_Astronauts</a:t>
            </a:r>
            <a:endParaRPr lang="en-US" sz="1200" dirty="0" smtClean="0"/>
          </a:p>
          <a:p>
            <a:pPr lvl="2"/>
            <a:r>
              <a:rPr lang="en-US" sz="1200" dirty="0" smtClean="0"/>
              <a:t>Artemis: </a:t>
            </a:r>
            <a:r>
              <a:rPr lang="en-US" sz="1200" dirty="0" smtClean="0">
                <a:hlinkClick r:id="rId7"/>
              </a:rPr>
              <a:t>@</a:t>
            </a:r>
            <a:r>
              <a:rPr lang="en-US" sz="1200" dirty="0" err="1" smtClean="0">
                <a:hlinkClick r:id="rId7"/>
              </a:rPr>
              <a:t>NASAArtemis</a:t>
            </a:r>
            <a:endParaRPr lang="en-US" sz="1200" dirty="0"/>
          </a:p>
          <a:p>
            <a:r>
              <a:rPr lang="en-US" sz="1400" dirty="0"/>
              <a:t>Inside Look at Space Station Flight </a:t>
            </a:r>
            <a:r>
              <a:rPr lang="en-US" sz="1400" dirty="0" smtClean="0"/>
              <a:t>Control (eBook)</a:t>
            </a:r>
            <a:endParaRPr lang="en-US" sz="1400" dirty="0"/>
          </a:p>
          <a:p>
            <a:pPr lvl="1"/>
            <a:r>
              <a:rPr lang="en-US" sz="1200" dirty="0" smtClean="0">
                <a:hlinkClick r:id="rId8"/>
              </a:rPr>
              <a:t>https://blogs.nasa.gov/spacestation/tag/mission-control-center/</a:t>
            </a:r>
            <a:endParaRPr lang="en-US" sz="1200" dirty="0"/>
          </a:p>
          <a:p>
            <a:r>
              <a:rPr lang="en-US" sz="1400" dirty="0" smtClean="0"/>
              <a:t>Websites</a:t>
            </a:r>
            <a:endParaRPr lang="en-US" sz="1400" dirty="0"/>
          </a:p>
          <a:p>
            <a:pPr lvl="1"/>
            <a:r>
              <a:rPr lang="en-US" sz="1200" dirty="0"/>
              <a:t>Spot the Space Station from nearly anywhere on Earth: </a:t>
            </a:r>
            <a:r>
              <a:rPr lang="en-US" sz="1200" dirty="0" smtClean="0">
                <a:hlinkClick r:id="rId9"/>
              </a:rPr>
              <a:t>https://</a:t>
            </a:r>
            <a:r>
              <a:rPr lang="en-US" sz="1200" dirty="0">
                <a:hlinkClick r:id="rId9"/>
              </a:rPr>
              <a:t>spotthestation.nasa.gov</a:t>
            </a:r>
            <a:endParaRPr lang="en-US" sz="1200" dirty="0"/>
          </a:p>
          <a:p>
            <a:pPr lvl="1"/>
            <a:r>
              <a:rPr lang="en-US" sz="1200" dirty="0"/>
              <a:t>More on the Space Station: </a:t>
            </a:r>
            <a:r>
              <a:rPr lang="en-US" sz="1200" dirty="0">
                <a:hlinkClick r:id="rId10"/>
              </a:rPr>
              <a:t>http://www.nasa.gov/mission_pages/station/main/index.html</a:t>
            </a:r>
            <a:endParaRPr lang="en-US" sz="1200" dirty="0"/>
          </a:p>
          <a:p>
            <a:pPr lvl="1"/>
            <a:r>
              <a:rPr lang="en-US" sz="1200" dirty="0"/>
              <a:t>Commercial Crew Program: </a:t>
            </a:r>
            <a:r>
              <a:rPr lang="en-US" sz="1200" dirty="0">
                <a:hlinkClick r:id="rId11"/>
              </a:rPr>
              <a:t>https://www.nasa.gov/exploration/commercial/crew/index.html</a:t>
            </a:r>
            <a:r>
              <a:rPr lang="en-US" sz="1200" dirty="0"/>
              <a:t> </a:t>
            </a:r>
          </a:p>
          <a:p>
            <a:pPr lvl="1"/>
            <a:r>
              <a:rPr lang="en-US" sz="1200" dirty="0"/>
              <a:t>More on </a:t>
            </a:r>
            <a:r>
              <a:rPr lang="en-US" sz="1200" dirty="0" smtClean="0"/>
              <a:t>Artemis and going </a:t>
            </a:r>
            <a:r>
              <a:rPr lang="en-US" sz="1200" dirty="0"/>
              <a:t>beyond Earth: </a:t>
            </a:r>
            <a:r>
              <a:rPr lang="en-US" sz="1200" dirty="0" smtClean="0">
                <a:hlinkClick r:id="rId12"/>
              </a:rPr>
              <a:t>https://www.nasa.gov/topics/moon-to-mars/</a:t>
            </a:r>
            <a:endParaRPr lang="en-US" sz="1200" dirty="0"/>
          </a:p>
          <a:p>
            <a:pPr lvl="1"/>
            <a:r>
              <a:rPr lang="en-US" sz="1200" dirty="0"/>
              <a:t>More on our solar system: </a:t>
            </a:r>
            <a:r>
              <a:rPr lang="en-US" sz="1200" dirty="0">
                <a:hlinkClick r:id="rId13"/>
              </a:rPr>
              <a:t>http://</a:t>
            </a:r>
            <a:r>
              <a:rPr lang="en-US" sz="1200" dirty="0" smtClean="0">
                <a:hlinkClick r:id="rId13"/>
              </a:rPr>
              <a:t>www.nasa.gov/topics/solarsystem/index.html</a:t>
            </a:r>
            <a:endParaRPr lang="en-US" sz="1200" dirty="0"/>
          </a:p>
        </p:txBody>
      </p:sp>
      <p:sp>
        <p:nvSpPr>
          <p:cNvPr id="6" name="Content Placeholder 2"/>
          <p:cNvSpPr txBox="1">
            <a:spLocks/>
          </p:cNvSpPr>
          <p:nvPr/>
        </p:nvSpPr>
        <p:spPr>
          <a:xfrm>
            <a:off x="5789612" y="1066799"/>
            <a:ext cx="5334000" cy="4114801"/>
          </a:xfrm>
          <a:prstGeom prst="rect">
            <a:avLst/>
          </a:prstGeom>
        </p:spPr>
        <p:txBody>
          <a:bodyPr vert="horz" lIns="91440" tIns="45720" rIns="91440" bIns="45720" rtlCol="0">
            <a:no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r>
              <a:rPr lang="en-US" sz="1600" dirty="0" smtClean="0"/>
              <a:t>Video:</a:t>
            </a:r>
          </a:p>
          <a:p>
            <a:pPr lvl="1"/>
            <a:r>
              <a:rPr lang="en-US" sz="1400" dirty="0" smtClean="0"/>
              <a:t>NASA Television: </a:t>
            </a:r>
            <a:r>
              <a:rPr lang="en-US" sz="1400" dirty="0" smtClean="0">
                <a:hlinkClick r:id="rId14"/>
              </a:rPr>
              <a:t>www.nasa.gov/multimedia/nasatv/index.html</a:t>
            </a:r>
            <a:r>
              <a:rPr lang="en-US" sz="1400" dirty="0" smtClean="0"/>
              <a:t> </a:t>
            </a:r>
          </a:p>
          <a:p>
            <a:pPr lvl="1"/>
            <a:r>
              <a:rPr lang="en-US" sz="1400" dirty="0" smtClean="0"/>
              <a:t>NASA High Definition Earth Views from ISS: </a:t>
            </a:r>
            <a:r>
              <a:rPr lang="en-US" sz="1400" dirty="0" smtClean="0">
                <a:hlinkClick r:id="rId15"/>
              </a:rPr>
              <a:t>http://www.ustream.tv/channel/iss-hdev-payload</a:t>
            </a:r>
            <a:r>
              <a:rPr lang="en-US" sz="1400" dirty="0" smtClean="0"/>
              <a:t> </a:t>
            </a:r>
          </a:p>
          <a:p>
            <a:pPr lvl="1"/>
            <a:r>
              <a:rPr lang="en-US" sz="1400" dirty="0" smtClean="0"/>
              <a:t>Live video (external or internal) from ISS: </a:t>
            </a:r>
            <a:r>
              <a:rPr lang="en-US" sz="1400" dirty="0">
                <a:hlinkClick r:id="rId16"/>
              </a:rPr>
              <a:t>http://</a:t>
            </a:r>
            <a:r>
              <a:rPr lang="en-US" sz="1400" dirty="0" smtClean="0">
                <a:hlinkClick r:id="rId16"/>
              </a:rPr>
              <a:t>www.ustream.tv/channel/live-iss-stream</a:t>
            </a:r>
            <a:endParaRPr lang="en-US" sz="1400" dirty="0" smtClean="0"/>
          </a:p>
          <a:p>
            <a:pPr lvl="1"/>
            <a:r>
              <a:rPr lang="en-US" sz="1400" dirty="0" smtClean="0"/>
              <a:t>ISS Symphony: </a:t>
            </a:r>
            <a:r>
              <a:rPr lang="en-US" sz="1400" dirty="0" smtClean="0">
                <a:hlinkClick r:id="rId17"/>
              </a:rPr>
              <a:t>https://youtu.be/wgdbZhnFD5g</a:t>
            </a:r>
            <a:r>
              <a:rPr lang="en-US" sz="1400" dirty="0" smtClean="0"/>
              <a:t> </a:t>
            </a:r>
          </a:p>
          <a:p>
            <a:pPr lvl="1"/>
            <a:r>
              <a:rPr lang="en-US" sz="1400" dirty="0" smtClean="0"/>
              <a:t>Paolo Nespoli and Soyuz: </a:t>
            </a:r>
            <a:r>
              <a:rPr lang="en-US" sz="1400" dirty="0" smtClean="0">
                <a:hlinkClick r:id="rId18"/>
              </a:rPr>
              <a:t>https://youtu.be/-l7MM9yoxII</a:t>
            </a:r>
            <a:r>
              <a:rPr lang="en-US" sz="1400" dirty="0" smtClean="0"/>
              <a:t> </a:t>
            </a:r>
          </a:p>
          <a:p>
            <a:pPr lvl="1"/>
            <a:r>
              <a:rPr lang="en-US" sz="1400" dirty="0" smtClean="0"/>
              <a:t>Riding the Boosters: </a:t>
            </a:r>
            <a:r>
              <a:rPr lang="en-US" sz="1400" dirty="0" smtClean="0">
                <a:hlinkClick r:id="rId19"/>
              </a:rPr>
              <a:t>https://youtu.be/2aCOyOvOw5c</a:t>
            </a:r>
            <a:r>
              <a:rPr lang="en-US" sz="1400" dirty="0" smtClean="0"/>
              <a:t> </a:t>
            </a:r>
          </a:p>
          <a:p>
            <a:pPr lvl="1"/>
            <a:r>
              <a:rPr lang="en-US" sz="1400" dirty="0" smtClean="0"/>
              <a:t>Longer booster video: </a:t>
            </a:r>
            <a:r>
              <a:rPr lang="en-US" sz="1400" dirty="0" smtClean="0">
                <a:hlinkClick r:id="rId20"/>
              </a:rPr>
              <a:t>https://youtu.be/cLl7oqdm_B8</a:t>
            </a:r>
            <a:endParaRPr lang="en-US" sz="1400" dirty="0" smtClean="0"/>
          </a:p>
          <a:p>
            <a:endParaRPr lang="en-US" sz="1600" dirty="0"/>
          </a:p>
        </p:txBody>
      </p:sp>
    </p:spTree>
    <p:extLst>
      <p:ext uri="{BB962C8B-B14F-4D97-AF65-F5344CB8AC3E}">
        <p14:creationId xmlns:p14="http://schemas.microsoft.com/office/powerpoint/2010/main" val="150476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ttps://photojournal.jpl.nasa.gov/jpeg/PIA17171.jpg">
            <a:extLst>
              <a:ext uri="{FF2B5EF4-FFF2-40B4-BE49-F238E27FC236}">
                <a16:creationId xmlns:lc="http://schemas.openxmlformats.org/drawingml/2006/lockedCanvas" xmlns:a16="http://schemas.microsoft.com/office/drawing/2014/main" xmlns="" id="{5C9EF617-3F28-6543-8687-756158E94A0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65088" y="0"/>
            <a:ext cx="12319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5">
            <a:extLst>
              <a:ext uri="{FF2B5EF4-FFF2-40B4-BE49-F238E27FC236}">
                <a16:creationId xmlns:lc="http://schemas.openxmlformats.org/drawingml/2006/lockedCanvas" xmlns:a16="http://schemas.microsoft.com/office/drawing/2014/main" xmlns="" id="{52EAAA4C-2918-B840-B5D5-1331FC2216C6}"/>
              </a:ext>
            </a:extLst>
          </p:cNvPr>
          <p:cNvSpPr txBox="1"/>
          <p:nvPr/>
        </p:nvSpPr>
        <p:spPr>
          <a:xfrm>
            <a:off x="61912" y="6396335"/>
            <a:ext cx="38227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rPr>
              <a:t>1,440,000,000 kilometers</a:t>
            </a:r>
          </a:p>
        </p:txBody>
      </p:sp>
      <p:sp>
        <p:nvSpPr>
          <p:cNvPr id="10" name="TextBox 6">
            <a:extLst>
              <a:ext uri="{FF2B5EF4-FFF2-40B4-BE49-F238E27FC236}">
                <a16:creationId xmlns:lc="http://schemas.openxmlformats.org/drawingml/2006/lockedCanvas" xmlns:a16="http://schemas.microsoft.com/office/drawing/2014/main" xmlns="" id="{2C48D329-B565-E645-9E2F-448F04874ED5}"/>
              </a:ext>
            </a:extLst>
          </p:cNvPr>
          <p:cNvSpPr txBox="1"/>
          <p:nvPr/>
        </p:nvSpPr>
        <p:spPr>
          <a:xfrm>
            <a:off x="61912" y="0"/>
            <a:ext cx="4457700"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rPr>
              <a:t>Cassini Spacecraft, Saturn</a:t>
            </a:r>
          </a:p>
        </p:txBody>
      </p:sp>
      <p:cxnSp>
        <p:nvCxnSpPr>
          <p:cNvPr id="11" name="Straight Arrow Connector 10">
            <a:extLst>
              <a:ext uri="{FF2B5EF4-FFF2-40B4-BE49-F238E27FC236}">
                <a16:creationId xmlns:lc="http://schemas.openxmlformats.org/drawingml/2006/lockedCanvas" xmlns:a16="http://schemas.microsoft.com/office/drawing/2014/main" xmlns="" id="{2E361A4F-5A78-C340-86D0-C11B7125253C}"/>
              </a:ext>
            </a:extLst>
          </p:cNvPr>
          <p:cNvCxnSpPr>
            <a:cxnSpLocks/>
          </p:cNvCxnSpPr>
          <p:nvPr/>
        </p:nvCxnSpPr>
        <p:spPr>
          <a:xfrm>
            <a:off x="6791325" y="4286250"/>
            <a:ext cx="1928812" cy="942975"/>
          </a:xfrm>
          <a:prstGeom prst="straightConnector1">
            <a:avLst/>
          </a:prstGeom>
          <a:ln w="984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8">
            <a:extLst>
              <a:ext uri="{FF2B5EF4-FFF2-40B4-BE49-F238E27FC236}">
                <a16:creationId xmlns:lc="http://schemas.openxmlformats.org/drawingml/2006/lockedCanvas" xmlns:a16="http://schemas.microsoft.com/office/drawing/2014/main" xmlns="" id="{AF8C4774-7FC1-6C4A-B598-7811C825D1DB}"/>
              </a:ext>
            </a:extLst>
          </p:cNvPr>
          <p:cNvSpPr txBox="1"/>
          <p:nvPr/>
        </p:nvSpPr>
        <p:spPr>
          <a:xfrm>
            <a:off x="4341812" y="3893850"/>
            <a:ext cx="35052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FF0000"/>
                </a:solidFill>
              </a:rPr>
              <a:t>You are here.</a:t>
            </a:r>
          </a:p>
        </p:txBody>
      </p:sp>
      <p:sp>
        <p:nvSpPr>
          <p:cNvPr id="13" name="TextBox 12"/>
          <p:cNvSpPr txBox="1"/>
          <p:nvPr/>
        </p:nvSpPr>
        <p:spPr>
          <a:xfrm>
            <a:off x="9142412" y="239299"/>
            <a:ext cx="2674130" cy="707886"/>
          </a:xfrm>
          <a:prstGeom prst="rect">
            <a:avLst/>
          </a:prstGeom>
          <a:noFill/>
        </p:spPr>
        <p:txBody>
          <a:bodyPr wrap="none" rtlCol="0">
            <a:spAutoFit/>
          </a:bodyPr>
          <a:lstStyle/>
          <a:p>
            <a:r>
              <a:rPr lang="en-US" sz="4000" b="1" dirty="0" smtClean="0"/>
              <a:t>Questions?</a:t>
            </a:r>
            <a:endParaRPr lang="en-US" sz="4000" b="1" dirty="0"/>
          </a:p>
        </p:txBody>
      </p:sp>
    </p:spTree>
    <p:extLst>
      <p:ext uri="{BB962C8B-B14F-4D97-AF65-F5344CB8AC3E}">
        <p14:creationId xmlns:p14="http://schemas.microsoft.com/office/powerpoint/2010/main" val="53874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4228E6B-D70C-44BB-A81F-A245495F61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0</TotalTime>
  <Words>3122</Words>
  <Application>Microsoft Office PowerPoint</Application>
  <PresentationFormat>Custom</PresentationFormat>
  <Paragraphs>282</Paragraphs>
  <Slides>25</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Corbel</vt:lpstr>
      <vt:lpstr>Helvetica</vt:lpstr>
      <vt:lpstr>Times New Roman</vt:lpstr>
      <vt:lpstr>Digital Blue Tunnel 16x9</vt:lpstr>
      <vt:lpstr>Flight Director Insights Into Human Spaceflight Operations</vt:lpstr>
      <vt:lpstr>PowerPoint Presentation</vt:lpstr>
      <vt:lpstr>Challenger – January 28,1986</vt:lpstr>
      <vt:lpstr>Space Camp (1990, 1993, Induction in 2012)</vt:lpstr>
      <vt:lpstr>Foreign Exchange Student – 1993 to 1994 Bielefeld, Germany</vt:lpstr>
      <vt:lpstr>The College Years (1995 – 2000) Bachelor’s of Science in Aerospace Engineering</vt:lpstr>
      <vt:lpstr>Career Progression</vt:lpstr>
      <vt:lpstr>PowerPoint Presentation</vt:lpstr>
      <vt:lpstr>PowerPoint Presentation</vt:lpstr>
      <vt:lpstr>PowerPoint Presentation</vt:lpstr>
      <vt:lpstr>PowerPoint Presentation</vt:lpstr>
      <vt:lpstr>PowerPoint Presentation</vt:lpstr>
      <vt:lpstr>Mission Control Center – Houston Established 1965</vt:lpstr>
      <vt:lpstr>Failure Is Not An Option – January 15, 2003</vt:lpstr>
      <vt:lpstr>CST-100 Orbital Flight Test (OFT) What to you mean Liftoff was 11 hours ago?!</vt:lpstr>
      <vt:lpstr>Two Bolts – How Hard Can It Be? (EVAs 18 &amp; 19) “The Toothbrush Hack” (August 2012)</vt:lpstr>
      <vt:lpstr>Performing An EVA in 36 Hours (EVA 21)</vt:lpstr>
      <vt:lpstr>HTV-3’s Abort</vt:lpstr>
      <vt:lpstr>The Keys to Success in Human Spaceflight Operations</vt:lpstr>
      <vt:lpstr>High Performance Organization</vt:lpstr>
      <vt:lpstr>High Reliability Organization</vt:lpstr>
      <vt:lpstr>Moon to Mars</vt:lpstr>
      <vt:lpstr>PowerPoint Presentation</vt:lpstr>
      <vt:lpstr>Links and Information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2016-04-03T15:12:22Z</dcterms:created>
  <dcterms:modified xsi:type="dcterms:W3CDTF">2021-02-04T14:36:40Z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TC028952619991</vt:lpwstr>
  </property>
</Properties>
</file>