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22" r:id="rId2"/>
    <p:sldId id="323" r:id="rId3"/>
    <p:sldId id="349" r:id="rId4"/>
    <p:sldId id="347" r:id="rId5"/>
    <p:sldId id="328" r:id="rId6"/>
    <p:sldId id="325" r:id="rId7"/>
    <p:sldId id="335" r:id="rId8"/>
    <p:sldId id="329" r:id="rId9"/>
    <p:sldId id="307" r:id="rId10"/>
    <p:sldId id="350" r:id="rId11"/>
    <p:sldId id="352" r:id="rId12"/>
    <p:sldId id="353" r:id="rId13"/>
    <p:sldId id="338" r:id="rId14"/>
    <p:sldId id="348" r:id="rId15"/>
    <p:sldId id="339" r:id="rId16"/>
    <p:sldId id="343" r:id="rId17"/>
    <p:sldId id="358" r:id="rId18"/>
    <p:sldId id="330" r:id="rId19"/>
    <p:sldId id="331" r:id="rId20"/>
    <p:sldId id="340" r:id="rId21"/>
    <p:sldId id="341" r:id="rId22"/>
    <p:sldId id="344" r:id="rId23"/>
    <p:sldId id="342" r:id="rId24"/>
    <p:sldId id="354" r:id="rId25"/>
    <p:sldId id="356" r:id="rId26"/>
    <p:sldId id="332" r:id="rId27"/>
    <p:sldId id="346" r:id="rId28"/>
    <p:sldId id="357" r:id="rId29"/>
    <p:sldId id="290" r:id="rId30"/>
    <p:sldId id="31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1">
          <p15:clr>
            <a:srgbClr val="A4A3A4"/>
          </p15:clr>
        </p15:guide>
        <p15:guide id="2" pos="54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ech, Theresa W. (GSFC-5830)" initials="BTW(" lastIdx="9" clrIdx="0">
    <p:extLst>
      <p:ext uri="{19B8F6BF-5375-455C-9EA6-DF929625EA0E}">
        <p15:presenceInfo xmlns:p15="http://schemas.microsoft.com/office/powerpoint/2012/main" userId="S-1-5-21-330711430-3775241029-4075259233-8069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C99"/>
    <a:srgbClr val="9ED1AD"/>
    <a:srgbClr val="FFFF99"/>
    <a:srgbClr val="00FFFF"/>
    <a:srgbClr val="77C093"/>
    <a:srgbClr val="6FA542"/>
    <a:srgbClr val="FFC000"/>
    <a:srgbClr val="0F75BC"/>
    <a:srgbClr val="009999"/>
    <a:srgbClr val="EB8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623" autoAdjust="0"/>
    <p:restoredTop sz="94274" autoAdjust="0"/>
  </p:normalViewPr>
  <p:slideViewPr>
    <p:cSldViewPr snapToGrid="0">
      <p:cViewPr varScale="1">
        <p:scale>
          <a:sx n="67" d="100"/>
          <a:sy n="67" d="100"/>
        </p:scale>
        <p:origin x="1296" y="44"/>
      </p:cViewPr>
      <p:guideLst>
        <p:guide orient="horz" pos="4171"/>
        <p:guide pos="5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304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1" charset="-128"/>
              </a:defRPr>
            </a:lvl1pPr>
          </a:lstStyle>
          <a:p>
            <a:pPr>
              <a:defRPr/>
            </a:pPr>
            <a:fld id="{94BE0390-8F40-4922-B823-269D6D010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071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1" charset="-128"/>
              </a:defRPr>
            </a:lvl1pPr>
          </a:lstStyle>
          <a:p>
            <a:pPr>
              <a:defRPr/>
            </a:pPr>
            <a:fld id="{93256F53-105D-46A7-9171-CA89F7855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79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56F53-105D-46A7-9171-CA89F7855C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90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BE368B-64D8-4569-BA99-66B671514D1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11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7B26BE-D3CD-477E-ADA2-37C1640D402F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1774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7B26BE-D3CD-477E-ADA2-37C1640D402F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93502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7B26BE-D3CD-477E-ADA2-37C1640D402F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369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7B26BE-D3CD-477E-ADA2-37C1640D402F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161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7B26BE-D3CD-477E-ADA2-37C1640D402F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73284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7B26BE-D3CD-477E-ADA2-37C1640D402F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55593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7B26BE-D3CD-477E-ADA2-37C1640D402F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71979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ED78E-AEBC-416E-8357-CCD20DD25E5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33753" lvl="1" indent="-333753" eaLnBrk="1" hangingPunct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3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363" y="3897687"/>
            <a:ext cx="6913562" cy="209112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54363" y="1106505"/>
            <a:ext cx="3833427" cy="169539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0" kern="0" cap="small" spc="6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800" b="1" i="0" kern="0" cap="small" spc="600" baseline="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oftware </a:t>
            </a:r>
            <a:br>
              <a:rPr lang="en-US" sz="2800" b="1" i="0" kern="0" cap="small" spc="600" baseline="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b="1" i="0" kern="0" cap="small" spc="6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2800" b="1" i="0" kern="0" cap="small" spc="600" baseline="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ngineering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0" kern="0" cap="small" spc="6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2800" b="1" i="0" kern="0" cap="small" spc="600" baseline="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ivision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4363" y="3088182"/>
            <a:ext cx="435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Division Project Review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7766" y="6414489"/>
            <a:ext cx="6752059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1"/>
                </a:solidFill>
                <a:ea typeface="ＭＳ Ｐゴシック" pitchFamily="31" charset="-128"/>
              </a:defRPr>
            </a:lvl1pPr>
          </a:lstStyle>
          <a:p>
            <a:pPr>
              <a:defRPr/>
            </a:pPr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16" name="Rectangle 5"/>
          <p:cNvSpPr txBox="1">
            <a:spLocks noChangeArrowheads="1"/>
          </p:cNvSpPr>
          <p:nvPr userDrawn="1"/>
        </p:nvSpPr>
        <p:spPr bwMode="auto">
          <a:xfrm>
            <a:off x="466928" y="6414488"/>
            <a:ext cx="1468876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bg1"/>
                </a:solidFill>
                <a:latin typeface="Arial" charset="0"/>
                <a:ea typeface="ＭＳ Ｐゴシック" pitchFamily="3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www.nasa.gov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ncy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0" y="0"/>
            <a:ext cx="9162170" cy="6857998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4363" y="508744"/>
            <a:ext cx="2823858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  <a:latin typeface="+mn-lt"/>
                <a:ea typeface="ＭＳ Ｐゴシック" pitchFamily="31" charset="-128"/>
              </a:rPr>
              <a:t>National Aeronautics and Space Administration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363" y="3897687"/>
            <a:ext cx="6913562" cy="211400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70" y="6306671"/>
            <a:ext cx="9162170" cy="551329"/>
          </a:xfrm>
          <a:prstGeom prst="rect">
            <a:avLst/>
          </a:prstGeom>
        </p:spPr>
      </p:pic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7766" y="6414489"/>
            <a:ext cx="6752059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bg1"/>
                </a:solidFill>
                <a:ea typeface="ＭＳ Ｐゴシック" pitchFamily="31" charset="-128"/>
              </a:defRPr>
            </a:lvl1pPr>
          </a:lstStyle>
          <a:p>
            <a:pPr>
              <a:defRPr/>
            </a:pPr>
            <a:r>
              <a:rPr lang="en-US" dirty="0"/>
              <a:t>NASA Goddard Space Flight Center | Software Engineering Division | sed.gsfc.nasa.gov</a:t>
            </a:r>
          </a:p>
        </p:txBody>
      </p:sp>
      <p:sp>
        <p:nvSpPr>
          <p:cNvPr id="13" name="Rectangle 5"/>
          <p:cNvSpPr txBox="1">
            <a:spLocks noChangeArrowheads="1"/>
          </p:cNvSpPr>
          <p:nvPr userDrawn="1"/>
        </p:nvSpPr>
        <p:spPr bwMode="auto">
          <a:xfrm>
            <a:off x="466928" y="6414488"/>
            <a:ext cx="1468876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bg1"/>
                </a:solidFill>
                <a:latin typeface="Arial" charset="0"/>
                <a:ea typeface="ＭＳ Ｐゴシック" pitchFamily="3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www.nasa.gov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54363" y="1106505"/>
            <a:ext cx="3833427" cy="169539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kern="0" cap="small" spc="600" baseline="0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3200" b="1" i="0" kern="0" cap="small" spc="6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oftware</a:t>
            </a:r>
            <a:r>
              <a:rPr lang="en-US" sz="3200" b="1" i="0" kern="0" cap="small" spc="600" baseline="0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3200" b="1" i="0" kern="0" cap="small" spc="6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200" b="1" i="0" kern="0" cap="small" spc="600" baseline="0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3200" b="1" i="0" kern="0" cap="small" spc="6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ngineering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kern="0" cap="small" spc="600" baseline="0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3200" b="1" i="0" kern="0" cap="small" spc="6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ivision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799" y="273354"/>
            <a:ext cx="838200" cy="71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8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23109" y="2364978"/>
            <a:ext cx="7191819" cy="209112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7766" y="6553389"/>
            <a:ext cx="6752059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1"/>
                </a:solidFill>
                <a:ea typeface="ＭＳ Ｐゴシック" pitchFamily="31" charset="-128"/>
              </a:defRPr>
            </a:lvl1pPr>
          </a:lstStyle>
          <a:p>
            <a:pPr>
              <a:defRPr/>
            </a:pPr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16" name="Rectangle 5"/>
          <p:cNvSpPr txBox="1">
            <a:spLocks noChangeArrowheads="1"/>
          </p:cNvSpPr>
          <p:nvPr userDrawn="1"/>
        </p:nvSpPr>
        <p:spPr bwMode="auto">
          <a:xfrm>
            <a:off x="466928" y="6553388"/>
            <a:ext cx="1468876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bg1"/>
                </a:solidFill>
                <a:latin typeface="Arial" charset="0"/>
                <a:ea typeface="ＭＳ Ｐゴシック" pitchFamily="3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www.nasa.gov</a:t>
            </a:r>
          </a:p>
        </p:txBody>
      </p:sp>
    </p:spTree>
    <p:extLst>
      <p:ext uri="{BB962C8B-B14F-4D97-AF65-F5344CB8AC3E}">
        <p14:creationId xmlns:p14="http://schemas.microsoft.com/office/powerpoint/2010/main" val="329033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7" y="458512"/>
            <a:ext cx="7842470" cy="680805"/>
          </a:xfrm>
        </p:spPr>
        <p:txBody>
          <a:bodyPr anchor="b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7" y="1315086"/>
            <a:ext cx="8201025" cy="497458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65667" y="6553391"/>
            <a:ext cx="7798799" cy="238125"/>
          </a:xfrm>
        </p:spPr>
        <p:txBody>
          <a:bodyPr/>
          <a:lstStyle/>
          <a:p>
            <a:pPr>
              <a:defRPr/>
            </a:pPr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08137" y="6553391"/>
            <a:ext cx="358555" cy="238125"/>
          </a:xfrm>
        </p:spPr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65666" y="1200069"/>
            <a:ext cx="8201025" cy="45719"/>
          </a:xfrm>
          <a:prstGeom prst="rect">
            <a:avLst/>
          </a:prstGeom>
          <a:solidFill>
            <a:srgbClr val="071B94"/>
          </a:solidFill>
          <a:ln w="9525" cap="flat" cmpd="sng" algn="ctr">
            <a:solidFill>
              <a:srgbClr val="2E3092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8137" y="6564966"/>
            <a:ext cx="35855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ea typeface="ＭＳ Ｐゴシック" pitchFamily="31" charset="-128"/>
              </a:defRPr>
            </a:lvl1pPr>
          </a:lstStyle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5667" y="6564966"/>
            <a:ext cx="7798799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1"/>
                </a:solidFill>
                <a:ea typeface="ＭＳ Ｐゴシック" pitchFamily="31" charset="-128"/>
              </a:defRPr>
            </a:lvl1pPr>
          </a:lstStyle>
          <a:p>
            <a:pPr>
              <a:defRPr/>
            </a:pPr>
            <a:r>
              <a:rPr lang="en-US" dirty="0"/>
              <a:t>NASA Goddard Space Flight Center | Software Engineering Division | sed.gsfc.nasa.gov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65666" y="1200069"/>
            <a:ext cx="8201025" cy="45719"/>
          </a:xfrm>
          <a:prstGeom prst="rect">
            <a:avLst/>
          </a:prstGeom>
          <a:solidFill>
            <a:srgbClr val="071B94"/>
          </a:solidFill>
          <a:ln w="9525" cap="flat" cmpd="sng" algn="ctr">
            <a:solidFill>
              <a:srgbClr val="2E3092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00"/>
            <a:ext cx="9144000" cy="6844398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5667" y="467058"/>
            <a:ext cx="7589308" cy="67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8137" y="6414491"/>
            <a:ext cx="35855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ea typeface="ＭＳ Ｐゴシック" pitchFamily="31" charset="-128"/>
              </a:defRPr>
            </a:lvl1pPr>
          </a:lstStyle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5667" y="6414491"/>
            <a:ext cx="7798799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1"/>
                </a:solidFill>
                <a:ea typeface="ＭＳ Ｐゴシック" pitchFamily="31" charset="-128"/>
              </a:defRPr>
            </a:lvl1pPr>
          </a:lstStyle>
          <a:p>
            <a:pPr>
              <a:defRPr/>
            </a:pPr>
            <a:r>
              <a:rPr lang="en-US" dirty="0"/>
              <a:t>NASA Goddard Space Flight Center | Software Engineering Division | sed.gsfc.nasa.gov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799" y="273354"/>
            <a:ext cx="838200" cy="71316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111065" y="86059"/>
            <a:ext cx="7696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/>
                <a:ea typeface="+mj-ea"/>
                <a:cs typeface="Arial"/>
              </a:rPr>
              <a:t>National Aeronautics and Space Administration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9" r:id="rId2"/>
    <p:sldLayoutId id="2147483700" r:id="rId3"/>
    <p:sldLayoutId id="2147483694" r:id="rId4"/>
    <p:sldLayoutId id="2147483698" r:id="rId5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b="1" dirty="0" smtClean="0">
          <a:solidFill>
            <a:schemeClr val="accent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75BC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75BC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75BC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75BC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75BC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75BC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75BC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0F75BC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400" b="1">
          <a:solidFill>
            <a:schemeClr val="tx1"/>
          </a:solidFill>
          <a:latin typeface="+mn-lt"/>
        </a:defRPr>
      </a:lvl2pPr>
      <a:lvl3pPr marL="685800" indent="-228600" algn="l" defTabSz="1143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3pPr>
      <a:lvl4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4pPr>
      <a:lvl5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"/>
        <a:defRPr sz="2000">
          <a:solidFill>
            <a:schemeClr val="tx1"/>
          </a:solidFill>
          <a:latin typeface="+mn-lt"/>
        </a:defRPr>
      </a:lvl5pPr>
      <a:lvl6pPr marL="1658938" indent="-176213" algn="l" rtl="0" fontAlgn="base">
        <a:spcBef>
          <a:spcPct val="20000"/>
        </a:spcBef>
        <a:spcAft>
          <a:spcPct val="0"/>
        </a:spcAft>
        <a:buClr>
          <a:srgbClr val="0075BD"/>
        </a:buClr>
        <a:buChar char="»"/>
        <a:defRPr sz="1600">
          <a:solidFill>
            <a:schemeClr val="tx1"/>
          </a:solidFill>
          <a:latin typeface="+mn-lt"/>
        </a:defRPr>
      </a:lvl6pPr>
      <a:lvl7pPr marL="2116138" indent="-176213" algn="l" rtl="0" fontAlgn="base">
        <a:spcBef>
          <a:spcPct val="20000"/>
        </a:spcBef>
        <a:spcAft>
          <a:spcPct val="0"/>
        </a:spcAft>
        <a:buClr>
          <a:srgbClr val="0075BD"/>
        </a:buClr>
        <a:buChar char="»"/>
        <a:defRPr sz="1600">
          <a:solidFill>
            <a:schemeClr val="tx1"/>
          </a:solidFill>
          <a:latin typeface="+mn-lt"/>
        </a:defRPr>
      </a:lvl7pPr>
      <a:lvl8pPr marL="2573338" indent="-176213" algn="l" rtl="0" fontAlgn="base">
        <a:spcBef>
          <a:spcPct val="20000"/>
        </a:spcBef>
        <a:spcAft>
          <a:spcPct val="0"/>
        </a:spcAft>
        <a:buClr>
          <a:srgbClr val="0075BD"/>
        </a:buClr>
        <a:buChar char="»"/>
        <a:defRPr sz="1600">
          <a:solidFill>
            <a:schemeClr val="tx1"/>
          </a:solidFill>
          <a:latin typeface="+mn-lt"/>
        </a:defRPr>
      </a:lvl8pPr>
      <a:lvl9pPr marL="3030538" indent="-176213" algn="l" rtl="0" fontAlgn="base">
        <a:spcBef>
          <a:spcPct val="20000"/>
        </a:spcBef>
        <a:spcAft>
          <a:spcPct val="0"/>
        </a:spcAft>
        <a:buClr>
          <a:srgbClr val="0075BD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hyperlink" Target="http://www.freestockphotos.biz/stockphoto/15584" TargetMode="External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hyperlink" Target="https://www.needpix.com/photo/1234842/radar-satellite-watch-tv-antenna-sky-receiver-wireless-radio-send" TargetMode="External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hyperlink" Target="https://pixabay.com/en/mobile-phone-communication-157065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30.gif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alinity.oceansciences.org/data-aq-processing-v3.htm" TargetMode="External"/><Relationship Id="rId2" Type="http://schemas.openxmlformats.org/officeDocument/2006/relationships/hyperlink" Target="https://www.youtube.com/watch?v=WgfmNUVQsG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sz="quarter" idx="1"/>
          </p:nvPr>
        </p:nvSpPr>
        <p:spPr>
          <a:xfrm>
            <a:off x="454362" y="3200400"/>
            <a:ext cx="6391446" cy="3054095"/>
          </a:xfrm>
        </p:spPr>
        <p:txBody>
          <a:bodyPr/>
          <a:lstStyle/>
          <a:p>
            <a:r>
              <a:rPr lang="en-US" sz="2400" dirty="0"/>
              <a:t>Mission Ops and Ground Systems 101</a:t>
            </a:r>
          </a:p>
          <a:p>
            <a:endParaRPr lang="en-US" sz="2000" dirty="0"/>
          </a:p>
          <a:p>
            <a:endParaRPr lang="en-US" sz="2000" dirty="0"/>
          </a:p>
          <a:p>
            <a:pPr algn="r"/>
            <a:r>
              <a:rPr lang="en-US" sz="2400" dirty="0"/>
              <a:t>Theresa Beech</a:t>
            </a:r>
          </a:p>
          <a:p>
            <a:pPr algn="r"/>
            <a:r>
              <a:rPr lang="en-US" sz="1800" i="1" dirty="0"/>
              <a:t>Code 583</a:t>
            </a:r>
          </a:p>
          <a:p>
            <a:pPr algn="r"/>
            <a:r>
              <a:rPr lang="en-US" sz="1800" i="1" dirty="0"/>
              <a:t>NASA Goddard Space Flight Center</a:t>
            </a:r>
          </a:p>
          <a:p>
            <a:pPr algn="r"/>
            <a:endParaRPr lang="en-US" sz="1200" dirty="0"/>
          </a:p>
          <a:p>
            <a:pPr algn="r"/>
            <a:r>
              <a:rPr lang="en-US" sz="1800" dirty="0"/>
              <a:t>January 29, 2021</a:t>
            </a:r>
          </a:p>
          <a:p>
            <a:endParaRPr lang="en-US" sz="2400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8356D2-6882-4C1D-ADD9-0BEA6B3D209A}"/>
              </a:ext>
            </a:extLst>
          </p:cNvPr>
          <p:cNvSpPr/>
          <p:nvPr/>
        </p:nvSpPr>
        <p:spPr>
          <a:xfrm>
            <a:off x="67056" y="599593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800" i="1" dirty="0">
                <a:solidFill>
                  <a:srgbClr val="2479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is a declared work of the U.S. government and is not subject to copyright protection in the United States. Published by The Aerospace Corporation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340935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415EF-4FD7-4988-B862-91D6835C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BC97E-F6F5-4333-BBCE-577A8A273C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43ED8-F953-438B-89CC-7AE3789D9F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DD8DA7-B462-451E-AD7F-82F9EC618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7" y="1859281"/>
            <a:ext cx="8201025" cy="1920239"/>
          </a:xfrm>
          <a:solidFill>
            <a:srgbClr val="D20C99">
              <a:alpha val="50000"/>
            </a:srgb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How do we make our Satellite Mission a reality?</a:t>
            </a:r>
          </a:p>
          <a:p>
            <a:pPr marL="0" indent="0" algn="ctr">
              <a:buNone/>
            </a:pPr>
            <a:r>
              <a:rPr lang="en-US" sz="2400" i="1" dirty="0"/>
              <a:t>(besides building and launching it…)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B347B1-6B21-4118-B034-D8F87F2460AE}"/>
              </a:ext>
            </a:extLst>
          </p:cNvPr>
          <p:cNvSpPr txBox="1"/>
          <p:nvPr/>
        </p:nvSpPr>
        <p:spPr>
          <a:xfrm>
            <a:off x="465668" y="3969495"/>
            <a:ext cx="8201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/>
              <a:t>The ground system.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Because a satellite with no ground system is a very expensive hunk of junk </a:t>
            </a:r>
          </a:p>
        </p:txBody>
      </p:sp>
    </p:spTree>
    <p:extLst>
      <p:ext uri="{BB962C8B-B14F-4D97-AF65-F5344CB8AC3E}">
        <p14:creationId xmlns:p14="http://schemas.microsoft.com/office/powerpoint/2010/main" val="19204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415EF-4FD7-4988-B862-91D6835C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BC97E-F6F5-4333-BBCE-577A8A273C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43ED8-F953-438B-89CC-7AE3789D9F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DD8DA7-B462-451E-AD7F-82F9EC618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7" y="2097025"/>
            <a:ext cx="8201025" cy="1920239"/>
          </a:xfrm>
          <a:solidFill>
            <a:srgbClr val="D20C99">
              <a:alpha val="50000"/>
            </a:srgb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What drives the ground system architecture?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B347B1-6B21-4118-B034-D8F87F2460AE}"/>
              </a:ext>
            </a:extLst>
          </p:cNvPr>
          <p:cNvSpPr txBox="1"/>
          <p:nvPr/>
        </p:nvSpPr>
        <p:spPr>
          <a:xfrm>
            <a:off x="465667" y="4346835"/>
            <a:ext cx="820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The mission operations concepts.</a:t>
            </a:r>
          </a:p>
        </p:txBody>
      </p:sp>
    </p:spTree>
    <p:extLst>
      <p:ext uri="{BB962C8B-B14F-4D97-AF65-F5344CB8AC3E}">
        <p14:creationId xmlns:p14="http://schemas.microsoft.com/office/powerpoint/2010/main" val="97446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891DD-18BC-43D2-BD75-9940F5FAC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9BE55-FEFD-48FC-9F81-9F25A0DA5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7" y="3737097"/>
            <a:ext cx="8206845" cy="17493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Whatever you do </a:t>
            </a:r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ALWAYS REMEMBER</a:t>
            </a:r>
            <a:r>
              <a:rPr lang="en-US" dirty="0"/>
              <a:t>….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…the </a:t>
            </a:r>
            <a:r>
              <a:rPr lang="en-US" sz="32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MISSION DRIVES EVERYTHING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4A5D8-D54D-4F6B-81FA-5AC24FCD19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F8703-8343-4C41-98F2-79A60515A6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FA0768-123F-44FC-A1F2-69EBFEAF65CA}"/>
              </a:ext>
            </a:extLst>
          </p:cNvPr>
          <p:cNvGrpSpPr/>
          <p:nvPr/>
        </p:nvGrpSpPr>
        <p:grpSpPr>
          <a:xfrm>
            <a:off x="880195" y="1970002"/>
            <a:ext cx="7319877" cy="837012"/>
            <a:chOff x="880195" y="1970002"/>
            <a:chExt cx="7319877" cy="8370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0CC6C8-D6A1-4799-98F7-E71ED8F3A83B}"/>
                </a:ext>
              </a:extLst>
            </p:cNvPr>
            <p:cNvSpPr txBox="1"/>
            <p:nvPr/>
          </p:nvSpPr>
          <p:spPr>
            <a:xfrm>
              <a:off x="880195" y="1970002"/>
              <a:ext cx="1408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Satellite Mission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0E4981A5-4E91-4797-ABCB-8C6F4CEABB0C}"/>
                </a:ext>
              </a:extLst>
            </p:cNvPr>
            <p:cNvSpPr/>
            <p:nvPr/>
          </p:nvSpPr>
          <p:spPr bwMode="auto">
            <a:xfrm>
              <a:off x="2255520" y="2236150"/>
              <a:ext cx="1335024" cy="298704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3E6D09-6BFF-4E3B-8D46-5D3B3B8566B3}"/>
                </a:ext>
              </a:extLst>
            </p:cNvPr>
            <p:cNvSpPr txBox="1"/>
            <p:nvPr/>
          </p:nvSpPr>
          <p:spPr>
            <a:xfrm>
              <a:off x="3590544" y="1976017"/>
              <a:ext cx="19473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Mission Ops Concepts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E195021C-1BA0-4E0D-A7B5-A0AB31E5D3C2}"/>
                </a:ext>
              </a:extLst>
            </p:cNvPr>
            <p:cNvSpPr/>
            <p:nvPr/>
          </p:nvSpPr>
          <p:spPr bwMode="auto">
            <a:xfrm>
              <a:off x="5456872" y="2236149"/>
              <a:ext cx="1335024" cy="298704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DED737-40DE-42A9-9C80-797A185D4546}"/>
                </a:ext>
              </a:extLst>
            </p:cNvPr>
            <p:cNvSpPr txBox="1"/>
            <p:nvPr/>
          </p:nvSpPr>
          <p:spPr>
            <a:xfrm>
              <a:off x="6791896" y="1970003"/>
              <a:ext cx="1408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Ground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627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458512"/>
            <a:ext cx="8568117" cy="680805"/>
          </a:xfrm>
        </p:spPr>
        <p:txBody>
          <a:bodyPr/>
          <a:lstStyle/>
          <a:p>
            <a:r>
              <a:rPr lang="en-US" sz="2400" dirty="0"/>
              <a:t>WHAT ARE THE MISSION OPERATIONS DRIVERS?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8" y="1237014"/>
            <a:ext cx="8772525" cy="4974589"/>
          </a:xfrm>
        </p:spPr>
        <p:txBody>
          <a:bodyPr/>
          <a:lstStyle/>
          <a:p>
            <a:r>
              <a:rPr lang="en-US" sz="4400" dirty="0"/>
              <a:t>Keep the S/C safe and healthy</a:t>
            </a:r>
          </a:p>
          <a:p>
            <a:r>
              <a:rPr lang="en-US" sz="3200" dirty="0"/>
              <a:t>Maximize the mission </a:t>
            </a:r>
          </a:p>
          <a:p>
            <a:pPr lvl="1"/>
            <a:r>
              <a:rPr lang="en-US" sz="2000" b="0" dirty="0"/>
              <a:t>Maximize S/C &amp; P/L availability</a:t>
            </a:r>
            <a:endParaRPr lang="en-US" sz="2400" b="0" dirty="0"/>
          </a:p>
          <a:p>
            <a:r>
              <a:rPr lang="en-US" sz="2400" dirty="0"/>
              <a:t>Mission criticality </a:t>
            </a:r>
          </a:p>
          <a:p>
            <a:pPr lvl="1"/>
            <a:r>
              <a:rPr lang="en-US" sz="2000" b="0" dirty="0"/>
              <a:t>How important is the mission? What happens if it fails?</a:t>
            </a:r>
          </a:p>
          <a:p>
            <a:pPr lvl="1"/>
            <a:r>
              <a:rPr lang="en-US" sz="2000" b="0" dirty="0"/>
              <a:t>Redundancy (space &amp; ground &amp; people)</a:t>
            </a:r>
          </a:p>
          <a:p>
            <a:pPr lvl="1"/>
            <a:r>
              <a:rPr lang="en-US" sz="2000" b="0" dirty="0"/>
              <a:t>Risk (inversely proportional to cost)</a:t>
            </a:r>
          </a:p>
          <a:p>
            <a:r>
              <a:rPr lang="en-US" sz="2400" dirty="0"/>
              <a:t>How to get the data where it’s got to go</a:t>
            </a:r>
          </a:p>
          <a:p>
            <a:pPr lvl="1"/>
            <a:r>
              <a:rPr lang="en-US" sz="2000" b="0" dirty="0"/>
              <a:t>Standards (XTCE, CCSDS, SLE, CFDP, C2MS)</a:t>
            </a:r>
          </a:p>
          <a:p>
            <a:pPr lvl="1"/>
            <a:r>
              <a:rPr lang="en-US" sz="2000" b="0" dirty="0"/>
              <a:t>Ground &amp; space networks</a:t>
            </a:r>
          </a:p>
          <a:p>
            <a:r>
              <a:rPr lang="en-US" sz="2400" dirty="0"/>
              <a:t>Minimize cost</a:t>
            </a:r>
          </a:p>
          <a:p>
            <a:pPr lvl="1"/>
            <a:r>
              <a:rPr lang="en-US" sz="2000" b="0" dirty="0"/>
              <a:t>Everyone wants to pay less for what they need, but…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60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458512"/>
            <a:ext cx="8122399" cy="680805"/>
          </a:xfrm>
        </p:spPr>
        <p:txBody>
          <a:bodyPr/>
          <a:lstStyle/>
          <a:p>
            <a:r>
              <a:rPr lang="en-US" sz="2400" dirty="0"/>
              <a:t>WHAT ARE THE MISSION OPERATIONS DRIVERS?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8" y="1985961"/>
            <a:ext cx="4121943" cy="3127817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Optimize anomaly detection and recovery</a:t>
            </a: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Heritage</a:t>
            </a:r>
          </a:p>
          <a:p>
            <a:pPr lvl="1"/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“This is how we’ve ALWAYS done things….”</a:t>
            </a:r>
          </a:p>
          <a:p>
            <a:pPr lvl="1"/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ONE wants to be “the first”</a:t>
            </a:r>
          </a:p>
          <a:p>
            <a:pPr lvl="1"/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“I know how to use this system, so I want it for …”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516232E1-A438-444C-AA4A-312DCB3C0D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37" y="1701109"/>
            <a:ext cx="4897063" cy="36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5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does this mean?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0026" y="1299972"/>
            <a:ext cx="8108111" cy="4974589"/>
          </a:xfrm>
        </p:spPr>
        <p:txBody>
          <a:bodyPr/>
          <a:lstStyle/>
          <a:p>
            <a:r>
              <a:rPr lang="en-US" dirty="0"/>
              <a:t>Mission criticality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reliability </a:t>
            </a:r>
            <a:r>
              <a:rPr lang="en-US" dirty="0" err="1"/>
              <a:t>reqs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failover </a:t>
            </a:r>
            <a:r>
              <a:rPr lang="en-US" dirty="0" err="1"/>
              <a:t>reqs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back-up </a:t>
            </a:r>
            <a:r>
              <a:rPr lang="en-US" dirty="0" err="1"/>
              <a:t>reqs</a:t>
            </a:r>
            <a:endParaRPr lang="en-US" dirty="0"/>
          </a:p>
          <a:p>
            <a:r>
              <a:rPr lang="en-US" dirty="0"/>
              <a:t>Orbit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 field of view &amp; swath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          ground contacts </a:t>
            </a:r>
          </a:p>
          <a:p>
            <a:pPr lvl="1"/>
            <a:r>
              <a:rPr lang="en-US" sz="2400" dirty="0"/>
              <a:t>Commanding</a:t>
            </a:r>
          </a:p>
          <a:p>
            <a:pPr lvl="1"/>
            <a:r>
              <a:rPr lang="en-US" sz="2400" dirty="0"/>
              <a:t>Planning &amp; scheduling</a:t>
            </a:r>
          </a:p>
          <a:p>
            <a:pPr lvl="1"/>
            <a:r>
              <a:rPr lang="en-US" sz="2400" dirty="0"/>
              <a:t>Mission data dumps</a:t>
            </a:r>
          </a:p>
          <a:p>
            <a:pPr lvl="1"/>
            <a:r>
              <a:rPr lang="en-US" sz="2400" dirty="0"/>
              <a:t>Anomaly detection/ recovery</a:t>
            </a:r>
          </a:p>
          <a:p>
            <a:pPr lvl="1"/>
            <a:endParaRPr lang="en-US" sz="1000" dirty="0"/>
          </a:p>
          <a:p>
            <a:r>
              <a:rPr lang="en-US" dirty="0"/>
              <a:t>$$ pressure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AUTOMATION!!!! </a:t>
            </a:r>
          </a:p>
          <a:p>
            <a:pPr lvl="1"/>
            <a:r>
              <a:rPr lang="en-US" sz="2400" dirty="0"/>
              <a:t>S/c ops, ground ops, mission ops, joint ops</a:t>
            </a:r>
          </a:p>
          <a:p>
            <a:r>
              <a:rPr lang="en-US" sz="2400" dirty="0"/>
              <a:t>Data transport/exchange </a:t>
            </a:r>
            <a:r>
              <a:rPr lang="en-US" sz="2400" dirty="0">
                <a:sym typeface="Wingdings" panose="05000000000000000000" pitchFamily="2" charset="2"/>
              </a:rPr>
              <a:t> use of standards</a:t>
            </a:r>
            <a:endParaRPr lang="en-US" sz="2400" dirty="0"/>
          </a:p>
        </p:txBody>
      </p:sp>
      <p:sp>
        <p:nvSpPr>
          <p:cNvPr id="7" name="Right Brace 6"/>
          <p:cNvSpPr/>
          <p:nvPr/>
        </p:nvSpPr>
        <p:spPr bwMode="auto">
          <a:xfrm>
            <a:off x="5672133" y="2245296"/>
            <a:ext cx="900112" cy="2603795"/>
          </a:xfrm>
          <a:prstGeom prst="rightBrace">
            <a:avLst/>
          </a:prstGeom>
          <a:noFill/>
          <a:ln w="508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45" y="2540686"/>
            <a:ext cx="2686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24x7 or 8-5 Ops</a:t>
            </a:r>
          </a:p>
          <a:p>
            <a:r>
              <a:rPr lang="en-US" sz="2000" dirty="0"/>
              <a:t>CMD load </a:t>
            </a:r>
          </a:p>
          <a:p>
            <a:r>
              <a:rPr lang="en-US" sz="2000" dirty="0"/>
              <a:t>Manual CMD</a:t>
            </a:r>
          </a:p>
          <a:p>
            <a:r>
              <a:rPr lang="en-US" sz="2000" dirty="0"/>
              <a:t>Remote/separate ops</a:t>
            </a:r>
          </a:p>
          <a:p>
            <a:r>
              <a:rPr lang="en-US" sz="2000" dirty="0"/>
              <a:t>Joint mission</a:t>
            </a:r>
          </a:p>
          <a:p>
            <a:r>
              <a:rPr lang="en-US" sz="2000" dirty="0"/>
              <a:t>Data relay</a:t>
            </a:r>
          </a:p>
        </p:txBody>
      </p:sp>
    </p:spTree>
    <p:extLst>
      <p:ext uri="{BB962C8B-B14F-4D97-AF65-F5344CB8AC3E}">
        <p14:creationId xmlns:p14="http://schemas.microsoft.com/office/powerpoint/2010/main" val="2284100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SPACE DATA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7" y="1315087"/>
            <a:ext cx="8201025" cy="3657302"/>
          </a:xfrm>
        </p:spPr>
        <p:txBody>
          <a:bodyPr/>
          <a:lstStyle/>
          <a:p>
            <a:r>
              <a:rPr lang="en-US" dirty="0"/>
              <a:t>XTCE: XML Telemetry &amp; Command Exchange</a:t>
            </a:r>
          </a:p>
          <a:p>
            <a:r>
              <a:rPr lang="en-US" dirty="0"/>
              <a:t>CCSDS packets: Consultative Committee on Space Data Standards</a:t>
            </a:r>
          </a:p>
          <a:p>
            <a:r>
              <a:rPr lang="en-US" dirty="0"/>
              <a:t>CFDP: CCSDS File Delivery Protocol </a:t>
            </a:r>
          </a:p>
          <a:p>
            <a:r>
              <a:rPr lang="en-US" dirty="0"/>
              <a:t>SLE: Space Link Extension</a:t>
            </a:r>
          </a:p>
          <a:p>
            <a:r>
              <a:rPr lang="en-US" dirty="0"/>
              <a:t>C2MS: Command &amp; Control Message Specification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459" y="4777158"/>
            <a:ext cx="8538008" cy="1569660"/>
          </a:xfrm>
          <a:prstGeom prst="rect">
            <a:avLst/>
          </a:prstGeom>
          <a:gradFill flip="none" rotWithShape="1">
            <a:gsLst>
              <a:gs pos="1000">
                <a:srgbClr val="77C0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Standards: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Make data exchange easier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Enable multi-agency 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Make maintenance &amp; upgrades/replacement easier</a:t>
            </a:r>
          </a:p>
        </p:txBody>
      </p:sp>
    </p:spTree>
    <p:extLst>
      <p:ext uri="{BB962C8B-B14F-4D97-AF65-F5344CB8AC3E}">
        <p14:creationId xmlns:p14="http://schemas.microsoft.com/office/powerpoint/2010/main" val="3518240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HOW TO GET THE DATA WHERE IT’S GOT TO GO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FC483-7784-4EAD-9F68-0E48DB838E1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Content Placeholder 6" descr="Shape&#10;&#10;Description automatically generated">
            <a:extLst>
              <a:ext uri="{FF2B5EF4-FFF2-40B4-BE49-F238E27FC236}">
                <a16:creationId xmlns:a16="http://schemas.microsoft.com/office/drawing/2014/main" id="{E5891D1F-DB61-4757-B615-8C5D53F02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75" y="5783327"/>
            <a:ext cx="696063" cy="590513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B22BCD-1485-47C2-86F2-BD127F1B7B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7034">
            <a:off x="3688799" y="3252259"/>
            <a:ext cx="499345" cy="499345"/>
          </a:xfrm>
          <a:prstGeom prst="rect">
            <a:avLst/>
          </a:prstGeom>
          <a:noFill/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2C508B8F-ED5F-4FB9-9191-98261535463E}"/>
              </a:ext>
            </a:extLst>
          </p:cNvPr>
          <p:cNvSpPr/>
          <p:nvPr/>
        </p:nvSpPr>
        <p:spPr bwMode="auto">
          <a:xfrm rot="16200000">
            <a:off x="3990077" y="2420902"/>
            <a:ext cx="1219401" cy="8862204"/>
          </a:xfrm>
          <a:prstGeom prst="arc">
            <a:avLst>
              <a:gd name="adj1" fmla="val 16191374"/>
              <a:gd name="adj2" fmla="val 5418427"/>
            </a:avLst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C994545B-EDEB-4DF6-BD15-CD590915BA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05" y="5581767"/>
            <a:ext cx="615860" cy="979148"/>
          </a:xfrm>
          <a:prstGeom prst="rect">
            <a:avLst/>
          </a:prstGeom>
        </p:spPr>
      </p:pic>
      <p:pic>
        <p:nvPicPr>
          <p:cNvPr id="24" name="Picture 23" descr="A picture containing vector graphics, blur&#10;&#10;Description automatically generated">
            <a:extLst>
              <a:ext uri="{FF2B5EF4-FFF2-40B4-BE49-F238E27FC236}">
                <a16:creationId xmlns:a16="http://schemas.microsoft.com/office/drawing/2014/main" id="{708B2E06-4AAD-4B82-89EA-BB0F81B537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157817" y="5768340"/>
            <a:ext cx="441960" cy="4419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0F7D248-402A-4CA1-A8E7-3147960F8B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061702" y="5723245"/>
            <a:ext cx="291172" cy="20837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F4B68AC-6968-4447-B397-2484904AF7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4" y="1299087"/>
            <a:ext cx="499345" cy="4993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2F79259-05DF-4A7D-A90E-3F6E4F0935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918" y="1354622"/>
            <a:ext cx="499345" cy="4993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FECD0CD-6EC4-43EC-A8C2-2740A2317D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21430709">
            <a:off x="5988835" y="5820492"/>
            <a:ext cx="339335" cy="482535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B780504-DECE-4775-9437-9BC7C47945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57" y="5379153"/>
            <a:ext cx="702008" cy="1144751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2114AC0-B788-4BB1-9044-05E7A7124D88}"/>
              </a:ext>
            </a:extLst>
          </p:cNvPr>
          <p:cNvCxnSpPr>
            <a:cxnSpLocks/>
          </p:cNvCxnSpPr>
          <p:nvPr/>
        </p:nvCxnSpPr>
        <p:spPr bwMode="auto">
          <a:xfrm flipV="1">
            <a:off x="5565648" y="1748092"/>
            <a:ext cx="1548384" cy="8153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B8F995E-E7A5-4370-8345-2E69E27AF002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 flipV="1">
            <a:off x="4157437" y="2651326"/>
            <a:ext cx="1658253" cy="73064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sm" len="sm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BDC9BF8-F917-4139-B74B-789F294B7FB0}"/>
              </a:ext>
            </a:extLst>
          </p:cNvPr>
          <p:cNvCxnSpPr>
            <a:cxnSpLocks/>
          </p:cNvCxnSpPr>
          <p:nvPr/>
        </p:nvCxnSpPr>
        <p:spPr bwMode="auto">
          <a:xfrm>
            <a:off x="5565648" y="2563432"/>
            <a:ext cx="240337" cy="78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AC9F2AB-6002-45AA-9E1C-3E489D1A506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47584" y="3709118"/>
            <a:ext cx="54512" cy="7757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ACF2B75-8781-43EF-B423-3E594755C6EF}"/>
              </a:ext>
            </a:extLst>
          </p:cNvPr>
          <p:cNvCxnSpPr>
            <a:cxnSpLocks/>
          </p:cNvCxnSpPr>
          <p:nvPr/>
        </p:nvCxnSpPr>
        <p:spPr bwMode="auto">
          <a:xfrm flipV="1">
            <a:off x="3902096" y="4266776"/>
            <a:ext cx="168908" cy="2181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947B343-8088-4817-A13B-AA34871DABE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061702" y="4266776"/>
            <a:ext cx="182928" cy="13667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none" w="sm" len="sm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EAC248B-6C03-48AC-BF74-EF309578D0B0}"/>
              </a:ext>
            </a:extLst>
          </p:cNvPr>
          <p:cNvCxnSpPr>
            <a:cxnSpLocks/>
          </p:cNvCxnSpPr>
          <p:nvPr/>
        </p:nvCxnSpPr>
        <p:spPr bwMode="auto">
          <a:xfrm flipV="1">
            <a:off x="6849518" y="1762377"/>
            <a:ext cx="331570" cy="2203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7F5643F-89A9-4E13-9EB7-8D5199D54C49}"/>
              </a:ext>
            </a:extLst>
          </p:cNvPr>
          <p:cNvCxnSpPr>
            <a:cxnSpLocks/>
          </p:cNvCxnSpPr>
          <p:nvPr/>
        </p:nvCxnSpPr>
        <p:spPr bwMode="auto">
          <a:xfrm flipV="1">
            <a:off x="6302730" y="3899022"/>
            <a:ext cx="342206" cy="18693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sm" len="sm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CCC0AD0-9A27-4C58-9A45-F1690F37D19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44935" y="3899022"/>
            <a:ext cx="204585" cy="673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4E3278F-EB8F-44E3-A2D2-E5CD564EE560}"/>
              </a:ext>
            </a:extLst>
          </p:cNvPr>
          <p:cNvCxnSpPr>
            <a:cxnSpLocks/>
          </p:cNvCxnSpPr>
          <p:nvPr/>
        </p:nvCxnSpPr>
        <p:spPr bwMode="auto">
          <a:xfrm flipV="1">
            <a:off x="3289619" y="3670315"/>
            <a:ext cx="466530" cy="11633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641151F-B188-47DA-B7C2-5D5687FD26C9}"/>
              </a:ext>
            </a:extLst>
          </p:cNvPr>
          <p:cNvCxnSpPr>
            <a:cxnSpLocks/>
          </p:cNvCxnSpPr>
          <p:nvPr/>
        </p:nvCxnSpPr>
        <p:spPr bwMode="auto">
          <a:xfrm>
            <a:off x="3174065" y="4681878"/>
            <a:ext cx="115554" cy="1363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AFFB364-185F-4717-B920-C00C9B82C8AD}"/>
              </a:ext>
            </a:extLst>
          </p:cNvPr>
          <p:cNvCxnSpPr>
            <a:cxnSpLocks/>
          </p:cNvCxnSpPr>
          <p:nvPr/>
        </p:nvCxnSpPr>
        <p:spPr bwMode="auto">
          <a:xfrm flipV="1">
            <a:off x="2740121" y="4681878"/>
            <a:ext cx="433944" cy="11519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none" w="sm" len="sm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464DFC7-FAF8-40B6-AD14-B05169FBDFE8}"/>
              </a:ext>
            </a:extLst>
          </p:cNvPr>
          <p:cNvCxnSpPr>
            <a:cxnSpLocks/>
          </p:cNvCxnSpPr>
          <p:nvPr/>
        </p:nvCxnSpPr>
        <p:spPr bwMode="auto">
          <a:xfrm flipH="1">
            <a:off x="2139115" y="6057741"/>
            <a:ext cx="449971" cy="362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39783DF-7200-4A7D-BC87-D9ED27EDBD97}"/>
              </a:ext>
            </a:extLst>
          </p:cNvPr>
          <p:cNvCxnSpPr>
            <a:cxnSpLocks/>
          </p:cNvCxnSpPr>
          <p:nvPr/>
        </p:nvCxnSpPr>
        <p:spPr bwMode="auto">
          <a:xfrm flipV="1">
            <a:off x="525083" y="1683170"/>
            <a:ext cx="185306" cy="22517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/>
          </a:ln>
          <a:effectLst/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5C124A1-CF29-4085-8F5C-D77528AC767B}"/>
              </a:ext>
            </a:extLst>
          </p:cNvPr>
          <p:cNvCxnSpPr>
            <a:cxnSpLocks/>
          </p:cNvCxnSpPr>
          <p:nvPr/>
        </p:nvCxnSpPr>
        <p:spPr bwMode="auto">
          <a:xfrm flipV="1">
            <a:off x="710389" y="3840858"/>
            <a:ext cx="24951" cy="22877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sm" len="sm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2436CF4-39A5-45D4-9F6D-EE1A9B7ED5F3}"/>
              </a:ext>
            </a:extLst>
          </p:cNvPr>
          <p:cNvCxnSpPr>
            <a:cxnSpLocks/>
          </p:cNvCxnSpPr>
          <p:nvPr/>
        </p:nvCxnSpPr>
        <p:spPr bwMode="auto">
          <a:xfrm flipV="1">
            <a:off x="525086" y="3840858"/>
            <a:ext cx="210253" cy="940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14" name="Picture 113">
            <a:extLst>
              <a:ext uri="{FF2B5EF4-FFF2-40B4-BE49-F238E27FC236}">
                <a16:creationId xmlns:a16="http://schemas.microsoft.com/office/drawing/2014/main" id="{A2BB8024-4486-4CBD-A891-9F2469D535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rot="21430709">
            <a:off x="355416" y="6107872"/>
            <a:ext cx="339335" cy="482535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cxnSp>
        <p:nvCxnSpPr>
          <p:cNvPr id="63536" name="Connector: Elbow 63535">
            <a:extLst>
              <a:ext uri="{FF2B5EF4-FFF2-40B4-BE49-F238E27FC236}">
                <a16:creationId xmlns:a16="http://schemas.microsoft.com/office/drawing/2014/main" id="{77AA46E2-B767-4A7D-B279-73FF77D9D65A}"/>
              </a:ext>
            </a:extLst>
          </p:cNvPr>
          <p:cNvCxnSpPr>
            <a:stCxn id="114" idx="2"/>
          </p:cNvCxnSpPr>
          <p:nvPr/>
        </p:nvCxnSpPr>
        <p:spPr bwMode="auto">
          <a:xfrm rot="5400000" flipH="1" flipV="1">
            <a:off x="3660264" y="3307975"/>
            <a:ext cx="158834" cy="6405443"/>
          </a:xfrm>
          <a:prstGeom prst="bentConnector4">
            <a:avLst>
              <a:gd name="adj1" fmla="val -117058"/>
              <a:gd name="adj2" fmla="val 5123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3539" name="Connector: Elbow 63538">
            <a:extLst>
              <a:ext uri="{FF2B5EF4-FFF2-40B4-BE49-F238E27FC236}">
                <a16:creationId xmlns:a16="http://schemas.microsoft.com/office/drawing/2014/main" id="{2CA09B1E-31FC-44AB-B10C-2E44DEFDCFB8}"/>
              </a:ext>
            </a:extLst>
          </p:cNvPr>
          <p:cNvCxnSpPr/>
          <p:nvPr/>
        </p:nvCxnSpPr>
        <p:spPr bwMode="auto">
          <a:xfrm>
            <a:off x="6362873" y="6057741"/>
            <a:ext cx="579530" cy="373538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3542" name="Arc 63541">
            <a:extLst>
              <a:ext uri="{FF2B5EF4-FFF2-40B4-BE49-F238E27FC236}">
                <a16:creationId xmlns:a16="http://schemas.microsoft.com/office/drawing/2014/main" id="{C3B13BCA-9A4C-4B2B-9A44-896658AF234F}"/>
              </a:ext>
            </a:extLst>
          </p:cNvPr>
          <p:cNvSpPr/>
          <p:nvPr/>
        </p:nvSpPr>
        <p:spPr bwMode="auto">
          <a:xfrm rot="16200000">
            <a:off x="3828552" y="-1487050"/>
            <a:ext cx="499346" cy="6071618"/>
          </a:xfrm>
          <a:prstGeom prst="arc">
            <a:avLst>
              <a:gd name="adj1" fmla="val 16200000"/>
              <a:gd name="adj2" fmla="val 5348079"/>
            </a:avLst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543" name="TextBox 63542">
            <a:extLst>
              <a:ext uri="{FF2B5EF4-FFF2-40B4-BE49-F238E27FC236}">
                <a16:creationId xmlns:a16="http://schemas.microsoft.com/office/drawing/2014/main" id="{0B5688F2-0F36-46B5-AF05-76656E5E2F26}"/>
              </a:ext>
            </a:extLst>
          </p:cNvPr>
          <p:cNvSpPr txBox="1"/>
          <p:nvPr/>
        </p:nvSpPr>
        <p:spPr>
          <a:xfrm>
            <a:off x="3320985" y="3006024"/>
            <a:ext cx="923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Our S/C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9C9DD81-31D2-45F8-88FF-D94ABC113823}"/>
              </a:ext>
            </a:extLst>
          </p:cNvPr>
          <p:cNvSpPr txBox="1"/>
          <p:nvPr/>
        </p:nvSpPr>
        <p:spPr>
          <a:xfrm>
            <a:off x="7548676" y="1409322"/>
            <a:ext cx="1180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Relay S/C 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F405138-E022-43F7-9D5B-AFE6B1836DEA}"/>
              </a:ext>
            </a:extLst>
          </p:cNvPr>
          <p:cNvSpPr txBox="1"/>
          <p:nvPr/>
        </p:nvSpPr>
        <p:spPr>
          <a:xfrm>
            <a:off x="1079768" y="1544670"/>
            <a:ext cx="1180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Relay S/C 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12E5A12-F09E-45DE-8193-206FB570DC5A}"/>
              </a:ext>
            </a:extLst>
          </p:cNvPr>
          <p:cNvSpPr txBox="1"/>
          <p:nvPr/>
        </p:nvSpPr>
        <p:spPr>
          <a:xfrm>
            <a:off x="4468759" y="5706691"/>
            <a:ext cx="937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Our User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A7F809B-1A07-47D6-AA59-B6CE8F946FBD}"/>
              </a:ext>
            </a:extLst>
          </p:cNvPr>
          <p:cNvSpPr txBox="1"/>
          <p:nvPr/>
        </p:nvSpPr>
        <p:spPr>
          <a:xfrm>
            <a:off x="7492214" y="5891159"/>
            <a:ext cx="1299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Relay S/C MOC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E7EEFF8-3137-424C-B508-DAB03088C153}"/>
              </a:ext>
            </a:extLst>
          </p:cNvPr>
          <p:cNvSpPr txBox="1"/>
          <p:nvPr/>
        </p:nvSpPr>
        <p:spPr>
          <a:xfrm>
            <a:off x="1445426" y="5105281"/>
            <a:ext cx="863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Our MOC</a:t>
            </a:r>
          </a:p>
        </p:txBody>
      </p:sp>
      <p:cxnSp>
        <p:nvCxnSpPr>
          <p:cNvPr id="63547" name="Connector: Elbow 63546">
            <a:extLst>
              <a:ext uri="{FF2B5EF4-FFF2-40B4-BE49-F238E27FC236}">
                <a16:creationId xmlns:a16="http://schemas.microsoft.com/office/drawing/2014/main" id="{229942A4-43C1-40F5-8063-6B7B81F6AA6D}"/>
              </a:ext>
            </a:extLst>
          </p:cNvPr>
          <p:cNvCxnSpPr>
            <a:cxnSpLocks/>
            <a:stCxn id="21" idx="2"/>
            <a:endCxn id="36" idx="2"/>
          </p:cNvCxnSpPr>
          <p:nvPr/>
        </p:nvCxnSpPr>
        <p:spPr bwMode="auto">
          <a:xfrm rot="5400000" flipH="1">
            <a:off x="4543592" y="3852373"/>
            <a:ext cx="37011" cy="5380074"/>
          </a:xfrm>
          <a:prstGeom prst="bentConnector3">
            <a:avLst>
              <a:gd name="adj1" fmla="val -32118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F07A8D2A-B677-40E6-A7FE-38971216F49B}"/>
              </a:ext>
            </a:extLst>
          </p:cNvPr>
          <p:cNvSpPr txBox="1"/>
          <p:nvPr/>
        </p:nvSpPr>
        <p:spPr>
          <a:xfrm>
            <a:off x="511" y="5587834"/>
            <a:ext cx="86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Relay Antenna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FE7067A-9F57-48AB-8CBA-92E90489EE41}"/>
              </a:ext>
            </a:extLst>
          </p:cNvPr>
          <p:cNvSpPr txBox="1"/>
          <p:nvPr/>
        </p:nvSpPr>
        <p:spPr>
          <a:xfrm>
            <a:off x="2914661" y="5576385"/>
            <a:ext cx="86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Our Antenna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5D290B4-786D-4AD8-879A-6E75EA0BCE72}"/>
              </a:ext>
            </a:extLst>
          </p:cNvPr>
          <p:cNvSpPr txBox="1"/>
          <p:nvPr/>
        </p:nvSpPr>
        <p:spPr>
          <a:xfrm rot="19897842">
            <a:off x="4499942" y="2262877"/>
            <a:ext cx="2112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Our data: user, mission, TM &amp; TC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DF8F4FF-3043-4A79-B98B-FB6B41DAC888}"/>
              </a:ext>
            </a:extLst>
          </p:cNvPr>
          <p:cNvSpPr txBox="1"/>
          <p:nvPr/>
        </p:nvSpPr>
        <p:spPr>
          <a:xfrm rot="4852777">
            <a:off x="3747852" y="4572861"/>
            <a:ext cx="1132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Our mission &amp; User data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E8705B2-4B2E-4818-885A-C6C15E23F290}"/>
              </a:ext>
            </a:extLst>
          </p:cNvPr>
          <p:cNvSpPr txBox="1"/>
          <p:nvPr/>
        </p:nvSpPr>
        <p:spPr>
          <a:xfrm rot="17458691">
            <a:off x="2884288" y="4505562"/>
            <a:ext cx="1132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TM &amp; TC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41638DE-57B6-43B2-844A-0F060A835EC3}"/>
              </a:ext>
            </a:extLst>
          </p:cNvPr>
          <p:cNvSpPr txBox="1"/>
          <p:nvPr/>
        </p:nvSpPr>
        <p:spPr>
          <a:xfrm rot="17381197">
            <a:off x="2306917" y="4817904"/>
            <a:ext cx="1132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Our mission &amp; User data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C0743FB-C208-48F7-AC98-51866AA1CD52}"/>
              </a:ext>
            </a:extLst>
          </p:cNvPr>
          <p:cNvSpPr txBox="1"/>
          <p:nvPr/>
        </p:nvSpPr>
        <p:spPr>
          <a:xfrm rot="16748598">
            <a:off x="6483309" y="2913502"/>
            <a:ext cx="1344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Relay S/C TM &amp; TC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51C1448-A95F-4212-889F-290D38515EA9}"/>
              </a:ext>
            </a:extLst>
          </p:cNvPr>
          <p:cNvSpPr txBox="1"/>
          <p:nvPr/>
        </p:nvSpPr>
        <p:spPr>
          <a:xfrm rot="16748598">
            <a:off x="6047815" y="4381450"/>
            <a:ext cx="82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Our data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43E0541-351F-42E9-82E2-E6E5F2DA707D}"/>
              </a:ext>
            </a:extLst>
          </p:cNvPr>
          <p:cNvSpPr txBox="1"/>
          <p:nvPr/>
        </p:nvSpPr>
        <p:spPr>
          <a:xfrm>
            <a:off x="2579364" y="6486929"/>
            <a:ext cx="82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Our data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5AADBAF4-3FAE-4FE5-8C92-27FC772A0440}"/>
              </a:ext>
            </a:extLst>
          </p:cNvPr>
          <p:cNvSpPr txBox="1"/>
          <p:nvPr/>
        </p:nvSpPr>
        <p:spPr>
          <a:xfrm>
            <a:off x="4468759" y="6249846"/>
            <a:ext cx="1344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Relay S/C TM &amp; TC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79A7F28-FF23-45C8-8B93-AA987B43B8BD}"/>
              </a:ext>
            </a:extLst>
          </p:cNvPr>
          <p:cNvSpPr txBox="1"/>
          <p:nvPr/>
        </p:nvSpPr>
        <p:spPr>
          <a:xfrm rot="16500083">
            <a:off x="-233780" y="3005854"/>
            <a:ext cx="13443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Relay S/C TM &amp; TC</a:t>
            </a:r>
          </a:p>
        </p:txBody>
      </p:sp>
    </p:spTree>
    <p:extLst>
      <p:ext uri="{BB962C8B-B14F-4D97-AF65-F5344CB8AC3E}">
        <p14:creationId xmlns:p14="http://schemas.microsoft.com/office/powerpoint/2010/main" val="630006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HOW TO GET THE DATA WHERE IT’S GOT TO GO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FC483-7784-4EAD-9F68-0E48DB838E1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5667" y="1243956"/>
            <a:ext cx="384420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SPACE NETWORK (SN): TDRS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4" y="1705621"/>
            <a:ext cx="3638312" cy="204631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D2169D-E10A-48E9-95F4-2FDA8F8C6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08" y="6052058"/>
            <a:ext cx="8520388" cy="620395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i="1" u="sng" dirty="0"/>
              <a:t>NASA Options: </a:t>
            </a:r>
            <a:r>
              <a:rPr lang="en-US" sz="2000" i="1" dirty="0"/>
              <a:t>dedicated G/S or networks (NEN, SN and DSN)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DAE54E-11C2-41C4-9819-847D7349C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490" y="3643790"/>
            <a:ext cx="3090814" cy="24082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112BA0-682A-4D09-BE9F-C69641CF3477}"/>
              </a:ext>
            </a:extLst>
          </p:cNvPr>
          <p:cNvSpPr txBox="1"/>
          <p:nvPr/>
        </p:nvSpPr>
        <p:spPr>
          <a:xfrm>
            <a:off x="4657346" y="1243947"/>
            <a:ext cx="401726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NEAR EARTH NETWORK (NEN)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C72E00-3B8C-47B5-A77D-751846B71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884" y="1705612"/>
            <a:ext cx="3226857" cy="171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63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GROUND SYSTEMS OVERVIEW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FC483-7784-4EAD-9F68-0E48DB838E1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317"/>
            <a:ext cx="9144000" cy="597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9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5667" y="2823522"/>
            <a:ext cx="8201025" cy="3550902"/>
          </a:xfrm>
        </p:spPr>
        <p:txBody>
          <a:bodyPr/>
          <a:lstStyle/>
          <a:p>
            <a:r>
              <a:rPr lang="en-US" sz="1800" dirty="0">
                <a:sym typeface="Wingdings"/>
              </a:rPr>
              <a:t>Introductions</a:t>
            </a:r>
          </a:p>
          <a:p>
            <a:r>
              <a:rPr lang="en-US" sz="1800" dirty="0">
                <a:sym typeface="Wingdings"/>
              </a:rPr>
              <a:t>Satellite Mission Types</a:t>
            </a:r>
          </a:p>
          <a:p>
            <a:r>
              <a:rPr lang="en-US" sz="1800" dirty="0">
                <a:sym typeface="Wingdings"/>
              </a:rPr>
              <a:t>Orbital Overview</a:t>
            </a:r>
          </a:p>
          <a:p>
            <a:pPr lvl="1"/>
            <a:r>
              <a:rPr lang="en-US" sz="1800" dirty="0">
                <a:sym typeface="Wingdings"/>
              </a:rPr>
              <a:t>Field of View and Swath</a:t>
            </a:r>
          </a:p>
          <a:p>
            <a:pPr lvl="1"/>
            <a:r>
              <a:rPr lang="en-US" sz="1800" dirty="0">
                <a:sym typeface="Wingdings"/>
              </a:rPr>
              <a:t>GEO Belt</a:t>
            </a:r>
          </a:p>
          <a:p>
            <a:r>
              <a:rPr lang="en-US" sz="1800" dirty="0">
                <a:sym typeface="Wingdings"/>
              </a:rPr>
              <a:t>Mission Ops Overview</a:t>
            </a:r>
          </a:p>
          <a:p>
            <a:pPr lvl="1"/>
            <a:r>
              <a:rPr lang="en-US" sz="1800" dirty="0">
                <a:sym typeface="Wingdings"/>
              </a:rPr>
              <a:t>Drivers</a:t>
            </a:r>
          </a:p>
          <a:p>
            <a:pPr lvl="1"/>
            <a:r>
              <a:rPr lang="en-US" sz="1800" dirty="0">
                <a:sym typeface="Wingdings"/>
              </a:rPr>
              <a:t>How to get the data where it’s got to go</a:t>
            </a:r>
          </a:p>
          <a:p>
            <a:r>
              <a:rPr lang="en-US" sz="1800" dirty="0">
                <a:sym typeface="Wingdings"/>
              </a:rPr>
              <a:t>Ground Systems Overview</a:t>
            </a:r>
          </a:p>
          <a:p>
            <a:r>
              <a:rPr lang="en-US" sz="1800" dirty="0">
                <a:sym typeface="Wingdings"/>
              </a:rPr>
              <a:t>GMSEC Overview</a:t>
            </a:r>
          </a:p>
          <a:p>
            <a:endParaRPr lang="en-US" sz="1800" dirty="0">
              <a:sym typeface="Wingdings"/>
            </a:endParaRPr>
          </a:p>
          <a:p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NASA Goddard Space Flight Center | Software Engineering Division | </a:t>
            </a:r>
            <a:r>
              <a:rPr lang="en-US" dirty="0" err="1"/>
              <a:t>sed.gsfc.nasa.gov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5667" y="1253861"/>
            <a:ext cx="8201025" cy="1569660"/>
          </a:xfrm>
          <a:prstGeom prst="rect">
            <a:avLst/>
          </a:prstGeom>
          <a:solidFill>
            <a:srgbClr val="E13F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This class is meant to be highly interactive. Please ask questions as we go along. Discussion is good. </a:t>
            </a:r>
          </a:p>
        </p:txBody>
      </p:sp>
    </p:spTree>
    <p:extLst>
      <p:ext uri="{BB962C8B-B14F-4D97-AF65-F5344CB8AC3E}">
        <p14:creationId xmlns:p14="http://schemas.microsoft.com/office/powerpoint/2010/main" val="226611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E92394CF-BB8A-435A-8C89-16CF561E4C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74" y="4869013"/>
            <a:ext cx="846621" cy="671921"/>
          </a:xfrm>
          <a:prstGeom prst="rect">
            <a:avLst/>
          </a:prstGeom>
          <a:scene3d>
            <a:camera prst="orthographicFront">
              <a:rot lat="10800000" lon="0" rev="10800000"/>
            </a:camera>
            <a:lightRig rig="threePt" dir="t"/>
          </a:scene3d>
        </p:spPr>
      </p:pic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GROUND SYSTEMS OVERVIEW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FC483-7784-4EAD-9F68-0E48DB838E1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7" y="4097360"/>
            <a:ext cx="925298" cy="1508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34" y="1344807"/>
            <a:ext cx="754380" cy="649605"/>
          </a:xfrm>
          <a:prstGeom prst="rect">
            <a:avLst/>
          </a:prstGeom>
        </p:spPr>
      </p:pic>
      <p:sp>
        <p:nvSpPr>
          <p:cNvPr id="10" name="Arc 9"/>
          <p:cNvSpPr/>
          <p:nvPr/>
        </p:nvSpPr>
        <p:spPr bwMode="auto">
          <a:xfrm>
            <a:off x="367351" y="5556466"/>
            <a:ext cx="8317975" cy="723207"/>
          </a:xfrm>
          <a:prstGeom prst="arc">
            <a:avLst>
              <a:gd name="adj1" fmla="val 10778514"/>
              <a:gd name="adj2" fmla="val 597"/>
            </a:avLst>
          </a:prstGeom>
          <a:gradFill flip="none" rotWithShape="1">
            <a:gsLst>
              <a:gs pos="0">
                <a:srgbClr val="92D050"/>
              </a:gs>
              <a:gs pos="74000">
                <a:srgbClr val="77C093"/>
              </a:gs>
              <a:gs pos="83000">
                <a:srgbClr val="6FA542"/>
              </a:gs>
              <a:gs pos="100000">
                <a:srgbClr val="00B05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875095" y="1949749"/>
            <a:ext cx="737094" cy="15415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3441469" y="3426226"/>
            <a:ext cx="708376" cy="1445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3885072" y="3426226"/>
            <a:ext cx="256316" cy="651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4141388" y="2060515"/>
            <a:ext cx="563616" cy="12499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4141388" y="3275617"/>
            <a:ext cx="279461" cy="245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380704" y="2108201"/>
            <a:ext cx="1093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Commands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79311" y="5184582"/>
            <a:ext cx="80612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RF/IF Equipment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8101" y="5312523"/>
            <a:ext cx="462649" cy="24622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FEP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151" y="3633589"/>
            <a:ext cx="13137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Mission Control Center (MCC)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90640" y="5587258"/>
            <a:ext cx="80514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Back-up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85193" y="5546464"/>
            <a:ext cx="719971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Prime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36998" y="5203774"/>
            <a:ext cx="80514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RF/IF Equipment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30250" y="3715355"/>
            <a:ext cx="13137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Mission Control Center (MCC)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 bwMode="auto">
          <a:xfrm flipV="1">
            <a:off x="3660975" y="3275618"/>
            <a:ext cx="759874" cy="1576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sm" len="sm"/>
          </a:ln>
          <a:effectLst/>
        </p:spPr>
      </p:cxnSp>
      <p:cxnSp>
        <p:nvCxnSpPr>
          <p:cNvPr id="61" name="Elbow Connector 60"/>
          <p:cNvCxnSpPr>
            <a:stCxn id="2" idx="2"/>
            <a:endCxn id="4" idx="2"/>
          </p:cNvCxnSpPr>
          <p:nvPr/>
        </p:nvCxnSpPr>
        <p:spPr bwMode="auto">
          <a:xfrm rot="5400000" flipH="1">
            <a:off x="4549446" y="1761806"/>
            <a:ext cx="104142" cy="7792982"/>
          </a:xfrm>
          <a:prstGeom prst="bentConnector3">
            <a:avLst>
              <a:gd name="adj1" fmla="val -432522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3488" name="Straight Arrow Connector 63487"/>
          <p:cNvCxnSpPr>
            <a:stCxn id="42" idx="3"/>
            <a:endCxn id="43" idx="1"/>
          </p:cNvCxnSpPr>
          <p:nvPr/>
        </p:nvCxnSpPr>
        <p:spPr bwMode="auto">
          <a:xfrm>
            <a:off x="7142146" y="5403829"/>
            <a:ext cx="733081" cy="1590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0" name="Straight Arrow Connector 69"/>
          <p:cNvCxnSpPr>
            <a:stCxn id="36" idx="3"/>
            <a:endCxn id="34" idx="1"/>
          </p:cNvCxnSpPr>
          <p:nvPr/>
        </p:nvCxnSpPr>
        <p:spPr bwMode="auto">
          <a:xfrm flipV="1">
            <a:off x="1420750" y="5384637"/>
            <a:ext cx="558561" cy="509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3" name="Straight Arrow Connector 72"/>
          <p:cNvCxnSpPr>
            <a:stCxn id="34" idx="3"/>
          </p:cNvCxnSpPr>
          <p:nvPr/>
        </p:nvCxnSpPr>
        <p:spPr bwMode="auto">
          <a:xfrm flipV="1">
            <a:off x="2785437" y="5357646"/>
            <a:ext cx="388727" cy="269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63507" name="Picture 635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84" y="4827252"/>
            <a:ext cx="942368" cy="747911"/>
          </a:xfrm>
          <a:prstGeom prst="rect">
            <a:avLst/>
          </a:prstGeom>
        </p:spPr>
      </p:pic>
      <p:cxnSp>
        <p:nvCxnSpPr>
          <p:cNvPr id="66" name="Straight Arrow Connector 65"/>
          <p:cNvCxnSpPr>
            <a:endCxn id="42" idx="1"/>
          </p:cNvCxnSpPr>
          <p:nvPr/>
        </p:nvCxnSpPr>
        <p:spPr bwMode="auto">
          <a:xfrm>
            <a:off x="5989018" y="5390390"/>
            <a:ext cx="347980" cy="134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5016641" y="3384863"/>
            <a:ext cx="478167" cy="14669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flipH="1" flipV="1">
            <a:off x="4745637" y="2060515"/>
            <a:ext cx="441505" cy="13930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>
            <a:off x="5016641" y="3384863"/>
            <a:ext cx="161194" cy="502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 flipH="1" flipV="1">
            <a:off x="5219866" y="3562389"/>
            <a:ext cx="437862" cy="12104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/>
          </a:ln>
          <a:effectLst/>
        </p:spPr>
      </p:cxnSp>
      <p:cxnSp>
        <p:nvCxnSpPr>
          <p:cNvPr id="104" name="Straight Arrow Connector 103"/>
          <p:cNvCxnSpPr/>
          <p:nvPr/>
        </p:nvCxnSpPr>
        <p:spPr bwMode="auto">
          <a:xfrm flipH="1" flipV="1">
            <a:off x="4854160" y="1994412"/>
            <a:ext cx="547102" cy="16270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5206244" y="3552188"/>
            <a:ext cx="195018" cy="597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1" name="TextBox 110"/>
          <p:cNvSpPr txBox="1"/>
          <p:nvPr/>
        </p:nvSpPr>
        <p:spPr>
          <a:xfrm>
            <a:off x="3901251" y="3980311"/>
            <a:ext cx="1400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Telemetry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 err="1"/>
              <a:t>hk</a:t>
            </a:r>
            <a:r>
              <a:rPr lang="en-US" sz="1400" dirty="0"/>
              <a:t> &amp; mission)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963221" y="2108201"/>
            <a:ext cx="1093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Commands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979312" y="6175823"/>
            <a:ext cx="5676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Ground com link for synchronization &amp; data delivery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8047767" y="3460576"/>
            <a:ext cx="80514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Back-up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28899" y="3379477"/>
            <a:ext cx="719971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Prime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46" y="4150811"/>
            <a:ext cx="980923" cy="155955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875227" y="5439723"/>
            <a:ext cx="458247" cy="24622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FEP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8904" y="2394410"/>
            <a:ext cx="951346" cy="58477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CCSDS</a:t>
            </a:r>
          </a:p>
          <a:p>
            <a:pPr algn="ctr"/>
            <a:r>
              <a:rPr lang="en-US" sz="1600" b="1" dirty="0">
                <a:solidFill>
                  <a:srgbClr val="FFC000"/>
                </a:solidFill>
              </a:rPr>
              <a:t>CFDP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91751" y="4221038"/>
            <a:ext cx="951346" cy="33855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SLE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06803" y="1453032"/>
            <a:ext cx="951346" cy="830997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XTCE</a:t>
            </a:r>
          </a:p>
          <a:p>
            <a:pPr algn="ctr"/>
            <a:r>
              <a:rPr lang="en-US" sz="1600" b="1" dirty="0">
                <a:solidFill>
                  <a:srgbClr val="FFC000"/>
                </a:solidFill>
              </a:rPr>
              <a:t>C2MS</a:t>
            </a:r>
          </a:p>
          <a:p>
            <a:pPr algn="ctr"/>
            <a:r>
              <a:rPr lang="en-US" sz="1600" b="1" dirty="0">
                <a:solidFill>
                  <a:srgbClr val="FFC000"/>
                </a:solidFill>
              </a:rPr>
              <a:t>CCSDS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36516" y="4665030"/>
            <a:ext cx="951346" cy="58477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XTCE</a:t>
            </a:r>
          </a:p>
          <a:p>
            <a:pPr algn="ctr"/>
            <a:r>
              <a:rPr lang="en-US" sz="1600" b="1" dirty="0">
                <a:solidFill>
                  <a:srgbClr val="FFC000"/>
                </a:solidFill>
              </a:rPr>
              <a:t>CFDP</a:t>
            </a:r>
          </a:p>
        </p:txBody>
      </p:sp>
      <p:sp>
        <p:nvSpPr>
          <p:cNvPr id="7" name="Right Arrow 6"/>
          <p:cNvSpPr/>
          <p:nvPr/>
        </p:nvSpPr>
        <p:spPr bwMode="auto">
          <a:xfrm rot="10431636">
            <a:off x="5267814" y="2723626"/>
            <a:ext cx="1626899" cy="157806"/>
          </a:xfrm>
          <a:prstGeom prst="righ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ight Arrow 47"/>
          <p:cNvSpPr/>
          <p:nvPr/>
        </p:nvSpPr>
        <p:spPr bwMode="auto">
          <a:xfrm rot="7192176">
            <a:off x="742429" y="2866655"/>
            <a:ext cx="1534546" cy="151914"/>
          </a:xfrm>
          <a:prstGeom prst="righ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ight Arrow 49"/>
          <p:cNvSpPr/>
          <p:nvPr/>
        </p:nvSpPr>
        <p:spPr bwMode="auto">
          <a:xfrm rot="3317598">
            <a:off x="6720031" y="4892004"/>
            <a:ext cx="909474" cy="152402"/>
          </a:xfrm>
          <a:prstGeom prst="righ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ight Arrow 50"/>
          <p:cNvSpPr/>
          <p:nvPr/>
        </p:nvSpPr>
        <p:spPr bwMode="auto">
          <a:xfrm rot="8020779">
            <a:off x="6012963" y="4786251"/>
            <a:ext cx="909474" cy="152402"/>
          </a:xfrm>
          <a:prstGeom prst="righ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ight Arrow 51"/>
          <p:cNvSpPr/>
          <p:nvPr/>
        </p:nvSpPr>
        <p:spPr bwMode="auto">
          <a:xfrm rot="5400000">
            <a:off x="4168364" y="5596755"/>
            <a:ext cx="909474" cy="152402"/>
          </a:xfrm>
          <a:prstGeom prst="righ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68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45" y="458512"/>
            <a:ext cx="7929392" cy="680805"/>
          </a:xfrm>
        </p:spPr>
        <p:txBody>
          <a:bodyPr/>
          <a:lstStyle/>
          <a:p>
            <a:r>
              <a:rPr lang="en-US" sz="2400" dirty="0"/>
              <a:t>MISSION CONTROL: PRIME SITE (CLASSIC DESIGN)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0444" y="2435630"/>
            <a:ext cx="6156248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Prime LAN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5274" y="1813377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2412" y="1813207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0061" y="1813207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T&amp;C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4618" y="2703939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FEP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82931" y="3019935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GSCE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2232" y="3029004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UTIL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0444" y="3719709"/>
            <a:ext cx="6156248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Back-up LAN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18078" y="1813378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T&amp;C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0012" y="1815277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33918" y="1813376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72698" y="3029004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GSCE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62465" y="3019934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UTIL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74619" y="2186135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FEP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29066" y="4337405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86400" y="4338500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T&amp;C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92283" y="4336294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UTIL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55497" y="4338500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MPS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55034" y="4337405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GSCE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74617" y="3736335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FEP</a:t>
            </a:r>
          </a:p>
        </p:txBody>
      </p:sp>
      <p:cxnSp>
        <p:nvCxnSpPr>
          <p:cNvPr id="27" name="Straight Connector 26"/>
          <p:cNvCxnSpPr>
            <a:stCxn id="9" idx="2"/>
          </p:cNvCxnSpPr>
          <p:nvPr/>
        </p:nvCxnSpPr>
        <p:spPr bwMode="auto">
          <a:xfrm flipH="1">
            <a:off x="3141184" y="2059428"/>
            <a:ext cx="1" cy="3729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3949201" y="2072239"/>
            <a:ext cx="1" cy="3729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4746397" y="2050061"/>
            <a:ext cx="1" cy="3729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5511135" y="2059428"/>
            <a:ext cx="1" cy="3729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6265041" y="2072239"/>
            <a:ext cx="1" cy="3729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7026363" y="2072239"/>
            <a:ext cx="1" cy="3729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3014054" y="2712629"/>
            <a:ext cx="0" cy="3073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Straight Connector 34"/>
          <p:cNvCxnSpPr>
            <a:endCxn id="21" idx="0"/>
          </p:cNvCxnSpPr>
          <p:nvPr/>
        </p:nvCxnSpPr>
        <p:spPr bwMode="auto">
          <a:xfrm flipH="1">
            <a:off x="3017524" y="4012018"/>
            <a:ext cx="1" cy="3264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4993588" y="2712629"/>
            <a:ext cx="0" cy="3073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5983355" y="2712628"/>
            <a:ext cx="0" cy="3073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4003821" y="2712629"/>
            <a:ext cx="0" cy="3073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3" name="Straight Connector 42"/>
          <p:cNvCxnSpPr>
            <a:endCxn id="23" idx="0"/>
          </p:cNvCxnSpPr>
          <p:nvPr/>
        </p:nvCxnSpPr>
        <p:spPr bwMode="auto">
          <a:xfrm>
            <a:off x="6085755" y="3987750"/>
            <a:ext cx="866" cy="350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322538" y="4002483"/>
            <a:ext cx="869" cy="3398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4547026" y="3995796"/>
            <a:ext cx="1" cy="3264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H="1">
            <a:off x="3793776" y="4004475"/>
            <a:ext cx="1" cy="3264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6" name="Straight Connector 55"/>
          <p:cNvCxnSpPr>
            <a:stCxn id="13" idx="1"/>
            <a:endCxn id="25" idx="3"/>
          </p:cNvCxnSpPr>
          <p:nvPr/>
        </p:nvCxnSpPr>
        <p:spPr bwMode="auto">
          <a:xfrm flipH="1">
            <a:off x="1936864" y="3858209"/>
            <a:ext cx="573580" cy="12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sm" len="sm"/>
          </a:ln>
          <a:effectLst/>
        </p:spPr>
      </p:cxnSp>
      <p:cxnSp>
        <p:nvCxnSpPr>
          <p:cNvPr id="63" name="Elbow Connector 62"/>
          <p:cNvCxnSpPr>
            <a:stCxn id="6" idx="1"/>
            <a:endCxn id="19" idx="3"/>
          </p:cNvCxnSpPr>
          <p:nvPr/>
        </p:nvCxnSpPr>
        <p:spPr bwMode="auto">
          <a:xfrm rot="10800000">
            <a:off x="1936866" y="2309246"/>
            <a:ext cx="573578" cy="26488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4" name="Elbow Connector 63"/>
          <p:cNvCxnSpPr>
            <a:stCxn id="6" idx="1"/>
            <a:endCxn id="10" idx="3"/>
          </p:cNvCxnSpPr>
          <p:nvPr/>
        </p:nvCxnSpPr>
        <p:spPr bwMode="auto">
          <a:xfrm rot="10800000" flipV="1">
            <a:off x="1936866" y="2574130"/>
            <a:ext cx="573579" cy="252920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6053729" y="5428350"/>
            <a:ext cx="2612963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Training/Dev LAN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622330" y="4888040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FDS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860196" y="4888040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T&amp;C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105202" y="6009306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UTIL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373649" y="4888041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MPS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366436" y="6009307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GSCE</a:t>
            </a:r>
          </a:p>
        </p:txBody>
      </p:sp>
      <p:cxnSp>
        <p:nvCxnSpPr>
          <p:cNvPr id="73" name="Straight Connector 72"/>
          <p:cNvCxnSpPr>
            <a:endCxn id="72" idx="0"/>
          </p:cNvCxnSpPr>
          <p:nvPr/>
        </p:nvCxnSpPr>
        <p:spPr bwMode="auto">
          <a:xfrm>
            <a:off x="6693057" y="5713878"/>
            <a:ext cx="4503" cy="2954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7436325" y="5708812"/>
            <a:ext cx="4503" cy="2954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6" name="Straight Connector 75"/>
          <p:cNvCxnSpPr>
            <a:stCxn id="69" idx="2"/>
          </p:cNvCxnSpPr>
          <p:nvPr/>
        </p:nvCxnSpPr>
        <p:spPr bwMode="auto">
          <a:xfrm flipH="1">
            <a:off x="6190194" y="5134261"/>
            <a:ext cx="1126" cy="2940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flipH="1">
            <a:off x="6977262" y="5139195"/>
            <a:ext cx="1126" cy="2940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0" name="Straight Connector 79"/>
          <p:cNvCxnSpPr>
            <a:stCxn id="71" idx="2"/>
          </p:cNvCxnSpPr>
          <p:nvPr/>
        </p:nvCxnSpPr>
        <p:spPr bwMode="auto">
          <a:xfrm flipH="1">
            <a:off x="7704772" y="5134262"/>
            <a:ext cx="1" cy="3033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" y="2003103"/>
            <a:ext cx="819378" cy="695128"/>
          </a:xfrm>
          <a:prstGeom prst="rect">
            <a:avLst/>
          </a:prstGeom>
        </p:spPr>
      </p:pic>
      <p:cxnSp>
        <p:nvCxnSpPr>
          <p:cNvPr id="90" name="Elbow Connector 89"/>
          <p:cNvCxnSpPr>
            <a:stCxn id="10" idx="1"/>
            <a:endCxn id="86" idx="3"/>
          </p:cNvCxnSpPr>
          <p:nvPr/>
        </p:nvCxnSpPr>
        <p:spPr bwMode="auto">
          <a:xfrm rot="10800000">
            <a:off x="932054" y="2350668"/>
            <a:ext cx="342564" cy="476383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92" name="Elbow Connector 91"/>
          <p:cNvCxnSpPr>
            <a:stCxn id="25" idx="1"/>
            <a:endCxn id="86" idx="3"/>
          </p:cNvCxnSpPr>
          <p:nvPr/>
        </p:nvCxnSpPr>
        <p:spPr bwMode="auto">
          <a:xfrm rot="10800000">
            <a:off x="932055" y="2350668"/>
            <a:ext cx="342563" cy="150877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6641999" y="3019934"/>
            <a:ext cx="792105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CRYPTO</a:t>
            </a:r>
          </a:p>
        </p:txBody>
      </p:sp>
      <p:cxnSp>
        <p:nvCxnSpPr>
          <p:cNvPr id="98" name="Straight Connector 97"/>
          <p:cNvCxnSpPr/>
          <p:nvPr/>
        </p:nvCxnSpPr>
        <p:spPr bwMode="auto">
          <a:xfrm>
            <a:off x="7064356" y="2698231"/>
            <a:ext cx="0" cy="3073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6526208" y="4336293"/>
            <a:ext cx="792105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CRYPTO</a:t>
            </a:r>
          </a:p>
        </p:txBody>
      </p:sp>
      <p:cxnSp>
        <p:nvCxnSpPr>
          <p:cNvPr id="100" name="Straight Connector 99"/>
          <p:cNvCxnSpPr>
            <a:endCxn id="99" idx="0"/>
          </p:cNvCxnSpPr>
          <p:nvPr/>
        </p:nvCxnSpPr>
        <p:spPr bwMode="auto">
          <a:xfrm>
            <a:off x="6922260" y="3996708"/>
            <a:ext cx="1" cy="33958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761624" y="3008152"/>
            <a:ext cx="792105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CRYPTO</a:t>
            </a: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8183981" y="2686449"/>
            <a:ext cx="0" cy="3073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78745" y="5134261"/>
            <a:ext cx="5236521" cy="1200329"/>
          </a:xfrm>
          <a:prstGeom prst="rect">
            <a:avLst/>
          </a:prstGeom>
          <a:gradFill flip="none" rotWithShape="1">
            <a:gsLst>
              <a:gs pos="1000">
                <a:srgbClr val="77C0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Often co-located with ground station, fully redundant, hot-backup with a training/development string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7" y="3568682"/>
            <a:ext cx="819378" cy="695128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tile tx="0" ty="0" sx="100000" sy="100000" flip="none" algn="tl"/>
          </a:blipFill>
        </p:spPr>
      </p:pic>
      <p:cxnSp>
        <p:nvCxnSpPr>
          <p:cNvPr id="74" name="Elbow Connector 73"/>
          <p:cNvCxnSpPr>
            <a:stCxn id="25" idx="1"/>
            <a:endCxn id="66" idx="3"/>
          </p:cNvCxnSpPr>
          <p:nvPr/>
        </p:nvCxnSpPr>
        <p:spPr bwMode="auto">
          <a:xfrm rot="10800000" flipV="1">
            <a:off x="943495" y="3859446"/>
            <a:ext cx="331122" cy="568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77" name="Elbow Connector 76"/>
          <p:cNvCxnSpPr>
            <a:stCxn id="10" idx="1"/>
            <a:endCxn id="66" idx="3"/>
          </p:cNvCxnSpPr>
          <p:nvPr/>
        </p:nvCxnSpPr>
        <p:spPr bwMode="auto">
          <a:xfrm rot="10800000" flipV="1">
            <a:off x="943496" y="2827050"/>
            <a:ext cx="331123" cy="108919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78" name="Elbow Connector 77"/>
          <p:cNvCxnSpPr>
            <a:stCxn id="19" idx="1"/>
            <a:endCxn id="86" idx="3"/>
          </p:cNvCxnSpPr>
          <p:nvPr/>
        </p:nvCxnSpPr>
        <p:spPr bwMode="auto">
          <a:xfrm rot="10800000" flipV="1">
            <a:off x="932055" y="2309245"/>
            <a:ext cx="342565" cy="4142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H="1" flipV="1">
            <a:off x="293194" y="3474451"/>
            <a:ext cx="8373498" cy="3451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flipH="1">
            <a:off x="341520" y="4739730"/>
            <a:ext cx="8325172" cy="12535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FFFF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965772" y="1533112"/>
            <a:ext cx="1298556" cy="2991783"/>
          </a:xfrm>
          <a:prstGeom prst="ellipse">
            <a:avLst/>
          </a:pr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Down Arrow 54"/>
          <p:cNvSpPr/>
          <p:nvPr/>
        </p:nvSpPr>
        <p:spPr bwMode="auto">
          <a:xfrm>
            <a:off x="2076274" y="1379092"/>
            <a:ext cx="211015" cy="529410"/>
          </a:xfrm>
          <a:prstGeom prst="downArrow">
            <a:avLst>
              <a:gd name="adj1" fmla="val 34600"/>
              <a:gd name="adj2" fmla="val 50000"/>
            </a:avLst>
          </a:prstGeom>
          <a:solidFill>
            <a:srgbClr val="7030A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7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16437" y="1310418"/>
            <a:ext cx="4409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Mission data routed to SOC/POC at FEP (often)</a:t>
            </a:r>
          </a:p>
        </p:txBody>
      </p:sp>
      <p:sp>
        <p:nvSpPr>
          <p:cNvPr id="58" name="Right Arrow 57"/>
          <p:cNvSpPr/>
          <p:nvPr/>
        </p:nvSpPr>
        <p:spPr bwMode="auto">
          <a:xfrm>
            <a:off x="8666692" y="2532699"/>
            <a:ext cx="477308" cy="11231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Right Arrow 86"/>
          <p:cNvSpPr/>
          <p:nvPr/>
        </p:nvSpPr>
        <p:spPr bwMode="auto">
          <a:xfrm>
            <a:off x="8666692" y="3802048"/>
            <a:ext cx="477308" cy="11231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6200000">
            <a:off x="8281090" y="3093058"/>
            <a:ext cx="1284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Communications</a:t>
            </a:r>
            <a:r>
              <a:rPr lang="en-US" sz="1000" i="1" dirty="0"/>
              <a:t> </a:t>
            </a:r>
            <a:r>
              <a:rPr lang="en-US" sz="800" i="1" dirty="0"/>
              <a:t>links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" y="1193993"/>
            <a:ext cx="538610" cy="538610"/>
          </a:xfrm>
          <a:prstGeom prst="rect">
            <a:avLst/>
          </a:prstGeom>
        </p:spPr>
      </p:pic>
      <p:cxnSp>
        <p:nvCxnSpPr>
          <p:cNvPr id="102" name="Straight Arrow Connector 101"/>
          <p:cNvCxnSpPr/>
          <p:nvPr/>
        </p:nvCxnSpPr>
        <p:spPr bwMode="auto">
          <a:xfrm flipH="1" flipV="1">
            <a:off x="183636" y="1643799"/>
            <a:ext cx="121277" cy="2647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>
            <a:off x="304913" y="1874283"/>
            <a:ext cx="97905" cy="1851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20" name="Freeform 119"/>
          <p:cNvSpPr/>
          <p:nvPr/>
        </p:nvSpPr>
        <p:spPr bwMode="auto">
          <a:xfrm>
            <a:off x="119034" y="1650249"/>
            <a:ext cx="3287881" cy="942436"/>
          </a:xfrm>
          <a:custGeom>
            <a:avLst/>
            <a:gdLst>
              <a:gd name="connsiteX0" fmla="*/ 3170642 w 3287881"/>
              <a:gd name="connsiteY0" fmla="*/ 422030 h 942436"/>
              <a:gd name="connsiteX1" fmla="*/ 3073250 w 3287881"/>
              <a:gd name="connsiteY1" fmla="*/ 936042 h 942436"/>
              <a:gd name="connsiteX2" fmla="*/ 1206575 w 3287881"/>
              <a:gd name="connsiteY2" fmla="*/ 708795 h 942436"/>
              <a:gd name="connsiteX3" fmla="*/ 259712 w 3287881"/>
              <a:gd name="connsiteY3" fmla="*/ 692563 h 942436"/>
              <a:gd name="connsiteX4" fmla="*/ 0 w 3287881"/>
              <a:gd name="connsiteY4" fmla="*/ 0 h 94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7881" h="942436">
                <a:moveTo>
                  <a:pt x="3170642" y="422030"/>
                </a:moveTo>
                <a:cubicBezTo>
                  <a:pt x="3285618" y="655139"/>
                  <a:pt x="3400595" y="888248"/>
                  <a:pt x="3073250" y="936042"/>
                </a:cubicBezTo>
                <a:cubicBezTo>
                  <a:pt x="2745905" y="983836"/>
                  <a:pt x="1675498" y="749375"/>
                  <a:pt x="1206575" y="708795"/>
                </a:cubicBezTo>
                <a:cubicBezTo>
                  <a:pt x="737652" y="668215"/>
                  <a:pt x="460808" y="810696"/>
                  <a:pt x="259712" y="692563"/>
                </a:cubicBezTo>
                <a:cubicBezTo>
                  <a:pt x="58616" y="574431"/>
                  <a:pt x="40580" y="124445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 rot="333747">
            <a:off x="716292" y="2454509"/>
            <a:ext cx="1954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FF0000"/>
                </a:solidFill>
              </a:rPr>
              <a:t>Critical technical path</a:t>
            </a:r>
          </a:p>
        </p:txBody>
      </p:sp>
      <p:cxnSp>
        <p:nvCxnSpPr>
          <p:cNvPr id="122" name="Straight Arrow Connector 121"/>
          <p:cNvCxnSpPr/>
          <p:nvPr/>
        </p:nvCxnSpPr>
        <p:spPr bwMode="auto">
          <a:xfrm flipH="1" flipV="1">
            <a:off x="93731" y="1736148"/>
            <a:ext cx="68004" cy="12140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4" name="Straight Arrow Connector 123"/>
          <p:cNvCxnSpPr/>
          <p:nvPr/>
        </p:nvCxnSpPr>
        <p:spPr bwMode="auto">
          <a:xfrm>
            <a:off x="169100" y="2882912"/>
            <a:ext cx="209645" cy="8534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2904482" y="1607979"/>
            <a:ext cx="513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FF0000"/>
                </a:solidFill>
              </a:rPr>
              <a:t>Prime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667173" y="1601367"/>
            <a:ext cx="584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Backup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518281" y="1608166"/>
            <a:ext cx="513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Prime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033496" y="1615237"/>
            <a:ext cx="513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Prime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753323" y="3246785"/>
            <a:ext cx="513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Prime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756733" y="3263926"/>
            <a:ext cx="513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Prime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812931" y="3263926"/>
            <a:ext cx="513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Prime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302213" y="1607979"/>
            <a:ext cx="584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Backup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766393" y="1602463"/>
            <a:ext cx="584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Backup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7907016" y="3253232"/>
            <a:ext cx="584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Backup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727694" y="3254373"/>
            <a:ext cx="584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Backup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721077" y="3266761"/>
            <a:ext cx="584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Backup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200352" y="1999862"/>
            <a:ext cx="513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Prime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325262" y="2912536"/>
            <a:ext cx="584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Backup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304913" y="2579055"/>
            <a:ext cx="513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Prime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93194" y="4152775"/>
            <a:ext cx="584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Backup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843968" y="6013915"/>
            <a:ext cx="792105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CRYPTO</a:t>
            </a:r>
          </a:p>
        </p:txBody>
      </p:sp>
      <p:cxnSp>
        <p:nvCxnSpPr>
          <p:cNvPr id="148" name="Straight Connector 147"/>
          <p:cNvCxnSpPr/>
          <p:nvPr/>
        </p:nvCxnSpPr>
        <p:spPr bwMode="auto">
          <a:xfrm>
            <a:off x="8244373" y="5713878"/>
            <a:ext cx="0" cy="3073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7424575" y="1814103"/>
            <a:ext cx="733523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Mission Specific SW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241918" y="1820382"/>
            <a:ext cx="733523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Mission Specific SW</a:t>
            </a:r>
          </a:p>
        </p:txBody>
      </p:sp>
      <p:cxnSp>
        <p:nvCxnSpPr>
          <p:cNvPr id="107" name="Straight Connector 106"/>
          <p:cNvCxnSpPr>
            <a:stCxn id="105" idx="2"/>
          </p:cNvCxnSpPr>
          <p:nvPr/>
        </p:nvCxnSpPr>
        <p:spPr bwMode="auto">
          <a:xfrm flipH="1">
            <a:off x="7791336" y="2152657"/>
            <a:ext cx="1" cy="28903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8" name="Straight Connector 107"/>
          <p:cNvCxnSpPr>
            <a:stCxn id="106" idx="2"/>
          </p:cNvCxnSpPr>
          <p:nvPr/>
        </p:nvCxnSpPr>
        <p:spPr bwMode="auto">
          <a:xfrm flipH="1">
            <a:off x="8608679" y="2158936"/>
            <a:ext cx="1" cy="2766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0" name="TextBox 109"/>
          <p:cNvSpPr txBox="1"/>
          <p:nvPr/>
        </p:nvSpPr>
        <p:spPr>
          <a:xfrm>
            <a:off x="7597466" y="1633612"/>
            <a:ext cx="513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Prime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330363" y="1620838"/>
            <a:ext cx="584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Backup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150094" y="4880377"/>
            <a:ext cx="733523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Mission Specific SW</a:t>
            </a:r>
          </a:p>
        </p:txBody>
      </p:sp>
      <p:cxnSp>
        <p:nvCxnSpPr>
          <p:cNvPr id="113" name="Straight Connector 112"/>
          <p:cNvCxnSpPr>
            <a:stCxn id="112" idx="2"/>
          </p:cNvCxnSpPr>
          <p:nvPr/>
        </p:nvCxnSpPr>
        <p:spPr bwMode="auto">
          <a:xfrm flipH="1">
            <a:off x="8516855" y="5218931"/>
            <a:ext cx="1" cy="2186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7" name="TextBox 116"/>
          <p:cNvSpPr txBox="1"/>
          <p:nvPr/>
        </p:nvSpPr>
        <p:spPr>
          <a:xfrm>
            <a:off x="7477206" y="4261887"/>
            <a:ext cx="733523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Mission Specific SW</a:t>
            </a:r>
          </a:p>
        </p:txBody>
      </p:sp>
      <p:cxnSp>
        <p:nvCxnSpPr>
          <p:cNvPr id="118" name="Straight Connector 117"/>
          <p:cNvCxnSpPr>
            <a:endCxn id="117" idx="0"/>
          </p:cNvCxnSpPr>
          <p:nvPr/>
        </p:nvCxnSpPr>
        <p:spPr bwMode="auto">
          <a:xfrm>
            <a:off x="7843968" y="4004475"/>
            <a:ext cx="0" cy="2574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1D0F1A8-02D8-4D54-8D2B-3D649DE553A7}"/>
              </a:ext>
            </a:extLst>
          </p:cNvPr>
          <p:cNvSpPr/>
          <p:nvPr/>
        </p:nvSpPr>
        <p:spPr bwMode="auto">
          <a:xfrm>
            <a:off x="278674" y="1637211"/>
            <a:ext cx="1663337" cy="618819"/>
          </a:xfrm>
          <a:custGeom>
            <a:avLst/>
            <a:gdLst>
              <a:gd name="connsiteX0" fmla="*/ 1663337 w 1663337"/>
              <a:gd name="connsiteY0" fmla="*/ 148046 h 750070"/>
              <a:gd name="connsiteX1" fmla="*/ 1219200 w 1663337"/>
              <a:gd name="connsiteY1" fmla="*/ 705395 h 750070"/>
              <a:gd name="connsiteX2" fmla="*/ 191589 w 1663337"/>
              <a:gd name="connsiteY2" fmla="*/ 635726 h 750070"/>
              <a:gd name="connsiteX3" fmla="*/ 0 w 1663337"/>
              <a:gd name="connsiteY3" fmla="*/ 0 h 75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337" h="750070">
                <a:moveTo>
                  <a:pt x="1663337" y="148046"/>
                </a:moveTo>
                <a:cubicBezTo>
                  <a:pt x="1563914" y="386080"/>
                  <a:pt x="1464491" y="624115"/>
                  <a:pt x="1219200" y="705395"/>
                </a:cubicBezTo>
                <a:cubicBezTo>
                  <a:pt x="973909" y="786675"/>
                  <a:pt x="394789" y="753292"/>
                  <a:pt x="191589" y="635726"/>
                </a:cubicBezTo>
                <a:cubicBezTo>
                  <a:pt x="-11611" y="518160"/>
                  <a:pt x="31931" y="100148"/>
                  <a:pt x="0" y="0"/>
                </a:cubicBezTo>
              </a:path>
            </a:pathLst>
          </a:custGeom>
          <a:noFill/>
          <a:ln w="317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7" grpId="0"/>
      <p:bldP spid="120" grpId="0" animBg="1"/>
      <p:bldP spid="1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91" y="499876"/>
            <a:ext cx="8308137" cy="680805"/>
          </a:xfrm>
        </p:spPr>
        <p:txBody>
          <a:bodyPr/>
          <a:lstStyle/>
          <a:p>
            <a:r>
              <a:rPr lang="en-US" sz="2400" dirty="0"/>
              <a:t>MISSION CONTROL: BACK-UP SITE (CLASSIC DESIGN)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10444" y="3065017"/>
            <a:ext cx="6156248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Back-up LAN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56514" y="3682713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86400" y="3683808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T&amp;C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41570" y="3681602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UTIL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26626" y="3683808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MPS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71457" y="3682713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GSCE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74617" y="3081643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FEP</a:t>
            </a:r>
          </a:p>
        </p:txBody>
      </p:sp>
      <p:cxnSp>
        <p:nvCxnSpPr>
          <p:cNvPr id="35" name="Straight Connector 34"/>
          <p:cNvCxnSpPr>
            <a:endCxn id="21" idx="0"/>
          </p:cNvCxnSpPr>
          <p:nvPr/>
        </p:nvCxnSpPr>
        <p:spPr bwMode="auto">
          <a:xfrm flipH="1">
            <a:off x="3017524" y="3357326"/>
            <a:ext cx="1" cy="3264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3" name="Straight Connector 42"/>
          <p:cNvCxnSpPr>
            <a:endCxn id="23" idx="0"/>
          </p:cNvCxnSpPr>
          <p:nvPr/>
        </p:nvCxnSpPr>
        <p:spPr bwMode="auto">
          <a:xfrm>
            <a:off x="6956881" y="3357326"/>
            <a:ext cx="869" cy="3264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5971825" y="3347791"/>
            <a:ext cx="869" cy="3398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4974474" y="3341104"/>
            <a:ext cx="1" cy="3264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H="1">
            <a:off x="4010199" y="3349783"/>
            <a:ext cx="1" cy="3264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6" name="Straight Connector 55"/>
          <p:cNvCxnSpPr>
            <a:stCxn id="13" idx="1"/>
            <a:endCxn id="25" idx="3"/>
          </p:cNvCxnSpPr>
          <p:nvPr/>
        </p:nvCxnSpPr>
        <p:spPr bwMode="auto">
          <a:xfrm flipH="1">
            <a:off x="1936864" y="3203517"/>
            <a:ext cx="573580" cy="12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sm" len="sm"/>
          </a:ln>
          <a:effectLst/>
        </p:spPr>
      </p:cxnSp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5" y="2898613"/>
            <a:ext cx="819378" cy="695128"/>
          </a:xfrm>
          <a:prstGeom prst="rect">
            <a:avLst/>
          </a:prstGeom>
        </p:spPr>
      </p:pic>
      <p:cxnSp>
        <p:nvCxnSpPr>
          <p:cNvPr id="92" name="Elbow Connector 91"/>
          <p:cNvCxnSpPr>
            <a:stCxn id="25" idx="1"/>
          </p:cNvCxnSpPr>
          <p:nvPr/>
        </p:nvCxnSpPr>
        <p:spPr bwMode="auto">
          <a:xfrm rot="10800000" flipV="1">
            <a:off x="857603" y="3204753"/>
            <a:ext cx="417015" cy="4142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7640823" y="3681601"/>
            <a:ext cx="792105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CRYPTO</a:t>
            </a:r>
          </a:p>
        </p:txBody>
      </p:sp>
      <p:cxnSp>
        <p:nvCxnSpPr>
          <p:cNvPr id="100" name="Straight Connector 99"/>
          <p:cNvCxnSpPr>
            <a:endCxn id="99" idx="0"/>
          </p:cNvCxnSpPr>
          <p:nvPr/>
        </p:nvCxnSpPr>
        <p:spPr bwMode="auto">
          <a:xfrm>
            <a:off x="8036875" y="3342016"/>
            <a:ext cx="1" cy="33958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378746" y="5134261"/>
            <a:ext cx="8364866" cy="830997"/>
          </a:xfrm>
          <a:prstGeom prst="rect">
            <a:avLst/>
          </a:prstGeom>
          <a:gradFill flip="none" rotWithShape="1">
            <a:gsLst>
              <a:gs pos="1000">
                <a:srgbClr val="77C09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May not be redundant, may be cold back-up</a:t>
            </a:r>
          </a:p>
          <a:p>
            <a:r>
              <a:rPr lang="en-US" dirty="0"/>
              <a:t>Geographic distance dependent upon mission criticality, $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1" y="1475348"/>
            <a:ext cx="538610" cy="538610"/>
          </a:xfrm>
          <a:prstGeom prst="rect">
            <a:avLst/>
          </a:prstGeom>
        </p:spPr>
      </p:pic>
      <p:cxnSp>
        <p:nvCxnSpPr>
          <p:cNvPr id="77" name="Straight Arrow Connector 76"/>
          <p:cNvCxnSpPr/>
          <p:nvPr/>
        </p:nvCxnSpPr>
        <p:spPr bwMode="auto">
          <a:xfrm flipH="1" flipV="1">
            <a:off x="459896" y="1945475"/>
            <a:ext cx="102812" cy="4839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415716" y="2429383"/>
            <a:ext cx="146992" cy="5518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415716" y="2429383"/>
            <a:ext cx="14699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2" name="Right Arrow 81"/>
          <p:cNvSpPr/>
          <p:nvPr/>
        </p:nvSpPr>
        <p:spPr bwMode="auto">
          <a:xfrm>
            <a:off x="8666692" y="3147358"/>
            <a:ext cx="477308" cy="11231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 rot="16200000">
            <a:off x="8281090" y="2438368"/>
            <a:ext cx="12840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/>
              <a:t>Communications</a:t>
            </a:r>
            <a:r>
              <a:rPr lang="en-US" sz="1000" i="1" dirty="0"/>
              <a:t> </a:t>
            </a:r>
            <a:r>
              <a:rPr lang="en-US" sz="800" i="1" dirty="0"/>
              <a:t>links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63388" y="2405755"/>
            <a:ext cx="733523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Mission Specific SW</a:t>
            </a:r>
          </a:p>
        </p:txBody>
      </p:sp>
      <p:cxnSp>
        <p:nvCxnSpPr>
          <p:cNvPr id="30" name="Straight Connector 29"/>
          <p:cNvCxnSpPr>
            <a:stCxn id="29" idx="2"/>
          </p:cNvCxnSpPr>
          <p:nvPr/>
        </p:nvCxnSpPr>
        <p:spPr bwMode="auto">
          <a:xfrm>
            <a:off x="7530150" y="2744309"/>
            <a:ext cx="0" cy="3207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189335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CONTROL: INTERFACES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33164" y="3669084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T&amp;C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3164" y="2527332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UTIL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952" y="3669083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2951" y="4715901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33164" y="4712716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GSCE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6381" y="3669083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FEP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245198" y="3823277"/>
            <a:ext cx="987965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" name="Straight Arrow Connector 13"/>
          <p:cNvCxnSpPr>
            <a:stCxn id="6" idx="3"/>
            <a:endCxn id="11" idx="1"/>
          </p:cNvCxnSpPr>
          <p:nvPr/>
        </p:nvCxnSpPr>
        <p:spPr bwMode="auto">
          <a:xfrm flipV="1">
            <a:off x="6895411" y="3792194"/>
            <a:ext cx="1120970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837440" y="3909508"/>
            <a:ext cx="1" cy="8005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4" name="Elbow Connector 23"/>
          <p:cNvCxnSpPr>
            <a:stCxn id="8" idx="2"/>
            <a:endCxn id="10" idx="0"/>
          </p:cNvCxnSpPr>
          <p:nvPr/>
        </p:nvCxnSpPr>
        <p:spPr bwMode="auto">
          <a:xfrm rot="16200000" flipH="1">
            <a:off x="5340476" y="3488904"/>
            <a:ext cx="797412" cy="1650212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triangle"/>
            <a:tailEnd type="non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6440887" y="3912694"/>
            <a:ext cx="0" cy="79741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0" name="Elbow Connector 29"/>
          <p:cNvCxnSpPr>
            <a:stCxn id="10" idx="3"/>
            <a:endCxn id="11" idx="2"/>
          </p:cNvCxnSpPr>
          <p:nvPr/>
        </p:nvCxnSpPr>
        <p:spPr bwMode="auto">
          <a:xfrm flipV="1">
            <a:off x="6895411" y="3915304"/>
            <a:ext cx="1452094" cy="920523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3" name="Straight Arrow Connector 32"/>
          <p:cNvCxnSpPr>
            <a:stCxn id="6" idx="0"/>
            <a:endCxn id="7" idx="2"/>
          </p:cNvCxnSpPr>
          <p:nvPr/>
        </p:nvCxnSpPr>
        <p:spPr bwMode="auto">
          <a:xfrm flipV="1">
            <a:off x="6564288" y="2773553"/>
            <a:ext cx="0" cy="8955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8" name="Elbow Connector 37"/>
          <p:cNvCxnSpPr>
            <a:stCxn id="9" idx="1"/>
            <a:endCxn id="7" idx="1"/>
          </p:cNvCxnSpPr>
          <p:nvPr/>
        </p:nvCxnSpPr>
        <p:spPr bwMode="auto">
          <a:xfrm rot="10800000" flipH="1">
            <a:off x="4582950" y="2650444"/>
            <a:ext cx="1650213" cy="2188569"/>
          </a:xfrm>
          <a:prstGeom prst="bentConnector3">
            <a:avLst>
              <a:gd name="adj1" fmla="val -1385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1" name="Elbow Connector 40"/>
          <p:cNvCxnSpPr>
            <a:endCxn id="7" idx="3"/>
          </p:cNvCxnSpPr>
          <p:nvPr/>
        </p:nvCxnSpPr>
        <p:spPr bwMode="auto">
          <a:xfrm rot="5400000" flipH="1" flipV="1">
            <a:off x="5842085" y="3701853"/>
            <a:ext cx="2104736" cy="1916"/>
          </a:xfrm>
          <a:prstGeom prst="bentConnector4">
            <a:avLst>
              <a:gd name="adj1" fmla="val 31"/>
              <a:gd name="adj2" fmla="val 4535349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4" name="Elbow Connector 43"/>
          <p:cNvCxnSpPr>
            <a:endCxn id="11" idx="0"/>
          </p:cNvCxnSpPr>
          <p:nvPr/>
        </p:nvCxnSpPr>
        <p:spPr bwMode="auto">
          <a:xfrm>
            <a:off x="6895411" y="2569796"/>
            <a:ext cx="1452094" cy="1099287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200027" y="1299972"/>
            <a:ext cx="3861946" cy="4974589"/>
          </a:xfrm>
        </p:spPr>
        <p:txBody>
          <a:bodyPr/>
          <a:lstStyle/>
          <a:p>
            <a:r>
              <a:rPr lang="en-US" sz="2400" dirty="0"/>
              <a:t>Socket interfaces</a:t>
            </a:r>
          </a:p>
          <a:p>
            <a:r>
              <a:rPr lang="en-US" sz="2400" dirty="0"/>
              <a:t>Custom code</a:t>
            </a:r>
          </a:p>
          <a:p>
            <a:r>
              <a:rPr lang="en-US" sz="2400" dirty="0"/>
              <a:t>Difficult to maintain</a:t>
            </a:r>
          </a:p>
          <a:p>
            <a:r>
              <a:rPr lang="en-US" sz="2400" dirty="0"/>
              <a:t>Difficult to replace</a:t>
            </a:r>
          </a:p>
          <a:p>
            <a:r>
              <a:rPr lang="en-US" sz="2400" dirty="0"/>
              <a:t>Interfaces are a nightmare</a:t>
            </a:r>
          </a:p>
          <a:p>
            <a:r>
              <a:rPr lang="en-US" sz="2400" dirty="0"/>
              <a:t>Coordination with 3</a:t>
            </a:r>
            <a:r>
              <a:rPr lang="en-US" sz="2400" baseline="30000" dirty="0"/>
              <a:t>rd</a:t>
            </a:r>
            <a:r>
              <a:rPr lang="en-US" sz="2400" dirty="0"/>
              <a:t> parties is challenging </a:t>
            </a:r>
          </a:p>
          <a:p>
            <a:r>
              <a:rPr lang="en-US" sz="2400" dirty="0"/>
              <a:t>Situational awareness is neglected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309438" y="3098207"/>
            <a:ext cx="792105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CRYPTO</a:t>
            </a:r>
          </a:p>
        </p:txBody>
      </p:sp>
      <p:cxnSp>
        <p:nvCxnSpPr>
          <p:cNvPr id="49" name="Straight Arrow Connector 48"/>
          <p:cNvCxnSpPr>
            <a:stCxn id="7" idx="0"/>
            <a:endCxn id="50" idx="2"/>
          </p:cNvCxnSpPr>
          <p:nvPr/>
        </p:nvCxnSpPr>
        <p:spPr bwMode="auto">
          <a:xfrm flipV="1">
            <a:off x="6564288" y="2035625"/>
            <a:ext cx="6924" cy="4917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6101543" y="1789404"/>
            <a:ext cx="939338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External I/F</a:t>
            </a:r>
          </a:p>
        </p:txBody>
      </p:sp>
      <p:cxnSp>
        <p:nvCxnSpPr>
          <p:cNvPr id="55" name="Elbow Connector 54"/>
          <p:cNvCxnSpPr>
            <a:stCxn id="47" idx="3"/>
          </p:cNvCxnSpPr>
          <p:nvPr/>
        </p:nvCxnSpPr>
        <p:spPr bwMode="auto">
          <a:xfrm>
            <a:off x="6101543" y="3221318"/>
            <a:ext cx="339344" cy="455123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739039" y="4170909"/>
            <a:ext cx="850481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TRENDING</a:t>
            </a:r>
          </a:p>
        </p:txBody>
      </p:sp>
      <p:cxnSp>
        <p:nvCxnSpPr>
          <p:cNvPr id="59" name="Elbow Connector 58"/>
          <p:cNvCxnSpPr>
            <a:stCxn id="6" idx="2"/>
            <a:endCxn id="56" idx="0"/>
          </p:cNvCxnSpPr>
          <p:nvPr/>
        </p:nvCxnSpPr>
        <p:spPr bwMode="auto">
          <a:xfrm rot="16200000" flipH="1">
            <a:off x="6736482" y="3743111"/>
            <a:ext cx="255604" cy="599992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0" name="Elbow Connector 59"/>
          <p:cNvCxnSpPr>
            <a:stCxn id="39" idx="0"/>
            <a:endCxn id="9" idx="2"/>
          </p:cNvCxnSpPr>
          <p:nvPr/>
        </p:nvCxnSpPr>
        <p:spPr bwMode="auto">
          <a:xfrm rot="16200000" flipV="1">
            <a:off x="5369427" y="4506771"/>
            <a:ext cx="635417" cy="154611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ysDash"/>
            <a:round/>
            <a:headEnd type="triangle"/>
            <a:tailEnd type="triangle"/>
          </a:ln>
          <a:effectLst/>
        </p:spPr>
      </p:cxnSp>
      <p:cxnSp>
        <p:nvCxnSpPr>
          <p:cNvPr id="66" name="Elbow Connector 65"/>
          <p:cNvCxnSpPr/>
          <p:nvPr/>
        </p:nvCxnSpPr>
        <p:spPr bwMode="auto">
          <a:xfrm rot="16200000" flipH="1">
            <a:off x="6316721" y="3247755"/>
            <a:ext cx="1397356" cy="43736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9" name="Straight Arrow Connector 78"/>
          <p:cNvCxnSpPr>
            <a:stCxn id="50" idx="0"/>
          </p:cNvCxnSpPr>
          <p:nvPr/>
        </p:nvCxnSpPr>
        <p:spPr bwMode="auto">
          <a:xfrm flipH="1" flipV="1">
            <a:off x="6564287" y="1379913"/>
            <a:ext cx="6925" cy="4094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8" name="Elbow Connector 17"/>
          <p:cNvCxnSpPr>
            <a:stCxn id="47" idx="0"/>
          </p:cNvCxnSpPr>
          <p:nvPr/>
        </p:nvCxnSpPr>
        <p:spPr bwMode="auto">
          <a:xfrm rot="5400000" flipH="1" flipV="1">
            <a:off x="5814316" y="2658932"/>
            <a:ext cx="330451" cy="548101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3" name="Elbow Connector 72"/>
          <p:cNvCxnSpPr/>
          <p:nvPr/>
        </p:nvCxnSpPr>
        <p:spPr bwMode="auto">
          <a:xfrm flipV="1">
            <a:off x="4706351" y="2527332"/>
            <a:ext cx="1530835" cy="1149110"/>
          </a:xfrm>
          <a:prstGeom prst="bentConnector3">
            <a:avLst>
              <a:gd name="adj1" fmla="val 16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89" name="Elbow Connector 88"/>
          <p:cNvCxnSpPr>
            <a:stCxn id="9" idx="3"/>
          </p:cNvCxnSpPr>
          <p:nvPr/>
        </p:nvCxnSpPr>
        <p:spPr bwMode="auto">
          <a:xfrm flipV="1">
            <a:off x="5245198" y="3925099"/>
            <a:ext cx="987967" cy="913913"/>
          </a:xfrm>
          <a:prstGeom prst="bentConnector3">
            <a:avLst>
              <a:gd name="adj1" fmla="val 5876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</p:spPr>
      </p:cxnSp>
      <p:sp>
        <p:nvSpPr>
          <p:cNvPr id="118" name="Oval 117"/>
          <p:cNvSpPr/>
          <p:nvPr/>
        </p:nvSpPr>
        <p:spPr bwMode="auto">
          <a:xfrm>
            <a:off x="5661183" y="2182460"/>
            <a:ext cx="1794713" cy="829517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Down Arrow 118"/>
          <p:cNvSpPr/>
          <p:nvPr/>
        </p:nvSpPr>
        <p:spPr bwMode="auto">
          <a:xfrm>
            <a:off x="5529003" y="1189403"/>
            <a:ext cx="190248" cy="1667478"/>
          </a:xfrm>
          <a:prstGeom prst="downArrow">
            <a:avLst>
              <a:gd name="adj1" fmla="val 56946"/>
              <a:gd name="adj2" fmla="val 50000"/>
            </a:avLst>
          </a:prstGeom>
          <a:solidFill>
            <a:srgbClr val="FFFF00">
              <a:alpha val="5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0" name="Straight Arrow Connector 119"/>
          <p:cNvCxnSpPr/>
          <p:nvPr/>
        </p:nvCxnSpPr>
        <p:spPr bwMode="auto">
          <a:xfrm>
            <a:off x="5240717" y="4912430"/>
            <a:ext cx="987965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triangle"/>
            <a:tailEnd type="triangle"/>
          </a:ln>
          <a:effectLst/>
        </p:spPr>
      </p:cxnSp>
      <p:sp>
        <p:nvSpPr>
          <p:cNvPr id="122" name="TextBox 121"/>
          <p:cNvSpPr txBox="1"/>
          <p:nvPr/>
        </p:nvSpPr>
        <p:spPr>
          <a:xfrm>
            <a:off x="3462817" y="1250795"/>
            <a:ext cx="189100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UTIL is made up of many, many SW apps doing many tasks which help the ops team.</a:t>
            </a:r>
          </a:p>
        </p:txBody>
      </p:sp>
      <p:cxnSp>
        <p:nvCxnSpPr>
          <p:cNvPr id="124" name="Straight Arrow Connector 123"/>
          <p:cNvCxnSpPr>
            <a:endCxn id="11" idx="3"/>
          </p:cNvCxnSpPr>
          <p:nvPr/>
        </p:nvCxnSpPr>
        <p:spPr bwMode="auto">
          <a:xfrm flipH="1">
            <a:off x="8678628" y="3787266"/>
            <a:ext cx="319284" cy="49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023074" y="5597539"/>
            <a:ext cx="874239" cy="40011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Mission Specific SW</a:t>
            </a:r>
          </a:p>
        </p:txBody>
      </p:sp>
      <p:cxnSp>
        <p:nvCxnSpPr>
          <p:cNvPr id="12" name="Straight Arrow Connector 11"/>
          <p:cNvCxnSpPr>
            <a:stCxn id="39" idx="2"/>
            <a:endCxn id="15" idx="0"/>
          </p:cNvCxnSpPr>
          <p:nvPr/>
        </p:nvCxnSpPr>
        <p:spPr bwMode="auto">
          <a:xfrm>
            <a:off x="6460194" y="5997649"/>
            <a:ext cx="3265" cy="2741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496537" y="6271839"/>
            <a:ext cx="1933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7030A0"/>
                </a:solidFill>
              </a:rPr>
              <a:t>Connects to many subsystems</a:t>
            </a:r>
          </a:p>
        </p:txBody>
      </p:sp>
      <p:cxnSp>
        <p:nvCxnSpPr>
          <p:cNvPr id="48" name="Elbow Connector 47"/>
          <p:cNvCxnSpPr/>
          <p:nvPr/>
        </p:nvCxnSpPr>
        <p:spPr bwMode="auto">
          <a:xfrm rot="16200000" flipV="1">
            <a:off x="5084546" y="3983362"/>
            <a:ext cx="1682235" cy="1546118"/>
          </a:xfrm>
          <a:prstGeom prst="bentConnector3">
            <a:avLst>
              <a:gd name="adj1" fmla="val 28450"/>
            </a:avLst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ysDash"/>
            <a:round/>
            <a:headEnd type="triangle"/>
            <a:tailEnd type="none"/>
          </a:ln>
          <a:effectLst/>
        </p:spPr>
      </p:cxnSp>
      <p:cxnSp>
        <p:nvCxnSpPr>
          <p:cNvPr id="53" name="Elbow Connector 52"/>
          <p:cNvCxnSpPr/>
          <p:nvPr/>
        </p:nvCxnSpPr>
        <p:spPr bwMode="auto">
          <a:xfrm flipH="1" flipV="1">
            <a:off x="6893494" y="2730586"/>
            <a:ext cx="1902" cy="3147151"/>
          </a:xfrm>
          <a:prstGeom prst="bentConnector3">
            <a:avLst>
              <a:gd name="adj1" fmla="val -51276025"/>
            </a:avLst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ysDash"/>
            <a:round/>
            <a:headEnd type="triangle"/>
            <a:tailEnd type="triangle"/>
          </a:ln>
          <a:effectLst/>
        </p:spPr>
      </p:cxnSp>
      <p:cxnSp>
        <p:nvCxnSpPr>
          <p:cNvPr id="63" name="Elbow Connector 62"/>
          <p:cNvCxnSpPr/>
          <p:nvPr/>
        </p:nvCxnSpPr>
        <p:spPr bwMode="auto">
          <a:xfrm rot="10800000" flipH="1">
            <a:off x="6023074" y="3727264"/>
            <a:ext cx="210090" cy="2005399"/>
          </a:xfrm>
          <a:prstGeom prst="bentConnector3">
            <a:avLst>
              <a:gd name="adj1" fmla="val -150017"/>
            </a:avLst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ysDash"/>
            <a:round/>
            <a:headEnd type="triangle"/>
            <a:tailEnd type="triangle"/>
          </a:ln>
          <a:effectLst/>
        </p:spPr>
      </p:cxnSp>
      <p:cxnSp>
        <p:nvCxnSpPr>
          <p:cNvPr id="67" name="Elbow Connector 66"/>
          <p:cNvCxnSpPr>
            <a:endCxn id="10" idx="2"/>
          </p:cNvCxnSpPr>
          <p:nvPr/>
        </p:nvCxnSpPr>
        <p:spPr bwMode="auto">
          <a:xfrm rot="16200000" flipV="1">
            <a:off x="6244248" y="5277499"/>
            <a:ext cx="640080" cy="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ysDash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6762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2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A587-D059-4F5B-BF39-B1CCA1B1C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ARE SOME OF THE GROUND SYSTEMS AND MISSION OPS HEADACHES?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E3D91-7DD1-4E08-A13D-2E0BC3252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8" y="1236502"/>
            <a:ext cx="5349345" cy="1685289"/>
          </a:xfrm>
        </p:spPr>
        <p:txBody>
          <a:bodyPr/>
          <a:lstStyle/>
          <a:p>
            <a:r>
              <a:rPr lang="en-US" sz="2400" dirty="0"/>
              <a:t>Interfaces</a:t>
            </a:r>
          </a:p>
          <a:p>
            <a:pPr lvl="1"/>
            <a:r>
              <a:rPr lang="en-US" sz="2000" dirty="0"/>
              <a:t>No ICD is ever completely documented or completely up-to-date. Ever.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61CFA-9856-4C12-818D-63CAA3EC7F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243ED-0673-45DD-9765-587AE47E97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6D22E42-4C2B-49AD-94CE-AFAE118F1500}"/>
              </a:ext>
            </a:extLst>
          </p:cNvPr>
          <p:cNvSpPr txBox="1">
            <a:spLocks/>
          </p:cNvSpPr>
          <p:nvPr/>
        </p:nvSpPr>
        <p:spPr>
          <a:xfrm>
            <a:off x="465667" y="2328859"/>
            <a:ext cx="8571177" cy="342115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1143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"/>
              <a:def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58938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75BD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116138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75BD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573338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75BD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030538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75BD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Obsolescence </a:t>
            </a:r>
          </a:p>
          <a:p>
            <a:pPr lvl="1"/>
            <a:r>
              <a:rPr lang="en-US" sz="2000" kern="0" dirty="0"/>
              <a:t>HW &amp; SW ages and dies</a:t>
            </a:r>
          </a:p>
          <a:p>
            <a:pPr lvl="1"/>
            <a:r>
              <a:rPr lang="en-US" sz="2000" kern="0" dirty="0"/>
              <a:t>Companies come and go and disappear </a:t>
            </a:r>
          </a:p>
          <a:p>
            <a:pPr lvl="1"/>
            <a:r>
              <a:rPr lang="en-US" sz="2000" kern="0" dirty="0"/>
              <a:t>People come and go and retire</a:t>
            </a:r>
          </a:p>
          <a:p>
            <a:r>
              <a:rPr lang="en-US" sz="2400" kern="0" dirty="0"/>
              <a:t>Vendor lock-in =&gt; $$$</a:t>
            </a:r>
          </a:p>
          <a:p>
            <a:r>
              <a:rPr lang="en-US" sz="2400" kern="0" dirty="0"/>
              <a:t>Different color of money</a:t>
            </a:r>
          </a:p>
          <a:p>
            <a:pPr lvl="1"/>
            <a:r>
              <a:rPr lang="en-US" sz="2000" kern="0" dirty="0"/>
              <a:t>G/S development vs. Operations</a:t>
            </a:r>
          </a:p>
          <a:p>
            <a:r>
              <a:rPr lang="en-US" sz="2400" kern="0" dirty="0"/>
              <a:t>People &amp; Training* </a:t>
            </a:r>
            <a:r>
              <a:rPr lang="en-US" sz="2000" kern="0" dirty="0"/>
              <a:t>(depends upon sector)</a:t>
            </a:r>
          </a:p>
        </p:txBody>
      </p:sp>
    </p:spTree>
    <p:extLst>
      <p:ext uri="{BB962C8B-B14F-4D97-AF65-F5344CB8AC3E}">
        <p14:creationId xmlns:p14="http://schemas.microsoft.com/office/powerpoint/2010/main" val="3118852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415EF-4FD7-4988-B862-91D6835C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BC97E-F6F5-4333-BBCE-577A8A273C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43ED8-F953-438B-89CC-7AE3789D9F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DD8DA7-B462-451E-AD7F-82F9EC618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7" y="2097025"/>
            <a:ext cx="8201025" cy="1920239"/>
          </a:xfrm>
          <a:solidFill>
            <a:srgbClr val="D20C99">
              <a:alpha val="50000"/>
            </a:srgb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What can we do to mitigate ground system architecture risks?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B347B1-6B21-4118-B034-D8F87F2460AE}"/>
              </a:ext>
            </a:extLst>
          </p:cNvPr>
          <p:cNvSpPr txBox="1"/>
          <p:nvPr/>
        </p:nvSpPr>
        <p:spPr>
          <a:xfrm>
            <a:off x="465667" y="4346835"/>
            <a:ext cx="8201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A few thoughts on how interfaces, obsolescence, and vendor lock-in are inter-woven….</a:t>
            </a:r>
          </a:p>
        </p:txBody>
      </p:sp>
    </p:spTree>
    <p:extLst>
      <p:ext uri="{BB962C8B-B14F-4D97-AF65-F5344CB8AC3E}">
        <p14:creationId xmlns:p14="http://schemas.microsoft.com/office/powerpoint/2010/main" val="197769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70991" y="469334"/>
            <a:ext cx="8364867" cy="680805"/>
          </a:xfrm>
        </p:spPr>
        <p:txBody>
          <a:bodyPr/>
          <a:lstStyle/>
          <a:p>
            <a:r>
              <a:rPr lang="en-US" altLang="en-US" sz="2400" dirty="0"/>
              <a:t>GMSEC: GROUND SYSTEM &amp; MISSION OPS ENABLER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FC483-7784-4EAD-9F68-0E48DB838E1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12762" y="3924064"/>
            <a:ext cx="6998234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GMSEC API &amp; Middleware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4726" y="1664118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GRASP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6817" y="2501679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6263" y="4575888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NOTE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7706" y="2501673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RAA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9747" y="4574552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GEDAT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68845" y="4576440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GPD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99150" y="4579015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XTCE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42182" y="4579016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97242" y="2221130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98864" y="2501678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4833" y="2501677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ANSR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68916" y="4575009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GREAT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4445" y="2537332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PTU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7965" y="2495706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33395" y="3368534"/>
            <a:ext cx="662247" cy="24622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T&amp;C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24062" y="3373437"/>
            <a:ext cx="662247" cy="24622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FEP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4062" y="2864499"/>
            <a:ext cx="662247" cy="24622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RF/IF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05" b="6905"/>
          <a:stretch/>
        </p:blipFill>
        <p:spPr>
          <a:xfrm>
            <a:off x="285357" y="2356123"/>
            <a:ext cx="701298" cy="754597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9" idx="2"/>
          </p:cNvCxnSpPr>
          <p:nvPr/>
        </p:nvCxnSpPr>
        <p:spPr bwMode="auto">
          <a:xfrm flipH="1">
            <a:off x="3447940" y="2747900"/>
            <a:ext cx="1" cy="11761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4365065" y="2737810"/>
            <a:ext cx="1" cy="11761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5138925" y="2738832"/>
            <a:ext cx="1" cy="11761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6007625" y="2736559"/>
            <a:ext cx="1" cy="11761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6853896" y="2747897"/>
            <a:ext cx="1" cy="11761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5578235" y="1901759"/>
            <a:ext cx="1" cy="20223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7" name="Straight Arrow Connector 36"/>
          <p:cNvCxnSpPr>
            <a:stCxn id="16" idx="2"/>
          </p:cNvCxnSpPr>
          <p:nvPr/>
        </p:nvCxnSpPr>
        <p:spPr bwMode="auto">
          <a:xfrm flipH="1">
            <a:off x="7926604" y="2467351"/>
            <a:ext cx="1762" cy="14537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9" name="Straight Arrow Connector 38"/>
          <p:cNvCxnSpPr>
            <a:stCxn id="20" idx="2"/>
          </p:cNvCxnSpPr>
          <p:nvPr/>
        </p:nvCxnSpPr>
        <p:spPr bwMode="auto">
          <a:xfrm>
            <a:off x="8335569" y="2783553"/>
            <a:ext cx="16070" cy="11405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1" name="Oval 40"/>
          <p:cNvSpPr/>
          <p:nvPr/>
        </p:nvSpPr>
        <p:spPr bwMode="auto">
          <a:xfrm>
            <a:off x="7462168" y="1969476"/>
            <a:ext cx="1255563" cy="1399057"/>
          </a:xfrm>
          <a:prstGeom prst="ellipse">
            <a:avLst/>
          </a:prstGeom>
          <a:noFill/>
          <a:ln w="22225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Straight Arrow Connector 47"/>
          <p:cNvCxnSpPr>
            <a:endCxn id="15" idx="0"/>
          </p:cNvCxnSpPr>
          <p:nvPr/>
        </p:nvCxnSpPr>
        <p:spPr bwMode="auto">
          <a:xfrm>
            <a:off x="4273305" y="4201063"/>
            <a:ext cx="1" cy="3779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2364379" y="3614755"/>
            <a:ext cx="0" cy="3124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5331845" y="4205483"/>
            <a:ext cx="1" cy="3779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3426395" y="4204034"/>
            <a:ext cx="1" cy="3779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6106619" y="4204035"/>
            <a:ext cx="1" cy="3779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6895047" y="4194747"/>
            <a:ext cx="1" cy="3779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7670869" y="4201062"/>
            <a:ext cx="1" cy="3779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9" name="Straight Arrow Connector 58"/>
          <p:cNvCxnSpPr>
            <a:stCxn id="22" idx="1"/>
            <a:endCxn id="27" idx="3"/>
          </p:cNvCxnSpPr>
          <p:nvPr/>
        </p:nvCxnSpPr>
        <p:spPr bwMode="auto">
          <a:xfrm flipH="1">
            <a:off x="1686309" y="3491645"/>
            <a:ext cx="347086" cy="49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2" name="Straight Arrow Connector 61"/>
          <p:cNvCxnSpPr>
            <a:stCxn id="28" idx="2"/>
            <a:endCxn id="27" idx="0"/>
          </p:cNvCxnSpPr>
          <p:nvPr/>
        </p:nvCxnSpPr>
        <p:spPr bwMode="auto">
          <a:xfrm>
            <a:off x="1355186" y="3110720"/>
            <a:ext cx="0" cy="2627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5" name="Straight Arrow Connector 64"/>
          <p:cNvCxnSpPr>
            <a:stCxn id="28" idx="1"/>
          </p:cNvCxnSpPr>
          <p:nvPr/>
        </p:nvCxnSpPr>
        <p:spPr bwMode="auto">
          <a:xfrm flipH="1" flipV="1">
            <a:off x="636006" y="2972965"/>
            <a:ext cx="388056" cy="146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3776691" y="4838618"/>
            <a:ext cx="1363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Webservices</a:t>
            </a:r>
            <a:r>
              <a:rPr lang="en-US" sz="800" dirty="0"/>
              <a:t> server &amp; front end: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Widgets (single value, URL, chart, grid)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Message viewer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Message archive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MVAL request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NOTE, CC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19264" y="4835490"/>
            <a:ext cx="818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Writes text </a:t>
            </a:r>
            <a:r>
              <a:rPr lang="en-US" sz="800" dirty="0" err="1"/>
              <a:t>msg</a:t>
            </a:r>
            <a:r>
              <a:rPr lang="en-US" sz="800" dirty="0"/>
              <a:t> on bus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19783" y="4820773"/>
            <a:ext cx="91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XTCE s/c T&amp;C DB read, edit, service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65596" y="4820771"/>
            <a:ext cx="665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TM table display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85333" y="4809526"/>
            <a:ext cx="91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Event Archive</a:t>
            </a:r>
          </a:p>
          <a:p>
            <a:r>
              <a:rPr lang="en-US" sz="800" dirty="0"/>
              <a:t>Event Analyzer</a:t>
            </a:r>
          </a:p>
          <a:p>
            <a:r>
              <a:rPr lang="en-US" sz="800" dirty="0"/>
              <a:t>Event Report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69987" y="4820773"/>
            <a:ext cx="1067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Heartbeat monitor</a:t>
            </a:r>
          </a:p>
          <a:p>
            <a:r>
              <a:rPr lang="en-US" sz="800" dirty="0"/>
              <a:t>Trends SA </a:t>
            </a:r>
            <a:r>
              <a:rPr lang="en-US" sz="800" dirty="0" err="1"/>
              <a:t>msg</a:t>
            </a:r>
            <a:endParaRPr lang="en-US" sz="800" dirty="0"/>
          </a:p>
        </p:txBody>
      </p:sp>
      <p:sp>
        <p:nvSpPr>
          <p:cNvPr id="50" name="TextBox 49"/>
          <p:cNvSpPr txBox="1"/>
          <p:nvPr/>
        </p:nvSpPr>
        <p:spPr>
          <a:xfrm>
            <a:off x="6380117" y="2200667"/>
            <a:ext cx="1084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Room Alert Adapter</a:t>
            </a:r>
          </a:p>
          <a:p>
            <a:r>
              <a:rPr lang="en-US" sz="800" dirty="0"/>
              <a:t>SNMP driver </a:t>
            </a:r>
            <a:r>
              <a:rPr lang="en-US" sz="800" dirty="0" err="1"/>
              <a:t>mgmt</a:t>
            </a:r>
            <a:endParaRPr lang="en-US" sz="800" dirty="0"/>
          </a:p>
        </p:txBody>
      </p:sp>
      <p:sp>
        <p:nvSpPr>
          <p:cNvPr id="51" name="TextBox 50"/>
          <p:cNvSpPr txBox="1"/>
          <p:nvPr/>
        </p:nvSpPr>
        <p:spPr>
          <a:xfrm>
            <a:off x="5537454" y="2279893"/>
            <a:ext cx="997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Countdown clock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38544" y="2283965"/>
            <a:ext cx="10483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Email notifications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15503" y="1927625"/>
            <a:ext cx="87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Systems Agent</a:t>
            </a:r>
          </a:p>
          <a:p>
            <a:pPr algn="ctr"/>
            <a:r>
              <a:rPr lang="en-US" sz="800" dirty="0"/>
              <a:t>Resource </a:t>
            </a:r>
            <a:r>
              <a:rPr lang="en-US" sz="800" dirty="0" err="1"/>
              <a:t>msg</a:t>
            </a:r>
            <a:endParaRPr lang="en-US" sz="800" dirty="0"/>
          </a:p>
          <a:p>
            <a:pPr algn="ctr"/>
            <a:r>
              <a:rPr lang="en-US" sz="800" dirty="0"/>
              <a:t>Installed on all hosts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18165" y="1930142"/>
            <a:ext cx="102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Triggers action based on directive</a:t>
            </a:r>
          </a:p>
          <a:p>
            <a:pPr algn="ctr"/>
            <a:r>
              <a:rPr lang="en-US" sz="800" dirty="0"/>
              <a:t>Automation &amp; “brains”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708530" y="2830351"/>
            <a:ext cx="805509" cy="400110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G/S Test Utilities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62" y="1193993"/>
            <a:ext cx="538610" cy="53861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5182230" y="1338739"/>
            <a:ext cx="875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Communicates w/other buses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861075" y="1664119"/>
            <a:ext cx="269751" cy="4839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861075" y="2148028"/>
            <a:ext cx="225572" cy="3939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861075" y="2148028"/>
            <a:ext cx="22557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3" name="Freeform 42"/>
          <p:cNvSpPr/>
          <p:nvPr/>
        </p:nvSpPr>
        <p:spPr bwMode="auto">
          <a:xfrm>
            <a:off x="730285" y="1720587"/>
            <a:ext cx="2635140" cy="2412254"/>
          </a:xfrm>
          <a:custGeom>
            <a:avLst/>
            <a:gdLst>
              <a:gd name="connsiteX0" fmla="*/ 2635140 w 2635140"/>
              <a:gd name="connsiteY0" fmla="*/ 2261652 h 2412254"/>
              <a:gd name="connsiteX1" fmla="*/ 2110307 w 2635140"/>
              <a:gd name="connsiteY1" fmla="*/ 2386097 h 2412254"/>
              <a:gd name="connsiteX2" fmla="*/ 1709919 w 2635140"/>
              <a:gd name="connsiteY2" fmla="*/ 1812568 h 2412254"/>
              <a:gd name="connsiteX3" fmla="*/ 784697 w 2635140"/>
              <a:gd name="connsiteY3" fmla="*/ 1790925 h 2412254"/>
              <a:gd name="connsiteX4" fmla="*/ 508754 w 2635140"/>
              <a:gd name="connsiteY4" fmla="*/ 1260682 h 2412254"/>
              <a:gd name="connsiteX5" fmla="*/ 153 w 2635140"/>
              <a:gd name="connsiteY5" fmla="*/ 925221 h 2412254"/>
              <a:gd name="connsiteX6" fmla="*/ 454648 w 2635140"/>
              <a:gd name="connsiteY6" fmla="*/ 0 h 241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5140" h="2412254">
                <a:moveTo>
                  <a:pt x="2635140" y="2261652"/>
                </a:moveTo>
                <a:cubicBezTo>
                  <a:pt x="2449825" y="2361298"/>
                  <a:pt x="2264510" y="2460944"/>
                  <a:pt x="2110307" y="2386097"/>
                </a:cubicBezTo>
                <a:cubicBezTo>
                  <a:pt x="1956103" y="2311250"/>
                  <a:pt x="1930854" y="1911763"/>
                  <a:pt x="1709919" y="1812568"/>
                </a:cubicBezTo>
                <a:cubicBezTo>
                  <a:pt x="1488984" y="1713373"/>
                  <a:pt x="984891" y="1882906"/>
                  <a:pt x="784697" y="1790925"/>
                </a:cubicBezTo>
                <a:cubicBezTo>
                  <a:pt x="584503" y="1698944"/>
                  <a:pt x="639511" y="1404966"/>
                  <a:pt x="508754" y="1260682"/>
                </a:cubicBezTo>
                <a:cubicBezTo>
                  <a:pt x="377997" y="1116398"/>
                  <a:pt x="9171" y="1135335"/>
                  <a:pt x="153" y="925221"/>
                </a:cubicBezTo>
                <a:cubicBezTo>
                  <a:pt x="-8865" y="715107"/>
                  <a:pt x="383408" y="152400"/>
                  <a:pt x="454648" y="0"/>
                </a:cubicBezTo>
              </a:path>
            </a:pathLst>
          </a:custGeom>
          <a:noFill/>
          <a:ln w="381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1695242">
            <a:off x="225559" y="3713728"/>
            <a:ext cx="1954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FF0000"/>
                </a:solidFill>
              </a:rPr>
              <a:t>Critical technical path</a:t>
            </a:r>
          </a:p>
        </p:txBody>
      </p:sp>
      <p:sp>
        <p:nvSpPr>
          <p:cNvPr id="66" name="Right Arrow 65"/>
          <p:cNvSpPr/>
          <p:nvPr/>
        </p:nvSpPr>
        <p:spPr bwMode="auto">
          <a:xfrm>
            <a:off x="3311314" y="3964644"/>
            <a:ext cx="727207" cy="103266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112760" y="2972157"/>
            <a:ext cx="715758" cy="24622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CRYPTO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55414" y="2597137"/>
            <a:ext cx="689207" cy="24622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Trending</a:t>
            </a:r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2779818" y="3218378"/>
            <a:ext cx="0" cy="6912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H="1">
            <a:off x="2888930" y="2843358"/>
            <a:ext cx="12403" cy="106712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2033395" y="4499545"/>
            <a:ext cx="662247" cy="24622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FDS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165547" y="4870993"/>
            <a:ext cx="662247" cy="24622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MPS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264885" y="5251549"/>
            <a:ext cx="662247" cy="24622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GSCE</a:t>
            </a:r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2370616" y="4192362"/>
            <a:ext cx="0" cy="3124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 flipH="1">
            <a:off x="2779463" y="4201062"/>
            <a:ext cx="355" cy="6699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2918073" y="4195928"/>
            <a:ext cx="1" cy="10514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2790968" y="1260682"/>
            <a:ext cx="6303849" cy="5356544"/>
          </a:xfrm>
          <a:prstGeom prst="ellipse">
            <a:avLst/>
          </a:prstGeom>
          <a:noFill/>
          <a:ln w="38100" cap="flat" cmpd="sng" algn="ctr">
            <a:solidFill>
              <a:srgbClr val="FFFF00">
                <a:alpha val="48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759674" y="140662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UTIL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136757" y="5272181"/>
            <a:ext cx="874239" cy="40011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Mission Specific SW</a:t>
            </a:r>
          </a:p>
        </p:txBody>
      </p:sp>
      <p:cxnSp>
        <p:nvCxnSpPr>
          <p:cNvPr id="83" name="Straight Arrow Connector 82"/>
          <p:cNvCxnSpPr>
            <a:endCxn id="82" idx="0"/>
          </p:cNvCxnSpPr>
          <p:nvPr/>
        </p:nvCxnSpPr>
        <p:spPr bwMode="auto">
          <a:xfrm>
            <a:off x="8573876" y="4201062"/>
            <a:ext cx="1" cy="10711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0154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7" grpId="0"/>
      <p:bldP spid="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465667" y="469334"/>
            <a:ext cx="7970191" cy="680805"/>
          </a:xfrm>
        </p:spPr>
        <p:txBody>
          <a:bodyPr/>
          <a:lstStyle/>
          <a:p>
            <a:r>
              <a:rPr lang="en-US" altLang="en-US" dirty="0"/>
              <a:t>C2MS: Publish/subscribe Mechanics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FC483-7784-4EAD-9F68-0E48DB838E1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12762" y="3924064"/>
            <a:ext cx="6998234" cy="27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GMSEC API &amp; Middleware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4726" y="1664118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GRASP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6817" y="2501679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6263" y="4575888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NOTE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7706" y="2501673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RAA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9747" y="4574552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GEDAT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68845" y="4576440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GPD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99150" y="4579015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XTCE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42182" y="4579016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97242" y="2221130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98864" y="2501678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SA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4833" y="2501677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ANSR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68916" y="4575009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GREAT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4445" y="2537332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PTU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7965" y="2495706"/>
            <a:ext cx="662247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33395" y="3368534"/>
            <a:ext cx="662247" cy="24622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T&amp;C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24062" y="3373437"/>
            <a:ext cx="662247" cy="24622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FEP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4062" y="2864499"/>
            <a:ext cx="662247" cy="24622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RF/IF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05" b="6905"/>
          <a:stretch/>
        </p:blipFill>
        <p:spPr>
          <a:xfrm>
            <a:off x="285357" y="2356123"/>
            <a:ext cx="701298" cy="754597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9" idx="2"/>
          </p:cNvCxnSpPr>
          <p:nvPr/>
        </p:nvCxnSpPr>
        <p:spPr bwMode="auto">
          <a:xfrm flipH="1">
            <a:off x="3447940" y="2747900"/>
            <a:ext cx="1" cy="11761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4365065" y="2737810"/>
            <a:ext cx="1" cy="11761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5138925" y="2738832"/>
            <a:ext cx="1" cy="11761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6007625" y="2736559"/>
            <a:ext cx="1" cy="11761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6853896" y="2747897"/>
            <a:ext cx="1" cy="11761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5578235" y="1901759"/>
            <a:ext cx="1" cy="20223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7" name="Straight Arrow Connector 36"/>
          <p:cNvCxnSpPr>
            <a:stCxn id="16" idx="2"/>
          </p:cNvCxnSpPr>
          <p:nvPr/>
        </p:nvCxnSpPr>
        <p:spPr bwMode="auto">
          <a:xfrm flipH="1">
            <a:off x="7926604" y="2467351"/>
            <a:ext cx="1762" cy="14537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9" name="Straight Arrow Connector 38"/>
          <p:cNvCxnSpPr>
            <a:stCxn id="20" idx="2"/>
          </p:cNvCxnSpPr>
          <p:nvPr/>
        </p:nvCxnSpPr>
        <p:spPr bwMode="auto">
          <a:xfrm>
            <a:off x="8335569" y="2783553"/>
            <a:ext cx="16070" cy="11405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1" name="Oval 40"/>
          <p:cNvSpPr/>
          <p:nvPr/>
        </p:nvSpPr>
        <p:spPr bwMode="auto">
          <a:xfrm>
            <a:off x="7462168" y="1969476"/>
            <a:ext cx="1255563" cy="1399057"/>
          </a:xfrm>
          <a:prstGeom prst="ellipse">
            <a:avLst/>
          </a:prstGeom>
          <a:noFill/>
          <a:ln w="22225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Straight Arrow Connector 47"/>
          <p:cNvCxnSpPr>
            <a:endCxn id="15" idx="0"/>
          </p:cNvCxnSpPr>
          <p:nvPr/>
        </p:nvCxnSpPr>
        <p:spPr bwMode="auto">
          <a:xfrm>
            <a:off x="4273305" y="4201063"/>
            <a:ext cx="1" cy="3779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2364379" y="3614755"/>
            <a:ext cx="0" cy="3124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5331845" y="4205483"/>
            <a:ext cx="1" cy="3779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3426395" y="4204034"/>
            <a:ext cx="1" cy="3779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6106619" y="4204035"/>
            <a:ext cx="1" cy="3779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6895047" y="4194747"/>
            <a:ext cx="1" cy="3779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7670869" y="4201062"/>
            <a:ext cx="1" cy="3779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9" name="Straight Arrow Connector 58"/>
          <p:cNvCxnSpPr>
            <a:stCxn id="22" idx="1"/>
            <a:endCxn id="27" idx="3"/>
          </p:cNvCxnSpPr>
          <p:nvPr/>
        </p:nvCxnSpPr>
        <p:spPr bwMode="auto">
          <a:xfrm flipH="1">
            <a:off x="1686309" y="3491645"/>
            <a:ext cx="347086" cy="49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2" name="Straight Arrow Connector 61"/>
          <p:cNvCxnSpPr>
            <a:stCxn id="28" idx="2"/>
            <a:endCxn id="27" idx="0"/>
          </p:cNvCxnSpPr>
          <p:nvPr/>
        </p:nvCxnSpPr>
        <p:spPr bwMode="auto">
          <a:xfrm>
            <a:off x="1355186" y="3110720"/>
            <a:ext cx="0" cy="2627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5" name="Straight Arrow Connector 64"/>
          <p:cNvCxnSpPr>
            <a:stCxn id="28" idx="1"/>
          </p:cNvCxnSpPr>
          <p:nvPr/>
        </p:nvCxnSpPr>
        <p:spPr bwMode="auto">
          <a:xfrm flipH="1" flipV="1">
            <a:off x="636006" y="2972965"/>
            <a:ext cx="388056" cy="146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3776691" y="4838618"/>
            <a:ext cx="1363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Webservices</a:t>
            </a:r>
            <a:r>
              <a:rPr lang="en-US" sz="800" dirty="0"/>
              <a:t> server &amp; front end: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Widgets (single value, URL, chart, grid)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Message viewer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Message archive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MVAL request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NOTE, CC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19264" y="4835490"/>
            <a:ext cx="818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Writes text </a:t>
            </a:r>
            <a:r>
              <a:rPr lang="en-US" sz="800" dirty="0" err="1"/>
              <a:t>msg</a:t>
            </a:r>
            <a:r>
              <a:rPr lang="en-US" sz="800" dirty="0"/>
              <a:t> on bus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19783" y="4820773"/>
            <a:ext cx="91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XTCE s/c T&amp;C DB read, edit, service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65596" y="4820771"/>
            <a:ext cx="665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TM table display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85333" y="4809526"/>
            <a:ext cx="91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Event Archive</a:t>
            </a:r>
          </a:p>
          <a:p>
            <a:r>
              <a:rPr lang="en-US" sz="800" dirty="0"/>
              <a:t>Event Analyzer</a:t>
            </a:r>
          </a:p>
          <a:p>
            <a:r>
              <a:rPr lang="en-US" sz="800" dirty="0"/>
              <a:t>Event Report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69987" y="4820773"/>
            <a:ext cx="1067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Heartbeat monitor</a:t>
            </a:r>
          </a:p>
          <a:p>
            <a:r>
              <a:rPr lang="en-US" sz="800" dirty="0"/>
              <a:t>Trends SA </a:t>
            </a:r>
            <a:r>
              <a:rPr lang="en-US" sz="800" dirty="0" err="1"/>
              <a:t>msg</a:t>
            </a:r>
            <a:endParaRPr lang="en-US" sz="800" dirty="0"/>
          </a:p>
        </p:txBody>
      </p:sp>
      <p:sp>
        <p:nvSpPr>
          <p:cNvPr id="50" name="TextBox 49"/>
          <p:cNvSpPr txBox="1"/>
          <p:nvPr/>
        </p:nvSpPr>
        <p:spPr>
          <a:xfrm>
            <a:off x="6380117" y="2200667"/>
            <a:ext cx="1084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Room Alert Adapter</a:t>
            </a:r>
          </a:p>
          <a:p>
            <a:r>
              <a:rPr lang="en-US" sz="800" dirty="0"/>
              <a:t>SNMP driver </a:t>
            </a:r>
            <a:r>
              <a:rPr lang="en-US" sz="800" dirty="0" err="1"/>
              <a:t>mgmt</a:t>
            </a:r>
            <a:endParaRPr lang="en-US" sz="800" dirty="0"/>
          </a:p>
        </p:txBody>
      </p:sp>
      <p:sp>
        <p:nvSpPr>
          <p:cNvPr id="51" name="TextBox 50"/>
          <p:cNvSpPr txBox="1"/>
          <p:nvPr/>
        </p:nvSpPr>
        <p:spPr>
          <a:xfrm>
            <a:off x="5537454" y="2279893"/>
            <a:ext cx="997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Countdown clock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38544" y="2283965"/>
            <a:ext cx="10483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Email notifications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15503" y="1927625"/>
            <a:ext cx="87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Systems Agent</a:t>
            </a:r>
          </a:p>
          <a:p>
            <a:pPr algn="ctr"/>
            <a:r>
              <a:rPr lang="en-US" sz="800" dirty="0"/>
              <a:t>Resource </a:t>
            </a:r>
            <a:r>
              <a:rPr lang="en-US" sz="800" dirty="0" err="1"/>
              <a:t>msg</a:t>
            </a:r>
            <a:endParaRPr lang="en-US" sz="800" dirty="0"/>
          </a:p>
          <a:p>
            <a:pPr algn="ctr"/>
            <a:r>
              <a:rPr lang="en-US" sz="800" dirty="0"/>
              <a:t>Installed on all hosts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18165" y="1930142"/>
            <a:ext cx="1024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Triggers action based on directive</a:t>
            </a:r>
          </a:p>
          <a:p>
            <a:pPr algn="ctr"/>
            <a:r>
              <a:rPr lang="en-US" sz="800" dirty="0"/>
              <a:t>Automation &amp; “brains”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708530" y="2830351"/>
            <a:ext cx="805509" cy="400110"/>
          </a:xfrm>
          <a:prstGeom prst="rect">
            <a:avLst/>
          </a:prstGeom>
          <a:solidFill>
            <a:srgbClr val="FFFF99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G/S Test Utilities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62" y="1193993"/>
            <a:ext cx="538610" cy="53861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5182230" y="1338739"/>
            <a:ext cx="875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Communicates w/other buses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861075" y="1664119"/>
            <a:ext cx="269751" cy="4839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861075" y="2148028"/>
            <a:ext cx="225572" cy="3939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861075" y="2148028"/>
            <a:ext cx="22557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2112760" y="2972157"/>
            <a:ext cx="715758" cy="24622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CRYPTO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55414" y="2597137"/>
            <a:ext cx="689207" cy="24622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Trending</a:t>
            </a:r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2779818" y="3218378"/>
            <a:ext cx="0" cy="6912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H="1">
            <a:off x="2888930" y="2843358"/>
            <a:ext cx="12403" cy="106712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2033395" y="4499545"/>
            <a:ext cx="662247" cy="24622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FDS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165547" y="4870993"/>
            <a:ext cx="662247" cy="24622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MPS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264885" y="5251549"/>
            <a:ext cx="662247" cy="24622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GSCE</a:t>
            </a:r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2370616" y="4192362"/>
            <a:ext cx="0" cy="3124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 flipH="1">
            <a:off x="2779463" y="4201062"/>
            <a:ext cx="355" cy="6699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2918073" y="4195928"/>
            <a:ext cx="1" cy="10514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2790968" y="1260682"/>
            <a:ext cx="6303849" cy="5356544"/>
          </a:xfrm>
          <a:prstGeom prst="ellipse">
            <a:avLst/>
          </a:prstGeom>
          <a:noFill/>
          <a:ln w="38100" cap="flat" cmpd="sng" algn="ctr">
            <a:solidFill>
              <a:srgbClr val="FFFF00">
                <a:alpha val="48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759674" y="140662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UTIL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136757" y="5272181"/>
            <a:ext cx="874239" cy="40011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Mission Specific SW</a:t>
            </a:r>
          </a:p>
        </p:txBody>
      </p:sp>
      <p:cxnSp>
        <p:nvCxnSpPr>
          <p:cNvPr id="83" name="Straight Arrow Connector 82"/>
          <p:cNvCxnSpPr>
            <a:endCxn id="82" idx="0"/>
          </p:cNvCxnSpPr>
          <p:nvPr/>
        </p:nvCxnSpPr>
        <p:spPr bwMode="auto">
          <a:xfrm>
            <a:off x="8573876" y="4201062"/>
            <a:ext cx="1" cy="10711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8" name="Right Arrow 77"/>
          <p:cNvSpPr/>
          <p:nvPr/>
        </p:nvSpPr>
        <p:spPr bwMode="auto">
          <a:xfrm>
            <a:off x="2528499" y="3936307"/>
            <a:ext cx="738527" cy="113072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 bwMode="auto">
          <a:xfrm>
            <a:off x="2695642" y="3992843"/>
            <a:ext cx="22685" cy="9833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triangle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5210730" y="2609952"/>
            <a:ext cx="7530" cy="14238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triangle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2888930" y="4073169"/>
            <a:ext cx="0" cy="13269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triangle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flipV="1">
            <a:off x="3267026" y="2634345"/>
            <a:ext cx="3420" cy="13941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triangle"/>
          </a:ln>
          <a:effectLst/>
        </p:spPr>
      </p:cxnSp>
      <p:sp>
        <p:nvSpPr>
          <p:cNvPr id="87" name="Right Arrow 86"/>
          <p:cNvSpPr/>
          <p:nvPr/>
        </p:nvSpPr>
        <p:spPr bwMode="auto">
          <a:xfrm>
            <a:off x="3672934" y="3996929"/>
            <a:ext cx="1541298" cy="94085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 bwMode="auto">
          <a:xfrm>
            <a:off x="3662731" y="2624596"/>
            <a:ext cx="9247" cy="14485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triangle"/>
          </a:ln>
          <a:effectLst/>
        </p:spPr>
      </p:cxnSp>
      <p:cxnSp>
        <p:nvCxnSpPr>
          <p:cNvPr id="89" name="Straight Arrow Connector 88"/>
          <p:cNvCxnSpPr>
            <a:endCxn id="78" idx="1"/>
          </p:cNvCxnSpPr>
          <p:nvPr/>
        </p:nvCxnSpPr>
        <p:spPr bwMode="auto">
          <a:xfrm flipV="1">
            <a:off x="2521363" y="3992843"/>
            <a:ext cx="7136" cy="6228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triangle"/>
          </a:ln>
          <a:effectLst/>
        </p:spPr>
      </p:cxnSp>
      <p:cxnSp>
        <p:nvCxnSpPr>
          <p:cNvPr id="98" name="Straight Arrow Connector 97"/>
          <p:cNvCxnSpPr>
            <a:stCxn id="73" idx="3"/>
          </p:cNvCxnSpPr>
          <p:nvPr/>
        </p:nvCxnSpPr>
        <p:spPr bwMode="auto">
          <a:xfrm flipH="1" flipV="1">
            <a:off x="2794357" y="4081546"/>
            <a:ext cx="0" cy="9125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/>
            <a:tailEnd type="triangle"/>
          </a:ln>
          <a:effectLst/>
        </p:spPr>
      </p:cxnSp>
      <p:sp>
        <p:nvSpPr>
          <p:cNvPr id="100" name="Right Arrow 99"/>
          <p:cNvSpPr/>
          <p:nvPr/>
        </p:nvSpPr>
        <p:spPr bwMode="auto">
          <a:xfrm>
            <a:off x="2804015" y="4039962"/>
            <a:ext cx="91440" cy="91440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387637" y="1563113"/>
            <a:ext cx="1026245" cy="58477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CCSDS</a:t>
            </a:r>
          </a:p>
          <a:p>
            <a:pPr algn="ctr"/>
            <a:r>
              <a:rPr lang="en-US" sz="1600" b="1" dirty="0">
                <a:solidFill>
                  <a:srgbClr val="FFC000"/>
                </a:solidFill>
              </a:rPr>
              <a:t>CFDP</a:t>
            </a:r>
          </a:p>
        </p:txBody>
      </p:sp>
      <p:sp>
        <p:nvSpPr>
          <p:cNvPr id="108" name="Right Arrow 107"/>
          <p:cNvSpPr/>
          <p:nvPr/>
        </p:nvSpPr>
        <p:spPr bwMode="auto">
          <a:xfrm rot="10431636">
            <a:off x="1000390" y="1847684"/>
            <a:ext cx="550492" cy="151663"/>
          </a:xfrm>
          <a:prstGeom prst="righ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ight Arrow 108"/>
          <p:cNvSpPr/>
          <p:nvPr/>
        </p:nvSpPr>
        <p:spPr bwMode="auto">
          <a:xfrm rot="4665092">
            <a:off x="1314803" y="2670884"/>
            <a:ext cx="1250170" cy="143206"/>
          </a:xfrm>
          <a:prstGeom prst="righ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-103208" y="3361532"/>
            <a:ext cx="1026245" cy="33855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SLE</a:t>
            </a:r>
          </a:p>
        </p:txBody>
      </p:sp>
      <p:sp>
        <p:nvSpPr>
          <p:cNvPr id="111" name="Right Arrow 110"/>
          <p:cNvSpPr/>
          <p:nvPr/>
        </p:nvSpPr>
        <p:spPr bwMode="auto">
          <a:xfrm rot="20693956">
            <a:off x="549397" y="3214817"/>
            <a:ext cx="680190" cy="150042"/>
          </a:xfrm>
          <a:prstGeom prst="righ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68765" y="4043661"/>
            <a:ext cx="1026245" cy="33855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XTCE</a:t>
            </a:r>
          </a:p>
        </p:txBody>
      </p:sp>
      <p:sp>
        <p:nvSpPr>
          <p:cNvPr id="113" name="Right Arrow 112"/>
          <p:cNvSpPr/>
          <p:nvPr/>
        </p:nvSpPr>
        <p:spPr bwMode="auto">
          <a:xfrm rot="19613443">
            <a:off x="1300973" y="3814310"/>
            <a:ext cx="859421" cy="166930"/>
          </a:xfrm>
          <a:prstGeom prst="righ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ight Arrow 113"/>
          <p:cNvSpPr/>
          <p:nvPr/>
        </p:nvSpPr>
        <p:spPr bwMode="auto">
          <a:xfrm rot="1482777">
            <a:off x="1351464" y="4384286"/>
            <a:ext cx="681212" cy="169160"/>
          </a:xfrm>
          <a:prstGeom prst="righ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Right Arrow 114"/>
          <p:cNvSpPr/>
          <p:nvPr/>
        </p:nvSpPr>
        <p:spPr bwMode="auto">
          <a:xfrm rot="2510958">
            <a:off x="1236448" y="4613066"/>
            <a:ext cx="985608" cy="129065"/>
          </a:xfrm>
          <a:prstGeom prst="righ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ight Arrow 115"/>
          <p:cNvSpPr/>
          <p:nvPr/>
        </p:nvSpPr>
        <p:spPr bwMode="auto">
          <a:xfrm rot="2891382">
            <a:off x="1122849" y="4769944"/>
            <a:ext cx="1250596" cy="163811"/>
          </a:xfrm>
          <a:prstGeom prst="righ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71279" y="5261932"/>
            <a:ext cx="1026245" cy="830997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CCSDS</a:t>
            </a:r>
          </a:p>
          <a:p>
            <a:pPr algn="ctr"/>
            <a:r>
              <a:rPr lang="en-US" sz="1600" b="1" dirty="0">
                <a:solidFill>
                  <a:srgbClr val="FFC000"/>
                </a:solidFill>
              </a:rPr>
              <a:t>CFDP</a:t>
            </a:r>
          </a:p>
          <a:p>
            <a:pPr algn="ctr"/>
            <a:r>
              <a:rPr lang="en-US" sz="1600" b="1" dirty="0">
                <a:solidFill>
                  <a:srgbClr val="FFC000"/>
                </a:solidFill>
              </a:rPr>
              <a:t>SLE</a:t>
            </a:r>
          </a:p>
        </p:txBody>
      </p:sp>
      <p:sp>
        <p:nvSpPr>
          <p:cNvPr id="118" name="Right Arrow 117"/>
          <p:cNvSpPr/>
          <p:nvPr/>
        </p:nvSpPr>
        <p:spPr bwMode="auto">
          <a:xfrm rot="20592358">
            <a:off x="1519246" y="5518173"/>
            <a:ext cx="681212" cy="169160"/>
          </a:xfrm>
          <a:prstGeom prst="righ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307643" y="3883387"/>
            <a:ext cx="1026245" cy="33855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C2MS</a:t>
            </a:r>
          </a:p>
        </p:txBody>
      </p:sp>
    </p:spTree>
    <p:extLst>
      <p:ext uri="{BB962C8B-B14F-4D97-AF65-F5344CB8AC3E}">
        <p14:creationId xmlns:p14="http://schemas.microsoft.com/office/powerpoint/2010/main" val="150003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7" grpId="0" animBg="1"/>
      <p:bldP spid="10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F8EAF-201E-4AD6-BA16-905470D9B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13AC1-01A2-4D35-A005-9E8B515A7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7" y="1315087"/>
            <a:ext cx="8201025" cy="2677793"/>
          </a:xfrm>
        </p:spPr>
        <p:txBody>
          <a:bodyPr/>
          <a:lstStyle/>
          <a:p>
            <a:r>
              <a:rPr lang="en-US" dirty="0"/>
              <a:t>Know your Satellite Mission </a:t>
            </a:r>
          </a:p>
          <a:p>
            <a:pPr lvl="1"/>
            <a:r>
              <a:rPr lang="en-US" b="0" dirty="0"/>
              <a:t>Live, sleep, eat, and breath it</a:t>
            </a:r>
          </a:p>
          <a:p>
            <a:r>
              <a:rPr lang="en-US" dirty="0"/>
              <a:t>Understand your Mission Ops drivers</a:t>
            </a:r>
          </a:p>
          <a:p>
            <a:r>
              <a:rPr lang="en-US" dirty="0"/>
              <a:t>Understand your Ground System</a:t>
            </a:r>
          </a:p>
          <a:p>
            <a:pPr lvl="1"/>
            <a:r>
              <a:rPr lang="en-US" sz="2400" b="0" dirty="0"/>
              <a:t>Know your pain points intimately</a:t>
            </a:r>
          </a:p>
          <a:p>
            <a:r>
              <a:rPr lang="en-US" dirty="0"/>
              <a:t>And remember…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4AB92-CD0F-4514-90A0-EA5CBD43B6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2D2BD-02BC-48B0-BEDF-5331C53BC9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8E933E-DC7D-42B4-94E5-356FA380B435}"/>
              </a:ext>
            </a:extLst>
          </p:cNvPr>
          <p:cNvGrpSpPr/>
          <p:nvPr/>
        </p:nvGrpSpPr>
        <p:grpSpPr>
          <a:xfrm>
            <a:off x="790471" y="4474818"/>
            <a:ext cx="7319877" cy="837012"/>
            <a:chOff x="880195" y="1970002"/>
            <a:chExt cx="7319877" cy="8370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F14DE6-20E3-40B8-B66D-3894A1578E49}"/>
                </a:ext>
              </a:extLst>
            </p:cNvPr>
            <p:cNvSpPr txBox="1"/>
            <p:nvPr/>
          </p:nvSpPr>
          <p:spPr>
            <a:xfrm>
              <a:off x="880195" y="1970002"/>
              <a:ext cx="1408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Satellite Mission</a:t>
              </a: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8F1BC483-4817-4D96-A581-0746005A3D21}"/>
                </a:ext>
              </a:extLst>
            </p:cNvPr>
            <p:cNvSpPr/>
            <p:nvPr/>
          </p:nvSpPr>
          <p:spPr bwMode="auto">
            <a:xfrm>
              <a:off x="2255520" y="2236150"/>
              <a:ext cx="1335024" cy="298704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A095A1-339A-4F97-82A3-86638CFCA822}"/>
                </a:ext>
              </a:extLst>
            </p:cNvPr>
            <p:cNvSpPr txBox="1"/>
            <p:nvPr/>
          </p:nvSpPr>
          <p:spPr>
            <a:xfrm>
              <a:off x="3590544" y="1976017"/>
              <a:ext cx="19473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Mission Ops Concepts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51714672-5055-4872-AA38-33D4886C85CE}"/>
                </a:ext>
              </a:extLst>
            </p:cNvPr>
            <p:cNvSpPr/>
            <p:nvPr/>
          </p:nvSpPr>
          <p:spPr bwMode="auto">
            <a:xfrm>
              <a:off x="5456872" y="2236149"/>
              <a:ext cx="1335024" cy="298704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F88E98-3773-4682-A27D-E75B861DED79}"/>
                </a:ext>
              </a:extLst>
            </p:cNvPr>
            <p:cNvSpPr txBox="1"/>
            <p:nvPr/>
          </p:nvSpPr>
          <p:spPr>
            <a:xfrm>
              <a:off x="6791896" y="1970003"/>
              <a:ext cx="1408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Ground System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D9C51A1-F318-4602-8506-1EA61ABA9E38}"/>
              </a:ext>
            </a:extLst>
          </p:cNvPr>
          <p:cNvSpPr txBox="1">
            <a:spLocks/>
          </p:cNvSpPr>
          <p:nvPr/>
        </p:nvSpPr>
        <p:spPr>
          <a:xfrm>
            <a:off x="0" y="5505532"/>
            <a:ext cx="9144000" cy="1041844"/>
          </a:xfrm>
          <a:prstGeom prst="rect">
            <a:avLst/>
          </a:prstGeom>
          <a:solidFill>
            <a:srgbClr val="D20C99">
              <a:alpha val="52000"/>
            </a:srgbClr>
          </a:solidFill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1143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"/>
              <a:def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58938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75BD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116138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75BD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573338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75BD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030538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75BD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4400" kern="0" dirty="0"/>
              <a:t>…the mission drives everything</a:t>
            </a:r>
          </a:p>
        </p:txBody>
      </p:sp>
    </p:spTree>
    <p:extLst>
      <p:ext uri="{BB962C8B-B14F-4D97-AF65-F5344CB8AC3E}">
        <p14:creationId xmlns:p14="http://schemas.microsoft.com/office/powerpoint/2010/main" val="436841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1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NASA Goddard Space Flight Center | Software Engineering Division | sed.gsfc.nasa.gov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783638" y="6577138"/>
            <a:ext cx="360362" cy="238125"/>
          </a:xfrm>
        </p:spPr>
        <p:txBody>
          <a:bodyPr/>
          <a:lstStyle/>
          <a:p>
            <a:fld id="{0E3EB746-E89B-46D4-BD85-7132029DB1C8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58E4-F8C7-41D3-A7B5-48DE78BAF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C551B-DF4D-42C2-A610-F90E49907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7" y="2542033"/>
            <a:ext cx="8201025" cy="1920239"/>
          </a:xfrm>
          <a:solidFill>
            <a:srgbClr val="D20C99">
              <a:alpha val="50000"/>
            </a:srgbClr>
          </a:solidFill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Provide a general overview of how satellite missions drive the mission operations concepts which in turn drive the ground system architectures that we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DE572-E178-4EDC-831F-A9CF820F39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CD182-6F81-4794-8C41-FA8F2F91EC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79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Acronyms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422694-0C2C-4AF0-9A5D-044A6817AF5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graphicFrame>
        <p:nvGraphicFramePr>
          <p:cNvPr id="13" name="Group 1310">
            <a:extLst>
              <a:ext uri="{FF2B5EF4-FFF2-40B4-BE49-F238E27FC236}">
                <a16:creationId xmlns:a16="http://schemas.microsoft.com/office/drawing/2014/main" id="{C0641DD0-529B-E74B-B571-88F60CCF80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096597"/>
              </p:ext>
            </p:extLst>
          </p:nvPr>
        </p:nvGraphicFramePr>
        <p:xfrm>
          <a:off x="832818" y="1242355"/>
          <a:ext cx="3349482" cy="5094783"/>
        </p:xfrm>
        <a:graphic>
          <a:graphicData uri="http://schemas.openxmlformats.org/drawingml/2006/table">
            <a:tbl>
              <a:tblPr/>
              <a:tblGrid>
                <a:gridCol w="57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4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ANSR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Alert Notification System Router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API 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Application Programming Interface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C2MS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Command &amp; Control Message Specification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63688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CAT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Criteria Action Tool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CC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Countdown Clock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910385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CCSDS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Consultative Committee on Space Data Standards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622666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CFDP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CCSDS File Data Protocol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467265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CMD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Command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502591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COTS 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Commercial Off The Shelf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CTS</a:t>
                      </a:r>
                    </a:p>
                  </a:txBody>
                  <a:tcPr marL="12700" marR="12700" marT="12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/>
                          <a:cs typeface="Arial"/>
                        </a:rPr>
                        <a:t>Compliance Test Suite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666796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DoD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/>
                          <a:cs typeface="Arial"/>
                        </a:rPr>
                        <a:t>Department</a:t>
                      </a:r>
                      <a:r>
                        <a:rPr lang="en-US" sz="800" baseline="0" dirty="0">
                          <a:latin typeface="Arial"/>
                          <a:cs typeface="Arial"/>
                        </a:rPr>
                        <a:t> of Defense</a:t>
                      </a:r>
                      <a:endParaRPr lang="en-US" sz="800" dirty="0">
                        <a:latin typeface="Arial"/>
                        <a:cs typeface="Arial"/>
                      </a:endParaRP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6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EOS</a:t>
                      </a:r>
                    </a:p>
                  </a:txBody>
                  <a:tcPr marL="12700" marR="12700" marT="12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Earth Observing System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FDS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Flight Dynamics System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1568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FEP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Front End Processor (aka Baseband Equipment)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860867"/>
                  </a:ext>
                </a:extLst>
              </a:tr>
              <a:tr h="201568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GEO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Geostationary Earth Orbit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360682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GMSEC 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Goddard Mission Services Evolution Center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155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GOTS 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Government Off The Shelf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GPD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GMSEC Parameter </a:t>
                      </a: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DIsplay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967366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GREAT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GMSEC Reusable Events Analysis Toolkit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GSCE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Ground System Control Equipment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986937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GSFC 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Goddard Space Flight Center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GSS</a:t>
                      </a:r>
                    </a:p>
                  </a:txBody>
                  <a:tcPr marL="12700" marR="12700" marT="12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/>
                          <a:cs typeface="Arial"/>
                        </a:rPr>
                        <a:t>GMSEC Services Suite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786419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HEEO</a:t>
                      </a:r>
                    </a:p>
                  </a:txBody>
                  <a:tcPr marL="12700" marR="12700" marT="12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/>
                          <a:cs typeface="Arial"/>
                        </a:rPr>
                        <a:t>Highly Elliptical Earth Orbit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744186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hk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Housekeeping telemetry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643517"/>
                  </a:ext>
                </a:extLst>
              </a:tr>
            </a:tbl>
          </a:graphicData>
        </a:graphic>
      </p:graphicFrame>
      <p:graphicFrame>
        <p:nvGraphicFramePr>
          <p:cNvPr id="14" name="Group 1310">
            <a:extLst>
              <a:ext uri="{FF2B5EF4-FFF2-40B4-BE49-F238E27FC236}">
                <a16:creationId xmlns:a16="http://schemas.microsoft.com/office/drawing/2014/main" id="{2040C6FD-B4D0-2D49-87FE-BE7A8C9021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637920"/>
              </p:ext>
            </p:extLst>
          </p:nvPr>
        </p:nvGraphicFramePr>
        <p:xfrm>
          <a:off x="4637385" y="1242355"/>
          <a:ext cx="3908258" cy="5064474"/>
        </p:xfrm>
        <a:graphic>
          <a:graphicData uri="http://schemas.openxmlformats.org/drawingml/2006/table">
            <a:tbl>
              <a:tblPr/>
              <a:tblGrid>
                <a:gridCol w="74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6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568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LEO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Low Earth Orbit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61538"/>
                  </a:ext>
                </a:extLst>
              </a:tr>
              <a:tr h="201568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MEO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Medium Earth Orbit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459213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MCC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Mission Control Center (same as MOC)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81291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MOC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Mission Operations Center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MPS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Mission Planning System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288445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NASA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National Aeronautics and Space Administration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NEN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Near Earth Network (of NASA)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202953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NOAA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National Oceanic and Atmospheric Administration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76563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marL="168275" marR="0" lvl="0" indent="-168275" algn="ctr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OMG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Object Management Group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790080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P/L</a:t>
                      </a:r>
                    </a:p>
                  </a:txBody>
                  <a:tcPr marL="12700" marR="12700" marT="12697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Payload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839838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POC</a:t>
                      </a:r>
                    </a:p>
                  </a:txBody>
                  <a:tcPr marL="12700" marR="12700" marT="12697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Payload Operations Center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645721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PTU</a:t>
                      </a:r>
                    </a:p>
                  </a:txBody>
                  <a:tcPr marL="12700" marR="12700" marT="12697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Performance Test Utility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395561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RAA</a:t>
                      </a:r>
                    </a:p>
                  </a:txBody>
                  <a:tcPr marL="12700" marR="12700" marT="12697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Room Alert Adapter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476435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RF/IF</a:t>
                      </a:r>
                    </a:p>
                  </a:txBody>
                  <a:tcPr marL="12700" marR="12700" marT="12697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Radiofrequency/Intermediate Frequency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222183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SA</a:t>
                      </a:r>
                    </a:p>
                  </a:txBody>
                  <a:tcPr marL="12700" marR="12700" marT="12697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System Agent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519975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S/C</a:t>
                      </a:r>
                    </a:p>
                  </a:txBody>
                  <a:tcPr marL="12700" marR="12700" marT="12697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Spacecraft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336733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SLE</a:t>
                      </a:r>
                    </a:p>
                  </a:txBody>
                  <a:tcPr marL="12700" marR="12700" marT="12697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Space Link Extension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65982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SOC</a:t>
                      </a:r>
                    </a:p>
                  </a:txBody>
                  <a:tcPr marL="12700" marR="12700" marT="12697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Science Operations Center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529608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SN</a:t>
                      </a:r>
                    </a:p>
                  </a:txBody>
                  <a:tcPr marL="12700" marR="12700" marT="12697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Space Network (of NASA) – constellation of TDRS s/c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450082"/>
                  </a:ext>
                </a:extLst>
              </a:tr>
              <a:tr h="203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T&amp;C</a:t>
                      </a:r>
                    </a:p>
                  </a:txBody>
                  <a:tcPr marL="12700" marR="12700" marT="12697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Telemetry &amp; Command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923235"/>
                  </a:ext>
                </a:extLst>
              </a:tr>
              <a:tr h="203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TDRS</a:t>
                      </a:r>
                    </a:p>
                  </a:txBody>
                  <a:tcPr marL="12700" marR="12700" marT="12697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Telemetry and Data Relay Satellite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010394"/>
                  </a:ext>
                </a:extLst>
              </a:tr>
              <a:tr h="201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XML</a:t>
                      </a:r>
                    </a:p>
                  </a:txBody>
                  <a:tcPr marL="12700" marR="12700" marT="12697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eXtensible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 Markup Language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XRAE</a:t>
                      </a:r>
                    </a:p>
                  </a:txBody>
                  <a:tcPr marL="12700" marR="12700" marT="12697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XTCE Reader And Editor</a:t>
                      </a: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207297"/>
                  </a:ext>
                </a:extLst>
              </a:tr>
              <a:tr h="213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XTCE</a:t>
                      </a:r>
                    </a:p>
                  </a:txBody>
                  <a:tcPr marL="12700" marR="12700" marT="12697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8275" marR="0" lvl="0" indent="-168275" algn="l" defTabSz="914400" rtl="0" eaLnBrk="1" fontAlgn="base" latinLnBrk="0" hangingPunct="1">
                        <a:lnSpc>
                          <a:spcPct val="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XML Telemetric &amp; Command Exchange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36" marR="91436" marT="45710" marB="4571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33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74CE2-253B-444F-AE00-8F3EF369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 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4E81C-411D-42E3-9106-67C35634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7" y="1362303"/>
            <a:ext cx="8201025" cy="1914144"/>
          </a:xfrm>
          <a:solidFill>
            <a:srgbClr val="D20C99">
              <a:alpha val="50000"/>
            </a:srgb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5400" b="0" dirty="0"/>
              <a:t>What do we mean by a Satellite Mission?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9F944-8009-4AE2-87B1-7E083237F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7CFA4-D74B-4C19-A90A-632927720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64057-5E22-4E48-8681-DCDC6E7107CE}"/>
              </a:ext>
            </a:extLst>
          </p:cNvPr>
          <p:cNvSpPr txBox="1"/>
          <p:nvPr/>
        </p:nvSpPr>
        <p:spPr>
          <a:xfrm>
            <a:off x="465667" y="3634809"/>
            <a:ext cx="8201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Satellite Mission is our </a:t>
            </a:r>
            <a:r>
              <a:rPr lang="en-US" b="1" u="sng" dirty="0"/>
              <a:t>WHY</a:t>
            </a:r>
            <a:r>
              <a:rPr lang="en-US" dirty="0"/>
              <a:t>, it is the </a:t>
            </a:r>
            <a:r>
              <a:rPr lang="en-US" b="1" u="sng" dirty="0"/>
              <a:t>REASON</a:t>
            </a:r>
            <a:r>
              <a:rPr lang="en-US" dirty="0"/>
              <a:t> we are spending a lot of money to get 1+ satellites into orbit, it is </a:t>
            </a:r>
            <a:r>
              <a:rPr lang="en-US" b="1" u="sng" dirty="0"/>
              <a:t>WHAT</a:t>
            </a:r>
            <a:r>
              <a:rPr lang="en-US" dirty="0"/>
              <a:t> we are hoping to obtain from these spacecraft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AE827F-C768-49F6-826D-6FE1E100E165}"/>
              </a:ext>
            </a:extLst>
          </p:cNvPr>
          <p:cNvSpPr txBox="1"/>
          <p:nvPr/>
        </p:nvSpPr>
        <p:spPr>
          <a:xfrm>
            <a:off x="465666" y="5378088"/>
            <a:ext cx="8201025" cy="461665"/>
          </a:xfrm>
          <a:prstGeom prst="rect">
            <a:avLst/>
          </a:prstGeom>
          <a:gradFill>
            <a:gsLst>
              <a:gs pos="0">
                <a:srgbClr val="9ED1A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Satellite Mission drives </a:t>
            </a:r>
            <a:r>
              <a:rPr lang="en-US" b="1" u="sng" dirty="0"/>
              <a:t>EVERYTHING.</a:t>
            </a:r>
          </a:p>
        </p:txBody>
      </p:sp>
    </p:spTree>
    <p:extLst>
      <p:ext uri="{BB962C8B-B14F-4D97-AF65-F5344CB8AC3E}">
        <p14:creationId xmlns:p14="http://schemas.microsoft.com/office/powerpoint/2010/main" val="251804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/>
        </p:nvSpPr>
        <p:spPr>
          <a:xfrm>
            <a:off x="7175499" y="6492875"/>
            <a:ext cx="1054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EFE618-B0EF-4DB4-BF17-57480AFEC1B0}" type="datetime1">
              <a:rPr lang="en-US" smtClean="0">
                <a:solidFill>
                  <a:schemeClr val="bg1"/>
                </a:solidFill>
              </a:rPr>
              <a:pPr/>
              <a:t>02/10/2021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/>
        </p:nvSpPr>
        <p:spPr>
          <a:xfrm>
            <a:off x="8633744" y="6492875"/>
            <a:ext cx="7239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58AEFA-E5C6-7443-985F-A8BD17682729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32" y="2611129"/>
            <a:ext cx="3657600" cy="2450592"/>
          </a:xfrm>
          <a:prstGeom prst="rect">
            <a:avLst/>
          </a:prstGeom>
        </p:spPr>
      </p:pic>
      <p:sp>
        <p:nvSpPr>
          <p:cNvPr id="25" name="TextBox 27"/>
          <p:cNvSpPr txBox="1"/>
          <p:nvPr/>
        </p:nvSpPr>
        <p:spPr>
          <a:xfrm>
            <a:off x="4209509" y="281494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Communications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244" y="1518796"/>
            <a:ext cx="3276601" cy="262518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3" name="TextBox 28"/>
          <p:cNvSpPr txBox="1"/>
          <p:nvPr/>
        </p:nvSpPr>
        <p:spPr>
          <a:xfrm>
            <a:off x="1402032" y="2721277"/>
            <a:ext cx="145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Navigation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74" y="4779948"/>
            <a:ext cx="3124200" cy="208320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1" name="TextBox 30"/>
          <p:cNvSpPr txBox="1"/>
          <p:nvPr/>
        </p:nvSpPr>
        <p:spPr>
          <a:xfrm>
            <a:off x="2500035" y="6493823"/>
            <a:ext cx="235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Planetary Science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04" y="4214322"/>
            <a:ext cx="3544035" cy="242583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9" name="TextBox 37"/>
          <p:cNvSpPr txBox="1"/>
          <p:nvPr/>
        </p:nvSpPr>
        <p:spPr>
          <a:xfrm>
            <a:off x="6132093" y="6104465"/>
            <a:ext cx="1877533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Reconnaissance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745" y="4166159"/>
            <a:ext cx="2971800" cy="209318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7" name="TextBox 31"/>
          <p:cNvSpPr txBox="1"/>
          <p:nvPr/>
        </p:nvSpPr>
        <p:spPr>
          <a:xfrm>
            <a:off x="154478" y="5898925"/>
            <a:ext cx="2495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Earth Observation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08" y="1773581"/>
            <a:ext cx="3206261" cy="240469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7" name="TextBox 29"/>
          <p:cNvSpPr txBox="1"/>
          <p:nvPr/>
        </p:nvSpPr>
        <p:spPr>
          <a:xfrm>
            <a:off x="7785344" y="179876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Science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37" y="403080"/>
            <a:ext cx="3311671" cy="230468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3088367" y="55610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Weather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2" y="403081"/>
            <a:ext cx="3370870" cy="823808"/>
          </a:xfrm>
        </p:spPr>
        <p:txBody>
          <a:bodyPr/>
          <a:lstStyle/>
          <a:p>
            <a:r>
              <a:rPr lang="en-US" dirty="0"/>
              <a:t>SATELLITE </a:t>
            </a:r>
            <a:br>
              <a:rPr lang="en-US" dirty="0"/>
            </a:br>
            <a:r>
              <a:rPr lang="en-US" dirty="0"/>
              <a:t>MISSION TYPES</a:t>
            </a:r>
          </a:p>
        </p:txBody>
      </p:sp>
    </p:spTree>
    <p:extLst>
      <p:ext uri="{BB962C8B-B14F-4D97-AF65-F5344CB8AC3E}">
        <p14:creationId xmlns:p14="http://schemas.microsoft.com/office/powerpoint/2010/main" val="161076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9FCD28-5E32-2E43-887D-010E68940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9B636-5DA4-CF4A-9D88-E1BA3C877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65" y="0"/>
            <a:ext cx="6285943" cy="68667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91E5A-8E20-4C42-B335-B364B78F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514708"/>
            <a:ext cx="4628954" cy="670783"/>
          </a:xfrm>
        </p:spPr>
        <p:txBody>
          <a:bodyPr/>
          <a:lstStyle/>
          <a:p>
            <a:r>
              <a:rPr lang="en-US" dirty="0"/>
              <a:t>S/C ORBITAL OVERVIEW</a:t>
            </a:r>
          </a:p>
        </p:txBody>
      </p:sp>
    </p:spTree>
    <p:extLst>
      <p:ext uri="{BB962C8B-B14F-4D97-AF65-F5344CB8AC3E}">
        <p14:creationId xmlns:p14="http://schemas.microsoft.com/office/powerpoint/2010/main" val="3607388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MORE ON ORBITS: FIELD OF VIEW &amp; SWATH (1)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37" y="1307990"/>
            <a:ext cx="4147057" cy="55155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02" y="1759022"/>
            <a:ext cx="4473453" cy="354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12724" y="5700713"/>
            <a:ext cx="424763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Notice the huge difference between GEO and LEO</a:t>
            </a:r>
          </a:p>
        </p:txBody>
      </p:sp>
    </p:spTree>
    <p:extLst>
      <p:ext uri="{BB962C8B-B14F-4D97-AF65-F5344CB8AC3E}">
        <p14:creationId xmlns:p14="http://schemas.microsoft.com/office/powerpoint/2010/main" val="367334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7" y="458512"/>
            <a:ext cx="7842470" cy="680805"/>
          </a:xfrm>
        </p:spPr>
        <p:txBody>
          <a:bodyPr/>
          <a:lstStyle/>
          <a:p>
            <a:r>
              <a:rPr lang="en-US" sz="2400" dirty="0"/>
              <a:t>MORE ON ORBITS: FIELD OF VIEW &amp; SWATH (2)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7" y="4770119"/>
            <a:ext cx="8201025" cy="1519555"/>
          </a:xfrm>
        </p:spPr>
        <p:txBody>
          <a:bodyPr/>
          <a:lstStyle/>
          <a:p>
            <a:endParaRPr lang="en-US" sz="2000" dirty="0">
              <a:hlinkClick r:id="rId2"/>
            </a:endParaRPr>
          </a:p>
          <a:p>
            <a:r>
              <a:rPr lang="en-US" sz="2000" dirty="0">
                <a:hlinkClick r:id="rId3"/>
              </a:rPr>
              <a:t>https://salinity.oceansciences.org/data-aq-processing-v3.htm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5FC483-7784-4EAD-9F68-0E48DB838E1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9" y="1267559"/>
            <a:ext cx="8781056" cy="322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63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MORE ON ORBITS: THE GEO BELT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NASA Goddard Space Flight Center | Software Engineering Division | sed.gsfc.nasa.gov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FC483-7784-4EAD-9F68-0E48DB838E1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19" y="1204546"/>
            <a:ext cx="7937996" cy="5348845"/>
          </a:xfrm>
          <a:prstGeom prst="rect">
            <a:avLst/>
          </a:prstGeom>
        </p:spPr>
      </p:pic>
      <p:cxnSp>
        <p:nvCxnSpPr>
          <p:cNvPr id="4" name="Straight Arrow Connector 3"/>
          <p:cNvCxnSpPr>
            <a:endCxn id="5" idx="7"/>
          </p:cNvCxnSpPr>
          <p:nvPr/>
        </p:nvCxnSpPr>
        <p:spPr bwMode="auto">
          <a:xfrm flipH="1">
            <a:off x="6750712" y="2943225"/>
            <a:ext cx="764513" cy="61377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" name="Oval 4"/>
          <p:cNvSpPr/>
          <p:nvPr/>
        </p:nvSpPr>
        <p:spPr bwMode="auto">
          <a:xfrm rot="20672655">
            <a:off x="5586842" y="3628447"/>
            <a:ext cx="1428750" cy="396692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4030" y="2705100"/>
            <a:ext cx="1348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Collocated S/C</a:t>
            </a:r>
          </a:p>
        </p:txBody>
      </p:sp>
    </p:spTree>
    <p:extLst>
      <p:ext uri="{BB962C8B-B14F-4D97-AF65-F5344CB8AC3E}">
        <p14:creationId xmlns:p14="http://schemas.microsoft.com/office/powerpoint/2010/main" val="9910713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PR GMSEC May 2019" id="{78A8E6FD-9F1E-A640-8F34-A29591C76070}" vid="{810BE4DB-5B67-3B40-852C-4651508FBB0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42113</TotalTime>
  <Words>2230</Words>
  <Application>Microsoft Office PowerPoint</Application>
  <PresentationFormat>On-screen Show (4:3)</PresentationFormat>
  <Paragraphs>544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Wingdings</vt:lpstr>
      <vt:lpstr>Default Design</vt:lpstr>
      <vt:lpstr>PowerPoint Presentation</vt:lpstr>
      <vt:lpstr>AGENDA</vt:lpstr>
      <vt:lpstr>CLASS OBJECTIVE</vt:lpstr>
      <vt:lpstr>SATELLITE MISSIONS</vt:lpstr>
      <vt:lpstr>SATELLITE  MISSION TYPES</vt:lpstr>
      <vt:lpstr>S/C ORBITAL OVERVIEW</vt:lpstr>
      <vt:lpstr>MORE ON ORBITS: FIELD OF VIEW &amp; SWATH (1)</vt:lpstr>
      <vt:lpstr>MORE ON ORBITS: FIELD OF VIEW &amp; SWATH (2) </vt:lpstr>
      <vt:lpstr>MORE ON ORBITS: THE GEO BELT</vt:lpstr>
      <vt:lpstr>PowerPoint Presentation</vt:lpstr>
      <vt:lpstr>PowerPoint Presentation</vt:lpstr>
      <vt:lpstr>THE BOTTOM LINE</vt:lpstr>
      <vt:lpstr>WHAT ARE THE MISSION OPERATIONS DRIVERS? (1)</vt:lpstr>
      <vt:lpstr>WHAT ARE THE MISSION OPERATIONS DRIVERS? (2)</vt:lpstr>
      <vt:lpstr>So what does this mean?</vt:lpstr>
      <vt:lpstr>INTERNATIONAL SPACE DATA STANDARDS</vt:lpstr>
      <vt:lpstr>HOW TO GET THE DATA WHERE IT’S GOT TO GO</vt:lpstr>
      <vt:lpstr>HOW TO GET THE DATA WHERE IT’S GOT TO GO</vt:lpstr>
      <vt:lpstr>GROUND SYSTEMS OVERVIEW</vt:lpstr>
      <vt:lpstr>GROUND SYSTEMS OVERVIEW</vt:lpstr>
      <vt:lpstr>MISSION CONTROL: PRIME SITE (CLASSIC DESIGN)</vt:lpstr>
      <vt:lpstr>MISSION CONTROL: BACK-UP SITE (CLASSIC DESIGN)</vt:lpstr>
      <vt:lpstr>MISSION CONTROL: INTERFACES </vt:lpstr>
      <vt:lpstr>WHAT ARE SOME OF THE GROUND SYSTEMS AND MISSION OPS HEADACHES?</vt:lpstr>
      <vt:lpstr>PowerPoint Presentation</vt:lpstr>
      <vt:lpstr>GMSEC: GROUND SYSTEM &amp; MISSION OPS ENABLER</vt:lpstr>
      <vt:lpstr>C2MS: Publish/subscribe Mechanics</vt:lpstr>
      <vt:lpstr>CONCLUSION</vt:lpstr>
      <vt:lpstr>PowerPoint Presentation</vt:lpstr>
      <vt:lpstr>Acronyms</vt:lpstr>
    </vt:vector>
  </TitlesOfParts>
  <Manager/>
  <Company>NASA GSFC Software Engineering Division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580 SED DPR Template</dc:title>
  <dc:subject>Division Project Review</dc:subject>
  <dc:creator>Pittman, Pamela L. (GSFC-5800)</dc:creator>
  <cp:keywords/>
  <dc:description/>
  <cp:lastModifiedBy>Beech, Theresa W. (GSFC-5830)</cp:lastModifiedBy>
  <cp:revision>236</cp:revision>
  <cp:lastPrinted>2019-03-25T13:58:15Z</cp:lastPrinted>
  <dcterms:created xsi:type="dcterms:W3CDTF">2010-12-29T15:10:07Z</dcterms:created>
  <dcterms:modified xsi:type="dcterms:W3CDTF">2021-02-10T20:50:19Z</dcterms:modified>
  <cp:category>Template</cp:category>
</cp:coreProperties>
</file>