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77" r:id="rId3"/>
    <p:sldId id="276" r:id="rId4"/>
    <p:sldId id="278" r:id="rId5"/>
    <p:sldId id="280" r:id="rId6"/>
    <p:sldId id="281" r:id="rId7"/>
    <p:sldId id="282" r:id="rId8"/>
    <p:sldId id="279" r:id="rId9"/>
    <p:sldId id="284" r:id="rId10"/>
    <p:sldId id="285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05"/>
    <p:restoredTop sz="94780"/>
  </p:normalViewPr>
  <p:slideViewPr>
    <p:cSldViewPr snapToGrid="0" snapToObjects="1">
      <p:cViewPr varScale="1">
        <p:scale>
          <a:sx n="101" d="100"/>
          <a:sy n="101" d="100"/>
        </p:scale>
        <p:origin x="20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4D9FC-665A-4F4A-A5BE-EADB4EF89232}" type="datetimeFigureOut">
              <a:rPr lang="en-US" smtClean="0"/>
              <a:t>2/4/21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7A767-425C-1949-B8FF-2BECDF5E2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4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7A767-425C-1949-B8FF-2BECDF5E2F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32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C36B-57FC-F842-9153-F89C9AEB8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D10C73-3E2D-DA46-860C-C102BB8497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6FC55-01EE-4849-8590-A2AABB84B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7307-94FB-F442-A800-A20226790D63}" type="datetime1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82DEF-B71A-E645-9730-54A47C8EE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F9B1E-0B58-F042-B998-EE9A784C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96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EEA7-C239-0D41-BA8C-3272660AC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E7D69-20A8-2C4B-8D31-0650F6603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D1305-FD23-2F42-B0AC-B4248952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3328C-BD3B-7D46-BF69-0497BFF95313}" type="datetime1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66E0B-559E-6747-A913-0E42FB112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1E4D2-7663-7F4C-AA67-6792D9B4F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8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3CE26-9BD6-5B41-896F-E5E7EF320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3545-C92A-F94C-841B-78B505BF5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ED200-AD60-7242-966A-8CC6EDF4C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553B6-EDCA-6944-A23D-89688871E2CD}" type="datetime1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B228E-3BC1-1D4A-B5C7-8C0FCDAA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21829-BAAB-9A4C-B345-23B6DB2FA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190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D49F-BFC5-3143-9C13-8F2A217C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9ECE6-2965-E44E-9E12-5A1CBB5EF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5247F4-9FE8-254F-80EA-65B553AF5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CE313-A62D-1D41-9BDE-97A08E1B3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8CA5-F547-9847-866F-A8AD97F3E716}" type="datetime1">
              <a:rPr lang="en-US" smtClean="0"/>
              <a:t>2/4/21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A5D78-080E-2E41-871C-C97BEBD3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38646-8FB1-7F4F-871F-18004419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71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92041-1F27-4C4A-B666-28F05B3C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802E2-AC84-B14D-8E21-620AF9EBF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C77B6-FAEE-764D-92F5-0AE25F1AE1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1A208-4160-2F4B-836E-2ED1E0A66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9A80D-916F-D041-A6EF-0EF3328DBF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87C67-7043-A44D-B8B0-99A1C899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E5F6-CD12-0541-B550-85CC44404E55}" type="datetime1">
              <a:rPr lang="en-US" smtClean="0"/>
              <a:t>2/4/21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F8C397-9516-2A46-9BF9-FB4F0D333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811449-4302-A446-870E-DA14CEF75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0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602E5-74E4-B641-ABA1-2F93DE50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4C63E9-CA1E-7049-B30B-D5AAC5A4A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30259-3C81-5642-A118-332C76726A24}" type="datetime1">
              <a:rPr lang="en-US" smtClean="0"/>
              <a:t>2/4/21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CF8F90-0301-7046-9285-96A8C6728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51834-C4B7-874F-89CA-C02CBE8E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87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6C1D64-EACB-0E44-971C-5A133E4E3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86042-10A9-674F-AE75-9179DAF415AE}" type="datetime1">
              <a:rPr lang="en-US" smtClean="0"/>
              <a:t>2/4/21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033C63-8C1B-5D48-90AE-C289D472B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0E771-99F3-B34A-B6BE-94BF2AA6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8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B199E-D540-2E4D-A9F4-879ABAF2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28AE3-CCAF-B84F-B05E-7D3BA1C71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25F5D-13AB-7F4C-B193-B4565617B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42628-2AFE-5D4A-AD14-8018172B8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864D-C8A4-774E-A595-9BE5E2B61FFF}" type="datetime1">
              <a:rPr lang="en-US" smtClean="0"/>
              <a:t>2/4/21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17D34-A868-4B45-BD4B-4E17E76F0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CA3EA-10A4-F341-AFE3-28066D353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9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FE724-3D13-CF42-9C34-2486BDE31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4FBCB0-45EE-8543-AC44-7BCCB2B879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16253-A2FA-3A4A-8743-CC39E324A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84EDD-01C8-4B49-9726-EB911C96B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2667-BE79-014A-9C94-CD9488B31A6D}" type="datetime1">
              <a:rPr lang="en-US" smtClean="0"/>
              <a:t>2/4/21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C9F1A-3E0B-984A-9C6D-E3F0BCBC5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D9757B-9690-614F-84BC-81327166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89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81B52-D10F-2A49-9D34-B19C0F90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625C99-7D46-AA46-8989-7DB6F7A666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BBB02-AFB4-8848-8B85-FD4868786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3811D-14FD-C345-B311-80C8DD1E0DCA}" type="datetime1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80B53-A9D4-F744-BFB3-8E1C96396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A3E4C-5A8F-4B4A-952E-0031E4D45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41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D9C50E-E00D-9142-84F6-918958612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FC6B73-0D70-724E-9D08-7EC82E338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E3169-7D26-4541-8D92-11C2D3605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4ECA-F1E6-814A-A261-90641B7FC77A}" type="datetime1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C4181-E8AE-1345-B618-CA66C89E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DA603-15D6-124A-8253-499F6252E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09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8E570B-4A22-B948-B89D-D44725FC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04DEF-37BE-9446-8874-C818AFB42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21D18-F4E8-8846-8D34-A18C67B0B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7DC4C-4A61-0D43-9D1D-12F5BA5E9C1B}" type="datetime1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FC7FE-4E42-2849-8A96-804FDF975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B156A-D39D-FC4F-8BF0-2F93F6642F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EBF88-AC28-5546-9B0A-324B8D379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46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2563-8E26-0444-BCEE-CDDA18596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2" y="0"/>
            <a:ext cx="11416748" cy="148093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Evaluating the Detection of Mesoscale Outflow Boundaries using </a:t>
            </a:r>
            <a:r>
              <a:rPr lang="en-US" sz="3200" b="1" dirty="0" err="1">
                <a:latin typeface="+mn-lt"/>
              </a:rPr>
              <a:t>Scatterometer</a:t>
            </a:r>
            <a:r>
              <a:rPr lang="en-US" sz="3200" b="1" dirty="0">
                <a:latin typeface="+mn-lt"/>
              </a:rPr>
              <a:t> Winds at Different Spatial Resolutions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08F7F-685D-294F-AC03-ED600F90D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835" y="2081851"/>
            <a:ext cx="9144000" cy="2885592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/>
              <a:t>Georgios Priftis</a:t>
            </a:r>
            <a:r>
              <a:rPr lang="en-US" baseline="30000" dirty="0"/>
              <a:t>1</a:t>
            </a:r>
            <a:r>
              <a:rPr lang="en-US" dirty="0"/>
              <a:t>, Timothy J. Lang</a:t>
            </a:r>
            <a:r>
              <a:rPr lang="en-US" baseline="30000" dirty="0"/>
              <a:t>2</a:t>
            </a:r>
            <a:r>
              <a:rPr lang="en-US" dirty="0"/>
              <a:t>, Piyush Garg</a:t>
            </a:r>
            <a:r>
              <a:rPr lang="en-US" baseline="30000" dirty="0"/>
              <a:t>3</a:t>
            </a:r>
            <a:r>
              <a:rPr lang="en-US" dirty="0"/>
              <a:t>, Richard Lindsley</a:t>
            </a:r>
            <a:r>
              <a:rPr lang="en-US" baseline="30000" dirty="0"/>
              <a:t>4</a:t>
            </a:r>
            <a:r>
              <a:rPr lang="en-US" dirty="0"/>
              <a:t>, Stephen W. Nesbitt</a:t>
            </a:r>
            <a:r>
              <a:rPr lang="en-US" baseline="30000" dirty="0"/>
              <a:t>3</a:t>
            </a:r>
            <a:r>
              <a:rPr lang="en-US" dirty="0"/>
              <a:t>, Themis Chronis</a:t>
            </a:r>
            <a:r>
              <a:rPr lang="en-US" baseline="30000" dirty="0"/>
              <a:t>1</a:t>
            </a:r>
          </a:p>
          <a:p>
            <a:pPr algn="l"/>
            <a:endParaRPr lang="en-US" baseline="30000" dirty="0"/>
          </a:p>
          <a:p>
            <a:pPr algn="l"/>
            <a:r>
              <a:rPr lang="en-US" i="1" baseline="30000" dirty="0"/>
              <a:t>1</a:t>
            </a:r>
            <a:r>
              <a:rPr lang="en-US" i="1" dirty="0"/>
              <a:t>University of Alabama in Huntsville </a:t>
            </a:r>
          </a:p>
          <a:p>
            <a:pPr algn="l"/>
            <a:r>
              <a:rPr lang="en-US" i="1" baseline="30000" dirty="0"/>
              <a:t>2</a:t>
            </a:r>
            <a:r>
              <a:rPr lang="en-US" i="1" dirty="0"/>
              <a:t>NASA Marshall Space Flight Center </a:t>
            </a:r>
          </a:p>
          <a:p>
            <a:pPr algn="l"/>
            <a:r>
              <a:rPr lang="en-US" i="1" baseline="30000" dirty="0"/>
              <a:t>3</a:t>
            </a:r>
            <a:r>
              <a:rPr lang="en-US" i="1" dirty="0"/>
              <a:t>University of Illinois at Urbana-Champaign </a:t>
            </a:r>
          </a:p>
          <a:p>
            <a:pPr algn="l"/>
            <a:r>
              <a:rPr lang="en-US" i="1" baseline="30000" dirty="0"/>
              <a:t>4</a:t>
            </a:r>
            <a:r>
              <a:rPr lang="en-US" i="1" dirty="0"/>
              <a:t>Remote Sensing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55A24-25AB-CA4B-A7CC-6F959C9AC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B2EBF88-AC28-5546-9B0A-324B8D379AB7}" type="slidenum">
              <a:rPr lang="en-US" smtClean="0"/>
              <a:t>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E04EAC-8758-254C-BA6C-F9D4CEE75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167" y="5337266"/>
            <a:ext cx="1316066" cy="1089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6EB200-6CFE-284F-84F3-65F10C746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7501" y="3884920"/>
            <a:ext cx="1570099" cy="6392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9B6DC5-2CC2-DA41-9FF9-A288ED2B3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9281" y="4680732"/>
            <a:ext cx="3204519" cy="8278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6FB59B-0447-7C40-8F3F-89AF7F4E9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7356" y="3796465"/>
            <a:ext cx="1736345" cy="92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3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D17D3-C162-7A43-8770-A548FEF1A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4E33A-349E-154B-ADDA-22F835D40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2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CFD934D-3418-3842-82A9-0479D8FD9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23600" cy="4351338"/>
          </a:xfrm>
        </p:spPr>
        <p:txBody>
          <a:bodyPr>
            <a:normAutofit/>
          </a:bodyPr>
          <a:lstStyle/>
          <a:p>
            <a:r>
              <a:rPr lang="en-US" sz="2400" dirty="0" err="1"/>
              <a:t>Scatterometers</a:t>
            </a:r>
            <a:r>
              <a:rPr lang="en-US" sz="2400" dirty="0"/>
              <a:t> have been used repeatedly to examine wind signatures induced by convective systems.</a:t>
            </a:r>
          </a:p>
          <a:p>
            <a:r>
              <a:rPr lang="en-US" sz="2400" dirty="0"/>
              <a:t>Despite the effects of rain contamination on wind retrievals, real signatures have been observed by different studies [Portabella et al. 2012, </a:t>
            </a:r>
            <a:r>
              <a:rPr lang="en-US" sz="2400" dirty="0" err="1"/>
              <a:t>Elsaesser</a:t>
            </a:r>
            <a:r>
              <a:rPr lang="en-US" sz="2400" dirty="0"/>
              <a:t> and </a:t>
            </a:r>
            <a:r>
              <a:rPr lang="en-US" sz="2400" dirty="0" err="1"/>
              <a:t>Kummerow</a:t>
            </a:r>
            <a:r>
              <a:rPr lang="en-US" sz="2400" dirty="0"/>
              <a:t> 2013, Kilpatrick and </a:t>
            </a:r>
            <a:r>
              <a:rPr lang="en-US" sz="2400" dirty="0" err="1"/>
              <a:t>Xie</a:t>
            </a:r>
            <a:r>
              <a:rPr lang="en-US" sz="2400" dirty="0"/>
              <a:t> 2015].</a:t>
            </a:r>
          </a:p>
          <a:p>
            <a:r>
              <a:rPr lang="en-US" sz="2400" dirty="0" err="1"/>
              <a:t>Scatterometers</a:t>
            </a:r>
            <a:r>
              <a:rPr lang="en-US" sz="2400" dirty="0"/>
              <a:t> in conjunction with ground-based weather radars can characterize low-level winds induced by mesoscale convective systems (MCSs) [</a:t>
            </a:r>
            <a:r>
              <a:rPr lang="en-US" sz="2400" dirty="0" err="1"/>
              <a:t>Priftis</a:t>
            </a:r>
            <a:r>
              <a:rPr lang="en-US" sz="2400" dirty="0"/>
              <a:t> et al. 2018].</a:t>
            </a:r>
          </a:p>
          <a:p>
            <a:r>
              <a:rPr lang="en-US" sz="2400" dirty="0"/>
              <a:t>A novel technique to identify cold pools in </a:t>
            </a:r>
            <a:r>
              <a:rPr lang="en-US" sz="2400" dirty="0" err="1"/>
              <a:t>scatterometer</a:t>
            </a:r>
            <a:r>
              <a:rPr lang="en-US" sz="2400" dirty="0"/>
              <a:t> data has been recently introduced by Garg et al. 2020.</a:t>
            </a:r>
          </a:p>
        </p:txBody>
      </p:sp>
    </p:spTree>
    <p:extLst>
      <p:ext uri="{BB962C8B-B14F-4D97-AF65-F5344CB8AC3E}">
        <p14:creationId xmlns:p14="http://schemas.microsoft.com/office/powerpoint/2010/main" val="872794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E0778-1702-CB42-BB97-EC9B7BB3A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63100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To what extend are </a:t>
            </a:r>
            <a:r>
              <a:rPr lang="en-US" sz="2400" dirty="0" err="1"/>
              <a:t>scatterometers</a:t>
            </a:r>
            <a:r>
              <a:rPr lang="en-US" sz="2400" dirty="0"/>
              <a:t> able to detect outflow boundaries at different resolutions?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What is the added value of an ultra-high resolution product?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07150-C6A0-D345-836A-1662CF3F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3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C45E52C-3BB9-354B-8834-C13F3864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1753460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3C923-10E9-AF41-BCBC-302FFD2E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ECFDE-827E-9E45-B2A7-81307E050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Advanced </a:t>
            </a:r>
            <a:r>
              <a:rPr lang="en-US" sz="2400" dirty="0" err="1"/>
              <a:t>Scatterometer</a:t>
            </a:r>
            <a:r>
              <a:rPr lang="en-US" sz="2400" dirty="0"/>
              <a:t> (ASCAT) on-board </a:t>
            </a:r>
            <a:r>
              <a:rPr lang="en-US" sz="2400" dirty="0" err="1"/>
              <a:t>MetOp</a:t>
            </a:r>
            <a:r>
              <a:rPr lang="en-US" sz="2400" dirty="0"/>
              <a:t>-A and –B</a:t>
            </a:r>
          </a:p>
          <a:p>
            <a:pPr lvl="1"/>
            <a:r>
              <a:rPr lang="en-US" dirty="0"/>
              <a:t>Wind retrievals at 50-, 25- and 7-km spatial resolution</a:t>
            </a:r>
          </a:p>
          <a:p>
            <a:pPr lvl="1"/>
            <a:r>
              <a:rPr lang="en-US" dirty="0"/>
              <a:t>Quality flags and background wind information</a:t>
            </a:r>
          </a:p>
          <a:p>
            <a:pPr marL="354012" lvl="1" indent="-342900"/>
            <a:r>
              <a:rPr lang="en-US" dirty="0"/>
              <a:t>Next Generation Weather Radar (NEXRAD)</a:t>
            </a:r>
          </a:p>
          <a:p>
            <a:pPr marL="811212" lvl="2" indent="-342900"/>
            <a:r>
              <a:rPr lang="en-US" sz="2400" dirty="0"/>
              <a:t>KHGX station (Houston, TX)</a:t>
            </a:r>
          </a:p>
          <a:p>
            <a:pPr marL="811212" lvl="2" indent="-342900"/>
            <a:r>
              <a:rPr lang="en-US" sz="2400" dirty="0"/>
              <a:t>Reflectivity, Doppler velocity and spectrum width</a:t>
            </a:r>
          </a:p>
          <a:p>
            <a:pPr marL="354012" lvl="2" indent="-342900"/>
            <a:r>
              <a:rPr lang="en-US" sz="2400" dirty="0"/>
              <a:t>Buoy observations (NDBC)</a:t>
            </a:r>
          </a:p>
          <a:p>
            <a:pPr marL="811212" lvl="3" indent="-342900"/>
            <a:r>
              <a:rPr lang="en-US" sz="2400" dirty="0"/>
              <a:t>Stations EINL1, AMRL1, FRWL1, CAPL1 and 42035</a:t>
            </a:r>
          </a:p>
          <a:p>
            <a:pPr marL="811212" lvl="3" indent="-342900"/>
            <a:r>
              <a:rPr lang="en-US" sz="2400" dirty="0"/>
              <a:t>Continuous (10-m) wind speed and direction every 10 minutes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18E36-5236-E046-A032-585475C20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78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10720-E274-C647-A468-131EEC26F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Method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2505B-F6D3-C54A-AE4C-264E5DDA6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2005012"/>
            <a:ext cx="10515600" cy="4351338"/>
          </a:xfrm>
        </p:spPr>
        <p:txBody>
          <a:bodyPr/>
          <a:lstStyle/>
          <a:p>
            <a:r>
              <a:rPr lang="en-US" u="sng" dirty="0"/>
              <a:t>Adjust ASCAT Retrievals</a:t>
            </a:r>
          </a:p>
          <a:p>
            <a:pPr lvl="1"/>
            <a:r>
              <a:rPr lang="en-US" dirty="0"/>
              <a:t>Quality of retrievals degrades </a:t>
            </a:r>
          </a:p>
          <a:p>
            <a:pPr marL="457200" lvl="1" indent="0">
              <a:buNone/>
            </a:pPr>
            <a:r>
              <a:rPr lang="en-US" dirty="0"/>
              <a:t>   near precipitation.</a:t>
            </a:r>
          </a:p>
          <a:p>
            <a:pPr lvl="1"/>
            <a:r>
              <a:rPr lang="en-US" dirty="0"/>
              <a:t>At close distances from radar Doppler winds </a:t>
            </a:r>
          </a:p>
          <a:p>
            <a:pPr marL="457200" lvl="1" indent="0">
              <a:buNone/>
            </a:pPr>
            <a:r>
              <a:rPr lang="en-US" dirty="0"/>
              <a:t>   can represent low-level wind.</a:t>
            </a:r>
          </a:p>
          <a:p>
            <a:pPr lvl="1"/>
            <a:r>
              <a:rPr lang="en-US" dirty="0"/>
              <a:t>Leverage Single-Doppler wind analysis </a:t>
            </a:r>
          </a:p>
          <a:p>
            <a:pPr marL="457200" lvl="1" indent="0">
              <a:buNone/>
            </a:pPr>
            <a:r>
              <a:rPr lang="en-US" dirty="0"/>
              <a:t>   to adjust ASCAT wind retrievals.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9BFD6-B761-D748-A788-74CD47EC5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48691C-1173-2D43-AF07-A7D249C8A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650" y="88054"/>
            <a:ext cx="5289550" cy="34604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9FF6DC-B69C-8943-AEFA-F36AAC243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650" y="3397547"/>
            <a:ext cx="5289550" cy="346045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189CB7C-1033-3849-ADB9-7A76E10B748C}"/>
              </a:ext>
            </a:extLst>
          </p:cNvPr>
          <p:cNvGrpSpPr/>
          <p:nvPr/>
        </p:nvGrpSpPr>
        <p:grpSpPr>
          <a:xfrm>
            <a:off x="4195780" y="808092"/>
            <a:ext cx="5346929" cy="1326424"/>
            <a:chOff x="4195780" y="808092"/>
            <a:chExt cx="5346929" cy="1326424"/>
          </a:xfrm>
        </p:grpSpPr>
        <p:sp>
          <p:nvSpPr>
            <p:cNvPr id="11" name="Donut 10">
              <a:extLst>
                <a:ext uri="{FF2B5EF4-FFF2-40B4-BE49-F238E27FC236}">
                  <a16:creationId xmlns:a16="http://schemas.microsoft.com/office/drawing/2014/main" id="{59DBE832-2AD7-2746-A9EA-0432D2F42B61}"/>
                </a:ext>
              </a:extLst>
            </p:cNvPr>
            <p:cNvSpPr/>
            <p:nvPr/>
          </p:nvSpPr>
          <p:spPr>
            <a:xfrm rot="20785050">
              <a:off x="8234609" y="1497508"/>
              <a:ext cx="1308100" cy="637008"/>
            </a:xfrm>
            <a:prstGeom prst="donut">
              <a:avLst>
                <a:gd name="adj" fmla="val 474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4" name="Curved Connector 13">
              <a:extLst>
                <a:ext uri="{FF2B5EF4-FFF2-40B4-BE49-F238E27FC236}">
                  <a16:creationId xmlns:a16="http://schemas.microsoft.com/office/drawing/2014/main" id="{AF1B0448-D9D0-5641-AA31-560942DA0BF7}"/>
                </a:ext>
              </a:extLst>
            </p:cNvPr>
            <p:cNvCxnSpPr/>
            <p:nvPr/>
          </p:nvCxnSpPr>
          <p:spPr>
            <a:xfrm>
              <a:off x="5943600" y="1216290"/>
              <a:ext cx="2234501" cy="667985"/>
            </a:xfrm>
            <a:prstGeom prst="curvedConnector3">
              <a:avLst>
                <a:gd name="adj1" fmla="val 67619"/>
              </a:avLst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D013A9-1538-8B42-BEDA-6499E6D16F41}"/>
                </a:ext>
              </a:extLst>
            </p:cNvPr>
            <p:cNvSpPr txBox="1"/>
            <p:nvPr/>
          </p:nvSpPr>
          <p:spPr>
            <a:xfrm>
              <a:off x="4195780" y="808092"/>
              <a:ext cx="20138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accent1"/>
                  </a:solidFill>
                </a:rPr>
                <a:t>Rear-inflow jet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6937F5C-AA2B-054B-ABE7-06F9F45817E0}"/>
              </a:ext>
            </a:extLst>
          </p:cNvPr>
          <p:cNvGrpSpPr/>
          <p:nvPr/>
        </p:nvGrpSpPr>
        <p:grpSpPr>
          <a:xfrm>
            <a:off x="4453304" y="4884749"/>
            <a:ext cx="5100765" cy="1174412"/>
            <a:chOff x="4453304" y="4884749"/>
            <a:chExt cx="5100765" cy="1174412"/>
          </a:xfrm>
        </p:grpSpPr>
        <p:sp>
          <p:nvSpPr>
            <p:cNvPr id="12" name="Donut 11">
              <a:extLst>
                <a:ext uri="{FF2B5EF4-FFF2-40B4-BE49-F238E27FC236}">
                  <a16:creationId xmlns:a16="http://schemas.microsoft.com/office/drawing/2014/main" id="{E0F64C33-B542-AC46-B0DB-94CADA186887}"/>
                </a:ext>
              </a:extLst>
            </p:cNvPr>
            <p:cNvSpPr/>
            <p:nvPr/>
          </p:nvSpPr>
          <p:spPr>
            <a:xfrm rot="20785050">
              <a:off x="8245969" y="4884749"/>
              <a:ext cx="1308100" cy="637008"/>
            </a:xfrm>
            <a:prstGeom prst="donut">
              <a:avLst>
                <a:gd name="adj" fmla="val 474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7" name="Curved Connector 16">
              <a:extLst>
                <a:ext uri="{FF2B5EF4-FFF2-40B4-BE49-F238E27FC236}">
                  <a16:creationId xmlns:a16="http://schemas.microsoft.com/office/drawing/2014/main" id="{17B7121F-02AE-4C42-B6D1-D01EF268A0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9601" y="5330253"/>
              <a:ext cx="1979860" cy="249941"/>
            </a:xfrm>
            <a:prstGeom prst="curvedConnector3">
              <a:avLst>
                <a:gd name="adj1" fmla="val 50000"/>
              </a:avLst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97E9B7-0F71-5A4B-A23F-61D9FE40A79E}"/>
                </a:ext>
              </a:extLst>
            </p:cNvPr>
            <p:cNvSpPr txBox="1"/>
            <p:nvPr/>
          </p:nvSpPr>
          <p:spPr>
            <a:xfrm>
              <a:off x="4453304" y="5597496"/>
              <a:ext cx="20138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accent1"/>
                  </a:solidFill>
                </a:rPr>
                <a:t>Rear-inflow jet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664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8A069-4F28-C54E-8F2E-B14F74715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94062" y="1667901"/>
            <a:ext cx="6620262" cy="1227699"/>
          </a:xfrm>
        </p:spPr>
        <p:txBody>
          <a:bodyPr/>
          <a:lstStyle/>
          <a:p>
            <a:pPr lvl="1"/>
            <a:r>
              <a:rPr lang="en-US" dirty="0"/>
              <a:t>Explore available unambiguous solution</a:t>
            </a:r>
          </a:p>
          <a:p>
            <a:pPr lvl="1"/>
            <a:r>
              <a:rPr lang="en-US" dirty="0"/>
              <a:t>Pick solution for which the wind direction</a:t>
            </a:r>
          </a:p>
          <a:p>
            <a:pPr marL="457200" lvl="1" indent="0">
              <a:buNone/>
            </a:pPr>
            <a:r>
              <a:rPr lang="en-US" dirty="0"/>
              <a:t>   is closer to the single-Doppler wind direction.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18D97-D803-F241-A69C-17B5581E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B98C172-E6F5-DD4C-8DB9-A0DA9EDF5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Method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F59D19-5898-5845-92C6-53CF5B5B5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800" y="534666"/>
            <a:ext cx="5149665" cy="28264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A1CFE2-A835-0A48-89B4-6334BAF74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009" y="3600150"/>
            <a:ext cx="5440329" cy="27842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D4BC42-0EDB-E247-A49B-16563981E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65" y="3641724"/>
            <a:ext cx="5449873" cy="272818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18DD257-F1BA-5944-9B3E-E107685484E5}"/>
              </a:ext>
            </a:extLst>
          </p:cNvPr>
          <p:cNvGrpSpPr/>
          <p:nvPr/>
        </p:nvGrpSpPr>
        <p:grpSpPr>
          <a:xfrm>
            <a:off x="9621630" y="81675"/>
            <a:ext cx="2662832" cy="523220"/>
            <a:chOff x="9723230" y="107075"/>
            <a:chExt cx="2468770" cy="523220"/>
          </a:xfrm>
        </p:grpSpPr>
        <p:cxnSp>
          <p:nvCxnSpPr>
            <p:cNvPr id="17" name="Curved Connector 16">
              <a:extLst>
                <a:ext uri="{FF2B5EF4-FFF2-40B4-BE49-F238E27FC236}">
                  <a16:creationId xmlns:a16="http://schemas.microsoft.com/office/drawing/2014/main" id="{140192E5-CD16-2B49-98B9-8F99EFD02699}"/>
                </a:ext>
              </a:extLst>
            </p:cNvPr>
            <p:cNvCxnSpPr>
              <a:cxnSpLocks/>
            </p:cNvCxnSpPr>
            <p:nvPr/>
          </p:nvCxnSpPr>
          <p:spPr>
            <a:xfrm>
              <a:off x="9723230" y="193269"/>
              <a:ext cx="319977" cy="135388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154075-C574-E640-84C8-8188C0232A95}"/>
                </a:ext>
              </a:extLst>
            </p:cNvPr>
            <p:cNvSpPr txBox="1"/>
            <p:nvPr/>
          </p:nvSpPr>
          <p:spPr>
            <a:xfrm>
              <a:off x="10043207" y="107075"/>
              <a:ext cx="21487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: Single-Doppler streamlines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0119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25A8B-BBF5-8149-BD51-86E980602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u="sng" dirty="0"/>
              <a:t>Gradient Feature </a:t>
            </a:r>
            <a:r>
              <a:rPr lang="en-US" sz="2400" dirty="0"/>
              <a:t>(GF; Garg et al. 2020)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235A7-DEC3-3D49-BDBB-EACA58275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64907C-8CFF-D741-8EEA-34A4071B1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Method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FD8E78-293D-4546-8587-E649B0546E42}"/>
                  </a:ext>
                </a:extLst>
              </p:cNvPr>
              <p:cNvSpPr txBox="1"/>
              <p:nvPr/>
            </p:nvSpPr>
            <p:spPr>
              <a:xfrm>
                <a:off x="1039166" y="2281677"/>
                <a:ext cx="10835334" cy="3857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Wind gradient: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 </m:t>
                            </m:r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 </m:t>
                            </m:r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r>
                  <a:rPr lang="en-US" sz="2400" dirty="0"/>
                  <a:t> ,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den>
                                </m:f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400" dirty="0"/>
                  <a:t>  </a:t>
                </a:r>
              </a:p>
              <a:p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Sobel technique for edge detection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Thresholds for GF: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Background noise (</a:t>
                </a:r>
                <a:r>
                  <a:rPr lang="en-US" sz="2400" b="1" dirty="0"/>
                  <a:t>primary</a:t>
                </a:r>
                <a:r>
                  <a:rPr lang="en-US" sz="2400" dirty="0"/>
                  <a:t>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Bias (</a:t>
                </a:r>
                <a:r>
                  <a:rPr lang="en-US" sz="2400" b="1" dirty="0"/>
                  <a:t>secondary</a:t>
                </a:r>
                <a:r>
                  <a:rPr lang="en-US" sz="2400" dirty="0"/>
                  <a:t>)</a:t>
                </a:r>
              </a:p>
              <a:p>
                <a:pPr marL="354012" lvl="1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Concave hull algorithm (alpha shape)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FD8E78-293D-4546-8587-E649B0546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66" y="2281677"/>
                <a:ext cx="10835334" cy="3857979"/>
              </a:xfrm>
              <a:prstGeom prst="rect">
                <a:avLst/>
              </a:prstGeom>
              <a:blipFill>
                <a:blip r:embed="rId2"/>
                <a:stretch>
                  <a:fillRect l="-703" b="-2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427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E76C-364B-924B-A43A-2C7E63DB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4BBBC-80A0-684B-9BEC-6446011F0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6581"/>
            <a:ext cx="513026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Coarse resolution product (</a:t>
            </a:r>
            <a:r>
              <a:rPr lang="en-US" sz="2400" b="1" dirty="0"/>
              <a:t>50-km</a:t>
            </a:r>
            <a:r>
              <a:rPr lang="en-US" sz="2400" dirty="0"/>
              <a:t>)</a:t>
            </a:r>
          </a:p>
          <a:p>
            <a:pPr lvl="1"/>
            <a:r>
              <a:rPr lang="en-US" dirty="0"/>
              <a:t>Winds near the coast are absent due to land contamination.</a:t>
            </a:r>
          </a:p>
          <a:p>
            <a:pPr lvl="1"/>
            <a:r>
              <a:rPr lang="en-US" dirty="0"/>
              <a:t>Wind shift in front of the MCS denoted the presence of the outflow boundary.</a:t>
            </a:r>
          </a:p>
          <a:p>
            <a:pPr lvl="1"/>
            <a:r>
              <a:rPr lang="en-US" dirty="0"/>
              <a:t>Elevated values of the wind gradient are enclosed by the GF polygon.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4507C-D88F-3A4D-9A04-A5C36A920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C18502-3663-9D4C-BD01-CE6E44B42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262" y="277813"/>
            <a:ext cx="6807738" cy="3028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7BA296-0E6D-C44B-AC71-49562F410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587" y="3444875"/>
            <a:ext cx="6782844" cy="30178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31B8B8-190B-584C-9152-EA723851D627}"/>
              </a:ext>
            </a:extLst>
          </p:cNvPr>
          <p:cNvSpPr txBox="1"/>
          <p:nvPr/>
        </p:nvSpPr>
        <p:spPr>
          <a:xfrm>
            <a:off x="27675" y="4893089"/>
            <a:ext cx="51025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GF Thresholds (</a:t>
            </a:r>
            <a:r>
              <a:rPr lang="en-US" sz="2400" b="1" dirty="0"/>
              <a:t>50-km</a:t>
            </a:r>
            <a:r>
              <a:rPr lang="en-US" sz="2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Primary: 6.8 x 10</a:t>
            </a:r>
            <a:r>
              <a:rPr lang="en-US" sz="2400" baseline="30000" dirty="0"/>
              <a:t>-5</a:t>
            </a:r>
            <a:r>
              <a:rPr lang="en-US" sz="2400" dirty="0"/>
              <a:t> s</a:t>
            </a:r>
            <a:r>
              <a:rPr lang="en-US" sz="2400" baseline="30000" dirty="0"/>
              <a:t>-1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Secondary: 1.2 x 10</a:t>
            </a:r>
            <a:r>
              <a:rPr lang="en-US" sz="2400" baseline="30000" dirty="0"/>
              <a:t>-4</a:t>
            </a:r>
            <a:r>
              <a:rPr lang="en-US" sz="2400" dirty="0"/>
              <a:t> s</a:t>
            </a:r>
            <a:r>
              <a:rPr lang="en-US" sz="2400" baseline="30000" dirty="0"/>
              <a:t>-1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GF not sensitive to thresholds </a:t>
            </a:r>
          </a:p>
        </p:txBody>
      </p:sp>
    </p:spTree>
    <p:extLst>
      <p:ext uri="{BB962C8B-B14F-4D97-AF65-F5344CB8AC3E}">
        <p14:creationId xmlns:p14="http://schemas.microsoft.com/office/powerpoint/2010/main" val="1366516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E76C-364B-924B-A43A-2C7E63DB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4BBBC-80A0-684B-9BEC-6446011F0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1" y="1336504"/>
            <a:ext cx="513026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Coastal product (</a:t>
            </a:r>
            <a:r>
              <a:rPr lang="en-US" sz="2400" b="1" dirty="0"/>
              <a:t>25-km resolution</a:t>
            </a:r>
            <a:r>
              <a:rPr lang="en-US" sz="2400" dirty="0"/>
              <a:t>)</a:t>
            </a:r>
          </a:p>
          <a:p>
            <a:pPr lvl="1"/>
            <a:r>
              <a:rPr lang="en-US" dirty="0"/>
              <a:t>Low quality retrievals over precipitation -&gt; elevated wind gradient magnitude.</a:t>
            </a:r>
          </a:p>
          <a:p>
            <a:pPr lvl="1"/>
            <a:r>
              <a:rPr lang="en-US" dirty="0"/>
              <a:t>Wind shift observed near the precipitation boundary of the MCS.</a:t>
            </a:r>
          </a:p>
          <a:p>
            <a:pPr lvl="1"/>
            <a:r>
              <a:rPr lang="en-US" dirty="0"/>
              <a:t>Gradient feature follows the direction of the MCS propagation.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4507C-D88F-3A4D-9A04-A5C36A920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9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31B8B8-190B-584C-9152-EA723851D627}"/>
              </a:ext>
            </a:extLst>
          </p:cNvPr>
          <p:cNvSpPr txBox="1"/>
          <p:nvPr/>
        </p:nvSpPr>
        <p:spPr>
          <a:xfrm>
            <a:off x="20871" y="4921250"/>
            <a:ext cx="41468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GF Thresholds (</a:t>
            </a:r>
            <a:r>
              <a:rPr lang="en-US" sz="2400" b="1" dirty="0"/>
              <a:t>25-km</a:t>
            </a:r>
            <a:r>
              <a:rPr lang="en-US" sz="2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Primary: 6.8 x 10</a:t>
            </a:r>
            <a:r>
              <a:rPr lang="en-US" sz="2400" baseline="30000" dirty="0"/>
              <a:t>-5</a:t>
            </a:r>
            <a:r>
              <a:rPr lang="en-US" sz="2400" dirty="0"/>
              <a:t> s</a:t>
            </a:r>
            <a:r>
              <a:rPr lang="en-US" sz="2400" baseline="30000" dirty="0"/>
              <a:t>-1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Secondary: 1.2 x 10</a:t>
            </a:r>
            <a:r>
              <a:rPr lang="en-US" sz="2400" baseline="30000" dirty="0"/>
              <a:t>-4</a:t>
            </a:r>
            <a:r>
              <a:rPr lang="en-US" sz="2400" dirty="0"/>
              <a:t> s</a:t>
            </a:r>
            <a:r>
              <a:rPr lang="en-US" sz="2400" baseline="30000" dirty="0"/>
              <a:t>-1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GF sensitive to thresholds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1DA127-EC9D-3C4A-B778-9964CB696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005" y="222160"/>
            <a:ext cx="6907124" cy="30163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0C16EE-6EAE-CA46-A2B3-450AFCA16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004" y="3352800"/>
            <a:ext cx="6927995" cy="309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32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E76C-364B-924B-A43A-2C7E63DB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+mn-lt"/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4BBBC-80A0-684B-9BEC-6446011F0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9204"/>
            <a:ext cx="513026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Ultra High-resolution product (</a:t>
            </a:r>
            <a:r>
              <a:rPr lang="en-US" sz="2400" b="1" dirty="0"/>
              <a:t>7-km</a:t>
            </a:r>
            <a:r>
              <a:rPr lang="en-US" sz="2400" dirty="0"/>
              <a:t>)</a:t>
            </a:r>
          </a:p>
          <a:p>
            <a:pPr lvl="1"/>
            <a:r>
              <a:rPr lang="en-US" dirty="0"/>
              <a:t>UHR can detect fine scale wind deformations.</a:t>
            </a:r>
          </a:p>
          <a:p>
            <a:pPr lvl="1"/>
            <a:r>
              <a:rPr lang="en-US" dirty="0"/>
              <a:t>Wind shift induced by the gust front observed at the edge of the precipitation boundary.</a:t>
            </a:r>
          </a:p>
          <a:p>
            <a:pPr lvl="1"/>
            <a:r>
              <a:rPr lang="en-US" dirty="0"/>
              <a:t>Additional gradient features were observed far from the MCS.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4507C-D88F-3A4D-9A04-A5C36A920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BF88-AC28-5546-9B0A-324B8D379AB7}" type="slidenum">
              <a:rPr lang="en-US" smtClean="0"/>
              <a:t>10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31B8B8-190B-584C-9152-EA723851D627}"/>
              </a:ext>
            </a:extLst>
          </p:cNvPr>
          <p:cNvSpPr txBox="1"/>
          <p:nvPr/>
        </p:nvSpPr>
        <p:spPr>
          <a:xfrm>
            <a:off x="0" y="4786690"/>
            <a:ext cx="41468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GF Thresholds (</a:t>
            </a:r>
            <a:r>
              <a:rPr lang="en-US" sz="2400" b="1" dirty="0"/>
              <a:t>7-km</a:t>
            </a:r>
            <a:r>
              <a:rPr lang="en-US" sz="2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Primary: 6.8 x 10</a:t>
            </a:r>
            <a:r>
              <a:rPr lang="en-US" sz="2400" baseline="30000" dirty="0"/>
              <a:t>-4</a:t>
            </a:r>
            <a:r>
              <a:rPr lang="en-US" sz="2400" dirty="0"/>
              <a:t> s</a:t>
            </a:r>
            <a:r>
              <a:rPr lang="en-US" sz="2400" baseline="30000" dirty="0"/>
              <a:t>-1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Secondary: 2 x 10</a:t>
            </a:r>
            <a:r>
              <a:rPr lang="en-US" sz="2400" baseline="30000" dirty="0"/>
              <a:t>-3</a:t>
            </a:r>
            <a:r>
              <a:rPr lang="en-US" sz="2400" dirty="0"/>
              <a:t> s</a:t>
            </a:r>
            <a:r>
              <a:rPr lang="en-US" sz="2400" baseline="30000" dirty="0"/>
              <a:t>-1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GF sensitive to thresholds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7B3FF7-418D-224D-9561-68E1B36B4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585" y="3372153"/>
            <a:ext cx="7014498" cy="31132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6248D3-2478-1B43-AB5A-397E3DD42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585" y="248098"/>
            <a:ext cx="7031415" cy="314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43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051" y="936612"/>
            <a:ext cx="115947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method to adjust the </a:t>
            </a:r>
            <a:r>
              <a:rPr lang="en-US" sz="2400" dirty="0" err="1"/>
              <a:t>scatterometer</a:t>
            </a:r>
            <a:r>
              <a:rPr lang="en-US" sz="2400" dirty="0"/>
              <a:t> retrievals near the coast ensured more accurate representation of rain-afflicted wind vector cells.</a:t>
            </a:r>
          </a:p>
          <a:p>
            <a:endParaRPr lang="en-US" sz="2400" dirty="0"/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ASCAT wind product at 50-km spatial resolution is able to identify mesoscale outflow boundaries, also observed as an increase in the wind gradient within a GF feature.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Coarse resolution product is not sensitive to thresholds in the GF algorithm. </a:t>
            </a:r>
          </a:p>
          <a:p>
            <a:endParaRPr lang="en-US" sz="2400" dirty="0"/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The GF feature in the ASCAT wind product at 25-km spatial resolution more accurately encapsulates the precipitating system and its gust front.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Coastal wind product is sensitive to thresholds in the GF algorithm. </a:t>
            </a:r>
          </a:p>
          <a:p>
            <a:endParaRPr lang="en-US" sz="2400" dirty="0"/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The UHR product demonstrates fine-scale structure of the wind gradient associated with the outflow boundary, as well as other small-scale features.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UHR wind product is sensitive to thresholds in the GF algorithm, with an order of magnitude lower thresholds than the coarser resolutions.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2D3563-FDF3-DC47-ACB5-FA5EFCC3FC42}"/>
              </a:ext>
            </a:extLst>
          </p:cNvPr>
          <p:cNvSpPr txBox="1">
            <a:spLocks/>
          </p:cNvSpPr>
          <p:nvPr/>
        </p:nvSpPr>
        <p:spPr>
          <a:xfrm>
            <a:off x="571851" y="374085"/>
            <a:ext cx="2372833" cy="4101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+mn-lt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1560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8982</TotalTime>
  <Words>711</Words>
  <Application>Microsoft Macintosh PowerPoint</Application>
  <PresentationFormat>Widescreen</PresentationFormat>
  <Paragraphs>99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Evaluating the Detection of Mesoscale Outflow Boundaries using Scatterometer Winds at Different Spatial Resolutions</vt:lpstr>
      <vt:lpstr>Background</vt:lpstr>
      <vt:lpstr>Objectives</vt:lpstr>
      <vt:lpstr>Data</vt:lpstr>
      <vt:lpstr>Method 1</vt:lpstr>
      <vt:lpstr>Method 1</vt:lpstr>
      <vt:lpstr>Method 2</vt:lpstr>
      <vt:lpstr>Results</vt:lpstr>
      <vt:lpstr>Results</vt:lpstr>
      <vt:lpstr>Results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Examining cold pool signatures of oceanic systems using ASCAT wind retrievals of varying resolutions</dc:title>
  <dc:creator>Georgios Priftis</dc:creator>
  <cp:lastModifiedBy>Microsoft Office User</cp:lastModifiedBy>
  <cp:revision>156</cp:revision>
  <dcterms:created xsi:type="dcterms:W3CDTF">2019-05-21T19:03:57Z</dcterms:created>
  <dcterms:modified xsi:type="dcterms:W3CDTF">2021-02-05T05:31:07Z</dcterms:modified>
</cp:coreProperties>
</file>