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78" r:id="rId2"/>
    <p:sldMasterId id="2147483692" r:id="rId3"/>
    <p:sldMasterId id="2147483701" r:id="rId4"/>
    <p:sldMasterId id="2147483714" r:id="rId5"/>
  </p:sldMasterIdLst>
  <p:notesMasterIdLst>
    <p:notesMasterId r:id="rId29"/>
  </p:notesMasterIdLst>
  <p:handoutMasterIdLst>
    <p:handoutMasterId r:id="rId30"/>
  </p:handoutMasterIdLst>
  <p:sldIdLst>
    <p:sldId id="439" r:id="rId6"/>
    <p:sldId id="407" r:id="rId7"/>
    <p:sldId id="428" r:id="rId8"/>
    <p:sldId id="429" r:id="rId9"/>
    <p:sldId id="432" r:id="rId10"/>
    <p:sldId id="430" r:id="rId11"/>
    <p:sldId id="410" r:id="rId12"/>
    <p:sldId id="411" r:id="rId13"/>
    <p:sldId id="412" r:id="rId14"/>
    <p:sldId id="413" r:id="rId15"/>
    <p:sldId id="396" r:id="rId16"/>
    <p:sldId id="438" r:id="rId17"/>
    <p:sldId id="436" r:id="rId18"/>
    <p:sldId id="403" r:id="rId19"/>
    <p:sldId id="434" r:id="rId20"/>
    <p:sldId id="409" r:id="rId21"/>
    <p:sldId id="414" r:id="rId22"/>
    <p:sldId id="435" r:id="rId23"/>
    <p:sldId id="415" r:id="rId24"/>
    <p:sldId id="417" r:id="rId25"/>
    <p:sldId id="423" r:id="rId26"/>
    <p:sldId id="404" r:id="rId27"/>
    <p:sldId id="441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54C"/>
    <a:srgbClr val="A50021"/>
    <a:srgbClr val="D411CA"/>
    <a:srgbClr val="FF0000"/>
    <a:srgbClr val="00B050"/>
    <a:srgbClr val="0F15DB"/>
    <a:srgbClr val="010101"/>
    <a:srgbClr val="3841BD"/>
    <a:srgbClr val="2E46AC"/>
    <a:srgbClr val="FED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9" autoAdjust="0"/>
    <p:restoredTop sz="86393" autoAdjust="0"/>
  </p:normalViewPr>
  <p:slideViewPr>
    <p:cSldViewPr snapToGrid="0" snapToObjects="1">
      <p:cViewPr varScale="1">
        <p:scale>
          <a:sx n="107" d="100"/>
          <a:sy n="107" d="100"/>
        </p:scale>
        <p:origin x="102" y="1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1603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80EA7-0A94-4CDF-AE93-031CC9C08DF0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4CC48-39D2-4809-A2B2-019506F453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50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53AEA3-4817-3640-896C-D1208DE00F79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B4A6C1-252A-DA4D-ACD5-F17055FA5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9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A6C1-252A-DA4D-ACD5-F17055FA50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23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9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CBCB8-7269-4B62-96C1-13D43CB64C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95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34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Defined standard messages and info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EE8F6-9AB2-0448-884A-7E8C8158962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08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Central Master oscillator and </a:t>
            </a:r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autoNGC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to unify the system (on one asset) and synchronize across multiple assets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Take advantage of existing required components and incorporate provisions that assist nav to reduce </a:t>
            </a:r>
            <a:r>
              <a:rPr lang="en-US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SWaP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AEE8F6-9AB2-0448-884A-7E8C815896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08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CBCB8-7269-4B62-96C1-13D43CB64C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79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F52E4-F70F-4C1A-BF8D-3F6E421B692F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18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A6C1-252A-DA4D-ACD5-F17055FA507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47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CBCB8-7269-4B62-96C1-13D43CB64C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94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467" y="-17569"/>
            <a:ext cx="9631067" cy="128645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fld id="{1DB7EB85-9CBC-48C5-A78A-0C15D15BA2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43985" y="1366544"/>
            <a:ext cx="11676025" cy="5228214"/>
          </a:xfrm>
        </p:spPr>
        <p:txBody>
          <a:bodyPr/>
          <a:lstStyle>
            <a:lvl1pPr marL="517525" indent="-517525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/>
            </a:lvl1pPr>
            <a:lvl2pPr marL="971550" indent="-454025">
              <a:lnSpc>
                <a:spcPct val="100000"/>
              </a:lnSpc>
              <a:buFont typeface="+mj-lt"/>
              <a:buAutoNum type="alphaLcPeriod"/>
              <a:defRPr/>
            </a:lvl2pPr>
            <a:lvl3pPr marL="1428750" indent="-51435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4038599" y="66924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206607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4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59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80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71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86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B6C4E-35A6-4646-89E6-6E89CCD6B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2C2163F8-CE71-4315-A5AA-1179B7CC29C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42000"/>
                </a:srgbClr>
              </a:gs>
              <a:gs pos="12000">
                <a:schemeClr val="accent5">
                  <a:lumMod val="50000"/>
                  <a:alpha val="49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73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524000" y="1301559"/>
            <a:ext cx="9144000" cy="2387600"/>
          </a:xfrm>
        </p:spPr>
        <p:txBody>
          <a:bodyPr anchor="b">
            <a:normAutofit/>
          </a:bodyPr>
          <a:lstStyle>
            <a:lvl1pPr algn="ctr">
              <a:defRPr sz="3750" b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Space Communications &amp; Navigation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8B3629-A5C8-41C0-A947-FE7F8F474A53}"/>
              </a:ext>
            </a:extLst>
          </p:cNvPr>
          <p:cNvGrpSpPr/>
          <p:nvPr userDrawn="1"/>
        </p:nvGrpSpPr>
        <p:grpSpPr>
          <a:xfrm>
            <a:off x="439675" y="367551"/>
            <a:ext cx="11420471" cy="6325748"/>
            <a:chOff x="461658" y="392054"/>
            <a:chExt cx="11991495" cy="67474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9EAC5A-750D-4E31-819A-66072F423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0151" y="392054"/>
              <a:ext cx="1103002" cy="917154"/>
            </a:xfrm>
            <a:prstGeom prst="rect">
              <a:avLst/>
            </a:prstGeom>
            <a:effectLst/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A959609E-D8AA-41CF-93F0-CB914D8882A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61658" y="612191"/>
              <a:ext cx="3358227" cy="283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125" b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BB96E1-D574-4F11-B8F7-0FAB26DFBC99}"/>
                </a:ext>
              </a:extLst>
            </p:cNvPr>
            <p:cNvSpPr txBox="1"/>
            <p:nvPr userDrawn="1"/>
          </p:nvSpPr>
          <p:spPr bwMode="auto">
            <a:xfrm>
              <a:off x="564645" y="6874420"/>
              <a:ext cx="1085970" cy="2650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15" b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www.nasa.gov</a:t>
              </a: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C1F22A-849E-4CE2-B310-5DE91EED182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37758" y="4429671"/>
            <a:ext cx="6625904" cy="10417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en-US" err="1"/>
              <a:t>SCaN</a:t>
            </a:r>
            <a:r>
              <a:rPr lang="en-US"/>
              <a:t> Presentation Title Here: Calibri 24pt</a:t>
            </a:r>
          </a:p>
          <a:p>
            <a:pPr lvl="1"/>
            <a:r>
              <a:rPr lang="en-US"/>
              <a:t>Presented by: Your Name Here</a:t>
            </a:r>
          </a:p>
          <a:p>
            <a:pPr lvl="1"/>
            <a:r>
              <a:rPr lang="en-US"/>
              <a:t>Your Title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73ED03-1E80-495E-B8D9-A36A779A19B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156407" y="4994767"/>
            <a:ext cx="2464405" cy="476701"/>
          </a:xfrm>
        </p:spPr>
        <p:txBody>
          <a:bodyPr anchor="b"/>
          <a:lstStyle>
            <a:lvl2pPr marL="0" indent="0" algn="r">
              <a:buFontTx/>
              <a:buNone/>
              <a:defRPr b="0">
                <a:solidFill>
                  <a:schemeClr val="bg1"/>
                </a:solidFill>
              </a:defRPr>
            </a:lvl2pPr>
          </a:lstStyle>
          <a:p>
            <a:pPr lvl="1"/>
            <a:r>
              <a:rPr lang="en-US"/>
              <a:t>Date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3CA31-C67E-4886-BFC1-7ED9AD2B5C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801" y="859267"/>
            <a:ext cx="3321538" cy="218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31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N 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BB6E1-81F3-489A-A151-BD7E61879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71" y="0"/>
            <a:ext cx="805542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DB5E04-440F-4F3A-8925-3E90514E6BC6}"/>
              </a:ext>
            </a:extLst>
          </p:cNvPr>
          <p:cNvSpPr/>
          <p:nvPr userDrawn="1"/>
        </p:nvSpPr>
        <p:spPr>
          <a:xfrm flipH="1">
            <a:off x="18143" y="1"/>
            <a:ext cx="12173857" cy="6857999"/>
          </a:xfrm>
          <a:prstGeom prst="rect">
            <a:avLst/>
          </a:prstGeom>
          <a:gradFill>
            <a:gsLst>
              <a:gs pos="93500">
                <a:srgbClr val="D6E6F5">
                  <a:alpha val="0"/>
                </a:srgbClr>
              </a:gs>
              <a:gs pos="52000">
                <a:srgbClr val="EBF3FA">
                  <a:alpha val="49000"/>
                </a:srgbClr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8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6038" y="1472093"/>
            <a:ext cx="7644035" cy="4572037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321469" indent="-321469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2pPr>
            <a:lvl3pPr marL="431602" indent="-218778">
              <a:buFont typeface="Calibri" panose="020F0502020204030204" pitchFamily="34" charset="0"/>
              <a:buChar char="–"/>
              <a:defRPr b="0">
                <a:solidFill>
                  <a:schemeClr val="tx1"/>
                </a:solidFill>
              </a:defRPr>
            </a:lvl3pPr>
            <a:lvl4pPr marL="699492" indent="-267891">
              <a:buFont typeface="Courier New" panose="02070309020205020404" pitchFamily="49" charset="0"/>
              <a:buChar char="o"/>
              <a:defRPr b="0">
                <a:solidFill>
                  <a:schemeClr val="tx1"/>
                </a:solidFill>
              </a:defRPr>
            </a:lvl4pPr>
            <a:lvl5pPr marL="857250" indent="-212825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Styles: Font is 24pt Calibri Bold</a:t>
            </a:r>
          </a:p>
          <a:p>
            <a:pPr lvl="1"/>
            <a:r>
              <a:rPr lang="en-US"/>
              <a:t>Second level text: Font is 20pt Calibri bold</a:t>
            </a:r>
          </a:p>
          <a:p>
            <a:pPr lvl="2"/>
            <a:r>
              <a:rPr lang="en-US"/>
              <a:t>Third level text: Font is 18pt Calibri body</a:t>
            </a:r>
          </a:p>
          <a:p>
            <a:pPr lvl="3"/>
            <a:r>
              <a:rPr lang="en-US"/>
              <a:t>Fourth level text: Font is 16pt Calibri body</a:t>
            </a:r>
          </a:p>
          <a:p>
            <a:pPr lvl="4"/>
            <a:r>
              <a:rPr lang="en-US"/>
              <a:t>Fifth level text: Font is 16pt Calibri body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ACF1167-CB1C-4811-9DB8-B54EF5F0F696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24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0E2A6-8D4C-4A6D-A2F1-2ADFA8D78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714" y="7602"/>
            <a:ext cx="7910286" cy="6850399"/>
          </a:xfrm>
          <a:prstGeom prst="rect">
            <a:avLst/>
          </a:prstGeom>
        </p:spPr>
      </p:pic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68B86C76-E94B-4092-87AF-1D9FAA0EEA21}"/>
              </a:ext>
            </a:extLst>
          </p:cNvPr>
          <p:cNvSpPr/>
          <p:nvPr userDrawn="1"/>
        </p:nvSpPr>
        <p:spPr>
          <a:xfrm>
            <a:off x="5805" y="14746"/>
            <a:ext cx="12201679" cy="6843254"/>
          </a:xfrm>
          <a:prstGeom prst="rect">
            <a:avLst/>
          </a:prstGeom>
          <a:gradFill flip="none" rotWithShape="1">
            <a:gsLst>
              <a:gs pos="72000">
                <a:schemeClr val="accent1">
                  <a:lumMod val="20000"/>
                  <a:lumOff val="80000"/>
                  <a:alpha val="91000"/>
                </a:schemeClr>
              </a:gs>
              <a:gs pos="96000">
                <a:schemeClr val="accent5">
                  <a:lumMod val="50000"/>
                  <a:alpha val="61000"/>
                </a:schemeClr>
              </a:gs>
              <a:gs pos="34000">
                <a:schemeClr val="bg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88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596037" y="1472094"/>
            <a:ext cx="8999927" cy="4572037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 marL="321469" indent="-321469"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</a:defRPr>
            </a:lvl2pPr>
            <a:lvl3pPr marL="431602" indent="-218778">
              <a:buFont typeface="Calibri" panose="020F0502020204030204" pitchFamily="34" charset="0"/>
              <a:buChar char="–"/>
              <a:defRPr sz="1800" b="0">
                <a:solidFill>
                  <a:schemeClr val="tx1"/>
                </a:solidFill>
              </a:defRPr>
            </a:lvl3pPr>
            <a:lvl4pPr marL="699492" indent="-267891">
              <a:buFont typeface="Courier New" panose="02070309020205020404" pitchFamily="49" charset="0"/>
              <a:buChar char="o"/>
              <a:defRPr sz="1600" b="0">
                <a:solidFill>
                  <a:schemeClr val="tx1"/>
                </a:solidFill>
              </a:defRPr>
            </a:lvl4pPr>
            <a:lvl5pPr marL="912316" indent="-267891"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Styles: Font is 24pt Calibri Bold</a:t>
            </a:r>
          </a:p>
          <a:p>
            <a:pPr lvl="1"/>
            <a:r>
              <a:rPr lang="en-US"/>
              <a:t>Second level text: Font is 20pt Calibri bold</a:t>
            </a:r>
          </a:p>
          <a:p>
            <a:pPr lvl="2"/>
            <a:r>
              <a:rPr lang="en-US"/>
              <a:t>Third level text: Font is 18pt Calibri body</a:t>
            </a:r>
          </a:p>
          <a:p>
            <a:pPr lvl="3"/>
            <a:r>
              <a:rPr lang="en-US"/>
              <a:t>Fourth level text: Font is 16pt Calibri body</a:t>
            </a:r>
          </a:p>
          <a:p>
            <a:pPr lvl="4"/>
            <a:r>
              <a:rPr lang="en-US"/>
              <a:t>Fifth level text: Font is 16pt Calibri body</a:t>
            </a:r>
          </a:p>
        </p:txBody>
      </p:sp>
      <p:sp>
        <p:nvSpPr>
          <p:cNvPr id="25" name="Slide Number Placeholder 79">
            <a:extLst>
              <a:ext uri="{FF2B5EF4-FFF2-40B4-BE49-F238E27FC236}">
                <a16:creationId xmlns:a16="http://schemas.microsoft.com/office/drawing/2014/main" id="{DF05A483-B201-42DD-96D3-8601F1F10E54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01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F8956-66A0-4DDE-BA4D-5A5AE3304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143" y="0"/>
            <a:ext cx="6712857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8B8D4-BA6E-4E0F-9155-75E903FDF8F7}"/>
              </a:ext>
            </a:extLst>
          </p:cNvPr>
          <p:cNvSpPr/>
          <p:nvPr userDrawn="1"/>
        </p:nvSpPr>
        <p:spPr>
          <a:xfrm flipH="1">
            <a:off x="0" y="-19351"/>
            <a:ext cx="12192000" cy="687735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7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Title: Font is Calibri 36pt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481B4132-415C-46D0-B3E1-3A8FB625C32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96037" y="1477687"/>
            <a:ext cx="8954217" cy="45228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>
                <a:solidFill>
                  <a:schemeClr val="tx1"/>
                </a:solidFill>
              </a:defRPr>
            </a:lvl1pPr>
            <a:lvl2pPr marL="321469" indent="-321469">
              <a:buClr>
                <a:schemeClr val="tx1"/>
              </a:buClr>
              <a:buFont typeface="Calibri" panose="020F0502020204030204" pitchFamily="34" charset="0"/>
              <a:buChar char="–"/>
              <a:defRPr b="0">
                <a:solidFill>
                  <a:schemeClr val="tx1"/>
                </a:solidFill>
              </a:defRPr>
            </a:lvl2pPr>
            <a:lvl3pPr marL="642938" indent="-267891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3pPr>
            <a:lvl4pPr marL="699492" indent="-267891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4pPr>
            <a:lvl5pPr marL="912316" indent="-267891"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Styles: Font is Calibri 24pt Bold</a:t>
            </a:r>
          </a:p>
          <a:p>
            <a:pPr lvl="1"/>
            <a:r>
              <a:rPr lang="en-US"/>
              <a:t>Second level: Font is Calibri 20pt</a:t>
            </a:r>
          </a:p>
          <a:p>
            <a:pPr lvl="2"/>
            <a:r>
              <a:rPr lang="en-US"/>
              <a:t>Third level: Font is Calibri 18pt</a:t>
            </a:r>
          </a:p>
          <a:p>
            <a:pPr lvl="3"/>
            <a:r>
              <a:rPr lang="en-US"/>
              <a:t>Fourth level: Font is Calibri 16pt</a:t>
            </a:r>
          </a:p>
          <a:p>
            <a:pPr lvl="4"/>
            <a:r>
              <a:rPr lang="en-US"/>
              <a:t>Fifth level: Font is Calibri 16pt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B94DDB41-69C6-46EB-B5D3-2495638A87F1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96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EEA20-B359-4CD3-B653-C94838B8B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A90DE5-FFC0-4B2E-BD1D-090A8394B922}"/>
              </a:ext>
            </a:extLst>
          </p:cNvPr>
          <p:cNvSpPr/>
          <p:nvPr userDrawn="1"/>
        </p:nvSpPr>
        <p:spPr>
          <a:xfrm flipH="1">
            <a:off x="5580" y="0"/>
            <a:ext cx="12192000" cy="686899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7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9975EF-C31F-4DD2-BC6D-6A0BA761C21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375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FEA82-2EB2-44F0-B92D-810CDEA70C1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96038" y="1467648"/>
            <a:ext cx="8039079" cy="466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212825" indent="-212825">
              <a:buFont typeface="Calibri" panose="020F0502020204030204" pitchFamily="34" charset="0"/>
              <a:buChar char="–"/>
              <a:defRPr>
                <a:solidFill>
                  <a:schemeClr val="tx1"/>
                </a:solidFill>
              </a:defRPr>
            </a:lvl2pPr>
            <a:lvl3pPr marL="431602" indent="-218778">
              <a:buFont typeface="Calibri" panose="020F0502020204030204" pitchFamily="34" charset="0"/>
              <a:buChar char="–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Styles: Font is Calibri 24pt Bold</a:t>
            </a:r>
          </a:p>
          <a:p>
            <a:pPr lvl="1"/>
            <a:r>
              <a:rPr lang="en-US"/>
              <a:t>Second level: Font is Calibri 20pt</a:t>
            </a:r>
          </a:p>
          <a:p>
            <a:pPr lvl="2"/>
            <a:r>
              <a:rPr lang="en-US"/>
              <a:t>Third level: Font is Calibri 18pt</a:t>
            </a:r>
          </a:p>
          <a:p>
            <a:pPr lvl="3"/>
            <a:r>
              <a:rPr lang="en-US"/>
              <a:t>Fourth level: Font is Calibri 16pt</a:t>
            </a:r>
          </a:p>
          <a:p>
            <a:pPr lvl="4"/>
            <a:r>
              <a:rPr lang="en-US"/>
              <a:t>Fifth level: Font is Calibri 16pt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DAC83FFA-EA50-4345-9D3E-5E3AB8B13343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5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50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51FB6-F2AE-441C-91E3-5CF75A1E2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714" y="0"/>
            <a:ext cx="6767286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EEBAEE-BFB5-44FE-A2E9-6FD2D1D5F0AE}"/>
              </a:ext>
            </a:extLst>
          </p:cNvPr>
          <p:cNvGrpSpPr/>
          <p:nvPr userDrawn="1"/>
        </p:nvGrpSpPr>
        <p:grpSpPr>
          <a:xfrm>
            <a:off x="0" y="0"/>
            <a:ext cx="12385523" cy="6858000"/>
            <a:chOff x="0" y="0"/>
            <a:chExt cx="13004799" cy="7315200"/>
          </a:xfrm>
        </p:grpSpPr>
        <p:pic>
          <p:nvPicPr>
            <p:cNvPr id="11" name="Picture 10" descr="Celestia-R1---OverlayTitleHD.png">
              <a:extLst>
                <a:ext uri="{FF2B5EF4-FFF2-40B4-BE49-F238E27FC236}">
                  <a16:creationId xmlns:a16="http://schemas.microsoft.com/office/drawing/2014/main" id="{5398B37B-098F-4190-AD1A-C1524F42F8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 flipV="1">
              <a:off x="0" y="0"/>
              <a:ext cx="13004799" cy="73152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4FABAC-C9F0-49B2-9167-7BAEFEDC9936}"/>
                </a:ext>
              </a:extLst>
            </p:cNvPr>
            <p:cNvSpPr/>
            <p:nvPr userDrawn="1"/>
          </p:nvSpPr>
          <p:spPr>
            <a:xfrm flipH="1">
              <a:off x="25394" y="0"/>
              <a:ext cx="12801600" cy="7315200"/>
            </a:xfrm>
            <a:prstGeom prst="rect">
              <a:avLst/>
            </a:prstGeom>
            <a:gradFill>
              <a:gsLst>
                <a:gs pos="94000">
                  <a:srgbClr val="D6E6F5">
                    <a:alpha val="33000"/>
                  </a:srgbClr>
                </a:gs>
                <a:gs pos="64000">
                  <a:srgbClr val="EBF3FA">
                    <a:alpha val="86000"/>
                  </a:srgbClr>
                </a:gs>
                <a:gs pos="39000">
                  <a:schemeClr val="bg1"/>
                </a:gs>
              </a:gsLst>
              <a:lin ang="11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71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D26A25B-AD7A-4B2A-87E6-A49203E9CA9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z="3375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A700F1-DD74-4F11-99DE-B8BDD998FE6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96038" y="1473348"/>
            <a:ext cx="9096900" cy="46240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Calibri 24pt Bold </a:t>
            </a:r>
          </a:p>
          <a:p>
            <a:pPr lvl="1"/>
            <a:r>
              <a:rPr lang="en-US"/>
              <a:t>Second level: Font is Calibri 20pt</a:t>
            </a:r>
          </a:p>
          <a:p>
            <a:pPr lvl="2"/>
            <a:r>
              <a:rPr lang="en-US"/>
              <a:t>Third level: Font is Calibri 18pt</a:t>
            </a:r>
          </a:p>
          <a:p>
            <a:pPr lvl="3"/>
            <a:r>
              <a:rPr lang="en-US"/>
              <a:t>Fourth level: Font is Calibri 16pt</a:t>
            </a:r>
          </a:p>
          <a:p>
            <a:pPr lvl="4"/>
            <a:r>
              <a:rPr lang="en-US"/>
              <a:t>Fifth level: Font is Calibri 16pt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3D3F0433-8DE7-406B-8393-7DFC0B82E1D8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82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 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0E2A6-8D4C-4A6D-A2F1-2ADFA8D78DF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70"/>
          <a:stretch/>
        </p:blipFill>
        <p:spPr>
          <a:xfrm rot="16200000">
            <a:off x="5525685" y="-5533431"/>
            <a:ext cx="1140632" cy="121919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96762" y="1391915"/>
            <a:ext cx="11998476" cy="51635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Styles: Font is 24pt Calibri Bold</a:t>
            </a:r>
          </a:p>
          <a:p>
            <a:pPr lvl="1"/>
            <a:r>
              <a:rPr lang="en-US"/>
              <a:t>Second level: Font is Calibri 20pt</a:t>
            </a:r>
          </a:p>
          <a:p>
            <a:pPr lvl="2"/>
            <a:r>
              <a:rPr lang="en-US"/>
              <a:t>Third level: Font is Calibri 18pt</a:t>
            </a:r>
          </a:p>
          <a:p>
            <a:pPr lvl="3"/>
            <a:r>
              <a:rPr lang="en-US"/>
              <a:t>Fourth level: Font is Calibri 16pt</a:t>
            </a:r>
          </a:p>
          <a:p>
            <a:pPr lvl="4"/>
            <a:r>
              <a:rPr lang="en-US"/>
              <a:t>Fifth level: Font is Calibri 16pt</a:t>
            </a:r>
          </a:p>
        </p:txBody>
      </p:sp>
      <p:sp>
        <p:nvSpPr>
          <p:cNvPr id="25" name="Slide Number Placeholder 79">
            <a:extLst>
              <a:ext uri="{FF2B5EF4-FFF2-40B4-BE49-F238E27FC236}">
                <a16:creationId xmlns:a16="http://schemas.microsoft.com/office/drawing/2014/main" id="{DF05A483-B201-42DD-96D3-8601F1F10E54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rgbClr val="4967C6"/>
                </a:solidFill>
              </a:rPr>
              <a:pPr algn="r"/>
              <a:t>‹#›</a:t>
            </a:fld>
            <a:endParaRPr lang="en-US" sz="1313" dirty="0">
              <a:solidFill>
                <a:srgbClr val="4967C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-7747"/>
            <a:ext cx="12192000" cy="1278198"/>
          </a:xfrm>
          <a:prstGeom prst="rect">
            <a:avLst/>
          </a:prstGeom>
          <a:gradFill>
            <a:gsLst>
              <a:gs pos="84000">
                <a:srgbClr val="909CB2">
                  <a:alpha val="35000"/>
                </a:srgbClr>
              </a:gs>
              <a:gs pos="12000">
                <a:schemeClr val="accent5">
                  <a:lumMod val="50000"/>
                  <a:alpha val="7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9513" y="113716"/>
            <a:ext cx="10966810" cy="92206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1049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_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B8FA-1486-495C-AD99-1E9EBCEF8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A95CFF44-A5F7-4203-8DAE-A2A1BB139389}"/>
              </a:ext>
            </a:extLst>
          </p:cNvPr>
          <p:cNvSpPr/>
          <p:nvPr userDrawn="1"/>
        </p:nvSpPr>
        <p:spPr>
          <a:xfrm flipV="1">
            <a:off x="-2944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51000"/>
                </a:srgbClr>
              </a:gs>
              <a:gs pos="12000">
                <a:schemeClr val="tx2">
                  <a:lumMod val="60000"/>
                  <a:lumOff val="40000"/>
                  <a:alpha val="10000"/>
                </a:schemeClr>
              </a:gs>
              <a:gs pos="49000">
                <a:schemeClr val="bg1">
                  <a:alpha val="7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7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83E8D-AC9B-4BCC-94AF-4B83F6F8B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668" y="422671"/>
            <a:ext cx="1050478" cy="85983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44412" y="852587"/>
            <a:ext cx="10515600" cy="2852737"/>
          </a:xfrm>
        </p:spPr>
        <p:txBody>
          <a:bodyPr anchor="b">
            <a:normAutofit/>
          </a:bodyPr>
          <a:lstStyle>
            <a:lvl1pPr algn="ctr">
              <a:defRPr sz="3375"/>
            </a:lvl1pPr>
          </a:lstStyle>
          <a:p>
            <a:r>
              <a:rPr lang="en-US"/>
              <a:t>Click to Edit Master Divider Page Title: Font is Calibri 36pt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D2F3190F-6672-42C3-BCBF-31079B7F520D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5A4DB0-12C5-4057-9EF9-6B03CC65DE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72" y="278008"/>
            <a:ext cx="1704243" cy="11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84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68" y="76201"/>
            <a:ext cx="11967633" cy="5191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3226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A268F7-312F-2449-A356-498AE7A9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337400" y="555512"/>
            <a:ext cx="1534160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7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921524"/>
            <a:ext cx="7676340" cy="1274762"/>
          </a:xfrm>
        </p:spPr>
        <p:txBody>
          <a:bodyPr anchor="t">
            <a:noAutofit/>
          </a:bodyPr>
          <a:lstStyle>
            <a:lvl1pPr algn="l">
              <a:defRPr sz="4627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1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1969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56" indent="0" algn="ctr">
              <a:buNone/>
              <a:defRPr sz="1969"/>
            </a:lvl2pPr>
            <a:lvl3pPr marL="900113" indent="0" algn="ctr">
              <a:buNone/>
              <a:defRPr sz="1772"/>
            </a:lvl3pPr>
            <a:lvl4pPr marL="1350169" indent="0" algn="ctr">
              <a:buNone/>
              <a:defRPr sz="1575"/>
            </a:lvl4pPr>
            <a:lvl5pPr marL="1800225" indent="0" algn="ctr">
              <a:buNone/>
              <a:defRPr sz="1575"/>
            </a:lvl5pPr>
            <a:lvl6pPr marL="2250281" indent="0" algn="ctr">
              <a:buNone/>
              <a:defRPr sz="1575"/>
            </a:lvl6pPr>
            <a:lvl7pPr marL="2700338" indent="0" algn="ctr">
              <a:buNone/>
              <a:defRPr sz="1575"/>
            </a:lvl7pPr>
            <a:lvl8pPr marL="3150394" indent="0" algn="ctr">
              <a:buNone/>
              <a:defRPr sz="1575"/>
            </a:lvl8pPr>
            <a:lvl9pPr marL="3600450" indent="0" algn="ctr">
              <a:buNone/>
              <a:defRPr sz="1575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706" y="338877"/>
            <a:ext cx="931059" cy="7723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4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7"/>
            <a:ext cx="153416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001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286" y="5959078"/>
            <a:ext cx="2612571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857250" rtl="0" eaLnBrk="1" latinLnBrk="0" hangingPunct="1">
              <a:defRPr sz="1125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286" y="5959078"/>
            <a:ext cx="3918857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857250" rtl="0" eaLnBrk="1" latinLnBrk="0" hangingPunct="1">
              <a:defRPr sz="1125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NASA Goddard Space Flight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33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B6C4E-35A6-4646-89E6-6E89CCD6B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2C2163F8-CE71-4315-A5AA-1179B7CC29C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42000"/>
                </a:srgbClr>
              </a:gs>
              <a:gs pos="12000">
                <a:schemeClr val="accent5">
                  <a:lumMod val="50000"/>
                  <a:alpha val="49000"/>
                </a:schemeClr>
              </a:gs>
              <a:gs pos="49000">
                <a:schemeClr val="bg1">
                  <a:alpha val="7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73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8B3629-A5C8-41C0-A947-FE7F8F474A53}"/>
              </a:ext>
            </a:extLst>
          </p:cNvPr>
          <p:cNvGrpSpPr/>
          <p:nvPr userDrawn="1"/>
        </p:nvGrpSpPr>
        <p:grpSpPr>
          <a:xfrm>
            <a:off x="439675" y="367551"/>
            <a:ext cx="11420471" cy="6325748"/>
            <a:chOff x="461658" y="392054"/>
            <a:chExt cx="11991495" cy="67474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9EAC5A-750D-4E31-819A-66072F423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0151" y="392054"/>
              <a:ext cx="1103002" cy="917154"/>
            </a:xfrm>
            <a:prstGeom prst="rect">
              <a:avLst/>
            </a:prstGeom>
            <a:effectLst/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A959609E-D8AA-41CF-93F0-CB914D8882A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61658" y="612191"/>
              <a:ext cx="3358227" cy="283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1125" b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BB96E1-D574-4F11-B8F7-0FAB26DFBC99}"/>
                </a:ext>
              </a:extLst>
            </p:cNvPr>
            <p:cNvSpPr txBox="1"/>
            <p:nvPr userDrawn="1"/>
          </p:nvSpPr>
          <p:spPr bwMode="auto">
            <a:xfrm>
              <a:off x="564645" y="6874420"/>
              <a:ext cx="1085970" cy="2650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15" b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www.nasa.gov</a:t>
              </a:r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C1F22A-849E-4CE2-B310-5DE91EED182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37757" y="1696576"/>
            <a:ext cx="10408714" cy="1041797"/>
          </a:xfrm>
        </p:spPr>
        <p:txBody>
          <a:bodyPr>
            <a:noAutofit/>
          </a:bodyPr>
          <a:lstStyle>
            <a:lvl1pPr marL="0" indent="0">
              <a:buNone/>
              <a:defRPr sz="375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0" indent="0">
              <a:buNone/>
              <a:defRPr sz="337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en-US" dirty="0" err="1"/>
              <a:t>SCaN</a:t>
            </a:r>
            <a:r>
              <a:rPr lang="en-US" dirty="0"/>
              <a:t> Presentation Title Here: Calibri 24pt</a:t>
            </a:r>
          </a:p>
          <a:p>
            <a:pPr lvl="1"/>
            <a:r>
              <a:rPr lang="en-US" dirty="0"/>
              <a:t>Presented by: Your Name Here</a:t>
            </a:r>
          </a:p>
          <a:p>
            <a:pPr lvl="1"/>
            <a:r>
              <a:rPr lang="en-US" dirty="0"/>
              <a:t>Your Title Here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73ED03-1E80-495E-B8D9-A36A779A19B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156407" y="4994767"/>
            <a:ext cx="2464405" cy="476701"/>
          </a:xfrm>
        </p:spPr>
        <p:txBody>
          <a:bodyPr anchor="b"/>
          <a:lstStyle>
            <a:lvl2pPr marL="0" indent="0" algn="r">
              <a:buFontTx/>
              <a:buNone/>
              <a:defRPr b="0">
                <a:solidFill>
                  <a:schemeClr val="bg1"/>
                </a:solidFill>
              </a:defRPr>
            </a:lvl2pPr>
          </a:lstStyle>
          <a:p>
            <a:pPr lvl="1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1268669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_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C7F32E2-F3C6-4F3F-BD93-9608313F868A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" b="76079"/>
          <a:stretch/>
        </p:blipFill>
        <p:spPr>
          <a:xfrm>
            <a:off x="-4536" y="0"/>
            <a:ext cx="12192000" cy="1625203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218138E1-084B-47E4-8F2B-603D657AABCE}"/>
              </a:ext>
            </a:extLst>
          </p:cNvPr>
          <p:cNvSpPr/>
          <p:nvPr userDrawn="1"/>
        </p:nvSpPr>
        <p:spPr>
          <a:xfrm>
            <a:off x="-4537" y="0"/>
            <a:ext cx="12192000" cy="1800225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75000"/>
                </a:srgbClr>
              </a:gs>
              <a:gs pos="21000">
                <a:schemeClr val="accent5">
                  <a:lumMod val="50000"/>
                  <a:alpha val="7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73"/>
          </a:p>
        </p:txBody>
      </p:sp>
      <p:pic>
        <p:nvPicPr>
          <p:cNvPr id="26" name="Picture 25" descr="Celestia-R1---OverlayTitleHD.png">
            <a:extLst>
              <a:ext uri="{FF2B5EF4-FFF2-40B4-BE49-F238E27FC236}">
                <a16:creationId xmlns:a16="http://schemas.microsoft.com/office/drawing/2014/main" id="{4532321A-D010-4F75-B922-ABC6432C8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15963" y="0"/>
            <a:ext cx="12403426" cy="7029041"/>
          </a:xfrm>
          <a:prstGeom prst="rect">
            <a:avLst/>
          </a:prstGeom>
        </p:spPr>
      </p:pic>
      <p:sp>
        <p:nvSpPr>
          <p:cNvPr id="24" name="Slide Number Placeholder 79">
            <a:extLst>
              <a:ext uri="{FF2B5EF4-FFF2-40B4-BE49-F238E27FC236}">
                <a16:creationId xmlns:a16="http://schemas.microsoft.com/office/drawing/2014/main" id="{556B12A3-00F0-475C-8D7D-904331D70EFB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32453" y="133042"/>
            <a:ext cx="10450286" cy="137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Title: Font is Calibri 36pt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823217" y="1933267"/>
            <a:ext cx="10259522" cy="4572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Text</a:t>
            </a:r>
          </a:p>
          <a:p>
            <a:pPr lvl="2"/>
            <a:r>
              <a:rPr lang="en-US" dirty="0"/>
              <a:t>Second level: Font is Calibri 20pt</a:t>
            </a:r>
          </a:p>
          <a:p>
            <a:pPr lvl="3"/>
            <a:r>
              <a:rPr lang="en-US" dirty="0"/>
              <a:t>Third level: Font is Calibri 18pt</a:t>
            </a:r>
          </a:p>
          <a:p>
            <a:pPr lvl="4"/>
            <a:r>
              <a:rPr lang="en-US" dirty="0"/>
              <a:t>Fourth level: Font is Calibri 16pt</a:t>
            </a:r>
          </a:p>
          <a:p>
            <a:pPr lvl="5"/>
            <a:r>
              <a:rPr lang="en-US" dirty="0"/>
              <a:t>Fifth level: Font is Calibri 14pt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1CB18602-48AD-40E0-B100-F26CE2934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53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_ 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C7F32E2-F3C6-4F3F-BD93-9608313F868A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" b="76079"/>
          <a:stretch/>
        </p:blipFill>
        <p:spPr>
          <a:xfrm>
            <a:off x="-4536" y="0"/>
            <a:ext cx="12192000" cy="1625203"/>
          </a:xfrm>
          <a:prstGeom prst="rect">
            <a:avLst/>
          </a:prstGeom>
        </p:spPr>
      </p:pic>
      <p:sp>
        <p:nvSpPr>
          <p:cNvPr id="25" name="Прямоугольник 6">
            <a:extLst>
              <a:ext uri="{FF2B5EF4-FFF2-40B4-BE49-F238E27FC236}">
                <a16:creationId xmlns:a16="http://schemas.microsoft.com/office/drawing/2014/main" id="{218138E1-084B-47E4-8F2B-603D657AABCE}"/>
              </a:ext>
            </a:extLst>
          </p:cNvPr>
          <p:cNvSpPr/>
          <p:nvPr userDrawn="1"/>
        </p:nvSpPr>
        <p:spPr>
          <a:xfrm>
            <a:off x="-4537" y="0"/>
            <a:ext cx="12192000" cy="1800225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75000"/>
                </a:srgbClr>
              </a:gs>
              <a:gs pos="21000">
                <a:schemeClr val="accent5">
                  <a:lumMod val="50000"/>
                  <a:alpha val="7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73"/>
          </a:p>
        </p:txBody>
      </p:sp>
      <p:pic>
        <p:nvPicPr>
          <p:cNvPr id="26" name="Picture 25" descr="Celestia-R1---OverlayTitleHD.png">
            <a:extLst>
              <a:ext uri="{FF2B5EF4-FFF2-40B4-BE49-F238E27FC236}">
                <a16:creationId xmlns:a16="http://schemas.microsoft.com/office/drawing/2014/main" id="{4532321A-D010-4F75-B922-ABC6432C85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10250" y="133042"/>
            <a:ext cx="12403426" cy="7029041"/>
          </a:xfrm>
          <a:prstGeom prst="rect">
            <a:avLst/>
          </a:prstGeom>
        </p:spPr>
      </p:pic>
      <p:sp>
        <p:nvSpPr>
          <p:cNvPr id="13" name="Прямоугольник 25">
            <a:extLst>
              <a:ext uri="{FF2B5EF4-FFF2-40B4-BE49-F238E27FC236}">
                <a16:creationId xmlns:a16="http://schemas.microsoft.com/office/drawing/2014/main" id="{981541EB-8784-47B5-B5E3-21E67A158C3B}"/>
              </a:ext>
            </a:extLst>
          </p:cNvPr>
          <p:cNvSpPr/>
          <p:nvPr userDrawn="1"/>
        </p:nvSpPr>
        <p:spPr>
          <a:xfrm>
            <a:off x="500463" y="2536747"/>
            <a:ext cx="263981" cy="258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378" spc="295" dirty="0">
                <a:solidFill>
                  <a:srgbClr val="FFFFFF"/>
                </a:solidFill>
                <a:latin typeface="Raleway Light" panose="020B0403030101060003" pitchFamily="34" charset="-52"/>
              </a:rPr>
              <a:t>1</a:t>
            </a:r>
            <a:endParaRPr lang="ru-RU" sz="1378" dirty="0">
              <a:latin typeface="Raleway Light" panose="020B0403030101060003" pitchFamily="34" charset="-52"/>
            </a:endParaRPr>
          </a:p>
        </p:txBody>
      </p:sp>
      <p:sp>
        <p:nvSpPr>
          <p:cNvPr id="14" name="Прямоугольник 26">
            <a:extLst>
              <a:ext uri="{FF2B5EF4-FFF2-40B4-BE49-F238E27FC236}">
                <a16:creationId xmlns:a16="http://schemas.microsoft.com/office/drawing/2014/main" id="{66DE82B3-32FA-4178-BF49-425D75AB400F}"/>
              </a:ext>
            </a:extLst>
          </p:cNvPr>
          <p:cNvSpPr/>
          <p:nvPr userDrawn="1"/>
        </p:nvSpPr>
        <p:spPr>
          <a:xfrm>
            <a:off x="4401036" y="2536747"/>
            <a:ext cx="263981" cy="258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378" spc="295" dirty="0">
                <a:solidFill>
                  <a:srgbClr val="FFFFFF"/>
                </a:solidFill>
                <a:latin typeface="Raleway Light" panose="020B0403030101060003" pitchFamily="34" charset="-52"/>
              </a:rPr>
              <a:t>2</a:t>
            </a:r>
            <a:endParaRPr lang="ru-RU" sz="1378" dirty="0">
              <a:latin typeface="Raleway Light" panose="020B0403030101060003" pitchFamily="34" charset="-52"/>
            </a:endParaRPr>
          </a:p>
        </p:txBody>
      </p:sp>
      <p:sp>
        <p:nvSpPr>
          <p:cNvPr id="15" name="Прямоугольник 27">
            <a:extLst>
              <a:ext uri="{FF2B5EF4-FFF2-40B4-BE49-F238E27FC236}">
                <a16:creationId xmlns:a16="http://schemas.microsoft.com/office/drawing/2014/main" id="{1382DDB0-F2BD-4625-BD4F-BBD1FB0FD2B4}"/>
              </a:ext>
            </a:extLst>
          </p:cNvPr>
          <p:cNvSpPr/>
          <p:nvPr userDrawn="1"/>
        </p:nvSpPr>
        <p:spPr>
          <a:xfrm>
            <a:off x="8289479" y="2536747"/>
            <a:ext cx="263981" cy="2588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378" spc="295" dirty="0">
                <a:solidFill>
                  <a:srgbClr val="FFFFFF"/>
                </a:solidFill>
                <a:latin typeface="Raleway Light" panose="020B0403030101060003" pitchFamily="34" charset="-52"/>
              </a:rPr>
              <a:t>3</a:t>
            </a:r>
            <a:endParaRPr lang="ru-RU" sz="1378" dirty="0">
              <a:latin typeface="Raleway Light" panose="020B0403030101060003" pitchFamily="34" charset="-52"/>
            </a:endParaRP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 hasCustomPrompt="1"/>
          </p:nvPr>
        </p:nvSpPr>
        <p:spPr>
          <a:xfrm>
            <a:off x="873051" y="2467097"/>
            <a:ext cx="3381451" cy="31321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17289" indent="-217289">
              <a:defRPr sz="1875">
                <a:solidFill>
                  <a:schemeClr val="tx1"/>
                </a:solidFill>
                <a:effectLst/>
              </a:defRPr>
            </a:lvl3pPr>
          </a:lstStyle>
          <a:p>
            <a:pPr lvl="0"/>
            <a:r>
              <a:rPr lang="en-US" dirty="0"/>
              <a:t>Action Caption Text Here</a:t>
            </a:r>
          </a:p>
          <a:p>
            <a:pPr lvl="2"/>
            <a:r>
              <a:rPr lang="en-US" dirty="0"/>
              <a:t>Click here to add second tier body text and content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sz="quarter" idx="4" hasCustomPrompt="1"/>
          </p:nvPr>
        </p:nvSpPr>
        <p:spPr>
          <a:xfrm>
            <a:off x="4794263" y="2467097"/>
            <a:ext cx="3381451" cy="31321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66403" indent="-212825">
              <a:defRPr sz="1875">
                <a:solidFill>
                  <a:schemeClr val="tx1"/>
                </a:solidFill>
                <a:effectLst/>
              </a:defRPr>
            </a:lvl3pPr>
          </a:lstStyle>
          <a:p>
            <a:pPr lvl="0"/>
            <a:r>
              <a:rPr lang="en-US" dirty="0"/>
              <a:t>Action Caption Text Here</a:t>
            </a:r>
          </a:p>
          <a:p>
            <a:pPr lvl="2"/>
            <a:r>
              <a:rPr lang="en-US" dirty="0"/>
              <a:t>Click here to add second tier body text and content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D7EAFDA0-F1BC-4B35-BEB5-79C2D63E0918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8688915" y="2467097"/>
            <a:ext cx="3381451" cy="31321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266403" indent="-212825">
              <a:defRPr sz="1875">
                <a:solidFill>
                  <a:schemeClr val="tx1"/>
                </a:solidFill>
                <a:effectLst/>
              </a:defRPr>
            </a:lvl3pPr>
          </a:lstStyle>
          <a:p>
            <a:pPr lvl="0"/>
            <a:r>
              <a:rPr lang="en-US" dirty="0"/>
              <a:t>Action Caption Text Here</a:t>
            </a:r>
          </a:p>
          <a:p>
            <a:pPr lvl="2"/>
            <a:r>
              <a:rPr lang="en-US" dirty="0"/>
              <a:t>Click here to add second tier body text and content</a:t>
            </a:r>
          </a:p>
        </p:txBody>
      </p:sp>
      <p:sp>
        <p:nvSpPr>
          <p:cNvPr id="24" name="Slide Number Placeholder 79">
            <a:extLst>
              <a:ext uri="{FF2B5EF4-FFF2-40B4-BE49-F238E27FC236}">
                <a16:creationId xmlns:a16="http://schemas.microsoft.com/office/drawing/2014/main" id="{556B12A3-00F0-475C-8D7D-904331D70EFB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125" smtClean="0">
                <a:solidFill>
                  <a:schemeClr val="bg2">
                    <a:lumMod val="75000"/>
                  </a:schemeClr>
                </a:solidFill>
              </a:rPr>
              <a:pPr algn="r"/>
              <a:t>‹#›</a:t>
            </a:fld>
            <a:endParaRPr lang="en-US" sz="1125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32453" y="133042"/>
            <a:ext cx="10450286" cy="1371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Title: Font is Calibri 36pt </a:t>
            </a:r>
          </a:p>
        </p:txBody>
      </p:sp>
    </p:spTree>
    <p:extLst>
      <p:ext uri="{BB962C8B-B14F-4D97-AF65-F5344CB8AC3E}">
        <p14:creationId xmlns:p14="http://schemas.microsoft.com/office/powerpoint/2010/main" val="2542418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BB6E1-81F3-489A-A151-BD7E61879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29797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036" y="332343"/>
            <a:ext cx="10826369" cy="10376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ACF1167-CB1C-4811-9DB8-B54EF5F0F696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96037" y="1472305"/>
            <a:ext cx="10826368" cy="4572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Caption Titles: Font is Calibri 24pt</a:t>
            </a:r>
          </a:p>
          <a:p>
            <a:pPr lvl="2"/>
            <a:r>
              <a:rPr lang="en-US" dirty="0"/>
              <a:t>Second level: Font is Calibri 20pt</a:t>
            </a:r>
          </a:p>
          <a:p>
            <a:pPr lvl="3"/>
            <a:r>
              <a:rPr lang="en-US" dirty="0"/>
              <a:t>Third level: Font is Calibri 18pt</a:t>
            </a:r>
          </a:p>
          <a:p>
            <a:pPr lvl="4"/>
            <a:r>
              <a:rPr lang="en-US" dirty="0"/>
              <a:t>Fourth level: Font is Calibri 16pt</a:t>
            </a:r>
          </a:p>
          <a:p>
            <a:pPr lvl="5"/>
            <a:r>
              <a:rPr lang="en-US" dirty="0"/>
              <a:t>Fifth level: Font is Calibri 14pt</a:t>
            </a:r>
          </a:p>
        </p:txBody>
      </p:sp>
    </p:spTree>
    <p:extLst>
      <p:ext uri="{BB962C8B-B14F-4D97-AF65-F5344CB8AC3E}">
        <p14:creationId xmlns:p14="http://schemas.microsoft.com/office/powerpoint/2010/main" val="3872699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F8956-66A0-4DDE-BA4D-5A5AE3304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43" y="0"/>
            <a:ext cx="6712857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8B8D4-BA6E-4E0F-9155-75E903FDF8F7}"/>
              </a:ext>
            </a:extLst>
          </p:cNvPr>
          <p:cNvSpPr/>
          <p:nvPr userDrawn="1"/>
        </p:nvSpPr>
        <p:spPr>
          <a:xfrm flipH="1">
            <a:off x="0" y="-19351"/>
            <a:ext cx="12192000" cy="687735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7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DFC9-2FBC-4A0C-915A-C517332315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6036" y="332343"/>
            <a:ext cx="10795990" cy="10376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Title: Font is Calibri 36pt</a:t>
            </a:r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B94DDB41-69C6-46EB-B5D3-2495638A87F1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596037" y="1472305"/>
            <a:ext cx="10795989" cy="4572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Caption Titles: Font is Calibri 24pt</a:t>
            </a:r>
          </a:p>
          <a:p>
            <a:pPr lvl="2"/>
            <a:r>
              <a:rPr lang="en-US" dirty="0"/>
              <a:t>Second level: Font is Calibri 20pt</a:t>
            </a:r>
          </a:p>
          <a:p>
            <a:pPr lvl="3"/>
            <a:r>
              <a:rPr lang="en-US" dirty="0"/>
              <a:t>Third level: Font is Calibri 18pt</a:t>
            </a:r>
          </a:p>
          <a:p>
            <a:pPr lvl="4"/>
            <a:r>
              <a:rPr lang="en-US" dirty="0"/>
              <a:t>Fourth level: Font is Calibri 16pt</a:t>
            </a:r>
          </a:p>
          <a:p>
            <a:pPr lvl="5"/>
            <a:r>
              <a:rPr lang="en-US" dirty="0"/>
              <a:t>Fifth level: Font is Calibri 14pt</a:t>
            </a:r>
          </a:p>
        </p:txBody>
      </p:sp>
    </p:spTree>
    <p:extLst>
      <p:ext uri="{BB962C8B-B14F-4D97-AF65-F5344CB8AC3E}">
        <p14:creationId xmlns:p14="http://schemas.microsoft.com/office/powerpoint/2010/main" val="350764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4A2CEF-37C4-6045-BA73-4BFC0C782F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208"/>
            <a:ext cx="12196160" cy="6867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104D5-3BA7-244E-997C-5DA1973C2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7420" y="987973"/>
            <a:ext cx="6505903" cy="735724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9102E-ECDB-7C41-A351-271EB7DB1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7419" y="1796848"/>
            <a:ext cx="6505903" cy="59951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64B72-3736-8C4A-8AF4-D926C547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E14C-5C57-8D40-8564-C1CBCEB2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604F-AB28-C445-AE22-B913E4FF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8874DD-22D1-2947-9D2B-9A15A84A97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43700"/>
            <a:ext cx="12192000" cy="228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EF38ED-B5F9-D24D-92B6-A43ADFFA9DF2}"/>
              </a:ext>
            </a:extLst>
          </p:cNvPr>
          <p:cNvSpPr txBox="1"/>
          <p:nvPr userDrawn="1"/>
        </p:nvSpPr>
        <p:spPr>
          <a:xfrm>
            <a:off x="0" y="6759466"/>
            <a:ext cx="35846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EXPLORATION AND SPACE COMMUNICATIONS PROJECTS DIVISION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FAFB0-09DF-E245-9275-45903057A1AE}"/>
              </a:ext>
            </a:extLst>
          </p:cNvPr>
          <p:cNvSpPr txBox="1"/>
          <p:nvPr userDrawn="1"/>
        </p:nvSpPr>
        <p:spPr>
          <a:xfrm>
            <a:off x="9950681" y="6759466"/>
            <a:ext cx="22413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105234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CFED6-58AB-4F36-B000-92E71E0AD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54" y="0"/>
            <a:ext cx="6985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3FDDE5-31B8-4837-89DA-38AEF4DE300E}"/>
              </a:ext>
            </a:extLst>
          </p:cNvPr>
          <p:cNvSpPr/>
          <p:nvPr userDrawn="1"/>
        </p:nvSpPr>
        <p:spPr>
          <a:xfrm flipH="1" flipV="1">
            <a:off x="0" y="0"/>
            <a:ext cx="12192000" cy="6864320"/>
          </a:xfrm>
          <a:prstGeom prst="rect">
            <a:avLst/>
          </a:prstGeom>
          <a:gradFill>
            <a:gsLst>
              <a:gs pos="90000">
                <a:srgbClr val="D6E6F5">
                  <a:alpha val="46000"/>
                </a:srgbClr>
              </a:gs>
              <a:gs pos="67000">
                <a:srgbClr val="EBF3FA"/>
              </a:gs>
              <a:gs pos="29000">
                <a:schemeClr val="bg1"/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71" dirty="0"/>
          </a:p>
        </p:txBody>
      </p:sp>
      <p:pic>
        <p:nvPicPr>
          <p:cNvPr id="11" name="Picture 10" descr="Celestia-R1---OverlayTitleHD.png">
            <a:extLst>
              <a:ext uri="{FF2B5EF4-FFF2-40B4-BE49-F238E27FC236}">
                <a16:creationId xmlns:a16="http://schemas.microsoft.com/office/drawing/2014/main" id="{4137826C-5138-401C-A577-D1B081BAF1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93522" y="-6320"/>
            <a:ext cx="1238552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3F13E3-136A-4416-B3F8-FAB2972B48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6037" y="332343"/>
            <a:ext cx="10714083" cy="1037648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sz="3375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8C2481-4E1C-424F-BBAD-9C20D86429B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96038" y="1472919"/>
            <a:ext cx="5257446" cy="45809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Double Column Text Box Layout: 24pt</a:t>
            </a:r>
          </a:p>
          <a:p>
            <a:pPr lvl="1"/>
            <a:r>
              <a:rPr lang="en-US" dirty="0"/>
              <a:t>Second level: 20pt</a:t>
            </a:r>
          </a:p>
          <a:p>
            <a:pPr lvl="2"/>
            <a:r>
              <a:rPr lang="en-US" dirty="0"/>
              <a:t>Third level: 18pt</a:t>
            </a:r>
          </a:p>
          <a:p>
            <a:pPr lvl="3"/>
            <a:r>
              <a:rPr lang="en-US" dirty="0"/>
              <a:t>Fourth level: 16pt</a:t>
            </a:r>
          </a:p>
          <a:p>
            <a:pPr lvl="4"/>
            <a:r>
              <a:rPr lang="en-US" dirty="0"/>
              <a:t>Fifth level: 16pt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4432016-332D-4DD1-8360-F400F2CB65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52674" y="1478344"/>
            <a:ext cx="5257446" cy="45809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Double Column Text Box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4E5B379C-9EB2-4A4B-9684-E6A33FD65789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95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aN 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EEA20-B359-4CD3-B653-C94838B8B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A90DE5-FFC0-4B2E-BD1D-090A8394B922}"/>
              </a:ext>
            </a:extLst>
          </p:cNvPr>
          <p:cNvSpPr/>
          <p:nvPr userDrawn="1"/>
        </p:nvSpPr>
        <p:spPr>
          <a:xfrm flipH="1">
            <a:off x="5580" y="0"/>
            <a:ext cx="12192000" cy="6868991"/>
          </a:xfrm>
          <a:prstGeom prst="rect">
            <a:avLst/>
          </a:prstGeom>
          <a:gradFill>
            <a:gsLst>
              <a:gs pos="94000">
                <a:srgbClr val="D6E6F5">
                  <a:alpha val="55000"/>
                </a:srgbClr>
              </a:gs>
              <a:gs pos="64000">
                <a:srgbClr val="EBF3FA"/>
              </a:gs>
              <a:gs pos="39000">
                <a:schemeClr val="bg1"/>
              </a:gs>
            </a:gsLst>
            <a:lin ang="11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7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9975EF-C31F-4DD2-BC6D-6A0BA761C21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6037" y="332343"/>
            <a:ext cx="10846621" cy="1037648"/>
          </a:xfrm>
        </p:spPr>
        <p:txBody>
          <a:bodyPr/>
          <a:lstStyle>
            <a:lvl1pPr>
              <a:defRPr/>
            </a:lvl1pPr>
          </a:lstStyle>
          <a:p>
            <a:r>
              <a:rPr kumimoji="0" lang="en-US" sz="3375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Click to Edit Master Title: Font is Calibri 36pt</a:t>
            </a:r>
            <a:endParaRPr lang="en-US" dirty="0"/>
          </a:p>
        </p:txBody>
      </p:sp>
      <p:sp>
        <p:nvSpPr>
          <p:cNvPr id="8" name="Slide Number Placeholder 79">
            <a:extLst>
              <a:ext uri="{FF2B5EF4-FFF2-40B4-BE49-F238E27FC236}">
                <a16:creationId xmlns:a16="http://schemas.microsoft.com/office/drawing/2014/main" id="{DAC83FFA-EA50-4345-9D3E-5E3AB8B13343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96037" y="1472305"/>
            <a:ext cx="10846620" cy="4572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Caption Titles: Font is Calibri 24pt</a:t>
            </a:r>
          </a:p>
          <a:p>
            <a:pPr lvl="2"/>
            <a:r>
              <a:rPr lang="en-US" dirty="0"/>
              <a:t>Second level: Font is Calibri 20pt</a:t>
            </a:r>
          </a:p>
          <a:p>
            <a:pPr lvl="3"/>
            <a:r>
              <a:rPr lang="en-US" dirty="0"/>
              <a:t>Third level: Font is Calibri 18pt</a:t>
            </a:r>
          </a:p>
          <a:p>
            <a:pPr lvl="4"/>
            <a:r>
              <a:rPr lang="en-US" dirty="0"/>
              <a:t>Fourth level: Font is Calibri 16pt</a:t>
            </a:r>
          </a:p>
          <a:p>
            <a:pPr lvl="5"/>
            <a:r>
              <a:rPr lang="en-US" dirty="0"/>
              <a:t>Fifth level: Font is Calibri 14pt</a:t>
            </a:r>
          </a:p>
        </p:txBody>
      </p:sp>
    </p:spTree>
    <p:extLst>
      <p:ext uri="{BB962C8B-B14F-4D97-AF65-F5344CB8AC3E}">
        <p14:creationId xmlns:p14="http://schemas.microsoft.com/office/powerpoint/2010/main" val="3850814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aN_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9B8FA-1486-495C-AD99-1E9EBCEF8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A95CFF44-A5F7-4203-8DAE-A2A1BB139389}"/>
              </a:ext>
            </a:extLst>
          </p:cNvPr>
          <p:cNvSpPr/>
          <p:nvPr userDrawn="1"/>
        </p:nvSpPr>
        <p:spPr>
          <a:xfrm flipV="1">
            <a:off x="6212" y="0"/>
            <a:ext cx="12192000" cy="6858000"/>
          </a:xfrm>
          <a:prstGeom prst="rect">
            <a:avLst/>
          </a:prstGeom>
          <a:gradFill flip="none" rotWithShape="1">
            <a:gsLst>
              <a:gs pos="84000">
                <a:srgbClr val="909CB2">
                  <a:alpha val="51000"/>
                </a:srgbClr>
              </a:gs>
              <a:gs pos="12000">
                <a:schemeClr val="tx2">
                  <a:lumMod val="60000"/>
                  <a:lumOff val="40000"/>
                  <a:alpha val="10000"/>
                </a:schemeClr>
              </a:gs>
              <a:gs pos="49000">
                <a:schemeClr val="bg1">
                  <a:alpha val="78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73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83E8D-AC9B-4BCC-94AF-4B83F6F8B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668" y="422671"/>
            <a:ext cx="1050478" cy="85983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44412" y="2104159"/>
            <a:ext cx="10515600" cy="1601165"/>
          </a:xfrm>
        </p:spPr>
        <p:txBody>
          <a:bodyPr anchor="b">
            <a:normAutofit/>
          </a:bodyPr>
          <a:lstStyle>
            <a:lvl1pPr algn="ctr">
              <a:defRPr sz="3375"/>
            </a:lvl1pPr>
          </a:lstStyle>
          <a:p>
            <a:r>
              <a:rPr lang="en-US" dirty="0"/>
              <a:t>Click to Edit Master Divider Page Title: Font is Calibri 36pt</a:t>
            </a:r>
          </a:p>
        </p:txBody>
      </p:sp>
      <p:sp>
        <p:nvSpPr>
          <p:cNvPr id="13" name="Slide Number Placeholder 79">
            <a:extLst>
              <a:ext uri="{FF2B5EF4-FFF2-40B4-BE49-F238E27FC236}">
                <a16:creationId xmlns:a16="http://schemas.microsoft.com/office/drawing/2014/main" id="{D2F3190F-6672-42C3-BCBF-31079B7F520D}"/>
              </a:ext>
            </a:extLst>
          </p:cNvPr>
          <p:cNvSpPr txBox="1">
            <a:spLocks/>
          </p:cNvSpPr>
          <p:nvPr userDrawn="1"/>
        </p:nvSpPr>
        <p:spPr>
          <a:xfrm>
            <a:off x="9352643" y="6332237"/>
            <a:ext cx="2742595" cy="36462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280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560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8410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1213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401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6819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9622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2426" algn="l" defTabSz="965606" rtl="0" eaLnBrk="1" latinLnBrk="0" hangingPunct="1">
              <a:defRPr sz="19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FF71948-E2E2-6041-95DB-4C03EE5F2F12}" type="slidenum">
              <a:rPr lang="en-US" sz="1313" smtClean="0">
                <a:solidFill>
                  <a:schemeClr val="bg1"/>
                </a:solidFill>
              </a:rPr>
              <a:pPr algn="r"/>
              <a:t>‹#›</a:t>
            </a:fld>
            <a:endParaRPr lang="en-US" sz="1313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5A4DB0-12C5-4057-9EF9-6B03CC65DE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2" y="278008"/>
            <a:ext cx="1704243" cy="112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60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214BC-5D44-E747-9DEB-DDF2A1A79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898F4-21F6-B041-B8DB-8C27B7F46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26"/>
            </a:lvl1pPr>
            <a:lvl2pPr marL="443024" indent="0" algn="ctr">
              <a:buNone/>
              <a:defRPr sz="1938"/>
            </a:lvl2pPr>
            <a:lvl3pPr marL="886049" indent="0" algn="ctr">
              <a:buNone/>
              <a:defRPr sz="1745"/>
            </a:lvl3pPr>
            <a:lvl4pPr marL="1329072" indent="0" algn="ctr">
              <a:buNone/>
              <a:defRPr sz="1551"/>
            </a:lvl4pPr>
            <a:lvl5pPr marL="1772096" indent="0" algn="ctr">
              <a:buNone/>
              <a:defRPr sz="1551"/>
            </a:lvl5pPr>
            <a:lvl6pPr marL="2215120" indent="0" algn="ctr">
              <a:buNone/>
              <a:defRPr sz="1551"/>
            </a:lvl6pPr>
            <a:lvl7pPr marL="2658145" indent="0" algn="ctr">
              <a:buNone/>
              <a:defRPr sz="1551"/>
            </a:lvl7pPr>
            <a:lvl8pPr marL="3101169" indent="0" algn="ctr">
              <a:buNone/>
              <a:defRPr sz="1551"/>
            </a:lvl8pPr>
            <a:lvl9pPr marL="3544193" indent="0" algn="ctr">
              <a:buNone/>
              <a:defRPr sz="155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B7E5-5C95-A54D-B6FE-E0FBCC57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246EA-4877-FA4B-8786-379D7E3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D93D-48CB-EA4D-A7FD-76B73CD3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0FF5D-343B-2C4C-A341-6FED1F694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78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4A2CEF-37C4-6045-BA73-4BFC0C782F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208"/>
            <a:ext cx="12196160" cy="6867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104D5-3BA7-244E-997C-5DA1973C2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7420" y="987973"/>
            <a:ext cx="6505903" cy="735724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9102E-ECDB-7C41-A351-271EB7DB1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7419" y="1796848"/>
            <a:ext cx="6505903" cy="59951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64B72-3736-8C4A-8AF4-D926C547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E14C-5C57-8D40-8564-C1CBCEB2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604F-AB28-C445-AE22-B913E4FF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8874DD-22D1-2947-9D2B-9A15A84A97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43700"/>
            <a:ext cx="12192000" cy="228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EF38ED-B5F9-D24D-92B6-A43ADFFA9DF2}"/>
              </a:ext>
            </a:extLst>
          </p:cNvPr>
          <p:cNvSpPr txBox="1"/>
          <p:nvPr userDrawn="1"/>
        </p:nvSpPr>
        <p:spPr>
          <a:xfrm>
            <a:off x="0" y="6759466"/>
            <a:ext cx="35846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EXPLORATION AND SPACE COMMUNICATIONS PROJECTS DIVISION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FAFB0-09DF-E245-9275-45903057A1AE}"/>
              </a:ext>
            </a:extLst>
          </p:cNvPr>
          <p:cNvSpPr txBox="1"/>
          <p:nvPr userDrawn="1"/>
        </p:nvSpPr>
        <p:spPr>
          <a:xfrm>
            <a:off x="9950681" y="6759466"/>
            <a:ext cx="22413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4116770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D29E-205A-8346-A10A-92E5264D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E6473-E78B-CF4B-B1C3-D9EF85E83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E37E9-1750-1945-9F01-7464AE73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A389B-17ED-4948-A26A-73AEC1B0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298D3-C50A-3E44-A933-7BE8C602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57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59A31-1D68-2E49-BF73-BDFF32D6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EBBAC-374A-C941-B610-8C95651E8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BF62F-3A36-E548-A0C3-C86B8EF8E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AF03D-BCF6-A245-B4CE-D7480DF7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F6F4D-5F4D-0549-B764-1676AADE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44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4785-CA1E-D84A-A2AB-22E90847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1CEF0-804E-4149-8BBD-985D7C84DC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166" y="1061545"/>
            <a:ext cx="5851634" cy="511541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C499E-364C-5640-B39D-A1BA519D0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61545"/>
            <a:ext cx="5841124" cy="511541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EBC1C-97B8-4446-9ABD-33572671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E46B7-0053-B84E-8AF3-CB814FF4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BCC59-B7DE-354E-85CC-F31F86CB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31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77680-E13C-3047-9E07-C6C2A74E0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66" y="73572"/>
            <a:ext cx="11187222" cy="74623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C97DE-3C74-8E40-8CBF-52C2F684E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166" y="1113605"/>
            <a:ext cx="582940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4E1D6-0324-AE49-BEE7-F626F8AFB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166" y="2070538"/>
            <a:ext cx="5829409" cy="4119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E3392-8E81-D746-AAA9-0E11518D5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13605"/>
            <a:ext cx="58411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13621-3A8C-A84F-B2D7-CDC94A0FB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0538"/>
            <a:ext cx="5841124" cy="41191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807033-23B3-544A-9DC1-C21660C0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269A93-4667-A34C-8BA0-C84C608C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7F073D-79B8-1643-9354-0E96ABFE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24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3D37-EBAE-8249-B1C2-FEC90153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DE6B56-90D2-8246-9D4C-7DFE52384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5107E-02B3-E34E-8BF5-38D0C41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799C2-710E-784A-8BE2-9A7B4E92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2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79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166E1E-460C-314C-BE07-247BFFCB6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925E0-689A-8D4D-9B15-7DFA6EA4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5B721-63D8-3643-A167-CA2A0A046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61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4AA0-30F3-DD43-BA6C-C256533E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BE228-8971-F14F-99F8-F2DE8E88F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C75B5-2781-7549-9B90-78FCD4B6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44920-E21B-BF42-9C7D-D79B9DE9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B6709-1119-2F46-A8FF-193392616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8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2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1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4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0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54000">
              <a:srgbClr val="000F2E"/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961"/>
            <a:ext cx="12191999" cy="698369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E450C6-DC51-5845-BA5C-8FA5BB29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669" y="-17569"/>
            <a:ext cx="9631067" cy="126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3E4F7-C978-BC44-9363-863190EE1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729" y="1402474"/>
            <a:ext cx="11618300" cy="513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489" y="164849"/>
            <a:ext cx="1101539" cy="936309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347729" y="209858"/>
            <a:ext cx="980941" cy="846290"/>
            <a:chOff x="347729" y="165538"/>
            <a:chExt cx="980941" cy="846290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29" y="165538"/>
              <a:ext cx="980941" cy="84629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29" y="165538"/>
              <a:ext cx="980941" cy="846290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9276810" y="66647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DB7EB85-9CBC-48C5-A78A-0C15D15BA2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4038599" y="66647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NASA Goddard Space Flight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1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0" r:id="rId2"/>
    <p:sldLayoutId id="2147483713" r:id="rId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NASA Goddard Space Flight Center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8D3EA-28F1-481A-BE32-212397E8B2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489" y="79389"/>
            <a:ext cx="1101539" cy="936309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347729" y="124398"/>
            <a:ext cx="980941" cy="846290"/>
            <a:chOff x="347729" y="165538"/>
            <a:chExt cx="980941" cy="846290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29" y="165538"/>
              <a:ext cx="980941" cy="8462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29" y="165538"/>
              <a:ext cx="980941" cy="8462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66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6037" y="332343"/>
            <a:ext cx="8913537" cy="1037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Title: Font is Calibri 36pt</a:t>
            </a:r>
            <a:br>
              <a:rPr lang="en-US"/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37" y="1472305"/>
            <a:ext cx="8913537" cy="4572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Caption Titles: Font is Calibri 24pt</a:t>
            </a:r>
          </a:p>
          <a:p>
            <a:pPr lvl="1"/>
            <a:r>
              <a:rPr lang="en-US"/>
              <a:t>Second level: Font is Calibri 20pt</a:t>
            </a:r>
          </a:p>
          <a:p>
            <a:pPr lvl="2"/>
            <a:r>
              <a:rPr lang="en-US"/>
              <a:t>Third level: Font is Calibri 18pt</a:t>
            </a:r>
          </a:p>
          <a:p>
            <a:pPr lvl="3"/>
            <a:r>
              <a:rPr lang="en-US"/>
              <a:t>Fourth level: Font is Calibri 16pt</a:t>
            </a:r>
          </a:p>
          <a:p>
            <a:pPr lvl="4"/>
            <a:r>
              <a:rPr lang="en-US"/>
              <a:t>Fifth level: Font is Calibri 16pt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1942" y="6356350"/>
            <a:ext cx="682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CB18602-48AD-40E0-B100-F26CE2934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8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12" r:id="rId9"/>
  </p:sldLayoutIdLst>
  <p:hf sldNum="0" hdr="0" ftr="0" dt="0"/>
  <p:txStyles>
    <p:titleStyle>
      <a:lvl1pPr algn="l" defTabSz="900113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00113" rtl="0" eaLnBrk="1" latinLnBrk="0" hangingPunct="1">
        <a:lnSpc>
          <a:spcPct val="90000"/>
        </a:lnSpc>
        <a:spcBef>
          <a:spcPts val="984"/>
        </a:spcBef>
        <a:buFontTx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21469" indent="-321469" algn="l" defTabSz="900113" rtl="0" eaLnBrk="1" latinLnBrk="0" hangingPunct="1">
        <a:lnSpc>
          <a:spcPct val="90000"/>
        </a:lnSpc>
        <a:spcBef>
          <a:spcPts val="492"/>
        </a:spcBef>
        <a:buSzPct val="110000"/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534293" indent="-321469" algn="l" defTabSz="900113" rtl="0" eaLnBrk="1" latinLnBrk="0" hangingPunct="1">
        <a:lnSpc>
          <a:spcPct val="90000"/>
        </a:lnSpc>
        <a:spcBef>
          <a:spcPts val="492"/>
        </a:spcBef>
        <a:buSzPct val="110000"/>
        <a:buFont typeface="Calibri" panose="020F0502020204030204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699492" indent="-267891" algn="l" defTabSz="900113" rtl="0" eaLnBrk="1" latinLnBrk="0" hangingPunct="1">
        <a:lnSpc>
          <a:spcPct val="90000"/>
        </a:lnSpc>
        <a:spcBef>
          <a:spcPts val="492"/>
        </a:spcBef>
        <a:buSzPct val="100000"/>
        <a:buFont typeface="Courier New" panose="02070309020205020404" pitchFamily="49" charset="0"/>
        <a:buChar char="o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912316" indent="-267891" algn="l" defTabSz="900113" rtl="0" eaLnBrk="1" latinLnBrk="0" hangingPunct="1">
        <a:lnSpc>
          <a:spcPct val="90000"/>
        </a:lnSpc>
        <a:spcBef>
          <a:spcPts val="492"/>
        </a:spcBef>
        <a:buSzPct val="100000"/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475309" indent="-225028" algn="l" defTabSz="90011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5366" indent="-225028" algn="l" defTabSz="90011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5422" indent="-225028" algn="l" defTabSz="90011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5478" indent="-225028" algn="l" defTabSz="90011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50056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50169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800225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50281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700338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50394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600450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04">
          <p15:clr>
            <a:srgbClr val="F26B43"/>
          </p15:clr>
        </p15:guide>
        <p15:guide id="2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936">
          <p15:clr>
            <a:srgbClr val="F26B43"/>
          </p15:clr>
        </p15:guide>
        <p15:guide id="5" pos="462">
          <p15:clr>
            <a:srgbClr val="F26B43"/>
          </p15:clr>
        </p15:guide>
        <p15:guide id="6" orient="horz" pos="1045">
          <p15:clr>
            <a:srgbClr val="F26B43"/>
          </p15:clr>
        </p15:guide>
        <p15:guide id="7" orient="horz" pos="412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6037" y="332343"/>
            <a:ext cx="8913537" cy="1037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Title: Font is Calibri 36pt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37" y="1472305"/>
            <a:ext cx="8913537" cy="4572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Caption Titles: Font is Calibri 24pt</a:t>
            </a:r>
          </a:p>
          <a:p>
            <a:pPr lvl="2"/>
            <a:r>
              <a:rPr lang="en-US" dirty="0"/>
              <a:t>Second level: Font is Calibri 20pt</a:t>
            </a:r>
          </a:p>
          <a:p>
            <a:pPr lvl="3"/>
            <a:r>
              <a:rPr lang="en-US" dirty="0"/>
              <a:t>Third level: Font is Calibri 18pt</a:t>
            </a:r>
          </a:p>
          <a:p>
            <a:pPr lvl="4"/>
            <a:r>
              <a:rPr lang="en-US" dirty="0"/>
              <a:t>Fourth level: Font is Calibri 16pt</a:t>
            </a:r>
          </a:p>
          <a:p>
            <a:pPr lvl="5"/>
            <a:r>
              <a:rPr lang="en-US" dirty="0"/>
              <a:t>Fifth level: Font is Calibri 14pt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1942" y="6356350"/>
            <a:ext cx="682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1" b="1">
                <a:solidFill>
                  <a:schemeClr val="bg2">
                    <a:lumMod val="75000"/>
                  </a:schemeClr>
                </a:solidFill>
                <a:effectLst/>
              </a:defRPr>
            </a:lvl1pPr>
          </a:lstStyle>
          <a:p>
            <a:fld id="{1CB18602-48AD-40E0-B100-F26CE2934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9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hf sldNum="0" hdr="0" ftr="0" dt="0"/>
  <p:txStyles>
    <p:titleStyle>
      <a:lvl1pPr algn="l" defTabSz="900113" rtl="0" eaLnBrk="1" latinLnBrk="0" hangingPunct="1">
        <a:lnSpc>
          <a:spcPct val="90000"/>
        </a:lnSpc>
        <a:spcBef>
          <a:spcPct val="0"/>
        </a:spcBef>
        <a:buNone/>
        <a:defRPr sz="3375" b="1" kern="120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21469" indent="-321469" algn="l" defTabSz="900113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2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21469" indent="-321469" algn="l" defTabSz="900113" rtl="0" eaLnBrk="1" latinLnBrk="0" hangingPunct="1">
        <a:lnSpc>
          <a:spcPct val="90000"/>
        </a:lnSpc>
        <a:spcBef>
          <a:spcPts val="492"/>
        </a:spcBef>
        <a:buSzPct val="110000"/>
        <a:buFont typeface="Arial" panose="020B0604020202020204" pitchFamily="34" charset="0"/>
        <a:buChar char="•"/>
        <a:defRPr sz="1875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0247" indent="-272356" algn="l" defTabSz="900113" rtl="0" eaLnBrk="1" latinLnBrk="0" hangingPunct="1">
        <a:lnSpc>
          <a:spcPct val="90000"/>
        </a:lnSpc>
        <a:spcBef>
          <a:spcPts val="492"/>
        </a:spcBef>
        <a:buSzPct val="110000"/>
        <a:buFont typeface="Calibri" panose="020F0502020204030204" pitchFamily="34" charset="0"/>
        <a:buChar char="–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754559" indent="-267891" algn="l" defTabSz="900113" rtl="0" eaLnBrk="1" latinLnBrk="0" hangingPunct="1">
        <a:lnSpc>
          <a:spcPct val="90000"/>
        </a:lnSpc>
        <a:spcBef>
          <a:spcPts val="492"/>
        </a:spcBef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212825" algn="l" defTabSz="900113" rtl="0" eaLnBrk="1" latinLnBrk="0" hangingPunct="1">
        <a:lnSpc>
          <a:spcPct val="90000"/>
        </a:lnSpc>
        <a:spcBef>
          <a:spcPts val="492"/>
        </a:spcBef>
        <a:buSzPct val="10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015008" indent="-224731" algn="l" defTabSz="900113" rtl="0" eaLnBrk="1" latinLnBrk="0" hangingPunct="1">
        <a:lnSpc>
          <a:spcPct val="90000"/>
        </a:lnSpc>
        <a:spcBef>
          <a:spcPts val="492"/>
        </a:spcBef>
        <a:buFont typeface="Courier New" panose="02070309020205020404" pitchFamily="49" charset="0"/>
        <a:buChar char="o"/>
        <a:defRPr sz="1313" kern="1200">
          <a:solidFill>
            <a:schemeClr val="tx1"/>
          </a:solidFill>
          <a:latin typeface="+mn-lt"/>
          <a:ea typeface="+mn-ea"/>
          <a:cs typeface="+mn-cs"/>
        </a:defRPr>
      </a:lvl6pPr>
      <a:lvl7pPr marL="2925366" indent="-225028" algn="l" defTabSz="90011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5422" indent="-225028" algn="l" defTabSz="90011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5478" indent="-225028" algn="l" defTabSz="900113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50056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50169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800225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50281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700338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50394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600450" algn="l" defTabSz="900113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04">
          <p15:clr>
            <a:srgbClr val="F26B43"/>
          </p15:clr>
        </p15:guide>
        <p15:guide id="2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orient="horz" pos="936">
          <p15:clr>
            <a:srgbClr val="F26B43"/>
          </p15:clr>
        </p15:guide>
        <p15:guide id="5" pos="462">
          <p15:clr>
            <a:srgbClr val="F26B43"/>
          </p15:clr>
        </p15:guide>
        <p15:guide id="6" orient="horz" pos="1045">
          <p15:clr>
            <a:srgbClr val="F26B43"/>
          </p15:clr>
        </p15:guide>
        <p15:guide id="7" orient="horz" pos="412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5A115F-04DD-9349-A5F0-714083E0202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E450C6-DC51-5845-BA5C-8FA5BB29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66" y="126125"/>
            <a:ext cx="8671034" cy="704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3E4F7-C978-BC44-9363-863190EE1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166" y="1040525"/>
            <a:ext cx="11845158" cy="513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59399-371C-3545-A2CD-220BB4547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8166" y="62197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2629D-73B4-0441-ACDF-6F78EF4787BF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72C38-1F55-EA46-B8A4-7D539E661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97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D8231-D22C-9846-B752-0ABBC2D0B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124" y="621730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B38BA-CFFC-2747-8D80-2DF0EA591AF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CEA5D7-D174-9448-9A4E-33ECB56B6BA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743700"/>
            <a:ext cx="12192000" cy="22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CA2402-E519-3749-8A51-578A81C51107}"/>
              </a:ext>
            </a:extLst>
          </p:cNvPr>
          <p:cNvSpPr txBox="1"/>
          <p:nvPr userDrawn="1"/>
        </p:nvSpPr>
        <p:spPr>
          <a:xfrm>
            <a:off x="0" y="6759466"/>
            <a:ext cx="35846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EXPLORATION AND SPACE COMMUNICATIONS PROJECTS DIVISION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E78298-D62F-9D48-A1CB-AFB0E5D82FB8}"/>
              </a:ext>
            </a:extLst>
          </p:cNvPr>
          <p:cNvSpPr txBox="1"/>
          <p:nvPr userDrawn="1"/>
        </p:nvSpPr>
        <p:spPr>
          <a:xfrm>
            <a:off x="9950681" y="6759466"/>
            <a:ext cx="22413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NASA 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283064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11" Type="http://schemas.openxmlformats.org/officeDocument/2006/relationships/image" Target="../media/image45.tiff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tiff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tiff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beta.sam.gov/opp/8116f285e8d841a6a5e030c00fb7fa76/view" TargetMode="Externa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382FE-72E1-0844-8CDF-9F6D71C35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5670" y="1204248"/>
            <a:ext cx="6182903" cy="735724"/>
          </a:xfrm>
        </p:spPr>
        <p:txBody>
          <a:bodyPr>
            <a:noAutofit/>
          </a:bodyPr>
          <a:lstStyle/>
          <a:p>
            <a:r>
              <a:rPr lang="en-US" sz="2000" i="1" dirty="0"/>
              <a:t>LunaNet: NASA’s Communications and Navigation Architectural Framework for the Moon</a:t>
            </a:r>
            <a:endParaRPr lang="en-US" sz="2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2CB8A-32C1-3B43-9D47-5700B6429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0551" y="1853418"/>
            <a:ext cx="6505903" cy="3536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Dave Israel, ESC Architect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/>
              <a:t>January 25,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8524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Any Link Provides LunaNet Access – </a:t>
            </a:r>
            <a:br>
              <a:rPr lang="en-US" sz="3600" dirty="0"/>
            </a:br>
            <a:r>
              <a:rPr lang="en-US" sz="3600" dirty="0"/>
              <a:t>Store and Forward Relay</a:t>
            </a:r>
          </a:p>
        </p:txBody>
      </p:sp>
      <p:pic>
        <p:nvPicPr>
          <p:cNvPr id="6" name="Picture 2" descr="https://www.nasa.gov/sites/default/files/thumbnails/image/main_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9444" y="1542521"/>
            <a:ext cx="4950248" cy="499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57929" flipH="1">
            <a:off x="7878548" y="1586238"/>
            <a:ext cx="1120120" cy="72352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8971472" y="1949570"/>
            <a:ext cx="969449" cy="29355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2" name="Slide Number Placeholder 4"/>
          <p:cNvSpPr txBox="1">
            <a:spLocks/>
          </p:cNvSpPr>
          <p:nvPr/>
        </p:nvSpPr>
        <p:spPr>
          <a:xfrm>
            <a:off x="915554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DD3B6E-F971-454D-8E4D-A1C4058E437B}" type="slidenum">
              <a:rPr lang="en-US" smtClean="0">
                <a:latin typeface="+mj-lt"/>
              </a:rPr>
              <a:pPr/>
              <a:t>10</a:t>
            </a:fld>
            <a:endParaRPr lang="en-US" dirty="0">
              <a:latin typeface="+mj-lt"/>
            </a:endParaRPr>
          </a:p>
        </p:txBody>
      </p:sp>
      <p:sp>
        <p:nvSpPr>
          <p:cNvPr id="10" name="Content Placeholder 18"/>
          <p:cNvSpPr>
            <a:spLocks noGrp="1"/>
          </p:cNvSpPr>
          <p:nvPr>
            <p:ph idx="1"/>
          </p:nvPr>
        </p:nvSpPr>
        <p:spPr>
          <a:xfrm>
            <a:off x="301752" y="1542521"/>
            <a:ext cx="5797296" cy="5012989"/>
          </a:xfrm>
        </p:spPr>
        <p:txBody>
          <a:bodyPr>
            <a:normAutofit/>
          </a:bodyPr>
          <a:lstStyle/>
          <a:p>
            <a:r>
              <a:rPr lang="en-US" dirty="0"/>
              <a:t>Relay forwards data to the network when Earth is in view</a:t>
            </a:r>
          </a:p>
          <a:p>
            <a:r>
              <a:rPr lang="en-US" dirty="0"/>
              <a:t>Relay receives data for other lunar users not in view of Earth</a:t>
            </a:r>
          </a:p>
        </p:txBody>
      </p:sp>
    </p:spTree>
    <p:extLst>
      <p:ext uri="{BB962C8B-B14F-4D97-AF65-F5344CB8AC3E}">
        <p14:creationId xmlns:p14="http://schemas.microsoft.com/office/powerpoint/2010/main" val="971760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Networked Communication Services</a:t>
            </a:r>
          </a:p>
        </p:txBody>
      </p:sp>
      <p:sp>
        <p:nvSpPr>
          <p:cNvPr id="16" name="Oval 15"/>
          <p:cNvSpPr/>
          <p:nvPr/>
        </p:nvSpPr>
        <p:spPr>
          <a:xfrm>
            <a:off x="10533929" y="4251052"/>
            <a:ext cx="726472" cy="726472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727598" y="1591798"/>
            <a:ext cx="726472" cy="72647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988715" y="2669684"/>
            <a:ext cx="726472" cy="72647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9516298" y="2128115"/>
            <a:ext cx="685196" cy="541569"/>
          </a:xfrm>
          <a:prstGeom prst="straightConnector1">
            <a:avLst/>
          </a:prstGeom>
          <a:ln w="444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0"/>
            <a:endCxn id="18" idx="5"/>
          </p:cNvCxnSpPr>
          <p:nvPr/>
        </p:nvCxnSpPr>
        <p:spPr>
          <a:xfrm flipH="1" flipV="1">
            <a:off x="10608798" y="3289767"/>
            <a:ext cx="288367" cy="961285"/>
          </a:xfrm>
          <a:prstGeom prst="straightConnector1">
            <a:avLst/>
          </a:prstGeom>
          <a:ln w="444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9988715" y="5606901"/>
            <a:ext cx="726472" cy="72647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5" name="Straight Arrow Connector 34"/>
          <p:cNvCxnSpPr>
            <a:stCxn id="16" idx="4"/>
            <a:endCxn id="26" idx="7"/>
          </p:cNvCxnSpPr>
          <p:nvPr/>
        </p:nvCxnSpPr>
        <p:spPr>
          <a:xfrm flipH="1">
            <a:off x="10608798" y="4977524"/>
            <a:ext cx="288367" cy="735766"/>
          </a:xfrm>
          <a:prstGeom prst="straightConnector1">
            <a:avLst/>
          </a:prstGeom>
          <a:ln w="444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858896" y="2085171"/>
            <a:ext cx="1107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Link Type 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881404" y="3669716"/>
            <a:ext cx="111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Link Type 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71786" y="5212337"/>
            <a:ext cx="112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Link Type C</a:t>
            </a:r>
          </a:p>
        </p:txBody>
      </p:sp>
      <p:sp>
        <p:nvSpPr>
          <p:cNvPr id="49" name="Freeform 48"/>
          <p:cNvSpPr/>
          <p:nvPr/>
        </p:nvSpPr>
        <p:spPr>
          <a:xfrm>
            <a:off x="9101470" y="1935126"/>
            <a:ext cx="1807535" cy="4029739"/>
          </a:xfrm>
          <a:custGeom>
            <a:avLst/>
            <a:gdLst>
              <a:gd name="connsiteX0" fmla="*/ 0 w 1807535"/>
              <a:gd name="connsiteY0" fmla="*/ 0 h 4029739"/>
              <a:gd name="connsiteX1" fmla="*/ 1318437 w 1807535"/>
              <a:gd name="connsiteY1" fmla="*/ 1084521 h 4029739"/>
              <a:gd name="connsiteX2" fmla="*/ 1807535 w 1807535"/>
              <a:gd name="connsiteY2" fmla="*/ 2711302 h 4029739"/>
              <a:gd name="connsiteX3" fmla="*/ 1254642 w 1807535"/>
              <a:gd name="connsiteY3" fmla="*/ 4029739 h 402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535" h="4029739">
                <a:moveTo>
                  <a:pt x="0" y="0"/>
                </a:moveTo>
                <a:lnTo>
                  <a:pt x="1318437" y="1084521"/>
                </a:lnTo>
                <a:lnTo>
                  <a:pt x="1807535" y="2711302"/>
                </a:lnTo>
                <a:lnTo>
                  <a:pt x="1254642" y="4029739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46888" y="1517903"/>
            <a:ext cx="8688219" cy="503760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Real-time and store-and-forward services available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Data </a:t>
            </a:r>
            <a:r>
              <a:rPr lang="en-US" sz="2000" dirty="0"/>
              <a:t>services may be provided at different </a:t>
            </a:r>
            <a:r>
              <a:rPr lang="en-US" sz="2000" i="1" dirty="0"/>
              <a:t>layers</a:t>
            </a:r>
            <a:r>
              <a:rPr lang="en-US" sz="2000" dirty="0"/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Fundamental communications capabilities will be </a:t>
            </a:r>
            <a:r>
              <a:rPr lang="en-US" sz="1800" dirty="0" smtClean="0"/>
              <a:t>provided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/>
              <a:t>by DTN Bundle Protocol-based networking services.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Some portions of LunaNet may route by IP packets, but IP is not guaranteed to provide full end-to-end data delivery to all nodes in the larger network.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Some intermediate nodes may switch or forward data at the link or lower layer to enable speed or interoperability.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Interoperability between immediate neighbors with a standardized network layer allows the LunaNet architecture to be assembled through multiple infrastructure systems independent of frequency band, type of spacecraft, or provider.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The security objectives of confidentiality, integrity, and availability will be applied to all data carried across LunaNet.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A5BB-4C1F-FE41-8825-F03B9104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Position, Navigation,</a:t>
            </a:r>
            <a:r>
              <a:rPr lang="en-US" baseline="0" dirty="0" smtClean="0"/>
              <a:t> and Timing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47784-0B0A-7A4D-924F-5A440ADA51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9375" y="6356350"/>
            <a:ext cx="682625" cy="365125"/>
          </a:xfrm>
        </p:spPr>
        <p:txBody>
          <a:bodyPr/>
          <a:lstStyle/>
          <a:p>
            <a:pPr>
              <a:defRPr/>
            </a:pPr>
            <a:fld id="{D6BBC5BD-4A28-EA4C-9174-48693BF0039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947DBF-D8EC-9040-AE84-0683A580D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17" y="1448352"/>
            <a:ext cx="8488206" cy="4907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F35804-DA40-164E-95D1-197B1F1C343F}"/>
              </a:ext>
            </a:extLst>
          </p:cNvPr>
          <p:cNvSpPr txBox="1"/>
          <p:nvPr/>
        </p:nvSpPr>
        <p:spPr>
          <a:xfrm>
            <a:off x="5562918" y="6538912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Courtesy of </a:t>
            </a:r>
            <a:r>
              <a:rPr lang="en-US" sz="800" dirty="0" err="1"/>
              <a:t>SCaN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27517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A29C8F46-4DDF-504C-BFA5-92F2C7C585D9}"/>
              </a:ext>
            </a:extLst>
          </p:cNvPr>
          <p:cNvGrpSpPr/>
          <p:nvPr/>
        </p:nvGrpSpPr>
        <p:grpSpPr>
          <a:xfrm>
            <a:off x="4080655" y="658691"/>
            <a:ext cx="1197621" cy="3413726"/>
            <a:chOff x="2980017" y="1558997"/>
            <a:chExt cx="1419727" cy="3474467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56A9A466-E174-DD40-BA31-39FAE3FF0D12}"/>
                </a:ext>
              </a:extLst>
            </p:cNvPr>
            <p:cNvSpPr/>
            <p:nvPr/>
          </p:nvSpPr>
          <p:spPr>
            <a:xfrm>
              <a:off x="2980017" y="1595821"/>
              <a:ext cx="1419727" cy="3437643"/>
            </a:xfrm>
            <a:prstGeom prst="roundRect">
              <a:avLst/>
            </a:prstGeom>
            <a:solidFill>
              <a:srgbClr val="B7C9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CCA63E2-C331-C943-BAF9-895BCFBD7F7D}"/>
                </a:ext>
              </a:extLst>
            </p:cNvPr>
            <p:cNvSpPr txBox="1"/>
            <p:nvPr/>
          </p:nvSpPr>
          <p:spPr>
            <a:xfrm>
              <a:off x="3036450" y="1558997"/>
              <a:ext cx="1306868" cy="887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Optical</a:t>
              </a:r>
            </a:p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Navigation:</a:t>
              </a:r>
            </a:p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CelNav</a:t>
              </a: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, Bright</a:t>
              </a:r>
            </a:p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Body, TRN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5C289B-D392-9743-8218-47D1EAC699F2}"/>
                </a:ext>
              </a:extLst>
            </p:cNvPr>
            <p:cNvSpPr txBox="1"/>
            <p:nvPr/>
          </p:nvSpPr>
          <p:spPr>
            <a:xfrm>
              <a:off x="3074486" y="3906555"/>
              <a:ext cx="1184259" cy="270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AMA-SS / DPS</a:t>
              </a: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78B79D8-1D51-EC43-A440-91BA0A299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4647" y="3208241"/>
              <a:ext cx="914400" cy="794508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6579A5AE-20AD-E042-A3E5-415CA2F7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3070" y="2285210"/>
              <a:ext cx="914400" cy="82766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FEEE415-97A8-3040-BD7C-1C3807B83A68}"/>
                </a:ext>
              </a:extLst>
            </p:cNvPr>
            <p:cNvSpPr txBox="1"/>
            <p:nvPr/>
          </p:nvSpPr>
          <p:spPr>
            <a:xfrm>
              <a:off x="3227921" y="2974459"/>
              <a:ext cx="923921" cy="270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SM - MIST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AA91D7D-EFA2-184C-B812-71BA69F5EC0B}"/>
              </a:ext>
            </a:extLst>
          </p:cNvPr>
          <p:cNvGrpSpPr/>
          <p:nvPr/>
        </p:nvGrpSpPr>
        <p:grpSpPr>
          <a:xfrm>
            <a:off x="2784136" y="1062997"/>
            <a:ext cx="1178197" cy="2791785"/>
            <a:chOff x="1010652" y="1546731"/>
            <a:chExt cx="1419727" cy="3970540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F9A4C622-0700-A94D-A0CE-0A9A6CA38AAD}"/>
                </a:ext>
              </a:extLst>
            </p:cNvPr>
            <p:cNvSpPr/>
            <p:nvPr/>
          </p:nvSpPr>
          <p:spPr>
            <a:xfrm>
              <a:off x="1010652" y="1546731"/>
              <a:ext cx="1419727" cy="3931555"/>
            </a:xfrm>
            <a:prstGeom prst="roundRect">
              <a:avLst/>
            </a:prstGeom>
            <a:solidFill>
              <a:srgbClr val="B7C9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884C668-20FE-0A4F-A327-8DBF5CD0C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7" t="18764" r="9188" b="7992"/>
            <a:stretch/>
          </p:blipFill>
          <p:spPr>
            <a:xfrm>
              <a:off x="1010652" y="1913020"/>
              <a:ext cx="1419727" cy="818149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27954B1-A91D-ED4F-92F5-AABCA3EB5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950" y="3006782"/>
              <a:ext cx="1001133" cy="68609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5E38B9A-07E3-5243-8F36-BDD940F9C23C}"/>
                </a:ext>
              </a:extLst>
            </p:cNvPr>
            <p:cNvSpPr txBox="1"/>
            <p:nvPr/>
          </p:nvSpPr>
          <p:spPr>
            <a:xfrm>
              <a:off x="1341726" y="1546731"/>
              <a:ext cx="757580" cy="408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Timing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C30B533-01CB-B44A-A799-11D7DD4B3490}"/>
                </a:ext>
              </a:extLst>
            </p:cNvPr>
            <p:cNvSpPr txBox="1"/>
            <p:nvPr/>
          </p:nvSpPr>
          <p:spPr>
            <a:xfrm>
              <a:off x="1401606" y="2613415"/>
              <a:ext cx="637820" cy="377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OCXO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DEDD385-E36E-8E47-BB02-B81D6EAD6EB8}"/>
                </a:ext>
              </a:extLst>
            </p:cNvPr>
            <p:cNvSpPr txBox="1"/>
            <p:nvPr/>
          </p:nvSpPr>
          <p:spPr>
            <a:xfrm>
              <a:off x="1249972" y="3647311"/>
              <a:ext cx="941084" cy="377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mini-RAFS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D383CA2D-C819-7B41-89E7-65A2FFAD7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266" y="4017325"/>
              <a:ext cx="1207588" cy="1132451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192C6E5-C677-9F46-B118-C86D0731CCFA}"/>
                </a:ext>
              </a:extLst>
            </p:cNvPr>
            <p:cNvSpPr txBox="1"/>
            <p:nvPr/>
          </p:nvSpPr>
          <p:spPr>
            <a:xfrm>
              <a:off x="1419957" y="5139732"/>
              <a:ext cx="601120" cy="377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DSAC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25BED71-2EE4-AD43-931B-8270F767F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580">
            <a:off x="921205" y="3625154"/>
            <a:ext cx="2280585" cy="22716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9B8887-46BF-274E-A2A1-4EACD27F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Autonomous Navigation for Future NASA Missions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013928-25C3-514C-9491-E3B5988146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460" y="5928556"/>
            <a:ext cx="370229" cy="503249"/>
          </a:xfrm>
          <a:prstGeom prst="rect">
            <a:avLst/>
          </a:prstGeom>
          <a:effectLst>
            <a:outerShdw blurRad="47625" dist="63500" dir="2700000" algn="tl" rotWithShape="0">
              <a:srgbClr val="000000">
                <a:alpha val="5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A999A2-2221-034F-A6BB-C4BBE37740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564">
            <a:off x="9382930" y="581012"/>
            <a:ext cx="1285875" cy="12776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878FEFB-1708-534C-9FC8-81ED5C9AD1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35" y="6006151"/>
            <a:ext cx="353124" cy="5402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4B8685-FE2D-9940-9FB3-3C5C1B0E2E39}"/>
              </a:ext>
            </a:extLst>
          </p:cNvPr>
          <p:cNvSpPr txBox="1"/>
          <p:nvPr/>
        </p:nvSpPr>
        <p:spPr>
          <a:xfrm>
            <a:off x="2510829" y="5903854"/>
            <a:ext cx="976075" cy="67672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214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66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rPr>
              <a:t>Ground validation and support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B4F9E48-24CA-914D-BF68-2AA46C992C5A}"/>
              </a:ext>
            </a:extLst>
          </p:cNvPr>
          <p:cNvGrpSpPr/>
          <p:nvPr/>
        </p:nvGrpSpPr>
        <p:grpSpPr>
          <a:xfrm>
            <a:off x="1719158" y="1185313"/>
            <a:ext cx="928460" cy="1475870"/>
            <a:chOff x="325044" y="1062106"/>
            <a:chExt cx="1320474" cy="1927013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1850A622-B03B-A84A-81CC-A47EEE37F040}"/>
                </a:ext>
              </a:extLst>
            </p:cNvPr>
            <p:cNvSpPr/>
            <p:nvPr/>
          </p:nvSpPr>
          <p:spPr>
            <a:xfrm>
              <a:off x="415071" y="1062106"/>
              <a:ext cx="1140420" cy="1915339"/>
            </a:xfrm>
            <a:prstGeom prst="roundRect">
              <a:avLst/>
            </a:prstGeom>
            <a:solidFill>
              <a:srgbClr val="B7C9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944695B-8C9C-2F49-8BCD-BD478874A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1" y="1618642"/>
              <a:ext cx="914400" cy="85126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65E250-773D-5C4B-A6B3-7D3846786015}"/>
                </a:ext>
              </a:extLst>
            </p:cNvPr>
            <p:cNvSpPr txBox="1"/>
            <p:nvPr/>
          </p:nvSpPr>
          <p:spPr>
            <a:xfrm>
              <a:off x="478932" y="2416472"/>
              <a:ext cx="1012698" cy="572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NavCube</a:t>
              </a:r>
            </a:p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Receiver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46CE4EC-9882-CB46-8D1E-CF4F192310D4}"/>
                </a:ext>
              </a:extLst>
            </p:cNvPr>
            <p:cNvSpPr txBox="1"/>
            <p:nvPr/>
          </p:nvSpPr>
          <p:spPr>
            <a:xfrm>
              <a:off x="325044" y="1115824"/>
              <a:ext cx="1320474" cy="572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Weak Signal </a:t>
              </a:r>
            </a:p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GNSS</a:t>
              </a:r>
            </a:p>
          </p:txBody>
        </p:sp>
      </p:grpSp>
      <p:sp>
        <p:nvSpPr>
          <p:cNvPr id="99" name="Right Arrow 98">
            <a:extLst>
              <a:ext uri="{FF2B5EF4-FFF2-40B4-BE49-F238E27FC236}">
                <a16:creationId xmlns:a16="http://schemas.microsoft.com/office/drawing/2014/main" id="{8658CD02-9F10-9E4E-B5EB-BC46B2497E6B}"/>
              </a:ext>
            </a:extLst>
          </p:cNvPr>
          <p:cNvSpPr/>
          <p:nvPr/>
        </p:nvSpPr>
        <p:spPr>
          <a:xfrm rot="20476878">
            <a:off x="8348895" y="1390881"/>
            <a:ext cx="1127498" cy="547976"/>
          </a:xfrm>
          <a:prstGeom prst="rightArrow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147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prstClr val="white"/>
              </a:solidFill>
              <a:latin typeface="Calibri" panose="020F0502020204030204"/>
              <a:ea typeface="ＭＳ Ｐゴシック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96BF50-C799-A94C-A34D-1A991D246B8E}"/>
              </a:ext>
            </a:extLst>
          </p:cNvPr>
          <p:cNvGrpSpPr/>
          <p:nvPr/>
        </p:nvGrpSpPr>
        <p:grpSpPr>
          <a:xfrm>
            <a:off x="5398487" y="4836272"/>
            <a:ext cx="1143884" cy="1902220"/>
            <a:chOff x="2987877" y="4734037"/>
            <a:chExt cx="1143884" cy="1902220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EBBF2E6A-2FAF-E144-A068-0EB7190C1F48}"/>
                </a:ext>
              </a:extLst>
            </p:cNvPr>
            <p:cNvSpPr/>
            <p:nvPr/>
          </p:nvSpPr>
          <p:spPr>
            <a:xfrm>
              <a:off x="3079538" y="4759770"/>
              <a:ext cx="1023674" cy="1876487"/>
            </a:xfrm>
            <a:prstGeom prst="roundRect">
              <a:avLst/>
            </a:prstGeom>
            <a:solidFill>
              <a:srgbClr val="B7C9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9B84E33-30B1-454A-BF0D-D60FB82C526E}"/>
                </a:ext>
              </a:extLst>
            </p:cNvPr>
            <p:cNvSpPr txBox="1"/>
            <p:nvPr/>
          </p:nvSpPr>
          <p:spPr>
            <a:xfrm>
              <a:off x="3169575" y="4734037"/>
              <a:ext cx="962186" cy="676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X-ray Pulsar</a:t>
              </a:r>
            </a:p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Navigation</a:t>
              </a:r>
            </a:p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and Timing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6B6E5A5-1CB3-5541-9394-20634610655D}"/>
                </a:ext>
              </a:extLst>
            </p:cNvPr>
            <p:cNvSpPr txBox="1"/>
            <p:nvPr/>
          </p:nvSpPr>
          <p:spPr>
            <a:xfrm>
              <a:off x="2987877" y="6024551"/>
              <a:ext cx="1137964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i="1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Galactic Positioning System</a:t>
              </a:r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5BAFAF59-D918-0E4C-9B87-07B7CC7C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9139" y="5363617"/>
              <a:ext cx="769443" cy="68440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979ACC5-A663-446F-99A1-E7ED620C0EC4}"/>
              </a:ext>
            </a:extLst>
          </p:cNvPr>
          <p:cNvSpPr txBox="1"/>
          <p:nvPr/>
        </p:nvSpPr>
        <p:spPr>
          <a:xfrm>
            <a:off x="8361757" y="2006338"/>
            <a:ext cx="1980671" cy="883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14" b="1" i="1" u="sng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Mars Forward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14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Test it at the Moon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14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Repeat it at Mars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452CCC-0BFD-0E40-A98C-8C0A8EF88DBB}"/>
              </a:ext>
            </a:extLst>
          </p:cNvPr>
          <p:cNvGrpSpPr/>
          <p:nvPr/>
        </p:nvGrpSpPr>
        <p:grpSpPr>
          <a:xfrm>
            <a:off x="5012122" y="629040"/>
            <a:ext cx="3398155" cy="4179208"/>
            <a:chOff x="3439602" y="1205918"/>
            <a:chExt cx="2926416" cy="3485818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DB2AEB7A-C4DB-904E-863F-BB7D2E36BD73}"/>
                </a:ext>
              </a:extLst>
            </p:cNvPr>
            <p:cNvSpPr/>
            <p:nvPr/>
          </p:nvSpPr>
          <p:spPr>
            <a:xfrm>
              <a:off x="5230092" y="1260996"/>
              <a:ext cx="715427" cy="122443"/>
            </a:xfrm>
            <a:prstGeom prst="roundRect">
              <a:avLst/>
            </a:prstGeom>
            <a:solidFill>
              <a:srgbClr val="B7C9E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Arial"/>
                  <a:ea typeface="ＭＳ Ｐゴシック"/>
                </a:rPr>
                <a:t>CAPSTONE</a:t>
              </a:r>
              <a:endParaRPr lang="en-US" sz="1000" dirty="0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7EF725E-C7BC-CA4D-B60F-6A0391376E56}"/>
                </a:ext>
              </a:extLst>
            </p:cNvPr>
            <p:cNvSpPr/>
            <p:nvPr/>
          </p:nvSpPr>
          <p:spPr>
            <a:xfrm rot="20734599">
              <a:off x="3931784" y="1583625"/>
              <a:ext cx="2420584" cy="1784234"/>
            </a:xfrm>
            <a:prstGeom prst="ellipse">
              <a:avLst/>
            </a:prstGeom>
            <a:noFill/>
            <a:ln w="2222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B3C2D32-4841-9544-9BC0-73DB4BBD7711}"/>
                </a:ext>
              </a:extLst>
            </p:cNvPr>
            <p:cNvSpPr/>
            <p:nvPr/>
          </p:nvSpPr>
          <p:spPr>
            <a:xfrm rot="17839736">
              <a:off x="3122009" y="1895326"/>
              <a:ext cx="3181210" cy="2049955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3944C0A-AC02-9D48-B559-BD2254E7E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71" y="1721940"/>
              <a:ext cx="1426777" cy="1426777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2278681-68CB-5F4E-8DBC-2BF985ED66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9305" y="2736658"/>
              <a:ext cx="754265" cy="1284036"/>
            </a:xfrm>
            <a:prstGeom prst="line">
              <a:avLst/>
            </a:prstGeom>
            <a:ln w="28575">
              <a:solidFill>
                <a:srgbClr val="C0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CA49CB-C1E9-F440-ACEF-3AC718707581}"/>
                </a:ext>
              </a:extLst>
            </p:cNvPr>
            <p:cNvSpPr txBox="1"/>
            <p:nvPr/>
          </p:nvSpPr>
          <p:spPr>
            <a:xfrm rot="21257377">
              <a:off x="4059564" y="1912550"/>
              <a:ext cx="672189" cy="16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21475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844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Broadcast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284ED47-6F9F-9445-8F69-A0DA74192570}"/>
                </a:ext>
              </a:extLst>
            </p:cNvPr>
            <p:cNvGrpSpPr/>
            <p:nvPr/>
          </p:nvGrpSpPr>
          <p:grpSpPr>
            <a:xfrm>
              <a:off x="4638774" y="1984129"/>
              <a:ext cx="1635279" cy="1075949"/>
              <a:chOff x="2961115" y="594330"/>
              <a:chExt cx="7381521" cy="485674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240C4F79-251E-2644-86DF-554C0A64AF0B}"/>
                  </a:ext>
                </a:extLst>
              </p:cNvPr>
              <p:cNvGrpSpPr/>
              <p:nvPr/>
            </p:nvGrpSpPr>
            <p:grpSpPr>
              <a:xfrm>
                <a:off x="2961115" y="594330"/>
                <a:ext cx="2857648" cy="4856749"/>
                <a:chOff x="6855847" y="697830"/>
                <a:chExt cx="2857648" cy="4856749"/>
              </a:xfrm>
            </p:grpSpPr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5124B691-05B0-F048-BCD8-14A6A8B1CFB3}"/>
                    </a:ext>
                  </a:extLst>
                </p:cNvPr>
                <p:cNvSpPr/>
                <p:nvPr/>
              </p:nvSpPr>
              <p:spPr>
                <a:xfrm>
                  <a:off x="7668127" y="2181724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363C6C7D-91A3-6C4E-809C-7422FEBA85E4}"/>
                    </a:ext>
                  </a:extLst>
                </p:cNvPr>
                <p:cNvSpPr/>
                <p:nvPr/>
              </p:nvSpPr>
              <p:spPr>
                <a:xfrm>
                  <a:off x="9296400" y="5273842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5D87FA84-7688-1246-8595-2EE9564835CF}"/>
                    </a:ext>
                  </a:extLst>
                </p:cNvPr>
                <p:cNvSpPr/>
                <p:nvPr/>
              </p:nvSpPr>
              <p:spPr>
                <a:xfrm>
                  <a:off x="8720463" y="5410200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6" name="Rounded Rectangle 55">
                  <a:extLst>
                    <a:ext uri="{FF2B5EF4-FFF2-40B4-BE49-F238E27FC236}">
                      <a16:creationId xmlns:a16="http://schemas.microsoft.com/office/drawing/2014/main" id="{D9F69173-D115-2D4F-B59B-F27B4CB6D5B6}"/>
                    </a:ext>
                  </a:extLst>
                </p:cNvPr>
                <p:cNvSpPr/>
                <p:nvPr/>
              </p:nvSpPr>
              <p:spPr>
                <a:xfrm>
                  <a:off x="8590548" y="5273842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67FFB235-9DB9-014E-8627-2A76416453BD}"/>
                    </a:ext>
                  </a:extLst>
                </p:cNvPr>
                <p:cNvSpPr/>
                <p:nvPr/>
              </p:nvSpPr>
              <p:spPr>
                <a:xfrm>
                  <a:off x="8856821" y="5273842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D3847700-A0A5-494B-9991-2B622F09F3E0}"/>
                    </a:ext>
                  </a:extLst>
                </p:cNvPr>
                <p:cNvSpPr/>
                <p:nvPr/>
              </p:nvSpPr>
              <p:spPr>
                <a:xfrm>
                  <a:off x="7110661" y="2350168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79F2F0F6-9989-4349-9EA1-FD6B17329F36}"/>
                    </a:ext>
                  </a:extLst>
                </p:cNvPr>
                <p:cNvSpPr/>
                <p:nvPr/>
              </p:nvSpPr>
              <p:spPr>
                <a:xfrm>
                  <a:off x="7234989" y="2181724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D5D6ABDA-BAA9-DC43-9C65-81C70689D64D}"/>
                    </a:ext>
                  </a:extLst>
                </p:cNvPr>
                <p:cNvSpPr/>
                <p:nvPr/>
              </p:nvSpPr>
              <p:spPr>
                <a:xfrm>
                  <a:off x="6970292" y="2181724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61" name="Rounded Rectangle 60">
                  <a:extLst>
                    <a:ext uri="{FF2B5EF4-FFF2-40B4-BE49-F238E27FC236}">
                      <a16:creationId xmlns:a16="http://schemas.microsoft.com/office/drawing/2014/main" id="{937781AF-0F56-D448-A839-255BA8A162A7}"/>
                    </a:ext>
                  </a:extLst>
                </p:cNvPr>
                <p:cNvSpPr/>
                <p:nvPr/>
              </p:nvSpPr>
              <p:spPr>
                <a:xfrm>
                  <a:off x="8811470" y="697830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62" name="Rounded Rectangle 61">
                  <a:extLst>
                    <a:ext uri="{FF2B5EF4-FFF2-40B4-BE49-F238E27FC236}">
                      <a16:creationId xmlns:a16="http://schemas.microsoft.com/office/drawing/2014/main" id="{2994F8D4-5DFA-7A48-91F6-FBC39369CAF0}"/>
                    </a:ext>
                  </a:extLst>
                </p:cNvPr>
                <p:cNvSpPr/>
                <p:nvPr/>
              </p:nvSpPr>
              <p:spPr>
                <a:xfrm>
                  <a:off x="9496926" y="851509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B8FADC5A-9D76-DD46-9DDE-204F2B1E9B76}"/>
                    </a:ext>
                  </a:extLst>
                </p:cNvPr>
                <p:cNvSpPr/>
                <p:nvPr/>
              </p:nvSpPr>
              <p:spPr>
                <a:xfrm>
                  <a:off x="9368589" y="697830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A399894A-06B3-3B4F-AC72-092C3D1AFFC6}"/>
                    </a:ext>
                  </a:extLst>
                </p:cNvPr>
                <p:cNvSpPr/>
                <p:nvPr/>
              </p:nvSpPr>
              <p:spPr>
                <a:xfrm>
                  <a:off x="9569116" y="697830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9BEEF1C-50EE-AE41-9E92-D551349D2B3A}"/>
                    </a:ext>
                  </a:extLst>
                </p:cNvPr>
                <p:cNvSpPr/>
                <p:nvPr/>
              </p:nvSpPr>
              <p:spPr>
                <a:xfrm>
                  <a:off x="6855847" y="2089811"/>
                  <a:ext cx="1066010" cy="4368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7F41DB6-E052-4843-9C4C-690D4967C7AE}"/>
                  </a:ext>
                </a:extLst>
              </p:cNvPr>
              <p:cNvGrpSpPr/>
              <p:nvPr/>
            </p:nvGrpSpPr>
            <p:grpSpPr>
              <a:xfrm flipH="1">
                <a:off x="5618236" y="1581533"/>
                <a:ext cx="4724400" cy="2463800"/>
                <a:chOff x="229669" y="4218406"/>
                <a:chExt cx="4724400" cy="2463800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3EA902F-2ACE-6D43-9389-CBAAF278DD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9669" y="4218406"/>
                  <a:ext cx="4724400" cy="2463800"/>
                </a:xfrm>
                <a:prstGeom prst="rect">
                  <a:avLst/>
                </a:prstGeom>
              </p:spPr>
            </p:pic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0AB952AD-A76D-1E4D-8F6A-E71C61B57AE0}"/>
                    </a:ext>
                  </a:extLst>
                </p:cNvPr>
                <p:cNvSpPr/>
                <p:nvPr/>
              </p:nvSpPr>
              <p:spPr>
                <a:xfrm>
                  <a:off x="1660359" y="5410200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0" name="Rounded Rectangle 49">
                  <a:extLst>
                    <a:ext uri="{FF2B5EF4-FFF2-40B4-BE49-F238E27FC236}">
                      <a16:creationId xmlns:a16="http://schemas.microsoft.com/office/drawing/2014/main" id="{4FED8BEC-E03B-BF4C-91A3-82D66C9210D3}"/>
                    </a:ext>
                  </a:extLst>
                </p:cNvPr>
                <p:cNvSpPr/>
                <p:nvPr/>
              </p:nvSpPr>
              <p:spPr>
                <a:xfrm>
                  <a:off x="1700466" y="6347001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46F7138C-D985-6C4A-8472-9C67CF73C3D8}"/>
                    </a:ext>
                  </a:extLst>
                </p:cNvPr>
                <p:cNvSpPr/>
                <p:nvPr/>
              </p:nvSpPr>
              <p:spPr>
                <a:xfrm>
                  <a:off x="697816" y="5802228"/>
                  <a:ext cx="144379" cy="144379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937FE93C-C47B-344C-918D-893019FE4C07}"/>
                    </a:ext>
                  </a:extLst>
                </p:cNvPr>
                <p:cNvSpPr/>
                <p:nvPr/>
              </p:nvSpPr>
              <p:spPr>
                <a:xfrm>
                  <a:off x="4700336" y="4921538"/>
                  <a:ext cx="144378" cy="144378"/>
                </a:xfrm>
                <a:prstGeom prst="roundRect">
                  <a:avLst/>
                </a:prstGeom>
                <a:solidFill>
                  <a:srgbClr val="FF0000"/>
                </a:solidFill>
                <a:ln w="222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21475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66" dirty="0">
                    <a:solidFill>
                      <a:prstClr val="white"/>
                    </a:solidFill>
                    <a:latin typeface="Calibri" panose="020F0502020204030204"/>
                    <a:ea typeface="ＭＳ Ｐゴシック"/>
                  </a:endParaRPr>
                </a:p>
              </p:txBody>
            </p: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B31B1-25D5-A949-A3C8-D5881112C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4277" y="820198"/>
                <a:ext cx="573012" cy="3225135"/>
              </a:xfrm>
              <a:prstGeom prst="line">
                <a:avLst/>
              </a:prstGeom>
              <a:ln w="31750">
                <a:solidFill>
                  <a:srgbClr val="FFC000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F38046B-E561-5948-B7DB-13239C253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1968" y="810898"/>
                <a:ext cx="4470668" cy="763478"/>
              </a:xfrm>
              <a:prstGeom prst="line">
                <a:avLst/>
              </a:prstGeom>
              <a:ln w="31750">
                <a:solidFill>
                  <a:srgbClr val="FFC000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340FF050-752E-0641-9B48-B29917ABD308}"/>
                </a:ext>
              </a:extLst>
            </p:cNvPr>
            <p:cNvSpPr/>
            <p:nvPr/>
          </p:nvSpPr>
          <p:spPr>
            <a:xfrm rot="16988235">
              <a:off x="4040503" y="1530592"/>
              <a:ext cx="1193413" cy="1226853"/>
            </a:xfrm>
            <a:prstGeom prst="triangle">
              <a:avLst>
                <a:gd name="adj" fmla="val 0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15000"/>
                  </a:srgbClr>
                </a:gs>
                <a:gs pos="11000">
                  <a:srgbClr val="FF0000">
                    <a:tint val="44500"/>
                    <a:satMod val="160000"/>
                  </a:srgbClr>
                </a:gs>
                <a:gs pos="68000">
                  <a:srgbClr val="FF0000">
                    <a:tint val="23500"/>
                    <a:satMod val="160000"/>
                    <a:alpha val="26000"/>
                  </a:srgbClr>
                </a:gs>
              </a:gsLst>
              <a:lin ang="27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F284DA5-10E4-314C-BF2F-C521EDFFC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54872" flipH="1">
              <a:off x="4243713" y="3614807"/>
              <a:ext cx="1070806" cy="1076929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358494F-702D-D946-8571-FF1B37AD4E97}"/>
                </a:ext>
              </a:extLst>
            </p:cNvPr>
            <p:cNvSpPr txBox="1"/>
            <p:nvPr/>
          </p:nvSpPr>
          <p:spPr>
            <a:xfrm>
              <a:off x="5665168" y="2181121"/>
              <a:ext cx="700850" cy="282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21475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Surface Beacons</a:t>
              </a:r>
            </a:p>
          </p:txBody>
        </p:sp>
        <p:pic>
          <p:nvPicPr>
            <p:cNvPr id="70" name="Picture 69" descr="A satellite in space&#10;&#10;Description automatically generated">
              <a:extLst>
                <a:ext uri="{FF2B5EF4-FFF2-40B4-BE49-F238E27FC236}">
                  <a16:creationId xmlns:a16="http://schemas.microsoft.com/office/drawing/2014/main" id="{1CC228EA-746A-BB4C-AE3D-57A429AE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224192">
              <a:off x="3439602" y="2197478"/>
              <a:ext cx="835554" cy="383596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8C80017-E276-E24C-905F-2AEE8712E97A}"/>
                </a:ext>
              </a:extLst>
            </p:cNvPr>
            <p:cNvSpPr txBox="1"/>
            <p:nvPr/>
          </p:nvSpPr>
          <p:spPr>
            <a:xfrm>
              <a:off x="3828277" y="3128999"/>
              <a:ext cx="822706" cy="3850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Optical &amp; RF</a:t>
              </a:r>
            </a:p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Crosslink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AEFCCE-2BFF-344E-8E89-6C0CC0080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8243" flipH="1">
              <a:off x="4749810" y="1277401"/>
              <a:ext cx="469105" cy="326140"/>
            </a:xfrm>
            <a:prstGeom prst="rect">
              <a:avLst/>
            </a:prstGeom>
          </p:spPr>
        </p:pic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6947CEE-3700-184A-9157-44F6FD992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152" y="1612268"/>
              <a:ext cx="703084" cy="896338"/>
            </a:xfrm>
            <a:prstGeom prst="line">
              <a:avLst/>
            </a:prstGeom>
            <a:ln w="28575">
              <a:solidFill>
                <a:srgbClr val="C0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ounded Rectangle 99">
              <a:extLst>
                <a:ext uri="{FF2B5EF4-FFF2-40B4-BE49-F238E27FC236}">
                  <a16:creationId xmlns:a16="http://schemas.microsoft.com/office/drawing/2014/main" id="{51F195D8-91A9-452B-BD48-66358FCBCA13}"/>
                </a:ext>
              </a:extLst>
            </p:cNvPr>
            <p:cNvSpPr/>
            <p:nvPr/>
          </p:nvSpPr>
          <p:spPr>
            <a:xfrm>
              <a:off x="4655338" y="2897805"/>
              <a:ext cx="1134766" cy="239747"/>
            </a:xfrm>
            <a:prstGeom prst="roundRect">
              <a:avLst/>
            </a:prstGeom>
            <a:solidFill>
              <a:srgbClr val="B7C9E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Arial"/>
                  <a:ea typeface="ＭＳ Ｐゴシック"/>
                </a:rPr>
                <a:t>Lunar Node-1</a:t>
              </a:r>
            </a:p>
          </p:txBody>
        </p:sp>
      </p:grpSp>
      <p:sp>
        <p:nvSpPr>
          <p:cNvPr id="125" name="Freeform 7">
            <a:extLst>
              <a:ext uri="{FF2B5EF4-FFF2-40B4-BE49-F238E27FC236}">
                <a16:creationId xmlns:a16="http://schemas.microsoft.com/office/drawing/2014/main" id="{606768CC-3D0C-4E57-86F8-A4F736FB6EC9}"/>
              </a:ext>
            </a:extLst>
          </p:cNvPr>
          <p:cNvSpPr>
            <a:spLocks/>
          </p:cNvSpPr>
          <p:nvPr/>
        </p:nvSpPr>
        <p:spPr bwMode="auto">
          <a:xfrm>
            <a:off x="8090128" y="3803655"/>
            <a:ext cx="2237242" cy="1172482"/>
          </a:xfrm>
          <a:custGeom>
            <a:avLst/>
            <a:gdLst>
              <a:gd name="T0" fmla="*/ 179 w 17338"/>
              <a:gd name="T1" fmla="*/ 4272 h 9080"/>
              <a:gd name="T2" fmla="*/ 179 w 17338"/>
              <a:gd name="T3" fmla="*/ 4272 h 9080"/>
              <a:gd name="T4" fmla="*/ 9131 w 17338"/>
              <a:gd name="T5" fmla="*/ 148 h 9080"/>
              <a:gd name="T6" fmla="*/ 17054 w 17338"/>
              <a:gd name="T7" fmla="*/ 4808 h 9080"/>
              <a:gd name="T8" fmla="*/ 8102 w 17338"/>
              <a:gd name="T9" fmla="*/ 8932 h 9080"/>
              <a:gd name="T10" fmla="*/ 169 w 17338"/>
              <a:gd name="T11" fmla="*/ 4380 h 9080"/>
              <a:gd name="T12" fmla="*/ 169 w 17338"/>
              <a:gd name="T13" fmla="*/ 4380 h 9080"/>
              <a:gd name="T14" fmla="*/ 8309 w 17338"/>
              <a:gd name="T15" fmla="*/ 8937 h 9080"/>
              <a:gd name="T16" fmla="*/ 17064 w 17338"/>
              <a:gd name="T17" fmla="*/ 4700 h 9080"/>
              <a:gd name="T18" fmla="*/ 8924 w 17338"/>
              <a:gd name="T19" fmla="*/ 143 h 9080"/>
              <a:gd name="T20" fmla="*/ 179 w 17338"/>
              <a:gd name="T21" fmla="*/ 4272 h 9080"/>
              <a:gd name="T22" fmla="*/ 179 w 17338"/>
              <a:gd name="T23" fmla="*/ 4272 h 9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338" h="9080">
                <a:moveTo>
                  <a:pt x="179" y="4272"/>
                </a:moveTo>
                <a:lnTo>
                  <a:pt x="179" y="4272"/>
                </a:lnTo>
                <a:cubicBezTo>
                  <a:pt x="463" y="1847"/>
                  <a:pt x="4471" y="0"/>
                  <a:pt x="9131" y="148"/>
                </a:cubicBezTo>
                <a:cubicBezTo>
                  <a:pt x="13791" y="296"/>
                  <a:pt x="17338" y="2382"/>
                  <a:pt x="17054" y="4808"/>
                </a:cubicBezTo>
                <a:cubicBezTo>
                  <a:pt x="16770" y="7234"/>
                  <a:pt x="12762" y="9080"/>
                  <a:pt x="8102" y="8932"/>
                </a:cubicBezTo>
                <a:cubicBezTo>
                  <a:pt x="3523" y="8787"/>
                  <a:pt x="3" y="6767"/>
                  <a:pt x="169" y="4380"/>
                </a:cubicBezTo>
                <a:lnTo>
                  <a:pt x="169" y="4380"/>
                </a:lnTo>
                <a:cubicBezTo>
                  <a:pt x="0" y="6809"/>
                  <a:pt x="3644" y="8849"/>
                  <a:pt x="8309" y="8937"/>
                </a:cubicBezTo>
                <a:cubicBezTo>
                  <a:pt x="12975" y="9026"/>
                  <a:pt x="16895" y="7128"/>
                  <a:pt x="17064" y="4700"/>
                </a:cubicBezTo>
                <a:cubicBezTo>
                  <a:pt x="17234" y="2272"/>
                  <a:pt x="13589" y="231"/>
                  <a:pt x="8924" y="143"/>
                </a:cubicBezTo>
                <a:cubicBezTo>
                  <a:pt x="4339" y="56"/>
                  <a:pt x="458" y="1889"/>
                  <a:pt x="179" y="4272"/>
                </a:cubicBezTo>
                <a:lnTo>
                  <a:pt x="179" y="4272"/>
                </a:lnTo>
                <a:close/>
              </a:path>
            </a:pathLst>
          </a:cu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14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6" name="Freeform 8">
            <a:extLst>
              <a:ext uri="{FF2B5EF4-FFF2-40B4-BE49-F238E27FC236}">
                <a16:creationId xmlns:a16="http://schemas.microsoft.com/office/drawing/2014/main" id="{0E27812E-165B-4FFB-BD0C-196ABF61AE4D}"/>
              </a:ext>
            </a:extLst>
          </p:cNvPr>
          <p:cNvSpPr>
            <a:spLocks/>
          </p:cNvSpPr>
          <p:nvPr/>
        </p:nvSpPr>
        <p:spPr bwMode="auto">
          <a:xfrm>
            <a:off x="8090128" y="3803655"/>
            <a:ext cx="2237242" cy="1172482"/>
          </a:xfrm>
          <a:custGeom>
            <a:avLst/>
            <a:gdLst>
              <a:gd name="T0" fmla="*/ 179 w 17338"/>
              <a:gd name="T1" fmla="*/ 4272 h 9080"/>
              <a:gd name="T2" fmla="*/ 179 w 17338"/>
              <a:gd name="T3" fmla="*/ 4272 h 9080"/>
              <a:gd name="T4" fmla="*/ 9131 w 17338"/>
              <a:gd name="T5" fmla="*/ 148 h 9080"/>
              <a:gd name="T6" fmla="*/ 17054 w 17338"/>
              <a:gd name="T7" fmla="*/ 4808 h 9080"/>
              <a:gd name="T8" fmla="*/ 8102 w 17338"/>
              <a:gd name="T9" fmla="*/ 8932 h 9080"/>
              <a:gd name="T10" fmla="*/ 169 w 17338"/>
              <a:gd name="T11" fmla="*/ 4380 h 9080"/>
              <a:gd name="T12" fmla="*/ 169 w 17338"/>
              <a:gd name="T13" fmla="*/ 4380 h 9080"/>
              <a:gd name="T14" fmla="*/ 8309 w 17338"/>
              <a:gd name="T15" fmla="*/ 8937 h 9080"/>
              <a:gd name="T16" fmla="*/ 17064 w 17338"/>
              <a:gd name="T17" fmla="*/ 4700 h 9080"/>
              <a:gd name="T18" fmla="*/ 8924 w 17338"/>
              <a:gd name="T19" fmla="*/ 143 h 9080"/>
              <a:gd name="T20" fmla="*/ 179 w 17338"/>
              <a:gd name="T21" fmla="*/ 4272 h 9080"/>
              <a:gd name="T22" fmla="*/ 179 w 17338"/>
              <a:gd name="T23" fmla="*/ 4272 h 9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338" h="9080">
                <a:moveTo>
                  <a:pt x="179" y="4272"/>
                </a:moveTo>
                <a:lnTo>
                  <a:pt x="179" y="4272"/>
                </a:lnTo>
                <a:cubicBezTo>
                  <a:pt x="463" y="1847"/>
                  <a:pt x="4471" y="0"/>
                  <a:pt x="9131" y="148"/>
                </a:cubicBezTo>
                <a:cubicBezTo>
                  <a:pt x="13791" y="296"/>
                  <a:pt x="17338" y="2382"/>
                  <a:pt x="17054" y="4808"/>
                </a:cubicBezTo>
                <a:cubicBezTo>
                  <a:pt x="16770" y="7234"/>
                  <a:pt x="12762" y="9080"/>
                  <a:pt x="8102" y="8932"/>
                </a:cubicBezTo>
                <a:cubicBezTo>
                  <a:pt x="3523" y="8787"/>
                  <a:pt x="3" y="6767"/>
                  <a:pt x="169" y="4380"/>
                </a:cubicBezTo>
                <a:lnTo>
                  <a:pt x="169" y="4380"/>
                </a:lnTo>
                <a:cubicBezTo>
                  <a:pt x="0" y="6809"/>
                  <a:pt x="3644" y="8849"/>
                  <a:pt x="8309" y="8937"/>
                </a:cubicBezTo>
                <a:cubicBezTo>
                  <a:pt x="12975" y="9026"/>
                  <a:pt x="16895" y="7128"/>
                  <a:pt x="17064" y="4700"/>
                </a:cubicBezTo>
                <a:cubicBezTo>
                  <a:pt x="17234" y="2272"/>
                  <a:pt x="13589" y="231"/>
                  <a:pt x="8924" y="143"/>
                </a:cubicBezTo>
                <a:cubicBezTo>
                  <a:pt x="4339" y="56"/>
                  <a:pt x="458" y="1889"/>
                  <a:pt x="179" y="4272"/>
                </a:cubicBezTo>
                <a:lnTo>
                  <a:pt x="179" y="4272"/>
                </a:lnTo>
                <a:close/>
              </a:path>
            </a:pathLst>
          </a:custGeom>
          <a:noFill/>
          <a:ln w="28575" cap="flat">
            <a:solidFill>
              <a:srgbClr val="70AD4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14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7" name="Rectangle 48">
            <a:extLst>
              <a:ext uri="{FF2B5EF4-FFF2-40B4-BE49-F238E27FC236}">
                <a16:creationId xmlns:a16="http://schemas.microsoft.com/office/drawing/2014/main" id="{CD3E814E-D628-4E58-924D-17FE3B77F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8" name="Rectangle 49">
            <a:extLst>
              <a:ext uri="{FF2B5EF4-FFF2-40B4-BE49-F238E27FC236}">
                <a16:creationId xmlns:a16="http://schemas.microsoft.com/office/drawing/2014/main" id="{77FF9468-024F-42EC-9A9A-495192992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9" name="Rectangle 50">
            <a:extLst>
              <a:ext uri="{FF2B5EF4-FFF2-40B4-BE49-F238E27FC236}">
                <a16:creationId xmlns:a16="http://schemas.microsoft.com/office/drawing/2014/main" id="{27E9F366-2393-42E9-8C54-7A935C15C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0" name="Rectangle 51">
            <a:extLst>
              <a:ext uri="{FF2B5EF4-FFF2-40B4-BE49-F238E27FC236}">
                <a16:creationId xmlns:a16="http://schemas.microsoft.com/office/drawing/2014/main" id="{2199D7E9-2B75-48D1-BC1E-D1B468862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1" name="Rectangle 52">
            <a:extLst>
              <a:ext uri="{FF2B5EF4-FFF2-40B4-BE49-F238E27FC236}">
                <a16:creationId xmlns:a16="http://schemas.microsoft.com/office/drawing/2014/main" id="{CF043E5D-426C-4941-865C-0D341840F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2" name="Rectangle 53">
            <a:extLst>
              <a:ext uri="{FF2B5EF4-FFF2-40B4-BE49-F238E27FC236}">
                <a16:creationId xmlns:a16="http://schemas.microsoft.com/office/drawing/2014/main" id="{6A271C60-AEAD-4B12-9AFF-386B22FEC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3" name="Rectangle 54">
            <a:extLst>
              <a:ext uri="{FF2B5EF4-FFF2-40B4-BE49-F238E27FC236}">
                <a16:creationId xmlns:a16="http://schemas.microsoft.com/office/drawing/2014/main" id="{C8C1FBCA-08DE-4F9D-BA06-046A9DAAB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4" name="Rectangle 55">
            <a:extLst>
              <a:ext uri="{FF2B5EF4-FFF2-40B4-BE49-F238E27FC236}">
                <a16:creationId xmlns:a16="http://schemas.microsoft.com/office/drawing/2014/main" id="{F53D62BB-65BF-462E-A673-D0D36F411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5" name="Rectangle 56">
            <a:extLst>
              <a:ext uri="{FF2B5EF4-FFF2-40B4-BE49-F238E27FC236}">
                <a16:creationId xmlns:a16="http://schemas.microsoft.com/office/drawing/2014/main" id="{B5D692DA-D9DA-4502-9C4A-2D5AD92EA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6" name="Rectangle 57">
            <a:extLst>
              <a:ext uri="{FF2B5EF4-FFF2-40B4-BE49-F238E27FC236}">
                <a16:creationId xmlns:a16="http://schemas.microsoft.com/office/drawing/2014/main" id="{509ABC10-6E5F-49C2-BB78-0008AD461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7" name="Rectangle 58">
            <a:extLst>
              <a:ext uri="{FF2B5EF4-FFF2-40B4-BE49-F238E27FC236}">
                <a16:creationId xmlns:a16="http://schemas.microsoft.com/office/drawing/2014/main" id="{C1F8EBFA-F5A1-4765-AB34-793644BE9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8" name="Rectangle 59">
            <a:extLst>
              <a:ext uri="{FF2B5EF4-FFF2-40B4-BE49-F238E27FC236}">
                <a16:creationId xmlns:a16="http://schemas.microsoft.com/office/drawing/2014/main" id="{A72887D8-9C67-4DF5-BAD1-4EED2ED6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9" name="Rectangle 60">
            <a:extLst>
              <a:ext uri="{FF2B5EF4-FFF2-40B4-BE49-F238E27FC236}">
                <a16:creationId xmlns:a16="http://schemas.microsoft.com/office/drawing/2014/main" id="{A5C73CFB-865D-4B4E-9180-52120666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0" name="Rectangle 61">
            <a:extLst>
              <a:ext uri="{FF2B5EF4-FFF2-40B4-BE49-F238E27FC236}">
                <a16:creationId xmlns:a16="http://schemas.microsoft.com/office/drawing/2014/main" id="{3A22B00A-ED3E-4B7D-A91D-2B775A0BC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1" name="Rectangle 62">
            <a:extLst>
              <a:ext uri="{FF2B5EF4-FFF2-40B4-BE49-F238E27FC236}">
                <a16:creationId xmlns:a16="http://schemas.microsoft.com/office/drawing/2014/main" id="{68CAAEEF-8D14-41E1-B7CD-9F9E16B35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2" name="Rectangle 63">
            <a:extLst>
              <a:ext uri="{FF2B5EF4-FFF2-40B4-BE49-F238E27FC236}">
                <a16:creationId xmlns:a16="http://schemas.microsoft.com/office/drawing/2014/main" id="{35457EED-2E52-4F3C-8D3B-480B71F11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3" name="Rectangle 64">
            <a:extLst>
              <a:ext uri="{FF2B5EF4-FFF2-40B4-BE49-F238E27FC236}">
                <a16:creationId xmlns:a16="http://schemas.microsoft.com/office/drawing/2014/main" id="{8E481173-FD36-442E-A20D-884AB7655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4" name="Rectangle 65">
            <a:extLst>
              <a:ext uri="{FF2B5EF4-FFF2-40B4-BE49-F238E27FC236}">
                <a16:creationId xmlns:a16="http://schemas.microsoft.com/office/drawing/2014/main" id="{BA7B1A9F-4740-47A8-A9F7-2FC96C1C0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5" name="Rectangle 66">
            <a:extLst>
              <a:ext uri="{FF2B5EF4-FFF2-40B4-BE49-F238E27FC236}">
                <a16:creationId xmlns:a16="http://schemas.microsoft.com/office/drawing/2014/main" id="{103D7E26-CE65-4A0B-B4A3-4D6931C7F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6" name="Rectangle 67">
            <a:extLst>
              <a:ext uri="{FF2B5EF4-FFF2-40B4-BE49-F238E27FC236}">
                <a16:creationId xmlns:a16="http://schemas.microsoft.com/office/drawing/2014/main" id="{950DA570-FE59-4B9B-A92B-6024CC679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7" name="Rectangle 68">
            <a:extLst>
              <a:ext uri="{FF2B5EF4-FFF2-40B4-BE49-F238E27FC236}">
                <a16:creationId xmlns:a16="http://schemas.microsoft.com/office/drawing/2014/main" id="{3F474AFA-BC10-48E6-98AE-51645FF28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8" name="Rectangle 69">
            <a:extLst>
              <a:ext uri="{FF2B5EF4-FFF2-40B4-BE49-F238E27FC236}">
                <a16:creationId xmlns:a16="http://schemas.microsoft.com/office/drawing/2014/main" id="{9EB87B1C-0174-4915-A2BE-81E115E3D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9" name="Rectangle 70">
            <a:extLst>
              <a:ext uri="{FF2B5EF4-FFF2-40B4-BE49-F238E27FC236}">
                <a16:creationId xmlns:a16="http://schemas.microsoft.com/office/drawing/2014/main" id="{1F69FF4F-DDE7-479A-AA14-04446EB91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0" name="Rectangle 71">
            <a:extLst>
              <a:ext uri="{FF2B5EF4-FFF2-40B4-BE49-F238E27FC236}">
                <a16:creationId xmlns:a16="http://schemas.microsoft.com/office/drawing/2014/main" id="{E2A3C40D-2D14-4EB1-A4AC-A0E88DC1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1" name="Rectangle 72">
            <a:extLst>
              <a:ext uri="{FF2B5EF4-FFF2-40B4-BE49-F238E27FC236}">
                <a16:creationId xmlns:a16="http://schemas.microsoft.com/office/drawing/2014/main" id="{F72B693F-84EC-42ED-8650-EA0061BD6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2" name="Rectangle 73">
            <a:extLst>
              <a:ext uri="{FF2B5EF4-FFF2-40B4-BE49-F238E27FC236}">
                <a16:creationId xmlns:a16="http://schemas.microsoft.com/office/drawing/2014/main" id="{60FD2D8A-FE60-4367-AF76-3EB7C4999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3" name="Rectangle 74">
            <a:extLst>
              <a:ext uri="{FF2B5EF4-FFF2-40B4-BE49-F238E27FC236}">
                <a16:creationId xmlns:a16="http://schemas.microsoft.com/office/drawing/2014/main" id="{20CCE67B-B9EF-4DC0-B537-B980FFBE2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4" name="Rectangle 75">
            <a:extLst>
              <a:ext uri="{FF2B5EF4-FFF2-40B4-BE49-F238E27FC236}">
                <a16:creationId xmlns:a16="http://schemas.microsoft.com/office/drawing/2014/main" id="{D0E4766B-F735-480F-BE0F-251100CD8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5" name="Rectangle 76">
            <a:extLst>
              <a:ext uri="{FF2B5EF4-FFF2-40B4-BE49-F238E27FC236}">
                <a16:creationId xmlns:a16="http://schemas.microsoft.com/office/drawing/2014/main" id="{06233D77-17FA-4CEC-8F8B-AD3AD0209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6" name="Rectangle 77">
            <a:extLst>
              <a:ext uri="{FF2B5EF4-FFF2-40B4-BE49-F238E27FC236}">
                <a16:creationId xmlns:a16="http://schemas.microsoft.com/office/drawing/2014/main" id="{54070B90-EE04-48F6-BB04-8370F91D9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7" name="Rectangle 78">
            <a:extLst>
              <a:ext uri="{FF2B5EF4-FFF2-40B4-BE49-F238E27FC236}">
                <a16:creationId xmlns:a16="http://schemas.microsoft.com/office/drawing/2014/main" id="{4C86CE5B-7B7C-40CF-BF58-9E705F5AC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8" name="Rectangle 79">
            <a:extLst>
              <a:ext uri="{FF2B5EF4-FFF2-40B4-BE49-F238E27FC236}">
                <a16:creationId xmlns:a16="http://schemas.microsoft.com/office/drawing/2014/main" id="{170CD0CD-C407-4618-A4F6-0AD7B3B7E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9" name="Rectangle 80">
            <a:extLst>
              <a:ext uri="{FF2B5EF4-FFF2-40B4-BE49-F238E27FC236}">
                <a16:creationId xmlns:a16="http://schemas.microsoft.com/office/drawing/2014/main" id="{E891F24F-2BD4-45F2-9C6D-958F3E9EC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2670" y="5075923"/>
            <a:ext cx="19236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53156"/>
            <a:r>
              <a:rPr lang="en-US" altLang="en-US" sz="500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sz="1286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90240F-725C-42D9-80F7-67BCBF316ACE}"/>
              </a:ext>
            </a:extLst>
          </p:cNvPr>
          <p:cNvGrpSpPr/>
          <p:nvPr/>
        </p:nvGrpSpPr>
        <p:grpSpPr>
          <a:xfrm>
            <a:off x="6651151" y="4512171"/>
            <a:ext cx="1137964" cy="2251365"/>
            <a:chOff x="12905070" y="3776940"/>
            <a:chExt cx="1397544" cy="2650375"/>
          </a:xfrm>
        </p:grpSpPr>
        <p:sp>
          <p:nvSpPr>
            <p:cNvPr id="218" name="Rounded Rectangle 101">
              <a:extLst>
                <a:ext uri="{FF2B5EF4-FFF2-40B4-BE49-F238E27FC236}">
                  <a16:creationId xmlns:a16="http://schemas.microsoft.com/office/drawing/2014/main" id="{F3E34A9F-A3EE-41F6-AA2D-D0D6D8B349B1}"/>
                </a:ext>
              </a:extLst>
            </p:cNvPr>
            <p:cNvSpPr/>
            <p:nvPr/>
          </p:nvSpPr>
          <p:spPr>
            <a:xfrm>
              <a:off x="12905070" y="3780419"/>
              <a:ext cx="1397544" cy="2646896"/>
            </a:xfrm>
            <a:prstGeom prst="roundRect">
              <a:avLst/>
            </a:prstGeom>
            <a:solidFill>
              <a:srgbClr val="B7C9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5067EE75-06FC-4025-A8FC-2A1F6F376E08}"/>
                </a:ext>
              </a:extLst>
            </p:cNvPr>
            <p:cNvSpPr txBox="1"/>
            <p:nvPr/>
          </p:nvSpPr>
          <p:spPr>
            <a:xfrm>
              <a:off x="12931671" y="3776940"/>
              <a:ext cx="1344344" cy="567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Broadcast Service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2C3D09D-7D54-4BC5-9C80-BAB1727D7A73}"/>
                </a:ext>
              </a:extLst>
            </p:cNvPr>
            <p:cNvSpPr txBox="1"/>
            <p:nvPr/>
          </p:nvSpPr>
          <p:spPr>
            <a:xfrm>
              <a:off x="12905070" y="5394506"/>
              <a:ext cx="1397544" cy="92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Ephemeris, Rendered Imagery,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Signal design similar to GPS</a:t>
              </a:r>
            </a:p>
          </p:txBody>
        </p:sp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42E6BC5C-5C85-4534-AD32-7C20AD93B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47016" y="4416632"/>
              <a:ext cx="913652" cy="964635"/>
            </a:xfrm>
            <a:prstGeom prst="rect">
              <a:avLst/>
            </a:prstGeom>
          </p:spPr>
        </p:pic>
      </p:grpSp>
      <p:sp>
        <p:nvSpPr>
          <p:cNvPr id="222" name="Oval 221">
            <a:extLst>
              <a:ext uri="{FF2B5EF4-FFF2-40B4-BE49-F238E27FC236}">
                <a16:creationId xmlns:a16="http://schemas.microsoft.com/office/drawing/2014/main" id="{7F6D1D31-919C-664B-83A4-AFC5824DC6DD}"/>
              </a:ext>
            </a:extLst>
          </p:cNvPr>
          <p:cNvSpPr/>
          <p:nvPr/>
        </p:nvSpPr>
        <p:spPr>
          <a:xfrm>
            <a:off x="3283679" y="4262056"/>
            <a:ext cx="2131735" cy="780223"/>
          </a:xfrm>
          <a:prstGeom prst="ellipse">
            <a:avLst/>
          </a:prstGeom>
          <a:solidFill>
            <a:srgbClr val="0070C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Autonomy and graceful degradation through use of multiple sensors.</a:t>
            </a:r>
          </a:p>
        </p:txBody>
      </p:sp>
      <p:sp>
        <p:nvSpPr>
          <p:cNvPr id="238" name="Rounded Rectangle 16">
            <a:extLst>
              <a:ext uri="{FF2B5EF4-FFF2-40B4-BE49-F238E27FC236}">
                <a16:creationId xmlns:a16="http://schemas.microsoft.com/office/drawing/2014/main" id="{79CCC7A6-AAC2-6F4B-B681-0A74A5896B85}"/>
              </a:ext>
            </a:extLst>
          </p:cNvPr>
          <p:cNvSpPr/>
          <p:nvPr/>
        </p:nvSpPr>
        <p:spPr>
          <a:xfrm>
            <a:off x="7843862" y="3199088"/>
            <a:ext cx="2669733" cy="3574697"/>
          </a:xfrm>
          <a:prstGeom prst="roundRect">
            <a:avLst/>
          </a:prstGeom>
          <a:solidFill>
            <a:srgbClr val="B7C9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00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2" dirty="0">
              <a:solidFill>
                <a:prstClr val="white"/>
              </a:solidFill>
              <a:latin typeface="Calibri" panose="020F0502020204030204"/>
              <a:ea typeface="ＭＳ Ｐゴシック"/>
            </a:endParaRP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63FE9AF2-128D-5846-B37E-0B8EAFE1DBB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876" y="5745660"/>
            <a:ext cx="466654" cy="451285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A1971153-7B70-DE43-857E-4516F3EE7CA0}"/>
              </a:ext>
            </a:extLst>
          </p:cNvPr>
          <p:cNvSpPr txBox="1"/>
          <p:nvPr/>
        </p:nvSpPr>
        <p:spPr>
          <a:xfrm>
            <a:off x="8217098" y="6135475"/>
            <a:ext cx="2061668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u="sng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Master Oscillator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Central reference for time and frequency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0C2856B4-EEB5-0E48-8077-E5EEF68830CD}"/>
              </a:ext>
            </a:extLst>
          </p:cNvPr>
          <p:cNvSpPr txBox="1"/>
          <p:nvPr/>
        </p:nvSpPr>
        <p:spPr>
          <a:xfrm>
            <a:off x="8036984" y="3201688"/>
            <a:ext cx="712959" cy="268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C&amp;DH</a:t>
            </a:r>
          </a:p>
        </p:txBody>
      </p:sp>
      <p:cxnSp>
        <p:nvCxnSpPr>
          <p:cNvPr id="242" name="Elbow Connector 44">
            <a:extLst>
              <a:ext uri="{FF2B5EF4-FFF2-40B4-BE49-F238E27FC236}">
                <a16:creationId xmlns:a16="http://schemas.microsoft.com/office/drawing/2014/main" id="{16316531-AC5D-D843-9BE1-58F33ADB472E}"/>
              </a:ext>
            </a:extLst>
          </p:cNvPr>
          <p:cNvCxnSpPr>
            <a:cxnSpLocks/>
          </p:cNvCxnSpPr>
          <p:nvPr/>
        </p:nvCxnSpPr>
        <p:spPr>
          <a:xfrm rot="16200000" flipH="1">
            <a:off x="7966856" y="4951337"/>
            <a:ext cx="1146116" cy="840179"/>
          </a:xfrm>
          <a:prstGeom prst="bentConnector2">
            <a:avLst/>
          </a:prstGeom>
          <a:ln w="28575">
            <a:solidFill>
              <a:srgbClr val="09309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A65A744-CC7F-3B45-B64F-A827091087BD}"/>
              </a:ext>
            </a:extLst>
          </p:cNvPr>
          <p:cNvGrpSpPr/>
          <p:nvPr/>
        </p:nvGrpSpPr>
        <p:grpSpPr>
          <a:xfrm>
            <a:off x="7876285" y="3363464"/>
            <a:ext cx="2611276" cy="2527624"/>
            <a:chOff x="3866753" y="1521131"/>
            <a:chExt cx="3132138" cy="3031800"/>
          </a:xfrm>
        </p:grpSpPr>
        <p:sp>
          <p:nvSpPr>
            <p:cNvPr id="244" name="Freeform 5">
              <a:extLst>
                <a:ext uri="{FF2B5EF4-FFF2-40B4-BE49-F238E27FC236}">
                  <a16:creationId xmlns:a16="http://schemas.microsoft.com/office/drawing/2014/main" id="{C65B83BE-857D-C449-BCBB-FC354BD94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222" y="2043113"/>
              <a:ext cx="2997200" cy="1420812"/>
            </a:xfrm>
            <a:custGeom>
              <a:avLst/>
              <a:gdLst>
                <a:gd name="T0" fmla="*/ 0 w 16587"/>
                <a:gd name="T1" fmla="*/ 4027 h 8054"/>
                <a:gd name="T2" fmla="*/ 0 w 16587"/>
                <a:gd name="T3" fmla="*/ 4027 h 8054"/>
                <a:gd name="T4" fmla="*/ 8294 w 16587"/>
                <a:gd name="T5" fmla="*/ 0 h 8054"/>
                <a:gd name="T6" fmla="*/ 16587 w 16587"/>
                <a:gd name="T7" fmla="*/ 4027 h 8054"/>
                <a:gd name="T8" fmla="*/ 8294 w 16587"/>
                <a:gd name="T9" fmla="*/ 8054 h 8054"/>
                <a:gd name="T10" fmla="*/ 0 w 16587"/>
                <a:gd name="T11" fmla="*/ 4027 h 8054"/>
                <a:gd name="T12" fmla="*/ 0 w 16587"/>
                <a:gd name="T13" fmla="*/ 4027 h 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87" h="8054">
                  <a:moveTo>
                    <a:pt x="0" y="4027"/>
                  </a:moveTo>
                  <a:lnTo>
                    <a:pt x="0" y="4027"/>
                  </a:lnTo>
                  <a:cubicBezTo>
                    <a:pt x="0" y="1803"/>
                    <a:pt x="3714" y="0"/>
                    <a:pt x="8294" y="0"/>
                  </a:cubicBezTo>
                  <a:cubicBezTo>
                    <a:pt x="12874" y="0"/>
                    <a:pt x="16587" y="1803"/>
                    <a:pt x="16587" y="4027"/>
                  </a:cubicBezTo>
                  <a:cubicBezTo>
                    <a:pt x="16587" y="6251"/>
                    <a:pt x="12874" y="8054"/>
                    <a:pt x="8294" y="8054"/>
                  </a:cubicBezTo>
                  <a:cubicBezTo>
                    <a:pt x="3714" y="8054"/>
                    <a:pt x="0" y="6251"/>
                    <a:pt x="0" y="4027"/>
                  </a:cubicBezTo>
                  <a:lnTo>
                    <a:pt x="0" y="4027"/>
                  </a:lnTo>
                  <a:close/>
                </a:path>
              </a:pathLst>
            </a:custGeom>
            <a:solidFill>
              <a:srgbClr val="E2F0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45" name="Freeform 7">
              <a:extLst>
                <a:ext uri="{FF2B5EF4-FFF2-40B4-BE49-F238E27FC236}">
                  <a16:creationId xmlns:a16="http://schemas.microsoft.com/office/drawing/2014/main" id="{5662D935-18FE-7748-9149-130A0D91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753" y="1874838"/>
              <a:ext cx="3132138" cy="1641475"/>
            </a:xfrm>
            <a:custGeom>
              <a:avLst/>
              <a:gdLst>
                <a:gd name="T0" fmla="*/ 179 w 17338"/>
                <a:gd name="T1" fmla="*/ 4272 h 9080"/>
                <a:gd name="T2" fmla="*/ 179 w 17338"/>
                <a:gd name="T3" fmla="*/ 4272 h 9080"/>
                <a:gd name="T4" fmla="*/ 9131 w 17338"/>
                <a:gd name="T5" fmla="*/ 148 h 9080"/>
                <a:gd name="T6" fmla="*/ 17054 w 17338"/>
                <a:gd name="T7" fmla="*/ 4808 h 9080"/>
                <a:gd name="T8" fmla="*/ 8102 w 17338"/>
                <a:gd name="T9" fmla="*/ 8932 h 9080"/>
                <a:gd name="T10" fmla="*/ 169 w 17338"/>
                <a:gd name="T11" fmla="*/ 4380 h 9080"/>
                <a:gd name="T12" fmla="*/ 169 w 17338"/>
                <a:gd name="T13" fmla="*/ 4380 h 9080"/>
                <a:gd name="T14" fmla="*/ 8309 w 17338"/>
                <a:gd name="T15" fmla="*/ 8937 h 9080"/>
                <a:gd name="T16" fmla="*/ 17064 w 17338"/>
                <a:gd name="T17" fmla="*/ 4700 h 9080"/>
                <a:gd name="T18" fmla="*/ 8924 w 17338"/>
                <a:gd name="T19" fmla="*/ 143 h 9080"/>
                <a:gd name="T20" fmla="*/ 179 w 17338"/>
                <a:gd name="T21" fmla="*/ 4272 h 9080"/>
                <a:gd name="T22" fmla="*/ 179 w 17338"/>
                <a:gd name="T23" fmla="*/ 4272 h 9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38" h="9080">
                  <a:moveTo>
                    <a:pt x="179" y="4272"/>
                  </a:moveTo>
                  <a:lnTo>
                    <a:pt x="179" y="4272"/>
                  </a:lnTo>
                  <a:cubicBezTo>
                    <a:pt x="463" y="1847"/>
                    <a:pt x="4471" y="0"/>
                    <a:pt x="9131" y="148"/>
                  </a:cubicBezTo>
                  <a:cubicBezTo>
                    <a:pt x="13791" y="296"/>
                    <a:pt x="17338" y="2382"/>
                    <a:pt x="17054" y="4808"/>
                  </a:cubicBezTo>
                  <a:cubicBezTo>
                    <a:pt x="16770" y="7234"/>
                    <a:pt x="12762" y="9080"/>
                    <a:pt x="8102" y="8932"/>
                  </a:cubicBezTo>
                  <a:cubicBezTo>
                    <a:pt x="3523" y="8787"/>
                    <a:pt x="3" y="6767"/>
                    <a:pt x="169" y="4380"/>
                  </a:cubicBezTo>
                  <a:lnTo>
                    <a:pt x="169" y="4380"/>
                  </a:lnTo>
                  <a:cubicBezTo>
                    <a:pt x="0" y="6809"/>
                    <a:pt x="3644" y="8849"/>
                    <a:pt x="8309" y="8937"/>
                  </a:cubicBezTo>
                  <a:cubicBezTo>
                    <a:pt x="12975" y="9026"/>
                    <a:pt x="16895" y="7128"/>
                    <a:pt x="17064" y="4700"/>
                  </a:cubicBezTo>
                  <a:cubicBezTo>
                    <a:pt x="17234" y="2272"/>
                    <a:pt x="13589" y="231"/>
                    <a:pt x="8924" y="143"/>
                  </a:cubicBezTo>
                  <a:cubicBezTo>
                    <a:pt x="4339" y="56"/>
                    <a:pt x="458" y="1889"/>
                    <a:pt x="179" y="4272"/>
                  </a:cubicBezTo>
                  <a:lnTo>
                    <a:pt x="179" y="4272"/>
                  </a:lnTo>
                  <a:close/>
                </a:path>
              </a:pathLst>
            </a:custGeom>
            <a:solidFill>
              <a:srgbClr val="70AD4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46" name="Freeform 8">
              <a:extLst>
                <a:ext uri="{FF2B5EF4-FFF2-40B4-BE49-F238E27FC236}">
                  <a16:creationId xmlns:a16="http://schemas.microsoft.com/office/drawing/2014/main" id="{62B17DA6-D1C8-5248-B4F6-1F2BA28D1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753" y="1874838"/>
              <a:ext cx="3132138" cy="1641475"/>
            </a:xfrm>
            <a:custGeom>
              <a:avLst/>
              <a:gdLst>
                <a:gd name="T0" fmla="*/ 179 w 17338"/>
                <a:gd name="T1" fmla="*/ 4272 h 9080"/>
                <a:gd name="T2" fmla="*/ 179 w 17338"/>
                <a:gd name="T3" fmla="*/ 4272 h 9080"/>
                <a:gd name="T4" fmla="*/ 9131 w 17338"/>
                <a:gd name="T5" fmla="*/ 148 h 9080"/>
                <a:gd name="T6" fmla="*/ 17054 w 17338"/>
                <a:gd name="T7" fmla="*/ 4808 h 9080"/>
                <a:gd name="T8" fmla="*/ 8102 w 17338"/>
                <a:gd name="T9" fmla="*/ 8932 h 9080"/>
                <a:gd name="T10" fmla="*/ 169 w 17338"/>
                <a:gd name="T11" fmla="*/ 4380 h 9080"/>
                <a:gd name="T12" fmla="*/ 169 w 17338"/>
                <a:gd name="T13" fmla="*/ 4380 h 9080"/>
                <a:gd name="T14" fmla="*/ 8309 w 17338"/>
                <a:gd name="T15" fmla="*/ 8937 h 9080"/>
                <a:gd name="T16" fmla="*/ 17064 w 17338"/>
                <a:gd name="T17" fmla="*/ 4700 h 9080"/>
                <a:gd name="T18" fmla="*/ 8924 w 17338"/>
                <a:gd name="T19" fmla="*/ 143 h 9080"/>
                <a:gd name="T20" fmla="*/ 179 w 17338"/>
                <a:gd name="T21" fmla="*/ 4272 h 9080"/>
                <a:gd name="T22" fmla="*/ 179 w 17338"/>
                <a:gd name="T23" fmla="*/ 4272 h 9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38" h="9080">
                  <a:moveTo>
                    <a:pt x="179" y="4272"/>
                  </a:moveTo>
                  <a:lnTo>
                    <a:pt x="179" y="4272"/>
                  </a:lnTo>
                  <a:cubicBezTo>
                    <a:pt x="463" y="1847"/>
                    <a:pt x="4471" y="0"/>
                    <a:pt x="9131" y="148"/>
                  </a:cubicBezTo>
                  <a:cubicBezTo>
                    <a:pt x="13791" y="296"/>
                    <a:pt x="17338" y="2382"/>
                    <a:pt x="17054" y="4808"/>
                  </a:cubicBezTo>
                  <a:cubicBezTo>
                    <a:pt x="16770" y="7234"/>
                    <a:pt x="12762" y="9080"/>
                    <a:pt x="8102" y="8932"/>
                  </a:cubicBezTo>
                  <a:cubicBezTo>
                    <a:pt x="3523" y="8787"/>
                    <a:pt x="3" y="6767"/>
                    <a:pt x="169" y="4380"/>
                  </a:cubicBezTo>
                  <a:lnTo>
                    <a:pt x="169" y="4380"/>
                  </a:lnTo>
                  <a:cubicBezTo>
                    <a:pt x="0" y="6809"/>
                    <a:pt x="3644" y="8849"/>
                    <a:pt x="8309" y="8937"/>
                  </a:cubicBezTo>
                  <a:cubicBezTo>
                    <a:pt x="12975" y="9026"/>
                    <a:pt x="16895" y="7128"/>
                    <a:pt x="17064" y="4700"/>
                  </a:cubicBezTo>
                  <a:cubicBezTo>
                    <a:pt x="17234" y="2272"/>
                    <a:pt x="13589" y="231"/>
                    <a:pt x="8924" y="143"/>
                  </a:cubicBezTo>
                  <a:cubicBezTo>
                    <a:pt x="4339" y="56"/>
                    <a:pt x="458" y="1889"/>
                    <a:pt x="179" y="4272"/>
                  </a:cubicBezTo>
                  <a:lnTo>
                    <a:pt x="179" y="4272"/>
                  </a:lnTo>
                  <a:close/>
                </a:path>
              </a:pathLst>
            </a:custGeom>
            <a:noFill/>
            <a:ln w="28575" cap="flat">
              <a:solidFill>
                <a:srgbClr val="70AD4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47" name="Rectangle 9">
              <a:extLst>
                <a:ext uri="{FF2B5EF4-FFF2-40B4-BE49-F238E27FC236}">
                  <a16:creationId xmlns:a16="http://schemas.microsoft.com/office/drawing/2014/main" id="{BB83C57B-8461-3A40-81B2-1B07DE40B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5821" y="1866900"/>
              <a:ext cx="688497" cy="22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 b="1" dirty="0" err="1">
                  <a:solidFill>
                    <a:srgbClr val="548235"/>
                  </a:solidFill>
                  <a:latin typeface="Calibri Bold" panose="020F0702030404030204" pitchFamily="34" charset="0"/>
                  <a:ea typeface="ＭＳ Ｐゴシック" panose="020B0600070205080204" pitchFamily="34" charset="-128"/>
                </a:rPr>
                <a:t>autoNGC</a:t>
              </a:r>
              <a:endPara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48" name="Rectangle 29">
              <a:extLst>
                <a:ext uri="{FF2B5EF4-FFF2-40B4-BE49-F238E27FC236}">
                  <a16:creationId xmlns:a16="http://schemas.microsoft.com/office/drawing/2014/main" id="{7DD6B260-65C4-5A45-8A80-DB9B7A2BF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403" y="3554412"/>
              <a:ext cx="6152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A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49" name="Rectangle 30">
              <a:extLst>
                <a:ext uri="{FF2B5EF4-FFF2-40B4-BE49-F238E27FC236}">
                  <a16:creationId xmlns:a16="http://schemas.microsoft.com/office/drawing/2014/main" id="{2BBF94F7-D080-3243-A5DD-890B78F69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785" y="3554412"/>
              <a:ext cx="55761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n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0" name="Rectangle 31">
              <a:extLst>
                <a:ext uri="{FF2B5EF4-FFF2-40B4-BE49-F238E27FC236}">
                  <a16:creationId xmlns:a16="http://schemas.microsoft.com/office/drawing/2014/main" id="{59548275-E93F-A24C-9039-3BA7FE987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372" y="3554412"/>
              <a:ext cx="51915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a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1" name="Rectangle 32">
              <a:extLst>
                <a:ext uri="{FF2B5EF4-FFF2-40B4-BE49-F238E27FC236}">
                  <a16:creationId xmlns:a16="http://schemas.microsoft.com/office/drawing/2014/main" id="{5115F520-B1C9-6A48-AC58-D34844E1E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485" y="3554412"/>
              <a:ext cx="24997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l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2" name="Rectangle 33">
              <a:extLst>
                <a:ext uri="{FF2B5EF4-FFF2-40B4-BE49-F238E27FC236}">
                  <a16:creationId xmlns:a16="http://schemas.microsoft.com/office/drawing/2014/main" id="{70E865E8-3CE7-7C44-A9EA-011E5ED4C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960" y="3554412"/>
              <a:ext cx="48070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y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3" name="Rectangle 34">
              <a:extLst>
                <a:ext uri="{FF2B5EF4-FFF2-40B4-BE49-F238E27FC236}">
                  <a16:creationId xmlns:a16="http://schemas.microsoft.com/office/drawing/2014/main" id="{C1767A99-3D39-DB4B-A3ED-2E4EE1734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341" y="3554412"/>
              <a:ext cx="42300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s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4" name="Rectangle 35">
              <a:extLst>
                <a:ext uri="{FF2B5EF4-FFF2-40B4-BE49-F238E27FC236}">
                  <a16:creationId xmlns:a16="http://schemas.microsoft.com/office/drawing/2014/main" id="{35BF7AA1-61A3-FF4C-94A1-E280DFBAD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578" y="3554412"/>
              <a:ext cx="53837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e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5" name="Rectangle 36">
              <a:extLst>
                <a:ext uri="{FF2B5EF4-FFF2-40B4-BE49-F238E27FC236}">
                  <a16:creationId xmlns:a16="http://schemas.microsoft.com/office/drawing/2014/main" id="{5C7E9BAC-3B71-534D-9186-52B8AAFA2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341" y="3554412"/>
              <a:ext cx="42300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s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6" name="Rectangle 37">
              <a:extLst>
                <a:ext uri="{FF2B5EF4-FFF2-40B4-BE49-F238E27FC236}">
                  <a16:creationId xmlns:a16="http://schemas.microsoft.com/office/drawing/2014/main" id="{4E928FC1-533C-BE40-99A9-7D0C3A0AD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8691" y="3554412"/>
              <a:ext cx="2691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,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7" name="Rectangle 38">
              <a:extLst>
                <a:ext uri="{FF2B5EF4-FFF2-40B4-BE49-F238E27FC236}">
                  <a16:creationId xmlns:a16="http://schemas.microsoft.com/office/drawing/2014/main" id="{4D5542B3-91F5-8B45-9B82-EDF080698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485" y="3554412"/>
              <a:ext cx="24997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8" name="Rectangle 39">
              <a:extLst>
                <a:ext uri="{FF2B5EF4-FFF2-40B4-BE49-F238E27FC236}">
                  <a16:creationId xmlns:a16="http://schemas.microsoft.com/office/drawing/2014/main" id="{8957403D-03A0-694E-BAF1-FBF1CA084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1228" y="3554412"/>
              <a:ext cx="69219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U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59" name="Rectangle 40">
              <a:extLst>
                <a:ext uri="{FF2B5EF4-FFF2-40B4-BE49-F238E27FC236}">
                  <a16:creationId xmlns:a16="http://schemas.microsoft.com/office/drawing/2014/main" id="{E220D93D-0752-5245-B412-0F4A7026F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341" y="3554412"/>
              <a:ext cx="42300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s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0" name="Rectangle 41">
              <a:extLst>
                <a:ext uri="{FF2B5EF4-FFF2-40B4-BE49-F238E27FC236}">
                  <a16:creationId xmlns:a16="http://schemas.microsoft.com/office/drawing/2014/main" id="{94782BA0-13B7-EE4C-8058-73F6DF8D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578" y="3554412"/>
              <a:ext cx="53837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e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1" name="Rectangle 42">
              <a:extLst>
                <a:ext uri="{FF2B5EF4-FFF2-40B4-BE49-F238E27FC236}">
                  <a16:creationId xmlns:a16="http://schemas.microsoft.com/office/drawing/2014/main" id="{5E9F4F30-F199-ED44-AA60-5D7909C14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485" y="3554412"/>
              <a:ext cx="24997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 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2" name="Rectangle 43">
              <a:extLst>
                <a:ext uri="{FF2B5EF4-FFF2-40B4-BE49-F238E27FC236}">
                  <a16:creationId xmlns:a16="http://schemas.microsoft.com/office/drawing/2014/main" id="{A8F4AEA0-450B-E84C-891F-9AF569FDC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991" y="3554412"/>
              <a:ext cx="57682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C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3" name="Rectangle 44">
              <a:extLst>
                <a:ext uri="{FF2B5EF4-FFF2-40B4-BE49-F238E27FC236}">
                  <a16:creationId xmlns:a16="http://schemas.microsoft.com/office/drawing/2014/main" id="{73F791D2-0138-4B4F-9419-61134607A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372" y="3554412"/>
              <a:ext cx="51915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a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4" name="Rectangle 45">
              <a:extLst>
                <a:ext uri="{FF2B5EF4-FFF2-40B4-BE49-F238E27FC236}">
                  <a16:creationId xmlns:a16="http://schemas.microsoft.com/office/drawing/2014/main" id="{CA98BB31-067B-C047-BB76-B04465350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341" y="3554412"/>
              <a:ext cx="42300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s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5" name="Rectangle 46">
              <a:extLst>
                <a:ext uri="{FF2B5EF4-FFF2-40B4-BE49-F238E27FC236}">
                  <a16:creationId xmlns:a16="http://schemas.microsoft.com/office/drawing/2014/main" id="{E5874D94-71B2-0A40-97CF-1E22F8903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578" y="3554412"/>
              <a:ext cx="53837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e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6" name="Rectangle 47">
              <a:extLst>
                <a:ext uri="{FF2B5EF4-FFF2-40B4-BE49-F238E27FC236}">
                  <a16:creationId xmlns:a16="http://schemas.microsoft.com/office/drawing/2014/main" id="{8D56CFB6-A4CE-2D49-AF95-99608F295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341" y="3554412"/>
              <a:ext cx="42300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s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7" name="Rectangle 48">
              <a:extLst>
                <a:ext uri="{FF2B5EF4-FFF2-40B4-BE49-F238E27FC236}">
                  <a16:creationId xmlns:a16="http://schemas.microsoft.com/office/drawing/2014/main" id="{0ADB2935-AEB3-4949-B089-AFDD15366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8" name="Rectangle 49">
              <a:extLst>
                <a:ext uri="{FF2B5EF4-FFF2-40B4-BE49-F238E27FC236}">
                  <a16:creationId xmlns:a16="http://schemas.microsoft.com/office/drawing/2014/main" id="{1ED728B1-B445-424F-9BCA-D81EED958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69" name="Rectangle 50">
              <a:extLst>
                <a:ext uri="{FF2B5EF4-FFF2-40B4-BE49-F238E27FC236}">
                  <a16:creationId xmlns:a16="http://schemas.microsoft.com/office/drawing/2014/main" id="{299E32DB-72E4-8340-987F-4F0278AA8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0" name="Rectangle 51">
              <a:extLst>
                <a:ext uri="{FF2B5EF4-FFF2-40B4-BE49-F238E27FC236}">
                  <a16:creationId xmlns:a16="http://schemas.microsoft.com/office/drawing/2014/main" id="{FC67FEF0-91EB-A34A-8DFD-9F5C5B95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1" name="Rectangle 52">
              <a:extLst>
                <a:ext uri="{FF2B5EF4-FFF2-40B4-BE49-F238E27FC236}">
                  <a16:creationId xmlns:a16="http://schemas.microsoft.com/office/drawing/2014/main" id="{B7E9D5CC-DF06-D641-A9BB-537F06FEF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2" name="Rectangle 53">
              <a:extLst>
                <a:ext uri="{FF2B5EF4-FFF2-40B4-BE49-F238E27FC236}">
                  <a16:creationId xmlns:a16="http://schemas.microsoft.com/office/drawing/2014/main" id="{7550725E-7F91-BE44-8145-8DDA3F7A3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3" name="Rectangle 54">
              <a:extLst>
                <a:ext uri="{FF2B5EF4-FFF2-40B4-BE49-F238E27FC236}">
                  <a16:creationId xmlns:a16="http://schemas.microsoft.com/office/drawing/2014/main" id="{0A329DBA-55FF-0648-B2A0-5EC2292CC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4" name="Rectangle 55">
              <a:extLst>
                <a:ext uri="{FF2B5EF4-FFF2-40B4-BE49-F238E27FC236}">
                  <a16:creationId xmlns:a16="http://schemas.microsoft.com/office/drawing/2014/main" id="{18644DAF-0284-2D41-B2DB-0F616E36C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5" name="Rectangle 56">
              <a:extLst>
                <a:ext uri="{FF2B5EF4-FFF2-40B4-BE49-F238E27FC236}">
                  <a16:creationId xmlns:a16="http://schemas.microsoft.com/office/drawing/2014/main" id="{C5B22F77-E845-B644-AF7E-FD587C599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6" name="Rectangle 57">
              <a:extLst>
                <a:ext uri="{FF2B5EF4-FFF2-40B4-BE49-F238E27FC236}">
                  <a16:creationId xmlns:a16="http://schemas.microsoft.com/office/drawing/2014/main" id="{A6EF3C7B-710D-7441-A620-3DB490716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7" name="Rectangle 58">
              <a:extLst>
                <a:ext uri="{FF2B5EF4-FFF2-40B4-BE49-F238E27FC236}">
                  <a16:creationId xmlns:a16="http://schemas.microsoft.com/office/drawing/2014/main" id="{DE83564D-D03B-0741-BB02-CA05F1F24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8" name="Rectangle 59">
              <a:extLst>
                <a:ext uri="{FF2B5EF4-FFF2-40B4-BE49-F238E27FC236}">
                  <a16:creationId xmlns:a16="http://schemas.microsoft.com/office/drawing/2014/main" id="{048774AE-FCC8-DF4D-8670-96225CB16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9" name="Rectangle 60">
              <a:extLst>
                <a:ext uri="{FF2B5EF4-FFF2-40B4-BE49-F238E27FC236}">
                  <a16:creationId xmlns:a16="http://schemas.microsoft.com/office/drawing/2014/main" id="{81A8C599-4021-2944-9CD5-9825E999C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0" name="Rectangle 61">
              <a:extLst>
                <a:ext uri="{FF2B5EF4-FFF2-40B4-BE49-F238E27FC236}">
                  <a16:creationId xmlns:a16="http://schemas.microsoft.com/office/drawing/2014/main" id="{91E6C971-E80B-B348-82ED-7F6C23C6C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1" name="Rectangle 62">
              <a:extLst>
                <a:ext uri="{FF2B5EF4-FFF2-40B4-BE49-F238E27FC236}">
                  <a16:creationId xmlns:a16="http://schemas.microsoft.com/office/drawing/2014/main" id="{59A2FD84-F723-884E-8A2C-42CD8579C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2" name="Rectangle 63">
              <a:extLst>
                <a:ext uri="{FF2B5EF4-FFF2-40B4-BE49-F238E27FC236}">
                  <a16:creationId xmlns:a16="http://schemas.microsoft.com/office/drawing/2014/main" id="{08CBF32F-2311-6640-97DD-9F50BED42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3" name="Rectangle 64">
              <a:extLst>
                <a:ext uri="{FF2B5EF4-FFF2-40B4-BE49-F238E27FC236}">
                  <a16:creationId xmlns:a16="http://schemas.microsoft.com/office/drawing/2014/main" id="{C099E9BE-4713-4642-9852-6CB23CF8E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4" name="Rectangle 65">
              <a:extLst>
                <a:ext uri="{FF2B5EF4-FFF2-40B4-BE49-F238E27FC236}">
                  <a16:creationId xmlns:a16="http://schemas.microsoft.com/office/drawing/2014/main" id="{516C9DC6-3EF2-7341-B07F-871B96E61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5" name="Rectangle 66">
              <a:extLst>
                <a:ext uri="{FF2B5EF4-FFF2-40B4-BE49-F238E27FC236}">
                  <a16:creationId xmlns:a16="http://schemas.microsoft.com/office/drawing/2014/main" id="{8E541B32-AE25-D647-A065-E5A375212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6" name="Rectangle 67">
              <a:extLst>
                <a:ext uri="{FF2B5EF4-FFF2-40B4-BE49-F238E27FC236}">
                  <a16:creationId xmlns:a16="http://schemas.microsoft.com/office/drawing/2014/main" id="{CBF18FC8-B1DA-5349-968E-F17F77A3E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7" name="Rectangle 68">
              <a:extLst>
                <a:ext uri="{FF2B5EF4-FFF2-40B4-BE49-F238E27FC236}">
                  <a16:creationId xmlns:a16="http://schemas.microsoft.com/office/drawing/2014/main" id="{C78DFB77-A997-3F49-ABED-C74B2F420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8" name="Rectangle 69">
              <a:extLst>
                <a:ext uri="{FF2B5EF4-FFF2-40B4-BE49-F238E27FC236}">
                  <a16:creationId xmlns:a16="http://schemas.microsoft.com/office/drawing/2014/main" id="{68C075B8-455E-DD45-8AB6-B2ED06E15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89" name="Rectangle 70">
              <a:extLst>
                <a:ext uri="{FF2B5EF4-FFF2-40B4-BE49-F238E27FC236}">
                  <a16:creationId xmlns:a16="http://schemas.microsoft.com/office/drawing/2014/main" id="{1B64E8CD-AF55-6546-8EBC-589DAA54F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0" name="Rectangle 71">
              <a:extLst>
                <a:ext uri="{FF2B5EF4-FFF2-40B4-BE49-F238E27FC236}">
                  <a16:creationId xmlns:a16="http://schemas.microsoft.com/office/drawing/2014/main" id="{821C97FE-A253-CB4A-9776-B3C890B5A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1" name="Rectangle 72">
              <a:extLst>
                <a:ext uri="{FF2B5EF4-FFF2-40B4-BE49-F238E27FC236}">
                  <a16:creationId xmlns:a16="http://schemas.microsoft.com/office/drawing/2014/main" id="{2F8707F2-6FED-3B45-B724-D11A560C2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2" name="Rectangle 73">
              <a:extLst>
                <a:ext uri="{FF2B5EF4-FFF2-40B4-BE49-F238E27FC236}">
                  <a16:creationId xmlns:a16="http://schemas.microsoft.com/office/drawing/2014/main" id="{5E8EDC0A-A7B9-C446-9D7C-AB42178E0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3" name="Rectangle 74">
              <a:extLst>
                <a:ext uri="{FF2B5EF4-FFF2-40B4-BE49-F238E27FC236}">
                  <a16:creationId xmlns:a16="http://schemas.microsoft.com/office/drawing/2014/main" id="{98ED095E-B926-C44D-9206-ACCE59859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4" name="Rectangle 75">
              <a:extLst>
                <a:ext uri="{FF2B5EF4-FFF2-40B4-BE49-F238E27FC236}">
                  <a16:creationId xmlns:a16="http://schemas.microsoft.com/office/drawing/2014/main" id="{D8471CC4-38D2-2E46-9D4E-C3FAC2B87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5" name="Rectangle 76">
              <a:extLst>
                <a:ext uri="{FF2B5EF4-FFF2-40B4-BE49-F238E27FC236}">
                  <a16:creationId xmlns:a16="http://schemas.microsoft.com/office/drawing/2014/main" id="{CB8E929B-F3C2-8740-B36B-4C495767E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6" name="Rectangle 77">
              <a:extLst>
                <a:ext uri="{FF2B5EF4-FFF2-40B4-BE49-F238E27FC236}">
                  <a16:creationId xmlns:a16="http://schemas.microsoft.com/office/drawing/2014/main" id="{8C9CE553-3DC0-6E48-AA34-3C14AF6F5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7" name="Rectangle 78">
              <a:extLst>
                <a:ext uri="{FF2B5EF4-FFF2-40B4-BE49-F238E27FC236}">
                  <a16:creationId xmlns:a16="http://schemas.microsoft.com/office/drawing/2014/main" id="{EF57080F-2251-0749-8E94-B9E4088D5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8" name="Rectangle 79">
              <a:extLst>
                <a:ext uri="{FF2B5EF4-FFF2-40B4-BE49-F238E27FC236}">
                  <a16:creationId xmlns:a16="http://schemas.microsoft.com/office/drawing/2014/main" id="{073A92B7-D2DD-6946-A45C-A60552BAC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99" name="Rectangle 80">
              <a:extLst>
                <a:ext uri="{FF2B5EF4-FFF2-40B4-BE49-F238E27FC236}">
                  <a16:creationId xmlns:a16="http://schemas.microsoft.com/office/drawing/2014/main" id="{D260436D-8621-6E40-8270-A4DE8FABC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00" name="Rectangle 81">
              <a:extLst>
                <a:ext uri="{FF2B5EF4-FFF2-40B4-BE49-F238E27FC236}">
                  <a16:creationId xmlns:a16="http://schemas.microsoft.com/office/drawing/2014/main" id="{722ABDCC-394F-954F-BF72-A9156F983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01" name="Rectangle 82">
              <a:extLst>
                <a:ext uri="{FF2B5EF4-FFF2-40B4-BE49-F238E27FC236}">
                  <a16:creationId xmlns:a16="http://schemas.microsoft.com/office/drawing/2014/main" id="{B510DF24-31A6-E740-9F93-385C4EDF1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10" y="3656013"/>
              <a:ext cx="32688" cy="129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-</a:t>
              </a:r>
              <a:endParaRPr lang="en-US" altLang="en-US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02" name="Freeform 142">
              <a:extLst>
                <a:ext uri="{FF2B5EF4-FFF2-40B4-BE49-F238E27FC236}">
                  <a16:creationId xmlns:a16="http://schemas.microsoft.com/office/drawing/2014/main" id="{CB0163AF-CE93-EE40-B398-0846007FA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060" y="1798638"/>
              <a:ext cx="2041525" cy="0"/>
            </a:xfrm>
            <a:custGeom>
              <a:avLst/>
              <a:gdLst>
                <a:gd name="T0" fmla="*/ 0 w 11294"/>
                <a:gd name="T1" fmla="*/ 0 w 11294"/>
                <a:gd name="T2" fmla="*/ 11294 w 112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294">
                  <a:moveTo>
                    <a:pt x="0" y="0"/>
                  </a:moveTo>
                  <a:lnTo>
                    <a:pt x="0" y="0"/>
                  </a:lnTo>
                  <a:lnTo>
                    <a:pt x="11294" y="0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03" name="Rectangle 146">
              <a:extLst>
                <a:ext uri="{FF2B5EF4-FFF2-40B4-BE49-F238E27FC236}">
                  <a16:creationId xmlns:a16="http://schemas.microsoft.com/office/drawing/2014/main" id="{D9E60A16-BE84-544E-A7C3-C60F778CE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345" y="1521131"/>
              <a:ext cx="2567734" cy="259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core Flight System (</a:t>
              </a:r>
              <a:r>
                <a:rPr lang="en-US" altLang="en-US" sz="1400" dirty="0" err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cFS</a:t>
              </a:r>
              <a:r>
                <a:rPr lang="en-US" altLang="en-US" sz="1400" dirty="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)</a:t>
              </a:r>
            </a:p>
          </p:txBody>
        </p:sp>
        <p:sp>
          <p:nvSpPr>
            <p:cNvPr id="304" name="Freeform 150">
              <a:extLst>
                <a:ext uri="{FF2B5EF4-FFF2-40B4-BE49-F238E27FC236}">
                  <a16:creationId xmlns:a16="http://schemas.microsoft.com/office/drawing/2014/main" id="{BA97CE11-BACA-9041-A067-91CE449D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822" y="1804988"/>
              <a:ext cx="0" cy="104775"/>
            </a:xfrm>
            <a:custGeom>
              <a:avLst/>
              <a:gdLst>
                <a:gd name="T0" fmla="*/ 0 h 576"/>
                <a:gd name="T1" fmla="*/ 0 h 576"/>
                <a:gd name="T2" fmla="*/ 576 h 57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76">
                  <a:moveTo>
                    <a:pt x="0" y="0"/>
                  </a:moveTo>
                  <a:lnTo>
                    <a:pt x="0" y="0"/>
                  </a:lnTo>
                  <a:lnTo>
                    <a:pt x="0" y="576"/>
                  </a:lnTo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05" name="Rectangle 151">
              <a:extLst>
                <a:ext uri="{FF2B5EF4-FFF2-40B4-BE49-F238E27FC236}">
                  <a16:creationId xmlns:a16="http://schemas.microsoft.com/office/drawing/2014/main" id="{8A00BE2E-6BF5-8A4D-9878-5F28C63E9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043" y="2019301"/>
              <a:ext cx="486456" cy="147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00" b="1" dirty="0">
                  <a:solidFill>
                    <a:srgbClr val="000000"/>
                  </a:solidFill>
                  <a:latin typeface="Calibri Bold" panose="020F0702030404030204" pitchFamily="34" charset="0"/>
                  <a:ea typeface="ＭＳ Ｐゴシック" panose="020B0600070205080204" pitchFamily="34" charset="-128"/>
                </a:rPr>
                <a:t>Executive</a:t>
              </a:r>
              <a:endParaRPr lang="en-US" altLang="en-US" dirty="0">
                <a:solidFill>
                  <a:srgbClr val="000000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306" name="TextBox 305">
              <a:extLst>
                <a:ext uri="{FF2B5EF4-FFF2-40B4-BE49-F238E27FC236}">
                  <a16:creationId xmlns:a16="http://schemas.microsoft.com/office/drawing/2014/main" id="{71BD0237-48EC-1F4D-ABE8-10C7C0B1E0A2}"/>
                </a:ext>
              </a:extLst>
            </p:cNvPr>
            <p:cNvSpPr txBox="1"/>
            <p:nvPr/>
          </p:nvSpPr>
          <p:spPr>
            <a:xfrm>
              <a:off x="4182039" y="3535875"/>
              <a:ext cx="2683495" cy="1017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u="sng" dirty="0" err="1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autoNGC</a:t>
              </a:r>
              <a:r>
                <a:rPr lang="en-US" sz="1600" u="sng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 Flight SW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Apps under </a:t>
              </a:r>
              <a:r>
                <a:rPr lang="en-US" sz="1500" dirty="0" err="1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cFS</a:t>
              </a:r>
              <a:endParaRPr lang="en-US" sz="15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endParaRP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Autonomous Navigation, Guidance, and Control</a:t>
              </a:r>
            </a:p>
          </p:txBody>
        </p: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30E49F04-3A8A-8F46-9A12-9B0EC4F9BB39}"/>
                </a:ext>
              </a:extLst>
            </p:cNvPr>
            <p:cNvGrpSpPr/>
            <p:nvPr/>
          </p:nvGrpSpPr>
          <p:grpSpPr>
            <a:xfrm>
              <a:off x="4478735" y="2200275"/>
              <a:ext cx="1911044" cy="1068658"/>
              <a:chOff x="4344988" y="2200275"/>
              <a:chExt cx="1911044" cy="1068658"/>
            </a:xfrm>
          </p:grpSpPr>
          <p:cxnSp>
            <p:nvCxnSpPr>
              <p:cNvPr id="308" name="Connector: Elbow 218">
                <a:extLst>
                  <a:ext uri="{FF2B5EF4-FFF2-40B4-BE49-F238E27FC236}">
                    <a16:creationId xmlns:a16="http://schemas.microsoft.com/office/drawing/2014/main" id="{4581C43F-8F78-F041-88C9-1F28D2B076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34048" y="2455862"/>
                <a:ext cx="237744" cy="1"/>
              </a:xfrm>
              <a:prstGeom prst="straightConnector1">
                <a:avLst/>
              </a:prstGeom>
              <a:ln w="28575">
                <a:solidFill>
                  <a:srgbClr val="4D65F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Connector: Elbow 218">
                <a:extLst>
                  <a:ext uri="{FF2B5EF4-FFF2-40B4-BE49-F238E27FC236}">
                    <a16:creationId xmlns:a16="http://schemas.microsoft.com/office/drawing/2014/main" id="{9C935E4A-4B4E-424D-A192-39ED443587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57763" y="3045177"/>
                <a:ext cx="502920" cy="1235"/>
              </a:xfrm>
              <a:prstGeom prst="straightConnector1">
                <a:avLst/>
              </a:prstGeom>
              <a:ln w="28575">
                <a:solidFill>
                  <a:srgbClr val="4D65F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id="{00100CBC-BF9E-164C-90BE-147756BA0328}"/>
                  </a:ext>
                </a:extLst>
              </p:cNvPr>
              <p:cNvGrpSpPr/>
              <p:nvPr/>
            </p:nvGrpSpPr>
            <p:grpSpPr>
              <a:xfrm>
                <a:off x="4344988" y="2200275"/>
                <a:ext cx="809625" cy="656522"/>
                <a:chOff x="4344988" y="2200275"/>
                <a:chExt cx="809625" cy="656522"/>
              </a:xfrm>
            </p:grpSpPr>
            <p:sp>
              <p:nvSpPr>
                <p:cNvPr id="331" name="Freeform 83">
                  <a:extLst>
                    <a:ext uri="{FF2B5EF4-FFF2-40B4-BE49-F238E27FC236}">
                      <a16:creationId xmlns:a16="http://schemas.microsoft.com/office/drawing/2014/main" id="{46E4C894-0178-EA4C-BE51-C35A1A0353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988" y="2316163"/>
                  <a:ext cx="693738" cy="347662"/>
                </a:xfrm>
                <a:custGeom>
                  <a:avLst/>
                  <a:gdLst>
                    <a:gd name="T0" fmla="*/ 0 w 3840"/>
                    <a:gd name="T1" fmla="*/ 1920 h 1920"/>
                    <a:gd name="T2" fmla="*/ 0 w 3840"/>
                    <a:gd name="T3" fmla="*/ 1920 h 1920"/>
                    <a:gd name="T4" fmla="*/ 3840 w 3840"/>
                    <a:gd name="T5" fmla="*/ 1920 h 1920"/>
                    <a:gd name="T6" fmla="*/ 3840 w 3840"/>
                    <a:gd name="T7" fmla="*/ 0 h 1920"/>
                    <a:gd name="T8" fmla="*/ 0 w 3840"/>
                    <a:gd name="T9" fmla="*/ 0 h 1920"/>
                    <a:gd name="T10" fmla="*/ 0 w 3840"/>
                    <a:gd name="T11" fmla="*/ 1920 h 19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40" h="1920">
                      <a:moveTo>
                        <a:pt x="0" y="1920"/>
                      </a:moveTo>
                      <a:lnTo>
                        <a:pt x="0" y="1920"/>
                      </a:lnTo>
                      <a:lnTo>
                        <a:pt x="3840" y="1920"/>
                      </a:lnTo>
                      <a:lnTo>
                        <a:pt x="3840" y="0"/>
                      </a:lnTo>
                      <a:lnTo>
                        <a:pt x="0" y="0"/>
                      </a:lnTo>
                      <a:lnTo>
                        <a:pt x="0" y="1920"/>
                      </a:lnTo>
                      <a:close/>
                    </a:path>
                  </a:pathLst>
                </a:cu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ts val="600"/>
                    </a:spcBef>
                    <a:spcAft>
                      <a:spcPct val="0"/>
                    </a:spcAft>
                  </a:pPr>
                  <a:endParaRPr lang="en-US" sz="800" dirty="0">
                    <a:solidFill>
                      <a:srgbClr val="FFFFFF"/>
                    </a:solidFill>
                    <a:latin typeface="Arial Narrow" panose="020B060602020203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" name="Freeform 84">
                  <a:extLst>
                    <a:ext uri="{FF2B5EF4-FFF2-40B4-BE49-F238E27FC236}">
                      <a16:creationId xmlns:a16="http://schemas.microsoft.com/office/drawing/2014/main" id="{C0DF7953-9948-7540-B284-8E0E1B8C5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8725" y="2200275"/>
                  <a:ext cx="115888" cy="463550"/>
                </a:xfrm>
                <a:custGeom>
                  <a:avLst/>
                  <a:gdLst>
                    <a:gd name="T0" fmla="*/ 0 w 640"/>
                    <a:gd name="T1" fmla="*/ 640 h 2560"/>
                    <a:gd name="T2" fmla="*/ 0 w 640"/>
                    <a:gd name="T3" fmla="*/ 640 h 2560"/>
                    <a:gd name="T4" fmla="*/ 640 w 640"/>
                    <a:gd name="T5" fmla="*/ 0 h 2560"/>
                    <a:gd name="T6" fmla="*/ 640 w 640"/>
                    <a:gd name="T7" fmla="*/ 1920 h 2560"/>
                    <a:gd name="T8" fmla="*/ 0 w 640"/>
                    <a:gd name="T9" fmla="*/ 2560 h 2560"/>
                    <a:gd name="T10" fmla="*/ 0 w 640"/>
                    <a:gd name="T11" fmla="*/ 640 h 2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0" h="2560">
                      <a:moveTo>
                        <a:pt x="0" y="640"/>
                      </a:moveTo>
                      <a:lnTo>
                        <a:pt x="0" y="640"/>
                      </a:lnTo>
                      <a:lnTo>
                        <a:pt x="640" y="0"/>
                      </a:lnTo>
                      <a:lnTo>
                        <a:pt x="640" y="1920"/>
                      </a:lnTo>
                      <a:lnTo>
                        <a:pt x="0" y="2560"/>
                      </a:lnTo>
                      <a:lnTo>
                        <a:pt x="0" y="640"/>
                      </a:lnTo>
                      <a:close/>
                    </a:path>
                  </a:pathLst>
                </a:custGeom>
                <a:solidFill>
                  <a:srgbClr val="375C9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33" name="Freeform 85">
                  <a:extLst>
                    <a:ext uri="{FF2B5EF4-FFF2-40B4-BE49-F238E27FC236}">
                      <a16:creationId xmlns:a16="http://schemas.microsoft.com/office/drawing/2014/main" id="{C83EB27D-204D-FB4A-BB48-210406DA3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988" y="2200275"/>
                  <a:ext cx="809625" cy="115887"/>
                </a:xfrm>
                <a:custGeom>
                  <a:avLst/>
                  <a:gdLst>
                    <a:gd name="T0" fmla="*/ 0 w 4480"/>
                    <a:gd name="T1" fmla="*/ 640 h 640"/>
                    <a:gd name="T2" fmla="*/ 0 w 4480"/>
                    <a:gd name="T3" fmla="*/ 640 h 640"/>
                    <a:gd name="T4" fmla="*/ 640 w 4480"/>
                    <a:gd name="T5" fmla="*/ 0 h 640"/>
                    <a:gd name="T6" fmla="*/ 4480 w 4480"/>
                    <a:gd name="T7" fmla="*/ 0 h 640"/>
                    <a:gd name="T8" fmla="*/ 3840 w 4480"/>
                    <a:gd name="T9" fmla="*/ 640 h 640"/>
                    <a:gd name="T10" fmla="*/ 0 w 4480"/>
                    <a:gd name="T11" fmla="*/ 64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0" h="640">
                      <a:moveTo>
                        <a:pt x="0" y="640"/>
                      </a:moveTo>
                      <a:lnTo>
                        <a:pt x="0" y="640"/>
                      </a:lnTo>
                      <a:lnTo>
                        <a:pt x="640" y="0"/>
                      </a:lnTo>
                      <a:lnTo>
                        <a:pt x="4480" y="0"/>
                      </a:lnTo>
                      <a:lnTo>
                        <a:pt x="3840" y="640"/>
                      </a:lnTo>
                      <a:lnTo>
                        <a:pt x="0" y="640"/>
                      </a:lnTo>
                      <a:close/>
                    </a:path>
                  </a:pathLst>
                </a:custGeom>
                <a:solidFill>
                  <a:srgbClr val="698ED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34" name="Freeform 86">
                  <a:extLst>
                    <a:ext uri="{FF2B5EF4-FFF2-40B4-BE49-F238E27FC236}">
                      <a16:creationId xmlns:a16="http://schemas.microsoft.com/office/drawing/2014/main" id="{4F6DF048-62FC-994A-B005-7020C512E5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344988" y="2200275"/>
                  <a:ext cx="809625" cy="463550"/>
                </a:xfrm>
                <a:custGeom>
                  <a:avLst/>
                  <a:gdLst>
                    <a:gd name="T0" fmla="*/ 0 w 4480"/>
                    <a:gd name="T1" fmla="*/ 640 h 2560"/>
                    <a:gd name="T2" fmla="*/ 0 w 4480"/>
                    <a:gd name="T3" fmla="*/ 640 h 2560"/>
                    <a:gd name="T4" fmla="*/ 640 w 4480"/>
                    <a:gd name="T5" fmla="*/ 0 h 2560"/>
                    <a:gd name="T6" fmla="*/ 4480 w 4480"/>
                    <a:gd name="T7" fmla="*/ 0 h 2560"/>
                    <a:gd name="T8" fmla="*/ 4480 w 4480"/>
                    <a:gd name="T9" fmla="*/ 1920 h 2560"/>
                    <a:gd name="T10" fmla="*/ 3840 w 4480"/>
                    <a:gd name="T11" fmla="*/ 2560 h 2560"/>
                    <a:gd name="T12" fmla="*/ 0 w 4480"/>
                    <a:gd name="T13" fmla="*/ 2560 h 2560"/>
                    <a:gd name="T14" fmla="*/ 0 w 4480"/>
                    <a:gd name="T15" fmla="*/ 640 h 2560"/>
                    <a:gd name="T16" fmla="*/ 0 w 4480"/>
                    <a:gd name="T17" fmla="*/ 640 h 2560"/>
                    <a:gd name="T18" fmla="*/ 0 w 4480"/>
                    <a:gd name="T19" fmla="*/ 640 h 2560"/>
                    <a:gd name="T20" fmla="*/ 3840 w 4480"/>
                    <a:gd name="T21" fmla="*/ 640 h 2560"/>
                    <a:gd name="T22" fmla="*/ 4480 w 4480"/>
                    <a:gd name="T23" fmla="*/ 0 h 2560"/>
                    <a:gd name="T24" fmla="*/ 3840 w 4480"/>
                    <a:gd name="T25" fmla="*/ 640 h 2560"/>
                    <a:gd name="T26" fmla="*/ 3840 w 4480"/>
                    <a:gd name="T27" fmla="*/ 640 h 2560"/>
                    <a:gd name="T28" fmla="*/ 3840 w 4480"/>
                    <a:gd name="T29" fmla="*/ 2560 h 2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480" h="2560">
                      <a:moveTo>
                        <a:pt x="0" y="640"/>
                      </a:moveTo>
                      <a:lnTo>
                        <a:pt x="0" y="640"/>
                      </a:lnTo>
                      <a:lnTo>
                        <a:pt x="640" y="0"/>
                      </a:lnTo>
                      <a:lnTo>
                        <a:pt x="4480" y="0"/>
                      </a:lnTo>
                      <a:lnTo>
                        <a:pt x="4480" y="1920"/>
                      </a:lnTo>
                      <a:lnTo>
                        <a:pt x="3840" y="2560"/>
                      </a:lnTo>
                      <a:lnTo>
                        <a:pt x="0" y="2560"/>
                      </a:lnTo>
                      <a:lnTo>
                        <a:pt x="0" y="640"/>
                      </a:lnTo>
                      <a:close/>
                      <a:moveTo>
                        <a:pt x="0" y="640"/>
                      </a:moveTo>
                      <a:lnTo>
                        <a:pt x="0" y="640"/>
                      </a:lnTo>
                      <a:lnTo>
                        <a:pt x="3840" y="640"/>
                      </a:lnTo>
                      <a:lnTo>
                        <a:pt x="4480" y="0"/>
                      </a:lnTo>
                      <a:moveTo>
                        <a:pt x="3840" y="640"/>
                      </a:moveTo>
                      <a:lnTo>
                        <a:pt x="3840" y="640"/>
                      </a:lnTo>
                      <a:lnTo>
                        <a:pt x="3840" y="2560"/>
                      </a:lnTo>
                    </a:path>
                  </a:pathLst>
                </a:custGeom>
                <a:noFill/>
                <a:ln w="4763" cap="flat">
                  <a:solidFill>
                    <a:srgbClr val="2F52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35" name="TextBox 334">
                  <a:extLst>
                    <a:ext uri="{FF2B5EF4-FFF2-40B4-BE49-F238E27FC236}">
                      <a16:creationId xmlns:a16="http://schemas.microsoft.com/office/drawing/2014/main" id="{98A3C060-6638-784F-8CC3-2329EA31AED9}"/>
                    </a:ext>
                  </a:extLst>
                </p:cNvPr>
                <p:cNvSpPr txBox="1"/>
                <p:nvPr/>
              </p:nvSpPr>
              <p:spPr>
                <a:xfrm>
                  <a:off x="4402931" y="2303045"/>
                  <a:ext cx="595313" cy="553752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Orbit/Attitude Determination</a:t>
                  </a:r>
                </a:p>
              </p:txBody>
            </p:sp>
          </p:grp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1BA18E02-371A-EA44-857F-684B1ECB7711}"/>
                  </a:ext>
                </a:extLst>
              </p:cNvPr>
              <p:cNvGrpSpPr/>
              <p:nvPr/>
            </p:nvGrpSpPr>
            <p:grpSpPr>
              <a:xfrm>
                <a:off x="5423694" y="2770188"/>
                <a:ext cx="677069" cy="498745"/>
                <a:chOff x="5909469" y="2770188"/>
                <a:chExt cx="677069" cy="498745"/>
              </a:xfrm>
            </p:grpSpPr>
            <p:sp>
              <p:nvSpPr>
                <p:cNvPr id="326" name="Freeform 115">
                  <a:extLst>
                    <a:ext uri="{FF2B5EF4-FFF2-40B4-BE49-F238E27FC236}">
                      <a16:creationId xmlns:a16="http://schemas.microsoft.com/office/drawing/2014/main" id="{6CDCEFC7-908F-824E-B777-A85A3659C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6613" y="2886075"/>
                  <a:ext cx="554038" cy="346075"/>
                </a:xfrm>
                <a:custGeom>
                  <a:avLst/>
                  <a:gdLst>
                    <a:gd name="T0" fmla="*/ 0 w 3067"/>
                    <a:gd name="T1" fmla="*/ 1920 h 1920"/>
                    <a:gd name="T2" fmla="*/ 0 w 3067"/>
                    <a:gd name="T3" fmla="*/ 1920 h 1920"/>
                    <a:gd name="T4" fmla="*/ 3067 w 3067"/>
                    <a:gd name="T5" fmla="*/ 1920 h 1920"/>
                    <a:gd name="T6" fmla="*/ 3067 w 3067"/>
                    <a:gd name="T7" fmla="*/ 0 h 1920"/>
                    <a:gd name="T8" fmla="*/ 0 w 3067"/>
                    <a:gd name="T9" fmla="*/ 0 h 1920"/>
                    <a:gd name="T10" fmla="*/ 0 w 3067"/>
                    <a:gd name="T11" fmla="*/ 1920 h 19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67" h="1920">
                      <a:moveTo>
                        <a:pt x="0" y="1920"/>
                      </a:moveTo>
                      <a:lnTo>
                        <a:pt x="0" y="1920"/>
                      </a:lnTo>
                      <a:lnTo>
                        <a:pt x="3067" y="1920"/>
                      </a:lnTo>
                      <a:lnTo>
                        <a:pt x="3067" y="0"/>
                      </a:lnTo>
                      <a:lnTo>
                        <a:pt x="0" y="0"/>
                      </a:lnTo>
                      <a:lnTo>
                        <a:pt x="0" y="1920"/>
                      </a:lnTo>
                      <a:close/>
                    </a:path>
                  </a:pathLst>
                </a:cu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27" name="Freeform 116">
                  <a:extLst>
                    <a:ext uri="{FF2B5EF4-FFF2-40B4-BE49-F238E27FC236}">
                      <a16:creationId xmlns:a16="http://schemas.microsoft.com/office/drawing/2014/main" id="{EFB108AC-C2B6-9340-BADA-8D0A1243D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0650" y="2770188"/>
                  <a:ext cx="115888" cy="461962"/>
                </a:xfrm>
                <a:custGeom>
                  <a:avLst/>
                  <a:gdLst>
                    <a:gd name="T0" fmla="*/ 0 w 640"/>
                    <a:gd name="T1" fmla="*/ 640 h 2560"/>
                    <a:gd name="T2" fmla="*/ 0 w 640"/>
                    <a:gd name="T3" fmla="*/ 640 h 2560"/>
                    <a:gd name="T4" fmla="*/ 640 w 640"/>
                    <a:gd name="T5" fmla="*/ 0 h 2560"/>
                    <a:gd name="T6" fmla="*/ 640 w 640"/>
                    <a:gd name="T7" fmla="*/ 1920 h 2560"/>
                    <a:gd name="T8" fmla="*/ 0 w 640"/>
                    <a:gd name="T9" fmla="*/ 2560 h 2560"/>
                    <a:gd name="T10" fmla="*/ 0 w 640"/>
                    <a:gd name="T11" fmla="*/ 640 h 2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0" h="2560">
                      <a:moveTo>
                        <a:pt x="0" y="640"/>
                      </a:moveTo>
                      <a:lnTo>
                        <a:pt x="0" y="640"/>
                      </a:lnTo>
                      <a:lnTo>
                        <a:pt x="640" y="0"/>
                      </a:lnTo>
                      <a:lnTo>
                        <a:pt x="640" y="1920"/>
                      </a:lnTo>
                      <a:lnTo>
                        <a:pt x="0" y="2560"/>
                      </a:lnTo>
                      <a:lnTo>
                        <a:pt x="0" y="640"/>
                      </a:lnTo>
                      <a:close/>
                    </a:path>
                  </a:pathLst>
                </a:custGeom>
                <a:solidFill>
                  <a:srgbClr val="375C9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28" name="Freeform 117">
                  <a:extLst>
                    <a:ext uri="{FF2B5EF4-FFF2-40B4-BE49-F238E27FC236}">
                      <a16:creationId xmlns:a16="http://schemas.microsoft.com/office/drawing/2014/main" id="{D95052FA-46E2-B442-A4D5-210817FBF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6613" y="2770188"/>
                  <a:ext cx="669925" cy="115887"/>
                </a:xfrm>
                <a:custGeom>
                  <a:avLst/>
                  <a:gdLst>
                    <a:gd name="T0" fmla="*/ 0 w 3707"/>
                    <a:gd name="T1" fmla="*/ 640 h 640"/>
                    <a:gd name="T2" fmla="*/ 0 w 3707"/>
                    <a:gd name="T3" fmla="*/ 640 h 640"/>
                    <a:gd name="T4" fmla="*/ 640 w 3707"/>
                    <a:gd name="T5" fmla="*/ 0 h 640"/>
                    <a:gd name="T6" fmla="*/ 3707 w 3707"/>
                    <a:gd name="T7" fmla="*/ 0 h 640"/>
                    <a:gd name="T8" fmla="*/ 3067 w 3707"/>
                    <a:gd name="T9" fmla="*/ 640 h 640"/>
                    <a:gd name="T10" fmla="*/ 0 w 3707"/>
                    <a:gd name="T11" fmla="*/ 64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07" h="640">
                      <a:moveTo>
                        <a:pt x="0" y="640"/>
                      </a:moveTo>
                      <a:lnTo>
                        <a:pt x="0" y="640"/>
                      </a:lnTo>
                      <a:lnTo>
                        <a:pt x="640" y="0"/>
                      </a:lnTo>
                      <a:lnTo>
                        <a:pt x="3707" y="0"/>
                      </a:lnTo>
                      <a:lnTo>
                        <a:pt x="3067" y="640"/>
                      </a:lnTo>
                      <a:lnTo>
                        <a:pt x="0" y="640"/>
                      </a:lnTo>
                      <a:close/>
                    </a:path>
                  </a:pathLst>
                </a:custGeom>
                <a:solidFill>
                  <a:srgbClr val="698ED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29" name="Freeform 118">
                  <a:extLst>
                    <a:ext uri="{FF2B5EF4-FFF2-40B4-BE49-F238E27FC236}">
                      <a16:creationId xmlns:a16="http://schemas.microsoft.com/office/drawing/2014/main" id="{03FAFFEA-8245-6545-B64B-FF4E05E483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16613" y="2770188"/>
                  <a:ext cx="669925" cy="461962"/>
                </a:xfrm>
                <a:custGeom>
                  <a:avLst/>
                  <a:gdLst>
                    <a:gd name="T0" fmla="*/ 0 w 3707"/>
                    <a:gd name="T1" fmla="*/ 640 h 2559"/>
                    <a:gd name="T2" fmla="*/ 0 w 3707"/>
                    <a:gd name="T3" fmla="*/ 640 h 2559"/>
                    <a:gd name="T4" fmla="*/ 640 w 3707"/>
                    <a:gd name="T5" fmla="*/ 0 h 2559"/>
                    <a:gd name="T6" fmla="*/ 3707 w 3707"/>
                    <a:gd name="T7" fmla="*/ 0 h 2559"/>
                    <a:gd name="T8" fmla="*/ 3707 w 3707"/>
                    <a:gd name="T9" fmla="*/ 1919 h 2559"/>
                    <a:gd name="T10" fmla="*/ 3067 w 3707"/>
                    <a:gd name="T11" fmla="*/ 2559 h 2559"/>
                    <a:gd name="T12" fmla="*/ 0 w 3707"/>
                    <a:gd name="T13" fmla="*/ 2559 h 2559"/>
                    <a:gd name="T14" fmla="*/ 0 w 3707"/>
                    <a:gd name="T15" fmla="*/ 640 h 2559"/>
                    <a:gd name="T16" fmla="*/ 0 w 3707"/>
                    <a:gd name="T17" fmla="*/ 640 h 2559"/>
                    <a:gd name="T18" fmla="*/ 0 w 3707"/>
                    <a:gd name="T19" fmla="*/ 640 h 2559"/>
                    <a:gd name="T20" fmla="*/ 3067 w 3707"/>
                    <a:gd name="T21" fmla="*/ 640 h 2559"/>
                    <a:gd name="T22" fmla="*/ 3707 w 3707"/>
                    <a:gd name="T23" fmla="*/ 0 h 2559"/>
                    <a:gd name="T24" fmla="*/ 3067 w 3707"/>
                    <a:gd name="T25" fmla="*/ 640 h 2559"/>
                    <a:gd name="T26" fmla="*/ 3067 w 3707"/>
                    <a:gd name="T27" fmla="*/ 640 h 2559"/>
                    <a:gd name="T28" fmla="*/ 3067 w 3707"/>
                    <a:gd name="T29" fmla="*/ 2559 h 2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707" h="2559">
                      <a:moveTo>
                        <a:pt x="0" y="640"/>
                      </a:moveTo>
                      <a:lnTo>
                        <a:pt x="0" y="640"/>
                      </a:lnTo>
                      <a:lnTo>
                        <a:pt x="640" y="0"/>
                      </a:lnTo>
                      <a:lnTo>
                        <a:pt x="3707" y="0"/>
                      </a:lnTo>
                      <a:lnTo>
                        <a:pt x="3707" y="1919"/>
                      </a:lnTo>
                      <a:lnTo>
                        <a:pt x="3067" y="2559"/>
                      </a:lnTo>
                      <a:lnTo>
                        <a:pt x="0" y="2559"/>
                      </a:lnTo>
                      <a:lnTo>
                        <a:pt x="0" y="640"/>
                      </a:lnTo>
                      <a:close/>
                      <a:moveTo>
                        <a:pt x="0" y="640"/>
                      </a:moveTo>
                      <a:lnTo>
                        <a:pt x="0" y="640"/>
                      </a:lnTo>
                      <a:lnTo>
                        <a:pt x="3067" y="640"/>
                      </a:lnTo>
                      <a:lnTo>
                        <a:pt x="3707" y="0"/>
                      </a:lnTo>
                      <a:moveTo>
                        <a:pt x="3067" y="640"/>
                      </a:moveTo>
                      <a:lnTo>
                        <a:pt x="3067" y="640"/>
                      </a:lnTo>
                      <a:lnTo>
                        <a:pt x="3067" y="2559"/>
                      </a:lnTo>
                    </a:path>
                  </a:pathLst>
                </a:custGeom>
                <a:noFill/>
                <a:ln w="4763" cap="flat">
                  <a:solidFill>
                    <a:srgbClr val="2F52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E9B8DF3B-EB57-BE4D-A376-A2E0C527FB9A}"/>
                    </a:ext>
                  </a:extLst>
                </p:cNvPr>
                <p:cNvSpPr txBox="1"/>
                <p:nvPr/>
              </p:nvSpPr>
              <p:spPr>
                <a:xfrm>
                  <a:off x="5909469" y="2862848"/>
                  <a:ext cx="595313" cy="406085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Control &amp; Actuation</a:t>
                  </a:r>
                </a:p>
              </p:txBody>
            </p:sp>
          </p:grpSp>
          <p:cxnSp>
            <p:nvCxnSpPr>
              <p:cNvPr id="312" name="Connector: Elbow 218">
                <a:extLst>
                  <a:ext uri="{FF2B5EF4-FFF2-40B4-BE49-F238E27FC236}">
                    <a16:creationId xmlns:a16="http://schemas.microsoft.com/office/drawing/2014/main" id="{4E839638-76CC-6349-8986-97634ED2D3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4213" y="2589728"/>
                <a:ext cx="0" cy="182880"/>
              </a:xfrm>
              <a:prstGeom prst="straightConnector1">
                <a:avLst/>
              </a:prstGeom>
              <a:ln w="28575">
                <a:solidFill>
                  <a:srgbClr val="4D65F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D7827B39-ABB6-CE4B-8B01-0CDAF961037C}"/>
                  </a:ext>
                </a:extLst>
              </p:cNvPr>
              <p:cNvGrpSpPr/>
              <p:nvPr/>
            </p:nvGrpSpPr>
            <p:grpSpPr>
              <a:xfrm>
                <a:off x="5364162" y="2200275"/>
                <a:ext cx="891870" cy="483531"/>
                <a:chOff x="5364162" y="2200275"/>
                <a:chExt cx="891870" cy="483531"/>
              </a:xfrm>
            </p:grpSpPr>
            <p:sp>
              <p:nvSpPr>
                <p:cNvPr id="321" name="Freeform 164">
                  <a:extLst>
                    <a:ext uri="{FF2B5EF4-FFF2-40B4-BE49-F238E27FC236}">
                      <a16:creationId xmlns:a16="http://schemas.microsoft.com/office/drawing/2014/main" id="{374312D6-53B5-0B43-A356-23890A9FE9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2100" y="2316163"/>
                  <a:ext cx="766763" cy="342900"/>
                </a:xfrm>
                <a:custGeom>
                  <a:avLst/>
                  <a:gdLst>
                    <a:gd name="T0" fmla="*/ 0 w 4247"/>
                    <a:gd name="T1" fmla="*/ 1900 h 1900"/>
                    <a:gd name="T2" fmla="*/ 0 w 4247"/>
                    <a:gd name="T3" fmla="*/ 1900 h 1900"/>
                    <a:gd name="T4" fmla="*/ 4247 w 4247"/>
                    <a:gd name="T5" fmla="*/ 1900 h 1900"/>
                    <a:gd name="T6" fmla="*/ 4247 w 4247"/>
                    <a:gd name="T7" fmla="*/ 0 h 1900"/>
                    <a:gd name="T8" fmla="*/ 0 w 4247"/>
                    <a:gd name="T9" fmla="*/ 0 h 1900"/>
                    <a:gd name="T10" fmla="*/ 0 w 4247"/>
                    <a:gd name="T11" fmla="*/ 1900 h 1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47" h="1900">
                      <a:moveTo>
                        <a:pt x="0" y="1900"/>
                      </a:moveTo>
                      <a:lnTo>
                        <a:pt x="0" y="1900"/>
                      </a:lnTo>
                      <a:lnTo>
                        <a:pt x="4247" y="1900"/>
                      </a:lnTo>
                      <a:lnTo>
                        <a:pt x="4247" y="0"/>
                      </a:lnTo>
                      <a:lnTo>
                        <a:pt x="0" y="0"/>
                      </a:lnTo>
                      <a:lnTo>
                        <a:pt x="0" y="1900"/>
                      </a:lnTo>
                      <a:close/>
                    </a:path>
                  </a:pathLst>
                </a:cu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22" name="Freeform 165">
                  <a:extLst>
                    <a:ext uri="{FF2B5EF4-FFF2-40B4-BE49-F238E27FC236}">
                      <a16:creationId xmlns:a16="http://schemas.microsoft.com/office/drawing/2014/main" id="{C3705B50-946E-024B-83FE-315DF92C5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8863" y="2200275"/>
                  <a:ext cx="114300" cy="458787"/>
                </a:xfrm>
                <a:custGeom>
                  <a:avLst/>
                  <a:gdLst>
                    <a:gd name="T0" fmla="*/ 0 w 633"/>
                    <a:gd name="T1" fmla="*/ 633 h 2533"/>
                    <a:gd name="T2" fmla="*/ 0 w 633"/>
                    <a:gd name="T3" fmla="*/ 633 h 2533"/>
                    <a:gd name="T4" fmla="*/ 633 w 633"/>
                    <a:gd name="T5" fmla="*/ 0 h 2533"/>
                    <a:gd name="T6" fmla="*/ 633 w 633"/>
                    <a:gd name="T7" fmla="*/ 1900 h 2533"/>
                    <a:gd name="T8" fmla="*/ 0 w 633"/>
                    <a:gd name="T9" fmla="*/ 2533 h 2533"/>
                    <a:gd name="T10" fmla="*/ 0 w 633"/>
                    <a:gd name="T11" fmla="*/ 633 h 2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33" h="2533">
                      <a:moveTo>
                        <a:pt x="0" y="633"/>
                      </a:moveTo>
                      <a:lnTo>
                        <a:pt x="0" y="633"/>
                      </a:lnTo>
                      <a:lnTo>
                        <a:pt x="633" y="0"/>
                      </a:lnTo>
                      <a:lnTo>
                        <a:pt x="633" y="1900"/>
                      </a:lnTo>
                      <a:lnTo>
                        <a:pt x="0" y="2533"/>
                      </a:lnTo>
                      <a:lnTo>
                        <a:pt x="0" y="633"/>
                      </a:lnTo>
                      <a:close/>
                    </a:path>
                  </a:pathLst>
                </a:custGeom>
                <a:solidFill>
                  <a:srgbClr val="375C9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23" name="Freeform 166">
                  <a:extLst>
                    <a:ext uri="{FF2B5EF4-FFF2-40B4-BE49-F238E27FC236}">
                      <a16:creationId xmlns:a16="http://schemas.microsoft.com/office/drawing/2014/main" id="{E05C08AE-41A2-2647-861A-93D0C55E4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2100" y="2200275"/>
                  <a:ext cx="881063" cy="115887"/>
                </a:xfrm>
                <a:custGeom>
                  <a:avLst/>
                  <a:gdLst>
                    <a:gd name="T0" fmla="*/ 0 w 4880"/>
                    <a:gd name="T1" fmla="*/ 633 h 633"/>
                    <a:gd name="T2" fmla="*/ 0 w 4880"/>
                    <a:gd name="T3" fmla="*/ 633 h 633"/>
                    <a:gd name="T4" fmla="*/ 633 w 4880"/>
                    <a:gd name="T5" fmla="*/ 0 h 633"/>
                    <a:gd name="T6" fmla="*/ 4880 w 4880"/>
                    <a:gd name="T7" fmla="*/ 0 h 633"/>
                    <a:gd name="T8" fmla="*/ 4247 w 4880"/>
                    <a:gd name="T9" fmla="*/ 633 h 633"/>
                    <a:gd name="T10" fmla="*/ 0 w 4880"/>
                    <a:gd name="T11" fmla="*/ 633 h 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80" h="633">
                      <a:moveTo>
                        <a:pt x="0" y="633"/>
                      </a:moveTo>
                      <a:lnTo>
                        <a:pt x="0" y="633"/>
                      </a:lnTo>
                      <a:lnTo>
                        <a:pt x="633" y="0"/>
                      </a:lnTo>
                      <a:lnTo>
                        <a:pt x="4880" y="0"/>
                      </a:lnTo>
                      <a:lnTo>
                        <a:pt x="4247" y="633"/>
                      </a:lnTo>
                      <a:lnTo>
                        <a:pt x="0" y="633"/>
                      </a:lnTo>
                      <a:close/>
                    </a:path>
                  </a:pathLst>
                </a:custGeom>
                <a:solidFill>
                  <a:srgbClr val="698ED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24" name="Freeform 167">
                  <a:extLst>
                    <a:ext uri="{FF2B5EF4-FFF2-40B4-BE49-F238E27FC236}">
                      <a16:creationId xmlns:a16="http://schemas.microsoft.com/office/drawing/2014/main" id="{68E45CA1-D34E-7F4F-96D2-82B29B9548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72100" y="2200275"/>
                  <a:ext cx="881063" cy="458787"/>
                </a:xfrm>
                <a:custGeom>
                  <a:avLst/>
                  <a:gdLst>
                    <a:gd name="T0" fmla="*/ 0 w 4880"/>
                    <a:gd name="T1" fmla="*/ 633 h 2533"/>
                    <a:gd name="T2" fmla="*/ 0 w 4880"/>
                    <a:gd name="T3" fmla="*/ 633 h 2533"/>
                    <a:gd name="T4" fmla="*/ 633 w 4880"/>
                    <a:gd name="T5" fmla="*/ 0 h 2533"/>
                    <a:gd name="T6" fmla="*/ 4880 w 4880"/>
                    <a:gd name="T7" fmla="*/ 0 h 2533"/>
                    <a:gd name="T8" fmla="*/ 4880 w 4880"/>
                    <a:gd name="T9" fmla="*/ 1900 h 2533"/>
                    <a:gd name="T10" fmla="*/ 4246 w 4880"/>
                    <a:gd name="T11" fmla="*/ 2533 h 2533"/>
                    <a:gd name="T12" fmla="*/ 0 w 4880"/>
                    <a:gd name="T13" fmla="*/ 2533 h 2533"/>
                    <a:gd name="T14" fmla="*/ 0 w 4880"/>
                    <a:gd name="T15" fmla="*/ 633 h 2533"/>
                    <a:gd name="T16" fmla="*/ 0 w 4880"/>
                    <a:gd name="T17" fmla="*/ 633 h 2533"/>
                    <a:gd name="T18" fmla="*/ 0 w 4880"/>
                    <a:gd name="T19" fmla="*/ 633 h 2533"/>
                    <a:gd name="T20" fmla="*/ 4246 w 4880"/>
                    <a:gd name="T21" fmla="*/ 633 h 2533"/>
                    <a:gd name="T22" fmla="*/ 4880 w 4880"/>
                    <a:gd name="T23" fmla="*/ 0 h 2533"/>
                    <a:gd name="T24" fmla="*/ 4246 w 4880"/>
                    <a:gd name="T25" fmla="*/ 633 h 2533"/>
                    <a:gd name="T26" fmla="*/ 4246 w 4880"/>
                    <a:gd name="T27" fmla="*/ 633 h 2533"/>
                    <a:gd name="T28" fmla="*/ 4246 w 4880"/>
                    <a:gd name="T29" fmla="*/ 2533 h 2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880" h="2533">
                      <a:moveTo>
                        <a:pt x="0" y="633"/>
                      </a:moveTo>
                      <a:lnTo>
                        <a:pt x="0" y="633"/>
                      </a:lnTo>
                      <a:lnTo>
                        <a:pt x="633" y="0"/>
                      </a:lnTo>
                      <a:lnTo>
                        <a:pt x="4880" y="0"/>
                      </a:lnTo>
                      <a:lnTo>
                        <a:pt x="4880" y="1900"/>
                      </a:lnTo>
                      <a:lnTo>
                        <a:pt x="4246" y="2533"/>
                      </a:lnTo>
                      <a:lnTo>
                        <a:pt x="0" y="2533"/>
                      </a:lnTo>
                      <a:lnTo>
                        <a:pt x="0" y="633"/>
                      </a:lnTo>
                      <a:close/>
                      <a:moveTo>
                        <a:pt x="0" y="633"/>
                      </a:moveTo>
                      <a:lnTo>
                        <a:pt x="0" y="633"/>
                      </a:lnTo>
                      <a:lnTo>
                        <a:pt x="4246" y="633"/>
                      </a:lnTo>
                      <a:lnTo>
                        <a:pt x="4880" y="0"/>
                      </a:lnTo>
                      <a:moveTo>
                        <a:pt x="4246" y="633"/>
                      </a:moveTo>
                      <a:lnTo>
                        <a:pt x="4246" y="633"/>
                      </a:lnTo>
                      <a:lnTo>
                        <a:pt x="4246" y="2533"/>
                      </a:lnTo>
                    </a:path>
                  </a:pathLst>
                </a:custGeom>
                <a:noFill/>
                <a:ln w="4763" cap="flat">
                  <a:solidFill>
                    <a:srgbClr val="2F52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25" name="TextBox 324">
                  <a:extLst>
                    <a:ext uri="{FF2B5EF4-FFF2-40B4-BE49-F238E27FC236}">
                      <a16:creationId xmlns:a16="http://schemas.microsoft.com/office/drawing/2014/main" id="{E8DC4E73-5D23-DE4A-976B-AC4694646214}"/>
                    </a:ext>
                  </a:extLst>
                </p:cNvPr>
                <p:cNvSpPr txBox="1"/>
                <p:nvPr/>
              </p:nvSpPr>
              <p:spPr>
                <a:xfrm>
                  <a:off x="5364162" y="2240805"/>
                  <a:ext cx="891870" cy="4430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Guidance: 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Trajectory Planning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Maneuver Planning</a:t>
                  </a:r>
                </a:p>
              </p:txBody>
            </p:sp>
          </p:grpSp>
          <p:cxnSp>
            <p:nvCxnSpPr>
              <p:cNvPr id="314" name="Connector: Elbow 218">
                <a:extLst>
                  <a:ext uri="{FF2B5EF4-FFF2-40B4-BE49-F238E27FC236}">
                    <a16:creationId xmlns:a16="http://schemas.microsoft.com/office/drawing/2014/main" id="{06D69071-E7E7-1040-BC41-88BDDB569D9B}"/>
                  </a:ext>
                </a:extLst>
              </p:cNvPr>
              <p:cNvCxnSpPr>
                <a:cxnSpLocks/>
                <a:endCxn id="335" idx="2"/>
              </p:cNvCxnSpPr>
              <p:nvPr/>
            </p:nvCxnSpPr>
            <p:spPr>
              <a:xfrm flipV="1">
                <a:off x="4697413" y="2641600"/>
                <a:ext cx="3174" cy="205500"/>
              </a:xfrm>
              <a:prstGeom prst="straightConnector1">
                <a:avLst/>
              </a:prstGeom>
              <a:ln w="28575">
                <a:solidFill>
                  <a:srgbClr val="4D65F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B43F6FB5-F7DF-974E-B7A9-A5D2ADC16010}"/>
                  </a:ext>
                </a:extLst>
              </p:cNvPr>
              <p:cNvGrpSpPr/>
              <p:nvPr/>
            </p:nvGrpSpPr>
            <p:grpSpPr>
              <a:xfrm>
                <a:off x="4427538" y="2827338"/>
                <a:ext cx="539750" cy="404812"/>
                <a:chOff x="4427538" y="2827338"/>
                <a:chExt cx="539750" cy="404812"/>
              </a:xfrm>
            </p:grpSpPr>
            <p:sp>
              <p:nvSpPr>
                <p:cNvPr id="316" name="Freeform 16">
                  <a:extLst>
                    <a:ext uri="{FF2B5EF4-FFF2-40B4-BE49-F238E27FC236}">
                      <a16:creationId xmlns:a16="http://schemas.microsoft.com/office/drawing/2014/main" id="{720BDA23-DD6E-5E45-96F5-2B2293112A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538" y="2928938"/>
                  <a:ext cx="438150" cy="303212"/>
                </a:xfrm>
                <a:custGeom>
                  <a:avLst/>
                  <a:gdLst>
                    <a:gd name="T0" fmla="*/ 0 w 2427"/>
                    <a:gd name="T1" fmla="*/ 1680 h 1680"/>
                    <a:gd name="T2" fmla="*/ 0 w 2427"/>
                    <a:gd name="T3" fmla="*/ 1680 h 1680"/>
                    <a:gd name="T4" fmla="*/ 2427 w 2427"/>
                    <a:gd name="T5" fmla="*/ 1680 h 1680"/>
                    <a:gd name="T6" fmla="*/ 2427 w 2427"/>
                    <a:gd name="T7" fmla="*/ 0 h 1680"/>
                    <a:gd name="T8" fmla="*/ 0 w 2427"/>
                    <a:gd name="T9" fmla="*/ 0 h 1680"/>
                    <a:gd name="T10" fmla="*/ 0 w 2427"/>
                    <a:gd name="T11" fmla="*/ 1680 h 1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27" h="1680">
                      <a:moveTo>
                        <a:pt x="0" y="1680"/>
                      </a:moveTo>
                      <a:lnTo>
                        <a:pt x="0" y="1680"/>
                      </a:lnTo>
                      <a:lnTo>
                        <a:pt x="2427" y="1680"/>
                      </a:lnTo>
                      <a:lnTo>
                        <a:pt x="2427" y="0"/>
                      </a:lnTo>
                      <a:lnTo>
                        <a:pt x="0" y="0"/>
                      </a:lnTo>
                      <a:lnTo>
                        <a:pt x="0" y="1680"/>
                      </a:lnTo>
                      <a:close/>
                    </a:path>
                  </a:pathLst>
                </a:custGeom>
                <a:solidFill>
                  <a:srgbClr val="4472C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17" name="Freeform 17">
                  <a:extLst>
                    <a:ext uri="{FF2B5EF4-FFF2-40B4-BE49-F238E27FC236}">
                      <a16:creationId xmlns:a16="http://schemas.microsoft.com/office/drawing/2014/main" id="{FFE9EB60-0A9F-3445-B19A-9AEA96AC2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5688" y="2827338"/>
                  <a:ext cx="101600" cy="404812"/>
                </a:xfrm>
                <a:custGeom>
                  <a:avLst/>
                  <a:gdLst>
                    <a:gd name="T0" fmla="*/ 0 w 560"/>
                    <a:gd name="T1" fmla="*/ 560 h 2240"/>
                    <a:gd name="T2" fmla="*/ 0 w 560"/>
                    <a:gd name="T3" fmla="*/ 560 h 2240"/>
                    <a:gd name="T4" fmla="*/ 560 w 560"/>
                    <a:gd name="T5" fmla="*/ 0 h 2240"/>
                    <a:gd name="T6" fmla="*/ 560 w 560"/>
                    <a:gd name="T7" fmla="*/ 1680 h 2240"/>
                    <a:gd name="T8" fmla="*/ 0 w 560"/>
                    <a:gd name="T9" fmla="*/ 2240 h 2240"/>
                    <a:gd name="T10" fmla="*/ 0 w 560"/>
                    <a:gd name="T11" fmla="*/ 560 h 2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0" h="2240">
                      <a:moveTo>
                        <a:pt x="0" y="560"/>
                      </a:moveTo>
                      <a:lnTo>
                        <a:pt x="0" y="560"/>
                      </a:lnTo>
                      <a:lnTo>
                        <a:pt x="560" y="0"/>
                      </a:lnTo>
                      <a:lnTo>
                        <a:pt x="560" y="1680"/>
                      </a:lnTo>
                      <a:lnTo>
                        <a:pt x="0" y="2240"/>
                      </a:lnTo>
                      <a:lnTo>
                        <a:pt x="0" y="560"/>
                      </a:lnTo>
                      <a:close/>
                    </a:path>
                  </a:pathLst>
                </a:custGeom>
                <a:solidFill>
                  <a:srgbClr val="375C9E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18" name="Freeform 18">
                  <a:extLst>
                    <a:ext uri="{FF2B5EF4-FFF2-40B4-BE49-F238E27FC236}">
                      <a16:creationId xmlns:a16="http://schemas.microsoft.com/office/drawing/2014/main" id="{919C8DA9-B511-C043-BDC4-DD84FFE6E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538" y="2827338"/>
                  <a:ext cx="539750" cy="101600"/>
                </a:xfrm>
                <a:custGeom>
                  <a:avLst/>
                  <a:gdLst>
                    <a:gd name="T0" fmla="*/ 0 w 2987"/>
                    <a:gd name="T1" fmla="*/ 560 h 560"/>
                    <a:gd name="T2" fmla="*/ 0 w 2987"/>
                    <a:gd name="T3" fmla="*/ 560 h 560"/>
                    <a:gd name="T4" fmla="*/ 560 w 2987"/>
                    <a:gd name="T5" fmla="*/ 0 h 560"/>
                    <a:gd name="T6" fmla="*/ 2987 w 2987"/>
                    <a:gd name="T7" fmla="*/ 0 h 560"/>
                    <a:gd name="T8" fmla="*/ 2427 w 2987"/>
                    <a:gd name="T9" fmla="*/ 560 h 560"/>
                    <a:gd name="T10" fmla="*/ 0 w 2987"/>
                    <a:gd name="T11" fmla="*/ 560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87" h="560">
                      <a:moveTo>
                        <a:pt x="0" y="560"/>
                      </a:moveTo>
                      <a:lnTo>
                        <a:pt x="0" y="560"/>
                      </a:lnTo>
                      <a:lnTo>
                        <a:pt x="560" y="0"/>
                      </a:lnTo>
                      <a:lnTo>
                        <a:pt x="2987" y="0"/>
                      </a:lnTo>
                      <a:lnTo>
                        <a:pt x="2427" y="560"/>
                      </a:lnTo>
                      <a:lnTo>
                        <a:pt x="0" y="560"/>
                      </a:lnTo>
                      <a:close/>
                    </a:path>
                  </a:pathLst>
                </a:custGeom>
                <a:solidFill>
                  <a:srgbClr val="698ED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19" name="Freeform 19">
                  <a:extLst>
                    <a:ext uri="{FF2B5EF4-FFF2-40B4-BE49-F238E27FC236}">
                      <a16:creationId xmlns:a16="http://schemas.microsoft.com/office/drawing/2014/main" id="{3E595603-63C3-B940-8C19-D1AFDE4FF7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27538" y="2827338"/>
                  <a:ext cx="539750" cy="404812"/>
                </a:xfrm>
                <a:custGeom>
                  <a:avLst/>
                  <a:gdLst>
                    <a:gd name="T0" fmla="*/ 0 w 2987"/>
                    <a:gd name="T1" fmla="*/ 560 h 2239"/>
                    <a:gd name="T2" fmla="*/ 0 w 2987"/>
                    <a:gd name="T3" fmla="*/ 560 h 2239"/>
                    <a:gd name="T4" fmla="*/ 560 w 2987"/>
                    <a:gd name="T5" fmla="*/ 0 h 2239"/>
                    <a:gd name="T6" fmla="*/ 2987 w 2987"/>
                    <a:gd name="T7" fmla="*/ 0 h 2239"/>
                    <a:gd name="T8" fmla="*/ 2987 w 2987"/>
                    <a:gd name="T9" fmla="*/ 1679 h 2239"/>
                    <a:gd name="T10" fmla="*/ 2427 w 2987"/>
                    <a:gd name="T11" fmla="*/ 2239 h 2239"/>
                    <a:gd name="T12" fmla="*/ 0 w 2987"/>
                    <a:gd name="T13" fmla="*/ 2239 h 2239"/>
                    <a:gd name="T14" fmla="*/ 0 w 2987"/>
                    <a:gd name="T15" fmla="*/ 560 h 2239"/>
                    <a:gd name="T16" fmla="*/ 0 w 2987"/>
                    <a:gd name="T17" fmla="*/ 560 h 2239"/>
                    <a:gd name="T18" fmla="*/ 0 w 2987"/>
                    <a:gd name="T19" fmla="*/ 560 h 2239"/>
                    <a:gd name="T20" fmla="*/ 2427 w 2987"/>
                    <a:gd name="T21" fmla="*/ 560 h 2239"/>
                    <a:gd name="T22" fmla="*/ 2987 w 2987"/>
                    <a:gd name="T23" fmla="*/ 0 h 2239"/>
                    <a:gd name="T24" fmla="*/ 2427 w 2987"/>
                    <a:gd name="T25" fmla="*/ 560 h 2239"/>
                    <a:gd name="T26" fmla="*/ 2427 w 2987"/>
                    <a:gd name="T27" fmla="*/ 560 h 2239"/>
                    <a:gd name="T28" fmla="*/ 2427 w 2987"/>
                    <a:gd name="T29" fmla="*/ 2239 h 2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987" h="2239">
                      <a:moveTo>
                        <a:pt x="0" y="560"/>
                      </a:moveTo>
                      <a:lnTo>
                        <a:pt x="0" y="560"/>
                      </a:lnTo>
                      <a:lnTo>
                        <a:pt x="560" y="0"/>
                      </a:lnTo>
                      <a:lnTo>
                        <a:pt x="2987" y="0"/>
                      </a:lnTo>
                      <a:lnTo>
                        <a:pt x="2987" y="1679"/>
                      </a:lnTo>
                      <a:lnTo>
                        <a:pt x="2427" y="2239"/>
                      </a:lnTo>
                      <a:lnTo>
                        <a:pt x="0" y="2239"/>
                      </a:lnTo>
                      <a:lnTo>
                        <a:pt x="0" y="560"/>
                      </a:lnTo>
                      <a:close/>
                      <a:moveTo>
                        <a:pt x="0" y="560"/>
                      </a:moveTo>
                      <a:lnTo>
                        <a:pt x="0" y="560"/>
                      </a:lnTo>
                      <a:lnTo>
                        <a:pt x="2427" y="560"/>
                      </a:lnTo>
                      <a:lnTo>
                        <a:pt x="2987" y="0"/>
                      </a:lnTo>
                      <a:moveTo>
                        <a:pt x="2427" y="560"/>
                      </a:moveTo>
                      <a:lnTo>
                        <a:pt x="2427" y="560"/>
                      </a:lnTo>
                      <a:lnTo>
                        <a:pt x="2427" y="2239"/>
                      </a:lnTo>
                    </a:path>
                  </a:pathLst>
                </a:custGeom>
                <a:noFill/>
                <a:ln w="4763" cap="flat">
                  <a:solidFill>
                    <a:srgbClr val="2F52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sp>
              <p:nvSpPr>
                <p:cNvPr id="320" name="TextBox 319">
                  <a:extLst>
                    <a:ext uri="{FF2B5EF4-FFF2-40B4-BE49-F238E27FC236}">
                      <a16:creationId xmlns:a16="http://schemas.microsoft.com/office/drawing/2014/main" id="{A05BC2F7-736D-0A4B-B699-89ABECE3F6BD}"/>
                    </a:ext>
                  </a:extLst>
                </p:cNvPr>
                <p:cNvSpPr txBox="1"/>
                <p:nvPr/>
              </p:nvSpPr>
              <p:spPr>
                <a:xfrm>
                  <a:off x="4458493" y="2947394"/>
                  <a:ext cx="411957" cy="258417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srgbClr val="FFFFFF"/>
                      </a:solidFill>
                      <a:latin typeface="Arial Narrow" panose="020B060602020203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Sensing</a:t>
                  </a:r>
                </a:p>
              </p:txBody>
            </p:sp>
          </p:grpSp>
        </p:grpSp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E1795131-9099-9E4C-B515-5A74529B8F6E}"/>
              </a:ext>
            </a:extLst>
          </p:cNvPr>
          <p:cNvSpPr txBox="1"/>
          <p:nvPr/>
        </p:nvSpPr>
        <p:spPr>
          <a:xfrm>
            <a:off x="4352159" y="3829271"/>
            <a:ext cx="717029" cy="24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u="sng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LiDAR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37" name="Picture 336">
            <a:extLst>
              <a:ext uri="{FF2B5EF4-FFF2-40B4-BE49-F238E27FC236}">
                <a16:creationId xmlns:a16="http://schemas.microsoft.com/office/drawing/2014/main" id="{C0CCEDE5-A57A-1840-9AC3-3AF1336A7A26}"/>
              </a:ext>
            </a:extLst>
          </p:cNvPr>
          <p:cNvPicPr/>
          <p:nvPr/>
        </p:nvPicPr>
        <p:blipFill>
          <a:blip r:embed="rId21"/>
          <a:stretch/>
        </p:blipFill>
        <p:spPr>
          <a:xfrm>
            <a:off x="4189332" y="3206345"/>
            <a:ext cx="895635" cy="648437"/>
          </a:xfrm>
          <a:prstGeom prst="rect">
            <a:avLst/>
          </a:prstGeom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DE0C114-7F99-C146-A026-2CCFAD52D59C}"/>
              </a:ext>
            </a:extLst>
          </p:cNvPr>
          <p:cNvGrpSpPr/>
          <p:nvPr/>
        </p:nvGrpSpPr>
        <p:grpSpPr>
          <a:xfrm>
            <a:off x="1623313" y="2770260"/>
            <a:ext cx="1119199" cy="792323"/>
            <a:chOff x="4080713" y="5193306"/>
            <a:chExt cx="1119199" cy="792323"/>
          </a:xfrm>
        </p:grpSpPr>
        <p:sp>
          <p:nvSpPr>
            <p:cNvPr id="338" name="Rounded Rectangle 337">
              <a:extLst>
                <a:ext uri="{FF2B5EF4-FFF2-40B4-BE49-F238E27FC236}">
                  <a16:creationId xmlns:a16="http://schemas.microsoft.com/office/drawing/2014/main" id="{472671B6-322B-4040-B90F-5122E7E7B407}"/>
                </a:ext>
              </a:extLst>
            </p:cNvPr>
            <p:cNvSpPr/>
            <p:nvPr/>
          </p:nvSpPr>
          <p:spPr>
            <a:xfrm>
              <a:off x="4138286" y="5193306"/>
              <a:ext cx="996649" cy="792323"/>
            </a:xfrm>
            <a:prstGeom prst="roundRect">
              <a:avLst/>
            </a:prstGeom>
            <a:solidFill>
              <a:srgbClr val="B7C9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pic>
          <p:nvPicPr>
            <p:cNvPr id="339" name="Picture 338">
              <a:extLst>
                <a:ext uri="{FF2B5EF4-FFF2-40B4-BE49-F238E27FC236}">
                  <a16:creationId xmlns:a16="http://schemas.microsoft.com/office/drawing/2014/main" id="{20033C63-B4CB-C847-A2FD-567AC2CFC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r="53971"/>
            <a:stretch/>
          </p:blipFill>
          <p:spPr>
            <a:xfrm>
              <a:off x="4444116" y="5420946"/>
              <a:ext cx="361340" cy="420729"/>
            </a:xfrm>
            <a:prstGeom prst="rect">
              <a:avLst/>
            </a:prstGeom>
          </p:spPr>
        </p:pic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E1B0F9AB-D25B-D346-9845-3C8259E14E63}"/>
                </a:ext>
              </a:extLst>
            </p:cNvPr>
            <p:cNvSpPr txBox="1"/>
            <p:nvPr/>
          </p:nvSpPr>
          <p:spPr>
            <a:xfrm>
              <a:off x="4080713" y="5207735"/>
              <a:ext cx="1119199" cy="243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Accelerometer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859B45-11C9-FC4E-A74E-15F4015A45B3}"/>
              </a:ext>
            </a:extLst>
          </p:cNvPr>
          <p:cNvGrpSpPr/>
          <p:nvPr/>
        </p:nvGrpSpPr>
        <p:grpSpPr>
          <a:xfrm>
            <a:off x="3547755" y="5215085"/>
            <a:ext cx="1797793" cy="1452965"/>
            <a:chOff x="2043755" y="4915839"/>
            <a:chExt cx="1797793" cy="1452965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8D7BCB9B-0192-904F-ABF4-18AC5D52654D}"/>
                </a:ext>
              </a:extLst>
            </p:cNvPr>
            <p:cNvSpPr/>
            <p:nvPr/>
          </p:nvSpPr>
          <p:spPr>
            <a:xfrm>
              <a:off x="2128414" y="4936023"/>
              <a:ext cx="1713134" cy="1432781"/>
            </a:xfrm>
            <a:prstGeom prst="roundRect">
              <a:avLst/>
            </a:prstGeom>
            <a:solidFill>
              <a:srgbClr val="B7C9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66" dirty="0">
                <a:solidFill>
                  <a:prstClr val="white"/>
                </a:solidFill>
                <a:latin typeface="Calibri" panose="020F0502020204030204"/>
                <a:ea typeface="ＭＳ Ｐゴシック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13EC16-21F7-D54D-958E-D6BADD136926}"/>
                </a:ext>
              </a:extLst>
            </p:cNvPr>
            <p:cNvSpPr txBox="1"/>
            <p:nvPr/>
          </p:nvSpPr>
          <p:spPr>
            <a:xfrm>
              <a:off x="2161599" y="4915839"/>
              <a:ext cx="1564852" cy="28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66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Radio- &amp; </a:t>
              </a:r>
              <a:r>
                <a:rPr lang="en-US" sz="1266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Optimetrics</a:t>
              </a:r>
              <a:endParaRPr lang="en-US" sz="1266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8DDC2878-3197-5643-8CEA-13191A886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695" y="5239944"/>
              <a:ext cx="664383" cy="80444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0B05ACD-9838-684B-95B8-D3C6F7EF16CD}"/>
                </a:ext>
              </a:extLst>
            </p:cNvPr>
            <p:cNvSpPr txBox="1"/>
            <p:nvPr/>
          </p:nvSpPr>
          <p:spPr>
            <a:xfrm>
              <a:off x="3101872" y="6014313"/>
              <a:ext cx="684803" cy="265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214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5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MAScOT</a:t>
              </a:r>
              <a:endParaRPr lang="en-US" sz="1125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pic>
          <p:nvPicPr>
            <p:cNvPr id="346" name="Picture 345">
              <a:extLst>
                <a:ext uri="{FF2B5EF4-FFF2-40B4-BE49-F238E27FC236}">
                  <a16:creationId xmlns:a16="http://schemas.microsoft.com/office/drawing/2014/main" id="{4FB752F9-69BB-AF4C-AECC-CD3063264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15" r="9330"/>
            <a:stretch/>
          </p:blipFill>
          <p:spPr>
            <a:xfrm>
              <a:off x="2172471" y="5324051"/>
              <a:ext cx="719416" cy="58501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D9DA4D-E3F6-0E46-930C-CA0CC4566B05}"/>
                </a:ext>
              </a:extLst>
            </p:cNvPr>
            <p:cNvSpPr txBox="1"/>
            <p:nvPr/>
          </p:nvSpPr>
          <p:spPr>
            <a:xfrm>
              <a:off x="2043755" y="5917836"/>
              <a:ext cx="1058980" cy="39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Multi-channel Receiver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96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2271" y="3924119"/>
            <a:ext cx="5349062" cy="2625307"/>
            <a:chOff x="508619" y="4348545"/>
            <a:chExt cx="5349062" cy="2625307"/>
          </a:xfrm>
          <a:solidFill>
            <a:schemeClr val="tx1">
              <a:lumMod val="85000"/>
              <a:lumOff val="15000"/>
            </a:schemeClr>
          </a:solidFill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619" y="4348545"/>
              <a:ext cx="5349062" cy="2625307"/>
            </a:xfrm>
            <a:prstGeom prst="rect">
              <a:avLst/>
            </a:prstGeom>
            <a:grpFill/>
          </p:spPr>
        </p:pic>
        <p:sp>
          <p:nvSpPr>
            <p:cNvPr id="11" name="TextBox 10"/>
            <p:cNvSpPr txBox="1"/>
            <p:nvPr/>
          </p:nvSpPr>
          <p:spPr>
            <a:xfrm>
              <a:off x="5034447" y="6056591"/>
              <a:ext cx="542925" cy="2616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38769" y="6294001"/>
              <a:ext cx="1047556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2000 Min Event Over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8619" y="6304538"/>
              <a:ext cx="1047556" cy="4154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Solar 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Eruption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85282" y="6304538"/>
              <a:ext cx="1047556" cy="5770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 Min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X-Ray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Arrival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38907" y="6318201"/>
              <a:ext cx="1047556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200 Min SEP Arrival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85282" y="5199533"/>
              <a:ext cx="13137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ENA Arrival /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SEP Predictions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115656" y="5079518"/>
              <a:ext cx="1648213" cy="2616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SEPf ux (&gt;10MeV)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&amp; Information Services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936" y="2948862"/>
            <a:ext cx="4614264" cy="350833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E7DA996-D97E-294F-940F-214018442E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6762" y="1391915"/>
            <a:ext cx="6752094" cy="5163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Solar Event Warning Example:</a:t>
            </a:r>
            <a:endParaRPr lang="en-US" sz="2000" dirty="0">
              <a:solidFill>
                <a:schemeClr val="tx1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Early warning of solar event onset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Utilization of soft X-ray and Solar Energetic Particle (SEP) monitoring via a heterogeneous configuration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X-rays arrive in 8 minutes after event starts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Arrival of Solar Energetic Particles (SEP) in 200 minutes after event starts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3D2F-8766-2F43-95FF-062D62D4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Services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8703E3F-6515-CC43-A8AE-8D599275318E}"/>
              </a:ext>
            </a:extLst>
          </p:cNvPr>
          <p:cNvSpPr/>
          <p:nvPr/>
        </p:nvSpPr>
        <p:spPr>
          <a:xfrm>
            <a:off x="7319553" y="2752746"/>
            <a:ext cx="760021" cy="5106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3B73C3-3810-D846-B741-1976666A94CD}"/>
              </a:ext>
            </a:extLst>
          </p:cNvPr>
          <p:cNvSpPr/>
          <p:nvPr/>
        </p:nvSpPr>
        <p:spPr>
          <a:xfrm>
            <a:off x="10112590" y="2495447"/>
            <a:ext cx="760021" cy="5106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8A06FE-BC20-CA47-9298-D777EB6E58F2}"/>
              </a:ext>
            </a:extLst>
          </p:cNvPr>
          <p:cNvSpPr/>
          <p:nvPr/>
        </p:nvSpPr>
        <p:spPr>
          <a:xfrm>
            <a:off x="7988005" y="4480825"/>
            <a:ext cx="2315689" cy="2307427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AB3B46-61B6-3E49-8CA0-523AB6DB2812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 flipV="1">
            <a:off x="8079574" y="2750767"/>
            <a:ext cx="2033016" cy="257299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D2EBFB-18EE-7341-8BA3-F4A428B84E23}"/>
              </a:ext>
            </a:extLst>
          </p:cNvPr>
          <p:cNvCxnSpPr>
            <a:cxnSpLocks/>
          </p:cNvCxnSpPr>
          <p:nvPr/>
        </p:nvCxnSpPr>
        <p:spPr>
          <a:xfrm flipH="1">
            <a:off x="7882999" y="1636297"/>
            <a:ext cx="134686" cy="11463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2E2ADF-B596-E04B-AC23-163F17D50CB8}"/>
              </a:ext>
            </a:extLst>
          </p:cNvPr>
          <p:cNvCxnSpPr>
            <a:cxnSpLocks/>
            <a:stCxn id="11" idx="5"/>
            <a:endCxn id="4" idx="1"/>
          </p:cNvCxnSpPr>
          <p:nvPr/>
        </p:nvCxnSpPr>
        <p:spPr>
          <a:xfrm>
            <a:off x="8114156" y="1557168"/>
            <a:ext cx="2109736" cy="10130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B0A517E-2377-8C42-8541-FE7E324DB232}"/>
              </a:ext>
            </a:extLst>
          </p:cNvPr>
          <p:cNvSpPr/>
          <p:nvPr/>
        </p:nvSpPr>
        <p:spPr>
          <a:xfrm>
            <a:off x="7556664" y="1095967"/>
            <a:ext cx="653143" cy="5403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A426B-CF10-3143-ACB8-423DB091B296}"/>
              </a:ext>
            </a:extLst>
          </p:cNvPr>
          <p:cNvSpPr txBox="1"/>
          <p:nvPr/>
        </p:nvSpPr>
        <p:spPr>
          <a:xfrm>
            <a:off x="97412" y="1407696"/>
            <a:ext cx="7022062" cy="5390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</a:rPr>
              <a:t>LunaNet is comprised of two types of nodes: </a:t>
            </a:r>
            <a:r>
              <a:rPr lang="en-US" sz="2000" b="1" dirty="0" smtClean="0">
                <a:solidFill>
                  <a:schemeClr val="tx1"/>
                </a:solidFill>
              </a:rPr>
              <a:t>Users </a:t>
            </a:r>
            <a:r>
              <a:rPr lang="en-US" sz="2000" b="1" dirty="0">
                <a:solidFill>
                  <a:schemeClr val="tx1"/>
                </a:solidFill>
              </a:rPr>
              <a:t>and C&amp;N Service </a:t>
            </a:r>
            <a:r>
              <a:rPr lang="en-US" sz="2000" b="1" dirty="0" smtClean="0">
                <a:solidFill>
                  <a:schemeClr val="tx1"/>
                </a:solidFill>
              </a:rPr>
              <a:t>Provider</a:t>
            </a:r>
            <a:r>
              <a:rPr lang="en-US" sz="2000" b="1" dirty="0" smtClean="0"/>
              <a:t>s. </a:t>
            </a: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LunaNet </a:t>
            </a:r>
            <a:r>
              <a:rPr lang="en-US" sz="2000" b="0" dirty="0" smtClean="0">
                <a:solidFill>
                  <a:schemeClr val="tx1"/>
                </a:solidFill>
              </a:rPr>
              <a:t>nodes </a:t>
            </a:r>
            <a:r>
              <a:rPr lang="en-US" sz="2000" b="0" dirty="0">
                <a:solidFill>
                  <a:schemeClr val="tx1"/>
                </a:solidFill>
              </a:rPr>
              <a:t>(LN) carry </a:t>
            </a:r>
            <a:r>
              <a:rPr lang="en-US" sz="2000" b="0" dirty="0" smtClean="0">
                <a:solidFill>
                  <a:schemeClr val="tx1"/>
                </a:solidFill>
              </a:rPr>
              <a:t>comm and nav </a:t>
            </a:r>
            <a:r>
              <a:rPr lang="en-US" sz="2000" b="0" dirty="0">
                <a:solidFill>
                  <a:schemeClr val="tx1"/>
                </a:solidFill>
              </a:rPr>
              <a:t>payloads that are connected by </a:t>
            </a:r>
            <a:r>
              <a:rPr lang="en-US" sz="2000" b="0" dirty="0" smtClean="0">
                <a:solidFill>
                  <a:schemeClr val="tx1"/>
                </a:solidFill>
              </a:rPr>
              <a:t>electromagnetic (EM) </a:t>
            </a:r>
            <a:r>
              <a:rPr lang="en-US" sz="2000" b="0" dirty="0">
                <a:solidFill>
                  <a:schemeClr val="tx1"/>
                </a:solidFill>
              </a:rPr>
              <a:t>signals which propagate through different free-space regimes (</a:t>
            </a:r>
            <a:r>
              <a:rPr lang="en-US" sz="2000" b="0" dirty="0" smtClean="0">
                <a:solidFill>
                  <a:schemeClr val="tx1"/>
                </a:solidFill>
              </a:rPr>
              <a:t>direct-Earth</a:t>
            </a:r>
            <a:r>
              <a:rPr lang="en-US" sz="2000" b="0" dirty="0">
                <a:solidFill>
                  <a:schemeClr val="tx1"/>
                </a:solidFill>
              </a:rPr>
              <a:t>, space-space, surface-to-surface, etc.)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These EM signals have attributes (i.e., frequency, power, etc.) that encode </a:t>
            </a:r>
            <a:r>
              <a:rPr lang="en-US" sz="2000" dirty="0"/>
              <a:t>comm and nav information </a:t>
            </a:r>
            <a:r>
              <a:rPr lang="en-US" sz="2000" b="0" dirty="0">
                <a:solidFill>
                  <a:schemeClr val="tx1"/>
                </a:solidFill>
              </a:rPr>
              <a:t>and “noise” that can be exploited for scientific purposes directly (e.g., C&amp;N payload measurements of range, doppler etc.) or indirectly (environmental-induced perturbations are </a:t>
            </a:r>
            <a:r>
              <a:rPr lang="en-US" sz="2000" dirty="0"/>
              <a:t>comm and nav </a:t>
            </a:r>
            <a:r>
              <a:rPr lang="en-US" sz="2000" b="0" dirty="0">
                <a:solidFill>
                  <a:schemeClr val="tx1"/>
                </a:solidFill>
              </a:rPr>
              <a:t>noise but science </a:t>
            </a:r>
            <a:r>
              <a:rPr lang="en-US" sz="2000" b="0" dirty="0" smtClean="0">
                <a:solidFill>
                  <a:schemeClr val="tx1"/>
                </a:solidFill>
              </a:rPr>
              <a:t>signal)</a:t>
            </a:r>
            <a:endParaRPr lang="en-US" sz="2000" b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Type </a:t>
            </a:r>
            <a:r>
              <a:rPr lang="en-US" sz="2000" b="0" dirty="0">
                <a:solidFill>
                  <a:schemeClr val="tx1"/>
                </a:solidFill>
              </a:rPr>
              <a:t>1 science opportunities exploit the the inherent functions, performance capabilities, and nominal operations and services of the </a:t>
            </a:r>
            <a:r>
              <a:rPr lang="en-US" sz="2000" dirty="0"/>
              <a:t>comm and nav </a:t>
            </a:r>
            <a:r>
              <a:rPr lang="en-US" sz="2000" b="0" dirty="0">
                <a:solidFill>
                  <a:schemeClr val="tx1"/>
                </a:solidFill>
              </a:rPr>
              <a:t>payloads carried by user and service provider nodes to perform scientific measurements.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Examples include radio occultation, gravity field mapping, exosphere dynamics, etc.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71BCA5-B6CA-994F-905A-FBA98AAE0CA9}"/>
              </a:ext>
            </a:extLst>
          </p:cNvPr>
          <p:cNvCxnSpPr>
            <a:cxnSpLocks/>
            <a:stCxn id="7" idx="0"/>
            <a:endCxn id="7" idx="3"/>
          </p:cNvCxnSpPr>
          <p:nvPr/>
        </p:nvCxnSpPr>
        <p:spPr>
          <a:xfrm>
            <a:off x="7757987" y="3209443"/>
            <a:ext cx="831050" cy="1618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24B460-0DCA-ED4A-AECA-4850D758D88A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8296164" y="3188604"/>
            <a:ext cx="292873" cy="1638907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iangle 14">
            <a:extLst>
              <a:ext uri="{FF2B5EF4-FFF2-40B4-BE49-F238E27FC236}">
                <a16:creationId xmlns:a16="http://schemas.microsoft.com/office/drawing/2014/main" id="{8E312236-815A-8A4C-B506-1CD5E262CB08}"/>
              </a:ext>
            </a:extLst>
          </p:cNvPr>
          <p:cNvSpPr/>
          <p:nvPr/>
        </p:nvSpPr>
        <p:spPr>
          <a:xfrm rot="5153287">
            <a:off x="10060358" y="4634679"/>
            <a:ext cx="1636815" cy="1867481"/>
          </a:xfrm>
          <a:prstGeom prst="triangle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51A523-026B-3E43-B86D-7137E0B8FB95}"/>
              </a:ext>
            </a:extLst>
          </p:cNvPr>
          <p:cNvCxnSpPr>
            <a:cxnSpLocks/>
            <a:stCxn id="3" idx="5"/>
            <a:endCxn id="17" idx="1"/>
          </p:cNvCxnSpPr>
          <p:nvPr/>
        </p:nvCxnSpPr>
        <p:spPr>
          <a:xfrm>
            <a:off x="7968272" y="3188604"/>
            <a:ext cx="3498809" cy="1974192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05D6DC47-0CED-7E4F-BDB5-B0DDE9578972}"/>
              </a:ext>
            </a:extLst>
          </p:cNvPr>
          <p:cNvSpPr/>
          <p:nvPr/>
        </p:nvSpPr>
        <p:spPr>
          <a:xfrm>
            <a:off x="11355779" y="5088015"/>
            <a:ext cx="760021" cy="5106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1E40EE-2473-D848-85B9-69E5E526E8F4}"/>
              </a:ext>
            </a:extLst>
          </p:cNvPr>
          <p:cNvSpPr txBox="1"/>
          <p:nvPr/>
        </p:nvSpPr>
        <p:spPr>
          <a:xfrm>
            <a:off x="7657214" y="1698611"/>
            <a:ext cx="1937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Direct-Earth Signals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C1FA05-7B78-1846-A388-CC5CF7BEDFB4}"/>
              </a:ext>
            </a:extLst>
          </p:cNvPr>
          <p:cNvSpPr txBox="1"/>
          <p:nvPr/>
        </p:nvSpPr>
        <p:spPr>
          <a:xfrm rot="21290235">
            <a:off x="8182216" y="2509651"/>
            <a:ext cx="248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Cross-Link Signals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523412-B186-F343-800E-AB66BEFE523A}"/>
              </a:ext>
            </a:extLst>
          </p:cNvPr>
          <p:cNvSpPr txBox="1"/>
          <p:nvPr/>
        </p:nvSpPr>
        <p:spPr>
          <a:xfrm rot="15640050">
            <a:off x="7295593" y="3484614"/>
            <a:ext cx="248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Reflected Signals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75185C7-95A0-754F-BCC2-454480C3D5A4}"/>
              </a:ext>
            </a:extLst>
          </p:cNvPr>
          <p:cNvSpPr/>
          <p:nvPr/>
        </p:nvSpPr>
        <p:spPr>
          <a:xfrm>
            <a:off x="9073494" y="6140668"/>
            <a:ext cx="760021" cy="39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FA22A89-47FB-974C-9A92-AC6F9CCB19BD}"/>
              </a:ext>
            </a:extLst>
          </p:cNvPr>
          <p:cNvCxnSpPr>
            <a:cxnSpLocks/>
            <a:stCxn id="34" idx="6"/>
            <a:endCxn id="17" idx="3"/>
          </p:cNvCxnSpPr>
          <p:nvPr/>
        </p:nvCxnSpPr>
        <p:spPr>
          <a:xfrm flipV="1">
            <a:off x="9833515" y="5523873"/>
            <a:ext cx="1633566" cy="81465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3BB42AD-B7CD-8440-AE42-B82E7E80AB43}"/>
              </a:ext>
            </a:extLst>
          </p:cNvPr>
          <p:cNvSpPr txBox="1"/>
          <p:nvPr/>
        </p:nvSpPr>
        <p:spPr>
          <a:xfrm rot="1855495">
            <a:off x="10636518" y="4238217"/>
            <a:ext cx="1017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Occulted </a:t>
            </a:r>
            <a:br>
              <a:rPr lang="en-US" sz="1600" b="0" dirty="0">
                <a:solidFill>
                  <a:schemeClr val="tx1"/>
                </a:solidFill>
              </a:rPr>
            </a:br>
            <a:r>
              <a:rPr lang="en-US" sz="1600" b="0" dirty="0">
                <a:solidFill>
                  <a:schemeClr val="tx1"/>
                </a:solidFill>
              </a:rPr>
              <a:t>Signals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0FD3BE-3C97-4E49-9C5E-B5A02853B666}"/>
              </a:ext>
            </a:extLst>
          </p:cNvPr>
          <p:cNvSpPr txBox="1"/>
          <p:nvPr/>
        </p:nvSpPr>
        <p:spPr>
          <a:xfrm rot="20460262">
            <a:off x="9554798" y="5278903"/>
            <a:ext cx="2486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Surface-Space</a:t>
            </a:r>
            <a:br>
              <a:rPr lang="en-US" sz="1600" b="0" dirty="0">
                <a:solidFill>
                  <a:schemeClr val="tx1"/>
                </a:solidFill>
              </a:rPr>
            </a:br>
            <a:r>
              <a:rPr lang="en-US" sz="1600" b="0" dirty="0">
                <a:solidFill>
                  <a:schemeClr val="tx1"/>
                </a:solidFill>
              </a:rPr>
              <a:t> Signals</a:t>
            </a: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959E0B95-DD3E-BF46-A2D7-E37A3C83F466}"/>
              </a:ext>
            </a:extLst>
          </p:cNvPr>
          <p:cNvSpPr/>
          <p:nvPr/>
        </p:nvSpPr>
        <p:spPr>
          <a:xfrm rot="8514162">
            <a:off x="7486707" y="4495908"/>
            <a:ext cx="1079667" cy="1094803"/>
          </a:xfrm>
          <a:prstGeom prst="triangle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D89588-5C43-AF48-8F8E-9BC32C1CC361}"/>
              </a:ext>
            </a:extLst>
          </p:cNvPr>
          <p:cNvSpPr txBox="1"/>
          <p:nvPr/>
        </p:nvSpPr>
        <p:spPr>
          <a:xfrm rot="21125968">
            <a:off x="7162365" y="4126939"/>
            <a:ext cx="103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>
                <a:solidFill>
                  <a:schemeClr val="tx1"/>
                </a:solidFill>
              </a:rPr>
              <a:t>Broadcast </a:t>
            </a:r>
            <a:br>
              <a:rPr lang="en-US" sz="1600" b="0" dirty="0">
                <a:solidFill>
                  <a:schemeClr val="tx1"/>
                </a:solidFill>
              </a:rPr>
            </a:br>
            <a:r>
              <a:rPr lang="en-US" sz="1600" b="0" dirty="0">
                <a:solidFill>
                  <a:schemeClr val="tx1"/>
                </a:solidFill>
              </a:rPr>
              <a:t>Signals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2B3566D-135E-5841-B792-6CDB7A8FAF83}"/>
              </a:ext>
            </a:extLst>
          </p:cNvPr>
          <p:cNvCxnSpPr>
            <a:cxnSpLocks/>
            <a:endCxn id="34" idx="2"/>
          </p:cNvCxnSpPr>
          <p:nvPr/>
        </p:nvCxnSpPr>
        <p:spPr>
          <a:xfrm>
            <a:off x="8457293" y="5895928"/>
            <a:ext cx="616201" cy="44260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51DC768-11C6-9344-94D7-80E8A5406E51}"/>
              </a:ext>
            </a:extLst>
          </p:cNvPr>
          <p:cNvSpPr/>
          <p:nvPr/>
        </p:nvSpPr>
        <p:spPr>
          <a:xfrm rot="19748966">
            <a:off x="8099054" y="5383691"/>
            <a:ext cx="760021" cy="462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DA18DE-16E7-6144-8500-92CDFE05E834}"/>
              </a:ext>
            </a:extLst>
          </p:cNvPr>
          <p:cNvSpPr txBox="1"/>
          <p:nvPr/>
        </p:nvSpPr>
        <p:spPr>
          <a:xfrm rot="2150096">
            <a:off x="7511106" y="5764343"/>
            <a:ext cx="248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Surface-Surface 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4391FB6-CB1D-0040-A393-F923C2196A4F}"/>
              </a:ext>
            </a:extLst>
          </p:cNvPr>
          <p:cNvSpPr/>
          <p:nvPr/>
        </p:nvSpPr>
        <p:spPr>
          <a:xfrm>
            <a:off x="7908856" y="1442950"/>
            <a:ext cx="205300" cy="137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955E212-900D-9940-920A-E7663FE14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923" y="4567999"/>
            <a:ext cx="847098" cy="845591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:a16="http://schemas.microsoft.com/office/drawing/2014/main" id="{FA1C702A-8743-8741-83C3-1D3C74B4931B}"/>
              </a:ext>
            </a:extLst>
          </p:cNvPr>
          <p:cNvSpPr/>
          <p:nvPr/>
        </p:nvSpPr>
        <p:spPr>
          <a:xfrm rot="19968881">
            <a:off x="7355104" y="3108973"/>
            <a:ext cx="1636815" cy="1819008"/>
          </a:xfrm>
          <a:prstGeom prst="triangle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A1AE68C-1AD5-A843-A5B7-9E1DA7385604}"/>
              </a:ext>
            </a:extLst>
          </p:cNvPr>
          <p:cNvSpPr/>
          <p:nvPr/>
        </p:nvSpPr>
        <p:spPr>
          <a:xfrm rot="1383146">
            <a:off x="9286957" y="2836760"/>
            <a:ext cx="1636815" cy="1953559"/>
          </a:xfrm>
          <a:prstGeom prst="triangle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D37EF0-6EF4-3643-A3E0-A7395A126367}"/>
              </a:ext>
            </a:extLst>
          </p:cNvPr>
          <p:cNvSpPr txBox="1"/>
          <p:nvPr/>
        </p:nvSpPr>
        <p:spPr>
          <a:xfrm>
            <a:off x="9239487" y="5030894"/>
            <a:ext cx="71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1" dirty="0">
                <a:solidFill>
                  <a:schemeClr val="bg1"/>
                </a:solidFill>
              </a:rPr>
              <a:t>Precise Location</a:t>
            </a:r>
          </a:p>
        </p:txBody>
      </p:sp>
    </p:spTree>
    <p:extLst>
      <p:ext uri="{BB962C8B-B14F-4D97-AF65-F5344CB8AC3E}">
        <p14:creationId xmlns:p14="http://schemas.microsoft.com/office/powerpoint/2010/main" val="2349235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LunaNet Infrastructure Disaggregation</a:t>
            </a:r>
          </a:p>
        </p:txBody>
      </p:sp>
      <p:sp>
        <p:nvSpPr>
          <p:cNvPr id="17" name="Slide Number Placeholder 4"/>
          <p:cNvSpPr txBox="1">
            <a:spLocks/>
          </p:cNvSpPr>
          <p:nvPr/>
        </p:nvSpPr>
        <p:spPr>
          <a:xfrm>
            <a:off x="915554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DD3B6E-F971-454D-8E4D-A1C4058E437B}" type="slidenum">
              <a:rPr lang="en-US" smtClean="0">
                <a:latin typeface="+mj-lt"/>
              </a:rPr>
              <a:pPr/>
              <a:t>16</a:t>
            </a:fld>
            <a:endParaRPr lang="en-US" dirty="0">
              <a:latin typeface="+mj-lt"/>
            </a:endParaRPr>
          </a:p>
        </p:txBody>
      </p:sp>
      <p:sp>
        <p:nvSpPr>
          <p:cNvPr id="9" name="Content Placeholder 26"/>
          <p:cNvSpPr>
            <a:spLocks noGrp="1"/>
          </p:cNvSpPr>
          <p:nvPr>
            <p:ph idx="1"/>
          </p:nvPr>
        </p:nvSpPr>
        <p:spPr>
          <a:xfrm>
            <a:off x="673768" y="4114800"/>
            <a:ext cx="10623885" cy="2334126"/>
          </a:xfrm>
        </p:spPr>
        <p:txBody>
          <a:bodyPr>
            <a:noAutofit/>
          </a:bodyPr>
          <a:lstStyle/>
          <a:p>
            <a:r>
              <a:rPr lang="en-US" sz="2000" dirty="0"/>
              <a:t>The LunaNet infrastructure may be comprised of nodes with varying degrees of service provision capabilities</a:t>
            </a:r>
          </a:p>
          <a:p>
            <a:pPr marL="800100" lvl="1" indent="-342900">
              <a:buSzPct val="99000"/>
              <a:buFont typeface="+mj-lt"/>
              <a:buAutoNum type="arabicPeriod"/>
            </a:pPr>
            <a:r>
              <a:rPr lang="en-US" sz="1800" dirty="0"/>
              <a:t>Allows the LunaNet flight elements to range from </a:t>
            </a:r>
            <a:r>
              <a:rPr lang="en-US" sz="1800" dirty="0" smtClean="0"/>
              <a:t>satellites </a:t>
            </a:r>
            <a:r>
              <a:rPr lang="en-US" sz="1800" dirty="0"/>
              <a:t>to larger spacecraft</a:t>
            </a:r>
          </a:p>
          <a:p>
            <a:pPr marL="800100" lvl="1" indent="-342900">
              <a:buSzPct val="99000"/>
              <a:buFont typeface="+mj-lt"/>
              <a:buAutoNum type="arabicPeriod"/>
            </a:pPr>
            <a:r>
              <a:rPr lang="en-US" sz="1800" dirty="0"/>
              <a:t>For example, some orbiting elements may provide PNT services only, while others may primarily provide high rate communications links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overall LunaNet infrastructure performance is the aggregation of all of the nodes.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94367" y="1455788"/>
            <a:ext cx="9332774" cy="2325764"/>
            <a:chOff x="1194367" y="1455788"/>
            <a:chExt cx="9332774" cy="2325764"/>
          </a:xfrm>
        </p:grpSpPr>
        <p:grpSp>
          <p:nvGrpSpPr>
            <p:cNvPr id="3" name="Group 2"/>
            <p:cNvGrpSpPr/>
            <p:nvPr/>
          </p:nvGrpSpPr>
          <p:grpSpPr>
            <a:xfrm>
              <a:off x="1194367" y="1455788"/>
              <a:ext cx="9332774" cy="2325764"/>
              <a:chOff x="338748" y="1455788"/>
              <a:chExt cx="9332774" cy="232576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20478" y="1455788"/>
                <a:ext cx="7151044" cy="232576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5367"/>
              <a:stretch/>
            </p:blipFill>
            <p:spPr>
              <a:xfrm>
                <a:off x="338748" y="1455788"/>
                <a:ext cx="2476638" cy="2325764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648326" y="1600202"/>
              <a:ext cx="2022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Network Services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01214" y="1600202"/>
              <a:ext cx="2022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PNT Services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31072" y="1600202"/>
              <a:ext cx="2022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Detection Services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99003" y="1600202"/>
              <a:ext cx="2022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Science Services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1640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328" y="1391915"/>
            <a:ext cx="6331470" cy="5163596"/>
          </a:xfrm>
        </p:spPr>
        <p:txBody>
          <a:bodyPr>
            <a:normAutofit/>
          </a:bodyPr>
          <a:lstStyle/>
          <a:p>
            <a:r>
              <a:rPr lang="en-US" sz="2000" dirty="0"/>
              <a:t>LunaNet is both flexible and extensible and will be continue to evolve after NASA develops the first instantiation of the architecture. </a:t>
            </a:r>
          </a:p>
          <a:p>
            <a:r>
              <a:rPr lang="en-US" sz="2000" dirty="0"/>
              <a:t>Lunar missions may be part of the LunaNet infrastructure, a LunaNet user, or even both. </a:t>
            </a:r>
          </a:p>
          <a:p>
            <a:r>
              <a:rPr lang="en-US" sz="2000" dirty="0"/>
              <a:t>A lunar mission can conduct its mission objectives while also acting as a LunaNet node or simply be a user of the architecture. </a:t>
            </a:r>
          </a:p>
          <a:p>
            <a:r>
              <a:rPr lang="en-US" sz="2000" dirty="0"/>
              <a:t>There is limited direct-to-Earth link availability once multiple assets are established within the lunar region, some operations will need to be:</a:t>
            </a:r>
          </a:p>
          <a:p>
            <a:pPr marL="457200" lvl="1" indent="-284163"/>
            <a:r>
              <a:rPr lang="en-US" dirty="0"/>
              <a:t>More autonomous</a:t>
            </a:r>
          </a:p>
          <a:p>
            <a:pPr marL="457200" lvl="1" indent="-284163"/>
            <a:r>
              <a:rPr lang="en-US" dirty="0"/>
              <a:t>Act as data aggregation </a:t>
            </a:r>
            <a:r>
              <a:rPr lang="en-US" dirty="0" smtClean="0"/>
              <a:t>points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and Extensible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7798" y="2768184"/>
            <a:ext cx="5400943" cy="2777906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4038600" y="65976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smtClean="0"/>
              <a:t>NASA Goddard Space Flight Center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4251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LunaNet Service Architecture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13674" r="15385" b="13451"/>
          <a:stretch/>
        </p:blipFill>
        <p:spPr bwMode="auto">
          <a:xfrm>
            <a:off x="-1" y="1283297"/>
            <a:ext cx="10900611" cy="55747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0292962" y="1464745"/>
            <a:ext cx="17930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Moon to/from trunk link: Between relay orbiter and Earth station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0292962" y="2138321"/>
            <a:ext cx="1793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Moon to/from trunk link: Between lunar orbiter/landed vehicle and Earth station</a:t>
            </a:r>
            <a:endParaRPr lang="en-US" sz="105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26148" y="1411359"/>
            <a:ext cx="1470991" cy="0"/>
          </a:xfrm>
          <a:prstGeom prst="straightConnector1">
            <a:avLst/>
          </a:prstGeom>
          <a:ln w="19050">
            <a:solidFill>
              <a:srgbClr val="0F15D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426148" y="2098565"/>
            <a:ext cx="1470991" cy="0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10302901" y="2996563"/>
            <a:ext cx="17930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Proximity link:</a:t>
            </a:r>
          </a:p>
          <a:p>
            <a:r>
              <a:rPr lang="en-US" sz="1050" dirty="0" smtClean="0"/>
              <a:t>Between relay orbiter and landed vehicle/orbital vehicle </a:t>
            </a:r>
            <a:endParaRPr lang="en-US" sz="105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426148" y="2934279"/>
            <a:ext cx="1470991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flipH="1">
            <a:off x="10306214" y="3726331"/>
            <a:ext cx="1793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Cross link:</a:t>
            </a:r>
          </a:p>
          <a:p>
            <a:r>
              <a:rPr lang="en-US" sz="1050" dirty="0" smtClean="0"/>
              <a:t>Between two relay orbiters</a:t>
            </a:r>
            <a:endParaRPr lang="en-US" sz="105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429461" y="3667616"/>
            <a:ext cx="1470991" cy="0"/>
          </a:xfrm>
          <a:prstGeom prst="straightConnector1">
            <a:avLst/>
          </a:prstGeom>
          <a:ln w="19050">
            <a:solidFill>
              <a:srgbClr val="D411CA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flipH="1">
            <a:off x="10306214" y="4350280"/>
            <a:ext cx="17930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Proximity link:</a:t>
            </a:r>
          </a:p>
          <a:p>
            <a:r>
              <a:rPr lang="en-US" sz="1050" dirty="0" smtClean="0"/>
              <a:t>Between relay orbiter and landed vehicle/orbital vehicle </a:t>
            </a:r>
            <a:endParaRPr lang="en-US" sz="105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429461" y="4278596"/>
            <a:ext cx="1470991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flipH="1">
            <a:off x="10299590" y="5158662"/>
            <a:ext cx="179302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Lunar surface-to-surface link:</a:t>
            </a:r>
          </a:p>
          <a:p>
            <a:r>
              <a:rPr lang="en-US" sz="1050" dirty="0" smtClean="0"/>
              <a:t>Wireless link between surface elements </a:t>
            </a:r>
            <a:endParaRPr lang="en-US" sz="105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422837" y="5027344"/>
            <a:ext cx="1470991" cy="0"/>
          </a:xfrm>
          <a:prstGeom prst="straightConnector1">
            <a:avLst/>
          </a:prstGeom>
          <a:ln w="19050">
            <a:solidFill>
              <a:srgbClr val="A5002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0249894" y="5809144"/>
            <a:ext cx="668435" cy="612660"/>
          </a:xfrm>
          <a:prstGeom prst="ellipse">
            <a:avLst/>
          </a:prstGeom>
          <a:noFill/>
          <a:ln w="28575">
            <a:solidFill>
              <a:srgbClr val="A5002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flipH="1">
            <a:off x="10900609" y="5746927"/>
            <a:ext cx="1291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Lunar Relay Network; Lunar Surface Network; Earth Network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15414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Provider Payload Types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968289" y="1464205"/>
            <a:ext cx="5937572" cy="5228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7525" indent="-5175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71550" indent="-4540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lphaLcPeriod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428750" indent="-514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147" y="1476049"/>
            <a:ext cx="111065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Payload </a:t>
            </a:r>
            <a:r>
              <a:rPr lang="en-US" sz="2000" b="1" dirty="0"/>
              <a:t>types include:</a:t>
            </a:r>
          </a:p>
          <a:p>
            <a:pPr marL="454025" indent="-28575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A networking services </a:t>
            </a:r>
            <a:r>
              <a:rPr lang="en-US" sz="2000" b="1" dirty="0" smtClean="0"/>
              <a:t>payload: </a:t>
            </a:r>
          </a:p>
          <a:p>
            <a:pPr marL="968375" lvl="1" indent="-34290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 smtClean="0"/>
              <a:t>Radio Frequency and/or Optical Communications Terminals</a:t>
            </a:r>
          </a:p>
          <a:p>
            <a:pPr marL="968375" lvl="1" indent="-34290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 smtClean="0"/>
              <a:t>Disruption </a:t>
            </a:r>
            <a:r>
              <a:rPr lang="en-US" sz="2000" dirty="0"/>
              <a:t>Tolerant Networking Bundle Protocol network layer </a:t>
            </a:r>
            <a:r>
              <a:rPr lang="en-US" sz="2000" dirty="0" smtClean="0"/>
              <a:t>routing</a:t>
            </a:r>
          </a:p>
          <a:p>
            <a:pPr marL="968375" lvl="1" indent="-34290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 smtClean="0"/>
              <a:t>Data switch</a:t>
            </a:r>
            <a:endParaRPr lang="en-US" sz="2000" dirty="0"/>
          </a:p>
          <a:p>
            <a:pPr marL="454025" indent="-28575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A </a:t>
            </a:r>
            <a:r>
              <a:rPr lang="en-US" sz="2000" b="1" dirty="0" smtClean="0"/>
              <a:t>position, navigation, and timing payload: </a:t>
            </a:r>
          </a:p>
          <a:p>
            <a:pPr marL="911225" lvl="1" indent="-28575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 smtClean="0"/>
              <a:t>ranging </a:t>
            </a:r>
            <a:r>
              <a:rPr lang="en-US" sz="2000" dirty="0"/>
              <a:t>devices, autonomous navigation processors, broadcast beacons, and time reference source / distribution modules. </a:t>
            </a:r>
          </a:p>
          <a:p>
            <a:pPr marL="914400" lvl="1" indent="-284163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 smtClean="0"/>
              <a:t>Broadcast </a:t>
            </a:r>
            <a:r>
              <a:rPr lang="en-US" sz="2000" dirty="0"/>
              <a:t>beacons on many </a:t>
            </a:r>
            <a:r>
              <a:rPr lang="en-US" sz="2000" dirty="0" smtClean="0"/>
              <a:t>satellites can provide multiple </a:t>
            </a:r>
            <a:r>
              <a:rPr lang="en-US" sz="2000" dirty="0"/>
              <a:t>signals that surface assets can use for surface location determination, etc.</a:t>
            </a:r>
          </a:p>
          <a:p>
            <a:pPr marL="576262" indent="-34290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Detection and </a:t>
            </a:r>
            <a:r>
              <a:rPr lang="en-US" sz="2000" b="1" dirty="0"/>
              <a:t>i</a:t>
            </a:r>
            <a:r>
              <a:rPr lang="en-US" sz="2000" b="1" dirty="0" smtClean="0"/>
              <a:t>nformation services:</a:t>
            </a:r>
          </a:p>
          <a:p>
            <a:pPr marL="974725" lvl="1" indent="-349250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 smtClean="0"/>
              <a:t>satellites can carry </a:t>
            </a:r>
            <a:r>
              <a:rPr lang="en-US" sz="2000" dirty="0"/>
              <a:t>science instruments or operational detectors that can contribute to the larger </a:t>
            </a:r>
            <a:r>
              <a:rPr lang="en-US" sz="2000" dirty="0" smtClean="0"/>
              <a:t>mission</a:t>
            </a:r>
            <a:r>
              <a:rPr lang="en-US" sz="2000" dirty="0"/>
              <a:t> </a:t>
            </a:r>
            <a:r>
              <a:rPr lang="en-US" sz="2000" dirty="0" smtClean="0"/>
              <a:t>and provide situational alerts.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157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" y="-141754"/>
            <a:ext cx="12184852" cy="7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6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62" y="1391915"/>
            <a:ext cx="5466156" cy="516359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LunaNet will enable lunar missions and allow them </a:t>
            </a:r>
            <a:r>
              <a:rPr lang="en-US" sz="2000" dirty="0" smtClean="0"/>
              <a:t>to </a:t>
            </a:r>
            <a:r>
              <a:rPr lang="en-US" sz="2000" dirty="0"/>
              <a:t>dedicate more of their resources to their science payloads and overall objectives.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With LunaNet, satellites will not need to carry the capability to return all of their science data solely through long links back to Earth.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Each mission would be able to use the PNT services for autonomous guidance, navigation, and control.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39" y="1391915"/>
            <a:ext cx="6323281" cy="35581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762" y="4173659"/>
            <a:ext cx="54661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Detection &amp; Information Services could provide alerts that may allow placing sensitive instruments into safe mode or, perhaps, turning on science instruments designed to capture specific science events.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6762" y="5804875"/>
            <a:ext cx="11080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LunaNet User System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Communications and PNT systems compatible with LunaNet signals and standards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Flight software and data systems leveraging available DTN and other data services</a:t>
            </a:r>
          </a:p>
        </p:txBody>
      </p:sp>
    </p:spTree>
    <p:extLst>
      <p:ext uri="{BB962C8B-B14F-4D97-AF65-F5344CB8AC3E}">
        <p14:creationId xmlns:p14="http://schemas.microsoft.com/office/powerpoint/2010/main" val="139211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2821" y="1391915"/>
            <a:ext cx="7447547" cy="5163596"/>
          </a:xfrm>
        </p:spPr>
        <p:txBody>
          <a:bodyPr>
            <a:normAutofit/>
          </a:bodyPr>
          <a:lstStyle/>
          <a:p>
            <a:pPr indent="-214313" defTabSz="85725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LunaNet is proposed as the open, international architecture to provide standardized interoperable communications, PNT, and other services to </a:t>
            </a:r>
            <a:r>
              <a:rPr lang="en-US" sz="2000" dirty="0" smtClean="0"/>
              <a:t>cislunar-orbiting </a:t>
            </a:r>
            <a:r>
              <a:rPr lang="en-US" sz="2000" dirty="0"/>
              <a:t>and surface missions</a:t>
            </a:r>
          </a:p>
          <a:p>
            <a:pPr indent="-214313" defTabSz="85725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Participation is open to all – No one owns the entire LunaNet </a:t>
            </a:r>
          </a:p>
          <a:p>
            <a:pPr indent="-214313" defTabSz="857250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NASA released a Request For Information </a:t>
            </a:r>
            <a:r>
              <a:rPr lang="en-US" sz="2000" dirty="0" smtClean="0"/>
              <a:t>on October 1, 2020 </a:t>
            </a:r>
            <a:r>
              <a:rPr lang="en-US" sz="2000" dirty="0"/>
              <a:t>soliciting interest in </a:t>
            </a:r>
            <a:r>
              <a:rPr lang="en-US" sz="2000" b="1" dirty="0"/>
              <a:t>Lunar Communications Relay and Navigation Services</a:t>
            </a:r>
            <a:endParaRPr lang="en-US" sz="2000" dirty="0"/>
          </a:p>
          <a:p>
            <a:pPr marL="625475" lvl="1" indent="-301625" defTabSz="85725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Services are needed to support Science and Exploration missions beginning in 2024</a:t>
            </a:r>
          </a:p>
          <a:p>
            <a:pPr marL="625475" lvl="1" indent="-301625" defTabSz="85725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Responses are open to all, domestic &amp; foreign, by 30 Oct</a:t>
            </a:r>
          </a:p>
          <a:p>
            <a:pPr marL="625475" lvl="1" indent="-301625" defTabSz="85725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RFI and detailed description of the LunaNet architecture and concept of operations can be found at: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beta.sam.gov/opp/8116f285e8d841a6a5e030c00fb7fa76/view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9970"/>
          <a:stretch/>
        </p:blipFill>
        <p:spPr>
          <a:xfrm>
            <a:off x="8421277" y="1540042"/>
            <a:ext cx="3570250" cy="45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96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762" y="1391915"/>
            <a:ext cx="7108710" cy="5163596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Development of LunaNet is currently in progress and is being led by the Space Communications and Navigation (SCaN) program.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LunaNet is a flexible and scalable architecture for the provision of Network, PNT, and </a:t>
            </a:r>
            <a:r>
              <a:rPr lang="en-US" sz="2000" dirty="0" smtClean="0"/>
              <a:t>Detection &amp; Information Services </a:t>
            </a:r>
            <a:r>
              <a:rPr lang="en-US" sz="2000" dirty="0"/>
              <a:t>at the Moon.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The infrastructure can be built up over time as mission requirements and operations concepts evolve.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Satellites can be providers or users of the LunaNet architecture.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Infrastructure nodes can be provided by any combination of NASA, commercial, or other partner systems.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The LunaNet architectural approach is applicable to any planetary body to establish the solar system </a:t>
            </a:r>
            <a:r>
              <a:rPr lang="en-US" sz="2000" dirty="0" smtClean="0"/>
              <a:t>internet, such as MarsNet. </a:t>
            </a:r>
            <a:endParaRPr lang="en-US" sz="20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BD16F-7212-3544-9D2F-64E94F19A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5" b="2216"/>
          <a:stretch/>
        </p:blipFill>
        <p:spPr>
          <a:xfrm>
            <a:off x="7647669" y="1514038"/>
            <a:ext cx="4251072" cy="2377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532" r="5141"/>
          <a:stretch/>
        </p:blipFill>
        <p:spPr>
          <a:xfrm>
            <a:off x="7647669" y="4055928"/>
            <a:ext cx="4251072" cy="239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4000">
              <a:srgbClr val="000F2E"/>
            </a:gs>
            <a:gs pos="100000">
              <a:schemeClr val="tx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66" y="3173506"/>
            <a:ext cx="11845158" cy="9771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Questions?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5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B2A1-7BB4-394E-8150-D79FF2B37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 to the Lunar Network, </a:t>
            </a:r>
            <a:r>
              <a:rPr lang="en-US" i="1" dirty="0"/>
              <a:t>LunaNet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279B3-B8AE-5B48-A9C4-9123A8F5F52B}"/>
              </a:ext>
            </a:extLst>
          </p:cNvPr>
          <p:cNvSpPr txBox="1">
            <a:spLocks/>
          </p:cNvSpPr>
          <p:nvPr/>
        </p:nvSpPr>
        <p:spPr>
          <a:xfrm>
            <a:off x="185235" y="1515825"/>
            <a:ext cx="7132389" cy="5362014"/>
          </a:xfrm>
          <a:prstGeom prst="rect">
            <a:avLst/>
          </a:prstGeom>
        </p:spPr>
        <p:txBody>
          <a:bodyPr>
            <a:noAutofit/>
          </a:bodyPr>
          <a:lstStyle>
            <a:lvl1pPr marL="321469" indent="-321469" algn="l" defTabSz="900113" rtl="0" eaLnBrk="1" latinLnBrk="0" hangingPunct="1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Char char="•"/>
              <a:defRPr sz="225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1469" indent="-321469" algn="l" defTabSz="900113" rtl="0" eaLnBrk="1" latinLnBrk="0" hangingPunct="1">
              <a:lnSpc>
                <a:spcPct val="90000"/>
              </a:lnSpc>
              <a:spcBef>
                <a:spcPts val="492"/>
              </a:spcBef>
              <a:buSzPct val="110000"/>
              <a:buFont typeface="Arial" panose="020B0604020202020204" pitchFamily="34" charset="0"/>
              <a:buChar char="•"/>
              <a:defRPr sz="18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247" indent="-272356" algn="l" defTabSz="900113" rtl="0" eaLnBrk="1" latinLnBrk="0" hangingPunct="1">
              <a:lnSpc>
                <a:spcPct val="90000"/>
              </a:lnSpc>
              <a:spcBef>
                <a:spcPts val="492"/>
              </a:spcBef>
              <a:buSzPct val="110000"/>
              <a:buFont typeface="Calibri" panose="020F0502020204030204" pitchFamily="34" charset="0"/>
              <a:buChar char="–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4559" indent="-267891" algn="l" defTabSz="900113" rtl="0" eaLnBrk="1" latinLnBrk="0" hangingPunct="1">
              <a:lnSpc>
                <a:spcPct val="90000"/>
              </a:lnSpc>
              <a:spcBef>
                <a:spcPts val="492"/>
              </a:spcBef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212825" algn="l" defTabSz="900113" rtl="0" eaLnBrk="1" latinLnBrk="0" hangingPunct="1">
              <a:lnSpc>
                <a:spcPct val="90000"/>
              </a:lnSpc>
              <a:spcBef>
                <a:spcPts val="492"/>
              </a:spcBef>
              <a:buSzPct val="10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15008" indent="-224731" algn="l" defTabSz="900113" rtl="0" eaLnBrk="1" latinLnBrk="0" hangingPunct="1">
              <a:lnSpc>
                <a:spcPct val="90000"/>
              </a:lnSpc>
              <a:spcBef>
                <a:spcPts val="492"/>
              </a:spcBef>
              <a:buFont typeface="Courier New" panose="02070309020205020404" pitchFamily="49" charset="0"/>
              <a:buChar char="o"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5366" indent="-225028" algn="l" defTabSz="900113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5422" indent="-225028" algn="l" defTabSz="900113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5478" indent="-225028" algn="l" defTabSz="900113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3856">
              <a:spcBef>
                <a:spcPts val="600"/>
              </a:spcBef>
              <a:spcAft>
                <a:spcPts val="600"/>
              </a:spcAft>
              <a:buSzPct val="100000"/>
              <a:tabLst>
                <a:tab pos="228600" algn="l"/>
              </a:tabLs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LunaNet is envisioned as a framework of standards, protocols, and interfaces to support a scalable, interoperable communications and navigation network-of-networks with nodes provided by NASA, commercial, and international partners.  </a:t>
            </a:r>
          </a:p>
          <a:p>
            <a:pPr defTabSz="843856">
              <a:spcBef>
                <a:spcPts val="600"/>
              </a:spcBef>
              <a:spcAft>
                <a:spcPts val="600"/>
              </a:spcAft>
              <a:buSzPct val="100000"/>
              <a:tabLst>
                <a:tab pos="228600" algn="l"/>
              </a:tabLs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LunaNet is open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scalable similar to the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terrestrial internet 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555128" lvl="1" indent="-285750" defTabSz="843856">
              <a:spcBef>
                <a:spcPts val="600"/>
              </a:spcBef>
              <a:spcAft>
                <a:spcPts val="600"/>
              </a:spcAft>
              <a:buSzPct val="100000"/>
              <a:tabLst>
                <a:tab pos="228600" algn="l"/>
              </a:tabLst>
            </a:pPr>
            <a:r>
              <a:rPr lang="en-US" sz="1800" b="0" dirty="0">
                <a:solidFill>
                  <a:prstClr val="black"/>
                </a:solidFill>
                <a:latin typeface="Calibri" panose="020F0502020204030204"/>
              </a:rPr>
              <a:t>It can be introduced with early robotic missions and expanded as new spacecraft and missions come online. </a:t>
            </a:r>
          </a:p>
          <a:p>
            <a:pPr defTabSz="843856">
              <a:spcBef>
                <a:spcPts val="600"/>
              </a:spcBef>
              <a:spcAft>
                <a:spcPts val="600"/>
              </a:spcAft>
              <a:buSzPct val="100000"/>
              <a:tabLst>
                <a:tab pos="228600" algn="l"/>
              </a:tabLs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Its service-oriented architecture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provides data transmission, sharing of position, navigation and timing (PNT), and situational awareness information. </a:t>
            </a:r>
          </a:p>
          <a:p>
            <a:pPr defTabSz="843856">
              <a:spcBef>
                <a:spcPts val="600"/>
              </a:spcBef>
              <a:spcAft>
                <a:spcPts val="600"/>
              </a:spcAft>
              <a:buSzPct val="100000"/>
              <a:tabLst>
                <a:tab pos="228600" algn="l"/>
              </a:tabLs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The LunaNet concept is applicable to any planetary body and offers even greater advantages as the distance from Earth increases. </a:t>
            </a:r>
            <a:r>
              <a:rPr lang="en-US" sz="2000" i="1" dirty="0" smtClean="0">
                <a:solidFill>
                  <a:prstClr val="black"/>
                </a:solidFill>
                <a:latin typeface="Calibri" panose="020F0502020204030204"/>
              </a:rPr>
              <a:t>LunaNet 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will demonstrate many capabilities needed for Mars exploration and mirrors the architecture of the future MarsNet.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F6E01-4BCF-AC42-81AF-8F180D91CB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58" r="7173"/>
          <a:stretch/>
        </p:blipFill>
        <p:spPr>
          <a:xfrm>
            <a:off x="8036341" y="1515825"/>
            <a:ext cx="3689194" cy="2030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A49F4-F9CD-4827-AB58-A41C0AC469AD}"/>
              </a:ext>
            </a:extLst>
          </p:cNvPr>
          <p:cNvSpPr txBox="1"/>
          <p:nvPr/>
        </p:nvSpPr>
        <p:spPr>
          <a:xfrm>
            <a:off x="8036340" y="5576251"/>
            <a:ext cx="3689195" cy="107721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421928"/>
            <a:r>
              <a:rPr 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There is broad interest in developing and implementing lunar communications relay services among industry (US and foreign), international partners, and NASA Centers. </a:t>
            </a: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341" y="3671496"/>
            <a:ext cx="3703320" cy="190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9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4B7D84-6742-4BF0-A3F5-807C4955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LunaNet Services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9DA869-27FC-4535-8081-FD99B3DA9B59}"/>
              </a:ext>
            </a:extLst>
          </p:cNvPr>
          <p:cNvGrpSpPr/>
          <p:nvPr/>
        </p:nvGrpSpPr>
        <p:grpSpPr>
          <a:xfrm>
            <a:off x="135067" y="1398320"/>
            <a:ext cx="11957572" cy="5236485"/>
            <a:chOff x="91239" y="983556"/>
            <a:chExt cx="12754744" cy="558558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821061-0EA6-4652-9EDA-957289AA7C62}"/>
                </a:ext>
              </a:extLst>
            </p:cNvPr>
            <p:cNvGrpSpPr/>
            <p:nvPr/>
          </p:nvGrpSpPr>
          <p:grpSpPr>
            <a:xfrm>
              <a:off x="91239" y="2880351"/>
              <a:ext cx="12754744" cy="2395728"/>
              <a:chOff x="91239" y="2880351"/>
              <a:chExt cx="12754744" cy="23957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DE58CA0-48F7-4979-A2BB-DC31F5C60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323" y="2880351"/>
                <a:ext cx="4256576" cy="239572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849DD7-65D5-45D6-800A-03621E8EEB45}"/>
                  </a:ext>
                </a:extLst>
              </p:cNvPr>
              <p:cNvSpPr txBox="1"/>
              <p:nvPr/>
            </p:nvSpPr>
            <p:spPr>
              <a:xfrm>
                <a:off x="91239" y="2918783"/>
                <a:ext cx="3931920" cy="2357295"/>
              </a:xfrm>
              <a:prstGeom prst="rect">
                <a:avLst/>
              </a:prstGeom>
              <a:solidFill>
                <a:srgbClr val="FF7575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defTabSz="428625">
                  <a:spcAft>
                    <a:spcPts val="375"/>
                  </a:spcAft>
                </a:pPr>
                <a:r>
                  <a:rPr lang="en-US" sz="1688" b="1" dirty="0">
                    <a:solidFill>
                      <a:prstClr val="black"/>
                    </a:solidFill>
                    <a:latin typeface="Calibri" panose="020F0502020204030204"/>
                  </a:rPr>
                  <a:t>PNT Services</a:t>
                </a:r>
              </a:p>
              <a:p>
                <a:pPr marL="159247" indent="-159247" defTabSz="428625">
                  <a:spcAft>
                    <a:spcPts val="375"/>
                  </a:spcAft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Precise position, velocity </a:t>
                </a:r>
                <a:r>
                  <a:rPr lang="en-US" sz="1500" dirty="0" smtClean="0">
                    <a:solidFill>
                      <a:prstClr val="black"/>
                    </a:solidFill>
                    <a:latin typeface="Calibri" panose="020F0502020204030204"/>
                  </a:rPr>
                  <a:t>and 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time for autonomous nav </a:t>
                </a:r>
                <a:r>
                  <a:rPr lang="en-US" sz="1500" dirty="0" smtClean="0">
                    <a:solidFill>
                      <a:prstClr val="black"/>
                    </a:solidFill>
                    <a:latin typeface="Calibri" panose="020F0502020204030204"/>
                  </a:rPr>
                  <a:t>and 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collision avoidance</a:t>
                </a:r>
              </a:p>
              <a:p>
                <a:pPr marL="159247" indent="-159247" defTabSz="428625">
                  <a:spcAft>
                    <a:spcPts val="375"/>
                  </a:spcAft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Fusion of multiple data types including radiometrics, optimetrics, celestial nav, optical nav, terrain relative nav, &amp; GNSS</a:t>
                </a:r>
              </a:p>
              <a:p>
                <a:pPr marL="159247" indent="-159247" defTabSz="428625">
                  <a:spcAft>
                    <a:spcPts val="375"/>
                  </a:spcAft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Broadcast service supplies time transfer and metric tracking to synchronize users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B9F474-4C90-4F03-B15B-DAFC69CCD6C3}"/>
                  </a:ext>
                </a:extLst>
              </p:cNvPr>
              <p:cNvSpPr txBox="1"/>
              <p:nvPr/>
            </p:nvSpPr>
            <p:spPr>
              <a:xfrm>
                <a:off x="8914063" y="2880351"/>
                <a:ext cx="3931920" cy="2395727"/>
              </a:xfrm>
              <a:prstGeom prst="rect">
                <a:avLst/>
              </a:prstGeom>
              <a:solidFill>
                <a:srgbClr val="A4C5E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defTabSz="428625">
                  <a:spcAft>
                    <a:spcPts val="563"/>
                  </a:spcAft>
                </a:pPr>
                <a:r>
                  <a:rPr lang="en-US" sz="1688" b="1" dirty="0">
                    <a:solidFill>
                      <a:prstClr val="black"/>
                    </a:solidFill>
                    <a:latin typeface="Calibri" panose="020F0502020204030204"/>
                  </a:rPr>
                  <a:t>Detection </a:t>
                </a:r>
                <a:r>
                  <a:rPr lang="en-US" sz="1688" b="1" dirty="0" smtClean="0">
                    <a:solidFill>
                      <a:prstClr val="black"/>
                    </a:solidFill>
                    <a:latin typeface="Calibri" panose="020F0502020204030204"/>
                  </a:rPr>
                  <a:t>and </a:t>
                </a:r>
                <a:r>
                  <a:rPr lang="en-US" sz="1688" b="1" dirty="0">
                    <a:solidFill>
                      <a:prstClr val="black"/>
                    </a:solidFill>
                    <a:latin typeface="Calibri" panose="020F0502020204030204"/>
                  </a:rPr>
                  <a:t>Information Services</a:t>
                </a:r>
                <a:endParaRPr lang="en-US" sz="1313" b="1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59247" indent="-159247" defTabSz="428625">
                  <a:spcAft>
                    <a:spcPts val="375"/>
                  </a:spcAft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Alerts for events such as space weather, collision avoidance, &amp; surface impact predictions sent to all LunaNet subscribers </a:t>
                </a:r>
                <a:endParaRPr lang="en-US" sz="938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59247" indent="-159247" defTabSz="428625">
                  <a:spcAft>
                    <a:spcPts val="563"/>
                  </a:spcAft>
                  <a:buFont typeface="Arial" panose="020B0604020202020204" pitchFamily="34" charset="0"/>
                  <a:buChar char="•"/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Mission sensors for space weather and other measurements distribute information services to other users via LunaNet information services </a:t>
                </a:r>
                <a:endParaRPr lang="en-US" sz="7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3679D-4E30-4841-A1D1-BB2FD19CC2F1}"/>
                </a:ext>
              </a:extLst>
            </p:cNvPr>
            <p:cNvSpPr txBox="1"/>
            <p:nvPr/>
          </p:nvSpPr>
          <p:spPr>
            <a:xfrm>
              <a:off x="1377755" y="983556"/>
              <a:ext cx="10058400" cy="1606663"/>
            </a:xfrm>
            <a:prstGeom prst="rect">
              <a:avLst/>
            </a:prstGeom>
            <a:solidFill>
              <a:srgbClr val="9AC87A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28625">
                <a:spcAft>
                  <a:spcPts val="563"/>
                </a:spcAft>
              </a:pPr>
              <a:r>
                <a:rPr lang="en-US" sz="1688" b="1" dirty="0">
                  <a:solidFill>
                    <a:prstClr val="black"/>
                  </a:solidFill>
                  <a:latin typeface="Calibri" panose="020F0502020204030204"/>
                </a:rPr>
                <a:t>Networked Communication Services</a:t>
              </a:r>
              <a:endParaRPr lang="en-US" sz="15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159247" indent="-159247" defTabSz="428625">
                <a:spcAft>
                  <a:spcPts val="375"/>
                </a:spcAft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Critical data transmitted in real time.</a:t>
              </a:r>
            </a:p>
            <a:p>
              <a:pPr marL="159247" indent="-159247" defTabSz="428625">
                <a:spcAft>
                  <a:spcPts val="375"/>
                </a:spcAft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Data aggregated and transmitted in store-and-forward mode from orbiting and surface </a:t>
              </a:r>
              <a:r>
                <a:rPr lang="en-US" sz="1500" dirty="0" smtClean="0">
                  <a:solidFill>
                    <a:prstClr val="black"/>
                  </a:solidFill>
                  <a:latin typeface="Calibri" panose="020F0502020204030204"/>
                </a:rPr>
                <a:t>relays.</a:t>
              </a:r>
              <a:endParaRPr lang="en-US" sz="15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159247" indent="-159247" defTabSz="428625">
                <a:spcAft>
                  <a:spcPts val="375"/>
                </a:spcAft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Data exchanged among lunar users with no need for transfer to and from Earth</a:t>
              </a:r>
              <a:endParaRPr lang="en-US" sz="75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159247" indent="-159247" defTabSz="428625">
                <a:spcAft>
                  <a:spcPts val="375"/>
                </a:spcAft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Data sent on demand by user or scheduled to better manage Earth stations loading &amp; spectrum use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80B23D-553B-4C5E-906A-191401974570}"/>
                </a:ext>
              </a:extLst>
            </p:cNvPr>
            <p:cNvSpPr txBox="1"/>
            <p:nvPr/>
          </p:nvSpPr>
          <p:spPr>
            <a:xfrm>
              <a:off x="1439411" y="5564352"/>
              <a:ext cx="10058400" cy="1004789"/>
            </a:xfrm>
            <a:prstGeom prst="rect">
              <a:avLst/>
            </a:prstGeom>
            <a:solidFill>
              <a:srgbClr val="FFE181">
                <a:alpha val="69804"/>
              </a:srgb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28625">
                <a:spcAft>
                  <a:spcPts val="563"/>
                </a:spcAft>
              </a:pPr>
              <a:r>
                <a:rPr lang="en-US" sz="1688" b="1" dirty="0">
                  <a:solidFill>
                    <a:prstClr val="black"/>
                  </a:solidFill>
                  <a:latin typeface="Calibri" panose="020F0502020204030204"/>
                </a:rPr>
                <a:t>Science Services</a:t>
              </a:r>
            </a:p>
            <a:p>
              <a:pPr marL="159247" indent="-159247" defTabSz="428625">
                <a:spcAft>
                  <a:spcPts val="375"/>
                </a:spcAft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Use RF &amp; optical assets (part of) as scientific instruments</a:t>
              </a:r>
            </a:p>
            <a:p>
              <a:pPr marL="159247" indent="-159247" defTabSz="428625">
                <a:spcAft>
                  <a:spcPts val="375"/>
                </a:spcAft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prstClr val="black"/>
                  </a:solidFill>
                  <a:latin typeface="Calibri" panose="020F0502020204030204"/>
                </a:rPr>
                <a:t>Supports Radio &amp; Radar Sciences, Radio Astronomy / Very Long Baseline Interferometry (VLBI) &amp; other space sciences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31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035"/>
          <a:stretch/>
        </p:blipFill>
        <p:spPr>
          <a:xfrm>
            <a:off x="263738" y="4642067"/>
            <a:ext cx="5296664" cy="2222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Lunar Comm &amp; Nav </a:t>
            </a: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5" name="Slide Number Placeholder 32">
            <a:extLst>
              <a:ext uri="{FF2B5EF4-FFF2-40B4-BE49-F238E27FC236}">
                <a16:creationId xmlns:a16="http://schemas.microsoft.com/office/drawing/2014/main" id="{05F7BE9D-FF44-7F40-A365-392BEAAA271C}"/>
              </a:ext>
            </a:extLst>
          </p:cNvPr>
          <p:cNvSpPr txBox="1">
            <a:spLocks/>
          </p:cNvSpPr>
          <p:nvPr/>
        </p:nvSpPr>
        <p:spPr>
          <a:xfrm>
            <a:off x="11136515" y="6479059"/>
            <a:ext cx="671453" cy="35942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21928"/>
            <a:fld id="{1CB18602-48AD-40E0-B100-F26CE29343FA}" type="slidenum">
              <a:rPr lang="en-US" sz="1772">
                <a:solidFill>
                  <a:prstClr val="white"/>
                </a:solidFill>
                <a:latin typeface="Calibri" panose="020F0502020204030204"/>
              </a:rPr>
              <a:pPr defTabSz="421928"/>
              <a:t>5</a:t>
            </a:fld>
            <a:endParaRPr lang="en-US" sz="1772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Earth-with-Clouds-2.jpg">
            <a:extLst>
              <a:ext uri="{FF2B5EF4-FFF2-40B4-BE49-F238E27FC236}">
                <a16:creationId xmlns:a16="http://schemas.microsoft.com/office/drawing/2014/main" id="{801768F2-A9F0-6449-BDDB-B9479CAFC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107" y="2453936"/>
            <a:ext cx="967925" cy="9421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593AFA6-8CB5-014D-8CC9-F5DC3BD1BFD8}"/>
              </a:ext>
            </a:extLst>
          </p:cNvPr>
          <p:cNvSpPr/>
          <p:nvPr/>
        </p:nvSpPr>
        <p:spPr>
          <a:xfrm>
            <a:off x="2734189" y="2417533"/>
            <a:ext cx="5608776" cy="2413835"/>
          </a:xfrm>
          <a:prstGeom prst="ellipse">
            <a:avLst/>
          </a:prstGeom>
          <a:solidFill>
            <a:srgbClr val="B4C7E7">
              <a:alpha val="45882"/>
            </a:srgbClr>
          </a:solidFill>
          <a:ln w="3175">
            <a:solidFill>
              <a:srgbClr val="B4C7E7"/>
            </a:solidFill>
          </a:ln>
          <a:effectLst>
            <a:glow rad="1905000">
              <a:srgbClr val="4472C4">
                <a:alpha val="33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1928"/>
            <a:endParaRPr lang="en-US" sz="1661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16381-A591-9E49-8F08-B3DFC0A84DA3}"/>
              </a:ext>
            </a:extLst>
          </p:cNvPr>
          <p:cNvCxnSpPr>
            <a:cxnSpLocks/>
          </p:cNvCxnSpPr>
          <p:nvPr/>
        </p:nvCxnSpPr>
        <p:spPr bwMode="auto">
          <a:xfrm flipV="1">
            <a:off x="4158507" y="4358300"/>
            <a:ext cx="1240178" cy="874493"/>
          </a:xfrm>
          <a:prstGeom prst="line">
            <a:avLst/>
          </a:prstGeom>
          <a:ln w="28575">
            <a:solidFill>
              <a:srgbClr val="00B050"/>
            </a:solidFill>
            <a:prstDash val="solid"/>
            <a:headEnd type="triangle" w="lg" len="med"/>
            <a:tailEnd type="triangl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E85A4A-E9FB-B84C-8CFA-F28DAB4199B6}"/>
              </a:ext>
            </a:extLst>
          </p:cNvPr>
          <p:cNvSpPr txBox="1"/>
          <p:nvPr/>
        </p:nvSpPr>
        <p:spPr>
          <a:xfrm>
            <a:off x="1861943" y="4881308"/>
            <a:ext cx="2766663" cy="1564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21928"/>
            <a:r>
              <a:rPr lang="en-US" sz="1688" b="1" u="sng" dirty="0">
                <a:solidFill>
                  <a:prstClr val="black"/>
                </a:solidFill>
                <a:latin typeface="Calibri" panose="020F0502020204030204"/>
              </a:rPr>
              <a:t>Lunar Surface Assets</a:t>
            </a:r>
          </a:p>
          <a:p>
            <a:pPr marL="110133" indent="-110133" defTabSz="421928">
              <a:buFont typeface="Arial" panose="020B0604020202020204" pitchFamily="34" charset="0"/>
              <a:buChar char="•"/>
            </a:pPr>
            <a:r>
              <a:rPr lang="en-US" sz="1313" b="1" dirty="0">
                <a:solidFill>
                  <a:prstClr val="black"/>
                </a:solidFill>
                <a:latin typeface="Calibri" panose="020F0502020204030204"/>
              </a:rPr>
              <a:t>Human landers</a:t>
            </a:r>
          </a:p>
          <a:p>
            <a:pPr marL="110133" indent="-110133" defTabSz="421928">
              <a:buFont typeface="Arial" panose="020B0604020202020204" pitchFamily="34" charset="0"/>
              <a:buChar char="•"/>
            </a:pPr>
            <a:r>
              <a:rPr lang="en-US" sz="1313" b="1" dirty="0">
                <a:solidFill>
                  <a:prstClr val="black"/>
                </a:solidFill>
                <a:latin typeface="Calibri" panose="020F0502020204030204"/>
              </a:rPr>
              <a:t>Robotic landers</a:t>
            </a:r>
          </a:p>
          <a:p>
            <a:pPr marL="110133" indent="-110133" defTabSz="421928">
              <a:buFont typeface="Arial" panose="020B0604020202020204" pitchFamily="34" charset="0"/>
              <a:buChar char="•"/>
            </a:pPr>
            <a:r>
              <a:rPr lang="en-US" sz="1313" b="1" dirty="0">
                <a:solidFill>
                  <a:prstClr val="black"/>
                </a:solidFill>
                <a:latin typeface="Calibri" panose="020F0502020204030204"/>
              </a:rPr>
              <a:t>Rovers</a:t>
            </a:r>
          </a:p>
          <a:p>
            <a:pPr marL="110133" indent="-110133" defTabSz="421928">
              <a:buFont typeface="Arial" panose="020B0604020202020204" pitchFamily="34" charset="0"/>
              <a:buChar char="•"/>
            </a:pPr>
            <a:r>
              <a:rPr lang="en-US" sz="1313" b="1" dirty="0">
                <a:solidFill>
                  <a:prstClr val="black"/>
                </a:solidFill>
                <a:latin typeface="Calibri" panose="020F0502020204030204"/>
              </a:rPr>
              <a:t>EVA crews</a:t>
            </a:r>
          </a:p>
          <a:p>
            <a:pPr marL="110133" indent="-110133" defTabSz="421928">
              <a:buFont typeface="Arial" panose="020B0604020202020204" pitchFamily="34" charset="0"/>
              <a:buChar char="•"/>
            </a:pPr>
            <a:r>
              <a:rPr lang="en-US" sz="1313" b="1" dirty="0">
                <a:solidFill>
                  <a:prstClr val="black"/>
                </a:solidFill>
                <a:latin typeface="Calibri" panose="020F0502020204030204"/>
              </a:rPr>
              <a:t>Science payloads</a:t>
            </a:r>
          </a:p>
          <a:p>
            <a:pPr marL="110133" indent="-110133" defTabSz="421928">
              <a:buFont typeface="Arial" panose="020B0604020202020204" pitchFamily="34" charset="0"/>
              <a:buChar char="•"/>
            </a:pPr>
            <a:r>
              <a:rPr lang="en-US" sz="1313" b="1" dirty="0">
                <a:solidFill>
                  <a:prstClr val="black"/>
                </a:solidFill>
                <a:latin typeface="Calibri" panose="020F0502020204030204"/>
              </a:rPr>
              <a:t>Comm relays &amp; nav aids</a:t>
            </a: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E036F9-8FAF-D64B-86DC-A74D89B34388}"/>
              </a:ext>
            </a:extLst>
          </p:cNvPr>
          <p:cNvCxnSpPr>
            <a:cxnSpLocks/>
          </p:cNvCxnSpPr>
          <p:nvPr/>
        </p:nvCxnSpPr>
        <p:spPr bwMode="auto">
          <a:xfrm>
            <a:off x="3788348" y="5165092"/>
            <a:ext cx="1" cy="904660"/>
          </a:xfrm>
          <a:prstGeom prst="line">
            <a:avLst/>
          </a:prstGeom>
          <a:noFill/>
          <a:ln w="28575" cap="flat" cmpd="sng" algn="ctr">
            <a:solidFill>
              <a:srgbClr val="F9B54C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ADC75-F78D-574C-9A26-2FF71735DA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790323" y="3394570"/>
            <a:ext cx="3616448" cy="2043214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2A35523-7FB1-B84D-8D63-71E549E94EC2}"/>
              </a:ext>
            </a:extLst>
          </p:cNvPr>
          <p:cNvSpPr txBox="1"/>
          <p:nvPr/>
        </p:nvSpPr>
        <p:spPr>
          <a:xfrm>
            <a:off x="3683862" y="5328883"/>
            <a:ext cx="130826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1928"/>
            <a:r>
              <a:rPr lang="en-US" sz="1477" i="1" dirty="0">
                <a:solidFill>
                  <a:srgbClr val="F9B54C"/>
                </a:solidFill>
                <a:latin typeface="Calibri" panose="020F0502020204030204"/>
              </a:rPr>
              <a:t>Surface to surface links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0AB2EC-2D6E-A84D-9A19-BB67DC71ADBA}"/>
              </a:ext>
            </a:extLst>
          </p:cNvPr>
          <p:cNvSpPr/>
          <p:nvPr/>
        </p:nvSpPr>
        <p:spPr>
          <a:xfrm>
            <a:off x="5248722" y="3871802"/>
            <a:ext cx="1479923" cy="5093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1928"/>
            <a:r>
              <a:rPr lang="en-US" sz="1477" dirty="0">
                <a:solidFill>
                  <a:prstClr val="black"/>
                </a:solidFill>
                <a:latin typeface="Calibri" panose="020F0502020204030204"/>
              </a:rPr>
              <a:t>Gateway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911744-D2D9-8140-A14C-B72796505087}"/>
              </a:ext>
            </a:extLst>
          </p:cNvPr>
          <p:cNvSpPr/>
          <p:nvPr/>
        </p:nvSpPr>
        <p:spPr>
          <a:xfrm>
            <a:off x="2987073" y="2296632"/>
            <a:ext cx="1071204" cy="59258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1928"/>
            <a:endParaRPr lang="en-US" sz="1293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9CF707-2C89-1840-8668-58B52231F1A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30853" y="2558174"/>
            <a:ext cx="4092681" cy="272156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4EDD93-7AD5-F944-9702-C9984FB7AEDF}"/>
              </a:ext>
            </a:extLst>
          </p:cNvPr>
          <p:cNvCxnSpPr>
            <a:cxnSpLocks/>
          </p:cNvCxnSpPr>
          <p:nvPr/>
        </p:nvCxnSpPr>
        <p:spPr bwMode="auto">
          <a:xfrm flipV="1">
            <a:off x="6728645" y="3182080"/>
            <a:ext cx="1510281" cy="757808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053395-11BA-9B43-8CBE-0918D0D34724}"/>
              </a:ext>
            </a:extLst>
          </p:cNvPr>
          <p:cNvCxnSpPr>
            <a:cxnSpLocks/>
          </p:cNvCxnSpPr>
          <p:nvPr/>
        </p:nvCxnSpPr>
        <p:spPr bwMode="auto">
          <a:xfrm>
            <a:off x="4040206" y="2841037"/>
            <a:ext cx="1189255" cy="1189069"/>
          </a:xfrm>
          <a:prstGeom prst="line">
            <a:avLst/>
          </a:prstGeom>
          <a:noFill/>
          <a:ln w="28575" cap="flat" cmpd="sng" algn="ctr">
            <a:solidFill>
              <a:srgbClr val="D411CA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111B96-0133-FB4F-8709-555A35015B6A}"/>
              </a:ext>
            </a:extLst>
          </p:cNvPr>
          <p:cNvSpPr txBox="1"/>
          <p:nvPr/>
        </p:nvSpPr>
        <p:spPr>
          <a:xfrm>
            <a:off x="4778954" y="3272298"/>
            <a:ext cx="1404176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1928"/>
            <a:r>
              <a:rPr lang="en-US" sz="1477" i="1" dirty="0">
                <a:solidFill>
                  <a:srgbClr val="D411CA"/>
                </a:solidFill>
                <a:latin typeface="Calibri" panose="020F0502020204030204"/>
              </a:rPr>
              <a:t>Orbit to </a:t>
            </a:r>
          </a:p>
          <a:p>
            <a:pPr algn="ctr" defTabSz="421928"/>
            <a:r>
              <a:rPr lang="en-US" sz="1477" i="1" dirty="0">
                <a:solidFill>
                  <a:srgbClr val="D411CA"/>
                </a:solidFill>
                <a:latin typeface="Calibri" panose="020F0502020204030204"/>
              </a:rPr>
              <a:t>orbit links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DB095A-ED20-AF43-8227-B8B414A1CEA4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2960" y="2923180"/>
            <a:ext cx="24592" cy="1796712"/>
          </a:xfrm>
          <a:prstGeom prst="line">
            <a:avLst/>
          </a:prstGeom>
          <a:ln w="28575">
            <a:solidFill>
              <a:srgbClr val="00B050"/>
            </a:solidFill>
            <a:prstDash val="solid"/>
            <a:headEnd type="triangle" w="lg" len="med"/>
            <a:tailEnd type="triangl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EB2DBE3-1D68-E14E-BF9A-276619680409}"/>
              </a:ext>
            </a:extLst>
          </p:cNvPr>
          <p:cNvSpPr txBox="1"/>
          <p:nvPr/>
        </p:nvSpPr>
        <p:spPr>
          <a:xfrm>
            <a:off x="6882829" y="2015622"/>
            <a:ext cx="1479923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1928"/>
            <a:r>
              <a:rPr lang="en-US" sz="1477" i="1" dirty="0">
                <a:solidFill>
                  <a:srgbClr val="0000FF"/>
                </a:solidFill>
                <a:latin typeface="Calibri" panose="020F0502020204030204"/>
              </a:rPr>
              <a:t>Direct to Earth links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9FC580-349E-1A41-91A3-E44ECD88ECAA}"/>
              </a:ext>
            </a:extLst>
          </p:cNvPr>
          <p:cNvSpPr/>
          <p:nvPr/>
        </p:nvSpPr>
        <p:spPr>
          <a:xfrm>
            <a:off x="5372334" y="2801651"/>
            <a:ext cx="1479923" cy="50934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1928"/>
            <a:r>
              <a:rPr lang="en-US" sz="1477" dirty="0">
                <a:solidFill>
                  <a:prstClr val="black"/>
                </a:solidFill>
                <a:latin typeface="Calibri" panose="020F0502020204030204"/>
              </a:rPr>
              <a:t>Visiting Vehicles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40DF8C-E8EC-6247-AD2E-8966230993DB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2323" y="2993144"/>
            <a:ext cx="1341209" cy="33529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929564-CD8B-E148-A1C0-67E139C8777F}"/>
              </a:ext>
            </a:extLst>
          </p:cNvPr>
          <p:cNvCxnSpPr>
            <a:cxnSpLocks/>
          </p:cNvCxnSpPr>
          <p:nvPr/>
        </p:nvCxnSpPr>
        <p:spPr bwMode="auto">
          <a:xfrm>
            <a:off x="4114806" y="2723986"/>
            <a:ext cx="1241816" cy="281710"/>
          </a:xfrm>
          <a:prstGeom prst="line">
            <a:avLst/>
          </a:prstGeom>
          <a:noFill/>
          <a:ln w="28575" cap="flat" cmpd="sng" algn="ctr">
            <a:solidFill>
              <a:srgbClr val="D411CA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C8281F-66B3-5249-AD76-A892406CA005}"/>
              </a:ext>
            </a:extLst>
          </p:cNvPr>
          <p:cNvCxnSpPr>
            <a:cxnSpLocks/>
          </p:cNvCxnSpPr>
          <p:nvPr/>
        </p:nvCxnSpPr>
        <p:spPr bwMode="auto">
          <a:xfrm>
            <a:off x="6017729" y="3310999"/>
            <a:ext cx="0" cy="579355"/>
          </a:xfrm>
          <a:prstGeom prst="line">
            <a:avLst/>
          </a:prstGeom>
          <a:noFill/>
          <a:ln w="28575" cap="flat" cmpd="sng" algn="ctr">
            <a:solidFill>
              <a:srgbClr val="D411CA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AF7B93D-71A0-8A46-A34E-0CEB7D118FBB}"/>
              </a:ext>
            </a:extLst>
          </p:cNvPr>
          <p:cNvSpPr txBox="1"/>
          <p:nvPr/>
        </p:nvSpPr>
        <p:spPr>
          <a:xfrm>
            <a:off x="3484956" y="3957470"/>
            <a:ext cx="140081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1928"/>
            <a:r>
              <a:rPr lang="en-US" sz="1477" i="1" dirty="0">
                <a:solidFill>
                  <a:srgbClr val="00B050"/>
                </a:solidFill>
                <a:latin typeface="Calibri" panose="020F0502020204030204"/>
              </a:rPr>
              <a:t>Surface</a:t>
            </a:r>
          </a:p>
          <a:p>
            <a:pPr algn="ctr" defTabSz="421928"/>
            <a:r>
              <a:rPr lang="en-US" sz="1477" i="1" dirty="0">
                <a:solidFill>
                  <a:srgbClr val="00B050"/>
                </a:solidFill>
                <a:latin typeface="Calibri" panose="020F0502020204030204"/>
              </a:rPr>
              <a:t>to orbit links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E24855-CF40-C34B-82DF-4444B768DA6B}"/>
              </a:ext>
            </a:extLst>
          </p:cNvPr>
          <p:cNvSpPr/>
          <p:nvPr/>
        </p:nvSpPr>
        <p:spPr>
          <a:xfrm>
            <a:off x="2762291" y="2309235"/>
            <a:ext cx="1530515" cy="5925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1928"/>
            <a:r>
              <a:rPr lang="en-US" sz="1477" dirty="0">
                <a:solidFill>
                  <a:prstClr val="black"/>
                </a:solidFill>
                <a:latin typeface="Calibri" panose="020F0502020204030204"/>
              </a:rPr>
              <a:t>Lunar orbit relays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E73D1C-0A3D-6244-9206-07E6D9FBA6D6}"/>
              </a:ext>
            </a:extLst>
          </p:cNvPr>
          <p:cNvSpPr/>
          <p:nvPr/>
        </p:nvSpPr>
        <p:spPr>
          <a:xfrm>
            <a:off x="4826312" y="1786257"/>
            <a:ext cx="913500" cy="7527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1928"/>
            <a:endParaRPr lang="en-US" sz="129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3D3D95-B8FD-ED41-BE07-B7CE07985378}"/>
              </a:ext>
            </a:extLst>
          </p:cNvPr>
          <p:cNvSpPr/>
          <p:nvPr/>
        </p:nvSpPr>
        <p:spPr>
          <a:xfrm>
            <a:off x="4514030" y="1828493"/>
            <a:ext cx="1530515" cy="5925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1928"/>
            <a:r>
              <a:rPr lang="en-US" sz="1293" dirty="0">
                <a:solidFill>
                  <a:prstClr val="black"/>
                </a:solidFill>
                <a:latin typeface="Calibri" panose="020F0502020204030204"/>
              </a:rPr>
              <a:t>Other orbiting spacecraft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FB9066-E5E2-4547-B7CE-A6FDFA2D363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78078" y="2255584"/>
            <a:ext cx="2460848" cy="393046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A0887-D69A-3B49-8651-C8FC78F20221}"/>
              </a:ext>
            </a:extLst>
          </p:cNvPr>
          <p:cNvCxnSpPr>
            <a:cxnSpLocks/>
            <a:stCxn id="27" idx="7"/>
          </p:cNvCxnSpPr>
          <p:nvPr/>
        </p:nvCxnSpPr>
        <p:spPr bwMode="auto">
          <a:xfrm flipV="1">
            <a:off x="4068668" y="2137596"/>
            <a:ext cx="718695" cy="258421"/>
          </a:xfrm>
          <a:prstGeom prst="line">
            <a:avLst/>
          </a:prstGeom>
          <a:noFill/>
          <a:ln w="28575" cap="flat" cmpd="sng" algn="ctr">
            <a:solidFill>
              <a:srgbClr val="D411CA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41CABF2-AA69-DD42-ACF5-6B622A8A40B8}"/>
              </a:ext>
            </a:extLst>
          </p:cNvPr>
          <p:cNvSpPr txBox="1"/>
          <p:nvPr/>
        </p:nvSpPr>
        <p:spPr>
          <a:xfrm>
            <a:off x="8906284" y="2485871"/>
            <a:ext cx="2329313" cy="95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1928"/>
            <a:r>
              <a:rPr lang="en-US" sz="1688" u="sng" dirty="0">
                <a:solidFill>
                  <a:prstClr val="black"/>
                </a:solidFill>
                <a:latin typeface="Calibri" panose="020F0502020204030204"/>
              </a:rPr>
              <a:t>Earth Stations</a:t>
            </a:r>
          </a:p>
          <a:p>
            <a:pPr algn="ctr" defTabSz="421928"/>
            <a:r>
              <a:rPr lang="en-US" sz="131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313" dirty="0">
                <a:solidFill>
                  <a:prstClr val="black"/>
                </a:solidFill>
                <a:latin typeface="Calibri" panose="020F0502020204030204"/>
              </a:rPr>
              <a:t>US, international and commercial networks </a:t>
            </a:r>
          </a:p>
          <a:p>
            <a:pPr algn="ctr" defTabSz="421928"/>
            <a:r>
              <a:rPr lang="en-US" sz="131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313" dirty="0">
                <a:solidFill>
                  <a:prstClr val="black"/>
                </a:solidFill>
                <a:latin typeface="Calibri" panose="020F0502020204030204"/>
              </a:rPr>
              <a:t>Ground and space-based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69694C-AA58-5C46-A7ED-B9AACF666D1D}"/>
              </a:ext>
            </a:extLst>
          </p:cNvPr>
          <p:cNvSpPr txBox="1"/>
          <p:nvPr/>
        </p:nvSpPr>
        <p:spPr>
          <a:xfrm>
            <a:off x="144130" y="1339136"/>
            <a:ext cx="4265861" cy="1323439"/>
          </a:xfrm>
          <a:prstGeom prst="rect">
            <a:avLst/>
          </a:prstGeom>
          <a:noFill/>
          <a:ln>
            <a:solidFill>
              <a:srgbClr val="B4C7E7"/>
            </a:solidFill>
          </a:ln>
          <a:effectLst>
            <a:glow rad="152400">
              <a:schemeClr val="accent1">
                <a:alpha val="12000"/>
              </a:schemeClr>
            </a:glow>
            <a:softEdge rad="304800"/>
          </a:effectLst>
        </p:spPr>
        <p:txBody>
          <a:bodyPr wrap="square" rtlCol="0">
            <a:spAutoFit/>
          </a:bodyPr>
          <a:lstStyle/>
          <a:p>
            <a:pPr defTabSz="421928"/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LunaNet - a framework of standards and protocols for a scalable, interoperable </a:t>
            </a:r>
            <a:r>
              <a:rPr lang="en-US" sz="2000" b="1" i="1" dirty="0" smtClean="0">
                <a:solidFill>
                  <a:prstClr val="black"/>
                </a:solidFill>
                <a:latin typeface="Calibri" panose="020F0502020204030204"/>
              </a:rPr>
              <a:t>network with </a:t>
            </a: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multiple users and providers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FA0917-A5A5-8645-9DA1-00A9723A1C6D}"/>
              </a:ext>
            </a:extLst>
          </p:cNvPr>
          <p:cNvSpPr txBox="1"/>
          <p:nvPr/>
        </p:nvSpPr>
        <p:spPr>
          <a:xfrm>
            <a:off x="8053397" y="3694235"/>
            <a:ext cx="3990214" cy="309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21928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Types of Links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2429" indent="-106947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Direct to Earth</a:t>
            </a:r>
          </a:p>
          <a:p>
            <a:pPr marL="212429" indent="-106947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Lunar surface to orbit</a:t>
            </a:r>
          </a:p>
          <a:p>
            <a:pPr marL="212429" indent="-106947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Orbit to orbit</a:t>
            </a:r>
          </a:p>
          <a:p>
            <a:pPr marL="212429" indent="-106947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Surface to surface</a:t>
            </a:r>
          </a:p>
          <a:p>
            <a:pPr marL="13186" defTabSz="421928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Bands</a:t>
            </a:r>
          </a:p>
          <a:p>
            <a:pPr marL="212429" indent="-106947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RF and Optical</a:t>
            </a:r>
          </a:p>
          <a:p>
            <a:pPr marL="10255" defTabSz="421928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Communication Services</a:t>
            </a:r>
          </a:p>
          <a:p>
            <a:pPr marL="213893" indent="-99622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Real-Time and Store-and-Forward</a:t>
            </a:r>
          </a:p>
          <a:p>
            <a:pPr marL="213893" indent="-99622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Scheduled and Unscheduled Access</a:t>
            </a:r>
          </a:p>
          <a:p>
            <a:pPr defTabSz="421928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PNT Services</a:t>
            </a:r>
          </a:p>
          <a:p>
            <a:pPr marL="213893" indent="-99622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Radio- &amp; optimetric range/range-rate</a:t>
            </a:r>
          </a:p>
          <a:p>
            <a:pPr marL="213893" indent="-99622" defTabSz="421928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Broadcast ephemeris, time, PNT status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652A78C-CE2D-F14D-9A1B-98CAB6128280}"/>
              </a:ext>
            </a:extLst>
          </p:cNvPr>
          <p:cNvSpPr txBox="1">
            <a:spLocks/>
          </p:cNvSpPr>
          <p:nvPr/>
        </p:nvSpPr>
        <p:spPr>
          <a:xfrm>
            <a:off x="553708" y="207076"/>
            <a:ext cx="10126266" cy="535908"/>
          </a:xfrm>
          <a:prstGeom prst="rect">
            <a:avLst/>
          </a:prstGeom>
        </p:spPr>
        <p:txBody>
          <a:bodyPr vert="horz" lIns="90011" tIns="45006" rIns="90011" bIns="45006" rtlCol="0" anchor="b">
            <a:normAutofit fontScale="32500" lnSpcReduction="20000"/>
          </a:bodyPr>
          <a:lstStyle>
            <a:lvl1pPr algn="ctr" defTabSz="9001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6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843856"/>
            <a:r>
              <a:rPr lang="en-US" sz="5813" dirty="0">
                <a:solidFill>
                  <a:srgbClr val="4472C4">
                    <a:lumMod val="75000"/>
                  </a:srgbClr>
                </a:solidFill>
              </a:rPr>
              <a:t/>
            </a:r>
            <a:br>
              <a:rPr lang="en-US" sz="5813" dirty="0">
                <a:solidFill>
                  <a:srgbClr val="4472C4">
                    <a:lumMod val="75000"/>
                  </a:srgbClr>
                </a:solidFill>
              </a:rPr>
            </a:br>
            <a:endParaRPr lang="en-US" sz="5813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AE432B3-9439-7C4D-BEFE-4BB14B34D159}"/>
              </a:ext>
            </a:extLst>
          </p:cNvPr>
          <p:cNvSpPr txBox="1">
            <a:spLocks/>
          </p:cNvSpPr>
          <p:nvPr/>
        </p:nvSpPr>
        <p:spPr>
          <a:xfrm>
            <a:off x="745130" y="494737"/>
            <a:ext cx="8774263" cy="522252"/>
          </a:xfrm>
          <a:prstGeom prst="rect">
            <a:avLst/>
          </a:prstGeom>
        </p:spPr>
        <p:txBody>
          <a:bodyPr vert="horz" lIns="90011" tIns="45006" rIns="90011" bIns="45006" rtlCol="0" anchor="b">
            <a:noAutofit/>
          </a:bodyPr>
          <a:lstStyle>
            <a:lvl1pPr algn="ctr" defTabSz="9001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6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 defTabSz="843856"/>
            <a:endParaRPr lang="en-US" sz="3375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3E2EBB5-B56F-4D46-83C9-694A6DECDB3E}"/>
              </a:ext>
            </a:extLst>
          </p:cNvPr>
          <p:cNvSpPr/>
          <p:nvPr/>
        </p:nvSpPr>
        <p:spPr>
          <a:xfrm>
            <a:off x="5658599" y="4993318"/>
            <a:ext cx="2268475" cy="980821"/>
          </a:xfrm>
          <a:prstGeom prst="wedgeRoundRectCallout">
            <a:avLst>
              <a:gd name="adj1" fmla="val -49588"/>
              <a:gd name="adj2" fmla="val -11142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28625"/>
            <a:r>
              <a:rPr lang="en-US" sz="1594" dirty="0">
                <a:solidFill>
                  <a:prstClr val="black"/>
                </a:solidFill>
                <a:latin typeface="Calibri" panose="020F0502020204030204"/>
              </a:rPr>
              <a:t>Space systems can be Service Providers, Service Users, or both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54F663BE-9813-4BC4-9605-CEF489109358}"/>
              </a:ext>
            </a:extLst>
          </p:cNvPr>
          <p:cNvSpPr/>
          <p:nvPr/>
        </p:nvSpPr>
        <p:spPr>
          <a:xfrm rot="16200000">
            <a:off x="4986210" y="5108383"/>
            <a:ext cx="511406" cy="841308"/>
          </a:xfrm>
          <a:prstGeom prst="triangle">
            <a:avLst>
              <a:gd name="adj" fmla="val 1921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28625"/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A8D7C07-A640-4B13-BE87-F2CAE3B9D3BD}"/>
              </a:ext>
            </a:extLst>
          </p:cNvPr>
          <p:cNvCxnSpPr>
            <a:cxnSpLocks/>
            <a:stCxn id="36" idx="4"/>
          </p:cNvCxnSpPr>
          <p:nvPr/>
        </p:nvCxnSpPr>
        <p:spPr>
          <a:xfrm>
            <a:off x="5662567" y="5273335"/>
            <a:ext cx="4643" cy="503470"/>
          </a:xfrm>
          <a:prstGeom prst="line">
            <a:avLst/>
          </a:prstGeom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A3F9B33-665E-49E0-B3AA-F173856EF0B6}"/>
              </a:ext>
            </a:extLst>
          </p:cNvPr>
          <p:cNvSpPr txBox="1"/>
          <p:nvPr/>
        </p:nvSpPr>
        <p:spPr>
          <a:xfrm>
            <a:off x="677066" y="2680014"/>
            <a:ext cx="2779299" cy="13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1928"/>
            <a:r>
              <a:rPr lang="en-US" sz="1688" u="sng" dirty="0">
                <a:solidFill>
                  <a:prstClr val="black"/>
                </a:solidFill>
                <a:latin typeface="Calibri" panose="020F0502020204030204"/>
              </a:rPr>
              <a:t>Lunar Orbiting Assets</a:t>
            </a:r>
          </a:p>
          <a:p>
            <a:pPr marL="159247" indent="-159247" defTabSz="421928">
              <a:buFont typeface="Arial" panose="020B0604020202020204" pitchFamily="34" charset="0"/>
              <a:buChar char="•"/>
            </a:pPr>
            <a:r>
              <a:rPr lang="en-US" sz="1313" dirty="0">
                <a:solidFill>
                  <a:prstClr val="black"/>
                </a:solidFill>
                <a:latin typeface="Calibri" panose="020F0502020204030204"/>
              </a:rPr>
              <a:t>Providers: Dedicated LunaNet relays or spacecraft with secondary LunaNet capability </a:t>
            </a:r>
          </a:p>
          <a:p>
            <a:pPr marL="159247" indent="-159247" defTabSz="421928">
              <a:buFont typeface="Arial" panose="020B0604020202020204" pitchFamily="34" charset="0"/>
              <a:buChar char="•"/>
            </a:pPr>
            <a:r>
              <a:rPr lang="en-US" sz="1313" dirty="0">
                <a:solidFill>
                  <a:prstClr val="black"/>
                </a:solidFill>
                <a:latin typeface="Calibri" panose="020F0502020204030204"/>
              </a:rPr>
              <a:t>Users: Human and robotic spacecraft using LunaNet services </a:t>
            </a:r>
          </a:p>
        </p:txBody>
      </p:sp>
    </p:spTree>
    <p:extLst>
      <p:ext uri="{BB962C8B-B14F-4D97-AF65-F5344CB8AC3E}">
        <p14:creationId xmlns:p14="http://schemas.microsoft.com/office/powerpoint/2010/main" val="2589131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1EC9DD1C-67DE-41E5-846D-C26D6F4FA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62" y="1404170"/>
            <a:ext cx="6203454" cy="5163596"/>
          </a:xfrm>
        </p:spPr>
        <p:txBody>
          <a:bodyPr>
            <a:normAutofit/>
          </a:bodyPr>
          <a:lstStyle/>
          <a:p>
            <a:r>
              <a:rPr lang="en-US" sz="2000" dirty="0"/>
              <a:t>Any LunaNet Service Provider (LNSP) operates a LunaNet System (LNS) that provides Communications and PNT (CPNT) services to Service Users</a:t>
            </a:r>
          </a:p>
          <a:p>
            <a:pPr marL="218778" indent="-218778"/>
            <a:r>
              <a:rPr lang="en-US" sz="2000" dirty="0"/>
              <a:t>Only two interfaces must be public and standardized:</a:t>
            </a:r>
          </a:p>
          <a:p>
            <a:pPr marL="428625" lvl="1" indent="-211336"/>
            <a:r>
              <a:rPr lang="en-US" sz="1800" dirty="0"/>
              <a:t>User Services Interface </a:t>
            </a:r>
            <a:r>
              <a:rPr lang="en-US" sz="1800" b="0" dirty="0"/>
              <a:t>defines services that may be offered by an LNS and service characteristics required for interoperability </a:t>
            </a:r>
          </a:p>
          <a:p>
            <a:pPr marL="428625" lvl="1" indent="-211336"/>
            <a:r>
              <a:rPr lang="en-US" sz="1800" dirty="0"/>
              <a:t>Internetwork Interface </a:t>
            </a:r>
            <a:r>
              <a:rPr lang="en-US" sz="1800" b="0" dirty="0"/>
              <a:t>defines the network management and network data exchange between two LNSs required for interoperability </a:t>
            </a:r>
            <a:endParaRPr lang="en-US" sz="1800" b="0" dirty="0" smtClean="0"/>
          </a:p>
          <a:p>
            <a:r>
              <a:rPr lang="en-US" sz="2000" dirty="0">
                <a:solidFill>
                  <a:prstClr val="black"/>
                </a:solidFill>
              </a:rPr>
              <a:t>Choice of services offered </a:t>
            </a:r>
            <a:r>
              <a:rPr lang="en-US" sz="2000" dirty="0" smtClean="0">
                <a:solidFill>
                  <a:prstClr val="black"/>
                </a:solidFill>
              </a:rPr>
              <a:t>by</a:t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an </a:t>
            </a:r>
            <a:r>
              <a:rPr lang="en-US" sz="2000" dirty="0">
                <a:solidFill>
                  <a:prstClr val="black"/>
                </a:solidFill>
              </a:rPr>
              <a:t>LNS is up to the LNSP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owner/operator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 smtClean="0"/>
              <a:t>Internal </a:t>
            </a:r>
            <a:r>
              <a:rPr lang="en-US" sz="2000" dirty="0"/>
              <a:t>design of an LNS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is </a:t>
            </a:r>
            <a:r>
              <a:rPr lang="en-US" sz="2000" dirty="0"/>
              <a:t>the </a:t>
            </a:r>
            <a:r>
              <a:rPr lang="en-US" sz="2000" dirty="0" smtClean="0"/>
              <a:t>responsibility </a:t>
            </a:r>
            <a:r>
              <a:rPr lang="en-US" sz="2000" dirty="0"/>
              <a:t>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LNSP </a:t>
            </a:r>
            <a:r>
              <a:rPr lang="en-US" sz="2000" dirty="0" smtClean="0"/>
              <a:t>owner/operator</a:t>
            </a:r>
            <a:endParaRPr lang="en-US" sz="2000" dirty="0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CC810231-8FF0-4C08-97D6-D3C5842F9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2" y="113716"/>
            <a:ext cx="12112487" cy="922065"/>
          </a:xfrm>
        </p:spPr>
        <p:txBody>
          <a:bodyPr/>
          <a:lstStyle/>
          <a:p>
            <a:r>
              <a:rPr lang="en-US" sz="3600" dirty="0"/>
              <a:t>Relationship between Service Providers and Service Users</a:t>
            </a:r>
          </a:p>
        </p:txBody>
      </p:sp>
      <p:pic>
        <p:nvPicPr>
          <p:cNvPr id="41" name="Picture 4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123CC4B-36EC-4259-A186-0E2844A38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75" y="2823370"/>
            <a:ext cx="8774263" cy="38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563687"/>
            <a:ext cx="5769864" cy="4991824"/>
          </a:xfrm>
        </p:spPr>
        <p:txBody>
          <a:bodyPr/>
          <a:lstStyle/>
          <a:p>
            <a:r>
              <a:rPr lang="en-US" dirty="0"/>
              <a:t>A lunar surface mission connects to the LunaNet through links directly with Earth</a:t>
            </a:r>
          </a:p>
          <a:p>
            <a:r>
              <a:rPr lang="en-US" dirty="0"/>
              <a:t>Data may still be routed to and from Earth destinations or back to lunar destinations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Any Link Provides LunaNet Access – </a:t>
            </a:r>
            <a:br>
              <a:rPr lang="en-US" sz="3600" dirty="0"/>
            </a:br>
            <a:r>
              <a:rPr lang="en-US" sz="3600" dirty="0"/>
              <a:t>Lunar Surface Direct with Earth</a:t>
            </a:r>
          </a:p>
        </p:txBody>
      </p:sp>
      <p:pic>
        <p:nvPicPr>
          <p:cNvPr id="6" name="Picture 2" descr="https://www.nasa.gov/sites/default/files/thumbnails/image/main_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402" y="1563687"/>
            <a:ext cx="4929290" cy="49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9000561" y="2597878"/>
            <a:ext cx="1107839" cy="1828800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2" name="Slide Number Placeholder 4"/>
          <p:cNvSpPr txBox="1">
            <a:spLocks/>
          </p:cNvSpPr>
          <p:nvPr/>
        </p:nvSpPr>
        <p:spPr>
          <a:xfrm>
            <a:off x="915554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DD3B6E-F971-454D-8E4D-A1C4058E437B}" type="slidenum">
              <a:rPr lang="en-US" smtClean="0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68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" y="1576789"/>
            <a:ext cx="5854367" cy="4978721"/>
          </a:xfrm>
        </p:spPr>
        <p:txBody>
          <a:bodyPr/>
          <a:lstStyle/>
          <a:p>
            <a:r>
              <a:rPr lang="en-US" dirty="0"/>
              <a:t>The Gateway provides relay between lunar surface and Earth or other lunar users, either real-time or </a:t>
            </a:r>
            <a:r>
              <a:rPr lang="en-US" dirty="0" smtClean="0"/>
              <a:t>store-and-forward.</a:t>
            </a:r>
            <a:endParaRPr lang="en-US" dirty="0"/>
          </a:p>
          <a:p>
            <a:r>
              <a:rPr lang="en-US" dirty="0"/>
              <a:t>Data is still formatted the same and routed to final destinations as in the DTE </a:t>
            </a:r>
            <a:r>
              <a:rPr lang="en-US" dirty="0" smtClean="0"/>
              <a:t>case.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Any Link Provides LunaNet Access – </a:t>
            </a:r>
            <a:br>
              <a:rPr lang="en-US" sz="3600" dirty="0"/>
            </a:br>
            <a:r>
              <a:rPr lang="en-US" sz="3600" dirty="0"/>
              <a:t>Gateway as Access Point</a:t>
            </a:r>
          </a:p>
        </p:txBody>
      </p:sp>
      <p:pic>
        <p:nvPicPr>
          <p:cNvPr id="6" name="Picture 2" descr="https://www.nasa.gov/sites/default/files/thumbnails/image/main_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376" y="1576790"/>
            <a:ext cx="4916316" cy="49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 rot="10022910" flipH="1">
            <a:off x="7037911" y="1646267"/>
            <a:ext cx="386462" cy="529136"/>
            <a:chOff x="1960286" y="1161197"/>
            <a:chExt cx="1134648" cy="20972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email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0286" y="1161197"/>
              <a:ext cx="554784" cy="20972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655" r="16422"/>
            <a:stretch/>
          </p:blipFill>
          <p:spPr>
            <a:xfrm>
              <a:off x="2515070" y="1947649"/>
              <a:ext cx="579864" cy="524301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 flipH="1" flipV="1">
            <a:off x="7318174" y="2265529"/>
            <a:ext cx="667110" cy="1726038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>
          <a:xfrm flipH="1" flipV="1">
            <a:off x="7651729" y="1939026"/>
            <a:ext cx="2280057" cy="187040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6" name="Slide Number Placeholder 4"/>
          <p:cNvSpPr txBox="1">
            <a:spLocks/>
          </p:cNvSpPr>
          <p:nvPr/>
        </p:nvSpPr>
        <p:spPr>
          <a:xfrm>
            <a:off x="915554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DD3B6E-F971-454D-8E4D-A1C4058E437B}" type="slidenum">
              <a:rPr lang="en-US" smtClean="0">
                <a:latin typeface="+mj-lt"/>
              </a:rPr>
              <a:pPr/>
              <a:t>8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69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533917"/>
            <a:ext cx="6080760" cy="5021593"/>
          </a:xfrm>
        </p:spPr>
        <p:txBody>
          <a:bodyPr/>
          <a:lstStyle/>
          <a:p>
            <a:r>
              <a:rPr lang="en-US" dirty="0"/>
              <a:t>Lunar surface user exchanges data with other LunaNet users through relay, even when other users are not connected to </a:t>
            </a:r>
            <a:r>
              <a:rPr lang="en-US" dirty="0" smtClean="0"/>
              <a:t>relay.</a:t>
            </a:r>
            <a:endParaRPr lang="en-US" dirty="0"/>
          </a:p>
          <a:p>
            <a:r>
              <a:rPr lang="en-US" dirty="0"/>
              <a:t>Lunar surface user may also receive position, navigation, and timing services and situational alerts when out of contact with </a:t>
            </a:r>
            <a:r>
              <a:rPr lang="en-US" dirty="0" smtClean="0"/>
              <a:t>Earth.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Any Link Provides LunaNet Access – </a:t>
            </a:r>
            <a:br>
              <a:rPr lang="en-US" sz="3600" dirty="0"/>
            </a:br>
            <a:r>
              <a:rPr lang="en-US" sz="3600" dirty="0"/>
              <a:t>Store and Forward Relay</a:t>
            </a:r>
          </a:p>
        </p:txBody>
      </p:sp>
      <p:pic>
        <p:nvPicPr>
          <p:cNvPr id="6" name="Picture 2" descr="https://www.nasa.gov/sites/default/files/thumbnails/image/main_ima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924" y="1533917"/>
            <a:ext cx="4958767" cy="50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57929" flipH="1">
            <a:off x="7883912" y="1543080"/>
            <a:ext cx="1120120" cy="7235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8333060" y="2251881"/>
            <a:ext cx="146460" cy="1823318"/>
          </a:xfrm>
          <a:prstGeom prst="straightConnector1">
            <a:avLst/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  <a:headEnd type="triangle"/>
            <a:tailEnd type="triangle"/>
          </a:ln>
          <a:effectLst/>
        </p:spPr>
      </p:cxnSp>
      <p:pic>
        <p:nvPicPr>
          <p:cNvPr id="16" name="Picture 2" descr="https://www.nasa.gov/sites/default/files/thumbnails/image/main_image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4487" y="1742935"/>
            <a:ext cx="1447258" cy="7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4"/>
          <p:cNvSpPr txBox="1">
            <a:spLocks/>
          </p:cNvSpPr>
          <p:nvPr/>
        </p:nvSpPr>
        <p:spPr>
          <a:xfrm>
            <a:off x="915554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DD3B6E-F971-454D-8E4D-A1C4058E437B}" type="slidenum">
              <a:rPr lang="en-US" smtClean="0">
                <a:latin typeface="+mj-lt"/>
              </a:rPr>
              <a:pPr/>
              <a:t>9</a:t>
            </a:fld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11602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aN Mast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CaN Mast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6523</TotalTime>
  <Words>2182</Words>
  <Application>Microsoft Office PowerPoint</Application>
  <PresentationFormat>Widescreen</PresentationFormat>
  <Paragraphs>355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ＭＳ Ｐゴシック</vt:lpstr>
      <vt:lpstr>Arial</vt:lpstr>
      <vt:lpstr>Arial Narrow</vt:lpstr>
      <vt:lpstr>Calibri</vt:lpstr>
      <vt:lpstr>Calibri Bold</vt:lpstr>
      <vt:lpstr>Calibri Light</vt:lpstr>
      <vt:lpstr>Courier New</vt:lpstr>
      <vt:lpstr>Raleway Light</vt:lpstr>
      <vt:lpstr>Wingdings</vt:lpstr>
      <vt:lpstr>1_Office Theme</vt:lpstr>
      <vt:lpstr>Custom Design</vt:lpstr>
      <vt:lpstr>SCaN Master Slide</vt:lpstr>
      <vt:lpstr>1_SCaN Master Slide</vt:lpstr>
      <vt:lpstr>Office Theme</vt:lpstr>
      <vt:lpstr>LunaNet: NASA’s Communications and Navigation Architectural Framework for the Moon</vt:lpstr>
      <vt:lpstr>PowerPoint Presentation</vt:lpstr>
      <vt:lpstr>Introduction to the Lunar Network, LunaNet</vt:lpstr>
      <vt:lpstr>LunaNet Services</vt:lpstr>
      <vt:lpstr>Abstract Lunar Comm &amp; Nav Architecture</vt:lpstr>
      <vt:lpstr>Relationship between Service Providers and Service Users</vt:lpstr>
      <vt:lpstr>Any Link Provides LunaNet Access –  Lunar Surface Direct with Earth</vt:lpstr>
      <vt:lpstr>Any Link Provides LunaNet Access –  Gateway as Access Point</vt:lpstr>
      <vt:lpstr>Any Link Provides LunaNet Access –  Store and Forward Relay</vt:lpstr>
      <vt:lpstr>Any Link Provides LunaNet Access –  Store and Forward Relay</vt:lpstr>
      <vt:lpstr>Networked Communication Services</vt:lpstr>
      <vt:lpstr>Position, Navigation, and Timing</vt:lpstr>
      <vt:lpstr>Autonomous Navigation for Future NASA Missions</vt:lpstr>
      <vt:lpstr>Detection &amp; Information Services</vt:lpstr>
      <vt:lpstr>Science Services</vt:lpstr>
      <vt:lpstr>LunaNet Infrastructure Disaggregation</vt:lpstr>
      <vt:lpstr>Flexible and Extensible</vt:lpstr>
      <vt:lpstr>LunaNet Service Architecture</vt:lpstr>
      <vt:lpstr>Provider Payload Types</vt:lpstr>
      <vt:lpstr>User Systems</vt:lpstr>
      <vt:lpstr>Summary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(Dave) Ryan</dc:creator>
  <cp:lastModifiedBy>Schauer, Katherine S. (GSFC-450.0)[ASRC FEDERAL SYSTEM SOLUTIONS]</cp:lastModifiedBy>
  <cp:revision>279</cp:revision>
  <cp:lastPrinted>2019-11-18T20:21:54Z</cp:lastPrinted>
  <dcterms:created xsi:type="dcterms:W3CDTF">2019-10-11T18:22:40Z</dcterms:created>
  <dcterms:modified xsi:type="dcterms:W3CDTF">2021-01-25T16:09:03Z</dcterms:modified>
</cp:coreProperties>
</file>