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73" r:id="rId1"/>
    <p:sldMasterId id="2147483678" r:id="rId2"/>
  </p:sldMasterIdLst>
  <p:notesMasterIdLst>
    <p:notesMasterId r:id="rId28"/>
  </p:notesMasterIdLst>
  <p:handoutMasterIdLst>
    <p:handoutMasterId r:id="rId29"/>
  </p:handoutMasterIdLst>
  <p:sldIdLst>
    <p:sldId id="695" r:id="rId3"/>
    <p:sldId id="683" r:id="rId4"/>
    <p:sldId id="680" r:id="rId5"/>
    <p:sldId id="685" r:id="rId6"/>
    <p:sldId id="681" r:id="rId7"/>
    <p:sldId id="688" r:id="rId8"/>
    <p:sldId id="689" r:id="rId9"/>
    <p:sldId id="670" r:id="rId10"/>
    <p:sldId id="675" r:id="rId11"/>
    <p:sldId id="692" r:id="rId12"/>
    <p:sldId id="669" r:id="rId13"/>
    <p:sldId id="674" r:id="rId14"/>
    <p:sldId id="679" r:id="rId15"/>
    <p:sldId id="671" r:id="rId16"/>
    <p:sldId id="693" r:id="rId17"/>
    <p:sldId id="672" r:id="rId18"/>
    <p:sldId id="676" r:id="rId19"/>
    <p:sldId id="687" r:id="rId20"/>
    <p:sldId id="686" r:id="rId21"/>
    <p:sldId id="694" r:id="rId22"/>
    <p:sldId id="678" r:id="rId23"/>
    <p:sldId id="677" r:id="rId24"/>
    <p:sldId id="673" r:id="rId25"/>
    <p:sldId id="690" r:id="rId26"/>
    <p:sldId id="691" r:id="rId2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35F0E"/>
    <a:srgbClr val="13418B"/>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39" autoAdjust="0"/>
    <p:restoredTop sz="50000" autoAdjust="0"/>
  </p:normalViewPr>
  <p:slideViewPr>
    <p:cSldViewPr snapToGrid="0" snapToObjects="1">
      <p:cViewPr varScale="1">
        <p:scale>
          <a:sx n="118" d="100"/>
          <a:sy n="118" d="100"/>
        </p:scale>
        <p:origin x="103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5505"/>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E351353-CD66-1D41-9309-588CFA4BE495}" type="datetimeFigureOut">
              <a:rPr lang="en-US" smtClean="0"/>
              <a:t>2/7/2021</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AE890CA-770E-9E4F-AFA7-BDCBB049E630}" type="slidenum">
              <a:rPr lang="en-US" smtClean="0"/>
              <a:t>‹#›</a:t>
            </a:fld>
            <a:endParaRPr lang="en-US" dirty="0"/>
          </a:p>
        </p:txBody>
      </p:sp>
    </p:spTree>
    <p:extLst>
      <p:ext uri="{BB962C8B-B14F-4D97-AF65-F5344CB8AC3E}">
        <p14:creationId xmlns:p14="http://schemas.microsoft.com/office/powerpoint/2010/main" val="253044264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0E5B1FE-FBA6-C640-8974-AFA1BBEE4F8A}" type="datetimeFigureOut">
              <a:rPr lang="en-US" smtClean="0"/>
              <a:t>2/7/2021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33A6D59-D8EE-4E40-8E2B-A449B57CE7AB}" type="slidenum">
              <a:rPr lang="en-US" smtClean="0"/>
              <a:t>‹#›</a:t>
            </a:fld>
            <a:endParaRPr lang="en-US" dirty="0"/>
          </a:p>
        </p:txBody>
      </p:sp>
    </p:spTree>
    <p:extLst>
      <p:ext uri="{BB962C8B-B14F-4D97-AF65-F5344CB8AC3E}">
        <p14:creationId xmlns:p14="http://schemas.microsoft.com/office/powerpoint/2010/main" val="318372426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903" y="953671"/>
            <a:ext cx="8204201" cy="5275588"/>
          </a:xfrm>
          <a:prstGeom prst="rect">
            <a:avLst/>
          </a:prstGeom>
        </p:spPr>
        <p:txBody>
          <a:bodyPr/>
          <a:lstStyle>
            <a:lvl1pPr>
              <a:buClr>
                <a:srgbClr val="13418B"/>
              </a:buClr>
              <a:defRPr>
                <a:latin typeface="+mj-lt"/>
              </a:defRPr>
            </a:lvl1pPr>
            <a:lvl2pPr>
              <a:spcBef>
                <a:spcPts val="150"/>
              </a:spcBef>
              <a:buClr>
                <a:srgbClr val="13418B"/>
              </a:buClr>
              <a:defRPr>
                <a:latin typeface="+mj-lt"/>
              </a:defRPr>
            </a:lvl2pPr>
            <a:lvl3pPr>
              <a:spcBef>
                <a:spcPts val="150"/>
              </a:spcBef>
              <a:buClr>
                <a:srgbClr val="13418B"/>
              </a:buClr>
              <a:defRPr>
                <a:latin typeface="+mj-lt"/>
              </a:defRPr>
            </a:lvl3pPr>
            <a:lvl4pPr>
              <a:spcBef>
                <a:spcPts val="150"/>
              </a:spcBef>
              <a:buClr>
                <a:srgbClr val="13418B"/>
              </a:buClr>
              <a:defRPr>
                <a:latin typeface="+mj-lt"/>
              </a:defRPr>
            </a:lvl4pPr>
            <a:lvl5pPr>
              <a:spcBef>
                <a:spcPts val="150"/>
              </a:spcBef>
              <a:buClr>
                <a:srgbClr val="13418B"/>
              </a:buCl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p:cNvSpPr>
            <a:spLocks noGrp="1"/>
          </p:cNvSpPr>
          <p:nvPr>
            <p:ph type="title" hasCustomPrompt="1"/>
          </p:nvPr>
        </p:nvSpPr>
        <p:spPr>
          <a:xfrm>
            <a:off x="469899" y="11919"/>
            <a:ext cx="7680749" cy="650998"/>
          </a:xfrm>
          <a:prstGeom prst="rect">
            <a:avLst/>
          </a:prstGeom>
        </p:spPr>
        <p:txBody>
          <a:bodyPr rIns="73152" anchor="b" anchorCtr="0"/>
          <a:lstStyle>
            <a:lvl1pPr marL="0" indent="0" algn="l">
              <a:tabLst/>
              <a:defRPr sz="2400" b="1">
                <a:solidFill>
                  <a:srgbClr val="13418B"/>
                </a:solidFill>
                <a:latin typeface="+mj-lt"/>
                <a:cs typeface="Arial"/>
              </a:defRPr>
            </a:lvl1pPr>
          </a:lstStyle>
          <a:p>
            <a:r>
              <a:rPr lang="en-US" dirty="0"/>
              <a:t>Slide Title</a:t>
            </a:r>
          </a:p>
        </p:txBody>
      </p:sp>
      <p:cxnSp>
        <p:nvCxnSpPr>
          <p:cNvPr id="4" name="Straight Connector 3"/>
          <p:cNvCxnSpPr/>
          <p:nvPr userDrawn="1"/>
        </p:nvCxnSpPr>
        <p:spPr>
          <a:xfrm>
            <a:off x="469903" y="808293"/>
            <a:ext cx="8204201" cy="0"/>
          </a:xfrm>
          <a:prstGeom prst="line">
            <a:avLst/>
          </a:prstGeom>
          <a:ln>
            <a:solidFill>
              <a:srgbClr val="F35F0E"/>
            </a:solidFill>
          </a:ln>
        </p:spPr>
        <p:style>
          <a:lnRef idx="2">
            <a:schemeClr val="accent6"/>
          </a:lnRef>
          <a:fillRef idx="0">
            <a:schemeClr val="accent6"/>
          </a:fillRef>
          <a:effectRef idx="1">
            <a:schemeClr val="accent6"/>
          </a:effectRef>
          <a:fontRef idx="minor">
            <a:schemeClr val="tx1"/>
          </a:fontRef>
        </p:style>
      </p:cxn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r="77074"/>
          <a:stretch/>
        </p:blipFill>
        <p:spPr>
          <a:xfrm>
            <a:off x="8150650" y="141775"/>
            <a:ext cx="550176" cy="452803"/>
          </a:xfrm>
          <a:prstGeom prst="rect">
            <a:avLst/>
          </a:prstGeom>
        </p:spPr>
      </p:pic>
      <p:pic>
        <p:nvPicPr>
          <p:cNvPr id="1026" name="Picture 1" descr="/Users/jlyra/Library/Containers/com.microsoft.Outlook/Data/Library/Caches/Signatures/signature_2027679363">
            <a:extLst>
              <a:ext uri="{FF2B5EF4-FFF2-40B4-BE49-F238E27FC236}">
                <a16:creationId xmlns:a16="http://schemas.microsoft.com/office/drawing/2014/main" id="{6CD63509-483A-455B-A65D-28E31AB5F923}"/>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11411" y="6334125"/>
            <a:ext cx="1200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5C1E4BA-D929-4A41-AEDC-793DBA2A3005}"/>
              </a:ext>
            </a:extLst>
          </p:cNvPr>
          <p:cNvSpPr txBox="1"/>
          <p:nvPr userDrawn="1"/>
        </p:nvSpPr>
        <p:spPr>
          <a:xfrm>
            <a:off x="4083113" y="6584471"/>
            <a:ext cx="1335622" cy="261610"/>
          </a:xfrm>
          <a:prstGeom prst="rect">
            <a:avLst/>
          </a:prstGeom>
          <a:noFill/>
        </p:spPr>
        <p:txBody>
          <a:bodyPr wrap="none" rtlCol="0">
            <a:spAutoFit/>
          </a:bodyPr>
          <a:lstStyle/>
          <a:p>
            <a:r>
              <a:rPr lang="en-US" sz="1050" dirty="0"/>
              <a:t>February 10, 2021</a:t>
            </a:r>
          </a:p>
        </p:txBody>
      </p:sp>
    </p:spTree>
    <p:extLst>
      <p:ext uri="{BB962C8B-B14F-4D97-AF65-F5344CB8AC3E}">
        <p14:creationId xmlns:p14="http://schemas.microsoft.com/office/powerpoint/2010/main" val="3812906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r="77074"/>
          <a:stretch/>
        </p:blipFill>
        <p:spPr>
          <a:xfrm>
            <a:off x="8150650" y="141775"/>
            <a:ext cx="550176" cy="452803"/>
          </a:xfrm>
          <a:prstGeom prst="rect">
            <a:avLst/>
          </a:prstGeom>
        </p:spPr>
      </p:pic>
      <p:pic>
        <p:nvPicPr>
          <p:cNvPr id="1026" name="Picture 1" descr="/Users/jlyra/Library/Containers/com.microsoft.Outlook/Data/Library/Caches/Signatures/signature_2027679363">
            <a:extLst>
              <a:ext uri="{FF2B5EF4-FFF2-40B4-BE49-F238E27FC236}">
                <a16:creationId xmlns:a16="http://schemas.microsoft.com/office/drawing/2014/main" id="{6CD63509-483A-455B-A65D-28E31AB5F923}"/>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11411" y="6334125"/>
            <a:ext cx="1200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1846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903" y="953671"/>
            <a:ext cx="8204201" cy="5275588"/>
          </a:xfrm>
          <a:prstGeom prst="rect">
            <a:avLst/>
          </a:prstGeom>
        </p:spPr>
        <p:txBody>
          <a:bodyPr/>
          <a:lstStyle>
            <a:lvl1pPr>
              <a:buClr>
                <a:srgbClr val="13418B"/>
              </a:buClr>
              <a:defRPr>
                <a:latin typeface="+mj-lt"/>
              </a:defRPr>
            </a:lvl1pPr>
            <a:lvl2pPr>
              <a:spcBef>
                <a:spcPts val="150"/>
              </a:spcBef>
              <a:buClr>
                <a:srgbClr val="13418B"/>
              </a:buClr>
              <a:defRPr>
                <a:latin typeface="+mj-lt"/>
              </a:defRPr>
            </a:lvl2pPr>
            <a:lvl3pPr>
              <a:spcBef>
                <a:spcPts val="150"/>
              </a:spcBef>
              <a:buClr>
                <a:srgbClr val="13418B"/>
              </a:buClr>
              <a:defRPr>
                <a:latin typeface="+mj-lt"/>
              </a:defRPr>
            </a:lvl3pPr>
            <a:lvl4pPr>
              <a:spcBef>
                <a:spcPts val="150"/>
              </a:spcBef>
              <a:buClr>
                <a:srgbClr val="13418B"/>
              </a:buClr>
              <a:defRPr>
                <a:latin typeface="+mj-lt"/>
              </a:defRPr>
            </a:lvl4pPr>
            <a:lvl5pPr>
              <a:spcBef>
                <a:spcPts val="150"/>
              </a:spcBef>
              <a:buClr>
                <a:srgbClr val="13418B"/>
              </a:buCl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p:cNvSpPr>
            <a:spLocks noGrp="1"/>
          </p:cNvSpPr>
          <p:nvPr>
            <p:ph type="title" hasCustomPrompt="1"/>
          </p:nvPr>
        </p:nvSpPr>
        <p:spPr>
          <a:xfrm>
            <a:off x="469899" y="11919"/>
            <a:ext cx="7680749" cy="650998"/>
          </a:xfrm>
          <a:prstGeom prst="rect">
            <a:avLst/>
          </a:prstGeom>
        </p:spPr>
        <p:txBody>
          <a:bodyPr rIns="73152" anchor="b" anchorCtr="0"/>
          <a:lstStyle>
            <a:lvl1pPr marL="0" indent="0" algn="l">
              <a:tabLst/>
              <a:defRPr sz="2400" b="1">
                <a:solidFill>
                  <a:srgbClr val="13418B"/>
                </a:solidFill>
                <a:latin typeface="+mj-lt"/>
                <a:cs typeface="Arial"/>
              </a:defRPr>
            </a:lvl1pPr>
          </a:lstStyle>
          <a:p>
            <a:r>
              <a:rPr lang="en-US" dirty="0"/>
              <a:t>Slide Title</a:t>
            </a:r>
          </a:p>
        </p:txBody>
      </p:sp>
      <p:cxnSp>
        <p:nvCxnSpPr>
          <p:cNvPr id="4" name="Straight Connector 3"/>
          <p:cNvCxnSpPr/>
          <p:nvPr userDrawn="1"/>
        </p:nvCxnSpPr>
        <p:spPr>
          <a:xfrm>
            <a:off x="469903" y="808293"/>
            <a:ext cx="8204201" cy="0"/>
          </a:xfrm>
          <a:prstGeom prst="line">
            <a:avLst/>
          </a:prstGeom>
          <a:ln>
            <a:solidFill>
              <a:srgbClr val="F35F0E"/>
            </a:solidFill>
          </a:ln>
        </p:spPr>
        <p:style>
          <a:lnRef idx="2">
            <a:schemeClr val="accent6"/>
          </a:lnRef>
          <a:fillRef idx="0">
            <a:schemeClr val="accent6"/>
          </a:fillRef>
          <a:effectRef idx="1">
            <a:schemeClr val="accent6"/>
          </a:effectRef>
          <a:fontRef idx="minor">
            <a:schemeClr val="tx1"/>
          </a:fontRef>
        </p:style>
      </p:cxn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r="77074"/>
          <a:stretch/>
        </p:blipFill>
        <p:spPr>
          <a:xfrm>
            <a:off x="8150650" y="141775"/>
            <a:ext cx="550176" cy="452803"/>
          </a:xfrm>
          <a:prstGeom prst="rect">
            <a:avLst/>
          </a:prstGeom>
        </p:spPr>
      </p:pic>
      <p:sp>
        <p:nvSpPr>
          <p:cNvPr id="6" name="TextBox 5">
            <a:extLst>
              <a:ext uri="{FF2B5EF4-FFF2-40B4-BE49-F238E27FC236}">
                <a16:creationId xmlns:a16="http://schemas.microsoft.com/office/drawing/2014/main" id="{C4F319DE-89BD-407F-AD40-426D2AA00E6B}"/>
              </a:ext>
            </a:extLst>
          </p:cNvPr>
          <p:cNvSpPr txBox="1"/>
          <p:nvPr userDrawn="1"/>
        </p:nvSpPr>
        <p:spPr>
          <a:xfrm>
            <a:off x="4083113" y="6584471"/>
            <a:ext cx="1335622" cy="261610"/>
          </a:xfrm>
          <a:prstGeom prst="rect">
            <a:avLst/>
          </a:prstGeom>
          <a:noFill/>
        </p:spPr>
        <p:txBody>
          <a:bodyPr wrap="none" rtlCol="0">
            <a:spAutoFit/>
          </a:bodyPr>
          <a:lstStyle/>
          <a:p>
            <a:r>
              <a:rPr lang="en-US" sz="1050" dirty="0"/>
              <a:t>February 10, 2021</a:t>
            </a:r>
          </a:p>
        </p:txBody>
      </p:sp>
    </p:spTree>
    <p:extLst>
      <p:ext uri="{BB962C8B-B14F-4D97-AF65-F5344CB8AC3E}">
        <p14:creationId xmlns:p14="http://schemas.microsoft.com/office/powerpoint/2010/main" val="633060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EDF48-D481-41AA-8270-07EFDFA8307F}"/>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000A911-3B1E-4FF9-9EC8-78A29C4DB32E}"/>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725754-E5B9-4FBD-B37B-0D129E1AFFC2}"/>
              </a:ext>
            </a:extLst>
          </p:cNvPr>
          <p:cNvSpPr>
            <a:spLocks noGrp="1"/>
          </p:cNvSpPr>
          <p:nvPr>
            <p:ph type="dt" sz="half" idx="10"/>
          </p:nvPr>
        </p:nvSpPr>
        <p:spPr/>
        <p:txBody>
          <a:bodyPr/>
          <a:lstStyle/>
          <a:p>
            <a:fld id="{CE5B6C29-9086-497B-BC4B-BBE1D3FD5242}" type="datetimeFigureOut">
              <a:rPr lang="en-US" smtClean="0"/>
              <a:t>2/7/2021</a:t>
            </a:fld>
            <a:endParaRPr lang="en-US"/>
          </a:p>
        </p:txBody>
      </p:sp>
      <p:sp>
        <p:nvSpPr>
          <p:cNvPr id="5" name="Footer Placeholder 4">
            <a:extLst>
              <a:ext uri="{FF2B5EF4-FFF2-40B4-BE49-F238E27FC236}">
                <a16:creationId xmlns:a16="http://schemas.microsoft.com/office/drawing/2014/main" id="{ED3648F7-DC11-402C-B8C3-6E773208E5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566D2C-3DB9-4FBF-AAC9-E6167750E705}"/>
              </a:ext>
            </a:extLst>
          </p:cNvPr>
          <p:cNvSpPr>
            <a:spLocks noGrp="1"/>
          </p:cNvSpPr>
          <p:nvPr>
            <p:ph type="sldNum" sz="quarter" idx="12"/>
          </p:nvPr>
        </p:nvSpPr>
        <p:spPr/>
        <p:txBody>
          <a:bodyPr/>
          <a:lstStyle/>
          <a:p>
            <a:fld id="{E8DB4E10-B5C7-44A1-85B7-CC5BD458BF26}" type="slidenum">
              <a:rPr lang="en-US" smtClean="0"/>
              <a:t>‹#›</a:t>
            </a:fld>
            <a:endParaRPr lang="en-US"/>
          </a:p>
        </p:txBody>
      </p:sp>
    </p:spTree>
    <p:extLst>
      <p:ext uri="{BB962C8B-B14F-4D97-AF65-F5344CB8AC3E}">
        <p14:creationId xmlns:p14="http://schemas.microsoft.com/office/powerpoint/2010/main" val="2443511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BD3A5-1116-4271-989F-E80E18F63E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E54F03-6069-40C1-9BEB-0159321E0D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32B371-9A6D-4AEF-B7B8-32D9505C78C6}"/>
              </a:ext>
            </a:extLst>
          </p:cNvPr>
          <p:cNvSpPr>
            <a:spLocks noGrp="1"/>
          </p:cNvSpPr>
          <p:nvPr>
            <p:ph type="dt" sz="half" idx="10"/>
          </p:nvPr>
        </p:nvSpPr>
        <p:spPr/>
        <p:txBody>
          <a:bodyPr/>
          <a:lstStyle/>
          <a:p>
            <a:fld id="{CE5B6C29-9086-497B-BC4B-BBE1D3FD5242}" type="datetimeFigureOut">
              <a:rPr lang="en-US" smtClean="0"/>
              <a:t>2/7/2021</a:t>
            </a:fld>
            <a:endParaRPr lang="en-US"/>
          </a:p>
        </p:txBody>
      </p:sp>
      <p:sp>
        <p:nvSpPr>
          <p:cNvPr id="5" name="Footer Placeholder 4">
            <a:extLst>
              <a:ext uri="{FF2B5EF4-FFF2-40B4-BE49-F238E27FC236}">
                <a16:creationId xmlns:a16="http://schemas.microsoft.com/office/drawing/2014/main" id="{614063D2-62A9-450C-B2D2-BC0C8102FC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018516-5659-4C4A-85F9-9D7755AE9037}"/>
              </a:ext>
            </a:extLst>
          </p:cNvPr>
          <p:cNvSpPr>
            <a:spLocks noGrp="1"/>
          </p:cNvSpPr>
          <p:nvPr>
            <p:ph type="sldNum" sz="quarter" idx="12"/>
          </p:nvPr>
        </p:nvSpPr>
        <p:spPr/>
        <p:txBody>
          <a:bodyPr/>
          <a:lstStyle/>
          <a:p>
            <a:fld id="{E8DB4E10-B5C7-44A1-85B7-CC5BD458BF26}" type="slidenum">
              <a:rPr lang="en-US" smtClean="0"/>
              <a:t>‹#›</a:t>
            </a:fld>
            <a:endParaRPr lang="en-US"/>
          </a:p>
        </p:txBody>
      </p:sp>
    </p:spTree>
    <p:extLst>
      <p:ext uri="{BB962C8B-B14F-4D97-AF65-F5344CB8AC3E}">
        <p14:creationId xmlns:p14="http://schemas.microsoft.com/office/powerpoint/2010/main" val="781301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9B48-8381-49C8-B908-2539432A4646}"/>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9AC1A1-CBF8-4948-B8B9-341C0BD700B7}"/>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118DB1-5B53-4484-B02F-31771B0214C8}"/>
              </a:ext>
            </a:extLst>
          </p:cNvPr>
          <p:cNvSpPr>
            <a:spLocks noGrp="1"/>
          </p:cNvSpPr>
          <p:nvPr>
            <p:ph type="dt" sz="half" idx="10"/>
          </p:nvPr>
        </p:nvSpPr>
        <p:spPr/>
        <p:txBody>
          <a:bodyPr/>
          <a:lstStyle/>
          <a:p>
            <a:fld id="{CE5B6C29-9086-497B-BC4B-BBE1D3FD5242}" type="datetimeFigureOut">
              <a:rPr lang="en-US" smtClean="0"/>
              <a:t>2/7/2021</a:t>
            </a:fld>
            <a:endParaRPr lang="en-US"/>
          </a:p>
        </p:txBody>
      </p:sp>
      <p:sp>
        <p:nvSpPr>
          <p:cNvPr id="5" name="Footer Placeholder 4">
            <a:extLst>
              <a:ext uri="{FF2B5EF4-FFF2-40B4-BE49-F238E27FC236}">
                <a16:creationId xmlns:a16="http://schemas.microsoft.com/office/drawing/2014/main" id="{BE419F1B-D00A-4158-9FEE-6B191F6E5F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2492B5-DFF1-455E-B153-290350284F14}"/>
              </a:ext>
            </a:extLst>
          </p:cNvPr>
          <p:cNvSpPr>
            <a:spLocks noGrp="1"/>
          </p:cNvSpPr>
          <p:nvPr>
            <p:ph type="sldNum" sz="quarter" idx="12"/>
          </p:nvPr>
        </p:nvSpPr>
        <p:spPr/>
        <p:txBody>
          <a:bodyPr/>
          <a:lstStyle/>
          <a:p>
            <a:fld id="{E8DB4E10-B5C7-44A1-85B7-CC5BD458BF26}" type="slidenum">
              <a:rPr lang="en-US" smtClean="0"/>
              <a:t>‹#›</a:t>
            </a:fld>
            <a:endParaRPr lang="en-US"/>
          </a:p>
        </p:txBody>
      </p:sp>
    </p:spTree>
    <p:extLst>
      <p:ext uri="{BB962C8B-B14F-4D97-AF65-F5344CB8AC3E}">
        <p14:creationId xmlns:p14="http://schemas.microsoft.com/office/powerpoint/2010/main" val="3471002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6A755-89EF-41DD-A494-055A857142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444245-BE06-4440-A5C5-CC24E2FAE4F5}"/>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A8BE7F-1AF0-429F-9FFD-C073C5488AB2}"/>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3C45D9-21E3-4352-88E5-07929296C3AF}"/>
              </a:ext>
            </a:extLst>
          </p:cNvPr>
          <p:cNvSpPr>
            <a:spLocks noGrp="1"/>
          </p:cNvSpPr>
          <p:nvPr>
            <p:ph type="dt" sz="half" idx="10"/>
          </p:nvPr>
        </p:nvSpPr>
        <p:spPr/>
        <p:txBody>
          <a:bodyPr/>
          <a:lstStyle/>
          <a:p>
            <a:fld id="{CE5B6C29-9086-497B-BC4B-BBE1D3FD5242}" type="datetimeFigureOut">
              <a:rPr lang="en-US" smtClean="0"/>
              <a:t>2/7/2021</a:t>
            </a:fld>
            <a:endParaRPr lang="en-US"/>
          </a:p>
        </p:txBody>
      </p:sp>
      <p:sp>
        <p:nvSpPr>
          <p:cNvPr id="6" name="Footer Placeholder 5">
            <a:extLst>
              <a:ext uri="{FF2B5EF4-FFF2-40B4-BE49-F238E27FC236}">
                <a16:creationId xmlns:a16="http://schemas.microsoft.com/office/drawing/2014/main" id="{6DCF8BB9-6180-466E-BB09-E5078F6EF9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FA9637-3259-40FA-B355-AFE5E38B5B98}"/>
              </a:ext>
            </a:extLst>
          </p:cNvPr>
          <p:cNvSpPr>
            <a:spLocks noGrp="1"/>
          </p:cNvSpPr>
          <p:nvPr>
            <p:ph type="sldNum" sz="quarter" idx="12"/>
          </p:nvPr>
        </p:nvSpPr>
        <p:spPr/>
        <p:txBody>
          <a:bodyPr/>
          <a:lstStyle/>
          <a:p>
            <a:fld id="{E8DB4E10-B5C7-44A1-85B7-CC5BD458BF26}" type="slidenum">
              <a:rPr lang="en-US" smtClean="0"/>
              <a:t>‹#›</a:t>
            </a:fld>
            <a:endParaRPr lang="en-US"/>
          </a:p>
        </p:txBody>
      </p:sp>
    </p:spTree>
    <p:extLst>
      <p:ext uri="{BB962C8B-B14F-4D97-AF65-F5344CB8AC3E}">
        <p14:creationId xmlns:p14="http://schemas.microsoft.com/office/powerpoint/2010/main" val="2116292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8FA5A-5C7C-4472-9550-3CBA39F3DC1F}"/>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662398-1D00-4772-9BCA-E45967F2E32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D56741-D4DC-4B6F-98D0-CB3A90C1AC2F}"/>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7A7DA7-AFF4-49BB-B0CD-8ECA4110F68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50C50D-FC33-4368-9DB4-B3BC6D910AC7}"/>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116334-5C56-4030-85B2-047E3546B257}"/>
              </a:ext>
            </a:extLst>
          </p:cNvPr>
          <p:cNvSpPr>
            <a:spLocks noGrp="1"/>
          </p:cNvSpPr>
          <p:nvPr>
            <p:ph type="dt" sz="half" idx="10"/>
          </p:nvPr>
        </p:nvSpPr>
        <p:spPr/>
        <p:txBody>
          <a:bodyPr/>
          <a:lstStyle/>
          <a:p>
            <a:fld id="{CE5B6C29-9086-497B-BC4B-BBE1D3FD5242}" type="datetimeFigureOut">
              <a:rPr lang="en-US" smtClean="0"/>
              <a:t>2/7/2021</a:t>
            </a:fld>
            <a:endParaRPr lang="en-US"/>
          </a:p>
        </p:txBody>
      </p:sp>
      <p:sp>
        <p:nvSpPr>
          <p:cNvPr id="8" name="Footer Placeholder 7">
            <a:extLst>
              <a:ext uri="{FF2B5EF4-FFF2-40B4-BE49-F238E27FC236}">
                <a16:creationId xmlns:a16="http://schemas.microsoft.com/office/drawing/2014/main" id="{C32B13D3-E0D0-4295-95BA-B749775E24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B5926A-9EE9-45FD-A305-D66D83E6F641}"/>
              </a:ext>
            </a:extLst>
          </p:cNvPr>
          <p:cNvSpPr>
            <a:spLocks noGrp="1"/>
          </p:cNvSpPr>
          <p:nvPr>
            <p:ph type="sldNum" sz="quarter" idx="12"/>
          </p:nvPr>
        </p:nvSpPr>
        <p:spPr/>
        <p:txBody>
          <a:bodyPr/>
          <a:lstStyle/>
          <a:p>
            <a:fld id="{E8DB4E10-B5C7-44A1-85B7-CC5BD458BF26}" type="slidenum">
              <a:rPr lang="en-US" smtClean="0"/>
              <a:t>‹#›</a:t>
            </a:fld>
            <a:endParaRPr lang="en-US"/>
          </a:p>
        </p:txBody>
      </p:sp>
    </p:spTree>
    <p:extLst>
      <p:ext uri="{BB962C8B-B14F-4D97-AF65-F5344CB8AC3E}">
        <p14:creationId xmlns:p14="http://schemas.microsoft.com/office/powerpoint/2010/main" val="3844473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4716C-813E-4A90-8718-0ECA5524CB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17FC2C-5307-427A-BE51-EFA375925A71}"/>
              </a:ext>
            </a:extLst>
          </p:cNvPr>
          <p:cNvSpPr>
            <a:spLocks noGrp="1"/>
          </p:cNvSpPr>
          <p:nvPr>
            <p:ph type="dt" sz="half" idx="10"/>
          </p:nvPr>
        </p:nvSpPr>
        <p:spPr/>
        <p:txBody>
          <a:bodyPr/>
          <a:lstStyle/>
          <a:p>
            <a:fld id="{CE5B6C29-9086-497B-BC4B-BBE1D3FD5242}" type="datetimeFigureOut">
              <a:rPr lang="en-US" smtClean="0"/>
              <a:t>2/7/2021</a:t>
            </a:fld>
            <a:endParaRPr lang="en-US"/>
          </a:p>
        </p:txBody>
      </p:sp>
      <p:sp>
        <p:nvSpPr>
          <p:cNvPr id="4" name="Footer Placeholder 3">
            <a:extLst>
              <a:ext uri="{FF2B5EF4-FFF2-40B4-BE49-F238E27FC236}">
                <a16:creationId xmlns:a16="http://schemas.microsoft.com/office/drawing/2014/main" id="{BAA0C945-E712-44E7-9A6F-D8EEE2007A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C8F272-BD02-4CBC-AE4D-C118F0D1E2AA}"/>
              </a:ext>
            </a:extLst>
          </p:cNvPr>
          <p:cNvSpPr>
            <a:spLocks noGrp="1"/>
          </p:cNvSpPr>
          <p:nvPr>
            <p:ph type="sldNum" sz="quarter" idx="12"/>
          </p:nvPr>
        </p:nvSpPr>
        <p:spPr/>
        <p:txBody>
          <a:bodyPr/>
          <a:lstStyle/>
          <a:p>
            <a:fld id="{E8DB4E10-B5C7-44A1-85B7-CC5BD458BF26}" type="slidenum">
              <a:rPr lang="en-US" smtClean="0"/>
              <a:t>‹#›</a:t>
            </a:fld>
            <a:endParaRPr lang="en-US"/>
          </a:p>
        </p:txBody>
      </p:sp>
    </p:spTree>
    <p:extLst>
      <p:ext uri="{BB962C8B-B14F-4D97-AF65-F5344CB8AC3E}">
        <p14:creationId xmlns:p14="http://schemas.microsoft.com/office/powerpoint/2010/main" val="17916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18BDE3-A799-4557-810B-90D5AC75DB6D}"/>
              </a:ext>
            </a:extLst>
          </p:cNvPr>
          <p:cNvSpPr>
            <a:spLocks noGrp="1"/>
          </p:cNvSpPr>
          <p:nvPr>
            <p:ph type="dt" sz="half" idx="10"/>
          </p:nvPr>
        </p:nvSpPr>
        <p:spPr/>
        <p:txBody>
          <a:bodyPr/>
          <a:lstStyle/>
          <a:p>
            <a:fld id="{CE5B6C29-9086-497B-BC4B-BBE1D3FD5242}" type="datetimeFigureOut">
              <a:rPr lang="en-US" smtClean="0"/>
              <a:t>2/7/2021</a:t>
            </a:fld>
            <a:endParaRPr lang="en-US"/>
          </a:p>
        </p:txBody>
      </p:sp>
      <p:sp>
        <p:nvSpPr>
          <p:cNvPr id="3" name="Footer Placeholder 2">
            <a:extLst>
              <a:ext uri="{FF2B5EF4-FFF2-40B4-BE49-F238E27FC236}">
                <a16:creationId xmlns:a16="http://schemas.microsoft.com/office/drawing/2014/main" id="{311CE4CD-CF99-43AD-BA21-F379F769650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D64ED8-07A3-4344-8123-39AEF5DD922B}"/>
              </a:ext>
            </a:extLst>
          </p:cNvPr>
          <p:cNvSpPr>
            <a:spLocks noGrp="1"/>
          </p:cNvSpPr>
          <p:nvPr>
            <p:ph type="sldNum" sz="quarter" idx="12"/>
          </p:nvPr>
        </p:nvSpPr>
        <p:spPr/>
        <p:txBody>
          <a:bodyPr/>
          <a:lstStyle/>
          <a:p>
            <a:fld id="{E8DB4E10-B5C7-44A1-85B7-CC5BD458BF26}" type="slidenum">
              <a:rPr lang="en-US" smtClean="0"/>
              <a:t>‹#›</a:t>
            </a:fld>
            <a:endParaRPr lang="en-US"/>
          </a:p>
        </p:txBody>
      </p:sp>
    </p:spTree>
    <p:extLst>
      <p:ext uri="{BB962C8B-B14F-4D97-AF65-F5344CB8AC3E}">
        <p14:creationId xmlns:p14="http://schemas.microsoft.com/office/powerpoint/2010/main" val="31935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66411-E5A2-42E0-B7E1-C5C06C3B76A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7AF1A7-978D-451E-B39C-1C2B73530DD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AE18FA-2BC7-41E7-BA0E-E5F384EE89F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4E9B04-6DF3-4017-B879-EB76B04E63EF}"/>
              </a:ext>
            </a:extLst>
          </p:cNvPr>
          <p:cNvSpPr>
            <a:spLocks noGrp="1"/>
          </p:cNvSpPr>
          <p:nvPr>
            <p:ph type="dt" sz="half" idx="10"/>
          </p:nvPr>
        </p:nvSpPr>
        <p:spPr/>
        <p:txBody>
          <a:bodyPr/>
          <a:lstStyle/>
          <a:p>
            <a:fld id="{CE5B6C29-9086-497B-BC4B-BBE1D3FD5242}" type="datetimeFigureOut">
              <a:rPr lang="en-US" smtClean="0"/>
              <a:t>2/7/2021</a:t>
            </a:fld>
            <a:endParaRPr lang="en-US"/>
          </a:p>
        </p:txBody>
      </p:sp>
      <p:sp>
        <p:nvSpPr>
          <p:cNvPr id="6" name="Footer Placeholder 5">
            <a:extLst>
              <a:ext uri="{FF2B5EF4-FFF2-40B4-BE49-F238E27FC236}">
                <a16:creationId xmlns:a16="http://schemas.microsoft.com/office/drawing/2014/main" id="{63C49D02-3F46-4233-BA50-4A8183077D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A2E15E-6D40-455F-961C-74BE86A8C71C}"/>
              </a:ext>
            </a:extLst>
          </p:cNvPr>
          <p:cNvSpPr>
            <a:spLocks noGrp="1"/>
          </p:cNvSpPr>
          <p:nvPr>
            <p:ph type="sldNum" sz="quarter" idx="12"/>
          </p:nvPr>
        </p:nvSpPr>
        <p:spPr/>
        <p:txBody>
          <a:bodyPr/>
          <a:lstStyle/>
          <a:p>
            <a:fld id="{E8DB4E10-B5C7-44A1-85B7-CC5BD458BF26}" type="slidenum">
              <a:rPr lang="en-US" smtClean="0"/>
              <a:t>‹#›</a:t>
            </a:fld>
            <a:endParaRPr lang="en-US"/>
          </a:p>
        </p:txBody>
      </p:sp>
    </p:spTree>
    <p:extLst>
      <p:ext uri="{BB962C8B-B14F-4D97-AF65-F5344CB8AC3E}">
        <p14:creationId xmlns:p14="http://schemas.microsoft.com/office/powerpoint/2010/main" val="4136958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6400B-2ABD-46A2-9F48-6154049240C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317E3D-EFCF-4E4D-85C0-D7CCF0D41D3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84EEE7-7C36-44C2-B0B6-8E188CA9876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710ADB-D37F-4CB8-90B8-A24D0452EAE3}"/>
              </a:ext>
            </a:extLst>
          </p:cNvPr>
          <p:cNvSpPr>
            <a:spLocks noGrp="1"/>
          </p:cNvSpPr>
          <p:nvPr>
            <p:ph type="dt" sz="half" idx="10"/>
          </p:nvPr>
        </p:nvSpPr>
        <p:spPr/>
        <p:txBody>
          <a:bodyPr/>
          <a:lstStyle/>
          <a:p>
            <a:fld id="{CE5B6C29-9086-497B-BC4B-BBE1D3FD5242}" type="datetimeFigureOut">
              <a:rPr lang="en-US" smtClean="0"/>
              <a:t>2/7/2021</a:t>
            </a:fld>
            <a:endParaRPr lang="en-US"/>
          </a:p>
        </p:txBody>
      </p:sp>
      <p:sp>
        <p:nvSpPr>
          <p:cNvPr id="6" name="Footer Placeholder 5">
            <a:extLst>
              <a:ext uri="{FF2B5EF4-FFF2-40B4-BE49-F238E27FC236}">
                <a16:creationId xmlns:a16="http://schemas.microsoft.com/office/drawing/2014/main" id="{69A83B9C-CCA9-4DED-84B3-2EE4680EC6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18FF0-E36E-4A75-A168-94BE514ABFBC}"/>
              </a:ext>
            </a:extLst>
          </p:cNvPr>
          <p:cNvSpPr>
            <a:spLocks noGrp="1"/>
          </p:cNvSpPr>
          <p:nvPr>
            <p:ph type="sldNum" sz="quarter" idx="12"/>
          </p:nvPr>
        </p:nvSpPr>
        <p:spPr/>
        <p:txBody>
          <a:bodyPr/>
          <a:lstStyle/>
          <a:p>
            <a:fld id="{E8DB4E10-B5C7-44A1-85B7-CC5BD458BF26}" type="slidenum">
              <a:rPr lang="en-US" smtClean="0"/>
              <a:t>‹#›</a:t>
            </a:fld>
            <a:endParaRPr lang="en-US"/>
          </a:p>
        </p:txBody>
      </p:sp>
    </p:spTree>
    <p:extLst>
      <p:ext uri="{BB962C8B-B14F-4D97-AF65-F5344CB8AC3E}">
        <p14:creationId xmlns:p14="http://schemas.microsoft.com/office/powerpoint/2010/main" val="31669999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D9BC8-1F1A-4EE3-8909-92CA122FB3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0407D39-3912-4C0A-857E-4FF2CDB7DE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652BDA-9694-4BF0-9594-80D34D044EB9}"/>
              </a:ext>
            </a:extLst>
          </p:cNvPr>
          <p:cNvSpPr>
            <a:spLocks noGrp="1"/>
          </p:cNvSpPr>
          <p:nvPr>
            <p:ph type="dt" sz="half" idx="10"/>
          </p:nvPr>
        </p:nvSpPr>
        <p:spPr/>
        <p:txBody>
          <a:bodyPr/>
          <a:lstStyle/>
          <a:p>
            <a:fld id="{CE5B6C29-9086-497B-BC4B-BBE1D3FD5242}" type="datetimeFigureOut">
              <a:rPr lang="en-US" smtClean="0"/>
              <a:t>2/7/2021</a:t>
            </a:fld>
            <a:endParaRPr lang="en-US"/>
          </a:p>
        </p:txBody>
      </p:sp>
      <p:sp>
        <p:nvSpPr>
          <p:cNvPr id="5" name="Footer Placeholder 4">
            <a:extLst>
              <a:ext uri="{FF2B5EF4-FFF2-40B4-BE49-F238E27FC236}">
                <a16:creationId xmlns:a16="http://schemas.microsoft.com/office/drawing/2014/main" id="{E5EFF154-B87A-4F46-9EF3-BD15FDF2C3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BDD53B-5323-4D40-A476-2754F4E704FF}"/>
              </a:ext>
            </a:extLst>
          </p:cNvPr>
          <p:cNvSpPr>
            <a:spLocks noGrp="1"/>
          </p:cNvSpPr>
          <p:nvPr>
            <p:ph type="sldNum" sz="quarter" idx="12"/>
          </p:nvPr>
        </p:nvSpPr>
        <p:spPr/>
        <p:txBody>
          <a:bodyPr/>
          <a:lstStyle/>
          <a:p>
            <a:fld id="{E8DB4E10-B5C7-44A1-85B7-CC5BD458BF26}" type="slidenum">
              <a:rPr lang="en-US" smtClean="0"/>
              <a:t>‹#›</a:t>
            </a:fld>
            <a:endParaRPr lang="en-US"/>
          </a:p>
        </p:txBody>
      </p:sp>
    </p:spTree>
    <p:extLst>
      <p:ext uri="{BB962C8B-B14F-4D97-AF65-F5344CB8AC3E}">
        <p14:creationId xmlns:p14="http://schemas.microsoft.com/office/powerpoint/2010/main" val="248363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03B9ED-A111-457F-9465-9393DB058B8F}"/>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49C366A-01E8-4E8F-BCAE-52C2EF4D4A90}"/>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F3243-D061-45F2-932D-C2F0C3072417}"/>
              </a:ext>
            </a:extLst>
          </p:cNvPr>
          <p:cNvSpPr>
            <a:spLocks noGrp="1"/>
          </p:cNvSpPr>
          <p:nvPr>
            <p:ph type="dt" sz="half" idx="10"/>
          </p:nvPr>
        </p:nvSpPr>
        <p:spPr/>
        <p:txBody>
          <a:bodyPr/>
          <a:lstStyle/>
          <a:p>
            <a:fld id="{CE5B6C29-9086-497B-BC4B-BBE1D3FD5242}" type="datetimeFigureOut">
              <a:rPr lang="en-US" smtClean="0"/>
              <a:t>2/7/2021</a:t>
            </a:fld>
            <a:endParaRPr lang="en-US"/>
          </a:p>
        </p:txBody>
      </p:sp>
      <p:sp>
        <p:nvSpPr>
          <p:cNvPr id="5" name="Footer Placeholder 4">
            <a:extLst>
              <a:ext uri="{FF2B5EF4-FFF2-40B4-BE49-F238E27FC236}">
                <a16:creationId xmlns:a16="http://schemas.microsoft.com/office/drawing/2014/main" id="{7F1E1651-3830-4205-9B33-9617285A06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285F91-BAE9-4FD1-8842-C946B9947526}"/>
              </a:ext>
            </a:extLst>
          </p:cNvPr>
          <p:cNvSpPr>
            <a:spLocks noGrp="1"/>
          </p:cNvSpPr>
          <p:nvPr>
            <p:ph type="sldNum" sz="quarter" idx="12"/>
          </p:nvPr>
        </p:nvSpPr>
        <p:spPr/>
        <p:txBody>
          <a:bodyPr/>
          <a:lstStyle/>
          <a:p>
            <a:fld id="{E8DB4E10-B5C7-44A1-85B7-CC5BD458BF26}" type="slidenum">
              <a:rPr lang="en-US" smtClean="0"/>
              <a:t>‹#›</a:t>
            </a:fld>
            <a:endParaRPr lang="en-US"/>
          </a:p>
        </p:txBody>
      </p:sp>
    </p:spTree>
    <p:extLst>
      <p:ext uri="{BB962C8B-B14F-4D97-AF65-F5344CB8AC3E}">
        <p14:creationId xmlns:p14="http://schemas.microsoft.com/office/powerpoint/2010/main" val="729627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7"/>
          <p:cNvSpPr txBox="1">
            <a:spLocks/>
          </p:cNvSpPr>
          <p:nvPr userDrawn="1"/>
        </p:nvSpPr>
        <p:spPr>
          <a:xfrm>
            <a:off x="8696064" y="6515795"/>
            <a:ext cx="447936" cy="246315"/>
          </a:xfrm>
          <a:prstGeom prst="rect">
            <a:avLst/>
          </a:prstGeom>
        </p:spPr>
        <p:txBody>
          <a:bodyPr/>
          <a:lstStyle>
            <a:defPPr>
              <a:defRPr lang="en-US"/>
            </a:defPPr>
            <a:lvl1pPr marL="0" algn="l" defTabSz="457200" rtl="0" eaLnBrk="1" latinLnBrk="0" hangingPunct="1">
              <a:defRPr sz="10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4F9477F-4620-46AD-9579-F61047DEDA52}" type="slidenum">
              <a:rPr lang="en-US" sz="750" smtClean="0"/>
              <a:pPr/>
              <a:t>‹#›</a:t>
            </a:fld>
            <a:endParaRPr lang="en-US" sz="750" dirty="0"/>
          </a:p>
        </p:txBody>
      </p:sp>
    </p:spTree>
    <p:extLst>
      <p:ext uri="{BB962C8B-B14F-4D97-AF65-F5344CB8AC3E}">
        <p14:creationId xmlns:p14="http://schemas.microsoft.com/office/powerpoint/2010/main" val="2903464778"/>
      </p:ext>
    </p:extLst>
  </p:cSld>
  <p:clrMap bg1="lt1" tx1="dk1" bg2="lt2" tx2="dk2" accent1="accent1" accent2="accent2" accent3="accent3" accent4="accent4" accent5="accent5" accent6="accent6" hlink="hlink" folHlink="folHlink"/>
  <p:sldLayoutIdLst>
    <p:sldLayoutId id="2147483675" r:id="rId1"/>
    <p:sldLayoutId id="2147483677" r:id="rId2"/>
    <p:sldLayoutId id="2147483676" r:id="rId3"/>
  </p:sldLayoutIdLst>
  <p:hf hdr="0" ftr="0"/>
  <p:txStyles>
    <p:titleStyle>
      <a:lvl1pPr algn="ctr" defTabSz="342884" rtl="0" eaLnBrk="1" latinLnBrk="0" hangingPunct="1">
        <a:spcBef>
          <a:spcPct val="0"/>
        </a:spcBef>
        <a:buNone/>
        <a:defRPr sz="3300" kern="1200">
          <a:solidFill>
            <a:schemeClr val="tx1"/>
          </a:solidFill>
          <a:latin typeface="+mj-lt"/>
          <a:ea typeface="+mj-ea"/>
          <a:cs typeface="+mj-cs"/>
        </a:defRPr>
      </a:lvl1pPr>
    </p:titleStyle>
    <p:bodyStyle>
      <a:lvl1pPr marL="257162" indent="-257162" algn="l" defTabSz="342884" rtl="0" eaLnBrk="1" latinLnBrk="0" hangingPunct="1">
        <a:spcBef>
          <a:spcPts val="0"/>
        </a:spcBef>
        <a:spcAft>
          <a:spcPts val="900"/>
        </a:spcAft>
        <a:buClr>
          <a:schemeClr val="tx2">
            <a:lumMod val="75000"/>
          </a:schemeClr>
        </a:buClr>
        <a:buFont typeface="Wingdings" panose="05000000000000000000" pitchFamily="2" charset="2"/>
        <a:buChar char="n"/>
        <a:defRPr sz="1800" kern="1200">
          <a:solidFill>
            <a:schemeClr val="tx1"/>
          </a:solidFill>
          <a:latin typeface="+mn-lt"/>
          <a:ea typeface="+mn-ea"/>
          <a:cs typeface="Arial"/>
        </a:defRPr>
      </a:lvl1pPr>
      <a:lvl2pPr marL="557185" indent="-214303" algn="l" defTabSz="342884" rtl="0" eaLnBrk="1" latinLnBrk="0" hangingPunct="1">
        <a:spcBef>
          <a:spcPts val="0"/>
        </a:spcBef>
        <a:spcAft>
          <a:spcPts val="900"/>
        </a:spcAft>
        <a:buClr>
          <a:schemeClr val="tx2">
            <a:lumMod val="75000"/>
          </a:schemeClr>
        </a:buClr>
        <a:buFont typeface="Wingdings" panose="05000000000000000000" pitchFamily="2" charset="2"/>
        <a:buChar char="o"/>
        <a:defRPr sz="1500" kern="1200">
          <a:solidFill>
            <a:schemeClr val="tx1"/>
          </a:solidFill>
          <a:latin typeface="+mn-lt"/>
          <a:ea typeface="+mn-ea"/>
          <a:cs typeface="Arial"/>
        </a:defRPr>
      </a:lvl2pPr>
      <a:lvl3pPr marL="857207" indent="-171442" algn="l" defTabSz="342884" rtl="0" eaLnBrk="1" latinLnBrk="0" hangingPunct="1">
        <a:spcBef>
          <a:spcPts val="0"/>
        </a:spcBef>
        <a:spcAft>
          <a:spcPts val="900"/>
        </a:spcAft>
        <a:buClr>
          <a:schemeClr val="tx2">
            <a:lumMod val="75000"/>
          </a:schemeClr>
        </a:buClr>
        <a:buFont typeface="Wingdings" panose="05000000000000000000" pitchFamily="2" charset="2"/>
        <a:buChar char="l"/>
        <a:defRPr sz="1350" kern="1200">
          <a:solidFill>
            <a:schemeClr val="tx1"/>
          </a:solidFill>
          <a:latin typeface="+mn-lt"/>
          <a:ea typeface="+mn-ea"/>
          <a:cs typeface="Arial"/>
        </a:defRPr>
      </a:lvl3pPr>
      <a:lvl4pPr marL="1200090" indent="-171442" algn="l" defTabSz="342884" rtl="0" eaLnBrk="1" latinLnBrk="0" hangingPunct="1">
        <a:spcBef>
          <a:spcPts val="0"/>
        </a:spcBef>
        <a:spcAft>
          <a:spcPts val="900"/>
        </a:spcAft>
        <a:buClr>
          <a:schemeClr val="tx2">
            <a:lumMod val="75000"/>
          </a:schemeClr>
        </a:buClr>
        <a:buFont typeface="Courier New" panose="02070309020205020404" pitchFamily="49" charset="0"/>
        <a:buChar char="o"/>
        <a:defRPr sz="1200" kern="1200">
          <a:solidFill>
            <a:schemeClr val="tx1"/>
          </a:solidFill>
          <a:latin typeface="+mn-lt"/>
          <a:ea typeface="+mn-ea"/>
          <a:cs typeface="Arial"/>
        </a:defRPr>
      </a:lvl4pPr>
      <a:lvl5pPr marL="1542974" indent="-171442" algn="l" defTabSz="342884" rtl="0" eaLnBrk="1" latinLnBrk="0" hangingPunct="1">
        <a:spcBef>
          <a:spcPts val="150"/>
        </a:spcBef>
        <a:buFont typeface="Arial"/>
        <a:buChar char="»"/>
        <a:defRPr sz="1200" kern="1200">
          <a:solidFill>
            <a:schemeClr val="tx1"/>
          </a:solidFill>
          <a:latin typeface="+mn-lt"/>
          <a:ea typeface="+mn-ea"/>
          <a:cs typeface="Arial"/>
        </a:defRPr>
      </a:lvl5pPr>
      <a:lvl6pPr marL="1885856" indent="-171442" algn="l" defTabSz="342884" rtl="0" eaLnBrk="1" latinLnBrk="0" hangingPunct="1">
        <a:spcBef>
          <a:spcPct val="20000"/>
        </a:spcBef>
        <a:buFont typeface="Arial"/>
        <a:buChar char="•"/>
        <a:defRPr sz="1500" kern="1200">
          <a:solidFill>
            <a:schemeClr val="tx1"/>
          </a:solidFill>
          <a:latin typeface="+mn-lt"/>
          <a:ea typeface="+mn-ea"/>
          <a:cs typeface="+mn-cs"/>
        </a:defRPr>
      </a:lvl6pPr>
      <a:lvl7pPr marL="2228739" indent="-171442" algn="l" defTabSz="342884" rtl="0" eaLnBrk="1" latinLnBrk="0" hangingPunct="1">
        <a:spcBef>
          <a:spcPct val="20000"/>
        </a:spcBef>
        <a:buFont typeface="Arial"/>
        <a:buChar char="•"/>
        <a:defRPr sz="1500" kern="1200">
          <a:solidFill>
            <a:schemeClr val="tx1"/>
          </a:solidFill>
          <a:latin typeface="+mn-lt"/>
          <a:ea typeface="+mn-ea"/>
          <a:cs typeface="+mn-cs"/>
        </a:defRPr>
      </a:lvl7pPr>
      <a:lvl8pPr marL="2571622" indent="-171442" algn="l" defTabSz="342884" rtl="0" eaLnBrk="1" latinLnBrk="0" hangingPunct="1">
        <a:spcBef>
          <a:spcPct val="20000"/>
        </a:spcBef>
        <a:buFont typeface="Arial"/>
        <a:buChar char="•"/>
        <a:defRPr sz="1500" kern="1200">
          <a:solidFill>
            <a:schemeClr val="tx1"/>
          </a:solidFill>
          <a:latin typeface="+mn-lt"/>
          <a:ea typeface="+mn-ea"/>
          <a:cs typeface="+mn-cs"/>
        </a:defRPr>
      </a:lvl8pPr>
      <a:lvl9pPr marL="2914505" indent="-171442" algn="l" defTabSz="342884"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84" rtl="0" eaLnBrk="1" latinLnBrk="0" hangingPunct="1">
        <a:defRPr sz="1350" kern="1200">
          <a:solidFill>
            <a:schemeClr val="tx1"/>
          </a:solidFill>
          <a:latin typeface="+mn-lt"/>
          <a:ea typeface="+mn-ea"/>
          <a:cs typeface="+mn-cs"/>
        </a:defRPr>
      </a:lvl1pPr>
      <a:lvl2pPr marL="342884" algn="l" defTabSz="342884" rtl="0" eaLnBrk="1" latinLnBrk="0" hangingPunct="1">
        <a:defRPr sz="1350" kern="1200">
          <a:solidFill>
            <a:schemeClr val="tx1"/>
          </a:solidFill>
          <a:latin typeface="+mn-lt"/>
          <a:ea typeface="+mn-ea"/>
          <a:cs typeface="+mn-cs"/>
        </a:defRPr>
      </a:lvl2pPr>
      <a:lvl3pPr marL="685766" algn="l" defTabSz="342884" rtl="0" eaLnBrk="1" latinLnBrk="0" hangingPunct="1">
        <a:defRPr sz="1350" kern="1200">
          <a:solidFill>
            <a:schemeClr val="tx1"/>
          </a:solidFill>
          <a:latin typeface="+mn-lt"/>
          <a:ea typeface="+mn-ea"/>
          <a:cs typeface="+mn-cs"/>
        </a:defRPr>
      </a:lvl3pPr>
      <a:lvl4pPr marL="1028649" algn="l" defTabSz="342884" rtl="0" eaLnBrk="1" latinLnBrk="0" hangingPunct="1">
        <a:defRPr sz="1350" kern="1200">
          <a:solidFill>
            <a:schemeClr val="tx1"/>
          </a:solidFill>
          <a:latin typeface="+mn-lt"/>
          <a:ea typeface="+mn-ea"/>
          <a:cs typeface="+mn-cs"/>
        </a:defRPr>
      </a:lvl4pPr>
      <a:lvl5pPr marL="1371532" algn="l" defTabSz="342884" rtl="0" eaLnBrk="1" latinLnBrk="0" hangingPunct="1">
        <a:defRPr sz="1350" kern="1200">
          <a:solidFill>
            <a:schemeClr val="tx1"/>
          </a:solidFill>
          <a:latin typeface="+mn-lt"/>
          <a:ea typeface="+mn-ea"/>
          <a:cs typeface="+mn-cs"/>
        </a:defRPr>
      </a:lvl5pPr>
      <a:lvl6pPr marL="1714415" algn="l" defTabSz="342884" rtl="0" eaLnBrk="1" latinLnBrk="0" hangingPunct="1">
        <a:defRPr sz="1350" kern="1200">
          <a:solidFill>
            <a:schemeClr val="tx1"/>
          </a:solidFill>
          <a:latin typeface="+mn-lt"/>
          <a:ea typeface="+mn-ea"/>
          <a:cs typeface="+mn-cs"/>
        </a:defRPr>
      </a:lvl6pPr>
      <a:lvl7pPr marL="2057297" algn="l" defTabSz="342884" rtl="0" eaLnBrk="1" latinLnBrk="0" hangingPunct="1">
        <a:defRPr sz="1350" kern="1200">
          <a:solidFill>
            <a:schemeClr val="tx1"/>
          </a:solidFill>
          <a:latin typeface="+mn-lt"/>
          <a:ea typeface="+mn-ea"/>
          <a:cs typeface="+mn-cs"/>
        </a:defRPr>
      </a:lvl7pPr>
      <a:lvl8pPr marL="2400180" algn="l" defTabSz="342884" rtl="0" eaLnBrk="1" latinLnBrk="0" hangingPunct="1">
        <a:defRPr sz="1350" kern="1200">
          <a:solidFill>
            <a:schemeClr val="tx1"/>
          </a:solidFill>
          <a:latin typeface="+mn-lt"/>
          <a:ea typeface="+mn-ea"/>
          <a:cs typeface="+mn-cs"/>
        </a:defRPr>
      </a:lvl8pPr>
      <a:lvl9pPr marL="2743064" algn="l" defTabSz="342884"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E50E06-0864-4783-A604-56F2312E2C2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F01FAA-3910-4E24-A4F8-FF1E9012205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A52DDA-89DA-49BE-90EC-F63E429FBAC5}"/>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5B6C29-9086-497B-BC4B-BBE1D3FD5242}" type="datetimeFigureOut">
              <a:rPr lang="en-US" smtClean="0"/>
              <a:t>2/7/2021</a:t>
            </a:fld>
            <a:endParaRPr lang="en-US"/>
          </a:p>
        </p:txBody>
      </p:sp>
      <p:sp>
        <p:nvSpPr>
          <p:cNvPr id="5" name="Footer Placeholder 4">
            <a:extLst>
              <a:ext uri="{FF2B5EF4-FFF2-40B4-BE49-F238E27FC236}">
                <a16:creationId xmlns:a16="http://schemas.microsoft.com/office/drawing/2014/main" id="{1C1D6FAF-344D-495C-8D83-C96B151BA2BB}"/>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A776A4A-CE0C-4BBD-8785-1A4649482C73}"/>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DB4E10-B5C7-44A1-85B7-CC5BD458BF26}" type="slidenum">
              <a:rPr lang="en-US" smtClean="0"/>
              <a:t>‹#›</a:t>
            </a:fld>
            <a:endParaRPr lang="en-US"/>
          </a:p>
        </p:txBody>
      </p:sp>
    </p:spTree>
    <p:extLst>
      <p:ext uri="{BB962C8B-B14F-4D97-AF65-F5344CB8AC3E}">
        <p14:creationId xmlns:p14="http://schemas.microsoft.com/office/powerpoint/2010/main" val="324292251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Ki_Af_o9Q9s"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18" Type="http://schemas.openxmlformats.org/officeDocument/2006/relationships/image" Target="../media/image25.pn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jpeg"/><Relationship Id="rId17" Type="http://schemas.openxmlformats.org/officeDocument/2006/relationships/image" Target="../media/image24.png"/><Relationship Id="rId2" Type="http://schemas.openxmlformats.org/officeDocument/2006/relationships/image" Target="../media/image9.png"/><Relationship Id="rId16"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jpe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eg"/><Relationship Id="rId19" Type="http://schemas.openxmlformats.org/officeDocument/2006/relationships/image" Target="../media/image26.pn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eg"/></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dragonfly.jhuapl.edu/What-Is-Dragonfly/" TargetMode="Externa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mars.nasa.gov/mars2020/timeline/landing/watch-online/" TargetMode="External"/><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hyperlink" Target="https://mars.nasa.gov/mars2020/"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B346DA1F-0375-4A30-A2D5-7505CCE26FF0}"/>
              </a:ext>
            </a:extLst>
          </p:cNvPr>
          <p:cNvPicPr>
            <a:picLocks noChangeAspect="1" noChangeArrowheads="1"/>
          </p:cNvPicPr>
          <p:nvPr/>
        </p:nvPicPr>
        <p:blipFill>
          <a:blip r:embed="rId2" cstate="print"/>
          <a:srcRect/>
          <a:stretch>
            <a:fillRect/>
          </a:stretch>
        </p:blipFill>
        <p:spPr bwMode="auto">
          <a:xfrm>
            <a:off x="0" y="-1588"/>
            <a:ext cx="9145588" cy="6859588"/>
          </a:xfrm>
          <a:prstGeom prst="rect">
            <a:avLst/>
          </a:prstGeom>
          <a:noFill/>
          <a:ln w="9525">
            <a:noFill/>
            <a:miter lim="800000"/>
            <a:headEnd/>
            <a:tailEnd/>
          </a:ln>
        </p:spPr>
      </p:pic>
      <p:sp>
        <p:nvSpPr>
          <p:cNvPr id="4" name="Rectangle 3">
            <a:extLst>
              <a:ext uri="{FF2B5EF4-FFF2-40B4-BE49-F238E27FC236}">
                <a16:creationId xmlns:a16="http://schemas.microsoft.com/office/drawing/2014/main" id="{3C828C8A-52F1-4650-B82C-0A2FE2F96DE7}"/>
              </a:ext>
            </a:extLst>
          </p:cNvPr>
          <p:cNvSpPr txBox="1">
            <a:spLocks noChangeArrowheads="1"/>
          </p:cNvSpPr>
          <p:nvPr/>
        </p:nvSpPr>
        <p:spPr>
          <a:xfrm>
            <a:off x="1676400" y="4512660"/>
            <a:ext cx="5791200" cy="1752600"/>
          </a:xfrm>
          <a:prstGeom prst="rect">
            <a:avLst/>
          </a:prstGeom>
        </p:spPr>
        <p:txBody>
          <a:bodyPr/>
          <a:lstStyle>
            <a:lvl1pPr marL="257162" indent="-257162" algn="l" defTabSz="342884" rtl="0" eaLnBrk="1" latinLnBrk="0" hangingPunct="1">
              <a:spcBef>
                <a:spcPts val="0"/>
              </a:spcBef>
              <a:spcAft>
                <a:spcPts val="900"/>
              </a:spcAft>
              <a:buClr>
                <a:schemeClr val="tx2">
                  <a:lumMod val="75000"/>
                </a:schemeClr>
              </a:buClr>
              <a:buFont typeface="Wingdings" panose="05000000000000000000" pitchFamily="2" charset="2"/>
              <a:buChar char="n"/>
              <a:defRPr sz="1800" kern="1200">
                <a:solidFill>
                  <a:schemeClr val="tx1"/>
                </a:solidFill>
                <a:latin typeface="+mn-lt"/>
                <a:ea typeface="+mn-ea"/>
                <a:cs typeface="Arial"/>
              </a:defRPr>
            </a:lvl1pPr>
            <a:lvl2pPr marL="557185" indent="-214303" algn="l" defTabSz="342884" rtl="0" eaLnBrk="1" latinLnBrk="0" hangingPunct="1">
              <a:spcBef>
                <a:spcPts val="0"/>
              </a:spcBef>
              <a:spcAft>
                <a:spcPts val="900"/>
              </a:spcAft>
              <a:buClr>
                <a:schemeClr val="tx2">
                  <a:lumMod val="75000"/>
                </a:schemeClr>
              </a:buClr>
              <a:buFont typeface="Wingdings" panose="05000000000000000000" pitchFamily="2" charset="2"/>
              <a:buChar char="o"/>
              <a:defRPr sz="1500" kern="1200">
                <a:solidFill>
                  <a:schemeClr val="tx1"/>
                </a:solidFill>
                <a:latin typeface="+mn-lt"/>
                <a:ea typeface="+mn-ea"/>
                <a:cs typeface="Arial"/>
              </a:defRPr>
            </a:lvl2pPr>
            <a:lvl3pPr marL="857207" indent="-171442" algn="l" defTabSz="342884" rtl="0" eaLnBrk="1" latinLnBrk="0" hangingPunct="1">
              <a:spcBef>
                <a:spcPts val="0"/>
              </a:spcBef>
              <a:spcAft>
                <a:spcPts val="900"/>
              </a:spcAft>
              <a:buClr>
                <a:schemeClr val="tx2">
                  <a:lumMod val="75000"/>
                </a:schemeClr>
              </a:buClr>
              <a:buFont typeface="Wingdings" panose="05000000000000000000" pitchFamily="2" charset="2"/>
              <a:buChar char="l"/>
              <a:defRPr sz="1350" kern="1200">
                <a:solidFill>
                  <a:schemeClr val="tx1"/>
                </a:solidFill>
                <a:latin typeface="+mn-lt"/>
                <a:ea typeface="+mn-ea"/>
                <a:cs typeface="Arial"/>
              </a:defRPr>
            </a:lvl3pPr>
            <a:lvl4pPr marL="1200090" indent="-171442" algn="l" defTabSz="342884" rtl="0" eaLnBrk="1" latinLnBrk="0" hangingPunct="1">
              <a:spcBef>
                <a:spcPts val="0"/>
              </a:spcBef>
              <a:spcAft>
                <a:spcPts val="900"/>
              </a:spcAft>
              <a:buClr>
                <a:schemeClr val="tx2">
                  <a:lumMod val="75000"/>
                </a:schemeClr>
              </a:buClr>
              <a:buFont typeface="Courier New" panose="02070309020205020404" pitchFamily="49" charset="0"/>
              <a:buChar char="o"/>
              <a:defRPr sz="1200" kern="1200">
                <a:solidFill>
                  <a:schemeClr val="tx1"/>
                </a:solidFill>
                <a:latin typeface="+mn-lt"/>
                <a:ea typeface="+mn-ea"/>
                <a:cs typeface="Arial"/>
              </a:defRPr>
            </a:lvl4pPr>
            <a:lvl5pPr marL="1542974" indent="-171442" algn="l" defTabSz="342884" rtl="0" eaLnBrk="1" latinLnBrk="0" hangingPunct="1">
              <a:spcBef>
                <a:spcPts val="150"/>
              </a:spcBef>
              <a:buFont typeface="Arial"/>
              <a:buChar char="»"/>
              <a:defRPr sz="1200" kern="1200">
                <a:solidFill>
                  <a:schemeClr val="tx1"/>
                </a:solidFill>
                <a:latin typeface="+mn-lt"/>
                <a:ea typeface="+mn-ea"/>
                <a:cs typeface="Arial"/>
              </a:defRPr>
            </a:lvl5pPr>
            <a:lvl6pPr marL="1885856" indent="-171442" algn="l" defTabSz="342884" rtl="0" eaLnBrk="1" latinLnBrk="0" hangingPunct="1">
              <a:spcBef>
                <a:spcPct val="20000"/>
              </a:spcBef>
              <a:buFont typeface="Arial"/>
              <a:buChar char="•"/>
              <a:defRPr sz="1500" kern="1200">
                <a:solidFill>
                  <a:schemeClr val="tx1"/>
                </a:solidFill>
                <a:latin typeface="+mn-lt"/>
                <a:ea typeface="+mn-ea"/>
                <a:cs typeface="+mn-cs"/>
              </a:defRPr>
            </a:lvl6pPr>
            <a:lvl7pPr marL="2228739" indent="-171442" algn="l" defTabSz="342884" rtl="0" eaLnBrk="1" latinLnBrk="0" hangingPunct="1">
              <a:spcBef>
                <a:spcPct val="20000"/>
              </a:spcBef>
              <a:buFont typeface="Arial"/>
              <a:buChar char="•"/>
              <a:defRPr sz="1500" kern="1200">
                <a:solidFill>
                  <a:schemeClr val="tx1"/>
                </a:solidFill>
                <a:latin typeface="+mn-lt"/>
                <a:ea typeface="+mn-ea"/>
                <a:cs typeface="+mn-cs"/>
              </a:defRPr>
            </a:lvl7pPr>
            <a:lvl8pPr marL="2571622" indent="-171442" algn="l" defTabSz="342884" rtl="0" eaLnBrk="1" latinLnBrk="0" hangingPunct="1">
              <a:spcBef>
                <a:spcPct val="20000"/>
              </a:spcBef>
              <a:buFont typeface="Arial"/>
              <a:buChar char="•"/>
              <a:defRPr sz="1500" kern="1200">
                <a:solidFill>
                  <a:schemeClr val="tx1"/>
                </a:solidFill>
                <a:latin typeface="+mn-lt"/>
                <a:ea typeface="+mn-ea"/>
                <a:cs typeface="+mn-cs"/>
              </a:defRPr>
            </a:lvl8pPr>
            <a:lvl9pPr marL="2914505" indent="-171442" algn="l" defTabSz="342884"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spcAft>
                <a:spcPts val="0"/>
              </a:spcAft>
              <a:buNone/>
            </a:pPr>
            <a:r>
              <a:rPr lang="en-US" dirty="0">
                <a:solidFill>
                  <a:srgbClr val="FFEF13"/>
                </a:solidFill>
                <a:ea typeface="ＭＳ Ｐゴシック" charset="-128"/>
              </a:rPr>
              <a:t>Helen Hwang</a:t>
            </a:r>
          </a:p>
          <a:p>
            <a:pPr marL="0" indent="0" algn="ctr">
              <a:spcAft>
                <a:spcPts val="0"/>
              </a:spcAft>
              <a:buNone/>
            </a:pPr>
            <a:r>
              <a:rPr lang="en-US" dirty="0">
                <a:solidFill>
                  <a:srgbClr val="FFEF13"/>
                </a:solidFill>
                <a:ea typeface="ＭＳ Ｐゴシック" charset="-128"/>
              </a:rPr>
              <a:t>Science Missions Development Manager</a:t>
            </a:r>
          </a:p>
          <a:p>
            <a:pPr marL="0" indent="0" algn="ctr">
              <a:spcAft>
                <a:spcPts val="0"/>
              </a:spcAft>
              <a:buNone/>
            </a:pPr>
            <a:r>
              <a:rPr lang="en-US" dirty="0">
                <a:solidFill>
                  <a:srgbClr val="FFEF13"/>
                </a:solidFill>
                <a:ea typeface="ＭＳ Ｐゴシック" charset="-128"/>
              </a:rPr>
              <a:t>NASA Ames Research Center</a:t>
            </a:r>
          </a:p>
          <a:p>
            <a:pPr marL="0" indent="0" algn="ctr">
              <a:spcAft>
                <a:spcPts val="0"/>
              </a:spcAft>
              <a:buNone/>
            </a:pPr>
            <a:r>
              <a:rPr lang="en-US" dirty="0">
                <a:solidFill>
                  <a:srgbClr val="FFEF13"/>
                </a:solidFill>
                <a:ea typeface="ＭＳ Ｐゴシック" charset="-128"/>
              </a:rPr>
              <a:t>Entry Systems and Technology Division</a:t>
            </a:r>
          </a:p>
          <a:p>
            <a:pPr marL="0" indent="0" algn="ctr">
              <a:spcAft>
                <a:spcPts val="0"/>
              </a:spcAft>
              <a:buNone/>
            </a:pPr>
            <a:endParaRPr lang="en-US" dirty="0">
              <a:solidFill>
                <a:srgbClr val="FFEF13"/>
              </a:solidFill>
              <a:ea typeface="ＭＳ Ｐゴシック" charset="-128"/>
            </a:endParaRPr>
          </a:p>
          <a:p>
            <a:pPr marL="0" indent="0" algn="ctr">
              <a:spcAft>
                <a:spcPts val="0"/>
              </a:spcAft>
              <a:buNone/>
            </a:pPr>
            <a:r>
              <a:rPr lang="en-US" dirty="0">
                <a:solidFill>
                  <a:srgbClr val="FFEF13"/>
                </a:solidFill>
                <a:ea typeface="ＭＳ Ｐゴシック" charset="-128"/>
              </a:rPr>
              <a:t>KIPP San Francisco College Prep</a:t>
            </a:r>
          </a:p>
          <a:p>
            <a:pPr marL="0" indent="0" algn="ctr">
              <a:spcAft>
                <a:spcPts val="0"/>
              </a:spcAft>
              <a:buNone/>
            </a:pPr>
            <a:r>
              <a:rPr lang="en-US" dirty="0">
                <a:solidFill>
                  <a:srgbClr val="FFEF13"/>
                </a:solidFill>
                <a:ea typeface="ＭＳ Ｐゴシック" charset="-128"/>
              </a:rPr>
              <a:t>February 10, 2021</a:t>
            </a:r>
          </a:p>
          <a:p>
            <a:endParaRPr lang="en-US" sz="1200" dirty="0">
              <a:solidFill>
                <a:srgbClr val="FFEF13"/>
              </a:solidFill>
              <a:ea typeface="ＭＳ Ｐゴシック" charset="-128"/>
            </a:endParaRPr>
          </a:p>
        </p:txBody>
      </p:sp>
      <p:sp>
        <p:nvSpPr>
          <p:cNvPr id="5" name="Rectangle 4">
            <a:extLst>
              <a:ext uri="{FF2B5EF4-FFF2-40B4-BE49-F238E27FC236}">
                <a16:creationId xmlns:a16="http://schemas.microsoft.com/office/drawing/2014/main" id="{E8119967-600F-4C0B-BC5F-D86A4B77AEB9}"/>
              </a:ext>
            </a:extLst>
          </p:cNvPr>
          <p:cNvSpPr/>
          <p:nvPr/>
        </p:nvSpPr>
        <p:spPr>
          <a:xfrm>
            <a:off x="356049" y="2826303"/>
            <a:ext cx="8665954" cy="707886"/>
          </a:xfrm>
          <a:prstGeom prst="rect">
            <a:avLst/>
          </a:prstGeom>
          <a:noFill/>
        </p:spPr>
        <p:txBody>
          <a:bodyPr wrap="square" lIns="91440" tIns="45720" rIns="91440" bIns="45720">
            <a:spAutoFit/>
          </a:bodyPr>
          <a:lstStyle/>
          <a:p>
            <a:pPr algn="ctr"/>
            <a:r>
              <a:rPr lang="en-US" sz="4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a typeface="ＭＳ Ｐゴシック" charset="-128"/>
              </a:rPr>
              <a:t>Life as a Mars Engineer</a:t>
            </a:r>
          </a:p>
        </p:txBody>
      </p:sp>
    </p:spTree>
    <p:extLst>
      <p:ext uri="{BB962C8B-B14F-4D97-AF65-F5344CB8AC3E}">
        <p14:creationId xmlns:p14="http://schemas.microsoft.com/office/powerpoint/2010/main" val="126367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02F3C71-C981-4614-98EA-D6C494F809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2" y="321176"/>
            <a:ext cx="5380685"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616137" y="640263"/>
            <a:ext cx="4653738" cy="1344975"/>
          </a:xfrm>
        </p:spPr>
        <p:txBody>
          <a:bodyPr vert="horz" lIns="91440" tIns="45720" rIns="91440" bIns="45720" rtlCol="0" anchor="ctr">
            <a:normAutofit/>
          </a:bodyPr>
          <a:lstStyle/>
          <a:p>
            <a:pPr defTabSz="914400">
              <a:lnSpc>
                <a:spcPct val="90000"/>
              </a:lnSpc>
            </a:pPr>
            <a:r>
              <a:rPr lang="en-US" sz="3500" dirty="0">
                <a:solidFill>
                  <a:schemeClr val="tx1"/>
                </a:solidFill>
                <a:cs typeface="+mj-cs"/>
              </a:rPr>
              <a:t>A Little Bit About Me</a:t>
            </a:r>
          </a:p>
        </p:txBody>
      </p:sp>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a:xfrm>
            <a:off x="616136" y="2121762"/>
            <a:ext cx="4653738" cy="3626917"/>
          </a:xfrm>
        </p:spPr>
        <p:txBody>
          <a:bodyPr vert="horz" lIns="91440" tIns="45720" rIns="91440" bIns="45720" rtlCol="0">
            <a:normAutofit/>
          </a:bodyPr>
          <a:lstStyle/>
          <a:p>
            <a:pPr indent="-228600" defTabSz="914400">
              <a:lnSpc>
                <a:spcPct val="90000"/>
              </a:lnSpc>
              <a:buFont typeface="Arial" panose="020B0604020202020204" pitchFamily="34" charset="0"/>
              <a:buChar char="•"/>
            </a:pPr>
            <a:r>
              <a:rPr lang="en-US" sz="1900" dirty="0">
                <a:latin typeface="+mn-lt"/>
                <a:cs typeface="+mn-cs"/>
              </a:rPr>
              <a:t>I was born and raised in Iowa</a:t>
            </a:r>
          </a:p>
          <a:p>
            <a:pPr indent="-228600" defTabSz="914400">
              <a:lnSpc>
                <a:spcPct val="90000"/>
              </a:lnSpc>
              <a:buFont typeface="Arial" panose="020B0604020202020204" pitchFamily="34" charset="0"/>
              <a:buChar char="•"/>
            </a:pPr>
            <a:r>
              <a:rPr lang="en-US" sz="1900" dirty="0">
                <a:latin typeface="+mn-lt"/>
                <a:cs typeface="+mn-cs"/>
              </a:rPr>
              <a:t>Moved to Cincinnati, Ohio when I was in middle school</a:t>
            </a:r>
          </a:p>
          <a:p>
            <a:pPr indent="-228600" defTabSz="914400">
              <a:lnSpc>
                <a:spcPct val="90000"/>
              </a:lnSpc>
              <a:buFont typeface="Arial" panose="020B0604020202020204" pitchFamily="34" charset="0"/>
              <a:buChar char="•"/>
            </a:pPr>
            <a:r>
              <a:rPr lang="en-US" sz="1900" dirty="0">
                <a:latin typeface="+mn-lt"/>
                <a:cs typeface="+mn-cs"/>
              </a:rPr>
              <a:t>Graduated with BS, MS, and PhD in Electrical Engineering from University of Illinois at Urbana-Champaign</a:t>
            </a:r>
          </a:p>
          <a:p>
            <a:pPr indent="-228600" defTabSz="914400">
              <a:lnSpc>
                <a:spcPct val="90000"/>
              </a:lnSpc>
              <a:buFont typeface="Arial" panose="020B0604020202020204" pitchFamily="34" charset="0"/>
              <a:buChar char="•"/>
            </a:pPr>
            <a:r>
              <a:rPr lang="en-US" sz="1900" dirty="0">
                <a:latin typeface="+mn-lt"/>
                <a:cs typeface="+mn-cs"/>
              </a:rPr>
              <a:t>I moved out to the SF Bay Area right after submitting my thesis</a:t>
            </a:r>
          </a:p>
          <a:p>
            <a:pPr indent="-228600" defTabSz="914400">
              <a:lnSpc>
                <a:spcPct val="90000"/>
              </a:lnSpc>
              <a:buFont typeface="Arial" panose="020B0604020202020204" pitchFamily="34" charset="0"/>
              <a:buChar char="•"/>
            </a:pPr>
            <a:r>
              <a:rPr lang="en-US" sz="1900" dirty="0">
                <a:latin typeface="+mn-lt"/>
                <a:cs typeface="+mn-cs"/>
              </a:rPr>
              <a:t>Thought I might become a professor some day, just like my dad</a:t>
            </a:r>
          </a:p>
          <a:p>
            <a:pPr indent="-228600" defTabSz="914400">
              <a:lnSpc>
                <a:spcPct val="90000"/>
              </a:lnSpc>
              <a:buFont typeface="Arial" panose="020B0604020202020204" pitchFamily="34" charset="0"/>
              <a:buChar char="•"/>
            </a:pPr>
            <a:endParaRPr lang="en-US" sz="1900" dirty="0">
              <a:latin typeface="+mn-lt"/>
              <a:cs typeface="+mn-cs"/>
            </a:endParaRPr>
          </a:p>
        </p:txBody>
      </p:sp>
      <p:pic>
        <p:nvPicPr>
          <p:cNvPr id="6" name="Picture 5">
            <a:extLst>
              <a:ext uri="{FF2B5EF4-FFF2-40B4-BE49-F238E27FC236}">
                <a16:creationId xmlns:a16="http://schemas.microsoft.com/office/drawing/2014/main" id="{B8F6EF6D-F1DA-4C66-97F2-AABBC59B1506}"/>
              </a:ext>
            </a:extLst>
          </p:cNvPr>
          <p:cNvPicPr>
            <a:picLocks noChangeAspect="1"/>
          </p:cNvPicPr>
          <p:nvPr/>
        </p:nvPicPr>
        <p:blipFill>
          <a:blip r:embed="rId2"/>
          <a:stretch>
            <a:fillRect/>
          </a:stretch>
        </p:blipFill>
        <p:spPr>
          <a:xfrm>
            <a:off x="5954516" y="4166539"/>
            <a:ext cx="2906321" cy="2286000"/>
          </a:xfrm>
          <a:prstGeom prst="rect">
            <a:avLst/>
          </a:prstGeom>
        </p:spPr>
      </p:pic>
      <p:pic>
        <p:nvPicPr>
          <p:cNvPr id="5" name="Picture 4">
            <a:extLst>
              <a:ext uri="{FF2B5EF4-FFF2-40B4-BE49-F238E27FC236}">
                <a16:creationId xmlns:a16="http://schemas.microsoft.com/office/drawing/2014/main" id="{F260764A-368A-4BC9-88DC-716CDB6E25FC}"/>
              </a:ext>
            </a:extLst>
          </p:cNvPr>
          <p:cNvPicPr>
            <a:picLocks noChangeAspect="1"/>
          </p:cNvPicPr>
          <p:nvPr/>
        </p:nvPicPr>
        <p:blipFill>
          <a:blip r:embed="rId3"/>
          <a:stretch>
            <a:fillRect/>
          </a:stretch>
        </p:blipFill>
        <p:spPr>
          <a:xfrm flipH="1">
            <a:off x="5829030" y="640263"/>
            <a:ext cx="3031807" cy="2993909"/>
          </a:xfrm>
          <a:prstGeom prst="rect">
            <a:avLst/>
          </a:prstGeom>
        </p:spPr>
      </p:pic>
    </p:spTree>
    <p:extLst>
      <p:ext uri="{BB962C8B-B14F-4D97-AF65-F5344CB8AC3E}">
        <p14:creationId xmlns:p14="http://schemas.microsoft.com/office/powerpoint/2010/main" val="4186672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p:txBody>
          <a:bodyPr/>
          <a:lstStyle/>
          <a:p>
            <a:r>
              <a:rPr lang="en-US" dirty="0"/>
              <a:t>I work in the South Bay at NASA Ames Research Center at Moffett Field.</a:t>
            </a:r>
          </a:p>
          <a:p>
            <a:r>
              <a:rPr lang="en-US" dirty="0"/>
              <a:t>I’ve been at NASA ARC for 24 years and for the past 15 years I’ve worked in Entry, Descent, and Landing (EDL) for planetary missions. </a:t>
            </a:r>
          </a:p>
          <a:p>
            <a:r>
              <a:rPr lang="en-US" dirty="0"/>
              <a:t>I’m an engineer and also a Project Manager</a:t>
            </a:r>
          </a:p>
          <a:p>
            <a:endParaRPr lang="en-US" dirty="0"/>
          </a:p>
          <a:p>
            <a:endParaRPr lang="en-US" dirty="0"/>
          </a:p>
          <a:p>
            <a:endParaRPr lang="en-US" dirty="0"/>
          </a:p>
          <a:p>
            <a:endParaRPr lang="en-US" dirty="0"/>
          </a:p>
          <a:p>
            <a:endParaRPr lang="en-US" dirty="0"/>
          </a:p>
          <a:p>
            <a:endParaRPr lang="en-US" dirty="0"/>
          </a:p>
          <a:p>
            <a:endParaRPr lang="en-US" dirty="0"/>
          </a:p>
          <a:p>
            <a:r>
              <a:rPr lang="en-US" dirty="0"/>
              <a:t>Blimp Hangar at NASA Airfield, from Highway 101</a:t>
            </a:r>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p:txBody>
          <a:bodyPr/>
          <a:lstStyle/>
          <a:p>
            <a:r>
              <a:rPr lang="en-US" dirty="0"/>
              <a:t>My NASA Background</a:t>
            </a:r>
          </a:p>
        </p:txBody>
      </p:sp>
      <p:pic>
        <p:nvPicPr>
          <p:cNvPr id="5" name="Picture 4">
            <a:extLst>
              <a:ext uri="{FF2B5EF4-FFF2-40B4-BE49-F238E27FC236}">
                <a16:creationId xmlns:a16="http://schemas.microsoft.com/office/drawing/2014/main" id="{AAF8374F-CC68-467C-8071-18D2A6C5D058}"/>
              </a:ext>
            </a:extLst>
          </p:cNvPr>
          <p:cNvPicPr>
            <a:picLocks noChangeAspect="1"/>
          </p:cNvPicPr>
          <p:nvPr/>
        </p:nvPicPr>
        <p:blipFill>
          <a:blip r:embed="rId2"/>
          <a:stretch>
            <a:fillRect/>
          </a:stretch>
        </p:blipFill>
        <p:spPr>
          <a:xfrm>
            <a:off x="2305363" y="2849580"/>
            <a:ext cx="4284950" cy="1912924"/>
          </a:xfrm>
          <a:prstGeom prst="rect">
            <a:avLst/>
          </a:prstGeom>
        </p:spPr>
      </p:pic>
    </p:spTree>
    <p:extLst>
      <p:ext uri="{BB962C8B-B14F-4D97-AF65-F5344CB8AC3E}">
        <p14:creationId xmlns:p14="http://schemas.microsoft.com/office/powerpoint/2010/main" val="2218373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221226" y="258097"/>
            <a:ext cx="3269496" cy="2045104"/>
          </a:xfrm>
        </p:spPr>
        <p:txBody>
          <a:bodyPr vert="horz" lIns="91440" tIns="45720" rIns="91440" bIns="45720" rtlCol="0" anchor="ctr">
            <a:normAutofit/>
          </a:bodyPr>
          <a:lstStyle/>
          <a:p>
            <a:pPr defTabSz="914400">
              <a:lnSpc>
                <a:spcPct val="90000"/>
              </a:lnSpc>
            </a:pPr>
            <a:r>
              <a:rPr lang="en-US" sz="3400" kern="1200" dirty="0">
                <a:solidFill>
                  <a:schemeClr val="tx1"/>
                </a:solidFill>
                <a:latin typeface="+mj-lt"/>
                <a:ea typeface="+mj-ea"/>
                <a:cs typeface="+mj-cs"/>
              </a:rPr>
              <a:t>Entry Systems at NASA Ames</a:t>
            </a:r>
          </a:p>
        </p:txBody>
      </p:sp>
      <p:sp>
        <p:nvSpPr>
          <p:cNvPr id="5" name="Content Placeholder 4">
            <a:extLst>
              <a:ext uri="{FF2B5EF4-FFF2-40B4-BE49-F238E27FC236}">
                <a16:creationId xmlns:a16="http://schemas.microsoft.com/office/drawing/2014/main" id="{6B16AF5D-21F3-44FA-8D3F-623C609567EF}"/>
              </a:ext>
            </a:extLst>
          </p:cNvPr>
          <p:cNvSpPr>
            <a:spLocks noGrp="1"/>
          </p:cNvSpPr>
          <p:nvPr>
            <p:ph idx="1"/>
          </p:nvPr>
        </p:nvSpPr>
        <p:spPr>
          <a:xfrm>
            <a:off x="81117" y="1887794"/>
            <a:ext cx="3819832" cy="4594121"/>
          </a:xfrm>
        </p:spPr>
        <p:txBody>
          <a:bodyPr vert="horz" lIns="91440" tIns="45720" rIns="91440" bIns="45720" rtlCol="0">
            <a:normAutofit/>
          </a:bodyPr>
          <a:lstStyle/>
          <a:p>
            <a:pPr indent="-228600" defTabSz="914400">
              <a:lnSpc>
                <a:spcPct val="90000"/>
              </a:lnSpc>
              <a:buFont typeface="Arial" panose="020B0604020202020204" pitchFamily="34" charset="0"/>
              <a:buChar char="•"/>
            </a:pPr>
            <a:r>
              <a:rPr lang="en-US" sz="1300" dirty="0">
                <a:latin typeface="+mn-lt"/>
                <a:cs typeface="+mn-cs"/>
              </a:rPr>
              <a:t>My group specializes in heat shields for both human and robotic missions (we invented and developed materials for the Space Shuttle, Mars missions, Pioneer Venus, Galileo…)</a:t>
            </a:r>
          </a:p>
          <a:p>
            <a:pPr lvl="1" indent="-228600" defTabSz="914400">
              <a:lnSpc>
                <a:spcPct val="90000"/>
              </a:lnSpc>
              <a:buFont typeface="Arial" panose="020B0604020202020204" pitchFamily="34" charset="0"/>
              <a:buChar char="•"/>
            </a:pPr>
            <a:r>
              <a:rPr lang="en-US" sz="1300" dirty="0">
                <a:latin typeface="+mn-lt"/>
                <a:cs typeface="+mn-cs"/>
              </a:rPr>
              <a:t>We make and test heat shield materials, and help companies manufacture heat shield materials (both ours and their own)</a:t>
            </a:r>
          </a:p>
          <a:p>
            <a:pPr lvl="1" indent="-228600" defTabSz="914400">
              <a:lnSpc>
                <a:spcPct val="90000"/>
              </a:lnSpc>
              <a:buFont typeface="Arial" panose="020B0604020202020204" pitchFamily="34" charset="0"/>
              <a:buChar char="•"/>
            </a:pPr>
            <a:r>
              <a:rPr lang="en-US" sz="1300" dirty="0">
                <a:latin typeface="+mn-lt"/>
                <a:cs typeface="+mn-cs"/>
              </a:rPr>
              <a:t>We also write and use simulations to predict atmospheric flow, heat shield temperature response, aerodynamic forces on spacecraft, etc.</a:t>
            </a:r>
          </a:p>
          <a:p>
            <a:pPr lvl="1" indent="-228600" defTabSz="914400">
              <a:lnSpc>
                <a:spcPct val="90000"/>
              </a:lnSpc>
              <a:buFont typeface="Arial" panose="020B0604020202020204" pitchFamily="34" charset="0"/>
              <a:buChar char="•"/>
            </a:pPr>
            <a:r>
              <a:rPr lang="en-US" sz="1300" dirty="0">
                <a:latin typeface="+mn-lt"/>
                <a:cs typeface="+mn-cs"/>
              </a:rPr>
              <a:t>We develop instruments that get installed in heat shield which measure temperature and pressure, and analyze the data once we get it back (Earth, Mars, eventually Titan)</a:t>
            </a:r>
          </a:p>
          <a:p>
            <a:pPr indent="-228600" defTabSz="914400">
              <a:lnSpc>
                <a:spcPct val="90000"/>
              </a:lnSpc>
              <a:buFont typeface="Arial" panose="020B0604020202020204" pitchFamily="34" charset="0"/>
              <a:buChar char="•"/>
            </a:pPr>
            <a:r>
              <a:rPr lang="en-US" sz="1300" dirty="0">
                <a:latin typeface="+mn-lt"/>
                <a:cs typeface="+mn-cs"/>
              </a:rPr>
              <a:t>EDL Community is a relatively small one and very specialized. We get to know each other well because we work together on different missions over the years.</a:t>
            </a:r>
          </a:p>
          <a:p>
            <a:pPr indent="-228600" defTabSz="914400">
              <a:lnSpc>
                <a:spcPct val="90000"/>
              </a:lnSpc>
              <a:buFont typeface="Arial" panose="020B0604020202020204" pitchFamily="34" charset="0"/>
              <a:buChar char="•"/>
            </a:pPr>
            <a:endParaRPr lang="en-US" sz="900" dirty="0">
              <a:latin typeface="+mn-lt"/>
              <a:cs typeface="+mn-cs"/>
            </a:endParaRPr>
          </a:p>
          <a:p>
            <a:pPr lvl="1" indent="-228600" defTabSz="914400">
              <a:lnSpc>
                <a:spcPct val="90000"/>
              </a:lnSpc>
              <a:buFont typeface="Arial" panose="020B0604020202020204" pitchFamily="34" charset="0"/>
              <a:buChar char="•"/>
            </a:pPr>
            <a:endParaRPr lang="en-US" sz="900" dirty="0">
              <a:latin typeface="+mn-lt"/>
              <a:cs typeface="+mn-cs"/>
            </a:endParaRPr>
          </a:p>
          <a:p>
            <a:pPr lvl="1" indent="-228600" defTabSz="914400">
              <a:lnSpc>
                <a:spcPct val="90000"/>
              </a:lnSpc>
              <a:buFont typeface="Arial" panose="020B0604020202020204" pitchFamily="34" charset="0"/>
              <a:buChar char="•"/>
            </a:pPr>
            <a:endParaRPr lang="en-US" sz="900" dirty="0">
              <a:latin typeface="+mn-lt"/>
              <a:cs typeface="+mn-cs"/>
            </a:endParaRPr>
          </a:p>
          <a:p>
            <a:pPr indent="-228600" defTabSz="914400">
              <a:lnSpc>
                <a:spcPct val="90000"/>
              </a:lnSpc>
              <a:buFont typeface="Arial" panose="020B0604020202020204" pitchFamily="34" charset="0"/>
              <a:buChar char="•"/>
            </a:pPr>
            <a:endParaRPr lang="en-US" sz="900" dirty="0">
              <a:latin typeface="+mn-lt"/>
              <a:cs typeface="+mn-cs"/>
            </a:endParaRPr>
          </a:p>
        </p:txBody>
      </p:sp>
      <p:pic>
        <p:nvPicPr>
          <p:cNvPr id="2" name="Picture 1">
            <a:extLst>
              <a:ext uri="{FF2B5EF4-FFF2-40B4-BE49-F238E27FC236}">
                <a16:creationId xmlns:a16="http://schemas.microsoft.com/office/drawing/2014/main" id="{50FBF7FF-E8C6-49EB-AB02-94A875AE1C2C}"/>
              </a:ext>
            </a:extLst>
          </p:cNvPr>
          <p:cNvPicPr>
            <a:picLocks noChangeAspect="1"/>
          </p:cNvPicPr>
          <p:nvPr/>
        </p:nvPicPr>
        <p:blipFill rotWithShape="1">
          <a:blip r:embed="rId2"/>
          <a:srcRect t="16296" r="-3" b="-3"/>
          <a:stretch/>
        </p:blipFill>
        <p:spPr>
          <a:xfrm>
            <a:off x="3678237" y="-4"/>
            <a:ext cx="5465763"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4" name="Picture 3">
            <a:extLst>
              <a:ext uri="{FF2B5EF4-FFF2-40B4-BE49-F238E27FC236}">
                <a16:creationId xmlns:a16="http://schemas.microsoft.com/office/drawing/2014/main" id="{12AE2769-45F0-481F-895C-2E0FF5DAD8E8}"/>
              </a:ext>
            </a:extLst>
          </p:cNvPr>
          <p:cNvPicPr>
            <a:picLocks noChangeAspect="1"/>
          </p:cNvPicPr>
          <p:nvPr/>
        </p:nvPicPr>
        <p:blipFill rotWithShape="1">
          <a:blip r:embed="rId3"/>
          <a:srcRect t="4612" r="2" b="2206"/>
          <a:stretch/>
        </p:blipFill>
        <p:spPr>
          <a:xfrm>
            <a:off x="3900949" y="3701847"/>
            <a:ext cx="5248382" cy="2816949"/>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6" name="TextBox 5">
            <a:extLst>
              <a:ext uri="{FF2B5EF4-FFF2-40B4-BE49-F238E27FC236}">
                <a16:creationId xmlns:a16="http://schemas.microsoft.com/office/drawing/2014/main" id="{3899F1FA-42A3-4085-A8DE-4C0BE0C980A6}"/>
              </a:ext>
            </a:extLst>
          </p:cNvPr>
          <p:cNvSpPr txBox="1"/>
          <p:nvPr/>
        </p:nvSpPr>
        <p:spPr>
          <a:xfrm>
            <a:off x="8039732" y="6518796"/>
            <a:ext cx="1109599" cy="261610"/>
          </a:xfrm>
          <a:prstGeom prst="rect">
            <a:avLst/>
          </a:prstGeom>
          <a:noFill/>
        </p:spPr>
        <p:txBody>
          <a:bodyPr wrap="none" rtlCol="0">
            <a:spAutoFit/>
          </a:bodyPr>
          <a:lstStyle/>
          <a:p>
            <a:r>
              <a:rPr lang="en-US" sz="1050" dirty="0"/>
              <a:t>Images: NASA</a:t>
            </a:r>
          </a:p>
        </p:txBody>
      </p:sp>
    </p:spTree>
    <p:extLst>
      <p:ext uri="{BB962C8B-B14F-4D97-AF65-F5344CB8AC3E}">
        <p14:creationId xmlns:p14="http://schemas.microsoft.com/office/powerpoint/2010/main" val="2593615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p:txBody>
          <a:bodyPr/>
          <a:lstStyle/>
          <a:p>
            <a:r>
              <a:rPr lang="en-US" dirty="0"/>
              <a:t>About This EDL Stuff….</a:t>
            </a:r>
          </a:p>
        </p:txBody>
      </p:sp>
      <p:sp>
        <p:nvSpPr>
          <p:cNvPr id="5" name="Content Placeholder 4">
            <a:extLst>
              <a:ext uri="{FF2B5EF4-FFF2-40B4-BE49-F238E27FC236}">
                <a16:creationId xmlns:a16="http://schemas.microsoft.com/office/drawing/2014/main" id="{6B16AF5D-21F3-44FA-8D3F-623C609567EF}"/>
              </a:ext>
            </a:extLst>
          </p:cNvPr>
          <p:cNvSpPr>
            <a:spLocks noGrp="1"/>
          </p:cNvSpPr>
          <p:nvPr>
            <p:ph idx="1"/>
          </p:nvPr>
        </p:nvSpPr>
        <p:spPr/>
        <p:txBody>
          <a:bodyPr/>
          <a:lstStyle/>
          <a:p>
            <a:r>
              <a:rPr lang="en-US" dirty="0"/>
              <a:t>Entry, Descent, and Landing at Mars happens in about 7 minutes (“Seven Minutes of Terror”, </a:t>
            </a:r>
            <a:r>
              <a:rPr lang="en-US" dirty="0">
                <a:hlinkClick r:id="rId2"/>
              </a:rPr>
              <a:t>https://www.youtube.com/watch?v=Ki_Af_o9Q9s</a:t>
            </a:r>
            <a:r>
              <a:rPr lang="en-US" dirty="0"/>
              <a:t>)</a:t>
            </a:r>
          </a:p>
          <a:p>
            <a:r>
              <a:rPr lang="en-US" dirty="0"/>
              <a:t>The one-way light speed from Earth to Mars ~12 minutes</a:t>
            </a:r>
          </a:p>
          <a:p>
            <a:r>
              <a:rPr lang="en-US" dirty="0"/>
              <a:t>If the spacecraft encounters a problem during EDL, there is no time to communicate it back to Earth and for us to fix it</a:t>
            </a:r>
          </a:p>
          <a:p>
            <a:r>
              <a:rPr lang="en-US" dirty="0"/>
              <a:t>Therefore, the entire EDL sequence must be automated and the spacecraft has to have enough “smarts” built in to handle the most-likely-to-occur problems</a:t>
            </a:r>
          </a:p>
          <a:p>
            <a:r>
              <a:rPr lang="en-US" dirty="0"/>
              <a:t>Every aspect of EDL has to happen perfectly, no points for partial credit (gotta stick that landing)</a:t>
            </a:r>
          </a:p>
          <a:p>
            <a:r>
              <a:rPr lang="en-US" dirty="0"/>
              <a:t>That means landing on Mars is very difficult, so far the world’s track record is &lt; 50% (NASA once completely missed the entire planet of Mars…true story)</a:t>
            </a:r>
          </a:p>
        </p:txBody>
      </p:sp>
    </p:spTree>
    <p:extLst>
      <p:ext uri="{BB962C8B-B14F-4D97-AF65-F5344CB8AC3E}">
        <p14:creationId xmlns:p14="http://schemas.microsoft.com/office/powerpoint/2010/main" val="1702496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p:txBody>
          <a:bodyPr/>
          <a:lstStyle/>
          <a:p>
            <a:r>
              <a:rPr lang="en-US" dirty="0"/>
              <a:t>Entry Heating at Mars (Mars Science Laboratory)</a:t>
            </a:r>
          </a:p>
        </p:txBody>
      </p:sp>
      <p:sp>
        <p:nvSpPr>
          <p:cNvPr id="7" name="Rectangle 6">
            <a:extLst>
              <a:ext uri="{FF2B5EF4-FFF2-40B4-BE49-F238E27FC236}">
                <a16:creationId xmlns:a16="http://schemas.microsoft.com/office/drawing/2014/main" id="{99149B10-009B-4EBE-8929-C9718333235A}"/>
              </a:ext>
            </a:extLst>
          </p:cNvPr>
          <p:cNvSpPr/>
          <p:nvPr/>
        </p:nvSpPr>
        <p:spPr bwMode="auto">
          <a:xfrm>
            <a:off x="70497" y="1178044"/>
            <a:ext cx="5670816" cy="2745151"/>
          </a:xfrm>
          <a:prstGeom prst="rect">
            <a:avLst/>
          </a:prstGeom>
          <a:solidFill>
            <a:srgbClr val="009900">
              <a:alpha val="27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cs typeface="Arial" charset="0"/>
            </a:endParaRPr>
          </a:p>
        </p:txBody>
      </p:sp>
      <p:sp>
        <p:nvSpPr>
          <p:cNvPr id="9" name="Freeform 184">
            <a:extLst>
              <a:ext uri="{FF2B5EF4-FFF2-40B4-BE49-F238E27FC236}">
                <a16:creationId xmlns:a16="http://schemas.microsoft.com/office/drawing/2014/main" id="{85AFBB99-0841-46A4-AE1A-D9D7C281ABC9}"/>
              </a:ext>
            </a:extLst>
          </p:cNvPr>
          <p:cNvSpPr>
            <a:spLocks/>
          </p:cNvSpPr>
          <p:nvPr/>
        </p:nvSpPr>
        <p:spPr bwMode="auto">
          <a:xfrm>
            <a:off x="360529" y="1421687"/>
            <a:ext cx="7660122" cy="4806100"/>
          </a:xfrm>
          <a:custGeom>
            <a:avLst/>
            <a:gdLst>
              <a:gd name="T0" fmla="*/ 0 w 4711"/>
              <a:gd name="T1" fmla="*/ 0 h 2966"/>
              <a:gd name="T2" fmla="*/ 2147483647 w 4711"/>
              <a:gd name="T3" fmla="*/ 2147483647 h 2966"/>
              <a:gd name="T4" fmla="*/ 2147483647 w 4711"/>
              <a:gd name="T5" fmla="*/ 2147483647 h 2966"/>
              <a:gd name="T6" fmla="*/ 2147483647 w 4711"/>
              <a:gd name="T7" fmla="*/ 2147483647 h 2966"/>
              <a:gd name="T8" fmla="*/ 2147483647 w 4711"/>
              <a:gd name="T9" fmla="*/ 2147483647 h 2966"/>
              <a:gd name="T10" fmla="*/ 2147483647 w 4711"/>
              <a:gd name="T11" fmla="*/ 2147483647 h 2966"/>
              <a:gd name="T12" fmla="*/ 2147483647 w 4711"/>
              <a:gd name="T13" fmla="*/ 2147483647 h 2966"/>
              <a:gd name="T14" fmla="*/ 2147483647 w 4711"/>
              <a:gd name="T15" fmla="*/ 2147483647 h 2966"/>
              <a:gd name="T16" fmla="*/ 2147483647 w 4711"/>
              <a:gd name="T17" fmla="*/ 2147483647 h 2966"/>
              <a:gd name="T18" fmla="*/ 2147483647 w 4711"/>
              <a:gd name="T19" fmla="*/ 2147483647 h 2966"/>
              <a:gd name="T20" fmla="*/ 2147483647 w 4711"/>
              <a:gd name="T21" fmla="*/ 2147483647 h 2966"/>
              <a:gd name="T22" fmla="*/ 2147483647 w 4711"/>
              <a:gd name="T23" fmla="*/ 2147483647 h 29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11"/>
              <a:gd name="T37" fmla="*/ 0 h 2966"/>
              <a:gd name="T38" fmla="*/ 4711 w 4711"/>
              <a:gd name="T39" fmla="*/ 2966 h 29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11" h="2966">
                <a:moveTo>
                  <a:pt x="0" y="0"/>
                </a:moveTo>
                <a:cubicBezTo>
                  <a:pt x="84" y="177"/>
                  <a:pt x="169" y="355"/>
                  <a:pt x="301" y="507"/>
                </a:cubicBezTo>
                <a:cubicBezTo>
                  <a:pt x="433" y="659"/>
                  <a:pt x="585" y="814"/>
                  <a:pt x="791" y="911"/>
                </a:cubicBezTo>
                <a:cubicBezTo>
                  <a:pt x="997" y="1008"/>
                  <a:pt x="1281" y="1050"/>
                  <a:pt x="1539" y="1092"/>
                </a:cubicBezTo>
                <a:cubicBezTo>
                  <a:pt x="1797" y="1134"/>
                  <a:pt x="2075" y="1142"/>
                  <a:pt x="2339" y="1161"/>
                </a:cubicBezTo>
                <a:cubicBezTo>
                  <a:pt x="2603" y="1180"/>
                  <a:pt x="2938" y="1188"/>
                  <a:pt x="3121" y="1204"/>
                </a:cubicBezTo>
                <a:cubicBezTo>
                  <a:pt x="3304" y="1220"/>
                  <a:pt x="3333" y="1225"/>
                  <a:pt x="3439" y="1255"/>
                </a:cubicBezTo>
                <a:cubicBezTo>
                  <a:pt x="3545" y="1285"/>
                  <a:pt x="3641" y="1320"/>
                  <a:pt x="3757" y="1384"/>
                </a:cubicBezTo>
                <a:cubicBezTo>
                  <a:pt x="3873" y="1448"/>
                  <a:pt x="4018" y="1527"/>
                  <a:pt x="4135" y="1642"/>
                </a:cubicBezTo>
                <a:cubicBezTo>
                  <a:pt x="4252" y="1757"/>
                  <a:pt x="4377" y="1932"/>
                  <a:pt x="4462" y="2072"/>
                </a:cubicBezTo>
                <a:cubicBezTo>
                  <a:pt x="4547" y="2212"/>
                  <a:pt x="4602" y="2336"/>
                  <a:pt x="4643" y="2485"/>
                </a:cubicBezTo>
                <a:cubicBezTo>
                  <a:pt x="4684" y="2634"/>
                  <a:pt x="4697" y="2800"/>
                  <a:pt x="4711" y="2966"/>
                </a:cubicBezTo>
              </a:path>
            </a:pathLst>
          </a:custGeom>
          <a:noFill/>
          <a:ln w="9525">
            <a:solidFill>
              <a:schemeClr val="tx1"/>
            </a:solidFill>
            <a:round/>
            <a:headEnd/>
            <a:tailEnd/>
          </a:ln>
        </p:spPr>
        <p:txBody>
          <a:bodyPr>
            <a:prstTxWarp prst="textNoShape">
              <a:avLst/>
            </a:prstTxWarp>
          </a:bodyPr>
          <a:lstStyle/>
          <a:p>
            <a:endParaRPr lang="en-US" dirty="0"/>
          </a:p>
        </p:txBody>
      </p:sp>
      <p:pic>
        <p:nvPicPr>
          <p:cNvPr id="10" name="Picture 3">
            <a:extLst>
              <a:ext uri="{FF2B5EF4-FFF2-40B4-BE49-F238E27FC236}">
                <a16:creationId xmlns:a16="http://schemas.microsoft.com/office/drawing/2014/main" id="{0C06EFB0-F0CD-4DBB-8D2A-26593E423160}"/>
              </a:ext>
            </a:extLst>
          </p:cNvPr>
          <p:cNvPicPr>
            <a:picLocks noChangeAspect="1" noChangeArrowheads="1"/>
          </p:cNvPicPr>
          <p:nvPr/>
        </p:nvPicPr>
        <p:blipFill>
          <a:blip r:embed="rId2" cstate="print">
            <a:clrChange>
              <a:clrFrom>
                <a:srgbClr val="FFFFFF"/>
              </a:clrFrom>
              <a:clrTo>
                <a:srgbClr val="FFFFFF">
                  <a:alpha val="0"/>
                </a:srgbClr>
              </a:clrTo>
            </a:clrChange>
          </a:blip>
          <a:srcRect r="47427" b="-14644"/>
          <a:stretch>
            <a:fillRect/>
          </a:stretch>
        </p:blipFill>
        <p:spPr bwMode="auto">
          <a:xfrm>
            <a:off x="7672685" y="6095953"/>
            <a:ext cx="1395115" cy="457247"/>
          </a:xfrm>
          <a:prstGeom prst="rect">
            <a:avLst/>
          </a:prstGeom>
          <a:noFill/>
          <a:ln w="9525">
            <a:noFill/>
            <a:miter lim="800000"/>
            <a:headEnd/>
            <a:tailEnd/>
          </a:ln>
        </p:spPr>
      </p:pic>
      <p:sp>
        <p:nvSpPr>
          <p:cNvPr id="11" name="Rectangle 15">
            <a:extLst>
              <a:ext uri="{FF2B5EF4-FFF2-40B4-BE49-F238E27FC236}">
                <a16:creationId xmlns:a16="http://schemas.microsoft.com/office/drawing/2014/main" id="{9E9926E1-18E9-41BD-A860-44213FACFFC7}"/>
              </a:ext>
            </a:extLst>
          </p:cNvPr>
          <p:cNvSpPr>
            <a:spLocks noChangeArrowheads="1"/>
          </p:cNvSpPr>
          <p:nvPr/>
        </p:nvSpPr>
        <p:spPr bwMode="auto">
          <a:xfrm>
            <a:off x="7264558" y="3923195"/>
            <a:ext cx="572355" cy="290369"/>
          </a:xfrm>
          <a:prstGeom prst="rect">
            <a:avLst/>
          </a:prstGeom>
          <a:noFill/>
          <a:ln w="9525">
            <a:noFill/>
            <a:miter lim="800000"/>
            <a:headEnd/>
            <a:tailEnd/>
          </a:ln>
        </p:spPr>
        <p:txBody>
          <a:bodyPr wrap="none" lIns="0" tIns="0" rIns="0" bIns="0">
            <a:prstTxWarp prst="textNoShape">
              <a:avLst/>
            </a:prstTxWarp>
            <a:spAutoFit/>
          </a:bodyPr>
          <a:lstStyle/>
          <a:p>
            <a:pPr algn="ctr">
              <a:defRPr/>
            </a:pPr>
            <a:r>
              <a:rPr lang="en-US" sz="900" dirty="0">
                <a:solidFill>
                  <a:srgbClr val="000000"/>
                </a:solidFill>
                <a:effectLst>
                  <a:outerShdw blurRad="38100" dist="38100" dir="2700000" algn="tl">
                    <a:srgbClr val="000000">
                      <a:alpha val="43137"/>
                    </a:srgbClr>
                  </a:outerShdw>
                </a:effectLst>
              </a:rPr>
              <a:t>Backshell </a:t>
            </a:r>
          </a:p>
          <a:p>
            <a:pPr algn="ctr">
              <a:defRPr/>
            </a:pPr>
            <a:r>
              <a:rPr lang="en-US" sz="900" dirty="0">
                <a:solidFill>
                  <a:srgbClr val="000000"/>
                </a:solidFill>
                <a:effectLst>
                  <a:outerShdw blurRad="38100" dist="38100" dir="2700000" algn="tl">
                    <a:srgbClr val="000000">
                      <a:alpha val="43137"/>
                    </a:srgbClr>
                  </a:outerShdw>
                </a:effectLst>
              </a:rPr>
              <a:t>Separation</a:t>
            </a:r>
          </a:p>
        </p:txBody>
      </p:sp>
      <p:sp>
        <p:nvSpPr>
          <p:cNvPr id="12" name="Rectangle 62">
            <a:extLst>
              <a:ext uri="{FF2B5EF4-FFF2-40B4-BE49-F238E27FC236}">
                <a16:creationId xmlns:a16="http://schemas.microsoft.com/office/drawing/2014/main" id="{DFB95582-FB74-4D9A-AA7A-6CE7A4248402}"/>
              </a:ext>
            </a:extLst>
          </p:cNvPr>
          <p:cNvSpPr>
            <a:spLocks noChangeArrowheads="1"/>
          </p:cNvSpPr>
          <p:nvPr/>
        </p:nvSpPr>
        <p:spPr bwMode="auto">
          <a:xfrm>
            <a:off x="5716599" y="3836419"/>
            <a:ext cx="904060" cy="437222"/>
          </a:xfrm>
          <a:prstGeom prst="rect">
            <a:avLst/>
          </a:prstGeom>
          <a:noFill/>
          <a:ln w="9525">
            <a:noFill/>
            <a:miter lim="800000"/>
            <a:headEnd/>
            <a:tailEnd/>
          </a:ln>
        </p:spPr>
        <p:txBody>
          <a:bodyPr lIns="0" tIns="0" rIns="0" bIns="0">
            <a:prstTxWarp prst="textNoShape">
              <a:avLst/>
            </a:prstTxWarp>
            <a:spAutoFit/>
          </a:bodyPr>
          <a:lstStyle/>
          <a:p>
            <a:pPr algn="ctr">
              <a:defRPr/>
            </a:pPr>
            <a:r>
              <a:rPr lang="en-US" sz="900" dirty="0">
                <a:effectLst>
                  <a:outerShdw blurRad="38100" dist="38100" dir="2700000" algn="tl">
                    <a:srgbClr val="000000">
                      <a:alpha val="43137"/>
                    </a:srgbClr>
                  </a:outerShdw>
                </a:effectLst>
              </a:rPr>
              <a:t>Radar </a:t>
            </a:r>
          </a:p>
          <a:p>
            <a:pPr algn="ctr">
              <a:defRPr/>
            </a:pPr>
            <a:r>
              <a:rPr lang="en-US" sz="900" dirty="0">
                <a:effectLst>
                  <a:outerShdw blurRad="38100" dist="38100" dir="2700000" algn="tl">
                    <a:srgbClr val="000000">
                      <a:alpha val="43137"/>
                    </a:srgbClr>
                  </a:outerShdw>
                </a:effectLst>
              </a:rPr>
              <a:t>Data</a:t>
            </a:r>
          </a:p>
          <a:p>
            <a:pPr algn="ctr">
              <a:defRPr/>
            </a:pPr>
            <a:r>
              <a:rPr lang="en-US" sz="900" dirty="0">
                <a:effectLst>
                  <a:outerShdw blurRad="38100" dist="38100" dir="2700000" algn="tl">
                    <a:srgbClr val="000000">
                      <a:alpha val="43137"/>
                    </a:srgbClr>
                  </a:outerShdw>
                </a:effectLst>
              </a:rPr>
              <a:t> Collection</a:t>
            </a:r>
          </a:p>
        </p:txBody>
      </p:sp>
      <p:sp>
        <p:nvSpPr>
          <p:cNvPr id="13" name="Rectangle 75">
            <a:extLst>
              <a:ext uri="{FF2B5EF4-FFF2-40B4-BE49-F238E27FC236}">
                <a16:creationId xmlns:a16="http://schemas.microsoft.com/office/drawing/2014/main" id="{EB86290C-C6CB-41A3-9CD0-7CC20EF315DF}"/>
              </a:ext>
            </a:extLst>
          </p:cNvPr>
          <p:cNvSpPr>
            <a:spLocks noChangeArrowheads="1"/>
          </p:cNvSpPr>
          <p:nvPr/>
        </p:nvSpPr>
        <p:spPr bwMode="auto">
          <a:xfrm>
            <a:off x="6740983" y="4784288"/>
            <a:ext cx="731703" cy="290369"/>
          </a:xfrm>
          <a:prstGeom prst="rect">
            <a:avLst/>
          </a:prstGeom>
          <a:noFill/>
          <a:ln w="9525">
            <a:noFill/>
            <a:miter lim="800000"/>
            <a:headEnd/>
            <a:tailEnd/>
          </a:ln>
        </p:spPr>
        <p:txBody>
          <a:bodyPr lIns="0" tIns="0" rIns="0" bIns="0">
            <a:prstTxWarp prst="textNoShape">
              <a:avLst/>
            </a:prstTxWarp>
            <a:spAutoFit/>
          </a:bodyPr>
          <a:lstStyle/>
          <a:p>
            <a:pPr algn="ctr">
              <a:defRPr/>
            </a:pPr>
            <a:r>
              <a:rPr lang="en-US" sz="900" dirty="0">
                <a:solidFill>
                  <a:srgbClr val="000000"/>
                </a:solidFill>
                <a:effectLst>
                  <a:outerShdw blurRad="38100" dist="38100" dir="2700000" algn="tl">
                    <a:srgbClr val="000000">
                      <a:alpha val="43137"/>
                    </a:srgbClr>
                  </a:outerShdw>
                </a:effectLst>
              </a:rPr>
              <a:t>Powered Descent</a:t>
            </a:r>
          </a:p>
        </p:txBody>
      </p:sp>
      <p:sp>
        <p:nvSpPr>
          <p:cNvPr id="14" name="Rectangle 89">
            <a:extLst>
              <a:ext uri="{FF2B5EF4-FFF2-40B4-BE49-F238E27FC236}">
                <a16:creationId xmlns:a16="http://schemas.microsoft.com/office/drawing/2014/main" id="{B3EFFBE2-A1A7-4481-9D70-CC13730547A5}"/>
              </a:ext>
            </a:extLst>
          </p:cNvPr>
          <p:cNvSpPr>
            <a:spLocks noChangeArrowheads="1"/>
          </p:cNvSpPr>
          <p:nvPr/>
        </p:nvSpPr>
        <p:spPr bwMode="auto">
          <a:xfrm>
            <a:off x="7438540" y="5571955"/>
            <a:ext cx="321950" cy="290369"/>
          </a:xfrm>
          <a:prstGeom prst="rect">
            <a:avLst/>
          </a:prstGeom>
          <a:noFill/>
          <a:ln w="9525">
            <a:noFill/>
            <a:miter lim="800000"/>
            <a:headEnd/>
            <a:tailEnd/>
          </a:ln>
        </p:spPr>
        <p:txBody>
          <a:bodyPr wrap="none" lIns="0" tIns="0" rIns="0" bIns="0">
            <a:prstTxWarp prst="textNoShape">
              <a:avLst/>
            </a:prstTxWarp>
            <a:spAutoFit/>
          </a:bodyPr>
          <a:lstStyle/>
          <a:p>
            <a:pPr algn="ctr">
              <a:defRPr/>
            </a:pPr>
            <a:r>
              <a:rPr lang="en-US" sz="900" dirty="0">
                <a:solidFill>
                  <a:srgbClr val="000000"/>
                </a:solidFill>
                <a:effectLst>
                  <a:outerShdw blurRad="38100" dist="38100" dir="2700000" algn="tl">
                    <a:srgbClr val="000000">
                      <a:alpha val="43137"/>
                    </a:srgbClr>
                  </a:outerShdw>
                </a:effectLst>
              </a:rPr>
              <a:t>Sky </a:t>
            </a:r>
            <a:br>
              <a:rPr lang="en-US" sz="900" dirty="0">
                <a:solidFill>
                  <a:srgbClr val="000000"/>
                </a:solidFill>
                <a:effectLst>
                  <a:outerShdw blurRad="38100" dist="38100" dir="2700000" algn="tl">
                    <a:srgbClr val="000000">
                      <a:alpha val="43137"/>
                    </a:srgbClr>
                  </a:outerShdw>
                </a:effectLst>
              </a:rPr>
            </a:br>
            <a:r>
              <a:rPr lang="en-US" sz="900" dirty="0">
                <a:solidFill>
                  <a:srgbClr val="000000"/>
                </a:solidFill>
                <a:effectLst>
                  <a:outerShdw blurRad="38100" dist="38100" dir="2700000" algn="tl">
                    <a:srgbClr val="000000">
                      <a:alpha val="43137"/>
                    </a:srgbClr>
                  </a:outerShdw>
                </a:effectLst>
              </a:rPr>
              <a:t>Crane</a:t>
            </a:r>
          </a:p>
        </p:txBody>
      </p:sp>
      <p:sp>
        <p:nvSpPr>
          <p:cNvPr id="15" name="Rectangle 138">
            <a:extLst>
              <a:ext uri="{FF2B5EF4-FFF2-40B4-BE49-F238E27FC236}">
                <a16:creationId xmlns:a16="http://schemas.microsoft.com/office/drawing/2014/main" id="{A3790D3C-1CD3-491B-8BA9-23A0CE3D50FF}"/>
              </a:ext>
            </a:extLst>
          </p:cNvPr>
          <p:cNvSpPr>
            <a:spLocks noChangeArrowheads="1"/>
          </p:cNvSpPr>
          <p:nvPr/>
        </p:nvSpPr>
        <p:spPr bwMode="auto">
          <a:xfrm>
            <a:off x="8526340" y="5924068"/>
            <a:ext cx="445526" cy="145185"/>
          </a:xfrm>
          <a:prstGeom prst="rect">
            <a:avLst/>
          </a:prstGeom>
          <a:noFill/>
          <a:ln w="9525">
            <a:noFill/>
            <a:miter lim="800000"/>
            <a:headEnd/>
            <a:tailEnd/>
          </a:ln>
        </p:spPr>
        <p:txBody>
          <a:bodyPr wrap="none" lIns="0" tIns="0" rIns="0" bIns="0">
            <a:prstTxWarp prst="textNoShape">
              <a:avLst/>
            </a:prstTxWarp>
            <a:spAutoFit/>
          </a:bodyPr>
          <a:lstStyle/>
          <a:p>
            <a:pPr>
              <a:defRPr/>
            </a:pPr>
            <a:r>
              <a:rPr lang="en-US" sz="900" dirty="0">
                <a:solidFill>
                  <a:srgbClr val="000000"/>
                </a:solidFill>
                <a:effectLst>
                  <a:outerShdw blurRad="38100" dist="38100" dir="2700000" algn="tl">
                    <a:srgbClr val="000000">
                      <a:alpha val="43137"/>
                    </a:srgbClr>
                  </a:outerShdw>
                </a:effectLst>
              </a:rPr>
              <a:t>Flyaway</a:t>
            </a:r>
          </a:p>
        </p:txBody>
      </p:sp>
      <p:sp>
        <p:nvSpPr>
          <p:cNvPr id="16" name="Rectangle 154">
            <a:extLst>
              <a:ext uri="{FF2B5EF4-FFF2-40B4-BE49-F238E27FC236}">
                <a16:creationId xmlns:a16="http://schemas.microsoft.com/office/drawing/2014/main" id="{F6CF080A-AE74-4E6C-B03C-49E195131054}"/>
              </a:ext>
            </a:extLst>
          </p:cNvPr>
          <p:cNvSpPr>
            <a:spLocks noChangeArrowheads="1"/>
          </p:cNvSpPr>
          <p:nvPr/>
        </p:nvSpPr>
        <p:spPr bwMode="auto">
          <a:xfrm>
            <a:off x="4615791" y="3487642"/>
            <a:ext cx="1326822" cy="290369"/>
          </a:xfrm>
          <a:prstGeom prst="rect">
            <a:avLst/>
          </a:prstGeom>
          <a:noFill/>
          <a:ln w="9525">
            <a:noFill/>
            <a:miter lim="800000"/>
            <a:headEnd/>
            <a:tailEnd/>
          </a:ln>
        </p:spPr>
        <p:txBody>
          <a:bodyPr lIns="0" tIns="0" rIns="0" bIns="0">
            <a:prstTxWarp prst="textNoShape">
              <a:avLst/>
            </a:prstTxWarp>
            <a:spAutoFit/>
          </a:bodyPr>
          <a:lstStyle/>
          <a:p>
            <a:pPr algn="ctr" rtl="1">
              <a:defRPr/>
            </a:pPr>
            <a:r>
              <a:rPr lang="en-US" sz="900" dirty="0">
                <a:effectLst>
                  <a:outerShdw blurRad="38100" dist="38100" dir="2700000" algn="tl">
                    <a:srgbClr val="000000">
                      <a:alpha val="43137"/>
                    </a:srgbClr>
                  </a:outerShdw>
                </a:effectLst>
              </a:rPr>
              <a:t>Heatshield </a:t>
            </a:r>
            <a:br>
              <a:rPr lang="en-US" sz="900" dirty="0">
                <a:effectLst>
                  <a:outerShdw blurRad="38100" dist="38100" dir="2700000" algn="tl">
                    <a:srgbClr val="000000">
                      <a:alpha val="43137"/>
                    </a:srgbClr>
                  </a:outerShdw>
                </a:effectLst>
              </a:rPr>
            </a:br>
            <a:r>
              <a:rPr lang="en-US" sz="900" dirty="0">
                <a:effectLst>
                  <a:outerShdw blurRad="38100" dist="38100" dir="2700000" algn="tl">
                    <a:srgbClr val="000000">
                      <a:alpha val="43137"/>
                    </a:srgbClr>
                  </a:outerShdw>
                </a:effectLst>
              </a:rPr>
              <a:t>Separation</a:t>
            </a:r>
          </a:p>
        </p:txBody>
      </p:sp>
      <p:sp>
        <p:nvSpPr>
          <p:cNvPr id="17" name="Rectangle 159">
            <a:extLst>
              <a:ext uri="{FF2B5EF4-FFF2-40B4-BE49-F238E27FC236}">
                <a16:creationId xmlns:a16="http://schemas.microsoft.com/office/drawing/2014/main" id="{F086AD02-E395-4F0C-A193-A1DBC45D4CFC}"/>
              </a:ext>
            </a:extLst>
          </p:cNvPr>
          <p:cNvSpPr>
            <a:spLocks noChangeArrowheads="1"/>
          </p:cNvSpPr>
          <p:nvPr/>
        </p:nvSpPr>
        <p:spPr bwMode="auto">
          <a:xfrm>
            <a:off x="877875" y="1967380"/>
            <a:ext cx="702435" cy="290369"/>
          </a:xfrm>
          <a:prstGeom prst="rect">
            <a:avLst/>
          </a:prstGeom>
          <a:noFill/>
          <a:ln w="9525">
            <a:noFill/>
            <a:miter lim="800000"/>
            <a:headEnd/>
            <a:tailEnd/>
          </a:ln>
        </p:spPr>
        <p:txBody>
          <a:bodyPr lIns="0" tIns="0" rIns="0" bIns="0">
            <a:prstTxWarp prst="textNoShape">
              <a:avLst/>
            </a:prstTxWarp>
            <a:spAutoFit/>
          </a:bodyPr>
          <a:lstStyle/>
          <a:p>
            <a:pPr algn="ctr" rtl="1">
              <a:defRPr/>
            </a:pPr>
            <a:r>
              <a:rPr lang="en-US" sz="900" dirty="0">
                <a:solidFill>
                  <a:srgbClr val="000000"/>
                </a:solidFill>
                <a:effectLst>
                  <a:outerShdw blurRad="38100" dist="38100" dir="2700000" algn="tl">
                    <a:srgbClr val="000000">
                      <a:alpha val="43137"/>
                    </a:srgbClr>
                  </a:outerShdw>
                </a:effectLst>
              </a:rPr>
              <a:t>Peak </a:t>
            </a:r>
            <a:br>
              <a:rPr lang="en-US" sz="900" dirty="0">
                <a:solidFill>
                  <a:srgbClr val="000000"/>
                </a:solidFill>
                <a:effectLst>
                  <a:outerShdw blurRad="38100" dist="38100" dir="2700000" algn="tl">
                    <a:srgbClr val="000000">
                      <a:alpha val="43137"/>
                    </a:srgbClr>
                  </a:outerShdw>
                </a:effectLst>
              </a:rPr>
            </a:br>
            <a:r>
              <a:rPr lang="en-US" sz="900" dirty="0">
                <a:solidFill>
                  <a:srgbClr val="000000"/>
                </a:solidFill>
                <a:effectLst>
                  <a:outerShdw blurRad="38100" dist="38100" dir="2700000" algn="tl">
                    <a:srgbClr val="000000">
                      <a:alpha val="43137"/>
                    </a:srgbClr>
                  </a:outerShdw>
                </a:effectLst>
              </a:rPr>
              <a:t>Heating</a:t>
            </a:r>
            <a:endParaRPr lang="en-US" sz="900" dirty="0">
              <a:effectLst>
                <a:outerShdw blurRad="38100" dist="38100" dir="2700000" algn="tl">
                  <a:srgbClr val="000000">
                    <a:alpha val="43137"/>
                  </a:srgbClr>
                </a:outerShdw>
              </a:effectLst>
            </a:endParaRPr>
          </a:p>
        </p:txBody>
      </p:sp>
      <p:sp>
        <p:nvSpPr>
          <p:cNvPr id="18" name="Rectangle 161">
            <a:extLst>
              <a:ext uri="{FF2B5EF4-FFF2-40B4-BE49-F238E27FC236}">
                <a16:creationId xmlns:a16="http://schemas.microsoft.com/office/drawing/2014/main" id="{C10C33A9-FF71-437B-B9D1-5FECBBE822E8}"/>
              </a:ext>
            </a:extLst>
          </p:cNvPr>
          <p:cNvSpPr>
            <a:spLocks noChangeArrowheads="1"/>
          </p:cNvSpPr>
          <p:nvPr/>
        </p:nvSpPr>
        <p:spPr bwMode="auto">
          <a:xfrm>
            <a:off x="1856456" y="2469683"/>
            <a:ext cx="1695926" cy="437222"/>
          </a:xfrm>
          <a:prstGeom prst="rect">
            <a:avLst/>
          </a:prstGeom>
          <a:noFill/>
          <a:ln w="9525">
            <a:noFill/>
            <a:miter lim="800000"/>
            <a:headEnd/>
            <a:tailEnd/>
          </a:ln>
        </p:spPr>
        <p:txBody>
          <a:bodyPr lIns="0" tIns="0" rIns="0" bIns="0">
            <a:prstTxWarp prst="textNoShape">
              <a:avLst/>
            </a:prstTxWarp>
            <a:spAutoFit/>
          </a:bodyPr>
          <a:lstStyle/>
          <a:p>
            <a:pPr algn="ctr" rtl="1">
              <a:defRPr/>
            </a:pPr>
            <a:r>
              <a:rPr lang="en-US" sz="900" dirty="0">
                <a:solidFill>
                  <a:srgbClr val="000000"/>
                </a:solidFill>
                <a:effectLst>
                  <a:outerShdw blurRad="38100" dist="38100" dir="2700000" algn="tl">
                    <a:srgbClr val="000000">
                      <a:alpha val="43137"/>
                    </a:srgbClr>
                  </a:outerShdw>
                </a:effectLst>
              </a:rPr>
              <a:t>Hypersonic </a:t>
            </a:r>
            <a:br>
              <a:rPr lang="en-US" sz="900" dirty="0">
                <a:solidFill>
                  <a:srgbClr val="000000"/>
                </a:solidFill>
                <a:effectLst>
                  <a:outerShdw blurRad="38100" dist="38100" dir="2700000" algn="tl">
                    <a:srgbClr val="000000">
                      <a:alpha val="43137"/>
                    </a:srgbClr>
                  </a:outerShdw>
                </a:effectLst>
              </a:rPr>
            </a:br>
            <a:r>
              <a:rPr lang="en-US" sz="900" dirty="0">
                <a:solidFill>
                  <a:srgbClr val="000000"/>
                </a:solidFill>
                <a:effectLst>
                  <a:outerShdw blurRad="38100" dist="38100" dir="2700000" algn="tl">
                    <a:srgbClr val="000000">
                      <a:alpha val="43137"/>
                    </a:srgbClr>
                  </a:outerShdw>
                </a:effectLst>
              </a:rPr>
              <a:t>Aero-</a:t>
            </a:r>
            <a:br>
              <a:rPr lang="en-US" sz="900" dirty="0">
                <a:solidFill>
                  <a:srgbClr val="000000"/>
                </a:solidFill>
                <a:effectLst>
                  <a:outerShdw blurRad="38100" dist="38100" dir="2700000" algn="tl">
                    <a:srgbClr val="000000">
                      <a:alpha val="43137"/>
                    </a:srgbClr>
                  </a:outerShdw>
                </a:effectLst>
              </a:rPr>
            </a:br>
            <a:r>
              <a:rPr lang="en-US" sz="900" dirty="0">
                <a:solidFill>
                  <a:srgbClr val="000000"/>
                </a:solidFill>
                <a:effectLst>
                  <a:outerShdw blurRad="38100" dist="38100" dir="2700000" algn="tl">
                    <a:srgbClr val="000000">
                      <a:alpha val="43137"/>
                    </a:srgbClr>
                  </a:outerShdw>
                </a:effectLst>
              </a:rPr>
              <a:t>maneuvering</a:t>
            </a:r>
            <a:endParaRPr lang="en-US" sz="900" dirty="0">
              <a:effectLst>
                <a:outerShdw blurRad="38100" dist="38100" dir="2700000" algn="tl">
                  <a:srgbClr val="000000">
                    <a:alpha val="43137"/>
                  </a:srgbClr>
                </a:outerShdw>
              </a:effectLst>
            </a:endParaRPr>
          </a:p>
        </p:txBody>
      </p:sp>
      <p:sp>
        <p:nvSpPr>
          <p:cNvPr id="19" name="Rectangle 168">
            <a:extLst>
              <a:ext uri="{FF2B5EF4-FFF2-40B4-BE49-F238E27FC236}">
                <a16:creationId xmlns:a16="http://schemas.microsoft.com/office/drawing/2014/main" id="{71A3CFD6-9C8F-4121-8976-D0CA03C756CF}"/>
              </a:ext>
            </a:extLst>
          </p:cNvPr>
          <p:cNvSpPr>
            <a:spLocks noChangeArrowheads="1"/>
          </p:cNvSpPr>
          <p:nvPr/>
        </p:nvSpPr>
        <p:spPr bwMode="auto">
          <a:xfrm>
            <a:off x="442105" y="1178044"/>
            <a:ext cx="1823575" cy="430887"/>
          </a:xfrm>
          <a:prstGeom prst="rect">
            <a:avLst/>
          </a:prstGeom>
          <a:noFill/>
          <a:ln w="9525">
            <a:noFill/>
            <a:miter lim="800000"/>
            <a:headEnd/>
            <a:tailEnd/>
          </a:ln>
        </p:spPr>
        <p:txBody>
          <a:bodyPr wrap="square" lIns="0" tIns="0" rIns="0" bIns="0">
            <a:prstTxWarp prst="textNoShape">
              <a:avLst/>
            </a:prstTxWarp>
            <a:spAutoFit/>
          </a:bodyPr>
          <a:lstStyle/>
          <a:p>
            <a:pPr algn="ctr" rtl="1">
              <a:defRPr/>
            </a:pPr>
            <a:r>
              <a:rPr lang="en-US" sz="1400" dirty="0">
                <a:effectLst>
                  <a:outerShdw blurRad="38100" dist="38100" dir="2700000" algn="tl">
                    <a:srgbClr val="000000">
                      <a:alpha val="43137"/>
                    </a:srgbClr>
                  </a:outerShdw>
                </a:effectLst>
              </a:rPr>
              <a:t>Entry Interface:  13,000 mph (5.9 km/s)</a:t>
            </a:r>
          </a:p>
        </p:txBody>
      </p:sp>
      <p:pic>
        <p:nvPicPr>
          <p:cNvPr id="20" name="Picture 31" descr="pics_Aeroshell_FS_Baseline_Prep_9-20070306">
            <a:extLst>
              <a:ext uri="{FF2B5EF4-FFF2-40B4-BE49-F238E27FC236}">
                <a16:creationId xmlns:a16="http://schemas.microsoft.com/office/drawing/2014/main" id="{B62C51F5-A83A-48A4-8F2E-F1E90B055820}"/>
              </a:ext>
            </a:extLst>
          </p:cNvPr>
          <p:cNvPicPr>
            <a:picLocks noChangeAspect="1" noChangeArrowheads="1"/>
          </p:cNvPicPr>
          <p:nvPr/>
        </p:nvPicPr>
        <p:blipFill>
          <a:blip r:embed="rId3" cstate="print">
            <a:clrChange>
              <a:clrFrom>
                <a:srgbClr val="FFFFFF"/>
              </a:clrFrom>
              <a:clrTo>
                <a:srgbClr val="FFFFFF">
                  <a:alpha val="0"/>
                </a:srgbClr>
              </a:clrTo>
            </a:clrChange>
          </a:blip>
          <a:srcRect l="19141" t="1151" r="16974" b="9590"/>
          <a:stretch>
            <a:fillRect/>
          </a:stretch>
        </p:blipFill>
        <p:spPr bwMode="auto">
          <a:xfrm rot="18571258">
            <a:off x="74460" y="1220940"/>
            <a:ext cx="435552" cy="279673"/>
          </a:xfrm>
          <a:prstGeom prst="rect">
            <a:avLst/>
          </a:prstGeom>
          <a:noFill/>
          <a:ln w="9525">
            <a:noFill/>
            <a:miter lim="800000"/>
            <a:headEnd/>
            <a:tailEnd/>
          </a:ln>
        </p:spPr>
      </p:pic>
      <p:grpSp>
        <p:nvGrpSpPr>
          <p:cNvPr id="21" name="Group 32">
            <a:extLst>
              <a:ext uri="{FF2B5EF4-FFF2-40B4-BE49-F238E27FC236}">
                <a16:creationId xmlns:a16="http://schemas.microsoft.com/office/drawing/2014/main" id="{78AF80EA-505B-4601-9CFD-EC8A6A01B12D}"/>
              </a:ext>
            </a:extLst>
          </p:cNvPr>
          <p:cNvGrpSpPr>
            <a:grpSpLocks/>
          </p:cNvGrpSpPr>
          <p:nvPr/>
        </p:nvGrpSpPr>
        <p:grpSpPr bwMode="auto">
          <a:xfrm>
            <a:off x="643454" y="1952360"/>
            <a:ext cx="326827" cy="560712"/>
            <a:chOff x="905" y="1161"/>
            <a:chExt cx="288" cy="482"/>
          </a:xfrm>
        </p:grpSpPr>
        <p:pic>
          <p:nvPicPr>
            <p:cNvPr id="22" name="Picture 33" descr="pics_Aeroshell_FS_Baseline_Prep_9-20070306">
              <a:extLst>
                <a:ext uri="{FF2B5EF4-FFF2-40B4-BE49-F238E27FC236}">
                  <a16:creationId xmlns:a16="http://schemas.microsoft.com/office/drawing/2014/main" id="{7124ECB4-92C7-44B4-86F1-683EF5FE13F1}"/>
                </a:ext>
              </a:extLst>
            </p:cNvPr>
            <p:cNvPicPr>
              <a:picLocks noChangeAspect="1" noChangeArrowheads="1"/>
            </p:cNvPicPr>
            <p:nvPr/>
          </p:nvPicPr>
          <p:blipFill>
            <a:blip r:embed="rId4" cstate="print">
              <a:clrChange>
                <a:clrFrom>
                  <a:srgbClr val="FFFFFF"/>
                </a:clrFrom>
                <a:clrTo>
                  <a:srgbClr val="FFFFFF">
                    <a:alpha val="0"/>
                  </a:srgbClr>
                </a:clrTo>
              </a:clrChange>
            </a:blip>
            <a:srcRect l="19141" t="1151" r="16974" b="9590"/>
            <a:stretch>
              <a:fillRect/>
            </a:stretch>
          </p:blipFill>
          <p:spPr bwMode="auto">
            <a:xfrm rot="-3338750">
              <a:off x="845" y="1258"/>
              <a:ext cx="354" cy="233"/>
            </a:xfrm>
            <a:prstGeom prst="rect">
              <a:avLst/>
            </a:prstGeom>
            <a:noFill/>
            <a:ln w="9525">
              <a:noFill/>
              <a:miter lim="800000"/>
              <a:headEnd/>
              <a:tailEnd/>
            </a:ln>
          </p:spPr>
        </p:pic>
        <p:sp>
          <p:nvSpPr>
            <p:cNvPr id="23" name="AutoShape 34">
              <a:extLst>
                <a:ext uri="{FF2B5EF4-FFF2-40B4-BE49-F238E27FC236}">
                  <a16:creationId xmlns:a16="http://schemas.microsoft.com/office/drawing/2014/main" id="{9814BADE-35F0-421C-BF16-AD38B2AA2CD9}"/>
                </a:ext>
              </a:extLst>
            </p:cNvPr>
            <p:cNvSpPr>
              <a:spLocks noChangeArrowheads="1"/>
            </p:cNvSpPr>
            <p:nvPr/>
          </p:nvSpPr>
          <p:spPr bwMode="auto">
            <a:xfrm rot="-8622385">
              <a:off x="940" y="1161"/>
              <a:ext cx="253" cy="482"/>
            </a:xfrm>
            <a:prstGeom prst="moon">
              <a:avLst>
                <a:gd name="adj" fmla="val 12088"/>
              </a:avLst>
            </a:prstGeom>
            <a:gradFill rotWithShape="1">
              <a:gsLst>
                <a:gs pos="0">
                  <a:srgbClr val="FF6600"/>
                </a:gs>
                <a:gs pos="100000">
                  <a:srgbClr val="FFE0CB"/>
                </a:gs>
              </a:gsLst>
              <a:lin ang="0" scaled="1"/>
            </a:gradFill>
            <a:ln w="9525">
              <a:noFill/>
              <a:miter lim="800000"/>
              <a:headEnd/>
              <a:tailEnd/>
            </a:ln>
          </p:spPr>
          <p:txBody>
            <a:bodyPr wrap="none" anchor="ctr">
              <a:prstTxWarp prst="textNoShape">
                <a:avLst/>
              </a:prstTxWarp>
            </a:bodyPr>
            <a:lstStyle/>
            <a:p>
              <a:endParaRPr lang="en-US" dirty="0"/>
            </a:p>
          </p:txBody>
        </p:sp>
      </p:grpSp>
      <p:grpSp>
        <p:nvGrpSpPr>
          <p:cNvPr id="24" name="Group 35">
            <a:extLst>
              <a:ext uri="{FF2B5EF4-FFF2-40B4-BE49-F238E27FC236}">
                <a16:creationId xmlns:a16="http://schemas.microsoft.com/office/drawing/2014/main" id="{DBA50688-C819-4D02-B543-B5D6701E8610}"/>
              </a:ext>
            </a:extLst>
          </p:cNvPr>
          <p:cNvGrpSpPr>
            <a:grpSpLocks/>
          </p:cNvGrpSpPr>
          <p:nvPr/>
        </p:nvGrpSpPr>
        <p:grpSpPr bwMode="auto">
          <a:xfrm>
            <a:off x="1419060" y="2669937"/>
            <a:ext cx="352844" cy="612445"/>
            <a:chOff x="1734" y="1073"/>
            <a:chExt cx="295" cy="516"/>
          </a:xfrm>
        </p:grpSpPr>
        <p:pic>
          <p:nvPicPr>
            <p:cNvPr id="25" name="Picture 36" descr="pics_Aeroshell_FS_Baseline_Prep_9-20070306">
              <a:extLst>
                <a:ext uri="{FF2B5EF4-FFF2-40B4-BE49-F238E27FC236}">
                  <a16:creationId xmlns:a16="http://schemas.microsoft.com/office/drawing/2014/main" id="{113AC294-5326-46E7-AC8E-4C0049BB9397}"/>
                </a:ext>
              </a:extLst>
            </p:cNvPr>
            <p:cNvPicPr>
              <a:picLocks noChangeAspect="1" noChangeArrowheads="1"/>
            </p:cNvPicPr>
            <p:nvPr/>
          </p:nvPicPr>
          <p:blipFill>
            <a:blip r:embed="rId5" cstate="print">
              <a:clrChange>
                <a:clrFrom>
                  <a:srgbClr val="FFFFFF"/>
                </a:clrFrom>
                <a:clrTo>
                  <a:srgbClr val="FFFFFF">
                    <a:alpha val="0"/>
                  </a:srgbClr>
                </a:clrTo>
              </a:clrChange>
            </a:blip>
            <a:srcRect l="19141" t="1151" r="16974" b="9590"/>
            <a:stretch>
              <a:fillRect/>
            </a:stretch>
          </p:blipFill>
          <p:spPr bwMode="auto">
            <a:xfrm rot="-3338750">
              <a:off x="1674" y="1194"/>
              <a:ext cx="354" cy="233"/>
            </a:xfrm>
            <a:prstGeom prst="rect">
              <a:avLst/>
            </a:prstGeom>
            <a:noFill/>
            <a:ln w="9525">
              <a:noFill/>
              <a:miter lim="800000"/>
              <a:headEnd/>
              <a:tailEnd/>
            </a:ln>
          </p:spPr>
        </p:pic>
        <p:sp>
          <p:nvSpPr>
            <p:cNvPr id="26" name="AutoShape 37">
              <a:extLst>
                <a:ext uri="{FF2B5EF4-FFF2-40B4-BE49-F238E27FC236}">
                  <a16:creationId xmlns:a16="http://schemas.microsoft.com/office/drawing/2014/main" id="{CF86B463-B738-4039-896E-08BA01C9EFA1}"/>
                </a:ext>
              </a:extLst>
            </p:cNvPr>
            <p:cNvSpPr>
              <a:spLocks noChangeArrowheads="1"/>
            </p:cNvSpPr>
            <p:nvPr/>
          </p:nvSpPr>
          <p:spPr bwMode="auto">
            <a:xfrm rot="-8622385">
              <a:off x="1758" y="1073"/>
              <a:ext cx="271" cy="516"/>
            </a:xfrm>
            <a:prstGeom prst="moon">
              <a:avLst>
                <a:gd name="adj" fmla="val 12088"/>
              </a:avLst>
            </a:prstGeom>
            <a:gradFill rotWithShape="1">
              <a:gsLst>
                <a:gs pos="0">
                  <a:srgbClr val="FFFF00">
                    <a:alpha val="70000"/>
                  </a:srgbClr>
                </a:gs>
                <a:gs pos="100000">
                  <a:srgbClr val="FFFFCB"/>
                </a:gs>
              </a:gsLst>
              <a:lin ang="0" scaled="1"/>
            </a:gradFill>
            <a:ln w="9525">
              <a:noFill/>
              <a:miter lim="800000"/>
              <a:headEnd/>
              <a:tailEnd/>
            </a:ln>
          </p:spPr>
          <p:txBody>
            <a:bodyPr wrap="none" anchor="ctr">
              <a:prstTxWarp prst="textNoShape">
                <a:avLst/>
              </a:prstTxWarp>
            </a:bodyPr>
            <a:lstStyle/>
            <a:p>
              <a:endParaRPr lang="en-US" dirty="0"/>
            </a:p>
          </p:txBody>
        </p:sp>
      </p:grpSp>
      <p:sp>
        <p:nvSpPr>
          <p:cNvPr id="27" name="Rectangle 160">
            <a:extLst>
              <a:ext uri="{FF2B5EF4-FFF2-40B4-BE49-F238E27FC236}">
                <a16:creationId xmlns:a16="http://schemas.microsoft.com/office/drawing/2014/main" id="{B3710C3A-33B0-4FE3-9E24-DF01C6854A8D}"/>
              </a:ext>
            </a:extLst>
          </p:cNvPr>
          <p:cNvSpPr>
            <a:spLocks noChangeArrowheads="1"/>
          </p:cNvSpPr>
          <p:nvPr/>
        </p:nvSpPr>
        <p:spPr bwMode="auto">
          <a:xfrm>
            <a:off x="946167" y="2401264"/>
            <a:ext cx="1695926" cy="290369"/>
          </a:xfrm>
          <a:prstGeom prst="rect">
            <a:avLst/>
          </a:prstGeom>
          <a:noFill/>
          <a:ln w="9525">
            <a:noFill/>
            <a:miter lim="800000"/>
            <a:headEnd/>
            <a:tailEnd/>
          </a:ln>
        </p:spPr>
        <p:txBody>
          <a:bodyPr lIns="0" tIns="0" rIns="0" bIns="0">
            <a:prstTxWarp prst="textNoShape">
              <a:avLst/>
            </a:prstTxWarp>
            <a:spAutoFit/>
          </a:bodyPr>
          <a:lstStyle/>
          <a:p>
            <a:pPr algn="ctr" rtl="1">
              <a:defRPr/>
            </a:pPr>
            <a:r>
              <a:rPr lang="en-US" sz="900" dirty="0">
                <a:solidFill>
                  <a:srgbClr val="000000"/>
                </a:solidFill>
                <a:effectLst>
                  <a:outerShdw blurRad="38100" dist="38100" dir="2700000" algn="tl">
                    <a:srgbClr val="000000">
                      <a:alpha val="43137"/>
                    </a:srgbClr>
                  </a:outerShdw>
                </a:effectLst>
              </a:rPr>
              <a:t>Peak </a:t>
            </a:r>
            <a:br>
              <a:rPr lang="en-US" sz="900" dirty="0">
                <a:solidFill>
                  <a:srgbClr val="000000"/>
                </a:solidFill>
                <a:effectLst>
                  <a:outerShdw blurRad="38100" dist="38100" dir="2700000" algn="tl">
                    <a:srgbClr val="000000">
                      <a:alpha val="43137"/>
                    </a:srgbClr>
                  </a:outerShdw>
                </a:effectLst>
              </a:rPr>
            </a:br>
            <a:r>
              <a:rPr lang="en-US" sz="900" dirty="0">
                <a:solidFill>
                  <a:srgbClr val="000000"/>
                </a:solidFill>
                <a:effectLst>
                  <a:outerShdw blurRad="38100" dist="38100" dir="2700000" algn="tl">
                    <a:srgbClr val="000000">
                      <a:alpha val="43137"/>
                    </a:srgbClr>
                  </a:outerShdw>
                </a:effectLst>
              </a:rPr>
              <a:t>Deceleration</a:t>
            </a:r>
            <a:endParaRPr lang="en-US" sz="900" dirty="0">
              <a:effectLst>
                <a:outerShdw blurRad="38100" dist="38100" dir="2700000" algn="tl">
                  <a:srgbClr val="000000">
                    <a:alpha val="43137"/>
                  </a:srgbClr>
                </a:outerShdw>
              </a:effectLst>
            </a:endParaRPr>
          </a:p>
        </p:txBody>
      </p:sp>
      <p:pic>
        <p:nvPicPr>
          <p:cNvPr id="28" name="Picture 31" descr="pics_Aeroshell_FS_Baseline_Prep_9-20070306">
            <a:extLst>
              <a:ext uri="{FF2B5EF4-FFF2-40B4-BE49-F238E27FC236}">
                <a16:creationId xmlns:a16="http://schemas.microsoft.com/office/drawing/2014/main" id="{17766BDA-A407-459A-A6B3-035175730A7B}"/>
              </a:ext>
            </a:extLst>
          </p:cNvPr>
          <p:cNvPicPr>
            <a:picLocks noChangeAspect="1" noChangeArrowheads="1"/>
          </p:cNvPicPr>
          <p:nvPr/>
        </p:nvPicPr>
        <p:blipFill>
          <a:blip r:embed="rId3" cstate="print">
            <a:clrChange>
              <a:clrFrom>
                <a:srgbClr val="FFFFFF"/>
              </a:clrFrom>
              <a:clrTo>
                <a:srgbClr val="FFFFFF">
                  <a:alpha val="0"/>
                </a:srgbClr>
              </a:clrTo>
            </a:clrChange>
          </a:blip>
          <a:srcRect l="19141" t="1151" r="16974" b="9590"/>
          <a:stretch>
            <a:fillRect/>
          </a:stretch>
        </p:blipFill>
        <p:spPr bwMode="auto">
          <a:xfrm rot="17526202">
            <a:off x="2377245" y="3054197"/>
            <a:ext cx="435553" cy="279673"/>
          </a:xfrm>
          <a:prstGeom prst="rect">
            <a:avLst/>
          </a:prstGeom>
          <a:noFill/>
          <a:ln w="9525">
            <a:noFill/>
            <a:miter lim="800000"/>
            <a:headEnd/>
            <a:tailEnd/>
          </a:ln>
        </p:spPr>
      </p:pic>
      <p:pic>
        <p:nvPicPr>
          <p:cNvPr id="29" name="Picture 2">
            <a:extLst>
              <a:ext uri="{FF2B5EF4-FFF2-40B4-BE49-F238E27FC236}">
                <a16:creationId xmlns:a16="http://schemas.microsoft.com/office/drawing/2014/main" id="{950164A4-17DC-41F1-B0AB-B758ED0AF9D5}"/>
              </a:ext>
            </a:extLst>
          </p:cNvPr>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942629" y="2504728"/>
            <a:ext cx="1100807" cy="760966"/>
          </a:xfrm>
          <a:prstGeom prst="rect">
            <a:avLst/>
          </a:prstGeom>
          <a:noFill/>
          <a:ln w="9525">
            <a:miter lim="800000"/>
            <a:headEnd/>
            <a:tailEnd/>
          </a:ln>
          <a:effectLst/>
        </p:spPr>
      </p:pic>
      <p:pic>
        <p:nvPicPr>
          <p:cNvPr id="30" name="Picture 43" descr="pics_Aeroshell_FS_Baseline_Prep_9-20070306">
            <a:extLst>
              <a:ext uri="{FF2B5EF4-FFF2-40B4-BE49-F238E27FC236}">
                <a16:creationId xmlns:a16="http://schemas.microsoft.com/office/drawing/2014/main" id="{F067984D-0428-4ECA-AB00-0872FE302458}"/>
              </a:ext>
            </a:extLst>
          </p:cNvPr>
          <p:cNvPicPr>
            <a:picLocks noChangeAspect="1" noChangeArrowheads="1"/>
          </p:cNvPicPr>
          <p:nvPr/>
        </p:nvPicPr>
        <p:blipFill>
          <a:blip r:embed="rId7" cstate="print">
            <a:clrChange>
              <a:clrFrom>
                <a:srgbClr val="FFFFFF"/>
              </a:clrFrom>
              <a:clrTo>
                <a:srgbClr val="FFFFFF">
                  <a:alpha val="0"/>
                </a:srgbClr>
              </a:clrTo>
            </a:clrChange>
          </a:blip>
          <a:srcRect l="19141" t="1151" r="16974" b="9590"/>
          <a:stretch>
            <a:fillRect/>
          </a:stretch>
        </p:blipFill>
        <p:spPr bwMode="auto">
          <a:xfrm rot="18261250">
            <a:off x="3847654" y="3135849"/>
            <a:ext cx="432215" cy="278047"/>
          </a:xfrm>
          <a:prstGeom prst="rect">
            <a:avLst/>
          </a:prstGeom>
          <a:noFill/>
          <a:ln w="9525">
            <a:noFill/>
            <a:miter lim="800000"/>
            <a:headEnd/>
            <a:tailEnd/>
          </a:ln>
        </p:spPr>
      </p:pic>
      <p:sp>
        <p:nvSpPr>
          <p:cNvPr id="31" name="Rectangle 166">
            <a:extLst>
              <a:ext uri="{FF2B5EF4-FFF2-40B4-BE49-F238E27FC236}">
                <a16:creationId xmlns:a16="http://schemas.microsoft.com/office/drawing/2014/main" id="{997B2E91-1DD3-4B11-8F7E-DD1F95846E09}"/>
              </a:ext>
            </a:extLst>
          </p:cNvPr>
          <p:cNvSpPr>
            <a:spLocks noChangeArrowheads="1"/>
          </p:cNvSpPr>
          <p:nvPr/>
        </p:nvSpPr>
        <p:spPr bwMode="auto">
          <a:xfrm>
            <a:off x="3334497" y="2825135"/>
            <a:ext cx="1196742" cy="290369"/>
          </a:xfrm>
          <a:prstGeom prst="rect">
            <a:avLst/>
          </a:prstGeom>
          <a:noFill/>
          <a:ln w="9525">
            <a:noFill/>
            <a:miter lim="800000"/>
            <a:headEnd/>
            <a:tailEnd/>
          </a:ln>
        </p:spPr>
        <p:txBody>
          <a:bodyPr lIns="0" tIns="0" rIns="0" bIns="0">
            <a:prstTxWarp prst="textNoShape">
              <a:avLst/>
            </a:prstTxWarp>
            <a:spAutoFit/>
          </a:bodyPr>
          <a:lstStyle/>
          <a:p>
            <a:pPr algn="ctr" rtl="1">
              <a:defRPr/>
            </a:pPr>
            <a:r>
              <a:rPr lang="en-US" sz="900" dirty="0">
                <a:effectLst>
                  <a:outerShdw blurRad="38100" dist="38100" dir="2700000" algn="tl">
                    <a:srgbClr val="000000">
                      <a:alpha val="43137"/>
                    </a:srgbClr>
                  </a:outerShdw>
                </a:effectLst>
              </a:rPr>
              <a:t>Parachute </a:t>
            </a:r>
            <a:br>
              <a:rPr lang="en-US" sz="900" dirty="0">
                <a:effectLst>
                  <a:outerShdw blurRad="38100" dist="38100" dir="2700000" algn="tl">
                    <a:srgbClr val="000000">
                      <a:alpha val="43137"/>
                    </a:srgbClr>
                  </a:outerShdw>
                </a:effectLst>
              </a:rPr>
            </a:br>
            <a:r>
              <a:rPr lang="en-US" sz="900" dirty="0">
                <a:effectLst>
                  <a:outerShdw blurRad="38100" dist="38100" dir="2700000" algn="tl">
                    <a:srgbClr val="000000">
                      <a:alpha val="43137"/>
                    </a:srgbClr>
                  </a:outerShdw>
                </a:effectLst>
              </a:rPr>
              <a:t>Deploy</a:t>
            </a:r>
          </a:p>
        </p:txBody>
      </p:sp>
      <p:grpSp>
        <p:nvGrpSpPr>
          <p:cNvPr id="32" name="Group 145">
            <a:extLst>
              <a:ext uri="{FF2B5EF4-FFF2-40B4-BE49-F238E27FC236}">
                <a16:creationId xmlns:a16="http://schemas.microsoft.com/office/drawing/2014/main" id="{54CB3F99-024A-4F91-8825-048A9FD7E096}"/>
              </a:ext>
            </a:extLst>
          </p:cNvPr>
          <p:cNvGrpSpPr>
            <a:grpSpLocks/>
          </p:cNvGrpSpPr>
          <p:nvPr/>
        </p:nvGrpSpPr>
        <p:grpSpPr bwMode="auto">
          <a:xfrm>
            <a:off x="4285712" y="2663262"/>
            <a:ext cx="1091051" cy="909488"/>
            <a:chOff x="4729163" y="2863850"/>
            <a:chExt cx="1433512" cy="1165225"/>
          </a:xfrm>
        </p:grpSpPr>
        <p:pic>
          <p:nvPicPr>
            <p:cNvPr id="33" name="Picture 4" descr="HS">
              <a:extLst>
                <a:ext uri="{FF2B5EF4-FFF2-40B4-BE49-F238E27FC236}">
                  <a16:creationId xmlns:a16="http://schemas.microsoft.com/office/drawing/2014/main" id="{D93CF6E2-729B-4E06-9872-03DA903FF74E}"/>
                </a:ext>
              </a:extLst>
            </p:cNvPr>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rot="-3600000">
              <a:off x="5903119" y="3769519"/>
              <a:ext cx="427037" cy="92075"/>
            </a:xfrm>
            <a:prstGeom prst="rect">
              <a:avLst/>
            </a:prstGeom>
            <a:noFill/>
            <a:ln w="9525">
              <a:noFill/>
              <a:miter lim="800000"/>
              <a:headEnd/>
              <a:tailEnd/>
            </a:ln>
          </p:spPr>
        </p:pic>
        <p:pic>
          <p:nvPicPr>
            <p:cNvPr id="34" name="Picture 45" descr="pics_Aeroshell_FS_Baseline_Prep_9-20070306">
              <a:extLst>
                <a:ext uri="{FF2B5EF4-FFF2-40B4-BE49-F238E27FC236}">
                  <a16:creationId xmlns:a16="http://schemas.microsoft.com/office/drawing/2014/main" id="{849E3398-AE6E-4871-8232-E076FBE7D608}"/>
                </a:ext>
              </a:extLst>
            </p:cNvPr>
            <p:cNvPicPr>
              <a:picLocks noChangeAspect="1" noChangeArrowheads="1"/>
            </p:cNvPicPr>
            <p:nvPr/>
          </p:nvPicPr>
          <p:blipFill>
            <a:blip r:embed="rId9" cstate="print"/>
            <a:srcRect l="19141" t="1151" r="16974" b="9590"/>
            <a:stretch>
              <a:fillRect/>
            </a:stretch>
          </p:blipFill>
          <p:spPr bwMode="auto">
            <a:xfrm rot="-3338750">
              <a:off x="5622131" y="3544095"/>
              <a:ext cx="479425" cy="315912"/>
            </a:xfrm>
            <a:prstGeom prst="rect">
              <a:avLst/>
            </a:prstGeom>
            <a:noFill/>
            <a:ln w="9525">
              <a:noFill/>
              <a:miter lim="800000"/>
              <a:headEnd/>
              <a:tailEnd/>
            </a:ln>
          </p:spPr>
        </p:pic>
      </p:grpSp>
      <p:grpSp>
        <p:nvGrpSpPr>
          <p:cNvPr id="35" name="Group 146">
            <a:extLst>
              <a:ext uri="{FF2B5EF4-FFF2-40B4-BE49-F238E27FC236}">
                <a16:creationId xmlns:a16="http://schemas.microsoft.com/office/drawing/2014/main" id="{867C9530-DC90-4A48-866C-C55EBD47E6B2}"/>
              </a:ext>
            </a:extLst>
          </p:cNvPr>
          <p:cNvGrpSpPr>
            <a:grpSpLocks/>
          </p:cNvGrpSpPr>
          <p:nvPr/>
        </p:nvGrpSpPr>
        <p:grpSpPr bwMode="auto">
          <a:xfrm>
            <a:off x="5781639" y="2484703"/>
            <a:ext cx="837393" cy="1346709"/>
            <a:chOff x="6242050" y="2601913"/>
            <a:chExt cx="1193800" cy="1870075"/>
          </a:xfrm>
        </p:grpSpPr>
        <p:pic>
          <p:nvPicPr>
            <p:cNvPr id="36" name="Picture 3" descr="HS">
              <a:extLst>
                <a:ext uri="{FF2B5EF4-FFF2-40B4-BE49-F238E27FC236}">
                  <a16:creationId xmlns:a16="http://schemas.microsoft.com/office/drawing/2014/main" id="{66EC9A26-5048-4986-A02A-BE8F091C8D61}"/>
                </a:ext>
              </a:extLst>
            </p:cNvPr>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rot="-4287178">
              <a:off x="7182644" y="4218782"/>
              <a:ext cx="415925" cy="90487"/>
            </a:xfrm>
            <a:prstGeom prst="rect">
              <a:avLst/>
            </a:prstGeom>
            <a:noFill/>
            <a:ln w="9525">
              <a:noFill/>
              <a:miter lim="800000"/>
              <a:headEnd/>
              <a:tailEnd/>
            </a:ln>
          </p:spPr>
        </p:pic>
        <p:grpSp>
          <p:nvGrpSpPr>
            <p:cNvPr id="37" name="Group 50">
              <a:extLst>
                <a:ext uri="{FF2B5EF4-FFF2-40B4-BE49-F238E27FC236}">
                  <a16:creationId xmlns:a16="http://schemas.microsoft.com/office/drawing/2014/main" id="{285B7811-8488-4DC2-9EF6-4BDE7114822E}"/>
                </a:ext>
              </a:extLst>
            </p:cNvPr>
            <p:cNvGrpSpPr>
              <a:grpSpLocks/>
            </p:cNvGrpSpPr>
            <p:nvPr/>
          </p:nvGrpSpPr>
          <p:grpSpPr bwMode="auto">
            <a:xfrm>
              <a:off x="6242050" y="2601913"/>
              <a:ext cx="877888" cy="1589088"/>
              <a:chOff x="4424" y="915"/>
              <a:chExt cx="553" cy="1001"/>
            </a:xfrm>
          </p:grpSpPr>
          <p:pic>
            <p:nvPicPr>
              <p:cNvPr id="44" name="Picture 52" descr="pics_Aeroshell_FS_Baseline_Prep_9-20070306">
                <a:extLst>
                  <a:ext uri="{FF2B5EF4-FFF2-40B4-BE49-F238E27FC236}">
                    <a16:creationId xmlns:a16="http://schemas.microsoft.com/office/drawing/2014/main" id="{6D2EF32F-9C15-4C3E-BD8D-E3BC429423BF}"/>
                  </a:ext>
                </a:extLst>
              </p:cNvPr>
              <p:cNvPicPr>
                <a:picLocks noChangeAspect="1" noChangeArrowheads="1"/>
              </p:cNvPicPr>
              <p:nvPr/>
            </p:nvPicPr>
            <p:blipFill>
              <a:blip r:embed="rId11" cstate="print"/>
              <a:srcRect l="19141" t="1151" r="16974" b="9590"/>
              <a:stretch>
                <a:fillRect/>
              </a:stretch>
            </p:blipFill>
            <p:spPr bwMode="auto">
              <a:xfrm rot="-1024475">
                <a:off x="4675" y="1717"/>
                <a:ext cx="302" cy="199"/>
              </a:xfrm>
              <a:prstGeom prst="rect">
                <a:avLst/>
              </a:prstGeom>
              <a:noFill/>
              <a:ln w="9525">
                <a:noFill/>
                <a:miter lim="800000"/>
                <a:headEnd/>
                <a:tailEnd/>
              </a:ln>
            </p:spPr>
          </p:pic>
        </p:grpSp>
        <p:grpSp>
          <p:nvGrpSpPr>
            <p:cNvPr id="38" name="Group 53">
              <a:extLst>
                <a:ext uri="{FF2B5EF4-FFF2-40B4-BE49-F238E27FC236}">
                  <a16:creationId xmlns:a16="http://schemas.microsoft.com/office/drawing/2014/main" id="{585B77A0-E9EE-4DD1-856A-8B362F93B134}"/>
                </a:ext>
              </a:extLst>
            </p:cNvPr>
            <p:cNvGrpSpPr>
              <a:grpSpLocks/>
            </p:cNvGrpSpPr>
            <p:nvPr/>
          </p:nvGrpSpPr>
          <p:grpSpPr bwMode="auto">
            <a:xfrm>
              <a:off x="6823001" y="4114830"/>
              <a:ext cx="287336" cy="292102"/>
              <a:chOff x="4340" y="2622"/>
              <a:chExt cx="119" cy="184"/>
            </a:xfrm>
          </p:grpSpPr>
          <p:sp>
            <p:nvSpPr>
              <p:cNvPr id="39" name="Arc 54">
                <a:extLst>
                  <a:ext uri="{FF2B5EF4-FFF2-40B4-BE49-F238E27FC236}">
                    <a16:creationId xmlns:a16="http://schemas.microsoft.com/office/drawing/2014/main" id="{B8D1693C-5419-4D12-93CA-B2424DF899B3}"/>
                  </a:ext>
                </a:extLst>
              </p:cNvPr>
              <p:cNvSpPr>
                <a:spLocks noChangeAspect="1"/>
              </p:cNvSpPr>
              <p:nvPr/>
            </p:nvSpPr>
            <p:spPr bwMode="auto">
              <a:xfrm rot="3917747">
                <a:off x="4376" y="2652"/>
                <a:ext cx="35" cy="59"/>
              </a:xfrm>
              <a:custGeom>
                <a:avLst/>
                <a:gdLst>
                  <a:gd name="T0" fmla="*/ 0 w 21600"/>
                  <a:gd name="T1" fmla="*/ 0 h 34144"/>
                  <a:gd name="T2" fmla="*/ 0 w 21600"/>
                  <a:gd name="T3" fmla="*/ 0 h 34144"/>
                  <a:gd name="T4" fmla="*/ 0 w 21600"/>
                  <a:gd name="T5" fmla="*/ 0 h 34144"/>
                  <a:gd name="T6" fmla="*/ 0 60000 65536"/>
                  <a:gd name="T7" fmla="*/ 0 60000 65536"/>
                  <a:gd name="T8" fmla="*/ 0 60000 65536"/>
                  <a:gd name="T9" fmla="*/ 0 w 21600"/>
                  <a:gd name="T10" fmla="*/ 0 h 34144"/>
                  <a:gd name="T11" fmla="*/ 21600 w 21600"/>
                  <a:gd name="T12" fmla="*/ 34144 h 34144"/>
                </a:gdLst>
                <a:ahLst/>
                <a:cxnLst>
                  <a:cxn ang="T6">
                    <a:pos x="T0" y="T1"/>
                  </a:cxn>
                  <a:cxn ang="T7">
                    <a:pos x="T2" y="T3"/>
                  </a:cxn>
                  <a:cxn ang="T8">
                    <a:pos x="T4" y="T5"/>
                  </a:cxn>
                </a:cxnLst>
                <a:rect l="T9" t="T10" r="T11" b="T12"/>
                <a:pathLst>
                  <a:path w="21600" h="34144" fill="none" extrusionOk="0">
                    <a:moveTo>
                      <a:pt x="13294" y="0"/>
                    </a:moveTo>
                    <a:cubicBezTo>
                      <a:pt x="18536" y="4093"/>
                      <a:pt x="21600" y="10373"/>
                      <a:pt x="21600" y="17024"/>
                    </a:cubicBezTo>
                    <a:cubicBezTo>
                      <a:pt x="21600" y="23729"/>
                      <a:pt x="18485" y="30055"/>
                      <a:pt x="13170" y="34144"/>
                    </a:cubicBezTo>
                  </a:path>
                  <a:path w="21600" h="34144" stroke="0" extrusionOk="0">
                    <a:moveTo>
                      <a:pt x="13294" y="0"/>
                    </a:moveTo>
                    <a:cubicBezTo>
                      <a:pt x="18536" y="4093"/>
                      <a:pt x="21600" y="10373"/>
                      <a:pt x="21600" y="17024"/>
                    </a:cubicBezTo>
                    <a:cubicBezTo>
                      <a:pt x="21600" y="23729"/>
                      <a:pt x="18485" y="30055"/>
                      <a:pt x="13170" y="34144"/>
                    </a:cubicBezTo>
                    <a:lnTo>
                      <a:pt x="0" y="17024"/>
                    </a:lnTo>
                    <a:close/>
                  </a:path>
                </a:pathLst>
              </a:custGeom>
              <a:noFill/>
              <a:ln w="9525">
                <a:solidFill>
                  <a:schemeClr val="tx1"/>
                </a:solidFill>
                <a:miter lim="800000"/>
                <a:headEnd/>
                <a:tailEnd/>
              </a:ln>
            </p:spPr>
            <p:txBody>
              <a:bodyPr wrap="none" anchor="ctr">
                <a:prstTxWarp prst="textNoShape">
                  <a:avLst/>
                </a:prstTxWarp>
              </a:bodyPr>
              <a:lstStyle/>
              <a:p>
                <a:endParaRPr lang="en-US" dirty="0"/>
              </a:p>
            </p:txBody>
          </p:sp>
          <p:sp>
            <p:nvSpPr>
              <p:cNvPr id="40" name="Arc 55">
                <a:extLst>
                  <a:ext uri="{FF2B5EF4-FFF2-40B4-BE49-F238E27FC236}">
                    <a16:creationId xmlns:a16="http://schemas.microsoft.com/office/drawing/2014/main" id="{CA87D8EF-305D-4AF7-A132-13EE6D2C7C50}"/>
                  </a:ext>
                </a:extLst>
              </p:cNvPr>
              <p:cNvSpPr>
                <a:spLocks noChangeAspect="1"/>
              </p:cNvSpPr>
              <p:nvPr/>
            </p:nvSpPr>
            <p:spPr bwMode="auto">
              <a:xfrm rot="3965188">
                <a:off x="4367" y="2659"/>
                <a:ext cx="59" cy="68"/>
              </a:xfrm>
              <a:custGeom>
                <a:avLst/>
                <a:gdLst>
                  <a:gd name="T0" fmla="*/ 0 w 21600"/>
                  <a:gd name="T1" fmla="*/ 0 h 26290"/>
                  <a:gd name="T2" fmla="*/ 0 w 21600"/>
                  <a:gd name="T3" fmla="*/ 0 h 26290"/>
                  <a:gd name="T4" fmla="*/ 0 w 21600"/>
                  <a:gd name="T5" fmla="*/ 0 h 26290"/>
                  <a:gd name="T6" fmla="*/ 0 60000 65536"/>
                  <a:gd name="T7" fmla="*/ 0 60000 65536"/>
                  <a:gd name="T8" fmla="*/ 0 60000 65536"/>
                  <a:gd name="T9" fmla="*/ 0 w 21600"/>
                  <a:gd name="T10" fmla="*/ 0 h 26290"/>
                  <a:gd name="T11" fmla="*/ 21600 w 21600"/>
                  <a:gd name="T12" fmla="*/ 26290 h 26290"/>
                </a:gdLst>
                <a:ahLst/>
                <a:cxnLst>
                  <a:cxn ang="T6">
                    <a:pos x="T0" y="T1"/>
                  </a:cxn>
                  <a:cxn ang="T7">
                    <a:pos x="T2" y="T3"/>
                  </a:cxn>
                  <a:cxn ang="T8">
                    <a:pos x="T4" y="T5"/>
                  </a:cxn>
                </a:cxnLst>
                <a:rect l="T9" t="T10" r="T11" b="T12"/>
                <a:pathLst>
                  <a:path w="21600" h="26290" fill="none" extrusionOk="0">
                    <a:moveTo>
                      <a:pt x="17139" y="0"/>
                    </a:moveTo>
                    <a:cubicBezTo>
                      <a:pt x="20032" y="3771"/>
                      <a:pt x="21600" y="8391"/>
                      <a:pt x="21600" y="13145"/>
                    </a:cubicBezTo>
                    <a:cubicBezTo>
                      <a:pt x="21600" y="17898"/>
                      <a:pt x="20032" y="22518"/>
                      <a:pt x="17139" y="26289"/>
                    </a:cubicBezTo>
                  </a:path>
                  <a:path w="21600" h="26290" stroke="0" extrusionOk="0">
                    <a:moveTo>
                      <a:pt x="17139" y="0"/>
                    </a:moveTo>
                    <a:cubicBezTo>
                      <a:pt x="20032" y="3771"/>
                      <a:pt x="21600" y="8391"/>
                      <a:pt x="21600" y="13145"/>
                    </a:cubicBezTo>
                    <a:cubicBezTo>
                      <a:pt x="21600" y="17898"/>
                      <a:pt x="20032" y="22518"/>
                      <a:pt x="17139" y="26289"/>
                    </a:cubicBezTo>
                    <a:lnTo>
                      <a:pt x="0" y="13145"/>
                    </a:lnTo>
                    <a:close/>
                  </a:path>
                </a:pathLst>
              </a:custGeom>
              <a:noFill/>
              <a:ln w="9525">
                <a:solidFill>
                  <a:srgbClr val="333333"/>
                </a:solidFill>
                <a:miter lim="800000"/>
                <a:headEnd/>
                <a:tailEnd/>
              </a:ln>
            </p:spPr>
            <p:txBody>
              <a:bodyPr wrap="none" anchor="ctr">
                <a:prstTxWarp prst="textNoShape">
                  <a:avLst/>
                </a:prstTxWarp>
              </a:bodyPr>
              <a:lstStyle/>
              <a:p>
                <a:endParaRPr lang="en-US" dirty="0"/>
              </a:p>
            </p:txBody>
          </p:sp>
          <p:sp>
            <p:nvSpPr>
              <p:cNvPr id="41" name="Arc 56">
                <a:extLst>
                  <a:ext uri="{FF2B5EF4-FFF2-40B4-BE49-F238E27FC236}">
                    <a16:creationId xmlns:a16="http://schemas.microsoft.com/office/drawing/2014/main" id="{D985F1BE-BCAE-478D-9A80-DF3AE9486836}"/>
                  </a:ext>
                </a:extLst>
              </p:cNvPr>
              <p:cNvSpPr>
                <a:spLocks noChangeAspect="1"/>
              </p:cNvSpPr>
              <p:nvPr/>
            </p:nvSpPr>
            <p:spPr bwMode="auto">
              <a:xfrm rot="3985229">
                <a:off x="4356" y="2664"/>
                <a:ext cx="83" cy="85"/>
              </a:xfrm>
              <a:custGeom>
                <a:avLst/>
                <a:gdLst>
                  <a:gd name="T0" fmla="*/ 0 w 21600"/>
                  <a:gd name="T1" fmla="*/ 0 h 22977"/>
                  <a:gd name="T2" fmla="*/ 0 w 21600"/>
                  <a:gd name="T3" fmla="*/ 0 h 22977"/>
                  <a:gd name="T4" fmla="*/ 0 w 21600"/>
                  <a:gd name="T5" fmla="*/ 0 h 22977"/>
                  <a:gd name="T6" fmla="*/ 0 60000 65536"/>
                  <a:gd name="T7" fmla="*/ 0 60000 65536"/>
                  <a:gd name="T8" fmla="*/ 0 60000 65536"/>
                  <a:gd name="T9" fmla="*/ 0 w 21600"/>
                  <a:gd name="T10" fmla="*/ 0 h 22977"/>
                  <a:gd name="T11" fmla="*/ 21600 w 21600"/>
                  <a:gd name="T12" fmla="*/ 22977 h 22977"/>
                </a:gdLst>
                <a:ahLst/>
                <a:cxnLst>
                  <a:cxn ang="T6">
                    <a:pos x="T0" y="T1"/>
                  </a:cxn>
                  <a:cxn ang="T7">
                    <a:pos x="T2" y="T3"/>
                  </a:cxn>
                  <a:cxn ang="T8">
                    <a:pos x="T4" y="T5"/>
                  </a:cxn>
                </a:cxnLst>
                <a:rect l="T9" t="T10" r="T11" b="T12"/>
                <a:pathLst>
                  <a:path w="21600" h="22977" fill="none" extrusionOk="0">
                    <a:moveTo>
                      <a:pt x="18893" y="-1"/>
                    </a:moveTo>
                    <a:cubicBezTo>
                      <a:pt x="20668" y="3203"/>
                      <a:pt x="21600" y="6806"/>
                      <a:pt x="21600" y="10469"/>
                    </a:cubicBezTo>
                    <a:cubicBezTo>
                      <a:pt x="21600" y="14951"/>
                      <a:pt x="20205" y="19322"/>
                      <a:pt x="17609" y="22976"/>
                    </a:cubicBezTo>
                  </a:path>
                  <a:path w="21600" h="22977" stroke="0" extrusionOk="0">
                    <a:moveTo>
                      <a:pt x="18893" y="-1"/>
                    </a:moveTo>
                    <a:cubicBezTo>
                      <a:pt x="20668" y="3203"/>
                      <a:pt x="21600" y="6806"/>
                      <a:pt x="21600" y="10469"/>
                    </a:cubicBezTo>
                    <a:cubicBezTo>
                      <a:pt x="21600" y="14951"/>
                      <a:pt x="20205" y="19322"/>
                      <a:pt x="17609" y="22976"/>
                    </a:cubicBezTo>
                    <a:lnTo>
                      <a:pt x="0" y="10469"/>
                    </a:lnTo>
                    <a:close/>
                  </a:path>
                </a:pathLst>
              </a:custGeom>
              <a:noFill/>
              <a:ln w="9525">
                <a:solidFill>
                  <a:srgbClr val="808080"/>
                </a:solidFill>
                <a:miter lim="800000"/>
                <a:headEnd/>
                <a:tailEnd/>
              </a:ln>
            </p:spPr>
            <p:txBody>
              <a:bodyPr wrap="none" anchor="ctr">
                <a:prstTxWarp prst="textNoShape">
                  <a:avLst/>
                </a:prstTxWarp>
              </a:bodyPr>
              <a:lstStyle/>
              <a:p>
                <a:endParaRPr lang="en-US" dirty="0"/>
              </a:p>
            </p:txBody>
          </p:sp>
          <p:sp>
            <p:nvSpPr>
              <p:cNvPr id="42" name="Arc 57">
                <a:extLst>
                  <a:ext uri="{FF2B5EF4-FFF2-40B4-BE49-F238E27FC236}">
                    <a16:creationId xmlns:a16="http://schemas.microsoft.com/office/drawing/2014/main" id="{92A0C1A3-660D-4C9B-A897-257F91A85777}"/>
                  </a:ext>
                </a:extLst>
              </p:cNvPr>
              <p:cNvSpPr>
                <a:spLocks noChangeAspect="1"/>
              </p:cNvSpPr>
              <p:nvPr/>
            </p:nvSpPr>
            <p:spPr bwMode="auto">
              <a:xfrm rot="3958504">
                <a:off x="4345" y="2669"/>
                <a:ext cx="116" cy="97"/>
              </a:xfrm>
              <a:custGeom>
                <a:avLst/>
                <a:gdLst>
                  <a:gd name="T0" fmla="*/ 0 w 21600"/>
                  <a:gd name="T1" fmla="*/ 0 h 18996"/>
                  <a:gd name="T2" fmla="*/ 0 w 21600"/>
                  <a:gd name="T3" fmla="*/ 0 h 18996"/>
                  <a:gd name="T4" fmla="*/ 0 w 21600"/>
                  <a:gd name="T5" fmla="*/ 0 h 18996"/>
                  <a:gd name="T6" fmla="*/ 0 60000 65536"/>
                  <a:gd name="T7" fmla="*/ 0 60000 65536"/>
                  <a:gd name="T8" fmla="*/ 0 60000 65536"/>
                  <a:gd name="T9" fmla="*/ 0 w 21600"/>
                  <a:gd name="T10" fmla="*/ 0 h 18996"/>
                  <a:gd name="T11" fmla="*/ 21600 w 21600"/>
                  <a:gd name="T12" fmla="*/ 18996 h 18996"/>
                </a:gdLst>
                <a:ahLst/>
                <a:cxnLst>
                  <a:cxn ang="T6">
                    <a:pos x="T0" y="T1"/>
                  </a:cxn>
                  <a:cxn ang="T7">
                    <a:pos x="T2" y="T3"/>
                  </a:cxn>
                  <a:cxn ang="T8">
                    <a:pos x="T4" y="T5"/>
                  </a:cxn>
                </a:cxnLst>
                <a:rect l="T9" t="T10" r="T11" b="T12"/>
                <a:pathLst>
                  <a:path w="21600" h="18996" fill="none" extrusionOk="0">
                    <a:moveTo>
                      <a:pt x="19749" y="-1"/>
                    </a:moveTo>
                    <a:cubicBezTo>
                      <a:pt x="20969" y="2754"/>
                      <a:pt x="21600" y="5734"/>
                      <a:pt x="21600" y="8748"/>
                    </a:cubicBezTo>
                    <a:cubicBezTo>
                      <a:pt x="21600" y="12325"/>
                      <a:pt x="20711" y="15846"/>
                      <a:pt x="19014" y="18996"/>
                    </a:cubicBezTo>
                  </a:path>
                  <a:path w="21600" h="18996" stroke="0" extrusionOk="0">
                    <a:moveTo>
                      <a:pt x="19749" y="-1"/>
                    </a:moveTo>
                    <a:cubicBezTo>
                      <a:pt x="20969" y="2754"/>
                      <a:pt x="21600" y="5734"/>
                      <a:pt x="21600" y="8748"/>
                    </a:cubicBezTo>
                    <a:cubicBezTo>
                      <a:pt x="21600" y="12325"/>
                      <a:pt x="20711" y="15846"/>
                      <a:pt x="19014" y="18996"/>
                    </a:cubicBezTo>
                    <a:lnTo>
                      <a:pt x="0" y="8748"/>
                    </a:lnTo>
                    <a:close/>
                  </a:path>
                </a:pathLst>
              </a:custGeom>
              <a:noFill/>
              <a:ln w="9525">
                <a:solidFill>
                  <a:srgbClr val="969696"/>
                </a:solidFill>
                <a:miter lim="800000"/>
                <a:headEnd/>
                <a:tailEnd/>
              </a:ln>
            </p:spPr>
            <p:txBody>
              <a:bodyPr wrap="none" anchor="ctr">
                <a:prstTxWarp prst="textNoShape">
                  <a:avLst/>
                </a:prstTxWarp>
              </a:bodyPr>
              <a:lstStyle/>
              <a:p>
                <a:endParaRPr lang="en-US" dirty="0"/>
              </a:p>
            </p:txBody>
          </p:sp>
          <p:sp>
            <p:nvSpPr>
              <p:cNvPr id="43" name="Arc 58">
                <a:extLst>
                  <a:ext uri="{FF2B5EF4-FFF2-40B4-BE49-F238E27FC236}">
                    <a16:creationId xmlns:a16="http://schemas.microsoft.com/office/drawing/2014/main" id="{DAA8C260-014D-4877-B13F-5228A0DDE9CC}"/>
                  </a:ext>
                </a:extLst>
              </p:cNvPr>
              <p:cNvSpPr>
                <a:spLocks noChangeAspect="1"/>
              </p:cNvSpPr>
              <p:nvPr/>
            </p:nvSpPr>
            <p:spPr bwMode="auto">
              <a:xfrm rot="3964578">
                <a:off x="4308" y="2654"/>
                <a:ext cx="184" cy="119"/>
              </a:xfrm>
              <a:custGeom>
                <a:avLst/>
                <a:gdLst>
                  <a:gd name="T0" fmla="*/ 0 w 21600"/>
                  <a:gd name="T1" fmla="*/ 0 h 16845"/>
                  <a:gd name="T2" fmla="*/ 0 w 21600"/>
                  <a:gd name="T3" fmla="*/ 0 h 16845"/>
                  <a:gd name="T4" fmla="*/ 0 w 21600"/>
                  <a:gd name="T5" fmla="*/ 0 h 16845"/>
                  <a:gd name="T6" fmla="*/ 0 60000 65536"/>
                  <a:gd name="T7" fmla="*/ 0 60000 65536"/>
                  <a:gd name="T8" fmla="*/ 0 60000 65536"/>
                  <a:gd name="T9" fmla="*/ 0 w 21600"/>
                  <a:gd name="T10" fmla="*/ 0 h 16845"/>
                  <a:gd name="T11" fmla="*/ 21600 w 21600"/>
                  <a:gd name="T12" fmla="*/ 16845 h 16845"/>
                </a:gdLst>
                <a:ahLst/>
                <a:cxnLst>
                  <a:cxn ang="T6">
                    <a:pos x="T0" y="T1"/>
                  </a:cxn>
                  <a:cxn ang="T7">
                    <a:pos x="T2" y="T3"/>
                  </a:cxn>
                  <a:cxn ang="T8">
                    <a:pos x="T4" y="T5"/>
                  </a:cxn>
                </a:cxnLst>
                <a:rect l="T9" t="T10" r="T11" b="T12"/>
                <a:pathLst>
                  <a:path w="21600" h="16845" fill="none" extrusionOk="0">
                    <a:moveTo>
                      <a:pt x="20042" y="-1"/>
                    </a:moveTo>
                    <a:cubicBezTo>
                      <a:pt x="21071" y="2560"/>
                      <a:pt x="21600" y="5294"/>
                      <a:pt x="21600" y="8054"/>
                    </a:cubicBezTo>
                    <a:cubicBezTo>
                      <a:pt x="21600" y="11083"/>
                      <a:pt x="20962" y="14078"/>
                      <a:pt x="19730" y="16845"/>
                    </a:cubicBezTo>
                  </a:path>
                  <a:path w="21600" h="16845" stroke="0" extrusionOk="0">
                    <a:moveTo>
                      <a:pt x="20042" y="-1"/>
                    </a:moveTo>
                    <a:cubicBezTo>
                      <a:pt x="21071" y="2560"/>
                      <a:pt x="21600" y="5294"/>
                      <a:pt x="21600" y="8054"/>
                    </a:cubicBezTo>
                    <a:cubicBezTo>
                      <a:pt x="21600" y="11083"/>
                      <a:pt x="20962" y="14078"/>
                      <a:pt x="19730" y="16845"/>
                    </a:cubicBezTo>
                    <a:lnTo>
                      <a:pt x="0" y="8054"/>
                    </a:lnTo>
                    <a:close/>
                  </a:path>
                </a:pathLst>
              </a:custGeom>
              <a:noFill/>
              <a:ln w="9525">
                <a:solidFill>
                  <a:srgbClr val="C0C0C0"/>
                </a:solidFill>
                <a:miter lim="800000"/>
                <a:headEnd/>
                <a:tailEnd/>
              </a:ln>
            </p:spPr>
            <p:txBody>
              <a:bodyPr wrap="none" anchor="ctr">
                <a:prstTxWarp prst="textNoShape">
                  <a:avLst/>
                </a:prstTxWarp>
              </a:bodyPr>
              <a:lstStyle/>
              <a:p>
                <a:endParaRPr lang="en-US" dirty="0"/>
              </a:p>
            </p:txBody>
          </p:sp>
        </p:grpSp>
      </p:grpSp>
      <p:grpSp>
        <p:nvGrpSpPr>
          <p:cNvPr id="45" name="Group 28">
            <a:extLst>
              <a:ext uri="{FF2B5EF4-FFF2-40B4-BE49-F238E27FC236}">
                <a16:creationId xmlns:a16="http://schemas.microsoft.com/office/drawing/2014/main" id="{F2F54CC5-DA40-4F5B-8BC9-E0C36D648565}"/>
              </a:ext>
            </a:extLst>
          </p:cNvPr>
          <p:cNvGrpSpPr>
            <a:grpSpLocks noChangeAspect="1"/>
          </p:cNvGrpSpPr>
          <p:nvPr/>
        </p:nvGrpSpPr>
        <p:grpSpPr bwMode="auto">
          <a:xfrm rot="18884015">
            <a:off x="7086639" y="4422033"/>
            <a:ext cx="116815" cy="180487"/>
            <a:chOff x="1390" y="1634"/>
            <a:chExt cx="261" cy="431"/>
          </a:xfrm>
        </p:grpSpPr>
        <p:sp>
          <p:nvSpPr>
            <p:cNvPr id="46" name="Arc 29">
              <a:extLst>
                <a:ext uri="{FF2B5EF4-FFF2-40B4-BE49-F238E27FC236}">
                  <a16:creationId xmlns:a16="http://schemas.microsoft.com/office/drawing/2014/main" id="{0918A9A1-C5D7-4D07-9DF4-94B906589AE5}"/>
                </a:ext>
              </a:extLst>
            </p:cNvPr>
            <p:cNvSpPr>
              <a:spLocks noChangeAspect="1"/>
            </p:cNvSpPr>
            <p:nvPr/>
          </p:nvSpPr>
          <p:spPr bwMode="auto">
            <a:xfrm rot="5400000">
              <a:off x="1477" y="1708"/>
              <a:ext cx="83" cy="131"/>
            </a:xfrm>
            <a:custGeom>
              <a:avLst/>
              <a:gdLst>
                <a:gd name="T0" fmla="*/ 0 w 21600"/>
                <a:gd name="T1" fmla="*/ 0 h 34144"/>
                <a:gd name="T2" fmla="*/ 0 w 21600"/>
                <a:gd name="T3" fmla="*/ 0 h 34144"/>
                <a:gd name="T4" fmla="*/ 0 w 21600"/>
                <a:gd name="T5" fmla="*/ 0 h 34144"/>
                <a:gd name="T6" fmla="*/ 0 60000 65536"/>
                <a:gd name="T7" fmla="*/ 0 60000 65536"/>
                <a:gd name="T8" fmla="*/ 0 60000 65536"/>
                <a:gd name="T9" fmla="*/ 0 w 21600"/>
                <a:gd name="T10" fmla="*/ 0 h 34144"/>
                <a:gd name="T11" fmla="*/ 21600 w 21600"/>
                <a:gd name="T12" fmla="*/ 34144 h 34144"/>
              </a:gdLst>
              <a:ahLst/>
              <a:cxnLst>
                <a:cxn ang="T6">
                  <a:pos x="T0" y="T1"/>
                </a:cxn>
                <a:cxn ang="T7">
                  <a:pos x="T2" y="T3"/>
                </a:cxn>
                <a:cxn ang="T8">
                  <a:pos x="T4" y="T5"/>
                </a:cxn>
              </a:cxnLst>
              <a:rect l="T9" t="T10" r="T11" b="T12"/>
              <a:pathLst>
                <a:path w="21600" h="34144" fill="none" extrusionOk="0">
                  <a:moveTo>
                    <a:pt x="13294" y="0"/>
                  </a:moveTo>
                  <a:cubicBezTo>
                    <a:pt x="18536" y="4093"/>
                    <a:pt x="21600" y="10373"/>
                    <a:pt x="21600" y="17024"/>
                  </a:cubicBezTo>
                  <a:cubicBezTo>
                    <a:pt x="21600" y="23729"/>
                    <a:pt x="18485" y="30055"/>
                    <a:pt x="13170" y="34144"/>
                  </a:cubicBezTo>
                </a:path>
                <a:path w="21600" h="34144" stroke="0" extrusionOk="0">
                  <a:moveTo>
                    <a:pt x="13294" y="0"/>
                  </a:moveTo>
                  <a:cubicBezTo>
                    <a:pt x="18536" y="4093"/>
                    <a:pt x="21600" y="10373"/>
                    <a:pt x="21600" y="17024"/>
                  </a:cubicBezTo>
                  <a:cubicBezTo>
                    <a:pt x="21600" y="23729"/>
                    <a:pt x="18485" y="30055"/>
                    <a:pt x="13170" y="34144"/>
                  </a:cubicBezTo>
                  <a:lnTo>
                    <a:pt x="0" y="17024"/>
                  </a:lnTo>
                  <a:close/>
                </a:path>
              </a:pathLst>
            </a:custGeom>
            <a:noFill/>
            <a:ln w="9525">
              <a:solidFill>
                <a:schemeClr val="tx1"/>
              </a:solidFill>
              <a:miter lim="800000"/>
              <a:headEnd/>
              <a:tailEnd/>
            </a:ln>
          </p:spPr>
          <p:txBody>
            <a:bodyPr wrap="none" anchor="ctr">
              <a:prstTxWarp prst="textNoShape">
                <a:avLst/>
              </a:prstTxWarp>
            </a:bodyPr>
            <a:lstStyle/>
            <a:p>
              <a:endParaRPr lang="en-US" dirty="0"/>
            </a:p>
          </p:txBody>
        </p:sp>
        <p:sp>
          <p:nvSpPr>
            <p:cNvPr id="47" name="Arc 30">
              <a:extLst>
                <a:ext uri="{FF2B5EF4-FFF2-40B4-BE49-F238E27FC236}">
                  <a16:creationId xmlns:a16="http://schemas.microsoft.com/office/drawing/2014/main" id="{8EECC42C-E6C9-45D9-B1AA-ADB82B39E47D}"/>
                </a:ext>
              </a:extLst>
            </p:cNvPr>
            <p:cNvSpPr>
              <a:spLocks noChangeAspect="1"/>
            </p:cNvSpPr>
            <p:nvPr/>
          </p:nvSpPr>
          <p:spPr bwMode="auto">
            <a:xfrm rot="5400000">
              <a:off x="1455" y="1725"/>
              <a:ext cx="138" cy="150"/>
            </a:xfrm>
            <a:custGeom>
              <a:avLst/>
              <a:gdLst>
                <a:gd name="T0" fmla="*/ 0 w 21600"/>
                <a:gd name="T1" fmla="*/ 0 h 26290"/>
                <a:gd name="T2" fmla="*/ 0 w 21600"/>
                <a:gd name="T3" fmla="*/ 0 h 26290"/>
                <a:gd name="T4" fmla="*/ 0 w 21600"/>
                <a:gd name="T5" fmla="*/ 0 h 26290"/>
                <a:gd name="T6" fmla="*/ 0 60000 65536"/>
                <a:gd name="T7" fmla="*/ 0 60000 65536"/>
                <a:gd name="T8" fmla="*/ 0 60000 65536"/>
                <a:gd name="T9" fmla="*/ 0 w 21600"/>
                <a:gd name="T10" fmla="*/ 0 h 26290"/>
                <a:gd name="T11" fmla="*/ 21600 w 21600"/>
                <a:gd name="T12" fmla="*/ 26290 h 26290"/>
              </a:gdLst>
              <a:ahLst/>
              <a:cxnLst>
                <a:cxn ang="T6">
                  <a:pos x="T0" y="T1"/>
                </a:cxn>
                <a:cxn ang="T7">
                  <a:pos x="T2" y="T3"/>
                </a:cxn>
                <a:cxn ang="T8">
                  <a:pos x="T4" y="T5"/>
                </a:cxn>
              </a:cxnLst>
              <a:rect l="T9" t="T10" r="T11" b="T12"/>
              <a:pathLst>
                <a:path w="21600" h="26290" fill="none" extrusionOk="0">
                  <a:moveTo>
                    <a:pt x="17139" y="0"/>
                  </a:moveTo>
                  <a:cubicBezTo>
                    <a:pt x="20032" y="3771"/>
                    <a:pt x="21600" y="8391"/>
                    <a:pt x="21600" y="13145"/>
                  </a:cubicBezTo>
                  <a:cubicBezTo>
                    <a:pt x="21600" y="17898"/>
                    <a:pt x="20032" y="22518"/>
                    <a:pt x="17139" y="26289"/>
                  </a:cubicBezTo>
                </a:path>
                <a:path w="21600" h="26290" stroke="0" extrusionOk="0">
                  <a:moveTo>
                    <a:pt x="17139" y="0"/>
                  </a:moveTo>
                  <a:cubicBezTo>
                    <a:pt x="20032" y="3771"/>
                    <a:pt x="21600" y="8391"/>
                    <a:pt x="21600" y="13145"/>
                  </a:cubicBezTo>
                  <a:cubicBezTo>
                    <a:pt x="21600" y="17898"/>
                    <a:pt x="20032" y="22518"/>
                    <a:pt x="17139" y="26289"/>
                  </a:cubicBezTo>
                  <a:lnTo>
                    <a:pt x="0" y="13145"/>
                  </a:lnTo>
                  <a:close/>
                </a:path>
              </a:pathLst>
            </a:custGeom>
            <a:noFill/>
            <a:ln w="9525">
              <a:solidFill>
                <a:srgbClr val="333333"/>
              </a:solidFill>
              <a:miter lim="800000"/>
              <a:headEnd/>
              <a:tailEnd/>
            </a:ln>
          </p:spPr>
          <p:txBody>
            <a:bodyPr wrap="none" anchor="ctr">
              <a:prstTxWarp prst="textNoShape">
                <a:avLst/>
              </a:prstTxWarp>
            </a:bodyPr>
            <a:lstStyle/>
            <a:p>
              <a:endParaRPr lang="en-US" dirty="0"/>
            </a:p>
          </p:txBody>
        </p:sp>
        <p:sp>
          <p:nvSpPr>
            <p:cNvPr id="48" name="Arc 31">
              <a:extLst>
                <a:ext uri="{FF2B5EF4-FFF2-40B4-BE49-F238E27FC236}">
                  <a16:creationId xmlns:a16="http://schemas.microsoft.com/office/drawing/2014/main" id="{456E7FB1-C342-4E1E-9D2A-1CD3743463C9}"/>
                </a:ext>
              </a:extLst>
            </p:cNvPr>
            <p:cNvSpPr>
              <a:spLocks noChangeAspect="1"/>
            </p:cNvSpPr>
            <p:nvPr/>
          </p:nvSpPr>
          <p:spPr bwMode="auto">
            <a:xfrm rot="5400000">
              <a:off x="1423" y="1739"/>
              <a:ext cx="196" cy="186"/>
            </a:xfrm>
            <a:custGeom>
              <a:avLst/>
              <a:gdLst>
                <a:gd name="T0" fmla="*/ 0 w 21600"/>
                <a:gd name="T1" fmla="*/ 0 h 22977"/>
                <a:gd name="T2" fmla="*/ 0 w 21600"/>
                <a:gd name="T3" fmla="*/ 0 h 22977"/>
                <a:gd name="T4" fmla="*/ 0 w 21600"/>
                <a:gd name="T5" fmla="*/ 0 h 22977"/>
                <a:gd name="T6" fmla="*/ 0 60000 65536"/>
                <a:gd name="T7" fmla="*/ 0 60000 65536"/>
                <a:gd name="T8" fmla="*/ 0 60000 65536"/>
                <a:gd name="T9" fmla="*/ 0 w 21600"/>
                <a:gd name="T10" fmla="*/ 0 h 22977"/>
                <a:gd name="T11" fmla="*/ 21600 w 21600"/>
                <a:gd name="T12" fmla="*/ 22977 h 22977"/>
              </a:gdLst>
              <a:ahLst/>
              <a:cxnLst>
                <a:cxn ang="T6">
                  <a:pos x="T0" y="T1"/>
                </a:cxn>
                <a:cxn ang="T7">
                  <a:pos x="T2" y="T3"/>
                </a:cxn>
                <a:cxn ang="T8">
                  <a:pos x="T4" y="T5"/>
                </a:cxn>
              </a:cxnLst>
              <a:rect l="T9" t="T10" r="T11" b="T12"/>
              <a:pathLst>
                <a:path w="21600" h="22977" fill="none" extrusionOk="0">
                  <a:moveTo>
                    <a:pt x="18893" y="-1"/>
                  </a:moveTo>
                  <a:cubicBezTo>
                    <a:pt x="20668" y="3203"/>
                    <a:pt x="21600" y="6806"/>
                    <a:pt x="21600" y="10469"/>
                  </a:cubicBezTo>
                  <a:cubicBezTo>
                    <a:pt x="21600" y="14951"/>
                    <a:pt x="20205" y="19322"/>
                    <a:pt x="17609" y="22976"/>
                  </a:cubicBezTo>
                </a:path>
                <a:path w="21600" h="22977" stroke="0" extrusionOk="0">
                  <a:moveTo>
                    <a:pt x="18893" y="-1"/>
                  </a:moveTo>
                  <a:cubicBezTo>
                    <a:pt x="20668" y="3203"/>
                    <a:pt x="21600" y="6806"/>
                    <a:pt x="21600" y="10469"/>
                  </a:cubicBezTo>
                  <a:cubicBezTo>
                    <a:pt x="21600" y="14951"/>
                    <a:pt x="20205" y="19322"/>
                    <a:pt x="17609" y="22976"/>
                  </a:cubicBezTo>
                  <a:lnTo>
                    <a:pt x="0" y="10469"/>
                  </a:lnTo>
                  <a:close/>
                </a:path>
              </a:pathLst>
            </a:custGeom>
            <a:noFill/>
            <a:ln w="9525">
              <a:solidFill>
                <a:srgbClr val="808080"/>
              </a:solidFill>
              <a:miter lim="800000"/>
              <a:headEnd/>
              <a:tailEnd/>
            </a:ln>
          </p:spPr>
          <p:txBody>
            <a:bodyPr wrap="none" anchor="ctr">
              <a:prstTxWarp prst="textNoShape">
                <a:avLst/>
              </a:prstTxWarp>
            </a:bodyPr>
            <a:lstStyle/>
            <a:p>
              <a:endParaRPr lang="en-US" dirty="0"/>
            </a:p>
          </p:txBody>
        </p:sp>
        <p:sp>
          <p:nvSpPr>
            <p:cNvPr id="49" name="Arc 32">
              <a:extLst>
                <a:ext uri="{FF2B5EF4-FFF2-40B4-BE49-F238E27FC236}">
                  <a16:creationId xmlns:a16="http://schemas.microsoft.com/office/drawing/2014/main" id="{D62BC7CB-2A56-4E52-B9FC-1C67DE0AA794}"/>
                </a:ext>
              </a:extLst>
            </p:cNvPr>
            <p:cNvSpPr>
              <a:spLocks noChangeAspect="1"/>
            </p:cNvSpPr>
            <p:nvPr/>
          </p:nvSpPr>
          <p:spPr bwMode="auto">
            <a:xfrm rot="5400000">
              <a:off x="1391" y="1754"/>
              <a:ext cx="271" cy="213"/>
            </a:xfrm>
            <a:custGeom>
              <a:avLst/>
              <a:gdLst>
                <a:gd name="T0" fmla="*/ 0 w 21600"/>
                <a:gd name="T1" fmla="*/ 0 h 18996"/>
                <a:gd name="T2" fmla="*/ 0 w 21600"/>
                <a:gd name="T3" fmla="*/ 0 h 18996"/>
                <a:gd name="T4" fmla="*/ 0 w 21600"/>
                <a:gd name="T5" fmla="*/ 0 h 18996"/>
                <a:gd name="T6" fmla="*/ 0 60000 65536"/>
                <a:gd name="T7" fmla="*/ 0 60000 65536"/>
                <a:gd name="T8" fmla="*/ 0 60000 65536"/>
                <a:gd name="T9" fmla="*/ 0 w 21600"/>
                <a:gd name="T10" fmla="*/ 0 h 18996"/>
                <a:gd name="T11" fmla="*/ 21600 w 21600"/>
                <a:gd name="T12" fmla="*/ 18996 h 18996"/>
              </a:gdLst>
              <a:ahLst/>
              <a:cxnLst>
                <a:cxn ang="T6">
                  <a:pos x="T0" y="T1"/>
                </a:cxn>
                <a:cxn ang="T7">
                  <a:pos x="T2" y="T3"/>
                </a:cxn>
                <a:cxn ang="T8">
                  <a:pos x="T4" y="T5"/>
                </a:cxn>
              </a:cxnLst>
              <a:rect l="T9" t="T10" r="T11" b="T12"/>
              <a:pathLst>
                <a:path w="21600" h="18996" fill="none" extrusionOk="0">
                  <a:moveTo>
                    <a:pt x="19749" y="-1"/>
                  </a:moveTo>
                  <a:cubicBezTo>
                    <a:pt x="20969" y="2754"/>
                    <a:pt x="21600" y="5734"/>
                    <a:pt x="21600" y="8748"/>
                  </a:cubicBezTo>
                  <a:cubicBezTo>
                    <a:pt x="21600" y="12325"/>
                    <a:pt x="20711" y="15846"/>
                    <a:pt x="19014" y="18996"/>
                  </a:cubicBezTo>
                </a:path>
                <a:path w="21600" h="18996" stroke="0" extrusionOk="0">
                  <a:moveTo>
                    <a:pt x="19749" y="-1"/>
                  </a:moveTo>
                  <a:cubicBezTo>
                    <a:pt x="20969" y="2754"/>
                    <a:pt x="21600" y="5734"/>
                    <a:pt x="21600" y="8748"/>
                  </a:cubicBezTo>
                  <a:cubicBezTo>
                    <a:pt x="21600" y="12325"/>
                    <a:pt x="20711" y="15846"/>
                    <a:pt x="19014" y="18996"/>
                  </a:cubicBezTo>
                  <a:lnTo>
                    <a:pt x="0" y="8748"/>
                  </a:lnTo>
                  <a:close/>
                </a:path>
              </a:pathLst>
            </a:custGeom>
            <a:noFill/>
            <a:ln w="9525">
              <a:solidFill>
                <a:srgbClr val="969696"/>
              </a:solidFill>
              <a:miter lim="800000"/>
              <a:headEnd/>
              <a:tailEnd/>
            </a:ln>
          </p:spPr>
          <p:txBody>
            <a:bodyPr wrap="none" anchor="ctr">
              <a:prstTxWarp prst="textNoShape">
                <a:avLst/>
              </a:prstTxWarp>
            </a:bodyPr>
            <a:lstStyle/>
            <a:p>
              <a:endParaRPr lang="en-US" dirty="0"/>
            </a:p>
          </p:txBody>
        </p:sp>
        <p:sp>
          <p:nvSpPr>
            <p:cNvPr id="50" name="Arc 33">
              <a:extLst>
                <a:ext uri="{FF2B5EF4-FFF2-40B4-BE49-F238E27FC236}">
                  <a16:creationId xmlns:a16="http://schemas.microsoft.com/office/drawing/2014/main" id="{A73E2C41-F7B7-456E-ABDB-839033A9430F}"/>
                </a:ext>
              </a:extLst>
            </p:cNvPr>
            <p:cNvSpPr>
              <a:spLocks noChangeAspect="1"/>
            </p:cNvSpPr>
            <p:nvPr/>
          </p:nvSpPr>
          <p:spPr bwMode="auto">
            <a:xfrm rot="5400000">
              <a:off x="1305" y="1719"/>
              <a:ext cx="431" cy="261"/>
            </a:xfrm>
            <a:custGeom>
              <a:avLst/>
              <a:gdLst>
                <a:gd name="T0" fmla="*/ 0 w 21600"/>
                <a:gd name="T1" fmla="*/ 0 h 16845"/>
                <a:gd name="T2" fmla="*/ 0 w 21600"/>
                <a:gd name="T3" fmla="*/ 0 h 16845"/>
                <a:gd name="T4" fmla="*/ 0 w 21600"/>
                <a:gd name="T5" fmla="*/ 0 h 16845"/>
                <a:gd name="T6" fmla="*/ 0 60000 65536"/>
                <a:gd name="T7" fmla="*/ 0 60000 65536"/>
                <a:gd name="T8" fmla="*/ 0 60000 65536"/>
                <a:gd name="T9" fmla="*/ 0 w 21600"/>
                <a:gd name="T10" fmla="*/ 0 h 16845"/>
                <a:gd name="T11" fmla="*/ 21600 w 21600"/>
                <a:gd name="T12" fmla="*/ 16845 h 16845"/>
              </a:gdLst>
              <a:ahLst/>
              <a:cxnLst>
                <a:cxn ang="T6">
                  <a:pos x="T0" y="T1"/>
                </a:cxn>
                <a:cxn ang="T7">
                  <a:pos x="T2" y="T3"/>
                </a:cxn>
                <a:cxn ang="T8">
                  <a:pos x="T4" y="T5"/>
                </a:cxn>
              </a:cxnLst>
              <a:rect l="T9" t="T10" r="T11" b="T12"/>
              <a:pathLst>
                <a:path w="21600" h="16845" fill="none" extrusionOk="0">
                  <a:moveTo>
                    <a:pt x="20042" y="-1"/>
                  </a:moveTo>
                  <a:cubicBezTo>
                    <a:pt x="21071" y="2560"/>
                    <a:pt x="21600" y="5294"/>
                    <a:pt x="21600" y="8054"/>
                  </a:cubicBezTo>
                  <a:cubicBezTo>
                    <a:pt x="21600" y="11083"/>
                    <a:pt x="20962" y="14078"/>
                    <a:pt x="19730" y="16845"/>
                  </a:cubicBezTo>
                </a:path>
                <a:path w="21600" h="16845" stroke="0" extrusionOk="0">
                  <a:moveTo>
                    <a:pt x="20042" y="-1"/>
                  </a:moveTo>
                  <a:cubicBezTo>
                    <a:pt x="21071" y="2560"/>
                    <a:pt x="21600" y="5294"/>
                    <a:pt x="21600" y="8054"/>
                  </a:cubicBezTo>
                  <a:cubicBezTo>
                    <a:pt x="21600" y="11083"/>
                    <a:pt x="20962" y="14078"/>
                    <a:pt x="19730" y="16845"/>
                  </a:cubicBezTo>
                  <a:lnTo>
                    <a:pt x="0" y="8054"/>
                  </a:lnTo>
                  <a:close/>
                </a:path>
              </a:pathLst>
            </a:custGeom>
            <a:noFill/>
            <a:ln w="9525">
              <a:solidFill>
                <a:srgbClr val="C0C0C0"/>
              </a:solidFill>
              <a:miter lim="800000"/>
              <a:headEnd/>
              <a:tailEnd/>
            </a:ln>
          </p:spPr>
          <p:txBody>
            <a:bodyPr wrap="none" anchor="ctr">
              <a:prstTxWarp prst="textNoShape">
                <a:avLst/>
              </a:prstTxWarp>
            </a:bodyPr>
            <a:lstStyle/>
            <a:p>
              <a:endParaRPr lang="en-US" dirty="0"/>
            </a:p>
          </p:txBody>
        </p:sp>
      </p:grpSp>
      <p:pic>
        <p:nvPicPr>
          <p:cNvPr id="51" name="Picture 34" descr="MSL_Powered_Descent_Vehicle_5-20070308">
            <a:extLst>
              <a:ext uri="{FF2B5EF4-FFF2-40B4-BE49-F238E27FC236}">
                <a16:creationId xmlns:a16="http://schemas.microsoft.com/office/drawing/2014/main" id="{2968170A-FE4F-43B3-B90B-CE50D130F5D7}"/>
              </a:ext>
            </a:extLst>
          </p:cNvPr>
          <p:cNvPicPr>
            <a:picLocks noChangeAspect="1" noChangeArrowheads="1"/>
          </p:cNvPicPr>
          <p:nvPr/>
        </p:nvPicPr>
        <p:blipFill>
          <a:blip r:embed="rId12" cstate="print"/>
          <a:srcRect/>
          <a:stretch>
            <a:fillRect/>
          </a:stretch>
        </p:blipFill>
        <p:spPr bwMode="auto">
          <a:xfrm rot="18884015">
            <a:off x="6978980" y="4209626"/>
            <a:ext cx="333757" cy="208129"/>
          </a:xfrm>
          <a:prstGeom prst="rect">
            <a:avLst/>
          </a:prstGeom>
          <a:noFill/>
          <a:ln w="9525">
            <a:noFill/>
            <a:miter lim="800000"/>
            <a:headEnd/>
            <a:tailEnd/>
          </a:ln>
        </p:spPr>
      </p:pic>
      <p:sp>
        <p:nvSpPr>
          <p:cNvPr id="52" name="Freeform 35">
            <a:extLst>
              <a:ext uri="{FF2B5EF4-FFF2-40B4-BE49-F238E27FC236}">
                <a16:creationId xmlns:a16="http://schemas.microsoft.com/office/drawing/2014/main" id="{709CEAA6-5D9F-432A-A202-B3CEB7AE37F3}"/>
              </a:ext>
            </a:extLst>
          </p:cNvPr>
          <p:cNvSpPr>
            <a:spLocks noChangeAspect="1"/>
          </p:cNvSpPr>
          <p:nvPr/>
        </p:nvSpPr>
        <p:spPr bwMode="auto">
          <a:xfrm rot="13740674" flipH="1">
            <a:off x="7123609" y="4480057"/>
            <a:ext cx="150191" cy="24390"/>
          </a:xfrm>
          <a:custGeom>
            <a:avLst/>
            <a:gdLst>
              <a:gd name="T0" fmla="*/ 0 w 1653"/>
              <a:gd name="T1" fmla="*/ 14963367 h 255"/>
              <a:gd name="T2" fmla="*/ 0 w 1653"/>
              <a:gd name="T3" fmla="*/ 7089253 h 255"/>
              <a:gd name="T4" fmla="*/ 10324599 w 1653"/>
              <a:gd name="T5" fmla="*/ 4726168 h 255"/>
              <a:gd name="T6" fmla="*/ 23226738 w 1653"/>
              <a:gd name="T7" fmla="*/ 2363084 h 255"/>
              <a:gd name="T8" fmla="*/ 31608911 w 1653"/>
              <a:gd name="T9" fmla="*/ 1578315 h 255"/>
              <a:gd name="T10" fmla="*/ 39348708 w 1653"/>
              <a:gd name="T11" fmla="*/ 1578315 h 255"/>
              <a:gd name="T12" fmla="*/ 46445957 w 1653"/>
              <a:gd name="T13" fmla="*/ 3147853 h 255"/>
              <a:gd name="T14" fmla="*/ 54185668 w 1653"/>
              <a:gd name="T15" fmla="*/ 4726168 h 255"/>
              <a:gd name="T16" fmla="*/ 61925379 w 1653"/>
              <a:gd name="T17" fmla="*/ 5510937 h 255"/>
              <a:gd name="T18" fmla="*/ 69022627 w 1653"/>
              <a:gd name="T19" fmla="*/ 3147853 h 255"/>
              <a:gd name="T20" fmla="*/ 75477414 w 1653"/>
              <a:gd name="T21" fmla="*/ 784769 h 255"/>
              <a:gd name="T22" fmla="*/ 78704850 w 1653"/>
              <a:gd name="T23" fmla="*/ 0 h 255"/>
              <a:gd name="T24" fmla="*/ 84509655 w 1653"/>
              <a:gd name="T25" fmla="*/ 0 h 255"/>
              <a:gd name="T26" fmla="*/ 92891828 w 1653"/>
              <a:gd name="T27" fmla="*/ 784769 h 255"/>
              <a:gd name="T28" fmla="*/ 102566531 w 1653"/>
              <a:gd name="T29" fmla="*/ 2363084 h 255"/>
              <a:gd name="T30" fmla="*/ 109021318 w 1653"/>
              <a:gd name="T31" fmla="*/ 3147853 h 255"/>
              <a:gd name="T32" fmla="*/ 109021318 w 1653"/>
              <a:gd name="T33" fmla="*/ 19689536 h 255"/>
              <a:gd name="T34" fmla="*/ 99989076 w 1653"/>
              <a:gd name="T35" fmla="*/ 21267851 h 255"/>
              <a:gd name="T36" fmla="*/ 89022016 w 1653"/>
              <a:gd name="T37" fmla="*/ 22052620 h 255"/>
              <a:gd name="T38" fmla="*/ 80639756 w 1653"/>
              <a:gd name="T39" fmla="*/ 22052620 h 255"/>
              <a:gd name="T40" fmla="*/ 76119962 w 1653"/>
              <a:gd name="T41" fmla="*/ 21267851 h 255"/>
              <a:gd name="T42" fmla="*/ 70957620 w 1653"/>
              <a:gd name="T43" fmla="*/ 20474305 h 255"/>
              <a:gd name="T44" fmla="*/ 66445259 w 1653"/>
              <a:gd name="T45" fmla="*/ 18111220 h 255"/>
              <a:gd name="T46" fmla="*/ 61925379 w 1653"/>
              <a:gd name="T47" fmla="*/ 17326452 h 255"/>
              <a:gd name="T48" fmla="*/ 58705462 w 1653"/>
              <a:gd name="T49" fmla="*/ 17326452 h 255"/>
              <a:gd name="T50" fmla="*/ 54835650 w 1653"/>
              <a:gd name="T51" fmla="*/ 18111220 h 255"/>
              <a:gd name="T52" fmla="*/ 49023325 w 1653"/>
              <a:gd name="T53" fmla="*/ 18904767 h 255"/>
              <a:gd name="T54" fmla="*/ 43218521 w 1653"/>
              <a:gd name="T55" fmla="*/ 20474305 h 255"/>
              <a:gd name="T56" fmla="*/ 37413716 w 1653"/>
              <a:gd name="T57" fmla="*/ 21267851 h 255"/>
              <a:gd name="T58" fmla="*/ 30316467 w 1653"/>
              <a:gd name="T59" fmla="*/ 21267851 h 255"/>
              <a:gd name="T60" fmla="*/ 23869201 w 1653"/>
              <a:gd name="T61" fmla="*/ 20474305 h 255"/>
              <a:gd name="T62" fmla="*/ 14194497 w 1653"/>
              <a:gd name="T63" fmla="*/ 18904767 h 255"/>
              <a:gd name="T64" fmla="*/ 5804805 w 1653"/>
              <a:gd name="T65" fmla="*/ 16541683 h 255"/>
              <a:gd name="T66" fmla="*/ 0 w 1653"/>
              <a:gd name="T67" fmla="*/ 14963367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p:spPr>
        <p:txBody>
          <a:bodyPr>
            <a:prstTxWarp prst="textNoShape">
              <a:avLst/>
            </a:prstTxWarp>
          </a:bodyPr>
          <a:lstStyle/>
          <a:p>
            <a:endParaRPr lang="en-US" dirty="0"/>
          </a:p>
        </p:txBody>
      </p:sp>
      <p:sp>
        <p:nvSpPr>
          <p:cNvPr id="53" name="Freeform 36">
            <a:extLst>
              <a:ext uri="{FF2B5EF4-FFF2-40B4-BE49-F238E27FC236}">
                <a16:creationId xmlns:a16="http://schemas.microsoft.com/office/drawing/2014/main" id="{D72E5961-3FB1-4358-8E5A-A0D4297DC583}"/>
              </a:ext>
            </a:extLst>
          </p:cNvPr>
          <p:cNvSpPr>
            <a:spLocks noChangeAspect="1"/>
          </p:cNvSpPr>
          <p:nvPr/>
        </p:nvSpPr>
        <p:spPr bwMode="auto">
          <a:xfrm rot="13507057" flipH="1">
            <a:off x="7138264" y="4456671"/>
            <a:ext cx="148521" cy="22764"/>
          </a:xfrm>
          <a:custGeom>
            <a:avLst/>
            <a:gdLst>
              <a:gd name="T0" fmla="*/ 0 w 1653"/>
              <a:gd name="T1" fmla="*/ 13035268 h 255"/>
              <a:gd name="T2" fmla="*/ 0 w 1653"/>
              <a:gd name="T3" fmla="*/ 6175848 h 255"/>
              <a:gd name="T4" fmla="*/ 10096422 w 1653"/>
              <a:gd name="T5" fmla="*/ 4117203 h 255"/>
              <a:gd name="T6" fmla="*/ 22713274 w 1653"/>
              <a:gd name="T7" fmla="*/ 2058645 h 255"/>
              <a:gd name="T8" fmla="*/ 30910228 w 1653"/>
              <a:gd name="T9" fmla="*/ 1374900 h 255"/>
              <a:gd name="T10" fmla="*/ 38478869 w 1653"/>
              <a:gd name="T11" fmla="*/ 1374900 h 255"/>
              <a:gd name="T12" fmla="*/ 45419198 w 1653"/>
              <a:gd name="T13" fmla="*/ 2742304 h 255"/>
              <a:gd name="T14" fmla="*/ 52987839 w 1653"/>
              <a:gd name="T15" fmla="*/ 4117203 h 255"/>
              <a:gd name="T16" fmla="*/ 60556480 w 1653"/>
              <a:gd name="T17" fmla="*/ 4800861 h 255"/>
              <a:gd name="T18" fmla="*/ 67496894 w 1653"/>
              <a:gd name="T19" fmla="*/ 2742304 h 255"/>
              <a:gd name="T20" fmla="*/ 73808995 w 1653"/>
              <a:gd name="T21" fmla="*/ 683658 h 255"/>
              <a:gd name="T22" fmla="*/ 76965003 w 1653"/>
              <a:gd name="T23" fmla="*/ 0 h 255"/>
              <a:gd name="T24" fmla="*/ 82641442 w 1653"/>
              <a:gd name="T25" fmla="*/ 0 h 255"/>
              <a:gd name="T26" fmla="*/ 90838395 w 1653"/>
              <a:gd name="T27" fmla="*/ 683658 h 255"/>
              <a:gd name="T28" fmla="*/ 100299240 w 1653"/>
              <a:gd name="T29" fmla="*/ 2058645 h 255"/>
              <a:gd name="T30" fmla="*/ 106611341 w 1653"/>
              <a:gd name="T31" fmla="*/ 2742304 h 255"/>
              <a:gd name="T32" fmla="*/ 106611341 w 1653"/>
              <a:gd name="T33" fmla="*/ 17152471 h 255"/>
              <a:gd name="T34" fmla="*/ 97778809 w 1653"/>
              <a:gd name="T35" fmla="*/ 18527457 h 255"/>
              <a:gd name="T36" fmla="*/ 87054075 w 1653"/>
              <a:gd name="T37" fmla="*/ 19211116 h 255"/>
              <a:gd name="T38" fmla="*/ 78857121 w 1653"/>
              <a:gd name="T39" fmla="*/ 19211116 h 255"/>
              <a:gd name="T40" fmla="*/ 74437223 w 1653"/>
              <a:gd name="T41" fmla="*/ 18527457 h 255"/>
              <a:gd name="T42" fmla="*/ 69389012 w 1653"/>
              <a:gd name="T43" fmla="*/ 17836129 h 255"/>
              <a:gd name="T44" fmla="*/ 64976464 w 1653"/>
              <a:gd name="T45" fmla="*/ 15777571 h 255"/>
              <a:gd name="T46" fmla="*/ 60556480 w 1653"/>
              <a:gd name="T47" fmla="*/ 15093913 h 255"/>
              <a:gd name="T48" fmla="*/ 57407737 w 1653"/>
              <a:gd name="T49" fmla="*/ 15093913 h 255"/>
              <a:gd name="T50" fmla="*/ 53623417 w 1653"/>
              <a:gd name="T51" fmla="*/ 15777571 h 255"/>
              <a:gd name="T52" fmla="*/ 47939628 w 1653"/>
              <a:gd name="T53" fmla="*/ 16468812 h 255"/>
              <a:gd name="T54" fmla="*/ 42263190 w 1653"/>
              <a:gd name="T55" fmla="*/ 17836129 h 255"/>
              <a:gd name="T56" fmla="*/ 36586666 w 1653"/>
              <a:gd name="T57" fmla="*/ 18527457 h 255"/>
              <a:gd name="T58" fmla="*/ 29646338 w 1653"/>
              <a:gd name="T59" fmla="*/ 18527457 h 255"/>
              <a:gd name="T60" fmla="*/ 23341501 w 1653"/>
              <a:gd name="T61" fmla="*/ 17836129 h 255"/>
              <a:gd name="T62" fmla="*/ 13880743 w 1653"/>
              <a:gd name="T63" fmla="*/ 16468812 h 255"/>
              <a:gd name="T64" fmla="*/ 5676524 w 1653"/>
              <a:gd name="T65" fmla="*/ 14410254 h 255"/>
              <a:gd name="T66" fmla="*/ 0 w 1653"/>
              <a:gd name="T67" fmla="*/ 13035268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p:spPr>
        <p:txBody>
          <a:bodyPr>
            <a:prstTxWarp prst="textNoShape">
              <a:avLst/>
            </a:prstTxWarp>
          </a:bodyPr>
          <a:lstStyle/>
          <a:p>
            <a:endParaRPr lang="en-US" dirty="0"/>
          </a:p>
        </p:txBody>
      </p:sp>
      <p:sp>
        <p:nvSpPr>
          <p:cNvPr id="54" name="Freeform 37">
            <a:extLst>
              <a:ext uri="{FF2B5EF4-FFF2-40B4-BE49-F238E27FC236}">
                <a16:creationId xmlns:a16="http://schemas.microsoft.com/office/drawing/2014/main" id="{22D2A24E-191E-4E3D-96C6-BC6701C896B2}"/>
              </a:ext>
            </a:extLst>
          </p:cNvPr>
          <p:cNvSpPr>
            <a:spLocks noChangeAspect="1"/>
          </p:cNvSpPr>
          <p:nvPr/>
        </p:nvSpPr>
        <p:spPr bwMode="auto">
          <a:xfrm rot="13530099" flipH="1">
            <a:off x="7237429" y="4358235"/>
            <a:ext cx="150191" cy="24390"/>
          </a:xfrm>
          <a:custGeom>
            <a:avLst/>
            <a:gdLst>
              <a:gd name="T0" fmla="*/ 0 w 1653"/>
              <a:gd name="T1" fmla="*/ 14963367 h 255"/>
              <a:gd name="T2" fmla="*/ 0 w 1653"/>
              <a:gd name="T3" fmla="*/ 7089253 h 255"/>
              <a:gd name="T4" fmla="*/ 10324599 w 1653"/>
              <a:gd name="T5" fmla="*/ 4726168 h 255"/>
              <a:gd name="T6" fmla="*/ 23226738 w 1653"/>
              <a:gd name="T7" fmla="*/ 2363084 h 255"/>
              <a:gd name="T8" fmla="*/ 31608911 w 1653"/>
              <a:gd name="T9" fmla="*/ 1578315 h 255"/>
              <a:gd name="T10" fmla="*/ 39348708 w 1653"/>
              <a:gd name="T11" fmla="*/ 1578315 h 255"/>
              <a:gd name="T12" fmla="*/ 46445957 w 1653"/>
              <a:gd name="T13" fmla="*/ 3147853 h 255"/>
              <a:gd name="T14" fmla="*/ 54185668 w 1653"/>
              <a:gd name="T15" fmla="*/ 4726168 h 255"/>
              <a:gd name="T16" fmla="*/ 61925379 w 1653"/>
              <a:gd name="T17" fmla="*/ 5510937 h 255"/>
              <a:gd name="T18" fmla="*/ 69022627 w 1653"/>
              <a:gd name="T19" fmla="*/ 3147853 h 255"/>
              <a:gd name="T20" fmla="*/ 75477414 w 1653"/>
              <a:gd name="T21" fmla="*/ 784769 h 255"/>
              <a:gd name="T22" fmla="*/ 78704850 w 1653"/>
              <a:gd name="T23" fmla="*/ 0 h 255"/>
              <a:gd name="T24" fmla="*/ 84509655 w 1653"/>
              <a:gd name="T25" fmla="*/ 0 h 255"/>
              <a:gd name="T26" fmla="*/ 92891828 w 1653"/>
              <a:gd name="T27" fmla="*/ 784769 h 255"/>
              <a:gd name="T28" fmla="*/ 102566531 w 1653"/>
              <a:gd name="T29" fmla="*/ 2363084 h 255"/>
              <a:gd name="T30" fmla="*/ 109021318 w 1653"/>
              <a:gd name="T31" fmla="*/ 3147853 h 255"/>
              <a:gd name="T32" fmla="*/ 109021318 w 1653"/>
              <a:gd name="T33" fmla="*/ 19689536 h 255"/>
              <a:gd name="T34" fmla="*/ 99989076 w 1653"/>
              <a:gd name="T35" fmla="*/ 21267851 h 255"/>
              <a:gd name="T36" fmla="*/ 89022016 w 1653"/>
              <a:gd name="T37" fmla="*/ 22052620 h 255"/>
              <a:gd name="T38" fmla="*/ 80639756 w 1653"/>
              <a:gd name="T39" fmla="*/ 22052620 h 255"/>
              <a:gd name="T40" fmla="*/ 76119962 w 1653"/>
              <a:gd name="T41" fmla="*/ 21267851 h 255"/>
              <a:gd name="T42" fmla="*/ 70957620 w 1653"/>
              <a:gd name="T43" fmla="*/ 20474305 h 255"/>
              <a:gd name="T44" fmla="*/ 66445259 w 1653"/>
              <a:gd name="T45" fmla="*/ 18111220 h 255"/>
              <a:gd name="T46" fmla="*/ 61925379 w 1653"/>
              <a:gd name="T47" fmla="*/ 17326452 h 255"/>
              <a:gd name="T48" fmla="*/ 58705462 w 1653"/>
              <a:gd name="T49" fmla="*/ 17326452 h 255"/>
              <a:gd name="T50" fmla="*/ 54835650 w 1653"/>
              <a:gd name="T51" fmla="*/ 18111220 h 255"/>
              <a:gd name="T52" fmla="*/ 49023325 w 1653"/>
              <a:gd name="T53" fmla="*/ 18904767 h 255"/>
              <a:gd name="T54" fmla="*/ 43218521 w 1653"/>
              <a:gd name="T55" fmla="*/ 20474305 h 255"/>
              <a:gd name="T56" fmla="*/ 37413716 w 1653"/>
              <a:gd name="T57" fmla="*/ 21267851 h 255"/>
              <a:gd name="T58" fmla="*/ 30316467 w 1653"/>
              <a:gd name="T59" fmla="*/ 21267851 h 255"/>
              <a:gd name="T60" fmla="*/ 23869201 w 1653"/>
              <a:gd name="T61" fmla="*/ 20474305 h 255"/>
              <a:gd name="T62" fmla="*/ 14194497 w 1653"/>
              <a:gd name="T63" fmla="*/ 18904767 h 255"/>
              <a:gd name="T64" fmla="*/ 5804805 w 1653"/>
              <a:gd name="T65" fmla="*/ 16541683 h 255"/>
              <a:gd name="T66" fmla="*/ 0 w 1653"/>
              <a:gd name="T67" fmla="*/ 14963367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p:spPr>
        <p:txBody>
          <a:bodyPr>
            <a:prstTxWarp prst="textNoShape">
              <a:avLst/>
            </a:prstTxWarp>
          </a:bodyPr>
          <a:lstStyle/>
          <a:p>
            <a:endParaRPr lang="en-US" dirty="0"/>
          </a:p>
        </p:txBody>
      </p:sp>
      <p:sp>
        <p:nvSpPr>
          <p:cNvPr id="55" name="Freeform 38">
            <a:extLst>
              <a:ext uri="{FF2B5EF4-FFF2-40B4-BE49-F238E27FC236}">
                <a16:creationId xmlns:a16="http://schemas.microsoft.com/office/drawing/2014/main" id="{84A4D669-63F0-4B00-A0F0-9A77F991E4FF}"/>
              </a:ext>
            </a:extLst>
          </p:cNvPr>
          <p:cNvSpPr>
            <a:spLocks noChangeAspect="1"/>
          </p:cNvSpPr>
          <p:nvPr/>
        </p:nvSpPr>
        <p:spPr bwMode="auto">
          <a:xfrm rot="13527638" flipH="1">
            <a:off x="7252064" y="4343215"/>
            <a:ext cx="150191" cy="24391"/>
          </a:xfrm>
          <a:custGeom>
            <a:avLst/>
            <a:gdLst>
              <a:gd name="T0" fmla="*/ 0 w 1653"/>
              <a:gd name="T1" fmla="*/ 14964556 h 255"/>
              <a:gd name="T2" fmla="*/ 0 w 1653"/>
              <a:gd name="T3" fmla="*/ 7089830 h 255"/>
              <a:gd name="T4" fmla="*/ 10324599 w 1653"/>
              <a:gd name="T5" fmla="*/ 4726554 h 255"/>
              <a:gd name="T6" fmla="*/ 23226738 w 1653"/>
              <a:gd name="T7" fmla="*/ 2363277 h 255"/>
              <a:gd name="T8" fmla="*/ 31608911 w 1653"/>
              <a:gd name="T9" fmla="*/ 1578475 h 255"/>
              <a:gd name="T10" fmla="*/ 39348708 w 1653"/>
              <a:gd name="T11" fmla="*/ 1578475 h 255"/>
              <a:gd name="T12" fmla="*/ 46445957 w 1653"/>
              <a:gd name="T13" fmla="*/ 3148172 h 255"/>
              <a:gd name="T14" fmla="*/ 54185668 w 1653"/>
              <a:gd name="T15" fmla="*/ 4726554 h 255"/>
              <a:gd name="T16" fmla="*/ 61925379 w 1653"/>
              <a:gd name="T17" fmla="*/ 5511449 h 255"/>
              <a:gd name="T18" fmla="*/ 69022627 w 1653"/>
              <a:gd name="T19" fmla="*/ 3148172 h 255"/>
              <a:gd name="T20" fmla="*/ 75477414 w 1653"/>
              <a:gd name="T21" fmla="*/ 784895 h 255"/>
              <a:gd name="T22" fmla="*/ 78704850 w 1653"/>
              <a:gd name="T23" fmla="*/ 0 h 255"/>
              <a:gd name="T24" fmla="*/ 84509655 w 1653"/>
              <a:gd name="T25" fmla="*/ 0 h 255"/>
              <a:gd name="T26" fmla="*/ 92891828 w 1653"/>
              <a:gd name="T27" fmla="*/ 784895 h 255"/>
              <a:gd name="T28" fmla="*/ 102566531 w 1653"/>
              <a:gd name="T29" fmla="*/ 2363277 h 255"/>
              <a:gd name="T30" fmla="*/ 109021318 w 1653"/>
              <a:gd name="T31" fmla="*/ 3148172 h 255"/>
              <a:gd name="T32" fmla="*/ 109021318 w 1653"/>
              <a:gd name="T33" fmla="*/ 19691203 h 255"/>
              <a:gd name="T34" fmla="*/ 99989076 w 1653"/>
              <a:gd name="T35" fmla="*/ 21269585 h 255"/>
              <a:gd name="T36" fmla="*/ 89022016 w 1653"/>
              <a:gd name="T37" fmla="*/ 22054480 h 255"/>
              <a:gd name="T38" fmla="*/ 80639756 w 1653"/>
              <a:gd name="T39" fmla="*/ 22054480 h 255"/>
              <a:gd name="T40" fmla="*/ 76119962 w 1653"/>
              <a:gd name="T41" fmla="*/ 21269585 h 255"/>
              <a:gd name="T42" fmla="*/ 70957620 w 1653"/>
              <a:gd name="T43" fmla="*/ 20476005 h 255"/>
              <a:gd name="T44" fmla="*/ 66445259 w 1653"/>
              <a:gd name="T45" fmla="*/ 18112728 h 255"/>
              <a:gd name="T46" fmla="*/ 61925379 w 1653"/>
              <a:gd name="T47" fmla="*/ 17327926 h 255"/>
              <a:gd name="T48" fmla="*/ 58705462 w 1653"/>
              <a:gd name="T49" fmla="*/ 17327926 h 255"/>
              <a:gd name="T50" fmla="*/ 54835650 w 1653"/>
              <a:gd name="T51" fmla="*/ 18112728 h 255"/>
              <a:gd name="T52" fmla="*/ 49023325 w 1653"/>
              <a:gd name="T53" fmla="*/ 18906308 h 255"/>
              <a:gd name="T54" fmla="*/ 43218521 w 1653"/>
              <a:gd name="T55" fmla="*/ 20476005 h 255"/>
              <a:gd name="T56" fmla="*/ 37413716 w 1653"/>
              <a:gd name="T57" fmla="*/ 21269585 h 255"/>
              <a:gd name="T58" fmla="*/ 30316467 w 1653"/>
              <a:gd name="T59" fmla="*/ 21269585 h 255"/>
              <a:gd name="T60" fmla="*/ 23869201 w 1653"/>
              <a:gd name="T61" fmla="*/ 20476005 h 255"/>
              <a:gd name="T62" fmla="*/ 14194497 w 1653"/>
              <a:gd name="T63" fmla="*/ 18906308 h 255"/>
              <a:gd name="T64" fmla="*/ 5804805 w 1653"/>
              <a:gd name="T65" fmla="*/ 16543031 h 255"/>
              <a:gd name="T66" fmla="*/ 0 w 1653"/>
              <a:gd name="T67" fmla="*/ 14964556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p:spPr>
        <p:txBody>
          <a:bodyPr>
            <a:prstTxWarp prst="textNoShape">
              <a:avLst/>
            </a:prstTxWarp>
          </a:bodyPr>
          <a:lstStyle/>
          <a:p>
            <a:endParaRPr lang="en-US" dirty="0"/>
          </a:p>
        </p:txBody>
      </p:sp>
      <p:grpSp>
        <p:nvGrpSpPr>
          <p:cNvPr id="56" name="Group 51">
            <a:extLst>
              <a:ext uri="{FF2B5EF4-FFF2-40B4-BE49-F238E27FC236}">
                <a16:creationId xmlns:a16="http://schemas.microsoft.com/office/drawing/2014/main" id="{C9293E47-CAA4-4F12-BF59-C55CA1875688}"/>
              </a:ext>
            </a:extLst>
          </p:cNvPr>
          <p:cNvGrpSpPr>
            <a:grpSpLocks/>
          </p:cNvGrpSpPr>
          <p:nvPr/>
        </p:nvGrpSpPr>
        <p:grpSpPr bwMode="auto">
          <a:xfrm>
            <a:off x="6506838" y="2786752"/>
            <a:ext cx="733329" cy="1381754"/>
            <a:chOff x="368" y="172"/>
            <a:chExt cx="588" cy="1079"/>
          </a:xfrm>
        </p:grpSpPr>
        <p:pic>
          <p:nvPicPr>
            <p:cNvPr id="57" name="Picture 53" descr="pics_Aeroshell_FS_Baseline_Prep_9-20070306">
              <a:extLst>
                <a:ext uri="{FF2B5EF4-FFF2-40B4-BE49-F238E27FC236}">
                  <a16:creationId xmlns:a16="http://schemas.microsoft.com/office/drawing/2014/main" id="{CE235B41-BCE2-4A01-9FDA-2EF043169FF0}"/>
                </a:ext>
              </a:extLst>
            </p:cNvPr>
            <p:cNvPicPr>
              <a:picLocks noChangeAspect="1" noChangeArrowheads="1"/>
            </p:cNvPicPr>
            <p:nvPr/>
          </p:nvPicPr>
          <p:blipFill>
            <a:blip r:embed="rId13" cstate="print">
              <a:clrChange>
                <a:clrFrom>
                  <a:srgbClr val="311E0D"/>
                </a:clrFrom>
                <a:clrTo>
                  <a:srgbClr val="311E0D">
                    <a:alpha val="0"/>
                  </a:srgbClr>
                </a:clrTo>
              </a:clrChange>
            </a:blip>
            <a:srcRect l="19141" t="1151" r="16974" b="9590"/>
            <a:stretch>
              <a:fillRect/>
            </a:stretch>
          </p:blipFill>
          <p:spPr bwMode="auto">
            <a:xfrm rot="-1016811">
              <a:off x="657" y="1054"/>
              <a:ext cx="299" cy="197"/>
            </a:xfrm>
            <a:prstGeom prst="rect">
              <a:avLst/>
            </a:prstGeom>
            <a:noFill/>
            <a:ln w="9525">
              <a:noFill/>
              <a:miter lim="800000"/>
              <a:headEnd/>
              <a:tailEnd/>
            </a:ln>
          </p:spPr>
        </p:pic>
      </p:grpSp>
      <p:grpSp>
        <p:nvGrpSpPr>
          <p:cNvPr id="58" name="Group 40">
            <a:extLst>
              <a:ext uri="{FF2B5EF4-FFF2-40B4-BE49-F238E27FC236}">
                <a16:creationId xmlns:a16="http://schemas.microsoft.com/office/drawing/2014/main" id="{38733FCB-E6F8-4D96-B459-ACBE4F314A71}"/>
              </a:ext>
            </a:extLst>
          </p:cNvPr>
          <p:cNvGrpSpPr>
            <a:grpSpLocks noChangeAspect="1"/>
          </p:cNvGrpSpPr>
          <p:nvPr/>
        </p:nvGrpSpPr>
        <p:grpSpPr bwMode="auto">
          <a:xfrm>
            <a:off x="7503581" y="4999561"/>
            <a:ext cx="128455" cy="213604"/>
            <a:chOff x="1390" y="1634"/>
            <a:chExt cx="261" cy="431"/>
          </a:xfrm>
        </p:grpSpPr>
        <p:sp>
          <p:nvSpPr>
            <p:cNvPr id="59" name="Arc 41">
              <a:extLst>
                <a:ext uri="{FF2B5EF4-FFF2-40B4-BE49-F238E27FC236}">
                  <a16:creationId xmlns:a16="http://schemas.microsoft.com/office/drawing/2014/main" id="{7E7DB5A9-04B0-4685-A008-7631EF95B0AB}"/>
                </a:ext>
              </a:extLst>
            </p:cNvPr>
            <p:cNvSpPr>
              <a:spLocks noChangeAspect="1"/>
            </p:cNvSpPr>
            <p:nvPr/>
          </p:nvSpPr>
          <p:spPr bwMode="auto">
            <a:xfrm rot="5400000">
              <a:off x="1477" y="1708"/>
              <a:ext cx="83" cy="131"/>
            </a:xfrm>
            <a:custGeom>
              <a:avLst/>
              <a:gdLst>
                <a:gd name="T0" fmla="*/ 0 w 21600"/>
                <a:gd name="T1" fmla="*/ 0 h 34144"/>
                <a:gd name="T2" fmla="*/ 0 w 21600"/>
                <a:gd name="T3" fmla="*/ 0 h 34144"/>
                <a:gd name="T4" fmla="*/ 0 w 21600"/>
                <a:gd name="T5" fmla="*/ 0 h 34144"/>
                <a:gd name="T6" fmla="*/ 0 60000 65536"/>
                <a:gd name="T7" fmla="*/ 0 60000 65536"/>
                <a:gd name="T8" fmla="*/ 0 60000 65536"/>
                <a:gd name="T9" fmla="*/ 0 w 21600"/>
                <a:gd name="T10" fmla="*/ 0 h 34144"/>
                <a:gd name="T11" fmla="*/ 21600 w 21600"/>
                <a:gd name="T12" fmla="*/ 34144 h 34144"/>
              </a:gdLst>
              <a:ahLst/>
              <a:cxnLst>
                <a:cxn ang="T6">
                  <a:pos x="T0" y="T1"/>
                </a:cxn>
                <a:cxn ang="T7">
                  <a:pos x="T2" y="T3"/>
                </a:cxn>
                <a:cxn ang="T8">
                  <a:pos x="T4" y="T5"/>
                </a:cxn>
              </a:cxnLst>
              <a:rect l="T9" t="T10" r="T11" b="T12"/>
              <a:pathLst>
                <a:path w="21600" h="34144" fill="none" extrusionOk="0">
                  <a:moveTo>
                    <a:pt x="13294" y="0"/>
                  </a:moveTo>
                  <a:cubicBezTo>
                    <a:pt x="18536" y="4093"/>
                    <a:pt x="21600" y="10373"/>
                    <a:pt x="21600" y="17024"/>
                  </a:cubicBezTo>
                  <a:cubicBezTo>
                    <a:pt x="21600" y="23729"/>
                    <a:pt x="18485" y="30055"/>
                    <a:pt x="13170" y="34144"/>
                  </a:cubicBezTo>
                </a:path>
                <a:path w="21600" h="34144" stroke="0" extrusionOk="0">
                  <a:moveTo>
                    <a:pt x="13294" y="0"/>
                  </a:moveTo>
                  <a:cubicBezTo>
                    <a:pt x="18536" y="4093"/>
                    <a:pt x="21600" y="10373"/>
                    <a:pt x="21600" y="17024"/>
                  </a:cubicBezTo>
                  <a:cubicBezTo>
                    <a:pt x="21600" y="23729"/>
                    <a:pt x="18485" y="30055"/>
                    <a:pt x="13170" y="34144"/>
                  </a:cubicBezTo>
                  <a:lnTo>
                    <a:pt x="0" y="17024"/>
                  </a:lnTo>
                  <a:close/>
                </a:path>
              </a:pathLst>
            </a:custGeom>
            <a:noFill/>
            <a:ln w="9525">
              <a:solidFill>
                <a:schemeClr val="tx1"/>
              </a:solidFill>
              <a:miter lim="800000"/>
              <a:headEnd/>
              <a:tailEnd/>
            </a:ln>
          </p:spPr>
          <p:txBody>
            <a:bodyPr wrap="none" anchor="ctr">
              <a:prstTxWarp prst="textNoShape">
                <a:avLst/>
              </a:prstTxWarp>
            </a:bodyPr>
            <a:lstStyle/>
            <a:p>
              <a:endParaRPr lang="en-US" dirty="0"/>
            </a:p>
          </p:txBody>
        </p:sp>
        <p:sp>
          <p:nvSpPr>
            <p:cNvPr id="60" name="Arc 42">
              <a:extLst>
                <a:ext uri="{FF2B5EF4-FFF2-40B4-BE49-F238E27FC236}">
                  <a16:creationId xmlns:a16="http://schemas.microsoft.com/office/drawing/2014/main" id="{5D280F2E-8072-4DC5-81C7-C20B4586E886}"/>
                </a:ext>
              </a:extLst>
            </p:cNvPr>
            <p:cNvSpPr>
              <a:spLocks noChangeAspect="1"/>
            </p:cNvSpPr>
            <p:nvPr/>
          </p:nvSpPr>
          <p:spPr bwMode="auto">
            <a:xfrm rot="5400000">
              <a:off x="1455" y="1725"/>
              <a:ext cx="138" cy="150"/>
            </a:xfrm>
            <a:custGeom>
              <a:avLst/>
              <a:gdLst>
                <a:gd name="T0" fmla="*/ 0 w 21600"/>
                <a:gd name="T1" fmla="*/ 0 h 26290"/>
                <a:gd name="T2" fmla="*/ 0 w 21600"/>
                <a:gd name="T3" fmla="*/ 0 h 26290"/>
                <a:gd name="T4" fmla="*/ 0 w 21600"/>
                <a:gd name="T5" fmla="*/ 0 h 26290"/>
                <a:gd name="T6" fmla="*/ 0 60000 65536"/>
                <a:gd name="T7" fmla="*/ 0 60000 65536"/>
                <a:gd name="T8" fmla="*/ 0 60000 65536"/>
                <a:gd name="T9" fmla="*/ 0 w 21600"/>
                <a:gd name="T10" fmla="*/ 0 h 26290"/>
                <a:gd name="T11" fmla="*/ 21600 w 21600"/>
                <a:gd name="T12" fmla="*/ 26290 h 26290"/>
              </a:gdLst>
              <a:ahLst/>
              <a:cxnLst>
                <a:cxn ang="T6">
                  <a:pos x="T0" y="T1"/>
                </a:cxn>
                <a:cxn ang="T7">
                  <a:pos x="T2" y="T3"/>
                </a:cxn>
                <a:cxn ang="T8">
                  <a:pos x="T4" y="T5"/>
                </a:cxn>
              </a:cxnLst>
              <a:rect l="T9" t="T10" r="T11" b="T12"/>
              <a:pathLst>
                <a:path w="21600" h="26290" fill="none" extrusionOk="0">
                  <a:moveTo>
                    <a:pt x="17139" y="0"/>
                  </a:moveTo>
                  <a:cubicBezTo>
                    <a:pt x="20032" y="3771"/>
                    <a:pt x="21600" y="8391"/>
                    <a:pt x="21600" y="13145"/>
                  </a:cubicBezTo>
                  <a:cubicBezTo>
                    <a:pt x="21600" y="17898"/>
                    <a:pt x="20032" y="22518"/>
                    <a:pt x="17139" y="26289"/>
                  </a:cubicBezTo>
                </a:path>
                <a:path w="21600" h="26290" stroke="0" extrusionOk="0">
                  <a:moveTo>
                    <a:pt x="17139" y="0"/>
                  </a:moveTo>
                  <a:cubicBezTo>
                    <a:pt x="20032" y="3771"/>
                    <a:pt x="21600" y="8391"/>
                    <a:pt x="21600" y="13145"/>
                  </a:cubicBezTo>
                  <a:cubicBezTo>
                    <a:pt x="21600" y="17898"/>
                    <a:pt x="20032" y="22518"/>
                    <a:pt x="17139" y="26289"/>
                  </a:cubicBezTo>
                  <a:lnTo>
                    <a:pt x="0" y="13145"/>
                  </a:lnTo>
                  <a:close/>
                </a:path>
              </a:pathLst>
            </a:custGeom>
            <a:noFill/>
            <a:ln w="9525">
              <a:solidFill>
                <a:srgbClr val="333333"/>
              </a:solidFill>
              <a:miter lim="800000"/>
              <a:headEnd/>
              <a:tailEnd/>
            </a:ln>
          </p:spPr>
          <p:txBody>
            <a:bodyPr wrap="none" anchor="ctr">
              <a:prstTxWarp prst="textNoShape">
                <a:avLst/>
              </a:prstTxWarp>
            </a:bodyPr>
            <a:lstStyle/>
            <a:p>
              <a:endParaRPr lang="en-US" dirty="0"/>
            </a:p>
          </p:txBody>
        </p:sp>
        <p:sp>
          <p:nvSpPr>
            <p:cNvPr id="61" name="Arc 43">
              <a:extLst>
                <a:ext uri="{FF2B5EF4-FFF2-40B4-BE49-F238E27FC236}">
                  <a16:creationId xmlns:a16="http://schemas.microsoft.com/office/drawing/2014/main" id="{813E2A28-6812-4C11-B2C0-48D5B1A59346}"/>
                </a:ext>
              </a:extLst>
            </p:cNvPr>
            <p:cNvSpPr>
              <a:spLocks noChangeAspect="1"/>
            </p:cNvSpPr>
            <p:nvPr/>
          </p:nvSpPr>
          <p:spPr bwMode="auto">
            <a:xfrm rot="5400000">
              <a:off x="1423" y="1739"/>
              <a:ext cx="196" cy="186"/>
            </a:xfrm>
            <a:custGeom>
              <a:avLst/>
              <a:gdLst>
                <a:gd name="T0" fmla="*/ 0 w 21600"/>
                <a:gd name="T1" fmla="*/ 0 h 22977"/>
                <a:gd name="T2" fmla="*/ 0 w 21600"/>
                <a:gd name="T3" fmla="*/ 0 h 22977"/>
                <a:gd name="T4" fmla="*/ 0 w 21600"/>
                <a:gd name="T5" fmla="*/ 0 h 22977"/>
                <a:gd name="T6" fmla="*/ 0 60000 65536"/>
                <a:gd name="T7" fmla="*/ 0 60000 65536"/>
                <a:gd name="T8" fmla="*/ 0 60000 65536"/>
                <a:gd name="T9" fmla="*/ 0 w 21600"/>
                <a:gd name="T10" fmla="*/ 0 h 22977"/>
                <a:gd name="T11" fmla="*/ 21600 w 21600"/>
                <a:gd name="T12" fmla="*/ 22977 h 22977"/>
              </a:gdLst>
              <a:ahLst/>
              <a:cxnLst>
                <a:cxn ang="T6">
                  <a:pos x="T0" y="T1"/>
                </a:cxn>
                <a:cxn ang="T7">
                  <a:pos x="T2" y="T3"/>
                </a:cxn>
                <a:cxn ang="T8">
                  <a:pos x="T4" y="T5"/>
                </a:cxn>
              </a:cxnLst>
              <a:rect l="T9" t="T10" r="T11" b="T12"/>
              <a:pathLst>
                <a:path w="21600" h="22977" fill="none" extrusionOk="0">
                  <a:moveTo>
                    <a:pt x="18893" y="-1"/>
                  </a:moveTo>
                  <a:cubicBezTo>
                    <a:pt x="20668" y="3203"/>
                    <a:pt x="21600" y="6806"/>
                    <a:pt x="21600" y="10469"/>
                  </a:cubicBezTo>
                  <a:cubicBezTo>
                    <a:pt x="21600" y="14951"/>
                    <a:pt x="20205" y="19322"/>
                    <a:pt x="17609" y="22976"/>
                  </a:cubicBezTo>
                </a:path>
                <a:path w="21600" h="22977" stroke="0" extrusionOk="0">
                  <a:moveTo>
                    <a:pt x="18893" y="-1"/>
                  </a:moveTo>
                  <a:cubicBezTo>
                    <a:pt x="20668" y="3203"/>
                    <a:pt x="21600" y="6806"/>
                    <a:pt x="21600" y="10469"/>
                  </a:cubicBezTo>
                  <a:cubicBezTo>
                    <a:pt x="21600" y="14951"/>
                    <a:pt x="20205" y="19322"/>
                    <a:pt x="17609" y="22976"/>
                  </a:cubicBezTo>
                  <a:lnTo>
                    <a:pt x="0" y="10469"/>
                  </a:lnTo>
                  <a:close/>
                </a:path>
              </a:pathLst>
            </a:custGeom>
            <a:noFill/>
            <a:ln w="9525">
              <a:solidFill>
                <a:srgbClr val="808080"/>
              </a:solidFill>
              <a:miter lim="800000"/>
              <a:headEnd/>
              <a:tailEnd/>
            </a:ln>
          </p:spPr>
          <p:txBody>
            <a:bodyPr wrap="none" anchor="ctr">
              <a:prstTxWarp prst="textNoShape">
                <a:avLst/>
              </a:prstTxWarp>
            </a:bodyPr>
            <a:lstStyle/>
            <a:p>
              <a:endParaRPr lang="en-US" dirty="0"/>
            </a:p>
          </p:txBody>
        </p:sp>
        <p:sp>
          <p:nvSpPr>
            <p:cNvPr id="62" name="Arc 44">
              <a:extLst>
                <a:ext uri="{FF2B5EF4-FFF2-40B4-BE49-F238E27FC236}">
                  <a16:creationId xmlns:a16="http://schemas.microsoft.com/office/drawing/2014/main" id="{404B6027-81C0-4649-9ABC-119DDE068181}"/>
                </a:ext>
              </a:extLst>
            </p:cNvPr>
            <p:cNvSpPr>
              <a:spLocks noChangeAspect="1"/>
            </p:cNvSpPr>
            <p:nvPr/>
          </p:nvSpPr>
          <p:spPr bwMode="auto">
            <a:xfrm rot="5400000">
              <a:off x="1391" y="1754"/>
              <a:ext cx="271" cy="213"/>
            </a:xfrm>
            <a:custGeom>
              <a:avLst/>
              <a:gdLst>
                <a:gd name="T0" fmla="*/ 0 w 21600"/>
                <a:gd name="T1" fmla="*/ 0 h 18996"/>
                <a:gd name="T2" fmla="*/ 0 w 21600"/>
                <a:gd name="T3" fmla="*/ 0 h 18996"/>
                <a:gd name="T4" fmla="*/ 0 w 21600"/>
                <a:gd name="T5" fmla="*/ 0 h 18996"/>
                <a:gd name="T6" fmla="*/ 0 60000 65536"/>
                <a:gd name="T7" fmla="*/ 0 60000 65536"/>
                <a:gd name="T8" fmla="*/ 0 60000 65536"/>
                <a:gd name="T9" fmla="*/ 0 w 21600"/>
                <a:gd name="T10" fmla="*/ 0 h 18996"/>
                <a:gd name="T11" fmla="*/ 21600 w 21600"/>
                <a:gd name="T12" fmla="*/ 18996 h 18996"/>
              </a:gdLst>
              <a:ahLst/>
              <a:cxnLst>
                <a:cxn ang="T6">
                  <a:pos x="T0" y="T1"/>
                </a:cxn>
                <a:cxn ang="T7">
                  <a:pos x="T2" y="T3"/>
                </a:cxn>
                <a:cxn ang="T8">
                  <a:pos x="T4" y="T5"/>
                </a:cxn>
              </a:cxnLst>
              <a:rect l="T9" t="T10" r="T11" b="T12"/>
              <a:pathLst>
                <a:path w="21600" h="18996" fill="none" extrusionOk="0">
                  <a:moveTo>
                    <a:pt x="19749" y="-1"/>
                  </a:moveTo>
                  <a:cubicBezTo>
                    <a:pt x="20969" y="2754"/>
                    <a:pt x="21600" y="5734"/>
                    <a:pt x="21600" y="8748"/>
                  </a:cubicBezTo>
                  <a:cubicBezTo>
                    <a:pt x="21600" y="12325"/>
                    <a:pt x="20711" y="15846"/>
                    <a:pt x="19014" y="18996"/>
                  </a:cubicBezTo>
                </a:path>
                <a:path w="21600" h="18996" stroke="0" extrusionOk="0">
                  <a:moveTo>
                    <a:pt x="19749" y="-1"/>
                  </a:moveTo>
                  <a:cubicBezTo>
                    <a:pt x="20969" y="2754"/>
                    <a:pt x="21600" y="5734"/>
                    <a:pt x="21600" y="8748"/>
                  </a:cubicBezTo>
                  <a:cubicBezTo>
                    <a:pt x="21600" y="12325"/>
                    <a:pt x="20711" y="15846"/>
                    <a:pt x="19014" y="18996"/>
                  </a:cubicBezTo>
                  <a:lnTo>
                    <a:pt x="0" y="8748"/>
                  </a:lnTo>
                  <a:close/>
                </a:path>
              </a:pathLst>
            </a:custGeom>
            <a:noFill/>
            <a:ln w="9525">
              <a:solidFill>
                <a:srgbClr val="969696"/>
              </a:solidFill>
              <a:miter lim="800000"/>
              <a:headEnd/>
              <a:tailEnd/>
            </a:ln>
          </p:spPr>
          <p:txBody>
            <a:bodyPr wrap="none" anchor="ctr">
              <a:prstTxWarp prst="textNoShape">
                <a:avLst/>
              </a:prstTxWarp>
            </a:bodyPr>
            <a:lstStyle/>
            <a:p>
              <a:endParaRPr lang="en-US" dirty="0"/>
            </a:p>
          </p:txBody>
        </p:sp>
        <p:sp>
          <p:nvSpPr>
            <p:cNvPr id="63" name="Arc 45">
              <a:extLst>
                <a:ext uri="{FF2B5EF4-FFF2-40B4-BE49-F238E27FC236}">
                  <a16:creationId xmlns:a16="http://schemas.microsoft.com/office/drawing/2014/main" id="{B5D7C150-D496-4E90-8B27-6622019A6B99}"/>
                </a:ext>
              </a:extLst>
            </p:cNvPr>
            <p:cNvSpPr>
              <a:spLocks noChangeAspect="1"/>
            </p:cNvSpPr>
            <p:nvPr/>
          </p:nvSpPr>
          <p:spPr bwMode="auto">
            <a:xfrm rot="5400000">
              <a:off x="1305" y="1719"/>
              <a:ext cx="431" cy="261"/>
            </a:xfrm>
            <a:custGeom>
              <a:avLst/>
              <a:gdLst>
                <a:gd name="T0" fmla="*/ 0 w 21600"/>
                <a:gd name="T1" fmla="*/ 0 h 16845"/>
                <a:gd name="T2" fmla="*/ 0 w 21600"/>
                <a:gd name="T3" fmla="*/ 0 h 16845"/>
                <a:gd name="T4" fmla="*/ 0 w 21600"/>
                <a:gd name="T5" fmla="*/ 0 h 16845"/>
                <a:gd name="T6" fmla="*/ 0 60000 65536"/>
                <a:gd name="T7" fmla="*/ 0 60000 65536"/>
                <a:gd name="T8" fmla="*/ 0 60000 65536"/>
                <a:gd name="T9" fmla="*/ 0 w 21600"/>
                <a:gd name="T10" fmla="*/ 0 h 16845"/>
                <a:gd name="T11" fmla="*/ 21600 w 21600"/>
                <a:gd name="T12" fmla="*/ 16845 h 16845"/>
              </a:gdLst>
              <a:ahLst/>
              <a:cxnLst>
                <a:cxn ang="T6">
                  <a:pos x="T0" y="T1"/>
                </a:cxn>
                <a:cxn ang="T7">
                  <a:pos x="T2" y="T3"/>
                </a:cxn>
                <a:cxn ang="T8">
                  <a:pos x="T4" y="T5"/>
                </a:cxn>
              </a:cxnLst>
              <a:rect l="T9" t="T10" r="T11" b="T12"/>
              <a:pathLst>
                <a:path w="21600" h="16845" fill="none" extrusionOk="0">
                  <a:moveTo>
                    <a:pt x="20042" y="-1"/>
                  </a:moveTo>
                  <a:cubicBezTo>
                    <a:pt x="21071" y="2560"/>
                    <a:pt x="21600" y="5294"/>
                    <a:pt x="21600" y="8054"/>
                  </a:cubicBezTo>
                  <a:cubicBezTo>
                    <a:pt x="21600" y="11083"/>
                    <a:pt x="20962" y="14078"/>
                    <a:pt x="19730" y="16845"/>
                  </a:cubicBezTo>
                </a:path>
                <a:path w="21600" h="16845" stroke="0" extrusionOk="0">
                  <a:moveTo>
                    <a:pt x="20042" y="-1"/>
                  </a:moveTo>
                  <a:cubicBezTo>
                    <a:pt x="21071" y="2560"/>
                    <a:pt x="21600" y="5294"/>
                    <a:pt x="21600" y="8054"/>
                  </a:cubicBezTo>
                  <a:cubicBezTo>
                    <a:pt x="21600" y="11083"/>
                    <a:pt x="20962" y="14078"/>
                    <a:pt x="19730" y="16845"/>
                  </a:cubicBezTo>
                  <a:lnTo>
                    <a:pt x="0" y="8054"/>
                  </a:lnTo>
                  <a:close/>
                </a:path>
              </a:pathLst>
            </a:custGeom>
            <a:noFill/>
            <a:ln w="9525">
              <a:solidFill>
                <a:srgbClr val="C0C0C0"/>
              </a:solidFill>
              <a:miter lim="800000"/>
              <a:headEnd/>
              <a:tailEnd/>
            </a:ln>
          </p:spPr>
          <p:txBody>
            <a:bodyPr wrap="none" anchor="ctr">
              <a:prstTxWarp prst="textNoShape">
                <a:avLst/>
              </a:prstTxWarp>
            </a:bodyPr>
            <a:lstStyle/>
            <a:p>
              <a:endParaRPr lang="en-US" dirty="0"/>
            </a:p>
          </p:txBody>
        </p:sp>
      </p:grpSp>
      <p:pic>
        <p:nvPicPr>
          <p:cNvPr id="64" name="Picture 46" descr="MSL_Powered_Descent_Vehicle_5-20070308">
            <a:extLst>
              <a:ext uri="{FF2B5EF4-FFF2-40B4-BE49-F238E27FC236}">
                <a16:creationId xmlns:a16="http://schemas.microsoft.com/office/drawing/2014/main" id="{5DC90225-10B7-4B1E-A74C-71EA31FBB773}"/>
              </a:ext>
            </a:extLst>
          </p:cNvPr>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7540979" y="4827677"/>
            <a:ext cx="370730" cy="245311"/>
          </a:xfrm>
          <a:prstGeom prst="rect">
            <a:avLst/>
          </a:prstGeom>
          <a:noFill/>
          <a:ln w="9525">
            <a:noFill/>
            <a:miter lim="800000"/>
            <a:headEnd/>
            <a:tailEnd/>
          </a:ln>
        </p:spPr>
      </p:pic>
      <p:sp>
        <p:nvSpPr>
          <p:cNvPr id="65" name="Freeform 47">
            <a:extLst>
              <a:ext uri="{FF2B5EF4-FFF2-40B4-BE49-F238E27FC236}">
                <a16:creationId xmlns:a16="http://schemas.microsoft.com/office/drawing/2014/main" id="{A49F946D-1AC6-475A-BDF5-41BD4CA612D6}"/>
              </a:ext>
            </a:extLst>
          </p:cNvPr>
          <p:cNvSpPr>
            <a:spLocks noChangeAspect="1"/>
          </p:cNvSpPr>
          <p:nvPr/>
        </p:nvSpPr>
        <p:spPr bwMode="auto">
          <a:xfrm rot="16456659" flipH="1">
            <a:off x="7542027" y="5125084"/>
            <a:ext cx="171885" cy="27643"/>
          </a:xfrm>
          <a:custGeom>
            <a:avLst/>
            <a:gdLst>
              <a:gd name="T0" fmla="*/ 0 w 1653"/>
              <a:gd name="T1" fmla="*/ 21909388 h 255"/>
              <a:gd name="T2" fmla="*/ 0 w 1653"/>
              <a:gd name="T3" fmla="*/ 10383395 h 255"/>
              <a:gd name="T4" fmla="*/ 15460238 w 1653"/>
              <a:gd name="T5" fmla="*/ 6922263 h 255"/>
              <a:gd name="T6" fmla="*/ 34785536 w 1653"/>
              <a:gd name="T7" fmla="*/ 3461132 h 255"/>
              <a:gd name="T8" fmla="*/ 47339635 w 1653"/>
              <a:gd name="T9" fmla="*/ 2307421 h 255"/>
              <a:gd name="T10" fmla="*/ 58934814 w 1653"/>
              <a:gd name="T11" fmla="*/ 2307421 h 255"/>
              <a:gd name="T12" fmla="*/ 69561279 w 1653"/>
              <a:gd name="T13" fmla="*/ 4614842 h 255"/>
              <a:gd name="T14" fmla="*/ 81156458 w 1653"/>
              <a:gd name="T15" fmla="*/ 6922263 h 255"/>
              <a:gd name="T16" fmla="*/ 92751636 w 1653"/>
              <a:gd name="T17" fmla="*/ 8075974 h 255"/>
              <a:gd name="T18" fmla="*/ 103378102 w 1653"/>
              <a:gd name="T19" fmla="*/ 4614842 h 255"/>
              <a:gd name="T20" fmla="*/ 113045548 w 1653"/>
              <a:gd name="T21" fmla="*/ 1153711 h 255"/>
              <a:gd name="T22" fmla="*/ 117869528 w 1653"/>
              <a:gd name="T23" fmla="*/ 0 h 255"/>
              <a:gd name="T24" fmla="*/ 126568360 w 1653"/>
              <a:gd name="T25" fmla="*/ 0 h 255"/>
              <a:gd name="T26" fmla="*/ 139132252 w 1653"/>
              <a:gd name="T27" fmla="*/ 1153711 h 255"/>
              <a:gd name="T28" fmla="*/ 153623777 w 1653"/>
              <a:gd name="T29" fmla="*/ 3461132 h 255"/>
              <a:gd name="T30" fmla="*/ 163281530 w 1653"/>
              <a:gd name="T31" fmla="*/ 4614842 h 255"/>
              <a:gd name="T32" fmla="*/ 163281530 w 1653"/>
              <a:gd name="T33" fmla="*/ 28831651 h 255"/>
              <a:gd name="T34" fmla="*/ 149758718 w 1653"/>
              <a:gd name="T35" fmla="*/ 31139072 h 255"/>
              <a:gd name="T36" fmla="*/ 133329766 w 1653"/>
              <a:gd name="T37" fmla="*/ 32292782 h 255"/>
              <a:gd name="T38" fmla="*/ 120775668 w 1653"/>
              <a:gd name="T39" fmla="*/ 32292782 h 255"/>
              <a:gd name="T40" fmla="*/ 114004567 w 1653"/>
              <a:gd name="T41" fmla="*/ 31139072 h 255"/>
              <a:gd name="T42" fmla="*/ 106284142 w 1653"/>
              <a:gd name="T43" fmla="*/ 29985361 h 255"/>
              <a:gd name="T44" fmla="*/ 99513042 w 1653"/>
              <a:gd name="T45" fmla="*/ 26524230 h 255"/>
              <a:gd name="T46" fmla="*/ 92751636 w 1653"/>
              <a:gd name="T47" fmla="*/ 25370519 h 255"/>
              <a:gd name="T48" fmla="*/ 87917864 w 1653"/>
              <a:gd name="T49" fmla="*/ 25370519 h 255"/>
              <a:gd name="T50" fmla="*/ 82125171 w 1653"/>
              <a:gd name="T51" fmla="*/ 26524230 h 255"/>
              <a:gd name="T52" fmla="*/ 73426339 w 1653"/>
              <a:gd name="T53" fmla="*/ 27677940 h 255"/>
              <a:gd name="T54" fmla="*/ 64737299 w 1653"/>
              <a:gd name="T55" fmla="*/ 29985361 h 255"/>
              <a:gd name="T56" fmla="*/ 56038467 w 1653"/>
              <a:gd name="T57" fmla="*/ 31139072 h 255"/>
              <a:gd name="T58" fmla="*/ 45412002 w 1653"/>
              <a:gd name="T59" fmla="*/ 31139072 h 255"/>
              <a:gd name="T60" fmla="*/ 35744456 w 1653"/>
              <a:gd name="T61" fmla="*/ 29985361 h 255"/>
              <a:gd name="T62" fmla="*/ 21252931 w 1653"/>
              <a:gd name="T63" fmla="*/ 27677940 h 255"/>
              <a:gd name="T64" fmla="*/ 8698832 w 1653"/>
              <a:gd name="T65" fmla="*/ 24216809 h 255"/>
              <a:gd name="T66" fmla="*/ 0 w 1653"/>
              <a:gd name="T67" fmla="*/ 21909388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p:spPr>
        <p:txBody>
          <a:bodyPr>
            <a:prstTxWarp prst="textNoShape">
              <a:avLst/>
            </a:prstTxWarp>
          </a:bodyPr>
          <a:lstStyle/>
          <a:p>
            <a:endParaRPr lang="en-US" dirty="0"/>
          </a:p>
        </p:txBody>
      </p:sp>
      <p:sp>
        <p:nvSpPr>
          <p:cNvPr id="66" name="Freeform 48">
            <a:extLst>
              <a:ext uri="{FF2B5EF4-FFF2-40B4-BE49-F238E27FC236}">
                <a16:creationId xmlns:a16="http://schemas.microsoft.com/office/drawing/2014/main" id="{B72FA307-07A4-4589-8AFB-07EC57A406B9}"/>
              </a:ext>
            </a:extLst>
          </p:cNvPr>
          <p:cNvSpPr>
            <a:spLocks noChangeAspect="1"/>
          </p:cNvSpPr>
          <p:nvPr/>
        </p:nvSpPr>
        <p:spPr bwMode="auto">
          <a:xfrm rot="16223042" flipH="1">
            <a:off x="7572923" y="5116739"/>
            <a:ext cx="171884" cy="27642"/>
          </a:xfrm>
          <a:custGeom>
            <a:avLst/>
            <a:gdLst>
              <a:gd name="T0" fmla="*/ 0 w 1653"/>
              <a:gd name="T1" fmla="*/ 21907729 h 255"/>
              <a:gd name="T2" fmla="*/ 0 w 1653"/>
              <a:gd name="T3" fmla="*/ 10382693 h 255"/>
              <a:gd name="T4" fmla="*/ 15460045 w 1653"/>
              <a:gd name="T5" fmla="*/ 6921795 h 255"/>
              <a:gd name="T6" fmla="*/ 34785125 w 1653"/>
              <a:gd name="T7" fmla="*/ 3460898 h 255"/>
              <a:gd name="T8" fmla="*/ 47339049 w 1653"/>
              <a:gd name="T9" fmla="*/ 2307230 h 255"/>
              <a:gd name="T10" fmla="*/ 58934057 w 1653"/>
              <a:gd name="T11" fmla="*/ 2307230 h 255"/>
              <a:gd name="T12" fmla="*/ 69560359 w 1653"/>
              <a:gd name="T13" fmla="*/ 4614565 h 255"/>
              <a:gd name="T14" fmla="*/ 81155467 w 1653"/>
              <a:gd name="T15" fmla="*/ 6921795 h 255"/>
              <a:gd name="T16" fmla="*/ 92750476 w 1653"/>
              <a:gd name="T17" fmla="*/ 8075357 h 255"/>
              <a:gd name="T18" fmla="*/ 103376777 w 1653"/>
              <a:gd name="T19" fmla="*/ 4614565 h 255"/>
              <a:gd name="T20" fmla="*/ 113044165 w 1653"/>
              <a:gd name="T21" fmla="*/ 1153668 h 255"/>
              <a:gd name="T22" fmla="*/ 117868115 w 1653"/>
              <a:gd name="T23" fmla="*/ 0 h 255"/>
              <a:gd name="T24" fmla="*/ 126566894 w 1653"/>
              <a:gd name="T25" fmla="*/ 0 h 255"/>
              <a:gd name="T26" fmla="*/ 139130610 w 1653"/>
              <a:gd name="T27" fmla="*/ 1153668 h 255"/>
              <a:gd name="T28" fmla="*/ 153621947 w 1653"/>
              <a:gd name="T29" fmla="*/ 3460898 h 255"/>
              <a:gd name="T30" fmla="*/ 163279542 w 1653"/>
              <a:gd name="T31" fmla="*/ 4614565 h 255"/>
              <a:gd name="T32" fmla="*/ 163279542 w 1653"/>
              <a:gd name="T33" fmla="*/ 28829524 h 255"/>
              <a:gd name="T34" fmla="*/ 149756912 w 1653"/>
              <a:gd name="T35" fmla="*/ 31136754 h 255"/>
              <a:gd name="T36" fmla="*/ 133328160 w 1653"/>
              <a:gd name="T37" fmla="*/ 32290422 h 255"/>
              <a:gd name="T38" fmla="*/ 120774236 w 1653"/>
              <a:gd name="T39" fmla="*/ 32290422 h 255"/>
              <a:gd name="T40" fmla="*/ 114003079 w 1653"/>
              <a:gd name="T41" fmla="*/ 31136754 h 255"/>
              <a:gd name="T42" fmla="*/ 106282899 w 1653"/>
              <a:gd name="T43" fmla="*/ 29983192 h 255"/>
              <a:gd name="T44" fmla="*/ 99511741 w 1653"/>
              <a:gd name="T45" fmla="*/ 26522294 h 255"/>
              <a:gd name="T46" fmla="*/ 92750476 w 1653"/>
              <a:gd name="T47" fmla="*/ 25368627 h 255"/>
              <a:gd name="T48" fmla="*/ 87916733 w 1653"/>
              <a:gd name="T49" fmla="*/ 25368627 h 255"/>
              <a:gd name="T50" fmla="*/ 82124174 w 1653"/>
              <a:gd name="T51" fmla="*/ 26522294 h 255"/>
              <a:gd name="T52" fmla="*/ 73425395 w 1653"/>
              <a:gd name="T53" fmla="*/ 27675856 h 255"/>
              <a:gd name="T54" fmla="*/ 64736508 w 1653"/>
              <a:gd name="T55" fmla="*/ 29983192 h 255"/>
              <a:gd name="T56" fmla="*/ 56037729 w 1653"/>
              <a:gd name="T57" fmla="*/ 31136754 h 255"/>
              <a:gd name="T58" fmla="*/ 45411427 w 1653"/>
              <a:gd name="T59" fmla="*/ 31136754 h 255"/>
              <a:gd name="T60" fmla="*/ 35744040 w 1653"/>
              <a:gd name="T61" fmla="*/ 29983192 h 255"/>
              <a:gd name="T62" fmla="*/ 21252702 w 1653"/>
              <a:gd name="T63" fmla="*/ 27675856 h 255"/>
              <a:gd name="T64" fmla="*/ 8698680 w 1653"/>
              <a:gd name="T65" fmla="*/ 24214959 h 255"/>
              <a:gd name="T66" fmla="*/ 0 w 1653"/>
              <a:gd name="T67" fmla="*/ 21907729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p:spPr>
        <p:txBody>
          <a:bodyPr>
            <a:prstTxWarp prst="textNoShape">
              <a:avLst/>
            </a:prstTxWarp>
          </a:bodyPr>
          <a:lstStyle/>
          <a:p>
            <a:endParaRPr lang="en-US" dirty="0"/>
          </a:p>
        </p:txBody>
      </p:sp>
      <p:sp>
        <p:nvSpPr>
          <p:cNvPr id="67" name="Freeform 49">
            <a:extLst>
              <a:ext uri="{FF2B5EF4-FFF2-40B4-BE49-F238E27FC236}">
                <a16:creationId xmlns:a16="http://schemas.microsoft.com/office/drawing/2014/main" id="{D98ADF81-18AD-4B93-B123-A7B156B3DDF6}"/>
              </a:ext>
            </a:extLst>
          </p:cNvPr>
          <p:cNvSpPr>
            <a:spLocks noChangeAspect="1"/>
          </p:cNvSpPr>
          <p:nvPr/>
        </p:nvSpPr>
        <p:spPr bwMode="auto">
          <a:xfrm rot="16246084" flipH="1">
            <a:off x="7729832" y="5120890"/>
            <a:ext cx="171884" cy="26016"/>
          </a:xfrm>
          <a:custGeom>
            <a:avLst/>
            <a:gdLst>
              <a:gd name="T0" fmla="*/ 0 w 1653"/>
              <a:gd name="T1" fmla="*/ 19406895 h 255"/>
              <a:gd name="T2" fmla="*/ 0 w 1653"/>
              <a:gd name="T3" fmla="*/ 9197390 h 255"/>
              <a:gd name="T4" fmla="*/ 15460045 w 1653"/>
              <a:gd name="T5" fmla="*/ 6131660 h 255"/>
              <a:gd name="T6" fmla="*/ 34785125 w 1653"/>
              <a:gd name="T7" fmla="*/ 3065830 h 255"/>
              <a:gd name="T8" fmla="*/ 47339049 w 1653"/>
              <a:gd name="T9" fmla="*/ 2043853 h 255"/>
              <a:gd name="T10" fmla="*/ 58934057 w 1653"/>
              <a:gd name="T11" fmla="*/ 2043853 h 255"/>
              <a:gd name="T12" fmla="*/ 69560359 w 1653"/>
              <a:gd name="T13" fmla="*/ 4087707 h 255"/>
              <a:gd name="T14" fmla="*/ 81155467 w 1653"/>
              <a:gd name="T15" fmla="*/ 6131660 h 255"/>
              <a:gd name="T16" fmla="*/ 92750476 w 1653"/>
              <a:gd name="T17" fmla="*/ 7153536 h 255"/>
              <a:gd name="T18" fmla="*/ 103376777 w 1653"/>
              <a:gd name="T19" fmla="*/ 4087707 h 255"/>
              <a:gd name="T20" fmla="*/ 113044165 w 1653"/>
              <a:gd name="T21" fmla="*/ 1021976 h 255"/>
              <a:gd name="T22" fmla="*/ 117868115 w 1653"/>
              <a:gd name="T23" fmla="*/ 0 h 255"/>
              <a:gd name="T24" fmla="*/ 126566894 w 1653"/>
              <a:gd name="T25" fmla="*/ 0 h 255"/>
              <a:gd name="T26" fmla="*/ 139130610 w 1653"/>
              <a:gd name="T27" fmla="*/ 1021976 h 255"/>
              <a:gd name="T28" fmla="*/ 153621947 w 1653"/>
              <a:gd name="T29" fmla="*/ 3065830 h 255"/>
              <a:gd name="T30" fmla="*/ 163279542 w 1653"/>
              <a:gd name="T31" fmla="*/ 4087707 h 255"/>
              <a:gd name="T32" fmla="*/ 163279542 w 1653"/>
              <a:gd name="T33" fmla="*/ 25538555 h 255"/>
              <a:gd name="T34" fmla="*/ 149756912 w 1653"/>
              <a:gd name="T35" fmla="*/ 27582408 h 255"/>
              <a:gd name="T36" fmla="*/ 133328160 w 1653"/>
              <a:gd name="T37" fmla="*/ 28604285 h 255"/>
              <a:gd name="T38" fmla="*/ 120774236 w 1653"/>
              <a:gd name="T39" fmla="*/ 28604285 h 255"/>
              <a:gd name="T40" fmla="*/ 114003079 w 1653"/>
              <a:gd name="T41" fmla="*/ 27582408 h 255"/>
              <a:gd name="T42" fmla="*/ 106282899 w 1653"/>
              <a:gd name="T43" fmla="*/ 26560431 h 255"/>
              <a:gd name="T44" fmla="*/ 99511741 w 1653"/>
              <a:gd name="T45" fmla="*/ 23494602 h 255"/>
              <a:gd name="T46" fmla="*/ 92750476 w 1653"/>
              <a:gd name="T47" fmla="*/ 22472725 h 255"/>
              <a:gd name="T48" fmla="*/ 87916733 w 1653"/>
              <a:gd name="T49" fmla="*/ 22472725 h 255"/>
              <a:gd name="T50" fmla="*/ 82124174 w 1653"/>
              <a:gd name="T51" fmla="*/ 23494602 h 255"/>
              <a:gd name="T52" fmla="*/ 73425395 w 1653"/>
              <a:gd name="T53" fmla="*/ 24516578 h 255"/>
              <a:gd name="T54" fmla="*/ 64736508 w 1653"/>
              <a:gd name="T55" fmla="*/ 26560431 h 255"/>
              <a:gd name="T56" fmla="*/ 56037729 w 1653"/>
              <a:gd name="T57" fmla="*/ 27582408 h 255"/>
              <a:gd name="T58" fmla="*/ 45411427 w 1653"/>
              <a:gd name="T59" fmla="*/ 27582408 h 255"/>
              <a:gd name="T60" fmla="*/ 35744040 w 1653"/>
              <a:gd name="T61" fmla="*/ 26560431 h 255"/>
              <a:gd name="T62" fmla="*/ 21252702 w 1653"/>
              <a:gd name="T63" fmla="*/ 24516578 h 255"/>
              <a:gd name="T64" fmla="*/ 8698680 w 1653"/>
              <a:gd name="T65" fmla="*/ 21450748 h 255"/>
              <a:gd name="T66" fmla="*/ 0 w 1653"/>
              <a:gd name="T67" fmla="*/ 19406895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p:spPr>
        <p:txBody>
          <a:bodyPr>
            <a:prstTxWarp prst="textNoShape">
              <a:avLst/>
            </a:prstTxWarp>
          </a:bodyPr>
          <a:lstStyle/>
          <a:p>
            <a:endParaRPr lang="en-US" dirty="0"/>
          </a:p>
        </p:txBody>
      </p:sp>
      <p:sp>
        <p:nvSpPr>
          <p:cNvPr id="68" name="Freeform 50">
            <a:extLst>
              <a:ext uri="{FF2B5EF4-FFF2-40B4-BE49-F238E27FC236}">
                <a16:creationId xmlns:a16="http://schemas.microsoft.com/office/drawing/2014/main" id="{F1DDCFF8-1AA8-4133-9B2F-C54782ED405E}"/>
              </a:ext>
            </a:extLst>
          </p:cNvPr>
          <p:cNvSpPr>
            <a:spLocks noChangeAspect="1"/>
          </p:cNvSpPr>
          <p:nvPr/>
        </p:nvSpPr>
        <p:spPr bwMode="auto">
          <a:xfrm rot="16243623" flipH="1">
            <a:off x="7753409" y="5120077"/>
            <a:ext cx="171884" cy="27643"/>
          </a:xfrm>
          <a:custGeom>
            <a:avLst/>
            <a:gdLst>
              <a:gd name="T0" fmla="*/ 0 w 1653"/>
              <a:gd name="T1" fmla="*/ 21909388 h 255"/>
              <a:gd name="T2" fmla="*/ 0 w 1653"/>
              <a:gd name="T3" fmla="*/ 10383395 h 255"/>
              <a:gd name="T4" fmla="*/ 15460045 w 1653"/>
              <a:gd name="T5" fmla="*/ 6922263 h 255"/>
              <a:gd name="T6" fmla="*/ 34785125 w 1653"/>
              <a:gd name="T7" fmla="*/ 3461132 h 255"/>
              <a:gd name="T8" fmla="*/ 47339049 w 1653"/>
              <a:gd name="T9" fmla="*/ 2307421 h 255"/>
              <a:gd name="T10" fmla="*/ 58934057 w 1653"/>
              <a:gd name="T11" fmla="*/ 2307421 h 255"/>
              <a:gd name="T12" fmla="*/ 69560359 w 1653"/>
              <a:gd name="T13" fmla="*/ 4614842 h 255"/>
              <a:gd name="T14" fmla="*/ 81155467 w 1653"/>
              <a:gd name="T15" fmla="*/ 6922263 h 255"/>
              <a:gd name="T16" fmla="*/ 92750476 w 1653"/>
              <a:gd name="T17" fmla="*/ 8075974 h 255"/>
              <a:gd name="T18" fmla="*/ 103376777 w 1653"/>
              <a:gd name="T19" fmla="*/ 4614842 h 255"/>
              <a:gd name="T20" fmla="*/ 113044165 w 1653"/>
              <a:gd name="T21" fmla="*/ 1153711 h 255"/>
              <a:gd name="T22" fmla="*/ 117868115 w 1653"/>
              <a:gd name="T23" fmla="*/ 0 h 255"/>
              <a:gd name="T24" fmla="*/ 126566894 w 1653"/>
              <a:gd name="T25" fmla="*/ 0 h 255"/>
              <a:gd name="T26" fmla="*/ 139130610 w 1653"/>
              <a:gd name="T27" fmla="*/ 1153711 h 255"/>
              <a:gd name="T28" fmla="*/ 153621947 w 1653"/>
              <a:gd name="T29" fmla="*/ 3461132 h 255"/>
              <a:gd name="T30" fmla="*/ 163279542 w 1653"/>
              <a:gd name="T31" fmla="*/ 4614842 h 255"/>
              <a:gd name="T32" fmla="*/ 163279542 w 1653"/>
              <a:gd name="T33" fmla="*/ 28831651 h 255"/>
              <a:gd name="T34" fmla="*/ 149756912 w 1653"/>
              <a:gd name="T35" fmla="*/ 31139072 h 255"/>
              <a:gd name="T36" fmla="*/ 133328160 w 1653"/>
              <a:gd name="T37" fmla="*/ 32292782 h 255"/>
              <a:gd name="T38" fmla="*/ 120774236 w 1653"/>
              <a:gd name="T39" fmla="*/ 32292782 h 255"/>
              <a:gd name="T40" fmla="*/ 114003079 w 1653"/>
              <a:gd name="T41" fmla="*/ 31139072 h 255"/>
              <a:gd name="T42" fmla="*/ 106282899 w 1653"/>
              <a:gd name="T43" fmla="*/ 29985361 h 255"/>
              <a:gd name="T44" fmla="*/ 99511741 w 1653"/>
              <a:gd name="T45" fmla="*/ 26524230 h 255"/>
              <a:gd name="T46" fmla="*/ 92750476 w 1653"/>
              <a:gd name="T47" fmla="*/ 25370519 h 255"/>
              <a:gd name="T48" fmla="*/ 87916733 w 1653"/>
              <a:gd name="T49" fmla="*/ 25370519 h 255"/>
              <a:gd name="T50" fmla="*/ 82124174 w 1653"/>
              <a:gd name="T51" fmla="*/ 26524230 h 255"/>
              <a:gd name="T52" fmla="*/ 73425395 w 1653"/>
              <a:gd name="T53" fmla="*/ 27677940 h 255"/>
              <a:gd name="T54" fmla="*/ 64736508 w 1653"/>
              <a:gd name="T55" fmla="*/ 29985361 h 255"/>
              <a:gd name="T56" fmla="*/ 56037729 w 1653"/>
              <a:gd name="T57" fmla="*/ 31139072 h 255"/>
              <a:gd name="T58" fmla="*/ 45411427 w 1653"/>
              <a:gd name="T59" fmla="*/ 31139072 h 255"/>
              <a:gd name="T60" fmla="*/ 35744040 w 1653"/>
              <a:gd name="T61" fmla="*/ 29985361 h 255"/>
              <a:gd name="T62" fmla="*/ 21252702 w 1653"/>
              <a:gd name="T63" fmla="*/ 27677940 h 255"/>
              <a:gd name="T64" fmla="*/ 8698680 w 1653"/>
              <a:gd name="T65" fmla="*/ 24216809 h 255"/>
              <a:gd name="T66" fmla="*/ 0 w 1653"/>
              <a:gd name="T67" fmla="*/ 21909388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p:spPr>
        <p:txBody>
          <a:bodyPr>
            <a:prstTxWarp prst="textNoShape">
              <a:avLst/>
            </a:prstTxWarp>
          </a:bodyPr>
          <a:lstStyle/>
          <a:p>
            <a:endParaRPr lang="en-US" dirty="0"/>
          </a:p>
        </p:txBody>
      </p:sp>
      <p:grpSp>
        <p:nvGrpSpPr>
          <p:cNvPr id="69" name="Group 94">
            <a:extLst>
              <a:ext uri="{FF2B5EF4-FFF2-40B4-BE49-F238E27FC236}">
                <a16:creationId xmlns:a16="http://schemas.microsoft.com/office/drawing/2014/main" id="{45C41336-19DD-4847-A661-DFAA16185385}"/>
              </a:ext>
            </a:extLst>
          </p:cNvPr>
          <p:cNvGrpSpPr>
            <a:grpSpLocks/>
          </p:cNvGrpSpPr>
          <p:nvPr/>
        </p:nvGrpSpPr>
        <p:grpSpPr bwMode="auto">
          <a:xfrm>
            <a:off x="7810897" y="5556935"/>
            <a:ext cx="343087" cy="794342"/>
            <a:chOff x="3544" y="2877"/>
            <a:chExt cx="280" cy="632"/>
          </a:xfrm>
        </p:grpSpPr>
        <p:grpSp>
          <p:nvGrpSpPr>
            <p:cNvPr id="70" name="Group 95">
              <a:extLst>
                <a:ext uri="{FF2B5EF4-FFF2-40B4-BE49-F238E27FC236}">
                  <a16:creationId xmlns:a16="http://schemas.microsoft.com/office/drawing/2014/main" id="{DC7DE6E8-15EF-4066-BDC1-67BDA45B8217}"/>
                </a:ext>
              </a:extLst>
            </p:cNvPr>
            <p:cNvGrpSpPr>
              <a:grpSpLocks/>
            </p:cNvGrpSpPr>
            <p:nvPr/>
          </p:nvGrpSpPr>
          <p:grpSpPr bwMode="auto">
            <a:xfrm>
              <a:off x="3545" y="2877"/>
              <a:ext cx="279" cy="632"/>
              <a:chOff x="3545" y="2853"/>
              <a:chExt cx="279" cy="632"/>
            </a:xfrm>
          </p:grpSpPr>
          <p:pic>
            <p:nvPicPr>
              <p:cNvPr id="74" name="Picture 96" descr="PDV_Skycrane_BL_3-20070305">
                <a:extLst>
                  <a:ext uri="{FF2B5EF4-FFF2-40B4-BE49-F238E27FC236}">
                    <a16:creationId xmlns:a16="http://schemas.microsoft.com/office/drawing/2014/main" id="{F4B390A6-E65B-4B9D-A92D-26B1EA6180AF}"/>
                  </a:ext>
                </a:extLst>
              </p:cNvPr>
              <p:cNvPicPr>
                <a:picLocks noChangeAspect="1" noChangeArrowheads="1"/>
              </p:cNvPicPr>
              <p:nvPr/>
            </p:nvPicPr>
            <p:blipFill>
              <a:blip r:embed="rId15" cstate="print">
                <a:clrChange>
                  <a:clrFrom>
                    <a:srgbClr val="FFFFFF"/>
                  </a:clrFrom>
                  <a:clrTo>
                    <a:srgbClr val="FFFFFF">
                      <a:alpha val="0"/>
                    </a:srgbClr>
                  </a:clrTo>
                </a:clrChange>
              </a:blip>
              <a:srcRect l="40089" r="39133"/>
              <a:stretch>
                <a:fillRect/>
              </a:stretch>
            </p:blipFill>
            <p:spPr bwMode="auto">
              <a:xfrm>
                <a:off x="3545" y="2853"/>
                <a:ext cx="279" cy="632"/>
              </a:xfrm>
              <a:prstGeom prst="rect">
                <a:avLst/>
              </a:prstGeom>
              <a:noFill/>
              <a:ln w="9525">
                <a:noFill/>
                <a:miter lim="800000"/>
                <a:headEnd/>
                <a:tailEnd/>
              </a:ln>
            </p:spPr>
          </p:pic>
          <p:grpSp>
            <p:nvGrpSpPr>
              <p:cNvPr id="75" name="Group 97">
                <a:extLst>
                  <a:ext uri="{FF2B5EF4-FFF2-40B4-BE49-F238E27FC236}">
                    <a16:creationId xmlns:a16="http://schemas.microsoft.com/office/drawing/2014/main" id="{57AD4710-DC4A-47F6-9BDF-4E37AEC899A6}"/>
                  </a:ext>
                </a:extLst>
              </p:cNvPr>
              <p:cNvGrpSpPr>
                <a:grpSpLocks/>
              </p:cNvGrpSpPr>
              <p:nvPr/>
            </p:nvGrpSpPr>
            <p:grpSpPr bwMode="auto">
              <a:xfrm>
                <a:off x="3613" y="2940"/>
                <a:ext cx="76" cy="425"/>
                <a:chOff x="2122" y="2540"/>
                <a:chExt cx="76" cy="707"/>
              </a:xfrm>
            </p:grpSpPr>
            <p:sp>
              <p:nvSpPr>
                <p:cNvPr id="76" name="Freeform 98">
                  <a:extLst>
                    <a:ext uri="{FF2B5EF4-FFF2-40B4-BE49-F238E27FC236}">
                      <a16:creationId xmlns:a16="http://schemas.microsoft.com/office/drawing/2014/main" id="{152B02A0-B05C-48FB-A6A9-EF4B73FC6CBF}"/>
                    </a:ext>
                  </a:extLst>
                </p:cNvPr>
                <p:cNvSpPr>
                  <a:spLocks noChangeAspect="1"/>
                </p:cNvSpPr>
                <p:nvPr/>
              </p:nvSpPr>
              <p:spPr bwMode="auto">
                <a:xfrm>
                  <a:off x="2164" y="2555"/>
                  <a:ext cx="15" cy="692"/>
                </a:xfrm>
                <a:custGeom>
                  <a:avLst/>
                  <a:gdLst>
                    <a:gd name="T0" fmla="*/ 0 w 49"/>
                    <a:gd name="T1" fmla="*/ 0 h 2652"/>
                    <a:gd name="T2" fmla="*/ 0 w 49"/>
                    <a:gd name="T3" fmla="*/ 1 h 2652"/>
                    <a:gd name="T4" fmla="*/ 0 w 49"/>
                    <a:gd name="T5" fmla="*/ 1 h 2652"/>
                    <a:gd name="T6" fmla="*/ 0 w 49"/>
                    <a:gd name="T7" fmla="*/ 2 h 2652"/>
                    <a:gd name="T8" fmla="*/ 0 w 49"/>
                    <a:gd name="T9" fmla="*/ 2 h 2652"/>
                    <a:gd name="T10" fmla="*/ 0 w 49"/>
                    <a:gd name="T11" fmla="*/ 3 h 2652"/>
                    <a:gd name="T12" fmla="*/ 0 w 49"/>
                    <a:gd name="T13" fmla="*/ 4 h 2652"/>
                    <a:gd name="T14" fmla="*/ 0 w 49"/>
                    <a:gd name="T15" fmla="*/ 4 h 2652"/>
                    <a:gd name="T16" fmla="*/ 0 w 49"/>
                    <a:gd name="T17" fmla="*/ 4 h 2652"/>
                    <a:gd name="T18" fmla="*/ 0 w 49"/>
                    <a:gd name="T19" fmla="*/ 5 h 2652"/>
                    <a:gd name="T20" fmla="*/ 0 w 49"/>
                    <a:gd name="T21" fmla="*/ 6 h 2652"/>
                    <a:gd name="T22" fmla="*/ 0 w 49"/>
                    <a:gd name="T23" fmla="*/ 6 h 2652"/>
                    <a:gd name="T24" fmla="*/ 0 w 49"/>
                    <a:gd name="T25" fmla="*/ 6 h 2652"/>
                    <a:gd name="T26" fmla="*/ 0 w 49"/>
                    <a:gd name="T27" fmla="*/ 6 h 2652"/>
                    <a:gd name="T28" fmla="*/ 0 w 49"/>
                    <a:gd name="T29" fmla="*/ 7 h 2652"/>
                    <a:gd name="T30" fmla="*/ 0 w 49"/>
                    <a:gd name="T31" fmla="*/ 8 h 2652"/>
                    <a:gd name="T32" fmla="*/ 0 w 49"/>
                    <a:gd name="T33" fmla="*/ 8 h 2652"/>
                    <a:gd name="T34" fmla="*/ 0 w 49"/>
                    <a:gd name="T35" fmla="*/ 9 h 2652"/>
                    <a:gd name="T36" fmla="*/ 0 w 49"/>
                    <a:gd name="T37" fmla="*/ 9 h 2652"/>
                    <a:gd name="T38" fmla="*/ 0 w 49"/>
                    <a:gd name="T39" fmla="*/ 9 h 2652"/>
                    <a:gd name="T40" fmla="*/ 0 w 49"/>
                    <a:gd name="T41" fmla="*/ 10 h 2652"/>
                    <a:gd name="T42" fmla="*/ 0 w 49"/>
                    <a:gd name="T43" fmla="*/ 10 h 2652"/>
                    <a:gd name="T44" fmla="*/ 0 w 49"/>
                    <a:gd name="T45" fmla="*/ 10 h 2652"/>
                    <a:gd name="T46" fmla="*/ 0 w 49"/>
                    <a:gd name="T47" fmla="*/ 11 h 2652"/>
                    <a:gd name="T48" fmla="*/ 0 w 49"/>
                    <a:gd name="T49" fmla="*/ 12 h 2652"/>
                    <a:gd name="T50" fmla="*/ 1 w 49"/>
                    <a:gd name="T51" fmla="*/ 12 h 2652"/>
                    <a:gd name="T52" fmla="*/ 0 w 49"/>
                    <a:gd name="T53" fmla="*/ 12 h 26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9"/>
                    <a:gd name="T82" fmla="*/ 0 h 2652"/>
                    <a:gd name="T83" fmla="*/ 49 w 49"/>
                    <a:gd name="T84" fmla="*/ 2652 h 265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9" h="2652">
                      <a:moveTo>
                        <a:pt x="28" y="0"/>
                      </a:moveTo>
                      <a:cubicBezTo>
                        <a:pt x="20" y="47"/>
                        <a:pt x="15" y="89"/>
                        <a:pt x="34" y="135"/>
                      </a:cubicBezTo>
                      <a:cubicBezTo>
                        <a:pt x="30" y="164"/>
                        <a:pt x="25" y="186"/>
                        <a:pt x="18" y="213"/>
                      </a:cubicBezTo>
                      <a:cubicBezTo>
                        <a:pt x="21" y="263"/>
                        <a:pt x="20" y="316"/>
                        <a:pt x="34" y="364"/>
                      </a:cubicBezTo>
                      <a:cubicBezTo>
                        <a:pt x="21" y="416"/>
                        <a:pt x="36" y="474"/>
                        <a:pt x="23" y="530"/>
                      </a:cubicBezTo>
                      <a:cubicBezTo>
                        <a:pt x="25" y="587"/>
                        <a:pt x="34" y="644"/>
                        <a:pt x="34" y="701"/>
                      </a:cubicBezTo>
                      <a:cubicBezTo>
                        <a:pt x="34" y="745"/>
                        <a:pt x="16" y="788"/>
                        <a:pt x="8" y="831"/>
                      </a:cubicBezTo>
                      <a:cubicBezTo>
                        <a:pt x="12" y="858"/>
                        <a:pt x="14" y="871"/>
                        <a:pt x="28" y="893"/>
                      </a:cubicBezTo>
                      <a:cubicBezTo>
                        <a:pt x="26" y="924"/>
                        <a:pt x="27" y="955"/>
                        <a:pt x="23" y="986"/>
                      </a:cubicBezTo>
                      <a:cubicBezTo>
                        <a:pt x="21" y="1002"/>
                        <a:pt x="8" y="1033"/>
                        <a:pt x="8" y="1033"/>
                      </a:cubicBezTo>
                      <a:cubicBezTo>
                        <a:pt x="0" y="1118"/>
                        <a:pt x="16" y="1181"/>
                        <a:pt x="34" y="1261"/>
                      </a:cubicBezTo>
                      <a:cubicBezTo>
                        <a:pt x="32" y="1277"/>
                        <a:pt x="31" y="1293"/>
                        <a:pt x="28" y="1308"/>
                      </a:cubicBezTo>
                      <a:cubicBezTo>
                        <a:pt x="26" y="1319"/>
                        <a:pt x="21" y="1329"/>
                        <a:pt x="18" y="1339"/>
                      </a:cubicBezTo>
                      <a:cubicBezTo>
                        <a:pt x="16" y="1344"/>
                        <a:pt x="13" y="1355"/>
                        <a:pt x="13" y="1355"/>
                      </a:cubicBezTo>
                      <a:cubicBezTo>
                        <a:pt x="16" y="1408"/>
                        <a:pt x="16" y="1439"/>
                        <a:pt x="34" y="1484"/>
                      </a:cubicBezTo>
                      <a:cubicBezTo>
                        <a:pt x="31" y="1533"/>
                        <a:pt x="29" y="1596"/>
                        <a:pt x="13" y="1645"/>
                      </a:cubicBezTo>
                      <a:cubicBezTo>
                        <a:pt x="17" y="1691"/>
                        <a:pt x="28" y="1734"/>
                        <a:pt x="34" y="1780"/>
                      </a:cubicBezTo>
                      <a:cubicBezTo>
                        <a:pt x="30" y="1825"/>
                        <a:pt x="23" y="1862"/>
                        <a:pt x="13" y="1905"/>
                      </a:cubicBezTo>
                      <a:cubicBezTo>
                        <a:pt x="15" y="1938"/>
                        <a:pt x="14" y="1971"/>
                        <a:pt x="18" y="2003"/>
                      </a:cubicBezTo>
                      <a:cubicBezTo>
                        <a:pt x="19" y="2008"/>
                        <a:pt x="26" y="2009"/>
                        <a:pt x="28" y="2014"/>
                      </a:cubicBezTo>
                      <a:cubicBezTo>
                        <a:pt x="33" y="2025"/>
                        <a:pt x="39" y="2050"/>
                        <a:pt x="39" y="2050"/>
                      </a:cubicBezTo>
                      <a:cubicBezTo>
                        <a:pt x="33" y="2124"/>
                        <a:pt x="29" y="2107"/>
                        <a:pt x="18" y="2164"/>
                      </a:cubicBezTo>
                      <a:cubicBezTo>
                        <a:pt x="15" y="2181"/>
                        <a:pt x="8" y="2216"/>
                        <a:pt x="8" y="2216"/>
                      </a:cubicBezTo>
                      <a:cubicBezTo>
                        <a:pt x="14" y="2284"/>
                        <a:pt x="18" y="2349"/>
                        <a:pt x="23" y="2418"/>
                      </a:cubicBezTo>
                      <a:cubicBezTo>
                        <a:pt x="25" y="2447"/>
                        <a:pt x="32" y="2479"/>
                        <a:pt x="39" y="2507"/>
                      </a:cubicBezTo>
                      <a:cubicBezTo>
                        <a:pt x="42" y="2518"/>
                        <a:pt x="49" y="2538"/>
                        <a:pt x="49" y="2538"/>
                      </a:cubicBezTo>
                      <a:cubicBezTo>
                        <a:pt x="43" y="2576"/>
                        <a:pt x="28" y="2614"/>
                        <a:pt x="28" y="2652"/>
                      </a:cubicBezTo>
                    </a:path>
                  </a:pathLst>
                </a:custGeom>
                <a:noFill/>
                <a:ln w="9525">
                  <a:solidFill>
                    <a:schemeClr val="tx1"/>
                  </a:solidFill>
                  <a:round/>
                  <a:headEnd/>
                  <a:tailEnd/>
                </a:ln>
              </p:spPr>
              <p:txBody>
                <a:bodyPr>
                  <a:prstTxWarp prst="textNoShape">
                    <a:avLst/>
                  </a:prstTxWarp>
                </a:bodyPr>
                <a:lstStyle/>
                <a:p>
                  <a:endParaRPr lang="en-US" dirty="0"/>
                </a:p>
              </p:txBody>
            </p:sp>
            <p:sp>
              <p:nvSpPr>
                <p:cNvPr id="77" name="Line 99">
                  <a:extLst>
                    <a:ext uri="{FF2B5EF4-FFF2-40B4-BE49-F238E27FC236}">
                      <a16:creationId xmlns:a16="http://schemas.microsoft.com/office/drawing/2014/main" id="{319E1D2F-732D-412C-9B29-BAAECC39E982}"/>
                    </a:ext>
                  </a:extLst>
                </p:cNvPr>
                <p:cNvSpPr>
                  <a:spLocks noChangeAspect="1" noChangeShapeType="1"/>
                </p:cNvSpPr>
                <p:nvPr/>
              </p:nvSpPr>
              <p:spPr bwMode="auto">
                <a:xfrm flipV="1">
                  <a:off x="2122" y="2540"/>
                  <a:ext cx="50" cy="700"/>
                </a:xfrm>
                <a:prstGeom prst="line">
                  <a:avLst/>
                </a:prstGeom>
                <a:noFill/>
                <a:ln w="9525">
                  <a:solidFill>
                    <a:srgbClr val="0000FF"/>
                  </a:solidFill>
                  <a:round/>
                  <a:headEnd/>
                  <a:tailEnd/>
                </a:ln>
              </p:spPr>
              <p:txBody>
                <a:bodyPr>
                  <a:prstTxWarp prst="textNoShape">
                    <a:avLst/>
                  </a:prstTxWarp>
                </a:bodyPr>
                <a:lstStyle/>
                <a:p>
                  <a:endParaRPr lang="en-US" dirty="0"/>
                </a:p>
              </p:txBody>
            </p:sp>
            <p:sp>
              <p:nvSpPr>
                <p:cNvPr id="78" name="Line 100">
                  <a:extLst>
                    <a:ext uri="{FF2B5EF4-FFF2-40B4-BE49-F238E27FC236}">
                      <a16:creationId xmlns:a16="http://schemas.microsoft.com/office/drawing/2014/main" id="{1501BA52-70A5-4230-98FF-8438BC9DD90B}"/>
                    </a:ext>
                  </a:extLst>
                </p:cNvPr>
                <p:cNvSpPr>
                  <a:spLocks noChangeAspect="1" noChangeShapeType="1"/>
                </p:cNvSpPr>
                <p:nvPr/>
              </p:nvSpPr>
              <p:spPr bwMode="auto">
                <a:xfrm flipH="1" flipV="1">
                  <a:off x="2173" y="2540"/>
                  <a:ext cx="25" cy="699"/>
                </a:xfrm>
                <a:prstGeom prst="line">
                  <a:avLst/>
                </a:prstGeom>
                <a:noFill/>
                <a:ln w="9525">
                  <a:solidFill>
                    <a:srgbClr val="0000FF"/>
                  </a:solidFill>
                  <a:round/>
                  <a:headEnd/>
                  <a:tailEnd/>
                </a:ln>
              </p:spPr>
              <p:txBody>
                <a:bodyPr>
                  <a:prstTxWarp prst="textNoShape">
                    <a:avLst/>
                  </a:prstTxWarp>
                </a:bodyPr>
                <a:lstStyle/>
                <a:p>
                  <a:endParaRPr lang="en-US" dirty="0"/>
                </a:p>
              </p:txBody>
            </p:sp>
          </p:grpSp>
        </p:grpSp>
        <p:sp>
          <p:nvSpPr>
            <p:cNvPr id="71" name="Freeform 101">
              <a:extLst>
                <a:ext uri="{FF2B5EF4-FFF2-40B4-BE49-F238E27FC236}">
                  <a16:creationId xmlns:a16="http://schemas.microsoft.com/office/drawing/2014/main" id="{32AA516C-BB29-401E-933D-83383F86226C}"/>
                </a:ext>
              </a:extLst>
            </p:cNvPr>
            <p:cNvSpPr>
              <a:spLocks noChangeAspect="1"/>
            </p:cNvSpPr>
            <p:nvPr/>
          </p:nvSpPr>
          <p:spPr bwMode="auto">
            <a:xfrm rot="15575391" flipH="1">
              <a:off x="3711" y="3046"/>
              <a:ext cx="162" cy="30"/>
            </a:xfrm>
            <a:custGeom>
              <a:avLst/>
              <a:gdLst>
                <a:gd name="T0" fmla="*/ 0 w 1653"/>
                <a:gd name="T1" fmla="*/ 0 h 255"/>
                <a:gd name="T2" fmla="*/ 0 w 1653"/>
                <a:gd name="T3" fmla="*/ 0 h 255"/>
                <a:gd name="T4" fmla="*/ 0 w 1653"/>
                <a:gd name="T5" fmla="*/ 0 h 255"/>
                <a:gd name="T6" fmla="*/ 0 w 1653"/>
                <a:gd name="T7" fmla="*/ 0 h 255"/>
                <a:gd name="T8" fmla="*/ 0 w 1653"/>
                <a:gd name="T9" fmla="*/ 0 h 255"/>
                <a:gd name="T10" fmla="*/ 0 w 1653"/>
                <a:gd name="T11" fmla="*/ 0 h 255"/>
                <a:gd name="T12" fmla="*/ 0 w 1653"/>
                <a:gd name="T13" fmla="*/ 0 h 255"/>
                <a:gd name="T14" fmla="*/ 0 w 1653"/>
                <a:gd name="T15" fmla="*/ 0 h 255"/>
                <a:gd name="T16" fmla="*/ 0 w 1653"/>
                <a:gd name="T17" fmla="*/ 0 h 255"/>
                <a:gd name="T18" fmla="*/ 0 w 1653"/>
                <a:gd name="T19" fmla="*/ 0 h 255"/>
                <a:gd name="T20" fmla="*/ 0 w 1653"/>
                <a:gd name="T21" fmla="*/ 0 h 255"/>
                <a:gd name="T22" fmla="*/ 0 w 1653"/>
                <a:gd name="T23" fmla="*/ 0 h 255"/>
                <a:gd name="T24" fmla="*/ 0 w 1653"/>
                <a:gd name="T25" fmla="*/ 0 h 255"/>
                <a:gd name="T26" fmla="*/ 0 w 1653"/>
                <a:gd name="T27" fmla="*/ 0 h 255"/>
                <a:gd name="T28" fmla="*/ 0 w 1653"/>
                <a:gd name="T29" fmla="*/ 0 h 255"/>
                <a:gd name="T30" fmla="*/ 0 w 1653"/>
                <a:gd name="T31" fmla="*/ 0 h 255"/>
                <a:gd name="T32" fmla="*/ 0 w 1653"/>
                <a:gd name="T33" fmla="*/ 0 h 255"/>
                <a:gd name="T34" fmla="*/ 0 w 1653"/>
                <a:gd name="T35" fmla="*/ 0 h 255"/>
                <a:gd name="T36" fmla="*/ 0 w 1653"/>
                <a:gd name="T37" fmla="*/ 0 h 255"/>
                <a:gd name="T38" fmla="*/ 0 w 1653"/>
                <a:gd name="T39" fmla="*/ 0 h 255"/>
                <a:gd name="T40" fmla="*/ 0 w 1653"/>
                <a:gd name="T41" fmla="*/ 0 h 255"/>
                <a:gd name="T42" fmla="*/ 0 w 1653"/>
                <a:gd name="T43" fmla="*/ 0 h 255"/>
                <a:gd name="T44" fmla="*/ 0 w 1653"/>
                <a:gd name="T45" fmla="*/ 0 h 255"/>
                <a:gd name="T46" fmla="*/ 0 w 1653"/>
                <a:gd name="T47" fmla="*/ 0 h 255"/>
                <a:gd name="T48" fmla="*/ 0 w 1653"/>
                <a:gd name="T49" fmla="*/ 0 h 255"/>
                <a:gd name="T50" fmla="*/ 0 w 1653"/>
                <a:gd name="T51" fmla="*/ 0 h 255"/>
                <a:gd name="T52" fmla="*/ 0 w 1653"/>
                <a:gd name="T53" fmla="*/ 0 h 255"/>
                <a:gd name="T54" fmla="*/ 0 w 1653"/>
                <a:gd name="T55" fmla="*/ 0 h 255"/>
                <a:gd name="T56" fmla="*/ 0 w 1653"/>
                <a:gd name="T57" fmla="*/ 0 h 255"/>
                <a:gd name="T58" fmla="*/ 0 w 1653"/>
                <a:gd name="T59" fmla="*/ 0 h 255"/>
                <a:gd name="T60" fmla="*/ 0 w 1653"/>
                <a:gd name="T61" fmla="*/ 0 h 255"/>
                <a:gd name="T62" fmla="*/ 0 w 1653"/>
                <a:gd name="T63" fmla="*/ 0 h 255"/>
                <a:gd name="T64" fmla="*/ 0 w 1653"/>
                <a:gd name="T65" fmla="*/ 0 h 255"/>
                <a:gd name="T66" fmla="*/ 0 w 1653"/>
                <a:gd name="T67" fmla="*/ 0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p:spPr>
          <p:txBody>
            <a:bodyPr>
              <a:prstTxWarp prst="textNoShape">
                <a:avLst/>
              </a:prstTxWarp>
            </a:bodyPr>
            <a:lstStyle/>
            <a:p>
              <a:endParaRPr lang="en-US" dirty="0"/>
            </a:p>
          </p:txBody>
        </p:sp>
        <p:sp>
          <p:nvSpPr>
            <p:cNvPr id="72" name="Freeform 102">
              <a:extLst>
                <a:ext uri="{FF2B5EF4-FFF2-40B4-BE49-F238E27FC236}">
                  <a16:creationId xmlns:a16="http://schemas.microsoft.com/office/drawing/2014/main" id="{8D480132-77AB-4F57-AA14-B07D7AAD2EF3}"/>
                </a:ext>
              </a:extLst>
            </p:cNvPr>
            <p:cNvSpPr>
              <a:spLocks noChangeAspect="1"/>
            </p:cNvSpPr>
            <p:nvPr/>
          </p:nvSpPr>
          <p:spPr bwMode="auto">
            <a:xfrm rot="16694257" flipH="1">
              <a:off x="3480" y="3060"/>
              <a:ext cx="160" cy="31"/>
            </a:xfrm>
            <a:custGeom>
              <a:avLst/>
              <a:gdLst>
                <a:gd name="T0" fmla="*/ 0 w 1653"/>
                <a:gd name="T1" fmla="*/ 0 h 255"/>
                <a:gd name="T2" fmla="*/ 0 w 1653"/>
                <a:gd name="T3" fmla="*/ 0 h 255"/>
                <a:gd name="T4" fmla="*/ 0 w 1653"/>
                <a:gd name="T5" fmla="*/ 0 h 255"/>
                <a:gd name="T6" fmla="*/ 0 w 1653"/>
                <a:gd name="T7" fmla="*/ 0 h 255"/>
                <a:gd name="T8" fmla="*/ 0 w 1653"/>
                <a:gd name="T9" fmla="*/ 0 h 255"/>
                <a:gd name="T10" fmla="*/ 0 w 1653"/>
                <a:gd name="T11" fmla="*/ 0 h 255"/>
                <a:gd name="T12" fmla="*/ 0 w 1653"/>
                <a:gd name="T13" fmla="*/ 0 h 255"/>
                <a:gd name="T14" fmla="*/ 0 w 1653"/>
                <a:gd name="T15" fmla="*/ 0 h 255"/>
                <a:gd name="T16" fmla="*/ 0 w 1653"/>
                <a:gd name="T17" fmla="*/ 0 h 255"/>
                <a:gd name="T18" fmla="*/ 0 w 1653"/>
                <a:gd name="T19" fmla="*/ 0 h 255"/>
                <a:gd name="T20" fmla="*/ 0 w 1653"/>
                <a:gd name="T21" fmla="*/ 0 h 255"/>
                <a:gd name="T22" fmla="*/ 0 w 1653"/>
                <a:gd name="T23" fmla="*/ 0 h 255"/>
                <a:gd name="T24" fmla="*/ 0 w 1653"/>
                <a:gd name="T25" fmla="*/ 0 h 255"/>
                <a:gd name="T26" fmla="*/ 0 w 1653"/>
                <a:gd name="T27" fmla="*/ 0 h 255"/>
                <a:gd name="T28" fmla="*/ 0 w 1653"/>
                <a:gd name="T29" fmla="*/ 0 h 255"/>
                <a:gd name="T30" fmla="*/ 0 w 1653"/>
                <a:gd name="T31" fmla="*/ 0 h 255"/>
                <a:gd name="T32" fmla="*/ 0 w 1653"/>
                <a:gd name="T33" fmla="*/ 0 h 255"/>
                <a:gd name="T34" fmla="*/ 0 w 1653"/>
                <a:gd name="T35" fmla="*/ 0 h 255"/>
                <a:gd name="T36" fmla="*/ 0 w 1653"/>
                <a:gd name="T37" fmla="*/ 0 h 255"/>
                <a:gd name="T38" fmla="*/ 0 w 1653"/>
                <a:gd name="T39" fmla="*/ 0 h 255"/>
                <a:gd name="T40" fmla="*/ 0 w 1653"/>
                <a:gd name="T41" fmla="*/ 0 h 255"/>
                <a:gd name="T42" fmla="*/ 0 w 1653"/>
                <a:gd name="T43" fmla="*/ 0 h 255"/>
                <a:gd name="T44" fmla="*/ 0 w 1653"/>
                <a:gd name="T45" fmla="*/ 0 h 255"/>
                <a:gd name="T46" fmla="*/ 0 w 1653"/>
                <a:gd name="T47" fmla="*/ 0 h 255"/>
                <a:gd name="T48" fmla="*/ 0 w 1653"/>
                <a:gd name="T49" fmla="*/ 0 h 255"/>
                <a:gd name="T50" fmla="*/ 0 w 1653"/>
                <a:gd name="T51" fmla="*/ 0 h 255"/>
                <a:gd name="T52" fmla="*/ 0 w 1653"/>
                <a:gd name="T53" fmla="*/ 0 h 255"/>
                <a:gd name="T54" fmla="*/ 0 w 1653"/>
                <a:gd name="T55" fmla="*/ 0 h 255"/>
                <a:gd name="T56" fmla="*/ 0 w 1653"/>
                <a:gd name="T57" fmla="*/ 0 h 255"/>
                <a:gd name="T58" fmla="*/ 0 w 1653"/>
                <a:gd name="T59" fmla="*/ 0 h 255"/>
                <a:gd name="T60" fmla="*/ 0 w 1653"/>
                <a:gd name="T61" fmla="*/ 0 h 255"/>
                <a:gd name="T62" fmla="*/ 0 w 1653"/>
                <a:gd name="T63" fmla="*/ 0 h 255"/>
                <a:gd name="T64" fmla="*/ 0 w 1653"/>
                <a:gd name="T65" fmla="*/ 0 h 255"/>
                <a:gd name="T66" fmla="*/ 0 w 1653"/>
                <a:gd name="T67" fmla="*/ 0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p:spPr>
          <p:txBody>
            <a:bodyPr>
              <a:prstTxWarp prst="textNoShape">
                <a:avLst/>
              </a:prstTxWarp>
            </a:bodyPr>
            <a:lstStyle/>
            <a:p>
              <a:endParaRPr lang="en-US" dirty="0"/>
            </a:p>
          </p:txBody>
        </p:sp>
        <p:sp>
          <p:nvSpPr>
            <p:cNvPr id="73" name="Freeform 103">
              <a:extLst>
                <a:ext uri="{FF2B5EF4-FFF2-40B4-BE49-F238E27FC236}">
                  <a16:creationId xmlns:a16="http://schemas.microsoft.com/office/drawing/2014/main" id="{D69BF116-B2D1-4D94-9FD6-0E81A4EAA5F7}"/>
                </a:ext>
              </a:extLst>
            </p:cNvPr>
            <p:cNvSpPr>
              <a:spLocks noChangeAspect="1"/>
            </p:cNvSpPr>
            <p:nvPr/>
          </p:nvSpPr>
          <p:spPr bwMode="auto">
            <a:xfrm rot="16694257" flipH="1">
              <a:off x="3536" y="3083"/>
              <a:ext cx="160" cy="31"/>
            </a:xfrm>
            <a:custGeom>
              <a:avLst/>
              <a:gdLst>
                <a:gd name="T0" fmla="*/ 0 w 1653"/>
                <a:gd name="T1" fmla="*/ 0 h 255"/>
                <a:gd name="T2" fmla="*/ 0 w 1653"/>
                <a:gd name="T3" fmla="*/ 0 h 255"/>
                <a:gd name="T4" fmla="*/ 0 w 1653"/>
                <a:gd name="T5" fmla="*/ 0 h 255"/>
                <a:gd name="T6" fmla="*/ 0 w 1653"/>
                <a:gd name="T7" fmla="*/ 0 h 255"/>
                <a:gd name="T8" fmla="*/ 0 w 1653"/>
                <a:gd name="T9" fmla="*/ 0 h 255"/>
                <a:gd name="T10" fmla="*/ 0 w 1653"/>
                <a:gd name="T11" fmla="*/ 0 h 255"/>
                <a:gd name="T12" fmla="*/ 0 w 1653"/>
                <a:gd name="T13" fmla="*/ 0 h 255"/>
                <a:gd name="T14" fmla="*/ 0 w 1653"/>
                <a:gd name="T15" fmla="*/ 0 h 255"/>
                <a:gd name="T16" fmla="*/ 0 w 1653"/>
                <a:gd name="T17" fmla="*/ 0 h 255"/>
                <a:gd name="T18" fmla="*/ 0 w 1653"/>
                <a:gd name="T19" fmla="*/ 0 h 255"/>
                <a:gd name="T20" fmla="*/ 0 w 1653"/>
                <a:gd name="T21" fmla="*/ 0 h 255"/>
                <a:gd name="T22" fmla="*/ 0 w 1653"/>
                <a:gd name="T23" fmla="*/ 0 h 255"/>
                <a:gd name="T24" fmla="*/ 0 w 1653"/>
                <a:gd name="T25" fmla="*/ 0 h 255"/>
                <a:gd name="T26" fmla="*/ 0 w 1653"/>
                <a:gd name="T27" fmla="*/ 0 h 255"/>
                <a:gd name="T28" fmla="*/ 0 w 1653"/>
                <a:gd name="T29" fmla="*/ 0 h 255"/>
                <a:gd name="T30" fmla="*/ 0 w 1653"/>
                <a:gd name="T31" fmla="*/ 0 h 255"/>
                <a:gd name="T32" fmla="*/ 0 w 1653"/>
                <a:gd name="T33" fmla="*/ 0 h 255"/>
                <a:gd name="T34" fmla="*/ 0 w 1653"/>
                <a:gd name="T35" fmla="*/ 0 h 255"/>
                <a:gd name="T36" fmla="*/ 0 w 1653"/>
                <a:gd name="T37" fmla="*/ 0 h 255"/>
                <a:gd name="T38" fmla="*/ 0 w 1653"/>
                <a:gd name="T39" fmla="*/ 0 h 255"/>
                <a:gd name="T40" fmla="*/ 0 w 1653"/>
                <a:gd name="T41" fmla="*/ 0 h 255"/>
                <a:gd name="T42" fmla="*/ 0 w 1653"/>
                <a:gd name="T43" fmla="*/ 0 h 255"/>
                <a:gd name="T44" fmla="*/ 0 w 1653"/>
                <a:gd name="T45" fmla="*/ 0 h 255"/>
                <a:gd name="T46" fmla="*/ 0 w 1653"/>
                <a:gd name="T47" fmla="*/ 0 h 255"/>
                <a:gd name="T48" fmla="*/ 0 w 1653"/>
                <a:gd name="T49" fmla="*/ 0 h 255"/>
                <a:gd name="T50" fmla="*/ 0 w 1653"/>
                <a:gd name="T51" fmla="*/ 0 h 255"/>
                <a:gd name="T52" fmla="*/ 0 w 1653"/>
                <a:gd name="T53" fmla="*/ 0 h 255"/>
                <a:gd name="T54" fmla="*/ 0 w 1653"/>
                <a:gd name="T55" fmla="*/ 0 h 255"/>
                <a:gd name="T56" fmla="*/ 0 w 1653"/>
                <a:gd name="T57" fmla="*/ 0 h 255"/>
                <a:gd name="T58" fmla="*/ 0 w 1653"/>
                <a:gd name="T59" fmla="*/ 0 h 255"/>
                <a:gd name="T60" fmla="*/ 0 w 1653"/>
                <a:gd name="T61" fmla="*/ 0 h 255"/>
                <a:gd name="T62" fmla="*/ 0 w 1653"/>
                <a:gd name="T63" fmla="*/ 0 h 255"/>
                <a:gd name="T64" fmla="*/ 0 w 1653"/>
                <a:gd name="T65" fmla="*/ 0 h 255"/>
                <a:gd name="T66" fmla="*/ 0 w 1653"/>
                <a:gd name="T67" fmla="*/ 0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p:spPr>
          <p:txBody>
            <a:bodyPr>
              <a:prstTxWarp prst="textNoShape">
                <a:avLst/>
              </a:prstTxWarp>
            </a:bodyPr>
            <a:lstStyle/>
            <a:p>
              <a:endParaRPr lang="en-US" dirty="0"/>
            </a:p>
          </p:txBody>
        </p:sp>
      </p:grpSp>
      <p:grpSp>
        <p:nvGrpSpPr>
          <p:cNvPr id="79" name="Group 119">
            <a:extLst>
              <a:ext uri="{FF2B5EF4-FFF2-40B4-BE49-F238E27FC236}">
                <a16:creationId xmlns:a16="http://schemas.microsoft.com/office/drawing/2014/main" id="{C1BDEC83-6305-4CEC-9087-D06BFD45095E}"/>
              </a:ext>
            </a:extLst>
          </p:cNvPr>
          <p:cNvGrpSpPr>
            <a:grpSpLocks/>
          </p:cNvGrpSpPr>
          <p:nvPr/>
        </p:nvGrpSpPr>
        <p:grpSpPr bwMode="auto">
          <a:xfrm rot="1991407">
            <a:off x="8557234" y="5334987"/>
            <a:ext cx="352844" cy="458915"/>
            <a:chOff x="3298" y="2546"/>
            <a:chExt cx="284" cy="317"/>
          </a:xfrm>
        </p:grpSpPr>
        <p:grpSp>
          <p:nvGrpSpPr>
            <p:cNvPr id="80" name="Group 120">
              <a:extLst>
                <a:ext uri="{FF2B5EF4-FFF2-40B4-BE49-F238E27FC236}">
                  <a16:creationId xmlns:a16="http://schemas.microsoft.com/office/drawing/2014/main" id="{61835BE2-3337-4452-A0B1-5B1730DC9E8B}"/>
                </a:ext>
              </a:extLst>
            </p:cNvPr>
            <p:cNvGrpSpPr>
              <a:grpSpLocks/>
            </p:cNvGrpSpPr>
            <p:nvPr/>
          </p:nvGrpSpPr>
          <p:grpSpPr bwMode="auto">
            <a:xfrm>
              <a:off x="3298" y="2546"/>
              <a:ext cx="284" cy="283"/>
              <a:chOff x="3298" y="2546"/>
              <a:chExt cx="284" cy="283"/>
            </a:xfrm>
          </p:grpSpPr>
          <p:pic>
            <p:nvPicPr>
              <p:cNvPr id="82" name="Picture 121" descr="PDV_Skycrane_BL_3-20070305">
                <a:extLst>
                  <a:ext uri="{FF2B5EF4-FFF2-40B4-BE49-F238E27FC236}">
                    <a16:creationId xmlns:a16="http://schemas.microsoft.com/office/drawing/2014/main" id="{59BFB7D1-75E9-431A-8EE6-422BDDF25A71}"/>
                  </a:ext>
                </a:extLst>
              </p:cNvPr>
              <p:cNvPicPr>
                <a:picLocks noChangeAspect="1" noChangeArrowheads="1"/>
              </p:cNvPicPr>
              <p:nvPr/>
            </p:nvPicPr>
            <p:blipFill>
              <a:blip r:embed="rId16" cstate="print"/>
              <a:srcRect l="40089" r="39133" b="73564"/>
              <a:stretch>
                <a:fillRect/>
              </a:stretch>
            </p:blipFill>
            <p:spPr bwMode="auto">
              <a:xfrm>
                <a:off x="3298" y="2546"/>
                <a:ext cx="284" cy="170"/>
              </a:xfrm>
              <a:prstGeom prst="rect">
                <a:avLst/>
              </a:prstGeom>
              <a:noFill/>
              <a:ln w="9525">
                <a:noFill/>
                <a:miter lim="800000"/>
                <a:headEnd/>
                <a:tailEnd/>
              </a:ln>
            </p:spPr>
          </p:pic>
          <p:sp>
            <p:nvSpPr>
              <p:cNvPr id="83" name="Freeform 122">
                <a:extLst>
                  <a:ext uri="{FF2B5EF4-FFF2-40B4-BE49-F238E27FC236}">
                    <a16:creationId xmlns:a16="http://schemas.microsoft.com/office/drawing/2014/main" id="{68BA13DD-C2EA-4835-9D4E-DD9E4295DF58}"/>
                  </a:ext>
                </a:extLst>
              </p:cNvPr>
              <p:cNvSpPr>
                <a:spLocks noChangeAspect="1"/>
              </p:cNvSpPr>
              <p:nvPr/>
            </p:nvSpPr>
            <p:spPr bwMode="auto">
              <a:xfrm rot="16713318" flipH="1">
                <a:off x="3229" y="2732"/>
                <a:ext cx="166" cy="27"/>
              </a:xfrm>
              <a:custGeom>
                <a:avLst/>
                <a:gdLst>
                  <a:gd name="T0" fmla="*/ 0 w 1653"/>
                  <a:gd name="T1" fmla="*/ 0 h 255"/>
                  <a:gd name="T2" fmla="*/ 0 w 1653"/>
                  <a:gd name="T3" fmla="*/ 0 h 255"/>
                  <a:gd name="T4" fmla="*/ 0 w 1653"/>
                  <a:gd name="T5" fmla="*/ 0 h 255"/>
                  <a:gd name="T6" fmla="*/ 0 w 1653"/>
                  <a:gd name="T7" fmla="*/ 0 h 255"/>
                  <a:gd name="T8" fmla="*/ 0 w 1653"/>
                  <a:gd name="T9" fmla="*/ 0 h 255"/>
                  <a:gd name="T10" fmla="*/ 0 w 1653"/>
                  <a:gd name="T11" fmla="*/ 0 h 255"/>
                  <a:gd name="T12" fmla="*/ 0 w 1653"/>
                  <a:gd name="T13" fmla="*/ 0 h 255"/>
                  <a:gd name="T14" fmla="*/ 0 w 1653"/>
                  <a:gd name="T15" fmla="*/ 0 h 255"/>
                  <a:gd name="T16" fmla="*/ 0 w 1653"/>
                  <a:gd name="T17" fmla="*/ 0 h 255"/>
                  <a:gd name="T18" fmla="*/ 0 w 1653"/>
                  <a:gd name="T19" fmla="*/ 0 h 255"/>
                  <a:gd name="T20" fmla="*/ 0 w 1653"/>
                  <a:gd name="T21" fmla="*/ 0 h 255"/>
                  <a:gd name="T22" fmla="*/ 0 w 1653"/>
                  <a:gd name="T23" fmla="*/ 0 h 255"/>
                  <a:gd name="T24" fmla="*/ 0 w 1653"/>
                  <a:gd name="T25" fmla="*/ 0 h 255"/>
                  <a:gd name="T26" fmla="*/ 0 w 1653"/>
                  <a:gd name="T27" fmla="*/ 0 h 255"/>
                  <a:gd name="T28" fmla="*/ 0 w 1653"/>
                  <a:gd name="T29" fmla="*/ 0 h 255"/>
                  <a:gd name="T30" fmla="*/ 0 w 1653"/>
                  <a:gd name="T31" fmla="*/ 0 h 255"/>
                  <a:gd name="T32" fmla="*/ 0 w 1653"/>
                  <a:gd name="T33" fmla="*/ 0 h 255"/>
                  <a:gd name="T34" fmla="*/ 0 w 1653"/>
                  <a:gd name="T35" fmla="*/ 0 h 255"/>
                  <a:gd name="T36" fmla="*/ 0 w 1653"/>
                  <a:gd name="T37" fmla="*/ 0 h 255"/>
                  <a:gd name="T38" fmla="*/ 0 w 1653"/>
                  <a:gd name="T39" fmla="*/ 0 h 255"/>
                  <a:gd name="T40" fmla="*/ 0 w 1653"/>
                  <a:gd name="T41" fmla="*/ 0 h 255"/>
                  <a:gd name="T42" fmla="*/ 0 w 1653"/>
                  <a:gd name="T43" fmla="*/ 0 h 255"/>
                  <a:gd name="T44" fmla="*/ 0 w 1653"/>
                  <a:gd name="T45" fmla="*/ 0 h 255"/>
                  <a:gd name="T46" fmla="*/ 0 w 1653"/>
                  <a:gd name="T47" fmla="*/ 0 h 255"/>
                  <a:gd name="T48" fmla="*/ 0 w 1653"/>
                  <a:gd name="T49" fmla="*/ 0 h 255"/>
                  <a:gd name="T50" fmla="*/ 0 w 1653"/>
                  <a:gd name="T51" fmla="*/ 0 h 255"/>
                  <a:gd name="T52" fmla="*/ 0 w 1653"/>
                  <a:gd name="T53" fmla="*/ 0 h 255"/>
                  <a:gd name="T54" fmla="*/ 0 w 1653"/>
                  <a:gd name="T55" fmla="*/ 0 h 255"/>
                  <a:gd name="T56" fmla="*/ 0 w 1653"/>
                  <a:gd name="T57" fmla="*/ 0 h 255"/>
                  <a:gd name="T58" fmla="*/ 0 w 1653"/>
                  <a:gd name="T59" fmla="*/ 0 h 255"/>
                  <a:gd name="T60" fmla="*/ 0 w 1653"/>
                  <a:gd name="T61" fmla="*/ 0 h 255"/>
                  <a:gd name="T62" fmla="*/ 0 w 1653"/>
                  <a:gd name="T63" fmla="*/ 0 h 255"/>
                  <a:gd name="T64" fmla="*/ 0 w 1653"/>
                  <a:gd name="T65" fmla="*/ 0 h 255"/>
                  <a:gd name="T66" fmla="*/ 0 w 1653"/>
                  <a:gd name="T67" fmla="*/ 0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p:spPr>
            <p:txBody>
              <a:bodyPr>
                <a:prstTxWarp prst="textNoShape">
                  <a:avLst/>
                </a:prstTxWarp>
              </a:bodyPr>
              <a:lstStyle/>
              <a:p>
                <a:endParaRPr lang="en-US" dirty="0"/>
              </a:p>
            </p:txBody>
          </p:sp>
          <p:sp>
            <p:nvSpPr>
              <p:cNvPr id="84" name="Freeform 123">
                <a:extLst>
                  <a:ext uri="{FF2B5EF4-FFF2-40B4-BE49-F238E27FC236}">
                    <a16:creationId xmlns:a16="http://schemas.microsoft.com/office/drawing/2014/main" id="{B0EAB5C1-C7E5-4098-9AD2-2D5F6812DA55}"/>
                  </a:ext>
                </a:extLst>
              </p:cNvPr>
              <p:cNvSpPr>
                <a:spLocks noChangeAspect="1"/>
              </p:cNvSpPr>
              <p:nvPr/>
            </p:nvSpPr>
            <p:spPr bwMode="auto">
              <a:xfrm rot="15451069" flipH="1">
                <a:off x="3472" y="2726"/>
                <a:ext cx="166" cy="27"/>
              </a:xfrm>
              <a:custGeom>
                <a:avLst/>
                <a:gdLst>
                  <a:gd name="T0" fmla="*/ 0 w 1653"/>
                  <a:gd name="T1" fmla="*/ 0 h 255"/>
                  <a:gd name="T2" fmla="*/ 0 w 1653"/>
                  <a:gd name="T3" fmla="*/ 0 h 255"/>
                  <a:gd name="T4" fmla="*/ 0 w 1653"/>
                  <a:gd name="T5" fmla="*/ 0 h 255"/>
                  <a:gd name="T6" fmla="*/ 0 w 1653"/>
                  <a:gd name="T7" fmla="*/ 0 h 255"/>
                  <a:gd name="T8" fmla="*/ 0 w 1653"/>
                  <a:gd name="T9" fmla="*/ 0 h 255"/>
                  <a:gd name="T10" fmla="*/ 0 w 1653"/>
                  <a:gd name="T11" fmla="*/ 0 h 255"/>
                  <a:gd name="T12" fmla="*/ 0 w 1653"/>
                  <a:gd name="T13" fmla="*/ 0 h 255"/>
                  <a:gd name="T14" fmla="*/ 0 w 1653"/>
                  <a:gd name="T15" fmla="*/ 0 h 255"/>
                  <a:gd name="T16" fmla="*/ 0 w 1653"/>
                  <a:gd name="T17" fmla="*/ 0 h 255"/>
                  <a:gd name="T18" fmla="*/ 0 w 1653"/>
                  <a:gd name="T19" fmla="*/ 0 h 255"/>
                  <a:gd name="T20" fmla="*/ 0 w 1653"/>
                  <a:gd name="T21" fmla="*/ 0 h 255"/>
                  <a:gd name="T22" fmla="*/ 0 w 1653"/>
                  <a:gd name="T23" fmla="*/ 0 h 255"/>
                  <a:gd name="T24" fmla="*/ 0 w 1653"/>
                  <a:gd name="T25" fmla="*/ 0 h 255"/>
                  <a:gd name="T26" fmla="*/ 0 w 1653"/>
                  <a:gd name="T27" fmla="*/ 0 h 255"/>
                  <a:gd name="T28" fmla="*/ 0 w 1653"/>
                  <a:gd name="T29" fmla="*/ 0 h 255"/>
                  <a:gd name="T30" fmla="*/ 0 w 1653"/>
                  <a:gd name="T31" fmla="*/ 0 h 255"/>
                  <a:gd name="T32" fmla="*/ 0 w 1653"/>
                  <a:gd name="T33" fmla="*/ 0 h 255"/>
                  <a:gd name="T34" fmla="*/ 0 w 1653"/>
                  <a:gd name="T35" fmla="*/ 0 h 255"/>
                  <a:gd name="T36" fmla="*/ 0 w 1653"/>
                  <a:gd name="T37" fmla="*/ 0 h 255"/>
                  <a:gd name="T38" fmla="*/ 0 w 1653"/>
                  <a:gd name="T39" fmla="*/ 0 h 255"/>
                  <a:gd name="T40" fmla="*/ 0 w 1653"/>
                  <a:gd name="T41" fmla="*/ 0 h 255"/>
                  <a:gd name="T42" fmla="*/ 0 w 1653"/>
                  <a:gd name="T43" fmla="*/ 0 h 255"/>
                  <a:gd name="T44" fmla="*/ 0 w 1653"/>
                  <a:gd name="T45" fmla="*/ 0 h 255"/>
                  <a:gd name="T46" fmla="*/ 0 w 1653"/>
                  <a:gd name="T47" fmla="*/ 0 h 255"/>
                  <a:gd name="T48" fmla="*/ 0 w 1653"/>
                  <a:gd name="T49" fmla="*/ 0 h 255"/>
                  <a:gd name="T50" fmla="*/ 0 w 1653"/>
                  <a:gd name="T51" fmla="*/ 0 h 255"/>
                  <a:gd name="T52" fmla="*/ 0 w 1653"/>
                  <a:gd name="T53" fmla="*/ 0 h 255"/>
                  <a:gd name="T54" fmla="*/ 0 w 1653"/>
                  <a:gd name="T55" fmla="*/ 0 h 255"/>
                  <a:gd name="T56" fmla="*/ 0 w 1653"/>
                  <a:gd name="T57" fmla="*/ 0 h 255"/>
                  <a:gd name="T58" fmla="*/ 0 w 1653"/>
                  <a:gd name="T59" fmla="*/ 0 h 255"/>
                  <a:gd name="T60" fmla="*/ 0 w 1653"/>
                  <a:gd name="T61" fmla="*/ 0 h 255"/>
                  <a:gd name="T62" fmla="*/ 0 w 1653"/>
                  <a:gd name="T63" fmla="*/ 0 h 255"/>
                  <a:gd name="T64" fmla="*/ 0 w 1653"/>
                  <a:gd name="T65" fmla="*/ 0 h 255"/>
                  <a:gd name="T66" fmla="*/ 0 w 1653"/>
                  <a:gd name="T67" fmla="*/ 0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p:spPr>
            <p:txBody>
              <a:bodyPr>
                <a:prstTxWarp prst="textNoShape">
                  <a:avLst/>
                </a:prstTxWarp>
              </a:bodyPr>
              <a:lstStyle/>
              <a:p>
                <a:endParaRPr lang="en-US" dirty="0"/>
              </a:p>
            </p:txBody>
          </p:sp>
        </p:grpSp>
        <p:sp>
          <p:nvSpPr>
            <p:cNvPr id="81" name="Freeform 124">
              <a:extLst>
                <a:ext uri="{FF2B5EF4-FFF2-40B4-BE49-F238E27FC236}">
                  <a16:creationId xmlns:a16="http://schemas.microsoft.com/office/drawing/2014/main" id="{3799A40F-74BC-4374-9F75-3A1598199B81}"/>
                </a:ext>
              </a:extLst>
            </p:cNvPr>
            <p:cNvSpPr>
              <a:spLocks noChangeAspect="1"/>
            </p:cNvSpPr>
            <p:nvPr/>
          </p:nvSpPr>
          <p:spPr bwMode="auto">
            <a:xfrm rot="16468176" flipH="1">
              <a:off x="3297" y="2766"/>
              <a:ext cx="166" cy="27"/>
            </a:xfrm>
            <a:custGeom>
              <a:avLst/>
              <a:gdLst>
                <a:gd name="T0" fmla="*/ 0 w 1653"/>
                <a:gd name="T1" fmla="*/ 0 h 255"/>
                <a:gd name="T2" fmla="*/ 0 w 1653"/>
                <a:gd name="T3" fmla="*/ 0 h 255"/>
                <a:gd name="T4" fmla="*/ 0 w 1653"/>
                <a:gd name="T5" fmla="*/ 0 h 255"/>
                <a:gd name="T6" fmla="*/ 0 w 1653"/>
                <a:gd name="T7" fmla="*/ 0 h 255"/>
                <a:gd name="T8" fmla="*/ 0 w 1653"/>
                <a:gd name="T9" fmla="*/ 0 h 255"/>
                <a:gd name="T10" fmla="*/ 0 w 1653"/>
                <a:gd name="T11" fmla="*/ 0 h 255"/>
                <a:gd name="T12" fmla="*/ 0 w 1653"/>
                <a:gd name="T13" fmla="*/ 0 h 255"/>
                <a:gd name="T14" fmla="*/ 0 w 1653"/>
                <a:gd name="T15" fmla="*/ 0 h 255"/>
                <a:gd name="T16" fmla="*/ 0 w 1653"/>
                <a:gd name="T17" fmla="*/ 0 h 255"/>
                <a:gd name="T18" fmla="*/ 0 w 1653"/>
                <a:gd name="T19" fmla="*/ 0 h 255"/>
                <a:gd name="T20" fmla="*/ 0 w 1653"/>
                <a:gd name="T21" fmla="*/ 0 h 255"/>
                <a:gd name="T22" fmla="*/ 0 w 1653"/>
                <a:gd name="T23" fmla="*/ 0 h 255"/>
                <a:gd name="T24" fmla="*/ 0 w 1653"/>
                <a:gd name="T25" fmla="*/ 0 h 255"/>
                <a:gd name="T26" fmla="*/ 0 w 1653"/>
                <a:gd name="T27" fmla="*/ 0 h 255"/>
                <a:gd name="T28" fmla="*/ 0 w 1653"/>
                <a:gd name="T29" fmla="*/ 0 h 255"/>
                <a:gd name="T30" fmla="*/ 0 w 1653"/>
                <a:gd name="T31" fmla="*/ 0 h 255"/>
                <a:gd name="T32" fmla="*/ 0 w 1653"/>
                <a:gd name="T33" fmla="*/ 0 h 255"/>
                <a:gd name="T34" fmla="*/ 0 w 1653"/>
                <a:gd name="T35" fmla="*/ 0 h 255"/>
                <a:gd name="T36" fmla="*/ 0 w 1653"/>
                <a:gd name="T37" fmla="*/ 0 h 255"/>
                <a:gd name="T38" fmla="*/ 0 w 1653"/>
                <a:gd name="T39" fmla="*/ 0 h 255"/>
                <a:gd name="T40" fmla="*/ 0 w 1653"/>
                <a:gd name="T41" fmla="*/ 0 h 255"/>
                <a:gd name="T42" fmla="*/ 0 w 1653"/>
                <a:gd name="T43" fmla="*/ 0 h 255"/>
                <a:gd name="T44" fmla="*/ 0 w 1653"/>
                <a:gd name="T45" fmla="*/ 0 h 255"/>
                <a:gd name="T46" fmla="*/ 0 w 1653"/>
                <a:gd name="T47" fmla="*/ 0 h 255"/>
                <a:gd name="T48" fmla="*/ 0 w 1653"/>
                <a:gd name="T49" fmla="*/ 0 h 255"/>
                <a:gd name="T50" fmla="*/ 0 w 1653"/>
                <a:gd name="T51" fmla="*/ 0 h 255"/>
                <a:gd name="T52" fmla="*/ 0 w 1653"/>
                <a:gd name="T53" fmla="*/ 0 h 255"/>
                <a:gd name="T54" fmla="*/ 0 w 1653"/>
                <a:gd name="T55" fmla="*/ 0 h 255"/>
                <a:gd name="T56" fmla="*/ 0 w 1653"/>
                <a:gd name="T57" fmla="*/ 0 h 255"/>
                <a:gd name="T58" fmla="*/ 0 w 1653"/>
                <a:gd name="T59" fmla="*/ 0 h 255"/>
                <a:gd name="T60" fmla="*/ 0 w 1653"/>
                <a:gd name="T61" fmla="*/ 0 h 255"/>
                <a:gd name="T62" fmla="*/ 0 w 1653"/>
                <a:gd name="T63" fmla="*/ 0 h 255"/>
                <a:gd name="T64" fmla="*/ 0 w 1653"/>
                <a:gd name="T65" fmla="*/ 0 h 255"/>
                <a:gd name="T66" fmla="*/ 0 w 1653"/>
                <a:gd name="T67" fmla="*/ 0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p:spPr>
          <p:txBody>
            <a:bodyPr>
              <a:prstTxWarp prst="textNoShape">
                <a:avLst/>
              </a:prstTxWarp>
            </a:bodyPr>
            <a:lstStyle/>
            <a:p>
              <a:endParaRPr lang="en-US" dirty="0"/>
            </a:p>
          </p:txBody>
        </p:sp>
      </p:grpSp>
      <p:pic>
        <p:nvPicPr>
          <p:cNvPr id="85" name="Picture 3">
            <a:extLst>
              <a:ext uri="{FF2B5EF4-FFF2-40B4-BE49-F238E27FC236}">
                <a16:creationId xmlns:a16="http://schemas.microsoft.com/office/drawing/2014/main" id="{3BE2866A-17C2-4325-A0D4-37322A8F1CE2}"/>
              </a:ext>
            </a:extLst>
          </p:cNvPr>
          <p:cNvPicPr>
            <a:picLocks noChangeAspect="1" noChangeArrowheads="1"/>
          </p:cNvPicPr>
          <p:nvPr/>
        </p:nvPicPr>
        <p:blipFill>
          <a:blip r:embed="rId17" cstate="print">
            <a:clrChange>
              <a:clrFrom>
                <a:srgbClr val="FFFFFF"/>
              </a:clrFrom>
              <a:clrTo>
                <a:srgbClr val="FFFFFF">
                  <a:alpha val="0"/>
                </a:srgbClr>
              </a:clrTo>
            </a:clrChange>
          </a:blip>
          <a:srcRect/>
          <a:stretch>
            <a:fillRect/>
          </a:stretch>
        </p:blipFill>
        <p:spPr bwMode="auto">
          <a:xfrm>
            <a:off x="6506838" y="2786752"/>
            <a:ext cx="731703" cy="1211538"/>
          </a:xfrm>
          <a:prstGeom prst="rect">
            <a:avLst/>
          </a:prstGeom>
          <a:noFill/>
          <a:ln w="9525">
            <a:miter lim="800000"/>
            <a:headEnd/>
            <a:tailEnd/>
          </a:ln>
          <a:effectLst/>
        </p:spPr>
      </p:pic>
      <p:pic>
        <p:nvPicPr>
          <p:cNvPr id="86" name="Picture 4">
            <a:extLst>
              <a:ext uri="{FF2B5EF4-FFF2-40B4-BE49-F238E27FC236}">
                <a16:creationId xmlns:a16="http://schemas.microsoft.com/office/drawing/2014/main" id="{B48B051B-E986-4D35-B3B5-DE66079FB458}"/>
              </a:ext>
            </a:extLst>
          </p:cNvPr>
          <p:cNvPicPr>
            <a:picLocks noChangeAspect="1" noChangeArrowheads="1"/>
          </p:cNvPicPr>
          <p:nvPr/>
        </p:nvPicPr>
        <p:blipFill>
          <a:blip r:embed="rId18" cstate="print">
            <a:clrChange>
              <a:clrFrom>
                <a:srgbClr val="FFFFFF"/>
              </a:clrFrom>
              <a:clrTo>
                <a:srgbClr val="FFFFFF">
                  <a:alpha val="0"/>
                </a:srgbClr>
              </a:clrTo>
            </a:clrChange>
          </a:blip>
          <a:srcRect/>
          <a:stretch>
            <a:fillRect/>
          </a:stretch>
        </p:blipFill>
        <p:spPr bwMode="auto">
          <a:xfrm>
            <a:off x="5781639" y="2484703"/>
            <a:ext cx="603248" cy="999602"/>
          </a:xfrm>
          <a:prstGeom prst="rect">
            <a:avLst/>
          </a:prstGeom>
          <a:noFill/>
          <a:ln w="9525">
            <a:miter lim="800000"/>
            <a:headEnd/>
            <a:tailEnd/>
          </a:ln>
          <a:effectLst/>
        </p:spPr>
      </p:pic>
      <p:pic>
        <p:nvPicPr>
          <p:cNvPr id="87" name="Picture 5">
            <a:extLst>
              <a:ext uri="{FF2B5EF4-FFF2-40B4-BE49-F238E27FC236}">
                <a16:creationId xmlns:a16="http://schemas.microsoft.com/office/drawing/2014/main" id="{28420EB5-1C84-429A-924E-6DA4DA54DF40}"/>
              </a:ext>
            </a:extLst>
          </p:cNvPr>
          <p:cNvPicPr>
            <a:picLocks noChangeAspect="1" noChangeArrowheads="1"/>
          </p:cNvPicPr>
          <p:nvPr/>
        </p:nvPicPr>
        <p:blipFill>
          <a:blip r:embed="rId19" cstate="print">
            <a:clrChange>
              <a:clrFrom>
                <a:srgbClr val="FFFFFF"/>
              </a:clrFrom>
              <a:clrTo>
                <a:srgbClr val="FFFFFF">
                  <a:alpha val="0"/>
                </a:srgbClr>
              </a:clrTo>
            </a:clrChange>
          </a:blip>
          <a:srcRect/>
          <a:stretch>
            <a:fillRect/>
          </a:stretch>
        </p:blipFill>
        <p:spPr bwMode="auto">
          <a:xfrm>
            <a:off x="4285712" y="2663262"/>
            <a:ext cx="956093" cy="659170"/>
          </a:xfrm>
          <a:prstGeom prst="rect">
            <a:avLst/>
          </a:prstGeom>
          <a:noFill/>
          <a:ln w="9525">
            <a:miter lim="800000"/>
            <a:headEnd/>
            <a:tailEnd/>
          </a:ln>
          <a:effectLst/>
        </p:spPr>
      </p:pic>
      <p:sp>
        <p:nvSpPr>
          <p:cNvPr id="88" name="TextBox 87">
            <a:extLst>
              <a:ext uri="{FF2B5EF4-FFF2-40B4-BE49-F238E27FC236}">
                <a16:creationId xmlns:a16="http://schemas.microsoft.com/office/drawing/2014/main" id="{ABA335AF-4F1E-447E-BE68-3161C46F395E}"/>
              </a:ext>
            </a:extLst>
          </p:cNvPr>
          <p:cNvSpPr txBox="1"/>
          <p:nvPr/>
        </p:nvSpPr>
        <p:spPr>
          <a:xfrm>
            <a:off x="300271" y="4332049"/>
            <a:ext cx="6403592" cy="1569660"/>
          </a:xfrm>
          <a:prstGeom prst="rect">
            <a:avLst/>
          </a:prstGeom>
          <a:noFill/>
        </p:spPr>
        <p:txBody>
          <a:bodyPr wrap="square" rtlCol="0">
            <a:spAutoFit/>
          </a:bodyPr>
          <a:lstStyle/>
          <a:p>
            <a:r>
              <a:rPr lang="en-US" sz="2400" b="1" dirty="0"/>
              <a:t>Deceleration during the first 2 minutes of EDL reduces about 90% of the entry kinetic energy—which leads to heating on the spacecraft</a:t>
            </a:r>
            <a:endParaRPr lang="en-US" dirty="0"/>
          </a:p>
        </p:txBody>
      </p:sp>
      <p:sp>
        <p:nvSpPr>
          <p:cNvPr id="89" name="Rectangle 88">
            <a:extLst>
              <a:ext uri="{FF2B5EF4-FFF2-40B4-BE49-F238E27FC236}">
                <a16:creationId xmlns:a16="http://schemas.microsoft.com/office/drawing/2014/main" id="{DE9EC440-1442-4E21-BCDB-3105109409D1}"/>
              </a:ext>
            </a:extLst>
          </p:cNvPr>
          <p:cNvSpPr/>
          <p:nvPr/>
        </p:nvSpPr>
        <p:spPr bwMode="auto">
          <a:xfrm>
            <a:off x="45783" y="1178044"/>
            <a:ext cx="5735856" cy="268931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cs typeface="Arial" charset="0"/>
            </a:endParaRPr>
          </a:p>
        </p:txBody>
      </p:sp>
      <p:sp>
        <p:nvSpPr>
          <p:cNvPr id="90" name="TextBox 89">
            <a:extLst>
              <a:ext uri="{FF2B5EF4-FFF2-40B4-BE49-F238E27FC236}">
                <a16:creationId xmlns:a16="http://schemas.microsoft.com/office/drawing/2014/main" id="{907E3531-54ED-490B-8803-66D129F3BFDE}"/>
              </a:ext>
            </a:extLst>
          </p:cNvPr>
          <p:cNvSpPr txBox="1"/>
          <p:nvPr/>
        </p:nvSpPr>
        <p:spPr>
          <a:xfrm>
            <a:off x="1991055" y="1626630"/>
            <a:ext cx="7063191" cy="830997"/>
          </a:xfrm>
          <a:prstGeom prst="rect">
            <a:avLst/>
          </a:prstGeom>
          <a:solidFill>
            <a:schemeClr val="bg1"/>
          </a:solidFill>
        </p:spPr>
        <p:txBody>
          <a:bodyPr wrap="square" rtlCol="0">
            <a:spAutoFit/>
          </a:bodyPr>
          <a:lstStyle/>
          <a:p>
            <a:r>
              <a:rPr lang="en-US" sz="2400" b="1" dirty="0"/>
              <a:t>The heat shield protects the rover from heating while entering the Martian atmosphere</a:t>
            </a:r>
            <a:endParaRPr lang="en-US" dirty="0"/>
          </a:p>
        </p:txBody>
      </p:sp>
    </p:spTree>
    <p:extLst>
      <p:ext uri="{BB962C8B-B14F-4D97-AF65-F5344CB8AC3E}">
        <p14:creationId xmlns:p14="http://schemas.microsoft.com/office/powerpoint/2010/main" val="321755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p:txBody>
          <a:bodyPr/>
          <a:lstStyle/>
          <a:p>
            <a:r>
              <a:rPr lang="en-US" dirty="0"/>
              <a:t>The Mars 2020 Spacecraft</a:t>
            </a:r>
          </a:p>
        </p:txBody>
      </p:sp>
      <p:pic>
        <p:nvPicPr>
          <p:cNvPr id="2" name="Content Placeholder 1">
            <a:extLst>
              <a:ext uri="{FF2B5EF4-FFF2-40B4-BE49-F238E27FC236}">
                <a16:creationId xmlns:a16="http://schemas.microsoft.com/office/drawing/2014/main" id="{0BB58C4F-5659-40A0-B77D-4E50D9B1A35A}"/>
              </a:ext>
            </a:extLst>
          </p:cNvPr>
          <p:cNvPicPr>
            <a:picLocks noGrp="1" noChangeAspect="1"/>
          </p:cNvPicPr>
          <p:nvPr>
            <p:ph idx="1"/>
          </p:nvPr>
        </p:nvPicPr>
        <p:blipFill>
          <a:blip r:embed="rId2"/>
          <a:stretch>
            <a:fillRect/>
          </a:stretch>
        </p:blipFill>
        <p:spPr>
          <a:xfrm>
            <a:off x="1159708" y="1105163"/>
            <a:ext cx="3516841" cy="5275262"/>
          </a:xfrm>
          <a:prstGeom prst="rect">
            <a:avLst/>
          </a:prstGeom>
        </p:spPr>
      </p:pic>
      <p:sp>
        <p:nvSpPr>
          <p:cNvPr id="4" name="TextBox 3">
            <a:extLst>
              <a:ext uri="{FF2B5EF4-FFF2-40B4-BE49-F238E27FC236}">
                <a16:creationId xmlns:a16="http://schemas.microsoft.com/office/drawing/2014/main" id="{61E2DA5B-BA47-4428-9B18-FBF2BB221BEA}"/>
              </a:ext>
            </a:extLst>
          </p:cNvPr>
          <p:cNvSpPr txBox="1"/>
          <p:nvPr/>
        </p:nvSpPr>
        <p:spPr>
          <a:xfrm>
            <a:off x="4961832" y="1558459"/>
            <a:ext cx="1479892" cy="369332"/>
          </a:xfrm>
          <a:prstGeom prst="rect">
            <a:avLst/>
          </a:prstGeom>
          <a:noFill/>
        </p:spPr>
        <p:txBody>
          <a:bodyPr wrap="none" rtlCol="0">
            <a:spAutoFit/>
          </a:bodyPr>
          <a:lstStyle/>
          <a:p>
            <a:r>
              <a:rPr lang="en-US" dirty="0"/>
              <a:t>Cruise stage</a:t>
            </a:r>
          </a:p>
        </p:txBody>
      </p:sp>
      <p:sp>
        <p:nvSpPr>
          <p:cNvPr id="6" name="TextBox 5">
            <a:extLst>
              <a:ext uri="{FF2B5EF4-FFF2-40B4-BE49-F238E27FC236}">
                <a16:creationId xmlns:a16="http://schemas.microsoft.com/office/drawing/2014/main" id="{48698BD6-CE1A-4378-B4EC-840D4B061BF3}"/>
              </a:ext>
            </a:extLst>
          </p:cNvPr>
          <p:cNvSpPr txBox="1"/>
          <p:nvPr/>
        </p:nvSpPr>
        <p:spPr>
          <a:xfrm>
            <a:off x="5115720" y="2362863"/>
            <a:ext cx="1172116" cy="369332"/>
          </a:xfrm>
          <a:prstGeom prst="rect">
            <a:avLst/>
          </a:prstGeom>
          <a:noFill/>
        </p:spPr>
        <p:txBody>
          <a:bodyPr wrap="none" rtlCol="0">
            <a:spAutoFit/>
          </a:bodyPr>
          <a:lstStyle/>
          <a:p>
            <a:r>
              <a:rPr lang="en-US" dirty="0"/>
              <a:t>Backshell</a:t>
            </a:r>
          </a:p>
        </p:txBody>
      </p:sp>
      <p:sp>
        <p:nvSpPr>
          <p:cNvPr id="7" name="TextBox 6">
            <a:extLst>
              <a:ext uri="{FF2B5EF4-FFF2-40B4-BE49-F238E27FC236}">
                <a16:creationId xmlns:a16="http://schemas.microsoft.com/office/drawing/2014/main" id="{1B3829B6-04C5-47C1-A88C-AB7DBF3B7868}"/>
              </a:ext>
            </a:extLst>
          </p:cNvPr>
          <p:cNvSpPr txBox="1"/>
          <p:nvPr/>
        </p:nvSpPr>
        <p:spPr>
          <a:xfrm>
            <a:off x="4147507" y="3710990"/>
            <a:ext cx="3108543" cy="369332"/>
          </a:xfrm>
          <a:prstGeom prst="rect">
            <a:avLst/>
          </a:prstGeom>
          <a:noFill/>
        </p:spPr>
        <p:txBody>
          <a:bodyPr wrap="none" rtlCol="0">
            <a:spAutoFit/>
          </a:bodyPr>
          <a:lstStyle/>
          <a:p>
            <a:r>
              <a:rPr lang="en-US" dirty="0"/>
              <a:t>Descent stage (“Sky Crane”)</a:t>
            </a:r>
          </a:p>
        </p:txBody>
      </p:sp>
      <p:sp>
        <p:nvSpPr>
          <p:cNvPr id="8" name="TextBox 7">
            <a:extLst>
              <a:ext uri="{FF2B5EF4-FFF2-40B4-BE49-F238E27FC236}">
                <a16:creationId xmlns:a16="http://schemas.microsoft.com/office/drawing/2014/main" id="{00247EA1-31DB-4B14-B853-CBB45B6F8CDF}"/>
              </a:ext>
            </a:extLst>
          </p:cNvPr>
          <p:cNvSpPr txBox="1"/>
          <p:nvPr/>
        </p:nvSpPr>
        <p:spPr>
          <a:xfrm>
            <a:off x="4557875" y="4716901"/>
            <a:ext cx="2287806" cy="369332"/>
          </a:xfrm>
          <a:prstGeom prst="rect">
            <a:avLst/>
          </a:prstGeom>
          <a:noFill/>
        </p:spPr>
        <p:txBody>
          <a:bodyPr wrap="none" rtlCol="0">
            <a:spAutoFit/>
          </a:bodyPr>
          <a:lstStyle/>
          <a:p>
            <a:r>
              <a:rPr lang="en-US" dirty="0"/>
              <a:t>Perseverance Rover</a:t>
            </a:r>
          </a:p>
        </p:txBody>
      </p:sp>
      <p:sp>
        <p:nvSpPr>
          <p:cNvPr id="9" name="TextBox 8">
            <a:extLst>
              <a:ext uri="{FF2B5EF4-FFF2-40B4-BE49-F238E27FC236}">
                <a16:creationId xmlns:a16="http://schemas.microsoft.com/office/drawing/2014/main" id="{CE9F5570-6F82-45AF-AFC2-93C820F2C0C9}"/>
              </a:ext>
            </a:extLst>
          </p:cNvPr>
          <p:cNvSpPr txBox="1"/>
          <p:nvPr/>
        </p:nvSpPr>
        <p:spPr>
          <a:xfrm>
            <a:off x="4981068" y="5569484"/>
            <a:ext cx="1441420" cy="369332"/>
          </a:xfrm>
          <a:prstGeom prst="rect">
            <a:avLst/>
          </a:prstGeom>
          <a:noFill/>
        </p:spPr>
        <p:txBody>
          <a:bodyPr wrap="none" rtlCol="0">
            <a:spAutoFit/>
          </a:bodyPr>
          <a:lstStyle/>
          <a:p>
            <a:r>
              <a:rPr lang="en-US" dirty="0"/>
              <a:t>Heat Shield </a:t>
            </a:r>
          </a:p>
        </p:txBody>
      </p:sp>
      <p:sp>
        <p:nvSpPr>
          <p:cNvPr id="10" name="TextBox 9">
            <a:extLst>
              <a:ext uri="{FF2B5EF4-FFF2-40B4-BE49-F238E27FC236}">
                <a16:creationId xmlns:a16="http://schemas.microsoft.com/office/drawing/2014/main" id="{5415FF4C-D518-4BCF-87BE-38448D490464}"/>
              </a:ext>
            </a:extLst>
          </p:cNvPr>
          <p:cNvSpPr txBox="1"/>
          <p:nvPr/>
        </p:nvSpPr>
        <p:spPr>
          <a:xfrm>
            <a:off x="8039732" y="6518796"/>
            <a:ext cx="1000595" cy="253916"/>
          </a:xfrm>
          <a:prstGeom prst="rect">
            <a:avLst/>
          </a:prstGeom>
          <a:noFill/>
        </p:spPr>
        <p:txBody>
          <a:bodyPr wrap="none" rtlCol="0">
            <a:spAutoFit/>
          </a:bodyPr>
          <a:lstStyle/>
          <a:p>
            <a:r>
              <a:rPr lang="en-US" sz="1050" dirty="0"/>
              <a:t>Image: NASA</a:t>
            </a:r>
          </a:p>
        </p:txBody>
      </p:sp>
    </p:spTree>
    <p:extLst>
      <p:ext uri="{BB962C8B-B14F-4D97-AF65-F5344CB8AC3E}">
        <p14:creationId xmlns:p14="http://schemas.microsoft.com/office/powerpoint/2010/main" val="3348288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3834C91-54A0-49E2-8150-D787849383F1}"/>
              </a:ext>
            </a:extLst>
          </p:cNvPr>
          <p:cNvPicPr>
            <a:picLocks noGrp="1" noChangeAspect="1"/>
          </p:cNvPicPr>
          <p:nvPr>
            <p:ph idx="1"/>
          </p:nvPr>
        </p:nvPicPr>
        <p:blipFill>
          <a:blip r:embed="rId2"/>
          <a:stretch>
            <a:fillRect/>
          </a:stretch>
        </p:blipFill>
        <p:spPr>
          <a:xfrm>
            <a:off x="469900" y="1170937"/>
            <a:ext cx="8204200" cy="4841564"/>
          </a:xfrm>
          <a:prstGeom prst="rect">
            <a:avLst/>
          </a:prstGeom>
        </p:spPr>
      </p:pic>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469899" y="115282"/>
            <a:ext cx="7680749" cy="650998"/>
          </a:xfrm>
        </p:spPr>
        <p:txBody>
          <a:bodyPr/>
          <a:lstStyle/>
          <a:p>
            <a:r>
              <a:rPr lang="en-US" sz="2000" dirty="0"/>
              <a:t>Q: How large does the parachute need to be with respect to the rover?</a:t>
            </a:r>
          </a:p>
        </p:txBody>
      </p:sp>
      <p:sp>
        <p:nvSpPr>
          <p:cNvPr id="10" name="TextBox 9">
            <a:extLst>
              <a:ext uri="{FF2B5EF4-FFF2-40B4-BE49-F238E27FC236}">
                <a16:creationId xmlns:a16="http://schemas.microsoft.com/office/drawing/2014/main" id="{8386DB1B-C31B-482C-A223-E7B55F2668B7}"/>
              </a:ext>
            </a:extLst>
          </p:cNvPr>
          <p:cNvSpPr txBox="1"/>
          <p:nvPr/>
        </p:nvSpPr>
        <p:spPr>
          <a:xfrm rot="20827431">
            <a:off x="5877947" y="2424644"/>
            <a:ext cx="543739" cy="230832"/>
          </a:xfrm>
          <a:prstGeom prst="rect">
            <a:avLst/>
          </a:prstGeom>
          <a:noFill/>
        </p:spPr>
        <p:txBody>
          <a:bodyPr wrap="none" rtlCol="0">
            <a:spAutoFit/>
          </a:bodyPr>
          <a:lstStyle/>
          <a:p>
            <a:r>
              <a:rPr lang="en-US" sz="900" b="1" dirty="0">
                <a:solidFill>
                  <a:schemeClr val="accent4">
                    <a:lumMod val="75000"/>
                  </a:schemeClr>
                </a:solidFill>
              </a:rPr>
              <a:t>21.5 m</a:t>
            </a:r>
          </a:p>
        </p:txBody>
      </p:sp>
      <p:cxnSp>
        <p:nvCxnSpPr>
          <p:cNvPr id="6" name="Straight Arrow Connector 5">
            <a:extLst>
              <a:ext uri="{FF2B5EF4-FFF2-40B4-BE49-F238E27FC236}">
                <a16:creationId xmlns:a16="http://schemas.microsoft.com/office/drawing/2014/main" id="{D8B31DFE-DFEF-4F16-BE22-3C382B7C3EBC}"/>
              </a:ext>
            </a:extLst>
          </p:cNvPr>
          <p:cNvCxnSpPr/>
          <p:nvPr/>
        </p:nvCxnSpPr>
        <p:spPr>
          <a:xfrm flipV="1">
            <a:off x="5867400" y="2409825"/>
            <a:ext cx="485775" cy="109538"/>
          </a:xfrm>
          <a:prstGeom prst="straightConnector1">
            <a:avLst/>
          </a:prstGeom>
          <a:ln>
            <a:solidFill>
              <a:schemeClr val="accent4">
                <a:lumMod val="75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5F4BADA8-A6C5-4468-A367-719B9D7B3793}"/>
              </a:ext>
            </a:extLst>
          </p:cNvPr>
          <p:cNvSpPr txBox="1"/>
          <p:nvPr/>
        </p:nvSpPr>
        <p:spPr>
          <a:xfrm rot="20909831">
            <a:off x="6116150" y="4229273"/>
            <a:ext cx="564578" cy="338554"/>
          </a:xfrm>
          <a:prstGeom prst="rect">
            <a:avLst/>
          </a:prstGeom>
          <a:noFill/>
        </p:spPr>
        <p:txBody>
          <a:bodyPr wrap="none" rtlCol="0">
            <a:spAutoFit/>
          </a:bodyPr>
          <a:lstStyle/>
          <a:p>
            <a:pPr algn="ctr"/>
            <a:r>
              <a:rPr lang="en-US" sz="800" b="1" dirty="0">
                <a:solidFill>
                  <a:schemeClr val="accent4">
                    <a:lumMod val="75000"/>
                  </a:schemeClr>
                </a:solidFill>
              </a:rPr>
              <a:t>3 m</a:t>
            </a:r>
          </a:p>
          <a:p>
            <a:pPr algn="ctr"/>
            <a:r>
              <a:rPr lang="en-US" sz="800" b="1" dirty="0">
                <a:solidFill>
                  <a:schemeClr val="accent4">
                    <a:lumMod val="75000"/>
                  </a:schemeClr>
                </a:solidFill>
              </a:rPr>
              <a:t>1025 kg</a:t>
            </a:r>
          </a:p>
        </p:txBody>
      </p:sp>
      <p:cxnSp>
        <p:nvCxnSpPr>
          <p:cNvPr id="8" name="Straight Arrow Connector 7">
            <a:extLst>
              <a:ext uri="{FF2B5EF4-FFF2-40B4-BE49-F238E27FC236}">
                <a16:creationId xmlns:a16="http://schemas.microsoft.com/office/drawing/2014/main" id="{77FD1DCE-2CD5-4375-9102-924D7D7B6F2F}"/>
              </a:ext>
            </a:extLst>
          </p:cNvPr>
          <p:cNvCxnSpPr>
            <a:cxnSpLocks/>
          </p:cNvCxnSpPr>
          <p:nvPr/>
        </p:nvCxnSpPr>
        <p:spPr>
          <a:xfrm flipV="1">
            <a:off x="6210300" y="4213544"/>
            <a:ext cx="285750" cy="52388"/>
          </a:xfrm>
          <a:prstGeom prst="straightConnector1">
            <a:avLst/>
          </a:prstGeom>
          <a:ln>
            <a:solidFill>
              <a:schemeClr val="accent4">
                <a:lumMod val="75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3AA0E22C-A9C2-4FD2-AB1A-784D9E161F02}"/>
              </a:ext>
            </a:extLst>
          </p:cNvPr>
          <p:cNvSpPr txBox="1"/>
          <p:nvPr/>
        </p:nvSpPr>
        <p:spPr>
          <a:xfrm>
            <a:off x="3432412" y="1337059"/>
            <a:ext cx="2304862" cy="369332"/>
          </a:xfrm>
          <a:prstGeom prst="rect">
            <a:avLst/>
          </a:prstGeom>
          <a:noFill/>
        </p:spPr>
        <p:txBody>
          <a:bodyPr wrap="none" rtlCol="0">
            <a:spAutoFit/>
          </a:bodyPr>
          <a:lstStyle/>
          <a:p>
            <a:r>
              <a:rPr lang="en-US" b="1" dirty="0">
                <a:solidFill>
                  <a:schemeClr val="bg1"/>
                </a:solidFill>
              </a:rPr>
              <a:t>A: It’s complicated!</a:t>
            </a:r>
          </a:p>
        </p:txBody>
      </p:sp>
      <p:sp>
        <p:nvSpPr>
          <p:cNvPr id="9" name="TextBox 8">
            <a:extLst>
              <a:ext uri="{FF2B5EF4-FFF2-40B4-BE49-F238E27FC236}">
                <a16:creationId xmlns:a16="http://schemas.microsoft.com/office/drawing/2014/main" id="{DE2E81C7-F621-486C-A6A4-95DE7747286B}"/>
              </a:ext>
            </a:extLst>
          </p:cNvPr>
          <p:cNvSpPr txBox="1"/>
          <p:nvPr/>
        </p:nvSpPr>
        <p:spPr>
          <a:xfrm>
            <a:off x="8119300" y="6257186"/>
            <a:ext cx="1000595" cy="253916"/>
          </a:xfrm>
          <a:prstGeom prst="rect">
            <a:avLst/>
          </a:prstGeom>
          <a:noFill/>
        </p:spPr>
        <p:txBody>
          <a:bodyPr wrap="none" rtlCol="0">
            <a:spAutoFit/>
          </a:bodyPr>
          <a:lstStyle/>
          <a:p>
            <a:r>
              <a:rPr lang="en-US" sz="1050" dirty="0"/>
              <a:t>Image: NASA</a:t>
            </a:r>
          </a:p>
        </p:txBody>
      </p:sp>
    </p:spTree>
    <p:extLst>
      <p:ext uri="{BB962C8B-B14F-4D97-AF65-F5344CB8AC3E}">
        <p14:creationId xmlns:p14="http://schemas.microsoft.com/office/powerpoint/2010/main" val="350506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0">
            <a:extLst>
              <a:ext uri="{FF2B5EF4-FFF2-40B4-BE49-F238E27FC236}">
                <a16:creationId xmlns:a16="http://schemas.microsoft.com/office/drawing/2014/main" id="{9A42C7B2-7BD6-433A-95AB-5AA4F44B5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0E5BF514-FF6F-48ED-B7F3-99CED7647106}"/>
              </a:ext>
            </a:extLst>
          </p:cNvPr>
          <p:cNvPicPr>
            <a:picLocks noChangeAspect="1"/>
          </p:cNvPicPr>
          <p:nvPr/>
        </p:nvPicPr>
        <p:blipFill rotWithShape="1">
          <a:blip r:embed="rId2"/>
          <a:srcRect l="17473" r="26945"/>
          <a:stretch/>
        </p:blipFill>
        <p:spPr>
          <a:xfrm>
            <a:off x="62513" y="-5427"/>
            <a:ext cx="5732059" cy="6857990"/>
          </a:xfrm>
          <a:prstGeom prst="rect">
            <a:avLst/>
          </a:prstGeom>
        </p:spPr>
      </p:pic>
      <p:sp>
        <p:nvSpPr>
          <p:cNvPr id="18" name="Rectangle 12">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447" y="3986129"/>
            <a:ext cx="4716196" cy="2253231"/>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630936" y="4152624"/>
            <a:ext cx="1584198" cy="1920240"/>
          </a:xfrm>
        </p:spPr>
        <p:txBody>
          <a:bodyPr vert="horz" lIns="91440" tIns="45720" rIns="91440" bIns="45720" rtlCol="0" anchor="ctr">
            <a:normAutofit/>
          </a:bodyPr>
          <a:lstStyle/>
          <a:p>
            <a:pPr defTabSz="914400">
              <a:lnSpc>
                <a:spcPct val="90000"/>
              </a:lnSpc>
            </a:pPr>
            <a:r>
              <a:rPr lang="en-US" sz="2100" kern="1200" dirty="0">
                <a:solidFill>
                  <a:schemeClr val="tx1"/>
                </a:solidFill>
                <a:latin typeface="+mj-lt"/>
                <a:ea typeface="+mj-ea"/>
                <a:cs typeface="+mj-cs"/>
              </a:rPr>
              <a:t>Mars Chutes</a:t>
            </a:r>
          </a:p>
        </p:txBody>
      </p:sp>
      <p:pic>
        <p:nvPicPr>
          <p:cNvPr id="6" name="Picture 5">
            <a:extLst>
              <a:ext uri="{FF2B5EF4-FFF2-40B4-BE49-F238E27FC236}">
                <a16:creationId xmlns:a16="http://schemas.microsoft.com/office/drawing/2014/main" id="{C06B3174-6B59-4595-894E-382F1EC318A7}"/>
              </a:ext>
            </a:extLst>
          </p:cNvPr>
          <p:cNvPicPr>
            <a:picLocks noChangeAspect="1"/>
          </p:cNvPicPr>
          <p:nvPr/>
        </p:nvPicPr>
        <p:blipFill rotWithShape="1">
          <a:blip r:embed="rId3"/>
          <a:srcRect r="-1" b="16534"/>
          <a:stretch/>
        </p:blipFill>
        <p:spPr>
          <a:xfrm>
            <a:off x="5857090" y="1"/>
            <a:ext cx="3286910" cy="3345645"/>
          </a:xfrm>
          <a:prstGeom prst="rect">
            <a:avLst/>
          </a:prstGeom>
        </p:spPr>
      </p:pic>
      <p:sp>
        <p:nvSpPr>
          <p:cNvPr id="15" name="Rectangle 14">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401" y="47845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12880" y="5105887"/>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a:xfrm>
            <a:off x="2523744" y="4151376"/>
            <a:ext cx="2489454" cy="1920240"/>
          </a:xfrm>
        </p:spPr>
        <p:txBody>
          <a:bodyPr vert="horz" lIns="91440" tIns="45720" rIns="91440" bIns="45720" rtlCol="0" anchor="ctr">
            <a:normAutofit/>
          </a:bodyPr>
          <a:lstStyle/>
          <a:p>
            <a:pPr indent="-228600" defTabSz="914400">
              <a:lnSpc>
                <a:spcPct val="90000"/>
              </a:lnSpc>
              <a:buFont typeface="Arial" panose="020B0604020202020204" pitchFamily="34" charset="0"/>
              <a:buChar char="•"/>
            </a:pPr>
            <a:r>
              <a:rPr lang="en-US" sz="1500" dirty="0">
                <a:latin typeface="+mn-lt"/>
                <a:cs typeface="+mn-cs"/>
              </a:rPr>
              <a:t>M2020 had a flight test</a:t>
            </a:r>
          </a:p>
          <a:p>
            <a:pPr indent="-228600" defTabSz="914400">
              <a:lnSpc>
                <a:spcPct val="90000"/>
              </a:lnSpc>
              <a:buFont typeface="Arial" panose="020B0604020202020204" pitchFamily="34" charset="0"/>
              <a:buChar char="•"/>
            </a:pPr>
            <a:r>
              <a:rPr lang="en-US" sz="1500" dirty="0">
                <a:latin typeface="+mn-lt"/>
                <a:cs typeface="+mn-cs"/>
              </a:rPr>
              <a:t>Mars Science Laboratory tested at Ames in a wind tunnel</a:t>
            </a:r>
          </a:p>
          <a:p>
            <a:pPr indent="-228600" defTabSz="914400">
              <a:lnSpc>
                <a:spcPct val="90000"/>
              </a:lnSpc>
              <a:buFont typeface="Arial" panose="020B0604020202020204" pitchFamily="34" charset="0"/>
              <a:buChar char="•"/>
            </a:pPr>
            <a:r>
              <a:rPr lang="en-US" sz="1500" dirty="0">
                <a:latin typeface="+mn-lt"/>
                <a:cs typeface="+mn-cs"/>
              </a:rPr>
              <a:t>HiRise camera captured chute at Mars!</a:t>
            </a:r>
          </a:p>
        </p:txBody>
      </p:sp>
      <p:pic>
        <p:nvPicPr>
          <p:cNvPr id="4" name="Picture 3">
            <a:extLst>
              <a:ext uri="{FF2B5EF4-FFF2-40B4-BE49-F238E27FC236}">
                <a16:creationId xmlns:a16="http://schemas.microsoft.com/office/drawing/2014/main" id="{7F00F0FC-33DA-4B96-865A-38DBAE94D7EF}"/>
              </a:ext>
            </a:extLst>
          </p:cNvPr>
          <p:cNvPicPr>
            <a:picLocks noChangeAspect="1"/>
          </p:cNvPicPr>
          <p:nvPr/>
        </p:nvPicPr>
        <p:blipFill rotWithShape="1">
          <a:blip r:embed="rId4"/>
          <a:srcRect l="27297" r="6632" b="-3"/>
          <a:stretch/>
        </p:blipFill>
        <p:spPr>
          <a:xfrm>
            <a:off x="5857096" y="3512354"/>
            <a:ext cx="3286909" cy="3345646"/>
          </a:xfrm>
          <a:prstGeom prst="rect">
            <a:avLst/>
          </a:prstGeom>
        </p:spPr>
      </p:pic>
      <p:sp>
        <p:nvSpPr>
          <p:cNvPr id="11" name="TextBox 10">
            <a:extLst>
              <a:ext uri="{FF2B5EF4-FFF2-40B4-BE49-F238E27FC236}">
                <a16:creationId xmlns:a16="http://schemas.microsoft.com/office/drawing/2014/main" id="{50583B24-CA0F-45D0-80EE-29806A55745E}"/>
              </a:ext>
            </a:extLst>
          </p:cNvPr>
          <p:cNvSpPr txBox="1"/>
          <p:nvPr/>
        </p:nvSpPr>
        <p:spPr>
          <a:xfrm>
            <a:off x="5857096" y="6548939"/>
            <a:ext cx="1109599" cy="261610"/>
          </a:xfrm>
          <a:prstGeom prst="rect">
            <a:avLst/>
          </a:prstGeom>
          <a:noFill/>
        </p:spPr>
        <p:txBody>
          <a:bodyPr wrap="none" rtlCol="0">
            <a:spAutoFit/>
          </a:bodyPr>
          <a:lstStyle/>
          <a:p>
            <a:r>
              <a:rPr lang="en-US" sz="1050" dirty="0">
                <a:solidFill>
                  <a:schemeClr val="bg1"/>
                </a:solidFill>
              </a:rPr>
              <a:t>Images: NASA</a:t>
            </a:r>
          </a:p>
        </p:txBody>
      </p:sp>
    </p:spTree>
    <p:extLst>
      <p:ext uri="{BB962C8B-B14F-4D97-AF65-F5344CB8AC3E}">
        <p14:creationId xmlns:p14="http://schemas.microsoft.com/office/powerpoint/2010/main" val="3410633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8DDA986-B6EE-4642-AC60-0490373E6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0B62878-12EF-4E97-A284-47BAFC30D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D79188D-1ED5-4705-B8C7-5D6FB7670A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635" y="685800"/>
            <a:ext cx="8100729"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1212040" y="1261137"/>
            <a:ext cx="6719920" cy="888360"/>
          </a:xfrm>
        </p:spPr>
        <p:txBody>
          <a:bodyPr vert="horz" lIns="91440" tIns="45720" rIns="91440" bIns="45720" rtlCol="0" anchor="b">
            <a:normAutofit/>
          </a:bodyPr>
          <a:lstStyle/>
          <a:p>
            <a:pPr algn="ctr" defTabSz="914400">
              <a:lnSpc>
                <a:spcPct val="90000"/>
              </a:lnSpc>
            </a:pPr>
            <a:r>
              <a:rPr lang="en-US" sz="2800" kern="1200" dirty="0">
                <a:solidFill>
                  <a:srgbClr val="002060"/>
                </a:solidFill>
                <a:latin typeface="+mj-lt"/>
                <a:ea typeface="+mj-ea"/>
                <a:cs typeface="+mj-cs"/>
              </a:rPr>
              <a:t>In the Beginning…</a:t>
            </a:r>
          </a:p>
        </p:txBody>
      </p:sp>
    </p:spTree>
    <p:extLst>
      <p:ext uri="{BB962C8B-B14F-4D97-AF65-F5344CB8AC3E}">
        <p14:creationId xmlns:p14="http://schemas.microsoft.com/office/powerpoint/2010/main" val="1112937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4293"/>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3125451"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182880" y="591344"/>
            <a:ext cx="2732545" cy="5585619"/>
          </a:xfrm>
        </p:spPr>
        <p:txBody>
          <a:bodyPr vert="horz" lIns="91440" tIns="45720" rIns="91440" bIns="45720" rtlCol="0" anchor="ctr">
            <a:normAutofit/>
          </a:bodyPr>
          <a:lstStyle/>
          <a:p>
            <a:pPr defTabSz="914400">
              <a:lnSpc>
                <a:spcPct val="90000"/>
              </a:lnSpc>
            </a:pPr>
            <a:r>
              <a:rPr lang="en-US" sz="3100" kern="1200" dirty="0">
                <a:solidFill>
                  <a:srgbClr val="FFFFFF"/>
                </a:solidFill>
                <a:latin typeface="+mj-lt"/>
                <a:ea typeface="+mj-ea"/>
                <a:cs typeface="+mj-cs"/>
              </a:rPr>
              <a:t>What inspired you to become a NASA engineer? ‒Yaneli</a:t>
            </a:r>
            <a:br>
              <a:rPr lang="en-US" sz="3100" kern="1200" dirty="0">
                <a:solidFill>
                  <a:srgbClr val="FFFFFF"/>
                </a:solidFill>
                <a:latin typeface="+mj-lt"/>
                <a:ea typeface="+mj-ea"/>
                <a:cs typeface="+mj-cs"/>
              </a:rPr>
            </a:br>
            <a:br>
              <a:rPr lang="en-US" sz="3100" dirty="0">
                <a:solidFill>
                  <a:srgbClr val="FFFFFF"/>
                </a:solidFill>
                <a:cs typeface="+mj-cs"/>
              </a:rPr>
            </a:br>
            <a:r>
              <a:rPr lang="en-US" sz="3100" kern="1200" dirty="0">
                <a:solidFill>
                  <a:srgbClr val="FFFFFF"/>
                </a:solidFill>
                <a:latin typeface="+mj-lt"/>
                <a:ea typeface="+mj-ea"/>
                <a:cs typeface="+mj-cs"/>
              </a:rPr>
              <a:t>How did you get to work for NASA? </a:t>
            </a:r>
            <a:r>
              <a:rPr lang="en-US" sz="3100" dirty="0">
                <a:solidFill>
                  <a:srgbClr val="FFFFFF"/>
                </a:solidFill>
              </a:rPr>
              <a:t>‒</a:t>
            </a:r>
            <a:r>
              <a:rPr lang="en-US" sz="3100" kern="1200" dirty="0">
                <a:solidFill>
                  <a:srgbClr val="FFFFFF"/>
                </a:solidFill>
                <a:latin typeface="+mj-lt"/>
                <a:ea typeface="+mj-ea"/>
                <a:cs typeface="+mj-cs"/>
              </a:rPr>
              <a:t>Samuel</a:t>
            </a:r>
          </a:p>
        </p:txBody>
      </p:sp>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a:xfrm>
            <a:off x="3208260" y="87464"/>
            <a:ext cx="5752860" cy="6694999"/>
          </a:xfrm>
        </p:spPr>
        <p:txBody>
          <a:bodyPr vert="horz" lIns="91440" tIns="45720" rIns="91440" bIns="45720" rtlCol="0" anchor="ctr">
            <a:normAutofit/>
          </a:bodyPr>
          <a:lstStyle/>
          <a:p>
            <a:pPr indent="-228600" defTabSz="914400">
              <a:lnSpc>
                <a:spcPct val="90000"/>
              </a:lnSpc>
              <a:buFont typeface="Arial" panose="020B0604020202020204" pitchFamily="34" charset="0"/>
              <a:buChar char="•"/>
            </a:pPr>
            <a:r>
              <a:rPr lang="en-US" dirty="0">
                <a:latin typeface="+mn-lt"/>
                <a:cs typeface="+mn-cs"/>
              </a:rPr>
              <a:t>I knew I wanted to become an engineer because I love math and science, and trying to find out answers to </a:t>
            </a:r>
            <a:r>
              <a:rPr lang="en-US" i="1" dirty="0">
                <a:latin typeface="+mn-lt"/>
                <a:cs typeface="+mn-cs"/>
              </a:rPr>
              <a:t>How? </a:t>
            </a:r>
            <a:r>
              <a:rPr lang="en-US" dirty="0">
                <a:latin typeface="+mn-lt"/>
                <a:cs typeface="+mn-cs"/>
              </a:rPr>
              <a:t>and </a:t>
            </a:r>
            <a:r>
              <a:rPr lang="en-US" i="1" dirty="0">
                <a:latin typeface="+mn-lt"/>
                <a:cs typeface="+mn-cs"/>
              </a:rPr>
              <a:t>Why?</a:t>
            </a:r>
          </a:p>
          <a:p>
            <a:pPr indent="-228600" defTabSz="914400">
              <a:lnSpc>
                <a:spcPct val="90000"/>
              </a:lnSpc>
              <a:buFont typeface="Arial" panose="020B0604020202020204" pitchFamily="34" charset="0"/>
              <a:buChar char="•"/>
            </a:pPr>
            <a:r>
              <a:rPr lang="en-US" dirty="0">
                <a:latin typeface="+mn-lt"/>
                <a:cs typeface="+mn-cs"/>
              </a:rPr>
              <a:t>I’ve always wanted to make “sense” of the world, using logical thinking with creative problem solving.</a:t>
            </a:r>
          </a:p>
          <a:p>
            <a:pPr indent="-228600" defTabSz="914400">
              <a:lnSpc>
                <a:spcPct val="90000"/>
              </a:lnSpc>
              <a:buFont typeface="Arial" panose="020B0604020202020204" pitchFamily="34" charset="0"/>
              <a:buChar char="•"/>
            </a:pPr>
            <a:r>
              <a:rPr lang="en-US" dirty="0">
                <a:latin typeface="+mn-lt"/>
                <a:cs typeface="+mn-cs"/>
              </a:rPr>
              <a:t>When I was a kid, someone visited our elementary school and talked about Space Shuttle heat shield tiles. I thought that was incredibly neat and it stuck with me. But that didn’t mean I immediately thought that was what I would do </a:t>
            </a:r>
            <a:r>
              <a:rPr lang="en-US">
                <a:latin typeface="+mn-lt"/>
                <a:cs typeface="+mn-cs"/>
              </a:rPr>
              <a:t>for living.</a:t>
            </a:r>
            <a:endParaRPr lang="en-US" dirty="0">
              <a:latin typeface="+mn-lt"/>
              <a:cs typeface="+mn-cs"/>
            </a:endParaRPr>
          </a:p>
          <a:p>
            <a:pPr indent="-228600" defTabSz="914400">
              <a:lnSpc>
                <a:spcPct val="90000"/>
              </a:lnSpc>
              <a:buFont typeface="Arial" panose="020B0604020202020204" pitchFamily="34" charset="0"/>
              <a:buChar char="•"/>
            </a:pPr>
            <a:r>
              <a:rPr lang="en-US" dirty="0">
                <a:latin typeface="+mn-lt"/>
                <a:cs typeface="+mn-cs"/>
              </a:rPr>
              <a:t>My path to becoming a NASA planetary science engineer was not very straightforward!</a:t>
            </a:r>
          </a:p>
          <a:p>
            <a:pPr lvl="1" indent="-228600" defTabSz="914400">
              <a:lnSpc>
                <a:spcPct val="90000"/>
              </a:lnSpc>
              <a:buFont typeface="Arial" panose="020B0604020202020204" pitchFamily="34" charset="0"/>
              <a:buChar char="•"/>
            </a:pPr>
            <a:r>
              <a:rPr lang="en-US" dirty="0">
                <a:latin typeface="+mn-lt"/>
                <a:cs typeface="+mn-cs"/>
              </a:rPr>
              <a:t>Electrical engineering (most study aerospace engineering)</a:t>
            </a:r>
          </a:p>
          <a:p>
            <a:pPr lvl="1" indent="-228600" defTabSz="914400">
              <a:lnSpc>
                <a:spcPct val="90000"/>
              </a:lnSpc>
              <a:buFont typeface="Arial" panose="020B0604020202020204" pitchFamily="34" charset="0"/>
              <a:buChar char="•"/>
            </a:pPr>
            <a:r>
              <a:rPr lang="en-US" dirty="0">
                <a:latin typeface="+mn-lt"/>
                <a:cs typeface="+mn-cs"/>
              </a:rPr>
              <a:t>Became a NASA onsite contractor studying semiconductor processing, which became nanotechnology, and then needed to find a new field</a:t>
            </a:r>
          </a:p>
          <a:p>
            <a:pPr lvl="1" indent="-228600" defTabSz="914400">
              <a:lnSpc>
                <a:spcPct val="90000"/>
              </a:lnSpc>
              <a:buFont typeface="Arial" panose="020B0604020202020204" pitchFamily="34" charset="0"/>
              <a:buChar char="•"/>
            </a:pPr>
            <a:r>
              <a:rPr lang="en-US" dirty="0">
                <a:latin typeface="+mn-lt"/>
                <a:cs typeface="+mn-cs"/>
              </a:rPr>
              <a:t>I had friends in the same building who did Entry Systems. And lo and behold…</a:t>
            </a:r>
          </a:p>
        </p:txBody>
      </p:sp>
    </p:spTree>
    <p:extLst>
      <p:ext uri="{BB962C8B-B14F-4D97-AF65-F5344CB8AC3E}">
        <p14:creationId xmlns:p14="http://schemas.microsoft.com/office/powerpoint/2010/main" val="2364508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4293"/>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3125451"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230588" y="591344"/>
            <a:ext cx="2684837" cy="5585619"/>
          </a:xfrm>
        </p:spPr>
        <p:txBody>
          <a:bodyPr vert="horz" lIns="91440" tIns="45720" rIns="91440" bIns="45720" rtlCol="0" anchor="ctr">
            <a:normAutofit/>
          </a:bodyPr>
          <a:lstStyle/>
          <a:p>
            <a:pPr defTabSz="914400">
              <a:lnSpc>
                <a:spcPct val="90000"/>
              </a:lnSpc>
            </a:pPr>
            <a:r>
              <a:rPr lang="en-US" sz="3100" kern="1200" dirty="0">
                <a:solidFill>
                  <a:srgbClr val="FFFFFF"/>
                </a:solidFill>
                <a:latin typeface="+mj-lt"/>
                <a:ea typeface="+mj-ea"/>
                <a:cs typeface="+mj-cs"/>
              </a:rPr>
              <a:t>What made you want to study your profession, did you want to be someone else?</a:t>
            </a:r>
            <a:br>
              <a:rPr lang="en-US" sz="3100" kern="1200" dirty="0">
                <a:solidFill>
                  <a:srgbClr val="FFFFFF"/>
                </a:solidFill>
                <a:latin typeface="+mj-lt"/>
                <a:ea typeface="+mj-ea"/>
                <a:cs typeface="+mj-cs"/>
              </a:rPr>
            </a:br>
            <a:r>
              <a:rPr lang="en-US" sz="3100" kern="1200" dirty="0">
                <a:solidFill>
                  <a:srgbClr val="FFFFFF"/>
                </a:solidFill>
                <a:latin typeface="+mj-lt"/>
                <a:ea typeface="+mj-ea"/>
                <a:cs typeface="+mj-cs"/>
              </a:rPr>
              <a:t>–Ariana</a:t>
            </a:r>
          </a:p>
        </p:txBody>
      </p:sp>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a:xfrm>
            <a:off x="3125451" y="591344"/>
            <a:ext cx="5875426" cy="5777651"/>
          </a:xfrm>
        </p:spPr>
        <p:txBody>
          <a:bodyPr vert="horz" lIns="91440" tIns="45720" rIns="91440" bIns="45720" rtlCol="0" anchor="ctr">
            <a:normAutofit/>
          </a:bodyPr>
          <a:lstStyle/>
          <a:p>
            <a:pPr indent="-228600" defTabSz="914400">
              <a:lnSpc>
                <a:spcPct val="90000"/>
              </a:lnSpc>
              <a:buFont typeface="Arial" panose="020B0604020202020204" pitchFamily="34" charset="0"/>
              <a:buChar char="•"/>
            </a:pPr>
            <a:r>
              <a:rPr lang="en-US" sz="1700" dirty="0">
                <a:latin typeface="+mn-lt"/>
                <a:cs typeface="+mn-cs"/>
              </a:rPr>
              <a:t>I’ve always been interested in many different subjects. In college, I studied both Electrical and Chemical Engineering, as well as mathematics. I wanted to find a field that was dynamic and involved a diverse group of people who had studied many different areas</a:t>
            </a:r>
          </a:p>
          <a:p>
            <a:pPr lvl="1" indent="-228600" defTabSz="914400">
              <a:lnSpc>
                <a:spcPct val="90000"/>
              </a:lnSpc>
              <a:buFont typeface="Arial" panose="020B0604020202020204" pitchFamily="34" charset="0"/>
              <a:buChar char="•"/>
            </a:pPr>
            <a:r>
              <a:rPr lang="en-US" sz="1700" dirty="0">
                <a:latin typeface="+mn-lt"/>
                <a:cs typeface="+mn-cs"/>
              </a:rPr>
              <a:t>My first subject area was plasma physics, which involved applied physics, electrical engineering, chemical engineering, chemistry, … Many disciplines to study in order to attack a problem.</a:t>
            </a:r>
          </a:p>
          <a:p>
            <a:pPr lvl="1" indent="-228600" defTabSz="914400">
              <a:lnSpc>
                <a:spcPct val="90000"/>
              </a:lnSpc>
              <a:buFont typeface="Arial" panose="020B0604020202020204" pitchFamily="34" charset="0"/>
              <a:buChar char="•"/>
            </a:pPr>
            <a:r>
              <a:rPr lang="en-US" sz="1700" dirty="0">
                <a:latin typeface="+mn-lt"/>
                <a:cs typeface="+mn-cs"/>
              </a:rPr>
              <a:t>At NASA, switched from plasma physics/nanotechnology into entry physics, similar subject matter but different application. Entry physics allows me to learn about different fields and interact with people who come from different backgrounds</a:t>
            </a:r>
          </a:p>
          <a:p>
            <a:pPr indent="-228600" defTabSz="914400">
              <a:lnSpc>
                <a:spcPct val="90000"/>
              </a:lnSpc>
              <a:buFont typeface="Arial" panose="020B0604020202020204" pitchFamily="34" charset="0"/>
              <a:buChar char="•"/>
            </a:pPr>
            <a:r>
              <a:rPr lang="en-US" sz="1700" dirty="0">
                <a:latin typeface="+mn-lt"/>
                <a:cs typeface="+mn-cs"/>
              </a:rPr>
              <a:t>It is definitely challenging to find a subject area that can be satisfying, particularly if you have many interests.</a:t>
            </a:r>
          </a:p>
          <a:p>
            <a:pPr indent="-228600" defTabSz="914400">
              <a:lnSpc>
                <a:spcPct val="90000"/>
              </a:lnSpc>
              <a:buFont typeface="Arial" panose="020B0604020202020204" pitchFamily="34" charset="0"/>
              <a:buChar char="•"/>
            </a:pPr>
            <a:r>
              <a:rPr lang="en-US" sz="1700" dirty="0">
                <a:latin typeface="+mn-lt"/>
                <a:cs typeface="+mn-cs"/>
              </a:rPr>
              <a:t>Matching your personality and passions with the right position and role within a technical field is also important (Technical? Managerial? Outward facing?)</a:t>
            </a:r>
          </a:p>
        </p:txBody>
      </p:sp>
    </p:spTree>
    <p:extLst>
      <p:ext uri="{BB962C8B-B14F-4D97-AF65-F5344CB8AC3E}">
        <p14:creationId xmlns:p14="http://schemas.microsoft.com/office/powerpoint/2010/main" val="2643277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4293"/>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3125451"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515125" y="591344"/>
            <a:ext cx="2400300" cy="5585619"/>
          </a:xfrm>
        </p:spPr>
        <p:txBody>
          <a:bodyPr vert="horz" lIns="91440" tIns="45720" rIns="91440" bIns="45720" rtlCol="0" anchor="ctr">
            <a:normAutofit/>
          </a:bodyPr>
          <a:lstStyle/>
          <a:p>
            <a:pPr defTabSz="914400">
              <a:lnSpc>
                <a:spcPct val="90000"/>
              </a:lnSpc>
            </a:pPr>
            <a:r>
              <a:rPr lang="en-US" sz="3400" kern="1200" dirty="0">
                <a:solidFill>
                  <a:srgbClr val="FFFFFF"/>
                </a:solidFill>
                <a:latin typeface="+mj-lt"/>
                <a:ea typeface="+mj-ea"/>
                <a:cs typeface="+mj-cs"/>
              </a:rPr>
              <a:t>What designs for the rover are efficient in helping it land without problems?</a:t>
            </a:r>
          </a:p>
        </p:txBody>
      </p:sp>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a:xfrm>
            <a:off x="3125451" y="222637"/>
            <a:ext cx="5939036" cy="6316275"/>
          </a:xfrm>
        </p:spPr>
        <p:txBody>
          <a:bodyPr vert="horz" lIns="91440" tIns="45720" rIns="91440" bIns="45720" rtlCol="0" anchor="ctr">
            <a:normAutofit/>
          </a:bodyPr>
          <a:lstStyle/>
          <a:p>
            <a:pPr indent="-228600" defTabSz="914400">
              <a:lnSpc>
                <a:spcPct val="90000"/>
              </a:lnSpc>
              <a:buFont typeface="Arial" panose="020B0604020202020204" pitchFamily="34" charset="0"/>
              <a:buChar char="•"/>
            </a:pPr>
            <a:r>
              <a:rPr lang="en-US" sz="1700" dirty="0">
                <a:latin typeface="+mn-lt"/>
                <a:cs typeface="+mn-cs"/>
              </a:rPr>
              <a:t>Perseverance (“Percy”) weighs 1.025kg (2,260 lbs), the largest we’ve ever landed anything at Mars using a direct entry. Curiosity was ~900 kg (1,982 lbs).</a:t>
            </a:r>
          </a:p>
          <a:p>
            <a:pPr indent="-228600" defTabSz="914400">
              <a:lnSpc>
                <a:spcPct val="90000"/>
              </a:lnSpc>
              <a:buFont typeface="Arial" panose="020B0604020202020204" pitchFamily="34" charset="0"/>
              <a:buChar char="•"/>
            </a:pPr>
            <a:r>
              <a:rPr lang="en-US" sz="1700" dirty="0">
                <a:latin typeface="+mn-lt"/>
                <a:cs typeface="+mn-cs"/>
              </a:rPr>
              <a:t>Ingenuity helicopter is 1.8kg (4 lbs).</a:t>
            </a:r>
          </a:p>
          <a:p>
            <a:pPr indent="-228600" defTabSz="914400">
              <a:lnSpc>
                <a:spcPct val="90000"/>
              </a:lnSpc>
              <a:buFont typeface="Arial" panose="020B0604020202020204" pitchFamily="34" charset="0"/>
              <a:buChar char="•"/>
            </a:pPr>
            <a:r>
              <a:rPr lang="en-US" sz="1700" dirty="0">
                <a:latin typeface="+mn-lt"/>
                <a:cs typeface="+mn-cs"/>
              </a:rPr>
              <a:t>We design the entire EDL sequence around a safe landing at Mars for the entire payload, landing where planetary scientists think the richest data can be obtained</a:t>
            </a:r>
          </a:p>
          <a:p>
            <a:pPr lvl="1" indent="-228600" defTabSz="914400">
              <a:lnSpc>
                <a:spcPct val="90000"/>
              </a:lnSpc>
              <a:buFont typeface="Arial" panose="020B0604020202020204" pitchFamily="34" charset="0"/>
              <a:buChar char="•"/>
            </a:pPr>
            <a:r>
              <a:rPr lang="en-US" sz="1700" dirty="0">
                <a:latin typeface="+mn-lt"/>
                <a:cs typeface="+mn-cs"/>
              </a:rPr>
              <a:t>To save driving time on the surface of Mars, the spacecraft will be using Range Trigger to deploy the chute. This technology will sense where the spacecraft is, relative to the target landing spot, and fire the chute once the spacecraft is within range. This will land the rover closer to the target.</a:t>
            </a:r>
          </a:p>
          <a:p>
            <a:pPr lvl="1" indent="-228600" defTabSz="914400">
              <a:lnSpc>
                <a:spcPct val="90000"/>
              </a:lnSpc>
              <a:buFont typeface="Arial" panose="020B0604020202020204" pitchFamily="34" charset="0"/>
              <a:buChar char="•"/>
            </a:pPr>
            <a:r>
              <a:rPr lang="en-US" sz="1700" dirty="0">
                <a:latin typeface="+mn-lt"/>
                <a:cs typeface="+mn-cs"/>
              </a:rPr>
              <a:t>Because Jezero Crater is filled with rock hazards, we are using a new technology called Terrain Relative Navigation (TRN) to “steer” around rocks while we descend. This way, Percy won’t land on a large rock.</a:t>
            </a:r>
          </a:p>
          <a:p>
            <a:pPr indent="-228600" defTabSz="914400">
              <a:lnSpc>
                <a:spcPct val="90000"/>
              </a:lnSpc>
              <a:buFont typeface="Arial" panose="020B0604020202020204" pitchFamily="34" charset="0"/>
              <a:buChar char="•"/>
            </a:pPr>
            <a:r>
              <a:rPr lang="en-US" sz="1700" dirty="0">
                <a:latin typeface="+mn-lt"/>
                <a:cs typeface="+mn-cs"/>
              </a:rPr>
              <a:t>The same technologies used for Curiosity, such as guided navigation and the sky crane, will also be used for Mars 2020</a:t>
            </a:r>
          </a:p>
          <a:p>
            <a:pPr lvl="1" indent="-228600" defTabSz="914400">
              <a:lnSpc>
                <a:spcPct val="90000"/>
              </a:lnSpc>
              <a:buFont typeface="Arial" panose="020B0604020202020204" pitchFamily="34" charset="0"/>
              <a:buChar char="•"/>
            </a:pPr>
            <a:endParaRPr lang="en-US" sz="1700" dirty="0">
              <a:latin typeface="+mn-lt"/>
              <a:cs typeface="+mn-cs"/>
            </a:endParaRPr>
          </a:p>
        </p:txBody>
      </p:sp>
    </p:spTree>
    <p:extLst>
      <p:ext uri="{BB962C8B-B14F-4D97-AF65-F5344CB8AC3E}">
        <p14:creationId xmlns:p14="http://schemas.microsoft.com/office/powerpoint/2010/main" val="334785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4293"/>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3125451"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190831" y="591344"/>
            <a:ext cx="2838616" cy="5585619"/>
          </a:xfrm>
        </p:spPr>
        <p:txBody>
          <a:bodyPr vert="horz" lIns="91440" tIns="45720" rIns="91440" bIns="45720" rtlCol="0" anchor="ctr">
            <a:normAutofit/>
          </a:bodyPr>
          <a:lstStyle/>
          <a:p>
            <a:pPr defTabSz="914400">
              <a:lnSpc>
                <a:spcPct val="90000"/>
              </a:lnSpc>
            </a:pPr>
            <a:r>
              <a:rPr lang="en-US" sz="3400" kern="1200" dirty="0">
                <a:solidFill>
                  <a:srgbClr val="FFFFFF"/>
                </a:solidFill>
                <a:latin typeface="+mj-lt"/>
                <a:ea typeface="+mj-ea"/>
                <a:cs typeface="+mj-cs"/>
              </a:rPr>
              <a:t>What does a regular workday look like? What do you do during work on a daily basis? ‒Edith</a:t>
            </a:r>
          </a:p>
        </p:txBody>
      </p:sp>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a:xfrm>
            <a:off x="3335481" y="79513"/>
            <a:ext cx="5705152" cy="6782779"/>
          </a:xfrm>
        </p:spPr>
        <p:txBody>
          <a:bodyPr vert="horz" lIns="91440" tIns="45720" rIns="91440" bIns="45720" rtlCol="0" anchor="ctr">
            <a:normAutofit/>
          </a:bodyPr>
          <a:lstStyle/>
          <a:p>
            <a:pPr indent="-228600" defTabSz="914400">
              <a:lnSpc>
                <a:spcPct val="90000"/>
              </a:lnSpc>
              <a:buFont typeface="Arial" panose="020B0604020202020204" pitchFamily="34" charset="0"/>
              <a:buChar char="•"/>
            </a:pPr>
            <a:r>
              <a:rPr lang="en-US" sz="1400" dirty="0">
                <a:latin typeface="+mn-lt"/>
                <a:cs typeface="+mn-cs"/>
              </a:rPr>
              <a:t>Lots of meetings! In a non-pandemic time:</a:t>
            </a:r>
          </a:p>
          <a:p>
            <a:pPr lvl="1" indent="-228600" defTabSz="914400">
              <a:lnSpc>
                <a:spcPct val="90000"/>
              </a:lnSpc>
              <a:buFont typeface="Arial" panose="020B0604020202020204" pitchFamily="34" charset="0"/>
              <a:buChar char="•"/>
            </a:pPr>
            <a:r>
              <a:rPr lang="en-US" sz="1400" dirty="0">
                <a:latin typeface="+mn-lt"/>
                <a:cs typeface="+mn-cs"/>
              </a:rPr>
              <a:t>Discussions with the technical teams to talk about ongoing analysis, trade studies, and other engineering problems, in person, and on the phone/video</a:t>
            </a:r>
          </a:p>
          <a:p>
            <a:pPr lvl="1" indent="-228600" defTabSz="914400">
              <a:lnSpc>
                <a:spcPct val="90000"/>
              </a:lnSpc>
              <a:buFont typeface="Arial" panose="020B0604020202020204" pitchFamily="34" charset="0"/>
              <a:buChar char="•"/>
            </a:pPr>
            <a:r>
              <a:rPr lang="en-US" sz="1400" dirty="0">
                <a:latin typeface="+mn-lt"/>
                <a:cs typeface="+mn-cs"/>
              </a:rPr>
              <a:t>Our teams usually span multiple organizations (many NASA centers across the US) and even internationally, so we are used to having virtual participation</a:t>
            </a:r>
          </a:p>
          <a:p>
            <a:pPr lvl="1" indent="-228600" defTabSz="914400">
              <a:lnSpc>
                <a:spcPct val="90000"/>
              </a:lnSpc>
              <a:buFont typeface="Arial" panose="020B0604020202020204" pitchFamily="34" charset="0"/>
              <a:buChar char="•"/>
            </a:pPr>
            <a:r>
              <a:rPr lang="en-US" sz="1400" dirty="0">
                <a:latin typeface="+mn-lt"/>
                <a:cs typeface="+mn-cs"/>
              </a:rPr>
              <a:t>We also travel to have </a:t>
            </a:r>
            <a:r>
              <a:rPr lang="en-US" sz="1400" i="1" dirty="0">
                <a:latin typeface="+mn-lt"/>
                <a:cs typeface="+mn-cs"/>
              </a:rPr>
              <a:t>in-person</a:t>
            </a:r>
            <a:r>
              <a:rPr lang="en-US" sz="1400" dirty="0">
                <a:latin typeface="+mn-lt"/>
                <a:cs typeface="+mn-cs"/>
              </a:rPr>
              <a:t> discussions because communication is very important</a:t>
            </a:r>
          </a:p>
          <a:p>
            <a:pPr indent="-228600" defTabSz="914400">
              <a:lnSpc>
                <a:spcPct val="90000"/>
              </a:lnSpc>
              <a:buFont typeface="Arial" panose="020B0604020202020204" pitchFamily="34" charset="0"/>
              <a:buChar char="•"/>
            </a:pPr>
            <a:r>
              <a:rPr lang="en-US" sz="1400" dirty="0">
                <a:latin typeface="+mn-lt"/>
                <a:cs typeface="+mn-cs"/>
              </a:rPr>
              <a:t>Managing a project requires:</a:t>
            </a:r>
          </a:p>
          <a:p>
            <a:pPr lvl="1" indent="-228600" defTabSz="914400">
              <a:lnSpc>
                <a:spcPct val="90000"/>
              </a:lnSpc>
              <a:buFont typeface="Arial" panose="020B0604020202020204" pitchFamily="34" charset="0"/>
              <a:buChar char="•"/>
            </a:pPr>
            <a:r>
              <a:rPr lang="en-US" sz="1400" dirty="0">
                <a:latin typeface="+mn-lt"/>
                <a:cs typeface="+mn-cs"/>
              </a:rPr>
              <a:t>Developing a schedule that includes milestones and due dates for tasks (“deliverables”)</a:t>
            </a:r>
          </a:p>
          <a:p>
            <a:pPr lvl="1" indent="-228600" defTabSz="914400">
              <a:lnSpc>
                <a:spcPct val="90000"/>
              </a:lnSpc>
              <a:buFont typeface="Arial" panose="020B0604020202020204" pitchFamily="34" charset="0"/>
              <a:buChar char="•"/>
            </a:pPr>
            <a:r>
              <a:rPr lang="en-US" sz="1400" dirty="0">
                <a:latin typeface="+mn-lt"/>
                <a:cs typeface="+mn-cs"/>
              </a:rPr>
              <a:t>Developing a budget so that funds to buy things, pay for people’s time, etc. is given to us on time</a:t>
            </a:r>
          </a:p>
          <a:p>
            <a:pPr lvl="1" indent="-228600" defTabSz="914400">
              <a:lnSpc>
                <a:spcPct val="90000"/>
              </a:lnSpc>
              <a:buFont typeface="Arial" panose="020B0604020202020204" pitchFamily="34" charset="0"/>
              <a:buChar char="•"/>
            </a:pPr>
            <a:r>
              <a:rPr lang="en-US" sz="1400" dirty="0">
                <a:latin typeface="+mn-lt"/>
                <a:cs typeface="+mn-cs"/>
              </a:rPr>
              <a:t>Tracking progress for both schedule and budget</a:t>
            </a:r>
          </a:p>
          <a:p>
            <a:pPr lvl="1" indent="-228600" defTabSz="914400">
              <a:lnSpc>
                <a:spcPct val="90000"/>
              </a:lnSpc>
              <a:buFont typeface="Arial" panose="020B0604020202020204" pitchFamily="34" charset="0"/>
              <a:buChar char="•"/>
            </a:pPr>
            <a:r>
              <a:rPr lang="en-US" sz="1400" dirty="0">
                <a:latin typeface="+mn-lt"/>
                <a:cs typeface="+mn-cs"/>
              </a:rPr>
              <a:t>Checking in on team members (“How’s it going? What problems are you encountering?”)</a:t>
            </a:r>
          </a:p>
          <a:p>
            <a:pPr indent="-228600" defTabSz="914400">
              <a:lnSpc>
                <a:spcPct val="90000"/>
              </a:lnSpc>
              <a:buFont typeface="Arial" panose="020B0604020202020204" pitchFamily="34" charset="0"/>
              <a:buChar char="•"/>
            </a:pPr>
            <a:r>
              <a:rPr lang="en-US" sz="1400" dirty="0">
                <a:latin typeface="+mn-lt"/>
                <a:cs typeface="+mn-cs"/>
              </a:rPr>
              <a:t>More meetings and writing up reports, presentations:</a:t>
            </a:r>
          </a:p>
          <a:p>
            <a:pPr lvl="1" indent="-228600" defTabSz="914400">
              <a:lnSpc>
                <a:spcPct val="90000"/>
              </a:lnSpc>
              <a:buFont typeface="Arial" panose="020B0604020202020204" pitchFamily="34" charset="0"/>
              <a:buChar char="•"/>
            </a:pPr>
            <a:r>
              <a:rPr lang="en-US" sz="1400" dirty="0">
                <a:latin typeface="+mn-lt"/>
                <a:cs typeface="+mn-cs"/>
              </a:rPr>
              <a:t>Presenting to supervisors and funding agents so they understand our progress and problems</a:t>
            </a:r>
          </a:p>
          <a:p>
            <a:pPr lvl="1" indent="-228600" defTabSz="914400">
              <a:lnSpc>
                <a:spcPct val="90000"/>
              </a:lnSpc>
              <a:buFont typeface="Arial" panose="020B0604020202020204" pitchFamily="34" charset="0"/>
              <a:buChar char="•"/>
            </a:pPr>
            <a:r>
              <a:rPr lang="en-US" sz="1400" dirty="0">
                <a:latin typeface="+mn-lt"/>
                <a:cs typeface="+mn-cs"/>
              </a:rPr>
              <a:t>Asking for more $$</a:t>
            </a:r>
          </a:p>
          <a:p>
            <a:pPr lvl="1" indent="-228600" defTabSz="914400">
              <a:lnSpc>
                <a:spcPct val="90000"/>
              </a:lnSpc>
              <a:buFont typeface="Arial" panose="020B0604020202020204" pitchFamily="34" charset="0"/>
              <a:buChar char="•"/>
            </a:pPr>
            <a:r>
              <a:rPr lang="en-US" sz="1400" dirty="0">
                <a:latin typeface="+mn-lt"/>
                <a:cs typeface="+mn-cs"/>
              </a:rPr>
              <a:t>Presenting results at scientific conferences and talking to the public </a:t>
            </a:r>
          </a:p>
          <a:p>
            <a:pPr indent="-228600" defTabSz="914400">
              <a:lnSpc>
                <a:spcPct val="90000"/>
              </a:lnSpc>
              <a:buFont typeface="Arial" panose="020B0604020202020204" pitchFamily="34" charset="0"/>
              <a:buChar char="•"/>
            </a:pPr>
            <a:r>
              <a:rPr lang="en-US" sz="1400" dirty="0">
                <a:latin typeface="+mn-lt"/>
                <a:cs typeface="+mn-cs"/>
              </a:rPr>
              <a:t>It’s a good thing that I like to talk!</a:t>
            </a:r>
          </a:p>
        </p:txBody>
      </p:sp>
    </p:spTree>
    <p:extLst>
      <p:ext uri="{BB962C8B-B14F-4D97-AF65-F5344CB8AC3E}">
        <p14:creationId xmlns:p14="http://schemas.microsoft.com/office/powerpoint/2010/main" val="17368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FCCCC"/>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1212040" y="1261137"/>
            <a:ext cx="6719920" cy="888360"/>
          </a:xfrm>
        </p:spPr>
        <p:txBody>
          <a:bodyPr vert="horz" lIns="91440" tIns="45720" rIns="91440" bIns="45720" rtlCol="0" anchor="b">
            <a:normAutofit/>
          </a:bodyPr>
          <a:lstStyle/>
          <a:p>
            <a:pPr algn="ctr" defTabSz="914400">
              <a:lnSpc>
                <a:spcPct val="90000"/>
              </a:lnSpc>
            </a:pPr>
            <a:r>
              <a:rPr lang="en-US" sz="2800" kern="1200" dirty="0">
                <a:solidFill>
                  <a:srgbClr val="002060"/>
                </a:solidFill>
                <a:latin typeface="+mj-lt"/>
                <a:ea typeface="+mj-ea"/>
                <a:cs typeface="+mj-cs"/>
              </a:rPr>
              <a:t>Problems, Problems, Problems…</a:t>
            </a:r>
          </a:p>
        </p:txBody>
      </p:sp>
    </p:spTree>
    <p:extLst>
      <p:ext uri="{BB962C8B-B14F-4D97-AF65-F5344CB8AC3E}">
        <p14:creationId xmlns:p14="http://schemas.microsoft.com/office/powerpoint/2010/main" val="2466947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4293"/>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3125451"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159026" y="591344"/>
            <a:ext cx="2854518" cy="5585619"/>
          </a:xfrm>
        </p:spPr>
        <p:txBody>
          <a:bodyPr vert="horz" lIns="91440" tIns="45720" rIns="91440" bIns="45720" rtlCol="0" anchor="ctr">
            <a:normAutofit/>
          </a:bodyPr>
          <a:lstStyle/>
          <a:p>
            <a:pPr defTabSz="914400">
              <a:lnSpc>
                <a:spcPct val="90000"/>
              </a:lnSpc>
            </a:pPr>
            <a:r>
              <a:rPr lang="en-US" sz="1800" kern="1200" dirty="0">
                <a:solidFill>
                  <a:srgbClr val="FFFFFF"/>
                </a:solidFill>
                <a:latin typeface="+mj-lt"/>
                <a:ea typeface="+mj-ea"/>
                <a:cs typeface="+mj-cs"/>
              </a:rPr>
              <a:t>Any obstacles you face that keep coming up a lot during your test runs? If yes, how do you go about making sure they are completely taken care of?</a:t>
            </a:r>
            <a:br>
              <a:rPr lang="en-US" sz="1800" kern="1200" dirty="0">
                <a:solidFill>
                  <a:srgbClr val="FFFFFF"/>
                </a:solidFill>
                <a:latin typeface="+mj-lt"/>
                <a:ea typeface="+mj-ea"/>
                <a:cs typeface="+mj-cs"/>
              </a:rPr>
            </a:br>
            <a:br>
              <a:rPr lang="en-US" sz="1800" kern="1200" dirty="0">
                <a:solidFill>
                  <a:srgbClr val="FFFFFF"/>
                </a:solidFill>
                <a:latin typeface="+mj-lt"/>
                <a:ea typeface="+mj-ea"/>
                <a:cs typeface="+mj-cs"/>
              </a:rPr>
            </a:br>
            <a:r>
              <a:rPr lang="en-US" sz="1800" kern="1200" dirty="0">
                <a:solidFill>
                  <a:srgbClr val="FFFFFF"/>
                </a:solidFill>
                <a:latin typeface="+mj-lt"/>
                <a:ea typeface="+mj-ea"/>
                <a:cs typeface="+mj-cs"/>
              </a:rPr>
              <a:t>Was there ever a thought of giving up on the whole project and throwing it out the window? –Jaime </a:t>
            </a:r>
            <a:br>
              <a:rPr lang="en-US" sz="1800" kern="1200" dirty="0">
                <a:solidFill>
                  <a:srgbClr val="FFFFFF"/>
                </a:solidFill>
                <a:latin typeface="+mj-lt"/>
                <a:ea typeface="+mj-ea"/>
                <a:cs typeface="+mj-cs"/>
              </a:rPr>
            </a:br>
            <a:br>
              <a:rPr lang="en-US" sz="1800" kern="1200" dirty="0">
                <a:solidFill>
                  <a:srgbClr val="FFFFFF"/>
                </a:solidFill>
                <a:latin typeface="+mj-lt"/>
                <a:ea typeface="+mj-ea"/>
                <a:cs typeface="+mj-cs"/>
              </a:rPr>
            </a:br>
            <a:r>
              <a:rPr lang="en-US" sz="1800" kern="1200" dirty="0">
                <a:solidFill>
                  <a:srgbClr val="FFFFFF"/>
                </a:solidFill>
                <a:latin typeface="+mj-lt"/>
                <a:ea typeface="+mj-ea"/>
                <a:cs typeface="+mj-cs"/>
              </a:rPr>
              <a:t>What were your biggest struggles in this field and how did you work to overcome it? –Bianna</a:t>
            </a:r>
          </a:p>
        </p:txBody>
      </p:sp>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a:xfrm>
            <a:off x="3170283" y="254441"/>
            <a:ext cx="5751079" cy="6535973"/>
          </a:xfrm>
        </p:spPr>
        <p:txBody>
          <a:bodyPr vert="horz" lIns="91440" tIns="45720" rIns="91440" bIns="45720" rtlCol="0" anchor="ctr">
            <a:normAutofit/>
          </a:bodyPr>
          <a:lstStyle/>
          <a:p>
            <a:pPr indent="-228600" defTabSz="914400">
              <a:lnSpc>
                <a:spcPct val="90000"/>
              </a:lnSpc>
              <a:buFont typeface="Arial" panose="020B0604020202020204" pitchFamily="34" charset="0"/>
              <a:buChar char="•"/>
            </a:pPr>
            <a:r>
              <a:rPr lang="en-US" sz="2400" dirty="0">
                <a:latin typeface="+mn-lt"/>
                <a:cs typeface="+mn-cs"/>
              </a:rPr>
              <a:t>Yes, I’ve faced many technical obstacles there are difficult and sometimes I wondered if we would be able to launch our mission on time.</a:t>
            </a:r>
          </a:p>
          <a:p>
            <a:pPr indent="-228600" defTabSz="914400">
              <a:lnSpc>
                <a:spcPct val="90000"/>
              </a:lnSpc>
              <a:buFont typeface="Arial" panose="020B0604020202020204" pitchFamily="34" charset="0"/>
              <a:buChar char="•"/>
            </a:pPr>
            <a:r>
              <a:rPr lang="en-US" sz="2400" dirty="0">
                <a:latin typeface="+mn-lt"/>
                <a:cs typeface="+mn-cs"/>
              </a:rPr>
              <a:t>Although I don’t think I’m an optimist, I’ve always felt sure that we could develop a solution because I really believe in our abilities to solve a problem together.</a:t>
            </a:r>
          </a:p>
          <a:p>
            <a:pPr indent="-228600" defTabSz="914400">
              <a:lnSpc>
                <a:spcPct val="90000"/>
              </a:lnSpc>
              <a:buFont typeface="Arial" panose="020B0604020202020204" pitchFamily="34" charset="0"/>
              <a:buChar char="•"/>
            </a:pPr>
            <a:r>
              <a:rPr lang="en-US" sz="2400" dirty="0">
                <a:latin typeface="+mn-lt"/>
                <a:cs typeface="+mn-cs"/>
              </a:rPr>
              <a:t>Usually the path to success means:</a:t>
            </a:r>
          </a:p>
          <a:p>
            <a:pPr lvl="1" indent="-228600" defTabSz="914400">
              <a:lnSpc>
                <a:spcPct val="90000"/>
              </a:lnSpc>
              <a:buFont typeface="Arial" panose="020B0604020202020204" pitchFamily="34" charset="0"/>
              <a:buChar char="•"/>
            </a:pPr>
            <a:r>
              <a:rPr lang="en-US" sz="1800" dirty="0">
                <a:latin typeface="+mn-lt"/>
                <a:cs typeface="+mn-cs"/>
              </a:rPr>
              <a:t>Asking the experts the right questions and having them on the team to solve the problem,</a:t>
            </a:r>
          </a:p>
          <a:p>
            <a:pPr lvl="1" indent="-228600" defTabSz="914400">
              <a:lnSpc>
                <a:spcPct val="90000"/>
              </a:lnSpc>
              <a:buFont typeface="Arial" panose="020B0604020202020204" pitchFamily="34" charset="0"/>
              <a:buChar char="•"/>
            </a:pPr>
            <a:r>
              <a:rPr lang="en-US" sz="1800" dirty="0">
                <a:latin typeface="+mn-lt"/>
                <a:cs typeface="+mn-cs"/>
              </a:rPr>
              <a:t>Using logic to work through hypotheses and testing them one by one,</a:t>
            </a:r>
          </a:p>
          <a:p>
            <a:pPr lvl="1" indent="-228600" defTabSz="914400">
              <a:lnSpc>
                <a:spcPct val="90000"/>
              </a:lnSpc>
              <a:buFont typeface="Arial" panose="020B0604020202020204" pitchFamily="34" charset="0"/>
              <a:buChar char="•"/>
            </a:pPr>
            <a:r>
              <a:rPr lang="en-US" sz="1800" dirty="0">
                <a:latin typeface="+mn-lt"/>
                <a:cs typeface="+mn-cs"/>
              </a:rPr>
              <a:t>Having a back up plan!!</a:t>
            </a:r>
          </a:p>
          <a:p>
            <a:pPr marL="0" indent="-228600" defTabSz="914400">
              <a:lnSpc>
                <a:spcPct val="90000"/>
              </a:lnSpc>
              <a:buFont typeface="Arial" panose="020B0604020202020204" pitchFamily="34" charset="0"/>
              <a:buChar char="•"/>
            </a:pPr>
            <a:endParaRPr lang="en-US" dirty="0">
              <a:latin typeface="+mn-lt"/>
              <a:cs typeface="+mn-cs"/>
            </a:endParaRPr>
          </a:p>
        </p:txBody>
      </p:sp>
    </p:spTree>
    <p:extLst>
      <p:ext uri="{BB962C8B-B14F-4D97-AF65-F5344CB8AC3E}">
        <p14:creationId xmlns:p14="http://schemas.microsoft.com/office/powerpoint/2010/main" val="3755932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p:txBody>
          <a:bodyPr/>
          <a:lstStyle/>
          <a:p>
            <a:r>
              <a:rPr lang="en-US" dirty="0"/>
              <a:t>This material kept disappearing during test runs, which is definitely not a good thing for a heat shield.</a:t>
            </a:r>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p:txBody>
          <a:bodyPr/>
          <a:lstStyle/>
          <a:p>
            <a:r>
              <a:rPr lang="en-US" dirty="0"/>
              <a:t>Heat Shield Material Failures—The Struggle is Real</a:t>
            </a:r>
          </a:p>
        </p:txBody>
      </p:sp>
      <p:pic>
        <p:nvPicPr>
          <p:cNvPr id="4" name="etch_a_sketch">
            <a:hlinkClick r:id="" action="ppaction://media"/>
            <a:extLst>
              <a:ext uri="{FF2B5EF4-FFF2-40B4-BE49-F238E27FC236}">
                <a16:creationId xmlns:a16="http://schemas.microsoft.com/office/drawing/2014/main" id="{1E99627B-4A74-47EF-92AC-0F7539ACF094}"/>
              </a:ext>
            </a:extLst>
          </p:cNvPr>
          <p:cNvPicPr>
            <a:picLocks noChangeAspect="1"/>
          </p:cNvPicPr>
          <p:nvPr>
            <a:videoFile r:link="rId1"/>
            <p:extLst>
              <p:ext uri="{DAA4B4D4-6D71-4841-9C94-3DE7FCFB9230}">
                <p14:media xmlns:p14="http://schemas.microsoft.com/office/powerpoint/2010/main" r:embed="rId2">
                  <p14:trim st="2904" end="0.2555"/>
                </p14:media>
              </p:ext>
            </p:extLst>
          </p:nvPr>
        </p:nvPicPr>
        <p:blipFill>
          <a:blip r:embed="rId4"/>
          <a:stretch>
            <a:fillRect/>
          </a:stretch>
        </p:blipFill>
        <p:spPr>
          <a:xfrm>
            <a:off x="821319" y="1566404"/>
            <a:ext cx="7227525" cy="4742365"/>
          </a:xfrm>
          <a:prstGeom prst="rect">
            <a:avLst/>
          </a:prstGeom>
        </p:spPr>
      </p:pic>
    </p:spTree>
    <p:extLst>
      <p:ext uri="{BB962C8B-B14F-4D97-AF65-F5344CB8AC3E}">
        <p14:creationId xmlns:p14="http://schemas.microsoft.com/office/powerpoint/2010/main" val="36840290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repeatCount="indefinite" fill="hold" display="0">
                  <p:stCondLst>
                    <p:cond delay="indefinite"/>
                  </p:st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p:txBody>
          <a:bodyPr/>
          <a:lstStyle/>
          <a:p>
            <a:r>
              <a:rPr lang="en-US" dirty="0"/>
              <a:t>Switching to a different material meant lots of work in less than 2 years, but it meant we had a successful heat shield for MSL </a:t>
            </a:r>
            <a:r>
              <a:rPr lang="en-US" b="1" dirty="0"/>
              <a:t>and</a:t>
            </a:r>
            <a:r>
              <a:rPr lang="en-US" dirty="0"/>
              <a:t> M2020.</a:t>
            </a:r>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p:txBody>
          <a:bodyPr/>
          <a:lstStyle/>
          <a:p>
            <a:r>
              <a:rPr lang="en-US" dirty="0"/>
              <a:t>Sometimes Abandoning a Plan is the Only Answer</a:t>
            </a:r>
          </a:p>
        </p:txBody>
      </p:sp>
      <p:pic>
        <p:nvPicPr>
          <p:cNvPr id="5" name="ihf_192_28w">
            <a:hlinkClick r:id="" action="ppaction://media"/>
            <a:extLst>
              <a:ext uri="{FF2B5EF4-FFF2-40B4-BE49-F238E27FC236}">
                <a16:creationId xmlns:a16="http://schemas.microsoft.com/office/drawing/2014/main" id="{D4F0CF36-8E24-47B5-B509-35AA8D4551B4}"/>
              </a:ext>
            </a:extLst>
          </p:cNvPr>
          <p:cNvPicPr>
            <a:picLocks noChangeAspect="1"/>
          </p:cNvPicPr>
          <p:nvPr>
            <a:videoFile r:link="rId1"/>
            <p:extLst>
              <p:ext uri="{DAA4B4D4-6D71-4841-9C94-3DE7FCFB9230}">
                <p14:media xmlns:p14="http://schemas.microsoft.com/office/powerpoint/2010/main" r:embed="rId2">
                  <p14:trim st="2013"/>
                </p14:media>
              </p:ext>
            </p:extLst>
          </p:nvPr>
        </p:nvPicPr>
        <p:blipFill>
          <a:blip r:embed="rId4"/>
          <a:stretch>
            <a:fillRect/>
          </a:stretch>
        </p:blipFill>
        <p:spPr>
          <a:xfrm>
            <a:off x="343232" y="1524151"/>
            <a:ext cx="8601986" cy="4840149"/>
          </a:xfrm>
          <a:prstGeom prst="rect">
            <a:avLst/>
          </a:prstGeom>
        </p:spPr>
      </p:pic>
    </p:spTree>
    <p:extLst>
      <p:ext uri="{BB962C8B-B14F-4D97-AF65-F5344CB8AC3E}">
        <p14:creationId xmlns:p14="http://schemas.microsoft.com/office/powerpoint/2010/main" val="16201667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repeatCount="indefinite" fill="hold" display="0">
                  <p:stCondLst>
                    <p:cond delay="indefinite"/>
                  </p:stCondLst>
                </p:cTn>
                <p:tgtEl>
                  <p:spTgt spid="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p:txBody>
          <a:bodyPr/>
          <a:lstStyle/>
          <a:p>
            <a:r>
              <a:rPr lang="en-US" dirty="0"/>
              <a:t>Believe it or not, problems between people is often the most challenging part of the job.</a:t>
            </a:r>
          </a:p>
          <a:p>
            <a:pPr lvl="1"/>
            <a:r>
              <a:rPr lang="en-US" dirty="0"/>
              <a:t>Learning how to communicate effectively with people is an ongoing issue (“Do I understand what she is telling me?” “Does he understand what I just said?”)</a:t>
            </a:r>
          </a:p>
          <a:p>
            <a:pPr lvl="1"/>
            <a:r>
              <a:rPr lang="en-US" dirty="0"/>
              <a:t>Our different backgrounds make us view the world differently, we have different values and priorities, so we don’t always approach a problem with the same style</a:t>
            </a:r>
          </a:p>
          <a:p>
            <a:pPr lvl="2"/>
            <a:r>
              <a:rPr lang="en-US" dirty="0"/>
              <a:t>This can be very good in overcoming obstacles</a:t>
            </a:r>
          </a:p>
          <a:p>
            <a:pPr lvl="2"/>
            <a:r>
              <a:rPr lang="en-US" dirty="0"/>
              <a:t>This can also create obstacles!</a:t>
            </a:r>
          </a:p>
          <a:p>
            <a:r>
              <a:rPr lang="en-US" dirty="0"/>
              <a:t>Sometimes, the most brilliant people are the most difficult. Their unique viewpoint is valuable but can be misinterpreted by others.</a:t>
            </a:r>
          </a:p>
          <a:p>
            <a:r>
              <a:rPr lang="en-US" dirty="0"/>
              <a:t>Let’s face it, engineers are not in the field because they excel at human relationships… Some of us are not as developed in expressing ourselves well and dealing with our emotions effectively.</a:t>
            </a:r>
          </a:p>
          <a:p>
            <a:r>
              <a:rPr lang="en-US" dirty="0"/>
              <a:t>We take training classes to learn the “soft” skills. So learn how to deal with all kinds of people (including yourself!), it will be very valuable in your job and in your life.</a:t>
            </a:r>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p:txBody>
          <a:bodyPr/>
          <a:lstStyle/>
          <a:p>
            <a:r>
              <a:rPr lang="en-US" sz="2000" dirty="0"/>
              <a:t>Interpersonal Problems (not as fun as technical ones)</a:t>
            </a:r>
          </a:p>
        </p:txBody>
      </p:sp>
    </p:spTree>
    <p:extLst>
      <p:ext uri="{BB962C8B-B14F-4D97-AF65-F5344CB8AC3E}">
        <p14:creationId xmlns:p14="http://schemas.microsoft.com/office/powerpoint/2010/main" val="2663162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FCCCC"/>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1212040" y="1261137"/>
            <a:ext cx="6719920" cy="888360"/>
          </a:xfrm>
        </p:spPr>
        <p:txBody>
          <a:bodyPr vert="horz" lIns="91440" tIns="45720" rIns="91440" bIns="45720" rtlCol="0" anchor="b">
            <a:normAutofit/>
          </a:bodyPr>
          <a:lstStyle/>
          <a:p>
            <a:pPr algn="ctr" defTabSz="914400">
              <a:lnSpc>
                <a:spcPct val="90000"/>
              </a:lnSpc>
            </a:pPr>
            <a:r>
              <a:rPr lang="en-US" sz="2800" kern="1200" dirty="0">
                <a:solidFill>
                  <a:srgbClr val="002060"/>
                </a:solidFill>
                <a:latin typeface="+mj-lt"/>
                <a:ea typeface="+mj-ea"/>
                <a:cs typeface="+mj-cs"/>
              </a:rPr>
              <a:t>Success, and Moving On</a:t>
            </a:r>
          </a:p>
        </p:txBody>
      </p:sp>
    </p:spTree>
    <p:extLst>
      <p:ext uri="{BB962C8B-B14F-4D97-AF65-F5344CB8AC3E}">
        <p14:creationId xmlns:p14="http://schemas.microsoft.com/office/powerpoint/2010/main" val="1545025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9">
            <a:extLst>
              <a:ext uri="{FF2B5EF4-FFF2-40B4-BE49-F238E27FC236}">
                <a16:creationId xmlns:a16="http://schemas.microsoft.com/office/drawing/2014/main" id="{9106425B-BCFA-4186-B3CC-FA1F9651E247}"/>
              </a:ext>
            </a:extLst>
          </p:cNvPr>
          <p:cNvSpPr>
            <a:spLocks noGrp="1"/>
          </p:cNvSpPr>
          <p:nvPr>
            <p:ph type="title"/>
          </p:nvPr>
        </p:nvSpPr>
        <p:spPr>
          <a:xfrm>
            <a:off x="393192" y="4767072"/>
            <a:ext cx="4945641" cy="1625210"/>
          </a:xfrm>
        </p:spPr>
        <p:txBody>
          <a:bodyPr vert="horz" lIns="91440" tIns="45720" rIns="91440" bIns="45720" rtlCol="0" anchor="ctr">
            <a:normAutofit/>
          </a:bodyPr>
          <a:lstStyle/>
          <a:p>
            <a:pPr defTabSz="914400">
              <a:lnSpc>
                <a:spcPct val="90000"/>
              </a:lnSpc>
            </a:pPr>
            <a:r>
              <a:rPr lang="en-US" sz="1800" dirty="0">
                <a:solidFill>
                  <a:srgbClr val="FFFFFF"/>
                </a:solidFill>
                <a:cs typeface="+mj-cs"/>
              </a:rPr>
              <a:t>What did it feel like when finally being done with a rover? How many tries did it take? How long did it take? –Victor</a:t>
            </a:r>
            <a:br>
              <a:rPr lang="en-US" sz="1800" dirty="0">
                <a:solidFill>
                  <a:srgbClr val="FFFFFF"/>
                </a:solidFill>
                <a:cs typeface="+mj-cs"/>
              </a:rPr>
            </a:br>
            <a:br>
              <a:rPr lang="en-US" sz="1800" dirty="0">
                <a:solidFill>
                  <a:srgbClr val="FFFFFF"/>
                </a:solidFill>
                <a:cs typeface="+mj-cs"/>
              </a:rPr>
            </a:br>
            <a:r>
              <a:rPr lang="en-US" sz="1800" dirty="0">
                <a:solidFill>
                  <a:srgbClr val="FFFFFF"/>
                </a:solidFill>
                <a:cs typeface="+mj-cs"/>
              </a:rPr>
              <a:t>Is this the most challenging thing you've done? What is the next big goal? ‒Flor</a:t>
            </a:r>
          </a:p>
        </p:txBody>
      </p:sp>
      <p:pic>
        <p:nvPicPr>
          <p:cNvPr id="16" name="Picture 15" descr="A group of people posing for a photo&#10;&#10;Description automatically generated">
            <a:extLst>
              <a:ext uri="{FF2B5EF4-FFF2-40B4-BE49-F238E27FC236}">
                <a16:creationId xmlns:a16="http://schemas.microsoft.com/office/drawing/2014/main" id="{9BAEABCA-12CA-4FC3-B277-6F52B3B83C07}"/>
              </a:ext>
            </a:extLst>
          </p:cNvPr>
          <p:cNvPicPr>
            <a:picLocks noChangeAspect="1"/>
          </p:cNvPicPr>
          <p:nvPr/>
        </p:nvPicPr>
        <p:blipFill rotWithShape="1">
          <a:blip r:embed="rId2"/>
          <a:srcRect l="3982" r="-1" b="-1"/>
          <a:stretch/>
        </p:blipFill>
        <p:spPr>
          <a:xfrm>
            <a:off x="245660" y="321733"/>
            <a:ext cx="5293729" cy="4107392"/>
          </a:xfrm>
          <a:prstGeom prst="rect">
            <a:avLst/>
          </a:prstGeom>
        </p:spPr>
      </p:pic>
      <p:sp>
        <p:nvSpPr>
          <p:cNvPr id="23" name="Rectangle 2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a:xfrm>
            <a:off x="5686922" y="321732"/>
            <a:ext cx="3251710" cy="6214533"/>
          </a:xfrm>
        </p:spPr>
        <p:txBody>
          <a:bodyPr vert="horz" lIns="91440" tIns="45720" rIns="91440" bIns="45720" rtlCol="0" anchor="ctr">
            <a:normAutofit/>
          </a:bodyPr>
          <a:lstStyle/>
          <a:p>
            <a:pPr indent="-228600" defTabSz="914400">
              <a:lnSpc>
                <a:spcPct val="90000"/>
              </a:lnSpc>
              <a:buFont typeface="Arial" panose="020B0604020202020204" pitchFamily="34" charset="0"/>
              <a:buChar char="•"/>
            </a:pPr>
            <a:r>
              <a:rPr lang="en-US" sz="1600" dirty="0">
                <a:solidFill>
                  <a:srgbClr val="FFFFFF"/>
                </a:solidFill>
                <a:latin typeface="+mn-lt"/>
                <a:cs typeface="+mn-cs"/>
              </a:rPr>
              <a:t>I personally feel anxious because our work is done for the entry system part of EDL. There is nothing I can do except wait, and wait, and wait…</a:t>
            </a:r>
          </a:p>
          <a:p>
            <a:pPr indent="-228600" defTabSz="914400">
              <a:lnSpc>
                <a:spcPct val="90000"/>
              </a:lnSpc>
              <a:buFont typeface="Arial" panose="020B0604020202020204" pitchFamily="34" charset="0"/>
              <a:buChar char="•"/>
            </a:pPr>
            <a:r>
              <a:rPr lang="en-US" sz="1600" dirty="0">
                <a:solidFill>
                  <a:srgbClr val="FFFFFF"/>
                </a:solidFill>
                <a:latin typeface="+mn-lt"/>
                <a:cs typeface="+mn-cs"/>
              </a:rPr>
              <a:t>Once the rover lands on Mars, the feeling is INCREDIBLE! Celebrating with all of my team mates was such a joy after spending many years of hard work</a:t>
            </a:r>
          </a:p>
          <a:p>
            <a:pPr indent="-228600" defTabSz="914400">
              <a:lnSpc>
                <a:spcPct val="90000"/>
              </a:lnSpc>
              <a:buFont typeface="Arial" panose="020B0604020202020204" pitchFamily="34" charset="0"/>
              <a:buChar char="•"/>
            </a:pPr>
            <a:r>
              <a:rPr lang="en-US" sz="1600" dirty="0">
                <a:solidFill>
                  <a:srgbClr val="FFFFFF"/>
                </a:solidFill>
                <a:latin typeface="+mn-lt"/>
                <a:cs typeface="+mn-cs"/>
              </a:rPr>
              <a:t>Mars Science Laboratory, the rover that landed in 2012, was definitely the most challenging work I’ve done to date. We had to design a new heat shields in less than 2 years.</a:t>
            </a:r>
          </a:p>
          <a:p>
            <a:pPr indent="-228600" defTabSz="914400">
              <a:lnSpc>
                <a:spcPct val="90000"/>
              </a:lnSpc>
              <a:buFont typeface="Arial" panose="020B0604020202020204" pitchFamily="34" charset="0"/>
              <a:buChar char="•"/>
            </a:pPr>
            <a:r>
              <a:rPr lang="en-US" sz="1600" dirty="0">
                <a:solidFill>
                  <a:srgbClr val="FFFFFF"/>
                </a:solidFill>
                <a:latin typeface="+mn-lt"/>
                <a:cs typeface="+mn-cs"/>
              </a:rPr>
              <a:t>M2020 has been in work since 2013. All of the hard work that went into MSL helped to accelerate M2020</a:t>
            </a:r>
            <a:r>
              <a:rPr lang="en-US" sz="1300" dirty="0">
                <a:solidFill>
                  <a:srgbClr val="FFFFFF"/>
                </a:solidFill>
                <a:latin typeface="+mn-lt"/>
                <a:cs typeface="+mn-cs"/>
              </a:rPr>
              <a:t>.</a:t>
            </a:r>
          </a:p>
        </p:txBody>
      </p:sp>
    </p:spTree>
    <p:extLst>
      <p:ext uri="{BB962C8B-B14F-4D97-AF65-F5344CB8AC3E}">
        <p14:creationId xmlns:p14="http://schemas.microsoft.com/office/powerpoint/2010/main" val="2877844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360759" y="3752849"/>
            <a:ext cx="2468166" cy="2452687"/>
          </a:xfrm>
        </p:spPr>
        <p:txBody>
          <a:bodyPr vert="horz" lIns="91440" tIns="45720" rIns="91440" bIns="45720" rtlCol="0" anchor="ctr">
            <a:normAutofit/>
          </a:bodyPr>
          <a:lstStyle/>
          <a:p>
            <a:pPr defTabSz="914400">
              <a:lnSpc>
                <a:spcPct val="90000"/>
              </a:lnSpc>
            </a:pPr>
            <a:r>
              <a:rPr lang="en-US" sz="3100" dirty="0">
                <a:solidFill>
                  <a:schemeClr val="tx1"/>
                </a:solidFill>
                <a:cs typeface="+mj-cs"/>
              </a:rPr>
              <a:t>Mars Sample Return</a:t>
            </a:r>
          </a:p>
        </p:txBody>
      </p:sp>
      <p:pic>
        <p:nvPicPr>
          <p:cNvPr id="7" name="Picture 6">
            <a:extLst>
              <a:ext uri="{FF2B5EF4-FFF2-40B4-BE49-F238E27FC236}">
                <a16:creationId xmlns:a16="http://schemas.microsoft.com/office/drawing/2014/main" id="{34E9A224-FD09-4B99-A8CA-43D5F5C6D616}"/>
              </a:ext>
            </a:extLst>
          </p:cNvPr>
          <p:cNvPicPr>
            <a:picLocks noChangeAspect="1"/>
          </p:cNvPicPr>
          <p:nvPr/>
        </p:nvPicPr>
        <p:blipFill rotWithShape="1">
          <a:blip r:embed="rId2"/>
          <a:srcRect t="14177" b="29851"/>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a:xfrm>
            <a:off x="3167986" y="3752850"/>
            <a:ext cx="5614060" cy="2452687"/>
          </a:xfrm>
        </p:spPr>
        <p:txBody>
          <a:bodyPr vert="horz" lIns="91440" tIns="45720" rIns="91440" bIns="45720" rtlCol="0" anchor="ctr">
            <a:normAutofit/>
          </a:bodyPr>
          <a:lstStyle/>
          <a:p>
            <a:pPr indent="-228600" defTabSz="914400">
              <a:lnSpc>
                <a:spcPct val="90000"/>
              </a:lnSpc>
              <a:buFont typeface="Arial" panose="020B0604020202020204" pitchFamily="34" charset="0"/>
              <a:buChar char="•"/>
            </a:pPr>
            <a:r>
              <a:rPr lang="en-US" sz="1600" dirty="0">
                <a:latin typeface="+mn-lt"/>
                <a:cs typeface="+mn-cs"/>
              </a:rPr>
              <a:t>The next set of missions for Mars is the 2</a:t>
            </a:r>
            <a:r>
              <a:rPr lang="en-US" sz="1600" baseline="30000" dirty="0">
                <a:latin typeface="+mn-lt"/>
                <a:cs typeface="+mn-cs"/>
              </a:rPr>
              <a:t>nd</a:t>
            </a:r>
            <a:r>
              <a:rPr lang="en-US" sz="1600" dirty="0">
                <a:latin typeface="+mn-lt"/>
                <a:cs typeface="+mn-cs"/>
              </a:rPr>
              <a:t> and 3</a:t>
            </a:r>
            <a:r>
              <a:rPr lang="en-US" sz="1600" baseline="30000" dirty="0">
                <a:latin typeface="+mn-lt"/>
                <a:cs typeface="+mn-cs"/>
              </a:rPr>
              <a:t>rd</a:t>
            </a:r>
            <a:r>
              <a:rPr lang="en-US" sz="1600" dirty="0">
                <a:latin typeface="+mn-lt"/>
                <a:cs typeface="+mn-cs"/>
              </a:rPr>
              <a:t> missions that will take the samples of Martian soil that Percy collects and bring them back to Earth</a:t>
            </a:r>
          </a:p>
          <a:p>
            <a:pPr indent="-228600" defTabSz="914400">
              <a:lnSpc>
                <a:spcPct val="90000"/>
              </a:lnSpc>
              <a:buFont typeface="Arial" panose="020B0604020202020204" pitchFamily="34" charset="0"/>
              <a:buChar char="•"/>
            </a:pPr>
            <a:r>
              <a:rPr lang="en-US" sz="1600" dirty="0">
                <a:latin typeface="+mn-lt"/>
                <a:cs typeface="+mn-cs"/>
              </a:rPr>
              <a:t>NASA will be collaborating with the European Space Agency to execute these 2 missions</a:t>
            </a:r>
          </a:p>
        </p:txBody>
      </p:sp>
      <p:sp>
        <p:nvSpPr>
          <p:cNvPr id="5" name="TextBox 4">
            <a:extLst>
              <a:ext uri="{FF2B5EF4-FFF2-40B4-BE49-F238E27FC236}">
                <a16:creationId xmlns:a16="http://schemas.microsoft.com/office/drawing/2014/main" id="{AB21A129-2ACB-4B0A-8F2E-050F5439CA22}"/>
              </a:ext>
            </a:extLst>
          </p:cNvPr>
          <p:cNvSpPr txBox="1"/>
          <p:nvPr/>
        </p:nvSpPr>
        <p:spPr>
          <a:xfrm>
            <a:off x="8112560" y="6235576"/>
            <a:ext cx="1000595" cy="253916"/>
          </a:xfrm>
          <a:prstGeom prst="rect">
            <a:avLst/>
          </a:prstGeom>
          <a:noFill/>
        </p:spPr>
        <p:txBody>
          <a:bodyPr wrap="none" rtlCol="0">
            <a:spAutoFit/>
          </a:bodyPr>
          <a:lstStyle/>
          <a:p>
            <a:r>
              <a:rPr lang="en-US" sz="1050" dirty="0"/>
              <a:t>Image: NASA</a:t>
            </a:r>
          </a:p>
        </p:txBody>
      </p:sp>
    </p:spTree>
    <p:extLst>
      <p:ext uri="{BB962C8B-B14F-4D97-AF65-F5344CB8AC3E}">
        <p14:creationId xmlns:p14="http://schemas.microsoft.com/office/powerpoint/2010/main" val="3620422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a:xfrm>
            <a:off x="469903" y="848475"/>
            <a:ext cx="8204201" cy="5275588"/>
          </a:xfrm>
        </p:spPr>
        <p:txBody>
          <a:bodyPr/>
          <a:lstStyle/>
          <a:p>
            <a:r>
              <a:rPr lang="en-US" dirty="0"/>
              <a:t>I will be managing the EDL portion for the Dragonfly mission, NASA’s rotorcraft mission to Titan (Saturn’s largest moon), with arrival ~2037. </a:t>
            </a:r>
            <a:r>
              <a:rPr lang="en-US" dirty="0">
                <a:hlinkClick r:id="rId2"/>
              </a:rPr>
              <a:t>https://dragonfly.jhuapl.edu/What-Is-Dragonfly/</a:t>
            </a:r>
            <a:endParaRPr lang="en-US" dirty="0"/>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p:txBody>
          <a:bodyPr/>
          <a:lstStyle/>
          <a:p>
            <a:r>
              <a:rPr lang="en-US" dirty="0"/>
              <a:t>My Next Career Challenge</a:t>
            </a:r>
          </a:p>
        </p:txBody>
      </p:sp>
      <p:pic>
        <p:nvPicPr>
          <p:cNvPr id="4" name="Picture 3">
            <a:extLst>
              <a:ext uri="{FF2B5EF4-FFF2-40B4-BE49-F238E27FC236}">
                <a16:creationId xmlns:a16="http://schemas.microsoft.com/office/drawing/2014/main" id="{196B4E87-24E7-497E-8A91-87DB1359BD27}"/>
              </a:ext>
            </a:extLst>
          </p:cNvPr>
          <p:cNvPicPr>
            <a:picLocks noChangeAspect="1"/>
          </p:cNvPicPr>
          <p:nvPr/>
        </p:nvPicPr>
        <p:blipFill>
          <a:blip r:embed="rId3"/>
          <a:stretch>
            <a:fillRect/>
          </a:stretch>
        </p:blipFill>
        <p:spPr>
          <a:xfrm>
            <a:off x="1351721" y="1781092"/>
            <a:ext cx="6860761" cy="4939748"/>
          </a:xfrm>
          <a:prstGeom prst="rect">
            <a:avLst/>
          </a:prstGeom>
        </p:spPr>
      </p:pic>
      <p:sp>
        <p:nvSpPr>
          <p:cNvPr id="5" name="TextBox 4">
            <a:extLst>
              <a:ext uri="{FF2B5EF4-FFF2-40B4-BE49-F238E27FC236}">
                <a16:creationId xmlns:a16="http://schemas.microsoft.com/office/drawing/2014/main" id="{74BBA946-700E-4D75-B389-4057DC78A794}"/>
              </a:ext>
            </a:extLst>
          </p:cNvPr>
          <p:cNvSpPr txBox="1"/>
          <p:nvPr/>
        </p:nvSpPr>
        <p:spPr>
          <a:xfrm>
            <a:off x="1455088" y="6432394"/>
            <a:ext cx="1885453" cy="261610"/>
          </a:xfrm>
          <a:prstGeom prst="rect">
            <a:avLst/>
          </a:prstGeom>
          <a:noFill/>
        </p:spPr>
        <p:txBody>
          <a:bodyPr wrap="none" rtlCol="0">
            <a:spAutoFit/>
          </a:bodyPr>
          <a:lstStyle/>
          <a:p>
            <a:r>
              <a:rPr lang="en-US" sz="1100" dirty="0"/>
              <a:t>Image: Johns Hopkins APL</a:t>
            </a:r>
          </a:p>
        </p:txBody>
      </p:sp>
    </p:spTree>
    <p:extLst>
      <p:ext uri="{BB962C8B-B14F-4D97-AF65-F5344CB8AC3E}">
        <p14:creationId xmlns:p14="http://schemas.microsoft.com/office/powerpoint/2010/main" val="3168628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393192" y="4767072"/>
            <a:ext cx="4945641" cy="1625210"/>
          </a:xfrm>
        </p:spPr>
        <p:txBody>
          <a:bodyPr vert="horz" lIns="91440" tIns="45720" rIns="91440" bIns="45720" rtlCol="0" anchor="ctr">
            <a:normAutofit/>
          </a:bodyPr>
          <a:lstStyle/>
          <a:p>
            <a:pPr algn="r" defTabSz="914400">
              <a:lnSpc>
                <a:spcPct val="90000"/>
              </a:lnSpc>
            </a:pPr>
            <a:r>
              <a:rPr lang="en-US" sz="4400" dirty="0">
                <a:solidFill>
                  <a:srgbClr val="FFFFFF"/>
                </a:solidFill>
                <a:cs typeface="+mj-cs"/>
              </a:rPr>
              <a:t>All Eyes on Mars</a:t>
            </a:r>
          </a:p>
        </p:txBody>
      </p:sp>
      <p:pic>
        <p:nvPicPr>
          <p:cNvPr id="6" name="Picture 5">
            <a:extLst>
              <a:ext uri="{FF2B5EF4-FFF2-40B4-BE49-F238E27FC236}">
                <a16:creationId xmlns:a16="http://schemas.microsoft.com/office/drawing/2014/main" id="{5C4745F2-6B5C-44FB-BCF4-E6C6C700DA09}"/>
              </a:ext>
            </a:extLst>
          </p:cNvPr>
          <p:cNvPicPr>
            <a:picLocks noChangeAspect="1"/>
          </p:cNvPicPr>
          <p:nvPr/>
        </p:nvPicPr>
        <p:blipFill rotWithShape="1">
          <a:blip r:embed="rId2"/>
          <a:srcRect t="9255" r="3" b="17425"/>
          <a:stretch/>
        </p:blipFill>
        <p:spPr>
          <a:xfrm>
            <a:off x="245660" y="321733"/>
            <a:ext cx="5293729" cy="4107392"/>
          </a:xfrm>
          <a:prstGeom prst="rect">
            <a:avLst/>
          </a:prstGeom>
        </p:spPr>
      </p:pic>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Content Placeholder 1">
            <a:extLst>
              <a:ext uri="{FF2B5EF4-FFF2-40B4-BE49-F238E27FC236}">
                <a16:creationId xmlns:a16="http://schemas.microsoft.com/office/drawing/2014/main" id="{468A8412-5EFF-40E0-9858-8D01AE5D82D8}"/>
              </a:ext>
            </a:extLst>
          </p:cNvPr>
          <p:cNvSpPr>
            <a:spLocks noGrp="1"/>
          </p:cNvSpPr>
          <p:nvPr>
            <p:ph idx="1"/>
          </p:nvPr>
        </p:nvSpPr>
        <p:spPr>
          <a:xfrm>
            <a:off x="5646630" y="321733"/>
            <a:ext cx="3251710" cy="5448354"/>
          </a:xfrm>
        </p:spPr>
        <p:txBody>
          <a:bodyPr vert="horz" lIns="91440" tIns="45720" rIns="91440" bIns="45720" rtlCol="0" anchor="ctr">
            <a:normAutofit/>
          </a:bodyPr>
          <a:lstStyle/>
          <a:p>
            <a:pPr indent="-228600" defTabSz="914400">
              <a:lnSpc>
                <a:spcPct val="90000"/>
              </a:lnSpc>
              <a:buFont typeface="Arial" panose="020B0604020202020204" pitchFamily="34" charset="0"/>
              <a:buChar char="•"/>
            </a:pPr>
            <a:r>
              <a:rPr lang="en-US" sz="2000" dirty="0">
                <a:solidFill>
                  <a:srgbClr val="FFFFFF"/>
                </a:solidFill>
                <a:latin typeface="+mn-lt"/>
                <a:cs typeface="+mn-cs"/>
              </a:rPr>
              <a:t>Watch the Mars 2020 landing event on Friday, February 18</a:t>
            </a:r>
            <a:r>
              <a:rPr lang="en-US" sz="2000" baseline="30000" dirty="0">
                <a:solidFill>
                  <a:srgbClr val="FFFFFF"/>
                </a:solidFill>
                <a:latin typeface="+mn-lt"/>
                <a:cs typeface="+mn-cs"/>
              </a:rPr>
              <a:t>th</a:t>
            </a:r>
            <a:r>
              <a:rPr lang="en-US" sz="2000" dirty="0">
                <a:solidFill>
                  <a:srgbClr val="FFFFFF"/>
                </a:solidFill>
                <a:latin typeface="+mn-lt"/>
                <a:cs typeface="+mn-cs"/>
              </a:rPr>
              <a:t>, 11:15 am PT: </a:t>
            </a:r>
            <a:r>
              <a:rPr lang="en-US" sz="2000" dirty="0">
                <a:solidFill>
                  <a:srgbClr val="FFFFFF"/>
                </a:solidFill>
                <a:latin typeface="+mn-lt"/>
                <a:cs typeface="+mn-cs"/>
                <a:hlinkClick r:id="rId3"/>
              </a:rPr>
              <a:t>https://mars.nasa.gov/mars2020/timeline/landing/watch-online/</a:t>
            </a:r>
            <a:endParaRPr lang="en-US" sz="2000" dirty="0">
              <a:solidFill>
                <a:srgbClr val="FFFFFF"/>
              </a:solidFill>
              <a:latin typeface="+mn-lt"/>
              <a:cs typeface="+mn-cs"/>
            </a:endParaRPr>
          </a:p>
          <a:p>
            <a:pPr indent="-228600" defTabSz="914400">
              <a:lnSpc>
                <a:spcPct val="90000"/>
              </a:lnSpc>
              <a:buFont typeface="Arial" panose="020B0604020202020204" pitchFamily="34" charset="0"/>
              <a:buChar char="•"/>
            </a:pPr>
            <a:r>
              <a:rPr lang="en-US" sz="2000" dirty="0">
                <a:solidFill>
                  <a:srgbClr val="FFFFFF"/>
                </a:solidFill>
                <a:latin typeface="+mn-lt"/>
                <a:cs typeface="+mn-cs"/>
              </a:rPr>
              <a:t>Learn more about M2020 and Percy here: </a:t>
            </a:r>
            <a:r>
              <a:rPr lang="en-US" sz="2000" dirty="0">
                <a:solidFill>
                  <a:srgbClr val="FFFFFF"/>
                </a:solidFill>
                <a:latin typeface="+mn-lt"/>
                <a:cs typeface="+mn-cs"/>
                <a:hlinkClick r:id="rId4"/>
              </a:rPr>
              <a:t>https://mars.nasa.gov/mars2020/</a:t>
            </a:r>
            <a:endParaRPr lang="en-US" sz="2000" dirty="0">
              <a:solidFill>
                <a:srgbClr val="FFFFFF"/>
              </a:solidFill>
              <a:latin typeface="+mn-lt"/>
              <a:cs typeface="+mn-cs"/>
            </a:endParaRPr>
          </a:p>
          <a:p>
            <a:pPr indent="-228600" defTabSz="914400">
              <a:lnSpc>
                <a:spcPct val="90000"/>
              </a:lnSpc>
              <a:buFont typeface="Arial" panose="020B0604020202020204" pitchFamily="34" charset="0"/>
              <a:buChar char="•"/>
            </a:pPr>
            <a:r>
              <a:rPr lang="en-US" sz="2000" dirty="0">
                <a:solidFill>
                  <a:srgbClr val="FFFFFF"/>
                </a:solidFill>
                <a:latin typeface="+mn-lt"/>
                <a:cs typeface="+mn-cs"/>
              </a:rPr>
              <a:t>Don’t forget your lucky peanuts!</a:t>
            </a:r>
          </a:p>
        </p:txBody>
      </p:sp>
    </p:spTree>
    <p:extLst>
      <p:ext uri="{BB962C8B-B14F-4D97-AF65-F5344CB8AC3E}">
        <p14:creationId xmlns:p14="http://schemas.microsoft.com/office/powerpoint/2010/main" val="289183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BE2573D-E67A-49FB-A213-57CCBADCE6B7}"/>
              </a:ext>
            </a:extLst>
          </p:cNvPr>
          <p:cNvPicPr>
            <a:picLocks noGrp="1" noChangeAspect="1"/>
          </p:cNvPicPr>
          <p:nvPr>
            <p:ph idx="1"/>
          </p:nvPr>
        </p:nvPicPr>
        <p:blipFill>
          <a:blip r:embed="rId2"/>
          <a:stretch>
            <a:fillRect/>
          </a:stretch>
        </p:blipFill>
        <p:spPr>
          <a:xfrm>
            <a:off x="1759442" y="954088"/>
            <a:ext cx="5625116" cy="5275262"/>
          </a:xfrm>
          <a:prstGeom prst="rect">
            <a:avLst/>
          </a:prstGeom>
        </p:spPr>
      </p:pic>
      <p:sp>
        <p:nvSpPr>
          <p:cNvPr id="3" name="Title 2">
            <a:extLst>
              <a:ext uri="{FF2B5EF4-FFF2-40B4-BE49-F238E27FC236}">
                <a16:creationId xmlns:a16="http://schemas.microsoft.com/office/drawing/2014/main" id="{81B8C1FB-0F87-4126-AAEE-E3366ED52FEF}"/>
              </a:ext>
            </a:extLst>
          </p:cNvPr>
          <p:cNvSpPr>
            <a:spLocks noGrp="1"/>
          </p:cNvSpPr>
          <p:nvPr>
            <p:ph type="title"/>
          </p:nvPr>
        </p:nvSpPr>
        <p:spPr>
          <a:xfrm>
            <a:off x="469899" y="11919"/>
            <a:ext cx="7680749" cy="650998"/>
          </a:xfrm>
        </p:spPr>
        <p:txBody>
          <a:bodyPr/>
          <a:lstStyle/>
          <a:p>
            <a:r>
              <a:rPr lang="en-US" sz="2000" dirty="0"/>
              <a:t>Any other questions?</a:t>
            </a:r>
          </a:p>
        </p:txBody>
      </p:sp>
    </p:spTree>
    <p:extLst>
      <p:ext uri="{BB962C8B-B14F-4D97-AF65-F5344CB8AC3E}">
        <p14:creationId xmlns:p14="http://schemas.microsoft.com/office/powerpoint/2010/main" val="1612999737"/>
      </p:ext>
    </p:extLst>
  </p:cSld>
  <p:clrMapOvr>
    <a:masterClrMapping/>
  </p:clrMapOvr>
</p:sld>
</file>

<file path=ppt/theme/theme1.xml><?xml version="1.0" encoding="utf-8"?>
<a:theme xmlns:a="http://schemas.openxmlformats.org/drawingml/2006/main" name="Default Theme">
  <a:themeElements>
    <a:clrScheme name="M2020 1">
      <a:dk1>
        <a:sysClr val="windowText" lastClr="000000"/>
      </a:dk1>
      <a:lt1>
        <a:sysClr val="window" lastClr="FFFFFF"/>
      </a:lt1>
      <a:dk2>
        <a:srgbClr val="1F497D"/>
      </a:dk2>
      <a:lt2>
        <a:srgbClr val="EEECE1"/>
      </a:lt2>
      <a:accent1>
        <a:srgbClr val="13408B"/>
      </a:accent1>
      <a:accent2>
        <a:srgbClr val="D22533"/>
      </a:accent2>
      <a:accent3>
        <a:srgbClr val="669900"/>
      </a:accent3>
      <a:accent4>
        <a:srgbClr val="FFFF66"/>
      </a:accent4>
      <a:accent5>
        <a:srgbClr val="CC99CC"/>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ctober 2018 Mars 2020 Template" id="{424BA780-4DC9-B944-BA74-07E427D1F200}" vid="{399C316B-3EC4-7741-90FA-050E5A6AC878}"/>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2092</Words>
  <Application>Microsoft Office PowerPoint</Application>
  <PresentationFormat>On-screen Show (4:3)</PresentationFormat>
  <Paragraphs>153</Paragraphs>
  <Slides>25</Slides>
  <Notes>0</Notes>
  <HiddenSlides>0</HiddenSlides>
  <MMClips>2</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Arial</vt:lpstr>
      <vt:lpstr>Calibri</vt:lpstr>
      <vt:lpstr>Calibri Light</vt:lpstr>
      <vt:lpstr>Courier New</vt:lpstr>
      <vt:lpstr>Wingdings</vt:lpstr>
      <vt:lpstr>Default Theme</vt:lpstr>
      <vt:lpstr>Custom Design</vt:lpstr>
      <vt:lpstr>PowerPoint Presentation</vt:lpstr>
      <vt:lpstr>A Little Bit About Me</vt:lpstr>
      <vt:lpstr>My NASA Background</vt:lpstr>
      <vt:lpstr>Entry Systems at NASA Ames</vt:lpstr>
      <vt:lpstr>About This EDL Stuff….</vt:lpstr>
      <vt:lpstr>Entry Heating at Mars (Mars Science Laboratory)</vt:lpstr>
      <vt:lpstr>The Mars 2020 Spacecraft</vt:lpstr>
      <vt:lpstr>Q: How large does the parachute need to be with respect to the rover?</vt:lpstr>
      <vt:lpstr>Mars Chutes</vt:lpstr>
      <vt:lpstr>In the Beginning…</vt:lpstr>
      <vt:lpstr>What inspired you to become a NASA engineer? ‒Yaneli  How did you get to work for NASA? ‒Samuel</vt:lpstr>
      <vt:lpstr>What made you want to study your profession, did you want to be someone else? –Ariana</vt:lpstr>
      <vt:lpstr>What designs for the rover are efficient in helping it land without problems?</vt:lpstr>
      <vt:lpstr>What does a regular workday look like? What do you do during work on a daily basis? ‒Edith</vt:lpstr>
      <vt:lpstr>Problems, Problems, Problems…</vt:lpstr>
      <vt:lpstr>Any obstacles you face that keep coming up a lot during your test runs? If yes, how do you go about making sure they are completely taken care of?  Was there ever a thought of giving up on the whole project and throwing it out the window? –Jaime   What were your biggest struggles in this field and how did you work to overcome it? –Bianna</vt:lpstr>
      <vt:lpstr>Heat Shield Material Failures—The Struggle is Real</vt:lpstr>
      <vt:lpstr>Sometimes Abandoning a Plan is the Only Answer</vt:lpstr>
      <vt:lpstr>Interpersonal Problems (not as fun as technical ones)</vt:lpstr>
      <vt:lpstr>Success, and Moving On</vt:lpstr>
      <vt:lpstr>What did it feel like when finally being done with a rover? How many tries did it take? How long did it take? –Victor  Is this the most challenging thing you've done? What is the next big goal? ‒Flor</vt:lpstr>
      <vt:lpstr>Mars Sample Return</vt:lpstr>
      <vt:lpstr>My Next Career Challenge</vt:lpstr>
      <vt:lpstr>All Eyes on Mars</vt:lpstr>
      <vt:lpstr>Any other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2021-02-06T23:01:01Z</dcterms:created>
  <dcterms:modified xsi:type="dcterms:W3CDTF">2021-02-08T00:04:50Z</dcterms:modified>
</cp:coreProperties>
</file>